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1" r:id="rId3"/>
    <p:sldId id="262" r:id="rId4"/>
    <p:sldId id="280" r:id="rId5"/>
    <p:sldId id="283" r:id="rId6"/>
    <p:sldId id="282" r:id="rId7"/>
    <p:sldId id="264" r:id="rId8"/>
    <p:sldId id="281" r:id="rId9"/>
    <p:sldId id="285" r:id="rId10"/>
    <p:sldId id="286" r:id="rId11"/>
    <p:sldId id="265" r:id="rId12"/>
    <p:sldId id="292" r:id="rId13"/>
    <p:sldId id="287" r:id="rId14"/>
    <p:sldId id="288" r:id="rId15"/>
    <p:sldId id="289" r:id="rId16"/>
    <p:sldId id="291" r:id="rId17"/>
    <p:sldId id="270" r:id="rId18"/>
    <p:sldId id="293" r:id="rId19"/>
    <p:sldId id="290" r:id="rId20"/>
    <p:sldId id="267" r:id="rId21"/>
    <p:sldId id="294" r:id="rId22"/>
    <p:sldId id="276" r:id="rId23"/>
    <p:sldId id="295" r:id="rId24"/>
    <p:sldId id="2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68382" autoAdjust="0"/>
  </p:normalViewPr>
  <p:slideViewPr>
    <p:cSldViewPr snapToGrid="0">
      <p:cViewPr varScale="1">
        <p:scale>
          <a:sx n="59" d="100"/>
          <a:sy n="59" d="100"/>
        </p:scale>
        <p:origin x="1365" y="36"/>
      </p:cViewPr>
      <p:guideLst/>
    </p:cSldViewPr>
  </p:slideViewPr>
  <p:notesTextViewPr>
    <p:cViewPr>
      <p:scale>
        <a:sx n="1" d="1"/>
        <a:sy n="1" d="1"/>
      </p:scale>
      <p:origin x="0" y="0"/>
    </p:cViewPr>
  </p:notesTextViewPr>
  <p:notesViewPr>
    <p:cSldViewPr snapToGrid="0">
      <p:cViewPr varScale="1">
        <p:scale>
          <a:sx n="66" d="100"/>
          <a:sy n="66" d="100"/>
        </p:scale>
        <p:origin x="2571" y="6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1663D-37FF-44ED-A254-D8E1C65FD367}" type="datetimeFigureOut">
              <a:rPr lang="en-US" smtClean="0"/>
              <a:t>10/28/2024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39199F-6B6E-471D-8A3E-BAEDD248EF74}" type="slidenum">
              <a:rPr lang="en-US" smtClean="0"/>
              <a:t>‹#›</a:t>
            </a:fld>
            <a:endParaRPr lang="en-US"/>
          </a:p>
        </p:txBody>
      </p:sp>
    </p:spTree>
    <p:extLst>
      <p:ext uri="{BB962C8B-B14F-4D97-AF65-F5344CB8AC3E}">
        <p14:creationId xmlns:p14="http://schemas.microsoft.com/office/powerpoint/2010/main" val="360649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9199F-6B6E-471D-8A3E-BAEDD248EF74}" type="slidenum">
              <a:rPr lang="en-US" smtClean="0"/>
              <a:t>1</a:t>
            </a:fld>
            <a:endParaRPr lang="en-US"/>
          </a:p>
        </p:txBody>
      </p:sp>
    </p:spTree>
    <p:extLst>
      <p:ext uri="{BB962C8B-B14F-4D97-AF65-F5344CB8AC3E}">
        <p14:creationId xmlns:p14="http://schemas.microsoft.com/office/powerpoint/2010/main" val="2974037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FEC4A-9FBB-8C02-4BDD-7529C7314E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A21F70-F2F5-8D0C-7B45-FD1D6715E60E}"/>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3AE44F7D-5A5C-A0F0-35CB-A00A42267C5B}"/>
              </a:ext>
            </a:extLst>
          </p:cNvPr>
          <p:cNvSpPr>
            <a:spLocks noGrp="1"/>
          </p:cNvSpPr>
          <p:nvPr>
            <p:ph type="sldNum" sz="quarter" idx="10"/>
          </p:nvPr>
        </p:nvSpPr>
        <p:spPr/>
        <p:txBody>
          <a:bodyPr/>
          <a:lstStyle/>
          <a:p>
            <a:fld id="{A939199F-6B6E-471D-8A3E-BAEDD248EF74}" type="slidenum">
              <a:rPr lang="en-US" smtClean="0"/>
              <a:t>10</a:t>
            </a:fld>
            <a:endParaRPr lang="en-US"/>
          </a:p>
        </p:txBody>
      </p:sp>
      <p:sp>
        <p:nvSpPr>
          <p:cNvPr id="6" name="Notes Placeholder 5">
            <a:extLst>
              <a:ext uri="{FF2B5EF4-FFF2-40B4-BE49-F238E27FC236}">
                <a16:creationId xmlns:a16="http://schemas.microsoft.com/office/drawing/2014/main" id="{B50239F3-7CDA-C049-39BF-6FF7FD8362C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29687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11</a:t>
            </a:fld>
            <a:endParaRPr lang="en-US"/>
          </a:p>
        </p:txBody>
      </p:sp>
      <p:sp>
        <p:nvSpPr>
          <p:cNvPr id="6" name="Notes Placeholder 5">
            <a:extLst>
              <a:ext uri="{FF2B5EF4-FFF2-40B4-BE49-F238E27FC236}">
                <a16:creationId xmlns:a16="http://schemas.microsoft.com/office/drawing/2014/main" id="{605DADAD-7066-5F2B-FFAB-BE16775A5D3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73157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58888-7CC8-3DF4-D27C-82B554FD2B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49E13C-B159-2AD0-4044-34ABB31DEC90}"/>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48F648B8-5A6D-D36D-82F8-3DEB335B3C64}"/>
              </a:ext>
            </a:extLst>
          </p:cNvPr>
          <p:cNvSpPr>
            <a:spLocks noGrp="1"/>
          </p:cNvSpPr>
          <p:nvPr>
            <p:ph type="sldNum" sz="quarter" idx="10"/>
          </p:nvPr>
        </p:nvSpPr>
        <p:spPr/>
        <p:txBody>
          <a:bodyPr/>
          <a:lstStyle/>
          <a:p>
            <a:fld id="{A939199F-6B6E-471D-8A3E-BAEDD248EF74}" type="slidenum">
              <a:rPr lang="en-US" smtClean="0"/>
              <a:t>12</a:t>
            </a:fld>
            <a:endParaRPr lang="en-US"/>
          </a:p>
        </p:txBody>
      </p:sp>
      <p:sp>
        <p:nvSpPr>
          <p:cNvPr id="6" name="Notes Placeholder 5">
            <a:extLst>
              <a:ext uri="{FF2B5EF4-FFF2-40B4-BE49-F238E27FC236}">
                <a16:creationId xmlns:a16="http://schemas.microsoft.com/office/drawing/2014/main" id="{7E796E0A-773B-F93A-1DF2-D84E97464F8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50337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27E72-77CE-1444-3EC5-5F04144C46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AD88BC-A619-AEB3-A99E-D89A45A51E1C}"/>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95ADD763-9F0F-040B-54E5-5C516677B986}"/>
              </a:ext>
            </a:extLst>
          </p:cNvPr>
          <p:cNvSpPr>
            <a:spLocks noGrp="1"/>
          </p:cNvSpPr>
          <p:nvPr>
            <p:ph type="sldNum" sz="quarter" idx="10"/>
          </p:nvPr>
        </p:nvSpPr>
        <p:spPr/>
        <p:txBody>
          <a:bodyPr/>
          <a:lstStyle/>
          <a:p>
            <a:fld id="{A939199F-6B6E-471D-8A3E-BAEDD248EF74}" type="slidenum">
              <a:rPr lang="en-US" smtClean="0"/>
              <a:t>13</a:t>
            </a:fld>
            <a:endParaRPr lang="en-US"/>
          </a:p>
        </p:txBody>
      </p:sp>
      <p:sp>
        <p:nvSpPr>
          <p:cNvPr id="6" name="Notes Placeholder 5">
            <a:extLst>
              <a:ext uri="{FF2B5EF4-FFF2-40B4-BE49-F238E27FC236}">
                <a16:creationId xmlns:a16="http://schemas.microsoft.com/office/drawing/2014/main" id="{B03CDB05-D9A6-7F91-9DA7-F84ACB750B2E}"/>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310968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64201-69B6-0B09-D2E9-24157E3E02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7A39EF-F8D8-4666-AFD1-D7EFBAE9FC72}"/>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58F19429-6A8A-414C-0A9A-925ED6DC79C5}"/>
              </a:ext>
            </a:extLst>
          </p:cNvPr>
          <p:cNvSpPr>
            <a:spLocks noGrp="1"/>
          </p:cNvSpPr>
          <p:nvPr>
            <p:ph type="sldNum" sz="quarter" idx="10"/>
          </p:nvPr>
        </p:nvSpPr>
        <p:spPr/>
        <p:txBody>
          <a:bodyPr/>
          <a:lstStyle/>
          <a:p>
            <a:fld id="{A939199F-6B6E-471D-8A3E-BAEDD248EF74}" type="slidenum">
              <a:rPr lang="en-US" smtClean="0"/>
              <a:t>14</a:t>
            </a:fld>
            <a:endParaRPr lang="en-US"/>
          </a:p>
        </p:txBody>
      </p:sp>
      <p:sp>
        <p:nvSpPr>
          <p:cNvPr id="6" name="Notes Placeholder 5">
            <a:extLst>
              <a:ext uri="{FF2B5EF4-FFF2-40B4-BE49-F238E27FC236}">
                <a16:creationId xmlns:a16="http://schemas.microsoft.com/office/drawing/2014/main" id="{71DA887F-429B-A781-3587-E903AFB74BD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504320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603FF-3C49-D6A3-F261-187D6B7CF8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2ED113-FBE7-5BE7-CE73-1B017E5C70F4}"/>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B66F6F4E-E9A2-54B4-1D7E-2FB9AFA263CC}"/>
              </a:ext>
            </a:extLst>
          </p:cNvPr>
          <p:cNvSpPr>
            <a:spLocks noGrp="1"/>
          </p:cNvSpPr>
          <p:nvPr>
            <p:ph type="sldNum" sz="quarter" idx="10"/>
          </p:nvPr>
        </p:nvSpPr>
        <p:spPr/>
        <p:txBody>
          <a:bodyPr/>
          <a:lstStyle/>
          <a:p>
            <a:fld id="{A939199F-6B6E-471D-8A3E-BAEDD248EF74}" type="slidenum">
              <a:rPr lang="en-US" smtClean="0"/>
              <a:t>15</a:t>
            </a:fld>
            <a:endParaRPr lang="en-US"/>
          </a:p>
        </p:txBody>
      </p:sp>
      <p:sp>
        <p:nvSpPr>
          <p:cNvPr id="6" name="Notes Placeholder 5">
            <a:extLst>
              <a:ext uri="{FF2B5EF4-FFF2-40B4-BE49-F238E27FC236}">
                <a16:creationId xmlns:a16="http://schemas.microsoft.com/office/drawing/2014/main" id="{5F1240DC-DFC3-CA0D-2F6F-A3AD4C32E05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628806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5E11F-BCD6-5ACA-0048-0E9CEB8D40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03A1B1-733A-C5A9-FC66-E26051510313}"/>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1765E67B-8CAE-69EE-37AD-FE5E40FBA6C9}"/>
              </a:ext>
            </a:extLst>
          </p:cNvPr>
          <p:cNvSpPr>
            <a:spLocks noGrp="1"/>
          </p:cNvSpPr>
          <p:nvPr>
            <p:ph type="sldNum" sz="quarter" idx="10"/>
          </p:nvPr>
        </p:nvSpPr>
        <p:spPr/>
        <p:txBody>
          <a:bodyPr/>
          <a:lstStyle/>
          <a:p>
            <a:fld id="{A939199F-6B6E-471D-8A3E-BAEDD248EF74}" type="slidenum">
              <a:rPr lang="en-US" smtClean="0"/>
              <a:t>16</a:t>
            </a:fld>
            <a:endParaRPr lang="en-US"/>
          </a:p>
        </p:txBody>
      </p:sp>
      <p:sp>
        <p:nvSpPr>
          <p:cNvPr id="6" name="Notes Placeholder 5">
            <a:extLst>
              <a:ext uri="{FF2B5EF4-FFF2-40B4-BE49-F238E27FC236}">
                <a16:creationId xmlns:a16="http://schemas.microsoft.com/office/drawing/2014/main" id="{E4A21899-0697-7014-D292-5FA56DCFF66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617366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17</a:t>
            </a:fld>
            <a:endParaRPr lang="en-US"/>
          </a:p>
        </p:txBody>
      </p:sp>
      <p:sp>
        <p:nvSpPr>
          <p:cNvPr id="6" name="Notes Placeholder 5">
            <a:extLst>
              <a:ext uri="{FF2B5EF4-FFF2-40B4-BE49-F238E27FC236}">
                <a16:creationId xmlns:a16="http://schemas.microsoft.com/office/drawing/2014/main" id="{90D3D1AE-8424-2832-120D-CE2F9683129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108905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78C6A-1175-5129-080B-119D17AB91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BBCD88-F645-78A5-BFCF-A086EB6379F9}"/>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C82EF5A5-A0C4-5A68-FB9F-378FD7F29C5C}"/>
              </a:ext>
            </a:extLst>
          </p:cNvPr>
          <p:cNvSpPr>
            <a:spLocks noGrp="1"/>
          </p:cNvSpPr>
          <p:nvPr>
            <p:ph type="sldNum" sz="quarter" idx="10"/>
          </p:nvPr>
        </p:nvSpPr>
        <p:spPr/>
        <p:txBody>
          <a:bodyPr/>
          <a:lstStyle/>
          <a:p>
            <a:fld id="{A939199F-6B6E-471D-8A3E-BAEDD248EF74}" type="slidenum">
              <a:rPr lang="en-US" smtClean="0"/>
              <a:t>18</a:t>
            </a:fld>
            <a:endParaRPr lang="en-US"/>
          </a:p>
        </p:txBody>
      </p:sp>
      <p:sp>
        <p:nvSpPr>
          <p:cNvPr id="6" name="Notes Placeholder 5">
            <a:extLst>
              <a:ext uri="{FF2B5EF4-FFF2-40B4-BE49-F238E27FC236}">
                <a16:creationId xmlns:a16="http://schemas.microsoft.com/office/drawing/2014/main" id="{FDAE8EE4-48DC-BA68-10CC-E1E83E5A77F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040357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D42A3-DB31-8494-8BCF-B4BB5DCABF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B84407-8019-96E4-EFCD-FB12B8264DB1}"/>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AA2ECD82-0153-29F8-3597-790D63596A38}"/>
              </a:ext>
            </a:extLst>
          </p:cNvPr>
          <p:cNvSpPr>
            <a:spLocks noGrp="1"/>
          </p:cNvSpPr>
          <p:nvPr>
            <p:ph type="sldNum" sz="quarter" idx="10"/>
          </p:nvPr>
        </p:nvSpPr>
        <p:spPr/>
        <p:txBody>
          <a:bodyPr/>
          <a:lstStyle/>
          <a:p>
            <a:fld id="{A939199F-6B6E-471D-8A3E-BAEDD248EF74}" type="slidenum">
              <a:rPr lang="en-US" smtClean="0"/>
              <a:t>19</a:t>
            </a:fld>
            <a:endParaRPr lang="en-US"/>
          </a:p>
        </p:txBody>
      </p:sp>
      <p:sp>
        <p:nvSpPr>
          <p:cNvPr id="6" name="Notes Placeholder 5">
            <a:extLst>
              <a:ext uri="{FF2B5EF4-FFF2-40B4-BE49-F238E27FC236}">
                <a16:creationId xmlns:a16="http://schemas.microsoft.com/office/drawing/2014/main" id="{04EC7D10-53F1-D312-A50E-D9A5E16BB10E}"/>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355871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2</a:t>
            </a:fld>
            <a:endParaRPr lang="en-US"/>
          </a:p>
        </p:txBody>
      </p:sp>
      <p:sp>
        <p:nvSpPr>
          <p:cNvPr id="6" name="Notes Placeholder 5">
            <a:extLst>
              <a:ext uri="{FF2B5EF4-FFF2-40B4-BE49-F238E27FC236}">
                <a16:creationId xmlns:a16="http://schemas.microsoft.com/office/drawing/2014/main" id="{E8397B7E-60A7-1D4A-33FB-C5F802E4D9FD}"/>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363317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20</a:t>
            </a:fld>
            <a:endParaRPr lang="en-US"/>
          </a:p>
        </p:txBody>
      </p:sp>
      <p:sp>
        <p:nvSpPr>
          <p:cNvPr id="6" name="Notes Placeholder 5">
            <a:extLst>
              <a:ext uri="{FF2B5EF4-FFF2-40B4-BE49-F238E27FC236}">
                <a16:creationId xmlns:a16="http://schemas.microsoft.com/office/drawing/2014/main" id="{554CADDC-26C6-E14A-0367-19419BF5CE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021756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E725A-42C7-492A-4ABF-F02C73CCF4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6625F9-9058-E5CD-4CAA-2DF45F0DE8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F0726C-61AA-6CD0-181E-847CA09D8CBF}"/>
              </a:ext>
            </a:extLst>
          </p:cNvPr>
          <p:cNvSpPr>
            <a:spLocks noGrp="1"/>
          </p:cNvSpPr>
          <p:nvPr>
            <p:ph type="body" idx="1"/>
          </p:nvPr>
        </p:nvSpPr>
        <p:spPr/>
        <p:txBody>
          <a:bodyPr/>
          <a:lstStyle/>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68135C91-E2DA-00EF-C89A-66D9632C986D}"/>
              </a:ext>
            </a:extLst>
          </p:cNvPr>
          <p:cNvSpPr>
            <a:spLocks noGrp="1"/>
          </p:cNvSpPr>
          <p:nvPr>
            <p:ph type="sldNum" sz="quarter" idx="10"/>
          </p:nvPr>
        </p:nvSpPr>
        <p:spPr/>
        <p:txBody>
          <a:bodyPr/>
          <a:lstStyle/>
          <a:p>
            <a:fld id="{A939199F-6B6E-471D-8A3E-BAEDD248EF74}" type="slidenum">
              <a:rPr lang="en-US" smtClean="0"/>
              <a:t>21</a:t>
            </a:fld>
            <a:endParaRPr lang="en-US"/>
          </a:p>
        </p:txBody>
      </p:sp>
    </p:spTree>
    <p:extLst>
      <p:ext uri="{BB962C8B-B14F-4D97-AF65-F5344CB8AC3E}">
        <p14:creationId xmlns:p14="http://schemas.microsoft.com/office/powerpoint/2010/main" val="36490009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939199F-6B6E-471D-8A3E-BAEDD248EF74}" type="slidenum">
              <a:rPr lang="en-US" smtClean="0"/>
              <a:t>22</a:t>
            </a:fld>
            <a:endParaRPr lang="en-US"/>
          </a:p>
        </p:txBody>
      </p:sp>
      <p:sp>
        <p:nvSpPr>
          <p:cNvPr id="6" name="TextBox 5">
            <a:extLst>
              <a:ext uri="{FF2B5EF4-FFF2-40B4-BE49-F238E27FC236}">
                <a16:creationId xmlns:a16="http://schemas.microsoft.com/office/drawing/2014/main" id="{5B0EB042-04B1-27B3-E30D-AA2A2F60A164}"/>
              </a:ext>
            </a:extLst>
          </p:cNvPr>
          <p:cNvSpPr txBox="1"/>
          <p:nvPr/>
        </p:nvSpPr>
        <p:spPr>
          <a:xfrm>
            <a:off x="766762" y="4352032"/>
            <a:ext cx="5219700" cy="3016210"/>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dirty="0">
                <a:solidFill>
                  <a:schemeClr val="tx1"/>
                </a:solidFill>
                <a:effectLst/>
                <a:latin typeface="+mn-lt"/>
                <a:ea typeface="+mn-ea"/>
                <a:cs typeface="+mn-cs"/>
              </a:rPr>
              <a:t>Other considerations: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dirty="0">
                <a:solidFill>
                  <a:schemeClr val="tx1"/>
                </a:solidFill>
                <a:effectLst/>
                <a:latin typeface="+mn-lt"/>
                <a:ea typeface="+mn-ea"/>
                <a:cs typeface="+mn-cs"/>
              </a:rPr>
              <a:t>Working with the single parent family: Seek participation, but manage expectations;</a:t>
            </a:r>
            <a:r>
              <a:rPr lang="en-US" sz="1200" b="0" i="0" u="none" strike="noStrike"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Work with parent to ensure needs are met;</a:t>
            </a:r>
            <a:r>
              <a:rPr lang="en-US" sz="1200" b="0" i="0" u="none" strike="noStrike"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Consider scout in single parent family may need extra support from Cub leadership</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Importance of family in pursuing faith/reverence:</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Families responsible for helping scouts meet faith-based requirements;</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Encourage scout participation with family in religious emblem program;</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Ensure pack respects faith and meets faith needs of every scout and family (e.g., non-denominational grace before meals at camp; scouts-own worship services are non-denominational; respect for sabbath days, religious holidays in scheduling; etc.) Talk about good activities to do as a Den v.</a:t>
            </a:r>
            <a:r>
              <a:rPr lang="en-US" sz="1000" b="0" i="0" u="none" strike="noStrike" kern="1200" baseline="0" dirty="0">
                <a:solidFill>
                  <a:schemeClr val="tx1"/>
                </a:solidFill>
                <a:effectLst/>
                <a:latin typeface="+mn-lt"/>
                <a:ea typeface="+mn-ea"/>
                <a:cs typeface="+mn-cs"/>
              </a:rPr>
              <a:t> as a Family</a:t>
            </a:r>
            <a:endParaRPr lang="en-US" sz="1000" b="0" i="0" u="none" strike="noStrike"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Ugly Family involvement. What to do when family involvement goes wrong?</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Violation of polices</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Irate/vocal complaining/dissenting parent</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Perpetually meddling parent</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Sibling interference</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Parent not following through on family advancement requirements</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Parent/family not doing its fair share</a:t>
            </a:r>
          </a:p>
        </p:txBody>
      </p:sp>
    </p:spTree>
    <p:extLst>
      <p:ext uri="{BB962C8B-B14F-4D97-AF65-F5344CB8AC3E}">
        <p14:creationId xmlns:p14="http://schemas.microsoft.com/office/powerpoint/2010/main" val="886483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49E5B-E862-3A1E-996E-E531171ADE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5A79A9-9BC6-3F4F-BB32-DC1CA945A5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943AD0-601C-0D9A-D2B4-88E16F0F29A9}"/>
              </a:ext>
            </a:extLst>
          </p:cNvPr>
          <p:cNvSpPr>
            <a:spLocks noGrp="1"/>
          </p:cNvSpPr>
          <p:nvPr>
            <p:ph type="body" idx="1"/>
          </p:nvPr>
        </p:nvSpPr>
        <p:spPr/>
        <p:txBody>
          <a:bodyPr/>
          <a:lstStyle/>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lang="en-US" sz="1000" b="0" i="0" u="none" strike="noStrike"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631AE513-D297-2D25-BDF1-5DF0741A68CB}"/>
              </a:ext>
            </a:extLst>
          </p:cNvPr>
          <p:cNvSpPr>
            <a:spLocks noGrp="1"/>
          </p:cNvSpPr>
          <p:nvPr>
            <p:ph type="sldNum" sz="quarter" idx="10"/>
          </p:nvPr>
        </p:nvSpPr>
        <p:spPr/>
        <p:txBody>
          <a:bodyPr/>
          <a:lstStyle/>
          <a:p>
            <a:fld id="{A939199F-6B6E-471D-8A3E-BAEDD248EF74}" type="slidenum">
              <a:rPr lang="en-US" smtClean="0"/>
              <a:t>23</a:t>
            </a:fld>
            <a:endParaRPr lang="en-US"/>
          </a:p>
        </p:txBody>
      </p:sp>
      <p:sp>
        <p:nvSpPr>
          <p:cNvPr id="6" name="TextBox 5">
            <a:extLst>
              <a:ext uri="{FF2B5EF4-FFF2-40B4-BE49-F238E27FC236}">
                <a16:creationId xmlns:a16="http://schemas.microsoft.com/office/drawing/2014/main" id="{F03836D9-B344-04F8-BF5F-DC8F2482560B}"/>
              </a:ext>
            </a:extLst>
          </p:cNvPr>
          <p:cNvSpPr txBox="1"/>
          <p:nvPr/>
        </p:nvSpPr>
        <p:spPr>
          <a:xfrm>
            <a:off x="766762" y="4352032"/>
            <a:ext cx="5219700" cy="3016210"/>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dirty="0">
                <a:solidFill>
                  <a:schemeClr val="tx1"/>
                </a:solidFill>
                <a:effectLst/>
                <a:latin typeface="+mn-lt"/>
                <a:ea typeface="+mn-ea"/>
                <a:cs typeface="+mn-cs"/>
              </a:rPr>
              <a:t>Other considerations: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200" b="0" i="0" u="none" strike="noStrike" kern="1200" dirty="0">
                <a:solidFill>
                  <a:schemeClr val="tx1"/>
                </a:solidFill>
                <a:effectLst/>
                <a:latin typeface="+mn-lt"/>
                <a:ea typeface="+mn-ea"/>
                <a:cs typeface="+mn-cs"/>
              </a:rPr>
              <a:t>Working with the single parent family: Seek participation, but manage expectations;</a:t>
            </a:r>
            <a:r>
              <a:rPr lang="en-US" sz="1200" b="0" i="0" u="none" strike="noStrike"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Work with parent to ensure needs are met;</a:t>
            </a:r>
            <a:r>
              <a:rPr lang="en-US" sz="1200" b="0" i="0" u="none" strike="noStrike"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Consider scout in single parent family may need extra support from Cub leadership</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Importance of family in pursuing faith/reverence:</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Families responsible for helping scouts meet faith-based requirements;</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Encourage scout participation with family in religious emblem program;</a:t>
            </a:r>
            <a:r>
              <a:rPr lang="en-US" sz="1000" b="0" i="0" u="none" strike="noStrike" kern="1200" baseline="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Ensure pack respects faith and meets faith needs of every scout and family (e.g., non-denominational grace before meals at camp; scouts-own worship services are non-denominational; respect for sabbath days, religious holidays in scheduling; etc.) Talk about good activities to do as a Den v.</a:t>
            </a:r>
            <a:r>
              <a:rPr lang="en-US" sz="1000" b="0" i="0" u="none" strike="noStrike" kern="1200" baseline="0" dirty="0">
                <a:solidFill>
                  <a:schemeClr val="tx1"/>
                </a:solidFill>
                <a:effectLst/>
                <a:latin typeface="+mn-lt"/>
                <a:ea typeface="+mn-ea"/>
                <a:cs typeface="+mn-cs"/>
              </a:rPr>
              <a:t> as a Family</a:t>
            </a:r>
            <a:endParaRPr lang="en-US" sz="1000" b="0" i="0" u="none" strike="noStrike" kern="1200" dirty="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Ugly Family involvement. What to do when family involvement goes wrong?</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Violation of polices</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Irate/vocal complaining/dissenting parent</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Perpetually meddling parent</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Sibling interference</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Parent not following through on family advancement requirements</a:t>
            </a:r>
          </a:p>
          <a:p>
            <a:pPr marL="1085850" marR="0" lvl="2" indent="-171450" algn="l" defTabSz="914400" rtl="0" eaLnBrk="1" fontAlgn="auto" latinLnBrk="0" hangingPunct="1">
              <a:lnSpc>
                <a:spcPct val="100000"/>
              </a:lnSpc>
              <a:spcBef>
                <a:spcPts val="0"/>
              </a:spcBef>
              <a:spcAft>
                <a:spcPts val="0"/>
              </a:spcAft>
              <a:buClrTx/>
              <a:buSzTx/>
              <a:buFontTx/>
              <a:buChar char="-"/>
              <a:tabLst/>
              <a:defRPr/>
            </a:pPr>
            <a:r>
              <a:rPr lang="en-US" sz="1000" b="0" i="0" u="none" strike="noStrike" kern="1200" dirty="0">
                <a:solidFill>
                  <a:schemeClr val="tx1"/>
                </a:solidFill>
                <a:effectLst/>
                <a:latin typeface="+mn-lt"/>
                <a:ea typeface="+mn-ea"/>
                <a:cs typeface="+mn-cs"/>
              </a:rPr>
              <a:t>Parent/family not doing its fair share</a:t>
            </a:r>
          </a:p>
        </p:txBody>
      </p:sp>
    </p:spTree>
    <p:extLst>
      <p:ext uri="{BB962C8B-B14F-4D97-AF65-F5344CB8AC3E}">
        <p14:creationId xmlns:p14="http://schemas.microsoft.com/office/powerpoint/2010/main" val="1428929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CE7B1-8CDB-5FEF-255E-82121A110B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87BEBB-DBE6-E829-9818-3D9FC3EF3D52}"/>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B27950C0-AA7D-7C67-2D38-289D8D7C74EE}"/>
              </a:ext>
            </a:extLst>
          </p:cNvPr>
          <p:cNvSpPr>
            <a:spLocks noGrp="1"/>
          </p:cNvSpPr>
          <p:nvPr>
            <p:ph type="sldNum" sz="quarter" idx="10"/>
          </p:nvPr>
        </p:nvSpPr>
        <p:spPr/>
        <p:txBody>
          <a:bodyPr/>
          <a:lstStyle/>
          <a:p>
            <a:fld id="{A939199F-6B6E-471D-8A3E-BAEDD248EF74}" type="slidenum">
              <a:rPr lang="en-US" smtClean="0"/>
              <a:t>24</a:t>
            </a:fld>
            <a:endParaRPr lang="en-US"/>
          </a:p>
        </p:txBody>
      </p:sp>
      <p:sp>
        <p:nvSpPr>
          <p:cNvPr id="6" name="Notes Placeholder 5">
            <a:extLst>
              <a:ext uri="{FF2B5EF4-FFF2-40B4-BE49-F238E27FC236}">
                <a16:creationId xmlns:a16="http://schemas.microsoft.com/office/drawing/2014/main" id="{B5876618-31F1-A51C-6399-91D8BB4F001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363591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3</a:t>
            </a:fld>
            <a:endParaRPr lang="en-US"/>
          </a:p>
        </p:txBody>
      </p:sp>
      <p:sp>
        <p:nvSpPr>
          <p:cNvPr id="6" name="Notes Placeholder 5">
            <a:extLst>
              <a:ext uri="{FF2B5EF4-FFF2-40B4-BE49-F238E27FC236}">
                <a16:creationId xmlns:a16="http://schemas.microsoft.com/office/drawing/2014/main" id="{9F624DC3-ECE5-2673-0ACD-7BAB126439E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376577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FEF99-442C-BEA2-3731-11C3B35D95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A3C7A0-429C-8E8D-2BFE-0133710A04D2}"/>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EA1BEB96-8F07-DB2C-EF43-720F905092AE}"/>
              </a:ext>
            </a:extLst>
          </p:cNvPr>
          <p:cNvSpPr>
            <a:spLocks noGrp="1"/>
          </p:cNvSpPr>
          <p:nvPr>
            <p:ph type="sldNum" sz="quarter" idx="10"/>
          </p:nvPr>
        </p:nvSpPr>
        <p:spPr/>
        <p:txBody>
          <a:bodyPr/>
          <a:lstStyle/>
          <a:p>
            <a:fld id="{A939199F-6B6E-471D-8A3E-BAEDD248EF74}" type="slidenum">
              <a:rPr lang="en-US" smtClean="0"/>
              <a:t>4</a:t>
            </a:fld>
            <a:endParaRPr lang="en-US"/>
          </a:p>
        </p:txBody>
      </p:sp>
      <p:sp>
        <p:nvSpPr>
          <p:cNvPr id="6" name="Notes Placeholder 5">
            <a:extLst>
              <a:ext uri="{FF2B5EF4-FFF2-40B4-BE49-F238E27FC236}">
                <a16:creationId xmlns:a16="http://schemas.microsoft.com/office/drawing/2014/main" id="{F94E13EC-9375-1BC0-85AD-57583DCB25E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100683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36B93C-7221-F181-4576-445294D911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D94CF3-AA78-508F-6AD8-A3C9AC15A6DB}"/>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82354D9C-C3AA-F125-956C-DED8071A2B1E}"/>
              </a:ext>
            </a:extLst>
          </p:cNvPr>
          <p:cNvSpPr>
            <a:spLocks noGrp="1"/>
          </p:cNvSpPr>
          <p:nvPr>
            <p:ph type="sldNum" sz="quarter" idx="10"/>
          </p:nvPr>
        </p:nvSpPr>
        <p:spPr/>
        <p:txBody>
          <a:bodyPr/>
          <a:lstStyle/>
          <a:p>
            <a:fld id="{A939199F-6B6E-471D-8A3E-BAEDD248EF74}" type="slidenum">
              <a:rPr lang="en-US" smtClean="0"/>
              <a:t>5</a:t>
            </a:fld>
            <a:endParaRPr lang="en-US"/>
          </a:p>
        </p:txBody>
      </p:sp>
      <p:sp>
        <p:nvSpPr>
          <p:cNvPr id="6" name="Notes Placeholder 5">
            <a:extLst>
              <a:ext uri="{FF2B5EF4-FFF2-40B4-BE49-F238E27FC236}">
                <a16:creationId xmlns:a16="http://schemas.microsoft.com/office/drawing/2014/main" id="{40E34CAA-B819-8366-0F9C-5B3990FB912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250026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61375-D450-88E0-130A-DEC6800F54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F9D722-2C91-1AB2-51A7-8459C857F0AC}"/>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B27563EC-347B-85F0-BFF8-77C81D2D7D97}"/>
              </a:ext>
            </a:extLst>
          </p:cNvPr>
          <p:cNvSpPr>
            <a:spLocks noGrp="1"/>
          </p:cNvSpPr>
          <p:nvPr>
            <p:ph type="sldNum" sz="quarter" idx="10"/>
          </p:nvPr>
        </p:nvSpPr>
        <p:spPr/>
        <p:txBody>
          <a:bodyPr/>
          <a:lstStyle/>
          <a:p>
            <a:fld id="{A939199F-6B6E-471D-8A3E-BAEDD248EF74}" type="slidenum">
              <a:rPr lang="en-US" smtClean="0"/>
              <a:t>6</a:t>
            </a:fld>
            <a:endParaRPr lang="en-US"/>
          </a:p>
        </p:txBody>
      </p:sp>
      <p:sp>
        <p:nvSpPr>
          <p:cNvPr id="6" name="Notes Placeholder 5">
            <a:extLst>
              <a:ext uri="{FF2B5EF4-FFF2-40B4-BE49-F238E27FC236}">
                <a16:creationId xmlns:a16="http://schemas.microsoft.com/office/drawing/2014/main" id="{3EA7BAFA-A6BB-3770-BE9A-C9ACBD4AB01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909339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939199F-6B6E-471D-8A3E-BAEDD248EF74}" type="slidenum">
              <a:rPr lang="en-US" smtClean="0"/>
              <a:t>7</a:t>
            </a:fld>
            <a:endParaRPr lang="en-US"/>
          </a:p>
        </p:txBody>
      </p:sp>
      <p:sp>
        <p:nvSpPr>
          <p:cNvPr id="6" name="Notes Placeholder 5">
            <a:extLst>
              <a:ext uri="{FF2B5EF4-FFF2-40B4-BE49-F238E27FC236}">
                <a16:creationId xmlns:a16="http://schemas.microsoft.com/office/drawing/2014/main" id="{2A492AD0-FA30-9F33-6469-16064F79A32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94119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AA8C7-9475-6785-F3B8-7715DF8465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EF69CB-9348-140A-2096-56094BBB8DBD}"/>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39EBCB86-01ED-EE0B-F4CE-19176257233F}"/>
              </a:ext>
            </a:extLst>
          </p:cNvPr>
          <p:cNvSpPr>
            <a:spLocks noGrp="1"/>
          </p:cNvSpPr>
          <p:nvPr>
            <p:ph type="sldNum" sz="quarter" idx="10"/>
          </p:nvPr>
        </p:nvSpPr>
        <p:spPr/>
        <p:txBody>
          <a:bodyPr/>
          <a:lstStyle/>
          <a:p>
            <a:fld id="{A939199F-6B6E-471D-8A3E-BAEDD248EF74}" type="slidenum">
              <a:rPr lang="en-US" smtClean="0"/>
              <a:t>8</a:t>
            </a:fld>
            <a:endParaRPr lang="en-US"/>
          </a:p>
        </p:txBody>
      </p:sp>
      <p:sp>
        <p:nvSpPr>
          <p:cNvPr id="6" name="Notes Placeholder 5">
            <a:extLst>
              <a:ext uri="{FF2B5EF4-FFF2-40B4-BE49-F238E27FC236}">
                <a16:creationId xmlns:a16="http://schemas.microsoft.com/office/drawing/2014/main" id="{29208467-2E78-1D35-1E4C-8C270E0BFECE}"/>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891211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8AA74-BA08-0972-8352-622DE19739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D8F85A-0397-4787-2290-E0F06F22FAAE}"/>
              </a:ext>
            </a:extLst>
          </p:cNvPr>
          <p:cNvSpPr>
            <a:spLocks noGrp="1" noRot="1" noChangeAspect="1"/>
          </p:cNvSpPr>
          <p:nvPr>
            <p:ph type="sldImg"/>
          </p:nvPr>
        </p:nvSpPr>
        <p:spPr/>
      </p:sp>
      <p:sp>
        <p:nvSpPr>
          <p:cNvPr id="4" name="Slide Number Placeholder 3">
            <a:extLst>
              <a:ext uri="{FF2B5EF4-FFF2-40B4-BE49-F238E27FC236}">
                <a16:creationId xmlns:a16="http://schemas.microsoft.com/office/drawing/2014/main" id="{3EDF26B2-1EB9-7EAE-E7E8-F9F580A6D274}"/>
              </a:ext>
            </a:extLst>
          </p:cNvPr>
          <p:cNvSpPr>
            <a:spLocks noGrp="1"/>
          </p:cNvSpPr>
          <p:nvPr>
            <p:ph type="sldNum" sz="quarter" idx="10"/>
          </p:nvPr>
        </p:nvSpPr>
        <p:spPr/>
        <p:txBody>
          <a:bodyPr/>
          <a:lstStyle/>
          <a:p>
            <a:fld id="{A939199F-6B6E-471D-8A3E-BAEDD248EF74}" type="slidenum">
              <a:rPr lang="en-US" smtClean="0"/>
              <a:t>9</a:t>
            </a:fld>
            <a:endParaRPr lang="en-US"/>
          </a:p>
        </p:txBody>
      </p:sp>
      <p:sp>
        <p:nvSpPr>
          <p:cNvPr id="8" name="Notes Placeholder 7">
            <a:extLst>
              <a:ext uri="{FF2B5EF4-FFF2-40B4-BE49-F238E27FC236}">
                <a16:creationId xmlns:a16="http://schemas.microsoft.com/office/drawing/2014/main" id="{76EE5DD0-28CC-944E-CF99-7B07AA6F79D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147007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50752C-82BC-47BB-99A9-234D1A767CB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138508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0752C-82BC-47BB-99A9-234D1A767CB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161293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0752C-82BC-47BB-99A9-234D1A767CB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121466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0752C-82BC-47BB-99A9-234D1A767CB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402753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0752C-82BC-47BB-99A9-234D1A767CB4}"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124101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50752C-82BC-47BB-99A9-234D1A767CB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102516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50752C-82BC-47BB-99A9-234D1A767CB4}"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2011489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50752C-82BC-47BB-99A9-234D1A767CB4}"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3853736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0752C-82BC-47BB-99A9-234D1A767CB4}"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221627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0752C-82BC-47BB-99A9-234D1A767CB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341881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0752C-82BC-47BB-99A9-234D1A767CB4}"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C2A0-048E-4DDB-977E-51BB44569415}" type="slidenum">
              <a:rPr lang="en-US" smtClean="0"/>
              <a:t>‹#›</a:t>
            </a:fld>
            <a:endParaRPr lang="en-US"/>
          </a:p>
        </p:txBody>
      </p:sp>
    </p:spTree>
    <p:extLst>
      <p:ext uri="{BB962C8B-B14F-4D97-AF65-F5344CB8AC3E}">
        <p14:creationId xmlns:p14="http://schemas.microsoft.com/office/powerpoint/2010/main" val="44114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0752C-82BC-47BB-99A9-234D1A767CB4}" type="datetimeFigureOut">
              <a:rPr lang="en-US" smtClean="0"/>
              <a:t>10/28/2024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C2A0-048E-4DDB-977E-51BB44569415}" type="slidenum">
              <a:rPr lang="en-US" smtClean="0"/>
              <a:t>‹#›</a:t>
            </a:fld>
            <a:endParaRPr lang="en-US"/>
          </a:p>
        </p:txBody>
      </p:sp>
    </p:spTree>
    <p:extLst>
      <p:ext uri="{BB962C8B-B14F-4D97-AF65-F5344CB8AC3E}">
        <p14:creationId xmlns:p14="http://schemas.microsoft.com/office/powerpoint/2010/main" val="3886065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45" y="835909"/>
            <a:ext cx="9144000" cy="2797864"/>
          </a:xfrm>
        </p:spPr>
        <p:txBody>
          <a:bodyPr>
            <a:normAutofit fontScale="90000"/>
          </a:bodyPr>
          <a:lstStyle/>
          <a:p>
            <a:r>
              <a:rPr lang="en-US" b="1" dirty="0"/>
              <a:t>CUB 133</a:t>
            </a:r>
            <a:br>
              <a:rPr lang="en-US" b="1" dirty="0"/>
            </a:br>
            <a:r>
              <a:rPr lang="en-US" sz="4800" b="1" dirty="0"/>
              <a:t>Family Involvement</a:t>
            </a:r>
            <a:br>
              <a:rPr lang="en-US" sz="4800" b="1" dirty="0"/>
            </a:br>
            <a:r>
              <a:rPr lang="en-US" sz="4800" b="1" dirty="0"/>
              <a:t>in</a:t>
            </a:r>
            <a:br>
              <a:rPr lang="en-US" sz="4800" b="1" dirty="0"/>
            </a:br>
            <a:r>
              <a:rPr lang="en-US" sz="4800" b="1" dirty="0"/>
              <a:t>Cub Scouting</a:t>
            </a:r>
          </a:p>
        </p:txBody>
      </p:sp>
      <p:sp>
        <p:nvSpPr>
          <p:cNvPr id="3" name="Subtitle 2"/>
          <p:cNvSpPr>
            <a:spLocks noGrp="1"/>
          </p:cNvSpPr>
          <p:nvPr>
            <p:ph type="subTitle" idx="1"/>
          </p:nvPr>
        </p:nvSpPr>
        <p:spPr>
          <a:xfrm>
            <a:off x="1143000" y="4087019"/>
            <a:ext cx="6858000" cy="2387600"/>
          </a:xfrm>
        </p:spPr>
        <p:txBody>
          <a:bodyPr>
            <a:noAutofit/>
          </a:bodyPr>
          <a:lstStyle/>
          <a:p>
            <a:r>
              <a:rPr lang="en-US" sz="2800" dirty="0"/>
              <a:t>University of Scouting</a:t>
            </a:r>
          </a:p>
          <a:p>
            <a:r>
              <a:rPr lang="en-US" sz="2800" dirty="0"/>
              <a:t>February 2025</a:t>
            </a:r>
          </a:p>
          <a:p>
            <a:endParaRPr lang="en-US" sz="1100" dirty="0"/>
          </a:p>
          <a:p>
            <a:r>
              <a:rPr lang="en-US" dirty="0"/>
              <a:t>Luke Haravitch</a:t>
            </a:r>
          </a:p>
          <a:p>
            <a:r>
              <a:rPr lang="en-US" dirty="0"/>
              <a:t>LukeH.Scouting@gmail.com</a:t>
            </a:r>
          </a:p>
        </p:txBody>
      </p:sp>
    </p:spTree>
    <p:extLst>
      <p:ext uri="{BB962C8B-B14F-4D97-AF65-F5344CB8AC3E}">
        <p14:creationId xmlns:p14="http://schemas.microsoft.com/office/powerpoint/2010/main" val="3023318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F8D61-EF53-4245-7FE2-83EECAF2EF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9B182-FE46-8856-C7AE-468BC3706AA3}"/>
              </a:ext>
            </a:extLst>
          </p:cNvPr>
          <p:cNvSpPr>
            <a:spLocks noGrp="1"/>
          </p:cNvSpPr>
          <p:nvPr>
            <p:ph type="title"/>
          </p:nvPr>
        </p:nvSpPr>
        <p:spPr/>
        <p:txBody>
          <a:bodyPr/>
          <a:lstStyle/>
          <a:p>
            <a:r>
              <a:rPr lang="en-US" b="1" dirty="0"/>
              <a:t>When families are involved</a:t>
            </a:r>
          </a:p>
        </p:txBody>
      </p:sp>
      <p:sp>
        <p:nvSpPr>
          <p:cNvPr id="3" name="Content Placeholder 2">
            <a:extLst>
              <a:ext uri="{FF2B5EF4-FFF2-40B4-BE49-F238E27FC236}">
                <a16:creationId xmlns:a16="http://schemas.microsoft.com/office/drawing/2014/main" id="{77136467-AD4C-5991-A143-11B52E12BF9C}"/>
              </a:ext>
            </a:extLst>
          </p:cNvPr>
          <p:cNvSpPr>
            <a:spLocks noGrp="1"/>
          </p:cNvSpPr>
          <p:nvPr>
            <p:ph idx="1"/>
          </p:nvPr>
        </p:nvSpPr>
        <p:spPr>
          <a:xfrm>
            <a:off x="84590" y="1387927"/>
            <a:ext cx="8974819" cy="5104947"/>
          </a:xfrm>
        </p:spPr>
        <p:txBody>
          <a:bodyPr>
            <a:normAutofit fontScale="92500" lnSpcReduction="10000"/>
          </a:bodyPr>
          <a:lstStyle/>
          <a:p>
            <a:pPr rtl="0" fontAlgn="base">
              <a:lnSpc>
                <a:spcPct val="110000"/>
              </a:lnSpc>
              <a:spcBef>
                <a:spcPts val="0"/>
              </a:spcBef>
              <a:spcAft>
                <a:spcPts val="600"/>
              </a:spcAft>
            </a:pPr>
            <a:r>
              <a:rPr lang="en-US" sz="3000" b="0" i="0" u="none" strike="noStrike" kern="1200" dirty="0">
                <a:solidFill>
                  <a:schemeClr val="tx1"/>
                </a:solidFill>
                <a:effectLst/>
                <a:latin typeface="+mn-lt"/>
                <a:ea typeface="+mn-ea"/>
                <a:cs typeface="+mn-cs"/>
              </a:rPr>
              <a:t>Parents attend award ceremonies, Blue and Gold, cheering Cub Scout’s accomplishments as they happen</a:t>
            </a:r>
          </a:p>
          <a:p>
            <a:pPr rtl="0" fontAlgn="base">
              <a:lnSpc>
                <a:spcPct val="110000"/>
              </a:lnSpc>
              <a:spcBef>
                <a:spcPts val="0"/>
              </a:spcBef>
              <a:spcAft>
                <a:spcPts val="600"/>
              </a:spcAft>
            </a:pPr>
            <a:r>
              <a:rPr lang="en-US" sz="3000" b="0" i="0" u="none" strike="noStrike" kern="1200" dirty="0">
                <a:solidFill>
                  <a:schemeClr val="tx1"/>
                </a:solidFill>
                <a:effectLst/>
                <a:latin typeface="+mn-lt"/>
                <a:ea typeface="+mn-ea"/>
                <a:cs typeface="+mn-cs"/>
              </a:rPr>
              <a:t>Cub Scout experiences scouting journey together with parent</a:t>
            </a:r>
            <a:r>
              <a:rPr lang="en-US" sz="3000" dirty="0"/>
              <a:t>(s),</a:t>
            </a:r>
            <a:r>
              <a:rPr lang="en-US" sz="3000" b="0" i="0" u="none" strike="noStrike" kern="1200" dirty="0">
                <a:solidFill>
                  <a:schemeClr val="tx1"/>
                </a:solidFill>
                <a:effectLst/>
                <a:latin typeface="+mn-lt"/>
                <a:ea typeface="+mn-ea"/>
                <a:cs typeface="+mn-cs"/>
              </a:rPr>
              <a:t> plac</a:t>
            </a:r>
            <a:r>
              <a:rPr lang="en-US" sz="3000" dirty="0"/>
              <a:t>ing</a:t>
            </a:r>
            <a:r>
              <a:rPr lang="en-US" sz="3000" b="0" i="0" u="none" strike="noStrike" kern="1200" dirty="0">
                <a:solidFill>
                  <a:schemeClr val="tx1"/>
                </a:solidFill>
                <a:effectLst/>
                <a:latin typeface="+mn-lt"/>
                <a:ea typeface="+mn-ea"/>
                <a:cs typeface="+mn-cs"/>
              </a:rPr>
              <a:t> </a:t>
            </a:r>
            <a:r>
              <a:rPr lang="en-US" sz="3000" dirty="0"/>
              <a:t>S</a:t>
            </a:r>
            <a:r>
              <a:rPr lang="en-US" sz="3000" b="0" i="0" u="none" strike="noStrike" kern="1200" dirty="0">
                <a:solidFill>
                  <a:schemeClr val="tx1"/>
                </a:solidFill>
                <a:effectLst/>
                <a:latin typeface="+mn-lt"/>
                <a:ea typeface="+mn-ea"/>
                <a:cs typeface="+mn-cs"/>
              </a:rPr>
              <a:t>couting as a way of life – good, worthwhile, and essential.</a:t>
            </a:r>
          </a:p>
          <a:p>
            <a:pPr rtl="0" fontAlgn="base">
              <a:lnSpc>
                <a:spcPct val="110000"/>
              </a:lnSpc>
              <a:spcBef>
                <a:spcPts val="0"/>
              </a:spcBef>
              <a:spcAft>
                <a:spcPts val="600"/>
              </a:spcAft>
            </a:pPr>
            <a:r>
              <a:rPr lang="en-US" sz="3000" b="0" i="0" u="none" strike="noStrike" kern="1200" dirty="0">
                <a:solidFill>
                  <a:schemeClr val="tx1"/>
                </a:solidFill>
                <a:effectLst/>
                <a:latin typeface="+mn-lt"/>
                <a:ea typeface="+mn-ea"/>
                <a:cs typeface="+mn-cs"/>
              </a:rPr>
              <a:t>Cub Scout sees parent’s influence applied equally to his peers as well as himself</a:t>
            </a:r>
          </a:p>
          <a:p>
            <a:pPr rtl="0" fontAlgn="base">
              <a:lnSpc>
                <a:spcPct val="110000"/>
              </a:lnSpc>
              <a:spcBef>
                <a:spcPts val="0"/>
              </a:spcBef>
              <a:spcAft>
                <a:spcPts val="600"/>
              </a:spcAft>
            </a:pPr>
            <a:r>
              <a:rPr lang="en-US" sz="3000" b="0" i="0" u="none" strike="noStrike" kern="1200" dirty="0">
                <a:solidFill>
                  <a:schemeClr val="tx1"/>
                </a:solidFill>
                <a:effectLst/>
                <a:latin typeface="+mn-lt"/>
                <a:ea typeface="+mn-ea"/>
                <a:cs typeface="+mn-cs"/>
              </a:rPr>
              <a:t>Parent assuming leader role in pack/den/committee has a hand in shaping the Cub Scout program, Scouting environment not just for their Cub Scout but </a:t>
            </a:r>
            <a:r>
              <a:rPr lang="en-US" sz="3000" dirty="0"/>
              <a:t>his/her</a:t>
            </a:r>
            <a:r>
              <a:rPr lang="en-US" sz="3000" b="0" i="0" u="none" strike="noStrike" kern="1200" dirty="0">
                <a:solidFill>
                  <a:schemeClr val="tx1"/>
                </a:solidFill>
                <a:effectLst/>
                <a:latin typeface="+mn-lt"/>
                <a:ea typeface="+mn-ea"/>
                <a:cs typeface="+mn-cs"/>
              </a:rPr>
              <a:t> peers.</a:t>
            </a:r>
          </a:p>
          <a:p>
            <a:pPr rtl="0" fontAlgn="base">
              <a:lnSpc>
                <a:spcPct val="110000"/>
              </a:lnSpc>
              <a:spcBef>
                <a:spcPts val="0"/>
              </a:spcBef>
              <a:spcAft>
                <a:spcPts val="600"/>
              </a:spcAft>
            </a:pPr>
            <a:r>
              <a:rPr lang="en-US" sz="3000" b="0" i="0" u="none" strike="noStrike" kern="1200" dirty="0">
                <a:solidFill>
                  <a:schemeClr val="tx1"/>
                </a:solidFill>
                <a:effectLst/>
                <a:latin typeface="+mn-lt"/>
                <a:ea typeface="+mn-ea"/>
                <a:cs typeface="+mn-cs"/>
              </a:rPr>
              <a:t>Siblings </a:t>
            </a:r>
            <a:r>
              <a:rPr lang="en-US" sz="3000" dirty="0"/>
              <a:t>take opportunity to</a:t>
            </a:r>
            <a:r>
              <a:rPr lang="en-US" sz="3000" b="0" i="0" u="none" strike="noStrike" kern="1200" dirty="0">
                <a:solidFill>
                  <a:schemeClr val="tx1"/>
                </a:solidFill>
                <a:effectLst/>
                <a:latin typeface="+mn-lt"/>
                <a:ea typeface="+mn-ea"/>
                <a:cs typeface="+mn-cs"/>
              </a:rPr>
              <a:t> participate in Scouting events </a:t>
            </a:r>
            <a:endParaRPr lang="en-US" dirty="0"/>
          </a:p>
        </p:txBody>
      </p:sp>
    </p:spTree>
    <p:extLst>
      <p:ext uri="{BB962C8B-B14F-4D97-AF65-F5344CB8AC3E}">
        <p14:creationId xmlns:p14="http://schemas.microsoft.com/office/powerpoint/2010/main" val="51378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Encouraging family involvement</a:t>
            </a:r>
          </a:p>
        </p:txBody>
      </p:sp>
      <p:sp>
        <p:nvSpPr>
          <p:cNvPr id="3" name="Content Placeholder 2"/>
          <p:cNvSpPr>
            <a:spLocks noGrp="1"/>
          </p:cNvSpPr>
          <p:nvPr>
            <p:ph idx="1"/>
          </p:nvPr>
        </p:nvSpPr>
        <p:spPr>
          <a:xfrm>
            <a:off x="628650" y="1841727"/>
            <a:ext cx="7886700" cy="4159931"/>
          </a:xfrm>
        </p:spPr>
        <p:txBody>
          <a:bodyPr>
            <a:normAutofit/>
          </a:bodyPr>
          <a:lstStyle/>
          <a:p>
            <a:pPr>
              <a:lnSpc>
                <a:spcPct val="100000"/>
              </a:lnSpc>
              <a:spcBef>
                <a:spcPts val="0"/>
              </a:spcBef>
            </a:pPr>
            <a:r>
              <a:rPr lang="en-US" sz="3200" dirty="0"/>
              <a:t>Family involvement cannot be forced!</a:t>
            </a:r>
          </a:p>
          <a:p>
            <a:pPr>
              <a:lnSpc>
                <a:spcPct val="100000"/>
              </a:lnSpc>
              <a:spcBef>
                <a:spcPts val="0"/>
              </a:spcBef>
            </a:pPr>
            <a:endParaRPr lang="en-US" sz="3200" dirty="0"/>
          </a:p>
          <a:p>
            <a:pPr>
              <a:lnSpc>
                <a:spcPct val="100000"/>
              </a:lnSpc>
              <a:spcBef>
                <a:spcPts val="0"/>
              </a:spcBef>
            </a:pPr>
            <a:r>
              <a:rPr lang="en-US" sz="3200" dirty="0"/>
              <a:t>Start early – JSN, kickoff parent meeting, first pack meeting.</a:t>
            </a:r>
          </a:p>
          <a:p>
            <a:pPr>
              <a:lnSpc>
                <a:spcPct val="100000"/>
              </a:lnSpc>
              <a:spcBef>
                <a:spcPts val="0"/>
              </a:spcBef>
            </a:pPr>
            <a:endParaRPr lang="en-US" sz="3200" dirty="0"/>
          </a:p>
          <a:p>
            <a:pPr>
              <a:lnSpc>
                <a:spcPct val="100000"/>
              </a:lnSpc>
              <a:spcBef>
                <a:spcPts val="0"/>
              </a:spcBef>
            </a:pPr>
            <a:r>
              <a:rPr lang="en-US" sz="3200" dirty="0"/>
              <a:t>Approach parent one-on-one if possible.</a:t>
            </a:r>
          </a:p>
          <a:p>
            <a:pPr marL="0" indent="0">
              <a:lnSpc>
                <a:spcPct val="100000"/>
              </a:lnSpc>
              <a:spcBef>
                <a:spcPts val="0"/>
              </a:spcBef>
              <a:buNone/>
            </a:pPr>
            <a:endParaRPr lang="en-US" sz="3200" dirty="0"/>
          </a:p>
        </p:txBody>
      </p:sp>
    </p:spTree>
    <p:extLst>
      <p:ext uri="{BB962C8B-B14F-4D97-AF65-F5344CB8AC3E}">
        <p14:creationId xmlns:p14="http://schemas.microsoft.com/office/powerpoint/2010/main" val="4280694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8D288B-5B6A-C8A2-9A72-83041A339E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06E813-4EAC-98A6-EF88-B95435BE7F3C}"/>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88E3B9F8-1581-B651-CB9A-FA617301D382}"/>
              </a:ext>
            </a:extLst>
          </p:cNvPr>
          <p:cNvSpPr>
            <a:spLocks noGrp="1"/>
          </p:cNvSpPr>
          <p:nvPr>
            <p:ph idx="1"/>
          </p:nvPr>
        </p:nvSpPr>
        <p:spPr>
          <a:xfrm>
            <a:off x="628650" y="1551442"/>
            <a:ext cx="7886700" cy="4217988"/>
          </a:xfrm>
        </p:spPr>
        <p:txBody>
          <a:bodyPr>
            <a:normAutofit/>
          </a:bodyPr>
          <a:lstStyle/>
          <a:p>
            <a:pPr>
              <a:lnSpc>
                <a:spcPct val="100000"/>
              </a:lnSpc>
              <a:spcBef>
                <a:spcPts val="0"/>
              </a:spcBef>
            </a:pPr>
            <a:r>
              <a:rPr lang="en-US" sz="3200" dirty="0"/>
              <a:t>Approach with three messages:</a:t>
            </a:r>
          </a:p>
          <a:p>
            <a:pPr marL="914400" lvl="1" indent="-457200">
              <a:lnSpc>
                <a:spcPct val="100000"/>
              </a:lnSpc>
              <a:spcBef>
                <a:spcPts val="0"/>
              </a:spcBef>
              <a:buFont typeface="Wingdings" panose="05000000000000000000" pitchFamily="2" charset="2"/>
              <a:buChar char="Ø"/>
            </a:pPr>
            <a:r>
              <a:rPr lang="en-US" sz="3200" dirty="0"/>
              <a:t>We are delighted to have your family in the pack.</a:t>
            </a:r>
          </a:p>
          <a:p>
            <a:pPr marL="914400" lvl="1" indent="-457200">
              <a:lnSpc>
                <a:spcPct val="100000"/>
              </a:lnSpc>
              <a:spcBef>
                <a:spcPts val="0"/>
              </a:spcBef>
              <a:buFont typeface="Wingdings" panose="05000000000000000000" pitchFamily="2" charset="2"/>
              <a:buChar char="Ø"/>
            </a:pPr>
            <a:r>
              <a:rPr lang="en-US" sz="3200" dirty="0"/>
              <a:t>Please be there to support your Cub Scout.</a:t>
            </a:r>
          </a:p>
          <a:p>
            <a:pPr marL="914400" lvl="1" indent="-457200">
              <a:lnSpc>
                <a:spcPct val="100000"/>
              </a:lnSpc>
              <a:spcBef>
                <a:spcPts val="0"/>
              </a:spcBef>
              <a:buFont typeface="Wingdings" panose="05000000000000000000" pitchFamily="2" charset="2"/>
              <a:buChar char="Ø"/>
            </a:pPr>
            <a:r>
              <a:rPr lang="en-US" sz="3200" dirty="0"/>
              <a:t>You have something to offer, and volunteer leadership is essential for a successful den and pack.  Can you help?</a:t>
            </a:r>
          </a:p>
        </p:txBody>
      </p:sp>
    </p:spTree>
    <p:extLst>
      <p:ext uri="{BB962C8B-B14F-4D97-AF65-F5344CB8AC3E}">
        <p14:creationId xmlns:p14="http://schemas.microsoft.com/office/powerpoint/2010/main" val="1379247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24286-AB83-CC66-9820-9CDD5CDB26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B130F8-1D40-5916-5152-21452365C8C3}"/>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DD51B9DD-91AE-106F-1AC3-CCC6E1627CD2}"/>
              </a:ext>
            </a:extLst>
          </p:cNvPr>
          <p:cNvSpPr>
            <a:spLocks noGrp="1"/>
          </p:cNvSpPr>
          <p:nvPr>
            <p:ph idx="1"/>
          </p:nvPr>
        </p:nvSpPr>
        <p:spPr>
          <a:xfrm>
            <a:off x="628650" y="1565955"/>
            <a:ext cx="7886700" cy="4595359"/>
          </a:xfrm>
        </p:spPr>
        <p:txBody>
          <a:bodyPr>
            <a:noAutofit/>
          </a:bodyPr>
          <a:lstStyle/>
          <a:p>
            <a:pPr>
              <a:lnSpc>
                <a:spcPct val="100000"/>
              </a:lnSpc>
              <a:spcBef>
                <a:spcPts val="0"/>
              </a:spcBef>
              <a:spcAft>
                <a:spcPts val="600"/>
              </a:spcAft>
            </a:pPr>
            <a:r>
              <a:rPr lang="en-US" sz="3200" dirty="0"/>
              <a:t>Be friendly.</a:t>
            </a:r>
          </a:p>
          <a:p>
            <a:pPr>
              <a:lnSpc>
                <a:spcPct val="100000"/>
              </a:lnSpc>
              <a:spcBef>
                <a:spcPts val="0"/>
              </a:spcBef>
              <a:spcAft>
                <a:spcPts val="600"/>
              </a:spcAft>
            </a:pPr>
            <a:r>
              <a:rPr lang="en-US" sz="3200" dirty="0"/>
              <a:t>Be honest.</a:t>
            </a:r>
          </a:p>
          <a:p>
            <a:pPr>
              <a:lnSpc>
                <a:spcPct val="100000"/>
              </a:lnSpc>
              <a:spcBef>
                <a:spcPts val="0"/>
              </a:spcBef>
              <a:spcAft>
                <a:spcPts val="600"/>
              </a:spcAft>
            </a:pPr>
            <a:r>
              <a:rPr lang="en-US" sz="3200" dirty="0"/>
              <a:t>Ask.  Do not command.  Do not be insistent.  Do not beg.</a:t>
            </a:r>
          </a:p>
          <a:p>
            <a:pPr>
              <a:lnSpc>
                <a:spcPct val="100000"/>
              </a:lnSpc>
              <a:spcBef>
                <a:spcPts val="0"/>
              </a:spcBef>
              <a:spcAft>
                <a:spcPts val="600"/>
              </a:spcAft>
            </a:pPr>
            <a:r>
              <a:rPr lang="en-US" sz="3200" dirty="0"/>
              <a:t>Sympathize with external commitments and scheduling.  Do not defy them.</a:t>
            </a:r>
          </a:p>
          <a:p>
            <a:pPr>
              <a:lnSpc>
                <a:spcPct val="100000"/>
              </a:lnSpc>
              <a:spcBef>
                <a:spcPts val="0"/>
              </a:spcBef>
              <a:spcAft>
                <a:spcPts val="600"/>
              </a:spcAft>
            </a:pPr>
            <a:r>
              <a:rPr lang="en-US" sz="3200" dirty="0"/>
              <a:t>Be organized and specific about needs. </a:t>
            </a:r>
          </a:p>
          <a:p>
            <a:pPr>
              <a:lnSpc>
                <a:spcPct val="100000"/>
              </a:lnSpc>
              <a:spcBef>
                <a:spcPts val="0"/>
              </a:spcBef>
              <a:spcAft>
                <a:spcPts val="600"/>
              </a:spcAft>
            </a:pPr>
            <a:r>
              <a:rPr lang="en-US" sz="3200" dirty="0"/>
              <a:t>Demonstrate you will provide support.</a:t>
            </a:r>
          </a:p>
        </p:txBody>
      </p:sp>
    </p:spTree>
    <p:extLst>
      <p:ext uri="{BB962C8B-B14F-4D97-AF65-F5344CB8AC3E}">
        <p14:creationId xmlns:p14="http://schemas.microsoft.com/office/powerpoint/2010/main" val="182575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E3ECA-D5CD-AC25-CE31-963A60C22B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587A3B-6666-4E05-898B-666A461C7379}"/>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E7FF0668-EF22-04F0-E13B-788AB927CEF8}"/>
              </a:ext>
            </a:extLst>
          </p:cNvPr>
          <p:cNvSpPr>
            <a:spLocks noGrp="1"/>
          </p:cNvSpPr>
          <p:nvPr>
            <p:ph idx="1"/>
          </p:nvPr>
        </p:nvSpPr>
        <p:spPr>
          <a:xfrm>
            <a:off x="628650" y="1790927"/>
            <a:ext cx="7886700" cy="4617129"/>
          </a:xfrm>
        </p:spPr>
        <p:txBody>
          <a:bodyPr>
            <a:normAutofit/>
          </a:bodyPr>
          <a:lstStyle/>
          <a:p>
            <a:pPr>
              <a:lnSpc>
                <a:spcPct val="100000"/>
              </a:lnSpc>
              <a:spcBef>
                <a:spcPts val="0"/>
              </a:spcBef>
            </a:pPr>
            <a:r>
              <a:rPr lang="en-US" sz="3200" dirty="0"/>
              <a:t>Play to their strengths, passions.  Use family talent survey.</a:t>
            </a:r>
          </a:p>
          <a:p>
            <a:pPr>
              <a:lnSpc>
                <a:spcPct val="100000"/>
              </a:lnSpc>
              <a:spcBef>
                <a:spcPts val="0"/>
              </a:spcBef>
            </a:pPr>
            <a:endParaRPr lang="en-US" sz="3200" dirty="0"/>
          </a:p>
          <a:p>
            <a:pPr>
              <a:lnSpc>
                <a:spcPct val="100000"/>
              </a:lnSpc>
              <a:spcBef>
                <a:spcPts val="0"/>
              </a:spcBef>
            </a:pPr>
            <a:r>
              <a:rPr lang="en-US" sz="3200" dirty="0"/>
              <a:t>Seek moments for emotional connection, engagement.</a:t>
            </a:r>
          </a:p>
          <a:p>
            <a:pPr>
              <a:lnSpc>
                <a:spcPct val="100000"/>
              </a:lnSpc>
              <a:spcBef>
                <a:spcPts val="0"/>
              </a:spcBef>
            </a:pPr>
            <a:endParaRPr lang="en-US" sz="3200" dirty="0"/>
          </a:p>
          <a:p>
            <a:pPr>
              <a:lnSpc>
                <a:spcPct val="100000"/>
              </a:lnSpc>
              <a:spcBef>
                <a:spcPts val="0"/>
              </a:spcBef>
            </a:pPr>
            <a:r>
              <a:rPr lang="en-US" sz="3200" dirty="0"/>
              <a:t>Thank them regardless!</a:t>
            </a:r>
          </a:p>
          <a:p>
            <a:pPr>
              <a:lnSpc>
                <a:spcPct val="100000"/>
              </a:lnSpc>
              <a:spcBef>
                <a:spcPts val="0"/>
              </a:spcBef>
            </a:pPr>
            <a:endParaRPr lang="en-US" sz="3200" dirty="0"/>
          </a:p>
          <a:p>
            <a:pPr>
              <a:lnSpc>
                <a:spcPct val="100000"/>
              </a:lnSpc>
              <a:spcBef>
                <a:spcPts val="0"/>
              </a:spcBef>
            </a:pPr>
            <a:r>
              <a:rPr lang="en-US" sz="3200" dirty="0"/>
              <a:t>Continue on-going contact.</a:t>
            </a:r>
          </a:p>
        </p:txBody>
      </p:sp>
    </p:spTree>
    <p:extLst>
      <p:ext uri="{BB962C8B-B14F-4D97-AF65-F5344CB8AC3E}">
        <p14:creationId xmlns:p14="http://schemas.microsoft.com/office/powerpoint/2010/main" val="133984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A7762-B833-2B2B-6D35-5CC73E89F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0EA0C1-3256-D5AC-58CB-E11BA363D652}"/>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D103F939-78C6-5FCA-5728-A4CF3B9F0207}"/>
              </a:ext>
            </a:extLst>
          </p:cNvPr>
          <p:cNvSpPr>
            <a:spLocks noGrp="1"/>
          </p:cNvSpPr>
          <p:nvPr>
            <p:ph idx="1"/>
          </p:nvPr>
        </p:nvSpPr>
        <p:spPr>
          <a:xfrm>
            <a:off x="299810" y="1339396"/>
            <a:ext cx="8544379" cy="4972049"/>
          </a:xfrm>
        </p:spPr>
        <p:txBody>
          <a:bodyPr>
            <a:noAutofit/>
          </a:bodyPr>
          <a:lstStyle/>
          <a:p>
            <a:r>
              <a:rPr lang="en-US" sz="3200" dirty="0"/>
              <a:t>Family talent surveys</a:t>
            </a:r>
          </a:p>
          <a:p>
            <a:pPr marL="855663" lvl="1" indent="-398463">
              <a:buFont typeface="Wingdings" panose="05000000000000000000" pitchFamily="2" charset="2"/>
              <a:buChar char="Ø"/>
            </a:pPr>
            <a:r>
              <a:rPr lang="en-US" sz="3200" dirty="0"/>
              <a:t>Seek out useful talents, experiences, capabilities</a:t>
            </a:r>
          </a:p>
          <a:p>
            <a:pPr marL="855663" lvl="1" indent="-398463">
              <a:buFont typeface="Wingdings" panose="05000000000000000000" pitchFamily="2" charset="2"/>
              <a:buChar char="Ø"/>
            </a:pPr>
            <a:r>
              <a:rPr lang="en-US" sz="3200" dirty="0"/>
              <a:t>Professions and trades (e.g., first responders)</a:t>
            </a:r>
          </a:p>
          <a:p>
            <a:pPr marL="855663" lvl="1" indent="-398463">
              <a:buFont typeface="Wingdings" panose="05000000000000000000" pitchFamily="2" charset="2"/>
              <a:buChar char="Ø"/>
            </a:pPr>
            <a:r>
              <a:rPr lang="en-US" sz="3200" dirty="0"/>
              <a:t>Hobbies (e.g., model railroad, etc.)</a:t>
            </a:r>
          </a:p>
          <a:p>
            <a:pPr marL="855663" lvl="1" indent="-398463">
              <a:buFont typeface="Wingdings" panose="05000000000000000000" pitchFamily="2" charset="2"/>
              <a:buChar char="Ø"/>
            </a:pPr>
            <a:r>
              <a:rPr lang="en-US" sz="3200" dirty="0"/>
              <a:t>Sports</a:t>
            </a:r>
          </a:p>
          <a:p>
            <a:pPr marL="855663" lvl="1" indent="-398463">
              <a:buFont typeface="Wingdings" panose="05000000000000000000" pitchFamily="2" charset="2"/>
              <a:buChar char="Ø"/>
            </a:pPr>
            <a:r>
              <a:rPr lang="en-US" sz="3200" dirty="0"/>
              <a:t>Civic service</a:t>
            </a:r>
          </a:p>
          <a:p>
            <a:pPr marL="855663" lvl="1" indent="-398463">
              <a:buFont typeface="Wingdings" panose="05000000000000000000" pitchFamily="2" charset="2"/>
              <a:buChar char="Ø"/>
            </a:pPr>
            <a:r>
              <a:rPr lang="en-US" sz="3200" dirty="0"/>
              <a:t>Religious service</a:t>
            </a:r>
          </a:p>
          <a:p>
            <a:pPr marL="855663" lvl="1" indent="-398463">
              <a:buFont typeface="Wingdings" panose="05000000000000000000" pitchFamily="2" charset="2"/>
              <a:buChar char="Ø"/>
            </a:pPr>
            <a:r>
              <a:rPr lang="en-US" sz="3200" dirty="0"/>
              <a:t>Military service</a:t>
            </a:r>
          </a:p>
          <a:p>
            <a:pPr marL="855663" lvl="1" indent="-398463">
              <a:buFont typeface="Wingdings" panose="05000000000000000000" pitchFamily="2" charset="2"/>
              <a:buChar char="Ø"/>
            </a:pPr>
            <a:r>
              <a:rPr lang="en-US" sz="3200" dirty="0"/>
              <a:t>Other</a:t>
            </a:r>
          </a:p>
        </p:txBody>
      </p:sp>
    </p:spTree>
    <p:extLst>
      <p:ext uri="{BB962C8B-B14F-4D97-AF65-F5344CB8AC3E}">
        <p14:creationId xmlns:p14="http://schemas.microsoft.com/office/powerpoint/2010/main" val="2074780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F88A8-ACD6-A74D-AE31-F6C1BB5512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A8D1DC-8FE0-1907-6F16-ACE6F3DFCB0D}"/>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47610F90-5719-6CB0-F691-468EBB883968}"/>
              </a:ext>
            </a:extLst>
          </p:cNvPr>
          <p:cNvSpPr>
            <a:spLocks noGrp="1"/>
          </p:cNvSpPr>
          <p:nvPr>
            <p:ph idx="1"/>
          </p:nvPr>
        </p:nvSpPr>
        <p:spPr>
          <a:xfrm>
            <a:off x="628650" y="1660298"/>
            <a:ext cx="7886700" cy="3537404"/>
          </a:xfrm>
        </p:spPr>
        <p:txBody>
          <a:bodyPr>
            <a:noAutofit/>
          </a:bodyPr>
          <a:lstStyle/>
          <a:p>
            <a:r>
              <a:rPr lang="en-US" sz="3200" dirty="0"/>
              <a:t>Design survey for easy completion</a:t>
            </a:r>
          </a:p>
          <a:p>
            <a:pPr marL="798513" lvl="1" indent="-341313">
              <a:buFont typeface="Wingdings" panose="05000000000000000000" pitchFamily="2" charset="2"/>
              <a:buChar char="Ø"/>
            </a:pPr>
            <a:r>
              <a:rPr lang="en-US" sz="3200" dirty="0"/>
              <a:t>Radio button choices</a:t>
            </a:r>
          </a:p>
          <a:p>
            <a:pPr marL="798513" lvl="1" indent="-341313">
              <a:buFont typeface="Wingdings" panose="05000000000000000000" pitchFamily="2" charset="2"/>
              <a:buChar char="Ø"/>
            </a:pPr>
            <a:r>
              <a:rPr lang="en-US" sz="3200" dirty="0"/>
              <a:t>Leave blank space for other/additional information</a:t>
            </a:r>
          </a:p>
          <a:p>
            <a:pPr marL="798513" lvl="1" indent="-341313">
              <a:buFont typeface="Wingdings" panose="05000000000000000000" pitchFamily="2" charset="2"/>
              <a:buChar char="Ø"/>
            </a:pPr>
            <a:r>
              <a:rPr lang="en-US" sz="3200" dirty="0"/>
              <a:t>Full contact information (inc. phone, e-mail)</a:t>
            </a:r>
          </a:p>
          <a:p>
            <a:pPr marL="798513" lvl="1" indent="-341313">
              <a:buFont typeface="Wingdings" panose="05000000000000000000" pitchFamily="2" charset="2"/>
              <a:buChar char="Ø"/>
            </a:pPr>
            <a:r>
              <a:rPr lang="en-US" sz="3200" dirty="0"/>
              <a:t>Request information as to availability</a:t>
            </a:r>
          </a:p>
        </p:txBody>
      </p:sp>
    </p:spTree>
    <p:extLst>
      <p:ext uri="{BB962C8B-B14F-4D97-AF65-F5344CB8AC3E}">
        <p14:creationId xmlns:p14="http://schemas.microsoft.com/office/powerpoint/2010/main" val="981754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Encouraging family involvement</a:t>
            </a:r>
          </a:p>
        </p:txBody>
      </p:sp>
      <p:sp>
        <p:nvSpPr>
          <p:cNvPr id="3" name="Content Placeholder 2"/>
          <p:cNvSpPr>
            <a:spLocks noGrp="1"/>
          </p:cNvSpPr>
          <p:nvPr>
            <p:ph idx="1"/>
          </p:nvPr>
        </p:nvSpPr>
        <p:spPr>
          <a:xfrm>
            <a:off x="628650" y="1789339"/>
            <a:ext cx="7886700" cy="4351338"/>
          </a:xfrm>
        </p:spPr>
        <p:txBody>
          <a:bodyPr>
            <a:normAutofit lnSpcReduction="10000"/>
          </a:bodyPr>
          <a:lstStyle/>
          <a:p>
            <a:r>
              <a:rPr lang="en-US" sz="3200" dirty="0"/>
              <a:t>Recognition for volunteer service</a:t>
            </a:r>
          </a:p>
          <a:p>
            <a:pPr marL="798513" lvl="1" indent="-341313">
              <a:buFont typeface="Wingdings" panose="05000000000000000000" pitchFamily="2" charset="2"/>
              <a:buChar char="Ø"/>
            </a:pPr>
            <a:r>
              <a:rPr lang="en-US" sz="3200" dirty="0"/>
              <a:t>Official Scouting America awards</a:t>
            </a:r>
          </a:p>
          <a:p>
            <a:pPr marL="798513" lvl="1" indent="-341313">
              <a:buFont typeface="Wingdings" panose="05000000000000000000" pitchFamily="2" charset="2"/>
              <a:buChar char="Ø"/>
            </a:pPr>
            <a:r>
              <a:rPr lang="en-US" sz="3200" dirty="0"/>
              <a:t>Homemade awards: golden spatula, good egg, helping hand etc.</a:t>
            </a:r>
          </a:p>
          <a:p>
            <a:r>
              <a:rPr lang="en-US" sz="3200" dirty="0"/>
              <a:t>Encourage training</a:t>
            </a:r>
          </a:p>
          <a:p>
            <a:pPr marL="798513" lvl="1" indent="-341313">
              <a:buFont typeface="Wingdings" panose="05000000000000000000" pitchFamily="2" charset="2"/>
              <a:buChar char="Ø"/>
            </a:pPr>
            <a:r>
              <a:rPr lang="en-US" sz="3200" dirty="0"/>
              <a:t>Provide support to those taking online training</a:t>
            </a:r>
          </a:p>
          <a:p>
            <a:pPr marL="798513" lvl="1" indent="-341313">
              <a:buFont typeface="Wingdings" panose="05000000000000000000" pitchFamily="2" charset="2"/>
              <a:buChar char="Ø"/>
            </a:pPr>
            <a:r>
              <a:rPr lang="en-US" sz="3200" dirty="0"/>
              <a:t>Provide schedules to leaders</a:t>
            </a:r>
          </a:p>
          <a:p>
            <a:pPr marL="798513" lvl="1" indent="-341313">
              <a:buFont typeface="Wingdings" panose="05000000000000000000" pitchFamily="2" charset="2"/>
              <a:buChar char="Ø"/>
            </a:pPr>
            <a:r>
              <a:rPr lang="en-US" sz="3200" dirty="0"/>
              <a:t>Pack covers training fees</a:t>
            </a:r>
          </a:p>
          <a:p>
            <a:pPr marL="0" indent="0">
              <a:buNone/>
            </a:pPr>
            <a:endParaRPr lang="en-US" dirty="0"/>
          </a:p>
        </p:txBody>
      </p:sp>
    </p:spTree>
    <p:extLst>
      <p:ext uri="{BB962C8B-B14F-4D97-AF65-F5344CB8AC3E}">
        <p14:creationId xmlns:p14="http://schemas.microsoft.com/office/powerpoint/2010/main" val="2577708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7186E-2E84-F2A4-25D0-0216BF2D17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BBA2B-9F7C-6E32-DBE1-7F8588DC81B6}"/>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2B7BDE9A-2123-7CA6-8F6F-B6652652A6EE}"/>
              </a:ext>
            </a:extLst>
          </p:cNvPr>
          <p:cNvSpPr>
            <a:spLocks noGrp="1"/>
          </p:cNvSpPr>
          <p:nvPr>
            <p:ph idx="1"/>
          </p:nvPr>
        </p:nvSpPr>
        <p:spPr>
          <a:xfrm>
            <a:off x="628650" y="1540328"/>
            <a:ext cx="8181521" cy="4952546"/>
          </a:xfrm>
        </p:spPr>
        <p:txBody>
          <a:bodyPr>
            <a:noAutofit/>
          </a:bodyPr>
          <a:lstStyle/>
          <a:p>
            <a:r>
              <a:rPr lang="en-US" sz="3200" dirty="0"/>
              <a:t>Family requirements for advancement</a:t>
            </a:r>
          </a:p>
          <a:p>
            <a:pPr marL="798513" lvl="1" indent="-341313">
              <a:buFont typeface="Wingdings" panose="05000000000000000000" pitchFamily="2" charset="2"/>
              <a:buChar char="Ø"/>
            </a:pPr>
            <a:r>
              <a:rPr lang="en-US" sz="3200" dirty="0"/>
              <a:t>Many requirements for advancement are designed for completion at home</a:t>
            </a:r>
          </a:p>
          <a:p>
            <a:pPr marL="798513" lvl="1" indent="-341313">
              <a:buFont typeface="Wingdings" panose="05000000000000000000" pitchFamily="2" charset="2"/>
              <a:buChar char="Ø"/>
            </a:pPr>
            <a:r>
              <a:rPr lang="en-US" sz="3200" dirty="0"/>
              <a:t>Den Leader obligation to make sure families are aware</a:t>
            </a:r>
          </a:p>
          <a:p>
            <a:r>
              <a:rPr lang="en-US" sz="3200" dirty="0"/>
              <a:t>Assign </a:t>
            </a:r>
            <a:r>
              <a:rPr lang="en-US" sz="3200" dirty="0" err="1"/>
              <a:t>Denner</a:t>
            </a:r>
            <a:r>
              <a:rPr lang="en-US" sz="3200" dirty="0"/>
              <a:t> families</a:t>
            </a:r>
          </a:p>
          <a:p>
            <a:pPr marL="798513" lvl="1" indent="-341313">
              <a:buFont typeface="Wingdings" panose="05000000000000000000" pitchFamily="2" charset="2"/>
              <a:buChar char="Ø"/>
            </a:pPr>
            <a:r>
              <a:rPr lang="en-US" sz="3200" dirty="0" err="1"/>
              <a:t>Denner</a:t>
            </a:r>
            <a:r>
              <a:rPr lang="en-US" sz="3200" dirty="0"/>
              <a:t> is Cub Scout assigned to help Den Leader for a period of time</a:t>
            </a:r>
          </a:p>
          <a:p>
            <a:pPr marL="798513" lvl="1" indent="-341313">
              <a:buFont typeface="Wingdings" panose="05000000000000000000" pitchFamily="2" charset="2"/>
              <a:buChar char="Ø"/>
            </a:pPr>
            <a:r>
              <a:rPr lang="en-US" sz="3200" dirty="0" err="1"/>
              <a:t>Denner’s</a:t>
            </a:r>
            <a:r>
              <a:rPr lang="en-US" sz="3200" dirty="0"/>
              <a:t> family asked to support </a:t>
            </a:r>
            <a:r>
              <a:rPr lang="en-US" sz="3200" dirty="0" err="1"/>
              <a:t>Denner</a:t>
            </a:r>
            <a:r>
              <a:rPr lang="en-US" sz="3200" dirty="0"/>
              <a:t> in his/her role</a:t>
            </a:r>
          </a:p>
        </p:txBody>
      </p:sp>
    </p:spTree>
    <p:extLst>
      <p:ext uri="{BB962C8B-B14F-4D97-AF65-F5344CB8AC3E}">
        <p14:creationId xmlns:p14="http://schemas.microsoft.com/office/powerpoint/2010/main" val="1276640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AB12E-49BC-5371-DC92-292C98EEA2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C77306-6CE1-3E52-2C08-1492F0DDDAEC}"/>
              </a:ext>
            </a:extLst>
          </p:cNvPr>
          <p:cNvSpPr>
            <a:spLocks noGrp="1"/>
          </p:cNvSpPr>
          <p:nvPr>
            <p:ph type="title"/>
          </p:nvPr>
        </p:nvSpPr>
        <p:spPr/>
        <p:txBody>
          <a:bodyPr/>
          <a:lstStyle/>
          <a:p>
            <a:r>
              <a:rPr lang="en-US" b="1" dirty="0"/>
              <a:t>Encouraging family involvement</a:t>
            </a:r>
          </a:p>
        </p:txBody>
      </p:sp>
      <p:sp>
        <p:nvSpPr>
          <p:cNvPr id="3" name="Content Placeholder 2">
            <a:extLst>
              <a:ext uri="{FF2B5EF4-FFF2-40B4-BE49-F238E27FC236}">
                <a16:creationId xmlns:a16="http://schemas.microsoft.com/office/drawing/2014/main" id="{F2051465-4701-2425-C51D-22B718D2EFA5}"/>
              </a:ext>
            </a:extLst>
          </p:cNvPr>
          <p:cNvSpPr>
            <a:spLocks noGrp="1"/>
          </p:cNvSpPr>
          <p:nvPr>
            <p:ph idx="1"/>
          </p:nvPr>
        </p:nvSpPr>
        <p:spPr>
          <a:xfrm>
            <a:off x="628650" y="1825625"/>
            <a:ext cx="8210550" cy="4351338"/>
          </a:xfrm>
        </p:spPr>
        <p:txBody>
          <a:bodyPr>
            <a:normAutofit lnSpcReduction="10000"/>
          </a:bodyPr>
          <a:lstStyle/>
          <a:p>
            <a:r>
              <a:rPr lang="en-US" sz="3200" dirty="0"/>
              <a:t>Assign family tasks to support pack, den</a:t>
            </a:r>
          </a:p>
          <a:p>
            <a:r>
              <a:rPr lang="en-US" sz="3200" dirty="0"/>
              <a:t>Reduce barriers/ friction</a:t>
            </a:r>
          </a:p>
          <a:p>
            <a:pPr marL="1030288" indent="-398463">
              <a:buFont typeface="Wingdings" panose="05000000000000000000" pitchFamily="2" charset="2"/>
              <a:buChar char="Ø"/>
            </a:pPr>
            <a:r>
              <a:rPr lang="en-US" sz="3200" dirty="0"/>
              <a:t>Pack welcome packet for new families</a:t>
            </a:r>
          </a:p>
          <a:p>
            <a:pPr marL="1030288" indent="-398463">
              <a:buFont typeface="Wingdings" panose="05000000000000000000" pitchFamily="2" charset="2"/>
              <a:buChar char="Ø"/>
            </a:pPr>
            <a:r>
              <a:rPr lang="en-US" sz="3200" dirty="0"/>
              <a:t>Uniform bin</a:t>
            </a:r>
          </a:p>
          <a:p>
            <a:pPr marL="1030288" indent="-398463">
              <a:buFont typeface="Wingdings" panose="05000000000000000000" pitchFamily="2" charset="2"/>
              <a:buChar char="Ø"/>
            </a:pPr>
            <a:r>
              <a:rPr lang="en-US" sz="3200" dirty="0"/>
              <a:t>Pack library of handbooks, etc.</a:t>
            </a:r>
          </a:p>
          <a:p>
            <a:pPr marL="1030288" indent="-398463">
              <a:buFont typeface="Wingdings" panose="05000000000000000000" pitchFamily="2" charset="2"/>
              <a:buChar char="Ø"/>
            </a:pPr>
            <a:r>
              <a:rPr lang="en-US" sz="3200" dirty="0"/>
              <a:t>Pack/den communication mechanisms</a:t>
            </a:r>
          </a:p>
          <a:p>
            <a:pPr marL="1030288" indent="-398463">
              <a:buFont typeface="Wingdings" panose="05000000000000000000" pitchFamily="2" charset="2"/>
              <a:buChar char="Ø"/>
            </a:pPr>
            <a:r>
              <a:rPr lang="en-US" sz="3200" dirty="0"/>
              <a:t>Pack newsletter</a:t>
            </a:r>
          </a:p>
          <a:p>
            <a:pPr marL="231775" indent="-231775"/>
            <a:r>
              <a:rPr lang="en-US" sz="3200" dirty="0"/>
              <a:t>Rope presentation</a:t>
            </a:r>
          </a:p>
          <a:p>
            <a:endParaRPr lang="en-US" dirty="0"/>
          </a:p>
        </p:txBody>
      </p:sp>
    </p:spTree>
    <p:extLst>
      <p:ext uri="{BB962C8B-B14F-4D97-AF65-F5344CB8AC3E}">
        <p14:creationId xmlns:p14="http://schemas.microsoft.com/office/powerpoint/2010/main" val="302847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Course Objectives</a:t>
            </a:r>
          </a:p>
        </p:txBody>
      </p:sp>
      <p:sp>
        <p:nvSpPr>
          <p:cNvPr id="3" name="Content Placeholder 2"/>
          <p:cNvSpPr>
            <a:spLocks noGrp="1"/>
          </p:cNvSpPr>
          <p:nvPr>
            <p:ph idx="1"/>
          </p:nvPr>
        </p:nvSpPr>
        <p:spPr>
          <a:xfrm>
            <a:off x="628650" y="1930821"/>
            <a:ext cx="8183577" cy="3353278"/>
          </a:xfrm>
        </p:spPr>
        <p:txBody>
          <a:bodyPr>
            <a:normAutofit fontScale="92500" lnSpcReduction="10000"/>
          </a:bodyPr>
          <a:lstStyle/>
          <a:p>
            <a:pPr>
              <a:lnSpc>
                <a:spcPct val="100000"/>
              </a:lnSpc>
              <a:spcBef>
                <a:spcPts val="0"/>
              </a:spcBef>
            </a:pPr>
            <a:r>
              <a:rPr lang="en-US" sz="3500" b="1" dirty="0"/>
              <a:t>Define </a:t>
            </a:r>
            <a:r>
              <a:rPr lang="en-US" sz="3500" dirty="0"/>
              <a:t>family involvement in Cub Scouting</a:t>
            </a:r>
            <a:endParaRPr lang="en-US" sz="3500" b="1" dirty="0"/>
          </a:p>
          <a:p>
            <a:pPr>
              <a:lnSpc>
                <a:spcPct val="100000"/>
              </a:lnSpc>
              <a:spcBef>
                <a:spcPts val="0"/>
              </a:spcBef>
            </a:pPr>
            <a:endParaRPr lang="en-US" sz="3500" b="1" dirty="0"/>
          </a:p>
          <a:p>
            <a:pPr>
              <a:lnSpc>
                <a:spcPct val="100000"/>
              </a:lnSpc>
              <a:spcBef>
                <a:spcPts val="0"/>
              </a:spcBef>
            </a:pPr>
            <a:endParaRPr lang="en-US" sz="3500" b="1" dirty="0"/>
          </a:p>
          <a:p>
            <a:pPr>
              <a:lnSpc>
                <a:spcPct val="100000"/>
              </a:lnSpc>
              <a:spcBef>
                <a:spcPts val="0"/>
              </a:spcBef>
            </a:pPr>
            <a:r>
              <a:rPr lang="en-US" sz="3500" b="1" dirty="0"/>
              <a:t>Understand importance </a:t>
            </a:r>
            <a:r>
              <a:rPr lang="en-US" sz="3500" dirty="0"/>
              <a:t>of family involvement</a:t>
            </a:r>
          </a:p>
          <a:p>
            <a:pPr marL="0" indent="0">
              <a:lnSpc>
                <a:spcPct val="100000"/>
              </a:lnSpc>
              <a:spcBef>
                <a:spcPts val="0"/>
              </a:spcBef>
              <a:buNone/>
            </a:pPr>
            <a:endParaRPr lang="en-US" sz="3500" dirty="0"/>
          </a:p>
          <a:p>
            <a:pPr marL="0" indent="0">
              <a:lnSpc>
                <a:spcPct val="100000"/>
              </a:lnSpc>
              <a:spcBef>
                <a:spcPts val="0"/>
              </a:spcBef>
              <a:buNone/>
            </a:pPr>
            <a:endParaRPr lang="en-US" sz="3500" dirty="0"/>
          </a:p>
          <a:p>
            <a:pPr>
              <a:lnSpc>
                <a:spcPct val="100000"/>
              </a:lnSpc>
              <a:spcBef>
                <a:spcPts val="0"/>
              </a:spcBef>
            </a:pPr>
            <a:r>
              <a:rPr lang="en-US" sz="3500" b="1" dirty="0"/>
              <a:t>Identify ways </a:t>
            </a:r>
            <a:r>
              <a:rPr lang="en-US" sz="3500" dirty="0"/>
              <a:t>to encourage family involvement</a:t>
            </a:r>
          </a:p>
          <a:p>
            <a:endParaRPr lang="en-US" dirty="0"/>
          </a:p>
        </p:txBody>
      </p:sp>
    </p:spTree>
    <p:extLst>
      <p:ext uri="{BB962C8B-B14F-4D97-AF65-F5344CB8AC3E}">
        <p14:creationId xmlns:p14="http://schemas.microsoft.com/office/powerpoint/2010/main" val="196140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considerations</a:t>
            </a:r>
          </a:p>
        </p:txBody>
      </p:sp>
      <p:sp>
        <p:nvSpPr>
          <p:cNvPr id="3" name="Content Placeholder 2"/>
          <p:cNvSpPr>
            <a:spLocks noGrp="1"/>
          </p:cNvSpPr>
          <p:nvPr>
            <p:ph idx="1"/>
          </p:nvPr>
        </p:nvSpPr>
        <p:spPr/>
        <p:txBody>
          <a:bodyPr>
            <a:normAutofit/>
          </a:bodyPr>
          <a:lstStyle/>
          <a:p>
            <a:r>
              <a:rPr lang="en-US" sz="3200" dirty="0"/>
              <a:t>Single-parent family – will need extra support</a:t>
            </a:r>
          </a:p>
          <a:p>
            <a:pPr marL="798513" lvl="1" indent="-341313">
              <a:buFont typeface="Wingdings" panose="05000000000000000000" pitchFamily="2" charset="2"/>
              <a:buChar char="Ø"/>
            </a:pPr>
            <a:r>
              <a:rPr lang="en-US" sz="3200" dirty="0"/>
              <a:t>Limited availability for meetings, events</a:t>
            </a:r>
          </a:p>
          <a:p>
            <a:pPr marL="798513" lvl="1" indent="-341313">
              <a:buFont typeface="Wingdings" panose="05000000000000000000" pitchFamily="2" charset="2"/>
              <a:buChar char="Ø"/>
            </a:pPr>
            <a:r>
              <a:rPr lang="en-US" sz="3200" dirty="0"/>
              <a:t>Transportation of Cub Scout to/from meetings, events (note youth protection constraints)</a:t>
            </a:r>
          </a:p>
          <a:p>
            <a:pPr marL="798513" lvl="1" indent="-341313">
              <a:buFont typeface="Wingdings" panose="05000000000000000000" pitchFamily="2" charset="2"/>
              <a:buChar char="Ø"/>
            </a:pPr>
            <a:r>
              <a:rPr lang="en-US" sz="3200" dirty="0"/>
              <a:t>May or may not have financial concerns</a:t>
            </a:r>
          </a:p>
          <a:p>
            <a:endParaRPr lang="en-US" dirty="0"/>
          </a:p>
        </p:txBody>
      </p:sp>
    </p:spTree>
    <p:extLst>
      <p:ext uri="{BB962C8B-B14F-4D97-AF65-F5344CB8AC3E}">
        <p14:creationId xmlns:p14="http://schemas.microsoft.com/office/powerpoint/2010/main" val="156138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67F84-DFC9-63DD-EE8E-072185FBF7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4A01D6-443F-7E0D-12A1-4CE1CE7E9613}"/>
              </a:ext>
            </a:extLst>
          </p:cNvPr>
          <p:cNvSpPr>
            <a:spLocks noGrp="1"/>
          </p:cNvSpPr>
          <p:nvPr>
            <p:ph type="title"/>
          </p:nvPr>
        </p:nvSpPr>
        <p:spPr/>
        <p:txBody>
          <a:bodyPr/>
          <a:lstStyle/>
          <a:p>
            <a:r>
              <a:rPr lang="en-US" b="1" dirty="0"/>
              <a:t>Other considerations</a:t>
            </a:r>
          </a:p>
        </p:txBody>
      </p:sp>
      <p:sp>
        <p:nvSpPr>
          <p:cNvPr id="3" name="Content Placeholder 2">
            <a:extLst>
              <a:ext uri="{FF2B5EF4-FFF2-40B4-BE49-F238E27FC236}">
                <a16:creationId xmlns:a16="http://schemas.microsoft.com/office/drawing/2014/main" id="{7FC0CC01-7149-A455-55D8-22DDF847591B}"/>
              </a:ext>
            </a:extLst>
          </p:cNvPr>
          <p:cNvSpPr>
            <a:spLocks noGrp="1"/>
          </p:cNvSpPr>
          <p:nvPr>
            <p:ph idx="1"/>
          </p:nvPr>
        </p:nvSpPr>
        <p:spPr>
          <a:xfrm>
            <a:off x="200478" y="1339396"/>
            <a:ext cx="8675008" cy="5153477"/>
          </a:xfrm>
        </p:spPr>
        <p:txBody>
          <a:bodyPr>
            <a:noAutofit/>
          </a:bodyPr>
          <a:lstStyle/>
          <a:p>
            <a:r>
              <a:rPr lang="en-US" sz="3200" dirty="0"/>
              <a:t>Faith</a:t>
            </a:r>
          </a:p>
          <a:p>
            <a:pPr marL="914400" lvl="1" indent="-457200">
              <a:buFont typeface="Wingdings" panose="05000000000000000000" pitchFamily="2" charset="2"/>
              <a:buChar char="Ø"/>
            </a:pPr>
            <a:r>
              <a:rPr lang="en-US" sz="3200" dirty="0"/>
              <a:t>Families are responsible for their Cub Scouts meeting faith-based requirements for rank. </a:t>
            </a:r>
          </a:p>
          <a:p>
            <a:pPr marL="914400" lvl="1" indent="-457200">
              <a:buFont typeface="Wingdings" panose="05000000000000000000" pitchFamily="2" charset="2"/>
              <a:buChar char="Ø"/>
            </a:pPr>
            <a:r>
              <a:rPr lang="en-US" sz="3200" dirty="0" err="1"/>
              <a:t>Famililes</a:t>
            </a:r>
            <a:r>
              <a:rPr lang="en-US" sz="3200" dirty="0"/>
              <a:t> responsible for participation in religious emblem program</a:t>
            </a:r>
          </a:p>
          <a:p>
            <a:pPr marL="914400" lvl="1" indent="-457200">
              <a:buFont typeface="Wingdings" panose="05000000000000000000" pitchFamily="2" charset="2"/>
              <a:buChar char="Ø"/>
            </a:pPr>
            <a:r>
              <a:rPr lang="en-US" sz="3200" dirty="0"/>
              <a:t>Religious chartered organizations have right to include </a:t>
            </a:r>
            <a:r>
              <a:rPr lang="en-US" sz="3200" dirty="0" err="1"/>
              <a:t>theis</a:t>
            </a:r>
            <a:r>
              <a:rPr lang="en-US" sz="3200" dirty="0"/>
              <a:t> religious practices in pack, den meetings</a:t>
            </a:r>
          </a:p>
          <a:p>
            <a:pPr marL="914400" lvl="1" indent="-457200">
              <a:buFont typeface="Wingdings" panose="05000000000000000000" pitchFamily="2" charset="2"/>
              <a:buChar char="Ø"/>
            </a:pPr>
            <a:r>
              <a:rPr lang="en-US" sz="3200" dirty="0"/>
              <a:t>Otherwise, seek for inclusion with non-denominational Scouts Own worship services and non-denominational grace before meals. </a:t>
            </a:r>
          </a:p>
        </p:txBody>
      </p:sp>
    </p:spTree>
    <p:extLst>
      <p:ext uri="{BB962C8B-B14F-4D97-AF65-F5344CB8AC3E}">
        <p14:creationId xmlns:p14="http://schemas.microsoft.com/office/powerpoint/2010/main" val="3771533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39" y="372384"/>
            <a:ext cx="8791121" cy="1325563"/>
          </a:xfrm>
        </p:spPr>
        <p:txBody>
          <a:bodyPr/>
          <a:lstStyle/>
          <a:p>
            <a:r>
              <a:rPr lang="en-US" b="1" dirty="0"/>
              <a:t>When family involvement goes wrong</a:t>
            </a:r>
          </a:p>
        </p:txBody>
      </p:sp>
      <p:sp>
        <p:nvSpPr>
          <p:cNvPr id="3" name="Content Placeholder 2"/>
          <p:cNvSpPr>
            <a:spLocks noGrp="1"/>
          </p:cNvSpPr>
          <p:nvPr>
            <p:ph idx="1"/>
          </p:nvPr>
        </p:nvSpPr>
        <p:spPr>
          <a:xfrm>
            <a:off x="280308" y="1528081"/>
            <a:ext cx="8362950" cy="5017861"/>
          </a:xfrm>
        </p:spPr>
        <p:txBody>
          <a:bodyPr>
            <a:normAutofit/>
          </a:bodyPr>
          <a:lstStyle/>
          <a:p>
            <a:r>
              <a:rPr lang="en-US" dirty="0"/>
              <a:t>What could go wrong?</a:t>
            </a:r>
          </a:p>
          <a:p>
            <a:pPr marL="914400" lvl="1" indent="-457200">
              <a:buFont typeface="Wingdings" panose="05000000000000000000" pitchFamily="2" charset="2"/>
              <a:buChar char="Ø"/>
            </a:pPr>
            <a:r>
              <a:rPr lang="en-US" sz="2800" dirty="0"/>
              <a:t>New adult leader delivering poor quality program</a:t>
            </a:r>
          </a:p>
          <a:p>
            <a:pPr marL="914400" lvl="1" indent="-457200">
              <a:buFont typeface="Wingdings" panose="05000000000000000000" pitchFamily="2" charset="2"/>
              <a:buChar char="Ø"/>
            </a:pPr>
            <a:r>
              <a:rPr lang="en-US" sz="2800" dirty="0"/>
              <a:t>New adult leader not working well with Cub Scouts</a:t>
            </a:r>
          </a:p>
          <a:p>
            <a:pPr marL="914400" lvl="1" indent="-457200">
              <a:buFont typeface="Wingdings" panose="05000000000000000000" pitchFamily="2" charset="2"/>
              <a:buChar char="Ø"/>
            </a:pPr>
            <a:r>
              <a:rPr lang="en-US" sz="2800" dirty="0"/>
              <a:t>Parent violates polices, poor role model</a:t>
            </a:r>
          </a:p>
          <a:p>
            <a:pPr marL="914400" lvl="1" indent="-457200">
              <a:buFont typeface="Wingdings" panose="05000000000000000000" pitchFamily="2" charset="2"/>
              <a:buChar char="Ø"/>
            </a:pPr>
            <a:r>
              <a:rPr lang="en-US" sz="2800" dirty="0"/>
              <a:t>Irate, vocal, complaining, dissenting parent</a:t>
            </a:r>
          </a:p>
          <a:p>
            <a:pPr marL="914400" lvl="1" indent="-457200">
              <a:buFont typeface="Wingdings" panose="05000000000000000000" pitchFamily="2" charset="2"/>
              <a:buChar char="Ø"/>
            </a:pPr>
            <a:r>
              <a:rPr lang="en-US" sz="2800" dirty="0"/>
              <a:t>Helicopter parent, perpetually meddling</a:t>
            </a:r>
          </a:p>
          <a:p>
            <a:pPr marL="914400" lvl="1" indent="-457200">
              <a:buFont typeface="Wingdings" panose="05000000000000000000" pitchFamily="2" charset="2"/>
              <a:buChar char="Ø"/>
            </a:pPr>
            <a:r>
              <a:rPr lang="en-US" sz="2800" dirty="0"/>
              <a:t>Sibling interference</a:t>
            </a:r>
          </a:p>
          <a:p>
            <a:pPr marL="914400" lvl="1" indent="-457200">
              <a:buFont typeface="Wingdings" panose="05000000000000000000" pitchFamily="2" charset="2"/>
              <a:buChar char="Ø"/>
            </a:pPr>
            <a:r>
              <a:rPr lang="en-US" sz="2800" dirty="0"/>
              <a:t>Failing to follow through on family requirements for advancement</a:t>
            </a:r>
          </a:p>
          <a:p>
            <a:pPr marL="914400" lvl="1" indent="-457200">
              <a:buFont typeface="Wingdings" panose="05000000000000000000" pitchFamily="2" charset="2"/>
              <a:buChar char="Ø"/>
            </a:pPr>
            <a:r>
              <a:rPr lang="en-US" sz="2800" dirty="0"/>
              <a:t>Parent/family not doing its fair share</a:t>
            </a:r>
          </a:p>
          <a:p>
            <a:endParaRPr lang="en-US" dirty="0"/>
          </a:p>
        </p:txBody>
      </p:sp>
    </p:spTree>
    <p:extLst>
      <p:ext uri="{BB962C8B-B14F-4D97-AF65-F5344CB8AC3E}">
        <p14:creationId xmlns:p14="http://schemas.microsoft.com/office/powerpoint/2010/main" val="2252176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54540-C168-2C0A-526C-EA6599BCA7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DD73CB-6974-00CB-B4D6-2DF8CB845BAD}"/>
              </a:ext>
            </a:extLst>
          </p:cNvPr>
          <p:cNvSpPr>
            <a:spLocks noGrp="1"/>
          </p:cNvSpPr>
          <p:nvPr>
            <p:ph type="title"/>
          </p:nvPr>
        </p:nvSpPr>
        <p:spPr>
          <a:xfrm>
            <a:off x="176439" y="372384"/>
            <a:ext cx="8791121" cy="1325563"/>
          </a:xfrm>
        </p:spPr>
        <p:txBody>
          <a:bodyPr/>
          <a:lstStyle/>
          <a:p>
            <a:r>
              <a:rPr lang="en-US" b="1" dirty="0"/>
              <a:t>When family involvement goes wrong</a:t>
            </a:r>
          </a:p>
        </p:txBody>
      </p:sp>
      <p:sp>
        <p:nvSpPr>
          <p:cNvPr id="3" name="Content Placeholder 2">
            <a:extLst>
              <a:ext uri="{FF2B5EF4-FFF2-40B4-BE49-F238E27FC236}">
                <a16:creationId xmlns:a16="http://schemas.microsoft.com/office/drawing/2014/main" id="{A9F4E492-79FD-C29B-F35E-0ED59AF5EF2F}"/>
              </a:ext>
            </a:extLst>
          </p:cNvPr>
          <p:cNvSpPr>
            <a:spLocks noGrp="1"/>
          </p:cNvSpPr>
          <p:nvPr>
            <p:ph idx="1"/>
          </p:nvPr>
        </p:nvSpPr>
        <p:spPr>
          <a:xfrm>
            <a:off x="228373" y="1467755"/>
            <a:ext cx="8687252" cy="5230588"/>
          </a:xfrm>
        </p:spPr>
        <p:txBody>
          <a:bodyPr>
            <a:normAutofit/>
          </a:bodyPr>
          <a:lstStyle/>
          <a:p>
            <a:r>
              <a:rPr lang="en-US" dirty="0"/>
              <a:t>General guidance:</a:t>
            </a:r>
          </a:p>
          <a:p>
            <a:pPr marL="914400" lvl="1" indent="-457200">
              <a:buFont typeface="Wingdings" panose="05000000000000000000" pitchFamily="2" charset="2"/>
              <a:buChar char="Ø"/>
            </a:pPr>
            <a:r>
              <a:rPr lang="en-US" sz="2800" dirty="0"/>
              <a:t>Scouting America policies (youth protection, </a:t>
            </a:r>
            <a:r>
              <a:rPr lang="en-US" sz="2800" i="1" dirty="0"/>
              <a:t>Guide to Safe Scouting</a:t>
            </a:r>
            <a:r>
              <a:rPr lang="en-US" sz="2800" dirty="0"/>
              <a:t>) must be followed; violations must be addressed, reported</a:t>
            </a:r>
          </a:p>
          <a:p>
            <a:pPr marL="914400" lvl="1" indent="-457200">
              <a:buFont typeface="Wingdings" panose="05000000000000000000" pitchFamily="2" charset="2"/>
              <a:buChar char="Ø"/>
            </a:pPr>
            <a:r>
              <a:rPr lang="en-US" sz="2800" dirty="0"/>
              <a:t>Attempt to address concerns one-on-one</a:t>
            </a:r>
          </a:p>
          <a:p>
            <a:pPr marL="914400" lvl="1" indent="-457200">
              <a:buFont typeface="Wingdings" panose="05000000000000000000" pitchFamily="2" charset="2"/>
              <a:buChar char="Ø"/>
            </a:pPr>
            <a:r>
              <a:rPr lang="en-US" sz="2800" dirty="0"/>
              <a:t>Unresolved concerns promptly brought to pack committee (do not ignore!)</a:t>
            </a:r>
          </a:p>
          <a:p>
            <a:pPr marL="914400" lvl="1" indent="-457200">
              <a:buFont typeface="Wingdings" panose="05000000000000000000" pitchFamily="2" charset="2"/>
              <a:buChar char="Ø"/>
            </a:pPr>
            <a:r>
              <a:rPr lang="en-US" sz="2800" dirty="0"/>
              <a:t>Committee discussion with the parent involved</a:t>
            </a:r>
          </a:p>
          <a:p>
            <a:pPr marL="914400" lvl="1" indent="-457200">
              <a:buFont typeface="Wingdings" panose="05000000000000000000" pitchFamily="2" charset="2"/>
              <a:buChar char="Ø"/>
            </a:pPr>
            <a:r>
              <a:rPr lang="en-US" sz="2800" dirty="0"/>
              <a:t>Consult Unit Commissioner for concerns not easily addressed by pack committee</a:t>
            </a:r>
          </a:p>
          <a:p>
            <a:pPr marL="914400" lvl="1" indent="-457200">
              <a:buFont typeface="Wingdings" panose="05000000000000000000" pitchFamily="2" charset="2"/>
              <a:buChar char="Ø"/>
            </a:pPr>
            <a:r>
              <a:rPr lang="en-US" sz="2800" dirty="0"/>
              <a:t>Be skeptical but allow for possibility the parent might be right, or more supportive than it appears</a:t>
            </a:r>
          </a:p>
          <a:p>
            <a:pPr marL="914400" lvl="1" indent="-457200">
              <a:buFont typeface="Wingdings" panose="05000000000000000000" pitchFamily="2" charset="2"/>
              <a:buChar char="Ø"/>
            </a:pPr>
            <a:endParaRPr lang="en-US" sz="2800" dirty="0"/>
          </a:p>
          <a:p>
            <a:endParaRPr lang="en-US" dirty="0"/>
          </a:p>
        </p:txBody>
      </p:sp>
    </p:spTree>
    <p:extLst>
      <p:ext uri="{BB962C8B-B14F-4D97-AF65-F5344CB8AC3E}">
        <p14:creationId xmlns:p14="http://schemas.microsoft.com/office/powerpoint/2010/main" val="2798798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5F519-C224-E1CC-44F4-8809BFDEA8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2E85B9-995E-FE6C-AA17-A6413B8C74B1}"/>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9A115B1D-CAA8-605B-6351-F31228573E31}"/>
              </a:ext>
            </a:extLst>
          </p:cNvPr>
          <p:cNvSpPr>
            <a:spLocks noGrp="1"/>
          </p:cNvSpPr>
          <p:nvPr>
            <p:ph idx="1"/>
          </p:nvPr>
        </p:nvSpPr>
        <p:spPr>
          <a:xfrm>
            <a:off x="274410" y="1391216"/>
            <a:ext cx="8595179" cy="5807870"/>
          </a:xfrm>
        </p:spPr>
        <p:txBody>
          <a:bodyPr>
            <a:normAutofit/>
          </a:bodyPr>
          <a:lstStyle/>
          <a:p>
            <a:pPr>
              <a:lnSpc>
                <a:spcPct val="100000"/>
              </a:lnSpc>
              <a:spcBef>
                <a:spcPts val="0"/>
              </a:spcBef>
            </a:pPr>
            <a:r>
              <a:rPr lang="en-US" dirty="0"/>
              <a:t>Cub Scouting is family- and community- centered; family involvement is vital</a:t>
            </a:r>
          </a:p>
          <a:p>
            <a:pPr>
              <a:lnSpc>
                <a:spcPct val="100000"/>
              </a:lnSpc>
              <a:spcBef>
                <a:spcPts val="0"/>
              </a:spcBef>
            </a:pPr>
            <a:r>
              <a:rPr lang="en-US" dirty="0"/>
              <a:t>Cub Scout program experience is enhanced, reinforced when families take part</a:t>
            </a:r>
          </a:p>
          <a:p>
            <a:pPr>
              <a:lnSpc>
                <a:spcPct val="100000"/>
              </a:lnSpc>
              <a:spcBef>
                <a:spcPts val="0"/>
              </a:spcBef>
            </a:pPr>
            <a:r>
              <a:rPr lang="en-US" dirty="0"/>
              <a:t>Involvement operates on two levels: encouragement at home, supporting leadership in the pack</a:t>
            </a:r>
          </a:p>
          <a:p>
            <a:pPr>
              <a:lnSpc>
                <a:spcPct val="100000"/>
              </a:lnSpc>
              <a:spcBef>
                <a:spcPts val="0"/>
              </a:spcBef>
            </a:pPr>
            <a:r>
              <a:rPr lang="en-US" dirty="0"/>
              <a:t>Approach recruiting parent volunteers enthusiastically and honestly</a:t>
            </a:r>
          </a:p>
          <a:p>
            <a:pPr>
              <a:lnSpc>
                <a:spcPct val="100000"/>
              </a:lnSpc>
              <a:spcBef>
                <a:spcPts val="0"/>
              </a:spcBef>
            </a:pPr>
            <a:r>
              <a:rPr lang="en-US" dirty="0"/>
              <a:t>Seek for one-on-one discussion, using talent surveys</a:t>
            </a:r>
          </a:p>
          <a:p>
            <a:pPr>
              <a:lnSpc>
                <a:spcPct val="100000"/>
              </a:lnSpc>
              <a:spcBef>
                <a:spcPts val="0"/>
              </a:spcBef>
            </a:pPr>
            <a:r>
              <a:rPr lang="en-US" dirty="0"/>
              <a:t>Be sensitive to concerns of single-parent families</a:t>
            </a:r>
          </a:p>
          <a:p>
            <a:pPr>
              <a:lnSpc>
                <a:spcPct val="100000"/>
              </a:lnSpc>
              <a:spcBef>
                <a:spcPts val="0"/>
              </a:spcBef>
            </a:pPr>
            <a:r>
              <a:rPr lang="en-US" dirty="0"/>
              <a:t>Communicate and engage pack committee when concerns arise</a:t>
            </a:r>
          </a:p>
        </p:txBody>
      </p:sp>
    </p:spTree>
    <p:extLst>
      <p:ext uri="{BB962C8B-B14F-4D97-AF65-F5344CB8AC3E}">
        <p14:creationId xmlns:p14="http://schemas.microsoft.com/office/powerpoint/2010/main" val="1151575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is the family?</a:t>
            </a:r>
          </a:p>
        </p:txBody>
      </p:sp>
      <p:sp>
        <p:nvSpPr>
          <p:cNvPr id="3" name="Content Placeholder 2"/>
          <p:cNvSpPr>
            <a:spLocks noGrp="1"/>
          </p:cNvSpPr>
          <p:nvPr>
            <p:ph idx="1"/>
          </p:nvPr>
        </p:nvSpPr>
        <p:spPr>
          <a:xfrm>
            <a:off x="628650" y="1253331"/>
            <a:ext cx="7886700" cy="4951526"/>
          </a:xfrm>
        </p:spPr>
        <p:txBody>
          <a:bodyPr>
            <a:normAutofit/>
          </a:bodyPr>
          <a:lstStyle/>
          <a:p>
            <a:pPr>
              <a:lnSpc>
                <a:spcPct val="100000"/>
              </a:lnSpc>
              <a:spcBef>
                <a:spcPts val="0"/>
              </a:spcBef>
            </a:pPr>
            <a:endParaRPr lang="en-US" dirty="0"/>
          </a:p>
          <a:p>
            <a:pPr>
              <a:lnSpc>
                <a:spcPct val="100000"/>
              </a:lnSpc>
              <a:spcBef>
                <a:spcPts val="0"/>
              </a:spcBef>
            </a:pPr>
            <a:r>
              <a:rPr lang="en-US" sz="3200" dirty="0"/>
              <a:t>The “home government” to Ernest Thompson Seton, Boy Scouts of America co-founder, editor of first </a:t>
            </a:r>
            <a:r>
              <a:rPr lang="en-US" sz="3200" i="1" dirty="0"/>
              <a:t>Boy Scout Handbook</a:t>
            </a:r>
            <a:endParaRPr lang="en-US" sz="3200" dirty="0"/>
          </a:p>
          <a:p>
            <a:pPr>
              <a:lnSpc>
                <a:spcPct val="100000"/>
              </a:lnSpc>
              <a:spcBef>
                <a:spcPts val="0"/>
              </a:spcBef>
            </a:pPr>
            <a:endParaRPr lang="en-US" sz="3200" dirty="0"/>
          </a:p>
          <a:p>
            <a:pPr>
              <a:lnSpc>
                <a:spcPct val="100000"/>
              </a:lnSpc>
              <a:spcBef>
                <a:spcPts val="0"/>
              </a:spcBef>
            </a:pPr>
            <a:r>
              <a:rPr lang="en-US" sz="3200" dirty="0"/>
              <a:t>Individuals at home to whom the Cub Scout is responsible and/or serves – parents, siblings, relatives, guardians, close friends </a:t>
            </a:r>
          </a:p>
        </p:txBody>
      </p:sp>
    </p:spTree>
    <p:extLst>
      <p:ext uri="{BB962C8B-B14F-4D97-AF65-F5344CB8AC3E}">
        <p14:creationId xmlns:p14="http://schemas.microsoft.com/office/powerpoint/2010/main" val="2312250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B78BA-B347-484E-B2EC-1E10FBF288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779E13-065B-006C-F968-7DAF47229010}"/>
              </a:ext>
            </a:extLst>
          </p:cNvPr>
          <p:cNvSpPr>
            <a:spLocks noGrp="1"/>
          </p:cNvSpPr>
          <p:nvPr>
            <p:ph type="title"/>
          </p:nvPr>
        </p:nvSpPr>
        <p:spPr/>
        <p:txBody>
          <a:bodyPr/>
          <a:lstStyle/>
          <a:p>
            <a:r>
              <a:rPr lang="en-US" b="1" dirty="0"/>
              <a:t>What is family involvement?</a:t>
            </a:r>
          </a:p>
        </p:txBody>
      </p:sp>
      <p:sp>
        <p:nvSpPr>
          <p:cNvPr id="3" name="Content Placeholder 2">
            <a:extLst>
              <a:ext uri="{FF2B5EF4-FFF2-40B4-BE49-F238E27FC236}">
                <a16:creationId xmlns:a16="http://schemas.microsoft.com/office/drawing/2014/main" id="{CE946347-4DCA-5D94-77E2-E176F37F1B84}"/>
              </a:ext>
            </a:extLst>
          </p:cNvPr>
          <p:cNvSpPr>
            <a:spLocks noGrp="1"/>
          </p:cNvSpPr>
          <p:nvPr>
            <p:ph idx="1"/>
          </p:nvPr>
        </p:nvSpPr>
        <p:spPr>
          <a:xfrm>
            <a:off x="476250" y="1785033"/>
            <a:ext cx="8297636" cy="4332739"/>
          </a:xfrm>
        </p:spPr>
        <p:txBody>
          <a:bodyPr>
            <a:normAutofit lnSpcReduction="10000"/>
          </a:bodyPr>
          <a:lstStyle/>
          <a:p>
            <a:pPr marR="0" lvl="0" algn="l" defTabSz="914400" rtl="0" eaLnBrk="1" fontAlgn="auto" latinLnBrk="0" hangingPunct="1">
              <a:lnSpc>
                <a:spcPct val="100000"/>
              </a:lnSpc>
              <a:spcBef>
                <a:spcPts val="0"/>
              </a:spcBef>
              <a:spcAft>
                <a:spcPts val="0"/>
              </a:spcAft>
              <a:buClrTx/>
              <a:buSzTx/>
              <a:tabLst/>
              <a:defRPr/>
            </a:pPr>
            <a:r>
              <a:rPr lang="en-US" b="0" i="0" u="none" strike="noStrike" kern="1200" dirty="0">
                <a:solidFill>
                  <a:schemeClr val="tx1"/>
                </a:solidFill>
                <a:effectLst/>
                <a:latin typeface="+mn-lt"/>
                <a:ea typeface="+mn-ea"/>
                <a:cs typeface="+mn-cs"/>
              </a:rPr>
              <a:t>Cub Scouting is family- and community-centered.</a:t>
            </a:r>
          </a:p>
          <a:p>
            <a:pPr marR="0" lvl="0" algn="l" defTabSz="914400" rtl="0" eaLnBrk="1" fontAlgn="auto" latinLnBrk="0" hangingPunct="1">
              <a:lnSpc>
                <a:spcPct val="100000"/>
              </a:lnSpc>
              <a:spcBef>
                <a:spcPts val="0"/>
              </a:spcBef>
              <a:spcAft>
                <a:spcPts val="0"/>
              </a:spcAft>
              <a:buClrTx/>
              <a:buSzTx/>
              <a:tabLst/>
              <a:defRPr/>
            </a:pPr>
            <a:endParaRPr lang="en-US" b="0" i="0" u="none" strike="noStrike" kern="1200" dirty="0">
              <a:solidFill>
                <a:schemeClr val="tx1"/>
              </a:solidFill>
              <a:effectLst/>
              <a:latin typeface="+mn-lt"/>
              <a:ea typeface="+mn-ea"/>
              <a:cs typeface="+mn-cs"/>
            </a:endParaRPr>
          </a:p>
          <a:p>
            <a:pPr marR="0" lvl="0" algn="l" defTabSz="914400" rtl="0" eaLnBrk="1" fontAlgn="auto" latinLnBrk="0" hangingPunct="1">
              <a:lnSpc>
                <a:spcPct val="100000"/>
              </a:lnSpc>
              <a:spcBef>
                <a:spcPts val="0"/>
              </a:spcBef>
              <a:spcAft>
                <a:spcPts val="0"/>
              </a:spcAft>
              <a:buClrTx/>
              <a:buSzTx/>
              <a:tabLst/>
              <a:defRPr/>
            </a:pPr>
            <a:r>
              <a:rPr lang="en-US" b="0" i="0" u="none" strike="noStrike" kern="1200" dirty="0">
                <a:solidFill>
                  <a:schemeClr val="tx1"/>
                </a:solidFill>
                <a:effectLst/>
                <a:latin typeface="+mn-lt"/>
                <a:ea typeface="+mn-ea"/>
                <a:cs typeface="+mn-cs"/>
              </a:rPr>
              <a:t>Family involvement is one of the methods of Cub Scouting.</a:t>
            </a:r>
          </a:p>
          <a:p>
            <a:pPr marR="0" lvl="0" algn="l" defTabSz="914400" rtl="0" eaLnBrk="1" fontAlgn="auto" latinLnBrk="0" hangingPunct="1">
              <a:lnSpc>
                <a:spcPct val="100000"/>
              </a:lnSpc>
              <a:spcBef>
                <a:spcPts val="0"/>
              </a:spcBef>
              <a:spcAft>
                <a:spcPts val="0"/>
              </a:spcAft>
              <a:buClrTx/>
              <a:buSzTx/>
              <a:tabLst/>
              <a:defRPr/>
            </a:pPr>
            <a:endParaRPr lang="en-US" dirty="0"/>
          </a:p>
          <a:p>
            <a:pPr marR="0" lvl="0" algn="l" defTabSz="914400" rtl="0" eaLnBrk="1" fontAlgn="auto" latinLnBrk="0" hangingPunct="1">
              <a:lnSpc>
                <a:spcPct val="100000"/>
              </a:lnSpc>
              <a:spcBef>
                <a:spcPts val="0"/>
              </a:spcBef>
              <a:spcAft>
                <a:spcPts val="0"/>
              </a:spcAft>
              <a:buClrTx/>
              <a:buSzTx/>
              <a:tabLst/>
              <a:defRPr/>
            </a:pPr>
            <a:r>
              <a:rPr lang="en-US" b="0" i="0" u="none" strike="noStrike" kern="1200" dirty="0">
                <a:solidFill>
                  <a:schemeClr val="tx1"/>
                </a:solidFill>
                <a:effectLst/>
                <a:latin typeface="+mn-lt"/>
                <a:ea typeface="+mn-ea"/>
                <a:cs typeface="+mn-cs"/>
              </a:rPr>
              <a:t>Scouting provides a setting and model for living by the Scout Oath and Law.</a:t>
            </a:r>
          </a:p>
          <a:p>
            <a:pPr marR="0" lvl="0" algn="l" defTabSz="914400" rtl="0" eaLnBrk="1" fontAlgn="auto" latinLnBrk="0" hangingPunct="1">
              <a:lnSpc>
                <a:spcPct val="100000"/>
              </a:lnSpc>
              <a:spcBef>
                <a:spcPts val="0"/>
              </a:spcBef>
              <a:spcAft>
                <a:spcPts val="0"/>
              </a:spcAft>
              <a:buClrTx/>
              <a:buSzTx/>
              <a:tabLst/>
              <a:defRPr/>
            </a:pPr>
            <a:endParaRPr lang="en-US" dirty="0"/>
          </a:p>
          <a:p>
            <a:pPr marR="0" lvl="0" algn="l" defTabSz="914400" rtl="0" eaLnBrk="1" fontAlgn="auto" latinLnBrk="0" hangingPunct="1">
              <a:lnSpc>
                <a:spcPct val="100000"/>
              </a:lnSpc>
              <a:spcBef>
                <a:spcPts val="0"/>
              </a:spcBef>
              <a:spcAft>
                <a:spcPts val="0"/>
              </a:spcAft>
              <a:buClrTx/>
              <a:buSzTx/>
              <a:tabLst/>
              <a:defRPr/>
            </a:pPr>
            <a:r>
              <a:rPr lang="en-US" b="0" i="0" u="none" strike="noStrike" kern="1200" dirty="0">
                <a:solidFill>
                  <a:schemeClr val="tx1"/>
                </a:solidFill>
                <a:effectLst/>
                <a:latin typeface="+mn-lt"/>
                <a:ea typeface="+mn-ea"/>
                <a:cs typeface="+mn-cs"/>
              </a:rPr>
              <a:t>What a Scout learns is </a:t>
            </a:r>
            <a:r>
              <a:rPr lang="en-US" b="1" i="0" u="none" strike="noStrike" kern="1200" dirty="0">
                <a:solidFill>
                  <a:schemeClr val="tx1"/>
                </a:solidFill>
                <a:effectLst/>
                <a:latin typeface="+mn-lt"/>
                <a:ea typeface="+mn-ea"/>
                <a:cs typeface="+mn-cs"/>
              </a:rPr>
              <a:t>practiced, reinforced, and applied at home </a:t>
            </a:r>
            <a:r>
              <a:rPr lang="en-US" b="0" i="0" u="none" strike="noStrike" kern="1200" dirty="0">
                <a:solidFill>
                  <a:schemeClr val="tx1"/>
                </a:solidFill>
                <a:effectLst/>
                <a:latin typeface="+mn-lt"/>
                <a:ea typeface="+mn-ea"/>
                <a:cs typeface="+mn-cs"/>
              </a:rPr>
              <a:t>– in the scout’s “real life.”</a:t>
            </a:r>
            <a:r>
              <a:rPr lang="en-US" b="0" i="0" u="none" strike="noStrike" kern="1200" baseline="0" dirty="0">
                <a:solidFill>
                  <a:schemeClr val="tx1"/>
                </a:solidFill>
                <a:effectLst/>
                <a:latin typeface="+mn-lt"/>
                <a:ea typeface="+mn-ea"/>
                <a:cs typeface="+mn-cs"/>
              </a:rPr>
              <a:t>  </a:t>
            </a:r>
          </a:p>
          <a:p>
            <a:pPr marR="0" lvl="0" algn="l" defTabSz="914400" rtl="0" eaLnBrk="1" fontAlgn="auto" latinLnBrk="0" hangingPunct="1">
              <a:lnSpc>
                <a:spcPct val="100000"/>
              </a:lnSpc>
              <a:spcBef>
                <a:spcPts val="0"/>
              </a:spcBef>
              <a:spcAft>
                <a:spcPts val="0"/>
              </a:spcAft>
              <a:buClrTx/>
              <a:buSzTx/>
              <a:tabLst/>
              <a:defRPr/>
            </a:pPr>
            <a:endParaRPr lang="en-US" dirty="0"/>
          </a:p>
          <a:p>
            <a:endParaRPr lang="en-US" dirty="0"/>
          </a:p>
        </p:txBody>
      </p:sp>
    </p:spTree>
    <p:extLst>
      <p:ext uri="{BB962C8B-B14F-4D97-AF65-F5344CB8AC3E}">
        <p14:creationId xmlns:p14="http://schemas.microsoft.com/office/powerpoint/2010/main" val="340366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52949-A6F9-1377-0848-AFF1CE59A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30DF9A-FDAE-C799-D6C8-3F49BBB946FE}"/>
              </a:ext>
            </a:extLst>
          </p:cNvPr>
          <p:cNvSpPr>
            <a:spLocks noGrp="1"/>
          </p:cNvSpPr>
          <p:nvPr>
            <p:ph type="title"/>
          </p:nvPr>
        </p:nvSpPr>
        <p:spPr/>
        <p:txBody>
          <a:bodyPr/>
          <a:lstStyle/>
          <a:p>
            <a:r>
              <a:rPr lang="en-US" b="1" dirty="0"/>
              <a:t>What is family involvement?</a:t>
            </a:r>
          </a:p>
        </p:txBody>
      </p:sp>
      <p:sp>
        <p:nvSpPr>
          <p:cNvPr id="3" name="Content Placeholder 2">
            <a:extLst>
              <a:ext uri="{FF2B5EF4-FFF2-40B4-BE49-F238E27FC236}">
                <a16:creationId xmlns:a16="http://schemas.microsoft.com/office/drawing/2014/main" id="{9789F64D-458C-F360-BE92-542F33BB9730}"/>
              </a:ext>
            </a:extLst>
          </p:cNvPr>
          <p:cNvSpPr>
            <a:spLocks noGrp="1"/>
          </p:cNvSpPr>
          <p:nvPr>
            <p:ph idx="1"/>
          </p:nvPr>
        </p:nvSpPr>
        <p:spPr>
          <a:xfrm>
            <a:off x="759278" y="1511299"/>
            <a:ext cx="7886700" cy="4981575"/>
          </a:xfrm>
        </p:spPr>
        <p:txBody>
          <a:bodyPr>
            <a:normAutofit/>
          </a:bodyPr>
          <a:lstStyle/>
          <a:p>
            <a:pPr marL="0" marR="0" lvl="0" indent="0" algn="l" defTabSz="914400" rtl="0" eaLnBrk="1" fontAlgn="auto" latinLnBrk="0" hangingPunct="1">
              <a:lnSpc>
                <a:spcPct val="100000"/>
              </a:lnSpc>
              <a:spcBef>
                <a:spcPts val="0"/>
              </a:spcBef>
              <a:spcAft>
                <a:spcPts val="0"/>
              </a:spcAft>
              <a:buClrTx/>
              <a:buSzTx/>
              <a:buNone/>
              <a:tabLst/>
              <a:defRPr/>
            </a:pPr>
            <a:r>
              <a:rPr lang="en-US" sz="3200" b="0" i="0" u="none" strike="noStrike" kern="1200" dirty="0">
                <a:solidFill>
                  <a:schemeClr val="tx1"/>
                </a:solidFill>
                <a:effectLst/>
                <a:ea typeface="+mn-ea"/>
                <a:cs typeface="+mn-cs"/>
              </a:rPr>
              <a:t>Goals of Scouting:</a:t>
            </a:r>
          </a:p>
          <a:p>
            <a:pPr lvl="1">
              <a:lnSpc>
                <a:spcPct val="100000"/>
              </a:lnSpc>
              <a:spcBef>
                <a:spcPts val="0"/>
              </a:spcBef>
              <a:defRPr/>
            </a:pPr>
            <a:r>
              <a:rPr lang="en-US" sz="3200" dirty="0"/>
              <a:t>Character Development</a:t>
            </a:r>
          </a:p>
          <a:p>
            <a:pPr lvl="1">
              <a:lnSpc>
                <a:spcPct val="100000"/>
              </a:lnSpc>
              <a:spcBef>
                <a:spcPts val="0"/>
              </a:spcBef>
              <a:defRPr/>
            </a:pPr>
            <a:r>
              <a:rPr lang="en-US" sz="3200" b="0" i="0" u="none" strike="noStrike" kern="1200" dirty="0">
                <a:solidFill>
                  <a:schemeClr val="tx1"/>
                </a:solidFill>
                <a:effectLst/>
                <a:ea typeface="+mn-ea"/>
                <a:cs typeface="+mn-cs"/>
              </a:rPr>
              <a:t>Citizenship</a:t>
            </a:r>
          </a:p>
          <a:p>
            <a:pPr lvl="1">
              <a:lnSpc>
                <a:spcPct val="100000"/>
              </a:lnSpc>
              <a:spcBef>
                <a:spcPts val="0"/>
              </a:spcBef>
              <a:defRPr/>
            </a:pPr>
            <a:r>
              <a:rPr lang="en-US" sz="3200" dirty="0"/>
              <a:t>Personal Fitness</a:t>
            </a:r>
          </a:p>
          <a:p>
            <a:pPr lvl="1">
              <a:lnSpc>
                <a:spcPct val="100000"/>
              </a:lnSpc>
              <a:spcBef>
                <a:spcPts val="0"/>
              </a:spcBef>
              <a:defRPr/>
            </a:pPr>
            <a:r>
              <a:rPr lang="en-US" sz="3200" b="0" i="0" u="none" strike="noStrike" kern="1200" dirty="0">
                <a:solidFill>
                  <a:schemeClr val="tx1"/>
                </a:solidFill>
                <a:effectLst/>
                <a:ea typeface="+mn-ea"/>
                <a:cs typeface="+mn-cs"/>
              </a:rPr>
              <a:t>Leadership </a:t>
            </a:r>
            <a:r>
              <a:rPr lang="en-US" sz="3200" dirty="0"/>
              <a:t>Development</a:t>
            </a:r>
          </a:p>
          <a:p>
            <a:pPr marL="0" lvl="1" indent="0">
              <a:lnSpc>
                <a:spcPct val="100000"/>
              </a:lnSpc>
              <a:spcBef>
                <a:spcPts val="0"/>
              </a:spcBef>
              <a:buNone/>
              <a:defRPr/>
            </a:pPr>
            <a:endParaRPr lang="en-US" sz="3200" b="0" i="0" dirty="0">
              <a:solidFill>
                <a:srgbClr val="212121"/>
              </a:solidFill>
              <a:effectLst/>
            </a:endParaRPr>
          </a:p>
          <a:p>
            <a:pPr marL="0" lvl="1" indent="0">
              <a:lnSpc>
                <a:spcPct val="100000"/>
              </a:lnSpc>
              <a:spcBef>
                <a:spcPts val="0"/>
              </a:spcBef>
              <a:buNone/>
              <a:defRPr/>
            </a:pPr>
            <a:r>
              <a:rPr lang="en-US" sz="3200" b="0" i="0" dirty="0">
                <a:solidFill>
                  <a:srgbClr val="212121"/>
                </a:solidFill>
                <a:effectLst/>
              </a:rPr>
              <a:t>The mission of Scouting America is to prepare young people to make ethical and moral choices over their lifetimes by instilling in them the values of the Scout Oath and Law.</a:t>
            </a:r>
            <a:endParaRPr lang="en-US" sz="3200" b="0" i="0" u="none" strike="noStrike" kern="1200" dirty="0">
              <a:solidFill>
                <a:schemeClr val="tx1"/>
              </a:solidFill>
              <a:effectLst/>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lang="en-US" dirty="0"/>
          </a:p>
          <a:p>
            <a:pPr marR="0" lvl="0" algn="l" defTabSz="914400" rtl="0" eaLnBrk="1" fontAlgn="auto" latinLnBrk="0" hangingPunct="1">
              <a:lnSpc>
                <a:spcPct val="100000"/>
              </a:lnSpc>
              <a:spcBef>
                <a:spcPts val="0"/>
              </a:spcBef>
              <a:spcAft>
                <a:spcPts val="0"/>
              </a:spcAft>
              <a:buClrTx/>
              <a:buSzTx/>
              <a:tabLst/>
              <a:defRPr/>
            </a:pPr>
            <a:endParaRPr lang="en-US" dirty="0"/>
          </a:p>
          <a:p>
            <a:endParaRPr lang="en-US" dirty="0"/>
          </a:p>
        </p:txBody>
      </p:sp>
    </p:spTree>
    <p:extLst>
      <p:ext uri="{BB962C8B-B14F-4D97-AF65-F5344CB8AC3E}">
        <p14:creationId xmlns:p14="http://schemas.microsoft.com/office/powerpoint/2010/main" val="3428807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54899-9C0C-1E72-FA30-E7924C4EC2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FEAF40-08BF-0F59-5B76-7777A317D88C}"/>
              </a:ext>
            </a:extLst>
          </p:cNvPr>
          <p:cNvSpPr>
            <a:spLocks noGrp="1"/>
          </p:cNvSpPr>
          <p:nvPr>
            <p:ph type="title"/>
          </p:nvPr>
        </p:nvSpPr>
        <p:spPr/>
        <p:txBody>
          <a:bodyPr/>
          <a:lstStyle/>
          <a:p>
            <a:r>
              <a:rPr lang="en-US" b="1" dirty="0"/>
              <a:t>What is family involvement?</a:t>
            </a:r>
          </a:p>
        </p:txBody>
      </p:sp>
      <p:sp>
        <p:nvSpPr>
          <p:cNvPr id="3" name="Content Placeholder 2">
            <a:extLst>
              <a:ext uri="{FF2B5EF4-FFF2-40B4-BE49-F238E27FC236}">
                <a16:creationId xmlns:a16="http://schemas.microsoft.com/office/drawing/2014/main" id="{CA695809-6B20-2D48-137B-637752A12B0E}"/>
              </a:ext>
            </a:extLst>
          </p:cNvPr>
          <p:cNvSpPr>
            <a:spLocks noGrp="1"/>
          </p:cNvSpPr>
          <p:nvPr>
            <p:ph idx="1"/>
          </p:nvPr>
        </p:nvSpPr>
        <p:spPr>
          <a:xfrm>
            <a:off x="628649" y="1494971"/>
            <a:ext cx="8232321" cy="5188858"/>
          </a:xfrm>
        </p:spPr>
        <p:txBody>
          <a:bodyPr>
            <a:normAutofit lnSpcReduction="10000"/>
          </a:bodyPr>
          <a:lstStyle/>
          <a:p>
            <a:pPr marR="0" lvl="0" algn="l" defTabSz="914400" rtl="0" eaLnBrk="1" fontAlgn="auto" latinLnBrk="0" hangingPunct="1">
              <a:lnSpc>
                <a:spcPct val="110000"/>
              </a:lnSpc>
              <a:spcBef>
                <a:spcPts val="0"/>
              </a:spcBef>
              <a:spcAft>
                <a:spcPts val="0"/>
              </a:spcAft>
              <a:buClrTx/>
              <a:buSzTx/>
              <a:tabLst/>
              <a:defRPr/>
            </a:pPr>
            <a:r>
              <a:rPr lang="en-US" sz="3200" dirty="0"/>
              <a:t>What a Cub Scout learns in den and pack meetings and events has purpose outside of Scouting.</a:t>
            </a:r>
          </a:p>
          <a:p>
            <a:pPr marR="0" lvl="0" algn="l" defTabSz="914400" rtl="0" eaLnBrk="1" fontAlgn="auto" latinLnBrk="0" hangingPunct="1">
              <a:lnSpc>
                <a:spcPct val="110000"/>
              </a:lnSpc>
              <a:spcBef>
                <a:spcPts val="0"/>
              </a:spcBef>
              <a:spcAft>
                <a:spcPts val="0"/>
              </a:spcAft>
              <a:buClrTx/>
              <a:buSzTx/>
              <a:tabLst/>
              <a:defRPr/>
            </a:pPr>
            <a:endParaRPr lang="en-US" sz="3200" dirty="0"/>
          </a:p>
          <a:p>
            <a:pPr marR="0" lvl="0" algn="l" defTabSz="914400" rtl="0" eaLnBrk="1" fontAlgn="auto" latinLnBrk="0" hangingPunct="1">
              <a:lnSpc>
                <a:spcPct val="110000"/>
              </a:lnSpc>
              <a:spcBef>
                <a:spcPts val="0"/>
              </a:spcBef>
              <a:spcAft>
                <a:spcPts val="0"/>
              </a:spcAft>
              <a:buClrTx/>
              <a:buSzTx/>
              <a:tabLst/>
              <a:defRPr/>
            </a:pPr>
            <a:r>
              <a:rPr lang="en-US" sz="3200" dirty="0"/>
              <a:t>Progress toward attainment of Scouting goals is made manifest through the Cub Scout’s performance at home as a family member.</a:t>
            </a:r>
          </a:p>
          <a:p>
            <a:pPr marL="0" marR="0" lvl="0" indent="0" algn="l" defTabSz="914400" rtl="0" eaLnBrk="1" fontAlgn="auto" latinLnBrk="0" hangingPunct="1">
              <a:lnSpc>
                <a:spcPct val="110000"/>
              </a:lnSpc>
              <a:spcBef>
                <a:spcPts val="0"/>
              </a:spcBef>
              <a:spcAft>
                <a:spcPts val="0"/>
              </a:spcAft>
              <a:buClrTx/>
              <a:buSzTx/>
              <a:buNone/>
              <a:tabLst/>
              <a:defRPr/>
            </a:pPr>
            <a:endParaRPr lang="en-US" sz="3200" b="0" i="0" u="none" strike="noStrike" kern="1200" dirty="0">
              <a:effectLst/>
              <a:latin typeface="+mn-lt"/>
              <a:ea typeface="+mn-ea"/>
              <a:cs typeface="+mn-cs"/>
            </a:endParaRPr>
          </a:p>
          <a:p>
            <a:pPr marR="0" lvl="0" algn="l" defTabSz="914400" rtl="0" eaLnBrk="1" fontAlgn="auto" latinLnBrk="0" hangingPunct="1">
              <a:lnSpc>
                <a:spcPct val="110000"/>
              </a:lnSpc>
              <a:spcBef>
                <a:spcPts val="0"/>
              </a:spcBef>
              <a:spcAft>
                <a:spcPts val="0"/>
              </a:spcAft>
              <a:buClrTx/>
              <a:buSzTx/>
              <a:tabLst/>
              <a:defRPr/>
            </a:pPr>
            <a:r>
              <a:rPr lang="en-US" sz="3200" b="0" i="0" u="none" strike="noStrike" kern="1200" dirty="0">
                <a:effectLst/>
                <a:latin typeface="+mn-lt"/>
                <a:ea typeface="+mn-ea"/>
                <a:cs typeface="+mn-cs"/>
              </a:rPr>
              <a:t>Family members are a Scout’s best leaders, teachers, and role models.</a:t>
            </a:r>
          </a:p>
          <a:p>
            <a:endParaRPr lang="en-US" dirty="0"/>
          </a:p>
        </p:txBody>
      </p:sp>
    </p:spTree>
    <p:extLst>
      <p:ext uri="{BB962C8B-B14F-4D97-AF65-F5344CB8AC3E}">
        <p14:creationId xmlns:p14="http://schemas.microsoft.com/office/powerpoint/2010/main" val="249463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9164" y="1402191"/>
            <a:ext cx="7886700" cy="3068183"/>
          </a:xfrm>
        </p:spPr>
        <p:txBody>
          <a:bodyPr>
            <a:normAutofit/>
          </a:bodyPr>
          <a:lstStyle/>
          <a:p>
            <a:pPr>
              <a:lnSpc>
                <a:spcPct val="100000"/>
              </a:lnSpc>
              <a:spcBef>
                <a:spcPts val="0"/>
              </a:spcBef>
              <a:spcAft>
                <a:spcPts val="600"/>
              </a:spcAft>
            </a:pPr>
            <a:r>
              <a:rPr lang="en-US" dirty="0"/>
              <a:t>Increased contact time</a:t>
            </a:r>
          </a:p>
          <a:p>
            <a:pPr>
              <a:lnSpc>
                <a:spcPct val="100000"/>
              </a:lnSpc>
              <a:spcBef>
                <a:spcPts val="0"/>
              </a:spcBef>
              <a:spcAft>
                <a:spcPts val="600"/>
              </a:spcAft>
            </a:pPr>
            <a:r>
              <a:rPr lang="en-US" dirty="0"/>
              <a:t>Often required by Scouting America policy</a:t>
            </a:r>
          </a:p>
          <a:p>
            <a:pPr>
              <a:lnSpc>
                <a:spcPct val="100000"/>
              </a:lnSpc>
              <a:spcBef>
                <a:spcPts val="0"/>
              </a:spcBef>
              <a:spcAft>
                <a:spcPts val="600"/>
              </a:spcAft>
            </a:pPr>
            <a:r>
              <a:rPr lang="en-US" dirty="0"/>
              <a:t>Recruiting and retention</a:t>
            </a:r>
          </a:p>
          <a:p>
            <a:pPr>
              <a:lnSpc>
                <a:spcPct val="100000"/>
              </a:lnSpc>
              <a:spcBef>
                <a:spcPts val="0"/>
              </a:spcBef>
              <a:spcAft>
                <a:spcPts val="600"/>
              </a:spcAft>
            </a:pPr>
            <a:r>
              <a:rPr lang="en-US" dirty="0"/>
              <a:t>Parent-Scout pride cycle</a:t>
            </a:r>
          </a:p>
          <a:p>
            <a:pPr>
              <a:lnSpc>
                <a:spcPct val="100000"/>
              </a:lnSpc>
              <a:spcBef>
                <a:spcPts val="0"/>
              </a:spcBef>
              <a:spcAft>
                <a:spcPts val="600"/>
              </a:spcAft>
            </a:pPr>
            <a:r>
              <a:rPr lang="en-US" dirty="0"/>
              <a:t>Application of Scouting virtues at home</a:t>
            </a:r>
          </a:p>
          <a:p>
            <a:pPr>
              <a:lnSpc>
                <a:spcPct val="100000"/>
              </a:lnSpc>
              <a:spcBef>
                <a:spcPts val="0"/>
              </a:spcBef>
              <a:spcAft>
                <a:spcPts val="600"/>
              </a:spcAft>
            </a:pPr>
            <a:r>
              <a:rPr lang="en-US" dirty="0"/>
              <a:t>Families provide:</a:t>
            </a:r>
          </a:p>
        </p:txBody>
      </p:sp>
      <p:sp>
        <p:nvSpPr>
          <p:cNvPr id="6" name="Title 1">
            <a:extLst>
              <a:ext uri="{FF2B5EF4-FFF2-40B4-BE49-F238E27FC236}">
                <a16:creationId xmlns:a16="http://schemas.microsoft.com/office/drawing/2014/main" id="{96232500-F715-2E3B-D616-D4FC17518CB5}"/>
              </a:ext>
            </a:extLst>
          </p:cNvPr>
          <p:cNvSpPr>
            <a:spLocks noGrp="1"/>
          </p:cNvSpPr>
          <p:nvPr>
            <p:ph type="title"/>
          </p:nvPr>
        </p:nvSpPr>
        <p:spPr>
          <a:xfrm>
            <a:off x="164193" y="408668"/>
            <a:ext cx="8653236" cy="1325563"/>
          </a:xfrm>
        </p:spPr>
        <p:txBody>
          <a:bodyPr/>
          <a:lstStyle/>
          <a:p>
            <a:r>
              <a:rPr lang="en-US" b="1" dirty="0"/>
              <a:t>The importance of family involvement</a:t>
            </a:r>
          </a:p>
        </p:txBody>
      </p:sp>
      <p:sp>
        <p:nvSpPr>
          <p:cNvPr id="8" name="TextBox 7">
            <a:extLst>
              <a:ext uri="{FF2B5EF4-FFF2-40B4-BE49-F238E27FC236}">
                <a16:creationId xmlns:a16="http://schemas.microsoft.com/office/drawing/2014/main" id="{1C14C5F7-4DA6-AF59-BCB2-7986DFB3B206}"/>
              </a:ext>
            </a:extLst>
          </p:cNvPr>
          <p:cNvSpPr txBox="1"/>
          <p:nvPr/>
        </p:nvSpPr>
        <p:spPr>
          <a:xfrm>
            <a:off x="273957" y="4470375"/>
            <a:ext cx="2875644" cy="2246769"/>
          </a:xfrm>
          <a:prstGeom prst="rect">
            <a:avLst/>
          </a:prstGeom>
          <a:noFill/>
        </p:spPr>
        <p:txBody>
          <a:bodyPr wrap="square">
            <a:spAutoFit/>
          </a:bodyPr>
          <a:lstStyle/>
          <a:p>
            <a:pPr marL="798513" lvl="1" indent="-341313">
              <a:buFont typeface="Wingdings" panose="05000000000000000000" pitchFamily="2" charset="2"/>
              <a:buChar char="Ø"/>
            </a:pPr>
            <a:r>
              <a:rPr lang="en-US" sz="2800" dirty="0"/>
              <a:t>Leadership</a:t>
            </a:r>
          </a:p>
          <a:p>
            <a:pPr marL="798513" lvl="1" indent="-341313">
              <a:buFont typeface="Wingdings" panose="05000000000000000000" pitchFamily="2" charset="2"/>
              <a:buChar char="Ø"/>
            </a:pPr>
            <a:r>
              <a:rPr lang="en-US" sz="2800" dirty="0"/>
              <a:t>Awareness</a:t>
            </a:r>
          </a:p>
          <a:p>
            <a:pPr marL="798513" lvl="1" indent="-341313">
              <a:buFont typeface="Wingdings" panose="05000000000000000000" pitchFamily="2" charset="2"/>
              <a:buChar char="Ø"/>
            </a:pPr>
            <a:r>
              <a:rPr lang="en-US" sz="2800" dirty="0"/>
              <a:t>Knowledge</a:t>
            </a:r>
          </a:p>
          <a:p>
            <a:pPr marL="798513" lvl="1" indent="-341313">
              <a:buFont typeface="Wingdings" panose="05000000000000000000" pitchFamily="2" charset="2"/>
              <a:buChar char="Ø"/>
            </a:pPr>
            <a:r>
              <a:rPr lang="en-US" sz="2800" dirty="0"/>
              <a:t>Skills</a:t>
            </a:r>
          </a:p>
          <a:p>
            <a:pPr marL="798513" lvl="1" indent="-341313">
              <a:buFont typeface="Wingdings" panose="05000000000000000000" pitchFamily="2" charset="2"/>
              <a:buChar char="Ø"/>
            </a:pPr>
            <a:r>
              <a:rPr lang="en-US" sz="2800" dirty="0"/>
              <a:t>Experience</a:t>
            </a:r>
          </a:p>
        </p:txBody>
      </p:sp>
      <p:sp>
        <p:nvSpPr>
          <p:cNvPr id="9" name="TextBox 8">
            <a:extLst>
              <a:ext uri="{FF2B5EF4-FFF2-40B4-BE49-F238E27FC236}">
                <a16:creationId xmlns:a16="http://schemas.microsoft.com/office/drawing/2014/main" id="{8954AB84-719D-5912-0D90-838A25093E55}"/>
              </a:ext>
            </a:extLst>
          </p:cNvPr>
          <p:cNvSpPr txBox="1"/>
          <p:nvPr/>
        </p:nvSpPr>
        <p:spPr>
          <a:xfrm>
            <a:off x="3082469" y="4470376"/>
            <a:ext cx="3536044" cy="2246769"/>
          </a:xfrm>
          <a:prstGeom prst="rect">
            <a:avLst/>
          </a:prstGeom>
          <a:noFill/>
        </p:spPr>
        <p:txBody>
          <a:bodyPr wrap="square">
            <a:spAutoFit/>
          </a:bodyPr>
          <a:lstStyle/>
          <a:p>
            <a:pPr marL="798513" lvl="1" indent="-341313">
              <a:buFont typeface="Wingdings" panose="05000000000000000000" pitchFamily="2" charset="2"/>
              <a:buChar char="Ø"/>
            </a:pPr>
            <a:r>
              <a:rPr lang="en-US" sz="2800" dirty="0"/>
              <a:t>Mentoring</a:t>
            </a:r>
          </a:p>
          <a:p>
            <a:pPr marL="798513" lvl="1" indent="-341313">
              <a:buFont typeface="Wingdings" panose="05000000000000000000" pitchFamily="2" charset="2"/>
              <a:buChar char="Ø"/>
            </a:pPr>
            <a:r>
              <a:rPr lang="en-US" sz="2800" dirty="0"/>
              <a:t>Encouragement</a:t>
            </a:r>
          </a:p>
          <a:p>
            <a:pPr marL="798513" lvl="1" indent="-341313">
              <a:buFont typeface="Wingdings" panose="05000000000000000000" pitchFamily="2" charset="2"/>
              <a:buChar char="Ø"/>
            </a:pPr>
            <a:r>
              <a:rPr lang="en-US" sz="2800" dirty="0"/>
              <a:t>Support</a:t>
            </a:r>
          </a:p>
          <a:p>
            <a:pPr marL="798513" lvl="1" indent="-341313">
              <a:buFont typeface="Wingdings" panose="05000000000000000000" pitchFamily="2" charset="2"/>
              <a:buChar char="Ø"/>
            </a:pPr>
            <a:r>
              <a:rPr lang="en-US" sz="2800" dirty="0"/>
              <a:t>Reinforcement</a:t>
            </a:r>
          </a:p>
          <a:p>
            <a:pPr marL="798513" lvl="1" indent="-341313">
              <a:buFont typeface="Wingdings" panose="05000000000000000000" pitchFamily="2" charset="2"/>
              <a:buChar char="Ø"/>
            </a:pPr>
            <a:r>
              <a:rPr lang="en-US" sz="2800" dirty="0"/>
              <a:t>Validation</a:t>
            </a:r>
          </a:p>
        </p:txBody>
      </p:sp>
    </p:spTree>
    <p:extLst>
      <p:ext uri="{BB962C8B-B14F-4D97-AF65-F5344CB8AC3E}">
        <p14:creationId xmlns:p14="http://schemas.microsoft.com/office/powerpoint/2010/main" val="295661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553EF2-DDE3-0F4E-A7CA-94558AC5DA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81C81C-A69D-EDF4-1F0F-1081093FB500}"/>
              </a:ext>
            </a:extLst>
          </p:cNvPr>
          <p:cNvSpPr>
            <a:spLocks noGrp="1"/>
          </p:cNvSpPr>
          <p:nvPr>
            <p:ph type="title"/>
          </p:nvPr>
        </p:nvSpPr>
        <p:spPr/>
        <p:txBody>
          <a:bodyPr/>
          <a:lstStyle/>
          <a:p>
            <a:r>
              <a:rPr lang="en-US" b="1" dirty="0"/>
              <a:t>When families are uninvolved</a:t>
            </a:r>
          </a:p>
        </p:txBody>
      </p:sp>
      <p:sp>
        <p:nvSpPr>
          <p:cNvPr id="3" name="Content Placeholder 2">
            <a:extLst>
              <a:ext uri="{FF2B5EF4-FFF2-40B4-BE49-F238E27FC236}">
                <a16:creationId xmlns:a16="http://schemas.microsoft.com/office/drawing/2014/main" id="{2A7B9E64-20AC-3EC1-1145-2B3E7D5F2F00}"/>
              </a:ext>
            </a:extLst>
          </p:cNvPr>
          <p:cNvSpPr>
            <a:spLocks noGrp="1"/>
          </p:cNvSpPr>
          <p:nvPr>
            <p:ph idx="1"/>
          </p:nvPr>
        </p:nvSpPr>
        <p:spPr>
          <a:xfrm>
            <a:off x="189819" y="1368426"/>
            <a:ext cx="8764361" cy="5329917"/>
          </a:xfrm>
        </p:spPr>
        <p:txBody>
          <a:bodyPr>
            <a:normAutofit/>
          </a:bodyPr>
          <a:lstStyle/>
          <a:p>
            <a:pPr>
              <a:lnSpc>
                <a:spcPct val="110000"/>
              </a:lnSpc>
              <a:spcBef>
                <a:spcPts val="0"/>
              </a:spcBef>
              <a:spcAft>
                <a:spcPts val="600"/>
              </a:spcAft>
            </a:pPr>
            <a:r>
              <a:rPr lang="en-US" dirty="0"/>
              <a:t>Family members do not attend pack meetings</a:t>
            </a:r>
          </a:p>
          <a:p>
            <a:pPr>
              <a:lnSpc>
                <a:spcPct val="110000"/>
              </a:lnSpc>
              <a:spcBef>
                <a:spcPts val="0"/>
              </a:spcBef>
              <a:spcAft>
                <a:spcPts val="600"/>
              </a:spcAft>
            </a:pPr>
            <a:r>
              <a:rPr lang="en-US" dirty="0"/>
              <a:t>Parents do not attend, support den meetings</a:t>
            </a:r>
          </a:p>
          <a:p>
            <a:pPr>
              <a:lnSpc>
                <a:spcPct val="110000"/>
              </a:lnSpc>
              <a:spcBef>
                <a:spcPts val="0"/>
              </a:spcBef>
              <a:spcAft>
                <a:spcPts val="600"/>
              </a:spcAft>
            </a:pPr>
            <a:r>
              <a:rPr lang="en-US" dirty="0"/>
              <a:t>Parents do not value Scouting virtues, Cub Scout’s growth</a:t>
            </a:r>
          </a:p>
          <a:p>
            <a:pPr>
              <a:lnSpc>
                <a:spcPct val="110000"/>
              </a:lnSpc>
              <a:spcBef>
                <a:spcPts val="0"/>
              </a:spcBef>
              <a:spcAft>
                <a:spcPts val="600"/>
              </a:spcAft>
            </a:pPr>
            <a:r>
              <a:rPr lang="en-US" dirty="0"/>
              <a:t>Parents do not instill an Oath/Law culture at home</a:t>
            </a:r>
          </a:p>
          <a:p>
            <a:pPr>
              <a:lnSpc>
                <a:spcPct val="110000"/>
              </a:lnSpc>
              <a:spcBef>
                <a:spcPts val="0"/>
              </a:spcBef>
              <a:spcAft>
                <a:spcPts val="600"/>
              </a:spcAft>
            </a:pPr>
            <a:r>
              <a:rPr lang="en-US" dirty="0"/>
              <a:t>Parents do not encourage, appreciate Cub Scout’s achievements</a:t>
            </a:r>
          </a:p>
          <a:p>
            <a:pPr>
              <a:lnSpc>
                <a:spcPct val="110000"/>
              </a:lnSpc>
              <a:spcBef>
                <a:spcPts val="0"/>
              </a:spcBef>
              <a:spcAft>
                <a:spcPts val="600"/>
              </a:spcAft>
            </a:pPr>
            <a:r>
              <a:rPr lang="en-US" dirty="0"/>
              <a:t>Unsupported, Cub Scout becomes disinterested.  Participation becomes perfunctory.  Eventually drops out.</a:t>
            </a:r>
          </a:p>
          <a:p>
            <a:pPr marL="0" indent="0" algn="ctr">
              <a:lnSpc>
                <a:spcPct val="110000"/>
              </a:lnSpc>
              <a:spcBef>
                <a:spcPts val="0"/>
              </a:spcBef>
              <a:spcAft>
                <a:spcPts val="600"/>
              </a:spcAft>
              <a:buNone/>
            </a:pPr>
            <a:r>
              <a:rPr lang="en-US" i="1" dirty="0"/>
              <a:t>A Cub Scout will only value and find important that which his/her adult mentors value and find important.</a:t>
            </a:r>
            <a:endParaRPr lang="en-US" dirty="0"/>
          </a:p>
          <a:p>
            <a:endParaRPr lang="en-US" dirty="0"/>
          </a:p>
        </p:txBody>
      </p:sp>
    </p:spTree>
    <p:extLst>
      <p:ext uri="{BB962C8B-B14F-4D97-AF65-F5344CB8AC3E}">
        <p14:creationId xmlns:p14="http://schemas.microsoft.com/office/powerpoint/2010/main" val="400507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AE1E4-766E-6578-0E2C-91481A5CD0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7A346E-80AA-2217-DC8F-545A610FAB8B}"/>
              </a:ext>
            </a:extLst>
          </p:cNvPr>
          <p:cNvSpPr>
            <a:spLocks noGrp="1"/>
          </p:cNvSpPr>
          <p:nvPr>
            <p:ph type="title"/>
          </p:nvPr>
        </p:nvSpPr>
        <p:spPr/>
        <p:txBody>
          <a:bodyPr/>
          <a:lstStyle/>
          <a:p>
            <a:r>
              <a:rPr lang="en-US" b="1" dirty="0"/>
              <a:t>When families are involved</a:t>
            </a:r>
          </a:p>
        </p:txBody>
      </p:sp>
      <p:sp>
        <p:nvSpPr>
          <p:cNvPr id="3" name="Content Placeholder 2">
            <a:extLst>
              <a:ext uri="{FF2B5EF4-FFF2-40B4-BE49-F238E27FC236}">
                <a16:creationId xmlns:a16="http://schemas.microsoft.com/office/drawing/2014/main" id="{3A3FCC2E-22CC-2448-DFB0-704859116A67}"/>
              </a:ext>
            </a:extLst>
          </p:cNvPr>
          <p:cNvSpPr>
            <a:spLocks noGrp="1"/>
          </p:cNvSpPr>
          <p:nvPr>
            <p:ph idx="1"/>
          </p:nvPr>
        </p:nvSpPr>
        <p:spPr>
          <a:xfrm>
            <a:off x="379639" y="1690689"/>
            <a:ext cx="8384721" cy="4393746"/>
          </a:xfrm>
        </p:spPr>
        <p:txBody>
          <a:bodyPr>
            <a:normAutofit/>
          </a:bodyPr>
          <a:lstStyle/>
          <a:p>
            <a:pPr>
              <a:lnSpc>
                <a:spcPct val="100000"/>
              </a:lnSpc>
              <a:spcBef>
                <a:spcPts val="0"/>
              </a:spcBef>
              <a:spcAft>
                <a:spcPts val="600"/>
              </a:spcAft>
            </a:pPr>
            <a:r>
              <a:rPr lang="en-US" dirty="0"/>
              <a:t>Parents step forward to serve as registered leaders</a:t>
            </a:r>
          </a:p>
          <a:p>
            <a:pPr>
              <a:lnSpc>
                <a:spcPct val="100000"/>
              </a:lnSpc>
              <a:spcBef>
                <a:spcPts val="0"/>
              </a:spcBef>
              <a:spcAft>
                <a:spcPts val="600"/>
              </a:spcAft>
            </a:pPr>
            <a:r>
              <a:rPr lang="en-US" dirty="0"/>
              <a:t>Parents volunteer to help at meetings</a:t>
            </a:r>
          </a:p>
          <a:p>
            <a:pPr>
              <a:lnSpc>
                <a:spcPct val="100000"/>
              </a:lnSpc>
              <a:spcBef>
                <a:spcPts val="0"/>
              </a:spcBef>
              <a:spcAft>
                <a:spcPts val="600"/>
              </a:spcAft>
            </a:pPr>
            <a:r>
              <a:rPr lang="en-US" dirty="0"/>
              <a:t>Parents participate in pack, den activities, endorsing, encouraging, and validating what the Cub Scout learns</a:t>
            </a:r>
          </a:p>
          <a:p>
            <a:pPr>
              <a:lnSpc>
                <a:spcPct val="100000"/>
              </a:lnSpc>
              <a:spcBef>
                <a:spcPts val="0"/>
              </a:spcBef>
              <a:spcAft>
                <a:spcPts val="600"/>
              </a:spcAft>
            </a:pPr>
            <a:r>
              <a:rPr lang="en-US" dirty="0"/>
              <a:t>Parents mentor Cub Scout through completion of advancement requirements at home</a:t>
            </a:r>
          </a:p>
          <a:p>
            <a:pPr>
              <a:lnSpc>
                <a:spcPct val="100000"/>
              </a:lnSpc>
              <a:spcBef>
                <a:spcPts val="0"/>
              </a:spcBef>
              <a:spcAft>
                <a:spcPts val="600"/>
              </a:spcAft>
            </a:pPr>
            <a:r>
              <a:rPr lang="en-US" dirty="0"/>
              <a:t>Parents act as role models for Cub Scouts, in Scouting and at home</a:t>
            </a:r>
          </a:p>
          <a:p>
            <a:pPr>
              <a:lnSpc>
                <a:spcPct val="100000"/>
              </a:lnSpc>
              <a:spcBef>
                <a:spcPts val="0"/>
              </a:spcBef>
              <a:spcAft>
                <a:spcPts val="600"/>
              </a:spcAft>
            </a:pPr>
            <a:r>
              <a:rPr lang="en-US" dirty="0"/>
              <a:t>Siblings, family friends join and help grow pack</a:t>
            </a:r>
          </a:p>
        </p:txBody>
      </p:sp>
      <p:sp>
        <p:nvSpPr>
          <p:cNvPr id="4" name="TextBox 3">
            <a:extLst>
              <a:ext uri="{FF2B5EF4-FFF2-40B4-BE49-F238E27FC236}">
                <a16:creationId xmlns:a16="http://schemas.microsoft.com/office/drawing/2014/main" id="{CC48E08B-1141-0C8F-C288-5F21D55C1853}"/>
              </a:ext>
            </a:extLst>
          </p:cNvPr>
          <p:cNvSpPr txBox="1"/>
          <p:nvPr/>
        </p:nvSpPr>
        <p:spPr>
          <a:xfrm>
            <a:off x="6341384" y="6118451"/>
            <a:ext cx="1481816" cy="461665"/>
          </a:xfrm>
          <a:prstGeom prst="rect">
            <a:avLst/>
          </a:prstGeom>
          <a:noFill/>
        </p:spPr>
        <p:txBody>
          <a:bodyPr wrap="none" rtlCol="0">
            <a:spAutoFit/>
          </a:bodyPr>
          <a:lstStyle/>
          <a:p>
            <a:r>
              <a:rPr lang="en-US" sz="2400" dirty="0"/>
              <a:t>Continued</a:t>
            </a:r>
          </a:p>
        </p:txBody>
      </p:sp>
      <p:cxnSp>
        <p:nvCxnSpPr>
          <p:cNvPr id="6" name="Straight Arrow Connector 5">
            <a:extLst>
              <a:ext uri="{FF2B5EF4-FFF2-40B4-BE49-F238E27FC236}">
                <a16:creationId xmlns:a16="http://schemas.microsoft.com/office/drawing/2014/main" id="{35F5BE47-2465-561F-CD9C-872549F0B545}"/>
              </a:ext>
            </a:extLst>
          </p:cNvPr>
          <p:cNvCxnSpPr/>
          <p:nvPr/>
        </p:nvCxnSpPr>
        <p:spPr>
          <a:xfrm>
            <a:off x="7823200" y="6349284"/>
            <a:ext cx="870857" cy="0"/>
          </a:xfrm>
          <a:prstGeom prst="straightConnector1">
            <a:avLst/>
          </a:prstGeom>
          <a:ln w="666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26558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981</TotalTime>
  <Words>1599</Words>
  <Application>Microsoft Office PowerPoint</Application>
  <PresentationFormat>On-screen Show (4:3)</PresentationFormat>
  <Paragraphs>231</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CUB 133 Family Involvement in Cub Scouting</vt:lpstr>
      <vt:lpstr>Course Objectives</vt:lpstr>
      <vt:lpstr>Who is the family?</vt:lpstr>
      <vt:lpstr>What is family involvement?</vt:lpstr>
      <vt:lpstr>What is family involvement?</vt:lpstr>
      <vt:lpstr>What is family involvement?</vt:lpstr>
      <vt:lpstr>The importance of family involvement</vt:lpstr>
      <vt:lpstr>When families are uninvolved</vt:lpstr>
      <vt:lpstr>When families are involved</vt:lpstr>
      <vt:lpstr>When families are involved</vt:lpstr>
      <vt:lpstr>Encouraging family involvement</vt:lpstr>
      <vt:lpstr>Encouraging family involvement</vt:lpstr>
      <vt:lpstr>Encouraging family involvement</vt:lpstr>
      <vt:lpstr>Encouraging family involvement</vt:lpstr>
      <vt:lpstr>Encouraging family involvement</vt:lpstr>
      <vt:lpstr>Encouraging family involvement</vt:lpstr>
      <vt:lpstr>Encouraging family involvement</vt:lpstr>
      <vt:lpstr>Encouraging family involvement</vt:lpstr>
      <vt:lpstr>Encouraging family involvement</vt:lpstr>
      <vt:lpstr>Other considerations</vt:lpstr>
      <vt:lpstr>Other considerations</vt:lpstr>
      <vt:lpstr>When family involvement goes wrong</vt:lpstr>
      <vt:lpstr>When family involvement goes wrong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Haravitch</dc:creator>
  <cp:lastModifiedBy>Roger Claff</cp:lastModifiedBy>
  <cp:revision>43</cp:revision>
  <dcterms:created xsi:type="dcterms:W3CDTF">2024-10-27T11:11:54Z</dcterms:created>
  <dcterms:modified xsi:type="dcterms:W3CDTF">2024-10-28T22:32:03Z</dcterms:modified>
</cp:coreProperties>
</file>