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7" r:id="rId2"/>
    <p:sldId id="356" r:id="rId3"/>
    <p:sldId id="344" r:id="rId4"/>
    <p:sldId id="390" r:id="rId5"/>
    <p:sldId id="391" r:id="rId6"/>
    <p:sldId id="392" r:id="rId7"/>
    <p:sldId id="389" r:id="rId8"/>
    <p:sldId id="357" r:id="rId9"/>
    <p:sldId id="393" r:id="rId10"/>
    <p:sldId id="394" r:id="rId11"/>
    <p:sldId id="395" r:id="rId12"/>
    <p:sldId id="345" r:id="rId13"/>
    <p:sldId id="358" r:id="rId14"/>
    <p:sldId id="353" r:id="rId15"/>
    <p:sldId id="396" r:id="rId16"/>
    <p:sldId id="300" r:id="rId17"/>
    <p:sldId id="327" r:id="rId18"/>
    <p:sldId id="360" r:id="rId19"/>
    <p:sldId id="372" r:id="rId20"/>
    <p:sldId id="373" r:id="rId21"/>
    <p:sldId id="304" r:id="rId22"/>
    <p:sldId id="303" r:id="rId23"/>
    <p:sldId id="371" r:id="rId24"/>
    <p:sldId id="359" r:id="rId25"/>
    <p:sldId id="346" r:id="rId26"/>
    <p:sldId id="347" r:id="rId27"/>
    <p:sldId id="326" r:id="rId28"/>
    <p:sldId id="349" r:id="rId29"/>
    <p:sldId id="351" r:id="rId30"/>
    <p:sldId id="350" r:id="rId31"/>
    <p:sldId id="378" r:id="rId32"/>
    <p:sldId id="379" r:id="rId33"/>
    <p:sldId id="380" r:id="rId34"/>
    <p:sldId id="381" r:id="rId35"/>
    <p:sldId id="368" r:id="rId36"/>
    <p:sldId id="293" r:id="rId37"/>
    <p:sldId id="289" r:id="rId38"/>
    <p:sldId id="290" r:id="rId39"/>
    <p:sldId id="291" r:id="rId40"/>
    <p:sldId id="369" r:id="rId41"/>
    <p:sldId id="361" r:id="rId42"/>
    <p:sldId id="305" r:id="rId43"/>
    <p:sldId id="306" r:id="rId44"/>
    <p:sldId id="322" r:id="rId45"/>
    <p:sldId id="385" r:id="rId46"/>
    <p:sldId id="362" r:id="rId47"/>
    <p:sldId id="308" r:id="rId48"/>
    <p:sldId id="364" r:id="rId49"/>
    <p:sldId id="332" r:id="rId50"/>
    <p:sldId id="272" r:id="rId51"/>
    <p:sldId id="286" r:id="rId52"/>
  </p:sldIdLst>
  <p:sldSz cx="9144000" cy="6858000" type="screen4x3"/>
  <p:notesSz cx="6858000" cy="9240838"/>
  <p:defaultTextStyle>
    <a:defPPr>
      <a:defRPr lang="en-US"/>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79223" autoAdjust="0"/>
  </p:normalViewPr>
  <p:slideViewPr>
    <p:cSldViewPr>
      <p:cViewPr varScale="1">
        <p:scale>
          <a:sx n="69" d="100"/>
          <a:sy n="69" d="100"/>
        </p:scale>
        <p:origin x="1182" y="4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2571" y="42"/>
      </p:cViewPr>
      <p:guideLst>
        <p:guide orient="horz" pos="2911"/>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591" cy="4623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3827" y="0"/>
            <a:ext cx="2972590" cy="462358"/>
          </a:xfrm>
          <a:prstGeom prst="rect">
            <a:avLst/>
          </a:prstGeom>
        </p:spPr>
        <p:txBody>
          <a:bodyPr vert="horz" lIns="91440" tIns="45720" rIns="91440" bIns="45720" rtlCol="0"/>
          <a:lstStyle>
            <a:lvl1pPr algn="r">
              <a:defRPr sz="1200"/>
            </a:lvl1pPr>
          </a:lstStyle>
          <a:p>
            <a:fld id="{266046CA-FDE6-4157-94C4-D0E7E9131C76}" type="datetimeFigureOut">
              <a:rPr lang="en-US" smtClean="0"/>
              <a:t>1/19/2025</a:t>
            </a:fld>
            <a:endParaRPr lang="en-US"/>
          </a:p>
        </p:txBody>
      </p:sp>
      <p:sp>
        <p:nvSpPr>
          <p:cNvPr id="4" name="Footer Placeholder 3"/>
          <p:cNvSpPr>
            <a:spLocks noGrp="1"/>
          </p:cNvSpPr>
          <p:nvPr>
            <p:ph type="ftr" sz="quarter" idx="2"/>
          </p:nvPr>
        </p:nvSpPr>
        <p:spPr>
          <a:xfrm>
            <a:off x="2" y="8776902"/>
            <a:ext cx="2972591" cy="4623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3827" y="8776902"/>
            <a:ext cx="2972590" cy="462358"/>
          </a:xfrm>
          <a:prstGeom prst="rect">
            <a:avLst/>
          </a:prstGeom>
        </p:spPr>
        <p:txBody>
          <a:bodyPr vert="horz" lIns="91440" tIns="45720" rIns="91440" bIns="45720" rtlCol="0" anchor="b"/>
          <a:lstStyle>
            <a:lvl1pPr algn="r">
              <a:defRPr sz="1200"/>
            </a:lvl1pPr>
          </a:lstStyle>
          <a:p>
            <a:fld id="{5EB07C9F-465E-4059-885C-70D11A801F55}" type="slidenum">
              <a:rPr lang="en-US" smtClean="0"/>
              <a:t>‹#›</a:t>
            </a:fld>
            <a:endParaRPr lang="en-US"/>
          </a:p>
        </p:txBody>
      </p:sp>
    </p:spTree>
    <p:extLst>
      <p:ext uri="{BB962C8B-B14F-4D97-AF65-F5344CB8AC3E}">
        <p14:creationId xmlns:p14="http://schemas.microsoft.com/office/powerpoint/2010/main" val="403418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209" cy="461886"/>
          </a:xfrm>
          <a:prstGeom prst="rect">
            <a:avLst/>
          </a:prstGeom>
        </p:spPr>
        <p:txBody>
          <a:bodyPr vert="horz" wrap="square" lIns="92434" tIns="46218" rIns="92434" bIns="46218"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idx="1"/>
          </p:nvPr>
        </p:nvSpPr>
        <p:spPr>
          <a:xfrm>
            <a:off x="3884259" y="0"/>
            <a:ext cx="2972209" cy="461886"/>
          </a:xfrm>
          <a:prstGeom prst="rect">
            <a:avLst/>
          </a:prstGeom>
        </p:spPr>
        <p:txBody>
          <a:bodyPr vert="horz" wrap="square" lIns="92434" tIns="46218" rIns="92434" bIns="46218" numCol="1" anchor="t" anchorCtr="0" compatLnSpc="1">
            <a:prstTxWarp prst="textNoShape">
              <a:avLst/>
            </a:prstTxWarp>
          </a:bodyPr>
          <a:lstStyle>
            <a:lvl1pPr algn="r">
              <a:defRPr sz="1200"/>
            </a:lvl1pPr>
          </a:lstStyle>
          <a:p>
            <a:pPr>
              <a:defRPr/>
            </a:pPr>
            <a:fld id="{34E5F253-F8ED-4B88-879C-B50E5CDB3E2E}" type="datetime1">
              <a:rPr lang="en-US" altLang="en-US"/>
              <a:pPr>
                <a:defRPr/>
              </a:pPr>
              <a:t>1/19/2025</a:t>
            </a:fld>
            <a:endParaRPr lang="en-US" alt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wrap="square" lIns="92434" tIns="46218" rIns="92434" bIns="46218" numCol="1" anchor="ctr" anchorCtr="0" compatLnSpc="1">
            <a:prstTxWarp prst="textNoShape">
              <a:avLst/>
            </a:prstTxWarp>
          </a:bodyPr>
          <a:lstStyle/>
          <a:p>
            <a:pPr lvl="0"/>
            <a:endParaRPr lang="en-US" altLang="en-US" noProof="0"/>
          </a:p>
        </p:txBody>
      </p:sp>
      <p:sp>
        <p:nvSpPr>
          <p:cNvPr id="5" name="Notes Placeholder 4"/>
          <p:cNvSpPr>
            <a:spLocks noGrp="1"/>
          </p:cNvSpPr>
          <p:nvPr>
            <p:ph type="body" sz="quarter" idx="3"/>
          </p:nvPr>
        </p:nvSpPr>
        <p:spPr>
          <a:xfrm>
            <a:off x="685188" y="4388694"/>
            <a:ext cx="5487627" cy="4158534"/>
          </a:xfrm>
          <a:prstGeom prst="rect">
            <a:avLst/>
          </a:prstGeom>
        </p:spPr>
        <p:txBody>
          <a:bodyPr vert="horz" wrap="square" lIns="92434" tIns="46218" rIns="92434" bIns="4621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 name="Footer Placeholder 5"/>
          <p:cNvSpPr>
            <a:spLocks noGrp="1"/>
          </p:cNvSpPr>
          <p:nvPr>
            <p:ph type="ftr" sz="quarter" idx="4"/>
          </p:nvPr>
        </p:nvSpPr>
        <p:spPr>
          <a:xfrm>
            <a:off x="0" y="8777388"/>
            <a:ext cx="2972209" cy="461886"/>
          </a:xfrm>
          <a:prstGeom prst="rect">
            <a:avLst/>
          </a:prstGeom>
        </p:spPr>
        <p:txBody>
          <a:bodyPr vert="horz" wrap="square" lIns="92434" tIns="46218" rIns="92434" bIns="46218" numCol="1" anchor="b" anchorCtr="0" compatLnSpc="1">
            <a:prstTxWarp prst="textNoShape">
              <a:avLst/>
            </a:prstTxWarp>
          </a:bodyPr>
          <a:lstStyle>
            <a:lvl1pPr>
              <a:defRPr sz="1200"/>
            </a:lvl1pPr>
          </a:lstStyle>
          <a:p>
            <a:pPr>
              <a:defRPr/>
            </a:pPr>
            <a:endParaRPr lang="en-US" altLang="en-US"/>
          </a:p>
        </p:txBody>
      </p:sp>
      <p:sp>
        <p:nvSpPr>
          <p:cNvPr id="7" name="Slide Number Placeholder 6"/>
          <p:cNvSpPr>
            <a:spLocks noGrp="1"/>
          </p:cNvSpPr>
          <p:nvPr>
            <p:ph type="sldNum" sz="quarter" idx="5"/>
          </p:nvPr>
        </p:nvSpPr>
        <p:spPr>
          <a:xfrm>
            <a:off x="3884259" y="8777388"/>
            <a:ext cx="2972209" cy="461886"/>
          </a:xfrm>
          <a:prstGeom prst="rect">
            <a:avLst/>
          </a:prstGeom>
        </p:spPr>
        <p:txBody>
          <a:bodyPr vert="horz" wrap="square" lIns="92434" tIns="46218" rIns="92434" bIns="46218" numCol="1" anchor="b" anchorCtr="0" compatLnSpc="1">
            <a:prstTxWarp prst="textNoShape">
              <a:avLst/>
            </a:prstTxWarp>
          </a:bodyPr>
          <a:lstStyle>
            <a:lvl1pPr algn="r">
              <a:defRPr sz="1200"/>
            </a:lvl1pPr>
          </a:lstStyle>
          <a:p>
            <a:pPr>
              <a:defRPr/>
            </a:pPr>
            <a:fld id="{872A4FC3-EB79-4C46-AD86-F9A81E6F982A}" type="slidenum">
              <a:rPr lang="en-US" altLang="en-US"/>
              <a:pPr>
                <a:defRPr/>
              </a:pPr>
              <a:t>‹#›</a:t>
            </a:fld>
            <a:endParaRPr lang="en-US" altLang="en-US"/>
          </a:p>
        </p:txBody>
      </p:sp>
    </p:spTree>
    <p:extLst>
      <p:ext uri="{BB962C8B-B14F-4D97-AF65-F5344CB8AC3E}">
        <p14:creationId xmlns:p14="http://schemas.microsoft.com/office/powerpoint/2010/main" val="1187503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78A0-E965-5C0A-1584-DCB2C4B75424}"/>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7F8605CC-C1FB-B418-C330-EC2A345DDB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5C4ADE46-CC42-EBFD-30EA-B3BE897EC9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250630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94214-328F-C925-3E4B-9AB53BE2FFE9}"/>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B608784F-2DC8-7012-F000-9290B657C3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4743A3BC-5ABA-8BE8-2B75-34B8477807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216561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178501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166299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Requiring First Class before a Den Chief assignment allows the scout to become what’s termed a “complete scout,” enjoying the benefits and challenge of being in a patrol, developing scout skills, and learning some basics of leadership.  Missing these opportunities, or delaying them, because of Den Chief assignments is unfair and possibly detrimental to the Den Chief, and to the Den Chief’s patrol and troop.</a:t>
            </a:r>
          </a:p>
          <a:p>
            <a:endParaRPr lang="en-US" sz="1600" dirty="0"/>
          </a:p>
          <a:p>
            <a:r>
              <a:rPr lang="en-US" sz="1600" dirty="0"/>
              <a:t>Requiring First Class also allows time for the scout to mature, and hedges against the Den Chief returning to the pack to go Cubbing again.</a:t>
            </a:r>
          </a:p>
          <a:p>
            <a:endParaRPr lang="en-US" sz="1600" dirty="0"/>
          </a:p>
          <a:p>
            <a:r>
              <a:rPr lang="en-US" sz="1600" dirty="0"/>
              <a:t>So what is best?</a:t>
            </a:r>
          </a:p>
          <a:p>
            <a:endParaRPr lang="en-US" dirty="0"/>
          </a:p>
        </p:txBody>
      </p:sp>
      <p:sp>
        <p:nvSpPr>
          <p:cNvPr id="4" name="Slide Number Placeholder 3"/>
          <p:cNvSpPr>
            <a:spLocks noGrp="1"/>
          </p:cNvSpPr>
          <p:nvPr>
            <p:ph type="sldNum" sz="quarter" idx="10"/>
          </p:nvPr>
        </p:nvSpPr>
        <p:spPr/>
        <p:txBody>
          <a:bodyPr/>
          <a:lstStyle/>
          <a:p>
            <a:pPr>
              <a:defRPr/>
            </a:pPr>
            <a:fld id="{872A4FC3-EB79-4C46-AD86-F9A81E6F982A}" type="slidenum">
              <a:rPr lang="en-US" altLang="en-US" smtClean="0"/>
              <a:pPr>
                <a:defRPr/>
              </a:pPr>
              <a:t>14</a:t>
            </a:fld>
            <a:endParaRPr lang="en-US" altLang="en-US"/>
          </a:p>
        </p:txBody>
      </p:sp>
    </p:spTree>
    <p:extLst>
      <p:ext uri="{BB962C8B-B14F-4D97-AF65-F5344CB8AC3E}">
        <p14:creationId xmlns:p14="http://schemas.microsoft.com/office/powerpoint/2010/main" val="199800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6FDA2-05E9-D727-67D0-E3CF781BB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EA849-6D14-B261-22E6-9CA9E1794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B8A86-3F2E-0377-52E4-D60D7A377566}"/>
              </a:ext>
            </a:extLst>
          </p:cNvPr>
          <p:cNvSpPr>
            <a:spLocks noGrp="1"/>
          </p:cNvSpPr>
          <p:nvPr>
            <p:ph type="body" idx="1"/>
          </p:nvPr>
        </p:nvSpPr>
        <p:spPr/>
        <p:txBody>
          <a:bodyPr/>
          <a:lstStyle/>
          <a:p>
            <a:r>
              <a:rPr lang="en-US" sz="1600" dirty="0"/>
              <a:t>Requiring First Class before a Den Chief assignment allows the scout to become what’s termed a “complete scout,” enjoying the benefits and challenge of being in a patrol, developing scout skills, and learning some basics of leadership.  Missing these opportunities, or delaying them, because of Den Chief assignments is unfair and possibly detrimental to the Den Chief, and to the Den Chief’s patrol and troop.</a:t>
            </a:r>
          </a:p>
          <a:p>
            <a:endParaRPr lang="en-US" sz="1600" dirty="0"/>
          </a:p>
          <a:p>
            <a:r>
              <a:rPr lang="en-US" sz="1600" dirty="0"/>
              <a:t>Requiring First Class also allows time for the scout to mature, and hedges against the Den Chief returning to the pack to go Cubbing again.</a:t>
            </a:r>
          </a:p>
          <a:p>
            <a:endParaRPr lang="en-US" sz="1600" dirty="0"/>
          </a:p>
          <a:p>
            <a:r>
              <a:rPr lang="en-US" sz="1600" dirty="0"/>
              <a:t>So what is best?</a:t>
            </a:r>
          </a:p>
          <a:p>
            <a:endParaRPr lang="en-US" dirty="0"/>
          </a:p>
        </p:txBody>
      </p:sp>
      <p:sp>
        <p:nvSpPr>
          <p:cNvPr id="4" name="Slide Number Placeholder 3">
            <a:extLst>
              <a:ext uri="{FF2B5EF4-FFF2-40B4-BE49-F238E27FC236}">
                <a16:creationId xmlns:a16="http://schemas.microsoft.com/office/drawing/2014/main" id="{84D96E19-33EE-5DE5-AD43-CC30D11E2530}"/>
              </a:ext>
            </a:extLst>
          </p:cNvPr>
          <p:cNvSpPr>
            <a:spLocks noGrp="1"/>
          </p:cNvSpPr>
          <p:nvPr>
            <p:ph type="sldNum" sz="quarter" idx="10"/>
          </p:nvPr>
        </p:nvSpPr>
        <p:spPr/>
        <p:txBody>
          <a:bodyPr/>
          <a:lstStyle/>
          <a:p>
            <a:pPr>
              <a:defRPr/>
            </a:pPr>
            <a:fld id="{872A4FC3-EB79-4C46-AD86-F9A81E6F982A}" type="slidenum">
              <a:rPr lang="en-US" altLang="en-US" smtClean="0"/>
              <a:pPr>
                <a:defRPr/>
              </a:pPr>
              <a:t>15</a:t>
            </a:fld>
            <a:endParaRPr lang="en-US" altLang="en-US"/>
          </a:p>
        </p:txBody>
      </p:sp>
    </p:spTree>
    <p:extLst>
      <p:ext uri="{BB962C8B-B14F-4D97-AF65-F5344CB8AC3E}">
        <p14:creationId xmlns:p14="http://schemas.microsoft.com/office/powerpoint/2010/main" val="184957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2A4FC3-EB79-4C46-AD86-F9A81E6F982A}" type="slidenum">
              <a:rPr lang="en-US" altLang="en-US" smtClean="0"/>
              <a:pPr>
                <a:defRPr/>
              </a:pPr>
              <a:t>16</a:t>
            </a:fld>
            <a:endParaRPr lang="en-US" altLang="en-US"/>
          </a:p>
        </p:txBody>
      </p:sp>
    </p:spTree>
    <p:extLst>
      <p:ext uri="{BB962C8B-B14F-4D97-AF65-F5344CB8AC3E}">
        <p14:creationId xmlns:p14="http://schemas.microsoft.com/office/powerpoint/2010/main" val="189257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270409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332033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371492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Note:  for ease of discourse this presentation will presume the Den Chief comes from a troop.  The same principles apply, though, regardless of the Den Chief’s unit.</a:t>
            </a:r>
          </a:p>
        </p:txBody>
      </p:sp>
    </p:spTree>
    <p:extLst>
      <p:ext uri="{BB962C8B-B14F-4D97-AF65-F5344CB8AC3E}">
        <p14:creationId xmlns:p14="http://schemas.microsoft.com/office/powerpoint/2010/main" val="11891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52681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616149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i="1" dirty="0"/>
          </a:p>
          <a:p>
            <a:pPr eaLnBrk="1" hangingPunct="1">
              <a:spcBef>
                <a:spcPct val="0"/>
              </a:spcBef>
            </a:pPr>
            <a:endParaRPr lang="en-US" altLang="en-US" sz="2000" dirty="0"/>
          </a:p>
        </p:txBody>
      </p:sp>
    </p:spTree>
    <p:extLst>
      <p:ext uri="{BB962C8B-B14F-4D97-AF65-F5344CB8AC3E}">
        <p14:creationId xmlns:p14="http://schemas.microsoft.com/office/powerpoint/2010/main" val="374383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t>The engaged parties:</a:t>
            </a:r>
          </a:p>
          <a:p>
            <a:pPr marL="285750" indent="-285750">
              <a:buFont typeface="Arial" panose="020B0604020202020204" pitchFamily="34" charset="0"/>
              <a:buChar char="•"/>
            </a:pPr>
            <a:r>
              <a:rPr lang="en-US" sz="1800" dirty="0"/>
              <a:t>Den Chief</a:t>
            </a:r>
          </a:p>
          <a:p>
            <a:pPr marL="285750" indent="-285750">
              <a:buFont typeface="Arial" panose="020B0604020202020204" pitchFamily="34" charset="0"/>
              <a:buChar char="•"/>
            </a:pPr>
            <a:r>
              <a:rPr lang="en-US" sz="1800" dirty="0"/>
              <a:t>Den Chief’s Parents</a:t>
            </a:r>
          </a:p>
          <a:p>
            <a:pPr marL="285750" indent="-285750">
              <a:buFont typeface="Arial" panose="020B0604020202020204" pitchFamily="34" charset="0"/>
              <a:buChar char="•"/>
            </a:pPr>
            <a:r>
              <a:rPr lang="en-US" sz="1800" dirty="0"/>
              <a:t>Cub Scouts</a:t>
            </a:r>
          </a:p>
          <a:p>
            <a:pPr marL="285750" indent="-285750">
              <a:buFont typeface="Arial" panose="020B0604020202020204" pitchFamily="34" charset="0"/>
              <a:buChar char="•"/>
            </a:pPr>
            <a:r>
              <a:rPr lang="en-US" sz="1800" dirty="0"/>
              <a:t>Cub Scouts’ Parents</a:t>
            </a:r>
          </a:p>
          <a:p>
            <a:pPr marL="285750" indent="-285750">
              <a:buFont typeface="Arial" panose="020B0604020202020204" pitchFamily="34" charset="0"/>
              <a:buChar char="•"/>
            </a:pPr>
            <a:r>
              <a:rPr lang="en-US" sz="1800" dirty="0"/>
              <a:t>Den Leader</a:t>
            </a:r>
          </a:p>
          <a:p>
            <a:pPr marL="285750" indent="-285750">
              <a:buFont typeface="Arial" panose="020B0604020202020204" pitchFamily="34" charset="0"/>
              <a:buChar char="•"/>
            </a:pPr>
            <a:r>
              <a:rPr lang="en-US" sz="1800" dirty="0"/>
              <a:t>Cubmaster</a:t>
            </a:r>
          </a:p>
          <a:p>
            <a:pPr marL="285750" indent="-285750">
              <a:buFont typeface="Arial" panose="020B0604020202020204" pitchFamily="34" charset="0"/>
              <a:buChar char="•"/>
            </a:pPr>
            <a:r>
              <a:rPr lang="en-US" sz="1800" dirty="0"/>
              <a:t>Scoutmaster</a:t>
            </a:r>
          </a:p>
          <a:p>
            <a:pPr marL="285750" indent="-285750">
              <a:buFont typeface="Arial" panose="020B0604020202020204" pitchFamily="34" charset="0"/>
              <a:buChar char="•"/>
            </a:pPr>
            <a:r>
              <a:rPr lang="en-US" sz="1800" dirty="0"/>
              <a:t>Members of the Den Chief’s Patrol</a:t>
            </a:r>
          </a:p>
          <a:p>
            <a:pPr eaLnBrk="1" hangingPunct="1">
              <a:spcBef>
                <a:spcPct val="0"/>
              </a:spcBef>
            </a:pPr>
            <a:endParaRPr lang="en-US" altLang="en-US" dirty="0"/>
          </a:p>
        </p:txBody>
      </p:sp>
    </p:spTree>
    <p:extLst>
      <p:ext uri="{BB962C8B-B14F-4D97-AF65-F5344CB8AC3E}">
        <p14:creationId xmlns:p14="http://schemas.microsoft.com/office/powerpoint/2010/main" val="321022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Note:  for ease of discourse this presentation will presume the Den Chief comes from a troop.  The same principles apply, though, regardless of the Den Chief’s unit.</a:t>
            </a:r>
          </a:p>
        </p:txBody>
      </p:sp>
    </p:spTree>
    <p:extLst>
      <p:ext uri="{BB962C8B-B14F-4D97-AF65-F5344CB8AC3E}">
        <p14:creationId xmlns:p14="http://schemas.microsoft.com/office/powerpoint/2010/main" val="3533585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dirty="0">
              <a:latin typeface="Arial" charset="0"/>
            </a:endParaRPr>
          </a:p>
          <a:p>
            <a:pPr eaLnBrk="1" hangingPunct="1">
              <a:spcBef>
                <a:spcPct val="0"/>
              </a:spcBef>
            </a:pPr>
            <a:endParaRPr lang="en-US" altLang="en-US" dirty="0"/>
          </a:p>
        </p:txBody>
      </p:sp>
    </p:spTree>
    <p:extLst>
      <p:ext uri="{BB962C8B-B14F-4D97-AF65-F5344CB8AC3E}">
        <p14:creationId xmlns:p14="http://schemas.microsoft.com/office/powerpoint/2010/main" val="1825731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dirty="0">
              <a:latin typeface="Arial" charset="0"/>
            </a:endParaRPr>
          </a:p>
          <a:p>
            <a:pPr eaLnBrk="1" hangingPunct="1">
              <a:spcBef>
                <a:spcPct val="0"/>
              </a:spcBef>
            </a:pPr>
            <a:endParaRPr lang="en-US" altLang="en-US" dirty="0"/>
          </a:p>
        </p:txBody>
      </p:sp>
    </p:spTree>
    <p:extLst>
      <p:ext uri="{BB962C8B-B14F-4D97-AF65-F5344CB8AC3E}">
        <p14:creationId xmlns:p14="http://schemas.microsoft.com/office/powerpoint/2010/main" val="2868767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2491141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a:t>
            </a:r>
          </a:p>
          <a:p>
            <a:pPr eaLnBrk="1" hangingPunct="1">
              <a:spcBef>
                <a:spcPct val="0"/>
              </a:spcBef>
            </a:pPr>
            <a:endParaRPr lang="en-US" altLang="en-US" sz="2000" dirty="0"/>
          </a:p>
        </p:txBody>
      </p:sp>
    </p:spTree>
    <p:extLst>
      <p:ext uri="{BB962C8B-B14F-4D97-AF65-F5344CB8AC3E}">
        <p14:creationId xmlns:p14="http://schemas.microsoft.com/office/powerpoint/2010/main" val="3152350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253555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Den Chiefs were considered the principal leaders in the den for many years, even after the Den Mother position was created.  </a:t>
            </a:r>
          </a:p>
          <a:p>
            <a:pPr eaLnBrk="1" hangingPunct="1">
              <a:spcBef>
                <a:spcPct val="0"/>
              </a:spcBef>
            </a:pPr>
            <a:endParaRPr lang="en-US" altLang="en-US" sz="2000" dirty="0">
              <a:latin typeface="+mj-lt"/>
            </a:endParaRPr>
          </a:p>
          <a:p>
            <a:pPr eaLnBrk="1" hangingPunct="1">
              <a:spcBef>
                <a:spcPct val="0"/>
              </a:spcBef>
            </a:pPr>
            <a:r>
              <a:rPr lang="en-US" altLang="en-US" sz="2000" dirty="0">
                <a:latin typeface="+mj-lt"/>
                <a:cs typeface="Arial" panose="020B0604020202020204" pitchFamily="34" charset="0"/>
              </a:rPr>
              <a:t>Not until 1951 were Den Mothers given complete charge of dens, advancement signature authority.</a:t>
            </a:r>
            <a:endParaRPr lang="en-US" altLang="en-US" sz="2000" dirty="0">
              <a:latin typeface="+mj-lt"/>
            </a:endParaRPr>
          </a:p>
          <a:p>
            <a:pPr eaLnBrk="1" hangingPunct="1">
              <a:spcBef>
                <a:spcPct val="0"/>
              </a:spcBef>
            </a:pPr>
            <a:endParaRPr lang="en-US" altLang="en-US" sz="2000" dirty="0"/>
          </a:p>
        </p:txBody>
      </p:sp>
    </p:spTree>
    <p:extLst>
      <p:ext uri="{BB962C8B-B14F-4D97-AF65-F5344CB8AC3E}">
        <p14:creationId xmlns:p14="http://schemas.microsoft.com/office/powerpoint/2010/main" val="4073658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2520900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3717942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600" dirty="0"/>
              <a:t>Den Chief, ideally, is a heavily mentored and coached position.  The Den Leader should be in weekly communication with the Den Chief, apart from the den meeting time.  The purpose for this communication is not just planning for the meeting ahead, but to gauge the Den Chief’s process and to find out how the Den Chief is doing, and feeling about the position.  A Den Leader must never lose sight of the age of the Den Chief, typically 12-16 years old.  Be in the Den Chief’s corner.</a:t>
            </a:r>
          </a:p>
          <a:p>
            <a:pPr eaLnBrk="1" hangingPunct="1">
              <a:spcBef>
                <a:spcPct val="0"/>
              </a:spcBef>
            </a:pPr>
            <a:endParaRPr lang="en-US" altLang="en-US" dirty="0"/>
          </a:p>
        </p:txBody>
      </p:sp>
    </p:spTree>
    <p:extLst>
      <p:ext uri="{BB962C8B-B14F-4D97-AF65-F5344CB8AC3E}">
        <p14:creationId xmlns:p14="http://schemas.microsoft.com/office/powerpoint/2010/main" val="2566611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40189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The key to establishing the Den Chief’s tenure is communication, on everyone’s part:</a:t>
            </a:r>
          </a:p>
          <a:p>
            <a:pPr marL="285750" indent="-285750">
              <a:buFont typeface="Arial" panose="020B0604020202020204" pitchFamily="34" charset="0"/>
              <a:buChar char="•"/>
            </a:pPr>
            <a:r>
              <a:rPr lang="en-US" sz="1600" dirty="0"/>
              <a:t>Does the Den Chief want to continue in service?</a:t>
            </a:r>
          </a:p>
          <a:p>
            <a:pPr marL="285750" indent="-285750">
              <a:buFont typeface="Arial" panose="020B0604020202020204" pitchFamily="34" charset="0"/>
              <a:buChar char="•"/>
            </a:pPr>
            <a:r>
              <a:rPr lang="en-US" sz="1600" dirty="0"/>
              <a:t>Does the Den Leader want the Den Chief to continue in service?</a:t>
            </a:r>
          </a:p>
          <a:p>
            <a:endParaRPr lang="en-US" sz="1600" dirty="0"/>
          </a:p>
          <a:p>
            <a:r>
              <a:rPr lang="en-US" sz="1600" dirty="0"/>
              <a:t>Packs and troops will have expectations, and these should be voiced.  Advantages of Den Chief service and troop service should be expressed to the Den Chief.  But neither the pack’s, nor the troop’s, expectations should trump the Den Chief’s desires to serve as a Den Chief, or conversely, return to the troop and serve there.</a:t>
            </a:r>
          </a:p>
          <a:p>
            <a:pPr eaLnBrk="1" hangingPunct="1">
              <a:spcBef>
                <a:spcPct val="0"/>
              </a:spcBef>
            </a:pPr>
            <a:endParaRPr lang="en-US" altLang="en-US" dirty="0"/>
          </a:p>
        </p:txBody>
      </p:sp>
    </p:spTree>
    <p:extLst>
      <p:ext uri="{BB962C8B-B14F-4D97-AF65-F5344CB8AC3E}">
        <p14:creationId xmlns:p14="http://schemas.microsoft.com/office/powerpoint/2010/main" val="526048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Note:  for ease of discourse this presentation will presume the Den Chief comes from a troop.  The same principles apply, though, regardless of the Den Chief’s unit.</a:t>
            </a:r>
          </a:p>
        </p:txBody>
      </p:sp>
    </p:spTree>
    <p:extLst>
      <p:ext uri="{BB962C8B-B14F-4D97-AF65-F5344CB8AC3E}">
        <p14:creationId xmlns:p14="http://schemas.microsoft.com/office/powerpoint/2010/main" val="4242035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2A4FC3-EB79-4C46-AD86-F9A81E6F982A}" type="slidenum">
              <a:rPr lang="en-US" altLang="en-US" smtClean="0"/>
              <a:pPr>
                <a:defRPr/>
              </a:pPr>
              <a:t>36</a:t>
            </a:fld>
            <a:endParaRPr lang="en-US" altLang="en-US"/>
          </a:p>
        </p:txBody>
      </p:sp>
    </p:spTree>
    <p:extLst>
      <p:ext uri="{BB962C8B-B14F-4D97-AF65-F5344CB8AC3E}">
        <p14:creationId xmlns:p14="http://schemas.microsoft.com/office/powerpoint/2010/main" val="3029865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2A4FC3-EB79-4C46-AD86-F9A81E6F982A}" type="slidenum">
              <a:rPr lang="en-US" altLang="en-US" smtClean="0"/>
              <a:pPr>
                <a:defRPr/>
              </a:pPr>
              <a:t>37</a:t>
            </a:fld>
            <a:endParaRPr lang="en-US" altLang="en-US"/>
          </a:p>
        </p:txBody>
      </p:sp>
    </p:spTree>
    <p:extLst>
      <p:ext uri="{BB962C8B-B14F-4D97-AF65-F5344CB8AC3E}">
        <p14:creationId xmlns:p14="http://schemas.microsoft.com/office/powerpoint/2010/main" val="27464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2A4FC3-EB79-4C46-AD86-F9A81E6F982A}" type="slidenum">
              <a:rPr lang="en-US" altLang="en-US" smtClean="0"/>
              <a:pPr>
                <a:defRPr/>
              </a:pPr>
              <a:t>38</a:t>
            </a:fld>
            <a:endParaRPr lang="en-US" altLang="en-US"/>
          </a:p>
        </p:txBody>
      </p:sp>
    </p:spTree>
    <p:extLst>
      <p:ext uri="{BB962C8B-B14F-4D97-AF65-F5344CB8AC3E}">
        <p14:creationId xmlns:p14="http://schemas.microsoft.com/office/powerpoint/2010/main" val="4055721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latin typeface="Arial" charset="0"/>
              </a:rPr>
              <a:t>Measure Den Chief’s capability by observation, then allow him/her to lead to the extent the Den Chief’s capabilities allow!</a:t>
            </a:r>
          </a:p>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29651" indent="-280635" eaLnBrk="0" hangingPunct="0">
              <a:spcBef>
                <a:spcPct val="30000"/>
              </a:spcBef>
              <a:defRPr sz="1200">
                <a:solidFill>
                  <a:schemeClr val="tx1"/>
                </a:solidFill>
                <a:latin typeface="Calibri" charset="0"/>
                <a:ea typeface="ＭＳ Ｐゴシック" charset="-128"/>
              </a:defRPr>
            </a:lvl2pPr>
            <a:lvl3pPr marL="1122540" indent="-224508" eaLnBrk="0" hangingPunct="0">
              <a:spcBef>
                <a:spcPct val="30000"/>
              </a:spcBef>
              <a:defRPr sz="1200">
                <a:solidFill>
                  <a:schemeClr val="tx1"/>
                </a:solidFill>
                <a:latin typeface="Calibri" charset="0"/>
                <a:ea typeface="ＭＳ Ｐゴシック" charset="-128"/>
              </a:defRPr>
            </a:lvl3pPr>
            <a:lvl4pPr marL="1571556" indent="-224508" eaLnBrk="0" hangingPunct="0">
              <a:spcBef>
                <a:spcPct val="30000"/>
              </a:spcBef>
              <a:defRPr sz="1200">
                <a:solidFill>
                  <a:schemeClr val="tx1"/>
                </a:solidFill>
                <a:latin typeface="Calibri" charset="0"/>
                <a:ea typeface="ＭＳ Ｐゴシック" charset="-128"/>
              </a:defRPr>
            </a:lvl4pPr>
            <a:lvl5pPr marL="2020573" indent="-224508" eaLnBrk="0" hangingPunct="0">
              <a:spcBef>
                <a:spcPct val="30000"/>
              </a:spcBef>
              <a:defRPr sz="1200">
                <a:solidFill>
                  <a:schemeClr val="tx1"/>
                </a:solidFill>
                <a:latin typeface="Calibri" charset="0"/>
                <a:ea typeface="ＭＳ Ｐゴシック" charset="-128"/>
              </a:defRPr>
            </a:lvl5pPr>
            <a:lvl6pPr marL="2469589" indent="-224508" eaLnBrk="0" fontAlgn="base" hangingPunct="0">
              <a:spcBef>
                <a:spcPct val="30000"/>
              </a:spcBef>
              <a:spcAft>
                <a:spcPct val="0"/>
              </a:spcAft>
              <a:defRPr sz="1200">
                <a:solidFill>
                  <a:schemeClr val="tx1"/>
                </a:solidFill>
                <a:latin typeface="Calibri" charset="0"/>
                <a:ea typeface="ＭＳ Ｐゴシック" charset="-128"/>
              </a:defRPr>
            </a:lvl6pPr>
            <a:lvl7pPr marL="2918605" indent="-224508" eaLnBrk="0" fontAlgn="base" hangingPunct="0">
              <a:spcBef>
                <a:spcPct val="30000"/>
              </a:spcBef>
              <a:spcAft>
                <a:spcPct val="0"/>
              </a:spcAft>
              <a:defRPr sz="1200">
                <a:solidFill>
                  <a:schemeClr val="tx1"/>
                </a:solidFill>
                <a:latin typeface="Calibri" charset="0"/>
                <a:ea typeface="ＭＳ Ｐゴシック" charset="-128"/>
              </a:defRPr>
            </a:lvl7pPr>
            <a:lvl8pPr marL="3367621" indent="-224508" eaLnBrk="0" fontAlgn="base" hangingPunct="0">
              <a:spcBef>
                <a:spcPct val="30000"/>
              </a:spcBef>
              <a:spcAft>
                <a:spcPct val="0"/>
              </a:spcAft>
              <a:defRPr sz="1200">
                <a:solidFill>
                  <a:schemeClr val="tx1"/>
                </a:solidFill>
                <a:latin typeface="Calibri" charset="0"/>
                <a:ea typeface="ＭＳ Ｐゴシック" charset="-128"/>
              </a:defRPr>
            </a:lvl8pPr>
            <a:lvl9pPr marL="3816637" indent="-224508"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2805FE79-8062-4FC3-B0FC-022FDAFC397F}" type="slidenum">
              <a:rPr lang="en-US" altLang="en-US" smtClean="0"/>
              <a:pPr eaLnBrk="1" hangingPunct="1">
                <a:spcBef>
                  <a:spcPct val="0"/>
                </a:spcBef>
              </a:pPr>
              <a:t>39</a:t>
            </a:fld>
            <a:endParaRPr lang="en-US" altLang="en-US"/>
          </a:p>
        </p:txBody>
      </p:sp>
    </p:spTree>
    <p:extLst>
      <p:ext uri="{BB962C8B-B14F-4D97-AF65-F5344CB8AC3E}">
        <p14:creationId xmlns:p14="http://schemas.microsoft.com/office/powerpoint/2010/main" val="252805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A7EF6-C043-3EC7-A51D-08E78717BE4A}"/>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003603CD-5292-0B20-1F88-D1ABB29AD9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D1FC8E3B-3503-6DEE-CFFA-7797C63658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Den Chiefs were considered the principal leaders in the den for many years, even after the Den Mother position was created.  </a:t>
            </a:r>
          </a:p>
          <a:p>
            <a:pPr eaLnBrk="1" hangingPunct="1">
              <a:spcBef>
                <a:spcPct val="0"/>
              </a:spcBef>
            </a:pPr>
            <a:endParaRPr lang="en-US" altLang="en-US" sz="2000" dirty="0">
              <a:latin typeface="+mj-lt"/>
            </a:endParaRPr>
          </a:p>
          <a:p>
            <a:pPr eaLnBrk="1" hangingPunct="1">
              <a:spcBef>
                <a:spcPct val="0"/>
              </a:spcBef>
            </a:pPr>
            <a:r>
              <a:rPr lang="en-US" altLang="en-US" sz="2000" dirty="0">
                <a:latin typeface="+mj-lt"/>
                <a:cs typeface="Arial" panose="020B0604020202020204" pitchFamily="34" charset="0"/>
              </a:rPr>
              <a:t>Not until 1951 were Den Mothers given complete charge of dens, advancement signature authority.</a:t>
            </a:r>
            <a:endParaRPr lang="en-US" altLang="en-US" sz="2000" dirty="0">
              <a:latin typeface="+mj-lt"/>
            </a:endParaRPr>
          </a:p>
          <a:p>
            <a:pPr eaLnBrk="1" hangingPunct="1">
              <a:spcBef>
                <a:spcPct val="0"/>
              </a:spcBef>
            </a:pPr>
            <a:endParaRPr lang="en-US" altLang="en-US" sz="2000" dirty="0"/>
          </a:p>
        </p:txBody>
      </p:sp>
    </p:spTree>
    <p:extLst>
      <p:ext uri="{BB962C8B-B14F-4D97-AF65-F5344CB8AC3E}">
        <p14:creationId xmlns:p14="http://schemas.microsoft.com/office/powerpoint/2010/main" val="2186817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latin typeface="Arial" charset="0"/>
              </a:rPr>
              <a:t>Measure Den Chief’s capability by observation, then allow him/her to lead to the extent the Den Chief’s capabilities allow!</a:t>
            </a:r>
          </a:p>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29651" indent="-280635" eaLnBrk="0" hangingPunct="0">
              <a:spcBef>
                <a:spcPct val="30000"/>
              </a:spcBef>
              <a:defRPr sz="1200">
                <a:solidFill>
                  <a:schemeClr val="tx1"/>
                </a:solidFill>
                <a:latin typeface="Calibri" charset="0"/>
                <a:ea typeface="ＭＳ Ｐゴシック" charset="-128"/>
              </a:defRPr>
            </a:lvl2pPr>
            <a:lvl3pPr marL="1122540" indent="-224508" eaLnBrk="0" hangingPunct="0">
              <a:spcBef>
                <a:spcPct val="30000"/>
              </a:spcBef>
              <a:defRPr sz="1200">
                <a:solidFill>
                  <a:schemeClr val="tx1"/>
                </a:solidFill>
                <a:latin typeface="Calibri" charset="0"/>
                <a:ea typeface="ＭＳ Ｐゴシック" charset="-128"/>
              </a:defRPr>
            </a:lvl3pPr>
            <a:lvl4pPr marL="1571556" indent="-224508" eaLnBrk="0" hangingPunct="0">
              <a:spcBef>
                <a:spcPct val="30000"/>
              </a:spcBef>
              <a:defRPr sz="1200">
                <a:solidFill>
                  <a:schemeClr val="tx1"/>
                </a:solidFill>
                <a:latin typeface="Calibri" charset="0"/>
                <a:ea typeface="ＭＳ Ｐゴシック" charset="-128"/>
              </a:defRPr>
            </a:lvl4pPr>
            <a:lvl5pPr marL="2020573" indent="-224508" eaLnBrk="0" hangingPunct="0">
              <a:spcBef>
                <a:spcPct val="30000"/>
              </a:spcBef>
              <a:defRPr sz="1200">
                <a:solidFill>
                  <a:schemeClr val="tx1"/>
                </a:solidFill>
                <a:latin typeface="Calibri" charset="0"/>
                <a:ea typeface="ＭＳ Ｐゴシック" charset="-128"/>
              </a:defRPr>
            </a:lvl5pPr>
            <a:lvl6pPr marL="2469589" indent="-224508" eaLnBrk="0" fontAlgn="base" hangingPunct="0">
              <a:spcBef>
                <a:spcPct val="30000"/>
              </a:spcBef>
              <a:spcAft>
                <a:spcPct val="0"/>
              </a:spcAft>
              <a:defRPr sz="1200">
                <a:solidFill>
                  <a:schemeClr val="tx1"/>
                </a:solidFill>
                <a:latin typeface="Calibri" charset="0"/>
                <a:ea typeface="ＭＳ Ｐゴシック" charset="-128"/>
              </a:defRPr>
            </a:lvl6pPr>
            <a:lvl7pPr marL="2918605" indent="-224508" eaLnBrk="0" fontAlgn="base" hangingPunct="0">
              <a:spcBef>
                <a:spcPct val="30000"/>
              </a:spcBef>
              <a:spcAft>
                <a:spcPct val="0"/>
              </a:spcAft>
              <a:defRPr sz="1200">
                <a:solidFill>
                  <a:schemeClr val="tx1"/>
                </a:solidFill>
                <a:latin typeface="Calibri" charset="0"/>
                <a:ea typeface="ＭＳ Ｐゴシック" charset="-128"/>
              </a:defRPr>
            </a:lvl7pPr>
            <a:lvl8pPr marL="3367621" indent="-224508" eaLnBrk="0" fontAlgn="base" hangingPunct="0">
              <a:spcBef>
                <a:spcPct val="30000"/>
              </a:spcBef>
              <a:spcAft>
                <a:spcPct val="0"/>
              </a:spcAft>
              <a:defRPr sz="1200">
                <a:solidFill>
                  <a:schemeClr val="tx1"/>
                </a:solidFill>
                <a:latin typeface="Calibri" charset="0"/>
                <a:ea typeface="ＭＳ Ｐゴシック" charset="-128"/>
              </a:defRPr>
            </a:lvl8pPr>
            <a:lvl9pPr marL="3816637" indent="-224508"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2805FE79-8062-4FC3-B0FC-022FDAFC397F}" type="slidenum">
              <a:rPr lang="en-US" altLang="en-US" smtClean="0"/>
              <a:pPr eaLnBrk="1" hangingPunct="1">
                <a:spcBef>
                  <a:spcPct val="0"/>
                </a:spcBef>
              </a:pPr>
              <a:t>40</a:t>
            </a:fld>
            <a:endParaRPr lang="en-US" altLang="en-US"/>
          </a:p>
        </p:txBody>
      </p:sp>
    </p:spTree>
    <p:extLst>
      <p:ext uri="{BB962C8B-B14F-4D97-AF65-F5344CB8AC3E}">
        <p14:creationId xmlns:p14="http://schemas.microsoft.com/office/powerpoint/2010/main" val="2652279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3777008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a:t>Advertise March Training.</a:t>
            </a:r>
          </a:p>
          <a:p>
            <a:pPr eaLnBrk="1" hangingPunct="1">
              <a:spcBef>
                <a:spcPct val="0"/>
              </a:spcBef>
            </a:pPr>
            <a:endParaRPr lang="en-US" altLang="en-US" sz="2000"/>
          </a:p>
          <a:p>
            <a:pPr eaLnBrk="1" hangingPunct="1">
              <a:spcBef>
                <a:spcPct val="0"/>
              </a:spcBef>
            </a:pPr>
            <a:r>
              <a:rPr lang="en-US" altLang="en-US" sz="2000"/>
              <a:t>Show Training handout, Den Chief Handbook.</a:t>
            </a:r>
          </a:p>
          <a:p>
            <a:pPr eaLnBrk="1" hangingPunct="1">
              <a:spcBef>
                <a:spcPct val="0"/>
              </a:spcBef>
            </a:pPr>
            <a:endParaRPr lang="en-US" altLang="en-US" sz="2000"/>
          </a:p>
          <a:p>
            <a:pPr eaLnBrk="1" hangingPunct="1">
              <a:spcBef>
                <a:spcPct val="0"/>
              </a:spcBef>
            </a:pPr>
            <a:r>
              <a:rPr lang="en-US" altLang="en-US" sz="2000"/>
              <a:t>Go over Warm-Up Questions Handout.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685188" y="4388694"/>
            <a:ext cx="5993469" cy="41585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dirty="0"/>
              <a:t>Safety – if safety is compromised, nothing else matters.</a:t>
            </a:r>
          </a:p>
          <a:p>
            <a:pPr eaLnBrk="1" hangingPunct="1">
              <a:spcBef>
                <a:spcPct val="0"/>
              </a:spcBef>
            </a:pPr>
            <a:r>
              <a:rPr lang="en-US" altLang="en-US" sz="1400" dirty="0"/>
              <a:t>Teamwork – DC and DL must work together, communicate, share leadership.</a:t>
            </a:r>
          </a:p>
          <a:p>
            <a:pPr eaLnBrk="1" hangingPunct="1">
              <a:spcBef>
                <a:spcPct val="0"/>
              </a:spcBef>
            </a:pPr>
            <a:r>
              <a:rPr lang="en-US" altLang="en-US" sz="1400" dirty="0"/>
              <a:t>Activity Planning – DC must actively participate in den meeting planning, properly prepare in advance, rehearse/practice his role.</a:t>
            </a:r>
          </a:p>
          <a:p>
            <a:pPr eaLnBrk="1" hangingPunct="1">
              <a:spcBef>
                <a:spcPct val="0"/>
              </a:spcBef>
            </a:pPr>
            <a:r>
              <a:rPr lang="en-US" altLang="en-US" sz="1400" dirty="0"/>
              <a:t>Ideas – DC should be creative, be willing to offer suggestions for program activities, outings, etc.</a:t>
            </a:r>
          </a:p>
          <a:p>
            <a:pPr eaLnBrk="1" hangingPunct="1">
              <a:spcBef>
                <a:spcPct val="0"/>
              </a:spcBef>
            </a:pPr>
            <a:r>
              <a:rPr lang="en-US" altLang="en-US" sz="1400" dirty="0"/>
              <a:t>Role Model – DC sets the example, lives Oath and Law.  No double standards.</a:t>
            </a:r>
          </a:p>
          <a:p>
            <a:pPr eaLnBrk="1" hangingPunct="1">
              <a:spcBef>
                <a:spcPct val="0"/>
              </a:spcBef>
            </a:pPr>
            <a:r>
              <a:rPr lang="en-US" altLang="en-US" sz="1400" dirty="0"/>
              <a:t>Spirit – DC shows proper enthusiastic spirit, even if it’s a tough day. </a:t>
            </a:r>
          </a:p>
          <a:p>
            <a:pPr eaLnBrk="1" hangingPunct="1">
              <a:spcBef>
                <a:spcPct val="0"/>
              </a:spcBef>
            </a:pPr>
            <a:r>
              <a:rPr lang="en-US" altLang="en-US" sz="1400" dirty="0"/>
              <a:t>Punish – Not appropriate or effective for DC or DL to issue.</a:t>
            </a:r>
          </a:p>
          <a:p>
            <a:pPr eaLnBrk="1" hangingPunct="1">
              <a:spcBef>
                <a:spcPct val="0"/>
              </a:spcBef>
            </a:pPr>
            <a:r>
              <a:rPr lang="en-US" altLang="en-US" sz="1400" dirty="0"/>
              <a:t>Ignore – DC is counted on to keep a watchful eye.</a:t>
            </a:r>
          </a:p>
          <a:p>
            <a:pPr eaLnBrk="1" hangingPunct="1">
              <a:spcBef>
                <a:spcPct val="0"/>
              </a:spcBef>
            </a:pPr>
            <a:r>
              <a:rPr lang="en-US" altLang="en-US" sz="1400" dirty="0"/>
              <a:t>Control Too Much – DC must let Cubs pursue their own activity challenges.</a:t>
            </a:r>
          </a:p>
          <a:p>
            <a:pPr eaLnBrk="1" hangingPunct="1">
              <a:spcBef>
                <a:spcPct val="0"/>
              </a:spcBef>
            </a:pPr>
            <a:r>
              <a:rPr lang="en-US" altLang="en-US" sz="1400" dirty="0"/>
              <a:t>Kid Around – DC must not be a discipline problem for DL.</a:t>
            </a:r>
          </a:p>
          <a:p>
            <a:pPr eaLnBrk="1" hangingPunct="1">
              <a:spcBef>
                <a:spcPct val="0"/>
              </a:spcBef>
            </a:pPr>
            <a:r>
              <a:rPr lang="en-US" altLang="en-US" sz="1400" dirty="0"/>
              <a:t>Expect Too Much – Cub Scouts are not Scouts BSA; DC to remember ages and stages.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8220149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Advertise March Training.</a:t>
            </a:r>
          </a:p>
          <a:p>
            <a:pPr eaLnBrk="1" hangingPunct="1">
              <a:spcBef>
                <a:spcPct val="0"/>
              </a:spcBef>
            </a:pPr>
            <a:endParaRPr lang="en-US" altLang="en-US" sz="2000" dirty="0"/>
          </a:p>
          <a:p>
            <a:pPr eaLnBrk="1" hangingPunct="1">
              <a:spcBef>
                <a:spcPct val="0"/>
              </a:spcBef>
            </a:pPr>
            <a:r>
              <a:rPr lang="en-US" altLang="en-US" sz="2000" dirty="0"/>
              <a:t>Show Training handout, Den Chief Handbook.</a:t>
            </a:r>
          </a:p>
          <a:p>
            <a:pPr eaLnBrk="1" hangingPunct="1">
              <a:spcBef>
                <a:spcPct val="0"/>
              </a:spcBef>
            </a:pPr>
            <a:endParaRPr lang="en-US" altLang="en-US" sz="2000" dirty="0"/>
          </a:p>
          <a:p>
            <a:pPr eaLnBrk="1" hangingPunct="1">
              <a:spcBef>
                <a:spcPct val="0"/>
              </a:spcBef>
            </a:pPr>
            <a:r>
              <a:rPr lang="en-US" altLang="en-US" sz="2000" dirty="0"/>
              <a:t>Go over Warm-Up Questions Handout.</a:t>
            </a:r>
          </a:p>
        </p:txBody>
      </p:sp>
    </p:spTree>
    <p:extLst>
      <p:ext uri="{BB962C8B-B14F-4D97-AF65-F5344CB8AC3E}">
        <p14:creationId xmlns:p14="http://schemas.microsoft.com/office/powerpoint/2010/main" val="3254540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920070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Demonstrate shoulder cords, Trained patch, badge of office.</a:t>
            </a:r>
          </a:p>
          <a:p>
            <a:pPr eaLnBrk="1" hangingPunct="1">
              <a:spcBef>
                <a:spcPct val="0"/>
              </a:spcBef>
            </a:pPr>
            <a:endParaRPr lang="en-US" altLang="en-US" sz="2000" dirty="0"/>
          </a:p>
          <a:p>
            <a:pPr eaLnBrk="1" hangingPunct="1">
              <a:spcBef>
                <a:spcPct val="0"/>
              </a:spcBef>
            </a:pPr>
            <a:r>
              <a:rPr lang="en-US" altLang="en-US" sz="2000" dirty="0"/>
              <a:t>Provide handout with service award requirements.</a:t>
            </a:r>
          </a:p>
          <a:p>
            <a:pPr eaLnBrk="1" hangingPunct="1">
              <a:spcBef>
                <a:spcPct val="0"/>
              </a:spcBef>
            </a:pPr>
            <a:endParaRPr lang="en-US" altLang="en-US" sz="20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2648216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209694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4B655-94CD-7395-7D40-FE4605BE3011}"/>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BE180D4A-D938-5010-02FD-E61E4A810B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0D20699B-5B1A-0833-A1FE-D8938C1979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Den Chiefs were considered the principal leaders in the den for many years, even after the Den Mother position was created.  </a:t>
            </a:r>
          </a:p>
          <a:p>
            <a:pPr eaLnBrk="1" hangingPunct="1">
              <a:spcBef>
                <a:spcPct val="0"/>
              </a:spcBef>
            </a:pPr>
            <a:endParaRPr lang="en-US" altLang="en-US" sz="2000" dirty="0">
              <a:latin typeface="+mj-lt"/>
            </a:endParaRPr>
          </a:p>
          <a:p>
            <a:pPr eaLnBrk="1" hangingPunct="1">
              <a:spcBef>
                <a:spcPct val="0"/>
              </a:spcBef>
            </a:pPr>
            <a:r>
              <a:rPr lang="en-US" altLang="en-US" sz="2000" dirty="0">
                <a:latin typeface="+mj-lt"/>
                <a:cs typeface="Arial" panose="020B0604020202020204" pitchFamily="34" charset="0"/>
              </a:rPr>
              <a:t>Not until 1951 were Den Mothers given complete charge of dens, advancement signature authority.</a:t>
            </a:r>
            <a:endParaRPr lang="en-US" altLang="en-US" sz="2000" dirty="0">
              <a:latin typeface="+mj-lt"/>
            </a:endParaRPr>
          </a:p>
          <a:p>
            <a:pPr eaLnBrk="1" hangingPunct="1">
              <a:spcBef>
                <a:spcPct val="0"/>
              </a:spcBef>
            </a:pPr>
            <a:endParaRPr lang="en-US" altLang="en-US" sz="2000" dirty="0"/>
          </a:p>
        </p:txBody>
      </p:sp>
    </p:spTree>
    <p:extLst>
      <p:ext uri="{BB962C8B-B14F-4D97-AF65-F5344CB8AC3E}">
        <p14:creationId xmlns:p14="http://schemas.microsoft.com/office/powerpoint/2010/main" val="3578193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246967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DF91B-D9FB-5CA1-7444-DB0DF86CF95E}"/>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6D2A69C4-04F4-C40A-1C9B-A902A506D8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39E5136F-9CC9-B55F-C3D6-C85341CAFC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t>Den Chiefs were considered the principal leaders in the den for many years, even after the Den Mother position was created.  </a:t>
            </a:r>
          </a:p>
          <a:p>
            <a:pPr eaLnBrk="1" hangingPunct="1">
              <a:spcBef>
                <a:spcPct val="0"/>
              </a:spcBef>
            </a:pPr>
            <a:endParaRPr lang="en-US" altLang="en-US" sz="2000" dirty="0">
              <a:latin typeface="+mj-lt"/>
            </a:endParaRPr>
          </a:p>
          <a:p>
            <a:pPr eaLnBrk="1" hangingPunct="1">
              <a:spcBef>
                <a:spcPct val="0"/>
              </a:spcBef>
            </a:pPr>
            <a:r>
              <a:rPr lang="en-US" altLang="en-US" sz="2000" dirty="0">
                <a:latin typeface="+mj-lt"/>
                <a:cs typeface="Arial" panose="020B0604020202020204" pitchFamily="34" charset="0"/>
              </a:rPr>
              <a:t>Not until 1951 were Den Mothers given complete charge of dens, advancement signature authority.</a:t>
            </a:r>
            <a:endParaRPr lang="en-US" altLang="en-US" sz="2000" dirty="0">
              <a:latin typeface="+mj-lt"/>
            </a:endParaRPr>
          </a:p>
          <a:p>
            <a:pPr eaLnBrk="1" hangingPunct="1">
              <a:spcBef>
                <a:spcPct val="0"/>
              </a:spcBef>
            </a:pPr>
            <a:endParaRPr lang="en-US" altLang="en-US" sz="2000" dirty="0"/>
          </a:p>
        </p:txBody>
      </p:sp>
    </p:spTree>
    <p:extLst>
      <p:ext uri="{BB962C8B-B14F-4D97-AF65-F5344CB8AC3E}">
        <p14:creationId xmlns:p14="http://schemas.microsoft.com/office/powerpoint/2010/main" val="379610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B562-8311-FF20-695A-B9BCC88E8109}"/>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C6349515-F6CB-0ED0-C65A-9965C200FB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48E4C3D7-5F82-0CDC-2D90-296A08F380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19897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157094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5BE65-CB25-AD8F-1C04-12156646D1EB}"/>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1648EB18-D6EB-62B6-F0D9-F6DB0AC05F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C9D59FC0-00E8-9A22-38CE-D5C81F60EC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dirty="0"/>
          </a:p>
        </p:txBody>
      </p:sp>
    </p:spTree>
    <p:extLst>
      <p:ext uri="{BB962C8B-B14F-4D97-AF65-F5344CB8AC3E}">
        <p14:creationId xmlns:p14="http://schemas.microsoft.com/office/powerpoint/2010/main" val="418952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EC2CF76-4402-45DC-8622-E1030E569467}" type="datetime1">
              <a:rPr lang="en-US" altLang="en-US"/>
              <a:pPr>
                <a:defRPr/>
              </a:pPr>
              <a:t>1/19/2025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E8D02EF-C98F-422E-BEA9-4A3390367F28}" type="slidenum">
              <a:rPr lang="en-US" altLang="en-US"/>
              <a:pPr>
                <a:defRPr/>
              </a:pPr>
              <a:t>‹#›</a:t>
            </a:fld>
            <a:endParaRPr lang="en-US" altLang="en-US"/>
          </a:p>
        </p:txBody>
      </p:sp>
    </p:spTree>
    <p:extLst>
      <p:ext uri="{BB962C8B-B14F-4D97-AF65-F5344CB8AC3E}">
        <p14:creationId xmlns:p14="http://schemas.microsoft.com/office/powerpoint/2010/main" val="7322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57BCDF-48BE-46A2-AB7E-F781D687B822}" type="datetime1">
              <a:rPr lang="en-US" altLang="en-US"/>
              <a:pPr>
                <a:defRPr/>
              </a:pPr>
              <a:t>1/19/2025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07D425D-D0E3-451D-99E1-4BC7AF8E62D5}" type="slidenum">
              <a:rPr lang="en-US" altLang="en-US"/>
              <a:pPr>
                <a:defRPr/>
              </a:pPr>
              <a:t>‹#›</a:t>
            </a:fld>
            <a:endParaRPr lang="en-US" altLang="en-US"/>
          </a:p>
        </p:txBody>
      </p:sp>
    </p:spTree>
    <p:extLst>
      <p:ext uri="{BB962C8B-B14F-4D97-AF65-F5344CB8AC3E}">
        <p14:creationId xmlns:p14="http://schemas.microsoft.com/office/powerpoint/2010/main" val="411753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766500-7401-445B-8593-4E30AC8A4159}" type="datetime1">
              <a:rPr lang="en-US" altLang="en-US"/>
              <a:pPr>
                <a:defRPr/>
              </a:pPr>
              <a:t>1/19/2025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1191441-4BC7-4B90-AD77-F41F11380715}" type="slidenum">
              <a:rPr lang="en-US" altLang="en-US"/>
              <a:pPr>
                <a:defRPr/>
              </a:pPr>
              <a:t>‹#›</a:t>
            </a:fld>
            <a:endParaRPr lang="en-US" altLang="en-US"/>
          </a:p>
        </p:txBody>
      </p:sp>
    </p:spTree>
    <p:extLst>
      <p:ext uri="{BB962C8B-B14F-4D97-AF65-F5344CB8AC3E}">
        <p14:creationId xmlns:p14="http://schemas.microsoft.com/office/powerpoint/2010/main" val="168040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42E8F3-66E4-4FF3-9439-729B17924A64}" type="datetime1">
              <a:rPr lang="en-US" altLang="en-US"/>
              <a:pPr>
                <a:defRPr/>
              </a:pPr>
              <a:t>1/19/2025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8D884D5-0C06-477C-8168-166C58F3A46A}" type="slidenum">
              <a:rPr lang="en-US" altLang="en-US"/>
              <a:pPr>
                <a:defRPr/>
              </a:pPr>
              <a:t>‹#›</a:t>
            </a:fld>
            <a:endParaRPr lang="en-US" altLang="en-US"/>
          </a:p>
        </p:txBody>
      </p:sp>
    </p:spTree>
    <p:extLst>
      <p:ext uri="{BB962C8B-B14F-4D97-AF65-F5344CB8AC3E}">
        <p14:creationId xmlns:p14="http://schemas.microsoft.com/office/powerpoint/2010/main" val="407521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96E8796-94D8-4E6C-AF2E-9DA41BBDFC67}" type="datetime1">
              <a:rPr lang="en-US" altLang="en-US"/>
              <a:pPr>
                <a:defRPr/>
              </a:pPr>
              <a:t>1/19/2025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0768508-A3D7-4A1D-AC56-39DD7879A920}" type="slidenum">
              <a:rPr lang="en-US" altLang="en-US"/>
              <a:pPr>
                <a:defRPr/>
              </a:pPr>
              <a:t>‹#›</a:t>
            </a:fld>
            <a:endParaRPr lang="en-US" altLang="en-US"/>
          </a:p>
        </p:txBody>
      </p:sp>
    </p:spTree>
    <p:extLst>
      <p:ext uri="{BB962C8B-B14F-4D97-AF65-F5344CB8AC3E}">
        <p14:creationId xmlns:p14="http://schemas.microsoft.com/office/powerpoint/2010/main" val="212626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2ADEC19-1A22-47D5-BA0B-428A9743BE18}" type="datetime1">
              <a:rPr lang="en-US" altLang="en-US"/>
              <a:pPr>
                <a:defRPr/>
              </a:pPr>
              <a:t>1/19/2025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4953FAE-7905-47B5-974F-734B798FF4D4}" type="slidenum">
              <a:rPr lang="en-US" altLang="en-US"/>
              <a:pPr>
                <a:defRPr/>
              </a:pPr>
              <a:t>‹#›</a:t>
            </a:fld>
            <a:endParaRPr lang="en-US" altLang="en-US"/>
          </a:p>
        </p:txBody>
      </p:sp>
    </p:spTree>
    <p:extLst>
      <p:ext uri="{BB962C8B-B14F-4D97-AF65-F5344CB8AC3E}">
        <p14:creationId xmlns:p14="http://schemas.microsoft.com/office/powerpoint/2010/main" val="41830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BA08C60-227F-4229-9509-F68649E6092B}" type="datetime1">
              <a:rPr lang="en-US" altLang="en-US"/>
              <a:pPr>
                <a:defRPr/>
              </a:pPr>
              <a:t>1/19/2025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C7205F1-BAC4-471F-A51B-DEE759F9018D}" type="slidenum">
              <a:rPr lang="en-US" altLang="en-US"/>
              <a:pPr>
                <a:defRPr/>
              </a:pPr>
              <a:t>‹#›</a:t>
            </a:fld>
            <a:endParaRPr lang="en-US" altLang="en-US"/>
          </a:p>
        </p:txBody>
      </p:sp>
    </p:spTree>
    <p:extLst>
      <p:ext uri="{BB962C8B-B14F-4D97-AF65-F5344CB8AC3E}">
        <p14:creationId xmlns:p14="http://schemas.microsoft.com/office/powerpoint/2010/main" val="337448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4182497-25E0-4586-A66E-09BAFC887C14}" type="datetime1">
              <a:rPr lang="en-US" altLang="en-US"/>
              <a:pPr>
                <a:defRPr/>
              </a:pPr>
              <a:t>1/19/2025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4495372D-A9C1-4F6B-BBA2-D09923A796D8}" type="slidenum">
              <a:rPr lang="en-US" altLang="en-US"/>
              <a:pPr>
                <a:defRPr/>
              </a:pPr>
              <a:t>‹#›</a:t>
            </a:fld>
            <a:endParaRPr lang="en-US" altLang="en-US"/>
          </a:p>
        </p:txBody>
      </p:sp>
    </p:spTree>
    <p:extLst>
      <p:ext uri="{BB962C8B-B14F-4D97-AF65-F5344CB8AC3E}">
        <p14:creationId xmlns:p14="http://schemas.microsoft.com/office/powerpoint/2010/main" val="523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46C362-D7DF-4565-850E-5176780EE2B6}" type="datetime1">
              <a:rPr lang="en-US" altLang="en-US"/>
              <a:pPr>
                <a:defRPr/>
              </a:pPr>
              <a:t>1/19/2025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65AF4728-DA33-452B-81F1-09319A780FAA}" type="slidenum">
              <a:rPr lang="en-US" altLang="en-US"/>
              <a:pPr>
                <a:defRPr/>
              </a:pPr>
              <a:t>‹#›</a:t>
            </a:fld>
            <a:endParaRPr lang="en-US" altLang="en-US"/>
          </a:p>
        </p:txBody>
      </p:sp>
    </p:spTree>
    <p:extLst>
      <p:ext uri="{BB962C8B-B14F-4D97-AF65-F5344CB8AC3E}">
        <p14:creationId xmlns:p14="http://schemas.microsoft.com/office/powerpoint/2010/main" val="94757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31B4B7-A83F-40EE-99B6-99D0B696E100}" type="datetime1">
              <a:rPr lang="en-US" altLang="en-US"/>
              <a:pPr>
                <a:defRPr/>
              </a:pPr>
              <a:t>1/19/2025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A09478D-B09E-4537-887A-EEC3B9A54981}" type="slidenum">
              <a:rPr lang="en-US" altLang="en-US"/>
              <a:pPr>
                <a:defRPr/>
              </a:pPr>
              <a:t>‹#›</a:t>
            </a:fld>
            <a:endParaRPr lang="en-US" altLang="en-US"/>
          </a:p>
        </p:txBody>
      </p:sp>
    </p:spTree>
    <p:extLst>
      <p:ext uri="{BB962C8B-B14F-4D97-AF65-F5344CB8AC3E}">
        <p14:creationId xmlns:p14="http://schemas.microsoft.com/office/powerpoint/2010/main" val="311476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63CDBA-9B31-4598-936C-7124762CD94C}" type="datetime1">
              <a:rPr lang="en-US" altLang="en-US"/>
              <a:pPr>
                <a:defRPr/>
              </a:pPr>
              <a:t>1/19/2025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E7F30E7-0BE0-427F-879B-F5A18DB69B56}" type="slidenum">
              <a:rPr lang="en-US" altLang="en-US"/>
              <a:pPr>
                <a:defRPr/>
              </a:pPr>
              <a:t>‹#›</a:t>
            </a:fld>
            <a:endParaRPr lang="en-US" altLang="en-US"/>
          </a:p>
        </p:txBody>
      </p:sp>
    </p:spTree>
    <p:extLst>
      <p:ext uri="{BB962C8B-B14F-4D97-AF65-F5344CB8AC3E}">
        <p14:creationId xmlns:p14="http://schemas.microsoft.com/office/powerpoint/2010/main" val="229756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A8E89E59-1CCD-4D11-86E8-8D4CFCD3EBD1}" type="datetime1">
              <a:rPr lang="en-US" altLang="en-US"/>
              <a:pPr>
                <a:defRPr/>
              </a:pPr>
              <a:t>1/19/2025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DEFE27A-B835-4ABE-BCAD-CC7BB6F7AF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hyperlink" Target="http://www.usscouts.org/advance/boyscout/denchief.asp" TargetMode="External"/><Relationship Id="rId3" Type="http://schemas.openxmlformats.org/officeDocument/2006/relationships/image" Target="../media/image2.png"/><Relationship Id="rId7" Type="http://schemas.openxmlformats.org/officeDocument/2006/relationships/hyperlink" Target="https://9gag.com/gag/ajm48mR"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hyperlink" Target="https://www.scoutshop.org/cub-scout-den-chief-emblem-387.html" TargetMode="External"/><Relationship Id="rId5" Type="http://schemas.openxmlformats.org/officeDocument/2006/relationships/hyperlink" Target="https://tenor.com/view/uh-hu-nodding-kitty-dinah-alice-in-wonderland-gif-16131429" TargetMode="External"/><Relationship Id="rId10" Type="http://schemas.openxmlformats.org/officeDocument/2006/relationships/hyperlink" Target="http://www.scoutingmagazine.org/issues/0110/a-denc.html" TargetMode="External"/><Relationship Id="rId4" Type="http://schemas.openxmlformats.org/officeDocument/2006/relationships/hyperlink" Target="http://www.scouters.us/artist.html" TargetMode="External"/><Relationship Id="rId9" Type="http://schemas.openxmlformats.org/officeDocument/2006/relationships/hyperlink" Target="https://www.scoutshop.org/den-chief-handbook-647787.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Image result for den chief handbook">
            <a:extLst>
              <a:ext uri="{FF2B5EF4-FFF2-40B4-BE49-F238E27FC236}">
                <a16:creationId xmlns:a16="http://schemas.microsoft.com/office/drawing/2014/main" id="{8E4CF502-B2AE-4434-9583-1D1700751D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265" y="199551"/>
            <a:ext cx="2209511" cy="2209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descr="cublogo1.gif"/>
          <p:cNvPicPr>
            <a:picLocks noChangeAspect="1"/>
          </p:cNvPicPr>
          <p:nvPr/>
        </p:nvPicPr>
        <p:blipFill>
          <a:blip r:embed="rId4">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2391495" y="785224"/>
            <a:ext cx="51772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b="1" dirty="0">
                <a:latin typeface="Arial" charset="0"/>
              </a:rPr>
              <a:t>The Den Chief’s Role –</a:t>
            </a:r>
          </a:p>
          <a:p>
            <a:pPr algn="ctr" eaLnBrk="1" hangingPunct="1">
              <a:spcBef>
                <a:spcPct val="0"/>
              </a:spcBef>
              <a:buFontTx/>
              <a:buNone/>
            </a:pPr>
            <a:r>
              <a:rPr lang="en-US" altLang="en-US" sz="3600" b="1" dirty="0">
                <a:latin typeface="Arial" charset="0"/>
              </a:rPr>
              <a:t>From All Angles</a:t>
            </a:r>
          </a:p>
        </p:txBody>
      </p:sp>
      <p:sp>
        <p:nvSpPr>
          <p:cNvPr id="2052" name="Text Box 7"/>
          <p:cNvSpPr txBox="1">
            <a:spLocks noChangeArrowheads="1"/>
          </p:cNvSpPr>
          <p:nvPr/>
        </p:nvSpPr>
        <p:spPr bwMode="auto">
          <a:xfrm>
            <a:off x="2438400" y="2720886"/>
            <a:ext cx="50834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b="1" dirty="0">
                <a:latin typeface="Arial" charset="0"/>
              </a:rPr>
              <a:t>University of Scouting</a:t>
            </a:r>
          </a:p>
          <a:p>
            <a:pPr algn="ctr" eaLnBrk="1" hangingPunct="1">
              <a:spcBef>
                <a:spcPct val="0"/>
              </a:spcBef>
              <a:buFontTx/>
              <a:buNone/>
            </a:pPr>
            <a:r>
              <a:rPr lang="en-US" altLang="en-US" sz="3600" b="1" dirty="0">
                <a:latin typeface="Arial" charset="0"/>
              </a:rPr>
              <a:t>February 2025</a:t>
            </a:r>
          </a:p>
        </p:txBody>
      </p:sp>
      <p:sp>
        <p:nvSpPr>
          <p:cNvPr id="2053" name="Text Box 8"/>
          <p:cNvSpPr txBox="1">
            <a:spLocks noChangeArrowheads="1"/>
          </p:cNvSpPr>
          <p:nvPr/>
        </p:nvSpPr>
        <p:spPr bwMode="auto">
          <a:xfrm>
            <a:off x="3196334" y="4114800"/>
            <a:ext cx="33634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b="1" dirty="0">
                <a:latin typeface="Arial" charset="0"/>
              </a:rPr>
              <a:t>Roger Claff</a:t>
            </a:r>
          </a:p>
          <a:p>
            <a:pPr algn="ctr" eaLnBrk="1" hangingPunct="1">
              <a:spcBef>
                <a:spcPct val="0"/>
              </a:spcBef>
              <a:buFontTx/>
              <a:buNone/>
            </a:pPr>
            <a:r>
              <a:rPr lang="en-US" altLang="en-US" b="1" dirty="0">
                <a:latin typeface="Arial" charset="0"/>
              </a:rPr>
              <a:t>reclaff@aol.com</a:t>
            </a:r>
          </a:p>
          <a:p>
            <a:pPr algn="ctr" eaLnBrk="1" hangingPunct="1">
              <a:spcBef>
                <a:spcPct val="0"/>
              </a:spcBef>
              <a:buFontTx/>
              <a:buNone/>
            </a:pPr>
            <a:endParaRPr lang="en-US" altLang="en-US" sz="2000" b="1" dirty="0">
              <a:latin typeface="Arial" charset="0"/>
            </a:endParaRPr>
          </a:p>
        </p:txBody>
      </p:sp>
      <p:pic>
        <p:nvPicPr>
          <p:cNvPr id="20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29000"/>
            <a:ext cx="22193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denchi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401" y="54817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denchiefaw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4062" y="5261496"/>
            <a:ext cx="1402337" cy="147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6B7EF257-CC91-4437-80CC-DCF174E8CEFC}"/>
              </a:ext>
            </a:extLst>
          </p:cNvPr>
          <p:cNvSpPr/>
          <p:nvPr/>
        </p:nvSpPr>
        <p:spPr>
          <a:xfrm>
            <a:off x="756455" y="426763"/>
            <a:ext cx="1237129" cy="17550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5">
            <a:extLst>
              <a:ext uri="{FF2B5EF4-FFF2-40B4-BE49-F238E27FC236}">
                <a16:creationId xmlns:a16="http://schemas.microsoft.com/office/drawing/2014/main" id="{6799EB40-43AE-4210-9D63-2CE159C587B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6">
            <a:extLst>
              <a:ext uri="{FF2B5EF4-FFF2-40B4-BE49-F238E27FC236}">
                <a16:creationId xmlns:a16="http://schemas.microsoft.com/office/drawing/2014/main" id="{C0BF3D21-8012-487E-B58F-29638AD683B0}"/>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6">
            <a:extLst>
              <a:ext uri="{FF2B5EF4-FFF2-40B4-BE49-F238E27FC236}">
                <a16:creationId xmlns:a16="http://schemas.microsoft.com/office/drawing/2014/main" id="{170C1B5C-22C7-4617-BEF3-3181EF0B919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38042" y="3962400"/>
            <a:ext cx="2107208" cy="263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B8C8A-4DE7-F10F-35A4-E77EF0273FFF}"/>
            </a:ext>
          </a:extLst>
        </p:cNvPr>
        <p:cNvGrpSpPr/>
        <p:nvPr/>
      </p:nvGrpSpPr>
      <p:grpSpPr>
        <a:xfrm>
          <a:off x="0" y="0"/>
          <a:ext cx="0" cy="0"/>
          <a:chOff x="0" y="0"/>
          <a:chExt cx="0" cy="0"/>
        </a:xfrm>
      </p:grpSpPr>
      <p:pic>
        <p:nvPicPr>
          <p:cNvPr id="3074" name="Picture 3" descr="cublogo1.gif">
            <a:extLst>
              <a:ext uri="{FF2B5EF4-FFF2-40B4-BE49-F238E27FC236}">
                <a16:creationId xmlns:a16="http://schemas.microsoft.com/office/drawing/2014/main" id="{72136C19-B525-7D03-1FA4-E0749DB62B49}"/>
              </a:ext>
            </a:extLst>
          </p:cNvPr>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5062BBDF-EB0A-B996-8C89-4A8962FE8353}"/>
              </a:ext>
            </a:extLst>
          </p:cNvPr>
          <p:cNvSpPr txBox="1">
            <a:spLocks noChangeArrowheads="1"/>
          </p:cNvSpPr>
          <p:nvPr/>
        </p:nvSpPr>
        <p:spPr bwMode="auto">
          <a:xfrm>
            <a:off x="2504049" y="447731"/>
            <a:ext cx="40597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Den Chief Value</a:t>
            </a:r>
          </a:p>
        </p:txBody>
      </p:sp>
      <p:sp>
        <p:nvSpPr>
          <p:cNvPr id="3076" name="Text Box 6">
            <a:extLst>
              <a:ext uri="{FF2B5EF4-FFF2-40B4-BE49-F238E27FC236}">
                <a16:creationId xmlns:a16="http://schemas.microsoft.com/office/drawing/2014/main" id="{2F36BB9D-EEE2-3123-F10F-C807D5C6582D}"/>
              </a:ext>
            </a:extLst>
          </p:cNvPr>
          <p:cNvSpPr txBox="1">
            <a:spLocks noChangeArrowheads="1"/>
          </p:cNvSpPr>
          <p:nvPr/>
        </p:nvSpPr>
        <p:spPr bwMode="auto">
          <a:xfrm>
            <a:off x="159328" y="1676400"/>
            <a:ext cx="876299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346075" indent="-346075" eaLnBrk="1" hangingPunct="1">
              <a:spcBef>
                <a:spcPct val="0"/>
              </a:spcBef>
            </a:pPr>
            <a:r>
              <a:rPr lang="en-US" altLang="en-US" sz="3600" dirty="0">
                <a:latin typeface="Arial" charset="0"/>
              </a:rPr>
              <a:t>To meet Scouting goals requires leadership by credible role models.</a:t>
            </a:r>
          </a:p>
          <a:p>
            <a:pPr marL="346075" indent="-346075" eaLnBrk="1" hangingPunct="1">
              <a:spcBef>
                <a:spcPct val="0"/>
              </a:spcBef>
            </a:pPr>
            <a:endParaRPr lang="en-US" altLang="en-US" sz="3600" dirty="0">
              <a:latin typeface="Arial" charset="0"/>
            </a:endParaRPr>
          </a:p>
          <a:p>
            <a:pPr marL="346075" indent="-346075" eaLnBrk="1" hangingPunct="1">
              <a:spcBef>
                <a:spcPct val="0"/>
              </a:spcBef>
            </a:pPr>
            <a:r>
              <a:rPr lang="en-US" altLang="en-US" sz="3600" dirty="0">
                <a:latin typeface="Arial" charset="0"/>
              </a:rPr>
              <a:t>A responsible Den Chief is the definition of an ideal near peer-age credible role model for Cub Scouts. </a:t>
            </a:r>
          </a:p>
          <a:p>
            <a:pPr eaLnBrk="1" hangingPunct="1">
              <a:spcBef>
                <a:spcPct val="0"/>
              </a:spcBef>
              <a:buNone/>
            </a:pPr>
            <a:endParaRPr lang="en-US" altLang="en-US" sz="3600" b="1" dirty="0">
              <a:latin typeface="Arial" charset="0"/>
            </a:endParaRPr>
          </a:p>
        </p:txBody>
      </p:sp>
      <p:pic>
        <p:nvPicPr>
          <p:cNvPr id="3077" name="Picture 6" descr="denchief">
            <a:extLst>
              <a:ext uri="{FF2B5EF4-FFF2-40B4-BE49-F238E27FC236}">
                <a16:creationId xmlns:a16="http://schemas.microsoft.com/office/drawing/2014/main" id="{A0755B2A-CB7E-3300-03A6-09A843F74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49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1DD44-7F7F-B621-DF26-8659493F3E33}"/>
            </a:ext>
          </a:extLst>
        </p:cNvPr>
        <p:cNvGrpSpPr/>
        <p:nvPr/>
      </p:nvGrpSpPr>
      <p:grpSpPr>
        <a:xfrm>
          <a:off x="0" y="0"/>
          <a:ext cx="0" cy="0"/>
          <a:chOff x="0" y="0"/>
          <a:chExt cx="0" cy="0"/>
        </a:xfrm>
      </p:grpSpPr>
      <p:pic>
        <p:nvPicPr>
          <p:cNvPr id="3074" name="Picture 3" descr="cublogo1.gif">
            <a:extLst>
              <a:ext uri="{FF2B5EF4-FFF2-40B4-BE49-F238E27FC236}">
                <a16:creationId xmlns:a16="http://schemas.microsoft.com/office/drawing/2014/main" id="{41FB8827-8C4B-DA2A-6973-3F32690BEC89}"/>
              </a:ext>
            </a:extLst>
          </p:cNvPr>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A318D2CB-DD79-F09D-29AC-25D03BD8A557}"/>
              </a:ext>
            </a:extLst>
          </p:cNvPr>
          <p:cNvSpPr txBox="1">
            <a:spLocks noChangeArrowheads="1"/>
          </p:cNvSpPr>
          <p:nvPr/>
        </p:nvSpPr>
        <p:spPr bwMode="auto">
          <a:xfrm>
            <a:off x="2504049" y="447731"/>
            <a:ext cx="40597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Den Chief Value</a:t>
            </a:r>
          </a:p>
        </p:txBody>
      </p:sp>
      <p:sp>
        <p:nvSpPr>
          <p:cNvPr id="3076" name="Text Box 6">
            <a:extLst>
              <a:ext uri="{FF2B5EF4-FFF2-40B4-BE49-F238E27FC236}">
                <a16:creationId xmlns:a16="http://schemas.microsoft.com/office/drawing/2014/main" id="{70E117E6-069C-C8E8-8FCC-ECA3858A6AAB}"/>
              </a:ext>
            </a:extLst>
          </p:cNvPr>
          <p:cNvSpPr txBox="1">
            <a:spLocks noChangeArrowheads="1"/>
          </p:cNvSpPr>
          <p:nvPr/>
        </p:nvSpPr>
        <p:spPr bwMode="auto">
          <a:xfrm>
            <a:off x="138546" y="1155617"/>
            <a:ext cx="876299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dirty="0">
                <a:latin typeface="Arial" charset="0"/>
              </a:rPr>
              <a:t>“As you know, boys of Cub Scout age have heroes and secret ambitions.  However, there is hardly a Cub Scout alive whose secret ambition is to be a Den Mother.  On the other hand, almost every eight- or nine-year-old boy would like to be eleven or twelve.  They would like to be Boy Scouts if they could.  This means that the Den Chief already is what the Cub Scouts themselves would like to be.  That puts him in an ideal position to give leadership to the boys.”</a:t>
            </a:r>
          </a:p>
          <a:p>
            <a:pPr eaLnBrk="1" hangingPunct="1">
              <a:spcBef>
                <a:spcPct val="0"/>
              </a:spcBef>
              <a:buNone/>
            </a:pPr>
            <a:r>
              <a:rPr lang="en-US" altLang="en-US" dirty="0">
                <a:latin typeface="Arial" charset="0"/>
              </a:rPr>
              <a:t>			- </a:t>
            </a:r>
            <a:r>
              <a:rPr lang="en-US" altLang="en-US" i="1" dirty="0">
                <a:latin typeface="Arial" charset="0"/>
              </a:rPr>
              <a:t>Den Mother’s </a:t>
            </a:r>
            <a:r>
              <a:rPr lang="en-US" altLang="en-US" i="1" dirty="0" err="1">
                <a:latin typeface="Arial" charset="0"/>
              </a:rPr>
              <a:t>Denbook</a:t>
            </a:r>
            <a:r>
              <a:rPr lang="en-US" altLang="en-US" i="1" dirty="0">
                <a:latin typeface="Arial" charset="0"/>
              </a:rPr>
              <a:t>, </a:t>
            </a:r>
            <a:r>
              <a:rPr lang="en-US" altLang="en-US" dirty="0">
                <a:latin typeface="Arial" charset="0"/>
              </a:rPr>
              <a:t>1951</a:t>
            </a:r>
          </a:p>
        </p:txBody>
      </p:sp>
      <p:pic>
        <p:nvPicPr>
          <p:cNvPr id="3077" name="Picture 6" descr="denchief">
            <a:extLst>
              <a:ext uri="{FF2B5EF4-FFF2-40B4-BE49-F238E27FC236}">
                <a16:creationId xmlns:a16="http://schemas.microsoft.com/office/drawing/2014/main" id="{A267C61E-50FD-CF2B-5A61-FDABC1C94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6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2504049" y="447731"/>
            <a:ext cx="40597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Den Chief Value</a:t>
            </a:r>
          </a:p>
        </p:txBody>
      </p:sp>
      <p:sp>
        <p:nvSpPr>
          <p:cNvPr id="3076" name="Text Box 6"/>
          <p:cNvSpPr txBox="1">
            <a:spLocks noChangeArrowheads="1"/>
          </p:cNvSpPr>
          <p:nvPr/>
        </p:nvSpPr>
        <p:spPr bwMode="auto">
          <a:xfrm>
            <a:off x="152401" y="1237981"/>
            <a:ext cx="876299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sz="3600" dirty="0">
                <a:latin typeface="Arial" charset="0"/>
              </a:rPr>
              <a:t>Why entrust program delivery to a young scout?</a:t>
            </a:r>
          </a:p>
          <a:p>
            <a:pPr marL="685800" indent="-228600" eaLnBrk="1" hangingPunct="1">
              <a:spcBef>
                <a:spcPct val="0"/>
              </a:spcBef>
            </a:pPr>
            <a:r>
              <a:rPr lang="en-US" altLang="en-US" dirty="0">
                <a:latin typeface="Arial" charset="0"/>
              </a:rPr>
              <a:t>Program and Campcraft Knowledge</a:t>
            </a:r>
          </a:p>
          <a:p>
            <a:pPr marL="685800" indent="-228600" eaLnBrk="1" hangingPunct="1">
              <a:spcBef>
                <a:spcPct val="0"/>
              </a:spcBef>
            </a:pPr>
            <a:r>
              <a:rPr lang="en-US" altLang="en-US" dirty="0">
                <a:latin typeface="Arial" charset="0"/>
              </a:rPr>
              <a:t>Cub Scout Program Knowledge</a:t>
            </a:r>
          </a:p>
          <a:p>
            <a:pPr marL="685800" indent="-228600" eaLnBrk="1" hangingPunct="1">
              <a:spcBef>
                <a:spcPct val="0"/>
              </a:spcBef>
            </a:pPr>
            <a:r>
              <a:rPr lang="en-US" altLang="en-US" dirty="0">
                <a:latin typeface="Arial" charset="0"/>
              </a:rPr>
              <a:t>Skill Instruction Capability</a:t>
            </a:r>
          </a:p>
          <a:p>
            <a:pPr marL="685800" indent="-228600" eaLnBrk="1" hangingPunct="1">
              <a:spcBef>
                <a:spcPct val="0"/>
              </a:spcBef>
            </a:pPr>
            <a:r>
              <a:rPr lang="en-US" altLang="en-US" dirty="0">
                <a:latin typeface="Arial" charset="0"/>
              </a:rPr>
              <a:t>Relatability to Cub Scouts</a:t>
            </a:r>
          </a:p>
          <a:p>
            <a:pPr marL="685800" indent="-228600" eaLnBrk="1" hangingPunct="1">
              <a:spcBef>
                <a:spcPct val="0"/>
              </a:spcBef>
            </a:pPr>
            <a:r>
              <a:rPr lang="en-US" altLang="en-US" dirty="0" err="1">
                <a:latin typeface="Arial" charset="0"/>
              </a:rPr>
              <a:t>Enthusiasitic</a:t>
            </a:r>
            <a:r>
              <a:rPr lang="en-US" altLang="en-US" dirty="0">
                <a:latin typeface="Arial" charset="0"/>
              </a:rPr>
              <a:t> Participation in Activities</a:t>
            </a:r>
          </a:p>
          <a:p>
            <a:pPr marL="685800" indent="-228600" eaLnBrk="1" hangingPunct="1">
              <a:spcBef>
                <a:spcPct val="0"/>
              </a:spcBef>
            </a:pPr>
            <a:r>
              <a:rPr lang="en-US" altLang="en-US" dirty="0">
                <a:latin typeface="Arial" charset="0"/>
              </a:rPr>
              <a:t>Scout Role Model</a:t>
            </a:r>
          </a:p>
          <a:p>
            <a:pPr marL="685800" indent="-228600" eaLnBrk="1" hangingPunct="1">
              <a:spcBef>
                <a:spcPct val="0"/>
              </a:spcBef>
            </a:pPr>
            <a:r>
              <a:rPr lang="en-US" altLang="en-US" dirty="0">
                <a:latin typeface="Arial" charset="0"/>
              </a:rPr>
              <a:t>Troop Ambassador</a:t>
            </a:r>
          </a:p>
          <a:p>
            <a:pPr marL="685800" indent="-228600" eaLnBrk="1" hangingPunct="1">
              <a:spcBef>
                <a:spcPct val="0"/>
              </a:spcBef>
            </a:pPr>
            <a:r>
              <a:rPr lang="en-US" altLang="en-US" dirty="0">
                <a:latin typeface="Arial" charset="0"/>
              </a:rPr>
              <a:t>Leadership Development</a:t>
            </a:r>
          </a:p>
          <a:p>
            <a:pPr marL="685800" indent="-228600" eaLnBrk="1" hangingPunct="1">
              <a:spcBef>
                <a:spcPct val="0"/>
              </a:spcBef>
            </a:pPr>
            <a:r>
              <a:rPr lang="en-US" altLang="en-US" dirty="0">
                <a:latin typeface="Arial" charset="0"/>
              </a:rPr>
              <a:t>Icebreaker for Troop Transition</a:t>
            </a:r>
            <a:endParaRPr lang="en-US" altLang="en-US" sz="3600" b="1" dirty="0">
              <a:latin typeface="Arial" charset="0"/>
            </a:endParaRP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890" y="39674"/>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44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990600" y="533400"/>
            <a:ext cx="701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Den Chief</a:t>
            </a:r>
          </a:p>
          <a:p>
            <a:pPr algn="ctr" eaLnBrk="1" hangingPunct="1">
              <a:spcBef>
                <a:spcPct val="0"/>
              </a:spcBef>
              <a:buFontTx/>
              <a:buNone/>
            </a:pPr>
            <a:r>
              <a:rPr lang="en-US" altLang="en-US" sz="7200" b="1" dirty="0">
                <a:latin typeface="Arial" charset="0"/>
              </a:rPr>
              <a:t>Qualifications</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aptain Hector Barbossa. by Bormoglot on DeviantArt">
            <a:extLst>
              <a:ext uri="{FF2B5EF4-FFF2-40B4-BE49-F238E27FC236}">
                <a16:creationId xmlns:a16="http://schemas.microsoft.com/office/drawing/2014/main" id="{657B7A7B-4B59-0BE8-992F-57DC97AC86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667000"/>
            <a:ext cx="2923740" cy="36336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285C5D-8527-D47D-E009-745B4469D340}"/>
              </a:ext>
            </a:extLst>
          </p:cNvPr>
          <p:cNvSpPr txBox="1"/>
          <p:nvPr/>
        </p:nvSpPr>
        <p:spPr>
          <a:xfrm>
            <a:off x="3429000" y="3459541"/>
            <a:ext cx="5334000" cy="1569660"/>
          </a:xfrm>
          <a:prstGeom prst="rect">
            <a:avLst/>
          </a:prstGeom>
          <a:noFill/>
        </p:spPr>
        <p:txBody>
          <a:bodyPr wrap="square" rtlCol="0">
            <a:spAutoFit/>
          </a:bodyPr>
          <a:lstStyle/>
          <a:p>
            <a:r>
              <a:rPr lang="en-US" sz="3200" dirty="0"/>
              <a:t>“…more what you’d call ‘guidelines’ than actual rules.” </a:t>
            </a:r>
          </a:p>
          <a:p>
            <a:r>
              <a:rPr lang="en-US" sz="3200" dirty="0"/>
              <a:t>		– Hector Barbossa</a:t>
            </a:r>
          </a:p>
        </p:txBody>
      </p:sp>
    </p:spTree>
    <p:extLst>
      <p:ext uri="{BB962C8B-B14F-4D97-AF65-F5344CB8AC3E}">
        <p14:creationId xmlns:p14="http://schemas.microsoft.com/office/powerpoint/2010/main" val="427322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20128" y="107471"/>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b="1" dirty="0">
                <a:latin typeface="Arial" charset="0"/>
              </a:rPr>
              <a:t>Qualifications –</a:t>
            </a:r>
          </a:p>
          <a:p>
            <a:pPr algn="ctr" eaLnBrk="1" hangingPunct="1">
              <a:spcBef>
                <a:spcPct val="0"/>
              </a:spcBef>
              <a:buFontTx/>
              <a:buNone/>
            </a:pPr>
            <a:r>
              <a:rPr lang="en-US" altLang="en-US" sz="3600" b="1" dirty="0">
                <a:latin typeface="Arial" charset="0"/>
              </a:rPr>
              <a:t>First Class Rank or Above</a:t>
            </a:r>
          </a:p>
        </p:txBody>
      </p:sp>
      <p:pic>
        <p:nvPicPr>
          <p:cNvPr id="6149"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DBB0B2A1-809C-2F22-2CB8-F1F46F372152}"/>
              </a:ext>
            </a:extLst>
          </p:cNvPr>
          <p:cNvSpPr txBox="1">
            <a:spLocks/>
          </p:cNvSpPr>
          <p:nvPr/>
        </p:nvSpPr>
        <p:spPr>
          <a:xfrm>
            <a:off x="228600" y="1447800"/>
            <a:ext cx="8763000" cy="4495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r>
              <a:rPr lang="en-US" altLang="en-US" sz="3000" dirty="0">
                <a:latin typeface="Arial" panose="020B0604020202020204" pitchFamily="34" charset="0"/>
                <a:cs typeface="Arial" panose="020B0604020202020204" pitchFamily="34" charset="0"/>
              </a:rPr>
              <a:t>Waiting until First Class enables:</a:t>
            </a:r>
          </a:p>
          <a:p>
            <a:pPr lvl="1">
              <a:spcBef>
                <a:spcPts val="0"/>
              </a:spcBef>
              <a:spcAft>
                <a:spcPts val="0"/>
              </a:spcAft>
            </a:pPr>
            <a:r>
              <a:rPr lang="en-US" altLang="en-US" sz="3000" dirty="0">
                <a:latin typeface="Arial" panose="020B0604020202020204" pitchFamily="34" charset="0"/>
                <a:cs typeface="Arial" panose="020B0604020202020204" pitchFamily="34" charset="0"/>
              </a:rPr>
              <a:t>Early focus on troop experiences, bonding with peers</a:t>
            </a:r>
          </a:p>
          <a:p>
            <a:pPr lvl="1">
              <a:spcBef>
                <a:spcPts val="0"/>
              </a:spcBef>
              <a:spcAft>
                <a:spcPts val="0"/>
              </a:spcAft>
            </a:pPr>
            <a:r>
              <a:rPr lang="en-US" altLang="en-US" sz="3000" dirty="0">
                <a:latin typeface="Arial" panose="020B0604020202020204" pitchFamily="34" charset="0"/>
                <a:cs typeface="Arial" panose="020B0604020202020204" pitchFamily="34" charset="0"/>
              </a:rPr>
              <a:t>Time for growing maturity, self-reliance, leadership</a:t>
            </a:r>
          </a:p>
          <a:p>
            <a:pPr lvl="1">
              <a:spcBef>
                <a:spcPts val="0"/>
              </a:spcBef>
              <a:spcAft>
                <a:spcPts val="0"/>
              </a:spcAft>
            </a:pPr>
            <a:r>
              <a:rPr lang="en-US" altLang="en-US" sz="3000" dirty="0">
                <a:latin typeface="Arial" panose="020B0604020202020204" pitchFamily="34" charset="0"/>
                <a:cs typeface="Arial" panose="020B0604020202020204" pitchFamily="34" charset="0"/>
              </a:rPr>
              <a:t>Mastery of scouting, interpersonal skills</a:t>
            </a:r>
          </a:p>
          <a:p>
            <a:pPr lvl="1">
              <a:spcBef>
                <a:spcPts val="0"/>
              </a:spcBef>
              <a:spcAft>
                <a:spcPts val="0"/>
              </a:spcAft>
            </a:pPr>
            <a:r>
              <a:rPr lang="en-US" altLang="en-US" sz="3000" dirty="0">
                <a:latin typeface="Arial" panose="020B0604020202020204" pitchFamily="34" charset="0"/>
                <a:cs typeface="Arial" panose="020B0604020202020204" pitchFamily="34" charset="0"/>
              </a:rPr>
              <a:t>Reserving application of Den Chief service to meet troop position of responsibility requirements for advanced rank</a:t>
            </a:r>
          </a:p>
        </p:txBody>
      </p:sp>
    </p:spTree>
    <p:extLst>
      <p:ext uri="{BB962C8B-B14F-4D97-AF65-F5344CB8AC3E}">
        <p14:creationId xmlns:p14="http://schemas.microsoft.com/office/powerpoint/2010/main" val="232013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45EC4-56CA-5CB8-2659-2F153BD8E189}"/>
            </a:ext>
          </a:extLst>
        </p:cNvPr>
        <p:cNvGrpSpPr/>
        <p:nvPr/>
      </p:nvGrpSpPr>
      <p:grpSpPr>
        <a:xfrm>
          <a:off x="0" y="0"/>
          <a:ext cx="0" cy="0"/>
          <a:chOff x="0" y="0"/>
          <a:chExt cx="0" cy="0"/>
        </a:xfrm>
      </p:grpSpPr>
      <p:pic>
        <p:nvPicPr>
          <p:cNvPr id="6146" name="Picture 3" descr="cublogo1.gif">
            <a:extLst>
              <a:ext uri="{FF2B5EF4-FFF2-40B4-BE49-F238E27FC236}">
                <a16:creationId xmlns:a16="http://schemas.microsoft.com/office/drawing/2014/main" id="{BFE2DCC2-15BF-077B-451F-261E7A6068E3}"/>
              </a:ext>
            </a:extLst>
          </p:cNvPr>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a:extLst>
              <a:ext uri="{FF2B5EF4-FFF2-40B4-BE49-F238E27FC236}">
                <a16:creationId xmlns:a16="http://schemas.microsoft.com/office/drawing/2014/main" id="{2F21A8BB-6F10-2D1A-47AA-489394E54C35}"/>
              </a:ext>
            </a:extLst>
          </p:cNvPr>
          <p:cNvSpPr txBox="1">
            <a:spLocks noChangeArrowheads="1"/>
          </p:cNvSpPr>
          <p:nvPr/>
        </p:nvSpPr>
        <p:spPr bwMode="auto">
          <a:xfrm>
            <a:off x="20128" y="107471"/>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b="1" dirty="0">
                <a:latin typeface="Arial" charset="0"/>
              </a:rPr>
              <a:t>Qualifications –</a:t>
            </a:r>
          </a:p>
          <a:p>
            <a:pPr algn="ctr" eaLnBrk="1" hangingPunct="1">
              <a:spcBef>
                <a:spcPct val="0"/>
              </a:spcBef>
              <a:buFontTx/>
              <a:buNone/>
            </a:pPr>
            <a:r>
              <a:rPr lang="en-US" altLang="en-US" sz="3600" b="1" dirty="0">
                <a:latin typeface="Arial" charset="0"/>
              </a:rPr>
              <a:t>First Class Rank or Above</a:t>
            </a:r>
          </a:p>
        </p:txBody>
      </p:sp>
      <p:pic>
        <p:nvPicPr>
          <p:cNvPr id="6149" name="Picture 6" descr="denchief">
            <a:extLst>
              <a:ext uri="{FF2B5EF4-FFF2-40B4-BE49-F238E27FC236}">
                <a16:creationId xmlns:a16="http://schemas.microsoft.com/office/drawing/2014/main" id="{EE72DC3A-D0F4-560A-283F-C461E654C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309" y="10747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C8DD259C-92AD-81F3-B86D-1F7C728C13BB}"/>
              </a:ext>
            </a:extLst>
          </p:cNvPr>
          <p:cNvSpPr txBox="1">
            <a:spLocks/>
          </p:cNvSpPr>
          <p:nvPr/>
        </p:nvSpPr>
        <p:spPr>
          <a:xfrm>
            <a:off x="221673" y="1271587"/>
            <a:ext cx="8763000" cy="5638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ct val="0"/>
              </a:spcBef>
              <a:buFontTx/>
              <a:buNone/>
            </a:pPr>
            <a:r>
              <a:rPr lang="en-US" altLang="en-US" dirty="0">
                <a:latin typeface="Arial" charset="0"/>
              </a:rPr>
              <a:t>Is First Class essential?  Perhaps more vital: </a:t>
            </a:r>
          </a:p>
          <a:p>
            <a:pPr marL="742950" indent="-282575" eaLnBrk="1" hangingPunct="1">
              <a:spcBef>
                <a:spcPct val="0"/>
              </a:spcBef>
              <a:buFontTx/>
              <a:buChar char="•"/>
            </a:pPr>
            <a:r>
              <a:rPr lang="en-US" altLang="en-US" dirty="0">
                <a:latin typeface="Arial" charset="0"/>
              </a:rPr>
              <a:t>Den Chief’s maturity</a:t>
            </a:r>
          </a:p>
          <a:p>
            <a:pPr marL="742950" indent="-282575" eaLnBrk="1" hangingPunct="1">
              <a:spcBef>
                <a:spcPct val="0"/>
              </a:spcBef>
              <a:buFontTx/>
              <a:buChar char="•"/>
            </a:pPr>
            <a:r>
              <a:rPr lang="en-US" altLang="en-US" dirty="0">
                <a:latin typeface="Arial" charset="0"/>
              </a:rPr>
              <a:t>Cubs’ perception of Den Chief’s authority</a:t>
            </a:r>
          </a:p>
          <a:p>
            <a:pPr marL="742950" indent="-282575" eaLnBrk="1" hangingPunct="1">
              <a:spcBef>
                <a:spcPct val="0"/>
              </a:spcBef>
              <a:buFontTx/>
              <a:buChar char="•"/>
            </a:pPr>
            <a:r>
              <a:rPr lang="en-US" altLang="en-US" dirty="0">
                <a:latin typeface="Arial" charset="0"/>
              </a:rPr>
              <a:t>Den Chief’s den responsibilities</a:t>
            </a:r>
          </a:p>
          <a:p>
            <a:pPr marL="742950" indent="-282575" eaLnBrk="1" hangingPunct="1">
              <a:spcBef>
                <a:spcPct val="0"/>
              </a:spcBef>
              <a:buFontTx/>
              <a:buChar char="•"/>
            </a:pPr>
            <a:r>
              <a:rPr lang="en-US" altLang="en-US" dirty="0">
                <a:latin typeface="Arial" charset="0"/>
              </a:rPr>
              <a:t>Den Leader expectations</a:t>
            </a:r>
            <a:endParaRPr lang="en-US" altLang="en-US" sz="3200"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charset="0"/>
              </a:rPr>
              <a:t>Suggested rules of thumb:</a:t>
            </a:r>
          </a:p>
          <a:p>
            <a:pPr marL="571500" indent="-169863" eaLnBrk="1" hangingPunct="1">
              <a:spcBef>
                <a:spcPct val="0"/>
              </a:spcBef>
              <a:buFontTx/>
              <a:buChar char="•"/>
            </a:pPr>
            <a:r>
              <a:rPr lang="en-US" altLang="en-US" dirty="0">
                <a:latin typeface="Arial" charset="0"/>
              </a:rPr>
              <a:t> One-year tenure in troop</a:t>
            </a:r>
          </a:p>
          <a:p>
            <a:pPr marL="571500" indent="-169863" eaLnBrk="1" hangingPunct="1">
              <a:spcBef>
                <a:spcPct val="0"/>
              </a:spcBef>
              <a:buFontTx/>
              <a:buChar char="•"/>
            </a:pPr>
            <a:r>
              <a:rPr lang="en-US" altLang="en-US" dirty="0">
                <a:latin typeface="Arial" charset="0"/>
              </a:rPr>
              <a:t> Younger Den Chief for Wolves-Bears</a:t>
            </a:r>
          </a:p>
          <a:p>
            <a:pPr marL="571500" indent="-169863" eaLnBrk="1" hangingPunct="1">
              <a:spcBef>
                <a:spcPct val="0"/>
              </a:spcBef>
              <a:buFontTx/>
              <a:buChar char="•"/>
            </a:pPr>
            <a:r>
              <a:rPr lang="en-US" altLang="en-US" dirty="0">
                <a:latin typeface="Arial" charset="0"/>
              </a:rPr>
              <a:t> Older Den Chief for Webelos-</a:t>
            </a:r>
            <a:r>
              <a:rPr lang="en-US" altLang="en-US" dirty="0" err="1">
                <a:latin typeface="Arial" charset="0"/>
              </a:rPr>
              <a:t>AoL</a:t>
            </a:r>
            <a:endParaRPr lang="en-US" altLang="en-US" dirty="0">
              <a:latin typeface="Arial" charset="0"/>
            </a:endParaRPr>
          </a:p>
          <a:p>
            <a:pPr marL="571500" indent="-169863" eaLnBrk="1" hangingPunct="1">
              <a:spcBef>
                <a:spcPct val="0"/>
              </a:spcBef>
              <a:buFontTx/>
              <a:buChar char="•"/>
            </a:pPr>
            <a:r>
              <a:rPr lang="en-US" altLang="en-US" dirty="0">
                <a:latin typeface="Arial" charset="0"/>
              </a:rPr>
              <a:t> Den Chief training</a:t>
            </a:r>
          </a:p>
          <a:p>
            <a:pPr marL="571500" indent="-169863" eaLnBrk="1" hangingPunct="1">
              <a:spcBef>
                <a:spcPct val="0"/>
              </a:spcBef>
              <a:buFontTx/>
              <a:buChar char="•"/>
            </a:pPr>
            <a:r>
              <a:rPr lang="en-US" altLang="en-US" dirty="0">
                <a:latin typeface="Arial" charset="0"/>
              </a:rPr>
              <a:t> On-going assessment</a:t>
            </a:r>
          </a:p>
          <a:p>
            <a:pPr lvl="1">
              <a:spcBef>
                <a:spcPts val="0"/>
              </a:spcBef>
              <a:spcAft>
                <a:spcPts val="0"/>
              </a:spcAft>
            </a:pPr>
            <a:endParaRPr lang="en-US" alt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18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457200" y="291543"/>
            <a:ext cx="731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b="1" dirty="0">
                <a:latin typeface="Arial" charset="0"/>
              </a:rPr>
              <a:t>Qualifications –</a:t>
            </a:r>
          </a:p>
          <a:p>
            <a:pPr algn="ctr" eaLnBrk="1" hangingPunct="1">
              <a:spcBef>
                <a:spcPct val="0"/>
              </a:spcBef>
              <a:buFontTx/>
              <a:buNone/>
            </a:pPr>
            <a:r>
              <a:rPr lang="en-US" altLang="en-US" sz="3600" b="1" dirty="0">
                <a:latin typeface="Arial" charset="0"/>
              </a:rPr>
              <a:t>Preferably Former Cub Scout</a:t>
            </a:r>
          </a:p>
        </p:txBody>
      </p:sp>
      <p:sp>
        <p:nvSpPr>
          <p:cNvPr id="7172" name="Text Box 6"/>
          <p:cNvSpPr txBox="1">
            <a:spLocks noChangeArrowheads="1"/>
          </p:cNvSpPr>
          <p:nvPr/>
        </p:nvSpPr>
        <p:spPr bwMode="auto">
          <a:xfrm>
            <a:off x="76200" y="1491872"/>
            <a:ext cx="8915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dirty="0">
                <a:latin typeface="Arial" charset="0"/>
              </a:rPr>
              <a:t>A former Cub Scout:</a:t>
            </a:r>
          </a:p>
          <a:p>
            <a:pPr marL="460375" indent="-230188" eaLnBrk="1" hangingPunct="1">
              <a:spcBef>
                <a:spcPct val="0"/>
              </a:spcBef>
              <a:buFontTx/>
              <a:buChar char="•"/>
            </a:pPr>
            <a:r>
              <a:rPr lang="en-US" altLang="en-US" dirty="0">
                <a:latin typeface="Arial" charset="0"/>
              </a:rPr>
              <a:t>Knows program, format, language</a:t>
            </a:r>
          </a:p>
          <a:p>
            <a:pPr marL="460375" indent="-230188" eaLnBrk="1" hangingPunct="1">
              <a:spcBef>
                <a:spcPct val="0"/>
              </a:spcBef>
              <a:buFontTx/>
              <a:buChar char="•"/>
            </a:pPr>
            <a:r>
              <a:rPr lang="en-US" altLang="en-US" dirty="0">
                <a:latin typeface="Arial" charset="0"/>
              </a:rPr>
              <a:t>Knows leadership structure</a:t>
            </a:r>
          </a:p>
          <a:p>
            <a:pPr marL="460375" indent="-230188" eaLnBrk="1" hangingPunct="1">
              <a:spcBef>
                <a:spcPct val="0"/>
              </a:spcBef>
              <a:buFontTx/>
              <a:buChar char="•"/>
            </a:pPr>
            <a:r>
              <a:rPr lang="en-US" altLang="en-US" dirty="0">
                <a:latin typeface="Arial" charset="0"/>
              </a:rPr>
              <a:t>Relates well to Cub Scouts</a:t>
            </a:r>
          </a:p>
          <a:p>
            <a:pPr marL="55563" indent="0" eaLnBrk="1" hangingPunct="1">
              <a:spcBef>
                <a:spcPct val="0"/>
              </a:spcBef>
              <a:buNone/>
            </a:pPr>
            <a:r>
              <a:rPr lang="en-US" altLang="en-US" dirty="0">
                <a:latin typeface="Arial" charset="0"/>
              </a:rPr>
              <a:t>If not a former Cub Scout, use pre-service acclimation period:</a:t>
            </a:r>
          </a:p>
          <a:p>
            <a:pPr marL="460375" indent="-231775" eaLnBrk="1" hangingPunct="1">
              <a:spcBef>
                <a:spcPct val="0"/>
              </a:spcBef>
              <a:buFont typeface="Arial" panose="020B0604020202020204" pitchFamily="34" charset="0"/>
              <a:buChar char="•"/>
            </a:pPr>
            <a:r>
              <a:rPr lang="en-US" altLang="en-US" dirty="0">
                <a:latin typeface="Arial" charset="0"/>
              </a:rPr>
              <a:t>Familiarize with program, literature, jargon</a:t>
            </a:r>
          </a:p>
          <a:p>
            <a:pPr marL="460375" indent="-231775" eaLnBrk="1" hangingPunct="1">
              <a:spcBef>
                <a:spcPct val="0"/>
              </a:spcBef>
              <a:buFont typeface="Arial" panose="020B0604020202020204" pitchFamily="34" charset="0"/>
              <a:buChar char="•"/>
            </a:pPr>
            <a:r>
              <a:rPr lang="en-US" altLang="en-US" dirty="0">
                <a:latin typeface="Arial" charset="0"/>
              </a:rPr>
              <a:t>Observe den, pack meetings</a:t>
            </a:r>
          </a:p>
          <a:p>
            <a:pPr marL="460375" indent="-231775" eaLnBrk="1" hangingPunct="1">
              <a:spcBef>
                <a:spcPct val="0"/>
              </a:spcBef>
              <a:buFont typeface="Arial" panose="020B0604020202020204" pitchFamily="34" charset="0"/>
              <a:buChar char="•"/>
            </a:pPr>
            <a:r>
              <a:rPr lang="en-US" altLang="en-US" dirty="0">
                <a:latin typeface="Arial" charset="0"/>
              </a:rPr>
              <a:t>Make friends</a:t>
            </a:r>
          </a:p>
          <a:p>
            <a:pPr marL="627063" indent="-571500" eaLnBrk="1" hangingPunct="1">
              <a:spcBef>
                <a:spcPct val="0"/>
              </a:spcBef>
            </a:pPr>
            <a:endParaRPr lang="en-US" altLang="en-US" sz="3600" dirty="0">
              <a:latin typeface="Arial" charset="0"/>
            </a:endParaRPr>
          </a:p>
        </p:txBody>
      </p:sp>
      <p:pic>
        <p:nvPicPr>
          <p:cNvPr id="7173"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990600" y="228600"/>
            <a:ext cx="66079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Qualifications –</a:t>
            </a:r>
          </a:p>
          <a:p>
            <a:pPr algn="ctr" eaLnBrk="1" hangingPunct="1">
              <a:spcBef>
                <a:spcPct val="0"/>
              </a:spcBef>
              <a:buFontTx/>
              <a:buNone/>
            </a:pPr>
            <a:r>
              <a:rPr lang="en-US" altLang="en-US" sz="4000" b="1" dirty="0">
                <a:latin typeface="Arial" charset="0"/>
              </a:rPr>
              <a:t>Youth Protection</a:t>
            </a:r>
          </a:p>
        </p:txBody>
      </p:sp>
      <p:sp>
        <p:nvSpPr>
          <p:cNvPr id="9220" name="Text Box 6"/>
          <p:cNvSpPr txBox="1">
            <a:spLocks noChangeArrowheads="1"/>
          </p:cNvSpPr>
          <p:nvPr/>
        </p:nvSpPr>
        <p:spPr bwMode="auto">
          <a:xfrm>
            <a:off x="76200" y="1356057"/>
            <a:ext cx="858932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dirty="0">
                <a:latin typeface="Arial" charset="0"/>
              </a:rPr>
              <a:t>Youth protection rules:</a:t>
            </a:r>
          </a:p>
          <a:p>
            <a:pPr marL="512763" lvl="2" indent="-284163" eaLnBrk="1" hangingPunct="1">
              <a:spcBef>
                <a:spcPct val="0"/>
              </a:spcBef>
              <a:buFont typeface="Arial" panose="020B0604020202020204" pitchFamily="34" charset="0"/>
              <a:buChar char="•"/>
            </a:pPr>
            <a:r>
              <a:rPr lang="en-US" altLang="en-US" sz="3200" dirty="0">
                <a:latin typeface="Arial" charset="0"/>
              </a:rPr>
              <a:t>Two-deep leadership does not include Den Chief</a:t>
            </a:r>
          </a:p>
          <a:p>
            <a:pPr marL="512763" lvl="2" indent="-284163" eaLnBrk="1" hangingPunct="1">
              <a:spcBef>
                <a:spcPct val="0"/>
              </a:spcBef>
              <a:buFont typeface="Arial" panose="020B0604020202020204" pitchFamily="34" charset="0"/>
              <a:buChar char="•"/>
            </a:pPr>
            <a:r>
              <a:rPr lang="en-US" altLang="en-US" sz="3200" dirty="0">
                <a:latin typeface="Arial" charset="0"/>
              </a:rPr>
              <a:t>With appropriate two-deep leadership, Den Chief may serve den of opposite gender </a:t>
            </a:r>
          </a:p>
          <a:p>
            <a:pPr marL="512763" lvl="2" indent="-284163" eaLnBrk="1" hangingPunct="1">
              <a:spcBef>
                <a:spcPct val="0"/>
              </a:spcBef>
              <a:buFont typeface="Arial" panose="020B0604020202020204" pitchFamily="34" charset="0"/>
              <a:buChar char="•"/>
            </a:pPr>
            <a:r>
              <a:rPr lang="en-US" altLang="en-US" sz="3200" dirty="0">
                <a:latin typeface="Arial" charset="0"/>
              </a:rPr>
              <a:t>Den Chief may not tent with a Cub Scout, nor with an adult.</a:t>
            </a:r>
          </a:p>
          <a:p>
            <a:pPr marL="512763" lvl="2" indent="-284163" eaLnBrk="1" hangingPunct="1">
              <a:spcBef>
                <a:spcPct val="0"/>
              </a:spcBef>
              <a:buFont typeface="Arial" panose="020B0604020202020204" pitchFamily="34" charset="0"/>
              <a:buChar char="•"/>
            </a:pPr>
            <a:r>
              <a:rPr lang="en-US" altLang="en-US" sz="3200" dirty="0">
                <a:latin typeface="Arial" charset="0"/>
              </a:rPr>
              <a:t>Den Chief must always respect right to privacy of others.</a:t>
            </a:r>
          </a:p>
          <a:p>
            <a:pPr marL="512763" lvl="2" indent="-284163" eaLnBrk="1" hangingPunct="1">
              <a:spcBef>
                <a:spcPct val="0"/>
              </a:spcBef>
              <a:buFont typeface="Arial" panose="020B0604020202020204" pitchFamily="34" charset="0"/>
              <a:buChar char="•"/>
            </a:pPr>
            <a:r>
              <a:rPr lang="en-US" altLang="en-US" sz="3200" dirty="0">
                <a:latin typeface="Arial" charset="0"/>
              </a:rPr>
              <a:t>Den Chiefs not required to complete youth protection training.</a:t>
            </a:r>
          </a:p>
        </p:txBody>
      </p:sp>
      <p:pic>
        <p:nvPicPr>
          <p:cNvPr id="9221"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67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990600" y="2057400"/>
            <a:ext cx="701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Managing the Match</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62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B530815-9BAF-06EE-3111-D5704DF8DDBB}"/>
              </a:ext>
            </a:extLst>
          </p:cNvPr>
          <p:cNvSpPr txBox="1">
            <a:spLocks/>
          </p:cNvSpPr>
          <p:nvPr/>
        </p:nvSpPr>
        <p:spPr>
          <a:xfrm>
            <a:off x="1981200" y="217884"/>
            <a:ext cx="4876800" cy="63222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4000" b="1" dirty="0">
                <a:latin typeface="Arial" panose="020B0604020202020204" pitchFamily="34" charset="0"/>
                <a:cs typeface="Arial" panose="020B0604020202020204" pitchFamily="34" charset="0"/>
              </a:rPr>
              <a:t>Manage the Match</a:t>
            </a:r>
          </a:p>
        </p:txBody>
      </p:sp>
      <p:pic>
        <p:nvPicPr>
          <p:cNvPr id="3" name="Picture 3">
            <a:extLst>
              <a:ext uri="{FF2B5EF4-FFF2-40B4-BE49-F238E27FC236}">
                <a16:creationId xmlns:a16="http://schemas.microsoft.com/office/drawing/2014/main" id="{38E9BDA1-AB9C-9043-C8E5-535BC48E70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8891" y="4691838"/>
            <a:ext cx="1426509" cy="178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BE67796-209B-98FE-8BB5-E390827E2585}"/>
              </a:ext>
            </a:extLst>
          </p:cNvPr>
          <p:cNvSpPr txBox="1">
            <a:spLocks noChangeArrowheads="1"/>
          </p:cNvSpPr>
          <p:nvPr/>
        </p:nvSpPr>
        <p:spPr bwMode="auto">
          <a:xfrm>
            <a:off x="214744" y="998162"/>
            <a:ext cx="839585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eaLnBrk="0" fontAlgn="base" hangingPunct="0">
              <a:spcBef>
                <a:spcPct val="0"/>
              </a:spcBef>
              <a:spcAft>
                <a:spcPct val="0"/>
              </a:spcAft>
              <a:defRPr>
                <a:solidFill>
                  <a:schemeClr val="tx1"/>
                </a:solidFill>
                <a:latin typeface="Calibri" charset="0"/>
                <a:cs typeface="Arial" charset="0"/>
              </a:defRPr>
            </a:lvl6pPr>
            <a:lvl7pPr marL="2971800" indent="-228600" eaLnBrk="0" fontAlgn="base" hangingPunct="0">
              <a:spcBef>
                <a:spcPct val="0"/>
              </a:spcBef>
              <a:spcAft>
                <a:spcPct val="0"/>
              </a:spcAft>
              <a:defRPr>
                <a:solidFill>
                  <a:schemeClr val="tx1"/>
                </a:solidFill>
                <a:latin typeface="Calibri" charset="0"/>
                <a:cs typeface="Arial" charset="0"/>
              </a:defRPr>
            </a:lvl7pPr>
            <a:lvl8pPr marL="3429000" indent="-228600" eaLnBrk="0" fontAlgn="base" hangingPunct="0">
              <a:spcBef>
                <a:spcPct val="0"/>
              </a:spcBef>
              <a:spcAft>
                <a:spcPct val="0"/>
              </a:spcAft>
              <a:defRPr>
                <a:solidFill>
                  <a:schemeClr val="tx1"/>
                </a:solidFill>
                <a:latin typeface="Calibri" charset="0"/>
                <a:cs typeface="Arial" charset="0"/>
              </a:defRPr>
            </a:lvl8pPr>
            <a:lvl9pPr marL="3886200" indent="-228600" eaLnBrk="0" fontAlgn="base" hangingPunct="0">
              <a:spcBef>
                <a:spcPct val="0"/>
              </a:spcBef>
              <a:spcAft>
                <a:spcPct val="0"/>
              </a:spcAft>
              <a:defRPr>
                <a:solidFill>
                  <a:schemeClr val="tx1"/>
                </a:solidFill>
                <a:latin typeface="Calibri" charset="0"/>
                <a:cs typeface="Arial" charset="0"/>
              </a:defRPr>
            </a:lvl9pPr>
          </a:lstStyle>
          <a:p>
            <a:pPr marL="342900" indent="-342900" eaLnBrk="1" hangingPunct="1">
              <a:spcBef>
                <a:spcPts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Identify needs of scout, pack, troop</a:t>
            </a:r>
          </a:p>
          <a:p>
            <a:pPr marL="342900" indent="-342900" eaLnBrk="1" hangingPunct="1">
              <a:spcBef>
                <a:spcPts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Continue with honest dialog among scout and pack/troop leadership</a:t>
            </a:r>
          </a:p>
          <a:p>
            <a:pPr marL="342900" indent="-342900" eaLnBrk="1" hangingPunct="1">
              <a:spcBef>
                <a:spcPts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Considerations:</a:t>
            </a:r>
          </a:p>
          <a:p>
            <a:pPr marL="1198563" lvl="1" indent="-457200">
              <a:spcBef>
                <a:spcPts val="0"/>
              </a:spcBef>
              <a:buFont typeface="Wingdings" panose="05000000000000000000" pitchFamily="2" charset="2"/>
              <a:buChar char="ü"/>
              <a:defRPr/>
            </a:pPr>
            <a:r>
              <a:rPr lang="en-US" sz="3200" dirty="0">
                <a:latin typeface="Arial" panose="020B0604020202020204" pitchFamily="34" charset="0"/>
                <a:cs typeface="Arial" panose="020B0604020202020204" pitchFamily="34" charset="0"/>
              </a:rPr>
              <a:t>Maturity of Den Chief and Cub Scouts</a:t>
            </a:r>
          </a:p>
          <a:p>
            <a:pPr marL="1198563" lvl="1" indent="-457200">
              <a:spcBef>
                <a:spcPts val="0"/>
              </a:spcBef>
              <a:buFont typeface="Wingdings" panose="05000000000000000000" pitchFamily="2" charset="2"/>
              <a:buChar char="ü"/>
              <a:defRPr/>
            </a:pPr>
            <a:r>
              <a:rPr lang="en-US" sz="3200" dirty="0">
                <a:latin typeface="Arial" panose="020B0604020202020204" pitchFamily="34" charset="0"/>
                <a:cs typeface="Arial" panose="020B0604020202020204" pitchFamily="34" charset="0"/>
              </a:rPr>
              <a:t>Size, maturity of pack, troop</a:t>
            </a:r>
          </a:p>
          <a:p>
            <a:pPr marL="1198563" lvl="1" indent="-457200">
              <a:spcBef>
                <a:spcPts val="0"/>
              </a:spcBef>
              <a:buFont typeface="Wingdings" panose="05000000000000000000" pitchFamily="2" charset="2"/>
              <a:buChar char="ü"/>
              <a:defRPr/>
            </a:pPr>
            <a:r>
              <a:rPr lang="en-US" sz="3200" dirty="0">
                <a:latin typeface="Arial" panose="020B0604020202020204" pitchFamily="34" charset="0"/>
                <a:cs typeface="Arial" panose="020B0604020202020204" pitchFamily="34" charset="0"/>
              </a:rPr>
              <a:t>Types of anticipated activities/skills</a:t>
            </a:r>
          </a:p>
          <a:p>
            <a:pPr marL="1198563" lvl="1" indent="-457200">
              <a:spcBef>
                <a:spcPts val="0"/>
              </a:spcBef>
              <a:buFont typeface="Wingdings" panose="05000000000000000000" pitchFamily="2" charset="2"/>
              <a:buChar char="ü"/>
              <a:defRPr/>
            </a:pPr>
            <a:r>
              <a:rPr lang="en-US" sz="3200" dirty="0">
                <a:latin typeface="Arial" panose="020B0604020202020204" pitchFamily="34" charset="0"/>
                <a:cs typeface="Arial" panose="020B0604020202020204" pitchFamily="34" charset="0"/>
              </a:rPr>
              <a:t>Den meeting schedule</a:t>
            </a:r>
            <a:r>
              <a:rPr lang="en-US" alt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2101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1066800" y="2133600"/>
            <a:ext cx="701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What is a Den Chief?</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33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927" y="11585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46196B8-84F9-5136-FBE0-EF14C0AE52E1}"/>
              </a:ext>
            </a:extLst>
          </p:cNvPr>
          <p:cNvSpPr txBox="1">
            <a:spLocks/>
          </p:cNvSpPr>
          <p:nvPr/>
        </p:nvSpPr>
        <p:spPr>
          <a:xfrm>
            <a:off x="1889414" y="284289"/>
            <a:ext cx="4876800" cy="63222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4000" b="1" dirty="0">
                <a:latin typeface="Arial" panose="020B0604020202020204" pitchFamily="34" charset="0"/>
                <a:cs typeface="Arial" panose="020B0604020202020204" pitchFamily="34" charset="0"/>
              </a:rPr>
              <a:t>Manage the Match</a:t>
            </a:r>
          </a:p>
        </p:txBody>
      </p:sp>
      <p:pic>
        <p:nvPicPr>
          <p:cNvPr id="3" name="Picture 3">
            <a:extLst>
              <a:ext uri="{FF2B5EF4-FFF2-40B4-BE49-F238E27FC236}">
                <a16:creationId xmlns:a16="http://schemas.microsoft.com/office/drawing/2014/main" id="{88142288-5DCE-519D-4F65-B146B1841D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225076"/>
            <a:ext cx="121510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E828DBD5-E584-E74A-992E-7789B15CDAF7}"/>
              </a:ext>
            </a:extLst>
          </p:cNvPr>
          <p:cNvSpPr txBox="1">
            <a:spLocks/>
          </p:cNvSpPr>
          <p:nvPr/>
        </p:nvSpPr>
        <p:spPr>
          <a:xfrm>
            <a:off x="277346" y="1103349"/>
            <a:ext cx="8458200" cy="5638800"/>
          </a:xfrm>
          <a:prstGeom prst="rect">
            <a:avLst/>
          </a:prstGeom>
        </p:spPr>
        <p:txBody>
          <a:bodyPr/>
          <a:lstStyle/>
          <a:p>
            <a:pPr marL="342900" indent="-342900">
              <a:spcBef>
                <a:spcPct val="20000"/>
              </a:spcBef>
              <a:buFont typeface="Arial" panose="020B0604020202020204" pitchFamily="34" charset="0"/>
              <a:buChar char="•"/>
              <a:defRPr/>
            </a:pPr>
            <a:r>
              <a:rPr lang="en-US" sz="3200" dirty="0">
                <a:latin typeface="Arial" panose="020B0604020202020204" pitchFamily="34" charset="0"/>
                <a:cs typeface="Arial" panose="020B0604020202020204" pitchFamily="34" charset="0"/>
              </a:rPr>
              <a:t>Some youth should be coached away from Den Chief service.</a:t>
            </a:r>
          </a:p>
          <a:p>
            <a:pPr>
              <a:spcBef>
                <a:spcPct val="20000"/>
              </a:spcBef>
              <a:defRPr/>
            </a:pPr>
            <a:endParaRPr lang="en-US" altLang="en-US" sz="2800" dirty="0">
              <a:latin typeface="Arial" panose="020B0604020202020204" pitchFamily="34" charset="0"/>
              <a:cs typeface="Arial" panose="020B0604020202020204" pitchFamily="34" charset="0"/>
            </a:endParaRPr>
          </a:p>
          <a:p>
            <a:pPr marL="342900" indent="-342900">
              <a:spcBef>
                <a:spcPct val="20000"/>
              </a:spcBef>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Others may be a good match otherwise but are still working on self-confidence, introverted personalities </a:t>
            </a:r>
          </a:p>
          <a:p>
            <a:pPr>
              <a:spcBef>
                <a:spcPct val="20000"/>
              </a:spcBef>
              <a:defRPr/>
            </a:pPr>
            <a:endParaRPr lang="en-US" altLang="en-US" sz="2800" dirty="0">
              <a:latin typeface="Arial" panose="020B0604020202020204" pitchFamily="34" charset="0"/>
              <a:cs typeface="Arial" panose="020B0604020202020204" pitchFamily="34" charset="0"/>
            </a:endParaRPr>
          </a:p>
          <a:p>
            <a:pPr marL="342900" indent="-342900">
              <a:spcBef>
                <a:spcPct val="20000"/>
              </a:spcBef>
              <a:buFont typeface="Arial" panose="020B0604020202020204" pitchFamily="34" charset="0"/>
              <a:buChar char="•"/>
              <a:defRPr/>
            </a:pPr>
            <a:r>
              <a:rPr lang="en-US" sz="3200" dirty="0">
                <a:latin typeface="Arial" panose="020B0604020202020204" pitchFamily="34" charset="0"/>
                <a:cs typeface="Arial" panose="020B0604020202020204" pitchFamily="34" charset="0"/>
              </a:rPr>
              <a:t>Troops, packs strongly encouraged to have reasonable process and written set of expectations.</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54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1752600" y="403949"/>
            <a:ext cx="5113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Managing the Match</a:t>
            </a:r>
          </a:p>
        </p:txBody>
      </p:sp>
      <p:sp>
        <p:nvSpPr>
          <p:cNvPr id="18436" name="Text Box 6"/>
          <p:cNvSpPr txBox="1">
            <a:spLocks noChangeArrowheads="1"/>
          </p:cNvSpPr>
          <p:nvPr/>
        </p:nvSpPr>
        <p:spPr bwMode="auto">
          <a:xfrm>
            <a:off x="304800" y="1165086"/>
            <a:ext cx="8915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defRPr/>
            </a:pPr>
            <a:r>
              <a:rPr lang="en-US" altLang="en-US" dirty="0">
                <a:latin typeface="Arial" charset="0"/>
              </a:rPr>
              <a:t>Try to avoid:</a:t>
            </a:r>
          </a:p>
          <a:p>
            <a:pPr marL="460375" indent="-230188" eaLnBrk="1" hangingPunct="1">
              <a:spcBef>
                <a:spcPct val="0"/>
              </a:spcBef>
              <a:buFontTx/>
              <a:buChar char="•"/>
              <a:defRPr/>
            </a:pPr>
            <a:r>
              <a:rPr lang="en-US" altLang="en-US" dirty="0">
                <a:latin typeface="Arial" charset="0"/>
              </a:rPr>
              <a:t>Misbehavior history</a:t>
            </a:r>
          </a:p>
          <a:p>
            <a:pPr marL="460375" indent="-230188" eaLnBrk="1" hangingPunct="1">
              <a:spcBef>
                <a:spcPct val="0"/>
              </a:spcBef>
              <a:buFontTx/>
              <a:buChar char="•"/>
              <a:defRPr/>
            </a:pPr>
            <a:r>
              <a:rPr lang="en-US" altLang="en-US" dirty="0">
                <a:latin typeface="Arial" charset="0"/>
              </a:rPr>
              <a:t>Immature disposition</a:t>
            </a:r>
          </a:p>
          <a:p>
            <a:pPr marL="460375" indent="-230188" eaLnBrk="1" hangingPunct="1">
              <a:spcBef>
                <a:spcPct val="0"/>
              </a:spcBef>
              <a:buFontTx/>
              <a:buChar char="•"/>
              <a:defRPr/>
            </a:pPr>
            <a:r>
              <a:rPr lang="en-US" altLang="en-US" dirty="0">
                <a:latin typeface="Arial" charset="0"/>
              </a:rPr>
              <a:t>Disposition not suited to den age/rank</a:t>
            </a:r>
          </a:p>
          <a:p>
            <a:pPr marL="460375" indent="-230188" eaLnBrk="1" hangingPunct="1">
              <a:spcBef>
                <a:spcPct val="0"/>
              </a:spcBef>
              <a:buFontTx/>
              <a:buChar char="•"/>
              <a:defRPr/>
            </a:pPr>
            <a:r>
              <a:rPr lang="en-US" altLang="en-US" dirty="0">
                <a:latin typeface="Arial" charset="0"/>
              </a:rPr>
              <a:t>Overcommitted/unable to attend</a:t>
            </a:r>
          </a:p>
          <a:p>
            <a:pPr marL="460375" indent="-230188" eaLnBrk="1" hangingPunct="1">
              <a:spcBef>
                <a:spcPct val="0"/>
              </a:spcBef>
              <a:buFontTx/>
              <a:buChar char="•"/>
              <a:defRPr/>
            </a:pPr>
            <a:r>
              <a:rPr lang="en-US" altLang="en-US" dirty="0">
                <a:latin typeface="Arial" charset="0"/>
              </a:rPr>
              <a:t>Recently graduate from pack</a:t>
            </a:r>
          </a:p>
          <a:p>
            <a:pPr marL="460375" indent="-230188" eaLnBrk="1" hangingPunct="1">
              <a:spcBef>
                <a:spcPct val="0"/>
              </a:spcBef>
              <a:buFontTx/>
              <a:buChar char="•"/>
              <a:defRPr/>
            </a:pPr>
            <a:r>
              <a:rPr lang="en-US" altLang="en-US" dirty="0">
                <a:latin typeface="Arial" charset="0"/>
              </a:rPr>
              <a:t>Sibling</a:t>
            </a:r>
          </a:p>
          <a:p>
            <a:pPr marL="460375" indent="-230188" eaLnBrk="1" hangingPunct="1">
              <a:spcBef>
                <a:spcPct val="0"/>
              </a:spcBef>
              <a:buFontTx/>
              <a:buChar char="•"/>
              <a:defRPr/>
            </a:pPr>
            <a:r>
              <a:rPr lang="en-US" altLang="en-US" dirty="0">
                <a:latin typeface="Arial" charset="0"/>
              </a:rPr>
              <a:t>Your own son or daughter</a:t>
            </a:r>
          </a:p>
          <a:p>
            <a:pPr marL="230187" eaLnBrk="1" hangingPunct="1">
              <a:spcBef>
                <a:spcPct val="0"/>
              </a:spcBef>
              <a:buNone/>
              <a:defRPr/>
            </a:pPr>
            <a:endParaRPr lang="en-US" altLang="en-US" dirty="0">
              <a:latin typeface="Arial" charset="0"/>
            </a:endParaRPr>
          </a:p>
          <a:p>
            <a:pPr marL="230187" algn="ctr" eaLnBrk="1" hangingPunct="1">
              <a:spcBef>
                <a:spcPct val="0"/>
              </a:spcBef>
              <a:buNone/>
              <a:defRPr/>
            </a:pPr>
            <a:r>
              <a:rPr lang="en-US" altLang="en-US" dirty="0">
                <a:latin typeface="Arial" charset="0"/>
              </a:rPr>
              <a:t>But remember Captain Barbossa.</a:t>
            </a:r>
          </a:p>
        </p:txBody>
      </p:sp>
      <p:pic>
        <p:nvPicPr>
          <p:cNvPr id="12293"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aptain Hector Barbossa. by Bormoglot on DeviantArt">
            <a:extLst>
              <a:ext uri="{FF2B5EF4-FFF2-40B4-BE49-F238E27FC236}">
                <a16:creationId xmlns:a16="http://schemas.microsoft.com/office/drawing/2014/main" id="{C75B874E-E0F0-7DB4-AC3C-2A1A9D3C95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4364" y="3302043"/>
            <a:ext cx="1838072" cy="228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2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1600200" y="346145"/>
            <a:ext cx="5113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Managing the Match</a:t>
            </a:r>
          </a:p>
        </p:txBody>
      </p:sp>
      <p:sp>
        <p:nvSpPr>
          <p:cNvPr id="11268" name="Text Box 6"/>
          <p:cNvSpPr txBox="1">
            <a:spLocks noChangeArrowheads="1"/>
          </p:cNvSpPr>
          <p:nvPr/>
        </p:nvSpPr>
        <p:spPr bwMode="auto">
          <a:xfrm>
            <a:off x="13855" y="1087582"/>
            <a:ext cx="8622101"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60375" indent="-230188" eaLnBrk="1" hangingPunct="1">
              <a:spcBef>
                <a:spcPct val="0"/>
              </a:spcBef>
              <a:buFont typeface="Arial" panose="020B0604020202020204" pitchFamily="34" charset="0"/>
              <a:buChar char="•"/>
            </a:pPr>
            <a:r>
              <a:rPr lang="en-US" altLang="en-US" dirty="0">
                <a:latin typeface="Arial" charset="0"/>
              </a:rPr>
              <a:t>Meet with Den Chief, become acquainted</a:t>
            </a:r>
          </a:p>
          <a:p>
            <a:pPr marL="460375" indent="-230188" eaLnBrk="1" hangingPunct="1">
              <a:spcBef>
                <a:spcPct val="0"/>
              </a:spcBef>
              <a:buFont typeface="Arial" panose="020B0604020202020204" pitchFamily="34" charset="0"/>
              <a:buChar char="•"/>
            </a:pPr>
            <a:r>
              <a:rPr lang="en-US" altLang="en-US" dirty="0">
                <a:latin typeface="Arial" charset="0"/>
              </a:rPr>
              <a:t>Agree upon shared expectations, develop rapport</a:t>
            </a:r>
          </a:p>
          <a:p>
            <a:pPr marL="460375" indent="-230188" eaLnBrk="1" hangingPunct="1">
              <a:spcBef>
                <a:spcPct val="0"/>
              </a:spcBef>
              <a:buFont typeface="Arial" panose="020B0604020202020204" pitchFamily="34" charset="0"/>
              <a:buChar char="•"/>
            </a:pPr>
            <a:r>
              <a:rPr lang="en-US" altLang="en-US" dirty="0">
                <a:latin typeface="Arial" charset="0"/>
              </a:rPr>
              <a:t>Ask Den Chief for input often</a:t>
            </a:r>
          </a:p>
          <a:p>
            <a:pPr marL="460375" indent="-230188" eaLnBrk="1" hangingPunct="1">
              <a:spcBef>
                <a:spcPct val="0"/>
              </a:spcBef>
              <a:buFont typeface="Arial" panose="020B0604020202020204" pitchFamily="34" charset="0"/>
              <a:buChar char="•"/>
            </a:pPr>
            <a:r>
              <a:rPr lang="en-US" altLang="en-US" dirty="0">
                <a:latin typeface="Arial" charset="0"/>
              </a:rPr>
              <a:t>Share program resources</a:t>
            </a:r>
          </a:p>
          <a:p>
            <a:pPr marL="460375" indent="-230188" eaLnBrk="1" hangingPunct="1">
              <a:spcBef>
                <a:spcPct val="0"/>
              </a:spcBef>
              <a:buFont typeface="Arial" panose="020B0604020202020204" pitchFamily="34" charset="0"/>
              <a:buChar char="•"/>
            </a:pPr>
            <a:r>
              <a:rPr lang="en-US" altLang="en-US" dirty="0">
                <a:latin typeface="Arial" charset="0"/>
              </a:rPr>
              <a:t>Meet Den Chief’s needs</a:t>
            </a:r>
          </a:p>
          <a:p>
            <a:pPr marL="460375" indent="-230188" eaLnBrk="1" hangingPunct="1">
              <a:spcBef>
                <a:spcPct val="0"/>
              </a:spcBef>
              <a:buFont typeface="Arial" panose="020B0604020202020204" pitchFamily="34" charset="0"/>
              <a:buChar char="•"/>
            </a:pPr>
            <a:r>
              <a:rPr lang="en-US" altLang="en-US" dirty="0">
                <a:latin typeface="Arial" charset="0"/>
              </a:rPr>
              <a:t>Communication is key</a:t>
            </a:r>
          </a:p>
          <a:p>
            <a:pPr marL="457200" indent="-227013" eaLnBrk="1" hangingPunct="1">
              <a:spcBef>
                <a:spcPct val="0"/>
              </a:spcBef>
              <a:buFont typeface="Arial" panose="020B0604020202020204" pitchFamily="34" charset="0"/>
              <a:buChar char="•"/>
            </a:pPr>
            <a:r>
              <a:rPr lang="en-US" altLang="en-US" dirty="0">
                <a:latin typeface="Arial" charset="0"/>
              </a:rPr>
              <a:t>Remember: den needs are not known until they are voiced</a:t>
            </a:r>
          </a:p>
          <a:p>
            <a:pPr marL="457200" indent="-227013" eaLnBrk="1" hangingPunct="1">
              <a:spcBef>
                <a:spcPct val="0"/>
              </a:spcBef>
              <a:buFont typeface="Arial" panose="020B0604020202020204" pitchFamily="34" charset="0"/>
              <a:buChar char="•"/>
            </a:pPr>
            <a:r>
              <a:rPr lang="en-US" altLang="en-US" dirty="0">
                <a:latin typeface="Arial" charset="0"/>
              </a:rPr>
              <a:t>Den Chief doing a good job?  Pass your praise on.</a:t>
            </a:r>
          </a:p>
        </p:txBody>
      </p:sp>
      <p:pic>
        <p:nvPicPr>
          <p:cNvPr id="11269"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9218"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69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2CE9683-08AA-54F5-E521-14D81FA5794C}"/>
              </a:ext>
            </a:extLst>
          </p:cNvPr>
          <p:cNvSpPr txBox="1">
            <a:spLocks/>
          </p:cNvSpPr>
          <p:nvPr/>
        </p:nvSpPr>
        <p:spPr>
          <a:xfrm>
            <a:off x="1697182" y="533400"/>
            <a:ext cx="5638800" cy="842096"/>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a:latin typeface="Arial" panose="020B0604020202020204" pitchFamily="34" charset="0"/>
                <a:cs typeface="Arial" panose="020B0604020202020204" pitchFamily="34" charset="0"/>
              </a:rPr>
              <a:t>Manage the Match</a:t>
            </a:r>
          </a:p>
        </p:txBody>
      </p:sp>
      <p:sp>
        <p:nvSpPr>
          <p:cNvPr id="3" name="Content Placeholder 2">
            <a:extLst>
              <a:ext uri="{FF2B5EF4-FFF2-40B4-BE49-F238E27FC236}">
                <a16:creationId xmlns:a16="http://schemas.microsoft.com/office/drawing/2014/main" id="{359B36ED-A243-D4EB-6B42-D632DB2CCD7F}"/>
              </a:ext>
            </a:extLst>
          </p:cNvPr>
          <p:cNvSpPr txBox="1">
            <a:spLocks/>
          </p:cNvSpPr>
          <p:nvPr/>
        </p:nvSpPr>
        <p:spPr>
          <a:xfrm>
            <a:off x="152400" y="1600200"/>
            <a:ext cx="9144000" cy="4648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r>
              <a:rPr lang="en-US" altLang="en-US" dirty="0">
                <a:latin typeface="Arial" panose="020B0604020202020204" pitchFamily="34" charset="0"/>
                <a:cs typeface="Arial" panose="020B0604020202020204" pitchFamily="34" charset="0"/>
              </a:rPr>
              <a:t>Mismatch between expectations, capabilities distinctly possible, even likely.</a:t>
            </a:r>
          </a:p>
          <a:p>
            <a:pPr>
              <a:spcBef>
                <a:spcPts val="0"/>
              </a:spcBef>
              <a:spcAft>
                <a:spcPts val="0"/>
              </a:spcAft>
            </a:pPr>
            <a:r>
              <a:rPr lang="en-US" altLang="en-US" dirty="0">
                <a:latin typeface="Arial" panose="020B0604020202020204" pitchFamily="34" charset="0"/>
                <a:cs typeface="Arial" panose="020B0604020202020204" pitchFamily="34" charset="0"/>
              </a:rPr>
              <a:t>Time commitments, conflicts always a concern.</a:t>
            </a:r>
          </a:p>
          <a:p>
            <a:pPr>
              <a:spcBef>
                <a:spcPts val="0"/>
              </a:spcBef>
              <a:spcAft>
                <a:spcPts val="0"/>
              </a:spcAft>
            </a:pPr>
            <a:r>
              <a:rPr lang="en-US" altLang="en-US" dirty="0">
                <a:latin typeface="Arial" panose="020B0604020202020204" pitchFamily="34" charset="0"/>
                <a:cs typeface="Arial" panose="020B0604020202020204" pitchFamily="34" charset="0"/>
              </a:rPr>
              <a:t>Communication, transparency among all affected parties is vital.  Seek consensus, flexibility.</a:t>
            </a:r>
          </a:p>
          <a:p>
            <a:pPr>
              <a:spcBef>
                <a:spcPts val="0"/>
              </a:spcBef>
              <a:spcAft>
                <a:spcPts val="0"/>
              </a:spcAft>
            </a:pPr>
            <a:r>
              <a:rPr lang="en-US" altLang="en-US" dirty="0">
                <a:latin typeface="Arial" panose="020B0604020202020204" pitchFamily="34" charset="0"/>
                <a:cs typeface="Arial" panose="020B0604020202020204" pitchFamily="34" charset="0"/>
              </a:rPr>
              <a:t>Try to avoid spending energy on:</a:t>
            </a:r>
          </a:p>
          <a:p>
            <a:pPr marL="914400" lvl="1" indent="-457200">
              <a:spcBef>
                <a:spcPts val="0"/>
              </a:spcBef>
              <a:spcAft>
                <a:spcPts val="0"/>
              </a:spcAft>
              <a:buFont typeface="Wingdings" panose="05000000000000000000" pitchFamily="2" charset="2"/>
              <a:buChar char="ü"/>
            </a:pPr>
            <a:r>
              <a:rPr lang="en-US" altLang="en-US" sz="3200" dirty="0">
                <a:latin typeface="Arial" panose="020B0604020202020204" pitchFamily="34" charset="0"/>
                <a:cs typeface="Arial" panose="020B0604020202020204" pitchFamily="34" charset="0"/>
              </a:rPr>
              <a:t>Disconnects in expectations/priorities</a:t>
            </a:r>
          </a:p>
          <a:p>
            <a:pPr marL="914400" lvl="1" indent="-457200">
              <a:spcBef>
                <a:spcPts val="0"/>
              </a:spcBef>
              <a:spcAft>
                <a:spcPts val="0"/>
              </a:spcAft>
              <a:buFont typeface="Wingdings" panose="05000000000000000000" pitchFamily="2" charset="2"/>
              <a:buChar char="ü"/>
            </a:pPr>
            <a:r>
              <a:rPr lang="en-US" altLang="en-US" sz="3200" dirty="0">
                <a:latin typeface="Arial" panose="020B0604020202020204" pitchFamily="34" charset="0"/>
                <a:cs typeface="Arial" panose="020B0604020202020204" pitchFamily="34" charset="0"/>
              </a:rPr>
              <a:t>Atmosphere of conflict/ultimatum</a:t>
            </a:r>
          </a:p>
        </p:txBody>
      </p:sp>
      <p:pic>
        <p:nvPicPr>
          <p:cNvPr id="4" name="Picture 2" descr="Scouts test their wits at event – Orange County Register">
            <a:extLst>
              <a:ext uri="{FF2B5EF4-FFF2-40B4-BE49-F238E27FC236}">
                <a16:creationId xmlns:a16="http://schemas.microsoft.com/office/drawing/2014/main" id="{80AD03F6-15CA-D857-36F6-52D00494E6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51457" y="5098904"/>
            <a:ext cx="114014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4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838200" y="1837426"/>
            <a:ext cx="701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Den Leader/</a:t>
            </a:r>
          </a:p>
          <a:p>
            <a:pPr algn="ctr" eaLnBrk="1" hangingPunct="1">
              <a:spcBef>
                <a:spcPct val="0"/>
              </a:spcBef>
              <a:buFontTx/>
              <a:buNone/>
            </a:pPr>
            <a:r>
              <a:rPr lang="en-US" altLang="en-US" sz="7200" b="1" dirty="0">
                <a:latin typeface="Arial" charset="0"/>
              </a:rPr>
              <a:t>Den Chief</a:t>
            </a:r>
          </a:p>
          <a:p>
            <a:pPr algn="ctr" eaLnBrk="1" hangingPunct="1">
              <a:spcBef>
                <a:spcPct val="0"/>
              </a:spcBef>
              <a:buFontTx/>
              <a:buNone/>
            </a:pPr>
            <a:r>
              <a:rPr lang="en-US" altLang="en-US" sz="7200" b="1" dirty="0">
                <a:latin typeface="Arial" charset="0"/>
              </a:rPr>
              <a:t>Relationship</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267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1447800" y="238210"/>
            <a:ext cx="55130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Leader/Den Chief</a:t>
            </a:r>
          </a:p>
          <a:p>
            <a:pPr algn="ctr" eaLnBrk="1" hangingPunct="1">
              <a:spcBef>
                <a:spcPct val="0"/>
              </a:spcBef>
              <a:buFontTx/>
              <a:buNone/>
            </a:pPr>
            <a:r>
              <a:rPr lang="en-US" altLang="en-US" sz="4000" b="1" dirty="0">
                <a:latin typeface="Arial" charset="0"/>
              </a:rPr>
              <a:t>Relationship</a:t>
            </a:r>
          </a:p>
        </p:txBody>
      </p:sp>
      <p:pic>
        <p:nvPicPr>
          <p:cNvPr id="9221"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6A47EB5-014D-DF9E-05D8-46D83ECDB68B}"/>
              </a:ext>
            </a:extLst>
          </p:cNvPr>
          <p:cNvSpPr txBox="1"/>
          <p:nvPr/>
        </p:nvSpPr>
        <p:spPr>
          <a:xfrm>
            <a:off x="330512" y="1828800"/>
            <a:ext cx="8482976" cy="4524315"/>
          </a:xfrm>
          <a:prstGeom prst="rect">
            <a:avLst/>
          </a:prstGeom>
          <a:noFill/>
        </p:spPr>
        <p:txBody>
          <a:bodyPr wrap="square">
            <a:spAutoFit/>
          </a:bodyPr>
          <a:lstStyle/>
          <a:p>
            <a:pPr eaLnBrk="1" hangingPunct="1">
              <a:spcBef>
                <a:spcPct val="0"/>
              </a:spcBef>
            </a:pPr>
            <a:r>
              <a:rPr lang="en-US" altLang="en-US" sz="2400" dirty="0">
                <a:latin typeface="Arial" charset="0"/>
              </a:rPr>
              <a:t>Congratulations - you are just starting a new job!  You are the new manager of a department with a staff of  eight people, all of whom are entry-level, inexperienced, and half your age.  </a:t>
            </a:r>
          </a:p>
          <a:p>
            <a:pPr eaLnBrk="1" hangingPunct="1">
              <a:spcBef>
                <a:spcPct val="0"/>
              </a:spcBef>
            </a:pPr>
            <a:endParaRPr lang="en-US" altLang="en-US" sz="2400" dirty="0">
              <a:latin typeface="Arial" charset="0"/>
            </a:endParaRPr>
          </a:p>
          <a:p>
            <a:pPr eaLnBrk="1" hangingPunct="1">
              <a:spcBef>
                <a:spcPct val="0"/>
              </a:spcBef>
            </a:pPr>
            <a:r>
              <a:rPr lang="en-US" altLang="en-US" sz="2400" dirty="0">
                <a:latin typeface="Arial" charset="0"/>
              </a:rPr>
              <a:t>You are somewhat familiar with what your company does, but you have never been a manager before, and you have never before been responsible for directing the schedules, activities, and workloads of others.  </a:t>
            </a:r>
          </a:p>
          <a:p>
            <a:pPr eaLnBrk="1" hangingPunct="1">
              <a:spcBef>
                <a:spcPct val="0"/>
              </a:spcBef>
            </a:pPr>
            <a:endParaRPr lang="en-US" altLang="en-US" sz="2400" dirty="0">
              <a:latin typeface="Arial" charset="0"/>
            </a:endParaRPr>
          </a:p>
          <a:p>
            <a:pPr eaLnBrk="1" hangingPunct="1">
              <a:spcBef>
                <a:spcPct val="0"/>
              </a:spcBef>
            </a:pPr>
            <a:r>
              <a:rPr lang="en-US" altLang="en-US" sz="2400" dirty="0">
                <a:latin typeface="Arial" charset="0"/>
              </a:rPr>
              <a:t>Your new boss is 20 years older than you are, and has known, worked with, and enjoyed success with the members of your new department for the past 2-3 years.</a:t>
            </a:r>
          </a:p>
        </p:txBody>
      </p:sp>
    </p:spTree>
    <p:extLst>
      <p:ext uri="{BB962C8B-B14F-4D97-AF65-F5344CB8AC3E}">
        <p14:creationId xmlns:p14="http://schemas.microsoft.com/office/powerpoint/2010/main" val="237247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1447800" y="238210"/>
            <a:ext cx="55130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Leader/Den Chief</a:t>
            </a:r>
          </a:p>
          <a:p>
            <a:pPr algn="ctr" eaLnBrk="1" hangingPunct="1">
              <a:spcBef>
                <a:spcPct val="0"/>
              </a:spcBef>
              <a:buFontTx/>
              <a:buNone/>
            </a:pPr>
            <a:r>
              <a:rPr lang="en-US" altLang="en-US" sz="4000" b="1" dirty="0">
                <a:latin typeface="Arial" charset="0"/>
              </a:rPr>
              <a:t>Relationship</a:t>
            </a:r>
          </a:p>
        </p:txBody>
      </p:sp>
      <p:sp>
        <p:nvSpPr>
          <p:cNvPr id="9220" name="Text Box 6"/>
          <p:cNvSpPr txBox="1">
            <a:spLocks noChangeArrowheads="1"/>
          </p:cNvSpPr>
          <p:nvPr/>
        </p:nvSpPr>
        <p:spPr bwMode="auto">
          <a:xfrm>
            <a:off x="97766" y="1762535"/>
            <a:ext cx="880900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230187" eaLnBrk="1" hangingPunct="1">
              <a:spcBef>
                <a:spcPct val="0"/>
              </a:spcBef>
              <a:buNone/>
            </a:pPr>
            <a:r>
              <a:rPr lang="en-US" altLang="en-US" sz="2800" dirty="0">
                <a:latin typeface="Arial" charset="0"/>
              </a:rPr>
              <a:t>How does this situation make you – as an adult – feel?</a:t>
            </a:r>
          </a:p>
          <a:p>
            <a:pPr marL="230187" eaLnBrk="1" hangingPunct="1">
              <a:spcBef>
                <a:spcPct val="0"/>
              </a:spcBef>
              <a:buNone/>
            </a:pPr>
            <a:endParaRPr lang="en-US" altLang="en-US" sz="1200" dirty="0">
              <a:latin typeface="Arial" charset="0"/>
            </a:endParaRPr>
          </a:p>
          <a:p>
            <a:pPr marL="457200" indent="-228600" eaLnBrk="1" hangingPunct="1">
              <a:spcBef>
                <a:spcPct val="0"/>
              </a:spcBef>
            </a:pPr>
            <a:r>
              <a:rPr lang="en-US" altLang="en-US" sz="2800" dirty="0">
                <a:latin typeface="Arial" charset="0"/>
              </a:rPr>
              <a:t>Anxious</a:t>
            </a:r>
          </a:p>
          <a:p>
            <a:pPr marL="457200" indent="-228600" eaLnBrk="1" hangingPunct="1">
              <a:spcBef>
                <a:spcPct val="0"/>
              </a:spcBef>
            </a:pPr>
            <a:r>
              <a:rPr lang="en-US" altLang="en-US" sz="2800" dirty="0">
                <a:latin typeface="Arial" charset="0"/>
              </a:rPr>
              <a:t>Insecure</a:t>
            </a:r>
          </a:p>
          <a:p>
            <a:pPr marL="457200" indent="-228600" eaLnBrk="1" hangingPunct="1">
              <a:spcBef>
                <a:spcPct val="0"/>
              </a:spcBef>
            </a:pPr>
            <a:r>
              <a:rPr lang="en-US" altLang="en-US" sz="2800" dirty="0">
                <a:latin typeface="Arial" charset="0"/>
              </a:rPr>
              <a:t>Alone</a:t>
            </a:r>
          </a:p>
          <a:p>
            <a:pPr marL="457200" indent="-228600" eaLnBrk="1" hangingPunct="1">
              <a:spcBef>
                <a:spcPct val="0"/>
              </a:spcBef>
            </a:pPr>
            <a:r>
              <a:rPr lang="en-US" altLang="en-US" sz="2800" dirty="0">
                <a:latin typeface="Arial" charset="0"/>
              </a:rPr>
              <a:t>Positioned for failure</a:t>
            </a:r>
          </a:p>
          <a:p>
            <a:pPr marL="457200" indent="-228600" eaLnBrk="1" hangingPunct="1">
              <a:spcBef>
                <a:spcPct val="0"/>
              </a:spcBef>
            </a:pPr>
            <a:r>
              <a:rPr lang="en-US" altLang="en-US" sz="2800" dirty="0">
                <a:latin typeface="Arial" charset="0"/>
              </a:rPr>
              <a:t>Wanting help</a:t>
            </a:r>
          </a:p>
          <a:p>
            <a:pPr marL="457200" indent="-228600" eaLnBrk="1" hangingPunct="1">
              <a:spcBef>
                <a:spcPct val="0"/>
              </a:spcBef>
            </a:pPr>
            <a:r>
              <a:rPr lang="en-US" altLang="en-US" sz="2800" dirty="0">
                <a:latin typeface="Arial" charset="0"/>
              </a:rPr>
              <a:t>In need of training </a:t>
            </a:r>
          </a:p>
          <a:p>
            <a:pPr marL="687387" indent="-457200" eaLnBrk="1" hangingPunct="1">
              <a:spcBef>
                <a:spcPct val="0"/>
              </a:spcBef>
            </a:pPr>
            <a:endParaRPr lang="en-US" altLang="en-US" sz="1200" dirty="0">
              <a:latin typeface="Arial" charset="0"/>
            </a:endParaRPr>
          </a:p>
          <a:p>
            <a:pPr marL="230187" eaLnBrk="1" hangingPunct="1">
              <a:spcBef>
                <a:spcPct val="0"/>
              </a:spcBef>
              <a:buNone/>
            </a:pPr>
            <a:r>
              <a:rPr lang="en-US" altLang="en-US" sz="2800" dirty="0">
                <a:latin typeface="Arial" charset="0"/>
              </a:rPr>
              <a:t>Your Den Chief is likely 12-16 years old.  Why do we assume he will just “figure it out” unaided?</a:t>
            </a:r>
            <a:endParaRPr lang="en-US" altLang="en-US" sz="3600" dirty="0">
              <a:latin typeface="Arial" charset="0"/>
            </a:endParaRPr>
          </a:p>
        </p:txBody>
      </p:sp>
      <p:pic>
        <p:nvPicPr>
          <p:cNvPr id="9221"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52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1259288" y="320040"/>
            <a:ext cx="55130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Leader/Den Chief</a:t>
            </a:r>
          </a:p>
          <a:p>
            <a:pPr algn="ctr" eaLnBrk="1" hangingPunct="1">
              <a:spcBef>
                <a:spcPct val="0"/>
              </a:spcBef>
              <a:buFontTx/>
              <a:buNone/>
            </a:pPr>
            <a:r>
              <a:rPr lang="en-US" altLang="en-US" sz="4000" b="1" dirty="0">
                <a:latin typeface="Arial" charset="0"/>
              </a:rPr>
              <a:t>Relationship</a:t>
            </a:r>
          </a:p>
        </p:txBody>
      </p:sp>
      <p:sp>
        <p:nvSpPr>
          <p:cNvPr id="9220" name="Text Box 6"/>
          <p:cNvSpPr txBox="1">
            <a:spLocks noChangeArrowheads="1"/>
          </p:cNvSpPr>
          <p:nvPr/>
        </p:nvSpPr>
        <p:spPr bwMode="auto">
          <a:xfrm>
            <a:off x="228600" y="1905000"/>
            <a:ext cx="858932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dirty="0">
                <a:latin typeface="Arial" charset="0"/>
              </a:rPr>
              <a:t>Meet your Den Chief’s needs:</a:t>
            </a:r>
          </a:p>
          <a:p>
            <a:pPr lvl="1" eaLnBrk="1" hangingPunct="1">
              <a:spcBef>
                <a:spcPct val="0"/>
              </a:spcBef>
              <a:buFontTx/>
              <a:buChar char="•"/>
            </a:pPr>
            <a:r>
              <a:rPr lang="en-US" altLang="en-US" sz="3200" dirty="0">
                <a:latin typeface="Arial" charset="0"/>
              </a:rPr>
              <a:t> Praise</a:t>
            </a:r>
          </a:p>
          <a:p>
            <a:pPr lvl="1" eaLnBrk="1" hangingPunct="1">
              <a:spcBef>
                <a:spcPct val="0"/>
              </a:spcBef>
              <a:buFontTx/>
              <a:buChar char="•"/>
            </a:pPr>
            <a:r>
              <a:rPr lang="en-US" altLang="en-US" sz="3200" dirty="0">
                <a:latin typeface="Arial" charset="0"/>
              </a:rPr>
              <a:t> Appreciation, confidence, satisfaction</a:t>
            </a:r>
          </a:p>
          <a:p>
            <a:pPr lvl="1" eaLnBrk="1" hangingPunct="1">
              <a:spcBef>
                <a:spcPct val="0"/>
              </a:spcBef>
              <a:buFontTx/>
              <a:buChar char="•"/>
            </a:pPr>
            <a:r>
              <a:rPr lang="en-US" altLang="en-US" sz="3200" dirty="0">
                <a:latin typeface="Arial" charset="0"/>
              </a:rPr>
              <a:t> Tenure in position of responsibility</a:t>
            </a:r>
          </a:p>
          <a:p>
            <a:pPr lvl="1" eaLnBrk="1" hangingPunct="1">
              <a:spcBef>
                <a:spcPct val="0"/>
              </a:spcBef>
              <a:buFontTx/>
              <a:buChar char="•"/>
            </a:pPr>
            <a:r>
              <a:rPr lang="en-US" altLang="en-US" sz="3200" dirty="0">
                <a:latin typeface="Arial" charset="0"/>
              </a:rPr>
              <a:t> Den Chief Service Award</a:t>
            </a:r>
          </a:p>
          <a:p>
            <a:pPr eaLnBrk="1" hangingPunct="1">
              <a:spcBef>
                <a:spcPct val="0"/>
              </a:spcBef>
              <a:buFontTx/>
              <a:buNone/>
            </a:pPr>
            <a:endParaRPr lang="en-US" altLang="en-US" i="1" dirty="0">
              <a:latin typeface="Arial" charset="0"/>
            </a:endParaRPr>
          </a:p>
          <a:p>
            <a:pPr algn="ctr" eaLnBrk="1" hangingPunct="1">
              <a:spcBef>
                <a:spcPct val="0"/>
              </a:spcBef>
              <a:buFontTx/>
              <a:buNone/>
            </a:pPr>
            <a:r>
              <a:rPr lang="en-US" altLang="en-US" i="1" dirty="0">
                <a:latin typeface="Arial" charset="0"/>
              </a:rPr>
              <a:t>You are your Den Chief’s leadership mentor/guide.</a:t>
            </a:r>
          </a:p>
        </p:txBody>
      </p:sp>
      <p:pic>
        <p:nvPicPr>
          <p:cNvPr id="9221"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07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685800" y="553637"/>
            <a:ext cx="6228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Chief Service Award</a:t>
            </a:r>
          </a:p>
        </p:txBody>
      </p:sp>
      <p:sp>
        <p:nvSpPr>
          <p:cNvPr id="3" name="TextBox 2">
            <a:extLst>
              <a:ext uri="{FF2B5EF4-FFF2-40B4-BE49-F238E27FC236}">
                <a16:creationId xmlns:a16="http://schemas.microsoft.com/office/drawing/2014/main" id="{7726F9C0-2123-1944-DCA8-74509E20193D}"/>
              </a:ext>
            </a:extLst>
          </p:cNvPr>
          <p:cNvSpPr txBox="1"/>
          <p:nvPr/>
        </p:nvSpPr>
        <p:spPr>
          <a:xfrm>
            <a:off x="227162" y="1752600"/>
            <a:ext cx="8610600" cy="4524315"/>
          </a:xfrm>
          <a:prstGeom prst="rect">
            <a:avLst/>
          </a:prstGeom>
          <a:noFill/>
        </p:spPr>
        <p:txBody>
          <a:bodyPr wrap="square">
            <a:spAutoFit/>
          </a:bodyPr>
          <a:lstStyle/>
          <a:p>
            <a:pPr marL="514350" indent="-514350" algn="l">
              <a:buFont typeface="+mj-lt"/>
              <a:buAutoNum type="arabicPeriod"/>
            </a:pPr>
            <a:r>
              <a:rPr lang="en-US" sz="3200" i="0" dirty="0">
                <a:solidFill>
                  <a:srgbClr val="212121"/>
                </a:solidFill>
                <a:effectLst/>
                <a:latin typeface="Arial" panose="020B0604020202020204" pitchFamily="34" charset="0"/>
                <a:cs typeface="Arial" panose="020B0604020202020204" pitchFamily="34" charset="0"/>
              </a:rPr>
              <a:t>Serve the pack faithfully for one full year.</a:t>
            </a:r>
          </a:p>
          <a:p>
            <a:pPr marL="514350" indent="-514350" algn="l">
              <a:buFont typeface="+mj-lt"/>
              <a:buAutoNum type="arabicPeriod"/>
            </a:pPr>
            <a:r>
              <a:rPr lang="en-US" sz="3200" i="0" dirty="0">
                <a:solidFill>
                  <a:srgbClr val="212121"/>
                </a:solidFill>
                <a:effectLst/>
                <a:latin typeface="Arial" panose="020B0604020202020204" pitchFamily="34" charset="0"/>
                <a:cs typeface="Arial" panose="020B0604020202020204" pitchFamily="34" charset="0"/>
              </a:rPr>
              <a:t>Attend Den Chief Training (if available within year of service) OR be trained by the assistant Cubmaster and den leader.</a:t>
            </a:r>
          </a:p>
          <a:p>
            <a:pPr marL="514350" indent="-514350" algn="l">
              <a:buFont typeface="+mj-lt"/>
              <a:buAutoNum type="arabicPeriod"/>
            </a:pPr>
            <a:r>
              <a:rPr lang="en-US" sz="3200" i="0" dirty="0">
                <a:solidFill>
                  <a:srgbClr val="212121"/>
                </a:solidFill>
                <a:effectLst/>
                <a:latin typeface="Arial" panose="020B0604020202020204" pitchFamily="34" charset="0"/>
                <a:cs typeface="Arial" panose="020B0604020202020204" pitchFamily="34" charset="0"/>
              </a:rPr>
              <a:t>Know and understand the purposes of Cub Scouting.</a:t>
            </a:r>
          </a:p>
          <a:p>
            <a:pPr marL="514350" indent="-514350" algn="l">
              <a:buFont typeface="+mj-lt"/>
              <a:buAutoNum type="arabicPeriod"/>
            </a:pPr>
            <a:r>
              <a:rPr lang="en-US" sz="3200" i="0" dirty="0">
                <a:solidFill>
                  <a:srgbClr val="212121"/>
                </a:solidFill>
                <a:effectLst/>
                <a:latin typeface="Arial" panose="020B0604020202020204" pitchFamily="34" charset="0"/>
                <a:cs typeface="Arial" panose="020B0604020202020204" pitchFamily="34" charset="0"/>
              </a:rPr>
              <a:t>Help Cub Scouts achieve the purposes of Cub Scouting.</a:t>
            </a:r>
          </a:p>
          <a:p>
            <a:pPr marL="514350" indent="-514350" algn="l">
              <a:buFont typeface="+mj-lt"/>
              <a:buAutoNum type="arabicPeriod"/>
            </a:pPr>
            <a:r>
              <a:rPr lang="en-US" sz="3200" i="0" dirty="0">
                <a:solidFill>
                  <a:srgbClr val="212121"/>
                </a:solidFill>
                <a:effectLst/>
                <a:latin typeface="Arial" panose="020B0604020202020204" pitchFamily="34" charset="0"/>
                <a:cs typeface="Arial" panose="020B0604020202020204" pitchFamily="34" charset="0"/>
              </a:rPr>
              <a:t>Be the activities assistant in den meetings.</a:t>
            </a:r>
          </a:p>
        </p:txBody>
      </p:sp>
      <p:pic>
        <p:nvPicPr>
          <p:cNvPr id="4" name="Picture 9" descr="denchiefaward">
            <a:extLst>
              <a:ext uri="{FF2B5EF4-FFF2-40B4-BE49-F238E27FC236}">
                <a16:creationId xmlns:a16="http://schemas.microsoft.com/office/drawing/2014/main" id="{2EBDFDA6-02EA-CF96-643F-9CEAE6B36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12585"/>
            <a:ext cx="1362279" cy="143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940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609600" y="609600"/>
            <a:ext cx="6228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Chief Service Award</a:t>
            </a:r>
          </a:p>
        </p:txBody>
      </p:sp>
      <p:sp>
        <p:nvSpPr>
          <p:cNvPr id="3" name="TextBox 2">
            <a:extLst>
              <a:ext uri="{FF2B5EF4-FFF2-40B4-BE49-F238E27FC236}">
                <a16:creationId xmlns:a16="http://schemas.microsoft.com/office/drawing/2014/main" id="{7726F9C0-2123-1944-DCA8-74509E20193D}"/>
              </a:ext>
            </a:extLst>
          </p:cNvPr>
          <p:cNvSpPr txBox="1"/>
          <p:nvPr/>
        </p:nvSpPr>
        <p:spPr>
          <a:xfrm>
            <a:off x="152400" y="1905000"/>
            <a:ext cx="8229600" cy="4031873"/>
          </a:xfrm>
          <a:prstGeom prst="rect">
            <a:avLst/>
          </a:prstGeom>
          <a:noFill/>
        </p:spPr>
        <p:txBody>
          <a:bodyPr wrap="square">
            <a:spAutoFit/>
          </a:bodyPr>
          <a:lstStyle/>
          <a:p>
            <a:pPr marL="684213" indent="-684213" algn="l">
              <a:buFont typeface="+mj-lt"/>
              <a:buAutoNum type="arabicPeriod" startAt="6"/>
            </a:pPr>
            <a:r>
              <a:rPr lang="en-US" sz="3200" i="0" dirty="0">
                <a:solidFill>
                  <a:srgbClr val="212121"/>
                </a:solidFill>
                <a:effectLst/>
                <a:latin typeface="Arial" panose="020B0604020202020204" pitchFamily="34" charset="0"/>
                <a:cs typeface="Arial" panose="020B0604020202020204" pitchFamily="34" charset="0"/>
              </a:rPr>
              <a:t>Set a good example by attitude and </a:t>
            </a:r>
            <a:r>
              <a:rPr lang="en-US" sz="3200" i="0" dirty="0" err="1">
                <a:solidFill>
                  <a:srgbClr val="212121"/>
                </a:solidFill>
                <a:effectLst/>
                <a:latin typeface="Arial" panose="020B0604020202020204" pitchFamily="34" charset="0"/>
                <a:cs typeface="Arial" panose="020B0604020202020204" pitchFamily="34" charset="0"/>
              </a:rPr>
              <a:t>uniforming</a:t>
            </a:r>
            <a:r>
              <a:rPr lang="en-US" sz="3200" i="0" dirty="0">
                <a:solidFill>
                  <a:srgbClr val="212121"/>
                </a:solidFill>
                <a:effectLst/>
                <a:latin typeface="Arial" panose="020B0604020202020204" pitchFamily="34" charset="0"/>
                <a:cs typeface="Arial" panose="020B0604020202020204" pitchFamily="34" charset="0"/>
              </a:rPr>
              <a:t>.</a:t>
            </a:r>
          </a:p>
          <a:p>
            <a:pPr marL="684213" indent="-684213" algn="l">
              <a:buFont typeface="+mj-lt"/>
              <a:buAutoNum type="arabicPeriod" startAt="6"/>
            </a:pPr>
            <a:r>
              <a:rPr lang="en-US" sz="3200" i="0" dirty="0">
                <a:solidFill>
                  <a:srgbClr val="212121"/>
                </a:solidFill>
                <a:effectLst/>
                <a:latin typeface="Arial" panose="020B0604020202020204" pitchFamily="34" charset="0"/>
                <a:cs typeface="Arial" panose="020B0604020202020204" pitchFamily="34" charset="0"/>
              </a:rPr>
              <a:t>Be a friend to the Scouts in the den.</a:t>
            </a:r>
          </a:p>
          <a:p>
            <a:pPr marL="684213" indent="-684213" algn="l">
              <a:buFont typeface="+mj-lt"/>
              <a:buAutoNum type="arabicPeriod" startAt="6"/>
            </a:pPr>
            <a:r>
              <a:rPr lang="en-US" sz="3200" i="0" dirty="0">
                <a:solidFill>
                  <a:srgbClr val="212121"/>
                </a:solidFill>
                <a:effectLst/>
                <a:latin typeface="Arial" panose="020B0604020202020204" pitchFamily="34" charset="0"/>
                <a:cs typeface="Arial" panose="020B0604020202020204" pitchFamily="34" charset="0"/>
              </a:rPr>
              <a:t>Take part in weekly meetings.</a:t>
            </a:r>
          </a:p>
          <a:p>
            <a:pPr marL="684213" indent="-684213" algn="l">
              <a:buFont typeface="+mj-lt"/>
              <a:buAutoNum type="arabicPeriod" startAt="6"/>
            </a:pPr>
            <a:r>
              <a:rPr lang="en-US" sz="3200" i="0" dirty="0">
                <a:solidFill>
                  <a:srgbClr val="212121"/>
                </a:solidFill>
                <a:effectLst/>
                <a:latin typeface="Arial" panose="020B0604020202020204" pitchFamily="34" charset="0"/>
                <a:cs typeface="Arial" panose="020B0604020202020204" pitchFamily="34" charset="0"/>
              </a:rPr>
              <a:t>Assist the den at the monthly pack program.</a:t>
            </a:r>
          </a:p>
          <a:p>
            <a:pPr marL="684213" indent="-684213" algn="l">
              <a:buFont typeface="+mj-lt"/>
              <a:buAutoNum type="arabicPeriod" startAt="6"/>
            </a:pPr>
            <a:r>
              <a:rPr lang="en-US" sz="3200" i="0" dirty="0">
                <a:solidFill>
                  <a:srgbClr val="212121"/>
                </a:solidFill>
                <a:effectLst/>
                <a:latin typeface="Arial" panose="020B0604020202020204" pitchFamily="34" charset="0"/>
                <a:cs typeface="Arial" panose="020B0604020202020204" pitchFamily="34" charset="0"/>
              </a:rPr>
              <a:t>Meet as needed with the adult members of the den, pack, troop, or crew.</a:t>
            </a:r>
          </a:p>
        </p:txBody>
      </p:sp>
      <p:pic>
        <p:nvPicPr>
          <p:cNvPr id="2" name="Picture 9" descr="denchiefaward">
            <a:extLst>
              <a:ext uri="{FF2B5EF4-FFF2-40B4-BE49-F238E27FC236}">
                <a16:creationId xmlns:a16="http://schemas.microsoft.com/office/drawing/2014/main" id="{3EA90C3F-0E8B-B4AF-5AE4-2F5C51D0B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12585"/>
            <a:ext cx="1362279" cy="143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37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1945217" y="489911"/>
            <a:ext cx="52854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What is a Den Chief?</a:t>
            </a:r>
          </a:p>
        </p:txBody>
      </p:sp>
      <p:sp>
        <p:nvSpPr>
          <p:cNvPr id="3076" name="Text Box 6"/>
          <p:cNvSpPr txBox="1">
            <a:spLocks noChangeArrowheads="1"/>
          </p:cNvSpPr>
          <p:nvPr/>
        </p:nvSpPr>
        <p:spPr bwMode="auto">
          <a:xfrm>
            <a:off x="152401" y="2286000"/>
            <a:ext cx="8762999"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230188" indent="-230188" eaLnBrk="1" hangingPunct="1">
              <a:spcBef>
                <a:spcPct val="0"/>
              </a:spcBef>
              <a:buFont typeface="Arial" panose="020B0604020202020204" pitchFamily="34" charset="0"/>
              <a:buChar char="•"/>
            </a:pPr>
            <a:r>
              <a:rPr lang="en-US" altLang="en-US" sz="3600" dirty="0">
                <a:latin typeface="Arial" charset="0"/>
              </a:rPr>
              <a:t>When Cub Scouts of America began in 1933, original Den Leaders were Den Chiefs</a:t>
            </a:r>
          </a:p>
          <a:p>
            <a:pPr eaLnBrk="1" hangingPunct="1">
              <a:spcBef>
                <a:spcPct val="0"/>
              </a:spcBef>
              <a:buNone/>
            </a:pPr>
            <a:endParaRPr lang="en-US" altLang="en-US" sz="1200" dirty="0">
              <a:latin typeface="Arial" charset="0"/>
            </a:endParaRPr>
          </a:p>
          <a:p>
            <a:pPr marL="230188" indent="-230188" eaLnBrk="1" hangingPunct="1">
              <a:spcBef>
                <a:spcPct val="0"/>
              </a:spcBef>
              <a:buFont typeface="Arial" panose="020B0604020202020204" pitchFamily="34" charset="0"/>
              <a:buChar char="•"/>
            </a:pPr>
            <a:r>
              <a:rPr lang="en-US" altLang="en-US" sz="3600" dirty="0">
                <a:latin typeface="Arial" charset="0"/>
              </a:rPr>
              <a:t>Executed den meeting plans at direction of Cubmaster and Den Mother</a:t>
            </a:r>
          </a:p>
          <a:p>
            <a:pPr eaLnBrk="1" hangingPunct="1">
              <a:spcBef>
                <a:spcPct val="0"/>
              </a:spcBef>
              <a:buNone/>
            </a:pPr>
            <a:endParaRPr lang="en-US" altLang="en-US" sz="1200" b="1" dirty="0">
              <a:latin typeface="Arial" charset="0"/>
            </a:endParaRP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454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569474" y="563701"/>
            <a:ext cx="6228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Chief Service Award</a:t>
            </a:r>
          </a:p>
        </p:txBody>
      </p:sp>
      <p:sp>
        <p:nvSpPr>
          <p:cNvPr id="3" name="TextBox 2">
            <a:extLst>
              <a:ext uri="{FF2B5EF4-FFF2-40B4-BE49-F238E27FC236}">
                <a16:creationId xmlns:a16="http://schemas.microsoft.com/office/drawing/2014/main" id="{7726F9C0-2123-1944-DCA8-74509E20193D}"/>
              </a:ext>
            </a:extLst>
          </p:cNvPr>
          <p:cNvSpPr txBox="1"/>
          <p:nvPr/>
        </p:nvSpPr>
        <p:spPr>
          <a:xfrm>
            <a:off x="34506" y="1600200"/>
            <a:ext cx="8799638" cy="5016758"/>
          </a:xfrm>
          <a:prstGeom prst="rect">
            <a:avLst/>
          </a:prstGeom>
          <a:noFill/>
        </p:spPr>
        <p:txBody>
          <a:bodyPr wrap="square">
            <a:spAutoFit/>
          </a:bodyPr>
          <a:lstStyle/>
          <a:p>
            <a:pPr marL="741363" indent="-741363" algn="l">
              <a:buFont typeface="+mj-lt"/>
              <a:buAutoNum type="arabicPeriod" startAt="11"/>
            </a:pPr>
            <a:r>
              <a:rPr lang="en-US" sz="3200" i="0" dirty="0">
                <a:solidFill>
                  <a:srgbClr val="212121"/>
                </a:solidFill>
                <a:effectLst/>
                <a:latin typeface="Arial" panose="020B0604020202020204" pitchFamily="34" charset="0"/>
                <a:cs typeface="Arial" panose="020B0604020202020204" pitchFamily="34" charset="0"/>
              </a:rPr>
              <a:t>Complete four of these projects:</a:t>
            </a:r>
            <a:endParaRPr lang="en-US" sz="2400" i="0" dirty="0">
              <a:solidFill>
                <a:srgbClr val="212121"/>
              </a:solidFill>
              <a:effectLst/>
              <a:latin typeface="Roboto" panose="02000000000000000000" pitchFamily="2" charset="0"/>
            </a:endParaRPr>
          </a:p>
          <a:p>
            <a:pPr marL="914400" lvl="1" indent="-457200" algn="l">
              <a:buFont typeface="+mj-lt"/>
              <a:buAutoNum type="alphaLcPeriod"/>
            </a:pPr>
            <a:r>
              <a:rPr lang="en-US" sz="2400" i="0" dirty="0">
                <a:solidFill>
                  <a:srgbClr val="212121"/>
                </a:solidFill>
                <a:effectLst/>
                <a:latin typeface="Arial" panose="020B0604020202020204" pitchFamily="34" charset="0"/>
                <a:cs typeface="Arial" panose="020B0604020202020204" pitchFamily="34" charset="0"/>
              </a:rPr>
              <a:t>Serve as a staff member of a special Cub Scouting event, such as a Scouting show, bicycle rodeo, etc.</a:t>
            </a:r>
          </a:p>
          <a:p>
            <a:pPr marL="914400" lvl="1" indent="-457200" algn="l">
              <a:buFont typeface="+mj-lt"/>
              <a:buAutoNum type="alphaLcPeriod"/>
            </a:pPr>
            <a:r>
              <a:rPr lang="en-US" sz="2400" i="0" dirty="0">
                <a:solidFill>
                  <a:srgbClr val="212121"/>
                </a:solidFill>
                <a:effectLst/>
                <a:latin typeface="Arial" panose="020B0604020202020204" pitchFamily="34" charset="0"/>
                <a:cs typeface="Arial" panose="020B0604020202020204" pitchFamily="34" charset="0"/>
              </a:rPr>
              <a:t>Serve as a staff member of a Cub Scout day camp or resident camp.</a:t>
            </a:r>
          </a:p>
          <a:p>
            <a:pPr marL="914400" lvl="1" indent="-457200" algn="l">
              <a:buFont typeface="+mj-lt"/>
              <a:buAutoNum type="alphaLcPeriod"/>
            </a:pPr>
            <a:r>
              <a:rPr lang="en-US" sz="2400" i="0" dirty="0">
                <a:solidFill>
                  <a:srgbClr val="212121"/>
                </a:solidFill>
                <a:effectLst/>
                <a:latin typeface="Arial" panose="020B0604020202020204" pitchFamily="34" charset="0"/>
                <a:cs typeface="Arial" panose="020B0604020202020204" pitchFamily="34" charset="0"/>
              </a:rPr>
              <a:t>Advance one rank.</a:t>
            </a:r>
          </a:p>
          <a:p>
            <a:pPr marL="914400" lvl="1" indent="-457200" algn="l">
              <a:buFont typeface="+mj-lt"/>
              <a:buAutoNum type="alphaLcPeriod"/>
            </a:pPr>
            <a:r>
              <a:rPr lang="en-US" sz="2400" i="0" dirty="0">
                <a:solidFill>
                  <a:srgbClr val="212121"/>
                </a:solidFill>
                <a:effectLst/>
                <a:latin typeface="Arial" panose="020B0604020202020204" pitchFamily="34" charset="0"/>
                <a:cs typeface="Arial" panose="020B0604020202020204" pitchFamily="34" charset="0"/>
              </a:rPr>
              <a:t>Assist in recruiting three new Cub Scouts.</a:t>
            </a:r>
          </a:p>
          <a:p>
            <a:pPr marL="914400" lvl="1" indent="-457200" algn="l">
              <a:buFont typeface="+mj-lt"/>
              <a:buAutoNum type="alphaLcPeriod"/>
            </a:pPr>
            <a:r>
              <a:rPr lang="en-US" sz="2400" i="0" dirty="0">
                <a:solidFill>
                  <a:srgbClr val="212121"/>
                </a:solidFill>
                <a:effectLst/>
                <a:latin typeface="Arial" panose="020B0604020202020204" pitchFamily="34" charset="0"/>
                <a:cs typeface="Arial" panose="020B0604020202020204" pitchFamily="34" charset="0"/>
              </a:rPr>
              <a:t>Assist three Cub Scouts to become Webelos Scouts.</a:t>
            </a:r>
          </a:p>
          <a:p>
            <a:pPr marL="914400" lvl="1" indent="-457200" algn="l">
              <a:buFont typeface="+mj-lt"/>
              <a:buAutoNum type="alphaLcPeriod"/>
            </a:pPr>
            <a:r>
              <a:rPr lang="en-US" sz="2400" i="0" dirty="0">
                <a:solidFill>
                  <a:srgbClr val="212121"/>
                </a:solidFill>
                <a:effectLst/>
                <a:latin typeface="Arial" panose="020B0604020202020204" pitchFamily="34" charset="0"/>
                <a:cs typeface="Arial" panose="020B0604020202020204" pitchFamily="34" charset="0"/>
              </a:rPr>
              <a:t>Assist three Arrow of Light Scouts to join a troop.</a:t>
            </a:r>
          </a:p>
          <a:p>
            <a:pPr marL="914400" lvl="1" indent="-457200" algn="l">
              <a:buFont typeface="+mj-lt"/>
              <a:buAutoNum type="alphaLcPeriod"/>
            </a:pPr>
            <a:r>
              <a:rPr lang="en-US" sz="2400" i="0" dirty="0">
                <a:solidFill>
                  <a:srgbClr val="212121"/>
                </a:solidFill>
                <a:effectLst/>
                <a:latin typeface="Arial" panose="020B0604020202020204" pitchFamily="34" charset="0"/>
                <a:cs typeface="Arial" panose="020B0604020202020204" pitchFamily="34" charset="0"/>
              </a:rPr>
              <a:t>Help to plan and carry out a joint pack-troop activity.</a:t>
            </a:r>
          </a:p>
          <a:p>
            <a:pPr marL="914400" lvl="1" indent="-457200" algn="l">
              <a:buFont typeface="+mj-lt"/>
              <a:buAutoNum type="alphaLcPeriod"/>
            </a:pPr>
            <a:r>
              <a:rPr lang="en-US" sz="2400" i="0" dirty="0">
                <a:solidFill>
                  <a:srgbClr val="212121"/>
                </a:solidFill>
                <a:effectLst/>
                <a:latin typeface="Arial" panose="020B0604020202020204" pitchFamily="34" charset="0"/>
                <a:cs typeface="Arial" panose="020B0604020202020204" pitchFamily="34" charset="0"/>
              </a:rPr>
              <a:t>Recommend to your Scoutmaster or Venturing Advisor another Scouts BSA member or Venturer to be a den chief.</a:t>
            </a:r>
          </a:p>
        </p:txBody>
      </p:sp>
      <p:pic>
        <p:nvPicPr>
          <p:cNvPr id="2" name="Picture 9" descr="denchiefaward">
            <a:extLst>
              <a:ext uri="{FF2B5EF4-FFF2-40B4-BE49-F238E27FC236}">
                <a16:creationId xmlns:a16="http://schemas.microsoft.com/office/drawing/2014/main" id="{0DF8B971-7EB7-4FC7-FEE0-8AD0A43E1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12585"/>
            <a:ext cx="1362279" cy="143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30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F5856630-AE76-D8D6-7072-BB9B7DF91646}"/>
              </a:ext>
            </a:extLst>
          </p:cNvPr>
          <p:cNvPicPr>
            <a:picLocks noChangeAspect="1"/>
          </p:cNvPicPr>
          <p:nvPr/>
        </p:nvPicPr>
        <p:blipFill>
          <a:blip r:embed="rId5" cstate="print">
            <a:extLst>
              <a:ext uri="{28A0092B-C50C-407E-A947-70E740481C1C}">
                <a14:useLocalDpi xmlns:a14="http://schemas.microsoft.com/office/drawing/2010/main" val="0"/>
              </a:ext>
            </a:extLst>
          </a:blip>
          <a:srcRect l="8794" t="8862" r="10001" b="10352"/>
          <a:stretch>
            <a:fillRect/>
          </a:stretch>
        </p:blipFill>
        <p:spPr bwMode="auto">
          <a:xfrm>
            <a:off x="7458727" y="4375451"/>
            <a:ext cx="1449746" cy="18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id="{3D57FBFF-9D53-1793-4FCF-F92FA62EE342}"/>
              </a:ext>
            </a:extLst>
          </p:cNvPr>
          <p:cNvSpPr txBox="1">
            <a:spLocks noChangeArrowheads="1"/>
          </p:cNvSpPr>
          <p:nvPr/>
        </p:nvSpPr>
        <p:spPr bwMode="auto">
          <a:xfrm>
            <a:off x="152400" y="1828800"/>
            <a:ext cx="7382527"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eaLnBrk="0" fontAlgn="base" hangingPunct="0">
              <a:spcBef>
                <a:spcPct val="0"/>
              </a:spcBef>
              <a:spcAft>
                <a:spcPct val="0"/>
              </a:spcAft>
              <a:defRPr>
                <a:solidFill>
                  <a:schemeClr val="tx1"/>
                </a:solidFill>
                <a:latin typeface="Calibri" charset="0"/>
                <a:cs typeface="Arial" charset="0"/>
              </a:defRPr>
            </a:lvl6pPr>
            <a:lvl7pPr marL="2971800" indent="-228600" eaLnBrk="0" fontAlgn="base" hangingPunct="0">
              <a:spcBef>
                <a:spcPct val="0"/>
              </a:spcBef>
              <a:spcAft>
                <a:spcPct val="0"/>
              </a:spcAft>
              <a:defRPr>
                <a:solidFill>
                  <a:schemeClr val="tx1"/>
                </a:solidFill>
                <a:latin typeface="Calibri" charset="0"/>
                <a:cs typeface="Arial" charset="0"/>
              </a:defRPr>
            </a:lvl7pPr>
            <a:lvl8pPr marL="3429000" indent="-228600" eaLnBrk="0" fontAlgn="base" hangingPunct="0">
              <a:spcBef>
                <a:spcPct val="0"/>
              </a:spcBef>
              <a:spcAft>
                <a:spcPct val="0"/>
              </a:spcAft>
              <a:defRPr>
                <a:solidFill>
                  <a:schemeClr val="tx1"/>
                </a:solidFill>
                <a:latin typeface="Calibri" charset="0"/>
                <a:cs typeface="Arial" charset="0"/>
              </a:defRPr>
            </a:lvl8pPr>
            <a:lvl9pPr marL="3886200" indent="-228600" eaLnBrk="0" fontAlgn="base" hangingPunct="0">
              <a:spcBef>
                <a:spcPct val="0"/>
              </a:spcBef>
              <a:spcAft>
                <a:spcPct val="0"/>
              </a:spcAft>
              <a:defRPr>
                <a:solidFill>
                  <a:schemeClr val="tx1"/>
                </a:solidFill>
                <a:latin typeface="Calibri" charset="0"/>
                <a:cs typeface="Arial" charset="0"/>
              </a:defRPr>
            </a:lvl9pPr>
          </a:lstStyle>
          <a:p>
            <a:pPr eaLnBrk="1" hangingPunct="1"/>
            <a:r>
              <a:rPr lang="en-US" altLang="en-US" sz="3200" dirty="0">
                <a:latin typeface="Arial" panose="020B0604020202020204" pitchFamily="34" charset="0"/>
                <a:cs typeface="Arial" panose="020B0604020202020204" pitchFamily="34" charset="0"/>
              </a:rPr>
              <a:t>Den Chiefs will make mistakes!</a:t>
            </a:r>
          </a:p>
          <a:p>
            <a:pPr eaLnBrk="1" hangingPunct="1"/>
            <a:endParaRPr lang="en-US" altLang="en-US" sz="1200" dirty="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Den Leaders: coach/mentor rather than scold/dismiss</a:t>
            </a:r>
          </a:p>
          <a:p>
            <a:pPr marL="342900" indent="-3429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Parents: talk to Den Leader, not Den Chief or other parents </a:t>
            </a:r>
          </a:p>
          <a:p>
            <a:pPr marL="342900" indent="-3429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Pack/Troop: establish mechanism of course correction for struggling/failing Den Chiefs, unsupportive parents, and/or apparent misfit</a:t>
            </a:r>
          </a:p>
          <a:p>
            <a:pPr eaLnBrk="1" hangingPunct="1"/>
            <a:endParaRPr lang="en-US" altLang="en-US" sz="1500" dirty="0"/>
          </a:p>
        </p:txBody>
      </p:sp>
      <p:sp>
        <p:nvSpPr>
          <p:cNvPr id="5" name="Text Box 5">
            <a:extLst>
              <a:ext uri="{FF2B5EF4-FFF2-40B4-BE49-F238E27FC236}">
                <a16:creationId xmlns:a16="http://schemas.microsoft.com/office/drawing/2014/main" id="{7492CDB7-7686-1E1B-259A-F59E166B2FD9}"/>
              </a:ext>
            </a:extLst>
          </p:cNvPr>
          <p:cNvSpPr txBox="1">
            <a:spLocks noChangeArrowheads="1"/>
          </p:cNvSpPr>
          <p:nvPr/>
        </p:nvSpPr>
        <p:spPr bwMode="auto">
          <a:xfrm>
            <a:off x="1259288" y="320040"/>
            <a:ext cx="55130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Leader/Den Chief</a:t>
            </a:r>
          </a:p>
          <a:p>
            <a:pPr algn="ctr" eaLnBrk="1" hangingPunct="1">
              <a:spcBef>
                <a:spcPct val="0"/>
              </a:spcBef>
              <a:buFontTx/>
              <a:buNone/>
            </a:pPr>
            <a:r>
              <a:rPr lang="en-US" altLang="en-US" sz="4000" b="1" dirty="0">
                <a:latin typeface="Arial" charset="0"/>
              </a:rPr>
              <a:t>Relationship</a:t>
            </a:r>
          </a:p>
        </p:txBody>
      </p:sp>
    </p:spTree>
    <p:extLst>
      <p:ext uri="{BB962C8B-B14F-4D97-AF65-F5344CB8AC3E}">
        <p14:creationId xmlns:p14="http://schemas.microsoft.com/office/powerpoint/2010/main" val="3657968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492BF2A-7728-4616-DE33-180285F07AA1}"/>
              </a:ext>
            </a:extLst>
          </p:cNvPr>
          <p:cNvSpPr txBox="1">
            <a:spLocks/>
          </p:cNvSpPr>
          <p:nvPr/>
        </p:nvSpPr>
        <p:spPr>
          <a:xfrm>
            <a:off x="213016" y="1524000"/>
            <a:ext cx="8737021" cy="4953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900"/>
              </a:spcAft>
              <a:buNone/>
            </a:pPr>
            <a:r>
              <a:rPr lang="en-US" altLang="en-US" dirty="0">
                <a:latin typeface="Arial" panose="020B0604020202020204" pitchFamily="34" charset="0"/>
                <a:cs typeface="Arial" panose="020B0604020202020204" pitchFamily="34" charset="0"/>
              </a:rPr>
              <a:t>Den Chiefs:</a:t>
            </a:r>
          </a:p>
          <a:p>
            <a:pPr marL="914400" indent="-285750">
              <a:spcAft>
                <a:spcPts val="9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Not expected to manage difficult situations alone</a:t>
            </a:r>
          </a:p>
          <a:p>
            <a:pPr marL="914400" indent="-285750">
              <a:spcAft>
                <a:spcPts val="9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Never should be publicly embarrassed </a:t>
            </a:r>
          </a:p>
          <a:p>
            <a:pPr marL="914400" indent="-285750">
              <a:spcAft>
                <a:spcPts val="9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Better to terminate Den Chief assignment  than to continue bad experiences for Cub Scouts or Den Chiefs.</a:t>
            </a:r>
          </a:p>
          <a:p>
            <a:pPr marL="0" indent="0">
              <a:spcAft>
                <a:spcPts val="900"/>
              </a:spcAft>
              <a:buFont typeface="Arial" charset="0"/>
              <a:buNone/>
            </a:pPr>
            <a:endParaRPr lang="en-US" altLang="en-US" sz="1500" dirty="0"/>
          </a:p>
        </p:txBody>
      </p:sp>
      <p:pic>
        <p:nvPicPr>
          <p:cNvPr id="4" name="Picture 3">
            <a:extLst>
              <a:ext uri="{FF2B5EF4-FFF2-40B4-BE49-F238E27FC236}">
                <a16:creationId xmlns:a16="http://schemas.microsoft.com/office/drawing/2014/main" id="{4E17EEDF-7BCC-360D-DB99-A80452370920}"/>
              </a:ext>
            </a:extLst>
          </p:cNvPr>
          <p:cNvPicPr>
            <a:picLocks noChangeAspect="1"/>
          </p:cNvPicPr>
          <p:nvPr/>
        </p:nvPicPr>
        <p:blipFill>
          <a:blip r:embed="rId5" cstate="print">
            <a:extLst>
              <a:ext uri="{28A0092B-C50C-407E-A947-70E740481C1C}">
                <a14:useLocalDpi xmlns:a14="http://schemas.microsoft.com/office/drawing/2010/main" val="0"/>
              </a:ext>
            </a:extLst>
          </a:blip>
          <a:srcRect l="8794" t="8862" r="10001" b="10352"/>
          <a:stretch>
            <a:fillRect/>
          </a:stretch>
        </p:blipFill>
        <p:spPr bwMode="auto">
          <a:xfrm>
            <a:off x="7733559" y="5242230"/>
            <a:ext cx="120262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932B83F6-0947-AF76-2F26-FD6FD0D9CB6D}"/>
              </a:ext>
            </a:extLst>
          </p:cNvPr>
          <p:cNvSpPr txBox="1">
            <a:spLocks noChangeArrowheads="1"/>
          </p:cNvSpPr>
          <p:nvPr/>
        </p:nvSpPr>
        <p:spPr bwMode="auto">
          <a:xfrm>
            <a:off x="1259288" y="320040"/>
            <a:ext cx="55130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Leader/Den Chief</a:t>
            </a:r>
          </a:p>
          <a:p>
            <a:pPr algn="ctr" eaLnBrk="1" hangingPunct="1">
              <a:spcBef>
                <a:spcPct val="0"/>
              </a:spcBef>
              <a:buFontTx/>
              <a:buNone/>
            </a:pPr>
            <a:r>
              <a:rPr lang="en-US" altLang="en-US" sz="4000" b="1" dirty="0">
                <a:latin typeface="Arial" charset="0"/>
              </a:rPr>
              <a:t>Relationship</a:t>
            </a:r>
          </a:p>
        </p:txBody>
      </p:sp>
    </p:spTree>
    <p:extLst>
      <p:ext uri="{BB962C8B-B14F-4D97-AF65-F5344CB8AC3E}">
        <p14:creationId xmlns:p14="http://schemas.microsoft.com/office/powerpoint/2010/main" val="1960587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38B421BF-A5EE-09BD-6B6B-FE013A5A0D17}"/>
              </a:ext>
            </a:extLst>
          </p:cNvPr>
          <p:cNvPicPr>
            <a:picLocks noChangeAspect="1"/>
          </p:cNvPicPr>
          <p:nvPr/>
        </p:nvPicPr>
        <p:blipFill>
          <a:blip r:embed="rId5" cstate="print">
            <a:extLst>
              <a:ext uri="{28A0092B-C50C-407E-A947-70E740481C1C}">
                <a14:useLocalDpi xmlns:a14="http://schemas.microsoft.com/office/drawing/2010/main" val="0"/>
              </a:ext>
            </a:extLst>
          </a:blip>
          <a:srcRect l="8794" t="8862" r="10001" b="10352"/>
          <a:stretch>
            <a:fillRect/>
          </a:stretch>
        </p:blipFill>
        <p:spPr bwMode="auto">
          <a:xfrm>
            <a:off x="3732827" y="4495800"/>
            <a:ext cx="1449746" cy="18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6F3C4E2-B753-3297-681D-4BC272646CD3}"/>
              </a:ext>
            </a:extLst>
          </p:cNvPr>
          <p:cNvSpPr txBox="1"/>
          <p:nvPr/>
        </p:nvSpPr>
        <p:spPr>
          <a:xfrm>
            <a:off x="576564" y="2398579"/>
            <a:ext cx="7990872" cy="1754326"/>
          </a:xfrm>
          <a:prstGeom prst="rect">
            <a:avLst/>
          </a:prstGeom>
          <a:noFill/>
        </p:spPr>
        <p:txBody>
          <a:bodyPr wrap="square">
            <a:spAutoFit/>
          </a:bodyPr>
          <a:lstStyle/>
          <a:p>
            <a:pPr algn="ctr">
              <a:spcAft>
                <a:spcPts val="900"/>
              </a:spcAft>
              <a:defRPr/>
            </a:pPr>
            <a:r>
              <a:rPr lang="en-US" sz="3600" i="1" dirty="0">
                <a:latin typeface="Arial" panose="020B0604020202020204" pitchFamily="34" charset="0"/>
                <a:cs typeface="Arial" panose="020B0604020202020204" pitchFamily="34" charset="0"/>
              </a:rPr>
              <a:t>Talking about possible difficulties and responses </a:t>
            </a:r>
            <a:r>
              <a:rPr lang="en-US" sz="3600" i="1" u="sng" dirty="0">
                <a:latin typeface="Arial" panose="020B0604020202020204" pitchFamily="34" charset="0"/>
                <a:cs typeface="Arial" panose="020B0604020202020204" pitchFamily="34" charset="0"/>
              </a:rPr>
              <a:t>in advance </a:t>
            </a:r>
            <a:r>
              <a:rPr lang="en-US" sz="3600" i="1" dirty="0">
                <a:latin typeface="Arial" panose="020B0604020202020204" pitchFamily="34" charset="0"/>
                <a:cs typeface="Arial" panose="020B0604020202020204" pitchFamily="34" charset="0"/>
              </a:rPr>
              <a:t>helps us Be Prepared in the event that they occur. </a:t>
            </a:r>
          </a:p>
        </p:txBody>
      </p:sp>
      <p:sp>
        <p:nvSpPr>
          <p:cNvPr id="5" name="Text Box 5">
            <a:extLst>
              <a:ext uri="{FF2B5EF4-FFF2-40B4-BE49-F238E27FC236}">
                <a16:creationId xmlns:a16="http://schemas.microsoft.com/office/drawing/2014/main" id="{BEC35102-7832-0C7C-16B6-112DFDEC2A96}"/>
              </a:ext>
            </a:extLst>
          </p:cNvPr>
          <p:cNvSpPr txBox="1">
            <a:spLocks noChangeArrowheads="1"/>
          </p:cNvSpPr>
          <p:nvPr/>
        </p:nvSpPr>
        <p:spPr bwMode="auto">
          <a:xfrm>
            <a:off x="1259288" y="320040"/>
            <a:ext cx="55130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Leader/Den Chief</a:t>
            </a:r>
          </a:p>
          <a:p>
            <a:pPr algn="ctr" eaLnBrk="1" hangingPunct="1">
              <a:spcBef>
                <a:spcPct val="0"/>
              </a:spcBef>
              <a:buFontTx/>
              <a:buNone/>
            </a:pPr>
            <a:r>
              <a:rPr lang="en-US" altLang="en-US" sz="4000" b="1" dirty="0">
                <a:latin typeface="Arial" charset="0"/>
              </a:rPr>
              <a:t>Relationship</a:t>
            </a:r>
          </a:p>
        </p:txBody>
      </p:sp>
    </p:spTree>
    <p:extLst>
      <p:ext uri="{BB962C8B-B14F-4D97-AF65-F5344CB8AC3E}">
        <p14:creationId xmlns:p14="http://schemas.microsoft.com/office/powerpoint/2010/main" val="2747489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B7DBB31-414C-28B1-EC36-5C270F391D39}"/>
              </a:ext>
            </a:extLst>
          </p:cNvPr>
          <p:cNvSpPr txBox="1">
            <a:spLocks/>
          </p:cNvSpPr>
          <p:nvPr/>
        </p:nvSpPr>
        <p:spPr>
          <a:xfrm>
            <a:off x="196969" y="1657334"/>
            <a:ext cx="8750061" cy="4876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pPr>
            <a:r>
              <a:rPr lang="en-US" altLang="en-US" dirty="0">
                <a:latin typeface="Arial" panose="020B0604020202020204" pitchFamily="34" charset="0"/>
                <a:cs typeface="Arial" panose="020B0604020202020204" pitchFamily="34" charset="0"/>
              </a:rPr>
              <a:t>Pack wants Den Chief continuity.</a:t>
            </a:r>
          </a:p>
          <a:p>
            <a:pPr>
              <a:spcBef>
                <a:spcPts val="900"/>
              </a:spcBef>
            </a:pPr>
            <a:r>
              <a:rPr lang="en-US" altLang="en-US" dirty="0">
                <a:latin typeface="Arial" panose="020B0604020202020204" pitchFamily="34" charset="0"/>
                <a:cs typeface="Arial" panose="020B0604020202020204" pitchFamily="34" charset="0"/>
              </a:rPr>
              <a:t>Troops often specify six months in position of responsibility.</a:t>
            </a:r>
          </a:p>
          <a:p>
            <a:pPr>
              <a:spcBef>
                <a:spcPts val="900"/>
              </a:spcBef>
            </a:pPr>
            <a:r>
              <a:rPr lang="en-US" altLang="en-US" dirty="0">
                <a:latin typeface="Arial" panose="020B0604020202020204" pitchFamily="34" charset="0"/>
                <a:cs typeface="Arial" panose="020B0604020202020204" pitchFamily="34" charset="0"/>
              </a:rPr>
              <a:t>Often Den Chiefs serve for one year…then decide.</a:t>
            </a:r>
          </a:p>
          <a:p>
            <a:pPr marL="914400" lvl="1" indent="-457200">
              <a:spcBef>
                <a:spcPts val="900"/>
              </a:spcBef>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What does Den Chief want?</a:t>
            </a:r>
          </a:p>
          <a:p>
            <a:pPr marL="914400" lvl="1" indent="-457200">
              <a:spcBef>
                <a:spcPts val="900"/>
              </a:spcBef>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What can Den Chief’s schedule accommodate?</a:t>
            </a:r>
          </a:p>
        </p:txBody>
      </p:sp>
      <p:pic>
        <p:nvPicPr>
          <p:cNvPr id="4" name="Picture 3">
            <a:extLst>
              <a:ext uri="{FF2B5EF4-FFF2-40B4-BE49-F238E27FC236}">
                <a16:creationId xmlns:a16="http://schemas.microsoft.com/office/drawing/2014/main" id="{7A0A4B1F-4659-089B-A997-B0D8E106251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9109" y="5703080"/>
            <a:ext cx="1602581" cy="107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E36E8BA6-7A72-1D6D-4358-2F44C2C453C4}"/>
              </a:ext>
            </a:extLst>
          </p:cNvPr>
          <p:cNvSpPr txBox="1">
            <a:spLocks noChangeArrowheads="1"/>
          </p:cNvSpPr>
          <p:nvPr/>
        </p:nvSpPr>
        <p:spPr bwMode="auto">
          <a:xfrm>
            <a:off x="1259288" y="320040"/>
            <a:ext cx="55130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Leader/Den Chief</a:t>
            </a:r>
          </a:p>
          <a:p>
            <a:pPr algn="ctr" eaLnBrk="1" hangingPunct="1">
              <a:spcBef>
                <a:spcPct val="0"/>
              </a:spcBef>
              <a:buFontTx/>
              <a:buNone/>
            </a:pPr>
            <a:r>
              <a:rPr lang="en-US" altLang="en-US" sz="4000" b="1" dirty="0">
                <a:latin typeface="Arial" charset="0"/>
              </a:rPr>
              <a:t>Relationship</a:t>
            </a:r>
          </a:p>
        </p:txBody>
      </p:sp>
    </p:spTree>
    <p:extLst>
      <p:ext uri="{BB962C8B-B14F-4D97-AF65-F5344CB8AC3E}">
        <p14:creationId xmlns:p14="http://schemas.microsoft.com/office/powerpoint/2010/main" val="4202679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1371600" y="23622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Using Your Den Chief</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209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457200" y="449283"/>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Using Your Den Chief</a:t>
            </a:r>
          </a:p>
        </p:txBody>
      </p:sp>
      <p:sp>
        <p:nvSpPr>
          <p:cNvPr id="9220" name="Text Box 6"/>
          <p:cNvSpPr txBox="1">
            <a:spLocks noChangeArrowheads="1"/>
          </p:cNvSpPr>
          <p:nvPr/>
        </p:nvSpPr>
        <p:spPr bwMode="auto">
          <a:xfrm>
            <a:off x="145473" y="2362200"/>
            <a:ext cx="8763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dirty="0">
                <a:latin typeface="Arial" charset="0"/>
              </a:rPr>
              <a:t>First assignments:</a:t>
            </a:r>
          </a:p>
          <a:p>
            <a:pPr marL="460375" indent="-230188" eaLnBrk="1" hangingPunct="1">
              <a:spcBef>
                <a:spcPct val="0"/>
              </a:spcBef>
              <a:buFont typeface="Arial" panose="020B0604020202020204" pitchFamily="34" charset="0"/>
              <a:buChar char="•"/>
              <a:defRPr/>
            </a:pPr>
            <a:r>
              <a:rPr lang="en-US" altLang="en-US" dirty="0">
                <a:latin typeface="Arial" charset="0"/>
              </a:rPr>
              <a:t>Become familiar with Cub Scout literature</a:t>
            </a:r>
          </a:p>
          <a:p>
            <a:pPr marL="460375" indent="-230188" eaLnBrk="1" hangingPunct="1">
              <a:spcBef>
                <a:spcPct val="0"/>
              </a:spcBef>
              <a:buFontTx/>
              <a:buChar char="•"/>
              <a:defRPr/>
            </a:pPr>
            <a:r>
              <a:rPr lang="en-US" altLang="en-US" dirty="0">
                <a:latin typeface="Arial" charset="0"/>
              </a:rPr>
              <a:t>Attend, observe den, pack meetings</a:t>
            </a:r>
          </a:p>
          <a:p>
            <a:pPr marL="460375" indent="-230188" eaLnBrk="1" hangingPunct="1">
              <a:spcBef>
                <a:spcPct val="0"/>
              </a:spcBef>
              <a:buFontTx/>
              <a:buChar char="•"/>
              <a:defRPr/>
            </a:pPr>
            <a:r>
              <a:rPr lang="en-US" altLang="en-US" dirty="0">
                <a:latin typeface="Arial" charset="0"/>
              </a:rPr>
              <a:t>Meet, get to know Cub Scouts</a:t>
            </a:r>
          </a:p>
          <a:p>
            <a:pPr marL="460375" indent="-230188" eaLnBrk="1" hangingPunct="1">
              <a:spcBef>
                <a:spcPct val="0"/>
              </a:spcBef>
              <a:buFontTx/>
              <a:buChar char="•"/>
              <a:defRPr/>
            </a:pPr>
            <a:r>
              <a:rPr lang="en-US" altLang="en-US" dirty="0">
                <a:latin typeface="Arial" charset="0"/>
              </a:rPr>
              <a:t>Assemble den activity chest</a:t>
            </a:r>
            <a:endParaRPr lang="en-US" altLang="en-US" sz="2800" dirty="0">
              <a:latin typeface="Arial" charset="0"/>
            </a:endParaRPr>
          </a:p>
        </p:txBody>
      </p:sp>
      <p:pic>
        <p:nvPicPr>
          <p:cNvPr id="17413"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910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1396253" y="228600"/>
            <a:ext cx="54063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Using Your Den Chief</a:t>
            </a:r>
          </a:p>
        </p:txBody>
      </p:sp>
      <p:sp>
        <p:nvSpPr>
          <p:cNvPr id="18436" name="Text Box 6"/>
          <p:cNvSpPr txBox="1">
            <a:spLocks noChangeArrowheads="1"/>
          </p:cNvSpPr>
          <p:nvPr/>
        </p:nvSpPr>
        <p:spPr bwMode="auto">
          <a:xfrm>
            <a:off x="152400" y="1552039"/>
            <a:ext cx="762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dirty="0">
                <a:latin typeface="Arial" charset="0"/>
              </a:rPr>
              <a:t>Activity chest:</a:t>
            </a:r>
          </a:p>
          <a:p>
            <a:pPr marL="460375" indent="-230188" eaLnBrk="1" hangingPunct="1">
              <a:spcBef>
                <a:spcPct val="0"/>
              </a:spcBef>
              <a:buFont typeface="Arial" panose="020B0604020202020204" pitchFamily="34" charset="0"/>
              <a:buChar char="•"/>
            </a:pPr>
            <a:r>
              <a:rPr lang="en-US" altLang="en-US" dirty="0">
                <a:latin typeface="Arial" charset="0"/>
              </a:rPr>
              <a:t>Games, puzzles, diversions</a:t>
            </a:r>
          </a:p>
          <a:p>
            <a:pPr marL="460375" indent="-230188" eaLnBrk="1" hangingPunct="1">
              <a:spcBef>
                <a:spcPct val="0"/>
              </a:spcBef>
              <a:buFontTx/>
              <a:buChar char="•"/>
            </a:pPr>
            <a:r>
              <a:rPr lang="en-US" altLang="en-US" dirty="0">
                <a:latin typeface="Arial" charset="0"/>
              </a:rPr>
              <a:t>Supplies for contests, races, etc.</a:t>
            </a:r>
          </a:p>
          <a:p>
            <a:pPr marL="460375" indent="-230188" eaLnBrk="1" hangingPunct="1">
              <a:spcBef>
                <a:spcPct val="0"/>
              </a:spcBef>
              <a:buFontTx/>
              <a:buChar char="•"/>
            </a:pPr>
            <a:r>
              <a:rPr lang="en-US" altLang="en-US" dirty="0">
                <a:latin typeface="Arial" charset="0"/>
              </a:rPr>
              <a:t>Magic trick props</a:t>
            </a:r>
          </a:p>
          <a:p>
            <a:pPr marL="460375" indent="-230188" eaLnBrk="1" hangingPunct="1">
              <a:spcBef>
                <a:spcPct val="0"/>
              </a:spcBef>
              <a:buFontTx/>
              <a:buChar char="•"/>
            </a:pPr>
            <a:r>
              <a:rPr lang="en-US" altLang="en-US" dirty="0">
                <a:latin typeface="Arial" charset="0"/>
              </a:rPr>
              <a:t>Puppet-making materials</a:t>
            </a:r>
          </a:p>
          <a:p>
            <a:pPr marL="460375" indent="-230188" eaLnBrk="1" hangingPunct="1">
              <a:spcBef>
                <a:spcPct val="0"/>
              </a:spcBef>
              <a:buFontTx/>
              <a:buChar char="•"/>
            </a:pPr>
            <a:r>
              <a:rPr lang="en-US" altLang="en-US" dirty="0">
                <a:latin typeface="Arial" charset="0"/>
              </a:rPr>
              <a:t>Leatherworking kit</a:t>
            </a:r>
          </a:p>
          <a:p>
            <a:pPr marL="460375" indent="-230188" eaLnBrk="1" hangingPunct="1">
              <a:spcBef>
                <a:spcPct val="0"/>
              </a:spcBef>
              <a:buFontTx/>
              <a:buChar char="•"/>
            </a:pPr>
            <a:r>
              <a:rPr lang="en-US" altLang="en-US" dirty="0">
                <a:latin typeface="Arial" charset="0"/>
              </a:rPr>
              <a:t>Handicraft (glue, tape, crayons, etc.)</a:t>
            </a:r>
          </a:p>
          <a:p>
            <a:pPr marL="460375" indent="-230188" eaLnBrk="1" hangingPunct="1">
              <a:spcBef>
                <a:spcPct val="0"/>
              </a:spcBef>
              <a:buFontTx/>
              <a:buChar char="•"/>
            </a:pPr>
            <a:r>
              <a:rPr lang="en-US" altLang="en-US" dirty="0">
                <a:latin typeface="Arial" charset="0"/>
              </a:rPr>
              <a:t>Prizes</a:t>
            </a:r>
          </a:p>
          <a:p>
            <a:pPr marL="460375" indent="-230188" eaLnBrk="1" hangingPunct="1">
              <a:spcBef>
                <a:spcPct val="0"/>
              </a:spcBef>
              <a:buFontTx/>
              <a:buChar char="•"/>
            </a:pPr>
            <a:r>
              <a:rPr lang="en-US" altLang="en-US" dirty="0">
                <a:latin typeface="Arial" charset="0"/>
              </a:rPr>
              <a:t>Costumes</a:t>
            </a:r>
          </a:p>
          <a:p>
            <a:pPr algn="ctr" eaLnBrk="1" hangingPunct="1">
              <a:spcBef>
                <a:spcPct val="0"/>
              </a:spcBef>
              <a:buFontTx/>
              <a:buNone/>
            </a:pPr>
            <a:r>
              <a:rPr lang="en-US" altLang="en-US" b="1" i="1" dirty="0">
                <a:latin typeface="Arial" charset="0"/>
              </a:rPr>
              <a:t>.</a:t>
            </a:r>
            <a:endParaRPr lang="en-US" altLang="en-US" dirty="0">
              <a:latin typeface="Arial" charset="0"/>
            </a:endParaRPr>
          </a:p>
        </p:txBody>
      </p:sp>
      <p:pic>
        <p:nvPicPr>
          <p:cNvPr id="18437"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31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1396252" y="300754"/>
            <a:ext cx="54063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Using Your Den Chief</a:t>
            </a:r>
          </a:p>
        </p:txBody>
      </p:sp>
      <p:sp>
        <p:nvSpPr>
          <p:cNvPr id="19460" name="Text Box 6"/>
          <p:cNvSpPr txBox="1">
            <a:spLocks noChangeArrowheads="1"/>
          </p:cNvSpPr>
          <p:nvPr/>
        </p:nvSpPr>
        <p:spPr bwMode="auto">
          <a:xfrm>
            <a:off x="228600" y="1143000"/>
            <a:ext cx="7924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Char char="•"/>
            </a:pPr>
            <a:r>
              <a:rPr lang="en-US" altLang="en-US" sz="3600" dirty="0">
                <a:latin typeface="Arial" charset="0"/>
              </a:rPr>
              <a:t> Rehearse for pack meeting</a:t>
            </a:r>
          </a:p>
          <a:p>
            <a:pPr eaLnBrk="1" hangingPunct="1">
              <a:spcBef>
                <a:spcPct val="0"/>
              </a:spcBef>
              <a:buFontTx/>
              <a:buChar char="•"/>
            </a:pPr>
            <a:r>
              <a:rPr lang="en-US" altLang="en-US" sz="3600" dirty="0">
                <a:latin typeface="Arial" charset="0"/>
              </a:rPr>
              <a:t> Coach Scout Oath and Scout Law</a:t>
            </a:r>
          </a:p>
          <a:p>
            <a:pPr eaLnBrk="1" hangingPunct="1">
              <a:spcBef>
                <a:spcPct val="0"/>
              </a:spcBef>
              <a:buFontTx/>
              <a:buChar char="•"/>
            </a:pPr>
            <a:r>
              <a:rPr lang="en-US" altLang="en-US" sz="3600" dirty="0">
                <a:latin typeface="Arial" charset="0"/>
              </a:rPr>
              <a:t> Teach flag protocols</a:t>
            </a:r>
          </a:p>
          <a:p>
            <a:pPr marL="284163" indent="-284163" eaLnBrk="1" hangingPunct="1">
              <a:spcBef>
                <a:spcPct val="0"/>
              </a:spcBef>
              <a:buFontTx/>
              <a:buChar char="•"/>
            </a:pPr>
            <a:r>
              <a:rPr lang="en-US" altLang="en-US" sz="3600" dirty="0">
                <a:latin typeface="Arial" charset="0"/>
              </a:rPr>
              <a:t>Assist with Whittling belt loop</a:t>
            </a:r>
          </a:p>
          <a:p>
            <a:pPr marL="284163" indent="-284163" eaLnBrk="1" hangingPunct="1">
              <a:spcBef>
                <a:spcPct val="0"/>
              </a:spcBef>
              <a:buFontTx/>
              <a:buChar char="•"/>
            </a:pPr>
            <a:r>
              <a:rPr lang="en-US" altLang="en-US" sz="3600" dirty="0">
                <a:latin typeface="Arial" charset="0"/>
              </a:rPr>
              <a:t>Help Cub Scouts with derby cars</a:t>
            </a:r>
          </a:p>
          <a:p>
            <a:pPr marL="346075" indent="-346075" eaLnBrk="1" hangingPunct="1">
              <a:spcBef>
                <a:spcPct val="0"/>
              </a:spcBef>
              <a:buFont typeface="Arial" panose="020B0604020202020204" pitchFamily="34" charset="0"/>
              <a:buChar char="•"/>
            </a:pPr>
            <a:r>
              <a:rPr lang="en-US" altLang="en-US" sz="3600" dirty="0">
                <a:latin typeface="Arial" charset="0"/>
              </a:rPr>
              <a:t>Day camp (assist den walkers)</a:t>
            </a:r>
          </a:p>
          <a:p>
            <a:pPr marL="346075" indent="-346075" eaLnBrk="1" hangingPunct="1">
              <a:spcBef>
                <a:spcPct val="0"/>
              </a:spcBef>
              <a:buFontTx/>
              <a:buChar char="•"/>
            </a:pPr>
            <a:r>
              <a:rPr lang="en-US" altLang="en-US" sz="3600" dirty="0">
                <a:latin typeface="Arial" charset="0"/>
              </a:rPr>
              <a:t>Bike rodeo and other den events</a:t>
            </a:r>
          </a:p>
          <a:p>
            <a:pPr marL="346075" indent="-346075" eaLnBrk="1" hangingPunct="1">
              <a:spcBef>
                <a:spcPct val="0"/>
              </a:spcBef>
              <a:buFontTx/>
              <a:buChar char="•"/>
            </a:pPr>
            <a:r>
              <a:rPr lang="en-US" altLang="en-US" sz="3600" dirty="0">
                <a:latin typeface="Arial" charset="0"/>
              </a:rPr>
              <a:t>Teach camping skills</a:t>
            </a:r>
          </a:p>
          <a:p>
            <a:pPr marL="346075" indent="-346075" eaLnBrk="1" hangingPunct="1">
              <a:spcBef>
                <a:spcPct val="0"/>
              </a:spcBef>
              <a:buFontTx/>
              <a:buChar char="•"/>
            </a:pPr>
            <a:r>
              <a:rPr lang="en-US" altLang="en-US" sz="3600" dirty="0">
                <a:latin typeface="Arial" charset="0"/>
              </a:rPr>
              <a:t>Assist on pack overnighters, Webelos/</a:t>
            </a:r>
            <a:r>
              <a:rPr lang="en-US" altLang="en-US" sz="3600" dirty="0" err="1">
                <a:latin typeface="Arial" charset="0"/>
              </a:rPr>
              <a:t>AoL</a:t>
            </a:r>
            <a:r>
              <a:rPr lang="en-US" altLang="en-US" sz="3600" dirty="0">
                <a:latin typeface="Arial" charset="0"/>
              </a:rPr>
              <a:t> den camping</a:t>
            </a:r>
            <a:endParaRPr lang="en-US" altLang="en-US" sz="3600" b="1" dirty="0">
              <a:latin typeface="Arial" charset="0"/>
            </a:endParaRPr>
          </a:p>
        </p:txBody>
      </p:sp>
      <p:pic>
        <p:nvPicPr>
          <p:cNvPr id="19461"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340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76200" y="1524000"/>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230187" eaLnBrk="1" hangingPunct="1">
              <a:spcBef>
                <a:spcPct val="0"/>
              </a:spcBef>
              <a:buNone/>
            </a:pPr>
            <a:r>
              <a:rPr lang="en-US" altLang="en-US" sz="3600" dirty="0">
                <a:latin typeface="Arial" charset="0"/>
              </a:rPr>
              <a:t>Den Chief logistic duties:</a:t>
            </a:r>
          </a:p>
          <a:p>
            <a:pPr marL="741363" indent="-284163" eaLnBrk="1" hangingPunct="1">
              <a:spcBef>
                <a:spcPct val="0"/>
              </a:spcBef>
              <a:buFontTx/>
              <a:buChar char="•"/>
            </a:pPr>
            <a:r>
              <a:rPr lang="en-US" altLang="en-US" sz="3600" dirty="0">
                <a:latin typeface="Arial" charset="0"/>
              </a:rPr>
              <a:t>Run errands to prepare for meeting</a:t>
            </a:r>
          </a:p>
          <a:p>
            <a:pPr marL="741363" indent="-284163" eaLnBrk="1" hangingPunct="1">
              <a:spcBef>
                <a:spcPct val="0"/>
              </a:spcBef>
              <a:buFontTx/>
              <a:buChar char="•"/>
            </a:pPr>
            <a:r>
              <a:rPr lang="en-US" altLang="en-US" sz="3600" dirty="0">
                <a:latin typeface="Arial" charset="0"/>
              </a:rPr>
              <a:t>Set up before meetings</a:t>
            </a:r>
          </a:p>
          <a:p>
            <a:pPr marL="741363" indent="-284163" eaLnBrk="1" hangingPunct="1">
              <a:spcBef>
                <a:spcPct val="0"/>
              </a:spcBef>
              <a:buFontTx/>
              <a:buChar char="•"/>
            </a:pPr>
            <a:r>
              <a:rPr lang="en-US" altLang="en-US" sz="3600" dirty="0">
                <a:latin typeface="Arial" charset="0"/>
              </a:rPr>
              <a:t>Clean up after meetings</a:t>
            </a:r>
          </a:p>
          <a:p>
            <a:pPr marL="741363" indent="-284163" eaLnBrk="1" hangingPunct="1">
              <a:spcBef>
                <a:spcPct val="0"/>
              </a:spcBef>
              <a:buFontTx/>
              <a:buChar char="•"/>
            </a:pPr>
            <a:r>
              <a:rPr lang="en-US" altLang="en-US" sz="3600" dirty="0">
                <a:latin typeface="Arial" charset="0"/>
              </a:rPr>
              <a:t>Ever-watchful pair of eyes</a:t>
            </a:r>
          </a:p>
          <a:p>
            <a:pPr eaLnBrk="1" hangingPunct="1">
              <a:spcBef>
                <a:spcPct val="0"/>
              </a:spcBef>
              <a:buNone/>
            </a:pPr>
            <a:endParaRPr lang="en-US" altLang="en-US" sz="1200" b="1" dirty="0">
              <a:latin typeface="Arial" charset="0"/>
            </a:endParaRPr>
          </a:p>
        </p:txBody>
      </p:sp>
      <p:pic>
        <p:nvPicPr>
          <p:cNvPr id="20485"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id="{A07C8E0A-2F99-9D0E-C44F-84A31196F7EA}"/>
              </a:ext>
            </a:extLst>
          </p:cNvPr>
          <p:cNvSpPr txBox="1">
            <a:spLocks noChangeArrowheads="1"/>
          </p:cNvSpPr>
          <p:nvPr/>
        </p:nvSpPr>
        <p:spPr bwMode="auto">
          <a:xfrm>
            <a:off x="1062939" y="304800"/>
            <a:ext cx="54063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Using Your Den Chief</a:t>
            </a:r>
          </a:p>
        </p:txBody>
      </p:sp>
    </p:spTree>
    <p:extLst>
      <p:ext uri="{BB962C8B-B14F-4D97-AF65-F5344CB8AC3E}">
        <p14:creationId xmlns:p14="http://schemas.microsoft.com/office/powerpoint/2010/main" val="271248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58CD5-3512-87F6-DAE0-48A17586A1DF}"/>
            </a:ext>
          </a:extLst>
        </p:cNvPr>
        <p:cNvGrpSpPr/>
        <p:nvPr/>
      </p:nvGrpSpPr>
      <p:grpSpPr>
        <a:xfrm>
          <a:off x="0" y="0"/>
          <a:ext cx="0" cy="0"/>
          <a:chOff x="0" y="0"/>
          <a:chExt cx="0" cy="0"/>
        </a:xfrm>
      </p:grpSpPr>
      <p:pic>
        <p:nvPicPr>
          <p:cNvPr id="3074" name="Picture 3" descr="cublogo1.gif">
            <a:extLst>
              <a:ext uri="{FF2B5EF4-FFF2-40B4-BE49-F238E27FC236}">
                <a16:creationId xmlns:a16="http://schemas.microsoft.com/office/drawing/2014/main" id="{93C5D7E7-602F-F096-0AB1-14600982FB4E}"/>
              </a:ext>
            </a:extLst>
          </p:cNvPr>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E7788A00-9D6B-044C-E306-01B69DEAC469}"/>
              </a:ext>
            </a:extLst>
          </p:cNvPr>
          <p:cNvSpPr txBox="1">
            <a:spLocks noChangeArrowheads="1"/>
          </p:cNvSpPr>
          <p:nvPr/>
        </p:nvSpPr>
        <p:spPr bwMode="auto">
          <a:xfrm>
            <a:off x="1945217" y="489911"/>
            <a:ext cx="52854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What is a Den Chief?</a:t>
            </a:r>
          </a:p>
        </p:txBody>
      </p:sp>
      <p:sp>
        <p:nvSpPr>
          <p:cNvPr id="3076" name="Text Box 6">
            <a:extLst>
              <a:ext uri="{FF2B5EF4-FFF2-40B4-BE49-F238E27FC236}">
                <a16:creationId xmlns:a16="http://schemas.microsoft.com/office/drawing/2014/main" id="{DAF7BBAF-84D1-A432-1D00-D860AE9636EA}"/>
              </a:ext>
            </a:extLst>
          </p:cNvPr>
          <p:cNvSpPr txBox="1">
            <a:spLocks noChangeArrowheads="1"/>
          </p:cNvSpPr>
          <p:nvPr/>
        </p:nvSpPr>
        <p:spPr bwMode="auto">
          <a:xfrm>
            <a:off x="207818" y="1676400"/>
            <a:ext cx="876299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sz="3600" dirty="0">
                <a:latin typeface="Arial" charset="0"/>
              </a:rPr>
              <a:t>“A Boy Scout or Explorer who leads the Cub Scout in their games and handicraft work in a Den and helps the Den Mother.  The Den Chief is a big brother or friend, but never a boss.  The office of Den Chief is a high honor for a Boy Scout.  He is a hero to the smaller boys.”</a:t>
            </a:r>
          </a:p>
          <a:p>
            <a:pPr eaLnBrk="1" hangingPunct="1">
              <a:spcBef>
                <a:spcPct val="0"/>
              </a:spcBef>
              <a:buNone/>
            </a:pPr>
            <a:r>
              <a:rPr lang="en-US" altLang="en-US" sz="2800" dirty="0">
                <a:latin typeface="Arial" charset="0"/>
              </a:rPr>
              <a:t>			- </a:t>
            </a:r>
            <a:r>
              <a:rPr lang="en-US" altLang="en-US" sz="2800" i="1" dirty="0">
                <a:latin typeface="Arial" charset="0"/>
              </a:rPr>
              <a:t>The Boy Scout Encyclopedia, </a:t>
            </a:r>
            <a:r>
              <a:rPr lang="en-US" altLang="en-US" sz="2800" dirty="0">
                <a:latin typeface="Arial" charset="0"/>
              </a:rPr>
              <a:t>1952</a:t>
            </a:r>
          </a:p>
          <a:p>
            <a:pPr eaLnBrk="1" hangingPunct="1">
              <a:spcBef>
                <a:spcPct val="0"/>
              </a:spcBef>
              <a:buNone/>
            </a:pPr>
            <a:r>
              <a:rPr lang="en-US" altLang="en-US" sz="3600" dirty="0">
                <a:latin typeface="Arial" charset="0"/>
              </a:rPr>
              <a:t> </a:t>
            </a:r>
            <a:endParaRPr lang="en-US" altLang="en-US" sz="1200" dirty="0">
              <a:latin typeface="Arial" charset="0"/>
            </a:endParaRPr>
          </a:p>
        </p:txBody>
      </p:sp>
      <p:pic>
        <p:nvPicPr>
          <p:cNvPr id="3077" name="Picture 6" descr="denchief">
            <a:extLst>
              <a:ext uri="{FF2B5EF4-FFF2-40B4-BE49-F238E27FC236}">
                <a16:creationId xmlns:a16="http://schemas.microsoft.com/office/drawing/2014/main" id="{FE18B966-DC78-7519-BCAC-7A9241C7E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288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152400" y="2767879"/>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endParaRPr lang="en-US" altLang="en-US" sz="1200" b="1" dirty="0">
              <a:latin typeface="Arial" charset="0"/>
            </a:endParaRPr>
          </a:p>
          <a:p>
            <a:pPr algn="ctr" eaLnBrk="1" hangingPunct="1">
              <a:spcBef>
                <a:spcPct val="0"/>
              </a:spcBef>
              <a:buNone/>
            </a:pPr>
            <a:r>
              <a:rPr lang="en-US" altLang="en-US" sz="3600" i="1" dirty="0">
                <a:latin typeface="Arial" charset="0"/>
              </a:rPr>
              <a:t>Allow the Den Chief’s duties to expand as your confidence in his/her capabilities grows.</a:t>
            </a:r>
          </a:p>
        </p:txBody>
      </p:sp>
      <p:pic>
        <p:nvPicPr>
          <p:cNvPr id="20485"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id="{A07C8E0A-2F99-9D0E-C44F-84A31196F7EA}"/>
              </a:ext>
            </a:extLst>
          </p:cNvPr>
          <p:cNvSpPr txBox="1">
            <a:spLocks noChangeArrowheads="1"/>
          </p:cNvSpPr>
          <p:nvPr/>
        </p:nvSpPr>
        <p:spPr bwMode="auto">
          <a:xfrm>
            <a:off x="533400" y="304800"/>
            <a:ext cx="64654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There Must be 50 Ways to</a:t>
            </a:r>
          </a:p>
          <a:p>
            <a:pPr algn="ctr" eaLnBrk="1" hangingPunct="1">
              <a:spcBef>
                <a:spcPct val="0"/>
              </a:spcBef>
              <a:buFontTx/>
              <a:buNone/>
            </a:pPr>
            <a:r>
              <a:rPr lang="en-US" altLang="en-US" sz="4000" b="1" dirty="0">
                <a:latin typeface="Arial" charset="0"/>
              </a:rPr>
              <a:t>Use Your Den Chief</a:t>
            </a:r>
          </a:p>
        </p:txBody>
      </p:sp>
    </p:spTree>
    <p:extLst>
      <p:ext uri="{BB962C8B-B14F-4D97-AF65-F5344CB8AC3E}">
        <p14:creationId xmlns:p14="http://schemas.microsoft.com/office/powerpoint/2010/main" val="329814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838200" y="1837426"/>
            <a:ext cx="701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Den Chief</a:t>
            </a:r>
          </a:p>
          <a:p>
            <a:pPr algn="ctr" eaLnBrk="1" hangingPunct="1">
              <a:spcBef>
                <a:spcPct val="0"/>
              </a:spcBef>
              <a:buFontTx/>
              <a:buNone/>
            </a:pPr>
            <a:r>
              <a:rPr lang="en-US" altLang="en-US" sz="7200" b="1" dirty="0">
                <a:latin typeface="Arial" charset="0"/>
              </a:rPr>
              <a:t>Training</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509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847725" y="609600"/>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Chief Training</a:t>
            </a:r>
          </a:p>
        </p:txBody>
      </p:sp>
      <p:sp>
        <p:nvSpPr>
          <p:cNvPr id="13316" name="Text Box 6"/>
          <p:cNvSpPr txBox="1">
            <a:spLocks noChangeArrowheads="1"/>
          </p:cNvSpPr>
          <p:nvPr/>
        </p:nvSpPr>
        <p:spPr bwMode="auto">
          <a:xfrm>
            <a:off x="228600" y="1066800"/>
            <a:ext cx="1847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2800" b="1" dirty="0">
              <a:latin typeface="Arial" charset="0"/>
            </a:endParaRPr>
          </a:p>
          <a:p>
            <a:pPr eaLnBrk="1" hangingPunct="1">
              <a:spcBef>
                <a:spcPct val="0"/>
              </a:spcBef>
              <a:buFontTx/>
              <a:buNone/>
            </a:pPr>
            <a:endParaRPr lang="en-US" altLang="en-US" sz="2800" b="1" dirty="0">
              <a:latin typeface="Arial" charset="0"/>
            </a:endParaRPr>
          </a:p>
        </p:txBody>
      </p:sp>
      <p:sp>
        <p:nvSpPr>
          <p:cNvPr id="13317" name="Text Box 7"/>
          <p:cNvSpPr txBox="1">
            <a:spLocks noChangeArrowheads="1"/>
          </p:cNvSpPr>
          <p:nvPr/>
        </p:nvSpPr>
        <p:spPr bwMode="auto">
          <a:xfrm>
            <a:off x="385622" y="1751794"/>
            <a:ext cx="899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Char char="•"/>
            </a:pPr>
            <a:r>
              <a:rPr lang="en-US" altLang="en-US" dirty="0">
                <a:latin typeface="Arial" charset="0"/>
              </a:rPr>
              <a:t> </a:t>
            </a:r>
            <a:r>
              <a:rPr lang="en-US" altLang="en-US" sz="3600" dirty="0">
                <a:latin typeface="Arial" charset="0"/>
              </a:rPr>
              <a:t>Cub Scout program refresher</a:t>
            </a:r>
          </a:p>
          <a:p>
            <a:pPr eaLnBrk="1" hangingPunct="1">
              <a:spcBef>
                <a:spcPct val="0"/>
              </a:spcBef>
              <a:buFontTx/>
              <a:buChar char="•"/>
            </a:pPr>
            <a:r>
              <a:rPr lang="en-US" altLang="en-US" sz="3600" dirty="0">
                <a:latin typeface="Arial" charset="0"/>
              </a:rPr>
              <a:t> Delineation of Den Chief role:</a:t>
            </a:r>
          </a:p>
          <a:p>
            <a:pPr marL="1031875" indent="-228600" eaLnBrk="1" hangingPunct="1">
              <a:spcBef>
                <a:spcPct val="0"/>
              </a:spcBef>
              <a:buFont typeface="Wingdings" panose="05000000000000000000" pitchFamily="2" charset="2"/>
              <a:buChar char="ü"/>
            </a:pPr>
            <a:r>
              <a:rPr lang="en-US" altLang="en-US" sz="3600" dirty="0">
                <a:latin typeface="Arial" charset="0"/>
              </a:rPr>
              <a:t> Responsibilities and expectations</a:t>
            </a:r>
          </a:p>
          <a:p>
            <a:pPr marL="1031875" indent="-228600" eaLnBrk="1" hangingPunct="1">
              <a:spcBef>
                <a:spcPct val="0"/>
              </a:spcBef>
              <a:buFont typeface="Wingdings" panose="05000000000000000000" pitchFamily="2" charset="2"/>
              <a:buChar char="ü"/>
            </a:pPr>
            <a:r>
              <a:rPr lang="en-US" altLang="en-US" sz="3600" dirty="0">
                <a:latin typeface="Arial" charset="0"/>
              </a:rPr>
              <a:t> Need for collaboration</a:t>
            </a:r>
          </a:p>
          <a:p>
            <a:pPr marL="1031875" indent="-228600" eaLnBrk="1" hangingPunct="1">
              <a:spcBef>
                <a:spcPct val="0"/>
              </a:spcBef>
              <a:buFont typeface="Wingdings" panose="05000000000000000000" pitchFamily="2" charset="2"/>
              <a:buChar char="ü"/>
            </a:pPr>
            <a:r>
              <a:rPr lang="en-US" altLang="en-US" sz="3600" dirty="0">
                <a:latin typeface="Arial" charset="0"/>
              </a:rPr>
              <a:t> Status as role model</a:t>
            </a:r>
            <a:r>
              <a:rPr lang="en-US" altLang="en-US" sz="2000" dirty="0">
                <a:latin typeface="Arial" charset="0"/>
              </a:rPr>
              <a:t> </a:t>
            </a:r>
            <a:r>
              <a:rPr lang="en-US" altLang="en-US" sz="3600" dirty="0">
                <a:latin typeface="Arial" charset="0"/>
              </a:rPr>
              <a:t> </a:t>
            </a:r>
          </a:p>
          <a:p>
            <a:pPr marL="284163" indent="-284163" eaLnBrk="1" hangingPunct="1">
              <a:spcBef>
                <a:spcPct val="0"/>
              </a:spcBef>
              <a:buFontTx/>
              <a:buChar char="•"/>
            </a:pPr>
            <a:r>
              <a:rPr lang="en-US" altLang="en-US" sz="3600" dirty="0">
                <a:latin typeface="Arial" charset="0"/>
              </a:rPr>
              <a:t>Den Chief do’s and don’ts</a:t>
            </a:r>
          </a:p>
          <a:p>
            <a:pPr marL="284163" indent="-284163" eaLnBrk="1" hangingPunct="1">
              <a:spcBef>
                <a:spcPct val="0"/>
              </a:spcBef>
              <a:buFontTx/>
              <a:buChar char="•"/>
            </a:pPr>
            <a:r>
              <a:rPr lang="en-US" altLang="en-US" sz="3600" dirty="0">
                <a:latin typeface="Arial" charset="0"/>
              </a:rPr>
              <a:t>Real-world problem solving</a:t>
            </a:r>
          </a:p>
          <a:p>
            <a:pPr eaLnBrk="1" hangingPunct="1">
              <a:spcBef>
                <a:spcPct val="0"/>
              </a:spcBef>
              <a:buFontTx/>
              <a:buChar char="•"/>
            </a:pPr>
            <a:r>
              <a:rPr lang="en-US" altLang="en-US" sz="3600" dirty="0">
                <a:latin typeface="Arial" charset="0"/>
              </a:rPr>
              <a:t> FUN!  songs, skits, games, activities</a:t>
            </a:r>
            <a:endParaRPr lang="en-US" altLang="en-US" sz="2800" b="1" dirty="0">
              <a:latin typeface="Arial" charset="0"/>
            </a:endParaRPr>
          </a:p>
        </p:txBody>
      </p:sp>
      <p:pic>
        <p:nvPicPr>
          <p:cNvPr id="13318"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914400" y="547886"/>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Chief Training</a:t>
            </a:r>
          </a:p>
        </p:txBody>
      </p:sp>
      <p:sp>
        <p:nvSpPr>
          <p:cNvPr id="14340" name="Text Box 6"/>
          <p:cNvSpPr txBox="1">
            <a:spLocks noChangeArrowheads="1"/>
          </p:cNvSpPr>
          <p:nvPr/>
        </p:nvSpPr>
        <p:spPr bwMode="auto">
          <a:xfrm>
            <a:off x="4191000" y="1803052"/>
            <a:ext cx="382829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dirty="0">
                <a:latin typeface="Arial" charset="0"/>
              </a:rPr>
              <a:t>Den Chief don’ts:</a:t>
            </a:r>
          </a:p>
          <a:p>
            <a:pPr eaLnBrk="1" hangingPunct="1">
              <a:spcBef>
                <a:spcPct val="0"/>
              </a:spcBef>
              <a:buFontTx/>
              <a:buNone/>
            </a:pPr>
            <a:r>
              <a:rPr lang="en-US" altLang="en-US" i="1" dirty="0">
                <a:latin typeface="Arial" charset="0"/>
              </a:rPr>
              <a:t>PICKLE</a:t>
            </a:r>
          </a:p>
          <a:p>
            <a:pPr eaLnBrk="1" hangingPunct="1">
              <a:spcBef>
                <a:spcPct val="0"/>
              </a:spcBef>
              <a:buFontTx/>
              <a:buNone/>
            </a:pPr>
            <a:endParaRPr lang="en-US" altLang="en-US" i="1" dirty="0">
              <a:latin typeface="Arial" charset="0"/>
            </a:endParaRPr>
          </a:p>
          <a:p>
            <a:pPr eaLnBrk="1" hangingPunct="1">
              <a:spcBef>
                <a:spcPct val="0"/>
              </a:spcBef>
              <a:buFontTx/>
              <a:buNone/>
            </a:pPr>
            <a:r>
              <a:rPr lang="en-US" altLang="en-US" u="sng" dirty="0">
                <a:latin typeface="Arial" charset="0"/>
              </a:rPr>
              <a:t>P</a:t>
            </a:r>
            <a:r>
              <a:rPr lang="en-US" altLang="en-US" dirty="0">
                <a:latin typeface="Arial" charset="0"/>
              </a:rPr>
              <a:t>unish</a:t>
            </a:r>
          </a:p>
          <a:p>
            <a:pPr eaLnBrk="1" hangingPunct="1">
              <a:spcBef>
                <a:spcPct val="0"/>
              </a:spcBef>
              <a:buFontTx/>
              <a:buNone/>
            </a:pPr>
            <a:r>
              <a:rPr lang="en-US" altLang="en-US" u="sng" dirty="0">
                <a:latin typeface="Arial" charset="0"/>
              </a:rPr>
              <a:t>I</a:t>
            </a:r>
            <a:r>
              <a:rPr lang="en-US" altLang="en-US" dirty="0">
                <a:latin typeface="Arial" charset="0"/>
              </a:rPr>
              <a:t>gnore</a:t>
            </a:r>
          </a:p>
          <a:p>
            <a:pPr eaLnBrk="1" hangingPunct="1">
              <a:spcBef>
                <a:spcPct val="0"/>
              </a:spcBef>
              <a:buFontTx/>
              <a:buNone/>
            </a:pPr>
            <a:r>
              <a:rPr lang="en-US" altLang="en-US" u="sng" dirty="0">
                <a:latin typeface="Arial" charset="0"/>
              </a:rPr>
              <a:t>C</a:t>
            </a:r>
            <a:r>
              <a:rPr lang="en-US" altLang="en-US" dirty="0">
                <a:latin typeface="Arial" charset="0"/>
              </a:rPr>
              <a:t>ontrol Too Much</a:t>
            </a:r>
          </a:p>
          <a:p>
            <a:pPr eaLnBrk="1" hangingPunct="1">
              <a:spcBef>
                <a:spcPct val="0"/>
              </a:spcBef>
              <a:buFontTx/>
              <a:buNone/>
            </a:pPr>
            <a:r>
              <a:rPr lang="en-US" altLang="en-US" u="sng" dirty="0">
                <a:latin typeface="Arial" charset="0"/>
              </a:rPr>
              <a:t>K</a:t>
            </a:r>
            <a:r>
              <a:rPr lang="en-US" altLang="en-US" dirty="0">
                <a:latin typeface="Arial" charset="0"/>
              </a:rPr>
              <a:t>id Around</a:t>
            </a:r>
          </a:p>
          <a:p>
            <a:pPr eaLnBrk="1" hangingPunct="1">
              <a:spcBef>
                <a:spcPct val="0"/>
              </a:spcBef>
              <a:buFontTx/>
              <a:buNone/>
            </a:pPr>
            <a:r>
              <a:rPr lang="en-US" altLang="en-US" u="sng" dirty="0">
                <a:latin typeface="Arial" charset="0"/>
              </a:rPr>
              <a:t>L</a:t>
            </a:r>
            <a:r>
              <a:rPr lang="en-US" altLang="en-US" dirty="0">
                <a:latin typeface="Arial" charset="0"/>
              </a:rPr>
              <a:t>eave Jobs Undone</a:t>
            </a:r>
          </a:p>
          <a:p>
            <a:pPr eaLnBrk="1" hangingPunct="1">
              <a:spcBef>
                <a:spcPct val="0"/>
              </a:spcBef>
              <a:buFontTx/>
              <a:buNone/>
            </a:pPr>
            <a:r>
              <a:rPr lang="en-US" altLang="en-US" u="sng" dirty="0">
                <a:latin typeface="Arial" charset="0"/>
              </a:rPr>
              <a:t>E</a:t>
            </a:r>
            <a:r>
              <a:rPr lang="en-US" altLang="en-US" dirty="0">
                <a:latin typeface="Arial" charset="0"/>
              </a:rPr>
              <a:t>xpect Too Much</a:t>
            </a:r>
          </a:p>
        </p:txBody>
      </p:sp>
      <p:sp>
        <p:nvSpPr>
          <p:cNvPr id="14341" name="Rectangle 6"/>
          <p:cNvSpPr>
            <a:spLocks noChangeArrowheads="1"/>
          </p:cNvSpPr>
          <p:nvPr/>
        </p:nvSpPr>
        <p:spPr bwMode="auto">
          <a:xfrm>
            <a:off x="173607" y="1828800"/>
            <a:ext cx="3733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dirty="0">
                <a:latin typeface="Arial" charset="0"/>
              </a:rPr>
              <a:t>Den Chief do’s: </a:t>
            </a:r>
          </a:p>
          <a:p>
            <a:pPr eaLnBrk="1" hangingPunct="1">
              <a:spcBef>
                <a:spcPct val="0"/>
              </a:spcBef>
              <a:buFontTx/>
              <a:buNone/>
            </a:pPr>
            <a:r>
              <a:rPr lang="en-US" altLang="en-US" i="1" dirty="0">
                <a:latin typeface="Arial" charset="0"/>
              </a:rPr>
              <a:t>STAIRS</a:t>
            </a:r>
          </a:p>
          <a:p>
            <a:pPr eaLnBrk="1" hangingPunct="1">
              <a:spcBef>
                <a:spcPct val="0"/>
              </a:spcBef>
              <a:buFontTx/>
              <a:buNone/>
            </a:pPr>
            <a:endParaRPr lang="en-US" altLang="en-US" dirty="0">
              <a:latin typeface="Arial" charset="0"/>
            </a:endParaRPr>
          </a:p>
          <a:p>
            <a:pPr eaLnBrk="1" hangingPunct="1">
              <a:spcBef>
                <a:spcPct val="0"/>
              </a:spcBef>
              <a:buFontTx/>
              <a:buNone/>
            </a:pPr>
            <a:r>
              <a:rPr lang="en-US" altLang="en-US" dirty="0">
                <a:latin typeface="Arial" charset="0"/>
              </a:rPr>
              <a:t> </a:t>
            </a:r>
            <a:r>
              <a:rPr lang="en-US" altLang="en-US" u="sng" dirty="0">
                <a:latin typeface="Arial" charset="0"/>
              </a:rPr>
              <a:t>S</a:t>
            </a:r>
            <a:r>
              <a:rPr lang="en-US" altLang="en-US" dirty="0">
                <a:latin typeface="Arial" charset="0"/>
              </a:rPr>
              <a:t>afety</a:t>
            </a:r>
          </a:p>
          <a:p>
            <a:pPr eaLnBrk="1" hangingPunct="1">
              <a:spcBef>
                <a:spcPct val="0"/>
              </a:spcBef>
              <a:buFontTx/>
              <a:buNone/>
            </a:pPr>
            <a:r>
              <a:rPr lang="en-US" altLang="en-US" dirty="0">
                <a:latin typeface="Arial" charset="0"/>
              </a:rPr>
              <a:t> </a:t>
            </a:r>
            <a:r>
              <a:rPr lang="en-US" altLang="en-US" u="sng" dirty="0">
                <a:latin typeface="Arial" charset="0"/>
              </a:rPr>
              <a:t>T</a:t>
            </a:r>
            <a:r>
              <a:rPr lang="en-US" altLang="en-US" dirty="0">
                <a:latin typeface="Arial" charset="0"/>
              </a:rPr>
              <a:t>eamwork</a:t>
            </a:r>
          </a:p>
          <a:p>
            <a:pPr eaLnBrk="1" hangingPunct="1">
              <a:spcBef>
                <a:spcPct val="0"/>
              </a:spcBef>
              <a:buFontTx/>
              <a:buNone/>
            </a:pPr>
            <a:r>
              <a:rPr lang="en-US" altLang="en-US" dirty="0">
                <a:latin typeface="Arial" charset="0"/>
              </a:rPr>
              <a:t> </a:t>
            </a:r>
            <a:r>
              <a:rPr lang="en-US" altLang="en-US" u="sng" dirty="0">
                <a:latin typeface="Arial" charset="0"/>
              </a:rPr>
              <a:t>A</a:t>
            </a:r>
            <a:r>
              <a:rPr lang="en-US" altLang="en-US" dirty="0">
                <a:latin typeface="Arial" charset="0"/>
              </a:rPr>
              <a:t>ctivity Planning</a:t>
            </a:r>
          </a:p>
          <a:p>
            <a:pPr eaLnBrk="1" hangingPunct="1">
              <a:spcBef>
                <a:spcPct val="0"/>
              </a:spcBef>
              <a:buFontTx/>
              <a:buNone/>
            </a:pPr>
            <a:r>
              <a:rPr lang="en-US" altLang="en-US" dirty="0">
                <a:latin typeface="Arial" charset="0"/>
              </a:rPr>
              <a:t> </a:t>
            </a:r>
            <a:r>
              <a:rPr lang="en-US" altLang="en-US" u="sng" dirty="0">
                <a:latin typeface="Arial" charset="0"/>
              </a:rPr>
              <a:t>I</a:t>
            </a:r>
            <a:r>
              <a:rPr lang="en-US" altLang="en-US" dirty="0">
                <a:latin typeface="Arial" charset="0"/>
              </a:rPr>
              <a:t>deas</a:t>
            </a:r>
          </a:p>
          <a:p>
            <a:pPr eaLnBrk="1" hangingPunct="1">
              <a:spcBef>
                <a:spcPct val="0"/>
              </a:spcBef>
              <a:buFontTx/>
              <a:buNone/>
            </a:pPr>
            <a:r>
              <a:rPr lang="en-US" altLang="en-US" dirty="0">
                <a:latin typeface="Arial" charset="0"/>
              </a:rPr>
              <a:t> </a:t>
            </a:r>
            <a:r>
              <a:rPr lang="en-US" altLang="en-US" u="sng" dirty="0">
                <a:latin typeface="Arial" charset="0"/>
              </a:rPr>
              <a:t>R</a:t>
            </a:r>
            <a:r>
              <a:rPr lang="en-US" altLang="en-US" dirty="0">
                <a:latin typeface="Arial" charset="0"/>
              </a:rPr>
              <a:t>ole Model</a:t>
            </a:r>
          </a:p>
          <a:p>
            <a:pPr eaLnBrk="1" hangingPunct="1">
              <a:spcBef>
                <a:spcPct val="0"/>
              </a:spcBef>
              <a:buFontTx/>
              <a:buNone/>
            </a:pPr>
            <a:r>
              <a:rPr lang="en-US" altLang="en-US" dirty="0">
                <a:latin typeface="Arial" charset="0"/>
              </a:rPr>
              <a:t> </a:t>
            </a:r>
            <a:r>
              <a:rPr lang="en-US" altLang="en-US" u="sng" dirty="0">
                <a:latin typeface="Arial" charset="0"/>
              </a:rPr>
              <a:t>S</a:t>
            </a:r>
            <a:r>
              <a:rPr lang="en-US" altLang="en-US" dirty="0">
                <a:latin typeface="Arial" charset="0"/>
              </a:rPr>
              <a:t>pirit</a:t>
            </a:r>
          </a:p>
        </p:txBody>
      </p:sp>
      <p:pic>
        <p:nvPicPr>
          <p:cNvPr id="14342"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847725" y="563701"/>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Den Chief Training</a:t>
            </a:r>
          </a:p>
        </p:txBody>
      </p:sp>
      <p:sp>
        <p:nvSpPr>
          <p:cNvPr id="13316" name="Text Box 6"/>
          <p:cNvSpPr txBox="1">
            <a:spLocks noChangeArrowheads="1"/>
          </p:cNvSpPr>
          <p:nvPr/>
        </p:nvSpPr>
        <p:spPr bwMode="auto">
          <a:xfrm>
            <a:off x="238712" y="1628239"/>
            <a:ext cx="1847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2800" b="1" dirty="0">
              <a:latin typeface="Arial" charset="0"/>
            </a:endParaRPr>
          </a:p>
          <a:p>
            <a:pPr eaLnBrk="1" hangingPunct="1">
              <a:spcBef>
                <a:spcPct val="0"/>
              </a:spcBef>
              <a:buFontTx/>
              <a:buNone/>
            </a:pPr>
            <a:endParaRPr lang="en-US" altLang="en-US" sz="2800" b="1" dirty="0">
              <a:latin typeface="Arial" charset="0"/>
            </a:endParaRPr>
          </a:p>
        </p:txBody>
      </p:sp>
      <p:sp>
        <p:nvSpPr>
          <p:cNvPr id="13317" name="Text Box 7"/>
          <p:cNvSpPr txBox="1">
            <a:spLocks noChangeArrowheads="1"/>
          </p:cNvSpPr>
          <p:nvPr/>
        </p:nvSpPr>
        <p:spPr bwMode="auto">
          <a:xfrm>
            <a:off x="252567" y="1752600"/>
            <a:ext cx="88392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b="1" dirty="0">
                <a:latin typeface="Arial" charset="0"/>
              </a:rPr>
              <a:t>A Den Chief’s “Can of Worms”…examples:</a:t>
            </a:r>
          </a:p>
          <a:p>
            <a:pPr eaLnBrk="1" hangingPunct="1">
              <a:spcBef>
                <a:spcPct val="0"/>
              </a:spcBef>
              <a:buNone/>
            </a:pPr>
            <a:endParaRPr lang="en-US" altLang="en-US" b="1" dirty="0">
              <a:latin typeface="Arial" charset="0"/>
            </a:endParaRPr>
          </a:p>
          <a:p>
            <a:pPr eaLnBrk="1" hangingPunct="1">
              <a:spcBef>
                <a:spcPct val="0"/>
              </a:spcBef>
              <a:buNone/>
            </a:pPr>
            <a:r>
              <a:rPr lang="en-US" dirty="0">
                <a:latin typeface="Arial" panose="020B0604020202020204" pitchFamily="34" charset="0"/>
                <a:cs typeface="Arial" panose="020B0604020202020204" pitchFamily="34" charset="0"/>
              </a:rPr>
              <a:t>It’s softball day.  A close play at third base.  The two scouts get up and start punching each other, calling each other names, and swearing at each other.</a:t>
            </a:r>
          </a:p>
          <a:p>
            <a:pPr eaLnBrk="1" hangingPunct="1">
              <a:spcBef>
                <a:spcPct val="0"/>
              </a:spcBef>
              <a:buNone/>
            </a:pPr>
            <a:endParaRPr lang="en-US" dirty="0">
              <a:latin typeface="Arial" panose="020B0604020202020204" pitchFamily="34" charset="0"/>
              <a:cs typeface="Arial" panose="020B0604020202020204" pitchFamily="34" charset="0"/>
            </a:endParaRPr>
          </a:p>
          <a:p>
            <a:pPr eaLnBrk="1" hangingPunct="1">
              <a:spcBef>
                <a:spcPct val="0"/>
              </a:spcBef>
              <a:buNone/>
            </a:pPr>
            <a:r>
              <a:rPr lang="en-US" dirty="0">
                <a:latin typeface="Arial" panose="020B0604020202020204" pitchFamily="34" charset="0"/>
                <a:cs typeface="Arial" panose="020B0604020202020204" pitchFamily="34" charset="0"/>
              </a:rPr>
              <a:t>A scout steals another scout’s cap and starts teasing, “Na,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you can’t catch me!”</a:t>
            </a:r>
          </a:p>
          <a:p>
            <a:pPr eaLnBrk="1" hangingPunct="1">
              <a:spcBef>
                <a:spcPct val="0"/>
              </a:spcBef>
              <a:buNone/>
            </a:pPr>
            <a:endParaRPr lang="en-US" altLang="en-US" sz="2800" b="1" dirty="0">
              <a:latin typeface="Arial" charset="0"/>
            </a:endParaRPr>
          </a:p>
        </p:txBody>
      </p:sp>
      <p:pic>
        <p:nvPicPr>
          <p:cNvPr id="13318"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59868074-81AA-4F8B-A167-D21C2A233E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8388" y="5696421"/>
            <a:ext cx="96382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888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238712" y="1628239"/>
            <a:ext cx="1847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2800" b="1" dirty="0">
              <a:latin typeface="Arial" charset="0"/>
            </a:endParaRPr>
          </a:p>
          <a:p>
            <a:pPr eaLnBrk="1" hangingPunct="1">
              <a:spcBef>
                <a:spcPct val="0"/>
              </a:spcBef>
              <a:buFontTx/>
              <a:buNone/>
            </a:pPr>
            <a:endParaRPr lang="en-US" altLang="en-US" sz="2800" b="1" dirty="0">
              <a:latin typeface="Arial" charset="0"/>
            </a:endParaRPr>
          </a:p>
        </p:txBody>
      </p:sp>
      <p:pic>
        <p:nvPicPr>
          <p:cNvPr id="5" name="Picture 6" descr="denchief">
            <a:extLst>
              <a:ext uri="{FF2B5EF4-FFF2-40B4-BE49-F238E27FC236}">
                <a16:creationId xmlns:a16="http://schemas.microsoft.com/office/drawing/2014/main" id="{87C52FAC-9256-AB1A-ADCD-516573B63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342" y="42216"/>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56BF7FC-2D8E-1F8C-3A9C-71B2C7B9F68B}"/>
              </a:ext>
            </a:extLst>
          </p:cNvPr>
          <p:cNvSpPr txBox="1">
            <a:spLocks/>
          </p:cNvSpPr>
          <p:nvPr/>
        </p:nvSpPr>
        <p:spPr>
          <a:xfrm>
            <a:off x="457199" y="45396"/>
            <a:ext cx="8572500" cy="1143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a:latin typeface="Arial" panose="020B0604020202020204" pitchFamily="34" charset="0"/>
                <a:cs typeface="Arial" panose="020B0604020202020204" pitchFamily="34" charset="0"/>
              </a:rPr>
              <a:t>Training</a:t>
            </a:r>
            <a:endParaRPr lang="en-US"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384C57F-DEEF-F59A-0DEA-AC816A1AC474}"/>
              </a:ext>
            </a:extLst>
          </p:cNvPr>
          <p:cNvSpPr txBox="1">
            <a:spLocks/>
          </p:cNvSpPr>
          <p:nvPr/>
        </p:nvSpPr>
        <p:spPr>
          <a:xfrm>
            <a:off x="113723" y="1066800"/>
            <a:ext cx="8115877" cy="5486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r>
              <a:rPr lang="en-US" altLang="en-US" sz="3600" dirty="0">
                <a:latin typeface="Arial" panose="020B0604020202020204" pitchFamily="34" charset="0"/>
                <a:cs typeface="Arial" panose="020B0604020202020204" pitchFamily="34" charset="0"/>
              </a:rPr>
              <a:t>District Trainers identify opportunities.  </a:t>
            </a:r>
          </a:p>
          <a:p>
            <a:pPr>
              <a:spcBef>
                <a:spcPts val="0"/>
              </a:spcBef>
              <a:spcAft>
                <a:spcPts val="0"/>
              </a:spcAft>
            </a:pPr>
            <a:r>
              <a:rPr lang="en-US" altLang="en-US" sz="3600" dirty="0">
                <a:latin typeface="Arial" panose="020B0604020202020204" pitchFamily="34" charset="0"/>
                <a:cs typeface="Arial" panose="020B0604020202020204" pitchFamily="34" charset="0"/>
              </a:rPr>
              <a:t>Packs can run their own Den Chief training.</a:t>
            </a:r>
          </a:p>
          <a:p>
            <a:pPr>
              <a:spcBef>
                <a:spcPts val="0"/>
              </a:spcBef>
              <a:spcAft>
                <a:spcPts val="0"/>
              </a:spcAft>
            </a:pPr>
            <a:r>
              <a:rPr lang="en-US" altLang="en-US" sz="3600" dirty="0">
                <a:latin typeface="Arial" panose="020B0604020202020204" pitchFamily="34" charset="0"/>
                <a:cs typeface="Arial" panose="020B0604020202020204" pitchFamily="34" charset="0"/>
              </a:rPr>
              <a:t>Scouts can take Den Chief training even if they do not have a Den Chief  assignment.</a:t>
            </a:r>
          </a:p>
          <a:p>
            <a:pPr>
              <a:spcBef>
                <a:spcPts val="0"/>
              </a:spcBef>
              <a:spcAft>
                <a:spcPts val="0"/>
              </a:spcAft>
            </a:pPr>
            <a:r>
              <a:rPr lang="en-US" altLang="en-US" sz="3600" dirty="0">
                <a:latin typeface="Arial" panose="020B0604020202020204" pitchFamily="34" charset="0"/>
                <a:cs typeface="Arial" panose="020B0604020202020204" pitchFamily="34" charset="0"/>
              </a:rPr>
              <a:t>Den Chief Training, once taken, never expires.</a:t>
            </a:r>
          </a:p>
        </p:txBody>
      </p:sp>
      <p:pic>
        <p:nvPicPr>
          <p:cNvPr id="7" name="Picture 3">
            <a:extLst>
              <a:ext uri="{FF2B5EF4-FFF2-40B4-BE49-F238E27FC236}">
                <a16:creationId xmlns:a16="http://schemas.microsoft.com/office/drawing/2014/main" id="{E4B77824-8588-5336-FFA3-406EFF3A352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307779"/>
            <a:ext cx="1171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089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762000" y="1524000"/>
            <a:ext cx="701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Den Chief</a:t>
            </a:r>
          </a:p>
          <a:p>
            <a:pPr algn="ctr" eaLnBrk="1" hangingPunct="1">
              <a:spcBef>
                <a:spcPct val="0"/>
              </a:spcBef>
              <a:buFontTx/>
              <a:buNone/>
            </a:pPr>
            <a:r>
              <a:rPr lang="en-US" altLang="en-US" sz="7200" b="1" dirty="0">
                <a:latin typeface="Arial" charset="0"/>
              </a:rPr>
              <a:t>Insignia and</a:t>
            </a:r>
          </a:p>
          <a:p>
            <a:pPr algn="ctr" eaLnBrk="1" hangingPunct="1">
              <a:spcBef>
                <a:spcPct val="0"/>
              </a:spcBef>
              <a:buFontTx/>
              <a:buNone/>
            </a:pPr>
            <a:r>
              <a:rPr lang="en-US" altLang="en-US" sz="7200" b="1" dirty="0">
                <a:latin typeface="Arial" charset="0"/>
              </a:rPr>
              <a:t>Recognition</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4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den chief cord">
            <a:extLst>
              <a:ext uri="{FF2B5EF4-FFF2-40B4-BE49-F238E27FC236}">
                <a16:creationId xmlns:a16="http://schemas.microsoft.com/office/drawing/2014/main" id="{4F08A704-94BA-4A0F-BB97-292A02A8A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191" y="3329437"/>
            <a:ext cx="2159238" cy="1440901"/>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3" descr="cublogo1.gif"/>
          <p:cNvPicPr>
            <a:picLocks noChangeAspect="1"/>
          </p:cNvPicPr>
          <p:nvPr/>
        </p:nvPicPr>
        <p:blipFill>
          <a:blip r:embed="rId4">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1663390" y="384934"/>
            <a:ext cx="52838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Uniform Insignia and</a:t>
            </a:r>
          </a:p>
          <a:p>
            <a:pPr algn="ctr" eaLnBrk="1" hangingPunct="1">
              <a:spcBef>
                <a:spcPct val="0"/>
              </a:spcBef>
              <a:buFontTx/>
              <a:buNone/>
            </a:pPr>
            <a:r>
              <a:rPr lang="en-US" altLang="en-US" sz="4000" b="1" dirty="0">
                <a:latin typeface="Arial" charset="0"/>
              </a:rPr>
              <a:t>Recognition</a:t>
            </a:r>
          </a:p>
        </p:txBody>
      </p:sp>
      <p:sp>
        <p:nvSpPr>
          <p:cNvPr id="16388" name="Text Box 6"/>
          <p:cNvSpPr txBox="1">
            <a:spLocks noChangeArrowheads="1"/>
          </p:cNvSpPr>
          <p:nvPr/>
        </p:nvSpPr>
        <p:spPr bwMode="auto">
          <a:xfrm>
            <a:off x="304799" y="1814945"/>
            <a:ext cx="800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600" dirty="0">
                <a:latin typeface="Arial" charset="0"/>
              </a:rPr>
              <a:t>Insist Den Chief wears his/her uniform – correctly:</a:t>
            </a:r>
          </a:p>
          <a:p>
            <a:pPr marL="571500" indent="-341313" eaLnBrk="1" hangingPunct="1">
              <a:spcBef>
                <a:spcPct val="0"/>
              </a:spcBef>
              <a:buFont typeface="Arial" panose="020B0604020202020204" pitchFamily="34" charset="0"/>
              <a:buChar char="•"/>
            </a:pPr>
            <a:r>
              <a:rPr lang="en-US" altLang="en-US" sz="3600" dirty="0">
                <a:latin typeface="Arial" charset="0"/>
              </a:rPr>
              <a:t>Den Chief badge</a:t>
            </a:r>
          </a:p>
          <a:p>
            <a:pPr marL="460375" indent="-230188" eaLnBrk="1" hangingPunct="1">
              <a:spcBef>
                <a:spcPct val="0"/>
              </a:spcBef>
              <a:buFontTx/>
              <a:buChar char="•"/>
            </a:pPr>
            <a:r>
              <a:rPr lang="en-US" altLang="en-US" sz="3600" dirty="0">
                <a:latin typeface="Arial" charset="0"/>
              </a:rPr>
              <a:t> Cub Scout Den Chief cord</a:t>
            </a:r>
          </a:p>
          <a:p>
            <a:pPr marL="460375" indent="-230188" eaLnBrk="1" hangingPunct="1">
              <a:spcBef>
                <a:spcPct val="0"/>
              </a:spcBef>
              <a:buFontTx/>
              <a:buChar char="•"/>
            </a:pPr>
            <a:r>
              <a:rPr lang="en-US" altLang="en-US" sz="3600" dirty="0">
                <a:latin typeface="Arial" charset="0"/>
              </a:rPr>
              <a:t>Webelos/</a:t>
            </a:r>
            <a:r>
              <a:rPr lang="en-US" altLang="en-US" sz="3600" dirty="0" err="1">
                <a:latin typeface="Arial" charset="0"/>
              </a:rPr>
              <a:t>AoL</a:t>
            </a:r>
            <a:r>
              <a:rPr lang="en-US" altLang="en-US" sz="3600" dirty="0">
                <a:latin typeface="Arial" charset="0"/>
              </a:rPr>
              <a:t> Den Chief cord</a:t>
            </a:r>
          </a:p>
          <a:p>
            <a:pPr marL="460375" indent="-230188" eaLnBrk="1" hangingPunct="1">
              <a:spcBef>
                <a:spcPct val="0"/>
              </a:spcBef>
              <a:buFontTx/>
              <a:buChar char="•"/>
            </a:pPr>
            <a:r>
              <a:rPr lang="en-US" altLang="en-US" sz="3600" dirty="0">
                <a:latin typeface="Arial" charset="0"/>
              </a:rPr>
              <a:t> Trained patch</a:t>
            </a:r>
          </a:p>
          <a:p>
            <a:pPr marL="460375" indent="-230188" eaLnBrk="1" hangingPunct="1">
              <a:spcBef>
                <a:spcPct val="0"/>
              </a:spcBef>
              <a:buFontTx/>
              <a:buChar char="•"/>
            </a:pPr>
            <a:r>
              <a:rPr lang="en-US" altLang="en-US" sz="3600" dirty="0">
                <a:latin typeface="Arial" charset="0"/>
              </a:rPr>
              <a:t>Den Chief service award cord</a:t>
            </a:r>
          </a:p>
          <a:p>
            <a:pPr eaLnBrk="1" hangingPunct="1">
              <a:spcBef>
                <a:spcPct val="0"/>
              </a:spcBef>
              <a:buNone/>
            </a:pPr>
            <a:endParaRPr lang="en-US" altLang="en-US" dirty="0">
              <a:latin typeface="Arial" charset="0"/>
            </a:endParaRPr>
          </a:p>
          <a:p>
            <a:pPr eaLnBrk="1" hangingPunct="1">
              <a:spcBef>
                <a:spcPct val="0"/>
              </a:spcBef>
              <a:buFontTx/>
              <a:buNone/>
            </a:pPr>
            <a:endParaRPr lang="en-US" altLang="en-US" sz="2800" b="1" dirty="0">
              <a:latin typeface="Arial" charset="0"/>
            </a:endParaRPr>
          </a:p>
        </p:txBody>
      </p:sp>
      <p:pic>
        <p:nvPicPr>
          <p:cNvPr id="16389" name="Picture 6" descr="denchie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den chief cord">
            <a:extLst>
              <a:ext uri="{FF2B5EF4-FFF2-40B4-BE49-F238E27FC236}">
                <a16:creationId xmlns:a16="http://schemas.microsoft.com/office/drawing/2014/main" id="{345E0A32-0B78-4707-8154-0A56D03704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5160" y="2362200"/>
            <a:ext cx="1031379" cy="14029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ained patch">
            <a:extLst>
              <a:ext uri="{FF2B5EF4-FFF2-40B4-BE49-F238E27FC236}">
                <a16:creationId xmlns:a16="http://schemas.microsoft.com/office/drawing/2014/main" id="{1BF71D12-7C3D-49CC-BD09-9AC09161C08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4569403"/>
            <a:ext cx="1632571" cy="6639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9" descr="denchiefaward">
            <a:extLst>
              <a:ext uri="{FF2B5EF4-FFF2-40B4-BE49-F238E27FC236}">
                <a16:creationId xmlns:a16="http://schemas.microsoft.com/office/drawing/2014/main" id="{E16320E3-BB01-6EC7-8C0F-344E4D76B8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7209" y="4901359"/>
            <a:ext cx="1362279" cy="143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1066800" y="2590800"/>
            <a:ext cx="701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Final Thoughts</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7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1889125" y="3968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b="1">
              <a:latin typeface="Arial" charset="0"/>
            </a:endParaRPr>
          </a:p>
        </p:txBody>
      </p:sp>
      <p:sp>
        <p:nvSpPr>
          <p:cNvPr id="22532" name="Text Box 6"/>
          <p:cNvSpPr txBox="1">
            <a:spLocks noChangeArrowheads="1"/>
          </p:cNvSpPr>
          <p:nvPr/>
        </p:nvSpPr>
        <p:spPr bwMode="auto">
          <a:xfrm>
            <a:off x="985917" y="0"/>
            <a:ext cx="66086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Make the Best Use of Your</a:t>
            </a:r>
          </a:p>
          <a:p>
            <a:pPr algn="ctr" eaLnBrk="1" hangingPunct="1">
              <a:spcBef>
                <a:spcPct val="0"/>
              </a:spcBef>
              <a:buFontTx/>
              <a:buNone/>
            </a:pPr>
            <a:r>
              <a:rPr lang="en-US" altLang="en-US" sz="4000" b="1" dirty="0">
                <a:latin typeface="Arial" charset="0"/>
              </a:rPr>
              <a:t>Den Chief</a:t>
            </a:r>
          </a:p>
        </p:txBody>
      </p:sp>
      <p:sp>
        <p:nvSpPr>
          <p:cNvPr id="22533" name="Text Box 7"/>
          <p:cNvSpPr txBox="1">
            <a:spLocks noChangeArrowheads="1"/>
          </p:cNvSpPr>
          <p:nvPr/>
        </p:nvSpPr>
        <p:spPr bwMode="auto">
          <a:xfrm>
            <a:off x="0" y="1327109"/>
            <a:ext cx="77285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60375" indent="-230188" eaLnBrk="1" hangingPunct="1">
              <a:spcBef>
                <a:spcPct val="0"/>
              </a:spcBef>
              <a:buFontTx/>
              <a:buNone/>
            </a:pPr>
            <a:r>
              <a:rPr lang="en-US" altLang="en-US" sz="3600" i="1" u="sng" dirty="0">
                <a:latin typeface="Arial" charset="0"/>
              </a:rPr>
              <a:t>A Den Chief is not</a:t>
            </a:r>
            <a:r>
              <a:rPr lang="en-US" altLang="en-US" sz="3600" i="1" dirty="0">
                <a:latin typeface="Arial" charset="0"/>
              </a:rPr>
              <a:t>:</a:t>
            </a:r>
          </a:p>
          <a:p>
            <a:pPr marL="460375" indent="-230188" eaLnBrk="1" hangingPunct="1">
              <a:spcBef>
                <a:spcPct val="0"/>
              </a:spcBef>
              <a:buFontTx/>
              <a:buChar char="•"/>
            </a:pPr>
            <a:r>
              <a:rPr lang="en-US" altLang="en-US" sz="3600" dirty="0">
                <a:latin typeface="Arial" charset="0"/>
              </a:rPr>
              <a:t>A Den Leader or other adult leader</a:t>
            </a:r>
          </a:p>
          <a:p>
            <a:pPr marL="460375" indent="-230188" eaLnBrk="1" hangingPunct="1">
              <a:spcBef>
                <a:spcPct val="0"/>
              </a:spcBef>
              <a:buFontTx/>
              <a:buChar char="•"/>
            </a:pPr>
            <a:r>
              <a:rPr lang="en-US" altLang="en-US" sz="3600" dirty="0">
                <a:latin typeface="Arial" charset="0"/>
              </a:rPr>
              <a:t>A Cub Scout</a:t>
            </a:r>
          </a:p>
          <a:p>
            <a:pPr marL="460375" indent="-230188" eaLnBrk="1" hangingPunct="1">
              <a:spcBef>
                <a:spcPct val="0"/>
              </a:spcBef>
              <a:buFontTx/>
              <a:buChar char="•"/>
            </a:pPr>
            <a:r>
              <a:rPr lang="en-US" altLang="en-US" sz="3600" dirty="0">
                <a:latin typeface="Arial" charset="0"/>
              </a:rPr>
              <a:t>A drudge</a:t>
            </a:r>
          </a:p>
          <a:p>
            <a:pPr marL="460375" indent="-230188" eaLnBrk="1" hangingPunct="1">
              <a:spcBef>
                <a:spcPct val="0"/>
              </a:spcBef>
              <a:buFontTx/>
              <a:buChar char="•"/>
            </a:pPr>
            <a:r>
              <a:rPr lang="en-US" altLang="en-US" sz="3600" dirty="0">
                <a:latin typeface="Arial" charset="0"/>
              </a:rPr>
              <a:t>A mind-reader</a:t>
            </a:r>
          </a:p>
          <a:p>
            <a:pPr marL="460375" indent="-230188" eaLnBrk="1" hangingPunct="1">
              <a:spcBef>
                <a:spcPct val="0"/>
              </a:spcBef>
              <a:buFontTx/>
              <a:buChar char="•"/>
            </a:pPr>
            <a:r>
              <a:rPr lang="en-US" altLang="en-US" sz="3600" dirty="0">
                <a:latin typeface="Arial" charset="0"/>
              </a:rPr>
              <a:t>A miracle worker</a:t>
            </a:r>
          </a:p>
        </p:txBody>
      </p:sp>
      <p:pic>
        <p:nvPicPr>
          <p:cNvPr id="22534"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a:extLst>
              <a:ext uri="{FF2B5EF4-FFF2-40B4-BE49-F238E27FC236}">
                <a16:creationId xmlns:a16="http://schemas.microsoft.com/office/drawing/2014/main" id="{FD56D76D-C76A-ACC4-1A78-136EC4FF0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709" b="-12709"/>
          <a:stretch>
            <a:fillRect/>
          </a:stretch>
        </p:blipFill>
        <p:spPr>
          <a:xfrm>
            <a:off x="5943600" y="1969757"/>
            <a:ext cx="2872515" cy="4716793"/>
          </a:xfrm>
          <a:prstGeom prst="rect">
            <a:avLst/>
          </a:prstGeom>
        </p:spPr>
      </p:pic>
    </p:spTree>
    <p:extLst>
      <p:ext uri="{BB962C8B-B14F-4D97-AF65-F5344CB8AC3E}">
        <p14:creationId xmlns:p14="http://schemas.microsoft.com/office/powerpoint/2010/main" val="188479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1EB0-430A-8CD4-1D9C-F4285C029A06}"/>
            </a:ext>
          </a:extLst>
        </p:cNvPr>
        <p:cNvGrpSpPr/>
        <p:nvPr/>
      </p:nvGrpSpPr>
      <p:grpSpPr>
        <a:xfrm>
          <a:off x="0" y="0"/>
          <a:ext cx="0" cy="0"/>
          <a:chOff x="0" y="0"/>
          <a:chExt cx="0" cy="0"/>
        </a:xfrm>
      </p:grpSpPr>
      <p:pic>
        <p:nvPicPr>
          <p:cNvPr id="3074" name="Picture 3" descr="cublogo1.gif">
            <a:extLst>
              <a:ext uri="{FF2B5EF4-FFF2-40B4-BE49-F238E27FC236}">
                <a16:creationId xmlns:a16="http://schemas.microsoft.com/office/drawing/2014/main" id="{B82587A0-A707-9E91-7E94-438127B21B33}"/>
              </a:ext>
            </a:extLst>
          </p:cNvPr>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8F7AD8FD-A8FC-3761-2FC4-E579619738E7}"/>
              </a:ext>
            </a:extLst>
          </p:cNvPr>
          <p:cNvSpPr txBox="1">
            <a:spLocks noChangeArrowheads="1"/>
          </p:cNvSpPr>
          <p:nvPr/>
        </p:nvSpPr>
        <p:spPr bwMode="auto">
          <a:xfrm>
            <a:off x="1945217" y="489911"/>
            <a:ext cx="52854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What is a Den Chief?</a:t>
            </a:r>
          </a:p>
        </p:txBody>
      </p:sp>
      <p:sp>
        <p:nvSpPr>
          <p:cNvPr id="3076" name="Text Box 6">
            <a:extLst>
              <a:ext uri="{FF2B5EF4-FFF2-40B4-BE49-F238E27FC236}">
                <a16:creationId xmlns:a16="http://schemas.microsoft.com/office/drawing/2014/main" id="{3655CD57-ECCA-26A8-6180-8A94A9BFA22C}"/>
              </a:ext>
            </a:extLst>
          </p:cNvPr>
          <p:cNvSpPr txBox="1">
            <a:spLocks noChangeArrowheads="1"/>
          </p:cNvSpPr>
          <p:nvPr/>
        </p:nvSpPr>
        <p:spPr bwMode="auto">
          <a:xfrm>
            <a:off x="304800" y="1828800"/>
            <a:ext cx="8762999"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sz="3600" dirty="0">
                <a:latin typeface="Arial" charset="0"/>
              </a:rPr>
              <a:t>“Your Cubmaster will help you.  The Den Mother and Den Dad, probably parents of one of your Cub Scouts, are also ready to help.  One of the Cub Scouts is a </a:t>
            </a:r>
            <a:r>
              <a:rPr lang="en-US" altLang="en-US" sz="3600" dirty="0" err="1">
                <a:latin typeface="Arial" charset="0"/>
              </a:rPr>
              <a:t>Denner</a:t>
            </a:r>
            <a:r>
              <a:rPr lang="en-US" altLang="en-US" sz="3600" dirty="0">
                <a:latin typeface="Arial" charset="0"/>
              </a:rPr>
              <a:t>, something like the Patrol Leader of your Patrol, but the chief responsibility in den leadership is yours.”  </a:t>
            </a:r>
          </a:p>
          <a:p>
            <a:pPr eaLnBrk="1" hangingPunct="1">
              <a:spcBef>
                <a:spcPct val="0"/>
              </a:spcBef>
              <a:buNone/>
            </a:pPr>
            <a:r>
              <a:rPr lang="en-US" altLang="en-US" sz="2800" dirty="0">
                <a:latin typeface="Arial" charset="0"/>
              </a:rPr>
              <a:t>			- </a:t>
            </a:r>
            <a:r>
              <a:rPr lang="en-US" altLang="en-US" sz="2800" i="1" dirty="0">
                <a:latin typeface="Arial" charset="0"/>
              </a:rPr>
              <a:t>Den Chief’s </a:t>
            </a:r>
            <a:r>
              <a:rPr lang="en-US" altLang="en-US" sz="2800" i="1" dirty="0" err="1">
                <a:latin typeface="Arial" charset="0"/>
              </a:rPr>
              <a:t>Denbook</a:t>
            </a:r>
            <a:r>
              <a:rPr lang="en-US" altLang="en-US" sz="2800" i="1" dirty="0">
                <a:latin typeface="Arial" charset="0"/>
              </a:rPr>
              <a:t>, </a:t>
            </a:r>
            <a:r>
              <a:rPr lang="en-US" altLang="en-US" sz="2800" dirty="0">
                <a:latin typeface="Arial" charset="0"/>
              </a:rPr>
              <a:t>1954</a:t>
            </a:r>
          </a:p>
          <a:p>
            <a:pPr eaLnBrk="1" hangingPunct="1">
              <a:spcBef>
                <a:spcPct val="0"/>
              </a:spcBef>
              <a:buNone/>
            </a:pPr>
            <a:r>
              <a:rPr lang="en-US" altLang="en-US" sz="3600" dirty="0">
                <a:latin typeface="Arial" charset="0"/>
              </a:rPr>
              <a:t> </a:t>
            </a:r>
            <a:endParaRPr lang="en-US" altLang="en-US" sz="1200" dirty="0">
              <a:latin typeface="Arial" charset="0"/>
            </a:endParaRPr>
          </a:p>
        </p:txBody>
      </p:sp>
      <p:pic>
        <p:nvPicPr>
          <p:cNvPr id="3077" name="Picture 6" descr="denchief">
            <a:extLst>
              <a:ext uri="{FF2B5EF4-FFF2-40B4-BE49-F238E27FC236}">
                <a16:creationId xmlns:a16="http://schemas.microsoft.com/office/drawing/2014/main" id="{B47D0C09-BFBA-6475-E212-13905BD14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573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1889125" y="3968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b="1">
              <a:latin typeface="Arial" charset="0"/>
            </a:endParaRPr>
          </a:p>
        </p:txBody>
      </p:sp>
      <p:sp>
        <p:nvSpPr>
          <p:cNvPr id="22532" name="Text Box 6"/>
          <p:cNvSpPr txBox="1">
            <a:spLocks noChangeArrowheads="1"/>
          </p:cNvSpPr>
          <p:nvPr/>
        </p:nvSpPr>
        <p:spPr bwMode="auto">
          <a:xfrm>
            <a:off x="850852" y="24874"/>
            <a:ext cx="66086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000" b="1" dirty="0">
                <a:latin typeface="Arial" charset="0"/>
              </a:rPr>
              <a:t>Make the Best Use of Your</a:t>
            </a:r>
          </a:p>
          <a:p>
            <a:pPr algn="ctr" eaLnBrk="1" hangingPunct="1">
              <a:spcBef>
                <a:spcPct val="0"/>
              </a:spcBef>
              <a:buFontTx/>
              <a:buNone/>
            </a:pPr>
            <a:r>
              <a:rPr lang="en-US" altLang="en-US" sz="4000" b="1" dirty="0">
                <a:latin typeface="Arial" charset="0"/>
              </a:rPr>
              <a:t>Den Chief</a:t>
            </a:r>
          </a:p>
        </p:txBody>
      </p:sp>
      <p:sp>
        <p:nvSpPr>
          <p:cNvPr id="22533" name="Text Box 7"/>
          <p:cNvSpPr txBox="1">
            <a:spLocks noChangeArrowheads="1"/>
          </p:cNvSpPr>
          <p:nvPr/>
        </p:nvSpPr>
        <p:spPr bwMode="auto">
          <a:xfrm>
            <a:off x="155650" y="1264660"/>
            <a:ext cx="503535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600" i="1" u="sng" dirty="0">
                <a:latin typeface="Arial" charset="0"/>
              </a:rPr>
              <a:t>A Den Chief is</a:t>
            </a:r>
            <a:r>
              <a:rPr lang="en-US" altLang="en-US" sz="3600" i="1" dirty="0">
                <a:latin typeface="Arial" charset="0"/>
              </a:rPr>
              <a:t>:</a:t>
            </a:r>
          </a:p>
          <a:p>
            <a:pPr marL="460375" indent="-230188" eaLnBrk="1" hangingPunct="1">
              <a:spcBef>
                <a:spcPct val="0"/>
              </a:spcBef>
              <a:buFontTx/>
              <a:buChar char="•"/>
            </a:pPr>
            <a:r>
              <a:rPr lang="en-US" altLang="en-US" sz="3600" dirty="0">
                <a:latin typeface="Arial" charset="0"/>
              </a:rPr>
              <a:t>Hard-working</a:t>
            </a:r>
          </a:p>
          <a:p>
            <a:pPr marL="460375" indent="-230188" eaLnBrk="1" hangingPunct="1">
              <a:spcBef>
                <a:spcPct val="0"/>
              </a:spcBef>
              <a:buFontTx/>
              <a:buChar char="•"/>
            </a:pPr>
            <a:r>
              <a:rPr lang="en-US" altLang="en-US" sz="3600" dirty="0">
                <a:latin typeface="Arial" charset="0"/>
              </a:rPr>
              <a:t>Responsible		</a:t>
            </a:r>
          </a:p>
          <a:p>
            <a:pPr marL="460375" indent="-230188" eaLnBrk="1" hangingPunct="1">
              <a:spcBef>
                <a:spcPct val="0"/>
              </a:spcBef>
              <a:buFontTx/>
              <a:buChar char="•"/>
            </a:pPr>
            <a:r>
              <a:rPr lang="en-US" altLang="en-US" sz="3600" dirty="0">
                <a:latin typeface="Arial" charset="0"/>
              </a:rPr>
              <a:t>Enthusiastic</a:t>
            </a:r>
          </a:p>
          <a:p>
            <a:pPr marL="460375" indent="-230188" eaLnBrk="1" hangingPunct="1">
              <a:spcBef>
                <a:spcPct val="0"/>
              </a:spcBef>
              <a:buFontTx/>
              <a:buChar char="•"/>
            </a:pPr>
            <a:r>
              <a:rPr lang="en-US" altLang="en-US" sz="3600" dirty="0">
                <a:latin typeface="Arial" charset="0"/>
              </a:rPr>
              <a:t>Motivated</a:t>
            </a:r>
          </a:p>
          <a:p>
            <a:pPr marL="460375" indent="-230188" eaLnBrk="1" hangingPunct="1">
              <a:spcBef>
                <a:spcPct val="0"/>
              </a:spcBef>
              <a:buFontTx/>
              <a:buChar char="•"/>
            </a:pPr>
            <a:r>
              <a:rPr lang="en-US" altLang="en-US" sz="3600" dirty="0">
                <a:latin typeface="Arial" charset="0"/>
              </a:rPr>
              <a:t>Skilled in many areas</a:t>
            </a:r>
          </a:p>
          <a:p>
            <a:pPr marL="460375" indent="-230188" eaLnBrk="1" hangingPunct="1">
              <a:spcBef>
                <a:spcPct val="0"/>
              </a:spcBef>
              <a:buFontTx/>
              <a:buChar char="•"/>
            </a:pPr>
            <a:r>
              <a:rPr lang="en-US" altLang="en-US" sz="3600" dirty="0">
                <a:latin typeface="Arial" charset="0"/>
              </a:rPr>
              <a:t>But still a boy/girl</a:t>
            </a:r>
          </a:p>
        </p:txBody>
      </p:sp>
      <p:pic>
        <p:nvPicPr>
          <p:cNvPr id="22534" name="Picture 7"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a16="http://schemas.microsoft.com/office/drawing/2014/main" id="{3FC9AA7A-18E6-FD6B-EBCE-A6CCB0250B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709" b="-12709"/>
          <a:stretch>
            <a:fillRect/>
          </a:stretch>
        </p:blipFill>
        <p:spPr>
          <a:xfrm>
            <a:off x="5943600" y="1969757"/>
            <a:ext cx="2872515" cy="471679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1953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7"/>
          <p:cNvSpPr txBox="1">
            <a:spLocks noChangeArrowheads="1"/>
          </p:cNvSpPr>
          <p:nvPr/>
        </p:nvSpPr>
        <p:spPr bwMode="auto">
          <a:xfrm>
            <a:off x="381000" y="304800"/>
            <a:ext cx="84772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000" b="1" dirty="0">
                <a:latin typeface="Arial" charset="0"/>
              </a:rPr>
              <a:t>References:</a:t>
            </a:r>
          </a:p>
          <a:p>
            <a:pPr eaLnBrk="1" hangingPunct="1">
              <a:spcBef>
                <a:spcPct val="0"/>
              </a:spcBef>
              <a:buFontTx/>
              <a:buNone/>
            </a:pPr>
            <a:r>
              <a:rPr lang="en-US" altLang="en-US" sz="1400" dirty="0">
                <a:latin typeface="Arial" charset="0"/>
              </a:rPr>
              <a:t>Norman Rockwell painting:</a:t>
            </a:r>
          </a:p>
          <a:p>
            <a:pPr eaLnBrk="1" hangingPunct="1">
              <a:spcBef>
                <a:spcPct val="0"/>
              </a:spcBef>
              <a:buFontTx/>
              <a:buNone/>
            </a:pPr>
            <a:r>
              <a:rPr lang="en-US" altLang="en-US" sz="1400" dirty="0">
                <a:latin typeface="Arial" charset="0"/>
                <a:hlinkClick r:id="rId4"/>
              </a:rPr>
              <a:t>www.scouters.us/artist.html</a:t>
            </a:r>
            <a:endParaRPr lang="en-US" altLang="en-US" sz="1400" dirty="0">
              <a:latin typeface="Arial" charset="0"/>
            </a:endParaRPr>
          </a:p>
          <a:p>
            <a:pPr eaLnBrk="1" hangingPunct="1">
              <a:spcBef>
                <a:spcPct val="0"/>
              </a:spcBef>
              <a:buFontTx/>
              <a:buNone/>
            </a:pPr>
            <a:endParaRPr lang="en-US" altLang="en-US" sz="1400" dirty="0">
              <a:latin typeface="Arial" charset="0"/>
            </a:endParaRPr>
          </a:p>
          <a:p>
            <a:pPr eaLnBrk="1" hangingPunct="1">
              <a:spcBef>
                <a:spcPct val="0"/>
              </a:spcBef>
              <a:buFontTx/>
              <a:buNone/>
            </a:pPr>
            <a:r>
              <a:rPr lang="en-US" altLang="en-US" sz="1400" dirty="0">
                <a:latin typeface="Arial" charset="0"/>
              </a:rPr>
              <a:t>Nodding cat image:</a:t>
            </a:r>
          </a:p>
          <a:p>
            <a:pPr eaLnBrk="1" hangingPunct="1">
              <a:spcBef>
                <a:spcPct val="0"/>
              </a:spcBef>
              <a:buFontTx/>
              <a:buNone/>
            </a:pPr>
            <a:r>
              <a:rPr lang="en-US" altLang="en-US" sz="1400" dirty="0">
                <a:latin typeface="Arial" charset="0"/>
                <a:hlinkClick r:id="rId5"/>
              </a:rPr>
              <a:t>https://tenor.com/view/uh-hu-nodding-kitty-dinah-alice-in-wonderland-gif-16131429</a:t>
            </a:r>
            <a:endParaRPr lang="en-US" altLang="en-US" sz="1400" dirty="0">
              <a:latin typeface="Arial" charset="0"/>
            </a:endParaRPr>
          </a:p>
          <a:p>
            <a:pPr eaLnBrk="1" hangingPunct="1">
              <a:spcBef>
                <a:spcPct val="0"/>
              </a:spcBef>
              <a:buFontTx/>
              <a:buNone/>
            </a:pPr>
            <a:endParaRPr lang="en-US" altLang="en-US" sz="1400" dirty="0">
              <a:latin typeface="Arial" charset="0"/>
            </a:endParaRPr>
          </a:p>
          <a:p>
            <a:pPr eaLnBrk="1" hangingPunct="1">
              <a:spcBef>
                <a:spcPct val="0"/>
              </a:spcBef>
              <a:buFontTx/>
              <a:buNone/>
            </a:pPr>
            <a:r>
              <a:rPr lang="en-US" altLang="en-US" sz="1400" dirty="0">
                <a:latin typeface="Arial" charset="0"/>
              </a:rPr>
              <a:t>Den Chief Badge of Office image from:</a:t>
            </a:r>
          </a:p>
          <a:p>
            <a:pPr eaLnBrk="1" hangingPunct="1">
              <a:spcBef>
                <a:spcPct val="0"/>
              </a:spcBef>
              <a:buFontTx/>
              <a:buNone/>
            </a:pPr>
            <a:r>
              <a:rPr lang="en-US" sz="1400" dirty="0">
                <a:hlinkClick r:id="rId6"/>
              </a:rPr>
              <a:t>https://www.scoutshop.org/cub-scout-den-chief-emblem-387.html</a:t>
            </a:r>
            <a:endParaRPr lang="en-US" sz="1400" dirty="0"/>
          </a:p>
          <a:p>
            <a:pPr eaLnBrk="1" hangingPunct="1">
              <a:spcBef>
                <a:spcPct val="0"/>
              </a:spcBef>
              <a:buFontTx/>
              <a:buNone/>
            </a:pPr>
            <a:endParaRPr lang="en-US" altLang="en-US" sz="1400" dirty="0">
              <a:latin typeface="Arial" charset="0"/>
            </a:endParaRPr>
          </a:p>
          <a:p>
            <a:pPr eaLnBrk="1" hangingPunct="1">
              <a:spcBef>
                <a:spcPct val="0"/>
              </a:spcBef>
              <a:buFontTx/>
              <a:buNone/>
            </a:pPr>
            <a:r>
              <a:rPr lang="en-US" altLang="en-US" sz="1400" dirty="0">
                <a:latin typeface="Arial" charset="0"/>
              </a:rPr>
              <a:t>Pirates of Caribbean image:</a:t>
            </a:r>
          </a:p>
          <a:p>
            <a:pPr eaLnBrk="1" hangingPunct="1">
              <a:spcBef>
                <a:spcPct val="0"/>
              </a:spcBef>
              <a:buFontTx/>
              <a:buNone/>
            </a:pPr>
            <a:r>
              <a:rPr lang="en-US" altLang="en-US" sz="1400" dirty="0">
                <a:latin typeface="Arial" charset="0"/>
                <a:hlinkClick r:id="rId7"/>
              </a:rPr>
              <a:t>https://9gag.com/gag/ajm48mR</a:t>
            </a:r>
            <a:endParaRPr lang="en-US" altLang="en-US" sz="1400" dirty="0">
              <a:latin typeface="Arial" charset="0"/>
            </a:endParaRPr>
          </a:p>
          <a:p>
            <a:pPr eaLnBrk="1" hangingPunct="1">
              <a:spcBef>
                <a:spcPct val="0"/>
              </a:spcBef>
              <a:buFontTx/>
              <a:buNone/>
            </a:pPr>
            <a:endParaRPr lang="en-US" altLang="en-US" sz="1400" dirty="0">
              <a:latin typeface="Arial" charset="0"/>
            </a:endParaRPr>
          </a:p>
          <a:p>
            <a:pPr eaLnBrk="1" hangingPunct="1">
              <a:spcBef>
                <a:spcPct val="0"/>
              </a:spcBef>
              <a:buFontTx/>
              <a:buNone/>
            </a:pPr>
            <a:r>
              <a:rPr lang="en-US" altLang="en-US" sz="1400" dirty="0">
                <a:latin typeface="Arial" charset="0"/>
              </a:rPr>
              <a:t>Den Chief Service Award image from:</a:t>
            </a:r>
          </a:p>
          <a:p>
            <a:pPr eaLnBrk="1" hangingPunct="1">
              <a:spcBef>
                <a:spcPct val="0"/>
              </a:spcBef>
              <a:buFontTx/>
              <a:buNone/>
            </a:pPr>
            <a:r>
              <a:rPr lang="en-US" altLang="en-US" sz="1400" dirty="0">
                <a:latin typeface="Arial" charset="0"/>
                <a:hlinkClick r:id="rId8"/>
              </a:rPr>
              <a:t>www.usscouts.org/advance/boyscout/denchief.asp</a:t>
            </a:r>
            <a:endParaRPr lang="en-US" altLang="en-US" sz="1400" dirty="0">
              <a:latin typeface="Arial" charset="0"/>
            </a:endParaRPr>
          </a:p>
          <a:p>
            <a:pPr eaLnBrk="1" hangingPunct="1">
              <a:spcBef>
                <a:spcPct val="0"/>
              </a:spcBef>
              <a:buFontTx/>
              <a:buNone/>
            </a:pPr>
            <a:endParaRPr lang="en-US" altLang="en-US" sz="1400" dirty="0">
              <a:latin typeface="Arial" charset="0"/>
            </a:endParaRPr>
          </a:p>
          <a:p>
            <a:pPr eaLnBrk="1" hangingPunct="1">
              <a:spcBef>
                <a:spcPct val="0"/>
              </a:spcBef>
              <a:buFontTx/>
              <a:buNone/>
            </a:pPr>
            <a:r>
              <a:rPr lang="en-US" altLang="en-US" sz="1400" dirty="0">
                <a:latin typeface="Arial" charset="0"/>
              </a:rPr>
              <a:t>Den Chief Handbook image from:</a:t>
            </a:r>
          </a:p>
          <a:p>
            <a:pPr eaLnBrk="1" hangingPunct="1">
              <a:spcBef>
                <a:spcPct val="0"/>
              </a:spcBef>
              <a:buFontTx/>
              <a:buNone/>
            </a:pPr>
            <a:r>
              <a:rPr lang="en-US" sz="1400" dirty="0">
                <a:hlinkClick r:id="rId9"/>
              </a:rPr>
              <a:t>https://www.scoutshop.org/den-chief-handbook-647787.html</a:t>
            </a:r>
            <a:endParaRPr lang="en-US" altLang="en-US" sz="1400" dirty="0">
              <a:latin typeface="Arial" charset="0"/>
            </a:endParaRPr>
          </a:p>
          <a:p>
            <a:pPr eaLnBrk="1" hangingPunct="1">
              <a:spcBef>
                <a:spcPct val="0"/>
              </a:spcBef>
              <a:buFontTx/>
              <a:buNone/>
            </a:pPr>
            <a:endParaRPr lang="en-US" altLang="en-US" sz="1400" dirty="0">
              <a:latin typeface="Arial" charset="0"/>
            </a:endParaRPr>
          </a:p>
          <a:p>
            <a:pPr eaLnBrk="1" hangingPunct="1">
              <a:spcBef>
                <a:spcPct val="0"/>
              </a:spcBef>
              <a:buFontTx/>
              <a:buNone/>
            </a:pPr>
            <a:r>
              <a:rPr lang="en-US" altLang="en-US" sz="1400" dirty="0">
                <a:latin typeface="Arial" charset="0"/>
              </a:rPr>
              <a:t>Den Chief Origins:  </a:t>
            </a:r>
            <a:r>
              <a:rPr lang="en-US" altLang="en-US" sz="1400" i="1" dirty="0">
                <a:latin typeface="Arial" charset="0"/>
              </a:rPr>
              <a:t>Cub Scouting: The First 75 Years of Doing Our Best, </a:t>
            </a:r>
            <a:r>
              <a:rPr lang="en-US" altLang="en-US" sz="1400" dirty="0">
                <a:latin typeface="Arial" charset="0"/>
              </a:rPr>
              <a:t>BSA 34473, 2005, pp. 16-17.</a:t>
            </a:r>
            <a:endParaRPr lang="en-US" altLang="en-US" sz="1400" i="1" dirty="0">
              <a:latin typeface="Arial" charset="0"/>
            </a:endParaRPr>
          </a:p>
          <a:p>
            <a:pPr eaLnBrk="1" hangingPunct="1">
              <a:spcBef>
                <a:spcPct val="0"/>
              </a:spcBef>
              <a:buFontTx/>
              <a:buNone/>
            </a:pPr>
            <a:endParaRPr lang="en-US" altLang="en-US" sz="1400" i="1" dirty="0">
              <a:latin typeface="Arial" charset="0"/>
            </a:endParaRPr>
          </a:p>
          <a:p>
            <a:pPr eaLnBrk="1" hangingPunct="1">
              <a:spcBef>
                <a:spcPct val="0"/>
              </a:spcBef>
              <a:buFontTx/>
              <a:buNone/>
            </a:pPr>
            <a:r>
              <a:rPr lang="en-US" altLang="en-US" sz="1400" i="1" dirty="0">
                <a:latin typeface="Arial" charset="0"/>
              </a:rPr>
              <a:t>Cub Scout Leader Book, </a:t>
            </a:r>
            <a:r>
              <a:rPr lang="en-US" altLang="en-US" sz="1400" dirty="0">
                <a:latin typeface="Arial" charset="0"/>
              </a:rPr>
              <a:t>BSA 33221, 2010.</a:t>
            </a:r>
          </a:p>
          <a:p>
            <a:pPr eaLnBrk="1" hangingPunct="1">
              <a:spcBef>
                <a:spcPct val="0"/>
              </a:spcBef>
              <a:buFontTx/>
              <a:buNone/>
            </a:pPr>
            <a:endParaRPr lang="en-US" altLang="en-US" sz="1400" dirty="0">
              <a:latin typeface="Arial" charset="0"/>
            </a:endParaRPr>
          </a:p>
          <a:p>
            <a:pPr eaLnBrk="1" hangingPunct="1">
              <a:spcBef>
                <a:spcPct val="0"/>
              </a:spcBef>
              <a:buFontTx/>
              <a:buNone/>
            </a:pPr>
            <a:r>
              <a:rPr lang="en-US" altLang="en-US" sz="1400" i="1" dirty="0">
                <a:latin typeface="Arial" charset="0"/>
              </a:rPr>
              <a:t>Cub Scout Den &amp; Pack Meeting Resource Guide, </a:t>
            </a:r>
            <a:r>
              <a:rPr lang="en-US" altLang="en-US" sz="1400" dirty="0">
                <a:latin typeface="Arial" charset="0"/>
              </a:rPr>
              <a:t>BSA 32354, 2010.</a:t>
            </a:r>
          </a:p>
          <a:p>
            <a:pPr eaLnBrk="1" hangingPunct="1">
              <a:spcBef>
                <a:spcPct val="0"/>
              </a:spcBef>
              <a:buFontTx/>
              <a:buNone/>
            </a:pPr>
            <a:endParaRPr lang="en-US" altLang="en-US" sz="1400" dirty="0">
              <a:latin typeface="Arial" charset="0"/>
            </a:endParaRPr>
          </a:p>
          <a:p>
            <a:pPr eaLnBrk="1" hangingPunct="1">
              <a:spcBef>
                <a:spcPct val="0"/>
              </a:spcBef>
              <a:buFontTx/>
              <a:buNone/>
            </a:pPr>
            <a:r>
              <a:rPr lang="en-US" altLang="en-US" sz="1400" dirty="0">
                <a:latin typeface="Arial" charset="0"/>
              </a:rPr>
              <a:t>“Can of Worms”: “You are Boy Scouting!”, </a:t>
            </a:r>
            <a:r>
              <a:rPr lang="en-US" altLang="en-US" sz="1400" i="1" dirty="0">
                <a:latin typeface="Arial" charset="0"/>
              </a:rPr>
              <a:t>Scouting Magazine, </a:t>
            </a:r>
            <a:r>
              <a:rPr lang="en-US" altLang="en-US" sz="1400" dirty="0">
                <a:latin typeface="Arial" charset="0"/>
              </a:rPr>
              <a:t>BSA, October 2001,</a:t>
            </a:r>
          </a:p>
          <a:p>
            <a:pPr eaLnBrk="1" hangingPunct="1">
              <a:spcBef>
                <a:spcPct val="0"/>
              </a:spcBef>
              <a:buFontTx/>
              <a:buNone/>
            </a:pPr>
            <a:r>
              <a:rPr lang="en-US" altLang="en-US" sz="1400" dirty="0">
                <a:latin typeface="Arial" charset="0"/>
                <a:hlinkClick r:id="rId10"/>
              </a:rPr>
              <a:t>www.scoutingmagazine.org/issues/0110/a-denc.html</a:t>
            </a:r>
            <a:endParaRPr lang="en-US" altLang="en-US" sz="1400" b="1" dirty="0">
              <a:latin typeface="Arial" charset="0"/>
            </a:endParaRPr>
          </a:p>
        </p:txBody>
      </p:sp>
    </p:spTree>
    <p:extLst>
      <p:ext uri="{BB962C8B-B14F-4D97-AF65-F5344CB8AC3E}">
        <p14:creationId xmlns:p14="http://schemas.microsoft.com/office/powerpoint/2010/main" val="391754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D1CE-8041-941A-4173-8A2AE330FC94}"/>
            </a:ext>
          </a:extLst>
        </p:cNvPr>
        <p:cNvGrpSpPr/>
        <p:nvPr/>
      </p:nvGrpSpPr>
      <p:grpSpPr>
        <a:xfrm>
          <a:off x="0" y="0"/>
          <a:ext cx="0" cy="0"/>
          <a:chOff x="0" y="0"/>
          <a:chExt cx="0" cy="0"/>
        </a:xfrm>
      </p:grpSpPr>
      <p:pic>
        <p:nvPicPr>
          <p:cNvPr id="3074" name="Picture 3" descr="cublogo1.gif">
            <a:extLst>
              <a:ext uri="{FF2B5EF4-FFF2-40B4-BE49-F238E27FC236}">
                <a16:creationId xmlns:a16="http://schemas.microsoft.com/office/drawing/2014/main" id="{CEDC08D2-5038-9749-CE2E-C178C22F307F}"/>
              </a:ext>
            </a:extLst>
          </p:cNvPr>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C5E445FB-2993-06BA-CD77-6989F4152EFA}"/>
              </a:ext>
            </a:extLst>
          </p:cNvPr>
          <p:cNvSpPr txBox="1">
            <a:spLocks noChangeArrowheads="1"/>
          </p:cNvSpPr>
          <p:nvPr/>
        </p:nvSpPr>
        <p:spPr bwMode="auto">
          <a:xfrm>
            <a:off x="1945217" y="489911"/>
            <a:ext cx="52854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What is a Den Chief?</a:t>
            </a:r>
          </a:p>
        </p:txBody>
      </p:sp>
      <p:sp>
        <p:nvSpPr>
          <p:cNvPr id="3076" name="Text Box 6">
            <a:extLst>
              <a:ext uri="{FF2B5EF4-FFF2-40B4-BE49-F238E27FC236}">
                <a16:creationId xmlns:a16="http://schemas.microsoft.com/office/drawing/2014/main" id="{6DE20B33-0EF7-0D52-D4A7-F6C06D097423}"/>
              </a:ext>
            </a:extLst>
          </p:cNvPr>
          <p:cNvSpPr txBox="1">
            <a:spLocks noChangeArrowheads="1"/>
          </p:cNvSpPr>
          <p:nvPr/>
        </p:nvSpPr>
        <p:spPr bwMode="auto">
          <a:xfrm>
            <a:off x="228600" y="1600200"/>
            <a:ext cx="876299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dirty="0">
                <a:latin typeface="Arial" charset="0"/>
              </a:rPr>
              <a:t>“The Den Chief serves as the activities assistant for a Cub Scout or Webelos Scout den.  The Den Chief meets with the Den Leader to review den and pack meeting plans and helps out however possible.  A Den Chief projects a positive image of Scouting and, if serving as a Webelos Den Chief, helps the Webelos Scouts to transition into Scouting in a troop.”</a:t>
            </a:r>
          </a:p>
          <a:p>
            <a:pPr eaLnBrk="1" hangingPunct="1">
              <a:spcBef>
                <a:spcPct val="0"/>
              </a:spcBef>
              <a:buNone/>
            </a:pPr>
            <a:r>
              <a:rPr lang="en-US" altLang="en-US" sz="2800" dirty="0">
                <a:latin typeface="Arial" charset="0"/>
              </a:rPr>
              <a:t>		- </a:t>
            </a:r>
            <a:r>
              <a:rPr lang="en-US" altLang="en-US" sz="2800" i="1" dirty="0">
                <a:latin typeface="Arial" charset="0"/>
              </a:rPr>
              <a:t>Scouts BSA Handbook for Boys, </a:t>
            </a:r>
            <a:r>
              <a:rPr lang="en-US" altLang="en-US" sz="2800" dirty="0">
                <a:latin typeface="Arial" charset="0"/>
              </a:rPr>
              <a:t>2019</a:t>
            </a:r>
          </a:p>
          <a:p>
            <a:pPr eaLnBrk="1" hangingPunct="1">
              <a:spcBef>
                <a:spcPct val="0"/>
              </a:spcBef>
              <a:buNone/>
            </a:pPr>
            <a:r>
              <a:rPr lang="en-US" altLang="en-US" sz="3600" dirty="0">
                <a:latin typeface="Arial" charset="0"/>
              </a:rPr>
              <a:t> </a:t>
            </a:r>
            <a:endParaRPr lang="en-US" altLang="en-US" sz="1200" dirty="0">
              <a:latin typeface="Arial" charset="0"/>
            </a:endParaRPr>
          </a:p>
        </p:txBody>
      </p:sp>
      <p:pic>
        <p:nvPicPr>
          <p:cNvPr id="3077" name="Picture 6" descr="denchief">
            <a:extLst>
              <a:ext uri="{FF2B5EF4-FFF2-40B4-BE49-F238E27FC236}">
                <a16:creationId xmlns:a16="http://schemas.microsoft.com/office/drawing/2014/main" id="{45B68869-58E0-839F-59BD-893C5E73B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40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3C94F-985A-A213-6EAC-8E353A8DDFCE}"/>
            </a:ext>
          </a:extLst>
        </p:cNvPr>
        <p:cNvGrpSpPr/>
        <p:nvPr/>
      </p:nvGrpSpPr>
      <p:grpSpPr>
        <a:xfrm>
          <a:off x="0" y="0"/>
          <a:ext cx="0" cy="0"/>
          <a:chOff x="0" y="0"/>
          <a:chExt cx="0" cy="0"/>
        </a:xfrm>
      </p:grpSpPr>
      <p:pic>
        <p:nvPicPr>
          <p:cNvPr id="3074" name="Picture 3" descr="cublogo1.gif">
            <a:extLst>
              <a:ext uri="{FF2B5EF4-FFF2-40B4-BE49-F238E27FC236}">
                <a16:creationId xmlns:a16="http://schemas.microsoft.com/office/drawing/2014/main" id="{E12993AB-D392-C07E-5F63-3F9226A6297E}"/>
              </a:ext>
            </a:extLst>
          </p:cNvPr>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7CE31A9E-B8E8-7F10-270F-557FDFE2794B}"/>
              </a:ext>
            </a:extLst>
          </p:cNvPr>
          <p:cNvSpPr txBox="1">
            <a:spLocks noChangeArrowheads="1"/>
          </p:cNvSpPr>
          <p:nvPr/>
        </p:nvSpPr>
        <p:spPr bwMode="auto">
          <a:xfrm>
            <a:off x="1945217" y="489911"/>
            <a:ext cx="52854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What is a Den Chief?</a:t>
            </a:r>
          </a:p>
        </p:txBody>
      </p:sp>
      <p:sp>
        <p:nvSpPr>
          <p:cNvPr id="3076" name="Text Box 6">
            <a:extLst>
              <a:ext uri="{FF2B5EF4-FFF2-40B4-BE49-F238E27FC236}">
                <a16:creationId xmlns:a16="http://schemas.microsoft.com/office/drawing/2014/main" id="{CF260E8C-D1BF-1F4D-A3FF-C0D0B0F78183}"/>
              </a:ext>
            </a:extLst>
          </p:cNvPr>
          <p:cNvSpPr txBox="1">
            <a:spLocks noChangeArrowheads="1"/>
          </p:cNvSpPr>
          <p:nvPr/>
        </p:nvSpPr>
        <p:spPr bwMode="auto">
          <a:xfrm>
            <a:off x="152401" y="1371600"/>
            <a:ext cx="876299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230188" indent="-230188" eaLnBrk="1" hangingPunct="1">
              <a:spcBef>
                <a:spcPct val="0"/>
              </a:spcBef>
              <a:buFont typeface="Arial" panose="020B0604020202020204" pitchFamily="34" charset="0"/>
              <a:buChar char="•"/>
            </a:pPr>
            <a:r>
              <a:rPr lang="en-US" altLang="en-US" sz="3600" dirty="0">
                <a:latin typeface="Arial" charset="0"/>
              </a:rPr>
              <a:t>Scout from troop, crew, ship</a:t>
            </a:r>
            <a:endParaRPr lang="en-US" altLang="en-US" sz="3600" i="1" dirty="0">
              <a:latin typeface="Arial" charset="0"/>
            </a:endParaRPr>
          </a:p>
          <a:p>
            <a:pPr marL="230188" indent="-230188" eaLnBrk="1" hangingPunct="1">
              <a:spcBef>
                <a:spcPct val="0"/>
              </a:spcBef>
              <a:buFont typeface="Arial" panose="020B0604020202020204" pitchFamily="34" charset="0"/>
              <a:buChar char="•"/>
            </a:pPr>
            <a:endParaRPr lang="en-US" altLang="en-US" sz="3600" dirty="0">
              <a:latin typeface="Arial" charset="0"/>
            </a:endParaRPr>
          </a:p>
          <a:p>
            <a:pPr marL="230188" indent="-230188" eaLnBrk="1" hangingPunct="1">
              <a:spcBef>
                <a:spcPct val="0"/>
              </a:spcBef>
              <a:buFont typeface="Arial" panose="020B0604020202020204" pitchFamily="34" charset="0"/>
              <a:buChar char="•"/>
            </a:pPr>
            <a:r>
              <a:rPr lang="en-US" altLang="en-US" sz="3600" dirty="0">
                <a:latin typeface="Arial" charset="0"/>
              </a:rPr>
              <a:t>Appointed to help direct activities of Cub Scout den (Wolf, Bear, Webelos, </a:t>
            </a:r>
            <a:r>
              <a:rPr lang="en-US" altLang="en-US" sz="3600" dirty="0" err="1">
                <a:latin typeface="Arial" charset="0"/>
              </a:rPr>
              <a:t>AoL</a:t>
            </a:r>
            <a:r>
              <a:rPr lang="en-US" altLang="en-US" sz="3600" dirty="0">
                <a:latin typeface="Arial" charset="0"/>
              </a:rPr>
              <a:t>)</a:t>
            </a:r>
          </a:p>
          <a:p>
            <a:pPr marL="230188" indent="-230188" eaLnBrk="1" hangingPunct="1">
              <a:spcBef>
                <a:spcPct val="0"/>
              </a:spcBef>
              <a:buFont typeface="Arial" panose="020B0604020202020204" pitchFamily="34" charset="0"/>
              <a:buChar char="•"/>
            </a:pPr>
            <a:endParaRPr lang="en-US" altLang="en-US" sz="3600" dirty="0">
              <a:latin typeface="Arial" charset="0"/>
            </a:endParaRPr>
          </a:p>
          <a:p>
            <a:pPr marL="230188" indent="-230188" eaLnBrk="1" hangingPunct="1">
              <a:spcBef>
                <a:spcPct val="0"/>
              </a:spcBef>
              <a:buFont typeface="Arial" panose="020B0604020202020204" pitchFamily="34" charset="0"/>
              <a:buChar char="•"/>
            </a:pPr>
            <a:r>
              <a:rPr lang="en-US" altLang="en-US" sz="3600" dirty="0">
                <a:latin typeface="Arial" charset="0"/>
              </a:rPr>
              <a:t>Designated unit leadership position</a:t>
            </a:r>
          </a:p>
          <a:p>
            <a:pPr marL="230188" indent="-230188" eaLnBrk="1" hangingPunct="1">
              <a:spcBef>
                <a:spcPct val="0"/>
              </a:spcBef>
              <a:buFont typeface="Arial" panose="020B0604020202020204" pitchFamily="34" charset="0"/>
              <a:buChar char="•"/>
            </a:pPr>
            <a:endParaRPr lang="en-US" altLang="en-US" sz="3600" dirty="0">
              <a:latin typeface="Arial" charset="0"/>
            </a:endParaRPr>
          </a:p>
          <a:p>
            <a:pPr marL="230188" indent="-230188" eaLnBrk="1" hangingPunct="1">
              <a:spcBef>
                <a:spcPct val="0"/>
              </a:spcBef>
              <a:buFont typeface="Arial" panose="020B0604020202020204" pitchFamily="34" charset="0"/>
              <a:buChar char="•"/>
            </a:pPr>
            <a:r>
              <a:rPr lang="en-US" altLang="en-US" sz="3600" dirty="0">
                <a:latin typeface="Arial" charset="0"/>
              </a:rPr>
              <a:t>Service to Cub Scouts simultaneous with scout’s participation in home unit</a:t>
            </a:r>
          </a:p>
          <a:p>
            <a:pPr eaLnBrk="1" hangingPunct="1">
              <a:spcBef>
                <a:spcPct val="0"/>
              </a:spcBef>
              <a:buNone/>
            </a:pPr>
            <a:endParaRPr lang="en-US" altLang="en-US" sz="3600" b="1" dirty="0">
              <a:latin typeface="Arial" charset="0"/>
            </a:endParaRPr>
          </a:p>
        </p:txBody>
      </p:sp>
      <p:pic>
        <p:nvPicPr>
          <p:cNvPr id="3077" name="Picture 6" descr="denchief">
            <a:extLst>
              <a:ext uri="{FF2B5EF4-FFF2-40B4-BE49-F238E27FC236}">
                <a16:creationId xmlns:a16="http://schemas.microsoft.com/office/drawing/2014/main" id="{7B643887-663A-BDD7-0091-B71D58C3E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30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990600" y="2057400"/>
            <a:ext cx="701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200" b="1" dirty="0">
                <a:latin typeface="Arial" charset="0"/>
              </a:rPr>
              <a:t>The Value of a Den Chief</a:t>
            </a:r>
          </a:p>
        </p:txBody>
      </p:sp>
      <p:pic>
        <p:nvPicPr>
          <p:cNvPr id="3077" name="Picture 6" descr="dench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10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B5980-398D-9B70-467C-C0D4910870A0}"/>
            </a:ext>
          </a:extLst>
        </p:cNvPr>
        <p:cNvGrpSpPr/>
        <p:nvPr/>
      </p:nvGrpSpPr>
      <p:grpSpPr>
        <a:xfrm>
          <a:off x="0" y="0"/>
          <a:ext cx="0" cy="0"/>
          <a:chOff x="0" y="0"/>
          <a:chExt cx="0" cy="0"/>
        </a:xfrm>
      </p:grpSpPr>
      <p:pic>
        <p:nvPicPr>
          <p:cNvPr id="3074" name="Picture 3" descr="cublogo1.gif">
            <a:extLst>
              <a:ext uri="{FF2B5EF4-FFF2-40B4-BE49-F238E27FC236}">
                <a16:creationId xmlns:a16="http://schemas.microsoft.com/office/drawing/2014/main" id="{08A30640-5B5B-B1BD-52DF-AB58F4FEA471}"/>
              </a:ext>
            </a:extLst>
          </p:cNvPr>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E42D152A-C5BA-6304-AB96-30615D1FD6D6}"/>
              </a:ext>
            </a:extLst>
          </p:cNvPr>
          <p:cNvSpPr txBox="1">
            <a:spLocks noChangeArrowheads="1"/>
          </p:cNvSpPr>
          <p:nvPr/>
        </p:nvSpPr>
        <p:spPr bwMode="auto">
          <a:xfrm>
            <a:off x="2504049" y="447731"/>
            <a:ext cx="40597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latin typeface="Arial" charset="0"/>
              </a:rPr>
              <a:t>Den Chief Value</a:t>
            </a:r>
          </a:p>
        </p:txBody>
      </p:sp>
      <p:sp>
        <p:nvSpPr>
          <p:cNvPr id="3076" name="Text Box 6">
            <a:extLst>
              <a:ext uri="{FF2B5EF4-FFF2-40B4-BE49-F238E27FC236}">
                <a16:creationId xmlns:a16="http://schemas.microsoft.com/office/drawing/2014/main" id="{F5A402FB-10EC-B6B3-7CBB-C67FC4B27171}"/>
              </a:ext>
            </a:extLst>
          </p:cNvPr>
          <p:cNvSpPr txBox="1">
            <a:spLocks noChangeArrowheads="1"/>
          </p:cNvSpPr>
          <p:nvPr/>
        </p:nvSpPr>
        <p:spPr bwMode="auto">
          <a:xfrm>
            <a:off x="152399" y="1119743"/>
            <a:ext cx="876299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pPr>
            <a:r>
              <a:rPr lang="en-US" altLang="en-US" sz="3600" dirty="0">
                <a:latin typeface="Arial" charset="0"/>
              </a:rPr>
              <a:t>Scouting Goals:</a:t>
            </a:r>
          </a:p>
          <a:p>
            <a:pPr marL="574675" indent="-290513" eaLnBrk="1" hangingPunct="1">
              <a:spcBef>
                <a:spcPct val="0"/>
              </a:spcBef>
            </a:pPr>
            <a:r>
              <a:rPr lang="en-US" altLang="en-US" sz="3600" dirty="0">
                <a:latin typeface="Arial" charset="0"/>
              </a:rPr>
              <a:t>Character Development</a:t>
            </a:r>
          </a:p>
          <a:p>
            <a:pPr marL="574675" indent="-290513" eaLnBrk="1" hangingPunct="1">
              <a:spcBef>
                <a:spcPct val="0"/>
              </a:spcBef>
            </a:pPr>
            <a:r>
              <a:rPr lang="en-US" altLang="en-US" sz="3600" dirty="0">
                <a:latin typeface="Arial" charset="0"/>
              </a:rPr>
              <a:t>Citizenship</a:t>
            </a:r>
          </a:p>
          <a:p>
            <a:pPr marL="574675" indent="-290513" eaLnBrk="1" hangingPunct="1">
              <a:spcBef>
                <a:spcPct val="0"/>
              </a:spcBef>
            </a:pPr>
            <a:r>
              <a:rPr lang="en-US" altLang="en-US" sz="3600" dirty="0">
                <a:latin typeface="Arial" charset="0"/>
              </a:rPr>
              <a:t>Personal Fitness</a:t>
            </a:r>
          </a:p>
          <a:p>
            <a:pPr marL="574675" indent="-290513" eaLnBrk="1" hangingPunct="1">
              <a:spcBef>
                <a:spcPct val="0"/>
              </a:spcBef>
            </a:pPr>
            <a:r>
              <a:rPr lang="en-US" altLang="en-US" sz="3600" dirty="0">
                <a:latin typeface="Arial" charset="0"/>
              </a:rPr>
              <a:t>Leadership Development</a:t>
            </a:r>
          </a:p>
          <a:p>
            <a:pPr eaLnBrk="1" hangingPunct="1">
              <a:spcBef>
                <a:spcPct val="0"/>
              </a:spcBef>
              <a:buNone/>
            </a:pPr>
            <a:r>
              <a:rPr lang="en-US" sz="3600" b="0" i="0" dirty="0">
                <a:effectLst/>
                <a:latin typeface="Arial" charset="0"/>
              </a:rPr>
              <a:t>Vision:</a:t>
            </a:r>
          </a:p>
          <a:p>
            <a:pPr eaLnBrk="1" hangingPunct="1">
              <a:spcBef>
                <a:spcPct val="0"/>
              </a:spcBef>
              <a:buNone/>
            </a:pPr>
            <a:r>
              <a:rPr lang="en-US" sz="3600" b="0" i="0" dirty="0">
                <a:effectLst/>
                <a:latin typeface="Arial" panose="020B0604020202020204" pitchFamily="34" charset="0"/>
              </a:rPr>
              <a:t>To prepare every eligible youth in America to become a responsible, participating citizen and leader who is guided by the Scout Oath and Law.</a:t>
            </a:r>
            <a:endParaRPr lang="en-US" altLang="en-US" sz="3600" dirty="0">
              <a:latin typeface="Arial" charset="0"/>
            </a:endParaRPr>
          </a:p>
          <a:p>
            <a:pPr eaLnBrk="1" hangingPunct="1">
              <a:spcBef>
                <a:spcPct val="0"/>
              </a:spcBef>
              <a:buNone/>
            </a:pPr>
            <a:endParaRPr lang="en-US" altLang="en-US" sz="3600" b="1" dirty="0">
              <a:latin typeface="Arial" charset="0"/>
            </a:endParaRPr>
          </a:p>
        </p:txBody>
      </p:sp>
      <p:pic>
        <p:nvPicPr>
          <p:cNvPr id="3077" name="Picture 6" descr="denchief">
            <a:extLst>
              <a:ext uri="{FF2B5EF4-FFF2-40B4-BE49-F238E27FC236}">
                <a16:creationId xmlns:a16="http://schemas.microsoft.com/office/drawing/2014/main" id="{82971FF6-9931-DE3D-9750-94BA89064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907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3319</Words>
  <Application>Microsoft Office PowerPoint</Application>
  <PresentationFormat>On-screen Show (4:3)</PresentationFormat>
  <Paragraphs>428</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claff</dc:creator>
  <cp:lastModifiedBy>Roger Claff</cp:lastModifiedBy>
  <cp:revision>178</cp:revision>
  <cp:lastPrinted>2019-03-26T16:23:36Z</cp:lastPrinted>
  <dcterms:created xsi:type="dcterms:W3CDTF">2015-11-15T15:31:28Z</dcterms:created>
  <dcterms:modified xsi:type="dcterms:W3CDTF">2025-01-19T18:54:33Z</dcterms:modified>
</cp:coreProperties>
</file>