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90" r:id="rId6"/>
    <p:sldId id="259" r:id="rId7"/>
    <p:sldId id="291" r:id="rId8"/>
    <p:sldId id="260" r:id="rId9"/>
    <p:sldId id="261" r:id="rId10"/>
    <p:sldId id="262" r:id="rId11"/>
    <p:sldId id="294" r:id="rId12"/>
    <p:sldId id="29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95" r:id="rId23"/>
    <p:sldId id="296" r:id="rId24"/>
    <p:sldId id="272" r:id="rId25"/>
    <p:sldId id="297" r:id="rId26"/>
    <p:sldId id="298" r:id="rId27"/>
    <p:sldId id="273" r:id="rId28"/>
    <p:sldId id="299" r:id="rId29"/>
    <p:sldId id="274" r:id="rId30"/>
    <p:sldId id="275" r:id="rId31"/>
    <p:sldId id="277" r:id="rId32"/>
    <p:sldId id="278" r:id="rId33"/>
    <p:sldId id="279" r:id="rId34"/>
    <p:sldId id="280" r:id="rId35"/>
    <p:sldId id="300" r:id="rId36"/>
    <p:sldId id="281" r:id="rId37"/>
    <p:sldId id="282" r:id="rId38"/>
    <p:sldId id="283" r:id="rId39"/>
    <p:sldId id="302" r:id="rId40"/>
    <p:sldId id="284" r:id="rId41"/>
    <p:sldId id="303" r:id="rId42"/>
    <p:sldId id="285" r:id="rId43"/>
    <p:sldId id="304" r:id="rId44"/>
    <p:sldId id="286" r:id="rId45"/>
    <p:sldId id="287" r:id="rId46"/>
    <p:sldId id="288" r:id="rId47"/>
  </p:sldIdLst>
  <p:sldSz cx="18288000" cy="10287000"/>
  <p:notesSz cx="6858000" cy="9144000"/>
  <p:embeddedFontLst>
    <p:embeddedFont>
      <p:font typeface="DM Sans" pitchFamily="2" charset="0"/>
      <p:regular r:id="rId48"/>
      <p:bold r:id="rId49"/>
      <p:italic r:id="rId50"/>
    </p:embeddedFont>
    <p:embeddedFont>
      <p:font typeface="DM Sans Bold" charset="0"/>
      <p:regular r:id="rId51"/>
      <p:bold r:id="rId52"/>
    </p:embeddedFont>
    <p:embeddedFont>
      <p:font typeface="Gliker" panose="020B0604020202020204" charset="0"/>
      <p:regular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54" d="100"/>
          <a:sy n="54" d="100"/>
        </p:scale>
        <p:origin x="25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50805">
            <a:off x="11946638" y="-5260562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0820" y="6723221"/>
            <a:ext cx="13617629" cy="2797804"/>
          </a:xfrm>
          <a:custGeom>
            <a:avLst/>
            <a:gdLst/>
            <a:ahLst/>
            <a:cxnLst/>
            <a:rect l="l" t="t" r="r" b="b"/>
            <a:pathLst>
              <a:path w="13617629" h="2797804">
                <a:moveTo>
                  <a:pt x="0" y="0"/>
                </a:moveTo>
                <a:lnTo>
                  <a:pt x="13617629" y="0"/>
                </a:lnTo>
                <a:lnTo>
                  <a:pt x="13617629" y="2797803"/>
                </a:lnTo>
                <a:lnTo>
                  <a:pt x="0" y="2797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550805" flipH="1" flipV="1">
            <a:off x="-2570494" y="438291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8"/>
                </a:moveTo>
                <a:lnTo>
                  <a:pt x="0" y="12770148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8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214315" y="1929013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-205110" y="6431916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3288152" y="-3740336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4079615" y="-12838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116421" y="6265547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3" y="0"/>
                </a:lnTo>
                <a:lnTo>
                  <a:pt x="5722793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440985" y="7236356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17587" flipH="1" flipV="1">
            <a:off x="9460032" y="31231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126192" y="7129511"/>
            <a:ext cx="12730988" cy="2656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9"/>
              </a:lnSpc>
            </a:pPr>
            <a:endParaRPr lang="en-US" sz="5400" spc="484" dirty="0">
              <a:latin typeface="Gliker"/>
              <a:ea typeface="Gliker"/>
              <a:cs typeface="Gliker"/>
              <a:sym typeface="Gliker"/>
            </a:endParaRPr>
          </a:p>
          <a:p>
            <a:pPr algn="ctr">
              <a:lnSpc>
                <a:spcPts val="4139"/>
              </a:lnSpc>
            </a:pPr>
            <a:r>
              <a:rPr lang="en-US" sz="5400" spc="484" dirty="0">
                <a:latin typeface="Gliker"/>
                <a:ea typeface="Gliker"/>
                <a:cs typeface="Gliker"/>
                <a:sym typeface="Gliker"/>
              </a:rPr>
              <a:t>Performed by: Susannah Conrad</a:t>
            </a:r>
          </a:p>
          <a:p>
            <a:pPr algn="ctr">
              <a:lnSpc>
                <a:spcPts val="4139"/>
              </a:lnSpc>
            </a:pPr>
            <a:endParaRPr lang="en-US" sz="5400" spc="484" dirty="0">
              <a:latin typeface="Gliker"/>
              <a:ea typeface="Gliker"/>
              <a:cs typeface="Gliker"/>
              <a:sym typeface="Gliker"/>
            </a:endParaRPr>
          </a:p>
          <a:p>
            <a:pPr algn="ctr">
              <a:lnSpc>
                <a:spcPts val="4139"/>
              </a:lnSpc>
            </a:pPr>
            <a:r>
              <a:rPr lang="en-US" sz="5400" spc="484" dirty="0">
                <a:latin typeface="Gliker"/>
                <a:ea typeface="Gliker"/>
                <a:cs typeface="Gliker"/>
                <a:sym typeface="Gliker"/>
              </a:rPr>
              <a:t>ladydorcus@gmail.com</a:t>
            </a:r>
          </a:p>
          <a:p>
            <a:pPr marL="0" lvl="0" indent="0" algn="ctr">
              <a:lnSpc>
                <a:spcPts val="4139"/>
              </a:lnSpc>
              <a:spcBef>
                <a:spcPct val="0"/>
              </a:spcBef>
            </a:pPr>
            <a:endParaRPr lang="en-US" sz="4703" spc="484" dirty="0">
              <a:solidFill>
                <a:srgbClr val="FFFFFF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3" name="Freeform 13"/>
          <p:cNvSpPr/>
          <p:nvPr/>
        </p:nvSpPr>
        <p:spPr>
          <a:xfrm rot="517587">
            <a:off x="579574" y="7264718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8721025">
            <a:off x="-421678" y="-430038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721025" flipH="1" flipV="1">
            <a:off x="13413610" y="8352105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54866" y="459448"/>
            <a:ext cx="17452133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8"/>
              </a:lnSpc>
            </a:pPr>
            <a:r>
              <a:rPr lang="en-US" sz="17736" spc="656" dirty="0">
                <a:latin typeface="Gliker"/>
                <a:ea typeface="Gliker"/>
                <a:cs typeface="Gliker"/>
                <a:sym typeface="Gliker"/>
              </a:rPr>
              <a:t>WORTHY OF NOTE:</a:t>
            </a:r>
          </a:p>
          <a:p>
            <a:pPr algn="ctr"/>
            <a:r>
              <a:rPr lang="en-US" sz="9600" spc="656" dirty="0">
                <a:latin typeface="Gliker"/>
                <a:ea typeface="Gliker"/>
                <a:cs typeface="Gliker"/>
                <a:sym typeface="Gliker"/>
              </a:rPr>
              <a:t>Cub Scout Songs and Singing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932533" y="2953964"/>
            <a:ext cx="11963496" cy="5575130"/>
            <a:chOff x="0" y="0"/>
            <a:chExt cx="1690418" cy="7057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40136" y="1340763"/>
            <a:ext cx="11963495" cy="2133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KINDS OF SONGS ARE THERE?</a:t>
            </a:r>
          </a:p>
          <a:p>
            <a:pPr algn="ctr">
              <a:lnSpc>
                <a:spcPts val="5470"/>
              </a:lnSpc>
            </a:pPr>
            <a:endParaRPr lang="en-US" sz="6216" spc="230" dirty="0">
              <a:solidFill>
                <a:srgbClr val="64A9D7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973784" y="3760071"/>
            <a:ext cx="1004116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Opening/Greeting Songs</a:t>
            </a:r>
          </a:p>
          <a:p>
            <a:pPr algn="just"/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Rounds</a:t>
            </a:r>
          </a:p>
          <a:p>
            <a:pPr marL="0" lvl="1" indent="0" algn="just">
              <a:spcBef>
                <a:spcPct val="0"/>
              </a:spcBef>
            </a:pPr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Repeat After Me Songs</a:t>
            </a:r>
          </a:p>
          <a:p>
            <a:pPr marL="0" lvl="1" indent="0" algn="just">
              <a:spcBef>
                <a:spcPct val="0"/>
              </a:spcBef>
            </a:pPr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Silly Songs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37739-5040-5940-1D2E-660BDCF77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8">
            <a:extLst>
              <a:ext uri="{FF2B5EF4-FFF2-40B4-BE49-F238E27FC236}">
                <a16:creationId xmlns:a16="http://schemas.microsoft.com/office/drawing/2014/main" id="{A0F2F436-476E-26FE-930E-8757F706359A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27FCB1F-3E12-DE0D-25C8-C02647B693AB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F3E9CE5-94B6-7BB5-8893-A6519D78404B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DD515F7-3DD1-DBDD-4C67-706D9F09D0C8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00B037E-156C-2CBE-BEE1-800BD23D1921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C4564D2-16EB-13AE-6455-78D550305740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9677CEA-EC87-F7F7-5B7C-8122B86FC682}"/>
              </a:ext>
            </a:extLst>
          </p:cNvPr>
          <p:cNvSpPr/>
          <p:nvPr/>
        </p:nvSpPr>
        <p:spPr>
          <a:xfrm rot="2385120" flipH="1" flipV="1">
            <a:off x="-2774412" y="-6912586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5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04D6606-8548-64D2-619E-5B7E693C5E41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A7B2547-EA9B-706F-7151-18215D10D0B4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BE3158BB-EC06-D874-604D-675681354AF7}"/>
              </a:ext>
            </a:extLst>
          </p:cNvPr>
          <p:cNvGrpSpPr/>
          <p:nvPr/>
        </p:nvGrpSpPr>
        <p:grpSpPr>
          <a:xfrm>
            <a:off x="3258486" y="2708823"/>
            <a:ext cx="12286314" cy="6013574"/>
            <a:chOff x="0" y="0"/>
            <a:chExt cx="1690418" cy="705767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4E2F9A25-5B83-D18C-20D8-1A5A968C456F}"/>
                </a:ext>
              </a:extLst>
            </p:cNvPr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555B0A92-4563-87A1-6DCE-BCE67931DA67}"/>
                </a:ext>
              </a:extLst>
            </p:cNvPr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12">
            <a:extLst>
              <a:ext uri="{FF2B5EF4-FFF2-40B4-BE49-F238E27FC236}">
                <a16:creationId xmlns:a16="http://schemas.microsoft.com/office/drawing/2014/main" id="{1297ADA9-D814-E831-7876-D5672175BA41}"/>
              </a:ext>
            </a:extLst>
          </p:cNvPr>
          <p:cNvSpPr txBox="1"/>
          <p:nvPr/>
        </p:nvSpPr>
        <p:spPr>
          <a:xfrm>
            <a:off x="3527362" y="1384119"/>
            <a:ext cx="11427188" cy="2133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KINDS OF SONGS ARE THERE?</a:t>
            </a:r>
          </a:p>
          <a:p>
            <a:pPr algn="ctr">
              <a:lnSpc>
                <a:spcPts val="5470"/>
              </a:lnSpc>
            </a:pPr>
            <a:endParaRPr lang="en-US" sz="6216" spc="230" dirty="0">
              <a:solidFill>
                <a:srgbClr val="64A9D7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F93C2D56-0A86-A8DA-52CF-622A1EB87F0E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5C95635-C002-85CE-981F-725871A79DAC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1D7C251E-8516-FF15-140B-87A886ABC297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ECE333AC-A169-EA07-BF56-37CA9EEE0406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7">
            <a:extLst>
              <a:ext uri="{FF2B5EF4-FFF2-40B4-BE49-F238E27FC236}">
                <a16:creationId xmlns:a16="http://schemas.microsoft.com/office/drawing/2014/main" id="{2B8C60FC-9CF6-9B42-673A-60969286C9CA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DD035C85-76D9-20CA-5B7E-D092902DA1AA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8ABCCB0C-B9A9-D4C6-E5D7-4C3405F6AEB6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045A829A-DCD1-F3A8-DC77-B9C0198EF3F0}"/>
              </a:ext>
            </a:extLst>
          </p:cNvPr>
          <p:cNvSpPr txBox="1"/>
          <p:nvPr/>
        </p:nvSpPr>
        <p:spPr>
          <a:xfrm>
            <a:off x="3527362" y="3026817"/>
            <a:ext cx="1217264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Action Songs</a:t>
            </a:r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 (arm/leg gestures, fast singing speed, etc.) </a:t>
            </a:r>
            <a:endParaRPr lang="en-US" sz="6000" spc="144" dirty="0">
              <a:latin typeface="DM Sans"/>
              <a:ea typeface="DM Sans"/>
              <a:cs typeface="DM Sans"/>
              <a:sym typeface="DM Sans"/>
            </a:endParaRPr>
          </a:p>
          <a:p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Patriotic Songs</a:t>
            </a:r>
          </a:p>
          <a:p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Traditional Songs</a:t>
            </a:r>
          </a:p>
          <a:p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Meaningful/Reflective Songs</a:t>
            </a:r>
          </a:p>
          <a:p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Closing Songs</a:t>
            </a:r>
          </a:p>
        </p:txBody>
      </p:sp>
    </p:spTree>
    <p:extLst>
      <p:ext uri="{BB962C8B-B14F-4D97-AF65-F5344CB8AC3E}">
        <p14:creationId xmlns:p14="http://schemas.microsoft.com/office/powerpoint/2010/main" val="336318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374C1-64BC-210D-18AD-076CB466F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8CBE8FE1-8A36-A650-8928-DC8C10317800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E66490F-6731-41C0-8619-4BA4DA587DE4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6E95AE4-EB79-1F53-ADDD-DFAF1B9BD5DD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CC4032B-5E98-9D6E-0F10-5D3D454D6D4F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48142D2-2C34-9963-3E7C-1D4D6EDC60B5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C9D898D-C66E-7300-21F7-2CAA075F63F8}"/>
              </a:ext>
            </a:extLst>
          </p:cNvPr>
          <p:cNvSpPr txBox="1"/>
          <p:nvPr/>
        </p:nvSpPr>
        <p:spPr>
          <a:xfrm>
            <a:off x="3497173" y="1431372"/>
            <a:ext cx="11293651" cy="2133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KINDS OF SONGS ARE THERE?</a:t>
            </a:r>
          </a:p>
          <a:p>
            <a:pPr algn="ctr">
              <a:lnSpc>
                <a:spcPts val="5470"/>
              </a:lnSpc>
            </a:pPr>
            <a:endParaRPr lang="en-US" sz="6216" spc="230" dirty="0">
              <a:solidFill>
                <a:srgbClr val="64A9D7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F85DA7B-E9A0-69F5-C1B0-B6146840973D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75B2ECF-0F49-0A59-8C95-4DBF2FD1AF4E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DBBA83D-6DBD-D474-8BB8-DC7E11E3DBA1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211CE49-4BE0-2E36-1803-6CAAAD8A2C2F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DE0361B3-3EEB-B8B8-DB7A-E2CA190E7A22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F41E3B1-921B-94AA-0963-95986DFEE6FB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33318BA-6BE9-5F71-3027-CEB720A5EA4E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13B13B5-3BA4-F3A7-2575-C0EBCE7370A7}"/>
              </a:ext>
            </a:extLst>
          </p:cNvPr>
          <p:cNvGrpSpPr/>
          <p:nvPr/>
        </p:nvGrpSpPr>
        <p:grpSpPr>
          <a:xfrm>
            <a:off x="4597757" y="3016374"/>
            <a:ext cx="9664324" cy="5937126"/>
            <a:chOff x="0" y="0"/>
            <a:chExt cx="1690418" cy="70576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8B087DA-A4C7-F6B1-F1AF-4C8E86A58592}"/>
                </a:ext>
              </a:extLst>
            </p:cNvPr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0D450854-26EF-FEC3-F462-FED4E98B4DC6}"/>
                </a:ext>
              </a:extLst>
            </p:cNvPr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D20CBFB-D6F9-6649-6034-38217D40939E}"/>
              </a:ext>
            </a:extLst>
          </p:cNvPr>
          <p:cNvSpPr txBox="1"/>
          <p:nvPr/>
        </p:nvSpPr>
        <p:spPr>
          <a:xfrm>
            <a:off x="4760564" y="3725240"/>
            <a:ext cx="92422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Some fall into more than</a:t>
            </a:r>
          </a:p>
          <a:p>
            <a:pPr algn="ctr"/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one category, e.g., an</a:t>
            </a:r>
          </a:p>
          <a:p>
            <a:pPr algn="ctr"/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action song could also </a:t>
            </a:r>
          </a:p>
          <a:p>
            <a:pPr algn="ctr"/>
            <a:r>
              <a:rPr lang="en-US" sz="6000" spc="144" dirty="0">
                <a:latin typeface="DM Sans"/>
                <a:ea typeface="DM Sans"/>
                <a:cs typeface="DM Sans"/>
                <a:sym typeface="DM Sans"/>
              </a:rPr>
              <a:t>be a repeat after me song.</a:t>
            </a:r>
          </a:p>
        </p:txBody>
      </p:sp>
    </p:spTree>
    <p:extLst>
      <p:ext uri="{BB962C8B-B14F-4D97-AF65-F5344CB8AC3E}">
        <p14:creationId xmlns:p14="http://schemas.microsoft.com/office/powerpoint/2010/main" val="367720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50805">
            <a:off x="11541063" y="-618206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17587" flipH="1" flipV="1">
            <a:off x="9000097" y="-3035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550805" flipH="1" flipV="1">
            <a:off x="-3073019" y="3625396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238003" y="3101636"/>
            <a:ext cx="14731426" cy="2033674"/>
            <a:chOff x="0" y="0"/>
            <a:chExt cx="3879882" cy="535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79882" cy="535618"/>
            </a:xfrm>
            <a:custGeom>
              <a:avLst/>
              <a:gdLst/>
              <a:ahLst/>
              <a:cxnLst/>
              <a:rect l="l" t="t" r="r" b="b"/>
              <a:pathLst>
                <a:path w="3879882" h="535618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483064"/>
                  </a:lnTo>
                  <a:cubicBezTo>
                    <a:pt x="3879882" y="497002"/>
                    <a:pt x="3874345" y="510369"/>
                    <a:pt x="3864489" y="520225"/>
                  </a:cubicBezTo>
                  <a:cubicBezTo>
                    <a:pt x="3854633" y="530081"/>
                    <a:pt x="3841266" y="535618"/>
                    <a:pt x="3827328" y="535618"/>
                  </a:cubicBezTo>
                  <a:lnTo>
                    <a:pt x="52554" y="535618"/>
                  </a:lnTo>
                  <a:cubicBezTo>
                    <a:pt x="38616" y="535618"/>
                    <a:pt x="25248" y="530081"/>
                    <a:pt x="15393" y="520225"/>
                  </a:cubicBezTo>
                  <a:cubicBezTo>
                    <a:pt x="5537" y="510369"/>
                    <a:pt x="0" y="497002"/>
                    <a:pt x="0" y="483064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79882" cy="573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646493" y="-41529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55974" y="1516449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78019" y="6508116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02582" y="7478924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817057" y="1319126"/>
            <a:ext cx="13223607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HOW TO CHOOSE A TYPE OF SONG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12236" y="3744645"/>
            <a:ext cx="13223607" cy="14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THINGS TO THINK ABOUT… </a:t>
            </a:r>
          </a:p>
          <a:p>
            <a:pPr algn="ctr">
              <a:lnSpc>
                <a:spcPts val="5470"/>
              </a:lnSpc>
            </a:pPr>
            <a:endParaRPr lang="en-US" sz="6216" spc="230" dirty="0">
              <a:solidFill>
                <a:srgbClr val="64A9D7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pic>
        <p:nvPicPr>
          <p:cNvPr id="21" name="Picture 20" descr="A cartoon of a bear and piglet on a branch&#10;&#10;Description automatically generated">
            <a:extLst>
              <a:ext uri="{FF2B5EF4-FFF2-40B4-BE49-F238E27FC236}">
                <a16:creationId xmlns:a16="http://schemas.microsoft.com/office/drawing/2014/main" id="{A0AF1954-DAA1-CD01-252A-E1163AA15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27" y="5400997"/>
            <a:ext cx="6159024" cy="3715945"/>
          </a:xfrm>
          <a:prstGeom prst="rect">
            <a:avLst/>
          </a:prstGeom>
        </p:spPr>
      </p:pic>
      <p:sp>
        <p:nvSpPr>
          <p:cNvPr id="22" name="TextBox 18">
            <a:extLst>
              <a:ext uri="{FF2B5EF4-FFF2-40B4-BE49-F238E27FC236}">
                <a16:creationId xmlns:a16="http://schemas.microsoft.com/office/drawing/2014/main" id="{B51ABB3B-B184-EB0B-A09D-B19CED9331E8}"/>
              </a:ext>
            </a:extLst>
          </p:cNvPr>
          <p:cNvSpPr txBox="1"/>
          <p:nvPr/>
        </p:nvSpPr>
        <p:spPr>
          <a:xfrm>
            <a:off x="2902590" y="9387813"/>
            <a:ext cx="13223607" cy="65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 https://pooh.fandom.com/wiki/Think,_Think,_Think</a:t>
            </a:r>
            <a:endParaRPr lang="en-US" sz="3600" spc="230" dirty="0">
              <a:solidFill>
                <a:srgbClr val="64A9D7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90632" y="-758756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029416" y="3005388"/>
            <a:ext cx="9838984" cy="6671057"/>
            <a:chOff x="0" y="0"/>
            <a:chExt cx="1690418" cy="7057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1219200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PURPOSE OF SINGING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693427" y="3465599"/>
            <a:ext cx="9725429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/>
            <a:r>
              <a:rPr lang="en-US" sz="6600" spc="183" dirty="0">
                <a:latin typeface="DM Sans"/>
                <a:ea typeface="DM Sans"/>
                <a:cs typeface="DM Sans"/>
                <a:sym typeface="DM Sans"/>
              </a:rPr>
              <a:t>Why are you singing?</a:t>
            </a:r>
          </a:p>
          <a:p>
            <a:pPr marL="0" lvl="1" indent="0" algn="just"/>
            <a:endParaRPr lang="en-US" sz="6600" spc="183" dirty="0">
              <a:latin typeface="DM Sans"/>
              <a:ea typeface="DM Sans"/>
              <a:cs typeface="DM Sans"/>
              <a:sym typeface="DM Sans"/>
            </a:endParaRPr>
          </a:p>
          <a:p>
            <a:pPr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Get the wiggles out</a:t>
            </a:r>
          </a:p>
          <a:p>
            <a:pPr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Filler with a purpose</a:t>
            </a:r>
          </a:p>
          <a:p>
            <a:pPr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Break</a:t>
            </a:r>
          </a:p>
          <a:p>
            <a:pPr marL="0" lvl="1" indent="0"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Enthusiasm</a:t>
            </a:r>
            <a:endParaRPr lang="en-US" sz="3817" spc="18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76961" y="2564873"/>
            <a:ext cx="11972775" cy="6691730"/>
            <a:chOff x="0" y="0"/>
            <a:chExt cx="1690418" cy="8612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0418" cy="861228"/>
            </a:xfrm>
            <a:custGeom>
              <a:avLst/>
              <a:gdLst/>
              <a:ahLst/>
              <a:cxnLst/>
              <a:rect l="l" t="t" r="r" b="b"/>
              <a:pathLst>
                <a:path w="1690418" h="861228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780411"/>
                  </a:lnTo>
                  <a:cubicBezTo>
                    <a:pt x="1690418" y="825045"/>
                    <a:pt x="1654235" y="861228"/>
                    <a:pt x="1609601" y="861228"/>
                  </a:cubicBezTo>
                  <a:lnTo>
                    <a:pt x="80817" y="861228"/>
                  </a:lnTo>
                  <a:cubicBezTo>
                    <a:pt x="36183" y="861228"/>
                    <a:pt x="0" y="825045"/>
                    <a:pt x="0" y="780411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90418" cy="899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022549" y="1219200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WHERE ARE YOU?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022549" y="3285480"/>
            <a:ext cx="1371224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Inside/Outside?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Den Meeting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Pack Meeting/Akela’s Council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Hiking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Blue &amp; Gold Banquet</a:t>
            </a:r>
          </a:p>
          <a:p>
            <a:pPr marL="0" lvl="1" indent="0"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Campfire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flipH="1">
            <a:off x="-3948129" y="6303485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3492442" y="-6879097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501401" y="2619644"/>
            <a:ext cx="11499501" cy="7378780"/>
            <a:chOff x="0" y="0"/>
            <a:chExt cx="1690418" cy="861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861228"/>
            </a:xfrm>
            <a:custGeom>
              <a:avLst/>
              <a:gdLst/>
              <a:ahLst/>
              <a:cxnLst/>
              <a:rect l="l" t="t" r="r" b="b"/>
              <a:pathLst>
                <a:path w="1690418" h="861228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780411"/>
                  </a:lnTo>
                  <a:cubicBezTo>
                    <a:pt x="1690418" y="825045"/>
                    <a:pt x="1654235" y="861228"/>
                    <a:pt x="1609601" y="861228"/>
                  </a:cubicBezTo>
                  <a:lnTo>
                    <a:pt x="80817" y="861228"/>
                  </a:lnTo>
                  <a:cubicBezTo>
                    <a:pt x="36183" y="861228"/>
                    <a:pt x="0" y="825045"/>
                    <a:pt x="0" y="780411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899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1219200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MOOD DO YOU WANT TO SET?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7258" y="7438724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870913" y="2774966"/>
            <a:ext cx="11499501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/>
            <a:r>
              <a:rPr lang="en-US" sz="6000" spc="183" dirty="0">
                <a:latin typeface="DM Sans"/>
                <a:ea typeface="DM Sans"/>
                <a:cs typeface="DM Sans"/>
                <a:sym typeface="DM Sans"/>
              </a:rPr>
              <a:t>Feelings you want to inspire?</a:t>
            </a:r>
          </a:p>
          <a:p>
            <a:pPr marL="0" lvl="1" indent="0" algn="just"/>
            <a:endParaRPr lang="en-US" sz="2000" spc="183" dirty="0">
              <a:latin typeface="DM Sans"/>
              <a:ea typeface="DM Sans"/>
              <a:cs typeface="DM Sans"/>
              <a:sym typeface="DM Sans"/>
            </a:endParaRP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Silly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Energetic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Focused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Thoughtful</a:t>
            </a:r>
          </a:p>
          <a:p>
            <a:pPr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Thankful</a:t>
            </a:r>
          </a:p>
          <a:p>
            <a:pPr marL="0" lvl="1" indent="0" algn="just"/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Reverent</a:t>
            </a:r>
            <a:endParaRPr lang="en-US" sz="3817" spc="18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42679" y="2652176"/>
            <a:ext cx="7589522" cy="4411113"/>
            <a:chOff x="0" y="0"/>
            <a:chExt cx="1690418" cy="10210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0418" cy="1021019"/>
            </a:xfrm>
            <a:custGeom>
              <a:avLst/>
              <a:gdLst/>
              <a:ahLst/>
              <a:cxnLst/>
              <a:rect l="l" t="t" r="r" b="b"/>
              <a:pathLst>
                <a:path w="1690418" h="102101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40202"/>
                  </a:lnTo>
                  <a:cubicBezTo>
                    <a:pt x="1690418" y="984836"/>
                    <a:pt x="1654235" y="1021019"/>
                    <a:pt x="1609601" y="1021019"/>
                  </a:cubicBezTo>
                  <a:lnTo>
                    <a:pt x="80817" y="1021019"/>
                  </a:lnTo>
                  <a:cubicBezTo>
                    <a:pt x="36183" y="1021019"/>
                    <a:pt x="0" y="984836"/>
                    <a:pt x="0" y="94020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90418" cy="1059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390390" y="2662324"/>
            <a:ext cx="4402996" cy="6597055"/>
            <a:chOff x="0" y="0"/>
            <a:chExt cx="1690418" cy="102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021019"/>
            </a:xfrm>
            <a:custGeom>
              <a:avLst/>
              <a:gdLst/>
              <a:ahLst/>
              <a:cxnLst/>
              <a:rect l="l" t="t" r="r" b="b"/>
              <a:pathLst>
                <a:path w="1690418" h="102101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40202"/>
                  </a:lnTo>
                  <a:cubicBezTo>
                    <a:pt x="1690418" y="984836"/>
                    <a:pt x="1654235" y="1021019"/>
                    <a:pt x="1609601" y="1021019"/>
                  </a:cubicBezTo>
                  <a:lnTo>
                    <a:pt x="80817" y="1021019"/>
                  </a:lnTo>
                  <a:cubicBezTo>
                    <a:pt x="36183" y="1021019"/>
                    <a:pt x="0" y="984836"/>
                    <a:pt x="0" y="94020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059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1219200"/>
            <a:ext cx="10242902" cy="14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216" spc="230" dirty="0">
                <a:solidFill>
                  <a:srgbClr val="64A9D7"/>
                </a:solidFill>
                <a:latin typeface="Gliker"/>
                <a:ea typeface="Gliker"/>
                <a:cs typeface="Gliker"/>
                <a:sym typeface="Gliker"/>
              </a:rPr>
              <a:t>WHAT AGES ARE ATTENDING?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857257" y="2913863"/>
            <a:ext cx="3773144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Lions</a:t>
            </a:r>
          </a:p>
          <a:p>
            <a:pPr algn="just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Tigers</a:t>
            </a:r>
          </a:p>
          <a:p>
            <a:pPr algn="just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Wolves</a:t>
            </a:r>
          </a:p>
          <a:p>
            <a:pPr algn="just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Bears</a:t>
            </a:r>
          </a:p>
          <a:p>
            <a:pPr algn="just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Webelos</a:t>
            </a:r>
          </a:p>
          <a:p>
            <a:pPr marL="0" lvl="1" indent="0" algn="just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AOLs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13858" y="2893789"/>
            <a:ext cx="811235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Mixed Ages</a:t>
            </a:r>
          </a:p>
          <a:p>
            <a:pPr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Single Den</a:t>
            </a:r>
          </a:p>
          <a:p>
            <a:pPr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Whole Pack</a:t>
            </a:r>
          </a:p>
          <a:p>
            <a:pPr marL="0" lvl="1" indent="0" algn="just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Families Present?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702658" y="3551324"/>
            <a:ext cx="13532381" cy="5705279"/>
            <a:chOff x="0" y="0"/>
            <a:chExt cx="1690418" cy="102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021019"/>
            </a:xfrm>
            <a:custGeom>
              <a:avLst/>
              <a:gdLst/>
              <a:ahLst/>
              <a:cxnLst/>
              <a:rect l="l" t="t" r="r" b="b"/>
              <a:pathLst>
                <a:path w="1690418" h="102101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40202"/>
                  </a:lnTo>
                  <a:cubicBezTo>
                    <a:pt x="1690418" y="984836"/>
                    <a:pt x="1654235" y="1021019"/>
                    <a:pt x="1609601" y="1021019"/>
                  </a:cubicBezTo>
                  <a:lnTo>
                    <a:pt x="80817" y="1021019"/>
                  </a:lnTo>
                  <a:cubicBezTo>
                    <a:pt x="36183" y="1021019"/>
                    <a:pt x="0" y="984836"/>
                    <a:pt x="0" y="94020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059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706870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FORMULA FOR CHOOSING SONGS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605634" y="6518588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338572" y="3668099"/>
            <a:ext cx="14461797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72" dirty="0">
                <a:latin typeface="DM Sans"/>
                <a:ea typeface="DM Sans"/>
                <a:cs typeface="DM Sans"/>
                <a:sym typeface="DM Sans"/>
              </a:rPr>
              <a:t>Action songs</a:t>
            </a:r>
          </a:p>
          <a:p>
            <a:pPr marL="0" lvl="1" indent="0" algn="ctr"/>
            <a:r>
              <a:rPr lang="en-US" sz="6600" spc="172" dirty="0">
                <a:latin typeface="DM Sans"/>
                <a:ea typeface="DM Sans"/>
                <a:cs typeface="DM Sans"/>
                <a:sym typeface="DM Sans"/>
              </a:rPr>
              <a:t>Repeat after me songs</a:t>
            </a:r>
          </a:p>
          <a:p>
            <a:pPr marL="0" lvl="1" indent="0" algn="ctr"/>
            <a:r>
              <a:rPr lang="en-US" sz="6600" spc="172" dirty="0">
                <a:latin typeface="DM Sans"/>
                <a:ea typeface="DM Sans"/>
                <a:cs typeface="DM Sans"/>
                <a:sym typeface="DM Sans"/>
              </a:rPr>
              <a:t>Rounds</a:t>
            </a:r>
          </a:p>
          <a:p>
            <a:pPr marL="0" lvl="1" indent="0" algn="ctr"/>
            <a:endParaRPr lang="en-US" sz="2000" spc="172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Energetic – Silly - Fun</a:t>
            </a:r>
          </a:p>
          <a:p>
            <a:pPr marL="0" lvl="1" indent="0" algn="ctr"/>
            <a:r>
              <a:rPr lang="en-US" sz="6600" spc="173" dirty="0">
                <a:latin typeface="DM Sans"/>
                <a:ea typeface="DM Sans"/>
                <a:cs typeface="DM Sans"/>
                <a:sym typeface="DM Sans"/>
              </a:rPr>
              <a:t>Let’s get the enthusiasm UP!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97886" y="2769466"/>
            <a:ext cx="10242902" cy="6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6600" spc="204" dirty="0">
                <a:latin typeface="Gliker"/>
                <a:ea typeface="Gliker"/>
                <a:cs typeface="Gliker"/>
                <a:sym typeface="Gliker"/>
              </a:rPr>
              <a:t>BEGINNING OF MEETINGS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812257" y="-74697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231686" y="3576729"/>
            <a:ext cx="11680304" cy="6503387"/>
            <a:chOff x="0" y="0"/>
            <a:chExt cx="1690418" cy="102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021019"/>
            </a:xfrm>
            <a:custGeom>
              <a:avLst/>
              <a:gdLst/>
              <a:ahLst/>
              <a:cxnLst/>
              <a:rect l="l" t="t" r="r" b="b"/>
              <a:pathLst>
                <a:path w="1690418" h="102101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40202"/>
                  </a:lnTo>
                  <a:cubicBezTo>
                    <a:pt x="1690418" y="984836"/>
                    <a:pt x="1654235" y="1021019"/>
                    <a:pt x="1609601" y="1021019"/>
                  </a:cubicBezTo>
                  <a:lnTo>
                    <a:pt x="80817" y="1021019"/>
                  </a:lnTo>
                  <a:cubicBezTo>
                    <a:pt x="36183" y="1021019"/>
                    <a:pt x="0" y="984836"/>
                    <a:pt x="0" y="94020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059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706870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FORMULA FOR CHOOSING SONGS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540538" y="3806604"/>
            <a:ext cx="10845155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Songs that help focus</a:t>
            </a:r>
          </a:p>
          <a:p>
            <a:pPr marL="0" lvl="1" indent="0" algn="ctr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Lower energy than for opening</a:t>
            </a:r>
          </a:p>
          <a:p>
            <a:pPr marL="0" lvl="1" indent="0" algn="ctr"/>
            <a:endParaRPr lang="en-US" sz="2400" spc="173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Patriotic Songs</a:t>
            </a:r>
          </a:p>
          <a:p>
            <a:pPr algn="ctr"/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Songs with a Message</a:t>
            </a:r>
          </a:p>
          <a:p>
            <a:pPr marL="0" lvl="1" indent="0" algn="ctr"/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Faith Based</a:t>
            </a:r>
            <a:endParaRPr lang="en-US" sz="6000" spc="173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047343" y="2333510"/>
            <a:ext cx="10242902" cy="6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6600" spc="204" dirty="0">
                <a:latin typeface="Gliker"/>
                <a:ea typeface="Gliker"/>
                <a:cs typeface="Gliker"/>
                <a:sym typeface="Gliker"/>
              </a:rPr>
              <a:t>MIDDLE OF MEETINGS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117176" y="2110199"/>
            <a:ext cx="16585351" cy="7874410"/>
            <a:chOff x="-191755" y="-16273"/>
            <a:chExt cx="4368158" cy="20739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1064" cy="2057646"/>
            </a:xfrm>
            <a:custGeom>
              <a:avLst/>
              <a:gdLst/>
              <a:ahLst/>
              <a:cxnLst/>
              <a:rect l="l" t="t" r="r" b="b"/>
              <a:pathLst>
                <a:path w="3872990" h="2057646">
                  <a:moveTo>
                    <a:pt x="52647" y="0"/>
                  </a:moveTo>
                  <a:lnTo>
                    <a:pt x="3820343" y="0"/>
                  </a:lnTo>
                  <a:cubicBezTo>
                    <a:pt x="3849419" y="0"/>
                    <a:pt x="3872990" y="23571"/>
                    <a:pt x="3872990" y="52647"/>
                  </a:cubicBezTo>
                  <a:lnTo>
                    <a:pt x="3872990" y="2004998"/>
                  </a:lnTo>
                  <a:cubicBezTo>
                    <a:pt x="3872990" y="2034075"/>
                    <a:pt x="3849419" y="2057646"/>
                    <a:pt x="3820343" y="2057646"/>
                  </a:cubicBezTo>
                  <a:lnTo>
                    <a:pt x="52647" y="2057646"/>
                  </a:lnTo>
                  <a:cubicBezTo>
                    <a:pt x="23571" y="2057646"/>
                    <a:pt x="0" y="2034075"/>
                    <a:pt x="0" y="2004998"/>
                  </a:cubicBezTo>
                  <a:lnTo>
                    <a:pt x="0" y="52647"/>
                  </a:lnTo>
                  <a:cubicBezTo>
                    <a:pt x="0" y="23571"/>
                    <a:pt x="23571" y="0"/>
                    <a:pt x="52647" y="0"/>
                  </a:cubicBezTo>
                  <a:close/>
                </a:path>
              </a:pathLst>
            </a:custGeom>
            <a:solidFill>
              <a:srgbClr val="87C5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91755" y="-16273"/>
              <a:ext cx="4368158" cy="1346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  <a:p>
              <a:pPr algn="ctr">
                <a:lnSpc>
                  <a:spcPts val="2659"/>
                </a:lnSpc>
              </a:pPr>
              <a:endParaRPr dirty="0"/>
            </a:p>
            <a:p>
              <a:pPr algn="ctr">
                <a:lnSpc>
                  <a:spcPts val="5319"/>
                </a:lnSpc>
              </a:pPr>
              <a:endParaRPr dirty="0"/>
            </a:p>
            <a:p>
              <a:pPr algn="ctr">
                <a:lnSpc>
                  <a:spcPts val="5319"/>
                </a:lnSpc>
              </a:pPr>
              <a:endParaRPr dirty="0"/>
            </a:p>
            <a:p>
              <a:pPr algn="ctr">
                <a:lnSpc>
                  <a:spcPts val="6579"/>
                </a:lnSpc>
              </a:pPr>
              <a:endParaRPr dirty="0"/>
            </a:p>
            <a:p>
              <a:pPr algn="ctr"/>
              <a:r>
                <a:rPr lang="en-US" sz="7200" dirty="0">
                  <a:latin typeface="Open Sans"/>
                  <a:ea typeface="Open Sans"/>
                  <a:cs typeface="Open Sans"/>
                  <a:sym typeface="Open Sans"/>
                </a:rPr>
                <a:t>Hi! Hi! Hello, Cub Scout!</a:t>
              </a:r>
            </a:p>
            <a:p>
              <a:pPr algn="ctr"/>
              <a:r>
                <a:rPr lang="en-US" sz="7200" dirty="0">
                  <a:latin typeface="Open Sans"/>
                  <a:ea typeface="Open Sans"/>
                  <a:cs typeface="Open Sans"/>
                  <a:sym typeface="Open Sans"/>
                </a:rPr>
                <a:t>We are glad to meet you,</a:t>
              </a:r>
            </a:p>
            <a:p>
              <a:pPr algn="ctr"/>
              <a:r>
                <a:rPr lang="en-US" sz="7200" dirty="0">
                  <a:latin typeface="Open Sans"/>
                  <a:ea typeface="Open Sans"/>
                  <a:cs typeface="Open Sans"/>
                  <a:sym typeface="Open Sans"/>
                </a:rPr>
                <a:t>We are glad to greet you.</a:t>
              </a:r>
            </a:p>
            <a:p>
              <a:pPr algn="ctr"/>
              <a:r>
                <a:rPr lang="en-US" sz="7200" dirty="0">
                  <a:latin typeface="Open Sans"/>
                  <a:ea typeface="Open Sans"/>
                  <a:cs typeface="Open Sans"/>
                  <a:sym typeface="Open Sans"/>
                </a:rPr>
                <a:t>Hi! Hi! Hello, Cub Scout!</a:t>
              </a:r>
            </a:p>
            <a:p>
              <a:pPr algn="ctr"/>
              <a:r>
                <a:rPr lang="en-US" sz="7200" dirty="0">
                  <a:latin typeface="Open Sans"/>
                  <a:ea typeface="Open Sans"/>
                  <a:cs typeface="Open Sans"/>
                  <a:sym typeface="Open Sans"/>
                </a:rPr>
                <a:t>You are welcome to our den (pack)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2385120">
            <a:off x="8811828" y="4189303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5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8609656" flipH="1">
            <a:off x="192878" y="70030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62288" y="6564983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17180" y="135916"/>
            <a:ext cx="16585349" cy="378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spc="335" dirty="0">
                <a:latin typeface="DM Sans"/>
                <a:ea typeface="DM Sans"/>
                <a:cs typeface="DM Sans"/>
                <a:sym typeface="DM Sans"/>
              </a:rPr>
              <a:t>Let’s Sing!</a:t>
            </a:r>
          </a:p>
          <a:p>
            <a:pPr algn="ctr"/>
            <a:r>
              <a:rPr lang="en-US" sz="7200" b="1" spc="291" dirty="0">
                <a:latin typeface="DM Sans"/>
                <a:ea typeface="DM Sans"/>
                <a:cs typeface="DM Sans"/>
                <a:sym typeface="DM Sans"/>
              </a:rPr>
              <a:t>Hi, Cub Scout</a:t>
            </a:r>
          </a:p>
          <a:p>
            <a:pPr algn="ctr"/>
            <a:r>
              <a:rPr lang="en-US" sz="4800" spc="291" dirty="0">
                <a:latin typeface="DM Sans"/>
                <a:ea typeface="DM Sans"/>
                <a:cs typeface="DM Sans"/>
                <a:sym typeface="DM Sans"/>
              </a:rPr>
              <a:t>Tune: Hail, Hail, the Gang’s All Here</a:t>
            </a:r>
          </a:p>
          <a:p>
            <a:pPr algn="ctr">
              <a:lnSpc>
                <a:spcPts val="8141"/>
              </a:lnSpc>
            </a:pPr>
            <a:endParaRPr lang="en-US" sz="3990" spc="29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67200" y="3350349"/>
            <a:ext cx="10363199" cy="6836685"/>
            <a:chOff x="0" y="0"/>
            <a:chExt cx="1690418" cy="102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021019"/>
            </a:xfrm>
            <a:custGeom>
              <a:avLst/>
              <a:gdLst/>
              <a:ahLst/>
              <a:cxnLst/>
              <a:rect l="l" t="t" r="r" b="b"/>
              <a:pathLst>
                <a:path w="1690418" h="102101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40202"/>
                  </a:lnTo>
                  <a:cubicBezTo>
                    <a:pt x="1690418" y="984836"/>
                    <a:pt x="1654235" y="1021019"/>
                    <a:pt x="1609601" y="1021019"/>
                  </a:cubicBezTo>
                  <a:lnTo>
                    <a:pt x="80817" y="1021019"/>
                  </a:lnTo>
                  <a:cubicBezTo>
                    <a:pt x="36183" y="1021019"/>
                    <a:pt x="0" y="984836"/>
                    <a:pt x="0" y="94020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059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706870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FORMULA FOR CHOOSING SONGS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175954" y="2459400"/>
            <a:ext cx="10242902" cy="6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6600" spc="204" dirty="0">
                <a:latin typeface="Gliker"/>
                <a:ea typeface="Gliker"/>
                <a:cs typeface="Gliker"/>
                <a:sym typeface="Gliker"/>
              </a:rPr>
              <a:t>END OF MEETINGS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0B20D-86CB-D860-2710-BFDE3D7DFCCE}"/>
              </a:ext>
            </a:extLst>
          </p:cNvPr>
          <p:cNvSpPr txBox="1"/>
          <p:nvPr/>
        </p:nvSpPr>
        <p:spPr>
          <a:xfrm>
            <a:off x="2204147" y="3680773"/>
            <a:ext cx="1418651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Reverent Songs</a:t>
            </a:r>
          </a:p>
          <a:p>
            <a:pPr algn="ctr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Preparing for Bed</a:t>
            </a:r>
          </a:p>
          <a:p>
            <a:pPr algn="ctr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Slower Paced/Thoughtful</a:t>
            </a:r>
          </a:p>
          <a:p>
            <a:pPr algn="ctr"/>
            <a:endParaRPr lang="en-US" sz="2000" spc="172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Patriotic Songs</a:t>
            </a:r>
          </a:p>
          <a:p>
            <a:pPr algn="ctr"/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Faith Based</a:t>
            </a:r>
          </a:p>
          <a:p>
            <a:pPr marL="0" lvl="1" indent="0" algn="ctr"/>
            <a:r>
              <a:rPr lang="en-US" sz="6000" spc="172" dirty="0">
                <a:latin typeface="DM Sans"/>
                <a:ea typeface="DM Sans"/>
                <a:cs typeface="DM Sans"/>
                <a:sym typeface="DM Sans"/>
              </a:rPr>
              <a:t>Closing Songs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048760" y="1993833"/>
            <a:ext cx="11478244" cy="8136510"/>
            <a:chOff x="0" y="0"/>
            <a:chExt cx="1690418" cy="7057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1530" y="482107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MAKES A SONG GOOD TO SING?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844120" y="2930734"/>
            <a:ext cx="11897995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44" dirty="0">
                <a:latin typeface="DM Sans"/>
                <a:ea typeface="DM Sans"/>
                <a:cs typeface="DM Sans"/>
                <a:sym typeface="DM Sans"/>
              </a:rPr>
              <a:t>Songs should be positive</a:t>
            </a:r>
          </a:p>
          <a:p>
            <a:pPr algn="ctr"/>
            <a:endParaRPr lang="en-US" sz="6600" spc="144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600" spc="144" dirty="0">
                <a:latin typeface="DM Sans"/>
                <a:ea typeface="DM Sans"/>
                <a:cs typeface="DM Sans"/>
                <a:sym typeface="DM Sans"/>
              </a:rPr>
              <a:t>Should help build up confidence</a:t>
            </a:r>
          </a:p>
          <a:p>
            <a:pPr marL="0" lvl="1" indent="0" algn="ctr"/>
            <a:endParaRPr lang="en-US" sz="6600" spc="144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/>
            <a:r>
              <a:rPr lang="en-US" sz="6600" spc="144" dirty="0">
                <a:latin typeface="DM Sans"/>
                <a:ea typeface="DM Sans"/>
                <a:cs typeface="DM Sans"/>
                <a:sym typeface="DM Sans"/>
              </a:rPr>
              <a:t>Be age appropriate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96E19-8EF6-C1CA-D3E9-4D3B076AF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061DE3-A2CD-8EC4-BFD4-3B1C106C8DF6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31472D8-1CD4-37A8-2EA6-FD4BE749620E}"/>
              </a:ext>
            </a:extLst>
          </p:cNvPr>
          <p:cNvGrpSpPr/>
          <p:nvPr/>
        </p:nvGrpSpPr>
        <p:grpSpPr>
          <a:xfrm>
            <a:off x="3811357" y="2140267"/>
            <a:ext cx="10522799" cy="6620954"/>
            <a:chOff x="0" y="0"/>
            <a:chExt cx="1690418" cy="7057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8B6E252-2587-ED9D-FED1-D73BDAABA5CE}"/>
                </a:ext>
              </a:extLst>
            </p:cNvPr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272CBF1-242A-9068-C646-E892A96A6B49}"/>
                </a:ext>
              </a:extLst>
            </p:cNvPr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C0620DAD-335C-5F88-790C-95EA3FADD114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E9D860D-E96F-35CA-5B70-85345E9D9B2D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6935A39-0A39-F3C9-E47E-62FA3F968020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57C0885-9593-6468-B277-33808E8853E9}"/>
              </a:ext>
            </a:extLst>
          </p:cNvPr>
          <p:cNvSpPr txBox="1"/>
          <p:nvPr/>
        </p:nvSpPr>
        <p:spPr>
          <a:xfrm>
            <a:off x="4021530" y="482107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MAKES A SONG GOOD TO SING?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3EA84E6-595A-8307-BCE7-4620F9A1BAA7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462E78D-227D-C0C6-B174-D7EEF909E899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1D3837A-11D1-525E-7E57-8B38C6852FD7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ACAB4B8-84DA-F400-6F21-20E10BDFBB5B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461C215-7589-4FEE-390A-AF25F50F8323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792438E-9D9C-F15E-BAA9-F7F9ABF3DB76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DBCD919-3530-0816-1A91-235BC7B76EA2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BB4DD17-CA3B-A49A-9681-97E5AA6D6740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A7C5757-B9EA-5587-9A73-65F460958FC2}"/>
              </a:ext>
            </a:extLst>
          </p:cNvPr>
          <p:cNvSpPr txBox="1"/>
          <p:nvPr/>
        </p:nvSpPr>
        <p:spPr>
          <a:xfrm>
            <a:off x="4028928" y="2849417"/>
            <a:ext cx="10106978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spcBef>
                <a:spcPct val="0"/>
              </a:spcBef>
            </a:pPr>
            <a:r>
              <a:rPr lang="en-US" sz="6600" spc="144" dirty="0">
                <a:latin typeface="DM Sans"/>
                <a:ea typeface="DM Sans"/>
                <a:cs typeface="DM Sans"/>
                <a:sym typeface="DM Sans"/>
              </a:rPr>
              <a:t>Patriotic Songs, Hymns, and Spiritual Songs should be sung respectfully and with unaltered lyrics.</a:t>
            </a:r>
          </a:p>
        </p:txBody>
      </p:sp>
    </p:spTree>
    <p:extLst>
      <p:ext uri="{BB962C8B-B14F-4D97-AF65-F5344CB8AC3E}">
        <p14:creationId xmlns:p14="http://schemas.microsoft.com/office/powerpoint/2010/main" val="406313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69201-3E11-248E-0471-E2CEF3F9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D28BFE-C09B-9BF6-C279-E6B8281BBFDC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429CF19-C2FD-B12C-7DB9-BE5C4614A3C9}"/>
              </a:ext>
            </a:extLst>
          </p:cNvPr>
          <p:cNvGrpSpPr/>
          <p:nvPr/>
        </p:nvGrpSpPr>
        <p:grpSpPr>
          <a:xfrm>
            <a:off x="4963715" y="2180339"/>
            <a:ext cx="9093284" cy="6531864"/>
            <a:chOff x="0" y="0"/>
            <a:chExt cx="1690418" cy="7057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1949A54-6873-2259-AEA7-F3E795F4BDCD}"/>
                </a:ext>
              </a:extLst>
            </p:cNvPr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40A06AB-17CF-3DFC-DA59-FCCE1E572102}"/>
                </a:ext>
              </a:extLst>
            </p:cNvPr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3124CD7-86F5-9063-EC9E-ED66DD6A8F6D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EA121B7-08BB-43DE-62BC-B0D3ED34D343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9A1ECD-C5B9-ED01-CD19-8456B21DCBD3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2CC91B2-5472-4DAD-480A-9FC017A49262}"/>
              </a:ext>
            </a:extLst>
          </p:cNvPr>
          <p:cNvSpPr txBox="1"/>
          <p:nvPr/>
        </p:nvSpPr>
        <p:spPr>
          <a:xfrm>
            <a:off x="4021530" y="482107"/>
            <a:ext cx="10242902" cy="147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MAKES A SONG GOOD TO SING?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4F5C98C-FCBC-EE33-F69E-99CA83A4DBAF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7FD64C3-FE76-09C5-D904-C34F00841FC7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CC8A95A-72D9-F8F5-3D2B-52B9E08B3F62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A578B5C-9A85-8991-E7F7-0A7D20EED4BC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CD71F7D-EF46-668A-D4B0-ECDA7B0A2508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F01B020-A609-A2DC-100D-8F23C58A41D7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A822905-1101-B477-57DA-6033F5BA26B7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2AD733B-76AC-FCA6-513C-C1BF1F252A43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5C601DE-F924-A8C7-8B23-0BD10182B282}"/>
              </a:ext>
            </a:extLst>
          </p:cNvPr>
          <p:cNvSpPr txBox="1"/>
          <p:nvPr/>
        </p:nvSpPr>
        <p:spPr>
          <a:xfrm>
            <a:off x="5057670" y="2561112"/>
            <a:ext cx="9028284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44" dirty="0">
                <a:latin typeface="DM Sans"/>
                <a:ea typeface="DM Sans"/>
                <a:cs typeface="DM Sans"/>
                <a:sym typeface="DM Sans"/>
              </a:rPr>
              <a:t>Explore changing lyrics to other types of songs to encourage creativity and fun.</a:t>
            </a:r>
          </a:p>
          <a:p>
            <a:pPr marL="0" lvl="1" indent="0" algn="ctr"/>
            <a:r>
              <a:rPr lang="en-US" sz="6600" spc="144" dirty="0">
                <a:latin typeface="DM Sans"/>
                <a:ea typeface="DM Sans"/>
                <a:cs typeface="DM Sans"/>
                <a:sym typeface="DM Sans"/>
              </a:rPr>
              <a:t>For example...</a:t>
            </a:r>
          </a:p>
        </p:txBody>
      </p:sp>
    </p:spTree>
    <p:extLst>
      <p:ext uri="{BB962C8B-B14F-4D97-AF65-F5344CB8AC3E}">
        <p14:creationId xmlns:p14="http://schemas.microsoft.com/office/powerpoint/2010/main" val="3673757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501401" y="1400725"/>
            <a:ext cx="12155328" cy="7855878"/>
            <a:chOff x="0" y="0"/>
            <a:chExt cx="1690418" cy="9900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990085"/>
            </a:xfrm>
            <a:custGeom>
              <a:avLst/>
              <a:gdLst/>
              <a:ahLst/>
              <a:cxnLst/>
              <a:rect l="l" t="t" r="r" b="b"/>
              <a:pathLst>
                <a:path w="1690418" h="990085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09267"/>
                  </a:lnTo>
                  <a:cubicBezTo>
                    <a:pt x="1690418" y="953901"/>
                    <a:pt x="1654235" y="990085"/>
                    <a:pt x="1609601" y="990085"/>
                  </a:cubicBezTo>
                  <a:lnTo>
                    <a:pt x="80817" y="990085"/>
                  </a:lnTo>
                  <a:cubicBezTo>
                    <a:pt x="36183" y="990085"/>
                    <a:pt x="0" y="953901"/>
                    <a:pt x="0" y="909267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02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1530" y="459061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DOWN BY THE BAY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209800" y="1614973"/>
            <a:ext cx="14587184" cy="7876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Down by the bay 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Where the watermelons grow 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Back to my home 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I dare not go 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For if I do </a:t>
            </a:r>
          </a:p>
          <a:p>
            <a:pPr marL="0" lvl="1" indent="0"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My mother will say 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Did you ever you ever see a goose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kissing a moose? </a:t>
            </a:r>
          </a:p>
          <a:p>
            <a:pPr algn="ctr"/>
            <a:r>
              <a:rPr lang="en-US" sz="5400" spc="124" dirty="0">
                <a:latin typeface="DM Sans"/>
                <a:ea typeface="DM Sans"/>
                <a:cs typeface="DM Sans"/>
                <a:sym typeface="DM Sans"/>
              </a:rPr>
              <a:t>Down by the bay</a:t>
            </a:r>
          </a:p>
          <a:p>
            <a:pPr marL="0" lvl="1" indent="0" algn="ctr">
              <a:lnSpc>
                <a:spcPts val="3068"/>
              </a:lnSpc>
              <a:spcBef>
                <a:spcPct val="0"/>
              </a:spcBef>
            </a:pPr>
            <a:endParaRPr lang="en-US" sz="2600" spc="124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E3723-A307-9507-1EDD-CD8A4276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33B768-54C5-9A97-DB05-7D6EEF360312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DC552AB-753C-4D15-0528-678FA42389CE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4FBC2B0-5D9F-7D10-C21B-8EF2F84932D6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7305811-6DC2-B0F9-395A-A68FE042FDDD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DF57EE-6A1B-F53D-6F36-1D32C3B00231}"/>
              </a:ext>
            </a:extLst>
          </p:cNvPr>
          <p:cNvSpPr txBox="1"/>
          <p:nvPr/>
        </p:nvSpPr>
        <p:spPr>
          <a:xfrm>
            <a:off x="4021530" y="459061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DOWN BY THE BAY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642FAE9-37A8-34AD-30A2-418C527594BC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F78C658-E892-69C4-30C4-4EA6455FD270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5A2A595-D5C0-237F-9DD2-F28DCA9DD0CD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3D130B4-611C-B80A-2A98-6110D444E3D4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62FFDE2-E10F-C223-795F-FE9DAA2FF23D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BF597B6-16D4-7CA8-199F-84EF6184A724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79D0C05-47A8-B955-34D6-48B57E4A4BB6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6F83062-D8F6-9584-E52B-88B9B1DAD735}"/>
              </a:ext>
            </a:extLst>
          </p:cNvPr>
          <p:cNvGrpSpPr/>
          <p:nvPr/>
        </p:nvGrpSpPr>
        <p:grpSpPr>
          <a:xfrm>
            <a:off x="2817927" y="1359277"/>
            <a:ext cx="12191999" cy="8830428"/>
            <a:chOff x="0" y="0"/>
            <a:chExt cx="1690418" cy="70576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827DB6F-0E4D-A644-1B0E-E8F9CCC422A5}"/>
                </a:ext>
              </a:extLst>
            </p:cNvPr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D552E7AB-E10B-4ED1-9B0C-5C7F35D5894A}"/>
                </a:ext>
              </a:extLst>
            </p:cNvPr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809F2BB7-00F2-E5DE-1D26-5FFA2CE4429F}"/>
              </a:ext>
            </a:extLst>
          </p:cNvPr>
          <p:cNvSpPr txBox="1"/>
          <p:nvPr/>
        </p:nvSpPr>
        <p:spPr>
          <a:xfrm>
            <a:off x="2569177" y="1446606"/>
            <a:ext cx="12808981" cy="918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It’s fun and easy to change the last two lines that rhyme:</a:t>
            </a:r>
          </a:p>
          <a:p>
            <a:pPr algn="ctr"/>
            <a:endParaRPr lang="en-US" sz="5400" spc="120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Have you ever seen a scout</a:t>
            </a:r>
          </a:p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fishing for trout?</a:t>
            </a:r>
          </a:p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Down by the bay</a:t>
            </a:r>
          </a:p>
          <a:p>
            <a:pPr algn="ctr"/>
            <a:endParaRPr lang="en-US" sz="5400" spc="120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Or a den chasing a wren</a:t>
            </a:r>
          </a:p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Or a pack eating a snack</a:t>
            </a:r>
          </a:p>
          <a:p>
            <a:pPr algn="ctr"/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Or…</a:t>
            </a:r>
          </a:p>
          <a:p>
            <a:pPr algn="ctr">
              <a:lnSpc>
                <a:spcPts val="3540"/>
              </a:lnSpc>
            </a:pPr>
            <a:endParaRPr lang="en-US" sz="2500" spc="120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>
              <a:lnSpc>
                <a:spcPts val="3540"/>
              </a:lnSpc>
              <a:spcBef>
                <a:spcPct val="0"/>
              </a:spcBef>
            </a:pPr>
            <a:endParaRPr lang="en-US" sz="2500" spc="120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D7355A6-282D-F282-80C5-42ABF673F874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1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FDBE4-6E7A-9A8A-C586-86BF7F22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94F70D-A765-825B-EBB8-83005700C5A9}"/>
              </a:ext>
            </a:extLst>
          </p:cNvPr>
          <p:cNvSpPr/>
          <p:nvPr/>
        </p:nvSpPr>
        <p:spPr>
          <a:xfrm rot="2385120">
            <a:off x="8799992" y="436969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3B81CDE-B2E4-DCE6-2980-A5FD1F374731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F363D34-E7FD-2A50-8E76-B0F1BA80EA87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A2B8517-7B2F-E208-7DBE-1C03BE86C121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C244C84-3624-054D-1723-98DD924C13BF}"/>
              </a:ext>
            </a:extLst>
          </p:cNvPr>
          <p:cNvSpPr txBox="1"/>
          <p:nvPr/>
        </p:nvSpPr>
        <p:spPr>
          <a:xfrm>
            <a:off x="4021530" y="459061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ALTERING LYRICS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A0E168A-FE24-DEE7-BF97-59258E3C30C0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2A0E08A-41D0-76D3-7EB4-6AA966639B79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3B1D0CF-5255-A8F4-C784-05ED0D698865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9A3F96F-DA7B-0032-4C09-A38F09E488E7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DC13949-BEB9-B8AE-EC67-8CA504088BE8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D67BAF6-01D7-D6D1-5AC5-8E5274509030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9691BD2-4F62-7402-924B-F3C58E89BC6C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D02CB8F8-1726-1795-1C72-B3A4A1F04EAA}"/>
              </a:ext>
            </a:extLst>
          </p:cNvPr>
          <p:cNvGrpSpPr/>
          <p:nvPr/>
        </p:nvGrpSpPr>
        <p:grpSpPr>
          <a:xfrm>
            <a:off x="2890305" y="2392804"/>
            <a:ext cx="12113750" cy="4587777"/>
            <a:chOff x="0" y="0"/>
            <a:chExt cx="1690418" cy="70576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3D30250-4714-4191-C549-958D09C911FE}"/>
                </a:ext>
              </a:extLst>
            </p:cNvPr>
            <p:cNvSpPr/>
            <p:nvPr/>
          </p:nvSpPr>
          <p:spPr>
            <a:xfrm>
              <a:off x="0" y="0"/>
              <a:ext cx="1690418" cy="705767"/>
            </a:xfrm>
            <a:custGeom>
              <a:avLst/>
              <a:gdLst/>
              <a:ahLst/>
              <a:cxnLst/>
              <a:rect l="l" t="t" r="r" b="b"/>
              <a:pathLst>
                <a:path w="1690418" h="705767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624950"/>
                  </a:lnTo>
                  <a:cubicBezTo>
                    <a:pt x="1690418" y="669584"/>
                    <a:pt x="1654235" y="705767"/>
                    <a:pt x="1609601" y="705767"/>
                  </a:cubicBezTo>
                  <a:lnTo>
                    <a:pt x="80817" y="705767"/>
                  </a:lnTo>
                  <a:cubicBezTo>
                    <a:pt x="36183" y="705767"/>
                    <a:pt x="0" y="669584"/>
                    <a:pt x="0" y="624950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916438E-A054-F620-0A19-10F79AB57836}"/>
                </a:ext>
              </a:extLst>
            </p:cNvPr>
            <p:cNvSpPr txBox="1"/>
            <p:nvPr/>
          </p:nvSpPr>
          <p:spPr>
            <a:xfrm>
              <a:off x="0" y="-38100"/>
              <a:ext cx="1690418" cy="74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5425ABC0-FC81-71D3-5AEE-FA2E956FB392}"/>
              </a:ext>
            </a:extLst>
          </p:cNvPr>
          <p:cNvSpPr txBox="1"/>
          <p:nvPr/>
        </p:nvSpPr>
        <p:spPr>
          <a:xfrm>
            <a:off x="3069489" y="3221232"/>
            <a:ext cx="11835942" cy="392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20" dirty="0">
                <a:latin typeface="DM Sans"/>
                <a:ea typeface="DM Sans"/>
                <a:cs typeface="DM Sans"/>
                <a:sym typeface="DM Sans"/>
              </a:rPr>
              <a:t>Just be sure to match the syllables </a:t>
            </a:r>
            <a:r>
              <a:rPr lang="en-US" sz="6600" u="sng" spc="120" dirty="0">
                <a:latin typeface="DM Sans"/>
                <a:ea typeface="DM Sans"/>
                <a:cs typeface="DM Sans"/>
                <a:sym typeface="DM Sans"/>
              </a:rPr>
              <a:t>and</a:t>
            </a:r>
            <a:r>
              <a:rPr lang="en-US" sz="6600" spc="120" dirty="0">
                <a:latin typeface="DM Sans"/>
                <a:ea typeface="DM Sans"/>
                <a:cs typeface="DM Sans"/>
                <a:sym typeface="DM Sans"/>
              </a:rPr>
              <a:t> the meter of the original lyrics</a:t>
            </a:r>
            <a:r>
              <a:rPr lang="en-US" sz="5400" spc="120" dirty="0"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ctr">
              <a:lnSpc>
                <a:spcPts val="3540"/>
              </a:lnSpc>
            </a:pPr>
            <a:endParaRPr lang="en-US" sz="2500" spc="120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>
              <a:lnSpc>
                <a:spcPts val="3540"/>
              </a:lnSpc>
              <a:spcBef>
                <a:spcPct val="0"/>
              </a:spcBef>
            </a:pPr>
            <a:endParaRPr lang="en-US" sz="2500" spc="120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AC76E7A-5956-6393-E01A-94B87D7F0B24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4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769399" y="1908227"/>
            <a:ext cx="9565602" cy="6150518"/>
            <a:chOff x="0" y="0"/>
            <a:chExt cx="1690418" cy="11283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128382"/>
            </a:xfrm>
            <a:custGeom>
              <a:avLst/>
              <a:gdLst/>
              <a:ahLst/>
              <a:cxnLst/>
              <a:rect l="l" t="t" r="r" b="b"/>
              <a:pathLst>
                <a:path w="1690418" h="1128382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047565"/>
                  </a:lnTo>
                  <a:cubicBezTo>
                    <a:pt x="1690418" y="1092199"/>
                    <a:pt x="1654235" y="1128382"/>
                    <a:pt x="1609601" y="1128382"/>
                  </a:cubicBezTo>
                  <a:lnTo>
                    <a:pt x="80817" y="1128382"/>
                  </a:lnTo>
                  <a:cubicBezTo>
                    <a:pt x="36183" y="1128382"/>
                    <a:pt x="0" y="1092199"/>
                    <a:pt x="0" y="1047565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166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5506" y="732549"/>
            <a:ext cx="10760251" cy="77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SONGS SHOULD NOT HAVE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195637" y="2116063"/>
            <a:ext cx="913936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Name calling</a:t>
            </a:r>
          </a:p>
          <a:p>
            <a:pPr algn="l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Violence/physical harm </a:t>
            </a:r>
          </a:p>
          <a:p>
            <a:pPr algn="l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Body functions</a:t>
            </a:r>
          </a:p>
          <a:p>
            <a:pPr algn="l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Derogatory references</a:t>
            </a:r>
          </a:p>
          <a:p>
            <a:pPr algn="l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Put downs </a:t>
            </a:r>
          </a:p>
          <a:p>
            <a:pPr marL="0" lvl="1" indent="0" algn="l"/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Inside jokes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F909E-A808-87E9-C08C-2C4E9D3D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>
            <a:extLst>
              <a:ext uri="{FF2B5EF4-FFF2-40B4-BE49-F238E27FC236}">
                <a16:creationId xmlns:a16="http://schemas.microsoft.com/office/drawing/2014/main" id="{2AC55B95-DEDB-4BB9-BC78-10E00AB4B8F8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5A90CEE-67B6-04E9-C8B2-A30B81F0DBBD}"/>
              </a:ext>
            </a:extLst>
          </p:cNvPr>
          <p:cNvSpPr/>
          <p:nvPr/>
        </p:nvSpPr>
        <p:spPr>
          <a:xfrm rot="2385120">
            <a:off x="8768092" y="4392843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F577E08-6792-5C4C-7B02-F3E20B0CEA1E}"/>
              </a:ext>
            </a:extLst>
          </p:cNvPr>
          <p:cNvGrpSpPr/>
          <p:nvPr/>
        </p:nvGrpSpPr>
        <p:grpSpPr>
          <a:xfrm>
            <a:off x="5135267" y="2027109"/>
            <a:ext cx="9126814" cy="6803364"/>
            <a:chOff x="0" y="0"/>
            <a:chExt cx="1690418" cy="14897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A99516-AD8C-055D-36A6-DFE1EA6443C3}"/>
                </a:ext>
              </a:extLst>
            </p:cNvPr>
            <p:cNvSpPr/>
            <p:nvPr/>
          </p:nvSpPr>
          <p:spPr>
            <a:xfrm>
              <a:off x="0" y="0"/>
              <a:ext cx="1690418" cy="1489739"/>
            </a:xfrm>
            <a:custGeom>
              <a:avLst/>
              <a:gdLst/>
              <a:ahLst/>
              <a:cxnLst/>
              <a:rect l="l" t="t" r="r" b="b"/>
              <a:pathLst>
                <a:path w="1690418" h="148973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08922"/>
                  </a:lnTo>
                  <a:cubicBezTo>
                    <a:pt x="1690418" y="1453556"/>
                    <a:pt x="1654235" y="1489739"/>
                    <a:pt x="1609601" y="1489739"/>
                  </a:cubicBezTo>
                  <a:lnTo>
                    <a:pt x="80817" y="1489739"/>
                  </a:lnTo>
                  <a:cubicBezTo>
                    <a:pt x="36183" y="1489739"/>
                    <a:pt x="0" y="1453556"/>
                    <a:pt x="0" y="140892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66DB22D-6091-F3FE-61EC-9A284EA54F9A}"/>
                </a:ext>
              </a:extLst>
            </p:cNvPr>
            <p:cNvSpPr txBox="1"/>
            <p:nvPr/>
          </p:nvSpPr>
          <p:spPr>
            <a:xfrm>
              <a:off x="0" y="-38100"/>
              <a:ext cx="1690418" cy="1527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B42A865-4BA6-1D82-7D3F-17D948F1E51E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4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3D8AFDE-F85E-D1AE-010B-D25C974CB4DB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7CCA367-7395-FCF8-7276-A7FE5C33F40F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BD07C5C-9CDC-687B-9014-C8F41E653CCB}"/>
              </a:ext>
            </a:extLst>
          </p:cNvPr>
          <p:cNvSpPr txBox="1"/>
          <p:nvPr/>
        </p:nvSpPr>
        <p:spPr>
          <a:xfrm>
            <a:off x="3245506" y="732549"/>
            <a:ext cx="10760251" cy="77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SONGS SHOULD NOT HAVE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C669691-AC7B-2494-4828-9C2D42D31059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B3FCDD1-4E68-4CAB-52C9-EBB386408458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C73DBAD-0EBE-F9E1-CDF7-508772FB8998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6B8C917-7B7F-0A3A-6721-DC002A22F607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B12EF9C-4127-1895-FCD0-F3DB627F8EA7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8736B2D-FDAB-1A62-0303-6B9270420332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534E8F8-313E-F8DA-5D45-AB6B3CE2A415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49CB2F6E-7DA2-F50A-F195-E67A630B602F}"/>
              </a:ext>
            </a:extLst>
          </p:cNvPr>
          <p:cNvSpPr txBox="1"/>
          <p:nvPr/>
        </p:nvSpPr>
        <p:spPr>
          <a:xfrm>
            <a:off x="5584344" y="2182499"/>
            <a:ext cx="886502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Alcohol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Drugs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Guns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Undergarments or nudity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Grossness 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Insensitivity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Disgust/gore</a:t>
            </a:r>
          </a:p>
          <a:p>
            <a:pPr marL="0" lvl="1" indent="0"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Food/water wastage</a:t>
            </a:r>
          </a:p>
        </p:txBody>
      </p:sp>
    </p:spTree>
    <p:extLst>
      <p:ext uri="{BB962C8B-B14F-4D97-AF65-F5344CB8AC3E}">
        <p14:creationId xmlns:p14="http://schemas.microsoft.com/office/powerpoint/2010/main" val="241175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779897" y="1369524"/>
            <a:ext cx="12777794" cy="8994640"/>
            <a:chOff x="0" y="0"/>
            <a:chExt cx="1690418" cy="102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021019"/>
            </a:xfrm>
            <a:custGeom>
              <a:avLst/>
              <a:gdLst/>
              <a:ahLst/>
              <a:cxnLst/>
              <a:rect l="l" t="t" r="r" b="b"/>
              <a:pathLst>
                <a:path w="1690418" h="1021019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940202"/>
                  </a:lnTo>
                  <a:cubicBezTo>
                    <a:pt x="1690418" y="984836"/>
                    <a:pt x="1654235" y="1021019"/>
                    <a:pt x="1609601" y="1021019"/>
                  </a:cubicBezTo>
                  <a:lnTo>
                    <a:pt x="80817" y="1021019"/>
                  </a:lnTo>
                  <a:cubicBezTo>
                    <a:pt x="36183" y="1021019"/>
                    <a:pt x="0" y="984836"/>
                    <a:pt x="0" y="940202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059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8" y="427860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WHEN IN DOUBT 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577560" y="6366252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439594" y="1587272"/>
            <a:ext cx="12002775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Skip it and don’t sing it;</a:t>
            </a:r>
          </a:p>
          <a:p>
            <a:pPr marL="0" lvl="1" indent="0"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modify it; or choose something else.</a:t>
            </a:r>
          </a:p>
          <a:p>
            <a:pPr marL="0" lvl="1" indent="0" algn="ctr"/>
            <a:endParaRPr lang="en-US" sz="5400" spc="173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But I sang it when I was a scout!</a:t>
            </a:r>
          </a:p>
          <a:p>
            <a:pPr marL="0" lvl="1" indent="0" algn="ctr"/>
            <a:endParaRPr lang="en-US" sz="5400" spc="173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Many traditional songs, cheers, and skits are no longer appropriate.  Remember, you are serving </a:t>
            </a:r>
            <a:r>
              <a:rPr lang="en-US" sz="5400" u="sng" spc="173" dirty="0">
                <a:latin typeface="DM Sans"/>
                <a:ea typeface="DM Sans"/>
                <a:cs typeface="DM Sans"/>
                <a:sym typeface="DM Sans"/>
              </a:rPr>
              <a:t>today’s</a:t>
            </a:r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 scouts, not </a:t>
            </a:r>
            <a:r>
              <a:rPr lang="en-US" sz="5400" u="sng" spc="173" dirty="0">
                <a:latin typeface="DM Sans"/>
                <a:ea typeface="DM Sans"/>
                <a:cs typeface="DM Sans"/>
                <a:sym typeface="DM Sans"/>
              </a:rPr>
              <a:t>your</a:t>
            </a:r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 memories.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50805">
            <a:off x="11541063" y="-618206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17587" flipH="1" flipV="1">
            <a:off x="9910801" y="1408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550805" flipH="1" flipV="1">
            <a:off x="-3005035" y="453926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78287" y="2265014"/>
            <a:ext cx="14731426" cy="6993286"/>
            <a:chOff x="0" y="0"/>
            <a:chExt cx="3879882" cy="1841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79882" cy="1841853"/>
            </a:xfrm>
            <a:custGeom>
              <a:avLst/>
              <a:gdLst/>
              <a:ahLst/>
              <a:cxnLst/>
              <a:rect l="l" t="t" r="r" b="b"/>
              <a:pathLst>
                <a:path w="3879882" h="1841853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1789299"/>
                  </a:lnTo>
                  <a:cubicBezTo>
                    <a:pt x="3879882" y="1803237"/>
                    <a:pt x="3874345" y="1816605"/>
                    <a:pt x="3864489" y="1826460"/>
                  </a:cubicBezTo>
                  <a:cubicBezTo>
                    <a:pt x="3854633" y="1836316"/>
                    <a:pt x="3841266" y="1841853"/>
                    <a:pt x="3827328" y="1841853"/>
                  </a:cubicBezTo>
                  <a:lnTo>
                    <a:pt x="52554" y="1841853"/>
                  </a:lnTo>
                  <a:cubicBezTo>
                    <a:pt x="38616" y="1841853"/>
                    <a:pt x="25248" y="1836316"/>
                    <a:pt x="15393" y="1826460"/>
                  </a:cubicBezTo>
                  <a:cubicBezTo>
                    <a:pt x="5537" y="1816605"/>
                    <a:pt x="0" y="1803237"/>
                    <a:pt x="0" y="1789299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79882" cy="1879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646493" y="-41529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55974" y="1516449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78019" y="6508116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02582" y="7478924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127152" y="3168163"/>
            <a:ext cx="12033696" cy="4978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Character Development</a:t>
            </a:r>
          </a:p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Citizenship</a:t>
            </a:r>
          </a:p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Personal Fitness</a:t>
            </a:r>
          </a:p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Leadership Development</a:t>
            </a:r>
          </a:p>
          <a:p>
            <a:pPr algn="ctr">
              <a:lnSpc>
                <a:spcPts val="4526"/>
              </a:lnSpc>
            </a:pPr>
            <a:endParaRPr lang="en-US" sz="3100" spc="148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441517" y="999197"/>
            <a:ext cx="11404966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AIMS OF SCOUTING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39700" y="-7458277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960525" y="2177271"/>
            <a:ext cx="12883878" cy="5938029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1" y="62865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92412" y="7301840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014509" y="2639621"/>
            <a:ext cx="12723579" cy="5809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Bear in Tennis Shoes</a:t>
            </a:r>
          </a:p>
          <a:p>
            <a:pPr algn="ctr">
              <a:lnSpc>
                <a:spcPts val="4268"/>
              </a:lnSpc>
            </a:pPr>
            <a:endParaRPr lang="en-US" sz="5400" spc="173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He said to me, why don’t you run,</a:t>
            </a:r>
          </a:p>
          <a:p>
            <a:pPr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Because you </a:t>
            </a:r>
            <a:r>
              <a:rPr lang="en-US" sz="5400" spc="173" dirty="0" err="1">
                <a:latin typeface="DM Sans"/>
                <a:ea typeface="DM Sans"/>
                <a:cs typeface="DM Sans"/>
                <a:sym typeface="DM Sans"/>
              </a:rPr>
              <a:t>ain’t</a:t>
            </a:r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 got any gun</a:t>
            </a:r>
          </a:p>
          <a:p>
            <a:pPr algn="ctr"/>
            <a:endParaRPr lang="en-US" sz="5400" spc="173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Change second line to:</a:t>
            </a:r>
          </a:p>
          <a:p>
            <a:pPr algn="ctr"/>
            <a:r>
              <a:rPr lang="en-US" sz="5400" spc="173" dirty="0">
                <a:latin typeface="DM Sans"/>
                <a:ea typeface="DM Sans"/>
                <a:cs typeface="DM Sans"/>
                <a:sym typeface="DM Sans"/>
              </a:rPr>
              <a:t>Away from here, we’ll have some fun.</a:t>
            </a:r>
          </a:p>
          <a:p>
            <a:pPr marL="0" lvl="1" indent="0" algn="ctr">
              <a:lnSpc>
                <a:spcPts val="4268"/>
              </a:lnSpc>
              <a:spcBef>
                <a:spcPct val="0"/>
              </a:spcBef>
            </a:pPr>
            <a:endParaRPr lang="en-US" sz="3617" spc="17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EDC717-943F-4880-6217-0150B1B8FA00}"/>
              </a:ext>
            </a:extLst>
          </p:cNvPr>
          <p:cNvSpPr txBox="1"/>
          <p:nvPr/>
        </p:nvSpPr>
        <p:spPr>
          <a:xfrm>
            <a:off x="1749686" y="309044"/>
            <a:ext cx="14189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spc="163" dirty="0">
                <a:latin typeface="DM Sans"/>
                <a:ea typeface="DM Sans"/>
                <a:cs typeface="DM Sans"/>
                <a:sym typeface="DM Sans"/>
              </a:rPr>
              <a:t>ALTERING LYRICS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3627542" y="-828923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725692" y="1772634"/>
            <a:ext cx="12627087" cy="6961356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182349" y="461843"/>
            <a:ext cx="9472046" cy="147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DIFFERENT VERSIONS OF THE SAME SONG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977739" y="2199565"/>
            <a:ext cx="11866090" cy="7014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spcBef>
                <a:spcPct val="0"/>
              </a:spcBef>
            </a:pPr>
            <a:r>
              <a:rPr lang="en-US" sz="6000" spc="173" dirty="0">
                <a:latin typeface="DM Sans"/>
                <a:ea typeface="DM Sans"/>
                <a:cs typeface="DM Sans"/>
                <a:sym typeface="DM Sans"/>
              </a:rPr>
              <a:t>Depending on where and when you learned a song, the lyrics may be slightly different than other people’s versions.</a:t>
            </a:r>
          </a:p>
          <a:p>
            <a:pPr marL="0" lvl="1" indent="0" algn="ctr">
              <a:spcBef>
                <a:spcPct val="0"/>
              </a:spcBef>
            </a:pPr>
            <a:endParaRPr lang="en-US" sz="6000" spc="173" dirty="0">
              <a:latin typeface="DM Sans"/>
              <a:ea typeface="DM Sans"/>
              <a:cs typeface="DM Sans"/>
              <a:sym typeface="DM Sans"/>
            </a:endParaRPr>
          </a:p>
          <a:p>
            <a:pPr marL="0" lvl="1" algn="ctr">
              <a:spcBef>
                <a:spcPct val="0"/>
              </a:spcBef>
            </a:pPr>
            <a:r>
              <a:rPr lang="en-US" sz="6000" spc="163" dirty="0">
                <a:latin typeface="DM Sans"/>
                <a:ea typeface="DM Sans"/>
                <a:cs typeface="DM Sans"/>
                <a:sym typeface="DM Sans"/>
              </a:rPr>
              <a:t>That’s okay. Pick one and make that your pack’s version.</a:t>
            </a:r>
          </a:p>
          <a:p>
            <a:pPr marL="0" lvl="1" indent="0" algn="ctr">
              <a:lnSpc>
                <a:spcPts val="4268"/>
              </a:lnSpc>
              <a:spcBef>
                <a:spcPct val="0"/>
              </a:spcBef>
            </a:pPr>
            <a:endParaRPr lang="en-US" sz="3617" spc="17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67784" y="-786490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731670" y="1504062"/>
            <a:ext cx="11279730" cy="7601838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57600" y="353723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WHAT IF I CAN’T SING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412291" y="1546776"/>
            <a:ext cx="10242902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spc="179" dirty="0">
                <a:latin typeface="DM Sans"/>
                <a:ea typeface="DM Sans"/>
                <a:cs typeface="DM Sans"/>
                <a:sym typeface="DM Sans"/>
              </a:rPr>
              <a:t>It doesn’t matter. </a:t>
            </a:r>
          </a:p>
          <a:p>
            <a:pPr algn="l"/>
            <a:r>
              <a:rPr lang="en-US" sz="6000" spc="179" dirty="0">
                <a:latin typeface="DM Sans"/>
                <a:ea typeface="DM Sans"/>
                <a:cs typeface="DM Sans"/>
                <a:sym typeface="DM Sans"/>
              </a:rPr>
              <a:t>We are signing to have fun.</a:t>
            </a:r>
          </a:p>
          <a:p>
            <a:pPr algn="l"/>
            <a:endParaRPr lang="en-US" sz="6000" spc="179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l"/>
            <a:r>
              <a:rPr lang="en-US" sz="6000" spc="179" dirty="0">
                <a:latin typeface="DM Sans"/>
                <a:ea typeface="DM Sans"/>
                <a:cs typeface="DM Sans"/>
                <a:sym typeface="DM Sans"/>
              </a:rPr>
              <a:t>This is not a competition.</a:t>
            </a:r>
          </a:p>
          <a:p>
            <a:pPr marL="0" lvl="1" indent="0" algn="l"/>
            <a:endParaRPr lang="en-US" sz="6000" spc="179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l"/>
            <a:r>
              <a:rPr lang="en-US" sz="6000" spc="179" dirty="0">
                <a:latin typeface="DM Sans"/>
                <a:ea typeface="DM Sans"/>
                <a:cs typeface="DM Sans"/>
                <a:sym typeface="DM Sans"/>
              </a:rPr>
              <a:t>Practice.</a:t>
            </a:r>
          </a:p>
          <a:p>
            <a:pPr marL="0" lvl="1" indent="0" algn="l"/>
            <a:r>
              <a:rPr lang="en-US" sz="6000" spc="179" dirty="0">
                <a:latin typeface="DM Sans"/>
                <a:ea typeface="DM Sans"/>
                <a:cs typeface="DM Sans"/>
                <a:sym typeface="DM Sans"/>
              </a:rPr>
              <a:t>Even practice singing with a funny voice.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61891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668927" y="1429804"/>
            <a:ext cx="12368865" cy="7263523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968962" y="408838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HOW TO LEAD SONGS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762916" y="1556782"/>
            <a:ext cx="10956078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Know the song really well.</a:t>
            </a:r>
          </a:p>
          <a:p>
            <a:pPr algn="l"/>
            <a:endParaRPr lang="en-US" sz="66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Have the tune and the lyrics memorized.</a:t>
            </a:r>
          </a:p>
          <a:p>
            <a:pPr algn="l"/>
            <a:endParaRPr lang="en-US" sz="6600" spc="179" dirty="0">
              <a:latin typeface="DM Sans"/>
              <a:ea typeface="DM Sans"/>
              <a:cs typeface="DM Sans"/>
              <a:sym typeface="DM Sans"/>
            </a:endParaRPr>
          </a:p>
          <a:p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Practice at home with your family or your pets.</a:t>
            </a:r>
            <a:endParaRPr lang="en-US" sz="3742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197885" y="9324493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BE CONFIDENT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565738" y="1806023"/>
            <a:ext cx="10369462" cy="5722420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47343" y="567671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TEACH IT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659133" y="2046099"/>
            <a:ext cx="10154579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Announce name of song</a:t>
            </a:r>
          </a:p>
          <a:p>
            <a:pPr algn="l"/>
            <a:endParaRPr lang="en-US" sz="66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Pass out lyric sheets, or written on a white board or projector </a:t>
            </a:r>
          </a:p>
          <a:p>
            <a:pPr marL="0" lvl="1" indent="0" algn="l">
              <a:lnSpc>
                <a:spcPts val="4416"/>
              </a:lnSpc>
              <a:spcBef>
                <a:spcPct val="0"/>
              </a:spcBef>
            </a:pPr>
            <a:endParaRPr lang="en-US" sz="3742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E2FD7-4D2F-A8AC-4689-C374C1C9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5F8AC4-4878-8707-23B0-385F752F7134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896FF04-3DFE-8E2B-2CA1-8B40A6AC8AF3}"/>
              </a:ext>
            </a:extLst>
          </p:cNvPr>
          <p:cNvGrpSpPr/>
          <p:nvPr/>
        </p:nvGrpSpPr>
        <p:grpSpPr>
          <a:xfrm>
            <a:off x="3949341" y="1509683"/>
            <a:ext cx="11166616" cy="7294010"/>
            <a:chOff x="0" y="0"/>
            <a:chExt cx="1690418" cy="15714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EB18F2D-03BD-CE17-1F78-CEAE262FE012}"/>
                </a:ext>
              </a:extLst>
            </p:cNvPr>
            <p:cNvSpPr/>
            <p:nvPr/>
          </p:nvSpPr>
          <p:spPr>
            <a:xfrm>
              <a:off x="0" y="0"/>
              <a:ext cx="1690418" cy="1571411"/>
            </a:xfrm>
            <a:custGeom>
              <a:avLst/>
              <a:gdLst/>
              <a:ahLst/>
              <a:cxnLst/>
              <a:rect l="l" t="t" r="r" b="b"/>
              <a:pathLst>
                <a:path w="1690418" h="1571411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90594"/>
                  </a:lnTo>
                  <a:cubicBezTo>
                    <a:pt x="1690418" y="1535228"/>
                    <a:pt x="1654235" y="1571411"/>
                    <a:pt x="1609601" y="1571411"/>
                  </a:cubicBezTo>
                  <a:lnTo>
                    <a:pt x="80817" y="1571411"/>
                  </a:lnTo>
                  <a:cubicBezTo>
                    <a:pt x="36183" y="1571411"/>
                    <a:pt x="0" y="1535228"/>
                    <a:pt x="0" y="1490594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0085879-C060-CF0C-E2A5-73D25CC364D6}"/>
                </a:ext>
              </a:extLst>
            </p:cNvPr>
            <p:cNvSpPr txBox="1"/>
            <p:nvPr/>
          </p:nvSpPr>
          <p:spPr>
            <a:xfrm>
              <a:off x="0" y="-38100"/>
              <a:ext cx="1690418" cy="160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660B839-3AF0-1A1B-67E0-3E09019337FB}"/>
              </a:ext>
            </a:extLst>
          </p:cNvPr>
          <p:cNvSpPr/>
          <p:nvPr/>
        </p:nvSpPr>
        <p:spPr>
          <a:xfrm rot="2385120" flipH="1" flipV="1">
            <a:off x="-2755809" y="-7725193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985137A-E863-BE76-8A7D-889AFF62E419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B38FE57-F5B4-59CD-061F-3393EA6A79A4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26D267-8510-4A5D-4BBC-D5FD8DB6F89E}"/>
              </a:ext>
            </a:extLst>
          </p:cNvPr>
          <p:cNvSpPr txBox="1"/>
          <p:nvPr/>
        </p:nvSpPr>
        <p:spPr>
          <a:xfrm>
            <a:off x="4061127" y="730180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TEACH IT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E5F9DFC-5B42-0427-B8E3-424C39C15248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A215503-324C-B09C-3B93-5DEF343553E8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BFA6402-0566-2A88-3665-0870EA32474B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3F020B3-B6C8-C1D6-4E9A-F570A4B6F32C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61AC72D-A450-17FA-EDDB-DEA04E499443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2C9C708-928A-FFE6-1A15-EA521F76E638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5FD3D40-AF3A-2387-A976-699206B16AD2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00FAF18-BB16-3951-B39E-DCD5668E67AE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5E76363F-CEAA-20FA-A3FC-F59F913AE8FA}"/>
              </a:ext>
            </a:extLst>
          </p:cNvPr>
          <p:cNvSpPr txBox="1"/>
          <p:nvPr/>
        </p:nvSpPr>
        <p:spPr>
          <a:xfrm>
            <a:off x="4000123" y="1996088"/>
            <a:ext cx="11065051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Pack Song Book to use at meetings</a:t>
            </a:r>
          </a:p>
          <a:p>
            <a:pPr algn="ctr"/>
            <a:endParaRPr lang="en-US" sz="6600" spc="158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Complex lyrics: leaders sing complex verses; scouts sing simpler chorus</a:t>
            </a:r>
          </a:p>
        </p:txBody>
      </p:sp>
    </p:spTree>
    <p:extLst>
      <p:ext uri="{BB962C8B-B14F-4D97-AF65-F5344CB8AC3E}">
        <p14:creationId xmlns:p14="http://schemas.microsoft.com/office/powerpoint/2010/main" val="622144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487953" y="3002605"/>
            <a:ext cx="6418306" cy="485724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81558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524724" y="1371223"/>
            <a:ext cx="11934476" cy="6363077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968222" y="633909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SING IT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148338" y="2048444"/>
            <a:ext cx="10002134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spcBef>
                <a:spcPct val="0"/>
              </a:spcBef>
            </a:pPr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New song: sing through once for audience</a:t>
            </a:r>
          </a:p>
          <a:p>
            <a:pPr marL="0" lvl="1" indent="0" algn="l">
              <a:spcBef>
                <a:spcPct val="0"/>
              </a:spcBef>
            </a:pPr>
            <a:endParaRPr lang="en-US" sz="6600" spc="179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l">
              <a:spcBef>
                <a:spcPct val="0"/>
              </a:spcBef>
            </a:pPr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All songs: practice before-hand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3689486" y="-748183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863058" y="1295250"/>
            <a:ext cx="13126334" cy="6277118"/>
            <a:chOff x="0" y="0"/>
            <a:chExt cx="1690418" cy="1241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241176"/>
            </a:xfrm>
            <a:custGeom>
              <a:avLst/>
              <a:gdLst/>
              <a:ahLst/>
              <a:cxnLst/>
              <a:rect l="l" t="t" r="r" b="b"/>
              <a:pathLst>
                <a:path w="1690418" h="1241176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160359"/>
                  </a:lnTo>
                  <a:cubicBezTo>
                    <a:pt x="1690418" y="1204993"/>
                    <a:pt x="1654235" y="1241176"/>
                    <a:pt x="1609601" y="1241176"/>
                  </a:cubicBezTo>
                  <a:lnTo>
                    <a:pt x="80817" y="1241176"/>
                  </a:lnTo>
                  <a:cubicBezTo>
                    <a:pt x="36183" y="1241176"/>
                    <a:pt x="0" y="1204993"/>
                    <a:pt x="0" y="1160359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279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34847" y="395065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LEAD IT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743200" y="1886471"/>
            <a:ext cx="13126334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/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Be enthusiastic in leading!</a:t>
            </a:r>
          </a:p>
          <a:p>
            <a:pPr marL="0" lvl="1" indent="0" algn="ctr"/>
            <a:r>
              <a:rPr lang="en-US" sz="6600" spc="179" dirty="0"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ctr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BELIEVE </a:t>
            </a:r>
          </a:p>
          <a:p>
            <a:pPr algn="ctr"/>
            <a:r>
              <a:rPr lang="en-US" sz="6600" spc="163" dirty="0">
                <a:latin typeface="DM Sans"/>
                <a:ea typeface="DM Sans"/>
                <a:cs typeface="DM Sans"/>
                <a:sym typeface="DM Sans"/>
              </a:rPr>
              <a:t>in the value and fun of singing.  If you don’t, no one else will!</a:t>
            </a:r>
          </a:p>
          <a:p>
            <a:pPr marL="0" lvl="1" indent="0" algn="ctr">
              <a:lnSpc>
                <a:spcPts val="4416"/>
              </a:lnSpc>
              <a:spcBef>
                <a:spcPct val="0"/>
              </a:spcBef>
            </a:pPr>
            <a:endParaRPr lang="en-US" sz="3742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021359" y="1287640"/>
            <a:ext cx="11861035" cy="6980060"/>
            <a:chOff x="0" y="0"/>
            <a:chExt cx="1690418" cy="1552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552233"/>
            </a:xfrm>
            <a:custGeom>
              <a:avLst/>
              <a:gdLst/>
              <a:ahLst/>
              <a:cxnLst/>
              <a:rect l="l" t="t" r="r" b="b"/>
              <a:pathLst>
                <a:path w="1690418" h="1552233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71416"/>
                  </a:lnTo>
                  <a:cubicBezTo>
                    <a:pt x="1690418" y="1516050"/>
                    <a:pt x="1654235" y="1552233"/>
                    <a:pt x="1609601" y="1552233"/>
                  </a:cubicBezTo>
                  <a:lnTo>
                    <a:pt x="80817" y="1552233"/>
                  </a:lnTo>
                  <a:cubicBezTo>
                    <a:pt x="36183" y="1552233"/>
                    <a:pt x="0" y="1516050"/>
                    <a:pt x="0" y="1471416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590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970290" y="410664"/>
            <a:ext cx="10242902" cy="7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216" spc="230" dirty="0">
                <a:latin typeface="Gliker"/>
                <a:ea typeface="Gliker"/>
                <a:cs typeface="Gliker"/>
                <a:sym typeface="Gliker"/>
              </a:rPr>
              <a:t>LEAD IT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290497" y="1532843"/>
            <a:ext cx="11720903" cy="6555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Keep a beat with your arm. You set the pace.</a:t>
            </a:r>
          </a:p>
          <a:p>
            <a:pPr algn="l"/>
            <a:endParaRPr lang="en-US" sz="24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If singing in rounds, split the audience into groups before starting. </a:t>
            </a:r>
          </a:p>
          <a:p>
            <a:pPr algn="l"/>
            <a:endParaRPr lang="en-US" sz="24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Point to group when it’s their turn to sing.</a:t>
            </a:r>
            <a:endParaRPr lang="en-US" sz="3742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48F32-66E1-C764-4371-9E8D7DBB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712239-54BB-0B9E-D617-91208DDDD1E0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E848449-FA33-5B70-27D1-30A12294F64E}"/>
              </a:ext>
            </a:extLst>
          </p:cNvPr>
          <p:cNvGrpSpPr/>
          <p:nvPr/>
        </p:nvGrpSpPr>
        <p:grpSpPr>
          <a:xfrm>
            <a:off x="4003793" y="1220659"/>
            <a:ext cx="10474208" cy="7263822"/>
            <a:chOff x="0" y="0"/>
            <a:chExt cx="1690418" cy="151126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18FF274-022F-9514-5F59-4139E3ACE818}"/>
                </a:ext>
              </a:extLst>
            </p:cNvPr>
            <p:cNvSpPr/>
            <p:nvPr/>
          </p:nvSpPr>
          <p:spPr>
            <a:xfrm>
              <a:off x="0" y="0"/>
              <a:ext cx="1690418" cy="1511265"/>
            </a:xfrm>
            <a:custGeom>
              <a:avLst/>
              <a:gdLst/>
              <a:ahLst/>
              <a:cxnLst/>
              <a:rect l="l" t="t" r="r" b="b"/>
              <a:pathLst>
                <a:path w="1690418" h="1511265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30448"/>
                  </a:lnTo>
                  <a:cubicBezTo>
                    <a:pt x="1690418" y="1475082"/>
                    <a:pt x="1654235" y="1511265"/>
                    <a:pt x="1609601" y="1511265"/>
                  </a:cubicBezTo>
                  <a:lnTo>
                    <a:pt x="80817" y="1511265"/>
                  </a:lnTo>
                  <a:cubicBezTo>
                    <a:pt x="36183" y="1511265"/>
                    <a:pt x="0" y="1475082"/>
                    <a:pt x="0" y="1430448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64FBBC3-DD33-F139-C718-A9BB59E105B2}"/>
                </a:ext>
              </a:extLst>
            </p:cNvPr>
            <p:cNvSpPr txBox="1"/>
            <p:nvPr/>
          </p:nvSpPr>
          <p:spPr>
            <a:xfrm>
              <a:off x="0" y="-38100"/>
              <a:ext cx="1690418" cy="154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ED552F38-5184-D6D6-48D4-971FA17DA902}"/>
              </a:ext>
            </a:extLst>
          </p:cNvPr>
          <p:cNvSpPr/>
          <p:nvPr/>
        </p:nvSpPr>
        <p:spPr>
          <a:xfrm rot="2385120" flipH="1" flipV="1">
            <a:off x="-2729311" y="-8227647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232E481-B5C6-CE33-E1A0-70B123191324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424FB58-564D-3BC0-C135-DFF16CAAB347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2F74C81-BCD2-2F9F-9799-E71C9F232512}"/>
              </a:ext>
            </a:extLst>
          </p:cNvPr>
          <p:cNvSpPr txBox="1"/>
          <p:nvPr/>
        </p:nvSpPr>
        <p:spPr>
          <a:xfrm>
            <a:off x="4022548" y="330233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LEAD IT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D090114-87C9-74CF-A684-D9A91CC67C7D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FE86CB1-A0BA-5E2B-1714-F03D6FBABD5B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CB97C09-3199-3FFA-3FFC-8AFD93851AAD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3E57726-3D39-7D3C-21F2-20B50EDD9A65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052666E-D88D-4075-E179-DD6D17F393E6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AADBB6D-BF37-FBF0-A7F4-EAEB287419BF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BD745D0-EA8C-EFA5-35A8-B262523B1AB9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38728A4-E920-6E8F-7B9B-9C3B99C71B53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05C9787-4BEB-6CFC-B46D-3828BB4ED835}"/>
              </a:ext>
            </a:extLst>
          </p:cNvPr>
          <p:cNvSpPr txBox="1"/>
          <p:nvPr/>
        </p:nvSpPr>
        <p:spPr>
          <a:xfrm>
            <a:off x="4600265" y="1482730"/>
            <a:ext cx="9217439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Walk around as you sing.</a:t>
            </a:r>
          </a:p>
          <a:p>
            <a:pPr algn="ctr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Get everyone involved. </a:t>
            </a:r>
          </a:p>
          <a:p>
            <a:pPr algn="ctr"/>
            <a:endParaRPr lang="en-US" sz="5400" spc="163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Silly is more than okay - Cubs appreciate when adults are silly with them. </a:t>
            </a:r>
          </a:p>
          <a:p>
            <a:pPr marL="0" lvl="1" indent="0" algn="ctr"/>
            <a:endParaRPr lang="en-US" sz="5400" spc="163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ctr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They will follow you.</a:t>
            </a:r>
          </a:p>
        </p:txBody>
      </p:sp>
    </p:spTree>
    <p:extLst>
      <p:ext uri="{BB962C8B-B14F-4D97-AF65-F5344CB8AC3E}">
        <p14:creationId xmlns:p14="http://schemas.microsoft.com/office/powerpoint/2010/main" val="6166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0852-2003-C9F2-ED08-B78FB5E4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06F8D2-88AF-B613-5B58-28BD04E68D7D}"/>
              </a:ext>
            </a:extLst>
          </p:cNvPr>
          <p:cNvSpPr/>
          <p:nvPr/>
        </p:nvSpPr>
        <p:spPr>
          <a:xfrm rot="-4550805">
            <a:off x="11883601" y="-6608122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BFF4362-EA72-1C99-1CAC-6B0ECE96AE58}"/>
              </a:ext>
            </a:extLst>
          </p:cNvPr>
          <p:cNvSpPr/>
          <p:nvPr/>
        </p:nvSpPr>
        <p:spPr>
          <a:xfrm rot="517587" flipH="1" flipV="1">
            <a:off x="9910801" y="1408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400801-8320-B735-3D50-7A6DC5EA5A08}"/>
              </a:ext>
            </a:extLst>
          </p:cNvPr>
          <p:cNvSpPr/>
          <p:nvPr/>
        </p:nvSpPr>
        <p:spPr>
          <a:xfrm rot="-4550805" flipH="1" flipV="1">
            <a:off x="-3005035" y="453926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264A648-09AE-C610-99D2-9CB3DE18E066}"/>
              </a:ext>
            </a:extLst>
          </p:cNvPr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31547F0-CC30-BFC9-76FF-FBFA6935A405}"/>
              </a:ext>
            </a:extLst>
          </p:cNvPr>
          <p:cNvGrpSpPr/>
          <p:nvPr/>
        </p:nvGrpSpPr>
        <p:grpSpPr>
          <a:xfrm>
            <a:off x="1328233" y="1516449"/>
            <a:ext cx="16915722" cy="8229600"/>
            <a:chOff x="0" y="0"/>
            <a:chExt cx="3879882" cy="184185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5AA73B-9BAE-66B4-26E8-EF1669167C99}"/>
                </a:ext>
              </a:extLst>
            </p:cNvPr>
            <p:cNvSpPr/>
            <p:nvPr/>
          </p:nvSpPr>
          <p:spPr>
            <a:xfrm>
              <a:off x="0" y="0"/>
              <a:ext cx="3879882" cy="1841853"/>
            </a:xfrm>
            <a:custGeom>
              <a:avLst/>
              <a:gdLst/>
              <a:ahLst/>
              <a:cxnLst/>
              <a:rect l="l" t="t" r="r" b="b"/>
              <a:pathLst>
                <a:path w="3879882" h="1841853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1789299"/>
                  </a:lnTo>
                  <a:cubicBezTo>
                    <a:pt x="3879882" y="1803237"/>
                    <a:pt x="3874345" y="1816605"/>
                    <a:pt x="3864489" y="1826460"/>
                  </a:cubicBezTo>
                  <a:cubicBezTo>
                    <a:pt x="3854633" y="1836316"/>
                    <a:pt x="3841266" y="1841853"/>
                    <a:pt x="3827328" y="1841853"/>
                  </a:cubicBezTo>
                  <a:lnTo>
                    <a:pt x="52554" y="1841853"/>
                  </a:lnTo>
                  <a:cubicBezTo>
                    <a:pt x="38616" y="1841853"/>
                    <a:pt x="25248" y="1836316"/>
                    <a:pt x="15393" y="1826460"/>
                  </a:cubicBezTo>
                  <a:cubicBezTo>
                    <a:pt x="5537" y="1816605"/>
                    <a:pt x="0" y="1803237"/>
                    <a:pt x="0" y="1789299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FD96FD0-D83F-8DF6-099E-4DB610042EB9}"/>
                </a:ext>
              </a:extLst>
            </p:cNvPr>
            <p:cNvSpPr txBox="1"/>
            <p:nvPr/>
          </p:nvSpPr>
          <p:spPr>
            <a:xfrm>
              <a:off x="0" y="-38100"/>
              <a:ext cx="3879882" cy="1879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942403BB-46F6-09D1-6865-80C8958F3149}"/>
              </a:ext>
            </a:extLst>
          </p:cNvPr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D03EA0B-7ED9-D4FA-B106-501EB9C72345}"/>
              </a:ext>
            </a:extLst>
          </p:cNvPr>
          <p:cNvSpPr/>
          <p:nvPr/>
        </p:nvSpPr>
        <p:spPr>
          <a:xfrm>
            <a:off x="-4242502" y="-515226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FE3CB9D-2A96-F785-65AE-766FFDB7CFB4}"/>
              </a:ext>
            </a:extLst>
          </p:cNvPr>
          <p:cNvSpPr/>
          <p:nvPr/>
        </p:nvSpPr>
        <p:spPr>
          <a:xfrm>
            <a:off x="1379688" y="540951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D496EEF-CA2F-7A70-3CD5-E848363F3211}"/>
              </a:ext>
            </a:extLst>
          </p:cNvPr>
          <p:cNvSpPr/>
          <p:nvPr/>
        </p:nvSpPr>
        <p:spPr>
          <a:xfrm>
            <a:off x="16071552" y="7734829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D558F86-2A8E-3BF8-68DD-8DEC872D286B}"/>
              </a:ext>
            </a:extLst>
          </p:cNvPr>
          <p:cNvSpPr/>
          <p:nvPr/>
        </p:nvSpPr>
        <p:spPr>
          <a:xfrm>
            <a:off x="16419181" y="8374607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F34ED13-CA44-28A0-F3B7-9711EBB20D9A}"/>
              </a:ext>
            </a:extLst>
          </p:cNvPr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AB084BD-9C30-2834-382B-55D9C7214FAE}"/>
              </a:ext>
            </a:extLst>
          </p:cNvPr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8B7A847-7591-973B-CC23-F77502AF6659}"/>
              </a:ext>
            </a:extLst>
          </p:cNvPr>
          <p:cNvSpPr txBox="1"/>
          <p:nvPr/>
        </p:nvSpPr>
        <p:spPr>
          <a:xfrm>
            <a:off x="1561847" y="1844902"/>
            <a:ext cx="15822784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On my honor, I will do my best to do my duty to God and my country and to obey the Scout Law;</a:t>
            </a:r>
          </a:p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to help other people at all times;</a:t>
            </a:r>
          </a:p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and to keep myself physically strong, mentally awake, and morally straight.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81090D7-0236-00DE-35E1-A8E25761DA3F}"/>
              </a:ext>
            </a:extLst>
          </p:cNvPr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6326189-8262-DACD-3151-97743C75EEA5}"/>
              </a:ext>
            </a:extLst>
          </p:cNvPr>
          <p:cNvSpPr txBox="1"/>
          <p:nvPr/>
        </p:nvSpPr>
        <p:spPr>
          <a:xfrm>
            <a:off x="3441517" y="564013"/>
            <a:ext cx="11404966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SCOUT OATH</a:t>
            </a:r>
          </a:p>
        </p:txBody>
      </p:sp>
    </p:spTree>
    <p:extLst>
      <p:ext uri="{BB962C8B-B14F-4D97-AF65-F5344CB8AC3E}">
        <p14:creationId xmlns:p14="http://schemas.microsoft.com/office/powerpoint/2010/main" val="4282188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7" y="-7492878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923229" y="1344931"/>
            <a:ext cx="10410927" cy="7503709"/>
            <a:chOff x="0" y="0"/>
            <a:chExt cx="1690418" cy="1552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552233"/>
            </a:xfrm>
            <a:custGeom>
              <a:avLst/>
              <a:gdLst/>
              <a:ahLst/>
              <a:cxnLst/>
              <a:rect l="l" t="t" r="r" b="b"/>
              <a:pathLst>
                <a:path w="1690418" h="1552233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71416"/>
                  </a:lnTo>
                  <a:cubicBezTo>
                    <a:pt x="1690418" y="1516050"/>
                    <a:pt x="1654235" y="1552233"/>
                    <a:pt x="1609601" y="1552233"/>
                  </a:cubicBezTo>
                  <a:lnTo>
                    <a:pt x="80817" y="1552233"/>
                  </a:lnTo>
                  <a:cubicBezTo>
                    <a:pt x="36183" y="1552233"/>
                    <a:pt x="0" y="1516050"/>
                    <a:pt x="0" y="1471416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590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43400" y="436588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LEAD IT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343400" y="1641405"/>
            <a:ext cx="9771507" cy="7212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Don’t overdo it. It’s supposed to be fun. </a:t>
            </a:r>
          </a:p>
          <a:p>
            <a:pPr algn="l"/>
            <a:endParaRPr lang="en-US" sz="54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One or two songs per meeting is enough.</a:t>
            </a:r>
          </a:p>
          <a:p>
            <a:pPr algn="l"/>
            <a:endParaRPr lang="en-US" sz="54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Sing in a middle key, think of the ages of your audience.</a:t>
            </a:r>
          </a:p>
          <a:p>
            <a:pPr marL="0" lvl="1" indent="0" algn="l">
              <a:lnSpc>
                <a:spcPts val="4416"/>
              </a:lnSpc>
              <a:spcBef>
                <a:spcPct val="0"/>
              </a:spcBef>
            </a:pPr>
            <a:endParaRPr lang="en-US" sz="3742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9E4CF-DC09-0872-AEBE-B5061491B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A890A4-CF4A-63AB-7AEC-DBBCAC46D541}"/>
              </a:ext>
            </a:extLst>
          </p:cNvPr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66168C2-B56B-DED4-8771-31636FE8595F}"/>
              </a:ext>
            </a:extLst>
          </p:cNvPr>
          <p:cNvGrpSpPr/>
          <p:nvPr/>
        </p:nvGrpSpPr>
        <p:grpSpPr>
          <a:xfrm>
            <a:off x="3545960" y="1191292"/>
            <a:ext cx="10665904" cy="7152608"/>
            <a:chOff x="0" y="0"/>
            <a:chExt cx="1690418" cy="151126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4D61D38-4E98-B3A0-081A-C41D4C0032C7}"/>
                </a:ext>
              </a:extLst>
            </p:cNvPr>
            <p:cNvSpPr/>
            <p:nvPr/>
          </p:nvSpPr>
          <p:spPr>
            <a:xfrm>
              <a:off x="0" y="0"/>
              <a:ext cx="1690418" cy="1511265"/>
            </a:xfrm>
            <a:custGeom>
              <a:avLst/>
              <a:gdLst/>
              <a:ahLst/>
              <a:cxnLst/>
              <a:rect l="l" t="t" r="r" b="b"/>
              <a:pathLst>
                <a:path w="1690418" h="1511265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30448"/>
                  </a:lnTo>
                  <a:cubicBezTo>
                    <a:pt x="1690418" y="1475082"/>
                    <a:pt x="1654235" y="1511265"/>
                    <a:pt x="1609601" y="1511265"/>
                  </a:cubicBezTo>
                  <a:lnTo>
                    <a:pt x="80817" y="1511265"/>
                  </a:lnTo>
                  <a:cubicBezTo>
                    <a:pt x="36183" y="1511265"/>
                    <a:pt x="0" y="1475082"/>
                    <a:pt x="0" y="1430448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E2D5C8C-EB12-62FC-2720-BC88869FE570}"/>
                </a:ext>
              </a:extLst>
            </p:cNvPr>
            <p:cNvSpPr txBox="1"/>
            <p:nvPr/>
          </p:nvSpPr>
          <p:spPr>
            <a:xfrm>
              <a:off x="0" y="-38100"/>
              <a:ext cx="1690418" cy="154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58C657F-B404-0147-E446-BCED7C3B54C0}"/>
              </a:ext>
            </a:extLst>
          </p:cNvPr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979A6B6-39D9-CEDF-D344-774EF30DDDB3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BF824C-625D-F4B1-09A4-ABD3A1802F85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0B3FCC7-1765-8CE6-EC76-869EBE20C329}"/>
              </a:ext>
            </a:extLst>
          </p:cNvPr>
          <p:cNvSpPr txBox="1"/>
          <p:nvPr/>
        </p:nvSpPr>
        <p:spPr>
          <a:xfrm>
            <a:off x="4022548" y="269705"/>
            <a:ext cx="10242902" cy="7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216" spc="230" dirty="0">
                <a:latin typeface="Gliker"/>
                <a:ea typeface="Gliker"/>
                <a:cs typeface="Gliker"/>
                <a:sym typeface="Gliker"/>
              </a:rPr>
              <a:t>LEAD IT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DA59348-A758-C104-728D-140B180B7165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72D37EC-3221-1279-7F5E-CACB18B38B7E}"/>
              </a:ext>
            </a:extLst>
          </p:cNvPr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64078C2-8424-A1A1-FFED-7C37F30035F8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8AE8D37-205D-04F5-2779-DBA9DC715875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566919D-019D-C010-5993-E2CC9E3859CF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BAC5562-727D-922A-8402-6D0E81FCDD0E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8203426-45FB-E899-9B18-A892979A184F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E2FBF032-CA2A-FAB4-FBD5-4EFB3EB4EB2C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6401938-3532-181B-CA7D-31C65CB915A5}"/>
              </a:ext>
            </a:extLst>
          </p:cNvPr>
          <p:cNvSpPr txBox="1"/>
          <p:nvPr/>
        </p:nvSpPr>
        <p:spPr>
          <a:xfrm>
            <a:off x="3919872" y="1493696"/>
            <a:ext cx="10242902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It will take time to build up the songs they know. </a:t>
            </a:r>
          </a:p>
          <a:p>
            <a:pPr algn="l"/>
            <a:endParaRPr lang="en-US" sz="5400" spc="163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Bring back favorites. </a:t>
            </a:r>
          </a:p>
          <a:p>
            <a:pPr algn="l"/>
            <a:endParaRPr lang="en-US" sz="5400" spc="163" dirty="0"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Don’t repeat ones they don’t enjoy (even if they are your favorites).</a:t>
            </a:r>
          </a:p>
        </p:txBody>
      </p:sp>
    </p:spTree>
    <p:extLst>
      <p:ext uri="{BB962C8B-B14F-4D97-AF65-F5344CB8AC3E}">
        <p14:creationId xmlns:p14="http://schemas.microsoft.com/office/powerpoint/2010/main" val="248240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151412" y="1992680"/>
            <a:ext cx="13099852" cy="8637220"/>
            <a:chOff x="0" y="-113459"/>
            <a:chExt cx="1763751" cy="1665692"/>
          </a:xfrm>
        </p:grpSpPr>
        <p:sp>
          <p:nvSpPr>
            <p:cNvPr id="10" name="Freeform 10"/>
            <p:cNvSpPr/>
            <p:nvPr/>
          </p:nvSpPr>
          <p:spPr>
            <a:xfrm>
              <a:off x="73333" y="-113459"/>
              <a:ext cx="1690418" cy="1552233"/>
            </a:xfrm>
            <a:custGeom>
              <a:avLst/>
              <a:gdLst/>
              <a:ahLst/>
              <a:cxnLst/>
              <a:rect l="l" t="t" r="r" b="b"/>
              <a:pathLst>
                <a:path w="1690418" h="1552233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71416"/>
                  </a:lnTo>
                  <a:cubicBezTo>
                    <a:pt x="1690418" y="1516050"/>
                    <a:pt x="1654235" y="1552233"/>
                    <a:pt x="1609601" y="1552233"/>
                  </a:cubicBezTo>
                  <a:lnTo>
                    <a:pt x="80817" y="1552233"/>
                  </a:lnTo>
                  <a:cubicBezTo>
                    <a:pt x="36183" y="1552233"/>
                    <a:pt x="0" y="1516050"/>
                    <a:pt x="0" y="1471416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590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2549" y="1219200"/>
            <a:ext cx="10242902" cy="7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216" spc="230">
                <a:solidFill>
                  <a:srgbClr val="64A9D7"/>
                </a:solidFill>
                <a:latin typeface="Gliker"/>
                <a:ea typeface="Gliker"/>
                <a:cs typeface="Gliker"/>
                <a:sym typeface="Gliker"/>
              </a:rPr>
              <a:t>WHERE DO I FIND SONGS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581400" y="2330969"/>
            <a:ext cx="11188883" cy="6381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i="1" spc="179" dirty="0">
                <a:latin typeface="DM Sans"/>
                <a:ea typeface="DM Sans"/>
                <a:cs typeface="DM Sans"/>
                <a:sym typeface="DM Sans"/>
              </a:rPr>
              <a:t>Cub Scout Song Book</a:t>
            </a:r>
          </a:p>
          <a:p>
            <a:pPr algn="l"/>
            <a:endParaRPr lang="en-US" sz="5400" i="1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i="1" spc="179" dirty="0">
                <a:latin typeface="DM Sans"/>
                <a:ea typeface="DM Sans"/>
                <a:cs typeface="DM Sans"/>
                <a:sym typeface="DM Sans"/>
              </a:rPr>
              <a:t>Boy Scout Song Book</a:t>
            </a:r>
          </a:p>
          <a:p>
            <a:pPr algn="l"/>
            <a:endParaRPr lang="en-US" sz="54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Wood Badge Song Book</a:t>
            </a:r>
          </a:p>
          <a:p>
            <a:pPr algn="l"/>
            <a:endParaRPr lang="en-US" sz="5400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NYLT Song Book</a:t>
            </a:r>
          </a:p>
          <a:p>
            <a:pPr marL="0" lvl="1" indent="0" algn="l">
              <a:lnSpc>
                <a:spcPts val="4416"/>
              </a:lnSpc>
              <a:spcBef>
                <a:spcPct val="0"/>
              </a:spcBef>
            </a:pPr>
            <a:endParaRPr lang="en-US" sz="3742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8D781-2FF8-05A8-7378-59DBD6A47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>
            <a:extLst>
              <a:ext uri="{FF2B5EF4-FFF2-40B4-BE49-F238E27FC236}">
                <a16:creationId xmlns:a16="http://schemas.microsoft.com/office/drawing/2014/main" id="{6CF8D335-7BF8-4F24-CEF2-A7B22B4FE8E9}"/>
              </a:ext>
            </a:extLst>
          </p:cNvPr>
          <p:cNvGrpSpPr/>
          <p:nvPr/>
        </p:nvGrpSpPr>
        <p:grpSpPr>
          <a:xfrm>
            <a:off x="2751334" y="1416512"/>
            <a:ext cx="12542130" cy="7174153"/>
            <a:chOff x="0" y="0"/>
            <a:chExt cx="1690418" cy="1511265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57FD3AAE-F862-F20B-8B6A-754B0085C110}"/>
                </a:ext>
              </a:extLst>
            </p:cNvPr>
            <p:cNvSpPr/>
            <p:nvPr/>
          </p:nvSpPr>
          <p:spPr>
            <a:xfrm>
              <a:off x="0" y="0"/>
              <a:ext cx="1690418" cy="1511265"/>
            </a:xfrm>
            <a:custGeom>
              <a:avLst/>
              <a:gdLst/>
              <a:ahLst/>
              <a:cxnLst/>
              <a:rect l="l" t="t" r="r" b="b"/>
              <a:pathLst>
                <a:path w="1690418" h="1511265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30448"/>
                  </a:lnTo>
                  <a:cubicBezTo>
                    <a:pt x="1690418" y="1475082"/>
                    <a:pt x="1654235" y="1511265"/>
                    <a:pt x="1609601" y="1511265"/>
                  </a:cubicBezTo>
                  <a:lnTo>
                    <a:pt x="80817" y="1511265"/>
                  </a:lnTo>
                  <a:cubicBezTo>
                    <a:pt x="36183" y="1511265"/>
                    <a:pt x="0" y="1475082"/>
                    <a:pt x="0" y="1430448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CD867EE7-BADE-42D6-0042-3C2D06FF1796}"/>
                </a:ext>
              </a:extLst>
            </p:cNvPr>
            <p:cNvSpPr txBox="1"/>
            <p:nvPr/>
          </p:nvSpPr>
          <p:spPr>
            <a:xfrm>
              <a:off x="0" y="-38100"/>
              <a:ext cx="1690418" cy="154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EB4D82AA-FC0E-9A9E-4D50-2EBD686E9F7F}"/>
              </a:ext>
            </a:extLst>
          </p:cNvPr>
          <p:cNvSpPr/>
          <p:nvPr/>
        </p:nvSpPr>
        <p:spPr>
          <a:xfrm rot="2385120">
            <a:off x="8799990" y="4349694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2D620ED-DD2B-CAD9-7963-512A0AC2C884}"/>
              </a:ext>
            </a:extLst>
          </p:cNvPr>
          <p:cNvSpPr/>
          <p:nvPr/>
        </p:nvSpPr>
        <p:spPr>
          <a:xfrm rot="2385120" flipH="1" flipV="1">
            <a:off x="-1981638" y="-6832843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4CED14F-5A75-501D-C4AE-8BA58C68F4A4}"/>
              </a:ext>
            </a:extLst>
          </p:cNvPr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717278D-E090-F5B9-66A3-09D6A578FB7F}"/>
              </a:ext>
            </a:extLst>
          </p:cNvPr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02E1E53-6F4C-E116-4767-436671A5D1BB}"/>
              </a:ext>
            </a:extLst>
          </p:cNvPr>
          <p:cNvSpPr txBox="1"/>
          <p:nvPr/>
        </p:nvSpPr>
        <p:spPr>
          <a:xfrm>
            <a:off x="3999663" y="316612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WHERE DO I FIND SONGS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EADB630-F5C7-D1AE-E56E-63184425DE09}"/>
              </a:ext>
            </a:extLst>
          </p:cNvPr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1EB7467-8E06-28D4-E2F9-711BA8D9ECF2}"/>
              </a:ext>
            </a:extLst>
          </p:cNvPr>
          <p:cNvSpPr/>
          <p:nvPr/>
        </p:nvSpPr>
        <p:spPr>
          <a:xfrm flipH="1">
            <a:off x="-3161874" y="620912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79BAC0B-42B8-F0FB-A99F-1B009BF33FC5}"/>
              </a:ext>
            </a:extLst>
          </p:cNvPr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BB95DC3-5DDC-6ED4-1354-AD71CAA68FD6}"/>
              </a:ext>
            </a:extLst>
          </p:cNvPr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BA6B29B-360F-53DA-708F-AAE35EE8A0E4}"/>
              </a:ext>
            </a:extLst>
          </p:cNvPr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0B316EC-3D88-986F-0262-0B4411FA7CDC}"/>
              </a:ext>
            </a:extLst>
          </p:cNvPr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5AE3465-2AD1-0F06-FDF8-9D7A364A3B06}"/>
              </a:ext>
            </a:extLst>
          </p:cNvPr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25C2170-8DB7-AAF7-3416-21C1462E2D78}"/>
              </a:ext>
            </a:extLst>
          </p:cNvPr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0C58B-58EB-7592-2EB7-BB578B6E51C9}"/>
              </a:ext>
            </a:extLst>
          </p:cNvPr>
          <p:cNvSpPr txBox="1"/>
          <p:nvPr/>
        </p:nvSpPr>
        <p:spPr>
          <a:xfrm>
            <a:off x="3337970" y="1607519"/>
            <a:ext cx="1418651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8375" indent="-968375" algn="l">
              <a:buFont typeface="Wingdings" panose="05000000000000000000" pitchFamily="2" charset="2"/>
              <a:buChar char="Ø"/>
            </a:pPr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Old Cub Scout leader Pow Wow/Akela’s Trail books/discs</a:t>
            </a:r>
          </a:p>
          <a:p>
            <a:pPr marL="968375" indent="-968375" algn="l">
              <a:buFont typeface="Wingdings" panose="05000000000000000000" pitchFamily="2" charset="2"/>
              <a:buChar char="Ø"/>
            </a:pPr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Roundtable handouts</a:t>
            </a:r>
          </a:p>
          <a:p>
            <a:pPr marL="968375" indent="-968375" algn="l">
              <a:buFont typeface="Wingdings" panose="05000000000000000000" pitchFamily="2" charset="2"/>
              <a:buChar char="Ø"/>
            </a:pPr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Nursery rhymes</a:t>
            </a:r>
          </a:p>
          <a:p>
            <a:pPr marL="968375" indent="-968375" algn="l">
              <a:buFont typeface="Wingdings" panose="05000000000000000000" pitchFamily="2" charset="2"/>
              <a:buChar char="Ø"/>
            </a:pPr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Folk song collections</a:t>
            </a:r>
          </a:p>
          <a:p>
            <a:pPr marL="968375" indent="-968375" algn="l">
              <a:buFont typeface="Wingdings" panose="05000000000000000000" pitchFamily="2" charset="2"/>
              <a:buChar char="Ø"/>
            </a:pPr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Internet – such as Baloo’s Bugle</a:t>
            </a:r>
          </a:p>
          <a:p>
            <a:pPr algn="l"/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	www.usscouts.org/bbugle</a:t>
            </a:r>
          </a:p>
          <a:p>
            <a:pPr marL="968375" indent="-968375" algn="l">
              <a:buFont typeface="Wingdings" panose="05000000000000000000" pitchFamily="2" charset="2"/>
              <a:buChar char="Ø"/>
            </a:pPr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Other leaders</a:t>
            </a:r>
            <a:endParaRPr lang="en-US" sz="5400" spc="16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327249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85120" flipH="1" flipV="1">
            <a:off x="-2751120" y="-758757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634235" y="1677740"/>
            <a:ext cx="11815501" cy="8229600"/>
            <a:chOff x="0" y="0"/>
            <a:chExt cx="1690418" cy="1552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0418" cy="1552233"/>
            </a:xfrm>
            <a:custGeom>
              <a:avLst/>
              <a:gdLst/>
              <a:ahLst/>
              <a:cxnLst/>
              <a:rect l="l" t="t" r="r" b="b"/>
              <a:pathLst>
                <a:path w="1690418" h="1552233">
                  <a:moveTo>
                    <a:pt x="80817" y="0"/>
                  </a:moveTo>
                  <a:lnTo>
                    <a:pt x="1609601" y="0"/>
                  </a:lnTo>
                  <a:cubicBezTo>
                    <a:pt x="1654235" y="0"/>
                    <a:pt x="1690418" y="36183"/>
                    <a:pt x="1690418" y="80817"/>
                  </a:cubicBezTo>
                  <a:lnTo>
                    <a:pt x="1690418" y="1471416"/>
                  </a:lnTo>
                  <a:cubicBezTo>
                    <a:pt x="1690418" y="1516050"/>
                    <a:pt x="1654235" y="1552233"/>
                    <a:pt x="1609601" y="1552233"/>
                  </a:cubicBezTo>
                  <a:lnTo>
                    <a:pt x="80817" y="1552233"/>
                  </a:lnTo>
                  <a:cubicBezTo>
                    <a:pt x="36183" y="1552233"/>
                    <a:pt x="0" y="1516050"/>
                    <a:pt x="0" y="1471416"/>
                  </a:cubicBezTo>
                  <a:lnTo>
                    <a:pt x="0" y="80817"/>
                  </a:lnTo>
                  <a:cubicBezTo>
                    <a:pt x="0" y="36183"/>
                    <a:pt x="36183" y="0"/>
                    <a:pt x="80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90418" cy="1590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968962" y="330233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SCOUT VESPERS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7631" y="7215072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4882394" y="2275875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2" y="0"/>
                </a:lnTo>
                <a:lnTo>
                  <a:pt x="1668112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345984" y="2010320"/>
            <a:ext cx="10764037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Softly falls the light of day, While our campfire fades away. </a:t>
            </a:r>
          </a:p>
          <a:p>
            <a:pPr algn="l"/>
            <a:endParaRPr lang="en-US" spc="179" dirty="0"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5400" spc="179" dirty="0">
                <a:latin typeface="DM Sans"/>
                <a:ea typeface="DM Sans"/>
                <a:cs typeface="DM Sans"/>
                <a:sym typeface="DM Sans"/>
              </a:rPr>
              <a:t>Silently each Scout should ask: “Have I done my daily task?</a:t>
            </a:r>
          </a:p>
          <a:p>
            <a:pPr algn="l"/>
            <a:endParaRPr lang="en-US" spc="179" dirty="0">
              <a:latin typeface="DM Sans"/>
              <a:ea typeface="DM Sans"/>
              <a:cs typeface="DM Sans"/>
              <a:sym typeface="DM Sans"/>
            </a:endParaRPr>
          </a:p>
          <a:p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Have I kept my honor bright? Can I guiltless sleep tonight?</a:t>
            </a:r>
          </a:p>
          <a:p>
            <a:endParaRPr lang="en-US" spc="163" dirty="0">
              <a:latin typeface="DM Sans"/>
              <a:ea typeface="DM Sans"/>
              <a:cs typeface="DM Sans"/>
              <a:sym typeface="DM Sans"/>
            </a:endParaRPr>
          </a:p>
          <a:p>
            <a:r>
              <a:rPr lang="en-US" sz="5400" spc="163" dirty="0">
                <a:latin typeface="DM Sans"/>
                <a:ea typeface="DM Sans"/>
                <a:cs typeface="DM Sans"/>
                <a:sym typeface="DM Sans"/>
              </a:rPr>
              <a:t>Have I done and have I dared Everything to be prepared?”</a:t>
            </a:r>
            <a:endParaRPr lang="en-US" spc="179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889419" y="7484212"/>
            <a:ext cx="502077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2"/>
              </a:lnSpc>
            </a:pPr>
            <a:endParaRPr lang="en-US" sz="3400" spc="16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1" indent="0" algn="l">
              <a:lnSpc>
                <a:spcPts val="4012"/>
              </a:lnSpc>
              <a:spcBef>
                <a:spcPct val="0"/>
              </a:spcBef>
            </a:pPr>
            <a:endParaRPr lang="en-US" sz="3400" spc="163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559986" y="1099966"/>
            <a:ext cx="11361939" cy="56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4816" spc="178" dirty="0">
                <a:latin typeface="Gliker"/>
                <a:ea typeface="Gliker"/>
                <a:cs typeface="Gliker"/>
                <a:sym typeface="Gliker"/>
              </a:rPr>
              <a:t>TUNE: “O TANNENBAUM”</a:t>
            </a:r>
            <a:endParaRPr lang="en-US" sz="4816" spc="178" dirty="0">
              <a:solidFill>
                <a:srgbClr val="64A9D7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62339" y="6498850"/>
            <a:ext cx="2201437" cy="1975790"/>
          </a:xfrm>
          <a:custGeom>
            <a:avLst/>
            <a:gdLst/>
            <a:ahLst/>
            <a:cxnLst/>
            <a:rect l="l" t="t" r="r" b="b"/>
            <a:pathLst>
              <a:path w="2201437" h="1975790">
                <a:moveTo>
                  <a:pt x="0" y="0"/>
                </a:moveTo>
                <a:lnTo>
                  <a:pt x="2201437" y="0"/>
                </a:lnTo>
                <a:lnTo>
                  <a:pt x="2201437" y="1975790"/>
                </a:lnTo>
                <a:lnTo>
                  <a:pt x="0" y="197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14365294" y="1974175"/>
            <a:ext cx="2168884" cy="1946574"/>
          </a:xfrm>
          <a:custGeom>
            <a:avLst/>
            <a:gdLst/>
            <a:ahLst/>
            <a:cxnLst/>
            <a:rect l="l" t="t" r="r" b="b"/>
            <a:pathLst>
              <a:path w="2168884" h="1946574">
                <a:moveTo>
                  <a:pt x="0" y="0"/>
                </a:moveTo>
                <a:lnTo>
                  <a:pt x="2168884" y="0"/>
                </a:lnTo>
                <a:lnTo>
                  <a:pt x="2168884" y="1946574"/>
                </a:lnTo>
                <a:lnTo>
                  <a:pt x="0" y="19465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268650" y="3690758"/>
            <a:ext cx="13800288" cy="1762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93"/>
              </a:lnSpc>
            </a:pPr>
            <a:r>
              <a:rPr lang="en-US" sz="14537" spc="537" dirty="0">
                <a:latin typeface="Gliker"/>
                <a:ea typeface="Gliker"/>
                <a:cs typeface="Gliker"/>
                <a:sym typeface="Gliker"/>
              </a:rPr>
              <a:t>QUESTIONS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85120" flipH="1" flipV="1">
            <a:off x="-2755808" y="-7455525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62339" y="6498850"/>
            <a:ext cx="2201437" cy="1975790"/>
          </a:xfrm>
          <a:custGeom>
            <a:avLst/>
            <a:gdLst/>
            <a:ahLst/>
            <a:cxnLst/>
            <a:rect l="l" t="t" r="r" b="b"/>
            <a:pathLst>
              <a:path w="2201437" h="1975790">
                <a:moveTo>
                  <a:pt x="0" y="0"/>
                </a:moveTo>
                <a:lnTo>
                  <a:pt x="2201437" y="0"/>
                </a:lnTo>
                <a:lnTo>
                  <a:pt x="2201437" y="1975790"/>
                </a:lnTo>
                <a:lnTo>
                  <a:pt x="0" y="197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14365294" y="1974175"/>
            <a:ext cx="2168884" cy="1946574"/>
          </a:xfrm>
          <a:custGeom>
            <a:avLst/>
            <a:gdLst/>
            <a:ahLst/>
            <a:cxnLst/>
            <a:rect l="l" t="t" r="r" b="b"/>
            <a:pathLst>
              <a:path w="2168884" h="1946574">
                <a:moveTo>
                  <a:pt x="0" y="0"/>
                </a:moveTo>
                <a:lnTo>
                  <a:pt x="2168884" y="0"/>
                </a:lnTo>
                <a:lnTo>
                  <a:pt x="2168884" y="1946574"/>
                </a:lnTo>
                <a:lnTo>
                  <a:pt x="0" y="19465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243856" y="3346488"/>
            <a:ext cx="13800288" cy="412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8"/>
              </a:lnSpc>
            </a:pPr>
            <a:r>
              <a:rPr lang="en-US" sz="17736" spc="656" dirty="0">
                <a:latin typeface="Gliker"/>
                <a:ea typeface="Gliker"/>
                <a:cs typeface="Gliker"/>
                <a:sym typeface="Gliker"/>
              </a:rPr>
              <a:t>THANK</a:t>
            </a:r>
          </a:p>
          <a:p>
            <a:pPr algn="ctr">
              <a:lnSpc>
                <a:spcPts val="15608"/>
              </a:lnSpc>
            </a:pPr>
            <a:r>
              <a:rPr lang="en-US" sz="17736" spc="656" dirty="0">
                <a:latin typeface="Gliker"/>
                <a:ea typeface="Gliker"/>
                <a:cs typeface="Gliker"/>
                <a:sym typeface="Gliker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AA78EB-E692-0422-D7E1-3334B285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BA2DB4-87C9-2798-0258-F158DFD2CCCE}"/>
              </a:ext>
            </a:extLst>
          </p:cNvPr>
          <p:cNvSpPr/>
          <p:nvPr/>
        </p:nvSpPr>
        <p:spPr>
          <a:xfrm rot="-4550805">
            <a:off x="11541063" y="-618206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243216-42C4-9B5A-0DD6-EB0E98BC6B63}"/>
              </a:ext>
            </a:extLst>
          </p:cNvPr>
          <p:cNvSpPr/>
          <p:nvPr/>
        </p:nvSpPr>
        <p:spPr>
          <a:xfrm rot="517587" flipH="1" flipV="1">
            <a:off x="9910801" y="1408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059460B-893E-23BC-8775-8D834295C270}"/>
              </a:ext>
            </a:extLst>
          </p:cNvPr>
          <p:cNvSpPr/>
          <p:nvPr/>
        </p:nvSpPr>
        <p:spPr>
          <a:xfrm rot="-4550805" flipH="1" flipV="1">
            <a:off x="-3005035" y="453926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BF1264-584F-0423-010B-B326DC0FFF49}"/>
              </a:ext>
            </a:extLst>
          </p:cNvPr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8A742AF-C2A9-3B9E-B6F9-C7922C0DA915}"/>
              </a:ext>
            </a:extLst>
          </p:cNvPr>
          <p:cNvGrpSpPr/>
          <p:nvPr/>
        </p:nvGrpSpPr>
        <p:grpSpPr>
          <a:xfrm>
            <a:off x="1778287" y="2265014"/>
            <a:ext cx="14731426" cy="6993286"/>
            <a:chOff x="0" y="0"/>
            <a:chExt cx="3879882" cy="184185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B7CFED-FB21-2F21-CD90-FD8E74299B06}"/>
                </a:ext>
              </a:extLst>
            </p:cNvPr>
            <p:cNvSpPr/>
            <p:nvPr/>
          </p:nvSpPr>
          <p:spPr>
            <a:xfrm>
              <a:off x="0" y="0"/>
              <a:ext cx="3879882" cy="1841853"/>
            </a:xfrm>
            <a:custGeom>
              <a:avLst/>
              <a:gdLst/>
              <a:ahLst/>
              <a:cxnLst/>
              <a:rect l="l" t="t" r="r" b="b"/>
              <a:pathLst>
                <a:path w="3879882" h="1841853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1789299"/>
                  </a:lnTo>
                  <a:cubicBezTo>
                    <a:pt x="3879882" y="1803237"/>
                    <a:pt x="3874345" y="1816605"/>
                    <a:pt x="3864489" y="1826460"/>
                  </a:cubicBezTo>
                  <a:cubicBezTo>
                    <a:pt x="3854633" y="1836316"/>
                    <a:pt x="3841266" y="1841853"/>
                    <a:pt x="3827328" y="1841853"/>
                  </a:cubicBezTo>
                  <a:lnTo>
                    <a:pt x="52554" y="1841853"/>
                  </a:lnTo>
                  <a:cubicBezTo>
                    <a:pt x="38616" y="1841853"/>
                    <a:pt x="25248" y="1836316"/>
                    <a:pt x="15393" y="1826460"/>
                  </a:cubicBezTo>
                  <a:cubicBezTo>
                    <a:pt x="5537" y="1816605"/>
                    <a:pt x="0" y="1803237"/>
                    <a:pt x="0" y="1789299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138868B-6BD0-EA4E-B3FA-28E43B440594}"/>
                </a:ext>
              </a:extLst>
            </p:cNvPr>
            <p:cNvSpPr txBox="1"/>
            <p:nvPr/>
          </p:nvSpPr>
          <p:spPr>
            <a:xfrm>
              <a:off x="0" y="-38100"/>
              <a:ext cx="3879882" cy="1879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FB642181-09A4-FB7F-F806-3AB22313D5AC}"/>
              </a:ext>
            </a:extLst>
          </p:cNvPr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AC98336-A0F9-1898-5655-593E71BD36EC}"/>
              </a:ext>
            </a:extLst>
          </p:cNvPr>
          <p:cNvSpPr/>
          <p:nvPr/>
        </p:nvSpPr>
        <p:spPr>
          <a:xfrm>
            <a:off x="-3646493" y="-41529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43F75DB-E586-B16E-A5F0-61B8DD713993}"/>
              </a:ext>
            </a:extLst>
          </p:cNvPr>
          <p:cNvSpPr/>
          <p:nvPr/>
        </p:nvSpPr>
        <p:spPr>
          <a:xfrm>
            <a:off x="1855974" y="1516449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C0E6159-93C5-CE2C-D4EA-A5BD67AA34F9}"/>
              </a:ext>
            </a:extLst>
          </p:cNvPr>
          <p:cNvSpPr/>
          <p:nvPr/>
        </p:nvSpPr>
        <p:spPr>
          <a:xfrm>
            <a:off x="15578019" y="6508116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400F92C-F5ED-D59F-05B4-CC60C824FD07}"/>
              </a:ext>
            </a:extLst>
          </p:cNvPr>
          <p:cNvSpPr/>
          <p:nvPr/>
        </p:nvSpPr>
        <p:spPr>
          <a:xfrm>
            <a:off x="14902582" y="7478924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800B4AD-97BC-09C0-B345-0BDE5DD28DD0}"/>
              </a:ext>
            </a:extLst>
          </p:cNvPr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A4F7225-9352-7D37-FDF6-14BC67DB7A3B}"/>
              </a:ext>
            </a:extLst>
          </p:cNvPr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69CB569-3E67-3791-1A3E-970C28ACE579}"/>
              </a:ext>
            </a:extLst>
          </p:cNvPr>
          <p:cNvSpPr txBox="1"/>
          <p:nvPr/>
        </p:nvSpPr>
        <p:spPr>
          <a:xfrm>
            <a:off x="3524087" y="2730900"/>
            <a:ext cx="12033696" cy="608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spc="148" dirty="0">
                <a:latin typeface="DM Sans"/>
                <a:ea typeface="DM Sans"/>
                <a:cs typeface="DM Sans"/>
                <a:sym typeface="DM Sans"/>
              </a:rPr>
              <a:t>A scout is: trustworthy, loyal, helpful, friendly, courteous, kind, obedient, cheerful thrifty, brave, clean, and reverent.</a:t>
            </a:r>
          </a:p>
          <a:p>
            <a:pPr algn="ctr">
              <a:lnSpc>
                <a:spcPts val="4526"/>
              </a:lnSpc>
            </a:pPr>
            <a:endParaRPr lang="en-US" sz="3100" spc="148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E078345-0E79-5B04-ACEE-3F40BA718388}"/>
              </a:ext>
            </a:extLst>
          </p:cNvPr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3E43110-8258-A351-8016-A318C2F5D3DE}"/>
              </a:ext>
            </a:extLst>
          </p:cNvPr>
          <p:cNvSpPr txBox="1"/>
          <p:nvPr/>
        </p:nvSpPr>
        <p:spPr>
          <a:xfrm>
            <a:off x="3441517" y="1256539"/>
            <a:ext cx="11404966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SCOUT LAW</a:t>
            </a:r>
          </a:p>
        </p:txBody>
      </p:sp>
    </p:spTree>
    <p:extLst>
      <p:ext uri="{BB962C8B-B14F-4D97-AF65-F5344CB8AC3E}">
        <p14:creationId xmlns:p14="http://schemas.microsoft.com/office/powerpoint/2010/main" val="127000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50805">
            <a:off x="11541063" y="-618206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17587" flipH="1" flipV="1">
            <a:off x="9000097" y="-3035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550805" flipH="1" flipV="1">
            <a:off x="-3005035" y="453926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45741" y="1583366"/>
            <a:ext cx="17393674" cy="7640440"/>
            <a:chOff x="0" y="0"/>
            <a:chExt cx="3879882" cy="20122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79882" cy="2012297"/>
            </a:xfrm>
            <a:custGeom>
              <a:avLst/>
              <a:gdLst/>
              <a:ahLst/>
              <a:cxnLst/>
              <a:rect l="l" t="t" r="r" b="b"/>
              <a:pathLst>
                <a:path w="3879882" h="2012297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1959743"/>
                  </a:lnTo>
                  <a:cubicBezTo>
                    <a:pt x="3879882" y="1973681"/>
                    <a:pt x="3874345" y="1987048"/>
                    <a:pt x="3864489" y="1996904"/>
                  </a:cubicBezTo>
                  <a:cubicBezTo>
                    <a:pt x="3854633" y="2006760"/>
                    <a:pt x="3841266" y="2012297"/>
                    <a:pt x="3827328" y="2012297"/>
                  </a:cubicBezTo>
                  <a:lnTo>
                    <a:pt x="52554" y="2012297"/>
                  </a:lnTo>
                  <a:cubicBezTo>
                    <a:pt x="38616" y="2012297"/>
                    <a:pt x="25248" y="2006760"/>
                    <a:pt x="15393" y="1996904"/>
                  </a:cubicBezTo>
                  <a:cubicBezTo>
                    <a:pt x="5537" y="1987048"/>
                    <a:pt x="0" y="1973681"/>
                    <a:pt x="0" y="1959743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79882" cy="2050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646493" y="-41529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55974" y="1516449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78019" y="6508116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02582" y="7478924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24111" y="2003531"/>
            <a:ext cx="16956550" cy="8157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It’s fun!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Teaches, fulfills goals of scouting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Shared experience, sense of community 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Teaches new skills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Increases a scout’s confidence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   Helps concepts stick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Helps set tone for a meeting</a:t>
            </a:r>
          </a:p>
          <a:p>
            <a:pPr algn="ctr">
              <a:lnSpc>
                <a:spcPts val="4200"/>
              </a:lnSpc>
            </a:pPr>
            <a:endParaRPr lang="en-US" sz="2876" spc="138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200"/>
              </a:lnSpc>
            </a:pPr>
            <a:endParaRPr lang="en-US" sz="2876" spc="138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897952" y="763814"/>
            <a:ext cx="13223607" cy="7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600" spc="230" dirty="0">
                <a:latin typeface="Gliker"/>
                <a:ea typeface="Gliker"/>
                <a:cs typeface="Gliker"/>
                <a:sym typeface="Gliker"/>
              </a:rPr>
              <a:t>WHY WE SING WITH OUR SCOUTS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55F41-5383-FF5B-92E5-52DA69551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D691DC-C0C0-0974-C0B2-920E54F7F434}"/>
              </a:ext>
            </a:extLst>
          </p:cNvPr>
          <p:cNvSpPr/>
          <p:nvPr/>
        </p:nvSpPr>
        <p:spPr>
          <a:xfrm rot="-4550805">
            <a:off x="11541063" y="-618206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F4429B-1F63-7181-5EC4-694CEE909E62}"/>
              </a:ext>
            </a:extLst>
          </p:cNvPr>
          <p:cNvSpPr/>
          <p:nvPr/>
        </p:nvSpPr>
        <p:spPr>
          <a:xfrm rot="517587" flipH="1" flipV="1">
            <a:off x="9000097" y="-3035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D90E2A8-1E49-22FD-AD37-6E424C76FF27}"/>
              </a:ext>
            </a:extLst>
          </p:cNvPr>
          <p:cNvSpPr/>
          <p:nvPr/>
        </p:nvSpPr>
        <p:spPr>
          <a:xfrm rot="-4550805" flipH="1" flipV="1">
            <a:off x="-3005035" y="453926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C774A5C-7297-B054-0205-08C4E91C1D9D}"/>
              </a:ext>
            </a:extLst>
          </p:cNvPr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D17E78D-5008-445D-1CD3-10C145E79E6C}"/>
              </a:ext>
            </a:extLst>
          </p:cNvPr>
          <p:cNvGrpSpPr/>
          <p:nvPr/>
        </p:nvGrpSpPr>
        <p:grpSpPr>
          <a:xfrm>
            <a:off x="3614913" y="1683438"/>
            <a:ext cx="12883843" cy="6973609"/>
            <a:chOff x="0" y="0"/>
            <a:chExt cx="3879882" cy="201229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ACA3BC0-7F19-623F-3625-1C2C860554DF}"/>
                </a:ext>
              </a:extLst>
            </p:cNvPr>
            <p:cNvSpPr/>
            <p:nvPr/>
          </p:nvSpPr>
          <p:spPr>
            <a:xfrm>
              <a:off x="0" y="0"/>
              <a:ext cx="3879882" cy="2012297"/>
            </a:xfrm>
            <a:custGeom>
              <a:avLst/>
              <a:gdLst/>
              <a:ahLst/>
              <a:cxnLst/>
              <a:rect l="l" t="t" r="r" b="b"/>
              <a:pathLst>
                <a:path w="3879882" h="2012297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1959743"/>
                  </a:lnTo>
                  <a:cubicBezTo>
                    <a:pt x="3879882" y="1973681"/>
                    <a:pt x="3874345" y="1987048"/>
                    <a:pt x="3864489" y="1996904"/>
                  </a:cubicBezTo>
                  <a:cubicBezTo>
                    <a:pt x="3854633" y="2006760"/>
                    <a:pt x="3841266" y="2012297"/>
                    <a:pt x="3827328" y="2012297"/>
                  </a:cubicBezTo>
                  <a:lnTo>
                    <a:pt x="52554" y="2012297"/>
                  </a:lnTo>
                  <a:cubicBezTo>
                    <a:pt x="38616" y="2012297"/>
                    <a:pt x="25248" y="2006760"/>
                    <a:pt x="15393" y="1996904"/>
                  </a:cubicBezTo>
                  <a:cubicBezTo>
                    <a:pt x="5537" y="1987048"/>
                    <a:pt x="0" y="1973681"/>
                    <a:pt x="0" y="1959743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B3A98C6-20EA-55E8-BFEC-1756D84E7D6D}"/>
                </a:ext>
              </a:extLst>
            </p:cNvPr>
            <p:cNvSpPr txBox="1"/>
            <p:nvPr/>
          </p:nvSpPr>
          <p:spPr>
            <a:xfrm>
              <a:off x="0" y="-38100"/>
              <a:ext cx="3879882" cy="2050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EDD86818-880E-3E59-1B57-7673CBF2FB98}"/>
              </a:ext>
            </a:extLst>
          </p:cNvPr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13BAA0C-B690-A0EE-93A7-E7436E72A922}"/>
              </a:ext>
            </a:extLst>
          </p:cNvPr>
          <p:cNvSpPr/>
          <p:nvPr/>
        </p:nvSpPr>
        <p:spPr>
          <a:xfrm>
            <a:off x="-3646493" y="-41529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45F91F6-642E-93C0-3C0D-FDDE0DEB618C}"/>
              </a:ext>
            </a:extLst>
          </p:cNvPr>
          <p:cNvSpPr/>
          <p:nvPr/>
        </p:nvSpPr>
        <p:spPr>
          <a:xfrm>
            <a:off x="1855974" y="1516449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F28DC4C-C755-D87B-9D6F-3DDD69FF86A2}"/>
              </a:ext>
            </a:extLst>
          </p:cNvPr>
          <p:cNvSpPr/>
          <p:nvPr/>
        </p:nvSpPr>
        <p:spPr>
          <a:xfrm>
            <a:off x="15578019" y="6508116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B53A47E-1267-9A32-FC1A-3B32346FDBB7}"/>
              </a:ext>
            </a:extLst>
          </p:cNvPr>
          <p:cNvSpPr/>
          <p:nvPr/>
        </p:nvSpPr>
        <p:spPr>
          <a:xfrm>
            <a:off x="14902582" y="7478924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712B645-9095-1CCF-F437-1974EA7AF763}"/>
              </a:ext>
            </a:extLst>
          </p:cNvPr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A109F7F-8FF4-3A1C-C331-0A7BD57B2C86}"/>
              </a:ext>
            </a:extLst>
          </p:cNvPr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62CE4DD-E6F2-A58E-7C40-3AB9F80F1609}"/>
              </a:ext>
            </a:extLst>
          </p:cNvPr>
          <p:cNvSpPr txBox="1"/>
          <p:nvPr/>
        </p:nvSpPr>
        <p:spPr>
          <a:xfrm>
            <a:off x="4323702" y="1691352"/>
            <a:ext cx="10762793" cy="761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Did I mention it’s fun?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Pumps up enthusiasm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Increases creativity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Gets the wiggles out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Reins in group focus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A filler with a purpose</a:t>
            </a:r>
          </a:p>
          <a:p>
            <a:pPr algn="ctr"/>
            <a:r>
              <a:rPr lang="en-US" sz="6600" spc="138" dirty="0">
                <a:latin typeface="DM Sans"/>
                <a:ea typeface="DM Sans"/>
                <a:cs typeface="DM Sans"/>
                <a:sym typeface="DM Sans"/>
              </a:rPr>
              <a:t>Emotional regulation</a:t>
            </a:r>
            <a:r>
              <a:rPr lang="en-US" sz="2876" spc="138" dirty="0">
                <a:solidFill>
                  <a:srgbClr val="64A9D7"/>
                </a:solidFill>
                <a:latin typeface="DM Sans"/>
                <a:ea typeface="DM Sans"/>
                <a:cs typeface="DM Sans"/>
                <a:sym typeface="DM Sans"/>
              </a:rPr>
              <a:t>  -</a:t>
            </a:r>
          </a:p>
          <a:p>
            <a:pPr algn="ctr">
              <a:lnSpc>
                <a:spcPts val="4200"/>
              </a:lnSpc>
            </a:pPr>
            <a:endParaRPr lang="en-US" sz="2876" spc="138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82CDF38-CF93-BAE1-7F0D-3588712A6D54}"/>
              </a:ext>
            </a:extLst>
          </p:cNvPr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FFEB97C-A695-5B9B-EE84-9F31E5070C60}"/>
              </a:ext>
            </a:extLst>
          </p:cNvPr>
          <p:cNvSpPr txBox="1"/>
          <p:nvPr/>
        </p:nvSpPr>
        <p:spPr>
          <a:xfrm>
            <a:off x="2897952" y="763814"/>
            <a:ext cx="13223607" cy="7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600" spc="230" dirty="0">
                <a:latin typeface="Gliker"/>
                <a:ea typeface="Gliker"/>
                <a:cs typeface="Gliker"/>
                <a:sym typeface="Gliker"/>
              </a:rPr>
              <a:t>WHY WE SING WITH OUR SCOUTS</a:t>
            </a:r>
          </a:p>
        </p:txBody>
      </p:sp>
    </p:spTree>
    <p:extLst>
      <p:ext uri="{BB962C8B-B14F-4D97-AF65-F5344CB8AC3E}">
        <p14:creationId xmlns:p14="http://schemas.microsoft.com/office/powerpoint/2010/main" val="164915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50805">
            <a:off x="11541063" y="-6182060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17587" flipH="1" flipV="1">
            <a:off x="9910801" y="1408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2"/>
                </a:moveTo>
                <a:lnTo>
                  <a:pt x="0" y="2118102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550805" flipH="1" flipV="1">
            <a:off x="-3005035" y="4539261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17587">
            <a:off x="2286510" y="798516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3"/>
                </a:lnTo>
                <a:lnTo>
                  <a:pt x="0" y="211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09601" y="2265014"/>
            <a:ext cx="16916400" cy="7910087"/>
            <a:chOff x="0" y="0"/>
            <a:chExt cx="3879882" cy="2083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79882" cy="2083315"/>
            </a:xfrm>
            <a:custGeom>
              <a:avLst/>
              <a:gdLst/>
              <a:ahLst/>
              <a:cxnLst/>
              <a:rect l="l" t="t" r="r" b="b"/>
              <a:pathLst>
                <a:path w="3879882" h="2083315">
                  <a:moveTo>
                    <a:pt x="52554" y="0"/>
                  </a:moveTo>
                  <a:lnTo>
                    <a:pt x="3827328" y="0"/>
                  </a:lnTo>
                  <a:cubicBezTo>
                    <a:pt x="3841266" y="0"/>
                    <a:pt x="3854633" y="5537"/>
                    <a:pt x="3864489" y="15393"/>
                  </a:cubicBezTo>
                  <a:cubicBezTo>
                    <a:pt x="3874345" y="25248"/>
                    <a:pt x="3879882" y="38616"/>
                    <a:pt x="3879882" y="52554"/>
                  </a:cubicBezTo>
                  <a:lnTo>
                    <a:pt x="3879882" y="2030761"/>
                  </a:lnTo>
                  <a:cubicBezTo>
                    <a:pt x="3879882" y="2044699"/>
                    <a:pt x="3874345" y="2058067"/>
                    <a:pt x="3864489" y="2067922"/>
                  </a:cubicBezTo>
                  <a:cubicBezTo>
                    <a:pt x="3854633" y="2077778"/>
                    <a:pt x="3841266" y="2083315"/>
                    <a:pt x="3827328" y="2083315"/>
                  </a:cubicBezTo>
                  <a:lnTo>
                    <a:pt x="52554" y="2083315"/>
                  </a:lnTo>
                  <a:cubicBezTo>
                    <a:pt x="38616" y="2083315"/>
                    <a:pt x="25248" y="2077778"/>
                    <a:pt x="15393" y="2067922"/>
                  </a:cubicBezTo>
                  <a:cubicBezTo>
                    <a:pt x="5537" y="2058067"/>
                    <a:pt x="0" y="2044699"/>
                    <a:pt x="0" y="2030761"/>
                  </a:cubicBezTo>
                  <a:lnTo>
                    <a:pt x="0" y="52554"/>
                  </a:lnTo>
                  <a:cubicBezTo>
                    <a:pt x="0" y="38616"/>
                    <a:pt x="5537" y="25248"/>
                    <a:pt x="15393" y="15393"/>
                  </a:cubicBezTo>
                  <a:cubicBezTo>
                    <a:pt x="25248" y="5537"/>
                    <a:pt x="38616" y="0"/>
                    <a:pt x="525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79882" cy="2121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-639651" y="6588258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4114800"/>
                </a:moveTo>
                <a:lnTo>
                  <a:pt x="4402996" y="4114800"/>
                </a:lnTo>
                <a:lnTo>
                  <a:pt x="440299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646493" y="-4152900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0" y="0"/>
                </a:moveTo>
                <a:lnTo>
                  <a:pt x="7486038" y="0"/>
                </a:lnTo>
                <a:lnTo>
                  <a:pt x="74860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52905" y="825486"/>
            <a:ext cx="1668113" cy="1497131"/>
          </a:xfrm>
          <a:custGeom>
            <a:avLst/>
            <a:gdLst/>
            <a:ahLst/>
            <a:cxnLst/>
            <a:rect l="l" t="t" r="r" b="b"/>
            <a:pathLst>
              <a:path w="1668113" h="1497131">
                <a:moveTo>
                  <a:pt x="0" y="0"/>
                </a:moveTo>
                <a:lnTo>
                  <a:pt x="1668113" y="0"/>
                </a:lnTo>
                <a:lnTo>
                  <a:pt x="1668113" y="1497131"/>
                </a:lnTo>
                <a:lnTo>
                  <a:pt x="0" y="1497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78019" y="6508116"/>
            <a:ext cx="5722792" cy="6291218"/>
          </a:xfrm>
          <a:custGeom>
            <a:avLst/>
            <a:gdLst/>
            <a:ahLst/>
            <a:cxnLst/>
            <a:rect l="l" t="t" r="r" b="b"/>
            <a:pathLst>
              <a:path w="5722792" h="6291218">
                <a:moveTo>
                  <a:pt x="0" y="0"/>
                </a:moveTo>
                <a:lnTo>
                  <a:pt x="5722792" y="0"/>
                </a:lnTo>
                <a:lnTo>
                  <a:pt x="5722792" y="6291218"/>
                </a:lnTo>
                <a:lnTo>
                  <a:pt x="0" y="6291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02582" y="7478924"/>
            <a:ext cx="1840128" cy="1651515"/>
          </a:xfrm>
          <a:custGeom>
            <a:avLst/>
            <a:gdLst/>
            <a:ahLst/>
            <a:cxnLst/>
            <a:rect l="l" t="t" r="r" b="b"/>
            <a:pathLst>
              <a:path w="1840128" h="1651515">
                <a:moveTo>
                  <a:pt x="0" y="0"/>
                </a:moveTo>
                <a:lnTo>
                  <a:pt x="1840128" y="0"/>
                </a:lnTo>
                <a:lnTo>
                  <a:pt x="1840128" y="1651515"/>
                </a:lnTo>
                <a:lnTo>
                  <a:pt x="0" y="16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8721025">
            <a:off x="-780019" y="-842602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0"/>
                </a:moveTo>
                <a:lnTo>
                  <a:pt x="6036044" y="0"/>
                </a:lnTo>
                <a:lnTo>
                  <a:pt x="6036044" y="2118102"/>
                </a:lnTo>
                <a:lnTo>
                  <a:pt x="0" y="211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721025" flipH="1" flipV="1">
            <a:off x="13875207" y="859467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2118103"/>
                </a:moveTo>
                <a:lnTo>
                  <a:pt x="0" y="2118103"/>
                </a:lnTo>
                <a:lnTo>
                  <a:pt x="0" y="0"/>
                </a:lnTo>
                <a:lnTo>
                  <a:pt x="6036044" y="0"/>
                </a:lnTo>
                <a:lnTo>
                  <a:pt x="6036044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30383" y="-299837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4402996" y="0"/>
                </a:moveTo>
                <a:lnTo>
                  <a:pt x="0" y="0"/>
                </a:lnTo>
                <a:lnTo>
                  <a:pt x="0" y="4114800"/>
                </a:lnTo>
                <a:lnTo>
                  <a:pt x="4402996" y="4114800"/>
                </a:lnTo>
                <a:lnTo>
                  <a:pt x="44029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459152" y="645000"/>
            <a:ext cx="9739462" cy="77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LET’S SING A SONG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86764" y="1589828"/>
            <a:ext cx="10661956" cy="52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4800" spc="156" dirty="0">
                <a:latin typeface="Gliker"/>
                <a:ea typeface="Gliker"/>
                <a:cs typeface="Gliker"/>
                <a:sym typeface="Gliker"/>
              </a:rPr>
              <a:t>THE JELLYFISH SONG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9005" y="2408973"/>
            <a:ext cx="16120923" cy="8179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1st Verse: Arms up. Wrists together.</a:t>
            </a: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2nd Verse (above and): Elbows together.</a:t>
            </a: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3rd Verse (above and): Knees together.</a:t>
            </a: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4th Verse (above and): Feet together.</a:t>
            </a: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5th Verse (above and): Head back.</a:t>
            </a: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6th Verse (above and): Tongue out.</a:t>
            </a:r>
          </a:p>
          <a:p>
            <a:pPr algn="ctr"/>
            <a:endParaRPr lang="en-US" sz="2000" spc="131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A jellyfish, a jellyfish, </a:t>
            </a:r>
          </a:p>
          <a:p>
            <a:pPr algn="ctr"/>
            <a:r>
              <a:rPr lang="en-US" sz="6000" spc="131" dirty="0">
                <a:latin typeface="DM Sans"/>
                <a:ea typeface="DM Sans"/>
                <a:cs typeface="DM Sans"/>
                <a:sym typeface="DM Sans"/>
              </a:rPr>
              <a:t>a jellyfish, a jellyfish.</a:t>
            </a:r>
          </a:p>
          <a:p>
            <a:pPr algn="ctr">
              <a:lnSpc>
                <a:spcPts val="3985"/>
              </a:lnSpc>
            </a:pPr>
            <a:endParaRPr lang="en-US" sz="2729" spc="131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85120">
            <a:off x="8799991" y="4395949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0" y="0"/>
                </a:moveTo>
                <a:lnTo>
                  <a:pt x="11237731" y="0"/>
                </a:lnTo>
                <a:lnTo>
                  <a:pt x="11237731" y="12770149"/>
                </a:lnTo>
                <a:lnTo>
                  <a:pt x="0" y="12770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85120" flipH="1" flipV="1">
            <a:off x="-2919463" y="-7353667"/>
            <a:ext cx="11237731" cy="12770149"/>
          </a:xfrm>
          <a:custGeom>
            <a:avLst/>
            <a:gdLst/>
            <a:ahLst/>
            <a:cxnLst/>
            <a:rect l="l" t="t" r="r" b="b"/>
            <a:pathLst>
              <a:path w="11237731" h="12770149">
                <a:moveTo>
                  <a:pt x="11237731" y="12770149"/>
                </a:moveTo>
                <a:lnTo>
                  <a:pt x="0" y="12770149"/>
                </a:lnTo>
                <a:lnTo>
                  <a:pt x="0" y="0"/>
                </a:lnTo>
                <a:lnTo>
                  <a:pt x="11237731" y="0"/>
                </a:lnTo>
                <a:lnTo>
                  <a:pt x="11237731" y="12770149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79145" flipV="1">
            <a:off x="2997904" y="-330163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3"/>
                </a:moveTo>
                <a:lnTo>
                  <a:pt x="6036044" y="2118103"/>
                </a:lnTo>
                <a:lnTo>
                  <a:pt x="6036044" y="0"/>
                </a:lnTo>
                <a:lnTo>
                  <a:pt x="0" y="0"/>
                </a:lnTo>
                <a:lnTo>
                  <a:pt x="0" y="21181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0220854" flipV="1">
            <a:off x="9278846" y="8550049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0" y="2118102"/>
                </a:moveTo>
                <a:lnTo>
                  <a:pt x="6036044" y="2118102"/>
                </a:lnTo>
                <a:lnTo>
                  <a:pt x="6036044" y="0"/>
                </a:lnTo>
                <a:lnTo>
                  <a:pt x="0" y="0"/>
                </a:lnTo>
                <a:lnTo>
                  <a:pt x="0" y="2118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705320" y="1888596"/>
            <a:ext cx="13247381" cy="7145743"/>
            <a:chOff x="0" y="0"/>
            <a:chExt cx="3489022" cy="6634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89022" cy="663476"/>
            </a:xfrm>
            <a:custGeom>
              <a:avLst/>
              <a:gdLst/>
              <a:ahLst/>
              <a:cxnLst/>
              <a:rect l="l" t="t" r="r" b="b"/>
              <a:pathLst>
                <a:path w="3489022" h="663476">
                  <a:moveTo>
                    <a:pt x="39156" y="0"/>
                  </a:moveTo>
                  <a:lnTo>
                    <a:pt x="3449867" y="0"/>
                  </a:lnTo>
                  <a:cubicBezTo>
                    <a:pt x="3471491" y="0"/>
                    <a:pt x="3489022" y="17531"/>
                    <a:pt x="3489022" y="39156"/>
                  </a:cubicBezTo>
                  <a:lnTo>
                    <a:pt x="3489022" y="624320"/>
                  </a:lnTo>
                  <a:cubicBezTo>
                    <a:pt x="3489022" y="634705"/>
                    <a:pt x="3484897" y="644664"/>
                    <a:pt x="3477554" y="652008"/>
                  </a:cubicBezTo>
                  <a:cubicBezTo>
                    <a:pt x="3470210" y="659351"/>
                    <a:pt x="3460251" y="663476"/>
                    <a:pt x="3449867" y="663476"/>
                  </a:cubicBezTo>
                  <a:lnTo>
                    <a:pt x="39156" y="663476"/>
                  </a:lnTo>
                  <a:cubicBezTo>
                    <a:pt x="28771" y="663476"/>
                    <a:pt x="18811" y="659351"/>
                    <a:pt x="11468" y="652008"/>
                  </a:cubicBezTo>
                  <a:cubicBezTo>
                    <a:pt x="4125" y="644664"/>
                    <a:pt x="0" y="634705"/>
                    <a:pt x="0" y="624320"/>
                  </a:cubicBezTo>
                  <a:lnTo>
                    <a:pt x="0" y="39156"/>
                  </a:lnTo>
                  <a:cubicBezTo>
                    <a:pt x="0" y="28771"/>
                    <a:pt x="4125" y="18811"/>
                    <a:pt x="11468" y="11468"/>
                  </a:cubicBezTo>
                  <a:cubicBezTo>
                    <a:pt x="18811" y="4125"/>
                    <a:pt x="28771" y="0"/>
                    <a:pt x="391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89022" cy="70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68962" y="378327"/>
            <a:ext cx="10242902" cy="7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7200" spc="230" dirty="0">
                <a:latin typeface="Gliker"/>
                <a:ea typeface="Gliker"/>
                <a:cs typeface="Gliker"/>
                <a:sym typeface="Gliker"/>
              </a:rPr>
              <a:t>WHO SHOULD SING?</a:t>
            </a:r>
          </a:p>
        </p:txBody>
      </p:sp>
      <p:sp>
        <p:nvSpPr>
          <p:cNvPr id="10" name="Freeform 10"/>
          <p:cNvSpPr/>
          <p:nvPr/>
        </p:nvSpPr>
        <p:spPr>
          <a:xfrm>
            <a:off x="-205110" y="-194051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3288152" y="6272821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9412" y="6211470"/>
            <a:ext cx="2786332" cy="2500733"/>
          </a:xfrm>
          <a:custGeom>
            <a:avLst/>
            <a:gdLst/>
            <a:ahLst/>
            <a:cxnLst/>
            <a:rect l="l" t="t" r="r" b="b"/>
            <a:pathLst>
              <a:path w="2786332" h="2500733">
                <a:moveTo>
                  <a:pt x="0" y="0"/>
                </a:moveTo>
                <a:lnTo>
                  <a:pt x="2786332" y="0"/>
                </a:lnTo>
                <a:lnTo>
                  <a:pt x="2786332" y="2500733"/>
                </a:lnTo>
                <a:lnTo>
                  <a:pt x="0" y="25007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609656" flipH="1">
            <a:off x="1179864" y="8971667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4114908" y="6417240"/>
            <a:ext cx="4402996" cy="4114800"/>
          </a:xfrm>
          <a:custGeom>
            <a:avLst/>
            <a:gdLst/>
            <a:ahLst/>
            <a:cxnLst/>
            <a:rect l="l" t="t" r="r" b="b"/>
            <a:pathLst>
              <a:path w="4402996" h="4114800">
                <a:moveTo>
                  <a:pt x="0" y="0"/>
                </a:moveTo>
                <a:lnTo>
                  <a:pt x="4402996" y="0"/>
                </a:lnTo>
                <a:lnTo>
                  <a:pt x="4402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14114908" y="-4164433"/>
            <a:ext cx="7486037" cy="8229600"/>
          </a:xfrm>
          <a:custGeom>
            <a:avLst/>
            <a:gdLst/>
            <a:ahLst/>
            <a:cxnLst/>
            <a:rect l="l" t="t" r="r" b="b"/>
            <a:pathLst>
              <a:path w="7486037" h="8229600">
                <a:moveTo>
                  <a:pt x="7486038" y="0"/>
                </a:moveTo>
                <a:lnTo>
                  <a:pt x="0" y="0"/>
                </a:lnTo>
                <a:lnTo>
                  <a:pt x="0" y="8229600"/>
                </a:lnTo>
                <a:lnTo>
                  <a:pt x="7486038" y="8229600"/>
                </a:lnTo>
                <a:lnTo>
                  <a:pt x="748603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10115182">
            <a:off x="15610915" y="2456409"/>
            <a:ext cx="3893741" cy="3494632"/>
          </a:xfrm>
          <a:custGeom>
            <a:avLst/>
            <a:gdLst/>
            <a:ahLst/>
            <a:cxnLst/>
            <a:rect l="l" t="t" r="r" b="b"/>
            <a:pathLst>
              <a:path w="3893741" h="3494632">
                <a:moveTo>
                  <a:pt x="0" y="0"/>
                </a:moveTo>
                <a:lnTo>
                  <a:pt x="3893741" y="0"/>
                </a:lnTo>
                <a:lnTo>
                  <a:pt x="3893741" y="3494633"/>
                </a:lnTo>
                <a:lnTo>
                  <a:pt x="0" y="3494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190343" flipH="1">
            <a:off x="11096886" y="-751781"/>
            <a:ext cx="6036044" cy="2118103"/>
          </a:xfrm>
          <a:custGeom>
            <a:avLst/>
            <a:gdLst/>
            <a:ahLst/>
            <a:cxnLst/>
            <a:rect l="l" t="t" r="r" b="b"/>
            <a:pathLst>
              <a:path w="6036044" h="2118103">
                <a:moveTo>
                  <a:pt x="6036044" y="0"/>
                </a:moveTo>
                <a:lnTo>
                  <a:pt x="0" y="0"/>
                </a:lnTo>
                <a:lnTo>
                  <a:pt x="0" y="2118103"/>
                </a:lnTo>
                <a:lnTo>
                  <a:pt x="6036044" y="2118103"/>
                </a:lnTo>
                <a:lnTo>
                  <a:pt x="60360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119505" y="1247281"/>
            <a:ext cx="10242902" cy="7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6600" spc="230" dirty="0">
                <a:latin typeface="Gliker"/>
                <a:ea typeface="Gliker"/>
                <a:cs typeface="Gliker"/>
                <a:sym typeface="Gliker"/>
              </a:rPr>
              <a:t>EVERYONE!</a:t>
            </a:r>
          </a:p>
        </p:txBody>
      </p:sp>
      <p:sp>
        <p:nvSpPr>
          <p:cNvPr id="23" name="TextBox 23"/>
          <p:cNvSpPr txBox="1"/>
          <p:nvPr/>
        </p:nvSpPr>
        <p:spPr>
          <a:xfrm rot="1038450">
            <a:off x="14056213" y="5225657"/>
            <a:ext cx="3356202" cy="91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8"/>
              </a:lnSpc>
            </a:pPr>
            <a:r>
              <a:rPr lang="en-US" sz="3600" b="1" spc="172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Don’t force it.</a:t>
            </a:r>
          </a:p>
          <a:p>
            <a:pPr algn="just">
              <a:lnSpc>
                <a:spcPts val="3068"/>
              </a:lnSpc>
            </a:pPr>
            <a:endParaRPr lang="en-US" sz="3600" b="1" spc="172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46029" y="7224597"/>
            <a:ext cx="2300717" cy="75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68"/>
              </a:lnSpc>
            </a:pPr>
            <a:r>
              <a:rPr lang="en-US" sz="2600" b="1" spc="124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Make it fun.</a:t>
            </a:r>
          </a:p>
          <a:p>
            <a:pPr algn="just">
              <a:lnSpc>
                <a:spcPts val="3068"/>
              </a:lnSpc>
            </a:pPr>
            <a:endParaRPr lang="en-US" sz="2600" b="1" spc="124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89784" y="1863349"/>
            <a:ext cx="12877800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Leaders, parents, scouts, siblings, guests…</a:t>
            </a:r>
          </a:p>
          <a:p>
            <a:pPr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“I can’t sing” won’t work here!</a:t>
            </a:r>
          </a:p>
          <a:p>
            <a:pPr algn="ctr"/>
            <a:endParaRPr lang="en-US" sz="3600" spc="158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If you can’t sing well… sing loud!</a:t>
            </a:r>
          </a:p>
          <a:p>
            <a:pPr algn="ctr"/>
            <a:endParaRPr lang="en-US" sz="3600" spc="158" dirty="0"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Have a culture of</a:t>
            </a:r>
          </a:p>
          <a:p>
            <a:pPr algn="ctr"/>
            <a:r>
              <a:rPr lang="en-US" sz="6600" spc="158" dirty="0">
                <a:latin typeface="DM Sans"/>
                <a:ea typeface="DM Sans"/>
                <a:cs typeface="DM Sans"/>
                <a:sym typeface="DM Sans"/>
              </a:rPr>
              <a:t>full-participation singing!</a:t>
            </a:r>
            <a:endParaRPr lang="en-US" sz="3300" spc="158" dirty="0">
              <a:solidFill>
                <a:srgbClr val="64A9D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1361</Words>
  <Application>Microsoft Office PowerPoint</Application>
  <PresentationFormat>Custom</PresentationFormat>
  <Paragraphs>299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DM Sans</vt:lpstr>
      <vt:lpstr>Open Sans</vt:lpstr>
      <vt:lpstr>Gliker</vt:lpstr>
      <vt:lpstr>Aptos</vt:lpstr>
      <vt:lpstr>Wingdings</vt:lpstr>
      <vt:lpstr>DM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Worthy of Note</dc:title>
  <cp:lastModifiedBy>Roger Claff</cp:lastModifiedBy>
  <cp:revision>34</cp:revision>
  <dcterms:created xsi:type="dcterms:W3CDTF">2006-08-16T00:00:00Z</dcterms:created>
  <dcterms:modified xsi:type="dcterms:W3CDTF">2025-01-13T15:44:14Z</dcterms:modified>
  <dc:identifier>DAGVXgiTDr4</dc:identifier>
</cp:coreProperties>
</file>