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84" r:id="rId22"/>
    <p:sldId id="285" r:id="rId23"/>
    <p:sldId id="277" r:id="rId24"/>
    <p:sldId id="286" r:id="rId25"/>
    <p:sldId id="278" r:id="rId26"/>
    <p:sldId id="279" r:id="rId27"/>
    <p:sldId id="280" r:id="rId28"/>
    <p:sldId id="281" r:id="rId29"/>
    <p:sldId id="282" r:id="rId30"/>
    <p:sldId id="283" r:id="rId31"/>
  </p:sldIdLst>
  <p:sldSz cx="18288000" cy="10287000"/>
  <p:notesSz cx="6858000" cy="9144000"/>
  <p:embeddedFontLst>
    <p:embeddedFont>
      <p:font typeface="Canva Sans" panose="020B0604020202020204" charset="0"/>
      <p:regular r:id="rId33"/>
    </p:embeddedFont>
    <p:embeddedFont>
      <p:font typeface="Canva Sans Bold" panose="020B0604020202020204" charset="0"/>
      <p:regular r:id="rId34"/>
    </p:embeddedFont>
    <p:embeddedFont>
      <p:font typeface="Dynapuff" panose="020B0604020202020204" charset="0"/>
      <p:regular r:id="rId35"/>
    </p:embeddedFont>
    <p:embeddedFont>
      <p:font typeface="More Sugar Thin" panose="020B0604020202020204" charset="0"/>
      <p:regular r:id="rId36"/>
    </p:embeddedFont>
    <p:embeddedFont>
      <p:font typeface="Nunito"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25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2571" y="6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21.10.2024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 Unit Modification of Advancement Requirements – FULLY ALLOWED in Cub Scouts without Scouting America pre-approval.  All requirements for all scouts are measured by “Do Your Best.”  Note that this is NOT the case in other Scouting America program divisions.</a:t>
            </a:r>
          </a:p>
          <a:p>
            <a:r>
              <a:rPr lang="en-US"/>
              <a:t>	- Guidance on the latitude allowed:  pack committee, leadership should consider carefully what each requirement says and does not say.  Example:  “Discuss” includes the scout communicating with the parent, and the parent conveying to the Den Leader the gist of what the scout said.  “Demonstrate” or “Show” in many cases does not necessarily imply communication in words is required.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Lesson Pix is a great resource if you are looking to make picture cards or visual schedules for scouts.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Awareness - this was my woodbadge ticket item with a neurodiversity night for scouts.</a:t>
            </a:r>
          </a:p>
          <a:p>
            <a:r>
              <a:rPr lang="en-US"/>
              <a:t>Aware and Care</a:t>
            </a:r>
          </a:p>
          <a:p>
            <a:endParaRPr lang="en-US"/>
          </a:p>
          <a:p>
            <a:r>
              <a:rPr lang="en-US"/>
              <a:t>Maintain confidentiality with families.  It's ok to ask about 504/IEP supports and how you can support the scout.</a:t>
            </a:r>
          </a:p>
          <a:p>
            <a:endParaRPr lang="en-US"/>
          </a:p>
          <a:p>
            <a:r>
              <a:rPr lang="en-US"/>
              <a:t>Many parents are looking for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Heather Baucum</a:t>
            </a:r>
          </a:p>
          <a:p>
            <a:r>
              <a:rPr lang="en-US"/>
              <a:t>Cub MAster 1459</a:t>
            </a:r>
          </a:p>
          <a:p>
            <a:endParaRPr lang="en-US"/>
          </a:p>
          <a:p>
            <a:r>
              <a:rPr lang="en-US"/>
              <a:t>Mom to 3 autistic kids</a:t>
            </a:r>
          </a:p>
          <a:p>
            <a:endParaRPr lang="en-US"/>
          </a:p>
          <a:p>
            <a:r>
              <a:rPr lang="en-US"/>
              <a:t>Wife to autistic husband</a:t>
            </a:r>
          </a:p>
          <a:p>
            <a:endParaRPr lang="en-US"/>
          </a:p>
          <a:p>
            <a:r>
              <a:rPr lang="en-US"/>
              <a:t>School Librarian that serves Enhanced Autism Classes for the last 11 years.</a:t>
            </a:r>
          </a:p>
          <a:p>
            <a:endParaRPr lang="en-US"/>
          </a:p>
          <a:p>
            <a:r>
              <a:rPr lang="en-US"/>
              <a:t>Naitonal Speaker on Adapted Practices in School Libraries for Autistic Students</a:t>
            </a:r>
          </a:p>
          <a:p>
            <a:endParaRPr lang="en-US"/>
          </a:p>
          <a:p>
            <a:r>
              <a:rPr lang="en-US"/>
              <a:t>Neurospicy ADHD Lady too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8347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Scout Application (Adult Application if over 18, marked as “Youth Participant”)</a:t>
            </a:r>
          </a:p>
          <a:p>
            <a:r>
              <a:rPr lang="en-US"/>
              <a:t>- Waiver of Age of Eligibility Form</a:t>
            </a:r>
          </a:p>
          <a:p>
            <a:r>
              <a:rPr lang="en-US"/>
              <a:t>		- Exemption from Youth Protection Training Form (if scout is over age 18)</a:t>
            </a:r>
          </a:p>
          <a:p>
            <a:r>
              <a:rPr lang="en-US"/>
              <a:t>		- Letter of Approval from Unit Leader (Cubmaster)</a:t>
            </a:r>
          </a:p>
          <a:p>
            <a:r>
              <a:rPr lang="en-US"/>
              <a:t>		- Letter from Parents Citing Special Needs and Need for Waiver</a:t>
            </a:r>
          </a:p>
          <a:p>
            <a:r>
              <a:rPr lang="en-US"/>
              <a:t>		- Letter from Medical Professional Attesting to Special Needs and Need for Waiver</a:t>
            </a:r>
          </a:p>
          <a:p>
            <a:r>
              <a:rPr lang="en-US"/>
              <a:t>		- Scouting America Medical Form Parts A, B, and C, Including Physical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Remember how short their time with scouts is, the disability is life long.  What can we do to create an inclusive environment that will keep families coming back and feeling safe with their child in a world that doesn't always want to adapt for their child.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Scouting America’s mission is to prepare young people to make ethical and moral choices through the Scout Oath and Law</a:t>
            </a:r>
          </a:p>
          <a:p>
            <a:endParaRPr lang="en-US" dirty="0"/>
          </a:p>
          <a:p>
            <a:r>
              <a:rPr lang="en-US" dirty="0"/>
              <a:t>Scouting goals are character development, citizenship, personal fitness, leadership development.  </a:t>
            </a:r>
          </a:p>
          <a:p>
            <a:endParaRPr lang="en-US" dirty="0"/>
          </a:p>
          <a:p>
            <a:endParaRPr lang="en-US" dirty="0"/>
          </a:p>
          <a:p>
            <a:r>
              <a:rPr lang="en-US" dirty="0"/>
              <a:t>How does inclusive scouting advance scouting goals?  </a:t>
            </a:r>
          </a:p>
          <a:p>
            <a:endParaRPr lang="en-US" dirty="0"/>
          </a:p>
          <a:p>
            <a:r>
              <a:rPr lang="en-US" dirty="0"/>
              <a:t>Analogy of a broken horse vs being a zebra.  Culture tells us we must be one way to be perceived as "appropriate or valuable".  For many neurodivergent or differently abled scouts, they grow up feeling like a broken horse, rather than realizing they are a zebra.  </a:t>
            </a:r>
          </a:p>
          <a:p>
            <a:endParaRPr lang="en-US" dirty="0"/>
          </a:p>
          <a:p>
            <a:r>
              <a:rPr lang="en-US" dirty="0"/>
              <a:t>Inclusive scouting means more scouts are reached and participate as citizens, scouts learn to appreciate others and apply Oath and Law across wider range of capabilities, scouts learn cooperation and communication skills, scouts learn to strive through and past their perceived limitations, scouts gain in self-confidence and leadership.</a:t>
            </a:r>
          </a:p>
          <a:p>
            <a:endParaRPr lang="en-US" dirty="0"/>
          </a:p>
          <a:p>
            <a:r>
              <a:rPr lang="en-US" dirty="0"/>
              <a:t>Autistic children spend 6 - 7 hours a WEEK in therapies learning how to fit in, but we are not provide the same kind of opportunities for neurotypical kids to understand those with a neurodivergent brain set.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Muscular dystrophy, multiple sclerosis, spina bifida, cerebral palsy, and other genetic conditions</a:t>
            </a:r>
          </a:p>
          <a:p>
            <a:endParaRPr lang="en-US"/>
          </a:p>
          <a:p>
            <a:endParaRPr lang="en-US"/>
          </a:p>
          <a:p>
            <a:r>
              <a:rPr lang="en-US"/>
              <a:t>Curb cut effect - how universal design benefits all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Autism, apraxia, ADHD, bipolar, ocd, anxiety, depressive mood disorders, pathological demand avoidance</a:t>
            </a:r>
          </a:p>
          <a:p>
            <a:endParaRPr lang="en-US"/>
          </a:p>
          <a:p>
            <a:r>
              <a:rPr lang="en-US"/>
              <a:t>Scouters need to work on their own understandings and empathy around different conditions that are not inline with their own experiences.</a:t>
            </a:r>
          </a:p>
          <a:p>
            <a:endParaRPr lang="en-US"/>
          </a:p>
          <a:p>
            <a:r>
              <a:rPr lang="en-US"/>
              <a:t>Each child comes with their own unique hyperfixations, social skills sets, masking capabilities, scripting, and baggage.  If you've met one person with autism, you've met one person with autism.</a:t>
            </a:r>
          </a:p>
          <a:p>
            <a:endParaRPr lang="en-US"/>
          </a:p>
          <a:p>
            <a:r>
              <a:rPr lang="en-US"/>
              <a:t>These scouts are different, not less.</a:t>
            </a:r>
          </a:p>
          <a:p>
            <a:endParaRPr lang="en-US"/>
          </a:p>
          <a:p>
            <a:r>
              <a:rPr lang="en-US"/>
              <a:t>Neurospicy - we come in many flavors.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are talking about neurodivergence, we are actually talking about people who have different brain chemistries or brain structures.  So the way we may talk, use our body language, or even present ideas may not be understood properly.</a:t>
            </a:r>
          </a:p>
          <a:p>
            <a:endParaRPr lang="en-US"/>
          </a:p>
          <a:p>
            <a:r>
              <a:rPr lang="en-US"/>
              <a:t>Dopamining - seeking dopamine to keep those comorbid conditions at bay.  Hyperfixations and "pebbling" for those kids who may come and say the same things at your again and again.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Think of your pack meeting</a:t>
            </a:r>
          </a:p>
          <a:p>
            <a:endParaRPr lang="en-US"/>
          </a:p>
          <a:p>
            <a:r>
              <a:rPr lang="en-US"/>
              <a:t>The sounds, the lights, the feeling of a uniform seams on your skin, the belt pushing on your waist, any strange smells that are from people or cleaners.</a:t>
            </a:r>
          </a:p>
          <a:p>
            <a:endParaRPr lang="en-US"/>
          </a:p>
          <a:p>
            <a:r>
              <a:rPr lang="en-US"/>
              <a:t>For some of our kids they are coming to pack meetings after a full day or school or after medications have worn off.  They are already potentially overstimulated and exhausted from masking all day.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Parents are your first stop when it comes to working with special needs scouts.</a:t>
            </a:r>
          </a:p>
          <a:p>
            <a:endParaRPr lang="en-US"/>
          </a:p>
          <a:p>
            <a:r>
              <a:rPr lang="en-US"/>
              <a:t>For scouts with significant mental or emotional needs, mandating parent participation with the scout, as a parent/scout pair, is strongly recommended.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5">
                <a:alpha val="100000"/>
              </a:srgbClr>
            </a:gs>
            <a:gs pos="33333">
              <a:srgbClr val="FFFFF5">
                <a:alpha val="100000"/>
              </a:srgbClr>
            </a:gs>
            <a:gs pos="66667">
              <a:srgbClr val="FFFCD4">
                <a:alpha val="100000"/>
              </a:srgbClr>
            </a:gs>
            <a:gs pos="100000">
              <a:srgbClr val="FFFCD4">
                <a:alpha val="100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4.svg"/><Relationship Id="rId18"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23.png"/><Relationship Id="rId12" Type="http://schemas.openxmlformats.org/officeDocument/2006/relationships/image" Target="../media/image3.png"/><Relationship Id="rId17" Type="http://schemas.openxmlformats.org/officeDocument/2006/relationships/image" Target="../media/image31.svg"/><Relationship Id="rId2" Type="http://schemas.openxmlformats.org/officeDocument/2006/relationships/notesSlide" Target="../notesSlides/notesSlide2.xml"/><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svg"/><Relationship Id="rId5" Type="http://schemas.openxmlformats.org/officeDocument/2006/relationships/image" Target="../media/image21.png"/><Relationship Id="rId15" Type="http://schemas.openxmlformats.org/officeDocument/2006/relationships/image" Target="../media/image29.svg"/><Relationship Id="rId10" Type="http://schemas.openxmlformats.org/officeDocument/2006/relationships/image" Target="../media/image26.png"/><Relationship Id="rId19" Type="http://schemas.openxmlformats.org/officeDocument/2006/relationships/image" Target="../media/image33.svg"/><Relationship Id="rId4" Type="http://schemas.openxmlformats.org/officeDocument/2006/relationships/image" Target="../media/image6.svg"/><Relationship Id="rId9" Type="http://schemas.openxmlformats.org/officeDocument/2006/relationships/image" Target="../media/image25.jpeg"/><Relationship Id="rId14" Type="http://schemas.openxmlformats.org/officeDocument/2006/relationships/image" Target="../media/image28.pn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2.svg"/></Relationships>
</file>

<file path=ppt/slides/_rels/slide2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2.svg"/></Relationships>
</file>

<file path=ppt/slides/_rels/slide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7.sv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6.svg"/><Relationship Id="rId18" Type="http://schemas.openxmlformats.org/officeDocument/2006/relationships/image" Target="../media/image19.png"/><Relationship Id="rId3" Type="http://schemas.openxmlformats.org/officeDocument/2006/relationships/image" Target="../media/image35.svg"/><Relationship Id="rId21" Type="http://schemas.openxmlformats.org/officeDocument/2006/relationships/image" Target="../media/image43.svg"/><Relationship Id="rId7" Type="http://schemas.openxmlformats.org/officeDocument/2006/relationships/image" Target="../media/image39.svg"/><Relationship Id="rId12" Type="http://schemas.openxmlformats.org/officeDocument/2006/relationships/image" Target="../media/image5.png"/><Relationship Id="rId17" Type="http://schemas.openxmlformats.org/officeDocument/2006/relationships/image" Target="../media/image41.svg"/><Relationship Id="rId2" Type="http://schemas.openxmlformats.org/officeDocument/2006/relationships/image" Target="../media/image34.png"/><Relationship Id="rId16" Type="http://schemas.openxmlformats.org/officeDocument/2006/relationships/image" Target="../media/image40.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31.svg"/><Relationship Id="rId5" Type="http://schemas.openxmlformats.org/officeDocument/2006/relationships/image" Target="../media/image37.svg"/><Relationship Id="rId15" Type="http://schemas.openxmlformats.org/officeDocument/2006/relationships/image" Target="../media/image4.svg"/><Relationship Id="rId23" Type="http://schemas.openxmlformats.org/officeDocument/2006/relationships/image" Target="../media/image45.svg"/><Relationship Id="rId10" Type="http://schemas.openxmlformats.org/officeDocument/2006/relationships/image" Target="../media/image30.png"/><Relationship Id="rId19" Type="http://schemas.openxmlformats.org/officeDocument/2006/relationships/image" Target="../media/image20.svg"/><Relationship Id="rId4" Type="http://schemas.openxmlformats.org/officeDocument/2006/relationships/image" Target="../media/image36.png"/><Relationship Id="rId9" Type="http://schemas.openxmlformats.org/officeDocument/2006/relationships/image" Target="../media/image29.svg"/><Relationship Id="rId14" Type="http://schemas.openxmlformats.org/officeDocument/2006/relationships/image" Target="../media/image3.png"/><Relationship Id="rId22" Type="http://schemas.openxmlformats.org/officeDocument/2006/relationships/image" Target="../media/image44.pn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9.svg"/></Relationships>
</file>

<file path=ppt/slides/_rels/slide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4395863" y="1089743"/>
            <a:ext cx="3055435" cy="4727947"/>
          </a:xfrm>
          <a:custGeom>
            <a:avLst/>
            <a:gdLst/>
            <a:ahLst/>
            <a:cxnLst/>
            <a:rect l="l" t="t" r="r" b="b"/>
            <a:pathLst>
              <a:path w="3055435" h="4727947">
                <a:moveTo>
                  <a:pt x="3055435" y="0"/>
                </a:moveTo>
                <a:lnTo>
                  <a:pt x="0" y="0"/>
                </a:lnTo>
                <a:lnTo>
                  <a:pt x="0" y="4727946"/>
                </a:lnTo>
                <a:lnTo>
                  <a:pt x="3055435" y="4727946"/>
                </a:lnTo>
                <a:lnTo>
                  <a:pt x="305543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flipH="1">
            <a:off x="17072240" y="1169146"/>
            <a:ext cx="1967748" cy="814156"/>
          </a:xfrm>
          <a:custGeom>
            <a:avLst/>
            <a:gdLst/>
            <a:ahLst/>
            <a:cxnLst/>
            <a:rect l="l" t="t" r="r" b="b"/>
            <a:pathLst>
              <a:path w="1967748" h="814156">
                <a:moveTo>
                  <a:pt x="1967749" y="0"/>
                </a:moveTo>
                <a:lnTo>
                  <a:pt x="0" y="0"/>
                </a:lnTo>
                <a:lnTo>
                  <a:pt x="0" y="814156"/>
                </a:lnTo>
                <a:lnTo>
                  <a:pt x="1967749" y="814156"/>
                </a:lnTo>
                <a:lnTo>
                  <a:pt x="1967749"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4" name="Freeform 4"/>
          <p:cNvSpPr/>
          <p:nvPr/>
        </p:nvSpPr>
        <p:spPr>
          <a:xfrm rot="-180378">
            <a:off x="-594555" y="4979513"/>
            <a:ext cx="20274487" cy="4230510"/>
          </a:xfrm>
          <a:custGeom>
            <a:avLst/>
            <a:gdLst/>
            <a:ahLst/>
            <a:cxnLst/>
            <a:rect l="l" t="t" r="r" b="b"/>
            <a:pathLst>
              <a:path w="20274487" h="4230510">
                <a:moveTo>
                  <a:pt x="0" y="0"/>
                </a:moveTo>
                <a:lnTo>
                  <a:pt x="20274486" y="0"/>
                </a:lnTo>
                <a:lnTo>
                  <a:pt x="20274486" y="4230510"/>
                </a:lnTo>
                <a:lnTo>
                  <a:pt x="0" y="4230510"/>
                </a:lnTo>
                <a:lnTo>
                  <a:pt x="0" y="0"/>
                </a:lnTo>
                <a:close/>
              </a:path>
            </a:pathLst>
          </a:custGeom>
          <a:blipFill>
            <a:blip r:embed="rId7">
              <a:extLst>
                <a:ext uri="{96DAC541-7B7A-43D3-8B79-37D633B846F1}">
                  <asvg:svgBlip xmlns:asvg="http://schemas.microsoft.com/office/drawing/2016/SVG/main" r:embed="rId8"/>
                </a:ext>
              </a:extLst>
            </a:blip>
            <a:stretch>
              <a:fillRect b="-40778"/>
            </a:stretch>
          </a:blipFill>
          <a:ln cap="sq">
            <a:noFill/>
            <a:prstDash val="solid"/>
            <a:miter/>
          </a:ln>
        </p:spPr>
        <p:txBody>
          <a:bodyPr/>
          <a:lstStyle/>
          <a:p>
            <a:endParaRPr lang="en-US"/>
          </a:p>
        </p:txBody>
      </p:sp>
      <p:sp>
        <p:nvSpPr>
          <p:cNvPr id="5" name="Freeform 5"/>
          <p:cNvSpPr/>
          <p:nvPr/>
        </p:nvSpPr>
        <p:spPr>
          <a:xfrm>
            <a:off x="278692" y="4758258"/>
            <a:ext cx="2091861" cy="2813017"/>
          </a:xfrm>
          <a:custGeom>
            <a:avLst/>
            <a:gdLst/>
            <a:ahLst/>
            <a:cxnLst/>
            <a:rect l="l" t="t" r="r" b="b"/>
            <a:pathLst>
              <a:path w="2091861" h="2813017">
                <a:moveTo>
                  <a:pt x="0" y="0"/>
                </a:moveTo>
                <a:lnTo>
                  <a:pt x="2091862" y="0"/>
                </a:lnTo>
                <a:lnTo>
                  <a:pt x="2091862" y="2813016"/>
                </a:lnTo>
                <a:lnTo>
                  <a:pt x="0" y="28130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6" name="Group 6"/>
          <p:cNvGrpSpPr/>
          <p:nvPr/>
        </p:nvGrpSpPr>
        <p:grpSpPr>
          <a:xfrm>
            <a:off x="-494641" y="8109430"/>
            <a:ext cx="19430167" cy="2785457"/>
            <a:chOff x="0" y="0"/>
            <a:chExt cx="5117410" cy="733618"/>
          </a:xfrm>
        </p:grpSpPr>
        <p:sp>
          <p:nvSpPr>
            <p:cNvPr id="7" name="Freeform 7"/>
            <p:cNvSpPr/>
            <p:nvPr/>
          </p:nvSpPr>
          <p:spPr>
            <a:xfrm>
              <a:off x="0" y="0"/>
              <a:ext cx="5117411" cy="733618"/>
            </a:xfrm>
            <a:custGeom>
              <a:avLst/>
              <a:gdLst/>
              <a:ahLst/>
              <a:cxnLst/>
              <a:rect l="l" t="t" r="r" b="b"/>
              <a:pathLst>
                <a:path w="5117411" h="733618">
                  <a:moveTo>
                    <a:pt x="0" y="0"/>
                  </a:moveTo>
                  <a:lnTo>
                    <a:pt x="5117411" y="0"/>
                  </a:lnTo>
                  <a:lnTo>
                    <a:pt x="5117411" y="733618"/>
                  </a:lnTo>
                  <a:lnTo>
                    <a:pt x="0" y="733618"/>
                  </a:lnTo>
                  <a:close/>
                </a:path>
              </a:pathLst>
            </a:custGeom>
            <a:solidFill>
              <a:srgbClr val="35684E"/>
            </a:solidFill>
          </p:spPr>
          <p:txBody>
            <a:bodyPr/>
            <a:lstStyle/>
            <a:p>
              <a:endParaRPr lang="en-US"/>
            </a:p>
          </p:txBody>
        </p:sp>
        <p:sp>
          <p:nvSpPr>
            <p:cNvPr id="8" name="TextBox 8"/>
            <p:cNvSpPr txBox="1"/>
            <p:nvPr/>
          </p:nvSpPr>
          <p:spPr>
            <a:xfrm>
              <a:off x="0" y="-38100"/>
              <a:ext cx="5117410" cy="771718"/>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3035051" y="2750651"/>
            <a:ext cx="12217898" cy="5646361"/>
            <a:chOff x="0" y="0"/>
            <a:chExt cx="3217882" cy="1487107"/>
          </a:xfrm>
        </p:grpSpPr>
        <p:sp>
          <p:nvSpPr>
            <p:cNvPr id="10" name="Freeform 10"/>
            <p:cNvSpPr/>
            <p:nvPr/>
          </p:nvSpPr>
          <p:spPr>
            <a:xfrm>
              <a:off x="0" y="0"/>
              <a:ext cx="3217882" cy="1487107"/>
            </a:xfrm>
            <a:custGeom>
              <a:avLst/>
              <a:gdLst/>
              <a:ahLst/>
              <a:cxnLst/>
              <a:rect l="l" t="t" r="r" b="b"/>
              <a:pathLst>
                <a:path w="3217882" h="1487107">
                  <a:moveTo>
                    <a:pt x="19643" y="0"/>
                  </a:moveTo>
                  <a:lnTo>
                    <a:pt x="3198239" y="0"/>
                  </a:lnTo>
                  <a:cubicBezTo>
                    <a:pt x="3203449" y="0"/>
                    <a:pt x="3208445" y="2070"/>
                    <a:pt x="3212129" y="5753"/>
                  </a:cubicBezTo>
                  <a:cubicBezTo>
                    <a:pt x="3215813" y="9437"/>
                    <a:pt x="3217882" y="14434"/>
                    <a:pt x="3217882" y="19643"/>
                  </a:cubicBezTo>
                  <a:lnTo>
                    <a:pt x="3217882" y="1467464"/>
                  </a:lnTo>
                  <a:cubicBezTo>
                    <a:pt x="3217882" y="1478313"/>
                    <a:pt x="3209088" y="1487107"/>
                    <a:pt x="3198239" y="1487107"/>
                  </a:cubicBezTo>
                  <a:lnTo>
                    <a:pt x="19643" y="1487107"/>
                  </a:lnTo>
                  <a:cubicBezTo>
                    <a:pt x="8795" y="1487107"/>
                    <a:pt x="0" y="1478313"/>
                    <a:pt x="0" y="1467464"/>
                  </a:cubicBezTo>
                  <a:lnTo>
                    <a:pt x="0" y="19643"/>
                  </a:lnTo>
                  <a:cubicBezTo>
                    <a:pt x="0" y="8795"/>
                    <a:pt x="8795" y="0"/>
                    <a:pt x="19643" y="0"/>
                  </a:cubicBezTo>
                  <a:close/>
                </a:path>
              </a:pathLst>
            </a:custGeom>
            <a:solidFill>
              <a:srgbClr val="FEFEFE"/>
            </a:solidFill>
            <a:ln w="57150" cap="rnd">
              <a:solidFill>
                <a:srgbClr val="7D4C2A"/>
              </a:solidFill>
              <a:prstDash val="solid"/>
              <a:round/>
            </a:ln>
          </p:spPr>
          <p:txBody>
            <a:bodyPr/>
            <a:lstStyle/>
            <a:p>
              <a:endParaRPr lang="en-US"/>
            </a:p>
          </p:txBody>
        </p:sp>
        <p:sp>
          <p:nvSpPr>
            <p:cNvPr id="11" name="TextBox 11"/>
            <p:cNvSpPr txBox="1"/>
            <p:nvPr/>
          </p:nvSpPr>
          <p:spPr>
            <a:xfrm>
              <a:off x="0" y="-38100"/>
              <a:ext cx="3217882" cy="1525207"/>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031029" y="3614013"/>
            <a:ext cx="2355652" cy="974651"/>
          </a:xfrm>
          <a:custGeom>
            <a:avLst/>
            <a:gdLst/>
            <a:ahLst/>
            <a:cxnLst/>
            <a:rect l="l" t="t" r="r" b="b"/>
            <a:pathLst>
              <a:path w="2355652" h="974651">
                <a:moveTo>
                  <a:pt x="0" y="0"/>
                </a:moveTo>
                <a:lnTo>
                  <a:pt x="2355652" y="0"/>
                </a:lnTo>
                <a:lnTo>
                  <a:pt x="2355652" y="974651"/>
                </a:lnTo>
                <a:lnTo>
                  <a:pt x="0" y="974651"/>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13" name="Freeform 13"/>
          <p:cNvSpPr/>
          <p:nvPr/>
        </p:nvSpPr>
        <p:spPr>
          <a:xfrm>
            <a:off x="-691541" y="-453880"/>
            <a:ext cx="4465823" cy="3907595"/>
          </a:xfrm>
          <a:custGeom>
            <a:avLst/>
            <a:gdLst/>
            <a:ahLst/>
            <a:cxnLst/>
            <a:rect l="l" t="t" r="r" b="b"/>
            <a:pathLst>
              <a:path w="4465823" h="3907595">
                <a:moveTo>
                  <a:pt x="0" y="0"/>
                </a:moveTo>
                <a:lnTo>
                  <a:pt x="4465823" y="0"/>
                </a:lnTo>
                <a:lnTo>
                  <a:pt x="4465823" y="3907596"/>
                </a:lnTo>
                <a:lnTo>
                  <a:pt x="0" y="39075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a:off x="4870820" y="2307924"/>
            <a:ext cx="991332" cy="892199"/>
          </a:xfrm>
          <a:custGeom>
            <a:avLst/>
            <a:gdLst/>
            <a:ahLst/>
            <a:cxnLst/>
            <a:rect l="l" t="t" r="r" b="b"/>
            <a:pathLst>
              <a:path w="991332" h="892199">
                <a:moveTo>
                  <a:pt x="0" y="0"/>
                </a:moveTo>
                <a:lnTo>
                  <a:pt x="991331" y="0"/>
                </a:lnTo>
                <a:lnTo>
                  <a:pt x="991331" y="892199"/>
                </a:lnTo>
                <a:lnTo>
                  <a:pt x="0" y="89219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5" name="Freeform 15"/>
          <p:cNvSpPr/>
          <p:nvPr/>
        </p:nvSpPr>
        <p:spPr>
          <a:xfrm flipH="1">
            <a:off x="13166809" y="5817689"/>
            <a:ext cx="6638682" cy="3684469"/>
          </a:xfrm>
          <a:custGeom>
            <a:avLst/>
            <a:gdLst/>
            <a:ahLst/>
            <a:cxnLst/>
            <a:rect l="l" t="t" r="r" b="b"/>
            <a:pathLst>
              <a:path w="6638682" h="3684469">
                <a:moveTo>
                  <a:pt x="6638682" y="0"/>
                </a:moveTo>
                <a:lnTo>
                  <a:pt x="0" y="0"/>
                </a:lnTo>
                <a:lnTo>
                  <a:pt x="0" y="3684469"/>
                </a:lnTo>
                <a:lnTo>
                  <a:pt x="6638682" y="3684469"/>
                </a:lnTo>
                <a:lnTo>
                  <a:pt x="6638682"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6" name="TextBox 16"/>
          <p:cNvSpPr txBox="1"/>
          <p:nvPr/>
        </p:nvSpPr>
        <p:spPr>
          <a:xfrm>
            <a:off x="4032169" y="3828773"/>
            <a:ext cx="10176047" cy="1233108"/>
          </a:xfrm>
          <a:prstGeom prst="rect">
            <a:avLst/>
          </a:prstGeom>
        </p:spPr>
        <p:txBody>
          <a:bodyPr lIns="0" tIns="0" rIns="0" bIns="0" rtlCol="0" anchor="t">
            <a:spAutoFit/>
          </a:bodyPr>
          <a:lstStyle/>
          <a:p>
            <a:pPr algn="ctr">
              <a:lnSpc>
                <a:spcPts val="9454"/>
              </a:lnSpc>
            </a:pPr>
            <a:r>
              <a:rPr lang="en-US" sz="8595">
                <a:solidFill>
                  <a:srgbClr val="FF7A00"/>
                </a:solidFill>
                <a:latin typeface="Dynapuff"/>
                <a:ea typeface="Dynapuff"/>
                <a:cs typeface="Dynapuff"/>
                <a:sym typeface="Dynapuff"/>
              </a:rPr>
              <a:t>Cub Scouting with</a:t>
            </a:r>
          </a:p>
        </p:txBody>
      </p:sp>
      <p:sp>
        <p:nvSpPr>
          <p:cNvPr id="17" name="TextBox 17"/>
          <p:cNvSpPr txBox="1"/>
          <p:nvPr/>
        </p:nvSpPr>
        <p:spPr>
          <a:xfrm>
            <a:off x="4080215" y="5240231"/>
            <a:ext cx="10128002" cy="1567541"/>
          </a:xfrm>
          <a:prstGeom prst="rect">
            <a:avLst/>
          </a:prstGeom>
        </p:spPr>
        <p:txBody>
          <a:bodyPr lIns="0" tIns="0" rIns="0" bIns="0" rtlCol="0" anchor="t">
            <a:spAutoFit/>
          </a:bodyPr>
          <a:lstStyle/>
          <a:p>
            <a:pPr marL="0" lvl="0" indent="0" algn="ctr">
              <a:lnSpc>
                <a:spcPts val="12021"/>
              </a:lnSpc>
              <a:spcBef>
                <a:spcPct val="0"/>
              </a:spcBef>
            </a:pPr>
            <a:r>
              <a:rPr lang="en-US" sz="10928">
                <a:solidFill>
                  <a:srgbClr val="FFCA31"/>
                </a:solidFill>
                <a:latin typeface="Dynapuff"/>
                <a:ea typeface="Dynapuff"/>
                <a:cs typeface="Dynapuff"/>
                <a:sym typeface="Dynapuff"/>
              </a:rPr>
              <a:t>Special Needs</a:t>
            </a:r>
          </a:p>
        </p:txBody>
      </p:sp>
      <p:sp>
        <p:nvSpPr>
          <p:cNvPr id="18" name="Freeform 18"/>
          <p:cNvSpPr/>
          <p:nvPr/>
        </p:nvSpPr>
        <p:spPr>
          <a:xfrm>
            <a:off x="-4845482" y="8807861"/>
            <a:ext cx="6504707" cy="1788794"/>
          </a:xfrm>
          <a:custGeom>
            <a:avLst/>
            <a:gdLst/>
            <a:ahLst/>
            <a:cxnLst/>
            <a:rect l="l" t="t" r="r" b="b"/>
            <a:pathLst>
              <a:path w="6504707" h="1788794">
                <a:moveTo>
                  <a:pt x="0" y="0"/>
                </a:moveTo>
                <a:lnTo>
                  <a:pt x="6504707" y="0"/>
                </a:lnTo>
                <a:lnTo>
                  <a:pt x="6504707" y="1788795"/>
                </a:lnTo>
                <a:lnTo>
                  <a:pt x="0" y="178879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9" name="Freeform 19"/>
          <p:cNvSpPr/>
          <p:nvPr/>
        </p:nvSpPr>
        <p:spPr>
          <a:xfrm>
            <a:off x="1324623" y="5328487"/>
            <a:ext cx="3580642" cy="6836548"/>
          </a:xfrm>
          <a:custGeom>
            <a:avLst/>
            <a:gdLst/>
            <a:ahLst/>
            <a:cxnLst/>
            <a:rect l="l" t="t" r="r" b="b"/>
            <a:pathLst>
              <a:path w="3580642" h="6836548">
                <a:moveTo>
                  <a:pt x="0" y="0"/>
                </a:moveTo>
                <a:lnTo>
                  <a:pt x="3580642" y="0"/>
                </a:lnTo>
                <a:lnTo>
                  <a:pt x="3580642" y="6836548"/>
                </a:lnTo>
                <a:lnTo>
                  <a:pt x="0" y="683654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20" name="Freeform 20"/>
          <p:cNvSpPr/>
          <p:nvPr/>
        </p:nvSpPr>
        <p:spPr>
          <a:xfrm>
            <a:off x="10454409" y="7948550"/>
            <a:ext cx="1360208" cy="637597"/>
          </a:xfrm>
          <a:custGeom>
            <a:avLst/>
            <a:gdLst/>
            <a:ahLst/>
            <a:cxnLst/>
            <a:rect l="l" t="t" r="r" b="b"/>
            <a:pathLst>
              <a:path w="1360208" h="637597">
                <a:moveTo>
                  <a:pt x="0" y="0"/>
                </a:moveTo>
                <a:lnTo>
                  <a:pt x="1360208" y="0"/>
                </a:lnTo>
                <a:lnTo>
                  <a:pt x="1360208" y="637598"/>
                </a:lnTo>
                <a:lnTo>
                  <a:pt x="0" y="63759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1" name="Freeform 21"/>
          <p:cNvSpPr/>
          <p:nvPr/>
        </p:nvSpPr>
        <p:spPr>
          <a:xfrm>
            <a:off x="6101437" y="9738769"/>
            <a:ext cx="1360208" cy="637597"/>
          </a:xfrm>
          <a:custGeom>
            <a:avLst/>
            <a:gdLst/>
            <a:ahLst/>
            <a:cxnLst/>
            <a:rect l="l" t="t" r="r" b="b"/>
            <a:pathLst>
              <a:path w="1360208" h="637597">
                <a:moveTo>
                  <a:pt x="0" y="0"/>
                </a:moveTo>
                <a:lnTo>
                  <a:pt x="1360208" y="0"/>
                </a:lnTo>
                <a:lnTo>
                  <a:pt x="1360208" y="637598"/>
                </a:lnTo>
                <a:lnTo>
                  <a:pt x="0" y="637598"/>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22" name="TextBox 22"/>
          <p:cNvSpPr txBox="1"/>
          <p:nvPr/>
        </p:nvSpPr>
        <p:spPr>
          <a:xfrm>
            <a:off x="4482687" y="1205428"/>
            <a:ext cx="9322626" cy="626110"/>
          </a:xfrm>
          <a:prstGeom prst="rect">
            <a:avLst/>
          </a:prstGeom>
        </p:spPr>
        <p:txBody>
          <a:bodyPr lIns="0" tIns="0" rIns="0" bIns="0" rtlCol="0" anchor="t">
            <a:spAutoFit/>
          </a:bodyPr>
          <a:lstStyle/>
          <a:p>
            <a:pPr algn="ctr">
              <a:lnSpc>
                <a:spcPts val="5040"/>
              </a:lnSpc>
              <a:spcBef>
                <a:spcPct val="0"/>
              </a:spcBef>
            </a:pPr>
            <a:r>
              <a:rPr lang="en-US" sz="3600">
                <a:solidFill>
                  <a:srgbClr val="373737"/>
                </a:solidFill>
                <a:latin typeface="More Sugar Thin"/>
                <a:ea typeface="More Sugar Thin"/>
                <a:cs typeface="More Sugar Thin"/>
                <a:sym typeface="More Sugar Thin"/>
              </a:rPr>
              <a:t>NCAC UoS - CUB 206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a:solidFill>
                  <a:srgbClr val="000000"/>
                </a:solidFill>
                <a:latin typeface="Canva Sans Bold"/>
                <a:ea typeface="Canva Sans Bold"/>
                <a:cs typeface="Canva Sans Bold"/>
                <a:sym typeface="Canva Sans Bold"/>
              </a:rPr>
              <a:t>Creating Inclusive Scouting Spaces</a:t>
            </a:r>
          </a:p>
        </p:txBody>
      </p:sp>
      <p:sp>
        <p:nvSpPr>
          <p:cNvPr id="3" name="TextBox 3"/>
          <p:cNvSpPr txBox="1"/>
          <p:nvPr/>
        </p:nvSpPr>
        <p:spPr>
          <a:xfrm>
            <a:off x="947389" y="1943100"/>
            <a:ext cx="16393219" cy="7853432"/>
          </a:xfrm>
          <a:prstGeom prst="rect">
            <a:avLst/>
          </a:prstGeom>
        </p:spPr>
        <p:txBody>
          <a:bodyPr wrap="square" lIns="0" tIns="0" rIns="0" bIns="0" rtlCol="0" anchor="t">
            <a:spAutoFit/>
          </a:bodyPr>
          <a:lstStyle/>
          <a:p>
            <a:pPr algn="ctr">
              <a:lnSpc>
                <a:spcPts val="6720"/>
              </a:lnSpc>
            </a:pPr>
            <a:r>
              <a:rPr lang="en-US" sz="4800" dirty="0">
                <a:solidFill>
                  <a:srgbClr val="000000"/>
                </a:solidFill>
                <a:latin typeface="Canva Sans"/>
                <a:ea typeface="Canva Sans"/>
                <a:cs typeface="Canva Sans"/>
                <a:sym typeface="Canva Sans"/>
              </a:rPr>
              <a:t>Parents – Concerns Vary Widely</a:t>
            </a:r>
          </a:p>
          <a:p>
            <a:pPr algn="ctr">
              <a:lnSpc>
                <a:spcPts val="6720"/>
              </a:lnSpc>
            </a:pPr>
            <a:endParaRPr lang="en-US" sz="4800" dirty="0">
              <a:solidFill>
                <a:srgbClr val="000000"/>
              </a:solidFill>
              <a:latin typeface="Canva Sans"/>
              <a:ea typeface="Canva Sans"/>
              <a:cs typeface="Canva Sans"/>
              <a:sym typeface="Canva Sans"/>
            </a:endParaRPr>
          </a:p>
          <a:p>
            <a:pPr algn="ctr">
              <a:lnSpc>
                <a:spcPts val="6860"/>
              </a:lnSpc>
            </a:pPr>
            <a:r>
              <a:rPr lang="en-US" sz="4900" dirty="0">
                <a:solidFill>
                  <a:srgbClr val="000000"/>
                </a:solidFill>
                <a:latin typeface="Canva Sans"/>
                <a:ea typeface="Canva Sans"/>
                <a:cs typeface="Canva Sans"/>
                <a:sym typeface="Canva Sans"/>
              </a:rPr>
              <a:t>Open, up front, honest - looking for support</a:t>
            </a:r>
          </a:p>
          <a:p>
            <a:pPr algn="ctr">
              <a:lnSpc>
                <a:spcPts val="6860"/>
              </a:lnSpc>
            </a:pPr>
            <a:r>
              <a:rPr lang="en-US" sz="4900" dirty="0">
                <a:solidFill>
                  <a:srgbClr val="000000"/>
                </a:solidFill>
                <a:latin typeface="Canva Sans"/>
                <a:ea typeface="Canva Sans"/>
                <a:cs typeface="Canva Sans"/>
                <a:sym typeface="Canva Sans"/>
              </a:rPr>
              <a:t>New to learning about their child’s difference</a:t>
            </a:r>
          </a:p>
          <a:p>
            <a:pPr algn="ctr">
              <a:lnSpc>
                <a:spcPts val="6860"/>
              </a:lnSpc>
            </a:pPr>
            <a:r>
              <a:rPr lang="en-US" sz="4900" dirty="0">
                <a:solidFill>
                  <a:srgbClr val="000000"/>
                </a:solidFill>
                <a:latin typeface="Canva Sans"/>
                <a:ea typeface="Canva Sans"/>
                <a:cs typeface="Canva Sans"/>
                <a:sym typeface="Canva Sans"/>
              </a:rPr>
              <a:t>Worried about oversharing</a:t>
            </a:r>
          </a:p>
          <a:p>
            <a:pPr algn="ctr">
              <a:lnSpc>
                <a:spcPts val="6860"/>
              </a:lnSpc>
            </a:pPr>
            <a:r>
              <a:rPr lang="en-US" sz="4900" dirty="0">
                <a:solidFill>
                  <a:srgbClr val="000000"/>
                </a:solidFill>
                <a:latin typeface="Canva Sans"/>
                <a:ea typeface="Canva Sans"/>
                <a:cs typeface="Canva Sans"/>
                <a:sym typeface="Canva Sans"/>
              </a:rPr>
              <a:t>Afraid of child in any social/interactive environment</a:t>
            </a:r>
          </a:p>
          <a:p>
            <a:pPr algn="ctr">
              <a:lnSpc>
                <a:spcPts val="6860"/>
              </a:lnSpc>
            </a:pPr>
            <a:r>
              <a:rPr lang="en-US" sz="4900" dirty="0">
                <a:solidFill>
                  <a:srgbClr val="000000"/>
                </a:solidFill>
                <a:latin typeface="Canva Sans"/>
                <a:ea typeface="Canva Sans"/>
                <a:cs typeface="Canva Sans"/>
                <a:sym typeface="Canva Sans"/>
              </a:rPr>
              <a:t>Don’t see, or refuse to see, difficulty integrating</a:t>
            </a:r>
          </a:p>
          <a:p>
            <a:pPr algn="ctr">
              <a:lnSpc>
                <a:spcPts val="6860"/>
              </a:lnSpc>
            </a:pPr>
            <a:r>
              <a:rPr lang="en-US" sz="4900" dirty="0">
                <a:solidFill>
                  <a:srgbClr val="000000"/>
                </a:solidFill>
                <a:latin typeface="Canva Sans"/>
                <a:ea typeface="Canva Sans"/>
                <a:cs typeface="Canva Sans"/>
                <a:sym typeface="Canva Sans"/>
              </a:rPr>
              <a:t>Willfully closed to seeing differences, hearing labels</a:t>
            </a:r>
          </a:p>
          <a:p>
            <a:pPr algn="ctr">
              <a:lnSpc>
                <a:spcPts val="6860"/>
              </a:lnSpc>
            </a:pPr>
            <a:r>
              <a:rPr lang="en-US" sz="4900" dirty="0">
                <a:solidFill>
                  <a:srgbClr val="000000"/>
                </a:solidFill>
                <a:latin typeface="Canva Sans"/>
                <a:ea typeface="Canva Sans"/>
                <a:cs typeface="Canva Sans"/>
                <a:sym typeface="Canva Sans"/>
              </a:rPr>
              <a:t>Tired and wanting respite care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a:solidFill>
                  <a:srgbClr val="000000"/>
                </a:solidFill>
                <a:latin typeface="Canva Sans Bold"/>
                <a:ea typeface="Canva Sans Bold"/>
                <a:cs typeface="Canva Sans Bold"/>
                <a:sym typeface="Canva Sans Bold"/>
              </a:rPr>
              <a:t>Inclusive Accomodations</a:t>
            </a:r>
          </a:p>
        </p:txBody>
      </p:sp>
      <p:sp>
        <p:nvSpPr>
          <p:cNvPr id="3" name="TextBox 3"/>
          <p:cNvSpPr txBox="1"/>
          <p:nvPr/>
        </p:nvSpPr>
        <p:spPr>
          <a:xfrm>
            <a:off x="664749" y="2019300"/>
            <a:ext cx="16338068" cy="6771084"/>
          </a:xfrm>
          <a:prstGeom prst="rect">
            <a:avLst/>
          </a:prstGeom>
        </p:spPr>
        <p:txBody>
          <a:bodyPr lIns="0" tIns="0" rIns="0" bIns="0" rtlCol="0" anchor="t">
            <a:spAutoFit/>
          </a:bodyPr>
          <a:lstStyle/>
          <a:p>
            <a:pPr marL="734069" lvl="1" indent="-367035" algn="l">
              <a:lnSpc>
                <a:spcPts val="4760"/>
              </a:lnSpc>
              <a:spcBef>
                <a:spcPct val="0"/>
              </a:spcBef>
              <a:buFont typeface="Arial"/>
              <a:buChar char="•"/>
            </a:pPr>
            <a:r>
              <a:rPr lang="en-US" sz="4400" dirty="0">
                <a:solidFill>
                  <a:srgbClr val="000000"/>
                </a:solidFill>
                <a:latin typeface="Canva Sans"/>
                <a:ea typeface="Canva Sans"/>
                <a:cs typeface="Canva Sans"/>
                <a:sym typeface="Canva Sans"/>
              </a:rPr>
              <a:t>Sensory Accommodations:</a:t>
            </a:r>
          </a:p>
          <a:p>
            <a:pPr marL="1468138" lvl="2" indent="-489379" algn="l">
              <a:lnSpc>
                <a:spcPts val="4760"/>
              </a:lnSpc>
              <a:spcBef>
                <a:spcPct val="0"/>
              </a:spcBef>
              <a:buFont typeface="Arial"/>
              <a:buChar char="⚬"/>
            </a:pPr>
            <a:r>
              <a:rPr lang="en-US" sz="4400" dirty="0">
                <a:solidFill>
                  <a:srgbClr val="000000"/>
                </a:solidFill>
                <a:latin typeface="Canva Sans"/>
                <a:ea typeface="Canva Sans"/>
                <a:cs typeface="Canva Sans"/>
                <a:sym typeface="Canva Sans"/>
              </a:rPr>
              <a:t>Quiet space available for scouts needing an emotional regulation break?  </a:t>
            </a:r>
          </a:p>
          <a:p>
            <a:pPr marL="1468138" lvl="2" indent="-489379" algn="l">
              <a:lnSpc>
                <a:spcPts val="4760"/>
              </a:lnSpc>
              <a:spcBef>
                <a:spcPct val="0"/>
              </a:spcBef>
              <a:buFont typeface="Arial"/>
              <a:buChar char="⚬"/>
            </a:pPr>
            <a:r>
              <a:rPr lang="en-US" sz="4400" dirty="0">
                <a:solidFill>
                  <a:srgbClr val="000000"/>
                </a:solidFill>
                <a:latin typeface="Canva Sans"/>
                <a:ea typeface="Canva Sans"/>
                <a:cs typeface="Canva Sans"/>
                <a:sym typeface="Canva Sans"/>
              </a:rPr>
              <a:t>Uniforms for scouts with sensory overload - Class A or B?</a:t>
            </a:r>
            <a:r>
              <a:rPr lang="en-US" sz="3400" dirty="0">
                <a:solidFill>
                  <a:srgbClr val="000000"/>
                </a:solidFill>
                <a:latin typeface="Canva Sans"/>
                <a:ea typeface="Canva Sans"/>
                <a:cs typeface="Canva Sans"/>
                <a:sym typeface="Canva Sans"/>
              </a:rPr>
              <a:t> </a:t>
            </a:r>
          </a:p>
          <a:p>
            <a:pPr algn="l">
              <a:lnSpc>
                <a:spcPts val="4760"/>
              </a:lnSpc>
              <a:spcBef>
                <a:spcPct val="0"/>
              </a:spcBef>
            </a:pPr>
            <a:r>
              <a:rPr lang="en-US" sz="3400" dirty="0">
                <a:solidFill>
                  <a:srgbClr val="000000"/>
                </a:solidFill>
                <a:latin typeface="Canva Sans"/>
                <a:ea typeface="Canva Sans"/>
                <a:cs typeface="Canva Sans"/>
                <a:sym typeface="Canva Sans"/>
              </a:rPr>
              <a:t> </a:t>
            </a:r>
            <a:endParaRPr lang="en-US" sz="4400" dirty="0">
              <a:solidFill>
                <a:srgbClr val="000000"/>
              </a:solidFill>
              <a:latin typeface="Canva Sans"/>
              <a:ea typeface="Canva Sans"/>
              <a:cs typeface="Canva Sans"/>
              <a:sym typeface="Canva Sans"/>
            </a:endParaRPr>
          </a:p>
          <a:p>
            <a:pPr marL="734069" lvl="1" indent="-367035" algn="l">
              <a:lnSpc>
                <a:spcPts val="4760"/>
              </a:lnSpc>
              <a:spcBef>
                <a:spcPct val="0"/>
              </a:spcBef>
              <a:buFont typeface="Arial"/>
              <a:buChar char="•"/>
            </a:pPr>
            <a:r>
              <a:rPr lang="en-US" sz="4400" dirty="0">
                <a:solidFill>
                  <a:srgbClr val="000000"/>
                </a:solidFill>
                <a:latin typeface="Canva Sans"/>
                <a:ea typeface="Canva Sans"/>
                <a:cs typeface="Canva Sans"/>
                <a:sym typeface="Canva Sans"/>
              </a:rPr>
              <a:t>Mobility Considerations: </a:t>
            </a:r>
          </a:p>
          <a:p>
            <a:pPr marL="1468138" lvl="2" indent="-489379" algn="l">
              <a:lnSpc>
                <a:spcPts val="4760"/>
              </a:lnSpc>
              <a:spcBef>
                <a:spcPct val="0"/>
              </a:spcBef>
              <a:buFont typeface="Arial"/>
              <a:buChar char="⚬"/>
            </a:pPr>
            <a:r>
              <a:rPr lang="en-US" sz="4400" dirty="0">
                <a:solidFill>
                  <a:srgbClr val="000000"/>
                </a:solidFill>
                <a:latin typeface="Canva Sans"/>
                <a:ea typeface="Canva Sans"/>
                <a:cs typeface="Canva Sans"/>
                <a:sym typeface="Canva Sans"/>
              </a:rPr>
              <a:t>Wheelchair-accessibility</a:t>
            </a:r>
          </a:p>
          <a:p>
            <a:pPr marL="1468138" lvl="2" indent="-489379" algn="l">
              <a:lnSpc>
                <a:spcPts val="4760"/>
              </a:lnSpc>
              <a:spcBef>
                <a:spcPct val="0"/>
              </a:spcBef>
              <a:buFont typeface="Arial"/>
              <a:buChar char="⚬"/>
            </a:pPr>
            <a:r>
              <a:rPr lang="en-US" sz="4400" dirty="0">
                <a:solidFill>
                  <a:srgbClr val="000000"/>
                </a:solidFill>
                <a:latin typeface="Canva Sans"/>
                <a:ea typeface="Canva Sans"/>
                <a:cs typeface="Canva Sans"/>
                <a:sym typeface="Canva Sans"/>
              </a:rPr>
              <a:t>Availability of adapted technology (example: fishing rods easier for fine motor skills)</a:t>
            </a:r>
          </a:p>
          <a:p>
            <a:pPr marL="1468138" lvl="2" indent="-489379" algn="l">
              <a:lnSpc>
                <a:spcPts val="4760"/>
              </a:lnSpc>
              <a:spcBef>
                <a:spcPct val="0"/>
              </a:spcBef>
              <a:buFont typeface="Arial"/>
              <a:buChar char="⚬"/>
            </a:pPr>
            <a:r>
              <a:rPr lang="en-US" sz="4400" dirty="0">
                <a:solidFill>
                  <a:srgbClr val="000000"/>
                </a:solidFill>
                <a:latin typeface="Canva Sans"/>
                <a:ea typeface="Canva Sans"/>
                <a:cs typeface="Canva Sans"/>
                <a:sym typeface="Canva Sans"/>
              </a:rPr>
              <a:t>Hikes - paved trails, pre-hike to scout access points</a:t>
            </a:r>
            <a:endParaRPr lang="en-US" sz="3400" dirty="0">
              <a:solidFill>
                <a:srgbClr val="000000"/>
              </a:solidFill>
              <a:latin typeface="Canva Sans"/>
              <a:ea typeface="Canva Sans"/>
              <a:cs typeface="Canva Sans"/>
              <a:sym typeface="Canv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a:solidFill>
                  <a:srgbClr val="000000"/>
                </a:solidFill>
                <a:latin typeface="Canva Sans Bold"/>
                <a:ea typeface="Canva Sans Bold"/>
                <a:cs typeface="Canva Sans Bold"/>
                <a:sym typeface="Canva Sans Bold"/>
              </a:rPr>
              <a:t>Inclusive Accomodations</a:t>
            </a:r>
          </a:p>
        </p:txBody>
      </p:sp>
      <p:sp>
        <p:nvSpPr>
          <p:cNvPr id="3" name="TextBox 3"/>
          <p:cNvSpPr txBox="1"/>
          <p:nvPr/>
        </p:nvSpPr>
        <p:spPr>
          <a:xfrm>
            <a:off x="304800" y="2019300"/>
            <a:ext cx="17145000" cy="6729727"/>
          </a:xfrm>
          <a:prstGeom prst="rect">
            <a:avLst/>
          </a:prstGeom>
        </p:spPr>
        <p:txBody>
          <a:bodyPr wrap="square" lIns="0" tIns="0" rIns="0" bIns="0" rtlCol="0" anchor="t">
            <a:spAutoFit/>
          </a:bodyPr>
          <a:lstStyle/>
          <a:p>
            <a:pPr marL="734069" lvl="1" indent="-367035" algn="l">
              <a:lnSpc>
                <a:spcPts val="4760"/>
              </a:lnSpc>
              <a:buFont typeface="Arial"/>
              <a:buChar char="•"/>
            </a:pPr>
            <a:r>
              <a:rPr lang="en-US" sz="4400" dirty="0">
                <a:solidFill>
                  <a:srgbClr val="000000"/>
                </a:solidFill>
                <a:latin typeface="Canva Sans"/>
                <a:ea typeface="Canva Sans"/>
                <a:cs typeface="Canva Sans"/>
                <a:sym typeface="Canva Sans"/>
              </a:rPr>
              <a:t>Processing Differences:</a:t>
            </a:r>
          </a:p>
          <a:p>
            <a:pPr marL="1468138" lvl="2" indent="-489379" algn="l">
              <a:lnSpc>
                <a:spcPts val="4760"/>
              </a:lnSpc>
              <a:buFont typeface="Arial"/>
              <a:buChar char="⚬"/>
            </a:pPr>
            <a:r>
              <a:rPr lang="en-US" sz="4400" dirty="0">
                <a:solidFill>
                  <a:srgbClr val="000000"/>
                </a:solidFill>
                <a:latin typeface="Canva Sans"/>
                <a:ea typeface="Canva Sans"/>
                <a:cs typeface="Canva Sans"/>
                <a:sym typeface="Canva Sans"/>
              </a:rPr>
              <a:t>Clear, concise instructions; visual aids (e.g., charts, pictures)</a:t>
            </a:r>
          </a:p>
          <a:p>
            <a:pPr marL="1468138" lvl="2" indent="-489379" algn="l">
              <a:lnSpc>
                <a:spcPts val="4760"/>
              </a:lnSpc>
              <a:buFont typeface="Arial"/>
              <a:buChar char="⚬"/>
            </a:pPr>
            <a:r>
              <a:rPr lang="en-US" sz="4400" dirty="0">
                <a:solidFill>
                  <a:srgbClr val="000000"/>
                </a:solidFill>
                <a:latin typeface="Canva Sans"/>
                <a:ea typeface="Canva Sans"/>
                <a:cs typeface="Canva Sans"/>
                <a:sym typeface="Canva Sans"/>
              </a:rPr>
              <a:t> Extra time for activities and discussions</a:t>
            </a:r>
          </a:p>
          <a:p>
            <a:pPr marL="1468138" lvl="2" indent="-489379" algn="l">
              <a:lnSpc>
                <a:spcPts val="4760"/>
              </a:lnSpc>
              <a:buFont typeface="Arial"/>
              <a:buChar char="⚬"/>
            </a:pPr>
            <a:r>
              <a:rPr lang="en-US" sz="4400" dirty="0">
                <a:solidFill>
                  <a:srgbClr val="000000"/>
                </a:solidFill>
                <a:latin typeface="Canva Sans"/>
                <a:ea typeface="Canva Sans"/>
                <a:cs typeface="Canva Sans"/>
                <a:sym typeface="Canva Sans"/>
              </a:rPr>
              <a:t>ADHD - Stress reactions – extended time still results in last-minute task completion</a:t>
            </a:r>
          </a:p>
          <a:p>
            <a:pPr algn="l">
              <a:lnSpc>
                <a:spcPts val="4760"/>
              </a:lnSpc>
            </a:pPr>
            <a:endParaRPr lang="en-US" sz="4400" dirty="0">
              <a:solidFill>
                <a:srgbClr val="000000"/>
              </a:solidFill>
              <a:latin typeface="Canva Sans"/>
              <a:ea typeface="Canva Sans"/>
              <a:cs typeface="Canva Sans"/>
              <a:sym typeface="Canva Sans"/>
            </a:endParaRPr>
          </a:p>
          <a:p>
            <a:pPr marL="734069" lvl="1" indent="-367035" algn="l">
              <a:lnSpc>
                <a:spcPts val="4760"/>
              </a:lnSpc>
              <a:buFont typeface="Arial"/>
              <a:buChar char="•"/>
            </a:pPr>
            <a:r>
              <a:rPr lang="en-US" sz="4400" dirty="0">
                <a:solidFill>
                  <a:srgbClr val="000000"/>
                </a:solidFill>
                <a:latin typeface="Canva Sans"/>
                <a:ea typeface="Canva Sans"/>
                <a:cs typeface="Canva Sans"/>
                <a:sym typeface="Canva Sans"/>
              </a:rPr>
              <a:t>Structured Routines:</a:t>
            </a:r>
          </a:p>
          <a:p>
            <a:pPr marL="1468138" lvl="2" indent="-489379" algn="l">
              <a:lnSpc>
                <a:spcPts val="4760"/>
              </a:lnSpc>
              <a:buFont typeface="Arial"/>
              <a:buChar char="⚬"/>
            </a:pPr>
            <a:r>
              <a:rPr lang="en-US" sz="4400" dirty="0">
                <a:solidFill>
                  <a:srgbClr val="000000"/>
                </a:solidFill>
                <a:latin typeface="Canva Sans"/>
                <a:ea typeface="Canva Sans"/>
                <a:cs typeface="Canva Sans"/>
                <a:sym typeface="Canva Sans"/>
              </a:rPr>
              <a:t>Visual schedules to outline session, helping scouts know what to expect</a:t>
            </a:r>
          </a:p>
          <a:p>
            <a:pPr algn="l">
              <a:lnSpc>
                <a:spcPts val="4760"/>
              </a:lnSpc>
              <a:spcBef>
                <a:spcPct val="0"/>
              </a:spcBef>
            </a:pPr>
            <a:endParaRPr lang="en-US" sz="3400" dirty="0">
              <a:solidFill>
                <a:srgbClr val="000000"/>
              </a:solidFill>
              <a:latin typeface="Canva Sans"/>
              <a:ea typeface="Canva Sans"/>
              <a:cs typeface="Canva Sans"/>
              <a:sym typeface="Canv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grpSp>
        <p:nvGrpSpPr>
          <p:cNvPr id="3" name="Group 3"/>
          <p:cNvGrpSpPr/>
          <p:nvPr/>
        </p:nvGrpSpPr>
        <p:grpSpPr>
          <a:xfrm>
            <a:off x="12829101" y="4828101"/>
            <a:ext cx="5458899" cy="5458899"/>
            <a:chOff x="0" y="0"/>
            <a:chExt cx="1437735" cy="1437735"/>
          </a:xfrm>
        </p:grpSpPr>
        <p:sp>
          <p:nvSpPr>
            <p:cNvPr id="4" name="Freeform 4"/>
            <p:cNvSpPr/>
            <p:nvPr/>
          </p:nvSpPr>
          <p:spPr>
            <a:xfrm>
              <a:off x="0" y="0"/>
              <a:ext cx="1437735" cy="1437735"/>
            </a:xfrm>
            <a:custGeom>
              <a:avLst/>
              <a:gdLst/>
              <a:ahLst/>
              <a:cxnLst/>
              <a:rect l="l" t="t" r="r" b="b"/>
              <a:pathLst>
                <a:path w="1437735" h="1437735">
                  <a:moveTo>
                    <a:pt x="0" y="0"/>
                  </a:moveTo>
                  <a:lnTo>
                    <a:pt x="1437735" y="0"/>
                  </a:lnTo>
                  <a:lnTo>
                    <a:pt x="1437735" y="1437735"/>
                  </a:lnTo>
                  <a:lnTo>
                    <a:pt x="0" y="1437735"/>
                  </a:lnTo>
                  <a:close/>
                </a:path>
              </a:pathLst>
            </a:custGeom>
            <a:solidFill>
              <a:srgbClr val="27503B"/>
            </a:solidFill>
          </p:spPr>
          <p:txBody>
            <a:bodyPr/>
            <a:lstStyle/>
            <a:p>
              <a:endParaRPr lang="en-US"/>
            </a:p>
          </p:txBody>
        </p:sp>
        <p:sp>
          <p:nvSpPr>
            <p:cNvPr id="5" name="TextBox 5"/>
            <p:cNvSpPr txBox="1"/>
            <p:nvPr/>
          </p:nvSpPr>
          <p:spPr>
            <a:xfrm>
              <a:off x="0" y="-38100"/>
              <a:ext cx="1437735" cy="1475835"/>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2829101" y="4828101"/>
            <a:ext cx="5458899" cy="5458899"/>
          </a:xfrm>
          <a:custGeom>
            <a:avLst/>
            <a:gdLst/>
            <a:ahLst/>
            <a:cxnLst/>
            <a:rect l="l" t="t" r="r" b="b"/>
            <a:pathLst>
              <a:path w="5458899" h="5458899">
                <a:moveTo>
                  <a:pt x="0" y="0"/>
                </a:moveTo>
                <a:lnTo>
                  <a:pt x="5458899" y="0"/>
                </a:lnTo>
                <a:lnTo>
                  <a:pt x="5458899" y="5458899"/>
                </a:lnTo>
                <a:lnTo>
                  <a:pt x="0" y="5458899"/>
                </a:lnTo>
                <a:lnTo>
                  <a:pt x="0" y="0"/>
                </a:lnTo>
                <a:close/>
              </a:path>
            </a:pathLst>
          </a:custGeom>
          <a:blipFill>
            <a:blip r:embed="rId4"/>
            <a:stretch>
              <a:fillRect/>
            </a:stretch>
          </a:blipFill>
          <a:ln w="38100" cap="sq">
            <a:solidFill>
              <a:srgbClr val="000000"/>
            </a:solidFill>
            <a:prstDash val="solid"/>
            <a:miter/>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a:solidFill>
                  <a:srgbClr val="000000"/>
                </a:solidFill>
                <a:latin typeface="Canva Sans Bold"/>
                <a:ea typeface="Canva Sans Bold"/>
                <a:cs typeface="Canva Sans Bold"/>
                <a:sym typeface="Canva Sans Bold"/>
              </a:rPr>
              <a:t>Inclusive Accomodations</a:t>
            </a:r>
          </a:p>
        </p:txBody>
      </p:sp>
      <p:sp>
        <p:nvSpPr>
          <p:cNvPr id="3" name="TextBox 3"/>
          <p:cNvSpPr txBox="1"/>
          <p:nvPr/>
        </p:nvSpPr>
        <p:spPr>
          <a:xfrm>
            <a:off x="4354" y="1943100"/>
            <a:ext cx="17297400" cy="7960834"/>
          </a:xfrm>
          <a:prstGeom prst="rect">
            <a:avLst/>
          </a:prstGeom>
        </p:spPr>
        <p:txBody>
          <a:bodyPr wrap="square" lIns="0" tIns="0" rIns="0" bIns="0" rtlCol="0" anchor="t">
            <a:spAutoFit/>
          </a:bodyPr>
          <a:lstStyle/>
          <a:p>
            <a:pPr marL="734069" lvl="1" indent="-367035" algn="l">
              <a:lnSpc>
                <a:spcPts val="4760"/>
              </a:lnSpc>
              <a:buFont typeface="Arial"/>
              <a:buChar char="•"/>
            </a:pPr>
            <a:r>
              <a:rPr lang="en-US" sz="4400" dirty="0">
                <a:solidFill>
                  <a:srgbClr val="000000"/>
                </a:solidFill>
                <a:latin typeface="Canva Sans"/>
                <a:ea typeface="Canva Sans"/>
                <a:cs typeface="Canva Sans"/>
                <a:sym typeface="Canva Sans"/>
              </a:rPr>
              <a:t>Emotional Regulation:</a:t>
            </a:r>
          </a:p>
          <a:p>
            <a:pPr marL="1468138" lvl="2" indent="-489379" algn="l">
              <a:lnSpc>
                <a:spcPts val="4760"/>
              </a:lnSpc>
              <a:buFont typeface="Arial"/>
              <a:buChar char="⚬"/>
            </a:pPr>
            <a:r>
              <a:rPr lang="en-US" sz="4400" dirty="0">
                <a:solidFill>
                  <a:srgbClr val="000000"/>
                </a:solidFill>
                <a:latin typeface="Canva Sans"/>
                <a:ea typeface="Canva Sans"/>
                <a:cs typeface="Canva Sans"/>
                <a:sym typeface="Canva Sans"/>
              </a:rPr>
              <a:t>Quiet Corner - to calm down if overwhelmed</a:t>
            </a:r>
          </a:p>
          <a:p>
            <a:pPr marL="1468138" lvl="2" indent="-489379" algn="l">
              <a:lnSpc>
                <a:spcPts val="4760"/>
              </a:lnSpc>
              <a:buFont typeface="Arial"/>
              <a:buChar char="⚬"/>
            </a:pPr>
            <a:r>
              <a:rPr lang="en-US" sz="4400" dirty="0">
                <a:solidFill>
                  <a:srgbClr val="000000"/>
                </a:solidFill>
                <a:latin typeface="Canva Sans"/>
                <a:ea typeface="Canva Sans"/>
                <a:cs typeface="Canva Sans"/>
                <a:sym typeface="Canva Sans"/>
              </a:rPr>
              <a:t>Social stories to prepare for group activities or transitions</a:t>
            </a:r>
          </a:p>
          <a:p>
            <a:pPr marL="2202208" lvl="3" indent="-550552" algn="l">
              <a:lnSpc>
                <a:spcPts val="4760"/>
              </a:lnSpc>
              <a:buFont typeface="Arial"/>
              <a:buChar char="￭"/>
            </a:pPr>
            <a:r>
              <a:rPr lang="en-US" sz="4400" dirty="0">
                <a:solidFill>
                  <a:srgbClr val="000000"/>
                </a:solidFill>
                <a:latin typeface="Canva Sans"/>
                <a:ea typeface="Canva Sans"/>
                <a:cs typeface="Canva Sans"/>
                <a:sym typeface="Canva Sans"/>
              </a:rPr>
              <a:t>ChatGPT or other AI</a:t>
            </a:r>
          </a:p>
          <a:p>
            <a:pPr marL="2936277" lvl="4" indent="-587255" algn="l">
              <a:lnSpc>
                <a:spcPts val="4760"/>
              </a:lnSpc>
              <a:buFont typeface="Arial"/>
              <a:buChar char="•"/>
            </a:pPr>
            <a:r>
              <a:rPr lang="en-US" sz="4400" dirty="0">
                <a:solidFill>
                  <a:srgbClr val="000000"/>
                </a:solidFill>
                <a:latin typeface="Canva Sans"/>
                <a:ea typeface="Canva Sans"/>
                <a:cs typeface="Canva Sans"/>
                <a:sym typeface="Canva Sans"/>
              </a:rPr>
              <a:t>Provide to the family ahead of time to help set expectations.</a:t>
            </a:r>
            <a:r>
              <a:rPr lang="en-US" sz="3400" dirty="0">
                <a:solidFill>
                  <a:srgbClr val="000000"/>
                </a:solidFill>
                <a:latin typeface="Canva Sans"/>
                <a:ea typeface="Canva Sans"/>
                <a:cs typeface="Canva Sans"/>
                <a:sym typeface="Canva Sans"/>
              </a:rPr>
              <a:t> </a:t>
            </a:r>
          </a:p>
          <a:p>
            <a:pPr marL="734069" lvl="1" indent="-367035" algn="l">
              <a:lnSpc>
                <a:spcPts val="4760"/>
              </a:lnSpc>
              <a:buFont typeface="Arial"/>
              <a:buChar char="•"/>
            </a:pPr>
            <a:r>
              <a:rPr lang="en-US" sz="4400" dirty="0">
                <a:solidFill>
                  <a:srgbClr val="000000"/>
                </a:solidFill>
                <a:latin typeface="Canva Sans"/>
                <a:ea typeface="Canva Sans"/>
                <a:cs typeface="Canva Sans"/>
                <a:sym typeface="Canva Sans"/>
              </a:rPr>
              <a:t>Social Skills Development:</a:t>
            </a:r>
          </a:p>
          <a:p>
            <a:pPr marL="1428750" lvl="1" indent="-454025" algn="l">
              <a:lnSpc>
                <a:spcPts val="4760"/>
              </a:lnSpc>
              <a:buSzPct val="77000"/>
              <a:buFont typeface="Courier New" panose="02070309020205020404" pitchFamily="49" charset="0"/>
              <a:buChar char="o"/>
            </a:pPr>
            <a:r>
              <a:rPr lang="en-US" sz="4400" dirty="0">
                <a:solidFill>
                  <a:srgbClr val="000000"/>
                </a:solidFill>
                <a:latin typeface="Canva Sans"/>
                <a:ea typeface="Canva Sans"/>
                <a:cs typeface="Canva Sans"/>
                <a:sym typeface="Canva Sans"/>
              </a:rPr>
              <a:t>Encourage role-playing scenarios</a:t>
            </a:r>
          </a:p>
          <a:p>
            <a:pPr marL="1428750" lvl="1" indent="-454025" algn="l">
              <a:lnSpc>
                <a:spcPts val="4760"/>
              </a:lnSpc>
              <a:buSzPct val="77000"/>
              <a:buFont typeface="Courier New" panose="02070309020205020404" pitchFamily="49" charset="0"/>
              <a:buChar char="o"/>
            </a:pPr>
            <a:r>
              <a:rPr lang="en-US" sz="4400" dirty="0">
                <a:solidFill>
                  <a:srgbClr val="000000"/>
                </a:solidFill>
                <a:latin typeface="Canva Sans"/>
                <a:ea typeface="Canva Sans"/>
                <a:cs typeface="Canva Sans"/>
                <a:sym typeface="Canva Sans"/>
              </a:rPr>
              <a:t>Team-Building Activities – cooperative games that require communication and teamwork at comfort level </a:t>
            </a:r>
          </a:p>
          <a:p>
            <a:pPr marL="1428750" lvl="1" indent="-454025" algn="l">
              <a:lnSpc>
                <a:spcPts val="4760"/>
              </a:lnSpc>
              <a:buSzPct val="77000"/>
              <a:buFont typeface="Courier New" panose="02070309020205020404" pitchFamily="49" charset="0"/>
              <a:buChar char="o"/>
            </a:pPr>
            <a:r>
              <a:rPr lang="en-US" sz="4400" dirty="0">
                <a:solidFill>
                  <a:srgbClr val="000000"/>
                </a:solidFill>
                <a:latin typeface="Canva Sans"/>
                <a:ea typeface="Canva Sans"/>
                <a:cs typeface="Canva Sans"/>
                <a:sym typeface="Canva Sans"/>
              </a:rPr>
              <a:t>Story Time – Stories with relatable characters facing challenges</a:t>
            </a:r>
          </a:p>
          <a:p>
            <a:pPr marL="1428750" lvl="1" indent="-454025" algn="l">
              <a:lnSpc>
                <a:spcPts val="4760"/>
              </a:lnSpc>
              <a:buSzPct val="77000"/>
              <a:buFont typeface="Courier New" panose="02070309020205020404" pitchFamily="49" charset="0"/>
              <a:buChar char="o"/>
            </a:pPr>
            <a:r>
              <a:rPr lang="en-US" sz="4400" dirty="0">
                <a:solidFill>
                  <a:srgbClr val="000000"/>
                </a:solidFill>
                <a:latin typeface="Canva Sans"/>
                <a:ea typeface="Canva Sans"/>
                <a:cs typeface="Canva Sans"/>
                <a:sym typeface="Canva Sans"/>
              </a:rPr>
              <a:t>Engage families according to talents and passion</a:t>
            </a:r>
            <a:endParaRPr lang="en-US" sz="3400" dirty="0">
              <a:solidFill>
                <a:srgbClr val="000000"/>
              </a:solidFill>
              <a:latin typeface="Canva Sans"/>
              <a:ea typeface="Canva Sans"/>
              <a:cs typeface="Canva Sans"/>
              <a:sym typeface="Canv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a:solidFill>
                  <a:srgbClr val="000000"/>
                </a:solidFill>
                <a:latin typeface="Canva Sans Bold"/>
                <a:ea typeface="Canva Sans Bold"/>
                <a:cs typeface="Canva Sans Bold"/>
                <a:sym typeface="Canva Sans Bold"/>
              </a:rPr>
              <a:t>Inclusive Accomodations</a:t>
            </a:r>
          </a:p>
        </p:txBody>
      </p:sp>
      <p:sp>
        <p:nvSpPr>
          <p:cNvPr id="3" name="TextBox 3"/>
          <p:cNvSpPr txBox="1"/>
          <p:nvPr/>
        </p:nvSpPr>
        <p:spPr>
          <a:xfrm>
            <a:off x="664750" y="2466683"/>
            <a:ext cx="16338068" cy="5498621"/>
          </a:xfrm>
          <a:prstGeom prst="rect">
            <a:avLst/>
          </a:prstGeom>
        </p:spPr>
        <p:txBody>
          <a:bodyPr lIns="0" tIns="0" rIns="0" bIns="0" rtlCol="0" anchor="t">
            <a:spAutoFit/>
          </a:bodyPr>
          <a:lstStyle/>
          <a:p>
            <a:pPr marL="734069" lvl="1" indent="-367035" algn="l">
              <a:lnSpc>
                <a:spcPts val="4760"/>
              </a:lnSpc>
              <a:buFont typeface="Arial"/>
              <a:buChar char="•"/>
            </a:pPr>
            <a:r>
              <a:rPr lang="en-US" sz="3400" b="1" dirty="0">
                <a:solidFill>
                  <a:srgbClr val="000000"/>
                </a:solidFill>
                <a:latin typeface="Canva Sans Bold"/>
                <a:ea typeface="Canva Sans Bold"/>
                <a:cs typeface="Canva Sans Bold"/>
                <a:sym typeface="Canva Sans Bold"/>
              </a:rPr>
              <a:t>Open Communication</a:t>
            </a:r>
            <a:r>
              <a:rPr lang="en-US" sz="3400" dirty="0">
                <a:solidFill>
                  <a:srgbClr val="000000"/>
                </a:solidFill>
                <a:latin typeface="Canva Sans"/>
                <a:ea typeface="Canva Sans"/>
                <a:cs typeface="Canva Sans"/>
                <a:sym typeface="Canva Sans"/>
              </a:rPr>
              <a:t>: Regularly check in with families</a:t>
            </a:r>
          </a:p>
          <a:p>
            <a:pPr marL="734069" lvl="1" indent="-367035" algn="l">
              <a:lnSpc>
                <a:spcPts val="4760"/>
              </a:lnSpc>
              <a:buFont typeface="Arial"/>
              <a:buChar char="•"/>
            </a:pPr>
            <a:r>
              <a:rPr lang="en-US" sz="3400" b="1" dirty="0">
                <a:solidFill>
                  <a:srgbClr val="000000"/>
                </a:solidFill>
                <a:latin typeface="Canva Sans Bold"/>
                <a:ea typeface="Canva Sans Bold"/>
                <a:cs typeface="Canva Sans Bold"/>
                <a:sym typeface="Canva Sans Bold"/>
              </a:rPr>
              <a:t>Flexible Planning</a:t>
            </a:r>
            <a:r>
              <a:rPr lang="en-US" sz="3400" dirty="0">
                <a:solidFill>
                  <a:srgbClr val="000000"/>
                </a:solidFill>
                <a:latin typeface="Canva Sans"/>
                <a:ea typeface="Canva Sans"/>
                <a:cs typeface="Canva Sans"/>
                <a:sym typeface="Canva Sans"/>
              </a:rPr>
              <a:t>: Design activities with built-in flexibility, allowing for modifications based on real-time feedback.  </a:t>
            </a:r>
            <a:r>
              <a:rPr lang="en-US" sz="3400" i="1" dirty="0">
                <a:solidFill>
                  <a:srgbClr val="000000"/>
                </a:solidFill>
                <a:latin typeface="Canva Sans"/>
                <a:ea typeface="Canva Sans"/>
                <a:cs typeface="Canva Sans"/>
                <a:sym typeface="Canva Sans"/>
              </a:rPr>
              <a:t>Remember everyone’s best looks different!</a:t>
            </a:r>
          </a:p>
          <a:p>
            <a:pPr marL="734069" lvl="1" indent="-367035" algn="l">
              <a:lnSpc>
                <a:spcPts val="4760"/>
              </a:lnSpc>
              <a:buFont typeface="Arial"/>
              <a:buChar char="•"/>
            </a:pPr>
            <a:r>
              <a:rPr lang="en-US" sz="3400" b="1" dirty="0">
                <a:solidFill>
                  <a:srgbClr val="000000"/>
                </a:solidFill>
                <a:latin typeface="Canva Sans Bold"/>
                <a:ea typeface="Canva Sans Bold"/>
                <a:cs typeface="Canva Sans Bold"/>
                <a:sym typeface="Canva Sans Bold"/>
              </a:rPr>
              <a:t>Awareness</a:t>
            </a:r>
            <a:r>
              <a:rPr lang="en-US" sz="3400" dirty="0">
                <a:solidFill>
                  <a:srgbClr val="000000"/>
                </a:solidFill>
                <a:latin typeface="Canva Sans"/>
                <a:ea typeface="Canva Sans"/>
                <a:cs typeface="Canva Sans"/>
                <a:sym typeface="Canva Sans"/>
              </a:rPr>
              <a:t>: Training on recognizing, addressing diverse needs, ensuring all feel supported and understood.</a:t>
            </a:r>
          </a:p>
          <a:p>
            <a:pPr marL="734069" lvl="1" indent="-367035" algn="l">
              <a:lnSpc>
                <a:spcPts val="4760"/>
              </a:lnSpc>
              <a:buFont typeface="Arial"/>
              <a:buChar char="•"/>
            </a:pPr>
            <a:r>
              <a:rPr lang="en-US" sz="3400" b="1" dirty="0">
                <a:solidFill>
                  <a:srgbClr val="000000"/>
                </a:solidFill>
                <a:latin typeface="Canva Sans Bold"/>
                <a:ea typeface="Canva Sans Bold"/>
                <a:cs typeface="Canva Sans Bold"/>
                <a:sym typeface="Canva Sans Bold"/>
              </a:rPr>
              <a:t>Encourage Peer Support</a:t>
            </a:r>
            <a:r>
              <a:rPr lang="en-US" sz="3400" dirty="0">
                <a:solidFill>
                  <a:srgbClr val="000000"/>
                </a:solidFill>
                <a:latin typeface="Canva Sans"/>
                <a:ea typeface="Canva Sans"/>
                <a:cs typeface="Canva Sans"/>
                <a:sym typeface="Canva Sans"/>
              </a:rPr>
              <a:t>: Foster environment where scouts learn to help each other, promoting friendships, teamwork across varying abilities.</a:t>
            </a:r>
          </a:p>
          <a:p>
            <a:pPr algn="l">
              <a:lnSpc>
                <a:spcPts val="4760"/>
              </a:lnSpc>
              <a:spcBef>
                <a:spcPct val="0"/>
              </a:spcBef>
            </a:pPr>
            <a:endParaRPr lang="en-US" sz="3400" dirty="0">
              <a:solidFill>
                <a:srgbClr val="000000"/>
              </a:solidFill>
              <a:latin typeface="Canva Sans"/>
              <a:ea typeface="Canva Sans"/>
              <a:cs typeface="Canva Sans"/>
              <a:sym typeface="Canv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457773" y="5965344"/>
            <a:ext cx="5830227" cy="4321656"/>
          </a:xfrm>
          <a:custGeom>
            <a:avLst/>
            <a:gdLst/>
            <a:ahLst/>
            <a:cxnLst/>
            <a:rect l="l" t="t" r="r" b="b"/>
            <a:pathLst>
              <a:path w="5830227" h="4321656">
                <a:moveTo>
                  <a:pt x="0" y="0"/>
                </a:moveTo>
                <a:lnTo>
                  <a:pt x="5830227" y="0"/>
                </a:lnTo>
                <a:lnTo>
                  <a:pt x="5830227" y="4321656"/>
                </a:lnTo>
                <a:lnTo>
                  <a:pt x="0" y="4321656"/>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a:solidFill>
                  <a:srgbClr val="000000"/>
                </a:solidFill>
                <a:latin typeface="Canva Sans Bold"/>
                <a:ea typeface="Canva Sans Bold"/>
                <a:cs typeface="Canva Sans Bold"/>
                <a:sym typeface="Canva Sans Bold"/>
              </a:rPr>
              <a:t>Event Planning</a:t>
            </a:r>
          </a:p>
        </p:txBody>
      </p:sp>
      <p:sp>
        <p:nvSpPr>
          <p:cNvPr id="4" name="TextBox 4"/>
          <p:cNvSpPr txBox="1"/>
          <p:nvPr/>
        </p:nvSpPr>
        <p:spPr>
          <a:xfrm>
            <a:off x="664750" y="2447633"/>
            <a:ext cx="15684177" cy="5602431"/>
          </a:xfrm>
          <a:prstGeom prst="rect">
            <a:avLst/>
          </a:prstGeom>
        </p:spPr>
        <p:txBody>
          <a:bodyPr lIns="0" tIns="0" rIns="0" bIns="0" rtlCol="0" anchor="t">
            <a:spAutoFit/>
          </a:bodyPr>
          <a:lstStyle/>
          <a:p>
            <a:pPr algn="l">
              <a:lnSpc>
                <a:spcPts val="6300"/>
              </a:lnSpc>
            </a:pPr>
            <a:r>
              <a:rPr lang="en-US" sz="4500" dirty="0">
                <a:solidFill>
                  <a:srgbClr val="000000"/>
                </a:solidFill>
                <a:latin typeface="Canva Sans"/>
                <a:ea typeface="Canva Sans"/>
                <a:cs typeface="Canva Sans"/>
                <a:sym typeface="Canva Sans"/>
              </a:rPr>
              <a:t>Pack Meetings</a:t>
            </a:r>
          </a:p>
          <a:p>
            <a:pPr marL="971553" lvl="1" indent="-485777" algn="l">
              <a:lnSpc>
                <a:spcPts val="6300"/>
              </a:lnSpc>
              <a:buFont typeface="Arial"/>
              <a:buChar char="•"/>
            </a:pPr>
            <a:r>
              <a:rPr lang="en-US" sz="4500" dirty="0">
                <a:solidFill>
                  <a:srgbClr val="000000"/>
                </a:solidFill>
                <a:latin typeface="Canva Sans"/>
                <a:ea typeface="Canva Sans"/>
                <a:cs typeface="Canva Sans"/>
                <a:sym typeface="Canva Sans"/>
              </a:rPr>
              <a:t> </a:t>
            </a:r>
            <a:r>
              <a:rPr lang="en-US" sz="4500" b="1" dirty="0">
                <a:solidFill>
                  <a:srgbClr val="000000"/>
                </a:solidFill>
                <a:latin typeface="Canva Sans Bold"/>
                <a:ea typeface="Canva Sans Bold"/>
                <a:cs typeface="Canva Sans Bold"/>
                <a:sym typeface="Canva Sans Bold"/>
              </a:rPr>
              <a:t>Observation</a:t>
            </a:r>
            <a:r>
              <a:rPr lang="en-US" sz="4500" dirty="0">
                <a:solidFill>
                  <a:srgbClr val="000000"/>
                </a:solidFill>
                <a:latin typeface="Canva Sans"/>
                <a:ea typeface="Canva Sans"/>
                <a:cs typeface="Canva Sans"/>
                <a:sym typeface="Canva Sans"/>
              </a:rPr>
              <a:t>: Watch for signs of discomfort or disengagement: body language, withdrawal, or difficulty following along.</a:t>
            </a:r>
          </a:p>
          <a:p>
            <a:pPr marL="971553" lvl="1" indent="-485777" algn="l">
              <a:lnSpc>
                <a:spcPts val="6300"/>
              </a:lnSpc>
              <a:buFont typeface="Arial"/>
              <a:buChar char="•"/>
            </a:pPr>
            <a:r>
              <a:rPr lang="en-US" sz="4500" dirty="0">
                <a:solidFill>
                  <a:srgbClr val="000000"/>
                </a:solidFill>
                <a:latin typeface="Canva Sans"/>
                <a:ea typeface="Canva Sans"/>
                <a:cs typeface="Canva Sans"/>
                <a:sym typeface="Canva Sans"/>
              </a:rPr>
              <a:t> </a:t>
            </a:r>
            <a:r>
              <a:rPr lang="en-US" sz="4500" b="1" dirty="0">
                <a:solidFill>
                  <a:srgbClr val="000000"/>
                </a:solidFill>
                <a:latin typeface="Canva Sans Bold"/>
                <a:ea typeface="Canva Sans Bold"/>
                <a:cs typeface="Canva Sans Bold"/>
                <a:sym typeface="Canva Sans Bold"/>
              </a:rPr>
              <a:t>Feedback</a:t>
            </a:r>
            <a:r>
              <a:rPr lang="en-US" sz="4500" dirty="0">
                <a:solidFill>
                  <a:srgbClr val="000000"/>
                </a:solidFill>
                <a:latin typeface="Canva Sans"/>
                <a:ea typeface="Canva Sans"/>
                <a:cs typeface="Canva Sans"/>
                <a:sym typeface="Canva Sans"/>
              </a:rPr>
              <a:t>: Regularly ask families for feedback about meeting environment and child's experience.</a:t>
            </a:r>
          </a:p>
          <a:p>
            <a:pPr algn="l">
              <a:lnSpc>
                <a:spcPts val="6300"/>
              </a:lnSpc>
              <a:spcBef>
                <a:spcPct val="0"/>
              </a:spcBef>
            </a:pPr>
            <a:endParaRPr lang="en-US" sz="4500" dirty="0">
              <a:solidFill>
                <a:srgbClr val="000000"/>
              </a:solidFill>
              <a:latin typeface="Canva Sans"/>
              <a:ea typeface="Canva Sans"/>
              <a:cs typeface="Canva Sans"/>
              <a:sym typeface="Canv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457773" y="5965344"/>
            <a:ext cx="5830227" cy="4321656"/>
          </a:xfrm>
          <a:custGeom>
            <a:avLst/>
            <a:gdLst/>
            <a:ahLst/>
            <a:cxnLst/>
            <a:rect l="l" t="t" r="r" b="b"/>
            <a:pathLst>
              <a:path w="5830227" h="4321656">
                <a:moveTo>
                  <a:pt x="0" y="0"/>
                </a:moveTo>
                <a:lnTo>
                  <a:pt x="5830227" y="0"/>
                </a:lnTo>
                <a:lnTo>
                  <a:pt x="5830227" y="4321656"/>
                </a:lnTo>
                <a:lnTo>
                  <a:pt x="0" y="4321656"/>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a:solidFill>
                  <a:srgbClr val="000000"/>
                </a:solidFill>
                <a:latin typeface="Canva Sans Bold"/>
                <a:ea typeface="Canva Sans Bold"/>
                <a:cs typeface="Canva Sans Bold"/>
                <a:sym typeface="Canva Sans Bold"/>
              </a:rPr>
              <a:t>Event Planning</a:t>
            </a:r>
          </a:p>
        </p:txBody>
      </p:sp>
      <p:sp>
        <p:nvSpPr>
          <p:cNvPr id="4" name="TextBox 4"/>
          <p:cNvSpPr txBox="1"/>
          <p:nvPr/>
        </p:nvSpPr>
        <p:spPr>
          <a:xfrm>
            <a:off x="664750" y="2266658"/>
            <a:ext cx="16338068" cy="2370777"/>
          </a:xfrm>
          <a:prstGeom prst="rect">
            <a:avLst/>
          </a:prstGeom>
        </p:spPr>
        <p:txBody>
          <a:bodyPr lIns="0" tIns="0" rIns="0" bIns="0" rtlCol="0" anchor="t">
            <a:spAutoFit/>
          </a:bodyPr>
          <a:lstStyle/>
          <a:p>
            <a:pPr algn="l">
              <a:lnSpc>
                <a:spcPts val="6300"/>
              </a:lnSpc>
            </a:pPr>
            <a:r>
              <a:rPr lang="en-US" sz="4500" dirty="0">
                <a:solidFill>
                  <a:srgbClr val="000000"/>
                </a:solidFill>
                <a:latin typeface="Canva Sans"/>
                <a:ea typeface="Canva Sans"/>
                <a:cs typeface="Canva Sans"/>
                <a:sym typeface="Canva Sans"/>
              </a:rPr>
              <a:t>Pack Meetings:</a:t>
            </a:r>
          </a:p>
          <a:p>
            <a:pPr marL="971553" lvl="1" indent="-485777" algn="l">
              <a:lnSpc>
                <a:spcPts val="6300"/>
              </a:lnSpc>
              <a:buFont typeface="Arial"/>
              <a:buChar char="•"/>
            </a:pPr>
            <a:r>
              <a:rPr lang="en-US" sz="4500" dirty="0">
                <a:solidFill>
                  <a:srgbClr val="000000"/>
                </a:solidFill>
                <a:latin typeface="Canva Sans"/>
                <a:ea typeface="Canva Sans"/>
                <a:cs typeface="Canva Sans"/>
                <a:sym typeface="Canva Sans"/>
              </a:rPr>
              <a:t> </a:t>
            </a:r>
            <a:r>
              <a:rPr lang="en-US" sz="4500" b="1" dirty="0">
                <a:solidFill>
                  <a:srgbClr val="000000"/>
                </a:solidFill>
                <a:latin typeface="Canva Sans Bold"/>
                <a:ea typeface="Canva Sans Bold"/>
                <a:cs typeface="Canva Sans Bold"/>
                <a:sym typeface="Canva Sans Bold"/>
              </a:rPr>
              <a:t>Set Clear Expectations</a:t>
            </a:r>
            <a:r>
              <a:rPr lang="en-US" sz="4500" dirty="0">
                <a:solidFill>
                  <a:srgbClr val="000000"/>
                </a:solidFill>
                <a:latin typeface="Canva Sans"/>
                <a:ea typeface="Canva Sans"/>
                <a:cs typeface="Canva Sans"/>
                <a:sym typeface="Canva Sans"/>
              </a:rPr>
              <a:t>: Clearly outline agenda, use visual aids. </a:t>
            </a:r>
          </a:p>
        </p:txBody>
      </p:sp>
      <p:sp>
        <p:nvSpPr>
          <p:cNvPr id="5" name="TextBox 5"/>
          <p:cNvSpPr txBox="1"/>
          <p:nvPr/>
        </p:nvSpPr>
        <p:spPr>
          <a:xfrm>
            <a:off x="664750" y="4991100"/>
            <a:ext cx="12746450" cy="3178691"/>
          </a:xfrm>
          <a:prstGeom prst="rect">
            <a:avLst/>
          </a:prstGeom>
        </p:spPr>
        <p:txBody>
          <a:bodyPr wrap="square" lIns="0" tIns="0" rIns="0" bIns="0" rtlCol="0" anchor="t">
            <a:spAutoFit/>
          </a:bodyPr>
          <a:lstStyle/>
          <a:p>
            <a:pPr marL="971553" lvl="1" indent="-485777" algn="l">
              <a:lnSpc>
                <a:spcPts val="6300"/>
              </a:lnSpc>
              <a:buFont typeface="Arial"/>
              <a:buChar char="•"/>
            </a:pPr>
            <a:r>
              <a:rPr lang="en-US" sz="4500" dirty="0">
                <a:solidFill>
                  <a:srgbClr val="000000"/>
                </a:solidFill>
                <a:latin typeface="Canva Sans"/>
                <a:ea typeface="Canva Sans"/>
                <a:cs typeface="Canva Sans"/>
                <a:sym typeface="Canva Sans"/>
              </a:rPr>
              <a:t> </a:t>
            </a:r>
            <a:r>
              <a:rPr lang="en-US" sz="4500" b="1" dirty="0">
                <a:solidFill>
                  <a:srgbClr val="000000"/>
                </a:solidFill>
                <a:latin typeface="Canva Sans Bold"/>
                <a:ea typeface="Canva Sans Bold"/>
                <a:cs typeface="Canva Sans Bold"/>
                <a:sym typeface="Canva Sans Bold"/>
              </a:rPr>
              <a:t>Flexible Activities</a:t>
            </a:r>
            <a:r>
              <a:rPr lang="en-US" sz="4500" dirty="0">
                <a:solidFill>
                  <a:srgbClr val="000000"/>
                </a:solidFill>
                <a:latin typeface="Canva Sans"/>
                <a:ea typeface="Canva Sans"/>
                <a:cs typeface="Canva Sans"/>
                <a:sym typeface="Canva Sans"/>
              </a:rPr>
              <a:t>: Incorporate variety of activities that allow for movement, quiet time, and sensory engagement.</a:t>
            </a:r>
          </a:p>
          <a:p>
            <a:pPr algn="l">
              <a:lnSpc>
                <a:spcPts val="6300"/>
              </a:lnSpc>
              <a:spcBef>
                <a:spcPct val="0"/>
              </a:spcBef>
            </a:pPr>
            <a:endParaRPr lang="en-US" sz="4500" dirty="0">
              <a:solidFill>
                <a:srgbClr val="000000"/>
              </a:solidFill>
              <a:latin typeface="Canva Sans"/>
              <a:ea typeface="Canva Sans"/>
              <a:cs typeface="Canva Sans"/>
              <a:sym typeface="Canv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4750" y="2266658"/>
            <a:ext cx="13289281" cy="6372225"/>
          </a:xfrm>
          <a:prstGeom prst="rect">
            <a:avLst/>
          </a:prstGeom>
        </p:spPr>
        <p:txBody>
          <a:bodyPr lIns="0" tIns="0" rIns="0" bIns="0" rtlCol="0" anchor="t">
            <a:spAutoFit/>
          </a:bodyPr>
          <a:lstStyle/>
          <a:p>
            <a:pPr algn="l">
              <a:lnSpc>
                <a:spcPts val="6300"/>
              </a:lnSpc>
            </a:pPr>
            <a:r>
              <a:rPr lang="en-US" sz="4500" dirty="0">
                <a:solidFill>
                  <a:srgbClr val="000000"/>
                </a:solidFill>
                <a:latin typeface="Canva Sans"/>
                <a:ea typeface="Canva Sans"/>
                <a:cs typeface="Canva Sans"/>
                <a:sym typeface="Canva Sans"/>
              </a:rPr>
              <a:t>Den Meetings: </a:t>
            </a:r>
          </a:p>
          <a:p>
            <a:pPr marL="971553" lvl="1" indent="-485777" algn="l">
              <a:lnSpc>
                <a:spcPts val="6300"/>
              </a:lnSpc>
              <a:buFont typeface="Arial"/>
              <a:buChar char="•"/>
            </a:pPr>
            <a:r>
              <a:rPr lang="en-US" sz="4500" b="1" dirty="0">
                <a:solidFill>
                  <a:srgbClr val="000000"/>
                </a:solidFill>
                <a:latin typeface="Canva Sans Bold"/>
                <a:ea typeface="Canva Sans Bold"/>
                <a:cs typeface="Canva Sans Bold"/>
                <a:sym typeface="Canva Sans Bold"/>
              </a:rPr>
              <a:t>Know Your Scouts</a:t>
            </a:r>
            <a:r>
              <a:rPr lang="en-US" sz="4500" dirty="0">
                <a:solidFill>
                  <a:srgbClr val="000000"/>
                </a:solidFill>
                <a:latin typeface="Canva Sans"/>
                <a:ea typeface="Canva Sans"/>
                <a:cs typeface="Canva Sans"/>
                <a:sym typeface="Canva Sans"/>
              </a:rPr>
              <a:t>: Gather information from families about specific needs or accommodations well in advance.</a:t>
            </a:r>
          </a:p>
          <a:p>
            <a:pPr marL="971553" lvl="1" indent="-485777" algn="l">
              <a:lnSpc>
                <a:spcPts val="6300"/>
              </a:lnSpc>
              <a:buFont typeface="Arial"/>
              <a:buChar char="•"/>
            </a:pPr>
            <a:r>
              <a:rPr lang="en-US" sz="4500" b="1" dirty="0">
                <a:solidFill>
                  <a:srgbClr val="000000"/>
                </a:solidFill>
                <a:latin typeface="Canva Sans Bold"/>
                <a:ea typeface="Canva Sans Bold"/>
                <a:cs typeface="Canva Sans Bold"/>
                <a:sym typeface="Canva Sans Bold"/>
              </a:rPr>
              <a:t>Activity Planning</a:t>
            </a:r>
            <a:r>
              <a:rPr lang="en-US" sz="4500" dirty="0">
                <a:solidFill>
                  <a:srgbClr val="000000"/>
                </a:solidFill>
                <a:latin typeface="Canva Sans"/>
                <a:ea typeface="Canva Sans"/>
                <a:cs typeface="Canva Sans"/>
                <a:sym typeface="Canva Sans"/>
              </a:rPr>
              <a:t>: Choose activities that allow for adaptability. Ensure that materials and tools are accessible to everyone.</a:t>
            </a:r>
          </a:p>
          <a:p>
            <a:pPr algn="l">
              <a:lnSpc>
                <a:spcPts val="6300"/>
              </a:lnSpc>
              <a:spcBef>
                <a:spcPct val="0"/>
              </a:spcBef>
            </a:pPr>
            <a:endParaRPr lang="en-US" sz="4500" dirty="0">
              <a:solidFill>
                <a:srgbClr val="000000"/>
              </a:solidFill>
              <a:latin typeface="Canva Sans"/>
              <a:ea typeface="Canva Sans"/>
              <a:cs typeface="Canva Sans"/>
              <a:sym typeface="Canva Sans"/>
            </a:endParaRPr>
          </a:p>
        </p:txBody>
      </p:sp>
      <p:sp>
        <p:nvSpPr>
          <p:cNvPr id="3" name="Freeform 3"/>
          <p:cNvSpPr/>
          <p:nvPr/>
        </p:nvSpPr>
        <p:spPr>
          <a:xfrm flipH="1">
            <a:off x="13954031" y="5669207"/>
            <a:ext cx="3916701" cy="4114800"/>
          </a:xfrm>
          <a:custGeom>
            <a:avLst/>
            <a:gdLst/>
            <a:ahLst/>
            <a:cxnLst/>
            <a:rect l="l" t="t" r="r" b="b"/>
            <a:pathLst>
              <a:path w="3916701" h="4114800">
                <a:moveTo>
                  <a:pt x="3916701" y="0"/>
                </a:moveTo>
                <a:lnTo>
                  <a:pt x="0" y="0"/>
                </a:lnTo>
                <a:lnTo>
                  <a:pt x="0" y="4114800"/>
                </a:lnTo>
                <a:lnTo>
                  <a:pt x="3916701" y="4114800"/>
                </a:lnTo>
                <a:lnTo>
                  <a:pt x="391670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a:solidFill>
                  <a:srgbClr val="000000"/>
                </a:solidFill>
                <a:latin typeface="Canva Sans Bold"/>
                <a:ea typeface="Canva Sans Bold"/>
                <a:cs typeface="Canva Sans Bold"/>
                <a:sym typeface="Canva Sans Bold"/>
              </a:rPr>
              <a:t>Event Planning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4750" y="2266658"/>
            <a:ext cx="13892873" cy="7172325"/>
          </a:xfrm>
          <a:prstGeom prst="rect">
            <a:avLst/>
          </a:prstGeom>
        </p:spPr>
        <p:txBody>
          <a:bodyPr lIns="0" tIns="0" rIns="0" bIns="0" rtlCol="0" anchor="t">
            <a:spAutoFit/>
          </a:bodyPr>
          <a:lstStyle/>
          <a:p>
            <a:pPr algn="l">
              <a:lnSpc>
                <a:spcPts val="6300"/>
              </a:lnSpc>
            </a:pPr>
            <a:r>
              <a:rPr lang="en-US" sz="4500" dirty="0">
                <a:solidFill>
                  <a:srgbClr val="000000"/>
                </a:solidFill>
                <a:latin typeface="Canva Sans"/>
                <a:ea typeface="Canva Sans"/>
                <a:cs typeface="Canva Sans"/>
                <a:sym typeface="Canva Sans"/>
              </a:rPr>
              <a:t>Den Meetings: </a:t>
            </a:r>
          </a:p>
          <a:p>
            <a:pPr marL="971553" lvl="1" indent="-485777" algn="l">
              <a:lnSpc>
                <a:spcPts val="6300"/>
              </a:lnSpc>
              <a:buFont typeface="Arial"/>
              <a:buChar char="•"/>
            </a:pPr>
            <a:r>
              <a:rPr lang="en-US" sz="4500" b="1" dirty="0">
                <a:solidFill>
                  <a:srgbClr val="000000"/>
                </a:solidFill>
                <a:latin typeface="Canva Sans Bold"/>
                <a:ea typeface="Canva Sans Bold"/>
                <a:cs typeface="Canva Sans Bold"/>
                <a:sym typeface="Canva Sans Bold"/>
              </a:rPr>
              <a:t>Routine</a:t>
            </a:r>
            <a:r>
              <a:rPr lang="en-US" sz="4500" dirty="0">
                <a:solidFill>
                  <a:srgbClr val="000000"/>
                </a:solidFill>
                <a:latin typeface="Canva Sans"/>
                <a:ea typeface="Canva Sans"/>
                <a:cs typeface="Canva Sans"/>
                <a:sym typeface="Canva Sans"/>
              </a:rPr>
              <a:t>: Establish consistent routine so  scouts know what to expect. Use visuals or charts.</a:t>
            </a:r>
          </a:p>
          <a:p>
            <a:pPr marL="971553" lvl="1" indent="-485777" algn="l">
              <a:lnSpc>
                <a:spcPts val="6300"/>
              </a:lnSpc>
              <a:spcBef>
                <a:spcPct val="0"/>
              </a:spcBef>
              <a:buFont typeface="Arial"/>
              <a:buChar char="•"/>
            </a:pPr>
            <a:r>
              <a:rPr lang="en-US" sz="4500" b="1" dirty="0">
                <a:solidFill>
                  <a:srgbClr val="000000"/>
                </a:solidFill>
                <a:latin typeface="Canva Sans Bold"/>
                <a:ea typeface="Canva Sans Bold"/>
                <a:cs typeface="Canva Sans Bold"/>
                <a:sym typeface="Canva Sans Bold"/>
              </a:rPr>
              <a:t>Diverse Activities</a:t>
            </a:r>
            <a:r>
              <a:rPr lang="en-US" sz="4500" dirty="0">
                <a:solidFill>
                  <a:srgbClr val="000000"/>
                </a:solidFill>
                <a:latin typeface="Canva Sans"/>
                <a:ea typeface="Canva Sans"/>
                <a:cs typeface="Canva Sans"/>
                <a:sym typeface="Canva Sans"/>
              </a:rPr>
              <a:t>: Include mix of physical, creative, social activities that cater to different interests and abilities. For example, combine a nature hike with a quiet reflection activity.</a:t>
            </a:r>
          </a:p>
        </p:txBody>
      </p:sp>
      <p:sp>
        <p:nvSpPr>
          <p:cNvPr id="3" name="Freeform 3"/>
          <p:cNvSpPr/>
          <p:nvPr/>
        </p:nvSpPr>
        <p:spPr>
          <a:xfrm flipH="1">
            <a:off x="13954031" y="5669207"/>
            <a:ext cx="3916701" cy="4114800"/>
          </a:xfrm>
          <a:custGeom>
            <a:avLst/>
            <a:gdLst/>
            <a:ahLst/>
            <a:cxnLst/>
            <a:rect l="l" t="t" r="r" b="b"/>
            <a:pathLst>
              <a:path w="3916701" h="4114800">
                <a:moveTo>
                  <a:pt x="3916701" y="0"/>
                </a:moveTo>
                <a:lnTo>
                  <a:pt x="0" y="0"/>
                </a:lnTo>
                <a:lnTo>
                  <a:pt x="0" y="4114800"/>
                </a:lnTo>
                <a:lnTo>
                  <a:pt x="3916701" y="4114800"/>
                </a:lnTo>
                <a:lnTo>
                  <a:pt x="391670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a:solidFill>
                  <a:srgbClr val="000000"/>
                </a:solidFill>
                <a:latin typeface="Canva Sans Bold"/>
                <a:ea typeface="Canva Sans Bold"/>
                <a:cs typeface="Canva Sans Bold"/>
                <a:sym typeface="Canva Sans Bold"/>
              </a:rPr>
              <a:t>Event Planning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49455">
            <a:off x="-2242183" y="4778316"/>
            <a:ext cx="14294644" cy="2982746"/>
          </a:xfrm>
          <a:custGeom>
            <a:avLst/>
            <a:gdLst/>
            <a:ahLst/>
            <a:cxnLst/>
            <a:rect l="l" t="t" r="r" b="b"/>
            <a:pathLst>
              <a:path w="14294644" h="2982746">
                <a:moveTo>
                  <a:pt x="0" y="0"/>
                </a:moveTo>
                <a:lnTo>
                  <a:pt x="14294644" y="0"/>
                </a:lnTo>
                <a:lnTo>
                  <a:pt x="14294644" y="2982745"/>
                </a:lnTo>
                <a:lnTo>
                  <a:pt x="0" y="2982745"/>
                </a:lnTo>
                <a:lnTo>
                  <a:pt x="0" y="0"/>
                </a:lnTo>
                <a:close/>
              </a:path>
            </a:pathLst>
          </a:custGeom>
          <a:blipFill>
            <a:blip r:embed="rId3">
              <a:extLst>
                <a:ext uri="{96DAC541-7B7A-43D3-8B79-37D633B846F1}">
                  <asvg:svgBlip xmlns:asvg="http://schemas.microsoft.com/office/drawing/2016/SVG/main" r:embed="rId4"/>
                </a:ext>
              </a:extLst>
            </a:blip>
            <a:stretch>
              <a:fillRect b="-40778"/>
            </a:stretch>
          </a:blipFill>
          <a:ln cap="sq">
            <a:noFill/>
            <a:prstDash val="solid"/>
            <a:miter/>
          </a:ln>
        </p:spPr>
        <p:txBody>
          <a:bodyPr/>
          <a:lstStyle/>
          <a:p>
            <a:endParaRPr lang="en-US"/>
          </a:p>
        </p:txBody>
      </p:sp>
      <p:sp>
        <p:nvSpPr>
          <p:cNvPr id="3" name="Freeform 3"/>
          <p:cNvSpPr/>
          <p:nvPr/>
        </p:nvSpPr>
        <p:spPr>
          <a:xfrm flipH="1">
            <a:off x="14631583" y="1028700"/>
            <a:ext cx="4299036" cy="4825859"/>
          </a:xfrm>
          <a:custGeom>
            <a:avLst/>
            <a:gdLst/>
            <a:ahLst/>
            <a:cxnLst/>
            <a:rect l="l" t="t" r="r" b="b"/>
            <a:pathLst>
              <a:path w="4299036" h="4825859">
                <a:moveTo>
                  <a:pt x="4299035" y="0"/>
                </a:moveTo>
                <a:lnTo>
                  <a:pt x="0" y="0"/>
                </a:lnTo>
                <a:lnTo>
                  <a:pt x="0" y="4825859"/>
                </a:lnTo>
                <a:lnTo>
                  <a:pt x="4299035" y="4825859"/>
                </a:lnTo>
                <a:lnTo>
                  <a:pt x="4299035"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4" name="Freeform 4"/>
          <p:cNvSpPr/>
          <p:nvPr/>
        </p:nvSpPr>
        <p:spPr>
          <a:xfrm rot="-220468" flipH="1">
            <a:off x="7040116" y="4883231"/>
            <a:ext cx="14906065" cy="3110326"/>
          </a:xfrm>
          <a:custGeom>
            <a:avLst/>
            <a:gdLst/>
            <a:ahLst/>
            <a:cxnLst/>
            <a:rect l="l" t="t" r="r" b="b"/>
            <a:pathLst>
              <a:path w="14906065" h="3110326">
                <a:moveTo>
                  <a:pt x="14906065" y="0"/>
                </a:moveTo>
                <a:lnTo>
                  <a:pt x="0" y="0"/>
                </a:lnTo>
                <a:lnTo>
                  <a:pt x="0" y="3110325"/>
                </a:lnTo>
                <a:lnTo>
                  <a:pt x="14906065" y="3110325"/>
                </a:lnTo>
                <a:lnTo>
                  <a:pt x="14906065" y="0"/>
                </a:lnTo>
                <a:close/>
              </a:path>
            </a:pathLst>
          </a:custGeom>
          <a:blipFill>
            <a:blip r:embed="rId3">
              <a:extLst>
                <a:ext uri="{96DAC541-7B7A-43D3-8B79-37D633B846F1}">
                  <asvg:svgBlip xmlns:asvg="http://schemas.microsoft.com/office/drawing/2016/SVG/main" r:embed="rId4"/>
                </a:ext>
              </a:extLst>
            </a:blip>
            <a:stretch>
              <a:fillRect b="-40778"/>
            </a:stretch>
          </a:blipFill>
          <a:ln cap="sq">
            <a:noFill/>
            <a:prstDash val="solid"/>
            <a:miter/>
          </a:ln>
        </p:spPr>
        <p:txBody>
          <a:bodyPr/>
          <a:lstStyle/>
          <a:p>
            <a:endParaRPr lang="en-US"/>
          </a:p>
        </p:txBody>
      </p:sp>
      <p:grpSp>
        <p:nvGrpSpPr>
          <p:cNvPr id="5" name="Group 5"/>
          <p:cNvGrpSpPr/>
          <p:nvPr/>
        </p:nvGrpSpPr>
        <p:grpSpPr>
          <a:xfrm>
            <a:off x="-244229" y="6803920"/>
            <a:ext cx="19174847" cy="4743729"/>
            <a:chOff x="0" y="0"/>
            <a:chExt cx="5050166" cy="1249377"/>
          </a:xfrm>
        </p:grpSpPr>
        <p:sp>
          <p:nvSpPr>
            <p:cNvPr id="6" name="Freeform 6"/>
            <p:cNvSpPr/>
            <p:nvPr/>
          </p:nvSpPr>
          <p:spPr>
            <a:xfrm>
              <a:off x="0" y="0"/>
              <a:ext cx="5050166" cy="1249377"/>
            </a:xfrm>
            <a:custGeom>
              <a:avLst/>
              <a:gdLst/>
              <a:ahLst/>
              <a:cxnLst/>
              <a:rect l="l" t="t" r="r" b="b"/>
              <a:pathLst>
                <a:path w="5050166" h="1249377">
                  <a:moveTo>
                    <a:pt x="0" y="0"/>
                  </a:moveTo>
                  <a:lnTo>
                    <a:pt x="5050166" y="0"/>
                  </a:lnTo>
                  <a:lnTo>
                    <a:pt x="5050166" y="1249377"/>
                  </a:lnTo>
                  <a:lnTo>
                    <a:pt x="0" y="1249377"/>
                  </a:lnTo>
                  <a:close/>
                </a:path>
              </a:pathLst>
            </a:custGeom>
            <a:solidFill>
              <a:srgbClr val="34674D"/>
            </a:solidFill>
          </p:spPr>
          <p:txBody>
            <a:bodyPr/>
            <a:lstStyle/>
            <a:p>
              <a:endParaRPr lang="en-US"/>
            </a:p>
          </p:txBody>
        </p:sp>
        <p:sp>
          <p:nvSpPr>
            <p:cNvPr id="7" name="TextBox 7"/>
            <p:cNvSpPr txBox="1"/>
            <p:nvPr/>
          </p:nvSpPr>
          <p:spPr>
            <a:xfrm>
              <a:off x="0" y="-28575"/>
              <a:ext cx="5050166" cy="1277952"/>
            </a:xfrm>
            <a:prstGeom prst="rect">
              <a:avLst/>
            </a:prstGeom>
          </p:spPr>
          <p:txBody>
            <a:bodyPr lIns="50800" tIns="50800" rIns="50800" bIns="50800" rtlCol="0" anchor="ctr"/>
            <a:lstStyle/>
            <a:p>
              <a:pPr algn="ctr">
                <a:lnSpc>
                  <a:spcPts val="2102"/>
                </a:lnSpc>
              </a:pPr>
              <a:endParaRPr/>
            </a:p>
          </p:txBody>
        </p:sp>
      </p:grpSp>
      <p:sp>
        <p:nvSpPr>
          <p:cNvPr id="8" name="Freeform 8"/>
          <p:cNvSpPr/>
          <p:nvPr/>
        </p:nvSpPr>
        <p:spPr>
          <a:xfrm>
            <a:off x="7772783" y="1028700"/>
            <a:ext cx="1184956" cy="455887"/>
          </a:xfrm>
          <a:custGeom>
            <a:avLst/>
            <a:gdLst/>
            <a:ahLst/>
            <a:cxnLst/>
            <a:rect l="l" t="t" r="r" b="b"/>
            <a:pathLst>
              <a:path w="1184956" h="455887">
                <a:moveTo>
                  <a:pt x="0" y="0"/>
                </a:moveTo>
                <a:lnTo>
                  <a:pt x="1184956" y="0"/>
                </a:lnTo>
                <a:lnTo>
                  <a:pt x="1184956" y="455887"/>
                </a:lnTo>
                <a:lnTo>
                  <a:pt x="0" y="455887"/>
                </a:lnTo>
                <a:lnTo>
                  <a:pt x="0" y="0"/>
                </a:lnTo>
                <a:close/>
              </a:path>
            </a:pathLst>
          </a:custGeom>
          <a:blipFill>
            <a:blip r:embed="rId7">
              <a:extLst>
                <a:ext uri="{96DAC541-7B7A-43D3-8B79-37D633B846F1}">
                  <asvg:svgBlip xmlns:asvg="http://schemas.microsoft.com/office/drawing/2016/SVG/main" r:embed="rId8"/>
                </a:ext>
              </a:extLst>
            </a:blip>
            <a:stretch>
              <a:fillRect t="-38654"/>
            </a:stretch>
          </a:blipFill>
        </p:spPr>
        <p:txBody>
          <a:bodyPr/>
          <a:lstStyle/>
          <a:p>
            <a:endParaRPr lang="en-US"/>
          </a:p>
        </p:txBody>
      </p:sp>
      <p:grpSp>
        <p:nvGrpSpPr>
          <p:cNvPr id="9" name="Group 9"/>
          <p:cNvGrpSpPr/>
          <p:nvPr/>
        </p:nvGrpSpPr>
        <p:grpSpPr>
          <a:xfrm>
            <a:off x="1058821" y="3903147"/>
            <a:ext cx="8280489" cy="5486202"/>
            <a:chOff x="0" y="0"/>
            <a:chExt cx="2129430" cy="1410845"/>
          </a:xfrm>
        </p:grpSpPr>
        <p:sp>
          <p:nvSpPr>
            <p:cNvPr id="10" name="Freeform 10"/>
            <p:cNvSpPr/>
            <p:nvPr/>
          </p:nvSpPr>
          <p:spPr>
            <a:xfrm>
              <a:off x="0" y="0"/>
              <a:ext cx="2129430" cy="1410845"/>
            </a:xfrm>
            <a:custGeom>
              <a:avLst/>
              <a:gdLst/>
              <a:ahLst/>
              <a:cxnLst/>
              <a:rect l="l" t="t" r="r" b="b"/>
              <a:pathLst>
                <a:path w="2129430" h="1410845">
                  <a:moveTo>
                    <a:pt x="35528" y="0"/>
                  </a:moveTo>
                  <a:lnTo>
                    <a:pt x="2093901" y="0"/>
                  </a:lnTo>
                  <a:cubicBezTo>
                    <a:pt x="2103324" y="0"/>
                    <a:pt x="2112361" y="3743"/>
                    <a:pt x="2119024" y="10406"/>
                  </a:cubicBezTo>
                  <a:cubicBezTo>
                    <a:pt x="2125687" y="17069"/>
                    <a:pt x="2129430" y="26106"/>
                    <a:pt x="2129430" y="35528"/>
                  </a:cubicBezTo>
                  <a:lnTo>
                    <a:pt x="2129430" y="1375316"/>
                  </a:lnTo>
                  <a:cubicBezTo>
                    <a:pt x="2129430" y="1384739"/>
                    <a:pt x="2125687" y="1393776"/>
                    <a:pt x="2119024" y="1400439"/>
                  </a:cubicBezTo>
                  <a:cubicBezTo>
                    <a:pt x="2112361" y="1407101"/>
                    <a:pt x="2103324" y="1410845"/>
                    <a:pt x="2093901" y="1410845"/>
                  </a:cubicBezTo>
                  <a:lnTo>
                    <a:pt x="35528" y="1410845"/>
                  </a:lnTo>
                  <a:cubicBezTo>
                    <a:pt x="26106" y="1410845"/>
                    <a:pt x="17069" y="1407101"/>
                    <a:pt x="10406" y="1400439"/>
                  </a:cubicBezTo>
                  <a:cubicBezTo>
                    <a:pt x="3743" y="1393776"/>
                    <a:pt x="0" y="1384739"/>
                    <a:pt x="0" y="1375316"/>
                  </a:cubicBezTo>
                  <a:lnTo>
                    <a:pt x="0" y="35528"/>
                  </a:lnTo>
                  <a:cubicBezTo>
                    <a:pt x="0" y="26106"/>
                    <a:pt x="3743" y="17069"/>
                    <a:pt x="10406" y="10406"/>
                  </a:cubicBezTo>
                  <a:cubicBezTo>
                    <a:pt x="17069" y="3743"/>
                    <a:pt x="26106" y="0"/>
                    <a:pt x="35528" y="0"/>
                  </a:cubicBezTo>
                  <a:close/>
                </a:path>
              </a:pathLst>
            </a:custGeom>
            <a:solidFill>
              <a:srgbClr val="FFFFFF"/>
            </a:solidFill>
            <a:ln w="38100" cap="rnd">
              <a:solidFill>
                <a:srgbClr val="7D4C2A"/>
              </a:solidFill>
              <a:prstDash val="solid"/>
              <a:round/>
            </a:ln>
          </p:spPr>
          <p:txBody>
            <a:bodyPr/>
            <a:lstStyle/>
            <a:p>
              <a:endParaRPr lang="en-US"/>
            </a:p>
          </p:txBody>
        </p:sp>
        <p:sp>
          <p:nvSpPr>
            <p:cNvPr id="11" name="TextBox 11"/>
            <p:cNvSpPr txBox="1"/>
            <p:nvPr/>
          </p:nvSpPr>
          <p:spPr>
            <a:xfrm>
              <a:off x="0" y="-28575"/>
              <a:ext cx="2129430" cy="1439420"/>
            </a:xfrm>
            <a:prstGeom prst="rect">
              <a:avLst/>
            </a:prstGeom>
          </p:spPr>
          <p:txBody>
            <a:bodyPr lIns="50800" tIns="50800" rIns="50800" bIns="50800" rtlCol="0" anchor="ctr"/>
            <a:lstStyle/>
            <a:p>
              <a:pPr marL="0" lvl="0" indent="0" algn="ctr">
                <a:lnSpc>
                  <a:spcPts val="2102"/>
                </a:lnSpc>
                <a:spcBef>
                  <a:spcPct val="0"/>
                </a:spcBef>
              </a:pPr>
              <a:endParaRPr/>
            </a:p>
          </p:txBody>
        </p:sp>
      </p:grpSp>
      <p:grpSp>
        <p:nvGrpSpPr>
          <p:cNvPr id="12" name="Group 12"/>
          <p:cNvGrpSpPr/>
          <p:nvPr/>
        </p:nvGrpSpPr>
        <p:grpSpPr>
          <a:xfrm>
            <a:off x="1229276" y="4077418"/>
            <a:ext cx="7939579" cy="5137661"/>
            <a:chOff x="0" y="0"/>
            <a:chExt cx="765826" cy="495562"/>
          </a:xfrm>
        </p:grpSpPr>
        <p:sp>
          <p:nvSpPr>
            <p:cNvPr id="13" name="Freeform 13"/>
            <p:cNvSpPr/>
            <p:nvPr/>
          </p:nvSpPr>
          <p:spPr>
            <a:xfrm>
              <a:off x="0" y="0"/>
              <a:ext cx="765826" cy="495562"/>
            </a:xfrm>
            <a:custGeom>
              <a:avLst/>
              <a:gdLst/>
              <a:ahLst/>
              <a:cxnLst/>
              <a:rect l="l" t="t" r="r" b="b"/>
              <a:pathLst>
                <a:path w="765826" h="495562">
                  <a:moveTo>
                    <a:pt x="27303" y="0"/>
                  </a:moveTo>
                  <a:lnTo>
                    <a:pt x="738523" y="0"/>
                  </a:lnTo>
                  <a:cubicBezTo>
                    <a:pt x="753602" y="0"/>
                    <a:pt x="765826" y="12224"/>
                    <a:pt x="765826" y="27303"/>
                  </a:cubicBezTo>
                  <a:lnTo>
                    <a:pt x="765826" y="468259"/>
                  </a:lnTo>
                  <a:cubicBezTo>
                    <a:pt x="765826" y="483338"/>
                    <a:pt x="753602" y="495562"/>
                    <a:pt x="738523" y="495562"/>
                  </a:cubicBezTo>
                  <a:lnTo>
                    <a:pt x="27303" y="495562"/>
                  </a:lnTo>
                  <a:cubicBezTo>
                    <a:pt x="12224" y="495562"/>
                    <a:pt x="0" y="483338"/>
                    <a:pt x="0" y="468259"/>
                  </a:cubicBezTo>
                  <a:lnTo>
                    <a:pt x="0" y="27303"/>
                  </a:lnTo>
                  <a:cubicBezTo>
                    <a:pt x="0" y="12224"/>
                    <a:pt x="12224" y="0"/>
                    <a:pt x="27303" y="0"/>
                  </a:cubicBezTo>
                  <a:close/>
                </a:path>
              </a:pathLst>
            </a:custGeom>
            <a:blipFill>
              <a:blip r:embed="rId9"/>
              <a:stretch>
                <a:fillRect t="-16354" b="-16354"/>
              </a:stretch>
            </a:blipFill>
            <a:ln cap="rnd">
              <a:noFill/>
              <a:prstDash val="solid"/>
              <a:round/>
            </a:ln>
          </p:spPr>
          <p:txBody>
            <a:bodyPr/>
            <a:lstStyle/>
            <a:p>
              <a:endParaRPr lang="en-US"/>
            </a:p>
          </p:txBody>
        </p:sp>
      </p:grpSp>
      <p:sp>
        <p:nvSpPr>
          <p:cNvPr id="14" name="Freeform 14"/>
          <p:cNvSpPr/>
          <p:nvPr/>
        </p:nvSpPr>
        <p:spPr>
          <a:xfrm flipH="1">
            <a:off x="10787576" y="2307940"/>
            <a:ext cx="2639515" cy="3961749"/>
          </a:xfrm>
          <a:custGeom>
            <a:avLst/>
            <a:gdLst/>
            <a:ahLst/>
            <a:cxnLst/>
            <a:rect l="l" t="t" r="r" b="b"/>
            <a:pathLst>
              <a:path w="2639515" h="3961749">
                <a:moveTo>
                  <a:pt x="2639515" y="0"/>
                </a:moveTo>
                <a:lnTo>
                  <a:pt x="0" y="0"/>
                </a:lnTo>
                <a:lnTo>
                  <a:pt x="0" y="3961748"/>
                </a:lnTo>
                <a:lnTo>
                  <a:pt x="2639515" y="3961748"/>
                </a:lnTo>
                <a:lnTo>
                  <a:pt x="2639515"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Freeform 15"/>
          <p:cNvSpPr/>
          <p:nvPr/>
        </p:nvSpPr>
        <p:spPr>
          <a:xfrm flipH="1">
            <a:off x="11959732" y="701798"/>
            <a:ext cx="1973613" cy="816582"/>
          </a:xfrm>
          <a:custGeom>
            <a:avLst/>
            <a:gdLst/>
            <a:ahLst/>
            <a:cxnLst/>
            <a:rect l="l" t="t" r="r" b="b"/>
            <a:pathLst>
              <a:path w="1973613" h="816582">
                <a:moveTo>
                  <a:pt x="1973613" y="0"/>
                </a:moveTo>
                <a:lnTo>
                  <a:pt x="0" y="0"/>
                </a:lnTo>
                <a:lnTo>
                  <a:pt x="0" y="816582"/>
                </a:lnTo>
                <a:lnTo>
                  <a:pt x="1973613" y="816582"/>
                </a:lnTo>
                <a:lnTo>
                  <a:pt x="1973613"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6" name="Freeform 16"/>
          <p:cNvSpPr/>
          <p:nvPr/>
        </p:nvSpPr>
        <p:spPr>
          <a:xfrm rot="289648">
            <a:off x="811203" y="9017396"/>
            <a:ext cx="836146" cy="1309035"/>
          </a:xfrm>
          <a:custGeom>
            <a:avLst/>
            <a:gdLst/>
            <a:ahLst/>
            <a:cxnLst/>
            <a:rect l="l" t="t" r="r" b="b"/>
            <a:pathLst>
              <a:path w="836146" h="1309035">
                <a:moveTo>
                  <a:pt x="0" y="0"/>
                </a:moveTo>
                <a:lnTo>
                  <a:pt x="836146" y="0"/>
                </a:lnTo>
                <a:lnTo>
                  <a:pt x="836146" y="1309035"/>
                </a:lnTo>
                <a:lnTo>
                  <a:pt x="0" y="130903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7" name="Freeform 17"/>
          <p:cNvSpPr/>
          <p:nvPr/>
        </p:nvSpPr>
        <p:spPr>
          <a:xfrm rot="610506">
            <a:off x="78366" y="9201562"/>
            <a:ext cx="600874" cy="940702"/>
          </a:xfrm>
          <a:custGeom>
            <a:avLst/>
            <a:gdLst/>
            <a:ahLst/>
            <a:cxnLst/>
            <a:rect l="l" t="t" r="r" b="b"/>
            <a:pathLst>
              <a:path w="600874" h="940702">
                <a:moveTo>
                  <a:pt x="0" y="0"/>
                </a:moveTo>
                <a:lnTo>
                  <a:pt x="600873" y="0"/>
                </a:lnTo>
                <a:lnTo>
                  <a:pt x="600873" y="940702"/>
                </a:lnTo>
                <a:lnTo>
                  <a:pt x="0" y="94070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Freeform 18"/>
          <p:cNvSpPr/>
          <p:nvPr/>
        </p:nvSpPr>
        <p:spPr>
          <a:xfrm>
            <a:off x="-1174498" y="9813652"/>
            <a:ext cx="3180272" cy="687734"/>
          </a:xfrm>
          <a:custGeom>
            <a:avLst/>
            <a:gdLst/>
            <a:ahLst/>
            <a:cxnLst/>
            <a:rect l="l" t="t" r="r" b="b"/>
            <a:pathLst>
              <a:path w="3180272" h="687734">
                <a:moveTo>
                  <a:pt x="0" y="0"/>
                </a:moveTo>
                <a:lnTo>
                  <a:pt x="3180272" y="0"/>
                </a:lnTo>
                <a:lnTo>
                  <a:pt x="3180272" y="687734"/>
                </a:lnTo>
                <a:lnTo>
                  <a:pt x="0" y="68773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9" name="Freeform 19"/>
          <p:cNvSpPr/>
          <p:nvPr/>
        </p:nvSpPr>
        <p:spPr>
          <a:xfrm rot="-669843" flipH="1">
            <a:off x="16525725" y="9064910"/>
            <a:ext cx="836146" cy="1309035"/>
          </a:xfrm>
          <a:custGeom>
            <a:avLst/>
            <a:gdLst/>
            <a:ahLst/>
            <a:cxnLst/>
            <a:rect l="l" t="t" r="r" b="b"/>
            <a:pathLst>
              <a:path w="836146" h="1309035">
                <a:moveTo>
                  <a:pt x="836146" y="0"/>
                </a:moveTo>
                <a:lnTo>
                  <a:pt x="0" y="0"/>
                </a:lnTo>
                <a:lnTo>
                  <a:pt x="0" y="1309035"/>
                </a:lnTo>
                <a:lnTo>
                  <a:pt x="836146" y="1309035"/>
                </a:lnTo>
                <a:lnTo>
                  <a:pt x="836146"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0" name="Freeform 20"/>
          <p:cNvSpPr/>
          <p:nvPr/>
        </p:nvSpPr>
        <p:spPr>
          <a:xfrm rot="-182195" flipH="1">
            <a:off x="17429439" y="9089227"/>
            <a:ext cx="600874" cy="940702"/>
          </a:xfrm>
          <a:custGeom>
            <a:avLst/>
            <a:gdLst/>
            <a:ahLst/>
            <a:cxnLst/>
            <a:rect l="l" t="t" r="r" b="b"/>
            <a:pathLst>
              <a:path w="600874" h="940702">
                <a:moveTo>
                  <a:pt x="600874" y="0"/>
                </a:moveTo>
                <a:lnTo>
                  <a:pt x="0" y="0"/>
                </a:lnTo>
                <a:lnTo>
                  <a:pt x="0" y="940702"/>
                </a:lnTo>
                <a:lnTo>
                  <a:pt x="600874" y="940702"/>
                </a:lnTo>
                <a:lnTo>
                  <a:pt x="600874"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1" name="Freeform 21"/>
          <p:cNvSpPr/>
          <p:nvPr/>
        </p:nvSpPr>
        <p:spPr>
          <a:xfrm rot="-376814" flipH="1">
            <a:off x="15989289" y="9729270"/>
            <a:ext cx="3335909" cy="721390"/>
          </a:xfrm>
          <a:custGeom>
            <a:avLst/>
            <a:gdLst/>
            <a:ahLst/>
            <a:cxnLst/>
            <a:rect l="l" t="t" r="r" b="b"/>
            <a:pathLst>
              <a:path w="3335909" h="721390">
                <a:moveTo>
                  <a:pt x="3335908" y="0"/>
                </a:moveTo>
                <a:lnTo>
                  <a:pt x="0" y="0"/>
                </a:lnTo>
                <a:lnTo>
                  <a:pt x="0" y="721390"/>
                </a:lnTo>
                <a:lnTo>
                  <a:pt x="3335908" y="721390"/>
                </a:lnTo>
                <a:lnTo>
                  <a:pt x="3335908"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2" name="Freeform 22"/>
          <p:cNvSpPr/>
          <p:nvPr/>
        </p:nvSpPr>
        <p:spPr>
          <a:xfrm>
            <a:off x="16679869" y="6438394"/>
            <a:ext cx="527859" cy="316055"/>
          </a:xfrm>
          <a:custGeom>
            <a:avLst/>
            <a:gdLst/>
            <a:ahLst/>
            <a:cxnLst/>
            <a:rect l="l" t="t" r="r" b="b"/>
            <a:pathLst>
              <a:path w="527859" h="316055">
                <a:moveTo>
                  <a:pt x="0" y="0"/>
                </a:moveTo>
                <a:lnTo>
                  <a:pt x="527859" y="0"/>
                </a:lnTo>
                <a:lnTo>
                  <a:pt x="527859" y="316055"/>
                </a:lnTo>
                <a:lnTo>
                  <a:pt x="0" y="316055"/>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US"/>
          </a:p>
        </p:txBody>
      </p:sp>
      <p:sp>
        <p:nvSpPr>
          <p:cNvPr id="23" name="TextBox 23"/>
          <p:cNvSpPr txBox="1"/>
          <p:nvPr/>
        </p:nvSpPr>
        <p:spPr>
          <a:xfrm>
            <a:off x="1058821" y="1014190"/>
            <a:ext cx="8791359" cy="1104834"/>
          </a:xfrm>
          <a:prstGeom prst="rect">
            <a:avLst/>
          </a:prstGeom>
        </p:spPr>
        <p:txBody>
          <a:bodyPr lIns="0" tIns="0" rIns="0" bIns="0" rtlCol="0" anchor="t">
            <a:spAutoFit/>
          </a:bodyPr>
          <a:lstStyle/>
          <a:p>
            <a:pPr algn="l">
              <a:lnSpc>
                <a:spcPts val="8424"/>
              </a:lnSpc>
            </a:pPr>
            <a:r>
              <a:rPr lang="en-US" sz="7659">
                <a:solidFill>
                  <a:srgbClr val="FF7A00"/>
                </a:solidFill>
                <a:latin typeface="Dynapuff"/>
                <a:ea typeface="Dynapuff"/>
                <a:cs typeface="Dynapuff"/>
                <a:sym typeface="Dynapuff"/>
              </a:rPr>
              <a:t>Heather Baucum</a:t>
            </a:r>
          </a:p>
        </p:txBody>
      </p:sp>
      <p:sp>
        <p:nvSpPr>
          <p:cNvPr id="24" name="TextBox 24"/>
          <p:cNvSpPr txBox="1"/>
          <p:nvPr/>
        </p:nvSpPr>
        <p:spPr>
          <a:xfrm>
            <a:off x="1058821" y="2169663"/>
            <a:ext cx="8085179" cy="1104834"/>
          </a:xfrm>
          <a:prstGeom prst="rect">
            <a:avLst/>
          </a:prstGeom>
        </p:spPr>
        <p:txBody>
          <a:bodyPr lIns="0" tIns="0" rIns="0" bIns="0" rtlCol="0" anchor="t">
            <a:spAutoFit/>
          </a:bodyPr>
          <a:lstStyle/>
          <a:p>
            <a:pPr algn="l">
              <a:lnSpc>
                <a:spcPts val="8424"/>
              </a:lnSpc>
            </a:pPr>
            <a:r>
              <a:rPr lang="en-US" sz="7659">
                <a:solidFill>
                  <a:srgbClr val="FFCA31"/>
                </a:solidFill>
                <a:latin typeface="Dynapuff"/>
                <a:ea typeface="Dynapuff"/>
                <a:cs typeface="Dynapuff"/>
                <a:sym typeface="Dynapuff"/>
              </a:rPr>
              <a:t>Cub Master 1459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82406" y="5550767"/>
            <a:ext cx="2576893" cy="4114800"/>
          </a:xfrm>
          <a:custGeom>
            <a:avLst/>
            <a:gdLst/>
            <a:ahLst/>
            <a:cxnLst/>
            <a:rect l="l" t="t" r="r" b="b"/>
            <a:pathLst>
              <a:path w="2576893" h="4114800">
                <a:moveTo>
                  <a:pt x="0" y="0"/>
                </a:moveTo>
                <a:lnTo>
                  <a:pt x="2576894" y="0"/>
                </a:lnTo>
                <a:lnTo>
                  <a:pt x="25768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685800" y="1714500"/>
            <a:ext cx="13892873" cy="7711342"/>
          </a:xfrm>
          <a:prstGeom prst="rect">
            <a:avLst/>
          </a:prstGeom>
        </p:spPr>
        <p:txBody>
          <a:bodyPr lIns="0" tIns="0" rIns="0" bIns="0" rtlCol="0" anchor="t">
            <a:spAutoFit/>
          </a:bodyPr>
          <a:lstStyle/>
          <a:p>
            <a:pPr algn="l">
              <a:lnSpc>
                <a:spcPts val="5460"/>
              </a:lnSpc>
            </a:pPr>
            <a:r>
              <a:rPr lang="en-US" sz="3900" dirty="0">
                <a:solidFill>
                  <a:srgbClr val="000000"/>
                </a:solidFill>
                <a:latin typeface="Canva Sans"/>
                <a:ea typeface="Canva Sans"/>
                <a:cs typeface="Canva Sans"/>
                <a:sym typeface="Canva Sans"/>
              </a:rPr>
              <a:t>Food:</a:t>
            </a:r>
          </a:p>
          <a:p>
            <a:pPr marL="842016" lvl="1" indent="-421008" algn="l">
              <a:lnSpc>
                <a:spcPts val="5460"/>
              </a:lnSpc>
              <a:buFont typeface="Arial"/>
              <a:buChar char="•"/>
            </a:pPr>
            <a:r>
              <a:rPr lang="en-US" sz="3900" dirty="0">
                <a:solidFill>
                  <a:srgbClr val="000000"/>
                </a:solidFill>
                <a:latin typeface="Canva Sans"/>
                <a:ea typeface="Canva Sans"/>
                <a:cs typeface="Canva Sans"/>
                <a:sym typeface="Canva Sans"/>
              </a:rPr>
              <a:t>Ask families to inform you about allergies, sensitivities, dietary restrictions.</a:t>
            </a:r>
          </a:p>
          <a:p>
            <a:pPr marL="842016" lvl="1" indent="-421008" algn="l">
              <a:lnSpc>
                <a:spcPts val="5460"/>
              </a:lnSpc>
              <a:buFont typeface="Arial"/>
              <a:buChar char="•"/>
            </a:pPr>
            <a:r>
              <a:rPr lang="en-US" sz="3900" dirty="0">
                <a:solidFill>
                  <a:srgbClr val="000000"/>
                </a:solidFill>
                <a:latin typeface="Canva Sans"/>
                <a:ea typeface="Canva Sans"/>
                <a:cs typeface="Canva Sans"/>
                <a:sym typeface="Canva Sans"/>
              </a:rPr>
              <a:t>Clearly label all food items, including ingredients, to help all feel safe.</a:t>
            </a:r>
          </a:p>
          <a:p>
            <a:pPr marL="842016" lvl="1" indent="-421008" algn="l">
              <a:lnSpc>
                <a:spcPts val="5460"/>
              </a:lnSpc>
              <a:buFont typeface="Arial"/>
              <a:buChar char="•"/>
            </a:pPr>
            <a:r>
              <a:rPr lang="en-US" sz="3900" dirty="0">
                <a:solidFill>
                  <a:srgbClr val="000000"/>
                </a:solidFill>
                <a:latin typeface="Canva Sans"/>
                <a:ea typeface="Canva Sans"/>
                <a:cs typeface="Canva Sans"/>
                <a:sym typeface="Canva Sans"/>
              </a:rPr>
              <a:t>Always provide safe alternatives for scouts with dietary restrictions. </a:t>
            </a:r>
          </a:p>
          <a:p>
            <a:pPr marL="842016" lvl="1" indent="-421008" algn="l">
              <a:lnSpc>
                <a:spcPts val="5460"/>
              </a:lnSpc>
              <a:buFont typeface="Arial"/>
              <a:buChar char="•"/>
            </a:pPr>
            <a:r>
              <a:rPr lang="en-US" sz="3900" dirty="0">
                <a:solidFill>
                  <a:srgbClr val="000000"/>
                </a:solidFill>
                <a:latin typeface="Canva Sans"/>
                <a:ea typeface="Canva Sans"/>
                <a:cs typeface="Canva Sans"/>
                <a:sym typeface="Canva Sans"/>
              </a:rPr>
              <a:t>Encourage Contribution.  Invite families to contribute to meals, ensuring that those with dietary needs can provide their preferred foods.</a:t>
            </a:r>
          </a:p>
          <a:p>
            <a:pPr algn="l">
              <a:lnSpc>
                <a:spcPts val="5460"/>
              </a:lnSpc>
              <a:spcBef>
                <a:spcPct val="0"/>
              </a:spcBef>
            </a:pPr>
            <a:endParaRPr lang="en-US" sz="3900" dirty="0">
              <a:solidFill>
                <a:srgbClr val="000000"/>
              </a:solidFill>
              <a:latin typeface="Canva Sans"/>
              <a:ea typeface="Canva Sans"/>
              <a:cs typeface="Canva Sans"/>
              <a:sym typeface="Canva Sans"/>
            </a:endParaRPr>
          </a:p>
        </p:txBody>
      </p:sp>
      <p:sp>
        <p:nvSpPr>
          <p:cNvPr id="4" name="TextBox 4"/>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a:solidFill>
                  <a:srgbClr val="000000"/>
                </a:solidFill>
                <a:latin typeface="Canva Sans Bold"/>
                <a:ea typeface="Canva Sans Bold"/>
                <a:cs typeface="Canva Sans Bold"/>
                <a:sym typeface="Canva Sans Bold"/>
              </a:rPr>
              <a:t>Event Planning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3050095"/>
            <a:ext cx="16230600" cy="6208204"/>
          </a:xfrm>
          <a:custGeom>
            <a:avLst/>
            <a:gdLst/>
            <a:ahLst/>
            <a:cxnLst/>
            <a:rect l="l" t="t" r="r" b="b"/>
            <a:pathLst>
              <a:path w="16230600" h="6208204">
                <a:moveTo>
                  <a:pt x="0" y="0"/>
                </a:moveTo>
                <a:lnTo>
                  <a:pt x="16230600" y="0"/>
                </a:lnTo>
                <a:lnTo>
                  <a:pt x="16230600" y="6208205"/>
                </a:lnTo>
                <a:lnTo>
                  <a:pt x="0" y="620820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285182" y="629450"/>
            <a:ext cx="15717635" cy="2357120"/>
          </a:xfrm>
          <a:prstGeom prst="rect">
            <a:avLst/>
          </a:prstGeom>
        </p:spPr>
        <p:txBody>
          <a:bodyPr lIns="0" tIns="0" rIns="0" bIns="0" rtlCol="0" anchor="t">
            <a:spAutoFit/>
          </a:bodyPr>
          <a:lstStyle/>
          <a:p>
            <a:pPr algn="ctr">
              <a:lnSpc>
                <a:spcPts val="9520"/>
              </a:lnSpc>
            </a:pPr>
            <a:r>
              <a:rPr lang="en-US" sz="6800" b="1" dirty="0">
                <a:solidFill>
                  <a:srgbClr val="000000"/>
                </a:solidFill>
                <a:latin typeface="Canva Sans Bold"/>
                <a:ea typeface="Canva Sans Bold"/>
                <a:cs typeface="Canva Sans Bold"/>
                <a:sym typeface="Canva Sans Bold"/>
              </a:rPr>
              <a:t>Scouting America Accommodation of Special Needs</a:t>
            </a:r>
          </a:p>
        </p:txBody>
      </p:sp>
    </p:spTree>
    <p:extLst>
      <p:ext uri="{BB962C8B-B14F-4D97-AF65-F5344CB8AC3E}">
        <p14:creationId xmlns:p14="http://schemas.microsoft.com/office/powerpoint/2010/main" val="597260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682406" y="5550767"/>
            <a:ext cx="2576893" cy="4114800"/>
          </a:xfrm>
          <a:custGeom>
            <a:avLst/>
            <a:gdLst/>
            <a:ahLst/>
            <a:cxnLst/>
            <a:rect l="l" t="t" r="r" b="b"/>
            <a:pathLst>
              <a:path w="2576893" h="4114800">
                <a:moveTo>
                  <a:pt x="0" y="0"/>
                </a:moveTo>
                <a:lnTo>
                  <a:pt x="2576894" y="0"/>
                </a:lnTo>
                <a:lnTo>
                  <a:pt x="25768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371600" y="3314700"/>
            <a:ext cx="13892873" cy="4188006"/>
          </a:xfrm>
          <a:prstGeom prst="rect">
            <a:avLst/>
          </a:prstGeom>
        </p:spPr>
        <p:txBody>
          <a:bodyPr lIns="0" tIns="0" rIns="0" bIns="0" rtlCol="0" anchor="t">
            <a:spAutoFit/>
          </a:bodyPr>
          <a:lstStyle/>
          <a:p>
            <a:pPr algn="ctr">
              <a:lnSpc>
                <a:spcPts val="5460"/>
              </a:lnSpc>
              <a:spcBef>
                <a:spcPct val="0"/>
              </a:spcBef>
            </a:pPr>
            <a:r>
              <a:rPr lang="en-US" sz="4400" dirty="0">
                <a:solidFill>
                  <a:srgbClr val="000000"/>
                </a:solidFill>
                <a:latin typeface="Canva Sans"/>
                <a:ea typeface="Canva Sans"/>
                <a:cs typeface="Canva Sans"/>
                <a:sym typeface="Canva Sans"/>
              </a:rPr>
              <a:t>Completion of all Cub Scout requirements is on the basis of the leader’s determination of the Scout’s best effort.  </a:t>
            </a:r>
          </a:p>
          <a:p>
            <a:pPr algn="ctr">
              <a:lnSpc>
                <a:spcPts val="5460"/>
              </a:lnSpc>
              <a:spcBef>
                <a:spcPct val="0"/>
              </a:spcBef>
            </a:pPr>
            <a:endParaRPr lang="en-US" sz="4400" dirty="0">
              <a:solidFill>
                <a:srgbClr val="000000"/>
              </a:solidFill>
              <a:latin typeface="Canva Sans"/>
              <a:ea typeface="Canva Sans"/>
              <a:cs typeface="Canva Sans"/>
              <a:sym typeface="Canva Sans"/>
            </a:endParaRPr>
          </a:p>
          <a:p>
            <a:pPr algn="ctr">
              <a:lnSpc>
                <a:spcPts val="5460"/>
              </a:lnSpc>
              <a:spcBef>
                <a:spcPct val="0"/>
              </a:spcBef>
            </a:pPr>
            <a:r>
              <a:rPr lang="en-US" sz="4400" dirty="0">
                <a:solidFill>
                  <a:srgbClr val="000000"/>
                </a:solidFill>
                <a:latin typeface="Canva Sans"/>
                <a:ea typeface="Canva Sans"/>
                <a:cs typeface="Canva Sans"/>
                <a:sym typeface="Canva Sans"/>
              </a:rPr>
              <a:t>This principle allows flexible implementation of all Cub Scout requirements.</a:t>
            </a:r>
          </a:p>
        </p:txBody>
      </p:sp>
      <p:sp>
        <p:nvSpPr>
          <p:cNvPr id="4" name="TextBox 4"/>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dirty="0">
                <a:solidFill>
                  <a:srgbClr val="000000"/>
                </a:solidFill>
                <a:latin typeface="Canva Sans Bold"/>
                <a:ea typeface="Canva Sans Bold"/>
                <a:cs typeface="Canva Sans Bold"/>
                <a:sym typeface="Canva Sans Bold"/>
              </a:rPr>
              <a:t>Do Your Best</a:t>
            </a:r>
          </a:p>
        </p:txBody>
      </p:sp>
    </p:spTree>
    <p:extLst>
      <p:ext uri="{BB962C8B-B14F-4D97-AF65-F5344CB8AC3E}">
        <p14:creationId xmlns:p14="http://schemas.microsoft.com/office/powerpoint/2010/main" val="1588928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3050095"/>
            <a:ext cx="16230600" cy="6208204"/>
          </a:xfrm>
          <a:custGeom>
            <a:avLst/>
            <a:gdLst/>
            <a:ahLst/>
            <a:cxnLst/>
            <a:rect l="l" t="t" r="r" b="b"/>
            <a:pathLst>
              <a:path w="16230600" h="6208204">
                <a:moveTo>
                  <a:pt x="0" y="0"/>
                </a:moveTo>
                <a:lnTo>
                  <a:pt x="16230600" y="0"/>
                </a:lnTo>
                <a:lnTo>
                  <a:pt x="16230600" y="6208205"/>
                </a:lnTo>
                <a:lnTo>
                  <a:pt x="0" y="620820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dirty="0">
                <a:solidFill>
                  <a:srgbClr val="000000"/>
                </a:solidFill>
                <a:latin typeface="Canva Sans Bold"/>
                <a:ea typeface="Canva Sans Bold"/>
                <a:cs typeface="Canva Sans Bold"/>
                <a:sym typeface="Canva Sans Bold"/>
              </a:rPr>
              <a:t>Special Needs Pack vs Inclusive Pack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dirty="0">
                <a:solidFill>
                  <a:srgbClr val="000000"/>
                </a:solidFill>
                <a:latin typeface="Canva Sans Bold"/>
                <a:ea typeface="Canva Sans Bold"/>
                <a:cs typeface="Canva Sans Bold"/>
                <a:sym typeface="Canva Sans Bold"/>
              </a:rPr>
              <a:t>Special Needs Pack vs Inclusive Pack</a:t>
            </a:r>
          </a:p>
        </p:txBody>
      </p:sp>
      <p:sp>
        <p:nvSpPr>
          <p:cNvPr id="3" name="TextBox 3"/>
          <p:cNvSpPr txBox="1"/>
          <p:nvPr/>
        </p:nvSpPr>
        <p:spPr>
          <a:xfrm>
            <a:off x="-457200" y="1866900"/>
            <a:ext cx="18288000" cy="8125301"/>
          </a:xfrm>
          <a:prstGeom prst="rect">
            <a:avLst/>
          </a:prstGeom>
        </p:spPr>
        <p:txBody>
          <a:bodyPr wrap="square" lIns="0" tIns="0" rIns="0" bIns="0" rtlCol="0" anchor="t">
            <a:spAutoFit/>
          </a:bodyPr>
          <a:lstStyle/>
          <a:p>
            <a:pPr marL="744850" lvl="1" algn="l"/>
            <a:r>
              <a:rPr lang="en-US" sz="4400" u="sng" dirty="0">
                <a:solidFill>
                  <a:srgbClr val="000000"/>
                </a:solidFill>
                <a:latin typeface="Canva Sans"/>
                <a:ea typeface="Canva Sans"/>
                <a:cs typeface="Canva Sans"/>
                <a:sym typeface="Canva Sans"/>
              </a:rPr>
              <a:t>Inclusive (Mainstream) Pack</a:t>
            </a:r>
          </a:p>
          <a:p>
            <a:pPr marL="1316350" lvl="1" indent="-571500" algn="l">
              <a:buFont typeface="Arial" panose="020B0604020202020204" pitchFamily="34" charset="0"/>
              <a:buChar char="•"/>
            </a:pPr>
            <a:r>
              <a:rPr lang="en-US" sz="4400" dirty="0">
                <a:solidFill>
                  <a:srgbClr val="000000"/>
                </a:solidFill>
                <a:latin typeface="Canva Sans"/>
                <a:ea typeface="Canva Sans"/>
                <a:cs typeface="Canva Sans"/>
                <a:sym typeface="Canva Sans"/>
              </a:rPr>
              <a:t>Diversity reflects society at large</a:t>
            </a:r>
          </a:p>
          <a:p>
            <a:pPr marL="1316350" lvl="1" indent="-571500" algn="l">
              <a:buFont typeface="Arial" panose="020B0604020202020204" pitchFamily="34" charset="0"/>
              <a:buChar char="•"/>
            </a:pPr>
            <a:r>
              <a:rPr lang="en-US" sz="4400" dirty="0">
                <a:solidFill>
                  <a:srgbClr val="000000"/>
                </a:solidFill>
                <a:latin typeface="Canva Sans"/>
                <a:ea typeface="Canva Sans"/>
                <a:cs typeface="Canva Sans"/>
                <a:sym typeface="Canva Sans"/>
              </a:rPr>
              <a:t>Scouts with and without special needs interact, support each other</a:t>
            </a:r>
          </a:p>
          <a:p>
            <a:pPr marL="1316350" lvl="1" indent="-571500" algn="l">
              <a:buFont typeface="Arial" panose="020B0604020202020204" pitchFamily="34" charset="0"/>
              <a:buChar char="•"/>
            </a:pPr>
            <a:r>
              <a:rPr lang="en-US" sz="4400" dirty="0">
                <a:solidFill>
                  <a:srgbClr val="000000"/>
                </a:solidFill>
                <a:latin typeface="Canva Sans"/>
                <a:ea typeface="Canva Sans"/>
                <a:cs typeface="Canva Sans"/>
                <a:sym typeface="Canva Sans"/>
              </a:rPr>
              <a:t>Scouts with special needs grow from challenge of unmodified program implementation, schedule</a:t>
            </a:r>
          </a:p>
          <a:p>
            <a:pPr marL="744850" lvl="1" algn="l"/>
            <a:r>
              <a:rPr lang="en-US" sz="4400" u="sng" dirty="0">
                <a:solidFill>
                  <a:srgbClr val="000000"/>
                </a:solidFill>
                <a:latin typeface="Canva Sans"/>
                <a:ea typeface="Canva Sans"/>
                <a:cs typeface="Canva Sans"/>
                <a:sym typeface="Canva Sans"/>
              </a:rPr>
              <a:t>Special Needs Pack</a:t>
            </a:r>
          </a:p>
          <a:p>
            <a:pPr marL="1316350" lvl="1" indent="-571500" algn="l">
              <a:buFont typeface="Arial" panose="020B0604020202020204" pitchFamily="34" charset="0"/>
              <a:buChar char="•"/>
            </a:pPr>
            <a:r>
              <a:rPr lang="en-US" sz="4400" dirty="0">
                <a:solidFill>
                  <a:srgbClr val="000000"/>
                </a:solidFill>
                <a:latin typeface="Canva Sans"/>
                <a:ea typeface="Canva Sans"/>
                <a:cs typeface="Canva Sans"/>
                <a:sym typeface="Canva Sans"/>
              </a:rPr>
              <a:t>“Do Your Best” definition, program pace calibrated to Scouts with special needs</a:t>
            </a:r>
          </a:p>
          <a:p>
            <a:pPr marL="1316350" lvl="1" indent="-571500" algn="l">
              <a:buFont typeface="Arial" panose="020B0604020202020204" pitchFamily="34" charset="0"/>
              <a:buChar char="•"/>
            </a:pPr>
            <a:r>
              <a:rPr lang="en-US" sz="4400" dirty="0">
                <a:solidFill>
                  <a:srgbClr val="000000"/>
                </a:solidFill>
                <a:latin typeface="Canva Sans"/>
                <a:ea typeface="Canva Sans"/>
                <a:cs typeface="Canva Sans"/>
                <a:sym typeface="Canva Sans"/>
              </a:rPr>
              <a:t>All achieve, advance at same rate and in the same way</a:t>
            </a:r>
          </a:p>
          <a:p>
            <a:pPr marL="1316350" lvl="1" indent="-571500" algn="l">
              <a:buFont typeface="Arial" panose="020B0604020202020204" pitchFamily="34" charset="0"/>
              <a:buChar char="•"/>
            </a:pPr>
            <a:r>
              <a:rPr lang="en-US" sz="4400" dirty="0">
                <a:solidFill>
                  <a:srgbClr val="000000"/>
                </a:solidFill>
                <a:latin typeface="Canva Sans"/>
                <a:ea typeface="Canva Sans"/>
                <a:cs typeface="Canva Sans"/>
                <a:sym typeface="Canva Sans"/>
              </a:rPr>
              <a:t>Scouts insulated from interaction with Scouts without special needs</a:t>
            </a:r>
          </a:p>
        </p:txBody>
      </p:sp>
    </p:spTree>
    <p:extLst>
      <p:ext uri="{BB962C8B-B14F-4D97-AF65-F5344CB8AC3E}">
        <p14:creationId xmlns:p14="http://schemas.microsoft.com/office/powerpoint/2010/main" val="22752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a:solidFill>
                  <a:srgbClr val="000000"/>
                </a:solidFill>
                <a:latin typeface="Canva Sans Bold"/>
                <a:ea typeface="Canva Sans Bold"/>
                <a:cs typeface="Canva Sans Bold"/>
                <a:sym typeface="Canva Sans Bold"/>
              </a:rPr>
              <a:t>Roles and Responsibilities</a:t>
            </a:r>
          </a:p>
        </p:txBody>
      </p:sp>
      <p:sp>
        <p:nvSpPr>
          <p:cNvPr id="3" name="TextBox 3"/>
          <p:cNvSpPr txBox="1"/>
          <p:nvPr/>
        </p:nvSpPr>
        <p:spPr>
          <a:xfrm>
            <a:off x="1028700" y="2602254"/>
            <a:ext cx="15974118" cy="6137065"/>
          </a:xfrm>
          <a:prstGeom prst="rect">
            <a:avLst/>
          </a:prstGeom>
        </p:spPr>
        <p:txBody>
          <a:bodyPr lIns="0" tIns="0" rIns="0" bIns="0" rtlCol="0" anchor="t">
            <a:spAutoFit/>
          </a:bodyPr>
          <a:lstStyle/>
          <a:p>
            <a:pPr marL="1489700" lvl="1" indent="-744850" algn="l">
              <a:lnSpc>
                <a:spcPts val="9659"/>
              </a:lnSpc>
              <a:buFont typeface="Arial"/>
              <a:buChar char="•"/>
            </a:pPr>
            <a:r>
              <a:rPr lang="en-US" sz="6899" b="1" dirty="0">
                <a:solidFill>
                  <a:srgbClr val="000000"/>
                </a:solidFill>
                <a:latin typeface="Canva Sans Bold"/>
                <a:ea typeface="Canva Sans Bold"/>
                <a:cs typeface="Canva Sans Bold"/>
                <a:sym typeface="Canva Sans Bold"/>
              </a:rPr>
              <a:t>Parents</a:t>
            </a:r>
            <a:r>
              <a:rPr lang="en-US" sz="6899" dirty="0">
                <a:solidFill>
                  <a:srgbClr val="000000"/>
                </a:solidFill>
                <a:latin typeface="Canva Sans"/>
                <a:ea typeface="Canva Sans"/>
                <a:cs typeface="Canva Sans"/>
                <a:sym typeface="Canva Sans"/>
              </a:rPr>
              <a:t>: expert on the child</a:t>
            </a:r>
          </a:p>
          <a:p>
            <a:pPr marL="1489700" lvl="1" indent="-744850" algn="l">
              <a:lnSpc>
                <a:spcPts val="9659"/>
              </a:lnSpc>
              <a:buFont typeface="Arial"/>
              <a:buChar char="•"/>
            </a:pPr>
            <a:r>
              <a:rPr lang="en-US" sz="6899" b="1" dirty="0">
                <a:solidFill>
                  <a:srgbClr val="000000"/>
                </a:solidFill>
                <a:latin typeface="Canva Sans Bold"/>
                <a:ea typeface="Canva Sans Bold"/>
                <a:cs typeface="Canva Sans Bold"/>
                <a:sym typeface="Canva Sans Bold"/>
              </a:rPr>
              <a:t>Leaders</a:t>
            </a:r>
            <a:r>
              <a:rPr lang="en-US" sz="6899" dirty="0">
                <a:solidFill>
                  <a:srgbClr val="000000"/>
                </a:solidFill>
                <a:latin typeface="Canva Sans"/>
                <a:ea typeface="Canva Sans"/>
                <a:cs typeface="Canva Sans"/>
                <a:sym typeface="Canva Sans"/>
              </a:rPr>
              <a:t>: position trained experts on Scouting</a:t>
            </a:r>
          </a:p>
          <a:p>
            <a:pPr marL="1489700" lvl="1" indent="-744850" algn="l">
              <a:lnSpc>
                <a:spcPts val="9659"/>
              </a:lnSpc>
              <a:buFont typeface="Arial"/>
              <a:buChar char="•"/>
            </a:pPr>
            <a:r>
              <a:rPr lang="en-US" sz="6899" b="1" dirty="0">
                <a:solidFill>
                  <a:srgbClr val="000000"/>
                </a:solidFill>
                <a:latin typeface="Canva Sans Bold"/>
                <a:ea typeface="Canva Sans Bold"/>
                <a:cs typeface="Canva Sans Bold"/>
                <a:sym typeface="Canva Sans Bold"/>
              </a:rPr>
              <a:t>Other Scouts</a:t>
            </a:r>
            <a:r>
              <a:rPr lang="en-US" sz="6899" dirty="0">
                <a:solidFill>
                  <a:srgbClr val="000000"/>
                </a:solidFill>
                <a:latin typeface="Canva Sans"/>
                <a:ea typeface="Canva Sans"/>
                <a:cs typeface="Canva Sans"/>
                <a:sym typeface="Canva Sans"/>
              </a:rPr>
              <a:t>: experts on being a kid (important!)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18332" y="0"/>
            <a:ext cx="7740968" cy="10287000"/>
          </a:xfrm>
          <a:custGeom>
            <a:avLst/>
            <a:gdLst/>
            <a:ahLst/>
            <a:cxnLst/>
            <a:rect l="l" t="t" r="r" b="b"/>
            <a:pathLst>
              <a:path w="7740968" h="10287000">
                <a:moveTo>
                  <a:pt x="0" y="0"/>
                </a:moveTo>
                <a:lnTo>
                  <a:pt x="7740968" y="0"/>
                </a:lnTo>
                <a:lnTo>
                  <a:pt x="7740968" y="10287000"/>
                </a:lnTo>
                <a:lnTo>
                  <a:pt x="0" y="10287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452023" y="3355799"/>
            <a:ext cx="7317646" cy="3575402"/>
          </a:xfrm>
          <a:prstGeom prst="rect">
            <a:avLst/>
          </a:prstGeom>
        </p:spPr>
        <p:txBody>
          <a:bodyPr lIns="0" tIns="0" rIns="0" bIns="0" rtlCol="0" anchor="t">
            <a:spAutoFit/>
          </a:bodyPr>
          <a:lstStyle/>
          <a:p>
            <a:pPr algn="ctr">
              <a:lnSpc>
                <a:spcPts val="9520"/>
              </a:lnSpc>
            </a:pPr>
            <a:r>
              <a:rPr lang="en-US" sz="6800" b="1" dirty="0">
                <a:solidFill>
                  <a:srgbClr val="000000"/>
                </a:solidFill>
                <a:latin typeface="Canva Sans Bold"/>
                <a:ea typeface="Canva Sans Bold"/>
                <a:cs typeface="Canva Sans Bold"/>
                <a:sym typeface="Canva Sans Bold"/>
              </a:rPr>
              <a:t>Scouting America  </a:t>
            </a:r>
            <a:r>
              <a:rPr lang="en-US" sz="6800" b="1" dirty="0" err="1">
                <a:solidFill>
                  <a:srgbClr val="000000"/>
                </a:solidFill>
                <a:latin typeface="Canva Sans Bold"/>
                <a:ea typeface="Canva Sans Bold"/>
                <a:cs typeface="Canva Sans Bold"/>
                <a:sym typeface="Canva Sans Bold"/>
              </a:rPr>
              <a:t>Accomodations</a:t>
            </a:r>
            <a:endParaRPr lang="en-US" sz="6800" b="1" dirty="0">
              <a:solidFill>
                <a:srgbClr val="000000"/>
              </a:solidFill>
              <a:latin typeface="Canva Sans Bold"/>
              <a:ea typeface="Canva Sans Bold"/>
              <a:cs typeface="Canva Sans Bold"/>
              <a:sym typeface="Canva Sans 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650752" y="6291645"/>
            <a:ext cx="5069455" cy="3415545"/>
          </a:xfrm>
          <a:custGeom>
            <a:avLst/>
            <a:gdLst/>
            <a:ahLst/>
            <a:cxnLst/>
            <a:rect l="l" t="t" r="r" b="b"/>
            <a:pathLst>
              <a:path w="5069455" h="3415545">
                <a:moveTo>
                  <a:pt x="0" y="0"/>
                </a:moveTo>
                <a:lnTo>
                  <a:pt x="5069455" y="0"/>
                </a:lnTo>
                <a:lnTo>
                  <a:pt x="5069455" y="3415545"/>
                </a:lnTo>
                <a:lnTo>
                  <a:pt x="0" y="341554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a:solidFill>
                  <a:srgbClr val="000000"/>
                </a:solidFill>
                <a:latin typeface="Canva Sans Bold"/>
                <a:ea typeface="Canva Sans Bold"/>
                <a:cs typeface="Canva Sans Bold"/>
                <a:sym typeface="Canva Sans Bold"/>
              </a:rPr>
              <a:t>Ensuring Success</a:t>
            </a:r>
          </a:p>
        </p:txBody>
      </p:sp>
      <p:sp>
        <p:nvSpPr>
          <p:cNvPr id="4" name="TextBox 4"/>
          <p:cNvSpPr txBox="1"/>
          <p:nvPr/>
        </p:nvSpPr>
        <p:spPr>
          <a:xfrm>
            <a:off x="1028700" y="2602254"/>
            <a:ext cx="15974118" cy="4893134"/>
          </a:xfrm>
          <a:prstGeom prst="rect">
            <a:avLst/>
          </a:prstGeom>
        </p:spPr>
        <p:txBody>
          <a:bodyPr lIns="0" tIns="0" rIns="0" bIns="0" rtlCol="0" anchor="t">
            <a:spAutoFit/>
          </a:bodyPr>
          <a:lstStyle/>
          <a:p>
            <a:pPr marL="1489700" lvl="1" indent="-744850" algn="l">
              <a:lnSpc>
                <a:spcPts val="9659"/>
              </a:lnSpc>
              <a:buFont typeface="Arial"/>
              <a:buChar char="•"/>
            </a:pPr>
            <a:r>
              <a:rPr lang="en-US" sz="6899" dirty="0">
                <a:solidFill>
                  <a:srgbClr val="000000"/>
                </a:solidFill>
                <a:latin typeface="Canva Sans"/>
                <a:ea typeface="Canva Sans"/>
                <a:cs typeface="Canva Sans"/>
                <a:sym typeface="Canva Sans"/>
              </a:rPr>
              <a:t>Constant communication with parents and leadership</a:t>
            </a:r>
          </a:p>
          <a:p>
            <a:pPr marL="1489700" lvl="1" indent="-744850" algn="l">
              <a:lnSpc>
                <a:spcPts val="9659"/>
              </a:lnSpc>
              <a:buFont typeface="Arial"/>
              <a:buChar char="•"/>
            </a:pPr>
            <a:r>
              <a:rPr lang="en-US" sz="6899" dirty="0">
                <a:solidFill>
                  <a:srgbClr val="000000"/>
                </a:solidFill>
                <a:latin typeface="Canva Sans"/>
                <a:ea typeface="Canva Sans"/>
                <a:cs typeface="Canva Sans"/>
                <a:sym typeface="Canva Sans"/>
              </a:rPr>
              <a:t>Self-reflection - what went well, where can we grow?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dirty="0">
                <a:solidFill>
                  <a:srgbClr val="000000"/>
                </a:solidFill>
                <a:latin typeface="Canva Sans Bold"/>
                <a:ea typeface="Canva Sans Bold"/>
                <a:cs typeface="Canva Sans Bold"/>
                <a:sym typeface="Canva Sans Bold"/>
              </a:rPr>
              <a:t>Scouting America Resources</a:t>
            </a:r>
          </a:p>
        </p:txBody>
      </p:sp>
      <p:sp>
        <p:nvSpPr>
          <p:cNvPr id="3" name="TextBox 3"/>
          <p:cNvSpPr txBox="1"/>
          <p:nvPr/>
        </p:nvSpPr>
        <p:spPr>
          <a:xfrm>
            <a:off x="457200" y="2324100"/>
            <a:ext cx="15974118" cy="7134325"/>
          </a:xfrm>
          <a:prstGeom prst="rect">
            <a:avLst/>
          </a:prstGeom>
        </p:spPr>
        <p:txBody>
          <a:bodyPr lIns="0" tIns="0" rIns="0" bIns="0" rtlCol="0" anchor="t">
            <a:spAutoFit/>
          </a:bodyPr>
          <a:lstStyle/>
          <a:p>
            <a:pPr marL="863606" lvl="1" indent="-431803" algn="l">
              <a:lnSpc>
                <a:spcPts val="5600"/>
              </a:lnSpc>
              <a:buFont typeface="Arial"/>
              <a:buChar char="•"/>
            </a:pPr>
            <a:r>
              <a:rPr lang="en-US" sz="4400" b="1" dirty="0">
                <a:solidFill>
                  <a:srgbClr val="000000"/>
                </a:solidFill>
                <a:latin typeface="Canva Sans Bold"/>
                <a:ea typeface="Canva Sans Bold"/>
                <a:cs typeface="Canva Sans Bold"/>
                <a:sym typeface="Canva Sans Bold"/>
              </a:rPr>
              <a:t>Abilities Digest Newsletter</a:t>
            </a:r>
          </a:p>
          <a:p>
            <a:pPr marL="863606" lvl="1" indent="-431803" algn="l">
              <a:lnSpc>
                <a:spcPts val="5600"/>
              </a:lnSpc>
              <a:buFont typeface="Arial"/>
              <a:buChar char="•"/>
            </a:pPr>
            <a:r>
              <a:rPr lang="en-US" sz="4400" b="1" dirty="0" err="1">
                <a:solidFill>
                  <a:srgbClr val="000000"/>
                </a:solidFill>
                <a:latin typeface="Canva Sans Bold"/>
                <a:ea typeface="Canva Sans Bold"/>
                <a:cs typeface="Canva Sans Bold"/>
                <a:sym typeface="Canva Sans Bold"/>
              </a:rPr>
              <a:t>AbleScouts</a:t>
            </a:r>
            <a:r>
              <a:rPr lang="en-US" sz="4400" b="1" dirty="0">
                <a:solidFill>
                  <a:srgbClr val="000000"/>
                </a:solidFill>
                <a:latin typeface="Canva Sans Bold"/>
                <a:ea typeface="Canva Sans Bold"/>
                <a:cs typeface="Canva Sans Bold"/>
                <a:sym typeface="Canva Sans Bold"/>
              </a:rPr>
              <a:t> </a:t>
            </a:r>
            <a:r>
              <a:rPr lang="en-US" sz="4400" dirty="0">
                <a:solidFill>
                  <a:srgbClr val="000000"/>
                </a:solidFill>
                <a:latin typeface="Canva Sans"/>
                <a:ea typeface="Canva Sans"/>
                <a:cs typeface="Canva Sans"/>
                <a:sym typeface="Canva Sans"/>
              </a:rPr>
              <a:t>- Inclusion Toolbox</a:t>
            </a:r>
          </a:p>
          <a:p>
            <a:pPr marL="863606" lvl="1" indent="-431803" algn="l">
              <a:lnSpc>
                <a:spcPts val="5600"/>
              </a:lnSpc>
              <a:buFont typeface="Arial"/>
              <a:buChar char="•"/>
            </a:pPr>
            <a:r>
              <a:rPr lang="en-US" sz="4400" b="1" dirty="0">
                <a:solidFill>
                  <a:srgbClr val="000000"/>
                </a:solidFill>
                <a:latin typeface="Canva Sans Bold"/>
                <a:ea typeface="Canva Sans Bold"/>
                <a:cs typeface="Canva Sans Bold"/>
                <a:sym typeface="Canva Sans Bold"/>
              </a:rPr>
              <a:t>BSA Guide to Working with Scouts with Disabilities</a:t>
            </a:r>
            <a:r>
              <a:rPr lang="en-US" sz="4400" dirty="0">
                <a:solidFill>
                  <a:srgbClr val="000000"/>
                </a:solidFill>
                <a:latin typeface="Canva Sans"/>
                <a:ea typeface="Canva Sans"/>
                <a:cs typeface="Canva Sans"/>
                <a:sym typeface="Canva Sans"/>
              </a:rPr>
              <a:t>: This guide provides insights on accommodating various needs and promoting inclusion.</a:t>
            </a:r>
          </a:p>
          <a:p>
            <a:pPr marL="863606" lvl="1" indent="-431803" algn="l">
              <a:lnSpc>
                <a:spcPts val="5600"/>
              </a:lnSpc>
              <a:buFont typeface="Arial"/>
              <a:buChar char="•"/>
            </a:pPr>
            <a:r>
              <a:rPr lang="en-US" sz="4400" b="1" dirty="0">
                <a:solidFill>
                  <a:srgbClr val="000000"/>
                </a:solidFill>
                <a:latin typeface="Canva Sans Bold"/>
                <a:ea typeface="Canva Sans Bold"/>
                <a:cs typeface="Canva Sans Bold"/>
                <a:sym typeface="Canva Sans Bold"/>
              </a:rPr>
              <a:t>Online webinars -</a:t>
            </a:r>
            <a:r>
              <a:rPr lang="en-US" sz="4400" dirty="0">
                <a:solidFill>
                  <a:srgbClr val="000000"/>
                </a:solidFill>
                <a:latin typeface="Canva Sans"/>
                <a:ea typeface="Canva Sans"/>
                <a:cs typeface="Canva Sans"/>
                <a:sym typeface="Canva Sans"/>
              </a:rPr>
              <a:t> https://www.scouting.org/resources/disabilities-awareness/</a:t>
            </a:r>
          </a:p>
          <a:p>
            <a:pPr marL="863606" lvl="1" indent="-431803" algn="l">
              <a:lnSpc>
                <a:spcPts val="5600"/>
              </a:lnSpc>
              <a:buFont typeface="Arial"/>
              <a:buChar char="•"/>
            </a:pPr>
            <a:r>
              <a:rPr lang="en-US" sz="4400" b="1" dirty="0">
                <a:solidFill>
                  <a:srgbClr val="000000"/>
                </a:solidFill>
                <a:latin typeface="Canva Sans Bold"/>
                <a:ea typeface="Canva Sans Bold"/>
                <a:cs typeface="Canva Sans Bold"/>
                <a:sym typeface="Canva Sans Bold"/>
              </a:rPr>
              <a:t>No Scout Left Behind Facebook Group</a:t>
            </a:r>
          </a:p>
          <a:p>
            <a:pPr marL="863606" lvl="1" indent="-431803" algn="l">
              <a:lnSpc>
                <a:spcPts val="5600"/>
              </a:lnSpc>
              <a:buFont typeface="Arial"/>
              <a:buChar char="•"/>
            </a:pPr>
            <a:endParaRPr lang="en-US" sz="4000" b="1" dirty="0">
              <a:solidFill>
                <a:srgbClr val="000000"/>
              </a:solidFill>
              <a:latin typeface="Canva Sans Bold"/>
              <a:ea typeface="Canva Sans Bold"/>
              <a:cs typeface="Canva Sans Bold"/>
              <a:sym typeface="Canva Sans Bo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663547" y="3086100"/>
            <a:ext cx="4960906" cy="6172200"/>
          </a:xfrm>
          <a:custGeom>
            <a:avLst/>
            <a:gdLst/>
            <a:ahLst/>
            <a:cxnLst/>
            <a:rect l="l" t="t" r="r" b="b"/>
            <a:pathLst>
              <a:path w="4960906" h="6172200">
                <a:moveTo>
                  <a:pt x="0" y="0"/>
                </a:moveTo>
                <a:lnTo>
                  <a:pt x="4960906" y="0"/>
                </a:lnTo>
                <a:lnTo>
                  <a:pt x="4960906" y="6172200"/>
                </a:lnTo>
                <a:lnTo>
                  <a:pt x="0" y="6172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a:solidFill>
                  <a:srgbClr val="000000"/>
                </a:solidFill>
                <a:latin typeface="Canva Sans Bold"/>
                <a:ea typeface="Canva Sans Bold"/>
                <a:cs typeface="Canva Sans Bold"/>
                <a:sym typeface="Canva Sans Bold"/>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372216" y="3726974"/>
            <a:ext cx="2386277" cy="3692498"/>
          </a:xfrm>
          <a:custGeom>
            <a:avLst/>
            <a:gdLst/>
            <a:ahLst/>
            <a:cxnLst/>
            <a:rect l="l" t="t" r="r" b="b"/>
            <a:pathLst>
              <a:path w="2386277" h="3692498">
                <a:moveTo>
                  <a:pt x="2386277" y="0"/>
                </a:moveTo>
                <a:lnTo>
                  <a:pt x="0" y="0"/>
                </a:lnTo>
                <a:lnTo>
                  <a:pt x="0" y="3692498"/>
                </a:lnTo>
                <a:lnTo>
                  <a:pt x="2386277" y="3692498"/>
                </a:lnTo>
                <a:lnTo>
                  <a:pt x="238627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271665" flipH="1">
            <a:off x="-5088774" y="6851849"/>
            <a:ext cx="20314837" cy="5967483"/>
          </a:xfrm>
          <a:custGeom>
            <a:avLst/>
            <a:gdLst/>
            <a:ahLst/>
            <a:cxnLst/>
            <a:rect l="l" t="t" r="r" b="b"/>
            <a:pathLst>
              <a:path w="20314837" h="5967483">
                <a:moveTo>
                  <a:pt x="20314837" y="0"/>
                </a:moveTo>
                <a:lnTo>
                  <a:pt x="0" y="0"/>
                </a:lnTo>
                <a:lnTo>
                  <a:pt x="0" y="5967484"/>
                </a:lnTo>
                <a:lnTo>
                  <a:pt x="20314837" y="5967484"/>
                </a:lnTo>
                <a:lnTo>
                  <a:pt x="20314837"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4" name="Freeform 4"/>
          <p:cNvSpPr/>
          <p:nvPr/>
        </p:nvSpPr>
        <p:spPr>
          <a:xfrm rot="-1787999">
            <a:off x="15785503" y="7468152"/>
            <a:ext cx="815694" cy="1277015"/>
          </a:xfrm>
          <a:custGeom>
            <a:avLst/>
            <a:gdLst/>
            <a:ahLst/>
            <a:cxnLst/>
            <a:rect l="l" t="t" r="r" b="b"/>
            <a:pathLst>
              <a:path w="815694" h="1277015">
                <a:moveTo>
                  <a:pt x="0" y="0"/>
                </a:moveTo>
                <a:lnTo>
                  <a:pt x="815694" y="0"/>
                </a:lnTo>
                <a:lnTo>
                  <a:pt x="815694" y="1277016"/>
                </a:lnTo>
                <a:lnTo>
                  <a:pt x="0" y="127701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5" name="Freeform 5"/>
          <p:cNvSpPr/>
          <p:nvPr/>
        </p:nvSpPr>
        <p:spPr>
          <a:xfrm rot="1007999" flipH="1">
            <a:off x="16830310" y="7257454"/>
            <a:ext cx="983752" cy="1540121"/>
          </a:xfrm>
          <a:custGeom>
            <a:avLst/>
            <a:gdLst/>
            <a:ahLst/>
            <a:cxnLst/>
            <a:rect l="l" t="t" r="r" b="b"/>
            <a:pathLst>
              <a:path w="983752" h="1540121">
                <a:moveTo>
                  <a:pt x="983752" y="0"/>
                </a:moveTo>
                <a:lnTo>
                  <a:pt x="0" y="0"/>
                </a:lnTo>
                <a:lnTo>
                  <a:pt x="0" y="1540120"/>
                </a:lnTo>
                <a:lnTo>
                  <a:pt x="983752" y="1540120"/>
                </a:lnTo>
                <a:lnTo>
                  <a:pt x="983752"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6" name="Freeform 6"/>
          <p:cNvSpPr/>
          <p:nvPr/>
        </p:nvSpPr>
        <p:spPr>
          <a:xfrm flipH="1">
            <a:off x="15363631" y="8103027"/>
            <a:ext cx="4326225" cy="935546"/>
          </a:xfrm>
          <a:custGeom>
            <a:avLst/>
            <a:gdLst/>
            <a:ahLst/>
            <a:cxnLst/>
            <a:rect l="l" t="t" r="r" b="b"/>
            <a:pathLst>
              <a:path w="4326225" h="935546">
                <a:moveTo>
                  <a:pt x="4326226" y="0"/>
                </a:moveTo>
                <a:lnTo>
                  <a:pt x="0" y="0"/>
                </a:lnTo>
                <a:lnTo>
                  <a:pt x="0" y="935546"/>
                </a:lnTo>
                <a:lnTo>
                  <a:pt x="4326226" y="935546"/>
                </a:lnTo>
                <a:lnTo>
                  <a:pt x="4326226"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rot="94779">
            <a:off x="6672275" y="8335178"/>
            <a:ext cx="17382712" cy="3627108"/>
          </a:xfrm>
          <a:custGeom>
            <a:avLst/>
            <a:gdLst/>
            <a:ahLst/>
            <a:cxnLst/>
            <a:rect l="l" t="t" r="r" b="b"/>
            <a:pathLst>
              <a:path w="17382712" h="3627108">
                <a:moveTo>
                  <a:pt x="0" y="0"/>
                </a:moveTo>
                <a:lnTo>
                  <a:pt x="17382713" y="0"/>
                </a:lnTo>
                <a:lnTo>
                  <a:pt x="17382713" y="3627108"/>
                </a:lnTo>
                <a:lnTo>
                  <a:pt x="0" y="3627108"/>
                </a:lnTo>
                <a:lnTo>
                  <a:pt x="0" y="0"/>
                </a:lnTo>
                <a:close/>
              </a:path>
            </a:pathLst>
          </a:custGeom>
          <a:blipFill>
            <a:blip r:embed="rId12">
              <a:extLst>
                <a:ext uri="{96DAC541-7B7A-43D3-8B79-37D633B846F1}">
                  <asvg:svgBlip xmlns:asvg="http://schemas.microsoft.com/office/drawing/2016/SVG/main" r:embed="rId13"/>
                </a:ext>
              </a:extLst>
            </a:blip>
            <a:stretch>
              <a:fillRect b="-40778"/>
            </a:stretch>
          </a:blipFill>
          <a:ln cap="sq">
            <a:noFill/>
            <a:prstDash val="solid"/>
            <a:miter/>
          </a:ln>
        </p:spPr>
        <p:txBody>
          <a:bodyPr/>
          <a:lstStyle/>
          <a:p>
            <a:endParaRPr lang="en-US"/>
          </a:p>
        </p:txBody>
      </p:sp>
      <p:sp>
        <p:nvSpPr>
          <p:cNvPr id="8" name="Freeform 8"/>
          <p:cNvSpPr/>
          <p:nvPr/>
        </p:nvSpPr>
        <p:spPr>
          <a:xfrm rot="-316569" flipH="1">
            <a:off x="-583779" y="8493579"/>
            <a:ext cx="10310833" cy="3780210"/>
          </a:xfrm>
          <a:custGeom>
            <a:avLst/>
            <a:gdLst/>
            <a:ahLst/>
            <a:cxnLst/>
            <a:rect l="l" t="t" r="r" b="b"/>
            <a:pathLst>
              <a:path w="10310833" h="3780210">
                <a:moveTo>
                  <a:pt x="10310834" y="0"/>
                </a:moveTo>
                <a:lnTo>
                  <a:pt x="0" y="0"/>
                </a:lnTo>
                <a:lnTo>
                  <a:pt x="0" y="3780210"/>
                </a:lnTo>
                <a:lnTo>
                  <a:pt x="10310834" y="3780210"/>
                </a:lnTo>
                <a:lnTo>
                  <a:pt x="10310834" y="0"/>
                </a:lnTo>
                <a:close/>
              </a:path>
            </a:pathLst>
          </a:custGeom>
          <a:blipFill>
            <a:blip r:embed="rId12">
              <a:extLst>
                <a:ext uri="{96DAC541-7B7A-43D3-8B79-37D633B846F1}">
                  <asvg:svgBlip xmlns:asvg="http://schemas.microsoft.com/office/drawing/2016/SVG/main" r:embed="rId13"/>
                </a:ext>
              </a:extLst>
            </a:blip>
            <a:stretch>
              <a:fillRect r="-75411" b="-40544"/>
            </a:stretch>
          </a:blipFill>
          <a:ln cap="sq">
            <a:noFill/>
            <a:prstDash val="solid"/>
            <a:miter/>
          </a:ln>
        </p:spPr>
        <p:txBody>
          <a:bodyPr/>
          <a:lstStyle/>
          <a:p>
            <a:endParaRPr lang="en-US"/>
          </a:p>
        </p:txBody>
      </p:sp>
      <p:grpSp>
        <p:nvGrpSpPr>
          <p:cNvPr id="9" name="Group 9"/>
          <p:cNvGrpSpPr/>
          <p:nvPr/>
        </p:nvGrpSpPr>
        <p:grpSpPr>
          <a:xfrm rot="-129954">
            <a:off x="1308237" y="2686203"/>
            <a:ext cx="3512672" cy="2709509"/>
            <a:chOff x="0" y="0"/>
            <a:chExt cx="915391" cy="706089"/>
          </a:xfrm>
        </p:grpSpPr>
        <p:sp>
          <p:nvSpPr>
            <p:cNvPr id="10" name="Freeform 10"/>
            <p:cNvSpPr/>
            <p:nvPr/>
          </p:nvSpPr>
          <p:spPr>
            <a:xfrm>
              <a:off x="0" y="0"/>
              <a:ext cx="915391" cy="706089"/>
            </a:xfrm>
            <a:custGeom>
              <a:avLst/>
              <a:gdLst/>
              <a:ahLst/>
              <a:cxnLst/>
              <a:rect l="l" t="t" r="r" b="b"/>
              <a:pathLst>
                <a:path w="915391" h="706089">
                  <a:moveTo>
                    <a:pt x="28652" y="0"/>
                  </a:moveTo>
                  <a:lnTo>
                    <a:pt x="886739" y="0"/>
                  </a:lnTo>
                  <a:cubicBezTo>
                    <a:pt x="894338" y="0"/>
                    <a:pt x="901626" y="3019"/>
                    <a:pt x="906999" y="8392"/>
                  </a:cubicBezTo>
                  <a:cubicBezTo>
                    <a:pt x="912373" y="13765"/>
                    <a:pt x="915391" y="21053"/>
                    <a:pt x="915391" y="28652"/>
                  </a:cubicBezTo>
                  <a:lnTo>
                    <a:pt x="915391" y="677437"/>
                  </a:lnTo>
                  <a:cubicBezTo>
                    <a:pt x="915391" y="685036"/>
                    <a:pt x="912373" y="692324"/>
                    <a:pt x="906999" y="697697"/>
                  </a:cubicBezTo>
                  <a:cubicBezTo>
                    <a:pt x="901626" y="703071"/>
                    <a:pt x="894338" y="706089"/>
                    <a:pt x="886739" y="706089"/>
                  </a:cubicBezTo>
                  <a:lnTo>
                    <a:pt x="28652" y="706089"/>
                  </a:lnTo>
                  <a:cubicBezTo>
                    <a:pt x="21053" y="706089"/>
                    <a:pt x="13765" y="703071"/>
                    <a:pt x="8392" y="697697"/>
                  </a:cubicBezTo>
                  <a:cubicBezTo>
                    <a:pt x="3019" y="692324"/>
                    <a:pt x="0" y="685036"/>
                    <a:pt x="0" y="677437"/>
                  </a:cubicBezTo>
                  <a:lnTo>
                    <a:pt x="0" y="28652"/>
                  </a:lnTo>
                  <a:cubicBezTo>
                    <a:pt x="0" y="21053"/>
                    <a:pt x="3019" y="13765"/>
                    <a:pt x="8392" y="8392"/>
                  </a:cubicBezTo>
                  <a:cubicBezTo>
                    <a:pt x="13765" y="3019"/>
                    <a:pt x="21053" y="0"/>
                    <a:pt x="28652" y="0"/>
                  </a:cubicBezTo>
                  <a:close/>
                </a:path>
              </a:pathLst>
            </a:custGeom>
            <a:solidFill>
              <a:srgbClr val="FEFEFE"/>
            </a:solidFill>
            <a:ln w="28575" cap="sq">
              <a:solidFill>
                <a:srgbClr val="7D4C2A"/>
              </a:solidFill>
              <a:prstDash val="solid"/>
              <a:miter/>
            </a:ln>
          </p:spPr>
          <p:txBody>
            <a:bodyPr/>
            <a:lstStyle/>
            <a:p>
              <a:endParaRPr lang="en-US"/>
            </a:p>
          </p:txBody>
        </p:sp>
        <p:sp>
          <p:nvSpPr>
            <p:cNvPr id="11" name="TextBox 11"/>
            <p:cNvSpPr txBox="1"/>
            <p:nvPr/>
          </p:nvSpPr>
          <p:spPr>
            <a:xfrm>
              <a:off x="0" y="-28575"/>
              <a:ext cx="915391" cy="734664"/>
            </a:xfrm>
            <a:prstGeom prst="rect">
              <a:avLst/>
            </a:prstGeom>
          </p:spPr>
          <p:txBody>
            <a:bodyPr lIns="50800" tIns="50800" rIns="50800" bIns="50800" rtlCol="0" anchor="ctr"/>
            <a:lstStyle/>
            <a:p>
              <a:pPr marL="0" lvl="0" indent="0" algn="ctr">
                <a:lnSpc>
                  <a:spcPts val="2102"/>
                </a:lnSpc>
                <a:spcBef>
                  <a:spcPct val="0"/>
                </a:spcBef>
              </a:pPr>
              <a:endParaRPr/>
            </a:p>
          </p:txBody>
        </p:sp>
      </p:grpSp>
      <p:grpSp>
        <p:nvGrpSpPr>
          <p:cNvPr id="12" name="Group 12"/>
          <p:cNvGrpSpPr/>
          <p:nvPr/>
        </p:nvGrpSpPr>
        <p:grpSpPr>
          <a:xfrm rot="145167">
            <a:off x="5266091" y="2686203"/>
            <a:ext cx="3512672" cy="2709509"/>
            <a:chOff x="0" y="0"/>
            <a:chExt cx="915391" cy="706089"/>
          </a:xfrm>
        </p:grpSpPr>
        <p:sp>
          <p:nvSpPr>
            <p:cNvPr id="13" name="Freeform 13"/>
            <p:cNvSpPr/>
            <p:nvPr/>
          </p:nvSpPr>
          <p:spPr>
            <a:xfrm>
              <a:off x="0" y="0"/>
              <a:ext cx="915391" cy="706089"/>
            </a:xfrm>
            <a:custGeom>
              <a:avLst/>
              <a:gdLst/>
              <a:ahLst/>
              <a:cxnLst/>
              <a:rect l="l" t="t" r="r" b="b"/>
              <a:pathLst>
                <a:path w="915391" h="706089">
                  <a:moveTo>
                    <a:pt x="28652" y="0"/>
                  </a:moveTo>
                  <a:lnTo>
                    <a:pt x="886739" y="0"/>
                  </a:lnTo>
                  <a:cubicBezTo>
                    <a:pt x="894338" y="0"/>
                    <a:pt x="901626" y="3019"/>
                    <a:pt x="906999" y="8392"/>
                  </a:cubicBezTo>
                  <a:cubicBezTo>
                    <a:pt x="912373" y="13765"/>
                    <a:pt x="915391" y="21053"/>
                    <a:pt x="915391" y="28652"/>
                  </a:cubicBezTo>
                  <a:lnTo>
                    <a:pt x="915391" y="677437"/>
                  </a:lnTo>
                  <a:cubicBezTo>
                    <a:pt x="915391" y="685036"/>
                    <a:pt x="912373" y="692324"/>
                    <a:pt x="906999" y="697697"/>
                  </a:cubicBezTo>
                  <a:cubicBezTo>
                    <a:pt x="901626" y="703071"/>
                    <a:pt x="894338" y="706089"/>
                    <a:pt x="886739" y="706089"/>
                  </a:cubicBezTo>
                  <a:lnTo>
                    <a:pt x="28652" y="706089"/>
                  </a:lnTo>
                  <a:cubicBezTo>
                    <a:pt x="21053" y="706089"/>
                    <a:pt x="13765" y="703071"/>
                    <a:pt x="8392" y="697697"/>
                  </a:cubicBezTo>
                  <a:cubicBezTo>
                    <a:pt x="3019" y="692324"/>
                    <a:pt x="0" y="685036"/>
                    <a:pt x="0" y="677437"/>
                  </a:cubicBezTo>
                  <a:lnTo>
                    <a:pt x="0" y="28652"/>
                  </a:lnTo>
                  <a:cubicBezTo>
                    <a:pt x="0" y="21053"/>
                    <a:pt x="3019" y="13765"/>
                    <a:pt x="8392" y="8392"/>
                  </a:cubicBezTo>
                  <a:cubicBezTo>
                    <a:pt x="13765" y="3019"/>
                    <a:pt x="21053" y="0"/>
                    <a:pt x="28652" y="0"/>
                  </a:cubicBezTo>
                  <a:close/>
                </a:path>
              </a:pathLst>
            </a:custGeom>
            <a:solidFill>
              <a:srgbClr val="FEFEFE"/>
            </a:solidFill>
            <a:ln w="28575" cap="sq">
              <a:solidFill>
                <a:srgbClr val="7D4C2A"/>
              </a:solidFill>
              <a:prstDash val="solid"/>
              <a:miter/>
            </a:ln>
          </p:spPr>
          <p:txBody>
            <a:bodyPr/>
            <a:lstStyle/>
            <a:p>
              <a:endParaRPr lang="en-US"/>
            </a:p>
          </p:txBody>
        </p:sp>
        <p:sp>
          <p:nvSpPr>
            <p:cNvPr id="14" name="TextBox 14"/>
            <p:cNvSpPr txBox="1"/>
            <p:nvPr/>
          </p:nvSpPr>
          <p:spPr>
            <a:xfrm>
              <a:off x="0" y="-28575"/>
              <a:ext cx="915391" cy="734664"/>
            </a:xfrm>
            <a:prstGeom prst="rect">
              <a:avLst/>
            </a:prstGeom>
          </p:spPr>
          <p:txBody>
            <a:bodyPr lIns="50800" tIns="50800" rIns="50800" bIns="50800" rtlCol="0" anchor="ctr"/>
            <a:lstStyle/>
            <a:p>
              <a:pPr marL="0" lvl="0" indent="0" algn="ctr">
                <a:lnSpc>
                  <a:spcPts val="2102"/>
                </a:lnSpc>
                <a:spcBef>
                  <a:spcPct val="0"/>
                </a:spcBef>
              </a:pPr>
              <a:endParaRPr/>
            </a:p>
          </p:txBody>
        </p:sp>
      </p:grpSp>
      <p:grpSp>
        <p:nvGrpSpPr>
          <p:cNvPr id="15" name="Group 15"/>
          <p:cNvGrpSpPr/>
          <p:nvPr/>
        </p:nvGrpSpPr>
        <p:grpSpPr>
          <a:xfrm rot="-193417">
            <a:off x="9226438" y="2686203"/>
            <a:ext cx="3512672" cy="2709509"/>
            <a:chOff x="0" y="0"/>
            <a:chExt cx="915391" cy="706089"/>
          </a:xfrm>
        </p:grpSpPr>
        <p:sp>
          <p:nvSpPr>
            <p:cNvPr id="16" name="Freeform 16"/>
            <p:cNvSpPr/>
            <p:nvPr/>
          </p:nvSpPr>
          <p:spPr>
            <a:xfrm>
              <a:off x="0" y="0"/>
              <a:ext cx="915391" cy="706089"/>
            </a:xfrm>
            <a:custGeom>
              <a:avLst/>
              <a:gdLst/>
              <a:ahLst/>
              <a:cxnLst/>
              <a:rect l="l" t="t" r="r" b="b"/>
              <a:pathLst>
                <a:path w="915391" h="706089">
                  <a:moveTo>
                    <a:pt x="28652" y="0"/>
                  </a:moveTo>
                  <a:lnTo>
                    <a:pt x="886739" y="0"/>
                  </a:lnTo>
                  <a:cubicBezTo>
                    <a:pt x="894338" y="0"/>
                    <a:pt x="901626" y="3019"/>
                    <a:pt x="906999" y="8392"/>
                  </a:cubicBezTo>
                  <a:cubicBezTo>
                    <a:pt x="912373" y="13765"/>
                    <a:pt x="915391" y="21053"/>
                    <a:pt x="915391" y="28652"/>
                  </a:cubicBezTo>
                  <a:lnTo>
                    <a:pt x="915391" y="677437"/>
                  </a:lnTo>
                  <a:cubicBezTo>
                    <a:pt x="915391" y="685036"/>
                    <a:pt x="912373" y="692324"/>
                    <a:pt x="906999" y="697697"/>
                  </a:cubicBezTo>
                  <a:cubicBezTo>
                    <a:pt x="901626" y="703071"/>
                    <a:pt x="894338" y="706089"/>
                    <a:pt x="886739" y="706089"/>
                  </a:cubicBezTo>
                  <a:lnTo>
                    <a:pt x="28652" y="706089"/>
                  </a:lnTo>
                  <a:cubicBezTo>
                    <a:pt x="21053" y="706089"/>
                    <a:pt x="13765" y="703071"/>
                    <a:pt x="8392" y="697697"/>
                  </a:cubicBezTo>
                  <a:cubicBezTo>
                    <a:pt x="3019" y="692324"/>
                    <a:pt x="0" y="685036"/>
                    <a:pt x="0" y="677437"/>
                  </a:cubicBezTo>
                  <a:lnTo>
                    <a:pt x="0" y="28652"/>
                  </a:lnTo>
                  <a:cubicBezTo>
                    <a:pt x="0" y="21053"/>
                    <a:pt x="3019" y="13765"/>
                    <a:pt x="8392" y="8392"/>
                  </a:cubicBezTo>
                  <a:cubicBezTo>
                    <a:pt x="13765" y="3019"/>
                    <a:pt x="21053" y="0"/>
                    <a:pt x="28652" y="0"/>
                  </a:cubicBezTo>
                  <a:close/>
                </a:path>
              </a:pathLst>
            </a:custGeom>
            <a:solidFill>
              <a:srgbClr val="FEFEFE"/>
            </a:solidFill>
            <a:ln w="28575" cap="sq">
              <a:solidFill>
                <a:srgbClr val="7D4C2A"/>
              </a:solidFill>
              <a:prstDash val="solid"/>
              <a:miter/>
            </a:ln>
          </p:spPr>
          <p:txBody>
            <a:bodyPr/>
            <a:lstStyle/>
            <a:p>
              <a:endParaRPr lang="en-US"/>
            </a:p>
          </p:txBody>
        </p:sp>
        <p:sp>
          <p:nvSpPr>
            <p:cNvPr id="17" name="TextBox 17"/>
            <p:cNvSpPr txBox="1"/>
            <p:nvPr/>
          </p:nvSpPr>
          <p:spPr>
            <a:xfrm>
              <a:off x="0" y="-28575"/>
              <a:ext cx="915391" cy="734664"/>
            </a:xfrm>
            <a:prstGeom prst="rect">
              <a:avLst/>
            </a:prstGeom>
          </p:spPr>
          <p:txBody>
            <a:bodyPr lIns="50800" tIns="50800" rIns="50800" bIns="50800" rtlCol="0" anchor="ctr"/>
            <a:lstStyle/>
            <a:p>
              <a:pPr marL="0" lvl="0" indent="0" algn="ctr">
                <a:lnSpc>
                  <a:spcPts val="2102"/>
                </a:lnSpc>
                <a:spcBef>
                  <a:spcPct val="0"/>
                </a:spcBef>
              </a:pPr>
              <a:endParaRPr/>
            </a:p>
          </p:txBody>
        </p:sp>
      </p:grpSp>
      <p:grpSp>
        <p:nvGrpSpPr>
          <p:cNvPr id="18" name="Group 18"/>
          <p:cNvGrpSpPr/>
          <p:nvPr/>
        </p:nvGrpSpPr>
        <p:grpSpPr>
          <a:xfrm rot="84211">
            <a:off x="1319214" y="5855119"/>
            <a:ext cx="3512672" cy="2709509"/>
            <a:chOff x="0" y="0"/>
            <a:chExt cx="915391" cy="706089"/>
          </a:xfrm>
        </p:grpSpPr>
        <p:sp>
          <p:nvSpPr>
            <p:cNvPr id="19" name="Freeform 19"/>
            <p:cNvSpPr/>
            <p:nvPr/>
          </p:nvSpPr>
          <p:spPr>
            <a:xfrm>
              <a:off x="0" y="0"/>
              <a:ext cx="915391" cy="706089"/>
            </a:xfrm>
            <a:custGeom>
              <a:avLst/>
              <a:gdLst/>
              <a:ahLst/>
              <a:cxnLst/>
              <a:rect l="l" t="t" r="r" b="b"/>
              <a:pathLst>
                <a:path w="915391" h="706089">
                  <a:moveTo>
                    <a:pt x="28652" y="0"/>
                  </a:moveTo>
                  <a:lnTo>
                    <a:pt x="886739" y="0"/>
                  </a:lnTo>
                  <a:cubicBezTo>
                    <a:pt x="894338" y="0"/>
                    <a:pt x="901626" y="3019"/>
                    <a:pt x="906999" y="8392"/>
                  </a:cubicBezTo>
                  <a:cubicBezTo>
                    <a:pt x="912373" y="13765"/>
                    <a:pt x="915391" y="21053"/>
                    <a:pt x="915391" y="28652"/>
                  </a:cubicBezTo>
                  <a:lnTo>
                    <a:pt x="915391" y="677437"/>
                  </a:lnTo>
                  <a:cubicBezTo>
                    <a:pt x="915391" y="685036"/>
                    <a:pt x="912373" y="692324"/>
                    <a:pt x="906999" y="697697"/>
                  </a:cubicBezTo>
                  <a:cubicBezTo>
                    <a:pt x="901626" y="703071"/>
                    <a:pt x="894338" y="706089"/>
                    <a:pt x="886739" y="706089"/>
                  </a:cubicBezTo>
                  <a:lnTo>
                    <a:pt x="28652" y="706089"/>
                  </a:lnTo>
                  <a:cubicBezTo>
                    <a:pt x="21053" y="706089"/>
                    <a:pt x="13765" y="703071"/>
                    <a:pt x="8392" y="697697"/>
                  </a:cubicBezTo>
                  <a:cubicBezTo>
                    <a:pt x="3019" y="692324"/>
                    <a:pt x="0" y="685036"/>
                    <a:pt x="0" y="677437"/>
                  </a:cubicBezTo>
                  <a:lnTo>
                    <a:pt x="0" y="28652"/>
                  </a:lnTo>
                  <a:cubicBezTo>
                    <a:pt x="0" y="21053"/>
                    <a:pt x="3019" y="13765"/>
                    <a:pt x="8392" y="8392"/>
                  </a:cubicBezTo>
                  <a:cubicBezTo>
                    <a:pt x="13765" y="3019"/>
                    <a:pt x="21053" y="0"/>
                    <a:pt x="28652" y="0"/>
                  </a:cubicBezTo>
                  <a:close/>
                </a:path>
              </a:pathLst>
            </a:custGeom>
            <a:solidFill>
              <a:srgbClr val="FEFEFE"/>
            </a:solidFill>
            <a:ln w="28575" cap="sq">
              <a:solidFill>
                <a:srgbClr val="7D4C2A"/>
              </a:solidFill>
              <a:prstDash val="solid"/>
              <a:miter/>
            </a:ln>
          </p:spPr>
          <p:txBody>
            <a:bodyPr/>
            <a:lstStyle/>
            <a:p>
              <a:endParaRPr lang="en-US"/>
            </a:p>
          </p:txBody>
        </p:sp>
        <p:sp>
          <p:nvSpPr>
            <p:cNvPr id="20" name="TextBox 20"/>
            <p:cNvSpPr txBox="1"/>
            <p:nvPr/>
          </p:nvSpPr>
          <p:spPr>
            <a:xfrm>
              <a:off x="0" y="-28575"/>
              <a:ext cx="915391" cy="734664"/>
            </a:xfrm>
            <a:prstGeom prst="rect">
              <a:avLst/>
            </a:prstGeom>
          </p:spPr>
          <p:txBody>
            <a:bodyPr lIns="50800" tIns="50800" rIns="50800" bIns="50800" rtlCol="0" anchor="ctr"/>
            <a:lstStyle/>
            <a:p>
              <a:pPr marL="0" lvl="0" indent="0" algn="ctr">
                <a:lnSpc>
                  <a:spcPts val="2102"/>
                </a:lnSpc>
                <a:spcBef>
                  <a:spcPct val="0"/>
                </a:spcBef>
              </a:pPr>
              <a:endParaRPr/>
            </a:p>
          </p:txBody>
        </p:sp>
      </p:grpSp>
      <p:sp>
        <p:nvSpPr>
          <p:cNvPr id="21" name="Freeform 21"/>
          <p:cNvSpPr/>
          <p:nvPr/>
        </p:nvSpPr>
        <p:spPr>
          <a:xfrm rot="1787426" flipH="1">
            <a:off x="1671242" y="8321929"/>
            <a:ext cx="1024753" cy="1604310"/>
          </a:xfrm>
          <a:custGeom>
            <a:avLst/>
            <a:gdLst/>
            <a:ahLst/>
            <a:cxnLst/>
            <a:rect l="l" t="t" r="r" b="b"/>
            <a:pathLst>
              <a:path w="1024753" h="1604310">
                <a:moveTo>
                  <a:pt x="1024752" y="0"/>
                </a:moveTo>
                <a:lnTo>
                  <a:pt x="0" y="0"/>
                </a:lnTo>
                <a:lnTo>
                  <a:pt x="0" y="1604310"/>
                </a:lnTo>
                <a:lnTo>
                  <a:pt x="1024752" y="1604310"/>
                </a:lnTo>
                <a:lnTo>
                  <a:pt x="1024752"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22" name="Freeform 22"/>
          <p:cNvSpPr/>
          <p:nvPr/>
        </p:nvSpPr>
        <p:spPr>
          <a:xfrm rot="-1009316">
            <a:off x="501240" y="8297820"/>
            <a:ext cx="1055553" cy="1652528"/>
          </a:xfrm>
          <a:custGeom>
            <a:avLst/>
            <a:gdLst/>
            <a:ahLst/>
            <a:cxnLst/>
            <a:rect l="l" t="t" r="r" b="b"/>
            <a:pathLst>
              <a:path w="1055553" h="1652528">
                <a:moveTo>
                  <a:pt x="0" y="0"/>
                </a:moveTo>
                <a:lnTo>
                  <a:pt x="1055553" y="0"/>
                </a:lnTo>
                <a:lnTo>
                  <a:pt x="1055553" y="1652529"/>
                </a:lnTo>
                <a:lnTo>
                  <a:pt x="0" y="165252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23" name="Freeform 23"/>
          <p:cNvSpPr/>
          <p:nvPr/>
        </p:nvSpPr>
        <p:spPr>
          <a:xfrm rot="442777">
            <a:off x="-1508421" y="9072701"/>
            <a:ext cx="7055634" cy="1525781"/>
          </a:xfrm>
          <a:custGeom>
            <a:avLst/>
            <a:gdLst/>
            <a:ahLst/>
            <a:cxnLst/>
            <a:rect l="l" t="t" r="r" b="b"/>
            <a:pathLst>
              <a:path w="7055634" h="1525781">
                <a:moveTo>
                  <a:pt x="0" y="0"/>
                </a:moveTo>
                <a:lnTo>
                  <a:pt x="7055633" y="0"/>
                </a:lnTo>
                <a:lnTo>
                  <a:pt x="7055633" y="1525780"/>
                </a:lnTo>
                <a:lnTo>
                  <a:pt x="0" y="15257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24" name="Group 24"/>
          <p:cNvGrpSpPr/>
          <p:nvPr/>
        </p:nvGrpSpPr>
        <p:grpSpPr>
          <a:xfrm rot="-135273">
            <a:off x="5277067" y="5843387"/>
            <a:ext cx="3512672" cy="2721241"/>
            <a:chOff x="0" y="0"/>
            <a:chExt cx="915391" cy="709147"/>
          </a:xfrm>
        </p:grpSpPr>
        <p:sp>
          <p:nvSpPr>
            <p:cNvPr id="25" name="Freeform 25"/>
            <p:cNvSpPr/>
            <p:nvPr/>
          </p:nvSpPr>
          <p:spPr>
            <a:xfrm>
              <a:off x="0" y="0"/>
              <a:ext cx="915391" cy="709147"/>
            </a:xfrm>
            <a:custGeom>
              <a:avLst/>
              <a:gdLst/>
              <a:ahLst/>
              <a:cxnLst/>
              <a:rect l="l" t="t" r="r" b="b"/>
              <a:pathLst>
                <a:path w="915391" h="709147">
                  <a:moveTo>
                    <a:pt x="28652" y="0"/>
                  </a:moveTo>
                  <a:lnTo>
                    <a:pt x="886739" y="0"/>
                  </a:lnTo>
                  <a:cubicBezTo>
                    <a:pt x="894338" y="0"/>
                    <a:pt x="901626" y="3019"/>
                    <a:pt x="906999" y="8392"/>
                  </a:cubicBezTo>
                  <a:cubicBezTo>
                    <a:pt x="912373" y="13765"/>
                    <a:pt x="915391" y="21053"/>
                    <a:pt x="915391" y="28652"/>
                  </a:cubicBezTo>
                  <a:lnTo>
                    <a:pt x="915391" y="680495"/>
                  </a:lnTo>
                  <a:cubicBezTo>
                    <a:pt x="915391" y="688094"/>
                    <a:pt x="912373" y="695381"/>
                    <a:pt x="906999" y="700755"/>
                  </a:cubicBezTo>
                  <a:cubicBezTo>
                    <a:pt x="901626" y="706128"/>
                    <a:pt x="894338" y="709147"/>
                    <a:pt x="886739" y="709147"/>
                  </a:cubicBezTo>
                  <a:lnTo>
                    <a:pt x="28652" y="709147"/>
                  </a:lnTo>
                  <a:cubicBezTo>
                    <a:pt x="21053" y="709147"/>
                    <a:pt x="13765" y="706128"/>
                    <a:pt x="8392" y="700755"/>
                  </a:cubicBezTo>
                  <a:cubicBezTo>
                    <a:pt x="3019" y="695381"/>
                    <a:pt x="0" y="688094"/>
                    <a:pt x="0" y="680495"/>
                  </a:cubicBezTo>
                  <a:lnTo>
                    <a:pt x="0" y="28652"/>
                  </a:lnTo>
                  <a:cubicBezTo>
                    <a:pt x="0" y="21053"/>
                    <a:pt x="3019" y="13765"/>
                    <a:pt x="8392" y="8392"/>
                  </a:cubicBezTo>
                  <a:cubicBezTo>
                    <a:pt x="13765" y="3019"/>
                    <a:pt x="21053" y="0"/>
                    <a:pt x="28652" y="0"/>
                  </a:cubicBezTo>
                  <a:close/>
                </a:path>
              </a:pathLst>
            </a:custGeom>
            <a:solidFill>
              <a:srgbClr val="FEFEFE"/>
            </a:solidFill>
            <a:ln w="28575" cap="sq">
              <a:solidFill>
                <a:srgbClr val="7D4C2A"/>
              </a:solidFill>
              <a:prstDash val="solid"/>
              <a:miter/>
            </a:ln>
          </p:spPr>
          <p:txBody>
            <a:bodyPr/>
            <a:lstStyle/>
            <a:p>
              <a:endParaRPr lang="en-US"/>
            </a:p>
          </p:txBody>
        </p:sp>
        <p:sp>
          <p:nvSpPr>
            <p:cNvPr id="26" name="TextBox 26"/>
            <p:cNvSpPr txBox="1"/>
            <p:nvPr/>
          </p:nvSpPr>
          <p:spPr>
            <a:xfrm>
              <a:off x="0" y="-28575"/>
              <a:ext cx="915391" cy="737722"/>
            </a:xfrm>
            <a:prstGeom prst="rect">
              <a:avLst/>
            </a:prstGeom>
          </p:spPr>
          <p:txBody>
            <a:bodyPr lIns="50800" tIns="50800" rIns="50800" bIns="50800" rtlCol="0" anchor="ctr"/>
            <a:lstStyle/>
            <a:p>
              <a:pPr marL="0" lvl="0" indent="0" algn="ctr">
                <a:lnSpc>
                  <a:spcPts val="2102"/>
                </a:lnSpc>
                <a:spcBef>
                  <a:spcPct val="0"/>
                </a:spcBef>
              </a:pPr>
              <a:endParaRPr/>
            </a:p>
          </p:txBody>
        </p:sp>
      </p:grpSp>
      <p:grpSp>
        <p:nvGrpSpPr>
          <p:cNvPr id="27" name="Group 27"/>
          <p:cNvGrpSpPr/>
          <p:nvPr/>
        </p:nvGrpSpPr>
        <p:grpSpPr>
          <a:xfrm rot="111967">
            <a:off x="9237414" y="5843387"/>
            <a:ext cx="3512672" cy="2721241"/>
            <a:chOff x="0" y="0"/>
            <a:chExt cx="915391" cy="709147"/>
          </a:xfrm>
        </p:grpSpPr>
        <p:sp>
          <p:nvSpPr>
            <p:cNvPr id="28" name="Freeform 28"/>
            <p:cNvSpPr/>
            <p:nvPr/>
          </p:nvSpPr>
          <p:spPr>
            <a:xfrm>
              <a:off x="0" y="0"/>
              <a:ext cx="915391" cy="709147"/>
            </a:xfrm>
            <a:custGeom>
              <a:avLst/>
              <a:gdLst/>
              <a:ahLst/>
              <a:cxnLst/>
              <a:rect l="l" t="t" r="r" b="b"/>
              <a:pathLst>
                <a:path w="915391" h="709147">
                  <a:moveTo>
                    <a:pt x="28652" y="0"/>
                  </a:moveTo>
                  <a:lnTo>
                    <a:pt x="886739" y="0"/>
                  </a:lnTo>
                  <a:cubicBezTo>
                    <a:pt x="894338" y="0"/>
                    <a:pt x="901626" y="3019"/>
                    <a:pt x="906999" y="8392"/>
                  </a:cubicBezTo>
                  <a:cubicBezTo>
                    <a:pt x="912373" y="13765"/>
                    <a:pt x="915391" y="21053"/>
                    <a:pt x="915391" y="28652"/>
                  </a:cubicBezTo>
                  <a:lnTo>
                    <a:pt x="915391" y="680495"/>
                  </a:lnTo>
                  <a:cubicBezTo>
                    <a:pt x="915391" y="688094"/>
                    <a:pt x="912373" y="695381"/>
                    <a:pt x="906999" y="700755"/>
                  </a:cubicBezTo>
                  <a:cubicBezTo>
                    <a:pt x="901626" y="706128"/>
                    <a:pt x="894338" y="709147"/>
                    <a:pt x="886739" y="709147"/>
                  </a:cubicBezTo>
                  <a:lnTo>
                    <a:pt x="28652" y="709147"/>
                  </a:lnTo>
                  <a:cubicBezTo>
                    <a:pt x="21053" y="709147"/>
                    <a:pt x="13765" y="706128"/>
                    <a:pt x="8392" y="700755"/>
                  </a:cubicBezTo>
                  <a:cubicBezTo>
                    <a:pt x="3019" y="695381"/>
                    <a:pt x="0" y="688094"/>
                    <a:pt x="0" y="680495"/>
                  </a:cubicBezTo>
                  <a:lnTo>
                    <a:pt x="0" y="28652"/>
                  </a:lnTo>
                  <a:cubicBezTo>
                    <a:pt x="0" y="21053"/>
                    <a:pt x="3019" y="13765"/>
                    <a:pt x="8392" y="8392"/>
                  </a:cubicBezTo>
                  <a:cubicBezTo>
                    <a:pt x="13765" y="3019"/>
                    <a:pt x="21053" y="0"/>
                    <a:pt x="28652" y="0"/>
                  </a:cubicBezTo>
                  <a:close/>
                </a:path>
              </a:pathLst>
            </a:custGeom>
            <a:solidFill>
              <a:srgbClr val="FEFEFE"/>
            </a:solidFill>
            <a:ln w="28575" cap="sq">
              <a:solidFill>
                <a:srgbClr val="7D4C2A"/>
              </a:solidFill>
              <a:prstDash val="solid"/>
              <a:miter/>
            </a:ln>
          </p:spPr>
          <p:txBody>
            <a:bodyPr/>
            <a:lstStyle/>
            <a:p>
              <a:endParaRPr lang="en-US"/>
            </a:p>
          </p:txBody>
        </p:sp>
        <p:sp>
          <p:nvSpPr>
            <p:cNvPr id="29" name="TextBox 29"/>
            <p:cNvSpPr txBox="1"/>
            <p:nvPr/>
          </p:nvSpPr>
          <p:spPr>
            <a:xfrm>
              <a:off x="0" y="-28575"/>
              <a:ext cx="915391" cy="737722"/>
            </a:xfrm>
            <a:prstGeom prst="rect">
              <a:avLst/>
            </a:prstGeom>
          </p:spPr>
          <p:txBody>
            <a:bodyPr lIns="50800" tIns="50800" rIns="50800" bIns="50800" rtlCol="0" anchor="ctr"/>
            <a:lstStyle/>
            <a:p>
              <a:pPr marL="0" lvl="0" indent="0" algn="ctr">
                <a:lnSpc>
                  <a:spcPts val="2102"/>
                </a:lnSpc>
                <a:spcBef>
                  <a:spcPct val="0"/>
                </a:spcBef>
              </a:pPr>
              <a:endParaRPr/>
            </a:p>
          </p:txBody>
        </p:sp>
      </p:grpSp>
      <p:sp>
        <p:nvSpPr>
          <p:cNvPr id="30" name="Freeform 30"/>
          <p:cNvSpPr/>
          <p:nvPr/>
        </p:nvSpPr>
        <p:spPr>
          <a:xfrm flipH="1">
            <a:off x="16628732" y="5294960"/>
            <a:ext cx="2183260" cy="903324"/>
          </a:xfrm>
          <a:custGeom>
            <a:avLst/>
            <a:gdLst/>
            <a:ahLst/>
            <a:cxnLst/>
            <a:rect l="l" t="t" r="r" b="b"/>
            <a:pathLst>
              <a:path w="2183260" h="903324">
                <a:moveTo>
                  <a:pt x="2183260" y="0"/>
                </a:moveTo>
                <a:lnTo>
                  <a:pt x="0" y="0"/>
                </a:lnTo>
                <a:lnTo>
                  <a:pt x="0" y="903324"/>
                </a:lnTo>
                <a:lnTo>
                  <a:pt x="2183260" y="903324"/>
                </a:lnTo>
                <a:lnTo>
                  <a:pt x="218326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31" name="Freeform 31"/>
          <p:cNvSpPr/>
          <p:nvPr/>
        </p:nvSpPr>
        <p:spPr>
          <a:xfrm>
            <a:off x="-560858" y="1932024"/>
            <a:ext cx="2183260" cy="903324"/>
          </a:xfrm>
          <a:custGeom>
            <a:avLst/>
            <a:gdLst/>
            <a:ahLst/>
            <a:cxnLst/>
            <a:rect l="l" t="t" r="r" b="b"/>
            <a:pathLst>
              <a:path w="2183260" h="903324">
                <a:moveTo>
                  <a:pt x="0" y="0"/>
                </a:moveTo>
                <a:lnTo>
                  <a:pt x="2183261" y="0"/>
                </a:lnTo>
                <a:lnTo>
                  <a:pt x="2183261" y="903324"/>
                </a:lnTo>
                <a:lnTo>
                  <a:pt x="0" y="903324"/>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32" name="Freeform 32"/>
          <p:cNvSpPr/>
          <p:nvPr/>
        </p:nvSpPr>
        <p:spPr>
          <a:xfrm rot="571201">
            <a:off x="2133179" y="732287"/>
            <a:ext cx="1845073" cy="1363047"/>
          </a:xfrm>
          <a:custGeom>
            <a:avLst/>
            <a:gdLst/>
            <a:ahLst/>
            <a:cxnLst/>
            <a:rect l="l" t="t" r="r" b="b"/>
            <a:pathLst>
              <a:path w="1845073" h="1363047">
                <a:moveTo>
                  <a:pt x="0" y="0"/>
                </a:moveTo>
                <a:lnTo>
                  <a:pt x="1845073" y="0"/>
                </a:lnTo>
                <a:lnTo>
                  <a:pt x="1845073" y="1363047"/>
                </a:lnTo>
                <a:lnTo>
                  <a:pt x="0" y="136304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3" name="Freeform 33"/>
          <p:cNvSpPr/>
          <p:nvPr/>
        </p:nvSpPr>
        <p:spPr>
          <a:xfrm>
            <a:off x="12392114" y="9331215"/>
            <a:ext cx="1076001" cy="504376"/>
          </a:xfrm>
          <a:custGeom>
            <a:avLst/>
            <a:gdLst/>
            <a:ahLst/>
            <a:cxnLst/>
            <a:rect l="l" t="t" r="r" b="b"/>
            <a:pathLst>
              <a:path w="1076001" h="504376">
                <a:moveTo>
                  <a:pt x="0" y="0"/>
                </a:moveTo>
                <a:lnTo>
                  <a:pt x="1076002" y="0"/>
                </a:lnTo>
                <a:lnTo>
                  <a:pt x="1076002" y="504376"/>
                </a:lnTo>
                <a:lnTo>
                  <a:pt x="0" y="50437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4" name="Freeform 34"/>
          <p:cNvSpPr/>
          <p:nvPr/>
        </p:nvSpPr>
        <p:spPr>
          <a:xfrm>
            <a:off x="5888071" y="9384555"/>
            <a:ext cx="1076001" cy="504376"/>
          </a:xfrm>
          <a:custGeom>
            <a:avLst/>
            <a:gdLst/>
            <a:ahLst/>
            <a:cxnLst/>
            <a:rect l="l" t="t" r="r" b="b"/>
            <a:pathLst>
              <a:path w="1076001" h="504376">
                <a:moveTo>
                  <a:pt x="0" y="0"/>
                </a:moveTo>
                <a:lnTo>
                  <a:pt x="1076001" y="0"/>
                </a:lnTo>
                <a:lnTo>
                  <a:pt x="1076001" y="504376"/>
                </a:lnTo>
                <a:lnTo>
                  <a:pt x="0" y="504376"/>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US"/>
          </a:p>
        </p:txBody>
      </p:sp>
      <p:sp>
        <p:nvSpPr>
          <p:cNvPr id="35" name="Freeform 35"/>
          <p:cNvSpPr/>
          <p:nvPr/>
        </p:nvSpPr>
        <p:spPr>
          <a:xfrm flipH="1">
            <a:off x="14631675" y="-925098"/>
            <a:ext cx="4465823" cy="3907595"/>
          </a:xfrm>
          <a:custGeom>
            <a:avLst/>
            <a:gdLst/>
            <a:ahLst/>
            <a:cxnLst/>
            <a:rect l="l" t="t" r="r" b="b"/>
            <a:pathLst>
              <a:path w="4465823" h="3907595">
                <a:moveTo>
                  <a:pt x="4465824" y="0"/>
                </a:moveTo>
                <a:lnTo>
                  <a:pt x="0" y="0"/>
                </a:lnTo>
                <a:lnTo>
                  <a:pt x="0" y="3907596"/>
                </a:lnTo>
                <a:lnTo>
                  <a:pt x="4465824" y="3907596"/>
                </a:lnTo>
                <a:lnTo>
                  <a:pt x="4465824"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36" name="TextBox 36"/>
          <p:cNvSpPr txBox="1"/>
          <p:nvPr/>
        </p:nvSpPr>
        <p:spPr>
          <a:xfrm rot="-129954">
            <a:off x="1533295" y="3381646"/>
            <a:ext cx="2984965" cy="1039086"/>
          </a:xfrm>
          <a:prstGeom prst="rect">
            <a:avLst/>
          </a:prstGeom>
        </p:spPr>
        <p:txBody>
          <a:bodyPr lIns="0" tIns="0" rIns="0" bIns="0" rtlCol="0" anchor="t">
            <a:spAutoFit/>
          </a:bodyPr>
          <a:lstStyle/>
          <a:p>
            <a:pPr algn="ctr">
              <a:lnSpc>
                <a:spcPts val="4152"/>
              </a:lnSpc>
            </a:pPr>
            <a:r>
              <a:rPr lang="en-US" sz="2966">
                <a:solidFill>
                  <a:srgbClr val="7D4C2A"/>
                </a:solidFill>
                <a:latin typeface="Dynapuff"/>
                <a:ea typeface="Dynapuff"/>
                <a:cs typeface="Dynapuff"/>
                <a:sym typeface="Dynapuff"/>
              </a:rPr>
              <a:t>Understanding Special Needs</a:t>
            </a:r>
          </a:p>
        </p:txBody>
      </p:sp>
      <p:sp>
        <p:nvSpPr>
          <p:cNvPr id="37" name="TextBox 37"/>
          <p:cNvSpPr txBox="1"/>
          <p:nvPr/>
        </p:nvSpPr>
        <p:spPr>
          <a:xfrm>
            <a:off x="7089888" y="863139"/>
            <a:ext cx="4321353" cy="1154944"/>
          </a:xfrm>
          <a:prstGeom prst="rect">
            <a:avLst/>
          </a:prstGeom>
        </p:spPr>
        <p:txBody>
          <a:bodyPr lIns="0" tIns="0" rIns="0" bIns="0" rtlCol="0" anchor="t">
            <a:spAutoFit/>
          </a:bodyPr>
          <a:lstStyle/>
          <a:p>
            <a:pPr algn="r">
              <a:lnSpc>
                <a:spcPts val="9063"/>
              </a:lnSpc>
            </a:pPr>
            <a:r>
              <a:rPr lang="en-US" sz="7880">
                <a:solidFill>
                  <a:srgbClr val="FF7A00"/>
                </a:solidFill>
                <a:latin typeface="Dynapuff"/>
                <a:ea typeface="Dynapuff"/>
                <a:cs typeface="Dynapuff"/>
                <a:sym typeface="Dynapuff"/>
              </a:rPr>
              <a:t>Agenda</a:t>
            </a:r>
          </a:p>
        </p:txBody>
      </p:sp>
      <p:sp>
        <p:nvSpPr>
          <p:cNvPr id="38" name="TextBox 38"/>
          <p:cNvSpPr txBox="1"/>
          <p:nvPr/>
        </p:nvSpPr>
        <p:spPr>
          <a:xfrm rot="145167">
            <a:off x="5309892" y="3497448"/>
            <a:ext cx="3448676" cy="1171802"/>
          </a:xfrm>
          <a:prstGeom prst="rect">
            <a:avLst/>
          </a:prstGeom>
        </p:spPr>
        <p:txBody>
          <a:bodyPr lIns="0" tIns="0" rIns="0" bIns="0" rtlCol="0" anchor="t">
            <a:spAutoFit/>
          </a:bodyPr>
          <a:lstStyle/>
          <a:p>
            <a:pPr algn="ctr">
              <a:lnSpc>
                <a:spcPts val="4712"/>
              </a:lnSpc>
            </a:pPr>
            <a:r>
              <a:rPr lang="en-US" sz="3366">
                <a:solidFill>
                  <a:srgbClr val="7D4C2A"/>
                </a:solidFill>
                <a:latin typeface="Dynapuff"/>
                <a:ea typeface="Dynapuff"/>
                <a:cs typeface="Dynapuff"/>
                <a:sym typeface="Dynapuff"/>
              </a:rPr>
              <a:t>Neuroscience Insights</a:t>
            </a:r>
          </a:p>
        </p:txBody>
      </p:sp>
      <p:sp>
        <p:nvSpPr>
          <p:cNvPr id="39" name="TextBox 39"/>
          <p:cNvSpPr txBox="1"/>
          <p:nvPr/>
        </p:nvSpPr>
        <p:spPr>
          <a:xfrm rot="-193417">
            <a:off x="9543784" y="3287067"/>
            <a:ext cx="2765389" cy="1314042"/>
          </a:xfrm>
          <a:prstGeom prst="rect">
            <a:avLst/>
          </a:prstGeom>
        </p:spPr>
        <p:txBody>
          <a:bodyPr lIns="0" tIns="0" rIns="0" bIns="0" rtlCol="0" anchor="t">
            <a:spAutoFit/>
          </a:bodyPr>
          <a:lstStyle/>
          <a:p>
            <a:pPr algn="ctr">
              <a:lnSpc>
                <a:spcPts val="5272"/>
              </a:lnSpc>
            </a:pPr>
            <a:r>
              <a:rPr lang="en-US" sz="3766">
                <a:solidFill>
                  <a:srgbClr val="7D4C2A"/>
                </a:solidFill>
                <a:latin typeface="Dynapuff"/>
                <a:ea typeface="Dynapuff"/>
                <a:cs typeface="Dynapuff"/>
                <a:sym typeface="Dynapuff"/>
              </a:rPr>
              <a:t>Inclusive Practices</a:t>
            </a:r>
          </a:p>
        </p:txBody>
      </p:sp>
      <p:sp>
        <p:nvSpPr>
          <p:cNvPr id="40" name="TextBox 40"/>
          <p:cNvSpPr txBox="1"/>
          <p:nvPr/>
        </p:nvSpPr>
        <p:spPr>
          <a:xfrm rot="84211">
            <a:off x="1636920" y="6630508"/>
            <a:ext cx="2986392" cy="1021896"/>
          </a:xfrm>
          <a:prstGeom prst="rect">
            <a:avLst/>
          </a:prstGeom>
        </p:spPr>
        <p:txBody>
          <a:bodyPr lIns="0" tIns="0" rIns="0" bIns="0" rtlCol="0" anchor="t">
            <a:spAutoFit/>
          </a:bodyPr>
          <a:lstStyle/>
          <a:p>
            <a:pPr algn="ctr">
              <a:lnSpc>
                <a:spcPts val="4050"/>
              </a:lnSpc>
            </a:pPr>
            <a:r>
              <a:rPr lang="en-US" sz="2892">
                <a:solidFill>
                  <a:srgbClr val="7D4C2A"/>
                </a:solidFill>
                <a:latin typeface="Dynapuff"/>
                <a:ea typeface="Dynapuff"/>
                <a:cs typeface="Dynapuff"/>
                <a:sym typeface="Dynapuff"/>
              </a:rPr>
              <a:t>Roles and Responsibilities</a:t>
            </a:r>
          </a:p>
        </p:txBody>
      </p:sp>
      <p:sp>
        <p:nvSpPr>
          <p:cNvPr id="41" name="TextBox 41"/>
          <p:cNvSpPr txBox="1"/>
          <p:nvPr/>
        </p:nvSpPr>
        <p:spPr>
          <a:xfrm rot="-135273">
            <a:off x="5762305" y="6279548"/>
            <a:ext cx="2512237" cy="1308628"/>
          </a:xfrm>
          <a:prstGeom prst="rect">
            <a:avLst/>
          </a:prstGeom>
        </p:spPr>
        <p:txBody>
          <a:bodyPr lIns="0" tIns="0" rIns="0" bIns="0" rtlCol="0" anchor="t">
            <a:spAutoFit/>
          </a:bodyPr>
          <a:lstStyle/>
          <a:p>
            <a:pPr algn="ctr">
              <a:lnSpc>
                <a:spcPts val="3452"/>
              </a:lnSpc>
            </a:pPr>
            <a:r>
              <a:rPr lang="en-US" sz="2466" dirty="0">
                <a:solidFill>
                  <a:srgbClr val="7D4C2A"/>
                </a:solidFill>
                <a:latin typeface="Dynapuff"/>
                <a:ea typeface="Dynapuff"/>
                <a:cs typeface="Dynapuff"/>
                <a:sym typeface="Dynapuff"/>
              </a:rPr>
              <a:t>Scouting America </a:t>
            </a:r>
            <a:r>
              <a:rPr lang="en-US" sz="2466" dirty="0" err="1">
                <a:solidFill>
                  <a:srgbClr val="7D4C2A"/>
                </a:solidFill>
                <a:latin typeface="Dynapuff"/>
                <a:ea typeface="Dynapuff"/>
                <a:cs typeface="Dynapuff"/>
                <a:sym typeface="Dynapuff"/>
              </a:rPr>
              <a:t>Accomodations</a:t>
            </a:r>
            <a:endParaRPr lang="en-US" sz="2466" dirty="0">
              <a:solidFill>
                <a:srgbClr val="7D4C2A"/>
              </a:solidFill>
              <a:latin typeface="Dynapuff"/>
              <a:ea typeface="Dynapuff"/>
              <a:cs typeface="Dynapuff"/>
              <a:sym typeface="Dynapuff"/>
            </a:endParaRPr>
          </a:p>
        </p:txBody>
      </p:sp>
      <p:sp>
        <p:nvSpPr>
          <p:cNvPr id="42" name="TextBox 42"/>
          <p:cNvSpPr txBox="1"/>
          <p:nvPr/>
        </p:nvSpPr>
        <p:spPr>
          <a:xfrm rot="111967">
            <a:off x="10042641" y="6022333"/>
            <a:ext cx="1914829" cy="2289402"/>
          </a:xfrm>
          <a:prstGeom prst="rect">
            <a:avLst/>
          </a:prstGeom>
        </p:spPr>
        <p:txBody>
          <a:bodyPr lIns="0" tIns="0" rIns="0" bIns="0" rtlCol="0" anchor="t">
            <a:spAutoFit/>
          </a:bodyPr>
          <a:lstStyle/>
          <a:p>
            <a:pPr algn="ctr">
              <a:lnSpc>
                <a:spcPts val="6112"/>
              </a:lnSpc>
            </a:pPr>
            <a:r>
              <a:rPr lang="en-US" sz="4366">
                <a:solidFill>
                  <a:srgbClr val="7D4C2A"/>
                </a:solidFill>
                <a:latin typeface="Dynapuff"/>
                <a:ea typeface="Dynapuff"/>
                <a:cs typeface="Dynapuff"/>
                <a:sym typeface="Dynapuff"/>
              </a:rPr>
              <a:t>Do Your Best</a:t>
            </a:r>
          </a:p>
        </p:txBody>
      </p:sp>
      <p:sp>
        <p:nvSpPr>
          <p:cNvPr id="43" name="Freeform 43"/>
          <p:cNvSpPr/>
          <p:nvPr/>
        </p:nvSpPr>
        <p:spPr>
          <a:xfrm rot="-1263705">
            <a:off x="4555862" y="5543187"/>
            <a:ext cx="533400" cy="637848"/>
          </a:xfrm>
          <a:custGeom>
            <a:avLst/>
            <a:gdLst/>
            <a:ahLst/>
            <a:cxnLst/>
            <a:rect l="l" t="t" r="r" b="b"/>
            <a:pathLst>
              <a:path w="533400" h="637848">
                <a:moveTo>
                  <a:pt x="0" y="0"/>
                </a:moveTo>
                <a:lnTo>
                  <a:pt x="533400" y="0"/>
                </a:lnTo>
                <a:lnTo>
                  <a:pt x="533400" y="637848"/>
                </a:lnTo>
                <a:lnTo>
                  <a:pt x="0" y="63784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grpSp>
        <p:nvGrpSpPr>
          <p:cNvPr id="44" name="Group 44"/>
          <p:cNvGrpSpPr/>
          <p:nvPr/>
        </p:nvGrpSpPr>
        <p:grpSpPr>
          <a:xfrm rot="111967">
            <a:off x="13308539" y="2542478"/>
            <a:ext cx="3512672" cy="2721241"/>
            <a:chOff x="0" y="0"/>
            <a:chExt cx="915391" cy="709147"/>
          </a:xfrm>
        </p:grpSpPr>
        <p:sp>
          <p:nvSpPr>
            <p:cNvPr id="45" name="Freeform 45"/>
            <p:cNvSpPr/>
            <p:nvPr/>
          </p:nvSpPr>
          <p:spPr>
            <a:xfrm>
              <a:off x="0" y="0"/>
              <a:ext cx="915391" cy="709147"/>
            </a:xfrm>
            <a:custGeom>
              <a:avLst/>
              <a:gdLst/>
              <a:ahLst/>
              <a:cxnLst/>
              <a:rect l="l" t="t" r="r" b="b"/>
              <a:pathLst>
                <a:path w="915391" h="709147">
                  <a:moveTo>
                    <a:pt x="28652" y="0"/>
                  </a:moveTo>
                  <a:lnTo>
                    <a:pt x="886739" y="0"/>
                  </a:lnTo>
                  <a:cubicBezTo>
                    <a:pt x="894338" y="0"/>
                    <a:pt x="901626" y="3019"/>
                    <a:pt x="906999" y="8392"/>
                  </a:cubicBezTo>
                  <a:cubicBezTo>
                    <a:pt x="912373" y="13765"/>
                    <a:pt x="915391" y="21053"/>
                    <a:pt x="915391" y="28652"/>
                  </a:cubicBezTo>
                  <a:lnTo>
                    <a:pt x="915391" y="680495"/>
                  </a:lnTo>
                  <a:cubicBezTo>
                    <a:pt x="915391" y="688094"/>
                    <a:pt x="912373" y="695381"/>
                    <a:pt x="906999" y="700755"/>
                  </a:cubicBezTo>
                  <a:cubicBezTo>
                    <a:pt x="901626" y="706128"/>
                    <a:pt x="894338" y="709147"/>
                    <a:pt x="886739" y="709147"/>
                  </a:cubicBezTo>
                  <a:lnTo>
                    <a:pt x="28652" y="709147"/>
                  </a:lnTo>
                  <a:cubicBezTo>
                    <a:pt x="21053" y="709147"/>
                    <a:pt x="13765" y="706128"/>
                    <a:pt x="8392" y="700755"/>
                  </a:cubicBezTo>
                  <a:cubicBezTo>
                    <a:pt x="3019" y="695381"/>
                    <a:pt x="0" y="688094"/>
                    <a:pt x="0" y="680495"/>
                  </a:cubicBezTo>
                  <a:lnTo>
                    <a:pt x="0" y="28652"/>
                  </a:lnTo>
                  <a:cubicBezTo>
                    <a:pt x="0" y="21053"/>
                    <a:pt x="3019" y="13765"/>
                    <a:pt x="8392" y="8392"/>
                  </a:cubicBezTo>
                  <a:cubicBezTo>
                    <a:pt x="13765" y="3019"/>
                    <a:pt x="21053" y="0"/>
                    <a:pt x="28652" y="0"/>
                  </a:cubicBezTo>
                  <a:close/>
                </a:path>
              </a:pathLst>
            </a:custGeom>
            <a:solidFill>
              <a:srgbClr val="FEFEFE"/>
            </a:solidFill>
            <a:ln w="28575" cap="sq">
              <a:solidFill>
                <a:srgbClr val="7D4C2A"/>
              </a:solidFill>
              <a:prstDash val="solid"/>
              <a:miter/>
            </a:ln>
          </p:spPr>
          <p:txBody>
            <a:bodyPr/>
            <a:lstStyle/>
            <a:p>
              <a:endParaRPr lang="en-US"/>
            </a:p>
          </p:txBody>
        </p:sp>
        <p:sp>
          <p:nvSpPr>
            <p:cNvPr id="46" name="TextBox 46"/>
            <p:cNvSpPr txBox="1"/>
            <p:nvPr/>
          </p:nvSpPr>
          <p:spPr>
            <a:xfrm>
              <a:off x="0" y="-28575"/>
              <a:ext cx="915391" cy="737722"/>
            </a:xfrm>
            <a:prstGeom prst="rect">
              <a:avLst/>
            </a:prstGeom>
          </p:spPr>
          <p:txBody>
            <a:bodyPr lIns="50800" tIns="50800" rIns="50800" bIns="50800" rtlCol="0" anchor="ctr"/>
            <a:lstStyle/>
            <a:p>
              <a:pPr marL="0" lvl="0" indent="0" algn="ctr">
                <a:lnSpc>
                  <a:spcPts val="2102"/>
                </a:lnSpc>
                <a:spcBef>
                  <a:spcPct val="0"/>
                </a:spcBef>
              </a:pPr>
              <a:endParaRPr/>
            </a:p>
          </p:txBody>
        </p:sp>
      </p:grpSp>
      <p:sp>
        <p:nvSpPr>
          <p:cNvPr id="47" name="TextBox 47"/>
          <p:cNvSpPr txBox="1"/>
          <p:nvPr/>
        </p:nvSpPr>
        <p:spPr>
          <a:xfrm rot="111967">
            <a:off x="13495958" y="3173775"/>
            <a:ext cx="3151134" cy="1553437"/>
          </a:xfrm>
          <a:prstGeom prst="rect">
            <a:avLst/>
          </a:prstGeom>
        </p:spPr>
        <p:txBody>
          <a:bodyPr lIns="0" tIns="0" rIns="0" bIns="0" rtlCol="0" anchor="t">
            <a:spAutoFit/>
          </a:bodyPr>
          <a:lstStyle/>
          <a:p>
            <a:pPr algn="ctr">
              <a:lnSpc>
                <a:spcPts val="6252"/>
              </a:lnSpc>
            </a:pPr>
            <a:r>
              <a:rPr lang="en-US" sz="4466">
                <a:solidFill>
                  <a:srgbClr val="7D4C2A"/>
                </a:solidFill>
                <a:latin typeface="Dynapuff"/>
                <a:ea typeface="Dynapuff"/>
                <a:cs typeface="Dynapuff"/>
                <a:sym typeface="Dynapuff"/>
              </a:rPr>
              <a:t>Event Planning</a:t>
            </a:r>
          </a:p>
        </p:txBody>
      </p:sp>
      <p:grpSp>
        <p:nvGrpSpPr>
          <p:cNvPr id="48" name="Group 48"/>
          <p:cNvGrpSpPr/>
          <p:nvPr/>
        </p:nvGrpSpPr>
        <p:grpSpPr>
          <a:xfrm rot="-129954">
            <a:off x="13205358" y="5793398"/>
            <a:ext cx="3512672" cy="2709509"/>
            <a:chOff x="0" y="0"/>
            <a:chExt cx="915391" cy="706089"/>
          </a:xfrm>
        </p:grpSpPr>
        <p:sp>
          <p:nvSpPr>
            <p:cNvPr id="49" name="Freeform 49"/>
            <p:cNvSpPr/>
            <p:nvPr/>
          </p:nvSpPr>
          <p:spPr>
            <a:xfrm>
              <a:off x="0" y="0"/>
              <a:ext cx="915391" cy="706089"/>
            </a:xfrm>
            <a:custGeom>
              <a:avLst/>
              <a:gdLst/>
              <a:ahLst/>
              <a:cxnLst/>
              <a:rect l="l" t="t" r="r" b="b"/>
              <a:pathLst>
                <a:path w="915391" h="706089">
                  <a:moveTo>
                    <a:pt x="28652" y="0"/>
                  </a:moveTo>
                  <a:lnTo>
                    <a:pt x="886739" y="0"/>
                  </a:lnTo>
                  <a:cubicBezTo>
                    <a:pt x="894338" y="0"/>
                    <a:pt x="901626" y="3019"/>
                    <a:pt x="906999" y="8392"/>
                  </a:cubicBezTo>
                  <a:cubicBezTo>
                    <a:pt x="912373" y="13765"/>
                    <a:pt x="915391" y="21053"/>
                    <a:pt x="915391" y="28652"/>
                  </a:cubicBezTo>
                  <a:lnTo>
                    <a:pt x="915391" y="677437"/>
                  </a:lnTo>
                  <a:cubicBezTo>
                    <a:pt x="915391" y="685036"/>
                    <a:pt x="912373" y="692324"/>
                    <a:pt x="906999" y="697697"/>
                  </a:cubicBezTo>
                  <a:cubicBezTo>
                    <a:pt x="901626" y="703071"/>
                    <a:pt x="894338" y="706089"/>
                    <a:pt x="886739" y="706089"/>
                  </a:cubicBezTo>
                  <a:lnTo>
                    <a:pt x="28652" y="706089"/>
                  </a:lnTo>
                  <a:cubicBezTo>
                    <a:pt x="21053" y="706089"/>
                    <a:pt x="13765" y="703071"/>
                    <a:pt x="8392" y="697697"/>
                  </a:cubicBezTo>
                  <a:cubicBezTo>
                    <a:pt x="3019" y="692324"/>
                    <a:pt x="0" y="685036"/>
                    <a:pt x="0" y="677437"/>
                  </a:cubicBezTo>
                  <a:lnTo>
                    <a:pt x="0" y="28652"/>
                  </a:lnTo>
                  <a:cubicBezTo>
                    <a:pt x="0" y="21053"/>
                    <a:pt x="3019" y="13765"/>
                    <a:pt x="8392" y="8392"/>
                  </a:cubicBezTo>
                  <a:cubicBezTo>
                    <a:pt x="13765" y="3019"/>
                    <a:pt x="21053" y="0"/>
                    <a:pt x="28652" y="0"/>
                  </a:cubicBezTo>
                  <a:close/>
                </a:path>
              </a:pathLst>
            </a:custGeom>
            <a:solidFill>
              <a:srgbClr val="FEFEFE"/>
            </a:solidFill>
            <a:ln w="28575" cap="sq">
              <a:solidFill>
                <a:srgbClr val="7D4C2A"/>
              </a:solidFill>
              <a:prstDash val="solid"/>
              <a:miter/>
            </a:ln>
          </p:spPr>
          <p:txBody>
            <a:bodyPr/>
            <a:lstStyle/>
            <a:p>
              <a:endParaRPr lang="en-US"/>
            </a:p>
          </p:txBody>
        </p:sp>
        <p:sp>
          <p:nvSpPr>
            <p:cNvPr id="50" name="TextBox 50"/>
            <p:cNvSpPr txBox="1"/>
            <p:nvPr/>
          </p:nvSpPr>
          <p:spPr>
            <a:xfrm>
              <a:off x="0" y="-28575"/>
              <a:ext cx="915391" cy="734664"/>
            </a:xfrm>
            <a:prstGeom prst="rect">
              <a:avLst/>
            </a:prstGeom>
          </p:spPr>
          <p:txBody>
            <a:bodyPr lIns="50800" tIns="50800" rIns="50800" bIns="50800" rtlCol="0" anchor="ctr"/>
            <a:lstStyle/>
            <a:p>
              <a:pPr marL="0" lvl="0" indent="0" algn="ctr">
                <a:lnSpc>
                  <a:spcPts val="2102"/>
                </a:lnSpc>
                <a:spcBef>
                  <a:spcPct val="0"/>
                </a:spcBef>
              </a:pPr>
              <a:endParaRPr/>
            </a:p>
          </p:txBody>
        </p:sp>
      </p:grpSp>
      <p:sp>
        <p:nvSpPr>
          <p:cNvPr id="51" name="TextBox 51"/>
          <p:cNvSpPr txBox="1"/>
          <p:nvPr/>
        </p:nvSpPr>
        <p:spPr>
          <a:xfrm rot="-129954">
            <a:off x="13438744" y="6469634"/>
            <a:ext cx="2984965" cy="1517877"/>
          </a:xfrm>
          <a:prstGeom prst="rect">
            <a:avLst/>
          </a:prstGeom>
        </p:spPr>
        <p:txBody>
          <a:bodyPr lIns="0" tIns="0" rIns="0" bIns="0" rtlCol="0" anchor="t">
            <a:spAutoFit/>
          </a:bodyPr>
          <a:lstStyle/>
          <a:p>
            <a:pPr algn="ctr">
              <a:lnSpc>
                <a:spcPts val="6112"/>
              </a:lnSpc>
            </a:pPr>
            <a:r>
              <a:rPr lang="en-US" sz="4366">
                <a:solidFill>
                  <a:srgbClr val="7D4C2A"/>
                </a:solidFill>
                <a:latin typeface="Dynapuff"/>
                <a:ea typeface="Dynapuff"/>
                <a:cs typeface="Dynapuff"/>
                <a:sym typeface="Dynapuff"/>
              </a:rPr>
              <a:t>Ensuring Success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272975" y="747400"/>
            <a:ext cx="9742050" cy="8792200"/>
          </a:xfrm>
          <a:custGeom>
            <a:avLst/>
            <a:gdLst/>
            <a:ahLst/>
            <a:cxnLst/>
            <a:rect l="l" t="t" r="r" b="b"/>
            <a:pathLst>
              <a:path w="9742050" h="8792200">
                <a:moveTo>
                  <a:pt x="0" y="0"/>
                </a:moveTo>
                <a:lnTo>
                  <a:pt x="9742050" y="0"/>
                </a:lnTo>
                <a:lnTo>
                  <a:pt x="9742050" y="8792200"/>
                </a:lnTo>
                <a:lnTo>
                  <a:pt x="0" y="8792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676922" y="3285065"/>
            <a:ext cx="2973495" cy="3716869"/>
          </a:xfrm>
          <a:custGeom>
            <a:avLst/>
            <a:gdLst/>
            <a:ahLst/>
            <a:cxnLst/>
            <a:rect l="l" t="t" r="r" b="b"/>
            <a:pathLst>
              <a:path w="2973495" h="3716869">
                <a:moveTo>
                  <a:pt x="0" y="0"/>
                </a:moveTo>
                <a:lnTo>
                  <a:pt x="2973496" y="0"/>
                </a:lnTo>
                <a:lnTo>
                  <a:pt x="2973496" y="3716870"/>
                </a:lnTo>
                <a:lnTo>
                  <a:pt x="0" y="3716870"/>
                </a:lnTo>
                <a:lnTo>
                  <a:pt x="0" y="0"/>
                </a:lnTo>
                <a:close/>
              </a:path>
            </a:pathLst>
          </a:custGeom>
          <a:blipFill>
            <a:blip r:embed="rId3"/>
            <a:stretch>
              <a:fillRect/>
            </a:stretch>
          </a:blipFill>
        </p:spPr>
        <p:txBody>
          <a:bodyPr/>
          <a:lstStyle/>
          <a:p>
            <a:endParaRPr lang="en-US"/>
          </a:p>
        </p:txBody>
      </p:sp>
      <p:sp>
        <p:nvSpPr>
          <p:cNvPr id="3" name="Freeform 3"/>
          <p:cNvSpPr/>
          <p:nvPr/>
        </p:nvSpPr>
        <p:spPr>
          <a:xfrm>
            <a:off x="14163670" y="5567832"/>
            <a:ext cx="3240405" cy="4114800"/>
          </a:xfrm>
          <a:custGeom>
            <a:avLst/>
            <a:gdLst/>
            <a:ahLst/>
            <a:cxnLst/>
            <a:rect l="l" t="t" r="r" b="b"/>
            <a:pathLst>
              <a:path w="3240405" h="4114800">
                <a:moveTo>
                  <a:pt x="0" y="0"/>
                </a:moveTo>
                <a:lnTo>
                  <a:pt x="3240405" y="0"/>
                </a:lnTo>
                <a:lnTo>
                  <a:pt x="324040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a:off x="12562622" y="5372100"/>
            <a:ext cx="1182465" cy="1271468"/>
          </a:xfrm>
          <a:custGeom>
            <a:avLst/>
            <a:gdLst/>
            <a:ahLst/>
            <a:cxnLst/>
            <a:rect l="l" t="t" r="r" b="b"/>
            <a:pathLst>
              <a:path w="1182465" h="1271468">
                <a:moveTo>
                  <a:pt x="1182466" y="0"/>
                </a:moveTo>
                <a:lnTo>
                  <a:pt x="0" y="0"/>
                </a:lnTo>
                <a:lnTo>
                  <a:pt x="0" y="1271468"/>
                </a:lnTo>
                <a:lnTo>
                  <a:pt x="1182466" y="1271468"/>
                </a:lnTo>
                <a:lnTo>
                  <a:pt x="1182466"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1285182" y="629450"/>
            <a:ext cx="15717635" cy="2360918"/>
          </a:xfrm>
          <a:prstGeom prst="rect">
            <a:avLst/>
          </a:prstGeom>
        </p:spPr>
        <p:txBody>
          <a:bodyPr lIns="0" tIns="0" rIns="0" bIns="0" rtlCol="0" anchor="t">
            <a:spAutoFit/>
          </a:bodyPr>
          <a:lstStyle/>
          <a:p>
            <a:pPr algn="ctr">
              <a:lnSpc>
                <a:spcPts val="9520"/>
              </a:lnSpc>
            </a:pPr>
            <a:r>
              <a:rPr lang="en-US" sz="6800" b="1" dirty="0">
                <a:solidFill>
                  <a:srgbClr val="000000"/>
                </a:solidFill>
                <a:latin typeface="Canva Sans Bold"/>
                <a:ea typeface="Canva Sans Bold"/>
                <a:cs typeface="Canva Sans Bold"/>
                <a:sym typeface="Canva Sans Bold"/>
              </a:rPr>
              <a:t>How the Mission of Scouting America impacts special needs communities</a:t>
            </a:r>
          </a:p>
        </p:txBody>
      </p:sp>
      <p:sp>
        <p:nvSpPr>
          <p:cNvPr id="6" name="TextBox 6"/>
          <p:cNvSpPr txBox="1"/>
          <p:nvPr/>
        </p:nvSpPr>
        <p:spPr>
          <a:xfrm>
            <a:off x="664750" y="4427443"/>
            <a:ext cx="11197338" cy="4902048"/>
          </a:xfrm>
          <a:prstGeom prst="rect">
            <a:avLst/>
          </a:prstGeom>
        </p:spPr>
        <p:txBody>
          <a:bodyPr lIns="0" tIns="0" rIns="0" bIns="0" rtlCol="0" anchor="t">
            <a:spAutoFit/>
          </a:bodyPr>
          <a:lstStyle/>
          <a:p>
            <a:pPr algn="ctr">
              <a:lnSpc>
                <a:spcPts val="7702"/>
              </a:lnSpc>
              <a:spcBef>
                <a:spcPct val="0"/>
              </a:spcBef>
            </a:pPr>
            <a:r>
              <a:rPr lang="en-US" sz="5501" dirty="0">
                <a:solidFill>
                  <a:srgbClr val="000000"/>
                </a:solidFill>
                <a:latin typeface="Nunito"/>
                <a:ea typeface="Nunito"/>
                <a:cs typeface="Nunito"/>
                <a:sym typeface="Nunito"/>
              </a:rPr>
              <a:t>Scouting America’s mission is to prepare young people to make ethical and moral choices over their </a:t>
            </a:r>
            <a:r>
              <a:rPr lang="en-US" sz="5501" dirty="0" err="1">
                <a:solidFill>
                  <a:srgbClr val="000000"/>
                </a:solidFill>
                <a:latin typeface="Nunito"/>
                <a:ea typeface="Nunito"/>
                <a:cs typeface="Nunito"/>
                <a:sym typeface="Nunito"/>
              </a:rPr>
              <a:t>liftime</a:t>
            </a:r>
            <a:r>
              <a:rPr lang="en-US" sz="5501" dirty="0">
                <a:solidFill>
                  <a:srgbClr val="000000"/>
                </a:solidFill>
                <a:latin typeface="Nunito"/>
                <a:ea typeface="Nunito"/>
                <a:cs typeface="Nunito"/>
                <a:sym typeface="Nunito"/>
              </a:rPr>
              <a:t> by instilling in them the values of the Scout Oath and Law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12724" y="3706533"/>
            <a:ext cx="3564445" cy="4114800"/>
          </a:xfrm>
          <a:custGeom>
            <a:avLst/>
            <a:gdLst/>
            <a:ahLst/>
            <a:cxnLst/>
            <a:rect l="l" t="t" r="r" b="b"/>
            <a:pathLst>
              <a:path w="3564445" h="4114800">
                <a:moveTo>
                  <a:pt x="0" y="0"/>
                </a:moveTo>
                <a:lnTo>
                  <a:pt x="3564445" y="0"/>
                </a:lnTo>
                <a:lnTo>
                  <a:pt x="356444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a:solidFill>
                  <a:srgbClr val="000000"/>
                </a:solidFill>
                <a:latin typeface="Canva Sans Bold"/>
                <a:ea typeface="Canva Sans Bold"/>
                <a:cs typeface="Canva Sans Bold"/>
                <a:sym typeface="Canva Sans Bold"/>
              </a:rPr>
              <a:t>Understanding Special Needs</a:t>
            </a:r>
          </a:p>
        </p:txBody>
      </p:sp>
      <p:sp>
        <p:nvSpPr>
          <p:cNvPr id="4" name="TextBox 4"/>
          <p:cNvSpPr txBox="1"/>
          <p:nvPr/>
        </p:nvSpPr>
        <p:spPr>
          <a:xfrm>
            <a:off x="576116" y="3238538"/>
            <a:ext cx="10684037" cy="4582795"/>
          </a:xfrm>
          <a:prstGeom prst="rect">
            <a:avLst/>
          </a:prstGeom>
        </p:spPr>
        <p:txBody>
          <a:bodyPr lIns="0" tIns="0" rIns="0" bIns="0" rtlCol="0" anchor="t">
            <a:spAutoFit/>
          </a:bodyPr>
          <a:lstStyle/>
          <a:p>
            <a:pPr algn="ctr">
              <a:lnSpc>
                <a:spcPts val="7279"/>
              </a:lnSpc>
            </a:pPr>
            <a:r>
              <a:rPr lang="en-US" sz="5199">
                <a:solidFill>
                  <a:srgbClr val="000000"/>
                </a:solidFill>
                <a:latin typeface="Canva Sans"/>
                <a:ea typeface="Canva Sans"/>
                <a:cs typeface="Canva Sans"/>
                <a:sym typeface="Canva Sans"/>
              </a:rPr>
              <a:t>Physical needs are the most readily visible.</a:t>
            </a:r>
          </a:p>
          <a:p>
            <a:pPr algn="ctr">
              <a:lnSpc>
                <a:spcPts val="7279"/>
              </a:lnSpc>
            </a:pPr>
            <a:endParaRPr lang="en-US" sz="5199">
              <a:solidFill>
                <a:srgbClr val="000000"/>
              </a:solidFill>
              <a:latin typeface="Canva Sans"/>
              <a:ea typeface="Canva Sans"/>
              <a:cs typeface="Canva Sans"/>
              <a:sym typeface="Canva Sans"/>
            </a:endParaRPr>
          </a:p>
          <a:p>
            <a:pPr algn="ctr">
              <a:lnSpc>
                <a:spcPts val="7279"/>
              </a:lnSpc>
            </a:pPr>
            <a:r>
              <a:rPr lang="en-US" sz="5199">
                <a:solidFill>
                  <a:srgbClr val="000000"/>
                </a:solidFill>
                <a:latin typeface="Canva Sans"/>
                <a:ea typeface="Canva Sans"/>
                <a:cs typeface="Canva Sans"/>
                <a:sym typeface="Canva Sans"/>
              </a:rPr>
              <a:t>Historically have the most resources available to them.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60153" y="4725653"/>
            <a:ext cx="5999147" cy="2602130"/>
          </a:xfrm>
          <a:custGeom>
            <a:avLst/>
            <a:gdLst/>
            <a:ahLst/>
            <a:cxnLst/>
            <a:rect l="l" t="t" r="r" b="b"/>
            <a:pathLst>
              <a:path w="5999147" h="2602130">
                <a:moveTo>
                  <a:pt x="0" y="0"/>
                </a:moveTo>
                <a:lnTo>
                  <a:pt x="5999147" y="0"/>
                </a:lnTo>
                <a:lnTo>
                  <a:pt x="5999147" y="2602130"/>
                </a:lnTo>
                <a:lnTo>
                  <a:pt x="0" y="260213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a:solidFill>
                  <a:srgbClr val="000000"/>
                </a:solidFill>
                <a:latin typeface="Canva Sans Bold"/>
                <a:ea typeface="Canva Sans Bold"/>
                <a:cs typeface="Canva Sans Bold"/>
                <a:sym typeface="Canva Sans Bold"/>
              </a:rPr>
              <a:t>Understanding Special Needs</a:t>
            </a:r>
          </a:p>
        </p:txBody>
      </p:sp>
      <p:sp>
        <p:nvSpPr>
          <p:cNvPr id="4" name="TextBox 4"/>
          <p:cNvSpPr txBox="1"/>
          <p:nvPr/>
        </p:nvSpPr>
        <p:spPr>
          <a:xfrm>
            <a:off x="576116" y="3238538"/>
            <a:ext cx="10684037" cy="5506720"/>
          </a:xfrm>
          <a:prstGeom prst="rect">
            <a:avLst/>
          </a:prstGeom>
        </p:spPr>
        <p:txBody>
          <a:bodyPr lIns="0" tIns="0" rIns="0" bIns="0" rtlCol="0" anchor="t">
            <a:spAutoFit/>
          </a:bodyPr>
          <a:lstStyle/>
          <a:p>
            <a:pPr algn="ctr">
              <a:lnSpc>
                <a:spcPts val="7279"/>
              </a:lnSpc>
            </a:pPr>
            <a:r>
              <a:rPr lang="en-US" sz="5199">
                <a:solidFill>
                  <a:srgbClr val="000000"/>
                </a:solidFill>
                <a:latin typeface="Canva Sans"/>
                <a:ea typeface="Canva Sans"/>
                <a:cs typeface="Canva Sans"/>
                <a:sym typeface="Canva Sans"/>
              </a:rPr>
              <a:t>Neurodivergent Scouts</a:t>
            </a:r>
          </a:p>
          <a:p>
            <a:pPr algn="ctr">
              <a:lnSpc>
                <a:spcPts val="7279"/>
              </a:lnSpc>
            </a:pPr>
            <a:endParaRPr lang="en-US" sz="5199">
              <a:solidFill>
                <a:srgbClr val="000000"/>
              </a:solidFill>
              <a:latin typeface="Canva Sans"/>
              <a:ea typeface="Canva Sans"/>
              <a:cs typeface="Canva Sans"/>
              <a:sym typeface="Canva Sans"/>
            </a:endParaRPr>
          </a:p>
          <a:p>
            <a:pPr algn="ctr">
              <a:lnSpc>
                <a:spcPts val="7279"/>
              </a:lnSpc>
            </a:pPr>
            <a:r>
              <a:rPr lang="en-US" sz="5199">
                <a:solidFill>
                  <a:srgbClr val="000000"/>
                </a:solidFill>
                <a:latin typeface="Canva Sans"/>
                <a:ea typeface="Canva Sans"/>
                <a:cs typeface="Canva Sans"/>
                <a:sym typeface="Canva Sans"/>
              </a:rPr>
              <a:t>1 in 48 children are autistic</a:t>
            </a:r>
          </a:p>
          <a:p>
            <a:pPr algn="ctr">
              <a:lnSpc>
                <a:spcPts val="7279"/>
              </a:lnSpc>
            </a:pPr>
            <a:endParaRPr lang="en-US" sz="5199">
              <a:solidFill>
                <a:srgbClr val="000000"/>
              </a:solidFill>
              <a:latin typeface="Canva Sans"/>
              <a:ea typeface="Canva Sans"/>
              <a:cs typeface="Canva Sans"/>
              <a:sym typeface="Canva Sans"/>
            </a:endParaRPr>
          </a:p>
          <a:p>
            <a:pPr algn="ctr">
              <a:lnSpc>
                <a:spcPts val="7279"/>
              </a:lnSpc>
            </a:pPr>
            <a:r>
              <a:rPr lang="en-US" sz="5199">
                <a:solidFill>
                  <a:srgbClr val="000000"/>
                </a:solidFill>
                <a:latin typeface="Canva Sans"/>
                <a:ea typeface="Canva Sans"/>
                <a:cs typeface="Canva Sans"/>
                <a:sym typeface="Canva Sans"/>
              </a:rPr>
              <a:t>5% of children worldwide have ADHD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5182" y="2886647"/>
            <a:ext cx="6480450" cy="5843206"/>
          </a:xfrm>
          <a:custGeom>
            <a:avLst/>
            <a:gdLst/>
            <a:ahLst/>
            <a:cxnLst/>
            <a:rect l="l" t="t" r="r" b="b"/>
            <a:pathLst>
              <a:path w="6480450" h="5843206">
                <a:moveTo>
                  <a:pt x="0" y="0"/>
                </a:moveTo>
                <a:lnTo>
                  <a:pt x="6480450" y="0"/>
                </a:lnTo>
                <a:lnTo>
                  <a:pt x="6480450" y="5843205"/>
                </a:lnTo>
                <a:lnTo>
                  <a:pt x="0" y="584320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a:solidFill>
                  <a:srgbClr val="000000"/>
                </a:solidFill>
                <a:latin typeface="Canva Sans Bold"/>
                <a:ea typeface="Canva Sans Bold"/>
                <a:cs typeface="Canva Sans Bold"/>
                <a:sym typeface="Canva Sans Bold"/>
              </a:rPr>
              <a:t>Creating Inclusive Scouting Spaces</a:t>
            </a:r>
          </a:p>
        </p:txBody>
      </p:sp>
      <p:sp>
        <p:nvSpPr>
          <p:cNvPr id="4" name="TextBox 4"/>
          <p:cNvSpPr txBox="1"/>
          <p:nvPr/>
        </p:nvSpPr>
        <p:spPr>
          <a:xfrm>
            <a:off x="9144000" y="4393152"/>
            <a:ext cx="8115300" cy="2734945"/>
          </a:xfrm>
          <a:prstGeom prst="rect">
            <a:avLst/>
          </a:prstGeom>
        </p:spPr>
        <p:txBody>
          <a:bodyPr lIns="0" tIns="0" rIns="0" bIns="0" rtlCol="0" anchor="t">
            <a:spAutoFit/>
          </a:bodyPr>
          <a:lstStyle/>
          <a:p>
            <a:pPr algn="ctr">
              <a:lnSpc>
                <a:spcPts val="7279"/>
              </a:lnSpc>
            </a:pPr>
            <a:r>
              <a:rPr lang="en-US" sz="5199">
                <a:solidFill>
                  <a:srgbClr val="000000"/>
                </a:solidFill>
                <a:latin typeface="Canva Sans"/>
                <a:ea typeface="Canva Sans"/>
                <a:cs typeface="Canva Sans"/>
                <a:sym typeface="Canva Sans"/>
              </a:rPr>
              <a:t>AbleScouts</a:t>
            </a:r>
          </a:p>
          <a:p>
            <a:pPr algn="ctr">
              <a:lnSpc>
                <a:spcPts val="7279"/>
              </a:lnSpc>
            </a:pPr>
            <a:endParaRPr lang="en-US" sz="5199">
              <a:solidFill>
                <a:srgbClr val="000000"/>
              </a:solidFill>
              <a:latin typeface="Canva Sans"/>
              <a:ea typeface="Canva Sans"/>
              <a:cs typeface="Canva Sans"/>
              <a:sym typeface="Canva Sans"/>
            </a:endParaRPr>
          </a:p>
          <a:p>
            <a:pPr algn="ctr">
              <a:lnSpc>
                <a:spcPts val="7279"/>
              </a:lnSpc>
            </a:pPr>
            <a:r>
              <a:rPr lang="en-US" sz="5199">
                <a:solidFill>
                  <a:srgbClr val="000000"/>
                </a:solidFill>
                <a:latin typeface="Canva Sans"/>
                <a:ea typeface="Canva Sans"/>
                <a:cs typeface="Canva Sans"/>
                <a:sym typeface="Canva Sans"/>
              </a:rPr>
              <a:t>Inclusion Toolbox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5182" y="2886647"/>
            <a:ext cx="6480450" cy="5843206"/>
          </a:xfrm>
          <a:custGeom>
            <a:avLst/>
            <a:gdLst/>
            <a:ahLst/>
            <a:cxnLst/>
            <a:rect l="l" t="t" r="r" b="b"/>
            <a:pathLst>
              <a:path w="6480450" h="5843206">
                <a:moveTo>
                  <a:pt x="0" y="0"/>
                </a:moveTo>
                <a:lnTo>
                  <a:pt x="6480450" y="0"/>
                </a:lnTo>
                <a:lnTo>
                  <a:pt x="6480450" y="5843205"/>
                </a:lnTo>
                <a:lnTo>
                  <a:pt x="0" y="584320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1285182" y="629450"/>
            <a:ext cx="15717635" cy="1160768"/>
          </a:xfrm>
          <a:prstGeom prst="rect">
            <a:avLst/>
          </a:prstGeom>
        </p:spPr>
        <p:txBody>
          <a:bodyPr lIns="0" tIns="0" rIns="0" bIns="0" rtlCol="0" anchor="t">
            <a:spAutoFit/>
          </a:bodyPr>
          <a:lstStyle/>
          <a:p>
            <a:pPr algn="ctr">
              <a:lnSpc>
                <a:spcPts val="9520"/>
              </a:lnSpc>
            </a:pPr>
            <a:r>
              <a:rPr lang="en-US" sz="6800" b="1">
                <a:solidFill>
                  <a:srgbClr val="000000"/>
                </a:solidFill>
                <a:latin typeface="Canva Sans Bold"/>
                <a:ea typeface="Canva Sans Bold"/>
                <a:cs typeface="Canva Sans Bold"/>
                <a:sym typeface="Canva Sans Bold"/>
              </a:rPr>
              <a:t>Creating Inclusive Scouting Spaces</a:t>
            </a:r>
          </a:p>
        </p:txBody>
      </p:sp>
      <p:sp>
        <p:nvSpPr>
          <p:cNvPr id="4" name="TextBox 4"/>
          <p:cNvSpPr txBox="1"/>
          <p:nvPr/>
        </p:nvSpPr>
        <p:spPr>
          <a:xfrm>
            <a:off x="9144000" y="3007265"/>
            <a:ext cx="8115300" cy="5506720"/>
          </a:xfrm>
          <a:prstGeom prst="rect">
            <a:avLst/>
          </a:prstGeom>
        </p:spPr>
        <p:txBody>
          <a:bodyPr lIns="0" tIns="0" rIns="0" bIns="0" rtlCol="0" anchor="t">
            <a:spAutoFit/>
          </a:bodyPr>
          <a:lstStyle/>
          <a:p>
            <a:pPr algn="ctr">
              <a:lnSpc>
                <a:spcPts val="7279"/>
              </a:lnSpc>
            </a:pPr>
            <a:r>
              <a:rPr lang="en-US" sz="5199">
                <a:solidFill>
                  <a:srgbClr val="000000"/>
                </a:solidFill>
                <a:latin typeface="Canva Sans"/>
                <a:ea typeface="Canva Sans"/>
                <a:cs typeface="Canva Sans"/>
                <a:sym typeface="Canva Sans"/>
              </a:rPr>
              <a:t>Be flexible</a:t>
            </a:r>
          </a:p>
          <a:p>
            <a:pPr algn="ctr">
              <a:lnSpc>
                <a:spcPts val="7279"/>
              </a:lnSpc>
            </a:pPr>
            <a:endParaRPr lang="en-US" sz="5199">
              <a:solidFill>
                <a:srgbClr val="000000"/>
              </a:solidFill>
              <a:latin typeface="Canva Sans"/>
              <a:ea typeface="Canva Sans"/>
              <a:cs typeface="Canva Sans"/>
              <a:sym typeface="Canva Sans"/>
            </a:endParaRPr>
          </a:p>
          <a:p>
            <a:pPr algn="ctr">
              <a:lnSpc>
                <a:spcPts val="7279"/>
              </a:lnSpc>
            </a:pPr>
            <a:r>
              <a:rPr lang="en-US" sz="5199">
                <a:solidFill>
                  <a:srgbClr val="000000"/>
                </a:solidFill>
                <a:latin typeface="Canva Sans"/>
                <a:ea typeface="Canva Sans"/>
                <a:cs typeface="Canva Sans"/>
                <a:sym typeface="Canva Sans"/>
              </a:rPr>
              <a:t>Seek to understand</a:t>
            </a:r>
          </a:p>
          <a:p>
            <a:pPr algn="ctr">
              <a:lnSpc>
                <a:spcPts val="7279"/>
              </a:lnSpc>
            </a:pPr>
            <a:endParaRPr lang="en-US" sz="5199">
              <a:solidFill>
                <a:srgbClr val="000000"/>
              </a:solidFill>
              <a:latin typeface="Canva Sans"/>
              <a:ea typeface="Canva Sans"/>
              <a:cs typeface="Canva Sans"/>
              <a:sym typeface="Canva Sans"/>
            </a:endParaRPr>
          </a:p>
          <a:p>
            <a:pPr algn="ctr">
              <a:lnSpc>
                <a:spcPts val="7279"/>
              </a:lnSpc>
            </a:pPr>
            <a:r>
              <a:rPr lang="en-US" sz="5199">
                <a:solidFill>
                  <a:srgbClr val="000000"/>
                </a:solidFill>
                <a:latin typeface="Canva Sans"/>
                <a:ea typeface="Canva Sans"/>
                <a:cs typeface="Canva Sans"/>
                <a:sym typeface="Canva Sans"/>
              </a:rPr>
              <a:t>Communicate with parents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1839</Words>
  <Application>Microsoft Office PowerPoint</Application>
  <PresentationFormat>Custom</PresentationFormat>
  <Paragraphs>246</Paragraphs>
  <Slides>30</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More Sugar Thin</vt:lpstr>
      <vt:lpstr>Nunito</vt:lpstr>
      <vt:lpstr>Arial</vt:lpstr>
      <vt:lpstr>Calibri</vt:lpstr>
      <vt:lpstr>Canva Sans Bold</vt:lpstr>
      <vt:lpstr>Canva Sans</vt:lpstr>
      <vt:lpstr>Dynapuff</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 206 Baucum</dc:title>
  <cp:lastModifiedBy>Roger Claff</cp:lastModifiedBy>
  <cp:revision>13</cp:revision>
  <dcterms:created xsi:type="dcterms:W3CDTF">2006-08-16T00:00:00Z</dcterms:created>
  <dcterms:modified xsi:type="dcterms:W3CDTF">2024-10-21T21:57:45Z</dcterms:modified>
  <dc:identifier>DAGUIcvmcao</dc:identifier>
</cp:coreProperties>
</file>