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343" r:id="rId3"/>
    <p:sldId id="400" r:id="rId4"/>
    <p:sldId id="303" r:id="rId5"/>
    <p:sldId id="399" r:id="rId6"/>
    <p:sldId id="378" r:id="rId7"/>
    <p:sldId id="328" r:id="rId8"/>
    <p:sldId id="389" r:id="rId9"/>
    <p:sldId id="390" r:id="rId10"/>
    <p:sldId id="391" r:id="rId11"/>
    <p:sldId id="397" r:id="rId12"/>
    <p:sldId id="369" r:id="rId13"/>
    <p:sldId id="392" r:id="rId14"/>
    <p:sldId id="393" r:id="rId15"/>
    <p:sldId id="313" r:id="rId16"/>
    <p:sldId id="273" r:id="rId17"/>
    <p:sldId id="274" r:id="rId18"/>
    <p:sldId id="379" r:id="rId19"/>
    <p:sldId id="373" r:id="rId20"/>
    <p:sldId id="264" r:id="rId21"/>
    <p:sldId id="394" r:id="rId22"/>
    <p:sldId id="259" r:id="rId23"/>
    <p:sldId id="367" r:id="rId24"/>
    <p:sldId id="275" r:id="rId25"/>
    <p:sldId id="258" r:id="rId26"/>
    <p:sldId id="260" r:id="rId27"/>
    <p:sldId id="327" r:id="rId28"/>
    <p:sldId id="261" r:id="rId29"/>
    <p:sldId id="360" r:id="rId30"/>
    <p:sldId id="366" r:id="rId31"/>
    <p:sldId id="368" r:id="rId32"/>
    <p:sldId id="267" r:id="rId33"/>
    <p:sldId id="268" r:id="rId34"/>
    <p:sldId id="302" r:id="rId35"/>
    <p:sldId id="352" r:id="rId36"/>
    <p:sldId id="353" r:id="rId37"/>
    <p:sldId id="316" r:id="rId38"/>
    <p:sldId id="317" r:id="rId39"/>
    <p:sldId id="361" r:id="rId40"/>
    <p:sldId id="362" r:id="rId41"/>
    <p:sldId id="395" r:id="rId42"/>
    <p:sldId id="357" r:id="rId43"/>
    <p:sldId id="358" r:id="rId44"/>
    <p:sldId id="388" r:id="rId45"/>
    <p:sldId id="398" r:id="rId46"/>
  </p:sldIdLst>
  <p:sldSz cx="9144000" cy="6858000" type="screen4x3"/>
  <p:notesSz cx="6858000" cy="92408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1"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957" y="48"/>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1830" y="-687"/>
      </p:cViewPr>
      <p:guideLst>
        <p:guide orient="horz" pos="2911"/>
        <p:guide pos="216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1" y="4"/>
            <a:ext cx="2973158" cy="462201"/>
          </a:xfrm>
          <a:prstGeom prst="rect">
            <a:avLst/>
          </a:prstGeom>
          <a:noFill/>
          <a:ln w="9525">
            <a:noFill/>
            <a:miter lim="800000"/>
            <a:headEnd/>
            <a:tailEnd/>
          </a:ln>
        </p:spPr>
        <p:txBody>
          <a:bodyPr vert="horz" wrap="square" lIns="92435" tIns="46217" rIns="92435" bIns="46217" numCol="1" anchor="t" anchorCtr="0" compatLnSpc="1">
            <a:prstTxWarp prst="textNoShape">
              <a:avLst/>
            </a:prstTxWarp>
          </a:bodyPr>
          <a:lstStyle>
            <a:lvl1pPr defTabSz="923531" eaLnBrk="0" hangingPunct="0">
              <a:defRPr sz="1200"/>
            </a:lvl1pPr>
          </a:lstStyle>
          <a:p>
            <a:pPr>
              <a:defRPr/>
            </a:pPr>
            <a:endParaRPr lang="en-US"/>
          </a:p>
        </p:txBody>
      </p:sp>
      <p:sp>
        <p:nvSpPr>
          <p:cNvPr id="32771" name="Rectangle 3"/>
          <p:cNvSpPr>
            <a:spLocks noGrp="1" noChangeArrowheads="1"/>
          </p:cNvSpPr>
          <p:nvPr>
            <p:ph type="dt" sz="quarter" idx="1"/>
          </p:nvPr>
        </p:nvSpPr>
        <p:spPr bwMode="auto">
          <a:xfrm>
            <a:off x="3883278" y="4"/>
            <a:ext cx="2973158" cy="462201"/>
          </a:xfrm>
          <a:prstGeom prst="rect">
            <a:avLst/>
          </a:prstGeom>
          <a:noFill/>
          <a:ln w="9525">
            <a:noFill/>
            <a:miter lim="800000"/>
            <a:headEnd/>
            <a:tailEnd/>
          </a:ln>
        </p:spPr>
        <p:txBody>
          <a:bodyPr vert="horz" wrap="square" lIns="92435" tIns="46217" rIns="92435" bIns="46217" numCol="1" anchor="t" anchorCtr="0" compatLnSpc="1">
            <a:prstTxWarp prst="textNoShape">
              <a:avLst/>
            </a:prstTxWarp>
          </a:bodyPr>
          <a:lstStyle>
            <a:lvl1pPr algn="r" defTabSz="923531" eaLnBrk="0" hangingPunct="0">
              <a:defRPr sz="1200"/>
            </a:lvl1pPr>
          </a:lstStyle>
          <a:p>
            <a:pPr>
              <a:defRPr/>
            </a:pPr>
            <a:fld id="{95FFD4FC-713D-405B-BD4A-E1FA14119E13}" type="datetimeFigureOut">
              <a:rPr lang="en-US"/>
              <a:pPr>
                <a:defRPr/>
              </a:pPr>
              <a:t>9/2/2024</a:t>
            </a:fld>
            <a:endParaRPr lang="en-US"/>
          </a:p>
        </p:txBody>
      </p:sp>
      <p:sp>
        <p:nvSpPr>
          <p:cNvPr id="32772" name="Rectangle 4"/>
          <p:cNvSpPr>
            <a:spLocks noGrp="1" noChangeArrowheads="1"/>
          </p:cNvSpPr>
          <p:nvPr>
            <p:ph type="ftr" sz="quarter" idx="2"/>
          </p:nvPr>
        </p:nvSpPr>
        <p:spPr bwMode="auto">
          <a:xfrm>
            <a:off x="1" y="8777053"/>
            <a:ext cx="2973158" cy="462201"/>
          </a:xfrm>
          <a:prstGeom prst="rect">
            <a:avLst/>
          </a:prstGeom>
          <a:noFill/>
          <a:ln w="9525">
            <a:noFill/>
            <a:miter lim="800000"/>
            <a:headEnd/>
            <a:tailEnd/>
          </a:ln>
        </p:spPr>
        <p:txBody>
          <a:bodyPr vert="horz" wrap="square" lIns="92435" tIns="46217" rIns="92435" bIns="46217" numCol="1" anchor="b" anchorCtr="0" compatLnSpc="1">
            <a:prstTxWarp prst="textNoShape">
              <a:avLst/>
            </a:prstTxWarp>
          </a:bodyPr>
          <a:lstStyle>
            <a:lvl1pPr defTabSz="923531" eaLnBrk="0" hangingPunct="0">
              <a:defRPr sz="1200"/>
            </a:lvl1pPr>
          </a:lstStyle>
          <a:p>
            <a:pPr>
              <a:defRPr/>
            </a:pPr>
            <a:endParaRPr lang="en-US"/>
          </a:p>
        </p:txBody>
      </p:sp>
      <p:sp>
        <p:nvSpPr>
          <p:cNvPr id="32773" name="Rectangle 5"/>
          <p:cNvSpPr>
            <a:spLocks noGrp="1" noChangeArrowheads="1"/>
          </p:cNvSpPr>
          <p:nvPr>
            <p:ph type="sldNum" sz="quarter" idx="3"/>
          </p:nvPr>
        </p:nvSpPr>
        <p:spPr bwMode="auto">
          <a:xfrm>
            <a:off x="3883278" y="8777053"/>
            <a:ext cx="2973158" cy="462201"/>
          </a:xfrm>
          <a:prstGeom prst="rect">
            <a:avLst/>
          </a:prstGeom>
          <a:noFill/>
          <a:ln w="9525">
            <a:noFill/>
            <a:miter lim="800000"/>
            <a:headEnd/>
            <a:tailEnd/>
          </a:ln>
        </p:spPr>
        <p:txBody>
          <a:bodyPr vert="horz" wrap="square" lIns="92435" tIns="46217" rIns="92435" bIns="46217" numCol="1" anchor="b" anchorCtr="0" compatLnSpc="1">
            <a:prstTxWarp prst="textNoShape">
              <a:avLst/>
            </a:prstTxWarp>
          </a:bodyPr>
          <a:lstStyle>
            <a:lvl1pPr algn="r" defTabSz="923531" eaLnBrk="0" hangingPunct="0">
              <a:defRPr sz="1200"/>
            </a:lvl1pPr>
          </a:lstStyle>
          <a:p>
            <a:pPr>
              <a:defRPr/>
            </a:pPr>
            <a:fld id="{074D9BC9-2FCE-4E7F-8180-E887A25A0667}" type="slidenum">
              <a:rPr lang="en-US"/>
              <a:pPr>
                <a:defRPr/>
              </a:pPr>
              <a:t>‹#›</a:t>
            </a:fld>
            <a:endParaRPr lang="en-US"/>
          </a:p>
        </p:txBody>
      </p:sp>
    </p:spTree>
    <p:extLst>
      <p:ext uri="{BB962C8B-B14F-4D97-AF65-F5344CB8AC3E}">
        <p14:creationId xmlns:p14="http://schemas.microsoft.com/office/powerpoint/2010/main" val="1646039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4"/>
            <a:ext cx="2973158" cy="462201"/>
          </a:xfrm>
          <a:prstGeom prst="rect">
            <a:avLst/>
          </a:prstGeom>
          <a:noFill/>
          <a:ln w="9525">
            <a:noFill/>
            <a:miter lim="800000"/>
            <a:headEnd/>
            <a:tailEnd/>
          </a:ln>
        </p:spPr>
        <p:txBody>
          <a:bodyPr vert="horz" wrap="square" lIns="89693" tIns="44848" rIns="89693" bIns="44848" numCol="1" anchor="t" anchorCtr="0" compatLnSpc="1">
            <a:prstTxWarp prst="textNoShape">
              <a:avLst/>
            </a:prstTxWarp>
          </a:bodyPr>
          <a:lstStyle>
            <a:lvl1pPr defTabSz="907958">
              <a:defRPr sz="1200"/>
            </a:lvl1pPr>
          </a:lstStyle>
          <a:p>
            <a:pPr>
              <a:defRPr/>
            </a:pPr>
            <a:endParaRPr lang="en-US"/>
          </a:p>
        </p:txBody>
      </p:sp>
      <p:sp>
        <p:nvSpPr>
          <p:cNvPr id="3" name="Date Placeholder 2"/>
          <p:cNvSpPr>
            <a:spLocks noGrp="1"/>
          </p:cNvSpPr>
          <p:nvPr>
            <p:ph type="dt" idx="1"/>
          </p:nvPr>
        </p:nvSpPr>
        <p:spPr bwMode="auto">
          <a:xfrm>
            <a:off x="3883278" y="4"/>
            <a:ext cx="2973158" cy="462201"/>
          </a:xfrm>
          <a:prstGeom prst="rect">
            <a:avLst/>
          </a:prstGeom>
          <a:noFill/>
          <a:ln w="9525">
            <a:noFill/>
            <a:miter lim="800000"/>
            <a:headEnd/>
            <a:tailEnd/>
          </a:ln>
        </p:spPr>
        <p:txBody>
          <a:bodyPr vert="horz" wrap="square" lIns="89693" tIns="44848" rIns="89693" bIns="44848" numCol="1" anchor="t" anchorCtr="0" compatLnSpc="1">
            <a:prstTxWarp prst="textNoShape">
              <a:avLst/>
            </a:prstTxWarp>
          </a:bodyPr>
          <a:lstStyle>
            <a:lvl1pPr algn="r" defTabSz="907958">
              <a:defRPr sz="1200"/>
            </a:lvl1pPr>
          </a:lstStyle>
          <a:p>
            <a:pPr>
              <a:defRPr/>
            </a:pPr>
            <a:fld id="{43F9A99C-F9EE-4840-BD9A-338177DB892A}" type="datetimeFigureOut">
              <a:rPr lang="en-US"/>
              <a:pPr>
                <a:defRPr/>
              </a:pPr>
              <a:t>9/2/2024</a:t>
            </a:fld>
            <a:endParaRPr lang="en-US"/>
          </a:p>
        </p:txBody>
      </p:sp>
      <p:sp>
        <p:nvSpPr>
          <p:cNvPr id="4" name="Slide Image Placeholder 3"/>
          <p:cNvSpPr>
            <a:spLocks noGrp="1" noRot="1" noChangeAspect="1"/>
          </p:cNvSpPr>
          <p:nvPr>
            <p:ph type="sldImg" idx="2"/>
          </p:nvPr>
        </p:nvSpPr>
        <p:spPr>
          <a:xfrm>
            <a:off x="1120775" y="692150"/>
            <a:ext cx="4618038" cy="3465513"/>
          </a:xfrm>
          <a:prstGeom prst="rect">
            <a:avLst/>
          </a:prstGeom>
          <a:noFill/>
          <a:ln w="12700">
            <a:solidFill>
              <a:prstClr val="black"/>
            </a:solidFill>
          </a:ln>
        </p:spPr>
        <p:txBody>
          <a:bodyPr vert="horz" lIns="88674" tIns="44336" rIns="88674" bIns="44336" rtlCol="0" anchor="ctr"/>
          <a:lstStyle/>
          <a:p>
            <a:pPr lvl="0"/>
            <a:endParaRPr lang="en-US" noProof="0"/>
          </a:p>
        </p:txBody>
      </p:sp>
      <p:sp>
        <p:nvSpPr>
          <p:cNvPr id="5" name="Notes Placeholder 4"/>
          <p:cNvSpPr>
            <a:spLocks noGrp="1"/>
          </p:cNvSpPr>
          <p:nvPr>
            <p:ph type="body" sz="quarter" idx="3"/>
          </p:nvPr>
        </p:nvSpPr>
        <p:spPr bwMode="auto">
          <a:xfrm>
            <a:off x="686117" y="4388527"/>
            <a:ext cx="5485773" cy="4159806"/>
          </a:xfrm>
          <a:prstGeom prst="rect">
            <a:avLst/>
          </a:prstGeom>
          <a:noFill/>
          <a:ln w="9525">
            <a:noFill/>
            <a:miter lim="800000"/>
            <a:headEnd/>
            <a:tailEnd/>
          </a:ln>
        </p:spPr>
        <p:txBody>
          <a:bodyPr vert="horz" wrap="square" lIns="89693" tIns="44848" rIns="89693" bIns="4484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8777053"/>
            <a:ext cx="2973158" cy="462201"/>
          </a:xfrm>
          <a:prstGeom prst="rect">
            <a:avLst/>
          </a:prstGeom>
          <a:noFill/>
          <a:ln w="9525">
            <a:noFill/>
            <a:miter lim="800000"/>
            <a:headEnd/>
            <a:tailEnd/>
          </a:ln>
        </p:spPr>
        <p:txBody>
          <a:bodyPr vert="horz" wrap="square" lIns="89693" tIns="44848" rIns="89693" bIns="44848" numCol="1" anchor="b" anchorCtr="0" compatLnSpc="1">
            <a:prstTxWarp prst="textNoShape">
              <a:avLst/>
            </a:prstTxWarp>
          </a:bodyPr>
          <a:lstStyle>
            <a:lvl1pPr defTabSz="907958">
              <a:defRPr sz="1200"/>
            </a:lvl1pPr>
          </a:lstStyle>
          <a:p>
            <a:pPr>
              <a:defRPr/>
            </a:pPr>
            <a:endParaRPr lang="en-US"/>
          </a:p>
        </p:txBody>
      </p:sp>
      <p:sp>
        <p:nvSpPr>
          <p:cNvPr id="7" name="Slide Number Placeholder 6"/>
          <p:cNvSpPr>
            <a:spLocks noGrp="1"/>
          </p:cNvSpPr>
          <p:nvPr>
            <p:ph type="sldNum" sz="quarter" idx="5"/>
          </p:nvPr>
        </p:nvSpPr>
        <p:spPr bwMode="auto">
          <a:xfrm>
            <a:off x="3883278" y="8777053"/>
            <a:ext cx="2973158" cy="462201"/>
          </a:xfrm>
          <a:prstGeom prst="rect">
            <a:avLst/>
          </a:prstGeom>
          <a:noFill/>
          <a:ln w="9525">
            <a:noFill/>
            <a:miter lim="800000"/>
            <a:headEnd/>
            <a:tailEnd/>
          </a:ln>
        </p:spPr>
        <p:txBody>
          <a:bodyPr vert="horz" wrap="square" lIns="89693" tIns="44848" rIns="89693" bIns="44848" numCol="1" anchor="b" anchorCtr="0" compatLnSpc="1">
            <a:prstTxWarp prst="textNoShape">
              <a:avLst/>
            </a:prstTxWarp>
          </a:bodyPr>
          <a:lstStyle>
            <a:lvl1pPr algn="r" defTabSz="907958">
              <a:defRPr sz="1200"/>
            </a:lvl1pPr>
          </a:lstStyle>
          <a:p>
            <a:pPr>
              <a:defRPr/>
            </a:pPr>
            <a:fld id="{4150E5CF-751A-48A8-963C-04684141D58A}" type="slidenum">
              <a:rPr lang="en-US"/>
              <a:pPr>
                <a:defRPr/>
              </a:pPr>
              <a:t>‹#›</a:t>
            </a:fld>
            <a:endParaRPr lang="en-US"/>
          </a:p>
        </p:txBody>
      </p:sp>
    </p:spTree>
    <p:extLst>
      <p:ext uri="{BB962C8B-B14F-4D97-AF65-F5344CB8AC3E}">
        <p14:creationId xmlns:p14="http://schemas.microsoft.com/office/powerpoint/2010/main" val="35050784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21" eaLnBrk="0" hangingPunct="0">
              <a:spcBef>
                <a:spcPct val="30000"/>
              </a:spcBef>
              <a:defRPr sz="1200">
                <a:solidFill>
                  <a:schemeClr val="tx1"/>
                </a:solidFill>
                <a:latin typeface="Calibri" pitchFamily="34" charset="0"/>
              </a:defRPr>
            </a:lvl1pPr>
            <a:lvl2pPr marL="742834" indent="-285705" defTabSz="906321" eaLnBrk="0" hangingPunct="0">
              <a:spcBef>
                <a:spcPct val="30000"/>
              </a:spcBef>
              <a:defRPr sz="1200">
                <a:solidFill>
                  <a:schemeClr val="tx1"/>
                </a:solidFill>
                <a:latin typeface="Calibri" pitchFamily="34" charset="0"/>
              </a:defRPr>
            </a:lvl2pPr>
            <a:lvl3pPr marL="1142822" indent="-228565" defTabSz="906321" eaLnBrk="0" hangingPunct="0">
              <a:spcBef>
                <a:spcPct val="30000"/>
              </a:spcBef>
              <a:defRPr sz="1200">
                <a:solidFill>
                  <a:schemeClr val="tx1"/>
                </a:solidFill>
                <a:latin typeface="Calibri" pitchFamily="34" charset="0"/>
              </a:defRPr>
            </a:lvl3pPr>
            <a:lvl4pPr marL="1599950" indent="-228565" defTabSz="906321" eaLnBrk="0" hangingPunct="0">
              <a:spcBef>
                <a:spcPct val="30000"/>
              </a:spcBef>
              <a:defRPr sz="1200">
                <a:solidFill>
                  <a:schemeClr val="tx1"/>
                </a:solidFill>
                <a:latin typeface="Calibri" pitchFamily="34" charset="0"/>
              </a:defRPr>
            </a:lvl4pPr>
            <a:lvl5pPr marL="2057078" indent="-228565" defTabSz="906321" eaLnBrk="0" hangingPunct="0">
              <a:spcBef>
                <a:spcPct val="30000"/>
              </a:spcBef>
              <a:defRPr sz="1200">
                <a:solidFill>
                  <a:schemeClr val="tx1"/>
                </a:solidFill>
                <a:latin typeface="Calibri" pitchFamily="34" charset="0"/>
              </a:defRPr>
            </a:lvl5pPr>
            <a:lvl6pPr marL="2514206" indent="-228565" defTabSz="906321" eaLnBrk="0" fontAlgn="base" hangingPunct="0">
              <a:spcBef>
                <a:spcPct val="30000"/>
              </a:spcBef>
              <a:spcAft>
                <a:spcPct val="0"/>
              </a:spcAft>
              <a:defRPr sz="1200">
                <a:solidFill>
                  <a:schemeClr val="tx1"/>
                </a:solidFill>
                <a:latin typeface="Calibri" pitchFamily="34" charset="0"/>
              </a:defRPr>
            </a:lvl6pPr>
            <a:lvl7pPr marL="2971334" indent="-228565" defTabSz="906321" eaLnBrk="0" fontAlgn="base" hangingPunct="0">
              <a:spcBef>
                <a:spcPct val="30000"/>
              </a:spcBef>
              <a:spcAft>
                <a:spcPct val="0"/>
              </a:spcAft>
              <a:defRPr sz="1200">
                <a:solidFill>
                  <a:schemeClr val="tx1"/>
                </a:solidFill>
                <a:latin typeface="Calibri" pitchFamily="34" charset="0"/>
              </a:defRPr>
            </a:lvl7pPr>
            <a:lvl8pPr marL="3428463" indent="-228565" defTabSz="906321" eaLnBrk="0" fontAlgn="base" hangingPunct="0">
              <a:spcBef>
                <a:spcPct val="30000"/>
              </a:spcBef>
              <a:spcAft>
                <a:spcPct val="0"/>
              </a:spcAft>
              <a:defRPr sz="1200">
                <a:solidFill>
                  <a:schemeClr val="tx1"/>
                </a:solidFill>
                <a:latin typeface="Calibri" pitchFamily="34" charset="0"/>
              </a:defRPr>
            </a:lvl8pPr>
            <a:lvl9pPr marL="3885591" indent="-228565" defTabSz="90632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0CFFB42-62F8-477B-957C-BE8D7CFAC144}" type="slidenum">
              <a:rPr lang="en-US" altLang="en-US" smtClean="0">
                <a:latin typeface="Arial" charset="0"/>
              </a:rPr>
              <a:pPr eaLnBrk="1" hangingPunct="1">
                <a:spcBef>
                  <a:spcPct val="0"/>
                </a:spcBef>
              </a:pPr>
              <a:t>1</a:t>
            </a:fld>
            <a:endParaRPr lang="en-US" alt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a:xfrm>
            <a:off x="686115" y="4163221"/>
            <a:ext cx="5485773"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908" eaLnBrk="0" hangingPunct="0">
              <a:spcBef>
                <a:spcPct val="30000"/>
              </a:spcBef>
              <a:defRPr sz="1200">
                <a:solidFill>
                  <a:schemeClr val="tx1"/>
                </a:solidFill>
                <a:latin typeface="Calibri" pitchFamily="34" charset="0"/>
              </a:defRPr>
            </a:lvl1pPr>
            <a:lvl2pPr marL="742834" indent="-285705" defTabSz="907908" eaLnBrk="0" hangingPunct="0">
              <a:spcBef>
                <a:spcPct val="30000"/>
              </a:spcBef>
              <a:defRPr sz="1200">
                <a:solidFill>
                  <a:schemeClr val="tx1"/>
                </a:solidFill>
                <a:latin typeface="Calibri" pitchFamily="34" charset="0"/>
              </a:defRPr>
            </a:lvl2pPr>
            <a:lvl3pPr marL="1142822" indent="-228565" defTabSz="907908" eaLnBrk="0" hangingPunct="0">
              <a:spcBef>
                <a:spcPct val="30000"/>
              </a:spcBef>
              <a:defRPr sz="1200">
                <a:solidFill>
                  <a:schemeClr val="tx1"/>
                </a:solidFill>
                <a:latin typeface="Calibri" pitchFamily="34" charset="0"/>
              </a:defRPr>
            </a:lvl3pPr>
            <a:lvl4pPr marL="1599950" indent="-228565" defTabSz="907908" eaLnBrk="0" hangingPunct="0">
              <a:spcBef>
                <a:spcPct val="30000"/>
              </a:spcBef>
              <a:defRPr sz="1200">
                <a:solidFill>
                  <a:schemeClr val="tx1"/>
                </a:solidFill>
                <a:latin typeface="Calibri" pitchFamily="34" charset="0"/>
              </a:defRPr>
            </a:lvl4pPr>
            <a:lvl5pPr marL="2057078" indent="-228565" defTabSz="907908" eaLnBrk="0" hangingPunct="0">
              <a:spcBef>
                <a:spcPct val="30000"/>
              </a:spcBef>
              <a:defRPr sz="1200">
                <a:solidFill>
                  <a:schemeClr val="tx1"/>
                </a:solidFill>
                <a:latin typeface="Calibri" pitchFamily="34" charset="0"/>
              </a:defRPr>
            </a:lvl5pPr>
            <a:lvl6pPr marL="2514206" indent="-228565" defTabSz="907908" eaLnBrk="0" fontAlgn="base" hangingPunct="0">
              <a:spcBef>
                <a:spcPct val="30000"/>
              </a:spcBef>
              <a:spcAft>
                <a:spcPct val="0"/>
              </a:spcAft>
              <a:defRPr sz="1200">
                <a:solidFill>
                  <a:schemeClr val="tx1"/>
                </a:solidFill>
                <a:latin typeface="Calibri" pitchFamily="34" charset="0"/>
              </a:defRPr>
            </a:lvl6pPr>
            <a:lvl7pPr marL="2971334" indent="-228565" defTabSz="907908" eaLnBrk="0" fontAlgn="base" hangingPunct="0">
              <a:spcBef>
                <a:spcPct val="30000"/>
              </a:spcBef>
              <a:spcAft>
                <a:spcPct val="0"/>
              </a:spcAft>
              <a:defRPr sz="1200">
                <a:solidFill>
                  <a:schemeClr val="tx1"/>
                </a:solidFill>
                <a:latin typeface="Calibri" pitchFamily="34" charset="0"/>
              </a:defRPr>
            </a:lvl7pPr>
            <a:lvl8pPr marL="3428463" indent="-228565" defTabSz="907908" eaLnBrk="0" fontAlgn="base" hangingPunct="0">
              <a:spcBef>
                <a:spcPct val="30000"/>
              </a:spcBef>
              <a:spcAft>
                <a:spcPct val="0"/>
              </a:spcAft>
              <a:defRPr sz="1200">
                <a:solidFill>
                  <a:schemeClr val="tx1"/>
                </a:solidFill>
                <a:latin typeface="Calibri" pitchFamily="34" charset="0"/>
              </a:defRPr>
            </a:lvl8pPr>
            <a:lvl9pPr marL="3885591" indent="-228565" defTabSz="90790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E3C31FD-1744-4EB6-B238-B1DC0ACD98C4}" type="slidenum">
              <a:rPr lang="en-US" altLang="en-US" smtClean="0">
                <a:latin typeface="Arial" charset="0"/>
              </a:rPr>
              <a:pPr eaLnBrk="1" hangingPunct="1">
                <a:spcBef>
                  <a:spcPct val="0"/>
                </a:spcBef>
              </a:pPr>
              <a:t>10</a:t>
            </a:fld>
            <a:endParaRPr lang="en-US" altLang="en-US">
              <a:latin typeface="Arial" charset="0"/>
            </a:endParaRPr>
          </a:p>
        </p:txBody>
      </p:sp>
    </p:spTree>
    <p:extLst>
      <p:ext uri="{BB962C8B-B14F-4D97-AF65-F5344CB8AC3E}">
        <p14:creationId xmlns:p14="http://schemas.microsoft.com/office/powerpoint/2010/main" val="2068154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a:xfrm>
            <a:off x="686115" y="4163221"/>
            <a:ext cx="5485773"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908" eaLnBrk="0" hangingPunct="0">
              <a:spcBef>
                <a:spcPct val="30000"/>
              </a:spcBef>
              <a:defRPr sz="1200">
                <a:solidFill>
                  <a:schemeClr val="tx1"/>
                </a:solidFill>
                <a:latin typeface="Calibri" pitchFamily="34" charset="0"/>
              </a:defRPr>
            </a:lvl1pPr>
            <a:lvl2pPr marL="742834" indent="-285705" defTabSz="907908" eaLnBrk="0" hangingPunct="0">
              <a:spcBef>
                <a:spcPct val="30000"/>
              </a:spcBef>
              <a:defRPr sz="1200">
                <a:solidFill>
                  <a:schemeClr val="tx1"/>
                </a:solidFill>
                <a:latin typeface="Calibri" pitchFamily="34" charset="0"/>
              </a:defRPr>
            </a:lvl2pPr>
            <a:lvl3pPr marL="1142822" indent="-228565" defTabSz="907908" eaLnBrk="0" hangingPunct="0">
              <a:spcBef>
                <a:spcPct val="30000"/>
              </a:spcBef>
              <a:defRPr sz="1200">
                <a:solidFill>
                  <a:schemeClr val="tx1"/>
                </a:solidFill>
                <a:latin typeface="Calibri" pitchFamily="34" charset="0"/>
              </a:defRPr>
            </a:lvl3pPr>
            <a:lvl4pPr marL="1599950" indent="-228565" defTabSz="907908" eaLnBrk="0" hangingPunct="0">
              <a:spcBef>
                <a:spcPct val="30000"/>
              </a:spcBef>
              <a:defRPr sz="1200">
                <a:solidFill>
                  <a:schemeClr val="tx1"/>
                </a:solidFill>
                <a:latin typeface="Calibri" pitchFamily="34" charset="0"/>
              </a:defRPr>
            </a:lvl4pPr>
            <a:lvl5pPr marL="2057078" indent="-228565" defTabSz="907908" eaLnBrk="0" hangingPunct="0">
              <a:spcBef>
                <a:spcPct val="30000"/>
              </a:spcBef>
              <a:defRPr sz="1200">
                <a:solidFill>
                  <a:schemeClr val="tx1"/>
                </a:solidFill>
                <a:latin typeface="Calibri" pitchFamily="34" charset="0"/>
              </a:defRPr>
            </a:lvl5pPr>
            <a:lvl6pPr marL="2514206" indent="-228565" defTabSz="907908" eaLnBrk="0" fontAlgn="base" hangingPunct="0">
              <a:spcBef>
                <a:spcPct val="30000"/>
              </a:spcBef>
              <a:spcAft>
                <a:spcPct val="0"/>
              </a:spcAft>
              <a:defRPr sz="1200">
                <a:solidFill>
                  <a:schemeClr val="tx1"/>
                </a:solidFill>
                <a:latin typeface="Calibri" pitchFamily="34" charset="0"/>
              </a:defRPr>
            </a:lvl6pPr>
            <a:lvl7pPr marL="2971334" indent="-228565" defTabSz="907908" eaLnBrk="0" fontAlgn="base" hangingPunct="0">
              <a:spcBef>
                <a:spcPct val="30000"/>
              </a:spcBef>
              <a:spcAft>
                <a:spcPct val="0"/>
              </a:spcAft>
              <a:defRPr sz="1200">
                <a:solidFill>
                  <a:schemeClr val="tx1"/>
                </a:solidFill>
                <a:latin typeface="Calibri" pitchFamily="34" charset="0"/>
              </a:defRPr>
            </a:lvl7pPr>
            <a:lvl8pPr marL="3428463" indent="-228565" defTabSz="907908" eaLnBrk="0" fontAlgn="base" hangingPunct="0">
              <a:spcBef>
                <a:spcPct val="30000"/>
              </a:spcBef>
              <a:spcAft>
                <a:spcPct val="0"/>
              </a:spcAft>
              <a:defRPr sz="1200">
                <a:solidFill>
                  <a:schemeClr val="tx1"/>
                </a:solidFill>
                <a:latin typeface="Calibri" pitchFamily="34" charset="0"/>
              </a:defRPr>
            </a:lvl8pPr>
            <a:lvl9pPr marL="3885591" indent="-228565" defTabSz="90790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E3C31FD-1744-4EB6-B238-B1DC0ACD98C4}" type="slidenum">
              <a:rPr lang="en-US" altLang="en-US" smtClean="0">
                <a:latin typeface="Arial" charset="0"/>
              </a:rPr>
              <a:pPr eaLnBrk="1" hangingPunct="1">
                <a:spcBef>
                  <a:spcPct val="0"/>
                </a:spcBef>
              </a:pPr>
              <a:t>11</a:t>
            </a:fld>
            <a:endParaRPr lang="en-US" altLang="en-US">
              <a:latin typeface="Arial" charset="0"/>
            </a:endParaRPr>
          </a:p>
        </p:txBody>
      </p:sp>
    </p:spTree>
    <p:extLst>
      <p:ext uri="{BB962C8B-B14F-4D97-AF65-F5344CB8AC3E}">
        <p14:creationId xmlns:p14="http://schemas.microsoft.com/office/powerpoint/2010/main" val="3316881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50E5CF-751A-48A8-963C-04684141D58A}" type="slidenum">
              <a:rPr lang="en-US" smtClean="0"/>
              <a:pPr>
                <a:defRPr/>
              </a:pPr>
              <a:t>12</a:t>
            </a:fld>
            <a:endParaRPr lang="en-US"/>
          </a:p>
        </p:txBody>
      </p:sp>
    </p:spTree>
    <p:extLst>
      <p:ext uri="{BB962C8B-B14F-4D97-AF65-F5344CB8AC3E}">
        <p14:creationId xmlns:p14="http://schemas.microsoft.com/office/powerpoint/2010/main" val="3479360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a:xfrm>
            <a:off x="686115" y="4163221"/>
            <a:ext cx="5485773"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908" eaLnBrk="0" hangingPunct="0">
              <a:spcBef>
                <a:spcPct val="30000"/>
              </a:spcBef>
              <a:defRPr sz="1200">
                <a:solidFill>
                  <a:schemeClr val="tx1"/>
                </a:solidFill>
                <a:latin typeface="Calibri" pitchFamily="34" charset="0"/>
              </a:defRPr>
            </a:lvl1pPr>
            <a:lvl2pPr marL="742834" indent="-285705" defTabSz="907908" eaLnBrk="0" hangingPunct="0">
              <a:spcBef>
                <a:spcPct val="30000"/>
              </a:spcBef>
              <a:defRPr sz="1200">
                <a:solidFill>
                  <a:schemeClr val="tx1"/>
                </a:solidFill>
                <a:latin typeface="Calibri" pitchFamily="34" charset="0"/>
              </a:defRPr>
            </a:lvl2pPr>
            <a:lvl3pPr marL="1142822" indent="-228565" defTabSz="907908" eaLnBrk="0" hangingPunct="0">
              <a:spcBef>
                <a:spcPct val="30000"/>
              </a:spcBef>
              <a:defRPr sz="1200">
                <a:solidFill>
                  <a:schemeClr val="tx1"/>
                </a:solidFill>
                <a:latin typeface="Calibri" pitchFamily="34" charset="0"/>
              </a:defRPr>
            </a:lvl3pPr>
            <a:lvl4pPr marL="1599950" indent="-228565" defTabSz="907908" eaLnBrk="0" hangingPunct="0">
              <a:spcBef>
                <a:spcPct val="30000"/>
              </a:spcBef>
              <a:defRPr sz="1200">
                <a:solidFill>
                  <a:schemeClr val="tx1"/>
                </a:solidFill>
                <a:latin typeface="Calibri" pitchFamily="34" charset="0"/>
              </a:defRPr>
            </a:lvl4pPr>
            <a:lvl5pPr marL="2057078" indent="-228565" defTabSz="907908" eaLnBrk="0" hangingPunct="0">
              <a:spcBef>
                <a:spcPct val="30000"/>
              </a:spcBef>
              <a:defRPr sz="1200">
                <a:solidFill>
                  <a:schemeClr val="tx1"/>
                </a:solidFill>
                <a:latin typeface="Calibri" pitchFamily="34" charset="0"/>
              </a:defRPr>
            </a:lvl5pPr>
            <a:lvl6pPr marL="2514206" indent="-228565" defTabSz="907908" eaLnBrk="0" fontAlgn="base" hangingPunct="0">
              <a:spcBef>
                <a:spcPct val="30000"/>
              </a:spcBef>
              <a:spcAft>
                <a:spcPct val="0"/>
              </a:spcAft>
              <a:defRPr sz="1200">
                <a:solidFill>
                  <a:schemeClr val="tx1"/>
                </a:solidFill>
                <a:latin typeface="Calibri" pitchFamily="34" charset="0"/>
              </a:defRPr>
            </a:lvl6pPr>
            <a:lvl7pPr marL="2971334" indent="-228565" defTabSz="907908" eaLnBrk="0" fontAlgn="base" hangingPunct="0">
              <a:spcBef>
                <a:spcPct val="30000"/>
              </a:spcBef>
              <a:spcAft>
                <a:spcPct val="0"/>
              </a:spcAft>
              <a:defRPr sz="1200">
                <a:solidFill>
                  <a:schemeClr val="tx1"/>
                </a:solidFill>
                <a:latin typeface="Calibri" pitchFamily="34" charset="0"/>
              </a:defRPr>
            </a:lvl7pPr>
            <a:lvl8pPr marL="3428463" indent="-228565" defTabSz="907908" eaLnBrk="0" fontAlgn="base" hangingPunct="0">
              <a:spcBef>
                <a:spcPct val="30000"/>
              </a:spcBef>
              <a:spcAft>
                <a:spcPct val="0"/>
              </a:spcAft>
              <a:defRPr sz="1200">
                <a:solidFill>
                  <a:schemeClr val="tx1"/>
                </a:solidFill>
                <a:latin typeface="Calibri" pitchFamily="34" charset="0"/>
              </a:defRPr>
            </a:lvl8pPr>
            <a:lvl9pPr marL="3885591" indent="-228565" defTabSz="90790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E3C31FD-1744-4EB6-B238-B1DC0ACD98C4}" type="slidenum">
              <a:rPr lang="en-US" altLang="en-US" smtClean="0">
                <a:latin typeface="Arial" charset="0"/>
              </a:rPr>
              <a:pPr eaLnBrk="1" hangingPunct="1">
                <a:spcBef>
                  <a:spcPct val="0"/>
                </a:spcBef>
              </a:pPr>
              <a:t>13</a:t>
            </a:fld>
            <a:endParaRPr lang="en-US" altLang="en-US">
              <a:latin typeface="Arial" charset="0"/>
            </a:endParaRPr>
          </a:p>
        </p:txBody>
      </p:sp>
    </p:spTree>
    <p:extLst>
      <p:ext uri="{BB962C8B-B14F-4D97-AF65-F5344CB8AC3E}">
        <p14:creationId xmlns:p14="http://schemas.microsoft.com/office/powerpoint/2010/main" val="2397104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a:xfrm>
            <a:off x="686115" y="4163221"/>
            <a:ext cx="5485773"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908" eaLnBrk="0" hangingPunct="0">
              <a:spcBef>
                <a:spcPct val="30000"/>
              </a:spcBef>
              <a:defRPr sz="1200">
                <a:solidFill>
                  <a:schemeClr val="tx1"/>
                </a:solidFill>
                <a:latin typeface="Calibri" pitchFamily="34" charset="0"/>
              </a:defRPr>
            </a:lvl1pPr>
            <a:lvl2pPr marL="742834" indent="-285705" defTabSz="907908" eaLnBrk="0" hangingPunct="0">
              <a:spcBef>
                <a:spcPct val="30000"/>
              </a:spcBef>
              <a:defRPr sz="1200">
                <a:solidFill>
                  <a:schemeClr val="tx1"/>
                </a:solidFill>
                <a:latin typeface="Calibri" pitchFamily="34" charset="0"/>
              </a:defRPr>
            </a:lvl2pPr>
            <a:lvl3pPr marL="1142822" indent="-228565" defTabSz="907908" eaLnBrk="0" hangingPunct="0">
              <a:spcBef>
                <a:spcPct val="30000"/>
              </a:spcBef>
              <a:defRPr sz="1200">
                <a:solidFill>
                  <a:schemeClr val="tx1"/>
                </a:solidFill>
                <a:latin typeface="Calibri" pitchFamily="34" charset="0"/>
              </a:defRPr>
            </a:lvl3pPr>
            <a:lvl4pPr marL="1599950" indent="-228565" defTabSz="907908" eaLnBrk="0" hangingPunct="0">
              <a:spcBef>
                <a:spcPct val="30000"/>
              </a:spcBef>
              <a:defRPr sz="1200">
                <a:solidFill>
                  <a:schemeClr val="tx1"/>
                </a:solidFill>
                <a:latin typeface="Calibri" pitchFamily="34" charset="0"/>
              </a:defRPr>
            </a:lvl4pPr>
            <a:lvl5pPr marL="2057078" indent="-228565" defTabSz="907908" eaLnBrk="0" hangingPunct="0">
              <a:spcBef>
                <a:spcPct val="30000"/>
              </a:spcBef>
              <a:defRPr sz="1200">
                <a:solidFill>
                  <a:schemeClr val="tx1"/>
                </a:solidFill>
                <a:latin typeface="Calibri" pitchFamily="34" charset="0"/>
              </a:defRPr>
            </a:lvl5pPr>
            <a:lvl6pPr marL="2514206" indent="-228565" defTabSz="907908" eaLnBrk="0" fontAlgn="base" hangingPunct="0">
              <a:spcBef>
                <a:spcPct val="30000"/>
              </a:spcBef>
              <a:spcAft>
                <a:spcPct val="0"/>
              </a:spcAft>
              <a:defRPr sz="1200">
                <a:solidFill>
                  <a:schemeClr val="tx1"/>
                </a:solidFill>
                <a:latin typeface="Calibri" pitchFamily="34" charset="0"/>
              </a:defRPr>
            </a:lvl6pPr>
            <a:lvl7pPr marL="2971334" indent="-228565" defTabSz="907908" eaLnBrk="0" fontAlgn="base" hangingPunct="0">
              <a:spcBef>
                <a:spcPct val="30000"/>
              </a:spcBef>
              <a:spcAft>
                <a:spcPct val="0"/>
              </a:spcAft>
              <a:defRPr sz="1200">
                <a:solidFill>
                  <a:schemeClr val="tx1"/>
                </a:solidFill>
                <a:latin typeface="Calibri" pitchFamily="34" charset="0"/>
              </a:defRPr>
            </a:lvl7pPr>
            <a:lvl8pPr marL="3428463" indent="-228565" defTabSz="907908" eaLnBrk="0" fontAlgn="base" hangingPunct="0">
              <a:spcBef>
                <a:spcPct val="30000"/>
              </a:spcBef>
              <a:spcAft>
                <a:spcPct val="0"/>
              </a:spcAft>
              <a:defRPr sz="1200">
                <a:solidFill>
                  <a:schemeClr val="tx1"/>
                </a:solidFill>
                <a:latin typeface="Calibri" pitchFamily="34" charset="0"/>
              </a:defRPr>
            </a:lvl8pPr>
            <a:lvl9pPr marL="3885591" indent="-228565" defTabSz="90790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E3C31FD-1744-4EB6-B238-B1DC0ACD98C4}" type="slidenum">
              <a:rPr lang="en-US" altLang="en-US" smtClean="0">
                <a:latin typeface="Arial" charset="0"/>
              </a:rPr>
              <a:pPr eaLnBrk="1" hangingPunct="1">
                <a:spcBef>
                  <a:spcPct val="0"/>
                </a:spcBef>
              </a:pPr>
              <a:t>14</a:t>
            </a:fld>
            <a:endParaRPr lang="en-US" altLang="en-US">
              <a:latin typeface="Arial" charset="0"/>
            </a:endParaRPr>
          </a:p>
        </p:txBody>
      </p:sp>
    </p:spTree>
    <p:extLst>
      <p:ext uri="{BB962C8B-B14F-4D97-AF65-F5344CB8AC3E}">
        <p14:creationId xmlns:p14="http://schemas.microsoft.com/office/powerpoint/2010/main" val="873880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600" dirty="0"/>
              <a:t>Ground-breaking survey starkly revealed a deep lack of moral awareness and sensibility pervading our nation’s youth.</a:t>
            </a: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21" eaLnBrk="0" hangingPunct="0">
              <a:spcBef>
                <a:spcPct val="30000"/>
              </a:spcBef>
              <a:defRPr sz="1200">
                <a:solidFill>
                  <a:schemeClr val="tx1"/>
                </a:solidFill>
                <a:latin typeface="Calibri" pitchFamily="34" charset="0"/>
              </a:defRPr>
            </a:lvl1pPr>
            <a:lvl2pPr marL="742834" indent="-285705" defTabSz="906321" eaLnBrk="0" hangingPunct="0">
              <a:spcBef>
                <a:spcPct val="30000"/>
              </a:spcBef>
              <a:defRPr sz="1200">
                <a:solidFill>
                  <a:schemeClr val="tx1"/>
                </a:solidFill>
                <a:latin typeface="Calibri" pitchFamily="34" charset="0"/>
              </a:defRPr>
            </a:lvl2pPr>
            <a:lvl3pPr marL="1142822" indent="-228565" defTabSz="906321" eaLnBrk="0" hangingPunct="0">
              <a:spcBef>
                <a:spcPct val="30000"/>
              </a:spcBef>
              <a:defRPr sz="1200">
                <a:solidFill>
                  <a:schemeClr val="tx1"/>
                </a:solidFill>
                <a:latin typeface="Calibri" pitchFamily="34" charset="0"/>
              </a:defRPr>
            </a:lvl3pPr>
            <a:lvl4pPr marL="1599950" indent="-228565" defTabSz="906321" eaLnBrk="0" hangingPunct="0">
              <a:spcBef>
                <a:spcPct val="30000"/>
              </a:spcBef>
              <a:defRPr sz="1200">
                <a:solidFill>
                  <a:schemeClr val="tx1"/>
                </a:solidFill>
                <a:latin typeface="Calibri" pitchFamily="34" charset="0"/>
              </a:defRPr>
            </a:lvl4pPr>
            <a:lvl5pPr marL="2057078" indent="-228565" defTabSz="906321" eaLnBrk="0" hangingPunct="0">
              <a:spcBef>
                <a:spcPct val="30000"/>
              </a:spcBef>
              <a:defRPr sz="1200">
                <a:solidFill>
                  <a:schemeClr val="tx1"/>
                </a:solidFill>
                <a:latin typeface="Calibri" pitchFamily="34" charset="0"/>
              </a:defRPr>
            </a:lvl5pPr>
            <a:lvl6pPr marL="2514206" indent="-228565" defTabSz="906321" eaLnBrk="0" fontAlgn="base" hangingPunct="0">
              <a:spcBef>
                <a:spcPct val="30000"/>
              </a:spcBef>
              <a:spcAft>
                <a:spcPct val="0"/>
              </a:spcAft>
              <a:defRPr sz="1200">
                <a:solidFill>
                  <a:schemeClr val="tx1"/>
                </a:solidFill>
                <a:latin typeface="Calibri" pitchFamily="34" charset="0"/>
              </a:defRPr>
            </a:lvl6pPr>
            <a:lvl7pPr marL="2971334" indent="-228565" defTabSz="906321" eaLnBrk="0" fontAlgn="base" hangingPunct="0">
              <a:spcBef>
                <a:spcPct val="30000"/>
              </a:spcBef>
              <a:spcAft>
                <a:spcPct val="0"/>
              </a:spcAft>
              <a:defRPr sz="1200">
                <a:solidFill>
                  <a:schemeClr val="tx1"/>
                </a:solidFill>
                <a:latin typeface="Calibri" pitchFamily="34" charset="0"/>
              </a:defRPr>
            </a:lvl7pPr>
            <a:lvl8pPr marL="3428463" indent="-228565" defTabSz="906321" eaLnBrk="0" fontAlgn="base" hangingPunct="0">
              <a:spcBef>
                <a:spcPct val="30000"/>
              </a:spcBef>
              <a:spcAft>
                <a:spcPct val="0"/>
              </a:spcAft>
              <a:defRPr sz="1200">
                <a:solidFill>
                  <a:schemeClr val="tx1"/>
                </a:solidFill>
                <a:latin typeface="Calibri" pitchFamily="34" charset="0"/>
              </a:defRPr>
            </a:lvl8pPr>
            <a:lvl9pPr marL="3885591" indent="-228565" defTabSz="90632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B68CD8C-E000-474B-B250-35BA470953BD}" type="slidenum">
              <a:rPr lang="en-US" altLang="en-US" smtClean="0">
                <a:latin typeface="Arial" charset="0"/>
              </a:rPr>
              <a:pPr eaLnBrk="1" hangingPunct="1">
                <a:spcBef>
                  <a:spcPct val="0"/>
                </a:spcBef>
              </a:pPr>
              <a:t>15</a:t>
            </a:fld>
            <a:endParaRPr lang="en-US" alt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21" eaLnBrk="0" hangingPunct="0">
              <a:spcBef>
                <a:spcPct val="30000"/>
              </a:spcBef>
              <a:defRPr sz="1200">
                <a:solidFill>
                  <a:schemeClr val="tx1"/>
                </a:solidFill>
                <a:latin typeface="Calibri" pitchFamily="34" charset="0"/>
              </a:defRPr>
            </a:lvl1pPr>
            <a:lvl2pPr marL="742834" indent="-285705" defTabSz="906321" eaLnBrk="0" hangingPunct="0">
              <a:spcBef>
                <a:spcPct val="30000"/>
              </a:spcBef>
              <a:defRPr sz="1200">
                <a:solidFill>
                  <a:schemeClr val="tx1"/>
                </a:solidFill>
                <a:latin typeface="Calibri" pitchFamily="34" charset="0"/>
              </a:defRPr>
            </a:lvl2pPr>
            <a:lvl3pPr marL="1142822" indent="-228565" defTabSz="906321" eaLnBrk="0" hangingPunct="0">
              <a:spcBef>
                <a:spcPct val="30000"/>
              </a:spcBef>
              <a:defRPr sz="1200">
                <a:solidFill>
                  <a:schemeClr val="tx1"/>
                </a:solidFill>
                <a:latin typeface="Calibri" pitchFamily="34" charset="0"/>
              </a:defRPr>
            </a:lvl3pPr>
            <a:lvl4pPr marL="1599950" indent="-228565" defTabSz="906321" eaLnBrk="0" hangingPunct="0">
              <a:spcBef>
                <a:spcPct val="30000"/>
              </a:spcBef>
              <a:defRPr sz="1200">
                <a:solidFill>
                  <a:schemeClr val="tx1"/>
                </a:solidFill>
                <a:latin typeface="Calibri" pitchFamily="34" charset="0"/>
              </a:defRPr>
            </a:lvl4pPr>
            <a:lvl5pPr marL="2057078" indent="-228565" defTabSz="906321" eaLnBrk="0" hangingPunct="0">
              <a:spcBef>
                <a:spcPct val="30000"/>
              </a:spcBef>
              <a:defRPr sz="1200">
                <a:solidFill>
                  <a:schemeClr val="tx1"/>
                </a:solidFill>
                <a:latin typeface="Calibri" pitchFamily="34" charset="0"/>
              </a:defRPr>
            </a:lvl5pPr>
            <a:lvl6pPr marL="2514206" indent="-228565" defTabSz="906321" eaLnBrk="0" fontAlgn="base" hangingPunct="0">
              <a:spcBef>
                <a:spcPct val="30000"/>
              </a:spcBef>
              <a:spcAft>
                <a:spcPct val="0"/>
              </a:spcAft>
              <a:defRPr sz="1200">
                <a:solidFill>
                  <a:schemeClr val="tx1"/>
                </a:solidFill>
                <a:latin typeface="Calibri" pitchFamily="34" charset="0"/>
              </a:defRPr>
            </a:lvl6pPr>
            <a:lvl7pPr marL="2971334" indent="-228565" defTabSz="906321" eaLnBrk="0" fontAlgn="base" hangingPunct="0">
              <a:spcBef>
                <a:spcPct val="30000"/>
              </a:spcBef>
              <a:spcAft>
                <a:spcPct val="0"/>
              </a:spcAft>
              <a:defRPr sz="1200">
                <a:solidFill>
                  <a:schemeClr val="tx1"/>
                </a:solidFill>
                <a:latin typeface="Calibri" pitchFamily="34" charset="0"/>
              </a:defRPr>
            </a:lvl7pPr>
            <a:lvl8pPr marL="3428463" indent="-228565" defTabSz="906321" eaLnBrk="0" fontAlgn="base" hangingPunct="0">
              <a:spcBef>
                <a:spcPct val="30000"/>
              </a:spcBef>
              <a:spcAft>
                <a:spcPct val="0"/>
              </a:spcAft>
              <a:defRPr sz="1200">
                <a:solidFill>
                  <a:schemeClr val="tx1"/>
                </a:solidFill>
                <a:latin typeface="Calibri" pitchFamily="34" charset="0"/>
              </a:defRPr>
            </a:lvl8pPr>
            <a:lvl9pPr marL="3885591" indent="-228565" defTabSz="90632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0ACCF02-8309-42C1-99F2-A7999D82CD71}" type="slidenum">
              <a:rPr lang="en-US" altLang="en-US" smtClean="0">
                <a:latin typeface="Arial" charset="0"/>
              </a:rPr>
              <a:pPr eaLnBrk="1" hangingPunct="1">
                <a:spcBef>
                  <a:spcPct val="0"/>
                </a:spcBef>
              </a:pPr>
              <a:t>16</a:t>
            </a:fld>
            <a:endParaRPr lang="en-US" alt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a:xfrm>
            <a:off x="722145" y="4239223"/>
            <a:ext cx="5485773" cy="36594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100" dirty="0"/>
          </a:p>
          <a:p>
            <a:pPr eaLnBrk="1" hangingPunct="1">
              <a:spcBef>
                <a:spcPct val="0"/>
              </a:spcBef>
            </a:pPr>
            <a:endParaRPr lang="en-US" altLang="en-US" sz="1100" dirty="0"/>
          </a:p>
          <a:p>
            <a:pPr eaLnBrk="1" hangingPunct="1">
              <a:spcBef>
                <a:spcPct val="0"/>
              </a:spcBef>
            </a:pPr>
            <a:endParaRPr lang="en-US" altLang="en-US" sz="1600" dirty="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21" eaLnBrk="0" hangingPunct="0">
              <a:spcBef>
                <a:spcPct val="30000"/>
              </a:spcBef>
              <a:defRPr sz="1200">
                <a:solidFill>
                  <a:schemeClr val="tx1"/>
                </a:solidFill>
                <a:latin typeface="Calibri" pitchFamily="34" charset="0"/>
              </a:defRPr>
            </a:lvl1pPr>
            <a:lvl2pPr marL="742834" indent="-285705" defTabSz="906321" eaLnBrk="0" hangingPunct="0">
              <a:spcBef>
                <a:spcPct val="30000"/>
              </a:spcBef>
              <a:defRPr sz="1200">
                <a:solidFill>
                  <a:schemeClr val="tx1"/>
                </a:solidFill>
                <a:latin typeface="Calibri" pitchFamily="34" charset="0"/>
              </a:defRPr>
            </a:lvl2pPr>
            <a:lvl3pPr marL="1142822" indent="-228565" defTabSz="906321" eaLnBrk="0" hangingPunct="0">
              <a:spcBef>
                <a:spcPct val="30000"/>
              </a:spcBef>
              <a:defRPr sz="1200">
                <a:solidFill>
                  <a:schemeClr val="tx1"/>
                </a:solidFill>
                <a:latin typeface="Calibri" pitchFamily="34" charset="0"/>
              </a:defRPr>
            </a:lvl3pPr>
            <a:lvl4pPr marL="1599950" indent="-228565" defTabSz="906321" eaLnBrk="0" hangingPunct="0">
              <a:spcBef>
                <a:spcPct val="30000"/>
              </a:spcBef>
              <a:defRPr sz="1200">
                <a:solidFill>
                  <a:schemeClr val="tx1"/>
                </a:solidFill>
                <a:latin typeface="Calibri" pitchFamily="34" charset="0"/>
              </a:defRPr>
            </a:lvl4pPr>
            <a:lvl5pPr marL="2057078" indent="-228565" defTabSz="906321" eaLnBrk="0" hangingPunct="0">
              <a:spcBef>
                <a:spcPct val="30000"/>
              </a:spcBef>
              <a:defRPr sz="1200">
                <a:solidFill>
                  <a:schemeClr val="tx1"/>
                </a:solidFill>
                <a:latin typeface="Calibri" pitchFamily="34" charset="0"/>
              </a:defRPr>
            </a:lvl5pPr>
            <a:lvl6pPr marL="2514206" indent="-228565" defTabSz="906321" eaLnBrk="0" fontAlgn="base" hangingPunct="0">
              <a:spcBef>
                <a:spcPct val="30000"/>
              </a:spcBef>
              <a:spcAft>
                <a:spcPct val="0"/>
              </a:spcAft>
              <a:defRPr sz="1200">
                <a:solidFill>
                  <a:schemeClr val="tx1"/>
                </a:solidFill>
                <a:latin typeface="Calibri" pitchFamily="34" charset="0"/>
              </a:defRPr>
            </a:lvl6pPr>
            <a:lvl7pPr marL="2971334" indent="-228565" defTabSz="906321" eaLnBrk="0" fontAlgn="base" hangingPunct="0">
              <a:spcBef>
                <a:spcPct val="30000"/>
              </a:spcBef>
              <a:spcAft>
                <a:spcPct val="0"/>
              </a:spcAft>
              <a:defRPr sz="1200">
                <a:solidFill>
                  <a:schemeClr val="tx1"/>
                </a:solidFill>
                <a:latin typeface="Calibri" pitchFamily="34" charset="0"/>
              </a:defRPr>
            </a:lvl7pPr>
            <a:lvl8pPr marL="3428463" indent="-228565" defTabSz="906321" eaLnBrk="0" fontAlgn="base" hangingPunct="0">
              <a:spcBef>
                <a:spcPct val="30000"/>
              </a:spcBef>
              <a:spcAft>
                <a:spcPct val="0"/>
              </a:spcAft>
              <a:defRPr sz="1200">
                <a:solidFill>
                  <a:schemeClr val="tx1"/>
                </a:solidFill>
                <a:latin typeface="Calibri" pitchFamily="34" charset="0"/>
              </a:defRPr>
            </a:lvl8pPr>
            <a:lvl9pPr marL="3885591" indent="-228565" defTabSz="90632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5123044-6B57-46B7-BD31-31208889F623}" type="slidenum">
              <a:rPr lang="en-US" altLang="en-US" smtClean="0">
                <a:latin typeface="Arial" charset="0"/>
              </a:rPr>
              <a:pPr eaLnBrk="1" hangingPunct="1">
                <a:spcBef>
                  <a:spcPct val="0"/>
                </a:spcBef>
              </a:pPr>
              <a:t>17</a:t>
            </a:fld>
            <a:endParaRPr lang="en-US" altLang="en-US">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3969644"/>
            <a:ext cx="6400800" cy="4995428"/>
          </a:xfrm>
        </p:spPr>
        <p:txBody>
          <a:bodyPr>
            <a:noAutofit/>
          </a:bodyPr>
          <a:lstStyle/>
          <a:p>
            <a:pPr defTabSz="781058">
              <a:lnSpc>
                <a:spcPct val="107000"/>
              </a:lnSpc>
              <a:spcBef>
                <a:spcPts val="0"/>
              </a:spcBef>
              <a:spcAft>
                <a:spcPts val="0"/>
              </a:spcAft>
            </a:pPr>
            <a:r>
              <a:rPr lang="en-US" sz="800" b="0" i="0" u="none" strike="noStrike" dirty="0">
                <a:solidFill>
                  <a:srgbClr val="000000"/>
                </a:solidFill>
                <a:effectLst/>
                <a:latin typeface="Calibri" panose="020F0502020204030204" pitchFamily="34" charset="0"/>
              </a:rPr>
              <a:t>Daniel Altstadt – killed family with ax (1975)</a:t>
            </a:r>
          </a:p>
          <a:p>
            <a:pPr defTabSz="781058">
              <a:lnSpc>
                <a:spcPct val="107000"/>
              </a:lnSpc>
              <a:spcBef>
                <a:spcPts val="0"/>
              </a:spcBef>
              <a:spcAft>
                <a:spcPts val="0"/>
              </a:spcAft>
            </a:pPr>
            <a:r>
              <a:rPr lang="en-US" sz="800" b="0" i="0" u="none" strike="noStrike" dirty="0">
                <a:solidFill>
                  <a:srgbClr val="000000"/>
                </a:solidFill>
                <a:effectLst/>
                <a:latin typeface="Calibri" panose="020F0502020204030204" pitchFamily="34" charset="0"/>
              </a:rPr>
              <a:t>Richard Angelo – serial killer, gave lethal injections (1987)</a:t>
            </a:r>
          </a:p>
          <a:p>
            <a:pPr defTabSz="781058">
              <a:lnSpc>
                <a:spcPct val="107000"/>
              </a:lnSpc>
              <a:spcBef>
                <a:spcPts val="0"/>
              </a:spcBef>
              <a:spcAft>
                <a:spcPts val="0"/>
              </a:spcAft>
            </a:pPr>
            <a:r>
              <a:rPr lang="en-US" sz="800" b="0" i="0" u="none" strike="noStrike" dirty="0" err="1">
                <a:solidFill>
                  <a:srgbClr val="000000"/>
                </a:solidFill>
                <a:effectLst/>
                <a:latin typeface="Calibri" panose="020F0502020204030204" pitchFamily="34" charset="0"/>
              </a:rPr>
              <a:t>Karleton</a:t>
            </a:r>
            <a:r>
              <a:rPr lang="en-US" sz="800" b="0" i="0" u="none" strike="noStrike" dirty="0">
                <a:solidFill>
                  <a:srgbClr val="000000"/>
                </a:solidFill>
                <a:effectLst/>
                <a:latin typeface="Calibri" panose="020F0502020204030204" pitchFamily="34" charset="0"/>
              </a:rPr>
              <a:t> Armstrong – anti-Vietnam War radical, University of Wisconsin bomber (1970)</a:t>
            </a:r>
          </a:p>
          <a:p>
            <a:pPr defTabSz="781058">
              <a:lnSpc>
                <a:spcPct val="107000"/>
              </a:lnSpc>
              <a:spcBef>
                <a:spcPts val="0"/>
              </a:spcBef>
              <a:spcAft>
                <a:spcPts val="0"/>
              </a:spcAft>
            </a:pPr>
            <a:r>
              <a:rPr lang="en-US" sz="800" b="0" i="0" u="none" strike="noStrike" dirty="0">
                <a:solidFill>
                  <a:srgbClr val="000000"/>
                </a:solidFill>
                <a:effectLst/>
                <a:latin typeface="Calibri" panose="020F0502020204030204" pitchFamily="34" charset="0"/>
              </a:rPr>
              <a:t>Marion Barry – disgraced DC mayor, convicted on drug charges (1990)</a:t>
            </a:r>
          </a:p>
          <a:p>
            <a:pPr defTabSz="781058">
              <a:lnSpc>
                <a:spcPct val="107000"/>
              </a:lnSpc>
              <a:spcBef>
                <a:spcPts val="0"/>
              </a:spcBef>
              <a:spcAft>
                <a:spcPts val="0"/>
              </a:spcAft>
            </a:pPr>
            <a:r>
              <a:rPr lang="en-US" sz="800" b="0" i="0" u="none" strike="noStrike" dirty="0">
                <a:solidFill>
                  <a:srgbClr val="000000"/>
                </a:solidFill>
                <a:effectLst/>
                <a:latin typeface="Calibri" panose="020F0502020204030204" pitchFamily="34" charset="0"/>
              </a:rPr>
              <a:t>Arthur Gary Bishop – embezzler, child molester, child murderer (1979-83)</a:t>
            </a:r>
          </a:p>
          <a:p>
            <a:pPr defTabSz="781058">
              <a:lnSpc>
                <a:spcPct val="107000"/>
              </a:lnSpc>
              <a:spcBef>
                <a:spcPts val="0"/>
              </a:spcBef>
              <a:spcAft>
                <a:spcPts val="0"/>
              </a:spcAft>
            </a:pPr>
            <a:r>
              <a:rPr lang="en-US" sz="800" b="0" i="0" u="none" strike="noStrike" dirty="0">
                <a:solidFill>
                  <a:srgbClr val="000000"/>
                </a:solidFill>
                <a:effectLst/>
                <a:latin typeface="Calibri" panose="020F0502020204030204" pitchFamily="34" charset="0"/>
              </a:rPr>
              <a:t>Robert Black, Jr. –hired a hitman to kill his wife for insurance funds (1985)</a:t>
            </a:r>
          </a:p>
          <a:p>
            <a:pPr defTabSz="781058">
              <a:lnSpc>
                <a:spcPct val="107000"/>
              </a:lnSpc>
              <a:spcBef>
                <a:spcPts val="0"/>
              </a:spcBef>
              <a:spcAft>
                <a:spcPts val="0"/>
              </a:spcAft>
            </a:pPr>
            <a:r>
              <a:rPr lang="en-US" sz="800" b="0" i="0" u="none" strike="noStrike" dirty="0">
                <a:solidFill>
                  <a:srgbClr val="000000"/>
                </a:solidFill>
                <a:effectLst/>
                <a:latin typeface="Calibri" panose="020F0502020204030204" pitchFamily="34" charset="0"/>
              </a:rPr>
              <a:t>Michael William Brescia – white supremacist implicated in OK City bombing (1995)</a:t>
            </a:r>
          </a:p>
          <a:p>
            <a:pPr defTabSz="781058">
              <a:lnSpc>
                <a:spcPct val="107000"/>
              </a:lnSpc>
              <a:spcBef>
                <a:spcPts val="0"/>
              </a:spcBef>
              <a:spcAft>
                <a:spcPts val="0"/>
              </a:spcAft>
            </a:pPr>
            <a:r>
              <a:rPr lang="en-US" sz="800" b="0" i="0" u="none" strike="noStrike" dirty="0">
                <a:solidFill>
                  <a:srgbClr val="000000"/>
                </a:solidFill>
                <a:effectLst/>
                <a:latin typeface="Calibri" panose="020F0502020204030204" pitchFamily="34" charset="0"/>
              </a:rPr>
              <a:t>Kyle Dougherty/Stephen </a:t>
            </a:r>
            <a:r>
              <a:rPr lang="en-US" sz="800" b="0" i="0" u="none" strike="noStrike" dirty="0" err="1">
                <a:solidFill>
                  <a:srgbClr val="000000"/>
                </a:solidFill>
                <a:effectLst/>
                <a:latin typeface="Calibri" panose="020F0502020204030204" pitchFamily="34" charset="0"/>
              </a:rPr>
              <a:t>Lober</a:t>
            </a:r>
            <a:r>
              <a:rPr lang="en-US" sz="800" b="0" i="0" u="none" strike="noStrike" dirty="0">
                <a:solidFill>
                  <a:srgbClr val="000000"/>
                </a:solidFill>
                <a:effectLst/>
                <a:latin typeface="Calibri" panose="020F0502020204030204" pitchFamily="34" charset="0"/>
              </a:rPr>
              <a:t> – committed a shotgun murder as part of a fake pot deal, robbery attempt (2012)</a:t>
            </a:r>
          </a:p>
          <a:p>
            <a:pPr defTabSz="781058">
              <a:lnSpc>
                <a:spcPct val="107000"/>
              </a:lnSpc>
              <a:spcBef>
                <a:spcPts val="0"/>
              </a:spcBef>
              <a:spcAft>
                <a:spcPts val="0"/>
              </a:spcAft>
            </a:pPr>
            <a:r>
              <a:rPr lang="en-US" sz="800" b="0" i="0" u="none" strike="noStrike" dirty="0">
                <a:solidFill>
                  <a:srgbClr val="000000"/>
                </a:solidFill>
                <a:effectLst/>
                <a:latin typeface="Calibri" panose="020F0502020204030204" pitchFamily="34" charset="0"/>
              </a:rPr>
              <a:t>David Foreman  - Earth First eco-terrorist, saboteur (1980s)</a:t>
            </a:r>
          </a:p>
          <a:p>
            <a:pPr defTabSz="781058">
              <a:lnSpc>
                <a:spcPct val="107000"/>
              </a:lnSpc>
              <a:spcBef>
                <a:spcPts val="0"/>
              </a:spcBef>
              <a:spcAft>
                <a:spcPts val="0"/>
              </a:spcAft>
            </a:pPr>
            <a:r>
              <a:rPr lang="en-US" sz="800" b="0" i="0" u="none" strike="noStrike" dirty="0">
                <a:solidFill>
                  <a:srgbClr val="000000"/>
                </a:solidFill>
                <a:effectLst/>
                <a:latin typeface="Calibri" panose="020F0502020204030204" pitchFamily="34" charset="0"/>
              </a:rPr>
              <a:t>George </a:t>
            </a:r>
            <a:r>
              <a:rPr lang="en-US" sz="800" b="0" i="0" u="none" strike="noStrike" dirty="0" err="1">
                <a:solidFill>
                  <a:srgbClr val="000000"/>
                </a:solidFill>
                <a:effectLst/>
                <a:latin typeface="Calibri" panose="020F0502020204030204" pitchFamily="34" charset="0"/>
              </a:rPr>
              <a:t>Fout</a:t>
            </a:r>
            <a:r>
              <a:rPr lang="en-US" sz="800" b="0" i="0" u="none" strike="noStrike" dirty="0">
                <a:solidFill>
                  <a:srgbClr val="000000"/>
                </a:solidFill>
                <a:effectLst/>
                <a:latin typeface="Calibri" panose="020F0502020204030204" pitchFamily="34" charset="0"/>
              </a:rPr>
              <a:t> – scout leader</a:t>
            </a:r>
            <a:r>
              <a:rPr lang="en-US" sz="800" dirty="0">
                <a:solidFill>
                  <a:srgbClr val="000000"/>
                </a:solidFill>
                <a:latin typeface="Calibri" panose="020F0502020204030204" pitchFamily="34" charset="0"/>
              </a:rPr>
              <a:t> </a:t>
            </a:r>
            <a:r>
              <a:rPr lang="en-US" sz="800" b="0" i="0" u="none" strike="noStrike" dirty="0">
                <a:solidFill>
                  <a:srgbClr val="000000"/>
                </a:solidFill>
                <a:effectLst/>
                <a:latin typeface="Calibri" panose="020F0502020204030204" pitchFamily="34" charset="0"/>
              </a:rPr>
              <a:t>obsessed with child porn, raped, molested children over 4-yr period, including an 8-year-old Cub Scout (1994)</a:t>
            </a:r>
          </a:p>
          <a:p>
            <a:pPr defTabSz="781058">
              <a:lnSpc>
                <a:spcPct val="107000"/>
              </a:lnSpc>
              <a:spcBef>
                <a:spcPts val="0"/>
              </a:spcBef>
              <a:spcAft>
                <a:spcPts val="0"/>
              </a:spcAft>
            </a:pPr>
            <a:r>
              <a:rPr lang="en-US" sz="800" b="0" i="0" u="none" strike="noStrike" dirty="0">
                <a:solidFill>
                  <a:srgbClr val="000000"/>
                </a:solidFill>
                <a:effectLst/>
                <a:latin typeface="Calibri" panose="020F0502020204030204" pitchFamily="34" charset="0"/>
              </a:rPr>
              <a:t>Daniel Gaynor – committed rape at knifepoint (2002)</a:t>
            </a:r>
          </a:p>
          <a:p>
            <a:pPr defTabSz="781058">
              <a:lnSpc>
                <a:spcPct val="107000"/>
              </a:lnSpc>
              <a:spcBef>
                <a:spcPts val="0"/>
              </a:spcBef>
              <a:spcAft>
                <a:spcPts val="0"/>
              </a:spcAft>
            </a:pPr>
            <a:r>
              <a:rPr lang="en-US" sz="800" b="0" i="0" u="none" strike="noStrike" dirty="0">
                <a:solidFill>
                  <a:srgbClr val="000000"/>
                </a:solidFill>
                <a:effectLst/>
                <a:latin typeface="Calibri" panose="020F0502020204030204" pitchFamily="34" charset="0"/>
              </a:rPr>
              <a:t>Kenneth Gleason – gunned down two African-American men, shot up African-American's hom</a:t>
            </a:r>
            <a:r>
              <a:rPr lang="en-US" sz="800" dirty="0">
                <a:solidFill>
                  <a:srgbClr val="000000"/>
                </a:solidFill>
                <a:latin typeface="Calibri" panose="020F0502020204030204" pitchFamily="34" charset="0"/>
              </a:rPr>
              <a:t>e (2017)</a:t>
            </a:r>
            <a:endParaRPr lang="en-US" sz="800" b="0" i="0" u="none" strike="noStrike" dirty="0">
              <a:solidFill>
                <a:srgbClr val="000000"/>
              </a:solidFill>
              <a:effectLst/>
              <a:latin typeface="Calibri" panose="020F0502020204030204" pitchFamily="34" charset="0"/>
            </a:endParaRPr>
          </a:p>
          <a:p>
            <a:pPr defTabSz="781058">
              <a:lnSpc>
                <a:spcPct val="107000"/>
              </a:lnSpc>
              <a:spcBef>
                <a:spcPts val="0"/>
              </a:spcBef>
              <a:spcAft>
                <a:spcPts val="0"/>
              </a:spcAft>
            </a:pPr>
            <a:r>
              <a:rPr lang="en-US" sz="800" b="0" i="0" u="none" strike="noStrike" dirty="0">
                <a:solidFill>
                  <a:srgbClr val="000000"/>
                </a:solidFill>
                <a:effectLst/>
                <a:latin typeface="Calibri" panose="020F0502020204030204" pitchFamily="34" charset="0"/>
              </a:rPr>
              <a:t>Lesley Lee </a:t>
            </a:r>
            <a:r>
              <a:rPr lang="en-US" sz="800" b="0" i="0" u="none" strike="noStrike" dirty="0" err="1">
                <a:solidFill>
                  <a:srgbClr val="000000"/>
                </a:solidFill>
                <a:effectLst/>
                <a:latin typeface="Calibri" panose="020F0502020204030204" pitchFamily="34" charset="0"/>
              </a:rPr>
              <a:t>Gosch</a:t>
            </a:r>
            <a:r>
              <a:rPr lang="en-US" sz="800" b="0" i="0" u="none" strike="noStrike" dirty="0">
                <a:solidFill>
                  <a:srgbClr val="000000"/>
                </a:solidFill>
                <a:effectLst/>
                <a:latin typeface="Calibri" panose="020F0502020204030204" pitchFamily="34" charset="0"/>
              </a:rPr>
              <a:t> – murdered bank president’s wife after failed ransom attempt (1985)</a:t>
            </a:r>
          </a:p>
          <a:p>
            <a:pPr defTabSz="781058">
              <a:lnSpc>
                <a:spcPct val="107000"/>
              </a:lnSpc>
              <a:spcBef>
                <a:spcPts val="0"/>
              </a:spcBef>
              <a:spcAft>
                <a:spcPts val="0"/>
              </a:spcAft>
            </a:pPr>
            <a:r>
              <a:rPr lang="en-US" sz="800" b="0" i="0" u="none" strike="noStrike" dirty="0">
                <a:solidFill>
                  <a:srgbClr val="000000"/>
                </a:solidFill>
                <a:effectLst/>
                <a:latin typeface="Calibri" panose="020F0502020204030204" pitchFamily="34" charset="0"/>
              </a:rPr>
              <a:t>Chandler </a:t>
            </a:r>
            <a:r>
              <a:rPr lang="en-US" sz="800" b="0" i="0" u="none" strike="noStrike" dirty="0" err="1">
                <a:solidFill>
                  <a:srgbClr val="000000"/>
                </a:solidFill>
                <a:effectLst/>
                <a:latin typeface="Calibri" panose="020F0502020204030204" pitchFamily="34" charset="0"/>
              </a:rPr>
              <a:t>Halderson</a:t>
            </a:r>
            <a:r>
              <a:rPr lang="en-US" sz="800" b="0" i="0" u="none" strike="noStrike" dirty="0">
                <a:solidFill>
                  <a:srgbClr val="000000"/>
                </a:solidFill>
                <a:effectLst/>
                <a:latin typeface="Calibri" panose="020F0502020204030204" pitchFamily="34" charset="0"/>
              </a:rPr>
              <a:t> –</a:t>
            </a:r>
            <a:r>
              <a:rPr lang="en-US" sz="800" dirty="0">
                <a:solidFill>
                  <a:srgbClr val="000000"/>
                </a:solidFill>
                <a:latin typeface="Calibri" panose="020F0502020204030204" pitchFamily="34" charset="0"/>
              </a:rPr>
              <a:t> murdered, dismembered parents (2021)</a:t>
            </a:r>
            <a:endParaRPr lang="en-US" sz="800" b="0" i="0" u="none" strike="noStrike" dirty="0">
              <a:solidFill>
                <a:srgbClr val="000000"/>
              </a:solidFill>
              <a:effectLst/>
              <a:latin typeface="Calibri" panose="020F0502020204030204" pitchFamily="34" charset="0"/>
            </a:endParaRPr>
          </a:p>
          <a:p>
            <a:pPr defTabSz="781058">
              <a:lnSpc>
                <a:spcPct val="107000"/>
              </a:lnSpc>
              <a:spcBef>
                <a:spcPts val="0"/>
              </a:spcBef>
              <a:spcAft>
                <a:spcPts val="0"/>
              </a:spcAft>
            </a:pPr>
            <a:r>
              <a:rPr lang="en-US" sz="800" b="0" i="0" u="none" strike="noStrike" dirty="0">
                <a:solidFill>
                  <a:srgbClr val="000000"/>
                </a:solidFill>
                <a:effectLst/>
                <a:latin typeface="Calibri" panose="020F0502020204030204" pitchFamily="34" charset="0"/>
              </a:rPr>
              <a:t>Dustin Hedrick – scout leader; forcible lewd acts on 13, 16-yr olds (2010)</a:t>
            </a:r>
          </a:p>
          <a:p>
            <a:pPr defTabSz="781058">
              <a:lnSpc>
                <a:spcPct val="107000"/>
              </a:lnSpc>
              <a:spcBef>
                <a:spcPts val="0"/>
              </a:spcBef>
              <a:spcAft>
                <a:spcPts val="0"/>
              </a:spcAft>
            </a:pPr>
            <a:r>
              <a:rPr lang="en-US" sz="800" b="0" i="0" u="none" strike="noStrike" dirty="0">
                <a:solidFill>
                  <a:srgbClr val="000000"/>
                </a:solidFill>
                <a:effectLst/>
                <a:latin typeface="Calibri" panose="020F0502020204030204" pitchFamily="34" charset="0"/>
              </a:rPr>
              <a:t>Russell Henderson – murderer of Matthew Shepard (1998)</a:t>
            </a:r>
          </a:p>
          <a:p>
            <a:pPr defTabSz="781058">
              <a:lnSpc>
                <a:spcPct val="107000"/>
              </a:lnSpc>
              <a:spcBef>
                <a:spcPts val="0"/>
              </a:spcBef>
              <a:spcAft>
                <a:spcPts val="0"/>
              </a:spcAft>
            </a:pPr>
            <a:r>
              <a:rPr lang="en-US" sz="800" b="0" i="0" u="none" strike="noStrike" dirty="0">
                <a:solidFill>
                  <a:srgbClr val="000000"/>
                </a:solidFill>
                <a:effectLst/>
                <a:latin typeface="Calibri" panose="020F0502020204030204" pitchFamily="34" charset="0"/>
              </a:rPr>
              <a:t>Gary </a:t>
            </a:r>
            <a:r>
              <a:rPr lang="en-US" sz="800" b="0" i="0" u="none" strike="noStrike" dirty="0" err="1">
                <a:solidFill>
                  <a:srgbClr val="000000"/>
                </a:solidFill>
                <a:effectLst/>
                <a:latin typeface="Calibri" panose="020F0502020204030204" pitchFamily="34" charset="0"/>
              </a:rPr>
              <a:t>Hirte</a:t>
            </a:r>
            <a:r>
              <a:rPr lang="en-US" sz="800" b="0" i="0" u="none" strike="noStrike" dirty="0">
                <a:solidFill>
                  <a:srgbClr val="000000"/>
                </a:solidFill>
                <a:effectLst/>
                <a:latin typeface="Calibri" panose="020F0502020204030204" pitchFamily="34" charset="0"/>
              </a:rPr>
              <a:t> – murdered to see if he could get away with it (2003)</a:t>
            </a:r>
          </a:p>
          <a:p>
            <a:pPr defTabSz="781058">
              <a:lnSpc>
                <a:spcPct val="107000"/>
              </a:lnSpc>
              <a:spcBef>
                <a:spcPts val="0"/>
              </a:spcBef>
              <a:spcAft>
                <a:spcPts val="0"/>
              </a:spcAft>
            </a:pPr>
            <a:r>
              <a:rPr lang="en-US" sz="800" b="0" i="0" u="none" strike="noStrike" dirty="0">
                <a:solidFill>
                  <a:srgbClr val="000000"/>
                </a:solidFill>
                <a:effectLst/>
                <a:latin typeface="Calibri" panose="020F0502020204030204" pitchFamily="34" charset="0"/>
              </a:rPr>
              <a:t>Mark Hofmann – Mormon counterfeiter, forger, bombing murderer (1985)</a:t>
            </a:r>
          </a:p>
          <a:p>
            <a:pPr defTabSz="781058">
              <a:lnSpc>
                <a:spcPct val="107000"/>
              </a:lnSpc>
              <a:spcBef>
                <a:spcPts val="0"/>
              </a:spcBef>
              <a:spcAft>
                <a:spcPts val="0"/>
              </a:spcAft>
            </a:pPr>
            <a:r>
              <a:rPr lang="en-US" sz="800" b="0" i="0" u="none" strike="noStrike" dirty="0">
                <a:solidFill>
                  <a:srgbClr val="000000"/>
                </a:solidFill>
                <a:effectLst/>
                <a:latin typeface="Calibri" panose="020F0502020204030204" pitchFamily="34" charset="0"/>
              </a:rPr>
              <a:t>Richard Walter </a:t>
            </a:r>
            <a:r>
              <a:rPr lang="en-US" sz="800" b="0" i="0" u="none" strike="noStrike" dirty="0" err="1">
                <a:solidFill>
                  <a:srgbClr val="000000"/>
                </a:solidFill>
                <a:effectLst/>
                <a:latin typeface="Calibri" panose="020F0502020204030204" pitchFamily="34" charset="0"/>
              </a:rPr>
              <a:t>Holtje</a:t>
            </a:r>
            <a:r>
              <a:rPr lang="en-US" sz="800" b="0" i="0" u="none" strike="noStrike" dirty="0">
                <a:solidFill>
                  <a:srgbClr val="000000"/>
                </a:solidFill>
                <a:effectLst/>
                <a:latin typeface="Calibri" panose="020F0502020204030204" pitchFamily="34" charset="0"/>
              </a:rPr>
              <a:t> – drowned girlfriend’s baby son in scalding water (1975)</a:t>
            </a:r>
          </a:p>
          <a:p>
            <a:pPr defTabSz="781058">
              <a:lnSpc>
                <a:spcPct val="107000"/>
              </a:lnSpc>
              <a:spcBef>
                <a:spcPts val="0"/>
              </a:spcBef>
              <a:spcAft>
                <a:spcPts val="0"/>
              </a:spcAft>
            </a:pPr>
            <a:r>
              <a:rPr lang="en-US" sz="800" b="0" i="0" u="none" strike="noStrike" dirty="0">
                <a:solidFill>
                  <a:srgbClr val="000000"/>
                </a:solidFill>
                <a:effectLst/>
                <a:latin typeface="Calibri" panose="020F0502020204030204" pitchFamily="34" charset="0"/>
              </a:rPr>
              <a:t>John Joubert – Woodford Slasher, stabbed and slashed three boys to death (1982-3)</a:t>
            </a:r>
          </a:p>
          <a:p>
            <a:pPr defTabSz="781058">
              <a:lnSpc>
                <a:spcPct val="107000"/>
              </a:lnSpc>
              <a:spcBef>
                <a:spcPts val="0"/>
              </a:spcBef>
              <a:spcAft>
                <a:spcPts val="0"/>
              </a:spcAft>
            </a:pPr>
            <a:r>
              <a:rPr lang="en-US" sz="800" b="0" i="0" u="none" strike="noStrike" dirty="0">
                <a:solidFill>
                  <a:srgbClr val="000000"/>
                </a:solidFill>
                <a:effectLst/>
                <a:latin typeface="Calibri" panose="020F0502020204030204" pitchFamily="34" charset="0"/>
              </a:rPr>
              <a:t>David Brian Legg – killed parents in their home, robbed them, fled on honeymoon with his 15-yr-old wife (1996)</a:t>
            </a:r>
          </a:p>
          <a:p>
            <a:pPr defTabSz="781058">
              <a:lnSpc>
                <a:spcPct val="107000"/>
              </a:lnSpc>
              <a:spcBef>
                <a:spcPts val="0"/>
              </a:spcBef>
              <a:spcAft>
                <a:spcPts val="0"/>
              </a:spcAft>
            </a:pPr>
            <a:r>
              <a:rPr lang="en-US" sz="800" b="0" i="0" u="none" strike="noStrike" dirty="0" err="1">
                <a:solidFill>
                  <a:srgbClr val="000000"/>
                </a:solidFill>
                <a:effectLst/>
                <a:latin typeface="Calibri" panose="020F0502020204030204" pitchFamily="34" charset="0"/>
              </a:rPr>
              <a:t>Khallid</a:t>
            </a:r>
            <a:r>
              <a:rPr lang="en-US" sz="800" b="0" i="0" u="none" strike="noStrike" dirty="0">
                <a:solidFill>
                  <a:srgbClr val="000000"/>
                </a:solidFill>
                <a:effectLst/>
                <a:latin typeface="Calibri" panose="020F0502020204030204" pitchFamily="34" charset="0"/>
              </a:rPr>
              <a:t> Abdul Muhammad – black supremacist, anti-Semite (1993-2001)</a:t>
            </a:r>
          </a:p>
          <a:p>
            <a:pPr defTabSz="781058">
              <a:lnSpc>
                <a:spcPct val="107000"/>
              </a:lnSpc>
              <a:spcBef>
                <a:spcPts val="0"/>
              </a:spcBef>
              <a:spcAft>
                <a:spcPts val="0"/>
              </a:spcAft>
            </a:pPr>
            <a:r>
              <a:rPr lang="en-US" sz="800" b="0" i="0" u="none" strike="noStrike" dirty="0">
                <a:solidFill>
                  <a:srgbClr val="000000"/>
                </a:solidFill>
                <a:effectLst/>
                <a:latin typeface="Calibri" panose="020F0502020204030204" pitchFamily="34" charset="0"/>
              </a:rPr>
              <a:t>Quintin P. O’Dell – bludgeoned woman to death with hatchet, slashed another in abdomen with razor (2011)</a:t>
            </a:r>
          </a:p>
          <a:p>
            <a:pPr defTabSz="781058">
              <a:lnSpc>
                <a:spcPct val="107000"/>
              </a:lnSpc>
              <a:spcBef>
                <a:spcPts val="0"/>
              </a:spcBef>
              <a:spcAft>
                <a:spcPts val="0"/>
              </a:spcAft>
            </a:pPr>
            <a:r>
              <a:rPr lang="en-US" sz="800" b="0" i="0" u="none" strike="noStrike" dirty="0">
                <a:solidFill>
                  <a:srgbClr val="000000"/>
                </a:solidFill>
                <a:effectLst/>
                <a:latin typeface="Calibri" panose="020F0502020204030204" pitchFamily="34" charset="0"/>
              </a:rPr>
              <a:t>Stuart Jason Orr – Tonto National Forest arsonist</a:t>
            </a:r>
          </a:p>
          <a:p>
            <a:pPr defTabSz="781058">
              <a:lnSpc>
                <a:spcPct val="107000"/>
              </a:lnSpc>
              <a:spcBef>
                <a:spcPts val="0"/>
              </a:spcBef>
              <a:spcAft>
                <a:spcPts val="0"/>
              </a:spcAft>
            </a:pPr>
            <a:r>
              <a:rPr lang="en-US" sz="800" b="0" i="0" u="none" strike="noStrike" dirty="0">
                <a:solidFill>
                  <a:srgbClr val="000000"/>
                </a:solidFill>
                <a:effectLst/>
                <a:latin typeface="Calibri" panose="020F0502020204030204" pitchFamily="34" charset="0"/>
              </a:rPr>
              <a:t>Fred Phelps – homophobic preacher and demonstrator (1929-2014)</a:t>
            </a:r>
          </a:p>
          <a:p>
            <a:pPr defTabSz="781058">
              <a:lnSpc>
                <a:spcPct val="107000"/>
              </a:lnSpc>
              <a:spcBef>
                <a:spcPts val="0"/>
              </a:spcBef>
              <a:spcAft>
                <a:spcPts val="0"/>
              </a:spcAft>
            </a:pPr>
            <a:r>
              <a:rPr lang="en-US" sz="800" b="0" i="0" u="none" strike="noStrike" dirty="0">
                <a:solidFill>
                  <a:srgbClr val="000000"/>
                </a:solidFill>
                <a:effectLst/>
                <a:latin typeface="Calibri" panose="020F0502020204030204" pitchFamily="34" charset="0"/>
              </a:rPr>
              <a:t>Karl Pierson – CO Arapahoe High School shooter, killed female student, himself (2013)</a:t>
            </a:r>
          </a:p>
          <a:p>
            <a:pPr defTabSz="781058">
              <a:lnSpc>
                <a:spcPct val="107000"/>
              </a:lnSpc>
              <a:spcBef>
                <a:spcPts val="0"/>
              </a:spcBef>
              <a:spcAft>
                <a:spcPts val="0"/>
              </a:spcAft>
            </a:pPr>
            <a:r>
              <a:rPr lang="en-US" sz="800" b="0" i="0" u="none" strike="noStrike" dirty="0">
                <a:solidFill>
                  <a:srgbClr val="000000"/>
                </a:solidFill>
                <a:effectLst/>
                <a:latin typeface="Calibri" panose="020F0502020204030204" pitchFamily="34" charset="0"/>
              </a:rPr>
              <a:t>Larry Matthew Puckett – murderer, sexual batterer (1995)</a:t>
            </a:r>
          </a:p>
          <a:p>
            <a:pPr defTabSz="781058">
              <a:lnSpc>
                <a:spcPct val="107000"/>
              </a:lnSpc>
              <a:spcBef>
                <a:spcPts val="0"/>
              </a:spcBef>
              <a:spcAft>
                <a:spcPts val="0"/>
              </a:spcAft>
            </a:pPr>
            <a:r>
              <a:rPr lang="en-US" sz="800" b="0" i="0" u="none" strike="noStrike" dirty="0">
                <a:solidFill>
                  <a:srgbClr val="000000"/>
                </a:solidFill>
                <a:effectLst/>
                <a:latin typeface="Calibri" panose="020F0502020204030204" pitchFamily="34" charset="0"/>
              </a:rPr>
              <a:t>John Edward Robinson – con artist, forger, serial killer responsible for eight murders (2003)</a:t>
            </a:r>
          </a:p>
          <a:p>
            <a:pPr defTabSz="781058">
              <a:lnSpc>
                <a:spcPct val="107000"/>
              </a:lnSpc>
              <a:spcBef>
                <a:spcPts val="0"/>
              </a:spcBef>
              <a:spcAft>
                <a:spcPts val="0"/>
              </a:spcAft>
            </a:pPr>
            <a:r>
              <a:rPr lang="en-US" sz="800" b="0" i="0" u="none" strike="noStrike" dirty="0">
                <a:solidFill>
                  <a:srgbClr val="000000"/>
                </a:solidFill>
                <a:effectLst/>
                <a:latin typeface="Calibri" panose="020F0502020204030204" pitchFamily="34" charset="0"/>
              </a:rPr>
              <a:t>Lee Scott – murdered female classmate at church (1949)</a:t>
            </a:r>
          </a:p>
          <a:p>
            <a:pPr defTabSz="781058">
              <a:lnSpc>
                <a:spcPct val="107000"/>
              </a:lnSpc>
              <a:spcBef>
                <a:spcPts val="0"/>
              </a:spcBef>
              <a:spcAft>
                <a:spcPts val="0"/>
              </a:spcAft>
            </a:pPr>
            <a:r>
              <a:rPr lang="en-US" sz="800" b="0" i="0" u="none" strike="noStrike" dirty="0">
                <a:solidFill>
                  <a:srgbClr val="000000"/>
                </a:solidFill>
                <a:effectLst/>
                <a:latin typeface="Calibri" panose="020F0502020204030204" pitchFamily="34" charset="0"/>
              </a:rPr>
              <a:t>Ronald Scott </a:t>
            </a:r>
            <a:r>
              <a:rPr lang="en-US" sz="800" b="0" i="0" u="none" strike="noStrike" dirty="0" err="1">
                <a:solidFill>
                  <a:srgbClr val="000000"/>
                </a:solidFill>
                <a:effectLst/>
                <a:latin typeface="Calibri" panose="020F0502020204030204" pitchFamily="34" charset="0"/>
              </a:rPr>
              <a:t>Shamburger</a:t>
            </a:r>
            <a:r>
              <a:rPr lang="en-US" sz="800" b="0" i="0" u="none" strike="noStrike" dirty="0">
                <a:solidFill>
                  <a:srgbClr val="000000"/>
                </a:solidFill>
                <a:effectLst/>
                <a:latin typeface="Calibri" panose="020F0502020204030204" pitchFamily="34" charset="0"/>
              </a:rPr>
              <a:t> – murdered coed, set house on fire (1994)</a:t>
            </a:r>
          </a:p>
          <a:p>
            <a:pPr defTabSz="781058">
              <a:lnSpc>
                <a:spcPct val="107000"/>
              </a:lnSpc>
              <a:spcBef>
                <a:spcPts val="0"/>
              </a:spcBef>
              <a:spcAft>
                <a:spcPts val="0"/>
              </a:spcAft>
            </a:pPr>
            <a:r>
              <a:rPr lang="en-US" sz="800" b="0" i="0" u="none" strike="noStrike" dirty="0">
                <a:solidFill>
                  <a:srgbClr val="000000"/>
                </a:solidFill>
                <a:effectLst/>
                <a:latin typeface="Calibri" panose="020F0502020204030204" pitchFamily="34" charset="0"/>
              </a:rPr>
              <a:t>Aaron </a:t>
            </a:r>
            <a:r>
              <a:rPr lang="en-US" sz="800" b="0" i="0" u="none" strike="noStrike" dirty="0" err="1">
                <a:solidFill>
                  <a:srgbClr val="000000"/>
                </a:solidFill>
                <a:effectLst/>
                <a:latin typeface="Calibri" panose="020F0502020204030204" pitchFamily="34" charset="0"/>
              </a:rPr>
              <a:t>Shamo</a:t>
            </a:r>
            <a:r>
              <a:rPr lang="en-US" sz="800" b="0" i="0" u="none" strike="noStrike" dirty="0">
                <a:solidFill>
                  <a:srgbClr val="000000"/>
                </a:solidFill>
                <a:effectLst/>
                <a:latin typeface="Calibri" panose="020F0502020204030204" pitchFamily="34" charset="0"/>
              </a:rPr>
              <a:t> – led multi-million-dollar drug operation, making, distributing counterfeit pain killers laced with </a:t>
            </a:r>
            <a:r>
              <a:rPr lang="en-US" sz="800" b="0" i="0" u="none" strike="noStrike" dirty="0" err="1">
                <a:solidFill>
                  <a:srgbClr val="000000"/>
                </a:solidFill>
                <a:effectLst/>
                <a:latin typeface="Calibri" panose="020F0502020204030204" pitchFamily="34" charset="0"/>
              </a:rPr>
              <a:t>fetanyl</a:t>
            </a:r>
            <a:r>
              <a:rPr lang="en-US" sz="800" b="0" i="0" u="none" strike="noStrike" dirty="0">
                <a:solidFill>
                  <a:srgbClr val="000000"/>
                </a:solidFill>
                <a:effectLst/>
                <a:latin typeface="Calibri" panose="020F0502020204030204" pitchFamily="34" charset="0"/>
              </a:rPr>
              <a:t>, Xanax (2016)</a:t>
            </a:r>
          </a:p>
          <a:p>
            <a:pPr defTabSz="781058">
              <a:lnSpc>
                <a:spcPct val="107000"/>
              </a:lnSpc>
              <a:spcBef>
                <a:spcPts val="0"/>
              </a:spcBef>
              <a:spcAft>
                <a:spcPts val="0"/>
              </a:spcAft>
            </a:pPr>
            <a:r>
              <a:rPr lang="en-US" sz="800" b="0" i="0" u="none" strike="noStrike" dirty="0">
                <a:solidFill>
                  <a:srgbClr val="000000"/>
                </a:solidFill>
                <a:effectLst/>
                <a:latin typeface="Calibri" panose="020F0502020204030204" pitchFamily="34" charset="0"/>
              </a:rPr>
              <a:t>Arthur Shelton – murderer, shot roommate, believing him to be the devil (2004)</a:t>
            </a:r>
          </a:p>
          <a:p>
            <a:pPr defTabSz="781058">
              <a:lnSpc>
                <a:spcPct val="107000"/>
              </a:lnSpc>
              <a:spcBef>
                <a:spcPts val="0"/>
              </a:spcBef>
              <a:spcAft>
                <a:spcPts val="0"/>
              </a:spcAft>
            </a:pPr>
            <a:r>
              <a:rPr lang="en-US" sz="800" b="0" i="0" u="none" strike="noStrike" dirty="0">
                <a:solidFill>
                  <a:srgbClr val="000000"/>
                </a:solidFill>
                <a:effectLst/>
                <a:latin typeface="Calibri" panose="020F0502020204030204" pitchFamily="34" charset="0"/>
              </a:rPr>
              <a:t>Ronald Bert Smith – pistol-whipped, shot store clerk to death during robbery (1994)</a:t>
            </a:r>
          </a:p>
          <a:p>
            <a:pPr defTabSz="781058">
              <a:lnSpc>
                <a:spcPct val="107000"/>
              </a:lnSpc>
              <a:spcBef>
                <a:spcPts val="0"/>
              </a:spcBef>
              <a:spcAft>
                <a:spcPts val="0"/>
              </a:spcAft>
            </a:pPr>
            <a:r>
              <a:rPr lang="en-US" sz="800" b="0" i="0" u="none" strike="noStrike" dirty="0">
                <a:solidFill>
                  <a:srgbClr val="000000"/>
                </a:solidFill>
                <a:effectLst/>
                <a:latin typeface="Calibri" panose="020F0502020204030204" pitchFamily="34" charset="0"/>
              </a:rPr>
              <a:t>Zachary </a:t>
            </a:r>
            <a:r>
              <a:rPr lang="en-US" sz="800" b="0" i="0" u="none" strike="noStrike" dirty="0" err="1">
                <a:solidFill>
                  <a:srgbClr val="000000"/>
                </a:solidFill>
                <a:effectLst/>
                <a:latin typeface="Calibri" panose="020F0502020204030204" pitchFamily="34" charset="0"/>
              </a:rPr>
              <a:t>Stirewalt</a:t>
            </a:r>
            <a:r>
              <a:rPr lang="en-US" sz="800" b="0" i="0" u="none" strike="noStrike" dirty="0">
                <a:solidFill>
                  <a:srgbClr val="000000"/>
                </a:solidFill>
                <a:effectLst/>
                <a:latin typeface="Calibri" panose="020F0502020204030204" pitchFamily="34" charset="0"/>
              </a:rPr>
              <a:t> – murderer, committed to mental facility (2012)</a:t>
            </a:r>
          </a:p>
          <a:p>
            <a:pPr defTabSz="781058">
              <a:lnSpc>
                <a:spcPct val="107000"/>
              </a:lnSpc>
              <a:spcBef>
                <a:spcPts val="0"/>
              </a:spcBef>
              <a:spcAft>
                <a:spcPts val="0"/>
              </a:spcAft>
            </a:pPr>
            <a:r>
              <a:rPr lang="en-US" sz="800" b="0" i="0" u="none" strike="noStrike" dirty="0">
                <a:solidFill>
                  <a:srgbClr val="000000"/>
                </a:solidFill>
                <a:effectLst/>
                <a:latin typeface="Calibri" panose="020F0502020204030204" pitchFamily="34" charset="0"/>
              </a:rPr>
              <a:t>Charles Whitman – </a:t>
            </a:r>
            <a:r>
              <a:rPr lang="en-US" sz="800" dirty="0">
                <a:solidFill>
                  <a:srgbClr val="000000"/>
                </a:solidFill>
                <a:latin typeface="Calibri" panose="020F0502020204030204" pitchFamily="34" charset="0"/>
              </a:rPr>
              <a:t>stabbed </a:t>
            </a:r>
            <a:r>
              <a:rPr lang="en-US" sz="800" b="0" i="0" u="none" strike="noStrike" dirty="0">
                <a:solidFill>
                  <a:srgbClr val="000000"/>
                </a:solidFill>
                <a:effectLst/>
                <a:latin typeface="Calibri" panose="020F0502020204030204" pitchFamily="34" charset="0"/>
              </a:rPr>
              <a:t>mother, wife to death, then as University of Texas clock tower sniper, killed 14 (1996)</a:t>
            </a:r>
          </a:p>
          <a:p>
            <a:pPr defTabSz="781058">
              <a:lnSpc>
                <a:spcPct val="107000"/>
              </a:lnSpc>
              <a:spcBef>
                <a:spcPts val="0"/>
              </a:spcBef>
              <a:spcAft>
                <a:spcPts val="0"/>
              </a:spcAft>
            </a:pPr>
            <a:r>
              <a:rPr lang="en-US" sz="800" b="0" i="0" u="none" strike="noStrike" dirty="0">
                <a:solidFill>
                  <a:srgbClr val="000000"/>
                </a:solidFill>
                <a:effectLst/>
                <a:latin typeface="Calibri" panose="020F0502020204030204" pitchFamily="34" charset="0"/>
              </a:rPr>
              <a:t>Wendell Williamson – schizophrenic, Chapel-Hill sniper, killed two, determined insane (1995)</a:t>
            </a:r>
          </a:p>
          <a:p>
            <a:pPr defTabSz="781058">
              <a:lnSpc>
                <a:spcPct val="107000"/>
              </a:lnSpc>
              <a:spcBef>
                <a:spcPts val="0"/>
              </a:spcBef>
              <a:spcAft>
                <a:spcPts val="0"/>
              </a:spcAft>
            </a:pPr>
            <a:r>
              <a:rPr lang="en-US" sz="800" b="0" i="0" u="none" strike="noStrike" dirty="0">
                <a:solidFill>
                  <a:srgbClr val="000000"/>
                </a:solidFill>
                <a:effectLst/>
                <a:latin typeface="Calibri" panose="020F0502020204030204" pitchFamily="34" charset="0"/>
              </a:rPr>
              <a:t>Ross Ulbricht –  founder of Silk Road, internet hub for $1.2 billion drug trade, </a:t>
            </a:r>
            <a:r>
              <a:rPr lang="en-US" sz="800" b="0" i="0" u="none" strike="noStrike" dirty="0" err="1">
                <a:solidFill>
                  <a:srgbClr val="000000"/>
                </a:solidFill>
                <a:effectLst/>
                <a:latin typeface="Calibri" panose="020F0502020204030204" pitchFamily="34" charset="0"/>
              </a:rPr>
              <a:t>inc</a:t>
            </a:r>
            <a:r>
              <a:rPr lang="en-US" sz="800" b="0" i="0" u="none" strike="noStrike" dirty="0">
                <a:solidFill>
                  <a:srgbClr val="000000"/>
                </a:solidFill>
                <a:effectLst/>
                <a:latin typeface="Calibri" panose="020F0502020204030204" pitchFamily="34" charset="0"/>
              </a:rPr>
              <a:t> cocaine, heroin, LSD (2011-13)</a:t>
            </a:r>
            <a:r>
              <a:rPr lang="en-US" sz="800" dirty="0"/>
              <a:t> </a:t>
            </a:r>
            <a:endParaRPr lang="en-US" sz="900" dirty="0"/>
          </a:p>
        </p:txBody>
      </p:sp>
      <p:sp>
        <p:nvSpPr>
          <p:cNvPr id="4" name="Slide Number Placeholder 3"/>
          <p:cNvSpPr>
            <a:spLocks noGrp="1"/>
          </p:cNvSpPr>
          <p:nvPr>
            <p:ph type="sldNum" sz="quarter" idx="10"/>
          </p:nvPr>
        </p:nvSpPr>
        <p:spPr/>
        <p:txBody>
          <a:bodyPr/>
          <a:lstStyle/>
          <a:p>
            <a:pPr>
              <a:defRPr/>
            </a:pPr>
            <a:fld id="{4150E5CF-751A-48A8-963C-04684141D58A}" type="slidenum">
              <a:rPr lang="en-US" smtClean="0"/>
              <a:pPr>
                <a:defRPr/>
              </a:pPr>
              <a:t>18</a:t>
            </a:fld>
            <a:endParaRPr lang="en-US" dirty="0"/>
          </a:p>
        </p:txBody>
      </p:sp>
    </p:spTree>
    <p:extLst>
      <p:ext uri="{BB962C8B-B14F-4D97-AF65-F5344CB8AC3E}">
        <p14:creationId xmlns:p14="http://schemas.microsoft.com/office/powerpoint/2010/main" val="1570155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 </a:t>
            </a:r>
          </a:p>
        </p:txBody>
      </p:sp>
      <p:sp>
        <p:nvSpPr>
          <p:cNvPr id="4" name="Slide Number Placeholder 3"/>
          <p:cNvSpPr>
            <a:spLocks noGrp="1"/>
          </p:cNvSpPr>
          <p:nvPr>
            <p:ph type="sldNum" sz="quarter" idx="10"/>
          </p:nvPr>
        </p:nvSpPr>
        <p:spPr/>
        <p:txBody>
          <a:bodyPr/>
          <a:lstStyle/>
          <a:p>
            <a:pPr>
              <a:defRPr/>
            </a:pPr>
            <a:fld id="{4150E5CF-751A-48A8-963C-04684141D58A}" type="slidenum">
              <a:rPr lang="en-US" smtClean="0"/>
              <a:pPr>
                <a:defRPr/>
              </a:pPr>
              <a:t>19</a:t>
            </a:fld>
            <a:endParaRPr lang="en-US"/>
          </a:p>
        </p:txBody>
      </p:sp>
    </p:spTree>
    <p:extLst>
      <p:ext uri="{BB962C8B-B14F-4D97-AF65-F5344CB8AC3E}">
        <p14:creationId xmlns:p14="http://schemas.microsoft.com/office/powerpoint/2010/main" val="3537478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a:xfrm>
            <a:off x="853801" y="4095407"/>
            <a:ext cx="5485773" cy="50320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spcAft>
                <a:spcPts val="0"/>
              </a:spcAft>
            </a:pPr>
            <a:endParaRPr lang="en-US" sz="900" kern="100" dirty="0">
              <a:ea typeface="Calibri" panose="020F0502020204030204" pitchFamily="34" charset="0"/>
              <a:cs typeface="Times New Roman" panose="02020603050405020304" pitchFamily="18" charset="0"/>
            </a:endParaRPr>
          </a:p>
          <a:p>
            <a:pPr>
              <a:spcBef>
                <a:spcPts val="0"/>
              </a:spcBef>
              <a:spcAft>
                <a:spcPts val="0"/>
              </a:spcAft>
            </a:pPr>
            <a:r>
              <a:rPr lang="en-US" sz="900" kern="100" dirty="0">
                <a:ea typeface="Calibri" panose="020F0502020204030204" pitchFamily="34" charset="0"/>
                <a:cs typeface="Times New Roman" panose="02020603050405020304" pitchFamily="18" charset="0"/>
              </a:rPr>
              <a:t>The Cherokee elder began to speak 		I thought for a moment about this fight</a:t>
            </a:r>
          </a:p>
          <a:p>
            <a:pPr>
              <a:spcBef>
                <a:spcPts val="0"/>
              </a:spcBef>
              <a:spcAft>
                <a:spcPts val="0"/>
              </a:spcAft>
            </a:pPr>
            <a:r>
              <a:rPr lang="en-US" sz="900" kern="100" dirty="0">
                <a:ea typeface="Calibri" panose="020F0502020204030204" pitchFamily="34" charset="0"/>
                <a:cs typeface="Times New Roman" panose="02020603050405020304" pitchFamily="18" charset="0"/>
              </a:rPr>
              <a:t>Of a legend told him long ago; 		As the elder sat back with a grin;</a:t>
            </a:r>
          </a:p>
          <a:p>
            <a:pPr>
              <a:spcBef>
                <a:spcPts val="0"/>
              </a:spcBef>
              <a:spcAft>
                <a:spcPts val="0"/>
              </a:spcAft>
            </a:pPr>
            <a:r>
              <a:rPr lang="en-US" sz="900" kern="100" dirty="0">
                <a:ea typeface="Calibri" panose="020F0502020204030204" pitchFamily="34" charset="0"/>
                <a:cs typeface="Times New Roman" panose="02020603050405020304" pitchFamily="18" charset="0"/>
              </a:rPr>
              <a:t>It was Cherokee wisdom shared by Creek, 	I wondered aloud, “If might should make right,</a:t>
            </a:r>
          </a:p>
          <a:p>
            <a:pPr>
              <a:spcBef>
                <a:spcPts val="0"/>
              </a:spcBef>
              <a:spcAft>
                <a:spcPts val="0"/>
              </a:spcAft>
            </a:pPr>
            <a:r>
              <a:rPr lang="en-US" sz="900" kern="100" dirty="0">
                <a:ea typeface="Calibri" panose="020F0502020204030204" pitchFamily="34" charset="0"/>
                <a:cs typeface="Times New Roman" panose="02020603050405020304" pitchFamily="18" charset="0"/>
              </a:rPr>
              <a:t>Apache, Sioux, and Arapaho. 		Which one of the wolves was bound to win?”</a:t>
            </a:r>
          </a:p>
          <a:p>
            <a:pPr>
              <a:spcBef>
                <a:spcPts val="0"/>
              </a:spcBef>
              <a:spcAft>
                <a:spcPts val="0"/>
              </a:spcAft>
            </a:pPr>
            <a:r>
              <a:rPr lang="en-US" sz="900" kern="100" dirty="0">
                <a:ea typeface="Calibri" panose="020F0502020204030204" pitchFamily="34" charset="0"/>
                <a:cs typeface="Times New Roman" panose="02020603050405020304" pitchFamily="18" charset="0"/>
              </a:rPr>
              <a:t> </a:t>
            </a:r>
          </a:p>
          <a:p>
            <a:pPr>
              <a:spcBef>
                <a:spcPts val="0"/>
              </a:spcBef>
              <a:spcAft>
                <a:spcPts val="0"/>
              </a:spcAft>
            </a:pPr>
            <a:r>
              <a:rPr lang="en-US" sz="900" kern="100" dirty="0">
                <a:ea typeface="Calibri" panose="020F0502020204030204" pitchFamily="34" charset="0"/>
                <a:cs typeface="Times New Roman" panose="02020603050405020304" pitchFamily="18" charset="0"/>
              </a:rPr>
              <a:t>The elder told how when the land was new	The elder then paused, I think for effect,</a:t>
            </a:r>
          </a:p>
          <a:p>
            <a:pPr>
              <a:spcBef>
                <a:spcPts val="0"/>
              </a:spcBef>
              <a:spcAft>
                <a:spcPts val="0"/>
              </a:spcAft>
            </a:pPr>
            <a:r>
              <a:rPr lang="en-US" sz="900" kern="100" dirty="0">
                <a:ea typeface="Calibri" panose="020F0502020204030204" pitchFamily="34" charset="0"/>
                <a:cs typeface="Times New Roman" panose="02020603050405020304" pitchFamily="18" charset="0"/>
              </a:rPr>
              <a:t>And all men lived by the simple ways,		The flames flickered in front of his face;</a:t>
            </a:r>
          </a:p>
          <a:p>
            <a:pPr>
              <a:spcBef>
                <a:spcPts val="0"/>
              </a:spcBef>
              <a:spcAft>
                <a:spcPts val="0"/>
              </a:spcAft>
            </a:pPr>
            <a:r>
              <a:rPr lang="en-US" sz="900" kern="100" dirty="0">
                <a:ea typeface="Calibri" panose="020F0502020204030204" pitchFamily="34" charset="0"/>
                <a:cs typeface="Times New Roman" panose="02020603050405020304" pitchFamily="18" charset="0"/>
              </a:rPr>
              <a:t>How having so little meant needs were few	His glance was piercing, his response direct,</a:t>
            </a:r>
          </a:p>
          <a:p>
            <a:pPr>
              <a:spcBef>
                <a:spcPts val="0"/>
              </a:spcBef>
              <a:spcAft>
                <a:spcPts val="0"/>
              </a:spcAft>
            </a:pPr>
            <a:r>
              <a:rPr lang="en-US" sz="900" kern="100" dirty="0">
                <a:ea typeface="Calibri" panose="020F0502020204030204" pitchFamily="34" charset="0"/>
                <a:cs typeface="Times New Roman" panose="02020603050405020304" pitchFamily="18" charset="0"/>
              </a:rPr>
              <a:t>So, contentment reigned through all their days.	Doubt of conviction absent a trace. </a:t>
            </a:r>
          </a:p>
          <a:p>
            <a:pPr>
              <a:spcBef>
                <a:spcPts val="0"/>
              </a:spcBef>
              <a:spcAft>
                <a:spcPts val="0"/>
              </a:spcAft>
            </a:pPr>
            <a:r>
              <a:rPr lang="en-US" sz="900" kern="100" dirty="0">
                <a:ea typeface="Calibri" panose="020F0502020204030204" pitchFamily="34" charset="0"/>
                <a:cs typeface="Times New Roman" panose="02020603050405020304" pitchFamily="18" charset="0"/>
              </a:rPr>
              <a:t> </a:t>
            </a:r>
          </a:p>
          <a:p>
            <a:pPr>
              <a:spcBef>
                <a:spcPts val="0"/>
              </a:spcBef>
              <a:spcAft>
                <a:spcPts val="0"/>
              </a:spcAft>
            </a:pPr>
            <a:r>
              <a:rPr lang="en-US" sz="900" kern="100" dirty="0">
                <a:ea typeface="Calibri" panose="020F0502020204030204" pitchFamily="34" charset="0"/>
                <a:cs typeface="Times New Roman" panose="02020603050405020304" pitchFamily="18" charset="0"/>
              </a:rPr>
              <a:t>“And yet,” said he, “Now I will tell you son,”	“My answer I urge you always to heed,</a:t>
            </a:r>
          </a:p>
          <a:p>
            <a:pPr>
              <a:spcBef>
                <a:spcPts val="0"/>
              </a:spcBef>
              <a:spcAft>
                <a:spcPts val="0"/>
              </a:spcAft>
            </a:pPr>
            <a:r>
              <a:rPr lang="en-US" sz="900" kern="100" dirty="0">
                <a:ea typeface="Calibri" panose="020F0502020204030204" pitchFamily="34" charset="0"/>
                <a:cs typeface="Times New Roman" panose="02020603050405020304" pitchFamily="18" charset="0"/>
              </a:rPr>
              <a:t> As across his face a grimace forms,		Sure as the morning sun in the east;</a:t>
            </a:r>
          </a:p>
          <a:p>
            <a:pPr>
              <a:spcBef>
                <a:spcPts val="0"/>
              </a:spcBef>
              <a:spcAft>
                <a:spcPts val="0"/>
              </a:spcAft>
            </a:pPr>
            <a:r>
              <a:rPr lang="en-US" sz="900" kern="100" dirty="0">
                <a:ea typeface="Calibri" panose="020F0502020204030204" pitchFamily="34" charset="0"/>
                <a:cs typeface="Times New Roman" panose="02020603050405020304" pitchFamily="18" charset="0"/>
              </a:rPr>
              <a:t>“Theirs was a life not so easily won		The wolf that wins is the one that you feed,</a:t>
            </a:r>
          </a:p>
          <a:p>
            <a:pPr>
              <a:spcBef>
                <a:spcPts val="0"/>
              </a:spcBef>
              <a:spcAft>
                <a:spcPts val="0"/>
              </a:spcAft>
            </a:pPr>
            <a:r>
              <a:rPr lang="en-US" sz="900" kern="100" dirty="0">
                <a:ea typeface="Calibri" panose="020F0502020204030204" pitchFamily="34" charset="0"/>
                <a:cs typeface="Times New Roman" panose="02020603050405020304" pitchFamily="18" charset="0"/>
              </a:rPr>
              <a:t>Twixt quests for food and shelter from storms.”	Your desires fuel the triumphant beast.”</a:t>
            </a:r>
          </a:p>
          <a:p>
            <a:pPr>
              <a:spcBef>
                <a:spcPts val="0"/>
              </a:spcBef>
              <a:spcAft>
                <a:spcPts val="0"/>
              </a:spcAft>
            </a:pPr>
            <a:r>
              <a:rPr lang="en-US" sz="900" kern="100" dirty="0">
                <a:ea typeface="Calibri" panose="020F0502020204030204" pitchFamily="34" charset="0"/>
                <a:cs typeface="Times New Roman" panose="02020603050405020304" pitchFamily="18" charset="0"/>
              </a:rPr>
              <a:t> </a:t>
            </a:r>
          </a:p>
          <a:p>
            <a:pPr>
              <a:spcBef>
                <a:spcPts val="0"/>
              </a:spcBef>
              <a:spcAft>
                <a:spcPts val="0"/>
              </a:spcAft>
            </a:pPr>
            <a:r>
              <a:rPr lang="en-US" sz="900" kern="100" dirty="0">
                <a:ea typeface="Calibri" panose="020F0502020204030204" pitchFamily="34" charset="0"/>
                <a:cs typeface="Times New Roman" panose="02020603050405020304" pitchFamily="18" charset="0"/>
              </a:rPr>
              <a:t>“But the fiercest struggle a man can face	In silence his words shot straight to my heart,</a:t>
            </a:r>
          </a:p>
          <a:p>
            <a:pPr>
              <a:spcBef>
                <a:spcPts val="0"/>
              </a:spcBef>
              <a:spcAft>
                <a:spcPts val="0"/>
              </a:spcAft>
            </a:pPr>
            <a:r>
              <a:rPr lang="en-US" sz="900" kern="100" dirty="0">
                <a:ea typeface="Calibri" panose="020F0502020204030204" pitchFamily="34" charset="0"/>
                <a:cs typeface="Times New Roman" panose="02020603050405020304" pitchFamily="18" charset="0"/>
              </a:rPr>
              <a:t>Takes place deep within his very soul;		Wisdom so true I could not deny;</a:t>
            </a:r>
          </a:p>
          <a:p>
            <a:pPr>
              <a:spcBef>
                <a:spcPts val="0"/>
              </a:spcBef>
              <a:spcAft>
                <a:spcPts val="0"/>
              </a:spcAft>
            </a:pPr>
            <a:r>
              <a:rPr lang="en-US" sz="900" kern="100" dirty="0">
                <a:ea typeface="Calibri" panose="020F0502020204030204" pitchFamily="34" charset="0"/>
                <a:cs typeface="Times New Roman" panose="02020603050405020304" pitchFamily="18" charset="0"/>
              </a:rPr>
              <a:t>There, buried deep inside that hidden place	While offering thanks I rose to depart,</a:t>
            </a:r>
          </a:p>
          <a:p>
            <a:pPr>
              <a:spcBef>
                <a:spcPts val="0"/>
              </a:spcBef>
              <a:spcAft>
                <a:spcPts val="0"/>
              </a:spcAft>
            </a:pPr>
            <a:r>
              <a:rPr lang="en-US" sz="900" kern="100" dirty="0">
                <a:ea typeface="Calibri" panose="020F0502020204030204" pitchFamily="34" charset="0"/>
                <a:cs typeface="Times New Roman" panose="02020603050405020304" pitchFamily="18" charset="0"/>
              </a:rPr>
              <a:t>Nature doth exact its truest toll.”		 Hearing a voice, I could not say why.</a:t>
            </a:r>
          </a:p>
          <a:p>
            <a:pPr>
              <a:spcBef>
                <a:spcPts val="0"/>
              </a:spcBef>
              <a:spcAft>
                <a:spcPts val="0"/>
              </a:spcAft>
            </a:pPr>
            <a:r>
              <a:rPr lang="en-US" sz="900" kern="100" dirty="0">
                <a:ea typeface="Calibri" panose="020F0502020204030204" pitchFamily="34" charset="0"/>
                <a:cs typeface="Times New Roman" panose="02020603050405020304" pitchFamily="18" charset="0"/>
              </a:rPr>
              <a:t> </a:t>
            </a:r>
          </a:p>
          <a:p>
            <a:pPr>
              <a:spcBef>
                <a:spcPts val="0"/>
              </a:spcBef>
              <a:spcAft>
                <a:spcPts val="0"/>
              </a:spcAft>
            </a:pPr>
            <a:r>
              <a:rPr lang="en-US" sz="900" kern="100" dirty="0">
                <a:ea typeface="Calibri" panose="020F0502020204030204" pitchFamily="34" charset="0"/>
                <a:cs typeface="Times New Roman" panose="02020603050405020304" pitchFamily="18" charset="0"/>
              </a:rPr>
              <a:t>“For the fiercest wolves live within the soul;	As the years have gone by, often I speak</a:t>
            </a:r>
          </a:p>
          <a:p>
            <a:pPr>
              <a:spcBef>
                <a:spcPts val="0"/>
              </a:spcBef>
              <a:spcAft>
                <a:spcPts val="0"/>
              </a:spcAft>
            </a:pPr>
            <a:r>
              <a:rPr lang="en-US" sz="900" kern="100" dirty="0">
                <a:ea typeface="Calibri" panose="020F0502020204030204" pitchFamily="34" charset="0"/>
                <a:cs typeface="Times New Roman" panose="02020603050405020304" pitchFamily="18" charset="0"/>
              </a:rPr>
              <a:t>Like demons they fight to win the man;		This legend told me so long ago;</a:t>
            </a:r>
          </a:p>
          <a:p>
            <a:pPr>
              <a:spcBef>
                <a:spcPts val="0"/>
              </a:spcBef>
              <a:spcAft>
                <a:spcPts val="0"/>
              </a:spcAft>
            </a:pPr>
            <a:r>
              <a:rPr lang="en-US" sz="900" kern="100" dirty="0">
                <a:ea typeface="Calibri" panose="020F0502020204030204" pitchFamily="34" charset="0"/>
                <a:cs typeface="Times New Roman" panose="02020603050405020304" pitchFamily="18" charset="0"/>
              </a:rPr>
              <a:t>Destroy each other is their only goal;		It is Cherokee wisdom shared by Creek,</a:t>
            </a:r>
          </a:p>
          <a:p>
            <a:pPr>
              <a:spcBef>
                <a:spcPts val="0"/>
              </a:spcBef>
              <a:spcAft>
                <a:spcPts val="0"/>
              </a:spcAft>
            </a:pPr>
            <a:r>
              <a:rPr lang="en-US" sz="900" kern="100" dirty="0">
                <a:ea typeface="Calibri" panose="020F0502020204030204" pitchFamily="34" charset="0"/>
                <a:cs typeface="Times New Roman" panose="02020603050405020304" pitchFamily="18" charset="0"/>
              </a:rPr>
              <a:t>The sole survivor </a:t>
            </a:r>
            <a:r>
              <a:rPr lang="en-US" sz="900" kern="100" dirty="0" err="1">
                <a:ea typeface="Calibri" panose="020F0502020204030204" pitchFamily="34" charset="0"/>
                <a:cs typeface="Times New Roman" panose="02020603050405020304" pitchFamily="18" charset="0"/>
              </a:rPr>
              <a:t>howe’er</a:t>
            </a:r>
            <a:r>
              <a:rPr lang="en-US" sz="900" kern="100" dirty="0">
                <a:ea typeface="Calibri" panose="020F0502020204030204" pitchFamily="34" charset="0"/>
                <a:cs typeface="Times New Roman" panose="02020603050405020304" pitchFamily="18" charset="0"/>
              </a:rPr>
              <a:t> they can.”		Apache, Sioux, and Arapaho. </a:t>
            </a:r>
          </a:p>
          <a:p>
            <a:pPr>
              <a:spcBef>
                <a:spcPts val="0"/>
              </a:spcBef>
              <a:spcAft>
                <a:spcPts val="0"/>
              </a:spcAft>
            </a:pPr>
            <a:r>
              <a:rPr lang="en-US" sz="900" kern="100" dirty="0">
                <a:ea typeface="Calibri" panose="020F0502020204030204" pitchFamily="34" charset="0"/>
                <a:cs typeface="Times New Roman" panose="02020603050405020304" pitchFamily="18" charset="0"/>
              </a:rPr>
              <a:t> </a:t>
            </a:r>
          </a:p>
          <a:p>
            <a:pPr>
              <a:spcBef>
                <a:spcPts val="0"/>
              </a:spcBef>
              <a:spcAft>
                <a:spcPts val="0"/>
              </a:spcAft>
            </a:pPr>
            <a:r>
              <a:rPr lang="en-US" sz="900" kern="100" dirty="0">
                <a:ea typeface="Calibri" panose="020F0502020204030204" pitchFamily="34" charset="0"/>
                <a:cs typeface="Times New Roman" panose="02020603050405020304" pitchFamily="18" charset="0"/>
              </a:rPr>
              <a:t>“One wolf is selfishness, envy, and hate,	The tale once told and reflections begun,</a:t>
            </a:r>
          </a:p>
          <a:p>
            <a:pPr>
              <a:spcBef>
                <a:spcPts val="0"/>
              </a:spcBef>
              <a:spcAft>
                <a:spcPts val="0"/>
              </a:spcAft>
            </a:pPr>
            <a:r>
              <a:rPr lang="en-US" sz="900" kern="100" dirty="0">
                <a:ea typeface="Calibri" panose="020F0502020204030204" pitchFamily="34" charset="0"/>
                <a:cs typeface="Times New Roman" panose="02020603050405020304" pitchFamily="18" charset="0"/>
              </a:rPr>
              <a:t>Arrogant pride, self-pity and guilt;		A nagging voice compels each to heed;</a:t>
            </a:r>
          </a:p>
          <a:p>
            <a:pPr>
              <a:spcBef>
                <a:spcPts val="0"/>
              </a:spcBef>
              <a:spcAft>
                <a:spcPts val="0"/>
              </a:spcAft>
            </a:pPr>
            <a:r>
              <a:rPr lang="en-US" sz="900" kern="100" dirty="0">
                <a:ea typeface="Calibri" panose="020F0502020204030204" pitchFamily="34" charset="0"/>
                <a:cs typeface="Times New Roman" panose="02020603050405020304" pitchFamily="18" charset="0"/>
              </a:rPr>
              <a:t>Its loathing condemns the helpless to fate;	“Answer me this,” the voice troubles each one,</a:t>
            </a:r>
          </a:p>
          <a:p>
            <a:pPr>
              <a:spcBef>
                <a:spcPts val="0"/>
              </a:spcBef>
              <a:spcAft>
                <a:spcPts val="0"/>
              </a:spcAft>
            </a:pPr>
            <a:r>
              <a:rPr lang="en-US" sz="900" kern="100" dirty="0">
                <a:ea typeface="Calibri" panose="020F0502020204030204" pitchFamily="34" charset="0"/>
                <a:cs typeface="Times New Roman" panose="02020603050405020304" pitchFamily="18" charset="0"/>
              </a:rPr>
              <a:t>Lies, o’er blood of our fathers was spilt.”	“Which wolf is it </a:t>
            </a:r>
            <a:r>
              <a:rPr lang="en-US" sz="900" u="sng" kern="100" dirty="0">
                <a:ea typeface="Calibri" panose="020F0502020204030204" pitchFamily="34" charset="0"/>
                <a:cs typeface="Times New Roman" panose="02020603050405020304" pitchFamily="18" charset="0"/>
              </a:rPr>
              <a:t>you</a:t>
            </a:r>
            <a:r>
              <a:rPr lang="en-US" sz="900" kern="100" dirty="0">
                <a:ea typeface="Calibri" panose="020F0502020204030204" pitchFamily="34" charset="0"/>
                <a:cs typeface="Times New Roman" panose="02020603050405020304" pitchFamily="18" charset="0"/>
              </a:rPr>
              <a:t> desire to feed?” </a:t>
            </a:r>
          </a:p>
          <a:p>
            <a:pPr>
              <a:spcBef>
                <a:spcPts val="0"/>
              </a:spcBef>
              <a:spcAft>
                <a:spcPts val="0"/>
              </a:spcAft>
            </a:pPr>
            <a:r>
              <a:rPr lang="en-US" sz="900" kern="100" dirty="0">
                <a:ea typeface="Calibri" panose="020F0502020204030204" pitchFamily="34" charset="0"/>
                <a:cs typeface="Times New Roman" panose="02020603050405020304" pitchFamily="18" charset="0"/>
              </a:rPr>
              <a:t> </a:t>
            </a:r>
          </a:p>
          <a:p>
            <a:pPr>
              <a:spcBef>
                <a:spcPts val="0"/>
              </a:spcBef>
              <a:spcAft>
                <a:spcPts val="0"/>
              </a:spcAft>
            </a:pPr>
            <a:r>
              <a:rPr lang="en-US" sz="900" kern="100" dirty="0">
                <a:ea typeface="Calibri" panose="020F0502020204030204" pitchFamily="34" charset="0"/>
                <a:cs typeface="Times New Roman" panose="02020603050405020304" pitchFamily="18" charset="0"/>
              </a:rPr>
              <a:t>“The other is kindness, friendship and peace,</a:t>
            </a:r>
          </a:p>
          <a:p>
            <a:pPr>
              <a:spcBef>
                <a:spcPts val="0"/>
              </a:spcBef>
              <a:spcAft>
                <a:spcPts val="0"/>
              </a:spcAft>
            </a:pPr>
            <a:r>
              <a:rPr lang="en-US" sz="900" kern="100" dirty="0">
                <a:ea typeface="Calibri" panose="020F0502020204030204" pitchFamily="34" charset="0"/>
                <a:cs typeface="Times New Roman" panose="02020603050405020304" pitchFamily="18" charset="0"/>
              </a:rPr>
              <a:t>Justice, compassion, patience, and love;</a:t>
            </a:r>
          </a:p>
          <a:p>
            <a:pPr>
              <a:spcBef>
                <a:spcPts val="0"/>
              </a:spcBef>
              <a:spcAft>
                <a:spcPts val="0"/>
              </a:spcAft>
            </a:pPr>
            <a:r>
              <a:rPr lang="en-US" sz="900" kern="100" dirty="0">
                <a:ea typeface="Calibri" panose="020F0502020204030204" pitchFamily="34" charset="0"/>
                <a:cs typeface="Times New Roman" panose="02020603050405020304" pitchFamily="18" charset="0"/>
              </a:rPr>
              <a:t>From truth the strength of its passions release,</a:t>
            </a:r>
          </a:p>
          <a:p>
            <a:pPr>
              <a:spcBef>
                <a:spcPts val="0"/>
              </a:spcBef>
              <a:spcAft>
                <a:spcPts val="0"/>
              </a:spcAft>
            </a:pPr>
            <a:r>
              <a:rPr lang="en-US" sz="900" kern="100" dirty="0">
                <a:ea typeface="Calibri" panose="020F0502020204030204" pitchFamily="34" charset="0"/>
                <a:cs typeface="Times New Roman" panose="02020603050405020304" pitchFamily="18" charset="0"/>
              </a:rPr>
              <a:t>Joyously free as blue sky above.”</a:t>
            </a:r>
            <a:endParaRPr lang="en-US" altLang="en-US" sz="900" dirty="0">
              <a:cs typeface="Times New Roman" panose="02020603050405020304" pitchFamily="18" charset="0"/>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908" eaLnBrk="0" hangingPunct="0">
              <a:spcBef>
                <a:spcPct val="30000"/>
              </a:spcBef>
              <a:defRPr sz="1200">
                <a:solidFill>
                  <a:schemeClr val="tx1"/>
                </a:solidFill>
                <a:latin typeface="Calibri" pitchFamily="34" charset="0"/>
              </a:defRPr>
            </a:lvl1pPr>
            <a:lvl2pPr marL="742834" indent="-285705" defTabSz="907908" eaLnBrk="0" hangingPunct="0">
              <a:spcBef>
                <a:spcPct val="30000"/>
              </a:spcBef>
              <a:defRPr sz="1200">
                <a:solidFill>
                  <a:schemeClr val="tx1"/>
                </a:solidFill>
                <a:latin typeface="Calibri" pitchFamily="34" charset="0"/>
              </a:defRPr>
            </a:lvl2pPr>
            <a:lvl3pPr marL="1142822" indent="-228565" defTabSz="907908" eaLnBrk="0" hangingPunct="0">
              <a:spcBef>
                <a:spcPct val="30000"/>
              </a:spcBef>
              <a:defRPr sz="1200">
                <a:solidFill>
                  <a:schemeClr val="tx1"/>
                </a:solidFill>
                <a:latin typeface="Calibri" pitchFamily="34" charset="0"/>
              </a:defRPr>
            </a:lvl3pPr>
            <a:lvl4pPr marL="1599950" indent="-228565" defTabSz="907908" eaLnBrk="0" hangingPunct="0">
              <a:spcBef>
                <a:spcPct val="30000"/>
              </a:spcBef>
              <a:defRPr sz="1200">
                <a:solidFill>
                  <a:schemeClr val="tx1"/>
                </a:solidFill>
                <a:latin typeface="Calibri" pitchFamily="34" charset="0"/>
              </a:defRPr>
            </a:lvl4pPr>
            <a:lvl5pPr marL="2057078" indent="-228565" defTabSz="907908" eaLnBrk="0" hangingPunct="0">
              <a:spcBef>
                <a:spcPct val="30000"/>
              </a:spcBef>
              <a:defRPr sz="1200">
                <a:solidFill>
                  <a:schemeClr val="tx1"/>
                </a:solidFill>
                <a:latin typeface="Calibri" pitchFamily="34" charset="0"/>
              </a:defRPr>
            </a:lvl5pPr>
            <a:lvl6pPr marL="2514206" indent="-228565" defTabSz="907908" eaLnBrk="0" fontAlgn="base" hangingPunct="0">
              <a:spcBef>
                <a:spcPct val="30000"/>
              </a:spcBef>
              <a:spcAft>
                <a:spcPct val="0"/>
              </a:spcAft>
              <a:defRPr sz="1200">
                <a:solidFill>
                  <a:schemeClr val="tx1"/>
                </a:solidFill>
                <a:latin typeface="Calibri" pitchFamily="34" charset="0"/>
              </a:defRPr>
            </a:lvl6pPr>
            <a:lvl7pPr marL="2971334" indent="-228565" defTabSz="907908" eaLnBrk="0" fontAlgn="base" hangingPunct="0">
              <a:spcBef>
                <a:spcPct val="30000"/>
              </a:spcBef>
              <a:spcAft>
                <a:spcPct val="0"/>
              </a:spcAft>
              <a:defRPr sz="1200">
                <a:solidFill>
                  <a:schemeClr val="tx1"/>
                </a:solidFill>
                <a:latin typeface="Calibri" pitchFamily="34" charset="0"/>
              </a:defRPr>
            </a:lvl7pPr>
            <a:lvl8pPr marL="3428463" indent="-228565" defTabSz="907908" eaLnBrk="0" fontAlgn="base" hangingPunct="0">
              <a:spcBef>
                <a:spcPct val="30000"/>
              </a:spcBef>
              <a:spcAft>
                <a:spcPct val="0"/>
              </a:spcAft>
              <a:defRPr sz="1200">
                <a:solidFill>
                  <a:schemeClr val="tx1"/>
                </a:solidFill>
                <a:latin typeface="Calibri" pitchFamily="34" charset="0"/>
              </a:defRPr>
            </a:lvl8pPr>
            <a:lvl9pPr marL="3885591" indent="-228565" defTabSz="90790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F7CA24F-3870-4406-847D-0EE5999A4499}" type="slidenum">
              <a:rPr lang="en-US" altLang="en-US" smtClean="0">
                <a:latin typeface="Arial" charset="0"/>
              </a:rPr>
              <a:pPr eaLnBrk="1" hangingPunct="1">
                <a:spcBef>
                  <a:spcPct val="0"/>
                </a:spcBef>
              </a:pPr>
              <a:t>2</a:t>
            </a:fld>
            <a:endParaRPr lang="en-US" alt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21" eaLnBrk="0" hangingPunct="0">
              <a:spcBef>
                <a:spcPct val="30000"/>
              </a:spcBef>
              <a:defRPr sz="1200">
                <a:solidFill>
                  <a:schemeClr val="tx1"/>
                </a:solidFill>
                <a:latin typeface="Calibri" pitchFamily="34" charset="0"/>
              </a:defRPr>
            </a:lvl1pPr>
            <a:lvl2pPr marL="742834" indent="-285705" defTabSz="906321" eaLnBrk="0" hangingPunct="0">
              <a:spcBef>
                <a:spcPct val="30000"/>
              </a:spcBef>
              <a:defRPr sz="1200">
                <a:solidFill>
                  <a:schemeClr val="tx1"/>
                </a:solidFill>
                <a:latin typeface="Calibri" pitchFamily="34" charset="0"/>
              </a:defRPr>
            </a:lvl2pPr>
            <a:lvl3pPr marL="1142822" indent="-228565" defTabSz="906321" eaLnBrk="0" hangingPunct="0">
              <a:spcBef>
                <a:spcPct val="30000"/>
              </a:spcBef>
              <a:defRPr sz="1200">
                <a:solidFill>
                  <a:schemeClr val="tx1"/>
                </a:solidFill>
                <a:latin typeface="Calibri" pitchFamily="34" charset="0"/>
              </a:defRPr>
            </a:lvl3pPr>
            <a:lvl4pPr marL="1599950" indent="-228565" defTabSz="906321" eaLnBrk="0" hangingPunct="0">
              <a:spcBef>
                <a:spcPct val="30000"/>
              </a:spcBef>
              <a:defRPr sz="1200">
                <a:solidFill>
                  <a:schemeClr val="tx1"/>
                </a:solidFill>
                <a:latin typeface="Calibri" pitchFamily="34" charset="0"/>
              </a:defRPr>
            </a:lvl4pPr>
            <a:lvl5pPr marL="2057078" indent="-228565" defTabSz="906321" eaLnBrk="0" hangingPunct="0">
              <a:spcBef>
                <a:spcPct val="30000"/>
              </a:spcBef>
              <a:defRPr sz="1200">
                <a:solidFill>
                  <a:schemeClr val="tx1"/>
                </a:solidFill>
                <a:latin typeface="Calibri" pitchFamily="34" charset="0"/>
              </a:defRPr>
            </a:lvl5pPr>
            <a:lvl6pPr marL="2514206" indent="-228565" defTabSz="906321" eaLnBrk="0" fontAlgn="base" hangingPunct="0">
              <a:spcBef>
                <a:spcPct val="30000"/>
              </a:spcBef>
              <a:spcAft>
                <a:spcPct val="0"/>
              </a:spcAft>
              <a:defRPr sz="1200">
                <a:solidFill>
                  <a:schemeClr val="tx1"/>
                </a:solidFill>
                <a:latin typeface="Calibri" pitchFamily="34" charset="0"/>
              </a:defRPr>
            </a:lvl6pPr>
            <a:lvl7pPr marL="2971334" indent="-228565" defTabSz="906321" eaLnBrk="0" fontAlgn="base" hangingPunct="0">
              <a:spcBef>
                <a:spcPct val="30000"/>
              </a:spcBef>
              <a:spcAft>
                <a:spcPct val="0"/>
              </a:spcAft>
              <a:defRPr sz="1200">
                <a:solidFill>
                  <a:schemeClr val="tx1"/>
                </a:solidFill>
                <a:latin typeface="Calibri" pitchFamily="34" charset="0"/>
              </a:defRPr>
            </a:lvl7pPr>
            <a:lvl8pPr marL="3428463" indent="-228565" defTabSz="906321" eaLnBrk="0" fontAlgn="base" hangingPunct="0">
              <a:spcBef>
                <a:spcPct val="30000"/>
              </a:spcBef>
              <a:spcAft>
                <a:spcPct val="0"/>
              </a:spcAft>
              <a:defRPr sz="1200">
                <a:solidFill>
                  <a:schemeClr val="tx1"/>
                </a:solidFill>
                <a:latin typeface="Calibri" pitchFamily="34" charset="0"/>
              </a:defRPr>
            </a:lvl8pPr>
            <a:lvl9pPr marL="3885591" indent="-228565" defTabSz="90632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24CC7F3-1BB5-4C17-8AD4-D838A3F4596B}" type="slidenum">
              <a:rPr lang="en-US" altLang="en-US" smtClean="0">
                <a:latin typeface="Arial" charset="0"/>
              </a:rPr>
              <a:pPr eaLnBrk="1" hangingPunct="1">
                <a:spcBef>
                  <a:spcPct val="0"/>
                </a:spcBef>
              </a:pPr>
              <a:t>20</a:t>
            </a:fld>
            <a:endParaRPr lang="en-US" alt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21" eaLnBrk="0" hangingPunct="0">
              <a:spcBef>
                <a:spcPct val="30000"/>
              </a:spcBef>
              <a:defRPr sz="1200">
                <a:solidFill>
                  <a:schemeClr val="tx1"/>
                </a:solidFill>
                <a:latin typeface="Calibri" pitchFamily="34" charset="0"/>
              </a:defRPr>
            </a:lvl1pPr>
            <a:lvl2pPr marL="742834" indent="-285705" defTabSz="906321" eaLnBrk="0" hangingPunct="0">
              <a:spcBef>
                <a:spcPct val="30000"/>
              </a:spcBef>
              <a:defRPr sz="1200">
                <a:solidFill>
                  <a:schemeClr val="tx1"/>
                </a:solidFill>
                <a:latin typeface="Calibri" pitchFamily="34" charset="0"/>
              </a:defRPr>
            </a:lvl2pPr>
            <a:lvl3pPr marL="1142822" indent="-228565" defTabSz="906321" eaLnBrk="0" hangingPunct="0">
              <a:spcBef>
                <a:spcPct val="30000"/>
              </a:spcBef>
              <a:defRPr sz="1200">
                <a:solidFill>
                  <a:schemeClr val="tx1"/>
                </a:solidFill>
                <a:latin typeface="Calibri" pitchFamily="34" charset="0"/>
              </a:defRPr>
            </a:lvl3pPr>
            <a:lvl4pPr marL="1599950" indent="-228565" defTabSz="906321" eaLnBrk="0" hangingPunct="0">
              <a:spcBef>
                <a:spcPct val="30000"/>
              </a:spcBef>
              <a:defRPr sz="1200">
                <a:solidFill>
                  <a:schemeClr val="tx1"/>
                </a:solidFill>
                <a:latin typeface="Calibri" pitchFamily="34" charset="0"/>
              </a:defRPr>
            </a:lvl4pPr>
            <a:lvl5pPr marL="2057078" indent="-228565" defTabSz="906321" eaLnBrk="0" hangingPunct="0">
              <a:spcBef>
                <a:spcPct val="30000"/>
              </a:spcBef>
              <a:defRPr sz="1200">
                <a:solidFill>
                  <a:schemeClr val="tx1"/>
                </a:solidFill>
                <a:latin typeface="Calibri" pitchFamily="34" charset="0"/>
              </a:defRPr>
            </a:lvl5pPr>
            <a:lvl6pPr marL="2514206" indent="-228565" defTabSz="906321" eaLnBrk="0" fontAlgn="base" hangingPunct="0">
              <a:spcBef>
                <a:spcPct val="30000"/>
              </a:spcBef>
              <a:spcAft>
                <a:spcPct val="0"/>
              </a:spcAft>
              <a:defRPr sz="1200">
                <a:solidFill>
                  <a:schemeClr val="tx1"/>
                </a:solidFill>
                <a:latin typeface="Calibri" pitchFamily="34" charset="0"/>
              </a:defRPr>
            </a:lvl6pPr>
            <a:lvl7pPr marL="2971334" indent="-228565" defTabSz="906321" eaLnBrk="0" fontAlgn="base" hangingPunct="0">
              <a:spcBef>
                <a:spcPct val="30000"/>
              </a:spcBef>
              <a:spcAft>
                <a:spcPct val="0"/>
              </a:spcAft>
              <a:defRPr sz="1200">
                <a:solidFill>
                  <a:schemeClr val="tx1"/>
                </a:solidFill>
                <a:latin typeface="Calibri" pitchFamily="34" charset="0"/>
              </a:defRPr>
            </a:lvl7pPr>
            <a:lvl8pPr marL="3428463" indent="-228565" defTabSz="906321" eaLnBrk="0" fontAlgn="base" hangingPunct="0">
              <a:spcBef>
                <a:spcPct val="30000"/>
              </a:spcBef>
              <a:spcAft>
                <a:spcPct val="0"/>
              </a:spcAft>
              <a:defRPr sz="1200">
                <a:solidFill>
                  <a:schemeClr val="tx1"/>
                </a:solidFill>
                <a:latin typeface="Calibri" pitchFamily="34" charset="0"/>
              </a:defRPr>
            </a:lvl8pPr>
            <a:lvl9pPr marL="3885591" indent="-228565" defTabSz="90632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24CC7F3-1BB5-4C17-8AD4-D838A3F4596B}" type="slidenum">
              <a:rPr lang="en-US" altLang="en-US" smtClean="0">
                <a:latin typeface="Arial" charset="0"/>
              </a:rPr>
              <a:pPr eaLnBrk="1" hangingPunct="1">
                <a:spcBef>
                  <a:spcPct val="0"/>
                </a:spcBef>
              </a:pPr>
              <a:t>21</a:t>
            </a:fld>
            <a:endParaRPr lang="en-US" altLang="en-US">
              <a:latin typeface="Arial" charset="0"/>
            </a:endParaRPr>
          </a:p>
        </p:txBody>
      </p:sp>
    </p:spTree>
    <p:extLst>
      <p:ext uri="{BB962C8B-B14F-4D97-AF65-F5344CB8AC3E}">
        <p14:creationId xmlns:p14="http://schemas.microsoft.com/office/powerpoint/2010/main" val="1311742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21" eaLnBrk="0" hangingPunct="0">
              <a:spcBef>
                <a:spcPct val="30000"/>
              </a:spcBef>
              <a:defRPr sz="1200">
                <a:solidFill>
                  <a:schemeClr val="tx1"/>
                </a:solidFill>
                <a:latin typeface="Calibri" pitchFamily="34" charset="0"/>
              </a:defRPr>
            </a:lvl1pPr>
            <a:lvl2pPr marL="742834" indent="-285705" defTabSz="906321" eaLnBrk="0" hangingPunct="0">
              <a:spcBef>
                <a:spcPct val="30000"/>
              </a:spcBef>
              <a:defRPr sz="1200">
                <a:solidFill>
                  <a:schemeClr val="tx1"/>
                </a:solidFill>
                <a:latin typeface="Calibri" pitchFamily="34" charset="0"/>
              </a:defRPr>
            </a:lvl2pPr>
            <a:lvl3pPr marL="1142822" indent="-228565" defTabSz="906321" eaLnBrk="0" hangingPunct="0">
              <a:spcBef>
                <a:spcPct val="30000"/>
              </a:spcBef>
              <a:defRPr sz="1200">
                <a:solidFill>
                  <a:schemeClr val="tx1"/>
                </a:solidFill>
                <a:latin typeface="Calibri" pitchFamily="34" charset="0"/>
              </a:defRPr>
            </a:lvl3pPr>
            <a:lvl4pPr marL="1599950" indent="-228565" defTabSz="906321" eaLnBrk="0" hangingPunct="0">
              <a:spcBef>
                <a:spcPct val="30000"/>
              </a:spcBef>
              <a:defRPr sz="1200">
                <a:solidFill>
                  <a:schemeClr val="tx1"/>
                </a:solidFill>
                <a:latin typeface="Calibri" pitchFamily="34" charset="0"/>
              </a:defRPr>
            </a:lvl4pPr>
            <a:lvl5pPr marL="2057078" indent="-228565" defTabSz="906321" eaLnBrk="0" hangingPunct="0">
              <a:spcBef>
                <a:spcPct val="30000"/>
              </a:spcBef>
              <a:defRPr sz="1200">
                <a:solidFill>
                  <a:schemeClr val="tx1"/>
                </a:solidFill>
                <a:latin typeface="Calibri" pitchFamily="34" charset="0"/>
              </a:defRPr>
            </a:lvl5pPr>
            <a:lvl6pPr marL="2514206" indent="-228565" defTabSz="906321" eaLnBrk="0" fontAlgn="base" hangingPunct="0">
              <a:spcBef>
                <a:spcPct val="30000"/>
              </a:spcBef>
              <a:spcAft>
                <a:spcPct val="0"/>
              </a:spcAft>
              <a:defRPr sz="1200">
                <a:solidFill>
                  <a:schemeClr val="tx1"/>
                </a:solidFill>
                <a:latin typeface="Calibri" pitchFamily="34" charset="0"/>
              </a:defRPr>
            </a:lvl6pPr>
            <a:lvl7pPr marL="2971334" indent="-228565" defTabSz="906321" eaLnBrk="0" fontAlgn="base" hangingPunct="0">
              <a:spcBef>
                <a:spcPct val="30000"/>
              </a:spcBef>
              <a:spcAft>
                <a:spcPct val="0"/>
              </a:spcAft>
              <a:defRPr sz="1200">
                <a:solidFill>
                  <a:schemeClr val="tx1"/>
                </a:solidFill>
                <a:latin typeface="Calibri" pitchFamily="34" charset="0"/>
              </a:defRPr>
            </a:lvl7pPr>
            <a:lvl8pPr marL="3428463" indent="-228565" defTabSz="906321" eaLnBrk="0" fontAlgn="base" hangingPunct="0">
              <a:spcBef>
                <a:spcPct val="30000"/>
              </a:spcBef>
              <a:spcAft>
                <a:spcPct val="0"/>
              </a:spcAft>
              <a:defRPr sz="1200">
                <a:solidFill>
                  <a:schemeClr val="tx1"/>
                </a:solidFill>
                <a:latin typeface="Calibri" pitchFamily="34" charset="0"/>
              </a:defRPr>
            </a:lvl8pPr>
            <a:lvl9pPr marL="3885591" indent="-228565" defTabSz="90632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8DCBDFE-C5DE-4D1D-ACD1-03F693503CA2}" type="slidenum">
              <a:rPr lang="en-US" altLang="en-US" smtClean="0">
                <a:latin typeface="Arial" charset="0"/>
              </a:rPr>
              <a:pPr eaLnBrk="1" hangingPunct="1">
                <a:spcBef>
                  <a:spcPct val="0"/>
                </a:spcBef>
              </a:pPr>
              <a:t>22</a:t>
            </a:fld>
            <a:endParaRPr lang="en-US" alt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r>
              <a:rPr lang="en-US" altLang="en-US" sz="1600" dirty="0"/>
              <a:t>Roger Chaffee an Eagle Scout with Bronze and Gold Palms</a:t>
            </a:r>
          </a:p>
          <a:p>
            <a:pPr eaLnBrk="1" hangingPunct="1">
              <a:lnSpc>
                <a:spcPct val="90000"/>
              </a:lnSpc>
              <a:spcBef>
                <a:spcPct val="0"/>
              </a:spcBef>
            </a:pPr>
            <a:endParaRPr lang="en-US" altLang="en-US" sz="1600" dirty="0"/>
          </a:p>
          <a:p>
            <a:pPr eaLnBrk="1" hangingPunct="1">
              <a:lnSpc>
                <a:spcPct val="90000"/>
              </a:lnSpc>
              <a:spcBef>
                <a:spcPct val="0"/>
              </a:spcBef>
            </a:pPr>
            <a:r>
              <a:rPr lang="en-US" altLang="en-US" sz="1600" dirty="0"/>
              <a:t>B. S. Aeronautical Engineering, 1957, Purdue, in NROTC began flight training to become Naval Aviator</a:t>
            </a:r>
          </a:p>
          <a:p>
            <a:pPr eaLnBrk="1" hangingPunct="1">
              <a:lnSpc>
                <a:spcPct val="90000"/>
              </a:lnSpc>
              <a:spcBef>
                <a:spcPct val="0"/>
              </a:spcBef>
            </a:pPr>
            <a:endParaRPr lang="en-US" altLang="en-US" sz="1600" dirty="0"/>
          </a:p>
          <a:p>
            <a:pPr eaLnBrk="1" hangingPunct="1">
              <a:lnSpc>
                <a:spcPct val="90000"/>
              </a:lnSpc>
              <a:spcBef>
                <a:spcPct val="0"/>
              </a:spcBef>
            </a:pPr>
            <a:r>
              <a:rPr lang="en-US" altLang="en-US" sz="1600" dirty="0"/>
              <a:t>Commissioned in Navy in 1957, rose to rank of Lieutenant Commander</a:t>
            </a:r>
          </a:p>
          <a:p>
            <a:pPr eaLnBrk="1" hangingPunct="1">
              <a:lnSpc>
                <a:spcPct val="90000"/>
              </a:lnSpc>
              <a:spcBef>
                <a:spcPct val="0"/>
              </a:spcBef>
            </a:pPr>
            <a:endParaRPr lang="en-US" altLang="en-US" sz="1600" dirty="0"/>
          </a:p>
          <a:p>
            <a:pPr eaLnBrk="1" hangingPunct="1">
              <a:lnSpc>
                <a:spcPct val="90000"/>
              </a:lnSpc>
              <a:spcBef>
                <a:spcPct val="0"/>
              </a:spcBef>
            </a:pPr>
            <a:r>
              <a:rPr lang="en-US" altLang="en-US" sz="1600" dirty="0"/>
              <a:t>In 1963, was selected as one of fourteen astronauts in Astronaut Group 3, destined for Apollo program</a:t>
            </a:r>
          </a:p>
          <a:p>
            <a:pPr eaLnBrk="1" hangingPunct="1">
              <a:lnSpc>
                <a:spcPct val="90000"/>
              </a:lnSpc>
              <a:spcBef>
                <a:spcPct val="0"/>
              </a:spcBef>
            </a:pPr>
            <a:endParaRPr lang="en-US" altLang="en-US" sz="1600" dirty="0"/>
          </a:p>
          <a:p>
            <a:pPr eaLnBrk="1" hangingPunct="1">
              <a:lnSpc>
                <a:spcPct val="90000"/>
              </a:lnSpc>
              <a:spcBef>
                <a:spcPct val="0"/>
              </a:spcBef>
            </a:pPr>
            <a:r>
              <a:rPr lang="en-US" altLang="en-US" sz="1600" dirty="0"/>
              <a:t>Assigned as Pilot for Apollo 1 earth-orbit mission, with Ed White as Senior Pilot, Gus Grissom as Commander</a:t>
            </a:r>
          </a:p>
          <a:p>
            <a:pPr eaLnBrk="1" hangingPunct="1">
              <a:lnSpc>
                <a:spcPct val="90000"/>
              </a:lnSpc>
              <a:spcBef>
                <a:spcPct val="0"/>
              </a:spcBef>
            </a:pPr>
            <a:endParaRPr lang="en-US" altLang="en-US" sz="1600" dirty="0"/>
          </a:p>
          <a:p>
            <a:pPr eaLnBrk="1" hangingPunct="1">
              <a:lnSpc>
                <a:spcPct val="90000"/>
              </a:lnSpc>
              <a:spcBef>
                <a:spcPct val="0"/>
              </a:spcBef>
            </a:pPr>
            <a:r>
              <a:rPr lang="en-US" altLang="en-US" sz="1600" dirty="0"/>
              <a:t>Died January 27, 1967, in pre-launch demonstration test, when pure O2-fed fire broke out in cabin of command module.  Died strapped to his seat feeding communications to blockhouse.</a:t>
            </a: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21" eaLnBrk="0" hangingPunct="0">
              <a:spcBef>
                <a:spcPct val="30000"/>
              </a:spcBef>
              <a:defRPr sz="1200">
                <a:solidFill>
                  <a:schemeClr val="tx1"/>
                </a:solidFill>
                <a:latin typeface="Calibri" pitchFamily="34" charset="0"/>
              </a:defRPr>
            </a:lvl1pPr>
            <a:lvl2pPr marL="742834" indent="-285705" defTabSz="906321" eaLnBrk="0" hangingPunct="0">
              <a:spcBef>
                <a:spcPct val="30000"/>
              </a:spcBef>
              <a:defRPr sz="1200">
                <a:solidFill>
                  <a:schemeClr val="tx1"/>
                </a:solidFill>
                <a:latin typeface="Calibri" pitchFamily="34" charset="0"/>
              </a:defRPr>
            </a:lvl2pPr>
            <a:lvl3pPr marL="1142822" indent="-228565" defTabSz="906321" eaLnBrk="0" hangingPunct="0">
              <a:spcBef>
                <a:spcPct val="30000"/>
              </a:spcBef>
              <a:defRPr sz="1200">
                <a:solidFill>
                  <a:schemeClr val="tx1"/>
                </a:solidFill>
                <a:latin typeface="Calibri" pitchFamily="34" charset="0"/>
              </a:defRPr>
            </a:lvl3pPr>
            <a:lvl4pPr marL="1599950" indent="-228565" defTabSz="906321" eaLnBrk="0" hangingPunct="0">
              <a:spcBef>
                <a:spcPct val="30000"/>
              </a:spcBef>
              <a:defRPr sz="1200">
                <a:solidFill>
                  <a:schemeClr val="tx1"/>
                </a:solidFill>
                <a:latin typeface="Calibri" pitchFamily="34" charset="0"/>
              </a:defRPr>
            </a:lvl4pPr>
            <a:lvl5pPr marL="2057078" indent="-228565" defTabSz="906321" eaLnBrk="0" hangingPunct="0">
              <a:spcBef>
                <a:spcPct val="30000"/>
              </a:spcBef>
              <a:defRPr sz="1200">
                <a:solidFill>
                  <a:schemeClr val="tx1"/>
                </a:solidFill>
                <a:latin typeface="Calibri" pitchFamily="34" charset="0"/>
              </a:defRPr>
            </a:lvl5pPr>
            <a:lvl6pPr marL="2514206" indent="-228565" defTabSz="906321" eaLnBrk="0" fontAlgn="base" hangingPunct="0">
              <a:spcBef>
                <a:spcPct val="30000"/>
              </a:spcBef>
              <a:spcAft>
                <a:spcPct val="0"/>
              </a:spcAft>
              <a:defRPr sz="1200">
                <a:solidFill>
                  <a:schemeClr val="tx1"/>
                </a:solidFill>
                <a:latin typeface="Calibri" pitchFamily="34" charset="0"/>
              </a:defRPr>
            </a:lvl6pPr>
            <a:lvl7pPr marL="2971334" indent="-228565" defTabSz="906321" eaLnBrk="0" fontAlgn="base" hangingPunct="0">
              <a:spcBef>
                <a:spcPct val="30000"/>
              </a:spcBef>
              <a:spcAft>
                <a:spcPct val="0"/>
              </a:spcAft>
              <a:defRPr sz="1200">
                <a:solidFill>
                  <a:schemeClr val="tx1"/>
                </a:solidFill>
                <a:latin typeface="Calibri" pitchFamily="34" charset="0"/>
              </a:defRPr>
            </a:lvl7pPr>
            <a:lvl8pPr marL="3428463" indent="-228565" defTabSz="906321" eaLnBrk="0" fontAlgn="base" hangingPunct="0">
              <a:spcBef>
                <a:spcPct val="30000"/>
              </a:spcBef>
              <a:spcAft>
                <a:spcPct val="0"/>
              </a:spcAft>
              <a:defRPr sz="1200">
                <a:solidFill>
                  <a:schemeClr val="tx1"/>
                </a:solidFill>
                <a:latin typeface="Calibri" pitchFamily="34" charset="0"/>
              </a:defRPr>
            </a:lvl8pPr>
            <a:lvl9pPr marL="3885591" indent="-228565" defTabSz="90632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0C19179-27DC-458B-855D-721EABD37F01}" type="slidenum">
              <a:rPr lang="en-US" altLang="en-US" smtClean="0">
                <a:latin typeface="Arial" charset="0"/>
              </a:rPr>
              <a:pPr eaLnBrk="1" hangingPunct="1">
                <a:spcBef>
                  <a:spcPct val="0"/>
                </a:spcBef>
              </a:pPr>
              <a:t>23</a:t>
            </a:fld>
            <a:endParaRPr lang="en-US" altLang="en-US">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21" eaLnBrk="0" hangingPunct="0">
              <a:spcBef>
                <a:spcPct val="30000"/>
              </a:spcBef>
              <a:defRPr sz="1200">
                <a:solidFill>
                  <a:schemeClr val="tx1"/>
                </a:solidFill>
                <a:latin typeface="Calibri" pitchFamily="34" charset="0"/>
              </a:defRPr>
            </a:lvl1pPr>
            <a:lvl2pPr marL="742834" indent="-285705" defTabSz="906321" eaLnBrk="0" hangingPunct="0">
              <a:spcBef>
                <a:spcPct val="30000"/>
              </a:spcBef>
              <a:defRPr sz="1200">
                <a:solidFill>
                  <a:schemeClr val="tx1"/>
                </a:solidFill>
                <a:latin typeface="Calibri" pitchFamily="34" charset="0"/>
              </a:defRPr>
            </a:lvl2pPr>
            <a:lvl3pPr marL="1142822" indent="-228565" defTabSz="906321" eaLnBrk="0" hangingPunct="0">
              <a:spcBef>
                <a:spcPct val="30000"/>
              </a:spcBef>
              <a:defRPr sz="1200">
                <a:solidFill>
                  <a:schemeClr val="tx1"/>
                </a:solidFill>
                <a:latin typeface="Calibri" pitchFamily="34" charset="0"/>
              </a:defRPr>
            </a:lvl3pPr>
            <a:lvl4pPr marL="1599950" indent="-228565" defTabSz="906321" eaLnBrk="0" hangingPunct="0">
              <a:spcBef>
                <a:spcPct val="30000"/>
              </a:spcBef>
              <a:defRPr sz="1200">
                <a:solidFill>
                  <a:schemeClr val="tx1"/>
                </a:solidFill>
                <a:latin typeface="Calibri" pitchFamily="34" charset="0"/>
              </a:defRPr>
            </a:lvl4pPr>
            <a:lvl5pPr marL="2057078" indent="-228565" defTabSz="906321" eaLnBrk="0" hangingPunct="0">
              <a:spcBef>
                <a:spcPct val="30000"/>
              </a:spcBef>
              <a:defRPr sz="1200">
                <a:solidFill>
                  <a:schemeClr val="tx1"/>
                </a:solidFill>
                <a:latin typeface="Calibri" pitchFamily="34" charset="0"/>
              </a:defRPr>
            </a:lvl5pPr>
            <a:lvl6pPr marL="2514206" indent="-228565" defTabSz="906321" eaLnBrk="0" fontAlgn="base" hangingPunct="0">
              <a:spcBef>
                <a:spcPct val="30000"/>
              </a:spcBef>
              <a:spcAft>
                <a:spcPct val="0"/>
              </a:spcAft>
              <a:defRPr sz="1200">
                <a:solidFill>
                  <a:schemeClr val="tx1"/>
                </a:solidFill>
                <a:latin typeface="Calibri" pitchFamily="34" charset="0"/>
              </a:defRPr>
            </a:lvl6pPr>
            <a:lvl7pPr marL="2971334" indent="-228565" defTabSz="906321" eaLnBrk="0" fontAlgn="base" hangingPunct="0">
              <a:spcBef>
                <a:spcPct val="30000"/>
              </a:spcBef>
              <a:spcAft>
                <a:spcPct val="0"/>
              </a:spcAft>
              <a:defRPr sz="1200">
                <a:solidFill>
                  <a:schemeClr val="tx1"/>
                </a:solidFill>
                <a:latin typeface="Calibri" pitchFamily="34" charset="0"/>
              </a:defRPr>
            </a:lvl7pPr>
            <a:lvl8pPr marL="3428463" indent="-228565" defTabSz="906321" eaLnBrk="0" fontAlgn="base" hangingPunct="0">
              <a:spcBef>
                <a:spcPct val="30000"/>
              </a:spcBef>
              <a:spcAft>
                <a:spcPct val="0"/>
              </a:spcAft>
              <a:defRPr sz="1200">
                <a:solidFill>
                  <a:schemeClr val="tx1"/>
                </a:solidFill>
                <a:latin typeface="Calibri" pitchFamily="34" charset="0"/>
              </a:defRPr>
            </a:lvl8pPr>
            <a:lvl9pPr marL="3885591" indent="-228565" defTabSz="90632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A09A18D-8542-4EA2-98E1-EBAB80B43114}" type="slidenum">
              <a:rPr lang="en-US" altLang="en-US" smtClean="0">
                <a:latin typeface="Arial" charset="0"/>
              </a:rPr>
              <a:pPr eaLnBrk="1" hangingPunct="1">
                <a:spcBef>
                  <a:spcPct val="0"/>
                </a:spcBef>
              </a:pPr>
              <a:t>24</a:t>
            </a:fld>
            <a:endParaRPr lang="en-US" altLang="en-US">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600"/>
              <a:t>Happiness to Aristotle is fulfilling one’s potential in life.</a:t>
            </a:r>
          </a:p>
          <a:p>
            <a:pPr eaLnBrk="1" hangingPunct="1">
              <a:spcBef>
                <a:spcPct val="0"/>
              </a:spcBef>
            </a:pPr>
            <a:endParaRPr lang="en-US" altLang="en-US" sz="1600"/>
          </a:p>
          <a:p>
            <a:pPr eaLnBrk="1" hangingPunct="1">
              <a:spcBef>
                <a:spcPct val="0"/>
              </a:spcBef>
            </a:pPr>
            <a:r>
              <a:rPr lang="en-US" altLang="en-US" sz="1600"/>
              <a:t>Happiness is the purpose and end of human existence.</a:t>
            </a:r>
          </a:p>
          <a:p>
            <a:pPr eaLnBrk="1" hangingPunct="1">
              <a:spcBef>
                <a:spcPct val="0"/>
              </a:spcBef>
            </a:pPr>
            <a:endParaRPr lang="en-US" altLang="en-US" sz="1600"/>
          </a:p>
          <a:p>
            <a:pPr eaLnBrk="1" hangingPunct="1">
              <a:spcBef>
                <a:spcPct val="0"/>
              </a:spcBef>
            </a:pPr>
            <a:r>
              <a:rPr lang="en-US" altLang="en-US" sz="1600"/>
              <a:t>Happiness to Aristotle is the exercise of virtue.</a:t>
            </a:r>
          </a:p>
          <a:p>
            <a:pPr eaLnBrk="1" hangingPunct="1">
              <a:spcBef>
                <a:spcPct val="0"/>
              </a:spcBef>
            </a:pPr>
            <a:endParaRPr lang="en-US" altLang="en-US" sz="1600"/>
          </a:p>
          <a:p>
            <a:pPr eaLnBrk="1" hangingPunct="1">
              <a:spcBef>
                <a:spcPct val="0"/>
              </a:spcBef>
            </a:pPr>
            <a:r>
              <a:rPr lang="en-US" altLang="en-US" sz="1600"/>
              <a:t>Happiness depends on acquiring good moral character.</a:t>
            </a:r>
          </a:p>
          <a:p>
            <a:pPr eaLnBrk="1" hangingPunct="1">
              <a:spcBef>
                <a:spcPct val="0"/>
              </a:spcBef>
            </a:pPr>
            <a:endParaRPr lang="en-US" altLang="en-US" sz="1600"/>
          </a:p>
          <a:p>
            <a:pPr eaLnBrk="1" hangingPunct="1">
              <a:spcBef>
                <a:spcPct val="0"/>
              </a:spcBef>
            </a:pPr>
            <a:r>
              <a:rPr lang="en-US" altLang="en-US" sz="1600"/>
              <a:t>Happiness is not readily achieved, does not occur by chance, depends on the exercise of reason, and requires intellectual contemplation.</a:t>
            </a: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21" eaLnBrk="0" hangingPunct="0">
              <a:spcBef>
                <a:spcPct val="30000"/>
              </a:spcBef>
              <a:defRPr sz="1200">
                <a:solidFill>
                  <a:schemeClr val="tx1"/>
                </a:solidFill>
                <a:latin typeface="Calibri" pitchFamily="34" charset="0"/>
              </a:defRPr>
            </a:lvl1pPr>
            <a:lvl2pPr marL="742834" indent="-285705" defTabSz="906321" eaLnBrk="0" hangingPunct="0">
              <a:spcBef>
                <a:spcPct val="30000"/>
              </a:spcBef>
              <a:defRPr sz="1200">
                <a:solidFill>
                  <a:schemeClr val="tx1"/>
                </a:solidFill>
                <a:latin typeface="Calibri" pitchFamily="34" charset="0"/>
              </a:defRPr>
            </a:lvl2pPr>
            <a:lvl3pPr marL="1142822" indent="-228565" defTabSz="906321" eaLnBrk="0" hangingPunct="0">
              <a:spcBef>
                <a:spcPct val="30000"/>
              </a:spcBef>
              <a:defRPr sz="1200">
                <a:solidFill>
                  <a:schemeClr val="tx1"/>
                </a:solidFill>
                <a:latin typeface="Calibri" pitchFamily="34" charset="0"/>
              </a:defRPr>
            </a:lvl3pPr>
            <a:lvl4pPr marL="1599950" indent="-228565" defTabSz="906321" eaLnBrk="0" hangingPunct="0">
              <a:spcBef>
                <a:spcPct val="30000"/>
              </a:spcBef>
              <a:defRPr sz="1200">
                <a:solidFill>
                  <a:schemeClr val="tx1"/>
                </a:solidFill>
                <a:latin typeface="Calibri" pitchFamily="34" charset="0"/>
              </a:defRPr>
            </a:lvl4pPr>
            <a:lvl5pPr marL="2057078" indent="-228565" defTabSz="906321" eaLnBrk="0" hangingPunct="0">
              <a:spcBef>
                <a:spcPct val="30000"/>
              </a:spcBef>
              <a:defRPr sz="1200">
                <a:solidFill>
                  <a:schemeClr val="tx1"/>
                </a:solidFill>
                <a:latin typeface="Calibri" pitchFamily="34" charset="0"/>
              </a:defRPr>
            </a:lvl5pPr>
            <a:lvl6pPr marL="2514206" indent="-228565" defTabSz="906321" eaLnBrk="0" fontAlgn="base" hangingPunct="0">
              <a:spcBef>
                <a:spcPct val="30000"/>
              </a:spcBef>
              <a:spcAft>
                <a:spcPct val="0"/>
              </a:spcAft>
              <a:defRPr sz="1200">
                <a:solidFill>
                  <a:schemeClr val="tx1"/>
                </a:solidFill>
                <a:latin typeface="Calibri" pitchFamily="34" charset="0"/>
              </a:defRPr>
            </a:lvl6pPr>
            <a:lvl7pPr marL="2971334" indent="-228565" defTabSz="906321" eaLnBrk="0" fontAlgn="base" hangingPunct="0">
              <a:spcBef>
                <a:spcPct val="30000"/>
              </a:spcBef>
              <a:spcAft>
                <a:spcPct val="0"/>
              </a:spcAft>
              <a:defRPr sz="1200">
                <a:solidFill>
                  <a:schemeClr val="tx1"/>
                </a:solidFill>
                <a:latin typeface="Calibri" pitchFamily="34" charset="0"/>
              </a:defRPr>
            </a:lvl7pPr>
            <a:lvl8pPr marL="3428463" indent="-228565" defTabSz="906321" eaLnBrk="0" fontAlgn="base" hangingPunct="0">
              <a:spcBef>
                <a:spcPct val="30000"/>
              </a:spcBef>
              <a:spcAft>
                <a:spcPct val="0"/>
              </a:spcAft>
              <a:defRPr sz="1200">
                <a:solidFill>
                  <a:schemeClr val="tx1"/>
                </a:solidFill>
                <a:latin typeface="Calibri" pitchFamily="34" charset="0"/>
              </a:defRPr>
            </a:lvl8pPr>
            <a:lvl9pPr marL="3885591" indent="-228565" defTabSz="90632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5C71C82-AA13-4FD8-9EB1-11B7F713B18E}" type="slidenum">
              <a:rPr lang="en-US" altLang="en-US" smtClean="0">
                <a:latin typeface="Arial" charset="0"/>
              </a:rPr>
              <a:pPr eaLnBrk="1" hangingPunct="1">
                <a:spcBef>
                  <a:spcPct val="0"/>
                </a:spcBef>
              </a:pPr>
              <a:t>25</a:t>
            </a:fld>
            <a:endParaRPr lang="en-US" altLang="en-US">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800" dirty="0"/>
              <a:t>Golden Mean is not merely the average behavior, action, or emotion but rather the point of excellence between deficiency and excess</a:t>
            </a:r>
          </a:p>
          <a:p>
            <a:pPr eaLnBrk="1" hangingPunct="1">
              <a:spcBef>
                <a:spcPct val="0"/>
              </a:spcBef>
            </a:pPr>
            <a:endParaRPr lang="en-US" altLang="en-US" sz="1800" dirty="0"/>
          </a:p>
          <a:p>
            <a:pPr eaLnBrk="1" hangingPunct="1">
              <a:spcBef>
                <a:spcPct val="0"/>
              </a:spcBef>
            </a:pPr>
            <a:r>
              <a:rPr lang="en-US" altLang="en-US" sz="1800" dirty="0"/>
              <a:t>The position of the Golden Mean depends on the individual and circumstance but is not arbitrary or relative.</a:t>
            </a:r>
          </a:p>
          <a:p>
            <a:pPr eaLnBrk="1" hangingPunct="1">
              <a:spcBef>
                <a:spcPct val="0"/>
              </a:spcBef>
            </a:pPr>
            <a:endParaRPr lang="en-US" altLang="en-US" dirty="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21" eaLnBrk="0" hangingPunct="0">
              <a:spcBef>
                <a:spcPct val="30000"/>
              </a:spcBef>
              <a:defRPr sz="1200">
                <a:solidFill>
                  <a:schemeClr val="tx1"/>
                </a:solidFill>
                <a:latin typeface="Calibri" pitchFamily="34" charset="0"/>
              </a:defRPr>
            </a:lvl1pPr>
            <a:lvl2pPr marL="742834" indent="-285705" defTabSz="906321" eaLnBrk="0" hangingPunct="0">
              <a:spcBef>
                <a:spcPct val="30000"/>
              </a:spcBef>
              <a:defRPr sz="1200">
                <a:solidFill>
                  <a:schemeClr val="tx1"/>
                </a:solidFill>
                <a:latin typeface="Calibri" pitchFamily="34" charset="0"/>
              </a:defRPr>
            </a:lvl2pPr>
            <a:lvl3pPr marL="1142822" indent="-228565" defTabSz="906321" eaLnBrk="0" hangingPunct="0">
              <a:spcBef>
                <a:spcPct val="30000"/>
              </a:spcBef>
              <a:defRPr sz="1200">
                <a:solidFill>
                  <a:schemeClr val="tx1"/>
                </a:solidFill>
                <a:latin typeface="Calibri" pitchFamily="34" charset="0"/>
              </a:defRPr>
            </a:lvl3pPr>
            <a:lvl4pPr marL="1599950" indent="-228565" defTabSz="906321" eaLnBrk="0" hangingPunct="0">
              <a:spcBef>
                <a:spcPct val="30000"/>
              </a:spcBef>
              <a:defRPr sz="1200">
                <a:solidFill>
                  <a:schemeClr val="tx1"/>
                </a:solidFill>
                <a:latin typeface="Calibri" pitchFamily="34" charset="0"/>
              </a:defRPr>
            </a:lvl4pPr>
            <a:lvl5pPr marL="2057078" indent="-228565" defTabSz="906321" eaLnBrk="0" hangingPunct="0">
              <a:spcBef>
                <a:spcPct val="30000"/>
              </a:spcBef>
              <a:defRPr sz="1200">
                <a:solidFill>
                  <a:schemeClr val="tx1"/>
                </a:solidFill>
                <a:latin typeface="Calibri" pitchFamily="34" charset="0"/>
              </a:defRPr>
            </a:lvl5pPr>
            <a:lvl6pPr marL="2514206" indent="-228565" defTabSz="906321" eaLnBrk="0" fontAlgn="base" hangingPunct="0">
              <a:spcBef>
                <a:spcPct val="30000"/>
              </a:spcBef>
              <a:spcAft>
                <a:spcPct val="0"/>
              </a:spcAft>
              <a:defRPr sz="1200">
                <a:solidFill>
                  <a:schemeClr val="tx1"/>
                </a:solidFill>
                <a:latin typeface="Calibri" pitchFamily="34" charset="0"/>
              </a:defRPr>
            </a:lvl6pPr>
            <a:lvl7pPr marL="2971334" indent="-228565" defTabSz="906321" eaLnBrk="0" fontAlgn="base" hangingPunct="0">
              <a:spcBef>
                <a:spcPct val="30000"/>
              </a:spcBef>
              <a:spcAft>
                <a:spcPct val="0"/>
              </a:spcAft>
              <a:defRPr sz="1200">
                <a:solidFill>
                  <a:schemeClr val="tx1"/>
                </a:solidFill>
                <a:latin typeface="Calibri" pitchFamily="34" charset="0"/>
              </a:defRPr>
            </a:lvl7pPr>
            <a:lvl8pPr marL="3428463" indent="-228565" defTabSz="906321" eaLnBrk="0" fontAlgn="base" hangingPunct="0">
              <a:spcBef>
                <a:spcPct val="30000"/>
              </a:spcBef>
              <a:spcAft>
                <a:spcPct val="0"/>
              </a:spcAft>
              <a:defRPr sz="1200">
                <a:solidFill>
                  <a:schemeClr val="tx1"/>
                </a:solidFill>
                <a:latin typeface="Calibri" pitchFamily="34" charset="0"/>
              </a:defRPr>
            </a:lvl8pPr>
            <a:lvl9pPr marL="3885591" indent="-228565" defTabSz="90632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CEEF6F0-FF38-4A7C-8D85-4FDFE8A1032A}" type="slidenum">
              <a:rPr lang="en-US" altLang="en-US" smtClean="0">
                <a:latin typeface="Arial" charset="0"/>
              </a:rPr>
              <a:pPr eaLnBrk="1" hangingPunct="1">
                <a:spcBef>
                  <a:spcPct val="0"/>
                </a:spcBef>
              </a:pPr>
              <a:t>26</a:t>
            </a:fld>
            <a:endParaRPr lang="en-US" altLang="en-US">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t>We would not expect a Cub Scout to get in good physical shape without exercise.</a:t>
            </a:r>
          </a:p>
          <a:p>
            <a:r>
              <a:rPr lang="en-US" altLang="en-US" sz="1600" dirty="0"/>
              <a:t>We would not expect a Cub Scout to be mentally sharp without learning, reading, and taking tests.</a:t>
            </a:r>
          </a:p>
          <a:p>
            <a:r>
              <a:rPr lang="en-US" altLang="en-US" sz="1600" dirty="0"/>
              <a:t>And so we would likewise not expect a Cub Scout to be of good character without moral practice.  It is the responsibility of the Cub Scout leader to provide Cub Scouts with opportunities to exercise the virtues, habituate themselves to them, and by so doing, grow in character.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800"/>
              <a:t>Examples:</a:t>
            </a:r>
          </a:p>
          <a:p>
            <a:pPr eaLnBrk="1" hangingPunct="1">
              <a:spcBef>
                <a:spcPct val="0"/>
              </a:spcBef>
            </a:pPr>
            <a:endParaRPr lang="en-US" altLang="en-US" sz="1800"/>
          </a:p>
          <a:p>
            <a:pPr eaLnBrk="1" hangingPunct="1">
              <a:spcBef>
                <a:spcPct val="0"/>
              </a:spcBef>
              <a:buFontTx/>
              <a:buChar char="-"/>
            </a:pPr>
            <a:r>
              <a:rPr lang="en-US" altLang="en-US" sz="1800"/>
              <a:t> Dieter</a:t>
            </a:r>
          </a:p>
          <a:p>
            <a:pPr eaLnBrk="1" hangingPunct="1">
              <a:spcBef>
                <a:spcPct val="0"/>
              </a:spcBef>
              <a:buFontTx/>
              <a:buChar char="-"/>
            </a:pPr>
            <a:r>
              <a:rPr lang="en-US" altLang="en-US" sz="1800"/>
              <a:t> Smoker</a:t>
            </a:r>
          </a:p>
          <a:p>
            <a:pPr eaLnBrk="1" hangingPunct="1">
              <a:spcBef>
                <a:spcPct val="0"/>
              </a:spcBef>
              <a:buFontTx/>
              <a:buChar char="-"/>
            </a:pPr>
            <a:r>
              <a:rPr lang="en-US" altLang="en-US" sz="1800"/>
              <a:t> Procrastinator</a:t>
            </a:r>
          </a:p>
          <a:p>
            <a:pPr eaLnBrk="1" hangingPunct="1">
              <a:spcBef>
                <a:spcPct val="0"/>
              </a:spcBef>
            </a:pPr>
            <a:endParaRPr lang="en-US" altLang="en-US"/>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21" eaLnBrk="0" hangingPunct="0">
              <a:spcBef>
                <a:spcPct val="30000"/>
              </a:spcBef>
              <a:defRPr sz="1200">
                <a:solidFill>
                  <a:schemeClr val="tx1"/>
                </a:solidFill>
                <a:latin typeface="Calibri" pitchFamily="34" charset="0"/>
              </a:defRPr>
            </a:lvl1pPr>
            <a:lvl2pPr marL="742834" indent="-285705" defTabSz="906321" eaLnBrk="0" hangingPunct="0">
              <a:spcBef>
                <a:spcPct val="30000"/>
              </a:spcBef>
              <a:defRPr sz="1200">
                <a:solidFill>
                  <a:schemeClr val="tx1"/>
                </a:solidFill>
                <a:latin typeface="Calibri" pitchFamily="34" charset="0"/>
              </a:defRPr>
            </a:lvl2pPr>
            <a:lvl3pPr marL="1142822" indent="-228565" defTabSz="906321" eaLnBrk="0" hangingPunct="0">
              <a:spcBef>
                <a:spcPct val="30000"/>
              </a:spcBef>
              <a:defRPr sz="1200">
                <a:solidFill>
                  <a:schemeClr val="tx1"/>
                </a:solidFill>
                <a:latin typeface="Calibri" pitchFamily="34" charset="0"/>
              </a:defRPr>
            </a:lvl3pPr>
            <a:lvl4pPr marL="1599950" indent="-228565" defTabSz="906321" eaLnBrk="0" hangingPunct="0">
              <a:spcBef>
                <a:spcPct val="30000"/>
              </a:spcBef>
              <a:defRPr sz="1200">
                <a:solidFill>
                  <a:schemeClr val="tx1"/>
                </a:solidFill>
                <a:latin typeface="Calibri" pitchFamily="34" charset="0"/>
              </a:defRPr>
            </a:lvl4pPr>
            <a:lvl5pPr marL="2057078" indent="-228565" defTabSz="906321" eaLnBrk="0" hangingPunct="0">
              <a:spcBef>
                <a:spcPct val="30000"/>
              </a:spcBef>
              <a:defRPr sz="1200">
                <a:solidFill>
                  <a:schemeClr val="tx1"/>
                </a:solidFill>
                <a:latin typeface="Calibri" pitchFamily="34" charset="0"/>
              </a:defRPr>
            </a:lvl5pPr>
            <a:lvl6pPr marL="2514206" indent="-228565" defTabSz="906321" eaLnBrk="0" fontAlgn="base" hangingPunct="0">
              <a:spcBef>
                <a:spcPct val="30000"/>
              </a:spcBef>
              <a:spcAft>
                <a:spcPct val="0"/>
              </a:spcAft>
              <a:defRPr sz="1200">
                <a:solidFill>
                  <a:schemeClr val="tx1"/>
                </a:solidFill>
                <a:latin typeface="Calibri" pitchFamily="34" charset="0"/>
              </a:defRPr>
            </a:lvl6pPr>
            <a:lvl7pPr marL="2971334" indent="-228565" defTabSz="906321" eaLnBrk="0" fontAlgn="base" hangingPunct="0">
              <a:spcBef>
                <a:spcPct val="30000"/>
              </a:spcBef>
              <a:spcAft>
                <a:spcPct val="0"/>
              </a:spcAft>
              <a:defRPr sz="1200">
                <a:solidFill>
                  <a:schemeClr val="tx1"/>
                </a:solidFill>
                <a:latin typeface="Calibri" pitchFamily="34" charset="0"/>
              </a:defRPr>
            </a:lvl7pPr>
            <a:lvl8pPr marL="3428463" indent="-228565" defTabSz="906321" eaLnBrk="0" fontAlgn="base" hangingPunct="0">
              <a:spcBef>
                <a:spcPct val="30000"/>
              </a:spcBef>
              <a:spcAft>
                <a:spcPct val="0"/>
              </a:spcAft>
              <a:defRPr sz="1200">
                <a:solidFill>
                  <a:schemeClr val="tx1"/>
                </a:solidFill>
                <a:latin typeface="Calibri" pitchFamily="34" charset="0"/>
              </a:defRPr>
            </a:lvl8pPr>
            <a:lvl9pPr marL="3885591" indent="-228565" defTabSz="90632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20AC4CC-D151-4B15-854C-03F54DB69E75}" type="slidenum">
              <a:rPr lang="en-US" altLang="en-US" smtClean="0">
                <a:latin typeface="Arial" charset="0"/>
              </a:rPr>
              <a:pPr eaLnBrk="1" hangingPunct="1">
                <a:spcBef>
                  <a:spcPct val="0"/>
                </a:spcBef>
              </a:pPr>
              <a:t>28</a:t>
            </a:fld>
            <a:endParaRPr lang="en-US" altLang="en-US">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Boston University Center for the Advancement of Ethics and Character, now the Center for Character and Social Responsibility, devised the internalizing virtue triangle, as a way to conceptualize the experiential process of refining virtuous behavior. </a:t>
            </a:r>
          </a:p>
          <a:p>
            <a:endParaRPr lang="en-US" altLang="en-US" dirty="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908" eaLnBrk="0" hangingPunct="0">
              <a:spcBef>
                <a:spcPct val="30000"/>
              </a:spcBef>
              <a:defRPr sz="1200">
                <a:solidFill>
                  <a:schemeClr val="tx1"/>
                </a:solidFill>
                <a:latin typeface="Calibri" pitchFamily="34" charset="0"/>
              </a:defRPr>
            </a:lvl1pPr>
            <a:lvl2pPr marL="742834" indent="-285705" defTabSz="907908" eaLnBrk="0" hangingPunct="0">
              <a:spcBef>
                <a:spcPct val="30000"/>
              </a:spcBef>
              <a:defRPr sz="1200">
                <a:solidFill>
                  <a:schemeClr val="tx1"/>
                </a:solidFill>
                <a:latin typeface="Calibri" pitchFamily="34" charset="0"/>
              </a:defRPr>
            </a:lvl2pPr>
            <a:lvl3pPr marL="1142822" indent="-228565" defTabSz="907908" eaLnBrk="0" hangingPunct="0">
              <a:spcBef>
                <a:spcPct val="30000"/>
              </a:spcBef>
              <a:defRPr sz="1200">
                <a:solidFill>
                  <a:schemeClr val="tx1"/>
                </a:solidFill>
                <a:latin typeface="Calibri" pitchFamily="34" charset="0"/>
              </a:defRPr>
            </a:lvl3pPr>
            <a:lvl4pPr marL="1599950" indent="-228565" defTabSz="907908" eaLnBrk="0" hangingPunct="0">
              <a:spcBef>
                <a:spcPct val="30000"/>
              </a:spcBef>
              <a:defRPr sz="1200">
                <a:solidFill>
                  <a:schemeClr val="tx1"/>
                </a:solidFill>
                <a:latin typeface="Calibri" pitchFamily="34" charset="0"/>
              </a:defRPr>
            </a:lvl4pPr>
            <a:lvl5pPr marL="2057078" indent="-228565" defTabSz="907908" eaLnBrk="0" hangingPunct="0">
              <a:spcBef>
                <a:spcPct val="30000"/>
              </a:spcBef>
              <a:defRPr sz="1200">
                <a:solidFill>
                  <a:schemeClr val="tx1"/>
                </a:solidFill>
                <a:latin typeface="Calibri" pitchFamily="34" charset="0"/>
              </a:defRPr>
            </a:lvl5pPr>
            <a:lvl6pPr marL="2514206" indent="-228565" defTabSz="907908" eaLnBrk="0" fontAlgn="base" hangingPunct="0">
              <a:spcBef>
                <a:spcPct val="30000"/>
              </a:spcBef>
              <a:spcAft>
                <a:spcPct val="0"/>
              </a:spcAft>
              <a:defRPr sz="1200">
                <a:solidFill>
                  <a:schemeClr val="tx1"/>
                </a:solidFill>
                <a:latin typeface="Calibri" pitchFamily="34" charset="0"/>
              </a:defRPr>
            </a:lvl6pPr>
            <a:lvl7pPr marL="2971334" indent="-228565" defTabSz="907908" eaLnBrk="0" fontAlgn="base" hangingPunct="0">
              <a:spcBef>
                <a:spcPct val="30000"/>
              </a:spcBef>
              <a:spcAft>
                <a:spcPct val="0"/>
              </a:spcAft>
              <a:defRPr sz="1200">
                <a:solidFill>
                  <a:schemeClr val="tx1"/>
                </a:solidFill>
                <a:latin typeface="Calibri" pitchFamily="34" charset="0"/>
              </a:defRPr>
            </a:lvl7pPr>
            <a:lvl8pPr marL="3428463" indent="-228565" defTabSz="907908" eaLnBrk="0" fontAlgn="base" hangingPunct="0">
              <a:spcBef>
                <a:spcPct val="30000"/>
              </a:spcBef>
              <a:spcAft>
                <a:spcPct val="0"/>
              </a:spcAft>
              <a:defRPr sz="1200">
                <a:solidFill>
                  <a:schemeClr val="tx1"/>
                </a:solidFill>
                <a:latin typeface="Calibri" pitchFamily="34" charset="0"/>
              </a:defRPr>
            </a:lvl8pPr>
            <a:lvl9pPr marL="3885591" indent="-228565" defTabSz="90790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DA77D2A-DAA3-477D-8D07-C617F9A54891}" type="slidenum">
              <a:rPr lang="en-US" altLang="en-US" smtClean="0">
                <a:latin typeface="Arial" charset="0"/>
              </a:rPr>
              <a:pPr eaLnBrk="1" hangingPunct="1">
                <a:spcBef>
                  <a:spcPct val="0"/>
                </a:spcBef>
              </a:pPr>
              <a:t>29</a:t>
            </a:fld>
            <a:endParaRPr lang="en-US"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800" dirty="0"/>
          </a:p>
          <a:p>
            <a:pPr eaLnBrk="1" hangingPunct="1">
              <a:spcBef>
                <a:spcPct val="0"/>
              </a:spcBef>
            </a:pPr>
            <a:endParaRPr lang="en-US" altLang="en-US"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21" eaLnBrk="0" hangingPunct="0">
              <a:spcBef>
                <a:spcPct val="30000"/>
              </a:spcBef>
              <a:defRPr sz="1200">
                <a:solidFill>
                  <a:schemeClr val="tx1"/>
                </a:solidFill>
                <a:latin typeface="Calibri" pitchFamily="34" charset="0"/>
              </a:defRPr>
            </a:lvl1pPr>
            <a:lvl2pPr marL="742834" indent="-285705" defTabSz="906321" eaLnBrk="0" hangingPunct="0">
              <a:spcBef>
                <a:spcPct val="30000"/>
              </a:spcBef>
              <a:defRPr sz="1200">
                <a:solidFill>
                  <a:schemeClr val="tx1"/>
                </a:solidFill>
                <a:latin typeface="Calibri" pitchFamily="34" charset="0"/>
              </a:defRPr>
            </a:lvl2pPr>
            <a:lvl3pPr marL="1142822" indent="-228565" defTabSz="906321" eaLnBrk="0" hangingPunct="0">
              <a:spcBef>
                <a:spcPct val="30000"/>
              </a:spcBef>
              <a:defRPr sz="1200">
                <a:solidFill>
                  <a:schemeClr val="tx1"/>
                </a:solidFill>
                <a:latin typeface="Calibri" pitchFamily="34" charset="0"/>
              </a:defRPr>
            </a:lvl3pPr>
            <a:lvl4pPr marL="1599950" indent="-228565" defTabSz="906321" eaLnBrk="0" hangingPunct="0">
              <a:spcBef>
                <a:spcPct val="30000"/>
              </a:spcBef>
              <a:defRPr sz="1200">
                <a:solidFill>
                  <a:schemeClr val="tx1"/>
                </a:solidFill>
                <a:latin typeface="Calibri" pitchFamily="34" charset="0"/>
              </a:defRPr>
            </a:lvl4pPr>
            <a:lvl5pPr marL="2057078" indent="-228565" defTabSz="906321" eaLnBrk="0" hangingPunct="0">
              <a:spcBef>
                <a:spcPct val="30000"/>
              </a:spcBef>
              <a:defRPr sz="1200">
                <a:solidFill>
                  <a:schemeClr val="tx1"/>
                </a:solidFill>
                <a:latin typeface="Calibri" pitchFamily="34" charset="0"/>
              </a:defRPr>
            </a:lvl5pPr>
            <a:lvl6pPr marL="2514206" indent="-228565" defTabSz="906321" eaLnBrk="0" fontAlgn="base" hangingPunct="0">
              <a:spcBef>
                <a:spcPct val="30000"/>
              </a:spcBef>
              <a:spcAft>
                <a:spcPct val="0"/>
              </a:spcAft>
              <a:defRPr sz="1200">
                <a:solidFill>
                  <a:schemeClr val="tx1"/>
                </a:solidFill>
                <a:latin typeface="Calibri" pitchFamily="34" charset="0"/>
              </a:defRPr>
            </a:lvl6pPr>
            <a:lvl7pPr marL="2971334" indent="-228565" defTabSz="906321" eaLnBrk="0" fontAlgn="base" hangingPunct="0">
              <a:spcBef>
                <a:spcPct val="30000"/>
              </a:spcBef>
              <a:spcAft>
                <a:spcPct val="0"/>
              </a:spcAft>
              <a:defRPr sz="1200">
                <a:solidFill>
                  <a:schemeClr val="tx1"/>
                </a:solidFill>
                <a:latin typeface="Calibri" pitchFamily="34" charset="0"/>
              </a:defRPr>
            </a:lvl7pPr>
            <a:lvl8pPr marL="3428463" indent="-228565" defTabSz="906321" eaLnBrk="0" fontAlgn="base" hangingPunct="0">
              <a:spcBef>
                <a:spcPct val="30000"/>
              </a:spcBef>
              <a:spcAft>
                <a:spcPct val="0"/>
              </a:spcAft>
              <a:defRPr sz="1200">
                <a:solidFill>
                  <a:schemeClr val="tx1"/>
                </a:solidFill>
                <a:latin typeface="Calibri" pitchFamily="34" charset="0"/>
              </a:defRPr>
            </a:lvl8pPr>
            <a:lvl9pPr marL="3885591" indent="-228565" defTabSz="90632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42A13A5-8459-41B4-AEC8-5EA5E279B480}" type="slidenum">
              <a:rPr lang="en-US" altLang="en-US" smtClean="0">
                <a:latin typeface="Arial" charset="0"/>
              </a:rPr>
              <a:pPr eaLnBrk="1" hangingPunct="1">
                <a:spcBef>
                  <a:spcPct val="0"/>
                </a:spcBef>
              </a:pPr>
              <a:t>3</a:t>
            </a:fld>
            <a:endParaRPr lang="en-US" altLang="en-US">
              <a:latin typeface="Arial" charset="0"/>
            </a:endParaRPr>
          </a:p>
        </p:txBody>
      </p:sp>
    </p:spTree>
    <p:extLst>
      <p:ext uri="{BB962C8B-B14F-4D97-AF65-F5344CB8AC3E}">
        <p14:creationId xmlns:p14="http://schemas.microsoft.com/office/powerpoint/2010/main" val="3806929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Aristotle felt youth were simply too intemperate and impulsive to cultivate good character.  Indeed, we must constantly work with youth to encourage them to pause long enough to contemplate and pursue the Golden Mean of virtue.  If they do not actively look for the Golden Mean, they will never find it.</a:t>
            </a:r>
          </a:p>
        </p:txBody>
      </p:sp>
      <p:sp>
        <p:nvSpPr>
          <p:cNvPr id="4" name="Slide Number Placeholder 3"/>
          <p:cNvSpPr>
            <a:spLocks noGrp="1"/>
          </p:cNvSpPr>
          <p:nvPr>
            <p:ph type="sldNum" sz="quarter" idx="10"/>
          </p:nvPr>
        </p:nvSpPr>
        <p:spPr/>
        <p:txBody>
          <a:bodyPr/>
          <a:lstStyle/>
          <a:p>
            <a:pPr>
              <a:defRPr/>
            </a:pPr>
            <a:fld id="{4150E5CF-751A-48A8-963C-04684141D58A}" type="slidenum">
              <a:rPr lang="en-US" smtClean="0"/>
              <a:pPr>
                <a:defRPr/>
              </a:pPr>
              <a:t>30</a:t>
            </a:fld>
            <a:endParaRPr lang="en-US"/>
          </a:p>
        </p:txBody>
      </p:sp>
    </p:spTree>
    <p:extLst>
      <p:ext uri="{BB962C8B-B14F-4D97-AF65-F5344CB8AC3E}">
        <p14:creationId xmlns:p14="http://schemas.microsoft.com/office/powerpoint/2010/main" val="17935733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50E5CF-751A-48A8-963C-04684141D58A}" type="slidenum">
              <a:rPr lang="en-US" smtClean="0"/>
              <a:pPr>
                <a:defRPr/>
              </a:pPr>
              <a:t>31</a:t>
            </a:fld>
            <a:endParaRPr lang="en-US"/>
          </a:p>
        </p:txBody>
      </p:sp>
    </p:spTree>
    <p:extLst>
      <p:ext uri="{BB962C8B-B14F-4D97-AF65-F5344CB8AC3E}">
        <p14:creationId xmlns:p14="http://schemas.microsoft.com/office/powerpoint/2010/main" val="2400832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21" eaLnBrk="0" hangingPunct="0">
              <a:spcBef>
                <a:spcPct val="30000"/>
              </a:spcBef>
              <a:defRPr sz="1200">
                <a:solidFill>
                  <a:schemeClr val="tx1"/>
                </a:solidFill>
                <a:latin typeface="Calibri" pitchFamily="34" charset="0"/>
              </a:defRPr>
            </a:lvl1pPr>
            <a:lvl2pPr marL="742834" indent="-285705" defTabSz="906321" eaLnBrk="0" hangingPunct="0">
              <a:spcBef>
                <a:spcPct val="30000"/>
              </a:spcBef>
              <a:defRPr sz="1200">
                <a:solidFill>
                  <a:schemeClr val="tx1"/>
                </a:solidFill>
                <a:latin typeface="Calibri" pitchFamily="34" charset="0"/>
              </a:defRPr>
            </a:lvl2pPr>
            <a:lvl3pPr marL="1142822" indent="-228565" defTabSz="906321" eaLnBrk="0" hangingPunct="0">
              <a:spcBef>
                <a:spcPct val="30000"/>
              </a:spcBef>
              <a:defRPr sz="1200">
                <a:solidFill>
                  <a:schemeClr val="tx1"/>
                </a:solidFill>
                <a:latin typeface="Calibri" pitchFamily="34" charset="0"/>
              </a:defRPr>
            </a:lvl3pPr>
            <a:lvl4pPr marL="1599950" indent="-228565" defTabSz="906321" eaLnBrk="0" hangingPunct="0">
              <a:spcBef>
                <a:spcPct val="30000"/>
              </a:spcBef>
              <a:defRPr sz="1200">
                <a:solidFill>
                  <a:schemeClr val="tx1"/>
                </a:solidFill>
                <a:latin typeface="Calibri" pitchFamily="34" charset="0"/>
              </a:defRPr>
            </a:lvl4pPr>
            <a:lvl5pPr marL="2057078" indent="-228565" defTabSz="906321" eaLnBrk="0" hangingPunct="0">
              <a:spcBef>
                <a:spcPct val="30000"/>
              </a:spcBef>
              <a:defRPr sz="1200">
                <a:solidFill>
                  <a:schemeClr val="tx1"/>
                </a:solidFill>
                <a:latin typeface="Calibri" pitchFamily="34" charset="0"/>
              </a:defRPr>
            </a:lvl5pPr>
            <a:lvl6pPr marL="2514206" indent="-228565" defTabSz="906321" eaLnBrk="0" fontAlgn="base" hangingPunct="0">
              <a:spcBef>
                <a:spcPct val="30000"/>
              </a:spcBef>
              <a:spcAft>
                <a:spcPct val="0"/>
              </a:spcAft>
              <a:defRPr sz="1200">
                <a:solidFill>
                  <a:schemeClr val="tx1"/>
                </a:solidFill>
                <a:latin typeface="Calibri" pitchFamily="34" charset="0"/>
              </a:defRPr>
            </a:lvl6pPr>
            <a:lvl7pPr marL="2971334" indent="-228565" defTabSz="906321" eaLnBrk="0" fontAlgn="base" hangingPunct="0">
              <a:spcBef>
                <a:spcPct val="30000"/>
              </a:spcBef>
              <a:spcAft>
                <a:spcPct val="0"/>
              </a:spcAft>
              <a:defRPr sz="1200">
                <a:solidFill>
                  <a:schemeClr val="tx1"/>
                </a:solidFill>
                <a:latin typeface="Calibri" pitchFamily="34" charset="0"/>
              </a:defRPr>
            </a:lvl7pPr>
            <a:lvl8pPr marL="3428463" indent="-228565" defTabSz="906321" eaLnBrk="0" fontAlgn="base" hangingPunct="0">
              <a:spcBef>
                <a:spcPct val="30000"/>
              </a:spcBef>
              <a:spcAft>
                <a:spcPct val="0"/>
              </a:spcAft>
              <a:defRPr sz="1200">
                <a:solidFill>
                  <a:schemeClr val="tx1"/>
                </a:solidFill>
                <a:latin typeface="Calibri" pitchFamily="34" charset="0"/>
              </a:defRPr>
            </a:lvl8pPr>
            <a:lvl9pPr marL="3885591" indent="-228565" defTabSz="90632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42B42D4-C0AF-445C-A434-FB3EFF8BB14F}" type="slidenum">
              <a:rPr lang="en-US" altLang="en-US" smtClean="0">
                <a:latin typeface="Arial" charset="0"/>
              </a:rPr>
              <a:pPr eaLnBrk="1" hangingPunct="1">
                <a:spcBef>
                  <a:spcPct val="0"/>
                </a:spcBef>
              </a:pPr>
              <a:t>32</a:t>
            </a:fld>
            <a:endParaRPr lang="en-US" altLang="en-US">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21" eaLnBrk="0" hangingPunct="0">
              <a:spcBef>
                <a:spcPct val="30000"/>
              </a:spcBef>
              <a:defRPr sz="1200">
                <a:solidFill>
                  <a:schemeClr val="tx1"/>
                </a:solidFill>
                <a:latin typeface="Calibri" pitchFamily="34" charset="0"/>
              </a:defRPr>
            </a:lvl1pPr>
            <a:lvl2pPr marL="742834" indent="-285705" defTabSz="906321" eaLnBrk="0" hangingPunct="0">
              <a:spcBef>
                <a:spcPct val="30000"/>
              </a:spcBef>
              <a:defRPr sz="1200">
                <a:solidFill>
                  <a:schemeClr val="tx1"/>
                </a:solidFill>
                <a:latin typeface="Calibri" pitchFamily="34" charset="0"/>
              </a:defRPr>
            </a:lvl2pPr>
            <a:lvl3pPr marL="1142822" indent="-228565" defTabSz="906321" eaLnBrk="0" hangingPunct="0">
              <a:spcBef>
                <a:spcPct val="30000"/>
              </a:spcBef>
              <a:defRPr sz="1200">
                <a:solidFill>
                  <a:schemeClr val="tx1"/>
                </a:solidFill>
                <a:latin typeface="Calibri" pitchFamily="34" charset="0"/>
              </a:defRPr>
            </a:lvl3pPr>
            <a:lvl4pPr marL="1599950" indent="-228565" defTabSz="906321" eaLnBrk="0" hangingPunct="0">
              <a:spcBef>
                <a:spcPct val="30000"/>
              </a:spcBef>
              <a:defRPr sz="1200">
                <a:solidFill>
                  <a:schemeClr val="tx1"/>
                </a:solidFill>
                <a:latin typeface="Calibri" pitchFamily="34" charset="0"/>
              </a:defRPr>
            </a:lvl4pPr>
            <a:lvl5pPr marL="2057078" indent="-228565" defTabSz="906321" eaLnBrk="0" hangingPunct="0">
              <a:spcBef>
                <a:spcPct val="30000"/>
              </a:spcBef>
              <a:defRPr sz="1200">
                <a:solidFill>
                  <a:schemeClr val="tx1"/>
                </a:solidFill>
                <a:latin typeface="Calibri" pitchFamily="34" charset="0"/>
              </a:defRPr>
            </a:lvl5pPr>
            <a:lvl6pPr marL="2514206" indent="-228565" defTabSz="906321" eaLnBrk="0" fontAlgn="base" hangingPunct="0">
              <a:spcBef>
                <a:spcPct val="30000"/>
              </a:spcBef>
              <a:spcAft>
                <a:spcPct val="0"/>
              </a:spcAft>
              <a:defRPr sz="1200">
                <a:solidFill>
                  <a:schemeClr val="tx1"/>
                </a:solidFill>
                <a:latin typeface="Calibri" pitchFamily="34" charset="0"/>
              </a:defRPr>
            </a:lvl6pPr>
            <a:lvl7pPr marL="2971334" indent="-228565" defTabSz="906321" eaLnBrk="0" fontAlgn="base" hangingPunct="0">
              <a:spcBef>
                <a:spcPct val="30000"/>
              </a:spcBef>
              <a:spcAft>
                <a:spcPct val="0"/>
              </a:spcAft>
              <a:defRPr sz="1200">
                <a:solidFill>
                  <a:schemeClr val="tx1"/>
                </a:solidFill>
                <a:latin typeface="Calibri" pitchFamily="34" charset="0"/>
              </a:defRPr>
            </a:lvl7pPr>
            <a:lvl8pPr marL="3428463" indent="-228565" defTabSz="906321" eaLnBrk="0" fontAlgn="base" hangingPunct="0">
              <a:spcBef>
                <a:spcPct val="30000"/>
              </a:spcBef>
              <a:spcAft>
                <a:spcPct val="0"/>
              </a:spcAft>
              <a:defRPr sz="1200">
                <a:solidFill>
                  <a:schemeClr val="tx1"/>
                </a:solidFill>
                <a:latin typeface="Calibri" pitchFamily="34" charset="0"/>
              </a:defRPr>
            </a:lvl8pPr>
            <a:lvl9pPr marL="3885591" indent="-228565" defTabSz="90632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3A00DEB-2CAA-4E0C-B8D4-9570AAE4F9F4}" type="slidenum">
              <a:rPr lang="en-US" altLang="en-US" smtClean="0">
                <a:latin typeface="Arial" charset="0"/>
              </a:rPr>
              <a:pPr eaLnBrk="1" hangingPunct="1">
                <a:spcBef>
                  <a:spcPct val="0"/>
                </a:spcBef>
              </a:pPr>
              <a:t>33</a:t>
            </a:fld>
            <a:endParaRPr lang="en-US" altLang="en-US">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21" eaLnBrk="0" hangingPunct="0">
              <a:spcBef>
                <a:spcPct val="30000"/>
              </a:spcBef>
              <a:defRPr sz="1200">
                <a:solidFill>
                  <a:schemeClr val="tx1"/>
                </a:solidFill>
                <a:latin typeface="Calibri" pitchFamily="34" charset="0"/>
              </a:defRPr>
            </a:lvl1pPr>
            <a:lvl2pPr marL="742834" indent="-285705" defTabSz="906321" eaLnBrk="0" hangingPunct="0">
              <a:spcBef>
                <a:spcPct val="30000"/>
              </a:spcBef>
              <a:defRPr sz="1200">
                <a:solidFill>
                  <a:schemeClr val="tx1"/>
                </a:solidFill>
                <a:latin typeface="Calibri" pitchFamily="34" charset="0"/>
              </a:defRPr>
            </a:lvl2pPr>
            <a:lvl3pPr marL="1142822" indent="-228565" defTabSz="906321" eaLnBrk="0" hangingPunct="0">
              <a:spcBef>
                <a:spcPct val="30000"/>
              </a:spcBef>
              <a:defRPr sz="1200">
                <a:solidFill>
                  <a:schemeClr val="tx1"/>
                </a:solidFill>
                <a:latin typeface="Calibri" pitchFamily="34" charset="0"/>
              </a:defRPr>
            </a:lvl3pPr>
            <a:lvl4pPr marL="1599950" indent="-228565" defTabSz="906321" eaLnBrk="0" hangingPunct="0">
              <a:spcBef>
                <a:spcPct val="30000"/>
              </a:spcBef>
              <a:defRPr sz="1200">
                <a:solidFill>
                  <a:schemeClr val="tx1"/>
                </a:solidFill>
                <a:latin typeface="Calibri" pitchFamily="34" charset="0"/>
              </a:defRPr>
            </a:lvl4pPr>
            <a:lvl5pPr marL="2057078" indent="-228565" defTabSz="906321" eaLnBrk="0" hangingPunct="0">
              <a:spcBef>
                <a:spcPct val="30000"/>
              </a:spcBef>
              <a:defRPr sz="1200">
                <a:solidFill>
                  <a:schemeClr val="tx1"/>
                </a:solidFill>
                <a:latin typeface="Calibri" pitchFamily="34" charset="0"/>
              </a:defRPr>
            </a:lvl5pPr>
            <a:lvl6pPr marL="2514206" indent="-228565" defTabSz="906321" eaLnBrk="0" fontAlgn="base" hangingPunct="0">
              <a:spcBef>
                <a:spcPct val="30000"/>
              </a:spcBef>
              <a:spcAft>
                <a:spcPct val="0"/>
              </a:spcAft>
              <a:defRPr sz="1200">
                <a:solidFill>
                  <a:schemeClr val="tx1"/>
                </a:solidFill>
                <a:latin typeface="Calibri" pitchFamily="34" charset="0"/>
              </a:defRPr>
            </a:lvl6pPr>
            <a:lvl7pPr marL="2971334" indent="-228565" defTabSz="906321" eaLnBrk="0" fontAlgn="base" hangingPunct="0">
              <a:spcBef>
                <a:spcPct val="30000"/>
              </a:spcBef>
              <a:spcAft>
                <a:spcPct val="0"/>
              </a:spcAft>
              <a:defRPr sz="1200">
                <a:solidFill>
                  <a:schemeClr val="tx1"/>
                </a:solidFill>
                <a:latin typeface="Calibri" pitchFamily="34" charset="0"/>
              </a:defRPr>
            </a:lvl7pPr>
            <a:lvl8pPr marL="3428463" indent="-228565" defTabSz="906321" eaLnBrk="0" fontAlgn="base" hangingPunct="0">
              <a:spcBef>
                <a:spcPct val="30000"/>
              </a:spcBef>
              <a:spcAft>
                <a:spcPct val="0"/>
              </a:spcAft>
              <a:defRPr sz="1200">
                <a:solidFill>
                  <a:schemeClr val="tx1"/>
                </a:solidFill>
                <a:latin typeface="Calibri" pitchFamily="34" charset="0"/>
              </a:defRPr>
            </a:lvl8pPr>
            <a:lvl9pPr marL="3885591" indent="-228565" defTabSz="90632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269CE5F-C46A-465F-9378-8014C4138F02}" type="slidenum">
              <a:rPr lang="en-US" altLang="en-US" smtClean="0">
                <a:latin typeface="Arial" charset="0"/>
              </a:rPr>
              <a:pPr eaLnBrk="1" hangingPunct="1">
                <a:spcBef>
                  <a:spcPct val="0"/>
                </a:spcBef>
              </a:pPr>
              <a:t>34</a:t>
            </a:fld>
            <a:endParaRPr lang="en-US" altLang="en-US">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908" eaLnBrk="0" hangingPunct="0">
              <a:spcBef>
                <a:spcPct val="30000"/>
              </a:spcBef>
              <a:defRPr sz="1200">
                <a:solidFill>
                  <a:schemeClr val="tx1"/>
                </a:solidFill>
                <a:latin typeface="Calibri" pitchFamily="34" charset="0"/>
              </a:defRPr>
            </a:lvl1pPr>
            <a:lvl2pPr marL="742834" indent="-285705" defTabSz="907908" eaLnBrk="0" hangingPunct="0">
              <a:spcBef>
                <a:spcPct val="30000"/>
              </a:spcBef>
              <a:defRPr sz="1200">
                <a:solidFill>
                  <a:schemeClr val="tx1"/>
                </a:solidFill>
                <a:latin typeface="Calibri" pitchFamily="34" charset="0"/>
              </a:defRPr>
            </a:lvl2pPr>
            <a:lvl3pPr marL="1142822" indent="-228565" defTabSz="907908" eaLnBrk="0" hangingPunct="0">
              <a:spcBef>
                <a:spcPct val="30000"/>
              </a:spcBef>
              <a:defRPr sz="1200">
                <a:solidFill>
                  <a:schemeClr val="tx1"/>
                </a:solidFill>
                <a:latin typeface="Calibri" pitchFamily="34" charset="0"/>
              </a:defRPr>
            </a:lvl3pPr>
            <a:lvl4pPr marL="1599950" indent="-228565" defTabSz="907908" eaLnBrk="0" hangingPunct="0">
              <a:spcBef>
                <a:spcPct val="30000"/>
              </a:spcBef>
              <a:defRPr sz="1200">
                <a:solidFill>
                  <a:schemeClr val="tx1"/>
                </a:solidFill>
                <a:latin typeface="Calibri" pitchFamily="34" charset="0"/>
              </a:defRPr>
            </a:lvl4pPr>
            <a:lvl5pPr marL="2057078" indent="-228565" defTabSz="907908" eaLnBrk="0" hangingPunct="0">
              <a:spcBef>
                <a:spcPct val="30000"/>
              </a:spcBef>
              <a:defRPr sz="1200">
                <a:solidFill>
                  <a:schemeClr val="tx1"/>
                </a:solidFill>
                <a:latin typeface="Calibri" pitchFamily="34" charset="0"/>
              </a:defRPr>
            </a:lvl5pPr>
            <a:lvl6pPr marL="2514206" indent="-228565" defTabSz="907908" eaLnBrk="0" fontAlgn="base" hangingPunct="0">
              <a:spcBef>
                <a:spcPct val="30000"/>
              </a:spcBef>
              <a:spcAft>
                <a:spcPct val="0"/>
              </a:spcAft>
              <a:defRPr sz="1200">
                <a:solidFill>
                  <a:schemeClr val="tx1"/>
                </a:solidFill>
                <a:latin typeface="Calibri" pitchFamily="34" charset="0"/>
              </a:defRPr>
            </a:lvl6pPr>
            <a:lvl7pPr marL="2971334" indent="-228565" defTabSz="907908" eaLnBrk="0" fontAlgn="base" hangingPunct="0">
              <a:spcBef>
                <a:spcPct val="30000"/>
              </a:spcBef>
              <a:spcAft>
                <a:spcPct val="0"/>
              </a:spcAft>
              <a:defRPr sz="1200">
                <a:solidFill>
                  <a:schemeClr val="tx1"/>
                </a:solidFill>
                <a:latin typeface="Calibri" pitchFamily="34" charset="0"/>
              </a:defRPr>
            </a:lvl7pPr>
            <a:lvl8pPr marL="3428463" indent="-228565" defTabSz="907908" eaLnBrk="0" fontAlgn="base" hangingPunct="0">
              <a:spcBef>
                <a:spcPct val="30000"/>
              </a:spcBef>
              <a:spcAft>
                <a:spcPct val="0"/>
              </a:spcAft>
              <a:defRPr sz="1200">
                <a:solidFill>
                  <a:schemeClr val="tx1"/>
                </a:solidFill>
                <a:latin typeface="Calibri" pitchFamily="34" charset="0"/>
              </a:defRPr>
            </a:lvl8pPr>
            <a:lvl9pPr marL="3885591" indent="-228565" defTabSz="90790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1D9F53F-AF2E-4111-8915-53DCC0F06FA3}" type="slidenum">
              <a:rPr lang="en-US" altLang="en-US" smtClean="0">
                <a:latin typeface="Arial" charset="0"/>
              </a:rPr>
              <a:pPr eaLnBrk="1" hangingPunct="1">
                <a:spcBef>
                  <a:spcPct val="0"/>
                </a:spcBef>
              </a:pPr>
              <a:t>35</a:t>
            </a:fld>
            <a:endParaRPr lang="en-US" altLang="en-US">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endParaRPr lang="en-US" altLang="en-US"/>
          </a:p>
          <a:p>
            <a:endParaRPr lang="en-US" altLang="en-US"/>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908" eaLnBrk="0" hangingPunct="0">
              <a:spcBef>
                <a:spcPct val="30000"/>
              </a:spcBef>
              <a:defRPr sz="1200">
                <a:solidFill>
                  <a:schemeClr val="tx1"/>
                </a:solidFill>
                <a:latin typeface="Calibri" pitchFamily="34" charset="0"/>
              </a:defRPr>
            </a:lvl1pPr>
            <a:lvl2pPr marL="742834" indent="-285705" defTabSz="907908" eaLnBrk="0" hangingPunct="0">
              <a:spcBef>
                <a:spcPct val="30000"/>
              </a:spcBef>
              <a:defRPr sz="1200">
                <a:solidFill>
                  <a:schemeClr val="tx1"/>
                </a:solidFill>
                <a:latin typeface="Calibri" pitchFamily="34" charset="0"/>
              </a:defRPr>
            </a:lvl2pPr>
            <a:lvl3pPr marL="1142822" indent="-228565" defTabSz="907908" eaLnBrk="0" hangingPunct="0">
              <a:spcBef>
                <a:spcPct val="30000"/>
              </a:spcBef>
              <a:defRPr sz="1200">
                <a:solidFill>
                  <a:schemeClr val="tx1"/>
                </a:solidFill>
                <a:latin typeface="Calibri" pitchFamily="34" charset="0"/>
              </a:defRPr>
            </a:lvl3pPr>
            <a:lvl4pPr marL="1599950" indent="-228565" defTabSz="907908" eaLnBrk="0" hangingPunct="0">
              <a:spcBef>
                <a:spcPct val="30000"/>
              </a:spcBef>
              <a:defRPr sz="1200">
                <a:solidFill>
                  <a:schemeClr val="tx1"/>
                </a:solidFill>
                <a:latin typeface="Calibri" pitchFamily="34" charset="0"/>
              </a:defRPr>
            </a:lvl4pPr>
            <a:lvl5pPr marL="2057078" indent="-228565" defTabSz="907908" eaLnBrk="0" hangingPunct="0">
              <a:spcBef>
                <a:spcPct val="30000"/>
              </a:spcBef>
              <a:defRPr sz="1200">
                <a:solidFill>
                  <a:schemeClr val="tx1"/>
                </a:solidFill>
                <a:latin typeface="Calibri" pitchFamily="34" charset="0"/>
              </a:defRPr>
            </a:lvl5pPr>
            <a:lvl6pPr marL="2514206" indent="-228565" defTabSz="907908" eaLnBrk="0" fontAlgn="base" hangingPunct="0">
              <a:spcBef>
                <a:spcPct val="30000"/>
              </a:spcBef>
              <a:spcAft>
                <a:spcPct val="0"/>
              </a:spcAft>
              <a:defRPr sz="1200">
                <a:solidFill>
                  <a:schemeClr val="tx1"/>
                </a:solidFill>
                <a:latin typeface="Calibri" pitchFamily="34" charset="0"/>
              </a:defRPr>
            </a:lvl6pPr>
            <a:lvl7pPr marL="2971334" indent="-228565" defTabSz="907908" eaLnBrk="0" fontAlgn="base" hangingPunct="0">
              <a:spcBef>
                <a:spcPct val="30000"/>
              </a:spcBef>
              <a:spcAft>
                <a:spcPct val="0"/>
              </a:spcAft>
              <a:defRPr sz="1200">
                <a:solidFill>
                  <a:schemeClr val="tx1"/>
                </a:solidFill>
                <a:latin typeface="Calibri" pitchFamily="34" charset="0"/>
              </a:defRPr>
            </a:lvl7pPr>
            <a:lvl8pPr marL="3428463" indent="-228565" defTabSz="907908" eaLnBrk="0" fontAlgn="base" hangingPunct="0">
              <a:spcBef>
                <a:spcPct val="30000"/>
              </a:spcBef>
              <a:spcAft>
                <a:spcPct val="0"/>
              </a:spcAft>
              <a:defRPr sz="1200">
                <a:solidFill>
                  <a:schemeClr val="tx1"/>
                </a:solidFill>
                <a:latin typeface="Calibri" pitchFamily="34" charset="0"/>
              </a:defRPr>
            </a:lvl8pPr>
            <a:lvl9pPr marL="3885591" indent="-228565" defTabSz="90790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80601CD-864A-4173-94BE-5917E91FE19B}" type="slidenum">
              <a:rPr lang="en-US" altLang="en-US" smtClean="0">
                <a:latin typeface="Arial" charset="0"/>
              </a:rPr>
              <a:pPr eaLnBrk="1" hangingPunct="1">
                <a:spcBef>
                  <a:spcPct val="0"/>
                </a:spcBef>
              </a:pPr>
              <a:t>36</a:t>
            </a:fld>
            <a:endParaRPr lang="en-US" altLang="en-US">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a:xfrm>
            <a:off x="686117" y="4388525"/>
            <a:ext cx="5485773" cy="43440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endParaRPr lang="en-US" altLang="en-US" sz="1600"/>
          </a:p>
          <a:p>
            <a:pPr eaLnBrk="1" hangingPunct="1">
              <a:lnSpc>
                <a:spcPct val="80000"/>
              </a:lnSpc>
              <a:spcBef>
                <a:spcPct val="0"/>
              </a:spcBef>
            </a:pPr>
            <a:r>
              <a:rPr lang="en-US" altLang="en-US" sz="1400"/>
              <a:t> </a:t>
            </a:r>
            <a:endParaRPr lang="en-US" altLang="en-US" sz="1400" i="1"/>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21" eaLnBrk="0" hangingPunct="0">
              <a:spcBef>
                <a:spcPct val="30000"/>
              </a:spcBef>
              <a:defRPr sz="1200">
                <a:solidFill>
                  <a:schemeClr val="tx1"/>
                </a:solidFill>
                <a:latin typeface="Calibri" pitchFamily="34" charset="0"/>
              </a:defRPr>
            </a:lvl1pPr>
            <a:lvl2pPr marL="742834" indent="-285705" defTabSz="906321" eaLnBrk="0" hangingPunct="0">
              <a:spcBef>
                <a:spcPct val="30000"/>
              </a:spcBef>
              <a:defRPr sz="1200">
                <a:solidFill>
                  <a:schemeClr val="tx1"/>
                </a:solidFill>
                <a:latin typeface="Calibri" pitchFamily="34" charset="0"/>
              </a:defRPr>
            </a:lvl2pPr>
            <a:lvl3pPr marL="1142822" indent="-228565" defTabSz="906321" eaLnBrk="0" hangingPunct="0">
              <a:spcBef>
                <a:spcPct val="30000"/>
              </a:spcBef>
              <a:defRPr sz="1200">
                <a:solidFill>
                  <a:schemeClr val="tx1"/>
                </a:solidFill>
                <a:latin typeface="Calibri" pitchFamily="34" charset="0"/>
              </a:defRPr>
            </a:lvl3pPr>
            <a:lvl4pPr marL="1599950" indent="-228565" defTabSz="906321" eaLnBrk="0" hangingPunct="0">
              <a:spcBef>
                <a:spcPct val="30000"/>
              </a:spcBef>
              <a:defRPr sz="1200">
                <a:solidFill>
                  <a:schemeClr val="tx1"/>
                </a:solidFill>
                <a:latin typeface="Calibri" pitchFamily="34" charset="0"/>
              </a:defRPr>
            </a:lvl4pPr>
            <a:lvl5pPr marL="2057078" indent="-228565" defTabSz="906321" eaLnBrk="0" hangingPunct="0">
              <a:spcBef>
                <a:spcPct val="30000"/>
              </a:spcBef>
              <a:defRPr sz="1200">
                <a:solidFill>
                  <a:schemeClr val="tx1"/>
                </a:solidFill>
                <a:latin typeface="Calibri" pitchFamily="34" charset="0"/>
              </a:defRPr>
            </a:lvl5pPr>
            <a:lvl6pPr marL="2514206" indent="-228565" defTabSz="906321" eaLnBrk="0" fontAlgn="base" hangingPunct="0">
              <a:spcBef>
                <a:spcPct val="30000"/>
              </a:spcBef>
              <a:spcAft>
                <a:spcPct val="0"/>
              </a:spcAft>
              <a:defRPr sz="1200">
                <a:solidFill>
                  <a:schemeClr val="tx1"/>
                </a:solidFill>
                <a:latin typeface="Calibri" pitchFamily="34" charset="0"/>
              </a:defRPr>
            </a:lvl6pPr>
            <a:lvl7pPr marL="2971334" indent="-228565" defTabSz="906321" eaLnBrk="0" fontAlgn="base" hangingPunct="0">
              <a:spcBef>
                <a:spcPct val="30000"/>
              </a:spcBef>
              <a:spcAft>
                <a:spcPct val="0"/>
              </a:spcAft>
              <a:defRPr sz="1200">
                <a:solidFill>
                  <a:schemeClr val="tx1"/>
                </a:solidFill>
                <a:latin typeface="Calibri" pitchFamily="34" charset="0"/>
              </a:defRPr>
            </a:lvl7pPr>
            <a:lvl8pPr marL="3428463" indent="-228565" defTabSz="906321" eaLnBrk="0" fontAlgn="base" hangingPunct="0">
              <a:spcBef>
                <a:spcPct val="30000"/>
              </a:spcBef>
              <a:spcAft>
                <a:spcPct val="0"/>
              </a:spcAft>
              <a:defRPr sz="1200">
                <a:solidFill>
                  <a:schemeClr val="tx1"/>
                </a:solidFill>
                <a:latin typeface="Calibri" pitchFamily="34" charset="0"/>
              </a:defRPr>
            </a:lvl8pPr>
            <a:lvl9pPr marL="3885591" indent="-228565" defTabSz="90632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DD186E8-4070-4BF5-B962-7A68852BF46F}" type="slidenum">
              <a:rPr lang="en-US" altLang="en-US" smtClean="0">
                <a:latin typeface="Arial" charset="0"/>
              </a:rPr>
              <a:pPr eaLnBrk="1" hangingPunct="1">
                <a:spcBef>
                  <a:spcPct val="0"/>
                </a:spcBef>
              </a:pPr>
              <a:t>37</a:t>
            </a:fld>
            <a:endParaRPr lang="en-US" altLang="en-US">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21" eaLnBrk="0" hangingPunct="0">
              <a:spcBef>
                <a:spcPct val="30000"/>
              </a:spcBef>
              <a:defRPr sz="1200">
                <a:solidFill>
                  <a:schemeClr val="tx1"/>
                </a:solidFill>
                <a:latin typeface="Calibri" pitchFamily="34" charset="0"/>
              </a:defRPr>
            </a:lvl1pPr>
            <a:lvl2pPr marL="742834" indent="-285705" defTabSz="906321" eaLnBrk="0" hangingPunct="0">
              <a:spcBef>
                <a:spcPct val="30000"/>
              </a:spcBef>
              <a:defRPr sz="1200">
                <a:solidFill>
                  <a:schemeClr val="tx1"/>
                </a:solidFill>
                <a:latin typeface="Calibri" pitchFamily="34" charset="0"/>
              </a:defRPr>
            </a:lvl2pPr>
            <a:lvl3pPr marL="1142822" indent="-228565" defTabSz="906321" eaLnBrk="0" hangingPunct="0">
              <a:spcBef>
                <a:spcPct val="30000"/>
              </a:spcBef>
              <a:defRPr sz="1200">
                <a:solidFill>
                  <a:schemeClr val="tx1"/>
                </a:solidFill>
                <a:latin typeface="Calibri" pitchFamily="34" charset="0"/>
              </a:defRPr>
            </a:lvl3pPr>
            <a:lvl4pPr marL="1599950" indent="-228565" defTabSz="906321" eaLnBrk="0" hangingPunct="0">
              <a:spcBef>
                <a:spcPct val="30000"/>
              </a:spcBef>
              <a:defRPr sz="1200">
                <a:solidFill>
                  <a:schemeClr val="tx1"/>
                </a:solidFill>
                <a:latin typeface="Calibri" pitchFamily="34" charset="0"/>
              </a:defRPr>
            </a:lvl4pPr>
            <a:lvl5pPr marL="2057078" indent="-228565" defTabSz="906321" eaLnBrk="0" hangingPunct="0">
              <a:spcBef>
                <a:spcPct val="30000"/>
              </a:spcBef>
              <a:defRPr sz="1200">
                <a:solidFill>
                  <a:schemeClr val="tx1"/>
                </a:solidFill>
                <a:latin typeface="Calibri" pitchFamily="34" charset="0"/>
              </a:defRPr>
            </a:lvl5pPr>
            <a:lvl6pPr marL="2514206" indent="-228565" defTabSz="906321" eaLnBrk="0" fontAlgn="base" hangingPunct="0">
              <a:spcBef>
                <a:spcPct val="30000"/>
              </a:spcBef>
              <a:spcAft>
                <a:spcPct val="0"/>
              </a:spcAft>
              <a:defRPr sz="1200">
                <a:solidFill>
                  <a:schemeClr val="tx1"/>
                </a:solidFill>
                <a:latin typeface="Calibri" pitchFamily="34" charset="0"/>
              </a:defRPr>
            </a:lvl6pPr>
            <a:lvl7pPr marL="2971334" indent="-228565" defTabSz="906321" eaLnBrk="0" fontAlgn="base" hangingPunct="0">
              <a:spcBef>
                <a:spcPct val="30000"/>
              </a:spcBef>
              <a:spcAft>
                <a:spcPct val="0"/>
              </a:spcAft>
              <a:defRPr sz="1200">
                <a:solidFill>
                  <a:schemeClr val="tx1"/>
                </a:solidFill>
                <a:latin typeface="Calibri" pitchFamily="34" charset="0"/>
              </a:defRPr>
            </a:lvl7pPr>
            <a:lvl8pPr marL="3428463" indent="-228565" defTabSz="906321" eaLnBrk="0" fontAlgn="base" hangingPunct="0">
              <a:spcBef>
                <a:spcPct val="30000"/>
              </a:spcBef>
              <a:spcAft>
                <a:spcPct val="0"/>
              </a:spcAft>
              <a:defRPr sz="1200">
                <a:solidFill>
                  <a:schemeClr val="tx1"/>
                </a:solidFill>
                <a:latin typeface="Calibri" pitchFamily="34" charset="0"/>
              </a:defRPr>
            </a:lvl8pPr>
            <a:lvl9pPr marL="3885591" indent="-228565" defTabSz="90632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BF1C1E8-C28B-4B20-BFA3-CE0ECF9830B2}" type="slidenum">
              <a:rPr lang="en-US" altLang="en-US" smtClean="0">
                <a:latin typeface="Arial" charset="0"/>
              </a:rPr>
              <a:pPr eaLnBrk="1" hangingPunct="1">
                <a:spcBef>
                  <a:spcPct val="0"/>
                </a:spcBef>
              </a:pPr>
              <a:t>38</a:t>
            </a:fld>
            <a:endParaRPr lang="en-US" altLang="en-US">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a:t>Details in handout page.</a:t>
            </a: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908" eaLnBrk="0" hangingPunct="0">
              <a:spcBef>
                <a:spcPct val="30000"/>
              </a:spcBef>
              <a:defRPr sz="1200">
                <a:solidFill>
                  <a:schemeClr val="tx1"/>
                </a:solidFill>
                <a:latin typeface="Calibri" pitchFamily="34" charset="0"/>
              </a:defRPr>
            </a:lvl1pPr>
            <a:lvl2pPr marL="742834" indent="-285705" defTabSz="907908" eaLnBrk="0" hangingPunct="0">
              <a:spcBef>
                <a:spcPct val="30000"/>
              </a:spcBef>
              <a:defRPr sz="1200">
                <a:solidFill>
                  <a:schemeClr val="tx1"/>
                </a:solidFill>
                <a:latin typeface="Calibri" pitchFamily="34" charset="0"/>
              </a:defRPr>
            </a:lvl2pPr>
            <a:lvl3pPr marL="1142822" indent="-228565" defTabSz="907908" eaLnBrk="0" hangingPunct="0">
              <a:spcBef>
                <a:spcPct val="30000"/>
              </a:spcBef>
              <a:defRPr sz="1200">
                <a:solidFill>
                  <a:schemeClr val="tx1"/>
                </a:solidFill>
                <a:latin typeface="Calibri" pitchFamily="34" charset="0"/>
              </a:defRPr>
            </a:lvl3pPr>
            <a:lvl4pPr marL="1599950" indent="-228565" defTabSz="907908" eaLnBrk="0" hangingPunct="0">
              <a:spcBef>
                <a:spcPct val="30000"/>
              </a:spcBef>
              <a:defRPr sz="1200">
                <a:solidFill>
                  <a:schemeClr val="tx1"/>
                </a:solidFill>
                <a:latin typeface="Calibri" pitchFamily="34" charset="0"/>
              </a:defRPr>
            </a:lvl4pPr>
            <a:lvl5pPr marL="2057078" indent="-228565" defTabSz="907908" eaLnBrk="0" hangingPunct="0">
              <a:spcBef>
                <a:spcPct val="30000"/>
              </a:spcBef>
              <a:defRPr sz="1200">
                <a:solidFill>
                  <a:schemeClr val="tx1"/>
                </a:solidFill>
                <a:latin typeface="Calibri" pitchFamily="34" charset="0"/>
              </a:defRPr>
            </a:lvl5pPr>
            <a:lvl6pPr marL="2514206" indent="-228565" defTabSz="907908" eaLnBrk="0" fontAlgn="base" hangingPunct="0">
              <a:spcBef>
                <a:spcPct val="30000"/>
              </a:spcBef>
              <a:spcAft>
                <a:spcPct val="0"/>
              </a:spcAft>
              <a:defRPr sz="1200">
                <a:solidFill>
                  <a:schemeClr val="tx1"/>
                </a:solidFill>
                <a:latin typeface="Calibri" pitchFamily="34" charset="0"/>
              </a:defRPr>
            </a:lvl6pPr>
            <a:lvl7pPr marL="2971334" indent="-228565" defTabSz="907908" eaLnBrk="0" fontAlgn="base" hangingPunct="0">
              <a:spcBef>
                <a:spcPct val="30000"/>
              </a:spcBef>
              <a:spcAft>
                <a:spcPct val="0"/>
              </a:spcAft>
              <a:defRPr sz="1200">
                <a:solidFill>
                  <a:schemeClr val="tx1"/>
                </a:solidFill>
                <a:latin typeface="Calibri" pitchFamily="34" charset="0"/>
              </a:defRPr>
            </a:lvl7pPr>
            <a:lvl8pPr marL="3428463" indent="-228565" defTabSz="907908" eaLnBrk="0" fontAlgn="base" hangingPunct="0">
              <a:spcBef>
                <a:spcPct val="30000"/>
              </a:spcBef>
              <a:spcAft>
                <a:spcPct val="0"/>
              </a:spcAft>
              <a:defRPr sz="1200">
                <a:solidFill>
                  <a:schemeClr val="tx1"/>
                </a:solidFill>
                <a:latin typeface="Calibri" pitchFamily="34" charset="0"/>
              </a:defRPr>
            </a:lvl8pPr>
            <a:lvl9pPr marL="3885591" indent="-228565" defTabSz="90790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DACEB5B-05CA-42DF-B5C9-7886A394A1C1}" type="slidenum">
              <a:rPr lang="en-US" altLang="en-US" smtClean="0">
                <a:latin typeface="Arial" charset="0"/>
              </a:rPr>
              <a:pPr eaLnBrk="1" hangingPunct="1">
                <a:spcBef>
                  <a:spcPct val="0"/>
                </a:spcBef>
              </a:pPr>
              <a:t>39</a:t>
            </a:fld>
            <a:endParaRPr lang="en-US" alt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800" dirty="0"/>
              <a:t>Are we…</a:t>
            </a:r>
          </a:p>
          <a:p>
            <a:pPr eaLnBrk="1" hangingPunct="1">
              <a:spcBef>
                <a:spcPct val="0"/>
              </a:spcBef>
            </a:pPr>
            <a:endParaRPr lang="en-US" altLang="en-US" sz="1800" dirty="0"/>
          </a:p>
          <a:p>
            <a:pPr eaLnBrk="1" hangingPunct="1">
              <a:spcBef>
                <a:spcPct val="0"/>
              </a:spcBef>
            </a:pPr>
            <a:r>
              <a:rPr lang="en-US" altLang="en-US" sz="1800" dirty="0"/>
              <a:t>A camping club?</a:t>
            </a:r>
          </a:p>
          <a:p>
            <a:pPr eaLnBrk="1" hangingPunct="1">
              <a:spcBef>
                <a:spcPct val="0"/>
              </a:spcBef>
            </a:pPr>
            <a:r>
              <a:rPr lang="en-US" altLang="en-US" sz="1800" dirty="0"/>
              <a:t>A patriotic association?</a:t>
            </a:r>
          </a:p>
          <a:p>
            <a:pPr eaLnBrk="1" hangingPunct="1">
              <a:spcBef>
                <a:spcPct val="0"/>
              </a:spcBef>
            </a:pPr>
            <a:r>
              <a:rPr lang="en-US" altLang="en-US" sz="1800" dirty="0"/>
              <a:t>An after-school recreational group?</a:t>
            </a:r>
          </a:p>
          <a:p>
            <a:pPr eaLnBrk="1" hangingPunct="1">
              <a:spcBef>
                <a:spcPct val="0"/>
              </a:spcBef>
            </a:pPr>
            <a:r>
              <a:rPr lang="en-US" altLang="en-US" sz="1800" dirty="0"/>
              <a:t>Vocational training?</a:t>
            </a:r>
          </a:p>
          <a:p>
            <a:pPr eaLnBrk="1" hangingPunct="1">
              <a:spcBef>
                <a:spcPct val="0"/>
              </a:spcBef>
            </a:pPr>
            <a:r>
              <a:rPr lang="en-US" altLang="en-US" sz="1800" dirty="0"/>
              <a:t>A social group?</a:t>
            </a:r>
          </a:p>
          <a:p>
            <a:pPr eaLnBrk="1" hangingPunct="1">
              <a:spcBef>
                <a:spcPct val="0"/>
              </a:spcBef>
            </a:pPr>
            <a:endParaRPr lang="en-US" altLang="en-US" sz="1800" dirty="0"/>
          </a:p>
          <a:p>
            <a:pPr eaLnBrk="1" hangingPunct="1">
              <a:spcBef>
                <a:spcPct val="0"/>
              </a:spcBef>
            </a:pPr>
            <a:r>
              <a:rPr lang="en-US" altLang="en-US" sz="1800" dirty="0"/>
              <a:t>Asked another way… What do families registering their youth in Scouting America hope their youth will gain from the experience?</a:t>
            </a:r>
          </a:p>
          <a:p>
            <a:pPr eaLnBrk="1" hangingPunct="1">
              <a:spcBef>
                <a:spcPct val="0"/>
              </a:spcBef>
            </a:pPr>
            <a:endParaRPr lang="en-US" altLang="en-US" sz="1800" dirty="0"/>
          </a:p>
          <a:p>
            <a:pPr eaLnBrk="1" hangingPunct="1">
              <a:spcBef>
                <a:spcPct val="0"/>
              </a:spcBef>
            </a:pPr>
            <a:endParaRPr lang="en-US" altLang="en-US"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21" eaLnBrk="0" hangingPunct="0">
              <a:spcBef>
                <a:spcPct val="30000"/>
              </a:spcBef>
              <a:defRPr sz="1200">
                <a:solidFill>
                  <a:schemeClr val="tx1"/>
                </a:solidFill>
                <a:latin typeface="Calibri" pitchFamily="34" charset="0"/>
              </a:defRPr>
            </a:lvl1pPr>
            <a:lvl2pPr marL="742834" indent="-285705" defTabSz="906321" eaLnBrk="0" hangingPunct="0">
              <a:spcBef>
                <a:spcPct val="30000"/>
              </a:spcBef>
              <a:defRPr sz="1200">
                <a:solidFill>
                  <a:schemeClr val="tx1"/>
                </a:solidFill>
                <a:latin typeface="Calibri" pitchFamily="34" charset="0"/>
              </a:defRPr>
            </a:lvl2pPr>
            <a:lvl3pPr marL="1142822" indent="-228565" defTabSz="906321" eaLnBrk="0" hangingPunct="0">
              <a:spcBef>
                <a:spcPct val="30000"/>
              </a:spcBef>
              <a:defRPr sz="1200">
                <a:solidFill>
                  <a:schemeClr val="tx1"/>
                </a:solidFill>
                <a:latin typeface="Calibri" pitchFamily="34" charset="0"/>
              </a:defRPr>
            </a:lvl3pPr>
            <a:lvl4pPr marL="1599950" indent="-228565" defTabSz="906321" eaLnBrk="0" hangingPunct="0">
              <a:spcBef>
                <a:spcPct val="30000"/>
              </a:spcBef>
              <a:defRPr sz="1200">
                <a:solidFill>
                  <a:schemeClr val="tx1"/>
                </a:solidFill>
                <a:latin typeface="Calibri" pitchFamily="34" charset="0"/>
              </a:defRPr>
            </a:lvl4pPr>
            <a:lvl5pPr marL="2057078" indent="-228565" defTabSz="906321" eaLnBrk="0" hangingPunct="0">
              <a:spcBef>
                <a:spcPct val="30000"/>
              </a:spcBef>
              <a:defRPr sz="1200">
                <a:solidFill>
                  <a:schemeClr val="tx1"/>
                </a:solidFill>
                <a:latin typeface="Calibri" pitchFamily="34" charset="0"/>
              </a:defRPr>
            </a:lvl5pPr>
            <a:lvl6pPr marL="2514206" indent="-228565" defTabSz="906321" eaLnBrk="0" fontAlgn="base" hangingPunct="0">
              <a:spcBef>
                <a:spcPct val="30000"/>
              </a:spcBef>
              <a:spcAft>
                <a:spcPct val="0"/>
              </a:spcAft>
              <a:defRPr sz="1200">
                <a:solidFill>
                  <a:schemeClr val="tx1"/>
                </a:solidFill>
                <a:latin typeface="Calibri" pitchFamily="34" charset="0"/>
              </a:defRPr>
            </a:lvl6pPr>
            <a:lvl7pPr marL="2971334" indent="-228565" defTabSz="906321" eaLnBrk="0" fontAlgn="base" hangingPunct="0">
              <a:spcBef>
                <a:spcPct val="30000"/>
              </a:spcBef>
              <a:spcAft>
                <a:spcPct val="0"/>
              </a:spcAft>
              <a:defRPr sz="1200">
                <a:solidFill>
                  <a:schemeClr val="tx1"/>
                </a:solidFill>
                <a:latin typeface="Calibri" pitchFamily="34" charset="0"/>
              </a:defRPr>
            </a:lvl7pPr>
            <a:lvl8pPr marL="3428463" indent="-228565" defTabSz="906321" eaLnBrk="0" fontAlgn="base" hangingPunct="0">
              <a:spcBef>
                <a:spcPct val="30000"/>
              </a:spcBef>
              <a:spcAft>
                <a:spcPct val="0"/>
              </a:spcAft>
              <a:defRPr sz="1200">
                <a:solidFill>
                  <a:schemeClr val="tx1"/>
                </a:solidFill>
                <a:latin typeface="Calibri" pitchFamily="34" charset="0"/>
              </a:defRPr>
            </a:lvl8pPr>
            <a:lvl9pPr marL="3885591" indent="-228565" defTabSz="90632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42A13A5-8459-41B4-AEC8-5EA5E279B480}" type="slidenum">
              <a:rPr lang="en-US" altLang="en-US" smtClean="0">
                <a:latin typeface="Arial" charset="0"/>
              </a:rPr>
              <a:pPr eaLnBrk="1" hangingPunct="1">
                <a:spcBef>
                  <a:spcPct val="0"/>
                </a:spcBef>
              </a:pPr>
              <a:t>4</a:t>
            </a:fld>
            <a:endParaRPr lang="en-US" altLang="en-US">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908" eaLnBrk="0" hangingPunct="0">
              <a:spcBef>
                <a:spcPct val="30000"/>
              </a:spcBef>
              <a:defRPr sz="1200">
                <a:solidFill>
                  <a:schemeClr val="tx1"/>
                </a:solidFill>
                <a:latin typeface="Calibri" pitchFamily="34" charset="0"/>
              </a:defRPr>
            </a:lvl1pPr>
            <a:lvl2pPr marL="742834" indent="-285705" defTabSz="907908" eaLnBrk="0" hangingPunct="0">
              <a:spcBef>
                <a:spcPct val="30000"/>
              </a:spcBef>
              <a:defRPr sz="1200">
                <a:solidFill>
                  <a:schemeClr val="tx1"/>
                </a:solidFill>
                <a:latin typeface="Calibri" pitchFamily="34" charset="0"/>
              </a:defRPr>
            </a:lvl2pPr>
            <a:lvl3pPr marL="1142822" indent="-228565" defTabSz="907908" eaLnBrk="0" hangingPunct="0">
              <a:spcBef>
                <a:spcPct val="30000"/>
              </a:spcBef>
              <a:defRPr sz="1200">
                <a:solidFill>
                  <a:schemeClr val="tx1"/>
                </a:solidFill>
                <a:latin typeface="Calibri" pitchFamily="34" charset="0"/>
              </a:defRPr>
            </a:lvl3pPr>
            <a:lvl4pPr marL="1599950" indent="-228565" defTabSz="907908" eaLnBrk="0" hangingPunct="0">
              <a:spcBef>
                <a:spcPct val="30000"/>
              </a:spcBef>
              <a:defRPr sz="1200">
                <a:solidFill>
                  <a:schemeClr val="tx1"/>
                </a:solidFill>
                <a:latin typeface="Calibri" pitchFamily="34" charset="0"/>
              </a:defRPr>
            </a:lvl4pPr>
            <a:lvl5pPr marL="2057078" indent="-228565" defTabSz="907908" eaLnBrk="0" hangingPunct="0">
              <a:spcBef>
                <a:spcPct val="30000"/>
              </a:spcBef>
              <a:defRPr sz="1200">
                <a:solidFill>
                  <a:schemeClr val="tx1"/>
                </a:solidFill>
                <a:latin typeface="Calibri" pitchFamily="34" charset="0"/>
              </a:defRPr>
            </a:lvl5pPr>
            <a:lvl6pPr marL="2514206" indent="-228565" defTabSz="907908" eaLnBrk="0" fontAlgn="base" hangingPunct="0">
              <a:spcBef>
                <a:spcPct val="30000"/>
              </a:spcBef>
              <a:spcAft>
                <a:spcPct val="0"/>
              </a:spcAft>
              <a:defRPr sz="1200">
                <a:solidFill>
                  <a:schemeClr val="tx1"/>
                </a:solidFill>
                <a:latin typeface="Calibri" pitchFamily="34" charset="0"/>
              </a:defRPr>
            </a:lvl6pPr>
            <a:lvl7pPr marL="2971334" indent="-228565" defTabSz="907908" eaLnBrk="0" fontAlgn="base" hangingPunct="0">
              <a:spcBef>
                <a:spcPct val="30000"/>
              </a:spcBef>
              <a:spcAft>
                <a:spcPct val="0"/>
              </a:spcAft>
              <a:defRPr sz="1200">
                <a:solidFill>
                  <a:schemeClr val="tx1"/>
                </a:solidFill>
                <a:latin typeface="Calibri" pitchFamily="34" charset="0"/>
              </a:defRPr>
            </a:lvl7pPr>
            <a:lvl8pPr marL="3428463" indent="-228565" defTabSz="907908" eaLnBrk="0" fontAlgn="base" hangingPunct="0">
              <a:spcBef>
                <a:spcPct val="30000"/>
              </a:spcBef>
              <a:spcAft>
                <a:spcPct val="0"/>
              </a:spcAft>
              <a:defRPr sz="1200">
                <a:solidFill>
                  <a:schemeClr val="tx1"/>
                </a:solidFill>
                <a:latin typeface="Calibri" pitchFamily="34" charset="0"/>
              </a:defRPr>
            </a:lvl8pPr>
            <a:lvl9pPr marL="3885591" indent="-228565" defTabSz="90790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AD595C5-9850-465C-98F7-1DA6E20CA242}" type="slidenum">
              <a:rPr lang="en-US" altLang="en-US" smtClean="0">
                <a:latin typeface="Arial" charset="0"/>
              </a:rPr>
              <a:pPr eaLnBrk="1" hangingPunct="1">
                <a:spcBef>
                  <a:spcPct val="0"/>
                </a:spcBef>
              </a:pPr>
              <a:t>40</a:t>
            </a:fld>
            <a:endParaRPr lang="en-US" altLang="en-US">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150E5CF-751A-48A8-963C-04684141D58A}" type="slidenum">
              <a:rPr lang="en-US" smtClean="0"/>
              <a:pPr>
                <a:defRPr/>
              </a:pPr>
              <a:t>41</a:t>
            </a:fld>
            <a:endParaRPr lang="en-US"/>
          </a:p>
        </p:txBody>
      </p:sp>
    </p:spTree>
    <p:extLst>
      <p:ext uri="{BB962C8B-B14F-4D97-AF65-F5344CB8AC3E}">
        <p14:creationId xmlns:p14="http://schemas.microsoft.com/office/powerpoint/2010/main" val="2766680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50E5CF-751A-48A8-963C-04684141D58A}" type="slidenum">
              <a:rPr lang="en-US" smtClean="0"/>
              <a:pPr>
                <a:defRPr/>
              </a:pPr>
              <a:t>42</a:t>
            </a:fld>
            <a:endParaRPr lang="en-US"/>
          </a:p>
        </p:txBody>
      </p:sp>
    </p:spTree>
    <p:extLst>
      <p:ext uri="{BB962C8B-B14F-4D97-AF65-F5344CB8AC3E}">
        <p14:creationId xmlns:p14="http://schemas.microsoft.com/office/powerpoint/2010/main" val="7672631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50E5CF-751A-48A8-963C-04684141D58A}" type="slidenum">
              <a:rPr lang="en-US" smtClean="0"/>
              <a:pPr>
                <a:defRPr/>
              </a:pPr>
              <a:t>43</a:t>
            </a:fld>
            <a:endParaRPr lang="en-US"/>
          </a:p>
        </p:txBody>
      </p:sp>
    </p:spTree>
    <p:extLst>
      <p:ext uri="{BB962C8B-B14F-4D97-AF65-F5344CB8AC3E}">
        <p14:creationId xmlns:p14="http://schemas.microsoft.com/office/powerpoint/2010/main" val="1297816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50E5CF-751A-48A8-963C-04684141D58A}" type="slidenum">
              <a:rPr lang="en-US" smtClean="0"/>
              <a:pPr>
                <a:defRPr/>
              </a:pPr>
              <a:t>44</a:t>
            </a:fld>
            <a:endParaRPr lang="en-US"/>
          </a:p>
        </p:txBody>
      </p:sp>
    </p:spTree>
    <p:extLst>
      <p:ext uri="{BB962C8B-B14F-4D97-AF65-F5344CB8AC3E}">
        <p14:creationId xmlns:p14="http://schemas.microsoft.com/office/powerpoint/2010/main" val="7334793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50E5CF-751A-48A8-963C-04684141D58A}" type="slidenum">
              <a:rPr lang="en-US" smtClean="0"/>
              <a:pPr>
                <a:defRPr/>
              </a:pPr>
              <a:t>45</a:t>
            </a:fld>
            <a:endParaRPr lang="en-US"/>
          </a:p>
        </p:txBody>
      </p:sp>
    </p:spTree>
    <p:extLst>
      <p:ext uri="{BB962C8B-B14F-4D97-AF65-F5344CB8AC3E}">
        <p14:creationId xmlns:p14="http://schemas.microsoft.com/office/powerpoint/2010/main" val="1215099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a:xfrm>
            <a:off x="686115" y="4163221"/>
            <a:ext cx="5485773" cy="37370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400" dirty="0"/>
              <a:t>At the urging of James West, BSA’s first Chief Scout Executive, Baden-Powell came to America for a barn-storming tour across the country.  He arrived in New York on Jan. 31, 1912.</a:t>
            </a: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908" eaLnBrk="0" hangingPunct="0">
              <a:spcBef>
                <a:spcPct val="30000"/>
              </a:spcBef>
              <a:defRPr sz="1200">
                <a:solidFill>
                  <a:schemeClr val="tx1"/>
                </a:solidFill>
                <a:latin typeface="Calibri" pitchFamily="34" charset="0"/>
              </a:defRPr>
            </a:lvl1pPr>
            <a:lvl2pPr marL="742834" indent="-285705" defTabSz="907908" eaLnBrk="0" hangingPunct="0">
              <a:spcBef>
                <a:spcPct val="30000"/>
              </a:spcBef>
              <a:defRPr sz="1200">
                <a:solidFill>
                  <a:schemeClr val="tx1"/>
                </a:solidFill>
                <a:latin typeface="Calibri" pitchFamily="34" charset="0"/>
              </a:defRPr>
            </a:lvl2pPr>
            <a:lvl3pPr marL="1142822" indent="-228565" defTabSz="907908" eaLnBrk="0" hangingPunct="0">
              <a:spcBef>
                <a:spcPct val="30000"/>
              </a:spcBef>
              <a:defRPr sz="1200">
                <a:solidFill>
                  <a:schemeClr val="tx1"/>
                </a:solidFill>
                <a:latin typeface="Calibri" pitchFamily="34" charset="0"/>
              </a:defRPr>
            </a:lvl3pPr>
            <a:lvl4pPr marL="1599950" indent="-228565" defTabSz="907908" eaLnBrk="0" hangingPunct="0">
              <a:spcBef>
                <a:spcPct val="30000"/>
              </a:spcBef>
              <a:defRPr sz="1200">
                <a:solidFill>
                  <a:schemeClr val="tx1"/>
                </a:solidFill>
                <a:latin typeface="Calibri" pitchFamily="34" charset="0"/>
              </a:defRPr>
            </a:lvl4pPr>
            <a:lvl5pPr marL="2057078" indent="-228565" defTabSz="907908" eaLnBrk="0" hangingPunct="0">
              <a:spcBef>
                <a:spcPct val="30000"/>
              </a:spcBef>
              <a:defRPr sz="1200">
                <a:solidFill>
                  <a:schemeClr val="tx1"/>
                </a:solidFill>
                <a:latin typeface="Calibri" pitchFamily="34" charset="0"/>
              </a:defRPr>
            </a:lvl5pPr>
            <a:lvl6pPr marL="2514206" indent="-228565" defTabSz="907908" eaLnBrk="0" fontAlgn="base" hangingPunct="0">
              <a:spcBef>
                <a:spcPct val="30000"/>
              </a:spcBef>
              <a:spcAft>
                <a:spcPct val="0"/>
              </a:spcAft>
              <a:defRPr sz="1200">
                <a:solidFill>
                  <a:schemeClr val="tx1"/>
                </a:solidFill>
                <a:latin typeface="Calibri" pitchFamily="34" charset="0"/>
              </a:defRPr>
            </a:lvl6pPr>
            <a:lvl7pPr marL="2971334" indent="-228565" defTabSz="907908" eaLnBrk="0" fontAlgn="base" hangingPunct="0">
              <a:spcBef>
                <a:spcPct val="30000"/>
              </a:spcBef>
              <a:spcAft>
                <a:spcPct val="0"/>
              </a:spcAft>
              <a:defRPr sz="1200">
                <a:solidFill>
                  <a:schemeClr val="tx1"/>
                </a:solidFill>
                <a:latin typeface="Calibri" pitchFamily="34" charset="0"/>
              </a:defRPr>
            </a:lvl7pPr>
            <a:lvl8pPr marL="3428463" indent="-228565" defTabSz="907908" eaLnBrk="0" fontAlgn="base" hangingPunct="0">
              <a:spcBef>
                <a:spcPct val="30000"/>
              </a:spcBef>
              <a:spcAft>
                <a:spcPct val="0"/>
              </a:spcAft>
              <a:defRPr sz="1200">
                <a:solidFill>
                  <a:schemeClr val="tx1"/>
                </a:solidFill>
                <a:latin typeface="Calibri" pitchFamily="34" charset="0"/>
              </a:defRPr>
            </a:lvl8pPr>
            <a:lvl9pPr marL="3885591" indent="-228565" defTabSz="90790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E3C31FD-1744-4EB6-B238-B1DC0ACD98C4}" type="slidenum">
              <a:rPr lang="en-US" altLang="en-US" smtClean="0">
                <a:latin typeface="Arial" charset="0"/>
              </a:rPr>
              <a:pPr eaLnBrk="1" hangingPunct="1">
                <a:spcBef>
                  <a:spcPct val="0"/>
                </a:spcBef>
              </a:pPr>
              <a:t>5</a:t>
            </a:fld>
            <a:endParaRPr lang="en-US" altLang="en-US">
              <a:latin typeface="Arial" charset="0"/>
            </a:endParaRPr>
          </a:p>
        </p:txBody>
      </p:sp>
    </p:spTree>
    <p:extLst>
      <p:ext uri="{BB962C8B-B14F-4D97-AF65-F5344CB8AC3E}">
        <p14:creationId xmlns:p14="http://schemas.microsoft.com/office/powerpoint/2010/main" val="2426379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a:xfrm>
            <a:off x="686115" y="4163221"/>
            <a:ext cx="5485773" cy="37370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908" eaLnBrk="0" hangingPunct="0">
              <a:spcBef>
                <a:spcPct val="30000"/>
              </a:spcBef>
              <a:defRPr sz="1200">
                <a:solidFill>
                  <a:schemeClr val="tx1"/>
                </a:solidFill>
                <a:latin typeface="Calibri" pitchFamily="34" charset="0"/>
              </a:defRPr>
            </a:lvl1pPr>
            <a:lvl2pPr marL="742834" indent="-285705" defTabSz="907908" eaLnBrk="0" hangingPunct="0">
              <a:spcBef>
                <a:spcPct val="30000"/>
              </a:spcBef>
              <a:defRPr sz="1200">
                <a:solidFill>
                  <a:schemeClr val="tx1"/>
                </a:solidFill>
                <a:latin typeface="Calibri" pitchFamily="34" charset="0"/>
              </a:defRPr>
            </a:lvl2pPr>
            <a:lvl3pPr marL="1142822" indent="-228565" defTabSz="907908" eaLnBrk="0" hangingPunct="0">
              <a:spcBef>
                <a:spcPct val="30000"/>
              </a:spcBef>
              <a:defRPr sz="1200">
                <a:solidFill>
                  <a:schemeClr val="tx1"/>
                </a:solidFill>
                <a:latin typeface="Calibri" pitchFamily="34" charset="0"/>
              </a:defRPr>
            </a:lvl3pPr>
            <a:lvl4pPr marL="1599950" indent="-228565" defTabSz="907908" eaLnBrk="0" hangingPunct="0">
              <a:spcBef>
                <a:spcPct val="30000"/>
              </a:spcBef>
              <a:defRPr sz="1200">
                <a:solidFill>
                  <a:schemeClr val="tx1"/>
                </a:solidFill>
                <a:latin typeface="Calibri" pitchFamily="34" charset="0"/>
              </a:defRPr>
            </a:lvl4pPr>
            <a:lvl5pPr marL="2057078" indent="-228565" defTabSz="907908" eaLnBrk="0" hangingPunct="0">
              <a:spcBef>
                <a:spcPct val="30000"/>
              </a:spcBef>
              <a:defRPr sz="1200">
                <a:solidFill>
                  <a:schemeClr val="tx1"/>
                </a:solidFill>
                <a:latin typeface="Calibri" pitchFamily="34" charset="0"/>
              </a:defRPr>
            </a:lvl5pPr>
            <a:lvl6pPr marL="2514206" indent="-228565" defTabSz="907908" eaLnBrk="0" fontAlgn="base" hangingPunct="0">
              <a:spcBef>
                <a:spcPct val="30000"/>
              </a:spcBef>
              <a:spcAft>
                <a:spcPct val="0"/>
              </a:spcAft>
              <a:defRPr sz="1200">
                <a:solidFill>
                  <a:schemeClr val="tx1"/>
                </a:solidFill>
                <a:latin typeface="Calibri" pitchFamily="34" charset="0"/>
              </a:defRPr>
            </a:lvl6pPr>
            <a:lvl7pPr marL="2971334" indent="-228565" defTabSz="907908" eaLnBrk="0" fontAlgn="base" hangingPunct="0">
              <a:spcBef>
                <a:spcPct val="30000"/>
              </a:spcBef>
              <a:spcAft>
                <a:spcPct val="0"/>
              </a:spcAft>
              <a:defRPr sz="1200">
                <a:solidFill>
                  <a:schemeClr val="tx1"/>
                </a:solidFill>
                <a:latin typeface="Calibri" pitchFamily="34" charset="0"/>
              </a:defRPr>
            </a:lvl7pPr>
            <a:lvl8pPr marL="3428463" indent="-228565" defTabSz="907908" eaLnBrk="0" fontAlgn="base" hangingPunct="0">
              <a:spcBef>
                <a:spcPct val="30000"/>
              </a:spcBef>
              <a:spcAft>
                <a:spcPct val="0"/>
              </a:spcAft>
              <a:defRPr sz="1200">
                <a:solidFill>
                  <a:schemeClr val="tx1"/>
                </a:solidFill>
                <a:latin typeface="Calibri" pitchFamily="34" charset="0"/>
              </a:defRPr>
            </a:lvl8pPr>
            <a:lvl9pPr marL="3885591" indent="-228565" defTabSz="90790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E3C31FD-1744-4EB6-B238-B1DC0ACD98C4}" type="slidenum">
              <a:rPr lang="en-US" altLang="en-US" smtClean="0">
                <a:latin typeface="Arial" charset="0"/>
              </a:rPr>
              <a:pPr eaLnBrk="1" hangingPunct="1">
                <a:spcBef>
                  <a:spcPct val="0"/>
                </a:spcBef>
              </a:pPr>
              <a:t>6</a:t>
            </a:fld>
            <a:endParaRPr lang="en-US" altLang="en-US">
              <a:latin typeface="Arial" charset="0"/>
            </a:endParaRPr>
          </a:p>
        </p:txBody>
      </p:sp>
    </p:spTree>
    <p:extLst>
      <p:ext uri="{BB962C8B-B14F-4D97-AF65-F5344CB8AC3E}">
        <p14:creationId xmlns:p14="http://schemas.microsoft.com/office/powerpoint/2010/main" val="399186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a:xfrm>
            <a:off x="686115" y="4163221"/>
            <a:ext cx="5485773"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t>William </a:t>
            </a:r>
            <a:r>
              <a:rPr lang="en-US" altLang="en-US" dirty="0" err="1"/>
              <a:t>Hillcourt</a:t>
            </a:r>
            <a:r>
              <a:rPr lang="en-US" altLang="en-US" dirty="0"/>
              <a:t> (August 6, 1900 – November 9, 1992) was a supremely influential BSA leader; for much of the 20th century, he was acclaimed as "the foremost influence on development of the Boy Scouting program.“  A prolific writer and teacher in the areas of woodcraft, troop and patrol structure, and training, his written works include three editions of </a:t>
            </a:r>
            <a:r>
              <a:rPr lang="en-US" altLang="en-US" u="sng" dirty="0"/>
              <a:t>Boy Scout Handbook</a:t>
            </a:r>
            <a:r>
              <a:rPr lang="en-US" altLang="en-US" dirty="0"/>
              <a:t>, the first </a:t>
            </a:r>
            <a:r>
              <a:rPr lang="en-US" altLang="en-US" u="sng" dirty="0"/>
              <a:t>Handbook for Patrol Leaders</a:t>
            </a:r>
            <a:r>
              <a:rPr lang="en-US" altLang="en-US" dirty="0"/>
              <a:t>, and numerous other Scouting-related books and numerous magazine articles.  It was </a:t>
            </a:r>
            <a:r>
              <a:rPr lang="en-US" altLang="en-US" dirty="0" err="1"/>
              <a:t>Hillcourt</a:t>
            </a:r>
            <a:r>
              <a:rPr lang="en-US" altLang="en-US" dirty="0"/>
              <a:t> who developed and promoted the American adaptation of the Wood Badge program, the premier adult leader training program of Scouting.</a:t>
            </a:r>
          </a:p>
          <a:p>
            <a:pPr>
              <a:spcBef>
                <a:spcPct val="0"/>
              </a:spcBef>
            </a:pPr>
            <a:endParaRPr lang="en-US" altLang="en-US" dirty="0"/>
          </a:p>
          <a:p>
            <a:pPr>
              <a:spcBef>
                <a:spcPct val="0"/>
              </a:spcBef>
            </a:pPr>
            <a:r>
              <a:rPr lang="en-US" altLang="en-US" dirty="0" err="1"/>
              <a:t>Hillcourt</a:t>
            </a:r>
            <a:r>
              <a:rPr lang="en-US" altLang="en-US" dirty="0"/>
              <a:t> earned Danish Scouting’s rank of Knight-Scout in 1918 and came to America in 1926.  He quickly became a professional Scouter and was a trusted advisor to James West.  From 1932 until his retirement in 1965, </a:t>
            </a:r>
            <a:r>
              <a:rPr lang="en-US" altLang="en-US" dirty="0" err="1"/>
              <a:t>Hillcourt</a:t>
            </a:r>
            <a:r>
              <a:rPr lang="en-US" altLang="en-US" dirty="0"/>
              <a:t> was a major contributor to </a:t>
            </a:r>
            <a:r>
              <a:rPr lang="en-US" altLang="en-US" i="1" dirty="0"/>
              <a:t>Boys’ Life; </a:t>
            </a:r>
            <a:r>
              <a:rPr lang="en-US" altLang="en-US" dirty="0"/>
              <a:t>his columns included his signature over the two green bars of patrol leader’s emblem, hence his nickname, “Green Bar Bill.”</a:t>
            </a:r>
          </a:p>
          <a:p>
            <a:pPr>
              <a:spcBef>
                <a:spcPct val="0"/>
              </a:spcBef>
            </a:pPr>
            <a:endParaRPr lang="en-US" altLang="en-US" dirty="0"/>
          </a:p>
          <a:p>
            <a:pPr>
              <a:spcBef>
                <a:spcPct val="0"/>
              </a:spcBef>
            </a:pPr>
            <a:r>
              <a:rPr lang="en-US" altLang="en-US" dirty="0"/>
              <a:t>He befriended Baden-Powell during B-P’s visit to the Schiff Scout Reservation in 1935. In 1964 would author B-P’s biography, </a:t>
            </a:r>
            <a:r>
              <a:rPr lang="en-US" altLang="en-US" u="sng" dirty="0"/>
              <a:t>Two Lives of a Hero</a:t>
            </a:r>
            <a:r>
              <a:rPr lang="en-US" altLang="en-US" dirty="0"/>
              <a:t>.  He came out of retirement to write the 1979 edition of the </a:t>
            </a:r>
            <a:r>
              <a:rPr lang="en-US" altLang="en-US" u="sng" dirty="0"/>
              <a:t>Boy Scout Handbook</a:t>
            </a:r>
            <a:r>
              <a:rPr lang="en-US" altLang="en-US" dirty="0"/>
              <a:t>, emphasizing a much-needed return to woodcraft and camping skills.  He received the Silver Buffalo in 1980. </a:t>
            </a:r>
          </a:p>
          <a:p>
            <a:pPr>
              <a:spcBef>
                <a:spcPct val="0"/>
              </a:spcBef>
            </a:pPr>
            <a:endParaRPr lang="en-US" altLang="en-US" dirty="0"/>
          </a:p>
          <a:p>
            <a:pPr eaLnBrk="1" hangingPunct="1">
              <a:spcBef>
                <a:spcPct val="0"/>
              </a:spcBef>
            </a:pPr>
            <a:r>
              <a:rPr lang="en-US" altLang="en-US" dirty="0"/>
              <a:t>If “character” or “character development” is not in our definition of scouting, it’s imprecise or incomplete.  Character development is what scouting is all about.</a:t>
            </a:r>
          </a:p>
          <a:p>
            <a:pPr>
              <a:spcBef>
                <a:spcPct val="0"/>
              </a:spcBef>
            </a:pPr>
            <a:endParaRPr lang="en-US" altLang="en-US" dirty="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908" eaLnBrk="0" hangingPunct="0">
              <a:spcBef>
                <a:spcPct val="30000"/>
              </a:spcBef>
              <a:defRPr sz="1200">
                <a:solidFill>
                  <a:schemeClr val="tx1"/>
                </a:solidFill>
                <a:latin typeface="Calibri" pitchFamily="34" charset="0"/>
              </a:defRPr>
            </a:lvl1pPr>
            <a:lvl2pPr marL="742834" indent="-285705" defTabSz="907908" eaLnBrk="0" hangingPunct="0">
              <a:spcBef>
                <a:spcPct val="30000"/>
              </a:spcBef>
              <a:defRPr sz="1200">
                <a:solidFill>
                  <a:schemeClr val="tx1"/>
                </a:solidFill>
                <a:latin typeface="Calibri" pitchFamily="34" charset="0"/>
              </a:defRPr>
            </a:lvl2pPr>
            <a:lvl3pPr marL="1142822" indent="-228565" defTabSz="907908" eaLnBrk="0" hangingPunct="0">
              <a:spcBef>
                <a:spcPct val="30000"/>
              </a:spcBef>
              <a:defRPr sz="1200">
                <a:solidFill>
                  <a:schemeClr val="tx1"/>
                </a:solidFill>
                <a:latin typeface="Calibri" pitchFamily="34" charset="0"/>
              </a:defRPr>
            </a:lvl3pPr>
            <a:lvl4pPr marL="1599950" indent="-228565" defTabSz="907908" eaLnBrk="0" hangingPunct="0">
              <a:spcBef>
                <a:spcPct val="30000"/>
              </a:spcBef>
              <a:defRPr sz="1200">
                <a:solidFill>
                  <a:schemeClr val="tx1"/>
                </a:solidFill>
                <a:latin typeface="Calibri" pitchFamily="34" charset="0"/>
              </a:defRPr>
            </a:lvl4pPr>
            <a:lvl5pPr marL="2057078" indent="-228565" defTabSz="907908" eaLnBrk="0" hangingPunct="0">
              <a:spcBef>
                <a:spcPct val="30000"/>
              </a:spcBef>
              <a:defRPr sz="1200">
                <a:solidFill>
                  <a:schemeClr val="tx1"/>
                </a:solidFill>
                <a:latin typeface="Calibri" pitchFamily="34" charset="0"/>
              </a:defRPr>
            </a:lvl5pPr>
            <a:lvl6pPr marL="2514206" indent="-228565" defTabSz="907908" eaLnBrk="0" fontAlgn="base" hangingPunct="0">
              <a:spcBef>
                <a:spcPct val="30000"/>
              </a:spcBef>
              <a:spcAft>
                <a:spcPct val="0"/>
              </a:spcAft>
              <a:defRPr sz="1200">
                <a:solidFill>
                  <a:schemeClr val="tx1"/>
                </a:solidFill>
                <a:latin typeface="Calibri" pitchFamily="34" charset="0"/>
              </a:defRPr>
            </a:lvl6pPr>
            <a:lvl7pPr marL="2971334" indent="-228565" defTabSz="907908" eaLnBrk="0" fontAlgn="base" hangingPunct="0">
              <a:spcBef>
                <a:spcPct val="30000"/>
              </a:spcBef>
              <a:spcAft>
                <a:spcPct val="0"/>
              </a:spcAft>
              <a:defRPr sz="1200">
                <a:solidFill>
                  <a:schemeClr val="tx1"/>
                </a:solidFill>
                <a:latin typeface="Calibri" pitchFamily="34" charset="0"/>
              </a:defRPr>
            </a:lvl7pPr>
            <a:lvl8pPr marL="3428463" indent="-228565" defTabSz="907908" eaLnBrk="0" fontAlgn="base" hangingPunct="0">
              <a:spcBef>
                <a:spcPct val="30000"/>
              </a:spcBef>
              <a:spcAft>
                <a:spcPct val="0"/>
              </a:spcAft>
              <a:defRPr sz="1200">
                <a:solidFill>
                  <a:schemeClr val="tx1"/>
                </a:solidFill>
                <a:latin typeface="Calibri" pitchFamily="34" charset="0"/>
              </a:defRPr>
            </a:lvl8pPr>
            <a:lvl9pPr marL="3885591" indent="-228565" defTabSz="90790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E3C31FD-1744-4EB6-B238-B1DC0ACD98C4}" type="slidenum">
              <a:rPr lang="en-US" altLang="en-US" smtClean="0">
                <a:latin typeface="Arial" charset="0"/>
              </a:rPr>
              <a:pPr eaLnBrk="1" hangingPunct="1">
                <a:spcBef>
                  <a:spcPct val="0"/>
                </a:spcBef>
              </a:pPr>
              <a:t>7</a:t>
            </a:fld>
            <a:endParaRPr lang="en-US" alt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a:xfrm>
            <a:off x="686115" y="4163221"/>
            <a:ext cx="5485773"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None/>
            </a:pPr>
            <a:r>
              <a:rPr lang="en-US" altLang="en-US" sz="1400" dirty="0">
                <a:latin typeface="Arial" charset="0"/>
              </a:rPr>
              <a:t>Note that character development comes first in this list.  Character development is vital to the other goals.</a:t>
            </a:r>
          </a:p>
          <a:p>
            <a:pPr eaLnBrk="1" hangingPunct="1">
              <a:spcBef>
                <a:spcPct val="0"/>
              </a:spcBef>
              <a:buFontTx/>
              <a:buNone/>
            </a:pPr>
            <a:endParaRPr lang="en-US" altLang="en-US" sz="1400" dirty="0">
              <a:latin typeface="Arial" charset="0"/>
            </a:endParaRPr>
          </a:p>
          <a:p>
            <a:pPr marL="228582" lvl="1" indent="-228582" eaLnBrk="1" hangingPunct="1">
              <a:spcBef>
                <a:spcPct val="0"/>
              </a:spcBef>
              <a:buFont typeface="Wingdings" panose="05000000000000000000" pitchFamily="2" charset="2"/>
              <a:buChar char="Ø"/>
            </a:pPr>
            <a:r>
              <a:rPr lang="en-US" altLang="en-US" sz="1400" dirty="0">
                <a:latin typeface="Arial" charset="0"/>
              </a:rPr>
              <a:t>Citizenship without character = blind obedience</a:t>
            </a:r>
          </a:p>
          <a:p>
            <a:pPr marL="228582" lvl="1" indent="-228582" eaLnBrk="1" hangingPunct="1">
              <a:spcBef>
                <a:spcPct val="0"/>
              </a:spcBef>
              <a:buFont typeface="Wingdings" panose="05000000000000000000" pitchFamily="2" charset="2"/>
              <a:buChar char="Ø"/>
            </a:pPr>
            <a:r>
              <a:rPr lang="en-US" altLang="en-US" sz="1400" dirty="0">
                <a:latin typeface="Arial" charset="0"/>
              </a:rPr>
              <a:t>Personal fitness without character = tenuous and untested</a:t>
            </a:r>
          </a:p>
          <a:p>
            <a:pPr marL="228582" lvl="1" indent="-228582" eaLnBrk="1" hangingPunct="1">
              <a:spcBef>
                <a:spcPct val="0"/>
              </a:spcBef>
              <a:buFont typeface="Wingdings" panose="05000000000000000000" pitchFamily="2" charset="2"/>
              <a:buChar char="Ø"/>
            </a:pPr>
            <a:r>
              <a:rPr lang="en-US" altLang="en-US" sz="1400" dirty="0">
                <a:latin typeface="Arial" charset="0"/>
              </a:rPr>
              <a:t>Leadership without character = feckless or reckless, possibly morally bankrupt, followers go astray</a:t>
            </a:r>
          </a:p>
          <a:p>
            <a:pPr>
              <a:spcBef>
                <a:spcPct val="0"/>
              </a:spcBef>
            </a:pPr>
            <a:endParaRPr lang="en-US" altLang="en-US" dirty="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908" eaLnBrk="0" hangingPunct="0">
              <a:spcBef>
                <a:spcPct val="30000"/>
              </a:spcBef>
              <a:defRPr sz="1200">
                <a:solidFill>
                  <a:schemeClr val="tx1"/>
                </a:solidFill>
                <a:latin typeface="Calibri" pitchFamily="34" charset="0"/>
              </a:defRPr>
            </a:lvl1pPr>
            <a:lvl2pPr marL="742834" indent="-285705" defTabSz="907908" eaLnBrk="0" hangingPunct="0">
              <a:spcBef>
                <a:spcPct val="30000"/>
              </a:spcBef>
              <a:defRPr sz="1200">
                <a:solidFill>
                  <a:schemeClr val="tx1"/>
                </a:solidFill>
                <a:latin typeface="Calibri" pitchFamily="34" charset="0"/>
              </a:defRPr>
            </a:lvl2pPr>
            <a:lvl3pPr marL="1142822" indent="-228565" defTabSz="907908" eaLnBrk="0" hangingPunct="0">
              <a:spcBef>
                <a:spcPct val="30000"/>
              </a:spcBef>
              <a:defRPr sz="1200">
                <a:solidFill>
                  <a:schemeClr val="tx1"/>
                </a:solidFill>
                <a:latin typeface="Calibri" pitchFamily="34" charset="0"/>
              </a:defRPr>
            </a:lvl3pPr>
            <a:lvl4pPr marL="1599950" indent="-228565" defTabSz="907908" eaLnBrk="0" hangingPunct="0">
              <a:spcBef>
                <a:spcPct val="30000"/>
              </a:spcBef>
              <a:defRPr sz="1200">
                <a:solidFill>
                  <a:schemeClr val="tx1"/>
                </a:solidFill>
                <a:latin typeface="Calibri" pitchFamily="34" charset="0"/>
              </a:defRPr>
            </a:lvl4pPr>
            <a:lvl5pPr marL="2057078" indent="-228565" defTabSz="907908" eaLnBrk="0" hangingPunct="0">
              <a:spcBef>
                <a:spcPct val="30000"/>
              </a:spcBef>
              <a:defRPr sz="1200">
                <a:solidFill>
                  <a:schemeClr val="tx1"/>
                </a:solidFill>
                <a:latin typeface="Calibri" pitchFamily="34" charset="0"/>
              </a:defRPr>
            </a:lvl5pPr>
            <a:lvl6pPr marL="2514206" indent="-228565" defTabSz="907908" eaLnBrk="0" fontAlgn="base" hangingPunct="0">
              <a:spcBef>
                <a:spcPct val="30000"/>
              </a:spcBef>
              <a:spcAft>
                <a:spcPct val="0"/>
              </a:spcAft>
              <a:defRPr sz="1200">
                <a:solidFill>
                  <a:schemeClr val="tx1"/>
                </a:solidFill>
                <a:latin typeface="Calibri" pitchFamily="34" charset="0"/>
              </a:defRPr>
            </a:lvl6pPr>
            <a:lvl7pPr marL="2971334" indent="-228565" defTabSz="907908" eaLnBrk="0" fontAlgn="base" hangingPunct="0">
              <a:spcBef>
                <a:spcPct val="30000"/>
              </a:spcBef>
              <a:spcAft>
                <a:spcPct val="0"/>
              </a:spcAft>
              <a:defRPr sz="1200">
                <a:solidFill>
                  <a:schemeClr val="tx1"/>
                </a:solidFill>
                <a:latin typeface="Calibri" pitchFamily="34" charset="0"/>
              </a:defRPr>
            </a:lvl7pPr>
            <a:lvl8pPr marL="3428463" indent="-228565" defTabSz="907908" eaLnBrk="0" fontAlgn="base" hangingPunct="0">
              <a:spcBef>
                <a:spcPct val="30000"/>
              </a:spcBef>
              <a:spcAft>
                <a:spcPct val="0"/>
              </a:spcAft>
              <a:defRPr sz="1200">
                <a:solidFill>
                  <a:schemeClr val="tx1"/>
                </a:solidFill>
                <a:latin typeface="Calibri" pitchFamily="34" charset="0"/>
              </a:defRPr>
            </a:lvl8pPr>
            <a:lvl9pPr marL="3885591" indent="-228565" defTabSz="90790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E3C31FD-1744-4EB6-B238-B1DC0ACD98C4}" type="slidenum">
              <a:rPr lang="en-US" altLang="en-US" smtClean="0">
                <a:latin typeface="Arial" charset="0"/>
              </a:rPr>
              <a:pPr eaLnBrk="1" hangingPunct="1">
                <a:spcBef>
                  <a:spcPct val="0"/>
                </a:spcBef>
              </a:pPr>
              <a:t>8</a:t>
            </a:fld>
            <a:endParaRPr lang="en-US" altLang="en-US">
              <a:latin typeface="Arial" charset="0"/>
            </a:endParaRPr>
          </a:p>
        </p:txBody>
      </p:sp>
    </p:spTree>
    <p:extLst>
      <p:ext uri="{BB962C8B-B14F-4D97-AF65-F5344CB8AC3E}">
        <p14:creationId xmlns:p14="http://schemas.microsoft.com/office/powerpoint/2010/main" val="1098589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a:xfrm>
            <a:off x="686115" y="4163221"/>
            <a:ext cx="5485773"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908" eaLnBrk="0" hangingPunct="0">
              <a:spcBef>
                <a:spcPct val="30000"/>
              </a:spcBef>
              <a:defRPr sz="1200">
                <a:solidFill>
                  <a:schemeClr val="tx1"/>
                </a:solidFill>
                <a:latin typeface="Calibri" pitchFamily="34" charset="0"/>
              </a:defRPr>
            </a:lvl1pPr>
            <a:lvl2pPr marL="742834" indent="-285705" defTabSz="907908" eaLnBrk="0" hangingPunct="0">
              <a:spcBef>
                <a:spcPct val="30000"/>
              </a:spcBef>
              <a:defRPr sz="1200">
                <a:solidFill>
                  <a:schemeClr val="tx1"/>
                </a:solidFill>
                <a:latin typeface="Calibri" pitchFamily="34" charset="0"/>
              </a:defRPr>
            </a:lvl2pPr>
            <a:lvl3pPr marL="1142822" indent="-228565" defTabSz="907908" eaLnBrk="0" hangingPunct="0">
              <a:spcBef>
                <a:spcPct val="30000"/>
              </a:spcBef>
              <a:defRPr sz="1200">
                <a:solidFill>
                  <a:schemeClr val="tx1"/>
                </a:solidFill>
                <a:latin typeface="Calibri" pitchFamily="34" charset="0"/>
              </a:defRPr>
            </a:lvl3pPr>
            <a:lvl4pPr marL="1599950" indent="-228565" defTabSz="907908" eaLnBrk="0" hangingPunct="0">
              <a:spcBef>
                <a:spcPct val="30000"/>
              </a:spcBef>
              <a:defRPr sz="1200">
                <a:solidFill>
                  <a:schemeClr val="tx1"/>
                </a:solidFill>
                <a:latin typeface="Calibri" pitchFamily="34" charset="0"/>
              </a:defRPr>
            </a:lvl4pPr>
            <a:lvl5pPr marL="2057078" indent="-228565" defTabSz="907908" eaLnBrk="0" hangingPunct="0">
              <a:spcBef>
                <a:spcPct val="30000"/>
              </a:spcBef>
              <a:defRPr sz="1200">
                <a:solidFill>
                  <a:schemeClr val="tx1"/>
                </a:solidFill>
                <a:latin typeface="Calibri" pitchFamily="34" charset="0"/>
              </a:defRPr>
            </a:lvl5pPr>
            <a:lvl6pPr marL="2514206" indent="-228565" defTabSz="907908" eaLnBrk="0" fontAlgn="base" hangingPunct="0">
              <a:spcBef>
                <a:spcPct val="30000"/>
              </a:spcBef>
              <a:spcAft>
                <a:spcPct val="0"/>
              </a:spcAft>
              <a:defRPr sz="1200">
                <a:solidFill>
                  <a:schemeClr val="tx1"/>
                </a:solidFill>
                <a:latin typeface="Calibri" pitchFamily="34" charset="0"/>
              </a:defRPr>
            </a:lvl6pPr>
            <a:lvl7pPr marL="2971334" indent="-228565" defTabSz="907908" eaLnBrk="0" fontAlgn="base" hangingPunct="0">
              <a:spcBef>
                <a:spcPct val="30000"/>
              </a:spcBef>
              <a:spcAft>
                <a:spcPct val="0"/>
              </a:spcAft>
              <a:defRPr sz="1200">
                <a:solidFill>
                  <a:schemeClr val="tx1"/>
                </a:solidFill>
                <a:latin typeface="Calibri" pitchFamily="34" charset="0"/>
              </a:defRPr>
            </a:lvl7pPr>
            <a:lvl8pPr marL="3428463" indent="-228565" defTabSz="907908" eaLnBrk="0" fontAlgn="base" hangingPunct="0">
              <a:spcBef>
                <a:spcPct val="30000"/>
              </a:spcBef>
              <a:spcAft>
                <a:spcPct val="0"/>
              </a:spcAft>
              <a:defRPr sz="1200">
                <a:solidFill>
                  <a:schemeClr val="tx1"/>
                </a:solidFill>
                <a:latin typeface="Calibri" pitchFamily="34" charset="0"/>
              </a:defRPr>
            </a:lvl8pPr>
            <a:lvl9pPr marL="3885591" indent="-228565" defTabSz="90790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E3C31FD-1744-4EB6-B238-B1DC0ACD98C4}" type="slidenum">
              <a:rPr lang="en-US" altLang="en-US" smtClean="0">
                <a:latin typeface="Arial" charset="0"/>
              </a:rPr>
              <a:pPr eaLnBrk="1" hangingPunct="1">
                <a:spcBef>
                  <a:spcPct val="0"/>
                </a:spcBef>
              </a:pPr>
              <a:t>9</a:t>
            </a:fld>
            <a:endParaRPr lang="en-US" altLang="en-US">
              <a:latin typeface="Arial" charset="0"/>
            </a:endParaRPr>
          </a:p>
        </p:txBody>
      </p:sp>
    </p:spTree>
    <p:extLst>
      <p:ext uri="{BB962C8B-B14F-4D97-AF65-F5344CB8AC3E}">
        <p14:creationId xmlns:p14="http://schemas.microsoft.com/office/powerpoint/2010/main" val="1006554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87AA946-A1CB-40D6-9A88-E9752E761A6F}" type="datetimeFigureOut">
              <a:rPr lang="en-US"/>
              <a:pPr>
                <a:defRPr/>
              </a:pPr>
              <a:t>9/2/2024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EC4382-3EA2-4F26-951E-059685E74D4E}" type="slidenum">
              <a:rPr lang="en-US"/>
              <a:pPr>
                <a:defRPr/>
              </a:pPr>
              <a:t>‹#›</a:t>
            </a:fld>
            <a:endParaRPr lang="en-US"/>
          </a:p>
        </p:txBody>
      </p:sp>
    </p:spTree>
    <p:extLst>
      <p:ext uri="{BB962C8B-B14F-4D97-AF65-F5344CB8AC3E}">
        <p14:creationId xmlns:p14="http://schemas.microsoft.com/office/powerpoint/2010/main" val="1002979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E9B790D-3308-419D-BA14-7D8E11C05151}" type="datetimeFigureOut">
              <a:rPr lang="en-US"/>
              <a:pPr>
                <a:defRPr/>
              </a:pPr>
              <a:t>9/2/2024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C932A0-A23C-4AAB-822A-2A610F7860A0}" type="slidenum">
              <a:rPr lang="en-US"/>
              <a:pPr>
                <a:defRPr/>
              </a:pPr>
              <a:t>‹#›</a:t>
            </a:fld>
            <a:endParaRPr lang="en-US"/>
          </a:p>
        </p:txBody>
      </p:sp>
    </p:spTree>
    <p:extLst>
      <p:ext uri="{BB962C8B-B14F-4D97-AF65-F5344CB8AC3E}">
        <p14:creationId xmlns:p14="http://schemas.microsoft.com/office/powerpoint/2010/main" val="2791097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7153222-F55E-4927-B87B-5F96EFF5FC80}" type="datetimeFigureOut">
              <a:rPr lang="en-US"/>
              <a:pPr>
                <a:defRPr/>
              </a:pPr>
              <a:t>9/2/2024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FF973F-50D9-42DB-B505-1DEC75B4AA02}" type="slidenum">
              <a:rPr lang="en-US"/>
              <a:pPr>
                <a:defRPr/>
              </a:pPr>
              <a:t>‹#›</a:t>
            </a:fld>
            <a:endParaRPr lang="en-US"/>
          </a:p>
        </p:txBody>
      </p:sp>
    </p:spTree>
    <p:extLst>
      <p:ext uri="{BB962C8B-B14F-4D97-AF65-F5344CB8AC3E}">
        <p14:creationId xmlns:p14="http://schemas.microsoft.com/office/powerpoint/2010/main" val="3371205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87EC15E-FE32-4595-8E0F-29E1CA807877}" type="datetimeFigureOut">
              <a:rPr lang="en-US"/>
              <a:pPr>
                <a:defRPr/>
              </a:pPr>
              <a:t>9/2/2024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F085F5-2C18-4AC5-A3D1-E1FEFD93ED1B}" type="slidenum">
              <a:rPr lang="en-US"/>
              <a:pPr>
                <a:defRPr/>
              </a:pPr>
              <a:t>‹#›</a:t>
            </a:fld>
            <a:endParaRPr lang="en-US"/>
          </a:p>
        </p:txBody>
      </p:sp>
    </p:spTree>
    <p:extLst>
      <p:ext uri="{BB962C8B-B14F-4D97-AF65-F5344CB8AC3E}">
        <p14:creationId xmlns:p14="http://schemas.microsoft.com/office/powerpoint/2010/main" val="2870360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E2F2A06-BD39-436C-8900-05AAFA77A150}" type="datetimeFigureOut">
              <a:rPr lang="en-US"/>
              <a:pPr>
                <a:defRPr/>
              </a:pPr>
              <a:t>9/2/2024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57FA1E-ECEB-41C3-9BEF-29171C741F17}" type="slidenum">
              <a:rPr lang="en-US"/>
              <a:pPr>
                <a:defRPr/>
              </a:pPr>
              <a:t>‹#›</a:t>
            </a:fld>
            <a:endParaRPr lang="en-US"/>
          </a:p>
        </p:txBody>
      </p:sp>
    </p:spTree>
    <p:extLst>
      <p:ext uri="{BB962C8B-B14F-4D97-AF65-F5344CB8AC3E}">
        <p14:creationId xmlns:p14="http://schemas.microsoft.com/office/powerpoint/2010/main" val="1186177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5AC7612-8D4D-453F-AAC6-3D9C23DD9830}" type="datetimeFigureOut">
              <a:rPr lang="en-US"/>
              <a:pPr>
                <a:defRPr/>
              </a:pPr>
              <a:t>9/2/2024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EE2CBD-038D-4DC2-8387-69C48F5782AC}" type="slidenum">
              <a:rPr lang="en-US"/>
              <a:pPr>
                <a:defRPr/>
              </a:pPr>
              <a:t>‹#›</a:t>
            </a:fld>
            <a:endParaRPr lang="en-US"/>
          </a:p>
        </p:txBody>
      </p:sp>
    </p:spTree>
    <p:extLst>
      <p:ext uri="{BB962C8B-B14F-4D97-AF65-F5344CB8AC3E}">
        <p14:creationId xmlns:p14="http://schemas.microsoft.com/office/powerpoint/2010/main" val="1156169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14029D7-4EF1-4D25-9042-30278BD10B6E}" type="datetimeFigureOut">
              <a:rPr lang="en-US"/>
              <a:pPr>
                <a:defRPr/>
              </a:pPr>
              <a:t>9/2/2024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6877040-8B47-4F21-9F11-48CC3269EDCA}" type="slidenum">
              <a:rPr lang="en-US"/>
              <a:pPr>
                <a:defRPr/>
              </a:pPr>
              <a:t>‹#›</a:t>
            </a:fld>
            <a:endParaRPr lang="en-US"/>
          </a:p>
        </p:txBody>
      </p:sp>
    </p:spTree>
    <p:extLst>
      <p:ext uri="{BB962C8B-B14F-4D97-AF65-F5344CB8AC3E}">
        <p14:creationId xmlns:p14="http://schemas.microsoft.com/office/powerpoint/2010/main" val="3349932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F9FD11B-95FC-4808-95A1-6D446B07B02B}" type="datetimeFigureOut">
              <a:rPr lang="en-US"/>
              <a:pPr>
                <a:defRPr/>
              </a:pPr>
              <a:t>9/2/2024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61B2DFE-6A71-494A-84C4-467DF63913E2}" type="slidenum">
              <a:rPr lang="en-US"/>
              <a:pPr>
                <a:defRPr/>
              </a:pPr>
              <a:t>‹#›</a:t>
            </a:fld>
            <a:endParaRPr lang="en-US"/>
          </a:p>
        </p:txBody>
      </p:sp>
    </p:spTree>
    <p:extLst>
      <p:ext uri="{BB962C8B-B14F-4D97-AF65-F5344CB8AC3E}">
        <p14:creationId xmlns:p14="http://schemas.microsoft.com/office/powerpoint/2010/main" val="791980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93CE4D2-A5B6-48E2-B8F9-E74068613D15}" type="datetimeFigureOut">
              <a:rPr lang="en-US"/>
              <a:pPr>
                <a:defRPr/>
              </a:pPr>
              <a:t>9/2/2024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C6815EE-B7E4-4CF1-8B51-968C351AD3FF}" type="slidenum">
              <a:rPr lang="en-US"/>
              <a:pPr>
                <a:defRPr/>
              </a:pPr>
              <a:t>‹#›</a:t>
            </a:fld>
            <a:endParaRPr lang="en-US"/>
          </a:p>
        </p:txBody>
      </p:sp>
    </p:spTree>
    <p:extLst>
      <p:ext uri="{BB962C8B-B14F-4D97-AF65-F5344CB8AC3E}">
        <p14:creationId xmlns:p14="http://schemas.microsoft.com/office/powerpoint/2010/main" val="3339525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ACFD2B7-1801-4D2D-9BA9-219E3FF0F80D}" type="datetimeFigureOut">
              <a:rPr lang="en-US"/>
              <a:pPr>
                <a:defRPr/>
              </a:pPr>
              <a:t>9/2/2024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8C1B33-13E5-48AB-BABE-250327E16FE0}" type="slidenum">
              <a:rPr lang="en-US"/>
              <a:pPr>
                <a:defRPr/>
              </a:pPr>
              <a:t>‹#›</a:t>
            </a:fld>
            <a:endParaRPr lang="en-US"/>
          </a:p>
        </p:txBody>
      </p:sp>
    </p:spTree>
    <p:extLst>
      <p:ext uri="{BB962C8B-B14F-4D97-AF65-F5344CB8AC3E}">
        <p14:creationId xmlns:p14="http://schemas.microsoft.com/office/powerpoint/2010/main" val="3933826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AB49181-C01F-45F9-BBEA-98D59D5EC0E9}" type="datetimeFigureOut">
              <a:rPr lang="en-US"/>
              <a:pPr>
                <a:defRPr/>
              </a:pPr>
              <a:t>9/2/2024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D2D998-D4B0-43A4-B02B-701246ACC197}" type="slidenum">
              <a:rPr lang="en-US"/>
              <a:pPr>
                <a:defRPr/>
              </a:pPr>
              <a:t>‹#›</a:t>
            </a:fld>
            <a:endParaRPr lang="en-US"/>
          </a:p>
        </p:txBody>
      </p:sp>
    </p:spTree>
    <p:extLst>
      <p:ext uri="{BB962C8B-B14F-4D97-AF65-F5344CB8AC3E}">
        <p14:creationId xmlns:p14="http://schemas.microsoft.com/office/powerpoint/2010/main" val="3881914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A628F0-1895-4B69-8C8D-E357D5A8F1E9}" type="datetimeFigureOut">
              <a:rPr lang="en-US"/>
              <a:pPr>
                <a:defRPr/>
              </a:pPr>
              <a:t>9/2/2024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2CE1E0C-301A-45E6-A444-951D6C6024D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42.xml.rels><?xml version="1.0" encoding="UTF-8" standalone="yes"?>
<Relationships xmlns="http://schemas.openxmlformats.org/package/2006/relationships"><Relationship Id="rId8" Type="http://schemas.openxmlformats.org/officeDocument/2006/relationships/hyperlink" Target="https://christianitymalaysia.com/wp/rise-build-steps-faith/right-decision-wrong-decision-road-sign/" TargetMode="External"/><Relationship Id="rId3" Type="http://schemas.openxmlformats.org/officeDocument/2006/relationships/image" Target="../media/image1.png"/><Relationship Id="rId7" Type="http://schemas.openxmlformats.org/officeDocument/2006/relationships/hyperlink" Target="https://myrealestateauthority.blog/2019/10/21/code-of-ethics-vs-morality-it-can-be-confusing/"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hyperlink" Target="https://www.rescathroch.org/WP/2022/07/10/bishop-robert-barron-installation-details-and-events/" TargetMode="External"/><Relationship Id="rId5" Type="http://schemas.openxmlformats.org/officeDocument/2006/relationships/hyperlink" Target="https://hiconsumption.com/how-to-build-a-campfire/" TargetMode="External"/><Relationship Id="rId10" Type="http://schemas.openxmlformats.org/officeDocument/2006/relationships/hyperlink" Target="http://www.scouters.us/artist.html" TargetMode="External"/><Relationship Id="rId4" Type="http://schemas.openxmlformats.org/officeDocument/2006/relationships/hyperlink" Target="https://www.thestressexperts.com/blog/a-tale-of-two-wolves" TargetMode="External"/><Relationship Id="rId9" Type="http://schemas.openxmlformats.org/officeDocument/2006/relationships/hyperlink" Target="https://www.simplyj.rocks/home"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www.summit.org/about/press/poll-results-youth-abandoning-absolute-truth/" TargetMode="External"/><Relationship Id="rId13" Type="http://schemas.openxmlformats.org/officeDocument/2006/relationships/hyperlink" Target="https://en.wikipedia.org/wiki/Arthur_Gary_Bishop" TargetMode="External"/><Relationship Id="rId3" Type="http://schemas.openxmlformats.org/officeDocument/2006/relationships/image" Target="../media/image1.png"/><Relationship Id="rId7" Type="http://schemas.openxmlformats.org/officeDocument/2006/relationships/hyperlink" Target="https://en.wikipedia.org/wiki/Morality" TargetMode="External"/><Relationship Id="rId12" Type="http://schemas.openxmlformats.org/officeDocument/2006/relationships/hyperlink" Target="https://en.wikipedia.org/wiki/Charles_Whitman" TargetMode="External"/><Relationship Id="rId17" Type="http://schemas.openxmlformats.org/officeDocument/2006/relationships/hyperlink" Target="https://www.theadvocate.com/baton_rouge/news/article_7d8e8e9c-9d65-11e7-a156-53626665de7f.html" TargetMode="External"/><Relationship Id="rId2" Type="http://schemas.openxmlformats.org/officeDocument/2006/relationships/notesSlide" Target="../notesSlides/notesSlide43.xml"/><Relationship Id="rId16" Type="http://schemas.openxmlformats.org/officeDocument/2006/relationships/hyperlink" Target="https://www.nytimes.com/2014/01/19/business/eagle-scout-idealist-drug-trafficker.html" TargetMode="External"/><Relationship Id="rId1" Type="http://schemas.openxmlformats.org/officeDocument/2006/relationships/slideLayout" Target="../slideLayouts/slideLayout7.xml"/><Relationship Id="rId6" Type="http://schemas.openxmlformats.org/officeDocument/2006/relationships/hyperlink" Target="https://en.wikipedia.org/wiki/Ethics" TargetMode="External"/><Relationship Id="rId11" Type="http://schemas.openxmlformats.org/officeDocument/2006/relationships/hyperlink" Target="https://www.mercurynews.com/2018/10/12/matthew-shepard-killer-russell-henderson-interview-20-years/" TargetMode="External"/><Relationship Id="rId5" Type="http://schemas.openxmlformats.org/officeDocument/2006/relationships/hyperlink" Target="https://www.britannica.com/story/whats-the-difference-between-morality-and-ethics" TargetMode="External"/><Relationship Id="rId15" Type="http://schemas.openxmlformats.org/officeDocument/2006/relationships/hyperlink" Target="https://www.cbsnews.com/news/eagle-scout-accused-of-thrill-kill/" TargetMode="External"/><Relationship Id="rId10" Type="http://schemas.openxmlformats.org/officeDocument/2006/relationships/hyperlink" Target="https://charactercounts.org/2012-report-card/" TargetMode="External"/><Relationship Id="rId4" Type="http://schemas.openxmlformats.org/officeDocument/2006/relationships/hyperlink" Target="http://www.inquiry.net/ideals/scouting_game_purpose.htm" TargetMode="External"/><Relationship Id="rId9" Type="http://schemas.openxmlformats.org/officeDocument/2006/relationships/hyperlink" Target="http://usscouts.org/scoutduty/sd2gc21.asp" TargetMode="External"/><Relationship Id="rId14" Type="http://schemas.openxmlformats.org/officeDocument/2006/relationships/hyperlink" Target="https://www.wisconsinhistory.org/Records/Image/IM33877"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appleseeds.org/Guest_Sermons.htm"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hyperlink" Target="http://www.bu.edu/education/caec/files/IVframework.htm" TargetMode="External"/><Relationship Id="rId5" Type="http://schemas.openxmlformats.org/officeDocument/2006/relationships/hyperlink" Target="http://www.bu.edu/education/caec" TargetMode="External"/><Relationship Id="rId4" Type="http://schemas.openxmlformats.org/officeDocument/2006/relationships/hyperlink" Target="http://history.nasa.gov/Apollo204/zorn/chaffee.htm"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hyperlink" Target="http://blog.scoutingmagazine.org/2015/10/22/tufts-study-confirms-scouting-builds-character-six-critical-areas/" TargetMode="External"/><Relationship Id="rId5" Type="http://schemas.openxmlformats.org/officeDocument/2006/relationships/hyperlink" Target="https://en.wikipedia.org/wiki/1940_United_States_presidential_election" TargetMode="External"/><Relationship Id="rId4" Type="http://schemas.openxmlformats.org/officeDocument/2006/relationships/hyperlink" Target="https://www.presidency.ucsb.edu/documents/address-university-pennsylvani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5"/>
          <p:cNvSpPr txBox="1">
            <a:spLocks noChangeArrowheads="1"/>
          </p:cNvSpPr>
          <p:nvPr/>
        </p:nvSpPr>
        <p:spPr bwMode="auto">
          <a:xfrm>
            <a:off x="2342507" y="762000"/>
            <a:ext cx="4532011"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4400" b="1" dirty="0">
                <a:latin typeface="Arial" charset="0"/>
              </a:rPr>
              <a:t>A Cub Scout’s</a:t>
            </a:r>
          </a:p>
          <a:p>
            <a:pPr algn="ctr" eaLnBrk="1" hangingPunct="1">
              <a:spcBef>
                <a:spcPct val="0"/>
              </a:spcBef>
              <a:buFontTx/>
              <a:buNone/>
            </a:pPr>
            <a:r>
              <a:rPr lang="en-US" altLang="en-US" sz="4400" b="1" dirty="0">
                <a:latin typeface="Arial" charset="0"/>
              </a:rPr>
              <a:t>Character</a:t>
            </a:r>
          </a:p>
          <a:p>
            <a:pPr algn="ctr" eaLnBrk="1" hangingPunct="1">
              <a:spcBef>
                <a:spcPct val="0"/>
              </a:spcBef>
              <a:buFontTx/>
              <a:buNone/>
            </a:pPr>
            <a:endParaRPr lang="en-US" altLang="en-US" b="1" dirty="0">
              <a:latin typeface="Arial" charset="0"/>
            </a:endParaRPr>
          </a:p>
          <a:p>
            <a:pPr algn="ctr" eaLnBrk="1" hangingPunct="1">
              <a:spcBef>
                <a:spcPct val="0"/>
              </a:spcBef>
              <a:buFontTx/>
              <a:buNone/>
            </a:pPr>
            <a:r>
              <a:rPr lang="en-US" altLang="en-US" b="1" dirty="0">
                <a:latin typeface="Arial" charset="0"/>
              </a:rPr>
              <a:t>University of Scouting</a:t>
            </a:r>
          </a:p>
          <a:p>
            <a:pPr algn="ctr" eaLnBrk="1" hangingPunct="1">
              <a:spcBef>
                <a:spcPct val="0"/>
              </a:spcBef>
              <a:buFontTx/>
              <a:buNone/>
            </a:pPr>
            <a:r>
              <a:rPr lang="en-US" altLang="en-US" b="1" dirty="0">
                <a:latin typeface="Arial" charset="0"/>
              </a:rPr>
              <a:t>February 2025</a:t>
            </a:r>
          </a:p>
        </p:txBody>
      </p:sp>
      <p:sp>
        <p:nvSpPr>
          <p:cNvPr id="2052" name="TextBox 6"/>
          <p:cNvSpPr txBox="1">
            <a:spLocks noChangeArrowheads="1"/>
          </p:cNvSpPr>
          <p:nvPr/>
        </p:nvSpPr>
        <p:spPr bwMode="auto">
          <a:xfrm>
            <a:off x="3030538" y="4419600"/>
            <a:ext cx="33321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b="1">
                <a:latin typeface="Arial" charset="0"/>
              </a:rPr>
              <a:t>Roger Claff</a:t>
            </a:r>
          </a:p>
          <a:p>
            <a:pPr algn="ctr" eaLnBrk="1" hangingPunct="1">
              <a:spcBef>
                <a:spcPct val="0"/>
              </a:spcBef>
              <a:buFontTx/>
              <a:buNone/>
            </a:pPr>
            <a:r>
              <a:rPr lang="en-US" altLang="en-US" b="1">
                <a:latin typeface="Arial" charset="0"/>
              </a:rPr>
              <a:t>reclaff@aol.com</a:t>
            </a:r>
          </a:p>
        </p:txBody>
      </p:sp>
      <p:pic>
        <p:nvPicPr>
          <p:cNvPr id="2053" name="Picture 4" descr="r197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733800"/>
            <a:ext cx="2319338"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7"/>
          <p:cNvSpPr txBox="1">
            <a:spLocks noChangeArrowheads="1"/>
          </p:cNvSpPr>
          <p:nvPr/>
        </p:nvSpPr>
        <p:spPr bwMode="auto">
          <a:xfrm>
            <a:off x="304800" y="3500230"/>
            <a:ext cx="8001000" cy="3327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230188" marR="0" indent="-230188">
              <a:lnSpc>
                <a:spcPct val="107000"/>
              </a:lnSpc>
              <a:spcBef>
                <a:spcPts val="0"/>
              </a:spcBef>
              <a:spcAft>
                <a:spcPts val="800"/>
              </a:spcAft>
            </a:pPr>
            <a:r>
              <a:rPr lang="en-US" sz="2400" b="1" u="sng" dirty="0">
                <a:effectLst/>
                <a:latin typeface="Arial" panose="020B0604020202020204" pitchFamily="34" charset="0"/>
                <a:ea typeface="Calibri" panose="020F0502020204030204" pitchFamily="34" charset="0"/>
                <a:cs typeface="Arial" panose="020B0604020202020204" pitchFamily="34" charset="0"/>
              </a:rPr>
              <a:t>Morality</a:t>
            </a:r>
            <a:r>
              <a:rPr lang="en-US" sz="2400" b="1" dirty="0">
                <a:effectLst/>
                <a:latin typeface="Arial" panose="020B0604020202020204" pitchFamily="34" charset="0"/>
                <a:ea typeface="Calibri" panose="020F0502020204030204" pitchFamily="34" charset="0"/>
                <a:cs typeface="Arial" panose="020B0604020202020204" pitchFamily="34" charset="0"/>
              </a:rPr>
              <a:t>:  personal set of principles separating intentions, decisions, or actions between those that are right and those that are wrong.  </a:t>
            </a:r>
            <a:r>
              <a:rPr lang="en-US" sz="2400" b="1" u="sng" dirty="0">
                <a:effectLst/>
                <a:latin typeface="Arial" panose="020B0604020202020204" pitchFamily="34" charset="0"/>
                <a:ea typeface="Calibri" panose="020F0502020204030204" pitchFamily="34" charset="0"/>
                <a:cs typeface="Arial" panose="020B0604020202020204" pitchFamily="34" charset="0"/>
              </a:rPr>
              <a:t>Character</a:t>
            </a:r>
            <a:r>
              <a:rPr lang="en-US" sz="2400" b="1" dirty="0">
                <a:effectLst/>
                <a:latin typeface="Arial" panose="020B0604020202020204" pitchFamily="34" charset="0"/>
                <a:ea typeface="Calibri" panose="020F0502020204030204" pitchFamily="34" charset="0"/>
                <a:cs typeface="Arial" panose="020B0604020202020204" pitchFamily="34" charset="0"/>
              </a:rPr>
              <a:t> is the composite of personal moral qualities.  </a:t>
            </a:r>
          </a:p>
          <a:p>
            <a:pPr marL="230188" marR="0" indent="-230188">
              <a:lnSpc>
                <a:spcPct val="107000"/>
              </a:lnSpc>
              <a:spcBef>
                <a:spcPts val="0"/>
              </a:spcBef>
              <a:spcAft>
                <a:spcPts val="800"/>
              </a:spcAft>
            </a:pPr>
            <a:r>
              <a:rPr lang="en-US" sz="2400" b="1" u="sng" dirty="0">
                <a:effectLst/>
                <a:latin typeface="Arial" panose="020B0604020202020204" pitchFamily="34" charset="0"/>
                <a:ea typeface="Calibri" panose="020F0502020204030204" pitchFamily="34" charset="0"/>
                <a:cs typeface="Arial" panose="020B0604020202020204" pitchFamily="34" charset="0"/>
              </a:rPr>
              <a:t>Ethics</a:t>
            </a:r>
            <a:r>
              <a:rPr lang="en-US" sz="2400" b="1" dirty="0">
                <a:effectLst/>
                <a:latin typeface="Arial" panose="020B0604020202020204" pitchFamily="34" charset="0"/>
                <a:ea typeface="Calibri" panose="020F0502020204030204" pitchFamily="34" charset="0"/>
                <a:cs typeface="Arial" panose="020B0604020202020204" pitchFamily="34" charset="0"/>
              </a:rPr>
              <a:t>:  expectations or standards of good and bad distinguished by a community or society.  Ethics inform and help define personal morality.  Virtue ethics are the ethics of traits deemed morally good.</a:t>
            </a:r>
          </a:p>
        </p:txBody>
      </p:sp>
      <p:sp>
        <p:nvSpPr>
          <p:cNvPr id="3" name="TextBox 2">
            <a:extLst>
              <a:ext uri="{FF2B5EF4-FFF2-40B4-BE49-F238E27FC236}">
                <a16:creationId xmlns:a16="http://schemas.microsoft.com/office/drawing/2014/main" id="{03A8608C-588B-0364-3B8E-CE924A79E234}"/>
              </a:ext>
            </a:extLst>
          </p:cNvPr>
          <p:cNvSpPr txBox="1"/>
          <p:nvPr/>
        </p:nvSpPr>
        <p:spPr>
          <a:xfrm>
            <a:off x="3657600" y="149404"/>
            <a:ext cx="4572000" cy="2862322"/>
          </a:xfrm>
          <a:prstGeom prst="rect">
            <a:avLst/>
          </a:prstGeom>
          <a:noFill/>
        </p:spPr>
        <p:txBody>
          <a:bodyPr wrap="square">
            <a:spAutoFit/>
          </a:bodyPr>
          <a:lstStyle/>
          <a:p>
            <a:pPr algn="ctr" eaLnBrk="1" hangingPunct="1">
              <a:spcBef>
                <a:spcPct val="0"/>
              </a:spcBef>
              <a:buFontTx/>
              <a:buNone/>
            </a:pPr>
            <a:r>
              <a:rPr lang="en-US" altLang="en-US" sz="3200" b="1" dirty="0">
                <a:latin typeface="Arial" charset="0"/>
              </a:rPr>
              <a:t>What do we mean by ethical and moral?</a:t>
            </a:r>
          </a:p>
          <a:p>
            <a:pPr algn="ctr" eaLnBrk="1" hangingPunct="1">
              <a:spcBef>
                <a:spcPct val="0"/>
              </a:spcBef>
              <a:buFontTx/>
              <a:buNone/>
            </a:pPr>
            <a:endParaRPr lang="en-US" altLang="en-US" sz="2000" b="1" dirty="0"/>
          </a:p>
          <a:p>
            <a:pPr algn="ctr" eaLnBrk="1" hangingPunct="1">
              <a:spcBef>
                <a:spcPct val="0"/>
              </a:spcBef>
              <a:buFontTx/>
              <a:buNone/>
            </a:pPr>
            <a:r>
              <a:rPr lang="en-US" altLang="en-US" sz="3200" b="1" dirty="0"/>
              <a:t>We mean the difference between </a:t>
            </a:r>
            <a:r>
              <a:rPr lang="en-US" altLang="en-US" sz="3200" b="1" u="sng" dirty="0"/>
              <a:t>right</a:t>
            </a:r>
            <a:r>
              <a:rPr lang="en-US" altLang="en-US" sz="3200" b="1" dirty="0"/>
              <a:t> and </a:t>
            </a:r>
            <a:r>
              <a:rPr lang="en-US" altLang="en-US" sz="3200" b="1" u="sng" dirty="0"/>
              <a:t>wrong</a:t>
            </a:r>
            <a:r>
              <a:rPr lang="en-US" altLang="en-US" sz="2800" b="1" dirty="0"/>
              <a:t>.</a:t>
            </a:r>
            <a:endParaRPr lang="en-US" altLang="en-US" sz="2800" b="1" dirty="0">
              <a:latin typeface="Arial" charset="0"/>
            </a:endParaRPr>
          </a:p>
        </p:txBody>
      </p:sp>
      <p:pic>
        <p:nvPicPr>
          <p:cNvPr id="2" name="Picture 4" descr="Image result for ethics morality">
            <a:extLst>
              <a:ext uri="{FF2B5EF4-FFF2-40B4-BE49-F238E27FC236}">
                <a16:creationId xmlns:a16="http://schemas.microsoft.com/office/drawing/2014/main" id="{39692F1E-B7D6-83AA-A11C-05F3BC9608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043" y="518953"/>
            <a:ext cx="3399557" cy="2307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7"/>
          <p:cNvSpPr txBox="1">
            <a:spLocks noChangeArrowheads="1"/>
          </p:cNvSpPr>
          <p:nvPr/>
        </p:nvSpPr>
        <p:spPr bwMode="auto">
          <a:xfrm>
            <a:off x="685800" y="3505200"/>
            <a:ext cx="8001000" cy="262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R="0">
              <a:lnSpc>
                <a:spcPct val="107000"/>
              </a:lnSpc>
              <a:spcBef>
                <a:spcPts val="0"/>
              </a:spcBef>
              <a:spcAft>
                <a:spcPts val="800"/>
              </a:spcAft>
              <a:buNone/>
            </a:pPr>
            <a:r>
              <a:rPr lang="en-US" sz="3600" b="1" dirty="0">
                <a:effectLst/>
                <a:latin typeface="Arial" panose="020B0604020202020204" pitchFamily="34" charset="0"/>
                <a:ea typeface="Calibri" panose="020F0502020204030204" pitchFamily="34" charset="0"/>
                <a:cs typeface="Arial" panose="020B0604020202020204" pitchFamily="34" charset="0"/>
              </a:rPr>
              <a:t>An </a:t>
            </a:r>
            <a:r>
              <a:rPr lang="en-US" sz="3600" b="1" u="sng" dirty="0">
                <a:effectLst/>
                <a:latin typeface="Arial" panose="020B0604020202020204" pitchFamily="34" charset="0"/>
                <a:ea typeface="Calibri" panose="020F0502020204030204" pitchFamily="34" charset="0"/>
                <a:cs typeface="Arial" panose="020B0604020202020204" pitchFamily="34" charset="0"/>
              </a:rPr>
              <a:t>ethical</a:t>
            </a:r>
            <a:r>
              <a:rPr lang="en-US" sz="3600" b="1" dirty="0">
                <a:effectLst/>
                <a:latin typeface="Arial" panose="020B0604020202020204" pitchFamily="34" charset="0"/>
                <a:ea typeface="Calibri" panose="020F0502020204030204" pitchFamily="34" charset="0"/>
                <a:cs typeface="Arial" panose="020B0604020202020204" pitchFamily="34" charset="0"/>
              </a:rPr>
              <a:t> person understands stealing is wrong.</a:t>
            </a:r>
          </a:p>
          <a:p>
            <a:pPr marR="0">
              <a:lnSpc>
                <a:spcPct val="107000"/>
              </a:lnSpc>
              <a:spcBef>
                <a:spcPts val="0"/>
              </a:spcBef>
              <a:spcAft>
                <a:spcPts val="800"/>
              </a:spcAft>
              <a:buNone/>
            </a:pPr>
            <a:endParaRPr lang="en-US" sz="3600" b="1" dirty="0">
              <a:latin typeface="Arial" panose="020B0604020202020204" pitchFamily="34" charset="0"/>
              <a:ea typeface="Calibri" panose="020F0502020204030204" pitchFamily="34" charset="0"/>
              <a:cs typeface="Arial" panose="020B0604020202020204" pitchFamily="34" charset="0"/>
            </a:endParaRPr>
          </a:p>
          <a:p>
            <a:pPr marR="0">
              <a:lnSpc>
                <a:spcPct val="107000"/>
              </a:lnSpc>
              <a:spcBef>
                <a:spcPts val="0"/>
              </a:spcBef>
              <a:spcAft>
                <a:spcPts val="800"/>
              </a:spcAft>
              <a:buNone/>
            </a:pPr>
            <a:r>
              <a:rPr lang="en-US" sz="3600" b="1" dirty="0">
                <a:effectLst/>
                <a:latin typeface="Arial" panose="020B0604020202020204" pitchFamily="34" charset="0"/>
                <a:ea typeface="Calibri" panose="020F0502020204030204" pitchFamily="34" charset="0"/>
                <a:cs typeface="Arial" panose="020B0604020202020204" pitchFamily="34" charset="0"/>
              </a:rPr>
              <a:t>A </a:t>
            </a:r>
            <a:r>
              <a:rPr lang="en-US" sz="3600" b="1" u="sng" dirty="0">
                <a:effectLst/>
                <a:latin typeface="Arial" panose="020B0604020202020204" pitchFamily="34" charset="0"/>
                <a:ea typeface="Calibri" panose="020F0502020204030204" pitchFamily="34" charset="0"/>
                <a:cs typeface="Arial" panose="020B0604020202020204" pitchFamily="34" charset="0"/>
              </a:rPr>
              <a:t>moral</a:t>
            </a:r>
            <a:r>
              <a:rPr lang="en-US" sz="3600" b="1" dirty="0">
                <a:effectLst/>
                <a:latin typeface="Arial" panose="020B0604020202020204" pitchFamily="34" charset="0"/>
                <a:ea typeface="Calibri" panose="020F0502020204030204" pitchFamily="34" charset="0"/>
                <a:cs typeface="Arial" panose="020B0604020202020204" pitchFamily="34" charset="0"/>
              </a:rPr>
              <a:t> person does not steal. </a:t>
            </a:r>
          </a:p>
        </p:txBody>
      </p:sp>
      <p:sp>
        <p:nvSpPr>
          <p:cNvPr id="3" name="TextBox 2">
            <a:extLst>
              <a:ext uri="{FF2B5EF4-FFF2-40B4-BE49-F238E27FC236}">
                <a16:creationId xmlns:a16="http://schemas.microsoft.com/office/drawing/2014/main" id="{03A8608C-588B-0364-3B8E-CE924A79E234}"/>
              </a:ext>
            </a:extLst>
          </p:cNvPr>
          <p:cNvSpPr txBox="1"/>
          <p:nvPr/>
        </p:nvSpPr>
        <p:spPr>
          <a:xfrm>
            <a:off x="3657600" y="149404"/>
            <a:ext cx="4572000" cy="2862322"/>
          </a:xfrm>
          <a:prstGeom prst="rect">
            <a:avLst/>
          </a:prstGeom>
          <a:noFill/>
        </p:spPr>
        <p:txBody>
          <a:bodyPr wrap="square">
            <a:spAutoFit/>
          </a:bodyPr>
          <a:lstStyle/>
          <a:p>
            <a:pPr algn="ctr" eaLnBrk="1" hangingPunct="1">
              <a:spcBef>
                <a:spcPct val="0"/>
              </a:spcBef>
              <a:buFontTx/>
              <a:buNone/>
            </a:pPr>
            <a:r>
              <a:rPr lang="en-US" altLang="en-US" sz="3200" b="1" dirty="0">
                <a:latin typeface="Arial" charset="0"/>
              </a:rPr>
              <a:t>What do we mean by ethical and moral?</a:t>
            </a:r>
          </a:p>
          <a:p>
            <a:pPr algn="ctr" eaLnBrk="1" hangingPunct="1">
              <a:spcBef>
                <a:spcPct val="0"/>
              </a:spcBef>
              <a:buFontTx/>
              <a:buNone/>
            </a:pPr>
            <a:endParaRPr lang="en-US" altLang="en-US" sz="2000" b="1" dirty="0"/>
          </a:p>
          <a:p>
            <a:pPr algn="ctr" eaLnBrk="1" hangingPunct="1">
              <a:spcBef>
                <a:spcPct val="0"/>
              </a:spcBef>
              <a:buFontTx/>
              <a:buNone/>
            </a:pPr>
            <a:r>
              <a:rPr lang="en-US" altLang="en-US" sz="3200" b="1" dirty="0"/>
              <a:t>We mean the difference between </a:t>
            </a:r>
            <a:r>
              <a:rPr lang="en-US" altLang="en-US" sz="3200" b="1" u="sng" dirty="0"/>
              <a:t>right</a:t>
            </a:r>
            <a:r>
              <a:rPr lang="en-US" altLang="en-US" sz="3200" b="1" dirty="0"/>
              <a:t> and </a:t>
            </a:r>
            <a:r>
              <a:rPr lang="en-US" altLang="en-US" sz="3200" b="1" u="sng" dirty="0"/>
              <a:t>wrong</a:t>
            </a:r>
            <a:r>
              <a:rPr lang="en-US" altLang="en-US" sz="2800" b="1" dirty="0"/>
              <a:t>.</a:t>
            </a:r>
            <a:endParaRPr lang="en-US" altLang="en-US" sz="2800" b="1" dirty="0">
              <a:latin typeface="Arial" charset="0"/>
            </a:endParaRPr>
          </a:p>
        </p:txBody>
      </p:sp>
      <p:pic>
        <p:nvPicPr>
          <p:cNvPr id="2" name="Picture 4" descr="Image result for ethics morality">
            <a:extLst>
              <a:ext uri="{FF2B5EF4-FFF2-40B4-BE49-F238E27FC236}">
                <a16:creationId xmlns:a16="http://schemas.microsoft.com/office/drawing/2014/main" id="{39692F1E-B7D6-83AA-A11C-05F3BC9608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043" y="518953"/>
            <a:ext cx="3399557" cy="2307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322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5"/>
          <p:cNvSpPr txBox="1">
            <a:spLocks noChangeArrowheads="1"/>
          </p:cNvSpPr>
          <p:nvPr/>
        </p:nvSpPr>
        <p:spPr bwMode="auto">
          <a:xfrm>
            <a:off x="990600" y="216694"/>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dirty="0">
                <a:latin typeface="Arial" charset="0"/>
              </a:rPr>
              <a:t>A Scout Expects No Compensation</a:t>
            </a:r>
          </a:p>
        </p:txBody>
      </p:sp>
      <p:sp>
        <p:nvSpPr>
          <p:cNvPr id="4" name="Text Box 6"/>
          <p:cNvSpPr txBox="1">
            <a:spLocks noChangeArrowheads="1"/>
          </p:cNvSpPr>
          <p:nvPr/>
        </p:nvSpPr>
        <p:spPr bwMode="auto">
          <a:xfrm>
            <a:off x="2314396" y="914400"/>
            <a:ext cx="65532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buFont typeface="Arial" charset="0"/>
              <a:buNone/>
              <a:defRPr/>
            </a:pPr>
            <a:r>
              <a:rPr lang="en-US" sz="2800" b="1" dirty="0"/>
              <a:t>“There was some discussion on the part of those who felt that it would have an unfortunate effect if the boys reported their Good Turns in public.  Accordingly, the policy was adopted and has remained in force ever since that the boy’s individual Good Turns are not reported.  They are a matter between his Scout conscience and himself.”</a:t>
            </a:r>
            <a:endParaRPr lang="en-US" sz="2800" dirty="0"/>
          </a:p>
          <a:p>
            <a:pPr marL="1771650" indent="-1771650">
              <a:buFont typeface="Arial" charset="0"/>
              <a:buNone/>
              <a:defRPr/>
            </a:pPr>
            <a:r>
              <a:rPr lang="en-US" sz="2000" b="1" dirty="0"/>
              <a:t>	1911 Committee on Standardization of the Scout Oath and Law</a:t>
            </a:r>
          </a:p>
          <a:p>
            <a:pPr marL="1771650" indent="-1771650">
              <a:buFont typeface="Arial" charset="0"/>
              <a:buNone/>
              <a:defRPr/>
            </a:pPr>
            <a:r>
              <a:rPr lang="en-US" sz="2000" b="1" dirty="0"/>
              <a:t>	</a:t>
            </a:r>
            <a:r>
              <a:rPr lang="en-US" sz="2000" b="1" u="sng" dirty="0"/>
              <a:t>The</a:t>
            </a:r>
            <a:r>
              <a:rPr lang="en-US" sz="2000" b="1" dirty="0"/>
              <a:t> </a:t>
            </a:r>
            <a:r>
              <a:rPr lang="en-US" sz="2000" b="1" u="sng" dirty="0"/>
              <a:t>History</a:t>
            </a:r>
            <a:r>
              <a:rPr lang="en-US" sz="2000" b="1" dirty="0"/>
              <a:t> </a:t>
            </a:r>
            <a:r>
              <a:rPr lang="en-US" sz="2000" b="1" u="sng" dirty="0"/>
              <a:t>of</a:t>
            </a:r>
            <a:r>
              <a:rPr lang="en-US" sz="2000" b="1" dirty="0"/>
              <a:t> </a:t>
            </a:r>
            <a:r>
              <a:rPr lang="en-US" sz="2000" b="1" u="sng" dirty="0"/>
              <a:t>the</a:t>
            </a:r>
            <a:r>
              <a:rPr lang="en-US" sz="2000" b="1" dirty="0"/>
              <a:t> </a:t>
            </a:r>
            <a:r>
              <a:rPr lang="en-US" sz="2000" b="1" u="sng" dirty="0"/>
              <a:t>Boy</a:t>
            </a:r>
            <a:r>
              <a:rPr lang="en-US" sz="2000" b="1" dirty="0"/>
              <a:t> </a:t>
            </a:r>
            <a:r>
              <a:rPr lang="en-US" sz="2000" b="1" u="sng" dirty="0"/>
              <a:t>Scouts</a:t>
            </a:r>
            <a:r>
              <a:rPr lang="en-US" sz="2000" b="1" dirty="0"/>
              <a:t> </a:t>
            </a:r>
            <a:r>
              <a:rPr lang="en-US" sz="2000" b="1" u="sng" dirty="0"/>
              <a:t>of</a:t>
            </a:r>
            <a:r>
              <a:rPr lang="en-US" sz="2000" b="1" dirty="0"/>
              <a:t> </a:t>
            </a:r>
            <a:r>
              <a:rPr lang="en-US" sz="2000" b="1" u="sng" dirty="0"/>
              <a:t>America</a:t>
            </a:r>
            <a:r>
              <a:rPr lang="en-US" sz="2000" b="1" dirty="0"/>
              <a:t>, 1937, BSA, New York, New York, p. 58.</a:t>
            </a:r>
          </a:p>
          <a:p>
            <a:pPr marL="2743200" indent="-2743200">
              <a:buFont typeface="Arial" charset="0"/>
              <a:buNone/>
              <a:defRPr/>
            </a:pPr>
            <a:endParaRPr lang="en-US" altLang="en-US" sz="2000" b="1" i="1" dirty="0">
              <a:latin typeface="Arial" charset="0"/>
            </a:endParaRPr>
          </a:p>
        </p:txBody>
      </p:sp>
      <p:pic>
        <p:nvPicPr>
          <p:cNvPr id="2" name="Picture 1">
            <a:extLst>
              <a:ext uri="{FF2B5EF4-FFF2-40B4-BE49-F238E27FC236}">
                <a16:creationId xmlns:a16="http://schemas.microsoft.com/office/drawing/2014/main" id="{4B9D9CE1-1A63-52CF-5FDE-804BBAA8FE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529" y="1043796"/>
            <a:ext cx="1925518" cy="2537604"/>
          </a:xfrm>
          <a:prstGeom prst="rect">
            <a:avLst/>
          </a:prstGeom>
        </p:spPr>
      </p:pic>
    </p:spTree>
    <p:extLst>
      <p:ext uri="{BB962C8B-B14F-4D97-AF65-F5344CB8AC3E}">
        <p14:creationId xmlns:p14="http://schemas.microsoft.com/office/powerpoint/2010/main" val="1018709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3A8608C-588B-0364-3B8E-CE924A79E234}"/>
              </a:ext>
            </a:extLst>
          </p:cNvPr>
          <p:cNvSpPr txBox="1"/>
          <p:nvPr/>
        </p:nvSpPr>
        <p:spPr>
          <a:xfrm>
            <a:off x="1295400" y="3124200"/>
            <a:ext cx="6629400" cy="2800767"/>
          </a:xfrm>
          <a:prstGeom prst="rect">
            <a:avLst/>
          </a:prstGeom>
          <a:noFill/>
        </p:spPr>
        <p:txBody>
          <a:bodyPr wrap="square">
            <a:spAutoFit/>
          </a:bodyPr>
          <a:lstStyle/>
          <a:p>
            <a:pPr algn="ctr" eaLnBrk="1" hangingPunct="1">
              <a:spcBef>
                <a:spcPct val="0"/>
              </a:spcBef>
              <a:buFontTx/>
              <a:buNone/>
            </a:pPr>
            <a:r>
              <a:rPr lang="en-US" altLang="en-US" sz="4400" b="1" dirty="0">
                <a:latin typeface="Arial" charset="0"/>
              </a:rPr>
              <a:t>Where do our yout</a:t>
            </a:r>
            <a:r>
              <a:rPr lang="en-US" altLang="en-US" sz="4400" b="1" dirty="0"/>
              <a:t>h stand today on questions of ethics and morality?</a:t>
            </a:r>
            <a:endParaRPr lang="en-US" altLang="en-US" sz="4400" b="1" dirty="0">
              <a:latin typeface="Arial" charset="0"/>
            </a:endParaRPr>
          </a:p>
        </p:txBody>
      </p:sp>
      <p:pic>
        <p:nvPicPr>
          <p:cNvPr id="2050" name="Picture 2" descr="Image result for ethics morality">
            <a:extLst>
              <a:ext uri="{FF2B5EF4-FFF2-40B4-BE49-F238E27FC236}">
                <a16:creationId xmlns:a16="http://schemas.microsoft.com/office/drawing/2014/main" id="{22063FE1-4CF5-F640-D8B0-586FB38FEE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805" y="194845"/>
            <a:ext cx="3209819" cy="239595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ethics morality">
            <a:extLst>
              <a:ext uri="{FF2B5EF4-FFF2-40B4-BE49-F238E27FC236}">
                <a16:creationId xmlns:a16="http://schemas.microsoft.com/office/drawing/2014/main" id="{D3FFC9C8-0AD4-E60C-4184-12FED19A39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123" y="29383"/>
            <a:ext cx="3971977" cy="2734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67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9"/>
          <p:cNvSpPr>
            <a:spLocks noChangeArrowheads="1"/>
          </p:cNvSpPr>
          <p:nvPr/>
        </p:nvSpPr>
        <p:spPr bwMode="auto">
          <a:xfrm>
            <a:off x="1108552" y="152400"/>
            <a:ext cx="692689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b="1" dirty="0">
                <a:latin typeface="Arial" charset="0"/>
              </a:rPr>
              <a:t>Summit Ministries National Survey</a:t>
            </a:r>
          </a:p>
          <a:p>
            <a:pPr algn="ctr" eaLnBrk="1" hangingPunct="1">
              <a:spcBef>
                <a:spcPct val="0"/>
              </a:spcBef>
              <a:buFontTx/>
              <a:buNone/>
            </a:pPr>
            <a:r>
              <a:rPr lang="en-US" altLang="en-US" b="1" dirty="0">
                <a:latin typeface="Arial" charset="0"/>
              </a:rPr>
              <a:t>1000 Voters – October 2022</a:t>
            </a:r>
          </a:p>
        </p:txBody>
      </p:sp>
      <p:sp>
        <p:nvSpPr>
          <p:cNvPr id="2" name="Text Box 7">
            <a:extLst>
              <a:ext uri="{FF2B5EF4-FFF2-40B4-BE49-F238E27FC236}">
                <a16:creationId xmlns:a16="http://schemas.microsoft.com/office/drawing/2014/main" id="{F7DA4AFD-ECAF-F888-782F-D8B04D5B00C2}"/>
              </a:ext>
            </a:extLst>
          </p:cNvPr>
          <p:cNvSpPr txBox="1">
            <a:spLocks noChangeArrowheads="1"/>
          </p:cNvSpPr>
          <p:nvPr/>
        </p:nvSpPr>
        <p:spPr bwMode="auto">
          <a:xfrm>
            <a:off x="190500" y="1447800"/>
            <a:ext cx="8762999"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latin typeface="Arial" charset="0"/>
              </a:rPr>
              <a:t>Question: There is absolute truth, or each person determines their own version of truth?</a:t>
            </a:r>
          </a:p>
          <a:p>
            <a:pPr marL="230188" indent="-230188" eaLnBrk="1" hangingPunct="1">
              <a:spcBef>
                <a:spcPct val="0"/>
              </a:spcBef>
            </a:pPr>
            <a:r>
              <a:rPr lang="en-US" altLang="en-US" sz="2400" b="1" dirty="0">
                <a:latin typeface="Arial" charset="0"/>
              </a:rPr>
              <a:t>Absolute truth: unalterable moral/ethical reality, applicable everywhere and for all time </a:t>
            </a:r>
          </a:p>
          <a:p>
            <a:pPr marL="230188" indent="-230188" eaLnBrk="1" hangingPunct="1">
              <a:spcBef>
                <a:spcPct val="0"/>
              </a:spcBef>
            </a:pPr>
            <a:r>
              <a:rPr lang="en-US" altLang="en-US" sz="2400" b="1" dirty="0">
                <a:latin typeface="Arial" charset="0"/>
              </a:rPr>
              <a:t>39% said each person determines own version of truth</a:t>
            </a:r>
          </a:p>
          <a:p>
            <a:pPr marL="973138" lvl="1" indent="-230188" eaLnBrk="1" hangingPunct="1">
              <a:spcBef>
                <a:spcPct val="0"/>
              </a:spcBef>
            </a:pPr>
            <a:r>
              <a:rPr lang="en-US" altLang="en-US" sz="2400" b="1" dirty="0">
                <a:latin typeface="Arial" charset="0"/>
              </a:rPr>
              <a:t>55% among adults aged 18-29</a:t>
            </a:r>
          </a:p>
          <a:p>
            <a:pPr marL="973138" lvl="1" indent="-230188" eaLnBrk="1" hangingPunct="1">
              <a:spcBef>
                <a:spcPct val="0"/>
              </a:spcBef>
            </a:pPr>
            <a:r>
              <a:rPr lang="en-US" altLang="en-US" sz="2400" b="1" dirty="0">
                <a:latin typeface="Arial" charset="0"/>
              </a:rPr>
              <a:t>46% among adults aged 30-40</a:t>
            </a:r>
          </a:p>
          <a:p>
            <a:pPr marL="230188" lvl="1" indent="-230188" eaLnBrk="1" hangingPunct="1">
              <a:spcBef>
                <a:spcPct val="0"/>
              </a:spcBef>
              <a:buFont typeface="Arial" panose="020B0604020202020204" pitchFamily="34" charset="0"/>
              <a:buChar char="•"/>
            </a:pPr>
            <a:r>
              <a:rPr lang="en-US" altLang="en-US" sz="2400" b="1" dirty="0">
                <a:latin typeface="Arial" charset="0"/>
              </a:rPr>
              <a:t>Without absolute truth, one is free to self-define, self-justify </a:t>
            </a:r>
            <a:r>
              <a:rPr lang="en-US" altLang="en-US" sz="2400" b="1" u="sng" dirty="0">
                <a:latin typeface="Arial" charset="0"/>
              </a:rPr>
              <a:t>any</a:t>
            </a:r>
            <a:r>
              <a:rPr lang="en-US" altLang="en-US" sz="2400" b="1" dirty="0">
                <a:latin typeface="Arial" charset="0"/>
              </a:rPr>
              <a:t> behavior as right/wrong, without consequence (absent a standard, who is to judge?)</a:t>
            </a:r>
          </a:p>
          <a:p>
            <a:pPr marL="230188" lvl="1" indent="-230188" eaLnBrk="1" hangingPunct="1">
              <a:spcBef>
                <a:spcPct val="0"/>
              </a:spcBef>
              <a:buFont typeface="Arial" panose="020B0604020202020204" pitchFamily="34" charset="0"/>
              <a:buChar char="•"/>
            </a:pPr>
            <a:r>
              <a:rPr lang="en-US" altLang="en-US" sz="2400" b="1" dirty="0">
                <a:latin typeface="Arial" charset="0"/>
              </a:rPr>
              <a:t>Judges 17:6 – “Every man did that which was right in his own eyes.”</a:t>
            </a:r>
          </a:p>
          <a:p>
            <a:pPr marL="230188" lvl="1" indent="-230188" eaLnBrk="1" hangingPunct="1">
              <a:spcBef>
                <a:spcPct val="0"/>
              </a:spcBef>
              <a:buFont typeface="Arial" panose="020B0604020202020204" pitchFamily="34" charset="0"/>
              <a:buChar char="•"/>
            </a:pPr>
            <a:r>
              <a:rPr lang="en-US" altLang="en-US" sz="2400" b="1" dirty="0">
                <a:latin typeface="Arial" charset="0"/>
              </a:rPr>
              <a:t>What are the consequences of individual relativism?</a:t>
            </a:r>
          </a:p>
        </p:txBody>
      </p:sp>
    </p:spTree>
    <p:extLst>
      <p:ext uri="{BB962C8B-B14F-4D97-AF65-F5344CB8AC3E}">
        <p14:creationId xmlns:p14="http://schemas.microsoft.com/office/powerpoint/2010/main" val="2755773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5"/>
          <p:cNvSpPr txBox="1">
            <a:spLocks noChangeArrowheads="1"/>
          </p:cNvSpPr>
          <p:nvPr/>
        </p:nvSpPr>
        <p:spPr bwMode="auto">
          <a:xfrm>
            <a:off x="929945" y="165318"/>
            <a:ext cx="728411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b="1" dirty="0">
                <a:latin typeface="Arial" charset="0"/>
              </a:rPr>
              <a:t>Character Survey of American Youth</a:t>
            </a:r>
          </a:p>
          <a:p>
            <a:pPr algn="ctr" eaLnBrk="1" hangingPunct="1">
              <a:spcBef>
                <a:spcPct val="0"/>
              </a:spcBef>
              <a:buNone/>
            </a:pPr>
            <a:r>
              <a:rPr lang="en-US" altLang="en-US" sz="3200" b="1" dirty="0">
                <a:latin typeface="Arial" charset="0"/>
              </a:rPr>
              <a:t>Josephson Institute 2012 Survey</a:t>
            </a:r>
          </a:p>
          <a:p>
            <a:pPr algn="ctr" eaLnBrk="1" hangingPunct="1">
              <a:spcBef>
                <a:spcPct val="0"/>
              </a:spcBef>
              <a:buNone/>
            </a:pPr>
            <a:r>
              <a:rPr lang="en-US" altLang="en-US" sz="2400" b="1" dirty="0">
                <a:latin typeface="Arial" charset="0"/>
              </a:rPr>
              <a:t>22,305 High School Students</a:t>
            </a:r>
          </a:p>
          <a:p>
            <a:pPr algn="ctr" eaLnBrk="1" hangingPunct="1">
              <a:spcBef>
                <a:spcPct val="0"/>
              </a:spcBef>
              <a:buNone/>
            </a:pPr>
            <a:r>
              <a:rPr lang="en-US" altLang="en-US" sz="2400" b="1" dirty="0">
                <a:latin typeface="Arial" charset="0"/>
              </a:rPr>
              <a:t>10,440 Males; 11,865 Females</a:t>
            </a:r>
          </a:p>
        </p:txBody>
      </p:sp>
      <p:sp>
        <p:nvSpPr>
          <p:cNvPr id="11268" name="Text Box 6"/>
          <p:cNvSpPr txBox="1">
            <a:spLocks noChangeArrowheads="1"/>
          </p:cNvSpPr>
          <p:nvPr/>
        </p:nvSpPr>
        <p:spPr bwMode="auto">
          <a:xfrm>
            <a:off x="441325" y="1331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b="1"/>
          </a:p>
        </p:txBody>
      </p:sp>
      <p:sp>
        <p:nvSpPr>
          <p:cNvPr id="11270" name="Text Box 8"/>
          <p:cNvSpPr txBox="1">
            <a:spLocks noChangeArrowheads="1"/>
          </p:cNvSpPr>
          <p:nvPr/>
        </p:nvSpPr>
        <p:spPr bwMode="auto">
          <a:xfrm>
            <a:off x="228600" y="2514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400" b="1"/>
          </a:p>
        </p:txBody>
      </p:sp>
      <p:sp>
        <p:nvSpPr>
          <p:cNvPr id="11271" name="Text Box 9"/>
          <p:cNvSpPr txBox="1">
            <a:spLocks noChangeArrowheads="1"/>
          </p:cNvSpPr>
          <p:nvPr/>
        </p:nvSpPr>
        <p:spPr bwMode="auto">
          <a:xfrm>
            <a:off x="0" y="1981200"/>
            <a:ext cx="876233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latin typeface="Arial" charset="0"/>
              </a:rPr>
              <a:t>Within the past year:</a:t>
            </a:r>
          </a:p>
          <a:p>
            <a:pPr eaLnBrk="1" hangingPunct="1">
              <a:spcBef>
                <a:spcPct val="0"/>
              </a:spcBef>
              <a:buFontTx/>
              <a:buNone/>
            </a:pPr>
            <a:r>
              <a:rPr lang="en-US" altLang="en-US" sz="2400" b="1" dirty="0">
                <a:latin typeface="Arial" charset="0"/>
              </a:rPr>
              <a:t>- 14% confessed to have stolen from a friend</a:t>
            </a:r>
          </a:p>
          <a:p>
            <a:pPr eaLnBrk="1" hangingPunct="1">
              <a:spcBef>
                <a:spcPct val="0"/>
              </a:spcBef>
              <a:buFontTx/>
              <a:buNone/>
            </a:pPr>
            <a:r>
              <a:rPr lang="en-US" altLang="en-US" sz="2400" b="1" dirty="0">
                <a:latin typeface="Arial" charset="0"/>
              </a:rPr>
              <a:t>- 15% it’s not cheating if everyone is doing it</a:t>
            </a:r>
          </a:p>
          <a:p>
            <a:pPr eaLnBrk="1" hangingPunct="1">
              <a:spcBef>
                <a:spcPct val="0"/>
              </a:spcBef>
              <a:buFontTx/>
              <a:buNone/>
            </a:pPr>
            <a:r>
              <a:rPr lang="en-US" altLang="en-US" sz="2400" b="1" dirty="0">
                <a:latin typeface="Arial" charset="0"/>
              </a:rPr>
              <a:t>- 17% mistreated someone for belonging to different group</a:t>
            </a:r>
          </a:p>
          <a:p>
            <a:pPr eaLnBrk="1" hangingPunct="1">
              <a:spcBef>
                <a:spcPct val="0"/>
              </a:spcBef>
              <a:buFontTx/>
              <a:buNone/>
            </a:pPr>
            <a:r>
              <a:rPr lang="en-US" altLang="en-US" sz="2400" b="1" dirty="0">
                <a:latin typeface="Arial" charset="0"/>
              </a:rPr>
              <a:t>- 18% stole something from parents/relatives</a:t>
            </a:r>
          </a:p>
          <a:p>
            <a:pPr eaLnBrk="1" hangingPunct="1">
              <a:spcBef>
                <a:spcPct val="0"/>
              </a:spcBef>
              <a:buFontTx/>
              <a:buNone/>
            </a:pPr>
            <a:r>
              <a:rPr lang="en-US" altLang="en-US" sz="2400" b="1" dirty="0">
                <a:latin typeface="Arial" charset="0"/>
              </a:rPr>
              <a:t>- 20% confessed to have stolen from a store</a:t>
            </a:r>
          </a:p>
          <a:p>
            <a:pPr eaLnBrk="1" hangingPunct="1">
              <a:spcBef>
                <a:spcPct val="0"/>
              </a:spcBef>
              <a:buFontTx/>
              <a:buNone/>
            </a:pPr>
            <a:r>
              <a:rPr lang="en-US" altLang="en-US" sz="2400" b="1" dirty="0">
                <a:latin typeface="Arial" charset="0"/>
              </a:rPr>
              <a:t>- 24% think it’s okay sometimes to hit or threaten someone</a:t>
            </a:r>
          </a:p>
          <a:p>
            <a:pPr eaLnBrk="1" hangingPunct="1">
              <a:spcBef>
                <a:spcPct val="0"/>
              </a:spcBef>
              <a:buFontTx/>
              <a:buNone/>
            </a:pPr>
            <a:r>
              <a:rPr lang="en-US" altLang="en-US" sz="2400" b="1" dirty="0">
                <a:latin typeface="Arial" charset="0"/>
              </a:rPr>
              <a:t>           who makes them angry</a:t>
            </a:r>
          </a:p>
          <a:p>
            <a:pPr eaLnBrk="1" hangingPunct="1">
              <a:spcBef>
                <a:spcPct val="0"/>
              </a:spcBef>
              <a:buFontTx/>
              <a:buNone/>
            </a:pPr>
            <a:r>
              <a:rPr lang="en-US" altLang="en-US" sz="2400" b="1" dirty="0">
                <a:latin typeface="Arial" charset="0"/>
              </a:rPr>
              <a:t>- 32% copied internet document for classroom assignment</a:t>
            </a:r>
          </a:p>
          <a:p>
            <a:pPr marL="173038" indent="-173038" eaLnBrk="1" hangingPunct="1">
              <a:spcBef>
                <a:spcPct val="0"/>
              </a:spcBef>
              <a:buFontTx/>
              <a:buChar char="-"/>
            </a:pPr>
            <a:r>
              <a:rPr lang="en-US" altLang="en-US" sz="2400" b="1" dirty="0">
                <a:latin typeface="Arial" charset="0"/>
              </a:rPr>
              <a:t>36% one must occasionally lie or cheat to succeed</a:t>
            </a:r>
          </a:p>
          <a:p>
            <a:pPr marL="173038" indent="-173038" eaLnBrk="1" hangingPunct="1">
              <a:spcBef>
                <a:spcPct val="0"/>
              </a:spcBef>
              <a:buFontTx/>
              <a:buChar char="-"/>
            </a:pPr>
            <a:r>
              <a:rPr lang="en-US" altLang="en-US" sz="2400" b="1" dirty="0">
                <a:latin typeface="Arial" charset="0"/>
              </a:rPr>
              <a:t>36% used racial slurs or insults</a:t>
            </a:r>
          </a:p>
          <a:p>
            <a:pPr marL="173038" indent="-173038" eaLnBrk="1" hangingPunct="1">
              <a:spcBef>
                <a:spcPct val="0"/>
              </a:spcBef>
              <a:buFontTx/>
              <a:buChar char="-"/>
            </a:pPr>
            <a:r>
              <a:rPr lang="en-US" altLang="en-US" sz="2400" b="1" dirty="0">
                <a:latin typeface="Arial" charset="0"/>
              </a:rPr>
              <a:t>38% confessed to occasional lying to save money</a:t>
            </a:r>
          </a:p>
          <a:p>
            <a:pPr marL="173038" indent="-173038" eaLnBrk="1" hangingPunct="1">
              <a:spcBef>
                <a:spcPct val="0"/>
              </a:spcBef>
              <a:buFontTx/>
              <a:buChar char="-"/>
            </a:pPr>
            <a:r>
              <a:rPr lang="en-US" altLang="en-US" sz="2400" b="1" dirty="0">
                <a:latin typeface="Arial" charset="0"/>
              </a:rPr>
              <a:t>40% bullied, teased or taunted someone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6"/>
          <p:cNvSpPr txBox="1">
            <a:spLocks noChangeArrowheads="1"/>
          </p:cNvSpPr>
          <p:nvPr/>
        </p:nvSpPr>
        <p:spPr bwMode="auto">
          <a:xfrm>
            <a:off x="441325" y="1331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b="1"/>
          </a:p>
        </p:txBody>
      </p:sp>
      <p:sp>
        <p:nvSpPr>
          <p:cNvPr id="12293" name="Text Box 8"/>
          <p:cNvSpPr txBox="1">
            <a:spLocks noChangeArrowheads="1"/>
          </p:cNvSpPr>
          <p:nvPr/>
        </p:nvSpPr>
        <p:spPr bwMode="auto">
          <a:xfrm>
            <a:off x="228600" y="2514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400" b="1"/>
          </a:p>
        </p:txBody>
      </p:sp>
      <p:sp>
        <p:nvSpPr>
          <p:cNvPr id="12294" name="Text Box 9"/>
          <p:cNvSpPr txBox="1">
            <a:spLocks noChangeArrowheads="1"/>
          </p:cNvSpPr>
          <p:nvPr/>
        </p:nvSpPr>
        <p:spPr bwMode="auto">
          <a:xfrm>
            <a:off x="0" y="1366421"/>
            <a:ext cx="924804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173038" indent="-173038" eaLnBrk="1" hangingPunct="1">
              <a:spcBef>
                <a:spcPct val="0"/>
              </a:spcBef>
              <a:buFontTx/>
              <a:buChar char="-"/>
            </a:pPr>
            <a:r>
              <a:rPr lang="en-US" altLang="en-US" sz="2400" b="1" dirty="0">
                <a:latin typeface="Arial" charset="0"/>
              </a:rPr>
              <a:t>43% hit a person out of anger</a:t>
            </a:r>
          </a:p>
          <a:p>
            <a:pPr marL="173038" indent="-173038" eaLnBrk="1" hangingPunct="1">
              <a:spcBef>
                <a:spcPct val="0"/>
              </a:spcBef>
              <a:buFontTx/>
              <a:buChar char="-"/>
            </a:pPr>
            <a:r>
              <a:rPr lang="en-US" altLang="en-US" sz="2400" b="1" dirty="0">
                <a:latin typeface="Arial" charset="0"/>
              </a:rPr>
              <a:t>45% confessed to have violated own religious beliefs</a:t>
            </a:r>
          </a:p>
          <a:p>
            <a:pPr marL="173038" indent="-173038" eaLnBrk="1" hangingPunct="1">
              <a:spcBef>
                <a:spcPct val="0"/>
              </a:spcBef>
              <a:buFontTx/>
              <a:buChar char="-"/>
            </a:pPr>
            <a:r>
              <a:rPr lang="en-US" altLang="en-US" sz="2400" b="1" dirty="0">
                <a:latin typeface="Arial" charset="0"/>
              </a:rPr>
              <a:t>49% have been bullied, teased or taunted in upsetting way</a:t>
            </a:r>
          </a:p>
          <a:p>
            <a:pPr eaLnBrk="1" hangingPunct="1">
              <a:spcBef>
                <a:spcPct val="0"/>
              </a:spcBef>
              <a:buFontTx/>
              <a:buNone/>
            </a:pPr>
            <a:r>
              <a:rPr lang="en-US" altLang="en-US" sz="2400" b="1" dirty="0">
                <a:latin typeface="Arial" charset="0"/>
              </a:rPr>
              <a:t>- 52% confessed to cheating during a test</a:t>
            </a:r>
          </a:p>
          <a:p>
            <a:pPr eaLnBrk="1" hangingPunct="1">
              <a:spcBef>
                <a:spcPct val="0"/>
              </a:spcBef>
              <a:buFontTx/>
              <a:buNone/>
            </a:pPr>
            <a:r>
              <a:rPr lang="en-US" altLang="en-US" sz="2400" b="1" dirty="0">
                <a:latin typeface="Arial" charset="0"/>
              </a:rPr>
              <a:t>- 55% lied to a teacher about something significant</a:t>
            </a:r>
          </a:p>
          <a:p>
            <a:pPr eaLnBrk="1" hangingPunct="1">
              <a:spcBef>
                <a:spcPct val="0"/>
              </a:spcBef>
              <a:buFontTx/>
              <a:buNone/>
            </a:pPr>
            <a:r>
              <a:rPr lang="en-US" altLang="en-US" sz="2400" b="1" dirty="0">
                <a:latin typeface="Arial" charset="0"/>
              </a:rPr>
              <a:t>- 74% confessed to copying another’s homework</a:t>
            </a:r>
          </a:p>
          <a:p>
            <a:pPr eaLnBrk="1" hangingPunct="1">
              <a:spcBef>
                <a:spcPct val="0"/>
              </a:spcBef>
              <a:buFontTx/>
              <a:buNone/>
            </a:pPr>
            <a:r>
              <a:rPr lang="en-US" altLang="en-US" sz="2400" b="1" dirty="0">
                <a:latin typeface="Arial" charset="0"/>
              </a:rPr>
              <a:t>- 76% confessed to lying to parent about significant matter</a:t>
            </a:r>
          </a:p>
          <a:p>
            <a:pPr eaLnBrk="1" hangingPunct="1">
              <a:spcBef>
                <a:spcPct val="0"/>
              </a:spcBef>
              <a:buFontTx/>
              <a:buNone/>
            </a:pPr>
            <a:r>
              <a:rPr lang="en-US" altLang="en-US" sz="2400" b="1" dirty="0">
                <a:latin typeface="Arial" charset="0"/>
              </a:rPr>
              <a:t>- and just 70% answered the survey completely honestly</a:t>
            </a:r>
          </a:p>
          <a:p>
            <a:pPr eaLnBrk="1" hangingPunct="1">
              <a:spcBef>
                <a:spcPct val="0"/>
              </a:spcBef>
              <a:buFontTx/>
              <a:buNone/>
            </a:pPr>
            <a:r>
              <a:rPr lang="en-US" altLang="en-US" sz="2400" b="1" i="1" dirty="0">
                <a:latin typeface="Arial" charset="0"/>
              </a:rPr>
              <a:t>And yet:</a:t>
            </a:r>
          </a:p>
          <a:p>
            <a:pPr eaLnBrk="1" hangingPunct="1">
              <a:spcBef>
                <a:spcPct val="0"/>
              </a:spcBef>
              <a:buFontTx/>
              <a:buNone/>
            </a:pPr>
            <a:r>
              <a:rPr lang="en-US" altLang="en-US" sz="2400" b="1" dirty="0">
                <a:latin typeface="Arial" charset="0"/>
              </a:rPr>
              <a:t>- 81% believe they are better than most in doing what’s right</a:t>
            </a:r>
          </a:p>
          <a:p>
            <a:pPr eaLnBrk="1" hangingPunct="1">
              <a:spcBef>
                <a:spcPct val="0"/>
              </a:spcBef>
              <a:buFontTx/>
              <a:buNone/>
            </a:pPr>
            <a:r>
              <a:rPr lang="en-US" altLang="en-US" sz="2400" b="1" dirty="0">
                <a:latin typeface="Arial" charset="0"/>
              </a:rPr>
              <a:t>- 93% are satisfied with their ethics and character</a:t>
            </a:r>
          </a:p>
          <a:p>
            <a:pPr eaLnBrk="1" hangingPunct="1">
              <a:spcBef>
                <a:spcPct val="0"/>
              </a:spcBef>
              <a:buFontTx/>
              <a:buNone/>
            </a:pPr>
            <a:r>
              <a:rPr lang="en-US" altLang="en-US" sz="2400" b="1" dirty="0">
                <a:latin typeface="Arial" charset="0"/>
              </a:rPr>
              <a:t>- 95% say trust &amp; honesty are essential in business/workplace</a:t>
            </a:r>
          </a:p>
          <a:p>
            <a:pPr eaLnBrk="1" hangingPunct="1">
              <a:spcBef>
                <a:spcPct val="0"/>
              </a:spcBef>
              <a:buFontTx/>
              <a:buNone/>
            </a:pPr>
            <a:r>
              <a:rPr lang="en-US" altLang="en-US" sz="2400" b="1" dirty="0">
                <a:latin typeface="Arial" charset="0"/>
              </a:rPr>
              <a:t>- 98% say trust &amp; honesty are essential in relationships</a:t>
            </a:r>
          </a:p>
          <a:p>
            <a:pPr eaLnBrk="1" hangingPunct="1">
              <a:spcBef>
                <a:spcPct val="0"/>
              </a:spcBef>
              <a:buFontTx/>
              <a:buNone/>
            </a:pPr>
            <a:r>
              <a:rPr lang="en-US" altLang="en-US" sz="2400" b="1" dirty="0">
                <a:latin typeface="Arial" charset="0"/>
              </a:rPr>
              <a:t>- 99% feel being of good character is important</a:t>
            </a:r>
          </a:p>
        </p:txBody>
      </p:sp>
      <p:sp>
        <p:nvSpPr>
          <p:cNvPr id="2" name="Text Box 5">
            <a:extLst>
              <a:ext uri="{FF2B5EF4-FFF2-40B4-BE49-F238E27FC236}">
                <a16:creationId xmlns:a16="http://schemas.microsoft.com/office/drawing/2014/main" id="{BC8EEBEE-AC34-B98E-DCAF-7FE5DF1ED8B5}"/>
              </a:ext>
            </a:extLst>
          </p:cNvPr>
          <p:cNvSpPr txBox="1">
            <a:spLocks noChangeArrowheads="1"/>
          </p:cNvSpPr>
          <p:nvPr/>
        </p:nvSpPr>
        <p:spPr bwMode="auto">
          <a:xfrm>
            <a:off x="914400" y="228600"/>
            <a:ext cx="728410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b="1" dirty="0">
                <a:latin typeface="Arial" charset="0"/>
              </a:rPr>
              <a:t>Character Survey of American Youth</a:t>
            </a:r>
          </a:p>
          <a:p>
            <a:pPr algn="ctr" eaLnBrk="1" hangingPunct="1">
              <a:spcBef>
                <a:spcPct val="0"/>
              </a:spcBef>
              <a:buNone/>
            </a:pPr>
            <a:r>
              <a:rPr lang="en-US" altLang="en-US" sz="3200" b="1" dirty="0">
                <a:latin typeface="Arial" charset="0"/>
              </a:rPr>
              <a:t>Josephson Institute 2012 Survey</a:t>
            </a:r>
            <a:endParaRPr lang="en-US" altLang="en-US" b="1" dirty="0">
              <a:latin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5"/>
          <p:cNvSpPr txBox="1">
            <a:spLocks noChangeArrowheads="1"/>
          </p:cNvSpPr>
          <p:nvPr/>
        </p:nvSpPr>
        <p:spPr bwMode="auto">
          <a:xfrm>
            <a:off x="914400" y="228600"/>
            <a:ext cx="7267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a:latin typeface="Arial" charset="0"/>
              </a:rPr>
              <a:t>Character Survey of American Youth</a:t>
            </a:r>
          </a:p>
        </p:txBody>
      </p:sp>
      <p:sp>
        <p:nvSpPr>
          <p:cNvPr id="13316" name="Text Box 6"/>
          <p:cNvSpPr txBox="1">
            <a:spLocks noChangeArrowheads="1"/>
          </p:cNvSpPr>
          <p:nvPr/>
        </p:nvSpPr>
        <p:spPr bwMode="auto">
          <a:xfrm>
            <a:off x="304800" y="1143000"/>
            <a:ext cx="864552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Char char="-"/>
            </a:pPr>
            <a:r>
              <a:rPr lang="en-US" altLang="en-US" sz="2400" b="1" dirty="0">
                <a:latin typeface="Arial" charset="0"/>
              </a:rPr>
              <a:t>“We laugh at honor and are shocked to find traitors in our midst.” – C. S. Lewis</a:t>
            </a:r>
          </a:p>
          <a:p>
            <a:pPr eaLnBrk="1" hangingPunct="1">
              <a:spcBef>
                <a:spcPct val="0"/>
              </a:spcBef>
              <a:buFontTx/>
              <a:buChar char="-"/>
            </a:pPr>
            <a:endParaRPr lang="en-US" altLang="en-US" sz="2400" b="1" dirty="0">
              <a:latin typeface="Arial" charset="0"/>
            </a:endParaRPr>
          </a:p>
          <a:p>
            <a:pPr eaLnBrk="1" hangingPunct="1">
              <a:spcBef>
                <a:spcPct val="0"/>
              </a:spcBef>
              <a:buFontTx/>
              <a:buChar char="-"/>
            </a:pPr>
            <a:r>
              <a:rPr lang="en-US" altLang="en-US" sz="2400" b="1" dirty="0">
                <a:latin typeface="Arial" charset="0"/>
              </a:rPr>
              <a:t>The society has done its best to obfuscate basic moral understanding.</a:t>
            </a:r>
          </a:p>
          <a:p>
            <a:pPr eaLnBrk="1" hangingPunct="1">
              <a:spcBef>
                <a:spcPct val="0"/>
              </a:spcBef>
              <a:buFontTx/>
              <a:buChar char="-"/>
            </a:pPr>
            <a:endParaRPr lang="en-US" altLang="en-US" sz="2400" b="1" dirty="0">
              <a:latin typeface="Arial" charset="0"/>
            </a:endParaRPr>
          </a:p>
          <a:p>
            <a:pPr eaLnBrk="1" hangingPunct="1">
              <a:spcBef>
                <a:spcPct val="0"/>
              </a:spcBef>
              <a:buFontTx/>
              <a:buChar char="-"/>
            </a:pPr>
            <a:r>
              <a:rPr lang="en-US" altLang="en-US" sz="2400" b="1" dirty="0">
                <a:latin typeface="Arial" charset="0"/>
              </a:rPr>
              <a:t>Our youth are both confused and unconcerned about what it means to have good character.</a:t>
            </a:r>
          </a:p>
          <a:p>
            <a:pPr eaLnBrk="1" hangingPunct="1">
              <a:spcBef>
                <a:spcPct val="0"/>
              </a:spcBef>
              <a:buFontTx/>
              <a:buNone/>
            </a:pPr>
            <a:endParaRPr lang="en-US" altLang="en-US" sz="2400" b="1" dirty="0">
              <a:latin typeface="Arial" charset="0"/>
            </a:endParaRPr>
          </a:p>
          <a:p>
            <a:pPr eaLnBrk="1" hangingPunct="1">
              <a:spcBef>
                <a:spcPct val="0"/>
              </a:spcBef>
              <a:buFontTx/>
              <a:buChar char="-"/>
            </a:pPr>
            <a:r>
              <a:rPr lang="en-US" altLang="en-US" sz="2400" b="1" dirty="0">
                <a:latin typeface="Arial" charset="0"/>
              </a:rPr>
              <a:t>We have a responsibility to try to reverse these trends.</a:t>
            </a:r>
          </a:p>
          <a:p>
            <a:pPr eaLnBrk="1" hangingPunct="1">
              <a:spcBef>
                <a:spcPct val="0"/>
              </a:spcBef>
              <a:buFontTx/>
              <a:buNone/>
            </a:pPr>
            <a:endParaRPr lang="en-US" altLang="en-US" sz="2400" b="1" dirty="0">
              <a:latin typeface="Arial" charset="0"/>
            </a:endParaRPr>
          </a:p>
          <a:p>
            <a:pPr eaLnBrk="1" hangingPunct="1">
              <a:spcBef>
                <a:spcPct val="0"/>
              </a:spcBef>
              <a:buFontTx/>
              <a:buChar char="-"/>
            </a:pPr>
            <a:r>
              <a:rPr lang="en-US" altLang="en-US" sz="2400" b="1" dirty="0">
                <a:latin typeface="Arial" charset="0"/>
              </a:rPr>
              <a:t>To make a difference, it takes constant, positive effort in the lives of our youth </a:t>
            </a:r>
            <a:r>
              <a:rPr lang="en-US" altLang="en-US" sz="2400" b="1" u="sng" dirty="0">
                <a:latin typeface="Arial" charset="0"/>
              </a:rPr>
              <a:t>starting</a:t>
            </a:r>
            <a:r>
              <a:rPr lang="en-US" altLang="en-US" sz="2400" b="1" dirty="0">
                <a:latin typeface="Arial" charset="0"/>
              </a:rPr>
              <a:t> </a:t>
            </a:r>
            <a:r>
              <a:rPr lang="en-US" altLang="en-US" sz="2400" b="1" u="sng" dirty="0">
                <a:latin typeface="Arial" charset="0"/>
              </a:rPr>
              <a:t>when</a:t>
            </a:r>
            <a:r>
              <a:rPr lang="en-US" altLang="en-US" sz="2400" b="1" dirty="0">
                <a:latin typeface="Arial" charset="0"/>
              </a:rPr>
              <a:t> </a:t>
            </a:r>
            <a:r>
              <a:rPr lang="en-US" altLang="en-US" sz="2400" b="1" u="sng" dirty="0">
                <a:latin typeface="Arial" charset="0"/>
              </a:rPr>
              <a:t>they</a:t>
            </a:r>
            <a:r>
              <a:rPr lang="en-US" altLang="en-US" sz="2400" b="1" dirty="0">
                <a:latin typeface="Arial" charset="0"/>
              </a:rPr>
              <a:t> </a:t>
            </a:r>
            <a:r>
              <a:rPr lang="en-US" altLang="en-US" sz="2400" b="1" u="sng" dirty="0">
                <a:latin typeface="Arial" charset="0"/>
              </a:rPr>
              <a:t>are</a:t>
            </a:r>
            <a:r>
              <a:rPr lang="en-US" altLang="en-US" sz="2400" b="1" dirty="0">
                <a:latin typeface="Arial" charset="0"/>
              </a:rPr>
              <a:t> </a:t>
            </a:r>
            <a:r>
              <a:rPr lang="en-US" altLang="en-US" sz="2400" b="1" u="sng" dirty="0">
                <a:latin typeface="Arial" charset="0"/>
              </a:rPr>
              <a:t>young</a:t>
            </a:r>
            <a:r>
              <a:rPr lang="en-US" altLang="en-US" sz="2400" b="1" dirty="0">
                <a:latin typeface="Arial" charset="0"/>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agle Scout Accused Of Thrill Kill - CBS News">
            <a:extLst>
              <a:ext uri="{FF2B5EF4-FFF2-40B4-BE49-F238E27FC236}">
                <a16:creationId xmlns:a16="http://schemas.microsoft.com/office/drawing/2014/main" id="{07081893-C364-4229-8EB7-A059BD68856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7163"/>
            <a:ext cx="3524250" cy="2647950"/>
          </a:xfrm>
          <a:prstGeom prst="rect">
            <a:avLst/>
          </a:prstGeom>
          <a:noFill/>
          <a:ln>
            <a:noFill/>
          </a:ln>
        </p:spPr>
      </p:pic>
      <p:sp>
        <p:nvSpPr>
          <p:cNvPr id="6" name="TextBox 5">
            <a:extLst>
              <a:ext uri="{FF2B5EF4-FFF2-40B4-BE49-F238E27FC236}">
                <a16:creationId xmlns:a16="http://schemas.microsoft.com/office/drawing/2014/main" id="{C3153FD2-79DD-4439-B39C-1C30794B0F93}"/>
              </a:ext>
            </a:extLst>
          </p:cNvPr>
          <p:cNvSpPr txBox="1"/>
          <p:nvPr/>
        </p:nvSpPr>
        <p:spPr>
          <a:xfrm>
            <a:off x="1210310" y="2805053"/>
            <a:ext cx="1422184" cy="400110"/>
          </a:xfrm>
          <a:prstGeom prst="rect">
            <a:avLst/>
          </a:prstGeom>
          <a:noFill/>
        </p:spPr>
        <p:txBody>
          <a:bodyPr wrap="none" rtlCol="0">
            <a:spAutoFit/>
          </a:bodyPr>
          <a:lstStyle/>
          <a:p>
            <a:r>
              <a:rPr lang="en-US" sz="2000" b="1" dirty="0"/>
              <a:t>Gary </a:t>
            </a:r>
            <a:r>
              <a:rPr lang="en-US" sz="2000" b="1" dirty="0" err="1"/>
              <a:t>Hirte</a:t>
            </a:r>
            <a:endParaRPr lang="en-US" sz="2000" b="1" dirty="0"/>
          </a:p>
        </p:txBody>
      </p:sp>
      <p:pic>
        <p:nvPicPr>
          <p:cNvPr id="7" name="Picture 6" descr="Mr. Ulbricht wearing an assortment of merit badges as an Eagle Scout.">
            <a:extLst>
              <a:ext uri="{FF2B5EF4-FFF2-40B4-BE49-F238E27FC236}">
                <a16:creationId xmlns:a16="http://schemas.microsoft.com/office/drawing/2014/main" id="{0CF00112-E9AE-483A-8BEE-1302F85D9FF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3748" y="128408"/>
            <a:ext cx="1919605" cy="3218180"/>
          </a:xfrm>
          <a:prstGeom prst="rect">
            <a:avLst/>
          </a:prstGeom>
          <a:noFill/>
          <a:ln>
            <a:noFill/>
          </a:ln>
        </p:spPr>
      </p:pic>
      <p:sp>
        <p:nvSpPr>
          <p:cNvPr id="8" name="TextBox 7">
            <a:extLst>
              <a:ext uri="{FF2B5EF4-FFF2-40B4-BE49-F238E27FC236}">
                <a16:creationId xmlns:a16="http://schemas.microsoft.com/office/drawing/2014/main" id="{FF65AF8F-A047-461C-9B2F-2FA96C26356F}"/>
              </a:ext>
            </a:extLst>
          </p:cNvPr>
          <p:cNvSpPr txBox="1"/>
          <p:nvPr/>
        </p:nvSpPr>
        <p:spPr>
          <a:xfrm>
            <a:off x="7127655" y="3427562"/>
            <a:ext cx="1851789" cy="400110"/>
          </a:xfrm>
          <a:prstGeom prst="rect">
            <a:avLst/>
          </a:prstGeom>
          <a:noFill/>
        </p:spPr>
        <p:txBody>
          <a:bodyPr wrap="none" rtlCol="0">
            <a:spAutoFit/>
          </a:bodyPr>
          <a:lstStyle/>
          <a:p>
            <a:r>
              <a:rPr lang="en-US" sz="2000" b="1" dirty="0"/>
              <a:t>Ross Ulbricht</a:t>
            </a:r>
          </a:p>
        </p:txBody>
      </p:sp>
      <p:pic>
        <p:nvPicPr>
          <p:cNvPr id="9" name="Picture 8" descr="A group of people standing around a car&#10;&#10;Description automatically generated with low confidence">
            <a:extLst>
              <a:ext uri="{FF2B5EF4-FFF2-40B4-BE49-F238E27FC236}">
                <a16:creationId xmlns:a16="http://schemas.microsoft.com/office/drawing/2014/main" id="{9E4674BB-EB98-4EE7-9143-936E50AF0FF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356485"/>
            <a:ext cx="3810000" cy="2381250"/>
          </a:xfrm>
          <a:prstGeom prst="rect">
            <a:avLst/>
          </a:prstGeom>
          <a:noFill/>
          <a:ln>
            <a:noFill/>
          </a:ln>
        </p:spPr>
      </p:pic>
      <p:sp>
        <p:nvSpPr>
          <p:cNvPr id="10" name="TextBox 9">
            <a:extLst>
              <a:ext uri="{FF2B5EF4-FFF2-40B4-BE49-F238E27FC236}">
                <a16:creationId xmlns:a16="http://schemas.microsoft.com/office/drawing/2014/main" id="{00FA8E03-66BC-4002-B1F5-9B036ECD4CBE}"/>
              </a:ext>
            </a:extLst>
          </p:cNvPr>
          <p:cNvSpPr txBox="1"/>
          <p:nvPr/>
        </p:nvSpPr>
        <p:spPr>
          <a:xfrm>
            <a:off x="1042883" y="5783842"/>
            <a:ext cx="2943434" cy="707886"/>
          </a:xfrm>
          <a:prstGeom prst="rect">
            <a:avLst/>
          </a:prstGeom>
          <a:noFill/>
        </p:spPr>
        <p:txBody>
          <a:bodyPr wrap="none" rtlCol="0">
            <a:spAutoFit/>
          </a:bodyPr>
          <a:lstStyle/>
          <a:p>
            <a:pPr algn="ctr"/>
            <a:r>
              <a:rPr lang="en-US" sz="2000" b="1" dirty="0"/>
              <a:t>Kenneth Gleason</a:t>
            </a:r>
          </a:p>
          <a:p>
            <a:pPr algn="ctr"/>
            <a:r>
              <a:rPr lang="en-US" sz="2000" b="1" dirty="0"/>
              <a:t>(note Philmont t-shirt!)</a:t>
            </a:r>
          </a:p>
        </p:txBody>
      </p:sp>
      <p:sp>
        <p:nvSpPr>
          <p:cNvPr id="4" name="TextBox 3">
            <a:extLst>
              <a:ext uri="{FF2B5EF4-FFF2-40B4-BE49-F238E27FC236}">
                <a16:creationId xmlns:a16="http://schemas.microsoft.com/office/drawing/2014/main" id="{043F3F40-E817-475D-9E1A-451181B2487F}"/>
              </a:ext>
            </a:extLst>
          </p:cNvPr>
          <p:cNvSpPr txBox="1"/>
          <p:nvPr/>
        </p:nvSpPr>
        <p:spPr>
          <a:xfrm>
            <a:off x="5143308" y="3564375"/>
            <a:ext cx="3073560" cy="3046988"/>
          </a:xfrm>
          <a:prstGeom prst="rect">
            <a:avLst/>
          </a:prstGeom>
          <a:noFill/>
        </p:spPr>
        <p:txBody>
          <a:bodyPr wrap="square" rtlCol="0">
            <a:spAutoFit/>
          </a:bodyPr>
          <a:lstStyle/>
          <a:p>
            <a:r>
              <a:rPr lang="en-US" sz="4800" b="1" dirty="0"/>
              <a:t>All of them are Eagle Scouts!</a:t>
            </a:r>
          </a:p>
        </p:txBody>
      </p:sp>
      <p:pic>
        <p:nvPicPr>
          <p:cNvPr id="12" name="Picture 11" descr="A person sitting in an orange chair&#10;&#10;Description automatically generated with medium confidence">
            <a:extLst>
              <a:ext uri="{FF2B5EF4-FFF2-40B4-BE49-F238E27FC236}">
                <a16:creationId xmlns:a16="http://schemas.microsoft.com/office/drawing/2014/main" id="{5567A733-B6B9-4312-AD9E-0511CA52929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98740" y="402434"/>
            <a:ext cx="3073560" cy="2047516"/>
          </a:xfrm>
          <a:prstGeom prst="rect">
            <a:avLst/>
          </a:prstGeom>
          <a:noFill/>
          <a:ln>
            <a:noFill/>
          </a:ln>
        </p:spPr>
      </p:pic>
      <p:sp>
        <p:nvSpPr>
          <p:cNvPr id="13" name="TextBox 12">
            <a:extLst>
              <a:ext uri="{FF2B5EF4-FFF2-40B4-BE49-F238E27FC236}">
                <a16:creationId xmlns:a16="http://schemas.microsoft.com/office/drawing/2014/main" id="{DEA1EC23-4134-5AA5-4B74-186CD13DB3B0}"/>
              </a:ext>
            </a:extLst>
          </p:cNvPr>
          <p:cNvSpPr txBox="1"/>
          <p:nvPr/>
        </p:nvSpPr>
        <p:spPr>
          <a:xfrm>
            <a:off x="4104211" y="2549366"/>
            <a:ext cx="2509020" cy="400110"/>
          </a:xfrm>
          <a:prstGeom prst="rect">
            <a:avLst/>
          </a:prstGeom>
          <a:noFill/>
        </p:spPr>
        <p:txBody>
          <a:bodyPr wrap="none" rtlCol="0">
            <a:spAutoFit/>
          </a:bodyPr>
          <a:lstStyle/>
          <a:p>
            <a:r>
              <a:rPr lang="en-US" sz="2000" b="1" dirty="0"/>
              <a:t>Russell Henderson</a:t>
            </a:r>
          </a:p>
        </p:txBody>
      </p:sp>
    </p:spTree>
    <p:extLst>
      <p:ext uri="{BB962C8B-B14F-4D97-AF65-F5344CB8AC3E}">
        <p14:creationId xmlns:p14="http://schemas.microsoft.com/office/powerpoint/2010/main" val="292016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p:cNvSpPr txBox="1">
            <a:spLocks noChangeArrowheads="1"/>
          </p:cNvSpPr>
          <p:nvPr/>
        </p:nvSpPr>
        <p:spPr bwMode="auto">
          <a:xfrm>
            <a:off x="1676400" y="194369"/>
            <a:ext cx="648927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b="1" dirty="0">
                <a:latin typeface="Arial" charset="0"/>
              </a:rPr>
              <a:t>Scouting Influence on Character</a:t>
            </a:r>
          </a:p>
          <a:p>
            <a:pPr algn="ctr" eaLnBrk="1" hangingPunct="1">
              <a:spcBef>
                <a:spcPct val="0"/>
              </a:spcBef>
              <a:buFontTx/>
              <a:buNone/>
            </a:pPr>
            <a:r>
              <a:rPr lang="en-US" altLang="en-US" b="1" dirty="0">
                <a:latin typeface="Arial" charset="0"/>
              </a:rPr>
              <a:t>of American Youth</a:t>
            </a:r>
          </a:p>
        </p:txBody>
      </p:sp>
      <p:sp>
        <p:nvSpPr>
          <p:cNvPr id="4" name="Text Box 6"/>
          <p:cNvSpPr txBox="1">
            <a:spLocks noChangeArrowheads="1"/>
          </p:cNvSpPr>
          <p:nvPr/>
        </p:nvSpPr>
        <p:spPr bwMode="auto">
          <a:xfrm>
            <a:off x="152400" y="1524000"/>
            <a:ext cx="864552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Char char="-"/>
            </a:pPr>
            <a:r>
              <a:rPr lang="en-US" altLang="en-US" b="1" dirty="0">
                <a:latin typeface="Arial" charset="0"/>
              </a:rPr>
              <a:t>Changes may be striking and permanent, or in spite of best efforts, temporary and superficial.</a:t>
            </a:r>
          </a:p>
          <a:p>
            <a:pPr eaLnBrk="1" hangingPunct="1">
              <a:spcBef>
                <a:spcPct val="0"/>
              </a:spcBef>
              <a:buFontTx/>
              <a:buChar char="-"/>
            </a:pPr>
            <a:endParaRPr lang="en-US" altLang="en-US" b="1" dirty="0">
              <a:latin typeface="Arial" charset="0"/>
            </a:endParaRPr>
          </a:p>
          <a:p>
            <a:pPr eaLnBrk="1" hangingPunct="1">
              <a:spcBef>
                <a:spcPct val="0"/>
              </a:spcBef>
              <a:buFontTx/>
              <a:buChar char="-"/>
            </a:pPr>
            <a:r>
              <a:rPr lang="en-US" altLang="en-US" b="1" dirty="0">
                <a:latin typeface="Arial" charset="0"/>
              </a:rPr>
              <a:t>Not all scouts, not even all Eagle Scouts, retain good moral character.</a:t>
            </a:r>
          </a:p>
          <a:p>
            <a:pPr marL="0" indent="0" eaLnBrk="1" hangingPunct="1">
              <a:spcBef>
                <a:spcPct val="0"/>
              </a:spcBef>
              <a:buNone/>
            </a:pPr>
            <a:endParaRPr lang="en-US" altLang="en-US" b="1" dirty="0">
              <a:latin typeface="Arial" charset="0"/>
            </a:endParaRPr>
          </a:p>
          <a:p>
            <a:pPr marL="0" indent="0" eaLnBrk="1" hangingPunct="1">
              <a:spcBef>
                <a:spcPct val="0"/>
              </a:spcBef>
              <a:buNone/>
            </a:pPr>
            <a:endParaRPr lang="en-US" altLang="en-US" b="1" dirty="0">
              <a:latin typeface="Arial" charset="0"/>
            </a:endParaRPr>
          </a:p>
          <a:p>
            <a:pPr marL="0" indent="0" eaLnBrk="1" hangingPunct="1">
              <a:spcBef>
                <a:spcPct val="0"/>
              </a:spcBef>
              <a:buNone/>
            </a:pPr>
            <a:r>
              <a:rPr lang="en-US" altLang="en-US" b="1" i="1" dirty="0">
                <a:latin typeface="Arial" charset="0"/>
              </a:rPr>
              <a:t>There are no guarantees except...If we do not act, nothing will change.</a:t>
            </a:r>
          </a:p>
        </p:txBody>
      </p:sp>
    </p:spTree>
    <p:extLst>
      <p:ext uri="{BB962C8B-B14F-4D97-AF65-F5344CB8AC3E}">
        <p14:creationId xmlns:p14="http://schemas.microsoft.com/office/powerpoint/2010/main" val="307150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2" name="Rectangle 308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Image result for campfire">
            <a:extLst>
              <a:ext uri="{FF2B5EF4-FFF2-40B4-BE49-F238E27FC236}">
                <a16:creationId xmlns:a16="http://schemas.microsoft.com/office/drawing/2014/main" id="{7980175B-3348-5F2C-2071-64C4E5E5C5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214" r="37547" b="-2"/>
          <a:stretch/>
        </p:blipFill>
        <p:spPr bwMode="auto">
          <a:xfrm>
            <a:off x="6028381" y="107830"/>
            <a:ext cx="2854257" cy="651626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 Tale of Two Wolves">
            <a:extLst>
              <a:ext uri="{FF2B5EF4-FFF2-40B4-BE49-F238E27FC236}">
                <a16:creationId xmlns:a16="http://schemas.microsoft.com/office/drawing/2014/main" id="{F89B4F9E-7247-4806-AD86-3644512F6C7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816" r="37521" b="-1"/>
          <a:stretch/>
        </p:blipFill>
        <p:spPr bwMode="auto">
          <a:xfrm>
            <a:off x="152151" y="113583"/>
            <a:ext cx="5869041" cy="6516263"/>
          </a:xfrm>
          <a:prstGeom prst="rect">
            <a:avLst/>
          </a:prstGeom>
          <a:noFill/>
          <a:extLst>
            <a:ext uri="{909E8E84-426E-40DD-AFC4-6F175D3DCCD1}">
              <a14:hiddenFill xmlns:a14="http://schemas.microsoft.com/office/drawing/2010/main">
                <a:solidFill>
                  <a:srgbClr val="FFFFFF"/>
                </a:solidFill>
              </a14:hiddenFill>
            </a:ext>
          </a:extLst>
        </p:spPr>
      </p:pic>
      <p:sp>
        <p:nvSpPr>
          <p:cNvPr id="3076" name="Text Box 6"/>
          <p:cNvSpPr txBox="1">
            <a:spLocks noChangeArrowheads="1"/>
          </p:cNvSpPr>
          <p:nvPr/>
        </p:nvSpPr>
        <p:spPr bwMode="auto">
          <a:xfrm>
            <a:off x="441325" y="1331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b="1"/>
          </a:p>
        </p:txBody>
      </p:sp>
      <p:sp>
        <p:nvSpPr>
          <p:cNvPr id="3077" name="Text Box 8"/>
          <p:cNvSpPr txBox="1">
            <a:spLocks noChangeArrowheads="1"/>
          </p:cNvSpPr>
          <p:nvPr/>
        </p:nvSpPr>
        <p:spPr bwMode="auto">
          <a:xfrm>
            <a:off x="228600" y="2514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400"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6"/>
          <p:cNvSpPr>
            <a:spLocks noChangeArrowheads="1"/>
          </p:cNvSpPr>
          <p:nvPr/>
        </p:nvSpPr>
        <p:spPr bwMode="auto">
          <a:xfrm>
            <a:off x="2819400" y="152400"/>
            <a:ext cx="38830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a:latin typeface="Arial" charset="0"/>
              </a:rPr>
              <a:t>What is Character?</a:t>
            </a:r>
          </a:p>
        </p:txBody>
      </p:sp>
      <p:sp>
        <p:nvSpPr>
          <p:cNvPr id="15364" name="Text Box 7"/>
          <p:cNvSpPr txBox="1">
            <a:spLocks noChangeArrowheads="1"/>
          </p:cNvSpPr>
          <p:nvPr/>
        </p:nvSpPr>
        <p:spPr bwMode="auto">
          <a:xfrm>
            <a:off x="1889125" y="13350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400"/>
          </a:p>
        </p:txBody>
      </p:sp>
      <p:sp>
        <p:nvSpPr>
          <p:cNvPr id="15365" name="Text Box 8"/>
          <p:cNvSpPr txBox="1">
            <a:spLocks noChangeArrowheads="1"/>
          </p:cNvSpPr>
          <p:nvPr/>
        </p:nvSpPr>
        <p:spPr bwMode="auto">
          <a:xfrm>
            <a:off x="304800" y="764906"/>
            <a:ext cx="8382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u="sng" dirty="0">
                <a:latin typeface="Arial" charset="0"/>
              </a:rPr>
              <a:t>The Scout Oath</a:t>
            </a:r>
          </a:p>
          <a:p>
            <a:pPr eaLnBrk="1" hangingPunct="1">
              <a:spcBef>
                <a:spcPct val="0"/>
              </a:spcBef>
              <a:buFontTx/>
              <a:buNone/>
            </a:pPr>
            <a:r>
              <a:rPr lang="en-US" altLang="en-US" sz="2400" b="1" dirty="0">
                <a:latin typeface="Arial" charset="0"/>
              </a:rPr>
              <a:t>On my honor I will do my best</a:t>
            </a:r>
          </a:p>
          <a:p>
            <a:pPr eaLnBrk="1" hangingPunct="1">
              <a:spcBef>
                <a:spcPct val="0"/>
              </a:spcBef>
              <a:buFontTx/>
              <a:buNone/>
            </a:pPr>
            <a:r>
              <a:rPr lang="en-US" altLang="en-US" sz="2400" b="1" dirty="0">
                <a:latin typeface="Arial" charset="0"/>
              </a:rPr>
              <a:t>To do my duty to God and my country, and to obey the Scout Law;</a:t>
            </a:r>
          </a:p>
          <a:p>
            <a:pPr eaLnBrk="1" hangingPunct="1">
              <a:spcBef>
                <a:spcPct val="0"/>
              </a:spcBef>
              <a:buFontTx/>
              <a:buNone/>
            </a:pPr>
            <a:r>
              <a:rPr lang="en-US" altLang="en-US" sz="2400" b="1" dirty="0">
                <a:latin typeface="Arial" charset="0"/>
              </a:rPr>
              <a:t>To help other people at all times;</a:t>
            </a:r>
          </a:p>
          <a:p>
            <a:pPr eaLnBrk="1" hangingPunct="1">
              <a:spcBef>
                <a:spcPct val="0"/>
              </a:spcBef>
              <a:buFontTx/>
              <a:buNone/>
            </a:pPr>
            <a:r>
              <a:rPr lang="en-US" altLang="en-US" sz="2400" b="1" dirty="0">
                <a:latin typeface="Arial" charset="0"/>
              </a:rPr>
              <a:t>And to keep myself physically strong, mentally awake, and morally straight.</a:t>
            </a:r>
          </a:p>
          <a:p>
            <a:pPr eaLnBrk="1" hangingPunct="1">
              <a:spcBef>
                <a:spcPct val="0"/>
              </a:spcBef>
              <a:buFontTx/>
              <a:buNone/>
            </a:pPr>
            <a:endParaRPr lang="en-US" altLang="en-US" sz="2400" b="1" i="1" dirty="0">
              <a:latin typeface="Arial" charset="0"/>
            </a:endParaRPr>
          </a:p>
          <a:p>
            <a:pPr eaLnBrk="1" hangingPunct="1">
              <a:spcBef>
                <a:spcPct val="0"/>
              </a:spcBef>
              <a:buFontTx/>
              <a:buNone/>
            </a:pPr>
            <a:r>
              <a:rPr lang="en-US" altLang="en-US" sz="2400" b="1" dirty="0">
                <a:latin typeface="Arial" charset="0"/>
              </a:rPr>
              <a:t>Delineates duty to God and country, duty to others, duty to self.</a:t>
            </a:r>
          </a:p>
          <a:p>
            <a:pPr eaLnBrk="1" hangingPunct="1">
              <a:spcBef>
                <a:spcPct val="0"/>
              </a:spcBef>
              <a:buFontTx/>
              <a:buNone/>
            </a:pPr>
            <a:endParaRPr lang="en-US" altLang="en-US" sz="2400" b="1" i="1" dirty="0">
              <a:latin typeface="Arial" charset="0"/>
            </a:endParaRPr>
          </a:p>
          <a:p>
            <a:pPr eaLnBrk="1" hangingPunct="1">
              <a:spcBef>
                <a:spcPct val="0"/>
              </a:spcBef>
              <a:buFontTx/>
              <a:buNone/>
            </a:pPr>
            <a:r>
              <a:rPr lang="en-US" altLang="en-US" sz="2400" b="1" u="sng" dirty="0">
                <a:latin typeface="Arial" charset="0"/>
              </a:rPr>
              <a:t>The Scout Law</a:t>
            </a:r>
          </a:p>
          <a:p>
            <a:pPr eaLnBrk="1" hangingPunct="1">
              <a:spcBef>
                <a:spcPct val="0"/>
              </a:spcBef>
              <a:buFontTx/>
              <a:buNone/>
            </a:pPr>
            <a:r>
              <a:rPr lang="en-US" altLang="en-US" sz="2400" b="1" dirty="0">
                <a:latin typeface="Arial" charset="0"/>
              </a:rPr>
              <a:t>A Scout is trustworthy, loyal, helpful, friendly,</a:t>
            </a:r>
          </a:p>
          <a:p>
            <a:pPr eaLnBrk="1" hangingPunct="1">
              <a:spcBef>
                <a:spcPct val="0"/>
              </a:spcBef>
              <a:buFontTx/>
              <a:buNone/>
            </a:pPr>
            <a:r>
              <a:rPr lang="en-US" altLang="en-US" sz="2400" b="1" dirty="0">
                <a:latin typeface="Arial" charset="0"/>
              </a:rPr>
              <a:t>courteous, kind, obedient, cheerful,</a:t>
            </a:r>
          </a:p>
          <a:p>
            <a:pPr eaLnBrk="1" hangingPunct="1">
              <a:spcBef>
                <a:spcPct val="0"/>
              </a:spcBef>
              <a:buFontTx/>
              <a:buNone/>
            </a:pPr>
            <a:r>
              <a:rPr lang="en-US" altLang="en-US" sz="2400" b="1" dirty="0">
                <a:latin typeface="Arial" charset="0"/>
              </a:rPr>
              <a:t>thrifty, brave, clean, and reverent.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6"/>
          <p:cNvSpPr>
            <a:spLocks noChangeArrowheads="1"/>
          </p:cNvSpPr>
          <p:nvPr/>
        </p:nvSpPr>
        <p:spPr bwMode="auto">
          <a:xfrm>
            <a:off x="2819400" y="152400"/>
            <a:ext cx="38830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a:latin typeface="Arial" charset="0"/>
              </a:rPr>
              <a:t>What is Character?</a:t>
            </a:r>
          </a:p>
        </p:txBody>
      </p:sp>
      <p:sp>
        <p:nvSpPr>
          <p:cNvPr id="15364" name="Text Box 7"/>
          <p:cNvSpPr txBox="1">
            <a:spLocks noChangeArrowheads="1"/>
          </p:cNvSpPr>
          <p:nvPr/>
        </p:nvSpPr>
        <p:spPr bwMode="auto">
          <a:xfrm>
            <a:off x="1889125" y="13350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400"/>
          </a:p>
        </p:txBody>
      </p:sp>
      <p:sp>
        <p:nvSpPr>
          <p:cNvPr id="15365" name="Text Box 8"/>
          <p:cNvSpPr txBox="1">
            <a:spLocks noChangeArrowheads="1"/>
          </p:cNvSpPr>
          <p:nvPr/>
        </p:nvSpPr>
        <p:spPr bwMode="auto">
          <a:xfrm>
            <a:off x="304800" y="752742"/>
            <a:ext cx="83820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u="sng" dirty="0">
                <a:latin typeface="Arial" charset="0"/>
              </a:rPr>
              <a:t>Definitions in Religious Texts:</a:t>
            </a:r>
          </a:p>
          <a:p>
            <a:pPr eaLnBrk="1" hangingPunct="1">
              <a:spcBef>
                <a:spcPct val="0"/>
              </a:spcBef>
              <a:buFontTx/>
              <a:buNone/>
            </a:pPr>
            <a:endParaRPr lang="en-US" altLang="en-US" sz="2400" b="1" u="sng" dirty="0">
              <a:latin typeface="Arial" charset="0"/>
            </a:endParaRPr>
          </a:p>
          <a:p>
            <a:pPr eaLnBrk="1" hangingPunct="1">
              <a:spcBef>
                <a:spcPct val="0"/>
              </a:spcBef>
              <a:buFontTx/>
              <a:buNone/>
            </a:pPr>
            <a:r>
              <a:rPr lang="en-US" altLang="en-US" sz="2400" b="1" dirty="0">
                <a:latin typeface="Arial" charset="0"/>
              </a:rPr>
              <a:t>“Finally, brethren, whatsoever things are true, whatsoever things are honest, whatsoever things are just, whatsoever things are pure, whatsoever things are lovely, whatsoever things are of good report, if there be any virtue, and if there be any praise, think on these things.  Those things, which ye have both learned, and received, and heard, and seen in me, do, and the God of peace shall be with you.”</a:t>
            </a:r>
          </a:p>
          <a:p>
            <a:pPr eaLnBrk="1" hangingPunct="1">
              <a:spcBef>
                <a:spcPct val="0"/>
              </a:spcBef>
              <a:buFontTx/>
              <a:buNone/>
            </a:pPr>
            <a:r>
              <a:rPr lang="en-US" altLang="en-US" sz="2000" b="1" dirty="0">
                <a:latin typeface="Arial" charset="0"/>
              </a:rPr>
              <a:t>				Paul, in his letter to the Philippians</a:t>
            </a:r>
          </a:p>
          <a:p>
            <a:pPr eaLnBrk="1" hangingPunct="1">
              <a:spcBef>
                <a:spcPct val="0"/>
              </a:spcBef>
              <a:buFontTx/>
              <a:buNone/>
            </a:pPr>
            <a:r>
              <a:rPr lang="en-US" altLang="en-US" sz="2000" b="1" dirty="0">
                <a:latin typeface="Arial" charset="0"/>
              </a:rPr>
              <a:t>				Chapter 4, Verses 8-9</a:t>
            </a:r>
            <a:endParaRPr lang="en-US" altLang="en-US" sz="2000" b="1" i="1" dirty="0">
              <a:latin typeface="Arial" charset="0"/>
            </a:endParaRPr>
          </a:p>
          <a:p>
            <a:pPr eaLnBrk="1" hangingPunct="1">
              <a:spcBef>
                <a:spcPct val="0"/>
              </a:spcBef>
              <a:buFontTx/>
              <a:buNone/>
            </a:pPr>
            <a:endParaRPr lang="en-US" altLang="en-US" sz="2400" b="1" dirty="0">
              <a:latin typeface="Arial" charset="0"/>
            </a:endParaRPr>
          </a:p>
        </p:txBody>
      </p:sp>
    </p:spTree>
    <p:extLst>
      <p:ext uri="{BB962C8B-B14F-4D97-AF65-F5344CB8AC3E}">
        <p14:creationId xmlns:p14="http://schemas.microsoft.com/office/powerpoint/2010/main" val="1439150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2"/>
          <p:cNvSpPr txBox="1">
            <a:spLocks noChangeArrowheads="1"/>
          </p:cNvSpPr>
          <p:nvPr/>
        </p:nvSpPr>
        <p:spPr bwMode="auto">
          <a:xfrm>
            <a:off x="2743200" y="211645"/>
            <a:ext cx="38830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dirty="0">
                <a:latin typeface="Arial" charset="0"/>
              </a:rPr>
              <a:t>What is Character?</a:t>
            </a:r>
          </a:p>
        </p:txBody>
      </p:sp>
      <p:sp>
        <p:nvSpPr>
          <p:cNvPr id="16388" name="TextBox 5"/>
          <p:cNvSpPr txBox="1">
            <a:spLocks noChangeArrowheads="1"/>
          </p:cNvSpPr>
          <p:nvPr/>
        </p:nvSpPr>
        <p:spPr bwMode="auto">
          <a:xfrm>
            <a:off x="152400" y="868512"/>
            <a:ext cx="8763000"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dirty="0">
                <a:latin typeface="Arial" charset="0"/>
              </a:rPr>
              <a:t>Cub Scout Wolf Handbook</a:t>
            </a:r>
            <a:r>
              <a:rPr lang="en-US" altLang="en-US" sz="2200" b="1" i="1" dirty="0">
                <a:latin typeface="Arial" charset="0"/>
              </a:rPr>
              <a:t>: </a:t>
            </a:r>
            <a:r>
              <a:rPr lang="en-US" altLang="en-US" sz="2200" b="1" dirty="0">
                <a:latin typeface="Arial" charset="0"/>
              </a:rPr>
              <a:t>“…</a:t>
            </a:r>
            <a:r>
              <a:rPr lang="en-US" sz="2200" b="1" dirty="0">
                <a:latin typeface="Arial" panose="020B0604020202020204" pitchFamily="34" charset="0"/>
                <a:cs typeface="Arial" panose="020B0604020202020204" pitchFamily="34" charset="0"/>
              </a:rPr>
              <a:t>a good feeling about themselves and a genuine concern for others.” </a:t>
            </a:r>
            <a:endParaRPr lang="en-US" altLang="en-US" sz="2200" b="1" dirty="0">
              <a:latin typeface="Arial" panose="020B0604020202020204" pitchFamily="34" charset="0"/>
              <a:cs typeface="Arial" panose="020B0604020202020204" pitchFamily="34" charset="0"/>
            </a:endParaRPr>
          </a:p>
          <a:p>
            <a:pPr eaLnBrk="1" hangingPunct="1">
              <a:spcBef>
                <a:spcPct val="0"/>
              </a:spcBef>
              <a:buFontTx/>
              <a:buNone/>
            </a:pPr>
            <a:endParaRPr lang="en-US" altLang="en-US" sz="2200" b="1" i="1" dirty="0">
              <a:latin typeface="Arial" charset="0"/>
            </a:endParaRPr>
          </a:p>
          <a:p>
            <a:pPr eaLnBrk="1" hangingPunct="1">
              <a:spcBef>
                <a:spcPct val="0"/>
              </a:spcBef>
              <a:buFontTx/>
              <a:buNone/>
            </a:pPr>
            <a:r>
              <a:rPr lang="en-US" altLang="en-US" sz="2200" b="1" dirty="0">
                <a:latin typeface="Arial" charset="0"/>
              </a:rPr>
              <a:t>Frank Outlaw</a:t>
            </a:r>
            <a:r>
              <a:rPr lang="en-US" altLang="en-US" sz="2200" b="1" i="1" dirty="0">
                <a:latin typeface="Arial" charset="0"/>
              </a:rPr>
              <a:t>: </a:t>
            </a:r>
            <a:r>
              <a:rPr lang="en-US" altLang="en-US" sz="2200" b="1" dirty="0">
                <a:latin typeface="Arial" charset="0"/>
              </a:rPr>
              <a:t>“Watch your thoughts, for they become words.  Watch your words, for they become actions.  Watch your actions, for they become habits.  Watch your habits, for they become character.  Watch your character, for it becomes your destiny.”</a:t>
            </a:r>
          </a:p>
          <a:p>
            <a:pPr eaLnBrk="1" hangingPunct="1">
              <a:spcBef>
                <a:spcPct val="0"/>
              </a:spcBef>
              <a:buFontTx/>
              <a:buNone/>
            </a:pPr>
            <a:endParaRPr lang="en-US" altLang="en-US" sz="2200" b="1" i="1" dirty="0">
              <a:latin typeface="Arial" charset="0"/>
            </a:endParaRPr>
          </a:p>
          <a:p>
            <a:pPr eaLnBrk="1" hangingPunct="1">
              <a:spcBef>
                <a:spcPct val="0"/>
              </a:spcBef>
              <a:buNone/>
            </a:pPr>
            <a:r>
              <a:rPr lang="en-US" altLang="en-US" sz="2200" b="1" dirty="0">
                <a:latin typeface="Arial" charset="0"/>
              </a:rPr>
              <a:t>J. C. Watts</a:t>
            </a:r>
            <a:r>
              <a:rPr lang="en-US" altLang="en-US" sz="2200" b="1" i="1" dirty="0">
                <a:latin typeface="Arial" charset="0"/>
              </a:rPr>
              <a:t>: </a:t>
            </a:r>
            <a:r>
              <a:rPr lang="en-US" altLang="en-US" sz="2200" b="1" dirty="0">
                <a:latin typeface="Arial" charset="0"/>
              </a:rPr>
              <a:t>“Character is doing the right thing when nobody’s looking.”</a:t>
            </a:r>
          </a:p>
          <a:p>
            <a:pPr eaLnBrk="1" hangingPunct="1">
              <a:spcBef>
                <a:spcPct val="0"/>
              </a:spcBef>
              <a:buFontTx/>
              <a:buNone/>
            </a:pPr>
            <a:endParaRPr lang="en-US" altLang="en-US" sz="2200" b="1" dirty="0">
              <a:latin typeface="Arial" charset="0"/>
            </a:endParaRPr>
          </a:p>
          <a:p>
            <a:pPr eaLnBrk="1" hangingPunct="1">
              <a:spcBef>
                <a:spcPct val="0"/>
              </a:spcBef>
              <a:buNone/>
            </a:pPr>
            <a:r>
              <a:rPr lang="en-US" altLang="en-US" sz="2200" b="1" dirty="0">
                <a:latin typeface="Arial" panose="020B0604020202020204" pitchFamily="34" charset="0"/>
                <a:cs typeface="Arial" panose="020B0604020202020204" pitchFamily="34" charset="0"/>
              </a:rPr>
              <a:t>Golden Rule:</a:t>
            </a:r>
            <a:r>
              <a:rPr lang="en-US" altLang="en-US" sz="2200" b="1" i="1" dirty="0">
                <a:latin typeface="Arial" panose="020B0604020202020204" pitchFamily="34" charset="0"/>
                <a:cs typeface="Arial" panose="020B0604020202020204" pitchFamily="34" charset="0"/>
              </a:rPr>
              <a:t> </a:t>
            </a:r>
            <a:r>
              <a:rPr lang="en-US" altLang="en-US" sz="2200" b="1" dirty="0">
                <a:latin typeface="Arial" panose="020B0604020202020204" pitchFamily="34" charset="0"/>
                <a:cs typeface="Arial" panose="020B0604020202020204" pitchFamily="34" charset="0"/>
              </a:rPr>
              <a:t>“Do unto others as you would have them do unto you…Love your neighbor as yourself.”</a:t>
            </a:r>
          </a:p>
          <a:p>
            <a:pPr eaLnBrk="1" hangingPunct="1">
              <a:spcBef>
                <a:spcPct val="0"/>
              </a:spcBef>
              <a:buNone/>
            </a:pPr>
            <a:endParaRPr lang="en-US" altLang="en-US" sz="2200" b="1" dirty="0">
              <a:latin typeface="Arial" panose="020B0604020202020204" pitchFamily="34" charset="0"/>
              <a:cs typeface="Arial" panose="020B0604020202020204" pitchFamily="34" charset="0"/>
            </a:endParaRPr>
          </a:p>
          <a:p>
            <a:pPr eaLnBrk="1" hangingPunct="1">
              <a:spcBef>
                <a:spcPct val="0"/>
              </a:spcBef>
              <a:buNone/>
            </a:pPr>
            <a:r>
              <a:rPr lang="en-US" altLang="en-US" sz="2200" b="1" dirty="0">
                <a:latin typeface="Arial" panose="020B0604020202020204" pitchFamily="34" charset="0"/>
                <a:cs typeface="Arial" panose="020B0604020202020204" pitchFamily="34" charset="0"/>
              </a:rPr>
              <a:t>Platinum Rule: “D</a:t>
            </a:r>
            <a:r>
              <a:rPr lang="en-US" sz="2200" b="1" i="0" dirty="0">
                <a:solidFill>
                  <a:srgbClr val="202124"/>
                </a:solidFill>
                <a:effectLst/>
                <a:latin typeface="Arial" panose="020B0604020202020204" pitchFamily="34" charset="0"/>
                <a:cs typeface="Arial" panose="020B0604020202020204" pitchFamily="34" charset="0"/>
              </a:rPr>
              <a:t>o unto others as they would want done unto them.”</a:t>
            </a:r>
            <a:endParaRPr lang="en-US" altLang="en-US" sz="2200" b="1" dirty="0">
              <a:latin typeface="Arial" panose="020B06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5"/>
          <p:cNvSpPr txBox="1">
            <a:spLocks noChangeArrowheads="1"/>
          </p:cNvSpPr>
          <p:nvPr/>
        </p:nvSpPr>
        <p:spPr bwMode="auto">
          <a:xfrm>
            <a:off x="0" y="1524000"/>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400" b="1">
              <a:latin typeface="Arial" charset="0"/>
            </a:endParaRPr>
          </a:p>
        </p:txBody>
      </p:sp>
      <p:pic>
        <p:nvPicPr>
          <p:cNvPr id="26627" name="Picture 1"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2"/>
          <p:cNvSpPr txBox="1">
            <a:spLocks noChangeArrowheads="1"/>
          </p:cNvSpPr>
          <p:nvPr/>
        </p:nvSpPr>
        <p:spPr bwMode="auto">
          <a:xfrm>
            <a:off x="2514600" y="187164"/>
            <a:ext cx="39196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dirty="0">
                <a:latin typeface="Arial" charset="0"/>
              </a:rPr>
              <a:t>What is Character?</a:t>
            </a:r>
          </a:p>
        </p:txBody>
      </p:sp>
      <p:sp>
        <p:nvSpPr>
          <p:cNvPr id="26629" name="TextBox 5"/>
          <p:cNvSpPr txBox="1">
            <a:spLocks noChangeArrowheads="1"/>
          </p:cNvSpPr>
          <p:nvPr/>
        </p:nvSpPr>
        <p:spPr bwMode="auto">
          <a:xfrm>
            <a:off x="169131" y="762000"/>
            <a:ext cx="86106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latin typeface="Arial" charset="0"/>
              </a:rPr>
              <a:t>Character is living with </a:t>
            </a:r>
            <a:r>
              <a:rPr lang="en-US" altLang="en-US" sz="2400" b="1" u="sng" dirty="0">
                <a:latin typeface="Arial" charset="0"/>
              </a:rPr>
              <a:t>honor</a:t>
            </a:r>
            <a:r>
              <a:rPr lang="en-US" altLang="en-US" sz="2400" b="1" dirty="0">
                <a:latin typeface="Arial" charset="0"/>
              </a:rPr>
              <a:t>.</a:t>
            </a:r>
          </a:p>
          <a:p>
            <a:pPr eaLnBrk="1" hangingPunct="1">
              <a:spcBef>
                <a:spcPct val="0"/>
              </a:spcBef>
              <a:buFontTx/>
              <a:buNone/>
            </a:pPr>
            <a:r>
              <a:rPr lang="en-US" altLang="en-US" sz="2000" b="1" dirty="0">
                <a:latin typeface="Arial" charset="0"/>
              </a:rPr>
              <a:t>“Probably the greatest thing a man can say to himself,</a:t>
            </a:r>
          </a:p>
          <a:p>
            <a:pPr eaLnBrk="1" hangingPunct="1">
              <a:spcBef>
                <a:spcPct val="0"/>
              </a:spcBef>
              <a:buFontTx/>
              <a:buNone/>
            </a:pPr>
            <a:r>
              <a:rPr lang="en-US" altLang="en-US" sz="2000" b="1" dirty="0">
                <a:latin typeface="Arial" charset="0"/>
              </a:rPr>
              <a:t>or have as his philosophy when he has to tackle a tough</a:t>
            </a:r>
          </a:p>
          <a:p>
            <a:pPr eaLnBrk="1" hangingPunct="1">
              <a:spcBef>
                <a:spcPct val="0"/>
              </a:spcBef>
              <a:buFontTx/>
              <a:buNone/>
            </a:pPr>
            <a:r>
              <a:rPr lang="en-US" altLang="en-US" sz="2000" b="1" dirty="0">
                <a:latin typeface="Arial" charset="0"/>
              </a:rPr>
              <a:t>job, or make a big decision, is the first eight words of the </a:t>
            </a:r>
          </a:p>
          <a:p>
            <a:pPr eaLnBrk="1" hangingPunct="1">
              <a:spcBef>
                <a:spcPct val="0"/>
              </a:spcBef>
              <a:buFontTx/>
              <a:buNone/>
            </a:pPr>
            <a:r>
              <a:rPr lang="en-US" altLang="en-US" sz="2000" b="1" dirty="0">
                <a:latin typeface="Arial" charset="0"/>
              </a:rPr>
              <a:t>Scout Oath: On my honor I will do my best…”</a:t>
            </a:r>
          </a:p>
          <a:p>
            <a:pPr eaLnBrk="1" hangingPunct="1">
              <a:spcBef>
                <a:spcPct val="0"/>
              </a:spcBef>
              <a:buFontTx/>
              <a:buNone/>
            </a:pPr>
            <a:r>
              <a:rPr lang="en-US" altLang="en-US" sz="2000" b="1" i="1" dirty="0">
                <a:latin typeface="Arial" charset="0"/>
              </a:rPr>
              <a:t>                                                    - Roger Chaffee, Apollo 1 Pilot</a:t>
            </a:r>
          </a:p>
          <a:p>
            <a:pPr eaLnBrk="1" hangingPunct="1">
              <a:spcBef>
                <a:spcPct val="0"/>
              </a:spcBef>
              <a:buFontTx/>
              <a:buNone/>
            </a:pPr>
            <a:endParaRPr lang="en-US" altLang="en-US" sz="2400" b="1" i="1" dirty="0">
              <a:latin typeface="Arial" charset="0"/>
            </a:endParaRPr>
          </a:p>
          <a:p>
            <a:pPr eaLnBrk="1" hangingPunct="1">
              <a:spcBef>
                <a:spcPct val="0"/>
              </a:spcBef>
              <a:buNone/>
            </a:pPr>
            <a:r>
              <a:rPr lang="en-US" altLang="en-US" sz="2400" b="1" dirty="0">
                <a:latin typeface="Arial" charset="0"/>
              </a:rPr>
              <a:t>Honor is </a:t>
            </a:r>
            <a:r>
              <a:rPr lang="en-US" altLang="en-US" sz="2400" b="1" u="sng" dirty="0">
                <a:latin typeface="Arial" charset="0"/>
              </a:rPr>
              <a:t>reputation</a:t>
            </a:r>
            <a:r>
              <a:rPr lang="en-US" altLang="en-US" sz="2400" b="1" dirty="0">
                <a:latin typeface="Arial" charset="0"/>
              </a:rPr>
              <a:t> - the good opinion of others concerning one’s integrity.  Scouting instills in the Scout a sense of honor.  Honor is the stake a Scout wages each time they recite the Scout Oath and Law.  Scouts are often described as “Knights of Today,” upholding a code of honor similar to knighthood. </a:t>
            </a:r>
          </a:p>
          <a:p>
            <a:pPr eaLnBrk="1" hangingPunct="1">
              <a:spcBef>
                <a:spcPct val="0"/>
              </a:spcBef>
              <a:buNone/>
            </a:pPr>
            <a:endParaRPr lang="en-US" altLang="en-US" sz="2400" b="1" dirty="0">
              <a:latin typeface="Arial" charset="0"/>
            </a:endParaRPr>
          </a:p>
          <a:p>
            <a:pPr eaLnBrk="1" hangingPunct="1">
              <a:spcBef>
                <a:spcPct val="0"/>
              </a:spcBef>
              <a:buNone/>
            </a:pPr>
            <a:r>
              <a:rPr lang="en-US" altLang="en-US" sz="2400" b="1" dirty="0">
                <a:latin typeface="Arial" charset="0"/>
              </a:rPr>
              <a:t>Cultivate </a:t>
            </a:r>
            <a:r>
              <a:rPr lang="en-US" altLang="en-US" sz="2400" b="1" u="sng" dirty="0">
                <a:latin typeface="Arial" charset="0"/>
              </a:rPr>
              <a:t>honor</a:t>
            </a:r>
            <a:r>
              <a:rPr lang="en-US" altLang="en-US" sz="2400" b="1" dirty="0">
                <a:latin typeface="Arial" charset="0"/>
              </a:rPr>
              <a:t> in your Cub Scouts – pride that comes from being known for doing right and serving others.</a:t>
            </a:r>
          </a:p>
        </p:txBody>
      </p:sp>
      <p:pic>
        <p:nvPicPr>
          <p:cNvPr id="26630" name="Picture 4" descr="1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5713" y="762000"/>
            <a:ext cx="11731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2"/>
          <p:cNvSpPr txBox="1">
            <a:spLocks noChangeArrowheads="1"/>
          </p:cNvSpPr>
          <p:nvPr/>
        </p:nvSpPr>
        <p:spPr bwMode="auto">
          <a:xfrm>
            <a:off x="533400" y="304800"/>
            <a:ext cx="6654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a:latin typeface="Arial" charset="0"/>
              </a:rPr>
              <a:t>Aristotelian Concept of Character</a:t>
            </a:r>
          </a:p>
        </p:txBody>
      </p:sp>
      <p:sp>
        <p:nvSpPr>
          <p:cNvPr id="17412" name="TextBox 4"/>
          <p:cNvSpPr txBox="1">
            <a:spLocks noChangeArrowheads="1"/>
          </p:cNvSpPr>
          <p:nvPr/>
        </p:nvSpPr>
        <p:spPr bwMode="auto">
          <a:xfrm>
            <a:off x="381000" y="1219200"/>
            <a:ext cx="85344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b="1" dirty="0">
                <a:latin typeface="Arial" charset="0"/>
              </a:rPr>
              <a:t>Greek Philosopher: 384 – 322 BCE</a:t>
            </a:r>
          </a:p>
          <a:p>
            <a:pPr eaLnBrk="1" hangingPunct="1">
              <a:spcBef>
                <a:spcPct val="0"/>
              </a:spcBef>
              <a:buFontTx/>
              <a:buNone/>
            </a:pPr>
            <a:endParaRPr lang="en-US" altLang="en-US" sz="2800" b="1" dirty="0">
              <a:latin typeface="Arial" charset="0"/>
            </a:endParaRPr>
          </a:p>
          <a:p>
            <a:pPr eaLnBrk="1" hangingPunct="1">
              <a:spcBef>
                <a:spcPct val="0"/>
              </a:spcBef>
              <a:buFontTx/>
              <a:buNone/>
            </a:pPr>
            <a:r>
              <a:rPr lang="en-US" altLang="en-US" sz="2800" b="1" dirty="0">
                <a:latin typeface="Arial" charset="0"/>
              </a:rPr>
              <a:t>Intellectual Influences: Socrates, Plato</a:t>
            </a:r>
          </a:p>
          <a:p>
            <a:pPr eaLnBrk="1" hangingPunct="1">
              <a:spcBef>
                <a:spcPct val="0"/>
              </a:spcBef>
              <a:buFontTx/>
              <a:buNone/>
            </a:pPr>
            <a:endParaRPr lang="en-US" altLang="en-US" sz="2800" b="1" dirty="0">
              <a:latin typeface="Arial" charset="0"/>
            </a:endParaRPr>
          </a:p>
          <a:p>
            <a:pPr eaLnBrk="1" hangingPunct="1">
              <a:spcBef>
                <a:spcPct val="0"/>
              </a:spcBef>
              <a:buFontTx/>
              <a:buNone/>
            </a:pPr>
            <a:r>
              <a:rPr lang="en-US" altLang="en-US" sz="2800" b="1" dirty="0">
                <a:latin typeface="Arial" charset="0"/>
              </a:rPr>
              <a:t>Tutor to Alexander the Great</a:t>
            </a:r>
          </a:p>
          <a:p>
            <a:pPr eaLnBrk="1" hangingPunct="1">
              <a:spcBef>
                <a:spcPct val="0"/>
              </a:spcBef>
              <a:buFontTx/>
              <a:buNone/>
            </a:pPr>
            <a:endParaRPr lang="en-US" altLang="en-US" sz="2800" b="1" dirty="0">
              <a:latin typeface="Arial" charset="0"/>
            </a:endParaRPr>
          </a:p>
          <a:p>
            <a:pPr eaLnBrk="1" hangingPunct="1">
              <a:spcBef>
                <a:spcPct val="0"/>
              </a:spcBef>
              <a:buFontTx/>
              <a:buNone/>
            </a:pPr>
            <a:r>
              <a:rPr lang="en-US" altLang="en-US" sz="2800" b="1" dirty="0">
                <a:latin typeface="Arial" charset="0"/>
              </a:rPr>
              <a:t>Teachings Dominated Western European Thought Up To and Beyond Renaissance</a:t>
            </a:r>
          </a:p>
          <a:p>
            <a:pPr eaLnBrk="1" hangingPunct="1">
              <a:spcBef>
                <a:spcPct val="0"/>
              </a:spcBef>
              <a:buFontTx/>
              <a:buNone/>
            </a:pPr>
            <a:endParaRPr lang="en-US" altLang="en-US" sz="2800" b="1" dirty="0">
              <a:latin typeface="Arial" charset="0"/>
            </a:endParaRPr>
          </a:p>
          <a:p>
            <a:pPr eaLnBrk="1" hangingPunct="1">
              <a:spcBef>
                <a:spcPct val="0"/>
              </a:spcBef>
              <a:buFontTx/>
              <a:buNone/>
            </a:pPr>
            <a:r>
              <a:rPr lang="en-US" altLang="en-US" sz="2800" b="1" dirty="0">
                <a:latin typeface="Arial" charset="0"/>
              </a:rPr>
              <a:t>Expounded on Character in </a:t>
            </a:r>
            <a:r>
              <a:rPr lang="en-US" altLang="en-US" sz="2800" b="1" u="sng" dirty="0">
                <a:latin typeface="Arial" charset="0"/>
              </a:rPr>
              <a:t>Nicomachean</a:t>
            </a:r>
            <a:r>
              <a:rPr lang="en-US" altLang="en-US" sz="2800" b="1" dirty="0">
                <a:latin typeface="Arial" charset="0"/>
              </a:rPr>
              <a:t> </a:t>
            </a:r>
            <a:r>
              <a:rPr lang="en-US" altLang="en-US" sz="2800" b="1" u="sng" dirty="0">
                <a:latin typeface="Arial" charset="0"/>
              </a:rPr>
              <a:t>Ethics</a:t>
            </a:r>
            <a:r>
              <a:rPr lang="en-US" altLang="en-US" sz="2800" b="1" i="1" dirty="0">
                <a:latin typeface="Arial" charset="0"/>
              </a:rPr>
              <a:t>,</a:t>
            </a:r>
          </a:p>
          <a:p>
            <a:pPr eaLnBrk="1" hangingPunct="1">
              <a:spcBef>
                <a:spcPct val="0"/>
              </a:spcBef>
              <a:buFontTx/>
              <a:buNone/>
            </a:pPr>
            <a:r>
              <a:rPr lang="en-US" altLang="en-US" sz="2800" b="1" dirty="0">
                <a:latin typeface="Arial" charset="0"/>
              </a:rPr>
              <a:t>Lectures Dedicated to Son, Nicomachus</a:t>
            </a:r>
          </a:p>
        </p:txBody>
      </p:sp>
      <p:sp>
        <p:nvSpPr>
          <p:cNvPr id="17413" name="TextBox 5"/>
          <p:cNvSpPr txBox="1">
            <a:spLocks noChangeArrowheads="1"/>
          </p:cNvSpPr>
          <p:nvPr/>
        </p:nvSpPr>
        <p:spPr bwMode="auto">
          <a:xfrm>
            <a:off x="381000" y="2625725"/>
            <a:ext cx="296863"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b="1"/>
          </a:p>
          <a:p>
            <a:pPr eaLnBrk="1" hangingPunct="1">
              <a:spcBef>
                <a:spcPct val="0"/>
              </a:spcBef>
              <a:buFontTx/>
              <a:buNone/>
            </a:pPr>
            <a:r>
              <a:rPr lang="en-US" altLang="en-US" b="1"/>
              <a:t> </a:t>
            </a:r>
          </a:p>
          <a:p>
            <a:pPr eaLnBrk="1" hangingPunct="1">
              <a:spcBef>
                <a:spcPct val="0"/>
              </a:spcBef>
              <a:buFontTx/>
              <a:buNone/>
            </a:pPr>
            <a:endParaRPr lang="en-US" altLang="en-US" b="1"/>
          </a:p>
        </p:txBody>
      </p:sp>
      <p:pic>
        <p:nvPicPr>
          <p:cNvPr id="17414" name="Picture 2" descr="Aristo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0138" y="228600"/>
            <a:ext cx="142716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2"/>
          <p:cNvSpPr txBox="1">
            <a:spLocks noChangeArrowheads="1"/>
          </p:cNvSpPr>
          <p:nvPr/>
        </p:nvSpPr>
        <p:spPr bwMode="auto">
          <a:xfrm>
            <a:off x="381000" y="457200"/>
            <a:ext cx="6654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a:latin typeface="Arial" charset="0"/>
              </a:rPr>
              <a:t>Aristotelian Concept of Character</a:t>
            </a:r>
          </a:p>
        </p:txBody>
      </p:sp>
      <p:sp>
        <p:nvSpPr>
          <p:cNvPr id="18436" name="TextBox 4"/>
          <p:cNvSpPr txBox="1">
            <a:spLocks noChangeArrowheads="1"/>
          </p:cNvSpPr>
          <p:nvPr/>
        </p:nvSpPr>
        <p:spPr bwMode="auto">
          <a:xfrm>
            <a:off x="304800" y="1295400"/>
            <a:ext cx="7391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latin typeface="Arial" charset="0"/>
              </a:rPr>
              <a:t>A </a:t>
            </a:r>
            <a:r>
              <a:rPr lang="en-US" altLang="en-US" sz="2400" b="1" u="sng" dirty="0">
                <a:latin typeface="Arial" charset="0"/>
              </a:rPr>
              <a:t>virtue</a:t>
            </a:r>
            <a:r>
              <a:rPr lang="en-US" altLang="en-US" sz="2400" b="1" dirty="0">
                <a:latin typeface="Arial" charset="0"/>
              </a:rPr>
              <a:t> is the habit of choosing the mean between the extremes with respect to some emotion, behavior, or action. </a:t>
            </a:r>
          </a:p>
          <a:p>
            <a:pPr eaLnBrk="1" hangingPunct="1">
              <a:spcBef>
                <a:spcPct val="0"/>
              </a:spcBef>
              <a:buFontTx/>
              <a:buNone/>
            </a:pPr>
            <a:endParaRPr lang="en-US" altLang="en-US" sz="2400" b="1" dirty="0">
              <a:latin typeface="Arial" charset="0"/>
            </a:endParaRPr>
          </a:p>
          <a:p>
            <a:pPr eaLnBrk="1" hangingPunct="1">
              <a:spcBef>
                <a:spcPct val="0"/>
              </a:spcBef>
              <a:buFontTx/>
              <a:buNone/>
            </a:pPr>
            <a:r>
              <a:rPr lang="en-US" altLang="en-US" sz="2400" b="1" dirty="0">
                <a:latin typeface="Arial" charset="0"/>
              </a:rPr>
              <a:t>A </a:t>
            </a:r>
            <a:r>
              <a:rPr lang="en-US" altLang="en-US" sz="2400" b="1" u="sng" dirty="0">
                <a:latin typeface="Arial" charset="0"/>
              </a:rPr>
              <a:t>vice</a:t>
            </a:r>
            <a:r>
              <a:rPr lang="en-US" altLang="en-US" sz="2400" b="1" dirty="0">
                <a:latin typeface="Arial" charset="0"/>
              </a:rPr>
              <a:t> is the habit of choosing an extreme</a:t>
            </a:r>
          </a:p>
          <a:p>
            <a:pPr eaLnBrk="1" hangingPunct="1">
              <a:spcBef>
                <a:spcPct val="0"/>
              </a:spcBef>
              <a:buFontTx/>
              <a:buNone/>
            </a:pPr>
            <a:r>
              <a:rPr lang="en-US" altLang="en-US" sz="2400" b="1" dirty="0">
                <a:latin typeface="Arial" charset="0"/>
              </a:rPr>
              <a:t>with respect to some emotion, behavior, or</a:t>
            </a:r>
          </a:p>
          <a:p>
            <a:pPr eaLnBrk="1" hangingPunct="1">
              <a:spcBef>
                <a:spcPct val="0"/>
              </a:spcBef>
              <a:buFontTx/>
              <a:buNone/>
            </a:pPr>
            <a:r>
              <a:rPr lang="en-US" altLang="en-US" sz="2400" b="1" dirty="0">
                <a:latin typeface="Arial" charset="0"/>
              </a:rPr>
              <a:t>action.  A vice can be in deficiency, or in excess, of a particular virtue. </a:t>
            </a:r>
          </a:p>
          <a:p>
            <a:pPr eaLnBrk="1" hangingPunct="1">
              <a:spcBef>
                <a:spcPct val="0"/>
              </a:spcBef>
              <a:buFontTx/>
              <a:buNone/>
            </a:pPr>
            <a:endParaRPr lang="en-US" altLang="en-US" sz="2400" b="1" dirty="0">
              <a:latin typeface="Arial" charset="0"/>
            </a:endParaRPr>
          </a:p>
          <a:p>
            <a:pPr eaLnBrk="1" hangingPunct="1">
              <a:spcBef>
                <a:spcPct val="0"/>
              </a:spcBef>
              <a:buFontTx/>
              <a:buNone/>
            </a:pPr>
            <a:r>
              <a:rPr lang="en-US" altLang="en-US" sz="2400" b="1" u="sng" dirty="0">
                <a:latin typeface="Arial" charset="0"/>
              </a:rPr>
              <a:t>Character</a:t>
            </a:r>
            <a:r>
              <a:rPr lang="en-US" altLang="en-US" sz="2400" b="1" dirty="0">
                <a:latin typeface="Arial" charset="0"/>
              </a:rPr>
              <a:t> is the composite of one’s virtues</a:t>
            </a:r>
          </a:p>
          <a:p>
            <a:pPr eaLnBrk="1" hangingPunct="1">
              <a:spcBef>
                <a:spcPct val="0"/>
              </a:spcBef>
              <a:buFontTx/>
              <a:buNone/>
            </a:pPr>
            <a:r>
              <a:rPr lang="en-US" altLang="en-US" sz="2400" b="1" dirty="0">
                <a:latin typeface="Arial" charset="0"/>
              </a:rPr>
              <a:t>and vices.  One’s character is always a work in progress.</a:t>
            </a:r>
          </a:p>
        </p:txBody>
      </p:sp>
      <p:pic>
        <p:nvPicPr>
          <p:cNvPr id="18437" name="Picture 2" descr="Aristo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0138" y="228600"/>
            <a:ext cx="142716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2"/>
          <p:cNvSpPr txBox="1">
            <a:spLocks noChangeArrowheads="1"/>
          </p:cNvSpPr>
          <p:nvPr/>
        </p:nvSpPr>
        <p:spPr bwMode="auto">
          <a:xfrm>
            <a:off x="533400" y="228600"/>
            <a:ext cx="6654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a:latin typeface="Arial" charset="0"/>
              </a:rPr>
              <a:t>Aristotelian Concept of Character</a:t>
            </a:r>
          </a:p>
        </p:txBody>
      </p:sp>
      <p:pic>
        <p:nvPicPr>
          <p:cNvPr id="19460" name="Picture 2" descr="Aristo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0138" y="228600"/>
            <a:ext cx="142716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4"/>
          <p:cNvSpPr txBox="1">
            <a:spLocks noChangeArrowheads="1"/>
          </p:cNvSpPr>
          <p:nvPr/>
        </p:nvSpPr>
        <p:spPr bwMode="auto">
          <a:xfrm>
            <a:off x="247650" y="958992"/>
            <a:ext cx="68595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latin typeface="Arial" charset="0"/>
              </a:rPr>
              <a:t>The quest for good character is the quest for moral excellence – the Golden Mean of Virtue: </a:t>
            </a:r>
          </a:p>
        </p:txBody>
      </p:sp>
      <p:sp>
        <p:nvSpPr>
          <p:cNvPr id="19462" name="Rectangle 6"/>
          <p:cNvSpPr>
            <a:spLocks noChangeArrowheads="1"/>
          </p:cNvSpPr>
          <p:nvPr/>
        </p:nvSpPr>
        <p:spPr bwMode="auto">
          <a:xfrm>
            <a:off x="152400" y="1981200"/>
            <a:ext cx="90678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04825" eaLnBrk="0" hangingPunct="0">
              <a:spcBef>
                <a:spcPct val="20000"/>
              </a:spcBef>
              <a:buFont typeface="Arial" charset="0"/>
              <a:buChar char="•"/>
              <a:defRPr sz="3200">
                <a:solidFill>
                  <a:schemeClr val="tx1"/>
                </a:solidFill>
                <a:latin typeface="Calibri" pitchFamily="34" charset="0"/>
              </a:defRPr>
            </a:lvl1pPr>
            <a:lvl2pPr marL="742950" indent="-285750" defTabSz="504825" eaLnBrk="0" hangingPunct="0">
              <a:spcBef>
                <a:spcPct val="20000"/>
              </a:spcBef>
              <a:buFont typeface="Arial" charset="0"/>
              <a:buChar char="–"/>
              <a:defRPr sz="2800">
                <a:solidFill>
                  <a:schemeClr val="tx1"/>
                </a:solidFill>
                <a:latin typeface="Calibri" pitchFamily="34" charset="0"/>
              </a:defRPr>
            </a:lvl2pPr>
            <a:lvl3pPr marL="1143000" indent="-228600" defTabSz="504825" eaLnBrk="0" hangingPunct="0">
              <a:spcBef>
                <a:spcPct val="20000"/>
              </a:spcBef>
              <a:buFont typeface="Arial" charset="0"/>
              <a:buChar char="•"/>
              <a:defRPr sz="2400">
                <a:solidFill>
                  <a:schemeClr val="tx1"/>
                </a:solidFill>
                <a:latin typeface="Calibri" pitchFamily="34" charset="0"/>
              </a:defRPr>
            </a:lvl3pPr>
            <a:lvl4pPr marL="1600200" indent="-228600" defTabSz="504825" eaLnBrk="0" hangingPunct="0">
              <a:spcBef>
                <a:spcPct val="20000"/>
              </a:spcBef>
              <a:buFont typeface="Arial" charset="0"/>
              <a:buChar char="–"/>
              <a:defRPr sz="2000">
                <a:solidFill>
                  <a:schemeClr val="tx1"/>
                </a:solidFill>
                <a:latin typeface="Calibri" pitchFamily="34" charset="0"/>
              </a:defRPr>
            </a:lvl4pPr>
            <a:lvl5pPr marL="2057400" indent="-228600" defTabSz="504825" eaLnBrk="0" hangingPunct="0">
              <a:spcBef>
                <a:spcPct val="20000"/>
              </a:spcBef>
              <a:buFont typeface="Arial" charset="0"/>
              <a:buChar char="»"/>
              <a:defRPr sz="2000">
                <a:solidFill>
                  <a:schemeClr val="tx1"/>
                </a:solidFill>
                <a:latin typeface="Calibri" pitchFamily="34" charset="0"/>
              </a:defRPr>
            </a:lvl5pPr>
            <a:lvl6pPr marL="2514600" indent="-228600" defTabSz="504825"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04825"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04825"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04825"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u="sng" dirty="0">
                <a:latin typeface="Arial" charset="0"/>
              </a:rPr>
              <a:t>Deficiency Vice</a:t>
            </a:r>
            <a:r>
              <a:rPr lang="en-US" altLang="en-US" sz="2400" b="1" dirty="0">
                <a:latin typeface="Arial" charset="0"/>
              </a:rPr>
              <a:t>		</a:t>
            </a:r>
            <a:r>
              <a:rPr lang="en-US" altLang="en-US" sz="2400" b="1" u="sng" dirty="0">
                <a:latin typeface="Arial" charset="0"/>
              </a:rPr>
              <a:t>Scout Law Virtue</a:t>
            </a:r>
            <a:r>
              <a:rPr lang="en-US" altLang="en-US" sz="2400" b="1" dirty="0">
                <a:latin typeface="Arial" charset="0"/>
              </a:rPr>
              <a:t>		</a:t>
            </a:r>
            <a:r>
              <a:rPr lang="en-US" altLang="en-US" sz="2400" b="1" u="sng" dirty="0">
                <a:latin typeface="Arial" charset="0"/>
              </a:rPr>
              <a:t>Excess Vice</a:t>
            </a:r>
          </a:p>
          <a:p>
            <a:pPr eaLnBrk="1" hangingPunct="1">
              <a:spcBef>
                <a:spcPct val="0"/>
              </a:spcBef>
              <a:buFontTx/>
              <a:buNone/>
            </a:pPr>
            <a:r>
              <a:rPr lang="en-US" altLang="en-US" sz="2400" b="1" dirty="0">
                <a:latin typeface="Arial" charset="0"/>
              </a:rPr>
              <a:t>Untrustworthy		Trustworthy			Unaccountable</a:t>
            </a:r>
          </a:p>
          <a:p>
            <a:pPr eaLnBrk="1" hangingPunct="1">
              <a:spcBef>
                <a:spcPct val="0"/>
              </a:spcBef>
              <a:buFontTx/>
              <a:buNone/>
            </a:pPr>
            <a:r>
              <a:rPr lang="en-US" altLang="en-US" sz="2400" b="1" dirty="0">
                <a:latin typeface="Arial" charset="0"/>
              </a:rPr>
              <a:t>Disloyal				Loyal					Blind Allegiance</a:t>
            </a:r>
          </a:p>
          <a:p>
            <a:pPr eaLnBrk="1" hangingPunct="1">
              <a:spcBef>
                <a:spcPct val="0"/>
              </a:spcBef>
              <a:buFontTx/>
              <a:buNone/>
            </a:pPr>
            <a:r>
              <a:rPr lang="en-US" altLang="en-US" sz="2400" b="1" dirty="0">
                <a:latin typeface="Arial" charset="0"/>
              </a:rPr>
              <a:t>Unhelpful				Helpful				Meddlesome</a:t>
            </a:r>
          </a:p>
          <a:p>
            <a:pPr eaLnBrk="1" hangingPunct="1">
              <a:spcBef>
                <a:spcPct val="0"/>
              </a:spcBef>
              <a:buFontTx/>
              <a:buNone/>
            </a:pPr>
            <a:r>
              <a:rPr lang="en-US" altLang="en-US" sz="2400" b="1" dirty="0">
                <a:latin typeface="Arial" charset="0"/>
              </a:rPr>
              <a:t>Hostile				Friendly				Cloying</a:t>
            </a:r>
          </a:p>
          <a:p>
            <a:pPr eaLnBrk="1" hangingPunct="1">
              <a:spcBef>
                <a:spcPct val="0"/>
              </a:spcBef>
              <a:buFontTx/>
              <a:buNone/>
            </a:pPr>
            <a:r>
              <a:rPr lang="en-US" altLang="en-US" sz="2400" b="1" dirty="0">
                <a:latin typeface="Arial" charset="0"/>
              </a:rPr>
              <a:t>Rude					Courteous			Obsequious</a:t>
            </a:r>
          </a:p>
          <a:p>
            <a:pPr eaLnBrk="1" hangingPunct="1">
              <a:spcBef>
                <a:spcPct val="0"/>
              </a:spcBef>
              <a:buFontTx/>
              <a:buNone/>
            </a:pPr>
            <a:r>
              <a:rPr lang="en-US" altLang="en-US" sz="2400" b="1" dirty="0">
                <a:latin typeface="Arial" charset="0"/>
              </a:rPr>
              <a:t>Harsh					Kind					Bleeding Heart</a:t>
            </a:r>
          </a:p>
          <a:p>
            <a:pPr eaLnBrk="1" hangingPunct="1">
              <a:spcBef>
                <a:spcPct val="0"/>
              </a:spcBef>
              <a:buFontTx/>
              <a:buNone/>
            </a:pPr>
            <a:r>
              <a:rPr lang="en-US" altLang="en-US" sz="2400" b="1" dirty="0">
                <a:latin typeface="Arial" charset="0"/>
              </a:rPr>
              <a:t>Defiant				Obedient				Submissive</a:t>
            </a:r>
          </a:p>
          <a:p>
            <a:pPr eaLnBrk="1" hangingPunct="1">
              <a:spcBef>
                <a:spcPct val="0"/>
              </a:spcBef>
              <a:buFontTx/>
              <a:buNone/>
            </a:pPr>
            <a:r>
              <a:rPr lang="en-US" altLang="en-US" sz="2400" b="1" dirty="0">
                <a:latin typeface="Arial" charset="0"/>
              </a:rPr>
              <a:t>Grumpy				Cheerful				Giddy				</a:t>
            </a:r>
          </a:p>
          <a:p>
            <a:pPr eaLnBrk="1" hangingPunct="1">
              <a:spcBef>
                <a:spcPct val="0"/>
              </a:spcBef>
              <a:buFontTx/>
              <a:buNone/>
            </a:pPr>
            <a:r>
              <a:rPr lang="en-US" altLang="en-US" sz="2400" b="1" dirty="0">
                <a:latin typeface="Arial" charset="0"/>
              </a:rPr>
              <a:t>Wasteful				Thrifty					Stingy</a:t>
            </a:r>
          </a:p>
          <a:p>
            <a:pPr eaLnBrk="1" hangingPunct="1">
              <a:spcBef>
                <a:spcPct val="0"/>
              </a:spcBef>
              <a:buFontTx/>
              <a:buNone/>
            </a:pPr>
            <a:r>
              <a:rPr lang="en-US" altLang="en-US" sz="2400" b="1" dirty="0">
                <a:latin typeface="Arial" charset="0"/>
              </a:rPr>
              <a:t>Cowardly				Brave					Reckless</a:t>
            </a:r>
          </a:p>
          <a:p>
            <a:pPr eaLnBrk="1" hangingPunct="1">
              <a:spcBef>
                <a:spcPct val="0"/>
              </a:spcBef>
              <a:buFontTx/>
              <a:buNone/>
            </a:pPr>
            <a:r>
              <a:rPr lang="en-US" altLang="en-US" sz="2400" b="1" dirty="0">
                <a:latin typeface="Arial" charset="0"/>
              </a:rPr>
              <a:t>Filthy					Clean					Fastidious</a:t>
            </a:r>
          </a:p>
          <a:p>
            <a:pPr eaLnBrk="1" hangingPunct="1">
              <a:spcBef>
                <a:spcPct val="0"/>
              </a:spcBef>
              <a:buFontTx/>
              <a:buNone/>
            </a:pPr>
            <a:r>
              <a:rPr lang="en-US" altLang="en-US" sz="2400" b="1" dirty="0">
                <a:latin typeface="Arial" charset="0"/>
              </a:rPr>
              <a:t>Irreverent				Reverent				Holier-Than-Thou</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2"/>
          <p:cNvSpPr txBox="1">
            <a:spLocks noChangeArrowheads="1"/>
          </p:cNvSpPr>
          <p:nvPr/>
        </p:nvSpPr>
        <p:spPr bwMode="auto">
          <a:xfrm>
            <a:off x="457200" y="457200"/>
            <a:ext cx="6654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a:latin typeface="Arial" charset="0"/>
              </a:rPr>
              <a:t>Aristotelian Concept of Character</a:t>
            </a:r>
          </a:p>
        </p:txBody>
      </p:sp>
      <p:pic>
        <p:nvPicPr>
          <p:cNvPr id="20484" name="Picture 2" descr="Aristo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228600"/>
            <a:ext cx="14859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4"/>
          <p:cNvSpPr txBox="1">
            <a:spLocks noChangeArrowheads="1"/>
          </p:cNvSpPr>
          <p:nvPr/>
        </p:nvSpPr>
        <p:spPr bwMode="auto">
          <a:xfrm>
            <a:off x="152400" y="1143000"/>
            <a:ext cx="8382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latin typeface="Arial" charset="0"/>
              </a:rPr>
              <a:t>We become virtuous only by performing</a:t>
            </a:r>
          </a:p>
          <a:p>
            <a:pPr eaLnBrk="1" hangingPunct="1">
              <a:spcBef>
                <a:spcPct val="0"/>
              </a:spcBef>
              <a:buFontTx/>
              <a:buNone/>
            </a:pPr>
            <a:r>
              <a:rPr lang="en-US" altLang="en-US" sz="2400" b="1" dirty="0">
                <a:latin typeface="Arial" charset="0"/>
              </a:rPr>
              <a:t>virtuous acts:</a:t>
            </a:r>
          </a:p>
          <a:p>
            <a:pPr eaLnBrk="1" hangingPunct="1">
              <a:spcBef>
                <a:spcPct val="0"/>
              </a:spcBef>
              <a:buFontTx/>
              <a:buNone/>
            </a:pPr>
            <a:endParaRPr lang="en-US" altLang="en-US" sz="2400" b="1" dirty="0">
              <a:latin typeface="Arial" charset="0"/>
            </a:endParaRPr>
          </a:p>
          <a:p>
            <a:pPr eaLnBrk="1" hangingPunct="1">
              <a:spcBef>
                <a:spcPct val="0"/>
              </a:spcBef>
              <a:buFontTx/>
              <a:buNone/>
            </a:pPr>
            <a:r>
              <a:rPr lang="en-US" altLang="en-US" sz="2400" b="1" dirty="0">
                <a:latin typeface="Arial" charset="0"/>
              </a:rPr>
              <a:t>“...[V]</a:t>
            </a:r>
            <a:r>
              <a:rPr lang="en-US" altLang="en-US" sz="2400" b="1" dirty="0" err="1">
                <a:latin typeface="Arial" charset="0"/>
              </a:rPr>
              <a:t>irtue</a:t>
            </a:r>
            <a:r>
              <a:rPr lang="en-US" altLang="en-US" sz="2400" b="1" dirty="0">
                <a:latin typeface="Arial" charset="0"/>
              </a:rPr>
              <a:t> of character is a result of habituation...we acquire [virtues] by first exercising them...For by acting as we do in our dealings with other men, some of us become just, others unjust; and by acting as we do in the face of danger…some of us become courageous, others cowardly...In a word, then, like states arise from like activities...So it is not unimportant how we are habituated from our earliest days; indeed it makes a huge difference – or rather all the difference.”</a:t>
            </a:r>
          </a:p>
          <a:p>
            <a:pPr eaLnBrk="1" hangingPunct="1">
              <a:spcBef>
                <a:spcPct val="0"/>
              </a:spcBef>
              <a:buFontTx/>
              <a:buNone/>
            </a:pPr>
            <a:r>
              <a:rPr lang="en-US" altLang="en-US" sz="2400" b="1" i="1" dirty="0">
                <a:latin typeface="Arial" charset="0"/>
              </a:rPr>
              <a:t>					- </a:t>
            </a:r>
            <a:r>
              <a:rPr lang="en-US" altLang="en-US" sz="2400" b="1" dirty="0">
                <a:latin typeface="Arial" charset="0"/>
              </a:rPr>
              <a:t>Nicomachean Ethics</a:t>
            </a:r>
            <a:endParaRPr lang="en-US" altLang="en-US" sz="2400" b="1" i="1" dirty="0">
              <a:latin typeface="Arial" charset="0"/>
            </a:endParaRPr>
          </a:p>
          <a:p>
            <a:pPr eaLnBrk="1" hangingPunct="1">
              <a:spcBef>
                <a:spcPct val="0"/>
              </a:spcBef>
              <a:buFontTx/>
              <a:buNone/>
            </a:pPr>
            <a:r>
              <a:rPr lang="en-US" altLang="en-US" sz="2400" b="1" i="1" dirty="0">
                <a:latin typeface="Arial" charset="0"/>
              </a:rPr>
              <a:t>					  </a:t>
            </a:r>
            <a:r>
              <a:rPr lang="en-US" altLang="en-US" sz="2400" b="1" dirty="0" err="1">
                <a:latin typeface="Arial" charset="0"/>
              </a:rPr>
              <a:t>Bekker</a:t>
            </a:r>
            <a:r>
              <a:rPr lang="en-US" altLang="en-US" sz="2400" b="1" dirty="0">
                <a:latin typeface="Arial" charset="0"/>
              </a:rPr>
              <a:t> #1103b</a:t>
            </a:r>
            <a:r>
              <a:rPr lang="en-US" altLang="en-US" sz="2400" dirty="0">
                <a:latin typeface="Arial" charset="0"/>
              </a:rPr>
              <a:t> </a:t>
            </a:r>
            <a:endParaRPr lang="en-US" altLang="en-US" sz="2400" b="1" i="1" dirty="0">
              <a:latin typeface="Arial" charset="0"/>
            </a:endParaRPr>
          </a:p>
          <a:p>
            <a:pPr eaLnBrk="1" hangingPunct="1">
              <a:spcBef>
                <a:spcPct val="0"/>
              </a:spcBef>
              <a:buFontTx/>
              <a:buNone/>
            </a:pPr>
            <a:endParaRPr lang="en-US" altLang="en-US" sz="2400" b="1" i="1" dirty="0">
              <a:latin typeface="Arial" charset="0"/>
            </a:endParaRPr>
          </a:p>
          <a:p>
            <a:pPr eaLnBrk="1" hangingPunct="1">
              <a:spcBef>
                <a:spcPct val="0"/>
              </a:spcBef>
              <a:buFontTx/>
              <a:buNone/>
            </a:pPr>
            <a:endParaRPr lang="en-US" altLang="en-US" sz="2400" b="1" i="1" dirty="0">
              <a:latin typeface="Arial" charset="0"/>
            </a:endParaRPr>
          </a:p>
          <a:p>
            <a:pPr eaLnBrk="1" hangingPunct="1">
              <a:spcBef>
                <a:spcPct val="0"/>
              </a:spcBef>
              <a:buFontTx/>
              <a:buNone/>
            </a:pPr>
            <a:endParaRPr lang="en-US" altLang="en-US" sz="2400" b="1" i="1" dirty="0">
              <a:latin typeface="Arial" charset="0"/>
            </a:endParaRPr>
          </a:p>
          <a:p>
            <a:pPr eaLnBrk="1" hangingPunct="1">
              <a:spcBef>
                <a:spcPct val="0"/>
              </a:spcBef>
              <a:buFontTx/>
              <a:buNone/>
            </a:pPr>
            <a:endParaRPr lang="en-US" altLang="en-US" sz="2400" b="1" i="1" dirty="0">
              <a:latin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2"/>
          <p:cNvSpPr txBox="1">
            <a:spLocks noChangeArrowheads="1"/>
          </p:cNvSpPr>
          <p:nvPr/>
        </p:nvSpPr>
        <p:spPr bwMode="auto">
          <a:xfrm>
            <a:off x="457200" y="457200"/>
            <a:ext cx="6654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a:latin typeface="Arial" charset="0"/>
              </a:rPr>
              <a:t>Aristotelian Concept of Character</a:t>
            </a:r>
          </a:p>
        </p:txBody>
      </p:sp>
      <p:pic>
        <p:nvPicPr>
          <p:cNvPr id="21508" name="Picture 2" descr="Aristo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228600"/>
            <a:ext cx="14859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4"/>
          <p:cNvSpPr txBox="1">
            <a:spLocks noChangeArrowheads="1"/>
          </p:cNvSpPr>
          <p:nvPr/>
        </p:nvSpPr>
        <p:spPr bwMode="auto">
          <a:xfrm>
            <a:off x="457200" y="1600200"/>
            <a:ext cx="7391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latin typeface="Arial" charset="0"/>
              </a:rPr>
              <a:t>Good moral character requires both</a:t>
            </a:r>
          </a:p>
          <a:p>
            <a:pPr eaLnBrk="1" hangingPunct="1">
              <a:spcBef>
                <a:spcPct val="0"/>
              </a:spcBef>
              <a:buFontTx/>
              <a:buNone/>
            </a:pPr>
            <a:r>
              <a:rPr lang="en-US" altLang="en-US" sz="2400" b="1" dirty="0">
                <a:latin typeface="Arial" charset="0"/>
              </a:rPr>
              <a:t>knowledge and action.</a:t>
            </a:r>
          </a:p>
          <a:p>
            <a:pPr eaLnBrk="1" hangingPunct="1">
              <a:spcBef>
                <a:spcPct val="0"/>
              </a:spcBef>
              <a:buFontTx/>
              <a:buNone/>
            </a:pPr>
            <a:endParaRPr lang="en-US" altLang="en-US" sz="2400" b="1" i="1" dirty="0">
              <a:latin typeface="Arial" charset="0"/>
            </a:endParaRPr>
          </a:p>
          <a:p>
            <a:pPr eaLnBrk="1" hangingPunct="1">
              <a:spcBef>
                <a:spcPct val="0"/>
              </a:spcBef>
              <a:buFontTx/>
              <a:buNone/>
            </a:pPr>
            <a:r>
              <a:rPr lang="en-US" altLang="en-US" sz="2400" b="1" dirty="0">
                <a:latin typeface="Arial" charset="0"/>
              </a:rPr>
              <a:t>It is not sufficient merely to know </a:t>
            </a:r>
          </a:p>
          <a:p>
            <a:pPr eaLnBrk="1" hangingPunct="1">
              <a:spcBef>
                <a:spcPct val="0"/>
              </a:spcBef>
              <a:buFontTx/>
              <a:buNone/>
            </a:pPr>
            <a:r>
              <a:rPr lang="en-US" altLang="en-US" sz="2400" b="1" dirty="0">
                <a:latin typeface="Arial" charset="0"/>
              </a:rPr>
              <a:t>the right behavior – one can fully understand virtuous behavior yet act otherwise.</a:t>
            </a:r>
          </a:p>
          <a:p>
            <a:pPr eaLnBrk="1" hangingPunct="1">
              <a:spcBef>
                <a:spcPct val="0"/>
              </a:spcBef>
              <a:buFontTx/>
              <a:buNone/>
            </a:pPr>
            <a:endParaRPr lang="en-US" altLang="en-US" sz="2400" b="1" dirty="0">
              <a:latin typeface="Arial" charset="0"/>
            </a:endParaRPr>
          </a:p>
          <a:p>
            <a:pPr eaLnBrk="1" hangingPunct="1">
              <a:spcBef>
                <a:spcPct val="0"/>
              </a:spcBef>
              <a:buFontTx/>
              <a:buNone/>
            </a:pPr>
            <a:r>
              <a:rPr lang="en-US" altLang="en-US" sz="2400" b="1" dirty="0">
                <a:latin typeface="Arial" charset="0"/>
              </a:rPr>
              <a:t>One must act in accordance with one’s knowledge of virtue to be virtuous.</a:t>
            </a:r>
          </a:p>
          <a:p>
            <a:pPr eaLnBrk="1" hangingPunct="1">
              <a:spcBef>
                <a:spcPct val="0"/>
              </a:spcBef>
              <a:buFontTx/>
              <a:buNone/>
            </a:pPr>
            <a:endParaRPr lang="en-US" altLang="en-US" sz="2400" b="1" dirty="0">
              <a:latin typeface="Arial" charset="0"/>
            </a:endParaRPr>
          </a:p>
          <a:p>
            <a:pPr eaLnBrk="1" hangingPunct="1">
              <a:spcBef>
                <a:spcPct val="0"/>
              </a:spcBef>
              <a:buFontTx/>
              <a:buNone/>
            </a:pPr>
            <a:r>
              <a:rPr lang="en-US" altLang="en-US" sz="2400" b="1" dirty="0">
                <a:latin typeface="Arial" charset="0"/>
              </a:rPr>
              <a:t>We become virtuous only by performing</a:t>
            </a:r>
          </a:p>
          <a:p>
            <a:pPr eaLnBrk="1" hangingPunct="1">
              <a:spcBef>
                <a:spcPct val="0"/>
              </a:spcBef>
              <a:buFontTx/>
              <a:buNone/>
            </a:pPr>
            <a:r>
              <a:rPr lang="en-US" altLang="en-US" sz="2400" b="1" dirty="0">
                <a:latin typeface="Arial" charset="0"/>
              </a:rPr>
              <a:t>virtuous acts.</a:t>
            </a:r>
            <a:endParaRPr lang="en-US" altLang="en-US" sz="2400" b="1" i="1" dirty="0">
              <a:latin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AutoShape 5"/>
          <p:cNvSpPr>
            <a:spLocks noChangeArrowheads="1"/>
          </p:cNvSpPr>
          <p:nvPr/>
        </p:nvSpPr>
        <p:spPr bwMode="auto">
          <a:xfrm>
            <a:off x="914400" y="228600"/>
            <a:ext cx="7315200" cy="5029200"/>
          </a:xfrm>
          <a:prstGeom prst="triangle">
            <a:avLst>
              <a:gd name="adj" fmla="val 50000"/>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2532" name="Text Box 6"/>
          <p:cNvSpPr txBox="1">
            <a:spLocks noChangeArrowheads="1"/>
          </p:cNvSpPr>
          <p:nvPr/>
        </p:nvSpPr>
        <p:spPr bwMode="auto">
          <a:xfrm rot="-3221814">
            <a:off x="1411554" y="2451864"/>
            <a:ext cx="18822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a:latin typeface="Arial" charset="0"/>
              </a:rPr>
              <a:t>KNOWLEDGE</a:t>
            </a:r>
          </a:p>
        </p:txBody>
      </p:sp>
      <p:sp>
        <p:nvSpPr>
          <p:cNvPr id="22533" name="Text Box 7"/>
          <p:cNvSpPr txBox="1">
            <a:spLocks noChangeArrowheads="1"/>
          </p:cNvSpPr>
          <p:nvPr/>
        </p:nvSpPr>
        <p:spPr bwMode="auto">
          <a:xfrm rot="3128893">
            <a:off x="5858601" y="2581246"/>
            <a:ext cx="1951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a:latin typeface="Arial" charset="0"/>
              </a:rPr>
              <a:t>COMMITMENT</a:t>
            </a:r>
          </a:p>
        </p:txBody>
      </p:sp>
      <p:sp>
        <p:nvSpPr>
          <p:cNvPr id="22534" name="Text Box 8"/>
          <p:cNvSpPr txBox="1">
            <a:spLocks noChangeArrowheads="1"/>
          </p:cNvSpPr>
          <p:nvPr/>
        </p:nvSpPr>
        <p:spPr bwMode="auto">
          <a:xfrm>
            <a:off x="4038600" y="5334000"/>
            <a:ext cx="149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a:latin typeface="Arial" charset="0"/>
              </a:rPr>
              <a:t>PRACTICE</a:t>
            </a:r>
          </a:p>
        </p:txBody>
      </p:sp>
      <p:sp>
        <p:nvSpPr>
          <p:cNvPr id="22535" name="Text Box 9"/>
          <p:cNvSpPr txBox="1">
            <a:spLocks noChangeArrowheads="1"/>
          </p:cNvSpPr>
          <p:nvPr/>
        </p:nvSpPr>
        <p:spPr bwMode="auto">
          <a:xfrm>
            <a:off x="4013797" y="2780409"/>
            <a:ext cx="11977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a:latin typeface="Arial" charset="0"/>
              </a:rPr>
              <a:t>CARING</a:t>
            </a:r>
          </a:p>
        </p:txBody>
      </p:sp>
      <p:sp>
        <p:nvSpPr>
          <p:cNvPr id="22536" name="Text Box 10"/>
          <p:cNvSpPr txBox="1">
            <a:spLocks noChangeArrowheads="1"/>
          </p:cNvSpPr>
          <p:nvPr/>
        </p:nvSpPr>
        <p:spPr bwMode="auto">
          <a:xfrm rot="3172210">
            <a:off x="2339975" y="3902076"/>
            <a:ext cx="1825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a:latin typeface="Arial" charset="0"/>
              </a:rPr>
              <a:t>REFLECTION</a:t>
            </a:r>
          </a:p>
        </p:txBody>
      </p:sp>
      <p:sp>
        <p:nvSpPr>
          <p:cNvPr id="22537" name="Text Box 11"/>
          <p:cNvSpPr txBox="1">
            <a:spLocks noChangeArrowheads="1"/>
          </p:cNvSpPr>
          <p:nvPr/>
        </p:nvSpPr>
        <p:spPr bwMode="auto">
          <a:xfrm rot="-2891365">
            <a:off x="5094288" y="4070350"/>
            <a:ext cx="1539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a:latin typeface="Arial" charset="0"/>
              </a:rPr>
              <a:t>INTEGRITY</a:t>
            </a:r>
          </a:p>
        </p:txBody>
      </p:sp>
      <p:sp>
        <p:nvSpPr>
          <p:cNvPr id="22538" name="Line 14"/>
          <p:cNvSpPr>
            <a:spLocks noChangeShapeType="1"/>
          </p:cNvSpPr>
          <p:nvPr/>
        </p:nvSpPr>
        <p:spPr bwMode="auto">
          <a:xfrm flipV="1">
            <a:off x="4724400" y="3048000"/>
            <a:ext cx="1752600" cy="1981200"/>
          </a:xfrm>
          <a:prstGeom prst="line">
            <a:avLst/>
          </a:prstGeom>
          <a:noFill/>
          <a:ln w="508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2539" name="Line 20"/>
          <p:cNvSpPr>
            <a:spLocks noChangeShapeType="1"/>
          </p:cNvSpPr>
          <p:nvPr/>
        </p:nvSpPr>
        <p:spPr bwMode="auto">
          <a:xfrm>
            <a:off x="2743200" y="2895600"/>
            <a:ext cx="1676400" cy="2209800"/>
          </a:xfrm>
          <a:prstGeom prst="line">
            <a:avLst/>
          </a:prstGeom>
          <a:noFill/>
          <a:ln w="508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2540" name="Text Box 21"/>
          <p:cNvSpPr txBox="1">
            <a:spLocks noChangeArrowheads="1"/>
          </p:cNvSpPr>
          <p:nvPr/>
        </p:nvSpPr>
        <p:spPr bwMode="auto">
          <a:xfrm>
            <a:off x="304800" y="228600"/>
            <a:ext cx="4191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latin typeface="Arial" charset="0"/>
              </a:rPr>
              <a:t>The Internalizing</a:t>
            </a:r>
          </a:p>
          <a:p>
            <a:pPr eaLnBrk="1" hangingPunct="1">
              <a:spcBef>
                <a:spcPct val="0"/>
              </a:spcBef>
              <a:buFontTx/>
              <a:buNone/>
            </a:pPr>
            <a:r>
              <a:rPr lang="en-US" altLang="en-US" sz="2400" b="1">
                <a:latin typeface="Arial" charset="0"/>
              </a:rPr>
              <a:t>Virtue Triangle</a:t>
            </a:r>
          </a:p>
        </p:txBody>
      </p:sp>
      <p:sp>
        <p:nvSpPr>
          <p:cNvPr id="22541" name="Text Box 23"/>
          <p:cNvSpPr txBox="1">
            <a:spLocks noChangeArrowheads="1"/>
          </p:cNvSpPr>
          <p:nvPr/>
        </p:nvSpPr>
        <p:spPr bwMode="auto">
          <a:xfrm>
            <a:off x="6096000" y="228600"/>
            <a:ext cx="218521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latin typeface="Arial" charset="0"/>
              </a:rPr>
              <a:t>We become </a:t>
            </a:r>
          </a:p>
          <a:p>
            <a:pPr eaLnBrk="1" hangingPunct="1">
              <a:spcBef>
                <a:spcPct val="0"/>
              </a:spcBef>
              <a:buFontTx/>
              <a:buNone/>
            </a:pPr>
            <a:r>
              <a:rPr lang="en-US" altLang="en-US" sz="2400" b="1" dirty="0">
                <a:latin typeface="Arial" charset="0"/>
              </a:rPr>
              <a:t>virtuous by</a:t>
            </a:r>
          </a:p>
          <a:p>
            <a:pPr eaLnBrk="1" hangingPunct="1">
              <a:spcBef>
                <a:spcPct val="0"/>
              </a:spcBef>
              <a:buFontTx/>
              <a:buNone/>
            </a:pPr>
            <a:r>
              <a:rPr lang="en-US" altLang="en-US" sz="2400" b="1" dirty="0">
                <a:latin typeface="Arial" charset="0"/>
              </a:rPr>
              <a:t>performing</a:t>
            </a:r>
          </a:p>
          <a:p>
            <a:pPr eaLnBrk="1" hangingPunct="1">
              <a:spcBef>
                <a:spcPct val="0"/>
              </a:spcBef>
              <a:buFontTx/>
              <a:buNone/>
            </a:pPr>
            <a:r>
              <a:rPr lang="en-US" altLang="en-US" sz="2400" b="1" dirty="0">
                <a:latin typeface="Arial" charset="0"/>
              </a:rPr>
              <a:t>virtuous acts.</a:t>
            </a:r>
          </a:p>
        </p:txBody>
      </p:sp>
      <p:sp>
        <p:nvSpPr>
          <p:cNvPr id="14" name="TextBox 13"/>
          <p:cNvSpPr txBox="1"/>
          <p:nvPr/>
        </p:nvSpPr>
        <p:spPr>
          <a:xfrm>
            <a:off x="5943600" y="762000"/>
            <a:ext cx="184150" cy="584200"/>
          </a:xfrm>
          <a:prstGeom prst="rect">
            <a:avLst/>
          </a:prstGeom>
          <a:noFill/>
        </p:spPr>
        <p:txBody>
          <a:bodyPr wrap="none">
            <a:spAutoFit/>
          </a:bodyPr>
          <a:lstStyle/>
          <a:p>
            <a:pPr>
              <a:defRPr/>
            </a:pPr>
            <a:endParaRPr lang="en-US" sz="3200" b="1" dirty="0">
              <a:latin typeface="+mn-lt"/>
            </a:endParaRPr>
          </a:p>
        </p:txBody>
      </p:sp>
      <p:sp>
        <p:nvSpPr>
          <p:cNvPr id="22543" name="Rectangle 16"/>
          <p:cNvSpPr>
            <a:spLocks noChangeArrowheads="1"/>
          </p:cNvSpPr>
          <p:nvPr/>
        </p:nvSpPr>
        <p:spPr bwMode="auto">
          <a:xfrm>
            <a:off x="228600" y="5661024"/>
            <a:ext cx="8610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latin typeface="Arial" charset="0"/>
              </a:rPr>
              <a:t>Provide opportunities for your scouts to know, commit, and practice virtues…as a matter of scouting routine. </a:t>
            </a:r>
          </a:p>
        </p:txBody>
      </p:sp>
      <p:cxnSp>
        <p:nvCxnSpPr>
          <p:cNvPr id="16" name="Straight Arrow Connector 15"/>
          <p:cNvCxnSpPr/>
          <p:nvPr/>
        </p:nvCxnSpPr>
        <p:spPr>
          <a:xfrm rot="10800000">
            <a:off x="2895600" y="2743200"/>
            <a:ext cx="3276600" cy="1588"/>
          </a:xfrm>
          <a:prstGeom prst="straightConnector1">
            <a:avLst/>
          </a:prstGeom>
          <a:ln w="50800">
            <a:headEnd type="triangle"/>
            <a:tailEnd type="none"/>
          </a:ln>
        </p:spPr>
        <p:style>
          <a:lnRef idx="1">
            <a:schemeClr val="dk1"/>
          </a:lnRef>
          <a:fillRef idx="0">
            <a:schemeClr val="dk1"/>
          </a:fillRef>
          <a:effectRef idx="0">
            <a:schemeClr val="dk1"/>
          </a:effectRef>
          <a:fontRef idx="minor">
            <a:schemeClr val="tx1"/>
          </a:fontRef>
        </p:style>
      </p:cxnSp>
      <p:sp>
        <p:nvSpPr>
          <p:cNvPr id="17" name="Circular Arrow 16"/>
          <p:cNvSpPr/>
          <p:nvPr/>
        </p:nvSpPr>
        <p:spPr>
          <a:xfrm rot="15440213">
            <a:off x="3776662" y="3044826"/>
            <a:ext cx="1590675" cy="1606550"/>
          </a:xfrm>
          <a:prstGeom prst="circularArrow">
            <a:avLst>
              <a:gd name="adj1" fmla="val 12500"/>
              <a:gd name="adj2" fmla="val 1142319"/>
              <a:gd name="adj3" fmla="val 20457681"/>
              <a:gd name="adj4" fmla="val 1863268"/>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BA0CA86-752E-31F9-7F3A-752116F214CB}"/>
              </a:ext>
            </a:extLst>
          </p:cNvPr>
          <p:cNvSpPr txBox="1"/>
          <p:nvPr/>
        </p:nvSpPr>
        <p:spPr>
          <a:xfrm>
            <a:off x="419100" y="1088886"/>
            <a:ext cx="8305800" cy="4955203"/>
          </a:xfrm>
          <a:prstGeom prst="rect">
            <a:avLst/>
          </a:prstGeom>
          <a:noFill/>
        </p:spPr>
        <p:txBody>
          <a:bodyPr wrap="square">
            <a:spAutoFit/>
          </a:bodyPr>
          <a:lstStyle/>
          <a:p>
            <a:pPr algn="l"/>
            <a:r>
              <a:rPr lang="en-US" sz="3200" b="1" i="0" dirty="0">
                <a:solidFill>
                  <a:srgbClr val="181818"/>
                </a:solidFill>
                <a:effectLst/>
                <a:latin typeface="Arial" panose="020B0604020202020204" pitchFamily="34" charset="0"/>
                <a:cs typeface="Arial" panose="020B0604020202020204" pitchFamily="34" charset="0"/>
              </a:rPr>
              <a:t>“So there’s the question, young graduates.  What kind of soul will you have?  What kind of person will you be?  Will you do whatever it takes to get what you want?  Or will you accept even great suffering to do what is right?  Everything else in your life will flow from your answer to that question.”</a:t>
            </a:r>
            <a:br>
              <a:rPr lang="en-US" b="0" i="0" dirty="0">
                <a:solidFill>
                  <a:srgbClr val="181818"/>
                </a:solidFill>
                <a:effectLst/>
                <a:latin typeface="Merriweather" panose="00000500000000000000" pitchFamily="2" charset="0"/>
              </a:rPr>
            </a:br>
            <a:r>
              <a:rPr lang="en-US" b="0" i="0" dirty="0">
                <a:solidFill>
                  <a:srgbClr val="181818"/>
                </a:solidFill>
                <a:effectLst/>
                <a:latin typeface="Merriweather" panose="00000500000000000000" pitchFamily="2" charset="0"/>
              </a:rPr>
              <a:t>		</a:t>
            </a:r>
            <a:r>
              <a:rPr lang="en-US" sz="2000" b="1" i="0" dirty="0">
                <a:solidFill>
                  <a:srgbClr val="181818"/>
                </a:solidFill>
                <a:effectLst/>
                <a:latin typeface="Merriweather" panose="00000500000000000000" pitchFamily="2" charset="0"/>
              </a:rPr>
              <a:t>― </a:t>
            </a:r>
            <a:r>
              <a:rPr lang="en-US" sz="2000" b="1" i="0" dirty="0">
                <a:solidFill>
                  <a:srgbClr val="333333"/>
                </a:solidFill>
                <a:effectLst/>
                <a:latin typeface="Lato" panose="020F0502020204030203" pitchFamily="34" charset="0"/>
              </a:rPr>
              <a:t>Robert Barron, Bishop, Winona-Rochester Diocese</a:t>
            </a:r>
          </a:p>
          <a:p>
            <a:pPr>
              <a:tabLst>
                <a:tab pos="1258888" algn="l"/>
                <a:tab pos="2173288" algn="l"/>
              </a:tabLst>
            </a:pPr>
            <a:r>
              <a:rPr lang="en-US" sz="2000" b="1" dirty="0">
                <a:solidFill>
                  <a:srgbClr val="333333"/>
                </a:solidFill>
                <a:latin typeface="Lato" panose="020F0502020204030203" pitchFamily="34" charset="0"/>
              </a:rPr>
              <a:t> 		Address to Hillsdale College Commencement</a:t>
            </a:r>
          </a:p>
          <a:p>
            <a:pPr defTabSz="2173288"/>
            <a:r>
              <a:rPr lang="en-US" sz="2000" b="1" dirty="0">
                <a:solidFill>
                  <a:srgbClr val="333333"/>
                </a:solidFill>
                <a:latin typeface="Lato" panose="020F0502020204030203" pitchFamily="34" charset="0"/>
              </a:rPr>
              <a:t>	May 13, 2023</a:t>
            </a:r>
            <a:endParaRPr lang="en-US" sz="2000" b="1" dirty="0"/>
          </a:p>
        </p:txBody>
      </p:sp>
      <p:sp>
        <p:nvSpPr>
          <p:cNvPr id="3" name="TextBox 2">
            <a:extLst>
              <a:ext uri="{FF2B5EF4-FFF2-40B4-BE49-F238E27FC236}">
                <a16:creationId xmlns:a16="http://schemas.microsoft.com/office/drawing/2014/main" id="{1B2AFB57-E432-4AFC-F374-B76BACFB3FCC}"/>
              </a:ext>
            </a:extLst>
          </p:cNvPr>
          <p:cNvSpPr txBox="1"/>
          <p:nvPr/>
        </p:nvSpPr>
        <p:spPr>
          <a:xfrm>
            <a:off x="1740936" y="228600"/>
            <a:ext cx="5662127" cy="707886"/>
          </a:xfrm>
          <a:prstGeom prst="rect">
            <a:avLst/>
          </a:prstGeom>
          <a:noFill/>
        </p:spPr>
        <p:txBody>
          <a:bodyPr wrap="none" rtlCol="0">
            <a:spAutoFit/>
          </a:bodyPr>
          <a:lstStyle/>
          <a:p>
            <a:r>
              <a:rPr lang="en-US" sz="4000" b="1" dirty="0"/>
              <a:t>Character </a:t>
            </a:r>
            <a:r>
              <a:rPr lang="en-US" sz="4000" b="1" u="sng" dirty="0"/>
              <a:t>Does</a:t>
            </a:r>
            <a:r>
              <a:rPr lang="en-US" sz="4000" b="1" dirty="0"/>
              <a:t> Matter</a:t>
            </a:r>
          </a:p>
        </p:txBody>
      </p:sp>
      <p:pic>
        <p:nvPicPr>
          <p:cNvPr id="4" name="Picture 2">
            <a:extLst>
              <a:ext uri="{FF2B5EF4-FFF2-40B4-BE49-F238E27FC236}">
                <a16:creationId xmlns:a16="http://schemas.microsoft.com/office/drawing/2014/main" id="{7BFD82CF-6D7F-DBA3-FAC2-C1D6295DE0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5182792"/>
            <a:ext cx="1813489" cy="1294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438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6"/>
          <p:cNvSpPr txBox="1">
            <a:spLocks noChangeArrowheads="1"/>
          </p:cNvSpPr>
          <p:nvPr/>
        </p:nvSpPr>
        <p:spPr bwMode="auto">
          <a:xfrm>
            <a:off x="533400" y="304800"/>
            <a:ext cx="76962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b="1" dirty="0">
                <a:latin typeface="Arial" charset="0"/>
              </a:rPr>
              <a:t>Scouting and Character</a:t>
            </a:r>
          </a:p>
          <a:p>
            <a:pPr algn="ctr" eaLnBrk="1" hangingPunct="1">
              <a:spcBef>
                <a:spcPct val="0"/>
              </a:spcBef>
              <a:buFontTx/>
              <a:buNone/>
            </a:pPr>
            <a:endParaRPr lang="en-US" altLang="en-US" sz="2000" b="1" dirty="0">
              <a:latin typeface="Arial" charset="0"/>
            </a:endParaRPr>
          </a:p>
          <a:p>
            <a:pPr eaLnBrk="1" hangingPunct="1">
              <a:spcBef>
                <a:spcPct val="0"/>
              </a:spcBef>
              <a:buFontTx/>
              <a:buNone/>
            </a:pPr>
            <a:r>
              <a:rPr lang="en-US" altLang="en-US" sz="2800" b="1" dirty="0">
                <a:latin typeface="Arial" charset="0"/>
              </a:rPr>
              <a:t>Refining character takes both experience and effort.  We cultivate character by providing opportunities for </a:t>
            </a:r>
            <a:r>
              <a:rPr lang="en-US" altLang="en-US" sz="2800" b="1" i="1" dirty="0">
                <a:latin typeface="Arial" charset="0"/>
              </a:rPr>
              <a:t>responsibility.</a:t>
            </a:r>
          </a:p>
          <a:p>
            <a:pPr eaLnBrk="1" hangingPunct="1">
              <a:spcBef>
                <a:spcPct val="0"/>
              </a:spcBef>
              <a:buFontTx/>
              <a:buNone/>
            </a:pPr>
            <a:endParaRPr lang="en-US" altLang="en-US" sz="2800" b="1" i="1" dirty="0">
              <a:latin typeface="Arial" charset="0"/>
            </a:endParaRPr>
          </a:p>
          <a:p>
            <a:pPr eaLnBrk="1" hangingPunct="1">
              <a:spcBef>
                <a:spcPct val="0"/>
              </a:spcBef>
              <a:buFontTx/>
              <a:buNone/>
            </a:pPr>
            <a:r>
              <a:rPr lang="en-US" altLang="en-US" sz="2800" b="1" dirty="0">
                <a:latin typeface="Arial" charset="0"/>
              </a:rPr>
              <a:t>Responsibility = Response + Ability</a:t>
            </a:r>
          </a:p>
          <a:p>
            <a:pPr eaLnBrk="1" hangingPunct="1">
              <a:spcBef>
                <a:spcPct val="0"/>
              </a:spcBef>
              <a:buFontTx/>
              <a:buNone/>
            </a:pPr>
            <a:endParaRPr lang="en-US" altLang="en-US" sz="2800" b="1" dirty="0">
              <a:latin typeface="Arial" charset="0"/>
            </a:endParaRPr>
          </a:p>
          <a:p>
            <a:pPr eaLnBrk="1" hangingPunct="1">
              <a:spcBef>
                <a:spcPct val="0"/>
              </a:spcBef>
              <a:buFontTx/>
              <a:buNone/>
            </a:pPr>
            <a:r>
              <a:rPr lang="en-US" altLang="en-US" sz="2800" b="1" dirty="0">
                <a:latin typeface="Arial" charset="0"/>
              </a:rPr>
              <a:t>A scout’s ability to respond well to the demands that have been placed on him/her.</a:t>
            </a:r>
          </a:p>
          <a:p>
            <a:pPr eaLnBrk="1" hangingPunct="1">
              <a:spcBef>
                <a:spcPct val="0"/>
              </a:spcBef>
              <a:buFontTx/>
              <a:buNone/>
            </a:pPr>
            <a:endParaRPr lang="en-US" altLang="en-US" sz="2800" b="1" dirty="0">
              <a:latin typeface="Arial" charset="0"/>
            </a:endParaRPr>
          </a:p>
          <a:p>
            <a:pPr eaLnBrk="1" hangingPunct="1">
              <a:spcBef>
                <a:spcPct val="0"/>
              </a:spcBef>
              <a:buFontTx/>
              <a:buNone/>
            </a:pPr>
            <a:r>
              <a:rPr lang="en-US" altLang="en-US" sz="2800" b="1" dirty="0">
                <a:latin typeface="Arial" charset="0"/>
              </a:rPr>
              <a:t>Responsibility is the opportunity to demonstrate character.</a:t>
            </a:r>
            <a:endParaRPr lang="en-US" altLang="en-US" sz="2800" dirty="0">
              <a:latin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2"/>
          <p:cNvSpPr txBox="1">
            <a:spLocks noChangeArrowheads="1"/>
          </p:cNvSpPr>
          <p:nvPr/>
        </p:nvSpPr>
        <p:spPr bwMode="auto">
          <a:xfrm>
            <a:off x="762000" y="383313"/>
            <a:ext cx="78788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dirty="0">
                <a:latin typeface="Arial" charset="0"/>
              </a:rPr>
              <a:t>How Do Scouts Feel About the Virtues?</a:t>
            </a:r>
          </a:p>
        </p:txBody>
      </p:sp>
      <p:sp>
        <p:nvSpPr>
          <p:cNvPr id="23556" name="TextBox 4"/>
          <p:cNvSpPr txBox="1">
            <a:spLocks noChangeArrowheads="1"/>
          </p:cNvSpPr>
          <p:nvPr/>
        </p:nvSpPr>
        <p:spPr bwMode="auto">
          <a:xfrm>
            <a:off x="457200" y="1249363"/>
            <a:ext cx="79248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latin typeface="Arial" charset="0"/>
              </a:rPr>
              <a:t>Den Chief Quiz – What is your favorite point of the Scout Law?  Of 1,235 responses:</a:t>
            </a:r>
          </a:p>
          <a:p>
            <a:pPr eaLnBrk="1" hangingPunct="1">
              <a:spcBef>
                <a:spcPct val="0"/>
              </a:spcBef>
              <a:buFontTx/>
              <a:buNone/>
            </a:pPr>
            <a:endParaRPr lang="en-US" altLang="en-US" sz="2400" b="1" dirty="0">
              <a:latin typeface="Arial" charset="0"/>
            </a:endParaRPr>
          </a:p>
          <a:p>
            <a:pPr eaLnBrk="1" hangingPunct="1">
              <a:spcBef>
                <a:spcPct val="0"/>
              </a:spcBef>
              <a:buFontTx/>
              <a:buNone/>
              <a:tabLst>
                <a:tab pos="4168775" algn="l"/>
              </a:tabLst>
            </a:pPr>
            <a:r>
              <a:rPr lang="en-US" altLang="en-US" sz="2400" b="1" dirty="0">
                <a:latin typeface="Arial" charset="0"/>
              </a:rPr>
              <a:t>Trustworthy – 183 (15%)	Cheerful – 82 (7%)</a:t>
            </a:r>
          </a:p>
          <a:p>
            <a:pPr eaLnBrk="1" hangingPunct="1">
              <a:spcBef>
                <a:spcPct val="0"/>
              </a:spcBef>
              <a:buFontTx/>
              <a:buNone/>
              <a:tabLst>
                <a:tab pos="4168775" algn="l"/>
              </a:tabLst>
            </a:pPr>
            <a:r>
              <a:rPr lang="en-US" altLang="en-US" sz="2400" b="1" dirty="0">
                <a:latin typeface="Arial" charset="0"/>
              </a:rPr>
              <a:t>Helpful – 157 (13%)	Kind – 76 (6%)</a:t>
            </a:r>
          </a:p>
          <a:p>
            <a:pPr eaLnBrk="1" hangingPunct="1">
              <a:spcBef>
                <a:spcPct val="0"/>
              </a:spcBef>
              <a:buFontTx/>
              <a:buNone/>
              <a:tabLst>
                <a:tab pos="4168775" algn="l"/>
              </a:tabLst>
            </a:pPr>
            <a:r>
              <a:rPr lang="en-US" altLang="en-US" sz="2400" b="1" dirty="0">
                <a:latin typeface="Arial" charset="0"/>
              </a:rPr>
              <a:t>Friendly – 154 (13%)	Clean – 62 (5%)</a:t>
            </a:r>
          </a:p>
          <a:p>
            <a:pPr eaLnBrk="1" hangingPunct="1">
              <a:spcBef>
                <a:spcPct val="0"/>
              </a:spcBef>
              <a:buFontTx/>
              <a:buNone/>
              <a:tabLst>
                <a:tab pos="4168775" algn="l"/>
              </a:tabLst>
            </a:pPr>
            <a:r>
              <a:rPr lang="en-US" altLang="en-US" sz="2400" b="1" dirty="0">
                <a:latin typeface="Arial" charset="0"/>
              </a:rPr>
              <a:t>Brave – 143 (12%)	Reverent – 61 (5%)</a:t>
            </a:r>
          </a:p>
          <a:p>
            <a:pPr eaLnBrk="1" hangingPunct="1">
              <a:spcBef>
                <a:spcPct val="0"/>
              </a:spcBef>
              <a:buNone/>
              <a:tabLst>
                <a:tab pos="4168775" algn="l"/>
              </a:tabLst>
            </a:pPr>
            <a:r>
              <a:rPr lang="en-US" altLang="en-US" sz="2400" b="1" dirty="0">
                <a:latin typeface="Arial" charset="0"/>
              </a:rPr>
              <a:t>Loyal – 141 (12%)	Obedient – 24 (2%)</a:t>
            </a:r>
          </a:p>
          <a:p>
            <a:pPr eaLnBrk="1" hangingPunct="1">
              <a:spcBef>
                <a:spcPct val="0"/>
              </a:spcBef>
              <a:buFontTx/>
              <a:buNone/>
              <a:tabLst>
                <a:tab pos="4168775" algn="l"/>
              </a:tabLst>
            </a:pPr>
            <a:r>
              <a:rPr lang="en-US" altLang="en-US" sz="2400" b="1" dirty="0">
                <a:latin typeface="Arial" charset="0"/>
              </a:rPr>
              <a:t>Thrifty – 106 (9%)	Courteous – 21 (2%)</a:t>
            </a:r>
          </a:p>
          <a:p>
            <a:pPr eaLnBrk="1" hangingPunct="1">
              <a:spcBef>
                <a:spcPct val="0"/>
              </a:spcBef>
              <a:buFontTx/>
              <a:buNone/>
            </a:pPr>
            <a:endParaRPr lang="en-US" altLang="en-US" sz="1400" b="1" dirty="0">
              <a:latin typeface="Arial" charset="0"/>
            </a:endParaRPr>
          </a:p>
          <a:p>
            <a:pPr eaLnBrk="1" hangingPunct="1">
              <a:spcBef>
                <a:spcPct val="0"/>
              </a:spcBef>
              <a:buFontTx/>
              <a:buNone/>
            </a:pPr>
            <a:r>
              <a:rPr lang="en-US" altLang="en-US" sz="2400" b="1" dirty="0">
                <a:latin typeface="Arial" charset="0"/>
              </a:rPr>
              <a:t>Cardinal virtues: Scouts prefer fortitude, justice, and sometimes prudence…not especially fond of temperance.</a:t>
            </a:r>
          </a:p>
          <a:p>
            <a:pPr eaLnBrk="1" hangingPunct="1">
              <a:spcBef>
                <a:spcPct val="0"/>
              </a:spcBef>
              <a:buFontTx/>
              <a:buNone/>
            </a:pPr>
            <a:endParaRPr lang="en-US" altLang="en-US" sz="1400" b="1" dirty="0">
              <a:latin typeface="Arial" charset="0"/>
            </a:endParaRPr>
          </a:p>
          <a:p>
            <a:pPr eaLnBrk="1" hangingPunct="1">
              <a:spcBef>
                <a:spcPct val="0"/>
              </a:spcBef>
              <a:buFontTx/>
              <a:buNone/>
            </a:pPr>
            <a:r>
              <a:rPr lang="en-US" altLang="en-US" sz="2400" b="1" dirty="0">
                <a:latin typeface="Arial" charset="0"/>
              </a:rPr>
              <a:t>A pure reflection of virtues </a:t>
            </a:r>
            <a:r>
              <a:rPr lang="en-US" altLang="en-US" sz="2400" b="1" u="sng" dirty="0">
                <a:latin typeface="Arial" charset="0"/>
              </a:rPr>
              <a:t>society tangibly rewards</a:t>
            </a:r>
            <a:r>
              <a:rPr lang="en-US" altLang="en-US" sz="2400" b="1" dirty="0">
                <a:latin typeface="Arial" charset="0"/>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5"/>
          <p:cNvSpPr txBox="1">
            <a:spLocks noChangeArrowheads="1"/>
          </p:cNvSpPr>
          <p:nvPr/>
        </p:nvSpPr>
        <p:spPr bwMode="auto">
          <a:xfrm>
            <a:off x="-80963" y="152400"/>
            <a:ext cx="909796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b="1" dirty="0">
                <a:latin typeface="Arial" charset="0"/>
              </a:rPr>
              <a:t>Den Leader Practices to Build Character</a:t>
            </a:r>
          </a:p>
          <a:p>
            <a:pPr algn="ctr" eaLnBrk="1" hangingPunct="1">
              <a:spcBef>
                <a:spcPct val="0"/>
              </a:spcBef>
              <a:buFontTx/>
              <a:buNone/>
            </a:pPr>
            <a:r>
              <a:rPr lang="en-US" altLang="en-US" sz="2000" b="1" i="1" dirty="0">
                <a:latin typeface="Arial" charset="0"/>
              </a:rPr>
              <a:t>“</a:t>
            </a:r>
            <a:r>
              <a:rPr lang="en-US" altLang="en-US" sz="2000" b="1" dirty="0">
                <a:latin typeface="Arial" charset="0"/>
              </a:rPr>
              <a:t>Children are apt to live up to what you believe of them”</a:t>
            </a:r>
          </a:p>
          <a:p>
            <a:pPr algn="ctr" eaLnBrk="1" hangingPunct="1">
              <a:spcBef>
                <a:spcPct val="0"/>
              </a:spcBef>
              <a:buFontTx/>
              <a:buNone/>
            </a:pPr>
            <a:r>
              <a:rPr lang="en-US" altLang="en-US" sz="2000" b="1" dirty="0">
                <a:latin typeface="Arial" charset="0"/>
              </a:rPr>
              <a:t>							– Lady Bird Johnson</a:t>
            </a:r>
          </a:p>
        </p:txBody>
      </p:sp>
      <p:sp>
        <p:nvSpPr>
          <p:cNvPr id="27652" name="Text Box 6"/>
          <p:cNvSpPr txBox="1">
            <a:spLocks noChangeArrowheads="1"/>
          </p:cNvSpPr>
          <p:nvPr/>
        </p:nvSpPr>
        <p:spPr bwMode="auto">
          <a:xfrm>
            <a:off x="114300" y="1450119"/>
            <a:ext cx="8915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9250" indent="-3492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230188" indent="-230188" eaLnBrk="1" hangingPunct="1">
              <a:spcBef>
                <a:spcPct val="0"/>
              </a:spcBef>
              <a:buFontTx/>
              <a:buChar char="•"/>
            </a:pPr>
            <a:r>
              <a:rPr lang="en-US" altLang="en-US" sz="2400" b="1" dirty="0">
                <a:latin typeface="Arial" charset="0"/>
              </a:rPr>
              <a:t>Set the Example – No Double Standards</a:t>
            </a:r>
          </a:p>
          <a:p>
            <a:pPr marL="230188" indent="-230188" eaLnBrk="1" hangingPunct="1">
              <a:spcBef>
                <a:spcPct val="0"/>
              </a:spcBef>
              <a:buFontTx/>
              <a:buChar char="•"/>
            </a:pPr>
            <a:r>
              <a:rPr lang="en-US" altLang="en-US" sz="2400" b="1" dirty="0">
                <a:latin typeface="Arial" charset="0"/>
              </a:rPr>
              <a:t>Admit Your Character Mistakes – We are All Human</a:t>
            </a:r>
          </a:p>
          <a:p>
            <a:pPr marL="230188" indent="-230188" eaLnBrk="1" hangingPunct="1">
              <a:spcBef>
                <a:spcPct val="0"/>
              </a:spcBef>
              <a:buFontTx/>
              <a:buChar char="•"/>
            </a:pPr>
            <a:r>
              <a:rPr lang="en-US" altLang="en-US" sz="2400" b="1" dirty="0">
                <a:latin typeface="Arial" charset="0"/>
              </a:rPr>
              <a:t>Raise Expectations – Trust Scouts to Meet High Standards</a:t>
            </a:r>
          </a:p>
          <a:p>
            <a:pPr marL="230188" indent="-230188" eaLnBrk="1" hangingPunct="1">
              <a:spcBef>
                <a:spcPct val="0"/>
              </a:spcBef>
              <a:buFontTx/>
              <a:buChar char="•"/>
            </a:pPr>
            <a:r>
              <a:rPr lang="en-US" altLang="en-US" sz="2400" b="1" dirty="0">
                <a:latin typeface="Arial" charset="0"/>
              </a:rPr>
              <a:t>Respect Their Commitment – Call Them Scouts</a:t>
            </a:r>
          </a:p>
          <a:p>
            <a:pPr marL="230188" indent="-230188" eaLnBrk="1" hangingPunct="1">
              <a:spcBef>
                <a:spcPct val="0"/>
              </a:spcBef>
              <a:buFontTx/>
              <a:buChar char="•"/>
            </a:pPr>
            <a:r>
              <a:rPr lang="en-US" altLang="en-US" sz="2400" b="1" dirty="0">
                <a:latin typeface="Arial" charset="0"/>
              </a:rPr>
              <a:t>Hold Them to Their Oath and Law</a:t>
            </a:r>
          </a:p>
          <a:p>
            <a:pPr marL="230188" indent="-230188" eaLnBrk="1" hangingPunct="1">
              <a:spcBef>
                <a:spcPct val="0"/>
              </a:spcBef>
              <a:buFontTx/>
              <a:buChar char="•"/>
            </a:pPr>
            <a:r>
              <a:rPr lang="en-US" altLang="en-US" sz="2400" b="1" dirty="0">
                <a:latin typeface="Arial" charset="0"/>
              </a:rPr>
              <a:t>Apply Golden Rule or Platinum Rule</a:t>
            </a:r>
          </a:p>
          <a:p>
            <a:pPr marL="230188" indent="-230188" eaLnBrk="1" hangingPunct="1">
              <a:spcBef>
                <a:spcPct val="0"/>
              </a:spcBef>
              <a:buFontTx/>
              <a:buChar char="•"/>
            </a:pPr>
            <a:r>
              <a:rPr lang="en-US" altLang="en-US" sz="2400" b="1" dirty="0">
                <a:latin typeface="Arial" charset="0"/>
              </a:rPr>
              <a:t>Assign </a:t>
            </a:r>
            <a:r>
              <a:rPr lang="en-US" altLang="en-US" sz="2400" b="1" dirty="0" err="1">
                <a:latin typeface="Arial" charset="0"/>
              </a:rPr>
              <a:t>Denner</a:t>
            </a:r>
            <a:r>
              <a:rPr lang="en-US" altLang="en-US" sz="2400" b="1" dirty="0">
                <a:latin typeface="Arial" charset="0"/>
              </a:rPr>
              <a:t>, Asst. </a:t>
            </a:r>
            <a:r>
              <a:rPr lang="en-US" altLang="en-US" sz="2400" b="1" dirty="0" err="1">
                <a:latin typeface="Arial" charset="0"/>
              </a:rPr>
              <a:t>Denner</a:t>
            </a:r>
            <a:r>
              <a:rPr lang="en-US" altLang="en-US" sz="2400" b="1" dirty="0">
                <a:latin typeface="Arial" charset="0"/>
              </a:rPr>
              <a:t> on Rotating Basis</a:t>
            </a:r>
          </a:p>
          <a:p>
            <a:pPr marL="230188" indent="-230188" eaLnBrk="1" hangingPunct="1">
              <a:spcBef>
                <a:spcPct val="0"/>
              </a:spcBef>
              <a:buFontTx/>
              <a:buChar char="•"/>
            </a:pPr>
            <a:r>
              <a:rPr lang="en-US" altLang="en-US" sz="2400" b="1" dirty="0">
                <a:latin typeface="Arial" charset="0"/>
              </a:rPr>
              <a:t>Encourage Scouts to Earn Religious Emblems</a:t>
            </a:r>
          </a:p>
          <a:p>
            <a:pPr marL="230188" indent="-230188" eaLnBrk="1" hangingPunct="1">
              <a:spcBef>
                <a:spcPct val="0"/>
              </a:spcBef>
              <a:buFontTx/>
              <a:buChar char="•"/>
            </a:pPr>
            <a:r>
              <a:rPr lang="en-US" altLang="en-US" sz="2400" b="1" dirty="0">
                <a:latin typeface="Arial" charset="0"/>
              </a:rPr>
              <a:t>Reflect on Character as Cub Scouts Progress, Advance</a:t>
            </a:r>
          </a:p>
          <a:p>
            <a:pPr marL="230188" indent="-230188" eaLnBrk="1" hangingPunct="1">
              <a:spcBef>
                <a:spcPct val="0"/>
              </a:spcBef>
              <a:buFontTx/>
              <a:buChar char="•"/>
            </a:pPr>
            <a:r>
              <a:rPr lang="en-US" altLang="en-US" sz="2400" b="1" dirty="0">
                <a:latin typeface="Arial" charset="0"/>
              </a:rPr>
              <a:t>Give Den Leader and Cubmaster Minutes</a:t>
            </a:r>
          </a:p>
          <a:p>
            <a:pPr marL="230188" indent="-230188" eaLnBrk="1" hangingPunct="1">
              <a:spcBef>
                <a:spcPct val="0"/>
              </a:spcBef>
              <a:buFontTx/>
              <a:buChar char="•"/>
            </a:pPr>
            <a:r>
              <a:rPr lang="en-US" altLang="en-US" sz="2400" b="1" dirty="0">
                <a:latin typeface="Arial" charset="0"/>
              </a:rPr>
              <a:t>Be Proud of Scout Achievements and Growth!</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6"/>
          <p:cNvSpPr txBox="1">
            <a:spLocks noChangeArrowheads="1"/>
          </p:cNvSpPr>
          <p:nvPr/>
        </p:nvSpPr>
        <p:spPr bwMode="auto">
          <a:xfrm>
            <a:off x="228600" y="1295400"/>
            <a:ext cx="89154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latin typeface="Arial" charset="0"/>
              </a:rPr>
              <a:t>Do:</a:t>
            </a:r>
          </a:p>
          <a:p>
            <a:pPr eaLnBrk="1" hangingPunct="1">
              <a:spcBef>
                <a:spcPct val="0"/>
              </a:spcBef>
              <a:buFontTx/>
              <a:buChar char="•"/>
            </a:pPr>
            <a:r>
              <a:rPr lang="en-US" altLang="en-US" sz="2400" b="1" dirty="0">
                <a:latin typeface="Arial" charset="0"/>
              </a:rPr>
              <a:t>Assign Virtues as a Trigger for Reflection</a:t>
            </a:r>
          </a:p>
          <a:p>
            <a:pPr eaLnBrk="1" hangingPunct="1">
              <a:spcBef>
                <a:spcPct val="0"/>
              </a:spcBef>
              <a:buFontTx/>
              <a:buChar char="•"/>
            </a:pPr>
            <a:r>
              <a:rPr lang="en-US" altLang="en-US" sz="2400" b="1" dirty="0">
                <a:latin typeface="Arial" charset="0"/>
              </a:rPr>
              <a:t>See Character Growth Opportunities in all Activities </a:t>
            </a:r>
          </a:p>
          <a:p>
            <a:pPr eaLnBrk="1" hangingPunct="1">
              <a:spcBef>
                <a:spcPct val="0"/>
              </a:spcBef>
              <a:buFontTx/>
              <a:buChar char="•"/>
            </a:pPr>
            <a:r>
              <a:rPr lang="en-US" altLang="en-US" sz="2400" b="1" dirty="0">
                <a:latin typeface="Arial" charset="0"/>
              </a:rPr>
              <a:t>Be Opportunistic – Look for Teachable Moments</a:t>
            </a:r>
          </a:p>
          <a:p>
            <a:pPr eaLnBrk="1" hangingPunct="1">
              <a:spcBef>
                <a:spcPct val="0"/>
              </a:spcBef>
              <a:buFontTx/>
              <a:buChar char="•"/>
            </a:pPr>
            <a:r>
              <a:rPr lang="en-US" altLang="en-US" sz="2400" b="1" dirty="0">
                <a:latin typeface="Arial" charset="0"/>
              </a:rPr>
              <a:t>Set the Example, Say “Follow Me!”</a:t>
            </a:r>
          </a:p>
          <a:p>
            <a:pPr eaLnBrk="1" hangingPunct="1">
              <a:spcBef>
                <a:spcPct val="0"/>
              </a:spcBef>
              <a:buFontTx/>
              <a:buChar char="•"/>
            </a:pPr>
            <a:r>
              <a:rPr lang="en-US" altLang="en-US" sz="2400" b="1" dirty="0">
                <a:latin typeface="Arial" charset="0"/>
              </a:rPr>
              <a:t>Be Upbeat, Encouraging, Cheerfully Instructive</a:t>
            </a:r>
          </a:p>
          <a:p>
            <a:pPr eaLnBrk="1" hangingPunct="1">
              <a:spcBef>
                <a:spcPct val="0"/>
              </a:spcBef>
              <a:buFontTx/>
              <a:buNone/>
            </a:pPr>
            <a:endParaRPr lang="en-US" altLang="en-US" sz="2400" b="1" dirty="0">
              <a:latin typeface="Arial" charset="0"/>
            </a:endParaRPr>
          </a:p>
          <a:p>
            <a:pPr eaLnBrk="1" hangingPunct="1">
              <a:spcBef>
                <a:spcPct val="0"/>
              </a:spcBef>
              <a:buFontTx/>
              <a:buNone/>
            </a:pPr>
            <a:r>
              <a:rPr lang="en-US" altLang="en-US" sz="2400" b="1" dirty="0">
                <a:latin typeface="Arial" charset="0"/>
              </a:rPr>
              <a:t>Don’t:</a:t>
            </a:r>
          </a:p>
          <a:p>
            <a:pPr eaLnBrk="1" hangingPunct="1">
              <a:spcBef>
                <a:spcPct val="0"/>
              </a:spcBef>
              <a:buFontTx/>
              <a:buChar char="•"/>
            </a:pPr>
            <a:r>
              <a:rPr lang="en-US" altLang="en-US" sz="2400" b="1" dirty="0">
                <a:latin typeface="Arial" charset="0"/>
              </a:rPr>
              <a:t>Admonish or Scold</a:t>
            </a:r>
          </a:p>
          <a:p>
            <a:pPr eaLnBrk="1" hangingPunct="1">
              <a:spcBef>
                <a:spcPct val="0"/>
              </a:spcBef>
              <a:buFontTx/>
              <a:buChar char="•"/>
            </a:pPr>
            <a:r>
              <a:rPr lang="en-US" altLang="en-US" sz="2400" b="1" dirty="0">
                <a:latin typeface="Arial" charset="0"/>
              </a:rPr>
              <a:t>Be Preachy or Obsessive</a:t>
            </a:r>
          </a:p>
          <a:p>
            <a:pPr eaLnBrk="1" hangingPunct="1">
              <a:spcBef>
                <a:spcPct val="0"/>
              </a:spcBef>
              <a:buFontTx/>
              <a:buChar char="•"/>
            </a:pPr>
            <a:r>
              <a:rPr lang="en-US" altLang="en-US" sz="2400" b="1" dirty="0">
                <a:latin typeface="Arial" charset="0"/>
              </a:rPr>
              <a:t>Be Long-Winded – Prefer Actions Over Words</a:t>
            </a:r>
          </a:p>
          <a:p>
            <a:pPr eaLnBrk="1" hangingPunct="1">
              <a:spcBef>
                <a:spcPct val="0"/>
              </a:spcBef>
              <a:buFontTx/>
              <a:buChar char="•"/>
            </a:pPr>
            <a:r>
              <a:rPr lang="en-US" altLang="en-US" sz="2400" b="1" dirty="0">
                <a:latin typeface="Arial" charset="0"/>
              </a:rPr>
              <a:t>Attempt to Define Virtues Precisely – Just Give Examples</a:t>
            </a:r>
          </a:p>
          <a:p>
            <a:pPr eaLnBrk="1" hangingPunct="1">
              <a:spcBef>
                <a:spcPct val="0"/>
              </a:spcBef>
              <a:buFontTx/>
              <a:buChar char="•"/>
            </a:pPr>
            <a:r>
              <a:rPr lang="en-US" altLang="en-US" sz="2400" b="1" dirty="0">
                <a:latin typeface="Arial" charset="0"/>
              </a:rPr>
              <a:t>Raise Unrealistic, Abstract, Grey-Area Dilemmas</a:t>
            </a:r>
          </a:p>
          <a:p>
            <a:pPr eaLnBrk="1" hangingPunct="1">
              <a:spcBef>
                <a:spcPct val="0"/>
              </a:spcBef>
              <a:buFontTx/>
              <a:buChar char="•"/>
            </a:pPr>
            <a:r>
              <a:rPr lang="en-US" altLang="en-US" sz="2400" b="1" dirty="0">
                <a:latin typeface="Arial" charset="0"/>
              </a:rPr>
              <a:t>Offer Tangible Awards as Incentive for Service</a:t>
            </a:r>
          </a:p>
        </p:txBody>
      </p:sp>
      <p:sp>
        <p:nvSpPr>
          <p:cNvPr id="28676" name="Rectangle 7"/>
          <p:cNvSpPr>
            <a:spLocks noChangeArrowheads="1"/>
          </p:cNvSpPr>
          <p:nvPr/>
        </p:nvSpPr>
        <p:spPr bwMode="auto">
          <a:xfrm>
            <a:off x="381000" y="152400"/>
            <a:ext cx="8382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b="1" dirty="0">
                <a:latin typeface="Arial" charset="0"/>
              </a:rPr>
              <a:t>Den Leader Practices to Build Character</a:t>
            </a:r>
          </a:p>
          <a:p>
            <a:pPr algn="ctr" eaLnBrk="1" hangingPunct="1">
              <a:spcBef>
                <a:spcPct val="0"/>
              </a:spcBef>
              <a:buFontTx/>
              <a:buNone/>
            </a:pPr>
            <a:r>
              <a:rPr lang="en-US" altLang="en-US" sz="2000" b="1" dirty="0">
                <a:latin typeface="Arial" charset="0"/>
              </a:rPr>
              <a:t>“Children are apt to live up to what you believe of them”</a:t>
            </a:r>
          </a:p>
          <a:p>
            <a:pPr algn="ctr" eaLnBrk="1" hangingPunct="1">
              <a:spcBef>
                <a:spcPct val="0"/>
              </a:spcBef>
              <a:buFontTx/>
              <a:buNone/>
            </a:pPr>
            <a:r>
              <a:rPr lang="en-US" altLang="en-US" sz="1800" b="1" dirty="0">
                <a:latin typeface="Arial" charset="0"/>
              </a:rPr>
              <a:t>						</a:t>
            </a:r>
            <a:r>
              <a:rPr lang="en-US" altLang="en-US" sz="2000" b="1" dirty="0">
                <a:latin typeface="Arial" charset="0"/>
              </a:rPr>
              <a:t>– Lady Bird Johnson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ChangeArrowheads="1"/>
          </p:cNvSpPr>
          <p:nvPr/>
        </p:nvSpPr>
        <p:spPr bwMode="auto">
          <a:xfrm>
            <a:off x="162464" y="1600200"/>
            <a:ext cx="8991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Char char="•"/>
            </a:pPr>
            <a:r>
              <a:rPr lang="en-US" altLang="en-US" sz="2400" b="1" dirty="0">
                <a:latin typeface="Arial" charset="0"/>
              </a:rPr>
              <a:t> Carry out Community Service Projects Often</a:t>
            </a:r>
          </a:p>
          <a:p>
            <a:pPr eaLnBrk="1" hangingPunct="1">
              <a:spcBef>
                <a:spcPct val="0"/>
              </a:spcBef>
              <a:buFontTx/>
              <a:buChar char="•"/>
            </a:pPr>
            <a:r>
              <a:rPr lang="en-US" altLang="en-US" sz="2400" b="1" dirty="0">
                <a:latin typeface="Arial" charset="0"/>
              </a:rPr>
              <a:t> Visit Fire, Police, EMT, Food Bank, etc. </a:t>
            </a:r>
          </a:p>
          <a:p>
            <a:pPr eaLnBrk="1" hangingPunct="1">
              <a:spcBef>
                <a:spcPct val="0"/>
              </a:spcBef>
              <a:buFontTx/>
              <a:buChar char="•"/>
            </a:pPr>
            <a:r>
              <a:rPr lang="en-US" altLang="en-US" sz="2400" b="1" dirty="0">
                <a:latin typeface="Arial" charset="0"/>
              </a:rPr>
              <a:t> Visit Veterans Memorials, Battlefield Sites, etc.</a:t>
            </a:r>
          </a:p>
          <a:p>
            <a:pPr eaLnBrk="1" hangingPunct="1">
              <a:spcBef>
                <a:spcPct val="0"/>
              </a:spcBef>
              <a:buFontTx/>
              <a:buChar char="•"/>
            </a:pPr>
            <a:r>
              <a:rPr lang="en-US" altLang="en-US" sz="2400" b="1" dirty="0">
                <a:latin typeface="Arial" charset="0"/>
              </a:rPr>
              <a:t> Encourage World Conservation Award</a:t>
            </a:r>
          </a:p>
          <a:p>
            <a:pPr eaLnBrk="1" hangingPunct="1">
              <a:spcBef>
                <a:spcPct val="0"/>
              </a:spcBef>
              <a:buFontTx/>
              <a:buChar char="•"/>
            </a:pPr>
            <a:r>
              <a:rPr lang="en-US" altLang="en-US" sz="2400" b="1" dirty="0">
                <a:latin typeface="Arial" charset="0"/>
              </a:rPr>
              <a:t> Assign Duties at Pack Overnighters</a:t>
            </a:r>
          </a:p>
          <a:p>
            <a:pPr eaLnBrk="1" hangingPunct="1">
              <a:spcBef>
                <a:spcPct val="0"/>
              </a:spcBef>
              <a:buFontTx/>
              <a:buChar char="•"/>
            </a:pPr>
            <a:r>
              <a:rPr lang="en-US" altLang="en-US" sz="2400" b="1" dirty="0">
                <a:latin typeface="Arial" charset="0"/>
              </a:rPr>
              <a:t> Role-Playing Skits – What Would You Do?</a:t>
            </a:r>
          </a:p>
          <a:p>
            <a:pPr eaLnBrk="1" hangingPunct="1">
              <a:spcBef>
                <a:spcPct val="0"/>
              </a:spcBef>
              <a:buFontTx/>
              <a:buChar char="•"/>
            </a:pPr>
            <a:r>
              <a:rPr lang="en-US" altLang="en-US" sz="2400" b="1" dirty="0">
                <a:latin typeface="Arial" charset="0"/>
              </a:rPr>
              <a:t> Den Sets Up, Cleans Up at Pack Meetings</a:t>
            </a:r>
          </a:p>
          <a:p>
            <a:pPr eaLnBrk="1" hangingPunct="1">
              <a:spcBef>
                <a:spcPct val="0"/>
              </a:spcBef>
              <a:buFontTx/>
              <a:buChar char="•"/>
            </a:pPr>
            <a:r>
              <a:rPr lang="en-US" altLang="en-US" sz="2400" b="1" dirty="0">
                <a:latin typeface="Arial" charset="0"/>
              </a:rPr>
              <a:t> Scouts Make Their Own Den Behavior Rules</a:t>
            </a:r>
          </a:p>
          <a:p>
            <a:pPr eaLnBrk="1" hangingPunct="1">
              <a:spcBef>
                <a:spcPct val="0"/>
              </a:spcBef>
              <a:buFontTx/>
              <a:buChar char="•"/>
            </a:pPr>
            <a:r>
              <a:rPr lang="en-US" altLang="en-US" sz="2400" b="1" dirty="0">
                <a:latin typeface="Arial" charset="0"/>
              </a:rPr>
              <a:t> Den Character Totem – to Build Den Pride</a:t>
            </a:r>
          </a:p>
          <a:p>
            <a:pPr marL="173038" indent="-173038" eaLnBrk="1" hangingPunct="1">
              <a:spcBef>
                <a:spcPct val="0"/>
              </a:spcBef>
              <a:buFontTx/>
              <a:buChar char="•"/>
            </a:pPr>
            <a:r>
              <a:rPr lang="en-US" altLang="en-US" sz="2400" b="1" dirty="0">
                <a:latin typeface="Arial" charset="0"/>
              </a:rPr>
              <a:t>Maintain Character Record on Each Scout – Share with Parents</a:t>
            </a:r>
          </a:p>
          <a:p>
            <a:pPr eaLnBrk="1" hangingPunct="1">
              <a:spcBef>
                <a:spcPct val="0"/>
              </a:spcBef>
            </a:pPr>
            <a:r>
              <a:rPr lang="en-US" altLang="en-US" sz="2400" b="1" dirty="0">
                <a:latin typeface="Arial" charset="0"/>
              </a:rPr>
              <a:t> Capstone Service Project Before Rank Advancement</a:t>
            </a:r>
          </a:p>
        </p:txBody>
      </p:sp>
      <p:sp>
        <p:nvSpPr>
          <p:cNvPr id="29700" name="Rectangle 3"/>
          <p:cNvSpPr>
            <a:spLocks noChangeArrowheads="1"/>
          </p:cNvSpPr>
          <p:nvPr/>
        </p:nvSpPr>
        <p:spPr bwMode="auto">
          <a:xfrm>
            <a:off x="457200" y="304800"/>
            <a:ext cx="8382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b="1" dirty="0">
                <a:latin typeface="Arial" charset="0"/>
              </a:rPr>
              <a:t>Den Activities to Build Character</a:t>
            </a:r>
          </a:p>
          <a:p>
            <a:pPr algn="ctr" eaLnBrk="1" hangingPunct="1">
              <a:spcBef>
                <a:spcPct val="0"/>
              </a:spcBef>
              <a:buFontTx/>
              <a:buNone/>
            </a:pPr>
            <a:r>
              <a:rPr lang="en-US" altLang="en-US" sz="2000" b="1" dirty="0">
                <a:latin typeface="Arial" charset="0"/>
              </a:rPr>
              <a:t>“Children are apt to live up to what you believe of them”</a:t>
            </a:r>
          </a:p>
          <a:p>
            <a:pPr algn="ctr" eaLnBrk="1" hangingPunct="1">
              <a:spcBef>
                <a:spcPct val="0"/>
              </a:spcBef>
              <a:buFontTx/>
              <a:buNone/>
            </a:pPr>
            <a:r>
              <a:rPr lang="en-US" altLang="en-US" sz="2000" b="1" dirty="0">
                <a:latin typeface="Arial" charset="0"/>
              </a:rPr>
              <a:t>						– Lady Bird Johnson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62200" y="1219200"/>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5"/>
          <p:cNvSpPr txBox="1">
            <a:spLocks noChangeArrowheads="1"/>
          </p:cNvSpPr>
          <p:nvPr/>
        </p:nvSpPr>
        <p:spPr bwMode="auto">
          <a:xfrm>
            <a:off x="1591889" y="265838"/>
            <a:ext cx="59602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dirty="0">
                <a:latin typeface="Arial" charset="0"/>
              </a:rPr>
              <a:t>Bullying – A Chronic Concern</a:t>
            </a:r>
          </a:p>
        </p:txBody>
      </p:sp>
      <p:sp>
        <p:nvSpPr>
          <p:cNvPr id="34820" name="Text Box 6"/>
          <p:cNvSpPr txBox="1">
            <a:spLocks noChangeArrowheads="1"/>
          </p:cNvSpPr>
          <p:nvPr/>
        </p:nvSpPr>
        <p:spPr bwMode="auto">
          <a:xfrm>
            <a:off x="441325" y="1331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b="1"/>
          </a:p>
        </p:txBody>
      </p:sp>
      <p:sp>
        <p:nvSpPr>
          <p:cNvPr id="34821" name="Text Box 8"/>
          <p:cNvSpPr txBox="1">
            <a:spLocks noChangeArrowheads="1"/>
          </p:cNvSpPr>
          <p:nvPr/>
        </p:nvSpPr>
        <p:spPr bwMode="auto">
          <a:xfrm>
            <a:off x="228600" y="2514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400" b="1"/>
          </a:p>
        </p:txBody>
      </p:sp>
      <p:sp>
        <p:nvSpPr>
          <p:cNvPr id="7" name="Text Box 9"/>
          <p:cNvSpPr txBox="1">
            <a:spLocks noChangeArrowheads="1"/>
          </p:cNvSpPr>
          <p:nvPr/>
        </p:nvSpPr>
        <p:spPr bwMode="auto">
          <a:xfrm>
            <a:off x="114300" y="1066800"/>
            <a:ext cx="89154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0"/>
              </a:spcBef>
              <a:buFontTx/>
              <a:buNone/>
            </a:pPr>
            <a:r>
              <a:rPr lang="en-US" altLang="en-US" sz="2400" b="1" dirty="0">
                <a:latin typeface="Arial" charset="0"/>
              </a:rPr>
              <a:t>Josephson Institute 2012 Survey:</a:t>
            </a:r>
          </a:p>
          <a:p>
            <a:pPr marL="173038" indent="-173038" eaLnBrk="1" hangingPunct="1">
              <a:spcBef>
                <a:spcPct val="0"/>
              </a:spcBef>
              <a:buFontTx/>
              <a:buChar char="-"/>
            </a:pPr>
            <a:r>
              <a:rPr lang="en-US" altLang="en-US" sz="2400" b="1" dirty="0">
                <a:latin typeface="Arial" charset="0"/>
              </a:rPr>
              <a:t>40% bullied, teased or taunted someone</a:t>
            </a:r>
          </a:p>
          <a:p>
            <a:pPr marL="173038" indent="-173038" eaLnBrk="1" hangingPunct="1">
              <a:spcBef>
                <a:spcPct val="0"/>
              </a:spcBef>
              <a:buFontTx/>
              <a:buChar char="-"/>
            </a:pPr>
            <a:r>
              <a:rPr lang="en-US" altLang="en-US" sz="2400" b="1" dirty="0">
                <a:latin typeface="Arial" charset="0"/>
              </a:rPr>
              <a:t>49% have been bullied, teased or taunted in upsetting way</a:t>
            </a:r>
          </a:p>
          <a:p>
            <a:pPr eaLnBrk="1" hangingPunct="1">
              <a:defRPr/>
            </a:pPr>
            <a:endParaRPr lang="en-US" sz="2400" b="1" dirty="0"/>
          </a:p>
          <a:p>
            <a:pPr eaLnBrk="1" hangingPunct="1">
              <a:defRPr/>
            </a:pPr>
            <a:r>
              <a:rPr lang="en-US" sz="2400" b="1" dirty="0"/>
              <a:t>What causes bullying?  Obsession with winning!</a:t>
            </a:r>
          </a:p>
          <a:p>
            <a:pPr marL="396875" lvl="1" indent="0" eaLnBrk="1" hangingPunct="1">
              <a:defRPr/>
            </a:pPr>
            <a:endParaRPr lang="en-US" sz="2000" b="1" dirty="0"/>
          </a:p>
          <a:p>
            <a:pPr marL="625475" lvl="1" indent="-228600" eaLnBrk="1" hangingPunct="1">
              <a:buFont typeface="Arial" pitchFamily="34" charset="0"/>
              <a:buChar char="•"/>
              <a:defRPr/>
            </a:pPr>
            <a:r>
              <a:rPr lang="en-US" sz="2000" b="1" dirty="0"/>
              <a:t>Vince Lombardi: “Winning isn’t everything, it’s the only thing.”</a:t>
            </a:r>
          </a:p>
          <a:p>
            <a:pPr marL="627063" lvl="1" indent="-230188" eaLnBrk="1" hangingPunct="1">
              <a:buFont typeface="Arial" panose="020B0604020202020204" pitchFamily="34" charset="0"/>
              <a:buChar char="•"/>
              <a:defRPr/>
            </a:pPr>
            <a:r>
              <a:rPr lang="en-US" sz="2000" b="1" dirty="0"/>
              <a:t>General George Patton: “Americans love a winner and will not</a:t>
            </a:r>
          </a:p>
          <a:p>
            <a:pPr marL="396875" lvl="1" indent="0" eaLnBrk="1" hangingPunct="1">
              <a:tabLst>
                <a:tab pos="3657600" algn="l"/>
              </a:tabLst>
              <a:defRPr/>
            </a:pPr>
            <a:r>
              <a:rPr lang="en-US" sz="2000" b="1" dirty="0"/>
              <a:t>	tolerate a loser.”</a:t>
            </a:r>
          </a:p>
          <a:p>
            <a:pPr marL="625475" lvl="1" indent="-228600" eaLnBrk="1" hangingPunct="1">
              <a:buFont typeface="Arial" pitchFamily="34" charset="0"/>
              <a:buChar char="•"/>
              <a:defRPr/>
            </a:pPr>
            <a:r>
              <a:rPr lang="en-US" sz="2000" b="1" dirty="0"/>
              <a:t>Al Davis: “Just win, baby!”</a:t>
            </a:r>
          </a:p>
          <a:p>
            <a:pPr marL="625475" lvl="1" indent="-228600" eaLnBrk="1" hangingPunct="1">
              <a:buFont typeface="Arial" pitchFamily="34" charset="0"/>
              <a:buChar char="•"/>
              <a:defRPr/>
            </a:pPr>
            <a:r>
              <a:rPr lang="en-US" sz="2000" b="1" dirty="0"/>
              <a:t>Freddie Mercury: “We are the champions – no time for losers!”</a:t>
            </a:r>
          </a:p>
          <a:p>
            <a:pPr marL="625475" lvl="1" indent="-228600" eaLnBrk="1" hangingPunct="1">
              <a:buFont typeface="Arial" pitchFamily="34" charset="0"/>
              <a:buChar char="•"/>
              <a:defRPr/>
            </a:pPr>
            <a:r>
              <a:rPr lang="en-US" sz="2000" b="1" dirty="0"/>
              <a:t>“Close only counts in horseshoes.”</a:t>
            </a:r>
          </a:p>
          <a:p>
            <a:pPr marL="625475" lvl="1" indent="-228600" eaLnBrk="1" hangingPunct="1">
              <a:buFont typeface="Arial" pitchFamily="34" charset="0"/>
              <a:buChar char="•"/>
              <a:defRPr/>
            </a:pPr>
            <a:r>
              <a:rPr lang="en-US" sz="2000" b="1" dirty="0"/>
              <a:t>“Nice guys finish second.”</a:t>
            </a:r>
          </a:p>
          <a:p>
            <a:pPr marL="625475" lvl="1" indent="-228600" eaLnBrk="1" hangingPunct="1">
              <a:buFont typeface="Arial" pitchFamily="34" charset="0"/>
              <a:buChar char="•"/>
              <a:defRPr/>
            </a:pPr>
            <a:r>
              <a:rPr lang="en-US" sz="2000" b="1" dirty="0"/>
              <a:t>Charles Schulz: “Nobody remembers who came in second.”</a:t>
            </a:r>
          </a:p>
          <a:p>
            <a:pPr marL="625475" lvl="1" indent="-228600" eaLnBrk="1" hangingPunct="1">
              <a:buFont typeface="Arial" pitchFamily="34" charset="0"/>
              <a:buChar char="•"/>
              <a:defRPr/>
            </a:pPr>
            <a:r>
              <a:rPr lang="en-US" sz="2000" b="1" dirty="0"/>
              <a:t>Tom </a:t>
            </a:r>
            <a:r>
              <a:rPr lang="en-US" sz="2000" b="1" dirty="0" err="1"/>
              <a:t>Seaver</a:t>
            </a:r>
            <a:r>
              <a:rPr lang="en-US" sz="2000" b="1" dirty="0"/>
              <a:t>: “There are only two places in this league –</a:t>
            </a:r>
          </a:p>
          <a:p>
            <a:pPr marL="396875" lvl="1" indent="0" eaLnBrk="1" hangingPunct="1">
              <a:tabLst>
                <a:tab pos="2339975" algn="l"/>
              </a:tabLst>
              <a:defRPr/>
            </a:pPr>
            <a:r>
              <a:rPr lang="en-US" sz="2000" b="1" dirty="0"/>
              <a:t>	first place and no place.”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62200" y="1219200"/>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5"/>
          <p:cNvSpPr txBox="1">
            <a:spLocks noChangeArrowheads="1"/>
          </p:cNvSpPr>
          <p:nvPr/>
        </p:nvSpPr>
        <p:spPr bwMode="auto">
          <a:xfrm>
            <a:off x="1610939" y="134362"/>
            <a:ext cx="59602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dirty="0">
                <a:latin typeface="Arial" charset="0"/>
              </a:rPr>
              <a:t>Bullying – A Chronic Concern</a:t>
            </a:r>
          </a:p>
        </p:txBody>
      </p:sp>
      <p:sp>
        <p:nvSpPr>
          <p:cNvPr id="35844" name="Text Box 6"/>
          <p:cNvSpPr txBox="1">
            <a:spLocks noChangeArrowheads="1"/>
          </p:cNvSpPr>
          <p:nvPr/>
        </p:nvSpPr>
        <p:spPr bwMode="auto">
          <a:xfrm>
            <a:off x="441325" y="1331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b="1"/>
          </a:p>
        </p:txBody>
      </p:sp>
      <p:sp>
        <p:nvSpPr>
          <p:cNvPr id="35845" name="Text Box 8"/>
          <p:cNvSpPr txBox="1">
            <a:spLocks noChangeArrowheads="1"/>
          </p:cNvSpPr>
          <p:nvPr/>
        </p:nvSpPr>
        <p:spPr bwMode="auto">
          <a:xfrm>
            <a:off x="228600" y="2514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400" b="1"/>
          </a:p>
        </p:txBody>
      </p:sp>
      <p:sp>
        <p:nvSpPr>
          <p:cNvPr id="6" name="Text Box 9"/>
          <p:cNvSpPr txBox="1">
            <a:spLocks noChangeArrowheads="1"/>
          </p:cNvSpPr>
          <p:nvPr/>
        </p:nvSpPr>
        <p:spPr bwMode="auto">
          <a:xfrm>
            <a:off x="116458" y="719137"/>
            <a:ext cx="8762999"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73038" indent="-173038" eaLnBrk="1" hangingPunct="1">
              <a:defRPr/>
            </a:pPr>
            <a:r>
              <a:rPr lang="en-US" sz="2400" b="1" dirty="0"/>
              <a:t>“How Can I Matter if I Don’t Win?  Coaches, Parents, and Character Development in Sport”</a:t>
            </a:r>
          </a:p>
          <a:p>
            <a:pPr marL="741363" indent="-280988" eaLnBrk="1" hangingPunct="1">
              <a:defRPr/>
            </a:pPr>
            <a:r>
              <a:rPr lang="en-US" sz="2400" b="1" dirty="0"/>
              <a:t>-	</a:t>
            </a:r>
            <a:r>
              <a:rPr lang="en-US" sz="2000" b="1" dirty="0"/>
              <a:t>Amy </a:t>
            </a:r>
            <a:r>
              <a:rPr lang="en-US" sz="2000" b="1" dirty="0" err="1"/>
              <a:t>Baltzell</a:t>
            </a:r>
            <a:r>
              <a:rPr lang="en-US" sz="2000" b="1" dirty="0"/>
              <a:t>, </a:t>
            </a:r>
            <a:r>
              <a:rPr lang="en-US" sz="2000" b="1" u="sng" dirty="0"/>
              <a:t>Character</a:t>
            </a:r>
            <a:r>
              <a:rPr lang="en-US" sz="2000" b="1" dirty="0"/>
              <a:t> </a:t>
            </a:r>
            <a:r>
              <a:rPr lang="en-US" sz="2000" b="1" u="sng" dirty="0"/>
              <a:t>Newsletter</a:t>
            </a:r>
            <a:r>
              <a:rPr lang="en-US" sz="2000" b="1" dirty="0"/>
              <a:t>, Volume 13, Number 1, Boston University, Fall 2005</a:t>
            </a:r>
          </a:p>
          <a:p>
            <a:pPr eaLnBrk="1" hangingPunct="1">
              <a:defRPr/>
            </a:pPr>
            <a:endParaRPr lang="en-US" sz="2400" b="1" u="sng" dirty="0"/>
          </a:p>
          <a:p>
            <a:pPr eaLnBrk="1" hangingPunct="1">
              <a:defRPr/>
            </a:pPr>
            <a:r>
              <a:rPr lang="en-US" sz="2400" b="1" dirty="0"/>
              <a:t>Bullies want to win!  Insecurity leads to leveraging strength, speed, coolness, popularity...any skill or trait to come out on top.</a:t>
            </a:r>
          </a:p>
          <a:p>
            <a:pPr eaLnBrk="1" hangingPunct="1">
              <a:defRPr/>
            </a:pPr>
            <a:endParaRPr lang="en-US" sz="2400" i="1" dirty="0"/>
          </a:p>
          <a:p>
            <a:pPr eaLnBrk="1" hangingPunct="1">
              <a:defRPr/>
            </a:pPr>
            <a:r>
              <a:rPr lang="en-US" sz="2400" b="1" dirty="0"/>
              <a:t>“Without believing that you matter, it is difficult to believe that others matter...When athletes believe that winning is the only thing that matters, they become willing to hurt themselves or others for a victory…Our kids will value what the adult mentors around them value. </a:t>
            </a:r>
            <a:r>
              <a:rPr lang="en-US" sz="2400" b="1" u="sng" dirty="0"/>
              <a:t>If we concentrate on their focus, effort, and respect for others, they, too, will begin to value such virtues</a:t>
            </a:r>
            <a:r>
              <a:rPr lang="en-US" sz="2400" b="1" dirty="0"/>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62200" y="1219200"/>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5"/>
          <p:cNvSpPr txBox="1">
            <a:spLocks noChangeArrowheads="1"/>
          </p:cNvSpPr>
          <p:nvPr/>
        </p:nvSpPr>
        <p:spPr bwMode="auto">
          <a:xfrm>
            <a:off x="1610939" y="110669"/>
            <a:ext cx="59602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dirty="0">
                <a:latin typeface="Arial" charset="0"/>
              </a:rPr>
              <a:t>Bullying – A Chronic Concern</a:t>
            </a:r>
          </a:p>
        </p:txBody>
      </p:sp>
      <p:sp>
        <p:nvSpPr>
          <p:cNvPr id="36868" name="Text Box 6"/>
          <p:cNvSpPr txBox="1">
            <a:spLocks noChangeArrowheads="1"/>
          </p:cNvSpPr>
          <p:nvPr/>
        </p:nvSpPr>
        <p:spPr bwMode="auto">
          <a:xfrm>
            <a:off x="441325" y="1331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b="1"/>
          </a:p>
        </p:txBody>
      </p:sp>
      <p:sp>
        <p:nvSpPr>
          <p:cNvPr id="36869" name="Text Box 8"/>
          <p:cNvSpPr txBox="1">
            <a:spLocks noChangeArrowheads="1"/>
          </p:cNvSpPr>
          <p:nvPr/>
        </p:nvSpPr>
        <p:spPr bwMode="auto">
          <a:xfrm>
            <a:off x="228600" y="2514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400" b="1"/>
          </a:p>
        </p:txBody>
      </p:sp>
      <p:sp>
        <p:nvSpPr>
          <p:cNvPr id="36870" name="Text Box 9"/>
          <p:cNvSpPr txBox="1">
            <a:spLocks noChangeArrowheads="1"/>
          </p:cNvSpPr>
          <p:nvPr/>
        </p:nvSpPr>
        <p:spPr bwMode="auto">
          <a:xfrm>
            <a:off x="114300" y="640913"/>
            <a:ext cx="89154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230188" indent="-230188" eaLnBrk="1" hangingPunct="1">
              <a:spcBef>
                <a:spcPct val="0"/>
              </a:spcBef>
            </a:pPr>
            <a:r>
              <a:rPr lang="en-US" altLang="en-US" sz="2400" b="1" dirty="0">
                <a:latin typeface="Arial" charset="0"/>
              </a:rPr>
              <a:t>Talk and Listen:  be engaged with your scouts.</a:t>
            </a:r>
          </a:p>
          <a:p>
            <a:pPr marL="230188" indent="-230188" eaLnBrk="1" hangingPunct="1">
              <a:spcBef>
                <a:spcPct val="0"/>
              </a:spcBef>
            </a:pPr>
            <a:r>
              <a:rPr lang="en-US" altLang="en-US" sz="2400" b="1" dirty="0">
                <a:latin typeface="Arial" charset="0"/>
              </a:rPr>
              <a:t>Be Present:  most bullying is out of sight of adults.</a:t>
            </a:r>
          </a:p>
          <a:p>
            <a:pPr marL="230188" indent="-230188" eaLnBrk="1" hangingPunct="1">
              <a:spcBef>
                <a:spcPct val="0"/>
              </a:spcBef>
            </a:pPr>
            <a:r>
              <a:rPr lang="en-US" altLang="en-US" sz="2400" b="1" dirty="0">
                <a:latin typeface="Arial" charset="0"/>
              </a:rPr>
              <a:t>Lead by Example:</a:t>
            </a:r>
          </a:p>
          <a:p>
            <a:pPr marL="687388" lvl="1" indent="-342900" eaLnBrk="1" hangingPunct="1">
              <a:spcBef>
                <a:spcPct val="0"/>
              </a:spcBef>
              <a:buFont typeface="Wingdings" panose="05000000000000000000" pitchFamily="2" charset="2"/>
              <a:buChar char="Ø"/>
            </a:pPr>
            <a:r>
              <a:rPr lang="en-US" altLang="en-US" sz="2400" b="1" dirty="0">
                <a:latin typeface="Arial" charset="0"/>
              </a:rPr>
              <a:t>Be kind to others, even when angry!</a:t>
            </a:r>
          </a:p>
          <a:p>
            <a:pPr marL="687388" lvl="1" indent="-342900" eaLnBrk="1" hangingPunct="1">
              <a:spcBef>
                <a:spcPct val="0"/>
              </a:spcBef>
              <a:buFont typeface="Wingdings" panose="05000000000000000000" pitchFamily="2" charset="2"/>
              <a:buChar char="Ø"/>
            </a:pPr>
            <a:r>
              <a:rPr lang="en-US" altLang="en-US" sz="2400" b="1" dirty="0">
                <a:latin typeface="Arial" charset="0"/>
              </a:rPr>
              <a:t>Do not emphasize winning, verbally or emotionally. </a:t>
            </a:r>
          </a:p>
          <a:p>
            <a:pPr marL="687388" lvl="1" indent="-342900" eaLnBrk="1" hangingPunct="1">
              <a:spcBef>
                <a:spcPct val="0"/>
              </a:spcBef>
              <a:buFont typeface="Wingdings" panose="05000000000000000000" pitchFamily="2" charset="2"/>
              <a:buChar char="Ø"/>
            </a:pPr>
            <a:r>
              <a:rPr lang="en-US" altLang="en-US" sz="2400" b="1" dirty="0">
                <a:latin typeface="Arial" charset="0"/>
              </a:rPr>
              <a:t>Emphasize taking part, striving, playing by the rules, good sportsmanship, empathy, doing your best.</a:t>
            </a:r>
          </a:p>
          <a:p>
            <a:pPr marL="687388" lvl="1" indent="-342900" eaLnBrk="1" hangingPunct="1">
              <a:spcBef>
                <a:spcPct val="0"/>
              </a:spcBef>
              <a:buFont typeface="Wingdings" panose="05000000000000000000" pitchFamily="2" charset="2"/>
              <a:buChar char="Ø"/>
            </a:pPr>
            <a:r>
              <a:rPr lang="en-US" altLang="en-US" sz="2400" b="1" u="sng" dirty="0">
                <a:latin typeface="Arial" charset="0"/>
              </a:rPr>
              <a:t>Value everyone</a:t>
            </a:r>
            <a:r>
              <a:rPr lang="en-US" altLang="en-US" sz="2400" b="1" dirty="0">
                <a:latin typeface="Arial" charset="0"/>
              </a:rPr>
              <a:t>.</a:t>
            </a:r>
          </a:p>
          <a:p>
            <a:pPr marL="230188" indent="-230188" eaLnBrk="1" hangingPunct="1">
              <a:spcBef>
                <a:spcPct val="0"/>
              </a:spcBef>
            </a:pPr>
            <a:r>
              <a:rPr lang="en-US" altLang="en-US" sz="2400" b="1" dirty="0">
                <a:latin typeface="Arial" charset="0"/>
              </a:rPr>
              <a:t>Learn the Signs of a Bullying Environment:  </a:t>
            </a:r>
          </a:p>
          <a:p>
            <a:pPr marL="687388" indent="-342900" eaLnBrk="1" hangingPunct="1">
              <a:spcBef>
                <a:spcPct val="0"/>
              </a:spcBef>
              <a:buFont typeface="Wingdings" panose="05000000000000000000" pitchFamily="2" charset="2"/>
              <a:buChar char="Ø"/>
            </a:pPr>
            <a:r>
              <a:rPr lang="en-US" altLang="en-US" sz="2400" b="1" dirty="0">
                <a:latin typeface="Arial" charset="0"/>
              </a:rPr>
              <a:t>Look for perceived cliques, power/status distinctions.</a:t>
            </a:r>
          </a:p>
          <a:p>
            <a:pPr marL="687388" indent="-342900" eaLnBrk="1" hangingPunct="1">
              <a:spcBef>
                <a:spcPct val="0"/>
              </a:spcBef>
              <a:buFont typeface="Wingdings" panose="05000000000000000000" pitchFamily="2" charset="2"/>
              <a:buChar char="Ø"/>
            </a:pPr>
            <a:r>
              <a:rPr lang="en-US" altLang="en-US" sz="2400" b="1" dirty="0">
                <a:latin typeface="Arial" charset="0"/>
              </a:rPr>
              <a:t>Bullying requires perceived power/status inequity.</a:t>
            </a:r>
          </a:p>
          <a:p>
            <a:pPr marL="687388" indent="-342900" eaLnBrk="1" hangingPunct="1">
              <a:spcBef>
                <a:spcPct val="0"/>
              </a:spcBef>
              <a:buFont typeface="Wingdings" panose="05000000000000000000" pitchFamily="2" charset="2"/>
              <a:buChar char="Ø"/>
            </a:pPr>
            <a:r>
              <a:rPr lang="en-US" altLang="en-US" sz="2400" b="1" dirty="0">
                <a:latin typeface="Arial" charset="0"/>
              </a:rPr>
              <a:t>Recognize scouts </a:t>
            </a:r>
            <a:r>
              <a:rPr lang="en-US" altLang="en-US" sz="2400" b="1" u="sng" dirty="0">
                <a:latin typeface="Arial" charset="0"/>
              </a:rPr>
              <a:t>can</a:t>
            </a:r>
            <a:r>
              <a:rPr lang="en-US" altLang="en-US" sz="2400" b="1" i="1" dirty="0">
                <a:latin typeface="Arial" charset="0"/>
              </a:rPr>
              <a:t> </a:t>
            </a:r>
            <a:r>
              <a:rPr lang="en-US" altLang="en-US" sz="2400" b="1" dirty="0">
                <a:latin typeface="Arial" charset="0"/>
              </a:rPr>
              <a:t>be bullies!</a:t>
            </a:r>
          </a:p>
          <a:p>
            <a:pPr marL="1374775" indent="-287338" eaLnBrk="1" hangingPunct="1">
              <a:spcBef>
                <a:spcPct val="0"/>
              </a:spcBef>
              <a:buFont typeface="Courier New" panose="02070309020205020404" pitchFamily="49" charset="0"/>
              <a:buChar char="o"/>
            </a:pPr>
            <a:r>
              <a:rPr lang="en-US" altLang="en-US" sz="2400" b="1" dirty="0">
                <a:latin typeface="Arial" charset="0"/>
              </a:rPr>
              <a:t>Insecure about social dynamics</a:t>
            </a:r>
          </a:p>
          <a:p>
            <a:pPr marL="1374775" indent="-287338" eaLnBrk="1" hangingPunct="1">
              <a:spcBef>
                <a:spcPct val="0"/>
              </a:spcBef>
              <a:buFont typeface="Courier New" panose="02070309020205020404" pitchFamily="49" charset="0"/>
              <a:buChar char="o"/>
            </a:pPr>
            <a:r>
              <a:rPr lang="en-US" altLang="en-US" sz="2400" b="1" dirty="0">
                <a:latin typeface="Arial" charset="0"/>
              </a:rPr>
              <a:t>Uniform implies power</a:t>
            </a:r>
          </a:p>
          <a:p>
            <a:pPr marL="1374775" indent="-287338" eaLnBrk="1" hangingPunct="1">
              <a:spcBef>
                <a:spcPct val="0"/>
              </a:spcBef>
              <a:buFont typeface="Courier New" panose="02070309020205020404" pitchFamily="49" charset="0"/>
              <a:buChar char="o"/>
            </a:pPr>
            <a:r>
              <a:rPr lang="en-US" altLang="en-US" sz="2400" b="1" dirty="0">
                <a:latin typeface="Arial" charset="0"/>
              </a:rPr>
              <a:t>Competitive environment/Darwinian thinking</a:t>
            </a:r>
          </a:p>
          <a:p>
            <a:pPr marL="687388" indent="-342900" eaLnBrk="1" hangingPunct="1">
              <a:spcBef>
                <a:spcPct val="0"/>
              </a:spcBef>
              <a:buFont typeface="Wingdings" panose="05000000000000000000" pitchFamily="2" charset="2"/>
              <a:buChar char="Ø"/>
            </a:pPr>
            <a:r>
              <a:rPr lang="en-US" altLang="en-US" sz="2400" b="1" dirty="0">
                <a:latin typeface="Arial" charset="0"/>
              </a:rPr>
              <a:t>Observe scout behavior, demeanor.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62200" y="1219200"/>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5"/>
          <p:cNvSpPr txBox="1">
            <a:spLocks noChangeArrowheads="1"/>
          </p:cNvSpPr>
          <p:nvPr/>
        </p:nvSpPr>
        <p:spPr bwMode="auto">
          <a:xfrm>
            <a:off x="1610939" y="253425"/>
            <a:ext cx="59602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dirty="0">
                <a:latin typeface="Arial" charset="0"/>
              </a:rPr>
              <a:t>Bullying – A Chronic Concern</a:t>
            </a:r>
          </a:p>
        </p:txBody>
      </p:sp>
      <p:sp>
        <p:nvSpPr>
          <p:cNvPr id="37892" name="Text Box 6"/>
          <p:cNvSpPr txBox="1">
            <a:spLocks noChangeArrowheads="1"/>
          </p:cNvSpPr>
          <p:nvPr/>
        </p:nvSpPr>
        <p:spPr bwMode="auto">
          <a:xfrm>
            <a:off x="441325" y="1331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b="1"/>
          </a:p>
        </p:txBody>
      </p:sp>
      <p:sp>
        <p:nvSpPr>
          <p:cNvPr id="37893" name="Text Box 8"/>
          <p:cNvSpPr txBox="1">
            <a:spLocks noChangeArrowheads="1"/>
          </p:cNvSpPr>
          <p:nvPr/>
        </p:nvSpPr>
        <p:spPr bwMode="auto">
          <a:xfrm>
            <a:off x="228600" y="2514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400" b="1"/>
          </a:p>
        </p:txBody>
      </p:sp>
      <p:sp>
        <p:nvSpPr>
          <p:cNvPr id="37894" name="Text Box 9"/>
          <p:cNvSpPr txBox="1">
            <a:spLocks noChangeArrowheads="1"/>
          </p:cNvSpPr>
          <p:nvPr/>
        </p:nvSpPr>
        <p:spPr bwMode="auto">
          <a:xfrm>
            <a:off x="0" y="838200"/>
            <a:ext cx="8786004"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400" b="1" dirty="0">
              <a:latin typeface="Arial" charset="0"/>
            </a:endParaRPr>
          </a:p>
          <a:p>
            <a:pPr marL="460375" indent="-230188" eaLnBrk="1" hangingPunct="1">
              <a:spcBef>
                <a:spcPct val="0"/>
              </a:spcBef>
            </a:pPr>
            <a:r>
              <a:rPr lang="en-US" altLang="en-US" sz="2400" b="1" dirty="0">
                <a:latin typeface="Arial" charset="0"/>
              </a:rPr>
              <a:t>Learn Scouting America Policies:  youth protection, Oath/Law, etc.</a:t>
            </a:r>
          </a:p>
          <a:p>
            <a:pPr marL="460375" indent="-230188" eaLnBrk="1" hangingPunct="1">
              <a:spcBef>
                <a:spcPct val="0"/>
              </a:spcBef>
            </a:pPr>
            <a:r>
              <a:rPr lang="en-US" altLang="en-US" sz="2400" b="1" dirty="0">
                <a:latin typeface="Arial" charset="0"/>
              </a:rPr>
              <a:t>Establish Rules:  create pack and den rules.</a:t>
            </a:r>
          </a:p>
          <a:p>
            <a:pPr marL="460375" indent="-230188" eaLnBrk="1" hangingPunct="1">
              <a:spcBef>
                <a:spcPct val="0"/>
              </a:spcBef>
            </a:pPr>
            <a:r>
              <a:rPr lang="en-US" altLang="en-US" sz="2400" b="1" dirty="0">
                <a:latin typeface="Arial" charset="0"/>
              </a:rPr>
              <a:t>Create Healthy Habits:  coach against bullying behavior.  End the cliques.</a:t>
            </a:r>
          </a:p>
          <a:p>
            <a:pPr marL="460375" indent="-230188" eaLnBrk="1" hangingPunct="1">
              <a:spcBef>
                <a:spcPct val="0"/>
              </a:spcBef>
            </a:pPr>
            <a:r>
              <a:rPr lang="en-US" altLang="en-US" sz="2400" b="1" dirty="0">
                <a:latin typeface="Arial" charset="0"/>
              </a:rPr>
              <a:t>Teach Scouts Ways to Respond – safely and without reciprocity.  Never blame the victim.</a:t>
            </a:r>
          </a:p>
          <a:p>
            <a:pPr marL="460375" indent="-230188" eaLnBrk="1" hangingPunct="1">
              <a:spcBef>
                <a:spcPct val="0"/>
              </a:spcBef>
            </a:pPr>
            <a:r>
              <a:rPr lang="en-US" altLang="en-US" sz="2400" b="1" dirty="0">
                <a:latin typeface="Arial" charset="0"/>
              </a:rPr>
              <a:t>Talk about Cyberbullying.</a:t>
            </a:r>
          </a:p>
          <a:p>
            <a:pPr marL="460375" indent="-230188" eaLnBrk="1" hangingPunct="1">
              <a:spcBef>
                <a:spcPct val="0"/>
              </a:spcBef>
            </a:pPr>
            <a:r>
              <a:rPr lang="en-US" altLang="en-US" sz="2400" b="1" dirty="0">
                <a:latin typeface="Arial" charset="0"/>
              </a:rPr>
              <a:t>If You See Bullying - Stop the bullying, firmly but dispassionately.  Reproach the behavior.  Report and follow up.</a:t>
            </a:r>
          </a:p>
          <a:p>
            <a:pPr marL="460375" indent="-230188" eaLnBrk="1" hangingPunct="1">
              <a:spcBef>
                <a:spcPct val="0"/>
              </a:spcBef>
            </a:pPr>
            <a:r>
              <a:rPr lang="en-US" altLang="en-US" sz="2400" b="1" dirty="0">
                <a:latin typeface="Arial" charset="0"/>
              </a:rPr>
              <a:t>Bullying Will Not be Tolerated – Spread the Word:  to parents, other leaders, etc.</a:t>
            </a:r>
            <a:endParaRPr lang="en-US" altLang="en-US" sz="2400" b="1" dirty="0"/>
          </a:p>
          <a:p>
            <a:pPr eaLnBrk="1" hangingPunct="1">
              <a:spcBef>
                <a:spcPct val="0"/>
              </a:spcBef>
              <a:buNone/>
            </a:pPr>
            <a:endParaRPr lang="en-US" altLang="en-US" sz="2400" b="1" dirty="0">
              <a:latin typeface="Arial"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5"/>
          <p:cNvSpPr txBox="1">
            <a:spLocks noChangeArrowheads="1"/>
          </p:cNvSpPr>
          <p:nvPr/>
        </p:nvSpPr>
        <p:spPr bwMode="auto">
          <a:xfrm>
            <a:off x="0" y="1524000"/>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400" b="1">
              <a:latin typeface="Arial" charset="0"/>
            </a:endParaRPr>
          </a:p>
        </p:txBody>
      </p:sp>
      <p:pic>
        <p:nvPicPr>
          <p:cNvPr id="40963" name="Picture 1"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Box 2"/>
          <p:cNvSpPr txBox="1">
            <a:spLocks noChangeArrowheads="1"/>
          </p:cNvSpPr>
          <p:nvPr/>
        </p:nvSpPr>
        <p:spPr bwMode="auto">
          <a:xfrm>
            <a:off x="738258" y="323434"/>
            <a:ext cx="76674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dirty="0">
                <a:latin typeface="Arial" charset="0"/>
              </a:rPr>
              <a:t>Okay, Does Scouting Build Character?</a:t>
            </a:r>
          </a:p>
        </p:txBody>
      </p:sp>
      <p:sp>
        <p:nvSpPr>
          <p:cNvPr id="5" name="TextBox 5"/>
          <p:cNvSpPr txBox="1">
            <a:spLocks noChangeArrowheads="1"/>
          </p:cNvSpPr>
          <p:nvPr/>
        </p:nvSpPr>
        <p:spPr bwMode="auto">
          <a:xfrm>
            <a:off x="255588" y="1143000"/>
            <a:ext cx="86106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2800" b="1" dirty="0">
                <a:latin typeface="Arial" charset="0"/>
              </a:rPr>
              <a:t>Tufts University Survey:</a:t>
            </a:r>
          </a:p>
          <a:p>
            <a:pPr marL="457200" indent="-457200" eaLnBrk="1" hangingPunct="1">
              <a:spcBef>
                <a:spcPct val="0"/>
              </a:spcBef>
              <a:buFontTx/>
              <a:buChar char="-"/>
              <a:defRPr/>
            </a:pPr>
            <a:r>
              <a:rPr lang="en-US" altLang="en-US" sz="2800" b="1" dirty="0">
                <a:latin typeface="Arial" charset="0"/>
              </a:rPr>
              <a:t>1,800 Philadelphia-area Cub Scouts</a:t>
            </a:r>
          </a:p>
          <a:p>
            <a:pPr marL="457200" indent="-457200" eaLnBrk="1" hangingPunct="1">
              <a:spcBef>
                <a:spcPct val="0"/>
              </a:spcBef>
              <a:buFontTx/>
              <a:buChar char="-"/>
              <a:defRPr/>
            </a:pPr>
            <a:r>
              <a:rPr lang="en-US" altLang="en-US" sz="2800" b="1" dirty="0">
                <a:latin typeface="Arial" charset="0"/>
              </a:rPr>
              <a:t>400 Non-Scouts age 6-12</a:t>
            </a:r>
          </a:p>
          <a:p>
            <a:pPr marL="457200" indent="-457200" eaLnBrk="1" hangingPunct="1">
              <a:spcBef>
                <a:spcPct val="0"/>
              </a:spcBef>
              <a:buFontTx/>
              <a:buChar char="-"/>
              <a:defRPr/>
            </a:pPr>
            <a:r>
              <a:rPr lang="en-US" altLang="en-US" sz="2800" b="1" dirty="0">
                <a:latin typeface="Arial" charset="0"/>
              </a:rPr>
              <a:t>Three-year study</a:t>
            </a:r>
          </a:p>
          <a:p>
            <a:pPr marL="457200" indent="-457200" eaLnBrk="1" hangingPunct="1">
              <a:spcBef>
                <a:spcPct val="0"/>
              </a:spcBef>
              <a:buFontTx/>
              <a:buChar char="-"/>
              <a:defRPr/>
            </a:pPr>
            <a:r>
              <a:rPr lang="en-US" altLang="en-US" sz="2800" b="1" dirty="0">
                <a:latin typeface="Arial" charset="0"/>
              </a:rPr>
              <a:t>Baseline and subsequent repeat surveys on inculcation of basic virtues:</a:t>
            </a:r>
          </a:p>
          <a:p>
            <a:pPr marL="1085850" lvl="1" indent="-342900" eaLnBrk="1" hangingPunct="1">
              <a:spcBef>
                <a:spcPct val="0"/>
              </a:spcBef>
              <a:buFont typeface="Courier New" panose="02070309020205020404" pitchFamily="49" charset="0"/>
              <a:buChar char="o"/>
              <a:defRPr/>
            </a:pPr>
            <a:r>
              <a:rPr lang="en-US" altLang="en-US" b="1" dirty="0">
                <a:latin typeface="Arial" charset="0"/>
              </a:rPr>
              <a:t>Hopefulness</a:t>
            </a:r>
          </a:p>
          <a:p>
            <a:pPr marL="1085850" lvl="1" indent="-342900" eaLnBrk="1" hangingPunct="1">
              <a:spcBef>
                <a:spcPct val="0"/>
              </a:spcBef>
              <a:buFont typeface="Courier New" panose="02070309020205020404" pitchFamily="49" charset="0"/>
              <a:buChar char="o"/>
              <a:defRPr/>
            </a:pPr>
            <a:r>
              <a:rPr lang="en-US" altLang="en-US" b="1" dirty="0">
                <a:latin typeface="Arial" charset="0"/>
              </a:rPr>
              <a:t>Helpfulness</a:t>
            </a:r>
          </a:p>
          <a:p>
            <a:pPr marL="1085850" lvl="1" indent="-342900" eaLnBrk="1" hangingPunct="1">
              <a:spcBef>
                <a:spcPct val="0"/>
              </a:spcBef>
              <a:buFont typeface="Courier New" panose="02070309020205020404" pitchFamily="49" charset="0"/>
              <a:buChar char="o"/>
              <a:defRPr/>
            </a:pPr>
            <a:r>
              <a:rPr lang="en-US" altLang="en-US" b="1" dirty="0">
                <a:latin typeface="Arial" charset="0"/>
              </a:rPr>
              <a:t>Obedience</a:t>
            </a:r>
          </a:p>
          <a:p>
            <a:pPr marL="1085850" lvl="1" indent="-342900" eaLnBrk="1" hangingPunct="1">
              <a:spcBef>
                <a:spcPct val="0"/>
              </a:spcBef>
              <a:buFont typeface="Courier New" panose="02070309020205020404" pitchFamily="49" charset="0"/>
              <a:buChar char="o"/>
              <a:defRPr/>
            </a:pPr>
            <a:r>
              <a:rPr lang="en-US" altLang="en-US" b="1" dirty="0">
                <a:latin typeface="Arial" charset="0"/>
              </a:rPr>
              <a:t>Cheerfulness</a:t>
            </a:r>
          </a:p>
          <a:p>
            <a:pPr marL="1085850" lvl="1" indent="-342900" eaLnBrk="1" hangingPunct="1">
              <a:spcBef>
                <a:spcPct val="0"/>
              </a:spcBef>
              <a:buFont typeface="Courier New" panose="02070309020205020404" pitchFamily="49" charset="0"/>
              <a:buChar char="o"/>
              <a:defRPr/>
            </a:pPr>
            <a:r>
              <a:rPr lang="en-US" altLang="en-US" b="1" dirty="0">
                <a:latin typeface="Arial" charset="0"/>
              </a:rPr>
              <a:t>Kindness</a:t>
            </a:r>
          </a:p>
          <a:p>
            <a:pPr marL="1085850" lvl="1" indent="-342900" eaLnBrk="1" hangingPunct="1">
              <a:spcBef>
                <a:spcPct val="0"/>
              </a:spcBef>
              <a:buFont typeface="Courier New" panose="02070309020205020404" pitchFamily="49" charset="0"/>
              <a:buChar char="o"/>
              <a:defRPr/>
            </a:pPr>
            <a:r>
              <a:rPr lang="en-US" altLang="en-US" b="1" dirty="0">
                <a:latin typeface="Arial" charset="0"/>
              </a:rPr>
              <a:t>Trustworthiness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7"/>
          <p:cNvSpPr txBox="1">
            <a:spLocks noChangeArrowheads="1"/>
          </p:cNvSpPr>
          <p:nvPr/>
        </p:nvSpPr>
        <p:spPr bwMode="auto">
          <a:xfrm>
            <a:off x="735052" y="2955926"/>
            <a:ext cx="76738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b="1" dirty="0">
                <a:latin typeface="Arial" charset="0"/>
              </a:rPr>
              <a:t>Character is </a:t>
            </a:r>
            <a:r>
              <a:rPr lang="en-US" altLang="en-US" sz="3600" b="1" u="sng" dirty="0">
                <a:latin typeface="Arial" charset="0"/>
              </a:rPr>
              <a:t>Essential</a:t>
            </a:r>
            <a:r>
              <a:rPr lang="en-US" altLang="en-US" sz="3600" b="1" dirty="0">
                <a:latin typeface="Arial" charset="0"/>
              </a:rPr>
              <a:t> to Scouting</a:t>
            </a:r>
          </a:p>
        </p:txBody>
      </p:sp>
      <p:pic>
        <p:nvPicPr>
          <p:cNvPr id="819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19812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3998913"/>
            <a:ext cx="1905000"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886200"/>
            <a:ext cx="21415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228600"/>
            <a:ext cx="19081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5"/>
          <p:cNvSpPr txBox="1">
            <a:spLocks noChangeArrowheads="1"/>
          </p:cNvSpPr>
          <p:nvPr/>
        </p:nvSpPr>
        <p:spPr bwMode="auto">
          <a:xfrm>
            <a:off x="0" y="1524000"/>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400" b="1">
              <a:latin typeface="Arial" charset="0"/>
            </a:endParaRPr>
          </a:p>
        </p:txBody>
      </p:sp>
      <p:pic>
        <p:nvPicPr>
          <p:cNvPr id="41987" name="Picture 1"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2"/>
          <p:cNvSpPr txBox="1">
            <a:spLocks noChangeArrowheads="1"/>
          </p:cNvSpPr>
          <p:nvPr/>
        </p:nvSpPr>
        <p:spPr bwMode="auto">
          <a:xfrm>
            <a:off x="838200" y="236249"/>
            <a:ext cx="76674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dirty="0">
                <a:latin typeface="Arial" charset="0"/>
              </a:rPr>
              <a:t>Okay, Does Scouting Build Character?</a:t>
            </a:r>
          </a:p>
        </p:txBody>
      </p:sp>
      <p:sp>
        <p:nvSpPr>
          <p:cNvPr id="5" name="TextBox 5"/>
          <p:cNvSpPr txBox="1">
            <a:spLocks noChangeArrowheads="1"/>
          </p:cNvSpPr>
          <p:nvPr/>
        </p:nvSpPr>
        <p:spPr bwMode="auto">
          <a:xfrm>
            <a:off x="266700" y="1066800"/>
            <a:ext cx="86106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2800" b="1" dirty="0">
                <a:latin typeface="Arial" charset="0"/>
              </a:rPr>
              <a:t>Tufts University Survey Findings:</a:t>
            </a:r>
          </a:p>
          <a:p>
            <a:pPr marL="569913" indent="-282575" eaLnBrk="1" hangingPunct="1">
              <a:spcBef>
                <a:spcPct val="0"/>
              </a:spcBef>
              <a:buFontTx/>
              <a:buChar char="-"/>
              <a:defRPr/>
            </a:pPr>
            <a:r>
              <a:rPr lang="en-US" altLang="en-US" sz="2800" b="1" dirty="0">
                <a:latin typeface="Arial" charset="0"/>
              </a:rPr>
              <a:t>No significant difference at baseline</a:t>
            </a:r>
          </a:p>
          <a:p>
            <a:pPr marL="569913" indent="-282575" eaLnBrk="1" hangingPunct="1">
              <a:spcBef>
                <a:spcPct val="0"/>
              </a:spcBef>
              <a:buFontTx/>
              <a:buChar char="-"/>
              <a:defRPr/>
            </a:pPr>
            <a:r>
              <a:rPr lang="en-US" altLang="en-US" sz="2800" b="1" dirty="0">
                <a:latin typeface="Arial" charset="0"/>
              </a:rPr>
              <a:t>Cub Scouts demonstrated increasing embrace of virtues over time</a:t>
            </a:r>
          </a:p>
          <a:p>
            <a:pPr marL="569913" indent="-282575" eaLnBrk="1" hangingPunct="1">
              <a:spcBef>
                <a:spcPct val="0"/>
              </a:spcBef>
              <a:buFontTx/>
              <a:buChar char="-"/>
              <a:defRPr/>
            </a:pPr>
            <a:r>
              <a:rPr lang="en-US" altLang="en-US" sz="2800" b="1" dirty="0">
                <a:latin typeface="Arial" charset="0"/>
              </a:rPr>
              <a:t>Non-Scouts’ responses remained unchanged</a:t>
            </a:r>
          </a:p>
          <a:p>
            <a:pPr marL="569913" indent="-282575" eaLnBrk="1" hangingPunct="1">
              <a:spcBef>
                <a:spcPct val="0"/>
              </a:spcBef>
              <a:buFontTx/>
              <a:buChar char="-"/>
              <a:defRPr/>
            </a:pPr>
            <a:r>
              <a:rPr lang="en-US" altLang="en-US" sz="2800" b="1" dirty="0">
                <a:latin typeface="Arial" charset="0"/>
              </a:rPr>
              <a:t>Frequent-attending Cub Scouts showed higher increases than less frequent attenders</a:t>
            </a:r>
          </a:p>
          <a:p>
            <a:pPr marL="569913" indent="-282575" eaLnBrk="1" hangingPunct="1">
              <a:spcBef>
                <a:spcPct val="0"/>
              </a:spcBef>
              <a:buFontTx/>
              <a:buChar char="-"/>
              <a:defRPr/>
            </a:pPr>
            <a:r>
              <a:rPr lang="en-US" altLang="en-US" sz="2800" b="1" dirty="0">
                <a:latin typeface="Arial" charset="0"/>
              </a:rPr>
              <a:t>Increases also correlated to tenure, engagement (active participation)</a:t>
            </a:r>
          </a:p>
          <a:p>
            <a:pPr marL="569913" indent="-282575" eaLnBrk="1" hangingPunct="1">
              <a:spcBef>
                <a:spcPct val="0"/>
              </a:spcBef>
              <a:buFontTx/>
              <a:buChar char="-"/>
              <a:defRPr/>
            </a:pPr>
            <a:r>
              <a:rPr lang="en-US" altLang="en-US" sz="2800" b="1" dirty="0">
                <a:latin typeface="Arial" charset="0"/>
              </a:rPr>
              <a:t>Cub Scouts valued helping others, doing the right thing, more highly over playing sports, being smart, than did non-scouts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4C9C9B-CBCC-B7C1-0C9C-914B63B9F4A0}"/>
              </a:ext>
            </a:extLst>
          </p:cNvPr>
          <p:cNvSpPr txBox="1"/>
          <p:nvPr/>
        </p:nvSpPr>
        <p:spPr>
          <a:xfrm>
            <a:off x="247650" y="1603076"/>
            <a:ext cx="8801100" cy="4955203"/>
          </a:xfrm>
          <a:prstGeom prst="rect">
            <a:avLst/>
          </a:prstGeom>
          <a:noFill/>
        </p:spPr>
        <p:txBody>
          <a:bodyPr wrap="square">
            <a:spAutoFit/>
          </a:bodyPr>
          <a:lstStyle/>
          <a:p>
            <a:pPr algn="l"/>
            <a:r>
              <a:rPr lang="en-US" sz="4800" b="1" i="0" dirty="0">
                <a:solidFill>
                  <a:srgbClr val="181818"/>
                </a:solidFill>
                <a:effectLst/>
                <a:latin typeface="Arial" panose="020B0604020202020204" pitchFamily="34" charset="0"/>
                <a:cs typeface="Arial" panose="020B0604020202020204" pitchFamily="34" charset="0"/>
              </a:rPr>
              <a:t>“We cannot always build the future for our youth, but we can build our youth for the future.”</a:t>
            </a:r>
          </a:p>
          <a:p>
            <a:pPr marL="1828800" indent="-173038" algn="l"/>
            <a:r>
              <a:rPr lang="en-US" sz="3200" b="1" i="0" dirty="0">
                <a:solidFill>
                  <a:srgbClr val="181818"/>
                </a:solidFill>
                <a:effectLst/>
                <a:latin typeface="Arial" panose="020B0604020202020204" pitchFamily="34" charset="0"/>
                <a:cs typeface="Arial" panose="020B0604020202020204" pitchFamily="34" charset="0"/>
              </a:rPr>
              <a:t>	</a:t>
            </a:r>
            <a:r>
              <a:rPr lang="en-US" sz="2800" b="1" i="0" dirty="0">
                <a:solidFill>
                  <a:srgbClr val="181818"/>
                </a:solidFill>
                <a:effectLst/>
                <a:latin typeface="Arial" panose="020B0604020202020204" pitchFamily="34" charset="0"/>
                <a:cs typeface="Arial" panose="020B0604020202020204" pitchFamily="34" charset="0"/>
              </a:rPr>
              <a:t>- Franklin Roosevelt</a:t>
            </a:r>
          </a:p>
          <a:p>
            <a:pPr marL="2058988" indent="-230188" algn="l"/>
            <a:r>
              <a:rPr lang="en-US" sz="2800" b="1" dirty="0">
                <a:solidFill>
                  <a:srgbClr val="181818"/>
                </a:solidFill>
                <a:latin typeface="Arial" panose="020B0604020202020204" pitchFamily="34" charset="0"/>
                <a:cs typeface="Arial" panose="020B0604020202020204" pitchFamily="34" charset="0"/>
              </a:rPr>
              <a:t>	Address, 200</a:t>
            </a:r>
            <a:r>
              <a:rPr lang="en-US" sz="2800" b="1" baseline="30000" dirty="0">
                <a:solidFill>
                  <a:srgbClr val="181818"/>
                </a:solidFill>
                <a:latin typeface="Arial" panose="020B0604020202020204" pitchFamily="34" charset="0"/>
                <a:cs typeface="Arial" panose="020B0604020202020204" pitchFamily="34" charset="0"/>
              </a:rPr>
              <a:t>th</a:t>
            </a:r>
            <a:r>
              <a:rPr lang="en-US" sz="2800" b="1" dirty="0">
                <a:solidFill>
                  <a:srgbClr val="181818"/>
                </a:solidFill>
                <a:latin typeface="Arial" panose="020B0604020202020204" pitchFamily="34" charset="0"/>
                <a:cs typeface="Arial" panose="020B0604020202020204" pitchFamily="34" charset="0"/>
              </a:rPr>
              <a:t> Anniversary of UPenn</a:t>
            </a:r>
          </a:p>
          <a:p>
            <a:pPr marL="2058988" indent="-230188" algn="l"/>
            <a:r>
              <a:rPr lang="en-US" sz="2800" b="1" i="0" dirty="0">
                <a:solidFill>
                  <a:srgbClr val="181818"/>
                </a:solidFill>
                <a:effectLst/>
                <a:latin typeface="Arial" panose="020B0604020202020204" pitchFamily="34" charset="0"/>
                <a:cs typeface="Arial" panose="020B0604020202020204" pitchFamily="34" charset="0"/>
              </a:rPr>
              <a:t>	September 20, 1940</a:t>
            </a:r>
            <a:br>
              <a:rPr lang="en-US" b="0" i="0" dirty="0">
                <a:solidFill>
                  <a:srgbClr val="181818"/>
                </a:solidFill>
                <a:effectLst/>
                <a:latin typeface="Merriweather" panose="00000500000000000000" pitchFamily="2" charset="0"/>
              </a:rPr>
            </a:br>
            <a:endParaRPr lang="en-US" b="0" i="0" dirty="0">
              <a:solidFill>
                <a:srgbClr val="181818"/>
              </a:solidFill>
              <a:effectLst/>
              <a:latin typeface="Merriweather" panose="00000500000000000000" pitchFamily="2" charset="0"/>
            </a:endParaRPr>
          </a:p>
          <a:p>
            <a:endParaRPr lang="en-US" dirty="0"/>
          </a:p>
        </p:txBody>
      </p:sp>
      <p:pic>
        <p:nvPicPr>
          <p:cNvPr id="2050" name="Picture 2">
            <a:extLst>
              <a:ext uri="{FF2B5EF4-FFF2-40B4-BE49-F238E27FC236}">
                <a16:creationId xmlns:a16="http://schemas.microsoft.com/office/drawing/2014/main" id="{2CD8EBD2-F94A-4B52-9785-840523EF5C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689222"/>
            <a:ext cx="1524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couting, sports, history: Three fascinating points about the fleur-de-lis">
            <a:extLst>
              <a:ext uri="{FF2B5EF4-FFF2-40B4-BE49-F238E27FC236}">
                <a16:creationId xmlns:a16="http://schemas.microsoft.com/office/drawing/2014/main" id="{9FF48DA8-07F8-8A43-094D-04C85ECB16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8500" y="302596"/>
            <a:ext cx="2667000" cy="140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6162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ext Box 7"/>
          <p:cNvSpPr txBox="1">
            <a:spLocks noChangeArrowheads="1"/>
          </p:cNvSpPr>
          <p:nvPr/>
        </p:nvSpPr>
        <p:spPr bwMode="auto">
          <a:xfrm>
            <a:off x="114300" y="76200"/>
            <a:ext cx="89154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dirty="0">
                <a:latin typeface="Arial" charset="0"/>
              </a:rPr>
              <a:t>References:</a:t>
            </a:r>
          </a:p>
          <a:p>
            <a:pPr eaLnBrk="1" hangingPunct="1">
              <a:spcBef>
                <a:spcPts val="0"/>
              </a:spcBef>
              <a:spcAft>
                <a:spcPts val="0"/>
              </a:spcAft>
              <a:buFontTx/>
              <a:buNone/>
            </a:pPr>
            <a:endParaRPr lang="en-US" altLang="en-US" sz="1600" b="1" dirty="0">
              <a:latin typeface="Arial" panose="020B0604020202020204" pitchFamily="34" charset="0"/>
              <a:cs typeface="Arial" panose="020B0604020202020204" pitchFamily="34" charset="0"/>
            </a:endParaRPr>
          </a:p>
          <a:p>
            <a:pPr eaLnBrk="1" hangingPunct="1">
              <a:spcBef>
                <a:spcPts val="0"/>
              </a:spcBef>
              <a:spcAft>
                <a:spcPts val="0"/>
              </a:spcAft>
              <a:buFontTx/>
              <a:buNone/>
            </a:pPr>
            <a:r>
              <a:rPr lang="en-US" altLang="en-US" sz="1600" dirty="0">
                <a:latin typeface="Arial" panose="020B0604020202020204" pitchFamily="34" charset="0"/>
                <a:cs typeface="Arial" panose="020B0604020202020204" pitchFamily="34" charset="0"/>
              </a:rPr>
              <a:t>“A Tale of Two Wolves” graphics:</a:t>
            </a:r>
          </a:p>
          <a:p>
            <a:pPr eaLnBrk="1" hangingPunct="1">
              <a:spcBef>
                <a:spcPts val="0"/>
              </a:spcBef>
              <a:spcAft>
                <a:spcPts val="0"/>
              </a:spcAft>
              <a:buFontTx/>
              <a:buNone/>
            </a:pPr>
            <a:r>
              <a:rPr lang="en-US" altLang="en-US" sz="1600" dirty="0">
                <a:latin typeface="Arial" panose="020B0604020202020204" pitchFamily="34" charset="0"/>
                <a:cs typeface="Arial" panose="020B0604020202020204" pitchFamily="34" charset="0"/>
                <a:hlinkClick r:id="rId4"/>
              </a:rPr>
              <a:t>https://www.thestressexperts.com/blog/a-tale-of-two-wolves</a:t>
            </a:r>
            <a:endParaRPr lang="en-US" altLang="en-US" sz="1600" dirty="0">
              <a:latin typeface="Arial" panose="020B0604020202020204" pitchFamily="34" charset="0"/>
              <a:cs typeface="Arial" panose="020B0604020202020204" pitchFamily="34" charset="0"/>
            </a:endParaRPr>
          </a:p>
          <a:p>
            <a:pPr eaLnBrk="1" hangingPunct="1">
              <a:spcBef>
                <a:spcPts val="0"/>
              </a:spcBef>
              <a:spcAft>
                <a:spcPts val="0"/>
              </a:spcAft>
              <a:buFontTx/>
              <a:buNone/>
            </a:pPr>
            <a:r>
              <a:rPr lang="en-US" sz="1600" dirty="0">
                <a:latin typeface="Arial" panose="020B0604020202020204" pitchFamily="34" charset="0"/>
                <a:cs typeface="Arial" panose="020B0604020202020204" pitchFamily="34" charset="0"/>
                <a:hlinkClick r:id="rId5"/>
              </a:rPr>
              <a:t>Primer: How To Start A Campfire | </a:t>
            </a:r>
            <a:r>
              <a:rPr lang="en-US" sz="1600" dirty="0" err="1">
                <a:latin typeface="Arial" panose="020B0604020202020204" pitchFamily="34" charset="0"/>
                <a:cs typeface="Arial" panose="020B0604020202020204" pitchFamily="34" charset="0"/>
                <a:hlinkClick r:id="rId5"/>
              </a:rPr>
              <a:t>HiConsumption</a:t>
            </a:r>
            <a:endParaRPr lang="en-US" altLang="en-US" sz="1600" dirty="0">
              <a:latin typeface="Arial" panose="020B0604020202020204" pitchFamily="34" charset="0"/>
              <a:cs typeface="Arial" panose="020B0604020202020204" pitchFamily="34" charset="0"/>
            </a:endParaRPr>
          </a:p>
          <a:p>
            <a:pPr eaLnBrk="1" hangingPunct="1">
              <a:spcBef>
                <a:spcPts val="0"/>
              </a:spcBef>
              <a:spcAft>
                <a:spcPts val="0"/>
              </a:spcAft>
              <a:buFontTx/>
              <a:buNone/>
            </a:pPr>
            <a:endParaRPr lang="en-US" altLang="en-US" sz="1600" dirty="0">
              <a:latin typeface="Arial" panose="020B0604020202020204" pitchFamily="34" charset="0"/>
              <a:cs typeface="Arial" panose="020B0604020202020204" pitchFamily="34" charset="0"/>
            </a:endParaRPr>
          </a:p>
          <a:p>
            <a:pPr eaLnBrk="1" hangingPunct="1">
              <a:spcBef>
                <a:spcPts val="0"/>
              </a:spcBef>
              <a:spcAft>
                <a:spcPts val="0"/>
              </a:spcAft>
              <a:buFontTx/>
              <a:buNone/>
            </a:pPr>
            <a:r>
              <a:rPr lang="en-US" altLang="en-US" sz="1600" dirty="0">
                <a:latin typeface="Arial" panose="020B0604020202020204" pitchFamily="34" charset="0"/>
                <a:cs typeface="Arial" panose="020B0604020202020204" pitchFamily="34" charset="0"/>
              </a:rPr>
              <a:t>Robert Barron quote:</a:t>
            </a:r>
          </a:p>
          <a:p>
            <a:pPr eaLnBrk="1" hangingPunct="1">
              <a:spcBef>
                <a:spcPts val="0"/>
              </a:spcBef>
              <a:spcAft>
                <a:spcPts val="0"/>
              </a:spcAft>
              <a:buFontTx/>
              <a:buNone/>
            </a:pPr>
            <a:r>
              <a:rPr lang="en-US" altLang="en-US" sz="1600" i="1" dirty="0">
                <a:latin typeface="Arial" panose="020B0604020202020204" pitchFamily="34" charset="0"/>
                <a:cs typeface="Arial" panose="020B0604020202020204" pitchFamily="34" charset="0"/>
              </a:rPr>
              <a:t>Imprimis, </a:t>
            </a:r>
            <a:r>
              <a:rPr lang="en-US" altLang="en-US" sz="1600" dirty="0">
                <a:latin typeface="Arial" panose="020B0604020202020204" pitchFamily="34" charset="0"/>
                <a:cs typeface="Arial" panose="020B0604020202020204" pitchFamily="34" charset="0"/>
              </a:rPr>
              <a:t>Vol. 52, No. 6, Hillsdale College, June 2023.</a:t>
            </a:r>
          </a:p>
          <a:p>
            <a:pPr eaLnBrk="1" hangingPunct="1">
              <a:spcBef>
                <a:spcPts val="0"/>
              </a:spcBef>
              <a:spcAft>
                <a:spcPts val="0"/>
              </a:spcAft>
              <a:buFontTx/>
              <a:buNone/>
            </a:pPr>
            <a:endParaRPr lang="en-US" altLang="en-US" sz="1600" dirty="0">
              <a:latin typeface="Arial" panose="020B0604020202020204" pitchFamily="34" charset="0"/>
              <a:cs typeface="Arial" panose="020B0604020202020204" pitchFamily="34" charset="0"/>
            </a:endParaRPr>
          </a:p>
          <a:p>
            <a:pPr eaLnBrk="1" hangingPunct="1">
              <a:spcBef>
                <a:spcPts val="0"/>
              </a:spcBef>
              <a:spcAft>
                <a:spcPts val="0"/>
              </a:spcAft>
              <a:buFontTx/>
              <a:buNone/>
            </a:pPr>
            <a:r>
              <a:rPr lang="en-US" altLang="en-US" sz="1600" dirty="0">
                <a:latin typeface="Arial" panose="020B0604020202020204" pitchFamily="34" charset="0"/>
                <a:cs typeface="Arial" panose="020B0604020202020204" pitchFamily="34" charset="0"/>
              </a:rPr>
              <a:t>Baden-Powell in America:</a:t>
            </a:r>
          </a:p>
          <a:p>
            <a:pPr eaLnBrk="1" hangingPunct="1">
              <a:spcBef>
                <a:spcPts val="0"/>
              </a:spcBef>
              <a:spcAft>
                <a:spcPts val="0"/>
              </a:spcAft>
              <a:buFontTx/>
              <a:buNone/>
            </a:pPr>
            <a:r>
              <a:rPr lang="en-US" altLang="en-US" sz="1600" i="1" dirty="0">
                <a:latin typeface="Arial" panose="020B0604020202020204" pitchFamily="34" charset="0"/>
                <a:cs typeface="Arial" panose="020B0604020202020204" pitchFamily="34" charset="0"/>
              </a:rPr>
              <a:t>The Best of Boys’ Life</a:t>
            </a:r>
            <a:r>
              <a:rPr lang="en-US" altLang="en-US" sz="1600" dirty="0">
                <a:latin typeface="Arial" panose="020B0604020202020204" pitchFamily="34" charset="0"/>
                <a:cs typeface="Arial" panose="020B0604020202020204" pitchFamily="34" charset="0"/>
              </a:rPr>
              <a:t>, “Sir Robert Baden-Powell’s Message to the Boy Scouts,” Staff of </a:t>
            </a:r>
            <a:r>
              <a:rPr lang="en-US" altLang="en-US" sz="1600" i="1" dirty="0">
                <a:latin typeface="Arial" panose="020B0604020202020204" pitchFamily="34" charset="0"/>
                <a:cs typeface="Arial" panose="020B0604020202020204" pitchFamily="34" charset="0"/>
              </a:rPr>
              <a:t>Boys’ </a:t>
            </a:r>
            <a:r>
              <a:rPr lang="en-US" altLang="en-US" sz="1600" dirty="0">
                <a:latin typeface="Arial" panose="020B0604020202020204" pitchFamily="34" charset="0"/>
                <a:cs typeface="Arial" panose="020B0604020202020204" pitchFamily="34" charset="0"/>
              </a:rPr>
              <a:t>Life, Lyons Press, Guilford, CT, 2010, pp. 38-39.</a:t>
            </a:r>
            <a:endParaRPr lang="en-US" altLang="en-US" sz="1600" i="1" dirty="0">
              <a:latin typeface="Arial" panose="020B0604020202020204" pitchFamily="34" charset="0"/>
              <a:cs typeface="Arial" panose="020B0604020202020204" pitchFamily="34" charset="0"/>
            </a:endParaRPr>
          </a:p>
          <a:p>
            <a:pPr eaLnBrk="1" hangingPunct="1">
              <a:spcBef>
                <a:spcPts val="0"/>
              </a:spcBef>
              <a:spcAft>
                <a:spcPts val="0"/>
              </a:spcAft>
              <a:buFontTx/>
              <a:buNone/>
            </a:pPr>
            <a:endParaRPr lang="en-US" altLang="en-US" sz="1600" i="1" dirty="0">
              <a:latin typeface="Arial" panose="020B0604020202020204" pitchFamily="34" charset="0"/>
              <a:cs typeface="Arial" panose="020B0604020202020204" pitchFamily="34" charset="0"/>
            </a:endParaRPr>
          </a:p>
          <a:p>
            <a:pPr eaLnBrk="1" hangingPunct="1">
              <a:spcBef>
                <a:spcPts val="0"/>
              </a:spcBef>
              <a:spcAft>
                <a:spcPts val="0"/>
              </a:spcAft>
              <a:buFontTx/>
              <a:buNone/>
            </a:pPr>
            <a:r>
              <a:rPr lang="en-US" altLang="en-US" sz="1600" dirty="0">
                <a:latin typeface="Arial" panose="020B0604020202020204" pitchFamily="34" charset="0"/>
                <a:cs typeface="Arial" panose="020B0604020202020204" pitchFamily="34" charset="0"/>
              </a:rPr>
              <a:t>Robert Barron photo:</a:t>
            </a:r>
          </a:p>
          <a:p>
            <a:pPr eaLnBrk="1" hangingPunct="1">
              <a:spcBef>
                <a:spcPts val="0"/>
              </a:spcBef>
              <a:spcAft>
                <a:spcPts val="0"/>
              </a:spcAft>
              <a:buFontTx/>
              <a:buNone/>
            </a:pPr>
            <a:r>
              <a:rPr lang="en-US" sz="1600" dirty="0">
                <a:latin typeface="Arial" panose="020B0604020202020204" pitchFamily="34" charset="0"/>
                <a:cs typeface="Arial" panose="020B0604020202020204" pitchFamily="34" charset="0"/>
                <a:hlinkClick r:id="rId6"/>
              </a:rPr>
              <a:t>Bishop Robert Barron – Diocese of Winona-Rochester — Church of the Resurrection – Catholic Church – (rescathroch.org)</a:t>
            </a:r>
            <a:endParaRPr lang="en-US" altLang="en-US" sz="1600" i="1" dirty="0">
              <a:latin typeface="Arial" panose="020B0604020202020204" pitchFamily="34" charset="0"/>
              <a:cs typeface="Arial" panose="020B0604020202020204" pitchFamily="34" charset="0"/>
            </a:endParaRPr>
          </a:p>
          <a:p>
            <a:pPr eaLnBrk="1" hangingPunct="1">
              <a:spcBef>
                <a:spcPts val="0"/>
              </a:spcBef>
              <a:spcAft>
                <a:spcPts val="0"/>
              </a:spcAft>
              <a:buFontTx/>
              <a:buNone/>
            </a:pPr>
            <a:endParaRPr lang="en-US" altLang="en-US" sz="1600" dirty="0">
              <a:latin typeface="Arial" panose="020B0604020202020204" pitchFamily="34" charset="0"/>
              <a:cs typeface="Arial" panose="020B0604020202020204" pitchFamily="34" charset="0"/>
            </a:endParaRPr>
          </a:p>
          <a:p>
            <a:pPr eaLnBrk="1" hangingPunct="1">
              <a:spcBef>
                <a:spcPts val="0"/>
              </a:spcBef>
              <a:spcAft>
                <a:spcPts val="0"/>
              </a:spcAft>
              <a:buFontTx/>
              <a:buNone/>
            </a:pPr>
            <a:r>
              <a:rPr lang="en-US" altLang="en-US" sz="1600" dirty="0">
                <a:latin typeface="Arial" panose="020B0604020202020204" pitchFamily="34" charset="0"/>
                <a:cs typeface="Arial" panose="020B0604020202020204" pitchFamily="34" charset="0"/>
              </a:rPr>
              <a:t>Ethics and Morality graphics:</a:t>
            </a:r>
          </a:p>
          <a:p>
            <a:pPr eaLnBrk="1" hangingPunct="1">
              <a:spcBef>
                <a:spcPts val="0"/>
              </a:spcBef>
              <a:spcAft>
                <a:spcPts val="0"/>
              </a:spcAft>
              <a:buFontTx/>
              <a:buNone/>
            </a:pPr>
            <a:r>
              <a:rPr lang="en-US" sz="1600" dirty="0">
                <a:latin typeface="Arial" panose="020B0604020202020204" pitchFamily="34" charset="0"/>
                <a:cs typeface="Arial" panose="020B0604020202020204" pitchFamily="34" charset="0"/>
                <a:hlinkClick r:id="rId7"/>
              </a:rPr>
              <a:t>Code of Ethics vs. Morality: It Can Be Confusing (</a:t>
            </a:r>
            <a:r>
              <a:rPr lang="en-US" sz="1600" dirty="0" err="1">
                <a:latin typeface="Arial" panose="020B0604020202020204" pitchFamily="34" charset="0"/>
                <a:cs typeface="Arial" panose="020B0604020202020204" pitchFamily="34" charset="0"/>
                <a:hlinkClick r:id="rId7"/>
              </a:rPr>
              <a:t>myrealestateauthority.blog</a:t>
            </a:r>
            <a:r>
              <a:rPr lang="en-US" sz="1600" dirty="0">
                <a:latin typeface="Arial" panose="020B0604020202020204" pitchFamily="34" charset="0"/>
                <a:cs typeface="Arial" panose="020B0604020202020204" pitchFamily="34" charset="0"/>
                <a:hlinkClick r:id="rId7"/>
              </a:rPr>
              <a:t>)</a:t>
            </a:r>
            <a:endParaRPr lang="en-US" sz="1600" dirty="0">
              <a:latin typeface="Arial" panose="020B0604020202020204" pitchFamily="34" charset="0"/>
              <a:cs typeface="Arial" panose="020B0604020202020204" pitchFamily="34" charset="0"/>
            </a:endParaRPr>
          </a:p>
          <a:p>
            <a:pPr eaLnBrk="1" hangingPunct="1">
              <a:spcBef>
                <a:spcPts val="0"/>
              </a:spcBef>
              <a:spcAft>
                <a:spcPts val="0"/>
              </a:spcAft>
              <a:buFontTx/>
              <a:buNone/>
            </a:pPr>
            <a:r>
              <a:rPr lang="en-US" sz="1600" dirty="0">
                <a:latin typeface="Arial" panose="020B0604020202020204" pitchFamily="34" charset="0"/>
                <a:cs typeface="Arial" panose="020B0604020202020204" pitchFamily="34" charset="0"/>
                <a:hlinkClick r:id="rId8"/>
              </a:rPr>
              <a:t>Right Decision, Wrong Decision Road Sign – Malaysia’s Christian News Website (christianitymalaysia.com)</a:t>
            </a:r>
            <a:endParaRPr lang="en-US" sz="1600" dirty="0">
              <a:latin typeface="Arial" panose="020B0604020202020204" pitchFamily="34" charset="0"/>
              <a:cs typeface="Arial" panose="020B0604020202020204" pitchFamily="34" charset="0"/>
            </a:endParaRPr>
          </a:p>
          <a:p>
            <a:pPr eaLnBrk="1" hangingPunct="1">
              <a:spcBef>
                <a:spcPts val="0"/>
              </a:spcBef>
              <a:spcAft>
                <a:spcPts val="0"/>
              </a:spcAft>
              <a:buFontTx/>
              <a:buNone/>
            </a:pPr>
            <a:r>
              <a:rPr lang="en-US" sz="1600" dirty="0">
                <a:latin typeface="Arial" panose="020B0604020202020204" pitchFamily="34" charset="0"/>
                <a:cs typeface="Arial" panose="020B0604020202020204" pitchFamily="34" charset="0"/>
                <a:hlinkClick r:id="rId9"/>
              </a:rPr>
              <a:t>Accountant | Simply J Bookkeeping &amp; Consulting | United States</a:t>
            </a:r>
            <a:endParaRPr lang="en-US" sz="1600" dirty="0">
              <a:latin typeface="Arial" panose="020B0604020202020204" pitchFamily="34" charset="0"/>
              <a:cs typeface="Arial" panose="020B0604020202020204" pitchFamily="34" charset="0"/>
            </a:endParaRPr>
          </a:p>
          <a:p>
            <a:pPr eaLnBrk="1" hangingPunct="1">
              <a:spcBef>
                <a:spcPts val="0"/>
              </a:spcBef>
              <a:spcAft>
                <a:spcPts val="0"/>
              </a:spcAft>
              <a:buFontTx/>
              <a:buNone/>
            </a:pPr>
            <a:endParaRPr lang="en-US" altLang="en-US" sz="1600" dirty="0">
              <a:latin typeface="Arial" panose="020B0604020202020204" pitchFamily="34" charset="0"/>
              <a:cs typeface="Arial" panose="020B0604020202020204" pitchFamily="34" charset="0"/>
            </a:endParaRPr>
          </a:p>
          <a:p>
            <a:pPr eaLnBrk="1" hangingPunct="1">
              <a:spcBef>
                <a:spcPts val="0"/>
              </a:spcBef>
              <a:spcAft>
                <a:spcPts val="0"/>
              </a:spcAft>
              <a:buFontTx/>
              <a:buNone/>
            </a:pPr>
            <a:r>
              <a:rPr lang="en-US" altLang="en-US" sz="1600" dirty="0">
                <a:latin typeface="Arial" panose="020B0604020202020204" pitchFamily="34" charset="0"/>
                <a:cs typeface="Arial" panose="020B0604020202020204" pitchFamily="34" charset="0"/>
              </a:rPr>
              <a:t>Norman Rockwell and Joseph </a:t>
            </a:r>
            <a:r>
              <a:rPr lang="en-US" altLang="en-US" sz="1600" dirty="0" err="1">
                <a:latin typeface="Arial" panose="020B0604020202020204" pitchFamily="34" charset="0"/>
                <a:cs typeface="Arial" panose="020B0604020202020204" pitchFamily="34" charset="0"/>
              </a:rPr>
              <a:t>Csatari</a:t>
            </a:r>
            <a:r>
              <a:rPr lang="en-US" altLang="en-US" sz="1600" dirty="0">
                <a:latin typeface="Arial" panose="020B0604020202020204" pitchFamily="34" charset="0"/>
                <a:cs typeface="Arial" panose="020B0604020202020204" pitchFamily="34" charset="0"/>
              </a:rPr>
              <a:t> paintings:</a:t>
            </a:r>
          </a:p>
          <a:p>
            <a:pPr eaLnBrk="1" hangingPunct="1">
              <a:spcBef>
                <a:spcPts val="0"/>
              </a:spcBef>
              <a:spcAft>
                <a:spcPts val="0"/>
              </a:spcAft>
              <a:buFontTx/>
              <a:buNone/>
            </a:pPr>
            <a:r>
              <a:rPr lang="en-US" altLang="en-US" sz="1600" dirty="0">
                <a:latin typeface="Arial" panose="020B0604020202020204" pitchFamily="34" charset="0"/>
                <a:cs typeface="Arial" panose="020B0604020202020204" pitchFamily="34" charset="0"/>
                <a:hlinkClick r:id="rId10"/>
              </a:rPr>
              <a:t>www.scouters.us/artist.html</a:t>
            </a:r>
            <a:endParaRPr lang="en-US" altLang="en-US" sz="1600" dirty="0">
              <a:latin typeface="Arial" panose="020B0604020202020204" pitchFamily="34" charset="0"/>
              <a:cs typeface="Arial" panose="020B0604020202020204" pitchFamily="34" charset="0"/>
            </a:endParaRPr>
          </a:p>
          <a:p>
            <a:pPr eaLnBrk="1" hangingPunct="1">
              <a:spcBef>
                <a:spcPts val="0"/>
              </a:spcBef>
              <a:spcAft>
                <a:spcPts val="0"/>
              </a:spcAft>
              <a:buFontTx/>
              <a:buNone/>
            </a:pPr>
            <a:endParaRPr lang="en-US" altLang="en-US" sz="1600" dirty="0">
              <a:latin typeface="Arial" panose="020B0604020202020204" pitchFamily="34" charset="0"/>
              <a:cs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1953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Text Box 7"/>
          <p:cNvSpPr txBox="1">
            <a:spLocks noChangeArrowheads="1"/>
          </p:cNvSpPr>
          <p:nvPr/>
        </p:nvSpPr>
        <p:spPr bwMode="auto">
          <a:xfrm>
            <a:off x="333375" y="76200"/>
            <a:ext cx="847725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dirty="0">
                <a:latin typeface="Arial" charset="0"/>
              </a:rPr>
              <a:t>References:</a:t>
            </a:r>
          </a:p>
          <a:p>
            <a:pPr eaLnBrk="1" hangingPunct="1">
              <a:spcBef>
                <a:spcPts val="0"/>
              </a:spcBef>
              <a:spcAft>
                <a:spcPts val="0"/>
              </a:spcAft>
              <a:buFontTx/>
              <a:buNone/>
            </a:pPr>
            <a:endParaRPr lang="en-US" altLang="en-US" sz="1600" dirty="0">
              <a:latin typeface="Arial" panose="020B0604020202020204" pitchFamily="34" charset="0"/>
              <a:cs typeface="Arial" panose="020B0604020202020204" pitchFamily="34" charset="0"/>
            </a:endParaRPr>
          </a:p>
          <a:p>
            <a:pPr eaLnBrk="1" hangingPunct="1">
              <a:spcBef>
                <a:spcPts val="0"/>
              </a:spcBef>
              <a:spcAft>
                <a:spcPts val="0"/>
              </a:spcAft>
              <a:buFontTx/>
              <a:buNone/>
            </a:pPr>
            <a:r>
              <a:rPr lang="en-US" altLang="en-US" sz="1600" dirty="0">
                <a:latin typeface="Arial" panose="020B0604020202020204" pitchFamily="34" charset="0"/>
                <a:cs typeface="Arial" panose="020B0604020202020204" pitchFamily="34" charset="0"/>
              </a:rPr>
              <a:t>A Game with A Purpose:</a:t>
            </a:r>
          </a:p>
          <a:p>
            <a:pPr eaLnBrk="1" hangingPunct="1">
              <a:spcBef>
                <a:spcPts val="0"/>
              </a:spcBef>
              <a:spcAft>
                <a:spcPts val="0"/>
              </a:spcAft>
              <a:buFontTx/>
              <a:buNone/>
            </a:pPr>
            <a:r>
              <a:rPr lang="en-US" altLang="en-US" sz="1600" dirty="0">
                <a:latin typeface="Arial" panose="020B0604020202020204" pitchFamily="34" charset="0"/>
                <a:cs typeface="Arial" panose="020B0604020202020204" pitchFamily="34" charset="0"/>
                <a:hlinkClick r:id="rId4"/>
              </a:rPr>
              <a:t>http://www.inquiry.net/ideals/scouting_game_purpose.htm</a:t>
            </a:r>
            <a:endParaRPr lang="en-US" altLang="en-US" sz="1600" dirty="0">
              <a:latin typeface="Arial" panose="020B0604020202020204" pitchFamily="34" charset="0"/>
              <a:cs typeface="Arial" panose="020B0604020202020204" pitchFamily="34" charset="0"/>
            </a:endParaRPr>
          </a:p>
          <a:p>
            <a:pPr eaLnBrk="1" hangingPunct="1">
              <a:spcBef>
                <a:spcPts val="0"/>
              </a:spcBef>
              <a:spcAft>
                <a:spcPts val="0"/>
              </a:spcAft>
              <a:buFontTx/>
              <a:buNone/>
            </a:pPr>
            <a:r>
              <a:rPr lang="en-US" altLang="en-US" sz="1600" i="1" dirty="0">
                <a:latin typeface="Arial" panose="020B0604020202020204" pitchFamily="34" charset="0"/>
                <a:cs typeface="Arial" panose="020B0604020202020204" pitchFamily="34" charset="0"/>
              </a:rPr>
              <a:t>Baden-Powell: The Two Lives of a Hero, </a:t>
            </a:r>
            <a:r>
              <a:rPr lang="en-US" altLang="en-US" sz="1600" dirty="0">
                <a:latin typeface="Arial" panose="020B0604020202020204" pitchFamily="34" charset="0"/>
                <a:cs typeface="Arial" panose="020B0604020202020204" pitchFamily="34" charset="0"/>
              </a:rPr>
              <a:t>William </a:t>
            </a:r>
            <a:r>
              <a:rPr lang="en-US" altLang="en-US" sz="1600" dirty="0" err="1">
                <a:latin typeface="Arial" panose="020B0604020202020204" pitchFamily="34" charset="0"/>
                <a:cs typeface="Arial" panose="020B0604020202020204" pitchFamily="34" charset="0"/>
              </a:rPr>
              <a:t>Hillcourt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Gilwellian</a:t>
            </a:r>
            <a:r>
              <a:rPr lang="en-US" altLang="en-US" sz="1600" dirty="0">
                <a:latin typeface="Arial" panose="020B0604020202020204" pitchFamily="34" charset="0"/>
                <a:cs typeface="Arial" panose="020B0604020202020204" pitchFamily="34" charset="0"/>
              </a:rPr>
              <a:t> Press, New York, 1992.</a:t>
            </a:r>
          </a:p>
          <a:p>
            <a:pPr eaLnBrk="1" hangingPunct="1">
              <a:spcBef>
                <a:spcPts val="0"/>
              </a:spcBef>
              <a:spcAft>
                <a:spcPts val="0"/>
              </a:spcAft>
              <a:buFontTx/>
              <a:buNone/>
            </a:pPr>
            <a:endParaRPr lang="en-US" altLang="en-US" sz="1600" dirty="0">
              <a:latin typeface="Arial" panose="020B0604020202020204" pitchFamily="34" charset="0"/>
              <a:cs typeface="Arial" panose="020B0604020202020204" pitchFamily="34" charset="0"/>
            </a:endParaRPr>
          </a:p>
          <a:p>
            <a:pPr eaLnBrk="1" hangingPunct="1">
              <a:spcBef>
                <a:spcPts val="0"/>
              </a:spcBef>
              <a:spcAft>
                <a:spcPts val="0"/>
              </a:spcAft>
              <a:buFontTx/>
              <a:buNone/>
            </a:pPr>
            <a:r>
              <a:rPr lang="en-US" altLang="en-US" sz="1600" dirty="0">
                <a:latin typeface="Arial" panose="020B0604020202020204" pitchFamily="34" charset="0"/>
                <a:cs typeface="Arial" panose="020B0604020202020204" pitchFamily="34" charset="0"/>
              </a:rPr>
              <a:t>Definitions of Ethics and Morality:</a:t>
            </a:r>
          </a:p>
          <a:p>
            <a:pPr marL="0" marR="0">
              <a:spcBef>
                <a:spcPts val="0"/>
              </a:spcBef>
              <a:spcAft>
                <a:spcPts val="0"/>
              </a:spcAft>
              <a:buNone/>
            </a:pPr>
            <a:r>
              <a:rPr lang="en-US" sz="16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5"/>
              </a:rPr>
              <a:t>https://www.britannica.com/story/whats-the-difference-between-morality-and-ethics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buNone/>
            </a:pPr>
            <a:r>
              <a:rPr lang="en-US" sz="16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6"/>
              </a:rPr>
              <a:t>https://en.wikipedia.org/wiki/Ethics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buNone/>
            </a:pPr>
            <a:r>
              <a:rPr lang="en-US" sz="16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7"/>
              </a:rPr>
              <a:t>https://en.wikipedia.org/wiki/Morality</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eaLnBrk="1" hangingPunct="1">
              <a:spcBef>
                <a:spcPts val="0"/>
              </a:spcBef>
              <a:spcAft>
                <a:spcPts val="0"/>
              </a:spcAft>
              <a:buFontTx/>
              <a:buNone/>
            </a:pPr>
            <a:endParaRPr lang="en-US" altLang="en-US" sz="1600" dirty="0">
              <a:latin typeface="Arial" panose="020B0604020202020204" pitchFamily="34" charset="0"/>
              <a:cs typeface="Arial" panose="020B0604020202020204" pitchFamily="34" charset="0"/>
            </a:endParaRPr>
          </a:p>
          <a:p>
            <a:pPr eaLnBrk="1" hangingPunct="1">
              <a:spcBef>
                <a:spcPts val="0"/>
              </a:spcBef>
              <a:spcAft>
                <a:spcPts val="0"/>
              </a:spcAft>
              <a:buFontTx/>
              <a:buNone/>
            </a:pPr>
            <a:r>
              <a:rPr lang="en-US" altLang="en-US" sz="1600" dirty="0">
                <a:latin typeface="Arial" panose="020B0604020202020204" pitchFamily="34" charset="0"/>
                <a:cs typeface="Arial" panose="020B0604020202020204" pitchFamily="34" charset="0"/>
              </a:rPr>
              <a:t>Summit Ministries Survey:</a:t>
            </a:r>
          </a:p>
          <a:p>
            <a:pPr eaLnBrk="1" hangingPunct="1">
              <a:spcBef>
                <a:spcPts val="0"/>
              </a:spcBef>
              <a:spcAft>
                <a:spcPts val="0"/>
              </a:spcAft>
              <a:buFontTx/>
              <a:buNone/>
            </a:pPr>
            <a:r>
              <a:rPr lang="en-US" altLang="en-US" sz="1600" dirty="0">
                <a:latin typeface="Arial" panose="020B0604020202020204" pitchFamily="34" charset="0"/>
                <a:cs typeface="Arial" panose="020B0604020202020204" pitchFamily="34" charset="0"/>
                <a:hlinkClick r:id="rId8"/>
              </a:rPr>
              <a:t>https://www.summit.org/about/press/poll-results-youth-abandoning-absolute-truth/</a:t>
            </a:r>
            <a:endParaRPr lang="en-US" altLang="en-US" sz="1600" dirty="0">
              <a:latin typeface="Arial" charset="0"/>
            </a:endParaRPr>
          </a:p>
          <a:p>
            <a:pPr eaLnBrk="1" hangingPunct="1">
              <a:spcBef>
                <a:spcPts val="0"/>
              </a:spcBef>
              <a:spcAft>
                <a:spcPts val="0"/>
              </a:spcAft>
              <a:buFontTx/>
              <a:buNone/>
            </a:pPr>
            <a:endParaRPr lang="en-US" altLang="en-US" sz="1600" dirty="0">
              <a:latin typeface="Arial" panose="020B0604020202020204" pitchFamily="34" charset="0"/>
              <a:cs typeface="Arial" panose="020B0604020202020204" pitchFamily="34" charset="0"/>
            </a:endParaRPr>
          </a:p>
          <a:p>
            <a:pPr eaLnBrk="1" hangingPunct="1">
              <a:spcBef>
                <a:spcPts val="0"/>
              </a:spcBef>
              <a:spcAft>
                <a:spcPts val="0"/>
              </a:spcAft>
              <a:buFontTx/>
              <a:buNone/>
            </a:pPr>
            <a:r>
              <a:rPr lang="en-US" altLang="en-US" sz="1600" dirty="0">
                <a:latin typeface="Arial" panose="020B0604020202020204" pitchFamily="34" charset="0"/>
                <a:cs typeface="Arial" panose="020B0604020202020204" pitchFamily="34" charset="0"/>
              </a:rPr>
              <a:t>Josephson Institute Survey:</a:t>
            </a:r>
            <a:endParaRPr lang="en-US" altLang="en-US" sz="1600" dirty="0">
              <a:latin typeface="Arial" panose="020B0604020202020204" pitchFamily="34" charset="0"/>
              <a:cs typeface="Arial" panose="020B0604020202020204" pitchFamily="34" charset="0"/>
              <a:hlinkClick r:id="rId9"/>
            </a:endParaRPr>
          </a:p>
          <a:p>
            <a:pPr eaLnBrk="1" hangingPunct="1">
              <a:spcBef>
                <a:spcPts val="0"/>
              </a:spcBef>
              <a:spcAft>
                <a:spcPts val="0"/>
              </a:spcAft>
              <a:buFontTx/>
              <a:buNone/>
            </a:pPr>
            <a:r>
              <a:rPr lang="en-US" sz="1600" dirty="0">
                <a:latin typeface="Arial" panose="020B0604020202020204" pitchFamily="34" charset="0"/>
                <a:cs typeface="Arial" panose="020B0604020202020204" pitchFamily="34" charset="0"/>
                <a:hlinkClick r:id="rId10"/>
              </a:rPr>
              <a:t>https://charactercounts.org/2012-report-card/</a:t>
            </a:r>
            <a:endParaRPr lang="en-US" sz="1600" dirty="0">
              <a:latin typeface="Arial" panose="020B0604020202020204" pitchFamily="34" charset="0"/>
              <a:cs typeface="Arial" panose="020B0604020202020204" pitchFamily="34" charset="0"/>
            </a:endParaRPr>
          </a:p>
          <a:p>
            <a:pPr eaLnBrk="1" hangingPunct="1">
              <a:spcBef>
                <a:spcPct val="0"/>
              </a:spcBef>
              <a:buNone/>
            </a:pPr>
            <a:endParaRPr lang="en-US" altLang="en-US" sz="1600" dirty="0">
              <a:latin typeface="Arial" charset="0"/>
            </a:endParaRPr>
          </a:p>
          <a:p>
            <a:pPr eaLnBrk="1" hangingPunct="1">
              <a:spcBef>
                <a:spcPct val="0"/>
              </a:spcBef>
              <a:buNone/>
            </a:pPr>
            <a:r>
              <a:rPr lang="en-US" altLang="en-US" sz="1600" dirty="0">
                <a:latin typeface="Arial" charset="0"/>
              </a:rPr>
              <a:t>Photos of Eagle Scouts of Compromised Character:</a:t>
            </a:r>
          </a:p>
          <a:p>
            <a:pPr eaLnBrk="1" hangingPunct="1">
              <a:spcBef>
                <a:spcPts val="0"/>
              </a:spcBef>
              <a:spcAft>
                <a:spcPts val="0"/>
              </a:spcAft>
              <a:buFontTx/>
              <a:buNone/>
            </a:pPr>
            <a:r>
              <a:rPr lang="en-US" sz="1600" dirty="0">
                <a:effectLst/>
                <a:latin typeface="Calibri" panose="020F0502020204030204" pitchFamily="34" charset="0"/>
                <a:ea typeface="Calibri" panose="020F0502020204030204" pitchFamily="34" charset="0"/>
                <a:cs typeface="Times New Roman" panose="02020603050405020304" pitchFamily="18" charset="0"/>
                <a:hlinkClick r:id="rId11"/>
              </a:rPr>
              <a:t>https://www.mercurynews.com/2018/10/12/matthew-shepard-killer-russell-henderson-interview-20-years/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spcBef>
                <a:spcPts val="0"/>
              </a:spcBef>
              <a:spcAft>
                <a:spcPts val="0"/>
              </a:spcAft>
              <a:buFontTx/>
              <a:buNone/>
            </a:pPr>
            <a:r>
              <a:rPr lang="en-US" sz="1600" dirty="0">
                <a:effectLst/>
                <a:latin typeface="Calibri" panose="020F0502020204030204" pitchFamily="34" charset="0"/>
                <a:ea typeface="Calibri" panose="020F0502020204030204" pitchFamily="34" charset="0"/>
                <a:cs typeface="Times New Roman" panose="02020603050405020304" pitchFamily="18" charset="0"/>
                <a:hlinkClick r:id="rId12"/>
              </a:rPr>
              <a:t>https://en.wikipedia.org/wiki/Charles_Whitman</a:t>
            </a:r>
            <a:endParaRPr lang="en-US" sz="1600" dirty="0">
              <a:ea typeface="Calibri" panose="020F0502020204030204" pitchFamily="34" charset="0"/>
              <a:cs typeface="Times New Roman" panose="02020603050405020304" pitchFamily="18" charset="0"/>
            </a:endParaRPr>
          </a:p>
          <a:p>
            <a:pPr eaLnBrk="1" hangingPunct="1">
              <a:spcBef>
                <a:spcPts val="0"/>
              </a:spcBef>
              <a:spcAft>
                <a:spcPts val="0"/>
              </a:spcAft>
              <a:buFontTx/>
              <a:buNone/>
            </a:pPr>
            <a:r>
              <a:rPr lang="en-US" sz="1600" dirty="0">
                <a:effectLst/>
                <a:latin typeface="Calibri" panose="020F0502020204030204" pitchFamily="34" charset="0"/>
                <a:ea typeface="Calibri" panose="020F0502020204030204" pitchFamily="34" charset="0"/>
                <a:cs typeface="Times New Roman" panose="02020603050405020304" pitchFamily="18" charset="0"/>
                <a:hlinkClick r:id="rId13"/>
              </a:rPr>
              <a:t>https://en.wikipedia.org/wiki/Arthur_Gary_Bishop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spcBef>
                <a:spcPts val="0"/>
              </a:spcBef>
              <a:spcAft>
                <a:spcPts val="0"/>
              </a:spcAft>
              <a:buFontTx/>
              <a:buNone/>
            </a:pP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4"/>
              </a:rPr>
              <a:t>https://www.wisconsinhistory.org/Records/Image/IM33877</a:t>
            </a:r>
            <a:endPar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spcBef>
                <a:spcPts val="0"/>
              </a:spcBef>
              <a:spcAft>
                <a:spcPts val="0"/>
              </a:spcAft>
              <a:buFontTx/>
              <a:buNone/>
            </a:pP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5"/>
              </a:rPr>
              <a:t>https://www.cbsnews.com/news/eagle-scout-accused-of-thrill-kill/</a:t>
            </a:r>
            <a:endParaRPr lang="en-US" altLang="en-US" sz="1400" dirty="0">
              <a:latin typeface="Arial" charset="0"/>
            </a:endParaRPr>
          </a:p>
          <a:p>
            <a:pPr eaLnBrk="1" hangingPunct="1">
              <a:spcBef>
                <a:spcPts val="0"/>
              </a:spcBef>
              <a:spcAft>
                <a:spcPts val="0"/>
              </a:spcAft>
              <a:buFontTx/>
              <a:buNone/>
            </a:pPr>
            <a:r>
              <a:rPr lang="en-US" sz="1600" dirty="0">
                <a:effectLst/>
                <a:latin typeface="Calibri" panose="020F0502020204030204" pitchFamily="34" charset="0"/>
                <a:ea typeface="Calibri" panose="020F0502020204030204" pitchFamily="34" charset="0"/>
                <a:cs typeface="Times New Roman" panose="02020603050405020304" pitchFamily="18" charset="0"/>
                <a:hlinkClick r:id="rId16"/>
              </a:rPr>
              <a:t>https://www.nytimes.com/2014/01/19/business/eagle-scout-idealist-drug-trafficker.html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spcBef>
                <a:spcPts val="0"/>
              </a:spcBef>
              <a:spcAft>
                <a:spcPts val="0"/>
              </a:spcAft>
              <a:buFontTx/>
              <a:buNone/>
            </a:pPr>
            <a:r>
              <a:rPr lang="en-US" sz="1600" dirty="0">
                <a:effectLst/>
                <a:latin typeface="Calibri" panose="020F0502020204030204" pitchFamily="34" charset="0"/>
                <a:ea typeface="Calibri" panose="020F0502020204030204" pitchFamily="34" charset="0"/>
                <a:cs typeface="Times New Roman" panose="02020603050405020304" pitchFamily="18" charset="0"/>
                <a:hlinkClick r:id="rId17"/>
              </a:rPr>
              <a:t>https://www.theadvocate.com/baton_rouge/news/article_7d8e8e9c-9d65-11e7-a156-53626665de7f.html</a:t>
            </a:r>
            <a:endParaRPr lang="en-US" altLang="en-US" sz="1600" dirty="0">
              <a:latin typeface="Arial"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1953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Text Box 7"/>
          <p:cNvSpPr txBox="1">
            <a:spLocks noChangeArrowheads="1"/>
          </p:cNvSpPr>
          <p:nvPr/>
        </p:nvSpPr>
        <p:spPr bwMode="auto">
          <a:xfrm>
            <a:off x="333375" y="152400"/>
            <a:ext cx="847725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dirty="0">
                <a:latin typeface="Arial" charset="0"/>
              </a:rPr>
              <a:t>References:</a:t>
            </a:r>
          </a:p>
          <a:p>
            <a:pPr eaLnBrk="1" hangingPunct="1">
              <a:spcBef>
                <a:spcPct val="0"/>
              </a:spcBef>
              <a:buFontTx/>
              <a:buNone/>
            </a:pPr>
            <a:endParaRPr lang="en-US" altLang="en-US" sz="1600" dirty="0">
              <a:latin typeface="Arial" charset="0"/>
            </a:endParaRPr>
          </a:p>
          <a:p>
            <a:pPr eaLnBrk="1" hangingPunct="1">
              <a:spcBef>
                <a:spcPct val="0"/>
              </a:spcBef>
              <a:buFontTx/>
              <a:buNone/>
            </a:pPr>
            <a:r>
              <a:rPr lang="en-US" altLang="en-US" sz="1600" dirty="0">
                <a:latin typeface="Arial" charset="0"/>
              </a:rPr>
              <a:t>Roger Chaffee:</a:t>
            </a:r>
          </a:p>
          <a:p>
            <a:pPr eaLnBrk="1" hangingPunct="1">
              <a:spcBef>
                <a:spcPct val="0"/>
              </a:spcBef>
              <a:buFontTx/>
              <a:buNone/>
            </a:pPr>
            <a:r>
              <a:rPr lang="en-US" altLang="en-US" sz="1600" dirty="0">
                <a:latin typeface="Arial" charset="0"/>
                <a:hlinkClick r:id="rId4"/>
              </a:rPr>
              <a:t>http://history.nasa.gov/Apollo204/zorn/chaffee.htm</a:t>
            </a:r>
            <a:endParaRPr lang="en-US" altLang="en-US" sz="1600" dirty="0">
              <a:latin typeface="Arial" charset="0"/>
            </a:endParaRPr>
          </a:p>
          <a:p>
            <a:pPr eaLnBrk="1" hangingPunct="1">
              <a:spcBef>
                <a:spcPct val="0"/>
              </a:spcBef>
              <a:buFontTx/>
              <a:buNone/>
            </a:pPr>
            <a:endParaRPr lang="en-US" altLang="en-US" sz="1600" dirty="0">
              <a:latin typeface="Arial" charset="0"/>
            </a:endParaRPr>
          </a:p>
          <a:p>
            <a:pPr eaLnBrk="1" hangingPunct="1">
              <a:spcBef>
                <a:spcPct val="0"/>
              </a:spcBef>
              <a:buFontTx/>
              <a:buNone/>
            </a:pPr>
            <a:r>
              <a:rPr lang="en-US" altLang="en-US" sz="1600" dirty="0">
                <a:latin typeface="Arial" charset="0"/>
              </a:rPr>
              <a:t>“Knights of Today”:</a:t>
            </a:r>
          </a:p>
          <a:p>
            <a:pPr eaLnBrk="1" hangingPunct="1">
              <a:spcBef>
                <a:spcPct val="0"/>
              </a:spcBef>
              <a:buFontTx/>
              <a:buNone/>
            </a:pPr>
            <a:r>
              <a:rPr lang="en-US" altLang="en-US" sz="1600" dirty="0">
                <a:latin typeface="Arial" charset="0"/>
              </a:rPr>
              <a:t>Walter </a:t>
            </a:r>
            <a:r>
              <a:rPr lang="en-US" altLang="en-US" sz="1600" dirty="0" err="1">
                <a:latin typeface="Arial" charset="0"/>
              </a:rPr>
              <a:t>MacPeek</a:t>
            </a:r>
            <a:r>
              <a:rPr lang="en-US" altLang="en-US" sz="1600" dirty="0">
                <a:latin typeface="Arial" charset="0"/>
              </a:rPr>
              <a:t>, in </a:t>
            </a:r>
            <a:r>
              <a:rPr lang="en-US" altLang="en-US" sz="1600" i="1" dirty="0">
                <a:latin typeface="Arial" charset="0"/>
              </a:rPr>
              <a:t>The Scout Law in Action, </a:t>
            </a:r>
            <a:r>
              <a:rPr lang="en-US" altLang="en-US" sz="1600" dirty="0">
                <a:latin typeface="Arial" charset="0"/>
              </a:rPr>
              <a:t>Walter </a:t>
            </a:r>
            <a:r>
              <a:rPr lang="en-US" altLang="en-US" sz="1600" dirty="0" err="1">
                <a:latin typeface="Arial" charset="0"/>
              </a:rPr>
              <a:t>MacPeek</a:t>
            </a:r>
            <a:r>
              <a:rPr lang="en-US" altLang="en-US" sz="1600" dirty="0">
                <a:latin typeface="Arial" charset="0"/>
              </a:rPr>
              <a:t>, ed., Abingdon Press, Nashville, 1966, Madawaska Times reprint, Madawaska, ME, pp. 117.</a:t>
            </a:r>
          </a:p>
          <a:p>
            <a:pPr eaLnBrk="1" hangingPunct="1">
              <a:spcBef>
                <a:spcPct val="0"/>
              </a:spcBef>
              <a:buFontTx/>
              <a:buNone/>
            </a:pPr>
            <a:endParaRPr lang="en-US" altLang="en-US" sz="1600" dirty="0">
              <a:latin typeface="Arial" charset="0"/>
            </a:endParaRPr>
          </a:p>
          <a:p>
            <a:pPr eaLnBrk="1" hangingPunct="1">
              <a:spcBef>
                <a:spcPct val="0"/>
              </a:spcBef>
              <a:buFontTx/>
              <a:buNone/>
            </a:pPr>
            <a:r>
              <a:rPr lang="en-US" altLang="en-US" sz="1600" dirty="0">
                <a:latin typeface="Arial" charset="0"/>
              </a:rPr>
              <a:t>Aristotle image from site:</a:t>
            </a:r>
          </a:p>
          <a:p>
            <a:pPr eaLnBrk="1" hangingPunct="1">
              <a:spcBef>
                <a:spcPct val="0"/>
              </a:spcBef>
              <a:buFontTx/>
              <a:buNone/>
            </a:pPr>
            <a:r>
              <a:rPr lang="en-US" altLang="en-US" sz="1600" dirty="0">
                <a:latin typeface="Arial" charset="0"/>
              </a:rPr>
              <a:t>www.thocp.net/biographies/aristoteles.html</a:t>
            </a:r>
          </a:p>
          <a:p>
            <a:pPr eaLnBrk="1" hangingPunct="1">
              <a:spcBef>
                <a:spcPct val="0"/>
              </a:spcBef>
              <a:buFontTx/>
              <a:buNone/>
            </a:pPr>
            <a:endParaRPr lang="en-US" altLang="en-US" sz="1600" dirty="0">
              <a:latin typeface="Arial" charset="0"/>
            </a:endParaRPr>
          </a:p>
          <a:p>
            <a:pPr eaLnBrk="1" hangingPunct="1">
              <a:spcBef>
                <a:spcPct val="0"/>
              </a:spcBef>
              <a:buFontTx/>
              <a:buNone/>
            </a:pPr>
            <a:r>
              <a:rPr lang="en-US" altLang="en-US" sz="1600" dirty="0">
                <a:latin typeface="Arial" charset="0"/>
              </a:rPr>
              <a:t>Aristotle background:</a:t>
            </a:r>
          </a:p>
          <a:p>
            <a:pPr eaLnBrk="1" hangingPunct="1">
              <a:spcBef>
                <a:spcPct val="0"/>
              </a:spcBef>
              <a:buFontTx/>
              <a:buNone/>
            </a:pPr>
            <a:r>
              <a:rPr lang="en-US" altLang="en-US" sz="1600" i="1" dirty="0">
                <a:latin typeface="Arial" charset="0"/>
              </a:rPr>
              <a:t>Nicomachean Ethics, </a:t>
            </a:r>
            <a:r>
              <a:rPr lang="en-US" altLang="en-US" sz="1600" dirty="0">
                <a:latin typeface="Arial" charset="0"/>
              </a:rPr>
              <a:t>Roger Crisp, Cambridge University Press, Cambridge, U.K., 2000, pp. vii-xxxvii.</a:t>
            </a:r>
          </a:p>
          <a:p>
            <a:pPr eaLnBrk="1" hangingPunct="1">
              <a:spcBef>
                <a:spcPct val="0"/>
              </a:spcBef>
              <a:buFontTx/>
              <a:buNone/>
            </a:pPr>
            <a:endParaRPr lang="en-US" altLang="en-US" sz="1600" dirty="0">
              <a:latin typeface="Arial" charset="0"/>
            </a:endParaRPr>
          </a:p>
          <a:p>
            <a:pPr eaLnBrk="1" hangingPunct="1">
              <a:spcBef>
                <a:spcPct val="0"/>
              </a:spcBef>
              <a:buFontTx/>
              <a:buNone/>
            </a:pPr>
            <a:r>
              <a:rPr lang="en-US" altLang="en-US" sz="1600" dirty="0">
                <a:latin typeface="Arial" charset="0"/>
              </a:rPr>
              <a:t>Virtues/Vices and Internalizing Virtue Triangle:</a:t>
            </a:r>
            <a:endParaRPr lang="en-US" altLang="en-US" sz="1600" dirty="0">
              <a:latin typeface="Arial" charset="0"/>
              <a:hlinkClick r:id="rId5"/>
            </a:endParaRPr>
          </a:p>
          <a:p>
            <a:pPr eaLnBrk="1" hangingPunct="1">
              <a:spcBef>
                <a:spcPct val="0"/>
              </a:spcBef>
              <a:buFontTx/>
              <a:buNone/>
            </a:pPr>
            <a:r>
              <a:rPr lang="en-US" altLang="en-US" sz="1600" dirty="0">
                <a:latin typeface="Arial" charset="0"/>
                <a:hlinkClick r:id="rId6"/>
              </a:rPr>
              <a:t>www.bu.edu/education/caec/files/IVframework.htm</a:t>
            </a:r>
            <a:endParaRPr lang="en-US" altLang="en-US" sz="1600" dirty="0">
              <a:latin typeface="Arial" charset="0"/>
            </a:endParaRPr>
          </a:p>
          <a:p>
            <a:pPr eaLnBrk="1" hangingPunct="1">
              <a:spcBef>
                <a:spcPct val="0"/>
              </a:spcBef>
              <a:buFontTx/>
              <a:buNone/>
            </a:pPr>
            <a:endParaRPr lang="en-US" altLang="en-US" sz="1600" dirty="0">
              <a:latin typeface="Arial" charset="0"/>
            </a:endParaRPr>
          </a:p>
          <a:p>
            <a:pPr eaLnBrk="1" hangingPunct="1">
              <a:spcBef>
                <a:spcPct val="0"/>
              </a:spcBef>
              <a:buFontTx/>
              <a:buNone/>
            </a:pPr>
            <a:r>
              <a:rPr lang="en-US" altLang="en-US" sz="1600" dirty="0">
                <a:latin typeface="Arial" charset="0"/>
              </a:rPr>
              <a:t>“Sermons We See” poem:</a:t>
            </a:r>
          </a:p>
          <a:p>
            <a:pPr eaLnBrk="1" hangingPunct="1">
              <a:spcBef>
                <a:spcPct val="0"/>
              </a:spcBef>
              <a:buFontTx/>
              <a:buNone/>
            </a:pPr>
            <a:r>
              <a:rPr lang="en-US" altLang="en-US" sz="1600" dirty="0">
                <a:latin typeface="Arial" charset="0"/>
                <a:hlinkClick r:id="rId7"/>
              </a:rPr>
              <a:t>www.appleseeds.org/Guest_Sermons.htm</a:t>
            </a:r>
            <a:endParaRPr lang="en-US" altLang="en-US" sz="1600" b="1" dirty="0">
              <a:latin typeface="Arial" charset="0"/>
            </a:endParaRPr>
          </a:p>
          <a:p>
            <a:pPr eaLnBrk="1" hangingPunct="1">
              <a:spcBef>
                <a:spcPct val="0"/>
              </a:spcBef>
              <a:buFontTx/>
              <a:buNone/>
            </a:pPr>
            <a:endParaRPr lang="en-US" altLang="en-US" sz="1600" dirty="0">
              <a:latin typeface="Arial" charset="0"/>
            </a:endParaRPr>
          </a:p>
          <a:p>
            <a:pPr eaLnBrk="1" hangingPunct="1">
              <a:spcBef>
                <a:spcPct val="0"/>
              </a:spcBef>
              <a:buFontTx/>
              <a:buNone/>
            </a:pPr>
            <a:r>
              <a:rPr lang="en-US" altLang="en-US" sz="1600" dirty="0">
                <a:latin typeface="Arial" charset="0"/>
              </a:rPr>
              <a:t>Winning and Bullies:</a:t>
            </a:r>
          </a:p>
          <a:p>
            <a:pPr eaLnBrk="1" hangingPunct="1">
              <a:spcBef>
                <a:spcPct val="0"/>
              </a:spcBef>
              <a:buFontTx/>
              <a:buNone/>
            </a:pPr>
            <a:r>
              <a:rPr lang="en-US" altLang="en-US" sz="1600" dirty="0">
                <a:latin typeface="Arial" charset="0"/>
              </a:rPr>
              <a:t>“How can I Matter if I Don’t Win?”  Amy </a:t>
            </a:r>
            <a:r>
              <a:rPr lang="en-US" altLang="en-US" sz="1600" dirty="0" err="1">
                <a:latin typeface="Arial" charset="0"/>
              </a:rPr>
              <a:t>Baltzell</a:t>
            </a:r>
            <a:r>
              <a:rPr lang="en-US" altLang="en-US" sz="1600" dirty="0">
                <a:latin typeface="Arial" charset="0"/>
              </a:rPr>
              <a:t>, </a:t>
            </a:r>
            <a:r>
              <a:rPr lang="en-US" altLang="en-US" sz="1600" i="1" dirty="0">
                <a:latin typeface="Arial" charset="0"/>
              </a:rPr>
              <a:t>Character </a:t>
            </a:r>
            <a:r>
              <a:rPr lang="en-US" altLang="en-US" sz="1600" dirty="0">
                <a:latin typeface="Arial" charset="0"/>
              </a:rPr>
              <a:t>Newsletter, Fall 2005, Boston University Center for the Advancement of Ethics and Character, pp.  1-2.</a:t>
            </a:r>
          </a:p>
        </p:txBody>
      </p:sp>
    </p:spTree>
    <p:extLst>
      <p:ext uri="{BB962C8B-B14F-4D97-AF65-F5344CB8AC3E}">
        <p14:creationId xmlns:p14="http://schemas.microsoft.com/office/powerpoint/2010/main" val="8777046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3" descr="cublogo1.gif"/>
          <p:cNvPicPr>
            <a:picLocks noChangeAspect="1"/>
          </p:cNvPicPr>
          <p:nvPr/>
        </p:nvPicPr>
        <p:blipFill>
          <a:blip r:embed="rId3">
            <a:lum bright="92000"/>
            <a:extLst>
              <a:ext uri="{28A0092B-C50C-407E-A947-70E740481C1C}">
                <a14:useLocalDpi xmlns:a14="http://schemas.microsoft.com/office/drawing/2010/main" val="0"/>
              </a:ext>
            </a:extLst>
          </a:blip>
          <a:srcRect/>
          <a:stretch>
            <a:fillRect/>
          </a:stretch>
        </p:blipFill>
        <p:spPr bwMode="auto">
          <a:xfrm>
            <a:off x="2343150" y="11953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Text Box 7"/>
          <p:cNvSpPr txBox="1">
            <a:spLocks noChangeArrowheads="1"/>
          </p:cNvSpPr>
          <p:nvPr/>
        </p:nvSpPr>
        <p:spPr bwMode="auto">
          <a:xfrm>
            <a:off x="381000" y="152400"/>
            <a:ext cx="847725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dirty="0">
                <a:latin typeface="Arial" charset="0"/>
              </a:rPr>
              <a:t>References:</a:t>
            </a:r>
          </a:p>
          <a:p>
            <a:pPr eaLnBrk="1" hangingPunct="1">
              <a:spcBef>
                <a:spcPct val="0"/>
              </a:spcBef>
              <a:buFontTx/>
              <a:buNone/>
            </a:pPr>
            <a:endParaRPr lang="en-US" altLang="en-US" sz="1600" dirty="0">
              <a:latin typeface="Arial" charset="0"/>
            </a:endParaRPr>
          </a:p>
          <a:p>
            <a:pPr eaLnBrk="1" hangingPunct="1">
              <a:spcBef>
                <a:spcPct val="0"/>
              </a:spcBef>
              <a:buFontTx/>
              <a:buNone/>
            </a:pPr>
            <a:r>
              <a:rPr lang="en-US" altLang="en-US" sz="1600" dirty="0">
                <a:latin typeface="Arial" charset="0"/>
              </a:rPr>
              <a:t>“The Boy We Want” poem:</a:t>
            </a:r>
          </a:p>
          <a:p>
            <a:pPr eaLnBrk="1" hangingPunct="1">
              <a:spcBef>
                <a:spcPct val="0"/>
              </a:spcBef>
              <a:buFontTx/>
              <a:buNone/>
            </a:pPr>
            <a:r>
              <a:rPr lang="en-US" altLang="en-US" sz="1600" i="1" dirty="0">
                <a:latin typeface="Arial" charset="0"/>
              </a:rPr>
              <a:t>The Book of Virtues, </a:t>
            </a:r>
            <a:r>
              <a:rPr lang="en-US" altLang="en-US" sz="1600" dirty="0">
                <a:latin typeface="Arial" charset="0"/>
              </a:rPr>
              <a:t>William J. Bennett, Simon &amp; Schuster, New York, 1993, p. 196.</a:t>
            </a:r>
          </a:p>
          <a:p>
            <a:pPr eaLnBrk="1" hangingPunct="1">
              <a:spcBef>
                <a:spcPct val="0"/>
              </a:spcBef>
              <a:buFontTx/>
              <a:buNone/>
            </a:pPr>
            <a:endParaRPr lang="en-US" altLang="en-US" sz="1600" dirty="0">
              <a:latin typeface="Arial" panose="020B0604020202020204" pitchFamily="34" charset="0"/>
              <a:cs typeface="Arial" panose="020B0604020202020204" pitchFamily="34" charset="0"/>
            </a:endParaRPr>
          </a:p>
          <a:p>
            <a:pPr eaLnBrk="1" hangingPunct="1">
              <a:spcBef>
                <a:spcPct val="0"/>
              </a:spcBef>
              <a:buFontTx/>
              <a:buNone/>
            </a:pPr>
            <a:r>
              <a:rPr lang="en-US" altLang="en-US" sz="1600" dirty="0">
                <a:latin typeface="Arial" panose="020B0604020202020204" pitchFamily="34" charset="0"/>
                <a:cs typeface="Arial" panose="020B0604020202020204" pitchFamily="34" charset="0"/>
              </a:rPr>
              <a:t>FDR quote:</a:t>
            </a:r>
          </a:p>
          <a:p>
            <a:pPr eaLnBrk="1" hangingPunct="1">
              <a:spcBef>
                <a:spcPct val="0"/>
              </a:spcBef>
              <a:buFontTx/>
              <a:buNone/>
            </a:pPr>
            <a:r>
              <a:rPr lang="en-US" sz="1600" dirty="0">
                <a:latin typeface="Arial" panose="020B0604020202020204" pitchFamily="34" charset="0"/>
                <a:cs typeface="Arial" panose="020B0604020202020204" pitchFamily="34" charset="0"/>
                <a:hlinkClick r:id="rId4"/>
              </a:rPr>
              <a:t>Address at University of Pennsylvania | The American Presidency Project (ucsb.edu)</a:t>
            </a:r>
            <a:endParaRPr lang="en-US" sz="1600" dirty="0">
              <a:latin typeface="Arial" panose="020B0604020202020204" pitchFamily="34" charset="0"/>
              <a:cs typeface="Arial" panose="020B0604020202020204" pitchFamily="34" charset="0"/>
            </a:endParaRPr>
          </a:p>
          <a:p>
            <a:pPr eaLnBrk="1" hangingPunct="1">
              <a:spcBef>
                <a:spcPct val="0"/>
              </a:spcBef>
              <a:buFontTx/>
              <a:buNone/>
            </a:pPr>
            <a:endParaRPr lang="en-US" altLang="en-US" sz="1600" dirty="0">
              <a:latin typeface="Arial" panose="020B0604020202020204" pitchFamily="34" charset="0"/>
              <a:cs typeface="Arial" panose="020B0604020202020204" pitchFamily="34" charset="0"/>
            </a:endParaRPr>
          </a:p>
          <a:p>
            <a:pPr eaLnBrk="1" hangingPunct="1">
              <a:spcBef>
                <a:spcPct val="0"/>
              </a:spcBef>
              <a:buFontTx/>
              <a:buNone/>
            </a:pPr>
            <a:r>
              <a:rPr lang="en-US" altLang="en-US" sz="1600" dirty="0">
                <a:latin typeface="Arial" panose="020B0604020202020204" pitchFamily="34" charset="0"/>
                <a:cs typeface="Arial" panose="020B0604020202020204" pitchFamily="34" charset="0"/>
              </a:rPr>
              <a:t>FDR photo:</a:t>
            </a:r>
          </a:p>
          <a:p>
            <a:pPr eaLnBrk="1" hangingPunct="1">
              <a:spcBef>
                <a:spcPct val="0"/>
              </a:spcBef>
              <a:buFontTx/>
              <a:buNone/>
            </a:pPr>
            <a:r>
              <a:rPr lang="en-US" sz="1600" dirty="0">
                <a:latin typeface="Arial" panose="020B0604020202020204" pitchFamily="34" charset="0"/>
                <a:cs typeface="Arial" panose="020B0604020202020204" pitchFamily="34" charset="0"/>
                <a:hlinkClick r:id="rId5"/>
              </a:rPr>
              <a:t>1940 United States presidential election - Wikipedia</a:t>
            </a:r>
            <a:endParaRPr lang="en-US" altLang="en-US" sz="1600" dirty="0">
              <a:latin typeface="Arial" panose="020B0604020202020204" pitchFamily="34" charset="0"/>
              <a:cs typeface="Arial" panose="020B0604020202020204" pitchFamily="34" charset="0"/>
            </a:endParaRPr>
          </a:p>
          <a:p>
            <a:pPr eaLnBrk="1" hangingPunct="1">
              <a:spcBef>
                <a:spcPct val="0"/>
              </a:spcBef>
              <a:buFontTx/>
              <a:buNone/>
            </a:pPr>
            <a:endParaRPr lang="en-US" altLang="en-US" sz="1600" dirty="0">
              <a:latin typeface="Arial" charset="0"/>
            </a:endParaRPr>
          </a:p>
          <a:p>
            <a:pPr eaLnBrk="1" hangingPunct="1">
              <a:spcBef>
                <a:spcPct val="0"/>
              </a:spcBef>
              <a:buFontTx/>
              <a:buNone/>
            </a:pPr>
            <a:r>
              <a:rPr lang="en-US" altLang="en-US" sz="1600" dirty="0">
                <a:latin typeface="Arial" charset="0"/>
              </a:rPr>
              <a:t>“Tufts Study Confirms: Scouting Builds Character in 6 Areas”:</a:t>
            </a:r>
          </a:p>
          <a:p>
            <a:pPr eaLnBrk="1" hangingPunct="1">
              <a:spcBef>
                <a:spcPct val="0"/>
              </a:spcBef>
              <a:buFontTx/>
              <a:buNone/>
            </a:pPr>
            <a:r>
              <a:rPr lang="en-US" altLang="en-US" sz="1600" dirty="0">
                <a:latin typeface="Arial" charset="0"/>
                <a:hlinkClick r:id="rId6"/>
              </a:rPr>
              <a:t>http://blog.scoutingmagazine.org/2015/10/22/tufts-study-confirms-scouting-builds-character-six-critical-areas/</a:t>
            </a:r>
            <a:endParaRPr lang="en-US" altLang="en-US" sz="1600" dirty="0">
              <a:latin typeface="Arial" charset="0"/>
            </a:endParaRPr>
          </a:p>
          <a:p>
            <a:pPr eaLnBrk="1" hangingPunct="1">
              <a:spcBef>
                <a:spcPct val="0"/>
              </a:spcBef>
              <a:buFontTx/>
              <a:buNone/>
            </a:pPr>
            <a:endParaRPr lang="en-US" altLang="en-US" sz="1600" dirty="0">
              <a:latin typeface="Arial" charset="0"/>
            </a:endParaRPr>
          </a:p>
          <a:p>
            <a:pPr eaLnBrk="1" hangingPunct="1">
              <a:spcBef>
                <a:spcPct val="0"/>
              </a:spcBef>
              <a:buFontTx/>
              <a:buNone/>
            </a:pPr>
            <a:endParaRPr lang="en-US" altLang="en-US" sz="1600" dirty="0">
              <a:latin typeface="Arial" charset="0"/>
            </a:endParaRPr>
          </a:p>
          <a:p>
            <a:pPr eaLnBrk="1" hangingPunct="1">
              <a:spcBef>
                <a:spcPct val="0"/>
              </a:spcBef>
              <a:buFontTx/>
              <a:buNone/>
            </a:pPr>
            <a:endParaRPr lang="en-US" altLang="en-US" sz="1600" dirty="0">
              <a:latin typeface="Arial" charset="0"/>
            </a:endParaRPr>
          </a:p>
          <a:p>
            <a:pPr eaLnBrk="1" hangingPunct="1">
              <a:spcBef>
                <a:spcPct val="0"/>
              </a:spcBef>
              <a:buFontTx/>
              <a:buNone/>
            </a:pPr>
            <a:endParaRPr lang="en-US" altLang="en-US" sz="1600" dirty="0">
              <a:latin typeface="Arial" charset="0"/>
            </a:endParaRPr>
          </a:p>
          <a:p>
            <a:pPr eaLnBrk="1" hangingPunct="1">
              <a:spcBef>
                <a:spcPct val="0"/>
              </a:spcBef>
              <a:buFontTx/>
              <a:buNone/>
            </a:pPr>
            <a:endParaRPr lang="en-US" altLang="en-US" sz="1600" dirty="0">
              <a:latin typeface="Arial" charset="0"/>
            </a:endParaRPr>
          </a:p>
        </p:txBody>
      </p:sp>
    </p:spTree>
    <p:extLst>
      <p:ext uri="{BB962C8B-B14F-4D97-AF65-F5344CB8AC3E}">
        <p14:creationId xmlns:p14="http://schemas.microsoft.com/office/powerpoint/2010/main" val="2021121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http://www.scouters.us/images/r19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19939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cublogo1.gif"/>
          <p:cNvPicPr>
            <a:picLocks noChangeAspect="1"/>
          </p:cNvPicPr>
          <p:nvPr/>
        </p:nvPicPr>
        <p:blipFill>
          <a:blip r:embed="rId4">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7"/>
          <p:cNvSpPr txBox="1">
            <a:spLocks noChangeArrowheads="1"/>
          </p:cNvSpPr>
          <p:nvPr/>
        </p:nvSpPr>
        <p:spPr bwMode="auto">
          <a:xfrm>
            <a:off x="381000" y="2838450"/>
            <a:ext cx="846137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sz="2400" b="1" i="0" dirty="0">
                <a:solidFill>
                  <a:srgbClr val="000000"/>
                </a:solidFill>
                <a:effectLst/>
                <a:latin typeface="Arial" panose="020B0604020202020204" pitchFamily="34" charset="0"/>
                <a:cs typeface="Arial" panose="020B0604020202020204" pitchFamily="34" charset="0"/>
              </a:rPr>
              <a:t>“The basis of a successful career is not A, B, C nor the three Rs.  It is the character of the man in 99 cases out of 100 that carries him to the top.  Character should be one of the first aims of education instead of being, as in the old world, about the last.  Now there has been such a thing as scouting in history and </a:t>
            </a:r>
            <a:r>
              <a:rPr lang="en-US" sz="2400" b="1" i="0" dirty="0">
                <a:solidFill>
                  <a:srgbClr val="000000"/>
                </a:solidFill>
                <a:effectLst/>
                <a:highlight>
                  <a:srgbClr val="FFFF00"/>
                </a:highlight>
                <a:latin typeface="Arial" panose="020B0604020202020204" pitchFamily="34" charset="0"/>
                <a:cs typeface="Arial" panose="020B0604020202020204" pitchFamily="34" charset="0"/>
              </a:rPr>
              <a:t>it teaches character</a:t>
            </a:r>
            <a:r>
              <a:rPr lang="en-US" sz="2400" b="1" i="0" dirty="0">
                <a:solidFill>
                  <a:srgbClr val="000000"/>
                </a:solidFill>
                <a:effectLst/>
                <a:latin typeface="Arial" panose="020B0604020202020204" pitchFamily="34" charset="0"/>
                <a:cs typeface="Arial" panose="020B0604020202020204" pitchFamily="34" charset="0"/>
              </a:rPr>
              <a:t>.”</a:t>
            </a:r>
          </a:p>
          <a:p>
            <a:pPr eaLnBrk="1" hangingPunct="1">
              <a:spcBef>
                <a:spcPct val="0"/>
              </a:spcBef>
              <a:buFontTx/>
              <a:buNone/>
            </a:pPr>
            <a:r>
              <a:rPr lang="en-US" sz="2400" b="1" i="0" dirty="0">
                <a:solidFill>
                  <a:srgbClr val="000000"/>
                </a:solidFill>
                <a:effectLst/>
                <a:latin typeface="Arial" panose="020B0604020202020204" pitchFamily="34" charset="0"/>
                <a:cs typeface="Arial" panose="020B0604020202020204" pitchFamily="34" charset="0"/>
              </a:rPr>
              <a:t>			- Robert Baden-Powell</a:t>
            </a:r>
          </a:p>
          <a:p>
            <a:pPr eaLnBrk="1" hangingPunct="1">
              <a:spcBef>
                <a:spcPct val="0"/>
              </a:spcBef>
              <a:buFontTx/>
              <a:buNone/>
            </a:pPr>
            <a:r>
              <a:rPr lang="en-US" sz="2400" b="1" dirty="0">
                <a:solidFill>
                  <a:srgbClr val="000000"/>
                </a:solidFill>
                <a:latin typeface="Arial" panose="020B0604020202020204" pitchFamily="34" charset="0"/>
                <a:cs typeface="Arial" panose="020B0604020202020204" pitchFamily="34" charset="0"/>
              </a:rPr>
              <a:t>			  Message to Boy Scouts of America</a:t>
            </a:r>
          </a:p>
          <a:p>
            <a:pPr eaLnBrk="1" hangingPunct="1">
              <a:spcBef>
                <a:spcPct val="0"/>
              </a:spcBef>
              <a:buFontTx/>
              <a:buNone/>
            </a:pPr>
            <a:r>
              <a:rPr lang="en-US" sz="2400" b="1" i="0" dirty="0">
                <a:solidFill>
                  <a:srgbClr val="000000"/>
                </a:solidFill>
                <a:effectLst/>
                <a:latin typeface="Arial" panose="020B0604020202020204" pitchFamily="34" charset="0"/>
                <a:cs typeface="Arial" panose="020B0604020202020204" pitchFamily="34" charset="0"/>
              </a:rPr>
              <a:t>			  Tremont Temple, Boston, MA</a:t>
            </a:r>
          </a:p>
          <a:p>
            <a:pPr eaLnBrk="1" hangingPunct="1">
              <a:spcBef>
                <a:spcPct val="0"/>
              </a:spcBef>
              <a:buFontTx/>
              <a:buNone/>
            </a:pPr>
            <a:r>
              <a:rPr lang="en-US" sz="2400" b="1" dirty="0">
                <a:solidFill>
                  <a:srgbClr val="000000"/>
                </a:solidFill>
                <a:latin typeface="Arial" panose="020B0604020202020204" pitchFamily="34" charset="0"/>
                <a:cs typeface="Arial" panose="020B0604020202020204" pitchFamily="34" charset="0"/>
              </a:rPr>
              <a:t>			  February 1, 1912</a:t>
            </a:r>
            <a:endParaRPr lang="en-US" sz="2400" b="1" i="0" dirty="0">
              <a:solidFill>
                <a:srgbClr val="000000"/>
              </a:solidFill>
              <a:effectLst/>
              <a:latin typeface="Arial" panose="020B0604020202020204" pitchFamily="34" charset="0"/>
              <a:cs typeface="Arial" panose="020B0604020202020204" pitchFamily="34" charset="0"/>
            </a:endParaRPr>
          </a:p>
        </p:txBody>
      </p:sp>
      <p:sp>
        <p:nvSpPr>
          <p:cNvPr id="9221" name="Rectangle 9"/>
          <p:cNvSpPr>
            <a:spLocks noChangeArrowheads="1"/>
          </p:cNvSpPr>
          <p:nvPr/>
        </p:nvSpPr>
        <p:spPr bwMode="auto">
          <a:xfrm>
            <a:off x="2625306" y="838200"/>
            <a:ext cx="6019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4400" b="1" dirty="0">
                <a:latin typeface="Arial" charset="0"/>
              </a:rPr>
              <a:t>Character is </a:t>
            </a:r>
            <a:r>
              <a:rPr lang="en-US" altLang="en-US" sz="4400" b="1" u="sng" dirty="0">
                <a:latin typeface="Arial" charset="0"/>
              </a:rPr>
              <a:t>Essential</a:t>
            </a:r>
            <a:r>
              <a:rPr lang="en-US" altLang="en-US" sz="4400" b="1" dirty="0">
                <a:latin typeface="Arial" charset="0"/>
              </a:rPr>
              <a:t> to Scouting</a:t>
            </a:r>
          </a:p>
        </p:txBody>
      </p:sp>
    </p:spTree>
    <p:extLst>
      <p:ext uri="{BB962C8B-B14F-4D97-AF65-F5344CB8AC3E}">
        <p14:creationId xmlns:p14="http://schemas.microsoft.com/office/powerpoint/2010/main" val="767481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http://www.scouters.us/images/r19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19939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cublogo1.gif"/>
          <p:cNvPicPr>
            <a:picLocks noChangeAspect="1"/>
          </p:cNvPicPr>
          <p:nvPr/>
        </p:nvPicPr>
        <p:blipFill>
          <a:blip r:embed="rId4">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7"/>
          <p:cNvSpPr txBox="1">
            <a:spLocks noChangeArrowheads="1"/>
          </p:cNvSpPr>
          <p:nvPr/>
        </p:nvSpPr>
        <p:spPr bwMode="auto">
          <a:xfrm>
            <a:off x="533400" y="3008303"/>
            <a:ext cx="846137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sz="2400" b="1" i="0" dirty="0">
                <a:solidFill>
                  <a:srgbClr val="000000"/>
                </a:solidFill>
                <a:effectLst/>
                <a:latin typeface="Arial" panose="020B0604020202020204" pitchFamily="34" charset="0"/>
                <a:cs typeface="Arial" panose="020B0604020202020204" pitchFamily="34" charset="0"/>
              </a:rPr>
              <a:t>BSA’s Federal Charter, at 36 USC 30902</a:t>
            </a:r>
          </a:p>
          <a:p>
            <a:pPr eaLnBrk="1" hangingPunct="1">
              <a:spcBef>
                <a:spcPct val="0"/>
              </a:spcBef>
              <a:buFontTx/>
              <a:buNone/>
            </a:pPr>
            <a:endParaRPr lang="en-US" sz="2400" b="1" dirty="0">
              <a:solidFill>
                <a:srgbClr val="000000"/>
              </a:solidFill>
              <a:latin typeface="Arial" panose="020B0604020202020204" pitchFamily="34" charset="0"/>
              <a:cs typeface="Arial" panose="020B0604020202020204" pitchFamily="34" charset="0"/>
            </a:endParaRPr>
          </a:p>
          <a:p>
            <a:pPr eaLnBrk="1" hangingPunct="1">
              <a:spcBef>
                <a:spcPct val="0"/>
              </a:spcBef>
              <a:buFontTx/>
              <a:buNone/>
            </a:pPr>
            <a:r>
              <a:rPr lang="en-US" sz="2400" b="1" dirty="0">
                <a:solidFill>
                  <a:srgbClr val="000000"/>
                </a:solidFill>
                <a:latin typeface="Arial" panose="020B0604020202020204" pitchFamily="34" charset="0"/>
                <a:cs typeface="Arial" panose="020B0604020202020204" pitchFamily="34" charset="0"/>
              </a:rPr>
              <a:t>“</a:t>
            </a:r>
            <a:r>
              <a:rPr lang="en-US" sz="2400" b="1" i="0" dirty="0">
                <a:solidFill>
                  <a:srgbClr val="000000"/>
                </a:solidFill>
                <a:effectLst/>
                <a:latin typeface="Arial" panose="020B0604020202020204" pitchFamily="34" charset="0"/>
                <a:cs typeface="Arial" panose="020B0604020202020204" pitchFamily="34" charset="0"/>
              </a:rPr>
              <a:t>The purposes of the [Boy Scouts of America] ar</a:t>
            </a:r>
            <a:r>
              <a:rPr lang="en-US" sz="2400" b="1" dirty="0">
                <a:solidFill>
                  <a:srgbClr val="000000"/>
                </a:solidFill>
                <a:latin typeface="Arial" panose="020B0604020202020204" pitchFamily="34" charset="0"/>
                <a:cs typeface="Arial" panose="020B0604020202020204" pitchFamily="34" charset="0"/>
              </a:rPr>
              <a:t>e </a:t>
            </a:r>
            <a:r>
              <a:rPr lang="en-US" sz="2400" b="1" i="0" dirty="0">
                <a:solidFill>
                  <a:srgbClr val="000000"/>
                </a:solidFill>
                <a:effectLst/>
                <a:latin typeface="Arial" panose="020B0604020202020204" pitchFamily="34" charset="0"/>
                <a:cs typeface="Arial" panose="020B0604020202020204" pitchFamily="34" charset="0"/>
              </a:rPr>
              <a:t>to promote, through organization, and cooperation with other agencies, </a:t>
            </a:r>
            <a:r>
              <a:rPr lang="en-US" sz="2400" b="1" i="0" dirty="0">
                <a:solidFill>
                  <a:srgbClr val="000000"/>
                </a:solidFill>
                <a:effectLst/>
                <a:highlight>
                  <a:srgbClr val="FFFF00"/>
                </a:highlight>
                <a:latin typeface="Arial" panose="020B0604020202020204" pitchFamily="34" charset="0"/>
                <a:cs typeface="Arial" panose="020B0604020202020204" pitchFamily="34" charset="0"/>
              </a:rPr>
              <a:t>the ability of boys to do things for themselves and others</a:t>
            </a:r>
            <a:r>
              <a:rPr lang="en-US" sz="2400" b="1" i="0" dirty="0">
                <a:solidFill>
                  <a:srgbClr val="000000"/>
                </a:solidFill>
                <a:effectLst/>
                <a:latin typeface="Arial" panose="020B0604020202020204" pitchFamily="34" charset="0"/>
                <a:cs typeface="Arial" panose="020B0604020202020204" pitchFamily="34" charset="0"/>
              </a:rPr>
              <a:t>, to train them in scoutcraft, and </a:t>
            </a:r>
            <a:r>
              <a:rPr lang="en-US" sz="2400" b="1" i="0" dirty="0">
                <a:solidFill>
                  <a:srgbClr val="000000"/>
                </a:solidFill>
                <a:effectLst/>
                <a:highlight>
                  <a:srgbClr val="FFFF00"/>
                </a:highlight>
                <a:latin typeface="Arial" panose="020B0604020202020204" pitchFamily="34" charset="0"/>
                <a:cs typeface="Arial" panose="020B0604020202020204" pitchFamily="34" charset="0"/>
              </a:rPr>
              <a:t>to teach them patriotism, courage, self-reliance, and kindred virtues</a:t>
            </a:r>
            <a:r>
              <a:rPr lang="en-US" sz="2400" b="1" i="0" dirty="0">
                <a:solidFill>
                  <a:srgbClr val="000000"/>
                </a:solidFill>
                <a:effectLst/>
                <a:latin typeface="Arial" panose="020B0604020202020204" pitchFamily="34" charset="0"/>
                <a:cs typeface="Arial" panose="020B0604020202020204" pitchFamily="34" charset="0"/>
              </a:rPr>
              <a:t>, using the methods that were in common use by boy scouts on June 15, 1916.”</a:t>
            </a:r>
            <a:endParaRPr lang="en-US" altLang="en-US" sz="2400" b="1" dirty="0">
              <a:latin typeface="Arial" panose="020B0604020202020204" pitchFamily="34" charset="0"/>
              <a:cs typeface="Arial" panose="020B0604020202020204" pitchFamily="34" charset="0"/>
            </a:endParaRPr>
          </a:p>
        </p:txBody>
      </p:sp>
      <p:sp>
        <p:nvSpPr>
          <p:cNvPr id="9221" name="Rectangle 9"/>
          <p:cNvSpPr>
            <a:spLocks noChangeArrowheads="1"/>
          </p:cNvSpPr>
          <p:nvPr/>
        </p:nvSpPr>
        <p:spPr bwMode="auto">
          <a:xfrm>
            <a:off x="2625306" y="838200"/>
            <a:ext cx="6019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4400" b="1" dirty="0">
                <a:latin typeface="Arial" charset="0"/>
              </a:rPr>
              <a:t>Character is </a:t>
            </a:r>
            <a:r>
              <a:rPr lang="en-US" altLang="en-US" sz="4400" b="1" u="sng" dirty="0">
                <a:latin typeface="Arial" charset="0"/>
              </a:rPr>
              <a:t>Essential</a:t>
            </a:r>
            <a:r>
              <a:rPr lang="en-US" altLang="en-US" sz="4400" b="1" dirty="0">
                <a:latin typeface="Arial" charset="0"/>
              </a:rPr>
              <a:t> to Scouting</a:t>
            </a:r>
          </a:p>
        </p:txBody>
      </p:sp>
    </p:spTree>
    <p:extLst>
      <p:ext uri="{BB962C8B-B14F-4D97-AF65-F5344CB8AC3E}">
        <p14:creationId xmlns:p14="http://schemas.microsoft.com/office/powerpoint/2010/main" val="2094303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http://www.scouters.us/images/r19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19939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cublogo1.gif"/>
          <p:cNvPicPr>
            <a:picLocks noChangeAspect="1"/>
          </p:cNvPicPr>
          <p:nvPr/>
        </p:nvPicPr>
        <p:blipFill>
          <a:blip r:embed="rId4">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7"/>
          <p:cNvSpPr txBox="1">
            <a:spLocks noChangeArrowheads="1"/>
          </p:cNvSpPr>
          <p:nvPr/>
        </p:nvSpPr>
        <p:spPr bwMode="auto">
          <a:xfrm>
            <a:off x="73025" y="3200400"/>
            <a:ext cx="9272588"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b="1" i="1" dirty="0">
                <a:latin typeface="Arial" charset="0"/>
              </a:rPr>
              <a:t>"A realization that to the boys Scouting is a game</a:t>
            </a:r>
          </a:p>
          <a:p>
            <a:pPr eaLnBrk="1" hangingPunct="1">
              <a:spcBef>
                <a:spcPct val="0"/>
              </a:spcBef>
              <a:buFontTx/>
              <a:buNone/>
            </a:pPr>
            <a:r>
              <a:rPr lang="en-US" altLang="en-US" sz="2800" b="1" i="1" dirty="0">
                <a:latin typeface="Arial" charset="0"/>
              </a:rPr>
              <a:t>--to you, a game with a purpose: </a:t>
            </a:r>
            <a:r>
              <a:rPr lang="en-US" altLang="en-US" sz="2800" b="1" i="1" dirty="0">
                <a:highlight>
                  <a:srgbClr val="FFFF00"/>
                </a:highlight>
                <a:latin typeface="Arial" charset="0"/>
              </a:rPr>
              <a:t>character building </a:t>
            </a:r>
          </a:p>
          <a:p>
            <a:pPr eaLnBrk="1" hangingPunct="1">
              <a:spcBef>
                <a:spcPct val="0"/>
              </a:spcBef>
              <a:buFontTx/>
              <a:buNone/>
            </a:pPr>
            <a:r>
              <a:rPr lang="en-US" altLang="en-US" sz="2800" b="1" i="1" dirty="0">
                <a:latin typeface="Arial" charset="0"/>
              </a:rPr>
              <a:t>and citizenship training" </a:t>
            </a:r>
          </a:p>
          <a:p>
            <a:pPr eaLnBrk="1" hangingPunct="1">
              <a:spcBef>
                <a:spcPct val="0"/>
              </a:spcBef>
              <a:buFontTx/>
              <a:buNone/>
            </a:pPr>
            <a:r>
              <a:rPr lang="en-US" altLang="en-US" sz="2800" b="1" dirty="0">
                <a:latin typeface="Arial" charset="0"/>
              </a:rPr>
              <a:t>                          </a:t>
            </a:r>
            <a:r>
              <a:rPr lang="en-US" altLang="en-US" sz="2400" b="1" dirty="0">
                <a:latin typeface="Arial" charset="0"/>
              </a:rPr>
              <a:t>- William “Green Bar Bill” </a:t>
            </a:r>
            <a:r>
              <a:rPr lang="en-US" altLang="en-US" sz="2400" b="1" dirty="0" err="1">
                <a:latin typeface="Arial" charset="0"/>
              </a:rPr>
              <a:t>Hillcourt</a:t>
            </a:r>
            <a:endParaRPr lang="en-US" altLang="en-US" sz="2400" b="1" dirty="0">
              <a:latin typeface="Arial" charset="0"/>
            </a:endParaRPr>
          </a:p>
          <a:p>
            <a:pPr eaLnBrk="1" hangingPunct="1">
              <a:spcBef>
                <a:spcPct val="0"/>
              </a:spcBef>
              <a:buFontTx/>
              <a:buNone/>
            </a:pPr>
            <a:r>
              <a:rPr lang="en-US" altLang="en-US" sz="2400" b="1" dirty="0">
                <a:latin typeface="Arial" charset="0"/>
              </a:rPr>
              <a:t>                                 </a:t>
            </a:r>
            <a:r>
              <a:rPr lang="en-US" altLang="en-US" sz="2400" b="1" i="1" dirty="0">
                <a:latin typeface="Arial" charset="0"/>
              </a:rPr>
              <a:t>Ten Essentials of </a:t>
            </a:r>
            <a:r>
              <a:rPr lang="en-US" altLang="en-US" sz="2400" b="1" i="1" dirty="0" err="1">
                <a:latin typeface="Arial" charset="0"/>
              </a:rPr>
              <a:t>Scoutmastership</a:t>
            </a:r>
            <a:r>
              <a:rPr lang="en-US" altLang="en-US" sz="2400" b="1" i="1" dirty="0">
                <a:latin typeface="Arial" charset="0"/>
              </a:rPr>
              <a:t>, 1936</a:t>
            </a:r>
            <a:endParaRPr lang="en-US" altLang="en-US" sz="2400" b="1" dirty="0">
              <a:latin typeface="Arial" charset="0"/>
            </a:endParaRPr>
          </a:p>
        </p:txBody>
      </p:sp>
      <p:sp>
        <p:nvSpPr>
          <p:cNvPr id="3" name="Rectangle 9">
            <a:extLst>
              <a:ext uri="{FF2B5EF4-FFF2-40B4-BE49-F238E27FC236}">
                <a16:creationId xmlns:a16="http://schemas.microsoft.com/office/drawing/2014/main" id="{16828537-3253-749F-E719-5A771ED69095}"/>
              </a:ext>
            </a:extLst>
          </p:cNvPr>
          <p:cNvSpPr>
            <a:spLocks noChangeArrowheads="1"/>
          </p:cNvSpPr>
          <p:nvPr/>
        </p:nvSpPr>
        <p:spPr bwMode="auto">
          <a:xfrm>
            <a:off x="2625306" y="838200"/>
            <a:ext cx="6019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4400" b="1" dirty="0">
                <a:latin typeface="Arial" charset="0"/>
              </a:rPr>
              <a:t>Character is </a:t>
            </a:r>
            <a:r>
              <a:rPr lang="en-US" altLang="en-US" sz="4400" b="1" u="sng" dirty="0">
                <a:latin typeface="Arial" charset="0"/>
              </a:rPr>
              <a:t>Essential</a:t>
            </a:r>
            <a:r>
              <a:rPr lang="en-US" altLang="en-US" sz="4400" b="1" dirty="0">
                <a:latin typeface="Arial" charset="0"/>
              </a:rPr>
              <a:t> to Scouting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http://www.scouters.us/images/r19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19939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cublogo1.gif"/>
          <p:cNvPicPr>
            <a:picLocks noChangeAspect="1"/>
          </p:cNvPicPr>
          <p:nvPr/>
        </p:nvPicPr>
        <p:blipFill>
          <a:blip r:embed="rId4">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7"/>
          <p:cNvSpPr txBox="1">
            <a:spLocks noChangeArrowheads="1"/>
          </p:cNvSpPr>
          <p:nvPr/>
        </p:nvSpPr>
        <p:spPr bwMode="auto">
          <a:xfrm>
            <a:off x="2374900" y="2941337"/>
            <a:ext cx="528894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dirty="0">
                <a:latin typeface="Arial" charset="0"/>
              </a:rPr>
              <a:t>Goals of Scouting:</a:t>
            </a:r>
          </a:p>
          <a:p>
            <a:pPr eaLnBrk="1" hangingPunct="1">
              <a:spcBef>
                <a:spcPct val="0"/>
              </a:spcBef>
              <a:buFontTx/>
              <a:buNone/>
            </a:pPr>
            <a:endParaRPr lang="en-US" altLang="en-US" b="1" dirty="0">
              <a:latin typeface="Arial" charset="0"/>
            </a:endParaRPr>
          </a:p>
          <a:p>
            <a:pPr marL="230188" indent="-230188" eaLnBrk="1" hangingPunct="1">
              <a:spcBef>
                <a:spcPct val="0"/>
              </a:spcBef>
            </a:pPr>
            <a:r>
              <a:rPr lang="en-US" altLang="en-US" b="1" dirty="0">
                <a:highlight>
                  <a:srgbClr val="FFFF00"/>
                </a:highlight>
                <a:latin typeface="Arial" charset="0"/>
              </a:rPr>
              <a:t>Character </a:t>
            </a:r>
            <a:r>
              <a:rPr lang="en-US" altLang="en-US" b="1" dirty="0">
                <a:latin typeface="Arial" charset="0"/>
              </a:rPr>
              <a:t>Development</a:t>
            </a:r>
          </a:p>
          <a:p>
            <a:pPr marL="230188" indent="-230188" eaLnBrk="1" hangingPunct="1">
              <a:spcBef>
                <a:spcPct val="0"/>
              </a:spcBef>
            </a:pPr>
            <a:r>
              <a:rPr lang="en-US" altLang="en-US" b="1" dirty="0">
                <a:latin typeface="Arial" charset="0"/>
              </a:rPr>
              <a:t>Citizenship Training</a:t>
            </a:r>
          </a:p>
          <a:p>
            <a:pPr marL="230188" indent="-230188" eaLnBrk="1" hangingPunct="1">
              <a:spcBef>
                <a:spcPct val="0"/>
              </a:spcBef>
            </a:pPr>
            <a:r>
              <a:rPr lang="en-US" altLang="en-US" b="1" dirty="0">
                <a:latin typeface="Arial" charset="0"/>
              </a:rPr>
              <a:t>Personal Fitness</a:t>
            </a:r>
          </a:p>
          <a:p>
            <a:pPr marL="230188" indent="-230188" eaLnBrk="1" hangingPunct="1">
              <a:spcBef>
                <a:spcPct val="0"/>
              </a:spcBef>
            </a:pPr>
            <a:r>
              <a:rPr lang="en-US" altLang="en-US" b="1" dirty="0">
                <a:latin typeface="Arial" charset="0"/>
              </a:rPr>
              <a:t>Leadership Development</a:t>
            </a:r>
          </a:p>
        </p:txBody>
      </p:sp>
      <p:sp>
        <p:nvSpPr>
          <p:cNvPr id="2" name="Rectangle 9">
            <a:extLst>
              <a:ext uri="{FF2B5EF4-FFF2-40B4-BE49-F238E27FC236}">
                <a16:creationId xmlns:a16="http://schemas.microsoft.com/office/drawing/2014/main" id="{8A20C7AA-7F58-E139-84E8-B77E05515EC7}"/>
              </a:ext>
            </a:extLst>
          </p:cNvPr>
          <p:cNvSpPr>
            <a:spLocks noChangeArrowheads="1"/>
          </p:cNvSpPr>
          <p:nvPr/>
        </p:nvSpPr>
        <p:spPr bwMode="auto">
          <a:xfrm>
            <a:off x="2625306" y="838200"/>
            <a:ext cx="6019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4400" b="1" dirty="0">
                <a:latin typeface="Arial" charset="0"/>
              </a:rPr>
              <a:t>Character is </a:t>
            </a:r>
            <a:r>
              <a:rPr lang="en-US" altLang="en-US" sz="4400" b="1" u="sng" dirty="0">
                <a:latin typeface="Arial" charset="0"/>
              </a:rPr>
              <a:t>Essential</a:t>
            </a:r>
            <a:r>
              <a:rPr lang="en-US" altLang="en-US" sz="4400" b="1" dirty="0">
                <a:latin typeface="Arial" charset="0"/>
              </a:rPr>
              <a:t> to Scouting</a:t>
            </a:r>
          </a:p>
        </p:txBody>
      </p:sp>
    </p:spTree>
    <p:extLst>
      <p:ext uri="{BB962C8B-B14F-4D97-AF65-F5344CB8AC3E}">
        <p14:creationId xmlns:p14="http://schemas.microsoft.com/office/powerpoint/2010/main" val="815321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http://www.scouters.us/images/r19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19939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cublogo1.gif"/>
          <p:cNvPicPr>
            <a:picLocks noChangeAspect="1"/>
          </p:cNvPicPr>
          <p:nvPr/>
        </p:nvPicPr>
        <p:blipFill>
          <a:blip r:embed="rId4">
            <a:lum bright="92000"/>
            <a:extLst>
              <a:ext uri="{28A0092B-C50C-407E-A947-70E740481C1C}">
                <a14:useLocalDpi xmlns:a14="http://schemas.microsoft.com/office/drawing/2010/main" val="0"/>
              </a:ext>
            </a:extLst>
          </a:blip>
          <a:srcRect/>
          <a:stretch>
            <a:fillRect/>
          </a:stretch>
        </p:blipFill>
        <p:spPr bwMode="auto">
          <a:xfrm>
            <a:off x="2343150" y="1271588"/>
            <a:ext cx="44577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7"/>
          <p:cNvSpPr txBox="1">
            <a:spLocks noChangeArrowheads="1"/>
          </p:cNvSpPr>
          <p:nvPr/>
        </p:nvSpPr>
        <p:spPr bwMode="auto">
          <a:xfrm>
            <a:off x="838200" y="2838450"/>
            <a:ext cx="8001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b="1" dirty="0">
                <a:latin typeface="Arial" charset="0"/>
              </a:rPr>
              <a:t>Mission Statement:</a:t>
            </a:r>
          </a:p>
          <a:p>
            <a:pPr eaLnBrk="1" hangingPunct="1">
              <a:spcBef>
                <a:spcPct val="0"/>
              </a:spcBef>
              <a:buFontTx/>
              <a:buNone/>
            </a:pPr>
            <a:endParaRPr lang="en-US" altLang="en-US" b="1" dirty="0">
              <a:latin typeface="Arial" charset="0"/>
            </a:endParaRPr>
          </a:p>
          <a:p>
            <a:pPr algn="ctr" eaLnBrk="1" hangingPunct="1">
              <a:spcBef>
                <a:spcPct val="0"/>
              </a:spcBef>
              <a:buFontTx/>
              <a:buNone/>
            </a:pPr>
            <a:r>
              <a:rPr lang="en-US" b="1" i="0" dirty="0">
                <a:solidFill>
                  <a:srgbClr val="202124"/>
                </a:solidFill>
                <a:effectLst/>
                <a:latin typeface="Roboto" panose="02000000000000000000" pitchFamily="2" charset="0"/>
              </a:rPr>
              <a:t>The mission of Scouting America is to prepare young people to make </a:t>
            </a:r>
            <a:r>
              <a:rPr lang="en-US" b="1" i="0" dirty="0">
                <a:solidFill>
                  <a:srgbClr val="202124"/>
                </a:solidFill>
                <a:effectLst/>
                <a:highlight>
                  <a:srgbClr val="FFFF00"/>
                </a:highlight>
                <a:latin typeface="Roboto" panose="02000000000000000000" pitchFamily="2" charset="0"/>
              </a:rPr>
              <a:t>ethical</a:t>
            </a:r>
            <a:r>
              <a:rPr lang="en-US" b="1" i="0" dirty="0">
                <a:solidFill>
                  <a:srgbClr val="202124"/>
                </a:solidFill>
                <a:effectLst/>
                <a:latin typeface="Roboto" panose="02000000000000000000" pitchFamily="2" charset="0"/>
              </a:rPr>
              <a:t> and </a:t>
            </a:r>
            <a:r>
              <a:rPr lang="en-US" b="1" i="0" dirty="0">
                <a:solidFill>
                  <a:srgbClr val="202124"/>
                </a:solidFill>
                <a:effectLst/>
                <a:highlight>
                  <a:srgbClr val="FFFF00"/>
                </a:highlight>
                <a:latin typeface="Roboto" panose="02000000000000000000" pitchFamily="2" charset="0"/>
              </a:rPr>
              <a:t>moral</a:t>
            </a:r>
            <a:r>
              <a:rPr lang="en-US" b="1" i="0" dirty="0">
                <a:solidFill>
                  <a:srgbClr val="202124"/>
                </a:solidFill>
                <a:effectLst/>
                <a:latin typeface="Roboto" panose="02000000000000000000" pitchFamily="2" charset="0"/>
              </a:rPr>
              <a:t> choices over their lifetimes by instilling in them the values of the Scout Oath and Law.</a:t>
            </a:r>
            <a:endParaRPr lang="en-US" altLang="en-US" b="1" dirty="0">
              <a:latin typeface="Arial" charset="0"/>
            </a:endParaRPr>
          </a:p>
        </p:txBody>
      </p:sp>
      <p:sp>
        <p:nvSpPr>
          <p:cNvPr id="2" name="Rectangle 9">
            <a:extLst>
              <a:ext uri="{FF2B5EF4-FFF2-40B4-BE49-F238E27FC236}">
                <a16:creationId xmlns:a16="http://schemas.microsoft.com/office/drawing/2014/main" id="{ED867CF7-A389-BDA8-11AF-BD495C691DD7}"/>
              </a:ext>
            </a:extLst>
          </p:cNvPr>
          <p:cNvSpPr>
            <a:spLocks noChangeArrowheads="1"/>
          </p:cNvSpPr>
          <p:nvPr/>
        </p:nvSpPr>
        <p:spPr bwMode="auto">
          <a:xfrm>
            <a:off x="2625306" y="838200"/>
            <a:ext cx="6019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4400" b="1" dirty="0">
                <a:latin typeface="Arial" charset="0"/>
              </a:rPr>
              <a:t>Character is </a:t>
            </a:r>
            <a:r>
              <a:rPr lang="en-US" altLang="en-US" sz="4400" b="1" u="sng" dirty="0">
                <a:latin typeface="Arial" charset="0"/>
              </a:rPr>
              <a:t>Essential</a:t>
            </a:r>
            <a:r>
              <a:rPr lang="en-US" altLang="en-US" sz="4400" b="1" dirty="0">
                <a:latin typeface="Arial" charset="0"/>
              </a:rPr>
              <a:t> to Scouting</a:t>
            </a:r>
          </a:p>
        </p:txBody>
      </p:sp>
    </p:spTree>
    <p:extLst>
      <p:ext uri="{BB962C8B-B14F-4D97-AF65-F5344CB8AC3E}">
        <p14:creationId xmlns:p14="http://schemas.microsoft.com/office/powerpoint/2010/main" val="1740187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4551</TotalTime>
  <Words>6052</Words>
  <Application>Microsoft Office PowerPoint</Application>
  <PresentationFormat>On-screen Show (4:3)</PresentationFormat>
  <Paragraphs>634</Paragraphs>
  <Slides>45</Slides>
  <Notes>45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Courier New</vt:lpstr>
      <vt:lpstr>Lato</vt:lpstr>
      <vt:lpstr>Merriweather</vt:lpstr>
      <vt:lpstr>Roboto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claff</dc:creator>
  <cp:lastModifiedBy>Roger Claff</cp:lastModifiedBy>
  <cp:revision>480</cp:revision>
  <cp:lastPrinted>2023-09-08T01:00:12Z</cp:lastPrinted>
  <dcterms:created xsi:type="dcterms:W3CDTF">2008-12-19T17:26:46Z</dcterms:created>
  <dcterms:modified xsi:type="dcterms:W3CDTF">2024-09-02T22:52:14Z</dcterms:modified>
</cp:coreProperties>
</file>