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sldIdLst>
    <p:sldId id="2145707832" r:id="rId5"/>
    <p:sldId id="298" r:id="rId6"/>
    <p:sldId id="299" r:id="rId7"/>
    <p:sldId id="301" r:id="rId8"/>
    <p:sldId id="316" r:id="rId9"/>
    <p:sldId id="315" r:id="rId10"/>
    <p:sldId id="300" r:id="rId11"/>
    <p:sldId id="328" r:id="rId12"/>
    <p:sldId id="318" r:id="rId13"/>
    <p:sldId id="317" r:id="rId14"/>
    <p:sldId id="319" r:id="rId15"/>
    <p:sldId id="303" r:id="rId16"/>
    <p:sldId id="320" r:id="rId17"/>
    <p:sldId id="304" r:id="rId18"/>
    <p:sldId id="305" r:id="rId19"/>
    <p:sldId id="308" r:id="rId20"/>
    <p:sldId id="310" r:id="rId21"/>
    <p:sldId id="306" r:id="rId22"/>
    <p:sldId id="309" r:id="rId23"/>
    <p:sldId id="321" r:id="rId24"/>
    <p:sldId id="32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5697"/>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47746A-EAEA-4BFF-BCB2-8FB1ABC0D4F3}" v="148" dt="2024-11-03T20:24:22.0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94"/>
  </p:normalViewPr>
  <p:slideViewPr>
    <p:cSldViewPr snapToGrid="0">
      <p:cViewPr varScale="1">
        <p:scale>
          <a:sx n="83" d="100"/>
          <a:sy n="83" d="100"/>
        </p:scale>
        <p:origin x="105"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509433-8FC2-4E26-ADBE-E9ED89CCBB73}" type="datetimeFigureOut">
              <a:rPr lang="en-US" smtClean="0"/>
              <a:t>1/28/2025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D207B0-5271-4B48-8F11-F6D90584FECD}" type="slidenum">
              <a:rPr lang="en-US" smtClean="0"/>
              <a:t>‹#›</a:t>
            </a:fld>
            <a:endParaRPr lang="en-US"/>
          </a:p>
        </p:txBody>
      </p:sp>
    </p:spTree>
    <p:extLst>
      <p:ext uri="{BB962C8B-B14F-4D97-AF65-F5344CB8AC3E}">
        <p14:creationId xmlns:p14="http://schemas.microsoft.com/office/powerpoint/2010/main" val="328897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video" Target="https://www.youtube.com/embed/yREQNjPMDYA?feature=oembed" TargetMode="External"/><Relationship Id="rId4" Type="http://schemas.openxmlformats.org/officeDocument/2006/relationships/image" Target="../media/image4.jpe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BB2FC-7210-49F5-993A-00B15C358B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0DDDBB-D62A-4015-A79E-4B409CE18F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A pixelated eagle and fleur-de-lis&#10;&#10;Description automatically generated">
            <a:extLst>
              <a:ext uri="{FF2B5EF4-FFF2-40B4-BE49-F238E27FC236}">
                <a16:creationId xmlns:a16="http://schemas.microsoft.com/office/drawing/2014/main" id="{B26008A2-CCAD-71E9-A58C-0CCCEECC530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70378" y="6243156"/>
            <a:ext cx="2921149" cy="451635"/>
          </a:xfrm>
          <a:prstGeom prst="rect">
            <a:avLst/>
          </a:prstGeom>
        </p:spPr>
      </p:pic>
      <p:sp>
        <p:nvSpPr>
          <p:cNvPr id="11" name="Rectangle 10">
            <a:extLst>
              <a:ext uri="{FF2B5EF4-FFF2-40B4-BE49-F238E27FC236}">
                <a16:creationId xmlns:a16="http://schemas.microsoft.com/office/drawing/2014/main" id="{C2DDBC13-6109-EFC9-39E0-D8EF14C51331}"/>
              </a:ext>
            </a:extLst>
          </p:cNvPr>
          <p:cNvSpPr/>
          <p:nvPr userDrawn="1"/>
        </p:nvSpPr>
        <p:spPr>
          <a:xfrm>
            <a:off x="0" y="6343711"/>
            <a:ext cx="9073661" cy="315912"/>
          </a:xfrm>
          <a:prstGeom prst="rect">
            <a:avLst/>
          </a:prstGeom>
          <a:solidFill>
            <a:srgbClr val="0756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32642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EF757-681C-4A02-9880-D3EFEC32F1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B92B0C-E864-4B4B-964A-9E53C4E709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6875C4-2DA6-4DB0-886A-65230F286C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A pixelated eagle and fleur-de-lis&#10;&#10;Description automatically generated">
            <a:extLst>
              <a:ext uri="{FF2B5EF4-FFF2-40B4-BE49-F238E27FC236}">
                <a16:creationId xmlns:a16="http://schemas.microsoft.com/office/drawing/2014/main" id="{243208EF-80D1-9D6D-4411-CD2EE50FABA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70378" y="6243156"/>
            <a:ext cx="2921149" cy="451635"/>
          </a:xfrm>
          <a:prstGeom prst="rect">
            <a:avLst/>
          </a:prstGeom>
        </p:spPr>
      </p:pic>
      <p:sp>
        <p:nvSpPr>
          <p:cNvPr id="11" name="Rectangle 10">
            <a:extLst>
              <a:ext uri="{FF2B5EF4-FFF2-40B4-BE49-F238E27FC236}">
                <a16:creationId xmlns:a16="http://schemas.microsoft.com/office/drawing/2014/main" id="{CFA1B245-E00A-3917-E017-4EA5C66C542C}"/>
              </a:ext>
            </a:extLst>
          </p:cNvPr>
          <p:cNvSpPr/>
          <p:nvPr userDrawn="1"/>
        </p:nvSpPr>
        <p:spPr>
          <a:xfrm>
            <a:off x="0" y="6343711"/>
            <a:ext cx="9073661" cy="315912"/>
          </a:xfrm>
          <a:prstGeom prst="rect">
            <a:avLst/>
          </a:prstGeom>
          <a:solidFill>
            <a:srgbClr val="0756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47805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3AD7C-ECC6-49CB-B259-D3F6D5FCA6D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E5DAF5-D4B9-40C2-8952-A817CEA0E7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D5CD0C-B93E-4D69-9F0B-B03424A60E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11D90EF-04B1-4207-82AE-7D6FF6DE43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06857F-C227-4BF7-9CAA-DF52159C1D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A pixelated eagle and fleur-de-lis&#10;&#10;Description automatically generated">
            <a:extLst>
              <a:ext uri="{FF2B5EF4-FFF2-40B4-BE49-F238E27FC236}">
                <a16:creationId xmlns:a16="http://schemas.microsoft.com/office/drawing/2014/main" id="{D916E408-743D-4137-361F-428EB2B714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70378" y="6243156"/>
            <a:ext cx="2921149" cy="451635"/>
          </a:xfrm>
          <a:prstGeom prst="rect">
            <a:avLst/>
          </a:prstGeom>
        </p:spPr>
      </p:pic>
      <p:sp>
        <p:nvSpPr>
          <p:cNvPr id="11" name="Rectangle 10">
            <a:extLst>
              <a:ext uri="{FF2B5EF4-FFF2-40B4-BE49-F238E27FC236}">
                <a16:creationId xmlns:a16="http://schemas.microsoft.com/office/drawing/2014/main" id="{8AF52595-2092-FCC4-2918-2636FE29C921}"/>
              </a:ext>
            </a:extLst>
          </p:cNvPr>
          <p:cNvSpPr/>
          <p:nvPr userDrawn="1"/>
        </p:nvSpPr>
        <p:spPr>
          <a:xfrm>
            <a:off x="0" y="6343711"/>
            <a:ext cx="9073661" cy="315912"/>
          </a:xfrm>
          <a:prstGeom prst="rect">
            <a:avLst/>
          </a:prstGeom>
          <a:solidFill>
            <a:srgbClr val="0756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12401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499FE-3370-48F5-9321-3BDCA32F3D21}"/>
              </a:ext>
            </a:extLst>
          </p:cNvPr>
          <p:cNvSpPr>
            <a:spLocks noGrp="1"/>
          </p:cNvSpPr>
          <p:nvPr>
            <p:ph type="title"/>
          </p:nvPr>
        </p:nvSpPr>
        <p:spPr/>
        <p:txBody>
          <a:bodyPr/>
          <a:lstStyle/>
          <a:p>
            <a:r>
              <a:rPr lang="en-US"/>
              <a:t>Click to edit Master title style</a:t>
            </a:r>
          </a:p>
        </p:txBody>
      </p:sp>
      <p:pic>
        <p:nvPicPr>
          <p:cNvPr id="6" name="Picture 5" descr="A pixelated eagle and fleur-de-lis&#10;&#10;Description automatically generated">
            <a:extLst>
              <a:ext uri="{FF2B5EF4-FFF2-40B4-BE49-F238E27FC236}">
                <a16:creationId xmlns:a16="http://schemas.microsoft.com/office/drawing/2014/main" id="{B491A432-C8BD-9833-A8B4-DBD0071833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70378" y="6243156"/>
            <a:ext cx="2921149" cy="451635"/>
          </a:xfrm>
          <a:prstGeom prst="rect">
            <a:avLst/>
          </a:prstGeom>
        </p:spPr>
      </p:pic>
      <p:sp>
        <p:nvSpPr>
          <p:cNvPr id="7" name="Rectangle 6">
            <a:extLst>
              <a:ext uri="{FF2B5EF4-FFF2-40B4-BE49-F238E27FC236}">
                <a16:creationId xmlns:a16="http://schemas.microsoft.com/office/drawing/2014/main" id="{2F4B0F77-6FAF-1282-B422-7DCFBDEBEFE2}"/>
              </a:ext>
            </a:extLst>
          </p:cNvPr>
          <p:cNvSpPr/>
          <p:nvPr userDrawn="1"/>
        </p:nvSpPr>
        <p:spPr>
          <a:xfrm>
            <a:off x="0" y="6343711"/>
            <a:ext cx="9073661" cy="315912"/>
          </a:xfrm>
          <a:prstGeom prst="rect">
            <a:avLst/>
          </a:prstGeom>
          <a:solidFill>
            <a:srgbClr val="0756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66892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A pixelated eagle and fleur-de-lis&#10;&#10;Description automatically generated">
            <a:extLst>
              <a:ext uri="{FF2B5EF4-FFF2-40B4-BE49-F238E27FC236}">
                <a16:creationId xmlns:a16="http://schemas.microsoft.com/office/drawing/2014/main" id="{0C94862F-08CF-46FC-C24E-7A34BB609F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70378" y="6243156"/>
            <a:ext cx="2921149" cy="451635"/>
          </a:xfrm>
          <a:prstGeom prst="rect">
            <a:avLst/>
          </a:prstGeom>
        </p:spPr>
      </p:pic>
      <p:sp>
        <p:nvSpPr>
          <p:cNvPr id="6" name="Rectangle 5">
            <a:extLst>
              <a:ext uri="{FF2B5EF4-FFF2-40B4-BE49-F238E27FC236}">
                <a16:creationId xmlns:a16="http://schemas.microsoft.com/office/drawing/2014/main" id="{BAF6F8E2-423C-235F-A91E-46368224DC61}"/>
              </a:ext>
            </a:extLst>
          </p:cNvPr>
          <p:cNvSpPr/>
          <p:nvPr userDrawn="1"/>
        </p:nvSpPr>
        <p:spPr>
          <a:xfrm>
            <a:off x="0" y="6343711"/>
            <a:ext cx="9073661" cy="315912"/>
          </a:xfrm>
          <a:prstGeom prst="rect">
            <a:avLst/>
          </a:prstGeom>
          <a:solidFill>
            <a:srgbClr val="0756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618627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66139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29CC8-CB60-4446-B9C0-ADCD838412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E9C459-CA2E-471A-90B8-9CD7B5B744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993446-49D2-4C5C-AB3C-7983D6B46E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descr="A pixelated eagle and fleur-de-lis&#10;&#10;Description automatically generated">
            <a:extLst>
              <a:ext uri="{FF2B5EF4-FFF2-40B4-BE49-F238E27FC236}">
                <a16:creationId xmlns:a16="http://schemas.microsoft.com/office/drawing/2014/main" id="{FFFBB187-25D7-47C5-F607-124BAF582B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70378" y="6243156"/>
            <a:ext cx="2921149" cy="451635"/>
          </a:xfrm>
          <a:prstGeom prst="rect">
            <a:avLst/>
          </a:prstGeom>
        </p:spPr>
      </p:pic>
      <p:sp>
        <p:nvSpPr>
          <p:cNvPr id="9" name="Rectangle 8">
            <a:extLst>
              <a:ext uri="{FF2B5EF4-FFF2-40B4-BE49-F238E27FC236}">
                <a16:creationId xmlns:a16="http://schemas.microsoft.com/office/drawing/2014/main" id="{D1C14125-5670-0FF1-5A04-AD8CD4EE708C}"/>
              </a:ext>
            </a:extLst>
          </p:cNvPr>
          <p:cNvSpPr/>
          <p:nvPr userDrawn="1"/>
        </p:nvSpPr>
        <p:spPr>
          <a:xfrm>
            <a:off x="0" y="6343711"/>
            <a:ext cx="9073661" cy="315912"/>
          </a:xfrm>
          <a:prstGeom prst="rect">
            <a:avLst/>
          </a:prstGeom>
          <a:solidFill>
            <a:srgbClr val="0756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64118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B1AF4-9EFB-4707-9220-D0D63A4D98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970091-600C-4D13-BC30-F093773304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3D1BD4D-2262-4913-BC7B-CDD0773F33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descr="A pixelated eagle and fleur-de-lis&#10;&#10;Description automatically generated">
            <a:extLst>
              <a:ext uri="{FF2B5EF4-FFF2-40B4-BE49-F238E27FC236}">
                <a16:creationId xmlns:a16="http://schemas.microsoft.com/office/drawing/2014/main" id="{95A09301-6D40-261D-449B-6AF89293CA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70378" y="6243156"/>
            <a:ext cx="2921149" cy="451635"/>
          </a:xfrm>
          <a:prstGeom prst="rect">
            <a:avLst/>
          </a:prstGeom>
        </p:spPr>
      </p:pic>
      <p:sp>
        <p:nvSpPr>
          <p:cNvPr id="9" name="Rectangle 8">
            <a:extLst>
              <a:ext uri="{FF2B5EF4-FFF2-40B4-BE49-F238E27FC236}">
                <a16:creationId xmlns:a16="http://schemas.microsoft.com/office/drawing/2014/main" id="{C8774B37-F34B-E20E-FDA4-684FC1755BE8}"/>
              </a:ext>
            </a:extLst>
          </p:cNvPr>
          <p:cNvSpPr/>
          <p:nvPr userDrawn="1"/>
        </p:nvSpPr>
        <p:spPr>
          <a:xfrm>
            <a:off x="0" y="6343711"/>
            <a:ext cx="9073661" cy="315912"/>
          </a:xfrm>
          <a:prstGeom prst="rect">
            <a:avLst/>
          </a:prstGeom>
          <a:solidFill>
            <a:srgbClr val="0756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85013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14F11-2B33-457A-AE33-E84F496C0E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86930FA-69BC-4619-978D-55BEAF1C65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A pixelated eagle and fleur-de-lis&#10;&#10;Description automatically generated">
            <a:extLst>
              <a:ext uri="{FF2B5EF4-FFF2-40B4-BE49-F238E27FC236}">
                <a16:creationId xmlns:a16="http://schemas.microsoft.com/office/drawing/2014/main" id="{B794337A-6CBF-625D-825A-48C4B388BE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70378" y="6243156"/>
            <a:ext cx="2921149" cy="451635"/>
          </a:xfrm>
          <a:prstGeom prst="rect">
            <a:avLst/>
          </a:prstGeom>
        </p:spPr>
      </p:pic>
      <p:sp>
        <p:nvSpPr>
          <p:cNvPr id="8" name="Rectangle 7">
            <a:extLst>
              <a:ext uri="{FF2B5EF4-FFF2-40B4-BE49-F238E27FC236}">
                <a16:creationId xmlns:a16="http://schemas.microsoft.com/office/drawing/2014/main" id="{9EAFF8C0-FF2B-8447-B3EF-197DC3F17CBD}"/>
              </a:ext>
            </a:extLst>
          </p:cNvPr>
          <p:cNvSpPr/>
          <p:nvPr userDrawn="1"/>
        </p:nvSpPr>
        <p:spPr>
          <a:xfrm>
            <a:off x="0" y="6343711"/>
            <a:ext cx="9073661" cy="315912"/>
          </a:xfrm>
          <a:prstGeom prst="rect">
            <a:avLst/>
          </a:prstGeom>
          <a:solidFill>
            <a:srgbClr val="0756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26397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4A9CE8-520D-4A08-8BE0-AD7B43EB37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077866-7875-4403-83CF-5558D69EF4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A pixelated eagle and fleur-de-lis&#10;&#10;Description automatically generated">
            <a:extLst>
              <a:ext uri="{FF2B5EF4-FFF2-40B4-BE49-F238E27FC236}">
                <a16:creationId xmlns:a16="http://schemas.microsoft.com/office/drawing/2014/main" id="{A347FE61-ADCA-2027-39E6-BDE85EAD8E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70378" y="6243156"/>
            <a:ext cx="2921149" cy="451635"/>
          </a:xfrm>
          <a:prstGeom prst="rect">
            <a:avLst/>
          </a:prstGeom>
        </p:spPr>
      </p:pic>
      <p:sp>
        <p:nvSpPr>
          <p:cNvPr id="8" name="Rectangle 7">
            <a:extLst>
              <a:ext uri="{FF2B5EF4-FFF2-40B4-BE49-F238E27FC236}">
                <a16:creationId xmlns:a16="http://schemas.microsoft.com/office/drawing/2014/main" id="{F205E194-E059-501B-EE4E-125B7521C4F1}"/>
              </a:ext>
            </a:extLst>
          </p:cNvPr>
          <p:cNvSpPr/>
          <p:nvPr userDrawn="1"/>
        </p:nvSpPr>
        <p:spPr>
          <a:xfrm>
            <a:off x="0" y="6343711"/>
            <a:ext cx="9073661" cy="315912"/>
          </a:xfrm>
          <a:prstGeom prst="rect">
            <a:avLst/>
          </a:prstGeom>
          <a:solidFill>
            <a:srgbClr val="07569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39049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rgbClr val="07569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BB2FC-7210-49F5-993A-00B15C358B79}"/>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50DDDBB-D62A-4015-A79E-4B409CE18FAA}"/>
              </a:ext>
            </a:extLst>
          </p:cNvPr>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descr="A black and white logo&#10;&#10;Description automatically generated">
            <a:extLst>
              <a:ext uri="{FF2B5EF4-FFF2-40B4-BE49-F238E27FC236}">
                <a16:creationId xmlns:a16="http://schemas.microsoft.com/office/drawing/2014/main" id="{D2583698-E122-C46D-2230-36E45E58AC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35746" y="6034906"/>
            <a:ext cx="3599001" cy="553988"/>
          </a:xfrm>
          <a:prstGeom prst="rect">
            <a:avLst/>
          </a:prstGeom>
        </p:spPr>
      </p:pic>
    </p:spTree>
    <p:extLst>
      <p:ext uri="{BB962C8B-B14F-4D97-AF65-F5344CB8AC3E}">
        <p14:creationId xmlns:p14="http://schemas.microsoft.com/office/powerpoint/2010/main" val="1638443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rgbClr val="075697"/>
        </a:solidFill>
        <a:effectLst/>
      </p:bgPr>
    </p:bg>
    <p:spTree>
      <p:nvGrpSpPr>
        <p:cNvPr id="1" name=""/>
        <p:cNvGrpSpPr/>
        <p:nvPr/>
      </p:nvGrpSpPr>
      <p:grpSpPr>
        <a:xfrm>
          <a:off x="0" y="0"/>
          <a:ext cx="0" cy="0"/>
          <a:chOff x="0" y="0"/>
          <a:chExt cx="0" cy="0"/>
        </a:xfrm>
      </p:grpSpPr>
      <p:pic>
        <p:nvPicPr>
          <p:cNvPr id="7" name="Picture 6" descr="A black and white logo&#10;&#10;Description automatically generated">
            <a:extLst>
              <a:ext uri="{FF2B5EF4-FFF2-40B4-BE49-F238E27FC236}">
                <a16:creationId xmlns:a16="http://schemas.microsoft.com/office/drawing/2014/main" id="{D2583698-E122-C46D-2230-36E45E58AC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8422" y="2303584"/>
            <a:ext cx="10875156" cy="1673994"/>
          </a:xfrm>
          <a:prstGeom prst="rect">
            <a:avLst/>
          </a:prstGeom>
        </p:spPr>
      </p:pic>
    </p:spTree>
    <p:extLst>
      <p:ext uri="{BB962C8B-B14F-4D97-AF65-F5344CB8AC3E}">
        <p14:creationId xmlns:p14="http://schemas.microsoft.com/office/powerpoint/2010/main" val="2168025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bg>
      <p:bgPr>
        <a:solidFill>
          <a:srgbClr val="075697"/>
        </a:solidFill>
        <a:effectLst/>
      </p:bgPr>
    </p:bg>
    <p:spTree>
      <p:nvGrpSpPr>
        <p:cNvPr id="1" name=""/>
        <p:cNvGrpSpPr/>
        <p:nvPr/>
      </p:nvGrpSpPr>
      <p:grpSpPr>
        <a:xfrm>
          <a:off x="0" y="0"/>
          <a:ext cx="0" cy="0"/>
          <a:chOff x="0" y="0"/>
          <a:chExt cx="0" cy="0"/>
        </a:xfrm>
      </p:grpSpPr>
      <p:pic>
        <p:nvPicPr>
          <p:cNvPr id="3" name="Picture 2" descr="A black and white logo with white text&#10;&#10;Description automatically generated">
            <a:extLst>
              <a:ext uri="{FF2B5EF4-FFF2-40B4-BE49-F238E27FC236}">
                <a16:creationId xmlns:a16="http://schemas.microsoft.com/office/drawing/2014/main" id="{4111B350-352A-23F8-F74D-644E0455BD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8037" y="771138"/>
            <a:ext cx="6915926" cy="5315723"/>
          </a:xfrm>
          <a:prstGeom prst="rect">
            <a:avLst/>
          </a:prstGeom>
        </p:spPr>
      </p:pic>
    </p:spTree>
    <p:extLst>
      <p:ext uri="{BB962C8B-B14F-4D97-AF65-F5344CB8AC3E}">
        <p14:creationId xmlns:p14="http://schemas.microsoft.com/office/powerpoint/2010/main" val="681931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A837EC5-B555-47D5-AB4A-BAB18FFA03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descr="A pixelated eagle and fleur-de-lis&#10;&#10;Description automatically generated">
            <a:extLst>
              <a:ext uri="{FF2B5EF4-FFF2-40B4-BE49-F238E27FC236}">
                <a16:creationId xmlns:a16="http://schemas.microsoft.com/office/drawing/2014/main" id="{D6C67B68-CEBA-FAA3-EA8B-7301B9499FE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81484" y="1600200"/>
            <a:ext cx="8299721" cy="1283211"/>
          </a:xfrm>
          <a:prstGeom prst="rect">
            <a:avLst/>
          </a:prstGeom>
        </p:spPr>
      </p:pic>
      <p:pic>
        <p:nvPicPr>
          <p:cNvPr id="8" name="Online Media 3" title="Scouting America Anthem">
            <a:hlinkClick r:id="" action="ppaction://media"/>
            <a:extLst>
              <a:ext uri="{FF2B5EF4-FFF2-40B4-BE49-F238E27FC236}">
                <a16:creationId xmlns:a16="http://schemas.microsoft.com/office/drawing/2014/main" id="{1CBDA12D-17CE-90AB-8974-9CA6181BD4E2}"/>
              </a:ext>
            </a:extLst>
          </p:cNvPr>
          <p:cNvPicPr>
            <a:picLocks noRot="1" noChangeAspect="1"/>
          </p:cNvPicPr>
          <p:nvPr userDrawn="1">
            <a:videoFile r:link="rId1"/>
          </p:nvPr>
        </p:nvPicPr>
        <p:blipFill>
          <a:blip r:embed="rId4"/>
          <a:stretch>
            <a:fillRect/>
          </a:stretch>
        </p:blipFill>
        <p:spPr>
          <a:xfrm>
            <a:off x="836177" y="457200"/>
            <a:ext cx="10519646" cy="5943600"/>
          </a:xfrm>
          <a:prstGeom prst="rect">
            <a:avLst/>
          </a:prstGeom>
        </p:spPr>
      </p:pic>
    </p:spTree>
    <p:extLst>
      <p:ext uri="{BB962C8B-B14F-4D97-AF65-F5344CB8AC3E}">
        <p14:creationId xmlns:p14="http://schemas.microsoft.com/office/powerpoint/2010/main" val="3876032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8"/>
                                        </p:tgtEl>
                                      </p:cBhvr>
                                    </p:cmd>
                                  </p:childTnLst>
                                </p:cTn>
                              </p:par>
                            </p:childTnLst>
                          </p:cTn>
                        </p:par>
                      </p:childTnLst>
                    </p:cTn>
                  </p:par>
                </p:childTnLst>
              </p:cTn>
              <p:nextCondLst>
                <p:cond evt="onClick" delay="0">
                  <p:tgtEl>
                    <p:spTgt spid="8"/>
                  </p:tgtEl>
                </p:cond>
              </p:nextCondLst>
            </p:seq>
            <p:video>
              <p:cMediaNode vol="80000">
                <p:cTn id="12" fill="hold" display="0">
                  <p:stCondLst>
                    <p:cond delay="indefinite"/>
                  </p:stCondLst>
                </p:cTn>
                <p:tgtEl>
                  <p:spTgt spid="8"/>
                </p:tgtEl>
              </p:cMediaNode>
            </p:video>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4" name="Picture 3" descr="A blue and white eagle with a shield and stars&#10;&#10;Description automatically generated">
            <a:extLst>
              <a:ext uri="{FF2B5EF4-FFF2-40B4-BE49-F238E27FC236}">
                <a16:creationId xmlns:a16="http://schemas.microsoft.com/office/drawing/2014/main" id="{FA0E348E-CE95-E93D-AB93-FD1DB66ABB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48578" y="99053"/>
            <a:ext cx="5894844" cy="6659894"/>
          </a:xfrm>
          <a:prstGeom prst="rect">
            <a:avLst/>
          </a:prstGeom>
        </p:spPr>
      </p:pic>
    </p:spTree>
    <p:extLst>
      <p:ext uri="{BB962C8B-B14F-4D97-AF65-F5344CB8AC3E}">
        <p14:creationId xmlns:p14="http://schemas.microsoft.com/office/powerpoint/2010/main" val="413827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pic>
        <p:nvPicPr>
          <p:cNvPr id="3" name="Picture 2" descr="A blue text on a black background&#10;&#10;Description automatically generated">
            <a:extLst>
              <a:ext uri="{FF2B5EF4-FFF2-40B4-BE49-F238E27FC236}">
                <a16:creationId xmlns:a16="http://schemas.microsoft.com/office/drawing/2014/main" id="{71F71FC7-FC0B-81F3-3755-39F02526D9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21722" y="728523"/>
            <a:ext cx="6548555" cy="5043607"/>
          </a:xfrm>
          <a:prstGeom prst="rect">
            <a:avLst/>
          </a:prstGeom>
        </p:spPr>
      </p:pic>
    </p:spTree>
    <p:extLst>
      <p:ext uri="{BB962C8B-B14F-4D97-AF65-F5344CB8AC3E}">
        <p14:creationId xmlns:p14="http://schemas.microsoft.com/office/powerpoint/2010/main" val="2516432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6544B97-D90B-4251-B303-F42BABF433D9}"/>
              </a:ext>
            </a:extLst>
          </p:cNvPr>
          <p:cNvSpPr>
            <a:spLocks noGrp="1"/>
          </p:cNvSpPr>
          <p:nvPr>
            <p:ph type="body" idx="1"/>
          </p:nvPr>
        </p:nvSpPr>
        <p:spPr>
          <a:xfrm>
            <a:off x="831850" y="3798277"/>
            <a:ext cx="10515600" cy="2291373"/>
          </a:xfrm>
        </p:spPr>
        <p:txBody>
          <a:bodyPr>
            <a:normAutofit/>
          </a:bodyPr>
          <a:lstStyle>
            <a:lvl1pPr marL="0" indent="0" algn="ctr">
              <a:buNone/>
              <a:defRPr sz="3200">
                <a:solidFill>
                  <a:schemeClr val="tx1">
                    <a:tint val="75000"/>
                  </a:schemeClr>
                </a:solidFill>
                <a:latin typeface="Arial Black" panose="020B0A040201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8C4E32-D95D-40CE-A7DE-EC9E74C9D0A4}"/>
              </a:ext>
            </a:extLst>
          </p:cNvPr>
          <p:cNvSpPr>
            <a:spLocks noGrp="1"/>
          </p:cNvSpPr>
          <p:nvPr>
            <p:ph type="dt" sz="half" idx="10"/>
          </p:nvPr>
        </p:nvSpPr>
        <p:spPr>
          <a:xfrm>
            <a:off x="838200" y="6356350"/>
            <a:ext cx="2743200" cy="365125"/>
          </a:xfrm>
          <a:prstGeom prst="rect">
            <a:avLst/>
          </a:prstGeom>
        </p:spPr>
        <p:txBody>
          <a:bodyPr/>
          <a:lstStyle/>
          <a:p>
            <a:fld id="{BF8B219C-0363-4EAC-B355-C16BC5F10A50}" type="datetimeFigureOut">
              <a:rPr lang="en-US" smtClean="0"/>
              <a:t>1/28/2025</a:t>
            </a:fld>
            <a:endParaRPr lang="en-US"/>
          </a:p>
        </p:txBody>
      </p:sp>
      <p:sp>
        <p:nvSpPr>
          <p:cNvPr id="5" name="Footer Placeholder 4">
            <a:extLst>
              <a:ext uri="{FF2B5EF4-FFF2-40B4-BE49-F238E27FC236}">
                <a16:creationId xmlns:a16="http://schemas.microsoft.com/office/drawing/2014/main" id="{CB5B6717-C5A9-4E32-B8EC-5887317D2FC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D22FD96-2ED5-4776-B90F-FC4761E221B7}"/>
              </a:ext>
            </a:extLst>
          </p:cNvPr>
          <p:cNvSpPr>
            <a:spLocks noGrp="1"/>
          </p:cNvSpPr>
          <p:nvPr>
            <p:ph type="sldNum" sz="quarter" idx="12"/>
          </p:nvPr>
        </p:nvSpPr>
        <p:spPr>
          <a:xfrm>
            <a:off x="8610600" y="6356350"/>
            <a:ext cx="2743200" cy="365125"/>
          </a:xfrm>
          <a:prstGeom prst="rect">
            <a:avLst/>
          </a:prstGeom>
        </p:spPr>
        <p:txBody>
          <a:bodyPr/>
          <a:lstStyle/>
          <a:p>
            <a:fld id="{5575102F-CC77-4CA7-8712-F041898EE779}" type="slidenum">
              <a:rPr lang="en-US" smtClean="0"/>
              <a:t>‹#›</a:t>
            </a:fld>
            <a:endParaRPr lang="en-US"/>
          </a:p>
        </p:txBody>
      </p:sp>
      <p:pic>
        <p:nvPicPr>
          <p:cNvPr id="7" name="Picture 6" descr="A pixelated eagle and fleur-de-lis&#10;&#10;Description automatically generated">
            <a:extLst>
              <a:ext uri="{FF2B5EF4-FFF2-40B4-BE49-F238E27FC236}">
                <a16:creationId xmlns:a16="http://schemas.microsoft.com/office/drawing/2014/main" id="{C82D88EB-31C6-B7FF-FC1D-120633A2D81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604353"/>
            <a:ext cx="10509250" cy="1624824"/>
          </a:xfrm>
          <a:prstGeom prst="rect">
            <a:avLst/>
          </a:prstGeom>
        </p:spPr>
      </p:pic>
    </p:spTree>
    <p:extLst>
      <p:ext uri="{BB962C8B-B14F-4D97-AF65-F5344CB8AC3E}">
        <p14:creationId xmlns:p14="http://schemas.microsoft.com/office/powerpoint/2010/main" val="797925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6544B97-D90B-4251-B303-F42BABF433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8C4E32-D95D-40CE-A7DE-EC9E74C9D0A4}"/>
              </a:ext>
            </a:extLst>
          </p:cNvPr>
          <p:cNvSpPr>
            <a:spLocks noGrp="1"/>
          </p:cNvSpPr>
          <p:nvPr>
            <p:ph type="dt" sz="half" idx="10"/>
          </p:nvPr>
        </p:nvSpPr>
        <p:spPr>
          <a:xfrm>
            <a:off x="838200" y="6356350"/>
            <a:ext cx="2743200" cy="365125"/>
          </a:xfrm>
          <a:prstGeom prst="rect">
            <a:avLst/>
          </a:prstGeom>
        </p:spPr>
        <p:txBody>
          <a:bodyPr/>
          <a:lstStyle/>
          <a:p>
            <a:fld id="{BF8B219C-0363-4EAC-B355-C16BC5F10A50}" type="datetimeFigureOut">
              <a:rPr lang="en-US" smtClean="0"/>
              <a:t>1/28/2025</a:t>
            </a:fld>
            <a:endParaRPr lang="en-US"/>
          </a:p>
        </p:txBody>
      </p:sp>
      <p:sp>
        <p:nvSpPr>
          <p:cNvPr id="5" name="Footer Placeholder 4">
            <a:extLst>
              <a:ext uri="{FF2B5EF4-FFF2-40B4-BE49-F238E27FC236}">
                <a16:creationId xmlns:a16="http://schemas.microsoft.com/office/drawing/2014/main" id="{CB5B6717-C5A9-4E32-B8EC-5887317D2FC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D22FD96-2ED5-4776-B90F-FC4761E221B7}"/>
              </a:ext>
            </a:extLst>
          </p:cNvPr>
          <p:cNvSpPr>
            <a:spLocks noGrp="1"/>
          </p:cNvSpPr>
          <p:nvPr>
            <p:ph type="sldNum" sz="quarter" idx="12"/>
          </p:nvPr>
        </p:nvSpPr>
        <p:spPr>
          <a:xfrm>
            <a:off x="8610600" y="6356350"/>
            <a:ext cx="2743200" cy="365125"/>
          </a:xfrm>
          <a:prstGeom prst="rect">
            <a:avLst/>
          </a:prstGeom>
        </p:spPr>
        <p:txBody>
          <a:bodyPr/>
          <a:lstStyle/>
          <a:p>
            <a:fld id="{5575102F-CC77-4CA7-8712-F041898EE779}" type="slidenum">
              <a:rPr lang="en-US" smtClean="0"/>
              <a:t>‹#›</a:t>
            </a:fld>
            <a:endParaRPr lang="en-US"/>
          </a:p>
        </p:txBody>
      </p:sp>
      <p:pic>
        <p:nvPicPr>
          <p:cNvPr id="7" name="Picture 6" descr="A pixelated eagle and fleur-de-lis&#10;&#10;Description automatically generated">
            <a:extLst>
              <a:ext uri="{FF2B5EF4-FFF2-40B4-BE49-F238E27FC236}">
                <a16:creationId xmlns:a16="http://schemas.microsoft.com/office/drawing/2014/main" id="{C82D88EB-31C6-B7FF-FC1D-120633A2D81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604353"/>
            <a:ext cx="10509250" cy="1624824"/>
          </a:xfrm>
          <a:prstGeom prst="rect">
            <a:avLst/>
          </a:prstGeom>
        </p:spPr>
      </p:pic>
    </p:spTree>
    <p:extLst>
      <p:ext uri="{BB962C8B-B14F-4D97-AF65-F5344CB8AC3E}">
        <p14:creationId xmlns:p14="http://schemas.microsoft.com/office/powerpoint/2010/main" val="3592282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9D2550-CAEC-427C-9931-29B0BCF64C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BCA68F2-4BD4-466B-B002-5596145E43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70437019"/>
      </p:ext>
    </p:extLst>
  </p:cSld>
  <p:clrMap bg1="lt1" tx1="dk1" bg2="lt2" tx2="dk2" accent1="accent1" accent2="accent2" accent3="accent3" accent4="accent4" accent5="accent5" accent6="accent6" hlink="hlink" folHlink="folHlink"/>
  <p:sldLayoutIdLst>
    <p:sldLayoutId id="2147483662" r:id="rId1"/>
    <p:sldLayoutId id="2147483672" r:id="rId2"/>
    <p:sldLayoutId id="2147483674" r:id="rId3"/>
    <p:sldLayoutId id="2147483675" r:id="rId4"/>
    <p:sldLayoutId id="2147483661" r:id="rId5"/>
    <p:sldLayoutId id="2147483676" r:id="rId6"/>
    <p:sldLayoutId id="2147483677" r:id="rId7"/>
    <p:sldLayoutId id="2147483663" r:id="rId8"/>
    <p:sldLayoutId id="2147483678" r:id="rId9"/>
    <p:sldLayoutId id="2147483664" r:id="rId10"/>
    <p:sldLayoutId id="2147483665" r:id="rId11"/>
    <p:sldLayoutId id="2147483666" r:id="rId12"/>
    <p:sldLayoutId id="2147483667" r:id="rId13"/>
    <p:sldLayoutId id="2147483673" r:id="rId14"/>
    <p:sldLayoutId id="2147483668" r:id="rId15"/>
    <p:sldLayoutId id="2147483669" r:id="rId16"/>
    <p:sldLayoutId id="2147483670" r:id="rId17"/>
    <p:sldLayoutId id="2147483671" r:id="rId18"/>
  </p:sldLayoutIdLst>
  <p:txStyles>
    <p:titleStyle>
      <a:lvl1pPr algn="l" defTabSz="914400" rtl="0" eaLnBrk="1" latinLnBrk="0" hangingPunct="1">
        <a:lnSpc>
          <a:spcPct val="90000"/>
        </a:lnSpc>
        <a:spcBef>
          <a:spcPct val="0"/>
        </a:spcBef>
        <a:buNone/>
        <a:defRPr sz="4400" kern="1200">
          <a:solidFill>
            <a:srgbClr val="075697"/>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baptistscouters.org/" TargetMode="External"/><Relationship Id="rId7" Type="http://schemas.openxmlformats.org/officeDocument/2006/relationships/hyperlink" Target="http://www.jewishscouting.org/" TargetMode="External"/><Relationship Id="rId2" Type="http://schemas.openxmlformats.org/officeDocument/2006/relationships/hyperlink" Target="https://scouting.webdamdb.com/bp/#/folder/942180" TargetMode="External"/><Relationship Id="rId1" Type="http://schemas.openxmlformats.org/officeDocument/2006/relationships/slideLayout" Target="../slideLayouts/slideLayout1.xml"/><Relationship Id="rId6" Type="http://schemas.openxmlformats.org/officeDocument/2006/relationships/hyperlink" Target="https://islamicscouting.net/" TargetMode="External"/><Relationship Id="rId5" Type="http://schemas.openxmlformats.org/officeDocument/2006/relationships/hyperlink" Target="http://naha.us/" TargetMode="External"/><Relationship Id="rId4" Type="http://schemas.openxmlformats.org/officeDocument/2006/relationships/hyperlink" Target="http://www.nccs-bsa.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scouting.org/filestore/pdf/512-879_WB.pdf" TargetMode="External"/><Relationship Id="rId2" Type="http://schemas.openxmlformats.org/officeDocument/2006/relationships/hyperlink" Target="http://www.scouting.org/scoutsource/Awards/ReligiousAwards.aspx" TargetMode="External"/><Relationship Id="rId1" Type="http://schemas.openxmlformats.org/officeDocument/2006/relationships/slideLayout" Target="../slideLayouts/slideLayout1.xml"/><Relationship Id="rId4" Type="http://schemas.openxmlformats.org/officeDocument/2006/relationships/hyperlink" Target="http://www.praypub.or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mailto:david@weitzel.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ritbadge.org/wiki/index.php/Scout_Oath" TargetMode="External"/><Relationship Id="rId2" Type="http://schemas.openxmlformats.org/officeDocument/2006/relationships/hyperlink" Target="https://meritbadge.org/wiki/index.php/Boy_Scouts_of_America"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94EFB4-3A5B-07F3-A9AA-A592050B5B28}"/>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5BF3E87B-5871-6087-6D9B-A67DCCBC30BB}"/>
              </a:ext>
            </a:extLst>
          </p:cNvPr>
          <p:cNvSpPr txBox="1">
            <a:spLocks/>
          </p:cNvSpPr>
          <p:nvPr/>
        </p:nvSpPr>
        <p:spPr>
          <a:xfrm>
            <a:off x="810883" y="806810"/>
            <a:ext cx="10363200"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75697"/>
                </a:solidFill>
                <a:latin typeface="Arial Black" panose="020B0A04020102020204" pitchFamily="34" charset="0"/>
                <a:ea typeface="+mj-ea"/>
                <a:cs typeface="+mj-cs"/>
              </a:defRPr>
            </a:lvl1pPr>
          </a:lstStyle>
          <a:p>
            <a:pPr algn="ctr"/>
            <a:r>
              <a:rPr lang="en-US" altLang="en-US" dirty="0"/>
              <a:t>A Cub Scout’s Duty to God</a:t>
            </a:r>
          </a:p>
        </p:txBody>
      </p:sp>
      <p:sp>
        <p:nvSpPr>
          <p:cNvPr id="7" name="Subtitle 2">
            <a:extLst>
              <a:ext uri="{FF2B5EF4-FFF2-40B4-BE49-F238E27FC236}">
                <a16:creationId xmlns:a16="http://schemas.microsoft.com/office/drawing/2014/main" id="{E152A2E9-04A6-062E-01BF-CDC80A8F844F}"/>
              </a:ext>
            </a:extLst>
          </p:cNvPr>
          <p:cNvSpPr txBox="1">
            <a:spLocks/>
          </p:cNvSpPr>
          <p:nvPr/>
        </p:nvSpPr>
        <p:spPr>
          <a:xfrm>
            <a:off x="1828800" y="2395807"/>
            <a:ext cx="8534400" cy="17526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defRPr/>
            </a:pPr>
            <a:r>
              <a:rPr lang="en-US" sz="2400" dirty="0"/>
              <a:t>NCAC University of Scouting</a:t>
            </a:r>
          </a:p>
          <a:p>
            <a:pPr marL="0" indent="0" algn="ctr">
              <a:buNone/>
              <a:defRPr/>
            </a:pPr>
            <a:r>
              <a:rPr lang="en-US" sz="2400" dirty="0"/>
              <a:t>February 22 , 2025</a:t>
            </a:r>
          </a:p>
          <a:p>
            <a:pPr marL="0" indent="0" algn="ctr">
              <a:buNone/>
              <a:defRPr/>
            </a:pPr>
            <a:endParaRPr lang="en-US" sz="2400" dirty="0"/>
          </a:p>
          <a:p>
            <a:pPr marL="0" indent="0" algn="ctr">
              <a:buNone/>
              <a:defRPr/>
            </a:pPr>
            <a:r>
              <a:rPr lang="en-US" sz="2400" dirty="0"/>
              <a:t>David Weitzel </a:t>
            </a:r>
          </a:p>
          <a:p>
            <a:pPr marL="0" indent="0" algn="ctr">
              <a:buNone/>
              <a:defRPr/>
            </a:pPr>
            <a:r>
              <a:rPr lang="en-US" sz="2400" dirty="0"/>
              <a:t>Troop 58 Committee Chair</a:t>
            </a:r>
          </a:p>
          <a:p>
            <a:pPr marL="0" indent="0" algn="ctr">
              <a:buNone/>
              <a:defRPr/>
            </a:pPr>
            <a:r>
              <a:rPr lang="en-US" sz="2400" dirty="0"/>
              <a:t>Past Goose Creek Family Scouting Champion</a:t>
            </a:r>
          </a:p>
        </p:txBody>
      </p:sp>
    </p:spTree>
    <p:extLst>
      <p:ext uri="{BB962C8B-B14F-4D97-AF65-F5344CB8AC3E}">
        <p14:creationId xmlns:p14="http://schemas.microsoft.com/office/powerpoint/2010/main" val="833084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B13D92C6-819D-606A-40F6-F0D936F59AF5}"/>
              </a:ext>
            </a:extLst>
          </p:cNvPr>
          <p:cNvSpPr>
            <a:spLocks noGrp="1"/>
          </p:cNvSpPr>
          <p:nvPr>
            <p:ph type="title"/>
          </p:nvPr>
        </p:nvSpPr>
        <p:spPr/>
        <p:txBody>
          <a:bodyPr/>
          <a:lstStyle/>
          <a:p>
            <a:r>
              <a:rPr lang="en-US" altLang="en-US"/>
              <a:t>WOSM (concluded)</a:t>
            </a:r>
          </a:p>
        </p:txBody>
      </p:sp>
      <p:sp>
        <p:nvSpPr>
          <p:cNvPr id="13315" name="Content Placeholder 2">
            <a:extLst>
              <a:ext uri="{FF2B5EF4-FFF2-40B4-BE49-F238E27FC236}">
                <a16:creationId xmlns:a16="http://schemas.microsoft.com/office/drawing/2014/main" id="{FAC2807C-7203-2FEE-A961-F3654603151B}"/>
              </a:ext>
            </a:extLst>
          </p:cNvPr>
          <p:cNvSpPr>
            <a:spLocks noGrp="1"/>
          </p:cNvSpPr>
          <p:nvPr>
            <p:ph idx="1"/>
          </p:nvPr>
        </p:nvSpPr>
        <p:spPr>
          <a:xfrm>
            <a:off x="1981200" y="1600200"/>
            <a:ext cx="8229600" cy="3810000"/>
          </a:xfrm>
        </p:spPr>
        <p:txBody>
          <a:bodyPr/>
          <a:lstStyle/>
          <a:p>
            <a:r>
              <a:rPr lang="en-US" altLang="en-US"/>
              <a:t> Fundamental Principles:</a:t>
            </a:r>
          </a:p>
          <a:p>
            <a:pPr lvl="1"/>
            <a:r>
              <a:rPr lang="en-US" altLang="en-US"/>
              <a:t>Under the title "Duty to God", the first of the above-mentioned principles of the Scout Movement is defined as "adherence to spiritual principles, loyalty to the religion that expresses them and acceptance of the duties resulting there from".</a:t>
            </a:r>
            <a:br>
              <a:rPr lang="en-US" altLang="en-US"/>
            </a:br>
            <a:r>
              <a:rPr lang="en-US" altLang="en-US"/>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4D1BB453-0195-0603-58E6-8B09426FE995}"/>
              </a:ext>
            </a:extLst>
          </p:cNvPr>
          <p:cNvSpPr>
            <a:spLocks noGrp="1"/>
          </p:cNvSpPr>
          <p:nvPr>
            <p:ph type="title"/>
          </p:nvPr>
        </p:nvSpPr>
        <p:spPr/>
        <p:txBody>
          <a:bodyPr/>
          <a:lstStyle/>
          <a:p>
            <a:r>
              <a:rPr lang="en-US" altLang="en-US"/>
              <a:t>UK – The Scout Association</a:t>
            </a:r>
          </a:p>
        </p:txBody>
      </p:sp>
      <p:sp>
        <p:nvSpPr>
          <p:cNvPr id="14339" name="Content Placeholder 2">
            <a:extLst>
              <a:ext uri="{FF2B5EF4-FFF2-40B4-BE49-F238E27FC236}">
                <a16:creationId xmlns:a16="http://schemas.microsoft.com/office/drawing/2014/main" id="{D22088BD-B641-DE50-DB1F-42D05465149D}"/>
              </a:ext>
            </a:extLst>
          </p:cNvPr>
          <p:cNvSpPr>
            <a:spLocks noGrp="1"/>
          </p:cNvSpPr>
          <p:nvPr>
            <p:ph idx="1"/>
          </p:nvPr>
        </p:nvSpPr>
        <p:spPr>
          <a:xfrm>
            <a:off x="1981200" y="1600200"/>
            <a:ext cx="8229600" cy="3810000"/>
          </a:xfrm>
        </p:spPr>
        <p:txBody>
          <a:bodyPr/>
          <a:lstStyle/>
          <a:p>
            <a:r>
              <a:rPr lang="en-US" altLang="en-US"/>
              <a:t>All members of The Scout Association are encouraged to:</a:t>
            </a:r>
          </a:p>
          <a:p>
            <a:pPr lvl="1"/>
            <a:r>
              <a:rPr lang="en-US" altLang="en-US"/>
              <a:t>make every effort to progress in the understanding and observance of the Promise to do their best to do their duty to God;</a:t>
            </a:r>
          </a:p>
          <a:p>
            <a:pPr lvl="1"/>
            <a:r>
              <a:rPr lang="en-US" altLang="en-US"/>
              <a:t>belong to some religious body;</a:t>
            </a:r>
          </a:p>
          <a:p>
            <a:pPr lvl="1"/>
            <a:r>
              <a:rPr lang="en-US" altLang="en-US"/>
              <a:t>carry into daily practice what they profess.</a:t>
            </a:r>
            <a:br>
              <a:rPr lang="en-US" altLang="en-US"/>
            </a:br>
            <a:endParaRPr lang="en-US" altLang="en-US"/>
          </a:p>
          <a:p>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2D036A7E-A52D-DD61-501A-B8B578EB91EC}"/>
              </a:ext>
            </a:extLst>
          </p:cNvPr>
          <p:cNvSpPr>
            <a:spLocks noGrp="1"/>
          </p:cNvSpPr>
          <p:nvPr>
            <p:ph type="title"/>
          </p:nvPr>
        </p:nvSpPr>
        <p:spPr/>
        <p:txBody>
          <a:bodyPr/>
          <a:lstStyle/>
          <a:p>
            <a:r>
              <a:rPr lang="en-US" altLang="en-US"/>
              <a:t>What Duty to God Means to Faith Based Units</a:t>
            </a:r>
          </a:p>
        </p:txBody>
      </p:sp>
      <p:sp>
        <p:nvSpPr>
          <p:cNvPr id="10243" name="Content Placeholder 2">
            <a:extLst>
              <a:ext uri="{FF2B5EF4-FFF2-40B4-BE49-F238E27FC236}">
                <a16:creationId xmlns:a16="http://schemas.microsoft.com/office/drawing/2014/main" id="{8B538BB1-8EB3-8F8A-221E-A76DA192D735}"/>
              </a:ext>
            </a:extLst>
          </p:cNvPr>
          <p:cNvSpPr>
            <a:spLocks noGrp="1"/>
          </p:cNvSpPr>
          <p:nvPr>
            <p:ph idx="1"/>
          </p:nvPr>
        </p:nvSpPr>
        <p:spPr>
          <a:xfrm>
            <a:off x="1981200" y="1752600"/>
            <a:ext cx="8229600" cy="3810000"/>
          </a:xfrm>
        </p:spPr>
        <p:txBody>
          <a:bodyPr/>
          <a:lstStyle/>
          <a:p>
            <a:pPr>
              <a:defRPr/>
            </a:pPr>
            <a:r>
              <a:rPr lang="en-US" altLang="en-US" dirty="0"/>
              <a:t>Charters to Faith Based Units</a:t>
            </a:r>
          </a:p>
          <a:p>
            <a:pPr lvl="1">
              <a:defRPr/>
            </a:pPr>
            <a:r>
              <a:rPr lang="en-US" altLang="en-US" dirty="0"/>
              <a:t>Integral part of youth programs</a:t>
            </a:r>
          </a:p>
          <a:p>
            <a:pPr lvl="1">
              <a:defRPr/>
            </a:pPr>
            <a:r>
              <a:rPr lang="en-US" altLang="en-US" dirty="0"/>
              <a:t>Adjunct to youth programs</a:t>
            </a:r>
          </a:p>
          <a:p>
            <a:pPr lvl="1">
              <a:defRPr/>
            </a:pPr>
            <a:r>
              <a:rPr lang="en-US" altLang="en-US" dirty="0"/>
              <a:t>Service to broader community</a:t>
            </a:r>
          </a:p>
          <a:p>
            <a:pPr>
              <a:defRPr/>
            </a:pPr>
            <a:r>
              <a:rPr lang="en-US" altLang="en-US" dirty="0"/>
              <a:t>Goals of the Chartering Organization</a:t>
            </a:r>
          </a:p>
          <a:p>
            <a:pPr>
              <a:defRPr/>
            </a:pPr>
            <a:r>
              <a:rPr lang="en-US" altLang="en-US" dirty="0"/>
              <a:t>Impact on Leadership Choice</a:t>
            </a:r>
          </a:p>
          <a:p>
            <a:pPr>
              <a:defRPr/>
            </a:pPr>
            <a:r>
              <a:rPr lang="en-US" altLang="en-US" dirty="0"/>
              <a:t>Troop Number e.g. 316, 413, 4031</a:t>
            </a:r>
          </a:p>
          <a:p>
            <a:pPr marL="457200" lvl="1" indent="0">
              <a:buNone/>
              <a:defRPr/>
            </a:pP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0044FF7F-5D6C-D0BD-C5D2-82E3A738CE3C}"/>
              </a:ext>
            </a:extLst>
          </p:cNvPr>
          <p:cNvSpPr>
            <a:spLocks noGrp="1"/>
          </p:cNvSpPr>
          <p:nvPr>
            <p:ph type="title"/>
          </p:nvPr>
        </p:nvSpPr>
        <p:spPr/>
        <p:txBody>
          <a:bodyPr/>
          <a:lstStyle/>
          <a:p>
            <a:r>
              <a:rPr lang="en-US" altLang="en-US"/>
              <a:t>What Duty to God Means to Faith Based Units (concluded)</a:t>
            </a:r>
          </a:p>
        </p:txBody>
      </p:sp>
      <p:sp>
        <p:nvSpPr>
          <p:cNvPr id="16387" name="Content Placeholder 2">
            <a:extLst>
              <a:ext uri="{FF2B5EF4-FFF2-40B4-BE49-F238E27FC236}">
                <a16:creationId xmlns:a16="http://schemas.microsoft.com/office/drawing/2014/main" id="{FDCB58A6-920E-A39D-C639-4132727C9D63}"/>
              </a:ext>
            </a:extLst>
          </p:cNvPr>
          <p:cNvSpPr>
            <a:spLocks noGrp="1"/>
          </p:cNvSpPr>
          <p:nvPr>
            <p:ph idx="1"/>
          </p:nvPr>
        </p:nvSpPr>
        <p:spPr>
          <a:xfrm>
            <a:off x="1981200" y="1752600"/>
            <a:ext cx="8229600" cy="3810000"/>
          </a:xfrm>
        </p:spPr>
        <p:txBody>
          <a:bodyPr/>
          <a:lstStyle/>
          <a:p>
            <a:r>
              <a:rPr lang="en-US" altLang="en-US"/>
              <a:t>Impact on Pack Activities</a:t>
            </a:r>
          </a:p>
          <a:p>
            <a:pPr lvl="1"/>
            <a:r>
              <a:rPr lang="en-US" altLang="en-US"/>
              <a:t>Meetings</a:t>
            </a:r>
          </a:p>
          <a:p>
            <a:pPr lvl="1"/>
            <a:r>
              <a:rPr lang="en-US" altLang="en-US"/>
              <a:t>Worship</a:t>
            </a:r>
          </a:p>
          <a:p>
            <a:pPr lvl="1"/>
            <a:r>
              <a:rPr lang="en-US" altLang="en-US"/>
              <a:t>Meeting location</a:t>
            </a:r>
          </a:p>
          <a:p>
            <a:pPr lvl="1"/>
            <a:r>
              <a:rPr lang="en-US" altLang="en-US"/>
              <a:t>Specific rules</a:t>
            </a:r>
          </a:p>
          <a:p>
            <a:r>
              <a:rPr lang="en-US" altLang="en-US"/>
              <a:t>Still must be open to Scouts of other faiths who are willing to respect the pack’s faith based adaptations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4B7D613-7D30-ED17-E6BB-D420F4A16843}"/>
              </a:ext>
            </a:extLst>
          </p:cNvPr>
          <p:cNvSpPr>
            <a:spLocks noGrp="1"/>
          </p:cNvSpPr>
          <p:nvPr>
            <p:ph type="title"/>
          </p:nvPr>
        </p:nvSpPr>
        <p:spPr/>
        <p:txBody>
          <a:bodyPr/>
          <a:lstStyle/>
          <a:p>
            <a:r>
              <a:rPr lang="en-US" altLang="en-US"/>
              <a:t>Some Faith Community Scouting Links</a:t>
            </a:r>
          </a:p>
        </p:txBody>
      </p:sp>
      <p:sp>
        <p:nvSpPr>
          <p:cNvPr id="3" name="Content Placeholder 2">
            <a:extLst>
              <a:ext uri="{FF2B5EF4-FFF2-40B4-BE49-F238E27FC236}">
                <a16:creationId xmlns:a16="http://schemas.microsoft.com/office/drawing/2014/main" id="{4E91FD10-353D-A92A-6764-1FC5DDE6E0EE}"/>
              </a:ext>
            </a:extLst>
          </p:cNvPr>
          <p:cNvSpPr>
            <a:spLocks noGrp="1"/>
          </p:cNvSpPr>
          <p:nvPr>
            <p:ph idx="1"/>
          </p:nvPr>
        </p:nvSpPr>
        <p:spPr>
          <a:xfrm>
            <a:off x="1981200" y="1641476"/>
            <a:ext cx="8229600" cy="3768725"/>
          </a:xfrm>
        </p:spPr>
        <p:txBody>
          <a:bodyPr>
            <a:normAutofit fontScale="25000" lnSpcReduction="20000"/>
          </a:bodyPr>
          <a:lstStyle/>
          <a:p>
            <a:pPr>
              <a:defRPr/>
            </a:pPr>
            <a:r>
              <a:rPr lang="en-US" sz="8000" dirty="0"/>
              <a:t>BSA Faith Based Videos</a:t>
            </a:r>
          </a:p>
          <a:p>
            <a:pPr lvl="1">
              <a:defRPr/>
            </a:pPr>
            <a:r>
              <a:rPr lang="en-US" sz="8000" dirty="0">
                <a:hlinkClick r:id="rId2"/>
              </a:rPr>
              <a:t>https://scouting.webdamdb.com/bp/#/folder/942180</a:t>
            </a:r>
            <a:r>
              <a:rPr lang="en-US" sz="8000" dirty="0"/>
              <a:t> </a:t>
            </a:r>
          </a:p>
          <a:p>
            <a:pPr>
              <a:defRPr/>
            </a:pPr>
            <a:r>
              <a:rPr lang="en-US" sz="8000" dirty="0"/>
              <a:t>Baptist Scouters</a:t>
            </a:r>
          </a:p>
          <a:p>
            <a:pPr lvl="1">
              <a:defRPr/>
            </a:pPr>
            <a:r>
              <a:rPr lang="en-US" sz="7600" dirty="0">
                <a:hlinkClick r:id="rId3"/>
              </a:rPr>
              <a:t>http://baptistscouters.org/</a:t>
            </a:r>
            <a:r>
              <a:rPr lang="en-US" sz="7600" dirty="0"/>
              <a:t> </a:t>
            </a:r>
            <a:endParaRPr lang="en-US" sz="8000" dirty="0"/>
          </a:p>
          <a:p>
            <a:pPr>
              <a:defRPr/>
            </a:pPr>
            <a:r>
              <a:rPr lang="en-US" sz="8000" dirty="0"/>
              <a:t>Catholic Committee on Scouting</a:t>
            </a:r>
          </a:p>
          <a:p>
            <a:pPr lvl="1">
              <a:defRPr/>
            </a:pPr>
            <a:r>
              <a:rPr lang="en-US" sz="8000" dirty="0">
                <a:hlinkClick r:id="rId4"/>
              </a:rPr>
              <a:t>http://www.nccs-bsa.org</a:t>
            </a:r>
            <a:r>
              <a:rPr lang="en-US" sz="8000" dirty="0"/>
              <a:t> </a:t>
            </a:r>
          </a:p>
          <a:p>
            <a:pPr>
              <a:defRPr/>
            </a:pPr>
            <a:r>
              <a:rPr lang="en-US" sz="8000" dirty="0"/>
              <a:t>Hindu Scouting</a:t>
            </a:r>
          </a:p>
          <a:p>
            <a:pPr lvl="1">
              <a:defRPr/>
            </a:pPr>
            <a:r>
              <a:rPr lang="en-US" sz="7600" dirty="0">
                <a:hlinkClick r:id="rId5"/>
              </a:rPr>
              <a:t>http://naha.us/</a:t>
            </a:r>
            <a:endParaRPr lang="en-US" sz="8000" dirty="0"/>
          </a:p>
          <a:p>
            <a:pPr>
              <a:defRPr/>
            </a:pPr>
            <a:r>
              <a:rPr lang="en-US" sz="8000" dirty="0"/>
              <a:t>Islamic Council on Scouting</a:t>
            </a:r>
          </a:p>
          <a:p>
            <a:pPr lvl="1">
              <a:defRPr/>
            </a:pPr>
            <a:r>
              <a:rPr lang="en-US" sz="6000" dirty="0">
                <a:hlinkClick r:id="rId6"/>
              </a:rPr>
              <a:t>Islamic Council On Scouting (islamicscouting.net)</a:t>
            </a:r>
            <a:endParaRPr lang="en-US" sz="6000" dirty="0"/>
          </a:p>
          <a:p>
            <a:pPr>
              <a:defRPr/>
            </a:pPr>
            <a:r>
              <a:rPr lang="en-US" sz="8400" dirty="0"/>
              <a:t>Jewish Committee on Scouting</a:t>
            </a:r>
          </a:p>
          <a:p>
            <a:pPr lvl="1">
              <a:defRPr/>
            </a:pPr>
            <a:r>
              <a:rPr lang="en-US" sz="8000" dirty="0">
                <a:hlinkClick r:id="rId7"/>
              </a:rPr>
              <a:t>http://www.jewishscouting.org/</a:t>
            </a:r>
            <a:r>
              <a:rPr lang="en-US" sz="8000" dirty="0"/>
              <a:t> </a:t>
            </a:r>
          </a:p>
          <a:p>
            <a:pPr>
              <a:defRPr/>
            </a:pPr>
            <a:r>
              <a:rPr lang="en-US" sz="8000" dirty="0"/>
              <a:t> </a:t>
            </a:r>
          </a:p>
          <a:p>
            <a:pPr>
              <a:defRPr/>
            </a:pPr>
            <a:endParaRPr lang="en-US" sz="8000" dirty="0"/>
          </a:p>
          <a:p>
            <a:pPr lvl="1">
              <a:defRPr/>
            </a:pPr>
            <a:endParaRPr lang="en-US" sz="6200" dirty="0"/>
          </a:p>
          <a:p>
            <a:pPr lvl="1">
              <a:defRPr/>
            </a:pPr>
            <a:endParaRPr lang="en-US" dirty="0"/>
          </a:p>
          <a:p>
            <a:pPr>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9F6B2EF-F8A7-4EA1-3CE0-B50AA688D0F4}"/>
              </a:ext>
            </a:extLst>
          </p:cNvPr>
          <p:cNvSpPr>
            <a:spLocks noGrp="1"/>
          </p:cNvSpPr>
          <p:nvPr>
            <p:ph type="title"/>
          </p:nvPr>
        </p:nvSpPr>
        <p:spPr/>
        <p:txBody>
          <a:bodyPr/>
          <a:lstStyle/>
          <a:p>
            <a:r>
              <a:rPr lang="en-US" altLang="en-US"/>
              <a:t>What Duty to God Means in Secular Units  </a:t>
            </a:r>
          </a:p>
        </p:txBody>
      </p:sp>
      <p:sp>
        <p:nvSpPr>
          <p:cNvPr id="3" name="Content Placeholder 2">
            <a:extLst>
              <a:ext uri="{FF2B5EF4-FFF2-40B4-BE49-F238E27FC236}">
                <a16:creationId xmlns:a16="http://schemas.microsoft.com/office/drawing/2014/main" id="{23DA9D39-EA7B-A5F9-FD57-7A465A4B3769}"/>
              </a:ext>
            </a:extLst>
          </p:cNvPr>
          <p:cNvSpPr>
            <a:spLocks noGrp="1"/>
          </p:cNvSpPr>
          <p:nvPr>
            <p:ph idx="1"/>
          </p:nvPr>
        </p:nvSpPr>
        <p:spPr>
          <a:xfrm>
            <a:off x="1981200" y="1600200"/>
            <a:ext cx="8229600" cy="3810000"/>
          </a:xfrm>
        </p:spPr>
        <p:txBody>
          <a:bodyPr/>
          <a:lstStyle/>
          <a:p>
            <a:pPr>
              <a:defRPr/>
            </a:pPr>
            <a:r>
              <a:rPr lang="en-US" dirty="0"/>
              <a:t>Role of Family</a:t>
            </a:r>
          </a:p>
          <a:p>
            <a:pPr>
              <a:defRPr/>
            </a:pPr>
            <a:r>
              <a:rPr lang="en-US" dirty="0"/>
              <a:t>Role of Faith Community</a:t>
            </a:r>
          </a:p>
          <a:p>
            <a:pPr>
              <a:defRPr/>
            </a:pPr>
            <a:r>
              <a:rPr lang="en-US" dirty="0"/>
              <a:t>My pack – </a:t>
            </a:r>
          </a:p>
          <a:p>
            <a:pPr lvl="1">
              <a:defRPr/>
            </a:pPr>
            <a:r>
              <a:rPr lang="en-US" dirty="0"/>
              <a:t>Suburban multicultural secular pack that meets at a local elementary school</a:t>
            </a:r>
          </a:p>
          <a:p>
            <a:pPr lvl="1">
              <a:defRPr/>
            </a:pPr>
            <a:r>
              <a:rPr lang="en-US" dirty="0"/>
              <a:t>Catholic, Jewish, Hindu, LDS, Muslim, Protestant (multiple denominations), no faith community</a:t>
            </a:r>
          </a:p>
          <a:p>
            <a:pPr marL="0" indent="0">
              <a:buNone/>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A05915F4-DCCB-8850-E4F4-E33BEE9074B6}"/>
              </a:ext>
            </a:extLst>
          </p:cNvPr>
          <p:cNvSpPr>
            <a:spLocks noGrp="1"/>
          </p:cNvSpPr>
          <p:nvPr>
            <p:ph type="title"/>
          </p:nvPr>
        </p:nvSpPr>
        <p:spPr/>
        <p:txBody>
          <a:bodyPr/>
          <a:lstStyle/>
          <a:p>
            <a:r>
              <a:rPr lang="en-US" altLang="en-US"/>
              <a:t>The Religious Knot Program</a:t>
            </a:r>
          </a:p>
        </p:txBody>
      </p:sp>
      <p:sp>
        <p:nvSpPr>
          <p:cNvPr id="19459" name="Content Placeholder 2">
            <a:extLst>
              <a:ext uri="{FF2B5EF4-FFF2-40B4-BE49-F238E27FC236}">
                <a16:creationId xmlns:a16="http://schemas.microsoft.com/office/drawing/2014/main" id="{120A3D7B-321C-DAFE-AFBF-EFAF7F238AE2}"/>
              </a:ext>
            </a:extLst>
          </p:cNvPr>
          <p:cNvSpPr>
            <a:spLocks noGrp="1"/>
          </p:cNvSpPr>
          <p:nvPr>
            <p:ph idx="1"/>
          </p:nvPr>
        </p:nvSpPr>
        <p:spPr>
          <a:xfrm>
            <a:off x="1981200" y="1676400"/>
            <a:ext cx="8229600" cy="3810000"/>
          </a:xfrm>
        </p:spPr>
        <p:txBody>
          <a:bodyPr/>
          <a:lstStyle/>
          <a:p>
            <a:r>
              <a:rPr lang="en-US" altLang="en-US"/>
              <a:t>Resources</a:t>
            </a:r>
          </a:p>
          <a:p>
            <a:pPr lvl="1"/>
            <a:r>
              <a:rPr lang="en-US" altLang="en-US">
                <a:hlinkClick r:id="rId2"/>
              </a:rPr>
              <a:t>http://www.scouting.org/scoutsource/Awards/ReligiousAwards.aspx</a:t>
            </a:r>
            <a:r>
              <a:rPr lang="en-US" altLang="en-US"/>
              <a:t> </a:t>
            </a:r>
          </a:p>
          <a:p>
            <a:pPr lvl="1"/>
            <a:r>
              <a:rPr lang="en-US" altLang="en-US">
                <a:hlinkClick r:id="rId3"/>
              </a:rPr>
              <a:t>http://www.scouting.org/filestore/pdf/512-879_WB.pdf</a:t>
            </a:r>
            <a:r>
              <a:rPr lang="en-US" altLang="en-US"/>
              <a:t> </a:t>
            </a:r>
          </a:p>
          <a:p>
            <a:pPr lvl="1"/>
            <a:r>
              <a:rPr lang="en-US" altLang="en-US">
                <a:hlinkClick r:id="rId4"/>
              </a:rPr>
              <a:t>www.praypub.org</a:t>
            </a:r>
            <a:r>
              <a:rPr lang="en-US" altLang="en-US"/>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D55BFF9-DCE3-07E6-BDD3-55C53C91CC31}"/>
              </a:ext>
            </a:extLst>
          </p:cNvPr>
          <p:cNvSpPr>
            <a:spLocks noGrp="1"/>
          </p:cNvSpPr>
          <p:nvPr>
            <p:ph type="title"/>
          </p:nvPr>
        </p:nvSpPr>
        <p:spPr/>
        <p:txBody>
          <a:bodyPr/>
          <a:lstStyle/>
          <a:p>
            <a:r>
              <a:rPr lang="en-US" altLang="en-US"/>
              <a:t>Pack Tools &amp; Resources</a:t>
            </a:r>
          </a:p>
        </p:txBody>
      </p:sp>
      <p:sp>
        <p:nvSpPr>
          <p:cNvPr id="20483" name="Content Placeholder 2">
            <a:extLst>
              <a:ext uri="{FF2B5EF4-FFF2-40B4-BE49-F238E27FC236}">
                <a16:creationId xmlns:a16="http://schemas.microsoft.com/office/drawing/2014/main" id="{B6EA65CB-33F5-962F-D9BE-D730DE364166}"/>
              </a:ext>
            </a:extLst>
          </p:cNvPr>
          <p:cNvSpPr>
            <a:spLocks noGrp="1"/>
          </p:cNvSpPr>
          <p:nvPr>
            <p:ph idx="1"/>
          </p:nvPr>
        </p:nvSpPr>
        <p:spPr>
          <a:xfrm>
            <a:off x="1981200" y="1600200"/>
            <a:ext cx="8229600" cy="3810000"/>
          </a:xfrm>
        </p:spPr>
        <p:txBody>
          <a:bodyPr/>
          <a:lstStyle/>
          <a:p>
            <a:r>
              <a:rPr lang="en-US" altLang="en-US"/>
              <a:t>Scout’s Own  Service</a:t>
            </a:r>
          </a:p>
          <a:p>
            <a:r>
              <a:rPr lang="en-US" altLang="en-US"/>
              <a:t>Scout Sunday/Sabbath  – How to Support</a:t>
            </a:r>
          </a:p>
          <a:p>
            <a:r>
              <a:rPr lang="en-US" altLang="en-US"/>
              <a:t>Diversity – Learn About Other Faiths</a:t>
            </a:r>
          </a:p>
          <a:p>
            <a:r>
              <a:rPr lang="en-US" altLang="en-US"/>
              <a:t>10 Commandments Hike – select NCAC districts</a:t>
            </a:r>
          </a:p>
          <a:p>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722AC5CF-08DD-CDC9-30ED-3FB53D9DF60E}"/>
              </a:ext>
            </a:extLst>
          </p:cNvPr>
          <p:cNvSpPr>
            <a:spLocks noGrp="1"/>
          </p:cNvSpPr>
          <p:nvPr>
            <p:ph type="title"/>
          </p:nvPr>
        </p:nvSpPr>
        <p:spPr/>
        <p:txBody>
          <a:bodyPr/>
          <a:lstStyle/>
          <a:p>
            <a:r>
              <a:rPr lang="en-US" altLang="en-US"/>
              <a:t> Each Rank in Cub Scouting</a:t>
            </a:r>
          </a:p>
        </p:txBody>
      </p:sp>
      <p:sp>
        <p:nvSpPr>
          <p:cNvPr id="3" name="Content Placeholder 2">
            <a:extLst>
              <a:ext uri="{FF2B5EF4-FFF2-40B4-BE49-F238E27FC236}">
                <a16:creationId xmlns:a16="http://schemas.microsoft.com/office/drawing/2014/main" id="{C8D2828C-FC86-3E8C-FA04-8957EDAAE26A}"/>
              </a:ext>
            </a:extLst>
          </p:cNvPr>
          <p:cNvSpPr>
            <a:spLocks noGrp="1"/>
          </p:cNvSpPr>
          <p:nvPr>
            <p:ph idx="1"/>
          </p:nvPr>
        </p:nvSpPr>
        <p:spPr>
          <a:xfrm>
            <a:off x="1981200" y="1600200"/>
            <a:ext cx="8229600" cy="3810000"/>
          </a:xfrm>
        </p:spPr>
        <p:txBody>
          <a:bodyPr>
            <a:normAutofit fontScale="92500" lnSpcReduction="10000"/>
          </a:bodyPr>
          <a:lstStyle/>
          <a:p>
            <a:pPr>
              <a:defRPr/>
            </a:pPr>
            <a:r>
              <a:rPr lang="en-US" dirty="0"/>
              <a:t>A Scout is Reverent</a:t>
            </a:r>
          </a:p>
          <a:p>
            <a:pPr lvl="1">
              <a:defRPr/>
            </a:pPr>
            <a:r>
              <a:rPr lang="en-US" dirty="0"/>
              <a:t>How? When?</a:t>
            </a:r>
          </a:p>
          <a:p>
            <a:pPr lvl="1">
              <a:defRPr/>
            </a:pPr>
            <a:r>
              <a:rPr lang="en-US" dirty="0"/>
              <a:t>How to Teach It?   </a:t>
            </a:r>
          </a:p>
          <a:p>
            <a:pPr>
              <a:defRPr/>
            </a:pPr>
            <a:r>
              <a:rPr lang="en-US" dirty="0"/>
              <a:t>What is Required at Each Rank</a:t>
            </a:r>
          </a:p>
          <a:p>
            <a:pPr lvl="1">
              <a:defRPr/>
            </a:pPr>
            <a:r>
              <a:rPr lang="en-US" dirty="0"/>
              <a:t>Tiger</a:t>
            </a:r>
          </a:p>
          <a:p>
            <a:pPr lvl="1">
              <a:defRPr/>
            </a:pPr>
            <a:r>
              <a:rPr lang="en-US" dirty="0"/>
              <a:t>Wolf</a:t>
            </a:r>
          </a:p>
          <a:p>
            <a:pPr lvl="1">
              <a:defRPr/>
            </a:pPr>
            <a:r>
              <a:rPr lang="en-US" dirty="0"/>
              <a:t>Bear</a:t>
            </a:r>
          </a:p>
          <a:p>
            <a:pPr lvl="1">
              <a:defRPr/>
            </a:pPr>
            <a:r>
              <a:rPr lang="en-US" dirty="0" err="1"/>
              <a:t>Webelos</a:t>
            </a:r>
            <a:endParaRPr lang="en-US" dirty="0"/>
          </a:p>
          <a:p>
            <a:pPr lvl="1">
              <a:defRPr/>
            </a:pPr>
            <a:r>
              <a:rPr lang="en-US" dirty="0"/>
              <a:t>Arrow of Light</a:t>
            </a:r>
          </a:p>
          <a:p>
            <a:pPr>
              <a:defRPr/>
            </a:pPr>
            <a:r>
              <a:rPr lang="en-US" dirty="0"/>
              <a:t>How to Support Appropriately</a:t>
            </a:r>
          </a:p>
          <a:p>
            <a:pPr>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519D7069-9552-D24C-F407-6EA211ECF945}"/>
              </a:ext>
            </a:extLst>
          </p:cNvPr>
          <p:cNvSpPr>
            <a:spLocks noGrp="1"/>
          </p:cNvSpPr>
          <p:nvPr>
            <p:ph type="title"/>
          </p:nvPr>
        </p:nvSpPr>
        <p:spPr/>
        <p:txBody>
          <a:bodyPr/>
          <a:lstStyle/>
          <a:p>
            <a:r>
              <a:rPr lang="en-US" altLang="en-US"/>
              <a:t> Duty to God in Boy Scouting?</a:t>
            </a:r>
          </a:p>
        </p:txBody>
      </p:sp>
      <p:sp>
        <p:nvSpPr>
          <p:cNvPr id="22531" name="Content Placeholder 2">
            <a:extLst>
              <a:ext uri="{FF2B5EF4-FFF2-40B4-BE49-F238E27FC236}">
                <a16:creationId xmlns:a16="http://schemas.microsoft.com/office/drawing/2014/main" id="{22A20D87-6384-5313-7D0A-64C107B04FA8}"/>
              </a:ext>
            </a:extLst>
          </p:cNvPr>
          <p:cNvSpPr>
            <a:spLocks noGrp="1"/>
          </p:cNvSpPr>
          <p:nvPr>
            <p:ph idx="1"/>
          </p:nvPr>
        </p:nvSpPr>
        <p:spPr>
          <a:xfrm>
            <a:off x="1981200" y="1600200"/>
            <a:ext cx="8229600" cy="3810000"/>
          </a:xfrm>
        </p:spPr>
        <p:txBody>
          <a:bodyPr/>
          <a:lstStyle/>
          <a:p>
            <a:r>
              <a:rPr lang="en-US" altLang="en-US"/>
              <a:t>Chaplain &amp; Chaplain’s Aide</a:t>
            </a:r>
          </a:p>
          <a:p>
            <a:r>
              <a:rPr lang="en-US" altLang="en-US"/>
              <a:t>Prayers at Court of Honor</a:t>
            </a:r>
          </a:p>
          <a:p>
            <a:r>
              <a:rPr lang="en-US" altLang="en-US"/>
              <a:t>Religious Knot Program</a:t>
            </a:r>
          </a:p>
          <a:p>
            <a:r>
              <a:rPr lang="en-US" altLang="en-US"/>
              <a:t>Ties to service projects</a:t>
            </a:r>
          </a:p>
          <a:p>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B5649CE4-15CF-37D1-B4EA-60922D2854ED}"/>
              </a:ext>
            </a:extLst>
          </p:cNvPr>
          <p:cNvSpPr>
            <a:spLocks noGrp="1"/>
          </p:cNvSpPr>
          <p:nvPr>
            <p:ph type="title"/>
          </p:nvPr>
        </p:nvSpPr>
        <p:spPr/>
        <p:txBody>
          <a:bodyPr/>
          <a:lstStyle/>
          <a:p>
            <a:r>
              <a:rPr lang="en-US" altLang="en-US"/>
              <a:t>Scout Oath &amp; Law</a:t>
            </a:r>
          </a:p>
        </p:txBody>
      </p:sp>
      <p:sp>
        <p:nvSpPr>
          <p:cNvPr id="5123" name="Content Placeholder 2">
            <a:extLst>
              <a:ext uri="{FF2B5EF4-FFF2-40B4-BE49-F238E27FC236}">
                <a16:creationId xmlns:a16="http://schemas.microsoft.com/office/drawing/2014/main" id="{10A0B254-39CB-0BAA-2013-236301E2330B}"/>
              </a:ext>
            </a:extLst>
          </p:cNvPr>
          <p:cNvSpPr>
            <a:spLocks noGrp="1"/>
          </p:cNvSpPr>
          <p:nvPr>
            <p:ph idx="1"/>
          </p:nvPr>
        </p:nvSpPr>
        <p:spPr>
          <a:xfrm>
            <a:off x="1981200" y="1600200"/>
            <a:ext cx="8229600" cy="3810000"/>
          </a:xfrm>
        </p:spPr>
        <p:txBody>
          <a:bodyPr/>
          <a:lstStyle/>
          <a:p>
            <a:pPr>
              <a:defRPr/>
            </a:pPr>
            <a:r>
              <a:rPr lang="en-US" altLang="en-US" dirty="0"/>
              <a:t>Scout Oath - Duty to God and Country</a:t>
            </a:r>
          </a:p>
          <a:p>
            <a:pPr lvl="1">
              <a:defRPr/>
            </a:pPr>
            <a:r>
              <a:rPr lang="en-US" altLang="en-US" dirty="0"/>
              <a:t>By What Measure?</a:t>
            </a:r>
          </a:p>
          <a:p>
            <a:pPr lvl="1">
              <a:defRPr/>
            </a:pPr>
            <a:r>
              <a:rPr lang="en-US" altLang="en-US" dirty="0"/>
              <a:t>For What End?</a:t>
            </a:r>
          </a:p>
          <a:p>
            <a:pPr>
              <a:defRPr/>
            </a:pPr>
            <a:r>
              <a:rPr lang="en-US" altLang="en-US" dirty="0"/>
              <a:t>Scout Law</a:t>
            </a:r>
          </a:p>
          <a:p>
            <a:pPr lvl="1">
              <a:defRPr/>
            </a:pPr>
            <a:r>
              <a:rPr lang="en-US" altLang="en-US" dirty="0"/>
              <a:t>Reverent</a:t>
            </a:r>
          </a:p>
          <a:p>
            <a:pPr lvl="1">
              <a:defRPr/>
            </a:pPr>
            <a:r>
              <a:rPr lang="en-US" altLang="en-US" dirty="0"/>
              <a:t>But what about Trustworthy, Loyal, Helpful, Friendly Courteous, Kind, Obedient, Cheerful, Thrifty, Brave, and Clean</a:t>
            </a:r>
          </a:p>
          <a:p>
            <a:pPr marL="457200" lvl="1" indent="0">
              <a:buNone/>
              <a:defRPr/>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2826EEA1-9CCA-4881-92BF-07B23138508A}"/>
              </a:ext>
            </a:extLst>
          </p:cNvPr>
          <p:cNvSpPr>
            <a:spLocks noGrp="1"/>
          </p:cNvSpPr>
          <p:nvPr>
            <p:ph type="title"/>
          </p:nvPr>
        </p:nvSpPr>
        <p:spPr/>
        <p:txBody>
          <a:bodyPr/>
          <a:lstStyle/>
          <a:p>
            <a:r>
              <a:rPr lang="en-US" altLang="en-US"/>
              <a:t>Conclusion</a:t>
            </a:r>
          </a:p>
        </p:txBody>
      </p:sp>
      <p:sp>
        <p:nvSpPr>
          <p:cNvPr id="23555" name="Content Placeholder 2">
            <a:extLst>
              <a:ext uri="{FF2B5EF4-FFF2-40B4-BE49-F238E27FC236}">
                <a16:creationId xmlns:a16="http://schemas.microsoft.com/office/drawing/2014/main" id="{C415C659-9545-33BF-E78A-03C5EA181FEB}"/>
              </a:ext>
            </a:extLst>
          </p:cNvPr>
          <p:cNvSpPr>
            <a:spLocks noGrp="1"/>
          </p:cNvSpPr>
          <p:nvPr>
            <p:ph idx="1"/>
          </p:nvPr>
        </p:nvSpPr>
        <p:spPr>
          <a:xfrm>
            <a:off x="1981200" y="1447800"/>
            <a:ext cx="8229600" cy="3810000"/>
          </a:xfrm>
        </p:spPr>
        <p:txBody>
          <a:bodyPr>
            <a:normAutofit lnSpcReduction="10000"/>
          </a:bodyPr>
          <a:lstStyle/>
          <a:p>
            <a:r>
              <a:rPr lang="en-US" altLang="en-US"/>
              <a:t>Faith Component of  Scout Oath &amp; Law</a:t>
            </a:r>
          </a:p>
          <a:p>
            <a:pPr lvl="1"/>
            <a:r>
              <a:rPr lang="en-US" altLang="en-US"/>
              <a:t>Reverent, but also Friendly, Courteous, Kind</a:t>
            </a:r>
          </a:p>
          <a:p>
            <a:r>
              <a:rPr lang="en-US" altLang="en-US"/>
              <a:t>Faith-based units</a:t>
            </a:r>
          </a:p>
          <a:p>
            <a:pPr lvl="1"/>
            <a:r>
              <a:rPr lang="en-US" altLang="en-US"/>
              <a:t>Be respectful of Scouts of other faiths without compromising faith component of Unit &amp; CO</a:t>
            </a:r>
          </a:p>
          <a:p>
            <a:r>
              <a:rPr lang="en-US" altLang="en-US"/>
              <a:t>Secular units</a:t>
            </a:r>
          </a:p>
          <a:p>
            <a:pPr lvl="1"/>
            <a:r>
              <a:rPr lang="en-US" altLang="en-US"/>
              <a:t>Be respectful of all faiths</a:t>
            </a:r>
          </a:p>
          <a:p>
            <a:pPr lvl="1"/>
            <a:r>
              <a:rPr lang="en-US" altLang="en-US"/>
              <a:t>Guide families to resources</a:t>
            </a:r>
          </a:p>
          <a:p>
            <a:pPr lvl="1"/>
            <a:r>
              <a:rPr lang="en-US" altLang="en-US"/>
              <a:t>Faith &amp; service projects</a:t>
            </a:r>
          </a:p>
          <a:p>
            <a:pPr lvl="1"/>
            <a:r>
              <a:rPr lang="en-US" altLang="en-US"/>
              <a:t>Scout’s Own Service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7582F9B6-C2C4-0EA5-DE15-0AE40119EC3A}"/>
              </a:ext>
            </a:extLst>
          </p:cNvPr>
          <p:cNvSpPr>
            <a:spLocks noGrp="1"/>
          </p:cNvSpPr>
          <p:nvPr>
            <p:ph type="title"/>
          </p:nvPr>
        </p:nvSpPr>
        <p:spPr/>
        <p:txBody>
          <a:bodyPr/>
          <a:lstStyle/>
          <a:p>
            <a:r>
              <a:rPr lang="en-US" altLang="en-US"/>
              <a:t>Contact</a:t>
            </a:r>
          </a:p>
        </p:txBody>
      </p:sp>
      <p:sp>
        <p:nvSpPr>
          <p:cNvPr id="34819" name="Content Placeholder 2">
            <a:extLst>
              <a:ext uri="{FF2B5EF4-FFF2-40B4-BE49-F238E27FC236}">
                <a16:creationId xmlns:a16="http://schemas.microsoft.com/office/drawing/2014/main" id="{F9AA0155-A086-0073-49C8-4DF583F26613}"/>
              </a:ext>
            </a:extLst>
          </p:cNvPr>
          <p:cNvSpPr>
            <a:spLocks noGrp="1"/>
          </p:cNvSpPr>
          <p:nvPr>
            <p:ph idx="1"/>
          </p:nvPr>
        </p:nvSpPr>
        <p:spPr>
          <a:xfrm>
            <a:off x="1981200" y="1600200"/>
            <a:ext cx="8229600" cy="3810000"/>
          </a:xfrm>
        </p:spPr>
        <p:txBody>
          <a:bodyPr/>
          <a:lstStyle/>
          <a:p>
            <a:pPr>
              <a:defRPr/>
            </a:pPr>
            <a:r>
              <a:rPr lang="en-US" altLang="en-US" dirty="0"/>
              <a:t>David Weitzel</a:t>
            </a:r>
          </a:p>
          <a:p>
            <a:pPr lvl="1">
              <a:defRPr/>
            </a:pPr>
            <a:r>
              <a:rPr lang="en-US" altLang="en-US" dirty="0">
                <a:hlinkClick r:id="rId2"/>
              </a:rPr>
              <a:t>david@weitzel.com</a:t>
            </a:r>
            <a:endParaRPr lang="en-US" altLang="en-US" dirty="0"/>
          </a:p>
          <a:p>
            <a:pPr marL="457200" lvl="1" indent="0">
              <a:buNone/>
              <a:defRPr/>
            </a:pP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F925D94E-3B09-AEB0-4C34-1F6E9357677D}"/>
              </a:ext>
            </a:extLst>
          </p:cNvPr>
          <p:cNvSpPr>
            <a:spLocks noGrp="1"/>
          </p:cNvSpPr>
          <p:nvPr>
            <p:ph type="title"/>
          </p:nvPr>
        </p:nvSpPr>
        <p:spPr/>
        <p:txBody>
          <a:bodyPr/>
          <a:lstStyle/>
          <a:p>
            <a:r>
              <a:rPr lang="en-US" altLang="en-US"/>
              <a:t>Moral Foundations/Character</a:t>
            </a:r>
          </a:p>
        </p:txBody>
      </p:sp>
      <p:sp>
        <p:nvSpPr>
          <p:cNvPr id="6147" name="Content Placeholder 2">
            <a:extLst>
              <a:ext uri="{FF2B5EF4-FFF2-40B4-BE49-F238E27FC236}">
                <a16:creationId xmlns:a16="http://schemas.microsoft.com/office/drawing/2014/main" id="{90468572-FA97-BF55-86FA-A467AF7C80F3}"/>
              </a:ext>
            </a:extLst>
          </p:cNvPr>
          <p:cNvSpPr>
            <a:spLocks noGrp="1"/>
          </p:cNvSpPr>
          <p:nvPr>
            <p:ph idx="1"/>
          </p:nvPr>
        </p:nvSpPr>
        <p:spPr>
          <a:xfrm>
            <a:off x="1981200" y="1600200"/>
            <a:ext cx="8229600" cy="3810000"/>
          </a:xfrm>
        </p:spPr>
        <p:txBody>
          <a:bodyPr/>
          <a:lstStyle/>
          <a:p>
            <a:r>
              <a:rPr lang="en-US" altLang="en-US"/>
              <a:t>What is Character?</a:t>
            </a:r>
          </a:p>
          <a:p>
            <a:r>
              <a:rPr lang="en-US" altLang="en-US"/>
              <a:t>What are Ethics?</a:t>
            </a:r>
          </a:p>
          <a:p>
            <a:r>
              <a:rPr lang="en-US" altLang="en-US"/>
              <a:t>How Do Character/Ethics Get Formed?</a:t>
            </a:r>
          </a:p>
          <a:p>
            <a:r>
              <a:rPr lang="en-US" altLang="en-US"/>
              <a:t>What is the Role of Religion?</a:t>
            </a:r>
          </a:p>
          <a:p>
            <a:r>
              <a:rPr lang="en-US" altLang="en-US"/>
              <a:t>What is Scouting’s Role?</a:t>
            </a:r>
          </a:p>
          <a:p>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5A3C126-35C0-682E-D37C-064654F7E308}"/>
              </a:ext>
            </a:extLst>
          </p:cNvPr>
          <p:cNvSpPr>
            <a:spLocks noGrp="1"/>
          </p:cNvSpPr>
          <p:nvPr>
            <p:ph type="title"/>
          </p:nvPr>
        </p:nvSpPr>
        <p:spPr/>
        <p:txBody>
          <a:bodyPr/>
          <a:lstStyle/>
          <a:p>
            <a:r>
              <a:rPr lang="en-US" altLang="en-US"/>
              <a:t>Scouting &amp; Faith – The Early Years</a:t>
            </a:r>
          </a:p>
        </p:txBody>
      </p:sp>
      <p:sp>
        <p:nvSpPr>
          <p:cNvPr id="9219" name="Content Placeholder 2">
            <a:extLst>
              <a:ext uri="{FF2B5EF4-FFF2-40B4-BE49-F238E27FC236}">
                <a16:creationId xmlns:a16="http://schemas.microsoft.com/office/drawing/2014/main" id="{C356DAB1-9904-E824-9062-362A8475EEB8}"/>
              </a:ext>
            </a:extLst>
          </p:cNvPr>
          <p:cNvSpPr>
            <a:spLocks noGrp="1"/>
          </p:cNvSpPr>
          <p:nvPr>
            <p:ph idx="1"/>
          </p:nvPr>
        </p:nvSpPr>
        <p:spPr>
          <a:xfrm>
            <a:off x="1981200" y="1600200"/>
            <a:ext cx="8229600" cy="3810000"/>
          </a:xfrm>
        </p:spPr>
        <p:txBody>
          <a:bodyPr/>
          <a:lstStyle/>
          <a:p>
            <a:pPr>
              <a:defRPr/>
            </a:pPr>
            <a:r>
              <a:rPr lang="en-US" altLang="en-US" dirty="0"/>
              <a:t>What Did Baden Powell Say/Do?</a:t>
            </a:r>
          </a:p>
          <a:p>
            <a:pPr lvl="1">
              <a:defRPr/>
            </a:pPr>
            <a:r>
              <a:rPr lang="en-US" altLang="en-US" dirty="0"/>
              <a:t>Very Inclusive</a:t>
            </a:r>
          </a:p>
          <a:p>
            <a:pPr lvl="1">
              <a:defRPr/>
            </a:pPr>
            <a:r>
              <a:rPr lang="en-US" altLang="en-US" dirty="0"/>
              <a:t>Gentlemanly – British Military</a:t>
            </a:r>
          </a:p>
          <a:p>
            <a:pPr lvl="1">
              <a:defRPr/>
            </a:pPr>
            <a:r>
              <a:rPr lang="en-US" altLang="en-US" dirty="0"/>
              <a:t>Any Faith Tradition Should be Respected</a:t>
            </a:r>
          </a:p>
          <a:p>
            <a:pPr>
              <a:defRPr/>
            </a:pPr>
            <a:r>
              <a:rPr lang="en-US" altLang="en-US" dirty="0"/>
              <a:t>Can’t Be No Religion</a:t>
            </a:r>
          </a:p>
          <a:p>
            <a:pPr marL="0" indent="0">
              <a:buNone/>
              <a:defRPr/>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2CB79D77-1DB5-5239-D060-BD3459C4E6C5}"/>
              </a:ext>
            </a:extLst>
          </p:cNvPr>
          <p:cNvSpPr>
            <a:spLocks noGrp="1"/>
          </p:cNvSpPr>
          <p:nvPr>
            <p:ph type="title"/>
          </p:nvPr>
        </p:nvSpPr>
        <p:spPr/>
        <p:txBody>
          <a:bodyPr/>
          <a:lstStyle/>
          <a:p>
            <a:r>
              <a:rPr lang="en-US" altLang="en-US"/>
              <a:t>Early BSA Faith Leadership in USA</a:t>
            </a:r>
          </a:p>
        </p:txBody>
      </p:sp>
      <p:sp>
        <p:nvSpPr>
          <p:cNvPr id="8195" name="Content Placeholder 2">
            <a:extLst>
              <a:ext uri="{FF2B5EF4-FFF2-40B4-BE49-F238E27FC236}">
                <a16:creationId xmlns:a16="http://schemas.microsoft.com/office/drawing/2014/main" id="{F9F0D5A5-49F8-6EB1-D697-4C9527223710}"/>
              </a:ext>
            </a:extLst>
          </p:cNvPr>
          <p:cNvSpPr>
            <a:spLocks noGrp="1"/>
          </p:cNvSpPr>
          <p:nvPr>
            <p:ph idx="1"/>
          </p:nvPr>
        </p:nvSpPr>
        <p:spPr>
          <a:xfrm>
            <a:off x="1981200" y="1600200"/>
            <a:ext cx="8229600" cy="3810000"/>
          </a:xfrm>
        </p:spPr>
        <p:txBody>
          <a:bodyPr/>
          <a:lstStyle/>
          <a:p>
            <a:r>
              <a:rPr lang="en-US" altLang="en-US"/>
              <a:t>YMCA role</a:t>
            </a:r>
          </a:p>
          <a:p>
            <a:pPr lvl="1"/>
            <a:r>
              <a:rPr lang="en-US" altLang="en-US"/>
              <a:t>Foundational meetings of BSA</a:t>
            </a:r>
          </a:p>
          <a:p>
            <a:pPr lvl="1"/>
            <a:r>
              <a:rPr lang="en-US" altLang="en-US"/>
              <a:t>1</a:t>
            </a:r>
            <a:r>
              <a:rPr lang="en-US" altLang="en-US" baseline="30000"/>
              <a:t>st</a:t>
            </a:r>
            <a:r>
              <a:rPr lang="en-US" altLang="en-US"/>
              <a:t> headquarters in YMCA headquarters in NYC</a:t>
            </a:r>
          </a:p>
          <a:p>
            <a:r>
              <a:rPr lang="en-US" altLang="en-US"/>
              <a:t>James West, 1</a:t>
            </a:r>
            <a:r>
              <a:rPr lang="en-US" altLang="en-US" baseline="30000"/>
              <a:t>st</a:t>
            </a:r>
            <a:r>
              <a:rPr lang="en-US" altLang="en-US"/>
              <a:t> Scout Executive – </a:t>
            </a:r>
          </a:p>
          <a:p>
            <a:pPr lvl="1"/>
            <a:r>
              <a:rPr lang="en-US" altLang="en-US"/>
              <a:t>added Brave, Clean, Reverent</a:t>
            </a:r>
          </a:p>
          <a:p>
            <a:r>
              <a:rPr lang="en-US" altLang="en-US"/>
              <a:t>Quick adoption by faith communities as chartering organizations</a:t>
            </a:r>
          </a:p>
          <a:p>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DE5395-732F-8B42-2874-AFC74F27D567}"/>
              </a:ext>
            </a:extLst>
          </p:cNvPr>
          <p:cNvSpPr>
            <a:spLocks noGrp="1"/>
          </p:cNvSpPr>
          <p:nvPr>
            <p:ph type="title"/>
          </p:nvPr>
        </p:nvSpPr>
        <p:spPr/>
        <p:txBody>
          <a:bodyPr/>
          <a:lstStyle/>
          <a:p>
            <a:r>
              <a:rPr lang="en-US" altLang="en-US"/>
              <a:t>BSA Mission Statement</a:t>
            </a:r>
          </a:p>
        </p:txBody>
      </p:sp>
      <p:sp>
        <p:nvSpPr>
          <p:cNvPr id="9219" name="Content Placeholder 2">
            <a:extLst>
              <a:ext uri="{FF2B5EF4-FFF2-40B4-BE49-F238E27FC236}">
                <a16:creationId xmlns:a16="http://schemas.microsoft.com/office/drawing/2014/main" id="{AC0C2050-A988-8E34-D7AF-0BD3CA64D765}"/>
              </a:ext>
            </a:extLst>
          </p:cNvPr>
          <p:cNvSpPr>
            <a:spLocks noGrp="1"/>
          </p:cNvSpPr>
          <p:nvPr>
            <p:ph idx="1"/>
          </p:nvPr>
        </p:nvSpPr>
        <p:spPr>
          <a:xfrm>
            <a:off x="1981200" y="1465263"/>
            <a:ext cx="8229600" cy="3810000"/>
          </a:xfrm>
        </p:spPr>
        <p:txBody>
          <a:bodyPr/>
          <a:lstStyle/>
          <a:p>
            <a:r>
              <a:rPr lang="en-US" altLang="en-US"/>
              <a:t>The mission of the Boy Scouts of America is to prepare young people to make ethical and moral choices over their lifetimes by instilling in them the values of the Scout Oath and Law.</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369D776E-14FD-05F4-AB51-3AB61D8D9546}"/>
              </a:ext>
            </a:extLst>
          </p:cNvPr>
          <p:cNvSpPr>
            <a:spLocks noGrp="1"/>
          </p:cNvSpPr>
          <p:nvPr>
            <p:ph type="title"/>
          </p:nvPr>
        </p:nvSpPr>
        <p:spPr>
          <a:xfrm>
            <a:off x="1987550" y="304800"/>
            <a:ext cx="8229600" cy="914400"/>
          </a:xfrm>
        </p:spPr>
        <p:txBody>
          <a:bodyPr/>
          <a:lstStyle/>
          <a:p>
            <a:r>
              <a:rPr lang="en-US" altLang="en-US"/>
              <a:t>Aims &amp; Goals of Scouting</a:t>
            </a:r>
          </a:p>
        </p:txBody>
      </p:sp>
      <p:sp>
        <p:nvSpPr>
          <p:cNvPr id="10243" name="Content Placeholder 2">
            <a:extLst>
              <a:ext uri="{FF2B5EF4-FFF2-40B4-BE49-F238E27FC236}">
                <a16:creationId xmlns:a16="http://schemas.microsoft.com/office/drawing/2014/main" id="{6AA6EB92-9995-ABA7-3623-3F2FE3BCCC7C}"/>
              </a:ext>
            </a:extLst>
          </p:cNvPr>
          <p:cNvSpPr>
            <a:spLocks noGrp="1"/>
          </p:cNvSpPr>
          <p:nvPr>
            <p:ph idx="1"/>
          </p:nvPr>
        </p:nvSpPr>
        <p:spPr>
          <a:xfrm>
            <a:off x="1987550" y="1219200"/>
            <a:ext cx="8229600" cy="3810000"/>
          </a:xfrm>
        </p:spPr>
        <p:txBody>
          <a:bodyPr>
            <a:normAutofit fontScale="92500"/>
          </a:bodyPr>
          <a:lstStyle/>
          <a:p>
            <a:r>
              <a:rPr lang="en-US" altLang="en-US"/>
              <a:t>Character Development – adherence to moral virtue</a:t>
            </a:r>
          </a:p>
          <a:p>
            <a:r>
              <a:rPr lang="en-US" altLang="en-US"/>
              <a:t>Citizenship – engagement and action for moral cause</a:t>
            </a:r>
          </a:p>
          <a:p>
            <a:r>
              <a:rPr lang="en-US" altLang="en-US"/>
              <a:t>Personal Fitness – emotional well-being on a spiritual foundation</a:t>
            </a:r>
          </a:p>
          <a:p>
            <a:r>
              <a:rPr lang="en-US" altLang="en-US"/>
              <a:t>Outdoor Awareness – appreciation and preservation of God’s creation</a:t>
            </a:r>
          </a:p>
          <a:p>
            <a:r>
              <a:rPr lang="en-US" altLang="en-US"/>
              <a:t>Leadership Development – principled moral influence on others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7CBDE876-1509-4FDE-704F-45D5BCD6690C}"/>
              </a:ext>
            </a:extLst>
          </p:cNvPr>
          <p:cNvSpPr>
            <a:spLocks noGrp="1"/>
          </p:cNvSpPr>
          <p:nvPr>
            <p:ph type="title"/>
          </p:nvPr>
        </p:nvSpPr>
        <p:spPr/>
        <p:txBody>
          <a:bodyPr/>
          <a:lstStyle/>
          <a:p>
            <a:r>
              <a:rPr lang="en-US" altLang="en-US"/>
              <a:t>BSA Declaration of Religious Principle</a:t>
            </a:r>
          </a:p>
        </p:txBody>
      </p:sp>
      <p:sp>
        <p:nvSpPr>
          <p:cNvPr id="11267" name="Content Placeholder 2">
            <a:extLst>
              <a:ext uri="{FF2B5EF4-FFF2-40B4-BE49-F238E27FC236}">
                <a16:creationId xmlns:a16="http://schemas.microsoft.com/office/drawing/2014/main" id="{7334871A-46FD-FAFC-FB60-8A0E832CFE4D}"/>
              </a:ext>
            </a:extLst>
          </p:cNvPr>
          <p:cNvSpPr>
            <a:spLocks noGrp="1"/>
          </p:cNvSpPr>
          <p:nvPr>
            <p:ph idx="1"/>
          </p:nvPr>
        </p:nvSpPr>
        <p:spPr>
          <a:xfrm>
            <a:off x="1981200" y="1676400"/>
            <a:ext cx="8229600" cy="3810000"/>
          </a:xfrm>
        </p:spPr>
        <p:txBody>
          <a:bodyPr>
            <a:normAutofit fontScale="92500" lnSpcReduction="10000"/>
          </a:bodyPr>
          <a:lstStyle/>
          <a:p>
            <a:r>
              <a:rPr lang="en-US" altLang="en-US" sz="2400"/>
              <a:t>Article IX. Policies And Definitions (Policies)— Clause 1 </a:t>
            </a:r>
          </a:p>
          <a:p>
            <a:r>
              <a:rPr lang="en-US" altLang="en-US" sz="2400" i="1"/>
              <a:t>The </a:t>
            </a:r>
            <a:r>
              <a:rPr lang="en-US" altLang="en-US" sz="2400" i="1">
                <a:hlinkClick r:id="rId2" tooltip="Boy Scouts of America"/>
              </a:rPr>
              <a:t>Boy Scouts of America</a:t>
            </a:r>
            <a:r>
              <a:rPr lang="en-US" altLang="en-US" sz="2400" i="1"/>
              <a:t> maintains that no member can grow into the best kind of citizen without recognizing an obligation to God. </a:t>
            </a:r>
          </a:p>
          <a:p>
            <a:pPr lvl="1"/>
            <a:r>
              <a:rPr lang="en-US" altLang="en-US" sz="1600" i="1"/>
              <a:t>In the first part of the </a:t>
            </a:r>
            <a:r>
              <a:rPr lang="en-US" altLang="en-US" sz="1600" i="1">
                <a:hlinkClick r:id="rId3" tooltip="Scout Oath"/>
              </a:rPr>
              <a:t>Scout Oath</a:t>
            </a:r>
            <a:r>
              <a:rPr lang="en-US" altLang="en-US" sz="1600" i="1"/>
              <a:t> or Promise the member declares, ‘‘On my honor I will do my best to do my duty to God and my country and to obey the Scout Law.’’ </a:t>
            </a:r>
          </a:p>
          <a:p>
            <a:pPr lvl="1"/>
            <a:r>
              <a:rPr lang="en-US" altLang="en-US" sz="1600" i="1"/>
              <a:t>The recognition of God as the ruling and leading power in the universe and the grateful acknowledgment of His favors and blessings are necessary to the best type of citizenship and are wholesome precepts in the education of the growing members. </a:t>
            </a:r>
          </a:p>
          <a:p>
            <a:pPr lvl="1"/>
            <a:r>
              <a:rPr lang="en-US" altLang="en-US" sz="1600" i="1"/>
              <a:t>No matter what the religious faith of the members may be, this fundamental need of good citizenship should be kept before them. </a:t>
            </a:r>
          </a:p>
          <a:p>
            <a:pPr lvl="1"/>
            <a:r>
              <a:rPr lang="en-US" altLang="en-US" sz="1600" i="1"/>
              <a:t>The Boy Scouts of America, therefore, recognizes the religious element in the training of the member, but it is absolutely nonsectarian in its attitude toward that religious training. </a:t>
            </a:r>
          </a:p>
          <a:p>
            <a:pPr lvl="1"/>
            <a:r>
              <a:rPr lang="en-US" altLang="en-US" sz="1600" i="1"/>
              <a:t>Its policy is that the home and the organization or group with which the member is connected shall give definite attention to religious life.</a:t>
            </a:r>
            <a:endParaRPr lang="en-US" altLang="en-US" sz="1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97E0374A-68B8-BDFA-993A-AD712C112684}"/>
              </a:ext>
            </a:extLst>
          </p:cNvPr>
          <p:cNvSpPr>
            <a:spLocks noGrp="1"/>
          </p:cNvSpPr>
          <p:nvPr>
            <p:ph type="title"/>
          </p:nvPr>
        </p:nvSpPr>
        <p:spPr/>
        <p:txBody>
          <a:bodyPr/>
          <a:lstStyle/>
          <a:p>
            <a:r>
              <a:rPr lang="en-US" altLang="en-US"/>
              <a:t>World Organization of the Scout Movement (WOSM)</a:t>
            </a:r>
          </a:p>
        </p:txBody>
      </p:sp>
      <p:sp>
        <p:nvSpPr>
          <p:cNvPr id="12291" name="Content Placeholder 2">
            <a:extLst>
              <a:ext uri="{FF2B5EF4-FFF2-40B4-BE49-F238E27FC236}">
                <a16:creationId xmlns:a16="http://schemas.microsoft.com/office/drawing/2014/main" id="{656C11EC-299B-7C2A-86C7-5606491F080C}"/>
              </a:ext>
            </a:extLst>
          </p:cNvPr>
          <p:cNvSpPr>
            <a:spLocks noGrp="1"/>
          </p:cNvSpPr>
          <p:nvPr>
            <p:ph idx="1"/>
          </p:nvPr>
        </p:nvSpPr>
        <p:spPr>
          <a:xfrm>
            <a:off x="2005013" y="1676400"/>
            <a:ext cx="8229600" cy="3810000"/>
          </a:xfrm>
        </p:spPr>
        <p:txBody>
          <a:bodyPr/>
          <a:lstStyle/>
          <a:p>
            <a:r>
              <a:rPr lang="en-US" altLang="en-US"/>
              <a:t> "Duty to God" is a principle of worldwide Scouting and WOSM requires its member National Scout Organizations to reference "duty to God" in their Scout Promises.  </a:t>
            </a: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_temp" id="{781E0CA1-2640-4979-8BC5-F882C0E9C69E}" vid="{02B77DAB-2761-4EC8-BD2A-93D95FE18C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2b3ee833-dd67-45a8-9be9-6f6d0833a8d7">
      <UserInfo>
        <DisplayName>Gordon Shattles</DisplayName>
        <AccountId>164</AccountId>
        <AccountType/>
      </UserInfo>
      <UserInfo>
        <DisplayName>Darin Kinn</DisplayName>
        <AccountId>13</AccountId>
        <AccountType/>
      </UserInfo>
      <UserInfo>
        <DisplayName>Nathan Johnson</DisplayName>
        <AccountId>16</AccountId>
        <AccountType/>
      </UserInfo>
    </SharedWithUsers>
    <lcf76f155ced4ddcb4097134ff3c332f xmlns="221fe16e-01ca-427a-8a91-6a20a69d1f88">
      <Terms xmlns="http://schemas.microsoft.com/office/infopath/2007/PartnerControls"/>
    </lcf76f155ced4ddcb4097134ff3c332f>
    <TaxCatchAll xmlns="2b3ee833-dd67-45a8-9be9-6f6d0833a8d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A395DD036392A4E8690A0B7E3762567" ma:contentTypeVersion="17" ma:contentTypeDescription="Create a new document." ma:contentTypeScope="" ma:versionID="64e780d52d625163939975d1f03e02f6">
  <xsd:schema xmlns:xsd="http://www.w3.org/2001/XMLSchema" xmlns:xs="http://www.w3.org/2001/XMLSchema" xmlns:p="http://schemas.microsoft.com/office/2006/metadata/properties" xmlns:ns2="221fe16e-01ca-427a-8a91-6a20a69d1f88" xmlns:ns3="2b3ee833-dd67-45a8-9be9-6f6d0833a8d7" targetNamespace="http://schemas.microsoft.com/office/2006/metadata/properties" ma:root="true" ma:fieldsID="749b9fe62d200dfd3b696e1918692cd8" ns2:_="" ns3:_="">
    <xsd:import namespace="221fe16e-01ca-427a-8a91-6a20a69d1f88"/>
    <xsd:import namespace="2b3ee833-dd67-45a8-9be9-6f6d0833a8d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1fe16e-01ca-427a-8a91-6a20a69d1f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879308d4-bde5-4dca-adcb-0162404f863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b3ee833-dd67-45a8-9be9-6f6d0833a8d7"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df28d34-aac1-4306-9db6-3316e56ad84a}" ma:internalName="TaxCatchAll" ma:showField="CatchAllData" ma:web="2b3ee833-dd67-45a8-9be9-6f6d0833a8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D441C6-B327-405B-BE0A-BECCCCF98BE6}">
  <ds:schemaRefs>
    <ds:schemaRef ds:uri="http://schemas.microsoft.com/office/infopath/2007/PartnerControls"/>
    <ds:schemaRef ds:uri="http://purl.org/dc/elements/1.1/"/>
    <ds:schemaRef ds:uri="http://www.w3.org/XML/1998/namespace"/>
    <ds:schemaRef ds:uri="http://schemas.microsoft.com/office/2006/metadata/properties"/>
    <ds:schemaRef ds:uri="http://schemas.microsoft.com/office/2006/documentManagement/types"/>
    <ds:schemaRef ds:uri="http://schemas.openxmlformats.org/package/2006/metadata/core-properties"/>
    <ds:schemaRef ds:uri="http://purl.org/dc/dcmitype/"/>
    <ds:schemaRef ds:uri="2b3ee833-dd67-45a8-9be9-6f6d0833a8d7"/>
    <ds:schemaRef ds:uri="221fe16e-01ca-427a-8a91-6a20a69d1f88"/>
    <ds:schemaRef ds:uri="http://purl.org/dc/terms/"/>
  </ds:schemaRefs>
</ds:datastoreItem>
</file>

<file path=customXml/itemProps2.xml><?xml version="1.0" encoding="utf-8"?>
<ds:datastoreItem xmlns:ds="http://schemas.openxmlformats.org/officeDocument/2006/customXml" ds:itemID="{D07E8B2E-F309-4EF6-BC62-3673AE8EB3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1fe16e-01ca-427a-8a91-6a20a69d1f88"/>
    <ds:schemaRef ds:uri="2b3ee833-dd67-45a8-9be9-6f6d0833a8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73C5645-406F-4C68-A3BB-1D1171D167CE}">
  <ds:schemaRefs>
    <ds:schemaRef ds:uri="http://schemas.microsoft.com/sharepoint/v3/contenttype/forms"/>
  </ds:schemaRefs>
</ds:datastoreItem>
</file>

<file path=docMetadata/LabelInfo.xml><?xml version="1.0" encoding="utf-8"?>
<clbl:labelList xmlns:clbl="http://schemas.microsoft.com/office/2020/mipLabelMetadata">
  <clbl:label id="{fd9008a0-7846-4989-a4c5-77cfad3f7e4e}" enabled="0" method="" siteId="{fd9008a0-7846-4989-a4c5-77cfad3f7e4e}" removed="1"/>
</clbl:labelList>
</file>

<file path=docProps/app.xml><?xml version="1.0" encoding="utf-8"?>
<Properties xmlns="http://schemas.openxmlformats.org/officeDocument/2006/extended-properties" xmlns:vt="http://schemas.openxmlformats.org/officeDocument/2006/docPropsVTypes">
  <Template>SA_temp_1</Template>
  <TotalTime>4</TotalTime>
  <Words>1010</Words>
  <Application>Microsoft Office PowerPoint</Application>
  <PresentationFormat>Widescreen</PresentationFormat>
  <Paragraphs>135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Aptos</vt:lpstr>
      <vt:lpstr>Arial</vt:lpstr>
      <vt:lpstr>Arial Black</vt:lpstr>
      <vt:lpstr>1_Office Theme</vt:lpstr>
      <vt:lpstr>PowerPoint Presentation</vt:lpstr>
      <vt:lpstr>Scout Oath &amp; Law</vt:lpstr>
      <vt:lpstr>Moral Foundations/Character</vt:lpstr>
      <vt:lpstr>Scouting &amp; Faith – The Early Years</vt:lpstr>
      <vt:lpstr>Early BSA Faith Leadership in USA</vt:lpstr>
      <vt:lpstr>BSA Mission Statement</vt:lpstr>
      <vt:lpstr>Aims &amp; Goals of Scouting</vt:lpstr>
      <vt:lpstr>BSA Declaration of Religious Principle</vt:lpstr>
      <vt:lpstr>World Organization of the Scout Movement (WOSM)</vt:lpstr>
      <vt:lpstr>WOSM (concluded)</vt:lpstr>
      <vt:lpstr>UK – The Scout Association</vt:lpstr>
      <vt:lpstr>What Duty to God Means to Faith Based Units</vt:lpstr>
      <vt:lpstr>What Duty to God Means to Faith Based Units (concluded)</vt:lpstr>
      <vt:lpstr>Some Faith Community Scouting Links</vt:lpstr>
      <vt:lpstr>What Duty to God Means in Secular Units  </vt:lpstr>
      <vt:lpstr>The Religious Knot Program</vt:lpstr>
      <vt:lpstr>Pack Tools &amp; Resources</vt:lpstr>
      <vt:lpstr> Each Rank in Cub Scouting</vt:lpstr>
      <vt:lpstr> Duty to God in Boy Scouting?</vt:lpstr>
      <vt:lpstr>Conclusion</vt:lpstr>
      <vt:lpstr>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Roger Claff</dc:creator>
  <cp:lastModifiedBy>Roger Claff</cp:lastModifiedBy>
  <cp:revision>2</cp:revision>
  <dcterms:created xsi:type="dcterms:W3CDTF">2025-01-28T15:19:34Z</dcterms:created>
  <dcterms:modified xsi:type="dcterms:W3CDTF">2025-01-28T15:25:54Z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0x0101008A395DD036392A4E8690A0B7E3762567</vt:lpwstr>
  </property>
  <property fmtid="{D5CDD505-2E9C-101B-9397-08002B2CF9AE}" pid="3" name="MediaServiceImageTags">
    <vt:lpwstr/>
  </property>
</Properties>
</file>