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sldIdLst>
    <p:sldId id="2145707834" r:id="rId5"/>
    <p:sldId id="2145707831" r:id="rId6"/>
    <p:sldId id="2145707836" r:id="rId7"/>
    <p:sldId id="2145707852" r:id="rId8"/>
    <p:sldId id="2145707856" r:id="rId9"/>
    <p:sldId id="2145707857" r:id="rId10"/>
    <p:sldId id="2145707858" r:id="rId11"/>
    <p:sldId id="2145707853" r:id="rId12"/>
    <p:sldId id="2145707835" r:id="rId13"/>
    <p:sldId id="2145707837" r:id="rId14"/>
    <p:sldId id="2145707838" r:id="rId15"/>
    <p:sldId id="2145707859" r:id="rId16"/>
    <p:sldId id="2145707840" r:id="rId17"/>
    <p:sldId id="2145707841" r:id="rId18"/>
    <p:sldId id="2145707842" r:id="rId19"/>
    <p:sldId id="2145707843" r:id="rId20"/>
    <p:sldId id="2145707863" r:id="rId21"/>
    <p:sldId id="2145707839" r:id="rId22"/>
    <p:sldId id="2145707862" r:id="rId23"/>
    <p:sldId id="2145707844" r:id="rId24"/>
    <p:sldId id="2145707845" r:id="rId25"/>
    <p:sldId id="2145707846" r:id="rId26"/>
    <p:sldId id="2145707847" r:id="rId27"/>
    <p:sldId id="2145707860" r:id="rId28"/>
    <p:sldId id="2145707849" r:id="rId29"/>
    <p:sldId id="2145707848" r:id="rId30"/>
    <p:sldId id="2145707850" r:id="rId31"/>
    <p:sldId id="2145707861" r:id="rId32"/>
    <p:sldId id="214570785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697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7746A-EAEA-4BFF-BCB2-8FB1ABC0D4F3}" v="148" dt="2024-11-03T20:24:22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3" d="100"/>
          <a:sy n="83" d="100"/>
        </p:scale>
        <p:origin x="16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09433-8FC2-4E26-ADBE-E9ED89CCBB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207B0-5271-4B48-8F11-F6D90584F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7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5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65806-068A-B0B3-83EA-1AB433CAB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8624D5-1B6B-4CC0-A5AD-8851337120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E76B1F-37DA-0C82-C7BF-2C89360DF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E2533-B13A-2C3F-5DA8-CB92EA8F93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23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F0CAF9-B963-5511-09A9-CF483A59D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783998-4B7F-3525-40F1-2B0757BF0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52105B-E9A8-C7A0-4E4C-0926BFE65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3C170-A430-182A-ACA6-E8E86164B2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1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B6E30-2D68-7B41-23E8-023D9C1F42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346848-4EEE-8A16-A97D-BB633F14C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77148A-0E16-22C4-6FF3-B5FF49DFD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102C9-0645-50D2-D2F0-0CA1AE210D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1766F-4B42-8B4F-2759-D37719A7A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DA8A8B-B70D-FA6D-95F8-1BC8616105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D307BF-B565-A9E9-27C6-5B2ACF0D98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0F4B6-DED8-7745-1067-4FFA8D08C0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1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D9046-EB2D-005F-0F46-169F87769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CA91DD-F384-941D-D4A9-5B876480A1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23A71B-419E-88E2-A475-889337D4A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F5B6A-5D1F-24D2-A97E-8DBB86FDDD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64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48EF8-ED16-7BC4-BCA2-2962989FD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503C94-130C-BA12-9A5A-3FD35C0F11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345DA3-D68E-D3D8-227E-FB06778F91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Invitations/open houses</a:t>
            </a:r>
          </a:p>
          <a:p>
            <a:pPr lvl="1"/>
            <a:r>
              <a:rPr lang="en-US" dirty="0"/>
              <a:t>Invitations for siblings/friends to join daytime summer events (examples: weekly summer softball is very amenable for friend/sibling participation; a pack country fair with sack races, three-legged races, etc.; a bike rodeo; a pack </a:t>
            </a:r>
            <a:r>
              <a:rPr lang="en-US" dirty="0" err="1"/>
              <a:t>bbq</a:t>
            </a:r>
            <a:r>
              <a:rPr lang="en-US" dirty="0"/>
              <a:t> or picnic; a campfire for marshmallows; all are effective recruiting tools</a:t>
            </a:r>
          </a:p>
          <a:p>
            <a:pPr lvl="1"/>
            <a:r>
              <a:rPr lang="en-US" dirty="0"/>
              <a:t>Publicity and promotion (follow Scouting America rules for media)</a:t>
            </a:r>
          </a:p>
          <a:p>
            <a:pPr lvl="1"/>
            <a:r>
              <a:rPr lang="en-US" dirty="0"/>
              <a:t>Scouts’ recruiter patch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18A7D-4E42-7A48-A935-50303F9009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88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Invitations/open houses</a:t>
            </a:r>
          </a:p>
          <a:p>
            <a:pPr lvl="1"/>
            <a:r>
              <a:rPr lang="en-US" dirty="0"/>
              <a:t>Invitations for siblings/friends to join daytime summer events (examples: weekly summer softball is very amenable for friend/sibling participation; a pack country fair with sack races, three-legged races, etc.; a bike rodeo; a pack </a:t>
            </a:r>
            <a:r>
              <a:rPr lang="en-US" dirty="0" err="1"/>
              <a:t>bbq</a:t>
            </a:r>
            <a:r>
              <a:rPr lang="en-US" dirty="0"/>
              <a:t> or picnic; a campfire for marshmallows; all are effective recruiting tools</a:t>
            </a:r>
          </a:p>
          <a:p>
            <a:pPr lvl="1"/>
            <a:r>
              <a:rPr lang="en-US" dirty="0"/>
              <a:t>Publicity and promotion (follow Scouting America rules for media)</a:t>
            </a:r>
          </a:p>
          <a:p>
            <a:pPr lvl="1"/>
            <a:r>
              <a:rPr lang="en-US" dirty="0"/>
              <a:t>Scouts’ recruiter patch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0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7259DA-360C-F19C-B75F-17FBD04DE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6FF881-91A0-72CA-AA1B-B393EC9803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E504BC-5029-B96A-925C-D3B0B6771A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Invitations/open houses</a:t>
            </a:r>
          </a:p>
          <a:p>
            <a:pPr lvl="1"/>
            <a:r>
              <a:rPr lang="en-US" dirty="0"/>
              <a:t>Invitations for siblings/friends to join daytime summer events (examples: weekly summer softball is very amenable for friend/sibling participation; a pack country fair with sack races, three-legged races, etc.; a bike rodeo; a pack </a:t>
            </a:r>
            <a:r>
              <a:rPr lang="en-US" dirty="0" err="1"/>
              <a:t>bbq</a:t>
            </a:r>
            <a:r>
              <a:rPr lang="en-US" dirty="0"/>
              <a:t> or picnic; a campfire for marshmallows; all are effective recruiting tools</a:t>
            </a:r>
          </a:p>
          <a:p>
            <a:pPr lvl="1"/>
            <a:r>
              <a:rPr lang="en-US" dirty="0"/>
              <a:t>Publicity and promotion (follow Scouting America rules for media)</a:t>
            </a:r>
          </a:p>
          <a:p>
            <a:pPr lvl="1"/>
            <a:r>
              <a:rPr lang="en-US" dirty="0"/>
              <a:t>Scouts’ recruiter patch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FE12E-C545-2C5C-3C53-8B879DD714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207B0-5271-4B48-8F11-F6D90584FEC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2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video" Target="https://www.youtube.com/embed/yREQNjPMDYA?feature=oembed" TargetMode="Externa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BB2FC-7210-49F5-993A-00B15C35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DDDBB-D62A-4015-A79E-4B409CE18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B26008A2-CCAD-71E9-A58C-0CCCEECC5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DDBC13-6109-EFC9-39E0-D8EF14C51331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4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F757-681C-4A02-9880-D3EFEC32F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2B0C-E864-4B4B-964A-9E53C4E70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875C4-2DA6-4DB0-886A-65230F286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243208EF-80D1-9D6D-4411-CD2EE50FAB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FA1B245-E00A-3917-E017-4EA5C66C542C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0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3AD7C-ECC6-49CB-B259-D3F6D5FC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5DAF5-D4B9-40C2-8952-A817CEA0E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5CD0C-B93E-4D69-9F0B-B03424A60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1D90EF-04B1-4207-82AE-7D6FF6DE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06857F-C227-4BF7-9CAA-DF52159C1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D916E408-743D-4137-361F-428EB2B714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AF52595-2092-FCC4-2918-2636FE29C921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0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99FE-3370-48F5-9321-3BDCA32F3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B491A432-C8BD-9833-A8B4-DBD0071833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F4B0F77-6FAF-1282-B422-7DCFBDEBEFE2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92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0C94862F-08CF-46FC-C24E-7A34BB609F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AF6F8E2-423C-235F-A91E-46368224DC61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62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613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29CC8-CB60-4446-B9C0-ADCD8384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9C459-CA2E-471A-90B8-9CD7B5B74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93446-49D2-4C5C-AB3C-7983D6B4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FFFBB187-25D7-47C5-F607-124BAF582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C14125-5670-0FF1-5A04-AD8CD4EE708C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18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B1AF4-9EFB-4707-9220-D0D63A4D9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70091-600C-4D13-BC30-F09377330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1BD4D-2262-4913-BC7B-CDD0773F3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95A09301-6D40-261D-449B-6AF89293CA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774B37-F34B-E20E-FDA4-684FC1755BE8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13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4F11-2B33-457A-AE33-E84F496C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930FA-69BC-4619-978D-55BEAF1C6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B794337A-6CBF-625D-825A-48C4B388B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EAFF8C0-FF2B-8447-B3EF-197DC3F17CBD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97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4A9CE8-520D-4A08-8BE0-AD7B43EB37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77866-7875-4403-83CF-5558D69EF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A347FE61-ADCA-2027-39E6-BDE85EAD8E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78" y="6243156"/>
            <a:ext cx="2921149" cy="45163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205E194-E059-501B-EE4E-125B7521C4F1}"/>
              </a:ext>
            </a:extLst>
          </p:cNvPr>
          <p:cNvSpPr/>
          <p:nvPr userDrawn="1"/>
        </p:nvSpPr>
        <p:spPr>
          <a:xfrm>
            <a:off x="0" y="6343711"/>
            <a:ext cx="9073661" cy="315912"/>
          </a:xfrm>
          <a:prstGeom prst="rect">
            <a:avLst/>
          </a:prstGeom>
          <a:solidFill>
            <a:srgbClr val="0756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0756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BB2FC-7210-49F5-993A-00B15C35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DDDBB-D62A-4015-A79E-4B409CE18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D2583698-E122-C46D-2230-36E45E58AC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746" y="6034906"/>
            <a:ext cx="3599001" cy="55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4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0756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D2583698-E122-C46D-2230-36E45E58AC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22" y="2303584"/>
            <a:ext cx="10875156" cy="167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2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756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4111B350-352A-23F8-F74D-644E0455B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37" y="771138"/>
            <a:ext cx="6915926" cy="53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3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A837EC5-B555-47D5-AB4A-BAB18FFA0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D6C67B68-CEBA-FAA3-EA8B-7301B9499F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484" y="1600200"/>
            <a:ext cx="8299721" cy="1283211"/>
          </a:xfrm>
          <a:prstGeom prst="rect">
            <a:avLst/>
          </a:prstGeom>
        </p:spPr>
      </p:pic>
      <p:pic>
        <p:nvPicPr>
          <p:cNvPr id="8" name="Online Media 3" title="Scouting America Anthem">
            <a:hlinkClick r:id="" action="ppaction://media"/>
            <a:extLst>
              <a:ext uri="{FF2B5EF4-FFF2-40B4-BE49-F238E27FC236}">
                <a16:creationId xmlns:a16="http://schemas.microsoft.com/office/drawing/2014/main" id="{1CBDA12D-17CE-90AB-8974-9CA6181BD4E2}"/>
              </a:ext>
            </a:extLst>
          </p:cNvPr>
          <p:cNvPicPr>
            <a:picLocks noRot="1" noChangeAspect="1"/>
          </p:cNvPicPr>
          <p:nvPr userDrawn="1"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6177" y="457200"/>
            <a:ext cx="1051964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3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eagle with a shield and stars&#10;&#10;Description automatically generated">
            <a:extLst>
              <a:ext uri="{FF2B5EF4-FFF2-40B4-BE49-F238E27FC236}">
                <a16:creationId xmlns:a16="http://schemas.microsoft.com/office/drawing/2014/main" id="{FA0E348E-CE95-E93D-AB93-FD1DB66AB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578" y="99053"/>
            <a:ext cx="5894844" cy="665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7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1F71FC7-FC0B-81F3-3755-39F02526D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722" y="728523"/>
            <a:ext cx="6548555" cy="50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3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44B97-D90B-4251-B303-F42BABF43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98277"/>
            <a:ext cx="10515600" cy="2291373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C4E32-D95D-40CE-A7DE-EC9E74C9D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8B219C-0363-4EAC-B355-C16BC5F10A5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B6717-C5A9-4E32-B8EC-5887317D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2FD96-2ED5-4776-B90F-FC4761E2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75102F-CC77-4CA7-8712-F041898EE7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C82D88EB-31C6-B7FF-FC1D-120633A2D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4353"/>
            <a:ext cx="10509250" cy="162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2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44B97-D90B-4251-B303-F42BABF43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C4E32-D95D-40CE-A7DE-EC9E74C9D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8B219C-0363-4EAC-B355-C16BC5F10A5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B6717-C5A9-4E32-B8EC-5887317D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2FD96-2ED5-4776-B90F-FC4761E2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75102F-CC77-4CA7-8712-F041898EE7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xelated eagle and fleur-de-lis&#10;&#10;Description automatically generated">
            <a:extLst>
              <a:ext uri="{FF2B5EF4-FFF2-40B4-BE49-F238E27FC236}">
                <a16:creationId xmlns:a16="http://schemas.microsoft.com/office/drawing/2014/main" id="{C82D88EB-31C6-B7FF-FC1D-120633A2D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4353"/>
            <a:ext cx="10509250" cy="162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8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D2550-CAEC-427C-9931-29B0BCF64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A68F2-4BD4-466B-B002-5596145E4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3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74" r:id="rId3"/>
    <p:sldLayoutId id="2147483675" r:id="rId4"/>
    <p:sldLayoutId id="2147483661" r:id="rId5"/>
    <p:sldLayoutId id="2147483676" r:id="rId6"/>
    <p:sldLayoutId id="2147483677" r:id="rId7"/>
    <p:sldLayoutId id="2147483663" r:id="rId8"/>
    <p:sldLayoutId id="2147483678" r:id="rId9"/>
    <p:sldLayoutId id="2147483664" r:id="rId10"/>
    <p:sldLayoutId id="2147483665" r:id="rId11"/>
    <p:sldLayoutId id="2147483666" r:id="rId12"/>
    <p:sldLayoutId id="2147483667" r:id="rId13"/>
    <p:sldLayoutId id="2147483673" r:id="rId14"/>
    <p:sldLayoutId id="2147483668" r:id="rId15"/>
    <p:sldLayoutId id="2147483669" r:id="rId16"/>
    <p:sldLayoutId id="2147483670" r:id="rId17"/>
    <p:sldLayoutId id="2147483671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75697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5FDB-5F39-E2AE-88DA-D8AB2FD4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6621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CUB247</a:t>
            </a:r>
            <a:br>
              <a:rPr lang="en-US" sz="6000" dirty="0"/>
            </a:br>
            <a:r>
              <a:rPr lang="en-US" sz="6000" dirty="0"/>
              <a:t>Recruiting and Retaining Cub Scouts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F105E-4355-ED8E-2397-B4ED0027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31335"/>
            <a:ext cx="10515600" cy="23456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University of Scouting 2025</a:t>
            </a:r>
          </a:p>
          <a:p>
            <a:pPr marL="0" indent="0" algn="ctr">
              <a:buNone/>
            </a:pPr>
            <a:r>
              <a:rPr lang="en-US" sz="3600" dirty="0"/>
              <a:t>Beckman Hollis</a:t>
            </a:r>
          </a:p>
          <a:p>
            <a:pPr marL="0" indent="0" algn="ctr">
              <a:buNone/>
            </a:pPr>
            <a:r>
              <a:rPr lang="en-US" sz="3600" dirty="0"/>
              <a:t>beckmanhollis@gmail.com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3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AB010-08CE-9CC0-1F76-C9948E1A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Recruitment-Retention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B4CB-3472-9A5B-57E8-DB33B567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05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Recruitment brings in members, both scouts and leaders</a:t>
            </a:r>
          </a:p>
          <a:p>
            <a:r>
              <a:rPr lang="en-US" sz="3200" dirty="0">
                <a:latin typeface="Aptos" panose="020B0004020202020204" pitchFamily="34" charset="0"/>
              </a:rPr>
              <a:t>More leaders builds program creativity, strengthens delivery</a:t>
            </a:r>
          </a:p>
          <a:p>
            <a:r>
              <a:rPr lang="en-US" sz="3200" dirty="0">
                <a:latin typeface="Aptos" panose="020B0004020202020204" pitchFamily="34" charset="0"/>
              </a:rPr>
              <a:t>Enhanced program increases retention</a:t>
            </a:r>
          </a:p>
          <a:p>
            <a:r>
              <a:rPr lang="en-US" sz="3200" dirty="0">
                <a:latin typeface="Aptos" panose="020B0004020202020204" pitchFamily="34" charset="0"/>
              </a:rPr>
              <a:t>Quality program with increased retention attract new members</a:t>
            </a:r>
          </a:p>
          <a:p>
            <a:r>
              <a:rPr lang="en-US" sz="3200" dirty="0">
                <a:latin typeface="Aptos" panose="020B0004020202020204" pitchFamily="34" charset="0"/>
              </a:rPr>
              <a:t>Pack committee strategy: focus on recruiting, retention simultaneously, balancing resources as necessary</a:t>
            </a:r>
          </a:p>
          <a:p>
            <a:r>
              <a:rPr lang="en-US" sz="3200" dirty="0">
                <a:latin typeface="Aptos" panose="020B0004020202020204" pitchFamily="34" charset="0"/>
              </a:rPr>
              <a:t>Constitutes delivering on the promise of scouting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1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2AB55-BCF5-9B5F-0845-39063B74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Recruitment Strategies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A47D9-7018-F3C7-E514-EAC61183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752"/>
            <a:ext cx="10515600" cy="4732211"/>
          </a:xfrm>
        </p:spPr>
        <p:txBody>
          <a:bodyPr>
            <a:normAutofit lnSpcReduction="10000"/>
          </a:bodyPr>
          <a:lstStyle/>
          <a:p>
            <a:pPr marL="344488" indent="-344488"/>
            <a:r>
              <a:rPr lang="en-US" sz="3500" dirty="0">
                <a:latin typeface="Aptos" panose="020B0004020202020204" pitchFamily="34" charset="0"/>
              </a:rPr>
              <a:t>New families more demanding than ever: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500" dirty="0">
                <a:latin typeface="Aptos" panose="020B0004020202020204" pitchFamily="34" charset="0"/>
              </a:rPr>
              <a:t>Dual income households, limited family time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500" dirty="0">
                <a:latin typeface="Aptos" panose="020B0004020202020204" pitchFamily="34" charset="0"/>
              </a:rPr>
              <a:t>Seeking wholesome activity for youth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500" dirty="0">
                <a:latin typeface="Aptos" panose="020B0004020202020204" pitchFamily="34" charset="0"/>
              </a:rPr>
              <a:t>Commitment to scouting sacrifices precious family time</a:t>
            </a:r>
          </a:p>
          <a:p>
            <a:pPr marL="344488" indent="-344488"/>
            <a:r>
              <a:rPr lang="en-US" sz="3500" dirty="0">
                <a:latin typeface="Aptos" panose="020B0004020202020204" pitchFamily="34" charset="0"/>
              </a:rPr>
              <a:t>What does new family seek?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500" dirty="0">
                <a:latin typeface="Aptos" panose="020B0004020202020204" pitchFamily="34" charset="0"/>
              </a:rPr>
              <a:t>Fun program that fosters growth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500" dirty="0">
                <a:latin typeface="Aptos" panose="020B0004020202020204" pitchFamily="34" charset="0"/>
              </a:rPr>
              <a:t>Program that delivers on its aims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500" dirty="0">
                <a:latin typeface="Aptos" panose="020B0004020202020204" pitchFamily="34" charset="0"/>
              </a:rPr>
              <a:t>Demonstrated benefit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3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FA915-2262-0971-AFC6-A7222AD32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D2C1-81BE-717E-EE24-7D0078AB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Recruitment Strategies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D9B65-4E1E-ACD8-AB12-76D572505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752"/>
            <a:ext cx="10515600" cy="47322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ptos" panose="020B0004020202020204" pitchFamily="34" charset="0"/>
              </a:rPr>
              <a:t>Most effective recruiting tool: quality Cub Scout program with proven success</a:t>
            </a:r>
          </a:p>
          <a:p>
            <a:endParaRPr lang="en-US" sz="3200" dirty="0">
              <a:latin typeface="Aptos" panose="020B0004020202020204" pitchFamily="34" charset="0"/>
            </a:endParaRPr>
          </a:p>
          <a:p>
            <a:r>
              <a:rPr lang="en-US" sz="3200" dirty="0">
                <a:latin typeface="Aptos" panose="020B0004020202020204" pitchFamily="34" charset="0"/>
              </a:rPr>
              <a:t>Best possible recruiting operation fails if program quality is weak</a:t>
            </a:r>
          </a:p>
          <a:p>
            <a:pPr marL="0" indent="0">
              <a:buNone/>
            </a:pPr>
            <a:endParaRPr lang="en-US" sz="3200" dirty="0">
              <a:latin typeface="Aptos" panose="020B0004020202020204" pitchFamily="34" charset="0"/>
            </a:endParaRPr>
          </a:p>
          <a:p>
            <a:r>
              <a:rPr lang="en-US" sz="3200" dirty="0">
                <a:latin typeface="Aptos" panose="020B0004020202020204" pitchFamily="34" charset="0"/>
              </a:rPr>
              <a:t>Conversely, with high quality program, get out of program’s way and let it sell itself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12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1418-D2A9-9BF7-1A7C-E6D28BA7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82178" cy="1325563"/>
          </a:xfrm>
        </p:spPr>
        <p:txBody>
          <a:bodyPr>
            <a:normAutofit/>
          </a:bodyPr>
          <a:lstStyle/>
          <a:p>
            <a:r>
              <a:rPr lang="en-US" dirty="0"/>
              <a:t>Join Scouting Night: Lay the Groundwork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7623B-74FD-07FB-2553-16707BFA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Advertise at school, community events </a:t>
            </a:r>
          </a:p>
          <a:p>
            <a:r>
              <a:rPr lang="en-US" sz="3200" dirty="0">
                <a:latin typeface="Aptos" panose="020B0004020202020204" pitchFamily="34" charset="0"/>
              </a:rPr>
              <a:t>Get list of interested parents</a:t>
            </a:r>
          </a:p>
          <a:p>
            <a:r>
              <a:rPr lang="en-US" sz="3200" dirty="0">
                <a:latin typeface="Aptos" panose="020B0004020202020204" pitchFamily="34" charset="0"/>
              </a:rPr>
              <a:t>Personally invite families to Join Scouting Night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ptos" panose="020B0004020202020204" pitchFamily="34" charset="0"/>
              </a:rPr>
              <a:t>E-mails, phone calls, texts</a:t>
            </a:r>
          </a:p>
          <a:p>
            <a:r>
              <a:rPr lang="en-US" sz="3200" dirty="0">
                <a:latin typeface="Aptos" panose="020B0004020202020204" pitchFamily="34" charset="0"/>
              </a:rPr>
              <a:t>Resources at www.ncacbsa.org/membership</a:t>
            </a:r>
          </a:p>
          <a:p>
            <a:r>
              <a:rPr lang="en-US" sz="3200" dirty="0">
                <a:latin typeface="Aptos" panose="020B0004020202020204" pitchFamily="34" charset="0"/>
              </a:rPr>
              <a:t>District Executive, District Membership Chair excited to help you!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9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F374-3688-7D93-A342-24AFF21C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17" y="0"/>
            <a:ext cx="10515600" cy="1325563"/>
          </a:xfrm>
        </p:spPr>
        <p:txBody>
          <a:bodyPr/>
          <a:lstStyle/>
          <a:p>
            <a:r>
              <a:rPr lang="en-US" dirty="0"/>
              <a:t>Join Scouting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E4C51-F8E7-8C49-05EA-C4CB711AA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917" y="1049248"/>
            <a:ext cx="10515600" cy="2821137"/>
          </a:xfrm>
        </p:spPr>
        <p:txBody>
          <a:bodyPr>
            <a:normAutofit/>
          </a:bodyPr>
          <a:lstStyle/>
          <a:p>
            <a:r>
              <a:rPr lang="en-US" sz="3500" dirty="0">
                <a:latin typeface="Aptos" panose="020B0004020202020204" pitchFamily="34" charset="0"/>
              </a:rPr>
              <a:t>Create an inviting atmosphere!</a:t>
            </a:r>
          </a:p>
          <a:p>
            <a:r>
              <a:rPr lang="en-US" sz="3500" dirty="0">
                <a:latin typeface="Aptos" panose="020B0004020202020204" pitchFamily="34" charset="0"/>
              </a:rPr>
              <a:t>Photos from previous year’s pack activities on laptop displayed on “endless loop”.  Picture worth thousand words.</a:t>
            </a:r>
          </a:p>
          <a:p>
            <a:r>
              <a:rPr lang="en-US" sz="3500" dirty="0">
                <a:latin typeface="Aptos" panose="020B0004020202020204" pitchFamily="34" charset="0"/>
              </a:rPr>
              <a:t>Double-sided tri-fold brochure about pack: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07DB9-CAA8-80E3-9B2A-1D76DC20DE9C}"/>
              </a:ext>
            </a:extLst>
          </p:cNvPr>
          <p:cNvSpPr txBox="1"/>
          <p:nvPr/>
        </p:nvSpPr>
        <p:spPr>
          <a:xfrm>
            <a:off x="552091" y="3738114"/>
            <a:ext cx="538288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What is Cub Scouting (ages, goals, ranks, etc.)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Benefits to youth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Chartered organization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Leadership contact info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20B57C-DC44-1A68-411A-63E6A8E6AF9A}"/>
              </a:ext>
            </a:extLst>
          </p:cNvPr>
          <p:cNvSpPr txBox="1"/>
          <p:nvPr/>
        </p:nvSpPr>
        <p:spPr>
          <a:xfrm>
            <a:off x="5492150" y="3738114"/>
            <a:ext cx="648131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Pack, den meeting schedules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Significant pack events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Function of pack committee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Uniform and dues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Appealing, colorful graphics</a:t>
            </a:r>
          </a:p>
        </p:txBody>
      </p:sp>
    </p:spTree>
    <p:extLst>
      <p:ext uri="{BB962C8B-B14F-4D97-AF65-F5344CB8AC3E}">
        <p14:creationId xmlns:p14="http://schemas.microsoft.com/office/powerpoint/2010/main" val="306431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8F41-C69F-8D84-8F86-80F77EF7E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366" y="0"/>
            <a:ext cx="10515600" cy="1325563"/>
          </a:xfrm>
        </p:spPr>
        <p:txBody>
          <a:bodyPr/>
          <a:lstStyle/>
          <a:p>
            <a:r>
              <a:rPr lang="en-US" dirty="0"/>
              <a:t>On Join Scouting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38D85-EA35-0CAA-864E-B22F5E1A7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384" y="1193022"/>
            <a:ext cx="10515600" cy="4351338"/>
          </a:xfrm>
        </p:spPr>
        <p:txBody>
          <a:bodyPr/>
          <a:lstStyle/>
          <a:p>
            <a:r>
              <a:rPr lang="en-US" sz="3200" dirty="0">
                <a:latin typeface="Aptos" panose="020B0004020202020204" pitchFamily="34" charset="0"/>
              </a:rPr>
              <a:t>Engaging activities that showcase Scouting – </a:t>
            </a:r>
            <a:r>
              <a:rPr lang="en-US" sz="3200" i="1" dirty="0">
                <a:latin typeface="Aptos" panose="020B0004020202020204" pitchFamily="34" charset="0"/>
              </a:rPr>
              <a:t>Hook the Youth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ptos" panose="020B0004020202020204" pitchFamily="34" charset="0"/>
              </a:rPr>
              <a:t>Den Chiefs take a leadership role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ptos" panose="020B0004020202020204" pitchFamily="34" charset="0"/>
              </a:rPr>
              <a:t>Invite youth – prospective scouts – to join Cubs in playing games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ptos" panose="020B0004020202020204" pitchFamily="34" charset="0"/>
              </a:rPr>
              <a:t>Set up a derby track or </a:t>
            </a:r>
            <a:r>
              <a:rPr lang="en-US" sz="3200" dirty="0" err="1">
                <a:latin typeface="Aptos" panose="020B0004020202020204" pitchFamily="34" charset="0"/>
              </a:rPr>
              <a:t>raingutter</a:t>
            </a:r>
            <a:r>
              <a:rPr lang="en-US" sz="3200" dirty="0">
                <a:latin typeface="Aptos" panose="020B0004020202020204" pitchFamily="34" charset="0"/>
              </a:rPr>
              <a:t> regatta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ptos" panose="020B0004020202020204" pitchFamily="34" charset="0"/>
              </a:rPr>
              <a:t>Local Scouts BSA troops can help – it’s in troop’s best interest: 75% of Scouts BSA youth were Cub Scouts.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AED238-8858-8340-AB1A-A60BB1A72BA9}"/>
              </a:ext>
            </a:extLst>
          </p:cNvPr>
          <p:cNvSpPr txBox="1"/>
          <p:nvPr/>
        </p:nvSpPr>
        <p:spPr>
          <a:xfrm>
            <a:off x="8609622" y="5693358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ptos" panose="020B0004020202020204" pitchFamily="34" charset="0"/>
              </a:rPr>
              <a:t>Continued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9A7BEE6-C7D1-C8BC-D974-9A7ABFCB5AD2}"/>
              </a:ext>
            </a:extLst>
          </p:cNvPr>
          <p:cNvCxnSpPr/>
          <p:nvPr/>
        </p:nvCxnSpPr>
        <p:spPr>
          <a:xfrm>
            <a:off x="10196916" y="5924191"/>
            <a:ext cx="1259457" cy="0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477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AFFA-E30B-F09E-6FF5-D64671D6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 Join Scouting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19270-3AA5-8E2A-4FC9-8B6002ABD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580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Explain scouting benefits, what membership looks like – </a:t>
            </a:r>
            <a:r>
              <a:rPr lang="en-US" sz="3200" i="1" dirty="0">
                <a:latin typeface="Aptos" panose="020B0004020202020204" pitchFamily="34" charset="0"/>
              </a:rPr>
              <a:t>Sell the Parents </a:t>
            </a:r>
            <a:endParaRPr lang="en-US" sz="3200" dirty="0">
              <a:latin typeface="Aptos" panose="020B0004020202020204" pitchFamily="34" charset="0"/>
            </a:endParaRPr>
          </a:p>
          <a:p>
            <a:r>
              <a:rPr lang="en-US" sz="3200" dirty="0">
                <a:latin typeface="Aptos" panose="020B0004020202020204" pitchFamily="34" charset="0"/>
              </a:rPr>
              <a:t>Be prepared for parents sign-up that night!  Often families come ready sign-up!</a:t>
            </a:r>
          </a:p>
          <a:p>
            <a:r>
              <a:rPr lang="en-US" sz="3200" dirty="0">
                <a:latin typeface="Aptos" panose="020B0004020202020204" pitchFamily="34" charset="0"/>
              </a:rPr>
              <a:t>Speak </a:t>
            </a:r>
            <a:r>
              <a:rPr lang="en-US" sz="3200" i="1" u="sng" dirty="0">
                <a:latin typeface="Aptos" panose="020B0004020202020204" pitchFamily="34" charset="0"/>
              </a:rPr>
              <a:t>personally</a:t>
            </a:r>
            <a:r>
              <a:rPr lang="en-US" sz="3200" dirty="0">
                <a:latin typeface="Aptos" panose="020B0004020202020204" pitchFamily="34" charset="0"/>
              </a:rPr>
              <a:t> to every family that shows up.</a:t>
            </a:r>
          </a:p>
          <a:p>
            <a:r>
              <a:rPr lang="en-US" sz="3200" dirty="0">
                <a:latin typeface="Aptos" panose="020B0004020202020204" pitchFamily="34" charset="0"/>
              </a:rPr>
              <a:t>Follow up • Follow up • Follow up</a:t>
            </a:r>
          </a:p>
          <a:p>
            <a:r>
              <a:rPr lang="en-US" sz="3200" dirty="0">
                <a:latin typeface="Aptos" panose="020B0004020202020204" pitchFamily="34" charset="0"/>
              </a:rPr>
              <a:t>Collect feedback afterward.</a:t>
            </a:r>
          </a:p>
        </p:txBody>
      </p:sp>
    </p:spTree>
    <p:extLst>
      <p:ext uri="{BB962C8B-B14F-4D97-AF65-F5344CB8AC3E}">
        <p14:creationId xmlns:p14="http://schemas.microsoft.com/office/powerpoint/2010/main" val="37427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AF199-EB08-4926-FA7F-3FB740523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315B2-649A-6B0A-4428-FABEC60DC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Year-Round Recruitment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3A71-3358-A7CC-2149-D7077F8E6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887"/>
            <a:ext cx="10515600" cy="4848135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ptos" panose="020B0004020202020204" pitchFamily="34" charset="0"/>
              </a:rPr>
              <a:t>Recruiting does not and at Join Scouting Night!</a:t>
            </a:r>
          </a:p>
          <a:p>
            <a:r>
              <a:rPr lang="en-US" sz="3600" dirty="0">
                <a:latin typeface="Aptos" panose="020B0004020202020204" pitchFamily="34" charset="0"/>
              </a:rPr>
              <a:t>Recruiting is </a:t>
            </a:r>
            <a:r>
              <a:rPr lang="en-US" sz="3600" u="sng" dirty="0">
                <a:latin typeface="Aptos" panose="020B0004020202020204" pitchFamily="34" charset="0"/>
              </a:rPr>
              <a:t>continuous</a:t>
            </a:r>
            <a:r>
              <a:rPr lang="en-US" sz="3600" dirty="0">
                <a:latin typeface="Aptos" panose="020B0004020202020204" pitchFamily="34" charset="0"/>
              </a:rPr>
              <a:t> and </a:t>
            </a:r>
            <a:r>
              <a:rPr lang="en-US" sz="3600" u="sng" dirty="0">
                <a:latin typeface="Aptos" panose="020B0004020202020204" pitchFamily="34" charset="0"/>
              </a:rPr>
              <a:t>year-round</a:t>
            </a:r>
            <a:r>
              <a:rPr lang="en-US" sz="3600" dirty="0">
                <a:latin typeface="Aptos" panose="020B0004020202020204" pitchFamily="34" charset="0"/>
              </a:rPr>
              <a:t>.</a:t>
            </a:r>
          </a:p>
          <a:p>
            <a:r>
              <a:rPr lang="en-US" sz="3600" u="sng" dirty="0">
                <a:latin typeface="Aptos" panose="020B0004020202020204" pitchFamily="34" charset="0"/>
              </a:rPr>
              <a:t>Every event</a:t>
            </a:r>
            <a:r>
              <a:rPr lang="en-US" sz="3600" dirty="0">
                <a:latin typeface="Aptos" panose="020B0004020202020204" pitchFamily="34" charset="0"/>
              </a:rPr>
              <a:t> presents an opportunity to recruit: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Pack Campfire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Pack Overnighter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Scouting for Food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Pinewood Derby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Blue and Gold Banquet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Aptos" panose="020B0004020202020204" pitchFamily="34" charset="0"/>
              </a:rPr>
              <a:t>Pack Summertime Events</a:t>
            </a:r>
          </a:p>
        </p:txBody>
      </p:sp>
    </p:spTree>
    <p:extLst>
      <p:ext uri="{BB962C8B-B14F-4D97-AF65-F5344CB8AC3E}">
        <p14:creationId xmlns:p14="http://schemas.microsoft.com/office/powerpoint/2010/main" val="1684588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153A2-61C8-918E-F6FC-68424E43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Year-Round Recruitment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3E8EE-BA2F-F3E2-C764-E9A23479D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40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Aptos" panose="020B0004020202020204" pitchFamily="34" charset="0"/>
              </a:rPr>
              <a:t>Create dedicated recruitment committee</a:t>
            </a:r>
          </a:p>
          <a:p>
            <a:r>
              <a:rPr lang="en-US" sz="3600" dirty="0">
                <a:latin typeface="Aptos" panose="020B0004020202020204" pitchFamily="34" charset="0"/>
              </a:rPr>
              <a:t>Have recruiting supplies (signs, flyers, applications) on hand</a:t>
            </a:r>
          </a:p>
          <a:p>
            <a:r>
              <a:rPr lang="en-US" sz="3600" dirty="0">
                <a:latin typeface="Aptos" panose="020B0004020202020204" pitchFamily="34" charset="0"/>
              </a:rPr>
              <a:t>Identify target audiences (schools, community organizations, etc.)</a:t>
            </a:r>
          </a:p>
          <a:p>
            <a:r>
              <a:rPr lang="en-US" sz="3600" dirty="0">
                <a:latin typeface="Aptos" panose="020B0004020202020204" pitchFamily="34" charset="0"/>
              </a:rPr>
              <a:t>Develop comprehensive recruitment calendar </a:t>
            </a:r>
          </a:p>
          <a:p>
            <a:r>
              <a:rPr lang="en-US" sz="3600" dirty="0">
                <a:latin typeface="Aptos" panose="020B0004020202020204" pitchFamily="34" charset="0"/>
              </a:rPr>
              <a:t>Always recruit at pack events visible/accessible to the public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321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49B9F-A7FB-72E0-1894-9207FD193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1864-70DF-AEB2-D8EC-3BB546B26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Recruiter Strip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E0F2D-3CE6-8791-F375-2688DE7EE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40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b="0" i="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To recognize youth members who recruit a friend into scouting.</a:t>
            </a:r>
          </a:p>
          <a:p>
            <a:r>
              <a:rPr lang="en-US" sz="3200" dirty="0">
                <a:solidFill>
                  <a:srgbClr val="212121"/>
                </a:solidFill>
                <a:latin typeface="Aptos" panose="020B0004020202020204" pitchFamily="34" charset="0"/>
              </a:rPr>
              <a:t>Typically, one strip is awarded to the recruiting scout while in Cub Scouts.</a:t>
            </a:r>
          </a:p>
          <a:p>
            <a:r>
              <a:rPr lang="en-US" sz="3200" b="0" i="0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Encourage your </a:t>
            </a:r>
            <a:r>
              <a:rPr lang="en-US" sz="3200" dirty="0">
                <a:solidFill>
                  <a:srgbClr val="212121"/>
                </a:solidFill>
                <a:latin typeface="Aptos" panose="020B0004020202020204" pitchFamily="34" charset="0"/>
              </a:rPr>
              <a:t>scouts to recruit their friends!</a:t>
            </a:r>
            <a:endParaRPr lang="en-US" sz="3200" b="0" i="0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endParaRPr lang="en-US" sz="3600" dirty="0">
              <a:latin typeface="Aptos" panose="020B0004020202020204" pitchFamily="34" charset="0"/>
            </a:endParaRPr>
          </a:p>
        </p:txBody>
      </p:sp>
      <p:pic>
        <p:nvPicPr>
          <p:cNvPr id="1026" name="Picture 2" descr="Recruiter Strip">
            <a:extLst>
              <a:ext uri="{FF2B5EF4-FFF2-40B4-BE49-F238E27FC236}">
                <a16:creationId xmlns:a16="http://schemas.microsoft.com/office/drawing/2014/main" id="{C714A1B8-B1F6-DE9D-A6AC-735C7EC1E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662" y="640031"/>
            <a:ext cx="22288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54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AF29-F4CE-C070-5AD0-20856432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"/>
            <a:ext cx="10515600" cy="1325563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6066D-AE84-4B22-3F6A-D4592D73F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095046"/>
          </a:xfrm>
        </p:spPr>
        <p:txBody>
          <a:bodyPr>
            <a:noAutofit/>
          </a:bodyPr>
          <a:lstStyle/>
          <a:p>
            <a:pPr marL="344488" marR="0" lvl="0" indent="-3444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 importance of recruitment</a:t>
            </a:r>
            <a:r>
              <a:rPr lang="en-US" sz="4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retention in meeting Scouting goals</a:t>
            </a:r>
          </a:p>
          <a:p>
            <a:pPr marL="344488" marR="0" lvl="0" indent="-3444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strategies for recruitment drives</a:t>
            </a:r>
            <a:endParaRPr lang="en-US" sz="4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4488" marR="0" lvl="0" indent="-3444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Explore ongoing recruitment methods</a:t>
            </a:r>
          </a:p>
          <a:p>
            <a:pPr marL="344488" marR="0" lvl="0" indent="-34448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pack, den program elements that foster growth</a:t>
            </a:r>
          </a:p>
        </p:txBody>
      </p:sp>
    </p:spTree>
    <p:extLst>
      <p:ext uri="{BB962C8B-B14F-4D97-AF65-F5344CB8AC3E}">
        <p14:creationId xmlns:p14="http://schemas.microsoft.com/office/powerpoint/2010/main" val="4257706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784C-30D5-215C-F3F0-C63B508A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Fostering Cub Scout Growth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906E-800B-99E4-F010-FFAC748D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19" y="1894636"/>
            <a:ext cx="10515600" cy="3844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Aptos" panose="020B0004020202020204" pitchFamily="34" charset="0"/>
              </a:rPr>
              <a:t>The most effective Cub Scout retention tool: a quality Cub Scout program with proven success</a:t>
            </a:r>
          </a:p>
        </p:txBody>
      </p:sp>
    </p:spTree>
    <p:extLst>
      <p:ext uri="{BB962C8B-B14F-4D97-AF65-F5344CB8AC3E}">
        <p14:creationId xmlns:p14="http://schemas.microsoft.com/office/powerpoint/2010/main" val="61676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EE98-C390-E6CD-DB20-D268EE30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Engaging Pack and Den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88386-A636-CCCF-C6D8-7782DB069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sz="3200" dirty="0">
                <a:latin typeface="Aptos" panose="020B0004020202020204" pitchFamily="34" charset="0"/>
              </a:rPr>
              <a:t>Have an appealing calendar set for the year.</a:t>
            </a:r>
          </a:p>
          <a:p>
            <a:r>
              <a:rPr lang="en-US" sz="3200" dirty="0">
                <a:latin typeface="Aptos" panose="020B0004020202020204" pitchFamily="34" charset="0"/>
              </a:rPr>
              <a:t>Align activities with age-appropriate interests and developmental needs.</a:t>
            </a:r>
          </a:p>
          <a:p>
            <a:r>
              <a:rPr lang="en-US" sz="3200" dirty="0">
                <a:latin typeface="Aptos" panose="020B0004020202020204" pitchFamily="34" charset="0"/>
              </a:rPr>
              <a:t>Ensure program meets scouting goals.</a:t>
            </a:r>
          </a:p>
          <a:p>
            <a:r>
              <a:rPr lang="en-US" sz="3200" dirty="0">
                <a:latin typeface="Aptos" panose="020B0004020202020204" pitchFamily="34" charset="0"/>
              </a:rPr>
              <a:t>Offer a variety of activities (outdoor adventures, service projects, skill-building).</a:t>
            </a:r>
          </a:p>
          <a:p>
            <a:r>
              <a:rPr lang="en-US" sz="3200" dirty="0">
                <a:latin typeface="Aptos" panose="020B0004020202020204" pitchFamily="34" charset="0"/>
              </a:rPr>
              <a:t>Worthwhile events need not be tied to advancement.</a:t>
            </a:r>
          </a:p>
          <a:p>
            <a:r>
              <a:rPr lang="en-US" sz="3200" dirty="0">
                <a:latin typeface="Aptos" panose="020B0004020202020204" pitchFamily="34" charset="0"/>
              </a:rPr>
              <a:t>Encourage parent and family involvement.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32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83FA0-F5F2-43B8-7FB2-85B7119C4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Clear Advancement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0D7FD-7E35-D228-3D97-F93669C02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1469"/>
          </a:xfrm>
        </p:spPr>
        <p:txBody>
          <a:bodyPr/>
          <a:lstStyle/>
          <a:p>
            <a:r>
              <a:rPr lang="en-US" sz="3200" dirty="0">
                <a:latin typeface="Aptos" panose="020B0004020202020204" pitchFamily="34" charset="0"/>
              </a:rPr>
              <a:t>Explain importance of setting achievable goals for scouts.</a:t>
            </a:r>
          </a:p>
          <a:p>
            <a:r>
              <a:rPr lang="en-US" sz="3200" dirty="0">
                <a:latin typeface="Aptos" panose="020B0004020202020204" pitchFamily="34" charset="0"/>
              </a:rPr>
              <a:t>Provide resources, support for leaders to assist scouts in advancement.</a:t>
            </a:r>
          </a:p>
          <a:p>
            <a:r>
              <a:rPr lang="en-US" sz="3200" dirty="0">
                <a:latin typeface="Aptos" panose="020B0004020202020204" pitchFamily="34" charset="0"/>
              </a:rPr>
              <a:t>Celebrate achievements and milestones.</a:t>
            </a:r>
          </a:p>
          <a:p>
            <a:r>
              <a:rPr lang="en-US" sz="3200" dirty="0">
                <a:latin typeface="Aptos" panose="020B0004020202020204" pitchFamily="34" charset="0"/>
              </a:rPr>
              <a:t>Make it fun!  Cub Scouts like Pack pizzazz, including songs, cheers, run-ons, jokes, and skits!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68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5F30F-F4AF-9C98-6B42-ABF9726B1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Strong Pack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B493F-363B-B79F-A1F1-C43036F81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107"/>
            <a:ext cx="10515600" cy="372978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Welcome new families with personal visit to their home</a:t>
            </a:r>
          </a:p>
          <a:p>
            <a:r>
              <a:rPr lang="en-US" sz="3200" dirty="0">
                <a:latin typeface="Aptos" panose="020B0004020202020204" pitchFamily="34" charset="0"/>
              </a:rPr>
              <a:t>Den Leader meets with each parent mid-year to discuss scout’s progress in meeting scouting goals (not just advancement)</a:t>
            </a:r>
          </a:p>
          <a:p>
            <a:r>
              <a:rPr lang="en-US" sz="3200" dirty="0">
                <a:latin typeface="Aptos" panose="020B0004020202020204" pitchFamily="34" charset="0"/>
              </a:rPr>
              <a:t>Provide opportunities for families to give feedback.</a:t>
            </a:r>
          </a:p>
          <a:p>
            <a:r>
              <a:rPr lang="en-US" sz="3200" dirty="0">
                <a:latin typeface="Aptos" panose="020B0004020202020204" pitchFamily="34" charset="0"/>
              </a:rPr>
              <a:t>Encourage parents to volunteer, take part in leadership, logistics.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D58658-06D7-E4F9-31EE-21E4B0238C50}"/>
              </a:ext>
            </a:extLst>
          </p:cNvPr>
          <p:cNvSpPr txBox="1"/>
          <p:nvPr/>
        </p:nvSpPr>
        <p:spPr>
          <a:xfrm>
            <a:off x="8609622" y="5693358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ptos" panose="020B0004020202020204" pitchFamily="34" charset="0"/>
              </a:rPr>
              <a:t>Continued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0A1E04C-FABA-B621-6302-7D9B8D7D3604}"/>
              </a:ext>
            </a:extLst>
          </p:cNvPr>
          <p:cNvCxnSpPr/>
          <p:nvPr/>
        </p:nvCxnSpPr>
        <p:spPr>
          <a:xfrm>
            <a:off x="10196916" y="5924191"/>
            <a:ext cx="1259457" cy="0"/>
          </a:xfrm>
          <a:prstGeom prst="straightConnector1">
            <a:avLst/>
          </a:prstGeom>
          <a:ln w="793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367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4336C-887F-F5D2-494D-405ECEC84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41A8C-AB75-5D34-E040-6DFCAD63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Strong Pack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94A52-CE29-3338-E660-49F03805B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327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Foster a positive and inclusive environment</a:t>
            </a:r>
          </a:p>
          <a:p>
            <a:r>
              <a:rPr lang="en-US" sz="3200" dirty="0">
                <a:latin typeface="Aptos" panose="020B0004020202020204" pitchFamily="34" charset="0"/>
              </a:rPr>
              <a:t>Recognize and appreciate diversity.</a:t>
            </a:r>
          </a:p>
          <a:p>
            <a:r>
              <a:rPr lang="en-US" sz="3200" dirty="0">
                <a:latin typeface="Aptos" panose="020B0004020202020204" pitchFamily="34" charset="0"/>
              </a:rPr>
              <a:t>Emphasize the values of Scouting (loyalty, duty, honor, etc.)</a:t>
            </a:r>
          </a:p>
          <a:p>
            <a:r>
              <a:rPr lang="en-US" sz="3200" dirty="0">
                <a:latin typeface="Aptos" panose="020B0004020202020204" pitchFamily="34" charset="0"/>
              </a:rPr>
              <a:t>All leaders must deeply believe in the program they are delivering. </a:t>
            </a:r>
          </a:p>
          <a:p>
            <a:r>
              <a:rPr lang="en-US" sz="3200" b="1" u="sng" dirty="0">
                <a:latin typeface="Aptos" panose="020B0004020202020204" pitchFamily="34" charset="0"/>
              </a:rPr>
              <a:t>Become a </a:t>
            </a:r>
            <a:r>
              <a:rPr lang="en-US" sz="3200" b="1" i="1" u="sng" dirty="0">
                <a:latin typeface="Aptos" panose="020B0004020202020204" pitchFamily="34" charset="0"/>
              </a:rPr>
              <a:t>stakeholder </a:t>
            </a:r>
            <a:r>
              <a:rPr lang="en-US" sz="3200" b="1" u="sng" dirty="0">
                <a:latin typeface="Aptos" panose="020B0004020202020204" pitchFamily="34" charset="0"/>
              </a:rPr>
              <a:t>in the program you deliver!</a:t>
            </a:r>
          </a:p>
        </p:txBody>
      </p:sp>
    </p:spTree>
    <p:extLst>
      <p:ext uri="{BB962C8B-B14F-4D97-AF65-F5344CB8AC3E}">
        <p14:creationId xmlns:p14="http://schemas.microsoft.com/office/powerpoint/2010/main" val="3085848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5B554-19ED-46E5-16DF-74FC37B73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After the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6EDF2-7910-E445-1A90-98264785A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082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New Family Welcome Kit</a:t>
            </a:r>
          </a:p>
          <a:p>
            <a:r>
              <a:rPr lang="en-US" sz="3200" dirty="0">
                <a:latin typeface="Aptos" panose="020B0004020202020204" pitchFamily="34" charset="0"/>
              </a:rPr>
              <a:t>New Member Coordinator</a:t>
            </a:r>
          </a:p>
          <a:p>
            <a:r>
              <a:rPr lang="en-US" sz="3200" dirty="0">
                <a:latin typeface="Aptos" panose="020B0004020202020204" pitchFamily="34" charset="0"/>
              </a:rPr>
              <a:t>Onboarding Strategies</a:t>
            </a:r>
          </a:p>
          <a:p>
            <a:endParaRPr lang="en-US" sz="3200" dirty="0">
              <a:latin typeface="Aptos" panose="020B0004020202020204" pitchFamily="34" charset="0"/>
            </a:endParaRPr>
          </a:p>
          <a:p>
            <a:r>
              <a:rPr lang="en-US" sz="3200" dirty="0">
                <a:latin typeface="Aptos" panose="020B0004020202020204" pitchFamily="34" charset="0"/>
              </a:rPr>
              <a:t>Self-evaluate Program</a:t>
            </a:r>
          </a:p>
          <a:p>
            <a:r>
              <a:rPr lang="en-US" sz="3200" dirty="0">
                <a:latin typeface="Aptos" panose="020B0004020202020204" pitchFamily="34" charset="0"/>
              </a:rPr>
              <a:t>Self-Evaluate Recruitment, Retention Efforts</a:t>
            </a:r>
          </a:p>
          <a:p>
            <a:r>
              <a:rPr lang="en-US" sz="3200" dirty="0">
                <a:latin typeface="Aptos" panose="020B0004020202020204" pitchFamily="34" charset="0"/>
              </a:rPr>
              <a:t>Self-evaluate Program, Fill Out Journey to Excellence</a:t>
            </a:r>
          </a:p>
        </p:txBody>
      </p:sp>
    </p:spTree>
    <p:extLst>
      <p:ext uri="{BB962C8B-B14F-4D97-AF65-F5344CB8AC3E}">
        <p14:creationId xmlns:p14="http://schemas.microsoft.com/office/powerpoint/2010/main" val="4104480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FFB74-4FDA-4AB2-88AB-D8A33BDB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Connection Between Recruitment, Retention, and Program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CF128-0A3E-A5DC-AD11-8BC7252A1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0421"/>
            <a:ext cx="10515600" cy="3651217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ptos" panose="020B0004020202020204" pitchFamily="34" charset="0"/>
              </a:rPr>
              <a:t>A strong recruitment and retention program supports the achievement of character, citizenship, fitness and leadership development goals.</a:t>
            </a:r>
          </a:p>
          <a:p>
            <a:pPr marL="0" indent="0">
              <a:buNone/>
            </a:pPr>
            <a:endParaRPr lang="en-US" sz="1600" dirty="0">
              <a:latin typeface="Aptos" panose="020B0004020202020204" pitchFamily="34" charset="0"/>
            </a:endParaRPr>
          </a:p>
          <a:p>
            <a:r>
              <a:rPr lang="en-US" sz="3200" dirty="0">
                <a:latin typeface="Aptos" panose="020B0004020202020204" pitchFamily="34" charset="0"/>
              </a:rPr>
              <a:t>A successful pack positively impacts the overall Scouting movement.</a:t>
            </a:r>
          </a:p>
          <a:p>
            <a:pPr marL="0" indent="0" algn="ctr">
              <a:buNone/>
            </a:pPr>
            <a:r>
              <a:rPr lang="en-US" sz="3200" b="1" u="sng" dirty="0">
                <a:latin typeface="Aptos" panose="020B0004020202020204" pitchFamily="34" charset="0"/>
              </a:rPr>
              <a:t>DELIVER ON WHAT YOU SOLD!</a:t>
            </a:r>
          </a:p>
        </p:txBody>
      </p:sp>
    </p:spTree>
    <p:extLst>
      <p:ext uri="{BB962C8B-B14F-4D97-AF65-F5344CB8AC3E}">
        <p14:creationId xmlns:p14="http://schemas.microsoft.com/office/powerpoint/2010/main" val="3644158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E68AE-F6F5-A2A4-93E0-C88FF10D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A62F3-9C31-4548-2951-45C63898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832"/>
            <a:ext cx="11204275" cy="4351338"/>
          </a:xfrm>
        </p:spPr>
        <p:txBody>
          <a:bodyPr>
            <a:normAutofit fontScale="77500" lnSpcReduction="20000"/>
          </a:bodyPr>
          <a:lstStyle/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Recruiting, retention directly tied to meeting scouting goals</a:t>
            </a:r>
          </a:p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Best recruiting tool: quality Cub Scout program with proven success </a:t>
            </a:r>
          </a:p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Recruit via multiple communication channels</a:t>
            </a:r>
          </a:p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Break down barriers</a:t>
            </a:r>
          </a:p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Follow up • Follow up • Follow up</a:t>
            </a:r>
          </a:p>
          <a:p>
            <a:pPr marL="460375" indent="-460375"/>
            <a:r>
              <a:rPr lang="en-US" sz="5100" dirty="0">
                <a:latin typeface="Aptos" panose="020B0004020202020204" pitchFamily="34" charset="0"/>
              </a:rPr>
              <a:t>Hook the Youth • Sell the Parents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2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4F62B-3F4A-4BDC-870A-E89A905E3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60FA6-EF4D-496F-9E65-6A38EADC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7977-7FAA-2015-609D-9A80612FF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832"/>
            <a:ext cx="10515600" cy="4351338"/>
          </a:xfrm>
        </p:spPr>
        <p:txBody>
          <a:bodyPr>
            <a:normAutofit/>
          </a:bodyPr>
          <a:lstStyle/>
          <a:p>
            <a:pPr marL="403225" indent="-403225"/>
            <a:r>
              <a:rPr lang="en-US" sz="3200" dirty="0"/>
              <a:t>Ensure planning, delivery of quality year-round program that meets scouting goals</a:t>
            </a:r>
          </a:p>
          <a:p>
            <a:pPr marL="403225" indent="-403225"/>
            <a:r>
              <a:rPr lang="en-US" sz="3200" dirty="0"/>
              <a:t>Self-evaluate all you do.</a:t>
            </a:r>
          </a:p>
          <a:p>
            <a:pPr marL="403225" indent="-403225"/>
            <a:r>
              <a:rPr lang="en-US" sz="3200" b="1" dirty="0"/>
              <a:t>Recruitment = Selling the Scouting Program </a:t>
            </a:r>
          </a:p>
          <a:p>
            <a:pPr marL="403225" indent="-403225"/>
            <a:r>
              <a:rPr lang="en-US" sz="3200" b="1" dirty="0"/>
              <a:t>Retention = Delivering on what you sold</a:t>
            </a:r>
          </a:p>
          <a:p>
            <a:pPr marL="403225" indent="-403225"/>
            <a:r>
              <a:rPr lang="en-US" sz="3200" dirty="0"/>
              <a:t>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250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577F4-E9E1-9629-D78C-0C1E3056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8827B-E207-1690-0272-5F0719BE1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71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A662-3C16-DEF1-01CE-204C151D7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270F2-0899-73BF-FF62-D02431927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Scouting Goals:</a:t>
            </a:r>
          </a:p>
          <a:p>
            <a:r>
              <a:rPr lang="en-US" sz="4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Character Development</a:t>
            </a:r>
          </a:p>
          <a:p>
            <a:pPr marL="403225" indent="-403225"/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Citizenship</a:t>
            </a:r>
          </a:p>
          <a:p>
            <a:pPr marL="403225" indent="-403225"/>
            <a:r>
              <a:rPr lang="en-US" sz="40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 Fitness</a:t>
            </a:r>
          </a:p>
          <a:p>
            <a:pPr marL="403225" indent="-403225"/>
            <a:r>
              <a:rPr lang="en-US" sz="4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Character Development</a:t>
            </a:r>
          </a:p>
          <a:p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1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0EFD9-FFC5-05F8-6B52-BDF9D719D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FBAAA-65D3-E7CE-F3D6-488B404A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09687-CADC-21D9-1BA1-35C4472D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240" y="2355161"/>
            <a:ext cx="7925519" cy="312018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On my honor I will do my best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to do my duty to God and my country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and to obey the Scout Law;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to help other people at all times;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and to keep myself physically strong, mentally awake, and morally straight.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6D755CD-3C66-4A3C-BC83-11F77DC233B2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7925519" cy="6644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Aptos" panose="020B0004020202020204" pitchFamily="34" charset="0"/>
              </a:rPr>
              <a:t>Scout Oath:</a:t>
            </a:r>
          </a:p>
        </p:txBody>
      </p:sp>
    </p:spTree>
    <p:extLst>
      <p:ext uri="{BB962C8B-B14F-4D97-AF65-F5344CB8AC3E}">
        <p14:creationId xmlns:p14="http://schemas.microsoft.com/office/powerpoint/2010/main" val="96238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1726F-05F4-112E-BD22-C774CC755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54B7D-A2F8-AC30-9EED-6F2FDABA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0F290-84AF-DAE4-357F-08E360A34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8783" y="2539735"/>
            <a:ext cx="6729323" cy="229138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Aptos" panose="020B0004020202020204" pitchFamily="34" charset="0"/>
              </a:rPr>
              <a:t>A Scout is trustworthy, loyal, helpful, friendly, courteous, kind, obedient, cheerful, thrifty, brave, clean, and reverent.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B397B8-1DEB-402D-4A26-D7BC3DF25387}"/>
              </a:ext>
            </a:extLst>
          </p:cNvPr>
          <p:cNvSpPr txBox="1">
            <a:spLocks/>
          </p:cNvSpPr>
          <p:nvPr/>
        </p:nvSpPr>
        <p:spPr>
          <a:xfrm>
            <a:off x="976941" y="1593807"/>
            <a:ext cx="10438682" cy="8629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000" dirty="0">
                <a:latin typeface="Aptos" panose="020B0004020202020204" pitchFamily="34" charset="0"/>
              </a:rPr>
              <a:t>Scout Law: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5937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9719E8-B9DF-044A-4755-44EA380D7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CF69B-2C0F-A269-53C5-C9EB156C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B54E9C-118B-83F8-D82F-EAB3E25DA694}"/>
              </a:ext>
            </a:extLst>
          </p:cNvPr>
          <p:cNvSpPr txBox="1">
            <a:spLocks/>
          </p:cNvSpPr>
          <p:nvPr/>
        </p:nvSpPr>
        <p:spPr>
          <a:xfrm>
            <a:off x="838200" y="1754833"/>
            <a:ext cx="10438682" cy="8629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latin typeface="Aptos" panose="020B0004020202020204" pitchFamily="34" charset="0"/>
              </a:rPr>
              <a:t>Scouting America Vision Statement: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/>
              <a:t>	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2C614A-CE11-838C-0177-BC3AE16542BD}"/>
              </a:ext>
            </a:extLst>
          </p:cNvPr>
          <p:cNvSpPr txBox="1"/>
          <p:nvPr/>
        </p:nvSpPr>
        <p:spPr>
          <a:xfrm>
            <a:off x="2714445" y="2456747"/>
            <a:ext cx="73727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ptos" panose="020B0004020202020204" pitchFamily="34" charset="0"/>
              </a:rPr>
              <a:t>Scouting America’s vision is to prepare every eligible youth in America to become a responsible, participating citizen and leader who is guided by the Scout Oath and Law.</a:t>
            </a:r>
          </a:p>
        </p:txBody>
      </p:sp>
    </p:spTree>
    <p:extLst>
      <p:ext uri="{BB962C8B-B14F-4D97-AF65-F5344CB8AC3E}">
        <p14:creationId xmlns:p14="http://schemas.microsoft.com/office/powerpoint/2010/main" val="2092341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F6963-2F83-6E81-E103-6E4AF6CF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2302D-5DEB-5BBE-F949-9ACBD781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DC3CAC-3079-3857-C62F-0581004D91A8}"/>
              </a:ext>
            </a:extLst>
          </p:cNvPr>
          <p:cNvSpPr txBox="1">
            <a:spLocks/>
          </p:cNvSpPr>
          <p:nvPr/>
        </p:nvSpPr>
        <p:spPr>
          <a:xfrm>
            <a:off x="838200" y="1565050"/>
            <a:ext cx="10438682" cy="43986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Aptos" panose="020B0004020202020204" pitchFamily="34" charset="0"/>
              </a:rPr>
              <a:t>Recruiting: more youth influenced by Scout Oath and Law, and growing toward Scouting goals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000" dirty="0">
              <a:latin typeface="Aptos" panose="020B00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Aptos" panose="020B0004020202020204" pitchFamily="34" charset="0"/>
              </a:rPr>
              <a:t>Retention: youth influenced by Scout Oath and Law, and growing toward Scouting goals, for a longer time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6536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A863E-D6D2-723E-F069-40ACE9C157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0975-6DA0-FBBB-0AF1-E35CA581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AD47-5150-89BF-FB70-6031E3991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7231"/>
            <a:ext cx="10899475" cy="4905644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Thriving </a:t>
            </a:r>
            <a:r>
              <a:rPr lang="en-US" sz="3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ack: positive influence on scouts, families, community</a:t>
            </a:r>
          </a:p>
          <a:p>
            <a: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Benefits of pack growth:</a:t>
            </a:r>
            <a:endParaRPr lang="en-US" sz="3200" dirty="0">
              <a:latin typeface="Aptos" panose="020B0004020202020204" pitchFamily="34" charset="0"/>
            </a:endParaRPr>
          </a:p>
          <a:p>
            <a:pPr lvl="1"/>
            <a:r>
              <a:rPr lang="en-US" sz="3200" dirty="0">
                <a:latin typeface="Aptos" panose="020B0004020202020204" pitchFamily="34" charset="0"/>
              </a:rPr>
              <a:t>Increased resources </a:t>
            </a:r>
          </a:p>
          <a:p>
            <a:pPr lvl="1"/>
            <a:r>
              <a:rPr lang="en-US" sz="3200" dirty="0">
                <a:latin typeface="Aptos" panose="020B0004020202020204" pitchFamily="34" charset="0"/>
              </a:rPr>
              <a:t>Expanded program offerings</a:t>
            </a:r>
          </a:p>
          <a:p>
            <a:pPr lvl="1"/>
            <a:r>
              <a:rPr lang="en-US" sz="3200" dirty="0">
                <a:latin typeface="Aptos" panose="020B0004020202020204" pitchFamily="34" charset="0"/>
              </a:rPr>
              <a:t>Stronger community presence, visibility</a:t>
            </a:r>
          </a:p>
          <a:p>
            <a:pPr lvl="1"/>
            <a:r>
              <a:rPr lang="en-US" sz="3200" dirty="0">
                <a:latin typeface="Aptos" panose="020B0004020202020204" pitchFamily="34" charset="0"/>
              </a:rPr>
              <a:t>Opportunities for older scout leadership development</a:t>
            </a:r>
          </a:p>
          <a:p>
            <a:pPr marL="457200" lvl="1" indent="0">
              <a:buNone/>
            </a:pPr>
            <a:endParaRPr lang="en-US" sz="3200" i="1" dirty="0">
              <a:latin typeface="Aptos" panose="020B0004020202020204" pitchFamily="34" charset="0"/>
            </a:endParaRPr>
          </a:p>
          <a:p>
            <a:pPr marL="457200" lvl="1" indent="0" algn="ctr">
              <a:buNone/>
            </a:pPr>
            <a:r>
              <a:rPr lang="en-US" sz="3200" i="1" dirty="0">
                <a:latin typeface="Aptos" panose="020B0004020202020204" pitchFamily="34" charset="0"/>
              </a:rPr>
              <a:t>“Membership solves all of our problems” </a:t>
            </a:r>
            <a:r>
              <a:rPr lang="en-US" sz="3200" dirty="0">
                <a:latin typeface="Aptos" panose="020B0004020202020204" pitchFamily="34" charset="0"/>
              </a:rPr>
              <a:t>– Roger Krone</a:t>
            </a:r>
          </a:p>
          <a:p>
            <a:pPr marL="457200" lvl="1" indent="0" algn="ctr">
              <a:buNone/>
            </a:pPr>
            <a:r>
              <a:rPr lang="en-US" sz="3200" dirty="0">
                <a:latin typeface="Aptos" panose="020B0004020202020204" pitchFamily="34" charset="0"/>
              </a:rPr>
              <a:t>(given quality program delivery)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7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EAE3-9509-73AB-F9C0-74638B57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Importance of Recruitment and Retention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56B56-9EBD-A4B8-FD85-EF8423B8B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398"/>
            <a:ext cx="10515600" cy="3522752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>
                <a:latin typeface="Aptos" panose="020B0004020202020204" pitchFamily="34" charset="0"/>
              </a:rPr>
              <a:t>A successful Pack is one that consistently attracts new members and retains existing scouts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361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outing America PPT Template" id="{EDBC1C35-C06F-4E41-AE6B-F4209A888D9F}" vid="{0FA3DBA7-58C3-6448-ABB8-493D7754C5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b3ee833-dd67-45a8-9be9-6f6d0833a8d7">
      <UserInfo>
        <DisplayName>Gordon Shattles</DisplayName>
        <AccountId>164</AccountId>
        <AccountType/>
      </UserInfo>
      <UserInfo>
        <DisplayName>Darin Kinn</DisplayName>
        <AccountId>13</AccountId>
        <AccountType/>
      </UserInfo>
      <UserInfo>
        <DisplayName>Nathan Johnson</DisplayName>
        <AccountId>16</AccountId>
        <AccountType/>
      </UserInfo>
    </SharedWithUsers>
    <lcf76f155ced4ddcb4097134ff3c332f xmlns="221fe16e-01ca-427a-8a91-6a20a69d1f88">
      <Terms xmlns="http://schemas.microsoft.com/office/infopath/2007/PartnerControls"/>
    </lcf76f155ced4ddcb4097134ff3c332f>
    <TaxCatchAll xmlns="2b3ee833-dd67-45a8-9be9-6f6d0833a8d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395DD036392A4E8690A0B7E3762567" ma:contentTypeVersion="17" ma:contentTypeDescription="Create a new document." ma:contentTypeScope="" ma:versionID="64e780d52d625163939975d1f03e02f6">
  <xsd:schema xmlns:xsd="http://www.w3.org/2001/XMLSchema" xmlns:xs="http://www.w3.org/2001/XMLSchema" xmlns:p="http://schemas.microsoft.com/office/2006/metadata/properties" xmlns:ns2="221fe16e-01ca-427a-8a91-6a20a69d1f88" xmlns:ns3="2b3ee833-dd67-45a8-9be9-6f6d0833a8d7" targetNamespace="http://schemas.microsoft.com/office/2006/metadata/properties" ma:root="true" ma:fieldsID="749b9fe62d200dfd3b696e1918692cd8" ns2:_="" ns3:_="">
    <xsd:import namespace="221fe16e-01ca-427a-8a91-6a20a69d1f88"/>
    <xsd:import namespace="2b3ee833-dd67-45a8-9be9-6f6d0833a8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fe16e-01ca-427a-8a91-6a20a69d1f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79308d4-bde5-4dca-adcb-0162404f86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ee833-dd67-45a8-9be9-6f6d0833a8d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df28d34-aac1-4306-9db6-3316e56ad84a}" ma:internalName="TaxCatchAll" ma:showField="CatchAllData" ma:web="2b3ee833-dd67-45a8-9be9-6f6d0833a8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3C5645-406F-4C68-A3BB-1D1171D167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D441C6-B327-405B-BE0A-BECCCCF98BE6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2b3ee833-dd67-45a8-9be9-6f6d0833a8d7"/>
    <ds:schemaRef ds:uri="221fe16e-01ca-427a-8a91-6a20a69d1f8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07E8B2E-F309-4EF6-BC62-3673AE8EB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1fe16e-01ca-427a-8a91-6a20a69d1f88"/>
    <ds:schemaRef ds:uri="2b3ee833-dd67-45a8-9be9-6f6d0833a8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d9008a0-7846-4989-a4c5-77cfad3f7e4e}" enabled="0" method="" siteId="{fd9008a0-7846-4989-a4c5-77cfad3f7e4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1346</TotalTime>
  <Words>1457</Words>
  <Application>Microsoft Office PowerPoint</Application>
  <PresentationFormat>Widescreen</PresentationFormat>
  <Paragraphs>202</Paragraphs>
  <Slides>29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Aptos</vt:lpstr>
      <vt:lpstr>Arial</vt:lpstr>
      <vt:lpstr>Arial Black</vt:lpstr>
      <vt:lpstr>Wingdings</vt:lpstr>
      <vt:lpstr>1_Office Theme</vt:lpstr>
      <vt:lpstr>CUB247 Recruiting and Retaining Cub Scouts</vt:lpstr>
      <vt:lpstr>Learning Objectives</vt:lpstr>
      <vt:lpstr>The Importance of Recruitment and Retention </vt:lpstr>
      <vt:lpstr>The Importance of Recruitment and Retention </vt:lpstr>
      <vt:lpstr>The Importance of Recruitment and Retention </vt:lpstr>
      <vt:lpstr>The Importance of Recruitment and Retention </vt:lpstr>
      <vt:lpstr>The Importance of Recruitment and Retention </vt:lpstr>
      <vt:lpstr>The Importance of Recruitment and Retention </vt:lpstr>
      <vt:lpstr>The Importance of Recruitment and Retention </vt:lpstr>
      <vt:lpstr>The Recruitment-Retention Cycle</vt:lpstr>
      <vt:lpstr>Effective Recruitment Strategies </vt:lpstr>
      <vt:lpstr>Effective Recruitment Strategies </vt:lpstr>
      <vt:lpstr>Join Scouting Night: Lay the Groundwork</vt:lpstr>
      <vt:lpstr>Join Scouting Night</vt:lpstr>
      <vt:lpstr>On Join Scouting Night</vt:lpstr>
      <vt:lpstr>On Join Scouting Night</vt:lpstr>
      <vt:lpstr>Year-Round Recruitment Planning</vt:lpstr>
      <vt:lpstr>Year-Round Recruitment Planning</vt:lpstr>
      <vt:lpstr>Recruiter Strip</vt:lpstr>
      <vt:lpstr>Fostering Cub Scout Growth and Retention </vt:lpstr>
      <vt:lpstr>Create Engaging Pack and Den Programs</vt:lpstr>
      <vt:lpstr>Set Clear Advancement Goals</vt:lpstr>
      <vt:lpstr>Build a Strong Pack Culture</vt:lpstr>
      <vt:lpstr>Build a Strong Pack Culture</vt:lpstr>
      <vt:lpstr>Service After the Sale</vt:lpstr>
      <vt:lpstr>Connection Between Recruitment, Retention, and Program Goals</vt:lpstr>
      <vt:lpstr>Conclusion</vt:lpstr>
      <vt:lpstr>Conclusion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Amy Leslie</dc:creator>
  <cp:lastModifiedBy>Roger Claff</cp:lastModifiedBy>
  <cp:revision>15</cp:revision>
  <dcterms:created xsi:type="dcterms:W3CDTF">2024-10-31T17:58:54Z</dcterms:created>
  <dcterms:modified xsi:type="dcterms:W3CDTF">2024-11-04T21:30:12Z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0x0101008A395DD036392A4E8690A0B7E3762567</vt:lpwstr>
  </property>
  <property fmtid="{D5CDD505-2E9C-101B-9397-08002B2CF9AE}" pid="3" name="MediaServiceImageTags">
    <vt:lpwstr/>
  </property>
</Properties>
</file>