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  <p:sldMasterId id="2147483667" r:id="rId2"/>
  </p:sldMasterIdLst>
  <p:notesMasterIdLst>
    <p:notesMasterId r:id="rId85"/>
  </p:notesMasterIdLst>
  <p:handoutMasterIdLst>
    <p:handoutMasterId r:id="rId86"/>
  </p:handoutMasterIdLst>
  <p:sldIdLst>
    <p:sldId id="313" r:id="rId3"/>
    <p:sldId id="351" r:id="rId4"/>
    <p:sldId id="425" r:id="rId5"/>
    <p:sldId id="314" r:id="rId6"/>
    <p:sldId id="369" r:id="rId7"/>
    <p:sldId id="423" r:id="rId8"/>
    <p:sldId id="321" r:id="rId9"/>
    <p:sldId id="315" r:id="rId10"/>
    <p:sldId id="391" r:id="rId11"/>
    <p:sldId id="395" r:id="rId12"/>
    <p:sldId id="389" r:id="rId13"/>
    <p:sldId id="390" r:id="rId14"/>
    <p:sldId id="392" r:id="rId15"/>
    <p:sldId id="394" r:id="rId16"/>
    <p:sldId id="399" r:id="rId17"/>
    <p:sldId id="393" r:id="rId18"/>
    <p:sldId id="396" r:id="rId19"/>
    <p:sldId id="397" r:id="rId20"/>
    <p:sldId id="398" r:id="rId21"/>
    <p:sldId id="400" r:id="rId22"/>
    <p:sldId id="401" r:id="rId23"/>
    <p:sldId id="404" r:id="rId24"/>
    <p:sldId id="403" r:id="rId25"/>
    <p:sldId id="402" r:id="rId26"/>
    <p:sldId id="405" r:id="rId27"/>
    <p:sldId id="419" r:id="rId28"/>
    <p:sldId id="421" r:id="rId29"/>
    <p:sldId id="420" r:id="rId30"/>
    <p:sldId id="424" r:id="rId31"/>
    <p:sldId id="406" r:id="rId32"/>
    <p:sldId id="409" r:id="rId33"/>
    <p:sldId id="408" r:id="rId34"/>
    <p:sldId id="407" r:id="rId35"/>
    <p:sldId id="411" r:id="rId36"/>
    <p:sldId id="413" r:id="rId37"/>
    <p:sldId id="412" r:id="rId38"/>
    <p:sldId id="414" r:id="rId39"/>
    <p:sldId id="415" r:id="rId40"/>
    <p:sldId id="416" r:id="rId41"/>
    <p:sldId id="418" r:id="rId42"/>
    <p:sldId id="422" r:id="rId43"/>
    <p:sldId id="368" r:id="rId44"/>
    <p:sldId id="385" r:id="rId45"/>
    <p:sldId id="378" r:id="rId46"/>
    <p:sldId id="379" r:id="rId47"/>
    <p:sldId id="380" r:id="rId48"/>
    <p:sldId id="381" r:id="rId49"/>
    <p:sldId id="382" r:id="rId50"/>
    <p:sldId id="383" r:id="rId51"/>
    <p:sldId id="434" r:id="rId52"/>
    <p:sldId id="360" r:id="rId53"/>
    <p:sldId id="417" r:id="rId54"/>
    <p:sldId id="367" r:id="rId55"/>
    <p:sldId id="361" r:id="rId56"/>
    <p:sldId id="362" r:id="rId57"/>
    <p:sldId id="439" r:id="rId58"/>
    <p:sldId id="471" r:id="rId59"/>
    <p:sldId id="364" r:id="rId60"/>
    <p:sldId id="365" r:id="rId61"/>
    <p:sldId id="438" r:id="rId62"/>
    <p:sldId id="355" r:id="rId63"/>
    <p:sldId id="356" r:id="rId64"/>
    <p:sldId id="384" r:id="rId65"/>
    <p:sldId id="428" r:id="rId66"/>
    <p:sldId id="370" r:id="rId67"/>
    <p:sldId id="436" r:id="rId68"/>
    <p:sldId id="353" r:id="rId69"/>
    <p:sldId id="352" r:id="rId70"/>
    <p:sldId id="435" r:id="rId71"/>
    <p:sldId id="386" r:id="rId72"/>
    <p:sldId id="387" r:id="rId73"/>
    <p:sldId id="426" r:id="rId74"/>
    <p:sldId id="388" r:id="rId75"/>
    <p:sldId id="427" r:id="rId76"/>
    <p:sldId id="437" r:id="rId77"/>
    <p:sldId id="363" r:id="rId78"/>
    <p:sldId id="433" r:id="rId79"/>
    <p:sldId id="429" r:id="rId80"/>
    <p:sldId id="430" r:id="rId81"/>
    <p:sldId id="431" r:id="rId82"/>
    <p:sldId id="432" r:id="rId83"/>
    <p:sldId id="472" r:id="rId84"/>
  </p:sldIdLst>
  <p:sldSz cx="9144000" cy="6858000" type="screen4x3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4">
          <p15:clr>
            <a:srgbClr val="A4A3A4"/>
          </p15:clr>
        </p15:guide>
        <p15:guide id="2" pos="30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23" autoAdjust="0"/>
    <p:restoredTop sz="90190" autoAdjust="0"/>
  </p:normalViewPr>
  <p:slideViewPr>
    <p:cSldViewPr>
      <p:cViewPr>
        <p:scale>
          <a:sx n="100" d="100"/>
          <a:sy n="100" d="100"/>
        </p:scale>
        <p:origin x="64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4124"/>
    </p:cViewPr>
  </p:sorterViewPr>
  <p:notesViewPr>
    <p:cSldViewPr>
      <p:cViewPr varScale="1">
        <p:scale>
          <a:sx n="57" d="100"/>
          <a:sy n="57" d="100"/>
        </p:scale>
        <p:origin x="-2154" y="-96"/>
      </p:cViewPr>
      <p:guideLst>
        <p:guide orient="horz" pos="2304"/>
        <p:guide pos="30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ableStyles" Target="tableStyle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265" y="0"/>
            <a:ext cx="4160936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9924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265" y="6949924"/>
            <a:ext cx="4160936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Times New Roman" pitchFamily="18" charset="0"/>
              </a:defRPr>
            </a:lvl1pPr>
          </a:lstStyle>
          <a:p>
            <a:fld id="{0ECC8FD4-F839-4DB4-ABBF-BF5CC8DCBF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132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00525" cy="34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00675" y="0"/>
            <a:ext cx="4200525" cy="34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63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41638" y="522288"/>
            <a:ext cx="3717925" cy="2787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63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00163" y="3483429"/>
            <a:ext cx="7000875" cy="3309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66857"/>
            <a:ext cx="4200525" cy="34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3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00675" y="6966857"/>
            <a:ext cx="4200525" cy="34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DE0FAE9-5D6D-43D6-AAA5-AD31F68B99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130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33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00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01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74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72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48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93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81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33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46F83-75DC-FEA0-61E4-67D972EC0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837AD0-5001-7271-F940-BB0436A023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044892-4810-3E61-E2FF-FBF84E0018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2D766-73C0-0809-094C-5A2D16D67A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63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82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96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510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501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355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017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B4202-30C1-2BB7-D49B-630AC5915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66A1EC-F63F-053F-72FB-125DEFD930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37F623-4F45-F2B3-B822-6067806587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E1A158-B852-5B61-7122-0092A6BCA7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854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ABC61-E488-52BB-50A1-85EBBB6B3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E21A0C-4FC2-1571-9D18-870CCA1E7B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BA07B3-D2E8-1242-D267-3B9B8A2FD9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5F872-F9AF-E44F-D314-C75181EF74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15652-C0A9-4BF7-8556-B7667A9E5BD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5982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130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769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CEA09-9756-97A6-3B81-81B1F9E79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27E423-D2CA-097B-FE80-FB9AAFF611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C9932A-98E6-1FED-53E3-4A30F4714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BB491F-FD93-9954-3F99-9BBFF86ECA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724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22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368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227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47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384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814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8D7DB-57EE-F6F9-D22D-3278C70AB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EA0FD8-6190-0072-4355-29C806D291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EC0557-936A-081D-B9C4-1603A0DE7A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1995A-25C1-8971-1C94-88CFB88AD3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427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293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5549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952A8-ED4E-2815-5406-1090D1796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B90BF4-3C68-F7A3-243B-3B979F2B43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CB417E-5300-5C4E-5FF1-B69D9073F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F1F78-E3BC-0390-3564-F2C5B1B68C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711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972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93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457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219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366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613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4CB85-ADA0-BA32-4056-9F4D771CA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FA50A7-5D6F-A589-6223-FD80D8F9E7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B2E028-3B53-CB0A-5E47-0EBC1F1184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FD2B5-54AB-0414-A87B-FF4B7AA4D7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3232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380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94910-59C2-76A5-83E5-B35EED56C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D1EC90-FB23-1143-E45A-A69B231461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A802EE-D0E4-F830-8AC7-DED49922F1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1F292-2D12-4FC8-EDB4-B5C4CC9CE7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63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E5747-5BE9-CD83-8930-CBDBE279F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5894F9-C2CD-B2A5-7DD3-E9D5BF2A86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DD4742-04E5-11E4-81E3-7389070BEF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 all started when I was looking for a card for one of my Scouts who made Eagle, and Hallmark had this card for the occasion.  I realized immediately that it was a view of Baldy from the Miranda meadow at Philmont.  So when we went through there in 2012 - with a burro - I staged a photo to try to recreate the image on the card.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9CD1E-EA51-9335-D322-F846788884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933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B6824-5269-4BB1-9D2B-44225E3EF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B7EBB2-FE7D-C7EF-D177-EBDA2AD0F8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343768-CA23-B9C9-0CAA-25B79A34A0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 the photo, and I've used this as a Zoom background for years.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7CE174-DAD3-7992-911F-ACE51FD390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689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D1A24-6D2B-DC18-06EE-172189843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55E1DC-50AB-FA1D-D972-82F594B047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282EF3-A922-848A-EA95-3399842CED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2023 when I was looking for a different design for our Philmont crew shirts, I realized they could use a photo as the basis for a design, so I found this one, taken about a minute after the other one - because it had the crew more centered under the mountain.  They did a GREAT job...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F1A7F8-6F7D-7031-C5D9-7C270F45D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718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E1CEC-027B-A03F-37F3-A8933A926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9DCEE9-FFA1-927F-E4F6-858583ECCE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9E24A8-5D93-C993-D06F-60F0608D9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was the design they came up with...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FE939-6CAB-E325-85DB-DB6F485876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49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220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A2D2E-7ECF-4393-3731-916AE526C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0117C9-D753-A16D-7C0F-841F27E2A7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D45664-89E7-6F5E-6AF4-2ECCF6112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And this is the resulting shirt - even better than I imagined.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EA18D7-1C56-DC8C-FD11-098A953FAB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13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825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90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83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0FAE9-5D6D-43D6-AAA5-AD31F68B99C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833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355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5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5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355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2355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56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23561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2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3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4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5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566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6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2356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74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381000" y="5334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575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667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576" name="Rectangle 2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3577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804F943-405B-4C34-BF44-4AAE2D23C84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3578" name="Rectangle 2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DCE99-8633-460A-87B1-A8B78FE936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1198E-BAE4-479E-857D-608445B5CA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028 w 6027"/>
                <a:gd name="T1" fmla="*/ 201 h 2296"/>
                <a:gd name="T2" fmla="*/ 0 w 6027"/>
                <a:gd name="T3" fmla="*/ 201 h 2296"/>
                <a:gd name="T4" fmla="*/ 0 w 6027"/>
                <a:gd name="T5" fmla="*/ 0 h 2296"/>
                <a:gd name="T6" fmla="*/ 5028 w 6027"/>
                <a:gd name="T7" fmla="*/ 0 h 2296"/>
                <a:gd name="T8" fmla="*/ 5028 w 6027"/>
                <a:gd name="T9" fmla="*/ 201 h 2296"/>
                <a:gd name="T10" fmla="*/ 5028 w 6027"/>
                <a:gd name="T11" fmla="*/ 201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Arial" charset="0"/>
                <a:cs typeface="+mn-cs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Arial" charset="0"/>
                <a:cs typeface="+mn-cs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8 h 353"/>
                  <a:gd name="T4" fmla="*/ 24 w 186"/>
                  <a:gd name="T5" fmla="*/ 48 h 353"/>
                  <a:gd name="T6" fmla="*/ 18 w 186"/>
                  <a:gd name="T7" fmla="*/ 104 h 353"/>
                  <a:gd name="T8" fmla="*/ 42 w 186"/>
                  <a:gd name="T9" fmla="*/ 179 h 353"/>
                  <a:gd name="T10" fmla="*/ 48 w 186"/>
                  <a:gd name="T11" fmla="*/ 254 h 353"/>
                  <a:gd name="T12" fmla="*/ 0 w 186"/>
                  <a:gd name="T13" fmla="*/ 554 h 353"/>
                  <a:gd name="T14" fmla="*/ 54 w 186"/>
                  <a:gd name="T15" fmla="*/ 366 h 353"/>
                  <a:gd name="T16" fmla="*/ 84 w 186"/>
                  <a:gd name="T17" fmla="*/ 339 h 353"/>
                  <a:gd name="T18" fmla="*/ 126 w 186"/>
                  <a:gd name="T19" fmla="*/ 198 h 353"/>
                  <a:gd name="T20" fmla="*/ 144 w 186"/>
                  <a:gd name="T21" fmla="*/ 188 h 353"/>
                  <a:gd name="T22" fmla="*/ 144 w 186"/>
                  <a:gd name="T23" fmla="*/ 141 h 353"/>
                  <a:gd name="T24" fmla="*/ 186 w 186"/>
                  <a:gd name="T25" fmla="*/ 104 h 353"/>
                  <a:gd name="T26" fmla="*/ 162 w 186"/>
                  <a:gd name="T27" fmla="*/ 9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0 h 66"/>
                  <a:gd name="T8" fmla="*/ 6 w 155"/>
                  <a:gd name="T9" fmla="*/ 28 h 66"/>
                  <a:gd name="T10" fmla="*/ 0 w 155"/>
                  <a:gd name="T11" fmla="*/ 38 h 66"/>
                  <a:gd name="T12" fmla="*/ 78 w 155"/>
                  <a:gd name="T13" fmla="*/ 94 h 66"/>
                  <a:gd name="T14" fmla="*/ 96 w 155"/>
                  <a:gd name="T15" fmla="*/ 66 h 66"/>
                  <a:gd name="T16" fmla="*/ 155 w 155"/>
                  <a:gd name="T17" fmla="*/ 104 h 66"/>
                  <a:gd name="T18" fmla="*/ 126 w 155"/>
                  <a:gd name="T19" fmla="*/ 3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59 h 72"/>
                  <a:gd name="T2" fmla="*/ 0 w 42"/>
                  <a:gd name="T3" fmla="*/ 29 h 72"/>
                  <a:gd name="T4" fmla="*/ 12 w 42"/>
                  <a:gd name="T5" fmla="*/ 10 h 72"/>
                  <a:gd name="T6" fmla="*/ 0 w 42"/>
                  <a:gd name="T7" fmla="*/ 10 h 72"/>
                  <a:gd name="T8" fmla="*/ 12 w 42"/>
                  <a:gd name="T9" fmla="*/ 10 h 72"/>
                  <a:gd name="T10" fmla="*/ 24 w 42"/>
                  <a:gd name="T11" fmla="*/ 10 h 72"/>
                  <a:gd name="T12" fmla="*/ 36 w 42"/>
                  <a:gd name="T13" fmla="*/ 10 h 72"/>
                  <a:gd name="T14" fmla="*/ 42 w 42"/>
                  <a:gd name="T15" fmla="*/ 0 h 72"/>
                  <a:gd name="T16" fmla="*/ 30 w 42"/>
                  <a:gd name="T17" fmla="*/ 29 h 72"/>
                  <a:gd name="T18" fmla="*/ 42 w 42"/>
                  <a:gd name="T19" fmla="*/ 78 h 72"/>
                  <a:gd name="T20" fmla="*/ 12 w 42"/>
                  <a:gd name="T21" fmla="*/ 115 h 72"/>
                  <a:gd name="T22" fmla="*/ 6 w 42"/>
                  <a:gd name="T23" fmla="*/ 59 h 72"/>
                  <a:gd name="T24" fmla="*/ 6 w 42"/>
                  <a:gd name="T25" fmla="*/ 59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Arial" charset="0"/>
                <a:cs typeface="+mn-cs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4 h 287"/>
                <a:gd name="T4" fmla="*/ 66 w 365"/>
                <a:gd name="T5" fmla="*/ 116 h 287"/>
                <a:gd name="T6" fmla="*/ 143 w 365"/>
                <a:gd name="T7" fmla="*/ 192 h 287"/>
                <a:gd name="T8" fmla="*/ 191 w 365"/>
                <a:gd name="T9" fmla="*/ 176 h 287"/>
                <a:gd name="T10" fmla="*/ 341 w 365"/>
                <a:gd name="T11" fmla="*/ 303 h 287"/>
                <a:gd name="T12" fmla="*/ 305 w 365"/>
                <a:gd name="T13" fmla="*/ 183 h 287"/>
                <a:gd name="T14" fmla="*/ 365 w 365"/>
                <a:gd name="T15" fmla="*/ 140 h 287"/>
                <a:gd name="T16" fmla="*/ 359 w 365"/>
                <a:gd name="T17" fmla="*/ 134 h 287"/>
                <a:gd name="T18" fmla="*/ 335 w 365"/>
                <a:gd name="T19" fmla="*/ 122 h 287"/>
                <a:gd name="T20" fmla="*/ 299 w 365"/>
                <a:gd name="T21" fmla="*/ 94 h 287"/>
                <a:gd name="T22" fmla="*/ 257 w 365"/>
                <a:gd name="T23" fmla="*/ 76 h 287"/>
                <a:gd name="T24" fmla="*/ 215 w 365"/>
                <a:gd name="T25" fmla="*/ 58 h 287"/>
                <a:gd name="T26" fmla="*/ 173 w 365"/>
                <a:gd name="T27" fmla="*/ 40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4 h 60"/>
                <a:gd name="T16" fmla="*/ 65 w 71"/>
                <a:gd name="T17" fmla="*/ 46 h 60"/>
                <a:gd name="T18" fmla="*/ 71 w 71"/>
                <a:gd name="T19" fmla="*/ 58 h 60"/>
                <a:gd name="T20" fmla="*/ 71 w 71"/>
                <a:gd name="T21" fmla="*/ 64 h 60"/>
                <a:gd name="T22" fmla="*/ 59 w 71"/>
                <a:gd name="T23" fmla="*/ 58 h 60"/>
                <a:gd name="T24" fmla="*/ 47 w 71"/>
                <a:gd name="T25" fmla="*/ 46 h 60"/>
                <a:gd name="T26" fmla="*/ 23 w 71"/>
                <a:gd name="T27" fmla="*/ 34 h 60"/>
                <a:gd name="T28" fmla="*/ 23 w 71"/>
                <a:gd name="T29" fmla="*/ 40 h 60"/>
                <a:gd name="T30" fmla="*/ 18 w 71"/>
                <a:gd name="T31" fmla="*/ 46 h 60"/>
                <a:gd name="T32" fmla="*/ 12 w 71"/>
                <a:gd name="T33" fmla="*/ 52 h 60"/>
                <a:gd name="T34" fmla="*/ 6 w 71"/>
                <a:gd name="T35" fmla="*/ 52 h 60"/>
                <a:gd name="T36" fmla="*/ 6 w 71"/>
                <a:gd name="T37" fmla="*/ 52 h 60"/>
                <a:gd name="T38" fmla="*/ 6 w 71"/>
                <a:gd name="T39" fmla="*/ 40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8 h 162"/>
                <a:gd name="T10" fmla="*/ 96 w 161"/>
                <a:gd name="T11" fmla="*/ 64 h 162"/>
                <a:gd name="T12" fmla="*/ 102 w 161"/>
                <a:gd name="T13" fmla="*/ 76 h 162"/>
                <a:gd name="T14" fmla="*/ 108 w 161"/>
                <a:gd name="T15" fmla="*/ 88 h 162"/>
                <a:gd name="T16" fmla="*/ 120 w 161"/>
                <a:gd name="T17" fmla="*/ 100 h 162"/>
                <a:gd name="T18" fmla="*/ 143 w 161"/>
                <a:gd name="T19" fmla="*/ 118 h 162"/>
                <a:gd name="T20" fmla="*/ 155 w 161"/>
                <a:gd name="T21" fmla="*/ 146 h 162"/>
                <a:gd name="T22" fmla="*/ 161 w 161"/>
                <a:gd name="T23" fmla="*/ 164 h 162"/>
                <a:gd name="T24" fmla="*/ 161 w 161"/>
                <a:gd name="T25" fmla="*/ 170 h 162"/>
                <a:gd name="T26" fmla="*/ 96 w 161"/>
                <a:gd name="T27" fmla="*/ 106 h 162"/>
                <a:gd name="T28" fmla="*/ 30 w 161"/>
                <a:gd name="T29" fmla="*/ 58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4 h 60"/>
                <a:gd name="T4" fmla="*/ 41 w 59"/>
                <a:gd name="T5" fmla="*/ 40 h 60"/>
                <a:gd name="T6" fmla="*/ 47 w 59"/>
                <a:gd name="T7" fmla="*/ 46 h 60"/>
                <a:gd name="T8" fmla="*/ 53 w 59"/>
                <a:gd name="T9" fmla="*/ 58 h 60"/>
                <a:gd name="T10" fmla="*/ 53 w 59"/>
                <a:gd name="T11" fmla="*/ 64 h 60"/>
                <a:gd name="T12" fmla="*/ 47 w 59"/>
                <a:gd name="T13" fmla="*/ 58 h 60"/>
                <a:gd name="T14" fmla="*/ 35 w 59"/>
                <a:gd name="T15" fmla="*/ 52 h 60"/>
                <a:gd name="T16" fmla="*/ 23 w 59"/>
                <a:gd name="T17" fmla="*/ 40 h 60"/>
                <a:gd name="T18" fmla="*/ 17 w 59"/>
                <a:gd name="T19" fmla="*/ 34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0 h 204"/>
                <a:gd name="T2" fmla="*/ 245 w 245"/>
                <a:gd name="T3" fmla="*/ 46 h 204"/>
                <a:gd name="T4" fmla="*/ 209 w 245"/>
                <a:gd name="T5" fmla="*/ 88 h 204"/>
                <a:gd name="T6" fmla="*/ 143 w 245"/>
                <a:gd name="T7" fmla="*/ 140 h 204"/>
                <a:gd name="T8" fmla="*/ 167 w 245"/>
                <a:gd name="T9" fmla="*/ 164 h 204"/>
                <a:gd name="T10" fmla="*/ 179 w 245"/>
                <a:gd name="T11" fmla="*/ 216 h 204"/>
                <a:gd name="T12" fmla="*/ 77 w 245"/>
                <a:gd name="T13" fmla="*/ 140 h 204"/>
                <a:gd name="T14" fmla="*/ 47 w 245"/>
                <a:gd name="T15" fmla="*/ 88 h 204"/>
                <a:gd name="T16" fmla="*/ 89 w 245"/>
                <a:gd name="T17" fmla="*/ 70 h 204"/>
                <a:gd name="T18" fmla="*/ 59 w 245"/>
                <a:gd name="T19" fmla="*/ 40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0 h 204"/>
                <a:gd name="T50" fmla="*/ 233 w 245"/>
                <a:gd name="T51" fmla="*/ 40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9654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381000" y="5334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9655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667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BE14EE6-8EDF-40EA-85A3-8B9E5550F8DE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395533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3E32DD-1F49-4FDE-B7FF-DA2689CA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4FB0FE-AB8A-4B20-A8F4-46195D09C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235823"/>
            <a:ext cx="2133600" cy="457200"/>
          </a:xfrm>
        </p:spPr>
        <p:txBody>
          <a:bodyPr/>
          <a:lstStyle>
            <a:lvl1pPr algn="ctr">
              <a:defRPr b="1"/>
            </a:lvl1pPr>
          </a:lstStyle>
          <a:p>
            <a:fld id="{7E83AE9C-D4B0-4EDC-9B27-782BC6356B82}" type="slidenum">
              <a:rPr lang="en-US" altLang="en-US" smtClean="0"/>
              <a:pPr/>
              <a:t>‹#›</a:t>
            </a:fld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2881495182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075D61-92CE-4586-A87E-ADBCD40186B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0470172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3892C9-BFE2-4F59-B721-21189BAE306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80636225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3848B4-2A39-4B52-8014-72E8F315EA9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03164110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43BB2B-3818-4845-A4AC-B2D6531988F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2892165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B94ABA-64D5-4FE3-BD52-29D6824E8A8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89898016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06A28-6AAB-4DEF-8437-1D9D5BEB6D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32267755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F4F82B-828F-46C8-BFE4-CB15F89C12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36C9A4-0CDE-4F3A-BF10-753F0475D0F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08144019"/>
      </p:ext>
    </p:extLst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0E660-E513-4494-8380-B7A67339DA6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59874899"/>
      </p:ext>
    </p:extLst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9A9E94-7AE9-495E-8B39-B7C0C832426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6636319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2DB43A-D6AF-4B9B-AC18-08CA19C5B7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3C9F8C-7AC3-4177-8882-49CFCC0194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03D89B-77A4-444D-97C9-F3A276766D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DB8E87-A755-40EA-BB5A-18A4333334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968FE8-4F6D-428E-9536-AE11FC80A4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7AD918-CC39-411A-813B-A039C6F25D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18EBA-DAAA-477E-867D-CFBEA4EAD6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2531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2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3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2534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22535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536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22537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38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39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0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1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542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43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22544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6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7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8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9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50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5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552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22553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22554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4EA356CA-48DB-489D-A447-C2113D31D5D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2555" name="Rectangle 27"/>
          <p:cNvSpPr>
            <a:spLocks noChangeArrowheads="1"/>
          </p:cNvSpPr>
          <p:nvPr/>
        </p:nvSpPr>
        <p:spPr bwMode="auto">
          <a:xfrm>
            <a:off x="114300" y="2662238"/>
            <a:ext cx="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556" name="Rectangle 28"/>
          <p:cNvSpPr>
            <a:spLocks noChangeArrowheads="1"/>
          </p:cNvSpPr>
          <p:nvPr/>
        </p:nvSpPr>
        <p:spPr bwMode="auto">
          <a:xfrm>
            <a:off x="0" y="2662238"/>
            <a:ext cx="9144000" cy="822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/>
            <a:br>
              <a:rPr lang="en-US" sz="2400">
                <a:latin typeface="Times New Roman" pitchFamily="18" charset="0"/>
              </a:rPr>
            </a:br>
            <a:endParaRPr lang="en-US" sz="2400">
              <a:latin typeface="Times New Roman" pitchFamily="18" charset="0"/>
            </a:endParaRPr>
          </a:p>
        </p:txBody>
      </p:sp>
      <p:sp>
        <p:nvSpPr>
          <p:cNvPr id="22557" name="Rectangle 29"/>
          <p:cNvSpPr>
            <a:spLocks noChangeArrowheads="1"/>
          </p:cNvSpPr>
          <p:nvPr/>
        </p:nvSpPr>
        <p:spPr bwMode="auto">
          <a:xfrm>
            <a:off x="114300" y="2662238"/>
            <a:ext cx="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558" name="Rectangle 30"/>
          <p:cNvSpPr>
            <a:spLocks noChangeArrowheads="1"/>
          </p:cNvSpPr>
          <p:nvPr/>
        </p:nvSpPr>
        <p:spPr bwMode="auto">
          <a:xfrm>
            <a:off x="0" y="2662238"/>
            <a:ext cx="9144000" cy="822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/>
            <a:br>
              <a:rPr lang="en-US" sz="2400">
                <a:latin typeface="Times New Roman" pitchFamily="18" charset="0"/>
              </a:rPr>
            </a:br>
            <a:endParaRPr lang="en-US" sz="2400">
              <a:latin typeface="Times New Roman" pitchFamily="18" charset="0"/>
            </a:endParaRPr>
          </a:p>
        </p:txBody>
      </p:sp>
      <p:sp>
        <p:nvSpPr>
          <p:cNvPr id="22559" name="Rectangle 31"/>
          <p:cNvSpPr>
            <a:spLocks noChangeArrowheads="1"/>
          </p:cNvSpPr>
          <p:nvPr/>
        </p:nvSpPr>
        <p:spPr bwMode="auto">
          <a:xfrm>
            <a:off x="114300" y="2662238"/>
            <a:ext cx="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2560" name="Picture 3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8000" contrast="-100000"/>
          </a:blip>
          <a:srcRect/>
          <a:stretch>
            <a:fillRect/>
          </a:stretch>
        </p:blipFill>
        <p:spPr bwMode="auto">
          <a:xfrm>
            <a:off x="7848600" y="5486400"/>
            <a:ext cx="1081088" cy="1371600"/>
          </a:xfrm>
          <a:prstGeom prst="rect">
            <a:avLst/>
          </a:prstGeom>
          <a:noFill/>
        </p:spPr>
      </p:pic>
      <p:sp>
        <p:nvSpPr>
          <p:cNvPr id="22561" name="Rectangle 33"/>
          <p:cNvSpPr>
            <a:spLocks noChangeArrowheads="1"/>
          </p:cNvSpPr>
          <p:nvPr/>
        </p:nvSpPr>
        <p:spPr bwMode="auto">
          <a:xfrm>
            <a:off x="0" y="2662238"/>
            <a:ext cx="9144000" cy="822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/>
            <a:br>
              <a:rPr lang="en-US" sz="2400">
                <a:latin typeface="Times New Roman" pitchFamily="18" charset="0"/>
              </a:rPr>
            </a:br>
            <a:endParaRPr lang="en-US" sz="2400">
              <a:latin typeface="Times New Roman" pitchFamily="18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56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028 w 6027"/>
                <a:gd name="T1" fmla="*/ 201 h 2296"/>
                <a:gd name="T2" fmla="*/ 0 w 6027"/>
                <a:gd name="T3" fmla="*/ 201 h 2296"/>
                <a:gd name="T4" fmla="*/ 0 w 6027"/>
                <a:gd name="T5" fmla="*/ 0 h 2296"/>
                <a:gd name="T6" fmla="*/ 5028 w 6027"/>
                <a:gd name="T7" fmla="*/ 0 h 2296"/>
                <a:gd name="T8" fmla="*/ 5028 w 6027"/>
                <a:gd name="T9" fmla="*/ 201 h 2296"/>
                <a:gd name="T10" fmla="*/ 5028 w 6027"/>
                <a:gd name="T11" fmla="*/ 201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612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Arial" charset="0"/>
                <a:cs typeface="+mn-cs"/>
              </a:endParaRPr>
            </a:p>
          </p:txBody>
        </p:sp>
      </p:grpSp>
      <p:sp>
        <p:nvSpPr>
          <p:cNvPr id="1027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68615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Arial" charset="0"/>
                <a:cs typeface="+mn-cs"/>
              </a:endParaRPr>
            </a:p>
          </p:txBody>
        </p:sp>
        <p:grpSp>
          <p:nvGrpSpPr>
            <p:cNvPr id="1049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51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52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8 h 353"/>
                  <a:gd name="T4" fmla="*/ 24 w 186"/>
                  <a:gd name="T5" fmla="*/ 48 h 353"/>
                  <a:gd name="T6" fmla="*/ 18 w 186"/>
                  <a:gd name="T7" fmla="*/ 104 h 353"/>
                  <a:gd name="T8" fmla="*/ 42 w 186"/>
                  <a:gd name="T9" fmla="*/ 179 h 353"/>
                  <a:gd name="T10" fmla="*/ 48 w 186"/>
                  <a:gd name="T11" fmla="*/ 254 h 353"/>
                  <a:gd name="T12" fmla="*/ 0 w 186"/>
                  <a:gd name="T13" fmla="*/ 554 h 353"/>
                  <a:gd name="T14" fmla="*/ 54 w 186"/>
                  <a:gd name="T15" fmla="*/ 366 h 353"/>
                  <a:gd name="T16" fmla="*/ 84 w 186"/>
                  <a:gd name="T17" fmla="*/ 339 h 353"/>
                  <a:gd name="T18" fmla="*/ 126 w 186"/>
                  <a:gd name="T19" fmla="*/ 198 h 353"/>
                  <a:gd name="T20" fmla="*/ 144 w 186"/>
                  <a:gd name="T21" fmla="*/ 188 h 353"/>
                  <a:gd name="T22" fmla="*/ 144 w 186"/>
                  <a:gd name="T23" fmla="*/ 141 h 353"/>
                  <a:gd name="T24" fmla="*/ 186 w 186"/>
                  <a:gd name="T25" fmla="*/ 104 h 353"/>
                  <a:gd name="T26" fmla="*/ 162 w 186"/>
                  <a:gd name="T27" fmla="*/ 9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53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54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0 h 66"/>
                  <a:gd name="T8" fmla="*/ 6 w 155"/>
                  <a:gd name="T9" fmla="*/ 28 h 66"/>
                  <a:gd name="T10" fmla="*/ 0 w 155"/>
                  <a:gd name="T11" fmla="*/ 38 h 66"/>
                  <a:gd name="T12" fmla="*/ 78 w 155"/>
                  <a:gd name="T13" fmla="*/ 94 h 66"/>
                  <a:gd name="T14" fmla="*/ 96 w 155"/>
                  <a:gd name="T15" fmla="*/ 66 h 66"/>
                  <a:gd name="T16" fmla="*/ 155 w 155"/>
                  <a:gd name="T17" fmla="*/ 104 h 66"/>
                  <a:gd name="T18" fmla="*/ 126 w 155"/>
                  <a:gd name="T19" fmla="*/ 3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55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59 h 72"/>
                  <a:gd name="T2" fmla="*/ 0 w 42"/>
                  <a:gd name="T3" fmla="*/ 29 h 72"/>
                  <a:gd name="T4" fmla="*/ 12 w 42"/>
                  <a:gd name="T5" fmla="*/ 10 h 72"/>
                  <a:gd name="T6" fmla="*/ 0 w 42"/>
                  <a:gd name="T7" fmla="*/ 10 h 72"/>
                  <a:gd name="T8" fmla="*/ 12 w 42"/>
                  <a:gd name="T9" fmla="*/ 10 h 72"/>
                  <a:gd name="T10" fmla="*/ 24 w 42"/>
                  <a:gd name="T11" fmla="*/ 10 h 72"/>
                  <a:gd name="T12" fmla="*/ 36 w 42"/>
                  <a:gd name="T13" fmla="*/ 10 h 72"/>
                  <a:gd name="T14" fmla="*/ 42 w 42"/>
                  <a:gd name="T15" fmla="*/ 0 h 72"/>
                  <a:gd name="T16" fmla="*/ 30 w 42"/>
                  <a:gd name="T17" fmla="*/ 29 h 72"/>
                  <a:gd name="T18" fmla="*/ 42 w 42"/>
                  <a:gd name="T19" fmla="*/ 78 h 72"/>
                  <a:gd name="T20" fmla="*/ 12 w 42"/>
                  <a:gd name="T21" fmla="*/ 115 h 72"/>
                  <a:gd name="T22" fmla="*/ 6 w 42"/>
                  <a:gd name="T23" fmla="*/ 59 h 72"/>
                  <a:gd name="T24" fmla="*/ 6 w 42"/>
                  <a:gd name="T25" fmla="*/ 59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68622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latin typeface="Arial" charset="0"/>
                <a:cs typeface="+mn-cs"/>
              </a:endParaRPr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042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4 h 287"/>
                <a:gd name="T4" fmla="*/ 66 w 365"/>
                <a:gd name="T5" fmla="*/ 116 h 287"/>
                <a:gd name="T6" fmla="*/ 143 w 365"/>
                <a:gd name="T7" fmla="*/ 192 h 287"/>
                <a:gd name="T8" fmla="*/ 191 w 365"/>
                <a:gd name="T9" fmla="*/ 176 h 287"/>
                <a:gd name="T10" fmla="*/ 341 w 365"/>
                <a:gd name="T11" fmla="*/ 303 h 287"/>
                <a:gd name="T12" fmla="*/ 305 w 365"/>
                <a:gd name="T13" fmla="*/ 183 h 287"/>
                <a:gd name="T14" fmla="*/ 365 w 365"/>
                <a:gd name="T15" fmla="*/ 140 h 287"/>
                <a:gd name="T16" fmla="*/ 359 w 365"/>
                <a:gd name="T17" fmla="*/ 134 h 287"/>
                <a:gd name="T18" fmla="*/ 335 w 365"/>
                <a:gd name="T19" fmla="*/ 122 h 287"/>
                <a:gd name="T20" fmla="*/ 299 w 365"/>
                <a:gd name="T21" fmla="*/ 94 h 287"/>
                <a:gd name="T22" fmla="*/ 257 w 365"/>
                <a:gd name="T23" fmla="*/ 76 h 287"/>
                <a:gd name="T24" fmla="*/ 215 w 365"/>
                <a:gd name="T25" fmla="*/ 58 h 287"/>
                <a:gd name="T26" fmla="*/ 173 w 365"/>
                <a:gd name="T27" fmla="*/ 40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3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4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4 h 60"/>
                <a:gd name="T16" fmla="*/ 65 w 71"/>
                <a:gd name="T17" fmla="*/ 46 h 60"/>
                <a:gd name="T18" fmla="*/ 71 w 71"/>
                <a:gd name="T19" fmla="*/ 58 h 60"/>
                <a:gd name="T20" fmla="*/ 71 w 71"/>
                <a:gd name="T21" fmla="*/ 64 h 60"/>
                <a:gd name="T22" fmla="*/ 59 w 71"/>
                <a:gd name="T23" fmla="*/ 58 h 60"/>
                <a:gd name="T24" fmla="*/ 47 w 71"/>
                <a:gd name="T25" fmla="*/ 46 h 60"/>
                <a:gd name="T26" fmla="*/ 23 w 71"/>
                <a:gd name="T27" fmla="*/ 34 h 60"/>
                <a:gd name="T28" fmla="*/ 23 w 71"/>
                <a:gd name="T29" fmla="*/ 40 h 60"/>
                <a:gd name="T30" fmla="*/ 18 w 71"/>
                <a:gd name="T31" fmla="*/ 46 h 60"/>
                <a:gd name="T32" fmla="*/ 12 w 71"/>
                <a:gd name="T33" fmla="*/ 52 h 60"/>
                <a:gd name="T34" fmla="*/ 6 w 71"/>
                <a:gd name="T35" fmla="*/ 52 h 60"/>
                <a:gd name="T36" fmla="*/ 6 w 71"/>
                <a:gd name="T37" fmla="*/ 52 h 60"/>
                <a:gd name="T38" fmla="*/ 6 w 71"/>
                <a:gd name="T39" fmla="*/ 40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5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8 h 162"/>
                <a:gd name="T10" fmla="*/ 96 w 161"/>
                <a:gd name="T11" fmla="*/ 64 h 162"/>
                <a:gd name="T12" fmla="*/ 102 w 161"/>
                <a:gd name="T13" fmla="*/ 76 h 162"/>
                <a:gd name="T14" fmla="*/ 108 w 161"/>
                <a:gd name="T15" fmla="*/ 88 h 162"/>
                <a:gd name="T16" fmla="*/ 120 w 161"/>
                <a:gd name="T17" fmla="*/ 100 h 162"/>
                <a:gd name="T18" fmla="*/ 143 w 161"/>
                <a:gd name="T19" fmla="*/ 118 h 162"/>
                <a:gd name="T20" fmla="*/ 155 w 161"/>
                <a:gd name="T21" fmla="*/ 146 h 162"/>
                <a:gd name="T22" fmla="*/ 161 w 161"/>
                <a:gd name="T23" fmla="*/ 164 h 162"/>
                <a:gd name="T24" fmla="*/ 161 w 161"/>
                <a:gd name="T25" fmla="*/ 170 h 162"/>
                <a:gd name="T26" fmla="*/ 96 w 161"/>
                <a:gd name="T27" fmla="*/ 106 h 162"/>
                <a:gd name="T28" fmla="*/ 30 w 161"/>
                <a:gd name="T29" fmla="*/ 58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6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4 h 60"/>
                <a:gd name="T4" fmla="*/ 41 w 59"/>
                <a:gd name="T5" fmla="*/ 40 h 60"/>
                <a:gd name="T6" fmla="*/ 47 w 59"/>
                <a:gd name="T7" fmla="*/ 46 h 60"/>
                <a:gd name="T8" fmla="*/ 53 w 59"/>
                <a:gd name="T9" fmla="*/ 58 h 60"/>
                <a:gd name="T10" fmla="*/ 53 w 59"/>
                <a:gd name="T11" fmla="*/ 64 h 60"/>
                <a:gd name="T12" fmla="*/ 47 w 59"/>
                <a:gd name="T13" fmla="*/ 58 h 60"/>
                <a:gd name="T14" fmla="*/ 35 w 59"/>
                <a:gd name="T15" fmla="*/ 52 h 60"/>
                <a:gd name="T16" fmla="*/ 23 w 59"/>
                <a:gd name="T17" fmla="*/ 40 h 60"/>
                <a:gd name="T18" fmla="*/ 17 w 59"/>
                <a:gd name="T19" fmla="*/ 34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7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0 h 204"/>
                <a:gd name="T2" fmla="*/ 245 w 245"/>
                <a:gd name="T3" fmla="*/ 46 h 204"/>
                <a:gd name="T4" fmla="*/ 209 w 245"/>
                <a:gd name="T5" fmla="*/ 88 h 204"/>
                <a:gd name="T6" fmla="*/ 143 w 245"/>
                <a:gd name="T7" fmla="*/ 140 h 204"/>
                <a:gd name="T8" fmla="*/ 167 w 245"/>
                <a:gd name="T9" fmla="*/ 164 h 204"/>
                <a:gd name="T10" fmla="*/ 179 w 245"/>
                <a:gd name="T11" fmla="*/ 216 h 204"/>
                <a:gd name="T12" fmla="*/ 77 w 245"/>
                <a:gd name="T13" fmla="*/ 140 h 204"/>
                <a:gd name="T14" fmla="*/ 47 w 245"/>
                <a:gd name="T15" fmla="*/ 88 h 204"/>
                <a:gd name="T16" fmla="*/ 89 w 245"/>
                <a:gd name="T17" fmla="*/ 70 h 204"/>
                <a:gd name="T18" fmla="*/ 59 w 245"/>
                <a:gd name="T19" fmla="*/ 40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0 h 204"/>
                <a:gd name="T50" fmla="*/ 233 w 245"/>
                <a:gd name="T51" fmla="*/ 40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8630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68632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8633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8634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E83AE9C-D4B0-4EDC-9B27-782BC6356B82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35" name="Rectangle 27"/>
          <p:cNvSpPr>
            <a:spLocks noChangeArrowheads="1"/>
          </p:cNvSpPr>
          <p:nvPr/>
        </p:nvSpPr>
        <p:spPr bwMode="auto">
          <a:xfrm>
            <a:off x="114300" y="2662238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defRPr/>
            </a:pPr>
            <a:endParaRPr lang="en-US" altLang="en-US" dirty="0">
              <a:cs typeface="+mn-cs"/>
            </a:endParaRPr>
          </a:p>
        </p:txBody>
      </p:sp>
      <p:sp>
        <p:nvSpPr>
          <p:cNvPr id="1036" name="Rectangle 28"/>
          <p:cNvSpPr>
            <a:spLocks noChangeArrowheads="1"/>
          </p:cNvSpPr>
          <p:nvPr/>
        </p:nvSpPr>
        <p:spPr bwMode="auto">
          <a:xfrm>
            <a:off x="0" y="2662238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br>
              <a:rPr lang="en-US" altLang="en-US" sz="2400" dirty="0">
                <a:latin typeface="Times New Roman" charset="0"/>
                <a:cs typeface="+mn-cs"/>
              </a:rPr>
            </a:br>
            <a:endParaRPr lang="en-US" altLang="en-US" sz="2400" dirty="0">
              <a:latin typeface="Times New Roman" charset="0"/>
              <a:cs typeface="+mn-cs"/>
            </a:endParaRPr>
          </a:p>
        </p:txBody>
      </p:sp>
      <p:sp>
        <p:nvSpPr>
          <p:cNvPr id="1037" name="Rectangle 29"/>
          <p:cNvSpPr>
            <a:spLocks noChangeArrowheads="1"/>
          </p:cNvSpPr>
          <p:nvPr/>
        </p:nvSpPr>
        <p:spPr bwMode="auto">
          <a:xfrm>
            <a:off x="114300" y="2662238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defRPr/>
            </a:pPr>
            <a:endParaRPr lang="en-US" altLang="en-US" dirty="0">
              <a:cs typeface="+mn-cs"/>
            </a:endParaRPr>
          </a:p>
        </p:txBody>
      </p:sp>
      <p:sp>
        <p:nvSpPr>
          <p:cNvPr id="1038" name="Rectangle 30"/>
          <p:cNvSpPr>
            <a:spLocks noChangeArrowheads="1"/>
          </p:cNvSpPr>
          <p:nvPr/>
        </p:nvSpPr>
        <p:spPr bwMode="auto">
          <a:xfrm>
            <a:off x="0" y="2662238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br>
              <a:rPr lang="en-US" altLang="en-US" sz="2400" dirty="0">
                <a:latin typeface="Times New Roman" charset="0"/>
                <a:cs typeface="+mn-cs"/>
              </a:rPr>
            </a:br>
            <a:endParaRPr lang="en-US" altLang="en-US" sz="2400" dirty="0">
              <a:latin typeface="Times New Roman" charset="0"/>
              <a:cs typeface="+mn-cs"/>
            </a:endParaRPr>
          </a:p>
        </p:txBody>
      </p:sp>
      <p:sp>
        <p:nvSpPr>
          <p:cNvPr id="1039" name="Rectangle 31"/>
          <p:cNvSpPr>
            <a:spLocks noChangeArrowheads="1"/>
          </p:cNvSpPr>
          <p:nvPr/>
        </p:nvSpPr>
        <p:spPr bwMode="auto">
          <a:xfrm>
            <a:off x="114300" y="2662238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defRPr/>
            </a:pPr>
            <a:endParaRPr lang="en-US" altLang="en-US" dirty="0">
              <a:cs typeface="+mn-cs"/>
            </a:endParaRPr>
          </a:p>
        </p:txBody>
      </p:sp>
      <p:pic>
        <p:nvPicPr>
          <p:cNvPr id="1040" name="Picture 32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8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486400"/>
            <a:ext cx="10810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1" name="Rectangle 33"/>
          <p:cNvSpPr>
            <a:spLocks noChangeArrowheads="1"/>
          </p:cNvSpPr>
          <p:nvPr/>
        </p:nvSpPr>
        <p:spPr bwMode="auto">
          <a:xfrm>
            <a:off x="0" y="2662238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br>
              <a:rPr lang="en-US" altLang="en-US" sz="2400" dirty="0">
                <a:latin typeface="Times New Roman" charset="0"/>
                <a:cs typeface="+mn-cs"/>
              </a:rPr>
            </a:br>
            <a:endParaRPr lang="en-US" altLang="en-US" sz="2400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6865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>
    <p:fade thruBlk="1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Jxx5L872yVc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WLDYFKDUZ2qlDET1Os07SIJgwITqTd_6/view?usp=share_lin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d/u/0/edit?mid=1AlgFcfmBAnDEnb74JWKd1OSxZo23NF9x&amp;ll=38.304391450090435%2C-104.5145307732368&amp;z=8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cograilway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royalgorgebridge.com/" TargetMode="External"/><Relationship Id="rId4" Type="http://schemas.openxmlformats.org/officeDocument/2006/relationships/hyperlink" Target="http://www.gardenofgods.com/home/index.cfm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st-elmo-colorado.com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sanddunespool.com/" TargetMode="External"/><Relationship Id="rId5" Type="http://schemas.openxmlformats.org/officeDocument/2006/relationships/hyperlink" Target="http://www.nps.gov/grsa/planyourvisit/campgrounds.htm" TargetMode="External"/><Relationship Id="rId4" Type="http://schemas.openxmlformats.org/officeDocument/2006/relationships/hyperlink" Target="http://www.nps.gov/grsa/index.htm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d/u/0/edit?mid=1CYsa4ReCQLzYGH-45Qy6pUcR4krvJzQ&amp;ll=35.70205661098994%2C-105.4762638125&amp;z=9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anddunespool.com/" TargetMode="External"/><Relationship Id="rId3" Type="http://schemas.openxmlformats.org/officeDocument/2006/relationships/hyperlink" Target="https://www.cograilway.com/" TargetMode="External"/><Relationship Id="rId7" Type="http://schemas.openxmlformats.org/officeDocument/2006/relationships/hyperlink" Target="http://www.nps.gov/grsa/index.htm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rkansasrivertours.com/" TargetMode="External"/><Relationship Id="rId5" Type="http://schemas.openxmlformats.org/officeDocument/2006/relationships/hyperlink" Target="https://www.dvorakexpeditions.com/https:/www.dvorakexpeditions.com/" TargetMode="External"/><Relationship Id="rId4" Type="http://schemas.openxmlformats.org/officeDocument/2006/relationships/hyperlink" Target="https://koa.com/find-a-koa/#%7B%22map%22%3A%7B%22lat%22%3A39.7172%2C%22lng%22%3A-104.0546%2C%22mode%22%3A%22map%22%2C%22camp%22%3Anull%2C%22routea%22%3Anull%2C%22routeb%22%3Anull%2C%22units%22%3A%22IMPERIAL%22%2C%22radius%22%3A%225%22%2C%22zoom%22%3A7%2C%22search%22%3A%22%22%7D%7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tc.net/PATC/Our_Store/PATC_Guides.aspx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lltrails.com/" TargetMode="External"/><Relationship Id="rId4" Type="http://schemas.openxmlformats.org/officeDocument/2006/relationships/hyperlink" Target="https://www.hikingupward.com/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3.basecamp.com/p/gPPyixZdGr1FLP5M2C8yuAt1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.3.basecamp.com/p/UEH3o3JD9c1XtSYRFmr9nFKS" TargetMode="Externa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philmontscoutranch.org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hiltrek.com/index.php" TargetMode="External"/><Relationship Id="rId4" Type="http://schemas.openxmlformats.org/officeDocument/2006/relationships/hyperlink" Target="https://www.youtube.com/user/philmontscoutranch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user/philmontscoutranch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xx5L872yVc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hyperlink" Target="https://koa.com/find-a-koa/" TargetMode="External"/><Relationship Id="rId13" Type="http://schemas.openxmlformats.org/officeDocument/2006/relationships/hyperlink" Target="https://public.3.basecamp.com/p/gPPyixZdGr1FLP5M2C8yuAt1" TargetMode="External"/><Relationship Id="rId3" Type="http://schemas.openxmlformats.org/officeDocument/2006/relationships/hyperlink" Target="https://philmontscoutranch.org/" TargetMode="External"/><Relationship Id="rId7" Type="http://schemas.openxmlformats.org/officeDocument/2006/relationships/hyperlink" Target="https://www.google.com/maps/d/u/0/edit?mid=1CYsa4ReCQLzYGH-45Qy6pUcR4krvJzQ&amp;ll=35.690905477164186%2C-106.0036075625&amp;z=9" TargetMode="External"/><Relationship Id="rId12" Type="http://schemas.openxmlformats.org/officeDocument/2006/relationships/hyperlink" Target="https://www.alltrails.com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google.com/maps/d/u/0/edit?mid=1AlgFcfmBAnDEnb74JWKd1OSxZo23NF9x&amp;ll=38.28715622379136%2C-104.7452436638618&amp;z=8" TargetMode="External"/><Relationship Id="rId11" Type="http://schemas.openxmlformats.org/officeDocument/2006/relationships/hyperlink" Target="https://www.hikingupward.com/" TargetMode="External"/><Relationship Id="rId5" Type="http://schemas.openxmlformats.org/officeDocument/2006/relationships/hyperlink" Target="https://drive.google.com/file/d/1WLDYFKDUZ2qlDET1Os07SIJgwITqTd_6/view?usp=share_link" TargetMode="External"/><Relationship Id="rId10" Type="http://schemas.openxmlformats.org/officeDocument/2006/relationships/hyperlink" Target="https://www.patc.net/PATC/Our_Store/PATC_Guides.aspx" TargetMode="External"/><Relationship Id="rId4" Type="http://schemas.openxmlformats.org/officeDocument/2006/relationships/hyperlink" Target="https://www.youtube.com/user/philmontscoutranch" TargetMode="External"/><Relationship Id="rId9" Type="http://schemas.openxmlformats.org/officeDocument/2006/relationships/hyperlink" Target="https://www.philtrek.com/index.php" TargetMode="External"/><Relationship Id="rId14" Type="http://schemas.openxmlformats.org/officeDocument/2006/relationships/hyperlink" Target="https://public.3.basecamp.com/p/UEH3o3JD9c1XtSYRFmr9nFKS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C8F44-A5DC-B70B-D2CC-48C794B96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59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4648200"/>
            <a:ext cx="8229600" cy="2057400"/>
          </a:xfrm>
        </p:spPr>
        <p:txBody>
          <a:bodyPr/>
          <a:lstStyle/>
          <a:p>
            <a:r>
              <a:rPr lang="en-US" sz="3200" dirty="0"/>
              <a:t>EAC 324</a:t>
            </a:r>
            <a:br>
              <a:rPr lang="en-US" dirty="0"/>
            </a:br>
            <a:r>
              <a:rPr lang="en-US" dirty="0">
                <a:hlinkClick r:id="rId4"/>
              </a:rPr>
              <a:t>Philmont Scout Ranch</a:t>
            </a:r>
            <a:br>
              <a:rPr lang="en-US" dirty="0"/>
            </a:br>
            <a:r>
              <a:rPr lang="en-US" sz="2800" dirty="0"/>
              <a:t>February 2025</a:t>
            </a:r>
            <a:br>
              <a:rPr lang="en-US" sz="2800" dirty="0"/>
            </a:br>
            <a:endParaRPr lang="en-US" dirty="0"/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48526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92752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39754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34490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49198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36187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1674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35192"/>
      </p:ext>
    </p:extLst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55064"/>
      </p:ext>
    </p:ext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t="26250" r="18125" b="6250"/>
          <a:stretch/>
        </p:blipFill>
        <p:spPr>
          <a:xfrm>
            <a:off x="-76200" y="-163773"/>
            <a:ext cx="9220200" cy="743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43591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en-US" dirty="0">
                <a:hlinkClick r:id="rId3"/>
              </a:rPr>
              <a:t>Philmont in Two</a:t>
            </a:r>
            <a:br>
              <a:rPr lang="en-US" dirty="0">
                <a:hlinkClick r:id="rId3"/>
              </a:rPr>
            </a:br>
            <a:r>
              <a:rPr lang="en-US" dirty="0"/>
              <a:t>(video)</a:t>
            </a:r>
          </a:p>
        </p:txBody>
      </p:sp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16"/>
            <a:ext cx="9151088" cy="686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32527"/>
      </p:ext>
    </p:extLst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28289"/>
      </p:ext>
    </p:extLst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7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70565"/>
      </p:ext>
    </p:extLst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76200"/>
            <a:ext cx="51054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34060"/>
      </p:ext>
    </p:extLst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7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98284"/>
      </p:ext>
    </p:extLst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86328"/>
      </p:ext>
    </p:extLst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AAF9FD-0256-438C-8B8C-C7D65DAA3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1" y="-21195"/>
            <a:ext cx="6553200" cy="690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63349"/>
      </p:ext>
    </p:extLst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CEDFCD-26BF-46FC-A6CD-825941723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1007" y="0"/>
            <a:ext cx="1030601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27607"/>
      </p:ext>
    </p:extLst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57D59-0722-4BEC-A281-CCF2D8AA1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62741"/>
      </p:ext>
    </p:extLst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9525BE-FD5F-4C45-99CF-C56A60D96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0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40422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Philmont?</a:t>
            </a:r>
          </a:p>
          <a:p>
            <a:r>
              <a:rPr lang="en-US" dirty="0"/>
              <a:t>Challenges</a:t>
            </a:r>
          </a:p>
          <a:p>
            <a:r>
              <a:rPr lang="en-US" dirty="0"/>
              <a:t>Typical Trip overview</a:t>
            </a:r>
          </a:p>
          <a:p>
            <a:r>
              <a:rPr lang="en-US" dirty="0"/>
              <a:t>Preparations:</a:t>
            </a:r>
          </a:p>
          <a:p>
            <a:pPr lvl="1"/>
            <a:r>
              <a:rPr lang="en-US" dirty="0"/>
              <a:t>Warm-ups</a:t>
            </a:r>
          </a:p>
          <a:p>
            <a:pPr lvl="1"/>
            <a:r>
              <a:rPr lang="en-US" dirty="0"/>
              <a:t>Trip logistics</a:t>
            </a:r>
          </a:p>
          <a:p>
            <a:r>
              <a:rPr lang="en-US" dirty="0"/>
              <a:t>Administration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634814"/>
      </p:ext>
    </p:extLst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46897"/>
      </p:ext>
    </p:extLst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3979F8-92AF-4FD1-88F0-D26DCC596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12048857" cy="688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49527"/>
      </p:ext>
    </p:extLst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10692"/>
      </p:ext>
    </p:extLst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89898"/>
      </p:ext>
    </p:extLst>
  </p:cSld>
  <p:clrMapOvr>
    <a:masterClrMapping/>
  </p:clrMapOvr>
  <p:transition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17038"/>
      </p:ext>
    </p:extLst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00083"/>
      </p:ext>
    </p:extLst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26566"/>
      </p:ext>
    </p:extLst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07287"/>
      </p:ext>
    </p:extLst>
  </p:cSld>
  <p:clrMapOvr>
    <a:masterClrMapping/>
  </p:clrMapOvr>
  <p:transition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51521"/>
      </p:ext>
    </p:extLst>
  </p:cSld>
  <p:clrMapOvr>
    <a:masterClrMapping/>
  </p:clrMapOvr>
  <p:transition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36940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82000" cy="1143000"/>
          </a:xfrm>
        </p:spPr>
        <p:txBody>
          <a:bodyPr/>
          <a:lstStyle/>
          <a:p>
            <a:r>
              <a:rPr lang="en-US" dirty="0"/>
              <a:t>What is Philmont Scout Ranch?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4958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Located in northeastern New Mexico, near the town of Cimarron (pop. 800) in the Sangre de Cristo section of the Rocky Mountains</a:t>
            </a:r>
          </a:p>
          <a:p>
            <a:r>
              <a:rPr lang="en-US" dirty="0"/>
              <a:t>137,000 acres (214 sq. mi.), ranging from 6,500 to 12,441 feet elevation  - the largest youth camp in the world</a:t>
            </a:r>
          </a:p>
          <a:p>
            <a:r>
              <a:rPr lang="en-US" dirty="0"/>
              <a:t>Established 1939 by donation of 35,000 acres by oilman Waite Phillips</a:t>
            </a:r>
          </a:p>
          <a:p>
            <a:r>
              <a:rPr lang="en-US" dirty="0"/>
              <a:t>Expanded 1941 to 127,000 acres with 2</a:t>
            </a:r>
            <a:r>
              <a:rPr lang="en-US" baseline="30000" dirty="0"/>
              <a:t>nd</a:t>
            </a:r>
            <a:r>
              <a:rPr lang="en-US" dirty="0"/>
              <a:t> gift; </a:t>
            </a:r>
          </a:p>
          <a:p>
            <a:r>
              <a:rPr lang="en-US" dirty="0"/>
              <a:t>Baldy purchase 1963, Chase Ranch 2014</a:t>
            </a:r>
          </a:p>
        </p:txBody>
      </p:sp>
    </p:spTree>
  </p:cSld>
  <p:clrMapOvr>
    <a:masterClrMapping/>
  </p:clrMapOvr>
  <p:transition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367635-E40D-8526-0487-765E8F081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52387"/>
            <a:ext cx="5867400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84648"/>
      </p:ext>
    </p:extLst>
  </p:cSld>
  <p:clrMapOvr>
    <a:masterClrMapping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5AC77F-3E95-15E9-B5D3-20F9DAF68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" y="990600"/>
            <a:ext cx="767715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04631"/>
      </p:ext>
    </p:extLst>
  </p:cSld>
  <p:clrMapOvr>
    <a:masterClrMapping/>
  </p:clrMapOvr>
  <p:transition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11C95C-EA5F-A1D0-8053-0F838E725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942" y="0"/>
            <a:ext cx="5382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94316"/>
      </p:ext>
    </p:extLst>
  </p:cSld>
  <p:clrMapOvr>
    <a:masterClrMapping/>
  </p:clrMapOvr>
  <p:transition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07BEAD-A4B4-8931-3A75-BB9B375A6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861" y="0"/>
            <a:ext cx="4836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78227"/>
      </p:ext>
    </p:extLst>
  </p:cSld>
  <p:clrMapOvr>
    <a:masterClrMapping/>
  </p:clrMapOvr>
  <p:transition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Equipment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Physical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Camping/backpacking skills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Teamwork and Leadership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383422"/>
      </p:ext>
    </p:extLst>
  </p:cSld>
  <p:clrMapOvr>
    <a:masterClrMapping/>
  </p:clrMapOvr>
  <p:transition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– Equipment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Boots</a:t>
            </a:r>
          </a:p>
          <a:p>
            <a:r>
              <a:rPr lang="en-US" dirty="0"/>
              <a:t>Pack</a:t>
            </a:r>
          </a:p>
          <a:p>
            <a:r>
              <a:rPr lang="en-US" dirty="0"/>
              <a:t>Sleeping bag </a:t>
            </a:r>
          </a:p>
          <a:p>
            <a:r>
              <a:rPr lang="en-US" dirty="0"/>
              <a:t>Rain gear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Clothing</a:t>
            </a:r>
          </a:p>
        </p:txBody>
      </p:sp>
    </p:spTree>
    <p:extLst>
      <p:ext uri="{BB962C8B-B14F-4D97-AF65-F5344CB8AC3E}">
        <p14:creationId xmlns:p14="http://schemas.microsoft.com/office/powerpoint/2010/main" val="731734641"/>
      </p:ext>
    </p:extLst>
  </p:cSld>
  <p:clrMapOvr>
    <a:masterClrMapping/>
  </p:clrMapOvr>
  <p:transition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– Physical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886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Strength – figure about 30% of body weight as pack weight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Aerobic – 7-10 miles a day, often in direct sun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Standing breaks 15-30 minutes </a:t>
            </a:r>
          </a:p>
          <a:p>
            <a:r>
              <a:rPr lang="en-US" dirty="0"/>
              <a:t>Packs off ever 1-2 hours</a:t>
            </a: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/>
              <a:t>Hydration – minimum 4 liters, plus refills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Foot care – boots are key to no blisters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583917"/>
      </p:ext>
    </p:extLst>
  </p:cSld>
  <p:clrMapOvr>
    <a:masterClrMapping/>
  </p:clrMapOvr>
  <p:transition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– Physical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8862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en-US" sz="3600" dirty="0"/>
              <a:t>Once you see that you </a:t>
            </a:r>
            <a:br>
              <a:rPr lang="en-US" sz="3600" dirty="0"/>
            </a:br>
            <a:r>
              <a:rPr lang="en-US" sz="3600" dirty="0"/>
              <a:t>can handle the physical,</a:t>
            </a:r>
          </a:p>
          <a:p>
            <a:pPr algn="ctr">
              <a:buNone/>
            </a:pPr>
            <a:r>
              <a:rPr lang="en-US" sz="3600" dirty="0"/>
              <a:t> the rest is all mental.</a:t>
            </a:r>
            <a:endParaRPr lang="en-US" sz="36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264655"/>
      </p:ext>
    </p:extLst>
  </p:cSld>
  <p:clrMapOvr>
    <a:masterClrMapping/>
  </p:clrMapOvr>
  <p:transition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– Camping Skills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Proper camp setup/arrangement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“Load management” and proper packing techniques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Map and Compass skills (how to orient/read contour maps, use compass with map, do basic trail profiling)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Backpacking stove usage (sometimes “no fires”)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Dishwashing and sanitation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Personal hygiene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Bear bags and proper “smellable” management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Water purification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Cooking (at high altitudes)</a:t>
            </a:r>
          </a:p>
        </p:txBody>
      </p:sp>
    </p:spTree>
    <p:extLst>
      <p:ext uri="{BB962C8B-B14F-4D97-AF65-F5344CB8AC3E}">
        <p14:creationId xmlns:p14="http://schemas.microsoft.com/office/powerpoint/2010/main" val="2402418304"/>
      </p:ext>
    </p:extLst>
  </p:cSld>
  <p:clrMapOvr>
    <a:masterClrMapping/>
  </p:clrMapOvr>
  <p:transition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– Teamwork and Leadership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Plenty for everyone to do:</a:t>
            </a:r>
          </a:p>
          <a:p>
            <a:pPr lvl="1"/>
            <a:r>
              <a:rPr lang="en-US" dirty="0"/>
              <a:t>Cooking, Cleanup, Water, Bear bags, </a:t>
            </a:r>
            <a:br>
              <a:rPr lang="en-US" dirty="0"/>
            </a:br>
            <a:r>
              <a:rPr lang="en-US" dirty="0"/>
              <a:t>Dining fly</a:t>
            </a:r>
          </a:p>
          <a:p>
            <a:r>
              <a:rPr lang="en-US" dirty="0"/>
              <a:t>Advisors are crew members for duties</a:t>
            </a:r>
          </a:p>
          <a:p>
            <a:r>
              <a:rPr lang="en-US" dirty="0"/>
              <a:t>“</a:t>
            </a:r>
            <a:r>
              <a:rPr lang="en-US" dirty="0" err="1"/>
              <a:t>Navi</a:t>
            </a:r>
            <a:r>
              <a:rPr lang="en-US" dirty="0"/>
              <a:t>-guessing” – plan the night before</a:t>
            </a:r>
          </a:p>
          <a:p>
            <a:r>
              <a:rPr lang="en-US" dirty="0"/>
              <a:t>Hiking pace – find a pacesetter (not the </a:t>
            </a:r>
            <a:r>
              <a:rPr lang="en-US" dirty="0" err="1"/>
              <a:t>navi</a:t>
            </a:r>
            <a:r>
              <a:rPr lang="en-US" dirty="0"/>
              <a:t>-guesser)</a:t>
            </a:r>
          </a:p>
        </p:txBody>
      </p:sp>
    </p:spTree>
    <p:extLst>
      <p:ext uri="{BB962C8B-B14F-4D97-AF65-F5344CB8AC3E}">
        <p14:creationId xmlns:p14="http://schemas.microsoft.com/office/powerpoint/2010/main" val="1621470695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B395D0-9419-4BD9-8529-81D3F488AC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0075"/>
            <a:ext cx="2895600" cy="6526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715332-6438-40EF-8F05-A828CD8EB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44991"/>
            <a:ext cx="4419600" cy="656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57857"/>
      </p:ext>
    </p:extLst>
  </p:cSld>
  <p:clrMapOvr>
    <a:masterClrMapping/>
  </p:clrMapOvr>
  <p:transition>
    <p:fade thruBlk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9D52B-EF1E-850D-767E-0B6EE3D79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B05BF-D6CA-A476-B222-321E5B6D3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F989C-7C27-09D9-B1F5-DCE0D89CE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3622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All-inclusive cost in 2023 (Philmont fee, air fare, car rental, food, lodging, activities: $2800-3000 per person)</a:t>
            </a:r>
          </a:p>
          <a:p>
            <a:r>
              <a:rPr lang="en-US" dirty="0"/>
              <a:t>12-day trek in 2025 is $1675; in 2026 is $1725 (below)</a:t>
            </a:r>
          </a:p>
          <a:p>
            <a:r>
              <a:rPr lang="en-US" dirty="0">
                <a:solidFill>
                  <a:srgbClr val="FFC000"/>
                </a:solidFill>
              </a:rPr>
              <a:t>Camperships are available (~$400)</a:t>
            </a:r>
          </a:p>
          <a:p>
            <a:r>
              <a:rPr lang="en-US" dirty="0"/>
              <a:t>2026 Program costs: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286147-B568-B740-640F-9D9551938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86200"/>
            <a:ext cx="8304264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930"/>
      </p:ext>
    </p:extLst>
  </p:cSld>
  <p:clrMapOvr>
    <a:masterClrMapping/>
  </p:clrMapOvr>
  <p:transition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33600"/>
          </a:xfrm>
        </p:spPr>
        <p:txBody>
          <a:bodyPr>
            <a:normAutofit/>
          </a:bodyPr>
          <a:lstStyle/>
          <a:p>
            <a:r>
              <a:rPr lang="en-US" dirty="0"/>
              <a:t>Registration (lottery) – 18-20 months in advance</a:t>
            </a:r>
          </a:p>
          <a:p>
            <a:r>
              <a:rPr lang="en-US" dirty="0"/>
              <a:t>Preparations – conditioning, warm-up hikes</a:t>
            </a:r>
          </a:p>
          <a:p>
            <a:r>
              <a:rPr lang="en-US" dirty="0"/>
              <a:t>Logistics – transportation (air, ground), accommodations, sightseeing</a:t>
            </a:r>
          </a:p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E0E288-AA44-457E-95BC-EA532806B388}"/>
              </a:ext>
            </a:extLst>
          </p:cNvPr>
          <p:cNvGrpSpPr/>
          <p:nvPr/>
        </p:nvGrpSpPr>
        <p:grpSpPr>
          <a:xfrm>
            <a:off x="752157" y="3657600"/>
            <a:ext cx="7639685" cy="2376791"/>
            <a:chOff x="752157" y="3419272"/>
            <a:chExt cx="7639685" cy="237679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84517A2-C3B2-4B0B-8B3B-5E24DCB9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2157" y="3419272"/>
              <a:ext cx="7639685" cy="237679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35CD86-0473-49AC-9BFE-238D8DACD016}"/>
                </a:ext>
              </a:extLst>
            </p:cNvPr>
            <p:cNvSpPr txBox="1"/>
            <p:nvPr/>
          </p:nvSpPr>
          <p:spPr>
            <a:xfrm>
              <a:off x="1486711" y="3934225"/>
              <a:ext cx="3420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$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5FCC2F-2306-4266-9939-0AD7F9F12253}"/>
                </a:ext>
              </a:extLst>
            </p:cNvPr>
            <p:cNvSpPr txBox="1"/>
            <p:nvPr/>
          </p:nvSpPr>
          <p:spPr>
            <a:xfrm>
              <a:off x="4919821" y="3934227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$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2BE8443-D3D0-4A8F-8A14-A41B1613995E}"/>
                </a:ext>
              </a:extLst>
            </p:cNvPr>
            <p:cNvSpPr txBox="1"/>
            <p:nvPr/>
          </p:nvSpPr>
          <p:spPr>
            <a:xfrm>
              <a:off x="6553200" y="3934226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$</a:t>
              </a:r>
            </a:p>
          </p:txBody>
        </p:sp>
      </p:grpSp>
    </p:spTree>
  </p:cSld>
  <p:clrMapOvr>
    <a:masterClrMapping/>
  </p:clrMapOvr>
  <p:transition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Trip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495800"/>
          </a:xfrm>
        </p:spPr>
        <p:txBody>
          <a:bodyPr>
            <a:normAutofit/>
          </a:bodyPr>
          <a:lstStyle/>
          <a:p>
            <a:r>
              <a:rPr lang="en-US" dirty="0"/>
              <a:t>Depart Saturday</a:t>
            </a:r>
          </a:p>
          <a:p>
            <a:r>
              <a:rPr lang="en-US" dirty="0"/>
              <a:t>En-route activities Saturday, Sunday, Monday</a:t>
            </a:r>
          </a:p>
          <a:p>
            <a:r>
              <a:rPr lang="en-US" dirty="0"/>
              <a:t>Arrive at Ranch Tuesday by 11:00 AM</a:t>
            </a:r>
          </a:p>
          <a:p>
            <a:r>
              <a:rPr lang="en-US" dirty="0"/>
              <a:t>Return 2</a:t>
            </a:r>
            <a:r>
              <a:rPr lang="en-US" baseline="30000" dirty="0"/>
              <a:t>nd</a:t>
            </a:r>
            <a:r>
              <a:rPr lang="en-US" dirty="0"/>
              <a:t> Sunday (16 days)</a:t>
            </a:r>
          </a:p>
        </p:txBody>
      </p:sp>
    </p:spTree>
    <p:extLst>
      <p:ext uri="{BB962C8B-B14F-4D97-AF65-F5344CB8AC3E}">
        <p14:creationId xmlns:p14="http://schemas.microsoft.com/office/powerpoint/2010/main" val="1895600487"/>
      </p:ext>
    </p:extLst>
  </p:cSld>
  <p:clrMapOvr>
    <a:masterClrMapping/>
  </p:clrMapOvr>
  <p:transition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Trip Itinerary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495800"/>
          </a:xfrm>
        </p:spPr>
        <p:txBody>
          <a:bodyPr>
            <a:normAutofit/>
          </a:bodyPr>
          <a:lstStyle/>
          <a:p>
            <a:r>
              <a:rPr lang="en-US" sz="2400" dirty="0">
                <a:hlinkClick r:id="rId3"/>
              </a:rPr>
              <a:t>Denver to Philmont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D63684-1B24-E8C1-3F23-07B8E63D9FC0}"/>
              </a:ext>
            </a:extLst>
          </p:cNvPr>
          <p:cNvSpPr txBox="1"/>
          <p:nvPr/>
        </p:nvSpPr>
        <p:spPr>
          <a:xfrm>
            <a:off x="2209800" y="118693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dirty="0"/>
              <a:t>Maps of things to do enroute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213DA8-6F7B-3BBB-714B-D9BB53048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2101334"/>
            <a:ext cx="5292408" cy="45280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00475A-3C1C-4E49-764C-38B6424B9C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808" y="2667000"/>
            <a:ext cx="1638095" cy="16380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A692AC-66EC-8903-1F87-A5F9A1B33160}"/>
              </a:ext>
            </a:extLst>
          </p:cNvPr>
          <p:cNvSpPr txBox="1"/>
          <p:nvPr/>
        </p:nvSpPr>
        <p:spPr>
          <a:xfrm>
            <a:off x="6682955" y="2178359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spreadsheet</a:t>
            </a:r>
          </a:p>
        </p:txBody>
      </p:sp>
    </p:spTree>
    <p:extLst>
      <p:ext uri="{BB962C8B-B14F-4D97-AF65-F5344CB8AC3E}">
        <p14:creationId xmlns:p14="http://schemas.microsoft.com/office/powerpoint/2010/main" val="2923779958"/>
      </p:ext>
    </p:extLst>
  </p:cSld>
  <p:clrMapOvr>
    <a:masterClrMapping/>
  </p:clrMapOvr>
  <p:transition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Trip Itinerary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495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ITINERARY:</a:t>
            </a:r>
          </a:p>
          <a:p>
            <a:r>
              <a:rPr lang="en-US" dirty="0"/>
              <a:t>Saturday morning – fly into Denver, rent SUVs</a:t>
            </a:r>
          </a:p>
          <a:p>
            <a:r>
              <a:rPr lang="en-US" dirty="0"/>
              <a:t>Saturday afternoon – </a:t>
            </a:r>
            <a:r>
              <a:rPr lang="en-US" dirty="0">
                <a:hlinkClick r:id="rId3"/>
              </a:rPr>
              <a:t>Pikes Peak </a:t>
            </a:r>
            <a:r>
              <a:rPr lang="en-US" dirty="0"/>
              <a:t>and </a:t>
            </a:r>
            <a:r>
              <a:rPr lang="en-US" dirty="0">
                <a:hlinkClick r:id="rId4"/>
              </a:rPr>
              <a:t>Garden of the Gods</a:t>
            </a:r>
            <a:r>
              <a:rPr lang="en-US" dirty="0"/>
              <a:t> – Colorado Springs</a:t>
            </a:r>
          </a:p>
          <a:p>
            <a:r>
              <a:rPr lang="en-US" dirty="0"/>
              <a:t>Saturday evening – drive via Canon City, CO, camp near </a:t>
            </a:r>
            <a:r>
              <a:rPr lang="en-US" dirty="0">
                <a:hlinkClick r:id="rId5"/>
              </a:rPr>
              <a:t>Royal Gorge</a:t>
            </a:r>
            <a:endParaRPr lang="en-US" dirty="0"/>
          </a:p>
          <a:p>
            <a:r>
              <a:rPr lang="en-US" dirty="0"/>
              <a:t>Continue to near Salida/</a:t>
            </a:r>
            <a:r>
              <a:rPr lang="en-US" dirty="0" err="1"/>
              <a:t>Poncha</a:t>
            </a:r>
            <a:r>
              <a:rPr lang="en-US" dirty="0"/>
              <a:t> Springs, CO – Altitude 8000 ft)</a:t>
            </a:r>
          </a:p>
        </p:txBody>
      </p:sp>
    </p:spTree>
  </p:cSld>
  <p:clrMapOvr>
    <a:masterClrMapping/>
  </p:clrMapOvr>
  <p:transition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Trip Itinerary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4958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/>
              <a:t>ITINERARY:</a:t>
            </a:r>
          </a:p>
          <a:p>
            <a:r>
              <a:rPr lang="en-US" dirty="0"/>
              <a:t>Sunday – </a:t>
            </a:r>
            <a:r>
              <a:rPr lang="en-US" dirty="0">
                <a:hlinkClick r:id="rId3"/>
              </a:rPr>
              <a:t>whitewater rafting</a:t>
            </a:r>
            <a:r>
              <a:rPr lang="en-US" dirty="0"/>
              <a:t> on Arkansas River, </a:t>
            </a:r>
            <a:r>
              <a:rPr lang="en-US" dirty="0">
                <a:hlinkClick r:id="rId3"/>
              </a:rPr>
              <a:t>St. Elmo ghost town</a:t>
            </a:r>
            <a:r>
              <a:rPr lang="en-US" dirty="0"/>
              <a:t>; camp near Salida, CO</a:t>
            </a:r>
          </a:p>
          <a:p>
            <a:r>
              <a:rPr lang="en-US" dirty="0"/>
              <a:t>Monday – drive up to Monarch Pass (tram to top of Continental Divide); drive to </a:t>
            </a:r>
            <a:r>
              <a:rPr lang="en-US" dirty="0">
                <a:hlinkClick r:id="rId4"/>
              </a:rPr>
              <a:t>Great Sand Dunes National Park</a:t>
            </a:r>
            <a:r>
              <a:rPr lang="en-US" dirty="0"/>
              <a:t>, explore/surf the dunes, swim/dinner at hot spring in Hooper, CO, </a:t>
            </a:r>
            <a:r>
              <a:rPr lang="en-US" dirty="0">
                <a:hlinkClick r:id="rId5"/>
              </a:rPr>
              <a:t>camp in National Park</a:t>
            </a:r>
            <a:r>
              <a:rPr lang="en-US" dirty="0"/>
              <a:t> or at </a:t>
            </a:r>
            <a:r>
              <a:rPr lang="en-US" dirty="0">
                <a:hlinkClick r:id="rId6"/>
              </a:rPr>
              <a:t>pool in Hooper</a:t>
            </a:r>
            <a:r>
              <a:rPr lang="en-US" dirty="0"/>
              <a:t>)</a:t>
            </a:r>
          </a:p>
          <a:p>
            <a:r>
              <a:rPr lang="en-US" dirty="0"/>
              <a:t>Tuesday – drive to Philmont, arrive around 11 AM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>
    <p:fade thruBlk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28647-8AEF-FD27-FCCD-F73855139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D861C-806D-185C-E805-869FD0154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Trip Itinerary (cont.)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11B84F-F1B3-EC40-5085-BD69CE090C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4800" y="1583356"/>
            <a:ext cx="8610600" cy="4495800"/>
          </a:xfrm>
        </p:spPr>
        <p:txBody>
          <a:bodyPr>
            <a:normAutofit/>
          </a:bodyPr>
          <a:lstStyle/>
          <a:p>
            <a:r>
              <a:rPr lang="en-US" sz="2400" dirty="0">
                <a:hlinkClick r:id="rId3"/>
              </a:rPr>
              <a:t>Albuquerque to Philmont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6E7FC-AC98-3B1F-B6A1-E2D73E0F11C8}"/>
              </a:ext>
            </a:extLst>
          </p:cNvPr>
          <p:cNvSpPr txBox="1"/>
          <p:nvPr/>
        </p:nvSpPr>
        <p:spPr>
          <a:xfrm>
            <a:off x="2209800" y="118693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dirty="0"/>
              <a:t>Maps of things to do enroute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6DAF4C-5155-FAC7-8C71-6FFFC9BC3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153372"/>
            <a:ext cx="6553200" cy="412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29682"/>
      </p:ext>
    </p:extLst>
  </p:cSld>
  <p:clrMapOvr>
    <a:masterClrMapping/>
  </p:clrMapOvr>
  <p:transition>
    <p:fade thruBlk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7E23215-0D4B-DF4D-C468-3B8194C18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08F67528-1C06-51C2-CAAD-35C719717B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/>
              <a:t>Albuquerque to Philmont Options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44FDF2-DFCD-DA3A-89AD-4FA8C1367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83AE9C-D4B0-4EDC-9B27-782BC6356B8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94D29-9019-D7B6-B81E-9FCFFEEA1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887" y="1295687"/>
            <a:ext cx="6372225" cy="514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7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 Logistics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8229600" cy="4495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Airline reservations</a:t>
            </a:r>
          </a:p>
          <a:p>
            <a:pPr lvl="1"/>
            <a:r>
              <a:rPr lang="en-US" dirty="0"/>
              <a:t>Group reservation in Jan/Feb</a:t>
            </a:r>
            <a:br>
              <a:rPr lang="en-US" dirty="0"/>
            </a:br>
            <a:r>
              <a:rPr lang="en-US" dirty="0"/>
              <a:t>(groups of 10+ direct to airlines)</a:t>
            </a:r>
          </a:p>
          <a:p>
            <a:pPr lvl="1"/>
            <a:r>
              <a:rPr lang="en-US" dirty="0"/>
              <a:t>No problem using frequent flyer miles if book early</a:t>
            </a:r>
          </a:p>
          <a:p>
            <a:r>
              <a:rPr lang="en-US" dirty="0"/>
              <a:t>Ground transportation</a:t>
            </a:r>
          </a:p>
          <a:p>
            <a:pPr lvl="1"/>
            <a:r>
              <a:rPr lang="en-US" dirty="0"/>
              <a:t>Rental vehicles probably more economical than “services” and don’t restrict itinerary</a:t>
            </a:r>
          </a:p>
          <a:p>
            <a:pPr lvl="2"/>
            <a:r>
              <a:rPr lang="en-US" dirty="0"/>
              <a:t>Blue Sky Adventures ($$$$); Leading the Way Tours ($$)</a:t>
            </a:r>
          </a:p>
          <a:p>
            <a:pPr lvl="1"/>
            <a:r>
              <a:rPr lang="en-US" dirty="0"/>
              <a:t>Three large SUVs (Yukon XLs) worked for 2 crews</a:t>
            </a:r>
          </a:p>
          <a:p>
            <a:pPr lvl="1"/>
            <a:r>
              <a:rPr lang="en-US" dirty="0"/>
              <a:t>Standard sedans may be economical alternative</a:t>
            </a:r>
          </a:p>
          <a:p>
            <a:pPr lvl="1"/>
            <a:r>
              <a:rPr lang="en-US" dirty="0"/>
              <a:t>12 or 15-passenger vans now allowed by BSA but may be restricted by rental companies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ransition>
    <p:fade thruBlk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 Logistics (cont.)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r>
              <a:rPr lang="en-US" dirty="0"/>
              <a:t>Reservations for attractions/accommodations</a:t>
            </a:r>
          </a:p>
          <a:p>
            <a:pPr lvl="1"/>
            <a:r>
              <a:rPr lang="en-US" dirty="0">
                <a:hlinkClick r:id="rId3"/>
              </a:rPr>
              <a:t>Pike’s Peak </a:t>
            </a:r>
            <a:r>
              <a:rPr lang="en-US" dirty="0"/>
              <a:t>– train reservation (pre-pay at 30 days)</a:t>
            </a:r>
          </a:p>
          <a:p>
            <a:pPr lvl="1"/>
            <a:r>
              <a:rPr lang="en-US" dirty="0">
                <a:hlinkClick r:id="rId4"/>
              </a:rPr>
              <a:t>KOA campgrounds</a:t>
            </a:r>
            <a:r>
              <a:rPr lang="en-US" dirty="0"/>
              <a:t> – camping</a:t>
            </a:r>
          </a:p>
          <a:p>
            <a:pPr lvl="1"/>
            <a:r>
              <a:rPr lang="en-US" dirty="0"/>
              <a:t>Whitewater rafting – used </a:t>
            </a:r>
            <a:r>
              <a:rPr lang="en-US" dirty="0">
                <a:hlinkClick r:id="rId5"/>
              </a:rPr>
              <a:t>Dvorak</a:t>
            </a:r>
            <a:r>
              <a:rPr lang="en-US" dirty="0"/>
              <a:t> in ’12, </a:t>
            </a:r>
            <a:r>
              <a:rPr lang="en-US" dirty="0">
                <a:hlinkClick r:id="rId6"/>
              </a:rPr>
              <a:t>Arkansas River Tours</a:t>
            </a:r>
            <a:r>
              <a:rPr lang="en-US" dirty="0"/>
              <a:t> in ‘23</a:t>
            </a:r>
          </a:p>
          <a:p>
            <a:pPr lvl="1"/>
            <a:r>
              <a:rPr lang="en-US" dirty="0">
                <a:hlinkClick r:id="rId7"/>
              </a:rPr>
              <a:t>Great Sand Dunes National Park</a:t>
            </a:r>
            <a:r>
              <a:rPr lang="en-US" dirty="0"/>
              <a:t> – camp site reservation (&lt;$5 per person)</a:t>
            </a:r>
          </a:p>
          <a:p>
            <a:pPr lvl="1"/>
            <a:r>
              <a:rPr lang="en-US" dirty="0">
                <a:hlinkClick r:id="rId8"/>
              </a:rPr>
              <a:t>Sand Dunes Recreation </a:t>
            </a:r>
            <a:r>
              <a:rPr lang="en-US" dirty="0"/>
              <a:t>(Hooper, CO) – also has camping, more convenient to pool than dunes</a:t>
            </a:r>
          </a:p>
        </p:txBody>
      </p:sp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609600" y="381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What do you do there?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209800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11-day backpacking trip covering 46-78 miles (also 7-day and 9-day)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30+ staff camps, 70+ trail camps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Daily activities include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3657600"/>
            <a:ext cx="8686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  <a:normAutofit fontScale="92500"/>
          </a:bodyPr>
          <a:lstStyle/>
          <a:p>
            <a:pPr marL="800100" lvl="1" indent="-342900" ea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Rock climbing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Spar pole climbing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800" kern="0" dirty="0">
                <a:latin typeface="+mn-lt"/>
              </a:rPr>
              <a:t>Black powder rifle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 ea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800" kern="0" dirty="0">
                <a:latin typeface="+mn-lt"/>
              </a:rPr>
              <a:t>Gold panning/mine tour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800" kern="0" dirty="0">
                <a:latin typeface="+mn-lt"/>
              </a:rPr>
              <a:t>Burro packing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Western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lore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800" kern="0" baseline="0" dirty="0">
                <a:latin typeface="+mn-lt"/>
              </a:rPr>
              <a:t>Challenge</a:t>
            </a:r>
            <a:r>
              <a:rPr lang="en-US" sz="2800" kern="0" dirty="0">
                <a:latin typeface="+mn-lt"/>
              </a:rPr>
              <a:t> events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Shotgun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shooting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 ea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Blacksmithing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Challenge events</a:t>
            </a:r>
          </a:p>
        </p:txBody>
      </p:sp>
    </p:spTree>
    <p:extLst>
      <p:ext uri="{BB962C8B-B14F-4D97-AF65-F5344CB8AC3E}">
        <p14:creationId xmlns:p14="http://schemas.microsoft.com/office/powerpoint/2010/main" val="4102114017"/>
      </p:ext>
    </p:extLst>
  </p:cSld>
  <p:clrMapOvr>
    <a:masterClrMapping/>
  </p:clrMapOvr>
  <p:transition>
    <p:fade thruBlk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1A0BC-09EA-676F-DF76-4694B0C99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DBF41-2862-B25B-C2D0-03F7EE850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7BF1C-C118-57DE-EAC9-17EDFFD49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Warm-up hikes</a:t>
            </a:r>
          </a:p>
          <a:p>
            <a:r>
              <a:rPr lang="en-US" sz="4400" dirty="0"/>
              <a:t>Travel logistics</a:t>
            </a:r>
          </a:p>
        </p:txBody>
      </p:sp>
    </p:spTree>
    <p:extLst>
      <p:ext uri="{BB962C8B-B14F-4D97-AF65-F5344CB8AC3E}">
        <p14:creationId xmlns:p14="http://schemas.microsoft.com/office/powerpoint/2010/main" val="2203092704"/>
      </p:ext>
    </p:extLst>
  </p:cSld>
  <p:clrMapOvr>
    <a:masterClrMapping/>
  </p:clrMapOvr>
  <p:transition>
    <p:fade thruBlk="1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Warm-up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/>
              <a:t>Factors to consider:</a:t>
            </a:r>
          </a:p>
          <a:p>
            <a:r>
              <a:rPr lang="en-US" dirty="0"/>
              <a:t>Minimum 2 nights – at least one 3 nights</a:t>
            </a:r>
          </a:p>
          <a:p>
            <a:r>
              <a:rPr lang="en-US" dirty="0"/>
              <a:t>Room to camp full crew (or two)</a:t>
            </a:r>
          </a:p>
          <a:p>
            <a:r>
              <a:rPr lang="en-US" dirty="0"/>
              <a:t>Short/no hike Friday night (it gets dark…)</a:t>
            </a:r>
          </a:p>
          <a:p>
            <a:r>
              <a:rPr lang="en-US" dirty="0"/>
              <a:t>9-10+ miles Saturday, fewer Sunday</a:t>
            </a:r>
          </a:p>
          <a:p>
            <a:r>
              <a:rPr lang="en-US" dirty="0"/>
              <a:t>Car access to start, finish, moving cars </a:t>
            </a:r>
          </a:p>
          <a:p>
            <a:r>
              <a:rPr lang="en-US" dirty="0"/>
              <a:t>Camping permits (national parks)</a:t>
            </a:r>
          </a:p>
          <a:p>
            <a:r>
              <a:rPr lang="en-US" dirty="0"/>
              <a:t>OR… Multiple make/break camp in 1 day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>
    <p:fade thruBlk="1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Warm-up 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Prince William Forest Park (intro hike)</a:t>
            </a:r>
          </a:p>
          <a:p>
            <a:r>
              <a:rPr lang="en-US" dirty="0"/>
              <a:t>AT between Front Royal/Manassas Gap</a:t>
            </a:r>
          </a:p>
          <a:p>
            <a:r>
              <a:rPr lang="en-US" dirty="0"/>
              <a:t>AT between I-66 and 50 (Sky Meadows)</a:t>
            </a:r>
          </a:p>
          <a:p>
            <a:r>
              <a:rPr lang="en-US" dirty="0"/>
              <a:t>AT between 7 and 50 (roller coaster)</a:t>
            </a:r>
          </a:p>
          <a:p>
            <a:r>
              <a:rPr lang="en-US" dirty="0"/>
              <a:t>AT from 7 to Harpers Ferry</a:t>
            </a:r>
          </a:p>
          <a:p>
            <a:r>
              <a:rPr lang="en-US" dirty="0"/>
              <a:t>AT in Maryland </a:t>
            </a:r>
          </a:p>
          <a:p>
            <a:r>
              <a:rPr lang="en-US" dirty="0"/>
              <a:t>Signal Knob/Eliz. Furnace/Massanutten Trail</a:t>
            </a:r>
          </a:p>
          <a:p>
            <a:r>
              <a:rPr lang="en-US" dirty="0"/>
              <a:t>White Oak Canyon/AT/Old Rag (3 night)</a:t>
            </a:r>
          </a:p>
        </p:txBody>
      </p:sp>
    </p:spTree>
  </p:cSld>
  <p:clrMapOvr>
    <a:masterClrMapping/>
  </p:clrMapOvr>
  <p:transition>
    <p:fade thruBlk="1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Warm-up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Group for venue selection</a:t>
            </a:r>
          </a:p>
          <a:p>
            <a:r>
              <a:rPr lang="en-US" sz="3600" dirty="0"/>
              <a:t>Philmont food storage (if available)</a:t>
            </a:r>
          </a:p>
          <a:p>
            <a:r>
              <a:rPr lang="en-US" sz="3600" dirty="0"/>
              <a:t>Transportation coordination</a:t>
            </a:r>
          </a:p>
          <a:p>
            <a:r>
              <a:rPr lang="en-US" sz="3600" dirty="0"/>
              <a:t>Map acquisition (AT, SNP, other)</a:t>
            </a:r>
          </a:p>
          <a:p>
            <a:pPr lvl="1"/>
            <a:r>
              <a:rPr lang="en-US" sz="3200" dirty="0">
                <a:hlinkClick r:id="rId3"/>
              </a:rPr>
              <a:t>PATC maps</a:t>
            </a:r>
            <a:r>
              <a:rPr lang="en-US" sz="3200" dirty="0"/>
              <a:t>/REI</a:t>
            </a:r>
          </a:p>
          <a:p>
            <a:pPr lvl="1"/>
            <a:r>
              <a:rPr lang="en-US" sz="3200" dirty="0">
                <a:hlinkClick r:id="rId4"/>
              </a:rPr>
              <a:t>HikingUpward.com</a:t>
            </a:r>
            <a:endParaRPr lang="en-US" sz="3200" dirty="0"/>
          </a:p>
          <a:p>
            <a:pPr lvl="1"/>
            <a:r>
              <a:rPr lang="en-US" sz="3200" dirty="0"/>
              <a:t>Also </a:t>
            </a:r>
            <a:r>
              <a:rPr lang="en-US" sz="3200" dirty="0">
                <a:hlinkClick r:id="rId5"/>
              </a:rPr>
              <a:t>AllTrails.com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55992940"/>
      </p:ext>
    </p:extLst>
  </p:cSld>
  <p:clrMapOvr>
    <a:masterClrMapping/>
  </p:clrMapOvr>
  <p:transition>
    <p:fade thruBlk="1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Warm-up Planning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HAC High Adventure Sourcebooks</a:t>
            </a:r>
          </a:p>
          <a:p>
            <a:pPr lvl="1"/>
            <a:r>
              <a:rPr lang="en-US" sz="3200" dirty="0"/>
              <a:t>Vol. 1 – </a:t>
            </a:r>
            <a:r>
              <a:rPr lang="en-US" sz="3200" dirty="0">
                <a:hlinkClick r:id="rId3"/>
              </a:rPr>
              <a:t>National and Council HA bases</a:t>
            </a:r>
            <a:endParaRPr lang="en-US" sz="3200" dirty="0"/>
          </a:p>
          <a:p>
            <a:pPr lvl="1"/>
            <a:r>
              <a:rPr lang="en-US" sz="3200" dirty="0"/>
              <a:t>Vol. 2 – </a:t>
            </a:r>
            <a:r>
              <a:rPr lang="en-US" sz="3200" dirty="0">
                <a:hlinkClick r:id="rId4"/>
              </a:rPr>
              <a:t>Local hikes and overnights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29434217"/>
      </p:ext>
    </p:extLst>
  </p:cSld>
  <p:clrMapOvr>
    <a:masterClrMapping/>
  </p:clrMapOvr>
  <p:transition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Online tracking </a:t>
            </a:r>
          </a:p>
          <a:p>
            <a:r>
              <a:rPr lang="en-US" sz="4400" dirty="0"/>
              <a:t>Payments</a:t>
            </a:r>
          </a:p>
          <a:p>
            <a:r>
              <a:rPr lang="en-US" sz="4400" dirty="0"/>
              <a:t>Additional participants (new Philmont service)</a:t>
            </a:r>
          </a:p>
        </p:txBody>
      </p:sp>
    </p:spTree>
    <p:extLst>
      <p:ext uri="{BB962C8B-B14F-4D97-AF65-F5344CB8AC3E}">
        <p14:creationId xmlns:p14="http://schemas.microsoft.com/office/powerpoint/2010/main" val="1490733185"/>
      </p:ext>
    </p:extLst>
  </p:cSld>
  <p:clrMapOvr>
    <a:masterClrMapping/>
  </p:clrMapOvr>
  <p:transition>
    <p:fade thruBlk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95416-4E5E-294E-DF14-8E3E8F32C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278A5-FA32-1670-54F2-C54C413FF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Spreadsheet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031E8-4765-6A2B-440E-BD8A4F108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Payments/expenses</a:t>
            </a:r>
          </a:p>
          <a:p>
            <a:r>
              <a:rPr lang="en-US" sz="4000" dirty="0"/>
              <a:t>Attendance</a:t>
            </a:r>
          </a:p>
          <a:p>
            <a:r>
              <a:rPr lang="en-US" sz="4000" dirty="0"/>
              <a:t>Meal usage</a:t>
            </a:r>
          </a:p>
          <a:p>
            <a:r>
              <a:rPr lang="en-US" sz="4000" dirty="0"/>
              <a:t>Shirt sizes/orders</a:t>
            </a:r>
          </a:p>
          <a:p>
            <a:r>
              <a:rPr lang="en-US" sz="4000" dirty="0"/>
              <a:t>Airline ticket info</a:t>
            </a:r>
          </a:p>
        </p:txBody>
      </p:sp>
    </p:spTree>
    <p:extLst>
      <p:ext uri="{BB962C8B-B14F-4D97-AF65-F5344CB8AC3E}">
        <p14:creationId xmlns:p14="http://schemas.microsoft.com/office/powerpoint/2010/main" val="2517645712"/>
      </p:ext>
    </p:extLst>
  </p:cSld>
  <p:clrMapOvr>
    <a:masterClrMapping/>
  </p:clrMapOvr>
  <p:transition>
    <p:fade thruBlk="1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12-day trek costs:  2025: $1675     2026: $1725</a:t>
            </a:r>
          </a:p>
          <a:p>
            <a:r>
              <a:rPr lang="en-US" dirty="0"/>
              <a:t>9-day: $1560/$1620      7-day: $1335/$1395</a:t>
            </a:r>
          </a:p>
          <a:p>
            <a:r>
              <a:rPr lang="en-US" dirty="0"/>
              <a:t>Lottery opens October 1, closes Oct. 16</a:t>
            </a:r>
          </a:p>
          <a:p>
            <a:r>
              <a:rPr lang="en-US" dirty="0"/>
              <a:t>Random selection announced within a day</a:t>
            </a:r>
          </a:p>
          <a:p>
            <a:r>
              <a:rPr lang="en-US" dirty="0"/>
              <a:t>Deposit of $150 due by Dec. 1 (or 30-days)</a:t>
            </a:r>
          </a:p>
          <a:p>
            <a:r>
              <a:rPr lang="en-US" dirty="0"/>
              <a:t>Half of remaining fee due the following Oct. 1</a:t>
            </a:r>
          </a:p>
          <a:p>
            <a:r>
              <a:rPr lang="en-US" dirty="0"/>
              <a:t>Remainder due March 1</a:t>
            </a:r>
          </a:p>
          <a:p>
            <a:r>
              <a:rPr lang="en-US" dirty="0"/>
              <a:t>Other advance fees to be expected:</a:t>
            </a:r>
          </a:p>
          <a:p>
            <a:pPr lvl="1"/>
            <a:r>
              <a:rPr lang="en-US" dirty="0"/>
              <a:t>Air fares</a:t>
            </a:r>
          </a:p>
          <a:p>
            <a:pPr lvl="1"/>
            <a:r>
              <a:rPr lang="en-US" dirty="0"/>
              <a:t>Lodging and en route activities</a:t>
            </a:r>
          </a:p>
          <a:p>
            <a:pPr lvl="1"/>
            <a:r>
              <a:rPr lang="en-US" dirty="0"/>
              <a:t>Crew t-shirts</a:t>
            </a:r>
          </a:p>
          <a:p>
            <a:pPr lvl="1"/>
            <a:r>
              <a:rPr lang="en-US" dirty="0"/>
              <a:t>Philmont meals for warm-ups (available Aug-Sept)</a:t>
            </a:r>
          </a:p>
        </p:txBody>
      </p:sp>
    </p:spTree>
  </p:cSld>
  <p:clrMapOvr>
    <a:masterClrMapping/>
  </p:clrMapOvr>
  <p:transition>
    <p:fade thruBlk="1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Camperships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Philmont offers one campership per crew (generally around $400)</a:t>
            </a:r>
          </a:p>
          <a:p>
            <a:r>
              <a:rPr lang="en-US" dirty="0"/>
              <a:t>Applications online (due ~Jan. 31)</a:t>
            </a:r>
          </a:p>
          <a:p>
            <a:r>
              <a:rPr lang="en-US" dirty="0"/>
              <a:t>Troop resources may also be available</a:t>
            </a:r>
          </a:p>
          <a:p>
            <a:endParaRPr lang="en-US" dirty="0"/>
          </a:p>
        </p:txBody>
      </p:sp>
    </p:spTree>
  </p:cSld>
  <p:clrMapOvr>
    <a:masterClrMapping/>
  </p:clrMapOvr>
  <p:transition>
    <p:fade thruBlk="1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22042-F4FF-B859-2EA2-49D0EFE3C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737E2-9C03-3E05-BBE8-9D98A8D63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75C01-BF7F-4153-8927-4EEE7940E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Minimum crew size is 8 (w/3 adults, max 4)</a:t>
            </a:r>
          </a:p>
          <a:p>
            <a:r>
              <a:rPr lang="en-US" dirty="0"/>
              <a:t>Payments to Philmont are one-way</a:t>
            </a:r>
          </a:p>
          <a:p>
            <a:r>
              <a:rPr lang="en-US" dirty="0"/>
              <a:t>If you pay them for more than the minimum on Oct. 1 and anyone drops out, you can’t get that money back (but can replace)</a:t>
            </a:r>
          </a:p>
          <a:p>
            <a:r>
              <a:rPr lang="en-US" dirty="0"/>
              <a:t>You can always add people (late fee if less than 30-45 days before arrival)</a:t>
            </a:r>
          </a:p>
          <a:p>
            <a:r>
              <a:rPr lang="en-US" dirty="0"/>
              <a:t>Consider paying for 1-2 less than have up to deadline for adding w/o penalty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502191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DF1A0A-C100-A776-32A7-BF7381B9C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620" y="0"/>
            <a:ext cx="5678759" cy="6858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Participants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dirty="0"/>
              <a:t>New service in 2024 – “Trek Match”</a:t>
            </a:r>
          </a:p>
          <a:p>
            <a:r>
              <a:rPr lang="en-US" sz="4000" dirty="0"/>
              <a:t>Accessed through Gateway</a:t>
            </a:r>
          </a:p>
          <a:p>
            <a:r>
              <a:rPr lang="en-US" sz="4000" dirty="0"/>
              <a:t>Check box to indicate interest</a:t>
            </a:r>
          </a:p>
          <a:p>
            <a:r>
              <a:rPr lang="en-US" sz="4000" dirty="0"/>
              <a:t>Applicants can’t see list of openings, but fill out form</a:t>
            </a:r>
          </a:p>
          <a:p>
            <a:r>
              <a:rPr lang="en-US" sz="4000" dirty="0"/>
              <a:t>You are notified of interest</a:t>
            </a:r>
          </a:p>
          <a:p>
            <a:r>
              <a:rPr lang="en-US" sz="4000" dirty="0"/>
              <a:t>You contact them</a:t>
            </a:r>
          </a:p>
        </p:txBody>
      </p:sp>
    </p:spTree>
    <p:extLst>
      <p:ext uri="{BB962C8B-B14F-4D97-AF65-F5344CB8AC3E}">
        <p14:creationId xmlns:p14="http://schemas.microsoft.com/office/powerpoint/2010/main" val="4167731787"/>
      </p:ext>
    </p:extLst>
  </p:cSld>
  <p:clrMapOvr>
    <a:masterClrMapping/>
  </p:clrMapOvr>
  <p:transition>
    <p:fade thruBlk="1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449580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Philmont web site 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https://philmontscoutranch.org/</a:t>
            </a: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Philmont Council/Unit Planning Guide</a:t>
            </a:r>
          </a:p>
          <a:p>
            <a:pPr lvl="1"/>
            <a:r>
              <a:rPr lang="en-US" dirty="0"/>
              <a:t>Philmont 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Itinerary Guidebook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Guidebook to Adventure (+ new Advisors edition)</a:t>
            </a:r>
          </a:p>
          <a:p>
            <a:pPr lvl="1"/>
            <a:r>
              <a:rPr lang="en-US" dirty="0"/>
              <a:t>Philmont Shakedown Guide</a:t>
            </a:r>
          </a:p>
          <a:p>
            <a:pPr lvl="0"/>
            <a:r>
              <a:rPr lang="en-US" dirty="0"/>
              <a:t>Philmont </a:t>
            </a:r>
            <a:r>
              <a:rPr lang="en-US" dirty="0">
                <a:hlinkClick r:id="rId4"/>
              </a:rPr>
              <a:t>YouTube channel </a:t>
            </a:r>
            <a:r>
              <a:rPr lang="en-US" dirty="0"/>
              <a:t>(large number of instructional videos)</a:t>
            </a: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US" dirty="0"/>
              <a:t>Maps (overall and sectional - physical/digital) – from Tooth of Time Traders (new around April)</a:t>
            </a:r>
          </a:p>
          <a:p>
            <a:pPr lvl="0"/>
            <a:r>
              <a:rPr lang="en-US" dirty="0"/>
              <a:t>Philmont overlays for Google Earth (camps, trails)</a:t>
            </a:r>
          </a:p>
          <a:p>
            <a:r>
              <a:rPr lang="en-US" dirty="0"/>
              <a:t>Philmont meals for warm-ups (</a:t>
            </a:r>
            <a:r>
              <a:rPr lang="en-US" u="sng" dirty="0"/>
              <a:t>usually</a:t>
            </a:r>
            <a:r>
              <a:rPr lang="en-US" dirty="0"/>
              <a:t> available Aug-Sept)</a:t>
            </a:r>
          </a:p>
          <a:p>
            <a:r>
              <a:rPr lang="en-US" dirty="0">
                <a:hlinkClick r:id="rId5"/>
              </a:rPr>
              <a:t>Philtrek.com</a:t>
            </a:r>
            <a:r>
              <a:rPr lang="en-US" dirty="0"/>
              <a:t> – detailed itinerary selection tool </a:t>
            </a:r>
          </a:p>
          <a:p>
            <a:r>
              <a:rPr lang="en-US" dirty="0"/>
              <a:t>REI online equipment selection guides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633523"/>
      </p:ext>
    </p:extLst>
  </p:cSld>
  <p:clrMapOvr>
    <a:masterClrMapping/>
  </p:clrMapOvr>
  <p:transition>
    <p:fade thruBlk="1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449580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Philmont </a:t>
            </a:r>
            <a:r>
              <a:rPr lang="en-US" dirty="0">
                <a:hlinkClick r:id="rId3"/>
              </a:rPr>
              <a:t>YouTube channel </a:t>
            </a:r>
            <a:endParaRPr lang="en-US" dirty="0"/>
          </a:p>
          <a:p>
            <a:pPr lvl="1"/>
            <a:r>
              <a:rPr lang="en-US" dirty="0"/>
              <a:t>Large number of instructional videos</a:t>
            </a: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/>
              <a:t>Philmont Preparedness Webinars (Zoom)</a:t>
            </a:r>
          </a:p>
          <a:p>
            <a:pPr lvl="1"/>
            <a:r>
              <a:rPr lang="en-US" dirty="0"/>
              <a:t>Monthly starting in November (archived)</a:t>
            </a:r>
          </a:p>
          <a:p>
            <a:r>
              <a:rPr lang="en-US" dirty="0">
                <a:solidFill>
                  <a:srgbClr val="FF0000"/>
                </a:solidFill>
              </a:rPr>
              <a:t>NCAC High Adventure Committee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Training sessions in Nov, Jan, March, April (separate content in each) </a:t>
            </a:r>
          </a:p>
          <a:p>
            <a:pPr lvl="1"/>
            <a:r>
              <a:rPr lang="en-US" dirty="0"/>
              <a:t>April in person, includes demonstrations</a:t>
            </a:r>
          </a:p>
        </p:txBody>
      </p:sp>
    </p:spTree>
    <p:extLst>
      <p:ext uri="{BB962C8B-B14F-4D97-AF65-F5344CB8AC3E}">
        <p14:creationId xmlns:p14="http://schemas.microsoft.com/office/powerpoint/2010/main" val="2324618036"/>
      </p:ext>
    </p:extLst>
  </p:cSld>
  <p:clrMapOvr>
    <a:masterClrMapping/>
  </p:clrMapOvr>
  <p:transition>
    <p:fade thruBlk="1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2CE2CC-D494-4FB0-A527-0761605BC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Promoting Philmont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A11A68-AFB2-4565-ADEA-E810B49E9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00200"/>
            <a:ext cx="8382000" cy="4495800"/>
          </a:xfrm>
        </p:spPr>
        <p:txBody>
          <a:bodyPr>
            <a:normAutofit/>
          </a:bodyPr>
          <a:lstStyle/>
          <a:p>
            <a:r>
              <a:rPr lang="en-US" dirty="0"/>
              <a:t>NCAC High Adventure Committee</a:t>
            </a:r>
          </a:p>
          <a:p>
            <a:pPr lvl="1"/>
            <a:r>
              <a:rPr lang="en-US" dirty="0"/>
              <a:t>Members available to present to your Troop</a:t>
            </a:r>
          </a:p>
          <a:p>
            <a:pPr lvl="1"/>
            <a:r>
              <a:rPr lang="en-US" dirty="0"/>
              <a:t>Live or virtual</a:t>
            </a:r>
          </a:p>
          <a:p>
            <a:r>
              <a:rPr lang="en-US" dirty="0"/>
              <a:t>Also for other high adventure bases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769248"/>
      </p:ext>
    </p:extLst>
  </p:cSld>
  <p:clrMapOvr>
    <a:masterClrMapping/>
  </p:clrMapOvr>
  <p:transition>
    <p:fade thruBlk="1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5562600"/>
          </a:xfrm>
        </p:spPr>
        <p:txBody>
          <a:bodyPr/>
          <a:lstStyle/>
          <a:p>
            <a:r>
              <a:rPr lang="en-US" dirty="0"/>
              <a:t>Philmont Promo Video</a:t>
            </a:r>
            <a:br>
              <a:rPr lang="en-US" dirty="0"/>
            </a:br>
            <a:r>
              <a:rPr lang="en-US" b="0" i="0" u="none" strike="noStrike" dirty="0">
                <a:solidFill>
                  <a:srgbClr val="FFFFFF"/>
                </a:solidFill>
                <a:effectLst/>
                <a:latin typeface="YouTube Noto"/>
                <a:hlinkClick r:id="rId3"/>
              </a:rPr>
              <a:t>https://youtu.be/Jxx5L872yVc</a:t>
            </a:r>
            <a:br>
              <a:rPr lang="en-US" b="0" i="0" u="none" strike="noStrike" dirty="0">
                <a:solidFill>
                  <a:srgbClr val="FFFFFF"/>
                </a:solidFill>
                <a:effectLst/>
                <a:latin typeface="YouTube Noto"/>
              </a:rPr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97249"/>
      </p:ext>
    </p:extLst>
  </p:cSld>
  <p:clrMapOvr>
    <a:masterClrMapping/>
  </p:clrMapOvr>
  <p:transition>
    <p:fade thruBlk="1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BE51B-93B0-0A9C-F2C1-87AA593A8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0B7A4-FCA0-8164-2FB2-53EFA018A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links from earlier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0DA410-20F4-EE26-7EC5-D1AE9E878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295400"/>
            <a:ext cx="8229600" cy="4800600"/>
          </a:xfrm>
        </p:spPr>
        <p:txBody>
          <a:bodyPr>
            <a:normAutofit fontScale="77500" lnSpcReduction="20000"/>
          </a:bodyPr>
          <a:lstStyle/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Philmont: </a:t>
            </a: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https://philmontscoutranch.org/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Philmont YouTube Channel: </a:t>
            </a: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https://www.youtube.com/user/philmontscoutranch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Philmont in Two: </a:t>
            </a: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https://drive.google.com/file/d/1WLDYFKDUZ2qlDET1Os07SIJgwITqTd_6/view?usp=share_link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Denver to Philmont Map: </a:t>
            </a: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https://www.google.com/maps/d/u/0/edit?mid=1AlgFcfmBAnDEnb74JWKd1OSxZo23NF9x&amp;ll=38.28715622379136%2C-104.7452436638618&amp;z=8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Albuquerque to Philmont Map: </a:t>
            </a: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https://www.google.com/maps/d/u/0/edit?mid=1CYsa4ReCQLzYGH-45Qy6pUcR4krvJzQ&amp;ll=35.690905477164186%2C-106.0036075625&amp;z=9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Getting to Philmont Spreadsheet: </a:t>
            </a: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https://www.google.com/maps/d/u/0/edit?mid=1CYsa4ReCQLzYGH-45Qy6pUcR4krvJzQ&amp;ll=35.690905477164186%2C-106.0036075625&amp;z=9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KOA Campgrounds: </a:t>
            </a: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https://koa.com/find-a-koa/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Philtrek.com: </a:t>
            </a: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https://www.philtrek.com/index.php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PATC maps: </a:t>
            </a: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https://www.patc.net/PATC/Our_Store/PATC_Guides.aspx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Hiking Upwards: </a:t>
            </a: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https://www.hikingupward.com/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AllTrails: </a:t>
            </a: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https://www.alltrails.com/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Adventure Sourcebook-National/Council HA bases: </a:t>
            </a: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https://public.3.basecamp.com/p/gPPyixZdGr1FLP5M2C8yuAt1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Adventure Sourcebook-Local hikes/overnights: </a:t>
            </a: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https://public.3.basecamp.com/p/UEH3o3JD9c1XtSYRFmr9nFKS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93817482"/>
      </p:ext>
    </p:extLst>
  </p:cSld>
  <p:clrMapOvr>
    <a:masterClrMapping/>
  </p:clrMapOvr>
  <p:transition>
    <p:fade thruBlk="1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5562600"/>
          </a:xfrm>
        </p:spPr>
        <p:txBody>
          <a:bodyPr/>
          <a:lstStyle/>
          <a:p>
            <a:r>
              <a:rPr lang="en-US" dirty="0"/>
              <a:t>Questions?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QR Code to Documents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https://bit.ly/49hxod3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74D77E-EA1A-9212-7E29-4907AB985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124200"/>
            <a:ext cx="2114457" cy="21144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0CB1D-5BB3-A2D2-F40E-0D9046877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14D0D-0AD7-B9DF-8DEC-2E051C35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5562600"/>
          </a:xfrm>
        </p:spPr>
        <p:txBody>
          <a:bodyPr/>
          <a:lstStyle/>
          <a:p>
            <a:r>
              <a:rPr lang="en-US" dirty="0"/>
              <a:t>From Photo to T-shirt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774201"/>
      </p:ext>
    </p:extLst>
  </p:cSld>
  <p:clrMapOvr>
    <a:masterClrMapping/>
  </p:clrMapOvr>
  <p:transition>
    <p:fade thruBlk="1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F1922-9EA5-F575-28D7-3B0C85112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1DDCB8-A57E-8E8B-3498-5465C543F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2E70F6-D7C4-7F99-B5EA-227B748A41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40061"/>
      </p:ext>
    </p:extLst>
  </p:cSld>
  <p:clrMapOvr>
    <a:masterClrMapping/>
  </p:clrMapOvr>
  <p:transition>
    <p:fade thruBlk="1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047CA-DD73-8557-4511-CB759C0AA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189DC8-6F2B-80FD-F468-FDD878177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035DB2-349C-9955-8955-69A51DAAC3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81316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609600" y="381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(Handout - 31 Photos Removed Of:)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-24810" y="1524000"/>
            <a:ext cx="9016409" cy="4256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800100" lvl="1" indent="-342900" ea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Rock climbing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Rappelling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Spar pole climbing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800" kern="0" dirty="0">
                <a:latin typeface="+mn-lt"/>
              </a:rPr>
              <a:t>Black powder rifle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Toma</a:t>
            </a:r>
            <a:r>
              <a:rPr lang="en-US" sz="2800" kern="0" dirty="0">
                <a:latin typeface="+mn-lt"/>
              </a:rPr>
              <a:t>hawk throwing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 ea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800" kern="0" dirty="0">
                <a:latin typeface="+mn-lt"/>
              </a:rPr>
              <a:t>Gold panning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800" kern="0" dirty="0">
                <a:latin typeface="+mn-lt"/>
              </a:rPr>
              <a:t>Blacksmithing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800" kern="0" dirty="0">
                <a:latin typeface="+mn-lt"/>
              </a:rPr>
              <a:t>Mine tour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800" kern="0" dirty="0">
                <a:latin typeface="+mn-lt"/>
              </a:rPr>
              <a:t>Burro racing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800" kern="0" dirty="0">
                <a:latin typeface="+mn-lt"/>
              </a:rPr>
              <a:t>Burro packing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Western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lore/branding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800" kern="0" baseline="0" dirty="0">
                <a:latin typeface="+mn-lt"/>
              </a:rPr>
              <a:t>Challenge</a:t>
            </a:r>
            <a:r>
              <a:rPr lang="en-US" sz="2800" kern="0" dirty="0">
                <a:latin typeface="+mn-lt"/>
              </a:rPr>
              <a:t> events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Shotgun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shooting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 ea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Mud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800" kern="0" dirty="0">
                <a:latin typeface="+mn-lt"/>
              </a:rPr>
              <a:t>Musical programs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Wildlife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800" kern="0" dirty="0">
                <a:latin typeface="+mn-lt"/>
              </a:rPr>
              <a:t>Crew - Tooth of Time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Crew </a:t>
            </a:r>
            <a:r>
              <a:rPr lang="en-US" sz="2800" kern="0" dirty="0">
                <a:latin typeface="+mn-lt"/>
              </a:rPr>
              <a:t>- Baldy Mt.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8341F-973F-9AFE-0BE4-C1E7E086C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E1A116-9D3E-8518-99CC-617AC7C51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ADBC5E-2BEF-3C2A-826A-7449939E2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51914"/>
      </p:ext>
    </p:extLst>
  </p:cSld>
  <p:clrMapOvr>
    <a:masterClrMapping/>
  </p:clrMapOvr>
  <p:transition>
    <p:fade thruBlk="1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0C555-F578-7789-0C41-76255210F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636ECA-F4D1-B56A-7107-18EE24F2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40062"/>
      </p:ext>
    </p:extLst>
  </p:cSld>
  <p:clrMapOvr>
    <a:masterClrMapping/>
  </p:clrMapOvr>
  <p:transition>
    <p:fade thruBlk="1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3B212-3FFF-6C45-5FEF-AE286FE09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FF655A-06C0-CFC9-51F7-33B40FDF0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-152400"/>
            <a:ext cx="4829175" cy="858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93025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27399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CREW TRAINING 2002">
  <a:themeElements>
    <a:clrScheme name="CREW TRAINING 2002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CREW TRAINING 2002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REW TRAINING 2002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EW TRAINING 2002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EW TRAINING 2002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EW TRAINING 2002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EW TRAINING 2002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EW TRAINING 2002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EW TRAINING 2002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EW TRAINING 2002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EW TRAINING 2002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CAC2004DietExercise">
  <a:themeElements>
    <a:clrScheme name="NCAC2004DietExercise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NCAC2004DietExercise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CAC2004DietExercise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AC2004DietExercise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AC2004DietExercise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AC2004DietExercise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AC2004DietExercise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AC2004DietExercise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AC2004DietExercise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AC2004DietExercise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AC2004DietExercise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26822</TotalTime>
  <Words>2026</Words>
  <Application>Microsoft Office PowerPoint</Application>
  <PresentationFormat>On-screen Show (4:3)</PresentationFormat>
  <Paragraphs>312</Paragraphs>
  <Slides>82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82</vt:i4>
      </vt:variant>
    </vt:vector>
  </HeadingPairs>
  <TitlesOfParts>
    <vt:vector size="90" baseType="lpstr">
      <vt:lpstr>Arial</vt:lpstr>
      <vt:lpstr>Calibri</vt:lpstr>
      <vt:lpstr>Comic Sans MS</vt:lpstr>
      <vt:lpstr>Symbol</vt:lpstr>
      <vt:lpstr>Times New Roman</vt:lpstr>
      <vt:lpstr>YouTube Noto</vt:lpstr>
      <vt:lpstr>CREW TRAINING 2002</vt:lpstr>
      <vt:lpstr>NCAC2004DietExercise</vt:lpstr>
      <vt:lpstr>EAC 324 Philmont Scout Ranch February 2025 </vt:lpstr>
      <vt:lpstr>Philmont in Two (video)</vt:lpstr>
      <vt:lpstr>Agenda</vt:lpstr>
      <vt:lpstr>What is Philmont Scout Ranch?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</vt:lpstr>
      <vt:lpstr>Challenges – Equipment</vt:lpstr>
      <vt:lpstr>Challenges – Physical</vt:lpstr>
      <vt:lpstr>Challenges – Physical</vt:lpstr>
      <vt:lpstr>Challenges – Camping Skills</vt:lpstr>
      <vt:lpstr>Challenges – Teamwork and Leadership</vt:lpstr>
      <vt:lpstr>Costs</vt:lpstr>
      <vt:lpstr>Getting There</vt:lpstr>
      <vt:lpstr>Typical Trip Overview</vt:lpstr>
      <vt:lpstr>Typical Trip Itinerary</vt:lpstr>
      <vt:lpstr>Typical Trip Itinerary (cont.)</vt:lpstr>
      <vt:lpstr>Typical Trip Itinerary (cont.)</vt:lpstr>
      <vt:lpstr>Typical Trip Itinerary (cont.)</vt:lpstr>
      <vt:lpstr>Albuquerque to Philmont Options</vt:lpstr>
      <vt:lpstr>Travel Logistics</vt:lpstr>
      <vt:lpstr>Travel Logistics (cont.)</vt:lpstr>
      <vt:lpstr>Preparations</vt:lpstr>
      <vt:lpstr>Warm-up Activities</vt:lpstr>
      <vt:lpstr>Potential Warm-up Sites</vt:lpstr>
      <vt:lpstr>Warm-up Planning</vt:lpstr>
      <vt:lpstr>Warm-up Planning (cont.)</vt:lpstr>
      <vt:lpstr>Administration</vt:lpstr>
      <vt:lpstr>Online Spreadsheet</vt:lpstr>
      <vt:lpstr>Payments</vt:lpstr>
      <vt:lpstr>Camperships</vt:lpstr>
      <vt:lpstr>Advice</vt:lpstr>
      <vt:lpstr>Additional Participants</vt:lpstr>
      <vt:lpstr>Resources</vt:lpstr>
      <vt:lpstr>Training</vt:lpstr>
      <vt:lpstr>Promoting Philmont</vt:lpstr>
      <vt:lpstr>Philmont Promo Video https://youtu.be/Jxx5L872yVc  </vt:lpstr>
      <vt:lpstr>Embedded links from earlier</vt:lpstr>
      <vt:lpstr>Questions?  QR Code to Documents    https://bit.ly/49hxod3</vt:lpstr>
      <vt:lpstr>From Photo to T-shirt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MIS Training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 Minus 275 Days… or…What should I be doing now?</dc:title>
  <dc:creator>Miriam I. Hatch</dc:creator>
  <cp:lastModifiedBy>Peter Stark</cp:lastModifiedBy>
  <cp:revision>239</cp:revision>
  <dcterms:created xsi:type="dcterms:W3CDTF">2002-10-03T00:30:20Z</dcterms:created>
  <dcterms:modified xsi:type="dcterms:W3CDTF">2025-02-22T02:56:23Z</dcterms:modified>
</cp:coreProperties>
</file>