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Lst>
  <p:sldSz cx="12192000" cy="1625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5"/>
    <p:restoredTop sz="96327"/>
  </p:normalViewPr>
  <p:slideViewPr>
    <p:cSldViewPr snapToGrid="0">
      <p:cViewPr varScale="1">
        <p:scale>
          <a:sx n="53" d="100"/>
          <a:sy n="53" d="100"/>
        </p:scale>
        <p:origin x="369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1524000" y="8538164"/>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81F2A7-8D52-384D-AEA3-CAA5E4A90E9C}" type="datetimeFigureOut">
              <a:rPr lang="en-US" smtClean="0"/>
              <a:t>2/19/25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A4925-4EDA-664B-BDA8-23A36997B53E}" type="slidenum">
              <a:rPr lang="en-US" smtClean="0"/>
              <a:t>‹#›</a:t>
            </a:fld>
            <a:endParaRPr lang="en-US"/>
          </a:p>
        </p:txBody>
      </p:sp>
    </p:spTree>
    <p:extLst>
      <p:ext uri="{BB962C8B-B14F-4D97-AF65-F5344CB8AC3E}">
        <p14:creationId xmlns:p14="http://schemas.microsoft.com/office/powerpoint/2010/main" val="281513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81F2A7-8D52-384D-AEA3-CAA5E4A90E9C}" type="datetimeFigureOut">
              <a:rPr lang="en-US" smtClean="0"/>
              <a:t>2/19/25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A4925-4EDA-664B-BDA8-23A36997B53E}" type="slidenum">
              <a:rPr lang="en-US" smtClean="0"/>
              <a:t>‹#›</a:t>
            </a:fld>
            <a:endParaRPr lang="en-US"/>
          </a:p>
        </p:txBody>
      </p:sp>
    </p:spTree>
    <p:extLst>
      <p:ext uri="{BB962C8B-B14F-4D97-AF65-F5344CB8AC3E}">
        <p14:creationId xmlns:p14="http://schemas.microsoft.com/office/powerpoint/2010/main" val="2088210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865481"/>
            <a:ext cx="7734300" cy="137762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81F2A7-8D52-384D-AEA3-CAA5E4A90E9C}" type="datetimeFigureOut">
              <a:rPr lang="en-US" smtClean="0"/>
              <a:t>2/19/25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A4925-4EDA-664B-BDA8-23A36997B53E}" type="slidenum">
              <a:rPr lang="en-US" smtClean="0"/>
              <a:t>‹#›</a:t>
            </a:fld>
            <a:endParaRPr lang="en-US"/>
          </a:p>
        </p:txBody>
      </p:sp>
    </p:spTree>
    <p:extLst>
      <p:ext uri="{BB962C8B-B14F-4D97-AF65-F5344CB8AC3E}">
        <p14:creationId xmlns:p14="http://schemas.microsoft.com/office/powerpoint/2010/main" val="4056103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81F2A7-8D52-384D-AEA3-CAA5E4A90E9C}" type="datetimeFigureOut">
              <a:rPr lang="en-US" smtClean="0"/>
              <a:t>2/19/25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A4925-4EDA-664B-BDA8-23A36997B53E}" type="slidenum">
              <a:rPr lang="en-US" smtClean="0"/>
              <a:t>‹#›</a:t>
            </a:fld>
            <a:endParaRPr lang="en-US"/>
          </a:p>
        </p:txBody>
      </p:sp>
    </p:spTree>
    <p:extLst>
      <p:ext uri="{BB962C8B-B14F-4D97-AF65-F5344CB8AC3E}">
        <p14:creationId xmlns:p14="http://schemas.microsoft.com/office/powerpoint/2010/main" val="421226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831851" y="10878731"/>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81F2A7-8D52-384D-AEA3-CAA5E4A90E9C}" type="datetimeFigureOut">
              <a:rPr lang="en-US" smtClean="0"/>
              <a:t>2/19/25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A4925-4EDA-664B-BDA8-23A36997B53E}" type="slidenum">
              <a:rPr lang="en-US" smtClean="0"/>
              <a:t>‹#›</a:t>
            </a:fld>
            <a:endParaRPr lang="en-US"/>
          </a:p>
        </p:txBody>
      </p:sp>
    </p:spTree>
    <p:extLst>
      <p:ext uri="{BB962C8B-B14F-4D97-AF65-F5344CB8AC3E}">
        <p14:creationId xmlns:p14="http://schemas.microsoft.com/office/powerpoint/2010/main" val="1233093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4327407"/>
            <a:ext cx="5181600" cy="10314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4327407"/>
            <a:ext cx="5181600" cy="10314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81F2A7-8D52-384D-AEA3-CAA5E4A90E9C}" type="datetimeFigureOut">
              <a:rPr lang="en-US" smtClean="0"/>
              <a:t>2/19/25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EA4925-4EDA-664B-BDA8-23A36997B53E}" type="slidenum">
              <a:rPr lang="en-US" smtClean="0"/>
              <a:t>‹#›</a:t>
            </a:fld>
            <a:endParaRPr lang="en-US"/>
          </a:p>
        </p:txBody>
      </p:sp>
    </p:spTree>
    <p:extLst>
      <p:ext uri="{BB962C8B-B14F-4D97-AF65-F5344CB8AC3E}">
        <p14:creationId xmlns:p14="http://schemas.microsoft.com/office/powerpoint/2010/main" val="3021116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3984979"/>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839789" y="5937956"/>
            <a:ext cx="5157787" cy="8733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3984979"/>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72201" y="5937956"/>
            <a:ext cx="5183188" cy="8733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81F2A7-8D52-384D-AEA3-CAA5E4A90E9C}" type="datetimeFigureOut">
              <a:rPr lang="en-US" smtClean="0"/>
              <a:t>2/19/25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EA4925-4EDA-664B-BDA8-23A36997B53E}" type="slidenum">
              <a:rPr lang="en-US" smtClean="0"/>
              <a:t>‹#›</a:t>
            </a:fld>
            <a:endParaRPr lang="en-US"/>
          </a:p>
        </p:txBody>
      </p:sp>
    </p:spTree>
    <p:extLst>
      <p:ext uri="{BB962C8B-B14F-4D97-AF65-F5344CB8AC3E}">
        <p14:creationId xmlns:p14="http://schemas.microsoft.com/office/powerpoint/2010/main" val="3698545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81F2A7-8D52-384D-AEA3-CAA5E4A90E9C}" type="datetimeFigureOut">
              <a:rPr lang="en-US" smtClean="0"/>
              <a:t>2/19/25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EA4925-4EDA-664B-BDA8-23A36997B53E}" type="slidenum">
              <a:rPr lang="en-US" smtClean="0"/>
              <a:t>‹#›</a:t>
            </a:fld>
            <a:endParaRPr lang="en-US"/>
          </a:p>
        </p:txBody>
      </p:sp>
    </p:spTree>
    <p:extLst>
      <p:ext uri="{BB962C8B-B14F-4D97-AF65-F5344CB8AC3E}">
        <p14:creationId xmlns:p14="http://schemas.microsoft.com/office/powerpoint/2010/main" val="1677272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81F2A7-8D52-384D-AEA3-CAA5E4A90E9C}" type="datetimeFigureOut">
              <a:rPr lang="en-US" smtClean="0"/>
              <a:t>2/19/25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EA4925-4EDA-664B-BDA8-23A36997B53E}" type="slidenum">
              <a:rPr lang="en-US" smtClean="0"/>
              <a:t>‹#›</a:t>
            </a:fld>
            <a:endParaRPr lang="en-US"/>
          </a:p>
        </p:txBody>
      </p:sp>
    </p:spTree>
    <p:extLst>
      <p:ext uri="{BB962C8B-B14F-4D97-AF65-F5344CB8AC3E}">
        <p14:creationId xmlns:p14="http://schemas.microsoft.com/office/powerpoint/2010/main" val="2313415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C881F2A7-8D52-384D-AEA3-CAA5E4A90E9C}" type="datetimeFigureOut">
              <a:rPr lang="en-US" smtClean="0"/>
              <a:t>2/19/25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EA4925-4EDA-664B-BDA8-23A36997B53E}" type="slidenum">
              <a:rPr lang="en-US" smtClean="0"/>
              <a:t>‹#›</a:t>
            </a:fld>
            <a:endParaRPr lang="en-US"/>
          </a:p>
        </p:txBody>
      </p:sp>
    </p:spTree>
    <p:extLst>
      <p:ext uri="{BB962C8B-B14F-4D97-AF65-F5344CB8AC3E}">
        <p14:creationId xmlns:p14="http://schemas.microsoft.com/office/powerpoint/2010/main" val="489677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C881F2A7-8D52-384D-AEA3-CAA5E4A90E9C}" type="datetimeFigureOut">
              <a:rPr lang="en-US" smtClean="0"/>
              <a:t>2/19/25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EA4925-4EDA-664B-BDA8-23A36997B53E}" type="slidenum">
              <a:rPr lang="en-US" smtClean="0"/>
              <a:t>‹#›</a:t>
            </a:fld>
            <a:endParaRPr lang="en-US"/>
          </a:p>
        </p:txBody>
      </p:sp>
    </p:spTree>
    <p:extLst>
      <p:ext uri="{BB962C8B-B14F-4D97-AF65-F5344CB8AC3E}">
        <p14:creationId xmlns:p14="http://schemas.microsoft.com/office/powerpoint/2010/main" val="2176547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15066908"/>
            <a:ext cx="2743200" cy="865481"/>
          </a:xfrm>
          <a:prstGeom prst="rect">
            <a:avLst/>
          </a:prstGeom>
        </p:spPr>
        <p:txBody>
          <a:bodyPr vert="horz" lIns="91440" tIns="45720" rIns="91440" bIns="45720" rtlCol="0" anchor="ctr"/>
          <a:lstStyle>
            <a:lvl1pPr algn="l">
              <a:defRPr sz="1600">
                <a:solidFill>
                  <a:schemeClr val="tx1">
                    <a:tint val="75000"/>
                  </a:schemeClr>
                </a:solidFill>
              </a:defRPr>
            </a:lvl1pPr>
          </a:lstStyle>
          <a:p>
            <a:fld id="{C881F2A7-8D52-384D-AEA3-CAA5E4A90E9C}" type="datetimeFigureOut">
              <a:rPr lang="en-US" smtClean="0"/>
              <a:t>2/19/25</a:t>
            </a:fld>
            <a:endParaRPr lang="en-US"/>
          </a:p>
        </p:txBody>
      </p:sp>
      <p:sp>
        <p:nvSpPr>
          <p:cNvPr id="5" name="Footer Placeholder 4"/>
          <p:cNvSpPr>
            <a:spLocks noGrp="1"/>
          </p:cNvSpPr>
          <p:nvPr>
            <p:ph type="ftr" sz="quarter" idx="3"/>
          </p:nvPr>
        </p:nvSpPr>
        <p:spPr>
          <a:xfrm>
            <a:off x="4038600" y="15066908"/>
            <a:ext cx="4114800" cy="86548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15066908"/>
            <a:ext cx="2743200" cy="865481"/>
          </a:xfrm>
          <a:prstGeom prst="rect">
            <a:avLst/>
          </a:prstGeom>
        </p:spPr>
        <p:txBody>
          <a:bodyPr vert="horz" lIns="91440" tIns="45720" rIns="91440" bIns="45720" rtlCol="0" anchor="ctr"/>
          <a:lstStyle>
            <a:lvl1pPr algn="r">
              <a:defRPr sz="1600">
                <a:solidFill>
                  <a:schemeClr val="tx1">
                    <a:tint val="75000"/>
                  </a:schemeClr>
                </a:solidFill>
              </a:defRPr>
            </a:lvl1pPr>
          </a:lstStyle>
          <a:p>
            <a:fld id="{84EA4925-4EDA-664B-BDA8-23A36997B53E}" type="slidenum">
              <a:rPr lang="en-US" smtClean="0"/>
              <a:t>‹#›</a:t>
            </a:fld>
            <a:endParaRPr lang="en-US"/>
          </a:p>
        </p:txBody>
      </p:sp>
    </p:spTree>
    <p:extLst>
      <p:ext uri="{BB962C8B-B14F-4D97-AF65-F5344CB8AC3E}">
        <p14:creationId xmlns:p14="http://schemas.microsoft.com/office/powerpoint/2010/main" val="15310415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cdc.gov/ticks/index.html" TargetMode="External"/><Relationship Id="rId3" Type="http://schemas.openxmlformats.org/officeDocument/2006/relationships/image" Target="../media/image2.png"/><Relationship Id="rId7" Type="http://schemas.openxmlformats.org/officeDocument/2006/relationships/hyperlink" Target="https://www.cdc.gov/ticks/tickbornediseases/TickborneDiseases-P.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A1153AB-EE92-7B82-DECB-17F9A4D6397A}"/>
              </a:ext>
            </a:extLst>
          </p:cNvPr>
          <p:cNvPicPr>
            <a:picLocks noChangeAspect="1"/>
          </p:cNvPicPr>
          <p:nvPr/>
        </p:nvPicPr>
        <p:blipFill>
          <a:blip r:embed="rId2"/>
          <a:stretch>
            <a:fillRect/>
          </a:stretch>
        </p:blipFill>
        <p:spPr>
          <a:xfrm>
            <a:off x="8731270" y="9181774"/>
            <a:ext cx="3034237" cy="1704526"/>
          </a:xfrm>
          <a:prstGeom prst="rect">
            <a:avLst/>
          </a:prstGeom>
          <a:ln>
            <a:solidFill>
              <a:schemeClr val="tx1"/>
            </a:solidFill>
          </a:ln>
        </p:spPr>
      </p:pic>
      <p:sp>
        <p:nvSpPr>
          <p:cNvPr id="4" name="Title 1">
            <a:extLst>
              <a:ext uri="{FF2B5EF4-FFF2-40B4-BE49-F238E27FC236}">
                <a16:creationId xmlns:a16="http://schemas.microsoft.com/office/drawing/2014/main" id="{EB408A12-A1DE-CCFB-3821-749409DC3605}"/>
              </a:ext>
            </a:extLst>
          </p:cNvPr>
          <p:cNvSpPr>
            <a:spLocks noGrp="1"/>
          </p:cNvSpPr>
          <p:nvPr>
            <p:ph type="ctrTitle"/>
          </p:nvPr>
        </p:nvSpPr>
        <p:spPr>
          <a:xfrm>
            <a:off x="1172269" y="318549"/>
            <a:ext cx="9871268" cy="2004788"/>
          </a:xfrm>
        </p:spPr>
        <p:txBody>
          <a:bodyPr>
            <a:normAutofit/>
          </a:bodyPr>
          <a:lstStyle/>
          <a:p>
            <a:pPr eaLnBrk="1" hangingPunct="1"/>
            <a:r>
              <a:rPr lang="en-US" altLang="en-US" sz="6000" dirty="0">
                <a:ea typeface="ＭＳ Ｐゴシック" panose="020B0600070205080204" pitchFamily="34" charset="-128"/>
              </a:rPr>
              <a:t>Tick Talk! One Pager</a:t>
            </a:r>
            <a:br>
              <a:rPr lang="en-US" altLang="en-US" sz="7200" dirty="0">
                <a:ea typeface="ＭＳ Ｐゴシック" panose="020B0600070205080204" pitchFamily="34" charset="-128"/>
              </a:rPr>
            </a:br>
            <a:r>
              <a:rPr lang="en-US" sz="2800" dirty="0"/>
              <a:t>An overview of tick related concerns for Scouts and Scouters</a:t>
            </a:r>
            <a:br>
              <a:rPr lang="en-US" altLang="en-US" sz="8800" dirty="0">
                <a:ea typeface="ＭＳ Ｐゴシック" panose="020B0600070205080204" pitchFamily="34" charset="-128"/>
              </a:rPr>
            </a:br>
            <a:r>
              <a:rPr lang="en-US" altLang="en-US" sz="2800" dirty="0">
                <a:ea typeface="ＭＳ Ｐゴシック" panose="020B0600070205080204" pitchFamily="34" charset="-128"/>
              </a:rPr>
              <a:t>2025 NCAC University of Scouting, GSC104 </a:t>
            </a:r>
            <a:endParaRPr lang="en-US" altLang="en-US" sz="7200" dirty="0">
              <a:ea typeface="ＭＳ Ｐゴシック" panose="020B0600070205080204" pitchFamily="34" charset="-128"/>
            </a:endParaRPr>
          </a:p>
        </p:txBody>
      </p:sp>
      <p:sp>
        <p:nvSpPr>
          <p:cNvPr id="5" name="Content Placeholder 2">
            <a:extLst>
              <a:ext uri="{FF2B5EF4-FFF2-40B4-BE49-F238E27FC236}">
                <a16:creationId xmlns:a16="http://schemas.microsoft.com/office/drawing/2014/main" id="{1062A907-0372-4D81-D57A-2E3267C1F970}"/>
              </a:ext>
            </a:extLst>
          </p:cNvPr>
          <p:cNvSpPr txBox="1">
            <a:spLocks/>
          </p:cNvSpPr>
          <p:nvPr/>
        </p:nvSpPr>
        <p:spPr>
          <a:xfrm>
            <a:off x="941630" y="10563747"/>
            <a:ext cx="5154370" cy="620994"/>
          </a:xfrm>
          <a:prstGeom prst="rect">
            <a:avLst/>
          </a:prstGeom>
        </p:spPr>
        <p:txBody>
          <a:bodyPr vert="horz" lIns="91440" tIns="45720" rIns="91440" bIns="45720" rtlCol="0">
            <a:normAutofit/>
          </a:bodyPr>
          <a:lstStyle>
            <a:lvl1pPr marL="0" indent="0" algn="ctr" defTabSz="1219170" rtl="0" eaLnBrk="1" latinLnBrk="0" hangingPunct="1">
              <a:lnSpc>
                <a:spcPct val="90000"/>
              </a:lnSpc>
              <a:spcBef>
                <a:spcPts val="1333"/>
              </a:spcBef>
              <a:buFont typeface="Arial" panose="020B0604020202020204" pitchFamily="34" charset="0"/>
              <a:buNone/>
              <a:defRPr sz="3200" kern="1200">
                <a:solidFill>
                  <a:schemeClr val="tx1"/>
                </a:solidFill>
                <a:latin typeface="+mn-lt"/>
                <a:ea typeface="+mn-ea"/>
                <a:cs typeface="+mn-cs"/>
              </a:defRPr>
            </a:lvl1pPr>
            <a:lvl2pPr marL="609585" indent="0" algn="ctr" defTabSz="1219170" rtl="0" eaLnBrk="1" latinLnBrk="0" hangingPunct="1">
              <a:lnSpc>
                <a:spcPct val="90000"/>
              </a:lnSpc>
              <a:spcBef>
                <a:spcPts val="667"/>
              </a:spcBef>
              <a:buFont typeface="Arial" panose="020B0604020202020204" pitchFamily="34" charset="0"/>
              <a:buNone/>
              <a:defRPr sz="2667" kern="1200">
                <a:solidFill>
                  <a:schemeClr val="tx1"/>
                </a:solidFill>
                <a:latin typeface="+mn-lt"/>
                <a:ea typeface="+mn-ea"/>
                <a:cs typeface="+mn-cs"/>
              </a:defRPr>
            </a:lvl2pPr>
            <a:lvl3pPr marL="1219170" indent="0" algn="ctr"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3pPr>
            <a:lvl4pPr marL="1828754"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4pPr>
            <a:lvl5pPr marL="2438339"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5pPr>
            <a:lvl6pPr marL="3047924"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6pPr>
            <a:lvl7pPr marL="3657509"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7pPr>
            <a:lvl8pPr marL="4267093"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8pPr>
            <a:lvl9pPr marL="4876678" indent="0" algn="ctr" defTabSz="1219170" rtl="0" eaLnBrk="1" latinLnBrk="0" hangingPunct="1">
              <a:lnSpc>
                <a:spcPct val="90000"/>
              </a:lnSpc>
              <a:spcBef>
                <a:spcPts val="667"/>
              </a:spcBef>
              <a:buFont typeface="Arial" panose="020B0604020202020204" pitchFamily="34" charset="0"/>
              <a:buNone/>
              <a:defRPr sz="2133" kern="1200">
                <a:solidFill>
                  <a:schemeClr val="tx1"/>
                </a:solidFill>
                <a:latin typeface="+mn-lt"/>
                <a:ea typeface="+mn-ea"/>
                <a:cs typeface="+mn-cs"/>
              </a:defRPr>
            </a:lvl9pPr>
          </a:lstStyle>
          <a:p>
            <a:pPr algn="l"/>
            <a:endParaRPr lang="en-US" sz="2000" dirty="0"/>
          </a:p>
        </p:txBody>
      </p:sp>
      <p:pic>
        <p:nvPicPr>
          <p:cNvPr id="7" name="Picture 6">
            <a:extLst>
              <a:ext uri="{FF2B5EF4-FFF2-40B4-BE49-F238E27FC236}">
                <a16:creationId xmlns:a16="http://schemas.microsoft.com/office/drawing/2014/main" id="{DEC567D7-AE5F-DACF-302C-517BB136FDE3}"/>
              </a:ext>
            </a:extLst>
          </p:cNvPr>
          <p:cNvPicPr>
            <a:picLocks noChangeAspect="1"/>
          </p:cNvPicPr>
          <p:nvPr/>
        </p:nvPicPr>
        <p:blipFill>
          <a:blip r:embed="rId3"/>
          <a:stretch>
            <a:fillRect/>
          </a:stretch>
        </p:blipFill>
        <p:spPr>
          <a:xfrm>
            <a:off x="9677998" y="6425032"/>
            <a:ext cx="1796471" cy="2581682"/>
          </a:xfrm>
          <a:prstGeom prst="rect">
            <a:avLst/>
          </a:prstGeom>
        </p:spPr>
      </p:pic>
      <p:sp>
        <p:nvSpPr>
          <p:cNvPr id="10" name="TextBox 9">
            <a:extLst>
              <a:ext uri="{FF2B5EF4-FFF2-40B4-BE49-F238E27FC236}">
                <a16:creationId xmlns:a16="http://schemas.microsoft.com/office/drawing/2014/main" id="{2E2A5B6F-C6FB-0382-0BF3-EB0BE00B90CC}"/>
              </a:ext>
            </a:extLst>
          </p:cNvPr>
          <p:cNvSpPr txBox="1"/>
          <p:nvPr/>
        </p:nvSpPr>
        <p:spPr>
          <a:xfrm>
            <a:off x="720969" y="2608057"/>
            <a:ext cx="11074870" cy="1200329"/>
          </a:xfrm>
          <a:prstGeom prst="rect">
            <a:avLst/>
          </a:prstGeom>
          <a:effectLst>
            <a:outerShdw blurRad="50800" dist="88900" dir="2700000" algn="tl" rotWithShape="0">
              <a:prstClr val="black">
                <a:alpha val="5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Three great quotes:</a:t>
            </a:r>
          </a:p>
          <a:p>
            <a:r>
              <a:rPr lang="en-US" dirty="0"/>
              <a:t>“Knowledge is the antidote to fear.”  Ralph Waldo Emerson</a:t>
            </a:r>
          </a:p>
          <a:p>
            <a:r>
              <a:rPr lang="en-US" dirty="0"/>
              <a:t>“Fear is bred from ignorance. So knowledge is a weapon against it, and reason is the tool of knowledge.” Jim Butcher</a:t>
            </a:r>
          </a:p>
          <a:p>
            <a:r>
              <a:rPr lang="en-US" dirty="0"/>
              <a:t>“Do not fear the lack of knowledge, fear false knowledge.” – Leo Tolstoy</a:t>
            </a:r>
          </a:p>
        </p:txBody>
      </p:sp>
      <p:sp>
        <p:nvSpPr>
          <p:cNvPr id="11" name="TextBox 10">
            <a:extLst>
              <a:ext uri="{FF2B5EF4-FFF2-40B4-BE49-F238E27FC236}">
                <a16:creationId xmlns:a16="http://schemas.microsoft.com/office/drawing/2014/main" id="{52B17C6D-2250-EB1D-BDED-D95D8EFEC3BA}"/>
              </a:ext>
            </a:extLst>
          </p:cNvPr>
          <p:cNvSpPr txBox="1"/>
          <p:nvPr/>
        </p:nvSpPr>
        <p:spPr>
          <a:xfrm>
            <a:off x="720969" y="3960779"/>
            <a:ext cx="11074870" cy="923330"/>
          </a:xfrm>
          <a:prstGeom prst="rect">
            <a:avLst/>
          </a:prstGeom>
          <a:effectLst>
            <a:outerShdw blurRad="50800" dist="88900" dir="2700000" algn="tl" rotWithShape="0">
              <a:prstClr val="black">
                <a:alpha val="5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One ok quote:</a:t>
            </a:r>
          </a:p>
          <a:p>
            <a:r>
              <a:rPr lang="en-US" dirty="0"/>
              <a:t>“90% of managing the fears and anxieties of scouts is managing the fears and anxieties of parents or other influential adults and 90% of </a:t>
            </a:r>
            <a:r>
              <a:rPr lang="en-US" i="1" dirty="0"/>
              <a:t>that</a:t>
            </a:r>
            <a:r>
              <a:rPr lang="en-US" dirty="0"/>
              <a:t> is sharing high quality information with calm confidence”.  Jeff Baker</a:t>
            </a:r>
          </a:p>
        </p:txBody>
      </p:sp>
      <p:sp>
        <p:nvSpPr>
          <p:cNvPr id="12" name="TextBox 11">
            <a:extLst>
              <a:ext uri="{FF2B5EF4-FFF2-40B4-BE49-F238E27FC236}">
                <a16:creationId xmlns:a16="http://schemas.microsoft.com/office/drawing/2014/main" id="{C1F2A32B-B4F2-3B73-2EE5-DE985861F3C7}"/>
              </a:ext>
            </a:extLst>
          </p:cNvPr>
          <p:cNvSpPr txBox="1"/>
          <p:nvPr/>
        </p:nvSpPr>
        <p:spPr>
          <a:xfrm>
            <a:off x="720969" y="5023363"/>
            <a:ext cx="2514600" cy="1200329"/>
          </a:xfrm>
          <a:prstGeom prst="rect">
            <a:avLst/>
          </a:prstGeom>
          <a:effectLst>
            <a:outerShdw blurRad="50800" dist="88900" dir="2700000" algn="tl" rotWithShape="0">
              <a:prstClr val="black">
                <a:alpha val="5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Three key terms:</a:t>
            </a:r>
          </a:p>
          <a:p>
            <a:pPr marL="285750" indent="-285750">
              <a:buFont typeface="Arial" panose="020B0604020202020204" pitchFamily="34" charset="0"/>
              <a:buChar char="•"/>
            </a:pPr>
            <a:r>
              <a:rPr lang="en-US" dirty="0"/>
              <a:t>Tick check</a:t>
            </a:r>
          </a:p>
          <a:p>
            <a:pPr marL="285750" indent="-285750">
              <a:buFont typeface="Arial" panose="020B0604020202020204" pitchFamily="34" charset="0"/>
              <a:buChar char="•"/>
            </a:pPr>
            <a:r>
              <a:rPr lang="en-US" dirty="0"/>
              <a:t>Tick key</a:t>
            </a:r>
          </a:p>
          <a:p>
            <a:pPr marL="285750" indent="-285750">
              <a:buFont typeface="Arial" panose="020B0604020202020204" pitchFamily="34" charset="0"/>
              <a:buChar char="•"/>
            </a:pPr>
            <a:r>
              <a:rPr lang="en-US" dirty="0"/>
              <a:t>Permethrin</a:t>
            </a:r>
          </a:p>
        </p:txBody>
      </p:sp>
      <p:sp>
        <p:nvSpPr>
          <p:cNvPr id="13" name="TextBox 12">
            <a:extLst>
              <a:ext uri="{FF2B5EF4-FFF2-40B4-BE49-F238E27FC236}">
                <a16:creationId xmlns:a16="http://schemas.microsoft.com/office/drawing/2014/main" id="{3C732789-97F7-F6B0-8CCC-35E1F2581AE4}"/>
              </a:ext>
            </a:extLst>
          </p:cNvPr>
          <p:cNvSpPr txBox="1"/>
          <p:nvPr/>
        </p:nvSpPr>
        <p:spPr>
          <a:xfrm>
            <a:off x="3352799" y="5005385"/>
            <a:ext cx="8443040" cy="1200329"/>
          </a:xfrm>
          <a:prstGeom prst="rect">
            <a:avLst/>
          </a:prstGeom>
          <a:effectLst>
            <a:outerShdw blurRad="50800" dist="88900" dir="2700000" algn="tl" rotWithShape="0">
              <a:prstClr val="black">
                <a:alpha val="5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Three really great words that have nothing to do with this class but they’re great words:</a:t>
            </a:r>
          </a:p>
          <a:p>
            <a:pPr marL="285750" indent="-285750">
              <a:buFont typeface="Arial" panose="020B0604020202020204" pitchFamily="34" charset="0"/>
              <a:buChar char="•"/>
            </a:pPr>
            <a:r>
              <a:rPr lang="en-US" dirty="0"/>
              <a:t>Defenestrate</a:t>
            </a:r>
          </a:p>
          <a:p>
            <a:pPr marL="285750" indent="-285750">
              <a:buFont typeface="Arial" panose="020B0604020202020204" pitchFamily="34" charset="0"/>
              <a:buChar char="•"/>
            </a:pPr>
            <a:r>
              <a:rPr lang="en-US" dirty="0"/>
              <a:t>Denouement </a:t>
            </a:r>
          </a:p>
          <a:p>
            <a:pPr marL="285750" indent="-285750">
              <a:buFont typeface="Arial" panose="020B0604020202020204" pitchFamily="34" charset="0"/>
              <a:buChar char="•"/>
            </a:pPr>
            <a:r>
              <a:rPr lang="en-US" dirty="0"/>
              <a:t>Phosphene (not to be confused with </a:t>
            </a:r>
            <a:r>
              <a:rPr lang="en-US" i="1" dirty="0"/>
              <a:t>phosphine</a:t>
            </a:r>
            <a:r>
              <a:rPr lang="en-US" dirty="0"/>
              <a:t> which is not a great word…) </a:t>
            </a:r>
          </a:p>
        </p:txBody>
      </p:sp>
      <p:sp>
        <p:nvSpPr>
          <p:cNvPr id="14" name="TextBox 13">
            <a:extLst>
              <a:ext uri="{FF2B5EF4-FFF2-40B4-BE49-F238E27FC236}">
                <a16:creationId xmlns:a16="http://schemas.microsoft.com/office/drawing/2014/main" id="{43993AE2-4543-42C5-2E7E-0C5C67AB9165}"/>
              </a:ext>
            </a:extLst>
          </p:cNvPr>
          <p:cNvSpPr txBox="1"/>
          <p:nvPr/>
        </p:nvSpPr>
        <p:spPr>
          <a:xfrm>
            <a:off x="717531" y="10978561"/>
            <a:ext cx="8285791" cy="461665"/>
          </a:xfrm>
          <a:prstGeom prst="rect">
            <a:avLst/>
          </a:prstGeom>
          <a:noFill/>
        </p:spPr>
        <p:txBody>
          <a:bodyPr wrap="square">
            <a:spAutoFit/>
          </a:bodyPr>
          <a:lstStyle/>
          <a:p>
            <a:r>
              <a:rPr lang="en-US" sz="2400" b="1" dirty="0">
                <a:solidFill>
                  <a:schemeClr val="accent1">
                    <a:lumMod val="75000"/>
                  </a:schemeClr>
                </a:solidFill>
              </a:rPr>
              <a:t>https://</a:t>
            </a:r>
            <a:r>
              <a:rPr lang="en-US" sz="2400" b="1" dirty="0" err="1">
                <a:solidFill>
                  <a:schemeClr val="accent1">
                    <a:lumMod val="75000"/>
                  </a:schemeClr>
                </a:solidFill>
              </a:rPr>
              <a:t>extension.umd.edu</a:t>
            </a:r>
            <a:r>
              <a:rPr lang="en-US" sz="2400" b="1" dirty="0">
                <a:solidFill>
                  <a:schemeClr val="accent1">
                    <a:lumMod val="75000"/>
                  </a:schemeClr>
                </a:solidFill>
              </a:rPr>
              <a:t>/resource/ticks-</a:t>
            </a:r>
            <a:r>
              <a:rPr lang="en-US" sz="2400" b="1" dirty="0" err="1">
                <a:solidFill>
                  <a:schemeClr val="accent1">
                    <a:lumMod val="75000"/>
                  </a:schemeClr>
                </a:solidFill>
              </a:rPr>
              <a:t>maryland</a:t>
            </a:r>
            <a:r>
              <a:rPr lang="en-US" sz="2400" b="1" dirty="0">
                <a:solidFill>
                  <a:schemeClr val="accent1">
                    <a:lumMod val="75000"/>
                  </a:schemeClr>
                </a:solidFill>
              </a:rPr>
              <a:t>/</a:t>
            </a:r>
          </a:p>
        </p:txBody>
      </p:sp>
      <p:pic>
        <p:nvPicPr>
          <p:cNvPr id="16" name="Picture 15">
            <a:extLst>
              <a:ext uri="{FF2B5EF4-FFF2-40B4-BE49-F238E27FC236}">
                <a16:creationId xmlns:a16="http://schemas.microsoft.com/office/drawing/2014/main" id="{69EA3A6E-4912-92D0-2823-BD5A148CDC3B}"/>
              </a:ext>
            </a:extLst>
          </p:cNvPr>
          <p:cNvPicPr>
            <a:picLocks noChangeAspect="1"/>
          </p:cNvPicPr>
          <p:nvPr/>
        </p:nvPicPr>
        <p:blipFill>
          <a:blip r:embed="rId4"/>
          <a:stretch>
            <a:fillRect/>
          </a:stretch>
        </p:blipFill>
        <p:spPr>
          <a:xfrm>
            <a:off x="9251681" y="10975908"/>
            <a:ext cx="2486219" cy="2105398"/>
          </a:xfrm>
          <a:prstGeom prst="rect">
            <a:avLst/>
          </a:prstGeom>
        </p:spPr>
      </p:pic>
      <p:sp>
        <p:nvSpPr>
          <p:cNvPr id="18" name="TextBox 17">
            <a:extLst>
              <a:ext uri="{FF2B5EF4-FFF2-40B4-BE49-F238E27FC236}">
                <a16:creationId xmlns:a16="http://schemas.microsoft.com/office/drawing/2014/main" id="{494D295A-BD26-6075-493E-8E6C314B8D8B}"/>
              </a:ext>
            </a:extLst>
          </p:cNvPr>
          <p:cNvSpPr txBox="1"/>
          <p:nvPr/>
        </p:nvSpPr>
        <p:spPr>
          <a:xfrm>
            <a:off x="766144" y="13211530"/>
            <a:ext cx="6093068" cy="461665"/>
          </a:xfrm>
          <a:prstGeom prst="rect">
            <a:avLst/>
          </a:prstGeom>
          <a:noFill/>
        </p:spPr>
        <p:txBody>
          <a:bodyPr wrap="square">
            <a:spAutoFit/>
          </a:bodyPr>
          <a:lstStyle/>
          <a:p>
            <a:r>
              <a:rPr lang="en-US" sz="2400" b="1" dirty="0">
                <a:solidFill>
                  <a:schemeClr val="accent1">
                    <a:lumMod val="75000"/>
                  </a:schemeClr>
                </a:solidFill>
              </a:rPr>
              <a:t>https://</a:t>
            </a:r>
            <a:r>
              <a:rPr lang="en-US" sz="2400" b="1" dirty="0" err="1">
                <a:solidFill>
                  <a:schemeClr val="accent1">
                    <a:lumMod val="75000"/>
                  </a:schemeClr>
                </a:solidFill>
              </a:rPr>
              <a:t>web.uri.edu</a:t>
            </a:r>
            <a:r>
              <a:rPr lang="en-US" sz="2400" b="1" dirty="0">
                <a:solidFill>
                  <a:schemeClr val="accent1">
                    <a:lumMod val="75000"/>
                  </a:schemeClr>
                </a:solidFill>
              </a:rPr>
              <a:t>/</a:t>
            </a:r>
            <a:r>
              <a:rPr lang="en-US" sz="2400" b="1" dirty="0" err="1">
                <a:solidFill>
                  <a:schemeClr val="accent1">
                    <a:lumMod val="75000"/>
                  </a:schemeClr>
                </a:solidFill>
              </a:rPr>
              <a:t>tickencounter</a:t>
            </a:r>
            <a:r>
              <a:rPr lang="en-US" sz="2400" b="1" dirty="0">
                <a:solidFill>
                  <a:schemeClr val="accent1">
                    <a:lumMod val="75000"/>
                  </a:schemeClr>
                </a:solidFill>
              </a:rPr>
              <a:t>/</a:t>
            </a:r>
          </a:p>
        </p:txBody>
      </p:sp>
      <p:sp>
        <p:nvSpPr>
          <p:cNvPr id="20" name="TextBox 19">
            <a:extLst>
              <a:ext uri="{FF2B5EF4-FFF2-40B4-BE49-F238E27FC236}">
                <a16:creationId xmlns:a16="http://schemas.microsoft.com/office/drawing/2014/main" id="{4664AC82-EED7-FFFB-FA05-C50E07D97C40}"/>
              </a:ext>
            </a:extLst>
          </p:cNvPr>
          <p:cNvSpPr txBox="1"/>
          <p:nvPr/>
        </p:nvSpPr>
        <p:spPr>
          <a:xfrm>
            <a:off x="674819" y="6489355"/>
            <a:ext cx="8056451" cy="6771084"/>
          </a:xfrm>
          <a:prstGeom prst="rect">
            <a:avLst/>
          </a:prstGeom>
          <a:noFill/>
        </p:spPr>
        <p:txBody>
          <a:bodyPr wrap="square" rtlCol="0">
            <a:spAutoFit/>
          </a:bodyPr>
          <a:lstStyle/>
          <a:p>
            <a:r>
              <a:rPr lang="en-US" sz="2000" b="1" dirty="0"/>
              <a:t>Three sets of references – knowledge is power y’all.</a:t>
            </a:r>
            <a:r>
              <a:rPr lang="en-US" b="1" dirty="0"/>
              <a:t>  </a:t>
            </a:r>
          </a:p>
          <a:p>
            <a:pPr marL="285750" indent="-285750">
              <a:buFont typeface="Arial" panose="020B0604020202020204" pitchFamily="34" charset="0"/>
              <a:buChar char="•"/>
            </a:pPr>
            <a:r>
              <a:rPr lang="en-US" dirty="0"/>
              <a:t>”Tickborne Diseases of the United States” and Tick Resource Index from the Centers for Disease Control.  These sites have  than you will likely ever want to know with  lots of data and footnotes.  This reference is good when talking to that Mom or Dad who works at the NIH or has recently discovered Wikipedia. </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r>
              <a:rPr lang="en-US" dirty="0"/>
              <a:t>University of Maryland Extension web page “Ticks in Maryland”  has good regional tick news and information and local trends.  This reference is good for that Mom or Dad who blinks with confusion when confronted with the suggestion that the MD/DC/Northern VA region is not the center of all that matters or who is suspicious of anything from a source without a football team.  All joking aside, ”local” resources do sometimes  bring credibility to discussions with an anxious parent.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“Tick Encounter” from the University of Rhode Island.   This is my go-to site.   I like the tone, the balance of science and empathy, and they offer excellent  information services.  I highly recommend this site so I’m providing both the link and QR code which lets scouts and parents use their phones and we all know that if it’s on your phone it must be true, yes?  </a:t>
            </a:r>
            <a:r>
              <a:rPr lang="en-US" i="1" dirty="0"/>
              <a:t>And</a:t>
            </a:r>
            <a:r>
              <a:rPr lang="en-US" dirty="0"/>
              <a:t> University of Rhode Island Ram FCS football counts as football… </a:t>
            </a:r>
            <a:r>
              <a:rPr lang="en-US" strike="sngStrike" dirty="0"/>
              <a:t>at least in the northeast</a:t>
            </a:r>
            <a:r>
              <a:rPr lang="en-US" dirty="0"/>
              <a:t>… no it’s real football. </a:t>
            </a:r>
          </a:p>
        </p:txBody>
      </p:sp>
      <p:pic>
        <p:nvPicPr>
          <p:cNvPr id="21" name="Picture 20">
            <a:extLst>
              <a:ext uri="{FF2B5EF4-FFF2-40B4-BE49-F238E27FC236}">
                <a16:creationId xmlns:a16="http://schemas.microsoft.com/office/drawing/2014/main" id="{5F0B2301-E60F-46F2-70B1-4B6178A6819C}"/>
              </a:ext>
            </a:extLst>
          </p:cNvPr>
          <p:cNvPicPr>
            <a:picLocks noChangeAspect="1"/>
          </p:cNvPicPr>
          <p:nvPr/>
        </p:nvPicPr>
        <p:blipFill>
          <a:blip r:embed="rId5"/>
          <a:stretch>
            <a:fillRect/>
          </a:stretch>
        </p:blipFill>
        <p:spPr>
          <a:xfrm>
            <a:off x="9411783" y="13211530"/>
            <a:ext cx="2105398" cy="2105398"/>
          </a:xfrm>
          <a:prstGeom prst="rect">
            <a:avLst/>
          </a:prstGeom>
        </p:spPr>
      </p:pic>
      <p:sp>
        <p:nvSpPr>
          <p:cNvPr id="23" name="TextBox 22">
            <a:extLst>
              <a:ext uri="{FF2B5EF4-FFF2-40B4-BE49-F238E27FC236}">
                <a16:creationId xmlns:a16="http://schemas.microsoft.com/office/drawing/2014/main" id="{626C1916-732E-0214-1352-862AAEC4992C}"/>
              </a:ext>
            </a:extLst>
          </p:cNvPr>
          <p:cNvSpPr txBox="1"/>
          <p:nvPr/>
        </p:nvSpPr>
        <p:spPr>
          <a:xfrm>
            <a:off x="821571" y="13831414"/>
            <a:ext cx="8181751" cy="1200329"/>
          </a:xfrm>
          <a:prstGeom prst="rect">
            <a:avLst/>
          </a:prstGeom>
          <a:effectLst>
            <a:outerShdw blurRad="50800" dist="88900" dir="2700000" algn="tl" rotWithShape="0">
              <a:prstClr val="black">
                <a:alpha val="5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Seneca District has made Tick Talk!, in an abbreviated form, a part of their Scouting Roundtable Program as well as  IOLS and BALOO training.  For more information on how to integrate Tick Talks into your training programs or for a unit presentation, contact Jeff Baker at jcb1836@gmail.com</a:t>
            </a:r>
          </a:p>
        </p:txBody>
      </p:sp>
      <p:pic>
        <p:nvPicPr>
          <p:cNvPr id="24" name="Picture 23">
            <a:extLst>
              <a:ext uri="{FF2B5EF4-FFF2-40B4-BE49-F238E27FC236}">
                <a16:creationId xmlns:a16="http://schemas.microsoft.com/office/drawing/2014/main" id="{2E36B7CC-718B-D475-7845-F81497C69D80}"/>
              </a:ext>
            </a:extLst>
          </p:cNvPr>
          <p:cNvPicPr>
            <a:picLocks noChangeAspect="1"/>
          </p:cNvPicPr>
          <p:nvPr/>
        </p:nvPicPr>
        <p:blipFill>
          <a:blip r:embed="rId6"/>
          <a:stretch>
            <a:fillRect/>
          </a:stretch>
        </p:blipFill>
        <p:spPr>
          <a:xfrm>
            <a:off x="608664" y="547010"/>
            <a:ext cx="1200681" cy="1200681"/>
          </a:xfrm>
          <a:prstGeom prst="rect">
            <a:avLst/>
          </a:prstGeom>
        </p:spPr>
      </p:pic>
      <p:pic>
        <p:nvPicPr>
          <p:cNvPr id="26" name="Picture 25">
            <a:extLst>
              <a:ext uri="{FF2B5EF4-FFF2-40B4-BE49-F238E27FC236}">
                <a16:creationId xmlns:a16="http://schemas.microsoft.com/office/drawing/2014/main" id="{21E76779-A0EF-5EF2-34D0-CEF1E30CDFBD}"/>
              </a:ext>
            </a:extLst>
          </p:cNvPr>
          <p:cNvPicPr>
            <a:picLocks noChangeAspect="1"/>
          </p:cNvPicPr>
          <p:nvPr/>
        </p:nvPicPr>
        <p:blipFill>
          <a:blip r:embed="rId6"/>
          <a:stretch>
            <a:fillRect/>
          </a:stretch>
        </p:blipFill>
        <p:spPr>
          <a:xfrm>
            <a:off x="10406462" y="529502"/>
            <a:ext cx="1200681" cy="1200681"/>
          </a:xfrm>
          <a:prstGeom prst="rect">
            <a:avLst/>
          </a:prstGeom>
        </p:spPr>
      </p:pic>
      <p:sp>
        <p:nvSpPr>
          <p:cNvPr id="8" name="TextBox 7">
            <a:extLst>
              <a:ext uri="{FF2B5EF4-FFF2-40B4-BE49-F238E27FC236}">
                <a16:creationId xmlns:a16="http://schemas.microsoft.com/office/drawing/2014/main" id="{12DC3922-0DBD-062E-5A6E-121AA0DAE692}"/>
              </a:ext>
            </a:extLst>
          </p:cNvPr>
          <p:cNvSpPr txBox="1"/>
          <p:nvPr/>
        </p:nvSpPr>
        <p:spPr>
          <a:xfrm>
            <a:off x="717531" y="7986931"/>
            <a:ext cx="8937381" cy="83099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a:hlinkClick r:id="rId7"/>
              </a:rPr>
              <a:t>https://www.cdc.gov/ticks/tickbornediseases/TickborneDiseases-P.pdf</a:t>
            </a:r>
            <a:r>
              <a:rPr lang="en-US" sz="2400" dirty="0"/>
              <a:t> </a:t>
            </a:r>
          </a:p>
          <a:p>
            <a:r>
              <a:rPr lang="en-US" sz="2400" dirty="0">
                <a:hlinkClick r:id="rId8"/>
              </a:rPr>
              <a:t>https://www.cdc.gov/ticks/index.html</a:t>
            </a:r>
            <a:endParaRPr lang="en-US" sz="2400" dirty="0"/>
          </a:p>
        </p:txBody>
      </p:sp>
      <p:sp>
        <p:nvSpPr>
          <p:cNvPr id="29" name="TextBox 28">
            <a:extLst>
              <a:ext uri="{FF2B5EF4-FFF2-40B4-BE49-F238E27FC236}">
                <a16:creationId xmlns:a16="http://schemas.microsoft.com/office/drawing/2014/main" id="{C6F3731C-8348-976A-A32D-C4819B703FB0}"/>
              </a:ext>
            </a:extLst>
          </p:cNvPr>
          <p:cNvSpPr txBox="1"/>
          <p:nvPr/>
        </p:nvSpPr>
        <p:spPr>
          <a:xfrm>
            <a:off x="798816" y="15385349"/>
            <a:ext cx="10919175" cy="400110"/>
          </a:xfrm>
          <a:prstGeom prst="rect">
            <a:avLst/>
          </a:prstGeom>
          <a:noFill/>
        </p:spPr>
        <p:txBody>
          <a:bodyPr wrap="square">
            <a:spAutoFit/>
          </a:bodyPr>
          <a:lstStyle/>
          <a:p>
            <a:pPr lvl="0"/>
            <a:r>
              <a:rPr lang="en-US" sz="2000" b="1" i="1" dirty="0">
                <a:solidFill>
                  <a:schemeClr val="accent1">
                    <a:lumMod val="75000"/>
                  </a:schemeClr>
                </a:solidFill>
              </a:rPr>
              <a:t>Always take questions and concerns about symptoms and illnesses to a health care professional!  </a:t>
            </a:r>
          </a:p>
        </p:txBody>
      </p:sp>
    </p:spTree>
    <p:extLst>
      <p:ext uri="{BB962C8B-B14F-4D97-AF65-F5344CB8AC3E}">
        <p14:creationId xmlns:p14="http://schemas.microsoft.com/office/powerpoint/2010/main" val="38249962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3192</TotalTime>
  <Words>543</Words>
  <Application>Microsoft Macintosh PowerPoint</Application>
  <PresentationFormat>Custom</PresentationFormat>
  <Paragraphs>31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Calibri</vt:lpstr>
      <vt:lpstr>Calibri Light</vt:lpstr>
      <vt:lpstr>Office Theme</vt:lpstr>
      <vt:lpstr>Tick Talk! One Pager An overview of tick related concerns for Scouts and Scouters 2025 NCAC University of Scouting, GSC104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Tick Talk! One Pager An overview of tick related concerns for Scouts and Scouters 2024 NCAC University of Scouting, GSC104 </dc:title>
  <dc:creator>Jeffrey Baker</dc:creator>
  <cp:lastModifiedBy>Jeffrey Baker</cp:lastModifiedBy>
  <cp:revision>3</cp:revision>
  <cp:lastPrinted>2025-02-19T22:57:06Z</cp:lastPrinted>
  <dcterms:created xsi:type="dcterms:W3CDTF">2024-02-04T21:59:07Z</dcterms:created>
  <dcterms:modified xsi:type="dcterms:W3CDTF">2025-02-22T02:16:34Z</dcterms:modified>
</cp:coreProperties>
</file>