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69" r:id="rId3"/>
    <p:sldId id="270" r:id="rId4"/>
    <p:sldId id="261" r:id="rId5"/>
    <p:sldId id="264" r:id="rId6"/>
    <p:sldId id="265" r:id="rId7"/>
    <p:sldId id="266" r:id="rId8"/>
    <p:sldId id="258" r:id="rId9"/>
    <p:sldId id="263" r:id="rId10"/>
    <p:sldId id="272" r:id="rId11"/>
    <p:sldId id="267" r:id="rId12"/>
    <p:sldId id="273" r:id="rId13"/>
    <p:sldId id="278" r:id="rId14"/>
    <p:sldId id="274" r:id="rId15"/>
    <p:sldId id="275" r:id="rId16"/>
    <p:sldId id="276" r:id="rId17"/>
    <p:sldId id="279" r:id="rId18"/>
    <p:sldId id="277"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2"/>
    <p:restoredTop sz="94795"/>
  </p:normalViewPr>
  <p:slideViewPr>
    <p:cSldViewPr>
      <p:cViewPr varScale="1">
        <p:scale>
          <a:sx n="120" d="100"/>
          <a:sy n="120" d="100"/>
        </p:scale>
        <p:origin x="472" y="19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2F0D12-8EE7-C770-59E2-473199C1FC7D}"/>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 name="Date Placeholder 2">
            <a:extLst>
              <a:ext uri="{FF2B5EF4-FFF2-40B4-BE49-F238E27FC236}">
                <a16:creationId xmlns:a16="http://schemas.microsoft.com/office/drawing/2014/main" id="{2479B938-CF7D-4EC6-EFD0-BEE4B029DF2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2C9C0BC5-2E88-F343-89B5-2F786AAA419B}" type="datetime1">
              <a:rPr lang="en-US" altLang="en-US"/>
              <a:pPr/>
              <a:t>2/21/25</a:t>
            </a:fld>
            <a:endParaRPr lang="en-US" altLang="en-US"/>
          </a:p>
        </p:txBody>
      </p:sp>
      <p:sp>
        <p:nvSpPr>
          <p:cNvPr id="4" name="Footer Placeholder 3">
            <a:extLst>
              <a:ext uri="{FF2B5EF4-FFF2-40B4-BE49-F238E27FC236}">
                <a16:creationId xmlns:a16="http://schemas.microsoft.com/office/drawing/2014/main" id="{610AE48D-5604-A95E-0E4B-0CC41258C662}"/>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 name="Slide Number Placeholder 4">
            <a:extLst>
              <a:ext uri="{FF2B5EF4-FFF2-40B4-BE49-F238E27FC236}">
                <a16:creationId xmlns:a16="http://schemas.microsoft.com/office/drawing/2014/main" id="{D836096B-D157-85F5-CF20-38CFE71E45B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77A6728-CFBC-C349-82E7-2CC2EB96E57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AA8759-8169-9F3B-BC73-75812163B915}"/>
              </a:ext>
            </a:extLst>
          </p:cNvPr>
          <p:cNvSpPr>
            <a:spLocks noGrp="1"/>
          </p:cNvSpPr>
          <p:nvPr>
            <p:ph type="dt" sz="half" idx="10"/>
          </p:nvPr>
        </p:nvSpPr>
        <p:spPr/>
        <p:txBody>
          <a:bodyPr/>
          <a:lstStyle>
            <a:lvl1pPr>
              <a:defRPr/>
            </a:lvl1pPr>
          </a:lstStyle>
          <a:p>
            <a:fld id="{26C73B4E-C8CE-114F-A811-36C1B32C4907}" type="datetime1">
              <a:rPr lang="en-US" altLang="en-US"/>
              <a:pPr/>
              <a:t>2/21/25</a:t>
            </a:fld>
            <a:endParaRPr lang="en-US" altLang="en-US"/>
          </a:p>
        </p:txBody>
      </p:sp>
      <p:sp>
        <p:nvSpPr>
          <p:cNvPr id="5" name="Footer Placeholder 4">
            <a:extLst>
              <a:ext uri="{FF2B5EF4-FFF2-40B4-BE49-F238E27FC236}">
                <a16:creationId xmlns:a16="http://schemas.microsoft.com/office/drawing/2014/main" id="{36B662E4-81D1-CB69-FF75-571C9A9CF7A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51D8328-BBD7-EC20-0FBA-0DA5133E555B}"/>
              </a:ext>
            </a:extLst>
          </p:cNvPr>
          <p:cNvSpPr>
            <a:spLocks noGrp="1"/>
          </p:cNvSpPr>
          <p:nvPr>
            <p:ph type="sldNum" sz="quarter" idx="12"/>
          </p:nvPr>
        </p:nvSpPr>
        <p:spPr/>
        <p:txBody>
          <a:bodyPr/>
          <a:lstStyle>
            <a:lvl1pPr>
              <a:defRPr/>
            </a:lvl1pPr>
          </a:lstStyle>
          <a:p>
            <a:fld id="{4B628347-D550-DC49-A7E0-FE18478401B8}" type="slidenum">
              <a:rPr lang="en-US" altLang="en-US"/>
              <a:pPr/>
              <a:t>‹#›</a:t>
            </a:fld>
            <a:endParaRPr lang="en-US" altLang="en-US"/>
          </a:p>
        </p:txBody>
      </p:sp>
    </p:spTree>
    <p:extLst>
      <p:ext uri="{BB962C8B-B14F-4D97-AF65-F5344CB8AC3E}">
        <p14:creationId xmlns:p14="http://schemas.microsoft.com/office/powerpoint/2010/main" val="322695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40B0DB-4E47-3F75-29FE-ABE143F06525}"/>
              </a:ext>
            </a:extLst>
          </p:cNvPr>
          <p:cNvSpPr>
            <a:spLocks noGrp="1"/>
          </p:cNvSpPr>
          <p:nvPr>
            <p:ph type="dt" sz="half" idx="10"/>
          </p:nvPr>
        </p:nvSpPr>
        <p:spPr/>
        <p:txBody>
          <a:bodyPr/>
          <a:lstStyle>
            <a:lvl1pPr>
              <a:defRPr/>
            </a:lvl1pPr>
          </a:lstStyle>
          <a:p>
            <a:fld id="{21C04FE9-1F00-D048-A93B-9552A26A660D}" type="datetime1">
              <a:rPr lang="en-US" altLang="en-US"/>
              <a:pPr/>
              <a:t>2/21/25</a:t>
            </a:fld>
            <a:endParaRPr lang="en-US" altLang="en-US"/>
          </a:p>
        </p:txBody>
      </p:sp>
      <p:sp>
        <p:nvSpPr>
          <p:cNvPr id="5" name="Footer Placeholder 4">
            <a:extLst>
              <a:ext uri="{FF2B5EF4-FFF2-40B4-BE49-F238E27FC236}">
                <a16:creationId xmlns:a16="http://schemas.microsoft.com/office/drawing/2014/main" id="{F8C48273-B42E-31E9-1032-5A8CBA618CD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F5ECD57-FF34-A286-1B9C-51B0523A20E3}"/>
              </a:ext>
            </a:extLst>
          </p:cNvPr>
          <p:cNvSpPr>
            <a:spLocks noGrp="1"/>
          </p:cNvSpPr>
          <p:nvPr>
            <p:ph type="sldNum" sz="quarter" idx="12"/>
          </p:nvPr>
        </p:nvSpPr>
        <p:spPr/>
        <p:txBody>
          <a:bodyPr/>
          <a:lstStyle>
            <a:lvl1pPr>
              <a:defRPr/>
            </a:lvl1pPr>
          </a:lstStyle>
          <a:p>
            <a:fld id="{C26DAFCC-0790-CF4A-9BE6-21839F25CCA5}" type="slidenum">
              <a:rPr lang="en-US" altLang="en-US"/>
              <a:pPr/>
              <a:t>‹#›</a:t>
            </a:fld>
            <a:endParaRPr lang="en-US" altLang="en-US"/>
          </a:p>
        </p:txBody>
      </p:sp>
    </p:spTree>
    <p:extLst>
      <p:ext uri="{BB962C8B-B14F-4D97-AF65-F5344CB8AC3E}">
        <p14:creationId xmlns:p14="http://schemas.microsoft.com/office/powerpoint/2010/main" val="379905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3A094-C56A-4428-6EDA-093A6AA7221B}"/>
              </a:ext>
            </a:extLst>
          </p:cNvPr>
          <p:cNvSpPr>
            <a:spLocks noGrp="1"/>
          </p:cNvSpPr>
          <p:nvPr>
            <p:ph type="dt" sz="half" idx="10"/>
          </p:nvPr>
        </p:nvSpPr>
        <p:spPr/>
        <p:txBody>
          <a:bodyPr/>
          <a:lstStyle>
            <a:lvl1pPr>
              <a:defRPr/>
            </a:lvl1pPr>
          </a:lstStyle>
          <a:p>
            <a:fld id="{7F974976-18B1-594D-BA3C-EA3F23B8DCC9}" type="datetime1">
              <a:rPr lang="en-US" altLang="en-US"/>
              <a:pPr/>
              <a:t>2/21/25</a:t>
            </a:fld>
            <a:endParaRPr lang="en-US" altLang="en-US"/>
          </a:p>
        </p:txBody>
      </p:sp>
      <p:sp>
        <p:nvSpPr>
          <p:cNvPr id="5" name="Footer Placeholder 4">
            <a:extLst>
              <a:ext uri="{FF2B5EF4-FFF2-40B4-BE49-F238E27FC236}">
                <a16:creationId xmlns:a16="http://schemas.microsoft.com/office/drawing/2014/main" id="{D5EF87FF-CE46-5B2E-7FE4-F8D999666CE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F17BD6-9CB6-BF15-6568-96017EF97359}"/>
              </a:ext>
            </a:extLst>
          </p:cNvPr>
          <p:cNvSpPr>
            <a:spLocks noGrp="1"/>
          </p:cNvSpPr>
          <p:nvPr>
            <p:ph type="sldNum" sz="quarter" idx="12"/>
          </p:nvPr>
        </p:nvSpPr>
        <p:spPr/>
        <p:txBody>
          <a:bodyPr/>
          <a:lstStyle>
            <a:lvl1pPr>
              <a:defRPr/>
            </a:lvl1pPr>
          </a:lstStyle>
          <a:p>
            <a:fld id="{BF1D29F3-5E2A-7946-8F25-361B3E5F5ED3}" type="slidenum">
              <a:rPr lang="en-US" altLang="en-US"/>
              <a:pPr/>
              <a:t>‹#›</a:t>
            </a:fld>
            <a:endParaRPr lang="en-US" altLang="en-US"/>
          </a:p>
        </p:txBody>
      </p:sp>
    </p:spTree>
    <p:extLst>
      <p:ext uri="{BB962C8B-B14F-4D97-AF65-F5344CB8AC3E}">
        <p14:creationId xmlns:p14="http://schemas.microsoft.com/office/powerpoint/2010/main" val="57830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18306"/>
            <a:ext cx="11277600" cy="1066800"/>
          </a:xfrm>
          <a:noFill/>
        </p:spPr>
        <p:txBody>
          <a:bodyPr/>
          <a:lstStyle>
            <a:lvl1pPr algn="l">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609600" y="1600200"/>
            <a:ext cx="10972800" cy="4525963"/>
          </a:xfrm>
        </p:spPr>
        <p:txBody>
          <a:bodyPr/>
          <a:lstStyle>
            <a:lvl1pPr marL="0" indent="0">
              <a:spcBef>
                <a:spcPts val="2400"/>
              </a:spcBef>
              <a:buFontTx/>
              <a:buNone/>
              <a:defRPr/>
            </a:lvl1pPr>
            <a:lvl2pPr marL="457200" indent="0">
              <a:spcBef>
                <a:spcPts val="2400"/>
              </a:spcBef>
              <a:buFontTx/>
              <a:buNone/>
              <a:defRPr/>
            </a:lvl2pPr>
            <a:lvl3pPr marL="914400" indent="0">
              <a:spcBef>
                <a:spcPts val="2400"/>
              </a:spcBef>
              <a:buFontTx/>
              <a:buNone/>
              <a:defRPr/>
            </a:lvl3pPr>
            <a:lvl4pPr marL="1371600" indent="0">
              <a:spcBef>
                <a:spcPts val="2400"/>
              </a:spcBef>
              <a:buFontTx/>
              <a:buNone/>
              <a:defRPr/>
            </a:lvl4pPr>
            <a:lvl5pPr marL="1828800" indent="0">
              <a:spcBef>
                <a:spcPts val="2400"/>
              </a:spcBef>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C3746AD-2920-DB5C-0CD4-68E91C3FB83A}"/>
              </a:ext>
            </a:extLst>
          </p:cNvPr>
          <p:cNvSpPr>
            <a:spLocks noGrp="1"/>
          </p:cNvSpPr>
          <p:nvPr>
            <p:ph type="dt" sz="half" idx="10"/>
          </p:nvPr>
        </p:nvSpPr>
        <p:spPr/>
        <p:txBody>
          <a:bodyPr/>
          <a:lstStyle>
            <a:lvl1pPr>
              <a:defRPr/>
            </a:lvl1pPr>
          </a:lstStyle>
          <a:p>
            <a:fld id="{F4E0B28F-E073-894C-AE48-07237278702B}" type="datetime1">
              <a:rPr lang="en-US" altLang="en-US"/>
              <a:pPr/>
              <a:t>2/21/25</a:t>
            </a:fld>
            <a:endParaRPr lang="en-US" altLang="en-US"/>
          </a:p>
        </p:txBody>
      </p:sp>
      <p:sp>
        <p:nvSpPr>
          <p:cNvPr id="5" name="Footer Placeholder 4">
            <a:extLst>
              <a:ext uri="{FF2B5EF4-FFF2-40B4-BE49-F238E27FC236}">
                <a16:creationId xmlns:a16="http://schemas.microsoft.com/office/drawing/2014/main" id="{099EB64D-6300-CE9A-EDAB-BE2C2FD214A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10F8238-79BB-98DA-36BF-479F658A10DC}"/>
              </a:ext>
            </a:extLst>
          </p:cNvPr>
          <p:cNvSpPr>
            <a:spLocks noGrp="1"/>
          </p:cNvSpPr>
          <p:nvPr>
            <p:ph type="sldNum" sz="quarter" idx="12"/>
          </p:nvPr>
        </p:nvSpPr>
        <p:spPr/>
        <p:txBody>
          <a:bodyPr/>
          <a:lstStyle>
            <a:lvl1pPr>
              <a:defRPr/>
            </a:lvl1pPr>
          </a:lstStyle>
          <a:p>
            <a:fld id="{DB60DD6D-4100-1A46-92D3-5C30CFCFD3F1}" type="slidenum">
              <a:rPr lang="en-US" altLang="en-US"/>
              <a:pPr/>
              <a:t>‹#›</a:t>
            </a:fld>
            <a:endParaRPr lang="en-US" altLang="en-US"/>
          </a:p>
        </p:txBody>
      </p:sp>
    </p:spTree>
    <p:extLst>
      <p:ext uri="{BB962C8B-B14F-4D97-AF65-F5344CB8AC3E}">
        <p14:creationId xmlns:p14="http://schemas.microsoft.com/office/powerpoint/2010/main" val="242322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DADDBB-E359-3FFC-B2CE-CE92AE8C9961}"/>
              </a:ext>
            </a:extLst>
          </p:cNvPr>
          <p:cNvSpPr>
            <a:spLocks noGrp="1"/>
          </p:cNvSpPr>
          <p:nvPr>
            <p:ph type="dt" sz="half" idx="10"/>
          </p:nvPr>
        </p:nvSpPr>
        <p:spPr/>
        <p:txBody>
          <a:bodyPr/>
          <a:lstStyle>
            <a:lvl1pPr>
              <a:defRPr/>
            </a:lvl1pPr>
          </a:lstStyle>
          <a:p>
            <a:fld id="{B03C0000-9ABD-3640-9CC9-BD595FC49CF3}" type="datetime1">
              <a:rPr lang="en-US" altLang="en-US"/>
              <a:pPr/>
              <a:t>2/21/25</a:t>
            </a:fld>
            <a:endParaRPr lang="en-US" altLang="en-US"/>
          </a:p>
        </p:txBody>
      </p:sp>
      <p:sp>
        <p:nvSpPr>
          <p:cNvPr id="5" name="Footer Placeholder 4">
            <a:extLst>
              <a:ext uri="{FF2B5EF4-FFF2-40B4-BE49-F238E27FC236}">
                <a16:creationId xmlns:a16="http://schemas.microsoft.com/office/drawing/2014/main" id="{DD076ABC-8A3C-89C2-2D07-E6CE5128113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BA2621E-BE80-8057-8AA8-592EF6C88AE7}"/>
              </a:ext>
            </a:extLst>
          </p:cNvPr>
          <p:cNvSpPr>
            <a:spLocks noGrp="1"/>
          </p:cNvSpPr>
          <p:nvPr>
            <p:ph type="sldNum" sz="quarter" idx="12"/>
          </p:nvPr>
        </p:nvSpPr>
        <p:spPr/>
        <p:txBody>
          <a:bodyPr/>
          <a:lstStyle>
            <a:lvl1pPr>
              <a:defRPr/>
            </a:lvl1pPr>
          </a:lstStyle>
          <a:p>
            <a:fld id="{4A7BD27C-E86D-3449-BACC-491FF4E9B8EE}" type="slidenum">
              <a:rPr lang="en-US" altLang="en-US"/>
              <a:pPr/>
              <a:t>‹#›</a:t>
            </a:fld>
            <a:endParaRPr lang="en-US" altLang="en-US"/>
          </a:p>
        </p:txBody>
      </p:sp>
    </p:spTree>
    <p:extLst>
      <p:ext uri="{BB962C8B-B14F-4D97-AF65-F5344CB8AC3E}">
        <p14:creationId xmlns:p14="http://schemas.microsoft.com/office/powerpoint/2010/main" val="396324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875E5E7-BD81-A1C1-511A-ACFFF0E7AAEF}"/>
              </a:ext>
            </a:extLst>
          </p:cNvPr>
          <p:cNvSpPr>
            <a:spLocks noGrp="1"/>
          </p:cNvSpPr>
          <p:nvPr>
            <p:ph type="dt" sz="half" idx="10"/>
          </p:nvPr>
        </p:nvSpPr>
        <p:spPr/>
        <p:txBody>
          <a:bodyPr/>
          <a:lstStyle>
            <a:lvl1pPr>
              <a:defRPr/>
            </a:lvl1pPr>
          </a:lstStyle>
          <a:p>
            <a:fld id="{8A5A1CDC-F029-F041-817F-CB5674FBF4CD}" type="datetime1">
              <a:rPr lang="en-US" altLang="en-US"/>
              <a:pPr/>
              <a:t>2/21/25</a:t>
            </a:fld>
            <a:endParaRPr lang="en-US" altLang="en-US"/>
          </a:p>
        </p:txBody>
      </p:sp>
      <p:sp>
        <p:nvSpPr>
          <p:cNvPr id="6" name="Footer Placeholder 4">
            <a:extLst>
              <a:ext uri="{FF2B5EF4-FFF2-40B4-BE49-F238E27FC236}">
                <a16:creationId xmlns:a16="http://schemas.microsoft.com/office/drawing/2014/main" id="{D6431816-D511-38BC-EB70-A3A74A03A231}"/>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C7533206-5560-FF73-F070-08638C182BAB}"/>
              </a:ext>
            </a:extLst>
          </p:cNvPr>
          <p:cNvSpPr>
            <a:spLocks noGrp="1"/>
          </p:cNvSpPr>
          <p:nvPr>
            <p:ph type="sldNum" sz="quarter" idx="12"/>
          </p:nvPr>
        </p:nvSpPr>
        <p:spPr/>
        <p:txBody>
          <a:bodyPr/>
          <a:lstStyle>
            <a:lvl1pPr>
              <a:defRPr/>
            </a:lvl1pPr>
          </a:lstStyle>
          <a:p>
            <a:fld id="{DF1A365A-F1C7-ED4A-B1E8-2D44F69E92FE}" type="slidenum">
              <a:rPr lang="en-US" altLang="en-US"/>
              <a:pPr/>
              <a:t>‹#›</a:t>
            </a:fld>
            <a:endParaRPr lang="en-US" altLang="en-US"/>
          </a:p>
        </p:txBody>
      </p:sp>
    </p:spTree>
    <p:extLst>
      <p:ext uri="{BB962C8B-B14F-4D97-AF65-F5344CB8AC3E}">
        <p14:creationId xmlns:p14="http://schemas.microsoft.com/office/powerpoint/2010/main" val="255986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CD5D09F-AF4E-6319-89C5-9773D330DE96}"/>
              </a:ext>
            </a:extLst>
          </p:cNvPr>
          <p:cNvSpPr>
            <a:spLocks noGrp="1"/>
          </p:cNvSpPr>
          <p:nvPr>
            <p:ph type="dt" sz="half" idx="10"/>
          </p:nvPr>
        </p:nvSpPr>
        <p:spPr/>
        <p:txBody>
          <a:bodyPr/>
          <a:lstStyle>
            <a:lvl1pPr>
              <a:defRPr/>
            </a:lvl1pPr>
          </a:lstStyle>
          <a:p>
            <a:fld id="{5F9A91AD-8E5F-C54B-A22C-74ACD3E8D3E0}" type="datetime1">
              <a:rPr lang="en-US" altLang="en-US"/>
              <a:pPr/>
              <a:t>2/21/25</a:t>
            </a:fld>
            <a:endParaRPr lang="en-US" altLang="en-US"/>
          </a:p>
        </p:txBody>
      </p:sp>
      <p:sp>
        <p:nvSpPr>
          <p:cNvPr id="8" name="Footer Placeholder 4">
            <a:extLst>
              <a:ext uri="{FF2B5EF4-FFF2-40B4-BE49-F238E27FC236}">
                <a16:creationId xmlns:a16="http://schemas.microsoft.com/office/drawing/2014/main" id="{75CA7865-F8DA-BA8D-607B-0F221F145AC5}"/>
              </a:ext>
            </a:extLst>
          </p:cNvPr>
          <p:cNvSpPr>
            <a:spLocks noGrp="1"/>
          </p:cNvSpPr>
          <p:nvPr>
            <p:ph type="ftr" sz="quarter" idx="11"/>
          </p:nvPr>
        </p:nvSpPr>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id="{7424DD75-77A6-9C10-B86E-6656DD6F3990}"/>
              </a:ext>
            </a:extLst>
          </p:cNvPr>
          <p:cNvSpPr>
            <a:spLocks noGrp="1"/>
          </p:cNvSpPr>
          <p:nvPr>
            <p:ph type="sldNum" sz="quarter" idx="12"/>
          </p:nvPr>
        </p:nvSpPr>
        <p:spPr/>
        <p:txBody>
          <a:bodyPr/>
          <a:lstStyle>
            <a:lvl1pPr>
              <a:defRPr/>
            </a:lvl1pPr>
          </a:lstStyle>
          <a:p>
            <a:fld id="{67EC5E3F-3019-C54A-B57B-6B50454DE3AA}" type="slidenum">
              <a:rPr lang="en-US" altLang="en-US"/>
              <a:pPr/>
              <a:t>‹#›</a:t>
            </a:fld>
            <a:endParaRPr lang="en-US" altLang="en-US"/>
          </a:p>
        </p:txBody>
      </p:sp>
    </p:spTree>
    <p:extLst>
      <p:ext uri="{BB962C8B-B14F-4D97-AF65-F5344CB8AC3E}">
        <p14:creationId xmlns:p14="http://schemas.microsoft.com/office/powerpoint/2010/main" val="2804518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DBBBB14-0484-9EE8-F3E3-67836B0B1784}"/>
              </a:ext>
            </a:extLst>
          </p:cNvPr>
          <p:cNvSpPr>
            <a:spLocks noGrp="1"/>
          </p:cNvSpPr>
          <p:nvPr>
            <p:ph type="dt" sz="half" idx="10"/>
          </p:nvPr>
        </p:nvSpPr>
        <p:spPr/>
        <p:txBody>
          <a:bodyPr/>
          <a:lstStyle>
            <a:lvl1pPr>
              <a:defRPr/>
            </a:lvl1pPr>
          </a:lstStyle>
          <a:p>
            <a:fld id="{B949F12A-37BD-9B4D-86A6-FCB474B716D9}" type="datetime1">
              <a:rPr lang="en-US" altLang="en-US"/>
              <a:pPr/>
              <a:t>2/21/25</a:t>
            </a:fld>
            <a:endParaRPr lang="en-US" altLang="en-US"/>
          </a:p>
        </p:txBody>
      </p:sp>
      <p:sp>
        <p:nvSpPr>
          <p:cNvPr id="4" name="Footer Placeholder 4">
            <a:extLst>
              <a:ext uri="{FF2B5EF4-FFF2-40B4-BE49-F238E27FC236}">
                <a16:creationId xmlns:a16="http://schemas.microsoft.com/office/drawing/2014/main" id="{CAB255CC-0208-7488-F7E5-8FA0A4B3F120}"/>
              </a:ext>
            </a:extLst>
          </p:cNvPr>
          <p:cNvSpPr>
            <a:spLocks noGrp="1"/>
          </p:cNvSpPr>
          <p:nvPr>
            <p:ph type="ftr" sz="quarter" idx="11"/>
          </p:nvPr>
        </p:nvSpPr>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B212277A-929F-207C-FF9C-E7E6790F94C9}"/>
              </a:ext>
            </a:extLst>
          </p:cNvPr>
          <p:cNvSpPr>
            <a:spLocks noGrp="1"/>
          </p:cNvSpPr>
          <p:nvPr>
            <p:ph type="sldNum" sz="quarter" idx="12"/>
          </p:nvPr>
        </p:nvSpPr>
        <p:spPr/>
        <p:txBody>
          <a:bodyPr/>
          <a:lstStyle>
            <a:lvl1pPr>
              <a:defRPr/>
            </a:lvl1pPr>
          </a:lstStyle>
          <a:p>
            <a:fld id="{FE814CF0-EFC2-B546-BCEF-A90EFBF69C35}" type="slidenum">
              <a:rPr lang="en-US" altLang="en-US"/>
              <a:pPr/>
              <a:t>‹#›</a:t>
            </a:fld>
            <a:endParaRPr lang="en-US" altLang="en-US"/>
          </a:p>
        </p:txBody>
      </p:sp>
    </p:spTree>
    <p:extLst>
      <p:ext uri="{BB962C8B-B14F-4D97-AF65-F5344CB8AC3E}">
        <p14:creationId xmlns:p14="http://schemas.microsoft.com/office/powerpoint/2010/main" val="296603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C056B8D-A919-43A4-0FDD-B430D8F99576}"/>
              </a:ext>
            </a:extLst>
          </p:cNvPr>
          <p:cNvSpPr>
            <a:spLocks noGrp="1"/>
          </p:cNvSpPr>
          <p:nvPr>
            <p:ph type="dt" sz="half" idx="10"/>
          </p:nvPr>
        </p:nvSpPr>
        <p:spPr/>
        <p:txBody>
          <a:bodyPr/>
          <a:lstStyle>
            <a:lvl1pPr>
              <a:defRPr/>
            </a:lvl1pPr>
          </a:lstStyle>
          <a:p>
            <a:fld id="{79AA8694-2581-9B43-868D-C8AC45EB8229}" type="datetime1">
              <a:rPr lang="en-US" altLang="en-US"/>
              <a:pPr/>
              <a:t>2/21/25</a:t>
            </a:fld>
            <a:endParaRPr lang="en-US" altLang="en-US"/>
          </a:p>
        </p:txBody>
      </p:sp>
      <p:sp>
        <p:nvSpPr>
          <p:cNvPr id="3" name="Footer Placeholder 4">
            <a:extLst>
              <a:ext uri="{FF2B5EF4-FFF2-40B4-BE49-F238E27FC236}">
                <a16:creationId xmlns:a16="http://schemas.microsoft.com/office/drawing/2014/main" id="{1336E84B-BE8B-C414-B0EB-8E17885183FC}"/>
              </a:ext>
            </a:extLst>
          </p:cNvPr>
          <p:cNvSpPr>
            <a:spLocks noGrp="1"/>
          </p:cNvSpPr>
          <p:nvPr>
            <p:ph type="ftr" sz="quarter" idx="11"/>
          </p:nvPr>
        </p:nvSpPr>
        <p:spPr/>
        <p:txBody>
          <a:bodyPr/>
          <a:lstStyle>
            <a:lvl1pPr>
              <a:defRPr/>
            </a:lvl1pPr>
          </a:lstStyle>
          <a:p>
            <a:endParaRPr lang="en-US" altLang="en-US"/>
          </a:p>
        </p:txBody>
      </p:sp>
      <p:sp>
        <p:nvSpPr>
          <p:cNvPr id="4" name="Slide Number Placeholder 5">
            <a:extLst>
              <a:ext uri="{FF2B5EF4-FFF2-40B4-BE49-F238E27FC236}">
                <a16:creationId xmlns:a16="http://schemas.microsoft.com/office/drawing/2014/main" id="{FF0FC794-282D-6028-DBF5-698C2912EDDC}"/>
              </a:ext>
            </a:extLst>
          </p:cNvPr>
          <p:cNvSpPr>
            <a:spLocks noGrp="1"/>
          </p:cNvSpPr>
          <p:nvPr>
            <p:ph type="sldNum" sz="quarter" idx="12"/>
          </p:nvPr>
        </p:nvSpPr>
        <p:spPr/>
        <p:txBody>
          <a:bodyPr/>
          <a:lstStyle>
            <a:lvl1pPr>
              <a:defRPr/>
            </a:lvl1pPr>
          </a:lstStyle>
          <a:p>
            <a:fld id="{A8E89079-09CE-6A40-AB7C-6202AF119116}" type="slidenum">
              <a:rPr lang="en-US" altLang="en-US"/>
              <a:pPr/>
              <a:t>‹#›</a:t>
            </a:fld>
            <a:endParaRPr lang="en-US" altLang="en-US"/>
          </a:p>
        </p:txBody>
      </p:sp>
    </p:spTree>
    <p:extLst>
      <p:ext uri="{BB962C8B-B14F-4D97-AF65-F5344CB8AC3E}">
        <p14:creationId xmlns:p14="http://schemas.microsoft.com/office/powerpoint/2010/main" val="362901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9E584B7-646B-D455-75BF-234D83995195}"/>
              </a:ext>
            </a:extLst>
          </p:cNvPr>
          <p:cNvSpPr>
            <a:spLocks noGrp="1"/>
          </p:cNvSpPr>
          <p:nvPr>
            <p:ph type="dt" sz="half" idx="10"/>
          </p:nvPr>
        </p:nvSpPr>
        <p:spPr/>
        <p:txBody>
          <a:bodyPr/>
          <a:lstStyle>
            <a:lvl1pPr>
              <a:defRPr/>
            </a:lvl1pPr>
          </a:lstStyle>
          <a:p>
            <a:fld id="{0A41E0E7-981A-F543-8AF9-F5E46D66F252}" type="datetime1">
              <a:rPr lang="en-US" altLang="en-US"/>
              <a:pPr/>
              <a:t>2/21/25</a:t>
            </a:fld>
            <a:endParaRPr lang="en-US" altLang="en-US"/>
          </a:p>
        </p:txBody>
      </p:sp>
      <p:sp>
        <p:nvSpPr>
          <p:cNvPr id="6" name="Footer Placeholder 4">
            <a:extLst>
              <a:ext uri="{FF2B5EF4-FFF2-40B4-BE49-F238E27FC236}">
                <a16:creationId xmlns:a16="http://schemas.microsoft.com/office/drawing/2014/main" id="{A949C389-CFAC-30AD-AAD2-78AFE4500977}"/>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DDDF4B14-53B3-3AF4-E77D-4B9FD7C962CB}"/>
              </a:ext>
            </a:extLst>
          </p:cNvPr>
          <p:cNvSpPr>
            <a:spLocks noGrp="1"/>
          </p:cNvSpPr>
          <p:nvPr>
            <p:ph type="sldNum" sz="quarter" idx="12"/>
          </p:nvPr>
        </p:nvSpPr>
        <p:spPr/>
        <p:txBody>
          <a:bodyPr/>
          <a:lstStyle>
            <a:lvl1pPr>
              <a:defRPr/>
            </a:lvl1pPr>
          </a:lstStyle>
          <a:p>
            <a:fld id="{5C081122-C6EA-7D48-A4DB-971393F6B0F5}" type="slidenum">
              <a:rPr lang="en-US" altLang="en-US"/>
              <a:pPr/>
              <a:t>‹#›</a:t>
            </a:fld>
            <a:endParaRPr lang="en-US" altLang="en-US"/>
          </a:p>
        </p:txBody>
      </p:sp>
    </p:spTree>
    <p:extLst>
      <p:ext uri="{BB962C8B-B14F-4D97-AF65-F5344CB8AC3E}">
        <p14:creationId xmlns:p14="http://schemas.microsoft.com/office/powerpoint/2010/main" val="1936433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7B8814F-A92A-ABDC-F841-0F21121CFAE4}"/>
              </a:ext>
            </a:extLst>
          </p:cNvPr>
          <p:cNvSpPr>
            <a:spLocks noGrp="1"/>
          </p:cNvSpPr>
          <p:nvPr>
            <p:ph type="dt" sz="half" idx="10"/>
          </p:nvPr>
        </p:nvSpPr>
        <p:spPr/>
        <p:txBody>
          <a:bodyPr/>
          <a:lstStyle>
            <a:lvl1pPr>
              <a:defRPr/>
            </a:lvl1pPr>
          </a:lstStyle>
          <a:p>
            <a:fld id="{3A51694D-D8E9-E847-A521-C3B4571356E1}" type="datetime1">
              <a:rPr lang="en-US" altLang="en-US"/>
              <a:pPr/>
              <a:t>2/21/25</a:t>
            </a:fld>
            <a:endParaRPr lang="en-US" altLang="en-US"/>
          </a:p>
        </p:txBody>
      </p:sp>
      <p:sp>
        <p:nvSpPr>
          <p:cNvPr id="6" name="Footer Placeholder 4">
            <a:extLst>
              <a:ext uri="{FF2B5EF4-FFF2-40B4-BE49-F238E27FC236}">
                <a16:creationId xmlns:a16="http://schemas.microsoft.com/office/drawing/2014/main" id="{E0288A8C-6BF0-F36A-ED42-88E764CF16F5}"/>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BFC1646E-91AD-1C10-F87B-34CC3CD10218}"/>
              </a:ext>
            </a:extLst>
          </p:cNvPr>
          <p:cNvSpPr>
            <a:spLocks noGrp="1"/>
          </p:cNvSpPr>
          <p:nvPr>
            <p:ph type="sldNum" sz="quarter" idx="12"/>
          </p:nvPr>
        </p:nvSpPr>
        <p:spPr/>
        <p:txBody>
          <a:bodyPr/>
          <a:lstStyle>
            <a:lvl1pPr>
              <a:defRPr/>
            </a:lvl1pPr>
          </a:lstStyle>
          <a:p>
            <a:fld id="{1B5BF322-D683-2548-8BDE-257C324DA1CC}" type="slidenum">
              <a:rPr lang="en-US" altLang="en-US"/>
              <a:pPr/>
              <a:t>‹#›</a:t>
            </a:fld>
            <a:endParaRPr lang="en-US" altLang="en-US"/>
          </a:p>
        </p:txBody>
      </p:sp>
    </p:spTree>
    <p:extLst>
      <p:ext uri="{BB962C8B-B14F-4D97-AF65-F5344CB8AC3E}">
        <p14:creationId xmlns:p14="http://schemas.microsoft.com/office/powerpoint/2010/main" val="1073632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019A459-8EEB-CFAF-F10E-833EFEB6364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9373943-5D6F-ACC0-D3EE-CE7D4263E83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AB21D8E-1719-5060-F3EC-1BF660CCBC89}"/>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0A4E3EDC-25F3-364B-A196-90B7860E19BA}" type="datetime1">
              <a:rPr lang="en-US" altLang="en-US"/>
              <a:pPr/>
              <a:t>2/21/25</a:t>
            </a:fld>
            <a:endParaRPr lang="en-US" altLang="en-US"/>
          </a:p>
        </p:txBody>
      </p:sp>
      <p:sp>
        <p:nvSpPr>
          <p:cNvPr id="5" name="Footer Placeholder 4">
            <a:extLst>
              <a:ext uri="{FF2B5EF4-FFF2-40B4-BE49-F238E27FC236}">
                <a16:creationId xmlns:a16="http://schemas.microsoft.com/office/drawing/2014/main" id="{3D97AF8D-6ECF-BD35-253A-2F86BF26D459}"/>
              </a:ext>
            </a:extLst>
          </p:cNvPr>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en-US"/>
          </a:p>
        </p:txBody>
      </p:sp>
      <p:sp>
        <p:nvSpPr>
          <p:cNvPr id="6" name="Slide Number Placeholder 5">
            <a:extLst>
              <a:ext uri="{FF2B5EF4-FFF2-40B4-BE49-F238E27FC236}">
                <a16:creationId xmlns:a16="http://schemas.microsoft.com/office/drawing/2014/main" id="{BB43BA5F-F684-8207-D58F-2433E45CF79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C4FE80C-19DF-0B4C-B539-9712024E28C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dc.gov/ticks/index.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a:extLst>
              <a:ext uri="{FF2B5EF4-FFF2-40B4-BE49-F238E27FC236}">
                <a16:creationId xmlns:a16="http://schemas.microsoft.com/office/drawing/2014/main" id="{FD625651-63F4-BC5F-7D54-8D91A96C24AE}"/>
              </a:ext>
            </a:extLst>
          </p:cNvPr>
          <p:cNvSpPr>
            <a:spLocks noGrp="1"/>
          </p:cNvSpPr>
          <p:nvPr>
            <p:ph type="ctrTitle"/>
          </p:nvPr>
        </p:nvSpPr>
        <p:spPr>
          <a:xfrm>
            <a:off x="2324100" y="685801"/>
            <a:ext cx="9182100" cy="3962399"/>
          </a:xfrm>
        </p:spPr>
        <p:txBody>
          <a:bodyPr/>
          <a:lstStyle/>
          <a:p>
            <a:pPr eaLnBrk="1" hangingPunct="1"/>
            <a:r>
              <a:rPr lang="en-US" altLang="en-US" dirty="0">
                <a:solidFill>
                  <a:schemeClr val="tx2"/>
                </a:solidFill>
                <a:ea typeface="ＭＳ Ｐゴシック" panose="020B0600070205080204" pitchFamily="34" charset="-128"/>
              </a:rPr>
              <a:t>Tick Talk! </a:t>
            </a:r>
            <a:br>
              <a:rPr lang="en-US" altLang="en-US" dirty="0">
                <a:solidFill>
                  <a:schemeClr val="tx2"/>
                </a:solidFill>
                <a:ea typeface="ＭＳ Ｐゴシック" panose="020B0600070205080204" pitchFamily="34" charset="-128"/>
              </a:rPr>
            </a:br>
            <a:r>
              <a:rPr lang="en-US" sz="2800" dirty="0">
                <a:solidFill>
                  <a:schemeClr val="tx2"/>
                </a:solidFill>
              </a:rPr>
              <a:t>An overview of tick related concerns for Scouts and Scouters</a:t>
            </a:r>
            <a:br>
              <a:rPr lang="en-US" sz="2800" dirty="0">
                <a:solidFill>
                  <a:schemeClr val="tx2"/>
                </a:solidFill>
              </a:rPr>
            </a:br>
            <a:br>
              <a:rPr lang="en-US" altLang="en-US" sz="4800" dirty="0">
                <a:solidFill>
                  <a:schemeClr val="tx2"/>
                </a:solidFill>
                <a:ea typeface="ＭＳ Ｐゴシック" panose="020B0600070205080204" pitchFamily="34" charset="-128"/>
              </a:rPr>
            </a:br>
            <a:r>
              <a:rPr lang="en-US" altLang="en-US" sz="2800" dirty="0">
                <a:solidFill>
                  <a:schemeClr val="tx2"/>
                </a:solidFill>
                <a:ea typeface="ＭＳ Ｐゴシック" panose="020B0600070205080204" pitchFamily="34" charset="-128"/>
              </a:rPr>
              <a:t>2025 NCAC University of Scouting, GSC104 </a:t>
            </a:r>
            <a:br>
              <a:rPr lang="en-US" altLang="en-US" dirty="0">
                <a:solidFill>
                  <a:schemeClr val="tx2"/>
                </a:solidFill>
                <a:ea typeface="ＭＳ Ｐゴシック" panose="020B0600070205080204" pitchFamily="34" charset="-128"/>
              </a:rPr>
            </a:br>
            <a:endParaRPr lang="en-US" altLang="en-US" dirty="0">
              <a:solidFill>
                <a:schemeClr val="tx2"/>
              </a:solidFill>
              <a:ea typeface="ＭＳ Ｐゴシック" panose="020B0600070205080204" pitchFamily="34" charset="-128"/>
            </a:endParaRPr>
          </a:p>
        </p:txBody>
      </p:sp>
      <p:sp>
        <p:nvSpPr>
          <p:cNvPr id="14340" name="Subtitle 2">
            <a:extLst>
              <a:ext uri="{FF2B5EF4-FFF2-40B4-BE49-F238E27FC236}">
                <a16:creationId xmlns:a16="http://schemas.microsoft.com/office/drawing/2014/main" id="{2A0BB015-29E2-A25E-B707-A949BE96B45D}"/>
              </a:ext>
            </a:extLst>
          </p:cNvPr>
          <p:cNvSpPr>
            <a:spLocks noGrp="1"/>
          </p:cNvSpPr>
          <p:nvPr>
            <p:ph type="subTitle" idx="1"/>
          </p:nvPr>
        </p:nvSpPr>
        <p:spPr>
          <a:xfrm>
            <a:off x="2971800" y="4800600"/>
            <a:ext cx="6934200" cy="1447800"/>
          </a:xfrm>
        </p:spPr>
        <p:txBody>
          <a:bodyPr/>
          <a:lstStyle/>
          <a:p>
            <a:pPr eaLnBrk="1" hangingPunct="1">
              <a:lnSpc>
                <a:spcPct val="80000"/>
              </a:lnSpc>
            </a:pPr>
            <a:r>
              <a:rPr lang="en-US" altLang="en-US" sz="2400" dirty="0">
                <a:solidFill>
                  <a:schemeClr val="tx1"/>
                </a:solidFill>
                <a:ea typeface="ＭＳ Ｐゴシック" panose="020B0600070205080204" pitchFamily="34" charset="-128"/>
              </a:rPr>
              <a:t>Jeff Baker</a:t>
            </a:r>
          </a:p>
          <a:p>
            <a:pPr eaLnBrk="1" hangingPunct="1">
              <a:lnSpc>
                <a:spcPct val="80000"/>
              </a:lnSpc>
            </a:pPr>
            <a:r>
              <a:rPr lang="en-US" altLang="en-US" sz="2400" dirty="0">
                <a:solidFill>
                  <a:schemeClr val="tx1"/>
                </a:solidFill>
                <a:ea typeface="ＭＳ Ｐゴシック" panose="020B0600070205080204" pitchFamily="34" charset="-128"/>
              </a:rPr>
              <a:t>Seneca District Committee</a:t>
            </a:r>
          </a:p>
          <a:p>
            <a:pPr eaLnBrk="1" hangingPunct="1">
              <a:lnSpc>
                <a:spcPct val="80000"/>
              </a:lnSpc>
            </a:pPr>
            <a:r>
              <a:rPr lang="en-US" altLang="en-US" sz="2400" dirty="0">
                <a:solidFill>
                  <a:schemeClr val="tx1"/>
                </a:solidFill>
                <a:ea typeface="ＭＳ Ｐゴシック" panose="020B0600070205080204" pitchFamily="34" charset="-128"/>
              </a:rPr>
              <a:t>jcb1836@gmail.com</a:t>
            </a:r>
          </a:p>
        </p:txBody>
      </p:sp>
      <p:pic>
        <p:nvPicPr>
          <p:cNvPr id="4" name="Picture 3">
            <a:extLst>
              <a:ext uri="{FF2B5EF4-FFF2-40B4-BE49-F238E27FC236}">
                <a16:creationId xmlns:a16="http://schemas.microsoft.com/office/drawing/2014/main" id="{3FAEAB64-FDAE-CE3D-FA54-6FD341929DA9}"/>
              </a:ext>
            </a:extLst>
          </p:cNvPr>
          <p:cNvPicPr>
            <a:picLocks noChangeAspect="1"/>
          </p:cNvPicPr>
          <p:nvPr/>
        </p:nvPicPr>
        <p:blipFill>
          <a:blip r:embed="rId2"/>
          <a:stretch>
            <a:fillRect/>
          </a:stretch>
        </p:blipFill>
        <p:spPr>
          <a:xfrm>
            <a:off x="457200" y="2118491"/>
            <a:ext cx="1676400" cy="1676400"/>
          </a:xfrm>
          <a:prstGeom prst="rect">
            <a:avLst/>
          </a:prstGeom>
        </p:spPr>
      </p:pic>
      <p:pic>
        <p:nvPicPr>
          <p:cNvPr id="6" name="Picture 5">
            <a:extLst>
              <a:ext uri="{FF2B5EF4-FFF2-40B4-BE49-F238E27FC236}">
                <a16:creationId xmlns:a16="http://schemas.microsoft.com/office/drawing/2014/main" id="{D8A134AE-55DF-81DA-8A8A-82EA89D89CC3}"/>
              </a:ext>
            </a:extLst>
          </p:cNvPr>
          <p:cNvPicPr>
            <a:picLocks noChangeAspect="1"/>
          </p:cNvPicPr>
          <p:nvPr/>
        </p:nvPicPr>
        <p:blipFill>
          <a:blip r:embed="rId3"/>
          <a:stretch>
            <a:fillRect/>
          </a:stretch>
        </p:blipFill>
        <p:spPr>
          <a:xfrm>
            <a:off x="266700" y="4191000"/>
            <a:ext cx="2057400" cy="2057400"/>
          </a:xfrm>
          <a:prstGeom prst="rect">
            <a:avLst/>
          </a:prstGeom>
        </p:spPr>
      </p:pic>
      <p:pic>
        <p:nvPicPr>
          <p:cNvPr id="12" name="Picture 11" descr="A black spider on a brown circle&#10;&#10;Description automatically generated">
            <a:extLst>
              <a:ext uri="{FF2B5EF4-FFF2-40B4-BE49-F238E27FC236}">
                <a16:creationId xmlns:a16="http://schemas.microsoft.com/office/drawing/2014/main" id="{88A87FA1-85C7-CEE1-EC3B-BBB84187D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547" y="338959"/>
            <a:ext cx="1371600" cy="1371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9A3164-62F1-D3FF-FE0F-110A96A3F780}"/>
              </a:ext>
            </a:extLst>
          </p:cNvPr>
          <p:cNvSpPr txBox="1"/>
          <p:nvPr/>
        </p:nvSpPr>
        <p:spPr>
          <a:xfrm>
            <a:off x="1219200" y="1828800"/>
            <a:ext cx="9296399" cy="1015663"/>
          </a:xfrm>
          <a:prstGeom prst="rect">
            <a:avLst/>
          </a:prstGeom>
          <a:noFill/>
        </p:spPr>
        <p:txBody>
          <a:bodyPr wrap="square" rtlCol="0">
            <a:spAutoFit/>
          </a:bodyPr>
          <a:lstStyle/>
          <a:p>
            <a:pPr algn="ctr"/>
            <a:r>
              <a:rPr lang="en-US" sz="6000" dirty="0"/>
              <a:t>Why do I care?</a:t>
            </a:r>
          </a:p>
        </p:txBody>
      </p:sp>
    </p:spTree>
    <p:extLst>
      <p:ext uri="{BB962C8B-B14F-4D97-AF65-F5344CB8AC3E}">
        <p14:creationId xmlns:p14="http://schemas.microsoft.com/office/powerpoint/2010/main" val="335622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3199A760-AF30-DCB8-5766-4C4B77E35457}"/>
              </a:ext>
            </a:extLst>
          </p:cNvPr>
          <p:cNvSpPr>
            <a:spLocks noGrp="1"/>
          </p:cNvSpPr>
          <p:nvPr>
            <p:ph idx="1"/>
          </p:nvPr>
        </p:nvSpPr>
        <p:spPr>
          <a:xfrm>
            <a:off x="190500" y="1166018"/>
            <a:ext cx="11277600" cy="5463382"/>
          </a:xfrm>
          <a:solidFill>
            <a:schemeClr val="bg1"/>
          </a:solidFill>
        </p:spPr>
        <p:txBody>
          <a:bodyPr/>
          <a:lstStyle/>
          <a:p>
            <a:pPr lvl="0"/>
            <a:r>
              <a:rPr lang="en-US" sz="2000" b="1" dirty="0">
                <a:solidFill>
                  <a:srgbClr val="408000"/>
                </a:solidFill>
              </a:rPr>
              <a:t>Anaplasmosis</a:t>
            </a:r>
            <a:r>
              <a:rPr lang="en-US" sz="2000" dirty="0">
                <a:solidFill>
                  <a:srgbClr val="408000"/>
                </a:solidFill>
              </a:rPr>
              <a:t> and </a:t>
            </a:r>
            <a:r>
              <a:rPr lang="en-US" sz="2000" b="1" dirty="0">
                <a:solidFill>
                  <a:srgbClr val="408000"/>
                </a:solidFill>
              </a:rPr>
              <a:t>Ehrlichiosis</a:t>
            </a:r>
            <a:r>
              <a:rPr lang="en-US" sz="2000" dirty="0">
                <a:solidFill>
                  <a:srgbClr val="408000"/>
                </a:solidFill>
              </a:rPr>
              <a:t> both have an incubation period of 1-2 weeks and symptoms including fever, headache, malaise,  GI problems, and cough.  </a:t>
            </a:r>
            <a:r>
              <a:rPr lang="en-US" sz="2000" b="1" dirty="0">
                <a:solidFill>
                  <a:srgbClr val="408000"/>
                </a:solidFill>
              </a:rPr>
              <a:t>Rocky Mountain Spotted Fever </a:t>
            </a:r>
            <a:r>
              <a:rPr lang="en-US" sz="2000" dirty="0">
                <a:solidFill>
                  <a:srgbClr val="408000"/>
                </a:solidFill>
              </a:rPr>
              <a:t>has many of the same symptoms with the additional of a measles-like rash and an incubation period of 2-14 days</a:t>
            </a:r>
          </a:p>
          <a:p>
            <a:pPr lvl="0"/>
            <a:r>
              <a:rPr lang="en-US" sz="2000" b="1" dirty="0">
                <a:solidFill>
                  <a:srgbClr val="408000"/>
                </a:solidFill>
              </a:rPr>
              <a:t>Babesiosis</a:t>
            </a:r>
            <a:r>
              <a:rPr lang="en-US" sz="2000" dirty="0">
                <a:solidFill>
                  <a:srgbClr val="408000"/>
                </a:solidFill>
              </a:rPr>
              <a:t> has an incubation period of 1-9+ weeks and is caused by parasites that infect red blood cells.  Typical symptoms include Fever and chills, malaise and fatigue, GI problems, and dark urine.  </a:t>
            </a:r>
          </a:p>
          <a:p>
            <a:pPr lvl="0"/>
            <a:r>
              <a:rPr lang="en-US" sz="2000" b="1" dirty="0">
                <a:solidFill>
                  <a:srgbClr val="408000"/>
                </a:solidFill>
              </a:rPr>
              <a:t>Lyme Disease </a:t>
            </a:r>
            <a:r>
              <a:rPr lang="en-US" sz="2000" dirty="0">
                <a:solidFill>
                  <a:srgbClr val="408000"/>
                </a:solidFill>
              </a:rPr>
              <a:t>has an incubation period of 3-30 days and is characterized by a red, ring like expanding rash, flu-like symptoms, and arthritis like pain in the joints.  </a:t>
            </a:r>
            <a:endParaRPr lang="en-US" sz="2000" b="1" dirty="0">
              <a:solidFill>
                <a:srgbClr val="408000"/>
              </a:solidFill>
            </a:endParaRPr>
          </a:p>
          <a:p>
            <a:pPr lvl="0"/>
            <a:r>
              <a:rPr lang="en-US" sz="2000" b="1" dirty="0">
                <a:solidFill>
                  <a:srgbClr val="408000"/>
                </a:solidFill>
              </a:rPr>
              <a:t>Tularemia</a:t>
            </a:r>
            <a:r>
              <a:rPr lang="en-US" sz="2000" dirty="0">
                <a:solidFill>
                  <a:srgbClr val="408000"/>
                </a:solidFill>
              </a:rPr>
              <a:t> has an incubation period of just 3-5 days and is characterized by  fever, headache, fatigue, chest discomfort, cough, sore throat, vomiting,  and diarrhea.  Many cases exhibit a sore at the infection site. </a:t>
            </a:r>
          </a:p>
          <a:p>
            <a:pPr lvl="0"/>
            <a:r>
              <a:rPr lang="en-US" sz="2000" b="1" dirty="0">
                <a:solidFill>
                  <a:srgbClr val="408000"/>
                </a:solidFill>
              </a:rPr>
              <a:t>Powassan Disease </a:t>
            </a:r>
            <a:r>
              <a:rPr lang="en-US" sz="2000" dirty="0">
                <a:solidFill>
                  <a:srgbClr val="408000"/>
                </a:solidFill>
              </a:rPr>
              <a:t>is a rare disease in the US that can become quite serious.  The incubation period is 1-4 weeks and symptoms include Fever, headache, vomiting, and weakness.  Powassan Disease can cause very serious neurological problems.    Powassan Disease has received a fair amount of press coverage recently but, again, it remains a rare event. </a:t>
            </a:r>
          </a:p>
          <a:p>
            <a:pPr lvl="0"/>
            <a:endParaRPr lang="en-US" sz="2000" dirty="0">
              <a:solidFill>
                <a:srgbClr val="408000"/>
              </a:solidFill>
            </a:endParaRPr>
          </a:p>
          <a:p>
            <a:pPr lvl="0"/>
            <a:endParaRPr lang="en-US" sz="3600" dirty="0">
              <a:solidFill>
                <a:srgbClr val="408000"/>
              </a:solidFill>
            </a:endParaRPr>
          </a:p>
        </p:txBody>
      </p:sp>
      <p:sp>
        <p:nvSpPr>
          <p:cNvPr id="2" name="Title 1">
            <a:extLst>
              <a:ext uri="{FF2B5EF4-FFF2-40B4-BE49-F238E27FC236}">
                <a16:creationId xmlns:a16="http://schemas.microsoft.com/office/drawing/2014/main" id="{B3BB1EB7-1512-7905-A847-E04302024135}"/>
              </a:ext>
            </a:extLst>
          </p:cNvPr>
          <p:cNvSpPr>
            <a:spLocks noGrp="1"/>
          </p:cNvSpPr>
          <p:nvPr>
            <p:ph type="title"/>
          </p:nvPr>
        </p:nvSpPr>
        <p:spPr>
          <a:xfrm>
            <a:off x="190500" y="257432"/>
            <a:ext cx="11277600" cy="1066800"/>
          </a:xfrm>
        </p:spPr>
        <p:txBody>
          <a:bodyPr/>
          <a:lstStyle/>
          <a:p>
            <a:r>
              <a:rPr lang="en-US" dirty="0"/>
              <a:t>Tick </a:t>
            </a:r>
            <a:r>
              <a:rPr lang="en-US" dirty="0" err="1"/>
              <a:t>Bourne</a:t>
            </a:r>
            <a:r>
              <a:rPr lang="en-US" dirty="0"/>
              <a:t> Diseases in the US </a:t>
            </a:r>
          </a:p>
        </p:txBody>
      </p:sp>
      <p:sp>
        <p:nvSpPr>
          <p:cNvPr id="3" name="Content Placeholder 2">
            <a:extLst>
              <a:ext uri="{FF2B5EF4-FFF2-40B4-BE49-F238E27FC236}">
                <a16:creationId xmlns:a16="http://schemas.microsoft.com/office/drawing/2014/main" id="{40D30B85-5785-CC50-8DF9-D45559067A0A}"/>
              </a:ext>
            </a:extLst>
          </p:cNvPr>
          <p:cNvSpPr txBox="1">
            <a:spLocks/>
          </p:cNvSpPr>
          <p:nvPr/>
        </p:nvSpPr>
        <p:spPr bwMode="auto">
          <a:xfrm>
            <a:off x="1752600" y="1828800"/>
            <a:ext cx="8153400" cy="1219200"/>
          </a:xfrm>
          <a:prstGeom prst="rect">
            <a:avLst/>
          </a:prstGeom>
          <a:solidFill>
            <a:srgbClr val="FFFF00"/>
          </a:solidFill>
          <a:ln w="19050">
            <a:solidFill>
              <a:srgbClr val="C00000"/>
            </a:solidFill>
          </a:ln>
        </p:spPr>
        <p:txBody>
          <a:bodyPr vert="horz" wrap="square" lIns="91440" tIns="45720" rIns="91440" bIns="45720" numCol="1" anchor="t" anchorCtr="0" compatLnSpc="1">
            <a:prstTxWarp prst="textNoShape">
              <a:avLst/>
            </a:prstTxWarp>
          </a:bodyPr>
          <a:lstStyle>
            <a:lvl1pPr marL="0" indent="0" algn="l" rtl="0" eaLnBrk="0" fontAlgn="base" hangingPunct="0">
              <a:spcBef>
                <a:spcPts val="2400"/>
              </a:spcBef>
              <a:spcAft>
                <a:spcPct val="0"/>
              </a:spcAft>
              <a:buFontTx/>
              <a:buNone/>
              <a:defRPr sz="3200" kern="1200">
                <a:solidFill>
                  <a:schemeClr val="tx1"/>
                </a:solidFill>
                <a:latin typeface="+mn-lt"/>
                <a:ea typeface="ＭＳ Ｐゴシック" charset="-128"/>
                <a:cs typeface="ＭＳ Ｐゴシック" charset="-128"/>
              </a:defRPr>
            </a:lvl1pPr>
            <a:lvl2pPr marL="457200" indent="0" algn="l" rtl="0" eaLnBrk="0" fontAlgn="base" hangingPunct="0">
              <a:spcBef>
                <a:spcPts val="2400"/>
              </a:spcBef>
              <a:spcAft>
                <a:spcPct val="0"/>
              </a:spcAft>
              <a:buFontTx/>
              <a:buNone/>
              <a:defRPr sz="2800" kern="1200">
                <a:solidFill>
                  <a:schemeClr val="tx1"/>
                </a:solidFill>
                <a:latin typeface="+mn-lt"/>
                <a:ea typeface="ＭＳ Ｐゴシック" charset="-128"/>
                <a:cs typeface="+mn-cs"/>
              </a:defRPr>
            </a:lvl2pPr>
            <a:lvl3pPr marL="914400" indent="0" algn="l" rtl="0" eaLnBrk="0" fontAlgn="base" hangingPunct="0">
              <a:spcBef>
                <a:spcPts val="2400"/>
              </a:spcBef>
              <a:spcAft>
                <a:spcPct val="0"/>
              </a:spcAft>
              <a:buFontTx/>
              <a:buNone/>
              <a:defRPr sz="2400" kern="1200">
                <a:solidFill>
                  <a:schemeClr val="tx1"/>
                </a:solidFill>
                <a:latin typeface="+mn-lt"/>
                <a:ea typeface="ＭＳ Ｐゴシック" charset="-128"/>
                <a:cs typeface="+mn-cs"/>
              </a:defRPr>
            </a:lvl3pPr>
            <a:lvl4pPr marL="1371600" indent="0" algn="l" rtl="0" eaLnBrk="0" fontAlgn="base" hangingPunct="0">
              <a:spcBef>
                <a:spcPts val="2400"/>
              </a:spcBef>
              <a:spcAft>
                <a:spcPct val="0"/>
              </a:spcAft>
              <a:buFontTx/>
              <a:buNone/>
              <a:defRPr sz="2000" kern="1200">
                <a:solidFill>
                  <a:schemeClr val="tx1"/>
                </a:solidFill>
                <a:latin typeface="+mn-lt"/>
                <a:ea typeface="ＭＳ Ｐゴシック" charset="-128"/>
                <a:cs typeface="+mn-cs"/>
              </a:defRPr>
            </a:lvl4pPr>
            <a:lvl5pPr marL="1828800" indent="0" algn="l" rtl="0" eaLnBrk="0" fontAlgn="base" hangingPunct="0">
              <a:spcBef>
                <a:spcPts val="2400"/>
              </a:spcBef>
              <a:spcAft>
                <a:spcPct val="0"/>
              </a:spcAft>
              <a:buFontTx/>
              <a:buNone/>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dirty="0">
                <a:solidFill>
                  <a:srgbClr val="C00000"/>
                </a:solidFill>
                <a:latin typeface="Arial Narrow" panose="020B0604020202020204" pitchFamily="34" charset="0"/>
                <a:cs typeface="Arial Narrow" panose="020B0604020202020204" pitchFamily="34" charset="0"/>
              </a:rPr>
              <a:t>Remember:  a red or painful tick bite does not indicate infection!</a:t>
            </a:r>
          </a:p>
          <a:p>
            <a:pPr algn="ctr"/>
            <a:endParaRPr lang="en-US" dirty="0"/>
          </a:p>
        </p:txBody>
      </p:sp>
      <p:sp>
        <p:nvSpPr>
          <p:cNvPr id="5" name="Content Placeholder 2">
            <a:extLst>
              <a:ext uri="{FF2B5EF4-FFF2-40B4-BE49-F238E27FC236}">
                <a16:creationId xmlns:a16="http://schemas.microsoft.com/office/drawing/2014/main" id="{2C0104C3-3243-FFB0-1FF5-43BB21EF2F7B}"/>
              </a:ext>
            </a:extLst>
          </p:cNvPr>
          <p:cNvSpPr txBox="1">
            <a:spLocks/>
          </p:cNvSpPr>
          <p:nvPr/>
        </p:nvSpPr>
        <p:spPr bwMode="auto">
          <a:xfrm>
            <a:off x="2324100" y="4229100"/>
            <a:ext cx="7010400" cy="1219200"/>
          </a:xfrm>
          <a:prstGeom prst="rect">
            <a:avLst/>
          </a:prstGeom>
          <a:solidFill>
            <a:srgbClr val="FFFF00"/>
          </a:solidFill>
          <a:ln w="19050">
            <a:solidFill>
              <a:srgbClr val="C00000"/>
            </a:solidFill>
          </a:ln>
        </p:spPr>
        <p:txBody>
          <a:bodyPr vert="horz" wrap="square" lIns="91440" tIns="45720" rIns="91440" bIns="45720" numCol="1" anchor="t" anchorCtr="0" compatLnSpc="1">
            <a:prstTxWarp prst="textNoShape">
              <a:avLst/>
            </a:prstTxWarp>
          </a:bodyPr>
          <a:lstStyle>
            <a:lvl1pPr marL="0" indent="0" algn="l" rtl="0" eaLnBrk="0" fontAlgn="base" hangingPunct="0">
              <a:spcBef>
                <a:spcPts val="2400"/>
              </a:spcBef>
              <a:spcAft>
                <a:spcPct val="0"/>
              </a:spcAft>
              <a:buFontTx/>
              <a:buNone/>
              <a:defRPr sz="3200" kern="1200">
                <a:solidFill>
                  <a:schemeClr val="tx1"/>
                </a:solidFill>
                <a:latin typeface="+mn-lt"/>
                <a:ea typeface="ＭＳ Ｐゴシック" charset="-128"/>
                <a:cs typeface="ＭＳ Ｐゴシック" charset="-128"/>
              </a:defRPr>
            </a:lvl1pPr>
            <a:lvl2pPr marL="457200" indent="0" algn="l" rtl="0" eaLnBrk="0" fontAlgn="base" hangingPunct="0">
              <a:spcBef>
                <a:spcPts val="2400"/>
              </a:spcBef>
              <a:spcAft>
                <a:spcPct val="0"/>
              </a:spcAft>
              <a:buFontTx/>
              <a:buNone/>
              <a:defRPr sz="2800" kern="1200">
                <a:solidFill>
                  <a:schemeClr val="tx1"/>
                </a:solidFill>
                <a:latin typeface="+mn-lt"/>
                <a:ea typeface="ＭＳ Ｐゴシック" charset="-128"/>
                <a:cs typeface="+mn-cs"/>
              </a:defRPr>
            </a:lvl2pPr>
            <a:lvl3pPr marL="914400" indent="0" algn="l" rtl="0" eaLnBrk="0" fontAlgn="base" hangingPunct="0">
              <a:spcBef>
                <a:spcPts val="2400"/>
              </a:spcBef>
              <a:spcAft>
                <a:spcPct val="0"/>
              </a:spcAft>
              <a:buFontTx/>
              <a:buNone/>
              <a:defRPr sz="2400" kern="1200">
                <a:solidFill>
                  <a:schemeClr val="tx1"/>
                </a:solidFill>
                <a:latin typeface="+mn-lt"/>
                <a:ea typeface="ＭＳ Ｐゴシック" charset="-128"/>
                <a:cs typeface="+mn-cs"/>
              </a:defRPr>
            </a:lvl3pPr>
            <a:lvl4pPr marL="1371600" indent="0" algn="l" rtl="0" eaLnBrk="0" fontAlgn="base" hangingPunct="0">
              <a:spcBef>
                <a:spcPts val="2400"/>
              </a:spcBef>
              <a:spcAft>
                <a:spcPct val="0"/>
              </a:spcAft>
              <a:buFontTx/>
              <a:buNone/>
              <a:defRPr sz="2000" kern="1200">
                <a:solidFill>
                  <a:schemeClr val="tx1"/>
                </a:solidFill>
                <a:latin typeface="+mn-lt"/>
                <a:ea typeface="ＭＳ Ｐゴシック" charset="-128"/>
                <a:cs typeface="+mn-cs"/>
              </a:defRPr>
            </a:lvl4pPr>
            <a:lvl5pPr marL="1828800" indent="0" algn="l" rtl="0" eaLnBrk="0" fontAlgn="base" hangingPunct="0">
              <a:spcBef>
                <a:spcPts val="2400"/>
              </a:spcBef>
              <a:spcAft>
                <a:spcPct val="0"/>
              </a:spcAft>
              <a:buFontTx/>
              <a:buNone/>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dirty="0">
                <a:solidFill>
                  <a:srgbClr val="C00000"/>
                </a:solidFill>
                <a:latin typeface="Arial Narrow" panose="020B0604020202020204" pitchFamily="34" charset="0"/>
                <a:cs typeface="Arial Narrow" panose="020B0604020202020204" pitchFamily="34" charset="0"/>
              </a:rPr>
              <a:t>Always consult a health care professional for diagnosis and treatment</a:t>
            </a:r>
          </a:p>
          <a:p>
            <a:pPr algn="ctr"/>
            <a:endParaRPr lang="en-US" dirty="0"/>
          </a:p>
        </p:txBody>
      </p:sp>
    </p:spTree>
    <p:extLst>
      <p:ext uri="{BB962C8B-B14F-4D97-AF65-F5344CB8AC3E}">
        <p14:creationId xmlns:p14="http://schemas.microsoft.com/office/powerpoint/2010/main" val="2055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9A3164-62F1-D3FF-FE0F-110A96A3F780}"/>
              </a:ext>
            </a:extLst>
          </p:cNvPr>
          <p:cNvSpPr txBox="1"/>
          <p:nvPr/>
        </p:nvSpPr>
        <p:spPr>
          <a:xfrm>
            <a:off x="1219200" y="1828800"/>
            <a:ext cx="9296399" cy="1015663"/>
          </a:xfrm>
          <a:prstGeom prst="rect">
            <a:avLst/>
          </a:prstGeom>
          <a:noFill/>
        </p:spPr>
        <p:txBody>
          <a:bodyPr wrap="square" rtlCol="0">
            <a:spAutoFit/>
          </a:bodyPr>
          <a:lstStyle/>
          <a:p>
            <a:pPr algn="ctr"/>
            <a:r>
              <a:rPr lang="en-US" sz="6000" dirty="0"/>
              <a:t>Why else do I care?</a:t>
            </a:r>
          </a:p>
        </p:txBody>
      </p:sp>
    </p:spTree>
    <p:extLst>
      <p:ext uri="{BB962C8B-B14F-4D97-AF65-F5344CB8AC3E}">
        <p14:creationId xmlns:p14="http://schemas.microsoft.com/office/powerpoint/2010/main" val="733008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B8DC-1003-1735-6522-7D18B9141BDE}"/>
              </a:ext>
            </a:extLst>
          </p:cNvPr>
          <p:cNvSpPr>
            <a:spLocks noGrp="1"/>
          </p:cNvSpPr>
          <p:nvPr>
            <p:ph type="title"/>
          </p:nvPr>
        </p:nvSpPr>
        <p:spPr>
          <a:xfrm>
            <a:off x="952500" y="503237"/>
            <a:ext cx="10287000" cy="1066800"/>
          </a:xfrm>
        </p:spPr>
        <p:txBody>
          <a:bodyPr/>
          <a:lstStyle/>
          <a:p>
            <a:r>
              <a:rPr lang="en-US" dirty="0"/>
              <a:t>De-Risking 101</a:t>
            </a:r>
          </a:p>
        </p:txBody>
      </p:sp>
      <p:sp>
        <p:nvSpPr>
          <p:cNvPr id="3" name="Content Placeholder 2">
            <a:extLst>
              <a:ext uri="{FF2B5EF4-FFF2-40B4-BE49-F238E27FC236}">
                <a16:creationId xmlns:a16="http://schemas.microsoft.com/office/drawing/2014/main" id="{8A5DE2E5-F3C6-C6C3-C6BF-E899F05E26CA}"/>
              </a:ext>
            </a:extLst>
          </p:cNvPr>
          <p:cNvSpPr>
            <a:spLocks noGrp="1"/>
          </p:cNvSpPr>
          <p:nvPr>
            <p:ph idx="1"/>
          </p:nvPr>
        </p:nvSpPr>
        <p:spPr>
          <a:xfrm>
            <a:off x="952500" y="1570037"/>
            <a:ext cx="10287000" cy="4602163"/>
          </a:xfrm>
        </p:spPr>
        <p:txBody>
          <a:bodyPr/>
          <a:lstStyle/>
          <a:p>
            <a:r>
              <a:rPr lang="en-US" sz="2800" dirty="0"/>
              <a:t>What can go wrong?</a:t>
            </a:r>
          </a:p>
          <a:p>
            <a:r>
              <a:rPr lang="en-US" sz="2800" dirty="0"/>
              <a:t>What is the likelihood of it going wrong?</a:t>
            </a:r>
          </a:p>
          <a:p>
            <a:r>
              <a:rPr lang="en-US" sz="2800" dirty="0"/>
              <a:t>What is the impact of it going wrong?</a:t>
            </a:r>
          </a:p>
          <a:p>
            <a:r>
              <a:rPr lang="en-US" sz="2800" dirty="0"/>
              <a:t>What is the likelihood of it going wrong and having the failure be undetected?</a:t>
            </a:r>
          </a:p>
          <a:p>
            <a:r>
              <a:rPr lang="en-US" sz="2800" dirty="0"/>
              <a:t>What can I do to prevent a problem from from having a really negative impact?</a:t>
            </a:r>
          </a:p>
        </p:txBody>
      </p:sp>
    </p:spTree>
    <p:extLst>
      <p:ext uri="{BB962C8B-B14F-4D97-AF65-F5344CB8AC3E}">
        <p14:creationId xmlns:p14="http://schemas.microsoft.com/office/powerpoint/2010/main" val="260761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2338-3172-9E21-C405-8DA7D05CA2DE}"/>
              </a:ext>
            </a:extLst>
          </p:cNvPr>
          <p:cNvSpPr>
            <a:spLocks noGrp="1"/>
          </p:cNvSpPr>
          <p:nvPr>
            <p:ph type="title"/>
          </p:nvPr>
        </p:nvSpPr>
        <p:spPr>
          <a:xfrm>
            <a:off x="609600" y="418306"/>
            <a:ext cx="10972800" cy="724694"/>
          </a:xfrm>
        </p:spPr>
        <p:txBody>
          <a:bodyPr/>
          <a:lstStyle/>
          <a:p>
            <a:r>
              <a:rPr lang="en-US" dirty="0"/>
              <a:t>Prevention</a:t>
            </a:r>
          </a:p>
        </p:txBody>
      </p:sp>
      <p:sp>
        <p:nvSpPr>
          <p:cNvPr id="3" name="Content Placeholder 2">
            <a:extLst>
              <a:ext uri="{FF2B5EF4-FFF2-40B4-BE49-F238E27FC236}">
                <a16:creationId xmlns:a16="http://schemas.microsoft.com/office/drawing/2014/main" id="{E5270DFE-B818-BAB9-5E48-3A0F5358CFC6}"/>
              </a:ext>
            </a:extLst>
          </p:cNvPr>
          <p:cNvSpPr>
            <a:spLocks noGrp="1"/>
          </p:cNvSpPr>
          <p:nvPr>
            <p:ph idx="1"/>
          </p:nvPr>
        </p:nvSpPr>
        <p:spPr>
          <a:xfrm>
            <a:off x="609600" y="1295400"/>
            <a:ext cx="7146720" cy="5144294"/>
          </a:xfrm>
        </p:spPr>
        <p:txBody>
          <a:bodyPr/>
          <a:lstStyle/>
          <a:p>
            <a:r>
              <a:rPr lang="en-US" sz="2800" dirty="0">
                <a:solidFill>
                  <a:schemeClr val="tx1"/>
                </a:solidFill>
                <a:latin typeface="Arial Narrow" panose="020B0604020202020204" pitchFamily="34" charset="0"/>
                <a:cs typeface="Arial Narrow" panose="020B0604020202020204" pitchFamily="34" charset="0"/>
              </a:rPr>
              <a:t>Insect repellents represent one of the first lines of defense against attacks by blood feeding ticks and the diseases they can transmit. The most common products contain DEET and are applied to skin. </a:t>
            </a:r>
          </a:p>
          <a:p>
            <a:r>
              <a:rPr lang="en-US" sz="2800" dirty="0">
                <a:solidFill>
                  <a:schemeClr val="tx1"/>
                </a:solidFill>
                <a:latin typeface="Arial Narrow" panose="020B0604020202020204" pitchFamily="34" charset="0"/>
                <a:cs typeface="Arial Narrow" panose="020B0604020202020204" pitchFamily="34" charset="0"/>
              </a:rPr>
              <a:t>An alternative strategy is to apply </a:t>
            </a:r>
            <a:r>
              <a:rPr lang="en-US" sz="2800" u="sng" dirty="0">
                <a:solidFill>
                  <a:schemeClr val="tx1"/>
                </a:solidFill>
                <a:latin typeface="Arial Narrow" panose="020B0604020202020204" pitchFamily="34" charset="0"/>
                <a:cs typeface="Arial Narrow" panose="020B0604020202020204" pitchFamily="34" charset="0"/>
              </a:rPr>
              <a:t>permethrin</a:t>
            </a:r>
            <a:r>
              <a:rPr lang="en-US" sz="2800" dirty="0">
                <a:solidFill>
                  <a:schemeClr val="tx1"/>
                </a:solidFill>
                <a:latin typeface="Arial Narrow" panose="020B0604020202020204" pitchFamily="34" charset="0"/>
                <a:cs typeface="Arial Narrow" panose="020B0604020202020204" pitchFamily="34" charset="0"/>
              </a:rPr>
              <a:t> to clothing and shoes rather than directly on the skin and can last through multiple launderings.  Permethrin can be purchased as a spray and pre-treated clothing is available   Permethrin is safe for use on tents and sleeping bags as well! </a:t>
            </a:r>
          </a:p>
          <a:p>
            <a:endParaRPr lang="en-US" sz="2800" dirty="0"/>
          </a:p>
        </p:txBody>
      </p:sp>
      <p:pic>
        <p:nvPicPr>
          <p:cNvPr id="4" name="Picture 3">
            <a:extLst>
              <a:ext uri="{FF2B5EF4-FFF2-40B4-BE49-F238E27FC236}">
                <a16:creationId xmlns:a16="http://schemas.microsoft.com/office/drawing/2014/main" id="{0FECF415-B80F-EB11-056B-AFD6D536BAEF}"/>
              </a:ext>
            </a:extLst>
          </p:cNvPr>
          <p:cNvPicPr>
            <a:picLocks noChangeAspect="1"/>
          </p:cNvPicPr>
          <p:nvPr/>
        </p:nvPicPr>
        <p:blipFill rotWithShape="1">
          <a:blip r:embed="rId2"/>
          <a:srcRect b="2431"/>
          <a:stretch/>
        </p:blipFill>
        <p:spPr>
          <a:xfrm>
            <a:off x="7756320" y="1447799"/>
            <a:ext cx="3826080" cy="4221163"/>
          </a:xfrm>
          <a:prstGeom prst="rect">
            <a:avLst/>
          </a:prstGeom>
        </p:spPr>
      </p:pic>
    </p:spTree>
    <p:extLst>
      <p:ext uri="{BB962C8B-B14F-4D97-AF65-F5344CB8AC3E}">
        <p14:creationId xmlns:p14="http://schemas.microsoft.com/office/powerpoint/2010/main" val="424949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D775-6388-1960-4B5E-E3FF235B8F04}"/>
              </a:ext>
            </a:extLst>
          </p:cNvPr>
          <p:cNvSpPr>
            <a:spLocks noGrp="1"/>
          </p:cNvSpPr>
          <p:nvPr>
            <p:ph type="title"/>
          </p:nvPr>
        </p:nvSpPr>
        <p:spPr>
          <a:xfrm>
            <a:off x="633413" y="245298"/>
            <a:ext cx="11277600" cy="1066800"/>
          </a:xfrm>
        </p:spPr>
        <p:txBody>
          <a:bodyPr/>
          <a:lstStyle/>
          <a:p>
            <a:r>
              <a:rPr lang="en-US" dirty="0"/>
              <a:t>More Prevention: Tick Check!</a:t>
            </a:r>
          </a:p>
        </p:txBody>
      </p:sp>
      <p:sp>
        <p:nvSpPr>
          <p:cNvPr id="3" name="Content Placeholder 2">
            <a:extLst>
              <a:ext uri="{FF2B5EF4-FFF2-40B4-BE49-F238E27FC236}">
                <a16:creationId xmlns:a16="http://schemas.microsoft.com/office/drawing/2014/main" id="{340144F7-EDF7-876A-723E-1BCD8C2DD96C}"/>
              </a:ext>
            </a:extLst>
          </p:cNvPr>
          <p:cNvSpPr>
            <a:spLocks noGrp="1"/>
          </p:cNvSpPr>
          <p:nvPr>
            <p:ph idx="1"/>
          </p:nvPr>
        </p:nvSpPr>
        <p:spPr>
          <a:xfrm>
            <a:off x="585787" y="1312098"/>
            <a:ext cx="10972800" cy="4525963"/>
          </a:xfrm>
        </p:spPr>
        <p:txBody>
          <a:bodyPr/>
          <a:lstStyle/>
          <a:p>
            <a:r>
              <a:rPr lang="en-US" sz="2800" b="0" i="1" u="none" strike="noStrike" dirty="0">
                <a:solidFill>
                  <a:srgbClr val="C00000"/>
                </a:solidFill>
                <a:effectLst/>
                <a:latin typeface="Google Sans"/>
              </a:rPr>
              <a:t>In most cases, a tick must be attached for 36 to 48 hours or more before bacterium are transmitted. If you remove a tick quickly (within 24 hours), you can greatly reduce chances </a:t>
            </a:r>
            <a:r>
              <a:rPr lang="en-US" sz="2800" i="1" dirty="0">
                <a:solidFill>
                  <a:srgbClr val="C00000"/>
                </a:solidFill>
                <a:latin typeface="Google Sans"/>
              </a:rPr>
              <a:t>of tick </a:t>
            </a:r>
            <a:r>
              <a:rPr lang="en-US" sz="2800" i="1" dirty="0" err="1">
                <a:solidFill>
                  <a:srgbClr val="C00000"/>
                </a:solidFill>
                <a:latin typeface="Google Sans"/>
              </a:rPr>
              <a:t>bourne</a:t>
            </a:r>
            <a:r>
              <a:rPr lang="en-US" sz="2800" i="1" dirty="0">
                <a:solidFill>
                  <a:srgbClr val="C00000"/>
                </a:solidFill>
                <a:latin typeface="Google Sans"/>
              </a:rPr>
              <a:t> </a:t>
            </a:r>
            <a:r>
              <a:rPr lang="en-US" sz="2800" b="0" i="1" u="none" strike="noStrike" dirty="0">
                <a:solidFill>
                  <a:srgbClr val="C00000"/>
                </a:solidFill>
                <a:effectLst/>
                <a:latin typeface="Google Sans"/>
              </a:rPr>
              <a:t>disease.</a:t>
            </a:r>
            <a:endParaRPr lang="en-US" sz="2800" i="1" dirty="0">
              <a:solidFill>
                <a:srgbClr val="C00000"/>
              </a:solidFill>
            </a:endParaRPr>
          </a:p>
          <a:p>
            <a:r>
              <a:rPr lang="en-US" sz="2800" dirty="0">
                <a:solidFill>
                  <a:schemeClr val="tx1"/>
                </a:solidFill>
                <a:latin typeface="Arial Narrow" panose="020B0604020202020204" pitchFamily="34" charset="0"/>
                <a:cs typeface="Arial Narrow" panose="020B0604020202020204" pitchFamily="34" charset="0"/>
              </a:rPr>
              <a:t>Check for ticks daily, specially under arms, around ears, inside the bellybutton, behind the knees, in the groin area, around the waist, and on the hairline and scalp.   </a:t>
            </a:r>
          </a:p>
          <a:p>
            <a:r>
              <a:rPr lang="en-US" sz="2800" dirty="0">
                <a:solidFill>
                  <a:schemeClr val="tx1"/>
                </a:solidFill>
                <a:latin typeface="Arial Narrow" panose="020B0604020202020204" pitchFamily="34" charset="0"/>
                <a:cs typeface="Arial Narrow" panose="020B0604020202020204" pitchFamily="34" charset="0"/>
              </a:rPr>
              <a:t>“Two deep” always applies in scouting </a:t>
            </a:r>
            <a:r>
              <a:rPr lang="en-US" sz="2800" u="sng" dirty="0">
                <a:solidFill>
                  <a:schemeClr val="tx1"/>
                </a:solidFill>
                <a:latin typeface="Arial Narrow" panose="020B0604020202020204" pitchFamily="34" charset="0"/>
                <a:cs typeface="Arial Narrow" panose="020B0604020202020204" pitchFamily="34" charset="0"/>
              </a:rPr>
              <a:t>including</a:t>
            </a:r>
            <a:r>
              <a:rPr lang="en-US" sz="2800" dirty="0">
                <a:solidFill>
                  <a:schemeClr val="tx1"/>
                </a:solidFill>
                <a:latin typeface="Arial Narrow" panose="020B0604020202020204" pitchFamily="34" charset="0"/>
                <a:cs typeface="Arial Narrow" panose="020B0604020202020204" pitchFamily="34" charset="0"/>
              </a:rPr>
              <a:t> tick checks!</a:t>
            </a:r>
          </a:p>
          <a:p>
            <a:r>
              <a:rPr lang="en-US" sz="2800" dirty="0">
                <a:latin typeface="Arial Narrow" panose="020B0604020202020204" pitchFamily="34" charset="0"/>
                <a:cs typeface="Arial Narrow" panose="020B0604020202020204" pitchFamily="34" charset="0"/>
              </a:rPr>
              <a:t>Know your scouts, know your parents, be respectful. </a:t>
            </a:r>
          </a:p>
          <a:p>
            <a:endParaRPr lang="en-US" sz="2800" dirty="0"/>
          </a:p>
        </p:txBody>
      </p:sp>
    </p:spTree>
    <p:extLst>
      <p:ext uri="{BB962C8B-B14F-4D97-AF65-F5344CB8AC3E}">
        <p14:creationId xmlns:p14="http://schemas.microsoft.com/office/powerpoint/2010/main" val="2606185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FD2F-88FA-2FCC-3B46-76A99FBC1CDA}"/>
              </a:ext>
            </a:extLst>
          </p:cNvPr>
          <p:cNvSpPr>
            <a:spLocks noGrp="1"/>
          </p:cNvSpPr>
          <p:nvPr>
            <p:ph type="title"/>
          </p:nvPr>
        </p:nvSpPr>
        <p:spPr>
          <a:xfrm>
            <a:off x="609600" y="418306"/>
            <a:ext cx="10972800" cy="800894"/>
          </a:xfrm>
        </p:spPr>
        <p:txBody>
          <a:bodyPr/>
          <a:lstStyle/>
          <a:p>
            <a:r>
              <a:rPr lang="en-US" dirty="0"/>
              <a:t>Removing a Tick</a:t>
            </a:r>
          </a:p>
        </p:txBody>
      </p:sp>
      <p:sp>
        <p:nvSpPr>
          <p:cNvPr id="3" name="Content Placeholder 2">
            <a:extLst>
              <a:ext uri="{FF2B5EF4-FFF2-40B4-BE49-F238E27FC236}">
                <a16:creationId xmlns:a16="http://schemas.microsoft.com/office/drawing/2014/main" id="{869FCDAD-4FD1-B0D2-87DE-2C04B866CD2C}"/>
              </a:ext>
            </a:extLst>
          </p:cNvPr>
          <p:cNvSpPr>
            <a:spLocks noGrp="1"/>
          </p:cNvSpPr>
          <p:nvPr>
            <p:ph idx="1"/>
          </p:nvPr>
        </p:nvSpPr>
        <p:spPr>
          <a:xfrm>
            <a:off x="685800" y="1371600"/>
            <a:ext cx="10972800" cy="4763294"/>
          </a:xfrm>
        </p:spPr>
        <p:txBody>
          <a:bodyPr/>
          <a:lstStyle/>
          <a:p>
            <a:r>
              <a:rPr lang="en-US" sz="2800" dirty="0"/>
              <a:t>Know your scouts, scouters, and parents.  Help the person first, including their fears and anxieties, then remove the tick! </a:t>
            </a:r>
          </a:p>
          <a:p>
            <a:r>
              <a:rPr lang="en-US" sz="2800" dirty="0"/>
              <a:t>Use fine tip tweezers or a “tick key” to pull upward on the tick with a steady even pressure. Try not to twist or jerk the tick as this can cause mouth parts to break off and stay in the skin. </a:t>
            </a:r>
          </a:p>
          <a:p>
            <a:r>
              <a:rPr lang="en-US" sz="2800" dirty="0"/>
              <a:t>After removing the tick,  wash the site and disinfect if possible.</a:t>
            </a:r>
          </a:p>
          <a:p>
            <a:r>
              <a:rPr lang="en-US" sz="2800" dirty="0"/>
              <a:t>Why is it a good idea to put removed Ticks in a </a:t>
            </a:r>
            <a:r>
              <a:rPr lang="en-US" sz="2800" dirty="0" err="1"/>
              <a:t>ziplock</a:t>
            </a:r>
            <a:r>
              <a:rPr lang="en-US" sz="2800" dirty="0"/>
              <a:t> bag? </a:t>
            </a:r>
          </a:p>
          <a:p>
            <a:r>
              <a:rPr lang="en-US" sz="2800" dirty="0"/>
              <a:t>Be matter of fact, calm, and confident, </a:t>
            </a:r>
            <a:r>
              <a:rPr lang="en-US" sz="2800" u="sng" dirty="0"/>
              <a:t>especially</a:t>
            </a:r>
            <a:r>
              <a:rPr lang="en-US" sz="2800" dirty="0"/>
              <a:t> with young people! </a:t>
            </a:r>
          </a:p>
          <a:p>
            <a:endParaRPr lang="en-US" sz="2800" dirty="0"/>
          </a:p>
        </p:txBody>
      </p:sp>
    </p:spTree>
    <p:extLst>
      <p:ext uri="{BB962C8B-B14F-4D97-AF65-F5344CB8AC3E}">
        <p14:creationId xmlns:p14="http://schemas.microsoft.com/office/powerpoint/2010/main" val="223091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93A7-C891-0986-02DA-744E4FE58E71}"/>
              </a:ext>
            </a:extLst>
          </p:cNvPr>
          <p:cNvSpPr>
            <a:spLocks noGrp="1"/>
          </p:cNvSpPr>
          <p:nvPr>
            <p:ph type="title"/>
          </p:nvPr>
        </p:nvSpPr>
        <p:spPr>
          <a:xfrm>
            <a:off x="609600" y="418306"/>
            <a:ext cx="10972800" cy="1066800"/>
          </a:xfrm>
        </p:spPr>
        <p:txBody>
          <a:bodyPr/>
          <a:lstStyle/>
          <a:p>
            <a:r>
              <a:rPr lang="en-US" dirty="0"/>
              <a:t>Even More Prevention </a:t>
            </a:r>
          </a:p>
        </p:txBody>
      </p:sp>
      <p:sp>
        <p:nvSpPr>
          <p:cNvPr id="3" name="Content Placeholder 2">
            <a:extLst>
              <a:ext uri="{FF2B5EF4-FFF2-40B4-BE49-F238E27FC236}">
                <a16:creationId xmlns:a16="http://schemas.microsoft.com/office/drawing/2014/main" id="{A11807DD-40AC-A5E9-3455-BAA76EDF6714}"/>
              </a:ext>
            </a:extLst>
          </p:cNvPr>
          <p:cNvSpPr>
            <a:spLocks noGrp="1"/>
          </p:cNvSpPr>
          <p:nvPr>
            <p:ph idx="1"/>
          </p:nvPr>
        </p:nvSpPr>
        <p:spPr>
          <a:xfrm>
            <a:off x="1600200" y="1600200"/>
            <a:ext cx="9982200" cy="4525963"/>
          </a:xfrm>
        </p:spPr>
        <p:txBody>
          <a:bodyPr/>
          <a:lstStyle/>
          <a:p>
            <a:r>
              <a:rPr lang="en-US" sz="3600" dirty="0"/>
              <a:t>Listen</a:t>
            </a:r>
          </a:p>
          <a:p>
            <a:r>
              <a:rPr lang="en-US" sz="3600" dirty="0"/>
              <a:t>Teach</a:t>
            </a:r>
          </a:p>
          <a:p>
            <a:r>
              <a:rPr lang="en-US" sz="3600" dirty="0"/>
              <a:t>Encourage</a:t>
            </a:r>
          </a:p>
          <a:p>
            <a:r>
              <a:rPr lang="en-US" sz="3600" dirty="0"/>
              <a:t>Smile</a:t>
            </a:r>
          </a:p>
          <a:p>
            <a:r>
              <a:rPr lang="en-US" sz="3600" dirty="0"/>
              <a:t>Calm Confidence</a:t>
            </a:r>
          </a:p>
        </p:txBody>
      </p:sp>
    </p:spTree>
    <p:extLst>
      <p:ext uri="{BB962C8B-B14F-4D97-AF65-F5344CB8AC3E}">
        <p14:creationId xmlns:p14="http://schemas.microsoft.com/office/powerpoint/2010/main" val="129787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BD6375C-BC5C-CA60-3375-E0AC72ABB1F2}"/>
              </a:ext>
            </a:extLst>
          </p:cNvPr>
          <p:cNvPicPr>
            <a:picLocks noGrp="1" noChangeAspect="1"/>
          </p:cNvPicPr>
          <p:nvPr>
            <p:ph idx="1"/>
          </p:nvPr>
        </p:nvPicPr>
        <p:blipFill>
          <a:blip r:embed="rId2"/>
          <a:stretch>
            <a:fillRect/>
          </a:stretch>
        </p:blipFill>
        <p:spPr>
          <a:xfrm>
            <a:off x="457450" y="729740"/>
            <a:ext cx="3581400" cy="3581400"/>
          </a:xfrm>
        </p:spPr>
      </p:pic>
      <p:pic>
        <p:nvPicPr>
          <p:cNvPr id="5" name="Picture 4">
            <a:extLst>
              <a:ext uri="{FF2B5EF4-FFF2-40B4-BE49-F238E27FC236}">
                <a16:creationId xmlns:a16="http://schemas.microsoft.com/office/drawing/2014/main" id="{76DE07C4-01D5-3C52-9534-ACF60AACECAF}"/>
              </a:ext>
            </a:extLst>
          </p:cNvPr>
          <p:cNvPicPr>
            <a:picLocks noChangeAspect="1"/>
          </p:cNvPicPr>
          <p:nvPr/>
        </p:nvPicPr>
        <p:blipFill>
          <a:blip r:embed="rId3"/>
          <a:stretch>
            <a:fillRect/>
          </a:stretch>
        </p:blipFill>
        <p:spPr>
          <a:xfrm>
            <a:off x="4486172" y="1734854"/>
            <a:ext cx="3656094" cy="4648200"/>
          </a:xfrm>
          <a:prstGeom prst="rect">
            <a:avLst/>
          </a:prstGeom>
        </p:spPr>
      </p:pic>
      <p:pic>
        <p:nvPicPr>
          <p:cNvPr id="6" name="Picture 5">
            <a:extLst>
              <a:ext uri="{FF2B5EF4-FFF2-40B4-BE49-F238E27FC236}">
                <a16:creationId xmlns:a16="http://schemas.microsoft.com/office/drawing/2014/main" id="{39758003-B4F2-172A-FDA7-13D17E43BBA0}"/>
              </a:ext>
            </a:extLst>
          </p:cNvPr>
          <p:cNvPicPr>
            <a:picLocks noChangeAspect="1"/>
          </p:cNvPicPr>
          <p:nvPr/>
        </p:nvPicPr>
        <p:blipFill>
          <a:blip r:embed="rId4"/>
          <a:stretch>
            <a:fillRect/>
          </a:stretch>
        </p:blipFill>
        <p:spPr>
          <a:xfrm>
            <a:off x="7573236" y="152400"/>
            <a:ext cx="4152900" cy="5080000"/>
          </a:xfrm>
          <a:prstGeom prst="rect">
            <a:avLst/>
          </a:prstGeom>
        </p:spPr>
      </p:pic>
    </p:spTree>
    <p:extLst>
      <p:ext uri="{BB962C8B-B14F-4D97-AF65-F5344CB8AC3E}">
        <p14:creationId xmlns:p14="http://schemas.microsoft.com/office/powerpoint/2010/main" val="185545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DE81-AE39-BAFF-DD49-364425C7B4C4}"/>
              </a:ext>
            </a:extLst>
          </p:cNvPr>
          <p:cNvSpPr>
            <a:spLocks noGrp="1"/>
          </p:cNvSpPr>
          <p:nvPr>
            <p:ph type="title"/>
          </p:nvPr>
        </p:nvSpPr>
        <p:spPr/>
        <p:txBody>
          <a:bodyPr/>
          <a:lstStyle/>
          <a:p>
            <a:r>
              <a:rPr lang="en-US" dirty="0"/>
              <a:t>   The Tick Talk is Not</a:t>
            </a:r>
          </a:p>
        </p:txBody>
      </p:sp>
      <p:sp>
        <p:nvSpPr>
          <p:cNvPr id="3" name="Content Placeholder 2">
            <a:extLst>
              <a:ext uri="{FF2B5EF4-FFF2-40B4-BE49-F238E27FC236}">
                <a16:creationId xmlns:a16="http://schemas.microsoft.com/office/drawing/2014/main" id="{129F02D9-18B3-9FA0-D1D1-F63BC5E870E9}"/>
              </a:ext>
            </a:extLst>
          </p:cNvPr>
          <p:cNvSpPr>
            <a:spLocks noGrp="1"/>
          </p:cNvSpPr>
          <p:nvPr>
            <p:ph idx="1"/>
          </p:nvPr>
        </p:nvSpPr>
        <p:spPr/>
        <p:txBody>
          <a:bodyPr/>
          <a:lstStyle/>
          <a:p>
            <a:r>
              <a:rPr lang="en-US" dirty="0"/>
              <a:t> A biology lesson!  (Although there will be a little) </a:t>
            </a:r>
          </a:p>
          <a:p>
            <a:r>
              <a:rPr lang="en-US" dirty="0"/>
              <a:t>A medical consultation! (Always consult a physician for medical advice!) </a:t>
            </a:r>
          </a:p>
          <a:p>
            <a:r>
              <a:rPr lang="en-US" dirty="0"/>
              <a:t>A communal sharing of our Garden of </a:t>
            </a:r>
            <a:r>
              <a:rPr lang="en-US" dirty="0" err="1"/>
              <a:t>Tickish</a:t>
            </a:r>
            <a:r>
              <a:rPr lang="en-US" dirty="0"/>
              <a:t> Anxieties, Remembrances, and Lore! </a:t>
            </a:r>
          </a:p>
          <a:p>
            <a:r>
              <a:rPr lang="en-US" sz="2800" dirty="0"/>
              <a:t>Ok… we will talk </a:t>
            </a:r>
            <a:r>
              <a:rPr lang="en-US" sz="2800" i="1" dirty="0"/>
              <a:t>some</a:t>
            </a:r>
            <a:r>
              <a:rPr lang="en-US" sz="2800" dirty="0"/>
              <a:t> about </a:t>
            </a:r>
            <a:r>
              <a:rPr lang="en-US" sz="2800" dirty="0" err="1"/>
              <a:t>tickish</a:t>
            </a:r>
            <a:r>
              <a:rPr lang="en-US" sz="2800" dirty="0"/>
              <a:t> </a:t>
            </a:r>
            <a:r>
              <a:rPr lang="en-US" sz="2800" dirty="0" err="1"/>
              <a:t>anxienties</a:t>
            </a:r>
            <a:r>
              <a:rPr lang="en-US" sz="2800" dirty="0"/>
              <a:t>, remembrances, and lore…</a:t>
            </a:r>
          </a:p>
        </p:txBody>
      </p:sp>
    </p:spTree>
    <p:extLst>
      <p:ext uri="{BB962C8B-B14F-4D97-AF65-F5344CB8AC3E}">
        <p14:creationId xmlns:p14="http://schemas.microsoft.com/office/powerpoint/2010/main" val="257395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F2FF8-9EFB-6D80-4674-A33F8BCB2E82}"/>
              </a:ext>
            </a:extLst>
          </p:cNvPr>
          <p:cNvSpPr>
            <a:spLocks noGrp="1"/>
          </p:cNvSpPr>
          <p:nvPr>
            <p:ph idx="1"/>
          </p:nvPr>
        </p:nvSpPr>
        <p:spPr>
          <a:xfrm>
            <a:off x="1295400" y="889510"/>
            <a:ext cx="5943600" cy="3886200"/>
          </a:xfrm>
        </p:spPr>
        <p:txBody>
          <a:bodyPr/>
          <a:lstStyle/>
          <a:p>
            <a:r>
              <a:rPr lang="en-US" sz="4000" dirty="0"/>
              <a:t>Be safe.</a:t>
            </a:r>
          </a:p>
          <a:p>
            <a:r>
              <a:rPr lang="en-US" sz="4000" dirty="0"/>
              <a:t>Be prepared.</a:t>
            </a:r>
          </a:p>
          <a:p>
            <a:r>
              <a:rPr lang="en-US" sz="4000" dirty="0"/>
              <a:t>Make good memories.</a:t>
            </a:r>
          </a:p>
          <a:p>
            <a:r>
              <a:rPr lang="en-US" sz="4000" dirty="0"/>
              <a:t>Develop calm confidence. </a:t>
            </a:r>
          </a:p>
        </p:txBody>
      </p:sp>
      <p:pic>
        <p:nvPicPr>
          <p:cNvPr id="6" name="Picture 5">
            <a:extLst>
              <a:ext uri="{FF2B5EF4-FFF2-40B4-BE49-F238E27FC236}">
                <a16:creationId xmlns:a16="http://schemas.microsoft.com/office/drawing/2014/main" id="{5A568AFA-84C7-E7BA-C11E-1EC5B1D6EE74}"/>
              </a:ext>
            </a:extLst>
          </p:cNvPr>
          <p:cNvPicPr>
            <a:picLocks noChangeAspect="1"/>
          </p:cNvPicPr>
          <p:nvPr/>
        </p:nvPicPr>
        <p:blipFill>
          <a:blip r:embed="rId2"/>
          <a:stretch>
            <a:fillRect/>
          </a:stretch>
        </p:blipFill>
        <p:spPr>
          <a:xfrm>
            <a:off x="7543800" y="450963"/>
            <a:ext cx="3740666" cy="4763294"/>
          </a:xfrm>
          <a:prstGeom prst="rect">
            <a:avLst/>
          </a:prstGeom>
        </p:spPr>
      </p:pic>
    </p:spTree>
    <p:extLst>
      <p:ext uri="{BB962C8B-B14F-4D97-AF65-F5344CB8AC3E}">
        <p14:creationId xmlns:p14="http://schemas.microsoft.com/office/powerpoint/2010/main" val="297721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483B-B8EB-C7FD-FA2A-522813861EB5}"/>
              </a:ext>
            </a:extLst>
          </p:cNvPr>
          <p:cNvSpPr>
            <a:spLocks noGrp="1"/>
          </p:cNvSpPr>
          <p:nvPr>
            <p:ph type="title"/>
          </p:nvPr>
        </p:nvSpPr>
        <p:spPr>
          <a:xfrm>
            <a:off x="2962656" y="1676400"/>
            <a:ext cx="6781800" cy="1066800"/>
          </a:xfrm>
        </p:spPr>
        <p:txBody>
          <a:bodyPr/>
          <a:lstStyle/>
          <a:p>
            <a:r>
              <a:rPr lang="en-US" dirty="0"/>
              <a:t>References and Resources! </a:t>
            </a:r>
          </a:p>
        </p:txBody>
      </p:sp>
      <p:sp>
        <p:nvSpPr>
          <p:cNvPr id="4" name="Title 1">
            <a:extLst>
              <a:ext uri="{FF2B5EF4-FFF2-40B4-BE49-F238E27FC236}">
                <a16:creationId xmlns:a16="http://schemas.microsoft.com/office/drawing/2014/main" id="{81B7CA75-037B-E7EE-6F6A-79193922E2A3}"/>
              </a:ext>
            </a:extLst>
          </p:cNvPr>
          <p:cNvSpPr txBox="1">
            <a:spLocks/>
          </p:cNvSpPr>
          <p:nvPr/>
        </p:nvSpPr>
        <p:spPr bwMode="auto">
          <a:xfrm>
            <a:off x="2971800" y="2895600"/>
            <a:ext cx="678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lgn="ctr"/>
            <a:r>
              <a:rPr lang="en-US" sz="2400" dirty="0"/>
              <a:t>(They’re in your handout and will be uploaded into Basecamp if they’re not already there.)</a:t>
            </a:r>
          </a:p>
        </p:txBody>
      </p:sp>
    </p:spTree>
    <p:extLst>
      <p:ext uri="{BB962C8B-B14F-4D97-AF65-F5344CB8AC3E}">
        <p14:creationId xmlns:p14="http://schemas.microsoft.com/office/powerpoint/2010/main" val="308306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11B24-9B68-1D66-15A6-703CEEF4ED70}"/>
              </a:ext>
            </a:extLst>
          </p:cNvPr>
          <p:cNvSpPr>
            <a:spLocks noGrp="1"/>
          </p:cNvSpPr>
          <p:nvPr>
            <p:ph idx="1"/>
          </p:nvPr>
        </p:nvSpPr>
        <p:spPr>
          <a:xfrm>
            <a:off x="571038" y="5327468"/>
            <a:ext cx="5154370" cy="338554"/>
          </a:xfrm>
        </p:spPr>
        <p:txBody>
          <a:bodyPr/>
          <a:lstStyle/>
          <a:p>
            <a:r>
              <a:rPr lang="en-US" sz="2400" dirty="0">
                <a:hlinkClick r:id="rId2">
                  <a:extLst>
                    <a:ext uri="{A12FA001-AC4F-418D-AE19-62706E023703}">
                      <ahyp:hlinkClr xmlns:ahyp="http://schemas.microsoft.com/office/drawing/2018/hyperlinkcolor" val="tx"/>
                    </a:ext>
                  </a:extLst>
                </a:hlinkClick>
              </a:rPr>
              <a:t>https://www.cdc.gov/ticks/index.html</a:t>
            </a:r>
            <a:endParaRPr lang="en-US" sz="2400" dirty="0"/>
          </a:p>
          <a:p>
            <a:endParaRPr lang="en-US" sz="2400" dirty="0"/>
          </a:p>
        </p:txBody>
      </p:sp>
      <p:pic>
        <p:nvPicPr>
          <p:cNvPr id="5" name="Picture 4">
            <a:extLst>
              <a:ext uri="{FF2B5EF4-FFF2-40B4-BE49-F238E27FC236}">
                <a16:creationId xmlns:a16="http://schemas.microsoft.com/office/drawing/2014/main" id="{60C97DC4-5221-286B-6AAF-0CB02C1D64E8}"/>
              </a:ext>
            </a:extLst>
          </p:cNvPr>
          <p:cNvPicPr>
            <a:picLocks noChangeAspect="1"/>
          </p:cNvPicPr>
          <p:nvPr/>
        </p:nvPicPr>
        <p:blipFill>
          <a:blip r:embed="rId3"/>
          <a:stretch>
            <a:fillRect/>
          </a:stretch>
        </p:blipFill>
        <p:spPr>
          <a:xfrm>
            <a:off x="571038" y="644848"/>
            <a:ext cx="5268208" cy="4446821"/>
          </a:xfrm>
          <a:prstGeom prst="rect">
            <a:avLst/>
          </a:prstGeom>
        </p:spPr>
      </p:pic>
      <p:pic>
        <p:nvPicPr>
          <p:cNvPr id="6" name="Picture 5">
            <a:extLst>
              <a:ext uri="{FF2B5EF4-FFF2-40B4-BE49-F238E27FC236}">
                <a16:creationId xmlns:a16="http://schemas.microsoft.com/office/drawing/2014/main" id="{8F1AA546-5C2B-A713-EB59-B2E922D1A1FA}"/>
              </a:ext>
            </a:extLst>
          </p:cNvPr>
          <p:cNvPicPr>
            <a:picLocks noChangeAspect="1"/>
          </p:cNvPicPr>
          <p:nvPr/>
        </p:nvPicPr>
        <p:blipFill>
          <a:blip r:embed="rId4"/>
          <a:stretch>
            <a:fillRect/>
          </a:stretch>
        </p:blipFill>
        <p:spPr>
          <a:xfrm>
            <a:off x="7162800" y="708130"/>
            <a:ext cx="3449963" cy="4957892"/>
          </a:xfrm>
          <a:prstGeom prst="rect">
            <a:avLst/>
          </a:prstGeom>
        </p:spPr>
      </p:pic>
      <p:sp>
        <p:nvSpPr>
          <p:cNvPr id="8" name="TextBox 7">
            <a:extLst>
              <a:ext uri="{FF2B5EF4-FFF2-40B4-BE49-F238E27FC236}">
                <a16:creationId xmlns:a16="http://schemas.microsoft.com/office/drawing/2014/main" id="{F082375D-87F9-0FF6-5214-1A85FD1EFB17}"/>
              </a:ext>
            </a:extLst>
          </p:cNvPr>
          <p:cNvSpPr txBox="1"/>
          <p:nvPr/>
        </p:nvSpPr>
        <p:spPr>
          <a:xfrm>
            <a:off x="6677981" y="5826704"/>
            <a:ext cx="4419599" cy="646331"/>
          </a:xfrm>
          <a:prstGeom prst="rect">
            <a:avLst/>
          </a:prstGeom>
          <a:noFill/>
        </p:spPr>
        <p:txBody>
          <a:bodyPr wrap="square">
            <a:spAutoFit/>
          </a:bodyPr>
          <a:lstStyle/>
          <a:p>
            <a:r>
              <a:rPr lang="en-US" dirty="0"/>
              <a:t>https://</a:t>
            </a:r>
            <a:r>
              <a:rPr lang="en-US" dirty="0" err="1"/>
              <a:t>www.cdc.gov</a:t>
            </a:r>
            <a:r>
              <a:rPr lang="en-US" dirty="0"/>
              <a:t>/ticks/</a:t>
            </a:r>
            <a:r>
              <a:rPr lang="en-US" dirty="0" err="1"/>
              <a:t>tickbornediseases</a:t>
            </a:r>
            <a:r>
              <a:rPr lang="en-US" dirty="0"/>
              <a:t>/</a:t>
            </a:r>
            <a:r>
              <a:rPr lang="en-US" dirty="0" err="1"/>
              <a:t>TickborneDiseases-P.pdf</a:t>
            </a:r>
            <a:endParaRPr lang="en-US" dirty="0"/>
          </a:p>
        </p:txBody>
      </p:sp>
    </p:spTree>
    <p:extLst>
      <p:ext uri="{BB962C8B-B14F-4D97-AF65-F5344CB8AC3E}">
        <p14:creationId xmlns:p14="http://schemas.microsoft.com/office/powerpoint/2010/main" val="316927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BF1272-F520-F4EF-BA96-08A4EC8EF8DC}"/>
              </a:ext>
            </a:extLst>
          </p:cNvPr>
          <p:cNvSpPr txBox="1"/>
          <p:nvPr/>
        </p:nvSpPr>
        <p:spPr>
          <a:xfrm>
            <a:off x="2520382" y="5550900"/>
            <a:ext cx="7903778" cy="461665"/>
          </a:xfrm>
          <a:prstGeom prst="rect">
            <a:avLst/>
          </a:prstGeom>
          <a:noFill/>
        </p:spPr>
        <p:txBody>
          <a:bodyPr wrap="square">
            <a:spAutoFit/>
          </a:bodyPr>
          <a:lstStyle/>
          <a:p>
            <a:r>
              <a:rPr lang="en-US" sz="2400" dirty="0"/>
              <a:t>https://</a:t>
            </a:r>
            <a:r>
              <a:rPr lang="en-US" sz="2400" dirty="0" err="1"/>
              <a:t>extension.umd.edu</a:t>
            </a:r>
            <a:r>
              <a:rPr lang="en-US" sz="2400" dirty="0"/>
              <a:t>/resource/ticks-</a:t>
            </a:r>
            <a:r>
              <a:rPr lang="en-US" sz="2400" dirty="0" err="1"/>
              <a:t>maryland</a:t>
            </a:r>
            <a:r>
              <a:rPr lang="en-US" sz="2400" dirty="0"/>
              <a:t>/</a:t>
            </a:r>
          </a:p>
        </p:txBody>
      </p:sp>
      <p:pic>
        <p:nvPicPr>
          <p:cNvPr id="6" name="Picture 5">
            <a:extLst>
              <a:ext uri="{FF2B5EF4-FFF2-40B4-BE49-F238E27FC236}">
                <a16:creationId xmlns:a16="http://schemas.microsoft.com/office/drawing/2014/main" id="{2673C80E-D678-BB78-F887-57276921DD64}"/>
              </a:ext>
            </a:extLst>
          </p:cNvPr>
          <p:cNvPicPr>
            <a:picLocks noChangeAspect="1"/>
          </p:cNvPicPr>
          <p:nvPr/>
        </p:nvPicPr>
        <p:blipFill>
          <a:blip r:embed="rId2"/>
          <a:stretch>
            <a:fillRect/>
          </a:stretch>
        </p:blipFill>
        <p:spPr>
          <a:xfrm>
            <a:off x="1447800" y="533400"/>
            <a:ext cx="8915400" cy="5008356"/>
          </a:xfrm>
          <a:prstGeom prst="rect">
            <a:avLst/>
          </a:prstGeom>
        </p:spPr>
      </p:pic>
    </p:spTree>
    <p:extLst>
      <p:ext uri="{BB962C8B-B14F-4D97-AF65-F5344CB8AC3E}">
        <p14:creationId xmlns:p14="http://schemas.microsoft.com/office/powerpoint/2010/main" val="120201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BE4A-A7E6-3026-2A32-8B912691DB8F}"/>
              </a:ext>
            </a:extLst>
          </p:cNvPr>
          <p:cNvSpPr>
            <a:spLocks noGrp="1"/>
          </p:cNvSpPr>
          <p:nvPr>
            <p:ph type="title"/>
          </p:nvPr>
        </p:nvSpPr>
        <p:spPr/>
        <p:txBody>
          <a:bodyPr/>
          <a:lstStyle/>
          <a:p>
            <a:r>
              <a:rPr lang="en-US" dirty="0"/>
              <a:t> Tick Talk “Best Of” Award goes to…</a:t>
            </a:r>
          </a:p>
        </p:txBody>
      </p:sp>
      <p:grpSp>
        <p:nvGrpSpPr>
          <p:cNvPr id="7" name="Group 6">
            <a:extLst>
              <a:ext uri="{FF2B5EF4-FFF2-40B4-BE49-F238E27FC236}">
                <a16:creationId xmlns:a16="http://schemas.microsoft.com/office/drawing/2014/main" id="{097B2D98-E788-62B0-7833-9004BD9D4A45}"/>
              </a:ext>
            </a:extLst>
          </p:cNvPr>
          <p:cNvGrpSpPr/>
          <p:nvPr/>
        </p:nvGrpSpPr>
        <p:grpSpPr>
          <a:xfrm>
            <a:off x="533400" y="1485106"/>
            <a:ext cx="11049000" cy="4954588"/>
            <a:chOff x="533400" y="1485106"/>
            <a:chExt cx="11049000" cy="4954588"/>
          </a:xfrm>
        </p:grpSpPr>
        <p:sp>
          <p:nvSpPr>
            <p:cNvPr id="4" name="Rectangle 3">
              <a:extLst>
                <a:ext uri="{FF2B5EF4-FFF2-40B4-BE49-F238E27FC236}">
                  <a16:creationId xmlns:a16="http://schemas.microsoft.com/office/drawing/2014/main" id="{FB1663A4-44C0-CE63-B9FA-154FB5C3FDD1}"/>
                </a:ext>
              </a:extLst>
            </p:cNvPr>
            <p:cNvSpPr/>
            <p:nvPr/>
          </p:nvSpPr>
          <p:spPr>
            <a:xfrm>
              <a:off x="533400" y="1485106"/>
              <a:ext cx="11049000" cy="49545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5" name="Picture 4">
              <a:extLst>
                <a:ext uri="{FF2B5EF4-FFF2-40B4-BE49-F238E27FC236}">
                  <a16:creationId xmlns:a16="http://schemas.microsoft.com/office/drawing/2014/main" id="{2AF54A38-65E1-9617-E55E-F337375E31E0}"/>
                </a:ext>
              </a:extLst>
            </p:cNvPr>
            <p:cNvPicPr>
              <a:picLocks noChangeAspect="1"/>
            </p:cNvPicPr>
            <p:nvPr/>
          </p:nvPicPr>
          <p:blipFill>
            <a:blip r:embed="rId2"/>
            <a:stretch>
              <a:fillRect/>
            </a:stretch>
          </p:blipFill>
          <p:spPr>
            <a:xfrm>
              <a:off x="6308493" y="1828800"/>
              <a:ext cx="4983850" cy="4220459"/>
            </a:xfrm>
            <a:prstGeom prst="rect">
              <a:avLst/>
            </a:prstGeom>
          </p:spPr>
        </p:pic>
        <p:pic>
          <p:nvPicPr>
            <p:cNvPr id="6" name="Picture 5">
              <a:extLst>
                <a:ext uri="{FF2B5EF4-FFF2-40B4-BE49-F238E27FC236}">
                  <a16:creationId xmlns:a16="http://schemas.microsoft.com/office/drawing/2014/main" id="{0F982B70-2850-7420-7208-C97AF5AA0ADD}"/>
                </a:ext>
              </a:extLst>
            </p:cNvPr>
            <p:cNvPicPr>
              <a:picLocks noChangeAspect="1"/>
            </p:cNvPicPr>
            <p:nvPr/>
          </p:nvPicPr>
          <p:blipFill>
            <a:blip r:embed="rId3"/>
            <a:stretch>
              <a:fillRect/>
            </a:stretch>
          </p:blipFill>
          <p:spPr>
            <a:xfrm>
              <a:off x="838200" y="3544094"/>
              <a:ext cx="2590800" cy="2590800"/>
            </a:xfrm>
            <a:prstGeom prst="rect">
              <a:avLst/>
            </a:prstGeom>
          </p:spPr>
        </p:pic>
        <p:sp>
          <p:nvSpPr>
            <p:cNvPr id="3" name="TextBox 2">
              <a:extLst>
                <a:ext uri="{FF2B5EF4-FFF2-40B4-BE49-F238E27FC236}">
                  <a16:creationId xmlns:a16="http://schemas.microsoft.com/office/drawing/2014/main" id="{63118B0D-F04A-3506-A946-6A6E48F8F426}"/>
                </a:ext>
              </a:extLst>
            </p:cNvPr>
            <p:cNvSpPr txBox="1"/>
            <p:nvPr/>
          </p:nvSpPr>
          <p:spPr>
            <a:xfrm>
              <a:off x="609600" y="1914435"/>
              <a:ext cx="5622693" cy="1323439"/>
            </a:xfrm>
            <a:prstGeom prst="rect">
              <a:avLst/>
            </a:prstGeom>
            <a:noFill/>
          </p:spPr>
          <p:txBody>
            <a:bodyPr wrap="none" rtlCol="0">
              <a:spAutoFit/>
            </a:bodyPr>
            <a:lstStyle/>
            <a:p>
              <a:r>
                <a:rPr lang="en-US" sz="4000" dirty="0">
                  <a:solidFill>
                    <a:schemeClr val="bg1"/>
                  </a:solidFill>
                </a:rPr>
                <a:t>“Tick Encounter”</a:t>
              </a:r>
            </a:p>
            <a:p>
              <a:r>
                <a:rPr lang="en-US" sz="4000" dirty="0">
                  <a:solidFill>
                    <a:schemeClr val="bg1"/>
                  </a:solidFill>
                </a:rPr>
                <a:t>University of Rhode Island</a:t>
              </a:r>
            </a:p>
          </p:txBody>
        </p:sp>
      </p:grpSp>
    </p:spTree>
    <p:extLst>
      <p:ext uri="{BB962C8B-B14F-4D97-AF65-F5344CB8AC3E}">
        <p14:creationId xmlns:p14="http://schemas.microsoft.com/office/powerpoint/2010/main" val="304252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DE3C9-A5CE-17B8-BE31-706CC74588ED}"/>
              </a:ext>
            </a:extLst>
          </p:cNvPr>
          <p:cNvSpPr>
            <a:spLocks noGrp="1"/>
          </p:cNvSpPr>
          <p:nvPr>
            <p:ph type="title"/>
          </p:nvPr>
        </p:nvSpPr>
        <p:spPr>
          <a:xfrm>
            <a:off x="723900" y="447675"/>
            <a:ext cx="10744200" cy="1066800"/>
          </a:xfrm>
        </p:spPr>
        <p:txBody>
          <a:bodyPr/>
          <a:lstStyle/>
          <a:p>
            <a:r>
              <a:rPr lang="en-US" dirty="0"/>
              <a:t>Local actors</a:t>
            </a:r>
          </a:p>
        </p:txBody>
      </p:sp>
      <p:sp>
        <p:nvSpPr>
          <p:cNvPr id="3" name="Content Placeholder 2">
            <a:extLst>
              <a:ext uri="{FF2B5EF4-FFF2-40B4-BE49-F238E27FC236}">
                <a16:creationId xmlns:a16="http://schemas.microsoft.com/office/drawing/2014/main" id="{134CE66A-F31E-B8D4-C1BE-F63A3BDE69A6}"/>
              </a:ext>
            </a:extLst>
          </p:cNvPr>
          <p:cNvSpPr>
            <a:spLocks noGrp="1"/>
          </p:cNvSpPr>
          <p:nvPr>
            <p:ph idx="1"/>
          </p:nvPr>
        </p:nvSpPr>
        <p:spPr>
          <a:xfrm>
            <a:off x="609600" y="1600200"/>
            <a:ext cx="7924800" cy="4525963"/>
          </a:xfrm>
        </p:spPr>
        <p:txBody>
          <a:bodyPr/>
          <a:lstStyle/>
          <a:p>
            <a:r>
              <a:rPr lang="en-US" sz="2400" dirty="0">
                <a:latin typeface="Arial Narrow" panose="020B0604020202020204" pitchFamily="34" charset="0"/>
                <a:cs typeface="Arial Narrow" panose="020B0604020202020204" pitchFamily="34" charset="0"/>
              </a:rPr>
              <a:t>Three species of tick are linked to health risks in the northeastern US.</a:t>
            </a:r>
          </a:p>
          <a:p>
            <a:r>
              <a:rPr lang="en-US" sz="2400" u="sng" dirty="0">
                <a:latin typeface="Arial Narrow" panose="020B0604020202020204" pitchFamily="34" charset="0"/>
                <a:cs typeface="Arial Narrow" panose="020B0604020202020204" pitchFamily="34" charset="0"/>
              </a:rPr>
              <a:t>The Blacklegged Tick </a:t>
            </a:r>
            <a:r>
              <a:rPr lang="en-US" sz="2400" dirty="0">
                <a:latin typeface="Arial Narrow" panose="020B0604020202020204" pitchFamily="34" charset="0"/>
                <a:cs typeface="Arial Narrow" panose="020B0604020202020204" pitchFamily="34" charset="0"/>
              </a:rPr>
              <a:t>can transmit Lyme Disease, Anaplasmosis, Babesiosis, and Powassan Disease.  </a:t>
            </a:r>
          </a:p>
          <a:p>
            <a:r>
              <a:rPr lang="en-US" sz="2400" u="sng" dirty="0">
                <a:latin typeface="Arial Narrow" panose="020B0604020202020204" pitchFamily="34" charset="0"/>
                <a:cs typeface="Arial Narrow" panose="020B0604020202020204" pitchFamily="34" charset="0"/>
              </a:rPr>
              <a:t>The Lone Star Tick </a:t>
            </a:r>
            <a:r>
              <a:rPr lang="en-US" sz="2400" dirty="0">
                <a:latin typeface="Arial Narrow" panose="020B0604020202020204" pitchFamily="34" charset="0"/>
                <a:cs typeface="Arial Narrow" panose="020B0604020202020204" pitchFamily="34" charset="0"/>
              </a:rPr>
              <a:t>is an aggressive tick distinguished by the white dot or “Lone Star” on the back of the female. Lone Star Ticks can cause Ehrlichiosis and Tularemia.  </a:t>
            </a:r>
          </a:p>
          <a:p>
            <a:r>
              <a:rPr lang="en-US" sz="2400" u="sng" dirty="0">
                <a:latin typeface="Arial Narrow" panose="020B0604020202020204" pitchFamily="34" charset="0"/>
                <a:cs typeface="Arial Narrow" panose="020B0604020202020204" pitchFamily="34" charset="0"/>
              </a:rPr>
              <a:t>The American Dog Tick, </a:t>
            </a:r>
            <a:r>
              <a:rPr lang="en-US" sz="2400" dirty="0">
                <a:latin typeface="Arial Narrow" panose="020B0604020202020204" pitchFamily="34" charset="0"/>
                <a:cs typeface="Arial Narrow" panose="020B0604020202020204" pitchFamily="34" charset="0"/>
              </a:rPr>
              <a:t>sometimes called a </a:t>
            </a:r>
            <a:r>
              <a:rPr lang="en-US" sz="2400" u="sng" dirty="0">
                <a:latin typeface="Arial Narrow" panose="020B0604020202020204" pitchFamily="34" charset="0"/>
                <a:cs typeface="Arial Narrow" panose="020B0604020202020204" pitchFamily="34" charset="0"/>
              </a:rPr>
              <a:t>Wood Tick, </a:t>
            </a:r>
            <a:r>
              <a:rPr lang="en-US" sz="2400" dirty="0">
                <a:latin typeface="Arial Narrow" panose="020B0604020202020204" pitchFamily="34" charset="0"/>
                <a:cs typeface="Arial Narrow" panose="020B0604020202020204" pitchFamily="34" charset="0"/>
              </a:rPr>
              <a:t>can transmit Tularemia and Rocky Mountain Spotted Fever.  </a:t>
            </a:r>
            <a:endParaRPr lang="en-US" sz="2400" dirty="0"/>
          </a:p>
        </p:txBody>
      </p:sp>
      <p:pic>
        <p:nvPicPr>
          <p:cNvPr id="5" name="Picture 4">
            <a:extLst>
              <a:ext uri="{FF2B5EF4-FFF2-40B4-BE49-F238E27FC236}">
                <a16:creationId xmlns:a16="http://schemas.microsoft.com/office/drawing/2014/main" id="{AE235168-9608-336F-56B3-A2368B9D7CF7}"/>
              </a:ext>
            </a:extLst>
          </p:cNvPr>
          <p:cNvPicPr>
            <a:picLocks noChangeAspect="1"/>
          </p:cNvPicPr>
          <p:nvPr/>
        </p:nvPicPr>
        <p:blipFill>
          <a:blip r:embed="rId2"/>
          <a:stretch>
            <a:fillRect/>
          </a:stretch>
        </p:blipFill>
        <p:spPr>
          <a:xfrm>
            <a:off x="8910403" y="590830"/>
            <a:ext cx="2667000" cy="2000250"/>
          </a:xfrm>
          <a:prstGeom prst="rect">
            <a:avLst/>
          </a:prstGeom>
        </p:spPr>
      </p:pic>
      <p:pic>
        <p:nvPicPr>
          <p:cNvPr id="6" name="Picture 5">
            <a:extLst>
              <a:ext uri="{FF2B5EF4-FFF2-40B4-BE49-F238E27FC236}">
                <a16:creationId xmlns:a16="http://schemas.microsoft.com/office/drawing/2014/main" id="{43BB7143-341D-2B80-5E7B-E64A8A5E9896}"/>
              </a:ext>
            </a:extLst>
          </p:cNvPr>
          <p:cNvPicPr>
            <a:picLocks noChangeAspect="1"/>
          </p:cNvPicPr>
          <p:nvPr/>
        </p:nvPicPr>
        <p:blipFill>
          <a:blip r:embed="rId3"/>
          <a:stretch>
            <a:fillRect/>
          </a:stretch>
        </p:blipFill>
        <p:spPr>
          <a:xfrm>
            <a:off x="8801100" y="2706473"/>
            <a:ext cx="2667000" cy="2000250"/>
          </a:xfrm>
          <a:prstGeom prst="rect">
            <a:avLst/>
          </a:prstGeom>
        </p:spPr>
      </p:pic>
      <p:pic>
        <p:nvPicPr>
          <p:cNvPr id="4" name="Picture 3">
            <a:extLst>
              <a:ext uri="{FF2B5EF4-FFF2-40B4-BE49-F238E27FC236}">
                <a16:creationId xmlns:a16="http://schemas.microsoft.com/office/drawing/2014/main" id="{2EB2C961-8C9A-7F0E-D2E8-457E0A3EE844}"/>
              </a:ext>
            </a:extLst>
          </p:cNvPr>
          <p:cNvPicPr>
            <a:picLocks noChangeAspect="1"/>
          </p:cNvPicPr>
          <p:nvPr/>
        </p:nvPicPr>
        <p:blipFill>
          <a:blip r:embed="rId4"/>
          <a:stretch>
            <a:fillRect/>
          </a:stretch>
        </p:blipFill>
        <p:spPr>
          <a:xfrm>
            <a:off x="8910403" y="4860216"/>
            <a:ext cx="2362200" cy="1771650"/>
          </a:xfrm>
          <a:prstGeom prst="rect">
            <a:avLst/>
          </a:prstGeom>
        </p:spPr>
      </p:pic>
    </p:spTree>
    <p:extLst>
      <p:ext uri="{BB962C8B-B14F-4D97-AF65-F5344CB8AC3E}">
        <p14:creationId xmlns:p14="http://schemas.microsoft.com/office/powerpoint/2010/main" val="289664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ADF9B-9859-6CCD-73F7-54590E4B1C22}"/>
              </a:ext>
            </a:extLst>
          </p:cNvPr>
          <p:cNvSpPr>
            <a:spLocks noGrp="1"/>
          </p:cNvSpPr>
          <p:nvPr>
            <p:ph type="title"/>
          </p:nvPr>
        </p:nvSpPr>
        <p:spPr/>
        <p:txBody>
          <a:bodyPr/>
          <a:lstStyle/>
          <a:p>
            <a:r>
              <a:rPr lang="en-US" dirty="0"/>
              <a:t>New arrival</a:t>
            </a:r>
          </a:p>
        </p:txBody>
      </p:sp>
      <p:sp>
        <p:nvSpPr>
          <p:cNvPr id="3" name="Content Placeholder 2">
            <a:extLst>
              <a:ext uri="{FF2B5EF4-FFF2-40B4-BE49-F238E27FC236}">
                <a16:creationId xmlns:a16="http://schemas.microsoft.com/office/drawing/2014/main" id="{8AFE4B05-AA51-A61D-0EE4-CCB841CB2A7D}"/>
              </a:ext>
            </a:extLst>
          </p:cNvPr>
          <p:cNvSpPr>
            <a:spLocks noGrp="1"/>
          </p:cNvSpPr>
          <p:nvPr>
            <p:ph idx="1"/>
          </p:nvPr>
        </p:nvSpPr>
        <p:spPr>
          <a:xfrm>
            <a:off x="304800" y="1676400"/>
            <a:ext cx="7375634" cy="4525963"/>
          </a:xfrm>
        </p:spPr>
        <p:txBody>
          <a:bodyPr/>
          <a:lstStyle/>
          <a:p>
            <a:r>
              <a:rPr lang="en-US" sz="2000" u="sng" dirty="0">
                <a:cs typeface="Arial Narrow" panose="020B0604020202020204" pitchFamily="34" charset="0"/>
              </a:rPr>
              <a:t>The Asian Long Horn Tick </a:t>
            </a:r>
            <a:r>
              <a:rPr lang="en-US" sz="2000" dirty="0">
                <a:cs typeface="Arial Narrow" panose="020B0604020202020204" pitchFamily="34" charset="0"/>
              </a:rPr>
              <a:t> (or Longhorn Tick) is native to East Asia and was first reported in the US in 2017.</a:t>
            </a:r>
          </a:p>
          <a:p>
            <a:pPr algn="l"/>
            <a:r>
              <a:rPr lang="en-US" sz="2000" b="0" i="0" u="none" strike="noStrike" dirty="0">
                <a:solidFill>
                  <a:srgbClr val="000000"/>
                </a:solidFill>
                <a:effectLst/>
              </a:rPr>
              <a:t>As of April 13, 2023, </a:t>
            </a:r>
            <a:r>
              <a:rPr lang="en-US" sz="2000" dirty="0" err="1">
                <a:solidFill>
                  <a:srgbClr val="000000"/>
                </a:solidFill>
              </a:rPr>
              <a:t>Lon</a:t>
            </a:r>
            <a:r>
              <a:rPr lang="en-US" sz="2000" b="0" i="0" u="none" strike="noStrike" dirty="0" err="1">
                <a:solidFill>
                  <a:srgbClr val="000000"/>
                </a:solidFill>
                <a:effectLst/>
              </a:rPr>
              <a:t>onghorn</a:t>
            </a:r>
            <a:r>
              <a:rPr lang="en-US" sz="2000" b="0" i="0" u="none" strike="noStrike" dirty="0">
                <a:solidFill>
                  <a:srgbClr val="000000"/>
                </a:solidFill>
                <a:effectLst/>
              </a:rPr>
              <a:t> </a:t>
            </a:r>
            <a:r>
              <a:rPr lang="en-US" sz="2000" dirty="0">
                <a:solidFill>
                  <a:srgbClr val="000000"/>
                </a:solidFill>
              </a:rPr>
              <a:t>T</a:t>
            </a:r>
            <a:r>
              <a:rPr lang="en-US" sz="2000" b="0" i="0" u="none" strike="noStrike" dirty="0">
                <a:solidFill>
                  <a:srgbClr val="000000"/>
                </a:solidFill>
                <a:effectLst/>
              </a:rPr>
              <a:t>icks have been found in Arkansas, Connecticut, Delaware, Georgia, Indiana, Kentucky, Maryland, Massachusetts, Missouri, New Jersey, New York, North Carolina, Ohio, Pennsylvania, Rhode Island, South Carolina, Tennessee, Virginia, and West Virginia.</a:t>
            </a:r>
          </a:p>
          <a:p>
            <a:r>
              <a:rPr lang="en-US" sz="2000" b="0" i="0" u="none" strike="noStrike" dirty="0">
                <a:solidFill>
                  <a:srgbClr val="000000"/>
                </a:solidFill>
                <a:effectLst/>
              </a:rPr>
              <a:t>Unlike our native tick species, female longhorn ticks can reproduce and lay eggs without mating, a process called parthenogenesis. Males are rare. Female </a:t>
            </a:r>
            <a:r>
              <a:rPr lang="en-US" sz="2000" dirty="0" err="1">
                <a:solidFill>
                  <a:srgbClr val="000000"/>
                </a:solidFill>
              </a:rPr>
              <a:t>L</a:t>
            </a:r>
            <a:r>
              <a:rPr lang="en-US" sz="2000" b="0" i="0" u="none" strike="noStrike" dirty="0" err="1">
                <a:solidFill>
                  <a:srgbClr val="000000"/>
                </a:solidFill>
                <a:effectLst/>
              </a:rPr>
              <a:t>onghorned</a:t>
            </a:r>
            <a:r>
              <a:rPr lang="en-US" sz="2000" b="0" i="0" u="none" strike="noStrike" dirty="0">
                <a:solidFill>
                  <a:srgbClr val="000000"/>
                </a:solidFill>
                <a:effectLst/>
              </a:rPr>
              <a:t> ticks can lay up to 2,500 eggs in the late spring to early summer. </a:t>
            </a:r>
          </a:p>
        </p:txBody>
      </p:sp>
      <p:pic>
        <p:nvPicPr>
          <p:cNvPr id="4" name="Picture 3">
            <a:extLst>
              <a:ext uri="{FF2B5EF4-FFF2-40B4-BE49-F238E27FC236}">
                <a16:creationId xmlns:a16="http://schemas.microsoft.com/office/drawing/2014/main" id="{1F99D611-FECD-D745-6888-51DB8CF6FA33}"/>
              </a:ext>
            </a:extLst>
          </p:cNvPr>
          <p:cNvPicPr>
            <a:picLocks noChangeAspect="1"/>
          </p:cNvPicPr>
          <p:nvPr/>
        </p:nvPicPr>
        <p:blipFill>
          <a:blip r:embed="rId2"/>
          <a:stretch>
            <a:fillRect/>
          </a:stretch>
        </p:blipFill>
        <p:spPr>
          <a:xfrm>
            <a:off x="7848600" y="1676400"/>
            <a:ext cx="3601641" cy="2401094"/>
          </a:xfrm>
          <a:prstGeom prst="rect">
            <a:avLst/>
          </a:prstGeom>
        </p:spPr>
      </p:pic>
    </p:spTree>
    <p:extLst>
      <p:ext uri="{BB962C8B-B14F-4D97-AF65-F5344CB8AC3E}">
        <p14:creationId xmlns:p14="http://schemas.microsoft.com/office/powerpoint/2010/main" val="1080351121"/>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9850</TotalTime>
  <Words>1042</Words>
  <Application>Microsoft Macintosh PowerPoint</Application>
  <PresentationFormat>Widescreen</PresentationFormat>
  <Paragraphs>66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Arial Narrow</vt:lpstr>
      <vt:lpstr>Calibri</vt:lpstr>
      <vt:lpstr>Google Sans</vt:lpstr>
      <vt:lpstr>Office Theme</vt:lpstr>
      <vt:lpstr>Tick Talk!  An overview of tick related concerns for Scouts and Scouters  2025 NCAC University of Scouting, GSC104  </vt:lpstr>
      <vt:lpstr>   The Tick Talk is Not</vt:lpstr>
      <vt:lpstr>PowerPoint Presentation</vt:lpstr>
      <vt:lpstr>References and Resources! </vt:lpstr>
      <vt:lpstr>PowerPoint Presentation</vt:lpstr>
      <vt:lpstr>PowerPoint Presentation</vt:lpstr>
      <vt:lpstr> Tick Talk “Best Of” Award goes to…</vt:lpstr>
      <vt:lpstr>Local actors</vt:lpstr>
      <vt:lpstr>New arrival</vt:lpstr>
      <vt:lpstr>PowerPoint Presentation</vt:lpstr>
      <vt:lpstr>Tick Bourne Diseases in the US </vt:lpstr>
      <vt:lpstr>PowerPoint Presentation</vt:lpstr>
      <vt:lpstr>De-Risking 101</vt:lpstr>
      <vt:lpstr>Prevention</vt:lpstr>
      <vt:lpstr>More Prevention: Tick Check!</vt:lpstr>
      <vt:lpstr>Removing a Tick</vt:lpstr>
      <vt:lpstr>Even More Prevention </vt:lpstr>
      <vt:lpstr>PowerPoint Presentation</vt:lpstr>
    </vt:vector>
  </TitlesOfParts>
  <Company>US FDA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Baker, Jeffrey</dc:creator>
  <cp:lastModifiedBy>Jeffrey Baker</cp:lastModifiedBy>
  <cp:revision>61</cp:revision>
  <cp:lastPrinted>2024-02-24T03:43:05Z</cp:lastPrinted>
  <dcterms:created xsi:type="dcterms:W3CDTF">2017-01-25T14:08:24Z</dcterms:created>
  <dcterms:modified xsi:type="dcterms:W3CDTF">2025-02-22T02:34:40Z</dcterms:modified>
</cp:coreProperties>
</file>