
<file path=[Content_Types].xml><?xml version="1.0" encoding="utf-8"?>
<Types xmlns="http://schemas.openxmlformats.org/package/2006/content-types">
  <Default Extension="bin" ContentType="application/vnd.ms-office.activeX"/>
  <Default Extension="tmp" ContentType="image/png"/>
  <Default Extension="png" ContentType="image/png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notesSlides/notesSlide2.xml" ContentType="application/vnd.openxmlformats-officedocument.presentationml.notesSlide+xml"/>
  <Override PartName="/ppt/media/image5.bin" ContentType="image/unknown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64" r:id="rId4"/>
    <p:sldId id="267" r:id="rId5"/>
    <p:sldId id="259" r:id="rId6"/>
    <p:sldId id="260" r:id="rId7"/>
    <p:sldId id="266" r:id="rId8"/>
    <p:sldId id="263" r:id="rId9"/>
    <p:sldId id="262" r:id="rId10"/>
    <p:sldId id="265" r:id="rId11"/>
    <p:sldId id="268" r:id="rId12"/>
    <p:sldId id="269" r:id="rId13"/>
    <p:sldId id="274" r:id="rId14"/>
    <p:sldId id="270" r:id="rId15"/>
    <p:sldId id="272" r:id="rId16"/>
    <p:sldId id="271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86414" autoAdjust="0"/>
  </p:normalViewPr>
  <p:slideViewPr>
    <p:cSldViewPr snapToGrid="0">
      <p:cViewPr varScale="1">
        <p:scale>
          <a:sx n="63" d="100"/>
          <a:sy n="63" d="100"/>
        </p:scale>
        <p:origin x="55" y="19"/>
      </p:cViewPr>
      <p:guideLst/>
    </p:cSldViewPr>
  </p:slideViewPr>
  <p:outlineViewPr>
    <p:cViewPr>
      <p:scale>
        <a:sx n="33" d="100"/>
        <a:sy n="33" d="100"/>
      </p:scale>
      <p:origin x="0" y="-23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54"/>
    </p:cViewPr>
  </p:sorterViewPr>
  <p:notesViewPr>
    <p:cSldViewPr snapToGrid="0">
      <p:cViewPr varScale="1">
        <p:scale>
          <a:sx n="49" d="100"/>
          <a:sy n="49" d="100"/>
        </p:scale>
        <p:origin x="27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5141E-DB7F-49B0-87E5-7C63BD6A5815}" type="datetimeFigureOut">
              <a:rPr lang="en-US" smtClean="0"/>
              <a:t>2/8/2025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5779-B5FF-4004-A891-A09B728759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5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5779-B5FF-4004-A891-A09B728759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1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5779-B5FF-4004-A891-A09B728759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3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5779-B5FF-4004-A891-A09B7287596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90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5779-B5FF-4004-A891-A09B728759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5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5779-B5FF-4004-A891-A09B728759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7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2/8/2025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4.png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3.png"/><Relationship Id="rId2" Type="http://schemas.openxmlformats.org/officeDocument/2006/relationships/control" Target="../activeX/activeX1.xml"/><Relationship Id="rId16" Type="http://schemas.openxmlformats.org/officeDocument/2006/relationships/hyperlink" Target="https://cdn11.bigcommerce.com/s-japp2/images/stencil/1280x1280/products/21630/33563/Red_White_Enigma__39176.1730430085.png?c=2" TargetMode="Externa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image" Target="../media/image2.tmp"/><Relationship Id="rId10" Type="http://schemas.openxmlformats.org/officeDocument/2006/relationships/control" Target="../activeX/activeX9.xml"/><Relationship Id="rId19" Type="http://schemas.openxmlformats.org/officeDocument/2006/relationships/image" Target="../media/image1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1881480"/>
          </a:xfrm>
        </p:spPr>
        <p:txBody>
          <a:bodyPr>
            <a:normAutofit/>
          </a:bodyPr>
          <a:lstStyle/>
          <a:p>
            <a:r>
              <a:rPr lang="en-US" dirty="0" smtClean="0"/>
              <a:t>   University of Scouting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2700" dirty="0" smtClean="0">
                <a:solidFill>
                  <a:srgbClr val="0070C0"/>
                </a:solidFill>
              </a:rPr>
              <a:t>NATIONAL CAPITAL AREA COUNCIL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3657601"/>
            <a:ext cx="7345367" cy="1927046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Backpacking  Lite    2025 </a:t>
            </a:r>
          </a:p>
          <a:p>
            <a:r>
              <a:rPr lang="en-US" sz="3600" dirty="0"/>
              <a:t>            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                             </a:t>
            </a:r>
            <a:r>
              <a:rPr lang="en-US" sz="2400" dirty="0" smtClean="0">
                <a:solidFill>
                  <a:srgbClr val="7030A0"/>
                </a:solidFill>
              </a:rPr>
              <a:t>ROBERT W HANCHETT</a:t>
            </a:r>
          </a:p>
          <a:p>
            <a:r>
              <a:rPr lang="en-US" sz="2400" dirty="0">
                <a:solidFill>
                  <a:srgbClr val="7030A0"/>
                </a:solidFill>
              </a:rPr>
              <a:t>	</a:t>
            </a:r>
            <a:r>
              <a:rPr lang="en-US" sz="2400" dirty="0" smtClean="0">
                <a:solidFill>
                  <a:srgbClr val="7030A0"/>
                </a:solidFill>
              </a:rPr>
              <a:t>          Bhanchett45@yahoo.com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9087"/>
            <a:ext cx="3213101" cy="5763984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   BACKPACK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</a:t>
            </a:r>
            <a:br>
              <a:rPr lang="en-US" sz="4400" dirty="0" smtClean="0"/>
            </a:br>
            <a:r>
              <a:rPr lang="en-US" sz="4400" dirty="0" smtClean="0"/>
              <a:t>     </a:t>
            </a:r>
            <a:r>
              <a:rPr lang="en-US" dirty="0" smtClean="0"/>
              <a:t>MOUNTAIN LAUREL DESIGNS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        EXODUS  </a:t>
            </a:r>
            <a:r>
              <a:rPr lang="en-US" sz="2400" dirty="0" smtClean="0"/>
              <a:t>58 </a:t>
            </a:r>
            <a:r>
              <a:rPr lang="en-US" sz="1800" dirty="0" smtClean="0"/>
              <a:t> LITERS 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           RED CHILI ULTRAGRID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3100" dirty="0" smtClean="0"/>
              <a:t>            18  </a:t>
            </a:r>
            <a:r>
              <a:rPr lang="en-US" sz="1800" dirty="0" smtClean="0"/>
              <a:t>OUNCES  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3100" dirty="0" smtClean="0"/>
              <a:t>           $245.00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CLOUD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1" y="-163286"/>
            <a:ext cx="7547427" cy="73968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191999" y="1714260"/>
            <a:ext cx="119743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0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680"/>
            <a:ext cx="3392424" cy="52708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     ARE YOU A GRAM  WEENIE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   </a:t>
            </a:r>
            <a:r>
              <a:rPr lang="en-US" sz="2800" dirty="0" smtClean="0"/>
              <a:t>THERE IS </a:t>
            </a:r>
            <a:br>
              <a:rPr lang="en-US" sz="2800" dirty="0" smtClean="0"/>
            </a:br>
            <a:r>
              <a:rPr lang="en-US" sz="2800" dirty="0" smtClean="0"/>
              <a:t>   NO SUBSTITUTE FOR 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        GOOD HIKING </a:t>
            </a:r>
            <a:br>
              <a:rPr lang="en-US" sz="2800" dirty="0" smtClean="0"/>
            </a:br>
            <a:r>
              <a:rPr lang="en-US" sz="2800" dirty="0" smtClean="0"/>
              <a:t>                  AND  </a:t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2800" dirty="0" smtClean="0"/>
              <a:t>      CAMPING SKILLS</a:t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                                        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955" y="-81643"/>
            <a:ext cx="3474720" cy="666205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7000" dirty="0" smtClean="0">
                <a:solidFill>
                  <a:schemeClr val="accent6"/>
                </a:solidFill>
              </a:rPr>
              <a:t>HOW TO BE LIGHT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4500" dirty="0" smtClean="0"/>
              <a:t>REPLACE GEAR WITH KNOWLEDGE</a:t>
            </a:r>
            <a:endParaRPr lang="en-US" sz="4500" dirty="0"/>
          </a:p>
          <a:p>
            <a:pPr marL="0" indent="0">
              <a:buNone/>
            </a:pPr>
            <a:r>
              <a:rPr lang="en-US" sz="4500" dirty="0" smtClean="0"/>
              <a:t>TAKE LESS STUFF – LEAVE IT HOME</a:t>
            </a:r>
          </a:p>
          <a:p>
            <a:pPr marL="0" indent="0">
              <a:buNone/>
            </a:pPr>
            <a:r>
              <a:rPr lang="en-US" sz="4500" dirty="0" smtClean="0"/>
              <a:t>DON’T CARRY YOUR FEARS</a:t>
            </a:r>
          </a:p>
          <a:p>
            <a:pPr marL="0" indent="0">
              <a:buNone/>
            </a:pPr>
            <a:r>
              <a:rPr lang="en-US" sz="4500" dirty="0"/>
              <a:t> </a:t>
            </a:r>
            <a:r>
              <a:rPr lang="en-US" sz="4500" dirty="0" smtClean="0"/>
              <a:t>           NO WATER</a:t>
            </a:r>
          </a:p>
          <a:p>
            <a:pPr marL="0" indent="0">
              <a:buNone/>
            </a:pPr>
            <a:r>
              <a:rPr lang="en-US" sz="4500" dirty="0"/>
              <a:t> </a:t>
            </a:r>
            <a:r>
              <a:rPr lang="en-US" sz="4500" dirty="0" smtClean="0"/>
              <a:t>           TOO COLD</a:t>
            </a:r>
          </a:p>
          <a:p>
            <a:pPr marL="0" indent="0">
              <a:buNone/>
            </a:pPr>
            <a:r>
              <a:rPr lang="en-US" sz="4500" dirty="0"/>
              <a:t> </a:t>
            </a:r>
            <a:r>
              <a:rPr lang="en-US" sz="4500" dirty="0" smtClean="0"/>
              <a:t>            INJURED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5500" dirty="0" smtClean="0"/>
              <a:t>AVOID MANUFACTURERS WHO MAKE THEIR GEAR BOMBPROOF</a:t>
            </a:r>
          </a:p>
          <a:p>
            <a:pPr marL="0" indent="0">
              <a:buNone/>
            </a:pPr>
            <a:r>
              <a:rPr lang="en-US" sz="5500" dirty="0" smtClean="0"/>
              <a:t>MATCH GEAR TO SEASON AND TRIP</a:t>
            </a:r>
          </a:p>
          <a:p>
            <a:pPr marL="0" indent="0">
              <a:buNone/>
            </a:pPr>
            <a:r>
              <a:rPr lang="en-US" sz="5500" dirty="0" smtClean="0"/>
              <a:t>TAKE INVENTORY – DID YOU USE IT?</a:t>
            </a:r>
          </a:p>
          <a:p>
            <a:pPr marL="0" indent="0">
              <a:buNone/>
            </a:pPr>
            <a:r>
              <a:rPr lang="en-US" sz="5500" dirty="0" smtClean="0"/>
              <a:t>LOOK FOR MULTIPLE USE GEAR</a:t>
            </a:r>
          </a:p>
          <a:p>
            <a:pPr marL="0" indent="0">
              <a:buNone/>
            </a:pPr>
            <a:r>
              <a:rPr lang="en-US" sz="5500" dirty="0" smtClean="0"/>
              <a:t>SIMPLIFY – STRIP TO BASIC</a:t>
            </a:r>
          </a:p>
          <a:p>
            <a:pPr marL="0" indent="0">
              <a:buNone/>
            </a:pPr>
            <a:r>
              <a:rPr lang="en-US" sz="5500" dirty="0" smtClean="0"/>
              <a:t>LIMIT CONTIGENCIES</a:t>
            </a:r>
            <a:endParaRPr lang="en-US" sz="5500" dirty="0"/>
          </a:p>
          <a:p>
            <a:pPr marL="0" indent="0">
              <a:buNone/>
            </a:pPr>
            <a:endParaRPr lang="en-US" sz="5500" dirty="0" smtClean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5706" y="146957"/>
            <a:ext cx="3474720" cy="548313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USE TEAMWORK – SHARE TENT AND COOKING GEAR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TEN POUNDS IS TEN POUNDS -STREAMLINE YOUR BODY</a:t>
            </a:r>
          </a:p>
          <a:p>
            <a:pPr marL="0" indent="0">
              <a:buNone/>
            </a:pPr>
            <a:r>
              <a:rPr lang="en-US" sz="2400" dirty="0" smtClean="0"/>
              <a:t>LIGHT GEAR REQUIRES CARE DURING USE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UPGRADE OVER TIME – DON’T WASTE YOUR MONEY</a:t>
            </a:r>
          </a:p>
          <a:p>
            <a:pPr marL="0" indent="0">
              <a:buNone/>
            </a:pPr>
            <a:r>
              <a:rPr lang="en-US" sz="2400" dirty="0" smtClean="0"/>
              <a:t>TO GET ULTRALIGHT GEAR – YOU MUST ORDER ON LINE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MAKE GREAT GEAR PART OF YOUR LONG TERM PLAN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76" y="1172822"/>
            <a:ext cx="2947482" cy="4601183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   WORN  </a:t>
            </a:r>
            <a:br>
              <a:rPr lang="en-US" sz="5400" dirty="0" smtClean="0"/>
            </a:br>
            <a:r>
              <a:rPr lang="en-US" sz="5400" dirty="0" smtClean="0"/>
              <a:t> 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100" dirty="0" smtClean="0"/>
              <a:t>RULE OF THREE’S</a:t>
            </a:r>
            <a:br>
              <a:rPr lang="en-US" sz="31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>
                <a:solidFill>
                  <a:srgbClr val="FFC000"/>
                </a:solidFill>
              </a:rPr>
              <a:t>THE GOLDEN RULE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DRY, DRY, &amp; DRY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        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669472"/>
            <a:ext cx="3474720" cy="734786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RAIN GEAR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8889" y="908091"/>
            <a:ext cx="3633743" cy="59499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PUT ON RAIN GEAR BEFORE YOU GET WET</a:t>
            </a:r>
          </a:p>
          <a:p>
            <a:pPr marL="0" indent="0">
              <a:buNone/>
            </a:pPr>
            <a:r>
              <a:rPr lang="en-US" sz="2400" dirty="0" smtClean="0"/>
              <a:t>DON’T SWEAT OUT YOUR CLOTHES- WET IS ENEMY</a:t>
            </a:r>
          </a:p>
          <a:p>
            <a:pPr marL="0" indent="0">
              <a:buNone/>
            </a:pPr>
            <a:r>
              <a:rPr lang="en-US" sz="2400" dirty="0" smtClean="0"/>
              <a:t>NORSE NET IS PERFECT BASE LAYER</a:t>
            </a:r>
          </a:p>
          <a:p>
            <a:pPr marL="0" indent="0">
              <a:buNone/>
            </a:pPr>
            <a:r>
              <a:rPr lang="en-US" sz="2400" dirty="0" smtClean="0"/>
              <a:t>SOCKS &amp; LEGGINGS</a:t>
            </a:r>
          </a:p>
          <a:p>
            <a:pPr marL="0" indent="0">
              <a:buNone/>
            </a:pPr>
            <a:r>
              <a:rPr lang="en-US" sz="2400" dirty="0" smtClean="0"/>
              <a:t>DIRTY GIRL &amp; ZPACKS GATORS</a:t>
            </a:r>
          </a:p>
          <a:p>
            <a:pPr marL="0" indent="0">
              <a:buNone/>
            </a:pPr>
            <a:r>
              <a:rPr lang="en-US" sz="2400" dirty="0" smtClean="0"/>
              <a:t>WADING/CAMP SHOES</a:t>
            </a:r>
          </a:p>
          <a:p>
            <a:pPr marL="0" indent="0">
              <a:buNone/>
            </a:pPr>
            <a:r>
              <a:rPr lang="en-US" sz="2400" dirty="0" smtClean="0"/>
              <a:t>HOOD RAINGEAR ONLY</a:t>
            </a:r>
          </a:p>
          <a:p>
            <a:pPr marL="0" indent="0">
              <a:buNone/>
            </a:pPr>
            <a:r>
              <a:rPr lang="en-US" sz="2400" dirty="0" smtClean="0"/>
              <a:t>WATERPROOF TRAILRUNNERS</a:t>
            </a:r>
          </a:p>
          <a:p>
            <a:pPr marL="0" indent="0">
              <a:buNone/>
            </a:pPr>
            <a:r>
              <a:rPr lang="en-US" sz="2400" dirty="0" smtClean="0"/>
              <a:t>RAIN MITTS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236973"/>
            <a:ext cx="3698250" cy="116728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     ADIDAS SWIFT 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         GORE-TEX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94933" y="2278504"/>
            <a:ext cx="3921780" cy="329783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sz="2200" dirty="0"/>
          </a:p>
        </p:txBody>
      </p:sp>
      <p:pic>
        <p:nvPicPr>
          <p:cNvPr id="3076" name="Picture 4" descr="Product Image 1 - Zoom 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759" y="1672858"/>
            <a:ext cx="4409657" cy="473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WORN</a:t>
            </a:r>
            <a:br>
              <a:rPr lang="en-US" sz="6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WARM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LAYERING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THERMO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7357" y="1738858"/>
            <a:ext cx="3474720" cy="48268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NORSE NET</a:t>
            </a:r>
          </a:p>
          <a:p>
            <a:r>
              <a:rPr lang="en-US" dirty="0" smtClean="0"/>
              <a:t>MERINO ¼ ZIP &amp; HALF PANT</a:t>
            </a:r>
          </a:p>
          <a:p>
            <a:r>
              <a:rPr lang="en-US" dirty="0" smtClean="0"/>
              <a:t>ALPACA TEE &amp; SLEEVES</a:t>
            </a:r>
          </a:p>
          <a:p>
            <a:r>
              <a:rPr lang="en-US" dirty="0" smtClean="0"/>
              <a:t>WINDBREAKER &amp; CALENDERING</a:t>
            </a:r>
          </a:p>
          <a:p>
            <a:r>
              <a:rPr lang="en-US" dirty="0" smtClean="0"/>
              <a:t>ALPHA DIRECT</a:t>
            </a:r>
          </a:p>
          <a:p>
            <a:r>
              <a:rPr lang="en-US" dirty="0" smtClean="0"/>
              <a:t>FLEECE</a:t>
            </a:r>
          </a:p>
          <a:p>
            <a:r>
              <a:rPr lang="en-US" dirty="0" smtClean="0"/>
              <a:t>PUFFY JACKET</a:t>
            </a:r>
          </a:p>
          <a:p>
            <a:r>
              <a:rPr lang="en-US" dirty="0" smtClean="0"/>
              <a:t>HAT/DOWN HOOD</a:t>
            </a:r>
          </a:p>
          <a:p>
            <a:r>
              <a:rPr lang="en-US" dirty="0" smtClean="0"/>
              <a:t>BUFF, GLOVES &amp; MITTENS</a:t>
            </a:r>
            <a:endParaRPr lang="en-US" dirty="0"/>
          </a:p>
          <a:p>
            <a:r>
              <a:rPr lang="en-US" dirty="0" smtClean="0"/>
              <a:t>SLEEP CLOTHES/SOCKS</a:t>
            </a:r>
          </a:p>
          <a:p>
            <a:r>
              <a:rPr lang="en-US" dirty="0" smtClean="0"/>
              <a:t>SWIM SUIT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  BRYNJE  - UNISEX MERINO THERMO T-SHIRT BASE LAYER                        WITH INSERTS       $84.95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33" y="2128603"/>
            <a:ext cx="4849368" cy="4729397"/>
          </a:xfrm>
        </p:spPr>
      </p:pic>
    </p:spTree>
    <p:extLst>
      <p:ext uri="{BB962C8B-B14F-4D97-AF65-F5344CB8AC3E}">
        <p14:creationId xmlns:p14="http://schemas.microsoft.com/office/powerpoint/2010/main" val="202915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CARRIED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THE CONUNDRUM -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SKRIMP AND BE MISERABLE, HURTING AND UNSAFE.   ADD WEIGHT AND INCREASE RISK OF PAIN AND INJURY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700" dirty="0" smtClean="0"/>
              <a:t>NOT REALLY SO NOW WITH MODERN MATERIALS, UNLESS STUPID LITE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TREKKING POLE</a:t>
            </a:r>
          </a:p>
          <a:p>
            <a:r>
              <a:rPr lang="en-US" sz="2400" dirty="0" smtClean="0"/>
              <a:t>WATCH &amp; COMPASS</a:t>
            </a:r>
          </a:p>
          <a:p>
            <a:r>
              <a:rPr lang="en-US" sz="2400" dirty="0" smtClean="0"/>
              <a:t>FANNY PACK</a:t>
            </a:r>
          </a:p>
          <a:p>
            <a:r>
              <a:rPr lang="en-US" sz="2400" dirty="0" smtClean="0"/>
              <a:t>SUN &amp; READING GLASSES</a:t>
            </a:r>
          </a:p>
          <a:p>
            <a:r>
              <a:rPr lang="en-US" sz="2400" dirty="0" smtClean="0"/>
              <a:t>IPHONE</a:t>
            </a:r>
          </a:p>
          <a:p>
            <a:r>
              <a:rPr lang="en-US" sz="2400" dirty="0" smtClean="0"/>
              <a:t>NOTE BOOK </a:t>
            </a:r>
          </a:p>
          <a:p>
            <a:r>
              <a:rPr lang="en-US" sz="2400" dirty="0" smtClean="0"/>
              <a:t>PEN &amp; PENCIL</a:t>
            </a:r>
          </a:p>
          <a:p>
            <a:r>
              <a:rPr lang="en-US" sz="2400" dirty="0" smtClean="0"/>
              <a:t>HANKY &amp; HANKY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779" y="1605153"/>
            <a:ext cx="3985146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INDISPENSIBLE</a:t>
            </a:r>
            <a:br>
              <a:rPr lang="en-US" sz="3200" dirty="0" smtClean="0"/>
            </a:br>
            <a:r>
              <a:rPr lang="en-US" sz="3200" dirty="0" smtClean="0"/>
              <a:t>           GEAR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614149"/>
            <a:ext cx="3474720" cy="5858369"/>
          </a:xfrm>
        </p:spPr>
        <p:txBody>
          <a:bodyPr>
            <a:normAutofit/>
          </a:bodyPr>
          <a:lstStyle/>
          <a:p>
            <a:r>
              <a:rPr lang="en-US" dirty="0" smtClean="0"/>
              <a:t>SCOUT BASIC ESSENTIALS</a:t>
            </a:r>
          </a:p>
          <a:p>
            <a:r>
              <a:rPr lang="en-US" dirty="0" smtClean="0"/>
              <a:t>PAK-LITE 9 VOLT FLASHLITE</a:t>
            </a:r>
          </a:p>
          <a:p>
            <a:r>
              <a:rPr lang="en-US" dirty="0" smtClean="0"/>
              <a:t>NIGHT VISION LIGHT</a:t>
            </a:r>
            <a:endParaRPr lang="en-US" dirty="0"/>
          </a:p>
          <a:p>
            <a:r>
              <a:rPr lang="en-US" dirty="0" smtClean="0"/>
              <a:t>SPARE POWER SOURCE</a:t>
            </a:r>
          </a:p>
          <a:p>
            <a:r>
              <a:rPr lang="en-US" dirty="0" smtClean="0"/>
              <a:t>SIT PAD &amp; RUNWAY</a:t>
            </a:r>
          </a:p>
          <a:p>
            <a:r>
              <a:rPr lang="en-US" dirty="0" smtClean="0"/>
              <a:t>BUG HEADNET</a:t>
            </a:r>
          </a:p>
          <a:p>
            <a:r>
              <a:rPr lang="en-US" dirty="0" smtClean="0"/>
              <a:t>TREATING AGAINST TICKS, NATS, &amp; MOSQUITOS</a:t>
            </a:r>
          </a:p>
          <a:p>
            <a:r>
              <a:rPr lang="en-US" dirty="0" smtClean="0"/>
              <a:t>HYGIENE KIT</a:t>
            </a:r>
          </a:p>
          <a:p>
            <a:r>
              <a:rPr lang="en-US" dirty="0" smtClean="0"/>
              <a:t>NOSE BAG</a:t>
            </a:r>
          </a:p>
          <a:p>
            <a:r>
              <a:rPr lang="en-US" dirty="0" smtClean="0"/>
              <a:t>UMBRELLA</a:t>
            </a:r>
          </a:p>
          <a:p>
            <a:r>
              <a:rPr lang="en-US" dirty="0" smtClean="0"/>
              <a:t>BIG CARL PACK HANGER</a:t>
            </a:r>
          </a:p>
          <a:p>
            <a:r>
              <a:rPr lang="en-US" dirty="0" smtClean="0"/>
              <a:t>GUZUNDER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38" y="1800077"/>
            <a:ext cx="3475037" cy="3257847"/>
          </a:xfrm>
        </p:spPr>
      </p:pic>
    </p:spTree>
    <p:extLst>
      <p:ext uri="{BB962C8B-B14F-4D97-AF65-F5344CB8AC3E}">
        <p14:creationId xmlns:p14="http://schemas.microsoft.com/office/powerpoint/2010/main" val="28608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6736"/>
            <a:ext cx="3429000" cy="237744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 ADDITIONAL</a:t>
            </a:r>
            <a:br>
              <a:rPr lang="en-US" sz="4800" dirty="0" smtClean="0"/>
            </a:br>
            <a:r>
              <a:rPr lang="en-US" sz="3600" dirty="0" smtClean="0"/>
              <a:t>CONSIDERATIONS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5032" y="293913"/>
            <a:ext cx="7498080" cy="71192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FIRST AID KIT</a:t>
            </a:r>
          </a:p>
          <a:p>
            <a:r>
              <a:rPr lang="en-US" sz="2400" dirty="0" smtClean="0"/>
              <a:t>WATER PURIFYING OR</a:t>
            </a:r>
            <a:r>
              <a:rPr lang="en-US" sz="2400" dirty="0" smtClean="0">
                <a:solidFill>
                  <a:srgbClr val="FF0000"/>
                </a:solidFill>
              </a:rPr>
              <a:t> TREATING</a:t>
            </a:r>
            <a:r>
              <a:rPr lang="en-US" sz="2400" dirty="0" smtClean="0"/>
              <a:t> (REDUNDANT)</a:t>
            </a:r>
          </a:p>
          <a:p>
            <a:r>
              <a:rPr lang="en-US" sz="2400" dirty="0" smtClean="0"/>
              <a:t> POTTY KIT (REDUNDANT BIDET)</a:t>
            </a:r>
          </a:p>
          <a:p>
            <a:r>
              <a:rPr lang="en-US" sz="2400" dirty="0" smtClean="0"/>
              <a:t>TOILET PAPER? </a:t>
            </a:r>
            <a:r>
              <a:rPr lang="en-US" sz="2400" dirty="0" smtClean="0">
                <a:solidFill>
                  <a:srgbClr val="FF0000"/>
                </a:solidFill>
              </a:rPr>
              <a:t> FOLDING </a:t>
            </a:r>
            <a:r>
              <a:rPr lang="en-US" sz="2400" dirty="0" smtClean="0"/>
              <a:t>TECHNIQUE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COLD SOAKING/STOVES/EATING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COFFEE </a:t>
            </a:r>
            <a:r>
              <a:rPr lang="en-US" sz="2400" dirty="0" smtClean="0"/>
              <a:t>– JOGO BREW STRAW</a:t>
            </a:r>
            <a:endParaRPr lang="en-US" sz="2400" dirty="0"/>
          </a:p>
          <a:p>
            <a:r>
              <a:rPr lang="en-US" sz="2400" dirty="0" smtClean="0"/>
              <a:t>UP SIDE DOWN BREATHING</a:t>
            </a:r>
          </a:p>
          <a:p>
            <a:r>
              <a:rPr lang="en-US" sz="2400" dirty="0" smtClean="0"/>
              <a:t>LOGGER BOOT KNOT ( TIE ONE TIME)</a:t>
            </a:r>
          </a:p>
          <a:p>
            <a:r>
              <a:rPr lang="en-US" sz="2400" dirty="0" smtClean="0"/>
              <a:t>LAVILIN 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SEVEN</a:t>
            </a:r>
            <a:r>
              <a:rPr lang="en-US" sz="2800" dirty="0" smtClean="0"/>
              <a:t> </a:t>
            </a:r>
            <a:r>
              <a:rPr lang="en-US" sz="2400" dirty="0" smtClean="0"/>
              <a:t> DAY ODOR CONTROL</a:t>
            </a:r>
          </a:p>
          <a:p>
            <a:r>
              <a:rPr lang="en-US" sz="2400" dirty="0" smtClean="0"/>
              <a:t> BEAR CONTAINERS &amp; BEAR HANGS (MINIBEARS)</a:t>
            </a:r>
          </a:p>
          <a:p>
            <a:r>
              <a:rPr lang="en-US" sz="2400" dirty="0" smtClean="0"/>
              <a:t>  ICE CREEPERS &amp; ICE AXE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494176"/>
            <a:ext cx="3429000" cy="232199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5200" dirty="0" smtClean="0">
                <a:solidFill>
                  <a:srgbClr val="002060"/>
                </a:solidFill>
              </a:rPr>
              <a:t>100 </a:t>
            </a:r>
            <a:r>
              <a:rPr lang="en-US" sz="3000" dirty="0" smtClean="0">
                <a:solidFill>
                  <a:srgbClr val="002060"/>
                </a:solidFill>
              </a:rPr>
              <a:t>POUNDS OF ULTRALIGHT GEAR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Using </a:t>
            </a:r>
            <a:br>
              <a:rPr lang="en-US" sz="6000" dirty="0" smtClean="0"/>
            </a:br>
            <a:r>
              <a:rPr lang="en-US" sz="6000" dirty="0" smtClean="0"/>
              <a:t>Leaves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50" y="978108"/>
            <a:ext cx="6696075" cy="438726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807949"/>
            <a:ext cx="2834640" cy="295742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/>
              <a:t>FOR BUSINESS</a:t>
            </a:r>
          </a:p>
          <a:p>
            <a:r>
              <a:rPr lang="en-US" sz="3200" dirty="0" smtClean="0"/>
              <a:t>MERIT BADGE</a:t>
            </a:r>
          </a:p>
          <a:p>
            <a:endParaRPr lang="en-US" sz="3200" dirty="0"/>
          </a:p>
          <a:p>
            <a:r>
              <a:rPr lang="en-US" sz="1900" dirty="0" smtClean="0">
                <a:solidFill>
                  <a:srgbClr val="FF0000"/>
                </a:solidFill>
              </a:rPr>
              <a:t>Bhanchett45@yahoo.com</a:t>
            </a:r>
            <a:endParaRPr lang="en-US" sz="1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Bhanchett45@yahoo.com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1689521"/>
            <a:ext cx="2834640" cy="4126645"/>
          </a:xfrm>
        </p:spPr>
        <p:txBody>
          <a:bodyPr>
            <a:normAutofit/>
          </a:bodyPr>
          <a:lstStyle/>
          <a:p>
            <a:r>
              <a:rPr lang="en-US" sz="6600" smtClean="0">
                <a:solidFill>
                  <a:srgbClr val="FF0000"/>
                </a:solidFill>
              </a:rPr>
              <a:t>HAPPYTRAILS</a:t>
            </a:r>
            <a:endParaRPr lang="en-US" sz="6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1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032" y="1992086"/>
            <a:ext cx="2834640" cy="3216727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    HISTORY </a:t>
            </a:r>
            <a:br>
              <a:rPr lang="en-US" sz="4400" dirty="0" smtClean="0"/>
            </a:br>
            <a:r>
              <a:rPr lang="en-US" sz="4400" dirty="0"/>
              <a:t> </a:t>
            </a:r>
            <a:r>
              <a:rPr lang="en-US" sz="4400" dirty="0" smtClean="0"/>
              <a:t>         OF</a:t>
            </a:r>
            <a:br>
              <a:rPr lang="en-US" sz="44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3600" dirty="0" smtClean="0"/>
              <a:t>LIGHTWEIGHT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  </a:t>
            </a:r>
            <a:r>
              <a:rPr lang="en-US" dirty="0" smtClean="0"/>
              <a:t>BACKPACKING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8926" y="901337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chemeClr val="accent6"/>
                </a:solidFill>
              </a:rPr>
              <a:t>START FROM WHERE</a:t>
            </a:r>
          </a:p>
          <a:p>
            <a:pPr marL="0" indent="0">
              <a:buNone/>
            </a:pPr>
            <a:r>
              <a:rPr lang="en-US" sz="6000" dirty="0" smtClean="0">
                <a:solidFill>
                  <a:schemeClr val="accent6"/>
                </a:solidFill>
              </a:rPr>
              <a:t>    YOU ARE TODAY 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4000" dirty="0" smtClean="0"/>
              <a:t>   HAPPY-COMFORTABLE-SAFE</a:t>
            </a:r>
            <a:endParaRPr lang="en-US" sz="40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56032" y="4098470"/>
            <a:ext cx="2834640" cy="17176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SCOUT HIKING</a:t>
            </a:r>
          </a:p>
          <a:p>
            <a:r>
              <a:rPr lang="en-US" sz="2000" dirty="0" smtClean="0"/>
              <a:t>SCOUT CAMPING</a:t>
            </a:r>
          </a:p>
          <a:p>
            <a:r>
              <a:rPr lang="en-US" sz="2000" dirty="0" smtClean="0"/>
              <a:t>SCOUT BACKPACKING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53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WHY?</a:t>
            </a:r>
            <a:r>
              <a:rPr lang="en-US" sz="5400" smtClean="0"/>
              <a:t/>
            </a:r>
            <a:br>
              <a:rPr lang="en-US" sz="5400" smtClean="0"/>
            </a:br>
            <a:r>
              <a:rPr lang="en-US" sz="5400"/>
              <a:t> </a:t>
            </a:r>
            <a:r>
              <a:rPr lang="en-US" sz="5400" smtClean="0"/>
              <a:t>  </a:t>
            </a:r>
            <a:r>
              <a:rPr lang="en-US" sz="4000" smtClean="0"/>
              <a:t>Ultra-lite</a:t>
            </a:r>
            <a:br>
              <a:rPr lang="en-US" sz="4000" smtClean="0"/>
            </a:br>
            <a:r>
              <a:rPr lang="en-US" sz="4000" smtClean="0"/>
              <a:t>Backpacking</a:t>
            </a:r>
            <a:br>
              <a:rPr lang="en-US" sz="4000" smtClean="0"/>
            </a:br>
            <a:r>
              <a:rPr lang="en-US" sz="4000"/>
              <a:t/>
            </a:r>
            <a:br>
              <a:rPr lang="en-US" sz="400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olidFill>
                  <a:srgbClr val="FF0000"/>
                </a:solidFill>
              </a:rPr>
              <a:t>Luck is not a piece of gear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chemeClr val="accent6"/>
                </a:solidFill>
              </a:rPr>
              <a:t>                           </a:t>
            </a:r>
            <a:r>
              <a:rPr lang="en-US" sz="4800" dirty="0" smtClean="0">
                <a:solidFill>
                  <a:schemeClr val="accent6"/>
                </a:solidFill>
              </a:rPr>
              <a:t>THE 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accent6"/>
                </a:solidFill>
              </a:rPr>
              <a:t>ULTRALIGHT EQUATION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</a:t>
            </a:r>
            <a:r>
              <a:rPr lang="en-US" sz="3600" dirty="0" smtClean="0">
                <a:solidFill>
                  <a:srgbClr val="7030A0"/>
                </a:solidFill>
              </a:rPr>
              <a:t>COURTESY: MR. NIGEL HOLMES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45329" cy="4976711"/>
          </a:xfrm>
        </p:spPr>
        <p:txBody>
          <a:bodyPr>
            <a:norm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BASEWEIGHT</a:t>
            </a:r>
            <a:br>
              <a:rPr lang="en-US" sz="4000" dirty="0" smtClean="0"/>
            </a:br>
            <a:r>
              <a:rPr lang="en-US" sz="4000" dirty="0" smtClean="0"/>
              <a:t>   DEFINITION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my goal: 11 pounds</a:t>
            </a:r>
            <a:br>
              <a:rPr lang="en-US" sz="3200" dirty="0" smtClean="0">
                <a:solidFill>
                  <a:srgbClr val="7030A0"/>
                </a:solidFill>
              </a:rPr>
            </a:br>
            <a:r>
              <a:rPr lang="en-US" sz="3200" dirty="0" smtClean="0">
                <a:solidFill>
                  <a:srgbClr val="7030A0"/>
                </a:solidFill>
              </a:rPr>
              <a:t>     </a:t>
            </a:r>
            <a:r>
              <a:rPr lang="en-US" sz="2400" dirty="0" smtClean="0">
                <a:solidFill>
                  <a:srgbClr val="7030A0"/>
                </a:solidFill>
              </a:rPr>
              <a:t>(weight everything)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 THREE SEASONS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  </a:t>
            </a:r>
            <a:r>
              <a:rPr lang="en-US" sz="3600" dirty="0" smtClean="0">
                <a:solidFill>
                  <a:srgbClr val="FF0000"/>
                </a:solidFill>
              </a:rPr>
              <a:t>WEIGHT OF FULLY LOADED PACK</a:t>
            </a:r>
          </a:p>
          <a:p>
            <a:pPr marL="0" indent="0">
              <a:buNone/>
            </a:pPr>
            <a:r>
              <a:rPr lang="en-US" sz="2400" dirty="0" smtClean="0"/>
              <a:t>      MINUS CONSUMABLES (WATER - FOOD - FUEL)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IF IT IS </a:t>
            </a:r>
            <a:r>
              <a:rPr lang="en-US" sz="3600" dirty="0" smtClean="0">
                <a:solidFill>
                  <a:srgbClr val="FF0000"/>
                </a:solidFill>
              </a:rPr>
              <a:t>LESS THAN</a:t>
            </a:r>
            <a:r>
              <a:rPr lang="en-US" sz="6000" dirty="0" smtClean="0">
                <a:solidFill>
                  <a:srgbClr val="FF0000"/>
                </a:solidFill>
              </a:rPr>
              <a:t> 10</a:t>
            </a:r>
            <a:r>
              <a:rPr lang="en-US" sz="6000" dirty="0" smtClean="0"/>
              <a:t> </a:t>
            </a:r>
            <a:r>
              <a:rPr lang="en-US" sz="3600" dirty="0" smtClean="0"/>
              <a:t>POUNDS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(OR THEREABOUTS)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5400" dirty="0" smtClean="0"/>
              <a:t>   </a:t>
            </a:r>
            <a:r>
              <a:rPr lang="en-US" sz="5400" dirty="0" smtClean="0">
                <a:solidFill>
                  <a:srgbClr val="FF0000"/>
                </a:solidFill>
              </a:rPr>
              <a:t>YOU ARE ULTRALIGHT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466165"/>
            <a:ext cx="2947482" cy="5258856"/>
          </a:xfrm>
        </p:spPr>
        <p:txBody>
          <a:bodyPr>
            <a:normAutofit/>
          </a:bodyPr>
          <a:lstStyle/>
          <a:p>
            <a:r>
              <a:rPr lang="en-US" sz="9600" dirty="0" smtClean="0"/>
              <a:t> BIG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FOUR</a:t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sz="2800" dirty="0" smtClean="0">
                <a:solidFill>
                  <a:srgbClr val="FF0000"/>
                </a:solidFill>
              </a:rPr>
              <a:t>The lightest fully functional high quality option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583" y="864108"/>
            <a:ext cx="731520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chemeClr val="accent6"/>
                </a:solidFill>
              </a:rPr>
              <a:t>1</a:t>
            </a:r>
            <a:r>
              <a:rPr lang="en-US" sz="7200" dirty="0" smtClean="0"/>
              <a:t>  DOWN QUILT</a:t>
            </a:r>
            <a:endParaRPr lang="en-US" sz="7200" dirty="0"/>
          </a:p>
          <a:p>
            <a:pPr marL="0" indent="0">
              <a:buNone/>
            </a:pPr>
            <a:r>
              <a:rPr lang="en-US" sz="8800" dirty="0" smtClean="0">
                <a:solidFill>
                  <a:schemeClr val="accent6"/>
                </a:solidFill>
              </a:rPr>
              <a:t>2</a:t>
            </a:r>
            <a:r>
              <a:rPr lang="en-US" sz="7200" dirty="0" smtClean="0"/>
              <a:t>  SLEEPING PAD</a:t>
            </a:r>
          </a:p>
          <a:p>
            <a:pPr marL="0" indent="0">
              <a:buNone/>
            </a:pPr>
            <a:r>
              <a:rPr lang="en-US" sz="8000" dirty="0" smtClean="0">
                <a:solidFill>
                  <a:schemeClr val="accent6"/>
                </a:solidFill>
              </a:rPr>
              <a:t>3</a:t>
            </a:r>
            <a:r>
              <a:rPr lang="en-US" sz="7200" dirty="0" smtClean="0"/>
              <a:t>   SHELTER</a:t>
            </a:r>
          </a:p>
          <a:p>
            <a:pPr marL="0" indent="0">
              <a:buNone/>
            </a:pPr>
            <a:r>
              <a:rPr lang="en-US" sz="8000" dirty="0" smtClean="0">
                <a:solidFill>
                  <a:schemeClr val="accent6"/>
                </a:solidFill>
              </a:rPr>
              <a:t>4</a:t>
            </a:r>
            <a:r>
              <a:rPr lang="en-US" sz="7200" dirty="0" smtClean="0"/>
              <a:t>   BACKPACK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8398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632857"/>
          </a:xfrm>
        </p:spPr>
        <p:txBody>
          <a:bodyPr>
            <a:normAutofit/>
          </a:bodyPr>
          <a:lstStyle/>
          <a:p>
            <a:r>
              <a:rPr lang="en-US" sz="8000" dirty="0" smtClean="0"/>
              <a:t>QUILT</a:t>
            </a:r>
            <a:endParaRPr lang="en-US" sz="8000" dirty="0"/>
          </a:p>
        </p:txBody>
      </p:sp>
      <p:pic>
        <p:nvPicPr>
          <p:cNvPr id="1024" name="Picture Placeholder 1023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7" r="33327"/>
          <a:stretch>
            <a:fillRect/>
          </a:stretch>
        </p:blipFill>
        <p:spPr>
          <a:xfrm>
            <a:off x="3652838" y="827088"/>
            <a:ext cx="8115300" cy="53308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2572957"/>
            <a:ext cx="2834640" cy="3616048"/>
          </a:xfrm>
        </p:spPr>
        <p:txBody>
          <a:bodyPr>
            <a:noAutofit/>
          </a:bodyPr>
          <a:lstStyle/>
          <a:p>
            <a:r>
              <a:rPr lang="en-US" sz="3200" dirty="0" smtClean="0"/>
              <a:t>   ENLIGHTENED</a:t>
            </a:r>
          </a:p>
          <a:p>
            <a:r>
              <a:rPr lang="en-US" sz="3200" dirty="0" smtClean="0"/>
              <a:t> EQUIPMENT</a:t>
            </a:r>
          </a:p>
          <a:p>
            <a:r>
              <a:rPr lang="en-US" sz="3200" dirty="0" smtClean="0"/>
              <a:t> ENIGMA</a:t>
            </a:r>
          </a:p>
          <a:p>
            <a:r>
              <a:rPr lang="en-US" sz="3200" dirty="0" smtClean="0"/>
              <a:t> CUSTOM</a:t>
            </a:r>
          </a:p>
          <a:p>
            <a:r>
              <a:rPr lang="en-US" sz="1800" dirty="0" smtClean="0">
                <a:solidFill>
                  <a:srgbClr val="FF0000"/>
                </a:solidFill>
              </a:rPr>
              <a:t>      -  COLOR MATTERS  -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431745" y="649027"/>
            <a:ext cx="5043283" cy="5539978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Montserrat"/>
              </a:rPr>
              <a:t>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dirty="0" smtClean="0">
                <a:solidFill>
                  <a:srgbClr val="474747"/>
                </a:solidFill>
                <a:latin typeface="Montserrat"/>
              </a:rPr>
              <a:t> E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1D1D1D"/>
                </a:solidFill>
                <a:effectLst/>
                <a:latin typeface="Bebas Neue"/>
              </a:rPr>
              <a:t>nigma Custom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1D1D1D"/>
                </a:solidFill>
                <a:effectLst/>
                <a:latin typeface="Bebas Neue"/>
              </a:rPr>
              <a:t>     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Montserrat"/>
              </a:rPr>
              <a:t> 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Montserrat"/>
              </a:rPr>
              <a:t>$ 352.00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Montserrat"/>
              </a:rPr>
              <a:t>  Key Features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000" dirty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altLang="en-US" sz="3000" dirty="0" smtClean="0">
                <a:solidFill>
                  <a:srgbClr val="474747"/>
                </a:solidFill>
                <a:latin typeface="Montserrat"/>
              </a:rPr>
              <a:t> </a:t>
            </a:r>
            <a:r>
              <a:rPr lang="en-US" altLang="en-US" sz="2000" dirty="0" smtClean="0">
                <a:solidFill>
                  <a:srgbClr val="474747"/>
                </a:solidFill>
                <a:latin typeface="Montserrat"/>
              </a:rPr>
              <a:t>ZIPPERLESS DESIGN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74747"/>
                </a:solidFill>
                <a:effectLst/>
                <a:latin typeface="Montserrat"/>
              </a:rPr>
              <a:t>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Montserrat"/>
              </a:rPr>
              <a:t>  SEWN CLOSED FOOTBOX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Bebas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Bebas Neue"/>
              </a:rPr>
              <a:t>       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Bebas Neue"/>
              </a:rPr>
              <a:t>Weight:  19.45 ounces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CUSTOM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tserrat"/>
              </a:rPr>
              <a:t>   Down Type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Montserrat"/>
              </a:rPr>
              <a:t>  </a:t>
            </a:r>
            <a:r>
              <a:rPr lang="en-US" altLang="en-US" dirty="0" smtClean="0">
                <a:solidFill>
                  <a:srgbClr val="474747"/>
                </a:solidFill>
                <a:latin typeface="Montserrat"/>
              </a:rPr>
              <a:t>    950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Montserrat"/>
              </a:rPr>
              <a:t>FP</a:t>
            </a:r>
            <a:endParaRPr kumimoji="0" lang="en-US" altLang="en-US" sz="400" b="0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00" dirty="0">
              <a:solidFill>
                <a:srgbClr val="474747"/>
              </a:solidFill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Montserrat"/>
              </a:rPr>
              <a:t>   Temperature    20°F (-6°C)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Montserrat"/>
              </a:rPr>
              <a:t>    Length Regular / Width</a:t>
            </a:r>
            <a:r>
              <a:rPr lang="en-US" altLang="en-US" dirty="0" smtClean="0">
                <a:solidFill>
                  <a:srgbClr val="474747"/>
                </a:solidFill>
                <a:latin typeface="Montserrat"/>
              </a:rPr>
              <a:t>  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Montserrat"/>
              </a:rPr>
              <a:t>ide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474747"/>
                </a:solidFill>
                <a:effectLst/>
                <a:latin typeface="Montserrat"/>
              </a:rPr>
              <a:t>     outside 7d, inside 7d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474747"/>
              </a:solidFill>
              <a:latin typeface="Montserra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474747"/>
              </a:solidFill>
              <a:effectLst/>
              <a:latin typeface="Montserrat"/>
            </a:endParaRPr>
          </a:p>
        </p:txBody>
      </p:sp>
      <p:pic>
        <p:nvPicPr>
          <p:cNvPr id="1027" name="Picture 3" descr="slightly opened up front and back view of a red shell lightweight down sleeping bag quilt with a white blaze interior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55" y="-277139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1" descr="https://cdn11.bigcommerce.com/s-japp2/stencil/d92525e0-5491-013c-5d9c-2ec360b8bf3e/e/076a5c60-7839-013d-ab71-7e30ecc5f1d6/img/common/np_tooltip.svg"/>
          <p:cNvSpPr>
            <a:spLocks noChangeAspect="1" noChangeArrowheads="1"/>
          </p:cNvSpPr>
          <p:nvPr/>
        </p:nvSpPr>
        <p:spPr bwMode="auto">
          <a:xfrm>
            <a:off x="0" y="5041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14" descr="https://cdn11.bigcommerce.com/s-japp2/stencil/d92525e0-5491-013c-5d9c-2ec360b8bf3e/e/076a5c60-7839-013d-ab71-7e30ecc5f1d6/img/common/np_tooltip.svg"/>
          <p:cNvSpPr>
            <a:spLocks noChangeAspect="1" noChangeArrowheads="1"/>
          </p:cNvSpPr>
          <p:nvPr/>
        </p:nvSpPr>
        <p:spPr bwMode="auto">
          <a:xfrm>
            <a:off x="0" y="5041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AutoShape 21" descr="https://cdn11.bigcommerce.com/s-japp2/stencil/d92525e0-5491-013c-5d9c-2ec360b8bf3e/e/076a5c60-7839-013d-ab71-7e30ecc5f1d6/img/common/np_tooltip.svg"/>
          <p:cNvSpPr>
            <a:spLocks noChangeAspect="1" noChangeArrowheads="1"/>
          </p:cNvSpPr>
          <p:nvPr/>
        </p:nvSpPr>
        <p:spPr bwMode="auto">
          <a:xfrm>
            <a:off x="0" y="50419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AutoShape 26" descr="https://cdn11.bigcommerce.com/s-japp2/stencil/d92525e0-5491-013c-5d9c-2ec360b8bf3e/e/076a5c60-7839-013d-ab71-7e30ecc5f1d6/img/common/np_tooltip.svg"/>
          <p:cNvSpPr>
            <a:spLocks noChangeAspect="1" noChangeArrowheads="1"/>
          </p:cNvSpPr>
          <p:nvPr/>
        </p:nvSpPr>
        <p:spPr bwMode="auto">
          <a:xfrm>
            <a:off x="0" y="5330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AutoShape 31" descr="https://cdn11.bigcommerce.com/s-japp2/stencil/d92525e0-5491-013c-5d9c-2ec360b8bf3e/e/076a5c60-7839-013d-ab71-7e30ecc5f1d6/img/common/np_tooltip.svg"/>
          <p:cNvSpPr>
            <a:spLocks noChangeAspect="1" noChangeArrowheads="1"/>
          </p:cNvSpPr>
          <p:nvPr/>
        </p:nvSpPr>
        <p:spPr bwMode="auto">
          <a:xfrm>
            <a:off x="0" y="5619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Picture Placeholder 2"/>
          <p:cNvSpPr txBox="1">
            <a:spLocks/>
          </p:cNvSpPr>
          <p:nvPr/>
        </p:nvSpPr>
        <p:spPr>
          <a:xfrm>
            <a:off x="3652838" y="685931"/>
            <a:ext cx="3778907" cy="54719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sp>
        <p:nvSpPr>
          <p:cNvPr id="23" name="AutoShape 989" descr="blob:chrome-untrusted://image-magnify/ff08ecf8-5292-4df1-9a67-574db8eb29f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AutoShape 991" descr="blob:chrome-untrusted://image-magnify/ff08ecf8-5292-4df1-9a67-574db8eb29f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AutoShape 1010" descr="blob:chrome-untrusted://image-magnify/ff08ecf8-5292-4df1-9a67-574db8eb29f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5" name="Picture 10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52838" y="642973"/>
            <a:ext cx="3810000" cy="551494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3313" name="HTMLOption1" r:id="rId2" imgW="224640" imgH="278280"/>
        </mc:Choice>
        <mc:Fallback>
          <p:control name="HTMLOption1" r:id="rId2" imgW="224640" imgH="278280">
            <p:pic>
              <p:nvPicPr>
                <p:cNvPr id="6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7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14" name="HTMLOption2" r:id="rId3" imgW="224640" imgH="278280"/>
        </mc:Choice>
        <mc:Fallback>
          <p:control name="HTMLOption2" r:id="rId3" imgW="224640" imgH="278280">
            <p:pic>
              <p:nvPicPr>
                <p:cNvPr id="7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7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15" name="HTMLOption3" r:id="rId4" imgW="224640" imgH="278280"/>
        </mc:Choice>
        <mc:Fallback>
          <p:control name="HTMLOption3" r:id="rId4" imgW="224640" imgH="278280">
            <p:pic>
              <p:nvPicPr>
                <p:cNvPr id="8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7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16" name="HTMLOption4" r:id="rId5" imgW="224640" imgH="278280"/>
        </mc:Choice>
        <mc:Fallback>
          <p:control name="HTMLOption4" r:id="rId5" imgW="224640" imgH="278280">
            <p:pic>
              <p:nvPicPr>
                <p:cNvPr id="9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7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17" name="HTMLOption5" r:id="rId6" imgW="224640" imgH="278280"/>
        </mc:Choice>
        <mc:Fallback>
          <p:control name="HTMLOption5" r:id="rId6" imgW="224640" imgH="278280">
            <p:pic>
              <p:nvPicPr>
                <p:cNvPr id="10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7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18" name="HTMLOption6" r:id="rId7" imgW="224640" imgH="278280"/>
        </mc:Choice>
        <mc:Fallback>
          <p:control name="HTMLOption6" r:id="rId7" imgW="224640" imgH="278280">
            <p:pic>
              <p:nvPicPr>
                <p:cNvPr id="11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7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19" name="HTMLOption7" r:id="rId8" imgW="224640" imgH="278280"/>
        </mc:Choice>
        <mc:Fallback>
          <p:control name="HTMLOption7" r:id="rId8" imgW="224640" imgH="278280">
            <p:pic>
              <p:nvPicPr>
                <p:cNvPr id="12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7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20" name="HTMLOption8" r:id="rId9" imgW="224640" imgH="278280"/>
        </mc:Choice>
        <mc:Fallback>
          <p:control name="HTMLOption8" r:id="rId9" imgW="224640" imgH="278280">
            <p:pic>
              <p:nvPicPr>
                <p:cNvPr id="13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7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21" name="HTMLOption9" r:id="rId10" imgW="224640" imgH="278280"/>
        </mc:Choice>
        <mc:Fallback>
          <p:control name="HTMLOption9" r:id="rId10" imgW="224640" imgH="278280">
            <p:pic>
              <p:nvPicPr>
                <p:cNvPr id="14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7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22" name="HTMLOption10" r:id="rId11" imgW="224640" imgH="278280"/>
        </mc:Choice>
        <mc:Fallback>
          <p:control name="HTMLOption10" r:id="rId11" imgW="224640" imgH="278280">
            <p:pic>
              <p:nvPicPr>
                <p:cNvPr id="15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7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23" name="HTMLOption11" r:id="rId12" imgW="224640" imgH="278280"/>
        </mc:Choice>
        <mc:Fallback>
          <p:control name="HTMLOption11" r:id="rId12" imgW="224640" imgH="278280">
            <p:pic>
              <p:nvPicPr>
                <p:cNvPr id="16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277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24" name="HTMLOption17" r:id="rId13" imgW="224640" imgH="278280"/>
        </mc:Choice>
        <mc:Fallback>
          <p:control name="HTMLOption17" r:id="rId13" imgW="224640" imgH="278280">
            <p:pic>
              <p:nvPicPr>
                <p:cNvPr id="22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-981011" y="-1348582"/>
                  <a:ext cx="1371600" cy="27781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455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CUSTOM ENIGMA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HOW TO CHOOSE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25" y="3209925"/>
            <a:ext cx="428625" cy="4286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573" y="3215621"/>
            <a:ext cx="432854" cy="4267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689" y="-219075"/>
            <a:ext cx="790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7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0219"/>
            <a:ext cx="2960289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    SLEEPING PAD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8049" y="2481944"/>
            <a:ext cx="2834640" cy="343782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THERMAREST</a:t>
            </a:r>
            <a:r>
              <a:rPr lang="en-US" sz="2400" dirty="0" smtClean="0"/>
              <a:t> NEOAIR  XLITE NXT</a:t>
            </a:r>
          </a:p>
          <a:p>
            <a:r>
              <a:rPr lang="en-US" sz="2000" dirty="0" smtClean="0"/>
              <a:t>       REGULAR WIDE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16</a:t>
            </a:r>
            <a:r>
              <a:rPr lang="en-US" sz="1800" dirty="0" smtClean="0">
                <a:solidFill>
                  <a:srgbClr val="FF0000"/>
                </a:solidFill>
              </a:rPr>
              <a:t> OUNCES, R-VALUE </a:t>
            </a:r>
            <a:r>
              <a:rPr lang="en-US" sz="2400" dirty="0" smtClean="0">
                <a:solidFill>
                  <a:srgbClr val="FF0000"/>
                </a:solidFill>
              </a:rPr>
              <a:t>4.5</a:t>
            </a:r>
          </a:p>
          <a:p>
            <a:r>
              <a:rPr lang="en-US" sz="1800" dirty="0" smtClean="0"/>
              <a:t>             72 X 25 X 3</a:t>
            </a:r>
          </a:p>
          <a:p>
            <a:r>
              <a:rPr lang="en-US" sz="1800" dirty="0" smtClean="0"/>
              <a:t>       </a:t>
            </a:r>
            <a:r>
              <a:rPr lang="en-US" sz="4800" dirty="0" smtClean="0"/>
              <a:t>$219.95</a:t>
            </a:r>
            <a:endParaRPr lang="en-US" sz="4800" dirty="0"/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3723044" y="9198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sp>
        <p:nvSpPr>
          <p:cNvPr id="6" name="Picture Placeholder 2"/>
          <p:cNvSpPr txBox="1">
            <a:spLocks/>
          </p:cNvSpPr>
          <p:nvPr/>
        </p:nvSpPr>
        <p:spPr>
          <a:xfrm>
            <a:off x="3875444" y="1072219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3418240" y="318224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244" y="1143000"/>
            <a:ext cx="8114479" cy="5328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18240" y="394424"/>
            <a:ext cx="7338283" cy="61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1681843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 </a:t>
            </a:r>
            <a:r>
              <a:rPr lang="en-US" sz="4400" dirty="0" smtClean="0"/>
              <a:t>SHELTER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DURSTON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X-MID PRO 2+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76770" y="854964"/>
            <a:ext cx="8115230" cy="5330952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Dyneema </a:t>
            </a:r>
            <a:r>
              <a:rPr lang="en-US" sz="2800" dirty="0" smtClean="0"/>
              <a:t> floor</a:t>
            </a:r>
          </a:p>
          <a:p>
            <a:r>
              <a:rPr lang="en-US" sz="2800" dirty="0" smtClean="0"/>
              <a:t>$779.00 USD</a:t>
            </a:r>
          </a:p>
          <a:p>
            <a:r>
              <a:rPr lang="en-US" sz="3600" dirty="0" smtClean="0"/>
              <a:t>19.2</a:t>
            </a:r>
            <a:r>
              <a:rPr lang="en-US" sz="2800" dirty="0" smtClean="0"/>
              <a:t> OUNCES</a:t>
            </a:r>
            <a:endParaRPr lang="en-US" sz="2800" dirty="0"/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4229170" y="1007364"/>
            <a:ext cx="8115230" cy="53309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425" y="-14131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14485</TotalTime>
  <Words>492</Words>
  <Application>Microsoft Office PowerPoint</Application>
  <PresentationFormat>Widescreen</PresentationFormat>
  <Paragraphs>180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Bebas Neue</vt:lpstr>
      <vt:lpstr>Calibri</vt:lpstr>
      <vt:lpstr>Corbel</vt:lpstr>
      <vt:lpstr>Montserrat</vt:lpstr>
      <vt:lpstr>Wingdings 2</vt:lpstr>
      <vt:lpstr>Frame</vt:lpstr>
      <vt:lpstr>   University of Scouting         NATIONAL CAPITAL AREA COUNCIL</vt:lpstr>
      <vt:lpstr>    HISTORY            OF   LIGHTWEIGHT   BACKPACKING   </vt:lpstr>
      <vt:lpstr>    WHY?    Ultra-lite Backpacking   Luck is not a piece of gear</vt:lpstr>
      <vt:lpstr>   BASEWEIGHT    DEFINITION    my goal: 11 pounds      (weight everything)    THREE SEASONS</vt:lpstr>
      <vt:lpstr> BIG FOUR  The lightest fully functional high quality option</vt:lpstr>
      <vt:lpstr>QUILT</vt:lpstr>
      <vt:lpstr>CUSTOM ENIGMA  HOW TO CHOOSE</vt:lpstr>
      <vt:lpstr>    SLEEPING PAD</vt:lpstr>
      <vt:lpstr> SHELTER  DURSTON X-MID PRO 2+</vt:lpstr>
      <vt:lpstr>   BACKPACK         MOUNTAIN LAUREL DESIGNS                 EXODUS  58  LITERS                RED CHILI ULTRAGRID              18  OUNCES               $245.00  CLOUD</vt:lpstr>
      <vt:lpstr>     ARE YOU A GRAM  WEENIE              THERE IS     NO SUBSTITUTE FOR            GOOD HIKING                    AND          CAMPING SKILLS                                                                                              </vt:lpstr>
      <vt:lpstr>   WORN        RULE OF THREE’S  THE GOLDEN RULE DRY, DRY, &amp; DRY          </vt:lpstr>
      <vt:lpstr>WORN        WARM     LAYERING</vt:lpstr>
      <vt:lpstr>CARRIED   THE CONUNDRUM -  SKRIMP AND BE MISERABLE, HURTING AND UNSAFE.   ADD WEIGHT AND INCREASE RISK OF PAIN AND INJURY  NOT REALLY SO NOW WITH MODERN MATERIALS, UNLESS STUPID LITE </vt:lpstr>
      <vt:lpstr>INDISPENSIBLE            GEAR</vt:lpstr>
      <vt:lpstr> ADDITIONAL CONSIDERATIONS</vt:lpstr>
      <vt:lpstr>Using  Leaves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Scouting</dc:title>
  <dc:creator>Robert Hanchett</dc:creator>
  <cp:lastModifiedBy>Robert Hanchett</cp:lastModifiedBy>
  <cp:revision>183</cp:revision>
  <dcterms:created xsi:type="dcterms:W3CDTF">2024-11-18T01:10:49Z</dcterms:created>
  <dcterms:modified xsi:type="dcterms:W3CDTF">2025-02-09T01:29:55Z</dcterms:modified>
</cp:coreProperties>
</file>