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7"/>
  </p:notesMasterIdLst>
  <p:sldIdLst>
    <p:sldId id="343" r:id="rId2"/>
    <p:sldId id="322" r:id="rId3"/>
    <p:sldId id="334" r:id="rId4"/>
    <p:sldId id="324" r:id="rId5"/>
    <p:sldId id="319" r:id="rId6"/>
    <p:sldId id="351" r:id="rId7"/>
    <p:sldId id="352" r:id="rId8"/>
    <p:sldId id="339" r:id="rId9"/>
    <p:sldId id="348" r:id="rId10"/>
    <p:sldId id="331" r:id="rId11"/>
    <p:sldId id="320" r:id="rId12"/>
    <p:sldId id="350" r:id="rId13"/>
    <p:sldId id="345" r:id="rId14"/>
    <p:sldId id="305" r:id="rId15"/>
    <p:sldId id="34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029"/>
  </p:normalViewPr>
  <p:slideViewPr>
    <p:cSldViewPr snapToGrid="0">
      <p:cViewPr varScale="1">
        <p:scale>
          <a:sx n="102" d="100"/>
          <a:sy n="102" d="100"/>
        </p:scale>
        <p:origin x="1264" y="488"/>
      </p:cViewPr>
      <p:guideLst>
        <p:guide pos="3840"/>
        <p:guide pos="3940"/>
        <p:guide orient="horz" pos="216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0452E-B0BF-40D9-86BC-716184FFC4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BD94E67-94B0-4565-8B80-D1B9592F4CF7}">
      <dgm:prSet/>
      <dgm:spPr/>
      <dgm:t>
        <a:bodyPr/>
        <a:lstStyle/>
        <a:p>
          <a:r>
            <a:rPr lang="en-US" b="1" i="1"/>
            <a:t>Guide to Safe Scouting</a:t>
          </a:r>
          <a:endParaRPr lang="en-US"/>
        </a:p>
      </dgm:t>
    </dgm:pt>
    <dgm:pt modelId="{D5AF5498-D5CE-4BD2-8550-D2BE496AB8B4}" type="parTrans" cxnId="{7DF71DC4-C380-4BCA-84E4-AED3D0244E46}">
      <dgm:prSet/>
      <dgm:spPr/>
      <dgm:t>
        <a:bodyPr/>
        <a:lstStyle/>
        <a:p>
          <a:endParaRPr lang="en-US"/>
        </a:p>
      </dgm:t>
    </dgm:pt>
    <dgm:pt modelId="{D2B1A51B-0844-4705-A53A-43285794F427}" type="sibTrans" cxnId="{7DF71DC4-C380-4BCA-84E4-AED3D0244E46}">
      <dgm:prSet/>
      <dgm:spPr/>
      <dgm:t>
        <a:bodyPr/>
        <a:lstStyle/>
        <a:p>
          <a:endParaRPr lang="en-US"/>
        </a:p>
      </dgm:t>
    </dgm:pt>
    <dgm:pt modelId="{EF149F2B-FE70-40B7-87D1-FF11ECBED240}">
      <dgm:prSet/>
      <dgm:spPr/>
      <dgm:t>
        <a:bodyPr/>
        <a:lstStyle/>
        <a:p>
          <a:r>
            <a:rPr lang="en-US" b="1"/>
            <a:t>S.A.F.E.  </a:t>
          </a:r>
          <a:endParaRPr lang="en-US"/>
        </a:p>
      </dgm:t>
    </dgm:pt>
    <dgm:pt modelId="{078E5440-68C8-4CF5-8962-578A00D44413}" type="parTrans" cxnId="{9C73C130-13A2-4C4B-BE3D-7795B2930669}">
      <dgm:prSet/>
      <dgm:spPr/>
      <dgm:t>
        <a:bodyPr/>
        <a:lstStyle/>
        <a:p>
          <a:endParaRPr lang="en-US"/>
        </a:p>
      </dgm:t>
    </dgm:pt>
    <dgm:pt modelId="{12778E9B-3F8B-4225-8115-38B3416729C7}" type="sibTrans" cxnId="{9C73C130-13A2-4C4B-BE3D-7795B2930669}">
      <dgm:prSet/>
      <dgm:spPr/>
      <dgm:t>
        <a:bodyPr/>
        <a:lstStyle/>
        <a:p>
          <a:endParaRPr lang="en-US"/>
        </a:p>
      </dgm:t>
    </dgm:pt>
    <dgm:pt modelId="{D1D06E3F-FF37-45E9-9529-F210D632FF96}">
      <dgm:prSet/>
      <dgm:spPr/>
      <dgm:t>
        <a:bodyPr/>
        <a:lstStyle/>
        <a:p>
          <a:r>
            <a:rPr lang="en-US" b="1"/>
            <a:t>Safety Moments</a:t>
          </a:r>
          <a:endParaRPr lang="en-US"/>
        </a:p>
      </dgm:t>
    </dgm:pt>
    <dgm:pt modelId="{C249F138-FA3E-4FCE-A1CC-718722EFBC10}" type="parTrans" cxnId="{5C4CE160-27B3-410E-9EC0-FECCBC19C6E4}">
      <dgm:prSet/>
      <dgm:spPr/>
      <dgm:t>
        <a:bodyPr/>
        <a:lstStyle/>
        <a:p>
          <a:endParaRPr lang="en-US"/>
        </a:p>
      </dgm:t>
    </dgm:pt>
    <dgm:pt modelId="{409C9CC9-4FEC-4B8D-914A-7F012294E21B}" type="sibTrans" cxnId="{5C4CE160-27B3-410E-9EC0-FECCBC19C6E4}">
      <dgm:prSet/>
      <dgm:spPr/>
      <dgm:t>
        <a:bodyPr/>
        <a:lstStyle/>
        <a:p>
          <a:endParaRPr lang="en-US"/>
        </a:p>
      </dgm:t>
    </dgm:pt>
    <dgm:pt modelId="{DA192C04-4723-4376-8CAD-F793A8D03BE9}">
      <dgm:prSet/>
      <dgm:spPr/>
      <dgm:t>
        <a:bodyPr/>
        <a:lstStyle/>
        <a:p>
          <a:r>
            <a:rPr lang="en-US" b="1"/>
            <a:t>Cope &amp; Climbing Manual</a:t>
          </a:r>
          <a:endParaRPr lang="en-US"/>
        </a:p>
      </dgm:t>
    </dgm:pt>
    <dgm:pt modelId="{25B99CE2-8CFB-4F68-8152-1E3FFA043E92}" type="parTrans" cxnId="{82B893CC-8A17-4951-83F4-C7382DC29E59}">
      <dgm:prSet/>
      <dgm:spPr/>
      <dgm:t>
        <a:bodyPr/>
        <a:lstStyle/>
        <a:p>
          <a:endParaRPr lang="en-US"/>
        </a:p>
      </dgm:t>
    </dgm:pt>
    <dgm:pt modelId="{9CC78220-644E-472C-8C82-114FC4FE6A48}" type="sibTrans" cxnId="{82B893CC-8A17-4951-83F4-C7382DC29E59}">
      <dgm:prSet/>
      <dgm:spPr/>
      <dgm:t>
        <a:bodyPr/>
        <a:lstStyle/>
        <a:p>
          <a:endParaRPr lang="en-US"/>
        </a:p>
      </dgm:t>
    </dgm:pt>
    <dgm:pt modelId="{3B07ADFD-B618-4857-AB85-F0C3221C670C}">
      <dgm:prSet/>
      <dgm:spPr/>
      <dgm:t>
        <a:bodyPr/>
        <a:lstStyle/>
        <a:p>
          <a:r>
            <a:rPr lang="en-US" b="1"/>
            <a:t>Event Checklists</a:t>
          </a:r>
          <a:endParaRPr lang="en-US"/>
        </a:p>
      </dgm:t>
    </dgm:pt>
    <dgm:pt modelId="{978E891B-D581-4C27-AF87-C52B12FEAB25}" type="parTrans" cxnId="{BE7E5A37-FFCA-45E6-87A9-175BAA6E29F7}">
      <dgm:prSet/>
      <dgm:spPr/>
      <dgm:t>
        <a:bodyPr/>
        <a:lstStyle/>
        <a:p>
          <a:endParaRPr lang="en-US"/>
        </a:p>
      </dgm:t>
    </dgm:pt>
    <dgm:pt modelId="{92F733DA-BEBA-481B-925B-2956B2842D3A}" type="sibTrans" cxnId="{BE7E5A37-FFCA-45E6-87A9-175BAA6E29F7}">
      <dgm:prSet/>
      <dgm:spPr/>
      <dgm:t>
        <a:bodyPr/>
        <a:lstStyle/>
        <a:p>
          <a:endParaRPr lang="en-US"/>
        </a:p>
      </dgm:t>
    </dgm:pt>
    <dgm:pt modelId="{1B8FF113-72C7-4E99-A625-C13384C7A46E}">
      <dgm:prSet/>
      <dgm:spPr/>
      <dgm:t>
        <a:bodyPr/>
        <a:lstStyle/>
        <a:p>
          <a:r>
            <a:rPr lang="en-US" b="1"/>
            <a:t>Safe Swim Defense Plan</a:t>
          </a:r>
          <a:endParaRPr lang="en-US"/>
        </a:p>
      </dgm:t>
    </dgm:pt>
    <dgm:pt modelId="{C618FE19-2DCD-4DFD-894E-07B55AA99B1A}" type="parTrans" cxnId="{FCEE5313-BD98-4385-8056-2A6F00E1A25A}">
      <dgm:prSet/>
      <dgm:spPr/>
      <dgm:t>
        <a:bodyPr/>
        <a:lstStyle/>
        <a:p>
          <a:endParaRPr lang="en-US"/>
        </a:p>
      </dgm:t>
    </dgm:pt>
    <dgm:pt modelId="{AFF4F2EA-9941-42B9-A1FB-CBB03EF1359D}" type="sibTrans" cxnId="{FCEE5313-BD98-4385-8056-2A6F00E1A25A}">
      <dgm:prSet/>
      <dgm:spPr/>
      <dgm:t>
        <a:bodyPr/>
        <a:lstStyle/>
        <a:p>
          <a:endParaRPr lang="en-US"/>
        </a:p>
      </dgm:t>
    </dgm:pt>
    <dgm:pt modelId="{38F467A7-D74D-4D0B-9191-6F5DD1BEBDFA}">
      <dgm:prSet/>
      <dgm:spPr/>
      <dgm:t>
        <a:bodyPr/>
        <a:lstStyle/>
        <a:p>
          <a:r>
            <a:rPr lang="en-US" b="1"/>
            <a:t>Safety Afloat</a:t>
          </a:r>
          <a:endParaRPr lang="en-US"/>
        </a:p>
      </dgm:t>
    </dgm:pt>
    <dgm:pt modelId="{2C420F80-4DDA-4525-8143-50D99D4DE046}" type="parTrans" cxnId="{9DBC1AB7-0A8A-4D84-BE18-F496B1ADD204}">
      <dgm:prSet/>
      <dgm:spPr/>
      <dgm:t>
        <a:bodyPr/>
        <a:lstStyle/>
        <a:p>
          <a:endParaRPr lang="en-US"/>
        </a:p>
      </dgm:t>
    </dgm:pt>
    <dgm:pt modelId="{92A1177E-C6AB-4AD7-8F77-5A9433AEC9B0}" type="sibTrans" cxnId="{9DBC1AB7-0A8A-4D84-BE18-F496B1ADD204}">
      <dgm:prSet/>
      <dgm:spPr/>
      <dgm:t>
        <a:bodyPr/>
        <a:lstStyle/>
        <a:p>
          <a:endParaRPr lang="en-US"/>
        </a:p>
      </dgm:t>
    </dgm:pt>
    <dgm:pt modelId="{3ACE059A-C549-45E8-8761-C1DC7DE97ECF}">
      <dgm:prSet/>
      <dgm:spPr/>
      <dgm:t>
        <a:bodyPr/>
        <a:lstStyle/>
        <a:p>
          <a:r>
            <a:rPr lang="en-US" b="1"/>
            <a:t>Scouting Safely website</a:t>
          </a:r>
          <a:endParaRPr lang="en-US"/>
        </a:p>
      </dgm:t>
    </dgm:pt>
    <dgm:pt modelId="{CFE5588C-1C6E-4758-9A79-1E013E170BE5}" type="parTrans" cxnId="{EE0F6402-9F0C-4A28-855C-2F11C1947E3A}">
      <dgm:prSet/>
      <dgm:spPr/>
      <dgm:t>
        <a:bodyPr/>
        <a:lstStyle/>
        <a:p>
          <a:endParaRPr lang="en-US"/>
        </a:p>
      </dgm:t>
    </dgm:pt>
    <dgm:pt modelId="{58913046-F0A6-4989-9FE2-11E5C4E4AF12}" type="sibTrans" cxnId="{EE0F6402-9F0C-4A28-855C-2F11C1947E3A}">
      <dgm:prSet/>
      <dgm:spPr/>
      <dgm:t>
        <a:bodyPr/>
        <a:lstStyle/>
        <a:p>
          <a:endParaRPr lang="en-US"/>
        </a:p>
      </dgm:t>
    </dgm:pt>
    <dgm:pt modelId="{6FCF7F39-069E-4FA9-830D-7C46AAC90544}">
      <dgm:prSet/>
      <dgm:spPr/>
      <dgm:t>
        <a:bodyPr/>
        <a:lstStyle/>
        <a:p>
          <a:r>
            <a:rPr lang="en-US" b="1" dirty="0"/>
            <a:t>Range and Target Activities</a:t>
          </a:r>
          <a:endParaRPr lang="en-US" dirty="0"/>
        </a:p>
      </dgm:t>
    </dgm:pt>
    <dgm:pt modelId="{DC3387DB-6D67-4ACA-995A-4FD9FFA80515}" type="parTrans" cxnId="{311D71FD-B213-4CB0-9F59-0C6C45716F73}">
      <dgm:prSet/>
      <dgm:spPr/>
      <dgm:t>
        <a:bodyPr/>
        <a:lstStyle/>
        <a:p>
          <a:endParaRPr lang="en-US"/>
        </a:p>
      </dgm:t>
    </dgm:pt>
    <dgm:pt modelId="{69785E7E-6E65-4555-B7A0-026CDD67CD21}" type="sibTrans" cxnId="{311D71FD-B213-4CB0-9F59-0C6C45716F73}">
      <dgm:prSet/>
      <dgm:spPr/>
      <dgm:t>
        <a:bodyPr/>
        <a:lstStyle/>
        <a:p>
          <a:endParaRPr lang="en-US"/>
        </a:p>
      </dgm:t>
    </dgm:pt>
    <dgm:pt modelId="{7CF598BA-39E4-244E-B58E-3FCC2706BCD4}" type="pres">
      <dgm:prSet presAssocID="{4560452E-B0BF-40D9-86BC-716184FFC49A}" presName="diagram" presStyleCnt="0">
        <dgm:presLayoutVars>
          <dgm:dir/>
          <dgm:resizeHandles val="exact"/>
        </dgm:presLayoutVars>
      </dgm:prSet>
      <dgm:spPr/>
    </dgm:pt>
    <dgm:pt modelId="{B752A79E-A618-7649-A335-75C72639F0F0}" type="pres">
      <dgm:prSet presAssocID="{1BD94E67-94B0-4565-8B80-D1B9592F4CF7}" presName="node" presStyleLbl="node1" presStyleIdx="0" presStyleCnt="9">
        <dgm:presLayoutVars>
          <dgm:bulletEnabled val="1"/>
        </dgm:presLayoutVars>
      </dgm:prSet>
      <dgm:spPr/>
    </dgm:pt>
    <dgm:pt modelId="{38098B9F-09F7-1043-B9E8-FD0A89B713B1}" type="pres">
      <dgm:prSet presAssocID="{D2B1A51B-0844-4705-A53A-43285794F427}" presName="sibTrans" presStyleCnt="0"/>
      <dgm:spPr/>
    </dgm:pt>
    <dgm:pt modelId="{DC04D43E-E12A-6340-86BD-B103D7B599A6}" type="pres">
      <dgm:prSet presAssocID="{EF149F2B-FE70-40B7-87D1-FF11ECBED240}" presName="node" presStyleLbl="node1" presStyleIdx="1" presStyleCnt="9">
        <dgm:presLayoutVars>
          <dgm:bulletEnabled val="1"/>
        </dgm:presLayoutVars>
      </dgm:prSet>
      <dgm:spPr/>
    </dgm:pt>
    <dgm:pt modelId="{7C51A8AA-6131-C146-B0ED-05FF7DB2E095}" type="pres">
      <dgm:prSet presAssocID="{12778E9B-3F8B-4225-8115-38B3416729C7}" presName="sibTrans" presStyleCnt="0"/>
      <dgm:spPr/>
    </dgm:pt>
    <dgm:pt modelId="{BD01315C-DCBC-5D4D-AB2F-7DB439171B70}" type="pres">
      <dgm:prSet presAssocID="{D1D06E3F-FF37-45E9-9529-F210D632FF96}" presName="node" presStyleLbl="node1" presStyleIdx="2" presStyleCnt="9">
        <dgm:presLayoutVars>
          <dgm:bulletEnabled val="1"/>
        </dgm:presLayoutVars>
      </dgm:prSet>
      <dgm:spPr/>
    </dgm:pt>
    <dgm:pt modelId="{48127555-D552-3B46-AF75-CBBAC4645A80}" type="pres">
      <dgm:prSet presAssocID="{409C9CC9-4FEC-4B8D-914A-7F012294E21B}" presName="sibTrans" presStyleCnt="0"/>
      <dgm:spPr/>
    </dgm:pt>
    <dgm:pt modelId="{F5A21F1A-5464-874B-869A-B4726B3D14F3}" type="pres">
      <dgm:prSet presAssocID="{DA192C04-4723-4376-8CAD-F793A8D03BE9}" presName="node" presStyleLbl="node1" presStyleIdx="3" presStyleCnt="9">
        <dgm:presLayoutVars>
          <dgm:bulletEnabled val="1"/>
        </dgm:presLayoutVars>
      </dgm:prSet>
      <dgm:spPr/>
    </dgm:pt>
    <dgm:pt modelId="{25669AF1-30B8-0D48-A17F-623C0BC8A9FF}" type="pres">
      <dgm:prSet presAssocID="{9CC78220-644E-472C-8C82-114FC4FE6A48}" presName="sibTrans" presStyleCnt="0"/>
      <dgm:spPr/>
    </dgm:pt>
    <dgm:pt modelId="{10BA53A4-50A6-3F4C-A989-1677293815EF}" type="pres">
      <dgm:prSet presAssocID="{3B07ADFD-B618-4857-AB85-F0C3221C670C}" presName="node" presStyleLbl="node1" presStyleIdx="4" presStyleCnt="9">
        <dgm:presLayoutVars>
          <dgm:bulletEnabled val="1"/>
        </dgm:presLayoutVars>
      </dgm:prSet>
      <dgm:spPr/>
    </dgm:pt>
    <dgm:pt modelId="{E0BD4314-9196-6549-BD7E-6CE7A7624CD7}" type="pres">
      <dgm:prSet presAssocID="{92F733DA-BEBA-481B-925B-2956B2842D3A}" presName="sibTrans" presStyleCnt="0"/>
      <dgm:spPr/>
    </dgm:pt>
    <dgm:pt modelId="{8AF18861-29B7-724E-A74A-D178D772F8C8}" type="pres">
      <dgm:prSet presAssocID="{1B8FF113-72C7-4E99-A625-C13384C7A46E}" presName="node" presStyleLbl="node1" presStyleIdx="5" presStyleCnt="9">
        <dgm:presLayoutVars>
          <dgm:bulletEnabled val="1"/>
        </dgm:presLayoutVars>
      </dgm:prSet>
      <dgm:spPr/>
    </dgm:pt>
    <dgm:pt modelId="{F8EF6925-042A-7545-94DD-A7BBACBCF0E9}" type="pres">
      <dgm:prSet presAssocID="{AFF4F2EA-9941-42B9-A1FB-CBB03EF1359D}" presName="sibTrans" presStyleCnt="0"/>
      <dgm:spPr/>
    </dgm:pt>
    <dgm:pt modelId="{4E919CE3-688B-CA42-9434-61ADF2F7F271}" type="pres">
      <dgm:prSet presAssocID="{38F467A7-D74D-4D0B-9191-6F5DD1BEBDFA}" presName="node" presStyleLbl="node1" presStyleIdx="6" presStyleCnt="9">
        <dgm:presLayoutVars>
          <dgm:bulletEnabled val="1"/>
        </dgm:presLayoutVars>
      </dgm:prSet>
      <dgm:spPr/>
    </dgm:pt>
    <dgm:pt modelId="{26CBDDCB-D72F-2745-AEF8-E5C5A89D2372}" type="pres">
      <dgm:prSet presAssocID="{92A1177E-C6AB-4AD7-8F77-5A9433AEC9B0}" presName="sibTrans" presStyleCnt="0"/>
      <dgm:spPr/>
    </dgm:pt>
    <dgm:pt modelId="{262BA973-7D2B-3440-920E-EAD0F25BE0AC}" type="pres">
      <dgm:prSet presAssocID="{3ACE059A-C549-45E8-8761-C1DC7DE97ECF}" presName="node" presStyleLbl="node1" presStyleIdx="7" presStyleCnt="9">
        <dgm:presLayoutVars>
          <dgm:bulletEnabled val="1"/>
        </dgm:presLayoutVars>
      </dgm:prSet>
      <dgm:spPr/>
    </dgm:pt>
    <dgm:pt modelId="{3778A8F8-E21E-B440-BB55-DDC9C6C773B4}" type="pres">
      <dgm:prSet presAssocID="{58913046-F0A6-4989-9FE2-11E5C4E4AF12}" presName="sibTrans" presStyleCnt="0"/>
      <dgm:spPr/>
    </dgm:pt>
    <dgm:pt modelId="{92F23BF4-1119-8047-9785-556F7340AF31}" type="pres">
      <dgm:prSet presAssocID="{6FCF7F39-069E-4FA9-830D-7C46AAC90544}" presName="node" presStyleLbl="node1" presStyleIdx="8" presStyleCnt="9">
        <dgm:presLayoutVars>
          <dgm:bulletEnabled val="1"/>
        </dgm:presLayoutVars>
      </dgm:prSet>
      <dgm:spPr/>
    </dgm:pt>
  </dgm:ptLst>
  <dgm:cxnLst>
    <dgm:cxn modelId="{EE0F6402-9F0C-4A28-855C-2F11C1947E3A}" srcId="{4560452E-B0BF-40D9-86BC-716184FFC49A}" destId="{3ACE059A-C549-45E8-8761-C1DC7DE97ECF}" srcOrd="7" destOrd="0" parTransId="{CFE5588C-1C6E-4758-9A79-1E013E170BE5}" sibTransId="{58913046-F0A6-4989-9FE2-11E5C4E4AF12}"/>
    <dgm:cxn modelId="{6A78820E-B8E8-7440-815C-C716D4504233}" type="presOf" srcId="{6FCF7F39-069E-4FA9-830D-7C46AAC90544}" destId="{92F23BF4-1119-8047-9785-556F7340AF31}" srcOrd="0" destOrd="0" presId="urn:microsoft.com/office/officeart/2005/8/layout/default"/>
    <dgm:cxn modelId="{FCEE5313-BD98-4385-8056-2A6F00E1A25A}" srcId="{4560452E-B0BF-40D9-86BC-716184FFC49A}" destId="{1B8FF113-72C7-4E99-A625-C13384C7A46E}" srcOrd="5" destOrd="0" parTransId="{C618FE19-2DCD-4DFD-894E-07B55AA99B1A}" sibTransId="{AFF4F2EA-9941-42B9-A1FB-CBB03EF1359D}"/>
    <dgm:cxn modelId="{17F5AB1C-984A-0940-A2EA-228AAEA2DDB2}" type="presOf" srcId="{1BD94E67-94B0-4565-8B80-D1B9592F4CF7}" destId="{B752A79E-A618-7649-A335-75C72639F0F0}" srcOrd="0" destOrd="0" presId="urn:microsoft.com/office/officeart/2005/8/layout/default"/>
    <dgm:cxn modelId="{B7935C2D-2B08-454E-A157-16A6709970E3}" type="presOf" srcId="{3B07ADFD-B618-4857-AB85-F0C3221C670C}" destId="{10BA53A4-50A6-3F4C-A989-1677293815EF}" srcOrd="0" destOrd="0" presId="urn:microsoft.com/office/officeart/2005/8/layout/default"/>
    <dgm:cxn modelId="{9C73C130-13A2-4C4B-BE3D-7795B2930669}" srcId="{4560452E-B0BF-40D9-86BC-716184FFC49A}" destId="{EF149F2B-FE70-40B7-87D1-FF11ECBED240}" srcOrd="1" destOrd="0" parTransId="{078E5440-68C8-4CF5-8962-578A00D44413}" sibTransId="{12778E9B-3F8B-4225-8115-38B3416729C7}"/>
    <dgm:cxn modelId="{BE7E5A37-FFCA-45E6-87A9-175BAA6E29F7}" srcId="{4560452E-B0BF-40D9-86BC-716184FFC49A}" destId="{3B07ADFD-B618-4857-AB85-F0C3221C670C}" srcOrd="4" destOrd="0" parTransId="{978E891B-D581-4C27-AF87-C52B12FEAB25}" sibTransId="{92F733DA-BEBA-481B-925B-2956B2842D3A}"/>
    <dgm:cxn modelId="{AC4D9253-5AD9-B045-BF2C-0C5844913413}" type="presOf" srcId="{3ACE059A-C549-45E8-8761-C1DC7DE97ECF}" destId="{262BA973-7D2B-3440-920E-EAD0F25BE0AC}" srcOrd="0" destOrd="0" presId="urn:microsoft.com/office/officeart/2005/8/layout/default"/>
    <dgm:cxn modelId="{B40B3955-E2B5-7646-A48C-95C116776E59}" type="presOf" srcId="{EF149F2B-FE70-40B7-87D1-FF11ECBED240}" destId="{DC04D43E-E12A-6340-86BD-B103D7B599A6}" srcOrd="0" destOrd="0" presId="urn:microsoft.com/office/officeart/2005/8/layout/default"/>
    <dgm:cxn modelId="{5C4CE160-27B3-410E-9EC0-FECCBC19C6E4}" srcId="{4560452E-B0BF-40D9-86BC-716184FFC49A}" destId="{D1D06E3F-FF37-45E9-9529-F210D632FF96}" srcOrd="2" destOrd="0" parTransId="{C249F138-FA3E-4FCE-A1CC-718722EFBC10}" sibTransId="{409C9CC9-4FEC-4B8D-914A-7F012294E21B}"/>
    <dgm:cxn modelId="{225A4961-C540-104B-BFD1-DDE00C5486F0}" type="presOf" srcId="{DA192C04-4723-4376-8CAD-F793A8D03BE9}" destId="{F5A21F1A-5464-874B-869A-B4726B3D14F3}" srcOrd="0" destOrd="0" presId="urn:microsoft.com/office/officeart/2005/8/layout/default"/>
    <dgm:cxn modelId="{67FCAF88-FFE8-9F4A-9925-D18340CEEED1}" type="presOf" srcId="{4560452E-B0BF-40D9-86BC-716184FFC49A}" destId="{7CF598BA-39E4-244E-B58E-3FCC2706BCD4}" srcOrd="0" destOrd="0" presId="urn:microsoft.com/office/officeart/2005/8/layout/default"/>
    <dgm:cxn modelId="{FE9B7F8A-2BD2-1C4D-B1AD-AEB10557F86D}" type="presOf" srcId="{D1D06E3F-FF37-45E9-9529-F210D632FF96}" destId="{BD01315C-DCBC-5D4D-AB2F-7DB439171B70}" srcOrd="0" destOrd="0" presId="urn:microsoft.com/office/officeart/2005/8/layout/default"/>
    <dgm:cxn modelId="{FE9D6590-EC2E-AF48-8CC8-835ABF4843E6}" type="presOf" srcId="{1B8FF113-72C7-4E99-A625-C13384C7A46E}" destId="{8AF18861-29B7-724E-A74A-D178D772F8C8}" srcOrd="0" destOrd="0" presId="urn:microsoft.com/office/officeart/2005/8/layout/default"/>
    <dgm:cxn modelId="{092E07A0-1A30-F74A-8110-5A99881759C5}" type="presOf" srcId="{38F467A7-D74D-4D0B-9191-6F5DD1BEBDFA}" destId="{4E919CE3-688B-CA42-9434-61ADF2F7F271}" srcOrd="0" destOrd="0" presId="urn:microsoft.com/office/officeart/2005/8/layout/default"/>
    <dgm:cxn modelId="{9DBC1AB7-0A8A-4D84-BE18-F496B1ADD204}" srcId="{4560452E-B0BF-40D9-86BC-716184FFC49A}" destId="{38F467A7-D74D-4D0B-9191-6F5DD1BEBDFA}" srcOrd="6" destOrd="0" parTransId="{2C420F80-4DDA-4525-8143-50D99D4DE046}" sibTransId="{92A1177E-C6AB-4AD7-8F77-5A9433AEC9B0}"/>
    <dgm:cxn modelId="{7DF71DC4-C380-4BCA-84E4-AED3D0244E46}" srcId="{4560452E-B0BF-40D9-86BC-716184FFC49A}" destId="{1BD94E67-94B0-4565-8B80-D1B9592F4CF7}" srcOrd="0" destOrd="0" parTransId="{D5AF5498-D5CE-4BD2-8550-D2BE496AB8B4}" sibTransId="{D2B1A51B-0844-4705-A53A-43285794F427}"/>
    <dgm:cxn modelId="{82B893CC-8A17-4951-83F4-C7382DC29E59}" srcId="{4560452E-B0BF-40D9-86BC-716184FFC49A}" destId="{DA192C04-4723-4376-8CAD-F793A8D03BE9}" srcOrd="3" destOrd="0" parTransId="{25B99CE2-8CFB-4F68-8152-1E3FFA043E92}" sibTransId="{9CC78220-644E-472C-8C82-114FC4FE6A48}"/>
    <dgm:cxn modelId="{311D71FD-B213-4CB0-9F59-0C6C45716F73}" srcId="{4560452E-B0BF-40D9-86BC-716184FFC49A}" destId="{6FCF7F39-069E-4FA9-830D-7C46AAC90544}" srcOrd="8" destOrd="0" parTransId="{DC3387DB-6D67-4ACA-995A-4FD9FFA80515}" sibTransId="{69785E7E-6E65-4555-B7A0-026CDD67CD21}"/>
    <dgm:cxn modelId="{D50AF1DB-DC5B-0F42-A726-D751508FB103}" type="presParOf" srcId="{7CF598BA-39E4-244E-B58E-3FCC2706BCD4}" destId="{B752A79E-A618-7649-A335-75C72639F0F0}" srcOrd="0" destOrd="0" presId="urn:microsoft.com/office/officeart/2005/8/layout/default"/>
    <dgm:cxn modelId="{1ADED2D5-2854-F145-A6DF-85762952AF19}" type="presParOf" srcId="{7CF598BA-39E4-244E-B58E-3FCC2706BCD4}" destId="{38098B9F-09F7-1043-B9E8-FD0A89B713B1}" srcOrd="1" destOrd="0" presId="urn:microsoft.com/office/officeart/2005/8/layout/default"/>
    <dgm:cxn modelId="{E2BE2275-1A3F-1F4D-82CD-02CF6969915A}" type="presParOf" srcId="{7CF598BA-39E4-244E-B58E-3FCC2706BCD4}" destId="{DC04D43E-E12A-6340-86BD-B103D7B599A6}" srcOrd="2" destOrd="0" presId="urn:microsoft.com/office/officeart/2005/8/layout/default"/>
    <dgm:cxn modelId="{4A61B3D9-2B46-C141-8C11-1B3689F3745B}" type="presParOf" srcId="{7CF598BA-39E4-244E-B58E-3FCC2706BCD4}" destId="{7C51A8AA-6131-C146-B0ED-05FF7DB2E095}" srcOrd="3" destOrd="0" presId="urn:microsoft.com/office/officeart/2005/8/layout/default"/>
    <dgm:cxn modelId="{E157CC0A-8EA8-9D4A-8A4E-AA9E95749096}" type="presParOf" srcId="{7CF598BA-39E4-244E-B58E-3FCC2706BCD4}" destId="{BD01315C-DCBC-5D4D-AB2F-7DB439171B70}" srcOrd="4" destOrd="0" presId="urn:microsoft.com/office/officeart/2005/8/layout/default"/>
    <dgm:cxn modelId="{9CCE8376-2208-184B-851E-F97E62BAE788}" type="presParOf" srcId="{7CF598BA-39E4-244E-B58E-3FCC2706BCD4}" destId="{48127555-D552-3B46-AF75-CBBAC4645A80}" srcOrd="5" destOrd="0" presId="urn:microsoft.com/office/officeart/2005/8/layout/default"/>
    <dgm:cxn modelId="{D5D43B2F-3B78-4B41-B243-BDD7277099F6}" type="presParOf" srcId="{7CF598BA-39E4-244E-B58E-3FCC2706BCD4}" destId="{F5A21F1A-5464-874B-869A-B4726B3D14F3}" srcOrd="6" destOrd="0" presId="urn:microsoft.com/office/officeart/2005/8/layout/default"/>
    <dgm:cxn modelId="{DB183F96-09E8-BC4D-8B7C-4AC4D12AB4A2}" type="presParOf" srcId="{7CF598BA-39E4-244E-B58E-3FCC2706BCD4}" destId="{25669AF1-30B8-0D48-A17F-623C0BC8A9FF}" srcOrd="7" destOrd="0" presId="urn:microsoft.com/office/officeart/2005/8/layout/default"/>
    <dgm:cxn modelId="{047889D3-B60C-0C45-95B2-9876C251F601}" type="presParOf" srcId="{7CF598BA-39E4-244E-B58E-3FCC2706BCD4}" destId="{10BA53A4-50A6-3F4C-A989-1677293815EF}" srcOrd="8" destOrd="0" presId="urn:microsoft.com/office/officeart/2005/8/layout/default"/>
    <dgm:cxn modelId="{AE443AFC-7058-3440-AC91-276108F6623F}" type="presParOf" srcId="{7CF598BA-39E4-244E-B58E-3FCC2706BCD4}" destId="{E0BD4314-9196-6549-BD7E-6CE7A7624CD7}" srcOrd="9" destOrd="0" presId="urn:microsoft.com/office/officeart/2005/8/layout/default"/>
    <dgm:cxn modelId="{CCE04CCB-148C-2448-91A5-208509567D4B}" type="presParOf" srcId="{7CF598BA-39E4-244E-B58E-3FCC2706BCD4}" destId="{8AF18861-29B7-724E-A74A-D178D772F8C8}" srcOrd="10" destOrd="0" presId="urn:microsoft.com/office/officeart/2005/8/layout/default"/>
    <dgm:cxn modelId="{74C1D46F-8187-664E-9564-4D7A76416D20}" type="presParOf" srcId="{7CF598BA-39E4-244E-B58E-3FCC2706BCD4}" destId="{F8EF6925-042A-7545-94DD-A7BBACBCF0E9}" srcOrd="11" destOrd="0" presId="urn:microsoft.com/office/officeart/2005/8/layout/default"/>
    <dgm:cxn modelId="{1A5B160C-FD23-2248-B213-A7EBD163D38A}" type="presParOf" srcId="{7CF598BA-39E4-244E-B58E-3FCC2706BCD4}" destId="{4E919CE3-688B-CA42-9434-61ADF2F7F271}" srcOrd="12" destOrd="0" presId="urn:microsoft.com/office/officeart/2005/8/layout/default"/>
    <dgm:cxn modelId="{1BD50EAD-C948-2940-9221-37291630C198}" type="presParOf" srcId="{7CF598BA-39E4-244E-B58E-3FCC2706BCD4}" destId="{26CBDDCB-D72F-2745-AEF8-E5C5A89D2372}" srcOrd="13" destOrd="0" presId="urn:microsoft.com/office/officeart/2005/8/layout/default"/>
    <dgm:cxn modelId="{2C185145-CF84-3043-A9E9-B12AA3C9BBED}" type="presParOf" srcId="{7CF598BA-39E4-244E-B58E-3FCC2706BCD4}" destId="{262BA973-7D2B-3440-920E-EAD0F25BE0AC}" srcOrd="14" destOrd="0" presId="urn:microsoft.com/office/officeart/2005/8/layout/default"/>
    <dgm:cxn modelId="{A9554C2D-85F6-5848-9873-A9DC7F547410}" type="presParOf" srcId="{7CF598BA-39E4-244E-B58E-3FCC2706BCD4}" destId="{3778A8F8-E21E-B440-BB55-DDC9C6C773B4}" srcOrd="15" destOrd="0" presId="urn:microsoft.com/office/officeart/2005/8/layout/default"/>
    <dgm:cxn modelId="{382FA01C-AE09-6949-AAD4-95F27E6C0A88}" type="presParOf" srcId="{7CF598BA-39E4-244E-B58E-3FCC2706BCD4}" destId="{92F23BF4-1119-8047-9785-556F7340AF3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7E9B0-F5A6-455F-8DDD-6C6DE9060BEB}"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FB61A99A-C85C-4895-926B-D7093FEAFA05}">
      <dgm:prSet/>
      <dgm:spPr/>
      <dgm:t>
        <a:bodyPr/>
        <a:lstStyle/>
        <a:p>
          <a:r>
            <a:rPr lang="en-US"/>
            <a:t>Understand and use</a:t>
          </a:r>
        </a:p>
      </dgm:t>
    </dgm:pt>
    <dgm:pt modelId="{DE0B1AF0-F601-4AC9-AE5C-3E1C580698E7}" type="parTrans" cxnId="{7DBF2218-0D5C-401E-B6C7-EAEE508D094D}">
      <dgm:prSet/>
      <dgm:spPr/>
      <dgm:t>
        <a:bodyPr/>
        <a:lstStyle/>
        <a:p>
          <a:endParaRPr lang="en-US"/>
        </a:p>
      </dgm:t>
    </dgm:pt>
    <dgm:pt modelId="{0822FB05-0C90-44CF-810F-A538E909FB60}" type="sibTrans" cxnId="{7DBF2218-0D5C-401E-B6C7-EAEE508D094D}">
      <dgm:prSet/>
      <dgm:spPr/>
      <dgm:t>
        <a:bodyPr/>
        <a:lstStyle/>
        <a:p>
          <a:endParaRPr lang="en-US"/>
        </a:p>
      </dgm:t>
    </dgm:pt>
    <dgm:pt modelId="{A4FC86ED-455C-4FA6-A81E-458CA5661237}">
      <dgm:prSet custT="1"/>
      <dgm:spPr/>
      <dgm:t>
        <a:bodyPr/>
        <a:lstStyle/>
        <a:p>
          <a:r>
            <a:rPr lang="en-US" sz="1800" baseline="0" dirty="0"/>
            <a:t>Adhere to following the established policies and programs </a:t>
          </a:r>
        </a:p>
        <a:p>
          <a:endParaRPr lang="en-US" sz="1800" baseline="0" dirty="0"/>
        </a:p>
        <a:p>
          <a:r>
            <a:rPr lang="en-US" sz="1800" baseline="0" dirty="0"/>
            <a:t>Understand and use the Guide to Safe Scouting and other Scouting America safety-related publications</a:t>
          </a:r>
        </a:p>
      </dgm:t>
    </dgm:pt>
    <dgm:pt modelId="{BF682E4E-F152-4FF1-89CB-EC243FE84E00}" type="parTrans" cxnId="{E230EEF5-0BCF-4293-B30C-AA7E846F3548}">
      <dgm:prSet/>
      <dgm:spPr/>
      <dgm:t>
        <a:bodyPr/>
        <a:lstStyle/>
        <a:p>
          <a:endParaRPr lang="en-US"/>
        </a:p>
      </dgm:t>
    </dgm:pt>
    <dgm:pt modelId="{0F4B5F2A-71EF-49BA-BF11-F7AED59EC826}" type="sibTrans" cxnId="{E230EEF5-0BCF-4293-B30C-AA7E846F3548}">
      <dgm:prSet/>
      <dgm:spPr/>
      <dgm:t>
        <a:bodyPr/>
        <a:lstStyle/>
        <a:p>
          <a:endParaRPr lang="en-US"/>
        </a:p>
      </dgm:t>
    </dgm:pt>
    <dgm:pt modelId="{708D9020-5F4A-4E3A-B281-1FD625FC898D}">
      <dgm:prSet/>
      <dgm:spPr/>
      <dgm:t>
        <a:bodyPr/>
        <a:lstStyle/>
        <a:p>
          <a:r>
            <a:rPr lang="en-US"/>
            <a:t>Model</a:t>
          </a:r>
        </a:p>
      </dgm:t>
    </dgm:pt>
    <dgm:pt modelId="{12876BA5-F3FC-4812-9FD9-CAF7EB1673E3}" type="parTrans" cxnId="{53FC38E5-DC1E-4B4A-B46A-728CA2409DAB}">
      <dgm:prSet/>
      <dgm:spPr/>
      <dgm:t>
        <a:bodyPr/>
        <a:lstStyle/>
        <a:p>
          <a:endParaRPr lang="en-US"/>
        </a:p>
      </dgm:t>
    </dgm:pt>
    <dgm:pt modelId="{F88B2A2D-00D9-4533-99A7-54AB3F83291E}" type="sibTrans" cxnId="{53FC38E5-DC1E-4B4A-B46A-728CA2409DAB}">
      <dgm:prSet/>
      <dgm:spPr/>
      <dgm:t>
        <a:bodyPr/>
        <a:lstStyle/>
        <a:p>
          <a:endParaRPr lang="en-US"/>
        </a:p>
      </dgm:t>
    </dgm:pt>
    <dgm:pt modelId="{E734DA54-7408-475E-AABB-4B18E5FB96BA}">
      <dgm:prSet custT="1"/>
      <dgm:spPr/>
      <dgm:t>
        <a:bodyPr/>
        <a:lstStyle/>
        <a:p>
          <a:r>
            <a:rPr lang="en-US" sz="1800" baseline="0" dirty="0"/>
            <a:t>Model consistent use of Safety Moments in all meetings</a:t>
          </a:r>
        </a:p>
      </dgm:t>
    </dgm:pt>
    <dgm:pt modelId="{87659722-2D6A-4303-A42F-B30D56A6A072}" type="parTrans" cxnId="{B47920F1-D5C8-4A3F-8754-82EEB85F4F7C}">
      <dgm:prSet/>
      <dgm:spPr/>
      <dgm:t>
        <a:bodyPr/>
        <a:lstStyle/>
        <a:p>
          <a:endParaRPr lang="en-US"/>
        </a:p>
      </dgm:t>
    </dgm:pt>
    <dgm:pt modelId="{EF6912C7-D073-42B0-9D2F-A23F191C7BAC}" type="sibTrans" cxnId="{B47920F1-D5C8-4A3F-8754-82EEB85F4F7C}">
      <dgm:prSet/>
      <dgm:spPr/>
      <dgm:t>
        <a:bodyPr/>
        <a:lstStyle/>
        <a:p>
          <a:endParaRPr lang="en-US"/>
        </a:p>
      </dgm:t>
    </dgm:pt>
    <dgm:pt modelId="{00E1618B-C1B9-4F3F-888D-A1A94537E85D}">
      <dgm:prSet/>
      <dgm:spPr/>
      <dgm:t>
        <a:bodyPr/>
        <a:lstStyle/>
        <a:p>
          <a:r>
            <a:rPr lang="en-US"/>
            <a:t>Support</a:t>
          </a:r>
        </a:p>
      </dgm:t>
    </dgm:pt>
    <dgm:pt modelId="{1B489885-BA75-477B-BA1E-240007CCCBF1}" type="parTrans" cxnId="{E75D3003-5E6C-4961-96B5-99F1B6CAD129}">
      <dgm:prSet/>
      <dgm:spPr/>
      <dgm:t>
        <a:bodyPr/>
        <a:lstStyle/>
        <a:p>
          <a:endParaRPr lang="en-US"/>
        </a:p>
      </dgm:t>
    </dgm:pt>
    <dgm:pt modelId="{A34AF5A8-11D0-42D1-9D88-45A4C65CD2F1}" type="sibTrans" cxnId="{E75D3003-5E6C-4961-96B5-99F1B6CAD129}">
      <dgm:prSet/>
      <dgm:spPr/>
      <dgm:t>
        <a:bodyPr/>
        <a:lstStyle/>
        <a:p>
          <a:endParaRPr lang="en-US"/>
        </a:p>
      </dgm:t>
    </dgm:pt>
    <dgm:pt modelId="{F3FA8C74-4A5C-42E6-B646-B8FA0F1C388C}">
      <dgm:prSet custT="1"/>
      <dgm:spPr/>
      <dgm:t>
        <a:bodyPr/>
        <a:lstStyle/>
        <a:p>
          <a:r>
            <a:rPr lang="en-US" sz="1800" baseline="0" dirty="0"/>
            <a:t>Support prevention first</a:t>
          </a:r>
        </a:p>
      </dgm:t>
    </dgm:pt>
    <dgm:pt modelId="{EBD73337-39CE-4AD1-B5C5-AB6456130A13}" type="parTrans" cxnId="{0D6E0980-5E77-4931-829F-892FC3A206B6}">
      <dgm:prSet/>
      <dgm:spPr/>
      <dgm:t>
        <a:bodyPr/>
        <a:lstStyle/>
        <a:p>
          <a:endParaRPr lang="en-US"/>
        </a:p>
      </dgm:t>
    </dgm:pt>
    <dgm:pt modelId="{125B999C-8411-44B2-9C61-801303D7D2E2}" type="sibTrans" cxnId="{0D6E0980-5E77-4931-829F-892FC3A206B6}">
      <dgm:prSet/>
      <dgm:spPr/>
      <dgm:t>
        <a:bodyPr/>
        <a:lstStyle/>
        <a:p>
          <a:endParaRPr lang="en-US"/>
        </a:p>
      </dgm:t>
    </dgm:pt>
    <dgm:pt modelId="{1FD96547-D1A7-4243-84FB-CE6D627F49EA}">
      <dgm:prSet/>
      <dgm:spPr/>
      <dgm:t>
        <a:bodyPr/>
        <a:lstStyle/>
        <a:p>
          <a:r>
            <a:rPr lang="en-US"/>
            <a:t>Continue</a:t>
          </a:r>
        </a:p>
      </dgm:t>
    </dgm:pt>
    <dgm:pt modelId="{52DF315D-DA8E-43A1-A0DB-2D2DAC7CD043}" type="parTrans" cxnId="{D3B702B3-871C-431C-9C54-38C51E5408CB}">
      <dgm:prSet/>
      <dgm:spPr/>
      <dgm:t>
        <a:bodyPr/>
        <a:lstStyle/>
        <a:p>
          <a:endParaRPr lang="en-US"/>
        </a:p>
      </dgm:t>
    </dgm:pt>
    <dgm:pt modelId="{78B06CA6-ACEE-4363-9C62-21110147B6C0}" type="sibTrans" cxnId="{D3B702B3-871C-431C-9C54-38C51E5408CB}">
      <dgm:prSet/>
      <dgm:spPr/>
      <dgm:t>
        <a:bodyPr/>
        <a:lstStyle/>
        <a:p>
          <a:endParaRPr lang="en-US"/>
        </a:p>
      </dgm:t>
    </dgm:pt>
    <dgm:pt modelId="{DDF30C3A-5BD6-46D1-B5D6-F716985D9A29}">
      <dgm:prSet custT="1"/>
      <dgm:spPr/>
      <dgm:t>
        <a:bodyPr/>
        <a:lstStyle/>
        <a:p>
          <a:r>
            <a:rPr lang="en-US" sz="1800" baseline="0" dirty="0"/>
            <a:t>Continue to recognize and encourage the critical nature of incident reporting</a:t>
          </a:r>
        </a:p>
      </dgm:t>
    </dgm:pt>
    <dgm:pt modelId="{2187BAE6-ECE3-4342-91D9-D897B9FE0E31}" type="parTrans" cxnId="{54196C9E-E9A9-4D4C-9E50-7045B3F417BD}">
      <dgm:prSet/>
      <dgm:spPr/>
      <dgm:t>
        <a:bodyPr/>
        <a:lstStyle/>
        <a:p>
          <a:endParaRPr lang="en-US"/>
        </a:p>
      </dgm:t>
    </dgm:pt>
    <dgm:pt modelId="{FB0942F6-E7A4-4E5E-A417-5908E74E6BB3}" type="sibTrans" cxnId="{54196C9E-E9A9-4D4C-9E50-7045B3F417BD}">
      <dgm:prSet/>
      <dgm:spPr/>
      <dgm:t>
        <a:bodyPr/>
        <a:lstStyle/>
        <a:p>
          <a:endParaRPr lang="en-US"/>
        </a:p>
      </dgm:t>
    </dgm:pt>
    <dgm:pt modelId="{94A11889-3F07-4516-9482-86867F9BC63A}">
      <dgm:prSet/>
      <dgm:spPr/>
      <dgm:t>
        <a:bodyPr/>
        <a:lstStyle/>
        <a:p>
          <a:r>
            <a:rPr lang="en-US"/>
            <a:t>Drive</a:t>
          </a:r>
        </a:p>
      </dgm:t>
    </dgm:pt>
    <dgm:pt modelId="{84F14B59-7B95-4615-93F6-2073BA24ADE6}" type="parTrans" cxnId="{67407248-1CA0-41C5-9D48-0FA92DC9C007}">
      <dgm:prSet/>
      <dgm:spPr/>
      <dgm:t>
        <a:bodyPr/>
        <a:lstStyle/>
        <a:p>
          <a:endParaRPr lang="en-US"/>
        </a:p>
      </dgm:t>
    </dgm:pt>
    <dgm:pt modelId="{F4C092EC-238D-4EEC-B67A-2D30997D630C}" type="sibTrans" cxnId="{67407248-1CA0-41C5-9D48-0FA92DC9C007}">
      <dgm:prSet/>
      <dgm:spPr/>
      <dgm:t>
        <a:bodyPr/>
        <a:lstStyle/>
        <a:p>
          <a:endParaRPr lang="en-US"/>
        </a:p>
      </dgm:t>
    </dgm:pt>
    <dgm:pt modelId="{833F9DB2-AF03-44D5-BC03-43D957507C40}">
      <dgm:prSet custT="1"/>
      <dgm:spPr/>
      <dgm:t>
        <a:bodyPr/>
        <a:lstStyle/>
        <a:p>
          <a:r>
            <a:rPr lang="en-US" sz="1800" baseline="0" dirty="0"/>
            <a:t>Drive all who lead toward the ideals of our improving culture of safety – delivery of the program as written,  prevention over reaction, use of SAFE to evaluate all we do</a:t>
          </a:r>
        </a:p>
      </dgm:t>
    </dgm:pt>
    <dgm:pt modelId="{D6B8A3D3-28E6-4266-8197-6B062495696A}" type="parTrans" cxnId="{FB48FF3B-2D04-464A-8313-46D26A36631E}">
      <dgm:prSet/>
      <dgm:spPr/>
      <dgm:t>
        <a:bodyPr/>
        <a:lstStyle/>
        <a:p>
          <a:endParaRPr lang="en-US"/>
        </a:p>
      </dgm:t>
    </dgm:pt>
    <dgm:pt modelId="{679B8157-E14C-43F1-84E5-513A2D9FFF62}" type="sibTrans" cxnId="{FB48FF3B-2D04-464A-8313-46D26A36631E}">
      <dgm:prSet/>
      <dgm:spPr/>
      <dgm:t>
        <a:bodyPr/>
        <a:lstStyle/>
        <a:p>
          <a:endParaRPr lang="en-US"/>
        </a:p>
      </dgm:t>
    </dgm:pt>
    <dgm:pt modelId="{2AB1FCD3-0C09-A944-A2CC-2F851427AFC4}" type="pres">
      <dgm:prSet presAssocID="{1277E9B0-F5A6-455F-8DDD-6C6DE9060BEB}" presName="Name0" presStyleCnt="0">
        <dgm:presLayoutVars>
          <dgm:dir/>
          <dgm:animLvl val="lvl"/>
          <dgm:resizeHandles val="exact"/>
        </dgm:presLayoutVars>
      </dgm:prSet>
      <dgm:spPr/>
    </dgm:pt>
    <dgm:pt modelId="{21E9DCEE-A5DC-F941-BB9C-405E18E07E53}" type="pres">
      <dgm:prSet presAssocID="{FB61A99A-C85C-4895-926B-D7093FEAFA05}" presName="composite" presStyleCnt="0"/>
      <dgm:spPr/>
    </dgm:pt>
    <dgm:pt modelId="{B43B5D1B-41FF-EC4D-82B7-2FC100F976CB}" type="pres">
      <dgm:prSet presAssocID="{FB61A99A-C85C-4895-926B-D7093FEAFA05}" presName="parTx" presStyleLbl="alignNode1" presStyleIdx="0" presStyleCnt="5">
        <dgm:presLayoutVars>
          <dgm:chMax val="0"/>
          <dgm:chPref val="0"/>
        </dgm:presLayoutVars>
      </dgm:prSet>
      <dgm:spPr/>
    </dgm:pt>
    <dgm:pt modelId="{8688313A-3969-954C-B643-D0888D265832}" type="pres">
      <dgm:prSet presAssocID="{FB61A99A-C85C-4895-926B-D7093FEAFA05}" presName="desTx" presStyleLbl="alignAccFollowNode1" presStyleIdx="0" presStyleCnt="5">
        <dgm:presLayoutVars/>
      </dgm:prSet>
      <dgm:spPr/>
    </dgm:pt>
    <dgm:pt modelId="{B0116E1E-F5F9-3B4F-A70A-05F24CA46D23}" type="pres">
      <dgm:prSet presAssocID="{0822FB05-0C90-44CF-810F-A538E909FB60}" presName="space" presStyleCnt="0"/>
      <dgm:spPr/>
    </dgm:pt>
    <dgm:pt modelId="{78491564-B807-8D44-9784-9AD059FDE902}" type="pres">
      <dgm:prSet presAssocID="{708D9020-5F4A-4E3A-B281-1FD625FC898D}" presName="composite" presStyleCnt="0"/>
      <dgm:spPr/>
    </dgm:pt>
    <dgm:pt modelId="{86914588-A18F-814D-9FF3-B118BB6A69C7}" type="pres">
      <dgm:prSet presAssocID="{708D9020-5F4A-4E3A-B281-1FD625FC898D}" presName="parTx" presStyleLbl="alignNode1" presStyleIdx="1" presStyleCnt="5">
        <dgm:presLayoutVars>
          <dgm:chMax val="0"/>
          <dgm:chPref val="0"/>
        </dgm:presLayoutVars>
      </dgm:prSet>
      <dgm:spPr/>
    </dgm:pt>
    <dgm:pt modelId="{08F606F3-C2C7-A14A-A082-A933577A9631}" type="pres">
      <dgm:prSet presAssocID="{708D9020-5F4A-4E3A-B281-1FD625FC898D}" presName="desTx" presStyleLbl="alignAccFollowNode1" presStyleIdx="1" presStyleCnt="5">
        <dgm:presLayoutVars/>
      </dgm:prSet>
      <dgm:spPr/>
    </dgm:pt>
    <dgm:pt modelId="{AFECC8C7-D54A-9C45-A2AB-EFA3A04B8B02}" type="pres">
      <dgm:prSet presAssocID="{F88B2A2D-00D9-4533-99A7-54AB3F83291E}" presName="space" presStyleCnt="0"/>
      <dgm:spPr/>
    </dgm:pt>
    <dgm:pt modelId="{F66F04C6-B326-A041-8EBA-284CD17D2818}" type="pres">
      <dgm:prSet presAssocID="{00E1618B-C1B9-4F3F-888D-A1A94537E85D}" presName="composite" presStyleCnt="0"/>
      <dgm:spPr/>
    </dgm:pt>
    <dgm:pt modelId="{63E90727-FE74-434B-AA13-D7A7715E6DA6}" type="pres">
      <dgm:prSet presAssocID="{00E1618B-C1B9-4F3F-888D-A1A94537E85D}" presName="parTx" presStyleLbl="alignNode1" presStyleIdx="2" presStyleCnt="5">
        <dgm:presLayoutVars>
          <dgm:chMax val="0"/>
          <dgm:chPref val="0"/>
        </dgm:presLayoutVars>
      </dgm:prSet>
      <dgm:spPr/>
    </dgm:pt>
    <dgm:pt modelId="{CAACC747-8E08-564A-A947-0AA1274FF741}" type="pres">
      <dgm:prSet presAssocID="{00E1618B-C1B9-4F3F-888D-A1A94537E85D}" presName="desTx" presStyleLbl="alignAccFollowNode1" presStyleIdx="2" presStyleCnt="5" custLinFactNeighborX="4325" custLinFactNeighborY="631">
        <dgm:presLayoutVars/>
      </dgm:prSet>
      <dgm:spPr/>
    </dgm:pt>
    <dgm:pt modelId="{41813D05-74CB-8044-8A18-DBD0072ACACF}" type="pres">
      <dgm:prSet presAssocID="{A34AF5A8-11D0-42D1-9D88-45A4C65CD2F1}" presName="space" presStyleCnt="0"/>
      <dgm:spPr/>
    </dgm:pt>
    <dgm:pt modelId="{7CAA4FBE-69B6-DA49-8950-9C166FFF0C6A}" type="pres">
      <dgm:prSet presAssocID="{1FD96547-D1A7-4243-84FB-CE6D627F49EA}" presName="composite" presStyleCnt="0"/>
      <dgm:spPr/>
    </dgm:pt>
    <dgm:pt modelId="{217F4159-DBD6-5B45-978F-B310C4BBC77D}" type="pres">
      <dgm:prSet presAssocID="{1FD96547-D1A7-4243-84FB-CE6D627F49EA}" presName="parTx" presStyleLbl="alignNode1" presStyleIdx="3" presStyleCnt="5">
        <dgm:presLayoutVars>
          <dgm:chMax val="0"/>
          <dgm:chPref val="0"/>
        </dgm:presLayoutVars>
      </dgm:prSet>
      <dgm:spPr/>
    </dgm:pt>
    <dgm:pt modelId="{BBFF9896-F27D-8D4D-A9DD-B70AB15D046E}" type="pres">
      <dgm:prSet presAssocID="{1FD96547-D1A7-4243-84FB-CE6D627F49EA}" presName="desTx" presStyleLbl="alignAccFollowNode1" presStyleIdx="3" presStyleCnt="5">
        <dgm:presLayoutVars/>
      </dgm:prSet>
      <dgm:spPr/>
    </dgm:pt>
    <dgm:pt modelId="{CC2AF69F-645B-A04B-BC38-5F4420509385}" type="pres">
      <dgm:prSet presAssocID="{78B06CA6-ACEE-4363-9C62-21110147B6C0}" presName="space" presStyleCnt="0"/>
      <dgm:spPr/>
    </dgm:pt>
    <dgm:pt modelId="{1D83DCDF-C2E5-C14D-A826-DF96D300D20B}" type="pres">
      <dgm:prSet presAssocID="{94A11889-3F07-4516-9482-86867F9BC63A}" presName="composite" presStyleCnt="0"/>
      <dgm:spPr/>
    </dgm:pt>
    <dgm:pt modelId="{269FA5A1-62A1-6E46-99A1-86C02AD27F05}" type="pres">
      <dgm:prSet presAssocID="{94A11889-3F07-4516-9482-86867F9BC63A}" presName="parTx" presStyleLbl="alignNode1" presStyleIdx="4" presStyleCnt="5">
        <dgm:presLayoutVars>
          <dgm:chMax val="0"/>
          <dgm:chPref val="0"/>
        </dgm:presLayoutVars>
      </dgm:prSet>
      <dgm:spPr/>
    </dgm:pt>
    <dgm:pt modelId="{4AA47077-2EC3-3F4C-BF1D-B9DF24194F77}" type="pres">
      <dgm:prSet presAssocID="{94A11889-3F07-4516-9482-86867F9BC63A}" presName="desTx" presStyleLbl="alignAccFollowNode1" presStyleIdx="4" presStyleCnt="5">
        <dgm:presLayoutVars/>
      </dgm:prSet>
      <dgm:spPr/>
    </dgm:pt>
  </dgm:ptLst>
  <dgm:cxnLst>
    <dgm:cxn modelId="{E75D3003-5E6C-4961-96B5-99F1B6CAD129}" srcId="{1277E9B0-F5A6-455F-8DDD-6C6DE9060BEB}" destId="{00E1618B-C1B9-4F3F-888D-A1A94537E85D}" srcOrd="2" destOrd="0" parTransId="{1B489885-BA75-477B-BA1E-240007CCCBF1}" sibTransId="{A34AF5A8-11D0-42D1-9D88-45A4C65CD2F1}"/>
    <dgm:cxn modelId="{7DBF2218-0D5C-401E-B6C7-EAEE508D094D}" srcId="{1277E9B0-F5A6-455F-8DDD-6C6DE9060BEB}" destId="{FB61A99A-C85C-4895-926B-D7093FEAFA05}" srcOrd="0" destOrd="0" parTransId="{DE0B1AF0-F601-4AC9-AE5C-3E1C580698E7}" sibTransId="{0822FB05-0C90-44CF-810F-A538E909FB60}"/>
    <dgm:cxn modelId="{09D2D01A-B332-E940-AC35-85BD22E436B9}" type="presOf" srcId="{833F9DB2-AF03-44D5-BC03-43D957507C40}" destId="{4AA47077-2EC3-3F4C-BF1D-B9DF24194F77}" srcOrd="0" destOrd="0" presId="urn:microsoft.com/office/officeart/2016/7/layout/HorizontalActionList"/>
    <dgm:cxn modelId="{FB48FF3B-2D04-464A-8313-46D26A36631E}" srcId="{94A11889-3F07-4516-9482-86867F9BC63A}" destId="{833F9DB2-AF03-44D5-BC03-43D957507C40}" srcOrd="0" destOrd="0" parTransId="{D6B8A3D3-28E6-4266-8197-6B062495696A}" sibTransId="{679B8157-E14C-43F1-84E5-513A2D9FFF62}"/>
    <dgm:cxn modelId="{887DD73F-BC9F-B642-8FA8-71505EA2FCAA}" type="presOf" srcId="{E734DA54-7408-475E-AABB-4B18E5FB96BA}" destId="{08F606F3-C2C7-A14A-A082-A933577A9631}" srcOrd="0" destOrd="0" presId="urn:microsoft.com/office/officeart/2016/7/layout/HorizontalActionList"/>
    <dgm:cxn modelId="{67407248-1CA0-41C5-9D48-0FA92DC9C007}" srcId="{1277E9B0-F5A6-455F-8DDD-6C6DE9060BEB}" destId="{94A11889-3F07-4516-9482-86867F9BC63A}" srcOrd="4" destOrd="0" parTransId="{84F14B59-7B95-4615-93F6-2073BA24ADE6}" sibTransId="{F4C092EC-238D-4EEC-B67A-2D30997D630C}"/>
    <dgm:cxn modelId="{D5EA8D49-5F3F-8D46-AED2-D2EB08AC0AE2}" type="presOf" srcId="{1FD96547-D1A7-4243-84FB-CE6D627F49EA}" destId="{217F4159-DBD6-5B45-978F-B310C4BBC77D}" srcOrd="0" destOrd="0" presId="urn:microsoft.com/office/officeart/2016/7/layout/HorizontalActionList"/>
    <dgm:cxn modelId="{6A36F24C-FE26-E24E-BA6D-90BE3974ACBB}" type="presOf" srcId="{F3FA8C74-4A5C-42E6-B646-B8FA0F1C388C}" destId="{CAACC747-8E08-564A-A947-0AA1274FF741}" srcOrd="0" destOrd="0" presId="urn:microsoft.com/office/officeart/2016/7/layout/HorizontalActionList"/>
    <dgm:cxn modelId="{579C9A4F-FBE7-E14A-88F5-BE46B7BCD086}" type="presOf" srcId="{1277E9B0-F5A6-455F-8DDD-6C6DE9060BEB}" destId="{2AB1FCD3-0C09-A944-A2CC-2F851427AFC4}" srcOrd="0" destOrd="0" presId="urn:microsoft.com/office/officeart/2016/7/layout/HorizontalActionList"/>
    <dgm:cxn modelId="{CD22875C-FF46-D843-AD2F-6AD17E4BFF24}" type="presOf" srcId="{00E1618B-C1B9-4F3F-888D-A1A94537E85D}" destId="{63E90727-FE74-434B-AA13-D7A7715E6DA6}" srcOrd="0" destOrd="0" presId="urn:microsoft.com/office/officeart/2016/7/layout/HorizontalActionList"/>
    <dgm:cxn modelId="{C8D8FE70-FADF-324E-A943-86050AA5D896}" type="presOf" srcId="{708D9020-5F4A-4E3A-B281-1FD625FC898D}" destId="{86914588-A18F-814D-9FF3-B118BB6A69C7}" srcOrd="0" destOrd="0" presId="urn:microsoft.com/office/officeart/2016/7/layout/HorizontalActionList"/>
    <dgm:cxn modelId="{0D6E0980-5E77-4931-829F-892FC3A206B6}" srcId="{00E1618B-C1B9-4F3F-888D-A1A94537E85D}" destId="{F3FA8C74-4A5C-42E6-B646-B8FA0F1C388C}" srcOrd="0" destOrd="0" parTransId="{EBD73337-39CE-4AD1-B5C5-AB6456130A13}" sibTransId="{125B999C-8411-44B2-9C61-801303D7D2E2}"/>
    <dgm:cxn modelId="{CA609781-3A45-8F48-90E2-992DDB91AC7D}" type="presOf" srcId="{FB61A99A-C85C-4895-926B-D7093FEAFA05}" destId="{B43B5D1B-41FF-EC4D-82B7-2FC100F976CB}" srcOrd="0" destOrd="0" presId="urn:microsoft.com/office/officeart/2016/7/layout/HorizontalActionList"/>
    <dgm:cxn modelId="{54196C9E-E9A9-4D4C-9E50-7045B3F417BD}" srcId="{1FD96547-D1A7-4243-84FB-CE6D627F49EA}" destId="{DDF30C3A-5BD6-46D1-B5D6-F716985D9A29}" srcOrd="0" destOrd="0" parTransId="{2187BAE6-ECE3-4342-91D9-D897B9FE0E31}" sibTransId="{FB0942F6-E7A4-4E5E-A417-5908E74E6BB3}"/>
    <dgm:cxn modelId="{D3B702B3-871C-431C-9C54-38C51E5408CB}" srcId="{1277E9B0-F5A6-455F-8DDD-6C6DE9060BEB}" destId="{1FD96547-D1A7-4243-84FB-CE6D627F49EA}" srcOrd="3" destOrd="0" parTransId="{52DF315D-DA8E-43A1-A0DB-2D2DAC7CD043}" sibTransId="{78B06CA6-ACEE-4363-9C62-21110147B6C0}"/>
    <dgm:cxn modelId="{53FC38E5-DC1E-4B4A-B46A-728CA2409DAB}" srcId="{1277E9B0-F5A6-455F-8DDD-6C6DE9060BEB}" destId="{708D9020-5F4A-4E3A-B281-1FD625FC898D}" srcOrd="1" destOrd="0" parTransId="{12876BA5-F3FC-4812-9FD9-CAF7EB1673E3}" sibTransId="{F88B2A2D-00D9-4533-99A7-54AB3F83291E}"/>
    <dgm:cxn modelId="{F30654F0-5A4C-B94B-A097-4F7876D7E5CE}" type="presOf" srcId="{DDF30C3A-5BD6-46D1-B5D6-F716985D9A29}" destId="{BBFF9896-F27D-8D4D-A9DD-B70AB15D046E}" srcOrd="0" destOrd="0" presId="urn:microsoft.com/office/officeart/2016/7/layout/HorizontalActionList"/>
    <dgm:cxn modelId="{B47920F1-D5C8-4A3F-8754-82EEB85F4F7C}" srcId="{708D9020-5F4A-4E3A-B281-1FD625FC898D}" destId="{E734DA54-7408-475E-AABB-4B18E5FB96BA}" srcOrd="0" destOrd="0" parTransId="{87659722-2D6A-4303-A42F-B30D56A6A072}" sibTransId="{EF6912C7-D073-42B0-9D2F-A23F191C7BAC}"/>
    <dgm:cxn modelId="{709808F2-0039-2244-BA54-7BACDB63BF4A}" type="presOf" srcId="{94A11889-3F07-4516-9482-86867F9BC63A}" destId="{269FA5A1-62A1-6E46-99A1-86C02AD27F05}" srcOrd="0" destOrd="0" presId="urn:microsoft.com/office/officeart/2016/7/layout/HorizontalActionList"/>
    <dgm:cxn modelId="{E230EEF5-0BCF-4293-B30C-AA7E846F3548}" srcId="{FB61A99A-C85C-4895-926B-D7093FEAFA05}" destId="{A4FC86ED-455C-4FA6-A81E-458CA5661237}" srcOrd="0" destOrd="0" parTransId="{BF682E4E-F152-4FF1-89CB-EC243FE84E00}" sibTransId="{0F4B5F2A-71EF-49BA-BF11-F7AED59EC826}"/>
    <dgm:cxn modelId="{A4717BF8-A39E-C444-9BEE-70A7B104AB18}" type="presOf" srcId="{A4FC86ED-455C-4FA6-A81E-458CA5661237}" destId="{8688313A-3969-954C-B643-D0888D265832}" srcOrd="0" destOrd="0" presId="urn:microsoft.com/office/officeart/2016/7/layout/HorizontalActionList"/>
    <dgm:cxn modelId="{D052953F-F114-BB46-8F78-C274955BFF53}" type="presParOf" srcId="{2AB1FCD3-0C09-A944-A2CC-2F851427AFC4}" destId="{21E9DCEE-A5DC-F941-BB9C-405E18E07E53}" srcOrd="0" destOrd="0" presId="urn:microsoft.com/office/officeart/2016/7/layout/HorizontalActionList"/>
    <dgm:cxn modelId="{2B495F65-FA33-1143-B826-CAD016908A39}" type="presParOf" srcId="{21E9DCEE-A5DC-F941-BB9C-405E18E07E53}" destId="{B43B5D1B-41FF-EC4D-82B7-2FC100F976CB}" srcOrd="0" destOrd="0" presId="urn:microsoft.com/office/officeart/2016/7/layout/HorizontalActionList"/>
    <dgm:cxn modelId="{216F5304-6446-2B41-A3C8-C8BC8F53E053}" type="presParOf" srcId="{21E9DCEE-A5DC-F941-BB9C-405E18E07E53}" destId="{8688313A-3969-954C-B643-D0888D265832}" srcOrd="1" destOrd="0" presId="urn:microsoft.com/office/officeart/2016/7/layout/HorizontalActionList"/>
    <dgm:cxn modelId="{8B54283B-29B5-B143-A1A9-A52F94555DDF}" type="presParOf" srcId="{2AB1FCD3-0C09-A944-A2CC-2F851427AFC4}" destId="{B0116E1E-F5F9-3B4F-A70A-05F24CA46D23}" srcOrd="1" destOrd="0" presId="urn:microsoft.com/office/officeart/2016/7/layout/HorizontalActionList"/>
    <dgm:cxn modelId="{7A51B048-3041-1E43-A1DC-58A82096CF86}" type="presParOf" srcId="{2AB1FCD3-0C09-A944-A2CC-2F851427AFC4}" destId="{78491564-B807-8D44-9784-9AD059FDE902}" srcOrd="2" destOrd="0" presId="urn:microsoft.com/office/officeart/2016/7/layout/HorizontalActionList"/>
    <dgm:cxn modelId="{9BA9075A-5014-3248-B349-809157249A1D}" type="presParOf" srcId="{78491564-B807-8D44-9784-9AD059FDE902}" destId="{86914588-A18F-814D-9FF3-B118BB6A69C7}" srcOrd="0" destOrd="0" presId="urn:microsoft.com/office/officeart/2016/7/layout/HorizontalActionList"/>
    <dgm:cxn modelId="{62F0F5C4-1BD9-7648-9B11-DD422C431AC0}" type="presParOf" srcId="{78491564-B807-8D44-9784-9AD059FDE902}" destId="{08F606F3-C2C7-A14A-A082-A933577A9631}" srcOrd="1" destOrd="0" presId="urn:microsoft.com/office/officeart/2016/7/layout/HorizontalActionList"/>
    <dgm:cxn modelId="{504BC256-386C-3748-B865-50427B99BBAE}" type="presParOf" srcId="{2AB1FCD3-0C09-A944-A2CC-2F851427AFC4}" destId="{AFECC8C7-D54A-9C45-A2AB-EFA3A04B8B02}" srcOrd="3" destOrd="0" presId="urn:microsoft.com/office/officeart/2016/7/layout/HorizontalActionList"/>
    <dgm:cxn modelId="{6B02212F-5CA9-6940-BA7A-48BBFDCE361D}" type="presParOf" srcId="{2AB1FCD3-0C09-A944-A2CC-2F851427AFC4}" destId="{F66F04C6-B326-A041-8EBA-284CD17D2818}" srcOrd="4" destOrd="0" presId="urn:microsoft.com/office/officeart/2016/7/layout/HorizontalActionList"/>
    <dgm:cxn modelId="{F2B09925-3C3F-A34B-915F-B8D9CB315E33}" type="presParOf" srcId="{F66F04C6-B326-A041-8EBA-284CD17D2818}" destId="{63E90727-FE74-434B-AA13-D7A7715E6DA6}" srcOrd="0" destOrd="0" presId="urn:microsoft.com/office/officeart/2016/7/layout/HorizontalActionList"/>
    <dgm:cxn modelId="{54193ED5-323A-FB49-8C44-3E714ECCBDFD}" type="presParOf" srcId="{F66F04C6-B326-A041-8EBA-284CD17D2818}" destId="{CAACC747-8E08-564A-A947-0AA1274FF741}" srcOrd="1" destOrd="0" presId="urn:microsoft.com/office/officeart/2016/7/layout/HorizontalActionList"/>
    <dgm:cxn modelId="{6E4E3C85-E4EF-714E-8B65-152911F3D58C}" type="presParOf" srcId="{2AB1FCD3-0C09-A944-A2CC-2F851427AFC4}" destId="{41813D05-74CB-8044-8A18-DBD0072ACACF}" srcOrd="5" destOrd="0" presId="urn:microsoft.com/office/officeart/2016/7/layout/HorizontalActionList"/>
    <dgm:cxn modelId="{27FFAC34-CBD9-1142-B5FD-8E56D2D3186A}" type="presParOf" srcId="{2AB1FCD3-0C09-A944-A2CC-2F851427AFC4}" destId="{7CAA4FBE-69B6-DA49-8950-9C166FFF0C6A}" srcOrd="6" destOrd="0" presId="urn:microsoft.com/office/officeart/2016/7/layout/HorizontalActionList"/>
    <dgm:cxn modelId="{B5AFD00B-73B4-954A-9DD0-F43AB2A15235}" type="presParOf" srcId="{7CAA4FBE-69B6-DA49-8950-9C166FFF0C6A}" destId="{217F4159-DBD6-5B45-978F-B310C4BBC77D}" srcOrd="0" destOrd="0" presId="urn:microsoft.com/office/officeart/2016/7/layout/HorizontalActionList"/>
    <dgm:cxn modelId="{DC31EC12-A38E-064E-9DAF-9A6A69BB6BE1}" type="presParOf" srcId="{7CAA4FBE-69B6-DA49-8950-9C166FFF0C6A}" destId="{BBFF9896-F27D-8D4D-A9DD-B70AB15D046E}" srcOrd="1" destOrd="0" presId="urn:microsoft.com/office/officeart/2016/7/layout/HorizontalActionList"/>
    <dgm:cxn modelId="{FDBF23A0-F514-9C4B-B62F-8F3EAE2C7DE5}" type="presParOf" srcId="{2AB1FCD3-0C09-A944-A2CC-2F851427AFC4}" destId="{CC2AF69F-645B-A04B-BC38-5F4420509385}" srcOrd="7" destOrd="0" presId="urn:microsoft.com/office/officeart/2016/7/layout/HorizontalActionList"/>
    <dgm:cxn modelId="{DCB822E5-1A33-4D49-82DC-E42B62069790}" type="presParOf" srcId="{2AB1FCD3-0C09-A944-A2CC-2F851427AFC4}" destId="{1D83DCDF-C2E5-C14D-A826-DF96D300D20B}" srcOrd="8" destOrd="0" presId="urn:microsoft.com/office/officeart/2016/7/layout/HorizontalActionList"/>
    <dgm:cxn modelId="{01C0098A-1CBE-8145-AA37-707BDED4ED0C}" type="presParOf" srcId="{1D83DCDF-C2E5-C14D-A826-DF96D300D20B}" destId="{269FA5A1-62A1-6E46-99A1-86C02AD27F05}" srcOrd="0" destOrd="0" presId="urn:microsoft.com/office/officeart/2016/7/layout/HorizontalActionList"/>
    <dgm:cxn modelId="{9C139BE1-A2D2-564A-BEB1-A25A3EBAC1BD}" type="presParOf" srcId="{1D83DCDF-C2E5-C14D-A826-DF96D300D20B}" destId="{4AA47077-2EC3-3F4C-BF1D-B9DF24194F77}"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A79E-A618-7649-A335-75C72639F0F0}">
      <dsp:nvSpPr>
        <dsp:cNvPr id="0" name=""/>
        <dsp:cNvSpPr/>
      </dsp:nvSpPr>
      <dsp:spPr>
        <a:xfrm>
          <a:off x="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1" kern="1200"/>
            <a:t>Guide to Safe Scouting</a:t>
          </a:r>
          <a:endParaRPr lang="en-US" sz="1900" kern="1200"/>
        </a:p>
      </dsp:txBody>
      <dsp:txXfrm>
        <a:off x="0" y="556419"/>
        <a:ext cx="1619250" cy="971549"/>
      </dsp:txXfrm>
    </dsp:sp>
    <dsp:sp modelId="{DC04D43E-E12A-6340-86BD-B103D7B599A6}">
      <dsp:nvSpPr>
        <dsp:cNvPr id="0" name=""/>
        <dsp:cNvSpPr/>
      </dsp:nvSpPr>
      <dsp:spPr>
        <a:xfrm>
          <a:off x="1781175"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S.A.F.E.  </a:t>
          </a:r>
          <a:endParaRPr lang="en-US" sz="1900" kern="1200"/>
        </a:p>
      </dsp:txBody>
      <dsp:txXfrm>
        <a:off x="1781175" y="556419"/>
        <a:ext cx="1619250" cy="971549"/>
      </dsp:txXfrm>
    </dsp:sp>
    <dsp:sp modelId="{BD01315C-DCBC-5D4D-AB2F-7DB439171B70}">
      <dsp:nvSpPr>
        <dsp:cNvPr id="0" name=""/>
        <dsp:cNvSpPr/>
      </dsp:nvSpPr>
      <dsp:spPr>
        <a:xfrm>
          <a:off x="356235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Safety Moments</a:t>
          </a:r>
          <a:endParaRPr lang="en-US" sz="1900" kern="1200"/>
        </a:p>
      </dsp:txBody>
      <dsp:txXfrm>
        <a:off x="3562350" y="556419"/>
        <a:ext cx="1619250" cy="971549"/>
      </dsp:txXfrm>
    </dsp:sp>
    <dsp:sp modelId="{F5A21F1A-5464-874B-869A-B4726B3D14F3}">
      <dsp:nvSpPr>
        <dsp:cNvPr id="0" name=""/>
        <dsp:cNvSpPr/>
      </dsp:nvSpPr>
      <dsp:spPr>
        <a:xfrm>
          <a:off x="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Cope &amp; Climbing Manual</a:t>
          </a:r>
          <a:endParaRPr lang="en-US" sz="1900" kern="1200"/>
        </a:p>
      </dsp:txBody>
      <dsp:txXfrm>
        <a:off x="0" y="1689894"/>
        <a:ext cx="1619250" cy="971549"/>
      </dsp:txXfrm>
    </dsp:sp>
    <dsp:sp modelId="{10BA53A4-50A6-3F4C-A989-1677293815EF}">
      <dsp:nvSpPr>
        <dsp:cNvPr id="0" name=""/>
        <dsp:cNvSpPr/>
      </dsp:nvSpPr>
      <dsp:spPr>
        <a:xfrm>
          <a:off x="1781175"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Event Checklists</a:t>
          </a:r>
          <a:endParaRPr lang="en-US" sz="1900" kern="1200"/>
        </a:p>
      </dsp:txBody>
      <dsp:txXfrm>
        <a:off x="1781175" y="1689894"/>
        <a:ext cx="1619250" cy="971549"/>
      </dsp:txXfrm>
    </dsp:sp>
    <dsp:sp modelId="{8AF18861-29B7-724E-A74A-D178D772F8C8}">
      <dsp:nvSpPr>
        <dsp:cNvPr id="0" name=""/>
        <dsp:cNvSpPr/>
      </dsp:nvSpPr>
      <dsp:spPr>
        <a:xfrm>
          <a:off x="356235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Safe Swim Defense Plan</a:t>
          </a:r>
          <a:endParaRPr lang="en-US" sz="1900" kern="1200"/>
        </a:p>
      </dsp:txBody>
      <dsp:txXfrm>
        <a:off x="3562350" y="1689894"/>
        <a:ext cx="1619250" cy="971549"/>
      </dsp:txXfrm>
    </dsp:sp>
    <dsp:sp modelId="{4E919CE3-688B-CA42-9434-61ADF2F7F271}">
      <dsp:nvSpPr>
        <dsp:cNvPr id="0" name=""/>
        <dsp:cNvSpPr/>
      </dsp:nvSpPr>
      <dsp:spPr>
        <a:xfrm>
          <a:off x="0"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Safety Afloat</a:t>
          </a:r>
          <a:endParaRPr lang="en-US" sz="1900" kern="1200"/>
        </a:p>
      </dsp:txBody>
      <dsp:txXfrm>
        <a:off x="0" y="2823369"/>
        <a:ext cx="1619250" cy="971549"/>
      </dsp:txXfrm>
    </dsp:sp>
    <dsp:sp modelId="{262BA973-7D2B-3440-920E-EAD0F25BE0AC}">
      <dsp:nvSpPr>
        <dsp:cNvPr id="0" name=""/>
        <dsp:cNvSpPr/>
      </dsp:nvSpPr>
      <dsp:spPr>
        <a:xfrm>
          <a:off x="1781175"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Scouting Safely website</a:t>
          </a:r>
          <a:endParaRPr lang="en-US" sz="1900" kern="1200"/>
        </a:p>
      </dsp:txBody>
      <dsp:txXfrm>
        <a:off x="1781175" y="2823369"/>
        <a:ext cx="1619250" cy="971549"/>
      </dsp:txXfrm>
    </dsp:sp>
    <dsp:sp modelId="{92F23BF4-1119-8047-9785-556F7340AF31}">
      <dsp:nvSpPr>
        <dsp:cNvPr id="0" name=""/>
        <dsp:cNvSpPr/>
      </dsp:nvSpPr>
      <dsp:spPr>
        <a:xfrm>
          <a:off x="3562350"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Range and Target Activities</a:t>
          </a:r>
          <a:endParaRPr lang="en-US" sz="1900" kern="1200" dirty="0"/>
        </a:p>
      </dsp:txBody>
      <dsp:txXfrm>
        <a:off x="3562350" y="2823369"/>
        <a:ext cx="1619250" cy="97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B5D1B-41FF-EC4D-82B7-2FC100F976CB}">
      <dsp:nvSpPr>
        <dsp:cNvPr id="0" name=""/>
        <dsp:cNvSpPr/>
      </dsp:nvSpPr>
      <dsp:spPr>
        <a:xfrm>
          <a:off x="8634" y="0"/>
          <a:ext cx="2013350" cy="604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711200">
            <a:lnSpc>
              <a:spcPct val="90000"/>
            </a:lnSpc>
            <a:spcBef>
              <a:spcPct val="0"/>
            </a:spcBef>
            <a:spcAft>
              <a:spcPct val="35000"/>
            </a:spcAft>
            <a:buNone/>
          </a:pPr>
          <a:r>
            <a:rPr lang="en-US" sz="1600" kern="1200"/>
            <a:t>Understand and use</a:t>
          </a:r>
        </a:p>
      </dsp:txBody>
      <dsp:txXfrm>
        <a:off x="8634" y="0"/>
        <a:ext cx="2013350" cy="604005"/>
      </dsp:txXfrm>
    </dsp:sp>
    <dsp:sp modelId="{8688313A-3969-954C-B643-D0888D265832}">
      <dsp:nvSpPr>
        <dsp:cNvPr id="0" name=""/>
        <dsp:cNvSpPr/>
      </dsp:nvSpPr>
      <dsp:spPr>
        <a:xfrm>
          <a:off x="8634" y="604005"/>
          <a:ext cx="2013350" cy="3747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00100">
            <a:lnSpc>
              <a:spcPct val="90000"/>
            </a:lnSpc>
            <a:spcBef>
              <a:spcPct val="0"/>
            </a:spcBef>
            <a:spcAft>
              <a:spcPct val="35000"/>
            </a:spcAft>
            <a:buNone/>
          </a:pPr>
          <a:r>
            <a:rPr lang="en-US" sz="1800" kern="1200" baseline="0" dirty="0"/>
            <a:t>Adhere to following the established policies and programs </a:t>
          </a:r>
        </a:p>
        <a:p>
          <a:pPr marL="0" lvl="0" indent="0" algn="l" defTabSz="800100">
            <a:lnSpc>
              <a:spcPct val="90000"/>
            </a:lnSpc>
            <a:spcBef>
              <a:spcPct val="0"/>
            </a:spcBef>
            <a:spcAft>
              <a:spcPct val="35000"/>
            </a:spcAft>
            <a:buNone/>
          </a:pPr>
          <a:endParaRPr lang="en-US" sz="1800" kern="1200" baseline="0" dirty="0"/>
        </a:p>
        <a:p>
          <a:pPr marL="0" lvl="0" indent="0" algn="l" defTabSz="800100">
            <a:lnSpc>
              <a:spcPct val="90000"/>
            </a:lnSpc>
            <a:spcBef>
              <a:spcPct val="0"/>
            </a:spcBef>
            <a:spcAft>
              <a:spcPct val="35000"/>
            </a:spcAft>
            <a:buNone/>
          </a:pPr>
          <a:r>
            <a:rPr lang="en-US" sz="1800" kern="1200" baseline="0" dirty="0"/>
            <a:t>Understand and use the Guide to Safe Scouting and other Scouting America safety-related publications</a:t>
          </a:r>
        </a:p>
      </dsp:txBody>
      <dsp:txXfrm>
        <a:off x="8634" y="604005"/>
        <a:ext cx="2013350" cy="3747332"/>
      </dsp:txXfrm>
    </dsp:sp>
    <dsp:sp modelId="{86914588-A18F-814D-9FF3-B118BB6A69C7}">
      <dsp:nvSpPr>
        <dsp:cNvPr id="0" name=""/>
        <dsp:cNvSpPr/>
      </dsp:nvSpPr>
      <dsp:spPr>
        <a:xfrm>
          <a:off x="2129879" y="0"/>
          <a:ext cx="2013350" cy="604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711200">
            <a:lnSpc>
              <a:spcPct val="90000"/>
            </a:lnSpc>
            <a:spcBef>
              <a:spcPct val="0"/>
            </a:spcBef>
            <a:spcAft>
              <a:spcPct val="35000"/>
            </a:spcAft>
            <a:buNone/>
          </a:pPr>
          <a:r>
            <a:rPr lang="en-US" sz="1600" kern="1200"/>
            <a:t>Model</a:t>
          </a:r>
        </a:p>
      </dsp:txBody>
      <dsp:txXfrm>
        <a:off x="2129879" y="0"/>
        <a:ext cx="2013350" cy="604005"/>
      </dsp:txXfrm>
    </dsp:sp>
    <dsp:sp modelId="{08F606F3-C2C7-A14A-A082-A933577A9631}">
      <dsp:nvSpPr>
        <dsp:cNvPr id="0" name=""/>
        <dsp:cNvSpPr/>
      </dsp:nvSpPr>
      <dsp:spPr>
        <a:xfrm>
          <a:off x="2129879" y="604005"/>
          <a:ext cx="2013350" cy="3747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00100">
            <a:lnSpc>
              <a:spcPct val="90000"/>
            </a:lnSpc>
            <a:spcBef>
              <a:spcPct val="0"/>
            </a:spcBef>
            <a:spcAft>
              <a:spcPct val="35000"/>
            </a:spcAft>
            <a:buNone/>
          </a:pPr>
          <a:r>
            <a:rPr lang="en-US" sz="1800" kern="1200" baseline="0" dirty="0"/>
            <a:t>Model consistent use of Safety Moments in all meetings</a:t>
          </a:r>
        </a:p>
      </dsp:txBody>
      <dsp:txXfrm>
        <a:off x="2129879" y="604005"/>
        <a:ext cx="2013350" cy="3747332"/>
      </dsp:txXfrm>
    </dsp:sp>
    <dsp:sp modelId="{63E90727-FE74-434B-AA13-D7A7715E6DA6}">
      <dsp:nvSpPr>
        <dsp:cNvPr id="0" name=""/>
        <dsp:cNvSpPr/>
      </dsp:nvSpPr>
      <dsp:spPr>
        <a:xfrm>
          <a:off x="4251124" y="0"/>
          <a:ext cx="2013350" cy="604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711200">
            <a:lnSpc>
              <a:spcPct val="90000"/>
            </a:lnSpc>
            <a:spcBef>
              <a:spcPct val="0"/>
            </a:spcBef>
            <a:spcAft>
              <a:spcPct val="35000"/>
            </a:spcAft>
            <a:buNone/>
          </a:pPr>
          <a:r>
            <a:rPr lang="en-US" sz="1600" kern="1200"/>
            <a:t>Support</a:t>
          </a:r>
        </a:p>
      </dsp:txBody>
      <dsp:txXfrm>
        <a:off x="4251124" y="0"/>
        <a:ext cx="2013350" cy="604005"/>
      </dsp:txXfrm>
    </dsp:sp>
    <dsp:sp modelId="{CAACC747-8E08-564A-A947-0AA1274FF741}">
      <dsp:nvSpPr>
        <dsp:cNvPr id="0" name=""/>
        <dsp:cNvSpPr/>
      </dsp:nvSpPr>
      <dsp:spPr>
        <a:xfrm>
          <a:off x="4338202" y="604005"/>
          <a:ext cx="2013350" cy="3747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00100">
            <a:lnSpc>
              <a:spcPct val="90000"/>
            </a:lnSpc>
            <a:spcBef>
              <a:spcPct val="0"/>
            </a:spcBef>
            <a:spcAft>
              <a:spcPct val="35000"/>
            </a:spcAft>
            <a:buNone/>
          </a:pPr>
          <a:r>
            <a:rPr lang="en-US" sz="1800" kern="1200" baseline="0" dirty="0"/>
            <a:t>Support prevention first</a:t>
          </a:r>
        </a:p>
      </dsp:txBody>
      <dsp:txXfrm>
        <a:off x="4338202" y="604005"/>
        <a:ext cx="2013350" cy="3747332"/>
      </dsp:txXfrm>
    </dsp:sp>
    <dsp:sp modelId="{217F4159-DBD6-5B45-978F-B310C4BBC77D}">
      <dsp:nvSpPr>
        <dsp:cNvPr id="0" name=""/>
        <dsp:cNvSpPr/>
      </dsp:nvSpPr>
      <dsp:spPr>
        <a:xfrm>
          <a:off x="6372369" y="0"/>
          <a:ext cx="2013350" cy="604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711200">
            <a:lnSpc>
              <a:spcPct val="90000"/>
            </a:lnSpc>
            <a:spcBef>
              <a:spcPct val="0"/>
            </a:spcBef>
            <a:spcAft>
              <a:spcPct val="35000"/>
            </a:spcAft>
            <a:buNone/>
          </a:pPr>
          <a:r>
            <a:rPr lang="en-US" sz="1600" kern="1200"/>
            <a:t>Continue</a:t>
          </a:r>
        </a:p>
      </dsp:txBody>
      <dsp:txXfrm>
        <a:off x="6372369" y="0"/>
        <a:ext cx="2013350" cy="604005"/>
      </dsp:txXfrm>
    </dsp:sp>
    <dsp:sp modelId="{BBFF9896-F27D-8D4D-A9DD-B70AB15D046E}">
      <dsp:nvSpPr>
        <dsp:cNvPr id="0" name=""/>
        <dsp:cNvSpPr/>
      </dsp:nvSpPr>
      <dsp:spPr>
        <a:xfrm>
          <a:off x="6372369" y="604005"/>
          <a:ext cx="2013350" cy="3747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00100">
            <a:lnSpc>
              <a:spcPct val="90000"/>
            </a:lnSpc>
            <a:spcBef>
              <a:spcPct val="0"/>
            </a:spcBef>
            <a:spcAft>
              <a:spcPct val="35000"/>
            </a:spcAft>
            <a:buNone/>
          </a:pPr>
          <a:r>
            <a:rPr lang="en-US" sz="1800" kern="1200" baseline="0" dirty="0"/>
            <a:t>Continue to recognize and encourage the critical nature of incident reporting</a:t>
          </a:r>
        </a:p>
      </dsp:txBody>
      <dsp:txXfrm>
        <a:off x="6372369" y="604005"/>
        <a:ext cx="2013350" cy="3747332"/>
      </dsp:txXfrm>
    </dsp:sp>
    <dsp:sp modelId="{269FA5A1-62A1-6E46-99A1-86C02AD27F05}">
      <dsp:nvSpPr>
        <dsp:cNvPr id="0" name=""/>
        <dsp:cNvSpPr/>
      </dsp:nvSpPr>
      <dsp:spPr>
        <a:xfrm>
          <a:off x="8493615" y="0"/>
          <a:ext cx="2013350" cy="604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711200">
            <a:lnSpc>
              <a:spcPct val="90000"/>
            </a:lnSpc>
            <a:spcBef>
              <a:spcPct val="0"/>
            </a:spcBef>
            <a:spcAft>
              <a:spcPct val="35000"/>
            </a:spcAft>
            <a:buNone/>
          </a:pPr>
          <a:r>
            <a:rPr lang="en-US" sz="1600" kern="1200"/>
            <a:t>Drive</a:t>
          </a:r>
        </a:p>
      </dsp:txBody>
      <dsp:txXfrm>
        <a:off x="8493615" y="0"/>
        <a:ext cx="2013350" cy="604005"/>
      </dsp:txXfrm>
    </dsp:sp>
    <dsp:sp modelId="{4AA47077-2EC3-3F4C-BF1D-B9DF24194F77}">
      <dsp:nvSpPr>
        <dsp:cNvPr id="0" name=""/>
        <dsp:cNvSpPr/>
      </dsp:nvSpPr>
      <dsp:spPr>
        <a:xfrm>
          <a:off x="8493615" y="604005"/>
          <a:ext cx="2013350" cy="3747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800100">
            <a:lnSpc>
              <a:spcPct val="90000"/>
            </a:lnSpc>
            <a:spcBef>
              <a:spcPct val="0"/>
            </a:spcBef>
            <a:spcAft>
              <a:spcPct val="35000"/>
            </a:spcAft>
            <a:buNone/>
          </a:pPr>
          <a:r>
            <a:rPr lang="en-US" sz="1800" kern="1200" baseline="0" dirty="0"/>
            <a:t>Drive all who lead toward the ideals of our improving culture of safety – delivery of the program as written,  prevention over reaction, use of SAFE to evaluate all we do</a:t>
          </a:r>
        </a:p>
      </dsp:txBody>
      <dsp:txXfrm>
        <a:off x="8493615" y="604005"/>
        <a:ext cx="2013350" cy="37473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4EC3F3A-51D5-C14F-A0EE-AFD4AAF2CD9C}" type="datetimeFigureOut">
              <a:rPr lang="en-US" smtClean="0"/>
              <a:t>2/24/25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57D60-7737-5244-88B8-9E8CA7E2B06E}" type="slidenum">
              <a:rPr lang="en-US" smtClean="0"/>
              <a:t>‹#›</a:t>
            </a:fld>
            <a:endParaRPr lang="en-US"/>
          </a:p>
        </p:txBody>
      </p:sp>
    </p:spTree>
    <p:extLst>
      <p:ext uri="{BB962C8B-B14F-4D97-AF65-F5344CB8AC3E}">
        <p14:creationId xmlns:p14="http://schemas.microsoft.com/office/powerpoint/2010/main" val="359420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D8DC0E8-B03B-4896-76C2-63828ED4DE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245E31E-881E-3D6A-F9B8-300A7E043E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Geneva" charset="-128"/>
            </a:endParaRPr>
          </a:p>
        </p:txBody>
      </p:sp>
      <p:sp>
        <p:nvSpPr>
          <p:cNvPr id="4100" name="Slide Number Placeholder 3">
            <a:extLst>
              <a:ext uri="{FF2B5EF4-FFF2-40B4-BE49-F238E27FC236}">
                <a16:creationId xmlns:a16="http://schemas.microsoft.com/office/drawing/2014/main" id="{70C82343-7A1E-A119-1387-80D85CFDE1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fld id="{0EBEFFFC-B863-4517-8DE2-6B3884A8AB20}" type="slidenum">
              <a:rPr lang="en-US" altLang="en-US" smtClean="0"/>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B61C234-8FF6-BEC4-D19A-98B1DEEF25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21FAA83-30B4-2492-C7A2-61648C0114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Geneva" charset="-128"/>
              </a:rPr>
              <a:t>Ya gotta love this slide… thanks for including - David</a:t>
            </a:r>
          </a:p>
        </p:txBody>
      </p:sp>
      <p:sp>
        <p:nvSpPr>
          <p:cNvPr id="10244" name="Slide Number Placeholder 3">
            <a:extLst>
              <a:ext uri="{FF2B5EF4-FFF2-40B4-BE49-F238E27FC236}">
                <a16:creationId xmlns:a16="http://schemas.microsoft.com/office/drawing/2014/main" id="{A3FE0AC7-2FC9-026C-070D-BA7542D2E0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fld id="{0B8BF28C-BDA9-423E-819A-321AB07C3FAA}" type="slidenum">
              <a:rPr lang="en-US" altLang="en-US" smtClean="0">
                <a:cs typeface="Arial" panose="020B0604020202020204" pitchFamily="34" charset="0"/>
              </a:rPr>
              <a:pPr/>
              <a:t>14</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9F3143-F133-6F40-9901-95B7323B9A9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211530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F3143-F133-6F40-9901-95B7323B9A9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137775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F3143-F133-6F40-9901-95B7323B9A9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306730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Helvetica Neue"/>
                <a:cs typeface="Helvetica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694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F3143-F133-6F40-9901-95B7323B9A9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99398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F3143-F133-6F40-9901-95B7323B9A94}"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388305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F3143-F133-6F40-9901-95B7323B9A94}"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139248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9F3143-F133-6F40-9901-95B7323B9A94}" type="datetimeFigureOut">
              <a:rPr lang="en-US" smtClean="0"/>
              <a:t>2/24/25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14691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9F3143-F133-6F40-9901-95B7323B9A94}" type="datetimeFigureOut">
              <a:rPr lang="en-US" smtClean="0"/>
              <a:t>2/24/25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335429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F3143-F133-6F40-9901-95B7323B9A94}" type="datetimeFigureOut">
              <a:rPr lang="en-US" smtClean="0"/>
              <a:t>2/24/25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410501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9F3143-F133-6F40-9901-95B7323B9A94}"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381551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9F3143-F133-6F40-9901-95B7323B9A94}"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542FF-95B5-B147-8E67-2DBAD3B82377}" type="slidenum">
              <a:rPr lang="en-US" smtClean="0"/>
              <a:t>‹#›</a:t>
            </a:fld>
            <a:endParaRPr lang="en-US"/>
          </a:p>
        </p:txBody>
      </p:sp>
    </p:spTree>
    <p:extLst>
      <p:ext uri="{BB962C8B-B14F-4D97-AF65-F5344CB8AC3E}">
        <p14:creationId xmlns:p14="http://schemas.microsoft.com/office/powerpoint/2010/main" val="13003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F3143-F133-6F40-9901-95B7323B9A94}" type="datetimeFigureOut">
              <a:rPr lang="en-US" smtClean="0"/>
              <a:t>2/24/25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542FF-95B5-B147-8E67-2DBAD3B82377}" type="slidenum">
              <a:rPr lang="en-US" smtClean="0"/>
              <a:t>‹#›</a:t>
            </a:fld>
            <a:endParaRPr lang="en-US"/>
          </a:p>
        </p:txBody>
      </p:sp>
    </p:spTree>
    <p:extLst>
      <p:ext uri="{BB962C8B-B14F-4D97-AF65-F5344CB8AC3E}">
        <p14:creationId xmlns:p14="http://schemas.microsoft.com/office/powerpoint/2010/main" val="38788843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outing.org/health-and-safety/safe/" TargetMode="External"/><Relationship Id="rId2" Type="http://schemas.openxmlformats.org/officeDocument/2006/relationships/hyperlink" Target="https://www.scouting.org/health-and-safety/gss/" TargetMode="External"/><Relationship Id="rId1" Type="http://schemas.openxmlformats.org/officeDocument/2006/relationships/slideLayout" Target="../slideLayouts/slideLayout2.xml"/><Relationship Id="rId4" Type="http://schemas.openxmlformats.org/officeDocument/2006/relationships/hyperlink" Target="https://www.scouting.org/training/youth-protect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Subtitle 7">
            <a:extLst>
              <a:ext uri="{FF2B5EF4-FFF2-40B4-BE49-F238E27FC236}">
                <a16:creationId xmlns:a16="http://schemas.microsoft.com/office/drawing/2014/main" id="{6774CF49-4AF5-E6E8-0893-8EE6A5A06993}"/>
              </a:ext>
            </a:extLst>
          </p:cNvPr>
          <p:cNvSpPr>
            <a:spLocks noGrp="1"/>
          </p:cNvSpPr>
          <p:nvPr>
            <p:ph type="subTitle" idx="1"/>
          </p:nvPr>
        </p:nvSpPr>
        <p:spPr>
          <a:xfrm>
            <a:off x="2339956" y="638175"/>
            <a:ext cx="7976481" cy="3540948"/>
          </a:xfrm>
        </p:spPr>
        <p:txBody>
          <a:bodyPr>
            <a:normAutofit/>
          </a:bodyPr>
          <a:lstStyle/>
          <a:p>
            <a:pPr defTabSz="795528">
              <a:spcBef>
                <a:spcPts val="870"/>
              </a:spcBef>
            </a:pPr>
            <a:r>
              <a:rPr lang="en-US" sz="5220" kern="1200" dirty="0">
                <a:solidFill>
                  <a:schemeClr val="tx1"/>
                </a:solidFill>
                <a:latin typeface="Helvetica" pitchFamily="2" charset="0"/>
                <a:ea typeface="+mn-ea"/>
                <a:cs typeface="+mn-cs"/>
              </a:rPr>
              <a:t>Culture of Safety:  </a:t>
            </a:r>
          </a:p>
          <a:p>
            <a:pPr defTabSz="795528">
              <a:spcBef>
                <a:spcPts val="870"/>
              </a:spcBef>
            </a:pPr>
            <a:r>
              <a:rPr lang="en-US" sz="5220" kern="1200" dirty="0">
                <a:solidFill>
                  <a:schemeClr val="tx1"/>
                </a:solidFill>
                <a:latin typeface="Helvetica" pitchFamily="2" charset="0"/>
                <a:ea typeface="+mn-ea"/>
                <a:cs typeface="+mn-cs"/>
              </a:rPr>
              <a:t>Sounds great; </a:t>
            </a:r>
            <a:br>
              <a:rPr lang="en-US" sz="5220" kern="1200" dirty="0">
                <a:solidFill>
                  <a:schemeClr val="tx1"/>
                </a:solidFill>
                <a:latin typeface="Helvetica" pitchFamily="2" charset="0"/>
                <a:ea typeface="+mn-ea"/>
                <a:cs typeface="+mn-cs"/>
              </a:rPr>
            </a:br>
            <a:r>
              <a:rPr lang="en-US" sz="5220" kern="1200" dirty="0">
                <a:solidFill>
                  <a:schemeClr val="tx1"/>
                </a:solidFill>
                <a:latin typeface="Helvetica" pitchFamily="2" charset="0"/>
                <a:ea typeface="+mn-ea"/>
                <a:cs typeface="+mn-cs"/>
              </a:rPr>
              <a:t>What the heck is it?</a:t>
            </a:r>
            <a:endParaRPr lang="en-US" sz="5220" kern="1200" dirty="0">
              <a:solidFill>
                <a:schemeClr val="tx1"/>
              </a:solidFill>
              <a:latin typeface="+mn-lt"/>
              <a:ea typeface="+mn-ea"/>
              <a:cs typeface="+mn-cs"/>
            </a:endParaRPr>
          </a:p>
          <a:p>
            <a:endParaRPr lang="en-US" dirty="0"/>
          </a:p>
        </p:txBody>
      </p:sp>
      <p:sp>
        <p:nvSpPr>
          <p:cNvPr id="2" name="TextBox 1">
            <a:extLst>
              <a:ext uri="{FF2B5EF4-FFF2-40B4-BE49-F238E27FC236}">
                <a16:creationId xmlns:a16="http://schemas.microsoft.com/office/drawing/2014/main" id="{A2C6936A-E7DC-75D6-EE3F-4A051BEC0EFD}"/>
              </a:ext>
            </a:extLst>
          </p:cNvPr>
          <p:cNvSpPr txBox="1"/>
          <p:nvPr/>
        </p:nvSpPr>
        <p:spPr>
          <a:xfrm>
            <a:off x="4653774" y="4730801"/>
            <a:ext cx="3570425" cy="969111"/>
          </a:xfrm>
          <a:prstGeom prst="rect">
            <a:avLst/>
          </a:prstGeom>
          <a:noFill/>
        </p:spPr>
        <p:txBody>
          <a:bodyPr wrap="square" rtlCol="0">
            <a:spAutoFit/>
          </a:bodyPr>
          <a:lstStyle/>
          <a:p>
            <a:pPr algn="ctr" defTabSz="397764">
              <a:spcAft>
                <a:spcPts val="600"/>
              </a:spcAft>
            </a:pPr>
            <a:r>
              <a:rPr lang="en-US" sz="1566" b="1" kern="1200" dirty="0">
                <a:solidFill>
                  <a:schemeClr val="tx1"/>
                </a:solidFill>
                <a:latin typeface="+mn-lt"/>
                <a:ea typeface="+mn-ea"/>
                <a:cs typeface="+mn-cs"/>
              </a:rPr>
              <a:t>Sven J. Rundman III</a:t>
            </a:r>
          </a:p>
          <a:p>
            <a:pPr algn="ctr" defTabSz="397764">
              <a:spcAft>
                <a:spcPts val="600"/>
              </a:spcAft>
            </a:pPr>
            <a:r>
              <a:rPr lang="en-US" sz="1566" kern="1200" dirty="0">
                <a:solidFill>
                  <a:schemeClr val="tx1"/>
                </a:solidFill>
                <a:latin typeface="+mn-lt"/>
                <a:ea typeface="+mn-ea"/>
                <a:cs typeface="+mn-cs"/>
              </a:rPr>
              <a:t>University of Scouting 2025</a:t>
            </a:r>
          </a:p>
          <a:p>
            <a:pPr algn="ctr" defTabSz="397764">
              <a:spcAft>
                <a:spcPts val="600"/>
              </a:spcAft>
            </a:pPr>
            <a:r>
              <a:rPr lang="en-US" sz="1566" dirty="0"/>
              <a:t>February 20, 2025</a:t>
            </a:r>
            <a:endParaRPr lang="en-US" dirty="0"/>
          </a:p>
        </p:txBody>
      </p:sp>
    </p:spTree>
    <p:extLst>
      <p:ext uri="{BB962C8B-B14F-4D97-AF65-F5344CB8AC3E}">
        <p14:creationId xmlns:p14="http://schemas.microsoft.com/office/powerpoint/2010/main" val="1315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3DB7E-DCF0-47F6-FEA7-964EA9EB9B0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BSA’s Scouter Code of Conduct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0A33C8A-FD86-103D-B225-388BFD32D803}"/>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r>
              <a:rPr lang="en-US" b="0" i="0" dirty="0">
                <a:effectLst/>
                <a:latin typeface="Roboto" panose="02000000000000000000" pitchFamily="2" charset="0"/>
              </a:rPr>
              <a:t>On my honor I promise to do my best to comply with this Scouting Americas(Boy Scouts of America) Scouter Code of Conduct while serving in my capacity as an adult leader:</a:t>
            </a:r>
          </a:p>
          <a:p>
            <a:pPr>
              <a:buFont typeface="+mj-lt"/>
              <a:buAutoNum type="arabicPeriod"/>
            </a:pPr>
            <a:r>
              <a:rPr lang="en-US" b="0" i="0" dirty="0">
                <a:effectLst/>
                <a:latin typeface="Roboto" panose="02000000000000000000" pitchFamily="2" charset="0"/>
              </a:rPr>
              <a:t>I have or will complete my registration with the Scouting America (Boy Scouts of America), answering all questions truthfully and honestly.</a:t>
            </a:r>
          </a:p>
          <a:p>
            <a:pPr>
              <a:buFont typeface="+mj-lt"/>
              <a:buAutoNum type="arabicPeriod"/>
            </a:pPr>
            <a:r>
              <a:rPr lang="en-US" b="0" i="0" dirty="0">
                <a:effectLst/>
                <a:latin typeface="Roboto" panose="02000000000000000000" pitchFamily="2" charset="0"/>
              </a:rPr>
              <a:t>I will do my best to live up to the Scout Oath and Scout Law, obey all laws, and hold others in Scouting accountable to those standards. I will exercise sound judgment and demonstrate good leadership and use the Scouting program for its intended purpose consistent with the mission of the Scouting America (Boy Scouts of America).</a:t>
            </a:r>
          </a:p>
          <a:p>
            <a:pPr marL="742950" lvl="1" indent="-285750">
              <a:buFont typeface="+mj-lt"/>
              <a:buAutoNum type="arabicPeriod"/>
            </a:pPr>
            <a:r>
              <a:rPr lang="en-US" sz="2300" b="1" i="1" u="none" strike="noStrike" dirty="0">
                <a:effectLst/>
                <a:latin typeface="Roboto" panose="02000000000000000000" pitchFamily="2" charset="0"/>
                <a:hlinkClick r:id="rId2"/>
              </a:rPr>
              <a:t>The Guide to Safe Scouting</a:t>
            </a:r>
            <a:endParaRPr lang="en-US" sz="2300" b="0" i="0" dirty="0">
              <a:effectLst/>
              <a:latin typeface="Roboto" panose="02000000000000000000" pitchFamily="2" charset="0"/>
            </a:endParaRPr>
          </a:p>
          <a:p>
            <a:pPr marL="742950" lvl="1" indent="-285750">
              <a:buFont typeface="+mj-lt"/>
              <a:buAutoNum type="arabicPeriod"/>
            </a:pPr>
            <a:r>
              <a:rPr lang="en-US" sz="2300" b="1" i="0" u="none" strike="noStrike" dirty="0">
                <a:effectLst/>
                <a:latin typeface="Roboto" panose="02000000000000000000" pitchFamily="2" charset="0"/>
                <a:hlinkClick r:id="rId3"/>
              </a:rPr>
              <a:t>SAFE Checklist</a:t>
            </a:r>
            <a:endParaRPr lang="en-US" sz="2300" b="0" i="0" dirty="0">
              <a:effectLst/>
              <a:latin typeface="Roboto" panose="02000000000000000000" pitchFamily="2" charset="0"/>
            </a:endParaRPr>
          </a:p>
          <a:p>
            <a:pPr>
              <a:buFont typeface="+mj-lt"/>
              <a:buAutoNum type="arabicPeriod"/>
            </a:pPr>
            <a:r>
              <a:rPr lang="en-US" b="0" i="0" dirty="0">
                <a:effectLst/>
                <a:latin typeface="Roboto" panose="02000000000000000000" pitchFamily="2" charset="0"/>
              </a:rPr>
              <a:t>I will make the protection of youth a personal priority. I will complete and remain current with Youth Protection training requirements. I will be familiar with and follow:</a:t>
            </a:r>
          </a:p>
          <a:p>
            <a:pPr marL="457200" lvl="1" indent="0">
              <a:buNone/>
            </a:pPr>
            <a:r>
              <a:rPr lang="en-US" sz="2300" b="1" i="0" u="sng" dirty="0">
                <a:effectLst/>
                <a:latin typeface="Roboto" panose="02000000000000000000" pitchFamily="2" charset="0"/>
                <a:hlinkClick r:id="rId4"/>
              </a:rPr>
              <a:t>-BSA Youth Protection policies and guidelines, including mandatory reporting</a:t>
            </a:r>
            <a:endParaRPr lang="en-US" sz="2300" b="0" i="0" dirty="0">
              <a:effectLst/>
              <a:latin typeface="Roboto" panose="02000000000000000000" pitchFamily="2" charset="0"/>
            </a:endParaRPr>
          </a:p>
          <a:p>
            <a:endParaRPr lang="en-US" sz="1100" dirty="0"/>
          </a:p>
        </p:txBody>
      </p:sp>
    </p:spTree>
    <p:extLst>
      <p:ext uri="{BB962C8B-B14F-4D97-AF65-F5344CB8AC3E}">
        <p14:creationId xmlns:p14="http://schemas.microsoft.com/office/powerpoint/2010/main" val="201011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4" name="Title 1">
            <a:extLst>
              <a:ext uri="{FF2B5EF4-FFF2-40B4-BE49-F238E27FC236}">
                <a16:creationId xmlns:a16="http://schemas.microsoft.com/office/drawing/2014/main" id="{ADAFEAA5-02BB-18C7-9A3A-8681F025AE2A}"/>
              </a:ext>
            </a:extLst>
          </p:cNvPr>
          <p:cNvSpPr>
            <a:spLocks noGrp="1"/>
          </p:cNvSpPr>
          <p:nvPr>
            <p:ph type="title"/>
          </p:nvPr>
        </p:nvSpPr>
        <p:spPr>
          <a:xfrm>
            <a:off x="838200" y="365125"/>
            <a:ext cx="10515600" cy="1325563"/>
          </a:xfrm>
        </p:spPr>
        <p:txBody>
          <a:bodyPr>
            <a:normAutofit/>
          </a:bodyPr>
          <a:lstStyle/>
          <a:p>
            <a:r>
              <a:rPr lang="en-US" altLang="en-US" dirty="0">
                <a:latin typeface="Arial" panose="020B0604020202020204" pitchFamily="34" charset="0"/>
                <a:ea typeface="Geneva" charset="-128"/>
              </a:rPr>
              <a:t>Scouting America’s Commitment to Preventing Abuse</a:t>
            </a:r>
            <a:endParaRPr lang="en-US" altLang="en-US" dirty="0">
              <a:ea typeface="Geneva" charset="-128"/>
            </a:endParaRPr>
          </a:p>
        </p:txBody>
      </p:sp>
      <p:sp>
        <p:nvSpPr>
          <p:cNvPr id="3083" name="Arc 308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C365841-BA11-DC7D-560C-4F3B1010F9D3}"/>
              </a:ext>
            </a:extLst>
          </p:cNvPr>
          <p:cNvSpPr>
            <a:spLocks noGrp="1"/>
          </p:cNvSpPr>
          <p:nvPr>
            <p:ph idx="1"/>
          </p:nvPr>
        </p:nvSpPr>
        <p:spPr>
          <a:xfrm>
            <a:off x="932742" y="1685715"/>
            <a:ext cx="8186206" cy="4351338"/>
          </a:xfrm>
        </p:spPr>
        <p:txBody>
          <a:bodyPr>
            <a:normAutofit fontScale="77500" lnSpcReduction="20000"/>
          </a:bodyPr>
          <a:lstStyle/>
          <a:p>
            <a:pPr marL="0" indent="0">
              <a:buNone/>
              <a:defRPr/>
            </a:pPr>
            <a:r>
              <a:rPr lang="en-US" dirty="0">
                <a:latin typeface="Arial" panose="020B0604020202020204" pitchFamily="34" charset="0"/>
              </a:rPr>
              <a:t>In Scouting, we will not compromise the safety of our youth, volunteers, and employees. </a:t>
            </a:r>
          </a:p>
          <a:p>
            <a:pPr marL="0" indent="0">
              <a:buNone/>
              <a:defRPr/>
            </a:pPr>
            <a:r>
              <a:rPr lang="en-US" dirty="0">
                <a:latin typeface="Arial" panose="020B0604020202020204" pitchFamily="34" charset="0"/>
              </a:rPr>
              <a:t>Safety is a </a:t>
            </a:r>
            <a:r>
              <a:rPr lang="en-US" u="sng" dirty="0">
                <a:latin typeface="Arial" panose="020B0604020202020204" pitchFamily="34" charset="0"/>
              </a:rPr>
              <a:t>value</a:t>
            </a:r>
            <a:r>
              <a:rPr lang="en-US" dirty="0">
                <a:latin typeface="Arial" panose="020B0604020202020204" pitchFamily="34" charset="0"/>
              </a:rPr>
              <a:t> that must be taught and reinforced at every opportunity. We are all responsible and must hold each other accountable to provide a safe environment for all participants. </a:t>
            </a:r>
            <a:endParaRPr lang="en-US" dirty="0">
              <a:latin typeface="Segoe UI" panose="020B0502040204020203" pitchFamily="34" charset="0"/>
            </a:endParaRPr>
          </a:p>
          <a:p>
            <a:pPr marL="0" indent="0">
              <a:buNone/>
              <a:defRPr/>
            </a:pPr>
            <a:r>
              <a:rPr lang="en-US" dirty="0">
                <a:latin typeface="Arial" panose="020B0604020202020204" pitchFamily="34" charset="0"/>
              </a:rPr>
              <a:t> </a:t>
            </a:r>
            <a:endParaRPr lang="en-US" dirty="0">
              <a:latin typeface="Segoe UI" panose="020B0502040204020203" pitchFamily="34" charset="0"/>
            </a:endParaRPr>
          </a:p>
          <a:p>
            <a:pPr marL="0" indent="0">
              <a:buNone/>
              <a:defRPr/>
            </a:pPr>
            <a:r>
              <a:rPr lang="en-US" dirty="0">
                <a:latin typeface="Arial" panose="020B0604020202020204" pitchFamily="34" charset="0"/>
              </a:rPr>
              <a:t>We are committed to abuse prevention by using: </a:t>
            </a:r>
          </a:p>
          <a:p>
            <a:pPr marL="0" indent="0">
              <a:buNone/>
              <a:defRPr/>
            </a:pPr>
            <a:endParaRPr lang="en-US" dirty="0">
              <a:latin typeface="Segoe UI" panose="020B0502040204020203" pitchFamily="34" charset="0"/>
            </a:endParaRPr>
          </a:p>
          <a:p>
            <a:pPr lvl="1">
              <a:defRPr/>
            </a:pPr>
            <a:r>
              <a:rPr lang="en-US" sz="2800" b="1" dirty="0">
                <a:latin typeface="Arial" panose="020B0604020202020204" pitchFamily="34" charset="0"/>
              </a:rPr>
              <a:t>Mandatory youth protection training. </a:t>
            </a:r>
          </a:p>
          <a:p>
            <a:pPr lvl="1">
              <a:defRPr/>
            </a:pPr>
            <a:r>
              <a:rPr lang="en-US" sz="2800" b="1" dirty="0">
                <a:latin typeface="Arial" panose="020B0604020202020204" pitchFamily="34" charset="0"/>
              </a:rPr>
              <a:t>Criminal background checks. </a:t>
            </a:r>
          </a:p>
          <a:p>
            <a:pPr lvl="1">
              <a:defRPr/>
            </a:pPr>
            <a:r>
              <a:rPr lang="en-US" sz="2800" b="1" dirty="0">
                <a:latin typeface="Arial" panose="020B0604020202020204" pitchFamily="34" charset="0"/>
              </a:rPr>
              <a:t>Banning one-on-one adult and youth interactions. </a:t>
            </a:r>
          </a:p>
          <a:p>
            <a:pPr lvl="1">
              <a:defRPr/>
            </a:pPr>
            <a:r>
              <a:rPr lang="en-US" sz="2800" b="1" dirty="0">
                <a:latin typeface="Arial" panose="020B0604020202020204" pitchFamily="34" charset="0"/>
              </a:rPr>
              <a:t>Mandatory reporting of suspected abuse to law enforcement. </a:t>
            </a:r>
          </a:p>
          <a:p>
            <a:pPr lvl="1">
              <a:defRPr/>
            </a:pPr>
            <a:r>
              <a:rPr lang="en-US" sz="2800" b="1" dirty="0">
                <a:latin typeface="Arial" panose="020B0604020202020204" pitchFamily="34" charset="0"/>
              </a:rPr>
              <a:t>A volunteer screening database. </a:t>
            </a:r>
          </a:p>
          <a:p>
            <a:pPr marL="0" indent="0">
              <a:buNone/>
              <a:defRPr/>
            </a:pPr>
            <a:endParaRPr lang="en-US" sz="1300" dirty="0">
              <a:latin typeface="Segoe UI" panose="020B0502040204020203" pitchFamily="34" charset="0"/>
            </a:endParaRPr>
          </a:p>
          <a:p>
            <a:pPr marL="0" indent="0">
              <a:buNone/>
              <a:defRPr/>
            </a:pPr>
            <a:endParaRPr lang="en-US" sz="1300" dirty="0">
              <a:latin typeface="Segoe UI" panose="020B0502040204020203" pitchFamily="34" charset="0"/>
            </a:endParaRPr>
          </a:p>
        </p:txBody>
      </p:sp>
      <p:sp>
        <p:nvSpPr>
          <p:cNvPr id="4" name="TextBox 3">
            <a:extLst>
              <a:ext uri="{FF2B5EF4-FFF2-40B4-BE49-F238E27FC236}">
                <a16:creationId xmlns:a16="http://schemas.microsoft.com/office/drawing/2014/main" id="{12480B49-FEC5-9723-C5C6-2BFC93F8B727}"/>
              </a:ext>
            </a:extLst>
          </p:cNvPr>
          <p:cNvSpPr txBox="1"/>
          <p:nvPr/>
        </p:nvSpPr>
        <p:spPr>
          <a:xfrm>
            <a:off x="8836666" y="1493480"/>
            <a:ext cx="2611676" cy="3980577"/>
          </a:xfrm>
          <a:prstGeom prst="rect">
            <a:avLst/>
          </a:prstGeom>
          <a:noFill/>
          <a:ln>
            <a:solidFill>
              <a:srgbClr val="FF0000"/>
            </a:solidFill>
          </a:ln>
        </p:spPr>
        <p:txBody>
          <a:bodyPr wrap="square">
            <a:spAutoFit/>
          </a:bodyPr>
          <a:lstStyle/>
          <a:p>
            <a:pPr algn="l">
              <a:spcBef>
                <a:spcPts val="1500"/>
              </a:spcBef>
              <a:spcAft>
                <a:spcPts val="750"/>
              </a:spcAft>
            </a:pPr>
            <a:r>
              <a:rPr lang="en-US" b="0" i="0" dirty="0">
                <a:solidFill>
                  <a:srgbClr val="001D35"/>
                </a:solidFill>
                <a:effectLst/>
                <a:latin typeface="Google Sans"/>
              </a:rPr>
              <a:t>Mandatory reporting</a:t>
            </a:r>
          </a:p>
          <a:p>
            <a:pPr algn="l" fontAlgn="ctr">
              <a:spcBef>
                <a:spcPts val="750"/>
              </a:spcBef>
              <a:spcAft>
                <a:spcPts val="600"/>
              </a:spcAft>
              <a:buFont typeface="Arial" panose="020B0604020202020204" pitchFamily="34" charset="0"/>
              <a:buChar char="•"/>
            </a:pPr>
            <a:r>
              <a:rPr lang="en-US" b="0" i="0" dirty="0">
                <a:solidFill>
                  <a:srgbClr val="001D35"/>
                </a:solidFill>
                <a:effectLst/>
                <a:latin typeface="Google Sans"/>
              </a:rPr>
              <a:t>Report to local law enforcement and child protective services </a:t>
            </a:r>
          </a:p>
          <a:p>
            <a:pPr algn="l" fontAlgn="ctr">
              <a:spcBef>
                <a:spcPts val="750"/>
              </a:spcBef>
              <a:spcAft>
                <a:spcPts val="600"/>
              </a:spcAft>
              <a:buFont typeface="Arial" panose="020B0604020202020204" pitchFamily="34" charset="0"/>
              <a:buChar char="•"/>
            </a:pPr>
            <a:r>
              <a:rPr lang="en-US" b="0" i="0" dirty="0">
                <a:solidFill>
                  <a:srgbClr val="001D35"/>
                </a:solidFill>
                <a:effectLst/>
                <a:latin typeface="Google Sans"/>
              </a:rPr>
              <a:t>Report to the Scout executive or Scouts First Helpline at 1-844-SCOUTS1 (1-844-726-8871) </a:t>
            </a:r>
          </a:p>
          <a:p>
            <a:pPr algn="l">
              <a:spcBef>
                <a:spcPts val="750"/>
              </a:spcBef>
              <a:spcAft>
                <a:spcPts val="1500"/>
              </a:spcAft>
              <a:buFont typeface="Arial" panose="020B0604020202020204" pitchFamily="34" charset="0"/>
              <a:buChar char="•"/>
            </a:pPr>
            <a:r>
              <a:rPr lang="en-US" b="0" i="0" dirty="0">
                <a:solidFill>
                  <a:srgbClr val="001D35"/>
                </a:solidFill>
                <a:effectLst/>
                <a:latin typeface="Google Sans"/>
              </a:rPr>
              <a:t>Ensure notification has been made to parents or guardians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8A3D5-1A8F-616F-C8E3-50B025F2AB02}"/>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dirty="0"/>
              <a:t>Incident Reporting </a:t>
            </a:r>
            <a:r>
              <a:rPr lang="en-US" sz="3600" dirty="0"/>
              <a:t>– </a:t>
            </a:r>
            <a:br>
              <a:rPr lang="en-US" sz="3600" dirty="0"/>
            </a:br>
            <a:r>
              <a:rPr lang="en-US" sz="2200" dirty="0"/>
              <a:t>https://</a:t>
            </a:r>
            <a:r>
              <a:rPr lang="en-US" sz="2200" dirty="0" err="1"/>
              <a:t>www.scouting.org</a:t>
            </a:r>
            <a:r>
              <a:rPr lang="en-US" sz="2200" dirty="0"/>
              <a:t>/health-and-safety/incident-report/</a:t>
            </a:r>
          </a:p>
        </p:txBody>
      </p:sp>
      <p:sp>
        <p:nvSpPr>
          <p:cNvPr id="1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and white text on a white background&#10;&#10;Description automatically generated">
            <a:extLst>
              <a:ext uri="{FF2B5EF4-FFF2-40B4-BE49-F238E27FC236}">
                <a16:creationId xmlns:a16="http://schemas.microsoft.com/office/drawing/2014/main" id="{EB863179-AEEB-E539-6923-8042D2B67684}"/>
              </a:ext>
            </a:extLst>
          </p:cNvPr>
          <p:cNvPicPr>
            <a:picLocks noGrp="1" noChangeAspect="1"/>
          </p:cNvPicPr>
          <p:nvPr>
            <p:ph idx="1"/>
          </p:nvPr>
        </p:nvPicPr>
        <p:blipFill>
          <a:blip r:embed="rId2"/>
          <a:stretch>
            <a:fillRect/>
          </a:stretch>
        </p:blipFill>
        <p:spPr>
          <a:xfrm>
            <a:off x="6210321" y="2846799"/>
            <a:ext cx="5614416" cy="2737028"/>
          </a:xfrm>
          <a:prstGeom prst="rect">
            <a:avLst/>
          </a:prstGeom>
        </p:spPr>
      </p:pic>
      <p:pic>
        <p:nvPicPr>
          <p:cNvPr id="10" name="Picture 9" descr="A close-up of a report&#10;&#10;Description automatically generated">
            <a:extLst>
              <a:ext uri="{FF2B5EF4-FFF2-40B4-BE49-F238E27FC236}">
                <a16:creationId xmlns:a16="http://schemas.microsoft.com/office/drawing/2014/main" id="{B05929E1-75EE-2AAC-AFF9-72C8C3930E2A}"/>
              </a:ext>
            </a:extLst>
          </p:cNvPr>
          <p:cNvPicPr>
            <a:picLocks noChangeAspect="1"/>
          </p:cNvPicPr>
          <p:nvPr/>
        </p:nvPicPr>
        <p:blipFill>
          <a:blip r:embed="rId3"/>
          <a:stretch>
            <a:fillRect/>
          </a:stretch>
        </p:blipFill>
        <p:spPr>
          <a:xfrm>
            <a:off x="479285" y="2064600"/>
            <a:ext cx="5614416" cy="1880829"/>
          </a:xfrm>
          <a:prstGeom prst="rect">
            <a:avLst/>
          </a:prstGeom>
        </p:spPr>
      </p:pic>
    </p:spTree>
    <p:extLst>
      <p:ext uri="{BB962C8B-B14F-4D97-AF65-F5344CB8AC3E}">
        <p14:creationId xmlns:p14="http://schemas.microsoft.com/office/powerpoint/2010/main" val="396992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49C8-42D8-B5C4-9E95-31E54030F801}"/>
              </a:ext>
            </a:extLst>
          </p:cNvPr>
          <p:cNvSpPr>
            <a:spLocks noGrp="1"/>
          </p:cNvSpPr>
          <p:nvPr>
            <p:ph type="title"/>
          </p:nvPr>
        </p:nvSpPr>
        <p:spPr/>
        <p:txBody>
          <a:bodyPr/>
          <a:lstStyle/>
          <a:p>
            <a:r>
              <a:rPr lang="en-US" dirty="0"/>
              <a:t>What Can WE Do?</a:t>
            </a:r>
          </a:p>
        </p:txBody>
      </p:sp>
      <p:graphicFrame>
        <p:nvGraphicFramePr>
          <p:cNvPr id="5" name="Content Placeholder 2">
            <a:extLst>
              <a:ext uri="{FF2B5EF4-FFF2-40B4-BE49-F238E27FC236}">
                <a16:creationId xmlns:a16="http://schemas.microsoft.com/office/drawing/2014/main" id="{1AA8707C-C46C-4787-F6F3-365F0EE8F1CB}"/>
              </a:ext>
            </a:extLst>
          </p:cNvPr>
          <p:cNvGraphicFramePr>
            <a:graphicFrameLocks noGrp="1"/>
          </p:cNvGraphicFramePr>
          <p:nvPr>
            <p:ph idx="1"/>
            <p:extLst>
              <p:ext uri="{D42A27DB-BD31-4B8C-83A1-F6EECF244321}">
                <p14:modId xmlns:p14="http://schemas.microsoft.com/office/powerpoint/2010/main" val="6131985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03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90B84FD-D5E4-4EF0-AC42-4C21040E6DF2}"/>
              </a:ext>
            </a:extLst>
          </p:cNvPr>
          <p:cNvSpPr>
            <a:spLocks noGrp="1"/>
          </p:cNvSpPr>
          <p:nvPr>
            <p:ph type="title"/>
          </p:nvPr>
        </p:nvSpPr>
        <p:spPr>
          <a:xfrm>
            <a:off x="2296390" y="365125"/>
            <a:ext cx="9057409" cy="1325563"/>
          </a:xfrm>
        </p:spPr>
        <p:txBody>
          <a:bodyPr/>
          <a:lstStyle/>
          <a:p>
            <a:r>
              <a:rPr lang="en-US" altLang="en-US" sz="3600">
                <a:latin typeface="Arial" panose="020B0604020202020204" pitchFamily="34" charset="0"/>
                <a:ea typeface="ヒラギノ角ゴ Pro W3"/>
                <a:cs typeface="Arial" panose="020B0604020202020204" pitchFamily="34" charset="0"/>
              </a:rPr>
              <a:t>Words from CSE James West (c. 1940)</a:t>
            </a:r>
          </a:p>
        </p:txBody>
      </p:sp>
      <p:sp>
        <p:nvSpPr>
          <p:cNvPr id="3" name="Content Placeholder 2">
            <a:extLst>
              <a:ext uri="{FF2B5EF4-FFF2-40B4-BE49-F238E27FC236}">
                <a16:creationId xmlns:a16="http://schemas.microsoft.com/office/drawing/2014/main" id="{C006A4BF-E416-D5AE-5DBA-4CE1E0278BEE}"/>
              </a:ext>
            </a:extLst>
          </p:cNvPr>
          <p:cNvSpPr>
            <a:spLocks noGrp="1"/>
          </p:cNvSpPr>
          <p:nvPr>
            <p:ph sz="half" idx="1"/>
          </p:nvPr>
        </p:nvSpPr>
        <p:spPr>
          <a:xfrm>
            <a:off x="1676399" y="1915552"/>
            <a:ext cx="5004955" cy="3687763"/>
          </a:xfrm>
        </p:spPr>
        <p:txBody>
          <a:bodyPr>
            <a:normAutofit fontScale="92500"/>
          </a:bodyPr>
          <a:lstStyle/>
          <a:p>
            <a:pPr marL="0" indent="0">
              <a:buNone/>
              <a:defRPr/>
            </a:pPr>
            <a:r>
              <a:rPr lang="en-US" i="1">
                <a:solidFill>
                  <a:schemeClr val="tx1">
                    <a:lumMod val="95000"/>
                    <a:lumOff val="5000"/>
                  </a:schemeClr>
                </a:solidFill>
                <a:latin typeface="Arial" pitchFamily="34" charset="0"/>
                <a:cs typeface="Arial" pitchFamily="34" charset="0"/>
              </a:rPr>
              <a:t>“So many things are the result of lack of careful planning, lack of careful thinking through, thoughtlessness.  And the health and safety practices of Scouting, we hope, are going to help boys to plan more definitely to avoid accident and illness, and to prepare themselves in a positive way to face life.” </a:t>
            </a:r>
          </a:p>
          <a:p>
            <a:pPr marL="0" indent="0">
              <a:buNone/>
              <a:defRPr/>
            </a:pPr>
            <a:endParaRPr lang="en-US"/>
          </a:p>
        </p:txBody>
      </p:sp>
      <p:pic>
        <p:nvPicPr>
          <p:cNvPr id="9220" name="Picture 2">
            <a:extLst>
              <a:ext uri="{FF2B5EF4-FFF2-40B4-BE49-F238E27FC236}">
                <a16:creationId xmlns:a16="http://schemas.microsoft.com/office/drawing/2014/main" id="{B84D396F-EC3D-4E0C-9DC6-F1C34760F1F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7664450" y="2375694"/>
            <a:ext cx="2197100" cy="3251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44B9-38BA-4FAB-221E-CA48F3D7CF62}"/>
              </a:ext>
            </a:extLst>
          </p:cNvPr>
          <p:cNvSpPr>
            <a:spLocks noGrp="1"/>
          </p:cNvSpPr>
          <p:nvPr>
            <p:ph type="title"/>
          </p:nvPr>
        </p:nvSpPr>
        <p:spPr/>
        <p:txBody>
          <a:bodyPr/>
          <a:lstStyle/>
          <a:p>
            <a:endParaRPr lang="en-US"/>
          </a:p>
        </p:txBody>
      </p:sp>
      <p:pic>
        <p:nvPicPr>
          <p:cNvPr id="3" name="Picture Placeholder 7" descr="A picture containing text, clipart&#10;&#10;Description automatically generated">
            <a:extLst>
              <a:ext uri="{FF2B5EF4-FFF2-40B4-BE49-F238E27FC236}">
                <a16:creationId xmlns:a16="http://schemas.microsoft.com/office/drawing/2014/main" id="{5016E405-BB14-A62F-3F2C-BEF58EFA8409}"/>
              </a:ext>
            </a:extLst>
          </p:cNvPr>
          <p:cNvPicPr>
            <a:picLocks noChangeAspect="1"/>
          </p:cNvPicPr>
          <p:nvPr/>
        </p:nvPicPr>
        <p:blipFill rotWithShape="1">
          <a:blip r:embed="rId2"/>
          <a:srcRect t="-1835" b="-3039"/>
          <a:stretch/>
        </p:blipFill>
        <p:spPr>
          <a:xfrm>
            <a:off x="2255385" y="752431"/>
            <a:ext cx="7057985" cy="2574088"/>
          </a:xfrm>
          <a:prstGeom prst="rect">
            <a:avLst/>
          </a:prstGeom>
        </p:spPr>
      </p:pic>
      <p:pic>
        <p:nvPicPr>
          <p:cNvPr id="4" name="Picture 3">
            <a:extLst>
              <a:ext uri="{FF2B5EF4-FFF2-40B4-BE49-F238E27FC236}">
                <a16:creationId xmlns:a16="http://schemas.microsoft.com/office/drawing/2014/main" id="{79151A4C-32E6-CFF6-2F59-4FE0F052CEAF}"/>
              </a:ext>
            </a:extLst>
          </p:cNvPr>
          <p:cNvPicPr>
            <a:picLocks noChangeAspect="1"/>
          </p:cNvPicPr>
          <p:nvPr/>
        </p:nvPicPr>
        <p:blipFill>
          <a:blip r:embed="rId3"/>
          <a:stretch>
            <a:fillRect/>
          </a:stretch>
        </p:blipFill>
        <p:spPr>
          <a:xfrm>
            <a:off x="4997553" y="3077825"/>
            <a:ext cx="2196893" cy="3286690"/>
          </a:xfrm>
          <a:prstGeom prst="rect">
            <a:avLst/>
          </a:prstGeom>
        </p:spPr>
      </p:pic>
    </p:spTree>
    <p:extLst>
      <p:ext uri="{BB962C8B-B14F-4D97-AF65-F5344CB8AC3E}">
        <p14:creationId xmlns:p14="http://schemas.microsoft.com/office/powerpoint/2010/main" val="363574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0EAF3-5AAC-FD7B-3930-E85FE7613F31}"/>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is “Culture of Safety”?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F60687-FCCF-A2EE-C097-D3D9872E2732}"/>
              </a:ext>
            </a:extLst>
          </p:cNvPr>
          <p:cNvSpPr>
            <a:spLocks noGrp="1"/>
          </p:cNvSpPr>
          <p:nvPr>
            <p:ph idx="1"/>
          </p:nvPr>
        </p:nvSpPr>
        <p:spPr>
          <a:xfrm>
            <a:off x="4324084" y="1053693"/>
            <a:ext cx="6906491" cy="5585619"/>
          </a:xfrm>
        </p:spPr>
        <p:txBody>
          <a:bodyPr anchor="ctr">
            <a:normAutofit/>
          </a:bodyPr>
          <a:lstStyle/>
          <a:p>
            <a:pPr marL="0" indent="0">
              <a:buNone/>
            </a:pPr>
            <a:r>
              <a:rPr lang="en-US" sz="3200" b="0" i="0" dirty="0">
                <a:solidFill>
                  <a:srgbClr val="FF0000"/>
                </a:solidFill>
                <a:effectLst/>
                <a:latin typeface="Arial" panose="020B0604020202020204" pitchFamily="34" charset="0"/>
                <a:cs typeface="Arial" panose="020B0604020202020204" pitchFamily="34" charset="0"/>
              </a:rPr>
              <a:t>#1 Priority Goal</a:t>
            </a:r>
          </a:p>
          <a:p>
            <a:endParaRPr lang="en-US" sz="2600" dirty="0">
              <a:latin typeface="Arial" panose="020B0604020202020204" pitchFamily="34" charset="0"/>
              <a:cs typeface="Arial" panose="020B0604020202020204" pitchFamily="34" charset="0"/>
            </a:endParaRPr>
          </a:p>
          <a:p>
            <a:r>
              <a:rPr lang="en-US" sz="2600" b="0" i="0" dirty="0">
                <a:effectLst/>
                <a:latin typeface="Arial" panose="020B0604020202020204" pitchFamily="34" charset="0"/>
                <a:cs typeface="Arial" panose="020B0604020202020204" pitchFamily="34" charset="0"/>
              </a:rPr>
              <a:t>Safety culture </a:t>
            </a:r>
            <a:r>
              <a:rPr lang="en-US" sz="2600" b="0" i="1" u="sng" dirty="0">
                <a:effectLst/>
                <a:latin typeface="Arial" panose="020B0604020202020204" pitchFamily="34" charset="0"/>
                <a:cs typeface="Arial" panose="020B0604020202020204" pitchFamily="34" charset="0"/>
              </a:rPr>
              <a:t>embodies the value </a:t>
            </a:r>
            <a:r>
              <a:rPr lang="en-US" sz="2600" b="0" i="0" dirty="0">
                <a:effectLst/>
                <a:latin typeface="Arial" panose="020B0604020202020204" pitchFamily="34" charset="0"/>
                <a:cs typeface="Arial" panose="020B0604020202020204" pitchFamily="34" charset="0"/>
              </a:rPr>
              <a:t>placed on safety and the extent to which scouts and scouters take personal responsibility for safety in our organization</a:t>
            </a:r>
          </a:p>
          <a:p>
            <a:r>
              <a:rPr lang="en-US" sz="2600" b="0" i="0" dirty="0">
                <a:effectLst/>
                <a:latin typeface="Arial" panose="020B0604020202020204" pitchFamily="34" charset="0"/>
                <a:cs typeface="Arial" panose="020B0604020202020204" pitchFamily="34" charset="0"/>
              </a:rPr>
              <a:t>Safety culture is often described as the 'personality' of an organization, as it is a </a:t>
            </a:r>
            <a:r>
              <a:rPr lang="en-US" sz="2600" b="0" i="1" u="sng" dirty="0">
                <a:effectLst/>
                <a:latin typeface="Arial" panose="020B0604020202020204" pitchFamily="34" charset="0"/>
                <a:cs typeface="Arial" panose="020B0604020202020204" pitchFamily="34" charset="0"/>
              </a:rPr>
              <a:t>shared value of safety</a:t>
            </a:r>
            <a:r>
              <a:rPr lang="en-US" sz="2600" b="0" i="0" dirty="0">
                <a:effectLst/>
                <a:latin typeface="Arial" panose="020B0604020202020204" pitchFamily="34" charset="0"/>
                <a:cs typeface="Arial" panose="020B0604020202020204" pitchFamily="34" charset="0"/>
              </a:rPr>
              <a:t>. </a:t>
            </a:r>
          </a:p>
          <a:p>
            <a:r>
              <a:rPr lang="en-US" sz="2600" b="0" i="0" dirty="0">
                <a:latin typeface="Arial" panose="020B0604020202020204" pitchFamily="34" charset="0"/>
                <a:cs typeface="Arial" panose="020B0604020202020204" pitchFamily="34" charset="0"/>
              </a:rPr>
              <a:t>Culture is but </a:t>
            </a:r>
            <a:r>
              <a:rPr lang="en-US" sz="2600" b="0" i="1" u="sng" dirty="0">
                <a:latin typeface="Arial" panose="020B0604020202020204" pitchFamily="34" charset="0"/>
                <a:cs typeface="Arial" panose="020B0604020202020204" pitchFamily="34" charset="0"/>
              </a:rPr>
              <a:t>one element </a:t>
            </a:r>
            <a:r>
              <a:rPr lang="en-US" sz="2600" b="0" i="0" dirty="0">
                <a:latin typeface="Arial" panose="020B0604020202020204" pitchFamily="34" charset="0"/>
                <a:cs typeface="Arial" panose="020B0604020202020204" pitchFamily="34" charset="0"/>
              </a:rPr>
              <a:t>of our overall Safety program which includes Safety </a:t>
            </a:r>
            <a:r>
              <a:rPr lang="en-US" sz="2600" b="0" dirty="0">
                <a:effectLst/>
                <a:latin typeface="Arial" panose="020B0604020202020204" pitchFamily="34" charset="0"/>
                <a:cs typeface="Arial" panose="020B0604020202020204" pitchFamily="34" charset="0"/>
              </a:rPr>
              <a:t>Leadership, Safety Climate, and Scout Safety Behavior</a:t>
            </a:r>
            <a:endParaRPr lang="en-US" sz="2600" b="0" i="0" dirty="0">
              <a:latin typeface="Arial" panose="020B0604020202020204" pitchFamily="34" charset="0"/>
              <a:cs typeface="Arial" panose="020B0604020202020204" pitchFamily="34" charset="0"/>
            </a:endParaRPr>
          </a:p>
          <a:p>
            <a:pPr marL="0" indent="0">
              <a:buNone/>
            </a:pPr>
            <a:endParaRPr lang="en-US" sz="2600" b="0" i="0" dirty="0">
              <a:effectLst/>
              <a:latin typeface="Arial" panose="020B0604020202020204" pitchFamily="34" charset="0"/>
              <a:cs typeface="Arial" panose="020B0604020202020204" pitchFamily="34" charset="0"/>
            </a:endParaRPr>
          </a:p>
          <a:p>
            <a:pPr marL="0" indent="0">
              <a:buNone/>
            </a:pPr>
            <a:endParaRPr lang="en-US" sz="2600" dirty="0"/>
          </a:p>
        </p:txBody>
      </p:sp>
    </p:spTree>
    <p:extLst>
      <p:ext uri="{BB962C8B-B14F-4D97-AF65-F5344CB8AC3E}">
        <p14:creationId xmlns:p14="http://schemas.microsoft.com/office/powerpoint/2010/main" val="428974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8B63670-55B0-3611-190F-70F836B42770}"/>
              </a:ext>
            </a:extLst>
          </p:cNvPr>
          <p:cNvSpPr>
            <a:spLocks noGrp="1"/>
          </p:cNvSpPr>
          <p:nvPr>
            <p:ph type="title"/>
          </p:nvPr>
        </p:nvSpPr>
        <p:spPr>
          <a:xfrm>
            <a:off x="841246" y="673770"/>
            <a:ext cx="3644489" cy="2414488"/>
          </a:xfrm>
        </p:spPr>
        <p:txBody>
          <a:bodyPr anchor="t">
            <a:normAutofit/>
          </a:bodyPr>
          <a:lstStyle/>
          <a:p>
            <a:r>
              <a:rPr lang="en-US" sz="4200" i="0">
                <a:solidFill>
                  <a:srgbClr val="FFFFFF"/>
                </a:solidFill>
                <a:effectLst/>
                <a:latin typeface="Weiss"/>
              </a:rPr>
              <a:t>What it Means to Create a Culture of Safety</a:t>
            </a:r>
            <a:endParaRPr lang="en-US" sz="4200">
              <a:solidFill>
                <a:srgbClr val="FFFFFF"/>
              </a:solidFill>
            </a:endParaRPr>
          </a:p>
        </p:txBody>
      </p:sp>
      <p:sp>
        <p:nvSpPr>
          <p:cNvPr id="3" name="Text Placeholder 2">
            <a:extLst>
              <a:ext uri="{FF2B5EF4-FFF2-40B4-BE49-F238E27FC236}">
                <a16:creationId xmlns:a16="http://schemas.microsoft.com/office/drawing/2014/main" id="{A008BF85-9FE6-7290-E1E7-08861E107945}"/>
              </a:ext>
            </a:extLst>
          </p:cNvPr>
          <p:cNvSpPr>
            <a:spLocks noGrp="1"/>
          </p:cNvSpPr>
          <p:nvPr>
            <p:ph idx="1"/>
          </p:nvPr>
        </p:nvSpPr>
        <p:spPr>
          <a:xfrm>
            <a:off x="6095999" y="882315"/>
            <a:ext cx="5254754" cy="5294647"/>
          </a:xfrm>
        </p:spPr>
        <p:txBody>
          <a:bodyPr>
            <a:normAutofit/>
          </a:bodyPr>
          <a:lstStyle/>
          <a:p>
            <a:pPr marL="0" indent="0">
              <a:buNone/>
            </a:pPr>
            <a:r>
              <a:rPr lang="en-US" sz="2400" dirty="0"/>
              <a:t>What does a culture of safety look like?  What are the hallmarks?</a:t>
            </a:r>
          </a:p>
          <a:p>
            <a:r>
              <a:rPr lang="en-US" sz="2400" dirty="0"/>
              <a:t>Leadership is Committed and Vocal</a:t>
            </a:r>
          </a:p>
          <a:p>
            <a:r>
              <a:rPr lang="en-US" sz="2400" dirty="0"/>
              <a:t>Standards are clear</a:t>
            </a:r>
          </a:p>
          <a:p>
            <a:r>
              <a:rPr lang="en-US" sz="2400" dirty="0"/>
              <a:t>Standards are enforced</a:t>
            </a:r>
          </a:p>
          <a:p>
            <a:r>
              <a:rPr lang="en-US" sz="2400" dirty="0"/>
              <a:t>Everyone knows safety is part of their job</a:t>
            </a:r>
          </a:p>
          <a:p>
            <a:r>
              <a:rPr lang="en-US" sz="2400" dirty="0"/>
              <a:t>Everyone takes warning signs seriously</a:t>
            </a:r>
          </a:p>
          <a:p>
            <a:r>
              <a:rPr lang="en-US" sz="2400" dirty="0"/>
              <a:t>Concerns are reported</a:t>
            </a:r>
          </a:p>
          <a:p>
            <a:r>
              <a:rPr lang="en-US" sz="2400" dirty="0"/>
              <a:t>Morale is high</a:t>
            </a:r>
          </a:p>
          <a:p>
            <a:r>
              <a:rPr lang="en-US" sz="2400" dirty="0"/>
              <a:t>Quality is institutionalized</a:t>
            </a:r>
          </a:p>
          <a:p>
            <a:endParaRPr lang="en-US" sz="2200" dirty="0"/>
          </a:p>
        </p:txBody>
      </p:sp>
    </p:spTree>
    <p:extLst>
      <p:ext uri="{BB962C8B-B14F-4D97-AF65-F5344CB8AC3E}">
        <p14:creationId xmlns:p14="http://schemas.microsoft.com/office/powerpoint/2010/main" val="235290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c 1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FB524-0647-88C3-1C27-228D39494322}"/>
              </a:ext>
            </a:extLst>
          </p:cNvPr>
          <p:cNvSpPr>
            <a:spLocks noGrp="1"/>
          </p:cNvSpPr>
          <p:nvPr>
            <p:ph type="title"/>
          </p:nvPr>
        </p:nvSpPr>
        <p:spPr>
          <a:xfrm>
            <a:off x="0" y="1374798"/>
            <a:ext cx="5310606" cy="3060541"/>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Check yourself – What is SAFE?</a:t>
            </a:r>
          </a:p>
        </p:txBody>
      </p:sp>
      <p:pic>
        <p:nvPicPr>
          <p:cNvPr id="3" name="Picture 2" descr="SAFE Scouting | Boy Scouts of America">
            <a:extLst>
              <a:ext uri="{FF2B5EF4-FFF2-40B4-BE49-F238E27FC236}">
                <a16:creationId xmlns:a16="http://schemas.microsoft.com/office/drawing/2014/main" id="{3D60B134-99D5-6EE6-7D06-96E8355221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4665" y="1374798"/>
            <a:ext cx="3386320"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81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C44E-42C0-D1DB-36C7-048B2ECA918D}"/>
              </a:ext>
            </a:extLst>
          </p:cNvPr>
          <p:cNvSpPr>
            <a:spLocks noGrp="1"/>
          </p:cNvSpPr>
          <p:nvPr>
            <p:ph type="title"/>
          </p:nvPr>
        </p:nvSpPr>
        <p:spPr>
          <a:xfrm>
            <a:off x="1393536" y="365123"/>
            <a:ext cx="9404927" cy="1325563"/>
          </a:xfrm>
        </p:spPr>
        <p:txBody>
          <a:bodyPr>
            <a:normAutofit/>
          </a:bodyPr>
          <a:lstStyle/>
          <a:p>
            <a:r>
              <a:rPr lang="en-US" sz="5400" dirty="0">
                <a:solidFill>
                  <a:schemeClr val="tx1"/>
                </a:solidFill>
              </a:rPr>
              <a:t>S A F E</a:t>
            </a:r>
          </a:p>
        </p:txBody>
      </p:sp>
      <p:sp>
        <p:nvSpPr>
          <p:cNvPr id="3" name="Text Placeholder 2">
            <a:extLst>
              <a:ext uri="{FF2B5EF4-FFF2-40B4-BE49-F238E27FC236}">
                <a16:creationId xmlns:a16="http://schemas.microsoft.com/office/drawing/2014/main" id="{16A36DF3-C0C3-A56B-DDD1-AC8A6DCB9A19}"/>
              </a:ext>
            </a:extLst>
          </p:cNvPr>
          <p:cNvSpPr>
            <a:spLocks noGrp="1"/>
          </p:cNvSpPr>
          <p:nvPr>
            <p:ph idx="1"/>
          </p:nvPr>
        </p:nvSpPr>
        <p:spPr/>
        <p:txBody>
          <a:bodyPr>
            <a:normAutofit fontScale="77500" lnSpcReduction="20000"/>
          </a:bodyPr>
          <a:lstStyle/>
          <a:p>
            <a:pPr marL="0" indent="0">
              <a:buNone/>
              <a:defRPr/>
            </a:pPr>
            <a:r>
              <a:rPr lang="en-US" sz="2800" dirty="0">
                <a:solidFill>
                  <a:srgbClr val="000000"/>
                </a:solidFill>
                <a:latin typeface="Arial" panose="020B0604020202020204" pitchFamily="34" charset="0"/>
              </a:rPr>
              <a:t>We are committed to injury and illness prevention by integrating safety measures in our handbooks, literature, and training materials including the Guide to Safe Scouting. We expect leaders to use the four points of SAFE when delivering the program. SAFE Scouting measures include:  </a:t>
            </a:r>
            <a:endParaRPr lang="en-US" sz="2800" dirty="0">
              <a:solidFill>
                <a:srgbClr val="000000"/>
              </a:solidFill>
              <a:latin typeface="Segoe UI" panose="020B0502040204020203" pitchFamily="34" charset="0"/>
            </a:endParaRPr>
          </a:p>
          <a:p>
            <a:pPr marL="0" indent="0">
              <a:buNone/>
              <a:defRPr/>
            </a:pPr>
            <a:r>
              <a:rPr lang="en-US" sz="2800" dirty="0">
                <a:solidFill>
                  <a:srgbClr val="000000"/>
                </a:solidFill>
                <a:latin typeface="Arial" panose="020B0604020202020204" pitchFamily="34" charset="0"/>
              </a:rPr>
              <a:t> </a:t>
            </a:r>
            <a:endParaRPr lang="en-US" sz="2800" dirty="0">
              <a:solidFill>
                <a:srgbClr val="000000"/>
              </a:solidFill>
              <a:latin typeface="Segoe UI" panose="020B0502040204020203" pitchFamily="34" charset="0"/>
            </a:endParaRPr>
          </a:p>
          <a:p>
            <a:pPr>
              <a:defRPr/>
            </a:pPr>
            <a:r>
              <a:rPr lang="en-US" sz="2800" dirty="0">
                <a:solidFill>
                  <a:srgbClr val="000000"/>
                </a:solidFill>
                <a:latin typeface="Arial" panose="020B0604020202020204" pitchFamily="34" charset="0"/>
              </a:rPr>
              <a:t>Youth are </a:t>
            </a:r>
            <a:r>
              <a:rPr lang="en-US" sz="2800" u="sng" dirty="0">
                <a:solidFill>
                  <a:srgbClr val="000000"/>
                </a:solidFill>
                <a:latin typeface="Arial" panose="020B0604020202020204" pitchFamily="34" charset="0"/>
              </a:rPr>
              <a:t>Supervised</a:t>
            </a:r>
            <a:r>
              <a:rPr lang="en-US" sz="2800" dirty="0">
                <a:solidFill>
                  <a:srgbClr val="000000"/>
                </a:solidFill>
                <a:latin typeface="Arial" panose="020B0604020202020204" pitchFamily="34" charset="0"/>
              </a:rPr>
              <a:t> by qualified and trustworthy adults who set the example for safety. </a:t>
            </a:r>
          </a:p>
          <a:p>
            <a:pPr>
              <a:defRPr/>
            </a:pPr>
            <a:r>
              <a:rPr lang="en-US" sz="2800" dirty="0">
                <a:solidFill>
                  <a:srgbClr val="000000"/>
                </a:solidFill>
                <a:latin typeface="Arial" panose="020B0604020202020204" pitchFamily="34" charset="0"/>
              </a:rPr>
              <a:t>Activities are </a:t>
            </a:r>
            <a:r>
              <a:rPr lang="en-US" sz="2800" u="sng" dirty="0">
                <a:solidFill>
                  <a:srgbClr val="000000"/>
                </a:solidFill>
                <a:latin typeface="Arial" panose="020B0604020202020204" pitchFamily="34" charset="0"/>
              </a:rPr>
              <a:t>Assessed</a:t>
            </a:r>
            <a:r>
              <a:rPr lang="en-US" sz="2800" dirty="0">
                <a:solidFill>
                  <a:srgbClr val="000000"/>
                </a:solidFill>
                <a:latin typeface="Arial" panose="020B0604020202020204" pitchFamily="34" charset="0"/>
              </a:rPr>
              <a:t> for risks. </a:t>
            </a:r>
          </a:p>
          <a:p>
            <a:pPr>
              <a:defRPr/>
            </a:pPr>
            <a:r>
              <a:rPr lang="en-US" sz="2800" dirty="0">
                <a:solidFill>
                  <a:srgbClr val="000000"/>
                </a:solidFill>
                <a:latin typeface="Arial" panose="020B0604020202020204" pitchFamily="34" charset="0"/>
              </a:rPr>
              <a:t>Pre-requisite </a:t>
            </a:r>
            <a:r>
              <a:rPr lang="en-US" sz="2800" u="sng" dirty="0">
                <a:solidFill>
                  <a:srgbClr val="000000"/>
                </a:solidFill>
                <a:latin typeface="Arial" panose="020B0604020202020204" pitchFamily="34" charset="0"/>
              </a:rPr>
              <a:t>Fitness</a:t>
            </a:r>
            <a:r>
              <a:rPr lang="en-US" sz="2800" dirty="0">
                <a:solidFill>
                  <a:srgbClr val="000000"/>
                </a:solidFill>
                <a:latin typeface="Arial" panose="020B0604020202020204" pitchFamily="34" charset="0"/>
              </a:rPr>
              <a:t> and Skill levels are confirmed before participation. </a:t>
            </a:r>
          </a:p>
          <a:p>
            <a:pPr>
              <a:defRPr/>
            </a:pPr>
            <a:r>
              <a:rPr lang="en-US" sz="2800" dirty="0">
                <a:solidFill>
                  <a:srgbClr val="000000"/>
                </a:solidFill>
                <a:latin typeface="Arial" panose="020B0604020202020204" pitchFamily="34" charset="0"/>
              </a:rPr>
              <a:t>Appropriate </a:t>
            </a:r>
            <a:r>
              <a:rPr lang="en-US" sz="2800" u="sng" dirty="0">
                <a:solidFill>
                  <a:srgbClr val="000000"/>
                </a:solidFill>
                <a:latin typeface="Arial" panose="020B0604020202020204" pitchFamily="34" charset="0"/>
              </a:rPr>
              <a:t>Equipment</a:t>
            </a:r>
            <a:r>
              <a:rPr lang="en-US" sz="2800" dirty="0">
                <a:solidFill>
                  <a:srgbClr val="000000"/>
                </a:solidFill>
                <a:latin typeface="Arial" panose="020B0604020202020204" pitchFamily="34" charset="0"/>
              </a:rPr>
              <a:t> is utilized, and </a:t>
            </a:r>
            <a:r>
              <a:rPr lang="en-US" sz="2800" u="sng" dirty="0">
                <a:solidFill>
                  <a:srgbClr val="000000"/>
                </a:solidFill>
                <a:latin typeface="Arial" panose="020B0604020202020204" pitchFamily="34" charset="0"/>
              </a:rPr>
              <a:t>Environmental</a:t>
            </a:r>
            <a:r>
              <a:rPr lang="en-US" sz="2800" dirty="0">
                <a:solidFill>
                  <a:srgbClr val="000000"/>
                </a:solidFill>
                <a:latin typeface="Arial" panose="020B0604020202020204" pitchFamily="34" charset="0"/>
              </a:rPr>
              <a:t> conditions are monitored.  </a:t>
            </a:r>
          </a:p>
          <a:p>
            <a:pPr marL="0" indent="0">
              <a:buNone/>
              <a:defRPr/>
            </a:pPr>
            <a:r>
              <a:rPr lang="en-US" sz="2800" dirty="0">
                <a:solidFill>
                  <a:srgbClr val="000000"/>
                </a:solidFill>
                <a:latin typeface="Calibri Light" panose="020F0302020204030204" pitchFamily="34" charset="0"/>
              </a:rPr>
              <a:t> </a:t>
            </a:r>
            <a:endParaRPr lang="en-US" sz="2800" dirty="0">
              <a:solidFill>
                <a:srgbClr val="000000"/>
              </a:solidFill>
              <a:latin typeface="Segoe UI" panose="020B0502040204020203" pitchFamily="34" charset="0"/>
            </a:endParaRPr>
          </a:p>
          <a:p>
            <a:pPr marL="0" indent="0">
              <a:buNone/>
              <a:defRPr/>
            </a:pPr>
            <a:r>
              <a:rPr lang="en-US" sz="2800" dirty="0">
                <a:solidFill>
                  <a:srgbClr val="000000"/>
                </a:solidFill>
                <a:latin typeface="Arial" panose="020B0604020202020204" pitchFamily="34" charset="0"/>
              </a:rPr>
              <a:t>When incidents do occur, we expect a timely, clear, and complete incident report. We are committed to learning from the data and modifying program guidance for the prevention of future occurrence.  </a:t>
            </a:r>
            <a:endParaRPr lang="en-US" sz="2800" dirty="0">
              <a:solidFill>
                <a:srgbClr val="000000"/>
              </a:solidFill>
              <a:latin typeface="Segoe UI" panose="020B0502040204020203" pitchFamily="34" charset="0"/>
            </a:endParaRPr>
          </a:p>
          <a:p>
            <a:endParaRPr lang="en-US" dirty="0"/>
          </a:p>
        </p:txBody>
      </p:sp>
      <p:pic>
        <p:nvPicPr>
          <p:cNvPr id="4" name="Picture 3" descr="SAFE Scouting | Boy Scouts of America">
            <a:extLst>
              <a:ext uri="{FF2B5EF4-FFF2-40B4-BE49-F238E27FC236}">
                <a16:creationId xmlns:a16="http://schemas.microsoft.com/office/drawing/2014/main" id="{2CC5EE8A-C265-6AE2-B046-6925A693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7055" y="86347"/>
            <a:ext cx="1552146" cy="188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5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ED68-7DD8-FB51-739C-AAC786C85E79}"/>
              </a:ext>
            </a:extLst>
          </p:cNvPr>
          <p:cNvSpPr>
            <a:spLocks noGrp="1"/>
          </p:cNvSpPr>
          <p:nvPr>
            <p:ph type="title"/>
          </p:nvPr>
        </p:nvSpPr>
        <p:spPr/>
        <p:txBody>
          <a:bodyPr/>
          <a:lstStyle/>
          <a:p>
            <a:r>
              <a:rPr lang="en-US" dirty="0">
                <a:solidFill>
                  <a:srgbClr val="FF0000"/>
                </a:solidFill>
              </a:rPr>
              <a:t>SAFE</a:t>
            </a:r>
          </a:p>
        </p:txBody>
      </p:sp>
      <p:pic>
        <p:nvPicPr>
          <p:cNvPr id="6" name="Content Placeholder 5" descr="A white background with black text&#10;&#10;AI-generated content may be incorrect.">
            <a:extLst>
              <a:ext uri="{FF2B5EF4-FFF2-40B4-BE49-F238E27FC236}">
                <a16:creationId xmlns:a16="http://schemas.microsoft.com/office/drawing/2014/main" id="{D31469CF-44AA-240D-F96A-9E6C855B7834}"/>
              </a:ext>
            </a:extLst>
          </p:cNvPr>
          <p:cNvPicPr>
            <a:picLocks noGrp="1" noChangeAspect="1"/>
          </p:cNvPicPr>
          <p:nvPr>
            <p:ph idx="1"/>
          </p:nvPr>
        </p:nvPicPr>
        <p:blipFill>
          <a:blip r:embed="rId2"/>
          <a:stretch>
            <a:fillRect/>
          </a:stretch>
        </p:blipFill>
        <p:spPr>
          <a:xfrm>
            <a:off x="838200" y="1440167"/>
            <a:ext cx="8288843" cy="2917171"/>
          </a:xfrm>
        </p:spPr>
      </p:pic>
      <p:pic>
        <p:nvPicPr>
          <p:cNvPr id="4" name="Picture 3" descr="SAFE Scouting | Boy Scouts of America">
            <a:extLst>
              <a:ext uri="{FF2B5EF4-FFF2-40B4-BE49-F238E27FC236}">
                <a16:creationId xmlns:a16="http://schemas.microsoft.com/office/drawing/2014/main" id="{ACDD1BD5-68BC-C1B4-D9F1-629FB4C38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7567" y="86347"/>
            <a:ext cx="1361634" cy="1651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background with black text&#10;&#10;AI-generated content may be incorrect.">
            <a:extLst>
              <a:ext uri="{FF2B5EF4-FFF2-40B4-BE49-F238E27FC236}">
                <a16:creationId xmlns:a16="http://schemas.microsoft.com/office/drawing/2014/main" id="{C35112BF-700E-4198-04AC-0F4F344ADE69}"/>
              </a:ext>
            </a:extLst>
          </p:cNvPr>
          <p:cNvPicPr>
            <a:picLocks noChangeAspect="1"/>
          </p:cNvPicPr>
          <p:nvPr/>
        </p:nvPicPr>
        <p:blipFill>
          <a:blip r:embed="rId4"/>
          <a:stretch>
            <a:fillRect/>
          </a:stretch>
        </p:blipFill>
        <p:spPr>
          <a:xfrm>
            <a:off x="980033" y="4187875"/>
            <a:ext cx="8005175" cy="2693458"/>
          </a:xfrm>
          <a:prstGeom prst="rect">
            <a:avLst/>
          </a:prstGeom>
        </p:spPr>
      </p:pic>
    </p:spTree>
    <p:extLst>
      <p:ext uri="{BB962C8B-B14F-4D97-AF65-F5344CB8AC3E}">
        <p14:creationId xmlns:p14="http://schemas.microsoft.com/office/powerpoint/2010/main" val="177225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2DE0-7186-63DE-1B97-77BB41CD2AEC}"/>
              </a:ext>
            </a:extLst>
          </p:cNvPr>
          <p:cNvSpPr>
            <a:spLocks noGrp="1"/>
          </p:cNvSpPr>
          <p:nvPr>
            <p:ph type="title"/>
          </p:nvPr>
        </p:nvSpPr>
        <p:spPr/>
        <p:txBody>
          <a:bodyPr/>
          <a:lstStyle/>
          <a:p>
            <a:r>
              <a:rPr lang="en-US" dirty="0">
                <a:solidFill>
                  <a:srgbClr val="FF0000"/>
                </a:solidFill>
              </a:rPr>
              <a:t>SAFE</a:t>
            </a:r>
          </a:p>
        </p:txBody>
      </p:sp>
      <p:pic>
        <p:nvPicPr>
          <p:cNvPr id="4" name="Content Placeholder 3" descr="A close-up of a document&#10;&#10;AI-generated content may be incorrect.">
            <a:extLst>
              <a:ext uri="{FF2B5EF4-FFF2-40B4-BE49-F238E27FC236}">
                <a16:creationId xmlns:a16="http://schemas.microsoft.com/office/drawing/2014/main" id="{33D8CD10-280C-7CC8-E2CE-F3FFDEA0EB42}"/>
              </a:ext>
            </a:extLst>
          </p:cNvPr>
          <p:cNvPicPr>
            <a:picLocks noGrp="1" noChangeAspect="1"/>
          </p:cNvPicPr>
          <p:nvPr>
            <p:ph idx="1"/>
          </p:nvPr>
        </p:nvPicPr>
        <p:blipFill>
          <a:blip r:embed="rId2"/>
          <a:stretch>
            <a:fillRect/>
          </a:stretch>
        </p:blipFill>
        <p:spPr>
          <a:xfrm>
            <a:off x="838200" y="1425611"/>
            <a:ext cx="9595980" cy="2661721"/>
          </a:xfrm>
          <a:prstGeom prst="rect">
            <a:avLst/>
          </a:prstGeom>
        </p:spPr>
      </p:pic>
      <p:pic>
        <p:nvPicPr>
          <p:cNvPr id="5" name="Picture 4" descr="A close-up of a document&#10;&#10;AI-generated content may be incorrect.">
            <a:extLst>
              <a:ext uri="{FF2B5EF4-FFF2-40B4-BE49-F238E27FC236}">
                <a16:creationId xmlns:a16="http://schemas.microsoft.com/office/drawing/2014/main" id="{5661E4E9-FFA7-20BC-FDDE-B8ED53816AD7}"/>
              </a:ext>
            </a:extLst>
          </p:cNvPr>
          <p:cNvPicPr>
            <a:picLocks noChangeAspect="1"/>
          </p:cNvPicPr>
          <p:nvPr/>
        </p:nvPicPr>
        <p:blipFill>
          <a:blip r:embed="rId3"/>
          <a:stretch>
            <a:fillRect/>
          </a:stretch>
        </p:blipFill>
        <p:spPr>
          <a:xfrm>
            <a:off x="972938" y="3976786"/>
            <a:ext cx="8183588" cy="2342064"/>
          </a:xfrm>
          <a:prstGeom prst="rect">
            <a:avLst/>
          </a:prstGeom>
        </p:spPr>
      </p:pic>
      <p:pic>
        <p:nvPicPr>
          <p:cNvPr id="6" name="Picture 5" descr="SAFE Scouting | Boy Scouts of America">
            <a:extLst>
              <a:ext uri="{FF2B5EF4-FFF2-40B4-BE49-F238E27FC236}">
                <a16:creationId xmlns:a16="http://schemas.microsoft.com/office/drawing/2014/main" id="{2475DCA2-1295-58B6-2BA0-6E8F95E32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567" y="86347"/>
            <a:ext cx="1361634" cy="165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2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8A38-BBD8-C6C1-E64B-934C37A9C18B}"/>
              </a:ext>
            </a:extLst>
          </p:cNvPr>
          <p:cNvSpPr>
            <a:spLocks noGrp="1"/>
          </p:cNvSpPr>
          <p:nvPr>
            <p:ph type="title"/>
          </p:nvPr>
        </p:nvSpPr>
        <p:spPr>
          <a:xfrm>
            <a:off x="1579418" y="365126"/>
            <a:ext cx="9774382" cy="1037648"/>
          </a:xfrm>
        </p:spPr>
        <p:txBody>
          <a:bodyPr/>
          <a:lstStyle/>
          <a:p>
            <a:r>
              <a:rPr lang="en-US" dirty="0">
                <a:solidFill>
                  <a:schemeClr val="tx1"/>
                </a:solidFill>
              </a:rPr>
              <a:t>“Evidence” of our COS</a:t>
            </a:r>
          </a:p>
        </p:txBody>
      </p:sp>
      <p:graphicFrame>
        <p:nvGraphicFramePr>
          <p:cNvPr id="8" name="Content Placeholder 2">
            <a:extLst>
              <a:ext uri="{FF2B5EF4-FFF2-40B4-BE49-F238E27FC236}">
                <a16:creationId xmlns:a16="http://schemas.microsoft.com/office/drawing/2014/main" id="{DA36B6C4-DE50-48AC-E4C0-9D9C70BE9F57}"/>
              </a:ext>
            </a:extLst>
          </p:cNvPr>
          <p:cNvGraphicFramePr>
            <a:graphicFrameLocks noGrp="1"/>
          </p:cNvGraphicFramePr>
          <p:nvPr>
            <p:ph sz="half" idx="1"/>
            <p:extLst>
              <p:ext uri="{D42A27DB-BD31-4B8C-83A1-F6EECF244321}">
                <p14:modId xmlns:p14="http://schemas.microsoft.com/office/powerpoint/2010/main" val="3321570176"/>
              </p:ext>
            </p:extLst>
          </p:nvPr>
        </p:nvGraphicFramePr>
        <p:xfrm>
          <a:off x="838200" y="1402774"/>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65E7EA2D-2A4E-C694-57C5-1D01AA56F35A}"/>
              </a:ext>
            </a:extLst>
          </p:cNvPr>
          <p:cNvSpPr>
            <a:spLocks noGrp="1"/>
          </p:cNvSpPr>
          <p:nvPr>
            <p:ph sz="half" idx="2"/>
          </p:nvPr>
        </p:nvSpPr>
        <p:spPr>
          <a:xfrm>
            <a:off x="6172202" y="1402774"/>
            <a:ext cx="5181600" cy="4351338"/>
          </a:xfrm>
        </p:spPr>
        <p:txBody>
          <a:bodyPr>
            <a:normAutofit fontScale="92500" lnSpcReduction="20000"/>
          </a:bodyPr>
          <a:lstStyle/>
          <a:p>
            <a:r>
              <a:rPr lang="en-US" sz="2200" b="1" dirty="0">
                <a:latin typeface="Arial" panose="020B0604020202020204" pitchFamily="34" charset="0"/>
                <a:cs typeface="Arial" panose="020B0604020202020204" pitchFamily="34" charset="0"/>
              </a:rPr>
              <a:t>Annual Health &amp; Medical Record</a:t>
            </a:r>
          </a:p>
          <a:p>
            <a:r>
              <a:rPr lang="en-US" sz="2200" b="1" dirty="0">
                <a:latin typeface="Arial" panose="020B0604020202020204" pitchFamily="34" charset="0"/>
                <a:cs typeface="Arial" panose="020B0604020202020204" pitchFamily="34" charset="0"/>
              </a:rPr>
              <a:t>Safe Driving Tools</a:t>
            </a:r>
          </a:p>
          <a:p>
            <a:r>
              <a:rPr lang="en-US" sz="2200" b="1" dirty="0">
                <a:latin typeface="Arial" panose="020B0604020202020204" pitchFamily="34" charset="0"/>
                <a:cs typeface="Arial" panose="020B0604020202020204" pitchFamily="34" charset="0"/>
              </a:rPr>
              <a:t>ERM Committee – </a:t>
            </a:r>
            <a:r>
              <a:rPr lang="en-US" sz="2200" b="1" dirty="0">
                <a:solidFill>
                  <a:srgbClr val="FF0000"/>
                </a:solidFill>
                <a:latin typeface="Arial" panose="020B0604020202020204" pitchFamily="34" charset="0"/>
                <a:cs typeface="Arial" panose="020B0604020202020204" pitchFamily="34" charset="0"/>
              </a:rPr>
              <a:t>ACTIVE</a:t>
            </a:r>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ERM Guidebook – </a:t>
            </a:r>
            <a:r>
              <a:rPr lang="en-US" sz="2200" b="1" dirty="0">
                <a:solidFill>
                  <a:srgbClr val="FF0000"/>
                </a:solidFill>
                <a:latin typeface="Arial" panose="020B0604020202020204" pitchFamily="34" charset="0"/>
                <a:cs typeface="Arial" panose="020B0604020202020204" pitchFamily="34" charset="0"/>
              </a:rPr>
              <a:t>Program Hazard Analysis (PHA)</a:t>
            </a:r>
          </a:p>
          <a:p>
            <a:r>
              <a:rPr lang="en-US" sz="2200" b="1" dirty="0">
                <a:latin typeface="Arial" panose="020B0604020202020204" pitchFamily="34" charset="0"/>
                <a:cs typeface="Arial" panose="020B0604020202020204" pitchFamily="34" charset="0"/>
              </a:rPr>
              <a:t>NCAP Standards</a:t>
            </a:r>
          </a:p>
          <a:p>
            <a:pPr lvl="1"/>
            <a:r>
              <a:rPr lang="en-US" sz="1800" b="1" dirty="0">
                <a:solidFill>
                  <a:srgbClr val="FF0000"/>
                </a:solidFill>
                <a:latin typeface="Arial" panose="020B0604020202020204" pitchFamily="34" charset="0"/>
                <a:cs typeface="Arial" panose="020B0604020202020204" pitchFamily="34" charset="0"/>
              </a:rPr>
              <a:t>Short Term Camps</a:t>
            </a:r>
          </a:p>
          <a:p>
            <a:pPr lvl="1"/>
            <a:r>
              <a:rPr lang="en-US" sz="1800" b="1" dirty="0">
                <a:solidFill>
                  <a:srgbClr val="FF0000"/>
                </a:solidFill>
                <a:latin typeface="Arial" panose="020B0604020202020204" pitchFamily="34" charset="0"/>
                <a:cs typeface="Arial" panose="020B0604020202020204" pitchFamily="34" charset="0"/>
              </a:rPr>
              <a:t>NCAP PD-111, PD 112</a:t>
            </a:r>
            <a:endParaRPr lang="en-US" sz="18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Regular communications to Scout Executives and the Scouting Community </a:t>
            </a:r>
          </a:p>
          <a:p>
            <a:r>
              <a:rPr lang="en-US" sz="2200" b="1" dirty="0">
                <a:latin typeface="Arial" panose="020B0604020202020204" pitchFamily="34" charset="0"/>
                <a:cs typeface="Arial" panose="020B0604020202020204" pitchFamily="34" charset="0"/>
              </a:rPr>
              <a:t>Code of Conduct</a:t>
            </a:r>
          </a:p>
          <a:p>
            <a:r>
              <a:rPr lang="en-US" sz="2200" b="1" dirty="0">
                <a:latin typeface="Arial" panose="020B0604020202020204" pitchFamily="34" charset="0"/>
                <a:cs typeface="Arial" panose="020B0604020202020204" pitchFamily="34" charset="0"/>
              </a:rPr>
              <a:t>Elements of safety in advancement, handbooks, program materials</a:t>
            </a:r>
          </a:p>
        </p:txBody>
      </p:sp>
    </p:spTree>
    <p:extLst>
      <p:ext uri="{BB962C8B-B14F-4D97-AF65-F5344CB8AC3E}">
        <p14:creationId xmlns:p14="http://schemas.microsoft.com/office/powerpoint/2010/main" val="419563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nk form with text&#10;&#10;Description automatically generated with medium confidence">
            <a:extLst>
              <a:ext uri="{FF2B5EF4-FFF2-40B4-BE49-F238E27FC236}">
                <a16:creationId xmlns:a16="http://schemas.microsoft.com/office/drawing/2014/main" id="{D75DCEC6-BA52-D73A-B6BD-2EBBBBA98E83}"/>
              </a:ext>
            </a:extLst>
          </p:cNvPr>
          <p:cNvPicPr>
            <a:picLocks noChangeAspect="1"/>
          </p:cNvPicPr>
          <p:nvPr/>
        </p:nvPicPr>
        <p:blipFill>
          <a:blip r:embed="rId2"/>
          <a:stretch>
            <a:fillRect/>
          </a:stretch>
        </p:blipFill>
        <p:spPr>
          <a:xfrm>
            <a:off x="621331" y="1298146"/>
            <a:ext cx="5454074" cy="3063789"/>
          </a:xfrm>
          <a:prstGeom prst="rect">
            <a:avLst/>
          </a:prstGeom>
        </p:spPr>
      </p:pic>
      <p:sp>
        <p:nvSpPr>
          <p:cNvPr id="7" name="Title 6">
            <a:extLst>
              <a:ext uri="{FF2B5EF4-FFF2-40B4-BE49-F238E27FC236}">
                <a16:creationId xmlns:a16="http://schemas.microsoft.com/office/drawing/2014/main" id="{17AEEC03-C3C7-7643-324B-714876DF17E7}"/>
              </a:ext>
            </a:extLst>
          </p:cNvPr>
          <p:cNvSpPr>
            <a:spLocks noGrp="1"/>
          </p:cNvSpPr>
          <p:nvPr>
            <p:ph type="title"/>
          </p:nvPr>
        </p:nvSpPr>
        <p:spPr/>
        <p:txBody>
          <a:bodyPr/>
          <a:lstStyle/>
          <a:p>
            <a:pPr algn="ctr"/>
            <a:r>
              <a:rPr lang="en-US" dirty="0"/>
              <a:t>Program Hazard Analysis</a:t>
            </a:r>
            <a:br>
              <a:rPr lang="en-US" dirty="0"/>
            </a:br>
            <a:endParaRPr lang="en-US" dirty="0"/>
          </a:p>
        </p:txBody>
      </p:sp>
      <p:sp>
        <p:nvSpPr>
          <p:cNvPr id="9" name="TextBox 8">
            <a:extLst>
              <a:ext uri="{FF2B5EF4-FFF2-40B4-BE49-F238E27FC236}">
                <a16:creationId xmlns:a16="http://schemas.microsoft.com/office/drawing/2014/main" id="{3F4699D9-3A95-9242-6948-DE69D64AD10F}"/>
              </a:ext>
            </a:extLst>
          </p:cNvPr>
          <p:cNvSpPr txBox="1"/>
          <p:nvPr/>
        </p:nvSpPr>
        <p:spPr>
          <a:xfrm>
            <a:off x="1495168" y="4090086"/>
            <a:ext cx="1013254" cy="369332"/>
          </a:xfrm>
          <a:prstGeom prst="rect">
            <a:avLst/>
          </a:prstGeom>
          <a:noFill/>
        </p:spPr>
        <p:txBody>
          <a:bodyPr wrap="square" rtlCol="0">
            <a:spAutoFit/>
          </a:bodyPr>
          <a:lstStyle/>
          <a:p>
            <a:r>
              <a:rPr lang="en-US" dirty="0"/>
              <a:t>680-026</a:t>
            </a:r>
          </a:p>
        </p:txBody>
      </p:sp>
      <p:pic>
        <p:nvPicPr>
          <p:cNvPr id="11" name="Picture 10" descr="A close-up of a form&#10;&#10;Description automatically generated">
            <a:extLst>
              <a:ext uri="{FF2B5EF4-FFF2-40B4-BE49-F238E27FC236}">
                <a16:creationId xmlns:a16="http://schemas.microsoft.com/office/drawing/2014/main" id="{2CE7B14E-93B9-3E7B-C6E1-423DCA8018B0}"/>
              </a:ext>
            </a:extLst>
          </p:cNvPr>
          <p:cNvPicPr>
            <a:picLocks noChangeAspect="1"/>
          </p:cNvPicPr>
          <p:nvPr/>
        </p:nvPicPr>
        <p:blipFill>
          <a:blip r:embed="rId3"/>
          <a:stretch>
            <a:fillRect/>
          </a:stretch>
        </p:blipFill>
        <p:spPr>
          <a:xfrm>
            <a:off x="6075405" y="2623709"/>
            <a:ext cx="5803557" cy="2806325"/>
          </a:xfrm>
          <a:prstGeom prst="rect">
            <a:avLst/>
          </a:prstGeom>
          <a:effectLst>
            <a:outerShdw blurRad="50800" dist="50800" dir="5400000" sx="60000" sy="60000" algn="ctr" rotWithShape="0">
              <a:schemeClr val="tx1">
                <a:alpha val="43000"/>
              </a:schemeClr>
            </a:outerShdw>
          </a:effectLst>
        </p:spPr>
      </p:pic>
      <p:sp>
        <p:nvSpPr>
          <p:cNvPr id="2" name="TextBox 1">
            <a:extLst>
              <a:ext uri="{FF2B5EF4-FFF2-40B4-BE49-F238E27FC236}">
                <a16:creationId xmlns:a16="http://schemas.microsoft.com/office/drawing/2014/main" id="{1244F142-1559-2BBB-E969-31D1B785DBB1}"/>
              </a:ext>
            </a:extLst>
          </p:cNvPr>
          <p:cNvSpPr txBox="1"/>
          <p:nvPr/>
        </p:nvSpPr>
        <p:spPr>
          <a:xfrm>
            <a:off x="2329543" y="5780314"/>
            <a:ext cx="7395225" cy="646331"/>
          </a:xfrm>
          <a:prstGeom prst="rect">
            <a:avLst/>
          </a:prstGeom>
          <a:noFill/>
        </p:spPr>
        <p:txBody>
          <a:bodyPr wrap="square" rtlCol="0">
            <a:spAutoFit/>
          </a:bodyPr>
          <a:lstStyle/>
          <a:p>
            <a:pPr algn="ctr"/>
            <a:r>
              <a:rPr lang="en-US" dirty="0"/>
              <a:t>Do not develop a PHA just to “check the box.”  Develop a PHA to determine if the program/activity should even be conducted. </a:t>
            </a:r>
          </a:p>
        </p:txBody>
      </p:sp>
    </p:spTree>
    <p:extLst>
      <p:ext uri="{BB962C8B-B14F-4D97-AF65-F5344CB8AC3E}">
        <p14:creationId xmlns:p14="http://schemas.microsoft.com/office/powerpoint/2010/main" val="1628114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9180</TotalTime>
  <Words>922</Words>
  <Application>Microsoft Macintosh PowerPoint</Application>
  <PresentationFormat>Widescreen</PresentationFormat>
  <Paragraphs>98</Paragraphs>
  <Slides>15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Geneva</vt:lpstr>
      <vt:lpstr>Google Sans</vt:lpstr>
      <vt:lpstr>Helvetica</vt:lpstr>
      <vt:lpstr>Helvetica Neue</vt:lpstr>
      <vt:lpstr>Roboto</vt:lpstr>
      <vt:lpstr>Segoe UI</vt:lpstr>
      <vt:lpstr>Weiss</vt:lpstr>
      <vt:lpstr>Office Theme</vt:lpstr>
      <vt:lpstr>PowerPoint Presentation</vt:lpstr>
      <vt:lpstr>What is “Culture of Safety”?</vt:lpstr>
      <vt:lpstr>What it Means to Create a Culture of Safety</vt:lpstr>
      <vt:lpstr>Check yourself – What is SAFE?</vt:lpstr>
      <vt:lpstr>S A F E</vt:lpstr>
      <vt:lpstr>SAFE</vt:lpstr>
      <vt:lpstr>SAFE</vt:lpstr>
      <vt:lpstr>“Evidence” of our COS</vt:lpstr>
      <vt:lpstr>Program Hazard Analysis </vt:lpstr>
      <vt:lpstr>BSA’s Scouter Code of Conduct</vt:lpstr>
      <vt:lpstr>Scouting America’s Commitment to Preventing Abuse</vt:lpstr>
      <vt:lpstr>Incident Reporting –  https://www.scouting.org/health-and-safety/incident-report/</vt:lpstr>
      <vt:lpstr>What Can WE Do?</vt:lpstr>
      <vt:lpstr>Words from CSE James West (c. 1940)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Sven Rundman III</dc:creator>
  <cp:lastModifiedBy>Sven Rundman</cp:lastModifiedBy>
  <cp:revision>49</cp:revision>
  <cp:lastPrinted>2023-10-24T23:29:30Z</cp:lastPrinted>
  <dcterms:created xsi:type="dcterms:W3CDTF">2023-10-22T18:08:29Z</dcterms:created>
  <dcterms:modified xsi:type="dcterms:W3CDTF">2025-02-24T20:12:46Z</dcterms:modified>
</cp:coreProperties>
</file>