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4" r:id="rId6"/>
    <p:sldId id="281" r:id="rId7"/>
    <p:sldId id="282" r:id="rId8"/>
    <p:sldId id="266" r:id="rId9"/>
    <p:sldId id="268" r:id="rId10"/>
    <p:sldId id="269" r:id="rId11"/>
    <p:sldId id="270" r:id="rId12"/>
    <p:sldId id="267" r:id="rId13"/>
    <p:sldId id="271" r:id="rId14"/>
    <p:sldId id="260" r:id="rId15"/>
    <p:sldId id="272" r:id="rId16"/>
    <p:sldId id="284" r:id="rId17"/>
    <p:sldId id="273" r:id="rId18"/>
    <p:sldId id="274" r:id="rId19"/>
    <p:sldId id="275" r:id="rId20"/>
    <p:sldId id="276" r:id="rId21"/>
    <p:sldId id="285" r:id="rId22"/>
    <p:sldId id="261" r:id="rId23"/>
    <p:sldId id="262" r:id="rId24"/>
    <p:sldId id="263" r:id="rId25"/>
    <p:sldId id="286" r:id="rId26"/>
    <p:sldId id="277" r:id="rId27"/>
    <p:sldId id="278" r:id="rId28"/>
    <p:sldId id="279" r:id="rId29"/>
    <p:sldId id="287" r:id="rId30"/>
    <p:sldId id="280" r:id="rId31"/>
    <p:sldId id="288" r:id="rId32"/>
    <p:sldId id="291" r:id="rId33"/>
    <p:sldId id="292" r:id="rId34"/>
    <p:sldId id="293" r:id="rId35"/>
    <p:sldId id="294" r:id="rId36"/>
    <p:sldId id="295" r:id="rId37"/>
    <p:sldId id="289" r:id="rId38"/>
    <p:sldId id="296" r:id="rId39"/>
    <p:sldId id="290"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19A37-9262-2713-69B0-BC9A19F161EA}" v="65" dt="2019-07-22T14:03:21.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F49E6-FF6E-4A81-B626-D1103A6E0DC7}" type="datetimeFigureOut">
              <a:rPr lang="en-US"/>
              <a:t>7/22/2019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A6169-EA64-41EE-97A2-AB46EEA83995}" type="slidenum">
              <a:rPr lang="en-US"/>
              <a:t>‹#›</a:t>
            </a:fld>
            <a:endParaRPr lang="en-US"/>
          </a:p>
        </p:txBody>
      </p:sp>
    </p:spTree>
    <p:extLst>
      <p:ext uri="{BB962C8B-B14F-4D97-AF65-F5344CB8AC3E}">
        <p14:creationId xmlns:p14="http://schemas.microsoft.com/office/powerpoint/2010/main" val="1333186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a lot of slides to get through, will try to leave time for questions</a:t>
            </a:r>
          </a:p>
        </p:txBody>
      </p:sp>
      <p:sp>
        <p:nvSpPr>
          <p:cNvPr id="4" name="Slide Number Placeholder 3"/>
          <p:cNvSpPr>
            <a:spLocks noGrp="1"/>
          </p:cNvSpPr>
          <p:nvPr>
            <p:ph type="sldNum" sz="quarter" idx="5"/>
          </p:nvPr>
        </p:nvSpPr>
        <p:spPr/>
        <p:txBody>
          <a:bodyPr/>
          <a:lstStyle/>
          <a:p>
            <a:fld id="{7B2A6169-EA64-41EE-97A2-AB46EEA83995}" type="slidenum">
              <a:rPr lang="en-US"/>
              <a:t>1</a:t>
            </a:fld>
            <a:endParaRPr lang="en-US"/>
          </a:p>
        </p:txBody>
      </p:sp>
    </p:spTree>
    <p:extLst>
      <p:ext uri="{BB962C8B-B14F-4D97-AF65-F5344CB8AC3E}">
        <p14:creationId xmlns:p14="http://schemas.microsoft.com/office/powerpoint/2010/main" val="422868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Will bring you to the journal page in the database if it's working</a:t>
            </a:r>
          </a:p>
        </p:txBody>
      </p:sp>
      <p:sp>
        <p:nvSpPr>
          <p:cNvPr id="4" name="Slide Number Placeholder 3"/>
          <p:cNvSpPr>
            <a:spLocks noGrp="1"/>
          </p:cNvSpPr>
          <p:nvPr>
            <p:ph type="sldNum" sz="quarter" idx="5"/>
          </p:nvPr>
        </p:nvSpPr>
        <p:spPr/>
        <p:txBody>
          <a:bodyPr/>
          <a:lstStyle/>
          <a:p>
            <a:fld id="{7B2A6169-EA64-41EE-97A2-AB46EEA83995}" type="slidenum">
              <a:rPr lang="en-US"/>
              <a:t>11</a:t>
            </a:fld>
            <a:endParaRPr lang="en-US"/>
          </a:p>
        </p:txBody>
      </p:sp>
    </p:spTree>
    <p:extLst>
      <p:ext uri="{BB962C8B-B14F-4D97-AF65-F5344CB8AC3E}">
        <p14:creationId xmlns:p14="http://schemas.microsoft.com/office/powerpoint/2010/main" val="424067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May </a:t>
            </a:r>
            <a:r>
              <a:rPr lang="en-US"/>
              <a:t>have to try a couple of articles if indexing doesn't catch all articles</a:t>
            </a:r>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12</a:t>
            </a:fld>
            <a:endParaRPr lang="en-US"/>
          </a:p>
        </p:txBody>
      </p:sp>
    </p:spTree>
    <p:extLst>
      <p:ext uri="{BB962C8B-B14F-4D97-AF65-F5344CB8AC3E}">
        <p14:creationId xmlns:p14="http://schemas.microsoft.com/office/powerpoint/2010/main" val="114380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13</a:t>
            </a:fld>
            <a:endParaRPr lang="en-US"/>
          </a:p>
        </p:txBody>
      </p:sp>
    </p:spTree>
    <p:extLst>
      <p:ext uri="{BB962C8B-B14F-4D97-AF65-F5344CB8AC3E}">
        <p14:creationId xmlns:p14="http://schemas.microsoft.com/office/powerpoint/2010/main" val="308468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14</a:t>
            </a:fld>
            <a:endParaRPr lang="en-US"/>
          </a:p>
        </p:txBody>
      </p:sp>
    </p:spTree>
    <p:extLst>
      <p:ext uri="{BB962C8B-B14F-4D97-AF65-F5344CB8AC3E}">
        <p14:creationId xmlns:p14="http://schemas.microsoft.com/office/powerpoint/2010/main" val="2912751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Selective Packages are just what they sound like: you've selected titles from within the package. You don't subscribe to the whole thing. This could be eBooks, </a:t>
            </a:r>
            <a:r>
              <a:rPr lang="en-US" err="1">
                <a:cs typeface="Calibri"/>
              </a:rPr>
              <a:t>eJournals</a:t>
            </a:r>
            <a:r>
              <a:rPr lang="en-US">
                <a:cs typeface="Calibri"/>
              </a:rPr>
              <a:t>, etc. Some of the databases that seem like aggregators (Literature Resource Center) had to go in this section for correct migration. You should see the title of the package here, and then </a:t>
            </a:r>
            <a:r>
              <a:rPr lang="en-US" err="1">
                <a:cs typeface="Calibri"/>
              </a:rPr>
              <a:t>By_Titles</a:t>
            </a:r>
            <a:r>
              <a:rPr lang="en-US">
                <a:cs typeface="Calibri"/>
              </a:rPr>
              <a:t> to tell it that you only get some of the titles.</a:t>
            </a:r>
          </a:p>
        </p:txBody>
      </p:sp>
      <p:sp>
        <p:nvSpPr>
          <p:cNvPr id="4" name="Slide Number Placeholder 3"/>
          <p:cNvSpPr>
            <a:spLocks noGrp="1"/>
          </p:cNvSpPr>
          <p:nvPr>
            <p:ph type="sldNum" sz="quarter" idx="5"/>
          </p:nvPr>
        </p:nvSpPr>
        <p:spPr/>
        <p:txBody>
          <a:bodyPr/>
          <a:lstStyle/>
          <a:p>
            <a:fld id="{7B2A6169-EA64-41EE-97A2-AB46EEA83995}" type="slidenum">
              <a:rPr lang="en-US"/>
              <a:t>15</a:t>
            </a:fld>
            <a:endParaRPr lang="en-US"/>
          </a:p>
        </p:txBody>
      </p:sp>
    </p:spTree>
    <p:extLst>
      <p:ext uri="{BB962C8B-B14F-4D97-AF65-F5344CB8AC3E}">
        <p14:creationId xmlns:p14="http://schemas.microsoft.com/office/powerpoint/2010/main" val="66737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 what you can do with this list. If you're a small shop, you may be able to manually check all of the titles. If you have large collections, Shannon went over ways to compare title lists, export your current holdings from your collection admin portals, etc., in his presentation during the 7/10 Q&amp;A</a:t>
            </a:r>
          </a:p>
        </p:txBody>
      </p:sp>
      <p:sp>
        <p:nvSpPr>
          <p:cNvPr id="4" name="Slide Number Placeholder 3"/>
          <p:cNvSpPr>
            <a:spLocks noGrp="1"/>
          </p:cNvSpPr>
          <p:nvPr>
            <p:ph type="sldNum" sz="quarter" idx="5"/>
          </p:nvPr>
        </p:nvSpPr>
        <p:spPr/>
        <p:txBody>
          <a:bodyPr/>
          <a:lstStyle/>
          <a:p>
            <a:fld id="{7B2A6169-EA64-41EE-97A2-AB46EEA83995}" type="slidenum">
              <a:rPr lang="en-US"/>
              <a:t>16</a:t>
            </a:fld>
            <a:endParaRPr lang="en-US"/>
          </a:p>
        </p:txBody>
      </p:sp>
    </p:spTree>
    <p:extLst>
      <p:ext uri="{BB962C8B-B14F-4D97-AF65-F5344CB8AC3E}">
        <p14:creationId xmlns:p14="http://schemas.microsoft.com/office/powerpoint/2010/main" val="413368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Bulk portfolio loader info and title loading info at end of presentation. Shannon and Pam did a great job of going over this.</a:t>
            </a:r>
          </a:p>
        </p:txBody>
      </p:sp>
      <p:sp>
        <p:nvSpPr>
          <p:cNvPr id="4" name="Slide Number Placeholder 3"/>
          <p:cNvSpPr>
            <a:spLocks noGrp="1"/>
          </p:cNvSpPr>
          <p:nvPr>
            <p:ph type="sldNum" sz="quarter" idx="5"/>
          </p:nvPr>
        </p:nvSpPr>
        <p:spPr/>
        <p:txBody>
          <a:bodyPr/>
          <a:lstStyle/>
          <a:p>
            <a:fld id="{7B2A6169-EA64-41EE-97A2-AB46EEA83995}" type="slidenum">
              <a:rPr lang="en-US"/>
              <a:t>17</a:t>
            </a:fld>
            <a:endParaRPr lang="en-US"/>
          </a:p>
        </p:txBody>
      </p:sp>
    </p:spTree>
    <p:extLst>
      <p:ext uri="{BB962C8B-B14F-4D97-AF65-F5344CB8AC3E}">
        <p14:creationId xmlns:p14="http://schemas.microsoft.com/office/powerpoint/2010/main" val="107600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Want to search by electronic title instead of collection, want it to show in your IZ with Electronic portfolio, click portfolio link to display portfolio – can have multiple ones with different coverage – </a:t>
            </a:r>
            <a:r>
              <a:rPr lang="en-US" err="1">
                <a:cs typeface="Calibri"/>
              </a:rPr>
              <a:t>eg</a:t>
            </a:r>
            <a:r>
              <a:rPr lang="en-US">
                <a:cs typeface="Calibri"/>
              </a:rPr>
              <a:t> </a:t>
            </a:r>
            <a:r>
              <a:rPr lang="en-US" err="1">
                <a:cs typeface="Calibri"/>
              </a:rPr>
              <a:t>eJournal</a:t>
            </a:r>
            <a:r>
              <a:rPr lang="en-US">
                <a:cs typeface="Calibri"/>
              </a:rPr>
              <a:t> covered with embargo in </a:t>
            </a:r>
            <a:r>
              <a:rPr lang="en-US" err="1">
                <a:cs typeface="Calibri"/>
              </a:rPr>
              <a:t>dbs</a:t>
            </a:r>
            <a:r>
              <a:rPr lang="en-US">
                <a:cs typeface="Calibri"/>
              </a:rPr>
              <a:t> and you pay for current access from publisher site – all will show, this feeds into link resolver/fulfillment options in Primo</a:t>
            </a:r>
          </a:p>
          <a:p>
            <a:r>
              <a:rPr lang="en-US">
                <a:cs typeface="Calibri"/>
              </a:rPr>
              <a:t>Make sure that the correct portfolio is listed</a:t>
            </a:r>
          </a:p>
        </p:txBody>
      </p:sp>
      <p:sp>
        <p:nvSpPr>
          <p:cNvPr id="4" name="Slide Number Placeholder 3"/>
          <p:cNvSpPr>
            <a:spLocks noGrp="1"/>
          </p:cNvSpPr>
          <p:nvPr>
            <p:ph type="sldNum" sz="quarter" idx="5"/>
          </p:nvPr>
        </p:nvSpPr>
        <p:spPr/>
        <p:txBody>
          <a:bodyPr/>
          <a:lstStyle/>
          <a:p>
            <a:fld id="{7B2A6169-EA64-41EE-97A2-AB46EEA83995}" type="slidenum">
              <a:rPr lang="en-US"/>
              <a:t>18</a:t>
            </a:fld>
            <a:endParaRPr lang="en-US"/>
          </a:p>
        </p:txBody>
      </p:sp>
    </p:spTree>
    <p:extLst>
      <p:ext uri="{BB962C8B-B14F-4D97-AF65-F5344CB8AC3E}">
        <p14:creationId xmlns:p14="http://schemas.microsoft.com/office/powerpoint/2010/main" val="190271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don't need to worry about acquisitions for electronic titles</a:t>
            </a:r>
            <a:br>
              <a:rPr lang="en-US">
                <a:cs typeface="+mn-lt"/>
              </a:rPr>
            </a:br>
            <a:r>
              <a:rPr lang="en-US">
                <a:cs typeface="Calibri"/>
              </a:rPr>
              <a:t>do the same proxy, linking, and portfolio testing that you did for the aggregator databases</a:t>
            </a:r>
          </a:p>
        </p:txBody>
      </p:sp>
      <p:sp>
        <p:nvSpPr>
          <p:cNvPr id="4" name="Slide Number Placeholder 3"/>
          <p:cNvSpPr>
            <a:spLocks noGrp="1"/>
          </p:cNvSpPr>
          <p:nvPr>
            <p:ph type="sldNum" sz="quarter" idx="5"/>
          </p:nvPr>
        </p:nvSpPr>
        <p:spPr/>
        <p:txBody>
          <a:bodyPr/>
          <a:lstStyle/>
          <a:p>
            <a:fld id="{7B2A6169-EA64-41EE-97A2-AB46EEA83995}" type="slidenum">
              <a:rPr lang="en-US"/>
              <a:t>19</a:t>
            </a:fld>
            <a:endParaRPr lang="en-US"/>
          </a:p>
        </p:txBody>
      </p:sp>
    </p:spTree>
    <p:extLst>
      <p:ext uri="{BB962C8B-B14F-4D97-AF65-F5344CB8AC3E}">
        <p14:creationId xmlns:p14="http://schemas.microsoft.com/office/powerpoint/2010/main" val="354602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Sometimes you'll find the right title but it won't be in the collection that you want - I.e. 2019 Salem titles in EBSCO collections but not Salem</a:t>
            </a:r>
          </a:p>
        </p:txBody>
      </p:sp>
      <p:sp>
        <p:nvSpPr>
          <p:cNvPr id="4" name="Slide Number Placeholder 3"/>
          <p:cNvSpPr>
            <a:spLocks noGrp="1"/>
          </p:cNvSpPr>
          <p:nvPr>
            <p:ph type="sldNum" sz="quarter" idx="5"/>
          </p:nvPr>
        </p:nvSpPr>
        <p:spPr/>
        <p:txBody>
          <a:bodyPr/>
          <a:lstStyle/>
          <a:p>
            <a:fld id="{7B2A6169-EA64-41EE-97A2-AB46EEA83995}" type="slidenum">
              <a:rPr lang="en-US"/>
              <a:t>20</a:t>
            </a:fld>
            <a:endParaRPr lang="en-US"/>
          </a:p>
        </p:txBody>
      </p:sp>
    </p:spTree>
    <p:extLst>
      <p:ext uri="{BB962C8B-B14F-4D97-AF65-F5344CB8AC3E}">
        <p14:creationId xmlns:p14="http://schemas.microsoft.com/office/powerpoint/2010/main" val="346191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session will cover basics of how to check your migrated e-resources, how to change your link resolvers, and how to report problems</a:t>
            </a:r>
          </a:p>
          <a:p>
            <a:r>
              <a:rPr lang="en-US">
                <a:cs typeface="Calibri"/>
              </a:rPr>
              <a:t>Take it with a grain of salt – there may be different ways to do what I'll be covering – do what works best for you</a:t>
            </a:r>
          </a:p>
        </p:txBody>
      </p:sp>
      <p:sp>
        <p:nvSpPr>
          <p:cNvPr id="4" name="Slide Number Placeholder 3"/>
          <p:cNvSpPr>
            <a:spLocks noGrp="1"/>
          </p:cNvSpPr>
          <p:nvPr>
            <p:ph type="sldNum" sz="quarter" idx="5"/>
          </p:nvPr>
        </p:nvSpPr>
        <p:spPr/>
        <p:txBody>
          <a:bodyPr/>
          <a:lstStyle/>
          <a:p>
            <a:fld id="{7B2A6169-EA64-41EE-97A2-AB46EEA83995}" type="slidenum">
              <a:rPr lang="en-US"/>
              <a:t>2</a:t>
            </a:fld>
            <a:endParaRPr lang="en-US"/>
          </a:p>
        </p:txBody>
      </p:sp>
    </p:spTree>
    <p:extLst>
      <p:ext uri="{BB962C8B-B14F-4D97-AF65-F5344CB8AC3E}">
        <p14:creationId xmlns:p14="http://schemas.microsoft.com/office/powerpoint/2010/main" val="20906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Like</a:t>
            </a:r>
            <a:r>
              <a:rPr lang="en-US"/>
              <a:t> creating a brief bib record – Liz</a:t>
            </a:r>
          </a:p>
          <a:p>
            <a:r>
              <a:rPr lang="en-US"/>
              <a:t>Won't be updated with the other collection records if URL changes, but it'll be in the right place</a:t>
            </a:r>
          </a:p>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21</a:t>
            </a:fld>
            <a:endParaRPr lang="en-US"/>
          </a:p>
        </p:txBody>
      </p:sp>
    </p:spTree>
    <p:extLst>
      <p:ext uri="{BB962C8B-B14F-4D97-AF65-F5344CB8AC3E}">
        <p14:creationId xmlns:p14="http://schemas.microsoft.com/office/powerpoint/2010/main" val="64099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Free_pkg</a:t>
            </a:r>
            <a:endParaRPr lang="en-US" err="1"/>
          </a:p>
        </p:txBody>
      </p:sp>
      <p:sp>
        <p:nvSpPr>
          <p:cNvPr id="4" name="Slide Number Placeholder 3"/>
          <p:cNvSpPr>
            <a:spLocks noGrp="1"/>
          </p:cNvSpPr>
          <p:nvPr>
            <p:ph type="sldNum" sz="quarter" idx="5"/>
          </p:nvPr>
        </p:nvSpPr>
        <p:spPr/>
        <p:txBody>
          <a:bodyPr/>
          <a:lstStyle/>
          <a:p>
            <a:fld id="{7B2A6169-EA64-41EE-97A2-AB46EEA83995}" type="slidenum">
              <a:rPr lang="en-US"/>
              <a:t>22</a:t>
            </a:fld>
            <a:endParaRPr lang="en-US"/>
          </a:p>
        </p:txBody>
      </p:sp>
    </p:spTree>
    <p:extLst>
      <p:ext uri="{BB962C8B-B14F-4D97-AF65-F5344CB8AC3E}">
        <p14:creationId xmlns:p14="http://schemas.microsoft.com/office/powerpoint/2010/main" val="351992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probably didn't have a lot of these. </a:t>
            </a:r>
          </a:p>
        </p:txBody>
      </p:sp>
      <p:sp>
        <p:nvSpPr>
          <p:cNvPr id="4" name="Slide Number Placeholder 3"/>
          <p:cNvSpPr>
            <a:spLocks noGrp="1"/>
          </p:cNvSpPr>
          <p:nvPr>
            <p:ph type="sldNum" sz="quarter" idx="5"/>
          </p:nvPr>
        </p:nvSpPr>
        <p:spPr/>
        <p:txBody>
          <a:bodyPr/>
          <a:lstStyle/>
          <a:p>
            <a:fld id="{7B2A6169-EA64-41EE-97A2-AB46EEA83995}" type="slidenum">
              <a:rPr lang="en-US"/>
              <a:t>23</a:t>
            </a:fld>
            <a:endParaRPr lang="en-US"/>
          </a:p>
        </p:txBody>
      </p:sp>
    </p:spTree>
    <p:extLst>
      <p:ext uri="{BB962C8B-B14F-4D97-AF65-F5344CB8AC3E}">
        <p14:creationId xmlns:p14="http://schemas.microsoft.com/office/powerpoint/2010/main" val="326472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Helpful links at end of presentation has info about PCI including suggestions for what Open Access to activate</a:t>
            </a:r>
          </a:p>
          <a:p>
            <a:r>
              <a:rPr lang="en-US">
                <a:cs typeface="Calibri"/>
              </a:rPr>
              <a:t>Many arrows! This is not intuitive!</a:t>
            </a:r>
          </a:p>
        </p:txBody>
      </p:sp>
      <p:sp>
        <p:nvSpPr>
          <p:cNvPr id="4" name="Slide Number Placeholder 3"/>
          <p:cNvSpPr>
            <a:spLocks noGrp="1"/>
          </p:cNvSpPr>
          <p:nvPr>
            <p:ph type="sldNum" sz="quarter" idx="5"/>
          </p:nvPr>
        </p:nvSpPr>
        <p:spPr/>
        <p:txBody>
          <a:bodyPr/>
          <a:lstStyle/>
          <a:p>
            <a:fld id="{7B2A6169-EA64-41EE-97A2-AB46EEA83995}" type="slidenum">
              <a:rPr lang="en-US"/>
              <a:t>24</a:t>
            </a:fld>
            <a:endParaRPr lang="en-US"/>
          </a:p>
        </p:txBody>
      </p:sp>
    </p:spTree>
    <p:extLst>
      <p:ext uri="{BB962C8B-B14F-4D97-AF65-F5344CB8AC3E}">
        <p14:creationId xmlns:p14="http://schemas.microsoft.com/office/powerpoint/2010/main" val="2962754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Good idea just to do a general active for search to see what you've got activated – Ex Libris automatically activates LOTS of Open Access, and that can make open access content show up above licensed content in your Primo searching. Not all of the Open Access is good, fulfillable content. If you're getting weird Primo results, this is probably why. Takes 7-10 days to remove from Primo once you've deactivated in PCI.</a:t>
            </a:r>
          </a:p>
          <a:p>
            <a:r>
              <a:rPr lang="en-US">
                <a:cs typeface="Calibri"/>
              </a:rPr>
              <a:t>Note inherit Consortium Collection Activation: picked things that everyone has via Novel or </a:t>
            </a:r>
            <a:r>
              <a:rPr lang="en-US" err="1">
                <a:cs typeface="Calibri"/>
              </a:rPr>
              <a:t>SUNYConnect</a:t>
            </a:r>
            <a:r>
              <a:rPr lang="en-US">
                <a:cs typeface="Calibri"/>
              </a:rPr>
              <a:t>, can use view to see what we activated</a:t>
            </a:r>
          </a:p>
        </p:txBody>
      </p:sp>
      <p:sp>
        <p:nvSpPr>
          <p:cNvPr id="4" name="Slide Number Placeholder 3"/>
          <p:cNvSpPr>
            <a:spLocks noGrp="1"/>
          </p:cNvSpPr>
          <p:nvPr>
            <p:ph type="sldNum" sz="quarter" idx="5"/>
          </p:nvPr>
        </p:nvSpPr>
        <p:spPr/>
        <p:txBody>
          <a:bodyPr/>
          <a:lstStyle/>
          <a:p>
            <a:fld id="{7B2A6169-EA64-41EE-97A2-AB46EEA83995}" type="slidenum">
              <a:rPr lang="en-US"/>
              <a:t>25</a:t>
            </a:fld>
            <a:endParaRPr lang="en-US"/>
          </a:p>
        </p:txBody>
      </p:sp>
    </p:spTree>
    <p:extLst>
      <p:ext uri="{BB962C8B-B14F-4D97-AF65-F5344CB8AC3E}">
        <p14:creationId xmlns:p14="http://schemas.microsoft.com/office/powerpoint/2010/main" val="997273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Open SUNY says Link in Record – don't need to have it activated in Alma too, can delete in Alma</a:t>
            </a:r>
            <a:endParaRPr lang="en-US"/>
          </a:p>
        </p:txBody>
      </p:sp>
      <p:sp>
        <p:nvSpPr>
          <p:cNvPr id="4" name="Slide Number Placeholder 3"/>
          <p:cNvSpPr>
            <a:spLocks noGrp="1"/>
          </p:cNvSpPr>
          <p:nvPr>
            <p:ph type="sldNum" sz="quarter" idx="5"/>
          </p:nvPr>
        </p:nvSpPr>
        <p:spPr/>
        <p:txBody>
          <a:bodyPr/>
          <a:lstStyle/>
          <a:p>
            <a:fld id="{7B2A6169-EA64-41EE-97A2-AB46EEA83995}" type="slidenum">
              <a:rPr lang="en-US"/>
              <a:t>26</a:t>
            </a:fld>
            <a:endParaRPr lang="en-US"/>
          </a:p>
        </p:txBody>
      </p:sp>
    </p:spTree>
    <p:extLst>
      <p:ext uri="{BB962C8B-B14F-4D97-AF65-F5344CB8AC3E}">
        <p14:creationId xmlns:p14="http://schemas.microsoft.com/office/powerpoint/2010/main" val="224740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still works, patrons will get to content, but it didn't add to GVRL like it was supposed to</a:t>
            </a:r>
          </a:p>
        </p:txBody>
      </p:sp>
      <p:sp>
        <p:nvSpPr>
          <p:cNvPr id="4" name="Slide Number Placeholder 3"/>
          <p:cNvSpPr>
            <a:spLocks noGrp="1"/>
          </p:cNvSpPr>
          <p:nvPr>
            <p:ph type="sldNum" sz="quarter" idx="5"/>
          </p:nvPr>
        </p:nvSpPr>
        <p:spPr/>
        <p:txBody>
          <a:bodyPr/>
          <a:lstStyle/>
          <a:p>
            <a:fld id="{7B2A6169-EA64-41EE-97A2-AB46EEA83995}" type="slidenum">
              <a:rPr lang="en-US"/>
              <a:t>27</a:t>
            </a:fld>
            <a:endParaRPr lang="en-US"/>
          </a:p>
        </p:txBody>
      </p:sp>
    </p:spTree>
    <p:extLst>
      <p:ext uri="{BB962C8B-B14F-4D97-AF65-F5344CB8AC3E}">
        <p14:creationId xmlns:p14="http://schemas.microsoft.com/office/powerpoint/2010/main" val="355957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have a better way, use it! This is for small collections only – there's been discussion on Basecamp about this.</a:t>
            </a:r>
          </a:p>
          <a:p>
            <a:r>
              <a:rPr lang="en-US">
                <a:cs typeface="Calibri"/>
              </a:rPr>
              <a:t>Can see interface name is blank</a:t>
            </a:r>
          </a:p>
        </p:txBody>
      </p:sp>
      <p:sp>
        <p:nvSpPr>
          <p:cNvPr id="4" name="Slide Number Placeholder 3"/>
          <p:cNvSpPr>
            <a:spLocks noGrp="1"/>
          </p:cNvSpPr>
          <p:nvPr>
            <p:ph type="sldNum" sz="quarter" idx="5"/>
          </p:nvPr>
        </p:nvSpPr>
        <p:spPr/>
        <p:txBody>
          <a:bodyPr/>
          <a:lstStyle/>
          <a:p>
            <a:fld id="{7B2A6169-EA64-41EE-97A2-AB46EEA83995}" type="slidenum">
              <a:rPr lang="en-US"/>
              <a:t>28</a:t>
            </a:fld>
            <a:endParaRPr lang="en-US"/>
          </a:p>
        </p:txBody>
      </p:sp>
    </p:spTree>
    <p:extLst>
      <p:ext uri="{BB962C8B-B14F-4D97-AF65-F5344CB8AC3E}">
        <p14:creationId xmlns:p14="http://schemas.microsoft.com/office/powerpoint/2010/main" val="853089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 have a better way, use it! This is for small collections only – there's been discussion on Basecamp about this.</a:t>
            </a:r>
          </a:p>
          <a:p>
            <a:r>
              <a:rPr lang="en-US">
                <a:cs typeface="Calibri"/>
              </a:rPr>
              <a:t>Can see interface name is blank</a:t>
            </a:r>
          </a:p>
        </p:txBody>
      </p:sp>
      <p:sp>
        <p:nvSpPr>
          <p:cNvPr id="4" name="Slide Number Placeholder 3"/>
          <p:cNvSpPr>
            <a:spLocks noGrp="1"/>
          </p:cNvSpPr>
          <p:nvPr>
            <p:ph type="sldNum" sz="quarter" idx="5"/>
          </p:nvPr>
        </p:nvSpPr>
        <p:spPr/>
        <p:txBody>
          <a:bodyPr/>
          <a:lstStyle/>
          <a:p>
            <a:fld id="{7B2A6169-EA64-41EE-97A2-AB46EEA83995}" type="slidenum">
              <a:rPr lang="en-US"/>
              <a:t>29</a:t>
            </a:fld>
            <a:endParaRPr lang="en-US"/>
          </a:p>
        </p:txBody>
      </p:sp>
    </p:spTree>
    <p:extLst>
      <p:ext uri="{BB962C8B-B14F-4D97-AF65-F5344CB8AC3E}">
        <p14:creationId xmlns:p14="http://schemas.microsoft.com/office/powerpoint/2010/main" val="124538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30</a:t>
            </a:fld>
            <a:endParaRPr lang="en-US"/>
          </a:p>
        </p:txBody>
      </p:sp>
    </p:spTree>
    <p:extLst>
      <p:ext uri="{BB962C8B-B14F-4D97-AF65-F5344CB8AC3E}">
        <p14:creationId xmlns:p14="http://schemas.microsoft.com/office/powerpoint/2010/main" val="427949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file includes everything that you said that you wanted to make live in the new system and you can use it to test everything that you're supposed to have</a:t>
            </a:r>
          </a:p>
          <a:p>
            <a:r>
              <a:rPr lang="en-US">
                <a:cs typeface="Calibri"/>
              </a:rPr>
              <a:t>You should have a copy of this file because you attached it to your go-live case. If you can't find it, you can download it from that case.</a:t>
            </a:r>
          </a:p>
        </p:txBody>
      </p:sp>
      <p:sp>
        <p:nvSpPr>
          <p:cNvPr id="4" name="Slide Number Placeholder 3"/>
          <p:cNvSpPr>
            <a:spLocks noGrp="1"/>
          </p:cNvSpPr>
          <p:nvPr>
            <p:ph type="sldNum" sz="quarter" idx="5"/>
          </p:nvPr>
        </p:nvSpPr>
        <p:spPr/>
        <p:txBody>
          <a:bodyPr/>
          <a:lstStyle/>
          <a:p>
            <a:fld id="{7B2A6169-EA64-41EE-97A2-AB46EEA83995}" type="slidenum">
              <a:rPr lang="en-US"/>
              <a:t>3</a:t>
            </a:fld>
            <a:endParaRPr lang="en-US"/>
          </a:p>
        </p:txBody>
      </p:sp>
    </p:spTree>
    <p:extLst>
      <p:ext uri="{BB962C8B-B14F-4D97-AF65-F5344CB8AC3E}">
        <p14:creationId xmlns:p14="http://schemas.microsoft.com/office/powerpoint/2010/main" val="3089047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31</a:t>
            </a:fld>
            <a:endParaRPr lang="en-US"/>
          </a:p>
        </p:txBody>
      </p:sp>
    </p:spTree>
    <p:extLst>
      <p:ext uri="{BB962C8B-B14F-4D97-AF65-F5344CB8AC3E}">
        <p14:creationId xmlns:p14="http://schemas.microsoft.com/office/powerpoint/2010/main" val="2586838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EBSCO going away 9/30, link resolver keeps track of what you buy so that it can point patrons to full-text if full-text is not available where they're looking for it</a:t>
            </a:r>
          </a:p>
        </p:txBody>
      </p:sp>
      <p:sp>
        <p:nvSpPr>
          <p:cNvPr id="4" name="Slide Number Placeholder 3"/>
          <p:cNvSpPr>
            <a:spLocks noGrp="1"/>
          </p:cNvSpPr>
          <p:nvPr>
            <p:ph type="sldNum" sz="quarter" idx="5"/>
          </p:nvPr>
        </p:nvSpPr>
        <p:spPr/>
        <p:txBody>
          <a:bodyPr/>
          <a:lstStyle/>
          <a:p>
            <a:fld id="{7B2A6169-EA64-41EE-97A2-AB46EEA83995}" type="slidenum">
              <a:rPr lang="en-US"/>
              <a:t>32</a:t>
            </a:fld>
            <a:endParaRPr lang="en-US"/>
          </a:p>
        </p:txBody>
      </p:sp>
    </p:spTree>
    <p:extLst>
      <p:ext uri="{BB962C8B-B14F-4D97-AF65-F5344CB8AC3E}">
        <p14:creationId xmlns:p14="http://schemas.microsoft.com/office/powerpoint/2010/main" val="3407586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may already have a list of databases that use it, or you may have to go look at all of them</a:t>
            </a:r>
          </a:p>
        </p:txBody>
      </p:sp>
      <p:sp>
        <p:nvSpPr>
          <p:cNvPr id="4" name="Slide Number Placeholder 3"/>
          <p:cNvSpPr>
            <a:spLocks noGrp="1"/>
          </p:cNvSpPr>
          <p:nvPr>
            <p:ph type="sldNum" sz="quarter" idx="5"/>
          </p:nvPr>
        </p:nvSpPr>
        <p:spPr/>
        <p:txBody>
          <a:bodyPr/>
          <a:lstStyle/>
          <a:p>
            <a:fld id="{7B2A6169-EA64-41EE-97A2-AB46EEA83995}" type="slidenum">
              <a:rPr lang="en-US"/>
              <a:t>33</a:t>
            </a:fld>
            <a:endParaRPr lang="en-US"/>
          </a:p>
        </p:txBody>
      </p:sp>
    </p:spTree>
    <p:extLst>
      <p:ext uri="{BB962C8B-B14F-4D97-AF65-F5344CB8AC3E}">
        <p14:creationId xmlns:p14="http://schemas.microsoft.com/office/powerpoint/2010/main" val="2370596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34</a:t>
            </a:fld>
            <a:endParaRPr lang="en-US"/>
          </a:p>
        </p:txBody>
      </p:sp>
    </p:spTree>
    <p:extLst>
      <p:ext uri="{BB962C8B-B14F-4D97-AF65-F5344CB8AC3E}">
        <p14:creationId xmlns:p14="http://schemas.microsoft.com/office/powerpoint/2010/main" val="1819154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35</a:t>
            </a:fld>
            <a:endParaRPr lang="en-US"/>
          </a:p>
        </p:txBody>
      </p:sp>
    </p:spTree>
    <p:extLst>
      <p:ext uri="{BB962C8B-B14F-4D97-AF65-F5344CB8AC3E}">
        <p14:creationId xmlns:p14="http://schemas.microsoft.com/office/powerpoint/2010/main" val="998156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36</a:t>
            </a:fld>
            <a:endParaRPr lang="en-US"/>
          </a:p>
        </p:txBody>
      </p:sp>
    </p:spTree>
    <p:extLst>
      <p:ext uri="{BB962C8B-B14F-4D97-AF65-F5344CB8AC3E}">
        <p14:creationId xmlns:p14="http://schemas.microsoft.com/office/powerpoint/2010/main" val="2440883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Have to disable FTF AND enable SFX</a:t>
            </a:r>
          </a:p>
          <a:p>
            <a:r>
              <a:rPr lang="en-US">
                <a:cs typeface="Calibri"/>
              </a:rPr>
              <a:t>Should take effect pretty quickly. If it doesn't even after clearing cache in your browser, contact Tech Support – my mistake was that it wasn't enabled</a:t>
            </a:r>
          </a:p>
        </p:txBody>
      </p:sp>
      <p:sp>
        <p:nvSpPr>
          <p:cNvPr id="4" name="Slide Number Placeholder 3"/>
          <p:cNvSpPr>
            <a:spLocks noGrp="1"/>
          </p:cNvSpPr>
          <p:nvPr>
            <p:ph type="sldNum" sz="quarter" idx="5"/>
          </p:nvPr>
        </p:nvSpPr>
        <p:spPr/>
        <p:txBody>
          <a:bodyPr/>
          <a:lstStyle/>
          <a:p>
            <a:fld id="{7B2A6169-EA64-41EE-97A2-AB46EEA83995}" type="slidenum">
              <a:rPr lang="en-US"/>
              <a:t>37</a:t>
            </a:fld>
            <a:endParaRPr lang="en-US"/>
          </a:p>
        </p:txBody>
      </p:sp>
    </p:spTree>
    <p:extLst>
      <p:ext uri="{BB962C8B-B14F-4D97-AF65-F5344CB8AC3E}">
        <p14:creationId xmlns:p14="http://schemas.microsoft.com/office/powerpoint/2010/main" val="864523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to Lynn's post about Google Scholar Publishing in Helpful Links</a:t>
            </a:r>
          </a:p>
        </p:txBody>
      </p:sp>
      <p:sp>
        <p:nvSpPr>
          <p:cNvPr id="4" name="Slide Number Placeholder 3"/>
          <p:cNvSpPr>
            <a:spLocks noGrp="1"/>
          </p:cNvSpPr>
          <p:nvPr>
            <p:ph type="sldNum" sz="quarter" idx="5"/>
          </p:nvPr>
        </p:nvSpPr>
        <p:spPr/>
        <p:txBody>
          <a:bodyPr/>
          <a:lstStyle/>
          <a:p>
            <a:fld id="{7B2A6169-EA64-41EE-97A2-AB46EEA83995}" type="slidenum">
              <a:rPr lang="en-US"/>
              <a:t>38</a:t>
            </a:fld>
            <a:endParaRPr lang="en-US"/>
          </a:p>
        </p:txBody>
      </p:sp>
    </p:spTree>
    <p:extLst>
      <p:ext uri="{BB962C8B-B14F-4D97-AF65-F5344CB8AC3E}">
        <p14:creationId xmlns:p14="http://schemas.microsoft.com/office/powerpoint/2010/main" val="4090753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to Lynn's post about Google Scholar Publishing in Helpful Links</a:t>
            </a:r>
          </a:p>
        </p:txBody>
      </p:sp>
      <p:sp>
        <p:nvSpPr>
          <p:cNvPr id="4" name="Slide Number Placeholder 3"/>
          <p:cNvSpPr>
            <a:spLocks noGrp="1"/>
          </p:cNvSpPr>
          <p:nvPr>
            <p:ph type="sldNum" sz="quarter" idx="5"/>
          </p:nvPr>
        </p:nvSpPr>
        <p:spPr/>
        <p:txBody>
          <a:bodyPr/>
          <a:lstStyle/>
          <a:p>
            <a:fld id="{7B2A6169-EA64-41EE-97A2-AB46EEA83995}" type="slidenum">
              <a:rPr lang="en-US"/>
              <a:t>39</a:t>
            </a:fld>
            <a:endParaRPr lang="en-US"/>
          </a:p>
        </p:txBody>
      </p:sp>
    </p:spTree>
    <p:extLst>
      <p:ext uri="{BB962C8B-B14F-4D97-AF65-F5344CB8AC3E}">
        <p14:creationId xmlns:p14="http://schemas.microsoft.com/office/powerpoint/2010/main" val="68585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thing: make a copy of this file that you can mark up/edit</a:t>
            </a:r>
          </a:p>
          <a:p>
            <a:r>
              <a:rPr lang="en-US">
                <a:cs typeface="Calibri"/>
              </a:rPr>
              <a:t>Licensed Aggregator packages are those packages where you get the whole thing, not just parts of it. Examples are EBSCOhost databases like Academic Search Complete, Computer Source, etc.</a:t>
            </a:r>
            <a:endParaRPr lang="en-US"/>
          </a:p>
        </p:txBody>
      </p:sp>
      <p:sp>
        <p:nvSpPr>
          <p:cNvPr id="4" name="Slide Number Placeholder 3"/>
          <p:cNvSpPr>
            <a:spLocks noGrp="1"/>
          </p:cNvSpPr>
          <p:nvPr>
            <p:ph type="sldNum" sz="quarter" idx="5"/>
          </p:nvPr>
        </p:nvSpPr>
        <p:spPr/>
        <p:txBody>
          <a:bodyPr/>
          <a:lstStyle/>
          <a:p>
            <a:fld id="{7B2A6169-EA64-41EE-97A2-AB46EEA83995}" type="slidenum">
              <a:rPr lang="en-US"/>
              <a:t>4</a:t>
            </a:fld>
            <a:endParaRPr lang="en-US"/>
          </a:p>
        </p:txBody>
      </p:sp>
    </p:spTree>
    <p:extLst>
      <p:ext uri="{BB962C8B-B14F-4D97-AF65-F5344CB8AC3E}">
        <p14:creationId xmlns:p14="http://schemas.microsoft.com/office/powerpoint/2010/main" val="357847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Highest Priority – you pay for these databases and you want your patrons to have access to them</a:t>
            </a:r>
          </a:p>
          <a:p>
            <a:r>
              <a:rPr lang="en-US"/>
              <a:t>try alternate wording if it doesn't come up right away, e.g. Gale Academic </a:t>
            </a:r>
            <a:r>
              <a:rPr lang="en-US" err="1"/>
              <a:t>Onefile</a:t>
            </a:r>
            <a:r>
              <a:rPr lang="en-US"/>
              <a:t> fails because Cengage is in title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B2A6169-EA64-41EE-97A2-AB46EEA83995}" type="slidenum">
              <a:rPr lang="en-US"/>
              <a:t>5</a:t>
            </a:fld>
            <a:endParaRPr lang="en-US"/>
          </a:p>
        </p:txBody>
      </p:sp>
    </p:spTree>
    <p:extLst>
      <p:ext uri="{BB962C8B-B14F-4D97-AF65-F5344CB8AC3E}">
        <p14:creationId xmlns:p14="http://schemas.microsoft.com/office/powerpoint/2010/main" val="232367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Number of portfolios might be different in EBSCO holdings or 360 and Alma but you're more worried about if there are no portfolios at all. If so, your collection may have linked to an obsolete collection in the Community Zone. As Shannon mentioned in 7/10 Q&amp;A recording, portfolio lists will never be perfect – EBSCO's holdings weren't perfect, and it's an ongoing state of imperfection.</a:t>
            </a:r>
          </a:p>
          <a:p>
            <a:r>
              <a:rPr lang="en-US">
                <a:cs typeface="Calibri"/>
              </a:rPr>
              <a:t>Collections change rapidly, </a:t>
            </a:r>
            <a:r>
              <a:rPr lang="en-US" err="1">
                <a:cs typeface="Calibri"/>
              </a:rPr>
              <a:t>Proquest</a:t>
            </a:r>
            <a:r>
              <a:rPr lang="en-US">
                <a:cs typeface="Calibri"/>
              </a:rPr>
              <a:t> Research Library example, only knew about it because of a post on the Alma list, probably noted in quarterly updates, bear in mind if your staff report that a collection stops showing up in Primo</a:t>
            </a:r>
          </a:p>
          <a:p>
            <a:r>
              <a:rPr lang="en-US">
                <a:cs typeface="Calibri"/>
              </a:rPr>
              <a:t>Note the drop down menu – we're going to talk about Edit service, descriptive record, and delete</a:t>
            </a:r>
          </a:p>
        </p:txBody>
      </p:sp>
      <p:sp>
        <p:nvSpPr>
          <p:cNvPr id="4" name="Slide Number Placeholder 3"/>
          <p:cNvSpPr>
            <a:spLocks noGrp="1"/>
          </p:cNvSpPr>
          <p:nvPr>
            <p:ph type="sldNum" sz="quarter" idx="5"/>
          </p:nvPr>
        </p:nvSpPr>
        <p:spPr/>
        <p:txBody>
          <a:bodyPr/>
          <a:lstStyle/>
          <a:p>
            <a:fld id="{7B2A6169-EA64-41EE-97A2-AB46EEA83995}" type="slidenum">
              <a:rPr lang="en-US"/>
              <a:t>6</a:t>
            </a:fld>
            <a:endParaRPr lang="en-US"/>
          </a:p>
        </p:txBody>
      </p:sp>
    </p:spTree>
    <p:extLst>
      <p:ext uri="{BB962C8B-B14F-4D97-AF65-F5344CB8AC3E}">
        <p14:creationId xmlns:p14="http://schemas.microsoft.com/office/powerpoint/2010/main" val="201037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Usually don't want collection name to be searchable -  linking is flakey, the material type might not be "database," and you could end up with resource sharing request links</a:t>
            </a:r>
          </a:p>
          <a:p>
            <a:r>
              <a:rPr lang="en-US"/>
              <a:t>you may need a cataloger role to see descriptive record option</a:t>
            </a:r>
            <a:endParaRPr lang="en-US">
              <a:cs typeface="Calibri" panose="020F0502020204030204"/>
            </a:endParaRPr>
          </a:p>
          <a:p>
            <a:r>
              <a:rPr lang="en-US">
                <a:cs typeface="Calibri" panose="020F0502020204030204"/>
              </a:rPr>
              <a:t>If you back out and suppress from publishing still says no, back out again and then click on descriptive record and change should have taken effect</a:t>
            </a:r>
          </a:p>
          <a:p>
            <a:r>
              <a:rPr lang="en-US">
                <a:cs typeface="Calibri" panose="020F0502020204030204"/>
              </a:rPr>
              <a:t>Has been some lag time in suppressing of records – keep an eye on it and it should suppress. If not, please submit a case.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B2A6169-EA64-41EE-97A2-AB46EEA83995}" type="slidenum">
              <a:rPr lang="en-US"/>
              <a:t>7</a:t>
            </a:fld>
            <a:endParaRPr lang="en-US"/>
          </a:p>
        </p:txBody>
      </p:sp>
    </p:spTree>
    <p:extLst>
      <p:ext uri="{BB962C8B-B14F-4D97-AF65-F5344CB8AC3E}">
        <p14:creationId xmlns:p14="http://schemas.microsoft.com/office/powerpoint/2010/main" val="314176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Activation and Linking pages are vital</a:t>
            </a:r>
          </a:p>
        </p:txBody>
      </p:sp>
      <p:sp>
        <p:nvSpPr>
          <p:cNvPr id="4" name="Slide Number Placeholder 3"/>
          <p:cNvSpPr>
            <a:spLocks noGrp="1"/>
          </p:cNvSpPr>
          <p:nvPr>
            <p:ph type="sldNum" sz="quarter" idx="5"/>
          </p:nvPr>
        </p:nvSpPr>
        <p:spPr/>
        <p:txBody>
          <a:bodyPr/>
          <a:lstStyle/>
          <a:p>
            <a:fld id="{7B2A6169-EA64-41EE-97A2-AB46EEA83995}" type="slidenum">
              <a:rPr lang="en-US"/>
              <a:t>9</a:t>
            </a:fld>
            <a:endParaRPr lang="en-US"/>
          </a:p>
        </p:txBody>
      </p:sp>
    </p:spTree>
    <p:extLst>
      <p:ext uri="{BB962C8B-B14F-4D97-AF65-F5344CB8AC3E}">
        <p14:creationId xmlns:p14="http://schemas.microsoft.com/office/powerpoint/2010/main" val="1207722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where you activate your proxy – best to use default so if you ever need to change it, it'll populate out. Choosing </a:t>
            </a:r>
            <a:r>
              <a:rPr lang="en-US" err="1">
                <a:cs typeface="Calibri"/>
              </a:rPr>
              <a:t>ezproxy</a:t>
            </a:r>
            <a:r>
              <a:rPr lang="en-US">
                <a:cs typeface="Calibri"/>
              </a:rPr>
              <a:t> specifically won't let you do that.</a:t>
            </a:r>
          </a:p>
          <a:p>
            <a:r>
              <a:rPr lang="en-US">
                <a:cs typeface="Calibri"/>
              </a:rPr>
              <a:t>Some databases will need you to add local authentication information. If your link fails when you're testing your databases, come back and check this section of the Linking tab.</a:t>
            </a:r>
          </a:p>
        </p:txBody>
      </p:sp>
      <p:sp>
        <p:nvSpPr>
          <p:cNvPr id="4" name="Slide Number Placeholder 3"/>
          <p:cNvSpPr>
            <a:spLocks noGrp="1"/>
          </p:cNvSpPr>
          <p:nvPr>
            <p:ph type="sldNum" sz="quarter" idx="5"/>
          </p:nvPr>
        </p:nvSpPr>
        <p:spPr/>
        <p:txBody>
          <a:bodyPr/>
          <a:lstStyle/>
          <a:p>
            <a:fld id="{7B2A6169-EA64-41EE-97A2-AB46EEA83995}" type="slidenum">
              <a:rPr lang="en-US"/>
              <a:t>10</a:t>
            </a:fld>
            <a:endParaRPr lang="en-US"/>
          </a:p>
        </p:txBody>
      </p:sp>
    </p:spTree>
    <p:extLst>
      <p:ext uri="{BB962C8B-B14F-4D97-AF65-F5344CB8AC3E}">
        <p14:creationId xmlns:p14="http://schemas.microsoft.com/office/powerpoint/2010/main" val="300981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Cross_Product/Integrations/Alma_and_SF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knowledge.exlibrisgroup.com/Alma/Product_Documentation/010Alma_Online_Help_(English)/040Resource_Management/050Inventory/020Managing_Electronic_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https://www.genesee.edu/library/find-articles/google-schola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knowledge.exlibrisgroup.com/Alma/Release_Notes/010_2019" TargetMode="External"/><Relationship Id="rId3" Type="http://schemas.openxmlformats.org/officeDocument/2006/relationships/hyperlink" Target="https://knowledge.exlibrisgroup.com/Cross_Product/Integrations/Alma_and_SFX" TargetMode="External"/><Relationship Id="rId7" Type="http://schemas.openxmlformats.org/officeDocument/2006/relationships/hyperlink" Target="https://3.basecamp.com/3765443/buckets/8186639/messages/1725378129" TargetMode="External"/><Relationship Id="rId2" Type="http://schemas.openxmlformats.org/officeDocument/2006/relationships/hyperlink" Target="https://knowledge.exlibrisgroup.com/Alma/Product_Documentation/010Alma_Online_Help_(English)/040Resource_Management/050Inventory/020Managing_Electronic_Resources" TargetMode="External"/><Relationship Id="rId1" Type="http://schemas.openxmlformats.org/officeDocument/2006/relationships/slideLayout" Target="../slideLayouts/slideLayout2.xml"/><Relationship Id="rId6" Type="http://schemas.openxmlformats.org/officeDocument/2006/relationships/hyperlink" Target="https://slcny.libanswers.com/faq/232596&#8203;" TargetMode="External"/><Relationship Id="rId5" Type="http://schemas.openxmlformats.org/officeDocument/2006/relationships/hyperlink" Target="https://knowledge.exlibrisgroup.com/Alma/Product_Documentation/010Alma_Online_Help_(English)/040Resource_Management/050Inventory/020Managing_Electronic_Resources/020The_Bulk_Portfolio_Information_File" TargetMode="External"/><Relationship Id="rId4" Type="http://schemas.openxmlformats.org/officeDocument/2006/relationships/hyperlink" Target="https://proquestmeetings.webex.com/proquestmeetings/ldr.php?RCID=90c3a6bd60ad86ae8499aac0d60d8a4e" TargetMode="External"/><Relationship Id="rId9" Type="http://schemas.openxmlformats.org/officeDocument/2006/relationships/hyperlink" Target="https://knowledge.exlibrisgroup.com/Alma/Product_Documentation/010Alma_Online_Help_(English)/040Resource_Management/050Inventory/060Working_with_the_Community_Zone_Updates_Task_L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284" y="1122363"/>
            <a:ext cx="10351696" cy="2387600"/>
          </a:xfrm>
        </p:spPr>
        <p:txBody>
          <a:bodyPr/>
          <a:lstStyle/>
          <a:p>
            <a:r>
              <a:rPr lang="en-US">
                <a:cs typeface="Calibri Light"/>
              </a:rPr>
              <a:t>Post-Go-Live E-Resource To-Dos</a:t>
            </a:r>
            <a:endParaRPr lang="en-US"/>
          </a:p>
        </p:txBody>
      </p:sp>
      <p:sp>
        <p:nvSpPr>
          <p:cNvPr id="3" name="Subtitle 2"/>
          <p:cNvSpPr>
            <a:spLocks noGrp="1"/>
          </p:cNvSpPr>
          <p:nvPr>
            <p:ph type="subTitle" idx="1"/>
          </p:nvPr>
        </p:nvSpPr>
        <p:spPr>
          <a:xfrm>
            <a:off x="1567132" y="5586113"/>
            <a:ext cx="9144000" cy="994404"/>
          </a:xfrm>
        </p:spPr>
        <p:txBody>
          <a:bodyPr vert="horz" lIns="91440" tIns="45720" rIns="91440" bIns="45720" rtlCol="0" anchor="t">
            <a:normAutofit/>
          </a:bodyPr>
          <a:lstStyle/>
          <a:p>
            <a:r>
              <a:rPr lang="en-US">
                <a:cs typeface="Calibri"/>
              </a:rPr>
              <a:t>Michelle Eichelberger</a:t>
            </a:r>
          </a:p>
          <a:p>
            <a:r>
              <a:rPr lang="en-US">
                <a:cs typeface="Calibri"/>
              </a:rPr>
              <a:t>Michelle.Eichelberger@suny.edu</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screenshot of a social media post&#10;&#10;Description generated with very high confidence">
            <a:extLst>
              <a:ext uri="{FF2B5EF4-FFF2-40B4-BE49-F238E27FC236}">
                <a16:creationId xmlns:a16="http://schemas.microsoft.com/office/drawing/2014/main" id="{9298A376-39DC-499B-BAA4-174A7942E039}"/>
              </a:ext>
            </a:extLst>
          </p:cNvPr>
          <p:cNvPicPr>
            <a:picLocks noChangeAspect="1"/>
          </p:cNvPicPr>
          <p:nvPr/>
        </p:nvPicPr>
        <p:blipFill>
          <a:blip r:embed="rId3"/>
          <a:stretch>
            <a:fillRect/>
          </a:stretch>
        </p:blipFill>
        <p:spPr>
          <a:xfrm>
            <a:off x="900023" y="1995811"/>
            <a:ext cx="10406331" cy="4764187"/>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p:txBody>
          <a:bodyPr/>
          <a:lstStyle/>
          <a:p>
            <a:r>
              <a:rPr lang="en-US">
                <a:cs typeface="Calibri Light"/>
              </a:rPr>
              <a:t>Aggregator Databases: Edit Service</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81331" y="1609965"/>
            <a:ext cx="10429336" cy="455076"/>
          </a:xfrm>
        </p:spPr>
        <p:txBody>
          <a:bodyPr vert="horz" lIns="91440" tIns="45720" rIns="91440" bIns="45720" rtlCol="0" anchor="t">
            <a:normAutofit/>
          </a:bodyPr>
          <a:lstStyle/>
          <a:p>
            <a:pPr marL="0" indent="0">
              <a:buNone/>
            </a:pPr>
            <a:r>
              <a:rPr lang="en-US" sz="2000">
                <a:ea typeface="+mn-lt"/>
                <a:cs typeface="+mn-lt"/>
              </a:rPr>
              <a:t>Portfolios: This is where you can do your first test:</a:t>
            </a:r>
            <a:endParaRPr lang="en-US" sz="2000">
              <a:cs typeface="Calibri"/>
            </a:endParaRPr>
          </a:p>
          <a:p>
            <a:endParaRPr lang="en-US">
              <a:cs typeface="Calibri"/>
            </a:endParaRPr>
          </a:p>
        </p:txBody>
      </p:sp>
    </p:spTree>
    <p:extLst>
      <p:ext uri="{BB962C8B-B14F-4D97-AF65-F5344CB8AC3E}">
        <p14:creationId xmlns:p14="http://schemas.microsoft.com/office/powerpoint/2010/main" val="127407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a:xfrm>
            <a:off x="838200" y="365125"/>
            <a:ext cx="10515600" cy="1325563"/>
          </a:xfrm>
        </p:spPr>
        <p:txBody>
          <a:bodyPr>
            <a:normAutofit/>
          </a:bodyPr>
          <a:lstStyle/>
          <a:p>
            <a:r>
              <a:rPr lang="en-US">
                <a:cs typeface="Calibri Light"/>
              </a:rPr>
              <a:t>Aggregator Databases: Testing</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38200" y="1796870"/>
            <a:ext cx="4602938" cy="4682017"/>
          </a:xfrm>
        </p:spPr>
        <p:txBody>
          <a:bodyPr vert="horz" lIns="91440" tIns="45720" rIns="91440" bIns="45720" rtlCol="0" anchor="t">
            <a:normAutofit/>
          </a:bodyPr>
          <a:lstStyle/>
          <a:p>
            <a:pPr marL="0" indent="0">
              <a:buNone/>
            </a:pPr>
            <a:r>
              <a:rPr lang="en-US" sz="1800">
                <a:ea typeface="+mn-lt"/>
                <a:cs typeface="+mn-lt"/>
              </a:rPr>
              <a:t>Other things to test:</a:t>
            </a:r>
          </a:p>
          <a:p>
            <a:pPr lvl="1"/>
            <a:r>
              <a:rPr lang="en-US" sz="1800">
                <a:ea typeface="+mn-lt"/>
                <a:cs typeface="+mn-lt"/>
              </a:rPr>
              <a:t>Go to your stand-alone databases and do a search in the database that you're testing. Copy the name of a full-text article that you find, and then do a search for that article in quotes in Primo. </a:t>
            </a:r>
          </a:p>
          <a:p>
            <a:pPr lvl="1"/>
            <a:r>
              <a:rPr lang="en-US" sz="1800">
                <a:ea typeface="+mn-lt"/>
                <a:cs typeface="+mn-lt"/>
              </a:rPr>
              <a:t>When you get a result, make sure that it says "available online" and that the database that you're testing shows up in the View It list</a:t>
            </a:r>
            <a:endParaRPr lang="en-US" sz="1800">
              <a:cs typeface="Calibri"/>
            </a:endParaRPr>
          </a:p>
          <a:p>
            <a:pPr lvl="1"/>
            <a:r>
              <a:rPr lang="en-US" sz="1800">
                <a:cs typeface="Calibri"/>
              </a:rPr>
              <a:t>Test access to the article from Primo both from within your campus IP range and from outside of it to make sure that your proxy is working correctly</a:t>
            </a:r>
          </a:p>
          <a:p>
            <a:endParaRPr lang="en-US" sz="1600">
              <a:cs typeface="Calibri"/>
            </a:endParaRPr>
          </a:p>
        </p:txBody>
      </p:sp>
      <p:pic>
        <p:nvPicPr>
          <p:cNvPr id="5" name="Picture 5" descr="A screenshot of a cell phone&#10;&#10;Description generated with very high confidence">
            <a:extLst>
              <a:ext uri="{FF2B5EF4-FFF2-40B4-BE49-F238E27FC236}">
                <a16:creationId xmlns:a16="http://schemas.microsoft.com/office/drawing/2014/main" id="{A26A980D-4FED-426F-B099-5F7E9832606A}"/>
              </a:ext>
            </a:extLst>
          </p:cNvPr>
          <p:cNvPicPr>
            <a:picLocks noChangeAspect="1"/>
          </p:cNvPicPr>
          <p:nvPr/>
        </p:nvPicPr>
        <p:blipFill rotWithShape="1">
          <a:blip r:embed="rId3"/>
          <a:srcRect r="16117" b="1"/>
          <a:stretch/>
        </p:blipFill>
        <p:spPr>
          <a:xfrm>
            <a:off x="5767621" y="1803639"/>
            <a:ext cx="6233160" cy="42726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07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p:txBody>
          <a:bodyPr/>
          <a:lstStyle/>
          <a:p>
            <a:r>
              <a:rPr lang="en-US">
                <a:cs typeface="Calibri Light"/>
              </a:rPr>
              <a:t>Aggregator Databases: Odds and Ends</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95709" y="1696229"/>
            <a:ext cx="10515600" cy="4797036"/>
          </a:xfrm>
        </p:spPr>
        <p:txBody>
          <a:bodyPr vert="horz" lIns="91440" tIns="45720" rIns="91440" bIns="45720" rtlCol="0" anchor="t">
            <a:normAutofit fontScale="92500" lnSpcReduction="20000"/>
          </a:bodyPr>
          <a:lstStyle/>
          <a:p>
            <a:r>
              <a:rPr lang="en-US">
                <a:cs typeface="Calibri"/>
              </a:rPr>
              <a:t>If you find that the wrong database has been activated, you can delete it. To do this, you need the </a:t>
            </a:r>
            <a:r>
              <a:rPr lang="en-US">
                <a:ea typeface="+mn-lt"/>
                <a:cs typeface="+mn-lt"/>
              </a:rPr>
              <a:t>Electronic Inventory Operator Extended role, which isn't part of the out-of-the-box admin  account. In the collection edit options (three dots), choose "Delete" and for the Handling bibliographic records without inventory question, choose delete bib records. Don't worry: this will only delete them from your IZ not from the CZ.</a:t>
            </a:r>
            <a:endParaRPr lang="en-US">
              <a:cs typeface="Calibri"/>
            </a:endParaRPr>
          </a:p>
          <a:p>
            <a:r>
              <a:rPr lang="en-US">
                <a:cs typeface="Calibri"/>
              </a:rPr>
              <a:t>If you're getting proxy errors, make sure that you have the most current proxy stanzas, especially if you're self-hosted for </a:t>
            </a:r>
            <a:r>
              <a:rPr lang="en-US" err="1">
                <a:cs typeface="Calibri"/>
              </a:rPr>
              <a:t>ezproxy</a:t>
            </a:r>
            <a:endParaRPr lang="en-US">
              <a:cs typeface="Calibri"/>
            </a:endParaRPr>
          </a:p>
          <a:p>
            <a:r>
              <a:rPr lang="en-US">
                <a:cs typeface="Calibri"/>
              </a:rPr>
              <a:t>If you decide to hide your electronic collection bib records from Primo Publishing, don't worry about the "Export to </a:t>
            </a:r>
            <a:r>
              <a:rPr lang="en-US" err="1">
                <a:cs typeface="Calibri"/>
              </a:rPr>
              <a:t>Worldcat</a:t>
            </a:r>
            <a:r>
              <a:rPr lang="en-US">
                <a:cs typeface="Calibri"/>
              </a:rPr>
              <a:t>" option. This would only happen if you had a profile set up to publish electronic resources, and that's not something that came out of the box.</a:t>
            </a:r>
          </a:p>
          <a:p>
            <a:r>
              <a:rPr lang="en-US">
                <a:cs typeface="Calibri"/>
              </a:rPr>
              <a:t>In general, if you can get one database from a vendor working (e.g. EBSCOhost), the others should work the same way. Note: Gale can be tricky.</a:t>
            </a:r>
          </a:p>
        </p:txBody>
      </p:sp>
    </p:spTree>
    <p:extLst>
      <p:ext uri="{BB962C8B-B14F-4D97-AF65-F5344CB8AC3E}">
        <p14:creationId xmlns:p14="http://schemas.microsoft.com/office/powerpoint/2010/main" val="24485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p:txBody>
          <a:bodyPr/>
          <a:lstStyle/>
          <a:p>
            <a:r>
              <a:rPr lang="en-US">
                <a:cs typeface="Calibri Light"/>
              </a:rPr>
              <a:t>Aggregator Databases: Odds and Ends</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95709" y="1696229"/>
            <a:ext cx="10961298" cy="4797036"/>
          </a:xfrm>
        </p:spPr>
        <p:txBody>
          <a:bodyPr vert="horz" lIns="91440" tIns="45720" rIns="91440" bIns="45720" rtlCol="0" anchor="t">
            <a:normAutofit/>
          </a:bodyPr>
          <a:lstStyle/>
          <a:p>
            <a:r>
              <a:rPr lang="en-US">
                <a:cs typeface="Calibri"/>
              </a:rPr>
              <a:t>If you're having trouble getting your link working, check the </a:t>
            </a:r>
            <a:r>
              <a:rPr lang="en-US">
                <a:ea typeface="+mn-lt"/>
                <a:cs typeface="+mn-lt"/>
                <a:hlinkClick r:id="rId3"/>
              </a:rPr>
              <a:t>https://knowledge.exlibrisgroup.com/Cross_Product/Integrations/Alma_and_SFX</a:t>
            </a:r>
            <a:r>
              <a:rPr lang="en-US">
                <a:ea typeface="+mn-lt"/>
                <a:cs typeface="+mn-lt"/>
              </a:rPr>
              <a:t> document for parser parameters for the collection that you're trying to activate. Once you get the correct parser parameter, it can give you new fields where you can enter your customer id</a:t>
            </a:r>
            <a:endParaRPr lang="en-US">
              <a:cs typeface="Calibri"/>
            </a:endParaRPr>
          </a:p>
          <a:p>
            <a:r>
              <a:rPr lang="en-US">
                <a:cs typeface="Calibri"/>
              </a:rPr>
              <a:t>Also check </a:t>
            </a:r>
            <a:r>
              <a:rPr lang="en-US">
                <a:ea typeface="+mn-lt"/>
                <a:cs typeface="+mn-lt"/>
                <a:hlinkClick r:id="rId4"/>
              </a:rPr>
              <a:t>https://knowledge.exlibrisgroup.com/Alma/Product_Documentation/010Alma_Online_Help_(English)/040Resource_Management/050Inventory/020Managing_Electronic_Resources</a:t>
            </a:r>
            <a:r>
              <a:rPr lang="en-US">
                <a:ea typeface="+mn-lt"/>
                <a:cs typeface="+mn-lt"/>
              </a:rPr>
              <a:t> </a:t>
            </a:r>
          </a:p>
          <a:p>
            <a:endParaRPr lang="en-US">
              <a:cs typeface="Calibri" panose="020F0502020204030204"/>
            </a:endParaRPr>
          </a:p>
        </p:txBody>
      </p:sp>
    </p:spTree>
    <p:extLst>
      <p:ext uri="{BB962C8B-B14F-4D97-AF65-F5344CB8AC3E}">
        <p14:creationId xmlns:p14="http://schemas.microsoft.com/office/powerpoint/2010/main" val="323047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CD11-B826-474E-B8B9-55E03C1A37F7}"/>
              </a:ext>
            </a:extLst>
          </p:cNvPr>
          <p:cNvSpPr>
            <a:spLocks noGrp="1"/>
          </p:cNvSpPr>
          <p:nvPr>
            <p:ph type="title"/>
          </p:nvPr>
        </p:nvSpPr>
        <p:spPr/>
        <p:txBody>
          <a:bodyPr/>
          <a:lstStyle/>
          <a:p>
            <a:r>
              <a:rPr lang="en-US">
                <a:cs typeface="Calibri Light"/>
              </a:rPr>
              <a:t>Tabs and How to Use Them</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4B702D4-9340-4B1B-B8A6-3953F3D43EBE}"/>
              </a:ext>
            </a:extLst>
          </p:cNvPr>
          <p:cNvPicPr>
            <a:picLocks noChangeAspect="1"/>
          </p:cNvPicPr>
          <p:nvPr/>
        </p:nvPicPr>
        <p:blipFill>
          <a:blip r:embed="rId3"/>
          <a:stretch>
            <a:fillRect/>
          </a:stretch>
        </p:blipFill>
        <p:spPr>
          <a:xfrm>
            <a:off x="396815" y="1533346"/>
            <a:ext cx="5604294" cy="1390290"/>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380E0BD0-0310-4726-8276-DD91A4AA8566}"/>
              </a:ext>
            </a:extLst>
          </p:cNvPr>
          <p:cNvCxnSpPr/>
          <p:nvPr/>
        </p:nvCxnSpPr>
        <p:spPr>
          <a:xfrm flipV="1">
            <a:off x="4848046" y="2132162"/>
            <a:ext cx="1935193" cy="2932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8" descr="A screenshot of a cell phone&#10;&#10;Description generated with very high confidence">
            <a:extLst>
              <a:ext uri="{FF2B5EF4-FFF2-40B4-BE49-F238E27FC236}">
                <a16:creationId xmlns:a16="http://schemas.microsoft.com/office/drawing/2014/main" id="{72DCDBD6-C462-4035-9229-C49F30C50BF0}"/>
              </a:ext>
            </a:extLst>
          </p:cNvPr>
          <p:cNvPicPr>
            <a:picLocks noChangeAspect="1"/>
          </p:cNvPicPr>
          <p:nvPr/>
        </p:nvPicPr>
        <p:blipFill>
          <a:blip r:embed="rId4"/>
          <a:stretch>
            <a:fillRect/>
          </a:stretch>
        </p:blipFill>
        <p:spPr>
          <a:xfrm>
            <a:off x="6809117" y="1702410"/>
            <a:ext cx="5259237" cy="1512237"/>
          </a:xfrm>
          <a:prstGeom prst="rect">
            <a:avLst/>
          </a:prstGeom>
          <a:ln>
            <a:noFill/>
          </a:ln>
          <a:effectLst>
            <a:outerShdw blurRad="190500" algn="tl" rotWithShape="0">
              <a:srgbClr val="000000">
                <a:alpha val="70000"/>
              </a:srgbClr>
            </a:outerShdw>
          </a:effectLst>
        </p:spPr>
      </p:pic>
      <p:pic>
        <p:nvPicPr>
          <p:cNvPr id="12" name="Picture 12" descr="A screenshot of a cell phone&#10;&#10;Description generated with very high confidence">
            <a:extLst>
              <a:ext uri="{FF2B5EF4-FFF2-40B4-BE49-F238E27FC236}">
                <a16:creationId xmlns:a16="http://schemas.microsoft.com/office/drawing/2014/main" id="{4F761D91-7CA4-4AF9-ACAB-69ACD50DF713}"/>
              </a:ext>
            </a:extLst>
          </p:cNvPr>
          <p:cNvPicPr>
            <a:picLocks noChangeAspect="1"/>
          </p:cNvPicPr>
          <p:nvPr/>
        </p:nvPicPr>
        <p:blipFill>
          <a:blip r:embed="rId5"/>
          <a:stretch>
            <a:fillRect/>
          </a:stretch>
        </p:blipFill>
        <p:spPr>
          <a:xfrm>
            <a:off x="454325" y="3579716"/>
            <a:ext cx="10794520" cy="3120380"/>
          </a:xfrm>
          <a:prstGeom prst="rect">
            <a:avLst/>
          </a:prstGeom>
          <a:ln>
            <a:noFill/>
          </a:ln>
          <a:effectLst>
            <a:outerShdw blurRad="190500" algn="tl" rotWithShape="0">
              <a:srgbClr val="000000">
                <a:alpha val="70000"/>
              </a:srgbClr>
            </a:outerShdw>
          </a:effectLst>
        </p:spPr>
      </p:pic>
      <p:cxnSp>
        <p:nvCxnSpPr>
          <p:cNvPr id="14" name="Straight Arrow Connector 13">
            <a:extLst>
              <a:ext uri="{FF2B5EF4-FFF2-40B4-BE49-F238E27FC236}">
                <a16:creationId xmlns:a16="http://schemas.microsoft.com/office/drawing/2014/main" id="{842EE46D-E4FF-44B7-9483-59E2785A6135}"/>
              </a:ext>
            </a:extLst>
          </p:cNvPr>
          <p:cNvCxnSpPr>
            <a:cxnSpLocks/>
          </p:cNvCxnSpPr>
          <p:nvPr/>
        </p:nvCxnSpPr>
        <p:spPr>
          <a:xfrm>
            <a:off x="5380008" y="2784894"/>
            <a:ext cx="1863307" cy="7274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15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p:txBody>
          <a:bodyPr/>
          <a:lstStyle/>
          <a:p>
            <a:r>
              <a:rPr lang="en-US">
                <a:cs typeface="Calibri Light"/>
              </a:rPr>
              <a:t>Selective Packages</a:t>
            </a:r>
            <a:endParaRPr lang="en-US"/>
          </a:p>
        </p:txBody>
      </p:sp>
      <p:sp>
        <p:nvSpPr>
          <p:cNvPr id="3" name="Content Placeholder 2">
            <a:extLst>
              <a:ext uri="{FF2B5EF4-FFF2-40B4-BE49-F238E27FC236}">
                <a16:creationId xmlns:a16="http://schemas.microsoft.com/office/drawing/2014/main" id="{8A519BDE-BA73-4469-BF53-95F6BC5F3C51}"/>
              </a:ext>
            </a:extLst>
          </p:cNvPr>
          <p:cNvSpPr>
            <a:spLocks noGrp="1"/>
          </p:cNvSpPr>
          <p:nvPr>
            <p:ph idx="1"/>
          </p:nvPr>
        </p:nvSpPr>
        <p:spPr>
          <a:xfrm>
            <a:off x="838200" y="1825625"/>
            <a:ext cx="10515600" cy="3661225"/>
          </a:xfrm>
        </p:spPr>
        <p:txBody>
          <a:bodyPr vert="horz" lIns="91440" tIns="45720" rIns="91440" bIns="45720" rtlCol="0" anchor="t">
            <a:normAutofit fontScale="85000" lnSpcReduction="10000"/>
          </a:bodyPr>
          <a:lstStyle/>
          <a:p>
            <a:r>
              <a:rPr lang="en-US">
                <a:cs typeface="Calibri"/>
              </a:rPr>
              <a:t>Like the Aggregator Packages, these are listed in your link resolver or 360 file</a:t>
            </a:r>
          </a:p>
          <a:p>
            <a:r>
              <a:rPr lang="en-US">
                <a:cs typeface="Calibri"/>
              </a:rPr>
              <a:t>You'll want to go down your list of titles and make sure that each title was activated, especially because EBSCO campuses were unable to get a list of the things that failed, so you won't know what didn't work unless you test it</a:t>
            </a:r>
          </a:p>
          <a:p>
            <a:r>
              <a:rPr lang="en-US">
                <a:solidFill>
                  <a:srgbClr val="000000"/>
                </a:solidFill>
                <a:cs typeface="Calibri"/>
              </a:rPr>
              <a:t>Known issues: </a:t>
            </a:r>
          </a:p>
          <a:p>
            <a:pPr lvl="1"/>
            <a:r>
              <a:rPr lang="en-US">
                <a:solidFill>
                  <a:srgbClr val="000000"/>
                </a:solidFill>
                <a:cs typeface="Calibri"/>
              </a:rPr>
              <a:t>If your title had nothing in ISSN or ISBN fields, it couldn't match and didn't load</a:t>
            </a:r>
          </a:p>
          <a:p>
            <a:pPr lvl="1"/>
            <a:r>
              <a:rPr lang="en-US">
                <a:solidFill>
                  <a:srgbClr val="000000"/>
                </a:solidFill>
                <a:cs typeface="Calibri"/>
              </a:rPr>
              <a:t>If your title had a | dividing two ISBN numbers in both ISBN columns, the title probably didn't load – numbers came from EBSCO holdings or 360 export</a:t>
            </a:r>
            <a:endParaRPr lang="en-US"/>
          </a:p>
          <a:p>
            <a:pPr lvl="1"/>
            <a:r>
              <a:rPr lang="en-US">
                <a:cs typeface="Calibri"/>
              </a:rPr>
              <a:t>If the title didn't exist in the collection you listed, it didn't load – could be in another collection or might not be in CZ at all</a:t>
            </a:r>
          </a:p>
        </p:txBody>
      </p:sp>
      <p:pic>
        <p:nvPicPr>
          <p:cNvPr id="5" name="Picture 5" descr="A screenshot of a cell phone&#10;&#10;Description generated with very high confidence">
            <a:extLst>
              <a:ext uri="{FF2B5EF4-FFF2-40B4-BE49-F238E27FC236}">
                <a16:creationId xmlns:a16="http://schemas.microsoft.com/office/drawing/2014/main" id="{AD807CC0-AB4C-40D2-8E3F-FC0AEB06566F}"/>
              </a:ext>
            </a:extLst>
          </p:cNvPr>
          <p:cNvPicPr>
            <a:picLocks noChangeAspect="1"/>
          </p:cNvPicPr>
          <p:nvPr/>
        </p:nvPicPr>
        <p:blipFill>
          <a:blip r:embed="rId3"/>
          <a:stretch>
            <a:fillRect/>
          </a:stretch>
        </p:blipFill>
        <p:spPr>
          <a:xfrm>
            <a:off x="842513" y="5706031"/>
            <a:ext cx="10981426" cy="866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334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p:txBody>
          <a:bodyPr/>
          <a:lstStyle/>
          <a:p>
            <a:r>
              <a:rPr lang="en-US">
                <a:cs typeface="Calibri Light"/>
              </a:rPr>
              <a:t>Selective Packages: How to Fix Problems</a:t>
            </a:r>
            <a:endParaRPr lang="en-US"/>
          </a:p>
        </p:txBody>
      </p:sp>
      <p:sp>
        <p:nvSpPr>
          <p:cNvPr id="3" name="Content Placeholder 2">
            <a:extLst>
              <a:ext uri="{FF2B5EF4-FFF2-40B4-BE49-F238E27FC236}">
                <a16:creationId xmlns:a16="http://schemas.microsoft.com/office/drawing/2014/main" id="{8A519BDE-BA73-4469-BF53-95F6BC5F3C51}"/>
              </a:ext>
            </a:extLst>
          </p:cNvPr>
          <p:cNvSpPr>
            <a:spLocks noGrp="1"/>
          </p:cNvSpPr>
          <p:nvPr>
            <p:ph idx="1"/>
          </p:nvPr>
        </p:nvSpPr>
        <p:spPr>
          <a:xfrm>
            <a:off x="838200" y="1825625"/>
            <a:ext cx="10515600" cy="4667640"/>
          </a:xfrm>
        </p:spPr>
        <p:txBody>
          <a:bodyPr vert="horz" lIns="91440" tIns="45720" rIns="91440" bIns="45720" rtlCol="0" anchor="t">
            <a:normAutofit/>
          </a:bodyPr>
          <a:lstStyle/>
          <a:p>
            <a:r>
              <a:rPr lang="en-US">
                <a:cs typeface="Calibri"/>
              </a:rPr>
              <a:t>Manually title by title: If</a:t>
            </a:r>
            <a:r>
              <a:rPr lang="en-US">
                <a:solidFill>
                  <a:srgbClr val="000000"/>
                </a:solidFill>
                <a:cs typeface="Calibri"/>
              </a:rPr>
              <a:t> you're a small shop </a:t>
            </a:r>
            <a:r>
              <a:rPr lang="en-US">
                <a:cs typeface="Calibri"/>
              </a:rPr>
              <a:t>with</a:t>
            </a:r>
            <a:r>
              <a:rPr lang="en-US">
                <a:solidFill>
                  <a:srgbClr val="000000"/>
                </a:solidFill>
                <a:cs typeface="Calibri"/>
              </a:rPr>
              <a:t> not many title </a:t>
            </a:r>
            <a:r>
              <a:rPr lang="en-US">
                <a:cs typeface="Calibri"/>
              </a:rPr>
              <a:t>records</a:t>
            </a:r>
            <a:r>
              <a:rPr lang="en-US">
                <a:solidFill>
                  <a:srgbClr val="000000"/>
                </a:solidFill>
                <a:cs typeface="Calibri"/>
              </a:rPr>
              <a:t>, you can fix manually and track what you've done in </a:t>
            </a:r>
            <a:r>
              <a:rPr lang="en-US">
                <a:cs typeface="Calibri"/>
              </a:rPr>
              <a:t>the</a:t>
            </a:r>
            <a:r>
              <a:rPr lang="en-US">
                <a:solidFill>
                  <a:srgbClr val="000000"/>
                </a:solidFill>
                <a:cs typeface="Calibri"/>
              </a:rPr>
              <a:t> </a:t>
            </a:r>
            <a:r>
              <a:rPr lang="en-US">
                <a:cs typeface="Calibri"/>
              </a:rPr>
              <a:t>link</a:t>
            </a:r>
            <a:r>
              <a:rPr lang="en-US">
                <a:solidFill>
                  <a:srgbClr val="000000"/>
                </a:solidFill>
                <a:cs typeface="Calibri"/>
              </a:rPr>
              <a:t> </a:t>
            </a:r>
            <a:r>
              <a:rPr lang="en-US">
                <a:cs typeface="Calibri"/>
              </a:rPr>
              <a:t>resolver</a:t>
            </a:r>
            <a:r>
              <a:rPr lang="en-US">
                <a:solidFill>
                  <a:srgbClr val="000000"/>
                </a:solidFill>
                <a:cs typeface="Calibri"/>
              </a:rPr>
              <a:t> </a:t>
            </a:r>
            <a:r>
              <a:rPr lang="en-US">
                <a:cs typeface="Calibri"/>
              </a:rPr>
              <a:t>file</a:t>
            </a:r>
            <a:r>
              <a:rPr lang="en-US">
                <a:solidFill>
                  <a:srgbClr val="000000"/>
                </a:solidFill>
                <a:cs typeface="Calibri"/>
              </a:rPr>
              <a:t>.</a:t>
            </a:r>
            <a:r>
              <a:rPr lang="en-US">
                <a:solidFill>
                  <a:srgbClr val="C00000"/>
                </a:solidFill>
                <a:cs typeface="Calibri"/>
              </a:rPr>
              <a:t> </a:t>
            </a:r>
            <a:endParaRPr lang="en-US">
              <a:solidFill>
                <a:srgbClr val="000000"/>
              </a:solidFill>
              <a:cs typeface="Calibri"/>
            </a:endParaRPr>
          </a:p>
          <a:p>
            <a:r>
              <a:rPr lang="en-US">
                <a:cs typeface="Calibri"/>
              </a:rPr>
              <a:t>Manually with bulk portfolio loader: fix the problems that you find in the link resolver file, get these titles into the correct file format and load with bulk portfolio loader</a:t>
            </a:r>
          </a:p>
          <a:p>
            <a:r>
              <a:rPr lang="en-US">
                <a:cs typeface="Calibri"/>
              </a:rPr>
              <a:t>Download correct holdings from vendor and upload them into electronic collection – can do incremental and that won't load duplicates</a:t>
            </a:r>
          </a:p>
        </p:txBody>
      </p:sp>
    </p:spTree>
    <p:extLst>
      <p:ext uri="{BB962C8B-B14F-4D97-AF65-F5344CB8AC3E}">
        <p14:creationId xmlns:p14="http://schemas.microsoft.com/office/powerpoint/2010/main" val="300993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p:txBody>
          <a:bodyPr/>
          <a:lstStyle/>
          <a:p>
            <a:r>
              <a:rPr lang="en-US">
                <a:cs typeface="Calibri Light"/>
              </a:rPr>
              <a:t>Selective Packages: Finding Titles in Alma</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BEE1FB88-F651-4770-9D5A-7C1E1F9CEDA4}"/>
              </a:ext>
            </a:extLst>
          </p:cNvPr>
          <p:cNvPicPr>
            <a:picLocks noChangeAspect="1"/>
          </p:cNvPicPr>
          <p:nvPr/>
        </p:nvPicPr>
        <p:blipFill>
          <a:blip r:embed="rId3"/>
          <a:stretch>
            <a:fillRect/>
          </a:stretch>
        </p:blipFill>
        <p:spPr>
          <a:xfrm>
            <a:off x="1848927" y="1699161"/>
            <a:ext cx="8508521" cy="50411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656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A screenshot of a cell phone&#10;&#10;Description generated with very high confidence">
            <a:extLst>
              <a:ext uri="{FF2B5EF4-FFF2-40B4-BE49-F238E27FC236}">
                <a16:creationId xmlns:a16="http://schemas.microsoft.com/office/drawing/2014/main" id="{9233FCC0-1AB8-4B3A-809D-65345D44F1EC}"/>
              </a:ext>
            </a:extLst>
          </p:cNvPr>
          <p:cNvPicPr>
            <a:picLocks noChangeAspect="1"/>
          </p:cNvPicPr>
          <p:nvPr/>
        </p:nvPicPr>
        <p:blipFill rotWithShape="1">
          <a:blip r:embed="rId3"/>
          <a:srcRect l="-68" t="46108" r="226" b="-704"/>
          <a:stretch/>
        </p:blipFill>
        <p:spPr>
          <a:xfrm>
            <a:off x="838200" y="4869610"/>
            <a:ext cx="10425032" cy="1837792"/>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p:txBody>
          <a:bodyPr/>
          <a:lstStyle/>
          <a:p>
            <a:r>
              <a:rPr lang="en-US">
                <a:cs typeface="Calibri Light"/>
              </a:rPr>
              <a:t>Selective Packages: Missing Title</a:t>
            </a:r>
            <a:endParaRPr lang="en-US"/>
          </a:p>
        </p:txBody>
      </p:sp>
      <p:sp>
        <p:nvSpPr>
          <p:cNvPr id="3" name="Content Placeholder 2">
            <a:extLst>
              <a:ext uri="{FF2B5EF4-FFF2-40B4-BE49-F238E27FC236}">
                <a16:creationId xmlns:a16="http://schemas.microsoft.com/office/drawing/2014/main" id="{84001505-750B-40AE-A5DE-8274D879D41F}"/>
              </a:ext>
            </a:extLst>
          </p:cNvPr>
          <p:cNvSpPr>
            <a:spLocks noGrp="1"/>
          </p:cNvSpPr>
          <p:nvPr>
            <p:ph idx="1"/>
          </p:nvPr>
        </p:nvSpPr>
        <p:spPr>
          <a:xfrm>
            <a:off x="838200" y="1825625"/>
            <a:ext cx="10515600" cy="900773"/>
          </a:xfrm>
        </p:spPr>
        <p:txBody>
          <a:bodyPr vert="horz" lIns="91440" tIns="45720" rIns="91440" bIns="45720" rtlCol="0" anchor="t">
            <a:normAutofit fontScale="85000" lnSpcReduction="10000"/>
          </a:bodyPr>
          <a:lstStyle/>
          <a:p>
            <a:pPr marL="0" indent="0">
              <a:buNone/>
            </a:pPr>
            <a:r>
              <a:rPr lang="en-US">
                <a:cs typeface="Calibri"/>
              </a:rPr>
              <a:t>What to do if your title is missing:</a:t>
            </a:r>
          </a:p>
          <a:p>
            <a:r>
              <a:rPr lang="en-US">
                <a:cs typeface="Calibri"/>
              </a:rPr>
              <a:t>Find the title in the CZ, choose the correct electronic collection and activate it:</a:t>
            </a:r>
          </a:p>
        </p:txBody>
      </p:sp>
      <p:pic>
        <p:nvPicPr>
          <p:cNvPr id="8" name="Picture 8">
            <a:extLst>
              <a:ext uri="{FF2B5EF4-FFF2-40B4-BE49-F238E27FC236}">
                <a16:creationId xmlns:a16="http://schemas.microsoft.com/office/drawing/2014/main" id="{B30ACD4B-AB92-48C6-B3D4-9CCBBE74DB51}"/>
              </a:ext>
            </a:extLst>
          </p:cNvPr>
          <p:cNvPicPr>
            <a:picLocks noChangeAspect="1"/>
          </p:cNvPicPr>
          <p:nvPr/>
        </p:nvPicPr>
        <p:blipFill rotWithShape="1">
          <a:blip r:embed="rId4"/>
          <a:srcRect l="-60" t="406" r="65805" b="-1163"/>
          <a:stretch/>
        </p:blipFill>
        <p:spPr>
          <a:xfrm>
            <a:off x="838200" y="2886814"/>
            <a:ext cx="3238242" cy="1635751"/>
          </a:xfrm>
          <a:prstGeom prst="rect">
            <a:avLst/>
          </a:prstGeom>
          <a:ln>
            <a:noFill/>
          </a:ln>
          <a:effectLst>
            <a:outerShdw blurRad="190500" algn="tl" rotWithShape="0">
              <a:srgbClr val="000000">
                <a:alpha val="70000"/>
              </a:srgbClr>
            </a:outerShdw>
          </a:effectLst>
        </p:spPr>
      </p:pic>
      <p:pic>
        <p:nvPicPr>
          <p:cNvPr id="10" name="Picture 10" descr="A screenshot of a cell phone&#10;&#10;Description generated with very high confidence">
            <a:extLst>
              <a:ext uri="{FF2B5EF4-FFF2-40B4-BE49-F238E27FC236}">
                <a16:creationId xmlns:a16="http://schemas.microsoft.com/office/drawing/2014/main" id="{D78EE0D4-CD6B-4192-805C-F5A9333F1EDD}"/>
              </a:ext>
            </a:extLst>
          </p:cNvPr>
          <p:cNvPicPr>
            <a:picLocks noChangeAspect="1"/>
          </p:cNvPicPr>
          <p:nvPr/>
        </p:nvPicPr>
        <p:blipFill rotWithShape="1">
          <a:blip r:embed="rId5"/>
          <a:srcRect t="40444" r="32927" b="889"/>
          <a:stretch/>
        </p:blipFill>
        <p:spPr>
          <a:xfrm>
            <a:off x="4868174" y="2584889"/>
            <a:ext cx="3697253" cy="2246065"/>
          </a:xfrm>
          <a:prstGeom prst="rect">
            <a:avLst/>
          </a:prstGeom>
          <a:ln>
            <a:noFill/>
          </a:ln>
          <a:effectLst>
            <a:outerShdw blurRad="190500" algn="tl" rotWithShape="0">
              <a:srgbClr val="000000">
                <a:alpha val="70000"/>
              </a:srgbClr>
            </a:outerShdw>
          </a:effectLst>
        </p:spPr>
      </p:pic>
      <p:cxnSp>
        <p:nvCxnSpPr>
          <p:cNvPr id="13" name="Straight Arrow Connector 12">
            <a:extLst>
              <a:ext uri="{FF2B5EF4-FFF2-40B4-BE49-F238E27FC236}">
                <a16:creationId xmlns:a16="http://schemas.microsoft.com/office/drawing/2014/main" id="{EB632B61-01F1-4AF0-84F4-89D0CA14FFB0}"/>
              </a:ext>
            </a:extLst>
          </p:cNvPr>
          <p:cNvCxnSpPr>
            <a:cxnSpLocks/>
          </p:cNvCxnSpPr>
          <p:nvPr/>
        </p:nvCxnSpPr>
        <p:spPr>
          <a:xfrm>
            <a:off x="2806459" y="4208253"/>
            <a:ext cx="2294629" cy="2530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595CCA-755C-41A4-9319-87A75DF87A47}"/>
              </a:ext>
            </a:extLst>
          </p:cNvPr>
          <p:cNvCxnSpPr>
            <a:cxnSpLocks/>
          </p:cNvCxnSpPr>
          <p:nvPr/>
        </p:nvCxnSpPr>
        <p:spPr>
          <a:xfrm>
            <a:off x="6645213" y="4639572"/>
            <a:ext cx="2639685" cy="55496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a:xfrm>
            <a:off x="838200" y="365125"/>
            <a:ext cx="10515600" cy="1325563"/>
          </a:xfrm>
        </p:spPr>
        <p:txBody>
          <a:bodyPr>
            <a:normAutofit/>
          </a:bodyPr>
          <a:lstStyle/>
          <a:p>
            <a:r>
              <a:rPr lang="en-US">
                <a:cs typeface="Calibri Light"/>
              </a:rPr>
              <a:t>Selective Packages: Missing Title is in CZ</a:t>
            </a:r>
            <a:endParaRPr lang="en-US"/>
          </a:p>
        </p:txBody>
      </p:sp>
      <p:sp>
        <p:nvSpPr>
          <p:cNvPr id="3" name="Content Placeholder 2">
            <a:extLst>
              <a:ext uri="{FF2B5EF4-FFF2-40B4-BE49-F238E27FC236}">
                <a16:creationId xmlns:a16="http://schemas.microsoft.com/office/drawing/2014/main" id="{84001505-750B-40AE-A5DE-8274D879D41F}"/>
              </a:ext>
            </a:extLst>
          </p:cNvPr>
          <p:cNvSpPr>
            <a:spLocks noGrp="1"/>
          </p:cNvSpPr>
          <p:nvPr>
            <p:ph idx="1"/>
          </p:nvPr>
        </p:nvSpPr>
        <p:spPr>
          <a:xfrm>
            <a:off x="838200" y="1825625"/>
            <a:ext cx="3797807" cy="4351338"/>
          </a:xfrm>
        </p:spPr>
        <p:txBody>
          <a:bodyPr vert="horz" lIns="91440" tIns="45720" rIns="91440" bIns="45720" rtlCol="0" anchor="t">
            <a:normAutofit/>
          </a:bodyPr>
          <a:lstStyle/>
          <a:p>
            <a:pPr marL="0" indent="0">
              <a:buNone/>
            </a:pPr>
            <a:r>
              <a:rPr lang="en-US" sz="2400">
                <a:cs typeface="Calibri"/>
              </a:rPr>
              <a:t>What to do if your title isn't in the CZ in the correct collection:</a:t>
            </a:r>
          </a:p>
          <a:p>
            <a:r>
              <a:rPr lang="en-US" sz="2000">
                <a:cs typeface="Calibri"/>
              </a:rPr>
              <a:t>Search for the collection that you want and activate the collection if it's not activated</a:t>
            </a:r>
          </a:p>
          <a:p>
            <a:r>
              <a:rPr lang="en-US" sz="2000">
                <a:cs typeface="Calibri"/>
              </a:rPr>
              <a:t>Go to Edit Service</a:t>
            </a:r>
            <a:endParaRPr lang="en-US" sz="2000"/>
          </a:p>
          <a:p>
            <a:r>
              <a:rPr lang="en-US" sz="2000">
                <a:cs typeface="Calibri"/>
              </a:rPr>
              <a:t>Make sure that your linking/proxy/activation info is correct</a:t>
            </a:r>
          </a:p>
          <a:p>
            <a:r>
              <a:rPr lang="en-US" sz="2000">
                <a:cs typeface="Calibri"/>
              </a:rPr>
              <a:t>Add portfolio from Community</a:t>
            </a:r>
            <a:endParaRPr lang="en-US"/>
          </a:p>
          <a:p>
            <a:endParaRPr lang="en-US" sz="20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101F24F6-3045-48ED-8B95-DB6A9E3E7E43}"/>
              </a:ext>
            </a:extLst>
          </p:cNvPr>
          <p:cNvPicPr>
            <a:picLocks noChangeAspect="1"/>
          </p:cNvPicPr>
          <p:nvPr/>
        </p:nvPicPr>
        <p:blipFill rotWithShape="1">
          <a:blip r:embed="rId3"/>
          <a:srcRect l="9581" r="12126" b="-178"/>
          <a:stretch/>
        </p:blipFill>
        <p:spPr>
          <a:xfrm>
            <a:off x="4674942" y="1904281"/>
            <a:ext cx="7517400" cy="4280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298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D143-18F4-4150-9230-42EC9680D9ED}"/>
              </a:ext>
            </a:extLst>
          </p:cNvPr>
          <p:cNvSpPr>
            <a:spLocks noGrp="1"/>
          </p:cNvSpPr>
          <p:nvPr>
            <p:ph type="title"/>
          </p:nvPr>
        </p:nvSpPr>
        <p:spPr/>
        <p:txBody>
          <a:bodyPr/>
          <a:lstStyle/>
          <a:p>
            <a:r>
              <a:rPr lang="en-US">
                <a:cs typeface="Calibri Light"/>
              </a:rPr>
              <a:t>You're live! Woohoo! Now what?</a:t>
            </a:r>
            <a:endParaRPr lang="en-US"/>
          </a:p>
        </p:txBody>
      </p:sp>
      <p:sp>
        <p:nvSpPr>
          <p:cNvPr id="3" name="Content Placeholder 2">
            <a:extLst>
              <a:ext uri="{FF2B5EF4-FFF2-40B4-BE49-F238E27FC236}">
                <a16:creationId xmlns:a16="http://schemas.microsoft.com/office/drawing/2014/main" id="{6E47CDEB-B360-43A2-B502-F3891BCC988C}"/>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This session will cover:</a:t>
            </a:r>
          </a:p>
          <a:p>
            <a:pPr lvl="1"/>
            <a:r>
              <a:rPr lang="en-US">
                <a:cs typeface="Calibri"/>
              </a:rPr>
              <a:t>Using your link resolver file to check for migration problems</a:t>
            </a:r>
          </a:p>
          <a:p>
            <a:pPr lvl="1"/>
            <a:r>
              <a:rPr lang="en-US">
                <a:cs typeface="Calibri"/>
              </a:rPr>
              <a:t>Testing e-resources in and out of your IP range</a:t>
            </a:r>
          </a:p>
          <a:p>
            <a:pPr lvl="1"/>
            <a:r>
              <a:rPr lang="en-US">
                <a:cs typeface="Calibri"/>
              </a:rPr>
              <a:t>Checking your P2E content</a:t>
            </a:r>
          </a:p>
          <a:p>
            <a:pPr lvl="1"/>
            <a:r>
              <a:rPr lang="en-US">
                <a:cs typeface="Calibri"/>
              </a:rPr>
              <a:t>Managing your link resolver changes</a:t>
            </a:r>
          </a:p>
          <a:p>
            <a:pPr lvl="1"/>
            <a:r>
              <a:rPr lang="en-US">
                <a:cs typeface="Calibri"/>
              </a:rPr>
              <a:t>Google Scholar</a:t>
            </a:r>
          </a:p>
          <a:p>
            <a:pPr lvl="1"/>
            <a:r>
              <a:rPr lang="en-US">
                <a:cs typeface="Calibri"/>
              </a:rPr>
              <a:t>How to fix what you can fix and how to report what you can't fix</a:t>
            </a:r>
          </a:p>
          <a:p>
            <a:pPr lvl="1"/>
            <a:endParaRPr lang="en-US">
              <a:cs typeface="Calibri"/>
            </a:endParaRPr>
          </a:p>
          <a:p>
            <a:pPr marL="0" indent="0">
              <a:buNone/>
            </a:pPr>
            <a:r>
              <a:rPr lang="en-US">
                <a:cs typeface="Calibri"/>
              </a:rPr>
              <a:t>We'll look at the basics but won't get into advanced configuration</a:t>
            </a:r>
          </a:p>
          <a:p>
            <a:pPr lvl="1"/>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66698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4C23-767E-4798-A232-BDE66ACE7BF6}"/>
              </a:ext>
            </a:extLst>
          </p:cNvPr>
          <p:cNvSpPr>
            <a:spLocks noGrp="1"/>
          </p:cNvSpPr>
          <p:nvPr>
            <p:ph type="title"/>
          </p:nvPr>
        </p:nvSpPr>
        <p:spPr>
          <a:xfrm>
            <a:off x="838200" y="365125"/>
            <a:ext cx="10515600" cy="1325563"/>
          </a:xfrm>
        </p:spPr>
        <p:txBody>
          <a:bodyPr>
            <a:normAutofit/>
          </a:bodyPr>
          <a:lstStyle/>
          <a:p>
            <a:r>
              <a:rPr lang="en-US">
                <a:cs typeface="Calibri Light"/>
              </a:rPr>
              <a:t>Selective Packages: Missing Title not in CZ</a:t>
            </a:r>
            <a:endParaRPr lang="en-US"/>
          </a:p>
        </p:txBody>
      </p:sp>
      <p:sp>
        <p:nvSpPr>
          <p:cNvPr id="3" name="Content Placeholder 2">
            <a:extLst>
              <a:ext uri="{FF2B5EF4-FFF2-40B4-BE49-F238E27FC236}">
                <a16:creationId xmlns:a16="http://schemas.microsoft.com/office/drawing/2014/main" id="{84001505-750B-40AE-A5DE-8274D879D41F}"/>
              </a:ext>
            </a:extLst>
          </p:cNvPr>
          <p:cNvSpPr>
            <a:spLocks noGrp="1"/>
          </p:cNvSpPr>
          <p:nvPr>
            <p:ph idx="1"/>
          </p:nvPr>
        </p:nvSpPr>
        <p:spPr>
          <a:xfrm>
            <a:off x="838200" y="1825625"/>
            <a:ext cx="3797807" cy="4351338"/>
          </a:xfrm>
        </p:spPr>
        <p:txBody>
          <a:bodyPr vert="horz" lIns="91440" tIns="45720" rIns="91440" bIns="45720" rtlCol="0" anchor="t">
            <a:normAutofit/>
          </a:bodyPr>
          <a:lstStyle/>
          <a:p>
            <a:pPr marL="342900" indent="-342900"/>
            <a:r>
              <a:rPr lang="en-US" sz="2000">
                <a:cs typeface="Calibri"/>
              </a:rPr>
              <a:t>Add Local Portfolio</a:t>
            </a:r>
          </a:p>
          <a:p>
            <a:pPr marL="342900" indent="-342900"/>
            <a:r>
              <a:rPr lang="en-US" sz="2000">
                <a:cs typeface="Calibri"/>
              </a:rPr>
              <a:t>Title is mandatory</a:t>
            </a:r>
            <a:endParaRPr lang="en-US">
              <a:cs typeface="Calibri" panose="020F0502020204030204"/>
            </a:endParaRPr>
          </a:p>
          <a:p>
            <a:pPr marL="342900" indent="-342900"/>
            <a:r>
              <a:rPr lang="en-US" sz="2000">
                <a:cs typeface="Calibri"/>
              </a:rPr>
              <a:t>Fill in as much as you can – this will help record be discoverable in Primo</a:t>
            </a:r>
          </a:p>
          <a:p>
            <a:pPr marL="342900" indent="-342900"/>
            <a:r>
              <a:rPr lang="en-US" sz="2000">
                <a:cs typeface="Calibri"/>
              </a:rPr>
              <a:t>You will probably want to use a static URL for access</a:t>
            </a:r>
          </a:p>
          <a:p>
            <a:pPr marL="342900" indent="-342900"/>
            <a:r>
              <a:rPr lang="en-US" sz="2000">
                <a:cs typeface="Calibri"/>
              </a:rPr>
              <a:t>Leave proxy as no as long as service is proxy = yes</a:t>
            </a:r>
          </a:p>
          <a:p>
            <a:endParaRPr lang="en-US" sz="20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300F793F-A8CC-49FD-A930-C69EB1DF2DDD}"/>
              </a:ext>
            </a:extLst>
          </p:cNvPr>
          <p:cNvPicPr>
            <a:picLocks noChangeAspect="1"/>
          </p:cNvPicPr>
          <p:nvPr/>
        </p:nvPicPr>
        <p:blipFill rotWithShape="1">
          <a:blip r:embed="rId3"/>
          <a:srcRect l="9581" r="12126" b="-178"/>
          <a:stretch/>
        </p:blipFill>
        <p:spPr>
          <a:xfrm>
            <a:off x="4674942" y="1904281"/>
            <a:ext cx="7517400" cy="42803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05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CD11-B826-474E-B8B9-55E03C1A37F7}"/>
              </a:ext>
            </a:extLst>
          </p:cNvPr>
          <p:cNvSpPr>
            <a:spLocks noGrp="1"/>
          </p:cNvSpPr>
          <p:nvPr>
            <p:ph type="title"/>
          </p:nvPr>
        </p:nvSpPr>
        <p:spPr/>
        <p:txBody>
          <a:bodyPr/>
          <a:lstStyle/>
          <a:p>
            <a:r>
              <a:rPr lang="en-US">
                <a:cs typeface="Calibri Light"/>
              </a:rPr>
              <a:t>Tabs and How to Use Them</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4B702D4-9340-4B1B-B8A6-3953F3D43EBE}"/>
              </a:ext>
            </a:extLst>
          </p:cNvPr>
          <p:cNvPicPr>
            <a:picLocks noChangeAspect="1"/>
          </p:cNvPicPr>
          <p:nvPr/>
        </p:nvPicPr>
        <p:blipFill>
          <a:blip r:embed="rId3"/>
          <a:stretch>
            <a:fillRect/>
          </a:stretch>
        </p:blipFill>
        <p:spPr>
          <a:xfrm>
            <a:off x="396815" y="1533346"/>
            <a:ext cx="5604294" cy="1390290"/>
          </a:xfrm>
          <a:prstGeom prst="rect">
            <a:avLst/>
          </a:prstGeom>
          <a:ln>
            <a:noFill/>
          </a:ln>
          <a:effectLst>
            <a:outerShdw blurRad="190500" algn="tl" rotWithShape="0">
              <a:srgbClr val="000000">
                <a:alpha val="70000"/>
              </a:srgbClr>
            </a:outerShdw>
          </a:effectLst>
        </p:spPr>
      </p:pic>
      <p:pic>
        <p:nvPicPr>
          <p:cNvPr id="6" name="Picture 6" descr="A screenshot of a cell phone&#10;&#10;Description generated with very high confidence">
            <a:extLst>
              <a:ext uri="{FF2B5EF4-FFF2-40B4-BE49-F238E27FC236}">
                <a16:creationId xmlns:a16="http://schemas.microsoft.com/office/drawing/2014/main" id="{8E6F1B73-6C2F-4D85-8AB7-0B579EBBEF99}"/>
              </a:ext>
            </a:extLst>
          </p:cNvPr>
          <p:cNvPicPr>
            <a:picLocks noChangeAspect="1"/>
          </p:cNvPicPr>
          <p:nvPr/>
        </p:nvPicPr>
        <p:blipFill rotWithShape="1">
          <a:blip r:embed="rId4"/>
          <a:srcRect r="14286" b="1124"/>
          <a:stretch/>
        </p:blipFill>
        <p:spPr>
          <a:xfrm>
            <a:off x="6866625" y="1593147"/>
            <a:ext cx="4655800" cy="1256413"/>
          </a:xfrm>
          <a:prstGeom prst="rect">
            <a:avLst/>
          </a:prstGeom>
          <a:ln>
            <a:noFill/>
          </a:ln>
          <a:effectLst>
            <a:outerShdw blurRad="190500" algn="tl" rotWithShape="0">
              <a:srgbClr val="000000">
                <a:alpha val="70000"/>
              </a:srgbClr>
            </a:outerShdw>
          </a:effectLst>
        </p:spPr>
      </p:pic>
      <p:pic>
        <p:nvPicPr>
          <p:cNvPr id="8" name="Picture 8" descr="A screenshot of a cell phone&#10;&#10;Description generated with very high confidence">
            <a:extLst>
              <a:ext uri="{FF2B5EF4-FFF2-40B4-BE49-F238E27FC236}">
                <a16:creationId xmlns:a16="http://schemas.microsoft.com/office/drawing/2014/main" id="{A36BA459-C3F5-4800-9990-62C00C8D45C5}"/>
              </a:ext>
            </a:extLst>
          </p:cNvPr>
          <p:cNvPicPr>
            <a:picLocks noChangeAspect="1"/>
          </p:cNvPicPr>
          <p:nvPr/>
        </p:nvPicPr>
        <p:blipFill>
          <a:blip r:embed="rId5"/>
          <a:stretch>
            <a:fillRect/>
          </a:stretch>
        </p:blipFill>
        <p:spPr>
          <a:xfrm>
            <a:off x="1403230" y="3607461"/>
            <a:ext cx="9414294" cy="2518551"/>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380E0BD0-0310-4726-8276-DD91A4AA8566}"/>
              </a:ext>
            </a:extLst>
          </p:cNvPr>
          <p:cNvCxnSpPr/>
          <p:nvPr/>
        </p:nvCxnSpPr>
        <p:spPr>
          <a:xfrm flipH="1">
            <a:off x="2297503" y="2957423"/>
            <a:ext cx="437071" cy="6124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BAEEA9-5589-4F92-8ADE-0ED4549D69B3}"/>
              </a:ext>
            </a:extLst>
          </p:cNvPr>
          <p:cNvCxnSpPr>
            <a:cxnSpLocks/>
          </p:cNvCxnSpPr>
          <p:nvPr/>
        </p:nvCxnSpPr>
        <p:spPr>
          <a:xfrm flipV="1">
            <a:off x="1469366" y="2779143"/>
            <a:ext cx="5400136" cy="57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88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524D-90FC-4056-8299-F03E27674963}"/>
              </a:ext>
            </a:extLst>
          </p:cNvPr>
          <p:cNvSpPr>
            <a:spLocks noGrp="1"/>
          </p:cNvSpPr>
          <p:nvPr>
            <p:ph type="title"/>
          </p:nvPr>
        </p:nvSpPr>
        <p:spPr/>
        <p:txBody>
          <a:bodyPr/>
          <a:lstStyle/>
          <a:p>
            <a:r>
              <a:rPr lang="en-US">
                <a:cs typeface="Calibri Light"/>
              </a:rPr>
              <a:t>Free Packages</a:t>
            </a:r>
            <a:endParaRPr lang="en-US"/>
          </a:p>
        </p:txBody>
      </p:sp>
      <p:sp>
        <p:nvSpPr>
          <p:cNvPr id="3" name="Content Placeholder 2">
            <a:extLst>
              <a:ext uri="{FF2B5EF4-FFF2-40B4-BE49-F238E27FC236}">
                <a16:creationId xmlns:a16="http://schemas.microsoft.com/office/drawing/2014/main" id="{78C48C50-A681-4A6C-8451-8B0810F8FDD1}"/>
              </a:ext>
            </a:extLst>
          </p:cNvPr>
          <p:cNvSpPr>
            <a:spLocks noGrp="1"/>
          </p:cNvSpPr>
          <p:nvPr>
            <p:ph idx="1"/>
          </p:nvPr>
        </p:nvSpPr>
        <p:spPr/>
        <p:txBody>
          <a:bodyPr vert="horz" lIns="91440" tIns="45720" rIns="91440" bIns="45720" rtlCol="0" anchor="t">
            <a:normAutofit/>
          </a:bodyPr>
          <a:lstStyle/>
          <a:p>
            <a:r>
              <a:rPr lang="en-US">
                <a:cs typeface="Calibri"/>
              </a:rPr>
              <a:t>These are Open Access packages that you activated in EBSCO holdings or 360</a:t>
            </a:r>
          </a:p>
          <a:p>
            <a:r>
              <a:rPr lang="en-US">
                <a:cs typeface="Calibri"/>
              </a:rPr>
              <a:t>Open Access works a little differently in Primo – some Open Access content only has to be activated in the PCI to make it both searchable and fulfillable, some has to be activated in both the PCI and Alma</a:t>
            </a:r>
          </a:p>
          <a:p>
            <a:r>
              <a:rPr lang="en-US">
                <a:ea typeface="+mn-lt"/>
                <a:cs typeface="+mn-lt"/>
              </a:rPr>
              <a:t>If you choose to activate a collection in the PCI, for collections that say "Link in Record" that will be enough to make it accessible. You don't have to activate it in Alma as well. However, if the collection says "Link via Link Resolver" then you'll need to activate that collection in your Alma CZ</a:t>
            </a:r>
            <a:endParaRPr lang="en-US">
              <a:cs typeface="Calibri"/>
            </a:endParaRPr>
          </a:p>
        </p:txBody>
      </p:sp>
    </p:spTree>
    <p:extLst>
      <p:ext uri="{BB962C8B-B14F-4D97-AF65-F5344CB8AC3E}">
        <p14:creationId xmlns:p14="http://schemas.microsoft.com/office/powerpoint/2010/main" val="77340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524D-90FC-4056-8299-F03E27674963}"/>
              </a:ext>
            </a:extLst>
          </p:cNvPr>
          <p:cNvSpPr>
            <a:spLocks noGrp="1"/>
          </p:cNvSpPr>
          <p:nvPr>
            <p:ph type="title"/>
          </p:nvPr>
        </p:nvSpPr>
        <p:spPr/>
        <p:txBody>
          <a:bodyPr/>
          <a:lstStyle/>
          <a:p>
            <a:r>
              <a:rPr lang="en-US">
                <a:cs typeface="Calibri Light"/>
              </a:rPr>
              <a:t>Free Packages: Check Activations</a:t>
            </a:r>
            <a:endParaRPr lang="en-US"/>
          </a:p>
        </p:txBody>
      </p:sp>
      <p:pic>
        <p:nvPicPr>
          <p:cNvPr id="5" name="Picture 5" descr="A screenshot of a computer&#10;&#10;Description generated with very high confidence">
            <a:extLst>
              <a:ext uri="{FF2B5EF4-FFF2-40B4-BE49-F238E27FC236}">
                <a16:creationId xmlns:a16="http://schemas.microsoft.com/office/drawing/2014/main" id="{AFF5DD0F-2BAE-4B6D-8716-1321DDA689CC}"/>
              </a:ext>
            </a:extLst>
          </p:cNvPr>
          <p:cNvPicPr>
            <a:picLocks noChangeAspect="1"/>
          </p:cNvPicPr>
          <p:nvPr/>
        </p:nvPicPr>
        <p:blipFill rotWithShape="1">
          <a:blip r:embed="rId3"/>
          <a:srcRect l="35745" t="8011" r="43367" b="33409"/>
          <a:stretch/>
        </p:blipFill>
        <p:spPr>
          <a:xfrm>
            <a:off x="928779" y="1479432"/>
            <a:ext cx="2873404" cy="4521231"/>
          </a:xfrm>
          <a:prstGeom prst="rect">
            <a:avLst/>
          </a:prstGeom>
          <a:ln>
            <a:noFill/>
          </a:ln>
          <a:effectLst>
            <a:outerShdw blurRad="190500" algn="tl" rotWithShape="0">
              <a:srgbClr val="000000">
                <a:alpha val="70000"/>
              </a:srgbClr>
            </a:outerShdw>
          </a:effectLst>
        </p:spPr>
      </p:pic>
      <p:sp>
        <p:nvSpPr>
          <p:cNvPr id="7" name="Oval 6">
            <a:extLst>
              <a:ext uri="{FF2B5EF4-FFF2-40B4-BE49-F238E27FC236}">
                <a16:creationId xmlns:a16="http://schemas.microsoft.com/office/drawing/2014/main" id="{A19FB9D9-6E8E-4EC2-A478-7018B228ADF9}"/>
              </a:ext>
            </a:extLst>
          </p:cNvPr>
          <p:cNvSpPr/>
          <p:nvPr/>
        </p:nvSpPr>
        <p:spPr>
          <a:xfrm>
            <a:off x="1166543" y="5601958"/>
            <a:ext cx="1998452" cy="3163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screenshot of a cell phone&#10;&#10;Description generated with very high confidence">
            <a:extLst>
              <a:ext uri="{FF2B5EF4-FFF2-40B4-BE49-F238E27FC236}">
                <a16:creationId xmlns:a16="http://schemas.microsoft.com/office/drawing/2014/main" id="{4FA6F56C-2AD4-4795-986B-6DE8432FBAD8}"/>
              </a:ext>
            </a:extLst>
          </p:cNvPr>
          <p:cNvPicPr>
            <a:picLocks noChangeAspect="1"/>
          </p:cNvPicPr>
          <p:nvPr/>
        </p:nvPicPr>
        <p:blipFill>
          <a:blip r:embed="rId4"/>
          <a:stretch>
            <a:fillRect/>
          </a:stretch>
        </p:blipFill>
        <p:spPr>
          <a:xfrm>
            <a:off x="4249947" y="1702280"/>
            <a:ext cx="2743200" cy="1181819"/>
          </a:xfrm>
          <a:prstGeom prst="rect">
            <a:avLst/>
          </a:prstGeom>
          <a:ln>
            <a:noFill/>
          </a:ln>
          <a:effectLst>
            <a:outerShdw blurRad="190500" algn="tl" rotWithShape="0">
              <a:srgbClr val="000000">
                <a:alpha val="70000"/>
              </a:srgbClr>
            </a:outerShdw>
          </a:effectLst>
        </p:spPr>
      </p:pic>
      <p:cxnSp>
        <p:nvCxnSpPr>
          <p:cNvPr id="12" name="Straight Arrow Connector 11">
            <a:extLst>
              <a:ext uri="{FF2B5EF4-FFF2-40B4-BE49-F238E27FC236}">
                <a16:creationId xmlns:a16="http://schemas.microsoft.com/office/drawing/2014/main" id="{95523C20-93A6-48E8-A108-F6AD5FC5B525}"/>
              </a:ext>
            </a:extLst>
          </p:cNvPr>
          <p:cNvCxnSpPr>
            <a:cxnSpLocks/>
          </p:cNvCxnSpPr>
          <p:nvPr/>
        </p:nvCxnSpPr>
        <p:spPr>
          <a:xfrm flipV="1">
            <a:off x="3108386" y="2793520"/>
            <a:ext cx="2524666" cy="295310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3" descr="A screenshot of a cell phone&#10;&#10;Description generated with very high confidence">
            <a:extLst>
              <a:ext uri="{FF2B5EF4-FFF2-40B4-BE49-F238E27FC236}">
                <a16:creationId xmlns:a16="http://schemas.microsoft.com/office/drawing/2014/main" id="{7D1559D4-6AB8-4554-8E1A-7DBDF75782F4}"/>
              </a:ext>
            </a:extLst>
          </p:cNvPr>
          <p:cNvPicPr>
            <a:picLocks noChangeAspect="1"/>
          </p:cNvPicPr>
          <p:nvPr/>
        </p:nvPicPr>
        <p:blipFill>
          <a:blip r:embed="rId5"/>
          <a:stretch>
            <a:fillRect/>
          </a:stretch>
        </p:blipFill>
        <p:spPr>
          <a:xfrm>
            <a:off x="4602283" y="4392373"/>
            <a:ext cx="2009775" cy="1552575"/>
          </a:xfrm>
          <a:prstGeom prst="rect">
            <a:avLst/>
          </a:prstGeom>
          <a:ln>
            <a:noFill/>
          </a:ln>
          <a:effectLst>
            <a:outerShdw blurRad="190500" algn="tl" rotWithShape="0">
              <a:srgbClr val="000000">
                <a:alpha val="70000"/>
              </a:srgbClr>
            </a:outerShdw>
          </a:effectLst>
        </p:spPr>
      </p:pic>
      <p:cxnSp>
        <p:nvCxnSpPr>
          <p:cNvPr id="15" name="Straight Arrow Connector 14">
            <a:extLst>
              <a:ext uri="{FF2B5EF4-FFF2-40B4-BE49-F238E27FC236}">
                <a16:creationId xmlns:a16="http://schemas.microsoft.com/office/drawing/2014/main" id="{01A8FBD3-AEFF-4057-B475-7304AD8453CB}"/>
              </a:ext>
            </a:extLst>
          </p:cNvPr>
          <p:cNvCxnSpPr>
            <a:cxnSpLocks/>
          </p:cNvCxnSpPr>
          <p:nvPr/>
        </p:nvCxnSpPr>
        <p:spPr>
          <a:xfrm flipH="1">
            <a:off x="5704938" y="2957421"/>
            <a:ext cx="264542" cy="12594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6" descr="A screenshot of a cell phone&#10;&#10;Description generated with very high confidence">
            <a:extLst>
              <a:ext uri="{FF2B5EF4-FFF2-40B4-BE49-F238E27FC236}">
                <a16:creationId xmlns:a16="http://schemas.microsoft.com/office/drawing/2014/main" id="{BF250978-07C7-4156-84BA-B99F11CB1B54}"/>
              </a:ext>
            </a:extLst>
          </p:cNvPr>
          <p:cNvPicPr>
            <a:picLocks noChangeAspect="1"/>
          </p:cNvPicPr>
          <p:nvPr/>
        </p:nvPicPr>
        <p:blipFill>
          <a:blip r:embed="rId6"/>
          <a:stretch>
            <a:fillRect/>
          </a:stretch>
        </p:blipFill>
        <p:spPr>
          <a:xfrm>
            <a:off x="6894482" y="3235625"/>
            <a:ext cx="2457450" cy="990600"/>
          </a:xfrm>
          <a:prstGeom prst="rect">
            <a:avLst/>
          </a:prstGeom>
          <a:ln>
            <a:noFill/>
          </a:ln>
          <a:effectLst>
            <a:outerShdw blurRad="190500" algn="tl" rotWithShape="0">
              <a:srgbClr val="000000">
                <a:alpha val="70000"/>
              </a:srgbClr>
            </a:outerShdw>
          </a:effectLst>
        </p:spPr>
      </p:pic>
      <p:cxnSp>
        <p:nvCxnSpPr>
          <p:cNvPr id="18" name="Straight Arrow Connector 17">
            <a:extLst>
              <a:ext uri="{FF2B5EF4-FFF2-40B4-BE49-F238E27FC236}">
                <a16:creationId xmlns:a16="http://schemas.microsoft.com/office/drawing/2014/main" id="{E5BBDA39-6675-48FE-9010-89C299756B87}"/>
              </a:ext>
            </a:extLst>
          </p:cNvPr>
          <p:cNvCxnSpPr>
            <a:cxnSpLocks/>
          </p:cNvCxnSpPr>
          <p:nvPr/>
        </p:nvCxnSpPr>
        <p:spPr>
          <a:xfrm flipV="1">
            <a:off x="6343290" y="3756802"/>
            <a:ext cx="900024" cy="15009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9" descr="A screenshot of a cell phone&#10;&#10;Description generated with very high confidence">
            <a:extLst>
              <a:ext uri="{FF2B5EF4-FFF2-40B4-BE49-F238E27FC236}">
                <a16:creationId xmlns:a16="http://schemas.microsoft.com/office/drawing/2014/main" id="{878B4254-83B3-4BD5-9C09-563FAC3E0114}"/>
              </a:ext>
            </a:extLst>
          </p:cNvPr>
          <p:cNvPicPr>
            <a:picLocks noChangeAspect="1"/>
          </p:cNvPicPr>
          <p:nvPr/>
        </p:nvPicPr>
        <p:blipFill>
          <a:blip r:embed="rId7"/>
          <a:stretch>
            <a:fillRect/>
          </a:stretch>
        </p:blipFill>
        <p:spPr>
          <a:xfrm>
            <a:off x="9438745" y="1673524"/>
            <a:ext cx="2257228" cy="4876800"/>
          </a:xfrm>
          <a:prstGeom prst="rect">
            <a:avLst/>
          </a:prstGeom>
          <a:ln>
            <a:noFill/>
          </a:ln>
          <a:effectLst>
            <a:outerShdw blurRad="190500" algn="tl" rotWithShape="0">
              <a:srgbClr val="000000">
                <a:alpha val="70000"/>
              </a:srgbClr>
            </a:outerShdw>
          </a:effectLst>
        </p:spPr>
      </p:pic>
      <p:cxnSp>
        <p:nvCxnSpPr>
          <p:cNvPr id="21" name="Straight Arrow Connector 20">
            <a:extLst>
              <a:ext uri="{FF2B5EF4-FFF2-40B4-BE49-F238E27FC236}">
                <a16:creationId xmlns:a16="http://schemas.microsoft.com/office/drawing/2014/main" id="{9744209D-C4A4-42A8-BA80-B3659C3A1136}"/>
              </a:ext>
            </a:extLst>
          </p:cNvPr>
          <p:cNvCxnSpPr>
            <a:cxnSpLocks/>
          </p:cNvCxnSpPr>
          <p:nvPr/>
        </p:nvCxnSpPr>
        <p:spPr>
          <a:xfrm>
            <a:off x="8169213" y="3935083"/>
            <a:ext cx="1403233" cy="22371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2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524D-90FC-4056-8299-F03E27674963}"/>
              </a:ext>
            </a:extLst>
          </p:cNvPr>
          <p:cNvSpPr>
            <a:spLocks noGrp="1"/>
          </p:cNvSpPr>
          <p:nvPr>
            <p:ph type="title"/>
          </p:nvPr>
        </p:nvSpPr>
        <p:spPr/>
        <p:txBody>
          <a:bodyPr/>
          <a:lstStyle/>
          <a:p>
            <a:r>
              <a:rPr lang="en-US">
                <a:cs typeface="Calibri Light"/>
              </a:rPr>
              <a:t>Free Packages: Check Active for Search</a:t>
            </a:r>
            <a:endParaRPr lang="en-US"/>
          </a:p>
        </p:txBody>
      </p:sp>
      <p:pic>
        <p:nvPicPr>
          <p:cNvPr id="5" name="Picture 6" descr="A screenshot of a cell phone&#10;&#10;Description generated with very high confidence">
            <a:extLst>
              <a:ext uri="{FF2B5EF4-FFF2-40B4-BE49-F238E27FC236}">
                <a16:creationId xmlns:a16="http://schemas.microsoft.com/office/drawing/2014/main" id="{1F718D15-1393-4B20-9E14-BF24018B67FC}"/>
              </a:ext>
            </a:extLst>
          </p:cNvPr>
          <p:cNvPicPr>
            <a:picLocks noChangeAspect="1"/>
          </p:cNvPicPr>
          <p:nvPr/>
        </p:nvPicPr>
        <p:blipFill>
          <a:blip r:embed="rId3"/>
          <a:stretch>
            <a:fillRect/>
          </a:stretch>
        </p:blipFill>
        <p:spPr>
          <a:xfrm>
            <a:off x="3099758" y="4800469"/>
            <a:ext cx="6006860" cy="1929702"/>
          </a:xfrm>
          <a:prstGeom prst="rect">
            <a:avLst/>
          </a:prstGeom>
          <a:ln>
            <a:noFill/>
          </a:ln>
          <a:effectLst>
            <a:outerShdw blurRad="190500" algn="tl" rotWithShape="0">
              <a:srgbClr val="000000">
                <a:alpha val="70000"/>
              </a:srgbClr>
            </a:outerShdw>
          </a:effectLst>
        </p:spPr>
      </p:pic>
      <p:pic>
        <p:nvPicPr>
          <p:cNvPr id="8" name="Picture 8" descr="A screenshot of a cell phone&#10;&#10;Description generated with very high confidence">
            <a:extLst>
              <a:ext uri="{FF2B5EF4-FFF2-40B4-BE49-F238E27FC236}">
                <a16:creationId xmlns:a16="http://schemas.microsoft.com/office/drawing/2014/main" id="{5D277BF0-7105-49B0-8FDF-E897A07E85D6}"/>
              </a:ext>
            </a:extLst>
          </p:cNvPr>
          <p:cNvPicPr>
            <a:picLocks noChangeAspect="1"/>
          </p:cNvPicPr>
          <p:nvPr/>
        </p:nvPicPr>
        <p:blipFill>
          <a:blip r:embed="rId4"/>
          <a:stretch>
            <a:fillRect/>
          </a:stretch>
        </p:blipFill>
        <p:spPr>
          <a:xfrm>
            <a:off x="842513" y="1700141"/>
            <a:ext cx="10679501" cy="2638209"/>
          </a:xfrm>
          <a:prstGeom prst="rect">
            <a:avLst/>
          </a:prstGeom>
          <a:ln>
            <a:noFill/>
          </a:ln>
          <a:effectLst>
            <a:outerShdw blurRad="190500" algn="tl" rotWithShape="0">
              <a:srgbClr val="000000">
                <a:alpha val="70000"/>
              </a:srgbClr>
            </a:outerShdw>
          </a:effectLst>
        </p:spPr>
      </p:pic>
      <p:cxnSp>
        <p:nvCxnSpPr>
          <p:cNvPr id="12" name="Straight Arrow Connector 11">
            <a:extLst>
              <a:ext uri="{FF2B5EF4-FFF2-40B4-BE49-F238E27FC236}">
                <a16:creationId xmlns:a16="http://schemas.microsoft.com/office/drawing/2014/main" id="{672D53E8-8A8A-4700-8108-1BFAC9B0607D}"/>
              </a:ext>
            </a:extLst>
          </p:cNvPr>
          <p:cNvCxnSpPr>
            <a:cxnSpLocks/>
          </p:cNvCxnSpPr>
          <p:nvPr/>
        </p:nvCxnSpPr>
        <p:spPr>
          <a:xfrm flipH="1">
            <a:off x="8551655" y="4395156"/>
            <a:ext cx="882768" cy="71311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641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A screenshot of a cell phone&#10;&#10;Description generated with high confidence">
            <a:extLst>
              <a:ext uri="{FF2B5EF4-FFF2-40B4-BE49-F238E27FC236}">
                <a16:creationId xmlns:a16="http://schemas.microsoft.com/office/drawing/2014/main" id="{3CC4A205-D8A2-48CF-857D-988C79EDF4A5}"/>
              </a:ext>
            </a:extLst>
          </p:cNvPr>
          <p:cNvPicPr>
            <a:picLocks noChangeAspect="1"/>
          </p:cNvPicPr>
          <p:nvPr/>
        </p:nvPicPr>
        <p:blipFill>
          <a:blip r:embed="rId3"/>
          <a:stretch>
            <a:fillRect/>
          </a:stretch>
        </p:blipFill>
        <p:spPr>
          <a:xfrm>
            <a:off x="842512" y="1696362"/>
            <a:ext cx="10449463" cy="2257576"/>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ABAA524D-90FC-4056-8299-F03E27674963}"/>
              </a:ext>
            </a:extLst>
          </p:cNvPr>
          <p:cNvSpPr>
            <a:spLocks noGrp="1"/>
          </p:cNvSpPr>
          <p:nvPr>
            <p:ph type="title"/>
          </p:nvPr>
        </p:nvSpPr>
        <p:spPr/>
        <p:txBody>
          <a:bodyPr/>
          <a:lstStyle/>
          <a:p>
            <a:r>
              <a:rPr lang="en-US">
                <a:cs typeface="Calibri Light"/>
              </a:rPr>
              <a:t>Free Packages: e.g. Open SUNY Textbooks</a:t>
            </a:r>
            <a:endParaRPr lang="en-US"/>
          </a:p>
        </p:txBody>
      </p:sp>
      <p:pic>
        <p:nvPicPr>
          <p:cNvPr id="24" name="Picture 24">
            <a:extLst>
              <a:ext uri="{FF2B5EF4-FFF2-40B4-BE49-F238E27FC236}">
                <a16:creationId xmlns:a16="http://schemas.microsoft.com/office/drawing/2014/main" id="{C756B426-7BDE-4705-B6A8-2C347175C160}"/>
              </a:ext>
            </a:extLst>
          </p:cNvPr>
          <p:cNvPicPr>
            <a:picLocks noChangeAspect="1"/>
          </p:cNvPicPr>
          <p:nvPr/>
        </p:nvPicPr>
        <p:blipFill>
          <a:blip r:embed="rId4"/>
          <a:stretch>
            <a:fillRect/>
          </a:stretch>
        </p:blipFill>
        <p:spPr>
          <a:xfrm>
            <a:off x="842513" y="4453478"/>
            <a:ext cx="10492596" cy="1602891"/>
          </a:xfrm>
          <a:prstGeom prst="rect">
            <a:avLst/>
          </a:prstGeom>
          <a:ln>
            <a:noFill/>
          </a:ln>
          <a:effectLst>
            <a:outerShdw blurRad="190500" algn="tl" rotWithShape="0">
              <a:srgbClr val="000000">
                <a:alpha val="70000"/>
              </a:srgbClr>
            </a:outerShdw>
          </a:effectLst>
        </p:spPr>
      </p:pic>
      <p:cxnSp>
        <p:nvCxnSpPr>
          <p:cNvPr id="27" name="Straight Arrow Connector 26">
            <a:extLst>
              <a:ext uri="{FF2B5EF4-FFF2-40B4-BE49-F238E27FC236}">
                <a16:creationId xmlns:a16="http://schemas.microsoft.com/office/drawing/2014/main" id="{0FE085E7-5638-4BD3-87B2-2A90F34DC3EF}"/>
              </a:ext>
            </a:extLst>
          </p:cNvPr>
          <p:cNvCxnSpPr>
            <a:cxnSpLocks/>
          </p:cNvCxnSpPr>
          <p:nvPr/>
        </p:nvCxnSpPr>
        <p:spPr>
          <a:xfrm flipH="1">
            <a:off x="9960636" y="3891951"/>
            <a:ext cx="408314" cy="5262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5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A04-40F1-4037-80EA-7E21AC53D549}"/>
              </a:ext>
            </a:extLst>
          </p:cNvPr>
          <p:cNvSpPr>
            <a:spLocks noGrp="1"/>
          </p:cNvSpPr>
          <p:nvPr>
            <p:ph type="title"/>
          </p:nvPr>
        </p:nvSpPr>
        <p:spPr/>
        <p:txBody>
          <a:bodyPr/>
          <a:lstStyle/>
          <a:p>
            <a:r>
              <a:rPr lang="en-US">
                <a:cs typeface="Calibri Light"/>
              </a:rPr>
              <a:t>P2E Checking the Hard Way</a:t>
            </a:r>
            <a:endParaRPr lang="en-US"/>
          </a:p>
        </p:txBody>
      </p:sp>
      <p:sp>
        <p:nvSpPr>
          <p:cNvPr id="3" name="Content Placeholder 2">
            <a:extLst>
              <a:ext uri="{FF2B5EF4-FFF2-40B4-BE49-F238E27FC236}">
                <a16:creationId xmlns:a16="http://schemas.microsoft.com/office/drawing/2014/main" id="{72AB3918-BCBC-48F4-87E5-5E976935E769}"/>
              </a:ext>
            </a:extLst>
          </p:cNvPr>
          <p:cNvSpPr>
            <a:spLocks noGrp="1"/>
          </p:cNvSpPr>
          <p:nvPr>
            <p:ph idx="1"/>
          </p:nvPr>
        </p:nvSpPr>
        <p:spPr>
          <a:xfrm>
            <a:off x="838200" y="1825625"/>
            <a:ext cx="10515600" cy="2065338"/>
          </a:xfrm>
        </p:spPr>
        <p:txBody>
          <a:bodyPr vert="horz" lIns="91440" tIns="45720" rIns="91440" bIns="45720" rtlCol="0" anchor="t">
            <a:normAutofit/>
          </a:bodyPr>
          <a:lstStyle/>
          <a:p>
            <a:r>
              <a:rPr lang="en-US">
                <a:cs typeface="Calibri"/>
              </a:rPr>
              <a:t>The blunt force way to check if your P2E worked is to figure out how many titles you migrated for each collection from Aleph then compare that number to what you see for portfolios in Alma</a:t>
            </a:r>
          </a:p>
          <a:p>
            <a:r>
              <a:rPr lang="en-US">
                <a:cs typeface="Calibri"/>
              </a:rPr>
              <a:t>Problem with missing collection name:</a:t>
            </a:r>
          </a:p>
        </p:txBody>
      </p:sp>
      <p:pic>
        <p:nvPicPr>
          <p:cNvPr id="4" name="Picture 4" descr="A screenshot of a cell phone&#10;&#10;Description generated with very high confidence">
            <a:extLst>
              <a:ext uri="{FF2B5EF4-FFF2-40B4-BE49-F238E27FC236}">
                <a16:creationId xmlns:a16="http://schemas.microsoft.com/office/drawing/2014/main" id="{C1B516D9-14A6-47E9-BFE3-AD5B60A9B844}"/>
              </a:ext>
            </a:extLst>
          </p:cNvPr>
          <p:cNvPicPr>
            <a:picLocks noChangeAspect="1"/>
          </p:cNvPicPr>
          <p:nvPr/>
        </p:nvPicPr>
        <p:blipFill>
          <a:blip r:embed="rId3"/>
          <a:stretch>
            <a:fillRect/>
          </a:stretch>
        </p:blipFill>
        <p:spPr>
          <a:xfrm>
            <a:off x="2237117" y="3803516"/>
            <a:ext cx="7746520" cy="2902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863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A04-40F1-4037-80EA-7E21AC53D549}"/>
              </a:ext>
            </a:extLst>
          </p:cNvPr>
          <p:cNvSpPr>
            <a:spLocks noGrp="1"/>
          </p:cNvSpPr>
          <p:nvPr>
            <p:ph type="title"/>
          </p:nvPr>
        </p:nvSpPr>
        <p:spPr/>
        <p:txBody>
          <a:bodyPr/>
          <a:lstStyle/>
          <a:p>
            <a:r>
              <a:rPr lang="en-US">
                <a:cs typeface="Calibri Light"/>
              </a:rPr>
              <a:t>P2E Fix</a:t>
            </a:r>
            <a:endParaRPr lang="en-US"/>
          </a:p>
        </p:txBody>
      </p:sp>
      <p:sp>
        <p:nvSpPr>
          <p:cNvPr id="3" name="Content Placeholder 2">
            <a:extLst>
              <a:ext uri="{FF2B5EF4-FFF2-40B4-BE49-F238E27FC236}">
                <a16:creationId xmlns:a16="http://schemas.microsoft.com/office/drawing/2014/main" id="{72AB3918-BCBC-48F4-87E5-5E976935E769}"/>
              </a:ext>
            </a:extLst>
          </p:cNvPr>
          <p:cNvSpPr>
            <a:spLocks noGrp="1"/>
          </p:cNvSpPr>
          <p:nvPr>
            <p:ph idx="1"/>
          </p:nvPr>
        </p:nvSpPr>
        <p:spPr>
          <a:xfrm>
            <a:off x="838200" y="1825625"/>
            <a:ext cx="10515600" cy="4178810"/>
          </a:xfrm>
        </p:spPr>
        <p:txBody>
          <a:bodyPr vert="horz" lIns="91440" tIns="45720" rIns="91440" bIns="45720" rtlCol="0" anchor="t">
            <a:normAutofit/>
          </a:bodyPr>
          <a:lstStyle/>
          <a:p>
            <a:r>
              <a:rPr lang="en-US">
                <a:cs typeface="Calibri"/>
              </a:rPr>
              <a:t>There doesn't seem to be an easy way to pull out the unmatched titles from Alma. </a:t>
            </a:r>
            <a:endParaRPr lang="en-US"/>
          </a:p>
          <a:p>
            <a:r>
              <a:rPr lang="en-US">
                <a:cs typeface="Calibri"/>
              </a:rPr>
              <a:t>The manual way to find them would be to pull them from Aleph and go down the list and search for them in Alma.</a:t>
            </a:r>
          </a:p>
          <a:p>
            <a:r>
              <a:rPr lang="en-US">
                <a:cs typeface="Calibri"/>
              </a:rPr>
              <a:t>You can also pull the list of what you should have from the vendor site and then load them in the correct collection using the bulk portfolio loader</a:t>
            </a:r>
          </a:p>
          <a:p>
            <a:r>
              <a:rPr lang="en-US">
                <a:cs typeface="Calibri"/>
              </a:rPr>
              <a:t>You have to figure out how to hide or delete the bad records in Alma</a:t>
            </a:r>
          </a:p>
        </p:txBody>
      </p:sp>
    </p:spTree>
    <p:extLst>
      <p:ext uri="{BB962C8B-B14F-4D97-AF65-F5344CB8AC3E}">
        <p14:creationId xmlns:p14="http://schemas.microsoft.com/office/powerpoint/2010/main" val="1812103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shot of a cell phone&#10;&#10;Description generated with very high confidence">
            <a:extLst>
              <a:ext uri="{FF2B5EF4-FFF2-40B4-BE49-F238E27FC236}">
                <a16:creationId xmlns:a16="http://schemas.microsoft.com/office/drawing/2014/main" id="{AC1A3CC8-9A3E-4AF0-AA0C-B5A71FC18148}"/>
              </a:ext>
            </a:extLst>
          </p:cNvPr>
          <p:cNvPicPr>
            <a:picLocks noChangeAspect="1"/>
          </p:cNvPicPr>
          <p:nvPr/>
        </p:nvPicPr>
        <p:blipFill>
          <a:blip r:embed="rId3"/>
          <a:stretch>
            <a:fillRect/>
          </a:stretch>
        </p:blipFill>
        <p:spPr>
          <a:xfrm>
            <a:off x="842513" y="5366802"/>
            <a:ext cx="10765766" cy="1300242"/>
          </a:xfrm>
          <a:prstGeom prst="rect">
            <a:avLst/>
          </a:prstGeom>
          <a:ln>
            <a:noFill/>
          </a:ln>
          <a:effectLst>
            <a:outerShdw blurRad="190500" algn="tl" rotWithShape="0">
              <a:srgbClr val="000000">
                <a:alpha val="70000"/>
              </a:srgbClr>
            </a:outerShdw>
          </a:effectLst>
        </p:spPr>
      </p:pic>
      <p:pic>
        <p:nvPicPr>
          <p:cNvPr id="4" name="Picture 5" descr="A close up of a logo&#10;&#10;Description generated with very high confidence">
            <a:extLst>
              <a:ext uri="{FF2B5EF4-FFF2-40B4-BE49-F238E27FC236}">
                <a16:creationId xmlns:a16="http://schemas.microsoft.com/office/drawing/2014/main" id="{5D4B1FEB-09E5-43C3-ADA1-90190AEED331}"/>
              </a:ext>
            </a:extLst>
          </p:cNvPr>
          <p:cNvPicPr>
            <a:picLocks noChangeAspect="1"/>
          </p:cNvPicPr>
          <p:nvPr/>
        </p:nvPicPr>
        <p:blipFill>
          <a:blip r:embed="rId4"/>
          <a:stretch>
            <a:fillRect/>
          </a:stretch>
        </p:blipFill>
        <p:spPr>
          <a:xfrm>
            <a:off x="842513" y="4482161"/>
            <a:ext cx="10765766" cy="71163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A9E10A04-40F1-4037-80EA-7E21AC53D549}"/>
              </a:ext>
            </a:extLst>
          </p:cNvPr>
          <p:cNvSpPr>
            <a:spLocks noGrp="1"/>
          </p:cNvSpPr>
          <p:nvPr>
            <p:ph type="title"/>
          </p:nvPr>
        </p:nvSpPr>
        <p:spPr/>
        <p:txBody>
          <a:bodyPr/>
          <a:lstStyle/>
          <a:p>
            <a:r>
              <a:rPr lang="en-US">
                <a:cs typeface="Calibri Light"/>
              </a:rPr>
              <a:t>P2E Inefficient Fix</a:t>
            </a:r>
            <a:endParaRPr lang="en-US"/>
          </a:p>
        </p:txBody>
      </p:sp>
      <p:sp>
        <p:nvSpPr>
          <p:cNvPr id="3" name="Content Placeholder 2">
            <a:extLst>
              <a:ext uri="{FF2B5EF4-FFF2-40B4-BE49-F238E27FC236}">
                <a16:creationId xmlns:a16="http://schemas.microsoft.com/office/drawing/2014/main" id="{72AB3918-BCBC-48F4-87E5-5E976935E769}"/>
              </a:ext>
            </a:extLst>
          </p:cNvPr>
          <p:cNvSpPr>
            <a:spLocks noGrp="1"/>
          </p:cNvSpPr>
          <p:nvPr>
            <p:ph idx="1"/>
          </p:nvPr>
        </p:nvSpPr>
        <p:spPr>
          <a:xfrm>
            <a:off x="838200" y="1825625"/>
            <a:ext cx="5469147" cy="2467905"/>
          </a:xfrm>
        </p:spPr>
        <p:txBody>
          <a:bodyPr vert="horz" lIns="91440" tIns="45720" rIns="91440" bIns="45720" rtlCol="0" anchor="t">
            <a:normAutofit fontScale="85000" lnSpcReduction="20000"/>
          </a:bodyPr>
          <a:lstStyle/>
          <a:p>
            <a:pPr marL="0" indent="0">
              <a:buNone/>
            </a:pPr>
            <a:r>
              <a:rPr lang="en-US">
                <a:cs typeface="Calibri"/>
              </a:rPr>
              <a:t>To do a manual fix of the missing collections:</a:t>
            </a:r>
          </a:p>
          <a:p>
            <a:r>
              <a:rPr lang="en-US">
                <a:cs typeface="Calibri"/>
              </a:rPr>
              <a:t>Once you find the record, click on Portfolio List and choose Edit Portfolio</a:t>
            </a:r>
            <a:endParaRPr lang="en-US"/>
          </a:p>
          <a:p>
            <a:r>
              <a:rPr lang="en-US">
                <a:cs typeface="Calibri"/>
              </a:rPr>
              <a:t>Then choose attach to an electronic collection, making sure that your collection was already activated, so that it'll appear in your dropdown choices.</a:t>
            </a:r>
          </a:p>
        </p:txBody>
      </p:sp>
      <p:cxnSp>
        <p:nvCxnSpPr>
          <p:cNvPr id="5" name="Straight Arrow Connector 4">
            <a:extLst>
              <a:ext uri="{FF2B5EF4-FFF2-40B4-BE49-F238E27FC236}">
                <a16:creationId xmlns:a16="http://schemas.microsoft.com/office/drawing/2014/main" id="{0BF612DA-7C6C-4DA6-84E7-AA8F31DCC7AE}"/>
              </a:ext>
            </a:extLst>
          </p:cNvPr>
          <p:cNvCxnSpPr>
            <a:cxnSpLocks/>
          </p:cNvCxnSpPr>
          <p:nvPr/>
        </p:nvCxnSpPr>
        <p:spPr>
          <a:xfrm flipH="1">
            <a:off x="9040485" y="4955876"/>
            <a:ext cx="451447" cy="4686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5" descr="A screenshot of a cell phone&#10;&#10;Description generated with very high confidence">
            <a:extLst>
              <a:ext uri="{FF2B5EF4-FFF2-40B4-BE49-F238E27FC236}">
                <a16:creationId xmlns:a16="http://schemas.microsoft.com/office/drawing/2014/main" id="{D86F60BE-B60E-4D75-98B7-F0AB0245384C}"/>
              </a:ext>
            </a:extLst>
          </p:cNvPr>
          <p:cNvPicPr>
            <a:picLocks noChangeAspect="1"/>
          </p:cNvPicPr>
          <p:nvPr/>
        </p:nvPicPr>
        <p:blipFill rotWithShape="1">
          <a:blip r:embed="rId5"/>
          <a:srcRect l="-304" r="60110" b="413"/>
          <a:stretch/>
        </p:blipFill>
        <p:spPr>
          <a:xfrm>
            <a:off x="6849266" y="760675"/>
            <a:ext cx="4200026" cy="3453265"/>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8004B760-F645-4F1C-A1C3-35844F559DAB}"/>
              </a:ext>
            </a:extLst>
          </p:cNvPr>
          <p:cNvCxnSpPr>
            <a:cxnSpLocks/>
          </p:cNvCxnSpPr>
          <p:nvPr/>
        </p:nvCxnSpPr>
        <p:spPr>
          <a:xfrm>
            <a:off x="7766648" y="4064479"/>
            <a:ext cx="1460741" cy="6556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2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A04-40F1-4037-80EA-7E21AC53D549}"/>
              </a:ext>
            </a:extLst>
          </p:cNvPr>
          <p:cNvSpPr>
            <a:spLocks noGrp="1"/>
          </p:cNvSpPr>
          <p:nvPr>
            <p:ph type="title"/>
          </p:nvPr>
        </p:nvSpPr>
        <p:spPr/>
        <p:txBody>
          <a:bodyPr/>
          <a:lstStyle/>
          <a:p>
            <a:r>
              <a:rPr lang="en-US">
                <a:cs typeface="Calibri Light"/>
              </a:rPr>
              <a:t>P2E Inefficient Fix</a:t>
            </a:r>
            <a:endParaRPr lang="en-US"/>
          </a:p>
        </p:txBody>
      </p:sp>
      <p:pic>
        <p:nvPicPr>
          <p:cNvPr id="6" name="Picture 7" descr="A screenshot of a cell phone&#10;&#10;Description generated with very high confidence">
            <a:extLst>
              <a:ext uri="{FF2B5EF4-FFF2-40B4-BE49-F238E27FC236}">
                <a16:creationId xmlns:a16="http://schemas.microsoft.com/office/drawing/2014/main" id="{1BE86AC6-B9EF-4F4D-B2C4-B8FA1BF6C88B}"/>
              </a:ext>
            </a:extLst>
          </p:cNvPr>
          <p:cNvPicPr>
            <a:picLocks noChangeAspect="1"/>
          </p:cNvPicPr>
          <p:nvPr/>
        </p:nvPicPr>
        <p:blipFill>
          <a:blip r:embed="rId3"/>
          <a:stretch>
            <a:fillRect/>
          </a:stretch>
        </p:blipFill>
        <p:spPr>
          <a:xfrm>
            <a:off x="641230" y="1749355"/>
            <a:ext cx="6998898" cy="1806534"/>
          </a:xfrm>
          <a:prstGeom prst="rect">
            <a:avLst/>
          </a:prstGeom>
          <a:ln>
            <a:noFill/>
          </a:ln>
          <a:effectLst>
            <a:outerShdw blurRad="190500" algn="tl" rotWithShape="0">
              <a:srgbClr val="000000">
                <a:alpha val="70000"/>
              </a:srgbClr>
            </a:outerShdw>
          </a:effectLst>
        </p:spPr>
      </p:pic>
      <p:pic>
        <p:nvPicPr>
          <p:cNvPr id="9" name="Picture 9" descr="A screenshot of a cell phone&#10;&#10;Description generated with very high confidence">
            <a:extLst>
              <a:ext uri="{FF2B5EF4-FFF2-40B4-BE49-F238E27FC236}">
                <a16:creationId xmlns:a16="http://schemas.microsoft.com/office/drawing/2014/main" id="{FE054DF4-5155-4947-BBAA-7F214DB32B3F}"/>
              </a:ext>
            </a:extLst>
          </p:cNvPr>
          <p:cNvPicPr>
            <a:picLocks noChangeAspect="1"/>
          </p:cNvPicPr>
          <p:nvPr/>
        </p:nvPicPr>
        <p:blipFill rotWithShape="1">
          <a:blip r:embed="rId4"/>
          <a:srcRect l="-136" r="37696" b="-1429"/>
          <a:stretch/>
        </p:blipFill>
        <p:spPr>
          <a:xfrm>
            <a:off x="7840545" y="3123733"/>
            <a:ext cx="4142628" cy="2508437"/>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0BF612DA-7C6C-4DA6-84E7-AA8F31DCC7AE}"/>
              </a:ext>
            </a:extLst>
          </p:cNvPr>
          <p:cNvCxnSpPr>
            <a:cxnSpLocks/>
          </p:cNvCxnSpPr>
          <p:nvPr/>
        </p:nvCxnSpPr>
        <p:spPr>
          <a:xfrm>
            <a:off x="7177176" y="2583611"/>
            <a:ext cx="1561384" cy="5693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1" descr="A screenshot of a cell phone&#10;&#10;Description generated with very high confidence">
            <a:extLst>
              <a:ext uri="{FF2B5EF4-FFF2-40B4-BE49-F238E27FC236}">
                <a16:creationId xmlns:a16="http://schemas.microsoft.com/office/drawing/2014/main" id="{72CD9384-0939-42A9-BF64-541F849B6DDA}"/>
              </a:ext>
            </a:extLst>
          </p:cNvPr>
          <p:cNvPicPr>
            <a:picLocks noChangeAspect="1"/>
          </p:cNvPicPr>
          <p:nvPr/>
        </p:nvPicPr>
        <p:blipFill>
          <a:blip r:embed="rId5"/>
          <a:stretch>
            <a:fillRect/>
          </a:stretch>
        </p:blipFill>
        <p:spPr>
          <a:xfrm>
            <a:off x="698740" y="4634625"/>
            <a:ext cx="6754483" cy="1801315"/>
          </a:xfrm>
          <a:prstGeom prst="rect">
            <a:avLst/>
          </a:prstGeom>
          <a:ln>
            <a:noFill/>
          </a:ln>
          <a:effectLst>
            <a:outerShdw blurRad="190500" algn="tl" rotWithShape="0">
              <a:srgbClr val="000000">
                <a:alpha val="70000"/>
              </a:srgbClr>
            </a:outerShdw>
          </a:effectLst>
        </p:spPr>
      </p:pic>
      <p:cxnSp>
        <p:nvCxnSpPr>
          <p:cNvPr id="13" name="Straight Arrow Connector 12">
            <a:extLst>
              <a:ext uri="{FF2B5EF4-FFF2-40B4-BE49-F238E27FC236}">
                <a16:creationId xmlns:a16="http://schemas.microsoft.com/office/drawing/2014/main" id="{90966083-1A55-49E9-B790-0E6909F49CAE}"/>
              </a:ext>
            </a:extLst>
          </p:cNvPr>
          <p:cNvCxnSpPr>
            <a:cxnSpLocks/>
          </p:cNvCxnSpPr>
          <p:nvPr/>
        </p:nvCxnSpPr>
        <p:spPr>
          <a:xfrm flipH="1">
            <a:off x="7473353" y="5013384"/>
            <a:ext cx="437068" cy="59809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51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046C-1C3C-4EF2-A835-B08E85BB2A86}"/>
              </a:ext>
            </a:extLst>
          </p:cNvPr>
          <p:cNvSpPr>
            <a:spLocks noGrp="1"/>
          </p:cNvSpPr>
          <p:nvPr>
            <p:ph type="title"/>
          </p:nvPr>
        </p:nvSpPr>
        <p:spPr>
          <a:xfrm>
            <a:off x="648929" y="629266"/>
            <a:ext cx="5127031" cy="1676603"/>
          </a:xfrm>
        </p:spPr>
        <p:txBody>
          <a:bodyPr>
            <a:normAutofit/>
          </a:bodyPr>
          <a:lstStyle/>
          <a:p>
            <a:r>
              <a:rPr lang="en-US">
                <a:cs typeface="Calibri Light"/>
              </a:rPr>
              <a:t>Your Link Resolver file is your friend</a:t>
            </a:r>
            <a:endParaRPr lang="en-US"/>
          </a:p>
        </p:txBody>
      </p:sp>
      <p:sp>
        <p:nvSpPr>
          <p:cNvPr id="3" name="Content Placeholder 2">
            <a:extLst>
              <a:ext uri="{FF2B5EF4-FFF2-40B4-BE49-F238E27FC236}">
                <a16:creationId xmlns:a16="http://schemas.microsoft.com/office/drawing/2014/main" id="{04AF8A82-58AF-4830-9A63-B7E252F7BBB0}"/>
              </a:ext>
            </a:extLst>
          </p:cNvPr>
          <p:cNvSpPr>
            <a:spLocks noGrp="1"/>
          </p:cNvSpPr>
          <p:nvPr>
            <p:ph idx="1"/>
          </p:nvPr>
        </p:nvSpPr>
        <p:spPr>
          <a:xfrm>
            <a:off x="648930" y="2438400"/>
            <a:ext cx="5127029" cy="3785419"/>
          </a:xfrm>
        </p:spPr>
        <p:txBody>
          <a:bodyPr vert="horz" lIns="91440" tIns="45720" rIns="91440" bIns="45720" rtlCol="0" anchor="t">
            <a:normAutofit/>
          </a:bodyPr>
          <a:lstStyle/>
          <a:p>
            <a:pPr marL="0" indent="0">
              <a:buNone/>
            </a:pPr>
            <a:r>
              <a:rPr lang="en-US">
                <a:cs typeface="Calibri"/>
              </a:rPr>
              <a:t>Remember your link resolver file that you sent to Ex Libris for migration?  </a:t>
            </a:r>
          </a:p>
          <a:p>
            <a:pPr marL="0" indent="0">
              <a:buNone/>
            </a:pPr>
            <a:endParaRPr lang="en-US">
              <a:cs typeface="Calibri"/>
            </a:endParaRPr>
          </a:p>
          <a:p>
            <a:pPr marL="0" indent="0">
              <a:buNone/>
            </a:pPr>
            <a:r>
              <a:rPr lang="en-US">
                <a:cs typeface="Calibri"/>
              </a:rPr>
              <a:t>You can use this file as your framework for extensive data testing</a:t>
            </a:r>
          </a:p>
        </p:txBody>
      </p:sp>
      <p:pic>
        <p:nvPicPr>
          <p:cNvPr id="6" name="Picture 6" descr="computer file&#10;&#10;&#10;Description generated with high confidence">
            <a:extLst>
              <a:ext uri="{FF2B5EF4-FFF2-40B4-BE49-F238E27FC236}">
                <a16:creationId xmlns:a16="http://schemas.microsoft.com/office/drawing/2014/main" id="{3582801C-B700-467C-98D3-31A051D89A6B}"/>
              </a:ext>
            </a:extLst>
          </p:cNvPr>
          <p:cNvPicPr>
            <a:picLocks noChangeAspect="1"/>
          </p:cNvPicPr>
          <p:nvPr/>
        </p:nvPicPr>
        <p:blipFill rotWithShape="1">
          <a:blip r:embed="rId3"/>
          <a:srcRect r="1" b="20598"/>
          <a:stretch/>
        </p:blipFill>
        <p:spPr>
          <a:xfrm>
            <a:off x="6205632" y="640082"/>
            <a:ext cx="5461724" cy="5577837"/>
          </a:xfrm>
          <a:prstGeom prst="rect">
            <a:avLst/>
          </a:prstGeom>
          <a:effectLst/>
        </p:spPr>
      </p:pic>
      <p:sp>
        <p:nvSpPr>
          <p:cNvPr id="8" name="Smiley Face 7">
            <a:extLst>
              <a:ext uri="{FF2B5EF4-FFF2-40B4-BE49-F238E27FC236}">
                <a16:creationId xmlns:a16="http://schemas.microsoft.com/office/drawing/2014/main" id="{8A381389-FDE0-404C-91FA-C7C248D9333B}"/>
              </a:ext>
            </a:extLst>
          </p:cNvPr>
          <p:cNvSpPr/>
          <p:nvPr/>
        </p:nvSpPr>
        <p:spPr>
          <a:xfrm>
            <a:off x="7982309" y="3359989"/>
            <a:ext cx="2343508" cy="2530413"/>
          </a:xfrm>
          <a:prstGeom prst="smileyFac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005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0A04-40F1-4037-80EA-7E21AC53D549}"/>
              </a:ext>
            </a:extLst>
          </p:cNvPr>
          <p:cNvSpPr>
            <a:spLocks noGrp="1"/>
          </p:cNvSpPr>
          <p:nvPr>
            <p:ph type="title"/>
          </p:nvPr>
        </p:nvSpPr>
        <p:spPr/>
        <p:txBody>
          <a:bodyPr/>
          <a:lstStyle/>
          <a:p>
            <a:r>
              <a:rPr lang="en-US">
                <a:cs typeface="Calibri Light"/>
              </a:rPr>
              <a:t>P2E Inefficient fix</a:t>
            </a:r>
            <a:endParaRPr lang="en-US"/>
          </a:p>
        </p:txBody>
      </p:sp>
      <p:sp>
        <p:nvSpPr>
          <p:cNvPr id="3" name="Content Placeholder 2">
            <a:extLst>
              <a:ext uri="{FF2B5EF4-FFF2-40B4-BE49-F238E27FC236}">
                <a16:creationId xmlns:a16="http://schemas.microsoft.com/office/drawing/2014/main" id="{72AB3918-BCBC-48F4-87E5-5E976935E769}"/>
              </a:ext>
            </a:extLst>
          </p:cNvPr>
          <p:cNvSpPr>
            <a:spLocks noGrp="1"/>
          </p:cNvSpPr>
          <p:nvPr>
            <p:ph idx="1"/>
          </p:nvPr>
        </p:nvSpPr>
        <p:spPr>
          <a:xfrm>
            <a:off x="838200" y="1825625"/>
            <a:ext cx="10515600" cy="570094"/>
          </a:xfrm>
        </p:spPr>
        <p:txBody>
          <a:bodyPr vert="horz" lIns="91440" tIns="45720" rIns="91440" bIns="45720" rtlCol="0" anchor="t">
            <a:normAutofit/>
          </a:bodyPr>
          <a:lstStyle/>
          <a:p>
            <a:pPr marL="0" indent="0">
              <a:buNone/>
            </a:pPr>
            <a:r>
              <a:rPr lang="en-US">
                <a:cs typeface="Calibri"/>
              </a:rPr>
              <a:t>Once it's fixed, you'll see the correct collection in Primo:</a:t>
            </a:r>
          </a:p>
        </p:txBody>
      </p:sp>
      <p:pic>
        <p:nvPicPr>
          <p:cNvPr id="5" name="Picture 5" descr="A screenshot of a cell phone&#10;&#10;Description generated with very high confidence">
            <a:extLst>
              <a:ext uri="{FF2B5EF4-FFF2-40B4-BE49-F238E27FC236}">
                <a16:creationId xmlns:a16="http://schemas.microsoft.com/office/drawing/2014/main" id="{07F9BABB-EA79-45A0-AFF7-B3E7610BFCEC}"/>
              </a:ext>
            </a:extLst>
          </p:cNvPr>
          <p:cNvPicPr>
            <a:picLocks noChangeAspect="1"/>
          </p:cNvPicPr>
          <p:nvPr/>
        </p:nvPicPr>
        <p:blipFill>
          <a:blip r:embed="rId3"/>
          <a:stretch>
            <a:fillRect/>
          </a:stretch>
        </p:blipFill>
        <p:spPr>
          <a:xfrm>
            <a:off x="1000664" y="2606072"/>
            <a:ext cx="10205049" cy="41187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3188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a:t>
            </a:r>
            <a:endParaRPr lang="en-US"/>
          </a:p>
        </p:txBody>
      </p:sp>
      <p:sp>
        <p:nvSpPr>
          <p:cNvPr id="3" name="Content Placeholder 2">
            <a:extLst>
              <a:ext uri="{FF2B5EF4-FFF2-40B4-BE49-F238E27FC236}">
                <a16:creationId xmlns:a16="http://schemas.microsoft.com/office/drawing/2014/main" id="{14FEA7EE-8C07-4B97-A2B7-662939EF0F0A}"/>
              </a:ext>
            </a:extLst>
          </p:cNvPr>
          <p:cNvSpPr>
            <a:spLocks noGrp="1"/>
          </p:cNvSpPr>
          <p:nvPr>
            <p:ph idx="1"/>
          </p:nvPr>
        </p:nvSpPr>
        <p:spPr>
          <a:xfrm>
            <a:off x="838200" y="1825625"/>
            <a:ext cx="10515600" cy="4797036"/>
          </a:xfrm>
        </p:spPr>
        <p:txBody>
          <a:bodyPr vert="horz" lIns="91440" tIns="45720" rIns="91440" bIns="45720" rtlCol="0" anchor="t">
            <a:normAutofit/>
          </a:bodyPr>
          <a:lstStyle/>
          <a:p>
            <a:r>
              <a:rPr lang="en-US">
                <a:cs typeface="Calibri"/>
              </a:rPr>
              <a:t>What's a link resolver? </a:t>
            </a:r>
          </a:p>
          <a:p>
            <a:pPr lvl="1"/>
            <a:r>
              <a:rPr lang="en-US">
                <a:cs typeface="Calibri"/>
              </a:rPr>
              <a:t>The magic behind "Get Full-Text" links in your aggregator databases</a:t>
            </a:r>
          </a:p>
          <a:p>
            <a:pPr lvl="1"/>
            <a:r>
              <a:rPr lang="en-US">
                <a:cs typeface="Calibri"/>
              </a:rPr>
              <a:t>Points patrons to full-text of an article when it's not available in the database</a:t>
            </a:r>
          </a:p>
          <a:p>
            <a:pPr lvl="1"/>
            <a:r>
              <a:rPr lang="en-US">
                <a:cs typeface="Calibri"/>
              </a:rPr>
              <a:t>It knows what you have access to in all of your other databases because you've kept your holdings updated in EBSCOhost holdings or SFX or wherever</a:t>
            </a:r>
          </a:p>
          <a:p>
            <a:r>
              <a:rPr lang="en-US">
                <a:cs typeface="Calibri"/>
              </a:rPr>
              <a:t>Why do you need to change it?</a:t>
            </a:r>
            <a:endParaRPr lang="en-US"/>
          </a:p>
          <a:p>
            <a:pPr lvl="1"/>
            <a:r>
              <a:rPr lang="en-US">
                <a:cs typeface="Calibri"/>
              </a:rPr>
              <a:t>Current link resolver (EBSCOhost Full Text Finder, SFX, etc.) is either going away (EBSCOhost) or becoming obsolete because all new electronic content will be added in Alma instead of another system</a:t>
            </a:r>
          </a:p>
          <a:p>
            <a:r>
              <a:rPr lang="en-US">
                <a:cs typeface="Calibri"/>
              </a:rPr>
              <a:t>When do you need to change it?</a:t>
            </a:r>
          </a:p>
          <a:p>
            <a:pPr lvl="1"/>
            <a:r>
              <a:rPr lang="en-US">
                <a:cs typeface="Calibri"/>
              </a:rPr>
              <a:t>Soon! EBSCOhost FTF going away 9/30, as you add more content to Alma old link resolver info will become dated</a:t>
            </a:r>
          </a:p>
        </p:txBody>
      </p:sp>
    </p:spTree>
    <p:extLst>
      <p:ext uri="{BB962C8B-B14F-4D97-AF65-F5344CB8AC3E}">
        <p14:creationId xmlns:p14="http://schemas.microsoft.com/office/powerpoint/2010/main" val="2335203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a:t>
            </a:r>
            <a:endParaRPr lang="en-US"/>
          </a:p>
        </p:txBody>
      </p:sp>
      <p:sp>
        <p:nvSpPr>
          <p:cNvPr id="3" name="Content Placeholder 2">
            <a:extLst>
              <a:ext uri="{FF2B5EF4-FFF2-40B4-BE49-F238E27FC236}">
                <a16:creationId xmlns:a16="http://schemas.microsoft.com/office/drawing/2014/main" id="{14FEA7EE-8C07-4B97-A2B7-662939EF0F0A}"/>
              </a:ext>
            </a:extLst>
          </p:cNvPr>
          <p:cNvSpPr>
            <a:spLocks noGrp="1"/>
          </p:cNvSpPr>
          <p:nvPr>
            <p:ph idx="1"/>
          </p:nvPr>
        </p:nvSpPr>
        <p:spPr/>
        <p:txBody>
          <a:bodyPr vert="horz" lIns="91440" tIns="45720" rIns="91440" bIns="45720" rtlCol="0" anchor="t">
            <a:normAutofit/>
          </a:bodyPr>
          <a:lstStyle/>
          <a:p>
            <a:r>
              <a:rPr lang="en-US">
                <a:cs typeface="Calibri"/>
              </a:rPr>
              <a:t>Where do you need to change it? </a:t>
            </a:r>
          </a:p>
          <a:p>
            <a:pPr lvl="1"/>
            <a:r>
              <a:rPr lang="en-US">
                <a:cs typeface="Calibri"/>
              </a:rPr>
              <a:t>Figure out which of your current stand-alone databases have some kind of "get full-text" link</a:t>
            </a:r>
          </a:p>
          <a:p>
            <a:pPr lvl="1"/>
            <a:r>
              <a:rPr lang="en-US">
                <a:cs typeface="Calibri"/>
              </a:rPr>
              <a:t>Don't need a link resolver in databases where everything is full-text – patrons won't need to link out. E.g. Credo, Britannica, GVRL, etc.</a:t>
            </a:r>
          </a:p>
          <a:p>
            <a:r>
              <a:rPr lang="en-US">
                <a:cs typeface="Calibri"/>
              </a:rPr>
              <a:t>What's your new link resolver address?</a:t>
            </a:r>
          </a:p>
          <a:p>
            <a:pPr lvl="1"/>
            <a:r>
              <a:rPr lang="en-US">
                <a:ea typeface="+mn-lt"/>
                <a:cs typeface="+mn-lt"/>
              </a:rPr>
              <a:t>https://&lt;Primo_domain&gt;/openurl/&lt;Alma_institution_code&gt;/&lt;view_code&gt;</a:t>
            </a:r>
            <a:endParaRPr lang="en-US">
              <a:cs typeface="Calibri"/>
            </a:endParaRPr>
          </a:p>
          <a:p>
            <a:pPr lvl="1"/>
            <a:r>
              <a:rPr lang="en-US" sz="1800" err="1">
                <a:ea typeface="+mn-lt"/>
                <a:cs typeface="+mn-lt"/>
              </a:rPr>
              <a:t>eg.</a:t>
            </a:r>
            <a:r>
              <a:rPr lang="en-US" sz="1800">
                <a:ea typeface="+mn-lt"/>
                <a:cs typeface="+mn-lt"/>
              </a:rPr>
              <a:t>: https://suny-ups.primo.exlibrisgroup.com/openurl/01SUNY_UPS/01SUNY_UPS:01SUNY_UPS</a:t>
            </a:r>
            <a:endParaRPr lang="en-US" sz="1800">
              <a:cs typeface="Calibri"/>
            </a:endParaRPr>
          </a:p>
          <a:p>
            <a:pPr lvl="1"/>
            <a:r>
              <a:rPr lang="en-US">
                <a:cs typeface="Calibri"/>
              </a:rPr>
              <a:t>If you've seen mention of adding a ? mark to the end of this code, ignore that, you don't need it</a:t>
            </a:r>
            <a:endParaRPr lang="en-US" sz="1800">
              <a:cs typeface="Calibri"/>
            </a:endParaRPr>
          </a:p>
          <a:p>
            <a:pPr lvl="1"/>
            <a:endParaRPr lang="en-US">
              <a:cs typeface="Calibri"/>
            </a:endParaRPr>
          </a:p>
        </p:txBody>
      </p:sp>
    </p:spTree>
    <p:extLst>
      <p:ext uri="{BB962C8B-B14F-4D97-AF65-F5344CB8AC3E}">
        <p14:creationId xmlns:p14="http://schemas.microsoft.com/office/powerpoint/2010/main" val="86811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a:t>
            </a:r>
            <a:endParaRPr lang="en-US"/>
          </a:p>
        </p:txBody>
      </p:sp>
      <p:sp>
        <p:nvSpPr>
          <p:cNvPr id="3" name="Content Placeholder 2">
            <a:extLst>
              <a:ext uri="{FF2B5EF4-FFF2-40B4-BE49-F238E27FC236}">
                <a16:creationId xmlns:a16="http://schemas.microsoft.com/office/drawing/2014/main" id="{14FEA7EE-8C07-4B97-A2B7-662939EF0F0A}"/>
              </a:ext>
            </a:extLst>
          </p:cNvPr>
          <p:cNvSpPr>
            <a:spLocks noGrp="1"/>
          </p:cNvSpPr>
          <p:nvPr>
            <p:ph idx="1"/>
          </p:nvPr>
        </p:nvSpPr>
        <p:spPr/>
        <p:txBody>
          <a:bodyPr vert="horz" lIns="91440" tIns="45720" rIns="91440" bIns="45720" rtlCol="0" anchor="t">
            <a:normAutofit/>
          </a:bodyPr>
          <a:lstStyle/>
          <a:p>
            <a:r>
              <a:rPr lang="en-US">
                <a:cs typeface="Calibri"/>
              </a:rPr>
              <a:t>How do you change it?</a:t>
            </a:r>
            <a:endParaRPr lang="en-US"/>
          </a:p>
          <a:p>
            <a:pPr lvl="1"/>
            <a:r>
              <a:rPr lang="en-US">
                <a:cs typeface="Calibri"/>
              </a:rPr>
              <a:t>Most of your databases will have some kind of administrative portal where you can add your library logo to the database, get stats, update your IP addresses, and change your link resolver address</a:t>
            </a:r>
          </a:p>
          <a:p>
            <a:pPr lvl="1"/>
            <a:r>
              <a:rPr lang="en-US">
                <a:cs typeface="Calibri"/>
              </a:rPr>
              <a:t>If you're new in your position and/or don't have your admin account info, you can contact the vendor tech support and they'll help you get set up</a:t>
            </a:r>
          </a:p>
          <a:p>
            <a:pPr lvl="1"/>
            <a:r>
              <a:rPr lang="en-US">
                <a:cs typeface="Calibri"/>
              </a:rPr>
              <a:t>For most of the databases, it's an easy swap out of URLs</a:t>
            </a:r>
          </a:p>
          <a:p>
            <a:pPr lvl="1"/>
            <a:r>
              <a:rPr lang="en-US">
                <a:cs typeface="Calibri"/>
              </a:rPr>
              <a:t>Some databases don't give you an admin portal (we're looking at you, </a:t>
            </a:r>
            <a:r>
              <a:rPr lang="en-US" err="1">
                <a:cs typeface="Calibri"/>
              </a:rPr>
              <a:t>Jstor</a:t>
            </a:r>
            <a:r>
              <a:rPr lang="en-US">
                <a:cs typeface="Calibri"/>
              </a:rPr>
              <a:t>), so you'll need to contact their tech support and ask them to change it for you</a:t>
            </a:r>
          </a:p>
          <a:p>
            <a:pPr lvl="1"/>
            <a:r>
              <a:rPr lang="en-US">
                <a:cs typeface="Calibri"/>
              </a:rPr>
              <a:t>EBSCOhost's link resolver set up includes complicated coding, so you'll probably have to contact their tech support to ask them to change it for you</a:t>
            </a:r>
          </a:p>
        </p:txBody>
      </p:sp>
    </p:spTree>
    <p:extLst>
      <p:ext uri="{BB962C8B-B14F-4D97-AF65-F5344CB8AC3E}">
        <p14:creationId xmlns:p14="http://schemas.microsoft.com/office/powerpoint/2010/main" val="152477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 Example: Gale</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6A1C48A9-83DA-4A1A-B6B2-D4C27FB4829C}"/>
              </a:ext>
            </a:extLst>
          </p:cNvPr>
          <p:cNvPicPr>
            <a:picLocks noChangeAspect="1"/>
          </p:cNvPicPr>
          <p:nvPr/>
        </p:nvPicPr>
        <p:blipFill>
          <a:blip r:embed="rId3"/>
          <a:stretch>
            <a:fillRect/>
          </a:stretch>
        </p:blipFill>
        <p:spPr>
          <a:xfrm>
            <a:off x="842513" y="1695602"/>
            <a:ext cx="7099539" cy="2431626"/>
          </a:xfrm>
          <a:prstGeom prst="rect">
            <a:avLst/>
          </a:prstGeom>
          <a:ln>
            <a:noFill/>
          </a:ln>
          <a:effectLst>
            <a:outerShdw blurRad="190500" algn="tl" rotWithShape="0">
              <a:srgbClr val="000000">
                <a:alpha val="70000"/>
              </a:srgbClr>
            </a:outerShdw>
          </a:effectLst>
        </p:spPr>
      </p:pic>
      <p:pic>
        <p:nvPicPr>
          <p:cNvPr id="8" name="Picture 8" descr="A screenshot of a cell phone&#10;&#10;Description generated with very high confidence">
            <a:extLst>
              <a:ext uri="{FF2B5EF4-FFF2-40B4-BE49-F238E27FC236}">
                <a16:creationId xmlns:a16="http://schemas.microsoft.com/office/drawing/2014/main" id="{8CE60366-6C30-4676-8DF4-A27333C18A0F}"/>
              </a:ext>
            </a:extLst>
          </p:cNvPr>
          <p:cNvPicPr>
            <a:picLocks noChangeAspect="1"/>
          </p:cNvPicPr>
          <p:nvPr/>
        </p:nvPicPr>
        <p:blipFill>
          <a:blip r:embed="rId4"/>
          <a:stretch>
            <a:fillRect/>
          </a:stretch>
        </p:blipFill>
        <p:spPr>
          <a:xfrm>
            <a:off x="7679217" y="2317001"/>
            <a:ext cx="2066925" cy="3000375"/>
          </a:xfrm>
          <a:prstGeom prst="rect">
            <a:avLst/>
          </a:prstGeom>
          <a:ln>
            <a:noFill/>
          </a:ln>
          <a:effectLst>
            <a:outerShdw blurRad="190500" algn="tl" rotWithShape="0">
              <a:srgbClr val="000000">
                <a:alpha val="70000"/>
              </a:srgbClr>
            </a:outerShdw>
          </a:effectLst>
        </p:spPr>
      </p:pic>
      <p:pic>
        <p:nvPicPr>
          <p:cNvPr id="10" name="Picture 10" descr="A screenshot of a cell phone&#10;&#10;Description generated with very high confidence">
            <a:extLst>
              <a:ext uri="{FF2B5EF4-FFF2-40B4-BE49-F238E27FC236}">
                <a16:creationId xmlns:a16="http://schemas.microsoft.com/office/drawing/2014/main" id="{E9487216-69DA-4BF5-9CB2-63308F3F4527}"/>
              </a:ext>
            </a:extLst>
          </p:cNvPr>
          <p:cNvPicPr>
            <a:picLocks noChangeAspect="1"/>
          </p:cNvPicPr>
          <p:nvPr/>
        </p:nvPicPr>
        <p:blipFill>
          <a:blip r:embed="rId5"/>
          <a:stretch>
            <a:fillRect/>
          </a:stretch>
        </p:blipFill>
        <p:spPr>
          <a:xfrm>
            <a:off x="9658979" y="2817513"/>
            <a:ext cx="2219325" cy="3667125"/>
          </a:xfrm>
          <a:prstGeom prst="rect">
            <a:avLst/>
          </a:prstGeom>
          <a:ln>
            <a:noFill/>
          </a:ln>
          <a:effectLst>
            <a:outerShdw blurRad="190500" algn="tl" rotWithShape="0">
              <a:srgbClr val="000000">
                <a:alpha val="70000"/>
              </a:srgbClr>
            </a:outerShdw>
          </a:effectLst>
        </p:spPr>
      </p:pic>
      <p:cxnSp>
        <p:nvCxnSpPr>
          <p:cNvPr id="13" name="Straight Arrow Connector 12">
            <a:extLst>
              <a:ext uri="{FF2B5EF4-FFF2-40B4-BE49-F238E27FC236}">
                <a16:creationId xmlns:a16="http://schemas.microsoft.com/office/drawing/2014/main" id="{1DBEC50B-3A27-4ADA-BA6C-49C7D1C9B211}"/>
              </a:ext>
            </a:extLst>
          </p:cNvPr>
          <p:cNvCxnSpPr>
            <a:cxnSpLocks/>
          </p:cNvCxnSpPr>
          <p:nvPr/>
        </p:nvCxnSpPr>
        <p:spPr>
          <a:xfrm>
            <a:off x="6645213" y="3834441"/>
            <a:ext cx="856894" cy="12364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53D818-0595-4099-8A3D-2695453E8268}"/>
              </a:ext>
            </a:extLst>
          </p:cNvPr>
          <p:cNvCxnSpPr>
            <a:cxnSpLocks/>
          </p:cNvCxnSpPr>
          <p:nvPr/>
        </p:nvCxnSpPr>
        <p:spPr>
          <a:xfrm>
            <a:off x="9319401" y="3963837"/>
            <a:ext cx="396819" cy="20990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5" descr="A screenshot of a cell phone&#10;&#10;Description generated with very high confidence">
            <a:extLst>
              <a:ext uri="{FF2B5EF4-FFF2-40B4-BE49-F238E27FC236}">
                <a16:creationId xmlns:a16="http://schemas.microsoft.com/office/drawing/2014/main" id="{6513971D-CC1C-4EC7-82B2-D0D05C088DD9}"/>
              </a:ext>
            </a:extLst>
          </p:cNvPr>
          <p:cNvPicPr>
            <a:picLocks noChangeAspect="1"/>
          </p:cNvPicPr>
          <p:nvPr/>
        </p:nvPicPr>
        <p:blipFill>
          <a:blip r:embed="rId6"/>
          <a:stretch>
            <a:fillRect/>
          </a:stretch>
        </p:blipFill>
        <p:spPr>
          <a:xfrm>
            <a:off x="842513" y="5323545"/>
            <a:ext cx="6625086" cy="1156720"/>
          </a:xfrm>
          <a:prstGeom prst="rect">
            <a:avLst/>
          </a:prstGeom>
          <a:ln>
            <a:noFill/>
          </a:ln>
          <a:effectLst>
            <a:outerShdw blurRad="190500" algn="tl" rotWithShape="0">
              <a:srgbClr val="000000">
                <a:alpha val="70000"/>
              </a:srgbClr>
            </a:outerShdw>
          </a:effectLst>
        </p:spPr>
      </p:pic>
      <p:cxnSp>
        <p:nvCxnSpPr>
          <p:cNvPr id="17" name="Straight Arrow Connector 16">
            <a:extLst>
              <a:ext uri="{FF2B5EF4-FFF2-40B4-BE49-F238E27FC236}">
                <a16:creationId xmlns:a16="http://schemas.microsoft.com/office/drawing/2014/main" id="{04B71E3D-3CC5-4D5A-9FAF-4B5B3F8467AB}"/>
              </a:ext>
            </a:extLst>
          </p:cNvPr>
          <p:cNvCxnSpPr>
            <a:cxnSpLocks/>
          </p:cNvCxnSpPr>
          <p:nvPr/>
        </p:nvCxnSpPr>
        <p:spPr>
          <a:xfrm flipH="1">
            <a:off x="6438182" y="4380780"/>
            <a:ext cx="3470690" cy="128820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15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 Example: </a:t>
            </a:r>
            <a:r>
              <a:rPr lang="en-US" err="1">
                <a:cs typeface="Calibri Light"/>
              </a:rPr>
              <a:t>Proquest</a:t>
            </a:r>
            <a:endParaRPr lang="en-US" err="1"/>
          </a:p>
        </p:txBody>
      </p:sp>
      <p:pic>
        <p:nvPicPr>
          <p:cNvPr id="3" name="Picture 3" descr="A screenshot of a cell phone&#10;&#10;Description generated with very high confidence">
            <a:extLst>
              <a:ext uri="{FF2B5EF4-FFF2-40B4-BE49-F238E27FC236}">
                <a16:creationId xmlns:a16="http://schemas.microsoft.com/office/drawing/2014/main" id="{DABC8DFB-B003-4E5B-A41A-20A9BF31CF1B}"/>
              </a:ext>
            </a:extLst>
          </p:cNvPr>
          <p:cNvPicPr>
            <a:picLocks noChangeAspect="1"/>
          </p:cNvPicPr>
          <p:nvPr/>
        </p:nvPicPr>
        <p:blipFill rotWithShape="1">
          <a:blip r:embed="rId3"/>
          <a:srcRect l="22524" t="97" r="32588" b="-302"/>
          <a:stretch/>
        </p:blipFill>
        <p:spPr>
          <a:xfrm>
            <a:off x="7614249" y="1629264"/>
            <a:ext cx="4038760" cy="4783044"/>
          </a:xfrm>
          <a:prstGeom prst="rect">
            <a:avLst/>
          </a:prstGeom>
          <a:ln>
            <a:noFill/>
          </a:ln>
          <a:effectLst>
            <a:outerShdw blurRad="190500" algn="tl" rotWithShape="0">
              <a:srgbClr val="000000">
                <a:alpha val="70000"/>
              </a:srgbClr>
            </a:outerShdw>
          </a:effectLst>
        </p:spPr>
      </p:pic>
      <p:pic>
        <p:nvPicPr>
          <p:cNvPr id="5" name="Picture 6">
            <a:extLst>
              <a:ext uri="{FF2B5EF4-FFF2-40B4-BE49-F238E27FC236}">
                <a16:creationId xmlns:a16="http://schemas.microsoft.com/office/drawing/2014/main" id="{064D8DC9-D0FF-4A31-8E03-BEC7F8D48268}"/>
              </a:ext>
            </a:extLst>
          </p:cNvPr>
          <p:cNvPicPr>
            <a:picLocks noChangeAspect="1"/>
          </p:cNvPicPr>
          <p:nvPr/>
        </p:nvPicPr>
        <p:blipFill>
          <a:blip r:embed="rId4"/>
          <a:stretch>
            <a:fillRect/>
          </a:stretch>
        </p:blipFill>
        <p:spPr>
          <a:xfrm>
            <a:off x="842513" y="1705011"/>
            <a:ext cx="5690558" cy="2916016"/>
          </a:xfrm>
          <a:prstGeom prst="rect">
            <a:avLst/>
          </a:prstGeom>
          <a:ln>
            <a:noFill/>
          </a:ln>
          <a:effectLst>
            <a:outerShdw blurRad="190500" algn="tl" rotWithShape="0">
              <a:srgbClr val="000000">
                <a:alpha val="70000"/>
              </a:srgbClr>
            </a:outerShdw>
          </a:effectLst>
        </p:spPr>
      </p:pic>
      <p:cxnSp>
        <p:nvCxnSpPr>
          <p:cNvPr id="9" name="Straight Arrow Connector 8">
            <a:extLst>
              <a:ext uri="{FF2B5EF4-FFF2-40B4-BE49-F238E27FC236}">
                <a16:creationId xmlns:a16="http://schemas.microsoft.com/office/drawing/2014/main" id="{F526E747-F1E9-49D9-BECF-64C4D7C7459D}"/>
              </a:ext>
            </a:extLst>
          </p:cNvPr>
          <p:cNvCxnSpPr>
            <a:cxnSpLocks/>
          </p:cNvCxnSpPr>
          <p:nvPr/>
        </p:nvCxnSpPr>
        <p:spPr>
          <a:xfrm>
            <a:off x="6645213" y="3834441"/>
            <a:ext cx="856894" cy="12364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103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BB24-F722-4E84-ADAB-6C8C746FD5B6}"/>
              </a:ext>
            </a:extLst>
          </p:cNvPr>
          <p:cNvSpPr>
            <a:spLocks noGrp="1"/>
          </p:cNvSpPr>
          <p:nvPr>
            <p:ph type="title"/>
          </p:nvPr>
        </p:nvSpPr>
        <p:spPr/>
        <p:txBody>
          <a:bodyPr/>
          <a:lstStyle/>
          <a:p>
            <a:r>
              <a:rPr lang="en-US">
                <a:cs typeface="Calibri Light"/>
              </a:rPr>
              <a:t>Link Resolver Change: Example: </a:t>
            </a:r>
            <a:r>
              <a:rPr lang="en-US" err="1">
                <a:cs typeface="Calibri Light"/>
              </a:rPr>
              <a:t>Proquest</a:t>
            </a:r>
            <a:endParaRPr lang="en-US" err="1"/>
          </a:p>
        </p:txBody>
      </p:sp>
      <p:cxnSp>
        <p:nvCxnSpPr>
          <p:cNvPr id="9" name="Straight Arrow Connector 8">
            <a:extLst>
              <a:ext uri="{FF2B5EF4-FFF2-40B4-BE49-F238E27FC236}">
                <a16:creationId xmlns:a16="http://schemas.microsoft.com/office/drawing/2014/main" id="{F526E747-F1E9-49D9-BECF-64C4D7C7459D}"/>
              </a:ext>
            </a:extLst>
          </p:cNvPr>
          <p:cNvCxnSpPr>
            <a:cxnSpLocks/>
          </p:cNvCxnSpPr>
          <p:nvPr/>
        </p:nvCxnSpPr>
        <p:spPr>
          <a:xfrm flipV="1">
            <a:off x="4891175" y="4317516"/>
            <a:ext cx="1748290" cy="575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1" descr="A screenshot of a cell phone&#10;&#10;Description generated with high confidence">
            <a:extLst>
              <a:ext uri="{FF2B5EF4-FFF2-40B4-BE49-F238E27FC236}">
                <a16:creationId xmlns:a16="http://schemas.microsoft.com/office/drawing/2014/main" id="{6A30C93F-51B2-4EDF-B5E0-82BF03B773BA}"/>
              </a:ext>
            </a:extLst>
          </p:cNvPr>
          <p:cNvPicPr>
            <a:picLocks noChangeAspect="1"/>
          </p:cNvPicPr>
          <p:nvPr/>
        </p:nvPicPr>
        <p:blipFill>
          <a:blip r:embed="rId3"/>
          <a:stretch>
            <a:fillRect/>
          </a:stretch>
        </p:blipFill>
        <p:spPr>
          <a:xfrm>
            <a:off x="842513" y="2018504"/>
            <a:ext cx="3577086" cy="4704426"/>
          </a:xfrm>
          <a:prstGeom prst="rect">
            <a:avLst/>
          </a:prstGeom>
          <a:ln>
            <a:noFill/>
          </a:ln>
          <a:effectLst>
            <a:outerShdw blurRad="190500" algn="tl" rotWithShape="0">
              <a:srgbClr val="000000">
                <a:alpha val="70000"/>
              </a:srgbClr>
            </a:outerShdw>
          </a:effectLst>
        </p:spPr>
      </p:pic>
      <p:pic>
        <p:nvPicPr>
          <p:cNvPr id="4" name="Picture 5" descr="A screenshot of a cell phone&#10;&#10;Description generated with very high confidence">
            <a:extLst>
              <a:ext uri="{FF2B5EF4-FFF2-40B4-BE49-F238E27FC236}">
                <a16:creationId xmlns:a16="http://schemas.microsoft.com/office/drawing/2014/main" id="{F1BCA32E-4B08-4E06-B2E7-C47B5DDE6677}"/>
              </a:ext>
            </a:extLst>
          </p:cNvPr>
          <p:cNvPicPr>
            <a:picLocks noChangeAspect="1"/>
          </p:cNvPicPr>
          <p:nvPr/>
        </p:nvPicPr>
        <p:blipFill>
          <a:blip r:embed="rId4"/>
          <a:stretch>
            <a:fillRect/>
          </a:stretch>
        </p:blipFill>
        <p:spPr>
          <a:xfrm>
            <a:off x="7139797" y="2021900"/>
            <a:ext cx="3677727" cy="4726389"/>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079FF5F9-80F4-4D58-8CA2-E2BBC6AAE770}"/>
              </a:ext>
            </a:extLst>
          </p:cNvPr>
          <p:cNvSpPr txBox="1"/>
          <p:nvPr/>
        </p:nvSpPr>
        <p:spPr>
          <a:xfrm>
            <a:off x="713117" y="157575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Disable FTF</a:t>
            </a:r>
          </a:p>
        </p:txBody>
      </p:sp>
      <p:sp>
        <p:nvSpPr>
          <p:cNvPr id="7" name="TextBox 6">
            <a:extLst>
              <a:ext uri="{FF2B5EF4-FFF2-40B4-BE49-F238E27FC236}">
                <a16:creationId xmlns:a16="http://schemas.microsoft.com/office/drawing/2014/main" id="{7D6EF99A-A5E8-4085-BD21-D71A3880C808}"/>
              </a:ext>
            </a:extLst>
          </p:cNvPr>
          <p:cNvSpPr txBox="1"/>
          <p:nvPr/>
        </p:nvSpPr>
        <p:spPr>
          <a:xfrm>
            <a:off x="7139796" y="15757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Enable Alma (SFX)</a:t>
            </a:r>
          </a:p>
        </p:txBody>
      </p:sp>
    </p:spTree>
    <p:extLst>
      <p:ext uri="{BB962C8B-B14F-4D97-AF65-F5344CB8AC3E}">
        <p14:creationId xmlns:p14="http://schemas.microsoft.com/office/powerpoint/2010/main" val="2982688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BAE8-3DA8-47ED-9DC8-5FF97214CF31}"/>
              </a:ext>
            </a:extLst>
          </p:cNvPr>
          <p:cNvSpPr>
            <a:spLocks noGrp="1"/>
          </p:cNvSpPr>
          <p:nvPr>
            <p:ph type="title"/>
          </p:nvPr>
        </p:nvSpPr>
        <p:spPr/>
        <p:txBody>
          <a:bodyPr/>
          <a:lstStyle/>
          <a:p>
            <a:r>
              <a:rPr lang="en-US">
                <a:cs typeface="Calibri Light"/>
              </a:rPr>
              <a:t>Google Scholar</a:t>
            </a:r>
            <a:endParaRPr lang="en-US"/>
          </a:p>
        </p:txBody>
      </p:sp>
      <p:sp>
        <p:nvSpPr>
          <p:cNvPr id="3" name="Content Placeholder 2">
            <a:extLst>
              <a:ext uri="{FF2B5EF4-FFF2-40B4-BE49-F238E27FC236}">
                <a16:creationId xmlns:a16="http://schemas.microsoft.com/office/drawing/2014/main" id="{E56AC350-E60D-4B19-B99D-00DCD4DECD26}"/>
              </a:ext>
            </a:extLst>
          </p:cNvPr>
          <p:cNvSpPr>
            <a:spLocks noGrp="1"/>
          </p:cNvSpPr>
          <p:nvPr>
            <p:ph idx="1"/>
          </p:nvPr>
        </p:nvSpPr>
        <p:spPr>
          <a:xfrm>
            <a:off x="838200" y="1825625"/>
            <a:ext cx="10515600" cy="4825790"/>
          </a:xfrm>
        </p:spPr>
        <p:txBody>
          <a:bodyPr vert="horz" lIns="91440" tIns="45720" rIns="91440" bIns="45720" rtlCol="0" anchor="t">
            <a:normAutofit fontScale="77500" lnSpcReduction="20000"/>
          </a:bodyPr>
          <a:lstStyle/>
          <a:p>
            <a:r>
              <a:rPr lang="en-US">
                <a:ea typeface="+mn-lt"/>
                <a:cs typeface="+mn-lt"/>
              </a:rPr>
              <a:t>Google Scholar is usually mentioned at the same time as the link resolver is discussed because they are related, however Google Scholar is a separate thing. </a:t>
            </a:r>
          </a:p>
          <a:p>
            <a:r>
              <a:rPr lang="en-US">
                <a:ea typeface="+mn-lt"/>
                <a:cs typeface="+mn-lt"/>
              </a:rPr>
              <a:t>Your current link resolver provider has probably set up Google Scholar linking for you, so that if you do a Google Scholar search on campus computer, links to your articles will show in the results. </a:t>
            </a:r>
          </a:p>
          <a:p>
            <a:r>
              <a:rPr lang="en-US">
                <a:ea typeface="+mn-lt"/>
                <a:cs typeface="+mn-lt"/>
              </a:rPr>
              <a:t>You should see a link either to the right of the article result or in the "more" link under the article that says something like "Get It from [your campus]." </a:t>
            </a:r>
          </a:p>
          <a:p>
            <a:r>
              <a:rPr lang="en-US">
                <a:ea typeface="+mn-lt"/>
                <a:cs typeface="+mn-lt"/>
              </a:rPr>
              <a:t>Most schools set this up so that when a patron is within the campus IP range, the links automatically show, but if the patron is at home or outside of the range, they'll need to identify themselves as being affiliated with your campus so that Google will know to show them the links. Here's </a:t>
            </a:r>
            <a:r>
              <a:rPr lang="en-US">
                <a:ea typeface="+mn-lt"/>
                <a:cs typeface="+mn-lt"/>
                <a:hlinkClick r:id="rId3"/>
              </a:rPr>
              <a:t>an explanation</a:t>
            </a:r>
            <a:r>
              <a:rPr lang="en-US">
                <a:ea typeface="+mn-lt"/>
                <a:cs typeface="+mn-lt"/>
              </a:rPr>
              <a:t> about how to set this up for GCC students.</a:t>
            </a:r>
            <a:endParaRPr lang="en-US">
              <a:cs typeface="Calibri" panose="020F0502020204030204"/>
            </a:endParaRPr>
          </a:p>
          <a:p>
            <a:r>
              <a:rPr lang="en-US">
                <a:ea typeface="+mn-lt"/>
                <a:cs typeface="+mn-lt"/>
              </a:rPr>
              <a:t>We can't change this link resolver connection ourselves. </a:t>
            </a:r>
          </a:p>
          <a:p>
            <a:pPr lvl="1"/>
            <a:r>
              <a:rPr lang="en-US">
                <a:ea typeface="+mn-lt"/>
                <a:cs typeface="+mn-lt"/>
              </a:rPr>
              <a:t>If you're an EBSCO full-text finder customer, you need to contact tech support to have them remove themselves. It can take 1-2 weeks for the change to take effect.</a:t>
            </a:r>
          </a:p>
          <a:p>
            <a:pPr lvl="1"/>
            <a:r>
              <a:rPr lang="en-US">
                <a:ea typeface="+mn-lt"/>
                <a:cs typeface="+mn-lt"/>
              </a:rPr>
              <a:t>Ex Libris has already set up our connection with the Alma link resolver, but you also need to make sure your Google Scholar publishing job is set up and running in Alma.</a:t>
            </a:r>
          </a:p>
          <a:p>
            <a:pPr marL="457200" lvl="1" indent="0">
              <a:buNone/>
            </a:pPr>
            <a:endParaRPr lang="en-US">
              <a:cs typeface="Calibri"/>
            </a:endParaRPr>
          </a:p>
        </p:txBody>
      </p:sp>
    </p:spTree>
    <p:extLst>
      <p:ext uri="{BB962C8B-B14F-4D97-AF65-F5344CB8AC3E}">
        <p14:creationId xmlns:p14="http://schemas.microsoft.com/office/powerpoint/2010/main" val="1798784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BAE8-3DA8-47ED-9DC8-5FF97214CF31}"/>
              </a:ext>
            </a:extLst>
          </p:cNvPr>
          <p:cNvSpPr>
            <a:spLocks noGrp="1"/>
          </p:cNvSpPr>
          <p:nvPr>
            <p:ph type="title"/>
          </p:nvPr>
        </p:nvSpPr>
        <p:spPr/>
        <p:txBody>
          <a:bodyPr/>
          <a:lstStyle/>
          <a:p>
            <a:r>
              <a:rPr lang="en-US">
                <a:cs typeface="Calibri Light"/>
              </a:rPr>
              <a:t>Google Scholar</a:t>
            </a:r>
            <a:endParaRPr lang="en-US"/>
          </a:p>
        </p:txBody>
      </p:sp>
      <p:pic>
        <p:nvPicPr>
          <p:cNvPr id="6" name="Picture 6" descr="A screenshot of a cell phone&#10;&#10;Description generated with very high confidence">
            <a:extLst>
              <a:ext uri="{FF2B5EF4-FFF2-40B4-BE49-F238E27FC236}">
                <a16:creationId xmlns:a16="http://schemas.microsoft.com/office/drawing/2014/main" id="{26683C4B-3D01-4042-B5D0-C82310365314}"/>
              </a:ext>
            </a:extLst>
          </p:cNvPr>
          <p:cNvPicPr>
            <a:picLocks noChangeAspect="1"/>
          </p:cNvPicPr>
          <p:nvPr/>
        </p:nvPicPr>
        <p:blipFill>
          <a:blip r:embed="rId3"/>
          <a:stretch>
            <a:fillRect/>
          </a:stretch>
        </p:blipFill>
        <p:spPr>
          <a:xfrm>
            <a:off x="842513" y="1699034"/>
            <a:ext cx="10161916" cy="2295365"/>
          </a:xfrm>
          <a:prstGeom prst="rect">
            <a:avLst/>
          </a:prstGeom>
          <a:ln>
            <a:noFill/>
          </a:ln>
          <a:effectLst>
            <a:outerShdw blurRad="190500" algn="tl" rotWithShape="0">
              <a:srgbClr val="000000">
                <a:alpha val="70000"/>
              </a:srgbClr>
            </a:outerShdw>
          </a:effectLst>
        </p:spPr>
      </p:pic>
      <p:pic>
        <p:nvPicPr>
          <p:cNvPr id="8" name="Picture 8" descr="A screenshot of a social media post&#10;&#10;Description generated with very high confidence">
            <a:extLst>
              <a:ext uri="{FF2B5EF4-FFF2-40B4-BE49-F238E27FC236}">
                <a16:creationId xmlns:a16="http://schemas.microsoft.com/office/drawing/2014/main" id="{FCC1C2E5-E38E-4B15-A5D6-74CC38368EDB}"/>
              </a:ext>
            </a:extLst>
          </p:cNvPr>
          <p:cNvPicPr>
            <a:picLocks noChangeAspect="1"/>
          </p:cNvPicPr>
          <p:nvPr/>
        </p:nvPicPr>
        <p:blipFill>
          <a:blip r:embed="rId4"/>
          <a:stretch>
            <a:fillRect/>
          </a:stretch>
        </p:blipFill>
        <p:spPr>
          <a:xfrm>
            <a:off x="7599872" y="4330654"/>
            <a:ext cx="4152181" cy="2279862"/>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6CA8D1D9-41BA-4630-968E-4807F83D2BB0}"/>
              </a:ext>
            </a:extLst>
          </p:cNvPr>
          <p:cNvSpPr txBox="1"/>
          <p:nvPr/>
        </p:nvSpPr>
        <p:spPr>
          <a:xfrm>
            <a:off x="842514" y="4336211"/>
            <a:ext cx="639504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From Lynn Higgins: "SUNY institutions have been registered for Google Scholar.  Prior to your go live, please plan to configure the Google Scholar publishing profile.  At go live, ExL will run publishing for the first time if we see a configured profile.  The profile is found under Resources &gt; Publishing &gt; Publishing Profiles&gt; Publish electronic records to Google Scholar.  Please complete the Registration Parameters and Contact Information for Technical Issue sections of the profile:"</a:t>
            </a:r>
            <a:endParaRPr lang="en-US"/>
          </a:p>
        </p:txBody>
      </p:sp>
    </p:spTree>
    <p:extLst>
      <p:ext uri="{BB962C8B-B14F-4D97-AF65-F5344CB8AC3E}">
        <p14:creationId xmlns:p14="http://schemas.microsoft.com/office/powerpoint/2010/main" val="256376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BCED-10DE-40CD-BBAA-FECB17924F07}"/>
              </a:ext>
            </a:extLst>
          </p:cNvPr>
          <p:cNvSpPr>
            <a:spLocks noGrp="1"/>
          </p:cNvSpPr>
          <p:nvPr>
            <p:ph type="title"/>
          </p:nvPr>
        </p:nvSpPr>
        <p:spPr/>
        <p:txBody>
          <a:bodyPr/>
          <a:lstStyle/>
          <a:p>
            <a:r>
              <a:rPr lang="en-US">
                <a:cs typeface="Calibri Light"/>
              </a:rPr>
              <a:t>What to do if you can't fix something</a:t>
            </a:r>
            <a:endParaRPr lang="en-US"/>
          </a:p>
        </p:txBody>
      </p:sp>
      <p:sp>
        <p:nvSpPr>
          <p:cNvPr id="3" name="Content Placeholder 2">
            <a:extLst>
              <a:ext uri="{FF2B5EF4-FFF2-40B4-BE49-F238E27FC236}">
                <a16:creationId xmlns:a16="http://schemas.microsoft.com/office/drawing/2014/main" id="{C4D648F8-9AF6-4A22-8985-D22CEB499189}"/>
              </a:ext>
            </a:extLst>
          </p:cNvPr>
          <p:cNvSpPr>
            <a:spLocks noGrp="1"/>
          </p:cNvSpPr>
          <p:nvPr>
            <p:ph idx="1"/>
          </p:nvPr>
        </p:nvSpPr>
        <p:spPr/>
        <p:txBody>
          <a:bodyPr vert="horz" lIns="91440" tIns="45720" rIns="91440" bIns="45720" rtlCol="0" anchor="t">
            <a:normAutofit/>
          </a:bodyPr>
          <a:lstStyle/>
          <a:p>
            <a:r>
              <a:rPr lang="en-US">
                <a:cs typeface="Calibri"/>
              </a:rPr>
              <a:t>Basecamp</a:t>
            </a:r>
          </a:p>
          <a:p>
            <a:r>
              <a:rPr lang="en-US">
                <a:cs typeface="Calibri"/>
              </a:rPr>
              <a:t>Create a Salesforce case</a:t>
            </a:r>
          </a:p>
          <a:p>
            <a:r>
              <a:rPr lang="en-US">
                <a:cs typeface="Calibri"/>
              </a:rPr>
              <a:t>More info coming soon from Ex Libris about Switch to Support.</a:t>
            </a:r>
          </a:p>
        </p:txBody>
      </p:sp>
    </p:spTree>
    <p:extLst>
      <p:ext uri="{BB962C8B-B14F-4D97-AF65-F5344CB8AC3E}">
        <p14:creationId xmlns:p14="http://schemas.microsoft.com/office/powerpoint/2010/main" val="145825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CD11-B826-474E-B8B9-55E03C1A37F7}"/>
              </a:ext>
            </a:extLst>
          </p:cNvPr>
          <p:cNvSpPr>
            <a:spLocks noGrp="1"/>
          </p:cNvSpPr>
          <p:nvPr>
            <p:ph type="title"/>
          </p:nvPr>
        </p:nvSpPr>
        <p:spPr/>
        <p:txBody>
          <a:bodyPr/>
          <a:lstStyle/>
          <a:p>
            <a:r>
              <a:rPr lang="en-US">
                <a:cs typeface="Calibri Light"/>
              </a:rPr>
              <a:t>Tabs and How to Use Them</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14B702D4-9340-4B1B-B8A6-3953F3D43EBE}"/>
              </a:ext>
            </a:extLst>
          </p:cNvPr>
          <p:cNvPicPr>
            <a:picLocks noChangeAspect="1"/>
          </p:cNvPicPr>
          <p:nvPr/>
        </p:nvPicPr>
        <p:blipFill>
          <a:blip r:embed="rId3"/>
          <a:stretch>
            <a:fillRect/>
          </a:stretch>
        </p:blipFill>
        <p:spPr>
          <a:xfrm>
            <a:off x="396815" y="1533346"/>
            <a:ext cx="5604294" cy="1390290"/>
          </a:xfrm>
          <a:prstGeom prst="rect">
            <a:avLst/>
          </a:prstGeom>
          <a:ln>
            <a:noFill/>
          </a:ln>
          <a:effectLst>
            <a:outerShdw blurRad="190500" algn="tl" rotWithShape="0">
              <a:srgbClr val="000000">
                <a:alpha val="70000"/>
              </a:srgbClr>
            </a:outerShdw>
          </a:effectLst>
        </p:spPr>
      </p:pic>
      <p:pic>
        <p:nvPicPr>
          <p:cNvPr id="6" name="Picture 6" descr="A screenshot of a cell phone&#10;&#10;Description generated with very high confidence">
            <a:extLst>
              <a:ext uri="{FF2B5EF4-FFF2-40B4-BE49-F238E27FC236}">
                <a16:creationId xmlns:a16="http://schemas.microsoft.com/office/drawing/2014/main" id="{8E6F1B73-6C2F-4D85-8AB7-0B579EBBEF99}"/>
              </a:ext>
            </a:extLst>
          </p:cNvPr>
          <p:cNvPicPr>
            <a:picLocks noChangeAspect="1"/>
          </p:cNvPicPr>
          <p:nvPr/>
        </p:nvPicPr>
        <p:blipFill rotWithShape="1">
          <a:blip r:embed="rId4"/>
          <a:srcRect r="14286" b="1124"/>
          <a:stretch/>
        </p:blipFill>
        <p:spPr>
          <a:xfrm>
            <a:off x="6866625" y="1593147"/>
            <a:ext cx="4655800" cy="1256413"/>
          </a:xfrm>
          <a:prstGeom prst="rect">
            <a:avLst/>
          </a:prstGeom>
          <a:ln>
            <a:noFill/>
          </a:ln>
          <a:effectLst>
            <a:outerShdw blurRad="190500" algn="tl" rotWithShape="0">
              <a:srgbClr val="000000">
                <a:alpha val="70000"/>
              </a:srgbClr>
            </a:outerShdw>
          </a:effectLst>
        </p:spPr>
      </p:pic>
      <p:pic>
        <p:nvPicPr>
          <p:cNvPr id="8" name="Picture 8" descr="A screenshot of a cell phone&#10;&#10;Description generated with very high confidence">
            <a:extLst>
              <a:ext uri="{FF2B5EF4-FFF2-40B4-BE49-F238E27FC236}">
                <a16:creationId xmlns:a16="http://schemas.microsoft.com/office/drawing/2014/main" id="{A36BA459-C3F5-4800-9990-62C00C8D45C5}"/>
              </a:ext>
            </a:extLst>
          </p:cNvPr>
          <p:cNvPicPr>
            <a:picLocks noChangeAspect="1"/>
          </p:cNvPicPr>
          <p:nvPr/>
        </p:nvPicPr>
        <p:blipFill>
          <a:blip r:embed="rId5"/>
          <a:stretch>
            <a:fillRect/>
          </a:stretch>
        </p:blipFill>
        <p:spPr>
          <a:xfrm>
            <a:off x="1403230" y="3607461"/>
            <a:ext cx="9414294" cy="2518551"/>
          </a:xfrm>
          <a:prstGeom prst="rect">
            <a:avLst/>
          </a:prstGeom>
          <a:ln>
            <a:noFill/>
          </a:ln>
          <a:effectLst>
            <a:outerShdw blurRad="190500" algn="tl" rotWithShape="0">
              <a:srgbClr val="000000">
                <a:alpha val="70000"/>
              </a:srgbClr>
            </a:outerShdw>
          </a:effectLst>
        </p:spPr>
      </p:pic>
      <p:cxnSp>
        <p:nvCxnSpPr>
          <p:cNvPr id="10" name="Straight Arrow Connector 9">
            <a:extLst>
              <a:ext uri="{FF2B5EF4-FFF2-40B4-BE49-F238E27FC236}">
                <a16:creationId xmlns:a16="http://schemas.microsoft.com/office/drawing/2014/main" id="{380E0BD0-0310-4726-8276-DD91A4AA8566}"/>
              </a:ext>
            </a:extLst>
          </p:cNvPr>
          <p:cNvCxnSpPr/>
          <p:nvPr/>
        </p:nvCxnSpPr>
        <p:spPr>
          <a:xfrm flipH="1">
            <a:off x="2297503" y="2957423"/>
            <a:ext cx="437071" cy="6124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BAEEA9-5589-4F92-8ADE-0ED4549D69B3}"/>
              </a:ext>
            </a:extLst>
          </p:cNvPr>
          <p:cNvCxnSpPr>
            <a:cxnSpLocks/>
          </p:cNvCxnSpPr>
          <p:nvPr/>
        </p:nvCxnSpPr>
        <p:spPr>
          <a:xfrm flipV="1">
            <a:off x="1469366" y="2779143"/>
            <a:ext cx="5400136" cy="575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479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1B74-A5E2-4F63-82FF-23A90C004EE2}"/>
              </a:ext>
            </a:extLst>
          </p:cNvPr>
          <p:cNvSpPr>
            <a:spLocks noGrp="1"/>
          </p:cNvSpPr>
          <p:nvPr>
            <p:ph type="title"/>
          </p:nvPr>
        </p:nvSpPr>
        <p:spPr/>
        <p:txBody>
          <a:bodyPr/>
          <a:lstStyle/>
          <a:p>
            <a:r>
              <a:rPr lang="en-US">
                <a:cs typeface="Calibri Light"/>
              </a:rPr>
              <a:t>Helpful Links</a:t>
            </a:r>
            <a:endParaRPr lang="en-US"/>
          </a:p>
        </p:txBody>
      </p:sp>
      <p:sp>
        <p:nvSpPr>
          <p:cNvPr id="3" name="Content Placeholder 2">
            <a:extLst>
              <a:ext uri="{FF2B5EF4-FFF2-40B4-BE49-F238E27FC236}">
                <a16:creationId xmlns:a16="http://schemas.microsoft.com/office/drawing/2014/main" id="{39AC15B2-A662-4064-B553-DD4C5725DA63}"/>
              </a:ext>
            </a:extLst>
          </p:cNvPr>
          <p:cNvSpPr>
            <a:spLocks noGrp="1"/>
          </p:cNvSpPr>
          <p:nvPr>
            <p:ph idx="1"/>
          </p:nvPr>
        </p:nvSpPr>
        <p:spPr>
          <a:xfrm>
            <a:off x="838200" y="1825625"/>
            <a:ext cx="10515600" cy="4682017"/>
          </a:xfrm>
        </p:spPr>
        <p:txBody>
          <a:bodyPr vert="horz" lIns="91440" tIns="45720" rIns="91440" bIns="45720" rtlCol="0" anchor="t">
            <a:normAutofit fontScale="92500" lnSpcReduction="20000"/>
          </a:bodyPr>
          <a:lstStyle/>
          <a:p>
            <a:r>
              <a:rPr lang="en-US">
                <a:cs typeface="Calibri"/>
              </a:rPr>
              <a:t>Knowledge Center </a:t>
            </a:r>
            <a:r>
              <a:rPr lang="en-US">
                <a:cs typeface="Calibri"/>
                <a:hlinkClick r:id="rId2"/>
              </a:rPr>
              <a:t>general overview</a:t>
            </a:r>
            <a:r>
              <a:rPr lang="en-US">
                <a:cs typeface="Calibri"/>
              </a:rPr>
              <a:t> of electronic resources </a:t>
            </a:r>
            <a:endParaRPr lang="en-US"/>
          </a:p>
          <a:p>
            <a:r>
              <a:rPr lang="en-US">
                <a:ea typeface="+mn-lt"/>
                <a:cs typeface="+mn-lt"/>
                <a:hlinkClick r:id="rId3"/>
              </a:rPr>
              <a:t>Parser Parameter Documentation</a:t>
            </a:r>
            <a:r>
              <a:rPr lang="en-US">
                <a:ea typeface="+mn-lt"/>
                <a:cs typeface="+mn-lt"/>
              </a:rPr>
              <a:t>: use if you're having trouble getting your databases to link properly</a:t>
            </a:r>
          </a:p>
          <a:p>
            <a:r>
              <a:rPr lang="en-US">
                <a:ea typeface="+mn-lt"/>
                <a:cs typeface="+mn-lt"/>
              </a:rPr>
              <a:t>Shannon and Pam from Ex Libris </a:t>
            </a:r>
            <a:r>
              <a:rPr lang="en-US">
                <a:ea typeface="+mn-lt"/>
                <a:cs typeface="+mn-lt"/>
                <a:hlinkClick r:id="rId4"/>
              </a:rPr>
              <a:t>presentation</a:t>
            </a:r>
            <a:r>
              <a:rPr lang="en-US">
                <a:ea typeface="+mn-lt"/>
                <a:cs typeface="+mn-lt"/>
              </a:rPr>
              <a:t> about title loading with bulk portfolio loader</a:t>
            </a:r>
          </a:p>
          <a:p>
            <a:r>
              <a:rPr lang="en-US">
                <a:ea typeface="+mn-lt"/>
                <a:cs typeface="+mn-lt"/>
              </a:rPr>
              <a:t>Bulk portfolio loader </a:t>
            </a:r>
            <a:r>
              <a:rPr lang="en-US">
                <a:ea typeface="+mn-lt"/>
                <a:cs typeface="+mn-lt"/>
                <a:hlinkClick r:id="rId5"/>
              </a:rPr>
              <a:t>format information</a:t>
            </a:r>
            <a:endParaRPr lang="en-US">
              <a:cs typeface="Calibri"/>
            </a:endParaRPr>
          </a:p>
          <a:p>
            <a:r>
              <a:rPr lang="en-US">
                <a:cs typeface="Calibri"/>
                <a:hlinkClick r:id="rId6"/>
              </a:rPr>
              <a:t>More info</a:t>
            </a:r>
            <a:r>
              <a:rPr lang="en-US">
                <a:cs typeface="Calibri"/>
              </a:rPr>
              <a:t> about how Open Access works in Primo, including recommendations for packages to activate</a:t>
            </a:r>
          </a:p>
          <a:p>
            <a:r>
              <a:rPr lang="en-US">
                <a:cs typeface="Calibri"/>
                <a:hlinkClick r:id="rId7"/>
              </a:rPr>
              <a:t>Google Scholar publishing</a:t>
            </a:r>
            <a:endParaRPr lang="en-US">
              <a:cs typeface="Calibri"/>
            </a:endParaRPr>
          </a:p>
          <a:p>
            <a:r>
              <a:rPr lang="en-US">
                <a:cs typeface="Calibri"/>
                <a:hlinkClick r:id="rId8"/>
              </a:rPr>
              <a:t>Alma Release Notes:</a:t>
            </a:r>
            <a:r>
              <a:rPr lang="en-US">
                <a:cs typeface="Calibri"/>
              </a:rPr>
              <a:t> tells you what's changing with each update</a:t>
            </a:r>
            <a:endParaRPr lang="en-US"/>
          </a:p>
          <a:p>
            <a:r>
              <a:rPr lang="en-US">
                <a:hlinkClick r:id="rId9"/>
              </a:rPr>
              <a:t>Community Zone Updates Task List</a:t>
            </a:r>
            <a:r>
              <a:rPr lang="en-US"/>
              <a:t>: this job tells you what CZ changes have affected your content every week</a:t>
            </a:r>
            <a:endParaRPr lang="en-US">
              <a:cs typeface="Calibri"/>
            </a:endParaRPr>
          </a:p>
          <a:p>
            <a:endParaRPr lang="en-US">
              <a:cs typeface="Calibri"/>
            </a:endParaRPr>
          </a:p>
        </p:txBody>
      </p:sp>
    </p:spTree>
    <p:extLst>
      <p:ext uri="{BB962C8B-B14F-4D97-AF65-F5344CB8AC3E}">
        <p14:creationId xmlns:p14="http://schemas.microsoft.com/office/powerpoint/2010/main" val="18153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a:xfrm>
            <a:off x="838200" y="365125"/>
            <a:ext cx="10515600" cy="1325563"/>
          </a:xfrm>
        </p:spPr>
        <p:txBody>
          <a:bodyPr>
            <a:normAutofit/>
          </a:bodyPr>
          <a:lstStyle/>
          <a:p>
            <a:r>
              <a:rPr lang="en-US">
                <a:cs typeface="Calibri Light"/>
              </a:rPr>
              <a:t>Aggregator Databases</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38200" y="1825625"/>
            <a:ext cx="3797807" cy="4351338"/>
          </a:xfrm>
        </p:spPr>
        <p:txBody>
          <a:bodyPr vert="horz" lIns="91440" tIns="45720" rIns="91440" bIns="45720" rtlCol="0" anchor="t">
            <a:normAutofit/>
          </a:bodyPr>
          <a:lstStyle/>
          <a:p>
            <a:r>
              <a:rPr lang="en-US" sz="2400">
                <a:cs typeface="Calibri"/>
              </a:rPr>
              <a:t>Highest priority – make sure that these are working first</a:t>
            </a:r>
          </a:p>
          <a:p>
            <a:r>
              <a:rPr lang="en-US" sz="2400">
                <a:cs typeface="Calibri"/>
              </a:rPr>
              <a:t>Check Electronic Collection:</a:t>
            </a:r>
          </a:p>
          <a:p>
            <a:pPr lvl="1"/>
            <a:r>
              <a:rPr lang="en-US">
                <a:cs typeface="Calibri"/>
              </a:rPr>
              <a:t>Look it up in Alma as Electronic Collection – Make sure that it shows in your Institution Zone</a:t>
            </a:r>
          </a:p>
        </p:txBody>
      </p:sp>
      <p:pic>
        <p:nvPicPr>
          <p:cNvPr id="5" name="Picture 5" descr="A screenshot of a cell phone&#10;&#10;Description generated with very high confidence">
            <a:extLst>
              <a:ext uri="{FF2B5EF4-FFF2-40B4-BE49-F238E27FC236}">
                <a16:creationId xmlns:a16="http://schemas.microsoft.com/office/drawing/2014/main" id="{CB34ECD6-4C61-4110-A3BA-F63E0CD62E27}"/>
              </a:ext>
            </a:extLst>
          </p:cNvPr>
          <p:cNvPicPr>
            <a:picLocks noChangeAspect="1"/>
          </p:cNvPicPr>
          <p:nvPr/>
        </p:nvPicPr>
        <p:blipFill rotWithShape="1">
          <a:blip r:embed="rId3"/>
          <a:srcRect r="10649" b="3"/>
          <a:stretch/>
        </p:blipFill>
        <p:spPr>
          <a:xfrm>
            <a:off x="5120640" y="1904281"/>
            <a:ext cx="6233160" cy="42726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84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a:xfrm>
            <a:off x="838200" y="365125"/>
            <a:ext cx="10515600" cy="1325563"/>
          </a:xfrm>
        </p:spPr>
        <p:txBody>
          <a:bodyPr>
            <a:normAutofit/>
          </a:bodyPr>
          <a:lstStyle/>
          <a:p>
            <a:r>
              <a:rPr lang="en-US">
                <a:cs typeface="Calibri Light"/>
              </a:rPr>
              <a:t>Aggregator Databases: Electronic Collection</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38200" y="1825625"/>
            <a:ext cx="3797807" cy="4351338"/>
          </a:xfrm>
        </p:spPr>
        <p:txBody>
          <a:bodyPr vert="horz" lIns="91440" tIns="45720" rIns="91440" bIns="45720" rtlCol="0" anchor="t">
            <a:normAutofit/>
          </a:bodyPr>
          <a:lstStyle/>
          <a:p>
            <a:pPr marL="0" indent="0">
              <a:buNone/>
            </a:pPr>
            <a:r>
              <a:rPr lang="en-US" sz="2400">
                <a:cs typeface="Calibri"/>
              </a:rPr>
              <a:t>Check Electronic Collection cont.:</a:t>
            </a:r>
          </a:p>
          <a:p>
            <a:pPr lvl="1"/>
            <a:r>
              <a:rPr lang="en-US">
                <a:cs typeface="Calibri"/>
              </a:rPr>
              <a:t>Spot check the portfolio number to see if it's close to what you had activated in EBSCO holdings or 360 – may not be exact</a:t>
            </a:r>
          </a:p>
          <a:p>
            <a:pPr lvl="1"/>
            <a:r>
              <a:rPr lang="en-US">
                <a:cs typeface="Calibri"/>
              </a:rPr>
              <a:t>If no portfolios, may need to link to different collection – CZ is fluid</a:t>
            </a:r>
          </a:p>
        </p:txBody>
      </p:sp>
      <p:pic>
        <p:nvPicPr>
          <p:cNvPr id="5" name="Picture 5" descr="A screenshot of a cell phone&#10;&#10;Description generated with very high confidence">
            <a:extLst>
              <a:ext uri="{FF2B5EF4-FFF2-40B4-BE49-F238E27FC236}">
                <a16:creationId xmlns:a16="http://schemas.microsoft.com/office/drawing/2014/main" id="{D1F2E012-D9E2-4AE2-96DA-1D643CBA8EC7}"/>
              </a:ext>
            </a:extLst>
          </p:cNvPr>
          <p:cNvPicPr>
            <a:picLocks noChangeAspect="1"/>
          </p:cNvPicPr>
          <p:nvPr/>
        </p:nvPicPr>
        <p:blipFill rotWithShape="1">
          <a:blip r:embed="rId3"/>
          <a:srcRect l="412" r="619" b="-193"/>
          <a:stretch/>
        </p:blipFill>
        <p:spPr>
          <a:xfrm>
            <a:off x="5120640" y="1904281"/>
            <a:ext cx="6904129" cy="42810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051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A4C8-BC16-484E-8383-7A800924C4E5}"/>
              </a:ext>
            </a:extLst>
          </p:cNvPr>
          <p:cNvSpPr>
            <a:spLocks noGrp="1"/>
          </p:cNvSpPr>
          <p:nvPr>
            <p:ph type="title"/>
          </p:nvPr>
        </p:nvSpPr>
        <p:spPr/>
        <p:txBody>
          <a:bodyPr/>
          <a:lstStyle/>
          <a:p>
            <a:r>
              <a:rPr lang="en-US">
                <a:cs typeface="Calibri Light"/>
              </a:rPr>
              <a:t>Suppress from Discovery</a:t>
            </a:r>
          </a:p>
        </p:txBody>
      </p:sp>
      <p:pic>
        <p:nvPicPr>
          <p:cNvPr id="6" name="Picture 6" descr="A screenshot of a cell phone&#10;&#10;Description generated with very high confidence">
            <a:extLst>
              <a:ext uri="{FF2B5EF4-FFF2-40B4-BE49-F238E27FC236}">
                <a16:creationId xmlns:a16="http://schemas.microsoft.com/office/drawing/2014/main" id="{CC6487F3-48FC-4DCD-B127-08D3EE2B603C}"/>
              </a:ext>
            </a:extLst>
          </p:cNvPr>
          <p:cNvPicPr>
            <a:picLocks noChangeAspect="1"/>
          </p:cNvPicPr>
          <p:nvPr/>
        </p:nvPicPr>
        <p:blipFill>
          <a:blip r:embed="rId3"/>
          <a:stretch>
            <a:fillRect/>
          </a:stretch>
        </p:blipFill>
        <p:spPr>
          <a:xfrm>
            <a:off x="842514" y="1621571"/>
            <a:ext cx="7228935" cy="1487011"/>
          </a:xfrm>
          <a:prstGeom prst="rect">
            <a:avLst/>
          </a:prstGeom>
          <a:ln>
            <a:noFill/>
          </a:ln>
          <a:effectLst>
            <a:outerShdw blurRad="190500" algn="tl" rotWithShape="0">
              <a:srgbClr val="000000">
                <a:alpha val="70000"/>
              </a:srgbClr>
            </a:outerShdw>
          </a:effectLst>
        </p:spPr>
      </p:pic>
      <p:pic>
        <p:nvPicPr>
          <p:cNvPr id="8" name="Picture 8" descr="A screenshot of a social media post&#10;&#10;Description generated with very high confidence">
            <a:extLst>
              <a:ext uri="{FF2B5EF4-FFF2-40B4-BE49-F238E27FC236}">
                <a16:creationId xmlns:a16="http://schemas.microsoft.com/office/drawing/2014/main" id="{E1CB2316-21B7-42EB-80CA-0851932C48AE}"/>
              </a:ext>
            </a:extLst>
          </p:cNvPr>
          <p:cNvPicPr>
            <a:picLocks noChangeAspect="1"/>
          </p:cNvPicPr>
          <p:nvPr/>
        </p:nvPicPr>
        <p:blipFill>
          <a:blip r:embed="rId4"/>
          <a:stretch>
            <a:fillRect/>
          </a:stretch>
        </p:blipFill>
        <p:spPr>
          <a:xfrm>
            <a:off x="7398588" y="3180464"/>
            <a:ext cx="4252822" cy="3674467"/>
          </a:xfrm>
          <a:prstGeom prst="rect">
            <a:avLst/>
          </a:prstGeom>
          <a:ln>
            <a:noFill/>
          </a:ln>
          <a:effectLst>
            <a:outerShdw blurRad="190500" algn="tl" rotWithShape="0">
              <a:srgbClr val="000000">
                <a:alpha val="70000"/>
              </a:srgbClr>
            </a:outerShdw>
          </a:effectLst>
        </p:spPr>
      </p:pic>
      <p:cxnSp>
        <p:nvCxnSpPr>
          <p:cNvPr id="11" name="Straight Arrow Connector 10">
            <a:extLst>
              <a:ext uri="{FF2B5EF4-FFF2-40B4-BE49-F238E27FC236}">
                <a16:creationId xmlns:a16="http://schemas.microsoft.com/office/drawing/2014/main" id="{1CA50369-7544-4B2A-BC46-264E4B6C9D9A}"/>
              </a:ext>
            </a:extLst>
          </p:cNvPr>
          <p:cNvCxnSpPr/>
          <p:nvPr/>
        </p:nvCxnSpPr>
        <p:spPr>
          <a:xfrm>
            <a:off x="7752273" y="2137914"/>
            <a:ext cx="785004" cy="10581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1427FF-E662-402A-914D-C77103F32867}"/>
              </a:ext>
            </a:extLst>
          </p:cNvPr>
          <p:cNvSpPr txBox="1"/>
          <p:nvPr/>
        </p:nvSpPr>
        <p:spPr>
          <a:xfrm>
            <a:off x="842513" y="3315419"/>
            <a:ext cx="55036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C00000"/>
                </a:solidFill>
              </a:rPr>
              <a:t>Pro</a:t>
            </a:r>
            <a:r>
              <a:rPr lang="en-US">
                <a:solidFill>
                  <a:srgbClr val="C00000"/>
                </a:solidFill>
                <a:ea typeface="+mn-lt"/>
                <a:cs typeface="+mn-lt"/>
              </a:rPr>
              <a:t> tip: </a:t>
            </a:r>
            <a:r>
              <a:rPr lang="en-US">
                <a:ea typeface="+mn-lt"/>
                <a:cs typeface="+mn-lt"/>
              </a:rPr>
              <a:t>If you don't want your collection name to be searchable in Primo go to Descriptive Record.</a:t>
            </a:r>
          </a:p>
          <a:p>
            <a:pPr marL="342900" indent="-342900">
              <a:buFont typeface="Arial"/>
              <a:buChar char="•"/>
            </a:pPr>
            <a:r>
              <a:rPr lang="en-US">
                <a:ea typeface="+mn-lt"/>
                <a:cs typeface="+mn-lt"/>
              </a:rPr>
              <a:t>in Record View click Edit, in MD editor choose Tools, Set Management Tags, and check the "suppress from discovery" box. </a:t>
            </a:r>
          </a:p>
          <a:p>
            <a:pPr marL="342900" indent="-342900">
              <a:buFont typeface="Arial"/>
              <a:buChar char="•"/>
            </a:pPr>
            <a:r>
              <a:rPr lang="en-US">
                <a:ea typeface="+mn-lt"/>
                <a:cs typeface="+mn-lt"/>
              </a:rPr>
              <a:t>You don't have to save to make this take effect, just click back to go back to collection.</a:t>
            </a:r>
          </a:p>
          <a:p>
            <a:pPr algn="l"/>
            <a:endParaRPr lang="en-US">
              <a:cs typeface="Calibri"/>
            </a:endParaRPr>
          </a:p>
        </p:txBody>
      </p:sp>
      <p:pic>
        <p:nvPicPr>
          <p:cNvPr id="13" name="Picture 13" descr="A screenshot of a cell phone&#10;&#10;Description generated with high confidence">
            <a:extLst>
              <a:ext uri="{FF2B5EF4-FFF2-40B4-BE49-F238E27FC236}">
                <a16:creationId xmlns:a16="http://schemas.microsoft.com/office/drawing/2014/main" id="{E9FA4B15-782D-41EA-95B1-B8B71CF6BC53}"/>
              </a:ext>
            </a:extLst>
          </p:cNvPr>
          <p:cNvPicPr>
            <a:picLocks noChangeAspect="1"/>
          </p:cNvPicPr>
          <p:nvPr/>
        </p:nvPicPr>
        <p:blipFill>
          <a:blip r:embed="rId5"/>
          <a:stretch>
            <a:fillRect/>
          </a:stretch>
        </p:blipFill>
        <p:spPr>
          <a:xfrm>
            <a:off x="842513" y="5510261"/>
            <a:ext cx="6208143" cy="1200232"/>
          </a:xfrm>
          <a:prstGeom prst="rect">
            <a:avLst/>
          </a:prstGeom>
          <a:ln>
            <a:noFill/>
          </a:ln>
          <a:effectLst>
            <a:outerShdw blurRad="190500" algn="tl" rotWithShape="0">
              <a:srgbClr val="000000">
                <a:alpha val="70000"/>
              </a:srgbClr>
            </a:outerShdw>
          </a:effectLst>
        </p:spPr>
      </p:pic>
      <p:cxnSp>
        <p:nvCxnSpPr>
          <p:cNvPr id="15" name="Straight Arrow Connector 14">
            <a:extLst>
              <a:ext uri="{FF2B5EF4-FFF2-40B4-BE49-F238E27FC236}">
                <a16:creationId xmlns:a16="http://schemas.microsoft.com/office/drawing/2014/main" id="{E17FECCA-3AC9-4E8A-A561-08997377FBC5}"/>
              </a:ext>
            </a:extLst>
          </p:cNvPr>
          <p:cNvCxnSpPr>
            <a:cxnSpLocks/>
          </p:cNvCxnSpPr>
          <p:nvPr/>
        </p:nvCxnSpPr>
        <p:spPr>
          <a:xfrm flipH="1" flipV="1">
            <a:off x="6337541" y="6028426"/>
            <a:ext cx="1903562" cy="6326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34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a:xfrm>
            <a:off x="838200" y="365125"/>
            <a:ext cx="10515600" cy="1325563"/>
          </a:xfrm>
        </p:spPr>
        <p:txBody>
          <a:bodyPr>
            <a:normAutofit/>
          </a:bodyPr>
          <a:lstStyle/>
          <a:p>
            <a:r>
              <a:rPr lang="en-US">
                <a:cs typeface="Calibri Light"/>
              </a:rPr>
              <a:t>Aggregator Databases: Edit Service</a:t>
            </a:r>
            <a:endParaRPr lang="en-US"/>
          </a:p>
        </p:txBody>
      </p:sp>
      <p:sp>
        <p:nvSpPr>
          <p:cNvPr id="3" name="Content Placeholder 2">
            <a:extLst>
              <a:ext uri="{FF2B5EF4-FFF2-40B4-BE49-F238E27FC236}">
                <a16:creationId xmlns:a16="http://schemas.microsoft.com/office/drawing/2014/main" id="{7E8BB55F-C7D2-4088-92D8-8FE8834F6E9E}"/>
              </a:ext>
            </a:extLst>
          </p:cNvPr>
          <p:cNvSpPr>
            <a:spLocks noGrp="1"/>
          </p:cNvSpPr>
          <p:nvPr>
            <p:ph idx="1"/>
          </p:nvPr>
        </p:nvSpPr>
        <p:spPr>
          <a:xfrm>
            <a:off x="838200" y="1825625"/>
            <a:ext cx="3797807" cy="4351338"/>
          </a:xfrm>
        </p:spPr>
        <p:txBody>
          <a:bodyPr vert="horz" lIns="91440" tIns="45720" rIns="91440" bIns="45720" rtlCol="0">
            <a:normAutofit/>
          </a:bodyPr>
          <a:lstStyle/>
          <a:p>
            <a:pPr marL="0" indent="0">
              <a:buNone/>
            </a:pPr>
            <a:r>
              <a:rPr lang="en-US" sz="2000">
                <a:ea typeface="+mn-lt"/>
                <a:cs typeface="+mn-lt"/>
              </a:rPr>
              <a:t>Edit Service:</a:t>
            </a:r>
          </a:p>
          <a:p>
            <a:pPr lvl="1"/>
            <a:r>
              <a:rPr lang="en-US" sz="2000">
                <a:ea typeface="+mn-lt"/>
                <a:cs typeface="+mn-lt"/>
              </a:rPr>
              <a:t>Make sure that your proxy is activated – only need to activate it at edit service, not at portfolio level</a:t>
            </a:r>
            <a:endParaRPr lang="en-US" sz="2000">
              <a:cs typeface="Calibri"/>
            </a:endParaRPr>
          </a:p>
          <a:p>
            <a:pPr lvl="1"/>
            <a:r>
              <a:rPr lang="en-US" sz="2000">
                <a:ea typeface="+mn-lt"/>
                <a:cs typeface="+mn-lt"/>
              </a:rPr>
              <a:t>Parser parameters/URLs may look odd, but if it works, go with it</a:t>
            </a:r>
          </a:p>
          <a:p>
            <a:endParaRPr lang="en-US" sz="2000">
              <a:cs typeface="Calibri"/>
            </a:endParaRPr>
          </a:p>
        </p:txBody>
      </p:sp>
      <p:pic>
        <p:nvPicPr>
          <p:cNvPr id="7" name="Picture 7" descr="A screenshot of a cell phone&#10;&#10;Description generated with very high confidence">
            <a:extLst>
              <a:ext uri="{FF2B5EF4-FFF2-40B4-BE49-F238E27FC236}">
                <a16:creationId xmlns:a16="http://schemas.microsoft.com/office/drawing/2014/main" id="{E782ED3A-A29D-4F11-BD48-7132B70FB51D}"/>
              </a:ext>
            </a:extLst>
          </p:cNvPr>
          <p:cNvPicPr>
            <a:picLocks noChangeAspect="1"/>
          </p:cNvPicPr>
          <p:nvPr/>
        </p:nvPicPr>
        <p:blipFill rotWithShape="1">
          <a:blip r:embed="rId3"/>
          <a:srcRect l="370" r="15527" b="-208"/>
          <a:stretch/>
        </p:blipFill>
        <p:spPr>
          <a:xfrm>
            <a:off x="4818715" y="1904281"/>
            <a:ext cx="6533534" cy="4281529"/>
          </a:xfrm>
          <a:prstGeom prst="rect">
            <a:avLst/>
          </a:prstGeom>
          <a:ln>
            <a:noFill/>
          </a:ln>
          <a:effectLst>
            <a:outerShdw blurRad="190500" algn="tl" rotWithShape="0">
              <a:srgbClr val="000000">
                <a:alpha val="70000"/>
              </a:srgbClr>
            </a:outerShdw>
          </a:effectLst>
        </p:spPr>
      </p:pic>
      <p:pic>
        <p:nvPicPr>
          <p:cNvPr id="5" name="Picture 5" descr="A screenshot of a cell phone&#10;&#10;Description generated with very high confidence">
            <a:extLst>
              <a:ext uri="{FF2B5EF4-FFF2-40B4-BE49-F238E27FC236}">
                <a16:creationId xmlns:a16="http://schemas.microsoft.com/office/drawing/2014/main" id="{926250E0-5FF5-4CFE-8611-C2A57F70C3F2}"/>
              </a:ext>
            </a:extLst>
          </p:cNvPr>
          <p:cNvPicPr>
            <a:picLocks noChangeAspect="1"/>
          </p:cNvPicPr>
          <p:nvPr/>
        </p:nvPicPr>
        <p:blipFill>
          <a:blip r:embed="rId4"/>
          <a:stretch>
            <a:fillRect/>
          </a:stretch>
        </p:blipFill>
        <p:spPr>
          <a:xfrm>
            <a:off x="842514" y="4841358"/>
            <a:ext cx="3850256" cy="1359096"/>
          </a:xfrm>
          <a:prstGeom prst="rect">
            <a:avLst/>
          </a:prstGeom>
          <a:ln>
            <a:noFill/>
          </a:ln>
          <a:effectLst>
            <a:outerShdw blurRad="190500" algn="tl" rotWithShape="0">
              <a:srgbClr val="000000">
                <a:alpha val="70000"/>
              </a:srgbClr>
            </a:outerShdw>
          </a:effectLst>
        </p:spPr>
      </p:pic>
      <p:cxnSp>
        <p:nvCxnSpPr>
          <p:cNvPr id="4" name="Straight Arrow Connector 3">
            <a:extLst>
              <a:ext uri="{FF2B5EF4-FFF2-40B4-BE49-F238E27FC236}">
                <a16:creationId xmlns:a16="http://schemas.microsoft.com/office/drawing/2014/main" id="{2FE220F6-5E10-4B17-BFCD-D143E8718A4C}"/>
              </a:ext>
            </a:extLst>
          </p:cNvPr>
          <p:cNvCxnSpPr/>
          <p:nvPr/>
        </p:nvCxnSpPr>
        <p:spPr>
          <a:xfrm flipH="1">
            <a:off x="1621768" y="3604405"/>
            <a:ext cx="3255033" cy="136009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F078A00-59A5-4A52-B5BE-24D04BE3EFA0}"/>
              </a:ext>
            </a:extLst>
          </p:cNvPr>
          <p:cNvCxnSpPr>
            <a:cxnSpLocks/>
          </p:cNvCxnSpPr>
          <p:nvPr/>
        </p:nvCxnSpPr>
        <p:spPr>
          <a:xfrm flipH="1">
            <a:off x="7272068" y="6292970"/>
            <a:ext cx="5751" cy="4399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26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D02-F698-47C1-82E7-8ABEAAE1E3A5}"/>
              </a:ext>
            </a:extLst>
          </p:cNvPr>
          <p:cNvSpPr>
            <a:spLocks noGrp="1"/>
          </p:cNvSpPr>
          <p:nvPr>
            <p:ph type="title"/>
          </p:nvPr>
        </p:nvSpPr>
        <p:spPr/>
        <p:txBody>
          <a:bodyPr/>
          <a:lstStyle/>
          <a:p>
            <a:r>
              <a:rPr lang="en-US">
                <a:cs typeface="Calibri Light"/>
              </a:rPr>
              <a:t>Aggregator Databases: Edit Service</a:t>
            </a:r>
            <a:endParaRPr lang="en-US"/>
          </a:p>
        </p:txBody>
      </p:sp>
      <p:pic>
        <p:nvPicPr>
          <p:cNvPr id="10" name="Picture 10" descr="A screenshot of a cell phone&#10;&#10;Description generated with high confidence">
            <a:extLst>
              <a:ext uri="{FF2B5EF4-FFF2-40B4-BE49-F238E27FC236}">
                <a16:creationId xmlns:a16="http://schemas.microsoft.com/office/drawing/2014/main" id="{348DBC38-56E7-4949-88D6-70B6958AC0DC}"/>
              </a:ext>
            </a:extLst>
          </p:cNvPr>
          <p:cNvPicPr>
            <a:picLocks noChangeAspect="1"/>
          </p:cNvPicPr>
          <p:nvPr/>
        </p:nvPicPr>
        <p:blipFill>
          <a:blip r:embed="rId3"/>
          <a:stretch>
            <a:fillRect/>
          </a:stretch>
        </p:blipFill>
        <p:spPr>
          <a:xfrm>
            <a:off x="842514" y="1443425"/>
            <a:ext cx="10435085" cy="54088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76917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40</Slides>
  <Notes>38</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Post-Go-Live E-Resource To-Dos</vt:lpstr>
      <vt:lpstr>You're live! Woohoo! Now what?</vt:lpstr>
      <vt:lpstr>Your Link Resolver file is your friend</vt:lpstr>
      <vt:lpstr>Tabs and How to Use Them</vt:lpstr>
      <vt:lpstr>Aggregator Databases</vt:lpstr>
      <vt:lpstr>Aggregator Databases: Electronic Collection</vt:lpstr>
      <vt:lpstr>Suppress from Discovery</vt:lpstr>
      <vt:lpstr>Aggregator Databases: Edit Service</vt:lpstr>
      <vt:lpstr>Aggregator Databases: Edit Service</vt:lpstr>
      <vt:lpstr>Aggregator Databases: Edit Service</vt:lpstr>
      <vt:lpstr>Aggregator Databases: Testing</vt:lpstr>
      <vt:lpstr>Aggregator Databases: Odds and Ends</vt:lpstr>
      <vt:lpstr>Aggregator Databases: Odds and Ends</vt:lpstr>
      <vt:lpstr>Tabs and How to Use Them</vt:lpstr>
      <vt:lpstr>Selective Packages</vt:lpstr>
      <vt:lpstr>Selective Packages: How to Fix Problems</vt:lpstr>
      <vt:lpstr>Selective Packages: Finding Titles in Alma</vt:lpstr>
      <vt:lpstr>Selective Packages: Missing Title</vt:lpstr>
      <vt:lpstr>Selective Packages: Missing Title is in CZ</vt:lpstr>
      <vt:lpstr>Selective Packages: Missing Title not in CZ</vt:lpstr>
      <vt:lpstr>Tabs and How to Use Them</vt:lpstr>
      <vt:lpstr>Free Packages</vt:lpstr>
      <vt:lpstr>Free Packages: Check Activations</vt:lpstr>
      <vt:lpstr>Free Packages: Check Active for Search</vt:lpstr>
      <vt:lpstr>Free Packages: e.g. Open SUNY Textbooks</vt:lpstr>
      <vt:lpstr>P2E Checking the Hard Way</vt:lpstr>
      <vt:lpstr>P2E Fix</vt:lpstr>
      <vt:lpstr>P2E Inefficient Fix</vt:lpstr>
      <vt:lpstr>P2E Inefficient Fix</vt:lpstr>
      <vt:lpstr>P2E Inefficient fix</vt:lpstr>
      <vt:lpstr>Link Resolver Change</vt:lpstr>
      <vt:lpstr>Link Resolver Change</vt:lpstr>
      <vt:lpstr>Link Resolver Change</vt:lpstr>
      <vt:lpstr>Link Resolver Change: Example: Gale</vt:lpstr>
      <vt:lpstr>Link Resolver Change: Example: Proquest</vt:lpstr>
      <vt:lpstr>Link Resolver Change: Example: Proquest</vt:lpstr>
      <vt:lpstr>Google Scholar</vt:lpstr>
      <vt:lpstr>Google Scholar</vt:lpstr>
      <vt:lpstr>What to do if you can't fix something</vt:lpstr>
      <vt:lpstr>Helpful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2013-07-15T20:26:40Z</dcterms:created>
  <dcterms:modified xsi:type="dcterms:W3CDTF">2019-07-22T20:10:28Z</dcterms:modified>
</cp:coreProperties>
</file>