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1"/>
  </p:notesMasterIdLst>
  <p:sldIdLst>
    <p:sldId id="256" r:id="rId2"/>
    <p:sldId id="257" r:id="rId3"/>
    <p:sldId id="280" r:id="rId4"/>
    <p:sldId id="288" r:id="rId5"/>
    <p:sldId id="292" r:id="rId6"/>
    <p:sldId id="267" r:id="rId7"/>
    <p:sldId id="283" r:id="rId8"/>
    <p:sldId id="290" r:id="rId9"/>
    <p:sldId id="291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1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leen Knight" initials="KK" lastIdx="4" clrIdx="0">
    <p:extLst>
      <p:ext uri="{19B8F6BF-5375-455C-9EA6-DF929625EA0E}">
        <p15:presenceInfo xmlns:p15="http://schemas.microsoft.com/office/powerpoint/2012/main" userId="S-1-5-21-1668284364-3927605653-1505094145-19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375E"/>
    <a:srgbClr val="3D6B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64" autoAdjust="0"/>
    <p:restoredTop sz="73944" autoAdjust="0"/>
  </p:normalViewPr>
  <p:slideViewPr>
    <p:cSldViewPr snapToGrid="0">
      <p:cViewPr varScale="1">
        <p:scale>
          <a:sx n="81" d="100"/>
          <a:sy n="81" d="100"/>
        </p:scale>
        <p:origin x="2148" y="96"/>
      </p:cViewPr>
      <p:guideLst>
        <p:guide orient="horz" pos="71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\\10.18.8.65\Shared\Air\KKNIGHT\Design%20Value%20Updates\Ozone\8HrOzoneDVTrend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4559827893676881E-2"/>
          <c:y val="9.3088133438580703E-2"/>
          <c:w val="0.88398617057665996"/>
          <c:h val="0.81496812774671268"/>
        </c:manualLayout>
      </c:layout>
      <c:lineChart>
        <c:grouping val="standard"/>
        <c:varyColors val="0"/>
        <c:ser>
          <c:idx val="0"/>
          <c:order val="0"/>
          <c:tx>
            <c:v>Greater Connecticut Area</c:v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cat>
            <c:numRef>
              <c:f>Sheet1!$A$3:$A$38</c:f>
              <c:numCache>
                <c:formatCode>General</c:formatCode>
                <c:ptCount val="36"/>
                <c:pt idx="0">
                  <c:v>1983</c:v>
                </c:pt>
                <c:pt idx="1">
                  <c:v>1984</c:v>
                </c:pt>
                <c:pt idx="2">
                  <c:v>1985</c:v>
                </c:pt>
                <c:pt idx="3">
                  <c:v>1986</c:v>
                </c:pt>
                <c:pt idx="4">
                  <c:v>1987</c:v>
                </c:pt>
                <c:pt idx="5">
                  <c:v>1988</c:v>
                </c:pt>
                <c:pt idx="6">
                  <c:v>1989</c:v>
                </c:pt>
                <c:pt idx="7">
                  <c:v>1990</c:v>
                </c:pt>
                <c:pt idx="8">
                  <c:v>1991</c:v>
                </c:pt>
                <c:pt idx="9">
                  <c:v>1992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2011</c:v>
                </c:pt>
                <c:pt idx="29">
                  <c:v>2012</c:v>
                </c:pt>
                <c:pt idx="30">
                  <c:v>2013</c:v>
                </c:pt>
                <c:pt idx="31">
                  <c:v>2014</c:v>
                </c:pt>
                <c:pt idx="32">
                  <c:v>2015</c:v>
                </c:pt>
                <c:pt idx="33">
                  <c:v>2016</c:v>
                </c:pt>
                <c:pt idx="34">
                  <c:v>2017</c:v>
                </c:pt>
                <c:pt idx="35">
                  <c:v>2018</c:v>
                </c:pt>
              </c:numCache>
            </c:numRef>
          </c:cat>
          <c:val>
            <c:numRef>
              <c:f>Sheet1!$Q$3:$Q$38</c:f>
              <c:numCache>
                <c:formatCode>General</c:formatCode>
                <c:ptCount val="36"/>
                <c:pt idx="0">
                  <c:v>139</c:v>
                </c:pt>
                <c:pt idx="1">
                  <c:v>146</c:v>
                </c:pt>
                <c:pt idx="2">
                  <c:v>144</c:v>
                </c:pt>
                <c:pt idx="3">
                  <c:v>122</c:v>
                </c:pt>
                <c:pt idx="4">
                  <c:v>118</c:v>
                </c:pt>
                <c:pt idx="5">
                  <c:v>121</c:v>
                </c:pt>
                <c:pt idx="6">
                  <c:v>124</c:v>
                </c:pt>
                <c:pt idx="7">
                  <c:v>114</c:v>
                </c:pt>
                <c:pt idx="8">
                  <c:v>109</c:v>
                </c:pt>
                <c:pt idx="9">
                  <c:v>104</c:v>
                </c:pt>
                <c:pt idx="10">
                  <c:v>101</c:v>
                </c:pt>
                <c:pt idx="11">
                  <c:v>100</c:v>
                </c:pt>
                <c:pt idx="12">
                  <c:v>98</c:v>
                </c:pt>
                <c:pt idx="13">
                  <c:v>97</c:v>
                </c:pt>
                <c:pt idx="14">
                  <c:v>99</c:v>
                </c:pt>
                <c:pt idx="15">
                  <c:v>94</c:v>
                </c:pt>
                <c:pt idx="16">
                  <c:v>95</c:v>
                </c:pt>
                <c:pt idx="17" formatCode="0">
                  <c:v>90.333333333333329</c:v>
                </c:pt>
                <c:pt idx="18" formatCode="0">
                  <c:v>95.666666666666671</c:v>
                </c:pt>
                <c:pt idx="19" formatCode="0">
                  <c:v>98.666666666666671</c:v>
                </c:pt>
                <c:pt idx="20">
                  <c:v>96</c:v>
                </c:pt>
                <c:pt idx="21">
                  <c:v>89</c:v>
                </c:pt>
                <c:pt idx="22">
                  <c:v>87</c:v>
                </c:pt>
                <c:pt idx="23">
                  <c:v>89</c:v>
                </c:pt>
                <c:pt idx="24">
                  <c:v>91</c:v>
                </c:pt>
                <c:pt idx="25">
                  <c:v>87</c:v>
                </c:pt>
                <c:pt idx="26">
                  <c:v>81</c:v>
                </c:pt>
                <c:pt idx="27">
                  <c:v>79</c:v>
                </c:pt>
                <c:pt idx="28">
                  <c:v>76</c:v>
                </c:pt>
                <c:pt idx="29">
                  <c:v>81</c:v>
                </c:pt>
                <c:pt idx="30">
                  <c:v>84</c:v>
                </c:pt>
                <c:pt idx="31">
                  <c:v>80</c:v>
                </c:pt>
                <c:pt idx="32">
                  <c:v>76</c:v>
                </c:pt>
                <c:pt idx="33">
                  <c:v>74</c:v>
                </c:pt>
                <c:pt idx="34">
                  <c:v>76</c:v>
                </c:pt>
                <c:pt idx="35">
                  <c:v>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A82-44D5-AB1F-0A5DE541EFB3}"/>
            </c:ext>
          </c:extLst>
        </c:ser>
        <c:ser>
          <c:idx val="1"/>
          <c:order val="1"/>
          <c:tx>
            <c:v>NY-NJ-CT Area</c:v>
          </c:tx>
          <c:spPr>
            <a:ln w="28575" cap="rnd">
              <a:solidFill>
                <a:srgbClr val="F79646"/>
              </a:solidFill>
              <a:round/>
            </a:ln>
            <a:effectLst/>
          </c:spPr>
          <c:marker>
            <c:symbol val="none"/>
          </c:marker>
          <c:cat>
            <c:numRef>
              <c:f>Sheet1!$A$3:$A$38</c:f>
              <c:numCache>
                <c:formatCode>General</c:formatCode>
                <c:ptCount val="36"/>
                <c:pt idx="0">
                  <c:v>1983</c:v>
                </c:pt>
                <c:pt idx="1">
                  <c:v>1984</c:v>
                </c:pt>
                <c:pt idx="2">
                  <c:v>1985</c:v>
                </c:pt>
                <c:pt idx="3">
                  <c:v>1986</c:v>
                </c:pt>
                <c:pt idx="4">
                  <c:v>1987</c:v>
                </c:pt>
                <c:pt idx="5">
                  <c:v>1988</c:v>
                </c:pt>
                <c:pt idx="6">
                  <c:v>1989</c:v>
                </c:pt>
                <c:pt idx="7">
                  <c:v>1990</c:v>
                </c:pt>
                <c:pt idx="8">
                  <c:v>1991</c:v>
                </c:pt>
                <c:pt idx="9">
                  <c:v>1992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2011</c:v>
                </c:pt>
                <c:pt idx="29">
                  <c:v>2012</c:v>
                </c:pt>
                <c:pt idx="30">
                  <c:v>2013</c:v>
                </c:pt>
                <c:pt idx="31">
                  <c:v>2014</c:v>
                </c:pt>
                <c:pt idx="32">
                  <c:v>2015</c:v>
                </c:pt>
                <c:pt idx="33">
                  <c:v>2016</c:v>
                </c:pt>
                <c:pt idx="34">
                  <c:v>2017</c:v>
                </c:pt>
                <c:pt idx="35">
                  <c:v>2018</c:v>
                </c:pt>
              </c:numCache>
            </c:numRef>
          </c:cat>
          <c:val>
            <c:numRef>
              <c:f>Sheet1!$K$3:$K$38</c:f>
              <c:numCache>
                <c:formatCode>General</c:formatCode>
                <c:ptCount val="36"/>
                <c:pt idx="0">
                  <c:v>156</c:v>
                </c:pt>
                <c:pt idx="1">
                  <c:v>157</c:v>
                </c:pt>
                <c:pt idx="2">
                  <c:v>144</c:v>
                </c:pt>
                <c:pt idx="3">
                  <c:v>128</c:v>
                </c:pt>
                <c:pt idx="4">
                  <c:v>121</c:v>
                </c:pt>
                <c:pt idx="5">
                  <c:v>124</c:v>
                </c:pt>
                <c:pt idx="6">
                  <c:v>130</c:v>
                </c:pt>
                <c:pt idx="7">
                  <c:v>123</c:v>
                </c:pt>
                <c:pt idx="8">
                  <c:v>117</c:v>
                </c:pt>
                <c:pt idx="9">
                  <c:v>114</c:v>
                </c:pt>
                <c:pt idx="10">
                  <c:v>108</c:v>
                </c:pt>
                <c:pt idx="11">
                  <c:v>103</c:v>
                </c:pt>
                <c:pt idx="12">
                  <c:v>107</c:v>
                </c:pt>
                <c:pt idx="13">
                  <c:v>103</c:v>
                </c:pt>
                <c:pt idx="14">
                  <c:v>108</c:v>
                </c:pt>
                <c:pt idx="15">
                  <c:v>100</c:v>
                </c:pt>
                <c:pt idx="16">
                  <c:v>103</c:v>
                </c:pt>
                <c:pt idx="17">
                  <c:v>96</c:v>
                </c:pt>
                <c:pt idx="18">
                  <c:v>99</c:v>
                </c:pt>
                <c:pt idx="19">
                  <c:v>98</c:v>
                </c:pt>
                <c:pt idx="20">
                  <c:v>102</c:v>
                </c:pt>
                <c:pt idx="21">
                  <c:v>95</c:v>
                </c:pt>
                <c:pt idx="22">
                  <c:v>91</c:v>
                </c:pt>
                <c:pt idx="23">
                  <c:v>92</c:v>
                </c:pt>
                <c:pt idx="24">
                  <c:v>94</c:v>
                </c:pt>
                <c:pt idx="25">
                  <c:v>89</c:v>
                </c:pt>
                <c:pt idx="26">
                  <c:v>84</c:v>
                </c:pt>
                <c:pt idx="27">
                  <c:v>81</c:v>
                </c:pt>
                <c:pt idx="28">
                  <c:v>81</c:v>
                </c:pt>
                <c:pt idx="29">
                  <c:v>87</c:v>
                </c:pt>
                <c:pt idx="30">
                  <c:v>89</c:v>
                </c:pt>
                <c:pt idx="31">
                  <c:v>85</c:v>
                </c:pt>
                <c:pt idx="32">
                  <c:v>84</c:v>
                </c:pt>
                <c:pt idx="33">
                  <c:v>83</c:v>
                </c:pt>
                <c:pt idx="34">
                  <c:v>83</c:v>
                </c:pt>
                <c:pt idx="35">
                  <c:v>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A82-44D5-AB1F-0A5DE541EFB3}"/>
            </c:ext>
          </c:extLst>
        </c:ser>
        <c:ser>
          <c:idx val="2"/>
          <c:order val="2"/>
          <c:tx>
            <c:v>2015 Ozone Standard (70 ppb)</c:v>
          </c:tx>
          <c:spPr>
            <a:ln w="57150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Sheet1!$A$3:$A$38</c:f>
              <c:numCache>
                <c:formatCode>General</c:formatCode>
                <c:ptCount val="36"/>
                <c:pt idx="0">
                  <c:v>1983</c:v>
                </c:pt>
                <c:pt idx="1">
                  <c:v>1984</c:v>
                </c:pt>
                <c:pt idx="2">
                  <c:v>1985</c:v>
                </c:pt>
                <c:pt idx="3">
                  <c:v>1986</c:v>
                </c:pt>
                <c:pt idx="4">
                  <c:v>1987</c:v>
                </c:pt>
                <c:pt idx="5">
                  <c:v>1988</c:v>
                </c:pt>
                <c:pt idx="6">
                  <c:v>1989</c:v>
                </c:pt>
                <c:pt idx="7">
                  <c:v>1990</c:v>
                </c:pt>
                <c:pt idx="8">
                  <c:v>1991</c:v>
                </c:pt>
                <c:pt idx="9">
                  <c:v>1992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2011</c:v>
                </c:pt>
                <c:pt idx="29">
                  <c:v>2012</c:v>
                </c:pt>
                <c:pt idx="30">
                  <c:v>2013</c:v>
                </c:pt>
                <c:pt idx="31">
                  <c:v>2014</c:v>
                </c:pt>
                <c:pt idx="32">
                  <c:v>2015</c:v>
                </c:pt>
                <c:pt idx="33">
                  <c:v>2016</c:v>
                </c:pt>
                <c:pt idx="34">
                  <c:v>2017</c:v>
                </c:pt>
                <c:pt idx="35">
                  <c:v>2018</c:v>
                </c:pt>
              </c:numCache>
            </c:numRef>
          </c:cat>
          <c:val>
            <c:numRef>
              <c:f>Sheet1!$U$3:$U$38</c:f>
              <c:numCache>
                <c:formatCode>General</c:formatCode>
                <c:ptCount val="36"/>
                <c:pt idx="0">
                  <c:v>70</c:v>
                </c:pt>
                <c:pt idx="1">
                  <c:v>70</c:v>
                </c:pt>
                <c:pt idx="2">
                  <c:v>70</c:v>
                </c:pt>
                <c:pt idx="3">
                  <c:v>70</c:v>
                </c:pt>
                <c:pt idx="4">
                  <c:v>70</c:v>
                </c:pt>
                <c:pt idx="5">
                  <c:v>70</c:v>
                </c:pt>
                <c:pt idx="6">
                  <c:v>70</c:v>
                </c:pt>
                <c:pt idx="7">
                  <c:v>70</c:v>
                </c:pt>
                <c:pt idx="8">
                  <c:v>70</c:v>
                </c:pt>
                <c:pt idx="9">
                  <c:v>70</c:v>
                </c:pt>
                <c:pt idx="10">
                  <c:v>70</c:v>
                </c:pt>
                <c:pt idx="11">
                  <c:v>70</c:v>
                </c:pt>
                <c:pt idx="12">
                  <c:v>70</c:v>
                </c:pt>
                <c:pt idx="13">
                  <c:v>70</c:v>
                </c:pt>
                <c:pt idx="14">
                  <c:v>70</c:v>
                </c:pt>
                <c:pt idx="15">
                  <c:v>70</c:v>
                </c:pt>
                <c:pt idx="16">
                  <c:v>70</c:v>
                </c:pt>
                <c:pt idx="17">
                  <c:v>70</c:v>
                </c:pt>
                <c:pt idx="18">
                  <c:v>70</c:v>
                </c:pt>
                <c:pt idx="19">
                  <c:v>70</c:v>
                </c:pt>
                <c:pt idx="20">
                  <c:v>70</c:v>
                </c:pt>
                <c:pt idx="21">
                  <c:v>70</c:v>
                </c:pt>
                <c:pt idx="22">
                  <c:v>70</c:v>
                </c:pt>
                <c:pt idx="23">
                  <c:v>70</c:v>
                </c:pt>
                <c:pt idx="24">
                  <c:v>70</c:v>
                </c:pt>
                <c:pt idx="25">
                  <c:v>70</c:v>
                </c:pt>
                <c:pt idx="26">
                  <c:v>70</c:v>
                </c:pt>
                <c:pt idx="27">
                  <c:v>70</c:v>
                </c:pt>
                <c:pt idx="28">
                  <c:v>70</c:v>
                </c:pt>
                <c:pt idx="29">
                  <c:v>70</c:v>
                </c:pt>
                <c:pt idx="30">
                  <c:v>70</c:v>
                </c:pt>
                <c:pt idx="31">
                  <c:v>70</c:v>
                </c:pt>
                <c:pt idx="32">
                  <c:v>70</c:v>
                </c:pt>
                <c:pt idx="33">
                  <c:v>70</c:v>
                </c:pt>
                <c:pt idx="34">
                  <c:v>70</c:v>
                </c:pt>
                <c:pt idx="35">
                  <c:v>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A82-44D5-AB1F-0A5DE541EFB3}"/>
            </c:ext>
          </c:extLst>
        </c:ser>
        <c:ser>
          <c:idx val="3"/>
          <c:order val="3"/>
          <c:tx>
            <c:v>2008 Ozone Standard (75 ppb)</c:v>
          </c:tx>
          <c:spPr>
            <a:ln w="19050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none"/>
          </c:marker>
          <c:val>
            <c:numRef>
              <c:f>Sheet1!$T$3:$T$38</c:f>
              <c:numCache>
                <c:formatCode>General</c:formatCode>
                <c:ptCount val="36"/>
                <c:pt idx="0">
                  <c:v>75</c:v>
                </c:pt>
                <c:pt idx="1">
                  <c:v>75</c:v>
                </c:pt>
                <c:pt idx="2">
                  <c:v>75</c:v>
                </c:pt>
                <c:pt idx="3">
                  <c:v>75</c:v>
                </c:pt>
                <c:pt idx="4">
                  <c:v>75</c:v>
                </c:pt>
                <c:pt idx="5">
                  <c:v>75</c:v>
                </c:pt>
                <c:pt idx="6">
                  <c:v>75</c:v>
                </c:pt>
                <c:pt idx="7">
                  <c:v>75</c:v>
                </c:pt>
                <c:pt idx="8">
                  <c:v>75</c:v>
                </c:pt>
                <c:pt idx="9">
                  <c:v>75</c:v>
                </c:pt>
                <c:pt idx="10">
                  <c:v>75</c:v>
                </c:pt>
                <c:pt idx="11">
                  <c:v>75</c:v>
                </c:pt>
                <c:pt idx="12">
                  <c:v>75</c:v>
                </c:pt>
                <c:pt idx="13">
                  <c:v>75</c:v>
                </c:pt>
                <c:pt idx="14">
                  <c:v>75</c:v>
                </c:pt>
                <c:pt idx="15">
                  <c:v>75</c:v>
                </c:pt>
                <c:pt idx="16">
                  <c:v>75</c:v>
                </c:pt>
                <c:pt idx="17">
                  <c:v>75</c:v>
                </c:pt>
                <c:pt idx="18">
                  <c:v>75</c:v>
                </c:pt>
                <c:pt idx="19">
                  <c:v>75</c:v>
                </c:pt>
                <c:pt idx="20">
                  <c:v>75</c:v>
                </c:pt>
                <c:pt idx="21">
                  <c:v>75</c:v>
                </c:pt>
                <c:pt idx="22">
                  <c:v>75</c:v>
                </c:pt>
                <c:pt idx="23">
                  <c:v>75</c:v>
                </c:pt>
                <c:pt idx="24">
                  <c:v>75</c:v>
                </c:pt>
                <c:pt idx="25">
                  <c:v>75</c:v>
                </c:pt>
                <c:pt idx="26">
                  <c:v>75</c:v>
                </c:pt>
                <c:pt idx="27">
                  <c:v>75</c:v>
                </c:pt>
                <c:pt idx="28">
                  <c:v>75</c:v>
                </c:pt>
                <c:pt idx="29">
                  <c:v>75</c:v>
                </c:pt>
                <c:pt idx="30">
                  <c:v>75</c:v>
                </c:pt>
                <c:pt idx="31">
                  <c:v>75</c:v>
                </c:pt>
                <c:pt idx="32">
                  <c:v>75</c:v>
                </c:pt>
                <c:pt idx="33">
                  <c:v>75</c:v>
                </c:pt>
                <c:pt idx="34">
                  <c:v>75</c:v>
                </c:pt>
                <c:pt idx="35">
                  <c:v>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A82-44D5-AB1F-0A5DE541EF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7580648"/>
        <c:axId val="217581040"/>
      </c:lineChart>
      <c:catAx>
        <c:axId val="217580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7581040"/>
        <c:crosses val="autoZero"/>
        <c:auto val="1"/>
        <c:lblAlgn val="ctr"/>
        <c:lblOffset val="100"/>
        <c:noMultiLvlLbl val="0"/>
      </c:catAx>
      <c:valAx>
        <c:axId val="217581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>
                    <a:solidFill>
                      <a:schemeClr val="bg1"/>
                    </a:solidFill>
                  </a:rPr>
                  <a:t>(ppb)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7580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65816453221521531"/>
          <c:y val="4.1971100883368868E-2"/>
          <c:w val="0.30718540009574841"/>
          <c:h val="0.28474122984458161"/>
        </c:manualLayout>
      </c:layout>
      <c:overlay val="0"/>
      <c:spPr>
        <a:solidFill>
          <a:srgbClr val="D4E1EE">
            <a:lumMod val="5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17375E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382023613518123"/>
          <c:y val="0.12751698972749001"/>
          <c:w val="0.56974098326023626"/>
          <c:h val="0.80360000889307537"/>
        </c:manualLayout>
      </c:layout>
      <c:doughnutChart>
        <c:varyColors val="1"/>
        <c:ser>
          <c:idx val="0"/>
          <c:order val="0"/>
          <c:tx>
            <c:strRef>
              <c:f>'NESCAUM 2015 Summary Data'!$C$52</c:f>
              <c:strCache>
                <c:ptCount val="1"/>
                <c:pt idx="0">
                  <c:v>2015 GHG Emissions in NESCAUM States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C02-4722-9FDC-78D6C0D5CEA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C02-4722-9FDC-78D6C0D5CEA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C02-4722-9FDC-78D6C0D5CEA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C02-4722-9FDC-78D6C0D5CEA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FC02-4722-9FDC-78D6C0D5CEA1}"/>
              </c:ext>
            </c:extLst>
          </c:dPt>
          <c:dLbls>
            <c:dLbl>
              <c:idx val="0"/>
              <c:layout>
                <c:manualLayout>
                  <c:x val="0.12728600792285516"/>
                  <c:y val="-0.1312379035003258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13311536586148"/>
                      <c:h val="0.134943444305040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C02-4722-9FDC-78D6C0D5CEA1}"/>
                </c:ext>
              </c:extLst>
            </c:dLbl>
            <c:dLbl>
              <c:idx val="1"/>
              <c:layout>
                <c:manualLayout>
                  <c:x val="0.34189320157394465"/>
                  <c:y val="1.5439854663696953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Transportation
42%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503926771430483"/>
                      <c:h val="0.1208160699870646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C02-4722-9FDC-78D6C0D5CEA1}"/>
                </c:ext>
              </c:extLst>
            </c:dLbl>
            <c:dLbl>
              <c:idx val="4"/>
              <c:layout>
                <c:manualLayout>
                  <c:x val="-6.1342596226367707E-3"/>
                  <c:y val="-0.1286646112748292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FC02-4722-9FDC-78D6C0D5CE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'NESCAUM 2015 Summary Data'!$B$53:$B$57</c:f>
              <c:strCache>
                <c:ptCount val="5"/>
                <c:pt idx="0">
                  <c:v>Commercial &amp; Residential</c:v>
                </c:pt>
                <c:pt idx="1">
                  <c:v>Transportation</c:v>
                </c:pt>
                <c:pt idx="2">
                  <c:v>Electricity</c:v>
                </c:pt>
                <c:pt idx="3">
                  <c:v>Industry</c:v>
                </c:pt>
                <c:pt idx="4">
                  <c:v>Agriculture</c:v>
                </c:pt>
              </c:strCache>
            </c:strRef>
          </c:cat>
          <c:val>
            <c:numRef>
              <c:f>'NESCAUM 2015 Summary Data'!$C$53:$C$57</c:f>
              <c:numCache>
                <c:formatCode>0.0%</c:formatCode>
                <c:ptCount val="5"/>
                <c:pt idx="0" formatCode="0%">
                  <c:v>0.24624307276361038</c:v>
                </c:pt>
                <c:pt idx="1">
                  <c:v>0.42051681830308352</c:v>
                </c:pt>
                <c:pt idx="2" formatCode="0%">
                  <c:v>0.18503439105960834</c:v>
                </c:pt>
                <c:pt idx="3" formatCode="0%">
                  <c:v>0.11213006089960653</c:v>
                </c:pt>
                <c:pt idx="4" formatCode="0%">
                  <c:v>2.9011929743969905E-2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C02-4722-9FDC-78D6C0D5CEA1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0506658950842422"/>
          <c:w val="1"/>
          <c:h val="7.949365713859631E-2"/>
        </c:manualLayout>
      </c:layout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0.18069</cdr:x>
      <cdr:y>0.1795</cdr:y>
    </cdr:from>
    <cdr:to>
      <cdr:x>0.41708</cdr:x>
      <cdr:y>0.23449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45166" y="863600"/>
          <a:ext cx="2021417" cy="2645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0.89265</cdr:x>
      <cdr:y>0.5</cdr:y>
    </cdr:from>
    <cdr:to>
      <cdr:x>0.9477</cdr:x>
      <cdr:y>0.62658</cdr:y>
    </cdr:to>
    <cdr:sp macro="" textlink="">
      <cdr:nvSpPr>
        <cdr:cNvPr id="3" name="Oval 2"/>
        <cdr:cNvSpPr/>
      </cdr:nvSpPr>
      <cdr:spPr>
        <a:xfrm xmlns:a="http://schemas.openxmlformats.org/drawingml/2006/main">
          <a:off x="7432188" y="2491273"/>
          <a:ext cx="458347" cy="63069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24F3813-1B32-4509-99C0-6E3B67DBB244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D38AD5C-9CA8-4A72-9BFE-81FF8E0D5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989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8AD5C-9CA8-4A72-9BFE-81FF8E0D5D6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326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8AD5C-9CA8-4A72-9BFE-81FF8E0D5D6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04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The preliminary 2019 design value for southwest CT ( NY-NJ-CT nonattainment area ) is 82 ppb (</a:t>
            </a:r>
            <a:r>
              <a:rPr lang="en-US" baseline="0" dirty="0" smtClean="0"/>
              <a:t>Westport, Stratford and Madison have all measured highs of 82 ppb).</a:t>
            </a:r>
            <a:endParaRPr lang="en-US" dirty="0" smtClean="0"/>
          </a:p>
          <a:p>
            <a:r>
              <a:rPr lang="en-US" dirty="0"/>
              <a:t>For the Greater CT nonattainment area DV is 75 ppb.  These are the same design values as last year.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F4D54-3A3E-4194-8DF4-81497EBA493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906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Highest</a:t>
            </a:r>
            <a:r>
              <a:rPr lang="en-US" baseline="0" dirty="0" smtClean="0"/>
              <a:t> monitor in the region is usually Westport – sometimes Stratford or Madison at 82 ppb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8AD5C-9CA8-4A72-9BFE-81FF8E0D5D6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777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8AD5C-9CA8-4A72-9BFE-81FF8E0D5D6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034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705600" y="4800600"/>
            <a:ext cx="24384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6" descr="DEEPsFirstslides2-8-12ONL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00600"/>
            <a:ext cx="673735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DEEPLogoRectangleCOLORsmal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4953000"/>
            <a:ext cx="19621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0" y="6057900"/>
            <a:ext cx="9144000" cy="8001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6705600" y="4800600"/>
            <a:ext cx="24384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6" descr="DEEPsFirstslides2-8-12ONLY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00600"/>
            <a:ext cx="673735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DEEPLogoRectangleCOLORsmall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4953000"/>
            <a:ext cx="19621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 userDrawn="1"/>
        </p:nvSpPr>
        <p:spPr>
          <a:xfrm>
            <a:off x="0" y="6057900"/>
            <a:ext cx="9144000" cy="8001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1" name="Picture 8" descr="2012 sky.jpg"/>
          <p:cNvPicPr>
            <a:picLocks noChangeAspect="1"/>
          </p:cNvPicPr>
          <p:nvPr userDrawn="1"/>
        </p:nvPicPr>
        <p:blipFill>
          <a:blip r:embed="rId4" cstate="print"/>
          <a:srcRect t="17651" b="31863"/>
          <a:stretch>
            <a:fillRect/>
          </a:stretch>
        </p:blipFill>
        <p:spPr bwMode="auto">
          <a:xfrm>
            <a:off x="10" y="0"/>
            <a:ext cx="9144000" cy="3519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0" y="3548743"/>
            <a:ext cx="889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+mj-lt"/>
              </a:rPr>
              <a:t>Connecticut Department of</a:t>
            </a:r>
          </a:p>
          <a:p>
            <a:r>
              <a:rPr lang="en-US" sz="3600" dirty="0" smtClean="0">
                <a:latin typeface="+mj-lt"/>
              </a:rPr>
              <a:t>Energy and Environmental Protection</a:t>
            </a:r>
            <a:endParaRPr lang="en-US" sz="3600" dirty="0">
              <a:latin typeface="+mj-l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9144000" cy="418737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304800" y="16002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20" name="Rectangle 19"/>
          <p:cNvSpPr/>
          <p:nvPr userDrawn="1"/>
        </p:nvSpPr>
        <p:spPr bwMode="auto">
          <a:xfrm>
            <a:off x="0" y="6026150"/>
            <a:ext cx="9144000" cy="5381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TextBox 35"/>
          <p:cNvSpPr txBox="1">
            <a:spLocks noChangeArrowheads="1"/>
          </p:cNvSpPr>
          <p:nvPr userDrawn="1"/>
        </p:nvSpPr>
        <p:spPr bwMode="auto">
          <a:xfrm>
            <a:off x="1143000" y="6103938"/>
            <a:ext cx="7870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Connecticut Department of Energy and Environmental Protection</a:t>
            </a:r>
          </a:p>
        </p:txBody>
      </p:sp>
      <p:pic>
        <p:nvPicPr>
          <p:cNvPr id="19" name="Picture 7" descr="DEEPLogoRectangleCOLOR755px337px300dpi.gif"/>
          <p:cNvPicPr>
            <a:picLocks noChangeAspect="1"/>
          </p:cNvPicPr>
          <p:nvPr userDrawn="1"/>
        </p:nvPicPr>
        <p:blipFill>
          <a:blip r:embed="rId2" cstate="print"/>
          <a:srcRect r="64532"/>
          <a:stretch>
            <a:fillRect/>
          </a:stretch>
        </p:blipFill>
        <p:spPr bwMode="auto">
          <a:xfrm>
            <a:off x="292100" y="5774871"/>
            <a:ext cx="7778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8001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5106022" y="1130300"/>
            <a:ext cx="1931988" cy="1869420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5114617" y="2993972"/>
            <a:ext cx="1923393" cy="1842921"/>
          </a:xfrm>
          <a:prstGeom prst="rect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3194562" y="2994957"/>
            <a:ext cx="1923393" cy="1841936"/>
          </a:xfrm>
          <a:prstGeom prst="rect">
            <a:avLst/>
          </a:prstGeom>
          <a:solidFill>
            <a:schemeClr val="accent3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0" y="6026150"/>
            <a:ext cx="9144000" cy="5381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2" name="Picture 7" descr="DEEPLogoRectangleCOLOR755px337px300dpi.gif"/>
          <p:cNvPicPr>
            <a:picLocks noChangeAspect="1"/>
          </p:cNvPicPr>
          <p:nvPr userDrawn="1"/>
        </p:nvPicPr>
        <p:blipFill>
          <a:blip r:embed="rId2" cstate="print"/>
          <a:srcRect r="64532"/>
          <a:stretch>
            <a:fillRect/>
          </a:stretch>
        </p:blipFill>
        <p:spPr bwMode="auto">
          <a:xfrm>
            <a:off x="292100" y="5774871"/>
            <a:ext cx="7778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35"/>
          <p:cNvSpPr txBox="1">
            <a:spLocks noChangeArrowheads="1"/>
          </p:cNvSpPr>
          <p:nvPr userDrawn="1"/>
        </p:nvSpPr>
        <p:spPr bwMode="auto">
          <a:xfrm>
            <a:off x="1143000" y="6103938"/>
            <a:ext cx="7870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Connecticut Department of Energy and Environmental Protection</a:t>
            </a:r>
          </a:p>
        </p:txBody>
      </p:sp>
      <p:sp>
        <p:nvSpPr>
          <p:cNvPr id="13" name="TextBox 7"/>
          <p:cNvSpPr txBox="1">
            <a:spLocks noChangeArrowheads="1"/>
          </p:cNvSpPr>
          <p:nvPr userDrawn="1"/>
        </p:nvSpPr>
        <p:spPr bwMode="auto">
          <a:xfrm rot="16200000">
            <a:off x="318244" y="2845747"/>
            <a:ext cx="28760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itchFamily="34" charset="0"/>
              </a:rPr>
              <a:t>Impact on Agency Brand</a:t>
            </a:r>
          </a:p>
        </p:txBody>
      </p:sp>
      <p:sp>
        <p:nvSpPr>
          <p:cNvPr id="14" name="TextBox 8"/>
          <p:cNvSpPr txBox="1">
            <a:spLocks noChangeArrowheads="1"/>
          </p:cNvSpPr>
          <p:nvPr userDrawn="1"/>
        </p:nvSpPr>
        <p:spPr bwMode="auto">
          <a:xfrm>
            <a:off x="2695030" y="5665956"/>
            <a:ext cx="43149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tx1"/>
                </a:solidFill>
                <a:latin typeface="Calibri" pitchFamily="34" charset="0"/>
              </a:rPr>
              <a:t>Value to Staff</a:t>
            </a:r>
          </a:p>
        </p:txBody>
      </p:sp>
      <p:sp>
        <p:nvSpPr>
          <p:cNvPr id="15" name="TextBox 9"/>
          <p:cNvSpPr txBox="1">
            <a:spLocks noChangeArrowheads="1"/>
          </p:cNvSpPr>
          <p:nvPr userDrawn="1"/>
        </p:nvSpPr>
        <p:spPr bwMode="auto">
          <a:xfrm>
            <a:off x="1857808" y="1092198"/>
            <a:ext cx="115922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chemeClr val="tx1"/>
                </a:solidFill>
                <a:latin typeface="Calibri" pitchFamily="34" charset="0"/>
              </a:rPr>
              <a:t>High</a:t>
            </a:r>
          </a:p>
        </p:txBody>
      </p:sp>
      <p:sp>
        <p:nvSpPr>
          <p:cNvPr id="16" name="TextBox 10"/>
          <p:cNvSpPr txBox="1">
            <a:spLocks noChangeArrowheads="1"/>
          </p:cNvSpPr>
          <p:nvPr userDrawn="1"/>
        </p:nvSpPr>
        <p:spPr bwMode="auto">
          <a:xfrm>
            <a:off x="1986611" y="2902925"/>
            <a:ext cx="9660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chemeClr val="tx1"/>
                </a:solidFill>
                <a:latin typeface="Calibri" pitchFamily="34" charset="0"/>
              </a:rPr>
              <a:t>Medium</a:t>
            </a:r>
          </a:p>
        </p:txBody>
      </p:sp>
      <p:sp>
        <p:nvSpPr>
          <p:cNvPr id="17" name="TextBox 11"/>
          <p:cNvSpPr txBox="1">
            <a:spLocks noChangeArrowheads="1"/>
          </p:cNvSpPr>
          <p:nvPr userDrawn="1"/>
        </p:nvSpPr>
        <p:spPr bwMode="auto">
          <a:xfrm>
            <a:off x="1729007" y="4716094"/>
            <a:ext cx="14812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chemeClr val="tx1"/>
                </a:solidFill>
                <a:latin typeface="Calibri" pitchFamily="34" charset="0"/>
              </a:rPr>
              <a:t>Low</a:t>
            </a:r>
          </a:p>
        </p:txBody>
      </p:sp>
      <p:sp>
        <p:nvSpPr>
          <p:cNvPr id="18" name="TextBox 12"/>
          <p:cNvSpPr txBox="1">
            <a:spLocks noChangeArrowheads="1"/>
          </p:cNvSpPr>
          <p:nvPr userDrawn="1"/>
        </p:nvSpPr>
        <p:spPr bwMode="auto">
          <a:xfrm rot="18006833">
            <a:off x="2463916" y="5089698"/>
            <a:ext cx="9378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chemeClr val="tx1"/>
                </a:solidFill>
                <a:latin typeface="Calibri" pitchFamily="34" charset="0"/>
              </a:rPr>
              <a:t>None</a:t>
            </a: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 rot="18006833">
            <a:off x="4336713" y="5136280"/>
            <a:ext cx="10159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chemeClr val="tx1"/>
                </a:solidFill>
                <a:latin typeface="Calibri" pitchFamily="34" charset="0"/>
              </a:rPr>
              <a:t>Little</a:t>
            </a:r>
          </a:p>
        </p:txBody>
      </p:sp>
      <p:sp>
        <p:nvSpPr>
          <p:cNvPr id="20" name="TextBox 14"/>
          <p:cNvSpPr txBox="1">
            <a:spLocks noChangeArrowheads="1"/>
          </p:cNvSpPr>
          <p:nvPr userDrawn="1"/>
        </p:nvSpPr>
        <p:spPr bwMode="auto">
          <a:xfrm rot="18006833">
            <a:off x="6229576" y="5119277"/>
            <a:ext cx="112121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chemeClr val="tx1"/>
                </a:solidFill>
                <a:latin typeface="Calibri" pitchFamily="34" charset="0"/>
              </a:rPr>
              <a:t>A Lot</a:t>
            </a:r>
          </a:p>
        </p:txBody>
      </p:sp>
      <p:sp>
        <p:nvSpPr>
          <p:cNvPr id="21" name="Rectangle 20"/>
          <p:cNvSpPr/>
          <p:nvPr userDrawn="1"/>
        </p:nvSpPr>
        <p:spPr bwMode="auto">
          <a:xfrm>
            <a:off x="3185967" y="1128713"/>
            <a:ext cx="1931988" cy="1869420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 bwMode="auto">
          <a:xfrm>
            <a:off x="0" y="6026150"/>
            <a:ext cx="9144000" cy="5381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TextBox 35"/>
          <p:cNvSpPr txBox="1">
            <a:spLocks noChangeArrowheads="1"/>
          </p:cNvSpPr>
          <p:nvPr/>
        </p:nvSpPr>
        <p:spPr bwMode="auto">
          <a:xfrm>
            <a:off x="1143000" y="6103938"/>
            <a:ext cx="7870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Connecticut Department of Energy and Environmental Protection</a:t>
            </a:r>
          </a:p>
        </p:txBody>
      </p:sp>
      <p:pic>
        <p:nvPicPr>
          <p:cNvPr id="19" name="Picture 7" descr="DEEPLogoRectangleCOLOR755px337px300dpi.gif"/>
          <p:cNvPicPr>
            <a:picLocks noChangeAspect="1"/>
          </p:cNvPicPr>
          <p:nvPr/>
        </p:nvPicPr>
        <p:blipFill>
          <a:blip r:embed="rId2" cstate="print"/>
          <a:srcRect r="64532"/>
          <a:stretch>
            <a:fillRect/>
          </a:stretch>
        </p:blipFill>
        <p:spPr bwMode="auto">
          <a:xfrm>
            <a:off x="292100" y="5753100"/>
            <a:ext cx="7778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7257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0" y="6026150"/>
            <a:ext cx="9144000" cy="5381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extBox 35"/>
          <p:cNvSpPr txBox="1">
            <a:spLocks noChangeArrowheads="1"/>
          </p:cNvSpPr>
          <p:nvPr userDrawn="1"/>
        </p:nvSpPr>
        <p:spPr bwMode="auto">
          <a:xfrm>
            <a:off x="1143000" y="6103938"/>
            <a:ext cx="7870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Connecticut Department of Energy and Environmental Protection</a:t>
            </a:r>
          </a:p>
        </p:txBody>
      </p:sp>
      <p:pic>
        <p:nvPicPr>
          <p:cNvPr id="15" name="Picture 7" descr="DEEPLogoRectangleCOLOR755px337px300dpi.gif"/>
          <p:cNvPicPr>
            <a:picLocks noChangeAspect="1"/>
          </p:cNvPicPr>
          <p:nvPr userDrawn="1"/>
        </p:nvPicPr>
        <p:blipFill>
          <a:blip r:embed="rId2" cstate="print"/>
          <a:srcRect r="64532"/>
          <a:stretch>
            <a:fillRect/>
          </a:stretch>
        </p:blipFill>
        <p:spPr bwMode="auto">
          <a:xfrm>
            <a:off x="292100" y="5774871"/>
            <a:ext cx="7778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 userDrawn="1">
            <p:ph idx="1"/>
          </p:nvPr>
        </p:nvSpPr>
        <p:spPr>
          <a:xfrm>
            <a:off x="609600" y="1447800"/>
            <a:ext cx="8229600" cy="3733800"/>
          </a:xfrm>
          <a:prstGeom prst="rect">
            <a:avLst/>
          </a:prstGeom>
        </p:spPr>
        <p:txBody>
          <a:bodyPr/>
          <a:lstStyle/>
          <a:p>
            <a:pPr lvl="0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Click to edit Master text styles</a:t>
            </a:r>
          </a:p>
          <a:p>
            <a:pPr lvl="1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Second level</a:t>
            </a:r>
          </a:p>
          <a:p>
            <a:pPr lvl="2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Third level</a:t>
            </a:r>
          </a:p>
          <a:p>
            <a:pPr lvl="3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Fourth level</a:t>
            </a:r>
          </a:p>
          <a:p>
            <a:pPr lvl="4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Fifth level</a:t>
            </a:r>
            <a:endParaRPr lang="en-US" baseline="30000" dirty="0" smtClean="0">
              <a:solidFill>
                <a:schemeClr val="bg1"/>
              </a:solidFill>
              <a:latin typeface="Berkeley-Medium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15314"/>
            <a:ext cx="9144000" cy="4426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6037943"/>
            <a:ext cx="9144000" cy="5263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35"/>
          <p:cNvSpPr txBox="1">
            <a:spLocks noChangeArrowheads="1"/>
          </p:cNvSpPr>
          <p:nvPr userDrawn="1"/>
        </p:nvSpPr>
        <p:spPr bwMode="auto">
          <a:xfrm>
            <a:off x="1143000" y="6103938"/>
            <a:ext cx="7870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Connecticut Department of Energy and Environmental Protection</a:t>
            </a:r>
          </a:p>
        </p:txBody>
      </p:sp>
      <p:pic>
        <p:nvPicPr>
          <p:cNvPr id="5" name="Picture 7" descr="DEEPLogoRectangleCOLOR755px337px300dpi.gif"/>
          <p:cNvPicPr>
            <a:picLocks noChangeAspect="1"/>
          </p:cNvPicPr>
          <p:nvPr userDrawn="1"/>
        </p:nvPicPr>
        <p:blipFill>
          <a:blip r:embed="rId2" cstate="print"/>
          <a:srcRect r="64532"/>
          <a:stretch>
            <a:fillRect/>
          </a:stretch>
        </p:blipFill>
        <p:spPr bwMode="auto">
          <a:xfrm>
            <a:off x="292100" y="5774871"/>
            <a:ext cx="7778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4916487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0" name="Picture 9" descr="2012 sky.jpg"/>
          <p:cNvPicPr>
            <a:picLocks noChangeAspect="1"/>
          </p:cNvPicPr>
          <p:nvPr userDrawn="1"/>
        </p:nvPicPr>
        <p:blipFill>
          <a:blip r:embed="rId3" cstate="print"/>
          <a:srcRect t="49348" b="29885"/>
          <a:stretch>
            <a:fillRect/>
          </a:stretch>
        </p:blipFill>
        <p:spPr bwMode="auto">
          <a:xfrm>
            <a:off x="0" y="-457200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229600" cy="3733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Click to edit Master text styles</a:t>
            </a:r>
          </a:p>
          <a:p>
            <a:pPr lvl="1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Second level</a:t>
            </a:r>
          </a:p>
          <a:p>
            <a:pPr lvl="2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Third level</a:t>
            </a:r>
          </a:p>
          <a:p>
            <a:pPr lvl="3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Fourth level</a:t>
            </a:r>
          </a:p>
          <a:p>
            <a:pPr lvl="4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Fifth level</a:t>
            </a:r>
            <a:endParaRPr lang="en-US" baseline="30000" dirty="0" smtClean="0">
              <a:solidFill>
                <a:schemeClr val="bg1"/>
              </a:solidFill>
              <a:latin typeface="Berkeley-Medium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00800"/>
            <a:ext cx="9144000" cy="4571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6037943"/>
            <a:ext cx="9144000" cy="5263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35"/>
          <p:cNvSpPr txBox="1">
            <a:spLocks noChangeArrowheads="1"/>
          </p:cNvSpPr>
          <p:nvPr userDrawn="1"/>
        </p:nvSpPr>
        <p:spPr bwMode="auto">
          <a:xfrm>
            <a:off x="1143000" y="6103938"/>
            <a:ext cx="7870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Connecticut Department of Energy and Environmental Protection</a:t>
            </a:r>
          </a:p>
        </p:txBody>
      </p:sp>
      <p:pic>
        <p:nvPicPr>
          <p:cNvPr id="8" name="Picture 7" descr="DEEPLogoRectangleCOLOR755px337px300dpi.gif"/>
          <p:cNvPicPr>
            <a:picLocks noChangeAspect="1"/>
          </p:cNvPicPr>
          <p:nvPr userDrawn="1"/>
        </p:nvPicPr>
        <p:blipFill>
          <a:blip r:embed="rId2" cstate="print"/>
          <a:srcRect r="64532"/>
          <a:stretch>
            <a:fillRect/>
          </a:stretch>
        </p:blipFill>
        <p:spPr bwMode="auto">
          <a:xfrm>
            <a:off x="292100" y="5774871"/>
            <a:ext cx="7778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72571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49" r:id="rId2"/>
    <p:sldLayoutId id="2147483661" r:id="rId3"/>
    <p:sldLayoutId id="2147483664" r:id="rId4"/>
    <p:sldLayoutId id="2147483665" r:id="rId5"/>
    <p:sldLayoutId id="2147483666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portal.ct.gov/DEEP/Air/Mobile-Sources/EVConnecticut/EVConnecticut---CTs-EV-Commitment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0616" y="1654444"/>
            <a:ext cx="9053384" cy="1143000"/>
          </a:xfrm>
        </p:spPr>
        <p:txBody>
          <a:bodyPr/>
          <a:lstStyle/>
          <a:p>
            <a:r>
              <a:rPr lang="en-US" dirty="0" smtClean="0"/>
              <a:t>Connecticut’s Air Quality Challenges</a:t>
            </a:r>
            <a:br>
              <a:rPr lang="en-US" dirty="0" smtClean="0"/>
            </a:br>
            <a:r>
              <a:rPr lang="en-US" dirty="0" smtClean="0"/>
              <a:t>and Mobile Source Focus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75102" y="4445433"/>
            <a:ext cx="78512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September </a:t>
            </a:r>
            <a:r>
              <a:rPr lang="en-US" sz="2200" dirty="0" smtClean="0">
                <a:solidFill>
                  <a:schemeClr val="bg1"/>
                </a:solidFill>
              </a:rPr>
              <a:t>17, </a:t>
            </a:r>
            <a:r>
              <a:rPr lang="en-US" sz="2200" dirty="0" smtClean="0">
                <a:solidFill>
                  <a:schemeClr val="bg1"/>
                </a:solidFill>
              </a:rPr>
              <a:t>2020</a:t>
            </a:r>
          </a:p>
          <a:p>
            <a:r>
              <a:rPr lang="en-US" sz="2200" dirty="0" smtClean="0">
                <a:solidFill>
                  <a:schemeClr val="bg1"/>
                </a:solidFill>
              </a:rPr>
              <a:t>Municipal EV Readiness Toolkit: Module 1</a:t>
            </a:r>
            <a:endParaRPr lang="en-US" sz="2200" dirty="0">
              <a:solidFill>
                <a:schemeClr val="bg1"/>
              </a:solidFill>
            </a:endParaRPr>
          </a:p>
          <a:p>
            <a:r>
              <a:rPr lang="en-US" sz="2200" dirty="0" smtClean="0">
                <a:solidFill>
                  <a:schemeClr val="bg1"/>
                </a:solidFill>
              </a:rPr>
              <a:t>Paul E Farrell, </a:t>
            </a:r>
            <a:r>
              <a:rPr lang="en-US" sz="2200" dirty="0" smtClean="0">
                <a:solidFill>
                  <a:schemeClr val="bg1"/>
                </a:solidFill>
              </a:rPr>
              <a:t>Air </a:t>
            </a:r>
            <a:r>
              <a:rPr lang="en-US" sz="2200" smtClean="0">
                <a:solidFill>
                  <a:schemeClr val="bg1"/>
                </a:solidFill>
              </a:rPr>
              <a:t>Planning Director </a:t>
            </a:r>
            <a:endParaRPr lang="en-US" sz="2200" dirty="0" smtClean="0">
              <a:solidFill>
                <a:schemeClr val="bg1"/>
              </a:solidFill>
            </a:endParaRPr>
          </a:p>
          <a:p>
            <a:r>
              <a:rPr lang="en-US" sz="2200" dirty="0" smtClean="0">
                <a:solidFill>
                  <a:schemeClr val="bg1"/>
                </a:solidFill>
              </a:rPr>
              <a:t>Department of Energy and Environmental Protection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73267" y="1051965"/>
            <a:ext cx="6392708" cy="4790485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Connecticut's Air Quality Challenges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11874" y="1365662"/>
            <a:ext cx="2585142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chemeClr val="bg1"/>
                </a:solidFill>
              </a:rPr>
              <a:t>Connecticut  air quality fails to meet both the 2008 and 2015 8-hr ozone national ambient air quality standards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chemeClr val="bg1"/>
                </a:solidFill>
              </a:rPr>
              <a:t>Ozone Design Values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chemeClr val="bg1"/>
                </a:solidFill>
              </a:rPr>
              <a:t>Greater CT: 73 ppb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chemeClr val="bg1"/>
                </a:solidFill>
              </a:rPr>
              <a:t>NY-NJ-CT: 82 ppb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chemeClr val="bg1"/>
                </a:solidFill>
              </a:rPr>
              <a:t>17 exceedance days this summer</a:t>
            </a:r>
          </a:p>
          <a:p>
            <a:pPr lvl="1"/>
            <a:endParaRPr lang="en-US" sz="15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chemeClr val="bg1"/>
                </a:solidFill>
              </a:rPr>
              <a:t>Long term greenhouse gas reduction targets of 80% below 2001 levels by 2050</a:t>
            </a:r>
            <a:endParaRPr lang="en-US" sz="15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142" y="671209"/>
            <a:ext cx="6866951" cy="533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81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Connecticut Ozone Trends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262648" y="817124"/>
          <a:ext cx="8739632" cy="5117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8831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39200" cy="1143000"/>
          </a:xfrm>
        </p:spPr>
        <p:txBody>
          <a:bodyPr/>
          <a:lstStyle/>
          <a:p>
            <a:r>
              <a:rPr lang="en-US" dirty="0" smtClean="0"/>
              <a:t>Northeast Greenhouse Gas Emissions</a:t>
            </a:r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9C5089E-7D0F-4CBD-87F1-0108241B4F1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949570" y="944591"/>
          <a:ext cx="5865962" cy="4671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5661" y="4710023"/>
            <a:ext cx="16562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Source: State Inventory Tool - 2015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11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4271"/>
          </a:xfrm>
        </p:spPr>
        <p:txBody>
          <a:bodyPr/>
          <a:lstStyle/>
          <a:p>
            <a:pPr algn="l"/>
            <a:r>
              <a:rPr lang="en-US" dirty="0" smtClean="0"/>
              <a:t>Why Focus on Heavy Duty?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89775" y="1532613"/>
            <a:ext cx="1518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92D050"/>
                </a:solidFill>
              </a:rPr>
              <a:t>65%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77752" y="1597007"/>
            <a:ext cx="5789982" cy="793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en-US" sz="2800" dirty="0">
                <a:solidFill>
                  <a:schemeClr val="bg1"/>
                </a:solidFill>
              </a:rPr>
              <a:t>of all NOx emissions in </a:t>
            </a:r>
            <a:r>
              <a:rPr lang="en-US" sz="2800" dirty="0" smtClean="0">
                <a:solidFill>
                  <a:schemeClr val="bg1"/>
                </a:solidFill>
              </a:rPr>
              <a:t>Connecticut are emitted by mobile sources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8549" y="2559392"/>
            <a:ext cx="1518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92D050"/>
                </a:solidFill>
              </a:rPr>
              <a:t>40%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044707" y="2613168"/>
            <a:ext cx="5789982" cy="793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en-US" sz="2800" dirty="0">
                <a:solidFill>
                  <a:schemeClr val="bg1"/>
                </a:solidFill>
              </a:rPr>
              <a:t>of </a:t>
            </a:r>
            <a:r>
              <a:rPr lang="en-US" sz="2800" dirty="0" smtClean="0">
                <a:solidFill>
                  <a:schemeClr val="bg1"/>
                </a:solidFill>
              </a:rPr>
              <a:t>those mobile source emissions are from on-road highway vehicles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85503" y="3586171"/>
            <a:ext cx="1518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92D050"/>
                </a:solidFill>
              </a:rPr>
              <a:t>40%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511659" y="3609255"/>
            <a:ext cx="601919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en-US" sz="2800" dirty="0">
                <a:solidFill>
                  <a:schemeClr val="bg1"/>
                </a:solidFill>
              </a:rPr>
              <a:t>of </a:t>
            </a:r>
            <a:r>
              <a:rPr lang="en-US" sz="2800" dirty="0" smtClean="0">
                <a:solidFill>
                  <a:schemeClr val="bg1"/>
                </a:solidFill>
              </a:rPr>
              <a:t>those on-road mobile source emissions are from heavy duty vehicles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16623" y="1073565"/>
            <a:ext cx="5789982" cy="473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en-US" sz="3600" dirty="0" smtClean="0">
                <a:solidFill>
                  <a:schemeClr val="bg1"/>
                </a:solidFill>
              </a:rPr>
              <a:t>Today…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608" y="4047535"/>
            <a:ext cx="3682253" cy="2592438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6648450" y="6614641"/>
            <a:ext cx="24955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  <a:t>Note: Data from NEI Tier 1 Estimates and CT local data</a:t>
            </a: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62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992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MHD ZEV MOU – July 14, 2020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735902" y="974784"/>
            <a:ext cx="4103298" cy="4563695"/>
          </a:xfrm>
        </p:spPr>
        <p:txBody>
          <a:bodyPr/>
          <a:lstStyle/>
          <a:p>
            <a:pPr>
              <a:lnSpc>
                <a:spcPct val="108000"/>
              </a:lnSpc>
              <a:spcBef>
                <a:spcPts val="0"/>
              </a:spcBef>
            </a:pPr>
            <a:r>
              <a:rPr lang="en-US" sz="1600" dirty="0">
                <a:solidFill>
                  <a:schemeClr val="bg1"/>
                </a:solidFill>
              </a:rPr>
              <a:t>Builds off success of 2013 </a:t>
            </a:r>
            <a:r>
              <a:rPr lang="en-US" sz="1600" dirty="0" smtClean="0">
                <a:solidFill>
                  <a:schemeClr val="bg1"/>
                </a:solidFill>
              </a:rPr>
              <a:t>8 state ZEV MOU </a:t>
            </a:r>
            <a:r>
              <a:rPr lang="en-US" sz="1600" dirty="0">
                <a:solidFill>
                  <a:schemeClr val="bg1"/>
                </a:solidFill>
              </a:rPr>
              <a:t>and subsequent Action Plans for light-duty vehicles</a:t>
            </a:r>
            <a:r>
              <a:rPr lang="en-US" sz="1600" dirty="0" smtClean="0">
                <a:solidFill>
                  <a:schemeClr val="bg1"/>
                </a:solidFill>
              </a:rPr>
              <a:t>.</a:t>
            </a:r>
            <a:endParaRPr lang="en-US" sz="1600" dirty="0">
              <a:solidFill>
                <a:schemeClr val="bg1"/>
              </a:solidFill>
            </a:endParaRPr>
          </a:p>
          <a:p>
            <a:pPr>
              <a:lnSpc>
                <a:spcPct val="108000"/>
              </a:lnSpc>
              <a:spcBef>
                <a:spcPts val="0"/>
              </a:spcBef>
            </a:pPr>
            <a:r>
              <a:rPr lang="en-US" sz="1600" dirty="0">
                <a:solidFill>
                  <a:schemeClr val="bg1"/>
                </a:solidFill>
              </a:rPr>
              <a:t>Commits signatories to work together to foster a self-sustaining market for zero emission medium- and heavy-duty vehicles</a:t>
            </a:r>
            <a:r>
              <a:rPr lang="en-US" sz="1600" dirty="0" smtClean="0">
                <a:solidFill>
                  <a:schemeClr val="bg1"/>
                </a:solidFill>
              </a:rPr>
              <a:t>.</a:t>
            </a:r>
            <a:endParaRPr lang="en-US" sz="1600" dirty="0">
              <a:solidFill>
                <a:schemeClr val="bg1"/>
              </a:solidFill>
            </a:endParaRPr>
          </a:p>
          <a:p>
            <a:pPr>
              <a:lnSpc>
                <a:spcPct val="108000"/>
              </a:lnSpc>
              <a:spcBef>
                <a:spcPts val="0"/>
              </a:spcBef>
            </a:pPr>
            <a:r>
              <a:rPr lang="en-US" sz="1600" dirty="0" smtClean="0">
                <a:solidFill>
                  <a:schemeClr val="bg1"/>
                </a:solidFill>
              </a:rPr>
              <a:t>Consistent with CT’s Global Warming Solutions Act, calls </a:t>
            </a:r>
            <a:r>
              <a:rPr lang="en-US" sz="1600" dirty="0">
                <a:solidFill>
                  <a:schemeClr val="bg1"/>
                </a:solidFill>
              </a:rPr>
              <a:t>for </a:t>
            </a:r>
            <a:r>
              <a:rPr lang="en-US" sz="1600" dirty="0">
                <a:solidFill>
                  <a:schemeClr val="bg1"/>
                </a:solidFill>
                <a:ea typeface="Calibri" panose="020F0502020204030204" pitchFamily="34" charset="0"/>
              </a:rPr>
              <a:t>30% of new truck and bus sales to be zero-emission by 2030 and 100% by 2050. </a:t>
            </a:r>
            <a:endParaRPr lang="en-US" sz="1600" dirty="0" smtClean="0">
              <a:solidFill>
                <a:schemeClr val="bg1"/>
              </a:solidFill>
              <a:ea typeface="Calibri" panose="020F0502020204030204" pitchFamily="34" charset="0"/>
            </a:endParaRPr>
          </a:p>
          <a:p>
            <a:pPr>
              <a:lnSpc>
                <a:spcPct val="108000"/>
              </a:lnSpc>
              <a:spcBef>
                <a:spcPts val="0"/>
              </a:spcBef>
            </a:pPr>
            <a:r>
              <a:rPr lang="en-US" sz="1600" dirty="0" smtClean="0">
                <a:solidFill>
                  <a:schemeClr val="bg1"/>
                </a:solidFill>
              </a:rPr>
              <a:t>Emphasizes </a:t>
            </a:r>
            <a:r>
              <a:rPr lang="en-US" sz="1600" dirty="0">
                <a:solidFill>
                  <a:schemeClr val="bg1"/>
                </a:solidFill>
              </a:rPr>
              <a:t>need to accelerate deployment of zero-emission trucks and buses in disadvantaged communities</a:t>
            </a:r>
            <a:r>
              <a:rPr lang="en-US" sz="1600" dirty="0" smtClean="0">
                <a:solidFill>
                  <a:schemeClr val="bg1"/>
                </a:solidFill>
              </a:rPr>
              <a:t>.</a:t>
            </a:r>
            <a:endParaRPr lang="en-US" sz="1600" dirty="0">
              <a:solidFill>
                <a:schemeClr val="bg1"/>
              </a:solidFill>
            </a:endParaRPr>
          </a:p>
          <a:p>
            <a:pPr>
              <a:lnSpc>
                <a:spcPct val="108000"/>
              </a:lnSpc>
              <a:spcBef>
                <a:spcPts val="0"/>
              </a:spcBef>
            </a:pPr>
            <a:r>
              <a:rPr lang="en-US" sz="1600" dirty="0">
                <a:solidFill>
                  <a:schemeClr val="bg1"/>
                </a:solidFill>
              </a:rPr>
              <a:t>Directs development and implementation of a MHD ZEV Action Plan.</a:t>
            </a:r>
          </a:p>
          <a:p>
            <a:r>
              <a:rPr lang="en-US" sz="1100" dirty="0" smtClean="0">
                <a:hlinkClick r:id="rId2"/>
              </a:rPr>
              <a:t>https</a:t>
            </a:r>
            <a:r>
              <a:rPr lang="en-US" sz="1100" dirty="0">
                <a:hlinkClick r:id="rId2"/>
              </a:rPr>
              <a:t>://portal.ct.gov/DEEP/Air/Mobile-Sources/EVConnecticut/EVConnecticut---CTs-EV-Commitment</a:t>
            </a: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9EF49B-ED0B-4C63-B441-A10C2C5517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975" y="1090921"/>
            <a:ext cx="3717362" cy="44475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9594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MHDs Covered by the MOU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955945"/>
            <a:ext cx="5279366" cy="422565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Covered Truck Classifications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Based on Gross Vehicle Weight Rating (GVWR)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Class 2 subdivided into: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Class 2a (GVWR 6,001- 8,500 lbs., and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Class 2b (GVWR of 8,501-10,000)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MHDVs cover class 2b-8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2B2FFD-12A4-43C5-BCEF-81C522952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2938" y="955945"/>
            <a:ext cx="3249402" cy="469650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768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Determining MOU Goals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5170"/>
            <a:ext cx="9030727" cy="458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340152"/>
      </p:ext>
    </p:extLst>
  </p:cSld>
  <p:clrMapOvr>
    <a:masterClrMapping/>
  </p:clrMapOvr>
</p:sld>
</file>

<file path=ppt/theme/theme1.xml><?xml version="1.0" encoding="utf-8"?>
<a:theme xmlns:a="http://schemas.openxmlformats.org/drawingml/2006/main" name="Dark Blue Sky theme">
  <a:themeElements>
    <a:clrScheme name="Dark Blue Theme">
      <a:dk1>
        <a:srgbClr val="FFFFFF"/>
      </a:dk1>
      <a:lt1>
        <a:srgbClr val="17375E"/>
      </a:lt1>
      <a:dk2>
        <a:srgbClr val="17375E"/>
      </a:dk2>
      <a:lt2>
        <a:srgbClr val="D4E1EE"/>
      </a:lt2>
      <a:accent1>
        <a:srgbClr val="FEFDDB"/>
      </a:accent1>
      <a:accent2>
        <a:srgbClr val="FFFF9F"/>
      </a:accent2>
      <a:accent3>
        <a:srgbClr val="C5DDDA"/>
      </a:accent3>
      <a:accent4>
        <a:srgbClr val="6CA8A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resh">
      <a:fillStyleLst>
        <a:solidFill>
          <a:schemeClr val="phClr"/>
        </a:solidFill>
        <a:solidFill>
          <a:schemeClr val="phClr">
            <a:tint val="70000"/>
            <a:satMod val="115000"/>
          </a:schemeClr>
        </a:solidFill>
        <a:solidFill>
          <a:schemeClr val="phClr">
            <a:shade val="80000"/>
            <a:satMod val="115000"/>
          </a:schemeClr>
        </a:solid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/>
          </a:solidFill>
          <a:prstDash val="solid"/>
          <a:miter/>
        </a:ln>
        <a:ln w="76200" cap="flat" cmpd="thickThin" algn="ctr">
          <a:solidFill>
            <a:schemeClr val="phClr">
              <a:alpha val="8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63500" sx="101000" sy="101000" rotWithShape="0">
              <a:srgbClr val="FFFFFF">
                <a:alpha val="50000"/>
              </a:srgbClr>
            </a:outerShdw>
          </a:effectLst>
        </a:effectStyle>
        <a:effectStyle>
          <a:effectLst>
            <a:innerShdw blurRad="101600">
              <a:srgbClr val="FFFFFF">
                <a:alpha val="75000"/>
              </a:srgbClr>
            </a:innerShdw>
            <a:outerShdw blurRad="63500" sx="101000" sy="101000" rotWithShape="0">
              <a:srgbClr val="FFFFFF">
                <a:alpha val="50000"/>
              </a:srgbClr>
            </a:outerShdw>
            <a:reflection blurRad="12700" stA="30000" endPos="35000" dist="38100" dir="5400000" sy="-100000" rotWithShape="0"/>
          </a:effectLst>
          <a:scene3d>
            <a:camera prst="orthographicFront">
              <a:rot lat="0" lon="0" rev="0"/>
            </a:camera>
            <a:lightRig rig="balanced" dir="t">
              <a:rot lat="0" lon="0" rev="30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Dark Blue Sky theme</Template>
  <TotalTime>2099</TotalTime>
  <Words>392</Words>
  <Application>Microsoft Office PowerPoint</Application>
  <PresentationFormat>On-screen Show (4:3)</PresentationFormat>
  <Paragraphs>53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Berkeley-Medium</vt:lpstr>
      <vt:lpstr>Calibri</vt:lpstr>
      <vt:lpstr>Dark Blue Sky theme</vt:lpstr>
      <vt:lpstr>PowerPoint Presentation</vt:lpstr>
      <vt:lpstr>Connecticut’s Air Quality Challenges and Mobile Source Focus</vt:lpstr>
      <vt:lpstr>Connecticut's Air Quality Challenges</vt:lpstr>
      <vt:lpstr>Connecticut Ozone Trends</vt:lpstr>
      <vt:lpstr>Northeast Greenhouse Gas Emissions</vt:lpstr>
      <vt:lpstr>Why Focus on Heavy Duty?</vt:lpstr>
      <vt:lpstr>MHD ZEV MOU – July 14, 2020</vt:lpstr>
      <vt:lpstr>MHDs Covered by the MOU</vt:lpstr>
      <vt:lpstr>Determining MOU Goals</vt:lpstr>
    </vt:vector>
  </TitlesOfParts>
  <Company>Connecticut DEEP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Kritzler</dc:creator>
  <cp:lastModifiedBy>PFarrell</cp:lastModifiedBy>
  <cp:revision>85</cp:revision>
  <cp:lastPrinted>2019-09-24T19:27:01Z</cp:lastPrinted>
  <dcterms:created xsi:type="dcterms:W3CDTF">2019-08-09T12:43:46Z</dcterms:created>
  <dcterms:modified xsi:type="dcterms:W3CDTF">2020-09-17T17:36:40Z</dcterms:modified>
</cp:coreProperties>
</file>