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3" r:id="rId4"/>
  </p:sldMasterIdLst>
  <p:notesMasterIdLst>
    <p:notesMasterId r:id="rId22"/>
  </p:notesMasterIdLst>
  <p:handoutMasterIdLst>
    <p:handoutMasterId r:id="rId23"/>
  </p:handoutMasterIdLst>
  <p:sldIdLst>
    <p:sldId id="257" r:id="rId5"/>
    <p:sldId id="381" r:id="rId6"/>
    <p:sldId id="445" r:id="rId7"/>
    <p:sldId id="487" r:id="rId8"/>
    <p:sldId id="474" r:id="rId9"/>
    <p:sldId id="475" r:id="rId10"/>
    <p:sldId id="477" r:id="rId11"/>
    <p:sldId id="476" r:id="rId12"/>
    <p:sldId id="478" r:id="rId13"/>
    <p:sldId id="480" r:id="rId14"/>
    <p:sldId id="481" r:id="rId15"/>
    <p:sldId id="482" r:id="rId16"/>
    <p:sldId id="484" r:id="rId17"/>
    <p:sldId id="483" r:id="rId18"/>
    <p:sldId id="485" r:id="rId19"/>
    <p:sldId id="486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7BCF3CE0-E63F-F149-A617-42B38B9B8764}">
          <p14:sldIdLst>
            <p14:sldId id="257"/>
            <p14:sldId id="381"/>
            <p14:sldId id="445"/>
            <p14:sldId id="487"/>
            <p14:sldId id="474"/>
            <p14:sldId id="475"/>
            <p14:sldId id="477"/>
            <p14:sldId id="476"/>
            <p14:sldId id="478"/>
            <p14:sldId id="480"/>
            <p14:sldId id="481"/>
            <p14:sldId id="482"/>
            <p14:sldId id="484"/>
            <p14:sldId id="483"/>
            <p14:sldId id="485"/>
            <p14:sldId id="486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86C3"/>
    <a:srgbClr val="002060"/>
    <a:srgbClr val="001F60"/>
    <a:srgbClr val="024D93"/>
    <a:srgbClr val="85D3B4"/>
    <a:srgbClr val="9AF8D3"/>
    <a:srgbClr val="FF00AE"/>
    <a:srgbClr val="004D94"/>
    <a:srgbClr val="F56600"/>
    <a:srgbClr val="004D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0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Eichelberger" userId="e8692213-15bb-4c49-8e05-acfa3637b8e4" providerId="ADAL" clId="{FF4BD886-6CA6-4EB5-9CFF-D2CE72C9C453}"/>
    <pc:docChg chg="addSld delSld modSld modSection">
      <pc:chgData name="Michelle Eichelberger" userId="e8692213-15bb-4c49-8e05-acfa3637b8e4" providerId="ADAL" clId="{FF4BD886-6CA6-4EB5-9CFF-D2CE72C9C453}" dt="2024-09-17T14:39:09.670" v="26" actId="1035"/>
      <pc:docMkLst>
        <pc:docMk/>
      </pc:docMkLst>
      <pc:sldChg chg="del">
        <pc:chgData name="Michelle Eichelberger" userId="e8692213-15bb-4c49-8e05-acfa3637b8e4" providerId="ADAL" clId="{FF4BD886-6CA6-4EB5-9CFF-D2CE72C9C453}" dt="2024-09-17T14:38:56.617" v="16" actId="47"/>
        <pc:sldMkLst>
          <pc:docMk/>
          <pc:sldMk cId="2765927799" sldId="472"/>
        </pc:sldMkLst>
      </pc:sldChg>
      <pc:sldChg chg="modSp add mod">
        <pc:chgData name="Michelle Eichelberger" userId="e8692213-15bb-4c49-8e05-acfa3637b8e4" providerId="ADAL" clId="{FF4BD886-6CA6-4EB5-9CFF-D2CE72C9C453}" dt="2024-09-17T14:39:09.670" v="26" actId="1035"/>
        <pc:sldMkLst>
          <pc:docMk/>
          <pc:sldMk cId="3600433500" sldId="487"/>
        </pc:sldMkLst>
        <pc:spChg chg="mod">
          <ac:chgData name="Michelle Eichelberger" userId="e8692213-15bb-4c49-8e05-acfa3637b8e4" providerId="ADAL" clId="{FF4BD886-6CA6-4EB5-9CFF-D2CE72C9C453}" dt="2024-09-17T14:38:53.615" v="15" actId="20577"/>
          <ac:spMkLst>
            <pc:docMk/>
            <pc:sldMk cId="3600433500" sldId="487"/>
            <ac:spMk id="2" creationId="{1D4128EF-6D74-288E-2FE1-FC672F89C070}"/>
          </ac:spMkLst>
        </pc:spChg>
        <pc:spChg chg="mod">
          <ac:chgData name="Michelle Eichelberger" userId="e8692213-15bb-4c49-8e05-acfa3637b8e4" providerId="ADAL" clId="{FF4BD886-6CA6-4EB5-9CFF-D2CE72C9C453}" dt="2024-09-17T14:39:09.670" v="26" actId="1035"/>
          <ac:spMkLst>
            <pc:docMk/>
            <pc:sldMk cId="3600433500" sldId="487"/>
            <ac:spMk id="3" creationId="{BEF71278-16B4-2ADA-EDBC-E5F9AD56E3D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B1982B-D495-6A43-A49A-1740583217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0F816-FE66-014C-BA1C-9EB5A0A9FC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49224-4EE8-9142-A89B-A7A865D3FE71}" type="datetimeFigureOut">
              <a:rPr lang="en-US" smtClean="0">
                <a:latin typeface="Aptos" panose="020B0004020202020204" pitchFamily="34" charset="0"/>
              </a:rPr>
              <a:t>9/17/2024</a:t>
            </a:fld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7A030-5CDF-FD4E-9016-771F69A71C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63A61-72BB-C640-99E5-C317356D33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DE5DD-D8C7-5D40-AED1-27D78ECBB2AA}" type="slidenum">
              <a:rPr lang="en-US" smtClean="0">
                <a:latin typeface="Aptos" panose="020B0004020202020204" pitchFamily="34" charset="0"/>
              </a:rPr>
              <a:t>‹#›</a:t>
            </a:fld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14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1248EBF8-2D22-447B-8F87-26886C739217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657414E9-1EF5-4802-946B-4A56A5BC3F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44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4CB0E-3716-446C-828E-06E93CE691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96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4CB0E-3716-446C-828E-06E93CE691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00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4CB0E-3716-446C-828E-06E93CE691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8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4CB0E-3716-446C-828E-06E93CE691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1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4CB0E-3716-446C-828E-06E93CE691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69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4CB0E-3716-446C-828E-06E93CE691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6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4CB0E-3716-446C-828E-06E93CE691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31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63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0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Arial" panose="020B0604020202020204" pitchFamily="34" charset="0"/>
              </a:rPr>
              <a:t>Delete bibs!</a:t>
            </a:r>
          </a:p>
          <a:p>
            <a:r>
              <a:rPr lang="en-US" dirty="0">
                <a:ea typeface="Calibri"/>
                <a:cs typeface="Arial" panose="020B0604020202020204" pitchFamily="34" charset="0"/>
              </a:rPr>
              <a:t>Analytics isn’t organized by MARC fields, advanced searches are more efficient to find things like suppressed bibs, active portfolios, etc.</a:t>
            </a:r>
          </a:p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4CB0E-3716-446C-828E-06E93CE691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73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4CB0E-3716-446C-828E-06E93CE691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26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4CB0E-3716-446C-828E-06E93CE691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09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4CB0E-3716-446C-828E-06E93CE691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78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4CB0E-3716-446C-828E-06E93CE691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61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4CB0E-3716-446C-828E-06E93CE691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7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1"/>
            <a:ext cx="11945427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6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ptos" panose="020B0004020202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2"/>
            <a:ext cx="1185579" cy="11855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6"/>
            <a:ext cx="460393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463312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8CA93-C0F4-4B47-9DA7-B0B357A93D4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BB94EEA-4D62-459B-B548-CAAFD1861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36DEA71-F9F1-455C-AE5E-786F36EF1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BA1396-BABA-4E41-B0E5-EE6AC8276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122" y="365125"/>
            <a:ext cx="9356678" cy="1325563"/>
          </a:xfrm>
          <a:prstGeom prst="rect">
            <a:avLst/>
          </a:prstGeom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5959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rgbClr val="0070C0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11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21B6A8-0CC0-ED4B-9561-0E7132458E06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67AF8CB-3380-4F2C-A382-F85D507736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AD1FE6-4AFE-478B-B0D6-0377F4B4B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7E0118E-ED7C-47B9-AE87-C26AC550B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5692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46331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B452E70-228B-B74E-BE1E-3EDDAA0432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75E7F-48DA-804E-AE31-C6450208F22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864734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2060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549956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148F6-9E97-2540-A005-3E55C5F8577A}"/>
              </a:ext>
            </a:extLst>
          </p:cNvPr>
          <p:cNvSpPr/>
          <p:nvPr userDrawn="1"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299103-7979-1B46-A226-11F67BFD2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328A4-3350-4A43-81C6-7FBCE790946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981638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2060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72098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8CA93-C0F4-4B47-9DA7-B0B357A93D4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43595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DC770-5699-F14D-A785-EDAF2CAB3B5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416614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2"/>
            <a:ext cx="1185579" cy="11855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1"/>
            <a:ext cx="11945427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6"/>
            <a:ext cx="460393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2060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72098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3D45-F24B-AE49-B83B-F4AD8F846FC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00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749A8-7BA9-1848-8277-72D91E0CDA0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982236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person, crowd, outdoor, watching&#10;&#10;Description automatically generated">
            <a:extLst>
              <a:ext uri="{FF2B5EF4-FFF2-40B4-BE49-F238E27FC236}">
                <a16:creationId xmlns:a16="http://schemas.microsoft.com/office/drawing/2014/main" id="{457A9C33-3E74-1847-A17B-29DD9F2894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38056"/>
            <a:ext cx="12344400" cy="821915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30961" y="719704"/>
            <a:ext cx="42764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WHERE YOU WANT </a:t>
            </a:r>
            <a:b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 BE.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20627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0C0981E-F498-1F4D-992F-1706DF053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40" y="-435187"/>
            <a:ext cx="12273280" cy="818218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985837"/>
            <a:ext cx="614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MOVE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FOR-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WARD.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3CDA5-BD20-6345-9961-0DBAEC7B289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999713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person, nature, dancer&#10;&#10;Description automatically generated">
            <a:extLst>
              <a:ext uri="{FF2B5EF4-FFF2-40B4-BE49-F238E27FC236}">
                <a16:creationId xmlns:a16="http://schemas.microsoft.com/office/drawing/2014/main" id="{9F12EA6D-F088-ED44-B9F6-A1B0E04B7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9006" y="-360265"/>
            <a:ext cx="13253406" cy="881719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11911" y="262681"/>
            <a:ext cx="42764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>
                <a:solidFill>
                  <a:schemeClr val="bg1"/>
                </a:solidFill>
                <a:latin typeface="Helvetica Light" panose="020B0403020202020204" pitchFamily="34" charset="0"/>
              </a:rPr>
              <a:t>TO BREAK OUT.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94232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cellphone, outdoor, phone&#10;&#10;Description automatically generated">
            <a:extLst>
              <a:ext uri="{FF2B5EF4-FFF2-40B4-BE49-F238E27FC236}">
                <a16:creationId xmlns:a16="http://schemas.microsoft.com/office/drawing/2014/main" id="{C70BFFB4-285C-0242-A1FF-5636A0AE6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8078"/>
            <a:ext cx="12192000" cy="812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3308330"/>
            <a:ext cx="614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DIS-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COVER</a:t>
            </a:r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E070B-59D4-3D4F-88CC-45B921B66FB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753573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empty&#10;&#10;Description automatically generated">
            <a:extLst>
              <a:ext uri="{FF2B5EF4-FFF2-40B4-BE49-F238E27FC236}">
                <a16:creationId xmlns:a16="http://schemas.microsoft.com/office/drawing/2014/main" id="{333157C0-7D7F-534A-B573-29096034F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4781" y="-608988"/>
            <a:ext cx="12921561" cy="80759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562536" y="2200335"/>
            <a:ext cx="41813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BUILD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YOUR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FUTURE.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9241C-32CE-F741-A30C-223BA9BCC19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080187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7FDED0-37C8-354E-BC3E-24BC019A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2988"/>
            <a:ext cx="12387263" cy="82581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816135"/>
            <a:ext cx="3947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ALL.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75905-442F-E34E-B6E8-C8F4527BDF2D}"/>
              </a:ext>
            </a:extLst>
          </p:cNvPr>
          <p:cNvSpPr txBox="1"/>
          <p:nvPr userDrawn="1"/>
        </p:nvSpPr>
        <p:spPr>
          <a:xfrm>
            <a:off x="7431536" y="1816135"/>
            <a:ext cx="4589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 </a:t>
            </a:r>
          </a:p>
          <a:p>
            <a:pPr algn="r"/>
            <a:r>
              <a:rPr lang="en-US" sz="7200" b="1" i="0">
                <a:solidFill>
                  <a:schemeClr val="bg1"/>
                </a:solidFill>
                <a:latin typeface="Helvetica Light" panose="020B0403020202020204" pitchFamily="34" charset="0"/>
              </a:rPr>
              <a:t>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01BA9-1061-2145-BAD3-08AB06B6167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502180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21B6A8-0CC0-ED4B-9561-0E7132458E06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92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rgbClr val="0070C0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11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463312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148F6-9E97-2540-A005-3E55C5F8577A}"/>
              </a:ext>
            </a:extLst>
          </p:cNvPr>
          <p:cNvSpPr/>
          <p:nvPr userDrawn="1"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299103-7979-1B46-A226-11F67BFD2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328A4-3350-4A43-81C6-7FBCE790946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082924-DD9A-4263-A412-100677BA1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EC26CEE-5BE9-4C03-B295-E5A452895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1638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B452E70-228B-B74E-BE1E-3EDDAA043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75E7F-48DA-804E-AE31-C6450208F22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864734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rgbClr val="002060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rgbClr val="002060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549956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148F6-9E97-2540-A005-3E55C5F8577A}"/>
              </a:ext>
            </a:extLst>
          </p:cNvPr>
          <p:cNvSpPr/>
          <p:nvPr userDrawn="1"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299103-7979-1B46-A226-11F67BFD2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328A4-3350-4A43-81C6-7FBCE790946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981638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rgbClr val="002060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rgbClr val="002060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72098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8CA93-C0F4-4B47-9DA7-B0B357A93D4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435959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DC770-5699-F14D-A785-EDAF2CAB3B5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4166146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3D45-F24B-AE49-B83B-F4AD8F846FC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00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749A8-7BA9-1848-8277-72D91E0CDA0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98223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person, crowd, outdoor, watching&#10;&#10;Description automatically generated">
            <a:extLst>
              <a:ext uri="{FF2B5EF4-FFF2-40B4-BE49-F238E27FC236}">
                <a16:creationId xmlns:a16="http://schemas.microsoft.com/office/drawing/2014/main" id="{457A9C33-3E74-1847-A17B-29DD9F289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38056"/>
            <a:ext cx="12344400" cy="821915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30961" y="719704"/>
            <a:ext cx="42764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THIS IS WHERE YOU WANT </a:t>
            </a:r>
            <a:b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TO BE.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20627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0C0981E-F498-1F4D-992F-1706DF053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640" y="-435187"/>
            <a:ext cx="12273280" cy="818218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985837"/>
            <a:ext cx="614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TO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MOVE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FOR-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WARD.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3CDA5-BD20-6345-9961-0DBAEC7B289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999713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person, nature, dancer&#10;&#10;Description automatically generated">
            <a:extLst>
              <a:ext uri="{FF2B5EF4-FFF2-40B4-BE49-F238E27FC236}">
                <a16:creationId xmlns:a16="http://schemas.microsoft.com/office/drawing/2014/main" id="{9F12EA6D-F088-ED44-B9F6-A1B0E04B7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9006" y="-360265"/>
            <a:ext cx="13253406" cy="881719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11911" y="262681"/>
            <a:ext cx="42764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bg1"/>
                </a:solidFill>
                <a:latin typeface="Aptos" panose="020B0004020202020204" pitchFamily="34" charset="0"/>
              </a:rPr>
              <a:t>TO BREAK OUT.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9423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rgbClr val="0070C0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64C94EC-8DD2-461E-8A4B-A689DBB99E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8FC9D22-E44C-43B3-860C-349059B67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876E112-D409-49BF-9919-FC4DD1338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4110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empty&#10;&#10;Description automatically generated">
            <a:extLst>
              <a:ext uri="{FF2B5EF4-FFF2-40B4-BE49-F238E27FC236}">
                <a16:creationId xmlns:a16="http://schemas.microsoft.com/office/drawing/2014/main" id="{333157C0-7D7F-534A-B573-29096034F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4781" y="-608988"/>
            <a:ext cx="12921561" cy="80759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562536" y="2200335"/>
            <a:ext cx="41813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TO</a:t>
            </a:r>
          </a:p>
          <a:p>
            <a:pPr algn="l"/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BUILD</a:t>
            </a:r>
          </a:p>
          <a:p>
            <a:pPr algn="l"/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YOUR</a:t>
            </a:r>
          </a:p>
          <a:p>
            <a:pPr algn="l"/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FUTURE.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9241C-32CE-F741-A30C-223BA9BCC19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080187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74D1">
              <a:alpha val="81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7" name="Google Shape;117;p2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ranklin Gothic"/>
              <a:buNone/>
              <a:defRPr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Franklin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210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74D1">
              <a:alpha val="81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3" name="Google Shape;103;p2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ranklin Gothic"/>
              <a:buNone/>
              <a:defRPr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Franklin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3733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 dirty="0"/>
          </a:p>
        </p:txBody>
      </p:sp>
      <p:sp>
        <p:nvSpPr>
          <p:cNvPr id="105" name="Google Shape;105;p25"/>
          <p:cNvSpPr/>
          <p:nvPr/>
        </p:nvSpPr>
        <p:spPr>
          <a:xfrm>
            <a:off x="0" y="0"/>
            <a:ext cx="12192000" cy="812800"/>
          </a:xfrm>
          <a:prstGeom prst="rect">
            <a:avLst/>
          </a:prstGeom>
          <a:solidFill>
            <a:srgbClr val="212B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ptos" panose="020B0004020202020204" pitchFamily="34" charset="0"/>
            </a:endParaRPr>
          </a:p>
        </p:txBody>
      </p:sp>
      <p:sp>
        <p:nvSpPr>
          <p:cNvPr id="106" name="Google Shape;106;p25"/>
          <p:cNvSpPr txBox="1"/>
          <p:nvPr/>
        </p:nvSpPr>
        <p:spPr>
          <a:xfrm>
            <a:off x="111950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67">
                <a:solidFill>
                  <a:srgbClr val="FFFFFF"/>
                </a:solidFill>
                <a:latin typeface="Aptos" panose="020B0004020202020204" pitchFamily="34" charset="0"/>
                <a:ea typeface="Franklin Gothic"/>
                <a:cs typeface="Arial" panose="020B0604020202020204" pitchFamily="34" charset="0"/>
                <a:sym typeface="Franklin Gothic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67" dirty="0">
              <a:solidFill>
                <a:srgbClr val="FFFFFF"/>
              </a:solidFill>
              <a:latin typeface="Aptos" panose="020B0004020202020204" pitchFamily="34" charset="0"/>
              <a:ea typeface="Franklin Gothic"/>
              <a:cs typeface="Arial" panose="020B0604020202020204" pitchFamily="34" charset="0"/>
              <a:sym typeface="Frankli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81384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4450888D-4A71-2541-BE8B-529F9732D0D8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A22CEB7F-075A-8C47-A3DF-D00F49FF39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882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36311-E382-4A59-B1D8-0992549D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87FC1FA3-A5AB-407B-BD3C-262132A0D495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E5572-5837-47F0-B9A5-73C41628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9A5CF-2558-417D-8D0E-3B14587B4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5BE0CC8E-29C1-4652-9579-9C96A3DB1E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572F-BD21-4D10-BB90-3485EC787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2474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9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64199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388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4450888D-4A71-2541-BE8B-529F9732D0D8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A22CEB7F-075A-8C47-A3DF-D00F49FF39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94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cellphone, outdoor, phone&#10;&#10;Description automatically generated">
            <a:extLst>
              <a:ext uri="{FF2B5EF4-FFF2-40B4-BE49-F238E27FC236}">
                <a16:creationId xmlns:a16="http://schemas.microsoft.com/office/drawing/2014/main" id="{C70BFFB4-285C-0242-A1FF-5636A0AE6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8078"/>
            <a:ext cx="12192000" cy="812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3308330"/>
            <a:ext cx="614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TO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DIS-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COVER.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E070B-59D4-3D4F-88CC-45B921B66FB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753573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4633128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B452E70-228B-B74E-BE1E-3EDDAA0432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75E7F-48DA-804E-AE31-C6450208F22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86473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B18315-5116-407E-BB94-00E7C11B1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057F67-8113-4AC9-B0C3-136F867AC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3312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2060"/>
                </a:solidFill>
                <a:latin typeface="Aptos" panose="020B00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5499568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148F6-9E97-2540-A005-3E55C5F8577A}"/>
              </a:ext>
            </a:extLst>
          </p:cNvPr>
          <p:cNvSpPr/>
          <p:nvPr userDrawn="1"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299103-7979-1B46-A226-11F67BFD2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328A4-3350-4A43-81C6-7FBCE790946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9816389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2060"/>
                </a:solidFill>
                <a:latin typeface="Aptos" panose="020B00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72098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8CA93-C0F4-4B47-9DA7-B0B357A93D4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4359598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DC770-5699-F14D-A785-EDAF2CAB3B5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4166146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3D45-F24B-AE49-B83B-F4AD8F846FC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00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749A8-7BA9-1848-8277-72D91E0CDA0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982236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person, crowd, outdoor, watching&#10;&#10;Description automatically generated">
            <a:extLst>
              <a:ext uri="{FF2B5EF4-FFF2-40B4-BE49-F238E27FC236}">
                <a16:creationId xmlns:a16="http://schemas.microsoft.com/office/drawing/2014/main" id="{457A9C33-3E74-1847-A17B-29DD9F2894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38056"/>
            <a:ext cx="12344400" cy="821915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30961" y="719704"/>
            <a:ext cx="42764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THIS IS WHERE YOU WANT </a:t>
            </a:r>
            <a:b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TO BE.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206276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0C0981E-F498-1F4D-992F-1706DF053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40" y="-435187"/>
            <a:ext cx="12273280" cy="818218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985837"/>
            <a:ext cx="614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TO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MOVE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FOR-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WARD.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3CDA5-BD20-6345-9961-0DBAEC7B289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999713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person, nature, dancer&#10;&#10;Description automatically generated">
            <a:extLst>
              <a:ext uri="{FF2B5EF4-FFF2-40B4-BE49-F238E27FC236}">
                <a16:creationId xmlns:a16="http://schemas.microsoft.com/office/drawing/2014/main" id="{9F12EA6D-F088-ED44-B9F6-A1B0E04B7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9006" y="-360265"/>
            <a:ext cx="13253406" cy="881719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11911" y="262681"/>
            <a:ext cx="42764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bg1"/>
                </a:solidFill>
                <a:latin typeface="Aptos" panose="020B0004020202020204" pitchFamily="34" charset="0"/>
              </a:rPr>
              <a:t>TO BREAK OUT.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94232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cellphone, outdoor, phone&#10;&#10;Description automatically generated">
            <a:extLst>
              <a:ext uri="{FF2B5EF4-FFF2-40B4-BE49-F238E27FC236}">
                <a16:creationId xmlns:a16="http://schemas.microsoft.com/office/drawing/2014/main" id="{C70BFFB4-285C-0242-A1FF-5636A0AE6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8078"/>
            <a:ext cx="12192000" cy="812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3308330"/>
            <a:ext cx="614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TO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DIS-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COVER.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E070B-59D4-3D4F-88CC-45B921B66FB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75357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B452E70-228B-B74E-BE1E-3EDDAA043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75E7F-48DA-804E-AE31-C6450208F22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B19AF2-D836-4D6A-8184-F9497AC8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122" y="365125"/>
            <a:ext cx="9356678" cy="1325563"/>
          </a:xfrm>
          <a:prstGeom prst="rect">
            <a:avLst/>
          </a:prstGeom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EDCE58-1ED8-433B-BA24-EFE79700B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47343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empty&#10;&#10;Description automatically generated">
            <a:extLst>
              <a:ext uri="{FF2B5EF4-FFF2-40B4-BE49-F238E27FC236}">
                <a16:creationId xmlns:a16="http://schemas.microsoft.com/office/drawing/2014/main" id="{333157C0-7D7F-534A-B573-29096034F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4781" y="-608988"/>
            <a:ext cx="12921561" cy="80759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562536" y="2200335"/>
            <a:ext cx="41813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TO</a:t>
            </a:r>
          </a:p>
          <a:p>
            <a:pPr algn="l"/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BUILD</a:t>
            </a:r>
          </a:p>
          <a:p>
            <a:pPr algn="l"/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YOUR</a:t>
            </a:r>
          </a:p>
          <a:p>
            <a:pPr algn="l"/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FUTURE.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9241C-32CE-F741-A30C-223BA9BCC19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0801875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7FDED0-37C8-354E-BC3E-24BC019A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2988"/>
            <a:ext cx="12387263" cy="82581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816135"/>
            <a:ext cx="3947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THIS IS SUNY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FOR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ALL.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75905-442F-E34E-B6E8-C8F4527BDF2D}"/>
              </a:ext>
            </a:extLst>
          </p:cNvPr>
          <p:cNvSpPr txBox="1"/>
          <p:nvPr userDrawn="1"/>
        </p:nvSpPr>
        <p:spPr>
          <a:xfrm>
            <a:off x="7431536" y="1816135"/>
            <a:ext cx="4589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THIS IS SUNY</a:t>
            </a:r>
          </a:p>
          <a:p>
            <a:pPr algn="r"/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FOR </a:t>
            </a:r>
          </a:p>
          <a:p>
            <a:pPr algn="r"/>
            <a:r>
              <a:rPr lang="en-US" sz="7200" b="1" i="0" dirty="0">
                <a:solidFill>
                  <a:schemeClr val="bg1"/>
                </a:solidFill>
                <a:latin typeface="Aptos" panose="020B0004020202020204" pitchFamily="34" charset="0"/>
              </a:rPr>
              <a:t>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01BA9-1061-2145-BAD3-08AB06B6167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5021802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7FDED0-37C8-354E-BC3E-24BC019A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2988"/>
            <a:ext cx="12387263" cy="82581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816135"/>
            <a:ext cx="3947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THIS IS SUNY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FOR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ALL.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75905-442F-E34E-B6E8-C8F4527BDF2D}"/>
              </a:ext>
            </a:extLst>
          </p:cNvPr>
          <p:cNvSpPr txBox="1"/>
          <p:nvPr userDrawn="1"/>
        </p:nvSpPr>
        <p:spPr>
          <a:xfrm>
            <a:off x="7431536" y="1816135"/>
            <a:ext cx="4589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THIS IS SUNY</a:t>
            </a:r>
          </a:p>
          <a:p>
            <a:pPr algn="r"/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FOR </a:t>
            </a:r>
          </a:p>
          <a:p>
            <a:pPr algn="r"/>
            <a:r>
              <a:rPr lang="en-US" sz="7200" b="1" i="0" dirty="0">
                <a:solidFill>
                  <a:schemeClr val="bg1"/>
                </a:solidFill>
                <a:latin typeface="Aptos" panose="020B0004020202020204" pitchFamily="34" charset="0"/>
              </a:rPr>
              <a:t>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01BA9-1061-2145-BAD3-08AB06B6167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5021802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342891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46331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B452E70-228B-B74E-BE1E-3EDDAA0432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75E7F-48DA-804E-AE31-C6450208F22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864734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2060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549956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148F6-9E97-2540-A005-3E55C5F8577A}"/>
              </a:ext>
            </a:extLst>
          </p:cNvPr>
          <p:cNvSpPr/>
          <p:nvPr userDrawn="1"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299103-7979-1B46-A226-11F67BFD2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328A4-3350-4A43-81C6-7FBCE790946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981638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2060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720983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8CA93-C0F4-4B47-9DA7-B0B357A93D4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43595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rgbClr val="002060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rgbClr val="002060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CD1B05-38BB-40F7-AB17-3AC839B6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122" y="365125"/>
            <a:ext cx="9356678" cy="1325563"/>
          </a:xfrm>
          <a:prstGeom prst="rect">
            <a:avLst/>
          </a:prstGeom>
        </p:spPr>
        <p:txBody>
          <a:bodyPr anchor="ctr"/>
          <a:lstStyle>
            <a:lvl1pPr algn="ctr">
              <a:defRPr b="1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C68F5B-BD45-47A4-B45D-508256C30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0983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DC770-5699-F14D-A785-EDAF2CAB3B5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41661466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3D45-F24B-AE49-B83B-F4AD8F846FC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00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749A8-7BA9-1848-8277-72D91E0CDA0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9822368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person, crowd, outdoor, watching&#10;&#10;Description automatically generated">
            <a:extLst>
              <a:ext uri="{FF2B5EF4-FFF2-40B4-BE49-F238E27FC236}">
                <a16:creationId xmlns:a16="http://schemas.microsoft.com/office/drawing/2014/main" id="{457A9C33-3E74-1847-A17B-29DD9F2894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38056"/>
            <a:ext cx="12344400" cy="821915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30961" y="719704"/>
            <a:ext cx="42764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WHERE YOU WANT </a:t>
            </a:r>
            <a:b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 BE.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206276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0C0981E-F498-1F4D-992F-1706DF053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40" y="-435187"/>
            <a:ext cx="12273280" cy="818218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985837"/>
            <a:ext cx="614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MOVE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FOR-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WARD.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3CDA5-BD20-6345-9961-0DBAEC7B289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9997130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person, nature, dancer&#10;&#10;Description automatically generated">
            <a:extLst>
              <a:ext uri="{FF2B5EF4-FFF2-40B4-BE49-F238E27FC236}">
                <a16:creationId xmlns:a16="http://schemas.microsoft.com/office/drawing/2014/main" id="{9F12EA6D-F088-ED44-B9F6-A1B0E04B7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9006" y="-360265"/>
            <a:ext cx="13253406" cy="881719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11911" y="262681"/>
            <a:ext cx="42764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>
                <a:solidFill>
                  <a:schemeClr val="bg1"/>
                </a:solidFill>
                <a:latin typeface="Helvetica Light" panose="020B0403020202020204" pitchFamily="34" charset="0"/>
              </a:rPr>
              <a:t>TO BREAK OUT.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942323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cellphone, outdoor, phone&#10;&#10;Description automatically generated">
            <a:extLst>
              <a:ext uri="{FF2B5EF4-FFF2-40B4-BE49-F238E27FC236}">
                <a16:creationId xmlns:a16="http://schemas.microsoft.com/office/drawing/2014/main" id="{C70BFFB4-285C-0242-A1FF-5636A0AE6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8078"/>
            <a:ext cx="12192000" cy="812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3308330"/>
            <a:ext cx="614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DIS-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COVER</a:t>
            </a:r>
            <a:r>
              <a:rPr lang="en-US" sz="7200" b="0" i="0" dirty="0">
                <a:solidFill>
                  <a:schemeClr val="bg1"/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E070B-59D4-3D4F-88CC-45B921B66FB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7535736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empty&#10;&#10;Description automatically generated">
            <a:extLst>
              <a:ext uri="{FF2B5EF4-FFF2-40B4-BE49-F238E27FC236}">
                <a16:creationId xmlns:a16="http://schemas.microsoft.com/office/drawing/2014/main" id="{333157C0-7D7F-534A-B573-29096034F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4781" y="-608988"/>
            <a:ext cx="12921561" cy="80759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562536" y="2200335"/>
            <a:ext cx="41813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BUILD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YOUR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FUTURE.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9241C-32CE-F741-A30C-223BA9BCC19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0801875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7FDED0-37C8-354E-BC3E-24BC019A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2988"/>
            <a:ext cx="12387263" cy="82581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816135"/>
            <a:ext cx="3947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ALL.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75905-442F-E34E-B6E8-C8F4527BDF2D}"/>
              </a:ext>
            </a:extLst>
          </p:cNvPr>
          <p:cNvSpPr txBox="1"/>
          <p:nvPr userDrawn="1"/>
        </p:nvSpPr>
        <p:spPr>
          <a:xfrm>
            <a:off x="7431536" y="1816135"/>
            <a:ext cx="4589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 </a:t>
            </a:r>
          </a:p>
          <a:p>
            <a:pPr algn="r"/>
            <a:r>
              <a:rPr lang="en-US" sz="7200" b="1" i="0">
                <a:solidFill>
                  <a:schemeClr val="bg1"/>
                </a:solidFill>
                <a:latin typeface="Helvetica Light" panose="020B0403020202020204" pitchFamily="34" charset="0"/>
              </a:rPr>
              <a:t>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01BA9-1061-2145-BAD3-08AB06B6167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latin typeface="Aptos" panose="020B0004020202020204" pitchFamily="34" charset="0"/>
              </a:rPr>
              <a:t>SUNY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50218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56201" y="-7894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rgbClr val="002060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rgbClr val="002060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482519-766D-43E7-813A-03795617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50" y="2279650"/>
            <a:ext cx="4035590" cy="1973173"/>
          </a:xfrm>
          <a:prstGeom prst="rect">
            <a:avLst/>
          </a:prstGeom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57669D6-076F-43EB-BE8E-626F2234F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3653" y="1825625"/>
            <a:ext cx="585014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995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rgbClr val="002060"/>
                </a:solidFill>
                <a:latin typeface="Aptos" panose="020B0004020202020204" pitchFamily="34" charset="0"/>
              </a:rPr>
              <a:t>SUNY</a:t>
            </a:r>
            <a:r>
              <a:rPr lang="en-US" sz="1600" b="0" i="0" dirty="0">
                <a:solidFill>
                  <a:srgbClr val="002060"/>
                </a:solidFill>
                <a:latin typeface="Aptos" panose="020B0004020202020204" pitchFamily="34" charset="0"/>
              </a:rPr>
              <a:t> THE STATE UNIVERSITY OF NEW YORK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CD1B05-38BB-40F7-AB17-3AC839B6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122" y="365125"/>
            <a:ext cx="9356678" cy="1325563"/>
          </a:xfrm>
          <a:prstGeom prst="rect">
            <a:avLst/>
          </a:prstGeom>
        </p:spPr>
        <p:txBody>
          <a:bodyPr anchor="ctr"/>
          <a:lstStyle>
            <a:lvl1pPr algn="ctr">
              <a:defRPr b="1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0E29D6-D172-4D66-96A7-F96C68C82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B312FFC-69D6-4318-84DF-6D4041D3B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937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23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5" r:id="rId2"/>
    <p:sldLayoutId id="214748375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699" r:id="rId9"/>
    <p:sldLayoutId id="2147483714" r:id="rId10"/>
    <p:sldLayoutId id="2147483797" r:id="rId11"/>
    <p:sldLayoutId id="214748370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795" r:id="rId24"/>
    <p:sldLayoutId id="2147483700" r:id="rId25"/>
    <p:sldLayoutId id="2147483798" r:id="rId26"/>
    <p:sldLayoutId id="2147483662" r:id="rId27"/>
    <p:sldLayoutId id="2147483671" r:id="rId28"/>
    <p:sldLayoutId id="2147483785" r:id="rId29"/>
    <p:sldLayoutId id="2147483793" r:id="rId30"/>
    <p:sldLayoutId id="2147483775" r:id="rId31"/>
    <p:sldLayoutId id="2147483782" r:id="rId32"/>
    <p:sldLayoutId id="2147483730" r:id="rId33"/>
    <p:sldLayoutId id="2147483731" r:id="rId34"/>
    <p:sldLayoutId id="2147483786" r:id="rId35"/>
    <p:sldLayoutId id="2147483787" r:id="rId36"/>
    <p:sldLayoutId id="2147483783" r:id="rId37"/>
    <p:sldLayoutId id="2147483790" r:id="rId38"/>
    <p:sldLayoutId id="2147483792" r:id="rId39"/>
    <p:sldLayoutId id="2147483789" r:id="rId40"/>
    <p:sldLayoutId id="2147483686" r:id="rId41"/>
    <p:sldLayoutId id="2147483687" r:id="rId42"/>
    <p:sldLayoutId id="2147483701" r:id="rId43"/>
    <p:sldLayoutId id="2147483702" r:id="rId44"/>
    <p:sldLayoutId id="2147483704" r:id="rId45"/>
    <p:sldLayoutId id="2147483705" r:id="rId46"/>
    <p:sldLayoutId id="2147483794" r:id="rId47"/>
    <p:sldLayoutId id="2147483799" r:id="rId48"/>
    <p:sldLayoutId id="2147483800" r:id="rId49"/>
    <p:sldLayoutId id="2147483801" r:id="rId50"/>
    <p:sldLayoutId id="2147483802" r:id="rId51"/>
    <p:sldLayoutId id="2147483803" r:id="rId52"/>
    <p:sldLayoutId id="2147483804" r:id="rId53"/>
    <p:sldLayoutId id="2147483805" r:id="rId54"/>
    <p:sldLayoutId id="2147483806" r:id="rId55"/>
    <p:sldLayoutId id="2147483807" r:id="rId56"/>
    <p:sldLayoutId id="2147483808" r:id="rId57"/>
    <p:sldLayoutId id="2147483809" r:id="rId58"/>
    <p:sldLayoutId id="2147483810" r:id="rId59"/>
    <p:sldLayoutId id="2147483811" r:id="rId60"/>
    <p:sldLayoutId id="2147483812" r:id="rId61"/>
    <p:sldLayoutId id="2147483784" r:id="rId62"/>
    <p:sldLayoutId id="2147483706" r:id="rId63"/>
    <p:sldLayoutId id="2147483673" r:id="rId64"/>
    <p:sldLayoutId id="2147483814" r:id="rId65"/>
    <p:sldLayoutId id="2147483663" r:id="rId66"/>
    <p:sldLayoutId id="2147483672" r:id="rId67"/>
    <p:sldLayoutId id="2147483665" r:id="rId68"/>
    <p:sldLayoutId id="2147483666" r:id="rId69"/>
    <p:sldLayoutId id="2147483674" r:id="rId70"/>
    <p:sldLayoutId id="2147483675" r:id="rId71"/>
    <p:sldLayoutId id="2147483682" r:id="rId72"/>
    <p:sldLayoutId id="2147483679" r:id="rId73"/>
    <p:sldLayoutId id="2147483685" r:id="rId74"/>
    <p:sldLayoutId id="2147483676" r:id="rId75"/>
    <p:sldLayoutId id="2147483678" r:id="rId76"/>
    <p:sldLayoutId id="2147483684" r:id="rId7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exlibrisgroup.com/blog/how-to-make-a-copy-of-the-dashboard-and-all-its-prompts-and-report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Relationship Id="rId5" Type="http://schemas.openxmlformats.org/officeDocument/2006/relationships/hyperlink" Target="https://sunyolis.libguides.com/training-analytics/sharingresults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unyolis.libcal.com/calendar/training?cid=12048&amp;t=m&amp;d=0000-00-00&amp;cal=12048&amp;inc=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sunyolis.libanswers.com/search/?t=0&amp;adv=1&amp;topics=Analytics" TargetMode="External"/><Relationship Id="rId5" Type="http://schemas.openxmlformats.org/officeDocument/2006/relationships/hyperlink" Target="https://sunyolis.libguides.com/training-analytics" TargetMode="External"/><Relationship Id="rId4" Type="http://schemas.openxmlformats.org/officeDocument/2006/relationships/hyperlink" Target="https://knowledge.exlibrisgroup.com/Alma/Training/Webinars/Alma_Analytics%3A_Become_an_Exper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050Administration/030User_Management/060Managing_User_Roles#User_Roles_.E2.80.93_Descriptions_and_Accessible_Component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FED0B1-9072-2141-8E83-CC5FD0CE2F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4471" y="4890277"/>
            <a:ext cx="11932023" cy="163121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Intro to Alma Analytics</a:t>
            </a:r>
            <a:br>
              <a:rPr lang="en-US" sz="2800" b="1" dirty="0">
                <a:latin typeface="Aptos" panose="020B0004020202020204" pitchFamily="34" charset="0"/>
                <a:ea typeface="+mn-ea"/>
                <a:cs typeface="Arial"/>
              </a:rPr>
            </a:b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Arial"/>
              </a:rPr>
              <a:t>September 17, 2024</a:t>
            </a:r>
            <a:b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Arial"/>
              </a:rPr>
            </a:br>
            <a:b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Arial"/>
              </a:rPr>
            </a:b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Arial"/>
              </a:rPr>
              <a:t>Michelle Eichelberger, SUNY Library Services</a:t>
            </a:r>
            <a:endParaRPr lang="en-US" sz="1600" dirty="0">
              <a:solidFill>
                <a:schemeClr val="bg1"/>
              </a:solidFill>
              <a:ea typeface="+mn-ea"/>
              <a:cs typeface="Calibri Light" panose="020F0302020204030204"/>
            </a:endParaRPr>
          </a:p>
        </p:txBody>
      </p:sp>
      <p:pic>
        <p:nvPicPr>
          <p:cNvPr id="6" name="Picture 5" descr="SUNY Logo">
            <a:extLst>
              <a:ext uri="{FF2B5EF4-FFF2-40B4-BE49-F238E27FC236}">
                <a16:creationId xmlns:a16="http://schemas.microsoft.com/office/drawing/2014/main" id="{7C153E8F-FBDB-D54C-929C-BE86FFE857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348" y="1330957"/>
            <a:ext cx="3289303" cy="32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31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8BA5CE-D9E4-CE4C-7571-934CD6A0D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1373" y="677955"/>
            <a:ext cx="714935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Catalog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D6E0F-BBF8-33B4-495C-81F188A00235}"/>
              </a:ext>
            </a:extLst>
          </p:cNvPr>
          <p:cNvSpPr txBox="1"/>
          <p:nvPr/>
        </p:nvSpPr>
        <p:spPr>
          <a:xfrm>
            <a:off x="424542" y="1861457"/>
            <a:ext cx="56714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My Folders: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Reports that only you can see</a:t>
            </a:r>
          </a:p>
          <a:p>
            <a:endParaRPr lang="en-US" sz="2400" dirty="0"/>
          </a:p>
          <a:p>
            <a:r>
              <a:rPr lang="en-US" sz="2400" b="1" dirty="0"/>
              <a:t>Shared Folders: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Alma: Ex Libris Out of the Box Reports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Community: Reports shared by Alma Community Users, including SUNY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Institution Folder: Reports to share with other campus users</a:t>
            </a:r>
          </a:p>
          <a:p>
            <a:endParaRPr lang="en-US" sz="2400" dirty="0"/>
          </a:p>
        </p:txBody>
      </p:sp>
      <p:pic>
        <p:nvPicPr>
          <p:cNvPr id="9" name="Picture 8" descr="Analytics folders">
            <a:extLst>
              <a:ext uri="{FF2B5EF4-FFF2-40B4-BE49-F238E27FC236}">
                <a16:creationId xmlns:a16="http://schemas.microsoft.com/office/drawing/2014/main" id="{CCBB389E-19E4-2E9E-E343-ADD4F9A4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368" y="2019044"/>
            <a:ext cx="4921932" cy="377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49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8BA5CE-D9E4-CE4C-7571-934CD6A0D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1373" y="677955"/>
            <a:ext cx="714935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Catalog Tips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D6E0F-BBF8-33B4-495C-81F188A00235}"/>
              </a:ext>
            </a:extLst>
          </p:cNvPr>
          <p:cNvSpPr txBox="1"/>
          <p:nvPr/>
        </p:nvSpPr>
        <p:spPr>
          <a:xfrm>
            <a:off x="424542" y="1861457"/>
            <a:ext cx="114300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My Folders and Institution Folder: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Best place to practice creating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easily add folders, delete reports if you make a mistake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Once you have a working report in your personal folder, can copy it to institution folder to share with colleagues through a widget or email</a:t>
            </a:r>
          </a:p>
          <a:p>
            <a:endParaRPr lang="en-US" sz="2400" dirty="0"/>
          </a:p>
          <a:p>
            <a:r>
              <a:rPr lang="en-US" sz="2400" b="1" dirty="0"/>
              <a:t>Alma and Community Folders: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Reports will automatically use your local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Please do not edit these reports – used by everyone who has access to Alma Analytics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edit: Copy report and paste into your folder or your Institution Folder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Dashboards: Use </a:t>
            </a:r>
            <a:r>
              <a:rPr lang="en-US" sz="2400" dirty="0">
                <a:hlinkClick r:id="rId3"/>
              </a:rPr>
              <a:t>“archive” method </a:t>
            </a:r>
            <a:r>
              <a:rPr lang="en-US" sz="2400" dirty="0"/>
              <a:t>to copy into your folders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3111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8BA5CE-D9E4-CE4C-7571-934CD6A0D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1373" y="677955"/>
            <a:ext cx="714935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Tools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D6E0F-BBF8-33B4-495C-81F188A00235}"/>
              </a:ext>
            </a:extLst>
          </p:cNvPr>
          <p:cNvSpPr txBox="1"/>
          <p:nvPr/>
        </p:nvSpPr>
        <p:spPr>
          <a:xfrm>
            <a:off x="277589" y="2186805"/>
            <a:ext cx="349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High Priority Tools: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Add Folder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D7539E-FFFF-E674-1A1E-2FF2BFC7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095" y="2186805"/>
            <a:ext cx="2867542" cy="3201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53BC33-D8D8-C296-8CD7-5C670AB20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631" y="2170476"/>
            <a:ext cx="4185780" cy="320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05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8BA5CE-D9E4-CE4C-7571-934CD6A0D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1373" y="677955"/>
            <a:ext cx="714935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Create Analysis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pic>
        <p:nvPicPr>
          <p:cNvPr id="3" name="Picture 2" descr="create analysis">
            <a:extLst>
              <a:ext uri="{FF2B5EF4-FFF2-40B4-BE49-F238E27FC236}">
                <a16:creationId xmlns:a16="http://schemas.microsoft.com/office/drawing/2014/main" id="{33326613-D3B5-5346-5EFF-81573B50B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21" y="2419142"/>
            <a:ext cx="2928860" cy="265055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540B838-648B-F2AA-EC0C-54E96AFC7B18}"/>
              </a:ext>
            </a:extLst>
          </p:cNvPr>
          <p:cNvSpPr/>
          <p:nvPr/>
        </p:nvSpPr>
        <p:spPr>
          <a:xfrm>
            <a:off x="3706563" y="3788223"/>
            <a:ext cx="389647" cy="27758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elect subject area">
            <a:extLst>
              <a:ext uri="{FF2B5EF4-FFF2-40B4-BE49-F238E27FC236}">
                <a16:creationId xmlns:a16="http://schemas.microsoft.com/office/drawing/2014/main" id="{DEA4716E-277C-BCB4-631C-54BA4F477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856" y="2073484"/>
            <a:ext cx="3019846" cy="3429479"/>
          </a:xfrm>
          <a:prstGeom prst="rect">
            <a:avLst/>
          </a:prstGeom>
        </p:spPr>
      </p:pic>
      <p:pic>
        <p:nvPicPr>
          <p:cNvPr id="12" name="Picture 11" descr="choose fields">
            <a:extLst>
              <a:ext uri="{FF2B5EF4-FFF2-40B4-BE49-F238E27FC236}">
                <a16:creationId xmlns:a16="http://schemas.microsoft.com/office/drawing/2014/main" id="{F430453B-DA34-AEE3-E70D-FC7E74A24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6632" y="2229731"/>
            <a:ext cx="4210638" cy="3029373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3C7393B3-7418-1DAC-59B2-BA780C1FB3DE}"/>
              </a:ext>
            </a:extLst>
          </p:cNvPr>
          <p:cNvSpPr/>
          <p:nvPr/>
        </p:nvSpPr>
        <p:spPr>
          <a:xfrm>
            <a:off x="7299392" y="3788223"/>
            <a:ext cx="389647" cy="27758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8BA5CE-D9E4-CE4C-7571-934CD6A0D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1373" y="677955"/>
            <a:ext cx="714935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Create Analysis: Challenges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572B11-2632-C744-20FB-68B402A6C00A}"/>
              </a:ext>
            </a:extLst>
          </p:cNvPr>
          <p:cNvSpPr txBox="1"/>
          <p:nvPr/>
        </p:nvSpPr>
        <p:spPr>
          <a:xfrm>
            <a:off x="424542" y="1861457"/>
            <a:ext cx="114300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General: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Steep learning curve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System is complicated – takes a lot of trial and error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Only as good as the data you’ve tracked (withdrawals, etc.)</a:t>
            </a:r>
          </a:p>
          <a:p>
            <a:endParaRPr lang="en-US" sz="2400" b="1" dirty="0"/>
          </a:p>
          <a:p>
            <a:r>
              <a:rPr lang="en-US" sz="2400" b="1" dirty="0"/>
              <a:t>Subject Areas: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Knowing what’s included in each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Not always structured in ways you’d expect, e.g. not by MARC fields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Terminology sometimes unclear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Finding a way to combine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Currency: Some areas updated more frequently than others</a:t>
            </a:r>
          </a:p>
        </p:txBody>
      </p:sp>
    </p:spTree>
    <p:extLst>
      <p:ext uri="{BB962C8B-B14F-4D97-AF65-F5344CB8AC3E}">
        <p14:creationId xmlns:p14="http://schemas.microsoft.com/office/powerpoint/2010/main" val="3938786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8BA5CE-D9E4-CE4C-7571-934CD6A0D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1373" y="677955"/>
            <a:ext cx="714935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Analytics Objects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572B11-2632-C744-20FB-68B402A6C00A}"/>
              </a:ext>
            </a:extLst>
          </p:cNvPr>
          <p:cNvSpPr txBox="1"/>
          <p:nvPr/>
        </p:nvSpPr>
        <p:spPr>
          <a:xfrm>
            <a:off x="424542" y="1861457"/>
            <a:ext cx="34453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Access: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Analytics&gt;My Analytics&gt;Analytics Object 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/>
              <a:t>Purpose: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Quick access to reports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Create widgets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Schedule emailed reports</a:t>
            </a:r>
          </a:p>
        </p:txBody>
      </p:sp>
      <p:pic>
        <p:nvPicPr>
          <p:cNvPr id="3" name="Picture 2" descr="access objects">
            <a:extLst>
              <a:ext uri="{FF2B5EF4-FFF2-40B4-BE49-F238E27FC236}">
                <a16:creationId xmlns:a16="http://schemas.microsoft.com/office/drawing/2014/main" id="{A490ECE3-397B-2F7A-FCA2-605BC0FBA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071" y="2092289"/>
            <a:ext cx="7574538" cy="33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33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8BA5CE-D9E4-CE4C-7571-934CD6A0D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1373" y="677955"/>
            <a:ext cx="714935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Analytics Objects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0ECE3-397B-2F7A-FCA2-605BC0FBA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071" y="2092289"/>
            <a:ext cx="7574538" cy="3343133"/>
          </a:xfrm>
          <a:prstGeom prst="rect">
            <a:avLst/>
          </a:prstGeom>
        </p:spPr>
      </p:pic>
      <p:pic>
        <p:nvPicPr>
          <p:cNvPr id="4" name="Picture 3" descr="analytics objects">
            <a:extLst>
              <a:ext uri="{FF2B5EF4-FFF2-40B4-BE49-F238E27FC236}">
                <a16:creationId xmlns:a16="http://schemas.microsoft.com/office/drawing/2014/main" id="{4A10CC44-5487-B569-9750-0CE93F2B7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99" y="1736513"/>
            <a:ext cx="11017001" cy="4054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0B86E-394E-6B57-6D7D-03AF05E2CB15}"/>
              </a:ext>
            </a:extLst>
          </p:cNvPr>
          <p:cNvSpPr txBox="1"/>
          <p:nvPr/>
        </p:nvSpPr>
        <p:spPr>
          <a:xfrm>
            <a:off x="555177" y="6155871"/>
            <a:ext cx="65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https://sunyolis.libguides.com/training-analytics/sharingresults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6366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FED0B1-9072-2141-8E83-CC5FD0CE2F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4471" y="4499508"/>
            <a:ext cx="11932023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Live Demo &amp; Discussion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SUNY Logo">
            <a:extLst>
              <a:ext uri="{FF2B5EF4-FFF2-40B4-BE49-F238E27FC236}">
                <a16:creationId xmlns:a16="http://schemas.microsoft.com/office/drawing/2014/main" id="{7C153E8F-FBDB-D54C-929C-BE86FFE857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963" y="461495"/>
            <a:ext cx="3289303" cy="32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1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8BA5CE-D9E4-CE4C-7571-934CD6A0D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1373" y="677955"/>
            <a:ext cx="714935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Agenda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B9679-8C42-8882-A81D-56545AC9A28C}"/>
              </a:ext>
            </a:extLst>
          </p:cNvPr>
          <p:cNvSpPr txBox="1"/>
          <p:nvPr/>
        </p:nvSpPr>
        <p:spPr>
          <a:xfrm>
            <a:off x="1926771" y="1763481"/>
            <a:ext cx="92093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Account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Navigation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Catalog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Create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Objects &amp;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47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4128EF-6D74-288E-2FE1-FC672F89C070}"/>
              </a:ext>
            </a:extLst>
          </p:cNvPr>
          <p:cNvSpPr txBox="1"/>
          <p:nvPr/>
        </p:nvSpPr>
        <p:spPr>
          <a:xfrm>
            <a:off x="751114" y="3053443"/>
            <a:ext cx="3347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F71278-16B4-2ADA-EDBC-E5F9AD56E3D2}"/>
              </a:ext>
            </a:extLst>
          </p:cNvPr>
          <p:cNvSpPr txBox="1"/>
          <p:nvPr/>
        </p:nvSpPr>
        <p:spPr>
          <a:xfrm>
            <a:off x="5176157" y="975951"/>
            <a:ext cx="646611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bother with Analytics?</a:t>
            </a:r>
          </a:p>
          <a:p>
            <a:endParaRPr lang="en-US" sz="2400" dirty="0"/>
          </a:p>
          <a:p>
            <a:pPr marL="457200" indent="-277813">
              <a:buFont typeface="Arial" panose="020B0604020202020204" pitchFamily="34" charset="0"/>
              <a:buChar char="•"/>
            </a:pPr>
            <a:r>
              <a:rPr lang="en-US" sz="2400" b="1" dirty="0"/>
              <a:t>Timing: </a:t>
            </a:r>
            <a:r>
              <a:rPr lang="en-US" sz="2400" dirty="0"/>
              <a:t>Now that SUNY is 5 years into Alma, most configuration is working smoothly and there’s breathing room to learn new functionality</a:t>
            </a:r>
          </a:p>
          <a:p>
            <a:pPr marL="457200" indent="-277813">
              <a:buFont typeface="Arial" panose="020B0604020202020204" pitchFamily="34" charset="0"/>
              <a:buChar char="•"/>
            </a:pPr>
            <a:r>
              <a:rPr lang="en-US" sz="2400" b="1" dirty="0"/>
              <a:t>Decision Making: </a:t>
            </a:r>
            <a:r>
              <a:rPr lang="en-US" sz="2400" dirty="0"/>
              <a:t>Analytics can inform important decisions like collection development, facilities choices, staffing, etc.</a:t>
            </a:r>
          </a:p>
          <a:p>
            <a:pPr marL="457200" indent="-277813">
              <a:buFont typeface="Arial" panose="020B0604020202020204" pitchFamily="34" charset="0"/>
              <a:buChar char="•"/>
            </a:pPr>
            <a:r>
              <a:rPr lang="en-US" sz="2400" b="1" dirty="0"/>
              <a:t>Marketing: </a:t>
            </a:r>
            <a:r>
              <a:rPr lang="en-US" sz="2400" dirty="0"/>
              <a:t>Reports can be shared with campus administration to highlight the success stories and needs of the library</a:t>
            </a:r>
          </a:p>
          <a:p>
            <a:pPr marL="457200" indent="-27781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7938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3563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4128EF-6D74-288E-2FE1-FC672F89C070}"/>
              </a:ext>
            </a:extLst>
          </p:cNvPr>
          <p:cNvSpPr txBox="1"/>
          <p:nvPr/>
        </p:nvSpPr>
        <p:spPr>
          <a:xfrm>
            <a:off x="751114" y="3053443"/>
            <a:ext cx="3347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Overview, cont.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F71278-16B4-2ADA-EDBC-E5F9AD56E3D2}"/>
              </a:ext>
            </a:extLst>
          </p:cNvPr>
          <p:cNvSpPr txBox="1"/>
          <p:nvPr/>
        </p:nvSpPr>
        <p:spPr>
          <a:xfrm>
            <a:off x="5176157" y="812661"/>
            <a:ext cx="646611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SLS Series: </a:t>
            </a:r>
            <a:r>
              <a:rPr lang="en-US" sz="2800" dirty="0"/>
              <a:t>6 more sessions in this series, register </a:t>
            </a:r>
            <a:r>
              <a:rPr lang="en-US" sz="2800" dirty="0">
                <a:hlinkClick r:id="rId3"/>
              </a:rPr>
              <a:t>here</a:t>
            </a:r>
            <a:r>
              <a:rPr lang="en-US" sz="2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Ex Libris Training: </a:t>
            </a:r>
            <a:r>
              <a:rPr lang="en-US" sz="2800" dirty="0"/>
              <a:t>SUNY webinars aren’t meant to replace Ex </a:t>
            </a:r>
            <a:r>
              <a:rPr lang="en-US" sz="2800" dirty="0" err="1"/>
              <a:t>Libris’s</a:t>
            </a:r>
            <a:r>
              <a:rPr lang="en-US" sz="2800" dirty="0"/>
              <a:t> </a:t>
            </a:r>
            <a:r>
              <a:rPr lang="en-US" sz="2800" dirty="0">
                <a:hlinkClick r:id="rId4"/>
              </a:rPr>
              <a:t>Alma Analytics: Become an Expert </a:t>
            </a:r>
            <a:r>
              <a:rPr lang="en-US" sz="2800" dirty="0"/>
              <a:t>series, which starts 9/18/24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SUNY Library Services Guides/FAQs: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5"/>
              </a:rPr>
              <a:t>Alma Analytics Training Guide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6"/>
              </a:rPr>
              <a:t>Alma Analytics FAQs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b="1" dirty="0"/>
              <a:t>The best way to learn Analytics is to go in and practice. </a:t>
            </a:r>
            <a:endParaRPr lang="en-US" sz="2800" dirty="0"/>
          </a:p>
          <a:p>
            <a:pPr marL="285750" indent="7938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0433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8BA5CE-D9E4-CE4C-7571-934CD6A0D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1373" y="677955"/>
            <a:ext cx="714935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Key Points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B9679-8C42-8882-A81D-56545AC9A28C}"/>
              </a:ext>
            </a:extLst>
          </p:cNvPr>
          <p:cNvSpPr txBox="1"/>
          <p:nvPr/>
        </p:nvSpPr>
        <p:spPr>
          <a:xfrm>
            <a:off x="1491342" y="2057401"/>
            <a:ext cx="100094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OBI: </a:t>
            </a:r>
            <a:r>
              <a:rPr lang="en-US" sz="2800" dirty="0"/>
              <a:t>Analytics is built on Oracle’s Business Intelligence (Enterprise Edition) 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Tracking:</a:t>
            </a:r>
            <a:r>
              <a:rPr lang="en-US" sz="2800" dirty="0"/>
              <a:t> Analytics keeps a record of all cataloging, circulation, and other Alma activities even if you delete a record, or course, or user,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Timeliness:</a:t>
            </a:r>
            <a:r>
              <a:rPr lang="en-US" sz="2800" dirty="0"/>
              <a:t> Data is always a day behind, and sometimes more for areas like Titles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Other Options: </a:t>
            </a:r>
            <a:r>
              <a:rPr lang="en-US" sz="2800" dirty="0"/>
              <a:t>Sometimes an advanced Alma search or indication rule is a better way to find information</a:t>
            </a:r>
          </a:p>
        </p:txBody>
      </p:sp>
    </p:spTree>
    <p:extLst>
      <p:ext uri="{BB962C8B-B14F-4D97-AF65-F5344CB8AC3E}">
        <p14:creationId xmlns:p14="http://schemas.microsoft.com/office/powerpoint/2010/main" val="3816175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8BA5CE-D9E4-CE4C-7571-934CD6A0D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1373" y="677955"/>
            <a:ext cx="714935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Alma Roles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B9679-8C42-8882-A81D-56545AC9A28C}"/>
              </a:ext>
            </a:extLst>
          </p:cNvPr>
          <p:cNvSpPr txBox="1"/>
          <p:nvPr/>
        </p:nvSpPr>
        <p:spPr>
          <a:xfrm>
            <a:off x="1368877" y="1861458"/>
            <a:ext cx="102543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Analytics Administrator: </a:t>
            </a:r>
            <a:r>
              <a:rPr lang="en-US" sz="2400" dirty="0"/>
              <a:t>To manage Alma Analytics configuration including Analytics Objects List, Analytics User Statistics, and Analytics Citation Attribute Types.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Designs Analytics: </a:t>
            </a:r>
            <a:r>
              <a:rPr lang="en-US" sz="2400" dirty="0"/>
              <a:t>To design/create/edit/work on any analytics reports, analysis, dashboards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Partial Access Roles: </a:t>
            </a:r>
            <a:r>
              <a:rPr lang="en-US" sz="2400" dirty="0"/>
              <a:t>To have these roles available, you must set the </a:t>
            </a:r>
            <a:r>
              <a:rPr lang="en-US" sz="2400" dirty="0" err="1"/>
              <a:t>support_partial_analytics_designer</a:t>
            </a:r>
            <a:r>
              <a:rPr lang="en-US" sz="2400" dirty="0"/>
              <a:t> parameter (Configuration&gt;Analytics&gt;General Configuration&gt;Other Settings) to true.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Designs Analytics – Fulfillment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Designs Analytics –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Designs Analytics – Acquisition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hlinkClick r:id="rId3"/>
              </a:rPr>
              <a:t>Ex </a:t>
            </a:r>
            <a:r>
              <a:rPr lang="fr-FR" sz="2400" dirty="0" err="1">
                <a:hlinkClick r:id="rId3"/>
              </a:rPr>
              <a:t>Libris</a:t>
            </a:r>
            <a:r>
              <a:rPr lang="fr-FR" sz="2400" dirty="0">
                <a:hlinkClick r:id="rId3"/>
              </a:rPr>
              <a:t> Documentation on Analytics </a:t>
            </a:r>
            <a:r>
              <a:rPr lang="fr-FR" sz="2400" dirty="0" err="1">
                <a:hlinkClick r:id="rId3"/>
              </a:rPr>
              <a:t>Roles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851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8BA5CE-D9E4-CE4C-7571-934CD6A0D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1373" y="677955"/>
            <a:ext cx="714935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Access Analytics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B9679-8C42-8882-A81D-56545AC9A28C}"/>
              </a:ext>
            </a:extLst>
          </p:cNvPr>
          <p:cNvSpPr txBox="1"/>
          <p:nvPr/>
        </p:nvSpPr>
        <p:spPr>
          <a:xfrm>
            <a:off x="1368877" y="1861458"/>
            <a:ext cx="43297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7"/>
            <a:r>
              <a:rPr lang="en-US" sz="2400" dirty="0"/>
              <a:t>In Alma, navigate to the Menu bar. Click </a:t>
            </a:r>
            <a:r>
              <a:rPr lang="en-US" sz="2400" b="1" dirty="0"/>
              <a:t>Analytics&gt;Create Analysis&gt;Access Analytics</a:t>
            </a:r>
          </a:p>
          <a:p>
            <a:pPr marL="179387"/>
            <a:endParaRPr lang="en-US" sz="2400" dirty="0"/>
          </a:p>
          <a:p>
            <a:pPr marL="179387"/>
            <a:r>
              <a:rPr lang="en-US" sz="2400" dirty="0"/>
              <a:t>If you are not taken directly to the Analytics menu and are given a login screen, close the window and log out of Alma and log back in again.</a:t>
            </a:r>
          </a:p>
        </p:txBody>
      </p:sp>
      <p:pic>
        <p:nvPicPr>
          <p:cNvPr id="4" name="Picture 3" descr="create analysis">
            <a:extLst>
              <a:ext uri="{FF2B5EF4-FFF2-40B4-BE49-F238E27FC236}">
                <a16:creationId xmlns:a16="http://schemas.microsoft.com/office/drawing/2014/main" id="{A236EB50-035D-70E0-BE30-22E6779B3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869" y="1861458"/>
            <a:ext cx="4095253" cy="4106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8265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8BA5CE-D9E4-CE4C-7571-934CD6A0D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1373" y="677955"/>
            <a:ext cx="714935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Account Settings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5E80B4-2B5B-6697-F988-C1B389F5A1A3}"/>
              </a:ext>
            </a:extLst>
          </p:cNvPr>
          <p:cNvSpPr txBox="1"/>
          <p:nvPr/>
        </p:nvSpPr>
        <p:spPr>
          <a:xfrm>
            <a:off x="385757" y="3429000"/>
            <a:ext cx="4033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Click on Profile icon in top right to review account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Set Starting Page: </a:t>
            </a:r>
            <a:r>
              <a:rPr lang="en-US" sz="2400" dirty="0"/>
              <a:t>Choose Home instead of Default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Analysis Editor setting: </a:t>
            </a:r>
            <a:r>
              <a:rPr lang="en-US" sz="2400" dirty="0"/>
              <a:t>Start on criteria tab</a:t>
            </a:r>
          </a:p>
        </p:txBody>
      </p:sp>
      <p:pic>
        <p:nvPicPr>
          <p:cNvPr id="1028" name="Picture 4" descr="choose criteria instead of results when editing analysis">
            <a:extLst>
              <a:ext uri="{FF2B5EF4-FFF2-40B4-BE49-F238E27FC236}">
                <a16:creationId xmlns:a16="http://schemas.microsoft.com/office/drawing/2014/main" id="{FF7B3455-A11F-AC55-5D84-30CB12DB3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90" b="24353"/>
          <a:stretch/>
        </p:blipFill>
        <p:spPr bwMode="auto">
          <a:xfrm>
            <a:off x="5110843" y="1811029"/>
            <a:ext cx="6826863" cy="436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nalytics menu">
            <a:extLst>
              <a:ext uri="{FF2B5EF4-FFF2-40B4-BE49-F238E27FC236}">
                <a16:creationId xmlns:a16="http://schemas.microsoft.com/office/drawing/2014/main" id="{9795A1DF-E1CF-3EAA-5321-9214266B6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03" y="2614578"/>
            <a:ext cx="4201111" cy="48584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A585F61-D957-CED0-2947-EC034AA6F363}"/>
              </a:ext>
            </a:extLst>
          </p:cNvPr>
          <p:cNvSpPr/>
          <p:nvPr/>
        </p:nvSpPr>
        <p:spPr>
          <a:xfrm>
            <a:off x="4506685" y="2759525"/>
            <a:ext cx="489858" cy="34089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49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8BA5CE-D9E4-CE4C-7571-934CD6A0D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1373" y="677955"/>
            <a:ext cx="714935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Navigation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pic>
        <p:nvPicPr>
          <p:cNvPr id="4" name="Picture 3" descr="navigation panel">
            <a:extLst>
              <a:ext uri="{FF2B5EF4-FFF2-40B4-BE49-F238E27FC236}">
                <a16:creationId xmlns:a16="http://schemas.microsoft.com/office/drawing/2014/main" id="{FE29AB15-A3A1-CBC0-160F-555CC845E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39" y="3049980"/>
            <a:ext cx="11670922" cy="3179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AD6E0F-BBF8-33B4-495C-81F188A00235}"/>
              </a:ext>
            </a:extLst>
          </p:cNvPr>
          <p:cNvSpPr txBox="1"/>
          <p:nvPr/>
        </p:nvSpPr>
        <p:spPr>
          <a:xfrm>
            <a:off x="424543" y="1861457"/>
            <a:ext cx="11299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Highest Priority Areas: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Home, Catalog, Create</a:t>
            </a:r>
          </a:p>
        </p:txBody>
      </p:sp>
    </p:spTree>
    <p:extLst>
      <p:ext uri="{BB962C8B-B14F-4D97-AF65-F5344CB8AC3E}">
        <p14:creationId xmlns:p14="http://schemas.microsoft.com/office/powerpoint/2010/main" val="166076505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04f601-80f3-4988-a5f5-d6c3dd7e14a6" xsi:nil="true"/>
    <lcf76f155ced4ddcb4097134ff3c332f xmlns="61ce4d65-48b5-4510-a74e-67217dcdfadf">
      <Terms xmlns="http://schemas.microsoft.com/office/infopath/2007/PartnerControls"/>
    </lcf76f155ced4ddcb4097134ff3c332f>
    <SharedWithUsers xmlns="4404f601-80f3-4988-a5f5-d6c3dd7e14a6">
      <UserInfo>
        <DisplayName>Clark, Annabella</DisplayName>
        <AccountId>42</AccountId>
        <AccountType/>
      </UserInfo>
      <UserInfo>
        <DisplayName>Jackson, Timothy</DisplayName>
        <AccountId>22</AccountId>
        <AccountType/>
      </UserInfo>
      <UserInfo>
        <DisplayName>Clements, Maureen</DisplayName>
        <AccountId>238</AccountId>
        <AccountType/>
      </UserInfo>
      <UserInfo>
        <DisplayName>Wilhelm, Cori</DisplayName>
        <AccountId>191</AccountId>
        <AccountType/>
      </UserInfo>
    </SharedWithUsers>
    <MediaLengthInSeconds xmlns="61ce4d65-48b5-4510-a74e-67217dcdfadf" xsi:nil="true"/>
    <PhotoDescription xmlns="61ce4d65-48b5-4510-a74e-67217dcdfad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5541735DBF5479A85A0E07C52A45A" ma:contentTypeVersion="19" ma:contentTypeDescription="Create a new document." ma:contentTypeScope="" ma:versionID="a5d52ce595d9a6e6d77281c02ea7d300">
  <xsd:schema xmlns:xsd="http://www.w3.org/2001/XMLSchema" xmlns:xs="http://www.w3.org/2001/XMLSchema" xmlns:p="http://schemas.microsoft.com/office/2006/metadata/properties" xmlns:ns2="61ce4d65-48b5-4510-a74e-67217dcdfadf" xmlns:ns3="4404f601-80f3-4988-a5f5-d6c3dd7e14a6" targetNamespace="http://schemas.microsoft.com/office/2006/metadata/properties" ma:root="true" ma:fieldsID="c32547d7284febcc3ee9fec8824a8c76" ns2:_="" ns3:_="">
    <xsd:import namespace="61ce4d65-48b5-4510-a74e-67217dcdfadf"/>
    <xsd:import namespace="4404f601-80f3-4988-a5f5-d6c3dd7e1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PhotoDescriptio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e4d65-48b5-4510-a74e-67217dcdf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84558b3-4b7e-402e-a6c9-1417db9941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PhotoDescription" ma:index="25" nillable="true" ma:displayName="Photo Description" ma:format="Dropdown" ma:internalName="PhotoDescription">
      <xsd:simpleType>
        <xsd:restriction base="dms:Note">
          <xsd:maxLength value="255"/>
        </xsd:restriction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4f601-80f3-4988-a5f5-d6c3dd7e1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ed50f71-c65a-4389-ab68-4a0b6135467d}" ma:internalName="TaxCatchAll" ma:showField="CatchAllData" ma:web="4404f601-80f3-4988-a5f5-d6c3dd7e14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977E2F-F011-4606-946F-AAE1BFC9AD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06F937-8054-4CE6-9538-376082DAA0EF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4404f601-80f3-4988-a5f5-d6c3dd7e14a6"/>
    <ds:schemaRef ds:uri="61ce4d65-48b5-4510-a74e-67217dcdfad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A8B8EFB-1E09-413B-B82E-50CBAC4269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ce4d65-48b5-4510-a74e-67217dcdfadf"/>
    <ds:schemaRef ds:uri="4404f601-80f3-4988-a5f5-d6c3dd7e14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8681</TotalTime>
  <Words>755</Words>
  <Application>Microsoft Office PowerPoint</Application>
  <PresentationFormat>Widescreen</PresentationFormat>
  <Paragraphs>113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Arial</vt:lpstr>
      <vt:lpstr>Calibri</vt:lpstr>
      <vt:lpstr>Franklin Gothic</vt:lpstr>
      <vt:lpstr>Helvetica Light</vt:lpstr>
      <vt:lpstr>Custom Design</vt:lpstr>
      <vt:lpstr>Intro to Alma Analytics September 17, 2024  Michelle Eichelberger, SUNY Library Services</vt:lpstr>
      <vt:lpstr>Agenda</vt:lpstr>
      <vt:lpstr>PowerPoint Presentation</vt:lpstr>
      <vt:lpstr>PowerPoint Presentation</vt:lpstr>
      <vt:lpstr>Key Points</vt:lpstr>
      <vt:lpstr>Alma Roles</vt:lpstr>
      <vt:lpstr>Access Analytics</vt:lpstr>
      <vt:lpstr>Account Settings</vt:lpstr>
      <vt:lpstr>Navigation</vt:lpstr>
      <vt:lpstr>Catalog</vt:lpstr>
      <vt:lpstr>Catalog Tips</vt:lpstr>
      <vt:lpstr>Tools</vt:lpstr>
      <vt:lpstr>Create Analysis</vt:lpstr>
      <vt:lpstr>Create Analysis: Challenges</vt:lpstr>
      <vt:lpstr>Analytics Objects</vt:lpstr>
      <vt:lpstr>Analytics Objects</vt:lpstr>
      <vt:lpstr>Live Demo &amp;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Lucia</dc:creator>
  <cp:lastModifiedBy>Michelle Eichelberger</cp:lastModifiedBy>
  <cp:revision>80</cp:revision>
  <dcterms:created xsi:type="dcterms:W3CDTF">2021-06-30T17:54:38Z</dcterms:created>
  <dcterms:modified xsi:type="dcterms:W3CDTF">2024-09-17T14:39:10Z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0x0101001025541735DBF5479A85A0E07C52A45A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{"FileActivityType":"9","FileActivityTimeStamp":"2023-08-25T16:13:40.277Z","FileActivityUsersOnPage":[{"DisplayName":"Wilhelm, Cori","Id":"cori.wilhelm@suny.edu"}],"FileActivityNavigationId":null}</vt:lpwstr>
  </property>
  <property fmtid="{D5CDD505-2E9C-101B-9397-08002B2CF9AE}" pid="7" name="TriggerFlowInfo">
    <vt:lpwstr/>
  </property>
</Properties>
</file>