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9"/>
  </p:notesMasterIdLst>
  <p:sldIdLst>
    <p:sldId id="271" r:id="rId6"/>
    <p:sldId id="280" r:id="rId7"/>
    <p:sldId id="423" r:id="rId8"/>
    <p:sldId id="405" r:id="rId9"/>
    <p:sldId id="410" r:id="rId10"/>
    <p:sldId id="411" r:id="rId11"/>
    <p:sldId id="412" r:id="rId12"/>
    <p:sldId id="413" r:id="rId13"/>
    <p:sldId id="414" r:id="rId14"/>
    <p:sldId id="493" r:id="rId15"/>
    <p:sldId id="494" r:id="rId16"/>
    <p:sldId id="467" r:id="rId17"/>
    <p:sldId id="458" r:id="rId18"/>
  </p:sldIdLst>
  <p:sldSz cx="12192000" cy="6858000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Madgwick" initials="SM" lastIdx="2" clrIdx="0">
    <p:extLst>
      <p:ext uri="{19B8F6BF-5375-455C-9EA6-DF929625EA0E}">
        <p15:presenceInfo xmlns:p15="http://schemas.microsoft.com/office/powerpoint/2012/main" userId="S::sue.madgwick@ncetm.org.uk::58326d1e-b162-4103-a1b6-8d97dc017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C8E2E8"/>
    <a:srgbClr val="82CBDD"/>
    <a:srgbClr val="00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4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D315-CABA-48C9-B8B8-E7F4A7C4E8F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6D43-B330-470E-9514-C837501A6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8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4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4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12DB887E-C666-41D8-A0AC-5C81841EE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C6084EBE-B024-4E17-AF79-115FD1B12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5ABD92A-A95F-4C2F-8BA1-1FF95A8D3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D485A70-8DA4-4C4A-BA96-8603CD22A298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0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0A75B849-3CC5-4C4C-8F40-8E688C627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FD521B28-3967-475A-8B21-3245975A74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2AF1E2D0-C899-45CD-8CEE-DDDA4EC3A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EB8BC3A2-103A-4C85-A118-D17C2DC2DCFA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3D0331F-B6D4-489D-9BFC-7C49EABFD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0F1A39F-7BE3-40A8-AD88-2B6F12CFD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3BFA32-1973-4AD1-BD36-83EA29E78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8B3B2A81-5168-430C-A839-C6560824FBB8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95C64C32-377C-4BC3-89EF-90E22311A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DE479D3F-CC06-460B-A01C-12D1B11F6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53D3F01A-F9C6-42EB-8692-08045876B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E2388182-78B5-4FE0-B1FF-42B768D25618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3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307E340A-467F-416E-AD99-AA0E0DBD0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F195FD9D-8E12-44C5-9CBA-1D05333015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2E01BA52-94A2-4EDF-B98B-C431182FE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972DA2B3-E2D4-45CA-9C70-7F3E0F4C33D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6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DA65801C-F7DF-449F-B201-60C9C4E73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4345D414-EC68-4FEF-8E06-F3B78D4C01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E87456BA-97CD-4E6D-9E87-89477FA87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97E9098A-FDD1-4346-A291-F11A4FC5D01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3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AF0B0340-DA09-4F44-9ABA-992BB2F59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079015B6-069F-4C20-8590-B3AA4CAF2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8403906D-2744-4BC6-AC2B-73338AD74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C1EAAFE9-B34E-4ABD-84FB-89A49FB9BC0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8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12DB887E-C666-41D8-A0AC-5C81841EE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C6084EBE-B024-4E17-AF79-115FD1B12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5ABD92A-A95F-4C2F-8BA1-1FF95A8D3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D485A70-8DA4-4C4A-BA96-8603CD22A298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95D34C-D39A-447E-B8E1-0325876F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31430-B412-41EA-BA55-D58E714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556792"/>
            <a:ext cx="5390388" cy="3888433"/>
          </a:xfr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0DB9E-A500-4BA4-8B74-89F3EF7A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0" y="1556792"/>
            <a:ext cx="5390389" cy="3888433"/>
          </a:xfrm>
        </p:spPr>
        <p:txBody>
          <a:bodyPr/>
          <a:lstStyle>
            <a:lvl1pPr>
              <a:defRPr sz="2400">
                <a:solidFill>
                  <a:srgbClr val="585858"/>
                </a:solidFill>
                <a:latin typeface="+mj-lt"/>
              </a:defRPr>
            </a:lvl1pPr>
            <a:lvl2pPr marL="8001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2573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573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4pPr>
            <a:lvl5pPr marL="21145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35181-C807-4F0D-B9A5-7C9C469DF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C98FF4-E4A7-4DB9-B82D-0C11BE18E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D83AB7-F679-4E3E-B374-A32C747C6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C1D8-5F3C-45E3-A862-3FEB8F8389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B17004-3771-46EE-9F97-BB5E8F3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1F239-C099-4D71-889B-049497543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FD13D6-B8E1-41A4-A5B9-E2C9ED4C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9080"/>
            <a:ext cx="10972800" cy="426170"/>
          </a:xfrm>
        </p:spPr>
        <p:txBody>
          <a:bodyPr/>
          <a:lstStyle>
            <a:lvl1pPr algn="l">
              <a:defRPr sz="2000" b="1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44954"/>
            <a:ext cx="10972800" cy="3560111"/>
          </a:xfrm>
        </p:spPr>
        <p:txBody>
          <a:bodyPr/>
          <a:lstStyle>
            <a:lvl1pPr marL="0" indent="0">
              <a:buNone/>
              <a:defRPr sz="3200">
                <a:solidFill>
                  <a:srgbClr val="58585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725144"/>
            <a:ext cx="10972800" cy="720080"/>
          </a:xfrm>
        </p:spPr>
        <p:txBody>
          <a:bodyPr/>
          <a:lstStyle>
            <a:lvl1pPr marL="0" indent="0">
              <a:buNone/>
              <a:defRPr sz="1400">
                <a:solidFill>
                  <a:srgbClr val="585858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F0D3A-200E-48B8-9EF9-7859E1660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B8E3-53AE-439B-9428-72B81BD3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543D-1B00-4E11-9615-CDD98811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3-8659-4DF6-9C22-A70505F52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7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813D3F6-AFE0-4E9D-851A-B5716B58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437" y="301625"/>
            <a:ext cx="1097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F919EB2E-C910-4BD3-AA6E-D874436C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556793"/>
            <a:ext cx="10968567" cy="4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BF75FAD-1C64-49A9-AABE-8F0A65128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6566B38-4A46-43A1-8FF2-24E49E84A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956C52DF-8098-4560-A757-D09AC7C69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E284E3E-0734-4C1C-8A10-2A7D3F5CEA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61" r:id="rId2"/>
    <p:sldLayoutId id="2147483953" r:id="rId3"/>
    <p:sldLayoutId id="2147483956" r:id="rId4"/>
    <p:sldLayoutId id="2147483957" r:id="rId5"/>
    <p:sldLayoutId id="2147483960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58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400">
          <a:solidFill>
            <a:srgbClr val="585858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000">
          <a:solidFill>
            <a:srgbClr val="585858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1800">
          <a:solidFill>
            <a:srgbClr val="585858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3B0-7B44-4277-B7C8-F4506607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3601491" cy="2376263"/>
          </a:xfrm>
        </p:spPr>
        <p:txBody>
          <a:bodyPr/>
          <a:lstStyle/>
          <a:p>
            <a:r>
              <a:rPr lang="en-GB" dirty="0"/>
              <a:t>Unit 3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Understanding the work</a:t>
            </a:r>
            <a:endParaRPr lang="en-GB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43252B-5639-4015-961C-353DD8D2795F}"/>
              </a:ext>
            </a:extLst>
          </p:cNvPr>
          <p:cNvSpPr txBox="1">
            <a:spLocks/>
          </p:cNvSpPr>
          <p:nvPr/>
        </p:nvSpPr>
        <p:spPr bwMode="auto">
          <a:xfrm>
            <a:off x="609602" y="4581128"/>
            <a:ext cx="4118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Work Group Lead Toolkit 2020/21</a:t>
            </a:r>
          </a:p>
        </p:txBody>
      </p:sp>
    </p:spTree>
    <p:extLst>
      <p:ext uri="{BB962C8B-B14F-4D97-AF65-F5344CB8AC3E}">
        <p14:creationId xmlns:p14="http://schemas.microsoft.com/office/powerpoint/2010/main" val="31625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>
            <a:extLst>
              <a:ext uri="{FF2B5EF4-FFF2-40B4-BE49-F238E27FC236}">
                <a16:creationId xmlns:a16="http://schemas.microsoft.com/office/drawing/2014/main" id="{0F5BED12-EBEC-427D-8203-DDF5945F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Multi-faceted work</a:t>
            </a:r>
          </a:p>
        </p:txBody>
      </p:sp>
      <p:sp>
        <p:nvSpPr>
          <p:cNvPr id="79875" name="Oval 3">
            <a:extLst>
              <a:ext uri="{FF2B5EF4-FFF2-40B4-BE49-F238E27FC236}">
                <a16:creationId xmlns:a16="http://schemas.microsoft.com/office/drawing/2014/main" id="{6FBF29EC-5478-44FF-9823-B1F5981E7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1B665-C5F2-4E9F-B287-25533B407AD2}"/>
              </a:ext>
            </a:extLst>
          </p:cNvPr>
          <p:cNvSpPr txBox="1"/>
          <p:nvPr/>
        </p:nvSpPr>
        <p:spPr>
          <a:xfrm>
            <a:off x="6348991" y="1772816"/>
            <a:ext cx="4897238" cy="302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Combination of different forms of work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Within and outside school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Takes place over time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C64527C-8838-42A5-BB66-FFB3909EEA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4526" y="1480754"/>
            <a:ext cx="4020341" cy="3896491"/>
            <a:chOff x="7845" y="4818"/>
            <a:chExt cx="5274" cy="5112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25B488EE-3F43-4A62-84AC-F8FB04AB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4" name="Picture 2">
              <a:extLst>
                <a:ext uri="{FF2B5EF4-FFF2-40B4-BE49-F238E27FC236}">
                  <a16:creationId xmlns:a16="http://schemas.microsoft.com/office/drawing/2014/main" id="{1DE1D678-6D3C-47E4-8D9F-ED5497174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6" b="1842"/>
            <a:stretch>
              <a:fillRect/>
            </a:stretch>
          </p:blipFill>
          <p:spPr bwMode="auto">
            <a:xfrm>
              <a:off x="7845" y="6558"/>
              <a:ext cx="2637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F5412927-2553-495F-8084-253FDE7F0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8E3816C7-F33B-462A-B677-563CA35D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6547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>
              <a:extLst>
                <a:ext uri="{FF2B5EF4-FFF2-40B4-BE49-F238E27FC236}">
                  <a16:creationId xmlns:a16="http://schemas.microsoft.com/office/drawing/2014/main" id="{0FA21627-2B13-4390-8953-D3106032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6" t="11548" r="28700" b="32616"/>
            <a:stretch>
              <a:fillRect/>
            </a:stretch>
          </p:blipFill>
          <p:spPr bwMode="auto">
            <a:xfrm>
              <a:off x="7861" y="8187"/>
              <a:ext cx="2655" cy="1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61113BE-AA15-488B-9D88-A25B808F5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" y="8187"/>
              <a:ext cx="2603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430355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Questioning the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2088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Haven’t teachers got enough work to do? (current versus extra)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Where has the CPD gone? (learning versus work)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/>
              <a:t>Who decides what work gets done? (teachers versus leaders)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6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Taking it further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Suggestions for reading, watching, listening</a:t>
            </a:r>
          </a:p>
          <a:p>
            <a:r>
              <a:rPr lang="en-GB" sz="2800" dirty="0"/>
              <a:t>Read the Charlie’s Angles article “Raising the status of professional development”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Suggestions for discussion with others</a:t>
            </a:r>
          </a:p>
          <a:p>
            <a:r>
              <a:rPr lang="en-GB" sz="2800" dirty="0"/>
              <a:t>What forms of teachers’ professional work are really supportive of their ongoing professional learning?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2C20C-5B4D-4626-A9C6-2E98C1B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17" y="1700808"/>
            <a:ext cx="7295165" cy="2782316"/>
          </a:xfrm>
        </p:spPr>
        <p:txBody>
          <a:bodyPr/>
          <a:lstStyle/>
          <a:p>
            <a:pPr algn="ctr"/>
            <a:r>
              <a:rPr lang="en-GB" sz="8000" dirty="0"/>
              <a:t>What exactly is the work?</a:t>
            </a:r>
          </a:p>
        </p:txBody>
      </p:sp>
    </p:spTree>
    <p:extLst>
      <p:ext uri="{BB962C8B-B14F-4D97-AF65-F5344CB8AC3E}">
        <p14:creationId xmlns:p14="http://schemas.microsoft.com/office/powerpoint/2010/main" val="10314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>
            <a:extLst>
              <a:ext uri="{FF2B5EF4-FFF2-40B4-BE49-F238E27FC236}">
                <a16:creationId xmlns:a16="http://schemas.microsoft.com/office/drawing/2014/main" id="{0F5BED12-EBEC-427D-8203-DDF5945F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Multi-faceted work</a:t>
            </a:r>
          </a:p>
        </p:txBody>
      </p:sp>
      <p:sp>
        <p:nvSpPr>
          <p:cNvPr id="79875" name="Oval 3">
            <a:extLst>
              <a:ext uri="{FF2B5EF4-FFF2-40B4-BE49-F238E27FC236}">
                <a16:creationId xmlns:a16="http://schemas.microsoft.com/office/drawing/2014/main" id="{6FBF29EC-5478-44FF-9823-B1F5981E7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B5BCBB9-F0C2-4DCF-BD58-466298EA39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8391" y="1182787"/>
            <a:ext cx="4635217" cy="4492425"/>
            <a:chOff x="7845" y="4818"/>
            <a:chExt cx="5274" cy="5112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0D51B360-0970-4777-8034-E298B1F8E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4" name="Picture 2">
              <a:extLst>
                <a:ext uri="{FF2B5EF4-FFF2-40B4-BE49-F238E27FC236}">
                  <a16:creationId xmlns:a16="http://schemas.microsoft.com/office/drawing/2014/main" id="{07C1579B-C001-4C15-B93E-827AE925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6" b="1842"/>
            <a:stretch>
              <a:fillRect/>
            </a:stretch>
          </p:blipFill>
          <p:spPr bwMode="auto">
            <a:xfrm>
              <a:off x="7845" y="6558"/>
              <a:ext cx="2637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79A853F2-6A37-4D88-943F-D538D545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C44D4383-A015-4F85-822E-3DCE6066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6547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">
              <a:extLst>
                <a:ext uri="{FF2B5EF4-FFF2-40B4-BE49-F238E27FC236}">
                  <a16:creationId xmlns:a16="http://schemas.microsoft.com/office/drawing/2014/main" id="{0F0B9D47-D7BF-4792-934E-5858C47E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6" t="11548" r="28700" b="32616"/>
            <a:stretch>
              <a:fillRect/>
            </a:stretch>
          </p:blipFill>
          <p:spPr bwMode="auto">
            <a:xfrm>
              <a:off x="7861" y="8187"/>
              <a:ext cx="2655" cy="1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0560781D-1BD7-499E-A2C3-6ACA959FF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" y="8187"/>
              <a:ext cx="2603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691436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3">
            <a:extLst>
              <a:ext uri="{FF2B5EF4-FFF2-40B4-BE49-F238E27FC236}">
                <a16:creationId xmlns:a16="http://schemas.microsoft.com/office/drawing/2014/main" id="{A13CC160-E916-4F9F-9605-00643AE17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903" y="415925"/>
            <a:ext cx="10081120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1 – Workshop for lead participants outside school</a:t>
            </a:r>
          </a:p>
        </p:txBody>
      </p:sp>
      <p:sp>
        <p:nvSpPr>
          <p:cNvPr id="81923" name="Oval 3">
            <a:extLst>
              <a:ext uri="{FF2B5EF4-FFF2-40B4-BE49-F238E27FC236}">
                <a16:creationId xmlns:a16="http://schemas.microsoft.com/office/drawing/2014/main" id="{E89B2F9B-8772-4CD6-BE74-54EFBEC1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1924" name="Picture 1">
            <a:extLst>
              <a:ext uri="{FF2B5EF4-FFF2-40B4-BE49-F238E27FC236}">
                <a16:creationId xmlns:a16="http://schemas.microsoft.com/office/drawing/2014/main" id="{6E735D92-1B7E-45D4-AC01-65964460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05" y="1436803"/>
            <a:ext cx="5976589" cy="3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40826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3">
            <a:extLst>
              <a:ext uri="{FF2B5EF4-FFF2-40B4-BE49-F238E27FC236}">
                <a16:creationId xmlns:a16="http://schemas.microsoft.com/office/drawing/2014/main" id="{B634F632-9631-4DD0-AC6D-3C304CB93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740" y="332656"/>
            <a:ext cx="10776520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2 – Observing learning in Work Group Lead’s classroom</a:t>
            </a:r>
          </a:p>
        </p:txBody>
      </p:sp>
      <p:sp>
        <p:nvSpPr>
          <p:cNvPr id="83971" name="Oval 3">
            <a:extLst>
              <a:ext uri="{FF2B5EF4-FFF2-40B4-BE49-F238E27FC236}">
                <a16:creationId xmlns:a16="http://schemas.microsoft.com/office/drawing/2014/main" id="{3C9EE402-84B8-4EC8-B2CE-CF24587D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ACFB3ADE-9F87-49D4-BF88-578A08C0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1148556"/>
            <a:ext cx="5218113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11512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>
            <a:extLst>
              <a:ext uri="{FF2B5EF4-FFF2-40B4-BE49-F238E27FC236}">
                <a16:creationId xmlns:a16="http://schemas.microsoft.com/office/drawing/2014/main" id="{0658C209-6C67-4868-95F7-AD4EC7D60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726" y="411161"/>
            <a:ext cx="11017224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3 – Online collaboration between Work Group participants</a:t>
            </a:r>
          </a:p>
        </p:txBody>
      </p:sp>
      <p:sp>
        <p:nvSpPr>
          <p:cNvPr id="86019" name="Oval 3">
            <a:extLst>
              <a:ext uri="{FF2B5EF4-FFF2-40B4-BE49-F238E27FC236}">
                <a16:creationId xmlns:a16="http://schemas.microsoft.com/office/drawing/2014/main" id="{FA3326EE-16CD-46FB-8AF2-6E9491779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79676-532A-4983-8FA6-FBB51B8E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78" y="1304764"/>
            <a:ext cx="648071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1468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>
            <a:extLst>
              <a:ext uri="{FF2B5EF4-FFF2-40B4-BE49-F238E27FC236}">
                <a16:creationId xmlns:a16="http://schemas.microsoft.com/office/drawing/2014/main" id="{ACF30340-BDA6-4255-A5DF-1314C9CE5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008" y="302135"/>
            <a:ext cx="9433048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4 – Working individually planning and assessing</a:t>
            </a:r>
          </a:p>
        </p:txBody>
      </p:sp>
      <p:sp>
        <p:nvSpPr>
          <p:cNvPr id="88067" name="Oval 3">
            <a:extLst>
              <a:ext uri="{FF2B5EF4-FFF2-40B4-BE49-F238E27FC236}">
                <a16:creationId xmlns:a16="http://schemas.microsoft.com/office/drawing/2014/main" id="{01878150-2913-44AE-A544-BDBE1530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8068" name="Picture 1">
            <a:extLst>
              <a:ext uri="{FF2B5EF4-FFF2-40B4-BE49-F238E27FC236}">
                <a16:creationId xmlns:a16="http://schemas.microsoft.com/office/drawing/2014/main" id="{57A2C3E8-275A-45F9-9804-44676120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64" y="1377045"/>
            <a:ext cx="6167872" cy="41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88946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>
            <a:extLst>
              <a:ext uri="{FF2B5EF4-FFF2-40B4-BE49-F238E27FC236}">
                <a16:creationId xmlns:a16="http://schemas.microsoft.com/office/drawing/2014/main" id="{E12A5209-8FB1-42F1-9DCF-7D3D3D4DE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9486" y="332656"/>
            <a:ext cx="9253028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5 – Trying out a new approach in the classroom</a:t>
            </a:r>
          </a:p>
        </p:txBody>
      </p:sp>
      <p:sp>
        <p:nvSpPr>
          <p:cNvPr id="90115" name="Oval 3">
            <a:extLst>
              <a:ext uri="{FF2B5EF4-FFF2-40B4-BE49-F238E27FC236}">
                <a16:creationId xmlns:a16="http://schemas.microsoft.com/office/drawing/2014/main" id="{7C251371-5F24-4383-AA20-7318D26C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7A37B02F-4BB2-4CB8-9027-A75D5198D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1" y="1341103"/>
            <a:ext cx="6266438" cy="41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2378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>
            <a:extLst>
              <a:ext uri="{FF2B5EF4-FFF2-40B4-BE49-F238E27FC236}">
                <a16:creationId xmlns:a16="http://schemas.microsoft.com/office/drawing/2014/main" id="{868306B7-0628-481B-887A-5B485EC3F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30" y="332656"/>
            <a:ext cx="10945216" cy="6794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 6 – Meeting as a team to discuss impact of new approach</a:t>
            </a:r>
          </a:p>
        </p:txBody>
      </p:sp>
      <p:sp>
        <p:nvSpPr>
          <p:cNvPr id="92163" name="Oval 3">
            <a:extLst>
              <a:ext uri="{FF2B5EF4-FFF2-40B4-BE49-F238E27FC236}">
                <a16:creationId xmlns:a16="http://schemas.microsoft.com/office/drawing/2014/main" id="{61719CAE-A993-4CEE-A4D5-5541355B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628C"/>
              </a:buClr>
              <a:buFont typeface="Arial" panose="020B0604020202020204" pitchFamily="34" charset="0"/>
              <a:buChar char="●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F2E4845-0C3E-4DA9-BD94-9B34E654A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53" y="1114246"/>
            <a:ext cx="6942093" cy="46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1205"/>
      </p:ext>
    </p:extLst>
  </p:cSld>
  <p:clrMapOvr>
    <a:masterClrMapping/>
  </p:clrMapOvr>
  <p:transition spd="slow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4|3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1|20.6|2.9"/>
</p:tagLst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26B9C17F8541A0313FD0BE67F33C" ma:contentTypeVersion="4" ma:contentTypeDescription="Create a new document." ma:contentTypeScope="" ma:versionID="0b48285621c0ed9ee5c246ea61b507d9">
  <xsd:schema xmlns:xsd="http://www.w3.org/2001/XMLSchema" xmlns:xs="http://www.w3.org/2001/XMLSchema" xmlns:p="http://schemas.microsoft.com/office/2006/metadata/properties" xmlns:ns2="880a06ce-9502-4b34-8ba2-1323c269db10" targetNamespace="http://schemas.microsoft.com/office/2006/metadata/properties" ma:root="true" ma:fieldsID="07e1194b6b5ca725c7e181cfad61a37d" ns2:_="">
    <xsd:import namespace="880a06ce-9502-4b34-8ba2-1323c269d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06ce-9502-4b34-8ba2-1323c269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B18B3D-5C68-4030-BEF3-6F927E24DA37}">
  <ds:schemaRefs>
    <ds:schemaRef ds:uri="http://purl.org/dc/elements/1.1/"/>
    <ds:schemaRef ds:uri="http://schemas.microsoft.com/office/2006/metadata/properties"/>
    <ds:schemaRef ds:uri="http://www.w3.org/XML/1998/namespace"/>
    <ds:schemaRef ds:uri="880a06ce-9502-4b34-8ba2-1323c269db1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5CA48D5-CF87-4E62-9CFA-B8134F07C6D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4A3230E-1341-438B-8314-4E45DA8F1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06ce-9502-4b34-8ba2-1323c269d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614D725-2C21-4C66-9CD4-8D3856001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191</Words>
  <Application>Microsoft Office PowerPoint</Application>
  <PresentationFormat>Widescreen</PresentationFormat>
  <Paragraphs>39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nctem1</vt:lpstr>
      <vt:lpstr>Unit 3  Understanding the work</vt:lpstr>
      <vt:lpstr>What exactly is the work?</vt:lpstr>
      <vt:lpstr>Multi-faceted work</vt:lpstr>
      <vt:lpstr>Work 1 – Workshop for lead participants outside school</vt:lpstr>
      <vt:lpstr>Work 2 – Observing learning in Work Group Lead’s classroom</vt:lpstr>
      <vt:lpstr>Work 3 – Online collaboration between Work Group participants</vt:lpstr>
      <vt:lpstr>Work 4 – Working individually planning and assessing</vt:lpstr>
      <vt:lpstr>Work 5 – Trying out a new approach in the classroom</vt:lpstr>
      <vt:lpstr>Work 6 – Meeting as a team to discuss impact of new approach</vt:lpstr>
      <vt:lpstr>Multi-faceted work</vt:lpstr>
      <vt:lpstr>Questioning the work</vt:lpstr>
      <vt:lpstr>Taking it further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Hubs PowerPoint Template</dc:title>
  <dc:creator>Stephen Peto</dc:creator>
  <cp:lastModifiedBy>John Westwell</cp:lastModifiedBy>
  <cp:revision>133</cp:revision>
  <dcterms:created xsi:type="dcterms:W3CDTF">2008-01-11T09:41:35Z</dcterms:created>
  <dcterms:modified xsi:type="dcterms:W3CDTF">2020-11-17T11:56:18Z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Natasha Chippendale</vt:lpwstr>
  </property>
  <property fmtid="{D5CDD505-2E9C-101B-9397-08002B2CF9AE}" pid="3" name="display_urn:schemas-microsoft-com:office:office#Author">
    <vt:lpwstr>Natasha Chippendale</vt:lpwstr>
  </property>
  <property fmtid="{D5CDD505-2E9C-101B-9397-08002B2CF9AE}" pid="4" name="Order">
    <vt:lpwstr>148500.000000000</vt:lpwstr>
  </property>
  <property fmtid="{D5CDD505-2E9C-101B-9397-08002B2CF9AE}" pid="5" name="ContentTypeId">
    <vt:lpwstr>0x01010042AE26B9C17F8541A0313FD0BE67F33C</vt:lpwstr>
  </property>
</Properties>
</file>