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C7E67-D692-9EC6-22B4-390FCC89818C}" name="Press, Hannah" initials="PH" userId="S::hp0050@nemours.org::79ae02e8-8d22-42dd-ae3f-95a57fbe11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90" autoAdjust="0"/>
  </p:normalViewPr>
  <p:slideViewPr>
    <p:cSldViewPr snapToGrid="0">
      <p:cViewPr varScale="1">
        <p:scale>
          <a:sx n="47" d="100"/>
          <a:sy n="47" d="100"/>
        </p:scale>
        <p:origin x="13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ychildren.org/English/family-life/family-dynamics/Pages/Mealtime-as-Family-Time.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healthychildren.org/English/family-life/Media/Pages/Healthy-Digital-Media-Use-Habits-for-Babies-Toddlers-Preschoolers.aspx" TargetMode="External"/><Relationship Id="rId5" Type="http://schemas.openxmlformats.org/officeDocument/2006/relationships/hyperlink" Target="https://www.healthychildren.org/English/family-life/Media/Pages/Parents-of-Young-Children-Put-Down-Your-Smartphones.aspx" TargetMode="External"/><Relationship Id="rId4" Type="http://schemas.openxmlformats.org/officeDocument/2006/relationships/hyperlink" Target="http://www.asha.org/public/speech/developme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ychildren.org/English/media/Pages/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68bf6984_0_8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dirty="0"/>
              <a:t>By promoting the HOPE Building Blocks, we aim to support resiliency for our families. We want to encourage positive experiences and the Building Blocks to help children grow into resilient, healthy adults, and to help lessen the effects of adversity.</a:t>
            </a:r>
            <a:endParaRPr i="1" dirty="0"/>
          </a:p>
        </p:txBody>
      </p:sp>
      <p:sp>
        <p:nvSpPr>
          <p:cNvPr id="281" name="Google Shape;281;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d68bf6984_0_97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What was one of your favorite shows to watch when you were young? Why did you like to watch it?</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n-US" b="1" dirty="0"/>
              <a:t>Debrief:</a:t>
            </a:r>
            <a:r>
              <a:rPr lang="en-US" dirty="0"/>
              <a:t> </a:t>
            </a:r>
            <a:r>
              <a:rPr lang="en-US" i="1" dirty="0"/>
              <a:t>We invite anyone to share your own thoughts or share something from your partner, whatever you are most comfortable with.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If no one speaks up during debrief, trainer can share example first.  </a:t>
            </a:r>
            <a:r>
              <a:rPr lang="en-US" i="1" dirty="0"/>
              <a:t>Example: When I was young, every Sunday we knew we would get together as a family and watch a Disney show and have a treat.  It was a special time for us.  I loved all Disney movies but especially </a:t>
            </a:r>
            <a:r>
              <a:rPr lang="en-US" i="1" dirty="0" err="1"/>
              <a:t>Bedknobs</a:t>
            </a:r>
            <a:r>
              <a:rPr lang="en-US" i="1" dirty="0"/>
              <a:t> and Broomsticks.  The memories made while watching those Disney movies is what I cherish.</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When we were children we did not have as much access to screens as children have today.  As caregivers, we have to be much more intentional about their screen time exposure and think about how we can create memories like the ones we all shared. </a:t>
            </a:r>
            <a:endParaRPr i="1"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n-US" i="1" dirty="0"/>
              <a:t>We will now begin discussing how we can manage screen time. </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307" name="Google Shape;307;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8527b1616_17_6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dirty="0"/>
              <a:t>Screen time displaces opportunities for other activities that encourage healthy development such as reading, physical activity, and imaginative play.  Also, since children’s young minds are not fully developed, young children do not learn from media interactions the same way they learn from their interactions with other people.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These recommendations from the American Academy of Pediatrics apply to a child’s full day.  (This includes their time in child care and with their families.)  </a:t>
            </a:r>
            <a:endParaRPr i="1" dirty="0"/>
          </a:p>
          <a:p>
            <a:pPr marL="171450" lvl="0" indent="-171450" algn="l" rtl="0">
              <a:spcBef>
                <a:spcPts val="0"/>
              </a:spcBef>
              <a:spcAft>
                <a:spcPts val="0"/>
              </a:spcAft>
              <a:buClr>
                <a:schemeClr val="dk1"/>
              </a:buClr>
              <a:buSzPts val="1200"/>
              <a:buFont typeface="Calibri"/>
              <a:buChar char="•"/>
            </a:pPr>
            <a:r>
              <a:rPr lang="en-US" i="1" dirty="0"/>
              <a:t>For children younger than 18 months, avoid use of screen media other than video-chatting. </a:t>
            </a:r>
            <a:endParaRPr i="1" dirty="0"/>
          </a:p>
          <a:p>
            <a:pPr marL="171450" lvl="0" indent="-171450" algn="l" rtl="0">
              <a:spcBef>
                <a:spcPts val="0"/>
              </a:spcBef>
              <a:spcAft>
                <a:spcPts val="0"/>
              </a:spcAft>
              <a:buClr>
                <a:schemeClr val="dk1"/>
              </a:buClr>
              <a:buSzPts val="1200"/>
              <a:buFont typeface="Calibri"/>
              <a:buChar char="•"/>
            </a:pPr>
            <a:r>
              <a:rPr lang="en-US" i="1" dirty="0"/>
              <a:t>Parents of children 18 to 24 months of age who want to introduce digital media should choose high-quality programming, and watch it with their children to help them understand what they're seeing.  </a:t>
            </a:r>
            <a:endParaRPr i="1" dirty="0"/>
          </a:p>
          <a:p>
            <a:pPr marL="171450" lvl="0" indent="-171450" algn="l" rtl="0">
              <a:spcBef>
                <a:spcPts val="0"/>
              </a:spcBef>
              <a:spcAft>
                <a:spcPts val="0"/>
              </a:spcAft>
              <a:buClr>
                <a:schemeClr val="dk1"/>
              </a:buClr>
              <a:buSzPts val="1200"/>
              <a:buFont typeface="Calibri"/>
              <a:buChar char="•"/>
            </a:pPr>
            <a:r>
              <a:rPr lang="en-US" i="1" dirty="0"/>
              <a:t>For children ages 2 to 5 years, limit screen use to 1 hour per day of high-quality programs. This includes the time spent watching at child care.  Parents should co-view media with children to help them understand what they are seeing and apply it to the world around them. </a:t>
            </a:r>
            <a:endParaRPr i="1" dirty="0"/>
          </a:p>
          <a:p>
            <a:pPr marL="171450" lvl="0" indent="-171450" algn="l" rtl="0">
              <a:spcBef>
                <a:spcPts val="0"/>
              </a:spcBef>
              <a:spcAft>
                <a:spcPts val="0"/>
              </a:spcAft>
              <a:buClr>
                <a:schemeClr val="dk1"/>
              </a:buClr>
              <a:buSzPts val="1200"/>
              <a:buFont typeface="Calibri"/>
              <a:buChar char="•"/>
            </a:pPr>
            <a:r>
              <a:rPr lang="en-US" i="1" dirty="0"/>
              <a:t>For children ages 6 and older, place consistent limits on the time spent using media, and the types of media, and make sure media does not take the place of adequate sleep, physical activity and other behaviors essential to health. </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With these recommendations in mind, let’s look at what the research says about screen time use for children. </a:t>
            </a:r>
            <a:endParaRPr i="1" dirty="0"/>
          </a:p>
          <a:p>
            <a:pPr marL="457200" lvl="0" indent="-292100" algn="l" rtl="0">
              <a:spcBef>
                <a:spcPts val="0"/>
              </a:spcBef>
              <a:spcAft>
                <a:spcPts val="0"/>
              </a:spcAft>
              <a:buClr>
                <a:schemeClr val="dk1"/>
              </a:buClr>
              <a:buSzPts val="1000"/>
              <a:buFont typeface="Calibri"/>
              <a:buChar char="●"/>
            </a:pPr>
            <a:r>
              <a:rPr lang="en-US" i="1" dirty="0"/>
              <a:t>Overall, 66% of preschoolers exceed the recommended 2 hours of screen time a day.</a:t>
            </a:r>
            <a:endParaRPr i="1" dirty="0">
              <a:solidFill>
                <a:srgbClr val="3264A0"/>
              </a:solidFill>
            </a:endParaRPr>
          </a:p>
          <a:p>
            <a:pPr marL="457200" lvl="0" indent="-292100" algn="l" rtl="0">
              <a:spcBef>
                <a:spcPts val="0"/>
              </a:spcBef>
              <a:spcAft>
                <a:spcPts val="0"/>
              </a:spcAft>
              <a:buClr>
                <a:schemeClr val="dk1"/>
              </a:buClr>
              <a:buSzPts val="1000"/>
              <a:buFont typeface="Calibri"/>
              <a:buChar char="●"/>
            </a:pPr>
            <a:r>
              <a:rPr lang="en-US" i="1" dirty="0"/>
              <a:t>On average, preschoolers are exposed to 4.1 hours of screen time a day on weekdays.</a:t>
            </a:r>
            <a:endParaRPr i="1" dirty="0"/>
          </a:p>
          <a:p>
            <a:pPr marL="457200" lvl="0" indent="-292100" algn="l" rtl="0">
              <a:spcBef>
                <a:spcPts val="0"/>
              </a:spcBef>
              <a:spcAft>
                <a:spcPts val="0"/>
              </a:spcAft>
              <a:buSzPts val="1000"/>
              <a:buChar char="●"/>
            </a:pPr>
            <a:r>
              <a:rPr lang="en-US" b="1" i="1" dirty="0"/>
              <a:t>90% of screen time is viewed at home.</a:t>
            </a:r>
            <a:endParaRPr b="1" i="1" dirty="0"/>
          </a:p>
          <a:p>
            <a:pPr marL="457200" lvl="0" indent="0" algn="l" rtl="0">
              <a:spcBef>
                <a:spcPts val="0"/>
              </a:spcBef>
              <a:spcAft>
                <a:spcPts val="0"/>
              </a:spcAft>
              <a:buNone/>
            </a:pPr>
            <a:endParaRPr b="1" i="1" dirty="0"/>
          </a:p>
          <a:p>
            <a:pPr marL="0" lvl="0" indent="0" algn="l" rtl="0">
              <a:spcBef>
                <a:spcPts val="0"/>
              </a:spcBef>
              <a:spcAft>
                <a:spcPts val="0"/>
              </a:spcAft>
              <a:buNone/>
            </a:pPr>
            <a:r>
              <a:rPr lang="en-US" i="1" dirty="0"/>
              <a:t>While screen time use is high for most children, there are actions you can take to reduce the use of screens, which we will be discussing today.</a:t>
            </a:r>
            <a:endParaRPr i="1" dirty="0"/>
          </a:p>
        </p:txBody>
      </p:sp>
      <p:sp>
        <p:nvSpPr>
          <p:cNvPr id="320" name="Google Shape;320;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70adddc47_0_1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070adddc47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dirty="0"/>
              <a:t>What is Screen Time? </a:t>
            </a:r>
            <a:endParaRPr b="1" i="1" dirty="0"/>
          </a:p>
          <a:p>
            <a:pPr marL="457200" lvl="0" indent="-304800" algn="l" rtl="0">
              <a:spcBef>
                <a:spcPts val="0"/>
              </a:spcBef>
              <a:spcAft>
                <a:spcPts val="0"/>
              </a:spcAft>
              <a:buClr>
                <a:schemeClr val="dk1"/>
              </a:buClr>
              <a:buSzPts val="1200"/>
              <a:buFont typeface="Calibri"/>
              <a:buChar char="●"/>
            </a:pPr>
            <a:r>
              <a:rPr lang="en-US" i="1" dirty="0"/>
              <a:t>TV, DVDs, videos</a:t>
            </a:r>
            <a:endParaRPr i="1" dirty="0"/>
          </a:p>
          <a:p>
            <a:pPr marL="457200" lvl="0" indent="-304800" algn="l" rtl="0">
              <a:spcBef>
                <a:spcPts val="0"/>
              </a:spcBef>
              <a:spcAft>
                <a:spcPts val="0"/>
              </a:spcAft>
              <a:buClr>
                <a:schemeClr val="dk1"/>
              </a:buClr>
              <a:buSzPts val="1200"/>
              <a:buFont typeface="Calibri"/>
              <a:buChar char="●"/>
            </a:pPr>
            <a:r>
              <a:rPr lang="en-US" i="1" dirty="0"/>
              <a:t>Computer time</a:t>
            </a:r>
            <a:endParaRPr i="1" dirty="0"/>
          </a:p>
          <a:p>
            <a:pPr marL="457200" lvl="0" indent="-304800" algn="l" rtl="0">
              <a:spcBef>
                <a:spcPts val="0"/>
              </a:spcBef>
              <a:spcAft>
                <a:spcPts val="0"/>
              </a:spcAft>
              <a:buClr>
                <a:schemeClr val="dk1"/>
              </a:buClr>
              <a:buSzPts val="1200"/>
              <a:buFont typeface="Calibri"/>
              <a:buChar char="●"/>
            </a:pPr>
            <a:r>
              <a:rPr lang="en-US" i="1" dirty="0"/>
              <a:t>Smart phone, tablets</a:t>
            </a:r>
            <a:endParaRPr i="1" dirty="0"/>
          </a:p>
          <a:p>
            <a:pPr marL="457200" lvl="0" indent="-304800" algn="l" rtl="0">
              <a:spcBef>
                <a:spcPts val="0"/>
              </a:spcBef>
              <a:spcAft>
                <a:spcPts val="0"/>
              </a:spcAft>
              <a:buClr>
                <a:schemeClr val="dk1"/>
              </a:buClr>
              <a:buSzPts val="1200"/>
              <a:buFont typeface="Calibri"/>
              <a:buChar char="●"/>
            </a:pPr>
            <a:r>
              <a:rPr lang="en-US" i="1" dirty="0"/>
              <a:t>Video games</a:t>
            </a:r>
            <a:endParaRPr i="1" dirty="0"/>
          </a:p>
          <a:p>
            <a:pPr marL="457200" lvl="0" indent="-304800" algn="l" rtl="0">
              <a:spcBef>
                <a:spcPts val="0"/>
              </a:spcBef>
              <a:spcAft>
                <a:spcPts val="0"/>
              </a:spcAft>
              <a:buClr>
                <a:schemeClr val="dk1"/>
              </a:buClr>
              <a:buSzPts val="1200"/>
              <a:buFont typeface="Calibri"/>
              <a:buChar char="●"/>
            </a:pPr>
            <a:r>
              <a:rPr lang="en-US" i="1" dirty="0"/>
              <a:t>Virtual reality headsets</a:t>
            </a:r>
            <a:endParaRPr i="1" dirty="0"/>
          </a:p>
          <a:p>
            <a:pPr marL="457200" lvl="0" indent="-304800" algn="l" rtl="0">
              <a:spcBef>
                <a:spcPts val="0"/>
              </a:spcBef>
              <a:spcAft>
                <a:spcPts val="0"/>
              </a:spcAft>
              <a:buClr>
                <a:schemeClr val="dk1"/>
              </a:buClr>
              <a:buSzPts val="1200"/>
              <a:buFont typeface="Calibri"/>
              <a:buChar char="●"/>
            </a:pPr>
            <a:r>
              <a:rPr lang="en-US" i="1" dirty="0"/>
              <a:t>Classroom curriculums that are technology-based </a:t>
            </a:r>
            <a:endParaRPr i="1" dirty="0"/>
          </a:p>
          <a:p>
            <a:pPr marL="457200" lvl="0" indent="-304800" algn="l" rtl="0">
              <a:spcBef>
                <a:spcPts val="0"/>
              </a:spcBef>
              <a:spcAft>
                <a:spcPts val="0"/>
              </a:spcAft>
              <a:buClr>
                <a:schemeClr val="dk1"/>
              </a:buClr>
              <a:buSzPts val="1200"/>
              <a:buFont typeface="Calibri"/>
              <a:buChar char="●"/>
            </a:pPr>
            <a:r>
              <a:rPr lang="en-US" i="1" dirty="0"/>
              <a:t>Any apps </a:t>
            </a:r>
            <a:endParaRPr i="1" dirty="0"/>
          </a:p>
          <a:p>
            <a:pPr marL="457200" lvl="0" indent="-304800" algn="l" rtl="0">
              <a:spcBef>
                <a:spcPts val="0"/>
              </a:spcBef>
              <a:spcAft>
                <a:spcPts val="0"/>
              </a:spcAft>
              <a:buClr>
                <a:schemeClr val="dk1"/>
              </a:buClr>
              <a:buSzPts val="1200"/>
              <a:buFont typeface="Calibri"/>
              <a:buChar char="●"/>
            </a:pPr>
            <a:r>
              <a:rPr lang="en-US" i="1" dirty="0"/>
              <a:t>Passive/Active viewing </a:t>
            </a:r>
            <a:endParaRPr b="1" i="1" dirty="0"/>
          </a:p>
          <a:p>
            <a:pPr marL="914400" lvl="1" indent="-304800" algn="l" rtl="0">
              <a:spcBef>
                <a:spcPts val="0"/>
              </a:spcBef>
              <a:spcAft>
                <a:spcPts val="0"/>
              </a:spcAft>
              <a:buClr>
                <a:schemeClr val="dk1"/>
              </a:buClr>
              <a:buSzPts val="1200"/>
              <a:buFont typeface="Calibri"/>
              <a:buChar char="○"/>
            </a:pPr>
            <a:r>
              <a:rPr lang="en-US" b="1" i="1" dirty="0"/>
              <a:t>Passive:</a:t>
            </a:r>
            <a:r>
              <a:rPr lang="en-US" i="1" dirty="0"/>
              <a:t> </a:t>
            </a:r>
            <a:r>
              <a:rPr lang="en-US" i="1" dirty="0">
                <a:solidFill>
                  <a:srgbClr val="202124"/>
                </a:solidFill>
                <a:highlight>
                  <a:srgbClr val="FFFFFF"/>
                </a:highlight>
              </a:rPr>
              <a:t>Watching</a:t>
            </a:r>
            <a:r>
              <a:rPr lang="en-US" i="1" dirty="0">
                <a:highlight>
                  <a:srgbClr val="FFFFFF"/>
                </a:highlight>
              </a:rPr>
              <a:t> a device or a screen with no/minimal activity by the child. Examples: watching a TV show, movies, videos. </a:t>
            </a:r>
            <a:endParaRPr i="1" dirty="0">
              <a:highlight>
                <a:srgbClr val="FFFFFF"/>
              </a:highlight>
            </a:endParaRPr>
          </a:p>
          <a:p>
            <a:pPr marL="914400" lvl="1" indent="-304800" algn="l" rtl="0">
              <a:spcBef>
                <a:spcPts val="0"/>
              </a:spcBef>
              <a:spcAft>
                <a:spcPts val="0"/>
              </a:spcAft>
              <a:buClr>
                <a:schemeClr val="dk1"/>
              </a:buClr>
              <a:buSzPts val="1200"/>
              <a:buFont typeface="Calibri"/>
              <a:buChar char="○"/>
            </a:pPr>
            <a:r>
              <a:rPr lang="en-US" b="1" i="1" dirty="0"/>
              <a:t>Active: </a:t>
            </a:r>
            <a:r>
              <a:rPr lang="en-US" i="1" dirty="0"/>
              <a:t>Watching a device or screen with conversation with an adult about what is happening, movement can be involved, creative thinking and connection. This type of screen interaction reaps the most benefits.</a:t>
            </a:r>
            <a:endParaRPr b="1" i="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r>
              <a:rPr lang="en-US" i="1" dirty="0"/>
              <a:t>There are things that are appropriate for screen time: </a:t>
            </a:r>
            <a:endParaRPr i="1" dirty="0"/>
          </a:p>
          <a:p>
            <a:pPr marL="457200" lvl="0" indent="-304800" algn="l" rtl="0">
              <a:spcBef>
                <a:spcPts val="0"/>
              </a:spcBef>
              <a:spcAft>
                <a:spcPts val="0"/>
              </a:spcAft>
              <a:buClr>
                <a:schemeClr val="dk1"/>
              </a:buClr>
              <a:buSzPts val="1200"/>
              <a:buFont typeface="Calibri"/>
              <a:buChar char="●"/>
            </a:pPr>
            <a:r>
              <a:rPr lang="en-US" i="1" dirty="0"/>
              <a:t>Personal conversations (FaceTime, Skype, etc.), remote learning</a:t>
            </a:r>
            <a:endParaRPr i="1" dirty="0"/>
          </a:p>
          <a:p>
            <a:pPr marL="457200" lvl="0" indent="-304800" algn="l" rtl="0">
              <a:spcBef>
                <a:spcPts val="0"/>
              </a:spcBef>
              <a:spcAft>
                <a:spcPts val="0"/>
              </a:spcAft>
              <a:buClr>
                <a:schemeClr val="dk1"/>
              </a:buClr>
              <a:buSzPts val="1200"/>
              <a:buFont typeface="Calibri"/>
              <a:buChar char="●"/>
            </a:pPr>
            <a:r>
              <a:rPr lang="en-US" i="1" dirty="0"/>
              <a:t>Therapy appointments</a:t>
            </a:r>
            <a:endParaRPr i="1" dirty="0"/>
          </a:p>
          <a:p>
            <a:pPr marL="457200" lvl="0" indent="-304800" algn="l" rtl="0">
              <a:spcBef>
                <a:spcPts val="0"/>
              </a:spcBef>
              <a:spcAft>
                <a:spcPts val="0"/>
              </a:spcAft>
              <a:buClr>
                <a:schemeClr val="dk1"/>
              </a:buClr>
              <a:buSzPts val="1200"/>
              <a:buFont typeface="Calibri"/>
              <a:buChar char="●"/>
            </a:pPr>
            <a:r>
              <a:rPr lang="en-US" i="1" dirty="0"/>
              <a:t>Augmented technology for children with special needs</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Technology is everywhere around us, so we want to share some tips to consider. </a:t>
            </a:r>
            <a:endParaRPr i="1" dirty="0"/>
          </a:p>
          <a:p>
            <a:pPr marL="0" lvl="0" indent="0" algn="l" rtl="0">
              <a:spcBef>
                <a:spcPts val="0"/>
              </a:spcBef>
              <a:spcAft>
                <a:spcPts val="0"/>
              </a:spcAft>
              <a:buNone/>
            </a:pPr>
            <a:endParaRPr i="1" dirty="0"/>
          </a:p>
        </p:txBody>
      </p:sp>
      <p:sp>
        <p:nvSpPr>
          <p:cNvPr id="333" name="Google Shape;333;g1070adddc4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0abf2a565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0abf2a565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2000"/>
              </a:lnSpc>
              <a:spcBef>
                <a:spcPts val="0"/>
              </a:spcBef>
              <a:spcAft>
                <a:spcPts val="0"/>
              </a:spcAft>
              <a:buClr>
                <a:schemeClr val="dk1"/>
              </a:buClr>
              <a:buSzPts val="1100"/>
              <a:buFont typeface="Arial"/>
              <a:buNone/>
            </a:pPr>
            <a:r>
              <a:rPr lang="en-US" i="1"/>
              <a:t>Here are some tips for families and caregivers to consider about screen time:</a:t>
            </a:r>
            <a:endParaRPr i="1"/>
          </a:p>
          <a:p>
            <a:pPr marL="457200" lvl="0" indent="-292100" algn="l" rtl="0">
              <a:lnSpc>
                <a:spcPct val="122000"/>
              </a:lnSpc>
              <a:spcBef>
                <a:spcPts val="1200"/>
              </a:spcBef>
              <a:spcAft>
                <a:spcPts val="0"/>
              </a:spcAft>
              <a:buClr>
                <a:schemeClr val="dk1"/>
              </a:buClr>
              <a:buSzPts val="1000"/>
              <a:buFont typeface="Calibri"/>
              <a:buChar char="●"/>
            </a:pPr>
            <a:r>
              <a:rPr lang="en-US" b="1" i="1"/>
              <a:t>Do not feel pressured to introduce technology early.</a:t>
            </a:r>
            <a:r>
              <a:rPr lang="en-US" i="1"/>
              <a:t> Media interfaces are intuitive and children can learn quickly.</a:t>
            </a:r>
            <a:endParaRPr i="1"/>
          </a:p>
          <a:p>
            <a:pPr marL="457200" lvl="0" indent="-292100" algn="l" rtl="0">
              <a:lnSpc>
                <a:spcPct val="122000"/>
              </a:lnSpc>
              <a:spcBef>
                <a:spcPts val="0"/>
              </a:spcBef>
              <a:spcAft>
                <a:spcPts val="0"/>
              </a:spcAft>
              <a:buClr>
                <a:schemeClr val="dk1"/>
              </a:buClr>
              <a:buSzPts val="1000"/>
              <a:buFont typeface="Calibri"/>
              <a:buChar char="●"/>
            </a:pPr>
            <a:r>
              <a:rPr lang="en-US" b="1" i="1"/>
              <a:t>Monitor children's media.</a:t>
            </a:r>
            <a:r>
              <a:rPr lang="en-US" i="1"/>
              <a:t> For example, know what apps are used or downloaded. Test apps before your child uses them, play together, and ask your child what he or she thinks about the app. Don’t rely solely on parental controls, especially as children are getting older.</a:t>
            </a:r>
            <a:endParaRPr i="1"/>
          </a:p>
          <a:p>
            <a:pPr marL="457200" lvl="0" indent="-292100" algn="l" rtl="0">
              <a:lnSpc>
                <a:spcPct val="122000"/>
              </a:lnSpc>
              <a:spcBef>
                <a:spcPts val="0"/>
              </a:spcBef>
              <a:spcAft>
                <a:spcPts val="0"/>
              </a:spcAft>
              <a:buClr>
                <a:schemeClr val="dk1"/>
              </a:buClr>
              <a:buSzPts val="1000"/>
              <a:buFont typeface="Calibri"/>
              <a:buChar char="●"/>
            </a:pPr>
            <a:r>
              <a:rPr lang="en-US" b="1" i="1"/>
              <a:t>Turn off TVs and other devices when not in use.</a:t>
            </a:r>
            <a:r>
              <a:rPr lang="en-US" i="1"/>
              <a:t> Background media can distract from parent-child interaction and child play, which are both very important in child language and social-emotional development.</a:t>
            </a:r>
            <a:endParaRPr i="1"/>
          </a:p>
          <a:p>
            <a:pPr marL="457200" lvl="0" indent="-292100" algn="l" rtl="0">
              <a:lnSpc>
                <a:spcPct val="122000"/>
              </a:lnSpc>
              <a:spcBef>
                <a:spcPts val="0"/>
              </a:spcBef>
              <a:spcAft>
                <a:spcPts val="0"/>
              </a:spcAft>
              <a:buClr>
                <a:schemeClr val="dk1"/>
              </a:buClr>
              <a:buSzPts val="1000"/>
              <a:buFont typeface="Calibri"/>
              <a:buChar char="●"/>
            </a:pPr>
            <a:r>
              <a:rPr lang="en-US" b="1" i="1"/>
              <a:t>Keep bedrooms, mealtimes, and parent-child playtimes screen free and unplugged</a:t>
            </a:r>
            <a:r>
              <a:rPr lang="en-US" i="1"/>
              <a:t> </a:t>
            </a:r>
            <a:r>
              <a:rPr lang="en-US" b="1" i="1"/>
              <a:t>for children and parents</a:t>
            </a:r>
            <a:r>
              <a:rPr lang="en-US" i="1"/>
              <a:t>. Turn off phones or set "do not disturb" during these times.</a:t>
            </a:r>
            <a:endParaRPr i="1"/>
          </a:p>
          <a:p>
            <a:pPr marL="457200" lvl="0" indent="-292100" algn="l" rtl="0">
              <a:lnSpc>
                <a:spcPct val="122000"/>
              </a:lnSpc>
              <a:spcBef>
                <a:spcPts val="0"/>
              </a:spcBef>
              <a:spcAft>
                <a:spcPts val="0"/>
              </a:spcAft>
              <a:buClr>
                <a:schemeClr val="dk1"/>
              </a:buClr>
              <a:buSzPts val="1000"/>
              <a:buFont typeface="Calibri"/>
              <a:buChar char="●"/>
            </a:pPr>
            <a:r>
              <a:rPr lang="en-US" b="1" i="1"/>
              <a:t>Avoid exposure to devices or screens 1 hour before bedtime</a:t>
            </a:r>
            <a:r>
              <a:rPr lang="en-US" i="1"/>
              <a:t>. Remove devices from bedrooms before bed.</a:t>
            </a:r>
            <a:endParaRPr i="1"/>
          </a:p>
          <a:p>
            <a:pPr marL="457200" lvl="0" indent="-292100" algn="l" rtl="0">
              <a:lnSpc>
                <a:spcPct val="122000"/>
              </a:lnSpc>
              <a:spcBef>
                <a:spcPts val="0"/>
              </a:spcBef>
              <a:spcAft>
                <a:spcPts val="0"/>
              </a:spcAft>
              <a:buClr>
                <a:schemeClr val="dk1"/>
              </a:buClr>
              <a:buSzPts val="1000"/>
              <a:buFont typeface="Calibri"/>
              <a:buChar char="●"/>
            </a:pPr>
            <a:r>
              <a:rPr lang="en-US" b="1" i="1"/>
              <a:t>Avoid using the screens as the only way to calm/occupy your children.</a:t>
            </a:r>
            <a:r>
              <a:rPr lang="en-US" i="1"/>
              <a:t> Although media may be used to soothe children, such as during a medical procedure or airplane flight, using media as a strategy to calm could lead to problems with a child's own ability to managing emotions. Ask your child's doctor for help if needed. </a:t>
            </a:r>
            <a:endParaRPr i="1"/>
          </a:p>
          <a:p>
            <a:pPr marL="457200" lvl="0" indent="-292100" algn="l" rtl="0">
              <a:spcBef>
                <a:spcPts val="0"/>
              </a:spcBef>
              <a:spcAft>
                <a:spcPts val="0"/>
              </a:spcAft>
              <a:buClr>
                <a:srgbClr val="564D39"/>
              </a:buClr>
              <a:buSzPts val="1000"/>
              <a:buFont typeface="Calibri"/>
              <a:buChar char="●"/>
            </a:pPr>
            <a:r>
              <a:rPr lang="en-US" b="1" i="1"/>
              <a:t>Create Screen Free Time in the Home.  </a:t>
            </a:r>
            <a:r>
              <a:rPr lang="en-US" i="1">
                <a:highlight>
                  <a:srgbClr val="FFFFFF"/>
                </a:highlight>
              </a:rPr>
              <a:t>As part of the daily routine, make devices (e.g., televisions, phones, computers, games or other electronics) off limits at specific times. Dinnertime and before bedtime are important ones, but more extended breaks from technology each day are desirable, especially for families with very young children. You can also limit digital distractions by creating tech-free rooms/zones in the house, such as </a:t>
            </a:r>
            <a:r>
              <a:rPr lang="en-US" i="1">
                <a:highlight>
                  <a:srgbClr val="FFFFFF"/>
                </a:highlight>
                <a:uFill>
                  <a:noFill/>
                </a:uFill>
                <a:hlinkClick r:id="rId3"/>
              </a:rPr>
              <a:t>the kitchen table</a:t>
            </a:r>
            <a:r>
              <a:rPr lang="en-US" i="1">
                <a:highlight>
                  <a:srgbClr val="FFFFFF"/>
                </a:highlight>
              </a:rPr>
              <a:t>. If you're sitting around the table texting while eating, you are not connecting. Teach your child to connect by connecting.</a:t>
            </a:r>
            <a:endParaRPr i="1">
              <a:highlight>
                <a:srgbClr val="FFFFFF"/>
              </a:highlight>
            </a:endParaRPr>
          </a:p>
          <a:p>
            <a:pPr marL="914400" lvl="1" indent="-304800" algn="l" rtl="0">
              <a:spcBef>
                <a:spcPts val="0"/>
              </a:spcBef>
              <a:spcAft>
                <a:spcPts val="0"/>
              </a:spcAft>
              <a:buClr>
                <a:schemeClr val="dk1"/>
              </a:buClr>
              <a:buSzPts val="1200"/>
              <a:buFont typeface="Calibri"/>
              <a:buChar char="○"/>
            </a:pPr>
            <a:r>
              <a:rPr lang="en-US" i="1"/>
              <a:t>The </a:t>
            </a:r>
            <a:r>
              <a:rPr lang="en-US" i="1">
                <a:uFill>
                  <a:noFill/>
                </a:uFill>
                <a:hlinkClick r:id="rId4"/>
              </a:rPr>
              <a:t>development of speech and language skills</a:t>
            </a:r>
            <a:r>
              <a:rPr lang="en-US" i="1"/>
              <a:t> is strongly linked to thinking ability, social relationships, reading and writing, and school success. </a:t>
            </a:r>
            <a:r>
              <a:rPr lang="en-US" b="1" i="1"/>
              <a:t>In the first three years of life, 80% of a child's brain development occurs.</a:t>
            </a:r>
            <a:r>
              <a:rPr lang="en-US" i="1"/>
              <a:t> This development is fed through consistent verbal and nonverbal interactions between parents and children, so it is important to keep the focus on quality time and not on technology whenever you can. Does this mean that we need to put down our smartphones completely? Of course not; but nothing takes the place of face-to-face interaction when it comes to our children's learning and speech and language development—not even technology. (</a:t>
            </a:r>
            <a:r>
              <a:rPr lang="en-US" i="1" u="sng">
                <a:solidFill>
                  <a:srgbClr val="3264A0"/>
                </a:solidFill>
                <a:hlinkClick r:id="rId5">
                  <a:extLst>
                    <a:ext uri="{A12FA001-AC4F-418D-AE19-62706E023703}">
                      <ahyp:hlinkClr xmlns:ahyp="http://schemas.microsoft.com/office/drawing/2018/hyperlinkcolor" val="tx"/>
                    </a:ext>
                  </a:extLst>
                </a:hlinkClick>
              </a:rPr>
              <a:t>Parents of Young Children: Put Down Your Smartphones - HealthyChildren.org</a:t>
            </a:r>
            <a:r>
              <a:rPr lang="en-US" i="1">
                <a:highlight>
                  <a:schemeClr val="lt1"/>
                </a:highlight>
              </a:rPr>
              <a:t>)</a:t>
            </a:r>
            <a:endParaRPr i="1">
              <a:highlight>
                <a:schemeClr val="lt1"/>
              </a:highlight>
            </a:endParaRPr>
          </a:p>
          <a:p>
            <a:pPr marL="0" lvl="0" indent="0" algn="l" rtl="0">
              <a:spcBef>
                <a:spcPts val="1100"/>
              </a:spcBef>
              <a:spcAft>
                <a:spcPts val="0"/>
              </a:spcAft>
              <a:buNone/>
            </a:pPr>
            <a:r>
              <a:rPr lang="en-US" i="1">
                <a:highlight>
                  <a:schemeClr val="lt1"/>
                </a:highlight>
              </a:rPr>
              <a:t>When creating tech free time in the home, we encourage you to replace that time with another fun activity to engage your child in.  We will talk about some of those activities.</a:t>
            </a:r>
            <a:endParaRPr i="1">
              <a:highlight>
                <a:schemeClr val="lt1"/>
              </a:highlight>
            </a:endParaRPr>
          </a:p>
          <a:p>
            <a:pPr marL="0" lvl="0" indent="0" algn="l" rtl="0">
              <a:lnSpc>
                <a:spcPct val="100000"/>
              </a:lnSpc>
              <a:spcBef>
                <a:spcPts val="1100"/>
              </a:spcBef>
              <a:spcAft>
                <a:spcPts val="0"/>
              </a:spcAft>
              <a:buNone/>
            </a:pPr>
            <a:r>
              <a:rPr lang="en-US" b="1">
                <a:highlight>
                  <a:schemeClr val="lt1"/>
                </a:highlight>
              </a:rPr>
              <a:t>Background Information &amp; Sources:</a:t>
            </a:r>
            <a:endParaRPr b="1">
              <a:highlight>
                <a:schemeClr val="lt1"/>
              </a:highlight>
            </a:endParaRPr>
          </a:p>
          <a:p>
            <a:pPr marL="0" lvl="0" indent="0" algn="l" rtl="0">
              <a:lnSpc>
                <a:spcPct val="100000"/>
              </a:lnSpc>
              <a:spcBef>
                <a:spcPts val="1200"/>
              </a:spcBef>
              <a:spcAft>
                <a:spcPts val="0"/>
              </a:spcAft>
              <a:buNone/>
            </a:pPr>
            <a:r>
              <a:rPr lang="en-US" b="1" u="sng">
                <a:solidFill>
                  <a:srgbClr val="1155CC"/>
                </a:solidFill>
                <a:hlinkClick r:id="rId6">
                  <a:extLst>
                    <a:ext uri="{A12FA001-AC4F-418D-AE19-62706E023703}">
                      <ahyp:hlinkClr xmlns:ahyp="http://schemas.microsoft.com/office/drawing/2018/hyperlinkcolor" val="tx"/>
                    </a:ext>
                  </a:extLst>
                </a:hlinkClick>
              </a:rPr>
              <a:t>Healthy Digital Media Use Habits for Babies, Toddlers &amp; Preschoolers - HealthyChildren.org</a:t>
            </a:r>
            <a:endParaRPr/>
          </a:p>
          <a:p>
            <a:pPr marL="0" lvl="0" indent="0" algn="l" rtl="0">
              <a:lnSpc>
                <a:spcPct val="100000"/>
              </a:lnSpc>
              <a:spcBef>
                <a:spcPts val="1200"/>
              </a:spcBef>
              <a:spcAft>
                <a:spcPts val="1200"/>
              </a:spcAft>
              <a:buNone/>
            </a:pPr>
            <a:r>
              <a:rPr lang="en-US" u="sng">
                <a:solidFill>
                  <a:srgbClr val="3264A0"/>
                </a:solidFill>
                <a:hlinkClick r:id="rId5">
                  <a:extLst>
                    <a:ext uri="{A12FA001-AC4F-418D-AE19-62706E023703}">
                      <ahyp:hlinkClr xmlns:ahyp="http://schemas.microsoft.com/office/drawing/2018/hyperlinkcolor" val="tx"/>
                    </a:ext>
                  </a:extLst>
                </a:hlinkClick>
              </a:rPr>
              <a:t>Parents of Young Children: Put Down Your Smartphones - HealthyChildren.org</a:t>
            </a:r>
            <a:endParaRPr i="1">
              <a:highlight>
                <a:schemeClr val="lt1"/>
              </a:highlight>
            </a:endParaRPr>
          </a:p>
        </p:txBody>
      </p:sp>
      <p:sp>
        <p:nvSpPr>
          <p:cNvPr id="344" name="Google Shape;344;g10abf2a565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1d3cb8c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1d3cb8c80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i="1" dirty="0"/>
              <a:t>We know that many adults use screen time with children to get a quick break to do other tasks. Changing screen time habits takes time – just like creating any new habit does. Over time, children will get used to screen time limitations and their own imaginations and independence will grow to fill the time.  </a:t>
            </a:r>
            <a:endParaRPr i="1" dirty="0"/>
          </a:p>
          <a:p>
            <a:pPr marL="0" lvl="0" indent="0" algn="l" rtl="0">
              <a:lnSpc>
                <a:spcPct val="115000"/>
              </a:lnSpc>
              <a:spcBef>
                <a:spcPts val="0"/>
              </a:spcBef>
              <a:spcAft>
                <a:spcPts val="0"/>
              </a:spcAft>
              <a:buNone/>
            </a:pPr>
            <a:r>
              <a:rPr lang="en-US" i="1" dirty="0"/>
              <a:t>Creative ideas to replace screen time: </a:t>
            </a:r>
            <a:endParaRPr b="1" i="1" dirty="0"/>
          </a:p>
          <a:p>
            <a:pPr marL="457200" lvl="0" indent="-304800" algn="l" rtl="0">
              <a:spcBef>
                <a:spcPts val="0"/>
              </a:spcBef>
              <a:spcAft>
                <a:spcPts val="0"/>
              </a:spcAft>
              <a:buClr>
                <a:schemeClr val="dk1"/>
              </a:buClr>
              <a:buSzPts val="1200"/>
              <a:buChar char="●"/>
            </a:pPr>
            <a:r>
              <a:rPr lang="en-US" b="1" i="1" dirty="0"/>
              <a:t>Surprise them: </a:t>
            </a:r>
            <a:r>
              <a:rPr lang="en-US" i="1" dirty="0"/>
              <a:t>Put together a bag or box containing activities that children don’t always have access to. Some examples may be cooking utensils they get to use while cooking dinner, playdough activities, trinkets or action figures they are interested in, etc.  (Supporting Relationship &amp; Environment Building Blocks)</a:t>
            </a:r>
            <a:endParaRPr i="1" dirty="0"/>
          </a:p>
          <a:p>
            <a:pPr marL="457200" lvl="0" indent="-304800" algn="l" rtl="0">
              <a:spcBef>
                <a:spcPts val="0"/>
              </a:spcBef>
              <a:spcAft>
                <a:spcPts val="0"/>
              </a:spcAft>
              <a:buClr>
                <a:schemeClr val="dk1"/>
              </a:buClr>
              <a:buSzPts val="1200"/>
              <a:buChar char="●"/>
            </a:pPr>
            <a:r>
              <a:rPr lang="en-US" b="1" i="1" dirty="0"/>
              <a:t>Puzzle time: </a:t>
            </a:r>
            <a:r>
              <a:rPr lang="en-US" i="1" dirty="0"/>
              <a:t>Provide puzzles that children can do independently.</a:t>
            </a:r>
            <a:endParaRPr i="1" dirty="0"/>
          </a:p>
          <a:p>
            <a:pPr marL="457200" lvl="0" indent="-304800" algn="l" rtl="0">
              <a:spcBef>
                <a:spcPts val="0"/>
              </a:spcBef>
              <a:spcAft>
                <a:spcPts val="0"/>
              </a:spcAft>
              <a:buClr>
                <a:schemeClr val="dk1"/>
              </a:buClr>
              <a:buSzPts val="1200"/>
              <a:buChar char="●"/>
            </a:pPr>
            <a:r>
              <a:rPr lang="en-US" b="1" i="1" dirty="0"/>
              <a:t>Get crafty</a:t>
            </a:r>
            <a:r>
              <a:rPr lang="en-US" i="1" dirty="0"/>
              <a:t>: Make greeting cards for upcoming holidays or birthdays. (Supporting Relationship &amp; Engagement Building Blocks) </a:t>
            </a:r>
            <a:endParaRPr i="1" dirty="0"/>
          </a:p>
          <a:p>
            <a:pPr marL="457200" lvl="0" indent="-304800" algn="l" rtl="0">
              <a:spcBef>
                <a:spcPts val="0"/>
              </a:spcBef>
              <a:spcAft>
                <a:spcPts val="0"/>
              </a:spcAft>
              <a:buClr>
                <a:schemeClr val="dk1"/>
              </a:buClr>
              <a:buSzPts val="1200"/>
              <a:buChar char="●"/>
            </a:pPr>
            <a:r>
              <a:rPr lang="en-US" b="1" i="1" dirty="0"/>
              <a:t>Act out stories or skits: </a:t>
            </a:r>
            <a:r>
              <a:rPr lang="en-US" i="1" dirty="0"/>
              <a:t>Provide a variety of costumes or dress-up clothes and let children pretend and/or perform. (Supporting Engagement Building Block)</a:t>
            </a:r>
            <a:endParaRPr i="1" dirty="0"/>
          </a:p>
          <a:p>
            <a:pPr marL="457200" lvl="0" indent="-304800" algn="l" rtl="0">
              <a:spcBef>
                <a:spcPts val="0"/>
              </a:spcBef>
              <a:spcAft>
                <a:spcPts val="0"/>
              </a:spcAft>
              <a:buClr>
                <a:schemeClr val="dk1"/>
              </a:buClr>
              <a:buSzPts val="1200"/>
              <a:buChar char="●"/>
            </a:pPr>
            <a:r>
              <a:rPr lang="en-US" b="1" i="1" dirty="0"/>
              <a:t>Play music: </a:t>
            </a:r>
            <a:r>
              <a:rPr lang="en-US" i="1" dirty="0"/>
              <a:t>Play music and encourage children to make up their own dances. Add ribbons and instruments for more movement. (Supporting Emotional Growth Building Block)</a:t>
            </a:r>
            <a:endParaRPr i="1" dirty="0"/>
          </a:p>
          <a:p>
            <a:pPr marL="457200" lvl="0" indent="-304800" algn="l" rtl="0">
              <a:spcBef>
                <a:spcPts val="0"/>
              </a:spcBef>
              <a:spcAft>
                <a:spcPts val="0"/>
              </a:spcAft>
              <a:buClr>
                <a:schemeClr val="dk1"/>
              </a:buClr>
              <a:buSzPts val="1200"/>
              <a:buChar char="●"/>
            </a:pPr>
            <a:r>
              <a:rPr lang="en-US" b="1" i="1" dirty="0"/>
              <a:t>Enlist their help: </a:t>
            </a:r>
            <a:r>
              <a:rPr lang="en-US" i="1" dirty="0"/>
              <a:t>Allow children to help with developmentally appropriate tasks. Examples: snack or meal prep, simple household tasks (Engagement Building Block)</a:t>
            </a:r>
            <a:endParaRPr i="1" dirty="0"/>
          </a:p>
          <a:p>
            <a:pPr marL="457200" lvl="0" indent="-304800" algn="l" rtl="0">
              <a:spcBef>
                <a:spcPts val="0"/>
              </a:spcBef>
              <a:spcAft>
                <a:spcPts val="0"/>
              </a:spcAft>
              <a:buClr>
                <a:schemeClr val="dk1"/>
              </a:buClr>
              <a:buSzPts val="1200"/>
              <a:buChar char="●"/>
            </a:pPr>
            <a:r>
              <a:rPr lang="en-US" b="1" i="1" dirty="0"/>
              <a:t>Rotate toys. </a:t>
            </a:r>
            <a:r>
              <a:rPr lang="en-US" i="1" dirty="0"/>
              <a:t>Set up different toy bins and rotate them out frequently.  This helps to prevent burnout from playing with the same toys every day. </a:t>
            </a:r>
            <a:endParaRPr i="1" dirty="0"/>
          </a:p>
          <a:p>
            <a:pPr marL="457200" lvl="0" indent="-304800" algn="l" rtl="0">
              <a:spcBef>
                <a:spcPts val="0"/>
              </a:spcBef>
              <a:spcAft>
                <a:spcPts val="0"/>
              </a:spcAft>
              <a:buClr>
                <a:schemeClr val="dk1"/>
              </a:buClr>
              <a:buSzPts val="1200"/>
              <a:buChar char="●"/>
            </a:pPr>
            <a:r>
              <a:rPr lang="en-US" b="1" i="1" dirty="0"/>
              <a:t>Get physical: </a:t>
            </a:r>
            <a:r>
              <a:rPr lang="en-US" i="1" dirty="0"/>
              <a:t>Go outside. Nature is the best play companion.  (Supporting Environment &amp; Engagement Building Blocks)</a:t>
            </a:r>
            <a:endParaRPr i="1" dirty="0"/>
          </a:p>
          <a:p>
            <a:pPr marL="457200" lvl="0" indent="-304800" algn="l" rtl="0">
              <a:spcBef>
                <a:spcPts val="0"/>
              </a:spcBef>
              <a:spcAft>
                <a:spcPts val="0"/>
              </a:spcAft>
              <a:buClr>
                <a:schemeClr val="dk1"/>
              </a:buClr>
              <a:buSzPts val="1200"/>
              <a:buFont typeface="Calibri"/>
              <a:buChar char="●"/>
            </a:pPr>
            <a:r>
              <a:rPr lang="en-US" b="1" i="1" dirty="0"/>
              <a:t>Provide nothing. </a:t>
            </a:r>
            <a:r>
              <a:rPr lang="en-US" i="1" dirty="0"/>
              <a:t>Let THEM create their fun! Boredom can spark the best creativity. </a:t>
            </a:r>
            <a:endParaRPr i="1" dirty="0"/>
          </a:p>
          <a:p>
            <a:pPr marL="0" lvl="0" indent="0" algn="l" rtl="0">
              <a:spcBef>
                <a:spcPts val="600"/>
              </a:spcBef>
              <a:spcAft>
                <a:spcPts val="0"/>
              </a:spcAft>
              <a:buNone/>
            </a:pPr>
            <a:r>
              <a:rPr lang="en-US" i="1" dirty="0"/>
              <a:t>It is important to remember that every family is unique.  The best way to get started with setting screen time boundaries is to create a plan for media use. </a:t>
            </a:r>
            <a:endParaRPr i="1" dirty="0"/>
          </a:p>
          <a:p>
            <a:pPr marL="0" lvl="0" indent="0" algn="l" rtl="0">
              <a:spcBef>
                <a:spcPts val="600"/>
              </a:spcBef>
              <a:spcAft>
                <a:spcPts val="0"/>
              </a:spcAft>
              <a:buNone/>
            </a:pPr>
            <a:endParaRPr i="1" dirty="0"/>
          </a:p>
          <a:p>
            <a:pPr marL="0" lvl="0" indent="0" algn="l" rtl="0">
              <a:spcBef>
                <a:spcPts val="600"/>
              </a:spcBef>
              <a:spcAft>
                <a:spcPts val="0"/>
              </a:spcAft>
              <a:buNone/>
            </a:pPr>
            <a:r>
              <a:rPr lang="en-US" b="1" dirty="0"/>
              <a:t>Trainer Note: </a:t>
            </a:r>
            <a:r>
              <a:rPr lang="en-US" dirty="0"/>
              <a:t>The majority of these ideas came from Better Together: Reducing Screen Time training materials. </a:t>
            </a:r>
            <a:endParaRPr dirty="0"/>
          </a:p>
        </p:txBody>
      </p:sp>
      <p:sp>
        <p:nvSpPr>
          <p:cNvPr id="354" name="Google Shape;354;g11d3cb8c80e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d3cb8c80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1d3cb8c80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t>Trainer Note:</a:t>
            </a:r>
            <a:endParaRPr b="1" dirty="0"/>
          </a:p>
          <a:p>
            <a:pPr marL="0" lvl="0" indent="0" algn="l" rtl="0">
              <a:lnSpc>
                <a:spcPct val="115000"/>
              </a:lnSpc>
              <a:spcBef>
                <a:spcPts val="0"/>
              </a:spcBef>
              <a:spcAft>
                <a:spcPts val="0"/>
              </a:spcAft>
              <a:buNone/>
            </a:pPr>
            <a:r>
              <a:rPr lang="en-US" u="sng" dirty="0"/>
              <a:t>Prior to the training</a:t>
            </a:r>
            <a:r>
              <a:rPr lang="en-US" dirty="0"/>
              <a:t>, have your own account set up with Healthy Children.org. Create a Family Media Plan so you can briefly demonstrate the Plan during the Cafe.   </a:t>
            </a:r>
            <a:r>
              <a:rPr lang="en-US" u="sng" dirty="0">
                <a:solidFill>
                  <a:srgbClr val="1155CC"/>
                </a:solidFill>
                <a:hlinkClick r:id="rId3">
                  <a:extLst>
                    <a:ext uri="{A12FA001-AC4F-418D-AE19-62706E023703}">
                      <ahyp:hlinkClr xmlns:ahyp="http://schemas.microsoft.com/office/drawing/2018/hyperlinkcolor" val="tx"/>
                    </a:ext>
                  </a:extLst>
                </a:hlinkClick>
              </a:rPr>
              <a:t>AAP Media Plan (healthychildren.org)</a:t>
            </a:r>
            <a:endParaRPr b="1" dirty="0"/>
          </a:p>
          <a:p>
            <a:pPr marL="0" lvl="0" indent="0" algn="l" rtl="0">
              <a:lnSpc>
                <a:spcPct val="115000"/>
              </a:lnSpc>
              <a:spcBef>
                <a:spcPts val="0"/>
              </a:spcBef>
              <a:spcAft>
                <a:spcPts val="0"/>
              </a:spcAft>
              <a:buNone/>
            </a:pPr>
            <a:endParaRPr b="1" dirty="0"/>
          </a:p>
          <a:p>
            <a:pPr marL="0" lvl="0" indent="0" algn="l" rtl="0">
              <a:spcBef>
                <a:spcPts val="600"/>
              </a:spcBef>
              <a:spcAft>
                <a:spcPts val="0"/>
              </a:spcAft>
              <a:buClr>
                <a:schemeClr val="dk1"/>
              </a:buClr>
              <a:buSzPts val="1100"/>
              <a:buFont typeface="Arial"/>
              <a:buNone/>
            </a:pPr>
            <a:r>
              <a:rPr lang="en-US" i="1" dirty="0"/>
              <a:t>By creating a Family Media Use Plan, it allows the opportunity:</a:t>
            </a:r>
            <a:endParaRPr i="1" dirty="0"/>
          </a:p>
          <a:p>
            <a:pPr marL="457200" lvl="0" indent="-304800" algn="l" rtl="0">
              <a:spcBef>
                <a:spcPts val="600"/>
              </a:spcBef>
              <a:spcAft>
                <a:spcPts val="0"/>
              </a:spcAft>
              <a:buClr>
                <a:schemeClr val="dk1"/>
              </a:buClr>
              <a:buSzPts val="1200"/>
              <a:buFont typeface="Calibri"/>
              <a:buChar char="●"/>
            </a:pPr>
            <a:r>
              <a:rPr lang="en-US" i="1" dirty="0"/>
              <a:t>to support using media thoughtfully and appropriately for your family.</a:t>
            </a:r>
            <a:endParaRPr i="1" dirty="0"/>
          </a:p>
          <a:p>
            <a:pPr marL="457200" lvl="0" indent="-304800" algn="l" rtl="0">
              <a:spcBef>
                <a:spcPts val="0"/>
              </a:spcBef>
              <a:spcAft>
                <a:spcPts val="0"/>
              </a:spcAft>
              <a:buClr>
                <a:schemeClr val="dk1"/>
              </a:buClr>
              <a:buSzPts val="1200"/>
              <a:buFont typeface="Calibri"/>
              <a:buChar char="●"/>
            </a:pPr>
            <a:r>
              <a:rPr lang="en-US" i="1" dirty="0"/>
              <a:t>for the family to work together to work towards a common goal.</a:t>
            </a:r>
            <a:endParaRPr i="1" dirty="0"/>
          </a:p>
          <a:p>
            <a:pPr marL="457200" lvl="0" indent="-304800" algn="l" rtl="0">
              <a:spcBef>
                <a:spcPts val="0"/>
              </a:spcBef>
              <a:spcAft>
                <a:spcPts val="0"/>
              </a:spcAft>
              <a:buClr>
                <a:schemeClr val="dk1"/>
              </a:buClr>
              <a:buSzPts val="1200"/>
              <a:buFont typeface="Calibri"/>
              <a:buChar char="●"/>
            </a:pPr>
            <a:r>
              <a:rPr lang="en-US" i="1" dirty="0"/>
              <a:t>for everyone to model the importance of healthy media habits.</a:t>
            </a:r>
            <a:endParaRPr i="1" dirty="0"/>
          </a:p>
          <a:p>
            <a:pPr marL="914400" lvl="1" indent="-304800" algn="l" rtl="0">
              <a:spcBef>
                <a:spcPts val="0"/>
              </a:spcBef>
              <a:spcAft>
                <a:spcPts val="0"/>
              </a:spcAft>
              <a:buClr>
                <a:schemeClr val="dk1"/>
              </a:buClr>
              <a:buSzPts val="1200"/>
              <a:buFont typeface="Calibri"/>
              <a:buChar char="○"/>
            </a:pPr>
            <a:r>
              <a:rPr lang="en-US" i="1" dirty="0"/>
              <a:t>Examples: </a:t>
            </a:r>
            <a:endParaRPr i="1" dirty="0"/>
          </a:p>
          <a:p>
            <a:pPr marL="1371600" lvl="2" indent="-304800" algn="l" rtl="0">
              <a:spcBef>
                <a:spcPts val="0"/>
              </a:spcBef>
              <a:spcAft>
                <a:spcPts val="0"/>
              </a:spcAft>
              <a:buClr>
                <a:schemeClr val="dk1"/>
              </a:buClr>
              <a:buSzPts val="1200"/>
              <a:buFont typeface="Calibri"/>
              <a:buChar char="■"/>
            </a:pPr>
            <a:r>
              <a:rPr lang="en-US" i="1" dirty="0"/>
              <a:t>Put phone or devices away when spending time as a family</a:t>
            </a:r>
            <a:endParaRPr i="1" dirty="0"/>
          </a:p>
          <a:p>
            <a:pPr marL="1371600" lvl="2" indent="-304800" algn="l" rtl="0">
              <a:spcBef>
                <a:spcPts val="0"/>
              </a:spcBef>
              <a:spcAft>
                <a:spcPts val="0"/>
              </a:spcAft>
              <a:buClr>
                <a:schemeClr val="dk1"/>
              </a:buClr>
              <a:buSzPts val="1200"/>
              <a:buFont typeface="Calibri"/>
              <a:buChar char="■"/>
            </a:pPr>
            <a:r>
              <a:rPr lang="en-US" i="1" dirty="0"/>
              <a:t>No phone or screens during mealtimes</a:t>
            </a:r>
            <a:endParaRPr i="1" dirty="0"/>
          </a:p>
          <a:p>
            <a:pPr marL="1371600" lvl="2" indent="-304800" algn="l" rtl="0">
              <a:spcBef>
                <a:spcPts val="0"/>
              </a:spcBef>
              <a:spcAft>
                <a:spcPts val="0"/>
              </a:spcAft>
              <a:buClr>
                <a:schemeClr val="dk1"/>
              </a:buClr>
              <a:buSzPts val="1200"/>
              <a:buFont typeface="Calibri"/>
              <a:buChar char="■"/>
            </a:pPr>
            <a:r>
              <a:rPr lang="en-US" i="1" dirty="0"/>
              <a:t>Avoid use of screens to fall asleep or right before bedtime</a:t>
            </a:r>
            <a:endParaRPr i="1" dirty="0"/>
          </a:p>
          <a:p>
            <a:pPr marL="0" lvl="0" indent="0" algn="l" rtl="0">
              <a:spcBef>
                <a:spcPts val="600"/>
              </a:spcBef>
              <a:spcAft>
                <a:spcPts val="0"/>
              </a:spcAft>
              <a:buNone/>
            </a:pPr>
            <a:r>
              <a:rPr lang="en-US" b="1" dirty="0"/>
              <a:t>Trainer Note:</a:t>
            </a:r>
            <a:r>
              <a:rPr lang="en-US" dirty="0"/>
              <a:t> Remember that there are individual needs of families, including assistive technology.  Encourage participants to develop a plan that meets their specific needs.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US" i="1" dirty="0"/>
              <a:t>Let’s now set the stage for conversation before we discuss together how we can manage screen time for our families. </a:t>
            </a:r>
            <a:endParaRPr i="1" dirty="0"/>
          </a:p>
        </p:txBody>
      </p:sp>
      <p:sp>
        <p:nvSpPr>
          <p:cNvPr id="364" name="Google Shape;364;g11d3cb8c80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070adddc47_0_5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dirty="0"/>
              <a:t>Before we move into the discussion, we want to make sure we are setting a space for a positive environment and experience for all who are participating today.  This will help set the stage for our conversations. </a:t>
            </a:r>
            <a:endParaRPr i="1" dirty="0"/>
          </a:p>
          <a:p>
            <a:pPr marL="0" lvl="0" indent="0" algn="l" rtl="0">
              <a:spcBef>
                <a:spcPts val="0"/>
              </a:spcBef>
              <a:spcAft>
                <a:spcPts val="0"/>
              </a:spcAft>
              <a:buNone/>
            </a:pP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Active listening- truly listening to everyone sharing and being present</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Judgement free zone/safe place- This is a judgement free zone in order to help create a safe place.</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Confidentiality-What happens in the café, stays in the café! </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All responses welcome! We encourage everyone to be open in sharing their thoughts and experiences.  That's what makes a cafe so special!</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i="1" dirty="0"/>
              <a:t>Any questions? Alright, let’s dive into the Cafe questions. </a:t>
            </a:r>
            <a:endParaRPr i="1" dirty="0"/>
          </a:p>
        </p:txBody>
      </p:sp>
      <p:sp>
        <p:nvSpPr>
          <p:cNvPr id="373" name="Google Shape;373;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each question.  This is an opportunity to connect and collaborate with each other.  After each cafe question, we will come back together to debrief our discussion with the whole group.  </a:t>
            </a:r>
            <a:endParaRPr i="1"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400"/>
              <a:buFont typeface="Arial"/>
              <a:buNone/>
            </a:pPr>
            <a:endParaRPr b="1" dirty="0"/>
          </a:p>
        </p:txBody>
      </p:sp>
      <p:sp>
        <p:nvSpPr>
          <p:cNvPr id="384" name="Google Shape;384;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1: </a:t>
            </a:r>
            <a:r>
              <a:rPr lang="en-US" i="1"/>
              <a:t>What are some ways that you have created positive connection time without screens?</a:t>
            </a:r>
            <a:endParaRPr b="1" i="1"/>
          </a:p>
        </p:txBody>
      </p:sp>
      <p:sp>
        <p:nvSpPr>
          <p:cNvPr id="394" name="Google Shape;394;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d68bf6984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176" name="Google Shape;176;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8527b1616_9_36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2: </a:t>
            </a:r>
            <a:r>
              <a:rPr lang="en-US" i="1"/>
              <a:t>What are possible benefits of reducing screen time for your family?</a:t>
            </a:r>
            <a:endParaRPr i="1"/>
          </a:p>
        </p:txBody>
      </p:sp>
      <p:sp>
        <p:nvSpPr>
          <p:cNvPr id="404" name="Google Shape;404;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d8527b1616_9_27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i="1"/>
              <a:t>Question 3: </a:t>
            </a:r>
            <a:r>
              <a:rPr lang="en-US" i="1"/>
              <a:t>What are some strategies you could add to your family media plan? What are some things that are important to you?</a:t>
            </a:r>
            <a:endParaRPr i="1"/>
          </a:p>
        </p:txBody>
      </p:sp>
      <p:sp>
        <p:nvSpPr>
          <p:cNvPr id="414" name="Google Shape;414;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6e5f523c6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26e5f523c6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24" name="Google Shape;424;g126e5f523c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highlight>
                  <a:schemeClr val="lt1"/>
                </a:highlight>
              </a:rPr>
              <a:t>The purpose of the note to self is to leave you with an action plan in creating a positive experience for your family. We really encourage you to take the time to complete your Note to Self. </a:t>
            </a:r>
            <a:endParaRPr i="1">
              <a:highlight>
                <a:srgbClr val="FFFFFF"/>
              </a:highlight>
            </a:endParaRPr>
          </a:p>
          <a:p>
            <a:pPr marL="0" lvl="0" indent="0" algn="l" rtl="0">
              <a:lnSpc>
                <a:spcPct val="100000"/>
              </a:lnSpc>
              <a:spcBef>
                <a:spcPts val="0"/>
              </a:spcBef>
              <a:spcAft>
                <a:spcPts val="0"/>
              </a:spcAft>
              <a:buClr>
                <a:srgbClr val="3C4043"/>
              </a:buClr>
              <a:buSzPts val="1200"/>
              <a:buFont typeface="Roboto"/>
              <a:buNone/>
            </a:pPr>
            <a:endParaRPr i="1">
              <a:highlight>
                <a:srgbClr val="FFFFFF"/>
              </a:highlight>
            </a:endParaRPr>
          </a:p>
          <a:p>
            <a:pPr marL="0" lvl="0" indent="0" algn="l" rtl="0">
              <a:lnSpc>
                <a:spcPct val="100000"/>
              </a:lnSpc>
              <a:spcBef>
                <a:spcPts val="0"/>
              </a:spcBef>
              <a:spcAft>
                <a:spcPts val="0"/>
              </a:spcAft>
              <a:buClr>
                <a:srgbClr val="3C4043"/>
              </a:buClr>
              <a:buSzPts val="1200"/>
              <a:buFont typeface="Roboto"/>
              <a:buNone/>
            </a:pPr>
            <a:r>
              <a:rPr lang="en-US" i="1">
                <a:highlight>
                  <a:srgbClr val="FFFFFF"/>
                </a:highlight>
              </a:rPr>
              <a:t>You've had a chance to think about what you want to add to your family's media plan.  Now is the time to commit to making it!  </a:t>
            </a:r>
            <a:r>
              <a:rPr lang="en-US" i="1">
                <a:highlight>
                  <a:schemeClr val="lt1"/>
                </a:highlight>
              </a:rPr>
              <a:t>In the next 30 days, will you commit to developing your family's media plan?  Set a date! Which strategies will you include?</a:t>
            </a: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i="1">
                <a:highlight>
                  <a:schemeClr val="lt1"/>
                </a:highlight>
              </a:rPr>
              <a:t>AAP Media Plan (healthychildren.org) </a:t>
            </a:r>
            <a:endParaRPr i="1">
              <a:highlight>
                <a:srgbClr val="FFFFFF"/>
              </a:highlight>
            </a:endParaRPr>
          </a:p>
        </p:txBody>
      </p:sp>
      <p:sp>
        <p:nvSpPr>
          <p:cNvPr id="439" name="Google Shape;439;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cd68bf6984_0_106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dirty="0"/>
              <a:t>Trainer Note: </a:t>
            </a:r>
            <a:r>
              <a:rPr lang="en-US" dirty="0"/>
              <a:t>Only use this slide if you are hosting the cafe virtually.  If you are hosting in person, please refer to the Better Together Family Cafe Toolkit for more details.</a:t>
            </a:r>
            <a:endParaRPr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200"/>
              <a:buFont typeface="Roboto"/>
              <a:buNone/>
            </a:pPr>
            <a:r>
              <a:rPr lang="en-US" i="1" dirty="0"/>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600"/>
              <a:buFont typeface="Roboto"/>
              <a:buNone/>
            </a:pPr>
            <a:r>
              <a:rPr lang="en-US" b="1" dirty="0"/>
              <a:t>Background Information:</a:t>
            </a:r>
            <a:endParaRPr b="1" dirty="0"/>
          </a:p>
          <a:p>
            <a:pPr marL="0" lvl="0" indent="0" algn="l" rtl="0">
              <a:spcBef>
                <a:spcPts val="0"/>
              </a:spcBef>
              <a:spcAft>
                <a:spcPts val="0"/>
              </a:spcAft>
              <a:buClr>
                <a:schemeClr val="dk1"/>
              </a:buClr>
              <a:buSzPts val="1600"/>
              <a:buFont typeface="Roboto"/>
              <a:buNone/>
            </a:pPr>
            <a:r>
              <a:rPr lang="en-US" u="sng" dirty="0">
                <a:highlight>
                  <a:schemeClr val="lt1"/>
                </a:highlight>
                <a:hlinkClick r:id="rId3"/>
              </a:rPr>
              <a:t>https://www.futureme.org</a:t>
            </a:r>
            <a:r>
              <a:rPr lang="en-US" dirty="0">
                <a:highlight>
                  <a:schemeClr val="lt1"/>
                </a:highlight>
              </a:rPr>
              <a:t> is a website participants can use, especially virtually, to send the note to self. The link and information should be included in the follow up email if the cafe is done virtually. </a:t>
            </a:r>
            <a:endParaRPr b="1" dirty="0"/>
          </a:p>
          <a:p>
            <a:pPr marL="0" lvl="0" indent="0" algn="l" rtl="0">
              <a:lnSpc>
                <a:spcPct val="100000"/>
              </a:lnSpc>
              <a:spcBef>
                <a:spcPts val="0"/>
              </a:spcBef>
              <a:spcAft>
                <a:spcPts val="0"/>
              </a:spcAft>
              <a:buClr>
                <a:srgbClr val="000000"/>
              </a:buClr>
              <a:buSzPts val="1200"/>
              <a:buFont typeface="Roboto"/>
              <a:buNone/>
            </a:pPr>
            <a:endParaRPr dirty="0">
              <a:highlight>
                <a:schemeClr val="lt1"/>
              </a:highlight>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dirty="0"/>
          </a:p>
        </p:txBody>
      </p:sp>
      <p:sp>
        <p:nvSpPr>
          <p:cNvPr id="449" name="Google Shape;449;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26e5f523c6_0_9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126e5f523c6_0_9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58" name="Google Shape;458;g126e5f523c6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68" name="Google Shape;468;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What is something you enjoy doing as a family? </a:t>
            </a:r>
            <a:endParaRPr i="1"/>
          </a:p>
          <a:p>
            <a:pPr marL="0" lvl="0" indent="0" algn="l" rtl="0">
              <a:spcBef>
                <a:spcPts val="0"/>
              </a:spcBef>
              <a:spcAft>
                <a:spcPts val="0"/>
              </a:spcAft>
              <a:buNone/>
            </a:pPr>
            <a:r>
              <a:rPr lang="en-US"/>
              <a:t> </a:t>
            </a:r>
            <a:endParaRPr/>
          </a:p>
          <a:p>
            <a:pPr marL="0" lvl="0" indent="0" algn="l" rtl="0">
              <a:lnSpc>
                <a:spcPct val="125000"/>
              </a:lnSpc>
              <a:spcBef>
                <a:spcPts val="0"/>
              </a:spcBef>
              <a:spcAft>
                <a:spcPts val="0"/>
              </a:spcAft>
              <a:buClr>
                <a:schemeClr val="dk1"/>
              </a:buClr>
              <a:buSzPts val="1100"/>
              <a:buFont typeface="Arial"/>
              <a:buNone/>
            </a:pPr>
            <a:r>
              <a:rPr lang="en-US" b="1">
                <a:solidFill>
                  <a:srgbClr val="121212"/>
                </a:solidFill>
              </a:rPr>
              <a:t>Trainer Note: </a:t>
            </a:r>
            <a:r>
              <a:rPr lang="en-US">
                <a:solidFill>
                  <a:srgbClr val="121212"/>
                </a:solidFill>
              </a:rPr>
              <a:t>Share your own response to start the conversation. </a:t>
            </a:r>
            <a:endParaRPr>
              <a:solidFill>
                <a:srgbClr val="121212"/>
              </a:solidFill>
            </a:endParaRPr>
          </a:p>
          <a:p>
            <a:pPr marL="0" lvl="0" indent="0" algn="l" rtl="0">
              <a:lnSpc>
                <a:spcPct val="125000"/>
              </a:lnSpc>
              <a:spcBef>
                <a:spcPts val="0"/>
              </a:spcBef>
              <a:spcAft>
                <a:spcPts val="0"/>
              </a:spcAft>
              <a:buClr>
                <a:schemeClr val="dk1"/>
              </a:buClr>
              <a:buSzPts val="1100"/>
              <a:buFont typeface="Arial"/>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a:solidFill>
                  <a:srgbClr val="121212"/>
                </a:solidFill>
              </a:rPr>
              <a:t>Thank you all for sharing! Now, let’s find out a little more about our topic for this session. </a:t>
            </a:r>
            <a:endParaRPr>
              <a:solidFill>
                <a:srgbClr val="121212"/>
              </a:solidFill>
            </a:endParaRPr>
          </a:p>
        </p:txBody>
      </p:sp>
      <p:sp>
        <p:nvSpPr>
          <p:cNvPr id="205" name="Google Shape;205;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dirty="0">
                <a:highlight>
                  <a:schemeClr val="lt1"/>
                </a:highlight>
              </a:rPr>
              <a:t>Objectives for this Cafe: </a:t>
            </a:r>
            <a:endParaRPr i="1" dirty="0">
              <a:highlight>
                <a:schemeClr val="lt1"/>
              </a:highlight>
            </a:endParaRPr>
          </a:p>
          <a:p>
            <a:pPr marL="457200" lvl="0" indent="-3048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development of the child and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discover the benefits of a family media plan</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consider alternate activities to reduce passive screen time</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We’re going to start by discussing the Four Building Blocks of HOPE. </a:t>
            </a:r>
            <a:endParaRPr i="1" dirty="0"/>
          </a:p>
        </p:txBody>
      </p:sp>
      <p:sp>
        <p:nvSpPr>
          <p:cNvPr id="215" name="Google Shape;215;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68bf6984_0_10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Calibri"/>
              <a:buNone/>
            </a:pPr>
            <a:r>
              <a:rPr lang="en-US" i="1" dirty="0"/>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Calibri"/>
              <a:buNone/>
            </a:pPr>
            <a:r>
              <a:rPr lang="en-US" i="1" dirty="0"/>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dirty="0"/>
          </a:p>
          <a:p>
            <a:pPr marL="0" lvl="0" indent="0" algn="l" rtl="0">
              <a:spcBef>
                <a:spcPts val="383"/>
              </a:spcBef>
              <a:spcAft>
                <a:spcPts val="0"/>
              </a:spcAft>
              <a:buClr>
                <a:schemeClr val="dk1"/>
              </a:buClr>
              <a:buSzPts val="1400"/>
              <a:buFont typeface="Calibri"/>
              <a:buNone/>
            </a:pPr>
            <a:endParaRPr i="1" dirty="0"/>
          </a:p>
          <a:p>
            <a:pPr marL="0" lvl="0" indent="0" algn="l" rtl="0">
              <a:spcBef>
                <a:spcPts val="383"/>
              </a:spcBef>
              <a:spcAft>
                <a:spcPts val="0"/>
              </a:spcAft>
              <a:buClr>
                <a:schemeClr val="dk1"/>
              </a:buClr>
              <a:buSzPts val="1400"/>
              <a:buFont typeface="Arial"/>
              <a:buNone/>
            </a:pPr>
            <a:r>
              <a:rPr lang="en-US" i="1" dirty="0"/>
              <a:t>Now we will look deeper into each of the Four Building Blocks: Relationships, Environment, Engagement, and Emotional Growth. </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b="1" dirty="0"/>
              <a:t>Background Information:</a:t>
            </a:r>
            <a:endParaRPr b="1" dirty="0"/>
          </a:p>
          <a:p>
            <a:pPr marL="0" lvl="0" indent="0" algn="l" rtl="0">
              <a:spcBef>
                <a:spcPts val="383"/>
              </a:spcBef>
              <a:spcAft>
                <a:spcPts val="0"/>
              </a:spcAft>
              <a:buClr>
                <a:schemeClr val="dk1"/>
              </a:buClr>
              <a:buSzPts val="1400"/>
              <a:buFont typeface="Arial"/>
              <a:buNone/>
            </a:pPr>
            <a:r>
              <a:rPr lang="en-US" dirty="0"/>
              <a:t>Information about HOPE &amp; the Mission- </a:t>
            </a:r>
            <a:r>
              <a:rPr lang="en-US" u="sng" dirty="0">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dirty="0"/>
              <a:t> </a:t>
            </a:r>
            <a:endParaRPr b="1" dirty="0"/>
          </a:p>
          <a:p>
            <a:pPr marL="0" lvl="0" indent="0" algn="l" rtl="0">
              <a:lnSpc>
                <a:spcPct val="100000"/>
              </a:lnSpc>
              <a:spcBef>
                <a:spcPts val="383"/>
              </a:spcBef>
              <a:spcAft>
                <a:spcPts val="0"/>
              </a:spcAft>
              <a:buClr>
                <a:schemeClr val="dk1"/>
              </a:buClr>
              <a:buSzPts val="1400"/>
              <a:buFont typeface="Arial"/>
              <a:buNone/>
            </a:pPr>
            <a:endParaRPr dirty="0"/>
          </a:p>
        </p:txBody>
      </p:sp>
      <p:sp>
        <p:nvSpPr>
          <p:cNvPr id="225" name="Google Shape;225;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53474fcd1_0_1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253474fcd1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dirty="0"/>
              <a:t>Being in nurturing, supportive relationships are critical for children to develop into healthy, resilient adults. </a:t>
            </a:r>
            <a:endParaRPr i="1" dirty="0"/>
          </a:p>
          <a:p>
            <a:pPr marL="171450" lvl="0" indent="-171450" algn="l" rtl="0">
              <a:spcBef>
                <a:spcPts val="383"/>
              </a:spcBef>
              <a:spcAft>
                <a:spcPts val="0"/>
              </a:spcAft>
              <a:buClr>
                <a:schemeClr val="dk1"/>
              </a:buClr>
              <a:buSzPts val="1400"/>
              <a:buFont typeface="Calibri"/>
              <a:buChar char="•"/>
            </a:pPr>
            <a:r>
              <a:rPr lang="en-US" i="1" dirty="0"/>
              <a:t>Having key foundational relationships: parents/caregivers who respond to a child’s needs and have warm, responsive interactions. </a:t>
            </a:r>
            <a:endParaRPr i="1" dirty="0"/>
          </a:p>
          <a:p>
            <a:pPr marL="171450" lvl="0" indent="-171450" algn="l" rtl="0">
              <a:spcBef>
                <a:spcPts val="383"/>
              </a:spcBef>
              <a:spcAft>
                <a:spcPts val="0"/>
              </a:spcAft>
              <a:buClr>
                <a:schemeClr val="dk1"/>
              </a:buClr>
              <a:buSzPts val="1400"/>
              <a:buFont typeface="Calibri"/>
              <a:buChar char="•"/>
            </a:pPr>
            <a:r>
              <a:rPr lang="en-US" i="1" dirty="0"/>
              <a:t>Having adults outside of the family that take a genuine interest in a child and support their growth and development. </a:t>
            </a:r>
            <a:endParaRPr i="1" dirty="0"/>
          </a:p>
          <a:p>
            <a:pPr marL="171450" lvl="0" indent="-171450" algn="l" rtl="0">
              <a:spcBef>
                <a:spcPts val="383"/>
              </a:spcBef>
              <a:spcAft>
                <a:spcPts val="0"/>
              </a:spcAft>
              <a:buClr>
                <a:schemeClr val="dk1"/>
              </a:buClr>
              <a:buSzPts val="1400"/>
              <a:buFont typeface="Calibri"/>
              <a:buChar char="•"/>
            </a:pPr>
            <a:r>
              <a:rPr lang="en-US" i="1" dirty="0"/>
              <a:t>Having healthy, close, and positive relationships with peers. </a:t>
            </a:r>
            <a:endParaRPr i="1" dirty="0"/>
          </a:p>
          <a:p>
            <a:pPr marL="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dirty="0"/>
          </a:p>
          <a:p>
            <a:pPr marL="0" lvl="0" indent="0" algn="l" rtl="0">
              <a:spcBef>
                <a:spcPts val="383"/>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Arial"/>
              <a:buNone/>
            </a:pPr>
            <a:r>
              <a:rPr lang="en-US" b="1" dirty="0"/>
              <a:t>For child care providers</a:t>
            </a:r>
            <a:r>
              <a:rPr lang="en-US" dirty="0"/>
              <a:t>: </a:t>
            </a:r>
            <a:r>
              <a:rPr lang="en-US" i="1" dirty="0"/>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n-US" b="1" dirty="0"/>
              <a:t>For parents/families: </a:t>
            </a:r>
            <a:r>
              <a:rPr lang="en-US" dirty="0"/>
              <a:t> </a:t>
            </a:r>
            <a:r>
              <a:rPr lang="en-US" i="1" dirty="0"/>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As you think about the positive relationships in your life - what characteristics have they had?  </a:t>
            </a:r>
            <a:endParaRPr i="1" dirty="0"/>
          </a:p>
          <a:p>
            <a:pPr marL="0" lvl="0" indent="0" algn="l" rtl="0">
              <a:spcBef>
                <a:spcPts val="0"/>
              </a:spcBef>
              <a:spcAft>
                <a:spcPts val="0"/>
              </a:spcAft>
              <a:buClr>
                <a:schemeClr val="dk1"/>
              </a:buClr>
              <a:buSzPts val="1200"/>
              <a:buFont typeface="Calibri"/>
              <a:buNone/>
            </a:pPr>
            <a:r>
              <a:rPr lang="en-US" i="1" dirty="0"/>
              <a:t>Maybe the relationships have been trusting, nurturing, supporting, etc.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The next Building Block we will discuss is Environment. </a:t>
            </a:r>
            <a:endParaRPr i="1" dirty="0"/>
          </a:p>
        </p:txBody>
      </p:sp>
      <p:sp>
        <p:nvSpPr>
          <p:cNvPr id="237" name="Google Shape;237;g1253474fcd1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53474fcd1_0_10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253474fcd1_0_10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who live, learn, and play in safe, stable, and equitable environments are less likely to experience poor mental and physical health as adults. So what do we mean by safe, stable, and equitable environments?</a:t>
            </a:r>
            <a:endParaRPr i="1"/>
          </a:p>
          <a:p>
            <a:pPr marL="171450" lvl="0" indent="-171450" algn="l" rtl="0">
              <a:spcBef>
                <a:spcPts val="383"/>
              </a:spcBef>
              <a:spcAft>
                <a:spcPts val="0"/>
              </a:spcAft>
              <a:buClr>
                <a:schemeClr val="dk1"/>
              </a:buClr>
              <a:buSzPts val="1400"/>
              <a:buFont typeface="Calibri"/>
              <a:buChar char="•"/>
            </a:pPr>
            <a:r>
              <a:rPr lang="en-US" i="1"/>
              <a:t>A safe, stable environment, secure in meeting a child’s basic needs, including adequate food, shelter, and healthcare. </a:t>
            </a:r>
            <a:endParaRPr i="1"/>
          </a:p>
          <a:p>
            <a:pPr marL="171450" lvl="0" indent="-171450" algn="l" rtl="0">
              <a:spcBef>
                <a:spcPts val="383"/>
              </a:spcBef>
              <a:spcAft>
                <a:spcPts val="0"/>
              </a:spcAft>
              <a:buClr>
                <a:schemeClr val="dk1"/>
              </a:buClr>
              <a:buSzPts val="1400"/>
              <a:buFont typeface="Calibri"/>
              <a:buChar char="•"/>
            </a:pPr>
            <a:r>
              <a:rPr lang="en-US" i="1"/>
              <a:t>A school or home where children feel emotionally safe </a:t>
            </a:r>
            <a:endParaRPr i="1"/>
          </a:p>
          <a:p>
            <a:pPr marL="171450" lvl="0" indent="-171450" algn="l" rtl="0">
              <a:spcBef>
                <a:spcPts val="383"/>
              </a:spcBef>
              <a:spcAft>
                <a:spcPts val="0"/>
              </a:spcAft>
              <a:buClr>
                <a:schemeClr val="dk1"/>
              </a:buClr>
              <a:buSzPts val="1400"/>
              <a:buFont typeface="Calibri"/>
              <a:buChar char="•"/>
            </a:pPr>
            <a:r>
              <a:rPr lang="en-US" i="1"/>
              <a:t>A stable school environment where children feel valued and receive high-quality education.</a:t>
            </a:r>
            <a:endParaRPr i="1"/>
          </a:p>
          <a:p>
            <a:pPr marL="171450" lvl="0" indent="-171450" algn="l" rtl="0">
              <a:spcBef>
                <a:spcPts val="383"/>
              </a:spcBef>
              <a:spcAft>
                <a:spcPts val="0"/>
              </a:spcAft>
              <a:buClr>
                <a:schemeClr val="dk1"/>
              </a:buClr>
              <a:buSzPts val="1400"/>
              <a:buFont typeface="Calibri"/>
              <a:buChar char="•"/>
            </a:pPr>
            <a:r>
              <a:rPr lang="en-US" i="1"/>
              <a:t>A community environment to play and interact with other children safely and equitably.</a:t>
            </a:r>
            <a:endParaRPr i="1"/>
          </a:p>
          <a:p>
            <a:pPr marL="45720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For providers</a:t>
            </a:r>
            <a:r>
              <a:rPr lang="en-US"/>
              <a:t>:</a:t>
            </a:r>
            <a:r>
              <a:rPr lang="en-US" i="1"/>
              <a:t> It is crucial to ask caregivers about the types of environments their children are experiencing. Celebrate the positive and work with families to help ensure their child has the opportunity to live, learn and play in safe and nurturing environments.</a:t>
            </a:r>
            <a:endParaRPr i="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For parents/families: </a:t>
            </a:r>
            <a:r>
              <a:rPr lang="en-US" i="1"/>
              <a:t>It’s important to think about the type of environment your children are experiencing.  Celebrate the positive and work to ensure your child has the opportunity to live, learn, and play in safe and nurturing environments.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Think about your child's environment - what positive things does your child experience in their environment</a:t>
            </a:r>
            <a:r>
              <a:rPr lang="en-US"/>
              <a:t>s?</a:t>
            </a:r>
            <a:endParaRPr/>
          </a:p>
          <a:p>
            <a:pPr marL="0" lvl="0" indent="0" algn="l" rtl="0">
              <a:spcBef>
                <a:spcPts val="0"/>
              </a:spcBef>
              <a:spcAft>
                <a:spcPts val="0"/>
              </a:spcAft>
              <a:buClr>
                <a:schemeClr val="dk1"/>
              </a:buClr>
              <a:buSzPts val="1200"/>
              <a:buFont typeface="Calibri"/>
              <a:buNone/>
            </a:pPr>
            <a:r>
              <a:rPr lang="en-US" i="1"/>
              <a:t>Do they have friends in their neighborhood they like to play with? Do you have a garden where they can enjoy learning outside?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Now let’s talk about the Engagement Building Block. </a:t>
            </a:r>
            <a:endParaRPr i="1"/>
          </a:p>
        </p:txBody>
      </p:sp>
      <p:sp>
        <p:nvSpPr>
          <p:cNvPr id="248" name="Google Shape;248;g1253474fcd1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53474fcd1_0_20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253474fcd1_0_20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a:p>
          <a:p>
            <a:pPr marL="171450" lvl="0" indent="-171450" algn="l" rtl="0">
              <a:lnSpc>
                <a:spcPct val="100000"/>
              </a:lnSpc>
              <a:spcBef>
                <a:spcPts val="383"/>
              </a:spcBef>
              <a:spcAft>
                <a:spcPts val="0"/>
              </a:spcAft>
              <a:buClr>
                <a:schemeClr val="dk1"/>
              </a:buClr>
              <a:buSzPts val="1400"/>
              <a:buFont typeface="Calibri"/>
              <a:buChar char="•"/>
            </a:pPr>
            <a:r>
              <a:rPr lang="en-US" i="1"/>
              <a:t>Being involved in projects, peer-mentoring, or community service through one’s school or religious organization.</a:t>
            </a:r>
            <a:endParaRPr i="1"/>
          </a:p>
          <a:p>
            <a:pPr marL="171450" lvl="0" indent="-171450" algn="l" rtl="0">
              <a:lnSpc>
                <a:spcPct val="100000"/>
              </a:lnSpc>
              <a:spcBef>
                <a:spcPts val="383"/>
              </a:spcBef>
              <a:spcAft>
                <a:spcPts val="0"/>
              </a:spcAft>
              <a:buClr>
                <a:schemeClr val="dk1"/>
              </a:buClr>
              <a:buSzPts val="1400"/>
              <a:buFont typeface="Calibri"/>
              <a:buChar char="•"/>
            </a:pPr>
            <a:r>
              <a:rPr lang="en-US" i="1"/>
              <a:t>Partaking in family cultural traditions.</a:t>
            </a:r>
            <a:endParaRPr i="1"/>
          </a:p>
          <a:p>
            <a:pPr marL="171450" lvl="0" indent="-171450" algn="l" rtl="0">
              <a:lnSpc>
                <a:spcPct val="100000"/>
              </a:lnSpc>
              <a:spcBef>
                <a:spcPts val="383"/>
              </a:spcBef>
              <a:spcAft>
                <a:spcPts val="0"/>
              </a:spcAft>
              <a:buClr>
                <a:schemeClr val="dk1"/>
              </a:buClr>
              <a:buSzPts val="1400"/>
              <a:buFont typeface="Calibri"/>
              <a:buChar char="•"/>
            </a:pPr>
            <a:r>
              <a:rPr lang="en-US" i="1"/>
              <a:t>Participating in organized music, art, or sports.</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Have any of you experienced positive benefits or had good experiences being part of a community group or friend group that you would be comfortable sharing?</a:t>
            </a:r>
            <a:endParaRPr i="1"/>
          </a:p>
          <a:p>
            <a:pPr marL="0" lvl="0" indent="0" algn="l" rtl="0">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Now let’s move on to discuss the last Building Block- Emotional Growth.</a:t>
            </a:r>
            <a:endParaRPr/>
          </a:p>
        </p:txBody>
      </p:sp>
      <p:sp>
        <p:nvSpPr>
          <p:cNvPr id="259" name="Google Shape;259;g1253474fcd1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53474fcd1_0_292: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253474fcd1_0_292: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dirty="0"/>
              <a:t>The final Building Block of HOPE Emotional Growth: through playing and interacting with peers for self-awareness and self-regulation. </a:t>
            </a:r>
            <a:endParaRPr i="1"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Children need opportunities for social and emotional development. What do we mean by social and emotional development?</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Developing a sense of emotional and behavioral self-regulation</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Having the ability to respond to challenges in a productive manner</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Developing key socially and culturally appropriate communication and interpersonal skills</a:t>
            </a:r>
            <a:endParaRPr i="1" dirty="0"/>
          </a:p>
          <a:p>
            <a:pPr marL="0" lvl="0" indent="0" algn="l" rtl="0">
              <a:lnSpc>
                <a:spcPct val="100000"/>
              </a:lnSpc>
              <a:spcBef>
                <a:spcPts val="0"/>
              </a:spcBef>
              <a:spcAft>
                <a:spcPts val="0"/>
              </a:spcAft>
              <a:buSzPts val="1400"/>
              <a:buNone/>
            </a:pPr>
            <a:endParaRPr i="1" dirty="0"/>
          </a:p>
          <a:p>
            <a:pPr marL="0" lvl="0" indent="0" algn="l" rtl="0">
              <a:spcBef>
                <a:spcPts val="0"/>
              </a:spcBef>
              <a:spcAft>
                <a:spcPts val="0"/>
              </a:spcAft>
              <a:buClr>
                <a:schemeClr val="dk1"/>
              </a:buClr>
              <a:buSzPts val="1200"/>
              <a:buFont typeface="Arial"/>
              <a:buNone/>
            </a:pPr>
            <a:r>
              <a:rPr lang="en-US" i="1" dirty="0"/>
              <a:t>Children need to have ample opportunity to develop their sense of social and self-awareness, learn how to self-regulate emotions and behaviors, and acquire skills needed to respond functionally and productively to challenges. </a:t>
            </a:r>
            <a:endParaRPr i="1" dirty="0"/>
          </a:p>
          <a:p>
            <a:pPr marL="0" lvl="0" indent="0" algn="l" rtl="0">
              <a:spcBef>
                <a:spcPts val="0"/>
              </a:spcBef>
              <a:spcAft>
                <a:spcPts val="0"/>
              </a:spcAft>
              <a:buClr>
                <a:schemeClr val="dk1"/>
              </a:buClr>
              <a:buSzPts val="1200"/>
              <a:buFont typeface="Arial"/>
              <a:buNone/>
            </a:pPr>
            <a:r>
              <a:rPr lang="en-US" b="1" dirty="0"/>
              <a:t>Trainer Note: (emphasize this point)</a:t>
            </a:r>
            <a:r>
              <a:rPr lang="en-US" b="1" i="1" dirty="0"/>
              <a:t>-</a:t>
            </a:r>
            <a:r>
              <a:rPr lang="en-US" i="1" dirty="0"/>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endParaRPr i="1" dirty="0"/>
          </a:p>
          <a:p>
            <a:pPr marL="0" lvl="0" indent="0" algn="l" rtl="0">
              <a:spcBef>
                <a:spcPts val="0"/>
              </a:spcBef>
              <a:spcAft>
                <a:spcPts val="0"/>
              </a:spcAft>
              <a:buClr>
                <a:schemeClr val="dk1"/>
              </a:buClr>
              <a:buSzPts val="1400"/>
              <a:buFont typeface="Arial"/>
              <a:buNone/>
            </a:pPr>
            <a:endParaRPr b="1" i="1" dirty="0"/>
          </a:p>
          <a:p>
            <a:pPr marL="0" lvl="0" indent="0" algn="l" rtl="0">
              <a:spcBef>
                <a:spcPts val="0"/>
              </a:spcBef>
              <a:spcAft>
                <a:spcPts val="0"/>
              </a:spcAft>
              <a:buClr>
                <a:schemeClr val="dk1"/>
              </a:buClr>
              <a:buSzPts val="1400"/>
              <a:buFont typeface="Arial"/>
              <a:buNone/>
            </a:pPr>
            <a:r>
              <a:rPr lang="en-US" b="1" dirty="0"/>
              <a:t>Trainer note:</a:t>
            </a:r>
            <a:endParaRPr b="1" dirty="0"/>
          </a:p>
          <a:p>
            <a:pPr marL="0" marR="0" lvl="0" indent="0" algn="l" rtl="0">
              <a:lnSpc>
                <a:spcPct val="100000"/>
              </a:lnSpc>
              <a:spcBef>
                <a:spcPts val="0"/>
              </a:spcBef>
              <a:spcAft>
                <a:spcPts val="0"/>
              </a:spcAft>
              <a:buClr>
                <a:schemeClr val="dk1"/>
              </a:buClr>
              <a:buSzPts val="1200"/>
              <a:buFont typeface="Arial"/>
              <a:buNone/>
            </a:pPr>
            <a:r>
              <a:rPr lang="en-US" i="0" dirty="0"/>
              <a:t>Examples of what play and social emotional development looks like- </a:t>
            </a:r>
            <a:endParaRPr dirty="0"/>
          </a:p>
          <a:p>
            <a:pPr marL="171450" marR="0" lvl="0" indent="-171450" algn="l" rtl="0">
              <a:lnSpc>
                <a:spcPct val="100000"/>
              </a:lnSpc>
              <a:spcBef>
                <a:spcPts val="0"/>
              </a:spcBef>
              <a:spcAft>
                <a:spcPts val="0"/>
              </a:spcAft>
              <a:buClr>
                <a:schemeClr val="dk1"/>
              </a:buClr>
              <a:buSzPts val="1200"/>
              <a:buFont typeface="Calibri"/>
              <a:buChar char="•"/>
            </a:pPr>
            <a:r>
              <a:rPr lang="en-US" i="0" dirty="0"/>
              <a:t>Play pretend with baby dolls with your child.  This helps develop empathy as young as 18 months.  Narrating what you’re doing by responding to the baby “crying” and naming their feelings.  “Oh the baby must be sad”. Then give the doll to your child and encourage them to do the same.</a:t>
            </a:r>
            <a:endParaRPr dirty="0"/>
          </a:p>
          <a:p>
            <a:pPr marL="171450" marR="0" lvl="0" indent="-171450" algn="l" rtl="0">
              <a:lnSpc>
                <a:spcPct val="100000"/>
              </a:lnSpc>
              <a:spcBef>
                <a:spcPts val="0"/>
              </a:spcBef>
              <a:spcAft>
                <a:spcPts val="0"/>
              </a:spcAft>
              <a:buClr>
                <a:schemeClr val="dk1"/>
              </a:buClr>
              <a:buSzPts val="1200"/>
              <a:buFont typeface="Calibri"/>
              <a:buChar char="•"/>
            </a:pPr>
            <a:r>
              <a:rPr lang="en-US" i="0" dirty="0"/>
              <a:t>Playing dress up and imitating housework activities to help them develop a sense of independence.  </a:t>
            </a:r>
            <a:endParaRPr dirty="0"/>
          </a:p>
          <a:p>
            <a:pPr marL="171450" marR="0" lvl="0" indent="-171450" algn="l" rtl="0">
              <a:lnSpc>
                <a:spcPct val="100000"/>
              </a:lnSpc>
              <a:spcBef>
                <a:spcPts val="0"/>
              </a:spcBef>
              <a:spcAft>
                <a:spcPts val="0"/>
              </a:spcAft>
              <a:buClr>
                <a:schemeClr val="dk1"/>
              </a:buClr>
              <a:buSzPts val="1200"/>
              <a:buFont typeface="Calibri"/>
              <a:buChar char="•"/>
            </a:pPr>
            <a:r>
              <a:rPr lang="en-US" i="0" dirty="0"/>
              <a:t>Practice taking turns.  Grab a race car, and give a car to the child.  Use cues such as “my turn, your turn, I love the way you’re being patient as you are waiting for your turn”.  You can even practice this skill with an infant by playing games such as peek a boo and cooing back and forth. </a:t>
            </a:r>
            <a:endParaRPr i="0"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b="0" i="0"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70" name="Google Shape;270;g1253474fcd1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healthychildren.org/English/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ychildren.org/English/media/Pages/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rotWithShape="1">
          <a:blip r:embed="rId3">
            <a:alphaModFix amt="30000"/>
          </a:blip>
          <a:srcRect t="12520" b="3614"/>
          <a:stretch/>
        </p:blipFill>
        <p:spPr>
          <a:xfrm>
            <a:off x="0" y="0"/>
            <a:ext cx="12268877" cy="6857999"/>
          </a:xfrm>
          <a:prstGeom prst="rect">
            <a:avLst/>
          </a:prstGeom>
          <a:noFill/>
          <a:ln>
            <a:noFill/>
          </a:ln>
        </p:spPr>
      </p:pic>
      <p:sp>
        <p:nvSpPr>
          <p:cNvPr id="172" name="Google Shape;172;p27"/>
          <p:cNvSpPr/>
          <p:nvPr/>
        </p:nvSpPr>
        <p:spPr>
          <a:xfrm>
            <a:off x="639450" y="1401500"/>
            <a:ext cx="10913100" cy="29595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Better Together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Family Café:</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Managing Screen Time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in a Technology World</a:t>
            </a:r>
            <a:endParaRPr sz="5900" b="1" dirty="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3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284" name="Google Shape;284;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286" name="Google Shape;286;p36"/>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a:solidFill>
                  <a:schemeClr val="dk1"/>
                </a:solidFill>
                <a:latin typeface="Roboto"/>
                <a:ea typeface="Roboto"/>
                <a:cs typeface="Roboto"/>
                <a:sym typeface="Roboto"/>
              </a:rPr>
              <a:t>Positive experiences help children grow into resilient, healthy adults, and they can help lessen the effects of adversity. </a:t>
            </a:r>
            <a:endParaRPr sz="24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chemeClr val="dk1"/>
                </a:solidFill>
                <a:latin typeface="Roboto"/>
                <a:ea typeface="Roboto"/>
                <a:cs typeface="Roboto"/>
                <a:sym typeface="Roboto"/>
              </a:rPr>
              <a:t>HOPE aims to evolve our understanding and support </a:t>
            </a:r>
            <a:endParaRPr sz="1300" b="0"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chemeClr val="dk1"/>
                </a:solidFill>
                <a:latin typeface="Roboto"/>
                <a:ea typeface="Roboto"/>
                <a:cs typeface="Roboto"/>
                <a:sym typeface="Roboto"/>
              </a:rPr>
              <a:t>of these key experiences.</a:t>
            </a:r>
            <a:endParaRPr sz="1300" b="0" i="0" u="none" strike="noStrike" cap="none">
              <a:solidFill>
                <a:schemeClr val="dk1"/>
              </a:solidFill>
              <a:latin typeface="Arial"/>
              <a:ea typeface="Arial"/>
              <a:cs typeface="Arial"/>
              <a:sym typeface="Arial"/>
            </a:endParaRPr>
          </a:p>
        </p:txBody>
      </p:sp>
      <p:pic>
        <p:nvPicPr>
          <p:cNvPr id="287" name="Google Shape;287;p3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8"/>
        <p:cNvGrpSpPr/>
        <p:nvPr/>
      </p:nvGrpSpPr>
      <p:grpSpPr>
        <a:xfrm>
          <a:off x="0" y="0"/>
          <a:ext cx="0" cy="0"/>
          <a:chOff x="0" y="0"/>
          <a:chExt cx="0" cy="0"/>
        </a:xfrm>
      </p:grpSpPr>
      <p:pic>
        <p:nvPicPr>
          <p:cNvPr id="309" name="Google Shape;309;p38"/>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10" name="Google Shape;310;p38"/>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311" name="Google Shape;311;p38"/>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312" name="Google Shape;312;p38"/>
          <p:cNvSpPr/>
          <p:nvPr/>
        </p:nvSpPr>
        <p:spPr>
          <a:xfrm>
            <a:off x="4931675" y="2687150"/>
            <a:ext cx="6491100" cy="15717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Clr>
                <a:schemeClr val="dk1"/>
              </a:buClr>
              <a:buSzPts val="1100"/>
              <a:buFont typeface="Arial"/>
              <a:buNone/>
            </a:pPr>
            <a:r>
              <a:rPr lang="en-US" sz="3000">
                <a:solidFill>
                  <a:schemeClr val="dk1"/>
                </a:solidFill>
                <a:latin typeface="Roboto"/>
                <a:ea typeface="Roboto"/>
                <a:cs typeface="Roboto"/>
                <a:sym typeface="Roboto"/>
              </a:rPr>
              <a:t>What was one of your favorite shows to watch when you were young? Why did you like to watch it?</a:t>
            </a:r>
            <a:endParaRPr sz="3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13" name="Google Shape;313;p38"/>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14" name="Google Shape;314;p38"/>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15" name="Google Shape;315;p38"/>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16" name="Google Shape;316;p3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pic>
        <p:nvPicPr>
          <p:cNvPr id="322" name="Google Shape;322;p3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23" name="Google Shape;323;p3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24" name="Google Shape;324;p39"/>
          <p:cNvSpPr/>
          <p:nvPr/>
        </p:nvSpPr>
        <p:spPr>
          <a:xfrm>
            <a:off x="757200" y="616150"/>
            <a:ext cx="109275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American Academy of Pediatrics Recommendations </a:t>
            </a:r>
            <a:endParaRPr sz="1300" b="0" i="0" u="none" strike="noStrike" cap="none">
              <a:solidFill>
                <a:srgbClr val="000000"/>
              </a:solidFill>
              <a:latin typeface="Arial"/>
              <a:ea typeface="Arial"/>
              <a:cs typeface="Arial"/>
              <a:sym typeface="Arial"/>
            </a:endParaRPr>
          </a:p>
        </p:txBody>
      </p:sp>
      <p:sp>
        <p:nvSpPr>
          <p:cNvPr id="325" name="Google Shape;325;p39"/>
          <p:cNvSpPr/>
          <p:nvPr/>
        </p:nvSpPr>
        <p:spPr>
          <a:xfrm>
            <a:off x="757200" y="1899250"/>
            <a:ext cx="5295600" cy="39141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Younger than 18 months- avoid screen time</a:t>
            </a: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18-24 months- some supervised, high-quality screen time</a:t>
            </a: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Ages 2-5 years- limit to 1 hour per day </a:t>
            </a: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Ages 6 and older- consistently limit screen time </a:t>
            </a: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326" name="Google Shape;326;p39"/>
          <p:cNvSpPr/>
          <p:nvPr/>
        </p:nvSpPr>
        <p:spPr>
          <a:xfrm>
            <a:off x="6278825" y="1899250"/>
            <a:ext cx="5295600" cy="39141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66% of preschoolers exceed recommendations </a:t>
            </a: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Preschoolers are exposed to 4.1 hours of screen time a day on weekdays</a:t>
            </a: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US" sz="2400">
                <a:solidFill>
                  <a:schemeClr val="dk1"/>
                </a:solidFill>
                <a:latin typeface="Roboto"/>
                <a:ea typeface="Roboto"/>
                <a:cs typeface="Roboto"/>
                <a:sym typeface="Roboto"/>
              </a:rPr>
              <a:t>90% of screen time is viewed at home</a:t>
            </a:r>
            <a:endParaRPr sz="2400">
              <a:solidFill>
                <a:schemeClr val="dk1"/>
              </a:solidFill>
              <a:latin typeface="Roboto"/>
              <a:ea typeface="Roboto"/>
              <a:cs typeface="Roboto"/>
              <a:sym typeface="Roboto"/>
            </a:endParaRPr>
          </a:p>
          <a:p>
            <a:pPr marL="0" lvl="0" indent="0" algn="l" rtl="0">
              <a:spcBef>
                <a:spcPts val="0"/>
              </a:spcBef>
              <a:spcAft>
                <a:spcPts val="0"/>
              </a:spcAft>
              <a:buNone/>
            </a:pPr>
            <a:endParaRPr sz="2400">
              <a:solidFill>
                <a:schemeClr val="dk1"/>
              </a:solidFill>
              <a:latin typeface="Roboto"/>
              <a:ea typeface="Roboto"/>
              <a:cs typeface="Roboto"/>
              <a:sym typeface="Roboto"/>
            </a:endParaRPr>
          </a:p>
          <a:p>
            <a:pPr marL="457200" lvl="0" indent="0" algn="l" rtl="0">
              <a:spcBef>
                <a:spcPts val="0"/>
              </a:spcBef>
              <a:spcAft>
                <a:spcPts val="0"/>
              </a:spcAft>
              <a:buNone/>
            </a:pP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Roboto"/>
                <a:ea typeface="Roboto"/>
                <a:cs typeface="Roboto"/>
                <a:sym typeface="Roboto"/>
              </a:rPr>
              <a:t> </a:t>
            </a:r>
            <a:endParaRPr sz="24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327" name="Google Shape;327;p39"/>
          <p:cNvSpPr txBox="1">
            <a:spLocks noGrp="1"/>
          </p:cNvSpPr>
          <p:nvPr>
            <p:ph type="body" idx="4294967295"/>
          </p:nvPr>
        </p:nvSpPr>
        <p:spPr>
          <a:xfrm>
            <a:off x="826050" y="1454370"/>
            <a:ext cx="5157900" cy="533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400" b="1">
                <a:latin typeface="Roboto"/>
                <a:ea typeface="Roboto"/>
                <a:cs typeface="Roboto"/>
                <a:sym typeface="Roboto"/>
              </a:rPr>
              <a:t>Recommendations</a:t>
            </a:r>
            <a:endParaRPr sz="2400" b="1">
              <a:latin typeface="Roboto"/>
              <a:ea typeface="Roboto"/>
              <a:cs typeface="Roboto"/>
              <a:sym typeface="Roboto"/>
            </a:endParaRPr>
          </a:p>
        </p:txBody>
      </p:sp>
      <p:sp>
        <p:nvSpPr>
          <p:cNvPr id="328" name="Google Shape;328;p39"/>
          <p:cNvSpPr txBox="1">
            <a:spLocks noGrp="1"/>
          </p:cNvSpPr>
          <p:nvPr>
            <p:ph type="body" idx="4294967295"/>
          </p:nvPr>
        </p:nvSpPr>
        <p:spPr>
          <a:xfrm>
            <a:off x="6347675" y="1454370"/>
            <a:ext cx="5157900" cy="533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400" b="1">
                <a:latin typeface="Roboto"/>
                <a:ea typeface="Roboto"/>
                <a:cs typeface="Roboto"/>
                <a:sym typeface="Roboto"/>
              </a:rPr>
              <a:t>Report Card</a:t>
            </a:r>
            <a:endParaRPr sz="2400" b="1">
              <a:latin typeface="Roboto"/>
              <a:ea typeface="Roboto"/>
              <a:cs typeface="Roboto"/>
              <a:sym typeface="Roboto"/>
            </a:endParaRPr>
          </a:p>
        </p:txBody>
      </p:sp>
      <p:pic>
        <p:nvPicPr>
          <p:cNvPr id="329" name="Google Shape;329;p39"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pic>
        <p:nvPicPr>
          <p:cNvPr id="335" name="Google Shape;335;p40"/>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36" name="Google Shape;336;p4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What is Screen Time? </a:t>
            </a:r>
            <a:endParaRPr sz="1300" b="0" i="0" u="none" strike="noStrike" cap="none">
              <a:solidFill>
                <a:srgbClr val="000000"/>
              </a:solidFill>
              <a:latin typeface="Arial"/>
              <a:ea typeface="Arial"/>
              <a:cs typeface="Arial"/>
              <a:sym typeface="Arial"/>
            </a:endParaRPr>
          </a:p>
        </p:txBody>
      </p:sp>
      <p:sp>
        <p:nvSpPr>
          <p:cNvPr id="337" name="Google Shape;337;p40"/>
          <p:cNvSpPr txBox="1"/>
          <p:nvPr/>
        </p:nvSpPr>
        <p:spPr>
          <a:xfrm>
            <a:off x="3507325" y="1366150"/>
            <a:ext cx="2257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latin typeface="Calibri"/>
                <a:ea typeface="Calibri"/>
                <a:cs typeface="Calibri"/>
                <a:sym typeface="Calibri"/>
              </a:rPr>
              <a:t>What foods are served across a variety of food groups. </a:t>
            </a:r>
            <a:endParaRPr sz="2000">
              <a:solidFill>
                <a:schemeClr val="lt1"/>
              </a:solidFill>
              <a:latin typeface="Calibri"/>
              <a:ea typeface="Calibri"/>
              <a:cs typeface="Calibri"/>
              <a:sym typeface="Calibri"/>
            </a:endParaRPr>
          </a:p>
        </p:txBody>
      </p:sp>
      <p:sp>
        <p:nvSpPr>
          <p:cNvPr id="338" name="Google Shape;338;p40"/>
          <p:cNvSpPr txBox="1">
            <a:spLocks noGrp="1"/>
          </p:cNvSpPr>
          <p:nvPr>
            <p:ph type="body" idx="2"/>
          </p:nvPr>
        </p:nvSpPr>
        <p:spPr>
          <a:xfrm>
            <a:off x="757200" y="2087125"/>
            <a:ext cx="5157900" cy="41025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TV, DVDs, videos</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Computer time</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Smart phone, tablets</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Video games</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Virtual reality headsets</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Classroom curriculums </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Any apps</a:t>
            </a:r>
            <a:endParaRPr sz="2400">
              <a:latin typeface="Roboto"/>
              <a:ea typeface="Roboto"/>
              <a:cs typeface="Roboto"/>
              <a:sym typeface="Roboto"/>
            </a:endParaRPr>
          </a:p>
          <a:p>
            <a:pPr marL="457200" lvl="0" indent="-381000" algn="l" rtl="0">
              <a:lnSpc>
                <a:spcPct val="100000"/>
              </a:lnSpc>
              <a:spcBef>
                <a:spcPts val="0"/>
              </a:spcBef>
              <a:spcAft>
                <a:spcPts val="0"/>
              </a:spcAft>
              <a:buSzPts val="2400"/>
              <a:buFont typeface="Roboto"/>
              <a:buChar char="•"/>
            </a:pPr>
            <a:r>
              <a:rPr lang="en-US" sz="2400">
                <a:latin typeface="Roboto"/>
                <a:ea typeface="Roboto"/>
                <a:cs typeface="Roboto"/>
                <a:sym typeface="Roboto"/>
              </a:rPr>
              <a:t>Passive/Active viewing </a:t>
            </a:r>
            <a:endParaRPr sz="2400">
              <a:latin typeface="Roboto"/>
              <a:ea typeface="Roboto"/>
              <a:cs typeface="Roboto"/>
              <a:sym typeface="Roboto"/>
            </a:endParaRPr>
          </a:p>
          <a:p>
            <a:pPr marL="457200" lvl="0" indent="0" algn="l" rtl="0">
              <a:spcBef>
                <a:spcPts val="1000"/>
              </a:spcBef>
              <a:spcAft>
                <a:spcPts val="0"/>
              </a:spcAft>
              <a:buNone/>
            </a:pPr>
            <a:endParaRPr/>
          </a:p>
        </p:txBody>
      </p:sp>
      <p:pic>
        <p:nvPicPr>
          <p:cNvPr id="339" name="Google Shape;339;p40"/>
          <p:cNvPicPr preferRelativeResize="0"/>
          <p:nvPr/>
        </p:nvPicPr>
        <p:blipFill>
          <a:blip r:embed="rId4">
            <a:alphaModFix/>
          </a:blip>
          <a:stretch>
            <a:fillRect/>
          </a:stretch>
        </p:blipFill>
        <p:spPr>
          <a:xfrm>
            <a:off x="7621136" y="0"/>
            <a:ext cx="4570863" cy="6857999"/>
          </a:xfrm>
          <a:prstGeom prst="rect">
            <a:avLst/>
          </a:prstGeom>
          <a:noFill/>
          <a:ln>
            <a:noFill/>
          </a:ln>
        </p:spPr>
      </p:pic>
      <p:pic>
        <p:nvPicPr>
          <p:cNvPr id="340" name="Google Shape;340;p4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b="1">
                <a:latin typeface="Roboto"/>
                <a:ea typeface="Roboto"/>
                <a:cs typeface="Roboto"/>
                <a:sym typeface="Roboto"/>
              </a:rPr>
              <a:t>Tips to Consider About Screen Time</a:t>
            </a:r>
            <a:endParaRPr sz="3500" b="1">
              <a:latin typeface="Roboto"/>
              <a:ea typeface="Roboto"/>
              <a:cs typeface="Roboto"/>
              <a:sym typeface="Roboto"/>
            </a:endParaRPr>
          </a:p>
        </p:txBody>
      </p:sp>
      <p:sp>
        <p:nvSpPr>
          <p:cNvPr id="347" name="Google Shape;347;p41"/>
          <p:cNvSpPr txBox="1">
            <a:spLocks noGrp="1"/>
          </p:cNvSpPr>
          <p:nvPr>
            <p:ph type="body" idx="1"/>
          </p:nvPr>
        </p:nvSpPr>
        <p:spPr>
          <a:xfrm>
            <a:off x="838200" y="1561600"/>
            <a:ext cx="10515600" cy="3993600"/>
          </a:xfrm>
          <a:prstGeom prst="rect">
            <a:avLst/>
          </a:prstGeom>
        </p:spPr>
        <p:txBody>
          <a:bodyPr spcFirstLastPara="1" wrap="square" lIns="91425" tIns="45700" rIns="91425" bIns="45700" anchor="t" anchorCtr="0">
            <a:normAutofit lnSpcReduction="10000"/>
          </a:bodyPr>
          <a:lstStyle/>
          <a:p>
            <a:pPr marL="457200" lvl="0" indent="-381000" algn="l" rtl="0">
              <a:lnSpc>
                <a:spcPct val="115000"/>
              </a:lnSpc>
              <a:spcBef>
                <a:spcPts val="1000"/>
              </a:spcBef>
              <a:spcAft>
                <a:spcPts val="0"/>
              </a:spcAft>
              <a:buSzPts val="2400"/>
              <a:buFont typeface="Roboto"/>
              <a:buChar char="•"/>
            </a:pPr>
            <a:r>
              <a:rPr lang="en-US" sz="2400" dirty="0">
                <a:latin typeface="Roboto"/>
                <a:ea typeface="Roboto"/>
                <a:cs typeface="Roboto"/>
                <a:sym typeface="Roboto"/>
              </a:rPr>
              <a:t>Don’t feel pressured to introduce technology early</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Monitor children’s screen time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Turn off TVs and other devices when not in use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Keep bedrooms, mealtimes, and parent-child playtimes screen free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Avoid exposure to screens 1 hour before bedtime</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Avoid using screens as a way to calm/occupy your children</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Create screen free time in the home </a:t>
            </a:r>
            <a:endParaRPr sz="2400" dirty="0">
              <a:latin typeface="Roboto"/>
              <a:ea typeface="Roboto"/>
              <a:cs typeface="Roboto"/>
              <a:sym typeface="Roboto"/>
            </a:endParaRPr>
          </a:p>
          <a:p>
            <a:pPr marL="0" lvl="0" indent="0" algn="l" rtl="0">
              <a:lnSpc>
                <a:spcPct val="115000"/>
              </a:lnSpc>
              <a:spcBef>
                <a:spcPts val="1000"/>
              </a:spcBef>
              <a:spcAft>
                <a:spcPts val="0"/>
              </a:spcAft>
              <a:buNone/>
            </a:pPr>
            <a:endParaRPr sz="2400" dirty="0">
              <a:latin typeface="Roboto"/>
              <a:ea typeface="Roboto"/>
              <a:cs typeface="Roboto"/>
              <a:sym typeface="Roboto"/>
            </a:endParaRPr>
          </a:p>
          <a:p>
            <a:pPr marL="0" lvl="0" indent="0" algn="r" rtl="0">
              <a:lnSpc>
                <a:spcPct val="115000"/>
              </a:lnSpc>
              <a:spcBef>
                <a:spcPts val="1000"/>
              </a:spcBef>
              <a:spcAft>
                <a:spcPts val="0"/>
              </a:spcAft>
              <a:buNone/>
            </a:pPr>
            <a:r>
              <a:rPr lang="en-US" sz="1500" dirty="0">
                <a:latin typeface="Roboto"/>
                <a:ea typeface="Roboto"/>
                <a:cs typeface="Roboto"/>
                <a:sym typeface="Roboto"/>
              </a:rPr>
              <a:t>Information from </a:t>
            </a:r>
            <a:r>
              <a:rPr lang="en-US" sz="1500" u="sng" dirty="0">
                <a:solidFill>
                  <a:schemeClr val="hlink"/>
                </a:solidFill>
                <a:latin typeface="Roboto"/>
                <a:ea typeface="Roboto"/>
                <a:cs typeface="Roboto"/>
                <a:sym typeface="Roboto"/>
                <a:hlinkClick r:id="rId3"/>
              </a:rPr>
              <a:t>healthychildren.org</a:t>
            </a:r>
            <a:r>
              <a:rPr lang="en-US" sz="2400" dirty="0">
                <a:latin typeface="Roboto"/>
                <a:ea typeface="Roboto"/>
                <a:cs typeface="Roboto"/>
                <a:sym typeface="Roboto"/>
              </a:rPr>
              <a:t>	</a:t>
            </a:r>
            <a:endParaRPr sz="1100" i="1" dirty="0">
              <a:latin typeface="Roboto"/>
              <a:ea typeface="Roboto"/>
              <a:cs typeface="Roboto"/>
              <a:sym typeface="Roboto"/>
            </a:endParaRPr>
          </a:p>
        </p:txBody>
      </p:sp>
      <p:pic>
        <p:nvPicPr>
          <p:cNvPr id="348" name="Google Shape;348;p41"/>
          <p:cNvPicPr preferRelativeResize="0"/>
          <p:nvPr/>
        </p:nvPicPr>
        <p:blipFill rotWithShape="1">
          <a:blip r:embed="rId4">
            <a:alphaModFix/>
          </a:blip>
          <a:srcRect/>
          <a:stretch/>
        </p:blipFill>
        <p:spPr>
          <a:xfrm rot="10800000" flipH="1">
            <a:off x="5756837" y="-8808"/>
            <a:ext cx="692457" cy="249909"/>
          </a:xfrm>
          <a:prstGeom prst="rect">
            <a:avLst/>
          </a:prstGeom>
          <a:noFill/>
          <a:ln>
            <a:noFill/>
          </a:ln>
        </p:spPr>
      </p:pic>
      <p:pic>
        <p:nvPicPr>
          <p:cNvPr id="349" name="Google Shape;349;p41"/>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50" name="Google Shape;350;p41"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b="1">
                <a:latin typeface="Roboto"/>
                <a:ea typeface="Roboto"/>
                <a:cs typeface="Roboto"/>
                <a:sym typeface="Roboto"/>
              </a:rPr>
              <a:t>Creative Ideas to Replace Screen Time</a:t>
            </a:r>
            <a:endParaRPr sz="3500" b="1">
              <a:latin typeface="Roboto"/>
              <a:ea typeface="Roboto"/>
              <a:cs typeface="Roboto"/>
              <a:sym typeface="Roboto"/>
            </a:endParaRPr>
          </a:p>
        </p:txBody>
      </p:sp>
      <p:sp>
        <p:nvSpPr>
          <p:cNvPr id="357" name="Google Shape;357;p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a:latin typeface="Roboto"/>
                <a:ea typeface="Roboto"/>
                <a:cs typeface="Roboto"/>
                <a:sym typeface="Roboto"/>
              </a:rPr>
              <a:t>Surprise them</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Puzzle time</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Get crafty</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Act our stories or skits</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Play music</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Enlist their help</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Rotate toys</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Get physical</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a:latin typeface="Roboto"/>
                <a:ea typeface="Roboto"/>
                <a:cs typeface="Roboto"/>
                <a:sym typeface="Roboto"/>
              </a:rPr>
              <a:t>Provide nothing</a:t>
            </a:r>
            <a:endParaRPr sz="2400">
              <a:latin typeface="Roboto"/>
              <a:ea typeface="Roboto"/>
              <a:cs typeface="Roboto"/>
              <a:sym typeface="Roboto"/>
            </a:endParaRPr>
          </a:p>
        </p:txBody>
      </p:sp>
      <p:pic>
        <p:nvPicPr>
          <p:cNvPr id="358" name="Google Shape;358;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59" name="Google Shape;359;p42"/>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360" name="Google Shape;360;p4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622500" y="159500"/>
            <a:ext cx="10947000" cy="826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b="1">
                <a:latin typeface="Roboto"/>
                <a:ea typeface="Roboto"/>
                <a:cs typeface="Roboto"/>
                <a:sym typeface="Roboto"/>
              </a:rPr>
              <a:t>Creating a Family Media Use Plan</a:t>
            </a:r>
            <a:endParaRPr sz="3900" b="1">
              <a:latin typeface="Roboto"/>
              <a:ea typeface="Roboto"/>
              <a:cs typeface="Roboto"/>
              <a:sym typeface="Roboto"/>
            </a:endParaRPr>
          </a:p>
        </p:txBody>
      </p:sp>
      <p:pic>
        <p:nvPicPr>
          <p:cNvPr id="367" name="Google Shape;367;p43"/>
          <p:cNvPicPr preferRelativeResize="0"/>
          <p:nvPr/>
        </p:nvPicPr>
        <p:blipFill rotWithShape="1">
          <a:blip r:embed="rId3">
            <a:alphaModFix/>
          </a:blip>
          <a:srcRect l="2294" r="15758"/>
          <a:stretch/>
        </p:blipFill>
        <p:spPr>
          <a:xfrm>
            <a:off x="0" y="1252150"/>
            <a:ext cx="5816126" cy="4799501"/>
          </a:xfrm>
          <a:prstGeom prst="rect">
            <a:avLst/>
          </a:prstGeom>
          <a:noFill/>
          <a:ln>
            <a:noFill/>
          </a:ln>
        </p:spPr>
      </p:pic>
      <p:pic>
        <p:nvPicPr>
          <p:cNvPr id="368" name="Google Shape;368;p43"/>
          <p:cNvPicPr preferRelativeResize="0"/>
          <p:nvPr/>
        </p:nvPicPr>
        <p:blipFill rotWithShape="1">
          <a:blip r:embed="rId4">
            <a:alphaModFix/>
          </a:blip>
          <a:srcRect l="2606" r="1919"/>
          <a:stretch/>
        </p:blipFill>
        <p:spPr>
          <a:xfrm>
            <a:off x="5816125" y="1808000"/>
            <a:ext cx="6448375" cy="3242000"/>
          </a:xfrm>
          <a:prstGeom prst="rect">
            <a:avLst/>
          </a:prstGeom>
          <a:noFill/>
          <a:ln>
            <a:noFill/>
          </a:ln>
        </p:spPr>
      </p:pic>
      <p:pic>
        <p:nvPicPr>
          <p:cNvPr id="369" name="Google Shape;369;p43"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4"/>
        <p:cNvGrpSpPr/>
        <p:nvPr/>
      </p:nvGrpSpPr>
      <p:grpSpPr>
        <a:xfrm>
          <a:off x="0" y="0"/>
          <a:ext cx="0" cy="0"/>
          <a:chOff x="0" y="0"/>
          <a:chExt cx="0" cy="0"/>
        </a:xfrm>
      </p:grpSpPr>
      <p:sp>
        <p:nvSpPr>
          <p:cNvPr id="375" name="Google Shape;375;p44"/>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376" name="Google Shape;376;p4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77" name="Google Shape;377;p44"/>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78" name="Google Shape;378;p44"/>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Active listening</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Judgement free zone/safe place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Confidentiality</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a:solidFill>
                  <a:schemeClr val="dk1"/>
                </a:solidFill>
                <a:latin typeface="Roboto"/>
                <a:ea typeface="Roboto"/>
                <a:cs typeface="Roboto"/>
                <a:sym typeface="Roboto"/>
              </a:rPr>
              <a:t>All responses welcome!</a:t>
            </a:r>
            <a:endParaRPr sz="1300" i="0" u="none" strike="noStrike" cap="none">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379" name="Google Shape;379;p44"/>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380" name="Google Shape;380;p44"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5"/>
        <p:cNvGrpSpPr/>
        <p:nvPr/>
      </p:nvGrpSpPr>
      <p:grpSpPr>
        <a:xfrm>
          <a:off x="0" y="0"/>
          <a:ext cx="0" cy="0"/>
          <a:chOff x="0" y="0"/>
          <a:chExt cx="0" cy="0"/>
        </a:xfrm>
      </p:grpSpPr>
      <p:sp>
        <p:nvSpPr>
          <p:cNvPr id="386" name="Google Shape;386;p45"/>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387" name="Google Shape;387;p45"/>
          <p:cNvSpPr/>
          <p:nvPr/>
        </p:nvSpPr>
        <p:spPr>
          <a:xfrm>
            <a:off x="5435525" y="3406674"/>
            <a:ext cx="6110700" cy="10269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Managing Screen Time in a Technology World</a:t>
            </a:r>
            <a:endParaRPr sz="1300" b="0" i="0" u="none" strike="noStrike" cap="none">
              <a:solidFill>
                <a:srgbClr val="000000"/>
              </a:solidFill>
              <a:latin typeface="Arial"/>
              <a:ea typeface="Arial"/>
              <a:cs typeface="Arial"/>
              <a:sym typeface="Arial"/>
            </a:endParaRPr>
          </a:p>
        </p:txBody>
      </p:sp>
      <p:pic>
        <p:nvPicPr>
          <p:cNvPr id="388" name="Google Shape;388;p45"/>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389" name="Google Shape;389;p45"/>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390" name="Google Shape;390;p45"/>
          <p:cNvPicPr preferRelativeResize="0"/>
          <p:nvPr/>
        </p:nvPicPr>
        <p:blipFill rotWithShape="1">
          <a:blip r:embed="rId5">
            <a:alphaModFix/>
          </a:blip>
          <a:srcRect/>
          <a:stretch/>
        </p:blipFill>
        <p:spPr>
          <a:xfrm>
            <a:off x="10960182" y="5813227"/>
            <a:ext cx="1231820" cy="10268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sp>
        <p:nvSpPr>
          <p:cNvPr id="396" name="Google Shape;396;p46"/>
          <p:cNvSpPr/>
          <p:nvPr/>
        </p:nvSpPr>
        <p:spPr>
          <a:xfrm>
            <a:off x="4078850" y="2433600"/>
            <a:ext cx="6147600" cy="22347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ways that you have created positive connection time without screens?</a:t>
            </a:r>
            <a:endParaRPr sz="2400" i="0" u="none" strike="noStrike" cap="none">
              <a:solidFill>
                <a:srgbClr val="000000"/>
              </a:solidFill>
              <a:latin typeface="Roboto"/>
              <a:ea typeface="Roboto"/>
              <a:cs typeface="Roboto"/>
              <a:sym typeface="Roboto"/>
            </a:endParaRPr>
          </a:p>
        </p:txBody>
      </p:sp>
      <p:pic>
        <p:nvPicPr>
          <p:cNvPr id="397" name="Google Shape;397;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98" name="Google Shape;398;p46"/>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399" name="Google Shape;399;p46"/>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00" name="Google Shape;400;p4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8"/>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a:t>
            </a:r>
            <a:r>
              <a:rPr lang="en-US" b="1">
                <a:solidFill>
                  <a:srgbClr val="121212"/>
                </a:solidFill>
                <a:latin typeface="Roboto"/>
                <a:ea typeface="Roboto"/>
                <a:cs typeface="Roboto"/>
                <a:sym typeface="Roboto"/>
              </a:rPr>
              <a:t>e</a:t>
            </a:r>
            <a:r>
              <a:rPr lang="en-US" sz="1400" b="1" i="0" u="none" strike="noStrike" cap="none">
                <a:solidFill>
                  <a:srgbClr val="121212"/>
                </a:solidFill>
                <a:latin typeface="Roboto"/>
                <a:ea typeface="Roboto"/>
                <a:cs typeface="Roboto"/>
                <a:sym typeface="Roboto"/>
              </a:rPr>
              <a:t>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9" name="Google Shape;179;p28"/>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80" name="Google Shape;180;p28"/>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181" name="Google Shape;181;p28"/>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182" name="Google Shape;182;p28"/>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183" name="Google Shape;183;p28"/>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184" name="Google Shape;184;p28"/>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186" name="Google Shape;186;p28"/>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187" name="Google Shape;187;p28"/>
          <p:cNvPicPr preferRelativeResize="0"/>
          <p:nvPr/>
        </p:nvPicPr>
        <p:blipFill rotWithShape="1">
          <a:blip r:embed="rId5">
            <a:alphaModFix/>
          </a:blip>
          <a:srcRect/>
          <a:stretch/>
        </p:blipFill>
        <p:spPr>
          <a:xfrm>
            <a:off x="909887" y="4991695"/>
            <a:ext cx="803280" cy="803280"/>
          </a:xfrm>
          <a:prstGeom prst="rect">
            <a:avLst/>
          </a:prstGeom>
          <a:noFill/>
          <a:ln>
            <a:noFill/>
          </a:ln>
        </p:spPr>
      </p:pic>
      <p:sp>
        <p:nvSpPr>
          <p:cNvPr id="188" name="Google Shape;188;p28"/>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189" name="Google Shape;189;p28"/>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190" name="Google Shape;190;p28"/>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192" name="Google Shape;192;p28"/>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193" name="Google Shape;193;p28"/>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194" name="Google Shape;194;p28"/>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195" name="Google Shape;195;p28"/>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196" name="Google Shape;196;p28"/>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197" name="Google Shape;197;p28"/>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198" name="Google Shape;198;p28"/>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199" name="Google Shape;199;p28"/>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200" name="Google Shape;200;p28"/>
          <p:cNvPicPr preferRelativeResize="0"/>
          <p:nvPr/>
        </p:nvPicPr>
        <p:blipFill rotWithShape="1">
          <a:blip r:embed="rId7">
            <a:alphaModFix/>
          </a:blip>
          <a:srcRect/>
          <a:stretch/>
        </p:blipFill>
        <p:spPr>
          <a:xfrm>
            <a:off x="10960182" y="5813227"/>
            <a:ext cx="1231820" cy="1026833"/>
          </a:xfrm>
          <a:prstGeom prst="rect">
            <a:avLst/>
          </a:prstGeom>
          <a:noFill/>
          <a:ln>
            <a:noFill/>
          </a:ln>
        </p:spPr>
      </p:pic>
      <p:pic>
        <p:nvPicPr>
          <p:cNvPr id="201" name="Google Shape;201;p2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47"/>
          <p:cNvSpPr/>
          <p:nvPr/>
        </p:nvSpPr>
        <p:spPr>
          <a:xfrm>
            <a:off x="4272250" y="2594350"/>
            <a:ext cx="7239000" cy="10269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possible benefits of reducing screen time for your family?</a:t>
            </a:r>
            <a:endParaRPr sz="2600">
              <a:solidFill>
                <a:schemeClr val="dk1"/>
              </a:solidFill>
              <a:latin typeface="Calibri"/>
              <a:ea typeface="Calibri"/>
              <a:cs typeface="Calibri"/>
              <a:sym typeface="Calibri"/>
            </a:endParaRPr>
          </a:p>
        </p:txBody>
      </p:sp>
      <p:pic>
        <p:nvPicPr>
          <p:cNvPr id="407" name="Google Shape;407;p47"/>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08" name="Google Shape;408;p47"/>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09" name="Google Shape;409;p47"/>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10" name="Google Shape;410;p47"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pic>
        <p:nvPicPr>
          <p:cNvPr id="416" name="Google Shape;416;p4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17" name="Google Shape;417;p48"/>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18" name="Google Shape;418;p48"/>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19" name="Google Shape;419;p48"/>
          <p:cNvSpPr/>
          <p:nvPr/>
        </p:nvSpPr>
        <p:spPr>
          <a:xfrm>
            <a:off x="4012225" y="2251750"/>
            <a:ext cx="6099900" cy="1712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strategies you could add to your family media plan? What are some things that are important to you?</a:t>
            </a:r>
            <a:endParaRPr sz="260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420" name="Google Shape;420;p4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5"/>
        <p:cNvGrpSpPr/>
        <p:nvPr/>
      </p:nvGrpSpPr>
      <p:grpSpPr>
        <a:xfrm>
          <a:off x="0" y="0"/>
          <a:ext cx="0" cy="0"/>
          <a:chOff x="0" y="0"/>
          <a:chExt cx="0" cy="0"/>
        </a:xfrm>
      </p:grpSpPr>
      <p:pic>
        <p:nvPicPr>
          <p:cNvPr id="426" name="Google Shape;426;p49"/>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27" name="Google Shape;427;p49"/>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28" name="Google Shape;428;p49"/>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29" name="Google Shape;429;p49"/>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30" name="Google Shape;430;p49"/>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31" name="Google Shape;431;p49"/>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32" name="Google Shape;432;p49"/>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33" name="Google Shape;433;p49"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34" name="Google Shape;434;p49"/>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35" name="Google Shape;435;p49"/>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1000"/>
                                        <p:tgtEl>
                                          <p:spTgt spid="4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0"/>
        <p:cNvGrpSpPr/>
        <p:nvPr/>
      </p:nvGrpSpPr>
      <p:grpSpPr>
        <a:xfrm>
          <a:off x="0" y="0"/>
          <a:ext cx="0" cy="0"/>
          <a:chOff x="0" y="0"/>
          <a:chExt cx="0" cy="0"/>
        </a:xfrm>
      </p:grpSpPr>
      <p:sp>
        <p:nvSpPr>
          <p:cNvPr id="441" name="Google Shape;441;p50"/>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442" name="Google Shape;442;p50"/>
          <p:cNvSpPr/>
          <p:nvPr/>
        </p:nvSpPr>
        <p:spPr>
          <a:xfrm>
            <a:off x="946075" y="1638300"/>
            <a:ext cx="6165600" cy="49326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Clr>
                <a:schemeClr val="dk1"/>
              </a:buClr>
              <a:buSzPts val="1400"/>
              <a:buFont typeface="Arial"/>
              <a:buNone/>
            </a:pPr>
            <a:r>
              <a:rPr lang="en-US" sz="3100" dirty="0">
                <a:solidFill>
                  <a:schemeClr val="dk1"/>
                </a:solidFill>
                <a:highlight>
                  <a:srgbClr val="FFFFFF"/>
                </a:highlight>
                <a:latin typeface="Roboto"/>
                <a:ea typeface="Roboto"/>
                <a:cs typeface="Roboto"/>
                <a:sym typeface="Roboto"/>
              </a:rPr>
              <a:t>In the next 30 days, will you commit to developing your family's media plan? </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3100" dirty="0">
                <a:solidFill>
                  <a:schemeClr val="dk1"/>
                </a:solidFill>
                <a:highlight>
                  <a:srgbClr val="FFFFFF"/>
                </a:highlight>
                <a:latin typeface="Roboto"/>
                <a:ea typeface="Roboto"/>
                <a:cs typeface="Roboto"/>
                <a:sym typeface="Roboto"/>
              </a:rPr>
              <a:t> </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3100" dirty="0">
                <a:solidFill>
                  <a:schemeClr val="dk1"/>
                </a:solidFill>
                <a:highlight>
                  <a:srgbClr val="FFFFFF"/>
                </a:highlight>
                <a:latin typeface="Roboto"/>
                <a:ea typeface="Roboto"/>
                <a:cs typeface="Roboto"/>
                <a:sym typeface="Roboto"/>
              </a:rPr>
              <a:t>Set a date! </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3100" dirty="0">
                <a:solidFill>
                  <a:schemeClr val="dk1"/>
                </a:solidFill>
                <a:highlight>
                  <a:srgbClr val="FFFFFF"/>
                </a:highlight>
                <a:latin typeface="Roboto"/>
                <a:ea typeface="Roboto"/>
                <a:cs typeface="Roboto"/>
                <a:sym typeface="Roboto"/>
              </a:rPr>
              <a:t>Which strategies will you include?</a:t>
            </a:r>
            <a:endParaRPr sz="31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3100" dirty="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600" u="sng" dirty="0">
                <a:solidFill>
                  <a:schemeClr val="dk1"/>
                </a:solidFill>
                <a:latin typeface="Roboto"/>
                <a:ea typeface="Roboto"/>
                <a:cs typeface="Roboto"/>
                <a:sym typeface="Roboto"/>
                <a:hlinkClick r:id="rId3">
                  <a:extLst>
                    <a:ext uri="{A12FA001-AC4F-418D-AE19-62706E023703}">
                      <ahyp:hlinkClr xmlns:ahyp="http://schemas.microsoft.com/office/drawing/2018/hyperlinkcolor" val="tx"/>
                    </a:ext>
                  </a:extLst>
                </a:hlinkClick>
              </a:rPr>
              <a:t>AAP Media Plan (healthychildren.org)</a:t>
            </a:r>
            <a:endParaRPr sz="2600" dirty="0">
              <a:solidFill>
                <a:schemeClr val="dk1"/>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None/>
            </a:pPr>
            <a:endParaRPr sz="2600" dirty="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443" name="Google Shape;443;p5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pic>
        <p:nvPicPr>
          <p:cNvPr id="444" name="Google Shape;444;p50"/>
          <p:cNvPicPr preferRelativeResize="0"/>
          <p:nvPr/>
        </p:nvPicPr>
        <p:blipFill rotWithShape="1">
          <a:blip r:embed="rId5">
            <a:alphaModFix/>
          </a:blip>
          <a:srcRect t="6367"/>
          <a:stretch/>
        </p:blipFill>
        <p:spPr>
          <a:xfrm>
            <a:off x="7303025" y="0"/>
            <a:ext cx="4888976" cy="6857999"/>
          </a:xfrm>
          <a:prstGeom prst="rect">
            <a:avLst/>
          </a:prstGeom>
          <a:noFill/>
          <a:ln>
            <a:noFill/>
          </a:ln>
        </p:spPr>
      </p:pic>
      <p:pic>
        <p:nvPicPr>
          <p:cNvPr id="445" name="Google Shape;445;p50"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0"/>
        <p:cNvGrpSpPr/>
        <p:nvPr/>
      </p:nvGrpSpPr>
      <p:grpSpPr>
        <a:xfrm>
          <a:off x="0" y="0"/>
          <a:ext cx="0" cy="0"/>
          <a:chOff x="0" y="0"/>
          <a:chExt cx="0" cy="0"/>
        </a:xfrm>
      </p:grpSpPr>
      <p:sp>
        <p:nvSpPr>
          <p:cNvPr id="451" name="Google Shape;451;p51"/>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52" name="Google Shape;452;p51"/>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53" name="Google Shape;453;p51"/>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54" name="Google Shape;454;p5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p52"/>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461" name="Google Shape;461;p5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62" name="Google Shape;462;p52"/>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63" name="Google Shape;463;p52"/>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64" name="Google Shape;464;p5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pic>
        <p:nvPicPr>
          <p:cNvPr id="470" name="Google Shape;470;p53"/>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71" name="Google Shape;471;p53"/>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472" name="Google Shape;472;p53"/>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473" name="Google Shape;473;p53"/>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474" name="Google Shape;474;p53"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475" name="Google Shape;475;p53"/>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476" name="Google Shape;476;p53"/>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29"/>
          <p:cNvSpPr/>
          <p:nvPr/>
        </p:nvSpPr>
        <p:spPr>
          <a:xfrm>
            <a:off x="5064706" y="892968"/>
            <a:ext cx="4908900" cy="848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08" name="Google Shape;208;p29"/>
          <p:cNvSpPr/>
          <p:nvPr/>
        </p:nvSpPr>
        <p:spPr>
          <a:xfrm>
            <a:off x="5064700" y="2119725"/>
            <a:ext cx="5238900" cy="33576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None/>
            </a:pPr>
            <a:r>
              <a:rPr lang="en-US" sz="3000">
                <a:solidFill>
                  <a:schemeClr val="dk1"/>
                </a:solidFill>
                <a:latin typeface="Roboto"/>
                <a:ea typeface="Roboto"/>
                <a:cs typeface="Roboto"/>
                <a:sym typeface="Roboto"/>
              </a:rPr>
              <a:t>What is something you enjoy doing as a family? </a:t>
            </a:r>
            <a:endParaRPr sz="3000">
              <a:latin typeface="Roboto"/>
              <a:ea typeface="Roboto"/>
              <a:cs typeface="Roboto"/>
              <a:sym typeface="Roboto"/>
            </a:endParaRPr>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9" name="Google Shape;209;p29"/>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10" name="Google Shape;210;p29"/>
          <p:cNvPicPr preferRelativeResize="0"/>
          <p:nvPr/>
        </p:nvPicPr>
        <p:blipFill rotWithShape="1">
          <a:blip r:embed="rId4">
            <a:alphaModFix/>
          </a:blip>
          <a:srcRect/>
          <a:stretch/>
        </p:blipFill>
        <p:spPr>
          <a:xfrm>
            <a:off x="10960182" y="5813227"/>
            <a:ext cx="1231819" cy="1026832"/>
          </a:xfrm>
          <a:prstGeom prst="rect">
            <a:avLst/>
          </a:prstGeom>
          <a:noFill/>
          <a:ln>
            <a:noFill/>
          </a:ln>
        </p:spPr>
      </p:pic>
      <p:pic>
        <p:nvPicPr>
          <p:cNvPr id="211" name="Google Shape;211;p29"/>
          <p:cNvPicPr preferRelativeResize="0"/>
          <p:nvPr/>
        </p:nvPicPr>
        <p:blipFill>
          <a:blip r:embed="rId5">
            <a:alphaModFix/>
          </a:blip>
          <a:stretch>
            <a:fillRect/>
          </a:stretch>
        </p:blipFill>
        <p:spPr>
          <a:xfrm>
            <a:off x="0" y="0"/>
            <a:ext cx="4570877"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218" name="Google Shape;218;p30"/>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57200" lvl="0" indent="-330200" algn="l" rtl="0">
              <a:lnSpc>
                <a:spcPct val="115000"/>
              </a:lnSpc>
              <a:spcBef>
                <a:spcPts val="0"/>
              </a:spcBef>
              <a:spcAft>
                <a:spcPts val="0"/>
              </a:spcAft>
              <a:buClr>
                <a:schemeClr val="dk1"/>
              </a:buClr>
              <a:buSzPts val="1600"/>
              <a:buFont typeface="Roboto"/>
              <a:buChar char="●"/>
            </a:pPr>
            <a:r>
              <a:rPr lang="en-US" sz="2400" dirty="0">
                <a:solidFill>
                  <a:schemeClr val="dk1"/>
                </a:solidFill>
                <a:highlight>
                  <a:srgbClr val="FFFFFF"/>
                </a:highlight>
                <a:latin typeface="Roboto"/>
                <a:ea typeface="Roboto"/>
                <a:cs typeface="Roboto"/>
                <a:sym typeface="Roboto"/>
              </a:rPr>
              <a:t>To understand how the Four Building Blocks of HOPE (Healthy Outcomes from Positive Experiences) support the development of the child and family</a:t>
            </a:r>
            <a:endParaRPr sz="2400" dirty="0">
              <a:solidFill>
                <a:schemeClr val="dk1"/>
              </a:solidFill>
              <a:latin typeface="Roboto"/>
              <a:ea typeface="Roboto"/>
              <a:cs typeface="Roboto"/>
              <a:sym typeface="Roboto"/>
            </a:endParaRPr>
          </a:p>
          <a:p>
            <a:pPr marL="457200" lvl="0" indent="-330200" algn="l" rtl="0">
              <a:lnSpc>
                <a:spcPct val="115000"/>
              </a:lnSpc>
              <a:spcBef>
                <a:spcPts val="0"/>
              </a:spcBef>
              <a:spcAft>
                <a:spcPts val="0"/>
              </a:spcAft>
              <a:buClr>
                <a:schemeClr val="dk1"/>
              </a:buClr>
              <a:buSzPts val="1600"/>
              <a:buFont typeface="Roboto"/>
              <a:buChar char="●"/>
            </a:pPr>
            <a:r>
              <a:rPr lang="en-US" sz="2400" dirty="0">
                <a:solidFill>
                  <a:schemeClr val="dk1"/>
                </a:solidFill>
                <a:latin typeface="Roboto"/>
                <a:ea typeface="Roboto"/>
                <a:cs typeface="Roboto"/>
                <a:sym typeface="Roboto"/>
              </a:rPr>
              <a:t>To discover the benefits of a family media plan</a:t>
            </a:r>
          </a:p>
          <a:p>
            <a:pPr marL="457200" lvl="0" indent="-330200" algn="l" rtl="0">
              <a:lnSpc>
                <a:spcPct val="115000"/>
              </a:lnSpc>
              <a:spcBef>
                <a:spcPts val="0"/>
              </a:spcBef>
              <a:spcAft>
                <a:spcPts val="0"/>
              </a:spcAft>
              <a:buClr>
                <a:schemeClr val="dk1"/>
              </a:buClr>
              <a:buSzPts val="1600"/>
              <a:buFont typeface="Roboto"/>
              <a:buChar char="●"/>
            </a:pPr>
            <a:r>
              <a:rPr lang="en-US" sz="2400" dirty="0">
                <a:solidFill>
                  <a:schemeClr val="dk1"/>
                </a:solidFill>
                <a:latin typeface="Roboto"/>
                <a:ea typeface="Roboto"/>
                <a:cs typeface="Roboto"/>
                <a:sym typeface="Roboto"/>
              </a:rPr>
              <a:t>To consider alternate activities to reduce passive screen time</a:t>
            </a:r>
            <a:endParaRPr sz="2400" dirty="0">
              <a:solidFill>
                <a:schemeClr val="dk1"/>
              </a:solidFill>
              <a:highlight>
                <a:srgbClr val="FFFFFF"/>
              </a:highlight>
              <a:latin typeface="Roboto"/>
              <a:ea typeface="Roboto"/>
              <a:cs typeface="Roboto"/>
              <a:sym typeface="Roboto"/>
            </a:endParaRPr>
          </a:p>
        </p:txBody>
      </p:sp>
      <p:pic>
        <p:nvPicPr>
          <p:cNvPr id="219" name="Google Shape;219;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20" name="Google Shape;220;p3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pic>
        <p:nvPicPr>
          <p:cNvPr id="221" name="Google Shape;221;p3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8" name="Google Shape;228;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29" name="Google Shape;229;p31"/>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230" name="Google Shape;230;p31"/>
          <p:cNvSpPr/>
          <p:nvPr/>
        </p:nvSpPr>
        <p:spPr>
          <a:xfrm>
            <a:off x="1151367" y="182829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231" name="Google Shape;231;p31"/>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232" name="Google Shape;232;p31"/>
          <p:cNvPicPr preferRelativeResize="0"/>
          <p:nvPr/>
        </p:nvPicPr>
        <p:blipFill rotWithShape="1">
          <a:blip r:embed="rId6">
            <a:alphaModFix/>
          </a:blip>
          <a:srcRect l="17420" r="16542"/>
          <a:stretch/>
        </p:blipFill>
        <p:spPr>
          <a:xfrm>
            <a:off x="5481870" y="79839"/>
            <a:ext cx="4862590" cy="6698321"/>
          </a:xfrm>
          <a:prstGeom prst="rect">
            <a:avLst/>
          </a:prstGeom>
          <a:noFill/>
          <a:ln>
            <a:noFill/>
          </a:ln>
        </p:spPr>
      </p:pic>
      <p:pic>
        <p:nvPicPr>
          <p:cNvPr id="233" name="Google Shape;233;p31"/>
          <p:cNvPicPr preferRelativeResize="0"/>
          <p:nvPr/>
        </p:nvPicPr>
        <p:blipFill rotWithShape="1">
          <a:blip r:embed="rId7">
            <a:alphaModFix/>
          </a:blip>
          <a:srcRect/>
          <a:stretch/>
        </p:blipFill>
        <p:spPr>
          <a:xfrm>
            <a:off x="258835" y="6206648"/>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40" name="Google Shape;240;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1" name="Google Shape;241;p3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242" name="Google Shape;242;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3" name="Google Shape;243;p32"/>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244" name="Google Shape;244;p32"/>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51" name="Google Shape;251;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2" name="Google Shape;252;p33"/>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253" name="Google Shape;253;p33"/>
          <p:cNvPicPr preferRelativeResize="0"/>
          <p:nvPr/>
        </p:nvPicPr>
        <p:blipFill rotWithShape="1">
          <a:blip r:embed="rId5">
            <a:alphaModFix/>
          </a:blip>
          <a:srcRect l="19376" t="26975" r="21275" b="51189"/>
          <a:stretch/>
        </p:blipFill>
        <p:spPr>
          <a:xfrm>
            <a:off x="1812692" y="2261326"/>
            <a:ext cx="7938341" cy="265681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55" name="Google Shape;255;p33"/>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62" name="Google Shape;262;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3" name="Google Shape;263;p3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264" name="Google Shape;264;p34"/>
          <p:cNvPicPr preferRelativeResize="0"/>
          <p:nvPr/>
        </p:nvPicPr>
        <p:blipFill rotWithShape="1">
          <a:blip r:embed="rId5">
            <a:alphaModFix/>
          </a:blip>
          <a:srcRect l="17420" t="50018" r="16542" b="27374"/>
          <a:stretch/>
        </p:blipFill>
        <p:spPr>
          <a:xfrm>
            <a:off x="1714040" y="2227100"/>
            <a:ext cx="8751908" cy="2725268"/>
          </a:xfrm>
          <a:prstGeom prst="rect">
            <a:avLst/>
          </a:prstGeom>
          <a:noFill/>
          <a:ln>
            <a:noFill/>
          </a:ln>
        </p:spPr>
      </p:pic>
      <p:pic>
        <p:nvPicPr>
          <p:cNvPr id="265" name="Google Shape;265;p34"/>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66" name="Google Shape;266;p34"/>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73" name="Google Shape;273;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4" name="Google Shape;274;p35"/>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275" name="Google Shape;275;p35"/>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276" name="Google Shape;276;p35"/>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77" name="Google Shape;277;p35"/>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4874</Words>
  <Application>Microsoft Office PowerPoint</Application>
  <PresentationFormat>Widescreen</PresentationFormat>
  <Paragraphs>377</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Roboto</vt:lpstr>
      <vt:lpstr>Calibri</vt:lpstr>
      <vt:lpstr>Arial</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to Consider About Screen Time</vt:lpstr>
      <vt:lpstr>Creative Ideas to Replace Screen Time</vt:lpstr>
      <vt:lpstr>Creating a Family Media Use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Chong, Caliste</cp:lastModifiedBy>
  <cp:revision>4</cp:revision>
  <dcterms:modified xsi:type="dcterms:W3CDTF">2023-04-03T15:49:00Z</dcterms:modified>
</cp:coreProperties>
</file>