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4.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64" r:id="rId5"/>
    <p:sldMasterId id="2147483719" r:id="rId6"/>
    <p:sldMasterId id="2147483738" r:id="rId7"/>
    <p:sldMasterId id="2147483770" r:id="rId8"/>
  </p:sldMasterIdLst>
  <p:notesMasterIdLst>
    <p:notesMasterId r:id="rId198"/>
  </p:notesMasterIdLst>
  <p:sldIdLst>
    <p:sldId id="1565" r:id="rId9"/>
    <p:sldId id="1528" r:id="rId10"/>
    <p:sldId id="1548" r:id="rId11"/>
    <p:sldId id="327" r:id="rId12"/>
    <p:sldId id="328" r:id="rId13"/>
    <p:sldId id="1509" r:id="rId14"/>
    <p:sldId id="1474" r:id="rId15"/>
    <p:sldId id="1475" r:id="rId16"/>
    <p:sldId id="1566" r:id="rId17"/>
    <p:sldId id="1567" r:id="rId18"/>
    <p:sldId id="283" r:id="rId19"/>
    <p:sldId id="1568" r:id="rId20"/>
    <p:sldId id="1569" r:id="rId21"/>
    <p:sldId id="1570" r:id="rId22"/>
    <p:sldId id="325" r:id="rId23"/>
    <p:sldId id="1576" r:id="rId24"/>
    <p:sldId id="1571" r:id="rId25"/>
    <p:sldId id="1572" r:id="rId26"/>
    <p:sldId id="1573" r:id="rId27"/>
    <p:sldId id="1574" r:id="rId28"/>
    <p:sldId id="1575" r:id="rId29"/>
    <p:sldId id="1511" r:id="rId30"/>
    <p:sldId id="1577" r:id="rId31"/>
    <p:sldId id="1532" r:id="rId32"/>
    <p:sldId id="1411" r:id="rId33"/>
    <p:sldId id="1578" r:id="rId34"/>
    <p:sldId id="1448" r:id="rId35"/>
    <p:sldId id="1393" r:id="rId36"/>
    <p:sldId id="1513" r:id="rId37"/>
    <p:sldId id="1449" r:id="rId38"/>
    <p:sldId id="1450" r:id="rId39"/>
    <p:sldId id="1514" r:id="rId40"/>
    <p:sldId id="1476" r:id="rId41"/>
    <p:sldId id="1515" r:id="rId42"/>
    <p:sldId id="1579" r:id="rId43"/>
    <p:sldId id="1452" r:id="rId44"/>
    <p:sldId id="1580" r:id="rId45"/>
    <p:sldId id="1581" r:id="rId46"/>
    <p:sldId id="1516" r:id="rId47"/>
    <p:sldId id="1517" r:id="rId48"/>
    <p:sldId id="1582" r:id="rId49"/>
    <p:sldId id="1599" r:id="rId50"/>
    <p:sldId id="1629" r:id="rId51"/>
    <p:sldId id="1518" r:id="rId52"/>
    <p:sldId id="1519" r:id="rId53"/>
    <p:sldId id="1520" r:id="rId54"/>
    <p:sldId id="1630" r:id="rId55"/>
    <p:sldId id="1521" r:id="rId56"/>
    <p:sldId id="1613" r:id="rId57"/>
    <p:sldId id="1614" r:id="rId58"/>
    <p:sldId id="1615" r:id="rId59"/>
    <p:sldId id="1616" r:id="rId60"/>
    <p:sldId id="1617" r:id="rId61"/>
    <p:sldId id="1590" r:id="rId62"/>
    <p:sldId id="1618" r:id="rId63"/>
    <p:sldId id="1619" r:id="rId64"/>
    <p:sldId id="1620" r:id="rId65"/>
    <p:sldId id="1621" r:id="rId66"/>
    <p:sldId id="1622" r:id="rId67"/>
    <p:sldId id="1623" r:id="rId68"/>
    <p:sldId id="1604" r:id="rId69"/>
    <p:sldId id="1606" r:id="rId70"/>
    <p:sldId id="1607" r:id="rId71"/>
    <p:sldId id="1608" r:id="rId72"/>
    <p:sldId id="1583" r:id="rId73"/>
    <p:sldId id="1584" r:id="rId74"/>
    <p:sldId id="1585" r:id="rId75"/>
    <p:sldId id="1586" r:id="rId76"/>
    <p:sldId id="1587" r:id="rId77"/>
    <p:sldId id="1588" r:id="rId78"/>
    <p:sldId id="1283" r:id="rId79"/>
    <p:sldId id="1284" r:id="rId80"/>
    <p:sldId id="1263" r:id="rId81"/>
    <p:sldId id="1554" r:id="rId82"/>
    <p:sldId id="1327" r:id="rId83"/>
    <p:sldId id="1589" r:id="rId84"/>
    <p:sldId id="1553" r:id="rId85"/>
    <p:sldId id="1624" r:id="rId86"/>
    <p:sldId id="1625" r:id="rId87"/>
    <p:sldId id="1626" r:id="rId88"/>
    <p:sldId id="1627" r:id="rId89"/>
    <p:sldId id="1535" r:id="rId90"/>
    <p:sldId id="1294" r:id="rId91"/>
    <p:sldId id="1456" r:id="rId92"/>
    <p:sldId id="1457" r:id="rId93"/>
    <p:sldId id="1458" r:id="rId94"/>
    <p:sldId id="1459" r:id="rId95"/>
    <p:sldId id="1374" r:id="rId96"/>
    <p:sldId id="402" r:id="rId97"/>
    <p:sldId id="410" r:id="rId98"/>
    <p:sldId id="403" r:id="rId99"/>
    <p:sldId id="404" r:id="rId100"/>
    <p:sldId id="405" r:id="rId101"/>
    <p:sldId id="408" r:id="rId102"/>
    <p:sldId id="409" r:id="rId103"/>
    <p:sldId id="411" r:id="rId104"/>
    <p:sldId id="1634" r:id="rId105"/>
    <p:sldId id="1633" r:id="rId106"/>
    <p:sldId id="1632" r:id="rId107"/>
    <p:sldId id="1631" r:id="rId108"/>
    <p:sldId id="1595" r:id="rId109"/>
    <p:sldId id="1484" r:id="rId110"/>
    <p:sldId id="1401" r:id="rId111"/>
    <p:sldId id="1308" r:id="rId112"/>
    <p:sldId id="1406" r:id="rId113"/>
    <p:sldId id="1402" r:id="rId114"/>
    <p:sldId id="1596" r:id="rId115"/>
    <p:sldId id="1208" r:id="rId116"/>
    <p:sldId id="1557" r:id="rId117"/>
    <p:sldId id="1480" r:id="rId118"/>
    <p:sldId id="265" r:id="rId119"/>
    <p:sldId id="1486" r:id="rId120"/>
    <p:sldId id="1490" r:id="rId121"/>
    <p:sldId id="1487" r:id="rId122"/>
    <p:sldId id="269" r:id="rId123"/>
    <p:sldId id="270" r:id="rId124"/>
    <p:sldId id="271" r:id="rId125"/>
    <p:sldId id="272" r:id="rId126"/>
    <p:sldId id="1488" r:id="rId127"/>
    <p:sldId id="274" r:id="rId128"/>
    <p:sldId id="275" r:id="rId129"/>
    <p:sldId id="326" r:id="rId130"/>
    <p:sldId id="1483" r:id="rId131"/>
    <p:sldId id="276" r:id="rId132"/>
    <p:sldId id="1558" r:id="rId133"/>
    <p:sldId id="1503" r:id="rId134"/>
    <p:sldId id="1559" r:id="rId135"/>
    <p:sldId id="278" r:id="rId136"/>
    <p:sldId id="279" r:id="rId137"/>
    <p:sldId id="280" r:id="rId138"/>
    <p:sldId id="526" r:id="rId139"/>
    <p:sldId id="282" r:id="rId140"/>
    <p:sldId id="1609" r:id="rId141"/>
    <p:sldId id="1610" r:id="rId142"/>
    <p:sldId id="1611" r:id="rId143"/>
    <p:sldId id="1612" r:id="rId144"/>
    <p:sldId id="1430" r:id="rId145"/>
    <p:sldId id="1560" r:id="rId146"/>
    <p:sldId id="1420" r:id="rId147"/>
    <p:sldId id="1421" r:id="rId148"/>
    <p:sldId id="1443" r:id="rId149"/>
    <p:sldId id="284" r:id="rId150"/>
    <p:sldId id="285" r:id="rId151"/>
    <p:sldId id="286" r:id="rId152"/>
    <p:sldId id="1561" r:id="rId153"/>
    <p:sldId id="288" r:id="rId154"/>
    <p:sldId id="1597" r:id="rId155"/>
    <p:sldId id="294" r:id="rId156"/>
    <p:sldId id="1301" r:id="rId157"/>
    <p:sldId id="296" r:id="rId158"/>
    <p:sldId id="297" r:id="rId159"/>
    <p:sldId id="298" r:id="rId160"/>
    <p:sldId id="299" r:id="rId161"/>
    <p:sldId id="300" r:id="rId162"/>
    <p:sldId id="301" r:id="rId163"/>
    <p:sldId id="302" r:id="rId164"/>
    <p:sldId id="303" r:id="rId165"/>
    <p:sldId id="304" r:id="rId166"/>
    <p:sldId id="305" r:id="rId167"/>
    <p:sldId id="307" r:id="rId168"/>
    <p:sldId id="1636" r:id="rId169"/>
    <p:sldId id="1389" r:id="rId170"/>
    <p:sldId id="1638" r:id="rId171"/>
    <p:sldId id="1637" r:id="rId172"/>
    <p:sldId id="308" r:id="rId173"/>
    <p:sldId id="1635" r:id="rId174"/>
    <p:sldId id="1382" r:id="rId175"/>
    <p:sldId id="1383" r:id="rId176"/>
    <p:sldId id="1439" r:id="rId177"/>
    <p:sldId id="1384" r:id="rId178"/>
    <p:sldId id="1385" r:id="rId179"/>
    <p:sldId id="1462" r:id="rId180"/>
    <p:sldId id="1463" r:id="rId181"/>
    <p:sldId id="1464" r:id="rId182"/>
    <p:sldId id="314" r:id="rId183"/>
    <p:sldId id="1600" r:id="rId184"/>
    <p:sldId id="1467" r:id="rId185"/>
    <p:sldId id="1468" r:id="rId186"/>
    <p:sldId id="1469" r:id="rId187"/>
    <p:sldId id="318" r:id="rId188"/>
    <p:sldId id="1471" r:id="rId189"/>
    <p:sldId id="1473" r:id="rId190"/>
    <p:sldId id="1482" r:id="rId191"/>
    <p:sldId id="1563" r:id="rId192"/>
    <p:sldId id="1408" r:id="rId193"/>
    <p:sldId id="1429" r:id="rId194"/>
    <p:sldId id="1386" r:id="rId195"/>
    <p:sldId id="1601" r:id="rId196"/>
    <p:sldId id="1447" r:id="rId197"/>
  </p:sldIdLst>
  <p:sldSz cx="9144000" cy="6858000" type="screen4x3"/>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Learning Collaborative Cover" id="{0EA137AC-AD06-7640-A8F8-7F953FD289B3}">
          <p14:sldIdLst>
            <p14:sldId id="1565"/>
          </p14:sldIdLst>
        </p14:section>
        <p14:section name="Session 1: Learning Collaborative Orientation" id="{FC14CAE7-F2E5-AF4F-A44C-FBB1E4418387}">
          <p14:sldIdLst>
            <p14:sldId id="1528"/>
            <p14:sldId id="1548"/>
            <p14:sldId id="327"/>
            <p14:sldId id="328"/>
            <p14:sldId id="1509"/>
            <p14:sldId id="1474"/>
            <p14:sldId id="1475"/>
            <p14:sldId id="1566"/>
            <p14:sldId id="1567"/>
            <p14:sldId id="283"/>
            <p14:sldId id="1568"/>
            <p14:sldId id="1569"/>
            <p14:sldId id="1570"/>
            <p14:sldId id="325"/>
            <p14:sldId id="1576"/>
            <p14:sldId id="1571"/>
            <p14:sldId id="1572"/>
            <p14:sldId id="1573"/>
            <p14:sldId id="1574"/>
            <p14:sldId id="1575"/>
            <p14:sldId id="1511"/>
            <p14:sldId id="1577"/>
            <p14:sldId id="1532"/>
            <p14:sldId id="1411"/>
            <p14:sldId id="1578"/>
            <p14:sldId id="1448"/>
            <p14:sldId id="1393"/>
            <p14:sldId id="1513"/>
            <p14:sldId id="1449"/>
            <p14:sldId id="1450"/>
            <p14:sldId id="1514"/>
            <p14:sldId id="1476"/>
            <p14:sldId id="1515"/>
            <p14:sldId id="1579"/>
            <p14:sldId id="1452"/>
            <p14:sldId id="1580"/>
          </p14:sldIdLst>
        </p14:section>
        <p14:section name="Section 2: Program Assessment Orientation" id="{013BDF5C-BF2A-8B46-B414-AE6A965BB30E}">
          <p14:sldIdLst>
            <p14:sldId id="1581"/>
            <p14:sldId id="1516"/>
            <p14:sldId id="1517"/>
            <p14:sldId id="1582"/>
            <p14:sldId id="1599"/>
            <p14:sldId id="1629"/>
            <p14:sldId id="1518"/>
            <p14:sldId id="1519"/>
            <p14:sldId id="1520"/>
            <p14:sldId id="1630"/>
            <p14:sldId id="1521"/>
            <p14:sldId id="1613"/>
            <p14:sldId id="1614"/>
            <p14:sldId id="1615"/>
            <p14:sldId id="1616"/>
            <p14:sldId id="1617"/>
            <p14:sldId id="1590"/>
            <p14:sldId id="1618"/>
            <p14:sldId id="1619"/>
            <p14:sldId id="1620"/>
            <p14:sldId id="1621"/>
            <p14:sldId id="1622"/>
            <p14:sldId id="1623"/>
            <p14:sldId id="1604"/>
            <p14:sldId id="1606"/>
            <p14:sldId id="1607"/>
            <p14:sldId id="1608"/>
            <p14:sldId id="1583"/>
            <p14:sldId id="1584"/>
            <p14:sldId id="1585"/>
            <p14:sldId id="1586"/>
            <p14:sldId id="1587"/>
            <p14:sldId id="1588"/>
          </p14:sldIdLst>
        </p14:section>
        <p14:section name="Session 3: Screen Time Overview" id="{482A4879-635A-E54E-AA0F-3306D245D896}">
          <p14:sldIdLst>
            <p14:sldId id="1283"/>
            <p14:sldId id="1284"/>
            <p14:sldId id="1263"/>
            <p14:sldId id="1554"/>
            <p14:sldId id="1327"/>
            <p14:sldId id="1589"/>
            <p14:sldId id="1553"/>
            <p14:sldId id="1624"/>
            <p14:sldId id="1625"/>
            <p14:sldId id="1626"/>
            <p14:sldId id="1627"/>
            <p14:sldId id="1535"/>
            <p14:sldId id="1294"/>
            <p14:sldId id="1456"/>
            <p14:sldId id="1457"/>
            <p14:sldId id="1458"/>
            <p14:sldId id="1459"/>
            <p14:sldId id="1374"/>
            <p14:sldId id="402"/>
            <p14:sldId id="410"/>
            <p14:sldId id="403"/>
            <p14:sldId id="404"/>
            <p14:sldId id="405"/>
            <p14:sldId id="408"/>
            <p14:sldId id="409"/>
            <p14:sldId id="411"/>
            <p14:sldId id="1634"/>
            <p14:sldId id="1633"/>
            <p14:sldId id="1632"/>
            <p14:sldId id="1631"/>
            <p14:sldId id="1595"/>
            <p14:sldId id="1484"/>
            <p14:sldId id="1401"/>
            <p14:sldId id="1308"/>
            <p14:sldId id="1406"/>
            <p14:sldId id="1402"/>
            <p14:sldId id="1596"/>
          </p14:sldIdLst>
        </p14:section>
        <p14:section name="Section 4: Screen Time Best Practices" id="{8B82E33A-0B2A-7341-BE6E-218A235E549E}">
          <p14:sldIdLst>
            <p14:sldId id="1208"/>
            <p14:sldId id="1557"/>
            <p14:sldId id="1480"/>
            <p14:sldId id="265"/>
            <p14:sldId id="1486"/>
            <p14:sldId id="1490"/>
            <p14:sldId id="1487"/>
            <p14:sldId id="269"/>
            <p14:sldId id="270"/>
            <p14:sldId id="271"/>
            <p14:sldId id="272"/>
            <p14:sldId id="1488"/>
            <p14:sldId id="274"/>
            <p14:sldId id="275"/>
            <p14:sldId id="326"/>
            <p14:sldId id="1483"/>
            <p14:sldId id="276"/>
            <p14:sldId id="1558"/>
            <p14:sldId id="1503"/>
            <p14:sldId id="1559"/>
            <p14:sldId id="278"/>
            <p14:sldId id="279"/>
            <p14:sldId id="280"/>
            <p14:sldId id="526"/>
            <p14:sldId id="282"/>
            <p14:sldId id="1609"/>
            <p14:sldId id="1610"/>
            <p14:sldId id="1611"/>
            <p14:sldId id="1612"/>
            <p14:sldId id="1430"/>
            <p14:sldId id="1560"/>
            <p14:sldId id="1420"/>
            <p14:sldId id="1421"/>
            <p14:sldId id="1443"/>
          </p14:sldIdLst>
        </p14:section>
        <p14:section name="Section 5: Implementing Screen Time Best Practices" id="{48E9182E-F605-5F44-B9E9-B923C99D6747}">
          <p14:sldIdLst>
            <p14:sldId id="284"/>
            <p14:sldId id="285"/>
            <p14:sldId id="286"/>
            <p14:sldId id="1561"/>
            <p14:sldId id="288"/>
            <p14:sldId id="1597"/>
            <p14:sldId id="294"/>
            <p14:sldId id="1301"/>
            <p14:sldId id="296"/>
            <p14:sldId id="297"/>
            <p14:sldId id="298"/>
            <p14:sldId id="299"/>
            <p14:sldId id="300"/>
            <p14:sldId id="301"/>
            <p14:sldId id="302"/>
            <p14:sldId id="303"/>
            <p14:sldId id="304"/>
            <p14:sldId id="305"/>
            <p14:sldId id="307"/>
            <p14:sldId id="1636"/>
            <p14:sldId id="1389"/>
            <p14:sldId id="1638"/>
            <p14:sldId id="1637"/>
            <p14:sldId id="308"/>
            <p14:sldId id="1635"/>
          </p14:sldIdLst>
        </p14:section>
        <p14:section name="Session 6: Celebrating Success &amp; &#10;Sustaining Healthy Changes &#10;Session 6: Celebrating Success &amp; &#10;Sustaining Healthy Changes &#10;Session 6: Celebrating Success &amp; Sustaining Healthy Change" id="{8870678B-244C-7348-9D23-A2387F1DD3C9}">
          <p14:sldIdLst>
            <p14:sldId id="1382"/>
            <p14:sldId id="1383"/>
            <p14:sldId id="1439"/>
            <p14:sldId id="1384"/>
            <p14:sldId id="1385"/>
            <p14:sldId id="1462"/>
            <p14:sldId id="1463"/>
            <p14:sldId id="1464"/>
            <p14:sldId id="314"/>
            <p14:sldId id="1600"/>
            <p14:sldId id="1467"/>
            <p14:sldId id="1468"/>
            <p14:sldId id="1469"/>
            <p14:sldId id="318"/>
            <p14:sldId id="1471"/>
            <p14:sldId id="1473"/>
            <p14:sldId id="1482"/>
            <p14:sldId id="1563"/>
            <p14:sldId id="1408"/>
            <p14:sldId id="1429"/>
            <p14:sldId id="1386"/>
            <p14:sldId id="1601"/>
            <p14:sldId id="1447"/>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99" roundtripDataSignature="AMtx7mi5UrYe19SbIouKuPcwgatKuHsfK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E48117-F3A2-9497-DB57-AFD5FF54764C}" name="Lee, Trevor" initials="LT" userId="S::tl0002@nemours.org::c7e0a812-03f7-4b39-850b-3801fa74a7ef" providerId="AD"/>
  <p188:author id="{D8B95A3D-2ED0-341A-6674-5E647F296D52}" name="Chong, Caliste" initials="CC" userId="S::cc0195@nemours.org::905233a6-3121-4c6f-aa7f-30f2122bd427" providerId="AD"/>
  <p188:author id="{F37C7E67-D692-9EC6-22B4-390FCC89818C}" name="Press, Hannah" initials="PH" userId="S::hp0050@nemours.org::79ae02e8-8d22-42dd-ae3f-95a57fbe11b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Tricia Kinnell" initials="" lastIdx="46" clrIdx="0"/>
  <p:cmAuthor id="1" name="Bonnie Williams" initials="" lastIdx="11" clrIdx="1"/>
  <p:cmAuthor id="2" name="Melisha Bryant" initials="" lastIdx="7" clrIdx="2"/>
  <p:cmAuthor id="3" name="Hyman, Alexandra P." initials="" lastIdx="2" clrIdx="3"/>
  <p:cmAuthor id="4" name="Starr, Aviva Shira" initials="SAS" lastIdx="85" clrIdx="4">
    <p:extLst>
      <p:ext uri="{19B8F6BF-5375-455C-9EA6-DF929625EA0E}">
        <p15:presenceInfo xmlns:p15="http://schemas.microsoft.com/office/powerpoint/2012/main" userId="S::avivas@ad.unc.edu::a9f66397-f104-492e-ad7d-1578010d6e6f" providerId="AD"/>
      </p:ext>
    </p:extLst>
  </p:cmAuthor>
  <p:cmAuthor id="5" name="Chong, Caliste" initials="CC" lastIdx="20" clrIdx="5">
    <p:extLst>
      <p:ext uri="{19B8F6BF-5375-455C-9EA6-DF929625EA0E}">
        <p15:presenceInfo xmlns:p15="http://schemas.microsoft.com/office/powerpoint/2012/main" userId="S::cc0195@nemours.org::905233a6-3121-4c6f-aa7f-30f2122bd427" providerId="AD"/>
      </p:ext>
    </p:extLst>
  </p:cmAuthor>
  <p:cmAuthor id="6" name="Yates, David Gary" initials="YDG" lastIdx="9" clrIdx="6">
    <p:extLst>
      <p:ext uri="{19B8F6BF-5375-455C-9EA6-DF929625EA0E}">
        <p15:presenceInfo xmlns:p15="http://schemas.microsoft.com/office/powerpoint/2012/main" userId="S::dyates61@ad.unc.edu::1a2e537d-a289-41a7-83d2-d6ee74f15ff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9C88"/>
    <a:srgbClr val="FAAD14"/>
    <a:srgbClr val="FAB73F"/>
    <a:srgbClr val="FAAF76"/>
    <a:srgbClr val="FAB15A"/>
    <a:srgbClr val="FA8D5D"/>
    <a:srgbClr val="D07851"/>
    <a:srgbClr val="B1C4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FC39205-4FDC-4678-B707-5E587C19D9AA}">
  <a:tblStyle styleId="{7FC39205-4FDC-4678-B707-5E587C19D9AA}"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03" autoAdjust="0"/>
    <p:restoredTop sz="65047" autoAdjust="0"/>
  </p:normalViewPr>
  <p:slideViewPr>
    <p:cSldViewPr snapToGrid="0">
      <p:cViewPr varScale="1">
        <p:scale>
          <a:sx n="69" d="100"/>
          <a:sy n="69" d="100"/>
        </p:scale>
        <p:origin x="2394" y="60"/>
      </p:cViewPr>
      <p:guideLst/>
    </p:cSldViewPr>
  </p:slideViewPr>
  <p:notesTextViewPr>
    <p:cViewPr>
      <p:scale>
        <a:sx n="1" d="1"/>
        <a:sy n="1" d="1"/>
      </p:scale>
      <p:origin x="0" y="0"/>
    </p:cViewPr>
  </p:notesTextViewPr>
  <p:sorterViewPr>
    <p:cViewPr>
      <p:scale>
        <a:sx n="1" d="1"/>
        <a:sy n="1" d="1"/>
      </p:scale>
      <p:origin x="0" y="-36296"/>
    </p:cViewPr>
  </p:sorter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59" Type="http://schemas.openxmlformats.org/officeDocument/2006/relationships/slide" Target="slides/slide151.xml"/><Relationship Id="rId170" Type="http://schemas.openxmlformats.org/officeDocument/2006/relationships/slide" Target="slides/slide162.xml"/><Relationship Id="rId191" Type="http://schemas.openxmlformats.org/officeDocument/2006/relationships/slide" Target="slides/slide183.xml"/><Relationship Id="rId205" Type="http://schemas.microsoft.com/office/2018/10/relationships/authors" Target="authors.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slide" Target="slides/slide141.xml"/><Relationship Id="rId5" Type="http://schemas.openxmlformats.org/officeDocument/2006/relationships/slideMaster" Target="slideMasters/slideMaster2.xml"/><Relationship Id="rId95" Type="http://schemas.openxmlformats.org/officeDocument/2006/relationships/slide" Target="slides/slide87.xml"/><Relationship Id="rId160" Type="http://schemas.openxmlformats.org/officeDocument/2006/relationships/slide" Target="slides/slide152.xml"/><Relationship Id="rId181" Type="http://schemas.openxmlformats.org/officeDocument/2006/relationships/slide" Target="slides/slide173.xml"/><Relationship Id="rId22" Type="http://schemas.openxmlformats.org/officeDocument/2006/relationships/slide" Target="slides/slide14.xml"/><Relationship Id="rId43" Type="http://schemas.openxmlformats.org/officeDocument/2006/relationships/slide" Target="slides/slide35.xml"/><Relationship Id="rId64" Type="http://schemas.openxmlformats.org/officeDocument/2006/relationships/slide" Target="slides/slide56.xml"/><Relationship Id="rId118" Type="http://schemas.openxmlformats.org/officeDocument/2006/relationships/slide" Target="slides/slide110.xml"/><Relationship Id="rId139" Type="http://schemas.openxmlformats.org/officeDocument/2006/relationships/slide" Target="slides/slide131.xml"/><Relationship Id="rId85" Type="http://schemas.openxmlformats.org/officeDocument/2006/relationships/slide" Target="slides/slide77.xml"/><Relationship Id="rId150" Type="http://schemas.openxmlformats.org/officeDocument/2006/relationships/slide" Target="slides/slide142.xml"/><Relationship Id="rId171" Type="http://schemas.openxmlformats.org/officeDocument/2006/relationships/slide" Target="slides/slide163.xml"/><Relationship Id="rId192" Type="http://schemas.openxmlformats.org/officeDocument/2006/relationships/slide" Target="slides/slide184.xml"/><Relationship Id="rId12" Type="http://schemas.openxmlformats.org/officeDocument/2006/relationships/slide" Target="slides/slide4.xml"/><Relationship Id="rId33" Type="http://schemas.openxmlformats.org/officeDocument/2006/relationships/slide" Target="slides/slide25.xml"/><Relationship Id="rId108" Type="http://schemas.openxmlformats.org/officeDocument/2006/relationships/slide" Target="slides/slide100.xml"/><Relationship Id="rId129" Type="http://schemas.openxmlformats.org/officeDocument/2006/relationships/slide" Target="slides/slide121.xml"/><Relationship Id="rId54" Type="http://schemas.openxmlformats.org/officeDocument/2006/relationships/slide" Target="slides/slide46.xml"/><Relationship Id="rId75" Type="http://schemas.openxmlformats.org/officeDocument/2006/relationships/slide" Target="slides/slide67.xml"/><Relationship Id="rId96" Type="http://schemas.openxmlformats.org/officeDocument/2006/relationships/slide" Target="slides/slide88.xml"/><Relationship Id="rId140" Type="http://schemas.openxmlformats.org/officeDocument/2006/relationships/slide" Target="slides/slide132.xml"/><Relationship Id="rId161" Type="http://schemas.openxmlformats.org/officeDocument/2006/relationships/slide" Target="slides/slide153.xml"/><Relationship Id="rId182" Type="http://schemas.openxmlformats.org/officeDocument/2006/relationships/slide" Target="slides/slide174.xml"/><Relationship Id="rId6" Type="http://schemas.openxmlformats.org/officeDocument/2006/relationships/slideMaster" Target="slideMasters/slideMaster3.xml"/><Relationship Id="rId23" Type="http://schemas.openxmlformats.org/officeDocument/2006/relationships/slide" Target="slides/slide15.xml"/><Relationship Id="rId119" Type="http://schemas.openxmlformats.org/officeDocument/2006/relationships/slide" Target="slides/slide111.xml"/><Relationship Id="rId44" Type="http://schemas.openxmlformats.org/officeDocument/2006/relationships/slide" Target="slides/slide36.xml"/><Relationship Id="rId65" Type="http://schemas.openxmlformats.org/officeDocument/2006/relationships/slide" Target="slides/slide57.xml"/><Relationship Id="rId86" Type="http://schemas.openxmlformats.org/officeDocument/2006/relationships/slide" Target="slides/slide78.xml"/><Relationship Id="rId130" Type="http://schemas.openxmlformats.org/officeDocument/2006/relationships/slide" Target="slides/slide122.xml"/><Relationship Id="rId151" Type="http://schemas.openxmlformats.org/officeDocument/2006/relationships/slide" Target="slides/slide143.xml"/><Relationship Id="rId172" Type="http://schemas.openxmlformats.org/officeDocument/2006/relationships/slide" Target="slides/slide164.xml"/><Relationship Id="rId193" Type="http://schemas.openxmlformats.org/officeDocument/2006/relationships/slide" Target="slides/slide185.xml"/><Relationship Id="rId13" Type="http://schemas.openxmlformats.org/officeDocument/2006/relationships/slide" Target="slides/slide5.xml"/><Relationship Id="rId109" Type="http://schemas.openxmlformats.org/officeDocument/2006/relationships/slide" Target="slides/slide101.xml"/><Relationship Id="rId34" Type="http://schemas.openxmlformats.org/officeDocument/2006/relationships/slide" Target="slides/slide26.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20" Type="http://schemas.openxmlformats.org/officeDocument/2006/relationships/slide" Target="slides/slide112.xml"/><Relationship Id="rId141" Type="http://schemas.openxmlformats.org/officeDocument/2006/relationships/slide" Target="slides/slide133.xml"/><Relationship Id="rId7" Type="http://schemas.openxmlformats.org/officeDocument/2006/relationships/slideMaster" Target="slideMasters/slideMaster4.xml"/><Relationship Id="rId162" Type="http://schemas.openxmlformats.org/officeDocument/2006/relationships/slide" Target="slides/slide154.xml"/><Relationship Id="rId183" Type="http://schemas.openxmlformats.org/officeDocument/2006/relationships/slide" Target="slides/slide175.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73" Type="http://schemas.openxmlformats.org/officeDocument/2006/relationships/slide" Target="slides/slide165.xml"/><Relationship Id="rId194" Type="http://schemas.openxmlformats.org/officeDocument/2006/relationships/slide" Target="slides/slide186.xml"/><Relationship Id="rId199" Type="http://customschemas.google.com/relationships/presentationmetadata" Target="metadata"/><Relationship Id="rId203"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openxmlformats.org/officeDocument/2006/relationships/slide" Target="slides/slide176.xml"/><Relationship Id="rId189" Type="http://schemas.openxmlformats.org/officeDocument/2006/relationships/slide" Target="slides/slide181.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79" Type="http://schemas.openxmlformats.org/officeDocument/2006/relationships/slide" Target="slides/slide171.xml"/><Relationship Id="rId195" Type="http://schemas.openxmlformats.org/officeDocument/2006/relationships/slide" Target="slides/slide187.xml"/><Relationship Id="rId190" Type="http://schemas.openxmlformats.org/officeDocument/2006/relationships/slide" Target="slides/slide182.xml"/><Relationship Id="rId204" Type="http://schemas.openxmlformats.org/officeDocument/2006/relationships/tableStyles" Target="tableStyles.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164" Type="http://schemas.openxmlformats.org/officeDocument/2006/relationships/slide" Target="slides/slide156.xml"/><Relationship Id="rId169" Type="http://schemas.openxmlformats.org/officeDocument/2006/relationships/slide" Target="slides/slide161.xml"/><Relationship Id="rId185" Type="http://schemas.openxmlformats.org/officeDocument/2006/relationships/slide" Target="slides/slide177.xml"/><Relationship Id="rId4" Type="http://schemas.openxmlformats.org/officeDocument/2006/relationships/slideMaster" Target="slideMasters/slideMaster1.xml"/><Relationship Id="rId9" Type="http://schemas.openxmlformats.org/officeDocument/2006/relationships/slide" Target="slides/slide1.xml"/><Relationship Id="rId180" Type="http://schemas.openxmlformats.org/officeDocument/2006/relationships/slide" Target="slides/slide172.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slide" Target="slides/slide167.xml"/><Relationship Id="rId196" Type="http://schemas.openxmlformats.org/officeDocument/2006/relationships/slide" Target="slides/slide188.xml"/><Relationship Id="rId200" Type="http://schemas.openxmlformats.org/officeDocument/2006/relationships/commentAuthors" Target="commentAuthors.xml"/><Relationship Id="rId16" Type="http://schemas.openxmlformats.org/officeDocument/2006/relationships/slide" Target="slides/slide8.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165" Type="http://schemas.openxmlformats.org/officeDocument/2006/relationships/slide" Target="slides/slide157.xml"/><Relationship Id="rId186" Type="http://schemas.openxmlformats.org/officeDocument/2006/relationships/slide" Target="slides/slide178.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80" Type="http://schemas.openxmlformats.org/officeDocument/2006/relationships/slide" Target="slides/slide72.xml"/><Relationship Id="rId155" Type="http://schemas.openxmlformats.org/officeDocument/2006/relationships/slide" Target="slides/slide147.xml"/><Relationship Id="rId176" Type="http://schemas.openxmlformats.org/officeDocument/2006/relationships/slide" Target="slides/slide168.xml"/><Relationship Id="rId197" Type="http://schemas.openxmlformats.org/officeDocument/2006/relationships/slide" Target="slides/slide189.xml"/><Relationship Id="rId201" Type="http://schemas.openxmlformats.org/officeDocument/2006/relationships/presProps" Target="presProps.xml"/><Relationship Id="rId17" Type="http://schemas.openxmlformats.org/officeDocument/2006/relationships/slide" Target="slides/slide9.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24" Type="http://schemas.openxmlformats.org/officeDocument/2006/relationships/slide" Target="slides/slide116.xml"/><Relationship Id="rId70" Type="http://schemas.openxmlformats.org/officeDocument/2006/relationships/slide" Target="slides/slide62.xml"/><Relationship Id="rId91" Type="http://schemas.openxmlformats.org/officeDocument/2006/relationships/slide" Target="slides/slide83.xml"/><Relationship Id="rId145" Type="http://schemas.openxmlformats.org/officeDocument/2006/relationships/slide" Target="slides/slide137.xml"/><Relationship Id="rId166" Type="http://schemas.openxmlformats.org/officeDocument/2006/relationships/slide" Target="slides/slide158.xml"/><Relationship Id="rId187" Type="http://schemas.openxmlformats.org/officeDocument/2006/relationships/slide" Target="slides/slide179.xml"/><Relationship Id="rId1" Type="http://schemas.openxmlformats.org/officeDocument/2006/relationships/customXml" Target="../customXml/item1.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60" Type="http://schemas.openxmlformats.org/officeDocument/2006/relationships/slide" Target="slides/slide52.xml"/><Relationship Id="rId81" Type="http://schemas.openxmlformats.org/officeDocument/2006/relationships/slide" Target="slides/slide73.xml"/><Relationship Id="rId135" Type="http://schemas.openxmlformats.org/officeDocument/2006/relationships/slide" Target="slides/slide127.xml"/><Relationship Id="rId156" Type="http://schemas.openxmlformats.org/officeDocument/2006/relationships/slide" Target="slides/slide148.xml"/><Relationship Id="rId177" Type="http://schemas.openxmlformats.org/officeDocument/2006/relationships/slide" Target="slides/slide169.xml"/><Relationship Id="rId198" Type="http://schemas.openxmlformats.org/officeDocument/2006/relationships/notesMaster" Target="notesMasters/notesMaster1.xml"/><Relationship Id="rId202" Type="http://schemas.openxmlformats.org/officeDocument/2006/relationships/viewProps" Target="viewProps.xml"/><Relationship Id="rId18" Type="http://schemas.openxmlformats.org/officeDocument/2006/relationships/slide" Target="slides/slide10.xml"/><Relationship Id="rId39" Type="http://schemas.openxmlformats.org/officeDocument/2006/relationships/slide" Target="slides/slide31.xml"/><Relationship Id="rId50" Type="http://schemas.openxmlformats.org/officeDocument/2006/relationships/slide" Target="slides/slide42.xml"/><Relationship Id="rId104" Type="http://schemas.openxmlformats.org/officeDocument/2006/relationships/slide" Target="slides/slide96.xml"/><Relationship Id="rId125" Type="http://schemas.openxmlformats.org/officeDocument/2006/relationships/slide" Target="slides/slide117.xml"/><Relationship Id="rId146" Type="http://schemas.openxmlformats.org/officeDocument/2006/relationships/slide" Target="slides/slide138.xml"/><Relationship Id="rId167" Type="http://schemas.openxmlformats.org/officeDocument/2006/relationships/slide" Target="slides/slide159.xml"/><Relationship Id="rId188" Type="http://schemas.openxmlformats.org/officeDocument/2006/relationships/slide" Target="slides/slide180.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DAA090-1CA9-40A7-9BDA-49D146FFED14}" type="doc">
      <dgm:prSet loTypeId="urn:microsoft.com/office/officeart/2005/8/layout/hProcess6" loCatId="process" qsTypeId="urn:microsoft.com/office/officeart/2005/8/quickstyle/simple1" qsCatId="simple" csTypeId="urn:microsoft.com/office/officeart/2005/8/colors/colorful3" csCatId="colorful" phldr="1"/>
      <dgm:spPr/>
      <dgm:t>
        <a:bodyPr/>
        <a:lstStyle/>
        <a:p>
          <a:endParaRPr lang="en-US"/>
        </a:p>
      </dgm:t>
    </dgm:pt>
    <dgm:pt modelId="{E36B4804-35E8-491A-A291-07E7D5037294}">
      <dgm:prSet phldrT="[Text]"/>
      <dgm:spPr>
        <a:xfrm>
          <a:off x="34409" y="228601"/>
          <a:ext cx="566623" cy="566623"/>
        </a:xfrm>
        <a:solidFill>
          <a:srgbClr val="FAAD14"/>
        </a:solidFill>
        <a:ln w="25400" cap="flat" cmpd="sng" algn="ctr">
          <a:solidFill>
            <a:schemeClr val="tx1"/>
          </a:solidFill>
          <a:prstDash val="solid"/>
        </a:ln>
        <a:effectLst/>
      </dgm:spPr>
      <dgm:t>
        <a:bodyPr/>
        <a:lstStyle/>
        <a:p>
          <a:r>
            <a:rPr lang="en-US">
              <a:solidFill>
                <a:sysClr val="window" lastClr="FFFFFF"/>
              </a:solidFill>
              <a:latin typeface="Calibri"/>
              <a:ea typeface="+mn-ea"/>
              <a:cs typeface="+mn-cs"/>
            </a:rPr>
            <a:t>OR</a:t>
          </a:r>
        </a:p>
      </dgm:t>
    </dgm:pt>
    <dgm:pt modelId="{EC1B054E-89FD-4BA9-901B-B946792C62C9}" type="parTrans" cxnId="{DB8075DC-C5B9-4E95-A0DE-630408566FFD}">
      <dgm:prSet/>
      <dgm:spPr/>
      <dgm:t>
        <a:bodyPr/>
        <a:lstStyle/>
        <a:p>
          <a:endParaRPr lang="en-US"/>
        </a:p>
      </dgm:t>
    </dgm:pt>
    <dgm:pt modelId="{48EEC271-31FA-461D-A92E-486439C2DC6F}" type="sibTrans" cxnId="{DB8075DC-C5B9-4E95-A0DE-630408566FFD}">
      <dgm:prSet/>
      <dgm:spPr/>
      <dgm:t>
        <a:bodyPr/>
        <a:lstStyle/>
        <a:p>
          <a:endParaRPr lang="en-US"/>
        </a:p>
      </dgm:t>
    </dgm:pt>
    <dgm:pt modelId="{934B9511-B917-4EB6-B2CC-931086ECA672}">
      <dgm:prSet phldrT="[Text]" custT="1"/>
      <dgm:spPr>
        <a:xfrm>
          <a:off x="339207" y="0"/>
          <a:ext cx="1403446" cy="990600"/>
        </a:xfrm>
        <a:solidFill>
          <a:srgbClr val="FAAD14">
            <a:alpha val="40000"/>
          </a:srgbClr>
        </a:solidFill>
        <a:ln w="25400" cap="flat" cmpd="sng" algn="ctr">
          <a:solidFill>
            <a:schemeClr val="tx1"/>
          </a:solidFill>
          <a:prstDash val="solid"/>
        </a:ln>
        <a:effectLst/>
      </dgm:spPr>
      <dgm:t>
        <a:bodyPr/>
        <a:lstStyle/>
        <a:p>
          <a:pPr algn="ctr"/>
          <a:r>
            <a:rPr lang="en-US" sz="1100" b="1">
              <a:solidFill>
                <a:sysClr val="windowText" lastClr="000000">
                  <a:hueOff val="0"/>
                  <a:satOff val="0"/>
                  <a:lumOff val="0"/>
                  <a:alphaOff val="0"/>
                </a:sysClr>
              </a:solidFill>
              <a:latin typeface="Calibri"/>
              <a:ea typeface="+mn-ea"/>
              <a:cs typeface="+mn-cs"/>
            </a:rPr>
            <a:t>Action Period</a:t>
          </a:r>
        </a:p>
      </dgm:t>
    </dgm:pt>
    <dgm:pt modelId="{59D0DE2A-9909-4A5F-9F51-4D9FD06FC734}" type="parTrans" cxnId="{97F645E7-596A-4331-B92A-C8A65F308601}">
      <dgm:prSet/>
      <dgm:spPr/>
      <dgm:t>
        <a:bodyPr/>
        <a:lstStyle/>
        <a:p>
          <a:endParaRPr lang="en-US"/>
        </a:p>
      </dgm:t>
    </dgm:pt>
    <dgm:pt modelId="{9A63CC3A-850E-4955-86CB-AA1FD9B2416A}" type="sibTrans" cxnId="{97F645E7-596A-4331-B92A-C8A65F308601}">
      <dgm:prSet/>
      <dgm:spPr/>
      <dgm:t>
        <a:bodyPr/>
        <a:lstStyle/>
        <a:p>
          <a:endParaRPr lang="en-US"/>
        </a:p>
      </dgm:t>
    </dgm:pt>
    <dgm:pt modelId="{CE9D9F3C-E5A8-46A6-A94D-B43B54CB383F}">
      <dgm:prSet phldrT="[Text]"/>
      <dgm:spPr>
        <a:xfrm>
          <a:off x="1825109" y="228601"/>
          <a:ext cx="566623" cy="566623"/>
        </a:xfrm>
        <a:solidFill>
          <a:srgbClr val="FAAD14"/>
        </a:solidFill>
        <a:ln w="25400" cap="flat" cmpd="sng" algn="ctr">
          <a:solidFill>
            <a:schemeClr val="tx1">
              <a:alpha val="83000"/>
            </a:schemeClr>
          </a:solidFill>
          <a:prstDash val="solid"/>
        </a:ln>
        <a:effectLst/>
      </dgm:spPr>
      <dgm:t>
        <a:bodyPr/>
        <a:lstStyle/>
        <a:p>
          <a:r>
            <a:rPr lang="en-US" dirty="0">
              <a:solidFill>
                <a:sysClr val="window" lastClr="FFFFFF"/>
              </a:solidFill>
              <a:latin typeface="Calibri"/>
              <a:ea typeface="+mn-ea"/>
              <a:cs typeface="+mn-cs"/>
            </a:rPr>
            <a:t>LS  3&amp;4</a:t>
          </a:r>
        </a:p>
      </dgm:t>
    </dgm:pt>
    <dgm:pt modelId="{7509F165-5CD3-406D-B7E8-1DAD29996CE5}" type="parTrans" cxnId="{455ED7C9-EBFE-4F2E-B625-EC8428F2C707}">
      <dgm:prSet/>
      <dgm:spPr/>
      <dgm:t>
        <a:bodyPr/>
        <a:lstStyle/>
        <a:p>
          <a:endParaRPr lang="en-US"/>
        </a:p>
      </dgm:t>
    </dgm:pt>
    <dgm:pt modelId="{51EE6AA2-8643-4638-8124-F8C6FCACAB2C}" type="sibTrans" cxnId="{455ED7C9-EBFE-4F2E-B625-EC8428F2C707}">
      <dgm:prSet/>
      <dgm:spPr/>
      <dgm:t>
        <a:bodyPr/>
        <a:lstStyle/>
        <a:p>
          <a:endParaRPr lang="en-US"/>
        </a:p>
      </dgm:t>
    </dgm:pt>
    <dgm:pt modelId="{9923774F-FFF3-4238-8F0D-2A00A78A62EA}">
      <dgm:prSet phldrT="[Text]" custT="1"/>
      <dgm:spPr>
        <a:xfrm>
          <a:off x="3653795" y="228601"/>
          <a:ext cx="566623" cy="566623"/>
        </a:xfrm>
        <a:solidFill>
          <a:srgbClr val="FAAD14"/>
        </a:solidFill>
        <a:ln w="25400" cap="flat" cmpd="sng" algn="ctr">
          <a:solidFill>
            <a:schemeClr val="tx1"/>
          </a:solidFill>
          <a:prstDash val="solid"/>
        </a:ln>
        <a:effectLst/>
      </dgm:spPr>
      <dgm:t>
        <a:bodyPr/>
        <a:lstStyle/>
        <a:p>
          <a:r>
            <a:rPr lang="en-US" sz="1300" dirty="0">
              <a:solidFill>
                <a:sysClr val="window" lastClr="FFFFFF"/>
              </a:solidFill>
              <a:latin typeface="Calibri"/>
              <a:ea typeface="+mn-ea"/>
              <a:cs typeface="+mn-cs"/>
            </a:rPr>
            <a:t>LS</a:t>
          </a:r>
        </a:p>
        <a:p>
          <a:r>
            <a:rPr lang="en-US" sz="1300" dirty="0">
              <a:solidFill>
                <a:sysClr val="window" lastClr="FFFFFF"/>
              </a:solidFill>
              <a:latin typeface="Calibri"/>
              <a:ea typeface="+mn-ea"/>
              <a:cs typeface="+mn-cs"/>
            </a:rPr>
            <a:t> 5&amp;6</a:t>
          </a:r>
        </a:p>
      </dgm:t>
    </dgm:pt>
    <dgm:pt modelId="{9E9AD4BA-9F28-497C-9A31-83FE1D8BC530}" type="parTrans" cxnId="{DB8AE824-6B3A-4C3B-B922-AA8F9B4B6957}">
      <dgm:prSet/>
      <dgm:spPr/>
      <dgm:t>
        <a:bodyPr/>
        <a:lstStyle/>
        <a:p>
          <a:endParaRPr lang="en-US"/>
        </a:p>
      </dgm:t>
    </dgm:pt>
    <dgm:pt modelId="{DC6F82AA-E6EE-4515-86A9-BB922821E730}" type="sibTrans" cxnId="{DB8AE824-6B3A-4C3B-B922-AA8F9B4B6957}">
      <dgm:prSet/>
      <dgm:spPr/>
      <dgm:t>
        <a:bodyPr/>
        <a:lstStyle/>
        <a:p>
          <a:endParaRPr lang="en-US"/>
        </a:p>
      </dgm:t>
    </dgm:pt>
    <dgm:pt modelId="{20CC842C-4252-46E7-8A2C-F9AF31D1CE4B}">
      <dgm:prSet phldrT="[Text]" custT="1"/>
      <dgm:spPr>
        <a:xfrm>
          <a:off x="3958593" y="0"/>
          <a:ext cx="1393077" cy="990600"/>
        </a:xfrm>
        <a:solidFill>
          <a:srgbClr val="FAAD14">
            <a:alpha val="40000"/>
          </a:srgbClr>
        </a:solidFill>
        <a:ln w="25400" cap="flat" cmpd="sng" algn="ctr">
          <a:solidFill>
            <a:schemeClr val="tx1"/>
          </a:solidFill>
          <a:prstDash val="solid"/>
        </a:ln>
        <a:effectLst/>
      </dgm:spPr>
      <dgm:t>
        <a:bodyPr/>
        <a:lstStyle/>
        <a:p>
          <a:pPr algn="ctr"/>
          <a:r>
            <a:rPr lang="en-US" sz="1100" b="1">
              <a:solidFill>
                <a:sysClr val="windowText" lastClr="000000">
                  <a:hueOff val="0"/>
                  <a:satOff val="0"/>
                  <a:lumOff val="0"/>
                  <a:alphaOff val="0"/>
                </a:sysClr>
              </a:solidFill>
              <a:latin typeface="Calibri"/>
              <a:ea typeface="+mn-ea"/>
              <a:cs typeface="+mn-cs"/>
            </a:rPr>
            <a:t>Action Period</a:t>
          </a:r>
        </a:p>
      </dgm:t>
    </dgm:pt>
    <dgm:pt modelId="{B0EF661A-5C6F-40F8-9287-47868B2CEB50}" type="sibTrans" cxnId="{725FD7DA-095D-4194-A207-A3DB12B6F965}">
      <dgm:prSet/>
      <dgm:spPr/>
      <dgm:t>
        <a:bodyPr/>
        <a:lstStyle/>
        <a:p>
          <a:endParaRPr lang="en-US"/>
        </a:p>
      </dgm:t>
    </dgm:pt>
    <dgm:pt modelId="{3A83E089-3C44-4041-955D-7C192EBB1C8C}" type="parTrans" cxnId="{725FD7DA-095D-4194-A207-A3DB12B6F965}">
      <dgm:prSet/>
      <dgm:spPr/>
      <dgm:t>
        <a:bodyPr/>
        <a:lstStyle/>
        <a:p>
          <a:endParaRPr lang="en-US"/>
        </a:p>
      </dgm:t>
    </dgm:pt>
    <dgm:pt modelId="{6BC3D6A6-C47A-4B44-A722-2636182A067C}">
      <dgm:prSet phldrT="[Text]" custT="1"/>
      <dgm:spPr>
        <a:xfrm>
          <a:off x="2129907" y="0"/>
          <a:ext cx="1390470" cy="990600"/>
        </a:xfrm>
        <a:solidFill>
          <a:srgbClr val="FAAD14">
            <a:alpha val="40000"/>
          </a:srgbClr>
        </a:solidFill>
        <a:ln w="25400" cap="flat" cmpd="sng" algn="ctr">
          <a:solidFill>
            <a:schemeClr val="tx1"/>
          </a:solidFill>
          <a:prstDash val="solid"/>
        </a:ln>
        <a:effectLst/>
      </dgm:spPr>
      <dgm:t>
        <a:bodyPr/>
        <a:lstStyle/>
        <a:p>
          <a:pPr algn="ctr"/>
          <a:r>
            <a:rPr lang="en-US" sz="1100" b="1" dirty="0">
              <a:solidFill>
                <a:sysClr val="windowText" lastClr="000000">
                  <a:hueOff val="0"/>
                  <a:satOff val="0"/>
                  <a:lumOff val="0"/>
                  <a:alphaOff val="0"/>
                </a:sysClr>
              </a:solidFill>
              <a:latin typeface="Calibri"/>
              <a:ea typeface="+mn-ea"/>
              <a:cs typeface="+mn-cs"/>
            </a:rPr>
            <a:t>Action Period</a:t>
          </a:r>
        </a:p>
      </dgm:t>
    </dgm:pt>
    <dgm:pt modelId="{B2A5680E-1118-4B04-8FA8-1A2BA4C08FAB}" type="sibTrans" cxnId="{39816540-81C4-4BAA-8392-0C69F11EDBBE}">
      <dgm:prSet/>
      <dgm:spPr/>
      <dgm:t>
        <a:bodyPr/>
        <a:lstStyle/>
        <a:p>
          <a:endParaRPr lang="en-US"/>
        </a:p>
      </dgm:t>
    </dgm:pt>
    <dgm:pt modelId="{CBB73EC0-F3E4-43EB-A98C-03E7FB743090}" type="parTrans" cxnId="{39816540-81C4-4BAA-8392-0C69F11EDBBE}">
      <dgm:prSet/>
      <dgm:spPr/>
      <dgm:t>
        <a:bodyPr/>
        <a:lstStyle/>
        <a:p>
          <a:endParaRPr lang="en-US"/>
        </a:p>
      </dgm:t>
    </dgm:pt>
    <dgm:pt modelId="{631060C4-1B01-4230-B18A-0215E02815B6}" type="pres">
      <dgm:prSet presAssocID="{7EDAA090-1CA9-40A7-9BDA-49D146FFED14}" presName="theList" presStyleCnt="0">
        <dgm:presLayoutVars>
          <dgm:dir/>
          <dgm:animLvl val="lvl"/>
          <dgm:resizeHandles val="exact"/>
        </dgm:presLayoutVars>
      </dgm:prSet>
      <dgm:spPr/>
    </dgm:pt>
    <dgm:pt modelId="{23817F89-90B3-4892-941D-893FC71D43A1}" type="pres">
      <dgm:prSet presAssocID="{E36B4804-35E8-491A-A291-07E7D5037294}" presName="compNode" presStyleCnt="0"/>
      <dgm:spPr/>
    </dgm:pt>
    <dgm:pt modelId="{B5D23BD9-38F9-4DCB-ADD5-02939D28D9E8}" type="pres">
      <dgm:prSet presAssocID="{E36B4804-35E8-491A-A291-07E7D5037294}" presName="noGeometry" presStyleCnt="0"/>
      <dgm:spPr/>
    </dgm:pt>
    <dgm:pt modelId="{D71CC5D9-2E07-4C2E-8EF9-589618917602}" type="pres">
      <dgm:prSet presAssocID="{E36B4804-35E8-491A-A291-07E7D5037294}" presName="childTextVisible" presStyleLbl="bgAccFollowNode1" presStyleIdx="0" presStyleCnt="3" custScaleX="121033" custScaleY="92308" custLinFactNeighborX="-23485">
        <dgm:presLayoutVars>
          <dgm:bulletEnabled val="1"/>
        </dgm:presLayoutVars>
      </dgm:prSet>
      <dgm:spPr>
        <a:prstGeom prst="rightArrow">
          <a:avLst>
            <a:gd name="adj1" fmla="val 70000"/>
            <a:gd name="adj2" fmla="val 50000"/>
          </a:avLst>
        </a:prstGeom>
      </dgm:spPr>
    </dgm:pt>
    <dgm:pt modelId="{1622023F-7AE7-4DC7-B78A-499F500CD85A}" type="pres">
      <dgm:prSet presAssocID="{E36B4804-35E8-491A-A291-07E7D5037294}" presName="childTextHidden" presStyleLbl="bgAccFollowNode1" presStyleIdx="0" presStyleCnt="3"/>
      <dgm:spPr/>
    </dgm:pt>
    <dgm:pt modelId="{DEEE2897-9316-459C-8A37-B7960BC006CA}" type="pres">
      <dgm:prSet presAssocID="{E36B4804-35E8-491A-A291-07E7D5037294}" presName="parentText" presStyleLbl="node1" presStyleIdx="0" presStyleCnt="3" custScaleX="112964" custScaleY="112964" custLinFactNeighborX="-72557" custLinFactNeighborY="-3197">
        <dgm:presLayoutVars>
          <dgm:chMax val="1"/>
          <dgm:bulletEnabled val="1"/>
        </dgm:presLayoutVars>
      </dgm:prSet>
      <dgm:spPr>
        <a:prstGeom prst="ellipse">
          <a:avLst/>
        </a:prstGeom>
      </dgm:spPr>
    </dgm:pt>
    <dgm:pt modelId="{69283F2F-82AD-4059-BFA9-7F18B5D37BEF}" type="pres">
      <dgm:prSet presAssocID="{E36B4804-35E8-491A-A291-07E7D5037294}" presName="aSpace" presStyleCnt="0"/>
      <dgm:spPr/>
    </dgm:pt>
    <dgm:pt modelId="{1C843CC2-9E20-48C4-B63E-788543A47D0A}" type="pres">
      <dgm:prSet presAssocID="{CE9D9F3C-E5A8-46A6-A94D-B43B54CB383F}" presName="compNode" presStyleCnt="0"/>
      <dgm:spPr/>
    </dgm:pt>
    <dgm:pt modelId="{1007AD77-11F0-4D89-85C0-DABDFB2F13D6}" type="pres">
      <dgm:prSet presAssocID="{CE9D9F3C-E5A8-46A6-A94D-B43B54CB383F}" presName="noGeometry" presStyleCnt="0"/>
      <dgm:spPr/>
    </dgm:pt>
    <dgm:pt modelId="{0AB2736B-A143-4942-BDFF-3548FB57EDAC}" type="pres">
      <dgm:prSet presAssocID="{CE9D9F3C-E5A8-46A6-A94D-B43B54CB383F}" presName="childTextVisible" presStyleLbl="bgAccFollowNode1" presStyleIdx="1" presStyleCnt="3" custScaleX="121033" custScaleY="92308" custLinFactNeighborX="-11057">
        <dgm:presLayoutVars>
          <dgm:bulletEnabled val="1"/>
        </dgm:presLayoutVars>
      </dgm:prSet>
      <dgm:spPr>
        <a:prstGeom prst="rightArrow">
          <a:avLst>
            <a:gd name="adj1" fmla="val 70000"/>
            <a:gd name="adj2" fmla="val 50000"/>
          </a:avLst>
        </a:prstGeom>
      </dgm:spPr>
    </dgm:pt>
    <dgm:pt modelId="{AFCD2132-912D-4D9C-9F1F-4934F444506D}" type="pres">
      <dgm:prSet presAssocID="{CE9D9F3C-E5A8-46A6-A94D-B43B54CB383F}" presName="childTextHidden" presStyleLbl="bgAccFollowNode1" presStyleIdx="1" presStyleCnt="3"/>
      <dgm:spPr/>
    </dgm:pt>
    <dgm:pt modelId="{633807DD-44FE-4F4E-998A-7165BFEAEF2D}" type="pres">
      <dgm:prSet presAssocID="{CE9D9F3C-E5A8-46A6-A94D-B43B54CB383F}" presName="parentText" presStyleLbl="node1" presStyleIdx="1" presStyleCnt="3" custScaleX="112964" custScaleY="112964" custLinFactNeighborX="-46557" custLinFactNeighborY="-1154">
        <dgm:presLayoutVars>
          <dgm:chMax val="1"/>
          <dgm:bulletEnabled val="1"/>
        </dgm:presLayoutVars>
      </dgm:prSet>
      <dgm:spPr>
        <a:prstGeom prst="ellipse">
          <a:avLst/>
        </a:prstGeom>
      </dgm:spPr>
    </dgm:pt>
    <dgm:pt modelId="{FB8FEB92-AC3C-4B33-BEB9-54847759D7F4}" type="pres">
      <dgm:prSet presAssocID="{CE9D9F3C-E5A8-46A6-A94D-B43B54CB383F}" presName="aSpace" presStyleCnt="0"/>
      <dgm:spPr/>
    </dgm:pt>
    <dgm:pt modelId="{F211FE2A-A2E7-4BF4-8B27-073E2C4C8CAC}" type="pres">
      <dgm:prSet presAssocID="{9923774F-FFF3-4238-8F0D-2A00A78A62EA}" presName="compNode" presStyleCnt="0"/>
      <dgm:spPr/>
    </dgm:pt>
    <dgm:pt modelId="{328C9774-D224-4D8E-9092-49E69E17974D}" type="pres">
      <dgm:prSet presAssocID="{9923774F-FFF3-4238-8F0D-2A00A78A62EA}" presName="noGeometry" presStyleCnt="0"/>
      <dgm:spPr/>
    </dgm:pt>
    <dgm:pt modelId="{2F983030-73D4-40EB-AD61-CF1DC041E640}" type="pres">
      <dgm:prSet presAssocID="{9923774F-FFF3-4238-8F0D-2A00A78A62EA}" presName="childTextVisible" presStyleLbl="bgAccFollowNode1" presStyleIdx="2" presStyleCnt="3" custScaleX="121033" custScaleY="92308" custLinFactNeighborX="7004">
        <dgm:presLayoutVars>
          <dgm:bulletEnabled val="1"/>
        </dgm:presLayoutVars>
      </dgm:prSet>
      <dgm:spPr>
        <a:prstGeom prst="rightArrow">
          <a:avLst>
            <a:gd name="adj1" fmla="val 70000"/>
            <a:gd name="adj2" fmla="val 50000"/>
          </a:avLst>
        </a:prstGeom>
      </dgm:spPr>
    </dgm:pt>
    <dgm:pt modelId="{D3E0EAF0-2568-4F75-A1E2-44E024FD07C8}" type="pres">
      <dgm:prSet presAssocID="{9923774F-FFF3-4238-8F0D-2A00A78A62EA}" presName="childTextHidden" presStyleLbl="bgAccFollowNode1" presStyleIdx="2" presStyleCnt="3"/>
      <dgm:spPr/>
    </dgm:pt>
    <dgm:pt modelId="{CCDD6790-2F95-4B13-9FA2-F3035244823B}" type="pres">
      <dgm:prSet presAssocID="{9923774F-FFF3-4238-8F0D-2A00A78A62EA}" presName="parentText" presStyleLbl="node1" presStyleIdx="2" presStyleCnt="3" custScaleX="112964" custScaleY="112964" custLinFactNeighborX="-10665" custLinFactNeighborY="-1154">
        <dgm:presLayoutVars>
          <dgm:chMax val="1"/>
          <dgm:bulletEnabled val="1"/>
        </dgm:presLayoutVars>
      </dgm:prSet>
      <dgm:spPr>
        <a:prstGeom prst="ellipse">
          <a:avLst/>
        </a:prstGeom>
      </dgm:spPr>
    </dgm:pt>
  </dgm:ptLst>
  <dgm:cxnLst>
    <dgm:cxn modelId="{C70EF501-D799-BF41-9553-3EC87CF536D1}" type="presOf" srcId="{6BC3D6A6-C47A-4B44-A722-2636182A067C}" destId="{AFCD2132-912D-4D9C-9F1F-4934F444506D}" srcOrd="1" destOrd="0" presId="urn:microsoft.com/office/officeart/2005/8/layout/hProcess6"/>
    <dgm:cxn modelId="{8BC94216-CFD8-1341-A99C-AEFDCE3DF244}" type="presOf" srcId="{6BC3D6A6-C47A-4B44-A722-2636182A067C}" destId="{0AB2736B-A143-4942-BDFF-3548FB57EDAC}" srcOrd="0" destOrd="0" presId="urn:microsoft.com/office/officeart/2005/8/layout/hProcess6"/>
    <dgm:cxn modelId="{98928224-2EE0-3946-9A5F-EA58FD4B7B00}" type="presOf" srcId="{934B9511-B917-4EB6-B2CC-931086ECA672}" destId="{D71CC5D9-2E07-4C2E-8EF9-589618917602}" srcOrd="0" destOrd="0" presId="urn:microsoft.com/office/officeart/2005/8/layout/hProcess6"/>
    <dgm:cxn modelId="{DB8AE824-6B3A-4C3B-B922-AA8F9B4B6957}" srcId="{7EDAA090-1CA9-40A7-9BDA-49D146FFED14}" destId="{9923774F-FFF3-4238-8F0D-2A00A78A62EA}" srcOrd="2" destOrd="0" parTransId="{9E9AD4BA-9F28-497C-9A31-83FE1D8BC530}" sibTransId="{DC6F82AA-E6EE-4515-86A9-BB922821E730}"/>
    <dgm:cxn modelId="{8516352A-CEE4-0A40-A142-9C4456189607}" type="presOf" srcId="{9923774F-FFF3-4238-8F0D-2A00A78A62EA}" destId="{CCDD6790-2F95-4B13-9FA2-F3035244823B}" srcOrd="0" destOrd="0" presId="urn:microsoft.com/office/officeart/2005/8/layout/hProcess6"/>
    <dgm:cxn modelId="{39816540-81C4-4BAA-8392-0C69F11EDBBE}" srcId="{CE9D9F3C-E5A8-46A6-A94D-B43B54CB383F}" destId="{6BC3D6A6-C47A-4B44-A722-2636182A067C}" srcOrd="0" destOrd="0" parTransId="{CBB73EC0-F3E4-43EB-A98C-03E7FB743090}" sibTransId="{B2A5680E-1118-4B04-8FA8-1A2BA4C08FAB}"/>
    <dgm:cxn modelId="{E8074E4B-3C51-BE49-8152-7E3C385AA6FA}" type="presOf" srcId="{E36B4804-35E8-491A-A291-07E7D5037294}" destId="{DEEE2897-9316-459C-8A37-B7960BC006CA}" srcOrd="0" destOrd="0" presId="urn:microsoft.com/office/officeart/2005/8/layout/hProcess6"/>
    <dgm:cxn modelId="{455ED7C9-EBFE-4F2E-B625-EC8428F2C707}" srcId="{7EDAA090-1CA9-40A7-9BDA-49D146FFED14}" destId="{CE9D9F3C-E5A8-46A6-A94D-B43B54CB383F}" srcOrd="1" destOrd="0" parTransId="{7509F165-5CD3-406D-B7E8-1DAD29996CE5}" sibTransId="{51EE6AA2-8643-4638-8124-F8C6FCACAB2C}"/>
    <dgm:cxn modelId="{84E6C9CF-7070-E848-8712-5732C7A6A5C8}" type="presOf" srcId="{7EDAA090-1CA9-40A7-9BDA-49D146FFED14}" destId="{631060C4-1B01-4230-B18A-0215E02815B6}" srcOrd="0" destOrd="0" presId="urn:microsoft.com/office/officeart/2005/8/layout/hProcess6"/>
    <dgm:cxn modelId="{CB88B0D6-124B-1340-9F67-FFD1910A4FAF}" type="presOf" srcId="{20CC842C-4252-46E7-8A2C-F9AF31D1CE4B}" destId="{2F983030-73D4-40EB-AD61-CF1DC041E640}" srcOrd="0" destOrd="0" presId="urn:microsoft.com/office/officeart/2005/8/layout/hProcess6"/>
    <dgm:cxn modelId="{725FD7DA-095D-4194-A207-A3DB12B6F965}" srcId="{9923774F-FFF3-4238-8F0D-2A00A78A62EA}" destId="{20CC842C-4252-46E7-8A2C-F9AF31D1CE4B}" srcOrd="0" destOrd="0" parTransId="{3A83E089-3C44-4041-955D-7C192EBB1C8C}" sibTransId="{B0EF661A-5C6F-40F8-9287-47868B2CEB50}"/>
    <dgm:cxn modelId="{DB8075DC-C5B9-4E95-A0DE-630408566FFD}" srcId="{7EDAA090-1CA9-40A7-9BDA-49D146FFED14}" destId="{E36B4804-35E8-491A-A291-07E7D5037294}" srcOrd="0" destOrd="0" parTransId="{EC1B054E-89FD-4BA9-901B-B946792C62C9}" sibTransId="{48EEC271-31FA-461D-A92E-486439C2DC6F}"/>
    <dgm:cxn modelId="{8C3D20DF-658A-5142-BCC0-FE27D18E8511}" type="presOf" srcId="{20CC842C-4252-46E7-8A2C-F9AF31D1CE4B}" destId="{D3E0EAF0-2568-4F75-A1E2-44E024FD07C8}" srcOrd="1" destOrd="0" presId="urn:microsoft.com/office/officeart/2005/8/layout/hProcess6"/>
    <dgm:cxn modelId="{904A1BE1-32E0-1046-90D4-60C4689EF68A}" type="presOf" srcId="{CE9D9F3C-E5A8-46A6-A94D-B43B54CB383F}" destId="{633807DD-44FE-4F4E-998A-7165BFEAEF2D}" srcOrd="0" destOrd="0" presId="urn:microsoft.com/office/officeart/2005/8/layout/hProcess6"/>
    <dgm:cxn modelId="{97F645E7-596A-4331-B92A-C8A65F308601}" srcId="{E36B4804-35E8-491A-A291-07E7D5037294}" destId="{934B9511-B917-4EB6-B2CC-931086ECA672}" srcOrd="0" destOrd="0" parTransId="{59D0DE2A-9909-4A5F-9F51-4D9FD06FC734}" sibTransId="{9A63CC3A-850E-4955-86CB-AA1FD9B2416A}"/>
    <dgm:cxn modelId="{CD7816F3-7B78-9C4D-B54E-CC87E8BA2897}" type="presOf" srcId="{934B9511-B917-4EB6-B2CC-931086ECA672}" destId="{1622023F-7AE7-4DC7-B78A-499F500CD85A}" srcOrd="1" destOrd="0" presId="urn:microsoft.com/office/officeart/2005/8/layout/hProcess6"/>
    <dgm:cxn modelId="{54A47818-F69E-694C-AF25-48DD132AB9DD}" type="presParOf" srcId="{631060C4-1B01-4230-B18A-0215E02815B6}" destId="{23817F89-90B3-4892-941D-893FC71D43A1}" srcOrd="0" destOrd="0" presId="urn:microsoft.com/office/officeart/2005/8/layout/hProcess6"/>
    <dgm:cxn modelId="{702A19AF-7061-CA4C-8CBF-60FF06E5399F}" type="presParOf" srcId="{23817F89-90B3-4892-941D-893FC71D43A1}" destId="{B5D23BD9-38F9-4DCB-ADD5-02939D28D9E8}" srcOrd="0" destOrd="0" presId="urn:microsoft.com/office/officeart/2005/8/layout/hProcess6"/>
    <dgm:cxn modelId="{BC24DA55-7AA8-104A-9A12-D7B82A5EEE90}" type="presParOf" srcId="{23817F89-90B3-4892-941D-893FC71D43A1}" destId="{D71CC5D9-2E07-4C2E-8EF9-589618917602}" srcOrd="1" destOrd="0" presId="urn:microsoft.com/office/officeart/2005/8/layout/hProcess6"/>
    <dgm:cxn modelId="{9430CDD2-81E3-454C-8407-0421EA2FAC92}" type="presParOf" srcId="{23817F89-90B3-4892-941D-893FC71D43A1}" destId="{1622023F-7AE7-4DC7-B78A-499F500CD85A}" srcOrd="2" destOrd="0" presId="urn:microsoft.com/office/officeart/2005/8/layout/hProcess6"/>
    <dgm:cxn modelId="{C3C8D03E-1BF4-954A-B24D-2CF26841C911}" type="presParOf" srcId="{23817F89-90B3-4892-941D-893FC71D43A1}" destId="{DEEE2897-9316-459C-8A37-B7960BC006CA}" srcOrd="3" destOrd="0" presId="urn:microsoft.com/office/officeart/2005/8/layout/hProcess6"/>
    <dgm:cxn modelId="{2A8C20F1-7032-7C40-AE7E-31AEDEC043E1}" type="presParOf" srcId="{631060C4-1B01-4230-B18A-0215E02815B6}" destId="{69283F2F-82AD-4059-BFA9-7F18B5D37BEF}" srcOrd="1" destOrd="0" presId="urn:microsoft.com/office/officeart/2005/8/layout/hProcess6"/>
    <dgm:cxn modelId="{B789C8C6-3CAE-9A4C-B89D-B472E3395B38}" type="presParOf" srcId="{631060C4-1B01-4230-B18A-0215E02815B6}" destId="{1C843CC2-9E20-48C4-B63E-788543A47D0A}" srcOrd="2" destOrd="0" presId="urn:microsoft.com/office/officeart/2005/8/layout/hProcess6"/>
    <dgm:cxn modelId="{BAE0FAB2-40A9-6242-AAA8-ACB2930BFA38}" type="presParOf" srcId="{1C843CC2-9E20-48C4-B63E-788543A47D0A}" destId="{1007AD77-11F0-4D89-85C0-DABDFB2F13D6}" srcOrd="0" destOrd="0" presId="urn:microsoft.com/office/officeart/2005/8/layout/hProcess6"/>
    <dgm:cxn modelId="{62F71046-98E1-C44B-ADEC-94B726AAED7C}" type="presParOf" srcId="{1C843CC2-9E20-48C4-B63E-788543A47D0A}" destId="{0AB2736B-A143-4942-BDFF-3548FB57EDAC}" srcOrd="1" destOrd="0" presId="urn:microsoft.com/office/officeart/2005/8/layout/hProcess6"/>
    <dgm:cxn modelId="{2D253D4B-4D61-4040-890A-55278F1FCBC1}" type="presParOf" srcId="{1C843CC2-9E20-48C4-B63E-788543A47D0A}" destId="{AFCD2132-912D-4D9C-9F1F-4934F444506D}" srcOrd="2" destOrd="0" presId="urn:microsoft.com/office/officeart/2005/8/layout/hProcess6"/>
    <dgm:cxn modelId="{413E32D1-9D1D-684B-8416-4777E6E7B807}" type="presParOf" srcId="{1C843CC2-9E20-48C4-B63E-788543A47D0A}" destId="{633807DD-44FE-4F4E-998A-7165BFEAEF2D}" srcOrd="3" destOrd="0" presId="urn:microsoft.com/office/officeart/2005/8/layout/hProcess6"/>
    <dgm:cxn modelId="{C80C8A74-2BEE-D248-824F-DD8374910D0E}" type="presParOf" srcId="{631060C4-1B01-4230-B18A-0215E02815B6}" destId="{FB8FEB92-AC3C-4B33-BEB9-54847759D7F4}" srcOrd="3" destOrd="0" presId="urn:microsoft.com/office/officeart/2005/8/layout/hProcess6"/>
    <dgm:cxn modelId="{C685BA1F-2A16-0C47-AB33-866BB31FFEC6}" type="presParOf" srcId="{631060C4-1B01-4230-B18A-0215E02815B6}" destId="{F211FE2A-A2E7-4BF4-8B27-073E2C4C8CAC}" srcOrd="4" destOrd="0" presId="urn:microsoft.com/office/officeart/2005/8/layout/hProcess6"/>
    <dgm:cxn modelId="{9358312E-1FA8-4844-98FD-C8A84FA8CBAE}" type="presParOf" srcId="{F211FE2A-A2E7-4BF4-8B27-073E2C4C8CAC}" destId="{328C9774-D224-4D8E-9092-49E69E17974D}" srcOrd="0" destOrd="0" presId="urn:microsoft.com/office/officeart/2005/8/layout/hProcess6"/>
    <dgm:cxn modelId="{5D25BD4A-A6DA-C44D-A4DD-16B3017C21CE}" type="presParOf" srcId="{F211FE2A-A2E7-4BF4-8B27-073E2C4C8CAC}" destId="{2F983030-73D4-40EB-AD61-CF1DC041E640}" srcOrd="1" destOrd="0" presId="urn:microsoft.com/office/officeart/2005/8/layout/hProcess6"/>
    <dgm:cxn modelId="{9E48293C-4432-0A42-8B87-6F88D8625211}" type="presParOf" srcId="{F211FE2A-A2E7-4BF4-8B27-073E2C4C8CAC}" destId="{D3E0EAF0-2568-4F75-A1E2-44E024FD07C8}" srcOrd="2" destOrd="0" presId="urn:microsoft.com/office/officeart/2005/8/layout/hProcess6"/>
    <dgm:cxn modelId="{26A29504-D675-8E45-BFC1-F82E7B28BAC3}" type="presParOf" srcId="{F211FE2A-A2E7-4BF4-8B27-073E2C4C8CAC}" destId="{CCDD6790-2F95-4B13-9FA2-F3035244823B}" srcOrd="3" destOrd="0" presId="urn:microsoft.com/office/officeart/2005/8/layout/hProcess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DAA090-1CA9-40A7-9BDA-49D146FFED14}" type="doc">
      <dgm:prSet loTypeId="urn:microsoft.com/office/officeart/2005/8/layout/hProcess6" loCatId="process" qsTypeId="urn:microsoft.com/office/officeart/2005/8/quickstyle/simple1" qsCatId="simple" csTypeId="urn:microsoft.com/office/officeart/2005/8/colors/colorful3" csCatId="colorful" phldr="1"/>
      <dgm:spPr/>
      <dgm:t>
        <a:bodyPr/>
        <a:lstStyle/>
        <a:p>
          <a:endParaRPr lang="en-US"/>
        </a:p>
      </dgm:t>
    </dgm:pt>
    <dgm:pt modelId="{E36B4804-35E8-491A-A291-07E7D5037294}">
      <dgm:prSet phldrT="[Text]"/>
      <dgm:spPr>
        <a:xfrm>
          <a:off x="34409" y="228601"/>
          <a:ext cx="566623" cy="566623"/>
        </a:xfrm>
        <a:solidFill>
          <a:srgbClr val="FAAD14"/>
        </a:solidFill>
        <a:ln w="25400" cap="flat" cmpd="sng" algn="ctr">
          <a:solidFill>
            <a:schemeClr val="tx1"/>
          </a:solidFill>
          <a:prstDash val="solid"/>
        </a:ln>
        <a:effectLst/>
      </dgm:spPr>
      <dgm:t>
        <a:bodyPr/>
        <a:lstStyle/>
        <a:p>
          <a:r>
            <a:rPr lang="en-US">
              <a:solidFill>
                <a:sysClr val="window" lastClr="FFFFFF"/>
              </a:solidFill>
              <a:latin typeface="Calibri"/>
              <a:ea typeface="+mn-ea"/>
              <a:cs typeface="+mn-cs"/>
            </a:rPr>
            <a:t>OR</a:t>
          </a:r>
        </a:p>
      </dgm:t>
    </dgm:pt>
    <dgm:pt modelId="{EC1B054E-89FD-4BA9-901B-B946792C62C9}" type="parTrans" cxnId="{DB8075DC-C5B9-4E95-A0DE-630408566FFD}">
      <dgm:prSet/>
      <dgm:spPr/>
      <dgm:t>
        <a:bodyPr/>
        <a:lstStyle/>
        <a:p>
          <a:endParaRPr lang="en-US"/>
        </a:p>
      </dgm:t>
    </dgm:pt>
    <dgm:pt modelId="{48EEC271-31FA-461D-A92E-486439C2DC6F}" type="sibTrans" cxnId="{DB8075DC-C5B9-4E95-A0DE-630408566FFD}">
      <dgm:prSet/>
      <dgm:spPr/>
      <dgm:t>
        <a:bodyPr/>
        <a:lstStyle/>
        <a:p>
          <a:endParaRPr lang="en-US"/>
        </a:p>
      </dgm:t>
    </dgm:pt>
    <dgm:pt modelId="{934B9511-B917-4EB6-B2CC-931086ECA672}">
      <dgm:prSet phldrT="[Text]" custT="1"/>
      <dgm:spPr>
        <a:xfrm>
          <a:off x="339207" y="0"/>
          <a:ext cx="1403446" cy="990600"/>
        </a:xfrm>
        <a:solidFill>
          <a:srgbClr val="FAAD14">
            <a:alpha val="40000"/>
          </a:srgbClr>
        </a:solidFill>
        <a:ln w="25400" cap="flat" cmpd="sng" algn="ctr">
          <a:solidFill>
            <a:schemeClr val="tx1"/>
          </a:solidFill>
          <a:prstDash val="solid"/>
        </a:ln>
        <a:effectLst/>
      </dgm:spPr>
      <dgm:t>
        <a:bodyPr/>
        <a:lstStyle/>
        <a:p>
          <a:pPr algn="ctr"/>
          <a:r>
            <a:rPr lang="en-US" sz="1100" b="1">
              <a:solidFill>
                <a:sysClr val="windowText" lastClr="000000">
                  <a:hueOff val="0"/>
                  <a:satOff val="0"/>
                  <a:lumOff val="0"/>
                  <a:alphaOff val="0"/>
                </a:sysClr>
              </a:solidFill>
              <a:latin typeface="Calibri"/>
              <a:ea typeface="+mn-ea"/>
              <a:cs typeface="+mn-cs"/>
            </a:rPr>
            <a:t>Action Period</a:t>
          </a:r>
        </a:p>
      </dgm:t>
    </dgm:pt>
    <dgm:pt modelId="{59D0DE2A-9909-4A5F-9F51-4D9FD06FC734}" type="parTrans" cxnId="{97F645E7-596A-4331-B92A-C8A65F308601}">
      <dgm:prSet/>
      <dgm:spPr/>
      <dgm:t>
        <a:bodyPr/>
        <a:lstStyle/>
        <a:p>
          <a:endParaRPr lang="en-US"/>
        </a:p>
      </dgm:t>
    </dgm:pt>
    <dgm:pt modelId="{9A63CC3A-850E-4955-86CB-AA1FD9B2416A}" type="sibTrans" cxnId="{97F645E7-596A-4331-B92A-C8A65F308601}">
      <dgm:prSet/>
      <dgm:spPr/>
      <dgm:t>
        <a:bodyPr/>
        <a:lstStyle/>
        <a:p>
          <a:endParaRPr lang="en-US"/>
        </a:p>
      </dgm:t>
    </dgm:pt>
    <dgm:pt modelId="{CE9D9F3C-E5A8-46A6-A94D-B43B54CB383F}">
      <dgm:prSet phldrT="[Text]"/>
      <dgm:spPr>
        <a:xfrm>
          <a:off x="1825109" y="228601"/>
          <a:ext cx="566623" cy="566623"/>
        </a:xfrm>
        <a:solidFill>
          <a:srgbClr val="FAAD14"/>
        </a:solidFill>
        <a:ln w="25400" cap="flat" cmpd="sng" algn="ctr">
          <a:solidFill>
            <a:schemeClr val="tx1">
              <a:alpha val="83000"/>
            </a:schemeClr>
          </a:solidFill>
          <a:prstDash val="solid"/>
        </a:ln>
        <a:effectLst/>
      </dgm:spPr>
      <dgm:t>
        <a:bodyPr/>
        <a:lstStyle/>
        <a:p>
          <a:r>
            <a:rPr lang="en-US" dirty="0">
              <a:solidFill>
                <a:sysClr val="window" lastClr="FFFFFF"/>
              </a:solidFill>
              <a:latin typeface="Calibri"/>
              <a:ea typeface="+mn-ea"/>
              <a:cs typeface="+mn-cs"/>
            </a:rPr>
            <a:t>LS </a:t>
          </a:r>
        </a:p>
        <a:p>
          <a:r>
            <a:rPr lang="en-US" dirty="0">
              <a:solidFill>
                <a:sysClr val="window" lastClr="FFFFFF"/>
              </a:solidFill>
              <a:latin typeface="Calibri"/>
              <a:ea typeface="+mn-ea"/>
              <a:cs typeface="+mn-cs"/>
            </a:rPr>
            <a:t>3&amp;4</a:t>
          </a:r>
        </a:p>
      </dgm:t>
    </dgm:pt>
    <dgm:pt modelId="{7509F165-5CD3-406D-B7E8-1DAD29996CE5}" type="parTrans" cxnId="{455ED7C9-EBFE-4F2E-B625-EC8428F2C707}">
      <dgm:prSet/>
      <dgm:spPr/>
      <dgm:t>
        <a:bodyPr/>
        <a:lstStyle/>
        <a:p>
          <a:endParaRPr lang="en-US"/>
        </a:p>
      </dgm:t>
    </dgm:pt>
    <dgm:pt modelId="{51EE6AA2-8643-4638-8124-F8C6FCACAB2C}" type="sibTrans" cxnId="{455ED7C9-EBFE-4F2E-B625-EC8428F2C707}">
      <dgm:prSet/>
      <dgm:spPr/>
      <dgm:t>
        <a:bodyPr/>
        <a:lstStyle/>
        <a:p>
          <a:endParaRPr lang="en-US"/>
        </a:p>
      </dgm:t>
    </dgm:pt>
    <dgm:pt modelId="{9923774F-FFF3-4238-8F0D-2A00A78A62EA}">
      <dgm:prSet phldrT="[Text]" custT="1"/>
      <dgm:spPr>
        <a:xfrm>
          <a:off x="3653795" y="228601"/>
          <a:ext cx="566623" cy="566623"/>
        </a:xfrm>
        <a:solidFill>
          <a:srgbClr val="FAAD14"/>
        </a:solidFill>
        <a:ln w="25400" cap="flat" cmpd="sng" algn="ctr">
          <a:solidFill>
            <a:schemeClr val="tx1"/>
          </a:solidFill>
          <a:prstDash val="solid"/>
        </a:ln>
        <a:effectLst/>
      </dgm:spPr>
      <dgm:t>
        <a:bodyPr/>
        <a:lstStyle/>
        <a:p>
          <a:r>
            <a:rPr lang="en-US" sz="1300" dirty="0">
              <a:solidFill>
                <a:sysClr val="window" lastClr="FFFFFF"/>
              </a:solidFill>
              <a:latin typeface="Calibri"/>
              <a:ea typeface="+mn-ea"/>
              <a:cs typeface="+mn-cs"/>
            </a:rPr>
            <a:t>LS</a:t>
          </a:r>
        </a:p>
        <a:p>
          <a:r>
            <a:rPr lang="en-US" sz="1300" dirty="0">
              <a:solidFill>
                <a:sysClr val="window" lastClr="FFFFFF"/>
              </a:solidFill>
              <a:latin typeface="Calibri"/>
              <a:ea typeface="+mn-ea"/>
              <a:cs typeface="+mn-cs"/>
            </a:rPr>
            <a:t> 5&amp;6</a:t>
          </a:r>
        </a:p>
      </dgm:t>
    </dgm:pt>
    <dgm:pt modelId="{9E9AD4BA-9F28-497C-9A31-83FE1D8BC530}" type="parTrans" cxnId="{DB8AE824-6B3A-4C3B-B922-AA8F9B4B6957}">
      <dgm:prSet/>
      <dgm:spPr/>
      <dgm:t>
        <a:bodyPr/>
        <a:lstStyle/>
        <a:p>
          <a:endParaRPr lang="en-US"/>
        </a:p>
      </dgm:t>
    </dgm:pt>
    <dgm:pt modelId="{DC6F82AA-E6EE-4515-86A9-BB922821E730}" type="sibTrans" cxnId="{DB8AE824-6B3A-4C3B-B922-AA8F9B4B6957}">
      <dgm:prSet/>
      <dgm:spPr/>
      <dgm:t>
        <a:bodyPr/>
        <a:lstStyle/>
        <a:p>
          <a:endParaRPr lang="en-US"/>
        </a:p>
      </dgm:t>
    </dgm:pt>
    <dgm:pt modelId="{20CC842C-4252-46E7-8A2C-F9AF31D1CE4B}">
      <dgm:prSet phldrT="[Text]" custT="1"/>
      <dgm:spPr>
        <a:xfrm>
          <a:off x="3958593" y="0"/>
          <a:ext cx="1393077" cy="990600"/>
        </a:xfrm>
        <a:solidFill>
          <a:srgbClr val="FAAD14">
            <a:alpha val="40000"/>
          </a:srgbClr>
        </a:solidFill>
        <a:ln w="25400" cap="flat" cmpd="sng" algn="ctr">
          <a:solidFill>
            <a:schemeClr val="tx1"/>
          </a:solidFill>
          <a:prstDash val="solid"/>
        </a:ln>
        <a:effectLst/>
      </dgm:spPr>
      <dgm:t>
        <a:bodyPr/>
        <a:lstStyle/>
        <a:p>
          <a:pPr algn="ctr"/>
          <a:r>
            <a:rPr lang="en-US" sz="1100" b="1">
              <a:solidFill>
                <a:sysClr val="windowText" lastClr="000000">
                  <a:hueOff val="0"/>
                  <a:satOff val="0"/>
                  <a:lumOff val="0"/>
                  <a:alphaOff val="0"/>
                </a:sysClr>
              </a:solidFill>
              <a:latin typeface="Calibri"/>
              <a:ea typeface="+mn-ea"/>
              <a:cs typeface="+mn-cs"/>
            </a:rPr>
            <a:t>Action Period</a:t>
          </a:r>
        </a:p>
      </dgm:t>
    </dgm:pt>
    <dgm:pt modelId="{B0EF661A-5C6F-40F8-9287-47868B2CEB50}" type="sibTrans" cxnId="{725FD7DA-095D-4194-A207-A3DB12B6F965}">
      <dgm:prSet/>
      <dgm:spPr/>
      <dgm:t>
        <a:bodyPr/>
        <a:lstStyle/>
        <a:p>
          <a:endParaRPr lang="en-US"/>
        </a:p>
      </dgm:t>
    </dgm:pt>
    <dgm:pt modelId="{3A83E089-3C44-4041-955D-7C192EBB1C8C}" type="parTrans" cxnId="{725FD7DA-095D-4194-A207-A3DB12B6F965}">
      <dgm:prSet/>
      <dgm:spPr/>
      <dgm:t>
        <a:bodyPr/>
        <a:lstStyle/>
        <a:p>
          <a:endParaRPr lang="en-US"/>
        </a:p>
      </dgm:t>
    </dgm:pt>
    <dgm:pt modelId="{6BC3D6A6-C47A-4B44-A722-2636182A067C}">
      <dgm:prSet phldrT="[Text]" custT="1"/>
      <dgm:spPr>
        <a:xfrm>
          <a:off x="2129907" y="0"/>
          <a:ext cx="1390470" cy="990600"/>
        </a:xfrm>
        <a:solidFill>
          <a:srgbClr val="FAAD14">
            <a:alpha val="40000"/>
          </a:srgbClr>
        </a:solidFill>
        <a:ln w="25400" cap="flat" cmpd="sng" algn="ctr">
          <a:solidFill>
            <a:schemeClr val="tx1"/>
          </a:solidFill>
          <a:prstDash val="solid"/>
        </a:ln>
        <a:effectLst/>
      </dgm:spPr>
      <dgm:t>
        <a:bodyPr/>
        <a:lstStyle/>
        <a:p>
          <a:pPr algn="ctr"/>
          <a:r>
            <a:rPr lang="en-US" sz="1100" b="1" dirty="0">
              <a:solidFill>
                <a:sysClr val="windowText" lastClr="000000">
                  <a:hueOff val="0"/>
                  <a:satOff val="0"/>
                  <a:lumOff val="0"/>
                  <a:alphaOff val="0"/>
                </a:sysClr>
              </a:solidFill>
              <a:latin typeface="Calibri"/>
              <a:ea typeface="+mn-ea"/>
              <a:cs typeface="+mn-cs"/>
            </a:rPr>
            <a:t>Action Period</a:t>
          </a:r>
        </a:p>
      </dgm:t>
    </dgm:pt>
    <dgm:pt modelId="{B2A5680E-1118-4B04-8FA8-1A2BA4C08FAB}" type="sibTrans" cxnId="{39816540-81C4-4BAA-8392-0C69F11EDBBE}">
      <dgm:prSet/>
      <dgm:spPr/>
      <dgm:t>
        <a:bodyPr/>
        <a:lstStyle/>
        <a:p>
          <a:endParaRPr lang="en-US"/>
        </a:p>
      </dgm:t>
    </dgm:pt>
    <dgm:pt modelId="{CBB73EC0-F3E4-43EB-A98C-03E7FB743090}" type="parTrans" cxnId="{39816540-81C4-4BAA-8392-0C69F11EDBBE}">
      <dgm:prSet/>
      <dgm:spPr/>
      <dgm:t>
        <a:bodyPr/>
        <a:lstStyle/>
        <a:p>
          <a:endParaRPr lang="en-US"/>
        </a:p>
      </dgm:t>
    </dgm:pt>
    <dgm:pt modelId="{631060C4-1B01-4230-B18A-0215E02815B6}" type="pres">
      <dgm:prSet presAssocID="{7EDAA090-1CA9-40A7-9BDA-49D146FFED14}" presName="theList" presStyleCnt="0">
        <dgm:presLayoutVars>
          <dgm:dir/>
          <dgm:animLvl val="lvl"/>
          <dgm:resizeHandles val="exact"/>
        </dgm:presLayoutVars>
      </dgm:prSet>
      <dgm:spPr/>
    </dgm:pt>
    <dgm:pt modelId="{23817F89-90B3-4892-941D-893FC71D43A1}" type="pres">
      <dgm:prSet presAssocID="{E36B4804-35E8-491A-A291-07E7D5037294}" presName="compNode" presStyleCnt="0"/>
      <dgm:spPr/>
    </dgm:pt>
    <dgm:pt modelId="{B5D23BD9-38F9-4DCB-ADD5-02939D28D9E8}" type="pres">
      <dgm:prSet presAssocID="{E36B4804-35E8-491A-A291-07E7D5037294}" presName="noGeometry" presStyleCnt="0"/>
      <dgm:spPr/>
    </dgm:pt>
    <dgm:pt modelId="{D71CC5D9-2E07-4C2E-8EF9-589618917602}" type="pres">
      <dgm:prSet presAssocID="{E36B4804-35E8-491A-A291-07E7D5037294}" presName="childTextVisible" presStyleLbl="bgAccFollowNode1" presStyleIdx="0" presStyleCnt="3" custScaleX="121033" custScaleY="92308" custLinFactNeighborX="-23485">
        <dgm:presLayoutVars>
          <dgm:bulletEnabled val="1"/>
        </dgm:presLayoutVars>
      </dgm:prSet>
      <dgm:spPr>
        <a:prstGeom prst="rightArrow">
          <a:avLst>
            <a:gd name="adj1" fmla="val 70000"/>
            <a:gd name="adj2" fmla="val 50000"/>
          </a:avLst>
        </a:prstGeom>
      </dgm:spPr>
    </dgm:pt>
    <dgm:pt modelId="{1622023F-7AE7-4DC7-B78A-499F500CD85A}" type="pres">
      <dgm:prSet presAssocID="{E36B4804-35E8-491A-A291-07E7D5037294}" presName="childTextHidden" presStyleLbl="bgAccFollowNode1" presStyleIdx="0" presStyleCnt="3"/>
      <dgm:spPr/>
    </dgm:pt>
    <dgm:pt modelId="{DEEE2897-9316-459C-8A37-B7960BC006CA}" type="pres">
      <dgm:prSet presAssocID="{E36B4804-35E8-491A-A291-07E7D5037294}" presName="parentText" presStyleLbl="node1" presStyleIdx="0" presStyleCnt="3" custScaleX="112964" custScaleY="112964" custLinFactNeighborX="-72557" custLinFactNeighborY="-3197">
        <dgm:presLayoutVars>
          <dgm:chMax val="1"/>
          <dgm:bulletEnabled val="1"/>
        </dgm:presLayoutVars>
      </dgm:prSet>
      <dgm:spPr>
        <a:prstGeom prst="ellipse">
          <a:avLst/>
        </a:prstGeom>
      </dgm:spPr>
    </dgm:pt>
    <dgm:pt modelId="{69283F2F-82AD-4059-BFA9-7F18B5D37BEF}" type="pres">
      <dgm:prSet presAssocID="{E36B4804-35E8-491A-A291-07E7D5037294}" presName="aSpace" presStyleCnt="0"/>
      <dgm:spPr/>
    </dgm:pt>
    <dgm:pt modelId="{1C843CC2-9E20-48C4-B63E-788543A47D0A}" type="pres">
      <dgm:prSet presAssocID="{CE9D9F3C-E5A8-46A6-A94D-B43B54CB383F}" presName="compNode" presStyleCnt="0"/>
      <dgm:spPr/>
    </dgm:pt>
    <dgm:pt modelId="{1007AD77-11F0-4D89-85C0-DABDFB2F13D6}" type="pres">
      <dgm:prSet presAssocID="{CE9D9F3C-E5A8-46A6-A94D-B43B54CB383F}" presName="noGeometry" presStyleCnt="0"/>
      <dgm:spPr/>
    </dgm:pt>
    <dgm:pt modelId="{0AB2736B-A143-4942-BDFF-3548FB57EDAC}" type="pres">
      <dgm:prSet presAssocID="{CE9D9F3C-E5A8-46A6-A94D-B43B54CB383F}" presName="childTextVisible" presStyleLbl="bgAccFollowNode1" presStyleIdx="1" presStyleCnt="3" custScaleX="121033" custScaleY="92308" custLinFactNeighborX="-11057">
        <dgm:presLayoutVars>
          <dgm:bulletEnabled val="1"/>
        </dgm:presLayoutVars>
      </dgm:prSet>
      <dgm:spPr>
        <a:prstGeom prst="rightArrow">
          <a:avLst>
            <a:gd name="adj1" fmla="val 70000"/>
            <a:gd name="adj2" fmla="val 50000"/>
          </a:avLst>
        </a:prstGeom>
      </dgm:spPr>
    </dgm:pt>
    <dgm:pt modelId="{AFCD2132-912D-4D9C-9F1F-4934F444506D}" type="pres">
      <dgm:prSet presAssocID="{CE9D9F3C-E5A8-46A6-A94D-B43B54CB383F}" presName="childTextHidden" presStyleLbl="bgAccFollowNode1" presStyleIdx="1" presStyleCnt="3"/>
      <dgm:spPr/>
    </dgm:pt>
    <dgm:pt modelId="{633807DD-44FE-4F4E-998A-7165BFEAEF2D}" type="pres">
      <dgm:prSet presAssocID="{CE9D9F3C-E5A8-46A6-A94D-B43B54CB383F}" presName="parentText" presStyleLbl="node1" presStyleIdx="1" presStyleCnt="3" custScaleX="112964" custScaleY="112964" custLinFactNeighborX="-46557" custLinFactNeighborY="-1154">
        <dgm:presLayoutVars>
          <dgm:chMax val="1"/>
          <dgm:bulletEnabled val="1"/>
        </dgm:presLayoutVars>
      </dgm:prSet>
      <dgm:spPr>
        <a:prstGeom prst="ellipse">
          <a:avLst/>
        </a:prstGeom>
      </dgm:spPr>
    </dgm:pt>
    <dgm:pt modelId="{FB8FEB92-AC3C-4B33-BEB9-54847759D7F4}" type="pres">
      <dgm:prSet presAssocID="{CE9D9F3C-E5A8-46A6-A94D-B43B54CB383F}" presName="aSpace" presStyleCnt="0"/>
      <dgm:spPr/>
    </dgm:pt>
    <dgm:pt modelId="{F211FE2A-A2E7-4BF4-8B27-073E2C4C8CAC}" type="pres">
      <dgm:prSet presAssocID="{9923774F-FFF3-4238-8F0D-2A00A78A62EA}" presName="compNode" presStyleCnt="0"/>
      <dgm:spPr/>
    </dgm:pt>
    <dgm:pt modelId="{328C9774-D224-4D8E-9092-49E69E17974D}" type="pres">
      <dgm:prSet presAssocID="{9923774F-FFF3-4238-8F0D-2A00A78A62EA}" presName="noGeometry" presStyleCnt="0"/>
      <dgm:spPr/>
    </dgm:pt>
    <dgm:pt modelId="{2F983030-73D4-40EB-AD61-CF1DC041E640}" type="pres">
      <dgm:prSet presAssocID="{9923774F-FFF3-4238-8F0D-2A00A78A62EA}" presName="childTextVisible" presStyleLbl="bgAccFollowNode1" presStyleIdx="2" presStyleCnt="3" custScaleX="121033" custScaleY="92308" custLinFactNeighborX="7004">
        <dgm:presLayoutVars>
          <dgm:bulletEnabled val="1"/>
        </dgm:presLayoutVars>
      </dgm:prSet>
      <dgm:spPr>
        <a:prstGeom prst="rightArrow">
          <a:avLst>
            <a:gd name="adj1" fmla="val 70000"/>
            <a:gd name="adj2" fmla="val 50000"/>
          </a:avLst>
        </a:prstGeom>
      </dgm:spPr>
    </dgm:pt>
    <dgm:pt modelId="{D3E0EAF0-2568-4F75-A1E2-44E024FD07C8}" type="pres">
      <dgm:prSet presAssocID="{9923774F-FFF3-4238-8F0D-2A00A78A62EA}" presName="childTextHidden" presStyleLbl="bgAccFollowNode1" presStyleIdx="2" presStyleCnt="3"/>
      <dgm:spPr/>
    </dgm:pt>
    <dgm:pt modelId="{CCDD6790-2F95-4B13-9FA2-F3035244823B}" type="pres">
      <dgm:prSet presAssocID="{9923774F-FFF3-4238-8F0D-2A00A78A62EA}" presName="parentText" presStyleLbl="node1" presStyleIdx="2" presStyleCnt="3" custScaleX="112964" custScaleY="112964" custLinFactNeighborX="-10665" custLinFactNeighborY="-1154">
        <dgm:presLayoutVars>
          <dgm:chMax val="1"/>
          <dgm:bulletEnabled val="1"/>
        </dgm:presLayoutVars>
      </dgm:prSet>
      <dgm:spPr>
        <a:prstGeom prst="ellipse">
          <a:avLst/>
        </a:prstGeom>
      </dgm:spPr>
    </dgm:pt>
  </dgm:ptLst>
  <dgm:cxnLst>
    <dgm:cxn modelId="{C70EF501-D799-BF41-9553-3EC87CF536D1}" type="presOf" srcId="{6BC3D6A6-C47A-4B44-A722-2636182A067C}" destId="{AFCD2132-912D-4D9C-9F1F-4934F444506D}" srcOrd="1" destOrd="0" presId="urn:microsoft.com/office/officeart/2005/8/layout/hProcess6"/>
    <dgm:cxn modelId="{8BC94216-CFD8-1341-A99C-AEFDCE3DF244}" type="presOf" srcId="{6BC3D6A6-C47A-4B44-A722-2636182A067C}" destId="{0AB2736B-A143-4942-BDFF-3548FB57EDAC}" srcOrd="0" destOrd="0" presId="urn:microsoft.com/office/officeart/2005/8/layout/hProcess6"/>
    <dgm:cxn modelId="{98928224-2EE0-3946-9A5F-EA58FD4B7B00}" type="presOf" srcId="{934B9511-B917-4EB6-B2CC-931086ECA672}" destId="{D71CC5D9-2E07-4C2E-8EF9-589618917602}" srcOrd="0" destOrd="0" presId="urn:microsoft.com/office/officeart/2005/8/layout/hProcess6"/>
    <dgm:cxn modelId="{DB8AE824-6B3A-4C3B-B922-AA8F9B4B6957}" srcId="{7EDAA090-1CA9-40A7-9BDA-49D146FFED14}" destId="{9923774F-FFF3-4238-8F0D-2A00A78A62EA}" srcOrd="2" destOrd="0" parTransId="{9E9AD4BA-9F28-497C-9A31-83FE1D8BC530}" sibTransId="{DC6F82AA-E6EE-4515-86A9-BB922821E730}"/>
    <dgm:cxn modelId="{8516352A-CEE4-0A40-A142-9C4456189607}" type="presOf" srcId="{9923774F-FFF3-4238-8F0D-2A00A78A62EA}" destId="{CCDD6790-2F95-4B13-9FA2-F3035244823B}" srcOrd="0" destOrd="0" presId="urn:microsoft.com/office/officeart/2005/8/layout/hProcess6"/>
    <dgm:cxn modelId="{39816540-81C4-4BAA-8392-0C69F11EDBBE}" srcId="{CE9D9F3C-E5A8-46A6-A94D-B43B54CB383F}" destId="{6BC3D6A6-C47A-4B44-A722-2636182A067C}" srcOrd="0" destOrd="0" parTransId="{CBB73EC0-F3E4-43EB-A98C-03E7FB743090}" sibTransId="{B2A5680E-1118-4B04-8FA8-1A2BA4C08FAB}"/>
    <dgm:cxn modelId="{E8074E4B-3C51-BE49-8152-7E3C385AA6FA}" type="presOf" srcId="{E36B4804-35E8-491A-A291-07E7D5037294}" destId="{DEEE2897-9316-459C-8A37-B7960BC006CA}" srcOrd="0" destOrd="0" presId="urn:microsoft.com/office/officeart/2005/8/layout/hProcess6"/>
    <dgm:cxn modelId="{455ED7C9-EBFE-4F2E-B625-EC8428F2C707}" srcId="{7EDAA090-1CA9-40A7-9BDA-49D146FFED14}" destId="{CE9D9F3C-E5A8-46A6-A94D-B43B54CB383F}" srcOrd="1" destOrd="0" parTransId="{7509F165-5CD3-406D-B7E8-1DAD29996CE5}" sibTransId="{51EE6AA2-8643-4638-8124-F8C6FCACAB2C}"/>
    <dgm:cxn modelId="{84E6C9CF-7070-E848-8712-5732C7A6A5C8}" type="presOf" srcId="{7EDAA090-1CA9-40A7-9BDA-49D146FFED14}" destId="{631060C4-1B01-4230-B18A-0215E02815B6}" srcOrd="0" destOrd="0" presId="urn:microsoft.com/office/officeart/2005/8/layout/hProcess6"/>
    <dgm:cxn modelId="{CB88B0D6-124B-1340-9F67-FFD1910A4FAF}" type="presOf" srcId="{20CC842C-4252-46E7-8A2C-F9AF31D1CE4B}" destId="{2F983030-73D4-40EB-AD61-CF1DC041E640}" srcOrd="0" destOrd="0" presId="urn:microsoft.com/office/officeart/2005/8/layout/hProcess6"/>
    <dgm:cxn modelId="{725FD7DA-095D-4194-A207-A3DB12B6F965}" srcId="{9923774F-FFF3-4238-8F0D-2A00A78A62EA}" destId="{20CC842C-4252-46E7-8A2C-F9AF31D1CE4B}" srcOrd="0" destOrd="0" parTransId="{3A83E089-3C44-4041-955D-7C192EBB1C8C}" sibTransId="{B0EF661A-5C6F-40F8-9287-47868B2CEB50}"/>
    <dgm:cxn modelId="{DB8075DC-C5B9-4E95-A0DE-630408566FFD}" srcId="{7EDAA090-1CA9-40A7-9BDA-49D146FFED14}" destId="{E36B4804-35E8-491A-A291-07E7D5037294}" srcOrd="0" destOrd="0" parTransId="{EC1B054E-89FD-4BA9-901B-B946792C62C9}" sibTransId="{48EEC271-31FA-461D-A92E-486439C2DC6F}"/>
    <dgm:cxn modelId="{8C3D20DF-658A-5142-BCC0-FE27D18E8511}" type="presOf" srcId="{20CC842C-4252-46E7-8A2C-F9AF31D1CE4B}" destId="{D3E0EAF0-2568-4F75-A1E2-44E024FD07C8}" srcOrd="1" destOrd="0" presId="urn:microsoft.com/office/officeart/2005/8/layout/hProcess6"/>
    <dgm:cxn modelId="{904A1BE1-32E0-1046-90D4-60C4689EF68A}" type="presOf" srcId="{CE9D9F3C-E5A8-46A6-A94D-B43B54CB383F}" destId="{633807DD-44FE-4F4E-998A-7165BFEAEF2D}" srcOrd="0" destOrd="0" presId="urn:microsoft.com/office/officeart/2005/8/layout/hProcess6"/>
    <dgm:cxn modelId="{97F645E7-596A-4331-B92A-C8A65F308601}" srcId="{E36B4804-35E8-491A-A291-07E7D5037294}" destId="{934B9511-B917-4EB6-B2CC-931086ECA672}" srcOrd="0" destOrd="0" parTransId="{59D0DE2A-9909-4A5F-9F51-4D9FD06FC734}" sibTransId="{9A63CC3A-850E-4955-86CB-AA1FD9B2416A}"/>
    <dgm:cxn modelId="{CD7816F3-7B78-9C4D-B54E-CC87E8BA2897}" type="presOf" srcId="{934B9511-B917-4EB6-B2CC-931086ECA672}" destId="{1622023F-7AE7-4DC7-B78A-499F500CD85A}" srcOrd="1" destOrd="0" presId="urn:microsoft.com/office/officeart/2005/8/layout/hProcess6"/>
    <dgm:cxn modelId="{54A47818-F69E-694C-AF25-48DD132AB9DD}" type="presParOf" srcId="{631060C4-1B01-4230-B18A-0215E02815B6}" destId="{23817F89-90B3-4892-941D-893FC71D43A1}" srcOrd="0" destOrd="0" presId="urn:microsoft.com/office/officeart/2005/8/layout/hProcess6"/>
    <dgm:cxn modelId="{702A19AF-7061-CA4C-8CBF-60FF06E5399F}" type="presParOf" srcId="{23817F89-90B3-4892-941D-893FC71D43A1}" destId="{B5D23BD9-38F9-4DCB-ADD5-02939D28D9E8}" srcOrd="0" destOrd="0" presId="urn:microsoft.com/office/officeart/2005/8/layout/hProcess6"/>
    <dgm:cxn modelId="{BC24DA55-7AA8-104A-9A12-D7B82A5EEE90}" type="presParOf" srcId="{23817F89-90B3-4892-941D-893FC71D43A1}" destId="{D71CC5D9-2E07-4C2E-8EF9-589618917602}" srcOrd="1" destOrd="0" presId="urn:microsoft.com/office/officeart/2005/8/layout/hProcess6"/>
    <dgm:cxn modelId="{9430CDD2-81E3-454C-8407-0421EA2FAC92}" type="presParOf" srcId="{23817F89-90B3-4892-941D-893FC71D43A1}" destId="{1622023F-7AE7-4DC7-B78A-499F500CD85A}" srcOrd="2" destOrd="0" presId="urn:microsoft.com/office/officeart/2005/8/layout/hProcess6"/>
    <dgm:cxn modelId="{C3C8D03E-1BF4-954A-B24D-2CF26841C911}" type="presParOf" srcId="{23817F89-90B3-4892-941D-893FC71D43A1}" destId="{DEEE2897-9316-459C-8A37-B7960BC006CA}" srcOrd="3" destOrd="0" presId="urn:microsoft.com/office/officeart/2005/8/layout/hProcess6"/>
    <dgm:cxn modelId="{2A8C20F1-7032-7C40-AE7E-31AEDEC043E1}" type="presParOf" srcId="{631060C4-1B01-4230-B18A-0215E02815B6}" destId="{69283F2F-82AD-4059-BFA9-7F18B5D37BEF}" srcOrd="1" destOrd="0" presId="urn:microsoft.com/office/officeart/2005/8/layout/hProcess6"/>
    <dgm:cxn modelId="{B789C8C6-3CAE-9A4C-B89D-B472E3395B38}" type="presParOf" srcId="{631060C4-1B01-4230-B18A-0215E02815B6}" destId="{1C843CC2-9E20-48C4-B63E-788543A47D0A}" srcOrd="2" destOrd="0" presId="urn:microsoft.com/office/officeart/2005/8/layout/hProcess6"/>
    <dgm:cxn modelId="{BAE0FAB2-40A9-6242-AAA8-ACB2930BFA38}" type="presParOf" srcId="{1C843CC2-9E20-48C4-B63E-788543A47D0A}" destId="{1007AD77-11F0-4D89-85C0-DABDFB2F13D6}" srcOrd="0" destOrd="0" presId="urn:microsoft.com/office/officeart/2005/8/layout/hProcess6"/>
    <dgm:cxn modelId="{62F71046-98E1-C44B-ADEC-94B726AAED7C}" type="presParOf" srcId="{1C843CC2-9E20-48C4-B63E-788543A47D0A}" destId="{0AB2736B-A143-4942-BDFF-3548FB57EDAC}" srcOrd="1" destOrd="0" presId="urn:microsoft.com/office/officeart/2005/8/layout/hProcess6"/>
    <dgm:cxn modelId="{2D253D4B-4D61-4040-890A-55278F1FCBC1}" type="presParOf" srcId="{1C843CC2-9E20-48C4-B63E-788543A47D0A}" destId="{AFCD2132-912D-4D9C-9F1F-4934F444506D}" srcOrd="2" destOrd="0" presId="urn:microsoft.com/office/officeart/2005/8/layout/hProcess6"/>
    <dgm:cxn modelId="{413E32D1-9D1D-684B-8416-4777E6E7B807}" type="presParOf" srcId="{1C843CC2-9E20-48C4-B63E-788543A47D0A}" destId="{633807DD-44FE-4F4E-998A-7165BFEAEF2D}" srcOrd="3" destOrd="0" presId="urn:microsoft.com/office/officeart/2005/8/layout/hProcess6"/>
    <dgm:cxn modelId="{C80C8A74-2BEE-D248-824F-DD8374910D0E}" type="presParOf" srcId="{631060C4-1B01-4230-B18A-0215E02815B6}" destId="{FB8FEB92-AC3C-4B33-BEB9-54847759D7F4}" srcOrd="3" destOrd="0" presId="urn:microsoft.com/office/officeart/2005/8/layout/hProcess6"/>
    <dgm:cxn modelId="{C685BA1F-2A16-0C47-AB33-866BB31FFEC6}" type="presParOf" srcId="{631060C4-1B01-4230-B18A-0215E02815B6}" destId="{F211FE2A-A2E7-4BF4-8B27-073E2C4C8CAC}" srcOrd="4" destOrd="0" presId="urn:microsoft.com/office/officeart/2005/8/layout/hProcess6"/>
    <dgm:cxn modelId="{9358312E-1FA8-4844-98FD-C8A84FA8CBAE}" type="presParOf" srcId="{F211FE2A-A2E7-4BF4-8B27-073E2C4C8CAC}" destId="{328C9774-D224-4D8E-9092-49E69E17974D}" srcOrd="0" destOrd="0" presId="urn:microsoft.com/office/officeart/2005/8/layout/hProcess6"/>
    <dgm:cxn modelId="{5D25BD4A-A6DA-C44D-A4DD-16B3017C21CE}" type="presParOf" srcId="{F211FE2A-A2E7-4BF4-8B27-073E2C4C8CAC}" destId="{2F983030-73D4-40EB-AD61-CF1DC041E640}" srcOrd="1" destOrd="0" presId="urn:microsoft.com/office/officeart/2005/8/layout/hProcess6"/>
    <dgm:cxn modelId="{9E48293C-4432-0A42-8B87-6F88D8625211}" type="presParOf" srcId="{F211FE2A-A2E7-4BF4-8B27-073E2C4C8CAC}" destId="{D3E0EAF0-2568-4F75-A1E2-44E024FD07C8}" srcOrd="2" destOrd="0" presId="urn:microsoft.com/office/officeart/2005/8/layout/hProcess6"/>
    <dgm:cxn modelId="{26A29504-D675-8E45-BFC1-F82E7B28BAC3}" type="presParOf" srcId="{F211FE2A-A2E7-4BF4-8B27-073E2C4C8CAC}" destId="{CCDD6790-2F95-4B13-9FA2-F3035244823B}" srcOrd="3" destOrd="0" presId="urn:microsoft.com/office/officeart/2005/8/layout/hProcess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EDAA090-1CA9-40A7-9BDA-49D146FFED14}" type="doc">
      <dgm:prSet loTypeId="urn:microsoft.com/office/officeart/2005/8/layout/hProcess6" loCatId="process" qsTypeId="urn:microsoft.com/office/officeart/2005/8/quickstyle/simple1" qsCatId="simple" csTypeId="urn:microsoft.com/office/officeart/2005/8/colors/colorful3" csCatId="colorful" phldr="1"/>
      <dgm:spPr/>
      <dgm:t>
        <a:bodyPr/>
        <a:lstStyle/>
        <a:p>
          <a:endParaRPr lang="en-US"/>
        </a:p>
      </dgm:t>
    </dgm:pt>
    <dgm:pt modelId="{E36B4804-35E8-491A-A291-07E7D5037294}">
      <dgm:prSet phldrT="[Text]"/>
      <dgm:spPr>
        <a:xfrm>
          <a:off x="34409" y="228601"/>
          <a:ext cx="566623" cy="566623"/>
        </a:xfrm>
        <a:solidFill>
          <a:srgbClr val="FAAD14"/>
        </a:solidFill>
        <a:ln w="25400" cap="flat" cmpd="sng" algn="ctr">
          <a:solidFill>
            <a:schemeClr val="tx1"/>
          </a:solidFill>
          <a:prstDash val="solid"/>
        </a:ln>
        <a:effectLst/>
      </dgm:spPr>
      <dgm:t>
        <a:bodyPr/>
        <a:lstStyle/>
        <a:p>
          <a:r>
            <a:rPr lang="en-US">
              <a:solidFill>
                <a:sysClr val="window" lastClr="FFFFFF"/>
              </a:solidFill>
              <a:latin typeface="Calibri"/>
              <a:ea typeface="+mn-ea"/>
              <a:cs typeface="+mn-cs"/>
            </a:rPr>
            <a:t>OR</a:t>
          </a:r>
        </a:p>
      </dgm:t>
    </dgm:pt>
    <dgm:pt modelId="{EC1B054E-89FD-4BA9-901B-B946792C62C9}" type="parTrans" cxnId="{DB8075DC-C5B9-4E95-A0DE-630408566FFD}">
      <dgm:prSet/>
      <dgm:spPr/>
      <dgm:t>
        <a:bodyPr/>
        <a:lstStyle/>
        <a:p>
          <a:endParaRPr lang="en-US"/>
        </a:p>
      </dgm:t>
    </dgm:pt>
    <dgm:pt modelId="{48EEC271-31FA-461D-A92E-486439C2DC6F}" type="sibTrans" cxnId="{DB8075DC-C5B9-4E95-A0DE-630408566FFD}">
      <dgm:prSet/>
      <dgm:spPr/>
      <dgm:t>
        <a:bodyPr/>
        <a:lstStyle/>
        <a:p>
          <a:endParaRPr lang="en-US"/>
        </a:p>
      </dgm:t>
    </dgm:pt>
    <dgm:pt modelId="{934B9511-B917-4EB6-B2CC-931086ECA672}">
      <dgm:prSet phldrT="[Text]" custT="1"/>
      <dgm:spPr>
        <a:xfrm>
          <a:off x="339207" y="0"/>
          <a:ext cx="1403446" cy="990600"/>
        </a:xfrm>
        <a:solidFill>
          <a:srgbClr val="FAAD14">
            <a:alpha val="40000"/>
          </a:srgbClr>
        </a:solidFill>
        <a:ln w="25400" cap="flat" cmpd="sng" algn="ctr">
          <a:solidFill>
            <a:schemeClr val="tx1"/>
          </a:solidFill>
          <a:prstDash val="solid"/>
        </a:ln>
        <a:effectLst/>
      </dgm:spPr>
      <dgm:t>
        <a:bodyPr/>
        <a:lstStyle/>
        <a:p>
          <a:pPr algn="ctr"/>
          <a:r>
            <a:rPr lang="en-US" sz="1100" b="1">
              <a:solidFill>
                <a:sysClr val="windowText" lastClr="000000">
                  <a:hueOff val="0"/>
                  <a:satOff val="0"/>
                  <a:lumOff val="0"/>
                  <a:alphaOff val="0"/>
                </a:sysClr>
              </a:solidFill>
              <a:latin typeface="Calibri"/>
              <a:ea typeface="+mn-ea"/>
              <a:cs typeface="+mn-cs"/>
            </a:rPr>
            <a:t>Action Period</a:t>
          </a:r>
        </a:p>
      </dgm:t>
    </dgm:pt>
    <dgm:pt modelId="{59D0DE2A-9909-4A5F-9F51-4D9FD06FC734}" type="parTrans" cxnId="{97F645E7-596A-4331-B92A-C8A65F308601}">
      <dgm:prSet/>
      <dgm:spPr/>
      <dgm:t>
        <a:bodyPr/>
        <a:lstStyle/>
        <a:p>
          <a:endParaRPr lang="en-US"/>
        </a:p>
      </dgm:t>
    </dgm:pt>
    <dgm:pt modelId="{9A63CC3A-850E-4955-86CB-AA1FD9B2416A}" type="sibTrans" cxnId="{97F645E7-596A-4331-B92A-C8A65F308601}">
      <dgm:prSet/>
      <dgm:spPr/>
      <dgm:t>
        <a:bodyPr/>
        <a:lstStyle/>
        <a:p>
          <a:endParaRPr lang="en-US"/>
        </a:p>
      </dgm:t>
    </dgm:pt>
    <dgm:pt modelId="{CE9D9F3C-E5A8-46A6-A94D-B43B54CB383F}">
      <dgm:prSet phldrT="[Text]"/>
      <dgm:spPr>
        <a:xfrm>
          <a:off x="1825109" y="228601"/>
          <a:ext cx="566623" cy="566623"/>
        </a:xfrm>
        <a:solidFill>
          <a:srgbClr val="FAAD14"/>
        </a:solidFill>
        <a:ln w="25400" cap="flat" cmpd="sng" algn="ctr">
          <a:solidFill>
            <a:schemeClr val="tx1">
              <a:alpha val="83000"/>
            </a:schemeClr>
          </a:solidFill>
          <a:prstDash val="solid"/>
        </a:ln>
        <a:effectLst/>
      </dgm:spPr>
      <dgm:t>
        <a:bodyPr/>
        <a:lstStyle/>
        <a:p>
          <a:r>
            <a:rPr lang="en-US" dirty="0">
              <a:solidFill>
                <a:sysClr val="window" lastClr="FFFFFF"/>
              </a:solidFill>
              <a:latin typeface="Calibri"/>
              <a:ea typeface="+mn-ea"/>
              <a:cs typeface="+mn-cs"/>
            </a:rPr>
            <a:t>LS </a:t>
          </a:r>
        </a:p>
        <a:p>
          <a:r>
            <a:rPr lang="en-US" dirty="0">
              <a:solidFill>
                <a:sysClr val="window" lastClr="FFFFFF"/>
              </a:solidFill>
              <a:latin typeface="Calibri"/>
              <a:ea typeface="+mn-ea"/>
              <a:cs typeface="+mn-cs"/>
            </a:rPr>
            <a:t>3/4</a:t>
          </a:r>
        </a:p>
      </dgm:t>
    </dgm:pt>
    <dgm:pt modelId="{7509F165-5CD3-406D-B7E8-1DAD29996CE5}" type="parTrans" cxnId="{455ED7C9-EBFE-4F2E-B625-EC8428F2C707}">
      <dgm:prSet/>
      <dgm:spPr/>
      <dgm:t>
        <a:bodyPr/>
        <a:lstStyle/>
        <a:p>
          <a:endParaRPr lang="en-US"/>
        </a:p>
      </dgm:t>
    </dgm:pt>
    <dgm:pt modelId="{51EE6AA2-8643-4638-8124-F8C6FCACAB2C}" type="sibTrans" cxnId="{455ED7C9-EBFE-4F2E-B625-EC8428F2C707}">
      <dgm:prSet/>
      <dgm:spPr/>
      <dgm:t>
        <a:bodyPr/>
        <a:lstStyle/>
        <a:p>
          <a:endParaRPr lang="en-US"/>
        </a:p>
      </dgm:t>
    </dgm:pt>
    <dgm:pt modelId="{9923774F-FFF3-4238-8F0D-2A00A78A62EA}">
      <dgm:prSet phldrT="[Text]" custT="1"/>
      <dgm:spPr>
        <a:xfrm>
          <a:off x="3653795" y="228601"/>
          <a:ext cx="566623" cy="566623"/>
        </a:xfrm>
        <a:solidFill>
          <a:srgbClr val="FAAD14"/>
        </a:solidFill>
        <a:ln w="25400" cap="flat" cmpd="sng" algn="ctr">
          <a:solidFill>
            <a:schemeClr val="tx1"/>
          </a:solidFill>
          <a:prstDash val="solid"/>
        </a:ln>
        <a:effectLst/>
      </dgm:spPr>
      <dgm:t>
        <a:bodyPr/>
        <a:lstStyle/>
        <a:p>
          <a:r>
            <a:rPr lang="en-US" sz="1300">
              <a:solidFill>
                <a:sysClr val="window" lastClr="FFFFFF"/>
              </a:solidFill>
              <a:latin typeface="Calibri"/>
              <a:ea typeface="+mn-ea"/>
              <a:cs typeface="+mn-cs"/>
            </a:rPr>
            <a:t>LS</a:t>
          </a:r>
        </a:p>
        <a:p>
          <a:r>
            <a:rPr lang="en-US" sz="1300">
              <a:solidFill>
                <a:sysClr val="window" lastClr="FFFFFF"/>
              </a:solidFill>
              <a:latin typeface="Calibri"/>
              <a:ea typeface="+mn-ea"/>
              <a:cs typeface="+mn-cs"/>
            </a:rPr>
            <a:t> 5/6</a:t>
          </a:r>
        </a:p>
      </dgm:t>
    </dgm:pt>
    <dgm:pt modelId="{9E9AD4BA-9F28-497C-9A31-83FE1D8BC530}" type="parTrans" cxnId="{DB8AE824-6B3A-4C3B-B922-AA8F9B4B6957}">
      <dgm:prSet/>
      <dgm:spPr/>
      <dgm:t>
        <a:bodyPr/>
        <a:lstStyle/>
        <a:p>
          <a:endParaRPr lang="en-US"/>
        </a:p>
      </dgm:t>
    </dgm:pt>
    <dgm:pt modelId="{DC6F82AA-E6EE-4515-86A9-BB922821E730}" type="sibTrans" cxnId="{DB8AE824-6B3A-4C3B-B922-AA8F9B4B6957}">
      <dgm:prSet/>
      <dgm:spPr/>
      <dgm:t>
        <a:bodyPr/>
        <a:lstStyle/>
        <a:p>
          <a:endParaRPr lang="en-US"/>
        </a:p>
      </dgm:t>
    </dgm:pt>
    <dgm:pt modelId="{20CC842C-4252-46E7-8A2C-F9AF31D1CE4B}">
      <dgm:prSet phldrT="[Text]" custT="1"/>
      <dgm:spPr>
        <a:xfrm>
          <a:off x="3958593" y="0"/>
          <a:ext cx="1393077" cy="990600"/>
        </a:xfrm>
        <a:solidFill>
          <a:srgbClr val="FAAD14">
            <a:alpha val="40000"/>
          </a:srgbClr>
        </a:solidFill>
        <a:ln w="25400" cap="flat" cmpd="sng" algn="ctr">
          <a:solidFill>
            <a:schemeClr val="tx1"/>
          </a:solidFill>
          <a:prstDash val="solid"/>
        </a:ln>
        <a:effectLst/>
      </dgm:spPr>
      <dgm:t>
        <a:bodyPr/>
        <a:lstStyle/>
        <a:p>
          <a:pPr algn="ctr"/>
          <a:r>
            <a:rPr lang="en-US" sz="1100" b="1">
              <a:solidFill>
                <a:sysClr val="windowText" lastClr="000000">
                  <a:hueOff val="0"/>
                  <a:satOff val="0"/>
                  <a:lumOff val="0"/>
                  <a:alphaOff val="0"/>
                </a:sysClr>
              </a:solidFill>
              <a:latin typeface="Calibri"/>
              <a:ea typeface="+mn-ea"/>
              <a:cs typeface="+mn-cs"/>
            </a:rPr>
            <a:t>Action Period</a:t>
          </a:r>
        </a:p>
      </dgm:t>
    </dgm:pt>
    <dgm:pt modelId="{B0EF661A-5C6F-40F8-9287-47868B2CEB50}" type="sibTrans" cxnId="{725FD7DA-095D-4194-A207-A3DB12B6F965}">
      <dgm:prSet/>
      <dgm:spPr/>
      <dgm:t>
        <a:bodyPr/>
        <a:lstStyle/>
        <a:p>
          <a:endParaRPr lang="en-US"/>
        </a:p>
      </dgm:t>
    </dgm:pt>
    <dgm:pt modelId="{3A83E089-3C44-4041-955D-7C192EBB1C8C}" type="parTrans" cxnId="{725FD7DA-095D-4194-A207-A3DB12B6F965}">
      <dgm:prSet/>
      <dgm:spPr/>
      <dgm:t>
        <a:bodyPr/>
        <a:lstStyle/>
        <a:p>
          <a:endParaRPr lang="en-US"/>
        </a:p>
      </dgm:t>
    </dgm:pt>
    <dgm:pt modelId="{6BC3D6A6-C47A-4B44-A722-2636182A067C}">
      <dgm:prSet phldrT="[Text]" custT="1"/>
      <dgm:spPr>
        <a:xfrm>
          <a:off x="2129907" y="0"/>
          <a:ext cx="1390470" cy="990600"/>
        </a:xfrm>
        <a:solidFill>
          <a:srgbClr val="FAAD14">
            <a:alpha val="40000"/>
          </a:srgbClr>
        </a:solidFill>
        <a:ln w="25400" cap="flat" cmpd="sng" algn="ctr">
          <a:solidFill>
            <a:schemeClr val="tx1"/>
          </a:solidFill>
          <a:prstDash val="solid"/>
        </a:ln>
        <a:effectLst/>
      </dgm:spPr>
      <dgm:t>
        <a:bodyPr/>
        <a:lstStyle/>
        <a:p>
          <a:pPr algn="ctr"/>
          <a:r>
            <a:rPr lang="en-US" sz="1100" b="1" dirty="0">
              <a:solidFill>
                <a:sysClr val="windowText" lastClr="000000">
                  <a:hueOff val="0"/>
                  <a:satOff val="0"/>
                  <a:lumOff val="0"/>
                  <a:alphaOff val="0"/>
                </a:sysClr>
              </a:solidFill>
              <a:latin typeface="Calibri"/>
              <a:ea typeface="+mn-ea"/>
              <a:cs typeface="+mn-cs"/>
            </a:rPr>
            <a:t>Action Period</a:t>
          </a:r>
        </a:p>
      </dgm:t>
    </dgm:pt>
    <dgm:pt modelId="{B2A5680E-1118-4B04-8FA8-1A2BA4C08FAB}" type="sibTrans" cxnId="{39816540-81C4-4BAA-8392-0C69F11EDBBE}">
      <dgm:prSet/>
      <dgm:spPr/>
      <dgm:t>
        <a:bodyPr/>
        <a:lstStyle/>
        <a:p>
          <a:endParaRPr lang="en-US"/>
        </a:p>
      </dgm:t>
    </dgm:pt>
    <dgm:pt modelId="{CBB73EC0-F3E4-43EB-A98C-03E7FB743090}" type="parTrans" cxnId="{39816540-81C4-4BAA-8392-0C69F11EDBBE}">
      <dgm:prSet/>
      <dgm:spPr/>
      <dgm:t>
        <a:bodyPr/>
        <a:lstStyle/>
        <a:p>
          <a:endParaRPr lang="en-US"/>
        </a:p>
      </dgm:t>
    </dgm:pt>
    <dgm:pt modelId="{631060C4-1B01-4230-B18A-0215E02815B6}" type="pres">
      <dgm:prSet presAssocID="{7EDAA090-1CA9-40A7-9BDA-49D146FFED14}" presName="theList" presStyleCnt="0">
        <dgm:presLayoutVars>
          <dgm:dir/>
          <dgm:animLvl val="lvl"/>
          <dgm:resizeHandles val="exact"/>
        </dgm:presLayoutVars>
      </dgm:prSet>
      <dgm:spPr/>
    </dgm:pt>
    <dgm:pt modelId="{23817F89-90B3-4892-941D-893FC71D43A1}" type="pres">
      <dgm:prSet presAssocID="{E36B4804-35E8-491A-A291-07E7D5037294}" presName="compNode" presStyleCnt="0"/>
      <dgm:spPr/>
    </dgm:pt>
    <dgm:pt modelId="{B5D23BD9-38F9-4DCB-ADD5-02939D28D9E8}" type="pres">
      <dgm:prSet presAssocID="{E36B4804-35E8-491A-A291-07E7D5037294}" presName="noGeometry" presStyleCnt="0"/>
      <dgm:spPr/>
    </dgm:pt>
    <dgm:pt modelId="{D71CC5D9-2E07-4C2E-8EF9-589618917602}" type="pres">
      <dgm:prSet presAssocID="{E36B4804-35E8-491A-A291-07E7D5037294}" presName="childTextVisible" presStyleLbl="bgAccFollowNode1" presStyleIdx="0" presStyleCnt="3" custScaleX="121033" custScaleY="92308" custLinFactNeighborX="-23485">
        <dgm:presLayoutVars>
          <dgm:bulletEnabled val="1"/>
        </dgm:presLayoutVars>
      </dgm:prSet>
      <dgm:spPr>
        <a:prstGeom prst="rightArrow">
          <a:avLst>
            <a:gd name="adj1" fmla="val 70000"/>
            <a:gd name="adj2" fmla="val 50000"/>
          </a:avLst>
        </a:prstGeom>
      </dgm:spPr>
    </dgm:pt>
    <dgm:pt modelId="{1622023F-7AE7-4DC7-B78A-499F500CD85A}" type="pres">
      <dgm:prSet presAssocID="{E36B4804-35E8-491A-A291-07E7D5037294}" presName="childTextHidden" presStyleLbl="bgAccFollowNode1" presStyleIdx="0" presStyleCnt="3"/>
      <dgm:spPr/>
    </dgm:pt>
    <dgm:pt modelId="{DEEE2897-9316-459C-8A37-B7960BC006CA}" type="pres">
      <dgm:prSet presAssocID="{E36B4804-35E8-491A-A291-07E7D5037294}" presName="parentText" presStyleLbl="node1" presStyleIdx="0" presStyleCnt="3" custScaleX="112964" custScaleY="112964" custLinFactNeighborX="-72557" custLinFactNeighborY="-3197">
        <dgm:presLayoutVars>
          <dgm:chMax val="1"/>
          <dgm:bulletEnabled val="1"/>
        </dgm:presLayoutVars>
      </dgm:prSet>
      <dgm:spPr>
        <a:prstGeom prst="ellipse">
          <a:avLst/>
        </a:prstGeom>
      </dgm:spPr>
    </dgm:pt>
    <dgm:pt modelId="{69283F2F-82AD-4059-BFA9-7F18B5D37BEF}" type="pres">
      <dgm:prSet presAssocID="{E36B4804-35E8-491A-A291-07E7D5037294}" presName="aSpace" presStyleCnt="0"/>
      <dgm:spPr/>
    </dgm:pt>
    <dgm:pt modelId="{1C843CC2-9E20-48C4-B63E-788543A47D0A}" type="pres">
      <dgm:prSet presAssocID="{CE9D9F3C-E5A8-46A6-A94D-B43B54CB383F}" presName="compNode" presStyleCnt="0"/>
      <dgm:spPr/>
    </dgm:pt>
    <dgm:pt modelId="{1007AD77-11F0-4D89-85C0-DABDFB2F13D6}" type="pres">
      <dgm:prSet presAssocID="{CE9D9F3C-E5A8-46A6-A94D-B43B54CB383F}" presName="noGeometry" presStyleCnt="0"/>
      <dgm:spPr/>
    </dgm:pt>
    <dgm:pt modelId="{0AB2736B-A143-4942-BDFF-3548FB57EDAC}" type="pres">
      <dgm:prSet presAssocID="{CE9D9F3C-E5A8-46A6-A94D-B43B54CB383F}" presName="childTextVisible" presStyleLbl="bgAccFollowNode1" presStyleIdx="1" presStyleCnt="3" custScaleX="121033" custScaleY="92308" custLinFactNeighborX="-11057">
        <dgm:presLayoutVars>
          <dgm:bulletEnabled val="1"/>
        </dgm:presLayoutVars>
      </dgm:prSet>
      <dgm:spPr>
        <a:prstGeom prst="rightArrow">
          <a:avLst>
            <a:gd name="adj1" fmla="val 70000"/>
            <a:gd name="adj2" fmla="val 50000"/>
          </a:avLst>
        </a:prstGeom>
      </dgm:spPr>
    </dgm:pt>
    <dgm:pt modelId="{AFCD2132-912D-4D9C-9F1F-4934F444506D}" type="pres">
      <dgm:prSet presAssocID="{CE9D9F3C-E5A8-46A6-A94D-B43B54CB383F}" presName="childTextHidden" presStyleLbl="bgAccFollowNode1" presStyleIdx="1" presStyleCnt="3"/>
      <dgm:spPr/>
    </dgm:pt>
    <dgm:pt modelId="{633807DD-44FE-4F4E-998A-7165BFEAEF2D}" type="pres">
      <dgm:prSet presAssocID="{CE9D9F3C-E5A8-46A6-A94D-B43B54CB383F}" presName="parentText" presStyleLbl="node1" presStyleIdx="1" presStyleCnt="3" custScaleX="112964" custScaleY="112964" custLinFactNeighborX="-46557" custLinFactNeighborY="-1154">
        <dgm:presLayoutVars>
          <dgm:chMax val="1"/>
          <dgm:bulletEnabled val="1"/>
        </dgm:presLayoutVars>
      </dgm:prSet>
      <dgm:spPr>
        <a:prstGeom prst="ellipse">
          <a:avLst/>
        </a:prstGeom>
      </dgm:spPr>
    </dgm:pt>
    <dgm:pt modelId="{FB8FEB92-AC3C-4B33-BEB9-54847759D7F4}" type="pres">
      <dgm:prSet presAssocID="{CE9D9F3C-E5A8-46A6-A94D-B43B54CB383F}" presName="aSpace" presStyleCnt="0"/>
      <dgm:spPr/>
    </dgm:pt>
    <dgm:pt modelId="{F211FE2A-A2E7-4BF4-8B27-073E2C4C8CAC}" type="pres">
      <dgm:prSet presAssocID="{9923774F-FFF3-4238-8F0D-2A00A78A62EA}" presName="compNode" presStyleCnt="0"/>
      <dgm:spPr/>
    </dgm:pt>
    <dgm:pt modelId="{328C9774-D224-4D8E-9092-49E69E17974D}" type="pres">
      <dgm:prSet presAssocID="{9923774F-FFF3-4238-8F0D-2A00A78A62EA}" presName="noGeometry" presStyleCnt="0"/>
      <dgm:spPr/>
    </dgm:pt>
    <dgm:pt modelId="{2F983030-73D4-40EB-AD61-CF1DC041E640}" type="pres">
      <dgm:prSet presAssocID="{9923774F-FFF3-4238-8F0D-2A00A78A62EA}" presName="childTextVisible" presStyleLbl="bgAccFollowNode1" presStyleIdx="2" presStyleCnt="3" custScaleX="121033" custScaleY="92308" custLinFactNeighborX="7004">
        <dgm:presLayoutVars>
          <dgm:bulletEnabled val="1"/>
        </dgm:presLayoutVars>
      </dgm:prSet>
      <dgm:spPr>
        <a:prstGeom prst="rightArrow">
          <a:avLst>
            <a:gd name="adj1" fmla="val 70000"/>
            <a:gd name="adj2" fmla="val 50000"/>
          </a:avLst>
        </a:prstGeom>
      </dgm:spPr>
    </dgm:pt>
    <dgm:pt modelId="{D3E0EAF0-2568-4F75-A1E2-44E024FD07C8}" type="pres">
      <dgm:prSet presAssocID="{9923774F-FFF3-4238-8F0D-2A00A78A62EA}" presName="childTextHidden" presStyleLbl="bgAccFollowNode1" presStyleIdx="2" presStyleCnt="3"/>
      <dgm:spPr/>
    </dgm:pt>
    <dgm:pt modelId="{CCDD6790-2F95-4B13-9FA2-F3035244823B}" type="pres">
      <dgm:prSet presAssocID="{9923774F-FFF3-4238-8F0D-2A00A78A62EA}" presName="parentText" presStyleLbl="node1" presStyleIdx="2" presStyleCnt="3" custScaleX="112964" custScaleY="112964" custLinFactNeighborX="-10665" custLinFactNeighborY="-1154">
        <dgm:presLayoutVars>
          <dgm:chMax val="1"/>
          <dgm:bulletEnabled val="1"/>
        </dgm:presLayoutVars>
      </dgm:prSet>
      <dgm:spPr>
        <a:prstGeom prst="ellipse">
          <a:avLst/>
        </a:prstGeom>
      </dgm:spPr>
    </dgm:pt>
  </dgm:ptLst>
  <dgm:cxnLst>
    <dgm:cxn modelId="{C70EF501-D799-BF41-9553-3EC87CF536D1}" type="presOf" srcId="{6BC3D6A6-C47A-4B44-A722-2636182A067C}" destId="{AFCD2132-912D-4D9C-9F1F-4934F444506D}" srcOrd="1" destOrd="0" presId="urn:microsoft.com/office/officeart/2005/8/layout/hProcess6"/>
    <dgm:cxn modelId="{8BC94216-CFD8-1341-A99C-AEFDCE3DF244}" type="presOf" srcId="{6BC3D6A6-C47A-4B44-A722-2636182A067C}" destId="{0AB2736B-A143-4942-BDFF-3548FB57EDAC}" srcOrd="0" destOrd="0" presId="urn:microsoft.com/office/officeart/2005/8/layout/hProcess6"/>
    <dgm:cxn modelId="{98928224-2EE0-3946-9A5F-EA58FD4B7B00}" type="presOf" srcId="{934B9511-B917-4EB6-B2CC-931086ECA672}" destId="{D71CC5D9-2E07-4C2E-8EF9-589618917602}" srcOrd="0" destOrd="0" presId="urn:microsoft.com/office/officeart/2005/8/layout/hProcess6"/>
    <dgm:cxn modelId="{DB8AE824-6B3A-4C3B-B922-AA8F9B4B6957}" srcId="{7EDAA090-1CA9-40A7-9BDA-49D146FFED14}" destId="{9923774F-FFF3-4238-8F0D-2A00A78A62EA}" srcOrd="2" destOrd="0" parTransId="{9E9AD4BA-9F28-497C-9A31-83FE1D8BC530}" sibTransId="{DC6F82AA-E6EE-4515-86A9-BB922821E730}"/>
    <dgm:cxn modelId="{8516352A-CEE4-0A40-A142-9C4456189607}" type="presOf" srcId="{9923774F-FFF3-4238-8F0D-2A00A78A62EA}" destId="{CCDD6790-2F95-4B13-9FA2-F3035244823B}" srcOrd="0" destOrd="0" presId="urn:microsoft.com/office/officeart/2005/8/layout/hProcess6"/>
    <dgm:cxn modelId="{39816540-81C4-4BAA-8392-0C69F11EDBBE}" srcId="{CE9D9F3C-E5A8-46A6-A94D-B43B54CB383F}" destId="{6BC3D6A6-C47A-4B44-A722-2636182A067C}" srcOrd="0" destOrd="0" parTransId="{CBB73EC0-F3E4-43EB-A98C-03E7FB743090}" sibTransId="{B2A5680E-1118-4B04-8FA8-1A2BA4C08FAB}"/>
    <dgm:cxn modelId="{E8074E4B-3C51-BE49-8152-7E3C385AA6FA}" type="presOf" srcId="{E36B4804-35E8-491A-A291-07E7D5037294}" destId="{DEEE2897-9316-459C-8A37-B7960BC006CA}" srcOrd="0" destOrd="0" presId="urn:microsoft.com/office/officeart/2005/8/layout/hProcess6"/>
    <dgm:cxn modelId="{455ED7C9-EBFE-4F2E-B625-EC8428F2C707}" srcId="{7EDAA090-1CA9-40A7-9BDA-49D146FFED14}" destId="{CE9D9F3C-E5A8-46A6-A94D-B43B54CB383F}" srcOrd="1" destOrd="0" parTransId="{7509F165-5CD3-406D-B7E8-1DAD29996CE5}" sibTransId="{51EE6AA2-8643-4638-8124-F8C6FCACAB2C}"/>
    <dgm:cxn modelId="{84E6C9CF-7070-E848-8712-5732C7A6A5C8}" type="presOf" srcId="{7EDAA090-1CA9-40A7-9BDA-49D146FFED14}" destId="{631060C4-1B01-4230-B18A-0215E02815B6}" srcOrd="0" destOrd="0" presId="urn:microsoft.com/office/officeart/2005/8/layout/hProcess6"/>
    <dgm:cxn modelId="{CB88B0D6-124B-1340-9F67-FFD1910A4FAF}" type="presOf" srcId="{20CC842C-4252-46E7-8A2C-F9AF31D1CE4B}" destId="{2F983030-73D4-40EB-AD61-CF1DC041E640}" srcOrd="0" destOrd="0" presId="urn:microsoft.com/office/officeart/2005/8/layout/hProcess6"/>
    <dgm:cxn modelId="{725FD7DA-095D-4194-A207-A3DB12B6F965}" srcId="{9923774F-FFF3-4238-8F0D-2A00A78A62EA}" destId="{20CC842C-4252-46E7-8A2C-F9AF31D1CE4B}" srcOrd="0" destOrd="0" parTransId="{3A83E089-3C44-4041-955D-7C192EBB1C8C}" sibTransId="{B0EF661A-5C6F-40F8-9287-47868B2CEB50}"/>
    <dgm:cxn modelId="{DB8075DC-C5B9-4E95-A0DE-630408566FFD}" srcId="{7EDAA090-1CA9-40A7-9BDA-49D146FFED14}" destId="{E36B4804-35E8-491A-A291-07E7D5037294}" srcOrd="0" destOrd="0" parTransId="{EC1B054E-89FD-4BA9-901B-B946792C62C9}" sibTransId="{48EEC271-31FA-461D-A92E-486439C2DC6F}"/>
    <dgm:cxn modelId="{8C3D20DF-658A-5142-BCC0-FE27D18E8511}" type="presOf" srcId="{20CC842C-4252-46E7-8A2C-F9AF31D1CE4B}" destId="{D3E0EAF0-2568-4F75-A1E2-44E024FD07C8}" srcOrd="1" destOrd="0" presId="urn:microsoft.com/office/officeart/2005/8/layout/hProcess6"/>
    <dgm:cxn modelId="{904A1BE1-32E0-1046-90D4-60C4689EF68A}" type="presOf" srcId="{CE9D9F3C-E5A8-46A6-A94D-B43B54CB383F}" destId="{633807DD-44FE-4F4E-998A-7165BFEAEF2D}" srcOrd="0" destOrd="0" presId="urn:microsoft.com/office/officeart/2005/8/layout/hProcess6"/>
    <dgm:cxn modelId="{97F645E7-596A-4331-B92A-C8A65F308601}" srcId="{E36B4804-35E8-491A-A291-07E7D5037294}" destId="{934B9511-B917-4EB6-B2CC-931086ECA672}" srcOrd="0" destOrd="0" parTransId="{59D0DE2A-9909-4A5F-9F51-4D9FD06FC734}" sibTransId="{9A63CC3A-850E-4955-86CB-AA1FD9B2416A}"/>
    <dgm:cxn modelId="{CD7816F3-7B78-9C4D-B54E-CC87E8BA2897}" type="presOf" srcId="{934B9511-B917-4EB6-B2CC-931086ECA672}" destId="{1622023F-7AE7-4DC7-B78A-499F500CD85A}" srcOrd="1" destOrd="0" presId="urn:microsoft.com/office/officeart/2005/8/layout/hProcess6"/>
    <dgm:cxn modelId="{54A47818-F69E-694C-AF25-48DD132AB9DD}" type="presParOf" srcId="{631060C4-1B01-4230-B18A-0215E02815B6}" destId="{23817F89-90B3-4892-941D-893FC71D43A1}" srcOrd="0" destOrd="0" presId="urn:microsoft.com/office/officeart/2005/8/layout/hProcess6"/>
    <dgm:cxn modelId="{702A19AF-7061-CA4C-8CBF-60FF06E5399F}" type="presParOf" srcId="{23817F89-90B3-4892-941D-893FC71D43A1}" destId="{B5D23BD9-38F9-4DCB-ADD5-02939D28D9E8}" srcOrd="0" destOrd="0" presId="urn:microsoft.com/office/officeart/2005/8/layout/hProcess6"/>
    <dgm:cxn modelId="{BC24DA55-7AA8-104A-9A12-D7B82A5EEE90}" type="presParOf" srcId="{23817F89-90B3-4892-941D-893FC71D43A1}" destId="{D71CC5D9-2E07-4C2E-8EF9-589618917602}" srcOrd="1" destOrd="0" presId="urn:microsoft.com/office/officeart/2005/8/layout/hProcess6"/>
    <dgm:cxn modelId="{9430CDD2-81E3-454C-8407-0421EA2FAC92}" type="presParOf" srcId="{23817F89-90B3-4892-941D-893FC71D43A1}" destId="{1622023F-7AE7-4DC7-B78A-499F500CD85A}" srcOrd="2" destOrd="0" presId="urn:microsoft.com/office/officeart/2005/8/layout/hProcess6"/>
    <dgm:cxn modelId="{C3C8D03E-1BF4-954A-B24D-2CF26841C911}" type="presParOf" srcId="{23817F89-90B3-4892-941D-893FC71D43A1}" destId="{DEEE2897-9316-459C-8A37-B7960BC006CA}" srcOrd="3" destOrd="0" presId="urn:microsoft.com/office/officeart/2005/8/layout/hProcess6"/>
    <dgm:cxn modelId="{2A8C20F1-7032-7C40-AE7E-31AEDEC043E1}" type="presParOf" srcId="{631060C4-1B01-4230-B18A-0215E02815B6}" destId="{69283F2F-82AD-4059-BFA9-7F18B5D37BEF}" srcOrd="1" destOrd="0" presId="urn:microsoft.com/office/officeart/2005/8/layout/hProcess6"/>
    <dgm:cxn modelId="{B789C8C6-3CAE-9A4C-B89D-B472E3395B38}" type="presParOf" srcId="{631060C4-1B01-4230-B18A-0215E02815B6}" destId="{1C843CC2-9E20-48C4-B63E-788543A47D0A}" srcOrd="2" destOrd="0" presId="urn:microsoft.com/office/officeart/2005/8/layout/hProcess6"/>
    <dgm:cxn modelId="{BAE0FAB2-40A9-6242-AAA8-ACB2930BFA38}" type="presParOf" srcId="{1C843CC2-9E20-48C4-B63E-788543A47D0A}" destId="{1007AD77-11F0-4D89-85C0-DABDFB2F13D6}" srcOrd="0" destOrd="0" presId="urn:microsoft.com/office/officeart/2005/8/layout/hProcess6"/>
    <dgm:cxn modelId="{62F71046-98E1-C44B-ADEC-94B726AAED7C}" type="presParOf" srcId="{1C843CC2-9E20-48C4-B63E-788543A47D0A}" destId="{0AB2736B-A143-4942-BDFF-3548FB57EDAC}" srcOrd="1" destOrd="0" presId="urn:microsoft.com/office/officeart/2005/8/layout/hProcess6"/>
    <dgm:cxn modelId="{2D253D4B-4D61-4040-890A-55278F1FCBC1}" type="presParOf" srcId="{1C843CC2-9E20-48C4-B63E-788543A47D0A}" destId="{AFCD2132-912D-4D9C-9F1F-4934F444506D}" srcOrd="2" destOrd="0" presId="urn:microsoft.com/office/officeart/2005/8/layout/hProcess6"/>
    <dgm:cxn modelId="{413E32D1-9D1D-684B-8416-4777E6E7B807}" type="presParOf" srcId="{1C843CC2-9E20-48C4-B63E-788543A47D0A}" destId="{633807DD-44FE-4F4E-998A-7165BFEAEF2D}" srcOrd="3" destOrd="0" presId="urn:microsoft.com/office/officeart/2005/8/layout/hProcess6"/>
    <dgm:cxn modelId="{C80C8A74-2BEE-D248-824F-DD8374910D0E}" type="presParOf" srcId="{631060C4-1B01-4230-B18A-0215E02815B6}" destId="{FB8FEB92-AC3C-4B33-BEB9-54847759D7F4}" srcOrd="3" destOrd="0" presId="urn:microsoft.com/office/officeart/2005/8/layout/hProcess6"/>
    <dgm:cxn modelId="{C685BA1F-2A16-0C47-AB33-866BB31FFEC6}" type="presParOf" srcId="{631060C4-1B01-4230-B18A-0215E02815B6}" destId="{F211FE2A-A2E7-4BF4-8B27-073E2C4C8CAC}" srcOrd="4" destOrd="0" presId="urn:microsoft.com/office/officeart/2005/8/layout/hProcess6"/>
    <dgm:cxn modelId="{9358312E-1FA8-4844-98FD-C8A84FA8CBAE}" type="presParOf" srcId="{F211FE2A-A2E7-4BF4-8B27-073E2C4C8CAC}" destId="{328C9774-D224-4D8E-9092-49E69E17974D}" srcOrd="0" destOrd="0" presId="urn:microsoft.com/office/officeart/2005/8/layout/hProcess6"/>
    <dgm:cxn modelId="{5D25BD4A-A6DA-C44D-A4DD-16B3017C21CE}" type="presParOf" srcId="{F211FE2A-A2E7-4BF4-8B27-073E2C4C8CAC}" destId="{2F983030-73D4-40EB-AD61-CF1DC041E640}" srcOrd="1" destOrd="0" presId="urn:microsoft.com/office/officeart/2005/8/layout/hProcess6"/>
    <dgm:cxn modelId="{9E48293C-4432-0A42-8B87-6F88D8625211}" type="presParOf" srcId="{F211FE2A-A2E7-4BF4-8B27-073E2C4C8CAC}" destId="{D3E0EAF0-2568-4F75-A1E2-44E024FD07C8}" srcOrd="2" destOrd="0" presId="urn:microsoft.com/office/officeart/2005/8/layout/hProcess6"/>
    <dgm:cxn modelId="{26A29504-D675-8E45-BFC1-F82E7B28BAC3}" type="presParOf" srcId="{F211FE2A-A2E7-4BF4-8B27-073E2C4C8CAC}" destId="{CCDD6790-2F95-4B13-9FA2-F3035244823B}" srcOrd="3" destOrd="0" presId="urn:microsoft.com/office/officeart/2005/8/layout/hProcess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EDAA090-1CA9-40A7-9BDA-49D146FFED14}" type="doc">
      <dgm:prSet loTypeId="urn:microsoft.com/office/officeart/2005/8/layout/hProcess6" loCatId="process" qsTypeId="urn:microsoft.com/office/officeart/2005/8/quickstyle/simple1" qsCatId="simple" csTypeId="urn:microsoft.com/office/officeart/2005/8/colors/colorful3" csCatId="colorful" phldr="1"/>
      <dgm:spPr/>
      <dgm:t>
        <a:bodyPr/>
        <a:lstStyle/>
        <a:p>
          <a:endParaRPr lang="en-US"/>
        </a:p>
      </dgm:t>
    </dgm:pt>
    <dgm:pt modelId="{E36B4804-35E8-491A-A291-07E7D5037294}">
      <dgm:prSet phldrT="[Text]"/>
      <dgm:spPr>
        <a:xfrm>
          <a:off x="34409" y="228601"/>
          <a:ext cx="566623" cy="566623"/>
        </a:xfrm>
        <a:solidFill>
          <a:srgbClr val="FAAD14"/>
        </a:solidFill>
        <a:ln w="25400" cap="flat" cmpd="sng" algn="ctr">
          <a:solidFill>
            <a:schemeClr val="tx1"/>
          </a:solidFill>
          <a:prstDash val="solid"/>
        </a:ln>
        <a:effectLst/>
      </dgm:spPr>
      <dgm:t>
        <a:bodyPr/>
        <a:lstStyle/>
        <a:p>
          <a:r>
            <a:rPr lang="en-US">
              <a:solidFill>
                <a:sysClr val="window" lastClr="FFFFFF"/>
              </a:solidFill>
              <a:latin typeface="Calibri"/>
              <a:ea typeface="+mn-ea"/>
              <a:cs typeface="+mn-cs"/>
            </a:rPr>
            <a:t>OR</a:t>
          </a:r>
        </a:p>
      </dgm:t>
    </dgm:pt>
    <dgm:pt modelId="{EC1B054E-89FD-4BA9-901B-B946792C62C9}" type="parTrans" cxnId="{DB8075DC-C5B9-4E95-A0DE-630408566FFD}">
      <dgm:prSet/>
      <dgm:spPr/>
      <dgm:t>
        <a:bodyPr/>
        <a:lstStyle/>
        <a:p>
          <a:endParaRPr lang="en-US"/>
        </a:p>
      </dgm:t>
    </dgm:pt>
    <dgm:pt modelId="{48EEC271-31FA-461D-A92E-486439C2DC6F}" type="sibTrans" cxnId="{DB8075DC-C5B9-4E95-A0DE-630408566FFD}">
      <dgm:prSet/>
      <dgm:spPr/>
      <dgm:t>
        <a:bodyPr/>
        <a:lstStyle/>
        <a:p>
          <a:endParaRPr lang="en-US"/>
        </a:p>
      </dgm:t>
    </dgm:pt>
    <dgm:pt modelId="{934B9511-B917-4EB6-B2CC-931086ECA672}">
      <dgm:prSet phldrT="[Text]" custT="1"/>
      <dgm:spPr>
        <a:xfrm>
          <a:off x="339207" y="0"/>
          <a:ext cx="1403446" cy="990600"/>
        </a:xfrm>
        <a:solidFill>
          <a:srgbClr val="FAAD14">
            <a:alpha val="40000"/>
          </a:srgbClr>
        </a:solidFill>
        <a:ln w="25400" cap="flat" cmpd="sng" algn="ctr">
          <a:solidFill>
            <a:schemeClr val="tx1"/>
          </a:solidFill>
          <a:prstDash val="solid"/>
        </a:ln>
        <a:effectLst/>
      </dgm:spPr>
      <dgm:t>
        <a:bodyPr/>
        <a:lstStyle/>
        <a:p>
          <a:pPr algn="ctr"/>
          <a:r>
            <a:rPr lang="en-US" sz="1100" b="1">
              <a:solidFill>
                <a:sysClr val="windowText" lastClr="000000">
                  <a:hueOff val="0"/>
                  <a:satOff val="0"/>
                  <a:lumOff val="0"/>
                  <a:alphaOff val="0"/>
                </a:sysClr>
              </a:solidFill>
              <a:latin typeface="Calibri"/>
              <a:ea typeface="+mn-ea"/>
              <a:cs typeface="+mn-cs"/>
            </a:rPr>
            <a:t>Action Period</a:t>
          </a:r>
        </a:p>
      </dgm:t>
    </dgm:pt>
    <dgm:pt modelId="{59D0DE2A-9909-4A5F-9F51-4D9FD06FC734}" type="parTrans" cxnId="{97F645E7-596A-4331-B92A-C8A65F308601}">
      <dgm:prSet/>
      <dgm:spPr/>
      <dgm:t>
        <a:bodyPr/>
        <a:lstStyle/>
        <a:p>
          <a:endParaRPr lang="en-US"/>
        </a:p>
      </dgm:t>
    </dgm:pt>
    <dgm:pt modelId="{9A63CC3A-850E-4955-86CB-AA1FD9B2416A}" type="sibTrans" cxnId="{97F645E7-596A-4331-B92A-C8A65F308601}">
      <dgm:prSet/>
      <dgm:spPr/>
      <dgm:t>
        <a:bodyPr/>
        <a:lstStyle/>
        <a:p>
          <a:endParaRPr lang="en-US"/>
        </a:p>
      </dgm:t>
    </dgm:pt>
    <dgm:pt modelId="{CE9D9F3C-E5A8-46A6-A94D-B43B54CB383F}">
      <dgm:prSet phldrT="[Text]"/>
      <dgm:spPr>
        <a:xfrm>
          <a:off x="1825109" y="228601"/>
          <a:ext cx="566623" cy="566623"/>
        </a:xfrm>
        <a:solidFill>
          <a:srgbClr val="FAAD14"/>
        </a:solidFill>
        <a:ln w="25400" cap="flat" cmpd="sng" algn="ctr">
          <a:solidFill>
            <a:schemeClr val="tx1">
              <a:alpha val="83000"/>
            </a:schemeClr>
          </a:solidFill>
          <a:prstDash val="solid"/>
        </a:ln>
        <a:effectLst/>
      </dgm:spPr>
      <dgm:t>
        <a:bodyPr/>
        <a:lstStyle/>
        <a:p>
          <a:r>
            <a:rPr lang="en-US" dirty="0">
              <a:solidFill>
                <a:sysClr val="window" lastClr="FFFFFF"/>
              </a:solidFill>
              <a:latin typeface="Calibri"/>
              <a:ea typeface="+mn-ea"/>
              <a:cs typeface="+mn-cs"/>
            </a:rPr>
            <a:t>LS </a:t>
          </a:r>
        </a:p>
        <a:p>
          <a:r>
            <a:rPr lang="en-US" dirty="0">
              <a:solidFill>
                <a:sysClr val="window" lastClr="FFFFFF"/>
              </a:solidFill>
              <a:latin typeface="Calibri"/>
              <a:ea typeface="+mn-ea"/>
              <a:cs typeface="+mn-cs"/>
            </a:rPr>
            <a:t>3&amp;4</a:t>
          </a:r>
        </a:p>
      </dgm:t>
    </dgm:pt>
    <dgm:pt modelId="{7509F165-5CD3-406D-B7E8-1DAD29996CE5}" type="parTrans" cxnId="{455ED7C9-EBFE-4F2E-B625-EC8428F2C707}">
      <dgm:prSet/>
      <dgm:spPr/>
      <dgm:t>
        <a:bodyPr/>
        <a:lstStyle/>
        <a:p>
          <a:endParaRPr lang="en-US"/>
        </a:p>
      </dgm:t>
    </dgm:pt>
    <dgm:pt modelId="{51EE6AA2-8643-4638-8124-F8C6FCACAB2C}" type="sibTrans" cxnId="{455ED7C9-EBFE-4F2E-B625-EC8428F2C707}">
      <dgm:prSet/>
      <dgm:spPr/>
      <dgm:t>
        <a:bodyPr/>
        <a:lstStyle/>
        <a:p>
          <a:endParaRPr lang="en-US"/>
        </a:p>
      </dgm:t>
    </dgm:pt>
    <dgm:pt modelId="{9923774F-FFF3-4238-8F0D-2A00A78A62EA}">
      <dgm:prSet phldrT="[Text]" custT="1"/>
      <dgm:spPr>
        <a:xfrm>
          <a:off x="3653795" y="228601"/>
          <a:ext cx="566623" cy="566623"/>
        </a:xfrm>
        <a:solidFill>
          <a:srgbClr val="FAAD14"/>
        </a:solidFill>
        <a:ln w="25400" cap="flat" cmpd="sng" algn="ctr">
          <a:solidFill>
            <a:schemeClr val="tx1"/>
          </a:solidFill>
          <a:prstDash val="solid"/>
        </a:ln>
        <a:effectLst/>
      </dgm:spPr>
      <dgm:t>
        <a:bodyPr/>
        <a:lstStyle/>
        <a:p>
          <a:r>
            <a:rPr lang="en-US" sz="1300" dirty="0">
              <a:solidFill>
                <a:sysClr val="window" lastClr="FFFFFF"/>
              </a:solidFill>
              <a:latin typeface="Calibri"/>
              <a:ea typeface="+mn-ea"/>
              <a:cs typeface="+mn-cs"/>
            </a:rPr>
            <a:t>LS</a:t>
          </a:r>
        </a:p>
        <a:p>
          <a:r>
            <a:rPr lang="en-US" sz="1300" dirty="0">
              <a:solidFill>
                <a:sysClr val="window" lastClr="FFFFFF"/>
              </a:solidFill>
              <a:latin typeface="Calibri"/>
              <a:ea typeface="+mn-ea"/>
              <a:cs typeface="+mn-cs"/>
            </a:rPr>
            <a:t> 5&amp;6</a:t>
          </a:r>
        </a:p>
      </dgm:t>
    </dgm:pt>
    <dgm:pt modelId="{9E9AD4BA-9F28-497C-9A31-83FE1D8BC530}" type="parTrans" cxnId="{DB8AE824-6B3A-4C3B-B922-AA8F9B4B6957}">
      <dgm:prSet/>
      <dgm:spPr/>
      <dgm:t>
        <a:bodyPr/>
        <a:lstStyle/>
        <a:p>
          <a:endParaRPr lang="en-US"/>
        </a:p>
      </dgm:t>
    </dgm:pt>
    <dgm:pt modelId="{DC6F82AA-E6EE-4515-86A9-BB922821E730}" type="sibTrans" cxnId="{DB8AE824-6B3A-4C3B-B922-AA8F9B4B6957}">
      <dgm:prSet/>
      <dgm:spPr/>
      <dgm:t>
        <a:bodyPr/>
        <a:lstStyle/>
        <a:p>
          <a:endParaRPr lang="en-US"/>
        </a:p>
      </dgm:t>
    </dgm:pt>
    <dgm:pt modelId="{20CC842C-4252-46E7-8A2C-F9AF31D1CE4B}">
      <dgm:prSet phldrT="[Text]" custT="1"/>
      <dgm:spPr>
        <a:xfrm>
          <a:off x="3958593" y="0"/>
          <a:ext cx="1393077" cy="990600"/>
        </a:xfrm>
        <a:solidFill>
          <a:srgbClr val="FAAD14">
            <a:alpha val="40000"/>
          </a:srgbClr>
        </a:solidFill>
        <a:ln w="25400" cap="flat" cmpd="sng" algn="ctr">
          <a:solidFill>
            <a:schemeClr val="tx1"/>
          </a:solidFill>
          <a:prstDash val="solid"/>
        </a:ln>
        <a:effectLst/>
      </dgm:spPr>
      <dgm:t>
        <a:bodyPr/>
        <a:lstStyle/>
        <a:p>
          <a:pPr algn="ctr"/>
          <a:r>
            <a:rPr lang="en-US" sz="1100" b="1">
              <a:solidFill>
                <a:sysClr val="windowText" lastClr="000000">
                  <a:hueOff val="0"/>
                  <a:satOff val="0"/>
                  <a:lumOff val="0"/>
                  <a:alphaOff val="0"/>
                </a:sysClr>
              </a:solidFill>
              <a:latin typeface="Calibri"/>
              <a:ea typeface="+mn-ea"/>
              <a:cs typeface="+mn-cs"/>
            </a:rPr>
            <a:t>Action Period</a:t>
          </a:r>
        </a:p>
      </dgm:t>
    </dgm:pt>
    <dgm:pt modelId="{B0EF661A-5C6F-40F8-9287-47868B2CEB50}" type="sibTrans" cxnId="{725FD7DA-095D-4194-A207-A3DB12B6F965}">
      <dgm:prSet/>
      <dgm:spPr/>
      <dgm:t>
        <a:bodyPr/>
        <a:lstStyle/>
        <a:p>
          <a:endParaRPr lang="en-US"/>
        </a:p>
      </dgm:t>
    </dgm:pt>
    <dgm:pt modelId="{3A83E089-3C44-4041-955D-7C192EBB1C8C}" type="parTrans" cxnId="{725FD7DA-095D-4194-A207-A3DB12B6F965}">
      <dgm:prSet/>
      <dgm:spPr/>
      <dgm:t>
        <a:bodyPr/>
        <a:lstStyle/>
        <a:p>
          <a:endParaRPr lang="en-US"/>
        </a:p>
      </dgm:t>
    </dgm:pt>
    <dgm:pt modelId="{6BC3D6A6-C47A-4B44-A722-2636182A067C}">
      <dgm:prSet phldrT="[Text]" custT="1"/>
      <dgm:spPr>
        <a:xfrm>
          <a:off x="2129907" y="0"/>
          <a:ext cx="1390470" cy="990600"/>
        </a:xfrm>
        <a:solidFill>
          <a:srgbClr val="FAAD14">
            <a:alpha val="40000"/>
          </a:srgbClr>
        </a:solidFill>
        <a:ln w="25400" cap="flat" cmpd="sng" algn="ctr">
          <a:solidFill>
            <a:schemeClr val="tx1"/>
          </a:solidFill>
          <a:prstDash val="solid"/>
        </a:ln>
        <a:effectLst/>
      </dgm:spPr>
      <dgm:t>
        <a:bodyPr/>
        <a:lstStyle/>
        <a:p>
          <a:pPr algn="ctr"/>
          <a:r>
            <a:rPr lang="en-US" sz="1100" b="1" dirty="0">
              <a:solidFill>
                <a:sysClr val="windowText" lastClr="000000">
                  <a:hueOff val="0"/>
                  <a:satOff val="0"/>
                  <a:lumOff val="0"/>
                  <a:alphaOff val="0"/>
                </a:sysClr>
              </a:solidFill>
              <a:latin typeface="Calibri"/>
              <a:ea typeface="+mn-ea"/>
              <a:cs typeface="+mn-cs"/>
            </a:rPr>
            <a:t>Action Period</a:t>
          </a:r>
        </a:p>
      </dgm:t>
    </dgm:pt>
    <dgm:pt modelId="{B2A5680E-1118-4B04-8FA8-1A2BA4C08FAB}" type="sibTrans" cxnId="{39816540-81C4-4BAA-8392-0C69F11EDBBE}">
      <dgm:prSet/>
      <dgm:spPr/>
      <dgm:t>
        <a:bodyPr/>
        <a:lstStyle/>
        <a:p>
          <a:endParaRPr lang="en-US"/>
        </a:p>
      </dgm:t>
    </dgm:pt>
    <dgm:pt modelId="{CBB73EC0-F3E4-43EB-A98C-03E7FB743090}" type="parTrans" cxnId="{39816540-81C4-4BAA-8392-0C69F11EDBBE}">
      <dgm:prSet/>
      <dgm:spPr/>
      <dgm:t>
        <a:bodyPr/>
        <a:lstStyle/>
        <a:p>
          <a:endParaRPr lang="en-US"/>
        </a:p>
      </dgm:t>
    </dgm:pt>
    <dgm:pt modelId="{631060C4-1B01-4230-B18A-0215E02815B6}" type="pres">
      <dgm:prSet presAssocID="{7EDAA090-1CA9-40A7-9BDA-49D146FFED14}" presName="theList" presStyleCnt="0">
        <dgm:presLayoutVars>
          <dgm:dir/>
          <dgm:animLvl val="lvl"/>
          <dgm:resizeHandles val="exact"/>
        </dgm:presLayoutVars>
      </dgm:prSet>
      <dgm:spPr/>
    </dgm:pt>
    <dgm:pt modelId="{23817F89-90B3-4892-941D-893FC71D43A1}" type="pres">
      <dgm:prSet presAssocID="{E36B4804-35E8-491A-A291-07E7D5037294}" presName="compNode" presStyleCnt="0"/>
      <dgm:spPr/>
    </dgm:pt>
    <dgm:pt modelId="{B5D23BD9-38F9-4DCB-ADD5-02939D28D9E8}" type="pres">
      <dgm:prSet presAssocID="{E36B4804-35E8-491A-A291-07E7D5037294}" presName="noGeometry" presStyleCnt="0"/>
      <dgm:spPr/>
    </dgm:pt>
    <dgm:pt modelId="{D71CC5D9-2E07-4C2E-8EF9-589618917602}" type="pres">
      <dgm:prSet presAssocID="{E36B4804-35E8-491A-A291-07E7D5037294}" presName="childTextVisible" presStyleLbl="bgAccFollowNode1" presStyleIdx="0" presStyleCnt="3" custScaleX="121033" custScaleY="92308" custLinFactNeighborX="-23485">
        <dgm:presLayoutVars>
          <dgm:bulletEnabled val="1"/>
        </dgm:presLayoutVars>
      </dgm:prSet>
      <dgm:spPr>
        <a:prstGeom prst="rightArrow">
          <a:avLst>
            <a:gd name="adj1" fmla="val 70000"/>
            <a:gd name="adj2" fmla="val 50000"/>
          </a:avLst>
        </a:prstGeom>
      </dgm:spPr>
    </dgm:pt>
    <dgm:pt modelId="{1622023F-7AE7-4DC7-B78A-499F500CD85A}" type="pres">
      <dgm:prSet presAssocID="{E36B4804-35E8-491A-A291-07E7D5037294}" presName="childTextHidden" presStyleLbl="bgAccFollowNode1" presStyleIdx="0" presStyleCnt="3"/>
      <dgm:spPr/>
    </dgm:pt>
    <dgm:pt modelId="{DEEE2897-9316-459C-8A37-B7960BC006CA}" type="pres">
      <dgm:prSet presAssocID="{E36B4804-35E8-491A-A291-07E7D5037294}" presName="parentText" presStyleLbl="node1" presStyleIdx="0" presStyleCnt="3" custScaleX="112964" custScaleY="112964" custLinFactNeighborX="-72557" custLinFactNeighborY="-3197">
        <dgm:presLayoutVars>
          <dgm:chMax val="1"/>
          <dgm:bulletEnabled val="1"/>
        </dgm:presLayoutVars>
      </dgm:prSet>
      <dgm:spPr>
        <a:prstGeom prst="ellipse">
          <a:avLst/>
        </a:prstGeom>
      </dgm:spPr>
    </dgm:pt>
    <dgm:pt modelId="{69283F2F-82AD-4059-BFA9-7F18B5D37BEF}" type="pres">
      <dgm:prSet presAssocID="{E36B4804-35E8-491A-A291-07E7D5037294}" presName="aSpace" presStyleCnt="0"/>
      <dgm:spPr/>
    </dgm:pt>
    <dgm:pt modelId="{1C843CC2-9E20-48C4-B63E-788543A47D0A}" type="pres">
      <dgm:prSet presAssocID="{CE9D9F3C-E5A8-46A6-A94D-B43B54CB383F}" presName="compNode" presStyleCnt="0"/>
      <dgm:spPr/>
    </dgm:pt>
    <dgm:pt modelId="{1007AD77-11F0-4D89-85C0-DABDFB2F13D6}" type="pres">
      <dgm:prSet presAssocID="{CE9D9F3C-E5A8-46A6-A94D-B43B54CB383F}" presName="noGeometry" presStyleCnt="0"/>
      <dgm:spPr/>
    </dgm:pt>
    <dgm:pt modelId="{0AB2736B-A143-4942-BDFF-3548FB57EDAC}" type="pres">
      <dgm:prSet presAssocID="{CE9D9F3C-E5A8-46A6-A94D-B43B54CB383F}" presName="childTextVisible" presStyleLbl="bgAccFollowNode1" presStyleIdx="1" presStyleCnt="3" custScaleX="121033" custScaleY="92308" custLinFactNeighborX="-11057">
        <dgm:presLayoutVars>
          <dgm:bulletEnabled val="1"/>
        </dgm:presLayoutVars>
      </dgm:prSet>
      <dgm:spPr>
        <a:prstGeom prst="rightArrow">
          <a:avLst>
            <a:gd name="adj1" fmla="val 70000"/>
            <a:gd name="adj2" fmla="val 50000"/>
          </a:avLst>
        </a:prstGeom>
      </dgm:spPr>
    </dgm:pt>
    <dgm:pt modelId="{AFCD2132-912D-4D9C-9F1F-4934F444506D}" type="pres">
      <dgm:prSet presAssocID="{CE9D9F3C-E5A8-46A6-A94D-B43B54CB383F}" presName="childTextHidden" presStyleLbl="bgAccFollowNode1" presStyleIdx="1" presStyleCnt="3"/>
      <dgm:spPr/>
    </dgm:pt>
    <dgm:pt modelId="{633807DD-44FE-4F4E-998A-7165BFEAEF2D}" type="pres">
      <dgm:prSet presAssocID="{CE9D9F3C-E5A8-46A6-A94D-B43B54CB383F}" presName="parentText" presStyleLbl="node1" presStyleIdx="1" presStyleCnt="3" custScaleX="112964" custScaleY="112964" custLinFactNeighborX="-46557" custLinFactNeighborY="-1154">
        <dgm:presLayoutVars>
          <dgm:chMax val="1"/>
          <dgm:bulletEnabled val="1"/>
        </dgm:presLayoutVars>
      </dgm:prSet>
      <dgm:spPr>
        <a:prstGeom prst="ellipse">
          <a:avLst/>
        </a:prstGeom>
      </dgm:spPr>
    </dgm:pt>
    <dgm:pt modelId="{FB8FEB92-AC3C-4B33-BEB9-54847759D7F4}" type="pres">
      <dgm:prSet presAssocID="{CE9D9F3C-E5A8-46A6-A94D-B43B54CB383F}" presName="aSpace" presStyleCnt="0"/>
      <dgm:spPr/>
    </dgm:pt>
    <dgm:pt modelId="{F211FE2A-A2E7-4BF4-8B27-073E2C4C8CAC}" type="pres">
      <dgm:prSet presAssocID="{9923774F-FFF3-4238-8F0D-2A00A78A62EA}" presName="compNode" presStyleCnt="0"/>
      <dgm:spPr/>
    </dgm:pt>
    <dgm:pt modelId="{328C9774-D224-4D8E-9092-49E69E17974D}" type="pres">
      <dgm:prSet presAssocID="{9923774F-FFF3-4238-8F0D-2A00A78A62EA}" presName="noGeometry" presStyleCnt="0"/>
      <dgm:spPr/>
    </dgm:pt>
    <dgm:pt modelId="{2F983030-73D4-40EB-AD61-CF1DC041E640}" type="pres">
      <dgm:prSet presAssocID="{9923774F-FFF3-4238-8F0D-2A00A78A62EA}" presName="childTextVisible" presStyleLbl="bgAccFollowNode1" presStyleIdx="2" presStyleCnt="3" custScaleX="121033" custScaleY="92308" custLinFactNeighborX="7004">
        <dgm:presLayoutVars>
          <dgm:bulletEnabled val="1"/>
        </dgm:presLayoutVars>
      </dgm:prSet>
      <dgm:spPr>
        <a:prstGeom prst="rightArrow">
          <a:avLst>
            <a:gd name="adj1" fmla="val 70000"/>
            <a:gd name="adj2" fmla="val 50000"/>
          </a:avLst>
        </a:prstGeom>
      </dgm:spPr>
    </dgm:pt>
    <dgm:pt modelId="{D3E0EAF0-2568-4F75-A1E2-44E024FD07C8}" type="pres">
      <dgm:prSet presAssocID="{9923774F-FFF3-4238-8F0D-2A00A78A62EA}" presName="childTextHidden" presStyleLbl="bgAccFollowNode1" presStyleIdx="2" presStyleCnt="3"/>
      <dgm:spPr/>
    </dgm:pt>
    <dgm:pt modelId="{CCDD6790-2F95-4B13-9FA2-F3035244823B}" type="pres">
      <dgm:prSet presAssocID="{9923774F-FFF3-4238-8F0D-2A00A78A62EA}" presName="parentText" presStyleLbl="node1" presStyleIdx="2" presStyleCnt="3" custScaleX="112964" custScaleY="112964" custLinFactNeighborX="-10665" custLinFactNeighborY="-1154">
        <dgm:presLayoutVars>
          <dgm:chMax val="1"/>
          <dgm:bulletEnabled val="1"/>
        </dgm:presLayoutVars>
      </dgm:prSet>
      <dgm:spPr>
        <a:prstGeom prst="ellipse">
          <a:avLst/>
        </a:prstGeom>
      </dgm:spPr>
    </dgm:pt>
  </dgm:ptLst>
  <dgm:cxnLst>
    <dgm:cxn modelId="{C70EF501-D799-BF41-9553-3EC87CF536D1}" type="presOf" srcId="{6BC3D6A6-C47A-4B44-A722-2636182A067C}" destId="{AFCD2132-912D-4D9C-9F1F-4934F444506D}" srcOrd="1" destOrd="0" presId="urn:microsoft.com/office/officeart/2005/8/layout/hProcess6"/>
    <dgm:cxn modelId="{8BC94216-CFD8-1341-A99C-AEFDCE3DF244}" type="presOf" srcId="{6BC3D6A6-C47A-4B44-A722-2636182A067C}" destId="{0AB2736B-A143-4942-BDFF-3548FB57EDAC}" srcOrd="0" destOrd="0" presId="urn:microsoft.com/office/officeart/2005/8/layout/hProcess6"/>
    <dgm:cxn modelId="{98928224-2EE0-3946-9A5F-EA58FD4B7B00}" type="presOf" srcId="{934B9511-B917-4EB6-B2CC-931086ECA672}" destId="{D71CC5D9-2E07-4C2E-8EF9-589618917602}" srcOrd="0" destOrd="0" presId="urn:microsoft.com/office/officeart/2005/8/layout/hProcess6"/>
    <dgm:cxn modelId="{DB8AE824-6B3A-4C3B-B922-AA8F9B4B6957}" srcId="{7EDAA090-1CA9-40A7-9BDA-49D146FFED14}" destId="{9923774F-FFF3-4238-8F0D-2A00A78A62EA}" srcOrd="2" destOrd="0" parTransId="{9E9AD4BA-9F28-497C-9A31-83FE1D8BC530}" sibTransId="{DC6F82AA-E6EE-4515-86A9-BB922821E730}"/>
    <dgm:cxn modelId="{8516352A-CEE4-0A40-A142-9C4456189607}" type="presOf" srcId="{9923774F-FFF3-4238-8F0D-2A00A78A62EA}" destId="{CCDD6790-2F95-4B13-9FA2-F3035244823B}" srcOrd="0" destOrd="0" presId="urn:microsoft.com/office/officeart/2005/8/layout/hProcess6"/>
    <dgm:cxn modelId="{39816540-81C4-4BAA-8392-0C69F11EDBBE}" srcId="{CE9D9F3C-E5A8-46A6-A94D-B43B54CB383F}" destId="{6BC3D6A6-C47A-4B44-A722-2636182A067C}" srcOrd="0" destOrd="0" parTransId="{CBB73EC0-F3E4-43EB-A98C-03E7FB743090}" sibTransId="{B2A5680E-1118-4B04-8FA8-1A2BA4C08FAB}"/>
    <dgm:cxn modelId="{E8074E4B-3C51-BE49-8152-7E3C385AA6FA}" type="presOf" srcId="{E36B4804-35E8-491A-A291-07E7D5037294}" destId="{DEEE2897-9316-459C-8A37-B7960BC006CA}" srcOrd="0" destOrd="0" presId="urn:microsoft.com/office/officeart/2005/8/layout/hProcess6"/>
    <dgm:cxn modelId="{455ED7C9-EBFE-4F2E-B625-EC8428F2C707}" srcId="{7EDAA090-1CA9-40A7-9BDA-49D146FFED14}" destId="{CE9D9F3C-E5A8-46A6-A94D-B43B54CB383F}" srcOrd="1" destOrd="0" parTransId="{7509F165-5CD3-406D-B7E8-1DAD29996CE5}" sibTransId="{51EE6AA2-8643-4638-8124-F8C6FCACAB2C}"/>
    <dgm:cxn modelId="{84E6C9CF-7070-E848-8712-5732C7A6A5C8}" type="presOf" srcId="{7EDAA090-1CA9-40A7-9BDA-49D146FFED14}" destId="{631060C4-1B01-4230-B18A-0215E02815B6}" srcOrd="0" destOrd="0" presId="urn:microsoft.com/office/officeart/2005/8/layout/hProcess6"/>
    <dgm:cxn modelId="{CB88B0D6-124B-1340-9F67-FFD1910A4FAF}" type="presOf" srcId="{20CC842C-4252-46E7-8A2C-F9AF31D1CE4B}" destId="{2F983030-73D4-40EB-AD61-CF1DC041E640}" srcOrd="0" destOrd="0" presId="urn:microsoft.com/office/officeart/2005/8/layout/hProcess6"/>
    <dgm:cxn modelId="{725FD7DA-095D-4194-A207-A3DB12B6F965}" srcId="{9923774F-FFF3-4238-8F0D-2A00A78A62EA}" destId="{20CC842C-4252-46E7-8A2C-F9AF31D1CE4B}" srcOrd="0" destOrd="0" parTransId="{3A83E089-3C44-4041-955D-7C192EBB1C8C}" sibTransId="{B0EF661A-5C6F-40F8-9287-47868B2CEB50}"/>
    <dgm:cxn modelId="{DB8075DC-C5B9-4E95-A0DE-630408566FFD}" srcId="{7EDAA090-1CA9-40A7-9BDA-49D146FFED14}" destId="{E36B4804-35E8-491A-A291-07E7D5037294}" srcOrd="0" destOrd="0" parTransId="{EC1B054E-89FD-4BA9-901B-B946792C62C9}" sibTransId="{48EEC271-31FA-461D-A92E-486439C2DC6F}"/>
    <dgm:cxn modelId="{8C3D20DF-658A-5142-BCC0-FE27D18E8511}" type="presOf" srcId="{20CC842C-4252-46E7-8A2C-F9AF31D1CE4B}" destId="{D3E0EAF0-2568-4F75-A1E2-44E024FD07C8}" srcOrd="1" destOrd="0" presId="urn:microsoft.com/office/officeart/2005/8/layout/hProcess6"/>
    <dgm:cxn modelId="{904A1BE1-32E0-1046-90D4-60C4689EF68A}" type="presOf" srcId="{CE9D9F3C-E5A8-46A6-A94D-B43B54CB383F}" destId="{633807DD-44FE-4F4E-998A-7165BFEAEF2D}" srcOrd="0" destOrd="0" presId="urn:microsoft.com/office/officeart/2005/8/layout/hProcess6"/>
    <dgm:cxn modelId="{97F645E7-596A-4331-B92A-C8A65F308601}" srcId="{E36B4804-35E8-491A-A291-07E7D5037294}" destId="{934B9511-B917-4EB6-B2CC-931086ECA672}" srcOrd="0" destOrd="0" parTransId="{59D0DE2A-9909-4A5F-9F51-4D9FD06FC734}" sibTransId="{9A63CC3A-850E-4955-86CB-AA1FD9B2416A}"/>
    <dgm:cxn modelId="{CD7816F3-7B78-9C4D-B54E-CC87E8BA2897}" type="presOf" srcId="{934B9511-B917-4EB6-B2CC-931086ECA672}" destId="{1622023F-7AE7-4DC7-B78A-499F500CD85A}" srcOrd="1" destOrd="0" presId="urn:microsoft.com/office/officeart/2005/8/layout/hProcess6"/>
    <dgm:cxn modelId="{54A47818-F69E-694C-AF25-48DD132AB9DD}" type="presParOf" srcId="{631060C4-1B01-4230-B18A-0215E02815B6}" destId="{23817F89-90B3-4892-941D-893FC71D43A1}" srcOrd="0" destOrd="0" presId="urn:microsoft.com/office/officeart/2005/8/layout/hProcess6"/>
    <dgm:cxn modelId="{702A19AF-7061-CA4C-8CBF-60FF06E5399F}" type="presParOf" srcId="{23817F89-90B3-4892-941D-893FC71D43A1}" destId="{B5D23BD9-38F9-4DCB-ADD5-02939D28D9E8}" srcOrd="0" destOrd="0" presId="urn:microsoft.com/office/officeart/2005/8/layout/hProcess6"/>
    <dgm:cxn modelId="{BC24DA55-7AA8-104A-9A12-D7B82A5EEE90}" type="presParOf" srcId="{23817F89-90B3-4892-941D-893FC71D43A1}" destId="{D71CC5D9-2E07-4C2E-8EF9-589618917602}" srcOrd="1" destOrd="0" presId="urn:microsoft.com/office/officeart/2005/8/layout/hProcess6"/>
    <dgm:cxn modelId="{9430CDD2-81E3-454C-8407-0421EA2FAC92}" type="presParOf" srcId="{23817F89-90B3-4892-941D-893FC71D43A1}" destId="{1622023F-7AE7-4DC7-B78A-499F500CD85A}" srcOrd="2" destOrd="0" presId="urn:microsoft.com/office/officeart/2005/8/layout/hProcess6"/>
    <dgm:cxn modelId="{C3C8D03E-1BF4-954A-B24D-2CF26841C911}" type="presParOf" srcId="{23817F89-90B3-4892-941D-893FC71D43A1}" destId="{DEEE2897-9316-459C-8A37-B7960BC006CA}" srcOrd="3" destOrd="0" presId="urn:microsoft.com/office/officeart/2005/8/layout/hProcess6"/>
    <dgm:cxn modelId="{2A8C20F1-7032-7C40-AE7E-31AEDEC043E1}" type="presParOf" srcId="{631060C4-1B01-4230-B18A-0215E02815B6}" destId="{69283F2F-82AD-4059-BFA9-7F18B5D37BEF}" srcOrd="1" destOrd="0" presId="urn:microsoft.com/office/officeart/2005/8/layout/hProcess6"/>
    <dgm:cxn modelId="{B789C8C6-3CAE-9A4C-B89D-B472E3395B38}" type="presParOf" srcId="{631060C4-1B01-4230-B18A-0215E02815B6}" destId="{1C843CC2-9E20-48C4-B63E-788543A47D0A}" srcOrd="2" destOrd="0" presId="urn:microsoft.com/office/officeart/2005/8/layout/hProcess6"/>
    <dgm:cxn modelId="{BAE0FAB2-40A9-6242-AAA8-ACB2930BFA38}" type="presParOf" srcId="{1C843CC2-9E20-48C4-B63E-788543A47D0A}" destId="{1007AD77-11F0-4D89-85C0-DABDFB2F13D6}" srcOrd="0" destOrd="0" presId="urn:microsoft.com/office/officeart/2005/8/layout/hProcess6"/>
    <dgm:cxn modelId="{62F71046-98E1-C44B-ADEC-94B726AAED7C}" type="presParOf" srcId="{1C843CC2-9E20-48C4-B63E-788543A47D0A}" destId="{0AB2736B-A143-4942-BDFF-3548FB57EDAC}" srcOrd="1" destOrd="0" presId="urn:microsoft.com/office/officeart/2005/8/layout/hProcess6"/>
    <dgm:cxn modelId="{2D253D4B-4D61-4040-890A-55278F1FCBC1}" type="presParOf" srcId="{1C843CC2-9E20-48C4-B63E-788543A47D0A}" destId="{AFCD2132-912D-4D9C-9F1F-4934F444506D}" srcOrd="2" destOrd="0" presId="urn:microsoft.com/office/officeart/2005/8/layout/hProcess6"/>
    <dgm:cxn modelId="{413E32D1-9D1D-684B-8416-4777E6E7B807}" type="presParOf" srcId="{1C843CC2-9E20-48C4-B63E-788543A47D0A}" destId="{633807DD-44FE-4F4E-998A-7165BFEAEF2D}" srcOrd="3" destOrd="0" presId="urn:microsoft.com/office/officeart/2005/8/layout/hProcess6"/>
    <dgm:cxn modelId="{C80C8A74-2BEE-D248-824F-DD8374910D0E}" type="presParOf" srcId="{631060C4-1B01-4230-B18A-0215E02815B6}" destId="{FB8FEB92-AC3C-4B33-BEB9-54847759D7F4}" srcOrd="3" destOrd="0" presId="urn:microsoft.com/office/officeart/2005/8/layout/hProcess6"/>
    <dgm:cxn modelId="{C685BA1F-2A16-0C47-AB33-866BB31FFEC6}" type="presParOf" srcId="{631060C4-1B01-4230-B18A-0215E02815B6}" destId="{F211FE2A-A2E7-4BF4-8B27-073E2C4C8CAC}" srcOrd="4" destOrd="0" presId="urn:microsoft.com/office/officeart/2005/8/layout/hProcess6"/>
    <dgm:cxn modelId="{9358312E-1FA8-4844-98FD-C8A84FA8CBAE}" type="presParOf" srcId="{F211FE2A-A2E7-4BF4-8B27-073E2C4C8CAC}" destId="{328C9774-D224-4D8E-9092-49E69E17974D}" srcOrd="0" destOrd="0" presId="urn:microsoft.com/office/officeart/2005/8/layout/hProcess6"/>
    <dgm:cxn modelId="{5D25BD4A-A6DA-C44D-A4DD-16B3017C21CE}" type="presParOf" srcId="{F211FE2A-A2E7-4BF4-8B27-073E2C4C8CAC}" destId="{2F983030-73D4-40EB-AD61-CF1DC041E640}" srcOrd="1" destOrd="0" presId="urn:microsoft.com/office/officeart/2005/8/layout/hProcess6"/>
    <dgm:cxn modelId="{9E48293C-4432-0A42-8B87-6F88D8625211}" type="presParOf" srcId="{F211FE2A-A2E7-4BF4-8B27-073E2C4C8CAC}" destId="{D3E0EAF0-2568-4F75-A1E2-44E024FD07C8}" srcOrd="2" destOrd="0" presId="urn:microsoft.com/office/officeart/2005/8/layout/hProcess6"/>
    <dgm:cxn modelId="{26A29504-D675-8E45-BFC1-F82E7B28BAC3}" type="presParOf" srcId="{F211FE2A-A2E7-4BF4-8B27-073E2C4C8CAC}" destId="{CCDD6790-2F95-4B13-9FA2-F3035244823B}" srcOrd="3" destOrd="0" presId="urn:microsoft.com/office/officeart/2005/8/layout/hProcess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EDAA090-1CA9-40A7-9BDA-49D146FFED14}" type="doc">
      <dgm:prSet loTypeId="urn:microsoft.com/office/officeart/2005/8/layout/hProcess6" loCatId="process" qsTypeId="urn:microsoft.com/office/officeart/2005/8/quickstyle/simple1" qsCatId="simple" csTypeId="urn:microsoft.com/office/officeart/2005/8/colors/colorful3" csCatId="colorful" phldr="1"/>
      <dgm:spPr/>
      <dgm:t>
        <a:bodyPr/>
        <a:lstStyle/>
        <a:p>
          <a:endParaRPr lang="en-US"/>
        </a:p>
      </dgm:t>
    </dgm:pt>
    <dgm:pt modelId="{E36B4804-35E8-491A-A291-07E7D5037294}">
      <dgm:prSet phldrT="[Text]"/>
      <dgm:spPr>
        <a:xfrm>
          <a:off x="34409" y="228601"/>
          <a:ext cx="566623" cy="566623"/>
        </a:xfrm>
        <a:solidFill>
          <a:srgbClr val="FAAD14"/>
        </a:solidFill>
        <a:ln w="25400" cap="flat" cmpd="sng" algn="ctr">
          <a:solidFill>
            <a:schemeClr val="tx1"/>
          </a:solidFill>
          <a:prstDash val="solid"/>
        </a:ln>
        <a:effectLst/>
      </dgm:spPr>
      <dgm:t>
        <a:bodyPr/>
        <a:lstStyle/>
        <a:p>
          <a:r>
            <a:rPr lang="en-US">
              <a:solidFill>
                <a:sysClr val="window" lastClr="FFFFFF"/>
              </a:solidFill>
              <a:latin typeface="Calibri"/>
              <a:ea typeface="+mn-ea"/>
              <a:cs typeface="+mn-cs"/>
            </a:rPr>
            <a:t>OR</a:t>
          </a:r>
        </a:p>
      </dgm:t>
    </dgm:pt>
    <dgm:pt modelId="{EC1B054E-89FD-4BA9-901B-B946792C62C9}" type="parTrans" cxnId="{DB8075DC-C5B9-4E95-A0DE-630408566FFD}">
      <dgm:prSet/>
      <dgm:spPr/>
      <dgm:t>
        <a:bodyPr/>
        <a:lstStyle/>
        <a:p>
          <a:endParaRPr lang="en-US"/>
        </a:p>
      </dgm:t>
    </dgm:pt>
    <dgm:pt modelId="{48EEC271-31FA-461D-A92E-486439C2DC6F}" type="sibTrans" cxnId="{DB8075DC-C5B9-4E95-A0DE-630408566FFD}">
      <dgm:prSet/>
      <dgm:spPr/>
      <dgm:t>
        <a:bodyPr/>
        <a:lstStyle/>
        <a:p>
          <a:endParaRPr lang="en-US"/>
        </a:p>
      </dgm:t>
    </dgm:pt>
    <dgm:pt modelId="{934B9511-B917-4EB6-B2CC-931086ECA672}">
      <dgm:prSet phldrT="[Text]" custT="1"/>
      <dgm:spPr>
        <a:xfrm>
          <a:off x="339207" y="0"/>
          <a:ext cx="1403446" cy="990600"/>
        </a:xfrm>
        <a:solidFill>
          <a:srgbClr val="FAAD14">
            <a:alpha val="40000"/>
          </a:srgbClr>
        </a:solidFill>
        <a:ln w="25400" cap="flat" cmpd="sng" algn="ctr">
          <a:solidFill>
            <a:schemeClr val="tx1"/>
          </a:solidFill>
          <a:prstDash val="solid"/>
        </a:ln>
        <a:effectLst/>
      </dgm:spPr>
      <dgm:t>
        <a:bodyPr/>
        <a:lstStyle/>
        <a:p>
          <a:pPr algn="ctr"/>
          <a:r>
            <a:rPr lang="en-US" sz="1100" b="1">
              <a:solidFill>
                <a:sysClr val="windowText" lastClr="000000">
                  <a:hueOff val="0"/>
                  <a:satOff val="0"/>
                  <a:lumOff val="0"/>
                  <a:alphaOff val="0"/>
                </a:sysClr>
              </a:solidFill>
              <a:latin typeface="Calibri"/>
              <a:ea typeface="+mn-ea"/>
              <a:cs typeface="+mn-cs"/>
            </a:rPr>
            <a:t>Action Period</a:t>
          </a:r>
        </a:p>
      </dgm:t>
    </dgm:pt>
    <dgm:pt modelId="{59D0DE2A-9909-4A5F-9F51-4D9FD06FC734}" type="parTrans" cxnId="{97F645E7-596A-4331-B92A-C8A65F308601}">
      <dgm:prSet/>
      <dgm:spPr/>
      <dgm:t>
        <a:bodyPr/>
        <a:lstStyle/>
        <a:p>
          <a:endParaRPr lang="en-US"/>
        </a:p>
      </dgm:t>
    </dgm:pt>
    <dgm:pt modelId="{9A63CC3A-850E-4955-86CB-AA1FD9B2416A}" type="sibTrans" cxnId="{97F645E7-596A-4331-B92A-C8A65F308601}">
      <dgm:prSet/>
      <dgm:spPr/>
      <dgm:t>
        <a:bodyPr/>
        <a:lstStyle/>
        <a:p>
          <a:endParaRPr lang="en-US"/>
        </a:p>
      </dgm:t>
    </dgm:pt>
    <dgm:pt modelId="{CE9D9F3C-E5A8-46A6-A94D-B43B54CB383F}">
      <dgm:prSet phldrT="[Text]"/>
      <dgm:spPr>
        <a:xfrm>
          <a:off x="1825109" y="228601"/>
          <a:ext cx="566623" cy="566623"/>
        </a:xfrm>
        <a:solidFill>
          <a:srgbClr val="FAAD14"/>
        </a:solidFill>
        <a:ln w="25400" cap="flat" cmpd="sng" algn="ctr">
          <a:solidFill>
            <a:schemeClr val="tx1">
              <a:alpha val="83000"/>
            </a:schemeClr>
          </a:solidFill>
          <a:prstDash val="solid"/>
        </a:ln>
        <a:effectLst/>
      </dgm:spPr>
      <dgm:t>
        <a:bodyPr/>
        <a:lstStyle/>
        <a:p>
          <a:r>
            <a:rPr lang="en-US" dirty="0">
              <a:solidFill>
                <a:sysClr val="window" lastClr="FFFFFF"/>
              </a:solidFill>
              <a:latin typeface="Calibri"/>
              <a:ea typeface="+mn-ea"/>
              <a:cs typeface="+mn-cs"/>
            </a:rPr>
            <a:t>LS </a:t>
          </a:r>
        </a:p>
        <a:p>
          <a:r>
            <a:rPr lang="en-US" dirty="0">
              <a:solidFill>
                <a:sysClr val="window" lastClr="FFFFFF"/>
              </a:solidFill>
              <a:latin typeface="Calibri"/>
              <a:ea typeface="+mn-ea"/>
              <a:cs typeface="+mn-cs"/>
            </a:rPr>
            <a:t>3&amp;4</a:t>
          </a:r>
        </a:p>
      </dgm:t>
    </dgm:pt>
    <dgm:pt modelId="{7509F165-5CD3-406D-B7E8-1DAD29996CE5}" type="parTrans" cxnId="{455ED7C9-EBFE-4F2E-B625-EC8428F2C707}">
      <dgm:prSet/>
      <dgm:spPr/>
      <dgm:t>
        <a:bodyPr/>
        <a:lstStyle/>
        <a:p>
          <a:endParaRPr lang="en-US"/>
        </a:p>
      </dgm:t>
    </dgm:pt>
    <dgm:pt modelId="{51EE6AA2-8643-4638-8124-F8C6FCACAB2C}" type="sibTrans" cxnId="{455ED7C9-EBFE-4F2E-B625-EC8428F2C707}">
      <dgm:prSet/>
      <dgm:spPr/>
      <dgm:t>
        <a:bodyPr/>
        <a:lstStyle/>
        <a:p>
          <a:endParaRPr lang="en-US"/>
        </a:p>
      </dgm:t>
    </dgm:pt>
    <dgm:pt modelId="{9923774F-FFF3-4238-8F0D-2A00A78A62EA}">
      <dgm:prSet phldrT="[Text]" custT="1"/>
      <dgm:spPr>
        <a:xfrm>
          <a:off x="3653795" y="228601"/>
          <a:ext cx="566623" cy="566623"/>
        </a:xfrm>
        <a:solidFill>
          <a:srgbClr val="FAAD14"/>
        </a:solidFill>
        <a:ln w="25400" cap="flat" cmpd="sng" algn="ctr">
          <a:solidFill>
            <a:schemeClr val="tx1"/>
          </a:solidFill>
          <a:prstDash val="solid"/>
        </a:ln>
        <a:effectLst/>
      </dgm:spPr>
      <dgm:t>
        <a:bodyPr/>
        <a:lstStyle/>
        <a:p>
          <a:r>
            <a:rPr lang="en-US" sz="1300" dirty="0">
              <a:solidFill>
                <a:sysClr val="window" lastClr="FFFFFF"/>
              </a:solidFill>
              <a:latin typeface="Calibri"/>
              <a:ea typeface="+mn-ea"/>
              <a:cs typeface="+mn-cs"/>
            </a:rPr>
            <a:t>LS</a:t>
          </a:r>
        </a:p>
        <a:p>
          <a:r>
            <a:rPr lang="en-US" sz="1300" dirty="0">
              <a:solidFill>
                <a:sysClr val="window" lastClr="FFFFFF"/>
              </a:solidFill>
              <a:latin typeface="Calibri"/>
              <a:ea typeface="+mn-ea"/>
              <a:cs typeface="+mn-cs"/>
            </a:rPr>
            <a:t> 5&amp;6</a:t>
          </a:r>
        </a:p>
      </dgm:t>
    </dgm:pt>
    <dgm:pt modelId="{9E9AD4BA-9F28-497C-9A31-83FE1D8BC530}" type="parTrans" cxnId="{DB8AE824-6B3A-4C3B-B922-AA8F9B4B6957}">
      <dgm:prSet/>
      <dgm:spPr/>
      <dgm:t>
        <a:bodyPr/>
        <a:lstStyle/>
        <a:p>
          <a:endParaRPr lang="en-US"/>
        </a:p>
      </dgm:t>
    </dgm:pt>
    <dgm:pt modelId="{DC6F82AA-E6EE-4515-86A9-BB922821E730}" type="sibTrans" cxnId="{DB8AE824-6B3A-4C3B-B922-AA8F9B4B6957}">
      <dgm:prSet/>
      <dgm:spPr/>
      <dgm:t>
        <a:bodyPr/>
        <a:lstStyle/>
        <a:p>
          <a:endParaRPr lang="en-US"/>
        </a:p>
      </dgm:t>
    </dgm:pt>
    <dgm:pt modelId="{20CC842C-4252-46E7-8A2C-F9AF31D1CE4B}">
      <dgm:prSet phldrT="[Text]" custT="1"/>
      <dgm:spPr>
        <a:xfrm>
          <a:off x="3958593" y="0"/>
          <a:ext cx="1393077" cy="990600"/>
        </a:xfrm>
        <a:solidFill>
          <a:srgbClr val="FAAD14">
            <a:alpha val="40000"/>
          </a:srgbClr>
        </a:solidFill>
        <a:ln w="25400" cap="flat" cmpd="sng" algn="ctr">
          <a:solidFill>
            <a:schemeClr val="tx1"/>
          </a:solidFill>
          <a:prstDash val="solid"/>
        </a:ln>
        <a:effectLst/>
      </dgm:spPr>
      <dgm:t>
        <a:bodyPr/>
        <a:lstStyle/>
        <a:p>
          <a:pPr algn="ctr"/>
          <a:r>
            <a:rPr lang="en-US" sz="1100" b="1">
              <a:solidFill>
                <a:sysClr val="windowText" lastClr="000000">
                  <a:hueOff val="0"/>
                  <a:satOff val="0"/>
                  <a:lumOff val="0"/>
                  <a:alphaOff val="0"/>
                </a:sysClr>
              </a:solidFill>
              <a:latin typeface="Calibri"/>
              <a:ea typeface="+mn-ea"/>
              <a:cs typeface="+mn-cs"/>
            </a:rPr>
            <a:t>Action Period</a:t>
          </a:r>
        </a:p>
      </dgm:t>
    </dgm:pt>
    <dgm:pt modelId="{B0EF661A-5C6F-40F8-9287-47868B2CEB50}" type="sibTrans" cxnId="{725FD7DA-095D-4194-A207-A3DB12B6F965}">
      <dgm:prSet/>
      <dgm:spPr/>
      <dgm:t>
        <a:bodyPr/>
        <a:lstStyle/>
        <a:p>
          <a:endParaRPr lang="en-US"/>
        </a:p>
      </dgm:t>
    </dgm:pt>
    <dgm:pt modelId="{3A83E089-3C44-4041-955D-7C192EBB1C8C}" type="parTrans" cxnId="{725FD7DA-095D-4194-A207-A3DB12B6F965}">
      <dgm:prSet/>
      <dgm:spPr/>
      <dgm:t>
        <a:bodyPr/>
        <a:lstStyle/>
        <a:p>
          <a:endParaRPr lang="en-US"/>
        </a:p>
      </dgm:t>
    </dgm:pt>
    <dgm:pt modelId="{6BC3D6A6-C47A-4B44-A722-2636182A067C}">
      <dgm:prSet phldrT="[Text]" custT="1"/>
      <dgm:spPr>
        <a:xfrm>
          <a:off x="2129907" y="0"/>
          <a:ext cx="1390470" cy="990600"/>
        </a:xfrm>
        <a:solidFill>
          <a:srgbClr val="FAAD14">
            <a:alpha val="40000"/>
          </a:srgbClr>
        </a:solidFill>
        <a:ln w="25400" cap="flat" cmpd="sng" algn="ctr">
          <a:solidFill>
            <a:schemeClr val="tx1"/>
          </a:solidFill>
          <a:prstDash val="solid"/>
        </a:ln>
        <a:effectLst/>
      </dgm:spPr>
      <dgm:t>
        <a:bodyPr/>
        <a:lstStyle/>
        <a:p>
          <a:pPr algn="ctr"/>
          <a:r>
            <a:rPr lang="en-US" sz="1100" b="1" dirty="0">
              <a:solidFill>
                <a:sysClr val="windowText" lastClr="000000">
                  <a:hueOff val="0"/>
                  <a:satOff val="0"/>
                  <a:lumOff val="0"/>
                  <a:alphaOff val="0"/>
                </a:sysClr>
              </a:solidFill>
              <a:latin typeface="Calibri"/>
              <a:ea typeface="+mn-ea"/>
              <a:cs typeface="+mn-cs"/>
            </a:rPr>
            <a:t>Action Period</a:t>
          </a:r>
        </a:p>
      </dgm:t>
    </dgm:pt>
    <dgm:pt modelId="{B2A5680E-1118-4B04-8FA8-1A2BA4C08FAB}" type="sibTrans" cxnId="{39816540-81C4-4BAA-8392-0C69F11EDBBE}">
      <dgm:prSet/>
      <dgm:spPr/>
      <dgm:t>
        <a:bodyPr/>
        <a:lstStyle/>
        <a:p>
          <a:endParaRPr lang="en-US"/>
        </a:p>
      </dgm:t>
    </dgm:pt>
    <dgm:pt modelId="{CBB73EC0-F3E4-43EB-A98C-03E7FB743090}" type="parTrans" cxnId="{39816540-81C4-4BAA-8392-0C69F11EDBBE}">
      <dgm:prSet/>
      <dgm:spPr/>
      <dgm:t>
        <a:bodyPr/>
        <a:lstStyle/>
        <a:p>
          <a:endParaRPr lang="en-US"/>
        </a:p>
      </dgm:t>
    </dgm:pt>
    <dgm:pt modelId="{631060C4-1B01-4230-B18A-0215E02815B6}" type="pres">
      <dgm:prSet presAssocID="{7EDAA090-1CA9-40A7-9BDA-49D146FFED14}" presName="theList" presStyleCnt="0">
        <dgm:presLayoutVars>
          <dgm:dir/>
          <dgm:animLvl val="lvl"/>
          <dgm:resizeHandles val="exact"/>
        </dgm:presLayoutVars>
      </dgm:prSet>
      <dgm:spPr/>
    </dgm:pt>
    <dgm:pt modelId="{23817F89-90B3-4892-941D-893FC71D43A1}" type="pres">
      <dgm:prSet presAssocID="{E36B4804-35E8-491A-A291-07E7D5037294}" presName="compNode" presStyleCnt="0"/>
      <dgm:spPr/>
    </dgm:pt>
    <dgm:pt modelId="{B5D23BD9-38F9-4DCB-ADD5-02939D28D9E8}" type="pres">
      <dgm:prSet presAssocID="{E36B4804-35E8-491A-A291-07E7D5037294}" presName="noGeometry" presStyleCnt="0"/>
      <dgm:spPr/>
    </dgm:pt>
    <dgm:pt modelId="{D71CC5D9-2E07-4C2E-8EF9-589618917602}" type="pres">
      <dgm:prSet presAssocID="{E36B4804-35E8-491A-A291-07E7D5037294}" presName="childTextVisible" presStyleLbl="bgAccFollowNode1" presStyleIdx="0" presStyleCnt="3" custScaleX="121033" custScaleY="92308" custLinFactNeighborX="-23485">
        <dgm:presLayoutVars>
          <dgm:bulletEnabled val="1"/>
        </dgm:presLayoutVars>
      </dgm:prSet>
      <dgm:spPr>
        <a:prstGeom prst="rightArrow">
          <a:avLst>
            <a:gd name="adj1" fmla="val 70000"/>
            <a:gd name="adj2" fmla="val 50000"/>
          </a:avLst>
        </a:prstGeom>
      </dgm:spPr>
    </dgm:pt>
    <dgm:pt modelId="{1622023F-7AE7-4DC7-B78A-499F500CD85A}" type="pres">
      <dgm:prSet presAssocID="{E36B4804-35E8-491A-A291-07E7D5037294}" presName="childTextHidden" presStyleLbl="bgAccFollowNode1" presStyleIdx="0" presStyleCnt="3"/>
      <dgm:spPr/>
    </dgm:pt>
    <dgm:pt modelId="{DEEE2897-9316-459C-8A37-B7960BC006CA}" type="pres">
      <dgm:prSet presAssocID="{E36B4804-35E8-491A-A291-07E7D5037294}" presName="parentText" presStyleLbl="node1" presStyleIdx="0" presStyleCnt="3" custScaleX="112964" custScaleY="112964" custLinFactNeighborX="-72557" custLinFactNeighborY="-3197">
        <dgm:presLayoutVars>
          <dgm:chMax val="1"/>
          <dgm:bulletEnabled val="1"/>
        </dgm:presLayoutVars>
      </dgm:prSet>
      <dgm:spPr>
        <a:prstGeom prst="ellipse">
          <a:avLst/>
        </a:prstGeom>
      </dgm:spPr>
    </dgm:pt>
    <dgm:pt modelId="{69283F2F-82AD-4059-BFA9-7F18B5D37BEF}" type="pres">
      <dgm:prSet presAssocID="{E36B4804-35E8-491A-A291-07E7D5037294}" presName="aSpace" presStyleCnt="0"/>
      <dgm:spPr/>
    </dgm:pt>
    <dgm:pt modelId="{1C843CC2-9E20-48C4-B63E-788543A47D0A}" type="pres">
      <dgm:prSet presAssocID="{CE9D9F3C-E5A8-46A6-A94D-B43B54CB383F}" presName="compNode" presStyleCnt="0"/>
      <dgm:spPr/>
    </dgm:pt>
    <dgm:pt modelId="{1007AD77-11F0-4D89-85C0-DABDFB2F13D6}" type="pres">
      <dgm:prSet presAssocID="{CE9D9F3C-E5A8-46A6-A94D-B43B54CB383F}" presName="noGeometry" presStyleCnt="0"/>
      <dgm:spPr/>
    </dgm:pt>
    <dgm:pt modelId="{0AB2736B-A143-4942-BDFF-3548FB57EDAC}" type="pres">
      <dgm:prSet presAssocID="{CE9D9F3C-E5A8-46A6-A94D-B43B54CB383F}" presName="childTextVisible" presStyleLbl="bgAccFollowNode1" presStyleIdx="1" presStyleCnt="3" custScaleX="121033" custScaleY="92308" custLinFactNeighborX="-11057">
        <dgm:presLayoutVars>
          <dgm:bulletEnabled val="1"/>
        </dgm:presLayoutVars>
      </dgm:prSet>
      <dgm:spPr>
        <a:prstGeom prst="rightArrow">
          <a:avLst>
            <a:gd name="adj1" fmla="val 70000"/>
            <a:gd name="adj2" fmla="val 50000"/>
          </a:avLst>
        </a:prstGeom>
      </dgm:spPr>
    </dgm:pt>
    <dgm:pt modelId="{AFCD2132-912D-4D9C-9F1F-4934F444506D}" type="pres">
      <dgm:prSet presAssocID="{CE9D9F3C-E5A8-46A6-A94D-B43B54CB383F}" presName="childTextHidden" presStyleLbl="bgAccFollowNode1" presStyleIdx="1" presStyleCnt="3"/>
      <dgm:spPr/>
    </dgm:pt>
    <dgm:pt modelId="{633807DD-44FE-4F4E-998A-7165BFEAEF2D}" type="pres">
      <dgm:prSet presAssocID="{CE9D9F3C-E5A8-46A6-A94D-B43B54CB383F}" presName="parentText" presStyleLbl="node1" presStyleIdx="1" presStyleCnt="3" custScaleX="112964" custScaleY="112964" custLinFactNeighborX="-46557" custLinFactNeighborY="-1154">
        <dgm:presLayoutVars>
          <dgm:chMax val="1"/>
          <dgm:bulletEnabled val="1"/>
        </dgm:presLayoutVars>
      </dgm:prSet>
      <dgm:spPr>
        <a:prstGeom prst="ellipse">
          <a:avLst/>
        </a:prstGeom>
      </dgm:spPr>
    </dgm:pt>
    <dgm:pt modelId="{FB8FEB92-AC3C-4B33-BEB9-54847759D7F4}" type="pres">
      <dgm:prSet presAssocID="{CE9D9F3C-E5A8-46A6-A94D-B43B54CB383F}" presName="aSpace" presStyleCnt="0"/>
      <dgm:spPr/>
    </dgm:pt>
    <dgm:pt modelId="{F211FE2A-A2E7-4BF4-8B27-073E2C4C8CAC}" type="pres">
      <dgm:prSet presAssocID="{9923774F-FFF3-4238-8F0D-2A00A78A62EA}" presName="compNode" presStyleCnt="0"/>
      <dgm:spPr/>
    </dgm:pt>
    <dgm:pt modelId="{328C9774-D224-4D8E-9092-49E69E17974D}" type="pres">
      <dgm:prSet presAssocID="{9923774F-FFF3-4238-8F0D-2A00A78A62EA}" presName="noGeometry" presStyleCnt="0"/>
      <dgm:spPr/>
    </dgm:pt>
    <dgm:pt modelId="{2F983030-73D4-40EB-AD61-CF1DC041E640}" type="pres">
      <dgm:prSet presAssocID="{9923774F-FFF3-4238-8F0D-2A00A78A62EA}" presName="childTextVisible" presStyleLbl="bgAccFollowNode1" presStyleIdx="2" presStyleCnt="3" custScaleX="121033" custScaleY="92308" custLinFactNeighborX="7004">
        <dgm:presLayoutVars>
          <dgm:bulletEnabled val="1"/>
        </dgm:presLayoutVars>
      </dgm:prSet>
      <dgm:spPr>
        <a:prstGeom prst="rightArrow">
          <a:avLst>
            <a:gd name="adj1" fmla="val 70000"/>
            <a:gd name="adj2" fmla="val 50000"/>
          </a:avLst>
        </a:prstGeom>
      </dgm:spPr>
    </dgm:pt>
    <dgm:pt modelId="{D3E0EAF0-2568-4F75-A1E2-44E024FD07C8}" type="pres">
      <dgm:prSet presAssocID="{9923774F-FFF3-4238-8F0D-2A00A78A62EA}" presName="childTextHidden" presStyleLbl="bgAccFollowNode1" presStyleIdx="2" presStyleCnt="3"/>
      <dgm:spPr/>
    </dgm:pt>
    <dgm:pt modelId="{CCDD6790-2F95-4B13-9FA2-F3035244823B}" type="pres">
      <dgm:prSet presAssocID="{9923774F-FFF3-4238-8F0D-2A00A78A62EA}" presName="parentText" presStyleLbl="node1" presStyleIdx="2" presStyleCnt="3" custScaleX="112964" custScaleY="112964" custLinFactNeighborX="-10665" custLinFactNeighborY="-1154">
        <dgm:presLayoutVars>
          <dgm:chMax val="1"/>
          <dgm:bulletEnabled val="1"/>
        </dgm:presLayoutVars>
      </dgm:prSet>
      <dgm:spPr>
        <a:prstGeom prst="ellipse">
          <a:avLst/>
        </a:prstGeom>
      </dgm:spPr>
    </dgm:pt>
  </dgm:ptLst>
  <dgm:cxnLst>
    <dgm:cxn modelId="{C70EF501-D799-BF41-9553-3EC87CF536D1}" type="presOf" srcId="{6BC3D6A6-C47A-4B44-A722-2636182A067C}" destId="{AFCD2132-912D-4D9C-9F1F-4934F444506D}" srcOrd="1" destOrd="0" presId="urn:microsoft.com/office/officeart/2005/8/layout/hProcess6"/>
    <dgm:cxn modelId="{8BC94216-CFD8-1341-A99C-AEFDCE3DF244}" type="presOf" srcId="{6BC3D6A6-C47A-4B44-A722-2636182A067C}" destId="{0AB2736B-A143-4942-BDFF-3548FB57EDAC}" srcOrd="0" destOrd="0" presId="urn:microsoft.com/office/officeart/2005/8/layout/hProcess6"/>
    <dgm:cxn modelId="{98928224-2EE0-3946-9A5F-EA58FD4B7B00}" type="presOf" srcId="{934B9511-B917-4EB6-B2CC-931086ECA672}" destId="{D71CC5D9-2E07-4C2E-8EF9-589618917602}" srcOrd="0" destOrd="0" presId="urn:microsoft.com/office/officeart/2005/8/layout/hProcess6"/>
    <dgm:cxn modelId="{DB8AE824-6B3A-4C3B-B922-AA8F9B4B6957}" srcId="{7EDAA090-1CA9-40A7-9BDA-49D146FFED14}" destId="{9923774F-FFF3-4238-8F0D-2A00A78A62EA}" srcOrd="2" destOrd="0" parTransId="{9E9AD4BA-9F28-497C-9A31-83FE1D8BC530}" sibTransId="{DC6F82AA-E6EE-4515-86A9-BB922821E730}"/>
    <dgm:cxn modelId="{8516352A-CEE4-0A40-A142-9C4456189607}" type="presOf" srcId="{9923774F-FFF3-4238-8F0D-2A00A78A62EA}" destId="{CCDD6790-2F95-4B13-9FA2-F3035244823B}" srcOrd="0" destOrd="0" presId="urn:microsoft.com/office/officeart/2005/8/layout/hProcess6"/>
    <dgm:cxn modelId="{39816540-81C4-4BAA-8392-0C69F11EDBBE}" srcId="{CE9D9F3C-E5A8-46A6-A94D-B43B54CB383F}" destId="{6BC3D6A6-C47A-4B44-A722-2636182A067C}" srcOrd="0" destOrd="0" parTransId="{CBB73EC0-F3E4-43EB-A98C-03E7FB743090}" sibTransId="{B2A5680E-1118-4B04-8FA8-1A2BA4C08FAB}"/>
    <dgm:cxn modelId="{E8074E4B-3C51-BE49-8152-7E3C385AA6FA}" type="presOf" srcId="{E36B4804-35E8-491A-A291-07E7D5037294}" destId="{DEEE2897-9316-459C-8A37-B7960BC006CA}" srcOrd="0" destOrd="0" presId="urn:microsoft.com/office/officeart/2005/8/layout/hProcess6"/>
    <dgm:cxn modelId="{455ED7C9-EBFE-4F2E-B625-EC8428F2C707}" srcId="{7EDAA090-1CA9-40A7-9BDA-49D146FFED14}" destId="{CE9D9F3C-E5A8-46A6-A94D-B43B54CB383F}" srcOrd="1" destOrd="0" parTransId="{7509F165-5CD3-406D-B7E8-1DAD29996CE5}" sibTransId="{51EE6AA2-8643-4638-8124-F8C6FCACAB2C}"/>
    <dgm:cxn modelId="{84E6C9CF-7070-E848-8712-5732C7A6A5C8}" type="presOf" srcId="{7EDAA090-1CA9-40A7-9BDA-49D146FFED14}" destId="{631060C4-1B01-4230-B18A-0215E02815B6}" srcOrd="0" destOrd="0" presId="urn:microsoft.com/office/officeart/2005/8/layout/hProcess6"/>
    <dgm:cxn modelId="{CB88B0D6-124B-1340-9F67-FFD1910A4FAF}" type="presOf" srcId="{20CC842C-4252-46E7-8A2C-F9AF31D1CE4B}" destId="{2F983030-73D4-40EB-AD61-CF1DC041E640}" srcOrd="0" destOrd="0" presId="urn:microsoft.com/office/officeart/2005/8/layout/hProcess6"/>
    <dgm:cxn modelId="{725FD7DA-095D-4194-A207-A3DB12B6F965}" srcId="{9923774F-FFF3-4238-8F0D-2A00A78A62EA}" destId="{20CC842C-4252-46E7-8A2C-F9AF31D1CE4B}" srcOrd="0" destOrd="0" parTransId="{3A83E089-3C44-4041-955D-7C192EBB1C8C}" sibTransId="{B0EF661A-5C6F-40F8-9287-47868B2CEB50}"/>
    <dgm:cxn modelId="{DB8075DC-C5B9-4E95-A0DE-630408566FFD}" srcId="{7EDAA090-1CA9-40A7-9BDA-49D146FFED14}" destId="{E36B4804-35E8-491A-A291-07E7D5037294}" srcOrd="0" destOrd="0" parTransId="{EC1B054E-89FD-4BA9-901B-B946792C62C9}" sibTransId="{48EEC271-31FA-461D-A92E-486439C2DC6F}"/>
    <dgm:cxn modelId="{8C3D20DF-658A-5142-BCC0-FE27D18E8511}" type="presOf" srcId="{20CC842C-4252-46E7-8A2C-F9AF31D1CE4B}" destId="{D3E0EAF0-2568-4F75-A1E2-44E024FD07C8}" srcOrd="1" destOrd="0" presId="urn:microsoft.com/office/officeart/2005/8/layout/hProcess6"/>
    <dgm:cxn modelId="{904A1BE1-32E0-1046-90D4-60C4689EF68A}" type="presOf" srcId="{CE9D9F3C-E5A8-46A6-A94D-B43B54CB383F}" destId="{633807DD-44FE-4F4E-998A-7165BFEAEF2D}" srcOrd="0" destOrd="0" presId="urn:microsoft.com/office/officeart/2005/8/layout/hProcess6"/>
    <dgm:cxn modelId="{97F645E7-596A-4331-B92A-C8A65F308601}" srcId="{E36B4804-35E8-491A-A291-07E7D5037294}" destId="{934B9511-B917-4EB6-B2CC-931086ECA672}" srcOrd="0" destOrd="0" parTransId="{59D0DE2A-9909-4A5F-9F51-4D9FD06FC734}" sibTransId="{9A63CC3A-850E-4955-86CB-AA1FD9B2416A}"/>
    <dgm:cxn modelId="{CD7816F3-7B78-9C4D-B54E-CC87E8BA2897}" type="presOf" srcId="{934B9511-B917-4EB6-B2CC-931086ECA672}" destId="{1622023F-7AE7-4DC7-B78A-499F500CD85A}" srcOrd="1" destOrd="0" presId="urn:microsoft.com/office/officeart/2005/8/layout/hProcess6"/>
    <dgm:cxn modelId="{54A47818-F69E-694C-AF25-48DD132AB9DD}" type="presParOf" srcId="{631060C4-1B01-4230-B18A-0215E02815B6}" destId="{23817F89-90B3-4892-941D-893FC71D43A1}" srcOrd="0" destOrd="0" presId="urn:microsoft.com/office/officeart/2005/8/layout/hProcess6"/>
    <dgm:cxn modelId="{702A19AF-7061-CA4C-8CBF-60FF06E5399F}" type="presParOf" srcId="{23817F89-90B3-4892-941D-893FC71D43A1}" destId="{B5D23BD9-38F9-4DCB-ADD5-02939D28D9E8}" srcOrd="0" destOrd="0" presId="urn:microsoft.com/office/officeart/2005/8/layout/hProcess6"/>
    <dgm:cxn modelId="{BC24DA55-7AA8-104A-9A12-D7B82A5EEE90}" type="presParOf" srcId="{23817F89-90B3-4892-941D-893FC71D43A1}" destId="{D71CC5D9-2E07-4C2E-8EF9-589618917602}" srcOrd="1" destOrd="0" presId="urn:microsoft.com/office/officeart/2005/8/layout/hProcess6"/>
    <dgm:cxn modelId="{9430CDD2-81E3-454C-8407-0421EA2FAC92}" type="presParOf" srcId="{23817F89-90B3-4892-941D-893FC71D43A1}" destId="{1622023F-7AE7-4DC7-B78A-499F500CD85A}" srcOrd="2" destOrd="0" presId="urn:microsoft.com/office/officeart/2005/8/layout/hProcess6"/>
    <dgm:cxn modelId="{C3C8D03E-1BF4-954A-B24D-2CF26841C911}" type="presParOf" srcId="{23817F89-90B3-4892-941D-893FC71D43A1}" destId="{DEEE2897-9316-459C-8A37-B7960BC006CA}" srcOrd="3" destOrd="0" presId="urn:microsoft.com/office/officeart/2005/8/layout/hProcess6"/>
    <dgm:cxn modelId="{2A8C20F1-7032-7C40-AE7E-31AEDEC043E1}" type="presParOf" srcId="{631060C4-1B01-4230-B18A-0215E02815B6}" destId="{69283F2F-82AD-4059-BFA9-7F18B5D37BEF}" srcOrd="1" destOrd="0" presId="urn:microsoft.com/office/officeart/2005/8/layout/hProcess6"/>
    <dgm:cxn modelId="{B789C8C6-3CAE-9A4C-B89D-B472E3395B38}" type="presParOf" srcId="{631060C4-1B01-4230-B18A-0215E02815B6}" destId="{1C843CC2-9E20-48C4-B63E-788543A47D0A}" srcOrd="2" destOrd="0" presId="urn:microsoft.com/office/officeart/2005/8/layout/hProcess6"/>
    <dgm:cxn modelId="{BAE0FAB2-40A9-6242-AAA8-ACB2930BFA38}" type="presParOf" srcId="{1C843CC2-9E20-48C4-B63E-788543A47D0A}" destId="{1007AD77-11F0-4D89-85C0-DABDFB2F13D6}" srcOrd="0" destOrd="0" presId="urn:microsoft.com/office/officeart/2005/8/layout/hProcess6"/>
    <dgm:cxn modelId="{62F71046-98E1-C44B-ADEC-94B726AAED7C}" type="presParOf" srcId="{1C843CC2-9E20-48C4-B63E-788543A47D0A}" destId="{0AB2736B-A143-4942-BDFF-3548FB57EDAC}" srcOrd="1" destOrd="0" presId="urn:microsoft.com/office/officeart/2005/8/layout/hProcess6"/>
    <dgm:cxn modelId="{2D253D4B-4D61-4040-890A-55278F1FCBC1}" type="presParOf" srcId="{1C843CC2-9E20-48C4-B63E-788543A47D0A}" destId="{AFCD2132-912D-4D9C-9F1F-4934F444506D}" srcOrd="2" destOrd="0" presId="urn:microsoft.com/office/officeart/2005/8/layout/hProcess6"/>
    <dgm:cxn modelId="{413E32D1-9D1D-684B-8416-4777E6E7B807}" type="presParOf" srcId="{1C843CC2-9E20-48C4-B63E-788543A47D0A}" destId="{633807DD-44FE-4F4E-998A-7165BFEAEF2D}" srcOrd="3" destOrd="0" presId="urn:microsoft.com/office/officeart/2005/8/layout/hProcess6"/>
    <dgm:cxn modelId="{C80C8A74-2BEE-D248-824F-DD8374910D0E}" type="presParOf" srcId="{631060C4-1B01-4230-B18A-0215E02815B6}" destId="{FB8FEB92-AC3C-4B33-BEB9-54847759D7F4}" srcOrd="3" destOrd="0" presId="urn:microsoft.com/office/officeart/2005/8/layout/hProcess6"/>
    <dgm:cxn modelId="{C685BA1F-2A16-0C47-AB33-866BB31FFEC6}" type="presParOf" srcId="{631060C4-1B01-4230-B18A-0215E02815B6}" destId="{F211FE2A-A2E7-4BF4-8B27-073E2C4C8CAC}" srcOrd="4" destOrd="0" presId="urn:microsoft.com/office/officeart/2005/8/layout/hProcess6"/>
    <dgm:cxn modelId="{9358312E-1FA8-4844-98FD-C8A84FA8CBAE}" type="presParOf" srcId="{F211FE2A-A2E7-4BF4-8B27-073E2C4C8CAC}" destId="{328C9774-D224-4D8E-9092-49E69E17974D}" srcOrd="0" destOrd="0" presId="urn:microsoft.com/office/officeart/2005/8/layout/hProcess6"/>
    <dgm:cxn modelId="{5D25BD4A-A6DA-C44D-A4DD-16B3017C21CE}" type="presParOf" srcId="{F211FE2A-A2E7-4BF4-8B27-073E2C4C8CAC}" destId="{2F983030-73D4-40EB-AD61-CF1DC041E640}" srcOrd="1" destOrd="0" presId="urn:microsoft.com/office/officeart/2005/8/layout/hProcess6"/>
    <dgm:cxn modelId="{9E48293C-4432-0A42-8B87-6F88D8625211}" type="presParOf" srcId="{F211FE2A-A2E7-4BF4-8B27-073E2C4C8CAC}" destId="{D3E0EAF0-2568-4F75-A1E2-44E024FD07C8}" srcOrd="2" destOrd="0" presId="urn:microsoft.com/office/officeart/2005/8/layout/hProcess6"/>
    <dgm:cxn modelId="{26A29504-D675-8E45-BFC1-F82E7B28BAC3}" type="presParOf" srcId="{F211FE2A-A2E7-4BF4-8B27-073E2C4C8CAC}" destId="{CCDD6790-2F95-4B13-9FA2-F3035244823B}" srcOrd="3" destOrd="0" presId="urn:microsoft.com/office/officeart/2005/8/layout/hProcess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1CC5D9-2E07-4C2E-8EF9-589618917602}">
      <dsp:nvSpPr>
        <dsp:cNvPr id="0" name=""/>
        <dsp:cNvSpPr/>
      </dsp:nvSpPr>
      <dsp:spPr>
        <a:xfrm>
          <a:off x="2014747" y="38098"/>
          <a:ext cx="1371602" cy="914403"/>
        </a:xfrm>
        <a:prstGeom prst="rightArrow">
          <a:avLst>
            <a:gd name="adj1" fmla="val 70000"/>
            <a:gd name="adj2" fmla="val 50000"/>
          </a:avLst>
        </a:prstGeom>
        <a:solidFill>
          <a:srgbClr val="FAAD14">
            <a:alpha val="40000"/>
          </a:srgb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0" lvl="0" indent="0" algn="ctr" defTabSz="488950">
            <a:lnSpc>
              <a:spcPct val="90000"/>
            </a:lnSpc>
            <a:spcBef>
              <a:spcPct val="0"/>
            </a:spcBef>
            <a:spcAft>
              <a:spcPct val="35000"/>
            </a:spcAft>
            <a:buNone/>
          </a:pPr>
          <a:r>
            <a:rPr lang="en-US" sz="1100" b="1" kern="1200">
              <a:solidFill>
                <a:sysClr val="windowText" lastClr="000000">
                  <a:hueOff val="0"/>
                  <a:satOff val="0"/>
                  <a:lumOff val="0"/>
                  <a:alphaOff val="0"/>
                </a:sysClr>
              </a:solidFill>
              <a:latin typeface="Calibri"/>
              <a:ea typeface="+mn-ea"/>
              <a:cs typeface="+mn-cs"/>
            </a:rPr>
            <a:t>Action Period</a:t>
          </a:r>
        </a:p>
      </dsp:txBody>
      <dsp:txXfrm>
        <a:off x="2357647" y="175258"/>
        <a:ext cx="708660" cy="640083"/>
      </dsp:txXfrm>
    </dsp:sp>
    <dsp:sp modelId="{DEEE2897-9316-459C-8A37-B7960BC006CA}">
      <dsp:nvSpPr>
        <dsp:cNvPr id="0" name=""/>
        <dsp:cNvSpPr/>
      </dsp:nvSpPr>
      <dsp:spPr>
        <a:xfrm>
          <a:off x="1668903" y="157144"/>
          <a:ext cx="640080" cy="640080"/>
        </a:xfrm>
        <a:prstGeom prst="ellipse">
          <a:avLst/>
        </a:prstGeom>
        <a:solidFill>
          <a:srgbClr val="FAAD14"/>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solidFill>
                <a:sysClr val="window" lastClr="FFFFFF"/>
              </a:solidFill>
              <a:latin typeface="Calibri"/>
              <a:ea typeface="+mn-ea"/>
              <a:cs typeface="+mn-cs"/>
            </a:rPr>
            <a:t>OR</a:t>
          </a:r>
        </a:p>
      </dsp:txBody>
      <dsp:txXfrm>
        <a:off x="1762641" y="250882"/>
        <a:ext cx="452604" cy="452604"/>
      </dsp:txXfrm>
    </dsp:sp>
    <dsp:sp modelId="{0AB2736B-A143-4942-BDFF-3548FB57EDAC}">
      <dsp:nvSpPr>
        <dsp:cNvPr id="0" name=""/>
        <dsp:cNvSpPr/>
      </dsp:nvSpPr>
      <dsp:spPr>
        <a:xfrm>
          <a:off x="3861327" y="38098"/>
          <a:ext cx="1371602" cy="914403"/>
        </a:xfrm>
        <a:prstGeom prst="rightArrow">
          <a:avLst>
            <a:gd name="adj1" fmla="val 70000"/>
            <a:gd name="adj2" fmla="val 50000"/>
          </a:avLst>
        </a:prstGeom>
        <a:solidFill>
          <a:srgbClr val="FAAD14">
            <a:alpha val="40000"/>
          </a:srgb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Text" lastClr="000000">
                  <a:hueOff val="0"/>
                  <a:satOff val="0"/>
                  <a:lumOff val="0"/>
                  <a:alphaOff val="0"/>
                </a:sysClr>
              </a:solidFill>
              <a:latin typeface="Calibri"/>
              <a:ea typeface="+mn-ea"/>
              <a:cs typeface="+mn-cs"/>
            </a:rPr>
            <a:t>Action Period</a:t>
          </a:r>
        </a:p>
      </dsp:txBody>
      <dsp:txXfrm>
        <a:off x="4204227" y="175258"/>
        <a:ext cx="708660" cy="640083"/>
      </dsp:txXfrm>
    </dsp:sp>
    <dsp:sp modelId="{633807DD-44FE-4F4E-998A-7165BFEAEF2D}">
      <dsp:nvSpPr>
        <dsp:cNvPr id="0" name=""/>
        <dsp:cNvSpPr/>
      </dsp:nvSpPr>
      <dsp:spPr>
        <a:xfrm>
          <a:off x="3521965" y="168721"/>
          <a:ext cx="640080" cy="640080"/>
        </a:xfrm>
        <a:prstGeom prst="ellipse">
          <a:avLst/>
        </a:prstGeom>
        <a:solidFill>
          <a:srgbClr val="FAAD14"/>
        </a:solidFill>
        <a:ln w="25400" cap="flat" cmpd="sng" algn="ctr">
          <a:solidFill>
            <a:schemeClr val="tx1">
              <a:alpha val="83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solidFill>
                <a:sysClr val="window" lastClr="FFFFFF"/>
              </a:solidFill>
              <a:latin typeface="Calibri"/>
              <a:ea typeface="+mn-ea"/>
              <a:cs typeface="+mn-cs"/>
            </a:rPr>
            <a:t>LS  3&amp;4</a:t>
          </a:r>
        </a:p>
      </dsp:txBody>
      <dsp:txXfrm>
        <a:off x="3615703" y="262459"/>
        <a:ext cx="452604" cy="452604"/>
      </dsp:txXfrm>
    </dsp:sp>
    <dsp:sp modelId="{2F983030-73D4-40EB-AD61-CF1DC041E640}">
      <dsp:nvSpPr>
        <dsp:cNvPr id="0" name=""/>
        <dsp:cNvSpPr/>
      </dsp:nvSpPr>
      <dsp:spPr>
        <a:xfrm>
          <a:off x="5771742" y="38098"/>
          <a:ext cx="1371602" cy="914403"/>
        </a:xfrm>
        <a:prstGeom prst="rightArrow">
          <a:avLst>
            <a:gd name="adj1" fmla="val 70000"/>
            <a:gd name="adj2" fmla="val 50000"/>
          </a:avLst>
        </a:prstGeom>
        <a:solidFill>
          <a:srgbClr val="FAAD14">
            <a:alpha val="40000"/>
          </a:srgb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0" lvl="0" indent="0" algn="ctr" defTabSz="488950">
            <a:lnSpc>
              <a:spcPct val="90000"/>
            </a:lnSpc>
            <a:spcBef>
              <a:spcPct val="0"/>
            </a:spcBef>
            <a:spcAft>
              <a:spcPct val="35000"/>
            </a:spcAft>
            <a:buNone/>
          </a:pPr>
          <a:r>
            <a:rPr lang="en-US" sz="1100" b="1" kern="1200">
              <a:solidFill>
                <a:sysClr val="windowText" lastClr="000000">
                  <a:hueOff val="0"/>
                  <a:satOff val="0"/>
                  <a:lumOff val="0"/>
                  <a:alphaOff val="0"/>
                </a:sysClr>
              </a:solidFill>
              <a:latin typeface="Calibri"/>
              <a:ea typeface="+mn-ea"/>
              <a:cs typeface="+mn-cs"/>
            </a:rPr>
            <a:t>Action Period</a:t>
          </a:r>
        </a:p>
      </dsp:txBody>
      <dsp:txXfrm>
        <a:off x="6114643" y="175258"/>
        <a:ext cx="708660" cy="640083"/>
      </dsp:txXfrm>
    </dsp:sp>
    <dsp:sp modelId="{CCDD6790-2F95-4B13-9FA2-F3035244823B}">
      <dsp:nvSpPr>
        <dsp:cNvPr id="0" name=""/>
        <dsp:cNvSpPr/>
      </dsp:nvSpPr>
      <dsp:spPr>
        <a:xfrm>
          <a:off x="5431077" y="168721"/>
          <a:ext cx="640080" cy="640080"/>
        </a:xfrm>
        <a:prstGeom prst="ellipse">
          <a:avLst/>
        </a:prstGeom>
        <a:solidFill>
          <a:srgbClr val="FAAD14"/>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solidFill>
                <a:sysClr val="window" lastClr="FFFFFF"/>
              </a:solidFill>
              <a:latin typeface="Calibri"/>
              <a:ea typeface="+mn-ea"/>
              <a:cs typeface="+mn-cs"/>
            </a:rPr>
            <a:t>LS</a:t>
          </a:r>
        </a:p>
        <a:p>
          <a:pPr marL="0" lvl="0" indent="0" algn="ctr" defTabSz="577850">
            <a:lnSpc>
              <a:spcPct val="90000"/>
            </a:lnSpc>
            <a:spcBef>
              <a:spcPct val="0"/>
            </a:spcBef>
            <a:spcAft>
              <a:spcPct val="35000"/>
            </a:spcAft>
            <a:buNone/>
          </a:pPr>
          <a:r>
            <a:rPr lang="en-US" sz="1300" kern="1200" dirty="0">
              <a:solidFill>
                <a:sysClr val="window" lastClr="FFFFFF"/>
              </a:solidFill>
              <a:latin typeface="Calibri"/>
              <a:ea typeface="+mn-ea"/>
              <a:cs typeface="+mn-cs"/>
            </a:rPr>
            <a:t> 5&amp;6</a:t>
          </a:r>
        </a:p>
      </dsp:txBody>
      <dsp:txXfrm>
        <a:off x="5524815" y="262459"/>
        <a:ext cx="452604" cy="4526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1CC5D9-2E07-4C2E-8EF9-589618917602}">
      <dsp:nvSpPr>
        <dsp:cNvPr id="0" name=""/>
        <dsp:cNvSpPr/>
      </dsp:nvSpPr>
      <dsp:spPr>
        <a:xfrm>
          <a:off x="2014747" y="38098"/>
          <a:ext cx="1371602" cy="914403"/>
        </a:xfrm>
        <a:prstGeom prst="rightArrow">
          <a:avLst>
            <a:gd name="adj1" fmla="val 70000"/>
            <a:gd name="adj2" fmla="val 50000"/>
          </a:avLst>
        </a:prstGeom>
        <a:solidFill>
          <a:srgbClr val="FAAD14">
            <a:alpha val="40000"/>
          </a:srgb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0" lvl="0" indent="0" algn="ctr" defTabSz="488950">
            <a:lnSpc>
              <a:spcPct val="90000"/>
            </a:lnSpc>
            <a:spcBef>
              <a:spcPct val="0"/>
            </a:spcBef>
            <a:spcAft>
              <a:spcPct val="35000"/>
            </a:spcAft>
            <a:buNone/>
          </a:pPr>
          <a:r>
            <a:rPr lang="en-US" sz="1100" b="1" kern="1200">
              <a:solidFill>
                <a:sysClr val="windowText" lastClr="000000">
                  <a:hueOff val="0"/>
                  <a:satOff val="0"/>
                  <a:lumOff val="0"/>
                  <a:alphaOff val="0"/>
                </a:sysClr>
              </a:solidFill>
              <a:latin typeface="Calibri"/>
              <a:ea typeface="+mn-ea"/>
              <a:cs typeface="+mn-cs"/>
            </a:rPr>
            <a:t>Action Period</a:t>
          </a:r>
        </a:p>
      </dsp:txBody>
      <dsp:txXfrm>
        <a:off x="2357647" y="175258"/>
        <a:ext cx="708660" cy="640083"/>
      </dsp:txXfrm>
    </dsp:sp>
    <dsp:sp modelId="{DEEE2897-9316-459C-8A37-B7960BC006CA}">
      <dsp:nvSpPr>
        <dsp:cNvPr id="0" name=""/>
        <dsp:cNvSpPr/>
      </dsp:nvSpPr>
      <dsp:spPr>
        <a:xfrm>
          <a:off x="1668903" y="157144"/>
          <a:ext cx="640080" cy="640080"/>
        </a:xfrm>
        <a:prstGeom prst="ellipse">
          <a:avLst/>
        </a:prstGeom>
        <a:solidFill>
          <a:srgbClr val="FAAD14"/>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solidFill>
                <a:sysClr val="window" lastClr="FFFFFF"/>
              </a:solidFill>
              <a:latin typeface="Calibri"/>
              <a:ea typeface="+mn-ea"/>
              <a:cs typeface="+mn-cs"/>
            </a:rPr>
            <a:t>OR</a:t>
          </a:r>
        </a:p>
      </dsp:txBody>
      <dsp:txXfrm>
        <a:off x="1762641" y="250882"/>
        <a:ext cx="452604" cy="452604"/>
      </dsp:txXfrm>
    </dsp:sp>
    <dsp:sp modelId="{0AB2736B-A143-4942-BDFF-3548FB57EDAC}">
      <dsp:nvSpPr>
        <dsp:cNvPr id="0" name=""/>
        <dsp:cNvSpPr/>
      </dsp:nvSpPr>
      <dsp:spPr>
        <a:xfrm>
          <a:off x="3861327" y="38098"/>
          <a:ext cx="1371602" cy="914403"/>
        </a:xfrm>
        <a:prstGeom prst="rightArrow">
          <a:avLst>
            <a:gd name="adj1" fmla="val 70000"/>
            <a:gd name="adj2" fmla="val 50000"/>
          </a:avLst>
        </a:prstGeom>
        <a:solidFill>
          <a:srgbClr val="FAAD14">
            <a:alpha val="40000"/>
          </a:srgb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Text" lastClr="000000">
                  <a:hueOff val="0"/>
                  <a:satOff val="0"/>
                  <a:lumOff val="0"/>
                  <a:alphaOff val="0"/>
                </a:sysClr>
              </a:solidFill>
              <a:latin typeface="Calibri"/>
              <a:ea typeface="+mn-ea"/>
              <a:cs typeface="+mn-cs"/>
            </a:rPr>
            <a:t>Action Period</a:t>
          </a:r>
        </a:p>
      </dsp:txBody>
      <dsp:txXfrm>
        <a:off x="4204227" y="175258"/>
        <a:ext cx="708660" cy="640083"/>
      </dsp:txXfrm>
    </dsp:sp>
    <dsp:sp modelId="{633807DD-44FE-4F4E-998A-7165BFEAEF2D}">
      <dsp:nvSpPr>
        <dsp:cNvPr id="0" name=""/>
        <dsp:cNvSpPr/>
      </dsp:nvSpPr>
      <dsp:spPr>
        <a:xfrm>
          <a:off x="3521965" y="168721"/>
          <a:ext cx="640080" cy="640080"/>
        </a:xfrm>
        <a:prstGeom prst="ellipse">
          <a:avLst/>
        </a:prstGeom>
        <a:solidFill>
          <a:srgbClr val="FAAD14"/>
        </a:solidFill>
        <a:ln w="25400" cap="flat" cmpd="sng" algn="ctr">
          <a:solidFill>
            <a:schemeClr val="tx1">
              <a:alpha val="83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solidFill>
                <a:sysClr val="window" lastClr="FFFFFF"/>
              </a:solidFill>
              <a:latin typeface="Calibri"/>
              <a:ea typeface="+mn-ea"/>
              <a:cs typeface="+mn-cs"/>
            </a:rPr>
            <a:t>LS </a:t>
          </a:r>
        </a:p>
        <a:p>
          <a:pPr marL="0" lvl="0" indent="0" algn="ctr" defTabSz="577850">
            <a:lnSpc>
              <a:spcPct val="90000"/>
            </a:lnSpc>
            <a:spcBef>
              <a:spcPct val="0"/>
            </a:spcBef>
            <a:spcAft>
              <a:spcPct val="35000"/>
            </a:spcAft>
            <a:buNone/>
          </a:pPr>
          <a:r>
            <a:rPr lang="en-US" sz="1300" kern="1200" dirty="0">
              <a:solidFill>
                <a:sysClr val="window" lastClr="FFFFFF"/>
              </a:solidFill>
              <a:latin typeface="Calibri"/>
              <a:ea typeface="+mn-ea"/>
              <a:cs typeface="+mn-cs"/>
            </a:rPr>
            <a:t>3&amp;4</a:t>
          </a:r>
        </a:p>
      </dsp:txBody>
      <dsp:txXfrm>
        <a:off x="3615703" y="262459"/>
        <a:ext cx="452604" cy="452604"/>
      </dsp:txXfrm>
    </dsp:sp>
    <dsp:sp modelId="{2F983030-73D4-40EB-AD61-CF1DC041E640}">
      <dsp:nvSpPr>
        <dsp:cNvPr id="0" name=""/>
        <dsp:cNvSpPr/>
      </dsp:nvSpPr>
      <dsp:spPr>
        <a:xfrm>
          <a:off x="5771742" y="38098"/>
          <a:ext cx="1371602" cy="914403"/>
        </a:xfrm>
        <a:prstGeom prst="rightArrow">
          <a:avLst>
            <a:gd name="adj1" fmla="val 70000"/>
            <a:gd name="adj2" fmla="val 50000"/>
          </a:avLst>
        </a:prstGeom>
        <a:solidFill>
          <a:srgbClr val="FAAD14">
            <a:alpha val="40000"/>
          </a:srgb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0" lvl="0" indent="0" algn="ctr" defTabSz="488950">
            <a:lnSpc>
              <a:spcPct val="90000"/>
            </a:lnSpc>
            <a:spcBef>
              <a:spcPct val="0"/>
            </a:spcBef>
            <a:spcAft>
              <a:spcPct val="35000"/>
            </a:spcAft>
            <a:buNone/>
          </a:pPr>
          <a:r>
            <a:rPr lang="en-US" sz="1100" b="1" kern="1200">
              <a:solidFill>
                <a:sysClr val="windowText" lastClr="000000">
                  <a:hueOff val="0"/>
                  <a:satOff val="0"/>
                  <a:lumOff val="0"/>
                  <a:alphaOff val="0"/>
                </a:sysClr>
              </a:solidFill>
              <a:latin typeface="Calibri"/>
              <a:ea typeface="+mn-ea"/>
              <a:cs typeface="+mn-cs"/>
            </a:rPr>
            <a:t>Action Period</a:t>
          </a:r>
        </a:p>
      </dsp:txBody>
      <dsp:txXfrm>
        <a:off x="6114643" y="175258"/>
        <a:ext cx="708660" cy="640083"/>
      </dsp:txXfrm>
    </dsp:sp>
    <dsp:sp modelId="{CCDD6790-2F95-4B13-9FA2-F3035244823B}">
      <dsp:nvSpPr>
        <dsp:cNvPr id="0" name=""/>
        <dsp:cNvSpPr/>
      </dsp:nvSpPr>
      <dsp:spPr>
        <a:xfrm>
          <a:off x="5431077" y="168721"/>
          <a:ext cx="640080" cy="640080"/>
        </a:xfrm>
        <a:prstGeom prst="ellipse">
          <a:avLst/>
        </a:prstGeom>
        <a:solidFill>
          <a:srgbClr val="FAAD14"/>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solidFill>
                <a:sysClr val="window" lastClr="FFFFFF"/>
              </a:solidFill>
              <a:latin typeface="Calibri"/>
              <a:ea typeface="+mn-ea"/>
              <a:cs typeface="+mn-cs"/>
            </a:rPr>
            <a:t>LS</a:t>
          </a:r>
        </a:p>
        <a:p>
          <a:pPr marL="0" lvl="0" indent="0" algn="ctr" defTabSz="577850">
            <a:lnSpc>
              <a:spcPct val="90000"/>
            </a:lnSpc>
            <a:spcBef>
              <a:spcPct val="0"/>
            </a:spcBef>
            <a:spcAft>
              <a:spcPct val="35000"/>
            </a:spcAft>
            <a:buNone/>
          </a:pPr>
          <a:r>
            <a:rPr lang="en-US" sz="1300" kern="1200" dirty="0">
              <a:solidFill>
                <a:sysClr val="window" lastClr="FFFFFF"/>
              </a:solidFill>
              <a:latin typeface="Calibri"/>
              <a:ea typeface="+mn-ea"/>
              <a:cs typeface="+mn-cs"/>
            </a:rPr>
            <a:t> 5&amp;6</a:t>
          </a:r>
        </a:p>
      </dsp:txBody>
      <dsp:txXfrm>
        <a:off x="5524815" y="262459"/>
        <a:ext cx="452604" cy="4526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1CC5D9-2E07-4C2E-8EF9-589618917602}">
      <dsp:nvSpPr>
        <dsp:cNvPr id="0" name=""/>
        <dsp:cNvSpPr/>
      </dsp:nvSpPr>
      <dsp:spPr>
        <a:xfrm>
          <a:off x="2014747" y="38098"/>
          <a:ext cx="1371602" cy="914403"/>
        </a:xfrm>
        <a:prstGeom prst="rightArrow">
          <a:avLst>
            <a:gd name="adj1" fmla="val 70000"/>
            <a:gd name="adj2" fmla="val 50000"/>
          </a:avLst>
        </a:prstGeom>
        <a:solidFill>
          <a:srgbClr val="FAAD14">
            <a:alpha val="40000"/>
          </a:srgb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0" lvl="0" indent="0" algn="ctr" defTabSz="488950">
            <a:lnSpc>
              <a:spcPct val="90000"/>
            </a:lnSpc>
            <a:spcBef>
              <a:spcPct val="0"/>
            </a:spcBef>
            <a:spcAft>
              <a:spcPct val="35000"/>
            </a:spcAft>
            <a:buNone/>
          </a:pPr>
          <a:r>
            <a:rPr lang="en-US" sz="1100" b="1" kern="1200">
              <a:solidFill>
                <a:sysClr val="windowText" lastClr="000000">
                  <a:hueOff val="0"/>
                  <a:satOff val="0"/>
                  <a:lumOff val="0"/>
                  <a:alphaOff val="0"/>
                </a:sysClr>
              </a:solidFill>
              <a:latin typeface="Calibri"/>
              <a:ea typeface="+mn-ea"/>
              <a:cs typeface="+mn-cs"/>
            </a:rPr>
            <a:t>Action Period</a:t>
          </a:r>
        </a:p>
      </dsp:txBody>
      <dsp:txXfrm>
        <a:off x="2357647" y="175258"/>
        <a:ext cx="708660" cy="640083"/>
      </dsp:txXfrm>
    </dsp:sp>
    <dsp:sp modelId="{DEEE2897-9316-459C-8A37-B7960BC006CA}">
      <dsp:nvSpPr>
        <dsp:cNvPr id="0" name=""/>
        <dsp:cNvSpPr/>
      </dsp:nvSpPr>
      <dsp:spPr>
        <a:xfrm>
          <a:off x="1668903" y="157144"/>
          <a:ext cx="640080" cy="640080"/>
        </a:xfrm>
        <a:prstGeom prst="ellipse">
          <a:avLst/>
        </a:prstGeom>
        <a:solidFill>
          <a:srgbClr val="FAAD14"/>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solidFill>
                <a:sysClr val="window" lastClr="FFFFFF"/>
              </a:solidFill>
              <a:latin typeface="Calibri"/>
              <a:ea typeface="+mn-ea"/>
              <a:cs typeface="+mn-cs"/>
            </a:rPr>
            <a:t>OR</a:t>
          </a:r>
        </a:p>
      </dsp:txBody>
      <dsp:txXfrm>
        <a:off x="1762641" y="250882"/>
        <a:ext cx="452604" cy="452604"/>
      </dsp:txXfrm>
    </dsp:sp>
    <dsp:sp modelId="{0AB2736B-A143-4942-BDFF-3548FB57EDAC}">
      <dsp:nvSpPr>
        <dsp:cNvPr id="0" name=""/>
        <dsp:cNvSpPr/>
      </dsp:nvSpPr>
      <dsp:spPr>
        <a:xfrm>
          <a:off x="3861327" y="38098"/>
          <a:ext cx="1371602" cy="914403"/>
        </a:xfrm>
        <a:prstGeom prst="rightArrow">
          <a:avLst>
            <a:gd name="adj1" fmla="val 70000"/>
            <a:gd name="adj2" fmla="val 50000"/>
          </a:avLst>
        </a:prstGeom>
        <a:solidFill>
          <a:srgbClr val="FAAD14">
            <a:alpha val="40000"/>
          </a:srgb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Text" lastClr="000000">
                  <a:hueOff val="0"/>
                  <a:satOff val="0"/>
                  <a:lumOff val="0"/>
                  <a:alphaOff val="0"/>
                </a:sysClr>
              </a:solidFill>
              <a:latin typeface="Calibri"/>
              <a:ea typeface="+mn-ea"/>
              <a:cs typeface="+mn-cs"/>
            </a:rPr>
            <a:t>Action Period</a:t>
          </a:r>
        </a:p>
      </dsp:txBody>
      <dsp:txXfrm>
        <a:off x="4204227" y="175258"/>
        <a:ext cx="708660" cy="640083"/>
      </dsp:txXfrm>
    </dsp:sp>
    <dsp:sp modelId="{633807DD-44FE-4F4E-998A-7165BFEAEF2D}">
      <dsp:nvSpPr>
        <dsp:cNvPr id="0" name=""/>
        <dsp:cNvSpPr/>
      </dsp:nvSpPr>
      <dsp:spPr>
        <a:xfrm>
          <a:off x="3521965" y="168721"/>
          <a:ext cx="640080" cy="640080"/>
        </a:xfrm>
        <a:prstGeom prst="ellipse">
          <a:avLst/>
        </a:prstGeom>
        <a:solidFill>
          <a:srgbClr val="FAAD14"/>
        </a:solidFill>
        <a:ln w="25400" cap="flat" cmpd="sng" algn="ctr">
          <a:solidFill>
            <a:schemeClr val="tx1">
              <a:alpha val="83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solidFill>
                <a:sysClr val="window" lastClr="FFFFFF"/>
              </a:solidFill>
              <a:latin typeface="Calibri"/>
              <a:ea typeface="+mn-ea"/>
              <a:cs typeface="+mn-cs"/>
            </a:rPr>
            <a:t>LS </a:t>
          </a:r>
        </a:p>
        <a:p>
          <a:pPr marL="0" lvl="0" indent="0" algn="ctr" defTabSz="577850">
            <a:lnSpc>
              <a:spcPct val="90000"/>
            </a:lnSpc>
            <a:spcBef>
              <a:spcPct val="0"/>
            </a:spcBef>
            <a:spcAft>
              <a:spcPct val="35000"/>
            </a:spcAft>
            <a:buNone/>
          </a:pPr>
          <a:r>
            <a:rPr lang="en-US" sz="1300" kern="1200" dirty="0">
              <a:solidFill>
                <a:sysClr val="window" lastClr="FFFFFF"/>
              </a:solidFill>
              <a:latin typeface="Calibri"/>
              <a:ea typeface="+mn-ea"/>
              <a:cs typeface="+mn-cs"/>
            </a:rPr>
            <a:t>3/4</a:t>
          </a:r>
        </a:p>
      </dsp:txBody>
      <dsp:txXfrm>
        <a:off x="3615703" y="262459"/>
        <a:ext cx="452604" cy="452604"/>
      </dsp:txXfrm>
    </dsp:sp>
    <dsp:sp modelId="{2F983030-73D4-40EB-AD61-CF1DC041E640}">
      <dsp:nvSpPr>
        <dsp:cNvPr id="0" name=""/>
        <dsp:cNvSpPr/>
      </dsp:nvSpPr>
      <dsp:spPr>
        <a:xfrm>
          <a:off x="5771742" y="38098"/>
          <a:ext cx="1371602" cy="914403"/>
        </a:xfrm>
        <a:prstGeom prst="rightArrow">
          <a:avLst>
            <a:gd name="adj1" fmla="val 70000"/>
            <a:gd name="adj2" fmla="val 50000"/>
          </a:avLst>
        </a:prstGeom>
        <a:solidFill>
          <a:srgbClr val="FAAD14">
            <a:alpha val="40000"/>
          </a:srgb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0" lvl="0" indent="0" algn="ctr" defTabSz="488950">
            <a:lnSpc>
              <a:spcPct val="90000"/>
            </a:lnSpc>
            <a:spcBef>
              <a:spcPct val="0"/>
            </a:spcBef>
            <a:spcAft>
              <a:spcPct val="35000"/>
            </a:spcAft>
            <a:buNone/>
          </a:pPr>
          <a:r>
            <a:rPr lang="en-US" sz="1100" b="1" kern="1200">
              <a:solidFill>
                <a:sysClr val="windowText" lastClr="000000">
                  <a:hueOff val="0"/>
                  <a:satOff val="0"/>
                  <a:lumOff val="0"/>
                  <a:alphaOff val="0"/>
                </a:sysClr>
              </a:solidFill>
              <a:latin typeface="Calibri"/>
              <a:ea typeface="+mn-ea"/>
              <a:cs typeface="+mn-cs"/>
            </a:rPr>
            <a:t>Action Period</a:t>
          </a:r>
        </a:p>
      </dsp:txBody>
      <dsp:txXfrm>
        <a:off x="6114643" y="175258"/>
        <a:ext cx="708660" cy="640083"/>
      </dsp:txXfrm>
    </dsp:sp>
    <dsp:sp modelId="{CCDD6790-2F95-4B13-9FA2-F3035244823B}">
      <dsp:nvSpPr>
        <dsp:cNvPr id="0" name=""/>
        <dsp:cNvSpPr/>
      </dsp:nvSpPr>
      <dsp:spPr>
        <a:xfrm>
          <a:off x="5431077" y="168721"/>
          <a:ext cx="640080" cy="640080"/>
        </a:xfrm>
        <a:prstGeom prst="ellipse">
          <a:avLst/>
        </a:prstGeom>
        <a:solidFill>
          <a:srgbClr val="FAAD14"/>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solidFill>
                <a:sysClr val="window" lastClr="FFFFFF"/>
              </a:solidFill>
              <a:latin typeface="Calibri"/>
              <a:ea typeface="+mn-ea"/>
              <a:cs typeface="+mn-cs"/>
            </a:rPr>
            <a:t>LS</a:t>
          </a:r>
        </a:p>
        <a:p>
          <a:pPr marL="0" lvl="0" indent="0" algn="ctr" defTabSz="577850">
            <a:lnSpc>
              <a:spcPct val="90000"/>
            </a:lnSpc>
            <a:spcBef>
              <a:spcPct val="0"/>
            </a:spcBef>
            <a:spcAft>
              <a:spcPct val="35000"/>
            </a:spcAft>
            <a:buNone/>
          </a:pPr>
          <a:r>
            <a:rPr lang="en-US" sz="1300" kern="1200">
              <a:solidFill>
                <a:sysClr val="window" lastClr="FFFFFF"/>
              </a:solidFill>
              <a:latin typeface="Calibri"/>
              <a:ea typeface="+mn-ea"/>
              <a:cs typeface="+mn-cs"/>
            </a:rPr>
            <a:t> 5/6</a:t>
          </a:r>
        </a:p>
      </dsp:txBody>
      <dsp:txXfrm>
        <a:off x="5524815" y="262459"/>
        <a:ext cx="452604" cy="4526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1CC5D9-2E07-4C2E-8EF9-589618917602}">
      <dsp:nvSpPr>
        <dsp:cNvPr id="0" name=""/>
        <dsp:cNvSpPr/>
      </dsp:nvSpPr>
      <dsp:spPr>
        <a:xfrm>
          <a:off x="2014747" y="38098"/>
          <a:ext cx="1371602" cy="914403"/>
        </a:xfrm>
        <a:prstGeom prst="rightArrow">
          <a:avLst>
            <a:gd name="adj1" fmla="val 70000"/>
            <a:gd name="adj2" fmla="val 50000"/>
          </a:avLst>
        </a:prstGeom>
        <a:solidFill>
          <a:srgbClr val="FAAD14">
            <a:alpha val="40000"/>
          </a:srgb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0" lvl="0" indent="0" algn="ctr" defTabSz="488950">
            <a:lnSpc>
              <a:spcPct val="90000"/>
            </a:lnSpc>
            <a:spcBef>
              <a:spcPct val="0"/>
            </a:spcBef>
            <a:spcAft>
              <a:spcPct val="35000"/>
            </a:spcAft>
            <a:buNone/>
          </a:pPr>
          <a:r>
            <a:rPr lang="en-US" sz="1100" b="1" kern="1200">
              <a:solidFill>
                <a:sysClr val="windowText" lastClr="000000">
                  <a:hueOff val="0"/>
                  <a:satOff val="0"/>
                  <a:lumOff val="0"/>
                  <a:alphaOff val="0"/>
                </a:sysClr>
              </a:solidFill>
              <a:latin typeface="Calibri"/>
              <a:ea typeface="+mn-ea"/>
              <a:cs typeface="+mn-cs"/>
            </a:rPr>
            <a:t>Action Period</a:t>
          </a:r>
        </a:p>
      </dsp:txBody>
      <dsp:txXfrm>
        <a:off x="2357647" y="175258"/>
        <a:ext cx="708660" cy="640083"/>
      </dsp:txXfrm>
    </dsp:sp>
    <dsp:sp modelId="{DEEE2897-9316-459C-8A37-B7960BC006CA}">
      <dsp:nvSpPr>
        <dsp:cNvPr id="0" name=""/>
        <dsp:cNvSpPr/>
      </dsp:nvSpPr>
      <dsp:spPr>
        <a:xfrm>
          <a:off x="1668903" y="157144"/>
          <a:ext cx="640080" cy="640080"/>
        </a:xfrm>
        <a:prstGeom prst="ellipse">
          <a:avLst/>
        </a:prstGeom>
        <a:solidFill>
          <a:srgbClr val="FAAD14"/>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solidFill>
                <a:sysClr val="window" lastClr="FFFFFF"/>
              </a:solidFill>
              <a:latin typeface="Calibri"/>
              <a:ea typeface="+mn-ea"/>
              <a:cs typeface="+mn-cs"/>
            </a:rPr>
            <a:t>OR</a:t>
          </a:r>
        </a:p>
      </dsp:txBody>
      <dsp:txXfrm>
        <a:off x="1762641" y="250882"/>
        <a:ext cx="452604" cy="452604"/>
      </dsp:txXfrm>
    </dsp:sp>
    <dsp:sp modelId="{0AB2736B-A143-4942-BDFF-3548FB57EDAC}">
      <dsp:nvSpPr>
        <dsp:cNvPr id="0" name=""/>
        <dsp:cNvSpPr/>
      </dsp:nvSpPr>
      <dsp:spPr>
        <a:xfrm>
          <a:off x="3861327" y="38098"/>
          <a:ext cx="1371602" cy="914403"/>
        </a:xfrm>
        <a:prstGeom prst="rightArrow">
          <a:avLst>
            <a:gd name="adj1" fmla="val 70000"/>
            <a:gd name="adj2" fmla="val 50000"/>
          </a:avLst>
        </a:prstGeom>
        <a:solidFill>
          <a:srgbClr val="FAAD14">
            <a:alpha val="40000"/>
          </a:srgb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Text" lastClr="000000">
                  <a:hueOff val="0"/>
                  <a:satOff val="0"/>
                  <a:lumOff val="0"/>
                  <a:alphaOff val="0"/>
                </a:sysClr>
              </a:solidFill>
              <a:latin typeface="Calibri"/>
              <a:ea typeface="+mn-ea"/>
              <a:cs typeface="+mn-cs"/>
            </a:rPr>
            <a:t>Action Period</a:t>
          </a:r>
        </a:p>
      </dsp:txBody>
      <dsp:txXfrm>
        <a:off x="4204227" y="175258"/>
        <a:ext cx="708660" cy="640083"/>
      </dsp:txXfrm>
    </dsp:sp>
    <dsp:sp modelId="{633807DD-44FE-4F4E-998A-7165BFEAEF2D}">
      <dsp:nvSpPr>
        <dsp:cNvPr id="0" name=""/>
        <dsp:cNvSpPr/>
      </dsp:nvSpPr>
      <dsp:spPr>
        <a:xfrm>
          <a:off x="3521965" y="168721"/>
          <a:ext cx="640080" cy="640080"/>
        </a:xfrm>
        <a:prstGeom prst="ellipse">
          <a:avLst/>
        </a:prstGeom>
        <a:solidFill>
          <a:srgbClr val="FAAD14"/>
        </a:solidFill>
        <a:ln w="25400" cap="flat" cmpd="sng" algn="ctr">
          <a:solidFill>
            <a:schemeClr val="tx1">
              <a:alpha val="83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solidFill>
                <a:sysClr val="window" lastClr="FFFFFF"/>
              </a:solidFill>
              <a:latin typeface="Calibri"/>
              <a:ea typeface="+mn-ea"/>
              <a:cs typeface="+mn-cs"/>
            </a:rPr>
            <a:t>LS </a:t>
          </a:r>
        </a:p>
        <a:p>
          <a:pPr marL="0" lvl="0" indent="0" algn="ctr" defTabSz="577850">
            <a:lnSpc>
              <a:spcPct val="90000"/>
            </a:lnSpc>
            <a:spcBef>
              <a:spcPct val="0"/>
            </a:spcBef>
            <a:spcAft>
              <a:spcPct val="35000"/>
            </a:spcAft>
            <a:buNone/>
          </a:pPr>
          <a:r>
            <a:rPr lang="en-US" sz="1300" kern="1200" dirty="0">
              <a:solidFill>
                <a:sysClr val="window" lastClr="FFFFFF"/>
              </a:solidFill>
              <a:latin typeface="Calibri"/>
              <a:ea typeface="+mn-ea"/>
              <a:cs typeface="+mn-cs"/>
            </a:rPr>
            <a:t>3&amp;4</a:t>
          </a:r>
        </a:p>
      </dsp:txBody>
      <dsp:txXfrm>
        <a:off x="3615703" y="262459"/>
        <a:ext cx="452604" cy="452604"/>
      </dsp:txXfrm>
    </dsp:sp>
    <dsp:sp modelId="{2F983030-73D4-40EB-AD61-CF1DC041E640}">
      <dsp:nvSpPr>
        <dsp:cNvPr id="0" name=""/>
        <dsp:cNvSpPr/>
      </dsp:nvSpPr>
      <dsp:spPr>
        <a:xfrm>
          <a:off x="5771742" y="38098"/>
          <a:ext cx="1371602" cy="914403"/>
        </a:xfrm>
        <a:prstGeom prst="rightArrow">
          <a:avLst>
            <a:gd name="adj1" fmla="val 70000"/>
            <a:gd name="adj2" fmla="val 50000"/>
          </a:avLst>
        </a:prstGeom>
        <a:solidFill>
          <a:srgbClr val="FAAD14">
            <a:alpha val="40000"/>
          </a:srgb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0" lvl="0" indent="0" algn="ctr" defTabSz="488950">
            <a:lnSpc>
              <a:spcPct val="90000"/>
            </a:lnSpc>
            <a:spcBef>
              <a:spcPct val="0"/>
            </a:spcBef>
            <a:spcAft>
              <a:spcPct val="35000"/>
            </a:spcAft>
            <a:buNone/>
          </a:pPr>
          <a:r>
            <a:rPr lang="en-US" sz="1100" b="1" kern="1200">
              <a:solidFill>
                <a:sysClr val="windowText" lastClr="000000">
                  <a:hueOff val="0"/>
                  <a:satOff val="0"/>
                  <a:lumOff val="0"/>
                  <a:alphaOff val="0"/>
                </a:sysClr>
              </a:solidFill>
              <a:latin typeface="Calibri"/>
              <a:ea typeface="+mn-ea"/>
              <a:cs typeface="+mn-cs"/>
            </a:rPr>
            <a:t>Action Period</a:t>
          </a:r>
        </a:p>
      </dsp:txBody>
      <dsp:txXfrm>
        <a:off x="6114643" y="175258"/>
        <a:ext cx="708660" cy="640083"/>
      </dsp:txXfrm>
    </dsp:sp>
    <dsp:sp modelId="{CCDD6790-2F95-4B13-9FA2-F3035244823B}">
      <dsp:nvSpPr>
        <dsp:cNvPr id="0" name=""/>
        <dsp:cNvSpPr/>
      </dsp:nvSpPr>
      <dsp:spPr>
        <a:xfrm>
          <a:off x="5431077" y="168721"/>
          <a:ext cx="640080" cy="640080"/>
        </a:xfrm>
        <a:prstGeom prst="ellipse">
          <a:avLst/>
        </a:prstGeom>
        <a:solidFill>
          <a:srgbClr val="FAAD14"/>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solidFill>
                <a:sysClr val="window" lastClr="FFFFFF"/>
              </a:solidFill>
              <a:latin typeface="Calibri"/>
              <a:ea typeface="+mn-ea"/>
              <a:cs typeface="+mn-cs"/>
            </a:rPr>
            <a:t>LS</a:t>
          </a:r>
        </a:p>
        <a:p>
          <a:pPr marL="0" lvl="0" indent="0" algn="ctr" defTabSz="577850">
            <a:lnSpc>
              <a:spcPct val="90000"/>
            </a:lnSpc>
            <a:spcBef>
              <a:spcPct val="0"/>
            </a:spcBef>
            <a:spcAft>
              <a:spcPct val="35000"/>
            </a:spcAft>
            <a:buNone/>
          </a:pPr>
          <a:r>
            <a:rPr lang="en-US" sz="1300" kern="1200" dirty="0">
              <a:solidFill>
                <a:sysClr val="window" lastClr="FFFFFF"/>
              </a:solidFill>
              <a:latin typeface="Calibri"/>
              <a:ea typeface="+mn-ea"/>
              <a:cs typeface="+mn-cs"/>
            </a:rPr>
            <a:t> 5&amp;6</a:t>
          </a:r>
        </a:p>
      </dsp:txBody>
      <dsp:txXfrm>
        <a:off x="5524815" y="262459"/>
        <a:ext cx="452604" cy="4526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1CC5D9-2E07-4C2E-8EF9-589618917602}">
      <dsp:nvSpPr>
        <dsp:cNvPr id="0" name=""/>
        <dsp:cNvSpPr/>
      </dsp:nvSpPr>
      <dsp:spPr>
        <a:xfrm>
          <a:off x="2014747" y="38098"/>
          <a:ext cx="1371602" cy="914403"/>
        </a:xfrm>
        <a:prstGeom prst="rightArrow">
          <a:avLst>
            <a:gd name="adj1" fmla="val 70000"/>
            <a:gd name="adj2" fmla="val 50000"/>
          </a:avLst>
        </a:prstGeom>
        <a:solidFill>
          <a:srgbClr val="FAAD14">
            <a:alpha val="40000"/>
          </a:srgb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0" lvl="0" indent="0" algn="ctr" defTabSz="488950">
            <a:lnSpc>
              <a:spcPct val="90000"/>
            </a:lnSpc>
            <a:spcBef>
              <a:spcPct val="0"/>
            </a:spcBef>
            <a:spcAft>
              <a:spcPct val="35000"/>
            </a:spcAft>
            <a:buNone/>
          </a:pPr>
          <a:r>
            <a:rPr lang="en-US" sz="1100" b="1" kern="1200">
              <a:solidFill>
                <a:sysClr val="windowText" lastClr="000000">
                  <a:hueOff val="0"/>
                  <a:satOff val="0"/>
                  <a:lumOff val="0"/>
                  <a:alphaOff val="0"/>
                </a:sysClr>
              </a:solidFill>
              <a:latin typeface="Calibri"/>
              <a:ea typeface="+mn-ea"/>
              <a:cs typeface="+mn-cs"/>
            </a:rPr>
            <a:t>Action Period</a:t>
          </a:r>
        </a:p>
      </dsp:txBody>
      <dsp:txXfrm>
        <a:off x="2357647" y="175258"/>
        <a:ext cx="708660" cy="640083"/>
      </dsp:txXfrm>
    </dsp:sp>
    <dsp:sp modelId="{DEEE2897-9316-459C-8A37-B7960BC006CA}">
      <dsp:nvSpPr>
        <dsp:cNvPr id="0" name=""/>
        <dsp:cNvSpPr/>
      </dsp:nvSpPr>
      <dsp:spPr>
        <a:xfrm>
          <a:off x="1668903" y="157144"/>
          <a:ext cx="640080" cy="640080"/>
        </a:xfrm>
        <a:prstGeom prst="ellipse">
          <a:avLst/>
        </a:prstGeom>
        <a:solidFill>
          <a:srgbClr val="FAAD14"/>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solidFill>
                <a:sysClr val="window" lastClr="FFFFFF"/>
              </a:solidFill>
              <a:latin typeface="Calibri"/>
              <a:ea typeface="+mn-ea"/>
              <a:cs typeface="+mn-cs"/>
            </a:rPr>
            <a:t>OR</a:t>
          </a:r>
        </a:p>
      </dsp:txBody>
      <dsp:txXfrm>
        <a:off x="1762641" y="250882"/>
        <a:ext cx="452604" cy="452604"/>
      </dsp:txXfrm>
    </dsp:sp>
    <dsp:sp modelId="{0AB2736B-A143-4942-BDFF-3548FB57EDAC}">
      <dsp:nvSpPr>
        <dsp:cNvPr id="0" name=""/>
        <dsp:cNvSpPr/>
      </dsp:nvSpPr>
      <dsp:spPr>
        <a:xfrm>
          <a:off x="3861327" y="38098"/>
          <a:ext cx="1371602" cy="914403"/>
        </a:xfrm>
        <a:prstGeom prst="rightArrow">
          <a:avLst>
            <a:gd name="adj1" fmla="val 70000"/>
            <a:gd name="adj2" fmla="val 50000"/>
          </a:avLst>
        </a:prstGeom>
        <a:solidFill>
          <a:srgbClr val="FAAD14">
            <a:alpha val="40000"/>
          </a:srgb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Text" lastClr="000000">
                  <a:hueOff val="0"/>
                  <a:satOff val="0"/>
                  <a:lumOff val="0"/>
                  <a:alphaOff val="0"/>
                </a:sysClr>
              </a:solidFill>
              <a:latin typeface="Calibri"/>
              <a:ea typeface="+mn-ea"/>
              <a:cs typeface="+mn-cs"/>
            </a:rPr>
            <a:t>Action Period</a:t>
          </a:r>
        </a:p>
      </dsp:txBody>
      <dsp:txXfrm>
        <a:off x="4204227" y="175258"/>
        <a:ext cx="708660" cy="640083"/>
      </dsp:txXfrm>
    </dsp:sp>
    <dsp:sp modelId="{633807DD-44FE-4F4E-998A-7165BFEAEF2D}">
      <dsp:nvSpPr>
        <dsp:cNvPr id="0" name=""/>
        <dsp:cNvSpPr/>
      </dsp:nvSpPr>
      <dsp:spPr>
        <a:xfrm>
          <a:off x="3521965" y="168721"/>
          <a:ext cx="640080" cy="640080"/>
        </a:xfrm>
        <a:prstGeom prst="ellipse">
          <a:avLst/>
        </a:prstGeom>
        <a:solidFill>
          <a:srgbClr val="FAAD14"/>
        </a:solidFill>
        <a:ln w="25400" cap="flat" cmpd="sng" algn="ctr">
          <a:solidFill>
            <a:schemeClr val="tx1">
              <a:alpha val="83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solidFill>
                <a:sysClr val="window" lastClr="FFFFFF"/>
              </a:solidFill>
              <a:latin typeface="Calibri"/>
              <a:ea typeface="+mn-ea"/>
              <a:cs typeface="+mn-cs"/>
            </a:rPr>
            <a:t>LS </a:t>
          </a:r>
        </a:p>
        <a:p>
          <a:pPr marL="0" lvl="0" indent="0" algn="ctr" defTabSz="577850">
            <a:lnSpc>
              <a:spcPct val="90000"/>
            </a:lnSpc>
            <a:spcBef>
              <a:spcPct val="0"/>
            </a:spcBef>
            <a:spcAft>
              <a:spcPct val="35000"/>
            </a:spcAft>
            <a:buNone/>
          </a:pPr>
          <a:r>
            <a:rPr lang="en-US" sz="1300" kern="1200" dirty="0">
              <a:solidFill>
                <a:sysClr val="window" lastClr="FFFFFF"/>
              </a:solidFill>
              <a:latin typeface="Calibri"/>
              <a:ea typeface="+mn-ea"/>
              <a:cs typeface="+mn-cs"/>
            </a:rPr>
            <a:t>3&amp;4</a:t>
          </a:r>
        </a:p>
      </dsp:txBody>
      <dsp:txXfrm>
        <a:off x="3615703" y="262459"/>
        <a:ext cx="452604" cy="452604"/>
      </dsp:txXfrm>
    </dsp:sp>
    <dsp:sp modelId="{2F983030-73D4-40EB-AD61-CF1DC041E640}">
      <dsp:nvSpPr>
        <dsp:cNvPr id="0" name=""/>
        <dsp:cNvSpPr/>
      </dsp:nvSpPr>
      <dsp:spPr>
        <a:xfrm>
          <a:off x="5771742" y="38098"/>
          <a:ext cx="1371602" cy="914403"/>
        </a:xfrm>
        <a:prstGeom prst="rightArrow">
          <a:avLst>
            <a:gd name="adj1" fmla="val 70000"/>
            <a:gd name="adj2" fmla="val 50000"/>
          </a:avLst>
        </a:prstGeom>
        <a:solidFill>
          <a:srgbClr val="FAAD14">
            <a:alpha val="40000"/>
          </a:srgb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0" lvl="0" indent="0" algn="ctr" defTabSz="488950">
            <a:lnSpc>
              <a:spcPct val="90000"/>
            </a:lnSpc>
            <a:spcBef>
              <a:spcPct val="0"/>
            </a:spcBef>
            <a:spcAft>
              <a:spcPct val="35000"/>
            </a:spcAft>
            <a:buNone/>
          </a:pPr>
          <a:r>
            <a:rPr lang="en-US" sz="1100" b="1" kern="1200">
              <a:solidFill>
                <a:sysClr val="windowText" lastClr="000000">
                  <a:hueOff val="0"/>
                  <a:satOff val="0"/>
                  <a:lumOff val="0"/>
                  <a:alphaOff val="0"/>
                </a:sysClr>
              </a:solidFill>
              <a:latin typeface="Calibri"/>
              <a:ea typeface="+mn-ea"/>
              <a:cs typeface="+mn-cs"/>
            </a:rPr>
            <a:t>Action Period</a:t>
          </a:r>
        </a:p>
      </dsp:txBody>
      <dsp:txXfrm>
        <a:off x="6114643" y="175258"/>
        <a:ext cx="708660" cy="640083"/>
      </dsp:txXfrm>
    </dsp:sp>
    <dsp:sp modelId="{CCDD6790-2F95-4B13-9FA2-F3035244823B}">
      <dsp:nvSpPr>
        <dsp:cNvPr id="0" name=""/>
        <dsp:cNvSpPr/>
      </dsp:nvSpPr>
      <dsp:spPr>
        <a:xfrm>
          <a:off x="5431077" y="168721"/>
          <a:ext cx="640080" cy="640080"/>
        </a:xfrm>
        <a:prstGeom prst="ellipse">
          <a:avLst/>
        </a:prstGeom>
        <a:solidFill>
          <a:srgbClr val="FAAD14"/>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solidFill>
                <a:sysClr val="window" lastClr="FFFFFF"/>
              </a:solidFill>
              <a:latin typeface="Calibri"/>
              <a:ea typeface="+mn-ea"/>
              <a:cs typeface="+mn-cs"/>
            </a:rPr>
            <a:t>LS</a:t>
          </a:r>
        </a:p>
        <a:p>
          <a:pPr marL="0" lvl="0" indent="0" algn="ctr" defTabSz="577850">
            <a:lnSpc>
              <a:spcPct val="90000"/>
            </a:lnSpc>
            <a:spcBef>
              <a:spcPct val="0"/>
            </a:spcBef>
            <a:spcAft>
              <a:spcPct val="35000"/>
            </a:spcAft>
            <a:buNone/>
          </a:pPr>
          <a:r>
            <a:rPr lang="en-US" sz="1300" kern="1200" dirty="0">
              <a:solidFill>
                <a:sysClr val="window" lastClr="FFFFFF"/>
              </a:solidFill>
              <a:latin typeface="Calibri"/>
              <a:ea typeface="+mn-ea"/>
              <a:cs typeface="+mn-cs"/>
            </a:rPr>
            <a:t> 5&amp;6</a:t>
          </a:r>
        </a:p>
      </dsp:txBody>
      <dsp:txXfrm>
        <a:off x="5524815" y="262459"/>
        <a:ext cx="452604" cy="45260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0060"/>
          </a:xfrm>
          <a:prstGeom prst="rect">
            <a:avLst/>
          </a:prstGeom>
          <a:noFill/>
          <a:ln>
            <a:noFill/>
          </a:ln>
        </p:spPr>
        <p:txBody>
          <a:bodyPr spcFirstLastPara="1" wrap="square" lIns="96650" tIns="48325" rIns="96650" bIns="48325" anchor="t"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4143587" y="0"/>
            <a:ext cx="3169920" cy="480060"/>
          </a:xfrm>
          <a:prstGeom prst="rect">
            <a:avLst/>
          </a:prstGeom>
          <a:noFill/>
          <a:ln>
            <a:noFill/>
          </a:ln>
        </p:spPr>
        <p:txBody>
          <a:bodyPr spcFirstLastPara="1" wrap="square" lIns="96650" tIns="48325" rIns="96650" bIns="48325" anchor="t" anchorCtr="0">
            <a:noAutofit/>
          </a:bodyPr>
          <a:lstStyle>
            <a:lvl1pPr marR="0" lvl="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481138" y="719138"/>
            <a:ext cx="4352925" cy="3263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Times New Roman"/>
                <a:ea typeface="Times New Roman"/>
                <a:cs typeface="Times New Roman"/>
                <a:sym typeface="Times New Roman"/>
              </a:defRPr>
            </a:lvl1pPr>
            <a:lvl2pPr marL="914400" marR="0" lvl="1"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Times New Roman"/>
                <a:ea typeface="Times New Roman"/>
                <a:cs typeface="Times New Roman"/>
                <a:sym typeface="Times New Roman"/>
              </a:defRPr>
            </a:lvl2pPr>
            <a:lvl3pPr marL="1371600" marR="0" lvl="2"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Times New Roman"/>
                <a:ea typeface="Times New Roman"/>
                <a:cs typeface="Times New Roman"/>
                <a:sym typeface="Times New Roman"/>
              </a:defRPr>
            </a:lvl3pPr>
            <a:lvl4pPr marL="1828800" marR="0" lvl="3"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Times New Roman"/>
                <a:ea typeface="Times New Roman"/>
                <a:cs typeface="Times New Roman"/>
                <a:sym typeface="Times New Roman"/>
              </a:defRPr>
            </a:lvl4pPr>
            <a:lvl5pPr marL="2286000" marR="0" lvl="4"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Times New Roman"/>
                <a:ea typeface="Times New Roman"/>
                <a:cs typeface="Times New Roman"/>
                <a:sym typeface="Times New Roman"/>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9119474"/>
            <a:ext cx="3169920" cy="480060"/>
          </a:xfrm>
          <a:prstGeom prst="rect">
            <a:avLst/>
          </a:prstGeom>
          <a:noFill/>
          <a:ln>
            <a:noFill/>
          </a:ln>
        </p:spPr>
        <p:txBody>
          <a:bodyPr spcFirstLastPara="1" wrap="square" lIns="96650" tIns="48325" rIns="96650" bIns="48325" anchor="b"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public.3.basecamp.com/p/Xj1WBY5rhXD46RQqyoW1Ji1q"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wholechildeducation.org/take-action/making-the-cas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3" Type="http://schemas.openxmlformats.org/officeDocument/2006/relationships/hyperlink" Target="https://wellaheadla.com/prevention/early-childhood-education/reduce-screen-time/" TargetMode="External"/><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dc.gov/bloodpressure/youth.htm#:~:text=Using%20the%20updated%202017%20American,common%20in%20youth%20with%20obesity" TargetMode="External"/><Relationship Id="rId7" Type="http://schemas.openxmlformats.org/officeDocument/2006/relationships/hyperlink" Target="http://www.health.gov/dietaryguidelines/dga2010/DietaryGuidelines2010.pdf"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nrckids.org/CFOC/Database/4" TargetMode="External"/><Relationship Id="rId5" Type="http://schemas.openxmlformats.org/officeDocument/2006/relationships/hyperlink" Target="https://diabetes.org/diabetes/prediabetes/adolescents-prediabetes-health-risk#:~:text=One%20report%20in%20JAMA%20Pediatrics,more%20likely%20to%20have%20prediabetes." TargetMode="External"/><Relationship Id="rId4" Type="http://schemas.openxmlformats.org/officeDocument/2006/relationships/hyperlink" Target="https://www.cdc.gov/heartdisease/facts.htm" TargetMode="Externa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3" Type="http://schemas.openxmlformats.org/officeDocument/2006/relationships/hyperlink" Target="https://public.3.basecamp.com/p/xripK3pHY2DVW87qCzQgC4bh" TargetMode="External"/><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winnipeginmotion.ca/docs/Energizers_final_low.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JhoTY0FrG3c"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ublic.3.basecamp.com/p/Xj1WBY5rhXD46RQqyoW1Ji1q"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loom.com/share/20c4b157b481432680b62469b1eec0ae"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loom.com/share/20c4b157b481432680b62469b1eec0ae"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pubmed.ncbi.nlm.nih.gov/17889070/"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public.3.basecamp.com/p/dCxffyJkNNbhi1cq452sccrN"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www.weareteachers.com/brain-breaks-for-kids/"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resourcesforearlylearning.org/educators/module/20/8/26/" TargetMode="External"/><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Times New Roman"/>
                <a:cs typeface="Times New Roman"/>
              </a:rPr>
              <a:t>Italicized text = notes to the trainers to assist you in leading the Sessions. </a:t>
            </a:r>
            <a:endParaRPr lang="en-US" dirty="0">
              <a:latin typeface="Times New Roman"/>
              <a:cs typeface="Times New Roman"/>
            </a:endParaRPr>
          </a:p>
          <a:p>
            <a:r>
              <a:rPr lang="en-US" b="1" dirty="0">
                <a:latin typeface="Times New Roman"/>
                <a:cs typeface="Times New Roman"/>
              </a:rPr>
              <a:t>Non-italicized text = script/talking points. </a:t>
            </a:r>
            <a:endParaRPr lang="en-US" dirty="0">
              <a:latin typeface="Times New Roman"/>
              <a:cs typeface="Times New Roman"/>
            </a:endParaRPr>
          </a:p>
          <a:p>
            <a:r>
              <a:rPr lang="en-US" b="1" dirty="0">
                <a:latin typeface="Times New Roman"/>
                <a:cs typeface="Times New Roman"/>
              </a:rPr>
              <a:t>(Text in parenthesis) = notes for virtual implementation.</a:t>
            </a:r>
            <a:endParaRPr lang="en-US" dirty="0">
              <a:latin typeface="Times New Roman"/>
              <a:cs typeface="Times New Roman"/>
            </a:endParaRPr>
          </a:p>
          <a:p>
            <a:br>
              <a:rPr lang="en-US" dirty="0"/>
            </a:br>
            <a:r>
              <a:rPr lang="en-US" i="1" dirty="0">
                <a:latin typeface="Times New Roman"/>
                <a:cs typeface="Times New Roman"/>
              </a:rPr>
              <a:t>We want ECE Providers to engage in the materials and learn from each other. You are encouraged to incorporate personal stories about ECE programs making improvements and/or using an Assessment Tool to support changes in healthy eating and physical activity. You may also add additional interactive activities to all Sessions. </a:t>
            </a:r>
            <a:endParaRPr lang="en-US" dirty="0">
              <a:latin typeface="Times New Roman"/>
              <a:cs typeface="Times New Roman"/>
            </a:endParaRPr>
          </a:p>
          <a:p>
            <a:endParaRPr lang="en-US" dirty="0"/>
          </a:p>
          <a:p>
            <a:r>
              <a:rPr lang="en-US" i="1" dirty="0">
                <a:latin typeface="Times New Roman"/>
                <a:cs typeface="Times New Roman"/>
              </a:rPr>
              <a:t>Additionally, this series of Sessions can be implemented in several ways, timeframes, and formats. Trainers should review the Implementation Toolkit for further guidance about constructing these Sessions to meet the needs of the participating ECE programs. Trainers should take time to revise these PowerPoints and their overall Learning Collaborative plan to determine the best layout of the intended Learning Collaborative program. </a:t>
            </a:r>
            <a:endParaRPr lang="en-US" dirty="0">
              <a:latin typeface="Times New Roman"/>
              <a:cs typeface="Times New Roman"/>
            </a:endParaRPr>
          </a:p>
          <a:p>
            <a:endParaRPr lang="en-US" dirty="0"/>
          </a:p>
          <a:p>
            <a:r>
              <a:rPr lang="en-US" i="1" dirty="0">
                <a:latin typeface="Times New Roman"/>
                <a:cs typeface="Times New Roman"/>
              </a:rPr>
              <a:t>All of the resources presented throughout the Learning Collaborative can be found in the Resource Guide. When you see the notebook icon in the top right corner of the screen, the resource shown on the screen can be found in the Resource Guide.  </a:t>
            </a:r>
            <a:endParaRPr lang="en-US" dirty="0">
              <a:latin typeface="Times New Roman"/>
              <a:cs typeface="Times New Roman"/>
            </a:endParaRPr>
          </a:p>
          <a:p>
            <a:endParaRPr lang="en-US" dirty="0"/>
          </a:p>
          <a:p>
            <a:pPr marL="0" marR="0">
              <a:lnSpc>
                <a:spcPct val="107000"/>
              </a:lnSpc>
              <a:spcBef>
                <a:spcPts val="0"/>
              </a:spcBef>
              <a:spcAft>
                <a:spcPts val="800"/>
              </a:spcAft>
            </a:pPr>
            <a:r>
              <a:rPr lang="en-US" i="1" dirty="0">
                <a:latin typeface="Times New Roman"/>
                <a:cs typeface="Times New Roman"/>
              </a:rPr>
              <a:t>The Resource Guide can be found at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https://public.3.basecamp.com/p/Xj1WBY5rhXD46RQqyoW1Ji1q</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i="1" dirty="0">
                <a:latin typeface="Times New Roman"/>
                <a:cs typeface="Times New Roman"/>
              </a:rPr>
              <a:t>For any other assistance, please email: </a:t>
            </a:r>
            <a:endParaRPr lang="en-US" dirty="0">
              <a:latin typeface="Times New Roman"/>
              <a:cs typeface="Times New Roman"/>
            </a:endParaRPr>
          </a:p>
          <a:p>
            <a:r>
              <a:rPr lang="en-US" i="1" dirty="0">
                <a:latin typeface="Times New Roman"/>
                <a:cs typeface="Times New Roman"/>
              </a:rPr>
              <a:t>Nemours Children’s Health: info@healthykidshealthyfuture.org</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smtClean="0">
                <a:solidFill>
                  <a:schemeClr val="dk1"/>
                </a:solidFill>
                <a:latin typeface="Arial"/>
                <a:ea typeface="Arial"/>
                <a:cs typeface="Arial"/>
                <a:sym typeface="Arial"/>
              </a:rPr>
              <a:t>1</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79079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a:xfrm>
            <a:off x="685800" y="4020186"/>
            <a:ext cx="5486400" cy="3701414"/>
          </a:xfrm>
        </p:spPr>
        <p:txBody>
          <a:bodyPr/>
          <a:lstStyle/>
          <a:p>
            <a:pPr defTabSz="933237">
              <a:defRPr/>
            </a:pPr>
            <a:r>
              <a:rPr lang="en-US" i="0" baseline="0" dirty="0">
                <a:latin typeface="Times New Roman"/>
                <a:cs typeface="Times New Roman"/>
              </a:rPr>
              <a:t>While this Learning Collaborative focuses</a:t>
            </a:r>
            <a:r>
              <a:rPr lang="en-US" i="0" strike="sngStrike" baseline="0" dirty="0">
                <a:latin typeface="Times New Roman"/>
                <a:cs typeface="Times New Roman"/>
              </a:rPr>
              <a:t> </a:t>
            </a:r>
            <a:r>
              <a:rPr lang="en-US" i="0" baseline="0" dirty="0">
                <a:latin typeface="Times New Roman"/>
                <a:cs typeface="Times New Roman"/>
              </a:rPr>
              <a:t>on </a:t>
            </a:r>
            <a:r>
              <a:rPr lang="en-US" b="1" i="0" baseline="0" dirty="0">
                <a:latin typeface="Times New Roman"/>
                <a:cs typeface="Times New Roman"/>
              </a:rPr>
              <a:t>screen time practices</a:t>
            </a:r>
            <a:r>
              <a:rPr lang="en-US" i="0" baseline="0" dirty="0">
                <a:latin typeface="Times New Roman"/>
                <a:cs typeface="Times New Roman"/>
              </a:rPr>
              <a:t>, it is important to understand their broader impact.  </a:t>
            </a:r>
            <a:endParaRPr lang="en-US" b="0" i="0" kern="0" baseline="0" dirty="0">
              <a:solidFill>
                <a:schemeClr val="dk1"/>
              </a:solidFill>
              <a:effectLst/>
              <a:latin typeface="Times New Roman"/>
              <a:cs typeface="Times New Roman"/>
            </a:endParaRPr>
          </a:p>
          <a:p>
            <a:pPr defTabSz="933237">
              <a:defRPr/>
            </a:pPr>
            <a:endParaRPr lang="en-US" b="0" i="0" kern="0" baseline="0" dirty="0">
              <a:solidFill>
                <a:schemeClr val="dk1"/>
              </a:solidFill>
              <a:effectLst/>
              <a:latin typeface="Times New Roman"/>
              <a:cs typeface="Times New Roman"/>
            </a:endParaRPr>
          </a:p>
          <a:p>
            <a:pPr defTabSz="933237">
              <a:defRPr/>
            </a:pPr>
            <a:r>
              <a:rPr lang="en-US" b="0" kern="1200" dirty="0">
                <a:solidFill>
                  <a:schemeClr val="tx1"/>
                </a:solidFill>
                <a:effectLst/>
                <a:latin typeface="Times New Roman"/>
                <a:cs typeface="Times New Roman"/>
              </a:rPr>
              <a:t>As ECE providers, you work hard every day to set children up for success. You are expected to…</a:t>
            </a:r>
            <a:endParaRPr lang="en-US" b="1" kern="1200" dirty="0">
              <a:solidFill>
                <a:schemeClr val="tx1"/>
              </a:solidFill>
              <a:effectLst/>
              <a:latin typeface="Times New Roman"/>
              <a:cs typeface="Times New Roman"/>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1200" dirty="0">
                <a:solidFill>
                  <a:schemeClr val="tx1"/>
                </a:solidFill>
                <a:effectLst/>
                <a:latin typeface="Times New Roman"/>
                <a:cs typeface="Times New Roman"/>
              </a:rPr>
              <a:t>make sure that they are physically healthy and growing to their optimal potential. </a:t>
            </a:r>
          </a:p>
          <a:p>
            <a:pPr marL="171450" lvl="0" indent="-171450">
              <a:buFont typeface="Arial" panose="020B0604020202020204" pitchFamily="34" charset="0"/>
              <a:buChar char="•"/>
            </a:pPr>
            <a:r>
              <a:rPr lang="en-US" kern="1200" dirty="0">
                <a:solidFill>
                  <a:schemeClr val="tx1"/>
                </a:solidFill>
                <a:effectLst/>
                <a:latin typeface="Times New Roman"/>
                <a:cs typeface="Times New Roman"/>
              </a:rPr>
              <a:t>prepare children for school, making sure they have certain knowledge and skills, and the ability to solve problems (cognitive development);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1200" dirty="0">
                <a:solidFill>
                  <a:schemeClr val="tx1"/>
                </a:solidFill>
                <a:effectLst/>
                <a:latin typeface="Times New Roman"/>
                <a:cs typeface="Times New Roman"/>
              </a:rPr>
              <a:t>teach children how to get along with others and manage their emotions (social and emotional development);</a:t>
            </a:r>
            <a:endParaRPr lang="en-US" b="1" kern="1200" dirty="0">
              <a:solidFill>
                <a:schemeClr val="tx1"/>
              </a:solidFill>
              <a:effectLst/>
              <a:latin typeface="Times New Roman"/>
              <a:cs typeface="Times New Roman"/>
            </a:endParaRPr>
          </a:p>
          <a:p>
            <a:pPr marL="171450" lvl="0" indent="-171450">
              <a:buFont typeface="Arial" panose="020B0604020202020204" pitchFamily="34" charset="0"/>
              <a:buChar char="•"/>
            </a:pPr>
            <a:r>
              <a:rPr lang="en-US" kern="1200" dirty="0">
                <a:solidFill>
                  <a:schemeClr val="tx1"/>
                </a:solidFill>
                <a:effectLst/>
                <a:latin typeface="Times New Roman"/>
                <a:cs typeface="Times New Roman"/>
              </a:rPr>
              <a:t>help children learn how to read and communicate (language development, literacy, and communication); and</a:t>
            </a:r>
          </a:p>
          <a:p>
            <a:pPr marL="171450" lvl="0" indent="-171450">
              <a:buFont typeface="Arial" panose="020B0604020202020204" pitchFamily="34" charset="0"/>
              <a:buChar char="•"/>
            </a:pPr>
            <a:r>
              <a:rPr lang="en-US" kern="1200" dirty="0">
                <a:solidFill>
                  <a:schemeClr val="tx1"/>
                </a:solidFill>
                <a:effectLst/>
                <a:latin typeface="Times New Roman"/>
                <a:cs typeface="Times New Roman"/>
              </a:rPr>
              <a:t>teach them an appreciation for their senses – sight, smell, taste, feel, sound (sensory development, approaches to play and learning).</a:t>
            </a:r>
          </a:p>
          <a:p>
            <a:r>
              <a:rPr lang="en-US" b="0" kern="1200" dirty="0">
                <a:solidFill>
                  <a:schemeClr val="tx1"/>
                </a:solidFill>
                <a:effectLst/>
                <a:latin typeface="Times New Roman"/>
                <a:cs typeface="Times New Roman"/>
              </a:rPr>
              <a:t> </a:t>
            </a:r>
            <a:endParaRPr lang="en-US" b="1" kern="1200" dirty="0">
              <a:solidFill>
                <a:schemeClr val="tx1"/>
              </a:solidFill>
              <a:effectLst/>
              <a:latin typeface="Times New Roman"/>
              <a:cs typeface="Times New Roman"/>
            </a:endParaRPr>
          </a:p>
          <a:p>
            <a:r>
              <a:rPr lang="en-US" b="0" i="1" kern="1200" dirty="0">
                <a:solidFill>
                  <a:schemeClr val="tx1"/>
                </a:solidFill>
                <a:effectLst/>
                <a:latin typeface="Times New Roman"/>
                <a:cs typeface="Times New Roman"/>
              </a:rPr>
              <a:t>Ask</a:t>
            </a:r>
            <a:r>
              <a:rPr lang="en-US" b="0" kern="1200" dirty="0">
                <a:solidFill>
                  <a:schemeClr val="tx1"/>
                </a:solidFill>
                <a:effectLst/>
                <a:latin typeface="Times New Roman"/>
                <a:cs typeface="Times New Roman"/>
              </a:rPr>
              <a:t>: How many of you recognize the concepts of developmental domains and “the whole child approach to education”? What does this mean to you? </a:t>
            </a:r>
            <a:endParaRPr lang="en-US" b="1" kern="1200" dirty="0">
              <a:solidFill>
                <a:schemeClr val="tx1"/>
              </a:solidFill>
              <a:effectLst/>
              <a:latin typeface="Times New Roman"/>
              <a:cs typeface="Times New Roman"/>
            </a:endParaRPr>
          </a:p>
          <a:p>
            <a:endParaRPr lang="en-US" b="0" kern="1200" dirty="0">
              <a:solidFill>
                <a:schemeClr val="tx1"/>
              </a:solidFill>
              <a:effectLst/>
              <a:latin typeface="Times New Roman"/>
              <a:cs typeface="Times New Roman"/>
            </a:endParaRPr>
          </a:p>
          <a:p>
            <a:r>
              <a:rPr lang="en-US" b="0" kern="1200" dirty="0">
                <a:solidFill>
                  <a:schemeClr val="tx1"/>
                </a:solidFill>
                <a:effectLst/>
                <a:latin typeface="Times New Roman"/>
                <a:cs typeface="Times New Roman"/>
              </a:rPr>
              <a:t>When you plan your day, you want to include activities that incorporate all domains into children’s learning to support their overall development and health.  </a:t>
            </a:r>
            <a:endParaRPr lang="en-US" b="1" kern="1200" dirty="0">
              <a:solidFill>
                <a:schemeClr val="tx1"/>
              </a:solidFill>
              <a:effectLst/>
              <a:latin typeface="Times New Roman"/>
              <a:cs typeface="Times New Roman"/>
            </a:endParaRPr>
          </a:p>
          <a:p>
            <a:r>
              <a:rPr lang="en-US" b="0" i="1" kern="1200" dirty="0">
                <a:solidFill>
                  <a:schemeClr val="tx1"/>
                </a:solidFill>
                <a:effectLst/>
                <a:latin typeface="Times New Roman"/>
                <a:cs typeface="Times New Roman"/>
              </a:rPr>
              <a:t> </a:t>
            </a:r>
          </a:p>
          <a:p>
            <a:r>
              <a:rPr lang="en-US" b="0" i="1" kern="1200" dirty="0">
                <a:solidFill>
                  <a:schemeClr val="tx1"/>
                </a:solidFill>
                <a:effectLst/>
                <a:latin typeface="Times New Roman"/>
                <a:cs typeface="Times New Roman"/>
              </a:rPr>
              <a:t>More information about Developmental Domains can be found at: </a:t>
            </a:r>
            <a:r>
              <a:rPr lang="en-US" b="1" kern="1200" dirty="0">
                <a:solidFill>
                  <a:schemeClr val="tx1"/>
                </a:solidFill>
                <a:effectLst/>
                <a:latin typeface="Times New Roman"/>
                <a:cs typeface="Times New Roman"/>
              </a:rPr>
              <a:t>https://www.naeyc.org/resources/position-statements/dap/principles</a:t>
            </a:r>
          </a:p>
          <a:p>
            <a:r>
              <a:rPr lang="en-US" b="0" i="1" strike="noStrike" kern="1200" dirty="0">
                <a:solidFill>
                  <a:schemeClr val="tx1"/>
                </a:solidFill>
                <a:effectLst/>
                <a:latin typeface="Times New Roman"/>
                <a:cs typeface="Times New Roman"/>
              </a:rPr>
              <a:t>More information about this Whole Child Approach to Education can be found at: </a:t>
            </a:r>
            <a:r>
              <a:rPr lang="en-US" b="1" u="sng" strike="noStrike" kern="1200" dirty="0">
                <a:solidFill>
                  <a:schemeClr val="tx1"/>
                </a:solidFill>
                <a:effectLst/>
                <a:latin typeface="Times New Roman"/>
                <a:cs typeface="Times New Roman"/>
                <a:hlinkClick r:id="rId3"/>
              </a:rPr>
              <a:t>http://www.wholechildeducation.org/take-action/making-the-case</a:t>
            </a:r>
            <a:r>
              <a:rPr lang="en-US" b="0" i="1" u="sng" strike="noStrike" kern="1200" dirty="0">
                <a:solidFill>
                  <a:schemeClr val="tx1"/>
                </a:solidFill>
                <a:effectLst/>
                <a:latin typeface="Times New Roman"/>
                <a:cs typeface="Times New Roman"/>
              </a:rPr>
              <a:t>. </a:t>
            </a:r>
            <a:r>
              <a:rPr lang="en-US" b="0" i="1" u="none" strike="noStrike" kern="1200" dirty="0">
                <a:solidFill>
                  <a:schemeClr val="tx1"/>
                </a:solidFill>
                <a:effectLst/>
                <a:latin typeface="Times New Roman"/>
                <a:cs typeface="Times New Roman"/>
              </a:rPr>
              <a:t>Place these links in the chat for people to copy and check out after the Session. </a:t>
            </a:r>
            <a:endParaRPr lang="en-US" b="1" strike="noStrike" kern="1200" dirty="0">
              <a:solidFill>
                <a:schemeClr val="tx1"/>
              </a:solidFill>
              <a:effectLst/>
              <a:latin typeface="Times New Roman"/>
              <a:cs typeface="Times New Roman"/>
            </a:endParaRPr>
          </a:p>
          <a:p>
            <a:endParaRPr lang="en-US" i="1" dirty="0">
              <a:latin typeface="Times New Roman"/>
              <a:cs typeface="Times New Roman"/>
            </a:endParaRPr>
          </a:p>
        </p:txBody>
      </p:sp>
      <p:sp>
        <p:nvSpPr>
          <p:cNvPr id="4" name="Slide Number Placeholder 3"/>
          <p:cNvSpPr>
            <a:spLocks noGrp="1"/>
          </p:cNvSpPr>
          <p:nvPr>
            <p:ph type="sldNum" sz="quarter" idx="10"/>
          </p:nvPr>
        </p:nvSpPr>
        <p:spPr/>
        <p:txBody>
          <a:bodyPr/>
          <a:lstStyle/>
          <a:p>
            <a:fld id="{E7A05770-E5D7-814C-AA59-DDBA4A5E56F3}" type="slidenum">
              <a:rPr lang="en-US" smtClean="0"/>
              <a:t>10</a:t>
            </a:fld>
            <a:endParaRPr lang="en-US"/>
          </a:p>
        </p:txBody>
      </p:sp>
    </p:spTree>
    <p:extLst>
      <p:ext uri="{BB962C8B-B14F-4D97-AF65-F5344CB8AC3E}">
        <p14:creationId xmlns:p14="http://schemas.microsoft.com/office/powerpoint/2010/main" val="348268687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8:notes"/>
          <p:cNvSpPr>
            <a:spLocks noGrp="1" noRot="1" noChangeAspect="1"/>
          </p:cNvSpPr>
          <p:nvPr>
            <p:ph type="sldImg" idx="2"/>
          </p:nvPr>
        </p:nvSpPr>
        <p:spPr>
          <a:xfrm>
            <a:off x="1482725" y="719138"/>
            <a:ext cx="4349750" cy="32623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18: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sz="1200" i="1" u="none" dirty="0">
                <a:latin typeface="Times New Roman"/>
                <a:ea typeface="Times New Roman"/>
                <a:cs typeface="Times New Roman"/>
                <a:sym typeface="Times New Roman"/>
              </a:rPr>
              <a:t>Caring for Our Children </a:t>
            </a:r>
            <a:r>
              <a:rPr lang="en-US" sz="1200" u="none" dirty="0">
                <a:latin typeface="Times New Roman"/>
                <a:ea typeface="Times New Roman"/>
                <a:cs typeface="Times New Roman"/>
                <a:sym typeface="Times New Roman"/>
              </a:rPr>
              <a:t>Standard: 2.2.0.3</a:t>
            </a:r>
          </a:p>
          <a:p>
            <a:pPr marL="0" lvl="0" indent="0" algn="l" rtl="0">
              <a:lnSpc>
                <a:spcPct val="100000"/>
              </a:lnSpc>
              <a:spcBef>
                <a:spcPts val="0"/>
              </a:spcBef>
              <a:spcAft>
                <a:spcPts val="0"/>
              </a:spcAft>
              <a:buSzPts val="1400"/>
              <a:buNone/>
            </a:pPr>
            <a:endParaRPr lang="en-US" sz="1200" u="none"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sz="1200" u="none" dirty="0">
                <a:latin typeface="Times New Roman"/>
                <a:ea typeface="Times New Roman"/>
                <a:cs typeface="Times New Roman"/>
                <a:sym typeface="Times New Roman"/>
              </a:rPr>
              <a:t>As you saw in the video, being intentional in screen time use is important, as is how you interact with children during screen time. </a:t>
            </a:r>
            <a:endParaRPr sz="1200" u="none"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sz="1200" dirty="0"/>
          </a:p>
          <a:p>
            <a:pPr marL="0" indent="0"/>
            <a:r>
              <a:rPr lang="en-US" sz="1200" i="1" u="none" dirty="0">
                <a:latin typeface="Times New Roman"/>
                <a:ea typeface="Times New Roman"/>
                <a:cs typeface="Times New Roman"/>
                <a:sym typeface="Times New Roman"/>
              </a:rPr>
              <a:t>Caring for Our Children </a:t>
            </a:r>
            <a:r>
              <a:rPr lang="en-US" sz="1200" u="none" dirty="0">
                <a:latin typeface="Times New Roman"/>
                <a:ea typeface="Times New Roman"/>
                <a:cs typeface="Times New Roman"/>
                <a:sym typeface="Times New Roman"/>
              </a:rPr>
              <a:t>best practices recommend:</a:t>
            </a:r>
            <a:r>
              <a:rPr lang="en-US" sz="1200" dirty="0"/>
              <a:t> </a:t>
            </a:r>
            <a:endParaRPr sz="1200" dirty="0"/>
          </a:p>
          <a:p>
            <a:pPr marL="171450" marR="0" lvl="0" indent="-95250" algn="l" rtl="0">
              <a:lnSpc>
                <a:spcPct val="100000"/>
              </a:lnSpc>
              <a:spcBef>
                <a:spcPts val="0"/>
              </a:spcBef>
              <a:spcAft>
                <a:spcPts val="0"/>
              </a:spcAft>
              <a:buClr>
                <a:schemeClr val="dk1"/>
              </a:buClr>
              <a:buSzPts val="1200"/>
              <a:buFont typeface="Arial"/>
              <a:buChar char="•"/>
            </a:pPr>
            <a:r>
              <a:rPr lang="en-US" sz="1200" dirty="0"/>
              <a:t>When screen time is offered, it should be viewed with an adult who can help children apply what they are learning to the world around them</a:t>
            </a:r>
            <a:endParaRPr sz="1200" dirty="0"/>
          </a:p>
          <a:p>
            <a:pPr marL="0" marR="0" lvl="0" indent="0" algn="l" rtl="0">
              <a:lnSpc>
                <a:spcPct val="100000"/>
              </a:lnSpc>
              <a:spcBef>
                <a:spcPts val="0"/>
              </a:spcBef>
              <a:spcAft>
                <a:spcPts val="0"/>
              </a:spcAft>
              <a:buClr>
                <a:schemeClr val="dk1"/>
              </a:buClr>
              <a:buSzPts val="2400"/>
              <a:buFont typeface="Arial"/>
              <a:buNone/>
            </a:pPr>
            <a:endParaRPr sz="2400" dirty="0"/>
          </a:p>
          <a:p>
            <a:pPr marL="0" lvl="0" indent="0" algn="l" rtl="0">
              <a:lnSpc>
                <a:spcPct val="100000"/>
              </a:lnSpc>
              <a:spcBef>
                <a:spcPts val="0"/>
              </a:spcBef>
              <a:spcAft>
                <a:spcPts val="0"/>
              </a:spcAft>
              <a:buSzPts val="1400"/>
              <a:buNone/>
            </a:pPr>
            <a:endParaRPr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130790253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9:notes"/>
          <p:cNvSpPr>
            <a:spLocks noGrp="1" noRot="1" noChangeAspect="1"/>
          </p:cNvSpPr>
          <p:nvPr>
            <p:ph type="sldImg" idx="2"/>
          </p:nvPr>
        </p:nvSpPr>
        <p:spPr>
          <a:xfrm>
            <a:off x="1481138" y="719138"/>
            <a:ext cx="4352925" cy="3263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9: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200" dirty="0"/>
              <a:t>During screen time you should: </a:t>
            </a:r>
            <a:endParaRPr sz="1200" dirty="0"/>
          </a:p>
          <a:p>
            <a:pPr marL="171450" marR="0" lvl="0" indent="-171450" algn="l" rtl="0">
              <a:lnSpc>
                <a:spcPct val="100000"/>
              </a:lnSpc>
              <a:spcBef>
                <a:spcPts val="0"/>
              </a:spcBef>
              <a:spcAft>
                <a:spcPts val="0"/>
              </a:spcAft>
              <a:buClr>
                <a:schemeClr val="dk1"/>
              </a:buClr>
              <a:buSzPts val="1200"/>
              <a:buFont typeface="Arial"/>
              <a:buChar char="•"/>
            </a:pPr>
            <a:r>
              <a:rPr lang="en-US" sz="1200" dirty="0"/>
              <a:t>Actively engage with what children are seeing. If you watch a video with music, you can encourage children to dance and sing along. </a:t>
            </a:r>
            <a:endParaRPr sz="1200" dirty="0"/>
          </a:p>
          <a:p>
            <a:pPr marL="171450" marR="0" lvl="0" indent="-171450" algn="l" rtl="0">
              <a:lnSpc>
                <a:spcPct val="100000"/>
              </a:lnSpc>
              <a:spcBef>
                <a:spcPts val="0"/>
              </a:spcBef>
              <a:spcAft>
                <a:spcPts val="0"/>
              </a:spcAft>
              <a:buClr>
                <a:schemeClr val="dk1"/>
              </a:buClr>
              <a:buSzPts val="1200"/>
              <a:buFont typeface="Arial"/>
              <a:buChar char="•"/>
            </a:pPr>
            <a:r>
              <a:rPr lang="en-US" sz="1200" dirty="0"/>
              <a:t>Pause the video to ask questions about what the children see, think, feel or wonder. If you are reading a story on a tablet, you can pause to ask children about the characters, the setting, or the plot. </a:t>
            </a:r>
            <a:endParaRPr sz="1200" dirty="0"/>
          </a:p>
          <a:p>
            <a:pPr marL="171450" marR="0" lvl="0" indent="-171450" algn="l" rtl="0">
              <a:lnSpc>
                <a:spcPct val="100000"/>
              </a:lnSpc>
              <a:spcBef>
                <a:spcPts val="0"/>
              </a:spcBef>
              <a:spcAft>
                <a:spcPts val="0"/>
              </a:spcAft>
              <a:buClr>
                <a:schemeClr val="dk1"/>
              </a:buClr>
              <a:buSzPts val="1200"/>
              <a:buFont typeface="Arial"/>
              <a:buChar char="•"/>
            </a:pPr>
            <a:r>
              <a:rPr lang="en-US" sz="1200" dirty="0"/>
              <a:t>Ask children about ways they might apply what they saw to the real world. You could start by asking: What did you see? What do you think happened? How did they do that? What did we learn that we did not know before? And/or, What do you still have questions about? </a:t>
            </a:r>
            <a:endParaRPr sz="1200" dirty="0"/>
          </a:p>
          <a:p>
            <a:pPr marL="171450" marR="0" lvl="0" indent="-171450" algn="l" rtl="0">
              <a:lnSpc>
                <a:spcPct val="100000"/>
              </a:lnSpc>
              <a:spcBef>
                <a:spcPts val="0"/>
              </a:spcBef>
              <a:spcAft>
                <a:spcPts val="0"/>
              </a:spcAft>
              <a:buClr>
                <a:schemeClr val="dk1"/>
              </a:buClr>
              <a:buSzPts val="1200"/>
              <a:buFont typeface="Arial"/>
              <a:buChar char="•"/>
            </a:pPr>
            <a:r>
              <a:rPr lang="en-US" sz="1200" dirty="0"/>
              <a:t>After watching a video, you can choose follow-up activities that connect what children viewed or learned. </a:t>
            </a:r>
            <a:endParaRPr sz="1200" dirty="0"/>
          </a:p>
          <a:p>
            <a:pPr marL="0" marR="0" lvl="0" indent="0" algn="l" rtl="0">
              <a:lnSpc>
                <a:spcPct val="100000"/>
              </a:lnSpc>
              <a:spcBef>
                <a:spcPts val="0"/>
              </a:spcBef>
              <a:spcAft>
                <a:spcPts val="0"/>
              </a:spcAft>
              <a:buClr>
                <a:schemeClr val="dk1"/>
              </a:buClr>
              <a:buSzPts val="1100"/>
              <a:buFont typeface="Arial"/>
              <a:buNone/>
            </a:pPr>
            <a:endParaRPr sz="1200" dirty="0"/>
          </a:p>
          <a:p>
            <a:pPr marL="0" indent="0"/>
            <a:r>
              <a:rPr lang="en-US" sz="1200" dirty="0"/>
              <a:t>When using screen time, it should always support children’s </a:t>
            </a:r>
            <a:r>
              <a:rPr lang="en-US" sz="1200" dirty="0">
                <a:solidFill>
                  <a:srgbClr val="000000"/>
                </a:solidFill>
              </a:rPr>
              <a:t>learning and</a:t>
            </a:r>
            <a:r>
              <a:rPr lang="en-US" sz="1200" dirty="0"/>
              <a:t> </a:t>
            </a:r>
            <a:r>
              <a:rPr lang="en-US" sz="1200" dirty="0">
                <a:solidFill>
                  <a:srgbClr val="000000"/>
                </a:solidFill>
              </a:rPr>
              <a:t>development</a:t>
            </a:r>
            <a:r>
              <a:rPr lang="en-US" sz="1200" dirty="0"/>
              <a:t>. Ensure that screen time:</a:t>
            </a:r>
            <a:endParaRPr sz="1200" dirty="0"/>
          </a:p>
          <a:p>
            <a:pPr marL="171450" indent="-171450">
              <a:buClr>
                <a:schemeClr val="dk1"/>
              </a:buClr>
              <a:buSzPts val="1200"/>
              <a:buFont typeface="Arial"/>
              <a:buChar char="•"/>
            </a:pPr>
            <a:r>
              <a:rPr lang="en-US" sz="1200" dirty="0"/>
              <a:t>Does not take the place of physical and/</a:t>
            </a:r>
            <a:r>
              <a:rPr lang="en-US" sz="1200" dirty="0">
                <a:solidFill>
                  <a:srgbClr val="000000"/>
                </a:solidFill>
              </a:rPr>
              <a:t>or interactive activities.</a:t>
            </a:r>
            <a:r>
              <a:rPr lang="en-US" sz="1200" dirty="0"/>
              <a:t> We want children to learn through doing – whether that’s building, pretend play or being outdoors.  </a:t>
            </a:r>
            <a:endParaRPr sz="1200" dirty="0"/>
          </a:p>
          <a:p>
            <a:pPr marL="171450" lvl="0" indent="-171450" algn="l" rtl="0">
              <a:lnSpc>
                <a:spcPct val="100000"/>
              </a:lnSpc>
              <a:spcBef>
                <a:spcPts val="0"/>
              </a:spcBef>
              <a:spcAft>
                <a:spcPts val="0"/>
              </a:spcAft>
              <a:buClr>
                <a:schemeClr val="dk1"/>
              </a:buClr>
              <a:buSzPts val="1200"/>
              <a:buFont typeface="Arial"/>
              <a:buChar char="•"/>
            </a:pPr>
            <a:r>
              <a:rPr lang="en-US" sz="1200" dirty="0"/>
              <a:t>Is developmentally inappropriate. Even good videos aren’t helpful if children don’t understand them, or they can’t relate them to their lives; and </a:t>
            </a:r>
            <a:endParaRPr sz="1200" dirty="0"/>
          </a:p>
          <a:p>
            <a:pPr marL="171450" indent="-171450">
              <a:buClr>
                <a:schemeClr val="dk1"/>
              </a:buClr>
              <a:buSzPts val="1200"/>
              <a:buFont typeface="Arial"/>
              <a:buChar char="•"/>
            </a:pPr>
            <a:r>
              <a:rPr lang="en-US" sz="1200" dirty="0"/>
              <a:t>Does not contain commercials or other advertisements. Children may not remember the ads they see but they enter their minds – </a:t>
            </a:r>
            <a:r>
              <a:rPr lang="en-US" sz="1200" dirty="0">
                <a:solidFill>
                  <a:srgbClr val="000000"/>
                </a:solidFill>
              </a:rPr>
              <a:t>exposing children to products, ideas, and messages that may not be developmentally appropriate and in some cases could be harmful. </a:t>
            </a:r>
            <a:endParaRPr lang="en-US" sz="1200" dirty="0">
              <a:solidFill>
                <a:srgbClr val="FF0000"/>
              </a:solidFil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0:notes"/>
          <p:cNvSpPr>
            <a:spLocks noGrp="1" noRot="1" noChangeAspect="1"/>
          </p:cNvSpPr>
          <p:nvPr>
            <p:ph type="sldImg" idx="2"/>
          </p:nvPr>
        </p:nvSpPr>
        <p:spPr>
          <a:xfrm>
            <a:off x="1481138" y="719138"/>
            <a:ext cx="4352925" cy="3263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20: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rmAutofit/>
          </a:bodyPr>
          <a:lstStyle/>
          <a:p>
            <a:pPr marL="0" indent="0"/>
            <a:r>
              <a:rPr lang="en-US" sz="1200" dirty="0">
                <a:solidFill>
                  <a:schemeClr val="dk1"/>
                </a:solidFill>
              </a:rPr>
              <a:t>Keeping screens off during meals and snacks is a</a:t>
            </a:r>
            <a:r>
              <a:rPr lang="en-US" sz="1200" i="1" dirty="0">
                <a:solidFill>
                  <a:schemeClr val="dk1"/>
                </a:solidFill>
              </a:rPr>
              <a:t> Caring for Our Children</a:t>
            </a:r>
            <a:r>
              <a:rPr lang="en-US" sz="1200" dirty="0">
                <a:solidFill>
                  <a:schemeClr val="dk1"/>
                </a:solidFill>
              </a:rPr>
              <a:t> best practice. Time during meals should be spent modeling appropriate eating behaviors and habits, encouraging children to try new foods, assisting children in the recognition of their hunger and fullness cues, and supporting the development of children’s gross and fine motor skills as they learn to feed and serve themselves.</a:t>
            </a:r>
            <a:r>
              <a:rPr lang="en-US" sz="1200" dirty="0"/>
              <a:t>   </a:t>
            </a:r>
            <a:endParaRPr dirty="0"/>
          </a:p>
          <a:p>
            <a:pPr marL="0" lvl="0" indent="0" algn="l" rtl="0">
              <a:lnSpc>
                <a:spcPct val="100000"/>
              </a:lnSpc>
              <a:spcBef>
                <a:spcPts val="0"/>
              </a:spcBef>
              <a:spcAft>
                <a:spcPts val="0"/>
              </a:spcAft>
              <a:buSzPts val="1400"/>
              <a:buNone/>
            </a:pPr>
            <a:endParaRPr dirty="0"/>
          </a:p>
        </p:txBody>
      </p:sp>
      <p:sp>
        <p:nvSpPr>
          <p:cNvPr id="252" name="Google Shape;252;p20: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Arial"/>
                <a:ea typeface="Arial"/>
                <a:cs typeface="Arial"/>
                <a:sym typeface="Arial"/>
              </a:rPr>
              <a:t>121</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Additionally, as we discussed at the beginning of the Learning Collaborative in the Orientation Meeting, all domains of development are interconnected. Times eating together are opportunities to develop all domains of development including – social emotional, language and cognitive, and sensory development. Some examples are here on the slide. Social emotional development is enhanced by children talking with their peers, learning about each other’s unique likes and dislikes, while learning table manners.  Language and cognitive development are strengthened whenever children partake in the give and take of conversation, share new ideas about food or whatever else is on their minds.  And sensory development evolves as children smell, touch and taste new and varied foods.  </a:t>
            </a:r>
          </a:p>
          <a:p>
            <a:endParaRPr lang="en-US" dirty="0"/>
          </a:p>
          <a:p>
            <a:r>
              <a:rPr lang="en-US" dirty="0"/>
              <a:t>Just like play is most beneficial when it is interactive so are mealtimes.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smtClean="0">
                <a:solidFill>
                  <a:schemeClr val="dk1"/>
                </a:solidFill>
                <a:latin typeface="Arial"/>
                <a:ea typeface="Arial"/>
                <a:cs typeface="Arial"/>
                <a:sym typeface="Arial"/>
              </a:rPr>
              <a:t>122</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046429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42:notes"/>
          <p:cNvSpPr>
            <a:spLocks noGrp="1" noRot="1" noChangeAspect="1"/>
          </p:cNvSpPr>
          <p:nvPr>
            <p:ph type="sldImg" idx="2"/>
          </p:nvPr>
        </p:nvSpPr>
        <p:spPr>
          <a:xfrm>
            <a:off x="1482725" y="719138"/>
            <a:ext cx="4349750" cy="32623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42: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rmAutofit/>
          </a:bodyPr>
          <a:lstStyle/>
          <a:p>
            <a:pPr defTabSz="957468">
              <a:defRPr/>
            </a:pPr>
            <a:r>
              <a:rPr lang="en-US" sz="1200" kern="1200" dirty="0">
                <a:solidFill>
                  <a:schemeClr val="tx1"/>
                </a:solidFill>
                <a:latin typeface="Times New Roman"/>
                <a:cs typeface="Times New Roman"/>
              </a:rPr>
              <a:t>Just like for the children in our care, being active is important to us as adults. In </a:t>
            </a:r>
            <a:r>
              <a:rPr lang="en-US" sz="1200" u="sng" kern="1200" dirty="0">
                <a:solidFill>
                  <a:schemeClr val="tx1"/>
                </a:solidFill>
                <a:latin typeface="Times New Roman"/>
                <a:cs typeface="Times New Roman"/>
              </a:rPr>
              <a:t>many </a:t>
            </a:r>
            <a:r>
              <a:rPr lang="en-US" sz="1200" kern="1200" dirty="0">
                <a:solidFill>
                  <a:schemeClr val="tx1"/>
                </a:solidFill>
                <a:latin typeface="Times New Roman"/>
                <a:cs typeface="Times New Roman"/>
              </a:rPr>
              <a:t>of our Sessions, we will take physical activity breaks – we know that active breaks keeps your brain more engaged today and helps you be healthier overall. These breaks are for you and perhaps ideas that you can take home to your classroom.</a:t>
            </a:r>
          </a:p>
          <a:p>
            <a:pPr defTabSz="957468">
              <a:defRPr/>
            </a:pPr>
            <a:endParaRPr lang="en-US" sz="1200" b="1" kern="1200" baseline="0" dirty="0">
              <a:solidFill>
                <a:schemeClr val="tx1"/>
              </a:solidFill>
              <a:latin typeface="Times New Roman"/>
              <a:cs typeface="Times New Roman"/>
            </a:endParaRPr>
          </a:p>
          <a:p>
            <a:pPr fontAlgn="base"/>
            <a:r>
              <a:rPr lang="en-US" sz="1200" b="1" i="0" u="none" strike="noStrike" cap="none" dirty="0">
                <a:solidFill>
                  <a:schemeClr val="dk1"/>
                </a:solidFill>
                <a:effectLst/>
                <a:latin typeface="Times New Roman"/>
                <a:ea typeface="Times New Roman"/>
                <a:cs typeface="Times New Roman"/>
                <a:sym typeface="Times New Roman"/>
              </a:rPr>
              <a:t>The Mirror Game</a:t>
            </a:r>
          </a:p>
          <a:p>
            <a:pPr algn="l" fontAlgn="base"/>
            <a:r>
              <a:rPr lang="en-US" sz="1200" b="0" i="0" u="none" strike="noStrike" cap="none" dirty="0">
                <a:solidFill>
                  <a:schemeClr val="dk1"/>
                </a:solidFill>
                <a:effectLst/>
                <a:latin typeface="Times New Roman"/>
                <a:ea typeface="Times New Roman"/>
                <a:cs typeface="Times New Roman"/>
                <a:sym typeface="Times New Roman"/>
              </a:rPr>
              <a:t>The leader acts out a motion such as brushing their teeth, waving their arms in the air, or bowing. The rest of the group must imitate the leader’s actions as if they are looking into a mirror.  After five or six actions, change who is the leader and have the new leader act out their motions.</a:t>
            </a:r>
          </a:p>
        </p:txBody>
      </p:sp>
    </p:spTree>
    <p:extLst>
      <p:ext uri="{BB962C8B-B14F-4D97-AF65-F5344CB8AC3E}">
        <p14:creationId xmlns:p14="http://schemas.microsoft.com/office/powerpoint/2010/main" val="372790138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1:notes"/>
          <p:cNvSpPr>
            <a:spLocks noGrp="1" noRot="1" noChangeAspect="1"/>
          </p:cNvSpPr>
          <p:nvPr>
            <p:ph type="sldImg" idx="2"/>
          </p:nvPr>
        </p:nvSpPr>
        <p:spPr>
          <a:xfrm>
            <a:off x="685800" y="684213"/>
            <a:ext cx="4022725" cy="30178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21: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Times New Roman"/>
                <a:ea typeface="Times New Roman"/>
                <a:cs typeface="Times New Roman"/>
                <a:sym typeface="Times New Roman"/>
              </a:rPr>
              <a:t>Deciding on the changes you want in your ECE program is the first step. </a:t>
            </a:r>
            <a:r>
              <a:rPr lang="en-US" sz="1200" dirty="0">
                <a:latin typeface="Times New Roman"/>
                <a:cs typeface="Times New Roman"/>
              </a:rPr>
              <a:t>The next step is supporting your staff, families and children to understand the topics and new expectations. This can be done through education, information sharing, and offering assistance if a concept is difficult to implement. Let’s review the best practices for Education and Professional Development in </a:t>
            </a:r>
            <a:r>
              <a:rPr lang="en-US" sz="1200" baseline="0" dirty="0">
                <a:latin typeface="Times New Roman"/>
                <a:cs typeface="Times New Roman"/>
              </a:rPr>
              <a:t>screen time.</a:t>
            </a:r>
            <a:endParaRPr lang="en-US" sz="1200" dirty="0">
              <a:latin typeface="Times New Roman"/>
              <a:cs typeface="Times New Roman"/>
            </a:endParaRPr>
          </a:p>
          <a:p>
            <a:pPr marL="0" lvl="0" indent="0" algn="l" rtl="0">
              <a:lnSpc>
                <a:spcPct val="100000"/>
              </a:lnSpc>
              <a:spcBef>
                <a:spcPts val="0"/>
              </a:spcBef>
              <a:spcAft>
                <a:spcPts val="0"/>
              </a:spcAft>
              <a:buSzPts val="1400"/>
              <a:buNone/>
            </a:pPr>
            <a:endParaRPr sz="1200" dirty="0"/>
          </a:p>
        </p:txBody>
      </p:sp>
      <p:sp>
        <p:nvSpPr>
          <p:cNvPr id="260" name="Google Shape;260;p21: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124</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2725" y="719138"/>
            <a:ext cx="4349750" cy="3262312"/>
          </a:xfrm>
        </p:spPr>
      </p:sp>
      <p:sp>
        <p:nvSpPr>
          <p:cNvPr id="3" name="Notes Placeholder 2"/>
          <p:cNvSpPr>
            <a:spLocks noGrp="1"/>
          </p:cNvSpPr>
          <p:nvPr>
            <p:ph type="body" idx="1"/>
          </p:nvPr>
        </p:nvSpPr>
        <p:spPr/>
        <p:txBody>
          <a:bodyPr/>
          <a:lstStyle/>
          <a:p>
            <a:pPr defTabSz="483306">
              <a:defRPr/>
            </a:pPr>
            <a:r>
              <a:rPr lang="en-US" kern="1200" dirty="0">
                <a:solidFill>
                  <a:schemeClr val="tx1"/>
                </a:solidFill>
                <a:effectLst/>
                <a:latin typeface="Times New Roman"/>
                <a:cs typeface="Times New Roman"/>
              </a:rPr>
              <a:t>If applicable, early childhood providers receive professional development on screen time two or more times per year on a variety of topics:</a:t>
            </a:r>
          </a:p>
          <a:p>
            <a:pPr defTabSz="483306">
              <a:buFont typeface="Arial" panose="020B0604020202020204" pitchFamily="34" charset="0"/>
              <a:buChar char="•"/>
              <a:defRPr/>
            </a:pPr>
            <a:r>
              <a:rPr lang="en-US" kern="1200" dirty="0">
                <a:solidFill>
                  <a:schemeClr val="tx1"/>
                </a:solidFill>
                <a:effectLst/>
                <a:latin typeface="Times New Roman"/>
                <a:cs typeface="Times New Roman"/>
              </a:rPr>
              <a:t>The recommended amount, types, and use of screen time in child care</a:t>
            </a:r>
          </a:p>
          <a:p>
            <a:pPr defTabSz="483306">
              <a:buFont typeface="Arial" panose="020B0604020202020204" pitchFamily="34" charset="0"/>
              <a:buChar char="•"/>
              <a:defRPr/>
            </a:pPr>
            <a:r>
              <a:rPr lang="en-US" kern="1200" dirty="0">
                <a:solidFill>
                  <a:schemeClr val="tx1"/>
                </a:solidFill>
                <a:effectLst/>
                <a:latin typeface="Times New Roman"/>
                <a:cs typeface="Times New Roman"/>
              </a:rPr>
              <a:t>Effectively teaching children about screen time</a:t>
            </a:r>
          </a:p>
          <a:p>
            <a:pPr defTabSz="483306">
              <a:defRPr/>
            </a:pPr>
            <a:endParaRPr lang="en-US" kern="1200" dirty="0">
              <a:solidFill>
                <a:schemeClr val="tx1"/>
              </a:solidFill>
              <a:effectLst/>
              <a:latin typeface="Times New Roman"/>
              <a:cs typeface="Times New Roman"/>
            </a:endParaRPr>
          </a:p>
        </p:txBody>
      </p:sp>
    </p:spTree>
    <p:extLst>
      <p:ext uri="{BB962C8B-B14F-4D97-AF65-F5344CB8AC3E}">
        <p14:creationId xmlns:p14="http://schemas.microsoft.com/office/powerpoint/2010/main" val="304625354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2725" y="719138"/>
            <a:ext cx="4349750" cy="3262312"/>
          </a:xfrm>
        </p:spPr>
      </p:sp>
      <p:sp>
        <p:nvSpPr>
          <p:cNvPr id="3" name="Notes Placeholder 2"/>
          <p:cNvSpPr>
            <a:spLocks noGrp="1"/>
          </p:cNvSpPr>
          <p:nvPr>
            <p:ph type="body" idx="1"/>
          </p:nvPr>
        </p:nvSpPr>
        <p:spPr/>
        <p:txBody>
          <a:bodyPr/>
          <a:lstStyle/>
          <a:p>
            <a:pPr defTabSz="483306">
              <a:defRPr/>
            </a:pPr>
            <a:r>
              <a:rPr lang="en-US" kern="1200" dirty="0">
                <a:solidFill>
                  <a:schemeClr val="tx1"/>
                </a:solidFill>
                <a:effectLst/>
                <a:latin typeface="Times New Roman"/>
                <a:cs typeface="Times New Roman"/>
              </a:rPr>
              <a:t>Families should be offered education on screen time at least 2 times per year, as their children reach developmental milestones and upon request. Family education should be on a variety of topics related to screen time recommendations and how families can follow them at home. Providers should encourage families to limit screen time at home to no more than one hour daily based on the American Academy of Pediatrics recommendation. </a:t>
            </a:r>
          </a:p>
        </p:txBody>
      </p:sp>
    </p:spTree>
    <p:extLst>
      <p:ext uri="{BB962C8B-B14F-4D97-AF65-F5344CB8AC3E}">
        <p14:creationId xmlns:p14="http://schemas.microsoft.com/office/powerpoint/2010/main" val="49832020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Prospective families are informed of screen time policies and practices.</a:t>
            </a:r>
          </a:p>
          <a:p>
            <a:r>
              <a:rPr lang="en-US" dirty="0"/>
              <a:t>Materials are written in a language and at a level the families can understand.</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smtClean="0">
                <a:solidFill>
                  <a:schemeClr val="dk1"/>
                </a:solidFill>
                <a:latin typeface="Arial"/>
                <a:ea typeface="Arial"/>
                <a:cs typeface="Arial"/>
                <a:sym typeface="Arial"/>
              </a:rPr>
              <a:t>127</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079310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3:notes"/>
          <p:cNvSpPr>
            <a:spLocks noGrp="1" noRot="1" noChangeAspect="1"/>
          </p:cNvSpPr>
          <p:nvPr>
            <p:ph type="sldImg" idx="2"/>
          </p:nvPr>
        </p:nvSpPr>
        <p:spPr>
          <a:xfrm>
            <a:off x="1481138" y="719138"/>
            <a:ext cx="4352925" cy="3263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23: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rmAutofit/>
          </a:bodyPr>
          <a:lstStyle/>
          <a:p>
            <a:pPr marL="0" lvl="0" indent="0" algn="l" rtl="0">
              <a:lnSpc>
                <a:spcPct val="100000"/>
              </a:lnSpc>
              <a:spcBef>
                <a:spcPts val="0"/>
              </a:spcBef>
              <a:spcAft>
                <a:spcPts val="0"/>
              </a:spcAft>
              <a:buSzPts val="1400"/>
              <a:buNone/>
            </a:pPr>
            <a:r>
              <a:rPr lang="en-US" sz="1200" dirty="0">
                <a:solidFill>
                  <a:schemeClr val="dk1"/>
                </a:solidFill>
              </a:rPr>
              <a:t>Educate families on how to reduce screen time or teach media literacy </a:t>
            </a:r>
            <a:r>
              <a:rPr lang="en-US" sz="1200" strike="noStrike" dirty="0">
                <a:solidFill>
                  <a:schemeClr val="dk1"/>
                </a:solidFill>
              </a:rPr>
              <a:t>education* two </a:t>
            </a:r>
            <a:r>
              <a:rPr lang="en-US" sz="1200" dirty="0">
                <a:solidFill>
                  <a:schemeClr val="dk1"/>
                </a:solidFill>
              </a:rPr>
              <a:t>times per year or more.  </a:t>
            </a:r>
            <a:r>
              <a:rPr lang="en-US" sz="1200" strike="noStrike" dirty="0">
                <a:solidFill>
                  <a:schemeClr val="dk1"/>
                </a:solidFill>
              </a:rPr>
              <a:t>*</a:t>
            </a:r>
            <a:r>
              <a:rPr lang="en-US" sz="1200" dirty="0">
                <a:solidFill>
                  <a:schemeClr val="dk1"/>
                </a:solidFill>
              </a:rPr>
              <a:t>Education opportunities can include special programs, newsletters, or information sheets.  </a:t>
            </a:r>
          </a:p>
          <a:p>
            <a:pPr marL="0" lvl="0" indent="0" algn="l" rtl="0">
              <a:lnSpc>
                <a:spcPct val="100000"/>
              </a:lnSpc>
              <a:spcBef>
                <a:spcPts val="0"/>
              </a:spcBef>
              <a:spcAft>
                <a:spcPts val="0"/>
              </a:spcAft>
              <a:buSzPts val="1400"/>
              <a:buNone/>
            </a:pPr>
            <a:endParaRPr lang="en-US" sz="1200" dirty="0"/>
          </a:p>
          <a:p>
            <a:pPr marL="0" indent="0">
              <a:buClr>
                <a:schemeClr val="dk1"/>
              </a:buClr>
              <a:buSzPts val="1200"/>
            </a:pPr>
            <a:r>
              <a:rPr lang="en-US" sz="1200" strike="noStrike" dirty="0"/>
              <a:t>Topics to include </a:t>
            </a:r>
            <a:r>
              <a:rPr lang="en-US" sz="1200" dirty="0">
                <a:solidFill>
                  <a:srgbClr val="000000"/>
                </a:solidFill>
              </a:rPr>
              <a:t>consider </a:t>
            </a:r>
            <a:r>
              <a:rPr lang="en-US" sz="1200" strike="noStrike" dirty="0"/>
              <a:t>when educating families may include:</a:t>
            </a:r>
            <a:endParaRPr sz="1200" strike="noStrike" dirty="0">
              <a:solidFill>
                <a:schemeClr val="dk1"/>
              </a:solidFill>
            </a:endParaRPr>
          </a:p>
          <a:p>
            <a:pPr marL="171450" lvl="0" indent="-171450" algn="l" rtl="0">
              <a:lnSpc>
                <a:spcPct val="100000"/>
              </a:lnSpc>
              <a:spcBef>
                <a:spcPts val="0"/>
              </a:spcBef>
              <a:spcAft>
                <a:spcPts val="0"/>
              </a:spcAft>
              <a:buClr>
                <a:schemeClr val="dk1"/>
              </a:buClr>
              <a:buSzPts val="1200"/>
              <a:buFont typeface="Times New Roman"/>
              <a:buChar char="•"/>
            </a:pPr>
            <a:r>
              <a:rPr lang="en-US" sz="1200" dirty="0">
                <a:solidFill>
                  <a:schemeClr val="dk1"/>
                </a:solidFill>
              </a:rPr>
              <a:t>Many families are not familiar with current screen time recommendations for children.  </a:t>
            </a:r>
            <a:r>
              <a:rPr lang="en-US" sz="1200" strike="noStrike" dirty="0">
                <a:solidFill>
                  <a:schemeClr val="dk1"/>
                </a:solidFill>
              </a:rPr>
              <a:t>And since </a:t>
            </a:r>
            <a:r>
              <a:rPr lang="en-US" sz="1200" dirty="0">
                <a:solidFill>
                  <a:schemeClr val="dk1"/>
                </a:solidFill>
              </a:rPr>
              <a:t>most screen use is happening at home</a:t>
            </a:r>
            <a:r>
              <a:rPr lang="en-US" sz="1200" dirty="0">
                <a:solidFill>
                  <a:srgbClr val="FF0000"/>
                </a:solidFill>
              </a:rPr>
              <a:t>,</a:t>
            </a:r>
            <a:r>
              <a:rPr lang="en-US" sz="1200" dirty="0">
                <a:solidFill>
                  <a:schemeClr val="dk1"/>
                </a:solidFill>
              </a:rPr>
              <a:t> this is an important place to begin conversations about screen time. Facilities should encourage families to limit screen time at home to no more than one to two hours daily.</a:t>
            </a:r>
            <a:endParaRPr sz="1200" dirty="0"/>
          </a:p>
          <a:p>
            <a:pPr marL="171450" lvl="0" indent="-171450" algn="l" rtl="0">
              <a:lnSpc>
                <a:spcPct val="100000"/>
              </a:lnSpc>
              <a:spcBef>
                <a:spcPts val="0"/>
              </a:spcBef>
              <a:spcAft>
                <a:spcPts val="0"/>
              </a:spcAft>
              <a:buClr>
                <a:schemeClr val="dk1"/>
              </a:buClr>
              <a:buSzPts val="1200"/>
              <a:buFont typeface="Times New Roman"/>
              <a:buChar char="•"/>
            </a:pPr>
            <a:r>
              <a:rPr lang="en-US" sz="1200" dirty="0">
                <a:solidFill>
                  <a:schemeClr val="dk1"/>
                </a:solidFill>
              </a:rPr>
              <a:t>Families often view television screen time as an educational resource and are not concerned with how much their child watches. Many families count only the time spent watching television—but screen time also includes time spent playing on or with a computer, cell phone, tablet, or video game. Adults also may not realize that when they use screens in front of their children their children are absorbing the content which is often not developmentally appropriate.</a:t>
            </a:r>
            <a:endParaRPr sz="1200" dirty="0">
              <a:solidFill>
                <a:schemeClr val="dk1"/>
              </a:solidFill>
            </a:endParaRPr>
          </a:p>
          <a:p>
            <a:pPr marL="171450" lvl="0" indent="-171450" algn="l" rtl="0">
              <a:lnSpc>
                <a:spcPct val="100000"/>
              </a:lnSpc>
              <a:spcBef>
                <a:spcPts val="0"/>
              </a:spcBef>
              <a:spcAft>
                <a:spcPts val="0"/>
              </a:spcAft>
              <a:buClr>
                <a:schemeClr val="dk1"/>
              </a:buClr>
              <a:buSzPts val="1200"/>
              <a:buFont typeface="Times New Roman"/>
              <a:buChar char="•"/>
            </a:pPr>
            <a:r>
              <a:rPr lang="en-US" sz="1200" dirty="0">
                <a:solidFill>
                  <a:schemeClr val="dk1"/>
                </a:solidFill>
              </a:rPr>
              <a:t>It is important to educate families about screen time, but also to partner with them on ideas as to how to change their children’s screen time habits. </a:t>
            </a:r>
            <a:endParaRPr sz="1200" dirty="0"/>
          </a:p>
          <a:p>
            <a:pPr marL="0" lvl="0" indent="0" algn="l" rtl="0">
              <a:lnSpc>
                <a:spcPct val="100000"/>
              </a:lnSpc>
              <a:spcBef>
                <a:spcPts val="0"/>
              </a:spcBef>
              <a:spcAft>
                <a:spcPts val="0"/>
              </a:spcAft>
              <a:buSzPts val="1400"/>
              <a:buNone/>
            </a:pPr>
            <a:endParaRPr sz="1200" dirty="0"/>
          </a:p>
        </p:txBody>
      </p:sp>
      <p:sp>
        <p:nvSpPr>
          <p:cNvPr id="276" name="Google Shape;276;p23: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Arial"/>
                <a:ea typeface="Arial"/>
                <a:cs typeface="Arial"/>
                <a:sym typeface="Arial"/>
              </a:rPr>
              <a:t>128</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a:xfrm>
            <a:off x="685800" y="4020186"/>
            <a:ext cx="5486400" cy="4006214"/>
          </a:xfrm>
        </p:spPr>
        <p:txBody>
          <a:bodyPr/>
          <a:lstStyle/>
          <a:p>
            <a:pPr marL="0" lvl="1" defTabSz="950969">
              <a:defRPr/>
            </a:pPr>
            <a:r>
              <a:rPr lang="en-US" dirty="0">
                <a:latin typeface="Times New Roman"/>
                <a:cs typeface="Times New Roman"/>
              </a:rPr>
              <a:t>All of the domains are essential and inter-connected.</a:t>
            </a:r>
            <a:r>
              <a:rPr lang="en-US" baseline="0" dirty="0">
                <a:latin typeface="Times New Roman"/>
                <a:cs typeface="Times New Roman"/>
              </a:rPr>
              <a:t> Let’s take a closer look at how you impact the </a:t>
            </a:r>
            <a:r>
              <a:rPr lang="en-US" b="0" i="0" baseline="0" dirty="0">
                <a:latin typeface="Times New Roman"/>
                <a:cs typeface="Times New Roman"/>
              </a:rPr>
              <a:t>health and physical development of young children.</a:t>
            </a:r>
          </a:p>
          <a:p>
            <a:pPr marL="0" lvl="1" defTabSz="950969">
              <a:defRPr/>
            </a:pPr>
            <a:endParaRPr lang="en-US" baseline="0" dirty="0">
              <a:latin typeface="Times New Roman"/>
              <a:cs typeface="Times New Roman"/>
            </a:endParaRPr>
          </a:p>
          <a:p>
            <a:pPr marL="0" lvl="1" defTabSz="950969">
              <a:defRPr/>
            </a:pPr>
            <a:r>
              <a:rPr lang="en-US" baseline="0" dirty="0">
                <a:latin typeface="Times New Roman"/>
                <a:cs typeface="Times New Roman"/>
              </a:rPr>
              <a:t>Take a moment and estimate how long do most of your children spend at child care in a day? And how many of their meals do they eat at child care? How much activity do they get?</a:t>
            </a:r>
          </a:p>
          <a:p>
            <a:pPr marL="0" lvl="1" defTabSz="950969">
              <a:defRPr/>
            </a:pPr>
            <a:r>
              <a:rPr lang="en-US" baseline="0" dirty="0">
                <a:latin typeface="Times New Roman"/>
                <a:cs typeface="Times New Roman"/>
              </a:rPr>
              <a:t>With that information, why do you think it is important to support children’s health and physical development at child care?</a:t>
            </a:r>
          </a:p>
          <a:p>
            <a:pPr marL="0" lvl="1" defTabSz="950969">
              <a:defRPr/>
            </a:pPr>
            <a:endParaRPr lang="en-US" b="0" i="1" kern="1200" baseline="0" dirty="0">
              <a:solidFill>
                <a:schemeClr val="tx1"/>
              </a:solidFill>
              <a:effectLst/>
              <a:latin typeface="Times New Roman"/>
              <a:cs typeface="Times New Roman"/>
            </a:endParaRPr>
          </a:p>
          <a:p>
            <a:pPr marL="0" lvl="1" defTabSz="950969">
              <a:defRPr/>
            </a:pPr>
            <a:r>
              <a:rPr lang="en-US" b="0" i="1" kern="1200" dirty="0">
                <a:solidFill>
                  <a:schemeClr val="tx1"/>
                </a:solidFill>
                <a:effectLst/>
                <a:latin typeface="Times New Roman"/>
                <a:cs typeface="Times New Roman"/>
              </a:rPr>
              <a:t>Use the information below to frame the conversation in a way that is impactful to participants.</a:t>
            </a:r>
            <a:endParaRPr lang="en-US" b="1" kern="1200" dirty="0">
              <a:solidFill>
                <a:schemeClr val="tx1"/>
              </a:solidFill>
              <a:effectLst/>
              <a:latin typeface="Times New Roman"/>
              <a:cs typeface="Times New Roman"/>
            </a:endParaRPr>
          </a:p>
          <a:p>
            <a:pPr marL="0" lvl="1" defTabSz="950969">
              <a:defRPr/>
            </a:pPr>
            <a:r>
              <a:rPr lang="en-US" i="1" dirty="0">
                <a:latin typeface="Times New Roman"/>
                <a:cs typeface="Times New Roman"/>
              </a:rPr>
              <a:t>ECE programs</a:t>
            </a:r>
            <a:r>
              <a:rPr lang="en-US" i="1" baseline="0" dirty="0">
                <a:latin typeface="Times New Roman"/>
                <a:cs typeface="Times New Roman"/>
              </a:rPr>
              <a:t>—that’s you—play such an important role in shaping children’s health…</a:t>
            </a:r>
          </a:p>
          <a:p>
            <a:pPr marL="174982" lvl="1" indent="-174982" defTabSz="950969">
              <a:buFont typeface="Arial" panose="020B0604020202020204" pitchFamily="34" charset="0"/>
              <a:buChar char="•"/>
              <a:defRPr/>
            </a:pPr>
            <a:r>
              <a:rPr lang="en-US" i="1" baseline="0" dirty="0">
                <a:latin typeface="Times New Roman"/>
                <a:cs typeface="Times New Roman"/>
              </a:rPr>
              <a:t>ECE programs are a “home away from home” for many children.</a:t>
            </a:r>
          </a:p>
          <a:p>
            <a:pPr marL="174982" lvl="1" indent="-174982" defTabSz="950969">
              <a:buFont typeface="Arial" panose="020B0604020202020204" pitchFamily="34" charset="0"/>
              <a:buChar char="•"/>
              <a:defRPr/>
            </a:pPr>
            <a:r>
              <a:rPr lang="en-US" i="1" baseline="0" dirty="0">
                <a:latin typeface="Times New Roman"/>
                <a:cs typeface="Times New Roman"/>
              </a:rPr>
              <a:t>Over 60% of children in the US are in child care, and most of them are in child care full time (30+ hours a week). </a:t>
            </a:r>
          </a:p>
          <a:p>
            <a:pPr marL="174982" marR="0" lvl="1" indent="-174982" algn="l" defTabSz="95096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latin typeface="Times New Roman"/>
                <a:cs typeface="Times New Roman"/>
              </a:rPr>
              <a:t>As a result, most of the meals and snacks children eat are with you at child care. </a:t>
            </a:r>
          </a:p>
          <a:p>
            <a:pPr marL="174982" marR="0" lvl="1" indent="-174982" algn="l" defTabSz="95096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latin typeface="Times New Roman"/>
                <a:cs typeface="Times New Roman"/>
              </a:rPr>
              <a:t>Similarly, most of the physical activity they get, especially in winter when days are so short, comes from the time they spend with you. </a:t>
            </a:r>
          </a:p>
          <a:p>
            <a:pPr marL="174982" marR="0" lvl="1" indent="-174982" algn="l" defTabSz="95096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latin typeface="Times New Roman"/>
                <a:cs typeface="Times New Roman"/>
              </a:rPr>
              <a:t>So what you do today has an immediate impact on children’s eating and activity.</a:t>
            </a:r>
          </a:p>
          <a:p>
            <a:pPr marL="174982" marR="0" lvl="1" indent="-174982" algn="l" defTabSz="95096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latin typeface="Times New Roman"/>
                <a:cs typeface="Times New Roman"/>
              </a:rPr>
              <a:t>At the same time, you are shaping children’s future. You have such a powerful influence on the children during a very impressionable age. You will help shape their development of food preferences and physical skills, which in turn have a lasting impact on their eating and physical activity habits. You i</a:t>
            </a:r>
            <a:r>
              <a:rPr lang="en-US" i="1" dirty="0">
                <a:latin typeface="Times New Roman"/>
                <a:cs typeface="Times New Roman"/>
              </a:rPr>
              <a:t>nfluence children’s knowledge, attitudes and healthy habits. Children want to do what you do– you have a chance to practice healthy habits for yourself as children watch and copy– creating healthier futures for them.  </a:t>
            </a:r>
            <a:endParaRPr lang="en-US" i="1" baseline="0" dirty="0">
              <a:latin typeface="Times New Roman"/>
              <a:cs typeface="Times New Roman"/>
            </a:endParaRPr>
          </a:p>
          <a:p>
            <a:pPr marL="174982" marR="0" lvl="1" indent="-174982" algn="l" defTabSz="95096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latin typeface="Times New Roman"/>
                <a:cs typeface="Times New Roman"/>
              </a:rPr>
              <a:t>You are also a valuable source of education for families and a great partner in raising healthy children. You are in the u</a:t>
            </a:r>
            <a:r>
              <a:rPr lang="en-US" i="1" dirty="0">
                <a:latin typeface="Times New Roman"/>
                <a:cs typeface="Times New Roman"/>
              </a:rPr>
              <a:t>nique position to impact children </a:t>
            </a:r>
            <a:r>
              <a:rPr lang="en-US" i="1" u="sng" dirty="0">
                <a:latin typeface="Times New Roman"/>
                <a:cs typeface="Times New Roman"/>
              </a:rPr>
              <a:t>and</a:t>
            </a:r>
            <a:r>
              <a:rPr lang="en-US" i="1" dirty="0">
                <a:latin typeface="Times New Roman"/>
                <a:cs typeface="Times New Roman"/>
              </a:rPr>
              <a:t> their families.</a:t>
            </a:r>
          </a:p>
          <a:p>
            <a:pPr marL="174982" marR="0" lvl="1" indent="-174982" algn="l" defTabSz="95096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latin typeface="Times New Roman"/>
                <a:cs typeface="Times New Roman"/>
              </a:rPr>
              <a:t>One of the hard things about working with young children is that they aren’t likely to remember your influence. Yet we </a:t>
            </a:r>
            <a:r>
              <a:rPr lang="en-US" i="1" u="sng" dirty="0">
                <a:latin typeface="Times New Roman"/>
                <a:cs typeface="Times New Roman"/>
              </a:rPr>
              <a:t>know</a:t>
            </a:r>
            <a:r>
              <a:rPr lang="en-US" i="1" dirty="0">
                <a:latin typeface="Times New Roman"/>
                <a:cs typeface="Times New Roman"/>
              </a:rPr>
              <a:t> you make a difference!</a:t>
            </a:r>
            <a:endParaRPr lang="en-US" i="1" baseline="0" dirty="0">
              <a:latin typeface="Times New Roman"/>
              <a:cs typeface="Times New Roman"/>
            </a:endParaRPr>
          </a:p>
          <a:p>
            <a:pPr marL="0" lvl="1" defTabSz="950969">
              <a:defRPr/>
            </a:pPr>
            <a:endParaRPr lang="en-US" dirty="0">
              <a:latin typeface="Times New Roman"/>
              <a:cs typeface="Times New Roman"/>
            </a:endParaRPr>
          </a:p>
        </p:txBody>
      </p:sp>
      <p:sp>
        <p:nvSpPr>
          <p:cNvPr id="4" name="Slide Number Placeholder 3"/>
          <p:cNvSpPr>
            <a:spLocks noGrp="1"/>
          </p:cNvSpPr>
          <p:nvPr>
            <p:ph type="sldNum" sz="quarter" idx="10"/>
          </p:nvPr>
        </p:nvSpPr>
        <p:spPr/>
        <p:txBody>
          <a:bodyPr/>
          <a:lstStyle/>
          <a:p>
            <a:fld id="{E7A05770-E5D7-814C-AA59-DDBA4A5E56F3}" type="slidenum">
              <a:rPr lang="en-US" smtClean="0"/>
              <a:t>11</a:t>
            </a:fld>
            <a:endParaRPr lang="en-US"/>
          </a:p>
        </p:txBody>
      </p:sp>
    </p:spTree>
    <p:extLst>
      <p:ext uri="{BB962C8B-B14F-4D97-AF65-F5344CB8AC3E}">
        <p14:creationId xmlns:p14="http://schemas.microsoft.com/office/powerpoint/2010/main" val="395114681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4:notes"/>
          <p:cNvSpPr>
            <a:spLocks noGrp="1" noRot="1" noChangeAspect="1"/>
          </p:cNvSpPr>
          <p:nvPr>
            <p:ph type="sldImg" idx="2"/>
          </p:nvPr>
        </p:nvSpPr>
        <p:spPr>
          <a:xfrm>
            <a:off x="1481138" y="719138"/>
            <a:ext cx="4352925" cy="3263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24: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sz="1200" dirty="0"/>
              <a:t>We know that many adults use screen time with children to get a quick break to do other tasks. Changing screen time habits takes time – just like creating any new habit does. Over time, children will get used to screen time not being an easy option and their own imaginations and independence will grow to fill the time.  In the short run, here are a few ideas for when you need just a few moments: </a:t>
            </a:r>
            <a:endParaRPr sz="1200" dirty="0"/>
          </a:p>
          <a:p>
            <a:pPr marL="171450" lvl="0" indent="-171450" algn="l" rtl="0">
              <a:lnSpc>
                <a:spcPct val="100000"/>
              </a:lnSpc>
              <a:spcBef>
                <a:spcPts val="0"/>
              </a:spcBef>
              <a:spcAft>
                <a:spcPts val="0"/>
              </a:spcAft>
              <a:buClr>
                <a:schemeClr val="dk1"/>
              </a:buClr>
              <a:buSzPts val="1200"/>
              <a:buFont typeface="Arial"/>
              <a:buChar char="•"/>
            </a:pPr>
            <a:r>
              <a:rPr lang="en-US" sz="1200" dirty="0"/>
              <a:t>Start by having a few activities or toys that are just for these moments. Children will be more engaged in a toy they don’t see all the time and may look forward to the surprise. Puzzles can be a great quiet activity for these times.  </a:t>
            </a:r>
            <a:endParaRPr sz="1200" dirty="0"/>
          </a:p>
          <a:p>
            <a:pPr marL="171450" lvl="0" indent="-171450" algn="l" rtl="0">
              <a:lnSpc>
                <a:spcPct val="100000"/>
              </a:lnSpc>
              <a:spcBef>
                <a:spcPts val="0"/>
              </a:spcBef>
              <a:spcAft>
                <a:spcPts val="0"/>
              </a:spcAft>
              <a:buClr>
                <a:schemeClr val="dk1"/>
              </a:buClr>
              <a:buSzPts val="1200"/>
              <a:buFont typeface="Arial"/>
              <a:buChar char="•"/>
            </a:pPr>
            <a:r>
              <a:rPr lang="en-US" sz="1200" dirty="0"/>
              <a:t>Similarly, you can have art materials that are only available at these times – stickers or hole punchers that make different designs. You can ask children to make cards for an upcoming birthday.</a:t>
            </a:r>
            <a:endParaRPr sz="1200" dirty="0"/>
          </a:p>
          <a:p>
            <a:pPr marL="171450" lvl="0" indent="-171450" algn="l" rtl="0">
              <a:lnSpc>
                <a:spcPct val="100000"/>
              </a:lnSpc>
              <a:spcBef>
                <a:spcPts val="0"/>
              </a:spcBef>
              <a:spcAft>
                <a:spcPts val="0"/>
              </a:spcAft>
              <a:buClr>
                <a:schemeClr val="dk1"/>
              </a:buClr>
              <a:buSzPts val="1200"/>
              <a:buFont typeface="Arial"/>
              <a:buChar char="•"/>
            </a:pPr>
            <a:r>
              <a:rPr lang="en-US" sz="1200" dirty="0"/>
              <a:t>Provide dress up clothing or play music and ask children to create a dance or a skit to perform for you after you finish the task.  </a:t>
            </a:r>
            <a:endParaRPr sz="1200" dirty="0"/>
          </a:p>
          <a:p>
            <a:pPr marL="171450" lvl="0" indent="-171450" algn="l" rtl="0">
              <a:lnSpc>
                <a:spcPct val="100000"/>
              </a:lnSpc>
              <a:spcBef>
                <a:spcPts val="0"/>
              </a:spcBef>
              <a:spcAft>
                <a:spcPts val="0"/>
              </a:spcAft>
              <a:buClr>
                <a:schemeClr val="dk1"/>
              </a:buClr>
              <a:buSzPts val="1200"/>
              <a:buFont typeface="Arial"/>
              <a:buChar char="•"/>
            </a:pPr>
            <a:r>
              <a:rPr lang="en-US" sz="1200" dirty="0"/>
              <a:t>And whenever possible, ask the children to help you with the task. Perhaps they can help set the table or clean-up.  </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5:notes"/>
          <p:cNvSpPr>
            <a:spLocks noGrp="1" noRot="1" noChangeAspect="1"/>
          </p:cNvSpPr>
          <p:nvPr>
            <p:ph type="sldImg" idx="2"/>
          </p:nvPr>
        </p:nvSpPr>
        <p:spPr>
          <a:xfrm>
            <a:off x="685800" y="684213"/>
            <a:ext cx="4022725" cy="30178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25: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chemeClr val="dk1"/>
              </a:buClr>
              <a:buSzPts val="1100"/>
              <a:buFont typeface="Times New Roman"/>
              <a:buNone/>
            </a:pPr>
            <a:r>
              <a:rPr lang="en-US" sz="1200"/>
              <a:t>Policies help make the changes you implement in your program permanent by setting them to paper and sharing them with staff and families.   </a:t>
            </a:r>
            <a:endParaRPr sz="120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91" name="Google Shape;291;p25: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130</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2725" y="719138"/>
            <a:ext cx="4349750" cy="3262312"/>
          </a:xfrm>
        </p:spPr>
      </p:sp>
      <p:sp>
        <p:nvSpPr>
          <p:cNvPr id="3" name="Notes Placeholder 2"/>
          <p:cNvSpPr>
            <a:spLocks noGrp="1"/>
          </p:cNvSpPr>
          <p:nvPr>
            <p:ph type="body" idx="1"/>
          </p:nvPr>
        </p:nvSpPr>
        <p:spPr/>
        <p:txBody>
          <a:bodyPr>
            <a:normAutofit/>
          </a:bodyPr>
          <a:lstStyle/>
          <a:p>
            <a:r>
              <a:rPr lang="en-US" u="none" kern="1200" dirty="0">
                <a:solidFill>
                  <a:schemeClr val="tx1"/>
                </a:solidFill>
                <a:effectLst/>
                <a:latin typeface="Times New Roman"/>
                <a:ea typeface="+mn-ea"/>
                <a:cs typeface="Times New Roman"/>
              </a:rPr>
              <a:t>A policy helps set clear expectations and lets families know gently, but firmly, what your ECE program does to limit screen time for children. </a:t>
            </a:r>
          </a:p>
          <a:p>
            <a:pPr marL="181240" indent="-181240" defTabSz="483306">
              <a:buFont typeface="Arial" panose="020B0604020202020204" pitchFamily="34" charset="0"/>
              <a:buChar char="•"/>
              <a:defRPr/>
            </a:pPr>
            <a:r>
              <a:rPr lang="en-US" u="none" kern="1200" dirty="0">
                <a:solidFill>
                  <a:schemeClr val="tx1"/>
                </a:solidFill>
                <a:effectLst/>
                <a:latin typeface="Times New Roman"/>
                <a:ea typeface="+mn-ea"/>
                <a:cs typeface="Times New Roman"/>
              </a:rPr>
              <a:t>On this slide we see topics that should be included in your screen time policy. </a:t>
            </a:r>
          </a:p>
          <a:p>
            <a:pPr marL="181240" indent="-181240" defTabSz="483306">
              <a:buFont typeface="Arial" panose="020B0604020202020204" pitchFamily="34" charset="0"/>
              <a:buChar char="•"/>
              <a:defRPr/>
            </a:pPr>
            <a:endParaRPr lang="en-US" u="none" kern="1200" dirty="0">
              <a:solidFill>
                <a:schemeClr val="tx1"/>
              </a:solidFill>
              <a:effectLst/>
              <a:latin typeface="Times New Roman"/>
              <a:ea typeface="+mn-ea"/>
              <a:cs typeface="Times New Roman"/>
            </a:endParaRPr>
          </a:p>
          <a:p>
            <a:pPr marL="0" indent="0" defTabSz="483306">
              <a:buFont typeface="Arial" panose="020B0604020202020204" pitchFamily="34" charset="0"/>
              <a:buNone/>
              <a:defRPr/>
            </a:pPr>
            <a:r>
              <a:rPr lang="en-US" u="none" kern="1200" dirty="0">
                <a:solidFill>
                  <a:schemeClr val="tx1"/>
                </a:solidFill>
                <a:effectLst/>
                <a:latin typeface="Times New Roman"/>
                <a:ea typeface="+mn-ea"/>
                <a:cs typeface="Times New Roman"/>
              </a:rPr>
              <a:t>Ideally, your policy includes all of the things that we have discussed today. </a:t>
            </a:r>
            <a:r>
              <a:rPr lang="en-US" kern="1200" dirty="0">
                <a:solidFill>
                  <a:schemeClr val="tx1"/>
                </a:solidFill>
                <a:effectLst/>
                <a:latin typeface="Times New Roman"/>
                <a:ea typeface="+mn-ea"/>
                <a:cs typeface="Times New Roman"/>
              </a:rPr>
              <a:t>However, it is important for your policy to reflect your actual practice. </a:t>
            </a:r>
          </a:p>
          <a:p>
            <a:pPr marL="181240" indent="-181240">
              <a:buFont typeface="Arial" panose="020B0604020202020204" pitchFamily="34" charset="0"/>
              <a:buChar char="•"/>
            </a:pPr>
            <a:r>
              <a:rPr lang="en-US" kern="1200" dirty="0">
                <a:solidFill>
                  <a:schemeClr val="tx1"/>
                </a:solidFill>
                <a:effectLst/>
                <a:latin typeface="Times New Roman"/>
                <a:ea typeface="+mn-ea"/>
                <a:cs typeface="Times New Roman"/>
              </a:rPr>
              <a:t>A policy is only effective if it is</a:t>
            </a:r>
            <a:r>
              <a:rPr lang="en-US" kern="1200" baseline="0" dirty="0">
                <a:solidFill>
                  <a:schemeClr val="tx1"/>
                </a:solidFill>
                <a:effectLst/>
                <a:latin typeface="Times New Roman"/>
                <a:ea typeface="+mn-ea"/>
                <a:cs typeface="Times New Roman"/>
              </a:rPr>
              <a:t> </a:t>
            </a:r>
            <a:r>
              <a:rPr lang="en-US" kern="1200" dirty="0">
                <a:solidFill>
                  <a:schemeClr val="tx1"/>
                </a:solidFill>
                <a:effectLst/>
                <a:latin typeface="Times New Roman"/>
                <a:ea typeface="+mn-ea"/>
                <a:cs typeface="Times New Roman"/>
              </a:rPr>
              <a:t>used and enforced.</a:t>
            </a:r>
          </a:p>
          <a:p>
            <a:pPr marL="181240" indent="-181240">
              <a:buFont typeface="Arial" panose="020B0604020202020204" pitchFamily="34" charset="0"/>
              <a:buChar char="•"/>
            </a:pPr>
            <a:r>
              <a:rPr lang="en-US" kern="1200" dirty="0">
                <a:solidFill>
                  <a:schemeClr val="tx1"/>
                </a:solidFill>
                <a:effectLst/>
                <a:latin typeface="Times New Roman"/>
                <a:ea typeface="+mn-ea"/>
                <a:cs typeface="Times New Roman"/>
              </a:rPr>
              <a:t>A written policy can be a helpful last step after making program changes. Once you have introduced a best practice and it starts to take hold, revise your written policy to make sure that the changes are sustained.</a:t>
            </a:r>
          </a:p>
          <a:p>
            <a:pPr marL="181240" indent="-181240">
              <a:buFont typeface="Arial" panose="020B0604020202020204" pitchFamily="34" charset="0"/>
              <a:buChar char="•"/>
            </a:pPr>
            <a:endParaRPr lang="en-US" kern="1200" dirty="0">
              <a:solidFill>
                <a:schemeClr val="tx1"/>
              </a:solidFill>
              <a:effectLst/>
              <a:latin typeface="Times New Roman"/>
              <a:ea typeface="+mn-ea"/>
              <a:cs typeface="Times New Roman"/>
            </a:endParaRPr>
          </a:p>
          <a:p>
            <a:pPr marL="0" indent="0">
              <a:buFont typeface="Arial" panose="020B0604020202020204" pitchFamily="34" charset="0"/>
              <a:buNone/>
            </a:pPr>
            <a:r>
              <a:rPr lang="en-US" kern="1200" dirty="0">
                <a:solidFill>
                  <a:schemeClr val="tx1"/>
                </a:solidFill>
                <a:effectLst/>
                <a:latin typeface="Times New Roman"/>
                <a:ea typeface="+mn-ea"/>
                <a:cs typeface="Times New Roman"/>
              </a:rPr>
              <a:t>All written guidelines should be consistent. Your policy should be reflected in your Family Handbooks and Staff Manuals and reviewed and/or updated annually. </a:t>
            </a:r>
          </a:p>
        </p:txBody>
      </p:sp>
    </p:spTree>
    <p:extLst>
      <p:ext uri="{BB962C8B-B14F-4D97-AF65-F5344CB8AC3E}">
        <p14:creationId xmlns:p14="http://schemas.microsoft.com/office/powerpoint/2010/main" val="198296431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7:notes"/>
          <p:cNvSpPr>
            <a:spLocks noGrp="1" noRot="1" noChangeAspect="1"/>
          </p:cNvSpPr>
          <p:nvPr>
            <p:ph type="sldImg" idx="2"/>
          </p:nvPr>
        </p:nvSpPr>
        <p:spPr>
          <a:xfrm>
            <a:off x="1481138" y="719138"/>
            <a:ext cx="4352925" cy="3263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27: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rmAutofit/>
          </a:bodyPr>
          <a:lstStyle/>
          <a:p>
            <a:pPr marL="0" marR="0" lvl="0" indent="0" algn="l" rtl="0">
              <a:lnSpc>
                <a:spcPct val="100000"/>
              </a:lnSpc>
              <a:spcBef>
                <a:spcPts val="0"/>
              </a:spcBef>
              <a:spcAft>
                <a:spcPts val="0"/>
              </a:spcAft>
              <a:buClr>
                <a:schemeClr val="dk1"/>
              </a:buClr>
              <a:buSzPts val="1200"/>
              <a:buFont typeface="Arial"/>
              <a:buNone/>
            </a:pPr>
            <a:r>
              <a:rPr lang="en-US" sz="1200" dirty="0">
                <a:solidFill>
                  <a:schemeClr val="dk1"/>
                </a:solidFill>
              </a:rPr>
              <a:t>There are guides and resources for developing appropriate screen time policies from several state and national organizations. One example is the “Louisiana Screen Time Regulations Toolkit for Early Childhood Education Centers.” </a:t>
            </a:r>
            <a:r>
              <a:rPr lang="en-US" sz="1200" i="0" dirty="0">
                <a:solidFill>
                  <a:schemeClr val="dk1"/>
                </a:solidFill>
              </a:rPr>
              <a:t>You find a copy in the Resource Guide.</a:t>
            </a:r>
          </a:p>
          <a:p>
            <a:pPr marL="0" marR="0" lvl="0" indent="0" algn="l" rtl="0">
              <a:lnSpc>
                <a:spcPct val="100000"/>
              </a:lnSpc>
              <a:spcBef>
                <a:spcPts val="0"/>
              </a:spcBef>
              <a:spcAft>
                <a:spcPts val="0"/>
              </a:spcAft>
              <a:buClr>
                <a:schemeClr val="dk1"/>
              </a:buClr>
              <a:buSzPts val="1200"/>
              <a:buFont typeface="Arial"/>
              <a:buNone/>
            </a:pPr>
            <a:endParaRPr sz="1200" dirty="0"/>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https://wellaheadla.com/prevention/early-childhood-education/reduce-screen-time/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7" name="Google Shape;307;p27: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Arial"/>
                <a:ea typeface="Arial"/>
                <a:cs typeface="Arial"/>
                <a:sym typeface="Arial"/>
              </a:rPr>
              <a:t>132</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smtClean="0">
                <a:solidFill>
                  <a:schemeClr val="dk1"/>
                </a:solidFill>
                <a:latin typeface="Arial"/>
                <a:ea typeface="Arial"/>
                <a:cs typeface="Arial"/>
                <a:sym typeface="Arial"/>
              </a:rPr>
              <a:t>136</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9717542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Trainers should review and update the “Action Period Tasks” slides at the end of each Session to ensure accuracy, align tasks with Learning Collaborative timeline, and reduce repetitive tasks.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A05770-E5D7-814C-AA59-DDBA4A5E56F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592133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Trainers should review and update the “Action Period Tasks” slides at the end of each Session to ensure accuracy, align tasks with Learning Collaborative timeline, and reduce repetitive tasks.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a:ea typeface="+mn-ea"/>
                <a:cs typeface="Times New Roman"/>
              </a:rPr>
              <a:t>You have now completed Screen Time Best Practice Session. We also encourage you to review the content in your participant materials.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a:ea typeface="+mn-ea"/>
                <a:cs typeface="Times New Roman"/>
              </a:rPr>
              <a:t>Thank you for your participation. We’ll see you soon at the next Session.  </a:t>
            </a:r>
          </a:p>
          <a:p>
            <a:endParaRPr lang="en-US"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A05770-E5D7-814C-AA59-DDBA4A5E56F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747359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p:txBody>
          <a:bodyPr/>
          <a:lstStyle/>
          <a:p>
            <a:r>
              <a:rPr lang="en-US" dirty="0">
                <a:latin typeface="Times New Roman"/>
                <a:cs typeface="Times New Roman"/>
              </a:rPr>
              <a:t>You all have a copy of this blank slide in your participant materials</a:t>
            </a:r>
            <a:r>
              <a:rPr lang="en-US" baseline="0" dirty="0">
                <a:latin typeface="Times New Roman"/>
                <a:cs typeface="Times New Roman"/>
              </a:rPr>
              <a:t>. Let’s take a look at this and fill in the dates for our upcoming Sessions. </a:t>
            </a:r>
          </a:p>
          <a:p>
            <a:endParaRPr lang="en-US" baseline="0" dirty="0">
              <a:latin typeface="Times New Roman"/>
              <a:cs typeface="Times New Roman"/>
            </a:endParaRPr>
          </a:p>
          <a:p>
            <a:r>
              <a:rPr lang="en-US" i="1" baseline="0" dirty="0">
                <a:latin typeface="Times New Roman"/>
                <a:cs typeface="Times New Roman"/>
              </a:rPr>
              <a:t>Review the timeline. Share dates for the Sessions so participants can fill in the dates on the slide. Be sure to provide a list of actions for each program to complete before and after each Session. The goal is to ensure participants know when they need to complete each action item. </a:t>
            </a:r>
          </a:p>
          <a:p>
            <a:endParaRPr lang="en-US" i="0" baseline="0" dirty="0">
              <a:latin typeface="Times New Roman"/>
              <a:cs typeface="Times New Roman"/>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A05770-E5D7-814C-AA59-DDBA4A5E56F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256865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1139825"/>
            <a:ext cx="2122488" cy="1590675"/>
          </a:xfrm>
        </p:spPr>
      </p:sp>
      <p:sp>
        <p:nvSpPr>
          <p:cNvPr id="3" name="Notes Placeholder 2"/>
          <p:cNvSpPr>
            <a:spLocks noGrp="1"/>
          </p:cNvSpPr>
          <p:nvPr>
            <p:ph type="body" idx="1"/>
          </p:nvPr>
        </p:nvSpPr>
        <p:spPr>
          <a:xfrm>
            <a:off x="673100" y="3181986"/>
            <a:ext cx="5486400" cy="4438014"/>
          </a:xfrm>
        </p:spPr>
        <p:txBody>
          <a:bodyPr/>
          <a:lstStyle/>
          <a:p>
            <a:r>
              <a:rPr lang="en-US" i="0" baseline="0">
                <a:latin typeface="Times New Roman"/>
                <a:cs typeface="Times New Roman"/>
              </a:rPr>
              <a:t>Any questions? </a:t>
            </a:r>
            <a:endParaRPr lang="en-US" i="0">
              <a:latin typeface="Times New Roman"/>
              <a:cs typeface="Times New Roman"/>
            </a:endParaRPr>
          </a:p>
          <a:p>
            <a:endParaRPr lang="en-US"/>
          </a:p>
        </p:txBody>
      </p:sp>
    </p:spTree>
    <p:extLst>
      <p:ext uri="{BB962C8B-B14F-4D97-AF65-F5344CB8AC3E}">
        <p14:creationId xmlns:p14="http://schemas.microsoft.com/office/powerpoint/2010/main" val="67943293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i="1" dirty="0">
                <a:effectLst/>
                <a:latin typeface="Calibri" panose="020F0502020204030204" pitchFamily="34" charset="0"/>
                <a:ea typeface="Calibri" panose="020F0502020204030204" pitchFamily="34" charset="0"/>
              </a:rPr>
              <a:t>This “Trainer Reminder” slide gives you reminders for the Action Periods and next steps for you in facilitating the Learning Collaborative.  They are hidden in the PowerPoint.  They are not intended to be shared with ECE providers.  Do not include them in any printed versions of the slides you provide to ECE providers.</a:t>
            </a:r>
            <a:endParaRPr lang="en-US" sz="1100" dirty="0">
              <a:effectLst/>
              <a:latin typeface="Calibri" panose="020F0502020204030204" pitchFamily="34" charset="0"/>
              <a:ea typeface="Calibri" panose="020F0502020204030204" pitchFamily="34" charset="0"/>
            </a:endParaRPr>
          </a:p>
          <a:p>
            <a:pPr marL="0" indent="0">
              <a:buNone/>
            </a:pPr>
            <a:endParaRPr lang="en-US" i="1" dirty="0"/>
          </a:p>
          <a:p>
            <a:pPr marL="0" indent="0">
              <a:buNone/>
            </a:pPr>
            <a:r>
              <a:rPr lang="en-US" i="1" dirty="0"/>
              <a:t>After Best Practices Session, trainers should:</a:t>
            </a:r>
          </a:p>
          <a:p>
            <a:pPr marL="342900" marR="0" lvl="0" indent="-342900" algn="l" defTabSz="457200" rtl="0" eaLnBrk="1" fontAlgn="auto" latinLnBrk="0" hangingPunct="1">
              <a:lnSpc>
                <a:spcPct val="100000"/>
              </a:lnSpc>
              <a:spcBef>
                <a:spcPts val="0"/>
              </a:spcBef>
              <a:spcAft>
                <a:spcPts val="600"/>
              </a:spcAft>
              <a:buClr>
                <a:srgbClr val="3264A0"/>
              </a:buClr>
              <a:buSzTx/>
              <a:buFont typeface="Wingdings" panose="05000000000000000000" pitchFamily="2" charset="2"/>
              <a:buChar char="§"/>
              <a:tabLst/>
              <a:defRPr/>
            </a:pPr>
            <a:r>
              <a:rPr kumimoji="0" lang="en-US" sz="3200" b="0" i="1" u="none" strike="noStrike" kern="1200" cap="none" spc="0" normalizeH="0" baseline="0" noProof="0" dirty="0">
                <a:ln>
                  <a:noFill/>
                </a:ln>
                <a:solidFill>
                  <a:prstClr val="black"/>
                </a:solidFill>
                <a:effectLst/>
                <a:uLnTx/>
                <a:uFillTx/>
                <a:latin typeface="Calibri"/>
                <a:ea typeface="+mn-ea"/>
                <a:cs typeface="+mn-cs"/>
              </a:rPr>
              <a:t>Meet with ECE programs to provide TA.</a:t>
            </a:r>
          </a:p>
          <a:p>
            <a:pPr marL="342900" marR="0" lvl="0" indent="-342900" algn="l" defTabSz="457200" rtl="0" eaLnBrk="1" fontAlgn="auto" latinLnBrk="0" hangingPunct="1">
              <a:lnSpc>
                <a:spcPct val="100000"/>
              </a:lnSpc>
              <a:spcBef>
                <a:spcPts val="0"/>
              </a:spcBef>
              <a:spcAft>
                <a:spcPts val="600"/>
              </a:spcAft>
              <a:buClr>
                <a:srgbClr val="3264A0"/>
              </a:buClr>
              <a:buSzTx/>
              <a:buFont typeface="Wingdings" panose="05000000000000000000" pitchFamily="2" charset="2"/>
              <a:buChar char="§"/>
              <a:tabLst/>
              <a:defRPr/>
            </a:pPr>
            <a:r>
              <a:rPr kumimoji="0" lang="en-US" sz="3200" b="0" i="1" u="none" strike="noStrike" kern="1200" cap="none" spc="0" normalizeH="0" baseline="0" noProof="0" dirty="0">
                <a:ln>
                  <a:noFill/>
                </a:ln>
                <a:solidFill>
                  <a:prstClr val="black"/>
                </a:solidFill>
                <a:effectLst/>
                <a:uLnTx/>
                <a:uFillTx/>
                <a:latin typeface="Calibri"/>
                <a:ea typeface="+mn-ea"/>
                <a:cs typeface="+mn-cs"/>
              </a:rPr>
              <a:t>Review program assessment results with ECE programs.</a:t>
            </a:r>
          </a:p>
          <a:p>
            <a:pPr marL="342900" marR="0" lvl="0" indent="-342900" algn="l" defTabSz="457200" rtl="0" eaLnBrk="1" fontAlgn="auto" latinLnBrk="0" hangingPunct="1">
              <a:lnSpc>
                <a:spcPct val="100000"/>
              </a:lnSpc>
              <a:spcBef>
                <a:spcPts val="0"/>
              </a:spcBef>
              <a:spcAft>
                <a:spcPts val="600"/>
              </a:spcAft>
              <a:buClr>
                <a:srgbClr val="3264A0"/>
              </a:buClr>
              <a:buSzTx/>
              <a:buFont typeface="Wingdings" panose="05000000000000000000" pitchFamily="2" charset="2"/>
              <a:buChar char="§"/>
              <a:tabLst/>
              <a:defRPr/>
            </a:pPr>
            <a:r>
              <a:rPr kumimoji="0" lang="en-US" sz="3200" b="0" i="1" u="none" strike="noStrike" kern="1200" cap="none" spc="0" normalizeH="0" baseline="0" noProof="0" dirty="0">
                <a:ln>
                  <a:noFill/>
                </a:ln>
                <a:solidFill>
                  <a:prstClr val="black"/>
                </a:solidFill>
                <a:effectLst/>
                <a:uLnTx/>
                <a:uFillTx/>
                <a:latin typeface="Calibri"/>
                <a:ea typeface="+mn-ea"/>
                <a:cs typeface="+mn-cs"/>
              </a:rPr>
              <a:t>Provide support to help ECE programs create 3 action plans.</a:t>
            </a:r>
            <a:endParaRPr lang="en-US" b="1" kern="1200" dirty="0">
              <a:solidFill>
                <a:schemeClr val="tx1"/>
              </a:solidFill>
              <a:effectLst/>
              <a:latin typeface="Times New Roman"/>
              <a:ea typeface="+mn-ea"/>
              <a:cs typeface="Times New Roman"/>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B6D1D6-374E-4205-B595-3B698EC37D47}"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2202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a:xfrm>
            <a:off x="685800" y="4020186"/>
            <a:ext cx="5486400" cy="3515147"/>
          </a:xfrm>
        </p:spPr>
        <p:txBody>
          <a:bodyPr/>
          <a:lstStyle/>
          <a:p>
            <a:pPr defTabSz="933237">
              <a:defRPr/>
            </a:pPr>
            <a:r>
              <a:rPr lang="en-US" i="0" baseline="0" dirty="0">
                <a:solidFill>
                  <a:schemeClr val="tx1"/>
                </a:solidFill>
                <a:latin typeface="Times New Roman"/>
                <a:cs typeface="Times New Roman"/>
              </a:rPr>
              <a:t>Let’s take a few minutes to explore how everyday opportunities around eating impact all aspects of development</a:t>
            </a:r>
            <a:r>
              <a:rPr lang="mr-IN" i="0" baseline="0" dirty="0">
                <a:solidFill>
                  <a:schemeClr val="tx1"/>
                </a:solidFill>
                <a:latin typeface="Times New Roman"/>
                <a:cs typeface="Times New Roman"/>
              </a:rPr>
              <a:t>…</a:t>
            </a:r>
            <a:r>
              <a:rPr lang="en-US" i="0" baseline="0" dirty="0">
                <a:solidFill>
                  <a:schemeClr val="tx1"/>
                </a:solidFill>
                <a:latin typeface="Times New Roman"/>
                <a:cs typeface="Times New Roman"/>
              </a:rPr>
              <a:t> </a:t>
            </a:r>
            <a:r>
              <a:rPr lang="en-US" b="0" i="0" baseline="0" dirty="0">
                <a:solidFill>
                  <a:schemeClr val="tx1"/>
                </a:solidFill>
                <a:latin typeface="Times New Roman"/>
                <a:cs typeface="Times New Roman"/>
              </a:rPr>
              <a:t>Envision yourself sitting around a table with children and sharing a healthy meal together. How do you think that helps them develop across domains? </a:t>
            </a:r>
          </a:p>
          <a:p>
            <a:pPr defTabSz="933237">
              <a:defRPr/>
            </a:pPr>
            <a:endParaRPr lang="en-US" b="0" i="0" baseline="0" dirty="0">
              <a:solidFill>
                <a:schemeClr val="tx1"/>
              </a:solidFill>
              <a:latin typeface="Times New Roman"/>
              <a:cs typeface="Times New Roman"/>
            </a:endParaRPr>
          </a:p>
          <a:p>
            <a:pPr defTabSz="933237">
              <a:defRPr/>
            </a:pPr>
            <a:r>
              <a:rPr lang="en-US" b="0" i="1" baseline="0" dirty="0">
                <a:solidFill>
                  <a:schemeClr val="tx1"/>
                </a:solidFill>
                <a:latin typeface="Times New Roman"/>
                <a:cs typeface="Times New Roman"/>
              </a:rPr>
              <a:t>Encourage ECE providers to share their thoughts. ECE provider responses can be supplemented with the information below. </a:t>
            </a:r>
            <a:endParaRPr lang="en-US" i="0" baseline="0" dirty="0">
              <a:solidFill>
                <a:schemeClr val="tx1"/>
              </a:solidFill>
              <a:latin typeface="Times New Roman"/>
              <a:cs typeface="Times New Roman"/>
            </a:endParaRPr>
          </a:p>
          <a:p>
            <a:pPr marL="174982" lvl="1" indent="-174982" defTabSz="933237">
              <a:buFont typeface="Arial" panose="020B0604020202020204" pitchFamily="34" charset="0"/>
              <a:buChar char="•"/>
              <a:defRPr/>
            </a:pPr>
            <a:r>
              <a:rPr lang="en-US" b="1" i="1" baseline="0" dirty="0">
                <a:solidFill>
                  <a:schemeClr val="tx1"/>
                </a:solidFill>
                <a:latin typeface="Times New Roman"/>
                <a:cs typeface="Times New Roman"/>
              </a:rPr>
              <a:t>Physical Development - </a:t>
            </a:r>
            <a:r>
              <a:rPr lang="en-US" i="1" dirty="0">
                <a:solidFill>
                  <a:schemeClr val="tx1"/>
                </a:solidFill>
                <a:latin typeface="Times New Roman"/>
                <a:cs typeface="Times New Roman"/>
              </a:rPr>
              <a:t>The </a:t>
            </a:r>
            <a:r>
              <a:rPr lang="en-US" i="1" baseline="0" dirty="0">
                <a:solidFill>
                  <a:schemeClr val="tx1"/>
                </a:solidFill>
                <a:latin typeface="Times New Roman"/>
                <a:cs typeface="Times New Roman"/>
              </a:rPr>
              <a:t>nutritious meals that you are providing to children </a:t>
            </a:r>
            <a:r>
              <a:rPr lang="en-US" i="1" dirty="0">
                <a:solidFill>
                  <a:schemeClr val="tx1"/>
                </a:solidFill>
                <a:latin typeface="Times New Roman"/>
                <a:cs typeface="Times New Roman"/>
              </a:rPr>
              <a:t>helps them develop</a:t>
            </a:r>
            <a:r>
              <a:rPr lang="en-US" i="1" baseline="0" dirty="0">
                <a:solidFill>
                  <a:schemeClr val="tx1"/>
                </a:solidFill>
                <a:latin typeface="Times New Roman"/>
                <a:cs typeface="Times New Roman"/>
              </a:rPr>
              <a:t> and grow, maintain a healthy weight, and </a:t>
            </a:r>
            <a:r>
              <a:rPr lang="en-US" i="1" dirty="0">
                <a:solidFill>
                  <a:schemeClr val="tx1"/>
                </a:solidFill>
                <a:latin typeface="Times New Roman"/>
                <a:cs typeface="Times New Roman"/>
              </a:rPr>
              <a:t>reduce</a:t>
            </a:r>
            <a:r>
              <a:rPr lang="en-US" i="1" baseline="0" dirty="0">
                <a:solidFill>
                  <a:schemeClr val="tx1"/>
                </a:solidFill>
                <a:latin typeface="Times New Roman"/>
                <a:cs typeface="Times New Roman"/>
              </a:rPr>
              <a:t> their risk for chronic disease. Using their hands and later eating utensils allows children to develop their fine motor skills.  </a:t>
            </a:r>
          </a:p>
          <a:p>
            <a:pPr marL="174982" lvl="1" indent="-174982" defTabSz="933237">
              <a:buFont typeface="Arial" panose="020B0604020202020204" pitchFamily="34" charset="0"/>
              <a:buChar char="•"/>
              <a:defRPr/>
            </a:pPr>
            <a:r>
              <a:rPr lang="en-US" b="1" i="1" baseline="0" dirty="0">
                <a:solidFill>
                  <a:schemeClr val="tx1"/>
                </a:solidFill>
                <a:latin typeface="Times New Roman"/>
                <a:cs typeface="Times New Roman"/>
              </a:rPr>
              <a:t>Cognitive Development - </a:t>
            </a:r>
            <a:r>
              <a:rPr lang="en-US" i="1" baseline="0" dirty="0">
                <a:solidFill>
                  <a:schemeClr val="tx1"/>
                </a:solidFill>
                <a:latin typeface="Times New Roman"/>
                <a:cs typeface="Times New Roman"/>
              </a:rPr>
              <a:t>If children are hungry or not well nourished, they may not be able to concentrate on learning activities. Eating nutritious meals and snacks allows them to concentrate and do better academically. </a:t>
            </a:r>
          </a:p>
          <a:p>
            <a:pPr marL="174982" lvl="1" indent="-174982" defTabSz="933237">
              <a:buFont typeface="Arial" panose="020B0604020202020204" pitchFamily="34" charset="0"/>
              <a:buChar char="•"/>
              <a:defRPr/>
            </a:pPr>
            <a:r>
              <a:rPr lang="en-US" b="1" i="1" u="none" baseline="0" dirty="0">
                <a:solidFill>
                  <a:schemeClr val="tx1"/>
                </a:solidFill>
                <a:latin typeface="Times New Roman"/>
                <a:cs typeface="Times New Roman"/>
              </a:rPr>
              <a:t>Language Development, Literacy, and Communication - </a:t>
            </a:r>
            <a:r>
              <a:rPr lang="en-US" i="1" u="none" baseline="0" dirty="0">
                <a:solidFill>
                  <a:schemeClr val="tx1"/>
                </a:solidFill>
                <a:latin typeface="Times New Roman"/>
                <a:cs typeface="Times New Roman"/>
              </a:rPr>
              <a:t>Talking with children during meal and snack time and encouraging group conversations with peers allows them to practice their communication and language skills.</a:t>
            </a:r>
            <a:r>
              <a:rPr lang="en-US" i="1" u="none" strike="sngStrike" baseline="0" dirty="0">
                <a:solidFill>
                  <a:schemeClr val="tx1"/>
                </a:solidFill>
                <a:latin typeface="Times New Roman"/>
                <a:cs typeface="Times New Roman"/>
              </a:rPr>
              <a:t> </a:t>
            </a:r>
            <a:endParaRPr lang="en-US" b="1" i="1" u="none" baseline="0" dirty="0">
              <a:solidFill>
                <a:schemeClr val="tx1"/>
              </a:solidFill>
              <a:latin typeface="Times New Roman"/>
              <a:cs typeface="Times New Roman"/>
            </a:endParaRPr>
          </a:p>
          <a:p>
            <a:pPr marL="174982" lvl="1" indent="-174982" defTabSz="933237">
              <a:buFont typeface="Arial" panose="020B0604020202020204" pitchFamily="34" charset="0"/>
              <a:buChar char="•"/>
              <a:defRPr/>
            </a:pPr>
            <a:r>
              <a:rPr lang="en-US" b="1" i="1" u="none" baseline="0" dirty="0">
                <a:solidFill>
                  <a:schemeClr val="tx1"/>
                </a:solidFill>
                <a:latin typeface="Times New Roman" panose="02020603050405020304" pitchFamily="18" charset="0"/>
                <a:cs typeface="Times New Roman" panose="02020603050405020304" pitchFamily="18" charset="0"/>
              </a:rPr>
              <a:t>Social and Emotional Development </a:t>
            </a:r>
            <a:r>
              <a:rPr lang="en-US" sz="1100" i="1" u="none" dirty="0">
                <a:effectLst/>
                <a:latin typeface="Times New Roman" panose="02020603050405020304" pitchFamily="18" charset="0"/>
                <a:ea typeface="Calibri" panose="020F0502020204030204" pitchFamily="34" charset="0"/>
                <a:cs typeface="Times New Roman" panose="02020603050405020304" pitchFamily="18" charset="0"/>
              </a:rPr>
              <a:t>is impacted as children practice manners, conversation skills, and learn about each other’s preferences. </a:t>
            </a:r>
          </a:p>
          <a:p>
            <a:pPr marL="174982" lvl="1" indent="-174982" defTabSz="933237">
              <a:buFont typeface="Arial" panose="020B0604020202020204" pitchFamily="34" charset="0"/>
              <a:buChar char="•"/>
              <a:defRPr/>
            </a:pPr>
            <a:r>
              <a:rPr lang="en-US" b="1" i="1" baseline="0" dirty="0">
                <a:solidFill>
                  <a:schemeClr val="tx1"/>
                </a:solidFill>
                <a:latin typeface="Times New Roman"/>
                <a:cs typeface="Times New Roman"/>
              </a:rPr>
              <a:t>Sensory Development (approaches to play and learning) - </a:t>
            </a:r>
            <a:r>
              <a:rPr lang="en-US" i="1" baseline="0" dirty="0">
                <a:solidFill>
                  <a:schemeClr val="tx1"/>
                </a:solidFill>
                <a:latin typeface="Times New Roman"/>
                <a:cs typeface="Times New Roman"/>
              </a:rPr>
              <a:t>Nutritious meals allow children to see, touch and feel, smell, and try new healthy foods. Meals are natural opportunities to talk with children about these different senses and support their sensory development. </a:t>
            </a:r>
            <a:endParaRPr lang="en-US" b="1" i="1" baseline="0" dirty="0">
              <a:solidFill>
                <a:schemeClr val="tx1"/>
              </a:solidFill>
              <a:latin typeface="Times New Roman"/>
              <a:cs typeface="Times New Roman"/>
            </a:endParaRPr>
          </a:p>
          <a:p>
            <a:endParaRPr lang="en-US" i="0" baseline="0" dirty="0">
              <a:latin typeface="Times New Roman"/>
              <a:cs typeface="Times New Roman"/>
            </a:endParaRPr>
          </a:p>
          <a:p>
            <a:endParaRPr lang="en-US" i="0" baseline="0" dirty="0">
              <a:latin typeface="Times New Roman"/>
              <a:cs typeface="Times New Roman"/>
            </a:endParaRPr>
          </a:p>
          <a:p>
            <a:endParaRPr lang="en-US" dirty="0"/>
          </a:p>
        </p:txBody>
      </p:sp>
      <p:sp>
        <p:nvSpPr>
          <p:cNvPr id="4" name="Slide Number Placeholder 3"/>
          <p:cNvSpPr>
            <a:spLocks noGrp="1"/>
          </p:cNvSpPr>
          <p:nvPr>
            <p:ph type="sldNum" sz="quarter" idx="10"/>
          </p:nvPr>
        </p:nvSpPr>
        <p:spPr/>
        <p:txBody>
          <a:bodyPr/>
          <a:lstStyle/>
          <a:p>
            <a:fld id="{E7A05770-E5D7-814C-AA59-DDBA4A5E56F3}" type="slidenum">
              <a:rPr lang="en-US" smtClean="0"/>
              <a:t>12</a:t>
            </a:fld>
            <a:endParaRPr lang="en-US"/>
          </a:p>
        </p:txBody>
      </p:sp>
    </p:spTree>
    <p:extLst>
      <p:ext uri="{BB962C8B-B14F-4D97-AF65-F5344CB8AC3E}">
        <p14:creationId xmlns:p14="http://schemas.microsoft.com/office/powerpoint/2010/main" val="383186490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9:notes"/>
          <p:cNvSpPr>
            <a:spLocks noGrp="1" noRot="1" noChangeAspect="1"/>
          </p:cNvSpPr>
          <p:nvPr>
            <p:ph type="sldImg" idx="2"/>
          </p:nvPr>
        </p:nvSpPr>
        <p:spPr>
          <a:xfrm>
            <a:off x="1481138" y="719138"/>
            <a:ext cx="4352925" cy="3263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29: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Autofit/>
          </a:bodyPr>
          <a:lstStyle/>
          <a:p>
            <a:pPr marL="0" indent="0">
              <a:defRPr/>
            </a:pPr>
            <a:r>
              <a:rPr lang="en-US" sz="1200" i="1" dirty="0"/>
              <a:t>Welcome participants to Implementing Screen Time Best Practices Session.</a:t>
            </a:r>
            <a:r>
              <a:rPr lang="en-US" sz="1200" i="1" baseline="0" dirty="0"/>
              <a:t> In this Session, we will discuss the s</a:t>
            </a:r>
            <a:r>
              <a:rPr lang="en-US" sz="1200" i="1" dirty="0"/>
              <a:t>ignificance of managing Screen Time and Overcoming Common Challenges. </a:t>
            </a:r>
            <a:endParaRPr sz="1200" i="1" dirty="0"/>
          </a:p>
        </p:txBody>
      </p:sp>
      <p:sp>
        <p:nvSpPr>
          <p:cNvPr id="324" name="Google Shape;324;p29: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142</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30:notes"/>
          <p:cNvSpPr>
            <a:spLocks noGrp="1" noRot="1" noChangeAspect="1"/>
          </p:cNvSpPr>
          <p:nvPr>
            <p:ph type="sldImg" idx="2"/>
          </p:nvPr>
        </p:nvSpPr>
        <p:spPr>
          <a:xfrm>
            <a:off x="1357313" y="684213"/>
            <a:ext cx="4143375" cy="3108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30:notes"/>
          <p:cNvSpPr txBox="1">
            <a:spLocks noGrp="1"/>
          </p:cNvSpPr>
          <p:nvPr>
            <p:ph type="body" idx="1"/>
          </p:nvPr>
        </p:nvSpPr>
        <p:spPr>
          <a:xfrm>
            <a:off x="685800" y="4020186"/>
            <a:ext cx="5486400" cy="1432347"/>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sz="1200" i="0" dirty="0">
                <a:latin typeface="Times New Roman"/>
                <a:ea typeface="Times New Roman"/>
                <a:cs typeface="Times New Roman"/>
                <a:sym typeface="Times New Roman"/>
              </a:rPr>
              <a:t>Here is a quick snapshot of how we will spend our time together today. </a:t>
            </a:r>
            <a:endParaRPr sz="1200" dirty="0"/>
          </a:p>
          <a:p>
            <a:pPr marL="0" lvl="0" indent="0" algn="l" rtl="0">
              <a:lnSpc>
                <a:spcPct val="100000"/>
              </a:lnSpc>
              <a:spcBef>
                <a:spcPts val="0"/>
              </a:spcBef>
              <a:spcAft>
                <a:spcPts val="0"/>
              </a:spcAft>
              <a:buSzPts val="1400"/>
              <a:buNone/>
            </a:pPr>
            <a:endParaRPr sz="1200" i="0" dirty="0">
              <a:latin typeface="Times New Roman"/>
              <a:ea typeface="Times New Roman"/>
              <a:cs typeface="Times New Roman"/>
              <a:sym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Times New Roman"/>
                <a:ea typeface="+mn-ea"/>
                <a:cs typeface="Times New Roman"/>
              </a:rPr>
              <a:t>Read aloud the agenda items. Please remind participants that they should follow along with the PowerPoint slides during the Session.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Times New Roman"/>
                <a:ea typeface="+mn-ea"/>
                <a:cs typeface="Times New Roman"/>
              </a:rPr>
              <a:t>Share the Group Norms. (Create an additional slide to add to your presentation or share on a Flip Chart or in Chat) These are the Group Norms you created in the Orientation Meeting with this group.  Ask anyone if they have any questions or additions.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a:ea typeface="+mn-ea"/>
                <a:cs typeface="Times New Roman"/>
              </a:rPr>
              <a:t>We are going to start with an Icebreaker. </a:t>
            </a:r>
            <a:endPar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lvl="0" indent="0" algn="l" rtl="0">
              <a:lnSpc>
                <a:spcPct val="100000"/>
              </a:lnSpc>
              <a:spcBef>
                <a:spcPts val="0"/>
              </a:spcBef>
              <a:spcAft>
                <a:spcPts val="0"/>
              </a:spcAft>
              <a:buSzPts val="1400"/>
              <a:buNone/>
            </a:pPr>
            <a:endParaRPr i="1" dirty="0"/>
          </a:p>
          <a:p>
            <a:pPr marL="0" lvl="0" indent="0" algn="l" rtl="0">
              <a:lnSpc>
                <a:spcPct val="100000"/>
              </a:lnSpc>
              <a:spcBef>
                <a:spcPts val="0"/>
              </a:spcBef>
              <a:spcAft>
                <a:spcPts val="0"/>
              </a:spcAft>
              <a:buSzPts val="1400"/>
              <a:buNone/>
            </a:pPr>
            <a:endParaRPr i="1" dirty="0"/>
          </a:p>
        </p:txBody>
      </p:sp>
      <p:sp>
        <p:nvSpPr>
          <p:cNvPr id="331" name="Google Shape;331;p30: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143</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31:notes"/>
          <p:cNvSpPr>
            <a:spLocks noGrp="1" noRot="1" noChangeAspect="1"/>
          </p:cNvSpPr>
          <p:nvPr>
            <p:ph type="sldImg" idx="2"/>
          </p:nvPr>
        </p:nvSpPr>
        <p:spPr>
          <a:xfrm>
            <a:off x="1357313" y="684213"/>
            <a:ext cx="4143375" cy="3108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31:notes"/>
          <p:cNvSpPr txBox="1">
            <a:spLocks noGrp="1"/>
          </p:cNvSpPr>
          <p:nvPr>
            <p:ph type="body" idx="1"/>
          </p:nvPr>
        </p:nvSpPr>
        <p:spPr>
          <a:xfrm>
            <a:off x="685800" y="4020186"/>
            <a:ext cx="5486400" cy="1025947"/>
          </a:xfrm>
          <a:prstGeom prst="rect">
            <a:avLst/>
          </a:prstGeom>
          <a:noFill/>
          <a:ln>
            <a:noFill/>
          </a:ln>
        </p:spPr>
        <p:txBody>
          <a:bodyPr spcFirstLastPara="1" wrap="square" lIns="96650" tIns="48325" rIns="96650" bIns="48325" anchor="t" anchorCtr="0">
            <a:noAutofit/>
          </a:bodyPr>
          <a:lstStyle/>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200" i="1" dirty="0">
                <a:solidFill>
                  <a:schemeClr val="dk1"/>
                </a:solidFill>
                <a:latin typeface="Times New Roman"/>
                <a:ea typeface="Times New Roman"/>
                <a:cs typeface="Times New Roman"/>
                <a:sym typeface="Times New Roman"/>
              </a:rPr>
              <a:t>Icebreakers are important to connect participants. Additionally, trainers will use the chat to check attendance. All participants must introduce themselves.</a:t>
            </a:r>
            <a:endParaRPr sz="1200" dirty="0"/>
          </a:p>
          <a:p>
            <a:pPr marL="171450" lvl="0" indent="-171450" algn="l" rtl="0">
              <a:lnSpc>
                <a:spcPct val="100000"/>
              </a:lnSpc>
              <a:spcBef>
                <a:spcPts val="0"/>
              </a:spcBef>
              <a:spcAft>
                <a:spcPts val="0"/>
              </a:spcAft>
              <a:buClr>
                <a:schemeClr val="dk1"/>
              </a:buClr>
              <a:buSzPts val="1200"/>
              <a:buFont typeface="Arial"/>
              <a:buChar char="•"/>
            </a:pPr>
            <a:r>
              <a:rPr lang="en-US" sz="1200" i="1" dirty="0">
                <a:solidFill>
                  <a:schemeClr val="dk1"/>
                </a:solidFill>
                <a:latin typeface="Times New Roman"/>
                <a:ea typeface="Times New Roman"/>
                <a:cs typeface="Times New Roman"/>
                <a:sym typeface="Times New Roman"/>
              </a:rPr>
              <a:t>In chat, have all participants introduce themselves including their name, ECE program and role.  </a:t>
            </a:r>
            <a:endParaRPr sz="1200" dirty="0"/>
          </a:p>
          <a:p>
            <a:pPr marL="171450" lvl="0" indent="-171450" algn="l" rtl="0">
              <a:lnSpc>
                <a:spcPct val="100000"/>
              </a:lnSpc>
              <a:spcBef>
                <a:spcPts val="0"/>
              </a:spcBef>
              <a:spcAft>
                <a:spcPts val="0"/>
              </a:spcAft>
              <a:buClr>
                <a:schemeClr val="dk1"/>
              </a:buClr>
              <a:buSzPts val="1200"/>
              <a:buFont typeface="Arial"/>
              <a:buChar char="•"/>
            </a:pPr>
            <a:r>
              <a:rPr lang="en-US" sz="1200" i="1" dirty="0">
                <a:solidFill>
                  <a:schemeClr val="dk1"/>
                </a:solidFill>
                <a:latin typeface="Times New Roman"/>
                <a:ea typeface="Times New Roman"/>
                <a:cs typeface="Times New Roman"/>
                <a:sym typeface="Times New Roman"/>
              </a:rPr>
              <a:t>Suggested Ice Breaker: </a:t>
            </a:r>
            <a:r>
              <a:rPr lang="en-US" sz="1200" dirty="0">
                <a:solidFill>
                  <a:srgbClr val="000000"/>
                </a:solidFill>
              </a:rPr>
              <a:t>Time to get active with our bodies and our brains. Let’s go on a screen media scavenger hunt! </a:t>
            </a:r>
            <a:endParaRPr sz="1200" dirty="0"/>
          </a:p>
          <a:p>
            <a:pPr marL="0" lvl="0" indent="0" algn="l" rtl="0">
              <a:lnSpc>
                <a:spcPct val="100000"/>
              </a:lnSpc>
              <a:spcBef>
                <a:spcPts val="0"/>
              </a:spcBef>
              <a:spcAft>
                <a:spcPts val="0"/>
              </a:spcAft>
              <a:buSzPts val="1400"/>
              <a:buNone/>
            </a:pPr>
            <a:endParaRPr sz="1200" dirty="0">
              <a:solidFill>
                <a:srgbClr val="000000"/>
              </a:solidFill>
            </a:endParaRPr>
          </a:p>
          <a:p>
            <a:pPr marL="0" lvl="0" indent="0" algn="l" rtl="0">
              <a:lnSpc>
                <a:spcPct val="100000"/>
              </a:lnSpc>
              <a:spcBef>
                <a:spcPts val="0"/>
              </a:spcBef>
              <a:spcAft>
                <a:spcPts val="0"/>
              </a:spcAft>
              <a:buSzPts val="1400"/>
              <a:buNone/>
            </a:pPr>
            <a:r>
              <a:rPr lang="en-US" sz="1200" i="1" dirty="0">
                <a:solidFill>
                  <a:srgbClr val="000000"/>
                </a:solidFill>
              </a:rPr>
              <a:t>If participants are joining from their homes: Ask them to walk around their home and count the number of devices they see. </a:t>
            </a:r>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en-US" sz="1200" i="1" dirty="0">
                <a:solidFill>
                  <a:srgbClr val="000000"/>
                </a:solidFill>
              </a:rPr>
              <a:t>If participants are joining from their ECE programs: Ask them to walk through their classrooms (if possible) and count how many screen time devices they see for children and among staff. </a:t>
            </a:r>
            <a:endParaRPr sz="1200" dirty="0"/>
          </a:p>
          <a:p>
            <a:pPr marL="0" lvl="0" indent="0" algn="l" rtl="0">
              <a:lnSpc>
                <a:spcPct val="100000"/>
              </a:lnSpc>
              <a:spcBef>
                <a:spcPts val="0"/>
              </a:spcBef>
              <a:spcAft>
                <a:spcPts val="0"/>
              </a:spcAft>
              <a:buSzPts val="1400"/>
              <a:buNone/>
            </a:pPr>
            <a:r>
              <a:rPr lang="en-US" sz="1200" i="1" dirty="0">
                <a:solidFill>
                  <a:srgbClr val="000000"/>
                </a:solidFill>
              </a:rPr>
              <a:t>Give participants a couple of minutes to complete the activity and then return to the screen to share what they found. </a:t>
            </a:r>
            <a:endParaRPr sz="1200" dirty="0"/>
          </a:p>
          <a:p>
            <a:pPr marL="0" lvl="0" indent="0" algn="l" rtl="0">
              <a:lnSpc>
                <a:spcPct val="100000"/>
              </a:lnSpc>
              <a:spcBef>
                <a:spcPts val="0"/>
              </a:spcBef>
              <a:spcAft>
                <a:spcPts val="0"/>
              </a:spcAft>
              <a:buSzPts val="1400"/>
              <a:buNone/>
            </a:pPr>
            <a:endParaRPr sz="1200" i="1" dirty="0">
              <a:solidFill>
                <a:srgbClr val="000000"/>
              </a:solidFill>
            </a:endParaRPr>
          </a:p>
          <a:p>
            <a:pPr marL="0" lvl="0" indent="0" algn="l" rtl="0">
              <a:lnSpc>
                <a:spcPct val="100000"/>
              </a:lnSpc>
              <a:spcBef>
                <a:spcPts val="0"/>
              </a:spcBef>
              <a:spcAft>
                <a:spcPts val="0"/>
              </a:spcAft>
              <a:buSzPts val="1400"/>
              <a:buNone/>
            </a:pPr>
            <a:r>
              <a:rPr lang="en-US" sz="1200" i="1" dirty="0">
                <a:solidFill>
                  <a:srgbClr val="000000"/>
                </a:solidFill>
              </a:rPr>
              <a:t>Reflect on this activity. Ask participants:</a:t>
            </a:r>
            <a:endParaRPr sz="1200" dirty="0"/>
          </a:p>
          <a:p>
            <a:pPr marL="171450" lvl="0" indent="-171450" algn="l" rtl="0">
              <a:lnSpc>
                <a:spcPct val="100000"/>
              </a:lnSpc>
              <a:spcBef>
                <a:spcPts val="0"/>
              </a:spcBef>
              <a:spcAft>
                <a:spcPts val="0"/>
              </a:spcAft>
              <a:buClr>
                <a:srgbClr val="000000"/>
              </a:buClr>
              <a:buSzPts val="1200"/>
              <a:buFont typeface="Times New Roman"/>
              <a:buChar char="-"/>
            </a:pPr>
            <a:r>
              <a:rPr lang="en-US" sz="1200" i="1" dirty="0">
                <a:solidFill>
                  <a:srgbClr val="000000"/>
                </a:solidFill>
              </a:rPr>
              <a:t>If they were surprised by the number of devices they found. </a:t>
            </a:r>
            <a:endParaRPr sz="1200" dirty="0"/>
          </a:p>
          <a:p>
            <a:pPr marL="171450" lvl="0" indent="-171450" algn="l" rtl="0">
              <a:lnSpc>
                <a:spcPct val="100000"/>
              </a:lnSpc>
              <a:spcBef>
                <a:spcPts val="0"/>
              </a:spcBef>
              <a:spcAft>
                <a:spcPts val="0"/>
              </a:spcAft>
              <a:buClr>
                <a:srgbClr val="000000"/>
              </a:buClr>
              <a:buSzPts val="1200"/>
              <a:buFont typeface="Times New Roman"/>
              <a:buChar char="-"/>
            </a:pPr>
            <a:r>
              <a:rPr lang="en-US" sz="1200" i="1" dirty="0">
                <a:solidFill>
                  <a:srgbClr val="000000"/>
                </a:solidFill>
              </a:rPr>
              <a:t>If they counted at home, who uses the devices the counted? For what are they used? </a:t>
            </a:r>
            <a:endParaRPr sz="1200" dirty="0"/>
          </a:p>
          <a:p>
            <a:pPr marL="0" lvl="0" indent="0" algn="l" rtl="0">
              <a:lnSpc>
                <a:spcPct val="100000"/>
              </a:lnSpc>
              <a:spcBef>
                <a:spcPts val="0"/>
              </a:spcBef>
              <a:spcAft>
                <a:spcPts val="0"/>
              </a:spcAft>
              <a:buSzPts val="1400"/>
              <a:buNone/>
            </a:pPr>
            <a:endParaRPr sz="1200" dirty="0">
              <a:solidFill>
                <a:srgbClr val="000000"/>
              </a:solidFill>
            </a:endParaRPr>
          </a:p>
          <a:p>
            <a:pPr marL="0" lvl="0" indent="0" algn="l" rtl="0">
              <a:lnSpc>
                <a:spcPct val="100000"/>
              </a:lnSpc>
              <a:spcBef>
                <a:spcPts val="0"/>
              </a:spcBef>
              <a:spcAft>
                <a:spcPts val="0"/>
              </a:spcAft>
              <a:buSzPts val="1400"/>
              <a:buNone/>
            </a:pPr>
            <a:r>
              <a:rPr lang="en-US" sz="1200" dirty="0">
                <a:solidFill>
                  <a:srgbClr val="000000"/>
                </a:solidFill>
              </a:rPr>
              <a:t>Remember that cell phones count as screen devices! </a:t>
            </a:r>
            <a:endParaRPr sz="1200" dirty="0"/>
          </a:p>
          <a:p>
            <a:pPr marL="171450" marR="0" lvl="0" indent="-101600" algn="l" rtl="0">
              <a:lnSpc>
                <a:spcPct val="100000"/>
              </a:lnSpc>
              <a:spcBef>
                <a:spcPts val="0"/>
              </a:spcBef>
              <a:spcAft>
                <a:spcPts val="0"/>
              </a:spcAft>
              <a:buClr>
                <a:schemeClr val="dk1"/>
              </a:buClr>
              <a:buSzPts val="1100"/>
              <a:buFont typeface="Arial"/>
              <a:buNone/>
            </a:pPr>
            <a:endParaRPr b="0" i="1" dirty="0">
              <a:latin typeface="Times New Roman"/>
              <a:ea typeface="Times New Roman"/>
              <a:cs typeface="Times New Roman"/>
              <a:sym typeface="Times New Roman"/>
            </a:endParaRPr>
          </a:p>
        </p:txBody>
      </p:sp>
      <p:sp>
        <p:nvSpPr>
          <p:cNvPr id="346" name="Google Shape;346;p31: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144</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2:notes"/>
          <p:cNvSpPr>
            <a:spLocks noGrp="1" noRot="1" noChangeAspect="1"/>
          </p:cNvSpPr>
          <p:nvPr>
            <p:ph type="sldImg" idx="2"/>
          </p:nvPr>
        </p:nvSpPr>
        <p:spPr>
          <a:xfrm>
            <a:off x="1481138" y="719138"/>
            <a:ext cx="4352925" cy="3263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32: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rmAutofit/>
          </a:bodyPr>
          <a:lstStyle/>
          <a:p>
            <a:pPr marL="0" lvl="0" indent="0" algn="l" rtl="0">
              <a:lnSpc>
                <a:spcPct val="100000"/>
              </a:lnSpc>
              <a:spcBef>
                <a:spcPts val="0"/>
              </a:spcBef>
              <a:spcAft>
                <a:spcPts val="0"/>
              </a:spcAft>
              <a:buSzPts val="1400"/>
              <a:buNone/>
            </a:pPr>
            <a:r>
              <a:rPr lang="en-US" sz="1200" dirty="0">
                <a:solidFill>
                  <a:schemeClr val="dk1"/>
                </a:solidFill>
                <a:latin typeface="Times New Roman"/>
                <a:ea typeface="Times New Roman"/>
                <a:cs typeface="Times New Roman"/>
                <a:sym typeface="Times New Roman"/>
              </a:rPr>
              <a:t>Here are the learning objectives for the Implementing Screen Time Best Practices </a:t>
            </a:r>
            <a:r>
              <a:rPr lang="en-US" sz="1200" dirty="0"/>
              <a:t>Session</a:t>
            </a:r>
            <a:r>
              <a:rPr lang="en-US"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sz="1200" i="1" dirty="0">
                <a:solidFill>
                  <a:schemeClr val="dk1"/>
                </a:solidFill>
                <a:latin typeface="Times New Roman"/>
                <a:ea typeface="Times New Roman"/>
                <a:cs typeface="Times New Roman"/>
                <a:sym typeface="Times New Roman"/>
              </a:rPr>
              <a:t>Ask for a volunteer to read through the learning objectives. If no one feels comfortable doing so, one of the </a:t>
            </a:r>
            <a:r>
              <a:rPr lang="en-US" sz="1200" i="1" dirty="0"/>
              <a:t>trainers</a:t>
            </a:r>
            <a:r>
              <a:rPr lang="en-US" sz="1200" i="1" dirty="0">
                <a:solidFill>
                  <a:schemeClr val="dk1"/>
                </a:solidFill>
                <a:latin typeface="Times New Roman"/>
                <a:ea typeface="Times New Roman"/>
                <a:cs typeface="Times New Roman"/>
                <a:sym typeface="Times New Roman"/>
              </a:rPr>
              <a:t> should read through the objectives. </a:t>
            </a:r>
            <a:r>
              <a:rPr lang="en-US" sz="1200" dirty="0">
                <a:solidFill>
                  <a:schemeClr val="dk1"/>
                </a:solidFill>
                <a:latin typeface="Times New Roman"/>
                <a:ea typeface="Times New Roman"/>
                <a:cs typeface="Times New Roman"/>
                <a:sym typeface="Times New Roman"/>
              </a:rPr>
              <a:t>​</a:t>
            </a:r>
            <a:endParaRPr sz="1200" dirty="0"/>
          </a:p>
          <a:p>
            <a:pPr marL="0" lvl="0" indent="0" algn="l" rtl="0">
              <a:lnSpc>
                <a:spcPct val="100000"/>
              </a:lnSpc>
              <a:spcBef>
                <a:spcPts val="0"/>
              </a:spcBef>
              <a:spcAft>
                <a:spcPts val="0"/>
              </a:spcAft>
              <a:buSzPts val="1400"/>
              <a:buNone/>
            </a:pPr>
            <a:endParaRPr dirty="0"/>
          </a:p>
        </p:txBody>
      </p:sp>
      <p:sp>
        <p:nvSpPr>
          <p:cNvPr id="354" name="Google Shape;354;p32: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Arial"/>
                <a:ea typeface="Arial"/>
                <a:cs typeface="Arial"/>
                <a:sym typeface="Arial"/>
              </a:rPr>
              <a:t>145</a:t>
            </a:fld>
            <a:endParaRPr sz="13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8853107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33:notes"/>
          <p:cNvSpPr>
            <a:spLocks noGrp="1" noRot="1" noChangeAspect="1"/>
          </p:cNvSpPr>
          <p:nvPr>
            <p:ph type="sldImg" idx="2"/>
          </p:nvPr>
        </p:nvSpPr>
        <p:spPr>
          <a:xfrm>
            <a:off x="1482725" y="719138"/>
            <a:ext cx="4349750" cy="32623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33: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Times New Roman"/>
                <a:ea typeface="Times New Roman"/>
                <a:cs typeface="Times New Roman"/>
                <a:sym typeface="Times New Roman"/>
              </a:rPr>
              <a:t>Before we dive into new content today, let’s take a moment to reflect on the progress you all have made since the start of this </a:t>
            </a:r>
            <a:r>
              <a:rPr lang="en-US" sz="1200" dirty="0"/>
              <a:t>Learning</a:t>
            </a:r>
            <a:r>
              <a:rPr lang="en-US" sz="1200" dirty="0">
                <a:solidFill>
                  <a:schemeClr val="dk1"/>
                </a:solidFill>
                <a:latin typeface="Times New Roman"/>
                <a:ea typeface="Times New Roman"/>
                <a:cs typeface="Times New Roman"/>
                <a:sym typeface="Times New Roman"/>
              </a:rPr>
              <a:t> </a:t>
            </a:r>
            <a:r>
              <a:rPr lang="en-US" sz="1200" dirty="0"/>
              <a:t>Collaborative</a:t>
            </a:r>
            <a:r>
              <a:rPr lang="en-US" u="none" dirty="0">
                <a:solidFill>
                  <a:schemeClr val="dk1"/>
                </a:solidFill>
                <a:latin typeface="Times New Roman"/>
                <a:ea typeface="Times New Roman"/>
                <a:cs typeface="Times New Roman"/>
                <a:sym typeface="Times New Roman"/>
              </a:rPr>
              <a:t>.</a:t>
            </a:r>
            <a:endParaRPr dirty="0">
              <a:solidFill>
                <a:schemeClr val="dk1"/>
              </a:solidFill>
              <a:latin typeface="Arial"/>
              <a:ea typeface="Arial"/>
              <a:cs typeface="Arial"/>
              <a:sym typeface="Arial"/>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p:txBody>
          <a:bodyPr>
            <a:normAutofit/>
          </a:bodyPr>
          <a:lstStyle/>
          <a:p>
            <a:pPr algn="l" rtl="0" fontAlgn="base"/>
            <a:r>
              <a:rPr lang="en-US" sz="1800" b="0" i="0" u="none" strike="noStrike" dirty="0">
                <a:solidFill>
                  <a:srgbClr val="000000"/>
                </a:solidFill>
                <a:effectLst/>
              </a:rPr>
              <a:t>At our Orientation Session, we talked about the project and what we would be doing with the Learning Collaboratives over the next few months. We also began looking at </a:t>
            </a:r>
            <a:r>
              <a:rPr lang="en-US" sz="1800" b="0" i="1" u="none" strike="noStrike" dirty="0">
                <a:solidFill>
                  <a:srgbClr val="000000"/>
                </a:solidFill>
                <a:effectLst/>
              </a:rPr>
              <a:t>Wellness Workbook</a:t>
            </a:r>
            <a:r>
              <a:rPr lang="en-US" sz="1800" b="0" i="0" u="none" strike="noStrike" dirty="0">
                <a:solidFill>
                  <a:srgbClr val="000000"/>
                </a:solidFill>
                <a:effectLst/>
              </a:rPr>
              <a:t> and some of the Provider Tools, specifically the program assessment.</a:t>
            </a:r>
            <a:r>
              <a:rPr lang="en-US" sz="1800" b="0" i="0" dirty="0">
                <a:solidFill>
                  <a:srgbClr val="444444"/>
                </a:solidFill>
                <a:effectLst/>
              </a:rPr>
              <a:t>​</a:t>
            </a:r>
            <a:endParaRPr lang="en-US" b="0" i="0" dirty="0">
              <a:solidFill>
                <a:srgbClr val="444444"/>
              </a:solidFill>
              <a:effectLst/>
            </a:endParaRPr>
          </a:p>
          <a:p>
            <a:pPr algn="l" rtl="0" fontAlgn="base"/>
            <a:r>
              <a:rPr lang="en-US" sz="1800" b="0" i="0" u="none" strike="noStrike" dirty="0">
                <a:solidFill>
                  <a:srgbClr val="000000"/>
                </a:solidFill>
                <a:effectLst/>
                <a:latin typeface="Times New Roman" panose="02020603050405020304" pitchFamily="18" charset="0"/>
              </a:rPr>
              <a:t> </a:t>
            </a:r>
            <a:r>
              <a:rPr lang="en-US" sz="1800" b="0" i="0" dirty="0">
                <a:solidFill>
                  <a:srgbClr val="444444"/>
                </a:solidFill>
                <a:effectLst/>
                <a:latin typeface="Times New Roman" panose="02020603050405020304" pitchFamily="18"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Times New Roman" panose="02020603050405020304" pitchFamily="18" charset="0"/>
              </a:rPr>
              <a:t>Your first Action Period began immediately afterwards. You had a few tasks to work through since the Orientation. Let’s check in to see how those are coming along.</a:t>
            </a:r>
            <a:r>
              <a:rPr lang="en-US" sz="1800" b="0" i="0" dirty="0">
                <a:solidFill>
                  <a:srgbClr val="444444"/>
                </a:solidFill>
                <a:effectLst/>
                <a:latin typeface="Times New Roman" panose="02020603050405020304" pitchFamily="18" charset="0"/>
              </a:rPr>
              <a:t>​</a:t>
            </a:r>
            <a:endParaRPr lang="en-US" b="0" i="0" dirty="0">
              <a:solidFill>
                <a:srgbClr val="444444"/>
              </a:solidFill>
              <a:effectLst/>
              <a:latin typeface="Calibri" panose="020F0502020204030204" pitchFamily="34" charset="0"/>
            </a:endParaRPr>
          </a:p>
          <a:p>
            <a:pPr marL="0" lvl="0" indent="0" algn="l" rtl="0">
              <a:lnSpc>
                <a:spcPct val="100000"/>
              </a:lnSpc>
              <a:spcBef>
                <a:spcPts val="0"/>
              </a:spcBef>
              <a:spcAft>
                <a:spcPts val="0"/>
              </a:spcAft>
              <a:buSzPts val="1400"/>
              <a:buNone/>
            </a:pPr>
            <a:endParaRPr lang="en-US" b="0" dirty="0">
              <a:solidFill>
                <a:schemeClr val="dk1"/>
              </a:solidFill>
              <a:latin typeface="Times New Roman"/>
              <a:cs typeface="Times New Roman"/>
              <a:sym typeface="Times New Roman"/>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B6D1D6-374E-4205-B595-3B698EC37D47}"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728927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39:notes"/>
          <p:cNvSpPr>
            <a:spLocks noGrp="1" noRot="1" noChangeAspect="1"/>
          </p:cNvSpPr>
          <p:nvPr>
            <p:ph type="sldImg" idx="2"/>
          </p:nvPr>
        </p:nvSpPr>
        <p:spPr>
          <a:xfrm>
            <a:off x="1481138" y="719138"/>
            <a:ext cx="4352925" cy="3263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p39: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Autofit/>
          </a:bodyPr>
          <a:lstStyle/>
          <a:p>
            <a:pPr marL="0" indent="0">
              <a:defRPr/>
            </a:pPr>
            <a:r>
              <a:rPr lang="en-US" sz="1200" dirty="0"/>
              <a:t>Hopefully, the Screen Time program assessment got you thinking about the practices in ECE </a:t>
            </a:r>
            <a:r>
              <a:rPr lang="en-US" sz="1200" dirty="0">
                <a:solidFill>
                  <a:srgbClr val="000000"/>
                </a:solidFill>
              </a:rPr>
              <a:t>programs </a:t>
            </a:r>
            <a:r>
              <a:rPr lang="en-US" sz="1200" dirty="0"/>
              <a:t>regarding screen time for children birth to five. During this portion of our Session, we will discuss the significance of screen time for adults and children</a:t>
            </a:r>
            <a:r>
              <a:rPr lang="en-US" sz="1200" u="none" strike="noStrike" dirty="0">
                <a:solidFill>
                  <a:srgbClr val="FF0000"/>
                </a:solidFill>
              </a:rPr>
              <a:t>. </a:t>
            </a:r>
            <a:r>
              <a:rPr lang="en-US" sz="1800" u="none" strike="noStrike" dirty="0">
                <a:effectLst/>
                <a:latin typeface="Segoe UI"/>
                <a:cs typeface="Segoe UI"/>
              </a:rPr>
              <a:t>Additionally, we will discuss how ECE providers and programs play a role in promoting healthier screen time habits including teaching children and adults to be less dependent on screen time and more intentional of their use</a:t>
            </a:r>
            <a:r>
              <a:rPr lang="en-US" sz="1800" dirty="0">
                <a:effectLst/>
                <a:latin typeface="Segoe UI"/>
                <a:cs typeface="Segoe UI"/>
              </a:rPr>
              <a:t>.</a:t>
            </a:r>
          </a:p>
          <a:p>
            <a:pPr marL="0" lvl="0" indent="0" algn="l" rtl="0">
              <a:lnSpc>
                <a:spcPct val="100000"/>
              </a:lnSpc>
              <a:spcBef>
                <a:spcPts val="0"/>
              </a:spcBef>
              <a:spcAft>
                <a:spcPts val="0"/>
              </a:spcAft>
              <a:buSzPts val="1400"/>
              <a:buNone/>
            </a:pPr>
            <a:endParaRPr sz="1200" dirty="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0350" y="733425"/>
            <a:ext cx="4429125" cy="3322638"/>
          </a:xfrm>
        </p:spPr>
      </p:sp>
      <p:sp>
        <p:nvSpPr>
          <p:cNvPr id="3" name="Notes Placeholder 2"/>
          <p:cNvSpPr>
            <a:spLocks noGrp="1"/>
          </p:cNvSpPr>
          <p:nvPr>
            <p:ph type="body" idx="1"/>
          </p:nvPr>
        </p:nvSpPr>
        <p:spPr/>
        <p:txBody>
          <a:bodyPr>
            <a:normAutofit fontScale="92500" lnSpcReduction="10000"/>
          </a:bodyPr>
          <a:lstStyle/>
          <a:p>
            <a:r>
              <a:rPr lang="en-US" i="1" u="none" kern="1200" dirty="0">
                <a:solidFill>
                  <a:schemeClr val="tx1"/>
                </a:solidFill>
                <a:effectLst/>
                <a:latin typeface="Times New Roman" panose="02020603050405020304" pitchFamily="18" charset="0"/>
                <a:ea typeface="+mn-ea"/>
                <a:cs typeface="Times New Roman" panose="02020603050405020304" pitchFamily="18" charset="0"/>
              </a:rPr>
              <a:t>This slides includes animation.</a:t>
            </a:r>
          </a:p>
          <a:p>
            <a:endParaRPr lang="en-US" u="none" kern="1200" dirty="0">
              <a:solidFill>
                <a:schemeClr val="tx1"/>
              </a:solidFill>
              <a:effectLst/>
              <a:latin typeface="Times New Roman" panose="02020603050405020304" pitchFamily="18" charset="0"/>
              <a:ea typeface="+mn-ea"/>
              <a:cs typeface="Times New Roman" panose="02020603050405020304" pitchFamily="18" charset="0"/>
            </a:endParaRPr>
          </a:p>
          <a:p>
            <a:pPr marL="0" lvl="0" indent="0" algn="l" rtl="0">
              <a:lnSpc>
                <a:spcPct val="90000"/>
              </a:lnSpc>
              <a:spcBef>
                <a:spcPts val="0"/>
              </a:spcBef>
              <a:spcAft>
                <a:spcPts val="0"/>
              </a:spcAft>
              <a:buSzPts val="1400"/>
              <a:buNone/>
            </a:pPr>
            <a:r>
              <a:rPr lang="en-US" sz="1200" u="none" dirty="0">
                <a:solidFill>
                  <a:schemeClr val="dk1"/>
                </a:solidFill>
              </a:rPr>
              <a:t>Picture children seated and watching a movie. Then picture children participating in activities like building with blocks, playing outside or creating a story in dramatic play. Think about the differences in how the children are engaging with their environment, one another and their caregivers. How is this affecting the child’s development across domains? What does the screen-free time do to enhance the children’s development compared to a screen-filled activity?</a:t>
            </a:r>
            <a:endParaRPr lang="en-US" sz="1200" dirty="0"/>
          </a:p>
          <a:p>
            <a:pPr marL="0" lvl="0" indent="0" algn="l" rtl="0">
              <a:lnSpc>
                <a:spcPct val="90000"/>
              </a:lnSpc>
              <a:spcBef>
                <a:spcPts val="0"/>
              </a:spcBef>
              <a:spcAft>
                <a:spcPts val="0"/>
              </a:spcAft>
              <a:buSzPts val="1400"/>
              <a:buNone/>
            </a:pPr>
            <a:endParaRPr lang="en-US" sz="1200" i="1" u="none" dirty="0">
              <a:solidFill>
                <a:schemeClr val="dk1"/>
              </a:solidFill>
            </a:endParaRPr>
          </a:p>
          <a:p>
            <a:pPr marL="0" lvl="0" indent="0" algn="l" rtl="0">
              <a:lnSpc>
                <a:spcPct val="90000"/>
              </a:lnSpc>
              <a:spcBef>
                <a:spcPts val="0"/>
              </a:spcBef>
              <a:spcAft>
                <a:spcPts val="0"/>
              </a:spcAft>
              <a:buSzPts val="1400"/>
              <a:buNone/>
            </a:pPr>
            <a:r>
              <a:rPr lang="en-US" sz="1200" i="1" u="none" dirty="0">
                <a:solidFill>
                  <a:schemeClr val="dk1"/>
                </a:solidFill>
              </a:rPr>
              <a:t>Pause for a moment to let participants share their ideas on this scenario. Then click to reveal additional information. Use the talking points below to elaborate.</a:t>
            </a:r>
            <a:endParaRPr lang="en-US" sz="1200" dirty="0"/>
          </a:p>
          <a:p>
            <a:pPr marL="171450" lvl="0" indent="-171450" algn="l" rtl="0">
              <a:lnSpc>
                <a:spcPct val="90000"/>
              </a:lnSpc>
              <a:spcBef>
                <a:spcPts val="0"/>
              </a:spcBef>
              <a:spcAft>
                <a:spcPts val="0"/>
              </a:spcAft>
              <a:buClr>
                <a:schemeClr val="dk1"/>
              </a:buClr>
              <a:buSzPts val="1200"/>
              <a:buFont typeface="Arial"/>
              <a:buChar char="•"/>
            </a:pPr>
            <a:r>
              <a:rPr lang="en-US" sz="1200" b="1" i="0" u="none" dirty="0">
                <a:solidFill>
                  <a:schemeClr val="dk1"/>
                </a:solidFill>
              </a:rPr>
              <a:t>Physical Development:</a:t>
            </a:r>
            <a:r>
              <a:rPr lang="en-US" sz="1200" i="0" u="none" dirty="0">
                <a:solidFill>
                  <a:schemeClr val="dk1"/>
                </a:solidFill>
              </a:rPr>
              <a:t> When children are not using screens, they are less likely to be sedentary. Children who are up and moving are using their bodies to stay active while developing their gross motor skills. </a:t>
            </a:r>
          </a:p>
          <a:p>
            <a:pPr marL="174625" marR="0" lvl="1" indent="-174625" algn="l" defTabSz="914400" rtl="0" eaLnBrk="1" fontAlgn="auto" latinLnBrk="0" hangingPunct="1">
              <a:lnSpc>
                <a:spcPct val="90000"/>
              </a:lnSpc>
              <a:spcBef>
                <a:spcPts val="0"/>
              </a:spcBef>
              <a:spcAft>
                <a:spcPts val="0"/>
              </a:spcAft>
              <a:buClr>
                <a:schemeClr val="dk1"/>
              </a:buClr>
              <a:buSzPts val="1200"/>
              <a:buFont typeface="Arial"/>
              <a:buChar char="•"/>
              <a:tabLst/>
              <a:defRPr/>
            </a:pPr>
            <a:r>
              <a:rPr lang="en-US" sz="1200" b="1" i="0" u="none" dirty="0">
                <a:solidFill>
                  <a:schemeClr val="dk1"/>
                </a:solidFill>
              </a:rPr>
              <a:t>Cognitive Development:</a:t>
            </a:r>
            <a:r>
              <a:rPr lang="en-US" sz="1200" i="0" u="none" dirty="0">
                <a:solidFill>
                  <a:schemeClr val="dk1"/>
                </a:solidFill>
              </a:rPr>
              <a:t> We know that learning through play is the most effective way that children learn! Children use the repetition of their play, their experiences and their imagination to make connections in their learning.</a:t>
            </a:r>
            <a:endParaRPr lang="en-US" sz="1200" dirty="0"/>
          </a:p>
          <a:p>
            <a:pPr marL="174625" marR="0" lvl="1" indent="-174625" algn="l" defTabSz="914400" rtl="0" eaLnBrk="1" fontAlgn="auto" latinLnBrk="0" hangingPunct="1">
              <a:lnSpc>
                <a:spcPct val="90000"/>
              </a:lnSpc>
              <a:spcBef>
                <a:spcPts val="0"/>
              </a:spcBef>
              <a:spcAft>
                <a:spcPts val="0"/>
              </a:spcAft>
              <a:buClr>
                <a:schemeClr val="dk1"/>
              </a:buClr>
              <a:buSzPts val="1200"/>
              <a:buFont typeface="Arial"/>
              <a:buChar char="•"/>
              <a:tabLst/>
              <a:defRPr/>
            </a:pPr>
            <a:r>
              <a:rPr lang="en-US" sz="1200" b="1" u="none" dirty="0">
                <a:solidFill>
                  <a:srgbClr val="000000"/>
                </a:solidFill>
              </a:rPr>
              <a:t>Language Development, Literacy and Communication: </a:t>
            </a:r>
            <a:r>
              <a:rPr lang="en-US" sz="1200" i="0" u="none" dirty="0"/>
              <a:t>When children are interacting with others they have conversations that grow, developing new vocabulary that is immediately put to use in the conversation.</a:t>
            </a:r>
            <a:r>
              <a:rPr lang="en-US" sz="1200" dirty="0"/>
              <a:t> </a:t>
            </a:r>
            <a:r>
              <a:rPr lang="en-US" sz="1200" i="0" u="none" dirty="0"/>
              <a:t> This allows these words to have more meaning. Receptive and expressive language skills develop best </a:t>
            </a:r>
            <a:r>
              <a:rPr lang="en-US" sz="1200" dirty="0">
                <a:solidFill>
                  <a:srgbClr val="000000"/>
                </a:solidFill>
              </a:rPr>
              <a:t>through personal interactions. </a:t>
            </a:r>
            <a:endParaRPr lang="en-US" sz="1200" dirty="0">
              <a:solidFill>
                <a:srgbClr val="FF0000"/>
              </a:solidFill>
            </a:endParaRPr>
          </a:p>
          <a:p>
            <a:pPr marL="174625" marR="0" lvl="1" indent="-174625" algn="l" defTabSz="914400" rtl="0" eaLnBrk="1" fontAlgn="auto" latinLnBrk="0" hangingPunct="1">
              <a:lnSpc>
                <a:spcPct val="90000"/>
              </a:lnSpc>
              <a:spcBef>
                <a:spcPts val="0"/>
              </a:spcBef>
              <a:spcAft>
                <a:spcPts val="0"/>
              </a:spcAft>
              <a:buClr>
                <a:schemeClr val="dk1"/>
              </a:buClr>
              <a:buSzPts val="1200"/>
              <a:buFont typeface="Arial"/>
              <a:buChar char="•"/>
              <a:tabLst/>
              <a:defRPr/>
            </a:pPr>
            <a:r>
              <a:rPr lang="en-US" sz="1200" b="1" u="none" dirty="0">
                <a:solidFill>
                  <a:schemeClr val="dk1"/>
                </a:solidFill>
              </a:rPr>
              <a:t>Social and Emotional Development:</a:t>
            </a:r>
            <a:r>
              <a:rPr lang="en-US" sz="1200" u="none" dirty="0">
                <a:solidFill>
                  <a:schemeClr val="dk1"/>
                </a:solidFill>
              </a:rPr>
              <a:t> When children are engaged </a:t>
            </a:r>
            <a:r>
              <a:rPr lang="en-US" sz="1200" dirty="0">
                <a:solidFill>
                  <a:srgbClr val="000000"/>
                </a:solidFill>
              </a:rPr>
              <a:t>with their environment</a:t>
            </a:r>
            <a:r>
              <a:rPr lang="en-US" sz="1200" u="none" dirty="0">
                <a:solidFill>
                  <a:srgbClr val="FF0000"/>
                </a:solidFill>
              </a:rPr>
              <a:t> </a:t>
            </a:r>
            <a:r>
              <a:rPr lang="en-US" sz="1200" u="none" dirty="0">
                <a:solidFill>
                  <a:schemeClr val="dk1"/>
                </a:solidFill>
              </a:rPr>
              <a:t>and each other, they are provided </a:t>
            </a:r>
            <a:r>
              <a:rPr lang="en-US" sz="1200" u="none" dirty="0"/>
              <a:t>opportunities to develop self-regulation skills including impulse control and managing emotions. During play, children negotiate rules, problem solve, take turns and help others. These skills take practice and the more the better!</a:t>
            </a:r>
            <a:endParaRPr lang="en-US" sz="1200" dirty="0"/>
          </a:p>
          <a:p>
            <a:pPr marL="174625" lvl="1" indent="-174625" algn="l" rtl="0">
              <a:lnSpc>
                <a:spcPct val="90000"/>
              </a:lnSpc>
              <a:spcBef>
                <a:spcPts val="0"/>
              </a:spcBef>
              <a:spcAft>
                <a:spcPts val="0"/>
              </a:spcAft>
              <a:buClr>
                <a:schemeClr val="dk1"/>
              </a:buClr>
              <a:buSzPts val="1200"/>
              <a:buFont typeface="Arial"/>
              <a:buChar char="•"/>
            </a:pPr>
            <a:r>
              <a:rPr lang="en-US" sz="1200" b="1" u="none" dirty="0">
                <a:solidFill>
                  <a:schemeClr val="dk1"/>
                </a:solidFill>
              </a:rPr>
              <a:t>Sensory Development:</a:t>
            </a:r>
            <a:r>
              <a:rPr lang="en-US" sz="1200" u="none" dirty="0">
                <a:solidFill>
                  <a:schemeClr val="dk1"/>
                </a:solidFill>
              </a:rPr>
              <a:t> When children move through space, </a:t>
            </a:r>
            <a:r>
              <a:rPr lang="en-US" sz="1200" i="0" u="none" strike="noStrike" dirty="0"/>
              <a:t>they use all of their senses -- </a:t>
            </a:r>
            <a:r>
              <a:rPr lang="en-US" sz="1200" i="0" u="none" strike="noStrike" dirty="0">
                <a:solidFill>
                  <a:srgbClr val="202124"/>
                </a:solidFill>
              </a:rPr>
              <a:t>s</a:t>
            </a:r>
            <a:r>
              <a:rPr lang="en-US" sz="1200" i="0" u="none" dirty="0">
                <a:solidFill>
                  <a:srgbClr val="202124"/>
                </a:solidFill>
              </a:rPr>
              <a:t>ight, sound, smell, taste, and touch.</a:t>
            </a:r>
            <a:r>
              <a:rPr lang="en-US" sz="1200" i="0" u="none" strike="noStrike" dirty="0"/>
              <a:t> (ex. Screens give them sound and sight only – and these are coming from one artificial device.). Screen-free play allows them to subconsciously incorporate all of their experiences into their learning. </a:t>
            </a:r>
            <a:endParaRPr lang="en-US" sz="1200" i="1" u="none" strike="noStrike" dirty="0"/>
          </a:p>
          <a:p>
            <a:pPr marL="0" marR="0" lvl="0" indent="0" algn="l" rtl="0">
              <a:lnSpc>
                <a:spcPct val="90000"/>
              </a:lnSpc>
              <a:spcBef>
                <a:spcPts val="0"/>
              </a:spcBef>
              <a:spcAft>
                <a:spcPts val="0"/>
              </a:spcAft>
              <a:buClr>
                <a:srgbClr val="000000"/>
              </a:buClr>
              <a:buSzPts val="1200"/>
              <a:buFont typeface="Arial"/>
              <a:buNone/>
            </a:pPr>
            <a:endParaRPr lang="en-US" sz="1200" u="none" dirty="0">
              <a:solidFill>
                <a:schemeClr val="dk1"/>
              </a:solidFill>
            </a:endParaRPr>
          </a:p>
          <a:p>
            <a:pPr marL="0" lvl="0" indent="0" algn="l" rtl="0">
              <a:lnSpc>
                <a:spcPct val="90000"/>
              </a:lnSpc>
              <a:spcBef>
                <a:spcPts val="0"/>
              </a:spcBef>
              <a:spcAft>
                <a:spcPts val="0"/>
              </a:spcAft>
              <a:buSzPts val="1400"/>
              <a:buNone/>
            </a:pPr>
            <a:r>
              <a:rPr lang="en-US" sz="1200" u="none" dirty="0">
                <a:solidFill>
                  <a:schemeClr val="dk1"/>
                </a:solidFill>
              </a:rPr>
              <a:t>As you can see, ECE programs’ support of reducing or eliminating screen time not only impacts the health and physical development of children but also their development in all domains.  </a:t>
            </a:r>
            <a:endParaRPr lang="en-US" sz="1200" dirty="0"/>
          </a:p>
        </p:txBody>
      </p:sp>
    </p:spTree>
    <p:extLst>
      <p:ext uri="{BB962C8B-B14F-4D97-AF65-F5344CB8AC3E}">
        <p14:creationId xmlns:p14="http://schemas.microsoft.com/office/powerpoint/2010/main" val="46508353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41:notes"/>
          <p:cNvSpPr>
            <a:spLocks noGrp="1" noRot="1" noChangeAspect="1"/>
          </p:cNvSpPr>
          <p:nvPr>
            <p:ph type="sldImg" idx="2"/>
          </p:nvPr>
        </p:nvSpPr>
        <p:spPr>
          <a:xfrm>
            <a:off x="1482725" y="719138"/>
            <a:ext cx="4349750" cy="32623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41: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sz="1200" b="0" i="1" dirty="0">
                <a:solidFill>
                  <a:schemeClr val="dk1"/>
                </a:solidFill>
                <a:latin typeface="Times New Roman"/>
                <a:ea typeface="Times New Roman"/>
                <a:cs typeface="Times New Roman"/>
                <a:sym typeface="Times New Roman"/>
              </a:rPr>
              <a:t>Facilitate a large group discussion about the staff wellness and screen time. </a:t>
            </a:r>
            <a:endParaRPr sz="1200" dirty="0"/>
          </a:p>
          <a:p>
            <a:pPr marL="0" lvl="0" indent="0" algn="l" rtl="0">
              <a:lnSpc>
                <a:spcPct val="100000"/>
              </a:lnSpc>
              <a:spcBef>
                <a:spcPts val="0"/>
              </a:spcBef>
              <a:spcAft>
                <a:spcPts val="0"/>
              </a:spcAft>
              <a:buSzPts val="1400"/>
              <a:buNone/>
            </a:pPr>
            <a:endParaRPr sz="1200" b="0" i="1" dirty="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Times New Roman"/>
              <a:buNone/>
            </a:pPr>
            <a:r>
              <a:rPr lang="en-US" sz="1200" b="1" dirty="0"/>
              <a:t>There are many ways that you and your staff can cut down on your personal screen time use: </a:t>
            </a:r>
            <a:endParaRPr sz="1200" dirty="0"/>
          </a:p>
          <a:p>
            <a:pPr marL="171450" lvl="0" indent="-171450" algn="l" rtl="0">
              <a:lnSpc>
                <a:spcPct val="100000"/>
              </a:lnSpc>
              <a:spcBef>
                <a:spcPts val="0"/>
              </a:spcBef>
              <a:spcAft>
                <a:spcPts val="0"/>
              </a:spcAft>
              <a:buClr>
                <a:schemeClr val="dk1"/>
              </a:buClr>
              <a:buSzPts val="1200"/>
              <a:buFont typeface="Arial"/>
              <a:buChar char="•"/>
            </a:pPr>
            <a:r>
              <a:rPr lang="en-US" sz="1200" dirty="0"/>
              <a:t>Log your personal screen time and set goals to cut down! </a:t>
            </a:r>
            <a:endParaRPr sz="1200" dirty="0"/>
          </a:p>
          <a:p>
            <a:pPr marL="171450" lvl="0" indent="-171450" algn="l" rtl="0">
              <a:lnSpc>
                <a:spcPct val="100000"/>
              </a:lnSpc>
              <a:spcBef>
                <a:spcPts val="0"/>
              </a:spcBef>
              <a:spcAft>
                <a:spcPts val="0"/>
              </a:spcAft>
              <a:buClr>
                <a:schemeClr val="dk1"/>
              </a:buClr>
              <a:buSzPts val="1200"/>
              <a:buFont typeface="Arial"/>
              <a:buChar char="•"/>
            </a:pPr>
            <a:r>
              <a:rPr lang="en-US" sz="1200" dirty="0"/>
              <a:t>Turn your phone off from time to time to take mental breaks</a:t>
            </a:r>
            <a:endParaRPr sz="1200" dirty="0"/>
          </a:p>
          <a:p>
            <a:pPr marL="171450" indent="-171450">
              <a:buClr>
                <a:schemeClr val="dk1"/>
              </a:buClr>
              <a:buSzPts val="1200"/>
              <a:buFont typeface="Arial"/>
              <a:buChar char="•"/>
            </a:pPr>
            <a:r>
              <a:rPr lang="en-US" sz="1200" dirty="0"/>
              <a:t>Turn off screens during mealtimes</a:t>
            </a:r>
            <a:endParaRPr sz="1200" dirty="0"/>
          </a:p>
          <a:p>
            <a:pPr marL="171450" lvl="0" indent="-171450" algn="l" rtl="0">
              <a:lnSpc>
                <a:spcPct val="100000"/>
              </a:lnSpc>
              <a:spcBef>
                <a:spcPts val="0"/>
              </a:spcBef>
              <a:spcAft>
                <a:spcPts val="0"/>
              </a:spcAft>
              <a:buClr>
                <a:schemeClr val="dk1"/>
              </a:buClr>
              <a:buSzPts val="1200"/>
              <a:buFont typeface="Arial"/>
              <a:buChar char="•"/>
            </a:pPr>
            <a:r>
              <a:rPr lang="en-US" sz="1200" dirty="0"/>
              <a:t>Focus on other activities</a:t>
            </a:r>
            <a:endParaRPr sz="1200" dirty="0"/>
          </a:p>
          <a:p>
            <a:pPr marL="171450" lvl="0" indent="-171450" algn="l" rtl="0">
              <a:lnSpc>
                <a:spcPct val="100000"/>
              </a:lnSpc>
              <a:spcBef>
                <a:spcPts val="0"/>
              </a:spcBef>
              <a:spcAft>
                <a:spcPts val="0"/>
              </a:spcAft>
              <a:buClr>
                <a:schemeClr val="dk1"/>
              </a:buClr>
              <a:buSzPts val="1200"/>
              <a:buFont typeface="Arial"/>
              <a:buChar char="•"/>
            </a:pPr>
            <a:r>
              <a:rPr lang="en-US" sz="1200" dirty="0"/>
              <a:t>Find different ways to unwind (e.g., listening to music)</a:t>
            </a:r>
            <a:endParaRPr sz="1200" dirty="0"/>
          </a:p>
          <a:p>
            <a:pPr marL="171450" lvl="0" indent="-171450" algn="l" rtl="0">
              <a:lnSpc>
                <a:spcPct val="100000"/>
              </a:lnSpc>
              <a:spcBef>
                <a:spcPts val="0"/>
              </a:spcBef>
              <a:spcAft>
                <a:spcPts val="0"/>
              </a:spcAft>
              <a:buClr>
                <a:schemeClr val="dk1"/>
              </a:buClr>
              <a:buSzPts val="1200"/>
              <a:buFont typeface="Arial"/>
              <a:buChar char="•"/>
            </a:pPr>
            <a:r>
              <a:rPr lang="en-US" sz="1200" dirty="0"/>
              <a:t>Take up a new, active hobby.</a:t>
            </a:r>
            <a:endParaRPr sz="1200" dirty="0"/>
          </a:p>
          <a:p>
            <a:pPr marL="171450" lvl="0" indent="-171450" algn="l" rtl="0">
              <a:lnSpc>
                <a:spcPct val="100000"/>
              </a:lnSpc>
              <a:spcBef>
                <a:spcPts val="0"/>
              </a:spcBef>
              <a:spcAft>
                <a:spcPts val="0"/>
              </a:spcAft>
              <a:buClr>
                <a:schemeClr val="dk1"/>
              </a:buClr>
              <a:buSzPts val="1200"/>
              <a:buFont typeface="Arial"/>
              <a:buChar char="•"/>
            </a:pPr>
            <a:r>
              <a:rPr lang="en-US" sz="1200" dirty="0"/>
              <a:t>Plan screen-free activities with family and/or friends</a:t>
            </a:r>
            <a:endParaRPr sz="1200" dirty="0"/>
          </a:p>
          <a:p>
            <a:pPr marL="0" lvl="0" indent="0" algn="l" rtl="0">
              <a:lnSpc>
                <a:spcPct val="100000"/>
              </a:lnSpc>
              <a:spcBef>
                <a:spcPts val="0"/>
              </a:spcBef>
              <a:spcAft>
                <a:spcPts val="0"/>
              </a:spcAft>
              <a:buSzPts val="1400"/>
              <a:buNone/>
            </a:pPr>
            <a:endParaRPr sz="1200" b="0" dirty="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42:notes"/>
          <p:cNvSpPr>
            <a:spLocks noGrp="1" noRot="1" noChangeAspect="1"/>
          </p:cNvSpPr>
          <p:nvPr>
            <p:ph type="sldImg" idx="2"/>
          </p:nvPr>
        </p:nvSpPr>
        <p:spPr>
          <a:xfrm>
            <a:off x="1482725" y="719138"/>
            <a:ext cx="4349750" cy="32623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42: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rmAutofit/>
          </a:bodyPr>
          <a:lstStyle/>
          <a:p>
            <a:pPr marL="0" lvl="0" indent="0" algn="l" rtl="0">
              <a:lnSpc>
                <a:spcPct val="100000"/>
              </a:lnSpc>
              <a:spcBef>
                <a:spcPts val="0"/>
              </a:spcBef>
              <a:spcAft>
                <a:spcPts val="0"/>
              </a:spcAft>
              <a:buSzPts val="1400"/>
              <a:buNone/>
            </a:pPr>
            <a:r>
              <a:rPr lang="en-US" sz="1200" dirty="0">
                <a:solidFill>
                  <a:srgbClr val="000000"/>
                </a:solidFill>
              </a:rPr>
              <a:t>Before we move on, let’s take a quick moment to do some yoga and stretching from our chairs. Yoga can help adults reduce stress and anxiety and build strength and we can even do it from our chairs! Today we are going to do three poses: </a:t>
            </a:r>
            <a:endParaRPr sz="1200" dirty="0"/>
          </a:p>
          <a:p>
            <a:pPr marL="228600" lvl="0" indent="-228600" algn="l" rtl="0">
              <a:lnSpc>
                <a:spcPct val="100000"/>
              </a:lnSpc>
              <a:spcBef>
                <a:spcPts val="0"/>
              </a:spcBef>
              <a:spcAft>
                <a:spcPts val="0"/>
              </a:spcAft>
              <a:buClr>
                <a:srgbClr val="000000"/>
              </a:buClr>
              <a:buSzPts val="1200"/>
              <a:buFont typeface="Times New Roman"/>
              <a:buAutoNum type="arabicParenR"/>
            </a:pPr>
            <a:r>
              <a:rPr lang="en-US" sz="1200" dirty="0">
                <a:solidFill>
                  <a:srgbClr val="000000"/>
                </a:solidFill>
              </a:rPr>
              <a:t>Cow stretch,  </a:t>
            </a:r>
            <a:endParaRPr sz="1200" dirty="0"/>
          </a:p>
          <a:p>
            <a:pPr marL="228600" lvl="0" indent="-228600" algn="l" rtl="0">
              <a:lnSpc>
                <a:spcPct val="100000"/>
              </a:lnSpc>
              <a:spcBef>
                <a:spcPts val="0"/>
              </a:spcBef>
              <a:spcAft>
                <a:spcPts val="0"/>
              </a:spcAft>
              <a:buClr>
                <a:srgbClr val="000000"/>
              </a:buClr>
              <a:buSzPts val="1200"/>
              <a:buFont typeface="Times New Roman"/>
              <a:buAutoNum type="arabicParenR"/>
            </a:pPr>
            <a:r>
              <a:rPr lang="en-US" sz="1200" dirty="0">
                <a:solidFill>
                  <a:srgbClr val="000000"/>
                </a:solidFill>
              </a:rPr>
              <a:t>Cat stretch, and </a:t>
            </a:r>
            <a:endParaRPr sz="1200" dirty="0"/>
          </a:p>
          <a:p>
            <a:pPr marL="228600" lvl="0" indent="-228600" algn="l" rtl="0">
              <a:lnSpc>
                <a:spcPct val="100000"/>
              </a:lnSpc>
              <a:spcBef>
                <a:spcPts val="0"/>
              </a:spcBef>
              <a:spcAft>
                <a:spcPts val="0"/>
              </a:spcAft>
              <a:buClr>
                <a:srgbClr val="000000"/>
              </a:buClr>
              <a:buSzPts val="1200"/>
              <a:buFont typeface="Times New Roman"/>
              <a:buAutoNum type="arabicParenR"/>
            </a:pPr>
            <a:r>
              <a:rPr lang="en-US" sz="1200" dirty="0">
                <a:solidFill>
                  <a:srgbClr val="000000"/>
                </a:solidFill>
              </a:rPr>
              <a:t>Side angle </a:t>
            </a:r>
            <a:endParaRPr sz="1200" dirty="0"/>
          </a:p>
          <a:p>
            <a:pPr marL="228600" lvl="0" indent="-158750" algn="l" rtl="0">
              <a:lnSpc>
                <a:spcPct val="100000"/>
              </a:lnSpc>
              <a:spcBef>
                <a:spcPts val="0"/>
              </a:spcBef>
              <a:spcAft>
                <a:spcPts val="0"/>
              </a:spcAft>
              <a:buClr>
                <a:schemeClr val="dk1"/>
              </a:buClr>
              <a:buSzPts val="1100"/>
              <a:buFont typeface="Times New Roman"/>
              <a:buNone/>
            </a:pPr>
            <a:endParaRPr sz="1200" dirty="0">
              <a:solidFill>
                <a:srgbClr val="000000"/>
              </a:solidFill>
            </a:endParaRPr>
          </a:p>
          <a:p>
            <a:pPr marL="0" lvl="0" indent="0" algn="l" rtl="0">
              <a:lnSpc>
                <a:spcPct val="100000"/>
              </a:lnSpc>
              <a:spcBef>
                <a:spcPts val="0"/>
              </a:spcBef>
              <a:spcAft>
                <a:spcPts val="0"/>
              </a:spcAft>
              <a:buClr>
                <a:srgbClr val="000000"/>
              </a:buClr>
              <a:buSzPts val="1100"/>
              <a:buFont typeface="Times New Roman"/>
              <a:buNone/>
            </a:pPr>
            <a:r>
              <a:rPr lang="en-US" sz="1200" i="1" dirty="0">
                <a:solidFill>
                  <a:srgbClr val="000000"/>
                </a:solidFill>
              </a:rPr>
              <a:t>Take a look at the three chair yoga poses shown here or feel free to choose alternate chair yoga poses: https://www.mondaycampaigns.org/move-it-monday/3-chair-yoga-poses-fitness-levels-Monday. </a:t>
            </a:r>
            <a:endParaRPr sz="1200" dirty="0"/>
          </a:p>
          <a:p>
            <a:pPr marL="0" lvl="0" indent="0" algn="l" rtl="0">
              <a:lnSpc>
                <a:spcPct val="100000"/>
              </a:lnSpc>
              <a:spcBef>
                <a:spcPts val="0"/>
              </a:spcBef>
              <a:spcAft>
                <a:spcPts val="0"/>
              </a:spcAft>
              <a:buClr>
                <a:schemeClr val="dk1"/>
              </a:buClr>
              <a:buSzPts val="1100"/>
              <a:buFont typeface="Times New Roman"/>
              <a:buNone/>
            </a:pPr>
            <a:endParaRPr sz="1200" i="1" dirty="0">
              <a:solidFill>
                <a:srgbClr val="000000"/>
              </a:solidFill>
            </a:endParaRPr>
          </a:p>
          <a:p>
            <a:pPr marL="0" lvl="0" indent="0" algn="l" rtl="0">
              <a:lnSpc>
                <a:spcPct val="100000"/>
              </a:lnSpc>
              <a:spcBef>
                <a:spcPts val="0"/>
              </a:spcBef>
              <a:spcAft>
                <a:spcPts val="0"/>
              </a:spcAft>
              <a:buClr>
                <a:srgbClr val="000000"/>
              </a:buClr>
              <a:buSzPts val="1100"/>
              <a:buFont typeface="Times New Roman"/>
              <a:buNone/>
            </a:pPr>
            <a:r>
              <a:rPr lang="en-US" sz="1200" i="1" dirty="0">
                <a:solidFill>
                  <a:srgbClr val="000000"/>
                </a:solidFill>
              </a:rPr>
              <a:t>This is a short physical activity break, but chair yoga can be done in only a few minutes.  </a:t>
            </a:r>
            <a:endParaRPr sz="12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p:txBody>
          <a:bodyPr/>
          <a:lstStyle/>
          <a:p>
            <a:pPr defTabSz="933237">
              <a:defRPr/>
            </a:pPr>
            <a:r>
              <a:rPr lang="en-US" b="0" i="0" baseline="0" dirty="0">
                <a:latin typeface="Times New Roman"/>
                <a:cs typeface="Times New Roman"/>
              </a:rPr>
              <a:t>Now, let’s consider physical activity. Again, take a moment to </a:t>
            </a:r>
            <a:r>
              <a:rPr lang="en-US" b="0" i="0" baseline="0" dirty="0">
                <a:solidFill>
                  <a:srgbClr val="000000"/>
                </a:solidFill>
                <a:latin typeface="Times New Roman"/>
                <a:cs typeface="Times New Roman"/>
              </a:rPr>
              <a:t>envision children at your center engaged in cooperative play time. How do you think that helps them develop </a:t>
            </a:r>
            <a:r>
              <a:rPr lang="en-US" b="0" i="0" baseline="0" dirty="0">
                <a:latin typeface="Times New Roman"/>
                <a:cs typeface="Times New Roman"/>
              </a:rPr>
              <a:t>in their domains?</a:t>
            </a:r>
            <a:r>
              <a:rPr lang="en-US" b="0" i="1" baseline="0" dirty="0">
                <a:latin typeface="Times New Roman"/>
                <a:cs typeface="Times New Roman"/>
              </a:rPr>
              <a:t> </a:t>
            </a:r>
          </a:p>
          <a:p>
            <a:pPr defTabSz="933237">
              <a:defRPr/>
            </a:pPr>
            <a:endParaRPr lang="en-US" b="0" i="1" baseline="0" dirty="0">
              <a:latin typeface="Times New Roman"/>
              <a:cs typeface="Times New Roman"/>
            </a:endParaRPr>
          </a:p>
          <a:p>
            <a:pPr defTabSz="933237">
              <a:defRPr/>
            </a:pPr>
            <a:r>
              <a:rPr lang="en-US" b="0" i="1" baseline="0" dirty="0">
                <a:latin typeface="Times New Roman"/>
                <a:cs typeface="Times New Roman"/>
              </a:rPr>
              <a:t>Encourage ECE providers to share their thoughts. ECE provider responses can be supplemented with the information below. </a:t>
            </a:r>
            <a:endParaRPr lang="en-US" b="0" i="0" baseline="0" dirty="0">
              <a:latin typeface="Times New Roman"/>
              <a:cs typeface="Times New Roman"/>
            </a:endParaRPr>
          </a:p>
          <a:p>
            <a:pPr marL="174982" lvl="1" indent="-174982" defTabSz="933237">
              <a:buFont typeface="Arial" panose="020B0604020202020204" pitchFamily="34" charset="0"/>
              <a:buChar char="•"/>
              <a:defRPr/>
            </a:pPr>
            <a:r>
              <a:rPr lang="en-US" b="1" i="1" baseline="0" dirty="0">
                <a:latin typeface="Times New Roman"/>
                <a:cs typeface="Times New Roman"/>
              </a:rPr>
              <a:t>Physical Development - </a:t>
            </a:r>
            <a:r>
              <a:rPr lang="en-US" i="1" dirty="0">
                <a:latin typeface="Times New Roman"/>
                <a:cs typeface="Times New Roman"/>
              </a:rPr>
              <a:t>The time you provide for free and cooperative play helps children maintain a healthy weight, have a healthy heart,</a:t>
            </a:r>
            <a:r>
              <a:rPr lang="en-US" i="1" baseline="0" dirty="0">
                <a:latin typeface="Times New Roman"/>
                <a:cs typeface="Times New Roman"/>
              </a:rPr>
              <a:t> build strong muscles and bone, and reduce their risk for chronic disease. </a:t>
            </a:r>
          </a:p>
          <a:p>
            <a:pPr marL="174982" lvl="1" indent="-174982" defTabSz="933237">
              <a:buFont typeface="Arial" panose="020B0604020202020204" pitchFamily="34" charset="0"/>
              <a:buChar char="•"/>
              <a:defRPr/>
            </a:pPr>
            <a:r>
              <a:rPr lang="en-US" b="1" i="1" baseline="0" dirty="0">
                <a:latin typeface="Times New Roman"/>
                <a:cs typeface="Times New Roman"/>
              </a:rPr>
              <a:t>Cognitive Development - </a:t>
            </a:r>
            <a:r>
              <a:rPr lang="en-US" i="1" baseline="0" dirty="0">
                <a:latin typeface="Times New Roman"/>
                <a:cs typeface="Times New Roman"/>
              </a:rPr>
              <a:t>Activity breaks, free and cooperative play time, helps get “the wiggles out”, expend energy, and allows children to better concentrate. Integrating academic learning into play/physical activity also gives children with different learning styles new ways to engage with the subject matter.</a:t>
            </a:r>
          </a:p>
          <a:p>
            <a:pPr marL="174982" lvl="1" indent="-174982" defTabSz="933237">
              <a:buFont typeface="Arial" panose="020B0604020202020204" pitchFamily="34" charset="0"/>
              <a:buChar char="•"/>
              <a:defRPr/>
            </a:pPr>
            <a:r>
              <a:rPr lang="en-US" b="1" i="1" u="none" baseline="0" dirty="0">
                <a:latin typeface="Times New Roman"/>
                <a:cs typeface="Times New Roman"/>
              </a:rPr>
              <a:t>Language Development, Literacy, and Communication –  </a:t>
            </a:r>
            <a:r>
              <a:rPr lang="en-US" b="0" i="1" u="none" baseline="0" dirty="0">
                <a:latin typeface="Times New Roman"/>
                <a:cs typeface="Times New Roman"/>
              </a:rPr>
              <a:t>As children </a:t>
            </a:r>
            <a:r>
              <a:rPr lang="en-US" i="1" u="none" baseline="0" dirty="0">
                <a:latin typeface="Times New Roman"/>
                <a:cs typeface="Times New Roman"/>
              </a:rPr>
              <a:t>play and interact, there are opportunities for new conversations which increase children’s receptive and expressive language.</a:t>
            </a:r>
          </a:p>
          <a:p>
            <a:pPr marL="174982" lvl="1" indent="-174982" defTabSz="933237">
              <a:buFont typeface="Arial" panose="020B0604020202020204" pitchFamily="34" charset="0"/>
              <a:buChar char="•"/>
              <a:defRPr/>
            </a:pPr>
            <a:r>
              <a:rPr lang="en-US" b="1" i="1" u="none" baseline="0" dirty="0">
                <a:latin typeface="Times New Roman"/>
                <a:cs typeface="Times New Roman"/>
              </a:rPr>
              <a:t>Social and Emotional Development – </a:t>
            </a:r>
            <a:r>
              <a:rPr lang="en-US" b="0" i="1" u="none" baseline="0" dirty="0">
                <a:latin typeface="Times New Roman"/>
                <a:cs typeface="Times New Roman"/>
              </a:rPr>
              <a:t>Child-led</a:t>
            </a:r>
            <a:r>
              <a:rPr lang="en-US" i="1" u="none" baseline="0" dirty="0">
                <a:latin typeface="Times New Roman"/>
                <a:cs typeface="Times New Roman"/>
              </a:rPr>
              <a:t> play is also a great chance for children to negotiate social relationships and practices problem-solving skills.</a:t>
            </a:r>
          </a:p>
          <a:p>
            <a:pPr marL="174982" lvl="1" indent="-174982" defTabSz="933237">
              <a:buFont typeface="Arial" panose="020B0604020202020204" pitchFamily="34" charset="0"/>
              <a:buChar char="•"/>
              <a:defRPr/>
            </a:pPr>
            <a:r>
              <a:rPr lang="en-US" b="1" i="1" baseline="0" dirty="0">
                <a:latin typeface="Times New Roman"/>
                <a:cs typeface="Times New Roman"/>
              </a:rPr>
              <a:t>Sensory Development (approaches to play and learning) - </a:t>
            </a:r>
            <a:r>
              <a:rPr lang="en-US" i="1" strike="noStrike" baseline="0" dirty="0">
                <a:latin typeface="Times New Roman"/>
                <a:cs typeface="Times New Roman"/>
              </a:rPr>
              <a:t>When children play outdoors and explore the natural world, this helps them smell, touch, see, feel, and hear different things (ex. birds, insects, trees and leaves, water, changing seasons).</a:t>
            </a:r>
          </a:p>
          <a:p>
            <a:endParaRPr lang="en-US" i="0" baseline="0" dirty="0">
              <a:latin typeface="Times New Roman"/>
              <a:cs typeface="Times New Roman"/>
            </a:endParaRPr>
          </a:p>
          <a:p>
            <a:r>
              <a:rPr lang="en-US" i="0" baseline="0" dirty="0">
                <a:latin typeface="Times New Roman"/>
                <a:cs typeface="Times New Roman"/>
              </a:rPr>
              <a:t>We’ve gone through just two specific examples of natural opportunities in child care to support children’s healthy eating and physical activity. I am sure that you can think of many more. It is important to take advantage of these opportunities because well-nourished and physically active children are better prepared to succeed in school, become healthy adults, and lead health, active lives. Supporting children’s health and development benefits not only children but their families too. </a:t>
            </a:r>
          </a:p>
          <a:p>
            <a:endParaRPr lang="en-US" i="0" baseline="0" dirty="0">
              <a:latin typeface="Times New Roman"/>
              <a:cs typeface="Times New Roman"/>
            </a:endParaRPr>
          </a:p>
          <a:p>
            <a:r>
              <a:rPr lang="en-US" i="0" baseline="0" dirty="0">
                <a:latin typeface="Times New Roman"/>
                <a:cs typeface="Times New Roman"/>
              </a:rPr>
              <a:t>Through our Learning Collaborative we will take a close look at those everyday opportunities to support children’s </a:t>
            </a:r>
            <a:r>
              <a:rPr lang="en-US" b="1" i="0" baseline="0" dirty="0">
                <a:latin typeface="Times New Roman"/>
                <a:cs typeface="Times New Roman"/>
              </a:rPr>
              <a:t>screen time viewing habits </a:t>
            </a:r>
            <a:r>
              <a:rPr lang="en-US" i="0" baseline="0" dirty="0">
                <a:latin typeface="Times New Roman"/>
                <a:cs typeface="Times New Roman"/>
              </a:rPr>
              <a:t>and overall development.</a:t>
            </a:r>
          </a:p>
          <a:p>
            <a:endParaRPr lang="en-US" i="0" baseline="0" dirty="0">
              <a:latin typeface="Times New Roman"/>
              <a:cs typeface="Times New Roman"/>
            </a:endParaRPr>
          </a:p>
        </p:txBody>
      </p:sp>
      <p:sp>
        <p:nvSpPr>
          <p:cNvPr id="4" name="Slide Number Placeholder 3"/>
          <p:cNvSpPr>
            <a:spLocks noGrp="1"/>
          </p:cNvSpPr>
          <p:nvPr>
            <p:ph type="sldNum" sz="quarter" idx="10"/>
          </p:nvPr>
        </p:nvSpPr>
        <p:spPr/>
        <p:txBody>
          <a:bodyPr/>
          <a:lstStyle/>
          <a:p>
            <a:fld id="{E7A05770-E5D7-814C-AA59-DDBA4A5E56F3}" type="slidenum">
              <a:rPr lang="en-US" smtClean="0"/>
              <a:t>13</a:t>
            </a:fld>
            <a:endParaRPr lang="en-US"/>
          </a:p>
        </p:txBody>
      </p:sp>
    </p:spTree>
    <p:extLst>
      <p:ext uri="{BB962C8B-B14F-4D97-AF65-F5344CB8AC3E}">
        <p14:creationId xmlns:p14="http://schemas.microsoft.com/office/powerpoint/2010/main" val="210176165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43:notes"/>
          <p:cNvSpPr>
            <a:spLocks noGrp="1" noRot="1" noChangeAspect="1"/>
          </p:cNvSpPr>
          <p:nvPr>
            <p:ph type="sldImg" idx="2"/>
          </p:nvPr>
        </p:nvSpPr>
        <p:spPr>
          <a:xfrm>
            <a:off x="1481138" y="719138"/>
            <a:ext cx="4352925" cy="3263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43: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sz="1200"/>
              <a:t>Now that you have done more to educate your staff and children, you may want to engage with families on the topic of screen time.  </a:t>
            </a:r>
            <a:endParaRPr sz="120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44:notes"/>
          <p:cNvSpPr>
            <a:spLocks noGrp="1" noRot="1" noChangeAspect="1"/>
          </p:cNvSpPr>
          <p:nvPr>
            <p:ph type="sldImg" idx="2"/>
          </p:nvPr>
        </p:nvSpPr>
        <p:spPr>
          <a:xfrm>
            <a:off x="1482725" y="719138"/>
            <a:ext cx="4349750" cy="32623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44: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Autofit/>
          </a:bodyPr>
          <a:lstStyle/>
          <a:p>
            <a:pPr marL="0" indent="0">
              <a:buClr>
                <a:schemeClr val="dk1"/>
              </a:buClr>
              <a:buSzPts val="1100"/>
            </a:pPr>
            <a:r>
              <a:rPr lang="en-US" sz="1200" dirty="0"/>
              <a:t>In our previous Learning Sessions, we talked about why it is important to build partnerships with families. Just like partnerships with families are important in child nutrition, breastfeeding and physical activity, it is important with screen time as well. </a:t>
            </a:r>
          </a:p>
          <a:p>
            <a:pPr marL="0" marR="0" lvl="0" indent="0" algn="l" rtl="0">
              <a:lnSpc>
                <a:spcPct val="100000"/>
              </a:lnSpc>
              <a:spcBef>
                <a:spcPts val="0"/>
              </a:spcBef>
              <a:spcAft>
                <a:spcPts val="0"/>
              </a:spcAft>
              <a:buClr>
                <a:schemeClr val="dk1"/>
              </a:buClr>
              <a:buSzPts val="1100"/>
              <a:buFont typeface="Times New Roman"/>
              <a:buNone/>
            </a:pPr>
            <a:endParaRPr sz="1200" i="1" u="none" dirty="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sz="1200" b="0" i="1" dirty="0"/>
              <a:t>Promote a large group discussion around provider’s family engagement strategies. Use chat to gather ideas. Deepen the discussion by asking providers to consider how they can engage families around reducing screen time. Encourage participants to take notes of suggestions shared during this discussion. </a:t>
            </a:r>
            <a:endParaRPr sz="1200" dirty="0"/>
          </a:p>
          <a:p>
            <a:pPr marL="0" lvl="0" indent="0" algn="l" rtl="0">
              <a:lnSpc>
                <a:spcPct val="100000"/>
              </a:lnSpc>
              <a:spcBef>
                <a:spcPts val="0"/>
              </a:spcBef>
              <a:spcAft>
                <a:spcPts val="0"/>
              </a:spcAft>
              <a:buSzPts val="1400"/>
              <a:buNone/>
            </a:pPr>
            <a:endParaRPr sz="1200" b="0" u="none" dirty="0"/>
          </a:p>
          <a:p>
            <a:pPr marL="0" lvl="0" indent="0" algn="l" rtl="0">
              <a:lnSpc>
                <a:spcPct val="100000"/>
              </a:lnSpc>
              <a:spcBef>
                <a:spcPts val="0"/>
              </a:spcBef>
              <a:spcAft>
                <a:spcPts val="0"/>
              </a:spcAft>
              <a:buSzPts val="1400"/>
              <a:buNone/>
            </a:pPr>
            <a:r>
              <a:rPr lang="en-US" sz="1200" b="0" i="1" u="none" dirty="0"/>
              <a:t>There are many ways to work with families to reduce screen time at home. Here are some examples to share to start the conversation: </a:t>
            </a:r>
            <a:endParaRPr sz="1200" dirty="0"/>
          </a:p>
          <a:p>
            <a:pPr marL="0" lvl="0" indent="0" algn="l" rtl="0">
              <a:lnSpc>
                <a:spcPct val="100000"/>
              </a:lnSpc>
              <a:spcBef>
                <a:spcPts val="0"/>
              </a:spcBef>
              <a:spcAft>
                <a:spcPts val="0"/>
              </a:spcAft>
              <a:buSzPts val="1400"/>
              <a:buNone/>
            </a:pPr>
            <a:r>
              <a:rPr lang="en-US" sz="1200" b="0" i="1" dirty="0"/>
              <a:t>Talk with the family about the active play their child enjoys while in care. This can serve to start a conversation with families around physical activity at home. </a:t>
            </a:r>
            <a:endParaRPr sz="1200" dirty="0"/>
          </a:p>
          <a:p>
            <a:pPr marL="171450" indent="-171450">
              <a:buClr>
                <a:schemeClr val="dk1"/>
              </a:buClr>
              <a:buSzPts val="1200"/>
              <a:buFont typeface="Arial"/>
              <a:buChar char="•"/>
            </a:pPr>
            <a:r>
              <a:rPr lang="en-US" sz="1200" i="1" dirty="0"/>
              <a:t>Your child may be used to watching TV, so establishing some “media rules” may take time, but it will work. This doesn’t mean you can never watch TV again! Setting limits will help children </a:t>
            </a:r>
            <a:r>
              <a:rPr lang="en-US" sz="1200" i="1" dirty="0">
                <a:solidFill>
                  <a:srgbClr val="000000"/>
                </a:solidFill>
              </a:rPr>
              <a:t>learn to be less dependent on media and more intentional with screen time. It will also give</a:t>
            </a:r>
            <a:r>
              <a:rPr lang="en-US" sz="1200" i="1" dirty="0"/>
              <a:t> you more opportunities to spend quality time together. Children will find something fun to do if you make it easy and support them with ideas. Try these to start: put special toys or materials that they enjoy on a shelf or cupboard in your kitchen: blocks, board books or a craft box with safe items for them to use (crayons, markers, stickers, tape, and blank paper).</a:t>
            </a:r>
            <a:endParaRPr sz="1200" dirty="0"/>
          </a:p>
          <a:p>
            <a:pPr marL="171450" lvl="0" indent="-171450" algn="l" rtl="0">
              <a:lnSpc>
                <a:spcPct val="100000"/>
              </a:lnSpc>
              <a:spcBef>
                <a:spcPts val="0"/>
              </a:spcBef>
              <a:spcAft>
                <a:spcPts val="0"/>
              </a:spcAft>
              <a:buClr>
                <a:schemeClr val="dk1"/>
              </a:buClr>
              <a:buSzPts val="1200"/>
              <a:buFont typeface="Arial"/>
              <a:buChar char="•"/>
            </a:pPr>
            <a:r>
              <a:rPr lang="en-US" sz="1200" i="1" dirty="0"/>
              <a:t>Establish screen free times – perhaps mealtimes or an hour before bed.</a:t>
            </a:r>
            <a:endParaRPr sz="1200" dirty="0"/>
          </a:p>
          <a:p>
            <a:pPr marL="171450" lvl="0" indent="-171450" algn="l" rtl="0">
              <a:lnSpc>
                <a:spcPct val="100000"/>
              </a:lnSpc>
              <a:spcBef>
                <a:spcPts val="0"/>
              </a:spcBef>
              <a:spcAft>
                <a:spcPts val="0"/>
              </a:spcAft>
              <a:buClr>
                <a:schemeClr val="dk1"/>
              </a:buClr>
              <a:buSzPts val="1200"/>
              <a:buFont typeface="Arial"/>
              <a:buChar char="•"/>
            </a:pPr>
            <a:r>
              <a:rPr lang="en-US" sz="1200" i="1" dirty="0"/>
              <a:t>They can “work” in the kitchen with you while you make dinner.</a:t>
            </a:r>
            <a:endParaRPr sz="1200" dirty="0"/>
          </a:p>
          <a:p>
            <a:pPr marL="171450" lvl="0" indent="-171450" algn="l" rtl="0">
              <a:lnSpc>
                <a:spcPct val="100000"/>
              </a:lnSpc>
              <a:spcBef>
                <a:spcPts val="0"/>
              </a:spcBef>
              <a:spcAft>
                <a:spcPts val="0"/>
              </a:spcAft>
              <a:buClr>
                <a:schemeClr val="dk1"/>
              </a:buClr>
              <a:buSzPts val="1200"/>
              <a:buFont typeface="Arial"/>
              <a:buChar char="•"/>
            </a:pPr>
            <a:r>
              <a:rPr lang="en-US" sz="1200" i="1" dirty="0"/>
              <a:t>Encourage “family talk” during meals. Turn off the TV during dinner and enjoy each other. </a:t>
            </a:r>
            <a:endParaRPr sz="1200" dirty="0"/>
          </a:p>
          <a:p>
            <a:pPr marL="171450" lvl="0" indent="-171450" algn="l" rtl="0">
              <a:lnSpc>
                <a:spcPct val="100000"/>
              </a:lnSpc>
              <a:spcBef>
                <a:spcPts val="0"/>
              </a:spcBef>
              <a:spcAft>
                <a:spcPts val="0"/>
              </a:spcAft>
              <a:buClr>
                <a:schemeClr val="dk1"/>
              </a:buClr>
              <a:buSzPts val="1200"/>
              <a:buFont typeface="Arial"/>
              <a:buChar char="•"/>
            </a:pPr>
            <a:r>
              <a:rPr lang="en-US" sz="1200" i="1" dirty="0"/>
              <a:t>Move the TV’s and other screen devices out of bedrooms and to a central location where screen time can be enjoyed together and monitored.</a:t>
            </a:r>
            <a:endParaRPr sz="1200" dirty="0"/>
          </a:p>
          <a:p>
            <a:pPr marL="171450" lvl="0" indent="-171450" algn="l" rtl="0">
              <a:lnSpc>
                <a:spcPct val="100000"/>
              </a:lnSpc>
              <a:spcBef>
                <a:spcPts val="0"/>
              </a:spcBef>
              <a:spcAft>
                <a:spcPts val="0"/>
              </a:spcAft>
              <a:buClr>
                <a:schemeClr val="dk1"/>
              </a:buClr>
              <a:buSzPts val="1200"/>
              <a:buFont typeface="Arial"/>
              <a:buChar char="•"/>
            </a:pPr>
            <a:r>
              <a:rPr lang="en-US" sz="1200" i="1" dirty="0"/>
              <a:t>Have one specific time during the day with age-appropriate, educational programming, during which TV viewing is okay for your two-year-old. An even better approach is to steer them to activities that do not involve screen time. If you do allow your children to watch television, always watch the program with them so you can talk about it together and ensure they know how to use it appropriately.</a:t>
            </a:r>
            <a:endParaRPr sz="1200" dirty="0"/>
          </a:p>
          <a:p>
            <a:pPr marL="171450" lvl="0" indent="-171450" algn="l" rtl="0">
              <a:lnSpc>
                <a:spcPct val="100000"/>
              </a:lnSpc>
              <a:spcBef>
                <a:spcPts val="0"/>
              </a:spcBef>
              <a:spcAft>
                <a:spcPts val="0"/>
              </a:spcAft>
              <a:buClr>
                <a:schemeClr val="dk1"/>
              </a:buClr>
              <a:buSzPts val="1200"/>
              <a:buFont typeface="Arial"/>
              <a:buChar char="•"/>
            </a:pPr>
            <a:r>
              <a:rPr lang="en-US" sz="1200" i="1" dirty="0"/>
              <a:t>Encourage families to consider their own screen time use and how this impacts and influences their children. Wait to watch adult-only shows until after your children have gone to bed.</a:t>
            </a:r>
            <a:endParaRPr sz="1200" dirty="0"/>
          </a:p>
          <a:p>
            <a:pPr marL="171450" lvl="0" indent="-171450" algn="l" rtl="0">
              <a:lnSpc>
                <a:spcPct val="100000"/>
              </a:lnSpc>
              <a:spcBef>
                <a:spcPts val="0"/>
              </a:spcBef>
              <a:spcAft>
                <a:spcPts val="0"/>
              </a:spcAft>
              <a:buClr>
                <a:schemeClr val="dk1"/>
              </a:buClr>
              <a:buSzPts val="1200"/>
              <a:buFont typeface="Arial"/>
              <a:buChar char="•"/>
            </a:pPr>
            <a:r>
              <a:rPr lang="en-US" sz="1200" i="1" dirty="0"/>
              <a:t>Make a weekly screen time plan. Choose the specific shows they will watch that week and when. Mark them on a calendar so that children know when they will have screen time. </a:t>
            </a:r>
            <a:endParaRPr sz="1200" dirty="0"/>
          </a:p>
          <a:p>
            <a:pPr marL="171450" lvl="0" indent="-171450" algn="l" rtl="0">
              <a:lnSpc>
                <a:spcPct val="100000"/>
              </a:lnSpc>
              <a:spcBef>
                <a:spcPts val="0"/>
              </a:spcBef>
              <a:spcAft>
                <a:spcPts val="0"/>
              </a:spcAft>
              <a:buClr>
                <a:schemeClr val="dk1"/>
              </a:buClr>
              <a:buSzPts val="1200"/>
              <a:buFont typeface="Arial"/>
              <a:buChar char="•"/>
            </a:pPr>
            <a:r>
              <a:rPr lang="en-US" sz="1200" i="1" dirty="0"/>
              <a:t>Create a quiet corner. Have picture books available and easy puzzles so they can entertain themselves.</a:t>
            </a:r>
            <a:endParaRPr sz="1200" dirty="0"/>
          </a:p>
          <a:p>
            <a:pPr marL="171450" lvl="0" indent="-171450" algn="l" rtl="0">
              <a:lnSpc>
                <a:spcPct val="100000"/>
              </a:lnSpc>
              <a:spcBef>
                <a:spcPts val="0"/>
              </a:spcBef>
              <a:spcAft>
                <a:spcPts val="0"/>
              </a:spcAft>
              <a:buClr>
                <a:schemeClr val="dk1"/>
              </a:buClr>
              <a:buSzPts val="1200"/>
              <a:buFont typeface="Arial"/>
              <a:buChar char="•"/>
            </a:pPr>
            <a:r>
              <a:rPr lang="en-US" sz="1200" i="1" dirty="0"/>
              <a:t>Create a safe area for supervised physical activity where your toddler can walk, run, and play and use push or pull toys. Always provide close supervision for toddlers.</a:t>
            </a:r>
            <a:endParaRPr sz="1200" dirty="0"/>
          </a:p>
          <a:p>
            <a:pPr marL="171450" lvl="0" indent="-101600" algn="l" rtl="0">
              <a:lnSpc>
                <a:spcPct val="100000"/>
              </a:lnSpc>
              <a:spcBef>
                <a:spcPts val="0"/>
              </a:spcBef>
              <a:spcAft>
                <a:spcPts val="0"/>
              </a:spcAft>
              <a:buClr>
                <a:schemeClr val="dk1"/>
              </a:buClr>
              <a:buSzPts val="1100"/>
              <a:buFont typeface="Arial"/>
              <a:buNone/>
            </a:pPr>
            <a:endParaRPr sz="1200" b="0" dirty="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45:notes"/>
          <p:cNvSpPr>
            <a:spLocks noGrp="1" noRot="1" noChangeAspect="1"/>
          </p:cNvSpPr>
          <p:nvPr>
            <p:ph type="sldImg" idx="2"/>
          </p:nvPr>
        </p:nvSpPr>
        <p:spPr>
          <a:xfrm>
            <a:off x="1481138" y="719138"/>
            <a:ext cx="4352925" cy="3263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p45: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rmAutofit/>
          </a:bodyPr>
          <a:lstStyle/>
          <a:p>
            <a:pPr marL="0" marR="0" lvl="0" indent="0" algn="l" rtl="0">
              <a:lnSpc>
                <a:spcPct val="100000"/>
              </a:lnSpc>
              <a:spcBef>
                <a:spcPts val="0"/>
              </a:spcBef>
              <a:spcAft>
                <a:spcPts val="0"/>
              </a:spcAft>
              <a:buClr>
                <a:schemeClr val="dk1"/>
              </a:buClr>
              <a:buSzPts val="1100"/>
              <a:buFont typeface="Times New Roman"/>
              <a:buNone/>
            </a:pPr>
            <a:r>
              <a:rPr lang="en-US" sz="1200" dirty="0"/>
              <a:t>As we just discussed, you can assist families with discovering ways to reduce screen time at home. </a:t>
            </a:r>
            <a:endParaRPr sz="1200" dirty="0"/>
          </a:p>
          <a:p>
            <a:pPr marL="0" lvl="0" indent="0" algn="l" rtl="0">
              <a:lnSpc>
                <a:spcPct val="100000"/>
              </a:lnSpc>
              <a:spcBef>
                <a:spcPts val="0"/>
              </a:spcBef>
              <a:spcAft>
                <a:spcPts val="0"/>
              </a:spcAft>
              <a:buSzPts val="1400"/>
              <a:buNone/>
            </a:pPr>
            <a:endParaRPr sz="1200" i="1" dirty="0"/>
          </a:p>
          <a:p>
            <a:pPr marL="0" lvl="0" indent="0" algn="l" rtl="0">
              <a:lnSpc>
                <a:spcPct val="100000"/>
              </a:lnSpc>
              <a:spcBef>
                <a:spcPts val="0"/>
              </a:spcBef>
              <a:spcAft>
                <a:spcPts val="0"/>
              </a:spcAft>
              <a:buSzPts val="1400"/>
              <a:buNone/>
            </a:pPr>
            <a:r>
              <a:rPr lang="en-US" sz="1200" i="1" dirty="0"/>
              <a:t>Have participants turn to the Reducing Screen Time Resource section of their Resource Guide. Here they will find the resources shown on this slide: </a:t>
            </a:r>
            <a:endParaRPr sz="1200" dirty="0"/>
          </a:p>
          <a:p>
            <a:pPr marL="228600" lvl="0" indent="-228600" algn="l" rtl="0">
              <a:lnSpc>
                <a:spcPct val="100000"/>
              </a:lnSpc>
              <a:spcBef>
                <a:spcPts val="0"/>
              </a:spcBef>
              <a:spcAft>
                <a:spcPts val="0"/>
              </a:spcAft>
              <a:buClr>
                <a:schemeClr val="dk1"/>
              </a:buClr>
              <a:buSzPts val="1200"/>
              <a:buFont typeface="Arial"/>
              <a:buAutoNum type="arabicParenR"/>
            </a:pPr>
            <a:r>
              <a:rPr lang="en-US" sz="1200" i="1" dirty="0"/>
              <a:t>Why is Limiting Screen Time Important? – This resources provides families an overview of the importance of reducing screen time at home and how they can serve as a role model for their children. https://idph.iowa.gov/Portals/1/Files/HCCI/factsheet_parents.pdf </a:t>
            </a:r>
            <a:endParaRPr sz="1200" dirty="0"/>
          </a:p>
          <a:p>
            <a:pPr marL="228600" lvl="0" indent="-228600" algn="l" rtl="0">
              <a:lnSpc>
                <a:spcPct val="100000"/>
              </a:lnSpc>
              <a:spcBef>
                <a:spcPts val="0"/>
              </a:spcBef>
              <a:spcAft>
                <a:spcPts val="0"/>
              </a:spcAft>
              <a:buClr>
                <a:schemeClr val="dk1"/>
              </a:buClr>
              <a:buSzPts val="1200"/>
              <a:buFont typeface="Arial"/>
              <a:buAutoNum type="arabicParenR"/>
            </a:pPr>
            <a:r>
              <a:rPr lang="en-US" sz="1200" i="1" dirty="0"/>
              <a:t>Turn Off the TV, Turn On the Play – this is available in English and Spanish and provides families an overview of what can be done at home to reduce screen time. https://idph.iowa.gov/Portals/1/Files/HCCI/brochure_parents_sp.pdf </a:t>
            </a:r>
            <a:endParaRPr sz="1200" dirty="0"/>
          </a:p>
          <a:p>
            <a:pPr marL="0" lvl="0" indent="0" algn="l" rtl="0">
              <a:lnSpc>
                <a:spcPct val="100000"/>
              </a:lnSpc>
              <a:spcBef>
                <a:spcPts val="0"/>
              </a:spcBef>
              <a:spcAft>
                <a:spcPts val="0"/>
              </a:spcAft>
              <a:buClr>
                <a:schemeClr val="dk1"/>
              </a:buClr>
              <a:buSzPts val="1100"/>
              <a:buFont typeface="Arial"/>
              <a:buNone/>
            </a:pPr>
            <a:endParaRPr sz="1200" i="1" dirty="0"/>
          </a:p>
        </p:txBody>
      </p:sp>
      <p:sp>
        <p:nvSpPr>
          <p:cNvPr id="488" name="Google Shape;488;p45: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154</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46:notes"/>
          <p:cNvSpPr>
            <a:spLocks noGrp="1" noRot="1" noChangeAspect="1"/>
          </p:cNvSpPr>
          <p:nvPr>
            <p:ph type="sldImg" idx="2"/>
          </p:nvPr>
        </p:nvSpPr>
        <p:spPr>
          <a:xfrm>
            <a:off x="1482725" y="719138"/>
            <a:ext cx="4349750" cy="32623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46: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rmAutofit/>
          </a:bodyPr>
          <a:lstStyle/>
          <a:p>
            <a:pPr marL="0" lvl="0" indent="0" algn="l" rtl="0">
              <a:lnSpc>
                <a:spcPct val="100000"/>
              </a:lnSpc>
              <a:spcBef>
                <a:spcPts val="0"/>
              </a:spcBef>
              <a:spcAft>
                <a:spcPts val="0"/>
              </a:spcAft>
              <a:buSzPts val="1400"/>
              <a:buNone/>
            </a:pPr>
            <a:r>
              <a:rPr lang="en-US" sz="1200">
                <a:solidFill>
                  <a:schemeClr val="dk1"/>
                </a:solidFill>
                <a:latin typeface="Times New Roman"/>
                <a:ea typeface="Times New Roman"/>
                <a:cs typeface="Times New Roman"/>
                <a:sym typeface="Times New Roman"/>
              </a:rPr>
              <a:t>In this section, we will discuss challenges and solutions to meeting the best practices for screen time.</a:t>
            </a:r>
            <a:endParaRPr sz="1200"/>
          </a:p>
          <a:p>
            <a:pPr marL="0" lvl="0" indent="0" algn="l" rtl="0">
              <a:lnSpc>
                <a:spcPct val="100000"/>
              </a:lnSpc>
              <a:spcBef>
                <a:spcPts val="0"/>
              </a:spcBef>
              <a:spcAft>
                <a:spcPts val="0"/>
              </a:spcAft>
              <a:buSzPts val="1400"/>
              <a:buNone/>
            </a:pPr>
            <a:endParaRPr sz="1200" i="1">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sz="1200" i="1">
                <a:solidFill>
                  <a:schemeClr val="dk1"/>
                </a:solidFill>
                <a:latin typeface="Times New Roman"/>
                <a:ea typeface="Times New Roman"/>
                <a:cs typeface="Times New Roman"/>
                <a:sym typeface="Times New Roman"/>
              </a:rPr>
              <a:t>There are many solutions presented for each of the challenges. You do not need to discuss ALL of the potential challenges. Choose two common challenges to discuss with the group. Solicit potential solutions from participants before sharing proposed solutions listed on the slides, engaging in a discussion around each of the common challenges. Use this time to highlight key solutions. You can also refer back to these solutions during your TA visits/discussions. </a:t>
            </a:r>
            <a:endParaRPr sz="1200" i="1">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sz="1200" i="1"/>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47:notes"/>
          <p:cNvSpPr>
            <a:spLocks noGrp="1" noRot="1" noChangeAspect="1"/>
          </p:cNvSpPr>
          <p:nvPr>
            <p:ph type="sldImg" idx="2"/>
          </p:nvPr>
        </p:nvSpPr>
        <p:spPr>
          <a:xfrm>
            <a:off x="1481138" y="719138"/>
            <a:ext cx="4352925" cy="3263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p47: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rmAutofit fontScale="92500" lnSpcReduction="20000"/>
          </a:bodyPr>
          <a:lstStyle/>
          <a:p>
            <a:pPr marL="0" lvl="0" indent="0" algn="l" rtl="0">
              <a:lnSpc>
                <a:spcPct val="90000"/>
              </a:lnSpc>
              <a:spcBef>
                <a:spcPts val="0"/>
              </a:spcBef>
              <a:spcAft>
                <a:spcPts val="0"/>
              </a:spcAft>
              <a:buSzPts val="1400"/>
              <a:buNone/>
            </a:pPr>
            <a:r>
              <a:rPr lang="en-US" sz="1200" i="1" dirty="0"/>
              <a:t>This slide includes animation. Solutions are initially hidden to encourage group discussion. Facilitate a group share in which participants offer their own suggestions before clicking to show the provided suggestions. </a:t>
            </a:r>
            <a:endParaRPr sz="1200" dirty="0"/>
          </a:p>
          <a:p>
            <a:pPr marL="0" lvl="0" indent="0" algn="l" rtl="0">
              <a:lnSpc>
                <a:spcPct val="90000"/>
              </a:lnSpc>
              <a:spcBef>
                <a:spcPts val="0"/>
              </a:spcBef>
              <a:spcAft>
                <a:spcPts val="0"/>
              </a:spcAft>
              <a:buSzPts val="1400"/>
              <a:buNone/>
            </a:pPr>
            <a:endParaRPr sz="1200" i="1" dirty="0"/>
          </a:p>
          <a:p>
            <a:pPr marL="0" lvl="0" indent="0" algn="l" rtl="0">
              <a:lnSpc>
                <a:spcPct val="90000"/>
              </a:lnSpc>
              <a:spcBef>
                <a:spcPts val="0"/>
              </a:spcBef>
              <a:spcAft>
                <a:spcPts val="0"/>
              </a:spcAft>
              <a:buSzPts val="1400"/>
              <a:buNone/>
            </a:pPr>
            <a:r>
              <a:rPr lang="en-US" sz="1200" b="1" dirty="0"/>
              <a:t>Solution #1: When cooking and cleaning, have children assist you</a:t>
            </a:r>
            <a:endParaRPr sz="1200" dirty="0"/>
          </a:p>
          <a:p>
            <a:pPr marL="171450" lvl="0" indent="-171450" algn="l" rtl="0">
              <a:lnSpc>
                <a:spcPct val="90000"/>
              </a:lnSpc>
              <a:spcBef>
                <a:spcPts val="0"/>
              </a:spcBef>
              <a:spcAft>
                <a:spcPts val="0"/>
              </a:spcAft>
              <a:buClr>
                <a:schemeClr val="dk1"/>
              </a:buClr>
              <a:buSzPts val="1200"/>
              <a:buFont typeface="Times New Roman"/>
              <a:buChar char="•"/>
            </a:pPr>
            <a:r>
              <a:rPr lang="en-US" sz="1200" dirty="0">
                <a:solidFill>
                  <a:schemeClr val="dk1"/>
                </a:solidFill>
              </a:rPr>
              <a:t>Children can learn to set the table, put away their dirty dishes, and wipe the table off with water.  This can be a classroom helper chore for a few children each day.  </a:t>
            </a:r>
            <a:endParaRPr sz="1200" dirty="0"/>
          </a:p>
          <a:p>
            <a:pPr marL="171450" lvl="0" indent="-171450" algn="l" rtl="0">
              <a:lnSpc>
                <a:spcPct val="90000"/>
              </a:lnSpc>
              <a:spcBef>
                <a:spcPts val="0"/>
              </a:spcBef>
              <a:spcAft>
                <a:spcPts val="0"/>
              </a:spcAft>
              <a:buClr>
                <a:schemeClr val="dk1"/>
              </a:buClr>
              <a:buSzPts val="1200"/>
              <a:buFont typeface="Times New Roman"/>
              <a:buChar char="•"/>
            </a:pPr>
            <a:r>
              <a:rPr lang="en-US" sz="1200" dirty="0">
                <a:solidFill>
                  <a:schemeClr val="dk1"/>
                </a:solidFill>
              </a:rPr>
              <a:t>Other children can play in the dramatic play center. Here they can prepare a pretend meal for each other or dolls.  </a:t>
            </a:r>
            <a:endParaRPr sz="1200" dirty="0"/>
          </a:p>
          <a:p>
            <a:pPr marL="171450" lvl="0" indent="-100965" algn="l" rtl="0">
              <a:lnSpc>
                <a:spcPct val="90000"/>
              </a:lnSpc>
              <a:spcBef>
                <a:spcPts val="0"/>
              </a:spcBef>
              <a:spcAft>
                <a:spcPts val="0"/>
              </a:spcAft>
              <a:buClr>
                <a:schemeClr val="dk1"/>
              </a:buClr>
              <a:buSzPts val="1110"/>
              <a:buFont typeface="Arial"/>
              <a:buNone/>
            </a:pPr>
            <a:endParaRPr sz="1200" b="1" dirty="0"/>
          </a:p>
          <a:p>
            <a:pPr marL="0" marR="0" lvl="0" indent="0" algn="l" rtl="0">
              <a:lnSpc>
                <a:spcPct val="90000"/>
              </a:lnSpc>
              <a:spcBef>
                <a:spcPts val="0"/>
              </a:spcBef>
              <a:spcAft>
                <a:spcPts val="0"/>
              </a:spcAft>
              <a:buClr>
                <a:schemeClr val="dk1"/>
              </a:buClr>
              <a:buSzPts val="1110"/>
              <a:buFont typeface="Times New Roman"/>
              <a:buNone/>
            </a:pPr>
            <a:r>
              <a:rPr lang="en-US" sz="1200" b="1" dirty="0"/>
              <a:t>Solution #2: Provide self-directed activities</a:t>
            </a:r>
            <a:endParaRPr sz="1200" dirty="0">
              <a:solidFill>
                <a:schemeClr val="dk1"/>
              </a:solidFill>
            </a:endParaRPr>
          </a:p>
          <a:p>
            <a:pPr marL="171450" marR="0" lvl="0" indent="-171450" algn="l" defTabSz="914400" rtl="0" eaLnBrk="1" fontAlgn="auto" latinLnBrk="0" hangingPunct="1">
              <a:lnSpc>
                <a:spcPct val="90000"/>
              </a:lnSpc>
              <a:spcBef>
                <a:spcPts val="0"/>
              </a:spcBef>
              <a:spcAft>
                <a:spcPts val="0"/>
              </a:spcAft>
              <a:buClr>
                <a:schemeClr val="dk1"/>
              </a:buClr>
              <a:buSzPts val="1200"/>
              <a:buFont typeface="Times New Roman"/>
              <a:buChar char="•"/>
              <a:tabLst/>
              <a:defRPr/>
            </a:pPr>
            <a:r>
              <a:rPr lang="en-US" sz="1800" u="none" dirty="0">
                <a:effectLst/>
                <a:latin typeface="Segoe UI" panose="020B0502040204020203" pitchFamily="34" charset="0"/>
              </a:rPr>
              <a:t>Save some unique materials for just these times. This will keep them special and be more likely to keep children engaged. For example, you may have puzzles that are special for these times or extra art materials such as stickers to add to your art center. You will need to rotate these activities from time to time. You can provide encouraging comments as they continue with their activities.</a:t>
            </a:r>
            <a:endParaRPr sz="1200" u="none" strike="sngStrike" dirty="0"/>
          </a:p>
          <a:p>
            <a:pPr marL="171450" lvl="0" indent="-171450" algn="l" rtl="0">
              <a:lnSpc>
                <a:spcPct val="90000"/>
              </a:lnSpc>
              <a:spcBef>
                <a:spcPts val="0"/>
              </a:spcBef>
              <a:spcAft>
                <a:spcPts val="0"/>
              </a:spcAft>
              <a:buClr>
                <a:schemeClr val="dk1"/>
              </a:buClr>
              <a:buSzPts val="1200"/>
              <a:buFont typeface="Times New Roman"/>
              <a:buChar char="•"/>
            </a:pPr>
            <a:r>
              <a:rPr lang="en-US" sz="1200" dirty="0">
                <a:solidFill>
                  <a:schemeClr val="dk1"/>
                </a:solidFill>
              </a:rPr>
              <a:t>Good activities for this time include:</a:t>
            </a:r>
            <a:endParaRPr sz="1200" dirty="0"/>
          </a:p>
          <a:p>
            <a:pPr marL="628650" lvl="1" indent="-177165" algn="l" rtl="0">
              <a:lnSpc>
                <a:spcPct val="90000"/>
              </a:lnSpc>
              <a:spcBef>
                <a:spcPts val="0"/>
              </a:spcBef>
              <a:spcAft>
                <a:spcPts val="0"/>
              </a:spcAft>
              <a:buClr>
                <a:schemeClr val="dk1"/>
              </a:buClr>
              <a:buSzPts val="1200"/>
              <a:buFont typeface="Times New Roman"/>
              <a:buChar char="•"/>
            </a:pPr>
            <a:r>
              <a:rPr lang="en-US" sz="1200" dirty="0">
                <a:solidFill>
                  <a:schemeClr val="dk1"/>
                </a:solidFill>
              </a:rPr>
              <a:t>Art -- Provide crayons, markers, stickers, blank paper, construction paper, and children’s scissors.  </a:t>
            </a:r>
            <a:endParaRPr sz="1200" dirty="0"/>
          </a:p>
          <a:p>
            <a:pPr marL="628650" lvl="1" indent="-177165" algn="l" rtl="0">
              <a:lnSpc>
                <a:spcPct val="90000"/>
              </a:lnSpc>
              <a:spcBef>
                <a:spcPts val="0"/>
              </a:spcBef>
              <a:spcAft>
                <a:spcPts val="0"/>
              </a:spcAft>
              <a:buClr>
                <a:schemeClr val="dk1"/>
              </a:buClr>
              <a:buSzPts val="1200"/>
              <a:buFont typeface="Times New Roman"/>
              <a:buChar char="•"/>
            </a:pPr>
            <a:r>
              <a:rPr lang="en-US" sz="1200" dirty="0">
                <a:solidFill>
                  <a:schemeClr val="dk1"/>
                </a:solidFill>
              </a:rPr>
              <a:t>Story time – each child can have their own book.  Or you can offer group story time using audiobooks.  </a:t>
            </a:r>
            <a:endParaRPr sz="1200" dirty="0"/>
          </a:p>
          <a:p>
            <a:pPr marL="628650" lvl="1" indent="-177165" algn="l" rtl="0">
              <a:lnSpc>
                <a:spcPct val="90000"/>
              </a:lnSpc>
              <a:spcBef>
                <a:spcPts val="0"/>
              </a:spcBef>
              <a:spcAft>
                <a:spcPts val="0"/>
              </a:spcAft>
              <a:buClr>
                <a:schemeClr val="dk1"/>
              </a:buClr>
              <a:buSzPts val="1200"/>
              <a:buFont typeface="Times New Roman"/>
              <a:buChar char="•"/>
            </a:pPr>
            <a:r>
              <a:rPr lang="en-US" sz="1200" dirty="0">
                <a:solidFill>
                  <a:schemeClr val="dk1"/>
                </a:solidFill>
              </a:rPr>
              <a:t>Puzzles – children can work individually or in groups of 2 based upon their age or skill level.</a:t>
            </a:r>
            <a:endParaRPr sz="1200" dirty="0"/>
          </a:p>
          <a:p>
            <a:pPr marL="628650" lvl="1" indent="-177165" algn="l" rtl="0">
              <a:lnSpc>
                <a:spcPct val="90000"/>
              </a:lnSpc>
              <a:spcBef>
                <a:spcPts val="0"/>
              </a:spcBef>
              <a:spcAft>
                <a:spcPts val="0"/>
              </a:spcAft>
              <a:buClr>
                <a:schemeClr val="dk1"/>
              </a:buClr>
              <a:buSzPts val="1200"/>
              <a:buFont typeface="Times New Roman"/>
              <a:buChar char="•"/>
            </a:pPr>
            <a:r>
              <a:rPr lang="en-US" sz="1200" dirty="0">
                <a:solidFill>
                  <a:schemeClr val="dk1"/>
                </a:solidFill>
              </a:rPr>
              <a:t>Dance Party- you can put on the children’s favorite songs.  You can sing with them and encourage them to dance.  </a:t>
            </a:r>
            <a:endParaRPr sz="1200" dirty="0"/>
          </a:p>
          <a:p>
            <a:pPr marL="628650" lvl="1" indent="-100965" algn="l" rtl="0">
              <a:lnSpc>
                <a:spcPct val="90000"/>
              </a:lnSpc>
              <a:spcBef>
                <a:spcPts val="0"/>
              </a:spcBef>
              <a:spcAft>
                <a:spcPts val="0"/>
              </a:spcAft>
              <a:buClr>
                <a:schemeClr val="dk1"/>
              </a:buClr>
              <a:buSzPts val="1110"/>
              <a:buFont typeface="Arial"/>
              <a:buNone/>
            </a:pPr>
            <a:endParaRPr sz="1200" b="1" dirty="0"/>
          </a:p>
          <a:p>
            <a:pPr marL="0" marR="0" lvl="0" indent="0" algn="l" rtl="0">
              <a:lnSpc>
                <a:spcPct val="90000"/>
              </a:lnSpc>
              <a:spcBef>
                <a:spcPts val="0"/>
              </a:spcBef>
              <a:spcAft>
                <a:spcPts val="0"/>
              </a:spcAft>
              <a:buClr>
                <a:schemeClr val="dk1"/>
              </a:buClr>
              <a:buSzPts val="1110"/>
              <a:buFont typeface="Times New Roman"/>
              <a:buNone/>
            </a:pPr>
            <a:r>
              <a:rPr lang="en-US" sz="1200" b="1" dirty="0"/>
              <a:t>Solution #3: Use nap time to complete tasks</a:t>
            </a:r>
            <a:endParaRPr sz="1200" dirty="0"/>
          </a:p>
          <a:p>
            <a:pPr marL="171450" lvl="0" indent="-171450" algn="l" rtl="0">
              <a:lnSpc>
                <a:spcPct val="90000"/>
              </a:lnSpc>
              <a:spcBef>
                <a:spcPts val="0"/>
              </a:spcBef>
              <a:spcAft>
                <a:spcPts val="0"/>
              </a:spcAft>
              <a:buClr>
                <a:schemeClr val="dk1"/>
              </a:buClr>
              <a:buSzPts val="1200"/>
              <a:buFont typeface="Times New Roman"/>
              <a:buChar char="•"/>
            </a:pPr>
            <a:r>
              <a:rPr lang="en-US" sz="1200" dirty="0">
                <a:solidFill>
                  <a:schemeClr val="dk1"/>
                </a:solidFill>
              </a:rPr>
              <a:t>Take advantage of nap time to complete cleaning, paperwork, or attend to your personal needs and responsibilities. </a:t>
            </a:r>
            <a:endParaRPr sz="1200" dirty="0"/>
          </a:p>
          <a:p>
            <a:pPr marL="171450" lvl="0" indent="-171450" algn="l" rtl="0">
              <a:lnSpc>
                <a:spcPct val="90000"/>
              </a:lnSpc>
              <a:spcBef>
                <a:spcPts val="0"/>
              </a:spcBef>
              <a:spcAft>
                <a:spcPts val="0"/>
              </a:spcAft>
              <a:buClr>
                <a:schemeClr val="dk1"/>
              </a:buClr>
              <a:buSzPts val="1200"/>
              <a:buFont typeface="Times New Roman"/>
              <a:buChar char="•"/>
            </a:pPr>
            <a:r>
              <a:rPr lang="en-US" sz="1200" dirty="0">
                <a:solidFill>
                  <a:schemeClr val="dk1"/>
                </a:solidFill>
              </a:rPr>
              <a:t>NOTE: All required supervision ratios must be maintained during nap time, and you must be able to easily see children in the nap area while completing tasks. </a:t>
            </a:r>
            <a:endParaRPr sz="1200" dirty="0"/>
          </a:p>
          <a:p>
            <a:pPr marL="0" lvl="0" indent="0" algn="l" rtl="0">
              <a:lnSpc>
                <a:spcPct val="90000"/>
              </a:lnSpc>
              <a:spcBef>
                <a:spcPts val="0"/>
              </a:spcBef>
              <a:spcAft>
                <a:spcPts val="0"/>
              </a:spcAft>
              <a:buSzPts val="1400"/>
              <a:buNone/>
            </a:pPr>
            <a:endParaRPr sz="1200" dirty="0">
              <a:solidFill>
                <a:schemeClr val="dk1"/>
              </a:solidFill>
            </a:endParaRPr>
          </a:p>
          <a:p>
            <a:pPr marL="0" lvl="0" indent="0" algn="l" rtl="0">
              <a:lnSpc>
                <a:spcPct val="90000"/>
              </a:lnSpc>
              <a:spcBef>
                <a:spcPts val="0"/>
              </a:spcBef>
              <a:spcAft>
                <a:spcPts val="0"/>
              </a:spcAft>
              <a:buSzPts val="1400"/>
              <a:buNone/>
            </a:pPr>
            <a:endParaRPr sz="1200" dirty="0"/>
          </a:p>
        </p:txBody>
      </p:sp>
      <p:sp>
        <p:nvSpPr>
          <p:cNvPr id="505" name="Google Shape;505;p47: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Arial"/>
                <a:ea typeface="Arial"/>
                <a:cs typeface="Arial"/>
                <a:sym typeface="Arial"/>
              </a:rPr>
              <a:t>156</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48:notes"/>
          <p:cNvSpPr>
            <a:spLocks noGrp="1" noRot="1" noChangeAspect="1"/>
          </p:cNvSpPr>
          <p:nvPr>
            <p:ph type="sldImg" idx="2"/>
          </p:nvPr>
        </p:nvSpPr>
        <p:spPr>
          <a:xfrm>
            <a:off x="1481138" y="719138"/>
            <a:ext cx="4352925" cy="3263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p48: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rmAutofit lnSpcReduction="10000"/>
          </a:bodyPr>
          <a:lstStyle/>
          <a:p>
            <a:pPr marL="0" marR="0" lvl="0" indent="0" algn="l" rtl="0">
              <a:lnSpc>
                <a:spcPct val="90000"/>
              </a:lnSpc>
              <a:spcBef>
                <a:spcPts val="0"/>
              </a:spcBef>
              <a:spcAft>
                <a:spcPts val="0"/>
              </a:spcAft>
              <a:buClr>
                <a:schemeClr val="dk1"/>
              </a:buClr>
              <a:buSzPts val="1110"/>
              <a:buFont typeface="Times New Roman"/>
              <a:buNone/>
            </a:pPr>
            <a:r>
              <a:rPr lang="en-US" sz="1200" i="1" dirty="0"/>
              <a:t>This slide includes animation. Solutions are initially hidden to encourage group discussion. Facilitate a group share in which participants offer their own suggestions before clicking to show the provided suggestions. </a:t>
            </a:r>
            <a:endParaRPr sz="1200" dirty="0"/>
          </a:p>
          <a:p>
            <a:pPr marL="0" lvl="0" indent="0" algn="l" rtl="0">
              <a:lnSpc>
                <a:spcPct val="90000"/>
              </a:lnSpc>
              <a:spcBef>
                <a:spcPts val="0"/>
              </a:spcBef>
              <a:spcAft>
                <a:spcPts val="0"/>
              </a:spcAft>
              <a:buSzPts val="1400"/>
              <a:buNone/>
            </a:pPr>
            <a:endParaRPr sz="1200" b="1" dirty="0"/>
          </a:p>
          <a:p>
            <a:pPr marL="0" lvl="0" indent="0" algn="l" rtl="0">
              <a:lnSpc>
                <a:spcPct val="90000"/>
              </a:lnSpc>
              <a:spcBef>
                <a:spcPts val="0"/>
              </a:spcBef>
              <a:spcAft>
                <a:spcPts val="0"/>
              </a:spcAft>
              <a:buSzPts val="1400"/>
              <a:buNone/>
            </a:pPr>
            <a:r>
              <a:rPr lang="en-US" sz="1200" b="1" dirty="0"/>
              <a:t>Solution #1: Cover or hide screens so they are out of sight</a:t>
            </a:r>
            <a:endParaRPr sz="1200" dirty="0"/>
          </a:p>
          <a:p>
            <a:pPr marL="171450" indent="-171450">
              <a:lnSpc>
                <a:spcPct val="90000"/>
              </a:lnSpc>
              <a:buClr>
                <a:schemeClr val="dk1"/>
              </a:buClr>
              <a:buSzPts val="1200"/>
              <a:buFont typeface="Times New Roman"/>
              <a:buChar char="•"/>
            </a:pPr>
            <a:r>
              <a:rPr lang="en-US" sz="1200" dirty="0"/>
              <a:t>Out of sight, out of mind has some truth in this circumstance.  Children are less likely to ask for screen time when it is no longer in plain view.  </a:t>
            </a:r>
            <a:endParaRPr sz="1200" dirty="0"/>
          </a:p>
          <a:p>
            <a:pPr marL="0" lvl="0" indent="0" algn="l" rtl="0">
              <a:lnSpc>
                <a:spcPct val="90000"/>
              </a:lnSpc>
              <a:spcBef>
                <a:spcPts val="0"/>
              </a:spcBef>
              <a:spcAft>
                <a:spcPts val="0"/>
              </a:spcAft>
              <a:buSzPts val="1400"/>
              <a:buNone/>
            </a:pPr>
            <a:endParaRPr sz="1200" b="1" dirty="0"/>
          </a:p>
          <a:p>
            <a:pPr marL="0" marR="0" lvl="0" indent="0" algn="l" rtl="0">
              <a:lnSpc>
                <a:spcPct val="90000"/>
              </a:lnSpc>
              <a:spcBef>
                <a:spcPts val="0"/>
              </a:spcBef>
              <a:spcAft>
                <a:spcPts val="0"/>
              </a:spcAft>
              <a:buClr>
                <a:schemeClr val="dk1"/>
              </a:buClr>
              <a:buSzPts val="1110"/>
              <a:buFont typeface="Times New Roman"/>
              <a:buNone/>
            </a:pPr>
            <a:r>
              <a:rPr lang="en-US" sz="1200" b="1" dirty="0"/>
              <a:t>Solution #2: Set a consistent time for limited, age appropriate, education programming</a:t>
            </a:r>
            <a:endParaRPr sz="1200" dirty="0"/>
          </a:p>
          <a:p>
            <a:pPr marL="171450" lvl="0" indent="-171450" algn="l" rtl="0">
              <a:lnSpc>
                <a:spcPct val="90000"/>
              </a:lnSpc>
              <a:spcBef>
                <a:spcPts val="0"/>
              </a:spcBef>
              <a:spcAft>
                <a:spcPts val="0"/>
              </a:spcAft>
              <a:buClr>
                <a:schemeClr val="dk1"/>
              </a:buClr>
              <a:buSzPts val="1200"/>
              <a:buFont typeface="Times New Roman"/>
              <a:buChar char="•"/>
            </a:pPr>
            <a:r>
              <a:rPr lang="en-US" sz="1200" dirty="0"/>
              <a:t>Children like routines. They provide safety and consistency.  If screen time comes at the same time each day or week, then children will get used to this routine and are less likely to request screen time at other times. </a:t>
            </a:r>
            <a:endParaRPr sz="1200" dirty="0"/>
          </a:p>
          <a:p>
            <a:pPr marL="171450" indent="-171450">
              <a:lnSpc>
                <a:spcPct val="90000"/>
              </a:lnSpc>
              <a:buClr>
                <a:schemeClr val="dk1"/>
              </a:buClr>
              <a:buSzPts val="1200"/>
              <a:buFont typeface="Times New Roman"/>
              <a:buChar char="•"/>
            </a:pPr>
            <a:r>
              <a:rPr lang="en-US" sz="1200" dirty="0"/>
              <a:t>You can slowly reduce the amount of time on the schedule for screen time. If you started with screen time for an hour </a:t>
            </a:r>
            <a:r>
              <a:rPr lang="en-US" sz="1200" dirty="0">
                <a:solidFill>
                  <a:srgbClr val="000000"/>
                </a:solidFill>
              </a:rPr>
              <a:t>a </a:t>
            </a:r>
            <a:r>
              <a:rPr lang="en-US" sz="1200" dirty="0"/>
              <a:t>day before lunch you can slowly reduce this time down to the time you want.  </a:t>
            </a:r>
            <a:endParaRPr sz="1200" dirty="0"/>
          </a:p>
          <a:p>
            <a:pPr marL="0" lvl="0" indent="0" algn="l" rtl="0">
              <a:lnSpc>
                <a:spcPct val="90000"/>
              </a:lnSpc>
              <a:spcBef>
                <a:spcPts val="0"/>
              </a:spcBef>
              <a:spcAft>
                <a:spcPts val="0"/>
              </a:spcAft>
              <a:buSzPts val="1400"/>
              <a:buNone/>
            </a:pPr>
            <a:endParaRPr sz="1200" b="1" dirty="0"/>
          </a:p>
          <a:p>
            <a:pPr marL="0" lvl="0" indent="0" algn="l" rtl="0">
              <a:lnSpc>
                <a:spcPct val="90000"/>
              </a:lnSpc>
              <a:spcBef>
                <a:spcPts val="0"/>
              </a:spcBef>
              <a:spcAft>
                <a:spcPts val="0"/>
              </a:spcAft>
              <a:buSzPts val="1400"/>
              <a:buNone/>
            </a:pPr>
            <a:r>
              <a:rPr lang="en-US" sz="1200" b="1" dirty="0"/>
              <a:t>Solution #3: Enthusiastically promote and participate in alternate activities</a:t>
            </a:r>
            <a:endParaRPr sz="1200" dirty="0">
              <a:solidFill>
                <a:schemeClr val="dk1"/>
              </a:solidFill>
            </a:endParaRPr>
          </a:p>
          <a:p>
            <a:pPr marL="171450" lvl="0" indent="-171450" algn="l" rtl="0">
              <a:lnSpc>
                <a:spcPct val="90000"/>
              </a:lnSpc>
              <a:spcBef>
                <a:spcPts val="0"/>
              </a:spcBef>
              <a:spcAft>
                <a:spcPts val="0"/>
              </a:spcAft>
              <a:buClr>
                <a:schemeClr val="dk1"/>
              </a:buClr>
              <a:buSzPts val="1200"/>
              <a:buFont typeface="Times New Roman"/>
              <a:buChar char="•"/>
            </a:pPr>
            <a:r>
              <a:rPr lang="en-US" sz="1200" dirty="0">
                <a:solidFill>
                  <a:schemeClr val="dk1"/>
                </a:solidFill>
              </a:rPr>
              <a:t>Children need long blocks of free play to be creative in their play.  </a:t>
            </a:r>
            <a:endParaRPr sz="1200" dirty="0"/>
          </a:p>
          <a:p>
            <a:pPr marL="171450" lvl="0" indent="-171450" algn="l" rtl="0">
              <a:lnSpc>
                <a:spcPct val="90000"/>
              </a:lnSpc>
              <a:spcBef>
                <a:spcPts val="0"/>
              </a:spcBef>
              <a:spcAft>
                <a:spcPts val="0"/>
              </a:spcAft>
              <a:buClr>
                <a:schemeClr val="dk1"/>
              </a:buClr>
              <a:buSzPts val="1200"/>
              <a:buFont typeface="Times New Roman"/>
              <a:buChar char="•"/>
            </a:pPr>
            <a:r>
              <a:rPr lang="en-US" sz="1200" dirty="0">
                <a:solidFill>
                  <a:schemeClr val="dk1"/>
                </a:solidFill>
              </a:rPr>
              <a:t>Provide children with various materials that allow them to play freely. Art, puzzles, books, dramatic play, blocks, music and movement, sensory tables, etc. are all good activities to place in a child care classroom.</a:t>
            </a:r>
            <a:endParaRPr sz="1200" dirty="0"/>
          </a:p>
          <a:p>
            <a:pPr marL="171450" lvl="0" indent="-171450" algn="l" rtl="0">
              <a:lnSpc>
                <a:spcPct val="90000"/>
              </a:lnSpc>
              <a:spcBef>
                <a:spcPts val="0"/>
              </a:spcBef>
              <a:spcAft>
                <a:spcPts val="0"/>
              </a:spcAft>
              <a:buClr>
                <a:schemeClr val="dk1"/>
              </a:buClr>
              <a:buSzPts val="1200"/>
              <a:buFont typeface="Times New Roman"/>
              <a:buChar char="•"/>
            </a:pPr>
            <a:r>
              <a:rPr lang="en-US" sz="1200" dirty="0">
                <a:solidFill>
                  <a:schemeClr val="dk1"/>
                </a:solidFill>
              </a:rPr>
              <a:t>Play with the children. Adults are always role modeling for children.  If you show interest in an activity the children will too.  </a:t>
            </a:r>
            <a:endParaRPr sz="1200" dirty="0"/>
          </a:p>
          <a:p>
            <a:pPr marL="0" marR="0" lvl="0" indent="0" algn="l" rtl="0">
              <a:lnSpc>
                <a:spcPct val="90000"/>
              </a:lnSpc>
              <a:spcBef>
                <a:spcPts val="0"/>
              </a:spcBef>
              <a:spcAft>
                <a:spcPts val="0"/>
              </a:spcAft>
              <a:buClr>
                <a:schemeClr val="dk1"/>
              </a:buClr>
              <a:buSzPts val="1110"/>
              <a:buFont typeface="Times New Roman"/>
              <a:buNone/>
            </a:pPr>
            <a:endParaRPr sz="1200" dirty="0"/>
          </a:p>
          <a:p>
            <a:pPr marL="0" lvl="0" indent="0" algn="l" rtl="0">
              <a:lnSpc>
                <a:spcPct val="90000"/>
              </a:lnSpc>
              <a:spcBef>
                <a:spcPts val="0"/>
              </a:spcBef>
              <a:spcAft>
                <a:spcPts val="0"/>
              </a:spcAft>
              <a:buSzPts val="1400"/>
              <a:buNone/>
            </a:pPr>
            <a:r>
              <a:rPr lang="en-US" sz="1200" b="1" dirty="0"/>
              <a:t>Solution #4: Role model screen-free behaviors</a:t>
            </a:r>
            <a:endParaRPr sz="1200" dirty="0"/>
          </a:p>
          <a:p>
            <a:pPr marL="171450" lvl="0" indent="-171450" algn="l" rtl="0">
              <a:lnSpc>
                <a:spcPct val="90000"/>
              </a:lnSpc>
              <a:spcBef>
                <a:spcPts val="0"/>
              </a:spcBef>
              <a:spcAft>
                <a:spcPts val="0"/>
              </a:spcAft>
              <a:buClr>
                <a:schemeClr val="dk1"/>
              </a:buClr>
              <a:buSzPts val="1200"/>
              <a:buFont typeface="Times New Roman"/>
              <a:buChar char="•"/>
            </a:pPr>
            <a:r>
              <a:rPr lang="en-US" sz="1200" dirty="0">
                <a:solidFill>
                  <a:schemeClr val="dk1"/>
                </a:solidFill>
              </a:rPr>
              <a:t>Put your phone or tablet away!  The less you use screens the less children see these as an option.   </a:t>
            </a:r>
            <a:endParaRPr sz="1200" dirty="0"/>
          </a:p>
          <a:p>
            <a:pPr marL="171450" lvl="0" indent="-171450" algn="l" rtl="0">
              <a:lnSpc>
                <a:spcPct val="90000"/>
              </a:lnSpc>
              <a:spcBef>
                <a:spcPts val="0"/>
              </a:spcBef>
              <a:spcAft>
                <a:spcPts val="0"/>
              </a:spcAft>
              <a:buClr>
                <a:schemeClr val="dk1"/>
              </a:buClr>
              <a:buSzPts val="1200"/>
              <a:buFont typeface="Times New Roman"/>
              <a:buChar char="•"/>
            </a:pPr>
            <a:r>
              <a:rPr lang="en-US" sz="1200" dirty="0">
                <a:solidFill>
                  <a:schemeClr val="dk1"/>
                </a:solidFill>
              </a:rPr>
              <a:t>If your program requires to log things into an app, consider if you can do this in blocks so the screens aren’t always in sight or perhaps you can update at naptime.  </a:t>
            </a:r>
            <a:endParaRPr sz="1200" dirty="0"/>
          </a:p>
          <a:p>
            <a:pPr marL="0" lvl="0" indent="0" algn="l" rtl="0">
              <a:lnSpc>
                <a:spcPct val="90000"/>
              </a:lnSpc>
              <a:spcBef>
                <a:spcPts val="0"/>
              </a:spcBef>
              <a:spcAft>
                <a:spcPts val="0"/>
              </a:spcAft>
              <a:buSzPts val="1400"/>
              <a:buNone/>
            </a:pPr>
            <a:endParaRPr sz="1017" dirty="0"/>
          </a:p>
        </p:txBody>
      </p:sp>
      <p:sp>
        <p:nvSpPr>
          <p:cNvPr id="513" name="Google Shape;513;p48: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Arial"/>
                <a:ea typeface="Arial"/>
                <a:cs typeface="Arial"/>
                <a:sym typeface="Arial"/>
              </a:rPr>
              <a:t>157</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49:notes"/>
          <p:cNvSpPr>
            <a:spLocks noGrp="1" noRot="1" noChangeAspect="1"/>
          </p:cNvSpPr>
          <p:nvPr>
            <p:ph type="sldImg" idx="2"/>
          </p:nvPr>
        </p:nvSpPr>
        <p:spPr>
          <a:xfrm>
            <a:off x="1481138" y="719138"/>
            <a:ext cx="4352925" cy="3263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p49: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chemeClr val="dk1"/>
              </a:buClr>
              <a:buSzPts val="1100"/>
              <a:buFont typeface="Times New Roman"/>
              <a:buNone/>
            </a:pPr>
            <a:r>
              <a:rPr lang="en-US" sz="1200" i="1" dirty="0"/>
              <a:t>This slide includes animation. Solutions are initially hidden to encourage group discussion. Facilitate a group share in which participants offer their own suggestions before clicking to show the provided suggestions. </a:t>
            </a:r>
            <a:endParaRPr sz="1200" dirty="0"/>
          </a:p>
          <a:p>
            <a:pPr marL="0" lvl="0" indent="0" algn="l" rtl="0">
              <a:lnSpc>
                <a:spcPct val="100000"/>
              </a:lnSpc>
              <a:spcBef>
                <a:spcPts val="0"/>
              </a:spcBef>
              <a:spcAft>
                <a:spcPts val="0"/>
              </a:spcAft>
              <a:buSzPts val="1400"/>
              <a:buNone/>
            </a:pPr>
            <a:endParaRPr sz="1200" b="1" dirty="0"/>
          </a:p>
          <a:p>
            <a:pPr marL="0" lvl="0" indent="0" algn="l" rtl="0">
              <a:lnSpc>
                <a:spcPct val="100000"/>
              </a:lnSpc>
              <a:spcBef>
                <a:spcPts val="0"/>
              </a:spcBef>
              <a:spcAft>
                <a:spcPts val="0"/>
              </a:spcAft>
              <a:buSzPts val="1400"/>
              <a:buNone/>
            </a:pPr>
            <a:r>
              <a:rPr lang="en-US" sz="1200" b="1" dirty="0"/>
              <a:t>Solution #1: Educate families on the importance of active play on children’s development. Share your program’s policy on screen time.</a:t>
            </a:r>
            <a:endParaRPr sz="1200" dirty="0"/>
          </a:p>
          <a:p>
            <a:pPr marL="171450" lvl="0" indent="-171450" algn="l" rtl="0">
              <a:lnSpc>
                <a:spcPct val="100000"/>
              </a:lnSpc>
              <a:spcBef>
                <a:spcPts val="0"/>
              </a:spcBef>
              <a:spcAft>
                <a:spcPts val="0"/>
              </a:spcAft>
              <a:buClr>
                <a:schemeClr val="dk1"/>
              </a:buClr>
              <a:buSzPts val="1200"/>
              <a:buFont typeface="Times New Roman"/>
              <a:buChar char="•"/>
            </a:pPr>
            <a:r>
              <a:rPr lang="en-US" sz="1200" dirty="0">
                <a:solidFill>
                  <a:schemeClr val="dk1"/>
                </a:solidFill>
              </a:rPr>
              <a:t>Provide families with current screen time recommendations for infants, toddlers and preschool children. </a:t>
            </a:r>
            <a:endParaRPr sz="1200" dirty="0"/>
          </a:p>
          <a:p>
            <a:pPr marL="171450" lvl="0" indent="-171450" algn="l" rtl="0">
              <a:lnSpc>
                <a:spcPct val="100000"/>
              </a:lnSpc>
              <a:spcBef>
                <a:spcPts val="0"/>
              </a:spcBef>
              <a:spcAft>
                <a:spcPts val="0"/>
              </a:spcAft>
              <a:buClr>
                <a:schemeClr val="dk1"/>
              </a:buClr>
              <a:buSzPts val="1200"/>
              <a:buFont typeface="Times New Roman"/>
              <a:buChar char="•"/>
            </a:pPr>
            <a:r>
              <a:rPr lang="en-US" sz="1200" dirty="0">
                <a:solidFill>
                  <a:schemeClr val="dk1"/>
                </a:solidFill>
              </a:rPr>
              <a:t>Share information about child development and how children learn the most through active, engaged play with materials, peers and adults. </a:t>
            </a:r>
            <a:endParaRPr sz="1200" dirty="0"/>
          </a:p>
          <a:p>
            <a:pPr marL="171450" lvl="0" indent="-171450" algn="l" rtl="0">
              <a:lnSpc>
                <a:spcPct val="100000"/>
              </a:lnSpc>
              <a:spcBef>
                <a:spcPts val="0"/>
              </a:spcBef>
              <a:spcAft>
                <a:spcPts val="0"/>
              </a:spcAft>
              <a:buClr>
                <a:schemeClr val="dk1"/>
              </a:buClr>
              <a:buSzPts val="1200"/>
              <a:buFont typeface="Times New Roman"/>
              <a:buChar char="•"/>
            </a:pPr>
            <a:r>
              <a:rPr lang="en-US" sz="1200" dirty="0">
                <a:solidFill>
                  <a:schemeClr val="dk1"/>
                </a:solidFill>
              </a:rPr>
              <a:t>Include your ECE program’s screen time policy in your family handbook. </a:t>
            </a:r>
            <a:r>
              <a:rPr lang="en-US" sz="1200" strike="noStrike" dirty="0">
                <a:solidFill>
                  <a:schemeClr val="dk1"/>
                </a:solidFill>
              </a:rPr>
              <a:t> </a:t>
            </a:r>
            <a:r>
              <a:rPr lang="en-US" sz="1200" dirty="0">
                <a:solidFill>
                  <a:schemeClr val="dk1"/>
                </a:solidFill>
              </a:rPr>
              <a:t>This way families know from the beginning your policy on screen time and why.  </a:t>
            </a:r>
            <a:endParaRPr sz="1200" dirty="0"/>
          </a:p>
          <a:p>
            <a:pPr marL="0" lvl="0" indent="0" algn="l" rtl="0">
              <a:lnSpc>
                <a:spcPct val="100000"/>
              </a:lnSpc>
              <a:spcBef>
                <a:spcPts val="0"/>
              </a:spcBef>
              <a:spcAft>
                <a:spcPts val="0"/>
              </a:spcAft>
              <a:buSzPts val="1400"/>
              <a:buNone/>
            </a:pPr>
            <a:endParaRPr sz="1200" b="1" dirty="0"/>
          </a:p>
          <a:p>
            <a:pPr marL="0" lvl="0" indent="0" algn="l" rtl="0">
              <a:lnSpc>
                <a:spcPct val="100000"/>
              </a:lnSpc>
              <a:spcBef>
                <a:spcPts val="0"/>
              </a:spcBef>
              <a:spcAft>
                <a:spcPts val="0"/>
              </a:spcAft>
              <a:buSzPts val="1400"/>
              <a:buNone/>
            </a:pPr>
            <a:r>
              <a:rPr lang="en-US" sz="1200" b="1" dirty="0"/>
              <a:t>Solution #2: Post information about screen time in various formats to reach many families</a:t>
            </a:r>
            <a:endParaRPr sz="1200" b="1" dirty="0"/>
          </a:p>
          <a:p>
            <a:pPr marL="171450" lvl="0" indent="-171450" algn="l" rtl="0">
              <a:lnSpc>
                <a:spcPct val="100000"/>
              </a:lnSpc>
              <a:spcBef>
                <a:spcPts val="0"/>
              </a:spcBef>
              <a:spcAft>
                <a:spcPts val="0"/>
              </a:spcAft>
              <a:buClr>
                <a:schemeClr val="dk1"/>
              </a:buClr>
              <a:buSzPts val="1200"/>
              <a:buFont typeface="Times New Roman"/>
              <a:buChar char="•"/>
            </a:pPr>
            <a:r>
              <a:rPr lang="en-US" sz="1200" dirty="0">
                <a:solidFill>
                  <a:schemeClr val="dk1"/>
                </a:solidFill>
              </a:rPr>
              <a:t>Use newsletters, email, social media, bulletin boards, program apps, parent/teacher conferences</a:t>
            </a:r>
            <a:r>
              <a:rPr lang="en-US" sz="1200" dirty="0">
                <a:solidFill>
                  <a:srgbClr val="FF0000"/>
                </a:solidFill>
              </a:rPr>
              <a:t>,</a:t>
            </a:r>
            <a:r>
              <a:rPr lang="en-US" sz="1200" dirty="0">
                <a:solidFill>
                  <a:schemeClr val="dk1"/>
                </a:solidFill>
              </a:rPr>
              <a:t> etc</a:t>
            </a:r>
            <a:r>
              <a:rPr lang="en-US" sz="1200" dirty="0">
                <a:solidFill>
                  <a:srgbClr val="FF0000"/>
                </a:solidFill>
              </a:rPr>
              <a:t>.</a:t>
            </a:r>
            <a:r>
              <a:rPr lang="en-US" sz="1200" dirty="0">
                <a:solidFill>
                  <a:schemeClr val="dk1"/>
                </a:solidFill>
              </a:rPr>
              <a:t> to engage families in conversations about screen time, children’s developmental needs and ways to reduce screen time at home.</a:t>
            </a:r>
            <a:r>
              <a:rPr lang="en-US" sz="1200" strike="noStrike" dirty="0">
                <a:solidFill>
                  <a:schemeClr val="dk1"/>
                </a:solidFill>
              </a:rPr>
              <a:t>  </a:t>
            </a:r>
            <a:r>
              <a:rPr lang="en-US" sz="1200" dirty="0">
                <a:solidFill>
                  <a:schemeClr val="dk1"/>
                </a:solidFill>
              </a:rPr>
              <a:t>Partner with families to assist in the challenges of changing habits.  </a:t>
            </a:r>
            <a:endParaRPr sz="1200" dirty="0"/>
          </a:p>
          <a:p>
            <a:pPr marL="171450" lvl="0" indent="-171450" algn="l" rtl="0">
              <a:lnSpc>
                <a:spcPct val="100000"/>
              </a:lnSpc>
              <a:spcBef>
                <a:spcPts val="0"/>
              </a:spcBef>
              <a:spcAft>
                <a:spcPts val="0"/>
              </a:spcAft>
              <a:buClr>
                <a:schemeClr val="dk1"/>
              </a:buClr>
              <a:buSzPts val="1200"/>
              <a:buFont typeface="Times New Roman"/>
              <a:buChar char="•"/>
            </a:pPr>
            <a:r>
              <a:rPr lang="en-US" sz="1200" dirty="0">
                <a:solidFill>
                  <a:schemeClr val="dk1"/>
                </a:solidFill>
              </a:rPr>
              <a:t>Provide an overview of what television ratings mean and </a:t>
            </a:r>
            <a:r>
              <a:rPr lang="en-US" sz="1200" u="none" dirty="0">
                <a:solidFill>
                  <a:schemeClr val="dk1"/>
                </a:solidFill>
              </a:rPr>
              <a:t>the influence that violence in TV programs and other screen time programming can have on children. </a:t>
            </a:r>
            <a:endParaRPr sz="1200" b="1" u="none" dirty="0"/>
          </a:p>
          <a:p>
            <a:pPr marL="0" lvl="0" indent="0" algn="l" rtl="0">
              <a:lnSpc>
                <a:spcPct val="100000"/>
              </a:lnSpc>
              <a:spcBef>
                <a:spcPts val="0"/>
              </a:spcBef>
              <a:spcAft>
                <a:spcPts val="0"/>
              </a:spcAft>
              <a:buSzPts val="1400"/>
              <a:buNone/>
            </a:pPr>
            <a:endParaRPr sz="1200" b="1" dirty="0"/>
          </a:p>
          <a:p>
            <a:pPr marL="0" lvl="0" indent="0" algn="l" rtl="0">
              <a:lnSpc>
                <a:spcPct val="100000"/>
              </a:lnSpc>
              <a:spcBef>
                <a:spcPts val="0"/>
              </a:spcBef>
              <a:spcAft>
                <a:spcPts val="0"/>
              </a:spcAft>
              <a:buSzPts val="1400"/>
              <a:buNone/>
            </a:pPr>
            <a:r>
              <a:rPr lang="en-US" sz="1200" b="1" dirty="0"/>
              <a:t>Solution #3: Encourage parents to practice screen-free mealtimes or participate in a ‘screen-free week’ at home</a:t>
            </a:r>
            <a:endParaRPr sz="1200" dirty="0"/>
          </a:p>
          <a:p>
            <a:pPr marL="171450" lvl="0" indent="-171450" algn="l" rtl="0">
              <a:lnSpc>
                <a:spcPct val="100000"/>
              </a:lnSpc>
              <a:spcBef>
                <a:spcPts val="0"/>
              </a:spcBef>
              <a:spcAft>
                <a:spcPts val="0"/>
              </a:spcAft>
              <a:buClr>
                <a:schemeClr val="dk1"/>
              </a:buClr>
              <a:buSzPts val="1200"/>
              <a:buFont typeface="Times New Roman"/>
              <a:buChar char="•"/>
            </a:pPr>
            <a:r>
              <a:rPr lang="en-US" sz="1200" dirty="0">
                <a:solidFill>
                  <a:schemeClr val="dk1"/>
                </a:solidFill>
              </a:rPr>
              <a:t>Check out the family letter on screen time in your Resource Guide. This letter is part of the Screen-Time Reductions Toolkit for Child Care Providers. </a:t>
            </a:r>
            <a:endParaRPr lang="en-US" sz="1200" dirty="0"/>
          </a:p>
          <a:p>
            <a:pPr marL="171450" indent="-171450">
              <a:buClr>
                <a:schemeClr val="dk1"/>
              </a:buClr>
              <a:buSzPts val="1200"/>
              <a:buFont typeface="Times New Roman"/>
              <a:buChar char="•"/>
            </a:pPr>
            <a:r>
              <a:rPr lang="en-US" sz="1200" dirty="0">
                <a:solidFill>
                  <a:schemeClr val="dk1"/>
                </a:solidFill>
              </a:rPr>
              <a:t>May 1</a:t>
            </a:r>
            <a:r>
              <a:rPr lang="en-US" sz="1200" dirty="0">
                <a:solidFill>
                  <a:srgbClr val="000000"/>
                </a:solidFill>
              </a:rPr>
              <a:t>-7, 2023 is</a:t>
            </a:r>
            <a:r>
              <a:rPr lang="en-US" sz="1200" dirty="0">
                <a:solidFill>
                  <a:schemeClr val="dk1"/>
                </a:solidFill>
              </a:rPr>
              <a:t> Screen Free Week. Providers and families can check out the website for more information about this week and find additional resources: https://www.screenfree.org/pledge/</a:t>
            </a:r>
            <a:r>
              <a:rPr lang="en-US" sz="1200" dirty="0"/>
              <a:t> </a:t>
            </a:r>
            <a:endParaRPr lang="en-US" sz="1200" dirty="0">
              <a:solidFill>
                <a:schemeClr val="dk1"/>
              </a:solidFill>
            </a:endParaRPr>
          </a:p>
          <a:p>
            <a:pPr marL="0" lvl="0" indent="0" algn="l" rtl="0">
              <a:lnSpc>
                <a:spcPct val="100000"/>
              </a:lnSpc>
              <a:spcBef>
                <a:spcPts val="0"/>
              </a:spcBef>
              <a:spcAft>
                <a:spcPts val="0"/>
              </a:spcAft>
              <a:buSzPts val="1400"/>
              <a:buNone/>
            </a:pPr>
            <a:r>
              <a:rPr lang="en-US" sz="1200" dirty="0">
                <a:solidFill>
                  <a:schemeClr val="dk1"/>
                </a:solidFill>
              </a:rPr>
              <a:t> </a:t>
            </a:r>
            <a:endParaRPr sz="1200" dirty="0"/>
          </a:p>
          <a:p>
            <a:pPr marL="0" marR="0" lvl="0" indent="0" algn="l" rtl="0">
              <a:lnSpc>
                <a:spcPct val="100000"/>
              </a:lnSpc>
              <a:spcBef>
                <a:spcPts val="0"/>
              </a:spcBef>
              <a:spcAft>
                <a:spcPts val="0"/>
              </a:spcAft>
              <a:buClr>
                <a:schemeClr val="dk1"/>
              </a:buClr>
              <a:buSzPts val="1200"/>
              <a:buFont typeface="Times New Roman"/>
              <a:buNone/>
            </a:pPr>
            <a:r>
              <a:rPr lang="en-US" sz="1200" b="1" dirty="0"/>
              <a:t>Solution #4: Encourage interaction between family members, children and teachers at pick-up and drop-off</a:t>
            </a:r>
            <a:endParaRPr sz="1200" dirty="0"/>
          </a:p>
          <a:p>
            <a:pPr marL="171450" marR="0" lvl="0" indent="-171450" algn="l" rtl="0">
              <a:lnSpc>
                <a:spcPct val="100000"/>
              </a:lnSpc>
              <a:spcBef>
                <a:spcPts val="0"/>
              </a:spcBef>
              <a:spcAft>
                <a:spcPts val="0"/>
              </a:spcAft>
              <a:buClr>
                <a:schemeClr val="dk1"/>
              </a:buClr>
              <a:buSzPts val="1200"/>
              <a:buFont typeface="Times New Roman"/>
              <a:buChar char="•"/>
            </a:pPr>
            <a:r>
              <a:rPr lang="en-US" sz="1200" dirty="0"/>
              <a:t>Children want to share their school with their family members. Take this time to talk about the child’s day and to share activities from the classroom.  </a:t>
            </a:r>
            <a:endParaRPr sz="1200" dirty="0"/>
          </a:p>
          <a:p>
            <a:pPr marL="171450" indent="-171450">
              <a:buClr>
                <a:schemeClr val="dk1"/>
              </a:buClr>
              <a:buSzPts val="1200"/>
              <a:buFont typeface="Times New Roman"/>
              <a:buChar char="•"/>
            </a:pPr>
            <a:r>
              <a:rPr lang="en-US" sz="1200" dirty="0"/>
              <a:t>Talking on the phone at pick-up</a:t>
            </a:r>
            <a:r>
              <a:rPr lang="en-US" sz="1200" dirty="0">
                <a:solidFill>
                  <a:srgbClr val="FF0000"/>
                </a:solidFill>
              </a:rPr>
              <a:t> </a:t>
            </a:r>
            <a:r>
              <a:rPr lang="en-US" sz="1200" dirty="0"/>
              <a:t>and drop-off make it difficult for teachers to form a relationship with family members.  </a:t>
            </a:r>
            <a:endParaRPr sz="1200" dirty="0"/>
          </a:p>
          <a:p>
            <a:pPr marL="171450" marR="0" lvl="0" indent="-171450" algn="l" rtl="0">
              <a:lnSpc>
                <a:spcPct val="100000"/>
              </a:lnSpc>
              <a:spcBef>
                <a:spcPts val="0"/>
              </a:spcBef>
              <a:spcAft>
                <a:spcPts val="0"/>
              </a:spcAft>
              <a:buClr>
                <a:schemeClr val="dk1"/>
              </a:buClr>
              <a:buSzPts val="1200"/>
              <a:buFont typeface="Arial"/>
              <a:buChar char="•"/>
            </a:pPr>
            <a:r>
              <a:rPr lang="en-US" sz="1200" dirty="0"/>
              <a:t>Discourage families from handing their phone to a child to entertain them during this time. </a:t>
            </a:r>
            <a:r>
              <a:rPr lang="en-US" sz="1200" b="0" dirty="0"/>
              <a:t> </a:t>
            </a:r>
            <a:endParaRPr sz="1200" dirty="0"/>
          </a:p>
          <a:p>
            <a:pPr marL="0" lvl="0" indent="0" algn="l" rtl="0">
              <a:lnSpc>
                <a:spcPct val="100000"/>
              </a:lnSpc>
              <a:spcBef>
                <a:spcPts val="0"/>
              </a:spcBef>
              <a:spcAft>
                <a:spcPts val="0"/>
              </a:spcAft>
              <a:buSzPts val="1400"/>
              <a:buNone/>
            </a:pPr>
            <a:endParaRPr sz="1200" dirty="0">
              <a:solidFill>
                <a:schemeClr val="dk1"/>
              </a:solidFill>
              <a:latin typeface="Arial"/>
              <a:ea typeface="Arial"/>
              <a:cs typeface="Arial"/>
              <a:sym typeface="Arial"/>
            </a:endParaRPr>
          </a:p>
        </p:txBody>
      </p:sp>
      <p:sp>
        <p:nvSpPr>
          <p:cNvPr id="521" name="Google Shape;521;p49: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Arial"/>
                <a:ea typeface="Arial"/>
                <a:cs typeface="Arial"/>
                <a:sym typeface="Arial"/>
              </a:rPr>
              <a:t>158</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50:notes"/>
          <p:cNvSpPr>
            <a:spLocks noGrp="1" noRot="1" noChangeAspect="1"/>
          </p:cNvSpPr>
          <p:nvPr>
            <p:ph type="sldImg" idx="2"/>
          </p:nvPr>
        </p:nvSpPr>
        <p:spPr>
          <a:xfrm>
            <a:off x="1550988" y="719138"/>
            <a:ext cx="4224337"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p50: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Autofit/>
          </a:bodyPr>
          <a:lstStyle/>
          <a:p>
            <a:pPr marL="0" indent="0"/>
            <a:r>
              <a:rPr lang="en-US" sz="1200" i="1" dirty="0">
                <a:solidFill>
                  <a:schemeClr val="dk1"/>
                </a:solidFill>
                <a:latin typeface="Times New Roman"/>
                <a:ea typeface="Times New Roman"/>
                <a:cs typeface="Times New Roman"/>
                <a:sym typeface="Times New Roman"/>
              </a:rPr>
              <a:t>Have participants look at their Screen Time </a:t>
            </a:r>
            <a:r>
              <a:rPr lang="en-US" sz="1200" i="1" dirty="0"/>
              <a:t>program assessment</a:t>
            </a:r>
            <a:r>
              <a:rPr lang="en-US" sz="1200" i="1" dirty="0">
                <a:solidFill>
                  <a:schemeClr val="dk1"/>
                </a:solidFill>
                <a:latin typeface="Times New Roman"/>
                <a:ea typeface="Times New Roman"/>
                <a:cs typeface="Times New Roman"/>
                <a:sym typeface="Times New Roman"/>
              </a:rPr>
              <a:t> </a:t>
            </a:r>
            <a:r>
              <a:rPr lang="en-US" sz="1200" i="1" dirty="0"/>
              <a:t>results</a:t>
            </a:r>
            <a:r>
              <a:rPr lang="en-US" sz="1200" i="1" dirty="0">
                <a:solidFill>
                  <a:schemeClr val="dk1"/>
                </a:solidFill>
                <a:latin typeface="Times New Roman"/>
                <a:ea typeface="Times New Roman"/>
                <a:cs typeface="Times New Roman"/>
                <a:sym typeface="Times New Roman"/>
              </a:rPr>
              <a:t>. Ask each person to type in chat one best practice goal that they feel would be helpful for their program to consider.</a:t>
            </a:r>
            <a:r>
              <a:rPr lang="en-US" sz="1200" i="1" dirty="0"/>
              <a:t> </a:t>
            </a:r>
            <a:endParaRPr sz="1200" dirty="0"/>
          </a:p>
          <a:p>
            <a:pPr marL="0" lvl="0" indent="0" algn="l" rtl="0">
              <a:lnSpc>
                <a:spcPct val="100000"/>
              </a:lnSpc>
              <a:spcBef>
                <a:spcPts val="0"/>
              </a:spcBef>
              <a:spcAft>
                <a:spcPts val="0"/>
              </a:spcAft>
              <a:buSzPts val="1400"/>
              <a:buNone/>
            </a:pPr>
            <a:endParaRPr sz="1200"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sz="1200" dirty="0">
                <a:latin typeface="Times New Roman"/>
                <a:ea typeface="Times New Roman"/>
                <a:cs typeface="Times New Roman"/>
                <a:sym typeface="Times New Roman"/>
              </a:rPr>
              <a:t>Some of the most common best practices chosen are:</a:t>
            </a:r>
            <a:r>
              <a:rPr lang="en-US" sz="1200" i="1" dirty="0">
                <a:latin typeface="Times New Roman"/>
                <a:ea typeface="Times New Roman"/>
                <a:cs typeface="Times New Roman"/>
                <a:sym typeface="Times New Roman"/>
              </a:rPr>
              <a:t> (read from the chat those chosen). </a:t>
            </a:r>
            <a:r>
              <a:rPr lang="en-US" sz="1200" dirty="0">
                <a:latin typeface="Times New Roman"/>
                <a:ea typeface="Times New Roman"/>
                <a:cs typeface="Times New Roman"/>
                <a:sym typeface="Times New Roman"/>
              </a:rPr>
              <a:t>As we move on to planning, you can reach out to other ECE programs working on the same goal to get new ideas and support. After today’s live discussion, you will be asked to select one Screen Time goal to work on with your Leadership Team. </a:t>
            </a:r>
            <a:endParaRPr sz="1200" dirty="0">
              <a:latin typeface="Times New Roman"/>
              <a:ea typeface="Times New Roman"/>
              <a:cs typeface="Times New Roman"/>
              <a:sym typeface="Times New Roman"/>
            </a:endParaRPr>
          </a:p>
        </p:txBody>
      </p:sp>
      <p:sp>
        <p:nvSpPr>
          <p:cNvPr id="529" name="Google Shape;529;p50: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159</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52:notes"/>
          <p:cNvSpPr>
            <a:spLocks noGrp="1" noRot="1" noChangeAspect="1"/>
          </p:cNvSpPr>
          <p:nvPr>
            <p:ph type="sldImg" idx="2"/>
          </p:nvPr>
        </p:nvSpPr>
        <p:spPr>
          <a:xfrm>
            <a:off x="1357313" y="684213"/>
            <a:ext cx="4143375" cy="3108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p52: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chemeClr val="dk1"/>
              </a:buClr>
              <a:buSzPts val="1100"/>
              <a:buFont typeface="Times New Roman"/>
              <a:buNone/>
            </a:pPr>
            <a:r>
              <a:rPr lang="en-US" sz="1200" i="1" dirty="0"/>
              <a:t>Remind participants of the tasks they need to complete before the next Session. </a:t>
            </a:r>
          </a:p>
          <a:p>
            <a:pPr marL="171450" marR="0" lvl="0" indent="-171450" algn="l" rtl="0">
              <a:lnSpc>
                <a:spcPct val="100000"/>
              </a:lnSpc>
              <a:spcBef>
                <a:spcPts val="0"/>
              </a:spcBef>
              <a:spcAft>
                <a:spcPts val="0"/>
              </a:spcAft>
              <a:buClr>
                <a:schemeClr val="dk1"/>
              </a:buClr>
              <a:buSzPts val="1100"/>
              <a:buFont typeface="Arial" panose="020B0604020202020204" pitchFamily="34" charset="0"/>
              <a:buChar char="•"/>
            </a:pPr>
            <a:r>
              <a:rPr lang="en-US" sz="1200" dirty="0"/>
              <a:t>Prepare your Storyboard to share your successes from your Learning Collaborative Participation.</a:t>
            </a:r>
            <a:endParaRPr sz="1200" dirty="0"/>
          </a:p>
          <a:p>
            <a:pPr marL="171450" lvl="0" indent="-171450" algn="l" rtl="0">
              <a:lnSpc>
                <a:spcPct val="100000"/>
              </a:lnSpc>
              <a:spcBef>
                <a:spcPts val="0"/>
              </a:spcBef>
              <a:spcAft>
                <a:spcPts val="0"/>
              </a:spcAft>
              <a:buSzPts val="1400"/>
              <a:buFont typeface="Arial" panose="020B0604020202020204" pitchFamily="34" charset="0"/>
              <a:buChar char="•"/>
            </a:pPr>
            <a:r>
              <a:rPr lang="en-US" sz="1200" dirty="0"/>
              <a:t>Share the </a:t>
            </a:r>
            <a:r>
              <a:rPr lang="en-US" sz="1200" i="1" dirty="0"/>
              <a:t>Screen Time Key Learnings </a:t>
            </a:r>
            <a:r>
              <a:rPr lang="en-US" sz="1200" dirty="0"/>
              <a:t>with teachers and staff.</a:t>
            </a:r>
            <a:endParaRPr sz="1200" dirty="0"/>
          </a:p>
          <a:p>
            <a:pPr marL="171450" lvl="0" indent="-171450" algn="l" rtl="0">
              <a:lnSpc>
                <a:spcPct val="100000"/>
              </a:lnSpc>
              <a:spcBef>
                <a:spcPts val="0"/>
              </a:spcBef>
              <a:spcAft>
                <a:spcPts val="0"/>
              </a:spcAft>
              <a:buSzPts val="1400"/>
              <a:buFont typeface="Arial" panose="020B0604020202020204" pitchFamily="34" charset="0"/>
              <a:buChar char="•"/>
            </a:pPr>
            <a:r>
              <a:rPr lang="en-US" sz="1200" dirty="0"/>
              <a:t>Work with teachers, staff and families to work on your action plans for the screen time goals that you have chosen for your program.. </a:t>
            </a:r>
            <a:endParaRPr sz="1200" dirty="0"/>
          </a:p>
          <a:p>
            <a:pPr marL="0" lvl="0" indent="0" algn="l" rtl="0">
              <a:lnSpc>
                <a:spcPct val="100000"/>
              </a:lnSpc>
              <a:spcBef>
                <a:spcPts val="0"/>
              </a:spcBef>
              <a:spcAft>
                <a:spcPts val="0"/>
              </a:spcAft>
              <a:buSzPts val="1400"/>
              <a:buNone/>
            </a:pPr>
            <a:endParaRPr sz="1200" dirty="0"/>
          </a:p>
        </p:txBody>
      </p:sp>
      <p:sp>
        <p:nvSpPr>
          <p:cNvPr id="544" name="Google Shape;544;p52: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160</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dirty="0">
                <a:solidFill>
                  <a:srgbClr val="000000"/>
                </a:solidFill>
                <a:effectLst/>
                <a:latin typeface="Times New Roman" panose="02020603050405020304" pitchFamily="18" charset="0"/>
              </a:rPr>
              <a:t>Find a time to share information about this Screen Time Learning Collaborative with your ECE program staff. </a:t>
            </a:r>
            <a:r>
              <a:rPr lang="en-US" sz="1800" b="0" i="0" dirty="0">
                <a:solidFill>
                  <a:srgbClr val="444444"/>
                </a:solidFill>
                <a:effectLst/>
                <a:latin typeface="Times New Roman" panose="02020603050405020304" pitchFamily="18"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In your Resource Guide, you will find a handout with key learnings. Sharing copies of this handout is a quick and easy way to keep staff up-to-date about the Learning Collaborative activities. </a:t>
            </a:r>
            <a:r>
              <a:rPr lang="en-US" sz="1800" b="0" i="1" u="none" strike="noStrike" dirty="0">
                <a:solidFill>
                  <a:srgbClr val="000000"/>
                </a:solidFill>
                <a:effectLst/>
                <a:latin typeface="Times New Roman" panose="02020603050405020304" pitchFamily="18" charset="0"/>
              </a:rPr>
              <a:t>Trainers can email the Key Learnings handout which may make it easier for them to share with their staff and view video links. </a:t>
            </a:r>
            <a:r>
              <a:rPr lang="en-US" sz="1800" b="0" i="0" dirty="0">
                <a:solidFill>
                  <a:srgbClr val="444444"/>
                </a:solidFill>
                <a:effectLst/>
                <a:latin typeface="Times New Roman" panose="02020603050405020304" pitchFamily="18"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Times New Roman" panose="02020603050405020304" pitchFamily="18" charset="0"/>
              </a:rPr>
              <a:t>We strongly recommend that you also arrange time to meet with staff. </a:t>
            </a:r>
            <a:r>
              <a:rPr lang="en-US" sz="1800" b="0" i="0" dirty="0">
                <a:solidFill>
                  <a:srgbClr val="444444"/>
                </a:solidFill>
                <a:effectLst/>
                <a:latin typeface="Times New Roman" panose="02020603050405020304" pitchFamily="18" charset="0"/>
              </a:rPr>
              <a:t>​</a:t>
            </a:r>
            <a:endParaRPr lang="en-US" sz="1800" b="0" i="0" dirty="0">
              <a:solidFill>
                <a:srgbClr val="444444"/>
              </a:solidFill>
              <a:effectLst/>
              <a:latin typeface="Arial" panose="020B0604020202020204" pitchFamily="34" charset="0"/>
            </a:endParaRPr>
          </a:p>
          <a:p>
            <a:pPr marL="228600" indent="0" algn="l" rtl="0" fontAlgn="base">
              <a:buFont typeface="Arial" panose="020B0604020202020204" pitchFamily="34" charset="0"/>
              <a:buNone/>
            </a:pPr>
            <a:endParaRPr lang="en-US" sz="1800" b="0" i="0" dirty="0">
              <a:solidFill>
                <a:srgbClr val="444444"/>
              </a:solidFill>
              <a:effectLst/>
              <a:latin typeface="Arial" panose="020B0604020202020204" pitchFamily="34" charset="0"/>
            </a:endParaRPr>
          </a:p>
          <a:p>
            <a:pPr algn="l" rtl="0" fontAlgn="base"/>
            <a:r>
              <a:rPr lang="en-US" sz="1800" b="0" i="1" u="none" strike="noStrike" dirty="0">
                <a:solidFill>
                  <a:srgbClr val="000000"/>
                </a:solidFill>
                <a:effectLst/>
                <a:latin typeface="Times New Roman" panose="02020603050405020304" pitchFamily="18" charset="0"/>
              </a:rPr>
              <a:t>Trainers can find the Key Learnings handout in the Resource Guide. </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US" sz="13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161</a:t>
            </a:fld>
            <a:endParaRPr kumimoji="0" lang="en-US" sz="13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769828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a:xfrm>
            <a:off x="685800" y="4020186"/>
            <a:ext cx="5486400" cy="2803947"/>
          </a:xfrm>
        </p:spPr>
        <p:txBody>
          <a:bodyPr>
            <a:normAutofit fontScale="55000" lnSpcReduction="20000"/>
          </a:bodyPr>
          <a:lstStyle/>
          <a:p>
            <a:pPr marL="0" lvl="0" indent="0" algn="l" rtl="0">
              <a:lnSpc>
                <a:spcPct val="100000"/>
              </a:lnSpc>
              <a:spcBef>
                <a:spcPts val="0"/>
              </a:spcBef>
              <a:spcAft>
                <a:spcPts val="0"/>
              </a:spcAft>
              <a:buSzPts val="1400"/>
              <a:buNone/>
            </a:pPr>
            <a:r>
              <a:rPr lang="en-US" dirty="0">
                <a:solidFill>
                  <a:srgbClr val="FF0000"/>
                </a:solidFill>
              </a:rPr>
              <a:t>As child care providers, you have some control over the environment where children learn, play, and grow. Providing an optimal environment may not prevent the development of health conditions for all people, but the benefits of offering a variety of foods and lots of opportunity for children to move does have a positive impact on their overall health and well-being.</a:t>
            </a:r>
          </a:p>
          <a:p>
            <a:pPr marL="0" lvl="0" indent="0" algn="l" rtl="0">
              <a:lnSpc>
                <a:spcPct val="100000"/>
              </a:lnSpc>
              <a:spcBef>
                <a:spcPts val="0"/>
              </a:spcBef>
              <a:spcAft>
                <a:spcPts val="0"/>
              </a:spcAft>
              <a:buSzPts val="1400"/>
              <a:buNone/>
            </a:pPr>
            <a:endParaRPr lang="en-US" dirty="0">
              <a:solidFill>
                <a:srgbClr val="FF0000"/>
              </a:solidFill>
            </a:endParaRPr>
          </a:p>
          <a:p>
            <a:pPr marL="171450" lvl="0" indent="-171450" algn="l" rtl="0">
              <a:lnSpc>
                <a:spcPct val="100000"/>
              </a:lnSpc>
              <a:spcBef>
                <a:spcPts val="0"/>
              </a:spcBef>
              <a:spcAft>
                <a:spcPts val="0"/>
              </a:spcAft>
              <a:buClr>
                <a:schemeClr val="dk1"/>
              </a:buClr>
              <a:buSzPts val="1000"/>
              <a:buFont typeface="Arial"/>
              <a:buChar char="•"/>
            </a:pPr>
            <a:r>
              <a:rPr lang="en-US" b="0" strike="noStrike" dirty="0">
                <a:solidFill>
                  <a:schemeClr val="dk1"/>
                </a:solidFill>
                <a:latin typeface="Times New Roman"/>
                <a:ea typeface="Times New Roman"/>
                <a:cs typeface="Times New Roman"/>
                <a:sym typeface="Times New Roman"/>
              </a:rPr>
              <a:t>Children are showing early signs of heart disease (e.g., 15% with high blood pressure, 20% with high cholesterol). Heart disease is the leading cause of death in the US.</a:t>
            </a:r>
            <a:endParaRPr lang="en-US" b="1" strike="noStrike" dirty="0">
              <a:solidFill>
                <a:schemeClr val="dk1"/>
              </a:solidFill>
              <a:latin typeface="Times New Roman"/>
              <a:ea typeface="Times New Roman"/>
              <a:cs typeface="Times New Roman"/>
              <a:sym typeface="Times New Roman"/>
            </a:endParaRPr>
          </a:p>
          <a:p>
            <a:pPr marL="171450" lvl="0" indent="-171450" algn="l" rtl="0">
              <a:lnSpc>
                <a:spcPct val="100000"/>
              </a:lnSpc>
              <a:spcBef>
                <a:spcPts val="0"/>
              </a:spcBef>
              <a:spcAft>
                <a:spcPts val="0"/>
              </a:spcAft>
              <a:buClr>
                <a:schemeClr val="dk1"/>
              </a:buClr>
              <a:buSzPts val="1000"/>
              <a:buFont typeface="Arial"/>
              <a:buChar char="•"/>
            </a:pPr>
            <a:r>
              <a:rPr lang="en-US" b="0" strike="noStrike" dirty="0">
                <a:solidFill>
                  <a:schemeClr val="dk1"/>
                </a:solidFill>
                <a:latin typeface="Times New Roman"/>
                <a:ea typeface="Times New Roman"/>
                <a:cs typeface="Times New Roman"/>
                <a:sym typeface="Times New Roman"/>
              </a:rPr>
              <a:t>Signs of pre-diabetes are also on the rise (e.g., 1 in 5 adolescents).</a:t>
            </a:r>
            <a:endParaRPr lang="en-US" dirty="0">
              <a:solidFill>
                <a:srgbClr val="FF0000"/>
              </a:solidFill>
            </a:endParaRPr>
          </a:p>
          <a:p>
            <a:pPr marL="0" lvl="0" indent="0" algn="l" rtl="0">
              <a:lnSpc>
                <a:spcPct val="100000"/>
              </a:lnSpc>
              <a:spcBef>
                <a:spcPts val="0"/>
              </a:spcBef>
              <a:spcAft>
                <a:spcPts val="0"/>
              </a:spcAft>
              <a:buSzPts val="1400"/>
              <a:buNone/>
            </a:pPr>
            <a:endParaRPr lang="en-US" dirty="0">
              <a:solidFill>
                <a:srgbClr val="FF0000"/>
              </a:solidFill>
            </a:endParaRPr>
          </a:p>
          <a:p>
            <a:pPr marL="0" lvl="0" indent="0" algn="l" rtl="0">
              <a:lnSpc>
                <a:spcPct val="100000"/>
              </a:lnSpc>
              <a:spcBef>
                <a:spcPts val="0"/>
              </a:spcBef>
              <a:spcAft>
                <a:spcPts val="0"/>
              </a:spcAft>
              <a:buSzPts val="1400"/>
              <a:buNone/>
            </a:pPr>
            <a:r>
              <a:rPr lang="en-US" b="0" dirty="0">
                <a:solidFill>
                  <a:srgbClr val="FF0000"/>
                </a:solidFill>
              </a:rPr>
              <a:t>Health habits</a:t>
            </a:r>
            <a:r>
              <a:rPr lang="en-US" b="0" baseline="0" dirty="0">
                <a:solidFill>
                  <a:srgbClr val="FF0000"/>
                </a:solidFill>
              </a:rPr>
              <a:t> r</a:t>
            </a:r>
            <a:r>
              <a:rPr lang="en-US" b="0" dirty="0">
                <a:solidFill>
                  <a:srgbClr val="FF0000"/>
                </a:solidFill>
              </a:rPr>
              <a:t>educe</a:t>
            </a:r>
            <a:r>
              <a:rPr lang="en-US" b="0" baseline="0" dirty="0">
                <a:solidFill>
                  <a:srgbClr val="FF0000"/>
                </a:solidFill>
              </a:rPr>
              <a:t> the</a:t>
            </a:r>
            <a:r>
              <a:rPr lang="en-US" b="0" dirty="0">
                <a:solidFill>
                  <a:srgbClr val="FF0000"/>
                </a:solidFill>
              </a:rPr>
              <a:t> risk of heart disease and other chronic conditions: </a:t>
            </a:r>
            <a:r>
              <a:rPr lang="en-US" dirty="0">
                <a:solidFill>
                  <a:srgbClr val="FF0000"/>
                </a:solidFill>
              </a:rPr>
              <a:t>eating a variety of nutritious foods and moving your body regularly has health benefits for children and adults of all sizes and abilities, including reducing the risk of conditions like heart disease, high cholesterol, or high blood pressure.</a:t>
            </a:r>
          </a:p>
          <a:p>
            <a:pPr marL="0" lvl="0" indent="0" algn="l" rtl="0">
              <a:lnSpc>
                <a:spcPct val="100000"/>
              </a:lnSpc>
              <a:spcBef>
                <a:spcPts val="0"/>
              </a:spcBef>
              <a:spcAft>
                <a:spcPts val="0"/>
              </a:spcAft>
              <a:buSzPts val="1400"/>
              <a:buNone/>
            </a:pPr>
            <a:endParaRPr lang="en-US" dirty="0">
              <a:solidFill>
                <a:srgbClr val="FF0000"/>
              </a:solidFill>
            </a:endParaRPr>
          </a:p>
          <a:p>
            <a:pPr marL="0" lvl="0" indent="0" algn="l" rtl="0">
              <a:lnSpc>
                <a:spcPct val="100000"/>
              </a:lnSpc>
              <a:spcBef>
                <a:spcPts val="0"/>
              </a:spcBef>
              <a:spcAft>
                <a:spcPts val="0"/>
              </a:spcAft>
              <a:buSzPts val="1400"/>
              <a:buNone/>
            </a:pPr>
            <a:r>
              <a:rPr lang="en-US" b="0" dirty="0">
                <a:solidFill>
                  <a:srgbClr val="FF0000"/>
                </a:solidFill>
              </a:rPr>
              <a:t>Healthy habits</a:t>
            </a:r>
            <a:r>
              <a:rPr lang="en-US" b="0" baseline="0" dirty="0">
                <a:solidFill>
                  <a:srgbClr val="FF0000"/>
                </a:solidFill>
              </a:rPr>
              <a:t> help children develop a p</a:t>
            </a:r>
            <a:r>
              <a:rPr lang="en-US" b="0" dirty="0">
                <a:solidFill>
                  <a:srgbClr val="FF0000"/>
                </a:solidFill>
              </a:rPr>
              <a:t>ositive relationship with their body and food: </a:t>
            </a:r>
            <a:r>
              <a:rPr lang="en-US" dirty="0">
                <a:solidFill>
                  <a:srgbClr val="FF0000"/>
                </a:solidFill>
              </a:rPr>
              <a:t>Over time, children that develop a positive relationship with food and their body are less likely to be depressed, have low self-esteem, and overall may have improved mental-well being.</a:t>
            </a:r>
          </a:p>
          <a:p>
            <a:pPr marL="0" lvl="0" indent="0" algn="l" rtl="0">
              <a:lnSpc>
                <a:spcPct val="100000"/>
              </a:lnSpc>
              <a:spcBef>
                <a:spcPts val="0"/>
              </a:spcBef>
              <a:spcAft>
                <a:spcPts val="0"/>
              </a:spcAft>
              <a:buSzPts val="1400"/>
              <a:buNone/>
            </a:pPr>
            <a:endParaRPr lang="en-US" strike="sngStrike" dirty="0">
              <a:solidFill>
                <a:srgbClr val="FF0000"/>
              </a:solidFill>
            </a:endParaRPr>
          </a:p>
          <a:p>
            <a:pPr marL="0" lvl="0" indent="0" algn="l" rtl="0">
              <a:lnSpc>
                <a:spcPct val="100000"/>
              </a:lnSpc>
              <a:spcBef>
                <a:spcPts val="0"/>
              </a:spcBef>
              <a:spcAft>
                <a:spcPts val="0"/>
              </a:spcAft>
              <a:buSzPts val="1400"/>
              <a:buNone/>
            </a:pPr>
            <a:r>
              <a:rPr lang="en-US" strike="noStrike" dirty="0">
                <a:solidFill>
                  <a:srgbClr val="FF0000"/>
                </a:solidFill>
              </a:rPr>
              <a:t>Sources:</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https://www.cdc.gov/bloodpressure/youth.htm#:~:text=Using%20the%20updated%202017%20American,common%20in%20youth%20with%20obesity</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https://www.cdc.gov/heartdisease/facts.htm</a:t>
            </a:r>
            <a:r>
              <a:rPr lang="en-US" sz="1800" dirty="0">
                <a:effectLst/>
                <a:latin typeface="Calibri" panose="020F0502020204030204" pitchFamily="34" charset="0"/>
                <a:ea typeface="Calibri" panose="020F0502020204030204" pitchFamily="34" charset="0"/>
                <a:cs typeface="Times New Roman" panose="02020603050405020304" pitchFamily="18" charset="0"/>
              </a:rPr>
              <a:t> (HD as leading cause of death in the US)</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https://diabetes.org/diabetes/prediabetes/adolescents-prediabetes-health-risk#:~:text=One%20report%20in%20JAMA%20Pediatrics,more%20likely%20to%20have%20prediabetes.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https://nrckids.org/CFOC/Database/4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U.S. Department of Health and Human Services, U.S. Department of Agriculture. 2010. Dietary guidelines for Americans, 2010. 7th ed. Washington, DC: U.S. Government Printing Office.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http://www.health.gov/dietaryguidelines/dga2010/DietaryGuidelines2010.pdf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7EB6D1D6-374E-4205-B595-3B698EC37D47}" type="slidenum">
              <a:rPr lang="en-US" smtClean="0"/>
              <a:pPr/>
              <a:t>14</a:t>
            </a:fld>
            <a:endParaRPr lang="en-US"/>
          </a:p>
        </p:txBody>
      </p:sp>
    </p:spTree>
    <p:extLst>
      <p:ext uri="{BB962C8B-B14F-4D97-AF65-F5344CB8AC3E}">
        <p14:creationId xmlns:p14="http://schemas.microsoft.com/office/powerpoint/2010/main" val="171506645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4638" y="719138"/>
            <a:ext cx="4225925" cy="3168650"/>
          </a:xfrm>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kern="1200" dirty="0">
                <a:effectLst/>
                <a:ea typeface="Calibri" panose="020F0502020204030204" pitchFamily="34" charset="0"/>
              </a:rPr>
              <a:t>Your Leadership Team should be working with their ECE programs to create a Storyboard that captures their experience and the progress made in your program throughout the Learning Collaborative. ECE programs may choose to use a variety of ways to express their story of change. Your Storyboard could be a bulletin board in your program, a newsletter you share with families and staff, posts to your Facebook page about the changes you are making at your program or a PowerPoint to share with your trainer. Be creative – what we want to see is all of the great work you are doing.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kern="1200" dirty="0">
              <a:effectLst/>
              <a:ea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kern="1200" dirty="0">
                <a:effectLst/>
                <a:ea typeface="Calibri" panose="020F0502020204030204" pitchFamily="34" charset="0"/>
              </a:rPr>
              <a:t>Your Storyboard might include: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1200" dirty="0">
                <a:effectLst/>
                <a:ea typeface="Calibri" panose="020F0502020204030204" pitchFamily="34" charset="0"/>
              </a:rPr>
              <a:t>Photos of the process, including before, during, and after the change(s);</a:t>
            </a:r>
            <a:endParaRPr lang="en-US" dirty="0">
              <a:effectLst/>
              <a:ea typeface="Calibri" panose="020F0502020204030204" pitchFamily="34" charset="0"/>
            </a:endParaRPr>
          </a:p>
          <a:p>
            <a:pPr marL="181240" indent="-181240">
              <a:buSzPts val="1100"/>
              <a:buFont typeface="Arial" panose="020B0604020202020204" pitchFamily="34" charset="0"/>
              <a:buChar char="•"/>
            </a:pPr>
            <a:r>
              <a:rPr lang="en-US" kern="1200" dirty="0">
                <a:effectLst/>
                <a:ea typeface="Calibri" panose="020F0502020204030204" pitchFamily="34" charset="0"/>
              </a:rPr>
              <a:t>Stories from teachers, staff, families and children;</a:t>
            </a:r>
            <a:endParaRPr lang="en-US" dirty="0">
              <a:effectLst/>
              <a:ea typeface="Calibri" panose="020F0502020204030204" pitchFamily="34" charset="0"/>
            </a:endParaRPr>
          </a:p>
          <a:p>
            <a:pPr marL="181240" indent="-181240">
              <a:buSzPts val="1100"/>
              <a:buFont typeface="Arial" panose="020B0604020202020204" pitchFamily="34" charset="0"/>
              <a:buChar char="•"/>
            </a:pPr>
            <a:r>
              <a:rPr lang="en-US" kern="1200" dirty="0">
                <a:effectLst/>
                <a:ea typeface="Calibri" panose="020F0502020204030204" pitchFamily="34" charset="0"/>
              </a:rPr>
              <a:t>Assessments, observations and reflections;</a:t>
            </a:r>
            <a:endParaRPr lang="en-US" dirty="0">
              <a:effectLst/>
              <a:ea typeface="Calibri" panose="020F0502020204030204" pitchFamily="34" charset="0"/>
            </a:endParaRPr>
          </a:p>
          <a:p>
            <a:pPr marL="181240" indent="-181240">
              <a:buSzPts val="1100"/>
              <a:buFont typeface="Arial" panose="020B0604020202020204" pitchFamily="34" charset="0"/>
              <a:buChar char="•"/>
            </a:pPr>
            <a:r>
              <a:rPr lang="en-US" kern="1200" dirty="0">
                <a:effectLst/>
                <a:ea typeface="Calibri" panose="020F0502020204030204" pitchFamily="34" charset="0"/>
              </a:rPr>
              <a:t>Documents including lesson plans or menus that demonstrate changes; and/or</a:t>
            </a:r>
            <a:endParaRPr lang="en-US" dirty="0">
              <a:effectLst/>
              <a:ea typeface="Calibri" panose="020F0502020204030204" pitchFamily="34" charset="0"/>
            </a:endParaRPr>
          </a:p>
          <a:p>
            <a:pPr marL="181240" indent="-181240">
              <a:buSzPts val="1100"/>
              <a:buFont typeface="Arial" panose="020B0604020202020204" pitchFamily="34" charset="0"/>
              <a:buChar char="•"/>
            </a:pPr>
            <a:r>
              <a:rPr lang="en-US" kern="1200" dirty="0">
                <a:effectLst/>
                <a:ea typeface="Calibri" panose="020F0502020204030204" pitchFamily="34" charset="0"/>
              </a:rPr>
              <a:t>Children’s artwork that describe the healthy changes in the program.</a:t>
            </a:r>
          </a:p>
          <a:p>
            <a:pPr marL="181240" indent="-181240">
              <a:buSzPts val="1100"/>
              <a:buFont typeface="Arial" panose="020B0604020202020204" pitchFamily="34" charset="0"/>
              <a:buChar char="•"/>
            </a:pPr>
            <a:endParaRPr lang="en-US" kern="1200" dirty="0">
              <a:effectLst/>
              <a:ea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Pts val="1100"/>
              <a:buFont typeface="Arial" panose="020B0604020202020204" pitchFamily="34" charset="0"/>
              <a:buNone/>
              <a:tabLst/>
              <a:defRPr/>
            </a:pPr>
            <a:r>
              <a:rPr lang="en-US" b="0" kern="1200" dirty="0">
                <a:solidFill>
                  <a:schemeClr val="tx1"/>
                </a:solidFill>
                <a:effectLst/>
                <a:latin typeface="Times New Roman" panose="02020603050405020304" pitchFamily="18" charset="0"/>
                <a:cs typeface="Times New Roman" panose="02020603050405020304" pitchFamily="18" charset="0"/>
              </a:rPr>
              <a:t>Remember to capture your changes on your Storyboard. We want to all learn from your challenges and successes!</a:t>
            </a:r>
          </a:p>
          <a:p>
            <a:pPr marL="181240" indent="-181240">
              <a:buSzPts val="1100"/>
              <a:buFont typeface="Arial" panose="020B0604020202020204" pitchFamily="34" charset="0"/>
              <a:buChar char="•"/>
            </a:pPr>
            <a:endParaRPr lang="en-US" kern="1200" dirty="0">
              <a:effectLst/>
              <a:ea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B6D1D6-374E-4205-B595-3B698EC37D47}"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162</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152922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0988" y="719138"/>
            <a:ext cx="4224337" cy="3168650"/>
          </a:xfrm>
        </p:spPr>
      </p:sp>
      <p:sp>
        <p:nvSpPr>
          <p:cNvPr id="3" name="Notes Placeholder 2"/>
          <p:cNvSpPr>
            <a:spLocks noGrp="1"/>
          </p:cNvSpPr>
          <p:nvPr>
            <p:ph type="body" idx="1"/>
          </p:nvPr>
        </p:nvSpPr>
        <p:spPr/>
        <p:txBody>
          <a:bodyPr>
            <a:normAutofit/>
          </a:bodyPr>
          <a:lstStyle/>
          <a:p>
            <a:pPr defTabSz="483306">
              <a:defRPr/>
            </a:pPr>
            <a:r>
              <a:rPr lang="en-US" kern="1200" dirty="0">
                <a:solidFill>
                  <a:schemeClr val="tx1"/>
                </a:solidFill>
                <a:effectLst/>
                <a:ea typeface="+mn-ea"/>
              </a:rPr>
              <a:t>Leadership Teams add to their Storyboards over time. You will share your Storyboard with others during the last Session so that we can celebrate successes together. Sharing your Storyboard is a great way to reflect on your journey alongside those who have travelled with you.  </a:t>
            </a:r>
          </a:p>
          <a:p>
            <a:pPr defTabSz="483306">
              <a:defRPr/>
            </a:pPr>
            <a:endParaRPr lang="en-US" kern="1200" dirty="0">
              <a:solidFill>
                <a:schemeClr val="tx1"/>
              </a:solidFill>
              <a:effectLst/>
              <a:ea typeface="+mn-ea"/>
            </a:endParaRPr>
          </a:p>
          <a:p>
            <a:pPr defTabSz="483306">
              <a:defRPr/>
            </a:pPr>
            <a:r>
              <a:rPr lang="en-US" i="1" kern="1200" dirty="0">
                <a:solidFill>
                  <a:schemeClr val="tx1"/>
                </a:solidFill>
                <a:effectLst/>
                <a:ea typeface="+mn-ea"/>
              </a:rPr>
              <a:t>You can replace the example on this slide with another example Storyboard from your state.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B6D1D6-374E-4205-B595-3B698EC37D47}" type="slidenum">
              <a:rPr kumimoji="0" lang="en-US" sz="13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en-US" sz="13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67233212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p:txBody>
          <a:bodyPr/>
          <a:lstStyle/>
          <a:p>
            <a:r>
              <a:rPr lang="en-US" dirty="0">
                <a:latin typeface="Times New Roman"/>
                <a:cs typeface="Times New Roman"/>
              </a:rPr>
              <a:t>You all have a copy of this blank slide in your participant materials</a:t>
            </a:r>
            <a:r>
              <a:rPr lang="en-US" baseline="0" dirty="0">
                <a:latin typeface="Times New Roman"/>
                <a:cs typeface="Times New Roman"/>
              </a:rPr>
              <a:t>. Let’s take a look at this and fill in the dates for our upcoming Sessions. </a:t>
            </a:r>
          </a:p>
          <a:p>
            <a:endParaRPr lang="en-US" baseline="0" dirty="0">
              <a:latin typeface="Times New Roman"/>
              <a:cs typeface="Times New Roman"/>
            </a:endParaRPr>
          </a:p>
          <a:p>
            <a:r>
              <a:rPr lang="en-US" i="1" baseline="0" dirty="0">
                <a:latin typeface="Times New Roman"/>
                <a:cs typeface="Times New Roman"/>
              </a:rPr>
              <a:t>Review the timeline. Share dates for the Sessions so participants can fill in the dates on the slide. Be sure to share a list of actions for ECE programs to complete before and after each piece of the Learning Collaborative. The goal is to ensure participants know when they need to complete each action item. </a:t>
            </a:r>
          </a:p>
          <a:p>
            <a:endParaRPr lang="en-US" i="0" baseline="0" dirty="0">
              <a:latin typeface="Times New Roman"/>
              <a:cs typeface="Times New Roman"/>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A05770-E5D7-814C-AA59-DDBA4A5E56F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164</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426636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53:notes"/>
          <p:cNvSpPr>
            <a:spLocks noGrp="1" noRot="1" noChangeAspect="1"/>
          </p:cNvSpPr>
          <p:nvPr>
            <p:ph type="sldImg" idx="2"/>
          </p:nvPr>
        </p:nvSpPr>
        <p:spPr>
          <a:xfrm>
            <a:off x="850900" y="1139825"/>
            <a:ext cx="2122488" cy="1590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p53:notes"/>
          <p:cNvSpPr txBox="1">
            <a:spLocks noGrp="1"/>
          </p:cNvSpPr>
          <p:nvPr>
            <p:ph type="body" idx="1"/>
          </p:nvPr>
        </p:nvSpPr>
        <p:spPr>
          <a:xfrm>
            <a:off x="673100" y="3181986"/>
            <a:ext cx="5486400" cy="4438014"/>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sz="1200" i="1"/>
              <a:t>Ask participants if there are any remaining questions . Thank everyone for their participation.  </a:t>
            </a:r>
            <a:endParaRPr sz="1200" i="1"/>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p:txBody>
          <a:bodyPr>
            <a:normAutofit lnSpcReduction="1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i="1" dirty="0">
                <a:effectLst/>
                <a:latin typeface="Calibri" panose="020F0502020204030204" pitchFamily="34" charset="0"/>
                <a:ea typeface="Calibri" panose="020F0502020204030204" pitchFamily="34" charset="0"/>
              </a:rPr>
              <a:t>This “Trainer Reminder” slide gives you reminders for the Action Periods and next steps for you in facilitating the Learning Collaborative.  They are hidden in the PowerPoint.  They are not intended to be shared with ECE providers.  Do not include them in any printed versions of the slides you provide to ECE providers.</a:t>
            </a:r>
            <a:endParaRPr lang="en-US" sz="1100" dirty="0">
              <a:effectLst/>
              <a:latin typeface="Calibri" panose="020F0502020204030204" pitchFamily="34" charset="0"/>
              <a:ea typeface="Calibri" panose="020F0502020204030204" pitchFamily="34" charset="0"/>
            </a:endParaRPr>
          </a:p>
          <a:p>
            <a:pPr marL="0" indent="0">
              <a:buNone/>
            </a:pPr>
            <a:endParaRPr lang="en-US" dirty="0"/>
          </a:p>
          <a:p>
            <a:pPr marL="0" indent="0">
              <a:buNone/>
            </a:pPr>
            <a:r>
              <a:rPr lang="en-US" i="1" dirty="0"/>
              <a:t>After Session 5, trainers should:</a:t>
            </a:r>
          </a:p>
          <a:p>
            <a:pPr marL="342900" marR="0" lvl="0" indent="-342900" algn="l" defTabSz="457200" rtl="0" eaLnBrk="1" fontAlgn="auto" latinLnBrk="0" hangingPunct="1">
              <a:lnSpc>
                <a:spcPct val="100000"/>
              </a:lnSpc>
              <a:spcBef>
                <a:spcPts val="0"/>
              </a:spcBef>
              <a:spcAft>
                <a:spcPts val="600"/>
              </a:spcAft>
              <a:buClr>
                <a:srgbClr val="3264A0"/>
              </a:buClr>
              <a:buSzTx/>
              <a:buFont typeface="Wingdings" panose="05000000000000000000" pitchFamily="2" charset="2"/>
              <a:buChar char="§"/>
              <a:tabLst/>
              <a:defRPr/>
            </a:pPr>
            <a:r>
              <a:rPr kumimoji="0" lang="en-US" sz="3200" b="0" i="1" u="none" strike="noStrike" kern="1200" cap="none" spc="0" normalizeH="0" baseline="0" noProof="0" dirty="0">
                <a:ln>
                  <a:noFill/>
                </a:ln>
                <a:solidFill>
                  <a:prstClr val="black"/>
                </a:solidFill>
                <a:effectLst/>
                <a:uLnTx/>
                <a:uFillTx/>
                <a:latin typeface="Calibri"/>
                <a:ea typeface="+mn-ea"/>
                <a:cs typeface="+mn-cs"/>
              </a:rPr>
              <a:t>Provide support to help ECE programs reach their Goals.</a:t>
            </a:r>
          </a:p>
          <a:p>
            <a:pPr marL="342900" marR="0" lvl="0" indent="-342900" algn="l" defTabSz="457200" rtl="0" eaLnBrk="1" fontAlgn="auto" latinLnBrk="0" hangingPunct="1">
              <a:lnSpc>
                <a:spcPct val="100000"/>
              </a:lnSpc>
              <a:spcBef>
                <a:spcPts val="0"/>
              </a:spcBef>
              <a:spcAft>
                <a:spcPts val="600"/>
              </a:spcAft>
              <a:buClr>
                <a:srgbClr val="3264A0"/>
              </a:buClr>
              <a:buSzTx/>
              <a:buFont typeface="Wingdings" panose="05000000000000000000" pitchFamily="2" charset="2"/>
              <a:buChar char="§"/>
              <a:tabLst/>
              <a:defRPr/>
            </a:pPr>
            <a:r>
              <a:rPr kumimoji="0" lang="en-US" sz="3200" b="0" i="1" u="none" strike="noStrike" kern="1200" cap="none" spc="0" normalizeH="0" baseline="0" noProof="0" dirty="0">
                <a:ln>
                  <a:noFill/>
                </a:ln>
                <a:solidFill>
                  <a:prstClr val="black"/>
                </a:solidFill>
                <a:effectLst/>
                <a:uLnTx/>
                <a:uFillTx/>
                <a:latin typeface="Calibri"/>
                <a:ea typeface="+mn-ea"/>
                <a:cs typeface="+mn-cs"/>
              </a:rPr>
              <a:t>Help ECE programs finish preparing their Storyboards. Additional information is in the Learning Collaborative Toolkit.</a:t>
            </a:r>
            <a:r>
              <a:rPr kumimoji="0" lang="en-US" sz="1100" b="0" i="1" u="none" strike="noStrike" kern="1200" cap="none" spc="0" normalizeH="0" baseline="0" noProof="0" dirty="0">
                <a:ln>
                  <a:noFill/>
                </a:ln>
                <a:solidFill>
                  <a:prstClr val="black"/>
                </a:solidFill>
                <a:effectLst/>
                <a:uLnTx/>
                <a:uFillTx/>
                <a:latin typeface="Calibri"/>
                <a:ea typeface="+mn-ea"/>
                <a:cs typeface="+mn-cs"/>
              </a:rPr>
              <a:t> </a:t>
            </a:r>
          </a:p>
          <a:p>
            <a:pPr marL="342900" marR="0" lvl="0" indent="-342900" algn="l" defTabSz="457200" rtl="0" eaLnBrk="1" fontAlgn="auto" latinLnBrk="0" hangingPunct="1">
              <a:lnSpc>
                <a:spcPct val="100000"/>
              </a:lnSpc>
              <a:spcBef>
                <a:spcPts val="0"/>
              </a:spcBef>
              <a:spcAft>
                <a:spcPts val="600"/>
              </a:spcAft>
              <a:buClr>
                <a:srgbClr val="3264A0"/>
              </a:buClr>
              <a:buSzTx/>
              <a:buFont typeface="Wingdings" panose="05000000000000000000" pitchFamily="2" charset="2"/>
              <a:buChar char="§"/>
              <a:tabLst/>
              <a:defRPr/>
            </a:pPr>
            <a:r>
              <a:rPr lang="en-US" i="1" dirty="0"/>
              <a:t>Collect all PowerPoint or computer-based Storyboards so that the trainer can present them during Session 6.  (Leadership Team Members will describe.)</a:t>
            </a:r>
          </a:p>
          <a:p>
            <a:pPr marL="342900" marR="0" lvl="0" indent="-342900" algn="l" defTabSz="457200" rtl="0" eaLnBrk="1" fontAlgn="auto" latinLnBrk="0" hangingPunct="1">
              <a:lnSpc>
                <a:spcPct val="100000"/>
              </a:lnSpc>
              <a:spcBef>
                <a:spcPts val="0"/>
              </a:spcBef>
              <a:spcAft>
                <a:spcPts val="600"/>
              </a:spcAft>
              <a:buClr>
                <a:srgbClr val="3264A0"/>
              </a:buClr>
              <a:buSzTx/>
              <a:buFont typeface="Wingdings" panose="05000000000000000000" pitchFamily="2" charset="2"/>
              <a:buChar char="§"/>
              <a:tabLst/>
              <a:defRPr/>
            </a:pPr>
            <a:r>
              <a:rPr lang="en-US" i="1" dirty="0"/>
              <a:t>Email Leadership Team Members the Screen Time Key Learnings Handout to share with teachers, staff and families. </a:t>
            </a:r>
          </a:p>
          <a:p>
            <a:pPr marL="342900" marR="0" lvl="0" indent="-342900" algn="l" defTabSz="457200" rtl="0" eaLnBrk="1" fontAlgn="auto" latinLnBrk="0" hangingPunct="1">
              <a:lnSpc>
                <a:spcPct val="100000"/>
              </a:lnSpc>
              <a:spcBef>
                <a:spcPts val="0"/>
              </a:spcBef>
              <a:spcAft>
                <a:spcPts val="600"/>
              </a:spcAft>
              <a:buClr>
                <a:srgbClr val="3264A0"/>
              </a:buClr>
              <a:buSzTx/>
              <a:buFont typeface="Wingdings" panose="05000000000000000000" pitchFamily="2" charset="2"/>
              <a:buChar char="§"/>
              <a:tabLst/>
              <a:defRPr/>
            </a:pPr>
            <a:endParaRPr lang="en-US" i="1" dirty="0"/>
          </a:p>
          <a:p>
            <a:endParaRPr lang="en-US" b="1" kern="1200" dirty="0">
              <a:solidFill>
                <a:schemeClr val="tx1"/>
              </a:solidFill>
              <a:effectLst/>
              <a:latin typeface="Times New Roman"/>
              <a:ea typeface="+mn-ea"/>
              <a:cs typeface="Times New Roman"/>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B6D1D6-374E-4205-B595-3B698EC37D47}"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166</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766238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9:notes"/>
          <p:cNvSpPr>
            <a:spLocks noGrp="1" noRot="1" noChangeAspect="1"/>
          </p:cNvSpPr>
          <p:nvPr>
            <p:ph type="sldImg" idx="2"/>
          </p:nvPr>
        </p:nvSpPr>
        <p:spPr>
          <a:xfrm>
            <a:off x="1481138" y="719138"/>
            <a:ext cx="4352925" cy="3263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29: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sz="1200" i="1" dirty="0"/>
              <a:t>Welcome participants to the Celebrating Success and Continuing the Process of Change Session. </a:t>
            </a:r>
            <a:endParaRPr sz="1200" i="1" dirty="0"/>
          </a:p>
        </p:txBody>
      </p:sp>
      <p:sp>
        <p:nvSpPr>
          <p:cNvPr id="324" name="Google Shape;324;p29: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167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30:notes"/>
          <p:cNvSpPr>
            <a:spLocks noGrp="1" noRot="1" noChangeAspect="1"/>
          </p:cNvSpPr>
          <p:nvPr>
            <p:ph type="sldImg" idx="2"/>
          </p:nvPr>
        </p:nvSpPr>
        <p:spPr>
          <a:xfrm>
            <a:off x="1357313" y="684213"/>
            <a:ext cx="4143375" cy="3108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30:notes"/>
          <p:cNvSpPr txBox="1">
            <a:spLocks noGrp="1"/>
          </p:cNvSpPr>
          <p:nvPr>
            <p:ph type="body" idx="1"/>
          </p:nvPr>
        </p:nvSpPr>
        <p:spPr>
          <a:xfrm>
            <a:off x="685800" y="4020186"/>
            <a:ext cx="5486400" cy="1432347"/>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sz="1200" i="0" dirty="0">
                <a:latin typeface="Times New Roman"/>
                <a:ea typeface="Times New Roman"/>
                <a:cs typeface="Times New Roman"/>
                <a:sym typeface="Times New Roman"/>
              </a:rPr>
              <a:t>Here is a quick snapshot of how we will spend our time together today. </a:t>
            </a:r>
            <a:endParaRPr sz="1200" dirty="0"/>
          </a:p>
          <a:p>
            <a:pPr marL="0" lvl="0" indent="0" algn="l" rtl="0">
              <a:lnSpc>
                <a:spcPct val="100000"/>
              </a:lnSpc>
              <a:spcBef>
                <a:spcPts val="0"/>
              </a:spcBef>
              <a:spcAft>
                <a:spcPts val="0"/>
              </a:spcAft>
              <a:buSzPts val="1400"/>
              <a:buNone/>
            </a:pPr>
            <a:endParaRPr sz="1200" i="0"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sz="1200" i="1" dirty="0">
                <a:latin typeface="Times New Roman"/>
                <a:ea typeface="Times New Roman"/>
                <a:cs typeface="Times New Roman"/>
                <a:sym typeface="Times New Roman"/>
              </a:rPr>
              <a:t>Read aloud the agenda items.</a:t>
            </a:r>
            <a:endParaRPr sz="1200" dirty="0"/>
          </a:p>
          <a:p>
            <a:pPr marL="0" lvl="0" indent="0" algn="l" rtl="0">
              <a:lnSpc>
                <a:spcPct val="100000"/>
              </a:lnSpc>
              <a:spcBef>
                <a:spcPts val="0"/>
              </a:spcBef>
              <a:spcAft>
                <a:spcPts val="0"/>
              </a:spcAft>
              <a:buSzPts val="1400"/>
              <a:buNone/>
            </a:pPr>
            <a:endParaRPr sz="1200" i="1"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100"/>
              <a:buFont typeface="Times New Roman"/>
              <a:buNone/>
            </a:pPr>
            <a:r>
              <a:rPr lang="en-US" sz="1200" b="0" i="1" dirty="0">
                <a:latin typeface="Times New Roman"/>
                <a:ea typeface="Times New Roman"/>
                <a:cs typeface="Times New Roman"/>
                <a:sym typeface="Times New Roman"/>
              </a:rPr>
              <a:t>Please remind participants that they can follow along with the slides during the Sessions. </a:t>
            </a:r>
          </a:p>
          <a:p>
            <a:pPr marL="0" marR="0" lvl="0" indent="0" algn="l" rtl="0">
              <a:lnSpc>
                <a:spcPct val="100000"/>
              </a:lnSpc>
              <a:spcBef>
                <a:spcPts val="0"/>
              </a:spcBef>
              <a:spcAft>
                <a:spcPts val="0"/>
              </a:spcAft>
              <a:buClr>
                <a:schemeClr val="dk1"/>
              </a:buClr>
              <a:buSzPts val="1100"/>
              <a:buFont typeface="Times New Roman"/>
              <a:buNone/>
            </a:pPr>
            <a:endParaRPr sz="1200" i="1"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sz="1200" i="0" dirty="0">
                <a:latin typeface="Times New Roman"/>
                <a:ea typeface="Times New Roman"/>
                <a:cs typeface="Times New Roman"/>
                <a:sym typeface="Times New Roman"/>
              </a:rPr>
              <a:t>We are going to start with an Icebreaker. </a:t>
            </a:r>
            <a:endParaRPr sz="1200" i="0"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i="1" dirty="0"/>
          </a:p>
          <a:p>
            <a:pPr marL="0" lvl="0" indent="0" algn="l" rtl="0">
              <a:lnSpc>
                <a:spcPct val="100000"/>
              </a:lnSpc>
              <a:spcBef>
                <a:spcPts val="0"/>
              </a:spcBef>
              <a:spcAft>
                <a:spcPts val="0"/>
              </a:spcAft>
              <a:buSzPts val="1400"/>
              <a:buNone/>
            </a:pPr>
            <a:endParaRPr i="1" dirty="0"/>
          </a:p>
        </p:txBody>
      </p:sp>
      <p:sp>
        <p:nvSpPr>
          <p:cNvPr id="331" name="Google Shape;331;p30: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168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a:xfrm>
            <a:off x="685800" y="4020186"/>
            <a:ext cx="5486400" cy="1432347"/>
          </a:xfrm>
        </p:spPr>
        <p:txBody>
          <a:bodyPr/>
          <a:lstStyle/>
          <a:p>
            <a:pPr marL="171450" lvl="0" indent="-171450">
              <a:buFont typeface="Arial" panose="020B0604020202020204" pitchFamily="34" charset="0"/>
              <a:buChar char="•"/>
            </a:pPr>
            <a:r>
              <a:rPr lang="en-US" sz="800" i="1" kern="1200" dirty="0">
                <a:solidFill>
                  <a:schemeClr val="tx1"/>
                </a:solidFill>
                <a:effectLst/>
                <a:latin typeface="Times New Roman" panose="02020603050405020304" pitchFamily="18" charset="0"/>
                <a:ea typeface="+mn-ea"/>
                <a:cs typeface="Times New Roman" panose="02020603050405020304" pitchFamily="18" charset="0"/>
              </a:rPr>
              <a:t>Icebreakers are important to connect participants. </a:t>
            </a:r>
          </a:p>
          <a:p>
            <a:pPr marL="171450" lvl="0" indent="-171450">
              <a:buFont typeface="Arial" panose="020B0604020202020204" pitchFamily="34" charset="0"/>
              <a:buChar char="•"/>
            </a:pPr>
            <a:r>
              <a:rPr lang="en-US" sz="800" i="1" kern="1200" dirty="0">
                <a:solidFill>
                  <a:schemeClr val="tx1"/>
                </a:solidFill>
                <a:effectLst/>
                <a:latin typeface="Times New Roman" panose="02020603050405020304" pitchFamily="18" charset="0"/>
                <a:ea typeface="+mn-ea"/>
                <a:cs typeface="Times New Roman" panose="02020603050405020304" pitchFamily="18" charset="0"/>
              </a:rPr>
              <a:t>Have all participants introduce themselves including their name, ECE program and role.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i="1" kern="1200" dirty="0">
                <a:solidFill>
                  <a:schemeClr val="tx1"/>
                </a:solidFill>
                <a:effectLst/>
                <a:latin typeface="Times New Roman" panose="02020603050405020304" pitchFamily="18" charset="0"/>
                <a:ea typeface="+mn-ea"/>
                <a:cs typeface="Times New Roman" panose="02020603050405020304" pitchFamily="18" charset="0"/>
              </a:rPr>
              <a:t>Suggested Ice Breaker Question: </a:t>
            </a:r>
            <a:r>
              <a:rPr lang="en-US" sz="800" b="0" i="1" dirty="0">
                <a:solidFill>
                  <a:srgbClr val="000000"/>
                </a:solidFill>
                <a:latin typeface="Times New Roman"/>
                <a:ea typeface="Times New Roman"/>
                <a:cs typeface="Times New Roman"/>
                <a:sym typeface="Times New Roman"/>
              </a:rPr>
              <a:t>What have you enjoyed the most about this Learning Collaborative?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i="1" kern="1200" dirty="0">
              <a:solidFill>
                <a:schemeClr val="tx1"/>
              </a:solidFill>
              <a:effectLst/>
              <a:latin typeface="Times New Roman" panose="02020603050405020304" pitchFamily="18" charset="0"/>
              <a:ea typeface="+mn-ea"/>
              <a:cs typeface="Times New Roman" panose="02020603050405020304" pitchFamily="18"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effectLst/>
              <a:latin typeface="Segoe UI" panose="020B0502040204020203" pitchFamily="34" charset="0"/>
            </a:endParaRPr>
          </a:p>
          <a:p>
            <a:pPr marL="0" indent="0" defTabSz="457200">
              <a:buClrTx/>
              <a:buSzTx/>
              <a:defRPr/>
            </a:pPr>
            <a:r>
              <a:rPr lang="en-US" sz="1100" i="1" kern="1200" dirty="0">
                <a:solidFill>
                  <a:schemeClr val="tx1"/>
                </a:solidFill>
                <a:effectLst/>
                <a:ea typeface="+mn-ea"/>
              </a:rPr>
              <a:t>(Stop screen sharing during the icebreaker so participants can see each other.</a:t>
            </a:r>
            <a:r>
              <a:rPr lang="en-US" i="1" kern="1200" dirty="0">
                <a:solidFill>
                  <a:schemeClr val="tx1"/>
                </a:solidFill>
                <a:ea typeface="+mn-ea"/>
              </a:rPr>
              <a:t> </a:t>
            </a:r>
            <a:r>
              <a:rPr lang="en-US" sz="1100" i="1" kern="1200" dirty="0">
                <a:solidFill>
                  <a:schemeClr val="tx1"/>
                </a:solidFill>
                <a:effectLst/>
                <a:ea typeface="+mn-ea"/>
              </a:rPr>
              <a:t> Additionally, </a:t>
            </a:r>
            <a:r>
              <a:rPr lang="en-US" i="1" kern="1200" dirty="0">
                <a:solidFill>
                  <a:schemeClr val="tx1"/>
                </a:solidFill>
                <a:ea typeface="+mn-ea"/>
              </a:rPr>
              <a:t>trainers</a:t>
            </a:r>
            <a:r>
              <a:rPr lang="en-US" sz="1100" i="1" kern="1200" dirty="0">
                <a:solidFill>
                  <a:schemeClr val="tx1"/>
                </a:solidFill>
                <a:effectLst/>
                <a:ea typeface="+mn-ea"/>
              </a:rPr>
              <a:t> can use this time to check attendance by having participants type their name and ECE program in the chat)</a:t>
            </a:r>
            <a:endParaRPr lang="en-US" sz="1100" b="0" i="1" dirty="0"/>
          </a:p>
          <a:p>
            <a:pPr marL="0" indent="0">
              <a:buFont typeface="Arial" panose="020B0604020202020204" pitchFamily="34" charset="0"/>
              <a:buNone/>
            </a:pPr>
            <a:endParaRPr lang="en-US" i="1" dirty="0"/>
          </a:p>
        </p:txBody>
      </p:sp>
      <p:sp>
        <p:nvSpPr>
          <p:cNvPr id="4" name="Slide Number Placeholder 3"/>
          <p:cNvSpPr>
            <a:spLocks noGrp="1"/>
          </p:cNvSpPr>
          <p:nvPr>
            <p:ph type="sldNum" sz="quarter" idx="5"/>
          </p:nvPr>
        </p:nvSpPr>
        <p:spPr/>
        <p:txBody>
          <a:bodyPr/>
          <a:lstStyle/>
          <a:p>
            <a:fld id="{8277AA34-546B-4130-ABFB-E3D82E193EF7}" type="slidenum">
              <a:rPr lang="en-US" smtClean="0"/>
              <a:t>169</a:t>
            </a:fld>
            <a:endParaRPr lang="en-US"/>
          </a:p>
        </p:txBody>
      </p:sp>
    </p:spTree>
    <p:extLst>
      <p:ext uri="{BB962C8B-B14F-4D97-AF65-F5344CB8AC3E}">
        <p14:creationId xmlns:p14="http://schemas.microsoft.com/office/powerpoint/2010/main" val="195539222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2:notes"/>
          <p:cNvSpPr>
            <a:spLocks noGrp="1" noRot="1" noChangeAspect="1"/>
          </p:cNvSpPr>
          <p:nvPr>
            <p:ph type="sldImg" idx="2"/>
          </p:nvPr>
        </p:nvSpPr>
        <p:spPr>
          <a:xfrm>
            <a:off x="1481138" y="719138"/>
            <a:ext cx="4352925" cy="3263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32: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rmAutofit/>
          </a:bodyPr>
          <a:lstStyle/>
          <a:p>
            <a:pPr marL="0" lvl="0" indent="0" algn="l" rtl="0">
              <a:lnSpc>
                <a:spcPct val="100000"/>
              </a:lnSpc>
              <a:spcBef>
                <a:spcPts val="0"/>
              </a:spcBef>
              <a:spcAft>
                <a:spcPts val="0"/>
              </a:spcAft>
              <a:buSzPts val="1400"/>
              <a:buNone/>
            </a:pPr>
            <a:r>
              <a:rPr lang="en-US" sz="1200" dirty="0">
                <a:solidFill>
                  <a:schemeClr val="dk1"/>
                </a:solidFill>
                <a:latin typeface="Times New Roman"/>
                <a:ea typeface="Times New Roman"/>
                <a:cs typeface="Times New Roman"/>
                <a:sym typeface="Times New Roman"/>
              </a:rPr>
              <a:t>Here are the learning objectives for the Celebrating Success and Continuing the Process of Change Session. ​</a:t>
            </a:r>
          </a:p>
          <a:p>
            <a:pPr marL="0" lvl="0" indent="0" algn="l" rtl="0">
              <a:lnSpc>
                <a:spcPct val="100000"/>
              </a:lnSpc>
              <a:spcBef>
                <a:spcPts val="0"/>
              </a:spcBef>
              <a:spcAft>
                <a:spcPts val="0"/>
              </a:spcAft>
              <a:buSzPts val="1400"/>
              <a:buNone/>
            </a:pPr>
            <a:endParaRPr sz="1200" dirty="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sz="1200" i="1" dirty="0">
                <a:solidFill>
                  <a:schemeClr val="dk1"/>
                </a:solidFill>
                <a:latin typeface="Times New Roman"/>
                <a:ea typeface="Times New Roman"/>
                <a:cs typeface="Times New Roman"/>
                <a:sym typeface="Times New Roman"/>
              </a:rPr>
              <a:t>Ask for a volunteer to read through the learning objectives. If no one feels comfortable doing so, one of the </a:t>
            </a:r>
            <a:r>
              <a:rPr lang="en-US" sz="1200" i="1" dirty="0"/>
              <a:t>trainers</a:t>
            </a:r>
            <a:r>
              <a:rPr lang="en-US" sz="1200" i="1" dirty="0">
                <a:solidFill>
                  <a:schemeClr val="dk1"/>
                </a:solidFill>
                <a:latin typeface="Times New Roman"/>
                <a:ea typeface="Times New Roman"/>
                <a:cs typeface="Times New Roman"/>
                <a:sym typeface="Times New Roman"/>
              </a:rPr>
              <a:t> should read through the objectives. </a:t>
            </a:r>
            <a:r>
              <a:rPr lang="en-US" sz="1200" dirty="0">
                <a:solidFill>
                  <a:schemeClr val="dk1"/>
                </a:solidFill>
                <a:latin typeface="Times New Roman"/>
                <a:ea typeface="Times New Roman"/>
                <a:cs typeface="Times New Roman"/>
                <a:sym typeface="Times New Roman"/>
              </a:rPr>
              <a:t>​</a:t>
            </a:r>
            <a:endParaRPr sz="1200" dirty="0"/>
          </a:p>
          <a:p>
            <a:pPr marL="0" lvl="0" indent="0" algn="l" rtl="0">
              <a:lnSpc>
                <a:spcPct val="100000"/>
              </a:lnSpc>
              <a:spcBef>
                <a:spcPts val="0"/>
              </a:spcBef>
              <a:spcAft>
                <a:spcPts val="0"/>
              </a:spcAft>
              <a:buSzPts val="1400"/>
              <a:buNone/>
            </a:pPr>
            <a:endParaRPr dirty="0"/>
          </a:p>
        </p:txBody>
      </p:sp>
      <p:sp>
        <p:nvSpPr>
          <p:cNvPr id="354" name="Google Shape;354;p32: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170</a:t>
            </a:fld>
            <a:endParaRPr kumimoji="0" sz="13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33:notes"/>
          <p:cNvSpPr>
            <a:spLocks noGrp="1" noRot="1" noChangeAspect="1"/>
          </p:cNvSpPr>
          <p:nvPr>
            <p:ph type="sldImg" idx="2"/>
          </p:nvPr>
        </p:nvSpPr>
        <p:spPr>
          <a:xfrm>
            <a:off x="1482725" y="719138"/>
            <a:ext cx="4349750" cy="32623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33: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Times New Roman"/>
                <a:ea typeface="Times New Roman"/>
                <a:cs typeface="Times New Roman"/>
                <a:sym typeface="Times New Roman"/>
              </a:rPr>
              <a:t>Before we dive into new content today, let’s take a moment to reflect on the progress you all have made during the Screen Time Learning Collaborative.</a:t>
            </a:r>
            <a:endParaRPr>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1138" y="719138"/>
            <a:ext cx="4351337" cy="3262312"/>
          </a:xfrm>
        </p:spPr>
      </p:sp>
      <p:sp>
        <p:nvSpPr>
          <p:cNvPr id="3" name="Notes Placeholder 2"/>
          <p:cNvSpPr>
            <a:spLocks noGrp="1"/>
          </p:cNvSpPr>
          <p:nvPr>
            <p:ph type="body" idx="1"/>
          </p:nvPr>
        </p:nvSpPr>
        <p:spPr>
          <a:xfrm>
            <a:off x="731520" y="4128517"/>
            <a:ext cx="5852160" cy="4754260"/>
          </a:xfrm>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i="1" kern="1200" dirty="0">
                <a:solidFill>
                  <a:schemeClr val="tx1"/>
                </a:solidFill>
                <a:effectLst/>
                <a:latin typeface="Times New Roman" panose="02020603050405020304" pitchFamily="18" charset="0"/>
                <a:ea typeface="+mn-ea"/>
                <a:cs typeface="Times New Roman" panose="02020603050405020304" pitchFamily="18" charset="0"/>
              </a:rPr>
              <a:t>If there are multiple trainers leading the Learning Collaborative, it may be beneficial to split participants into 2 TA groups, especially if there are many participants. If there is only 1 trainer leading the Learning Collaborative, there is no need to split participants into groups, and you should disregard the information on breakout rooms below.</a:t>
            </a:r>
            <a:endParaRPr lang="en-US" sz="1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i="1" kern="12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(For virtual Learning Collaboratives with multiple trainers, put the questions on this slide in the chat after entering the breakout rooms for participants to use as a guide.</a:t>
            </a:r>
            <a:r>
              <a:rPr lang="en-US" sz="1000" i="1" kern="1200" dirty="0">
                <a:solidFill>
                  <a:schemeClr val="tx1"/>
                </a:solidFill>
                <a:effectLst/>
                <a:latin typeface="Times New Roman" panose="02020603050405020304" pitchFamily="18" charset="0"/>
                <a:ea typeface="+mn-ea"/>
                <a:cs typeface="Times New Roman" panose="02020603050405020304" pitchFamily="18" charset="0"/>
              </a:rPr>
              <a:t>)</a:t>
            </a:r>
          </a:p>
          <a:p>
            <a:pPr marL="0" marR="54610" lvl="0" indent="0" algn="l" rtl="0">
              <a:lnSpc>
                <a:spcPct val="107000"/>
              </a:lnSpc>
              <a:spcBef>
                <a:spcPts val="0"/>
              </a:spcBef>
              <a:spcAft>
                <a:spcPts val="0"/>
              </a:spcAft>
              <a:buClr>
                <a:schemeClr val="dk1"/>
              </a:buClr>
              <a:buSzPct val="100000"/>
              <a:buFont typeface="Noto Sans Symbols"/>
              <a:buNone/>
            </a:pPr>
            <a:endParaRPr lang="en-US" sz="1000" i="1" dirty="0">
              <a:solidFill>
                <a:srgbClr val="000000"/>
              </a:solidFill>
              <a:latin typeface="Times New Roman"/>
              <a:ea typeface="Times New Roman"/>
              <a:cs typeface="Times New Roman"/>
              <a:sym typeface="Times New Roman"/>
            </a:endParaRPr>
          </a:p>
          <a:p>
            <a:pPr marL="0" marR="54610" lvl="0" indent="0" algn="l" rtl="0">
              <a:lnSpc>
                <a:spcPct val="107000"/>
              </a:lnSpc>
              <a:spcBef>
                <a:spcPts val="0"/>
              </a:spcBef>
              <a:spcAft>
                <a:spcPts val="0"/>
              </a:spcAft>
              <a:buClr>
                <a:srgbClr val="000000"/>
              </a:buClr>
              <a:buSzPct val="100000"/>
              <a:buFont typeface="Noto Sans Symbols"/>
              <a:buNone/>
            </a:pPr>
            <a:r>
              <a:rPr lang="en-US" sz="1000" i="1" dirty="0">
                <a:solidFill>
                  <a:srgbClr val="000000"/>
                </a:solidFill>
                <a:latin typeface="Times New Roman"/>
                <a:ea typeface="Times New Roman"/>
                <a:cs typeface="Times New Roman"/>
                <a:sym typeface="Times New Roman"/>
              </a:rPr>
              <a:t>Engage the group in the discussion. </a:t>
            </a:r>
            <a:endParaRPr lang="en-US" sz="1000" i="1" dirty="0">
              <a:latin typeface="Times New Roman"/>
              <a:ea typeface="Times New Roman"/>
              <a:cs typeface="Times New Roman"/>
              <a:sym typeface="Times New Roman"/>
            </a:endParaRPr>
          </a:p>
          <a:p>
            <a:pPr marL="0" lvl="0" indent="0" algn="l" rtl="0">
              <a:lnSpc>
                <a:spcPct val="100000"/>
              </a:lnSpc>
              <a:spcBef>
                <a:spcPts val="0"/>
              </a:spcBef>
              <a:spcAft>
                <a:spcPts val="0"/>
              </a:spcAft>
              <a:buSzPct val="156862"/>
              <a:buNone/>
            </a:pPr>
            <a:endParaRPr lang="en-US" sz="1050" i="1" dirty="0">
              <a:latin typeface="Times New Roman"/>
              <a:ea typeface="Times New Roman"/>
              <a:cs typeface="Times New Roman"/>
              <a:sym typeface="Times New Roman"/>
            </a:endParaRPr>
          </a:p>
          <a:p>
            <a:pPr marL="0" lvl="0" indent="0" algn="l" rtl="0">
              <a:lnSpc>
                <a:spcPct val="100000"/>
              </a:lnSpc>
              <a:spcBef>
                <a:spcPts val="0"/>
              </a:spcBef>
              <a:spcAft>
                <a:spcPts val="0"/>
              </a:spcAft>
              <a:buSzPct val="156862"/>
              <a:buNone/>
            </a:pPr>
            <a:r>
              <a:rPr lang="en-US" sz="1050" dirty="0">
                <a:latin typeface="Times New Roman"/>
                <a:ea typeface="Times New Roman"/>
                <a:cs typeface="Times New Roman"/>
                <a:sym typeface="Times New Roman"/>
              </a:rPr>
              <a:t>Here’s my list of changes in our society and environment, some of which you named and some of which may be new. </a:t>
            </a:r>
            <a:endParaRPr lang="en-US" sz="1050" dirty="0"/>
          </a:p>
          <a:p>
            <a:pPr marL="171450" lvl="0" indent="-171481" algn="l" rtl="0">
              <a:lnSpc>
                <a:spcPct val="95000"/>
              </a:lnSpc>
              <a:spcBef>
                <a:spcPts val="268"/>
              </a:spcBef>
              <a:spcAft>
                <a:spcPts val="0"/>
              </a:spcAft>
              <a:buClr>
                <a:srgbClr val="000000"/>
              </a:buClr>
              <a:buSzPct val="100000"/>
              <a:buFont typeface="Arial"/>
              <a:buChar char="•"/>
            </a:pPr>
            <a:r>
              <a:rPr lang="en-US" sz="1050" dirty="0">
                <a:solidFill>
                  <a:srgbClr val="000000"/>
                </a:solidFill>
                <a:latin typeface="Times New Roman"/>
                <a:ea typeface="Times New Roman"/>
                <a:cs typeface="Times New Roman"/>
                <a:sym typeface="Times New Roman"/>
              </a:rPr>
              <a:t>Higher caloric foods</a:t>
            </a:r>
            <a:endParaRPr lang="en-US" sz="1050" dirty="0"/>
          </a:p>
          <a:p>
            <a:pPr marL="171450" lvl="0" indent="-171481" algn="l" rtl="0">
              <a:lnSpc>
                <a:spcPct val="95000"/>
              </a:lnSpc>
              <a:spcBef>
                <a:spcPts val="312"/>
              </a:spcBef>
              <a:spcAft>
                <a:spcPts val="0"/>
              </a:spcAft>
              <a:buClr>
                <a:srgbClr val="000000"/>
              </a:buClr>
              <a:buSzPct val="100000"/>
              <a:buFont typeface="Arial"/>
              <a:buChar char="•"/>
            </a:pPr>
            <a:r>
              <a:rPr lang="en-US" sz="1050" dirty="0">
                <a:solidFill>
                  <a:srgbClr val="000000"/>
                </a:solidFill>
                <a:latin typeface="Times New Roman"/>
                <a:ea typeface="Times New Roman"/>
                <a:cs typeface="Times New Roman"/>
                <a:sym typeface="Times New Roman"/>
              </a:rPr>
              <a:t>Larger portion sizes</a:t>
            </a:r>
            <a:endParaRPr lang="en-US" sz="1050" dirty="0"/>
          </a:p>
          <a:p>
            <a:pPr marL="171450" lvl="0" indent="-171481" algn="l" rtl="0">
              <a:lnSpc>
                <a:spcPct val="95000"/>
              </a:lnSpc>
              <a:spcBef>
                <a:spcPts val="312"/>
              </a:spcBef>
              <a:spcAft>
                <a:spcPts val="0"/>
              </a:spcAft>
              <a:buClr>
                <a:srgbClr val="000000"/>
              </a:buClr>
              <a:buSzPct val="100000"/>
              <a:buFont typeface="Arial"/>
              <a:buChar char="•"/>
            </a:pPr>
            <a:r>
              <a:rPr lang="en-US" sz="1050" dirty="0">
                <a:solidFill>
                  <a:srgbClr val="000000"/>
                </a:solidFill>
                <a:latin typeface="Times New Roman"/>
                <a:ea typeface="Times New Roman"/>
                <a:cs typeface="Times New Roman"/>
                <a:sym typeface="Times New Roman"/>
              </a:rPr>
              <a:t>Consumption of soda &amp; sweetened beverages</a:t>
            </a:r>
            <a:endParaRPr lang="en-US" sz="1050" dirty="0"/>
          </a:p>
          <a:p>
            <a:pPr marL="171450" lvl="0" indent="-171481" algn="l" rtl="0">
              <a:lnSpc>
                <a:spcPct val="95000"/>
              </a:lnSpc>
              <a:spcBef>
                <a:spcPts val="312"/>
              </a:spcBef>
              <a:spcAft>
                <a:spcPts val="0"/>
              </a:spcAft>
              <a:buClr>
                <a:srgbClr val="000000"/>
              </a:buClr>
              <a:buSzPct val="100000"/>
              <a:buFont typeface="Arial"/>
              <a:buChar char="•"/>
            </a:pPr>
            <a:r>
              <a:rPr lang="en-US" sz="1050" dirty="0">
                <a:solidFill>
                  <a:srgbClr val="000000"/>
                </a:solidFill>
                <a:latin typeface="Times New Roman"/>
                <a:ea typeface="Times New Roman"/>
                <a:cs typeface="Times New Roman"/>
                <a:sym typeface="Times New Roman"/>
              </a:rPr>
              <a:t>More meals away from home</a:t>
            </a:r>
            <a:endParaRPr lang="en-US" sz="1050" dirty="0"/>
          </a:p>
          <a:p>
            <a:pPr marL="171450" lvl="0" indent="-171481" algn="l" rtl="0">
              <a:lnSpc>
                <a:spcPct val="95000"/>
              </a:lnSpc>
              <a:spcBef>
                <a:spcPts val="312"/>
              </a:spcBef>
              <a:spcAft>
                <a:spcPts val="0"/>
              </a:spcAft>
              <a:buClr>
                <a:srgbClr val="000000"/>
              </a:buClr>
              <a:buSzPct val="100000"/>
              <a:buFont typeface="Arial"/>
              <a:buChar char="•"/>
            </a:pPr>
            <a:r>
              <a:rPr lang="en-US" sz="1050" dirty="0">
                <a:solidFill>
                  <a:srgbClr val="000000"/>
                </a:solidFill>
                <a:latin typeface="Times New Roman"/>
                <a:ea typeface="Times New Roman"/>
                <a:cs typeface="Times New Roman"/>
                <a:sym typeface="Times New Roman"/>
              </a:rPr>
              <a:t>Growth of food industry and advertising</a:t>
            </a:r>
          </a:p>
          <a:p>
            <a:pPr marL="171450" lvl="0" indent="-171481" algn="l" rtl="0">
              <a:lnSpc>
                <a:spcPct val="95000"/>
              </a:lnSpc>
              <a:spcBef>
                <a:spcPts val="312"/>
              </a:spcBef>
              <a:spcAft>
                <a:spcPts val="0"/>
              </a:spcAft>
              <a:buClr>
                <a:srgbClr val="FF0000"/>
              </a:buClr>
              <a:buSzPct val="100000"/>
              <a:buChar char="•"/>
            </a:pPr>
            <a:r>
              <a:rPr lang="en-US" sz="1050" dirty="0">
                <a:solidFill>
                  <a:srgbClr val="FF0000"/>
                </a:solidFill>
              </a:rPr>
              <a:t>Differences in food marketing</a:t>
            </a:r>
          </a:p>
          <a:p>
            <a:pPr marL="171450" lvl="0" indent="-171481" algn="l" rtl="0">
              <a:lnSpc>
                <a:spcPct val="95000"/>
              </a:lnSpc>
              <a:spcBef>
                <a:spcPts val="312"/>
              </a:spcBef>
              <a:spcAft>
                <a:spcPts val="0"/>
              </a:spcAft>
              <a:buClr>
                <a:srgbClr val="FF0000"/>
              </a:buClr>
              <a:buSzPct val="100000"/>
              <a:buChar char="•"/>
            </a:pPr>
            <a:r>
              <a:rPr lang="en-US" sz="1050" dirty="0">
                <a:solidFill>
                  <a:srgbClr val="FF0000"/>
                </a:solidFill>
              </a:rPr>
              <a:t>Less time for meal preparation</a:t>
            </a:r>
          </a:p>
          <a:p>
            <a:pPr marL="171450" lvl="0" indent="-171481" algn="l" rtl="0">
              <a:lnSpc>
                <a:spcPct val="95000"/>
              </a:lnSpc>
              <a:spcBef>
                <a:spcPts val="312"/>
              </a:spcBef>
              <a:spcAft>
                <a:spcPts val="0"/>
              </a:spcAft>
              <a:buClr>
                <a:srgbClr val="FF0000"/>
              </a:buClr>
              <a:buSzPct val="100000"/>
              <a:buChar char="•"/>
            </a:pPr>
            <a:r>
              <a:rPr lang="en-US" sz="1050" dirty="0">
                <a:solidFill>
                  <a:srgbClr val="FF0000"/>
                </a:solidFill>
              </a:rPr>
              <a:t>Differences in food access</a:t>
            </a:r>
          </a:p>
          <a:p>
            <a:pPr marL="171450" lvl="0" indent="-171481" algn="l" rtl="0">
              <a:lnSpc>
                <a:spcPct val="95000"/>
              </a:lnSpc>
              <a:spcBef>
                <a:spcPts val="312"/>
              </a:spcBef>
              <a:spcAft>
                <a:spcPts val="0"/>
              </a:spcAft>
              <a:buClr>
                <a:srgbClr val="FF0000"/>
              </a:buClr>
              <a:buSzPct val="100000"/>
              <a:buChar char="•"/>
            </a:pPr>
            <a:r>
              <a:rPr lang="en-US" sz="1050" b="0" i="0" u="none" strike="noStrike" cap="none" dirty="0">
                <a:solidFill>
                  <a:srgbClr val="000000"/>
                </a:solidFill>
                <a:latin typeface="Times New Roman"/>
                <a:ea typeface="Times New Roman"/>
                <a:cs typeface="Times New Roman"/>
                <a:sym typeface="Times New Roman"/>
              </a:rPr>
              <a:t>Less physical activity</a:t>
            </a:r>
            <a:endParaRPr lang="en-US" sz="1050" dirty="0"/>
          </a:p>
          <a:p>
            <a:pPr marL="171450" marR="0" lvl="0" indent="-171481" algn="l" rtl="0">
              <a:lnSpc>
                <a:spcPct val="95000"/>
              </a:lnSpc>
              <a:spcBef>
                <a:spcPts val="312"/>
              </a:spcBef>
              <a:spcAft>
                <a:spcPts val="0"/>
              </a:spcAft>
              <a:buClr>
                <a:srgbClr val="000000"/>
              </a:buClr>
              <a:buSzPct val="100000"/>
              <a:buFont typeface="Arial"/>
              <a:buChar char="•"/>
            </a:pPr>
            <a:r>
              <a:rPr lang="en-US" sz="1050" b="0" i="0" u="none" strike="noStrike" cap="none" dirty="0">
                <a:solidFill>
                  <a:srgbClr val="000000"/>
                </a:solidFill>
                <a:latin typeface="Times New Roman"/>
                <a:ea typeface="Times New Roman"/>
                <a:cs typeface="Times New Roman"/>
                <a:sym typeface="Times New Roman"/>
              </a:rPr>
              <a:t>Lack of walkable communities</a:t>
            </a:r>
            <a:endParaRPr lang="en-US" sz="1050" dirty="0"/>
          </a:p>
          <a:p>
            <a:pPr marL="171450" marR="0" lvl="0" indent="-171481" algn="l" rtl="0">
              <a:lnSpc>
                <a:spcPct val="95000"/>
              </a:lnSpc>
              <a:spcBef>
                <a:spcPts val="312"/>
              </a:spcBef>
              <a:spcAft>
                <a:spcPts val="0"/>
              </a:spcAft>
              <a:buClr>
                <a:srgbClr val="000000"/>
              </a:buClr>
              <a:buSzPct val="100000"/>
              <a:buFont typeface="Arial"/>
              <a:buChar char="•"/>
            </a:pPr>
            <a:r>
              <a:rPr lang="en-US" sz="1050" b="0" i="0" u="none" strike="noStrike" cap="none" dirty="0">
                <a:solidFill>
                  <a:srgbClr val="000000"/>
                </a:solidFill>
                <a:latin typeface="Times New Roman"/>
                <a:ea typeface="Times New Roman"/>
                <a:cs typeface="Times New Roman"/>
                <a:sym typeface="Times New Roman"/>
              </a:rPr>
              <a:t>Automobile travel</a:t>
            </a:r>
            <a:endParaRPr lang="en-US" sz="1050" dirty="0"/>
          </a:p>
          <a:p>
            <a:pPr marL="171450" marR="0" lvl="0" indent="-171481" algn="l" rtl="0">
              <a:lnSpc>
                <a:spcPct val="95000"/>
              </a:lnSpc>
              <a:spcBef>
                <a:spcPts val="312"/>
              </a:spcBef>
              <a:spcAft>
                <a:spcPts val="0"/>
              </a:spcAft>
              <a:buClr>
                <a:srgbClr val="000000"/>
              </a:buClr>
              <a:buSzPct val="100000"/>
              <a:buFont typeface="Arial"/>
              <a:buChar char="•"/>
            </a:pPr>
            <a:r>
              <a:rPr lang="en-US" sz="1050" b="0" i="0" u="none" strike="noStrike" cap="none" dirty="0">
                <a:solidFill>
                  <a:srgbClr val="000000"/>
                </a:solidFill>
                <a:latin typeface="Times New Roman"/>
                <a:ea typeface="Times New Roman"/>
                <a:cs typeface="Times New Roman"/>
                <a:sym typeface="Times New Roman"/>
              </a:rPr>
              <a:t>Safety in communities</a:t>
            </a:r>
            <a:endParaRPr lang="en-US" sz="1050" dirty="0"/>
          </a:p>
          <a:p>
            <a:pPr marL="171450" marR="0" lvl="0" indent="-171481" algn="l" rtl="0">
              <a:lnSpc>
                <a:spcPct val="95000"/>
              </a:lnSpc>
              <a:spcBef>
                <a:spcPts val="312"/>
              </a:spcBef>
              <a:spcAft>
                <a:spcPts val="0"/>
              </a:spcAft>
              <a:buClr>
                <a:srgbClr val="000000"/>
              </a:buClr>
              <a:buSzPct val="100000"/>
              <a:buFont typeface="Arial"/>
              <a:buChar char="•"/>
            </a:pPr>
            <a:r>
              <a:rPr lang="en-US" sz="1050" b="0" i="0" u="none" strike="noStrike" cap="none" dirty="0">
                <a:solidFill>
                  <a:srgbClr val="000000"/>
                </a:solidFill>
                <a:latin typeface="Times New Roman"/>
                <a:ea typeface="Times New Roman"/>
                <a:cs typeface="Times New Roman"/>
                <a:sym typeface="Times New Roman"/>
              </a:rPr>
              <a:t>Watching more TV and using devices</a:t>
            </a:r>
            <a:endParaRPr lang="en-US" sz="1050" dirty="0"/>
          </a:p>
          <a:p>
            <a:pPr marL="171450" marR="0" lvl="0" indent="-171481" algn="l" rtl="0">
              <a:lnSpc>
                <a:spcPct val="95000"/>
              </a:lnSpc>
              <a:spcBef>
                <a:spcPts val="312"/>
              </a:spcBef>
              <a:spcAft>
                <a:spcPts val="0"/>
              </a:spcAft>
              <a:buClr>
                <a:srgbClr val="000000"/>
              </a:buClr>
              <a:buSzPct val="100000"/>
              <a:buFont typeface="Arial"/>
              <a:buChar char="•"/>
            </a:pPr>
            <a:r>
              <a:rPr lang="en-US" sz="1050" b="0" i="0" u="none" strike="noStrike" cap="none" dirty="0">
                <a:solidFill>
                  <a:srgbClr val="000000"/>
                </a:solidFill>
                <a:latin typeface="Times New Roman"/>
                <a:ea typeface="Times New Roman"/>
                <a:cs typeface="Times New Roman"/>
                <a:sym typeface="Times New Roman"/>
              </a:rPr>
              <a:t>More labor assisting devices in the workplace</a:t>
            </a:r>
          </a:p>
          <a:p>
            <a:pPr marL="171450" marR="0" lvl="0" indent="-171481" algn="l" rtl="0">
              <a:lnSpc>
                <a:spcPct val="95000"/>
              </a:lnSpc>
              <a:spcBef>
                <a:spcPts val="312"/>
              </a:spcBef>
              <a:spcAft>
                <a:spcPts val="0"/>
              </a:spcAft>
              <a:buClr>
                <a:srgbClr val="FF0000"/>
              </a:buClr>
              <a:buSzPct val="100000"/>
              <a:buChar char="•"/>
            </a:pPr>
            <a:r>
              <a:rPr lang="en-US" sz="1050" dirty="0">
                <a:solidFill>
                  <a:srgbClr val="FF0000"/>
                </a:solidFill>
              </a:rPr>
              <a:t>Less time for leisure and recreational activities</a:t>
            </a:r>
          </a:p>
          <a:p>
            <a:pPr marL="0" lvl="0" indent="0" algn="l" rtl="0">
              <a:lnSpc>
                <a:spcPct val="100000"/>
              </a:lnSpc>
              <a:spcBef>
                <a:spcPts val="0"/>
              </a:spcBef>
              <a:spcAft>
                <a:spcPts val="0"/>
              </a:spcAft>
              <a:buSzPct val="156862"/>
              <a:buNone/>
            </a:pPr>
            <a:endParaRPr lang="en-US" sz="1050" dirty="0">
              <a:latin typeface="Times New Roman"/>
              <a:ea typeface="Times New Roman"/>
              <a:cs typeface="Times New Roman"/>
              <a:sym typeface="Times New Roman"/>
            </a:endParaRPr>
          </a:p>
          <a:p>
            <a:pPr marL="0" lvl="0" indent="0" algn="l" rtl="0">
              <a:lnSpc>
                <a:spcPct val="100000"/>
              </a:lnSpc>
              <a:spcBef>
                <a:spcPts val="0"/>
              </a:spcBef>
              <a:spcAft>
                <a:spcPts val="0"/>
              </a:spcAft>
              <a:buSzPct val="156862"/>
              <a:buNone/>
            </a:pPr>
            <a:r>
              <a:rPr lang="en-US" sz="1050" b="0" dirty="0">
                <a:solidFill>
                  <a:schemeClr val="dk1"/>
                </a:solidFill>
                <a:latin typeface="Times New Roman"/>
                <a:ea typeface="Times New Roman"/>
                <a:cs typeface="Times New Roman"/>
                <a:sym typeface="Times New Roman"/>
              </a:rPr>
              <a:t>This Learning Collaborative will explore ways to find balance through </a:t>
            </a:r>
            <a:r>
              <a:rPr lang="en-US" sz="1050" dirty="0"/>
              <a:t>screen time practices</a:t>
            </a:r>
            <a:r>
              <a:rPr lang="en-US" sz="1050" b="0" dirty="0">
                <a:solidFill>
                  <a:schemeClr val="dk1"/>
                </a:solidFill>
                <a:latin typeface="Times New Roman"/>
                <a:ea typeface="Times New Roman"/>
                <a:cs typeface="Times New Roman"/>
                <a:sym typeface="Times New Roman"/>
              </a:rPr>
              <a:t>. More specifically, we will learn ways to create </a:t>
            </a:r>
            <a:r>
              <a:rPr lang="en-US" sz="1050" dirty="0"/>
              <a:t>positive</a:t>
            </a:r>
            <a:r>
              <a:rPr lang="en-US" sz="1050" b="0" dirty="0">
                <a:solidFill>
                  <a:schemeClr val="dk1"/>
                </a:solidFill>
                <a:latin typeface="Times New Roman"/>
                <a:ea typeface="Times New Roman"/>
                <a:cs typeface="Times New Roman"/>
                <a:sym typeface="Times New Roman"/>
              </a:rPr>
              <a:t> ECE environments to support and overcome barriers that might be in the way of </a:t>
            </a:r>
            <a:r>
              <a:rPr lang="en-US" sz="1050" dirty="0"/>
              <a:t>building healthy </a:t>
            </a:r>
            <a:r>
              <a:rPr lang="en-US" sz="1050" b="0" dirty="0">
                <a:solidFill>
                  <a:schemeClr val="dk1"/>
                </a:solidFill>
                <a:latin typeface="Times New Roman"/>
                <a:ea typeface="Times New Roman"/>
                <a:cs typeface="Times New Roman"/>
                <a:sym typeface="Times New Roman"/>
              </a:rPr>
              <a:t>habits. </a:t>
            </a:r>
            <a:endParaRPr lang="en-US" sz="1050" dirty="0"/>
          </a:p>
          <a:p>
            <a:pPr marL="0" lvl="0" indent="0" algn="l" rtl="0">
              <a:lnSpc>
                <a:spcPct val="100000"/>
              </a:lnSpc>
              <a:spcBef>
                <a:spcPts val="0"/>
              </a:spcBef>
              <a:spcAft>
                <a:spcPts val="0"/>
              </a:spcAft>
              <a:buSzPct val="156862"/>
              <a:buNone/>
            </a:pPr>
            <a:endParaRPr lang="en-US" sz="1050" b="0"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100000"/>
              <a:buFont typeface="Times New Roman"/>
              <a:buNone/>
            </a:pPr>
            <a:r>
              <a:rPr lang="en-US" sz="1800" i="1" dirty="0">
                <a:effectLst/>
                <a:latin typeface="Calibri" panose="020F0502020204030204" pitchFamily="34" charset="0"/>
                <a:ea typeface="Calibri" panose="020F0502020204030204" pitchFamily="34" charset="0"/>
              </a:rPr>
              <a:t>When finished with this activity, bring the groups back together. Each trainer can share one takeaway from their group’s discussion.</a:t>
            </a:r>
            <a:endParaRPr lang="en-US" sz="1050" b="1" i="1" kern="1200" dirty="0">
              <a:solidFill>
                <a:schemeClr val="tx1"/>
              </a:solidFill>
              <a:effectLst/>
              <a:latin typeface="Times New Roman"/>
              <a:cs typeface="Times New Roman"/>
            </a:endParaRPr>
          </a:p>
        </p:txBody>
      </p:sp>
    </p:spTree>
    <p:extLst>
      <p:ext uri="{BB962C8B-B14F-4D97-AF65-F5344CB8AC3E}">
        <p14:creationId xmlns:p14="http://schemas.microsoft.com/office/powerpoint/2010/main" val="108111336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51:notes"/>
          <p:cNvSpPr>
            <a:spLocks noGrp="1" noRot="1" noChangeAspect="1"/>
          </p:cNvSpPr>
          <p:nvPr>
            <p:ph type="sldImg" idx="2"/>
          </p:nvPr>
        </p:nvSpPr>
        <p:spPr>
          <a:xfrm>
            <a:off x="1481138" y="719138"/>
            <a:ext cx="4352925" cy="3263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p51: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Autofit/>
          </a:bodyPr>
          <a:lstStyle/>
          <a:p>
            <a:pPr marL="0" indent="0"/>
            <a:r>
              <a:rPr lang="en-US" sz="1200" i="1" dirty="0"/>
              <a:t>Please ask programs to share their Storyboards in whatever format you and your trainers/project coordinator have determined. Ideally, programs will be able to share at least the one change they are most proud of along with photos of this change. As the trainer, set a time limit for each presentation (including questions from other participants) to guarantee coverage of all the material.    </a:t>
            </a:r>
            <a:endParaRPr sz="1200" dirty="0"/>
          </a:p>
          <a:p>
            <a:pPr marL="457200" lvl="1" indent="0" algn="l" rtl="0">
              <a:lnSpc>
                <a:spcPct val="100000"/>
              </a:lnSpc>
              <a:spcBef>
                <a:spcPts val="0"/>
              </a:spcBef>
              <a:spcAft>
                <a:spcPts val="0"/>
              </a:spcAft>
              <a:buClr>
                <a:schemeClr val="dk1"/>
              </a:buClr>
              <a:buSzPts val="1100"/>
              <a:buFont typeface="Arial"/>
              <a:buNone/>
            </a:pPr>
            <a:endParaRPr sz="1200" i="1" dirty="0"/>
          </a:p>
          <a:p>
            <a:pPr marL="0" lvl="0" indent="0" algn="l" rtl="0">
              <a:lnSpc>
                <a:spcPct val="100000"/>
              </a:lnSpc>
              <a:spcBef>
                <a:spcPts val="0"/>
              </a:spcBef>
              <a:spcAft>
                <a:spcPts val="0"/>
              </a:spcAft>
              <a:buClr>
                <a:schemeClr val="dk1"/>
              </a:buClr>
              <a:buSzPts val="1100"/>
              <a:buFont typeface="Arial"/>
              <a:buNone/>
            </a:pPr>
            <a:r>
              <a:rPr lang="en-US" sz="1200" i="1" dirty="0"/>
              <a:t>This is a great opportunity for programs to share their success stories and ideas with other participants. </a:t>
            </a:r>
            <a:r>
              <a:rPr lang="en-US" sz="1200" b="0" i="1" dirty="0"/>
              <a:t>While programs are sharing, you may want to suggest that participants write down any tips/ideas they learn from others that may help them reach their own future goals. </a:t>
            </a:r>
            <a:endParaRPr sz="1200" dirty="0"/>
          </a:p>
          <a:p>
            <a:pPr marL="0" lvl="0" indent="0" algn="l" rtl="0">
              <a:lnSpc>
                <a:spcPct val="100000"/>
              </a:lnSpc>
              <a:spcBef>
                <a:spcPts val="0"/>
              </a:spcBef>
              <a:spcAft>
                <a:spcPts val="0"/>
              </a:spcAft>
              <a:buClr>
                <a:schemeClr val="dk1"/>
              </a:buClr>
              <a:buSzPts val="1100"/>
              <a:buFont typeface="Arial"/>
              <a:buNone/>
            </a:pPr>
            <a:endParaRPr b="0" i="1" dirty="0"/>
          </a:p>
          <a:p>
            <a:pPr marL="0" lvl="0" indent="0" algn="l" rtl="0">
              <a:lnSpc>
                <a:spcPct val="100000"/>
              </a:lnSpc>
              <a:spcBef>
                <a:spcPts val="0"/>
              </a:spcBef>
              <a:spcAft>
                <a:spcPts val="0"/>
              </a:spcAft>
              <a:buClr>
                <a:schemeClr val="dk1"/>
              </a:buClr>
              <a:buSzPts val="1100"/>
              <a:buFont typeface="Arial"/>
              <a:buNone/>
            </a:pPr>
            <a:endParaRPr b="0" i="1" dirty="0"/>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53:notes"/>
          <p:cNvSpPr>
            <a:spLocks noGrp="1" noRot="1" noChangeAspect="1"/>
          </p:cNvSpPr>
          <p:nvPr>
            <p:ph type="sldImg" idx="2"/>
          </p:nvPr>
        </p:nvSpPr>
        <p:spPr>
          <a:xfrm>
            <a:off x="850900" y="1139825"/>
            <a:ext cx="2122488" cy="1590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p53:notes"/>
          <p:cNvSpPr txBox="1">
            <a:spLocks noGrp="1"/>
          </p:cNvSpPr>
          <p:nvPr>
            <p:ph type="body" idx="1"/>
          </p:nvPr>
        </p:nvSpPr>
        <p:spPr>
          <a:xfrm>
            <a:off x="673100" y="3181986"/>
            <a:ext cx="5486400" cy="4438014"/>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sz="1200" i="1"/>
              <a:t>Ask participants if they have any questions for the other Learning Collaborative participants.</a:t>
            </a:r>
            <a:endParaRPr sz="1200" i="1"/>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57:notes"/>
          <p:cNvSpPr>
            <a:spLocks noGrp="1" noRot="1" noChangeAspect="1"/>
          </p:cNvSpPr>
          <p:nvPr>
            <p:ph type="sldImg" idx="2"/>
          </p:nvPr>
        </p:nvSpPr>
        <p:spPr>
          <a:xfrm>
            <a:off x="1481138" y="719138"/>
            <a:ext cx="4352925" cy="3263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p57: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Autofit/>
          </a:bodyPr>
          <a:lstStyle/>
          <a:p>
            <a:pPr marL="0" indent="0"/>
            <a:r>
              <a:rPr lang="en-US" sz="1200" dirty="0"/>
              <a:t>Our Learning Collaborative might end after today, but that should not hold you back from continuing on your journey to make beneficial </a:t>
            </a:r>
            <a:r>
              <a:rPr lang="en-US" sz="1200" strike="noStrike" dirty="0"/>
              <a:t>healthy </a:t>
            </a:r>
            <a:r>
              <a:rPr lang="en-US" sz="1200" dirty="0"/>
              <a:t>changes in your ECE program. Let’s talk about how you can continue the process of change that you started. </a:t>
            </a:r>
          </a:p>
          <a:p>
            <a:pPr marL="0" indent="0"/>
            <a:endParaRPr lang="en-US" sz="1200" dirty="0"/>
          </a:p>
          <a:p>
            <a:pPr>
              <a:defRPr/>
            </a:pPr>
            <a:r>
              <a:rPr lang="en-US" sz="1200" b="0" i="0" u="none" dirty="0">
                <a:solidFill>
                  <a:srgbClr val="000000"/>
                </a:solidFill>
                <a:latin typeface="Times New Roman"/>
                <a:ea typeface="Times New Roman"/>
                <a:cs typeface="Times New Roman"/>
                <a:sym typeface="Times New Roman"/>
              </a:rPr>
              <a:t>Throughout remainder of this Session we are going to use the </a:t>
            </a:r>
            <a:r>
              <a:rPr lang="en-US" sz="1200" b="0" i="1" u="none" dirty="0">
                <a:solidFill>
                  <a:srgbClr val="000000"/>
                </a:solidFill>
                <a:latin typeface="Times New Roman"/>
                <a:ea typeface="Times New Roman"/>
                <a:cs typeface="Times New Roman"/>
                <a:sym typeface="Times New Roman"/>
              </a:rPr>
              <a:t>Healthy Changes Handout</a:t>
            </a:r>
            <a:r>
              <a:rPr lang="en-US" sz="1200" b="0" i="0" u="none" dirty="0">
                <a:solidFill>
                  <a:srgbClr val="000000"/>
                </a:solidFill>
                <a:latin typeface="Times New Roman"/>
                <a:ea typeface="Times New Roman"/>
                <a:cs typeface="Times New Roman"/>
                <a:sym typeface="Times New Roman"/>
              </a:rPr>
              <a:t> from your Resource Guide.</a:t>
            </a:r>
            <a:r>
              <a:rPr lang="en-US" sz="1200" dirty="0">
                <a:solidFill>
                  <a:srgbClr val="000000"/>
                </a:solidFill>
                <a:latin typeface="Times New Roman"/>
                <a:ea typeface="Times New Roman"/>
                <a:cs typeface="Times New Roman"/>
                <a:sym typeface="Times New Roman"/>
              </a:rPr>
              <a:t> </a:t>
            </a:r>
            <a:r>
              <a:rPr lang="en-US" sz="1200" b="0" i="0" u="none" dirty="0">
                <a:solidFill>
                  <a:srgbClr val="000000"/>
                </a:solidFill>
                <a:latin typeface="Times New Roman"/>
                <a:ea typeface="Times New Roman"/>
                <a:cs typeface="Times New Roman"/>
                <a:sym typeface="Times New Roman"/>
              </a:rPr>
              <a:t> This will allow us to reflect on the work you have done and next steps for continuing making healthy changes in your child care program.</a:t>
            </a:r>
            <a:r>
              <a:rPr lang="en-US" sz="1200" dirty="0">
                <a:solidFill>
                  <a:srgbClr val="000000"/>
                </a:solidFill>
                <a:latin typeface="Times New Roman"/>
                <a:ea typeface="Times New Roman"/>
                <a:cs typeface="Times New Roman"/>
                <a:sym typeface="Times New Roman"/>
              </a:rPr>
              <a:t>  </a:t>
            </a:r>
            <a:endParaRPr lang="en-US" sz="1200" b="0" i="0" u="none" dirty="0">
              <a:solidFill>
                <a:srgbClr val="000000"/>
              </a:solidFill>
              <a:latin typeface="Times New Roman"/>
              <a:ea typeface="Times New Roman"/>
              <a:cs typeface="Times New Roman"/>
              <a:sym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The Healthy Changes Handout can be found here: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i="0" u="sng" strike="noStrike" dirty="0">
                <a:solidFill>
                  <a:srgbClr val="0000FF"/>
                </a:solidFill>
                <a:effectLst/>
                <a:latin typeface="Calibri" panose="020F0502020204030204" pitchFamily="34" charset="0"/>
                <a:hlinkClick r:id="rId3"/>
              </a:rPr>
              <a:t>https://public.3.basecamp.com/p/xripK3pHY2DVW87qCzQgC4bh</a:t>
            </a:r>
            <a:endParaRPr lang="en-US" sz="1200" dirty="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59:notes"/>
          <p:cNvSpPr>
            <a:spLocks noGrp="1" noRot="1" noChangeAspect="1"/>
          </p:cNvSpPr>
          <p:nvPr>
            <p:ph type="sldImg" idx="2"/>
          </p:nvPr>
        </p:nvSpPr>
        <p:spPr>
          <a:xfrm>
            <a:off x="1481138" y="719138"/>
            <a:ext cx="4352925" cy="3263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59: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sz="1200" i="1" dirty="0"/>
              <a:t>(Stop sharing your screen to allow work on the Healthy Changes Handout and discussion. Copy the questions in the chat for anyone who does not have their Resource Guide available.)</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en-US" sz="1200" dirty="0"/>
              <a:t>We are now going to take a moment to return to our Healthy Changes Handout in your Resource Guide. Let’s look at Step 1 Complete program assessment</a:t>
            </a:r>
            <a:endParaRPr sz="1200" dirty="0"/>
          </a:p>
          <a:p>
            <a:pPr marL="457200" lvl="0" indent="-342900" algn="l" rtl="0">
              <a:lnSpc>
                <a:spcPct val="100000"/>
              </a:lnSpc>
              <a:spcBef>
                <a:spcPts val="0"/>
              </a:spcBef>
              <a:spcAft>
                <a:spcPts val="0"/>
              </a:spcAft>
              <a:buClr>
                <a:schemeClr val="dk1"/>
              </a:buClr>
              <a:buSzPts val="1200"/>
              <a:buFont typeface="Times New Roman"/>
              <a:buChar char="•"/>
            </a:pPr>
            <a:r>
              <a:rPr lang="en-US" sz="1200" dirty="0"/>
              <a:t>What changes are you most proud of from participating in the Learning Collaborative?  </a:t>
            </a:r>
          </a:p>
          <a:p>
            <a:pPr marL="457200" lvl="0" indent="-342900" algn="l" rtl="0">
              <a:lnSpc>
                <a:spcPct val="100000"/>
              </a:lnSpc>
              <a:spcBef>
                <a:spcPts val="0"/>
              </a:spcBef>
              <a:spcAft>
                <a:spcPts val="0"/>
              </a:spcAft>
              <a:buClr>
                <a:schemeClr val="dk1"/>
              </a:buClr>
              <a:buSzPts val="1200"/>
              <a:buFont typeface="Times New Roman"/>
              <a:buChar char="•"/>
            </a:pPr>
            <a:r>
              <a:rPr lang="en-US" sz="1200" dirty="0"/>
              <a:t>What helped you implement those changes successfully? </a:t>
            </a:r>
          </a:p>
          <a:p>
            <a:pPr marL="0" lvl="0" indent="0" algn="l" rtl="0">
              <a:lnSpc>
                <a:spcPct val="100000"/>
              </a:lnSpc>
              <a:spcBef>
                <a:spcPts val="0"/>
              </a:spcBef>
              <a:spcAft>
                <a:spcPts val="0"/>
              </a:spcAft>
              <a:buSzPts val="1400"/>
              <a:buNone/>
            </a:pPr>
            <a:endParaRPr sz="1200" dirty="0"/>
          </a:p>
          <a:p>
            <a:pPr marL="0" marR="0" lvl="1" indent="0" algn="l" rtl="0">
              <a:lnSpc>
                <a:spcPct val="107000"/>
              </a:lnSpc>
              <a:spcBef>
                <a:spcPts val="0"/>
              </a:spcBef>
              <a:spcAft>
                <a:spcPts val="0"/>
              </a:spcAft>
              <a:buClr>
                <a:schemeClr val="dk1"/>
              </a:buClr>
              <a:buSzPts val="1800"/>
              <a:buFont typeface="Courier New"/>
              <a:buNone/>
            </a:pPr>
            <a:endParaRPr lang="en-US" sz="1200" i="1" dirty="0"/>
          </a:p>
          <a:p>
            <a:pPr marL="0" marR="0" lvl="1" indent="0" algn="l" defTabSz="457200" rtl="0" eaLnBrk="1" fontAlgn="auto" latinLnBrk="0" hangingPunct="1">
              <a:lnSpc>
                <a:spcPct val="107000"/>
              </a:lnSpc>
              <a:spcBef>
                <a:spcPts val="0"/>
              </a:spcBef>
              <a:spcAft>
                <a:spcPts val="0"/>
              </a:spcAft>
              <a:buClr>
                <a:schemeClr val="dk1"/>
              </a:buClr>
              <a:buSzPts val="1800"/>
              <a:buFont typeface="Courier New"/>
              <a:buNone/>
              <a:tabLst/>
              <a:defRPr/>
            </a:pPr>
            <a:r>
              <a:rPr lang="en-US" sz="1200" b="0" i="0" u="none" dirty="0">
                <a:solidFill>
                  <a:srgbClr val="000000"/>
                </a:solidFill>
                <a:latin typeface="Times New Roman"/>
                <a:ea typeface="Times New Roman"/>
                <a:cs typeface="Times New Roman"/>
                <a:sym typeface="Times New Roman"/>
              </a:rPr>
              <a:t>For Step 1 and as everyone just shared their Storyboards, please write and share with us the change you are most proud of. This might be what’s highlighted on your Storyboard or another change you have seen in your program.  </a:t>
            </a:r>
          </a:p>
          <a:p>
            <a:pPr marL="0" marR="0" lvl="1" indent="0" algn="l" rtl="0">
              <a:lnSpc>
                <a:spcPct val="107000"/>
              </a:lnSpc>
              <a:spcBef>
                <a:spcPts val="0"/>
              </a:spcBef>
              <a:spcAft>
                <a:spcPts val="0"/>
              </a:spcAft>
              <a:buClr>
                <a:schemeClr val="dk1"/>
              </a:buClr>
              <a:buSzPts val="1800"/>
              <a:buFont typeface="Courier New"/>
              <a:buNone/>
            </a:pPr>
            <a:endParaRPr lang="en-US" sz="1200" i="1" dirty="0"/>
          </a:p>
          <a:p>
            <a:pPr marL="0" marR="0" lvl="1" indent="0" algn="l" rtl="0">
              <a:lnSpc>
                <a:spcPct val="107000"/>
              </a:lnSpc>
              <a:spcBef>
                <a:spcPts val="0"/>
              </a:spcBef>
              <a:spcAft>
                <a:spcPts val="0"/>
              </a:spcAft>
              <a:buClr>
                <a:schemeClr val="dk1"/>
              </a:buClr>
              <a:buSzPts val="1800"/>
              <a:buFont typeface="Courier New"/>
              <a:buNone/>
            </a:pPr>
            <a:r>
              <a:rPr lang="en-US" sz="1200" i="1" dirty="0"/>
              <a:t>Give people a few minutes to write down their thoughts. After people are done, ask them to share what they think will help their program make the changes they have made permanent and what they are interested in working on next. </a:t>
            </a:r>
            <a:endParaRPr sz="1200" dirty="0"/>
          </a:p>
          <a:p>
            <a:pPr marL="0" marR="0" lvl="1" indent="0" algn="l" rtl="0">
              <a:lnSpc>
                <a:spcPct val="107000"/>
              </a:lnSpc>
              <a:spcBef>
                <a:spcPts val="0"/>
              </a:spcBef>
              <a:spcAft>
                <a:spcPts val="0"/>
              </a:spcAft>
              <a:buClr>
                <a:schemeClr val="dk1"/>
              </a:buClr>
              <a:buSzPts val="1800"/>
              <a:buFont typeface="Courier New"/>
              <a:buNone/>
            </a:pPr>
            <a:endParaRPr sz="1200" i="0" dirty="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59:notes"/>
          <p:cNvSpPr>
            <a:spLocks noGrp="1" noRot="1" noChangeAspect="1"/>
          </p:cNvSpPr>
          <p:nvPr>
            <p:ph type="sldImg" idx="2"/>
          </p:nvPr>
        </p:nvSpPr>
        <p:spPr>
          <a:xfrm>
            <a:off x="1481138" y="719138"/>
            <a:ext cx="4352925" cy="3263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59: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sz="1200" i="1" dirty="0"/>
              <a:t>(Stop sharing your screen to allow work on the Healthy Changes Handout and discussion. Copy the questions in the chat for anyone who does not have their Resource Guide available. )</a:t>
            </a:r>
            <a:endParaRPr sz="1200" dirty="0"/>
          </a:p>
          <a:p>
            <a:pPr marL="0" lvl="0" indent="0" algn="l" rtl="0">
              <a:lnSpc>
                <a:spcPct val="100000"/>
              </a:lnSpc>
              <a:spcBef>
                <a:spcPts val="0"/>
              </a:spcBef>
              <a:spcAft>
                <a:spcPts val="0"/>
              </a:spcAft>
              <a:buSzPts val="1400"/>
              <a:buNone/>
            </a:pPr>
            <a:endParaRPr sz="1200" dirty="0"/>
          </a:p>
          <a:p>
            <a:pPr marL="0" indent="0"/>
            <a:r>
              <a:rPr lang="en-US" sz="1200" dirty="0"/>
              <a:t>We are now going to take a moment to return to our Healthy Changes Handout in your Resource Guide. Let’s look at Step 2: Plan</a:t>
            </a:r>
            <a:endParaRPr sz="1200" dirty="0"/>
          </a:p>
          <a:p>
            <a:pPr marL="457200" lvl="0" indent="-342900" algn="l" rtl="0">
              <a:lnSpc>
                <a:spcPct val="100000"/>
              </a:lnSpc>
              <a:spcBef>
                <a:spcPts val="0"/>
              </a:spcBef>
              <a:spcAft>
                <a:spcPts val="0"/>
              </a:spcAft>
              <a:buClr>
                <a:schemeClr val="dk1"/>
              </a:buClr>
              <a:buSzPts val="1200"/>
              <a:buFont typeface="Times New Roman"/>
              <a:buChar char="•"/>
            </a:pPr>
            <a:r>
              <a:rPr lang="en-US" sz="1200" dirty="0"/>
              <a:t>What does my ECE program need to do to make these changes permanent?  </a:t>
            </a:r>
            <a:endParaRPr sz="1200" dirty="0"/>
          </a:p>
          <a:p>
            <a:pPr marL="457200" lvl="0" indent="-342900" algn="l" rtl="0">
              <a:lnSpc>
                <a:spcPct val="100000"/>
              </a:lnSpc>
              <a:spcBef>
                <a:spcPts val="0"/>
              </a:spcBef>
              <a:spcAft>
                <a:spcPts val="0"/>
              </a:spcAft>
              <a:buClr>
                <a:schemeClr val="dk1"/>
              </a:buClr>
              <a:buSzPts val="1200"/>
              <a:buFont typeface="Times New Roman"/>
              <a:buChar char="•"/>
            </a:pPr>
            <a:r>
              <a:rPr lang="en-US" sz="1200" dirty="0"/>
              <a:t>What other best practices do I still want to implement? </a:t>
            </a:r>
          </a:p>
          <a:p>
            <a:pPr marL="457200" lvl="0" indent="-342900" algn="l" rtl="0">
              <a:lnSpc>
                <a:spcPct val="100000"/>
              </a:lnSpc>
              <a:spcBef>
                <a:spcPts val="0"/>
              </a:spcBef>
              <a:spcAft>
                <a:spcPts val="0"/>
              </a:spcAft>
              <a:buClr>
                <a:schemeClr val="dk1"/>
              </a:buClr>
              <a:buSzPts val="1200"/>
              <a:buFont typeface="Times New Roman"/>
              <a:buChar char="•"/>
            </a:pPr>
            <a:endParaRPr sz="1200" dirty="0"/>
          </a:p>
          <a:p>
            <a:pPr marL="0" marR="0" lvl="1" indent="0" algn="l" rtl="0">
              <a:lnSpc>
                <a:spcPct val="107000"/>
              </a:lnSpc>
              <a:spcBef>
                <a:spcPts val="0"/>
              </a:spcBef>
              <a:spcAft>
                <a:spcPts val="0"/>
              </a:spcAft>
              <a:buClr>
                <a:schemeClr val="dk1"/>
              </a:buClr>
              <a:buSzPts val="1800"/>
              <a:buFont typeface="Courier New"/>
              <a:buNone/>
            </a:pPr>
            <a:r>
              <a:rPr lang="en-US" sz="1200" i="1" dirty="0"/>
              <a:t>Give people a few minutes to write down their thoughts. After people are done, ask them to share what they think will help their program make the changes they have made permanent and what they are interested in working on next. </a:t>
            </a:r>
            <a:endParaRPr sz="1200" dirty="0"/>
          </a:p>
          <a:p>
            <a:pPr marL="0" marR="0" lvl="1" indent="0" algn="l" rtl="0">
              <a:lnSpc>
                <a:spcPct val="107000"/>
              </a:lnSpc>
              <a:spcBef>
                <a:spcPts val="0"/>
              </a:spcBef>
              <a:spcAft>
                <a:spcPts val="0"/>
              </a:spcAft>
              <a:buClr>
                <a:schemeClr val="dk1"/>
              </a:buClr>
              <a:buSzPts val="1800"/>
              <a:buFont typeface="Courier New"/>
              <a:buNone/>
            </a:pPr>
            <a:endParaRPr sz="1200" i="0" dirty="0"/>
          </a:p>
          <a:p>
            <a:pPr marL="0" lvl="1" indent="0">
              <a:lnSpc>
                <a:spcPct val="107000"/>
              </a:lnSpc>
              <a:buClr>
                <a:schemeClr val="dk1"/>
              </a:buClr>
              <a:buSzPts val="1800"/>
            </a:pPr>
            <a:r>
              <a:rPr lang="en-US" sz="1200" i="0" dirty="0"/>
              <a:t>We will now move on your handout to Step 3: </a:t>
            </a:r>
            <a:r>
              <a:rPr lang="en-US" sz="1200" dirty="0"/>
              <a:t>Take Action  </a:t>
            </a:r>
            <a:endParaRPr sz="1200" dirty="0"/>
          </a:p>
          <a:p>
            <a:pPr marL="285750" indent="-247650">
              <a:lnSpc>
                <a:spcPct val="107000"/>
              </a:lnSpc>
              <a:buClr>
                <a:schemeClr val="dk1"/>
              </a:buClr>
              <a:buSzPts val="1200"/>
              <a:buFont typeface="Times New Roman"/>
              <a:buChar char="•"/>
            </a:pPr>
            <a:r>
              <a:rPr lang="en-US" sz="1200" dirty="0"/>
              <a:t>As the Learning Collaborative ends, what can I do in </a:t>
            </a:r>
            <a:r>
              <a:rPr lang="en-US" sz="1200" dirty="0">
                <a:solidFill>
                  <a:srgbClr val="000000"/>
                </a:solidFill>
              </a:rPr>
              <a:t>the future </a:t>
            </a:r>
            <a:r>
              <a:rPr lang="en-US" sz="1200" dirty="0"/>
              <a:t>to continue on our journey to create healthy child care? List potential action steps for your ECE program</a:t>
            </a:r>
            <a:endParaRPr sz="1200" i="1" dirty="0"/>
          </a:p>
          <a:p>
            <a:pPr marL="0" lvl="0" indent="0" algn="l" rtl="0">
              <a:lnSpc>
                <a:spcPct val="100000"/>
              </a:lnSpc>
              <a:spcBef>
                <a:spcPts val="800"/>
              </a:spcBef>
              <a:spcAft>
                <a:spcPts val="0"/>
              </a:spcAft>
              <a:buSzPts val="1400"/>
              <a:buNone/>
            </a:pPr>
            <a:endParaRPr lang="en-US" sz="1200" i="1" dirty="0"/>
          </a:p>
          <a:p>
            <a:pPr marL="0" lvl="0" indent="0" algn="l" rtl="0">
              <a:lnSpc>
                <a:spcPct val="100000"/>
              </a:lnSpc>
              <a:spcBef>
                <a:spcPts val="800"/>
              </a:spcBef>
              <a:spcAft>
                <a:spcPts val="0"/>
              </a:spcAft>
              <a:buSzPts val="1400"/>
              <a:buNone/>
            </a:pPr>
            <a:r>
              <a:rPr lang="en-US" sz="1200" i="1" dirty="0"/>
              <a:t>Give people a few minutes to write down their thoughts. </a:t>
            </a:r>
            <a:r>
              <a:rPr lang="en-US" sz="1100" i="1" dirty="0"/>
              <a:t>After people are done, ask them to share potential next action steps for their program.  </a:t>
            </a:r>
            <a:endParaRPr dirty="0"/>
          </a:p>
        </p:txBody>
      </p:sp>
    </p:spTree>
    <p:extLst>
      <p:ext uri="{BB962C8B-B14F-4D97-AF65-F5344CB8AC3E}">
        <p14:creationId xmlns:p14="http://schemas.microsoft.com/office/powerpoint/2010/main" val="216257566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60:notes"/>
          <p:cNvSpPr>
            <a:spLocks noGrp="1" noRot="1" noChangeAspect="1"/>
          </p:cNvSpPr>
          <p:nvPr>
            <p:ph type="sldImg" idx="2"/>
          </p:nvPr>
        </p:nvSpPr>
        <p:spPr>
          <a:xfrm>
            <a:off x="1481138" y="719138"/>
            <a:ext cx="4352925" cy="3263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p60: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rmAutofit/>
          </a:bodyPr>
          <a:lstStyle/>
          <a:p>
            <a:pPr marL="0" indent="0">
              <a:buSzPts val="1100"/>
            </a:pPr>
            <a:r>
              <a:rPr lang="en-US" sz="1200" b="0" i="0" u="none" strike="noStrike" cap="none">
                <a:solidFill>
                  <a:srgbClr val="000000"/>
                </a:solidFill>
                <a:latin typeface="Times New Roman"/>
                <a:ea typeface="Times New Roman"/>
                <a:cs typeface="Times New Roman"/>
                <a:sym typeface="Times New Roman"/>
              </a:rPr>
              <a:t>You are not alone as you continue to </a:t>
            </a:r>
            <a:r>
              <a:rPr lang="en-US" sz="1200">
                <a:solidFill>
                  <a:srgbClr val="000000"/>
                </a:solidFill>
              </a:rPr>
              <a:t>make positive changes </a:t>
            </a:r>
            <a:r>
              <a:rPr lang="en-US" sz="1200" b="0" i="0" u="none" strike="noStrike" cap="none">
                <a:solidFill>
                  <a:srgbClr val="000000"/>
                </a:solidFill>
                <a:latin typeface="Times New Roman"/>
                <a:ea typeface="Times New Roman"/>
                <a:cs typeface="Times New Roman"/>
                <a:sym typeface="Times New Roman"/>
              </a:rPr>
              <a:t>in your program. Let’s touch on some of the many potential resources that exist to support ECE providers in our state.</a:t>
            </a:r>
            <a:r>
              <a:rPr lang="en-US" sz="1200">
                <a:solidFill>
                  <a:srgbClr val="000000"/>
                </a:solidFill>
              </a:rPr>
              <a:t> </a:t>
            </a:r>
            <a:endParaRPr sz="1200"/>
          </a:p>
          <a:p>
            <a:pPr marL="457200" lvl="1"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p:txBody>
      </p:sp>
      <p:sp>
        <p:nvSpPr>
          <p:cNvPr id="610" name="Google Shape;610;p60: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177</a:t>
            </a:fld>
            <a:endParaRPr kumimoji="0" sz="13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61:notes"/>
          <p:cNvSpPr>
            <a:spLocks noGrp="1" noRot="1" noChangeAspect="1"/>
          </p:cNvSpPr>
          <p:nvPr>
            <p:ph type="sldImg" idx="2"/>
          </p:nvPr>
        </p:nvSpPr>
        <p:spPr>
          <a:xfrm>
            <a:off x="1481138" y="719138"/>
            <a:ext cx="4352925" cy="3263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p61: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sz="1200" i="1" dirty="0"/>
              <a:t>Use this slide to highlight various potential resources/supports to help ECE programs to meet their action plan goals. Some organizations/programs include the:</a:t>
            </a:r>
            <a:endParaRPr sz="1200" dirty="0"/>
          </a:p>
          <a:p>
            <a:pPr marL="171450" lvl="0" indent="-171450" algn="l" rtl="0">
              <a:lnSpc>
                <a:spcPct val="100000"/>
              </a:lnSpc>
              <a:spcBef>
                <a:spcPts val="0"/>
              </a:spcBef>
              <a:spcAft>
                <a:spcPts val="0"/>
              </a:spcAft>
              <a:buClr>
                <a:schemeClr val="dk1"/>
              </a:buClr>
              <a:buSzPts val="1200"/>
              <a:buFont typeface="Arial"/>
              <a:buChar char="•"/>
            </a:pPr>
            <a:r>
              <a:rPr lang="en-US" sz="1200" i="1" dirty="0">
                <a:solidFill>
                  <a:schemeClr val="dk1"/>
                </a:solidFill>
                <a:latin typeface="Times New Roman"/>
                <a:ea typeface="Times New Roman"/>
                <a:cs typeface="Times New Roman"/>
                <a:sym typeface="Times New Roman"/>
              </a:rPr>
              <a:t>WIC (Women, Infants, and Children) </a:t>
            </a:r>
            <a:endParaRPr sz="1200" dirty="0"/>
          </a:p>
          <a:p>
            <a:pPr marL="171450" indent="-171450">
              <a:buClr>
                <a:schemeClr val="dk1"/>
              </a:buClr>
              <a:buSzPts val="1200"/>
              <a:buFont typeface="Arial"/>
              <a:buChar char="•"/>
            </a:pPr>
            <a:r>
              <a:rPr lang="en-US" sz="1200" i="1" dirty="0">
                <a:solidFill>
                  <a:schemeClr val="dk1"/>
                </a:solidFill>
                <a:latin typeface="Times New Roman"/>
                <a:ea typeface="Times New Roman"/>
                <a:cs typeface="Times New Roman"/>
                <a:sym typeface="Times New Roman"/>
              </a:rPr>
              <a:t>SNAP-Ed/SNAP </a:t>
            </a:r>
            <a:r>
              <a:rPr lang="en-US" sz="1200" i="1" dirty="0">
                <a:solidFill>
                  <a:srgbClr val="000000"/>
                </a:solidFill>
              </a:rPr>
              <a:t>(Supplemental Nutrition Assistance Program-Education)</a:t>
            </a:r>
            <a:endParaRPr lang="en-US" sz="1200" i="1" dirty="0">
              <a:solidFill>
                <a:srgbClr val="FF0000"/>
              </a:solidFill>
            </a:endParaRPr>
          </a:p>
          <a:p>
            <a:pPr marL="171450" indent="-171450">
              <a:buClr>
                <a:schemeClr val="dk1"/>
              </a:buClr>
              <a:buSzPts val="1200"/>
              <a:buFont typeface="Arial"/>
              <a:buChar char="•"/>
            </a:pPr>
            <a:r>
              <a:rPr lang="en-US" sz="1200" i="1" dirty="0">
                <a:solidFill>
                  <a:schemeClr val="dk1"/>
                </a:solidFill>
                <a:latin typeface="Times New Roman"/>
                <a:ea typeface="Times New Roman"/>
                <a:cs typeface="Times New Roman"/>
                <a:sym typeface="Times New Roman"/>
              </a:rPr>
              <a:t>Child and Adult Care Food Program </a:t>
            </a:r>
            <a:r>
              <a:rPr lang="en-US" sz="1200" i="1" dirty="0">
                <a:solidFill>
                  <a:srgbClr val="000000"/>
                </a:solidFill>
                <a:latin typeface="Times New Roman"/>
                <a:ea typeface="Times New Roman"/>
                <a:cs typeface="Times New Roman"/>
                <a:sym typeface="Times New Roman"/>
              </a:rPr>
              <a:t>(</a:t>
            </a:r>
            <a:r>
              <a:rPr lang="en-US" sz="1200" i="1" dirty="0">
                <a:solidFill>
                  <a:srgbClr val="000000"/>
                </a:solidFill>
              </a:rPr>
              <a:t>CACFP) </a:t>
            </a:r>
            <a:endParaRPr lang="en-US" sz="1200" i="1" dirty="0">
              <a:solidFill>
                <a:srgbClr val="FF0000"/>
              </a:solidFill>
            </a:endParaRPr>
          </a:p>
          <a:p>
            <a:pPr marL="171450" lvl="0" indent="-171450" algn="l" rtl="0">
              <a:lnSpc>
                <a:spcPct val="100000"/>
              </a:lnSpc>
              <a:spcBef>
                <a:spcPts val="0"/>
              </a:spcBef>
              <a:spcAft>
                <a:spcPts val="0"/>
              </a:spcAft>
              <a:buClr>
                <a:schemeClr val="dk1"/>
              </a:buClr>
              <a:buSzPts val="1200"/>
              <a:buFont typeface="Arial"/>
              <a:buChar char="•"/>
            </a:pPr>
            <a:r>
              <a:rPr lang="en-US" sz="1200" i="1" dirty="0">
                <a:solidFill>
                  <a:schemeClr val="dk1"/>
                </a:solidFill>
                <a:latin typeface="Times New Roman"/>
                <a:ea typeface="Times New Roman"/>
                <a:cs typeface="Times New Roman"/>
                <a:sym typeface="Times New Roman"/>
              </a:rPr>
              <a:t>Cooperative Extension</a:t>
            </a:r>
            <a:endParaRPr sz="1200" dirty="0"/>
          </a:p>
          <a:p>
            <a:pPr marL="171450" indent="-171450">
              <a:buClr>
                <a:schemeClr val="dk1"/>
              </a:buClr>
              <a:buSzPts val="1200"/>
              <a:buFont typeface="Arial"/>
              <a:buChar char="•"/>
            </a:pPr>
            <a:r>
              <a:rPr lang="en-US" sz="1200" i="1" dirty="0">
                <a:solidFill>
                  <a:schemeClr val="dk1"/>
                </a:solidFill>
                <a:latin typeface="Times New Roman"/>
                <a:ea typeface="Times New Roman"/>
                <a:cs typeface="Times New Roman"/>
                <a:sym typeface="Times New Roman"/>
              </a:rPr>
              <a:t>Child Care Resource and Referral </a:t>
            </a:r>
            <a:r>
              <a:rPr lang="en-US" sz="1200" i="1" dirty="0">
                <a:solidFill>
                  <a:srgbClr val="000000"/>
                </a:solidFill>
              </a:rPr>
              <a:t>(CC R&amp;R)</a:t>
            </a:r>
            <a:endParaRPr lang="en-US" sz="1200" i="1" dirty="0">
              <a:solidFill>
                <a:srgbClr val="FF0000"/>
              </a:solidFill>
            </a:endParaRPr>
          </a:p>
          <a:p>
            <a:pPr marL="171450" lvl="0" indent="-171450" algn="l" rtl="0">
              <a:lnSpc>
                <a:spcPct val="100000"/>
              </a:lnSpc>
              <a:spcBef>
                <a:spcPts val="0"/>
              </a:spcBef>
              <a:spcAft>
                <a:spcPts val="0"/>
              </a:spcAft>
              <a:buClr>
                <a:schemeClr val="dk1"/>
              </a:buClr>
              <a:buSzPts val="1200"/>
              <a:buFont typeface="Arial"/>
              <a:buChar char="•"/>
            </a:pPr>
            <a:r>
              <a:rPr lang="en-US" sz="1200" i="1" dirty="0"/>
              <a:t>Quality Rating and Improvement System (QRIS) </a:t>
            </a:r>
            <a:endParaRPr sz="1200" dirty="0"/>
          </a:p>
          <a:p>
            <a:pPr marL="0" lvl="0" indent="0" algn="l" rtl="0">
              <a:lnSpc>
                <a:spcPct val="100000"/>
              </a:lnSpc>
              <a:spcBef>
                <a:spcPts val="0"/>
              </a:spcBef>
              <a:spcAft>
                <a:spcPts val="0"/>
              </a:spcAft>
              <a:buClr>
                <a:schemeClr val="dk1"/>
              </a:buClr>
              <a:buSzPts val="1100"/>
              <a:buFont typeface="Arial"/>
              <a:buNone/>
            </a:pPr>
            <a:endParaRPr sz="1200" dirty="0"/>
          </a:p>
          <a:p>
            <a:pPr marL="0" marR="0" lvl="0" indent="0" algn="l" rtl="0">
              <a:lnSpc>
                <a:spcPct val="100000"/>
              </a:lnSpc>
              <a:spcBef>
                <a:spcPts val="0"/>
              </a:spcBef>
              <a:spcAft>
                <a:spcPts val="0"/>
              </a:spcAft>
              <a:buClr>
                <a:schemeClr val="dk1"/>
              </a:buClr>
              <a:buSzPts val="1100"/>
              <a:buFont typeface="Arial"/>
              <a:buNone/>
            </a:pPr>
            <a:r>
              <a:rPr lang="en-US" sz="1200" b="0" i="1" dirty="0"/>
              <a:t>If you have the contact information for organizations listed here, be sure to share that with participants. You could also create a handout of the national and local resources to share with participants.  </a:t>
            </a:r>
            <a:endParaRPr sz="1200" dirty="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62:notes"/>
          <p:cNvSpPr>
            <a:spLocks noGrp="1" noRot="1" noChangeAspect="1"/>
          </p:cNvSpPr>
          <p:nvPr>
            <p:ph type="sldImg" idx="2"/>
          </p:nvPr>
        </p:nvSpPr>
        <p:spPr>
          <a:xfrm>
            <a:off x="1481138" y="719138"/>
            <a:ext cx="4352925" cy="3263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4" name="Google Shape;624;p62: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Autofit/>
          </a:bodyPr>
          <a:lstStyle/>
          <a:p>
            <a:pPr marL="0" indent="0"/>
            <a:r>
              <a:rPr lang="en-US" sz="1200" i="1" dirty="0"/>
              <a:t>Use this slide to highlight various local supports and initiatives to support child care providers </a:t>
            </a:r>
            <a:r>
              <a:rPr lang="en-US" sz="1200" i="1" dirty="0">
                <a:solidFill>
                  <a:srgbClr val="000000"/>
                </a:solidFill>
              </a:rPr>
              <a:t>so they can continue</a:t>
            </a:r>
            <a:r>
              <a:rPr lang="en-US" sz="1200" i="1" dirty="0"/>
              <a:t> on their </a:t>
            </a:r>
            <a:r>
              <a:rPr lang="en-US" sz="1200" i="1" strike="noStrike" dirty="0"/>
              <a:t>healthy</a:t>
            </a:r>
            <a:r>
              <a:rPr lang="en-US" sz="1200" i="1" dirty="0"/>
              <a:t> journey. </a:t>
            </a:r>
            <a:endParaRPr sz="1200" dirty="0"/>
          </a:p>
          <a:p>
            <a:pPr marL="0" lvl="0" indent="0" algn="l" rtl="0">
              <a:lnSpc>
                <a:spcPct val="100000"/>
              </a:lnSpc>
              <a:spcBef>
                <a:spcPts val="0"/>
              </a:spcBef>
              <a:spcAft>
                <a:spcPts val="0"/>
              </a:spcAft>
              <a:buClr>
                <a:schemeClr val="dk1"/>
              </a:buClr>
              <a:buSzPts val="1100"/>
              <a:buFont typeface="Arial"/>
              <a:buNone/>
            </a:pPr>
            <a:endParaRPr sz="1200" dirty="0"/>
          </a:p>
          <a:p>
            <a:pPr marL="0" marR="0" lvl="0" indent="0" algn="l" rtl="0">
              <a:lnSpc>
                <a:spcPct val="100000"/>
              </a:lnSpc>
              <a:spcBef>
                <a:spcPts val="0"/>
              </a:spcBef>
              <a:spcAft>
                <a:spcPts val="0"/>
              </a:spcAft>
              <a:buClr>
                <a:schemeClr val="dk1"/>
              </a:buClr>
              <a:buSzPts val="1100"/>
              <a:buFont typeface="Arial"/>
              <a:buNone/>
            </a:pPr>
            <a:r>
              <a:rPr lang="en-US" sz="1200" b="0" i="1" dirty="0"/>
              <a:t>Trainers/State leads: edit/add rows for local agencies that are relevant to your state. If you have the contact information for organizations listed here or other local organizations, be sure to share that with participants. </a:t>
            </a:r>
            <a:endParaRPr sz="1200" dirty="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63:notes"/>
          <p:cNvSpPr>
            <a:spLocks noGrp="1" noRot="1" noChangeAspect="1"/>
          </p:cNvSpPr>
          <p:nvPr>
            <p:ph type="sldImg" idx="2"/>
          </p:nvPr>
        </p:nvSpPr>
        <p:spPr>
          <a:xfrm>
            <a:off x="1481138" y="719138"/>
            <a:ext cx="4352925" cy="3263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1" name="Google Shape;631;p63: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sz="1200" i="1" dirty="0"/>
              <a:t>(Stop sharing your screen to allow work on the Healthy Changes Handout and discussion. Copy the questions in the chat for anyone who does not have their Resource Guide available.)</a:t>
            </a:r>
            <a:endParaRPr lang="en-US" sz="1200" dirty="0"/>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We are now going to take a moment to return to our Healthy Changes Handout in your Resource Guide. We will now look at Steps 4: Review Available Resources.  Here you will consider where you can go for support and assistance in reaching these potential goals.  You should discuss this with others on your Leadership Team but for now write down your thoughts. </a:t>
            </a:r>
          </a:p>
          <a:p>
            <a:pPr marL="0" indent="0">
              <a:lnSpc>
                <a:spcPct val="107000"/>
              </a:lnSpc>
            </a:pPr>
            <a:r>
              <a:rPr lang="en-US" sz="1200" dirty="0"/>
              <a:t>Step 4: Review Available Resources </a:t>
            </a:r>
          </a:p>
          <a:p>
            <a:pPr marL="285750" marR="0" lvl="0" indent="-133350" algn="l" rtl="0">
              <a:lnSpc>
                <a:spcPct val="107000"/>
              </a:lnSpc>
              <a:spcBef>
                <a:spcPts val="800"/>
              </a:spcBef>
              <a:spcAft>
                <a:spcPts val="0"/>
              </a:spcAft>
              <a:buClr>
                <a:schemeClr val="dk1"/>
              </a:buClr>
              <a:buSzPts val="1200"/>
              <a:buFont typeface="Times New Roman"/>
              <a:buChar char="•"/>
            </a:pPr>
            <a:r>
              <a:rPr lang="en-US" sz="1200" dirty="0"/>
              <a:t>How can I learn more to help me implement the goals I want to reach? </a:t>
            </a:r>
          </a:p>
          <a:p>
            <a:pPr marL="285750" marR="0" lvl="0" indent="-133350" algn="l" rtl="0">
              <a:lnSpc>
                <a:spcPct val="107000"/>
              </a:lnSpc>
              <a:spcBef>
                <a:spcPts val="800"/>
              </a:spcBef>
              <a:spcAft>
                <a:spcPts val="0"/>
              </a:spcAft>
              <a:buClr>
                <a:schemeClr val="dk1"/>
              </a:buClr>
              <a:buSzPts val="1200"/>
              <a:buFont typeface="Times New Roman"/>
              <a:buChar char="•"/>
            </a:pPr>
            <a:r>
              <a:rPr lang="en-US" sz="1200" dirty="0"/>
              <a:t>Who are the people/programs that can help me reach those goals?</a:t>
            </a:r>
          </a:p>
          <a:p>
            <a:pPr marL="0" marR="0" lvl="0" indent="0" algn="l" rtl="0">
              <a:lnSpc>
                <a:spcPct val="107000"/>
              </a:lnSpc>
              <a:spcBef>
                <a:spcPts val="800"/>
              </a:spcBef>
              <a:spcAft>
                <a:spcPts val="0"/>
              </a:spcAft>
              <a:buSzPts val="1400"/>
              <a:buNone/>
            </a:pPr>
            <a:r>
              <a:rPr lang="en-US" sz="1200" dirty="0"/>
              <a:t> </a:t>
            </a:r>
          </a:p>
          <a:p>
            <a:pPr marL="0" marR="0" lvl="1" indent="0" algn="l" rtl="0">
              <a:lnSpc>
                <a:spcPct val="107000"/>
              </a:lnSpc>
              <a:spcBef>
                <a:spcPts val="800"/>
              </a:spcBef>
              <a:spcAft>
                <a:spcPts val="0"/>
              </a:spcAft>
              <a:buClr>
                <a:schemeClr val="dk1"/>
              </a:buClr>
              <a:buSzPts val="1800"/>
              <a:buFont typeface="Courier New"/>
              <a:buNone/>
            </a:pPr>
            <a:r>
              <a:rPr lang="en-US" sz="1200" i="1" dirty="0"/>
              <a:t>Give people a few minutes to write down their thoughts. After people are done, ask them to share where they think they can get more support for their learning and work.  </a:t>
            </a:r>
            <a:endParaRPr lang="en-US" sz="1200" dirty="0"/>
          </a:p>
          <a:p>
            <a:pPr marL="0" marR="0" lvl="1" indent="0" algn="l" rtl="0">
              <a:lnSpc>
                <a:spcPct val="107000"/>
              </a:lnSpc>
              <a:spcBef>
                <a:spcPts val="0"/>
              </a:spcBef>
              <a:spcAft>
                <a:spcPts val="0"/>
              </a:spcAft>
              <a:buClr>
                <a:schemeClr val="dk1"/>
              </a:buClr>
              <a:buSzPts val="1800"/>
              <a:buFont typeface="Courier New"/>
              <a:buNone/>
            </a:pPr>
            <a:endParaRPr lang="en-US" sz="1200" i="0" dirty="0"/>
          </a:p>
          <a:p>
            <a:pPr marL="0" marR="0" lvl="1" indent="0" algn="l" rtl="0">
              <a:lnSpc>
                <a:spcPct val="107000"/>
              </a:lnSpc>
              <a:spcBef>
                <a:spcPts val="0"/>
              </a:spcBef>
              <a:spcAft>
                <a:spcPts val="0"/>
              </a:spcAft>
              <a:buClr>
                <a:schemeClr val="dk1"/>
              </a:buClr>
              <a:buSzPts val="1800"/>
              <a:buFont typeface="Courier New"/>
              <a:buNone/>
            </a:pPr>
            <a:r>
              <a:rPr lang="en-US" sz="1200" i="0" dirty="0"/>
              <a:t>We will now move onto Step 5: Keep Moving Forward. Each step builds on the one before.  We really want to create a habit of positive change. </a:t>
            </a:r>
            <a:endParaRPr lang="en-US" sz="1200" dirty="0"/>
          </a:p>
          <a:p>
            <a:pPr marL="0" marR="0" lvl="0" indent="0" algn="l" rtl="0">
              <a:lnSpc>
                <a:spcPct val="107000"/>
              </a:lnSpc>
              <a:spcBef>
                <a:spcPts val="0"/>
              </a:spcBef>
              <a:spcAft>
                <a:spcPts val="0"/>
              </a:spcAft>
              <a:buSzPts val="1400"/>
              <a:buNone/>
            </a:pPr>
            <a:r>
              <a:rPr lang="en-US" sz="1200" dirty="0"/>
              <a:t>Step 5: Keep it Up</a:t>
            </a:r>
          </a:p>
          <a:p>
            <a:pPr marL="285750" indent="-247650">
              <a:lnSpc>
                <a:spcPct val="107000"/>
              </a:lnSpc>
              <a:spcBef>
                <a:spcPts val="800"/>
              </a:spcBef>
              <a:buClr>
                <a:schemeClr val="dk1"/>
              </a:buClr>
              <a:buSzPts val="1200"/>
              <a:buFont typeface="Times New Roman"/>
              <a:buChar char="•"/>
            </a:pPr>
            <a:r>
              <a:rPr lang="en-US" sz="1200" dirty="0"/>
              <a:t>What will my role be in sustaining </a:t>
            </a:r>
            <a:r>
              <a:rPr lang="en-US" sz="1200" dirty="0">
                <a:solidFill>
                  <a:srgbClr val="000000"/>
                </a:solidFill>
              </a:rPr>
              <a:t>the positive </a:t>
            </a:r>
            <a:r>
              <a:rPr lang="en-US" sz="1200" dirty="0"/>
              <a:t>changes?</a:t>
            </a:r>
          </a:p>
          <a:p>
            <a:pPr marL="285750" marR="0" lvl="0" indent="-247650" algn="l" rtl="0">
              <a:lnSpc>
                <a:spcPct val="107000"/>
              </a:lnSpc>
              <a:spcBef>
                <a:spcPts val="800"/>
              </a:spcBef>
              <a:spcAft>
                <a:spcPts val="0"/>
              </a:spcAft>
              <a:buClr>
                <a:schemeClr val="dk1"/>
              </a:buClr>
              <a:buSzPts val="1200"/>
              <a:buFont typeface="Times New Roman"/>
              <a:buChar char="•"/>
            </a:pPr>
            <a:r>
              <a:rPr lang="en-US" sz="1200" dirty="0"/>
              <a:t>What else can my ECE program do to stay on this journey? </a:t>
            </a:r>
          </a:p>
          <a:p>
            <a:pPr marL="457200" marR="0" lvl="1" indent="0" algn="l" rtl="0">
              <a:lnSpc>
                <a:spcPct val="107000"/>
              </a:lnSpc>
              <a:spcBef>
                <a:spcPts val="800"/>
              </a:spcBef>
              <a:spcAft>
                <a:spcPts val="0"/>
              </a:spcAft>
              <a:buClr>
                <a:schemeClr val="dk1"/>
              </a:buClr>
              <a:buSzPts val="1800"/>
              <a:buFont typeface="Courier New"/>
              <a:buNone/>
            </a:pPr>
            <a:endParaRPr lang="en-US" sz="1200" i="1" dirty="0"/>
          </a:p>
          <a:p>
            <a:pPr marL="0" lvl="0" indent="0" algn="l" rtl="0">
              <a:lnSpc>
                <a:spcPct val="100000"/>
              </a:lnSpc>
              <a:spcBef>
                <a:spcPts val="800"/>
              </a:spcBef>
              <a:spcAft>
                <a:spcPts val="0"/>
              </a:spcAft>
              <a:buSzPts val="1400"/>
              <a:buNone/>
            </a:pPr>
            <a:r>
              <a:rPr lang="en-US" sz="1200" i="1" dirty="0"/>
              <a:t>Give people a few minutes to write down their thoughts. After people are done, ask them to share their thoughts on how to stay on this journey.  </a:t>
            </a:r>
            <a:endParaRPr lang="en-US" sz="1200" dirty="0"/>
          </a:p>
          <a:p>
            <a:pPr marL="0" lvl="0" indent="0" algn="l" rtl="0">
              <a:lnSpc>
                <a:spcPct val="100000"/>
              </a:lnSpc>
              <a:spcBef>
                <a:spcPts val="0"/>
              </a:spcBef>
              <a:spcAft>
                <a:spcPts val="0"/>
              </a:spcAft>
              <a:buSzPts val="1400"/>
              <a:buNone/>
            </a:pPr>
            <a:endParaRPr lang="en-US" sz="1200" i="1" dirty="0"/>
          </a:p>
          <a:p>
            <a:pPr marL="0" lvl="0" indent="0" algn="l" rtl="0">
              <a:lnSpc>
                <a:spcPct val="100000"/>
              </a:lnSpc>
              <a:spcBef>
                <a:spcPts val="0"/>
              </a:spcBef>
              <a:spcAft>
                <a:spcPts val="0"/>
              </a:spcAft>
              <a:buSzPts val="1400"/>
              <a:buNone/>
            </a:pPr>
            <a:r>
              <a:rPr lang="en-US" sz="1200" i="0" dirty="0"/>
              <a:t>We want your journey to continue and for all of your successes to be celebrated along the way!</a:t>
            </a:r>
            <a:endParaRPr lang="en-US" sz="1200" dirty="0"/>
          </a:p>
          <a:p>
            <a:pPr marL="0" lvl="0" indent="0" algn="l" rtl="0">
              <a:lnSpc>
                <a:spcPct val="100000"/>
              </a:lnSpc>
              <a:spcBef>
                <a:spcPts val="0"/>
              </a:spcBef>
              <a:spcAft>
                <a:spcPts val="0"/>
              </a:spcAft>
              <a:buSzPts val="1400"/>
              <a:buNone/>
            </a:pPr>
            <a:endParaRPr lang="en-US" sz="1100" i="1" dirty="0"/>
          </a:p>
          <a:p>
            <a:pPr marL="0" marR="0" lvl="0" indent="0" algn="l" rtl="0">
              <a:lnSpc>
                <a:spcPct val="107000"/>
              </a:lnSpc>
              <a:spcBef>
                <a:spcPts val="0"/>
              </a:spcBef>
              <a:spcAft>
                <a:spcPts val="0"/>
              </a:spcAft>
              <a:buSzPts val="1400"/>
              <a:buNone/>
            </a:pPr>
            <a:r>
              <a:rPr lang="en-US" sz="1800" dirty="0"/>
              <a:t> </a:t>
            </a:r>
          </a:p>
          <a:p>
            <a:pPr marL="0" lvl="0" indent="0" algn="l" rtl="0">
              <a:lnSpc>
                <a:spcPct val="100000"/>
              </a:lnSpc>
              <a:spcBef>
                <a:spcPts val="800"/>
              </a:spcBef>
              <a:spcAft>
                <a:spcPts val="0"/>
              </a:spcAft>
              <a:buSzPts val="1400"/>
              <a:buNone/>
            </a:pPr>
            <a:endParaRPr lang="en-US" dirty="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66:notes"/>
          <p:cNvSpPr>
            <a:spLocks noGrp="1" noRot="1" noChangeAspect="1"/>
          </p:cNvSpPr>
          <p:nvPr>
            <p:ph type="sldImg" idx="2"/>
          </p:nvPr>
        </p:nvSpPr>
        <p:spPr>
          <a:xfrm>
            <a:off x="1482725" y="719138"/>
            <a:ext cx="4349750" cy="32623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6" name="Google Shape;656;p66: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Autofit/>
          </a:bodyPr>
          <a:lstStyle/>
          <a:p>
            <a:pPr marL="0" marR="0" lvl="0" indent="0" algn="l" defTabSz="457200" rtl="0" eaLnBrk="1" fontAlgn="auto" latinLnBrk="0" hangingPunct="1">
              <a:lnSpc>
                <a:spcPct val="100000"/>
              </a:lnSpc>
              <a:spcBef>
                <a:spcPts val="0"/>
              </a:spcBef>
              <a:spcAft>
                <a:spcPts val="0"/>
              </a:spcAft>
              <a:buClrTx/>
              <a:buSzPts val="1400"/>
              <a:buFontTx/>
              <a:buNone/>
              <a:tabLst/>
              <a:defRPr/>
            </a:pPr>
            <a:r>
              <a:rPr lang="en-US" sz="1200" i="1" dirty="0"/>
              <a:t>Trainers should review and update the “Action Period Tasks” slides at the end of each Session to ensure accuracy, align tasks with the Learning Collaborative timeline, and reduce repetitive tasks. </a:t>
            </a:r>
          </a:p>
          <a:p>
            <a:pPr marL="0" lvl="0" indent="0" algn="l" rtl="0">
              <a:lnSpc>
                <a:spcPct val="100000"/>
              </a:lnSpc>
              <a:spcBef>
                <a:spcPts val="0"/>
              </a:spcBef>
              <a:spcAft>
                <a:spcPts val="0"/>
              </a:spcAft>
              <a:buSzPts val="1400"/>
              <a:buNone/>
            </a:pPr>
            <a:endParaRPr sz="1200" dirty="0">
              <a:highlight>
                <a:srgbClr val="00FFFF"/>
              </a:highligh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p:txBody>
          <a:bodyPr>
            <a:normAutofit lnSpcReduction="10000"/>
          </a:bodyPr>
          <a:lstStyle/>
          <a:p>
            <a:pPr defTabSz="957468">
              <a:defRPr/>
            </a:pPr>
            <a:r>
              <a:rPr lang="en-US" kern="1200" dirty="0">
                <a:solidFill>
                  <a:schemeClr val="tx1"/>
                </a:solidFill>
                <a:latin typeface="Times New Roman"/>
                <a:cs typeface="Times New Roman"/>
              </a:rPr>
              <a:t>Just like for the children in our care, being active is important to us as adults. In </a:t>
            </a:r>
            <a:r>
              <a:rPr lang="en-US" u="sng" kern="1200" dirty="0">
                <a:solidFill>
                  <a:schemeClr val="tx1"/>
                </a:solidFill>
                <a:latin typeface="Times New Roman"/>
                <a:cs typeface="Times New Roman"/>
              </a:rPr>
              <a:t>many</a:t>
            </a:r>
            <a:r>
              <a:rPr lang="en-US" kern="1200" dirty="0">
                <a:solidFill>
                  <a:schemeClr val="tx1"/>
                </a:solidFill>
                <a:latin typeface="Times New Roman"/>
                <a:cs typeface="Times New Roman"/>
              </a:rPr>
              <a:t> of our Sessions, we will take physical activity breaks – we know that active breaks keeps your brain more engaged today and helps you be healthier overall. These breaks are for you and perhaps ideas that you can take home to your classroom.</a:t>
            </a:r>
          </a:p>
          <a:p>
            <a:pPr defTabSz="957468">
              <a:defRPr/>
            </a:pPr>
            <a:endParaRPr lang="en-US" b="1" kern="1200" baseline="0" dirty="0">
              <a:solidFill>
                <a:schemeClr val="tx1"/>
              </a:solidFill>
              <a:latin typeface="Times New Roman"/>
              <a:cs typeface="Times New Roman"/>
            </a:endParaRPr>
          </a:p>
          <a:p>
            <a:r>
              <a:rPr lang="en-US" b="1" i="1" dirty="0">
                <a:latin typeface="Times New Roman"/>
                <a:cs typeface="Times New Roman"/>
              </a:rPr>
              <a:t>Wiggles Activity</a:t>
            </a:r>
            <a:r>
              <a:rPr lang="en-US" dirty="0">
                <a:latin typeface="Times New Roman"/>
                <a:cs typeface="Times New Roman"/>
              </a:rPr>
              <a:t> </a:t>
            </a:r>
          </a:p>
          <a:p>
            <a:r>
              <a:rPr lang="en-US" dirty="0">
                <a:latin typeface="Times New Roman"/>
                <a:cs typeface="Times New Roman"/>
              </a:rPr>
              <a:t>We are going to start by standing up. If you can, start marching in place. If you are more comfortable you can do this activity standing still or sitting down. </a:t>
            </a:r>
          </a:p>
          <a:p>
            <a:r>
              <a:rPr lang="en-US" i="1" dirty="0">
                <a:latin typeface="Times New Roman"/>
                <a:cs typeface="Times New Roman"/>
              </a:rPr>
              <a:t>Have participants stand up and start by marching on the spot.</a:t>
            </a:r>
          </a:p>
          <a:p>
            <a:endParaRPr lang="en-US" dirty="0">
              <a:latin typeface="Times New Roman"/>
              <a:cs typeface="Times New Roman"/>
            </a:endParaRPr>
          </a:p>
          <a:p>
            <a:r>
              <a:rPr lang="en-US" dirty="0">
                <a:latin typeface="Times New Roman"/>
                <a:cs typeface="Times New Roman"/>
              </a:rPr>
              <a:t>As I introduce each body part, you are going to move/wiggle that body. You also need to keep moving all of the body parts that were already named and keep on marching!</a:t>
            </a:r>
          </a:p>
          <a:p>
            <a:r>
              <a:rPr lang="en-US" dirty="0">
                <a:latin typeface="Times New Roman"/>
                <a:cs typeface="Times New Roman"/>
              </a:rPr>
              <a:t>We’re going to start with our fingers and work our way down the body.</a:t>
            </a:r>
          </a:p>
          <a:p>
            <a:r>
              <a:rPr lang="en-US" dirty="0">
                <a:latin typeface="Times New Roman"/>
                <a:cs typeface="Times New Roman"/>
              </a:rPr>
              <a:t>• begin to wiggle your fingers </a:t>
            </a:r>
          </a:p>
          <a:p>
            <a:r>
              <a:rPr lang="en-US" dirty="0">
                <a:latin typeface="Times New Roman"/>
                <a:cs typeface="Times New Roman"/>
              </a:rPr>
              <a:t>• then your fingers and wrists </a:t>
            </a:r>
          </a:p>
          <a:p>
            <a:r>
              <a:rPr lang="en-US" dirty="0">
                <a:latin typeface="Times New Roman"/>
                <a:cs typeface="Times New Roman"/>
              </a:rPr>
              <a:t>• then your fingers, wrists and forearms </a:t>
            </a:r>
          </a:p>
          <a:p>
            <a:r>
              <a:rPr lang="en-US" dirty="0">
                <a:latin typeface="Times New Roman"/>
                <a:cs typeface="Times New Roman"/>
              </a:rPr>
              <a:t>• then your fingers, wrists, forearms and elbows </a:t>
            </a:r>
          </a:p>
          <a:p>
            <a:r>
              <a:rPr lang="en-US" dirty="0">
                <a:latin typeface="Times New Roman"/>
                <a:cs typeface="Times New Roman"/>
              </a:rPr>
              <a:t>• then your fingers, wrists, forearms, elbows and shoulders </a:t>
            </a:r>
          </a:p>
          <a:p>
            <a:r>
              <a:rPr lang="en-US" dirty="0">
                <a:latin typeface="Times New Roman"/>
                <a:cs typeface="Times New Roman"/>
              </a:rPr>
              <a:t>• then your fingers, wrists, forearms, elbows, shoulders and rib cage </a:t>
            </a:r>
          </a:p>
          <a:p>
            <a:r>
              <a:rPr lang="en-US" dirty="0">
                <a:latin typeface="Times New Roman"/>
                <a:cs typeface="Times New Roman"/>
              </a:rPr>
              <a:t>• then your fingers, wrists, forearms, elbows, shoulders, rib cage and hips </a:t>
            </a:r>
          </a:p>
          <a:p>
            <a:r>
              <a:rPr lang="en-US" dirty="0">
                <a:latin typeface="Times New Roman"/>
                <a:cs typeface="Times New Roman"/>
              </a:rPr>
              <a:t>• then your fingers, wrists, forearms, elbows, shoulders, rib cage, hips and knees </a:t>
            </a:r>
          </a:p>
          <a:p>
            <a:r>
              <a:rPr lang="en-US" dirty="0">
                <a:latin typeface="Times New Roman"/>
                <a:cs typeface="Times New Roman"/>
              </a:rPr>
              <a:t>• then your fingers, wrists, forearms, elbows, shoulders, rib cage, hips, knees and head</a:t>
            </a:r>
          </a:p>
          <a:p>
            <a:r>
              <a:rPr lang="en-US" dirty="0">
                <a:latin typeface="Times New Roman"/>
                <a:cs typeface="Times New Roman"/>
              </a:rPr>
              <a:t>Are you still marching?</a:t>
            </a:r>
          </a:p>
          <a:p>
            <a:endParaRPr lang="en-US" dirty="0">
              <a:latin typeface="Times New Roman"/>
              <a:cs typeface="Times New Roman"/>
            </a:endParaRPr>
          </a:p>
          <a:p>
            <a:r>
              <a:rPr lang="en-US" dirty="0">
                <a:latin typeface="Times New Roman"/>
                <a:cs typeface="Times New Roman"/>
              </a:rPr>
              <a:t>Now, let’s end with three deep breaths before we sit back down. Ready, breathe through your nose and out through your mouth.  </a:t>
            </a:r>
          </a:p>
          <a:p>
            <a:endParaRPr lang="en-US" i="1" baseline="0" dirty="0">
              <a:latin typeface="Times New Roman"/>
              <a:cs typeface="Times New Roman"/>
            </a:endParaRPr>
          </a:p>
          <a:p>
            <a:r>
              <a:rPr lang="en-US" i="1" dirty="0">
                <a:latin typeface="Times New Roman"/>
                <a:cs typeface="Times New Roman"/>
              </a:rPr>
              <a:t>Source: Adapted with permission from the North Carolina Department of Public Instruction (www.ncpe4me.com). </a:t>
            </a:r>
            <a:r>
              <a:rPr lang="en-US" i="1" dirty="0">
                <a:latin typeface="Times New Roman"/>
                <a:cs typeface="Times New Roman"/>
                <a:hlinkClick r:id="rId3"/>
              </a:rPr>
              <a:t>https://www.winnipeginmotion.ca/docs/Energizers_final_low.pdf</a:t>
            </a:r>
            <a:endParaRPr lang="en-US" i="1" baseline="0" dirty="0">
              <a:latin typeface="Times New Roman"/>
              <a:cs typeface="Times New Roman"/>
            </a:endParaRPr>
          </a:p>
        </p:txBody>
      </p:sp>
      <p:sp>
        <p:nvSpPr>
          <p:cNvPr id="4" name="Slide Number Placeholder 3"/>
          <p:cNvSpPr>
            <a:spLocks noGrp="1"/>
          </p:cNvSpPr>
          <p:nvPr>
            <p:ph type="sldNum" sz="quarter" idx="10"/>
          </p:nvPr>
        </p:nvSpPr>
        <p:spPr/>
        <p:txBody>
          <a:bodyPr/>
          <a:lstStyle/>
          <a:p>
            <a:fld id="{7EB6D1D6-374E-4205-B595-3B698EC37D47}" type="slidenum">
              <a:rPr lang="en-US" smtClean="0"/>
              <a:pPr/>
              <a:t>16</a:t>
            </a:fld>
            <a:endParaRPr lang="en-US"/>
          </a:p>
        </p:txBody>
      </p:sp>
    </p:spTree>
    <p:extLst>
      <p:ext uri="{BB962C8B-B14F-4D97-AF65-F5344CB8AC3E}">
        <p14:creationId xmlns:p14="http://schemas.microsoft.com/office/powerpoint/2010/main" val="39044451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p:txBody>
          <a:bodyPr>
            <a:normAutofit/>
          </a:bodyPr>
          <a:lstStyle/>
          <a:p>
            <a:r>
              <a:rPr lang="en-US" baseline="0"/>
              <a:t>After this Session, there is one final Action Period. During this Action Period, we will focus on Sustaining Healthy Changes and considering what additional changes can be made that will positively impact the health and wellness of the children in your program.</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B6D1D6-374E-4205-B595-3B698EC37D47}"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046500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baseline="0" dirty="0">
                <a:solidFill>
                  <a:schemeClr val="tx1"/>
                </a:solidFill>
                <a:latin typeface="Times New Roman"/>
                <a:cs typeface="Times New Roman"/>
              </a:rPr>
              <a:t>If you haven’t done so already, now is a good time to share all that you have learned with ECE program staff.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latin typeface="Times New Roman"/>
                <a:cs typeface="Times New Roman"/>
              </a:rPr>
              <a:t>In your Resource Guide, you will find a handout with key learnings from this Learning Collaborative. Sharing copies of this handout is a quick and easy way to keep staff up-to-date about the Learning Collaborative activities. </a:t>
            </a:r>
            <a:r>
              <a:rPr lang="en-US" b="0" i="1" baseline="0" dirty="0">
                <a:solidFill>
                  <a:schemeClr val="tx1"/>
                </a:solidFill>
                <a:latin typeface="Times New Roman"/>
                <a:cs typeface="Times New Roman"/>
              </a:rPr>
              <a:t>Trainers can email the Key Learnings handout which may make it easier for them to share with their staff and view video links. </a:t>
            </a:r>
            <a:endParaRPr lang="en-US" strike="sngStrike" baseline="0" dirty="0">
              <a:solidFill>
                <a:schemeClr val="tx1"/>
              </a:solidFill>
              <a:latin typeface="Times New Roman"/>
              <a:cs typeface="Times New Roman"/>
            </a:endParaRPr>
          </a:p>
          <a:p>
            <a:pPr marL="171450" lvl="0" indent="-171450">
              <a:buFont typeface="Arial" panose="020B0604020202020204" pitchFamily="34" charset="0"/>
              <a:buChar char="•"/>
            </a:pPr>
            <a:r>
              <a:rPr lang="en-US" baseline="0" dirty="0">
                <a:solidFill>
                  <a:schemeClr val="tx1"/>
                </a:solidFill>
                <a:latin typeface="Times New Roman"/>
                <a:cs typeface="Times New Roman"/>
              </a:rPr>
              <a:t>We strongly recommend that you also arrange time to meet with staff. </a:t>
            </a:r>
            <a:endParaRPr lang="en-US" i="0" baseline="0" dirty="0">
              <a:solidFill>
                <a:schemeClr val="tx1"/>
              </a:solidFill>
              <a:latin typeface="Times New Roman"/>
              <a:cs typeface="Times New Roman"/>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smtClean="0">
                <a:solidFill>
                  <a:schemeClr val="dk1"/>
                </a:solidFill>
                <a:latin typeface="Arial"/>
                <a:ea typeface="Arial"/>
                <a:cs typeface="Arial"/>
                <a:sym typeface="Arial"/>
              </a:rPr>
              <a:t>183</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3686476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68:notes"/>
          <p:cNvSpPr>
            <a:spLocks noGrp="1" noRot="1" noChangeAspect="1"/>
          </p:cNvSpPr>
          <p:nvPr>
            <p:ph type="sldImg" idx="2"/>
          </p:nvPr>
        </p:nvSpPr>
        <p:spPr>
          <a:xfrm>
            <a:off x="1439863" y="720725"/>
            <a:ext cx="4435475" cy="3325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6" name="Google Shape;696;p68: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rmAutofit/>
          </a:bodyPr>
          <a:lstStyle/>
          <a:p>
            <a:pPr marL="0" marR="0" lvl="0" indent="0" algn="l" defTabSz="457200" rtl="0" eaLnBrk="1" fontAlgn="auto" latinLnBrk="0" hangingPunct="1">
              <a:lnSpc>
                <a:spcPct val="100000"/>
              </a:lnSpc>
              <a:spcBef>
                <a:spcPts val="0"/>
              </a:spcBef>
              <a:spcAft>
                <a:spcPts val="0"/>
              </a:spcAft>
              <a:buClr>
                <a:schemeClr val="dk1"/>
              </a:buClr>
              <a:buSzPts val="1100"/>
              <a:buFont typeface="Times New Roman"/>
              <a:buNone/>
              <a:tabLst/>
              <a:defRPr/>
            </a:pPr>
            <a:r>
              <a:rPr lang="en-US" sz="1200" i="1" dirty="0"/>
              <a:t>Trainers should review and update the “Action Period Tasks” slides at the end of each Session to ensure accuracy, align tasks with Learning Collaborative timeline, and reduce repetitive tasks. </a:t>
            </a:r>
          </a:p>
          <a:p>
            <a:pPr marL="0" marR="0" lvl="0" indent="0" algn="l" rtl="0">
              <a:lnSpc>
                <a:spcPct val="100000"/>
              </a:lnSpc>
              <a:spcBef>
                <a:spcPts val="0"/>
              </a:spcBef>
              <a:spcAft>
                <a:spcPts val="0"/>
              </a:spcAft>
              <a:buClr>
                <a:schemeClr val="dk1"/>
              </a:buClr>
              <a:buSzPts val="1100"/>
              <a:buFont typeface="Times New Roman"/>
              <a:buNone/>
            </a:pPr>
            <a:endParaRPr lang="en-US" sz="1200" i="1" dirty="0"/>
          </a:p>
          <a:p>
            <a:pPr marL="0" marR="0" lvl="0" indent="0" algn="l" rtl="0">
              <a:lnSpc>
                <a:spcPct val="100000"/>
              </a:lnSpc>
              <a:spcBef>
                <a:spcPts val="0"/>
              </a:spcBef>
              <a:spcAft>
                <a:spcPts val="0"/>
              </a:spcAft>
              <a:buClr>
                <a:schemeClr val="dk1"/>
              </a:buClr>
              <a:buSzPts val="1100"/>
              <a:buFont typeface="Times New Roman"/>
              <a:buNone/>
            </a:pPr>
            <a:r>
              <a:rPr lang="en-US" sz="1200" i="1" dirty="0"/>
              <a:t>Remind participants of the tasks they are asked to complete after the Celebrating Success Session ends today. </a:t>
            </a:r>
          </a:p>
          <a:p>
            <a:pPr marL="0" marR="0" lvl="0" indent="0" algn="l" rtl="0">
              <a:lnSpc>
                <a:spcPct val="100000"/>
              </a:lnSpc>
              <a:spcBef>
                <a:spcPts val="0"/>
              </a:spcBef>
              <a:spcAft>
                <a:spcPts val="0"/>
              </a:spcAft>
              <a:buClr>
                <a:schemeClr val="dk1"/>
              </a:buClr>
              <a:buSzPts val="1100"/>
              <a:buFont typeface="Times New Roman"/>
              <a:buNone/>
            </a:pPr>
            <a:endParaRPr sz="1200" dirty="0">
              <a:solidFill>
                <a:schemeClr val="dk1"/>
              </a:solidFill>
              <a:latin typeface="Times New Roman"/>
              <a:ea typeface="Times New Roman"/>
              <a:cs typeface="Times New Roman"/>
              <a:sym typeface="Times New Roman"/>
            </a:endParaRPr>
          </a:p>
          <a:p>
            <a:pPr marL="0" indent="0"/>
            <a:r>
              <a:rPr lang="en-US" sz="1200" dirty="0"/>
              <a:t>We have now covered best practices in Screen Time, along with how to implement </a:t>
            </a:r>
            <a:r>
              <a:rPr lang="en-US" sz="1200" dirty="0">
                <a:solidFill>
                  <a:srgbClr val="000000"/>
                </a:solidFill>
              </a:rPr>
              <a:t>positive </a:t>
            </a:r>
            <a:r>
              <a:rPr lang="en-US" sz="1200" dirty="0"/>
              <a:t>changes in your ECE programs. You had the chance to share your successes and see what others in our collaborative have accomplished over the last </a:t>
            </a:r>
            <a:r>
              <a:rPr lang="en-US" sz="1200" dirty="0">
                <a:solidFill>
                  <a:srgbClr val="000000"/>
                </a:solidFill>
              </a:rPr>
              <a:t>several months</a:t>
            </a:r>
            <a:r>
              <a:rPr lang="en-US" sz="1200" dirty="0"/>
              <a:t> together. </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en-US" sz="1200" dirty="0">
                <a:solidFill>
                  <a:schemeClr val="dk1"/>
                </a:solidFill>
                <a:latin typeface="Times New Roman"/>
                <a:ea typeface="Times New Roman"/>
                <a:cs typeface="Times New Roman"/>
                <a:sym typeface="Times New Roman"/>
              </a:rPr>
              <a:t>Remember, the impact of this Learning Collaborative will be larger and last longer the more you involve your whole staff. </a:t>
            </a:r>
            <a:r>
              <a:rPr lang="en-US" sz="1200" dirty="0"/>
              <a:t>The</a:t>
            </a:r>
            <a:r>
              <a:rPr lang="en-US" sz="1200" i="1" dirty="0"/>
              <a:t> Healthy Changes Handout</a:t>
            </a:r>
            <a:r>
              <a:rPr lang="en-US" sz="1200" i="0" dirty="0"/>
              <a:t> that you started today can help guide you in this process. Just as you did on previous goals, you can </a:t>
            </a:r>
            <a:r>
              <a:rPr lang="en-US" sz="1200" b="0" dirty="0">
                <a:solidFill>
                  <a:schemeClr val="dk1"/>
                </a:solidFill>
                <a:latin typeface="Times New Roman"/>
                <a:ea typeface="Times New Roman"/>
                <a:cs typeface="Times New Roman"/>
                <a:sym typeface="Times New Roman"/>
              </a:rPr>
              <a:t>also get staff input on making an ongoing plan for sustaining change. </a:t>
            </a:r>
            <a:r>
              <a:rPr lang="en-US" sz="1200" dirty="0"/>
              <a:t>When you leave today, we hope you will continue to involve your staff as you make changes in your program. </a:t>
            </a:r>
            <a:endParaRPr sz="1200" b="0"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21880638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p:txBody>
          <a:bodyPr/>
          <a:lstStyle/>
          <a:p>
            <a:r>
              <a:rPr lang="en-US" i="1" baseline="0">
                <a:latin typeface="Times New Roman"/>
                <a:cs typeface="Times New Roman"/>
              </a:rPr>
              <a:t>Review dates for any final Action Period tasks and TA visits.</a:t>
            </a:r>
          </a:p>
          <a:p>
            <a:endParaRPr lang="en-US" i="0" baseline="0">
              <a:latin typeface="Times New Roman"/>
              <a:cs typeface="Times New Roman"/>
            </a:endParaRPr>
          </a:p>
        </p:txBody>
      </p:sp>
      <p:sp>
        <p:nvSpPr>
          <p:cNvPr id="4" name="Slide Number Placeholder 3"/>
          <p:cNvSpPr>
            <a:spLocks noGrp="1"/>
          </p:cNvSpPr>
          <p:nvPr>
            <p:ph type="sldNum" sz="quarter" idx="10"/>
          </p:nvPr>
        </p:nvSpPr>
        <p:spPr/>
        <p:txBody>
          <a:bodyPr/>
          <a:lstStyle/>
          <a:p>
            <a:fld id="{E7A05770-E5D7-814C-AA59-DDBA4A5E56F3}" type="slidenum">
              <a:rPr lang="en-US" smtClean="0"/>
              <a:t>185</a:t>
            </a:fld>
            <a:endParaRPr lang="en-US"/>
          </a:p>
        </p:txBody>
      </p:sp>
    </p:spTree>
    <p:extLst>
      <p:ext uri="{BB962C8B-B14F-4D97-AF65-F5344CB8AC3E}">
        <p14:creationId xmlns:p14="http://schemas.microsoft.com/office/powerpoint/2010/main" val="331429581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1139825"/>
            <a:ext cx="2122488" cy="1590675"/>
          </a:xfrm>
        </p:spPr>
      </p:sp>
      <p:sp>
        <p:nvSpPr>
          <p:cNvPr id="3" name="Notes Placeholder 2"/>
          <p:cNvSpPr>
            <a:spLocks noGrp="1"/>
          </p:cNvSpPr>
          <p:nvPr>
            <p:ph type="body" idx="1"/>
          </p:nvPr>
        </p:nvSpPr>
        <p:spPr>
          <a:xfrm>
            <a:off x="673100" y="3181986"/>
            <a:ext cx="5486400" cy="4438014"/>
          </a:xfrm>
        </p:spPr>
        <p:txBody>
          <a:bodyPr/>
          <a:lstStyle/>
          <a:p>
            <a:r>
              <a:rPr lang="en-US" i="0" baseline="0">
                <a:latin typeface="Times New Roman"/>
                <a:cs typeface="Times New Roman"/>
              </a:rPr>
              <a:t>Any questions? </a:t>
            </a:r>
            <a:endParaRPr lang="en-US" i="0">
              <a:latin typeface="Times New Roman"/>
              <a:cs typeface="Times New Roman"/>
            </a:endParaRPr>
          </a:p>
          <a:p>
            <a:endParaRPr lang="en-US"/>
          </a:p>
        </p:txBody>
      </p:sp>
    </p:spTree>
    <p:extLst>
      <p:ext uri="{BB962C8B-B14F-4D97-AF65-F5344CB8AC3E}">
        <p14:creationId xmlns:p14="http://schemas.microsoft.com/office/powerpoint/2010/main" val="129642673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70:notes"/>
          <p:cNvSpPr>
            <a:spLocks noGrp="1" noRot="1" noChangeAspect="1"/>
          </p:cNvSpPr>
          <p:nvPr>
            <p:ph type="sldImg" idx="2"/>
          </p:nvPr>
        </p:nvSpPr>
        <p:spPr>
          <a:xfrm>
            <a:off x="1438275" y="644525"/>
            <a:ext cx="4437063" cy="3327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0" name="Google Shape;710;p70: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sz="1200" b="0" i="0">
                <a:latin typeface="Times New Roman"/>
                <a:ea typeface="Times New Roman"/>
                <a:cs typeface="Times New Roman"/>
                <a:sym typeface="Times New Roman"/>
              </a:rPr>
              <a:t>Thank you for taking this journey to improve the health of the children in your ECE program and their families. Your commitment to your children, your staff and their families should be celebrated! </a:t>
            </a:r>
            <a:endParaRPr sz="1200" b="0" i="1">
              <a:latin typeface="Times New Roman"/>
              <a:ea typeface="Times New Roman"/>
              <a:cs typeface="Times New Roman"/>
              <a:sym typeface="Times New Roman"/>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644525"/>
            <a:ext cx="4437063" cy="3327400"/>
          </a:xfrm>
        </p:spPr>
      </p:sp>
      <p:sp>
        <p:nvSpPr>
          <p:cNvPr id="3" name="Notes Placeholder 2"/>
          <p:cNvSpPr>
            <a:spLocks noGrp="1"/>
          </p:cNvSpPr>
          <p:nvPr>
            <p:ph type="body" idx="1"/>
          </p:nvPr>
        </p:nvSpPr>
        <p:spPr/>
        <p:txBody>
          <a:bodyPr/>
          <a:lstStyle/>
          <a:p>
            <a:pPr defTabSz="1021806">
              <a:defRPr/>
            </a:pPr>
            <a:r>
              <a:rPr lang="en-US" b="0" i="1" kern="1200">
                <a:solidFill>
                  <a:schemeClr val="tx1"/>
                </a:solidFill>
                <a:effectLst/>
                <a:latin typeface="Times New Roman" panose="02020603050405020304" pitchFamily="18" charset="0"/>
                <a:cs typeface="Times New Roman" panose="02020603050405020304" pitchFamily="18" charset="0"/>
              </a:rPr>
              <a:t>Be sure to insert your contact information.</a:t>
            </a:r>
            <a:endParaRPr lang="en-US" b="1" kern="1200">
              <a:solidFill>
                <a:schemeClr val="tx1"/>
              </a:solidFill>
              <a:effectLst/>
              <a:latin typeface="Times New Roman" panose="02020603050405020304" pitchFamily="18" charset="0"/>
              <a:cs typeface="Times New Roman" panose="02020603050405020304" pitchFamily="18" charset="0"/>
            </a:endParaRPr>
          </a:p>
          <a:p>
            <a:pPr defTabSz="1021806">
              <a:defRPr/>
            </a:pPr>
            <a:endParaRPr lang="en-US" b="0" i="0" baseline="0">
              <a:latin typeface="Times New Roman" panose="02020603050405020304" pitchFamily="18" charset="0"/>
              <a:cs typeface="Times New Roman" panose="02020603050405020304" pitchFamily="18" charset="0"/>
            </a:endParaRPr>
          </a:p>
          <a:p>
            <a:pPr defTabSz="1021806">
              <a:defRPr/>
            </a:pPr>
            <a:r>
              <a:rPr lang="en-US" b="0" i="0" baseline="0">
                <a:latin typeface="Times New Roman" panose="02020603050405020304" pitchFamily="18" charset="0"/>
                <a:cs typeface="Times New Roman" panose="02020603050405020304" pitchFamily="18" charset="0"/>
              </a:rPr>
              <a:t>Thank you for taking this journey to improve the health of the children in your ECE program and their families. Your commitment to your children, your staff and their families is to be commended.  </a:t>
            </a:r>
            <a:endParaRPr lang="en-US" b="0"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863127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p:txBody>
          <a:bodyPr>
            <a:normAutofit fontScale="55000" lnSpcReduction="20000"/>
          </a:bodyPr>
          <a:lstStyle/>
          <a:p>
            <a:pPr marL="0" marR="0" lvl="0" indent="0" algn="l" defTabSz="457200" rtl="0" eaLnBrk="1" fontAlgn="auto" latinLnBrk="0" hangingPunct="1">
              <a:lnSpc>
                <a:spcPct val="100000"/>
              </a:lnSpc>
              <a:spcBef>
                <a:spcPts val="0"/>
              </a:spcBef>
              <a:spcAft>
                <a:spcPts val="600"/>
              </a:spcAft>
              <a:buClr>
                <a:srgbClr val="3264A0"/>
              </a:buClr>
              <a:buSzTx/>
              <a:buFont typeface="Wingdings" panose="05000000000000000000" pitchFamily="2" charset="2"/>
              <a:buNone/>
              <a:tabLst/>
              <a:defRPr/>
            </a:pPr>
            <a:r>
              <a:rPr lang="en-US" sz="3200" i="1" dirty="0">
                <a:effectLst/>
                <a:latin typeface="Calibri" panose="020F0502020204030204" pitchFamily="34" charset="0"/>
                <a:ea typeface="Calibri" panose="020F0502020204030204" pitchFamily="34" charset="0"/>
              </a:rPr>
              <a:t>This “Trainer Reminder” slide gives you reminders for the Action Periods and next steps for you in facilitating the Learning Collaborative.  They are hidden in the PowerPoint.  They are not intended to be shared with ECE providers.  Do not include them in any printed versions of the slides you provide to ECE providers.</a:t>
            </a:r>
            <a:endParaRPr lang="en-US" sz="3200" dirty="0">
              <a:effectLst/>
              <a:latin typeface="Calibri" panose="020F0502020204030204" pitchFamily="34" charset="0"/>
              <a:ea typeface="Calibri" panose="020F0502020204030204" pitchFamily="34" charset="0"/>
            </a:endParaRPr>
          </a:p>
          <a:p>
            <a:pPr marL="0" marR="0" lvl="0" indent="0" algn="l" defTabSz="457200" rtl="0" eaLnBrk="1" fontAlgn="auto" latinLnBrk="0" hangingPunct="1">
              <a:lnSpc>
                <a:spcPct val="100000"/>
              </a:lnSpc>
              <a:spcBef>
                <a:spcPts val="0"/>
              </a:spcBef>
              <a:spcAft>
                <a:spcPts val="600"/>
              </a:spcAft>
              <a:buClr>
                <a:srgbClr val="3264A0"/>
              </a:buClr>
              <a:buSzTx/>
              <a:buFont typeface="Wingdings" panose="05000000000000000000" pitchFamily="2" charset="2"/>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600"/>
              </a:spcAft>
              <a:buClr>
                <a:srgbClr val="3264A0"/>
              </a:buClr>
              <a:buSzTx/>
              <a:buFont typeface="Wingdings" panose="05000000000000000000" pitchFamily="2" charset="2"/>
              <a:buNone/>
              <a:tabLst/>
              <a:defRPr/>
            </a:pPr>
            <a:r>
              <a:rPr kumimoji="0" lang="en-US" sz="3200" b="0" i="1" u="none" strike="noStrike" kern="1200" cap="none" spc="0" normalizeH="0" baseline="0" noProof="0" dirty="0">
                <a:ln>
                  <a:noFill/>
                </a:ln>
                <a:solidFill>
                  <a:prstClr val="black"/>
                </a:solidFill>
                <a:effectLst/>
                <a:uLnTx/>
                <a:uFillTx/>
                <a:latin typeface="Calibri"/>
                <a:ea typeface="+mn-ea"/>
                <a:cs typeface="+mn-cs"/>
              </a:rPr>
              <a:t>After Session 6, trainers should:</a:t>
            </a:r>
          </a:p>
          <a:p>
            <a:pPr marL="342900" marR="0" lvl="0" indent="-342900" algn="l" defTabSz="457200" rtl="0" eaLnBrk="1" fontAlgn="auto" latinLnBrk="0" hangingPunct="1">
              <a:lnSpc>
                <a:spcPct val="100000"/>
              </a:lnSpc>
              <a:spcBef>
                <a:spcPts val="0"/>
              </a:spcBef>
              <a:spcAft>
                <a:spcPts val="600"/>
              </a:spcAft>
              <a:buClr>
                <a:srgbClr val="3264A0"/>
              </a:buClr>
              <a:buSzTx/>
              <a:buFont typeface="Wingdings" panose="05000000000000000000"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Meet with ECE programs to provide TA.</a:t>
            </a:r>
          </a:p>
          <a:p>
            <a:pPr marL="342900" marR="0" lvl="0" indent="-342900" algn="l" defTabSz="457200" rtl="0" eaLnBrk="1" fontAlgn="auto" latinLnBrk="0" hangingPunct="1">
              <a:lnSpc>
                <a:spcPct val="100000"/>
              </a:lnSpc>
              <a:spcBef>
                <a:spcPts val="0"/>
              </a:spcBef>
              <a:spcAft>
                <a:spcPts val="600"/>
              </a:spcAft>
              <a:buClr>
                <a:srgbClr val="3264A0"/>
              </a:buClr>
              <a:buSzTx/>
              <a:buFont typeface="Wingdings" panose="05000000000000000000" pitchFamily="2" charset="2"/>
              <a:buChar char="§"/>
              <a:tabLst/>
              <a:defRPr/>
            </a:pPr>
            <a:r>
              <a:rPr kumimoji="0" lang="en-US" sz="3000" b="0" i="0" u="none" strike="noStrike" kern="1200" cap="none" spc="0" normalizeH="0" baseline="0" noProof="0" dirty="0">
                <a:ln>
                  <a:noFill/>
                </a:ln>
                <a:solidFill>
                  <a:prstClr val="black"/>
                </a:solidFill>
                <a:effectLst/>
                <a:uLnTx/>
                <a:uFillTx/>
                <a:latin typeface="Calibri"/>
                <a:ea typeface="+mn-ea"/>
                <a:cs typeface="+mn-cs"/>
              </a:rPr>
              <a:t>Provide support to help ECE programs implement their action plans and brainstorm any support needed for final implementation of action plans</a:t>
            </a:r>
          </a:p>
          <a:p>
            <a:pPr marL="342900" marR="0" lvl="0" indent="-342900" algn="l" defTabSz="457200" rtl="0" eaLnBrk="1" fontAlgn="auto" latinLnBrk="0" hangingPunct="1">
              <a:lnSpc>
                <a:spcPct val="100000"/>
              </a:lnSpc>
              <a:spcBef>
                <a:spcPts val="0"/>
              </a:spcBef>
              <a:spcAft>
                <a:spcPts val="600"/>
              </a:spcAft>
              <a:buClr>
                <a:srgbClr val="3264A0"/>
              </a:buClr>
              <a:buSzTx/>
              <a:buFont typeface="Wingdings" panose="05000000000000000000"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Offer support as programs complete the 2</a:t>
            </a:r>
            <a:r>
              <a:rPr kumimoji="0" lang="en-US" sz="3200" b="0" i="0" u="none" strike="noStrike" kern="1200" cap="none" spc="0" normalizeH="0" baseline="30000" noProof="0" dirty="0">
                <a:ln>
                  <a:noFill/>
                </a:ln>
                <a:solidFill>
                  <a:prstClr val="black"/>
                </a:solidFill>
                <a:effectLst/>
                <a:uLnTx/>
                <a:uFillTx/>
                <a:latin typeface="Calibri"/>
                <a:ea typeface="+mn-ea"/>
                <a:cs typeface="+mn-cs"/>
              </a:rPr>
              <a:t>nd</a:t>
            </a:r>
            <a:r>
              <a:rPr kumimoji="0" lang="en-US" sz="3200" b="0" i="0" u="none" strike="noStrike" kern="1200" cap="none" spc="0" normalizeH="0" baseline="0" noProof="0" dirty="0">
                <a:ln>
                  <a:noFill/>
                </a:ln>
                <a:solidFill>
                  <a:prstClr val="black"/>
                </a:solidFill>
                <a:effectLst/>
                <a:uLnTx/>
                <a:uFillTx/>
                <a:latin typeface="Calibri"/>
                <a:ea typeface="+mn-ea"/>
                <a:cs typeface="+mn-cs"/>
              </a:rPr>
              <a:t> Screen Time program assessment</a:t>
            </a:r>
          </a:p>
          <a:p>
            <a:pPr marL="342900" marR="0" lvl="0" indent="-342900" algn="l" defTabSz="457200" rtl="0" eaLnBrk="1" fontAlgn="auto" latinLnBrk="0" hangingPunct="1">
              <a:lnSpc>
                <a:spcPct val="100000"/>
              </a:lnSpc>
              <a:spcBef>
                <a:spcPts val="0"/>
              </a:spcBef>
              <a:spcAft>
                <a:spcPts val="600"/>
              </a:spcAft>
              <a:buClr>
                <a:srgbClr val="3264A0"/>
              </a:buClr>
              <a:buSzTx/>
              <a:buFont typeface="Wingdings" panose="05000000000000000000"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Talk with ECE programs about the </a:t>
            </a:r>
            <a:r>
              <a:rPr kumimoji="0" lang="en-US" sz="3200" b="0" i="1" u="none" strike="noStrike" kern="1200" cap="none" spc="0" normalizeH="0" baseline="0" noProof="0" dirty="0">
                <a:ln>
                  <a:noFill/>
                </a:ln>
                <a:solidFill>
                  <a:prstClr val="black"/>
                </a:solidFill>
                <a:effectLst/>
                <a:uLnTx/>
                <a:uFillTx/>
                <a:latin typeface="Calibri"/>
                <a:ea typeface="+mn-ea"/>
                <a:cs typeface="+mn-cs"/>
              </a:rPr>
              <a:t>Healthy Changes Handout </a:t>
            </a:r>
            <a:r>
              <a:rPr kumimoji="0" lang="en-US" sz="3000" b="0" i="0" u="none" strike="noStrike" kern="1200" cap="none" spc="0" normalizeH="0" baseline="0" noProof="0" dirty="0">
                <a:ln>
                  <a:noFill/>
                </a:ln>
                <a:solidFill>
                  <a:prstClr val="black"/>
                </a:solidFill>
                <a:effectLst/>
                <a:uLnTx/>
                <a:uFillTx/>
                <a:latin typeface="Calibri"/>
                <a:ea typeface="+mn-ea"/>
                <a:cs typeface="+mn-cs"/>
              </a:rPr>
              <a:t>and any additional action plans they would like to select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endParaRPr lang="en-US" b="1" kern="1200" dirty="0">
              <a:solidFill>
                <a:schemeClr val="tx1"/>
              </a:solidFill>
              <a:effectLst/>
              <a:latin typeface="Times New Roman"/>
              <a:ea typeface="+mn-ea"/>
              <a:cs typeface="Times New Roman"/>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B6D1D6-374E-4205-B595-3B698EC37D47}"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56166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A05770-E5D7-814C-AA59-DDBA4A5E56F3}" type="slidenum">
              <a:rPr lang="en-US" smtClean="0"/>
              <a:t>17</a:t>
            </a:fld>
            <a:endParaRPr lang="en-US"/>
          </a:p>
        </p:txBody>
      </p:sp>
    </p:spTree>
    <p:extLst>
      <p:ext uri="{BB962C8B-B14F-4D97-AF65-F5344CB8AC3E}">
        <p14:creationId xmlns:p14="http://schemas.microsoft.com/office/powerpoint/2010/main" val="21961057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a:xfrm>
            <a:off x="685800" y="4020186"/>
            <a:ext cx="5486400" cy="1009014"/>
          </a:xfrm>
        </p:spPr>
        <p:txBody>
          <a:bodyPr>
            <a:normAutofit lnSpcReduction="10000"/>
          </a:bodyPr>
          <a:lstStyle/>
          <a:p>
            <a:r>
              <a:rPr lang="en-US" b="0" kern="1200" dirty="0">
                <a:solidFill>
                  <a:schemeClr val="tx1"/>
                </a:solidFill>
                <a:effectLst/>
                <a:latin typeface="Times New Roman"/>
                <a:ea typeface="+mn-ea"/>
                <a:cs typeface="Times New Roman"/>
              </a:rPr>
              <a:t>As ECE providers, you have the power to change this story by providing a healthy environment in your ECE program. Your efforts will have a lasting influence on children’s development and health. </a:t>
            </a:r>
            <a:endParaRPr lang="en-US" b="1" kern="1200" dirty="0">
              <a:solidFill>
                <a:schemeClr val="tx1"/>
              </a:solidFill>
              <a:effectLst/>
              <a:latin typeface="Times New Roman"/>
              <a:ea typeface="+mn-ea"/>
              <a:cs typeface="Times New Roman"/>
            </a:endParaRPr>
          </a:p>
          <a:p>
            <a:r>
              <a:rPr lang="en-US" b="0" kern="1200" dirty="0">
                <a:solidFill>
                  <a:schemeClr val="tx1"/>
                </a:solidFill>
                <a:effectLst/>
                <a:latin typeface="Times New Roman"/>
                <a:ea typeface="+mn-ea"/>
                <a:cs typeface="Times New Roman"/>
              </a:rPr>
              <a:t> </a:t>
            </a:r>
            <a:endParaRPr lang="en-US" b="1" kern="1200" dirty="0">
              <a:solidFill>
                <a:schemeClr val="tx1"/>
              </a:solidFill>
              <a:effectLst/>
              <a:latin typeface="Times New Roman"/>
              <a:ea typeface="+mn-ea"/>
              <a:cs typeface="Times New Roman"/>
            </a:endParaRPr>
          </a:p>
          <a:p>
            <a:r>
              <a:rPr lang="en-US" b="0" kern="1200" dirty="0">
                <a:solidFill>
                  <a:schemeClr val="tx1"/>
                </a:solidFill>
                <a:effectLst/>
                <a:latin typeface="Times New Roman"/>
                <a:ea typeface="+mn-ea"/>
                <a:cs typeface="Times New Roman"/>
              </a:rPr>
              <a:t>Often ECE programs focus on preparing children for the next step, elementary school, but you are preparing children for so much more including children’s long-term health.  </a:t>
            </a:r>
            <a:endParaRPr lang="en-US" b="1" kern="1200" dirty="0">
              <a:solidFill>
                <a:schemeClr val="tx1"/>
              </a:solidFill>
              <a:effectLst/>
              <a:latin typeface="Times New Roman"/>
              <a:ea typeface="+mn-ea"/>
              <a:cs typeface="Times New Roman"/>
            </a:endParaRPr>
          </a:p>
          <a:p>
            <a:pPr defTabSz="1002440">
              <a:defRPr/>
            </a:pPr>
            <a:endParaRPr lang="en-US" dirty="0">
              <a:cs typeface="Arial" charset="0"/>
            </a:endParaRPr>
          </a:p>
        </p:txBody>
      </p:sp>
      <p:sp>
        <p:nvSpPr>
          <p:cNvPr id="4" name="Slide Number Placeholder 3"/>
          <p:cNvSpPr>
            <a:spLocks noGrp="1"/>
          </p:cNvSpPr>
          <p:nvPr>
            <p:ph type="sldNum" sz="quarter" idx="10"/>
          </p:nvPr>
        </p:nvSpPr>
        <p:spPr/>
        <p:txBody>
          <a:bodyPr/>
          <a:lstStyle/>
          <a:p>
            <a:fld id="{7EB6D1D6-374E-4205-B595-3B698EC37D47}" type="slidenum">
              <a:rPr lang="en-US" smtClean="0"/>
              <a:pPr/>
              <a:t>18</a:t>
            </a:fld>
            <a:endParaRPr lang="en-US"/>
          </a:p>
        </p:txBody>
      </p:sp>
    </p:spTree>
    <p:extLst>
      <p:ext uri="{BB962C8B-B14F-4D97-AF65-F5344CB8AC3E}">
        <p14:creationId xmlns:p14="http://schemas.microsoft.com/office/powerpoint/2010/main" val="10899076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p:txBody>
          <a:bodyPr/>
          <a:lstStyle/>
          <a:p>
            <a:r>
              <a:rPr lang="en-US" sz="1000" b="0" kern="1200" dirty="0">
                <a:solidFill>
                  <a:schemeClr val="tx1"/>
                </a:solidFill>
                <a:effectLst/>
                <a:latin typeface="Times New Roman"/>
                <a:ea typeface="+mn-ea"/>
                <a:cs typeface="Times New Roman"/>
              </a:rPr>
              <a:t>Here’s a video that demonstrates how your work influences children in the classroom, their families, and their habits. This video demonstrates a Los Angeles teacher’s efforts in promoting healthy habits in her classroom. </a:t>
            </a:r>
            <a:endParaRPr lang="en-US" sz="1000" b="1" kern="1200" dirty="0">
              <a:solidFill>
                <a:schemeClr val="tx1"/>
              </a:solidFill>
              <a:effectLst/>
              <a:latin typeface="Times New Roman"/>
              <a:ea typeface="+mn-ea"/>
              <a:cs typeface="Times New Roman"/>
            </a:endParaRPr>
          </a:p>
          <a:p>
            <a:r>
              <a:rPr lang="en-US" sz="1000" b="0" i="1" kern="1200" dirty="0">
                <a:solidFill>
                  <a:schemeClr val="tx1"/>
                </a:solidFill>
                <a:effectLst/>
                <a:latin typeface="Times New Roman"/>
                <a:ea typeface="+mn-ea"/>
                <a:cs typeface="Times New Roman"/>
              </a:rPr>
              <a:t> </a:t>
            </a:r>
            <a:endParaRPr lang="en-US" sz="1000" b="1" kern="1200" dirty="0">
              <a:solidFill>
                <a:schemeClr val="tx1"/>
              </a:solidFill>
              <a:effectLst/>
              <a:latin typeface="Times New Roman"/>
              <a:ea typeface="+mn-ea"/>
              <a:cs typeface="Times New Roman"/>
            </a:endParaRPr>
          </a:p>
          <a:p>
            <a:r>
              <a:rPr lang="en-US" sz="1000" b="0" i="1" kern="1200" dirty="0">
                <a:solidFill>
                  <a:schemeClr val="tx1"/>
                </a:solidFill>
                <a:effectLst/>
                <a:latin typeface="Times New Roman"/>
                <a:ea typeface="+mn-ea"/>
                <a:cs typeface="Times New Roman"/>
              </a:rPr>
              <a:t>Click on the photo (hyperlink) to start the video. If the hyperlink does not work, use this link: </a:t>
            </a:r>
            <a:r>
              <a:rPr lang="en-US" sz="1000" b="0" u="sng" kern="1200" dirty="0">
                <a:solidFill>
                  <a:schemeClr val="tx1"/>
                </a:solidFill>
                <a:effectLst/>
                <a:latin typeface="Times New Roman"/>
                <a:ea typeface="+mn-ea"/>
                <a:cs typeface="Times New Roman"/>
                <a:hlinkClick r:id="rId3"/>
              </a:rPr>
              <a:t>https://www.youtube.com/watch?v=JhoTY0FrG3c</a:t>
            </a:r>
            <a:r>
              <a:rPr lang="en-US" sz="1000" b="0" i="1" u="sng" kern="1200" dirty="0">
                <a:solidFill>
                  <a:schemeClr val="tx1"/>
                </a:solidFill>
                <a:effectLst/>
                <a:latin typeface="Times New Roman"/>
                <a:ea typeface="+mn-ea"/>
                <a:cs typeface="Times New Roman"/>
              </a:rPr>
              <a:t>.</a:t>
            </a:r>
            <a:r>
              <a:rPr lang="en-US" sz="1000" b="0" i="0" u="none" kern="1200" dirty="0">
                <a:solidFill>
                  <a:schemeClr val="tx1"/>
                </a:solidFill>
                <a:effectLst/>
                <a:latin typeface="Times New Roman"/>
                <a:ea typeface="+mn-ea"/>
                <a:cs typeface="Times New Roman"/>
              </a:rPr>
              <a:t> </a:t>
            </a:r>
          </a:p>
          <a:p>
            <a:r>
              <a:rPr lang="en-US" sz="1000" b="0" i="0" u="none" kern="1200" dirty="0">
                <a:solidFill>
                  <a:schemeClr val="tx1"/>
                </a:solidFill>
                <a:effectLst/>
                <a:latin typeface="Times New Roman"/>
                <a:ea typeface="+mn-ea"/>
                <a:cs typeface="Times New Roman"/>
              </a:rPr>
              <a:t>(</a:t>
            </a:r>
            <a:r>
              <a:rPr lang="en-US" sz="1000" b="0" i="1" u="none" kern="1200" dirty="0">
                <a:solidFill>
                  <a:schemeClr val="tx1"/>
                </a:solidFill>
                <a:effectLst/>
                <a:latin typeface="Times New Roman"/>
                <a:ea typeface="+mn-ea"/>
                <a:cs typeface="Times New Roman"/>
              </a:rPr>
              <a:t>S</a:t>
            </a:r>
            <a:r>
              <a:rPr lang="en-US" sz="1000" b="0" i="1" kern="1200" dirty="0">
                <a:solidFill>
                  <a:schemeClr val="tx1"/>
                </a:solidFill>
                <a:effectLst/>
                <a:latin typeface="Times New Roman"/>
                <a:ea typeface="+mn-ea"/>
                <a:cs typeface="Times New Roman"/>
              </a:rPr>
              <a:t>hare the audio from your computer. Confirm that everyone can see and hear the video before you continue.)  </a:t>
            </a:r>
          </a:p>
          <a:p>
            <a:endParaRPr lang="en-US" sz="1000" b="0" i="1" kern="1200" dirty="0">
              <a:solidFill>
                <a:schemeClr val="tx1"/>
              </a:solidFill>
              <a:effectLst/>
              <a:latin typeface="Times New Roman"/>
              <a:ea typeface="+mn-ea"/>
              <a:cs typeface="Times New Roman"/>
            </a:endParaRPr>
          </a:p>
          <a:p>
            <a:r>
              <a:rPr lang="en-US" sz="1000" b="0" i="1" kern="1200" dirty="0">
                <a:solidFill>
                  <a:schemeClr val="tx1"/>
                </a:solidFill>
                <a:effectLst/>
                <a:latin typeface="Times New Roman"/>
                <a:ea typeface="+mn-ea"/>
                <a:cs typeface="Times New Roman"/>
              </a:rPr>
              <a:t>Ask: </a:t>
            </a:r>
            <a:r>
              <a:rPr lang="en-US" sz="1000" b="0" kern="1200" dirty="0">
                <a:solidFill>
                  <a:schemeClr val="tx1"/>
                </a:solidFill>
                <a:effectLst/>
                <a:latin typeface="Times New Roman"/>
                <a:ea typeface="+mn-ea"/>
                <a:cs typeface="Times New Roman"/>
              </a:rPr>
              <a:t>What stood out to you from this video? Do you see ways to connect all components of a child’s life and learning together?</a:t>
            </a:r>
            <a:endParaRPr lang="en-US" sz="1000" b="1" kern="1200" dirty="0">
              <a:solidFill>
                <a:schemeClr val="tx1"/>
              </a:solidFill>
              <a:effectLst/>
              <a:latin typeface="Times New Roman"/>
              <a:ea typeface="+mn-ea"/>
              <a:cs typeface="Times New Roman"/>
            </a:endParaRPr>
          </a:p>
          <a:p>
            <a:endParaRPr lang="en-US" dirty="0"/>
          </a:p>
        </p:txBody>
      </p:sp>
      <p:sp>
        <p:nvSpPr>
          <p:cNvPr id="4" name="Slide Number Placeholder 3"/>
          <p:cNvSpPr>
            <a:spLocks noGrp="1"/>
          </p:cNvSpPr>
          <p:nvPr>
            <p:ph type="sldNum" sz="quarter" idx="10"/>
          </p:nvPr>
        </p:nvSpPr>
        <p:spPr/>
        <p:txBody>
          <a:bodyPr/>
          <a:lstStyle/>
          <a:p>
            <a:fld id="{E7A05770-E5D7-814C-AA59-DDBA4A5E56F3}" type="slidenum">
              <a:rPr lang="en-US" smtClean="0"/>
              <a:t>19</a:t>
            </a:fld>
            <a:endParaRPr lang="en-US"/>
          </a:p>
        </p:txBody>
      </p:sp>
    </p:spTree>
    <p:extLst>
      <p:ext uri="{BB962C8B-B14F-4D97-AF65-F5344CB8AC3E}">
        <p14:creationId xmlns:p14="http://schemas.microsoft.com/office/powerpoint/2010/main" val="141384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a:xfrm>
            <a:off x="685800" y="4020186"/>
            <a:ext cx="5486400" cy="3176481"/>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prstClr val="black"/>
                </a:solidFill>
                <a:effectLst/>
                <a:uLnTx/>
                <a:uFillTx/>
                <a:latin typeface="Times New Roman"/>
                <a:ea typeface="+mn-ea"/>
                <a:cs typeface="Times New Roman"/>
              </a:rPr>
              <a:t>Italicized text = notes to the trainer to assist you in leading the Sessions.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a:ea typeface="+mn-ea"/>
                <a:cs typeface="Times New Roman"/>
              </a:rPr>
              <a:t>Non-italicized text = script/talking points.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a:ea typeface="+mn-ea"/>
                <a:cs typeface="Times New Roman"/>
              </a:rPr>
              <a:t>(Text in parenthesis) = notes for virtual implementation.</a:t>
            </a:r>
            <a:br>
              <a:rPr kumimoji="0" lang="en-US" sz="1100" b="0" i="0" u="none" strike="noStrike" kern="1200" cap="none" spc="0" normalizeH="0" baseline="0" noProof="0" dirty="0">
                <a:ln>
                  <a:noFill/>
                </a:ln>
                <a:solidFill>
                  <a:prstClr val="black"/>
                </a:solidFill>
                <a:effectLst/>
                <a:uLnTx/>
                <a:uFillTx/>
                <a:latin typeface="Times New Roman"/>
                <a:ea typeface="+mn-ea"/>
                <a:cs typeface="Times New Roman"/>
              </a:rPr>
            </a:br>
            <a:endParaRPr kumimoji="0" lang="en-US" sz="11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Times New Roman"/>
                <a:ea typeface="+mn-ea"/>
                <a:cs typeface="Times New Roman"/>
              </a:rPr>
              <a:t>You are encouraged to incorporate personal stories about early care and education (ECE) programs making improvements and/or using assessment tools to support changes in healthy eating and physical activity.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a:ea typeface="+mn-ea"/>
                <a:cs typeface="Times New Roman"/>
              </a:rPr>
              <a:t>It is good to see you (all) today. We will be working together over the next few months.  We’ll spend time learning about how ECE programs can support the health of children today and into their future.  Your fellow ECE providers in this Learning Collaborative and I (as your trainer) are here to support you as we all learn, try new ideas, and work to improve practices.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a:ea typeface="+mn-ea"/>
                <a:cs typeface="Times New Roman"/>
              </a:rPr>
              <a:t>All of the resources presented throughout the Learning Collaborative can be found in the Resource Guide. We will provide this to you </a:t>
            </a:r>
            <a:r>
              <a:rPr kumimoji="0" lang="en-US" sz="1100" b="0" i="1" u="none" strike="noStrike" kern="1200" cap="none" spc="0" normalizeH="0" baseline="0" noProof="0" dirty="0">
                <a:ln>
                  <a:noFill/>
                </a:ln>
                <a:solidFill>
                  <a:prstClr val="black"/>
                </a:solidFill>
                <a:effectLst/>
                <a:uLnTx/>
                <a:uFillTx/>
                <a:latin typeface="Times New Roman"/>
                <a:ea typeface="+mn-ea"/>
                <a:cs typeface="Times New Roman"/>
              </a:rPr>
              <a:t>(electronically or as a printed copy</a:t>
            </a:r>
            <a:r>
              <a:rPr kumimoji="0" lang="en-US" sz="1100" b="0" i="0" u="none" strike="noStrike" kern="1200" cap="none" spc="0" normalizeH="0" baseline="0" noProof="0" dirty="0">
                <a:ln>
                  <a:noFill/>
                </a:ln>
                <a:solidFill>
                  <a:prstClr val="black"/>
                </a:solidFill>
                <a:effectLst/>
                <a:uLnTx/>
                <a:uFillTx/>
                <a:latin typeface="Times New Roman"/>
                <a:ea typeface="+mn-ea"/>
                <a:cs typeface="Times New Roman"/>
              </a:rPr>
              <a:t>). When you see the notebook icon in the top right corner of the screen, the resource shown on the screen can be found in the Resource Guide.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a:ea typeface="+mn-ea"/>
                <a:cs typeface="Times New Roman"/>
              </a:rPr>
              <a:t>The Resource Guide can be found here: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https://public.3.basecamp.com/p/Xj1WBY5rhXD46RQqyoW1Ji1q</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77AA34-546B-4130-ABFB-E3D82E193EF7}"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3854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p:txBody>
          <a:bodyPr>
            <a:normAutofit/>
          </a:bodyPr>
          <a:lstStyle/>
          <a:p>
            <a:pPr marL="228600" indent="0" rtl="0">
              <a:buFont typeface="Arial" panose="020B0604020202020204" pitchFamily="34" charset="0"/>
              <a:buNone/>
            </a:pPr>
            <a:r>
              <a:rPr lang="en-US" i="0" dirty="0">
                <a:latin typeface="Times New Roman"/>
                <a:cs typeface="Times New Roman"/>
              </a:rPr>
              <a:t>The Learning Collaborative Model creates a </a:t>
            </a:r>
            <a:r>
              <a:rPr lang="en-US" b="0" i="0" dirty="0">
                <a:latin typeface="Times New Roman"/>
                <a:cs typeface="Times New Roman"/>
              </a:rPr>
              <a:t>community of learners and a network among the Leadership Teams to share ideas and provide mutual support in implementing healthy change.  </a:t>
            </a:r>
          </a:p>
          <a:p>
            <a:pPr rtl="0"/>
            <a:endParaRPr lang="en-US" b="0" i="0" dirty="0">
              <a:latin typeface="Times New Roman"/>
              <a:cs typeface="Times New Roman"/>
            </a:endParaRPr>
          </a:p>
          <a:p>
            <a:r>
              <a:rPr lang="en-US" kern="1200" dirty="0">
                <a:solidFill>
                  <a:schemeClr val="tx1"/>
                </a:solidFill>
                <a:effectLst/>
                <a:latin typeface="Times New Roman"/>
                <a:cs typeface="Times New Roman"/>
              </a:rPr>
              <a:t>A Learning Collaborative is a powerful way to support ECE programs as they improve their practices and policies. Leadership Teams come together over a period of time to learn about new ideas, go back and test them out, then come back and share their experiences and strategize ways to make them even better. </a:t>
            </a:r>
          </a:p>
          <a:p>
            <a:r>
              <a:rPr lang="en-US" kern="1200" dirty="0">
                <a:solidFill>
                  <a:schemeClr val="tx1"/>
                </a:solidFill>
                <a:effectLst/>
                <a:latin typeface="Times New Roman"/>
                <a:cs typeface="Times New Roman"/>
              </a:rPr>
              <a:t> </a:t>
            </a:r>
          </a:p>
          <a:p>
            <a:r>
              <a:rPr lang="en-US" kern="1200" dirty="0">
                <a:solidFill>
                  <a:schemeClr val="tx1"/>
                </a:solidFill>
                <a:effectLst/>
                <a:latin typeface="Times New Roman"/>
                <a:cs typeface="Times New Roman"/>
              </a:rPr>
              <a:t>The Nemours Children’s Health Learning Collaborative Curriculum serves as the foundation for our Learning Collaborative, promoting positive changes in healthy eating, breastfeeding support, physical activity, and screen time. Development of this curriculum was guided by:</a:t>
            </a:r>
          </a:p>
          <a:p>
            <a:pPr marL="171450" lvl="0" indent="-171450">
              <a:buFont typeface="Arial" panose="020B0604020202020204" pitchFamily="34" charset="0"/>
              <a:buChar char="•"/>
            </a:pPr>
            <a:r>
              <a:rPr lang="en-US" kern="1200" dirty="0">
                <a:solidFill>
                  <a:schemeClr val="tx1"/>
                </a:solidFill>
                <a:effectLst/>
                <a:latin typeface="Times New Roman"/>
                <a:cs typeface="Times New Roman"/>
              </a:rPr>
              <a:t>Standards from “Preventing Childhood Obesity in Early Care and Education Programs”, which are part of </a:t>
            </a:r>
            <a:r>
              <a:rPr lang="en-US" i="1" kern="1200" dirty="0">
                <a:solidFill>
                  <a:schemeClr val="tx1"/>
                </a:solidFill>
                <a:effectLst/>
                <a:latin typeface="Times New Roman"/>
                <a:cs typeface="Times New Roman"/>
              </a:rPr>
              <a:t>Caring for Our Children</a:t>
            </a:r>
          </a:p>
          <a:p>
            <a:pPr marL="171450" lvl="0" indent="-171450">
              <a:buFont typeface="Arial" panose="020B0604020202020204" pitchFamily="34" charset="0"/>
              <a:buChar char="•"/>
            </a:pPr>
            <a:r>
              <a:rPr lang="en-US" i="0" kern="1200" dirty="0">
                <a:solidFill>
                  <a:schemeClr val="tx1"/>
                </a:solidFill>
                <a:effectLst/>
                <a:latin typeface="Times New Roman"/>
                <a:cs typeface="Times New Roman"/>
              </a:rPr>
              <a:t>CACFP requirements and best practices</a:t>
            </a:r>
          </a:p>
          <a:p>
            <a:pPr marL="171450" lvl="0" indent="-171450">
              <a:buFont typeface="Arial" panose="020B0604020202020204" pitchFamily="34" charset="0"/>
              <a:buChar char="•"/>
            </a:pPr>
            <a:r>
              <a:rPr lang="en-US" i="1" kern="1200" dirty="0">
                <a:solidFill>
                  <a:schemeClr val="tx1"/>
                </a:solidFill>
                <a:effectLst/>
                <a:latin typeface="Times New Roman"/>
                <a:cs typeface="Times New Roman"/>
              </a:rPr>
              <a:t>Wellness Workbook</a:t>
            </a:r>
            <a:r>
              <a:rPr lang="en-US" i="0" kern="1200" dirty="0">
                <a:solidFill>
                  <a:schemeClr val="tx1"/>
                </a:solidFill>
                <a:effectLst/>
                <a:latin typeface="Times New Roman"/>
                <a:cs typeface="Times New Roman"/>
              </a:rPr>
              <a:t> policies and best practices</a:t>
            </a:r>
          </a:p>
          <a:p>
            <a:r>
              <a:rPr lang="en-US" b="0" kern="1200" dirty="0">
                <a:solidFill>
                  <a:schemeClr val="tx1"/>
                </a:solidFill>
                <a:effectLst/>
                <a:latin typeface="Times New Roman"/>
                <a:cs typeface="Times New Roman"/>
              </a:rPr>
              <a:t> </a:t>
            </a:r>
            <a:endParaRPr lang="en-US" b="1" kern="1200" dirty="0">
              <a:solidFill>
                <a:schemeClr val="tx1"/>
              </a:solidFill>
              <a:effectLst/>
              <a:latin typeface="Times New Roman"/>
              <a:cs typeface="Times New Roman"/>
            </a:endParaRPr>
          </a:p>
          <a:p>
            <a:r>
              <a:rPr lang="en-US" b="0" kern="1200" dirty="0">
                <a:solidFill>
                  <a:schemeClr val="tx1"/>
                </a:solidFill>
                <a:effectLst/>
                <a:latin typeface="Times New Roman"/>
                <a:cs typeface="Times New Roman"/>
              </a:rPr>
              <a:t>Through the Learning Collaborative, you gain access to high-quality resources and practical advice that will help you become leaders/champions of change for your ECE program, while nurture collaboration with ECE program staff to implement best practices successfully. You will also learn strategies to engage your families as partners in children’s health, development, and well-being, maximizing the long-term impact of your efforts. </a:t>
            </a:r>
            <a:endParaRPr lang="en-US" baseline="0" dirty="0">
              <a:latin typeface="Times New Roman"/>
              <a:cs typeface="Times New Roman"/>
            </a:endParaRPr>
          </a:p>
        </p:txBody>
      </p:sp>
      <p:sp>
        <p:nvSpPr>
          <p:cNvPr id="4" name="Slide Number Placeholder 3"/>
          <p:cNvSpPr>
            <a:spLocks noGrp="1"/>
          </p:cNvSpPr>
          <p:nvPr>
            <p:ph type="sldNum" sz="quarter" idx="10"/>
          </p:nvPr>
        </p:nvSpPr>
        <p:spPr/>
        <p:txBody>
          <a:bodyPr/>
          <a:lstStyle/>
          <a:p>
            <a:fld id="{7EB6D1D6-374E-4205-B595-3B698EC37D47}" type="slidenum">
              <a:rPr lang="en-US" smtClean="0"/>
              <a:pPr/>
              <a:t>20</a:t>
            </a:fld>
            <a:endParaRPr lang="en-US"/>
          </a:p>
        </p:txBody>
      </p:sp>
    </p:spTree>
    <p:extLst>
      <p:ext uri="{BB962C8B-B14F-4D97-AF65-F5344CB8AC3E}">
        <p14:creationId xmlns:p14="http://schemas.microsoft.com/office/powerpoint/2010/main" val="2074435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kern="1200" dirty="0">
                <a:solidFill>
                  <a:schemeClr val="tx1"/>
                </a:solidFill>
                <a:effectLst/>
                <a:latin typeface="Times New Roman"/>
                <a:ea typeface="+mn-ea"/>
                <a:cs typeface="Times New Roman"/>
              </a:rPr>
              <a:t>Our Learning Collaborative includes _____ (# of ECE programs). Each of you have selected a Leadership Team. This team is usually made up of 3 people – one owner/director, one lead teacher, and one other staff member.  Your team will attend this Orientation and a series of Sessions. Your whole Leadership Team is expected to attend each Session. We want you to learn together so you can together bring new ideas to your ECE program. You are the ambassadors leading your whole program to change.  </a:t>
            </a:r>
            <a:endParaRPr lang="en-US" b="1" kern="1200" dirty="0">
              <a:solidFill>
                <a:schemeClr val="tx1"/>
              </a:solidFill>
              <a:effectLst/>
              <a:latin typeface="Times New Roman"/>
              <a:ea typeface="+mn-ea"/>
              <a:cs typeface="Times New Roman"/>
            </a:endParaRPr>
          </a:p>
          <a:p>
            <a:endParaRPr lang="en-US" baseline="0" dirty="0">
              <a:solidFill>
                <a:schemeClr val="tx1"/>
              </a:solidFill>
            </a:endParaRPr>
          </a:p>
          <a:p>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7EB6D1D6-374E-4205-B595-3B698EC37D47}" type="slidenum">
              <a:rPr lang="en-US" smtClean="0"/>
              <a:pPr/>
              <a:t>21</a:t>
            </a:fld>
            <a:endParaRPr lang="en-US"/>
          </a:p>
        </p:txBody>
      </p:sp>
    </p:spTree>
    <p:extLst>
      <p:ext uri="{BB962C8B-B14F-4D97-AF65-F5344CB8AC3E}">
        <p14:creationId xmlns:p14="http://schemas.microsoft.com/office/powerpoint/2010/main" val="4257512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p:txBody>
          <a:bodyPr>
            <a:normAutofit/>
          </a:bodyPr>
          <a:lstStyle/>
          <a:p>
            <a:pPr marL="0" lvl="0" indent="0" algn="l" rtl="0">
              <a:lnSpc>
                <a:spcPct val="100000"/>
              </a:lnSpc>
              <a:spcBef>
                <a:spcPts val="0"/>
              </a:spcBef>
              <a:spcAft>
                <a:spcPts val="0"/>
              </a:spcAft>
              <a:buSzPts val="1400"/>
              <a:buNone/>
            </a:pPr>
            <a:r>
              <a:rPr lang="en-US" i="1" dirty="0">
                <a:latin typeface="Times New Roman"/>
                <a:ea typeface="Times New Roman"/>
                <a:cs typeface="Times New Roman"/>
                <a:sym typeface="Times New Roman"/>
              </a:rPr>
              <a:t>The script and timeline are only examples. Please revise the script and the chart in the slide to reflect the components of your Learning Collaborative structure. </a:t>
            </a:r>
          </a:p>
          <a:p>
            <a:pPr marL="0" lvl="0" indent="0" algn="l" rtl="0">
              <a:lnSpc>
                <a:spcPct val="100000"/>
              </a:lnSpc>
              <a:spcBef>
                <a:spcPts val="0"/>
              </a:spcBef>
              <a:spcAft>
                <a:spcPts val="0"/>
              </a:spcAft>
              <a:buSzPts val="1400"/>
              <a:buNone/>
            </a:pPr>
            <a:endParaRPr lang="en-US"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dirty="0">
                <a:latin typeface="Times New Roman"/>
                <a:ea typeface="Times New Roman"/>
                <a:cs typeface="Times New Roman"/>
                <a:sym typeface="Times New Roman"/>
              </a:rPr>
              <a:t>This is a brief overview of how our Sessions will roll out over the next #__ months. Here we are today at the Orientation. We will then continue with several other Sessions. </a:t>
            </a:r>
            <a:r>
              <a:rPr lang="en-US" baseline="0" dirty="0">
                <a:latin typeface="Times New Roman"/>
                <a:ea typeface="Times New Roman"/>
                <a:cs typeface="Times New Roman"/>
                <a:sym typeface="Times New Roman"/>
              </a:rPr>
              <a:t>The following Learning Sessions are broken into one-hour Sessions, done as a group.</a:t>
            </a:r>
            <a:endParaRPr lang="en-US"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lang="en-US"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dirty="0">
                <a:latin typeface="Times New Roman"/>
                <a:ea typeface="Times New Roman"/>
                <a:cs typeface="Times New Roman"/>
                <a:sym typeface="Times New Roman"/>
              </a:rPr>
              <a:t>Group Sessions are active: We will dig deep into specific topics and explore resources together.  We’ll use practical strategies that you can take back to your ECE programs to make change happen. Each Session covers different topic areas.</a:t>
            </a:r>
            <a:endParaRPr lang="en-US" dirty="0"/>
          </a:p>
          <a:p>
            <a:pPr marL="0" lvl="0" indent="0" algn="l" rtl="0">
              <a:lnSpc>
                <a:spcPct val="100000"/>
              </a:lnSpc>
              <a:spcBef>
                <a:spcPts val="0"/>
              </a:spcBef>
              <a:spcAft>
                <a:spcPts val="0"/>
              </a:spcAft>
              <a:buSzPts val="1400"/>
              <a:buNone/>
            </a:pPr>
            <a:r>
              <a:rPr lang="en-US" b="0" dirty="0">
                <a:solidFill>
                  <a:schemeClr val="dk1"/>
                </a:solidFill>
                <a:latin typeface="Times New Roman"/>
                <a:ea typeface="Times New Roman"/>
                <a:cs typeface="Times New Roman"/>
                <a:sym typeface="Times New Roman"/>
              </a:rPr>
              <a:t> </a:t>
            </a:r>
            <a:endParaRPr lang="en-US" b="1" dirty="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b="0" dirty="0">
                <a:solidFill>
                  <a:schemeClr val="dk1"/>
                </a:solidFill>
                <a:latin typeface="Times New Roman"/>
                <a:ea typeface="Times New Roman"/>
                <a:cs typeface="Times New Roman"/>
                <a:sym typeface="Times New Roman"/>
              </a:rPr>
              <a:t>At each Session we will also have time to practice what we are talking about and taking activity breaks </a:t>
            </a:r>
            <a:r>
              <a:rPr lang="en-US" b="0" dirty="0">
                <a:solidFill>
                  <a:srgbClr val="FF0000"/>
                </a:solidFill>
                <a:latin typeface="Times New Roman"/>
                <a:ea typeface="Times New Roman"/>
                <a:cs typeface="Times New Roman"/>
                <a:sym typeface="Times New Roman"/>
              </a:rPr>
              <a:t>so</a:t>
            </a:r>
            <a:r>
              <a:rPr lang="en-US" b="0" baseline="0" dirty="0">
                <a:solidFill>
                  <a:srgbClr val="FF0000"/>
                </a:solidFill>
                <a:latin typeface="Times New Roman"/>
                <a:ea typeface="Times New Roman"/>
                <a:cs typeface="Times New Roman"/>
                <a:sym typeface="Times New Roman"/>
              </a:rPr>
              <a:t> we can remember that children need active adults leading the way. </a:t>
            </a:r>
            <a:r>
              <a:rPr lang="en-US" b="0" dirty="0">
                <a:solidFill>
                  <a:schemeClr val="dk1"/>
                </a:solidFill>
                <a:latin typeface="Times New Roman"/>
                <a:ea typeface="Times New Roman"/>
                <a:cs typeface="Times New Roman"/>
                <a:sym typeface="Times New Roman"/>
              </a:rPr>
              <a:t>We’ll end each meeting talking about the next action steps you can take to make change in your ECE program.  </a:t>
            </a:r>
          </a:p>
          <a:p>
            <a:pPr marL="0" lvl="0" indent="0" algn="l" rtl="0">
              <a:lnSpc>
                <a:spcPct val="100000"/>
              </a:lnSpc>
              <a:spcBef>
                <a:spcPts val="0"/>
              </a:spcBef>
              <a:spcAft>
                <a:spcPts val="0"/>
              </a:spcAft>
              <a:buSzPts val="1400"/>
              <a:buNone/>
            </a:pPr>
            <a:endParaRPr lang="en-US" b="0" dirty="0">
              <a:solidFill>
                <a:schemeClr val="dk1"/>
              </a:solidFill>
              <a:latin typeface="Times New Roman"/>
              <a:ea typeface="Times New Roman"/>
              <a:cs typeface="Times New Roman"/>
              <a:sym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01F1E"/>
                </a:solidFill>
                <a:effectLst/>
                <a:uLnTx/>
                <a:uFillTx/>
                <a:latin typeface="Calibri"/>
                <a:ea typeface="+mn-ea"/>
                <a:cs typeface="Calibri"/>
              </a:rPr>
              <a:t>Best Practice Sessions are an opportunity to learn the </a:t>
            </a:r>
            <a:r>
              <a:rPr kumimoji="0" lang="en-US" sz="1800" b="0" i="1" u="none" strike="noStrike" kern="1200" cap="none" spc="0" normalizeH="0" baseline="0" noProof="0" dirty="0">
                <a:ln>
                  <a:noFill/>
                </a:ln>
                <a:solidFill>
                  <a:srgbClr val="201F1E"/>
                </a:solidFill>
                <a:effectLst/>
                <a:uLnTx/>
                <a:uFillTx/>
                <a:latin typeface="Calibri"/>
                <a:ea typeface="+mn-ea"/>
                <a:cs typeface="Calibri"/>
              </a:rPr>
              <a:t>Caring for Our Children</a:t>
            </a:r>
            <a:r>
              <a:rPr kumimoji="0" lang="en-US" sz="1800" b="0" i="0" u="none" strike="noStrike" kern="1200" cap="none" spc="0" normalizeH="0" baseline="0" noProof="0" dirty="0">
                <a:ln>
                  <a:noFill/>
                </a:ln>
                <a:solidFill>
                  <a:srgbClr val="201F1E"/>
                </a:solidFill>
                <a:effectLst/>
                <a:uLnTx/>
                <a:uFillTx/>
                <a:latin typeface="Calibri"/>
                <a:ea typeface="+mn-ea"/>
                <a:cs typeface="Calibri"/>
              </a:rPr>
              <a:t> best practices related to screen time.  From these you will choose your ECE program goals.</a:t>
            </a:r>
            <a:endParaRPr lang="en-US" sz="1800" b="0" i="0" u="none" strike="noStrike" kern="1200" cap="none" spc="0" normalizeH="0" baseline="0" noProof="0" dirty="0">
              <a:ln>
                <a:noFill/>
              </a:ln>
              <a:solidFill>
                <a:srgbClr val="201F1E"/>
              </a:solidFill>
              <a:effectLst/>
              <a:uLnTx/>
              <a:uFillTx/>
              <a:latin typeface="Calibri"/>
              <a:ea typeface="+mn-ea"/>
              <a:cs typeface="Calibri"/>
            </a:endParaRPr>
          </a:p>
          <a:p>
            <a:pPr marL="0" lvl="0" indent="0" algn="l" rtl="0">
              <a:lnSpc>
                <a:spcPct val="100000"/>
              </a:lnSpc>
              <a:spcBef>
                <a:spcPts val="0"/>
              </a:spcBef>
              <a:spcAft>
                <a:spcPts val="0"/>
              </a:spcAft>
              <a:buSzPts val="1400"/>
              <a:buNone/>
            </a:pPr>
            <a:endParaRPr lang="en-US" b="0" dirty="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lang="en-US" b="0" dirty="0">
              <a:solidFill>
                <a:schemeClr val="dk1"/>
              </a:solidFill>
              <a:latin typeface="Times New Roman"/>
              <a:cs typeface="Times New Roman"/>
              <a:sym typeface="Times New Roman"/>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B6D1D6-374E-4205-B595-3B698EC37D47}"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28832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p:txBody>
          <a:bodyPr>
            <a:normAutofit/>
          </a:bodyPr>
          <a:lstStyle/>
          <a:p>
            <a:pPr marL="0" indent="0" defTabSz="992993">
              <a:buClrTx/>
              <a:buSzTx/>
              <a:buFontTx/>
              <a:defRPr/>
            </a:pPr>
            <a:r>
              <a:rPr kumimoji="0" lang="en-US" sz="1100" b="0" i="0" u="none" strike="noStrike" kern="1200" cap="none" spc="0" normalizeH="0" baseline="0" noProof="0" dirty="0">
                <a:ln>
                  <a:noFill/>
                </a:ln>
                <a:solidFill>
                  <a:prstClr val="black"/>
                </a:solidFill>
                <a:effectLst/>
                <a:uLnTx/>
                <a:uFillTx/>
                <a:latin typeface="Times New Roman"/>
                <a:ea typeface="+mn-ea"/>
                <a:cs typeface="Times New Roman"/>
              </a:rPr>
              <a:t>In between Sessions are </a:t>
            </a:r>
            <a:r>
              <a:rPr lang="en-US" kern="1200" dirty="0">
                <a:solidFill>
                  <a:prstClr val="black"/>
                </a:solidFill>
                <a:ea typeface="+mn-ea"/>
              </a:rPr>
              <a:t>Action </a:t>
            </a:r>
            <a:r>
              <a:rPr kumimoji="0" lang="en-US" sz="1100" b="0" i="0" u="none" strike="noStrike" kern="1200" cap="none" spc="0" normalizeH="0" baseline="0" noProof="0" dirty="0">
                <a:ln>
                  <a:noFill/>
                </a:ln>
                <a:solidFill>
                  <a:prstClr val="black"/>
                </a:solidFill>
                <a:effectLst/>
                <a:uLnTx/>
                <a:uFillTx/>
                <a:latin typeface="Times New Roman"/>
                <a:ea typeface="+mn-ea"/>
                <a:cs typeface="Times New Roman"/>
              </a:rPr>
              <a:t>Periods.</a:t>
            </a:r>
            <a:r>
              <a:rPr lang="en-US" kern="1200" dirty="0">
                <a:solidFill>
                  <a:prstClr val="black"/>
                </a:solidFill>
                <a:ea typeface="+mn-ea"/>
              </a:rPr>
              <a:t> </a:t>
            </a:r>
            <a:endParaRPr lang="en-US" sz="11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92993"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a:ea typeface="+mn-ea"/>
                <a:cs typeface="Times New Roman"/>
              </a:rPr>
              <a:t>During Actions Periods, your Leadership Team will have specific tasks to complete. These tasks make sure that you are putting what your teams have learned into action program-wide. The Action Periods also make sure you are prepared for the next Session. For example, your first Action Period starts after the Assessment Tool orientation. The tasks for that Action Period are:</a:t>
            </a:r>
            <a:endParaRPr kumimoji="0" lang="en-US" sz="1100" b="1" i="0" u="none" strike="noStrike" kern="1200" cap="none" spc="0" normalizeH="0" baseline="0" noProof="0" dirty="0">
              <a:ln>
                <a:noFill/>
              </a:ln>
              <a:solidFill>
                <a:prstClr val="black"/>
              </a:solidFill>
              <a:effectLst/>
              <a:uLnTx/>
              <a:uFillTx/>
              <a:latin typeface="Times New Roman"/>
              <a:ea typeface="+mn-ea"/>
              <a:cs typeface="Times New Roman"/>
            </a:endParaRPr>
          </a:p>
          <a:p>
            <a:pPr marL="171450" lvl="0" indent="-171450">
              <a:buFont typeface="Arial" panose="020B0604020202020204" pitchFamily="34" charset="0"/>
              <a:buChar char="•"/>
            </a:pPr>
            <a:r>
              <a:rPr lang="en-US" b="0" u="none" kern="1200" dirty="0">
                <a:solidFill>
                  <a:schemeClr val="tx1"/>
                </a:solidFill>
                <a:effectLst/>
                <a:latin typeface="Times New Roman"/>
                <a:cs typeface="Times New Roman"/>
              </a:rPr>
              <a:t>Share what you have learned about this Learning Collaborative with your staff.</a:t>
            </a:r>
            <a:endParaRPr lang="en-US" b="1" u="none" kern="1200" dirty="0">
              <a:solidFill>
                <a:schemeClr val="tx1"/>
              </a:solidFill>
              <a:effectLst/>
              <a:latin typeface="Times New Roman"/>
              <a:cs typeface="Times New Roman"/>
            </a:endParaRPr>
          </a:p>
          <a:p>
            <a:pPr marL="171450" lvl="0" indent="-171450">
              <a:buFont typeface="Arial" panose="020B0604020202020204" pitchFamily="34" charset="0"/>
              <a:buChar char="•"/>
            </a:pPr>
            <a:r>
              <a:rPr lang="en-US" b="0" i="0" dirty="0">
                <a:solidFill>
                  <a:srgbClr val="242424"/>
                </a:solidFill>
                <a:effectLst/>
                <a:latin typeface="-apple-system"/>
              </a:rPr>
              <a:t>Complete registration for your ECE program on the assessment tool, if applicable. </a:t>
            </a:r>
          </a:p>
          <a:p>
            <a:pPr marL="171450" lvl="0" indent="-171450">
              <a:buFont typeface="Arial" panose="020B0604020202020204" pitchFamily="34" charset="0"/>
              <a:buChar char="•"/>
            </a:pPr>
            <a:r>
              <a:rPr lang="en-US" b="0" u="none" kern="1200" dirty="0">
                <a:solidFill>
                  <a:schemeClr val="tx1"/>
                </a:solidFill>
                <a:effectLst/>
                <a:latin typeface="Times New Roman"/>
                <a:cs typeface="Times New Roman"/>
              </a:rPr>
              <a:t>Complete your program assessment on Screen Time.</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prstClr val="black"/>
                </a:solidFill>
                <a:effectLst/>
                <a:uLnTx/>
                <a:uFillTx/>
                <a:latin typeface="Times New Roman"/>
                <a:ea typeface="+mn-ea"/>
                <a:cs typeface="Times New Roman"/>
              </a:rPr>
              <a:t>We will cover the details of Assessment during the Assessment orientation.  </a:t>
            </a:r>
            <a:endParaRPr kumimoji="0" lang="en-US" sz="1100" b="1"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a:ea typeface="+mn-ea"/>
                <a:cs typeface="Times New Roman"/>
              </a:rPr>
              <a:t> </a:t>
            </a:r>
            <a:endParaRPr kumimoji="0" lang="en-US" sz="1100" b="1"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a:ea typeface="+mn-ea"/>
                <a:cs typeface="Times New Roman"/>
              </a:rPr>
              <a:t>In a minute we will look at the calendar with greater detail. Your trainer will be connecting with you regularly to help keep you moving and motivated. Are there any questions at this point?</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lvl="0" indent="0" algn="l" rtl="0">
              <a:lnSpc>
                <a:spcPct val="100000"/>
              </a:lnSpc>
              <a:spcBef>
                <a:spcPts val="0"/>
              </a:spcBef>
              <a:spcAft>
                <a:spcPts val="0"/>
              </a:spcAft>
              <a:buSzPts val="1400"/>
              <a:buNone/>
            </a:pPr>
            <a:endParaRPr lang="en-US" b="0" dirty="0">
              <a:solidFill>
                <a:schemeClr val="dk1"/>
              </a:solidFill>
              <a:latin typeface="Times New Roman"/>
              <a:cs typeface="Times New Roman"/>
              <a:sym typeface="Times New Roman"/>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B6D1D6-374E-4205-B595-3B698EC37D47}"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66232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4638" y="719138"/>
            <a:ext cx="4225925" cy="3168650"/>
          </a:xfrm>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kern="1200" dirty="0">
                <a:effectLst/>
                <a:ea typeface="Calibri" panose="020F0502020204030204" pitchFamily="34" charset="0"/>
              </a:rPr>
              <a:t>Refer to the Toolkit for more suggestions on Storyboards.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kern="1200" dirty="0">
              <a:effectLst/>
              <a:ea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kern="1200" dirty="0">
                <a:effectLst/>
                <a:ea typeface="Calibri" panose="020F0502020204030204" pitchFamily="34" charset="0"/>
              </a:rPr>
              <a:t>One other aspect of Learning Collaborative is that Leadership Teams work with their ECE programs to create a Storyboard that captures your experience in the Learning Collaborative and the progress made in your program throughout. ECE programs may choose to use a variety of ways to express their story of change. Your Storyboard could be a bulletin board in your program, a newsletter you share with families and staff, posts to your Facebook page about the changes you are making at your program or a PowerPoint to share with your trainer. Be creative – what we want to see is all of the great work you are doing.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kern="1200" dirty="0">
              <a:effectLst/>
              <a:ea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kern="1200" dirty="0">
                <a:effectLst/>
                <a:ea typeface="Calibri" panose="020F0502020204030204" pitchFamily="34" charset="0"/>
              </a:rPr>
              <a:t>Your Storyboard might include: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1200" dirty="0">
                <a:effectLst/>
                <a:ea typeface="Calibri" panose="020F0502020204030204" pitchFamily="34" charset="0"/>
              </a:rPr>
              <a:t>Photos of the process, including before, during and after the change(s);</a:t>
            </a:r>
            <a:endParaRPr lang="en-US" dirty="0">
              <a:effectLst/>
              <a:ea typeface="Calibri" panose="020F0502020204030204" pitchFamily="34" charset="0"/>
            </a:endParaRPr>
          </a:p>
          <a:p>
            <a:pPr marL="181240" indent="-181240">
              <a:buSzPts val="1100"/>
              <a:buFont typeface="Arial" panose="020B0604020202020204" pitchFamily="34" charset="0"/>
              <a:buChar char="•"/>
            </a:pPr>
            <a:r>
              <a:rPr lang="en-US" kern="1200" dirty="0">
                <a:effectLst/>
                <a:ea typeface="Calibri" panose="020F0502020204030204" pitchFamily="34" charset="0"/>
              </a:rPr>
              <a:t>Stories from teachers, staff, families and children;</a:t>
            </a:r>
            <a:endParaRPr lang="en-US" dirty="0">
              <a:effectLst/>
              <a:ea typeface="Calibri" panose="020F0502020204030204" pitchFamily="34" charset="0"/>
            </a:endParaRPr>
          </a:p>
          <a:p>
            <a:pPr marL="181240" indent="-181240">
              <a:buSzPts val="1100"/>
              <a:buFont typeface="Arial" panose="020B0604020202020204" pitchFamily="34" charset="0"/>
              <a:buChar char="•"/>
            </a:pPr>
            <a:r>
              <a:rPr lang="en-US" kern="1200" dirty="0">
                <a:effectLst/>
                <a:ea typeface="Calibri" panose="020F0502020204030204" pitchFamily="34" charset="0"/>
              </a:rPr>
              <a:t>Assessments, observations and reflections;</a:t>
            </a:r>
            <a:endParaRPr lang="en-US" dirty="0">
              <a:effectLst/>
              <a:ea typeface="Calibri" panose="020F0502020204030204" pitchFamily="34" charset="0"/>
            </a:endParaRPr>
          </a:p>
          <a:p>
            <a:pPr marL="181240" indent="-181240">
              <a:buSzPts val="1100"/>
              <a:buFont typeface="Arial" panose="020B0604020202020204" pitchFamily="34" charset="0"/>
              <a:buChar char="•"/>
            </a:pPr>
            <a:r>
              <a:rPr lang="en-US" kern="1200" dirty="0">
                <a:effectLst/>
                <a:ea typeface="Calibri" panose="020F0502020204030204" pitchFamily="34" charset="0"/>
              </a:rPr>
              <a:t>Documents including lesson plans or menus that demonstrate changes; and/or</a:t>
            </a:r>
            <a:endParaRPr lang="en-US" dirty="0">
              <a:effectLst/>
              <a:ea typeface="Calibri" panose="020F0502020204030204" pitchFamily="34" charset="0"/>
            </a:endParaRPr>
          </a:p>
          <a:p>
            <a:pPr marL="181240" indent="-181240">
              <a:buSzPts val="1100"/>
              <a:buFont typeface="Arial" panose="020B0604020202020204" pitchFamily="34" charset="0"/>
              <a:buChar char="•"/>
            </a:pPr>
            <a:r>
              <a:rPr lang="en-US" kern="1200" dirty="0">
                <a:effectLst/>
                <a:ea typeface="Calibri" panose="020F0502020204030204" pitchFamily="34" charset="0"/>
              </a:rPr>
              <a:t>Children’s artwork that describe the healthy changes in the program.</a:t>
            </a:r>
          </a:p>
          <a:p>
            <a:pPr marL="181240" indent="-181240">
              <a:buSzPts val="1100"/>
              <a:buFont typeface="Arial" panose="020B0604020202020204" pitchFamily="34" charset="0"/>
              <a:buChar char="•"/>
            </a:pPr>
            <a:endParaRPr lang="en-US" kern="1200" dirty="0">
              <a:effectLst/>
              <a:ea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Pts val="1100"/>
              <a:buFont typeface="Arial" panose="020B0604020202020204" pitchFamily="34" charset="0"/>
              <a:buNone/>
              <a:tabLst/>
              <a:defRPr/>
            </a:pPr>
            <a:r>
              <a:rPr lang="en-US" b="0" kern="1200" dirty="0">
                <a:solidFill>
                  <a:schemeClr val="tx1"/>
                </a:solidFill>
                <a:effectLst/>
                <a:latin typeface="Times New Roman" panose="02020603050405020304" pitchFamily="18" charset="0"/>
                <a:cs typeface="Times New Roman" panose="02020603050405020304" pitchFamily="18" charset="0"/>
              </a:rPr>
              <a:t>Remember to capture your changes on your Learning Collaborative Storyboard. We want to all learn from your challenges and successes!</a:t>
            </a:r>
          </a:p>
          <a:p>
            <a:pPr marL="181240" indent="-181240">
              <a:buSzPts val="1100"/>
              <a:buFont typeface="Arial" panose="020B0604020202020204" pitchFamily="34" charset="0"/>
              <a:buChar char="•"/>
            </a:pPr>
            <a:endParaRPr lang="en-US" kern="1200" dirty="0">
              <a:effectLst/>
              <a:ea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B6D1D6-374E-4205-B595-3B698EC37D47}"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4019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0988" y="719138"/>
            <a:ext cx="4224337" cy="3168650"/>
          </a:xfrm>
        </p:spPr>
      </p:sp>
      <p:sp>
        <p:nvSpPr>
          <p:cNvPr id="3" name="Notes Placeholder 2"/>
          <p:cNvSpPr>
            <a:spLocks noGrp="1"/>
          </p:cNvSpPr>
          <p:nvPr>
            <p:ph type="body" idx="1"/>
          </p:nvPr>
        </p:nvSpPr>
        <p:spPr/>
        <p:txBody>
          <a:bodyPr>
            <a:normAutofit/>
          </a:bodyPr>
          <a:lstStyle/>
          <a:p>
            <a:pPr defTabSz="483306">
              <a:defRPr/>
            </a:pPr>
            <a:r>
              <a:rPr lang="en-US" kern="1200" dirty="0">
                <a:solidFill>
                  <a:schemeClr val="tx1"/>
                </a:solidFill>
                <a:effectLst/>
                <a:ea typeface="+mn-ea"/>
              </a:rPr>
              <a:t>Leadership Teams add to their Storyboards over time. You will share your Storyboard with others during the last Session so that we can celebrate successes together. Sharing your Storyboard is a great way to reflect on your journey alongside those who have travelled with you.  </a:t>
            </a:r>
          </a:p>
          <a:p>
            <a:pPr defTabSz="483306">
              <a:defRPr/>
            </a:pPr>
            <a:endParaRPr lang="en-US" kern="1200" dirty="0">
              <a:solidFill>
                <a:schemeClr val="tx1"/>
              </a:solidFill>
              <a:effectLst/>
              <a:ea typeface="+mn-ea"/>
            </a:endParaRPr>
          </a:p>
          <a:p>
            <a:pPr defTabSz="483306">
              <a:defRPr/>
            </a:pPr>
            <a:r>
              <a:rPr lang="en-US" i="1" kern="1200" dirty="0">
                <a:solidFill>
                  <a:schemeClr val="tx1"/>
                </a:solidFill>
                <a:effectLst/>
                <a:ea typeface="+mn-ea"/>
              </a:rPr>
              <a:t>You can replace the example on this slide with another example Storyboard from your state.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B6D1D6-374E-4205-B595-3B698EC37D47}"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29006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Wellness Workbook is a free program assessment tool to support improvements to ECE program policies, practices, and environments. If your state uses a different assessment tool (paper Go NAPSACC assessments or another program assessment tool), update the following slides and complete an orientation on the assessment tool of your choosing.</a:t>
            </a:r>
          </a:p>
        </p:txBody>
      </p:sp>
      <p:sp>
        <p:nvSpPr>
          <p:cNvPr id="4" name="Slide Number Placeholder 3"/>
          <p:cNvSpPr>
            <a:spLocks noGrp="1"/>
          </p:cNvSpPr>
          <p:nvPr>
            <p:ph type="sldNum" sz="quarter" idx="10"/>
          </p:nvPr>
        </p:nvSpPr>
        <p:spPr/>
        <p:txBody>
          <a:bodyPr/>
          <a:lstStyle/>
          <a:p>
            <a:fld id="{E7A05770-E5D7-814C-AA59-DDBA4A5E56F3}" type="slidenum">
              <a:rPr lang="en-US" smtClean="0"/>
              <a:t>27</a:t>
            </a:fld>
            <a:endParaRPr lang="en-US"/>
          </a:p>
        </p:txBody>
      </p:sp>
    </p:spTree>
    <p:extLst>
      <p:ext uri="{BB962C8B-B14F-4D97-AF65-F5344CB8AC3E}">
        <p14:creationId xmlns:p14="http://schemas.microsoft.com/office/powerpoint/2010/main" val="23196923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p:txBody>
          <a:bodyPr/>
          <a:lstStyle/>
          <a:p>
            <a:pPr marL="0" indent="0" defTabSz="933237">
              <a:defRPr/>
            </a:pPr>
            <a:r>
              <a:rPr lang="en-US" dirty="0">
                <a:latin typeface="Times New Roman"/>
                <a:cs typeface="Times New Roman"/>
              </a:rPr>
              <a:t>The </a:t>
            </a:r>
            <a:r>
              <a:rPr lang="en-US" i="1" dirty="0">
                <a:latin typeface="Times New Roman"/>
                <a:cs typeface="Times New Roman"/>
              </a:rPr>
              <a:t>Wellness Workbook</a:t>
            </a:r>
            <a:r>
              <a:rPr lang="en-US" dirty="0">
                <a:latin typeface="Times New Roman"/>
                <a:cs typeface="Times New Roman"/>
              </a:rPr>
              <a:t> is a program assessment tool based on the High Impact Obesity Prevention Standards to help ECE programs understand where they may already be meeting these standards and where they could improve. </a:t>
            </a:r>
            <a:r>
              <a:rPr lang="en-US" i="1" dirty="0">
                <a:latin typeface="Times New Roman"/>
                <a:cs typeface="Times New Roman"/>
              </a:rPr>
              <a:t>Wellness Workboo</a:t>
            </a:r>
            <a:r>
              <a:rPr lang="en-US" dirty="0">
                <a:latin typeface="Times New Roman"/>
                <a:cs typeface="Times New Roman"/>
              </a:rPr>
              <a:t>k was designed to help ECE programs make improvements to their environments that foster the adoption of healthy eating and physical activity habits in children.</a:t>
            </a:r>
            <a:r>
              <a:rPr lang="en-US" dirty="0"/>
              <a:t> </a:t>
            </a:r>
            <a:endParaRPr lang="en-US" dirty="0">
              <a:latin typeface="Times New Roman"/>
              <a:cs typeface="Times New Roman"/>
            </a:endParaRPr>
          </a:p>
          <a:p>
            <a:pPr marL="0" indent="0" defTabSz="933237">
              <a:buFont typeface="Arial" panose="020B0604020202020204" pitchFamily="34" charset="0"/>
              <a:buNone/>
              <a:defRPr/>
            </a:pPr>
            <a:endParaRPr lang="en-US" dirty="0">
              <a:latin typeface="Times New Roman"/>
              <a:cs typeface="Times New Roman"/>
            </a:endParaRPr>
          </a:p>
          <a:p>
            <a:pPr marL="0" indent="0" defTabSz="933237">
              <a:defRPr/>
            </a:pPr>
            <a:r>
              <a:rPr lang="en-US" baseline="0" dirty="0">
                <a:latin typeface="Times New Roman"/>
                <a:cs typeface="Times New Roman"/>
              </a:rPr>
              <a:t>Development of the </a:t>
            </a:r>
            <a:r>
              <a:rPr lang="en-US" i="1" baseline="0" dirty="0">
                <a:latin typeface="Times New Roman"/>
                <a:cs typeface="Times New Roman"/>
              </a:rPr>
              <a:t>Wellness Workbook</a:t>
            </a:r>
            <a:r>
              <a:rPr lang="en-US" baseline="0" dirty="0">
                <a:latin typeface="Times New Roman"/>
                <a:cs typeface="Times New Roman"/>
              </a:rPr>
              <a:t> was a collaborative effort between </a:t>
            </a:r>
            <a:r>
              <a:rPr lang="en-US" dirty="0">
                <a:latin typeface="Times New Roman"/>
                <a:cs typeface="Times New Roman"/>
              </a:rPr>
              <a:t>researchers, public health professionals, technical assistance consultants, and ECE providers (like you).</a:t>
            </a:r>
            <a:r>
              <a:rPr lang="en-US" dirty="0"/>
              <a:t> </a:t>
            </a:r>
            <a:endParaRPr lang="en-US" baseline="0" dirty="0">
              <a:latin typeface="Times New Roman"/>
              <a:cs typeface="Times New Roman"/>
            </a:endParaRPr>
          </a:p>
          <a:p>
            <a:pPr marL="174982" indent="-174982" defTabSz="933237">
              <a:buFont typeface="Arial" panose="020B0604020202020204" pitchFamily="34" charset="0"/>
              <a:buChar char="•"/>
              <a:defRPr/>
            </a:pPr>
            <a:r>
              <a:rPr lang="en-US" dirty="0">
                <a:latin typeface="Times New Roman"/>
                <a:cs typeface="Times New Roman"/>
              </a:rPr>
              <a:t>It offers easy-to-use interactive online tools to help your ECE program meet the nutrition and physical activity best practices that matter to you.</a:t>
            </a:r>
          </a:p>
          <a:p>
            <a:pPr marL="174625" marR="0" lvl="0" indent="-174625" algn="l" defTabSz="93323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latin typeface="Times New Roman"/>
                <a:cs typeface="Times New Roman"/>
              </a:rPr>
              <a:t>Wellness Workbook</a:t>
            </a:r>
            <a:r>
              <a:rPr lang="en-US" dirty="0">
                <a:latin typeface="Times New Roman"/>
                <a:cs typeface="Times New Roman"/>
              </a:rPr>
              <a:t> is free to child care providers.</a:t>
            </a:r>
          </a:p>
          <a:p>
            <a:pPr marL="174982" marR="0" lvl="0" indent="-174982" algn="l" defTabSz="93323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Times New Roman"/>
                <a:cs typeface="Times New Roman"/>
              </a:rPr>
              <a:t>Within the Learning Collaborative it is going to provide you with information on your ECE program, your current strengths and places to grow. Along with the knowledge you are gaining in the Sessions, it will help you decide next steps.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A05770-E5D7-814C-AA59-DDBA4A5E56F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54085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p:txBody>
          <a:bodyPr/>
          <a:lstStyle/>
          <a:p>
            <a:r>
              <a:rPr lang="en-US" dirty="0"/>
              <a:t>The purpose of the </a:t>
            </a:r>
            <a:r>
              <a:rPr lang="en-US" i="1" dirty="0"/>
              <a:t>Wellness Workbook</a:t>
            </a:r>
            <a:r>
              <a:rPr lang="en-US" dirty="0"/>
              <a:t> is to guide users through an intentional program assessment process to inform the development of a custom Wellness Policy.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A05770-E5D7-814C-AA59-DDBA4A5E56F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80302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p:txBody>
          <a:bodyPr/>
          <a:lstStyle/>
          <a:p>
            <a:r>
              <a:rPr lang="en-US" dirty="0">
                <a:latin typeface="Times New Roman"/>
                <a:cs typeface="Times New Roman"/>
              </a:rPr>
              <a:t>Let’s take a closer look at examples of Screen Time best practices found in the Wellness Workbook program assessment.  </a:t>
            </a:r>
          </a:p>
          <a:p>
            <a:endParaRPr lang="en-US" dirty="0">
              <a:latin typeface="Times New Roman"/>
              <a:cs typeface="Times New Roman"/>
            </a:endParaRPr>
          </a:p>
          <a:p>
            <a:r>
              <a:rPr lang="en-US" dirty="0">
                <a:latin typeface="Times New Roman"/>
                <a:cs typeface="Times New Roman"/>
              </a:rPr>
              <a:t>There are many opportunities in ECE programs to support the development of healthy and active children. </a:t>
            </a:r>
          </a:p>
          <a:p>
            <a:endParaRPr lang="en-US" i="1" dirty="0">
              <a:latin typeface="Times New Roman"/>
              <a:cs typeface="Times New Roman"/>
            </a:endParaRPr>
          </a:p>
          <a:p>
            <a:pPr marL="171450" indent="-171450">
              <a:buFont typeface="Arial" panose="020B0604020202020204" pitchFamily="34" charset="0"/>
              <a:buChar char="•"/>
            </a:pPr>
            <a:r>
              <a:rPr lang="en-US" i="0" dirty="0">
                <a:latin typeface="Times New Roman"/>
                <a:cs typeface="Times New Roman"/>
              </a:rPr>
              <a:t>The first section focuses on screen time standards. This includes the availability of children to be exposed to screens throughout the normal course of the day at the ECE program and the practices of the adults that influence children. For Screen Time, this includes adult/child interactions. For example: “</a:t>
            </a:r>
            <a:r>
              <a:rPr lang="en-US" sz="1000" dirty="0">
                <a:latin typeface="Calibri" panose="020F0502020204030204" pitchFamily="34" charset="0"/>
                <a:cs typeface="Calibri" panose="020F0502020204030204" pitchFamily="34" charset="0"/>
              </a:rPr>
              <a:t>Children under 18 months and younger old are not exposed to screen time</a:t>
            </a:r>
            <a:r>
              <a:rPr kumimoji="0" lang="en-US" sz="10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a:t>
            </a:r>
            <a:r>
              <a:rPr lang="en-US" sz="1000" dirty="0"/>
              <a:t>”</a:t>
            </a:r>
            <a:endParaRPr lang="en-US" i="0" dirty="0">
              <a:latin typeface="Times New Roman"/>
              <a:cs typeface="Times New Roman"/>
            </a:endParaRPr>
          </a:p>
          <a:p>
            <a:pPr marL="171450" indent="-171450">
              <a:buFont typeface="Arial" panose="020B0604020202020204" pitchFamily="34" charset="0"/>
              <a:buChar char="•"/>
            </a:pPr>
            <a:r>
              <a:rPr lang="en-US" i="0" dirty="0">
                <a:latin typeface="Times New Roman"/>
                <a:cs typeface="Times New Roman"/>
              </a:rPr>
              <a:t>“Education &amp; Professional Development” and “Policy” best practices are included in every module and speak to the educational opportunities offered to children, staff and families and the development of written policies that help solidify and sustain these practices once adopted.</a:t>
            </a:r>
          </a:p>
          <a:p>
            <a:pPr marL="0" indent="0">
              <a:buFont typeface="Arial" panose="020B0604020202020204" pitchFamily="34" charset="0"/>
              <a:buNone/>
            </a:pPr>
            <a:endParaRPr lang="en-US" i="0" dirty="0">
              <a:latin typeface="Times New Roman"/>
              <a:cs typeface="Times New Roman"/>
            </a:endParaRPr>
          </a:p>
          <a:p>
            <a:pPr marL="0" indent="0">
              <a:buFont typeface="Arial" panose="020B0604020202020204" pitchFamily="34" charset="0"/>
              <a:buNone/>
            </a:pPr>
            <a:r>
              <a:rPr lang="en-US" i="1" dirty="0">
                <a:latin typeface="Times New Roman"/>
                <a:cs typeface="Times New Roman"/>
              </a:rPr>
              <a:t>Ask ECE providers to reflect on best practices:</a:t>
            </a:r>
          </a:p>
          <a:p>
            <a:pPr marL="171450" indent="-171450">
              <a:buFont typeface="Arial" panose="020B0604020202020204" pitchFamily="34" charset="0"/>
              <a:buChar char="•"/>
            </a:pPr>
            <a:r>
              <a:rPr lang="en-US" i="0" dirty="0">
                <a:latin typeface="Times New Roman"/>
                <a:cs typeface="Times New Roman"/>
              </a:rPr>
              <a:t>Do either of these best practices surprise you? </a:t>
            </a:r>
          </a:p>
          <a:p>
            <a:pPr marL="171450" indent="-171450">
              <a:buFont typeface="Arial" panose="020B0604020202020204" pitchFamily="34" charset="0"/>
              <a:buChar char="•"/>
            </a:pPr>
            <a:r>
              <a:rPr lang="en-US" i="0" dirty="0">
                <a:latin typeface="Times New Roman"/>
                <a:cs typeface="Times New Roman"/>
              </a:rPr>
              <a:t>Do you think changes in any of these</a:t>
            </a:r>
            <a:r>
              <a:rPr lang="en-US" i="0" baseline="0" dirty="0">
                <a:latin typeface="Times New Roman"/>
                <a:cs typeface="Times New Roman"/>
              </a:rPr>
              <a:t> sections (ex: screen time standards, professional development, etc.) </a:t>
            </a:r>
            <a:r>
              <a:rPr lang="en-US" i="0" dirty="0">
                <a:latin typeface="Times New Roman"/>
                <a:cs typeface="Times New Roman"/>
              </a:rPr>
              <a:t>would make a big impact i</a:t>
            </a:r>
            <a:r>
              <a:rPr lang="en-US" i="0" baseline="0" dirty="0">
                <a:latin typeface="Times New Roman"/>
                <a:cs typeface="Times New Roman"/>
              </a:rPr>
              <a:t>n your ECE program?</a:t>
            </a:r>
            <a:endParaRPr lang="en-US" i="0" dirty="0">
              <a:latin typeface="Times New Roman"/>
              <a:cs typeface="Times New Roman"/>
            </a:endParaRPr>
          </a:p>
          <a:p>
            <a:pPr marL="171450" indent="-171450">
              <a:buFont typeface="Arial" panose="020B0604020202020204" pitchFamily="34" charset="0"/>
              <a:buChar char="•"/>
            </a:pPr>
            <a:r>
              <a:rPr lang="en-US" i="0" dirty="0">
                <a:latin typeface="Times New Roman"/>
                <a:cs typeface="Times New Roman"/>
              </a:rPr>
              <a:t>Each module includes an opportunity to improve your ECE program’s policies. We want to make sure staff and families know the expectations of your ECE program and that these changes are permanent.  </a:t>
            </a:r>
          </a:p>
          <a:p>
            <a:pPr marL="0" indent="0">
              <a:buFont typeface="Arial" panose="020B0604020202020204" pitchFamily="34" charset="0"/>
              <a:buNone/>
            </a:pPr>
            <a:endParaRPr lang="en-US" i="0" dirty="0">
              <a:latin typeface="Times New Roman"/>
              <a:cs typeface="Times New Roman"/>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A05770-E5D7-814C-AA59-DDBA4A5E56F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4824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a:xfrm>
            <a:off x="685800" y="4020186"/>
            <a:ext cx="5486400" cy="1432347"/>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a:ea typeface="+mn-ea"/>
                <a:cs typeface="Times New Roman"/>
              </a:rPr>
              <a:t>Here is a quick snapshot of how we will spend our time together today.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Welcome participants to the Orientation Session.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Times New Roman"/>
                <a:ea typeface="+mn-ea"/>
                <a:cs typeface="Times New Roman"/>
              </a:rPr>
              <a:t>Read aloud the agenda items. Please remind participants that they can follow along with the slides during Sessions.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a:ea typeface="+mn-ea"/>
                <a:cs typeface="Times New Roman"/>
              </a:rPr>
              <a:t>We are going to start with Introductions. </a:t>
            </a:r>
          </a:p>
          <a:p>
            <a:endParaRPr lang="en-US" i="0" dirty="0">
              <a:latin typeface="Times New Roman"/>
              <a:cs typeface="Times New Roman"/>
            </a:endParaRPr>
          </a:p>
          <a:p>
            <a:endParaRPr lang="en-US" i="1" dirty="0"/>
          </a:p>
          <a:p>
            <a:endParaRPr lang="en-US" i="1" dirty="0"/>
          </a:p>
        </p:txBody>
      </p:sp>
      <p:sp>
        <p:nvSpPr>
          <p:cNvPr id="4" name="Slide Number Placeholder 3"/>
          <p:cNvSpPr>
            <a:spLocks noGrp="1"/>
          </p:cNvSpPr>
          <p:nvPr>
            <p:ph type="sldNum" sz="quarter" idx="5"/>
          </p:nvPr>
        </p:nvSpPr>
        <p:spPr/>
        <p:txBody>
          <a:bodyPr/>
          <a:lstStyle/>
          <a:p>
            <a:fld id="{8277AA34-546B-4130-ABFB-E3D82E193EF7}" type="slidenum">
              <a:rPr lang="en-US" smtClean="0"/>
              <a:t>3</a:t>
            </a:fld>
            <a:endParaRPr lang="en-US"/>
          </a:p>
        </p:txBody>
      </p:sp>
    </p:spTree>
    <p:extLst>
      <p:ext uri="{BB962C8B-B14F-4D97-AF65-F5344CB8AC3E}">
        <p14:creationId xmlns:p14="http://schemas.microsoft.com/office/powerpoint/2010/main" val="6831531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p:txBody>
          <a:bodyPr/>
          <a:lstStyle/>
          <a:p>
            <a:pPr marL="0" indent="0" defTabSz="457200">
              <a:buClrTx/>
              <a:buSzTx/>
              <a:defRPr/>
            </a:pPr>
            <a:r>
              <a:rPr kumimoji="0" lang="en-US" sz="1100" b="0" i="1" u="none" strike="noStrike" kern="1200" cap="none" spc="0" normalizeH="0" baseline="0" noProof="0" dirty="0">
                <a:ln>
                  <a:noFill/>
                </a:ln>
                <a:solidFill>
                  <a:prstClr val="black"/>
                </a:solidFill>
                <a:effectLst/>
                <a:uLnTx/>
                <a:uFillTx/>
                <a:ea typeface="+mn-ea"/>
              </a:rPr>
              <a:t>If </a:t>
            </a:r>
            <a:r>
              <a:rPr lang="en-US" i="1" kern="1200" dirty="0">
                <a:solidFill>
                  <a:prstClr val="black"/>
                </a:solidFill>
                <a:ea typeface="+mn-ea"/>
              </a:rPr>
              <a:t>trainers</a:t>
            </a:r>
            <a:r>
              <a:rPr kumimoji="0" lang="en-US" sz="1100" b="0" i="1" u="none" strike="noStrike" kern="1200" cap="none" spc="0" normalizeH="0" baseline="0" noProof="0" dirty="0">
                <a:ln>
                  <a:noFill/>
                </a:ln>
                <a:solidFill>
                  <a:prstClr val="black"/>
                </a:solidFill>
                <a:effectLst/>
                <a:uLnTx/>
                <a:uFillTx/>
                <a:ea typeface="+mn-ea"/>
              </a:rPr>
              <a:t> are combining multiple </a:t>
            </a:r>
            <a:r>
              <a:rPr lang="en-US" i="1" kern="1200" dirty="0">
                <a:solidFill>
                  <a:prstClr val="black"/>
                </a:solidFill>
                <a:ea typeface="+mn-ea"/>
              </a:rPr>
              <a:t>Sessions</a:t>
            </a:r>
            <a:r>
              <a:rPr kumimoji="0" lang="en-US" sz="1100" b="0" i="1" u="none" strike="noStrike" kern="1200" cap="none" spc="0" normalizeH="0" baseline="0" noProof="0" dirty="0">
                <a:ln>
                  <a:noFill/>
                </a:ln>
                <a:solidFill>
                  <a:prstClr val="black"/>
                </a:solidFill>
                <a:effectLst/>
                <a:uLnTx/>
                <a:uFillTx/>
                <a:ea typeface="+mn-ea"/>
              </a:rPr>
              <a:t>, you should review and update the Next Steps slides at the end of each Session to ensure accuracy and to reduce repetitive tasks.</a:t>
            </a:r>
            <a:r>
              <a:rPr lang="en-US" i="1" kern="1200" dirty="0">
                <a:solidFill>
                  <a:prstClr val="black"/>
                </a:solidFill>
                <a:ea typeface="+mn-ea"/>
              </a:rPr>
              <a:t> </a:t>
            </a:r>
            <a:endPar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A05770-E5D7-814C-AA59-DDBA4A5E56F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54707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p:txBody>
          <a:bodyPr/>
          <a:lstStyle/>
          <a:p>
            <a:pPr marL="0" indent="0" defTabSz="457200">
              <a:buClrTx/>
              <a:buSzTx/>
              <a:defRPr/>
            </a:pPr>
            <a:r>
              <a:rPr lang="en-US" i="1" dirty="0"/>
              <a:t>If trainers are combining multiple Sessions, you should review and update the “Action Period Tasks” slides at the end of each Session to ensure accuracy and to reduce repetitive tasks.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endParaRPr lang="en-US" i="0" baseline="0" dirty="0">
              <a:latin typeface="Times New Roman"/>
              <a:cs typeface="Times New Roman"/>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A05770-E5D7-814C-AA59-DDBA4A5E56F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14783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baseline="0" dirty="0">
                <a:solidFill>
                  <a:schemeClr val="tx1"/>
                </a:solidFill>
                <a:latin typeface="Times New Roman"/>
                <a:cs typeface="Times New Roman"/>
              </a:rPr>
              <a:t>After the</a:t>
            </a:r>
            <a:r>
              <a:rPr lang="en-US" i="1" baseline="0" dirty="0">
                <a:solidFill>
                  <a:schemeClr val="tx1"/>
                </a:solidFill>
                <a:latin typeface="Times New Roman"/>
                <a:cs typeface="Times New Roman"/>
              </a:rPr>
              <a:t> Wellness Workbook</a:t>
            </a:r>
            <a:r>
              <a:rPr lang="en-US" baseline="0" dirty="0">
                <a:solidFill>
                  <a:schemeClr val="tx1"/>
                </a:solidFill>
                <a:latin typeface="Times New Roman"/>
                <a:cs typeface="Times New Roman"/>
              </a:rPr>
              <a:t> Orientation, you will find a time to share information from today’s Orientation with ECE program staff.</a:t>
            </a:r>
            <a:r>
              <a:rPr lang="en-US" dirty="0">
                <a:solidFill>
                  <a:schemeClr val="tx1"/>
                </a:solidFill>
              </a:rPr>
              <a:t> </a:t>
            </a:r>
            <a:endParaRPr lang="en-US" baseline="0" dirty="0">
              <a:solidFill>
                <a:schemeClr val="tx1"/>
              </a:solidFill>
              <a:latin typeface="Times New Roman"/>
              <a:cs typeface="Times New Roman"/>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latin typeface="Times New Roman"/>
                <a:cs typeface="Times New Roman"/>
              </a:rPr>
              <a:t>In your Resource Guide, you will find a handout with key learnings from today. Sharing copies of this handout is a quick and easy way to keep staff up-to-date about the Learning Collaborative activities. </a:t>
            </a:r>
            <a:r>
              <a:rPr lang="en-US" b="0" i="1" baseline="0" dirty="0">
                <a:solidFill>
                  <a:schemeClr val="tx1"/>
                </a:solidFill>
                <a:latin typeface="Times New Roman"/>
                <a:cs typeface="Times New Roman"/>
              </a:rPr>
              <a:t>Trainers can email the Key Learnings handout which may make it easier for them to share with their staff and view video links. </a:t>
            </a:r>
            <a:endParaRPr lang="en-US" strike="sngStrike" baseline="0" dirty="0">
              <a:solidFill>
                <a:schemeClr val="tx1"/>
              </a:solidFill>
              <a:latin typeface="Times New Roman"/>
              <a:cs typeface="Times New Roman"/>
            </a:endParaRPr>
          </a:p>
          <a:p>
            <a:pPr marL="171450" lvl="0" indent="-171450">
              <a:buFont typeface="Arial" panose="020B0604020202020204" pitchFamily="34" charset="0"/>
              <a:buChar char="•"/>
            </a:pPr>
            <a:r>
              <a:rPr lang="en-US" baseline="0" dirty="0">
                <a:solidFill>
                  <a:schemeClr val="tx1"/>
                </a:solidFill>
                <a:latin typeface="Times New Roman"/>
                <a:cs typeface="Times New Roman"/>
              </a:rPr>
              <a:t>We strongly recommend that you also arrange time to meet with staff. </a:t>
            </a:r>
          </a:p>
          <a:p>
            <a:pPr marL="171450" lvl="0" indent="-171450">
              <a:buFont typeface="Arial" panose="020B0604020202020204" pitchFamily="34" charset="0"/>
              <a:buChar char="•"/>
            </a:pPr>
            <a:endParaRPr lang="en-US" i="0" baseline="0" dirty="0">
              <a:solidFill>
                <a:schemeClr val="tx1"/>
              </a:solidFill>
              <a:latin typeface="Times New Roman"/>
              <a:cs typeface="Times New Roman"/>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Times New Roman"/>
                <a:ea typeface="+mn-ea"/>
                <a:cs typeface="Times New Roman"/>
              </a:rPr>
              <a:t>Trainers can find the Key Learnings handout in the Resource Guide. The Resource Guide and all Key Learnings handouts can be found on the Healthy Kids Healthy Future website.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A05770-E5D7-814C-AA59-DDBA4A5E56F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37355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a:ea typeface="+mn-ea"/>
                <a:cs typeface="Times New Roman"/>
              </a:rPr>
              <a:t>You all have a copy of this blank slide in your participant materials. Let’s take a look at this and fill in the dates for our upcoming Sessions.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Times New Roman"/>
                <a:ea typeface="+mn-ea"/>
                <a:cs typeface="Times New Roman"/>
              </a:rPr>
              <a:t>Use this slide if implementing as individual 1-hour Sessions. If combining multiple Sessions, you can delete/hide this slide and include this information at the end of the final Session.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Times New Roman"/>
                <a:ea typeface="+mn-ea"/>
                <a:cs typeface="Times New Roman"/>
              </a:rPr>
              <a:t>Review the timeline. Share dates for the Sessions so participants can fill in the dates on the slide. Be sure to provide a list of actions for each program to complete before and after each Session. The goal is to ensure participants know when they need to complete each action item. </a:t>
            </a:r>
          </a:p>
          <a:p>
            <a:endParaRPr lang="en-US" i="0" baseline="0" dirty="0">
              <a:latin typeface="Times New Roman"/>
              <a:cs typeface="Times New Roman"/>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A05770-E5D7-814C-AA59-DDBA4A5E56F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3121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1" kern="1200" dirty="0">
                <a:solidFill>
                  <a:schemeClr val="tx1"/>
                </a:solidFill>
                <a:effectLst/>
                <a:latin typeface="Times New Roman"/>
                <a:ea typeface="+mn-ea"/>
                <a:cs typeface="Times New Roman"/>
              </a:rPr>
              <a:t>Be sure to provide your contact information. Add additional trainer’s contact information if more than one trainer is leading the Learning Collaborative.</a:t>
            </a:r>
            <a:endParaRPr lang="en-US" b="1" kern="1200" dirty="0">
              <a:solidFill>
                <a:schemeClr val="tx1"/>
              </a:solidFill>
              <a:effectLst/>
              <a:latin typeface="Times New Roman"/>
              <a:ea typeface="+mn-ea"/>
              <a:cs typeface="Times New Roman"/>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smtClean="0">
                <a:solidFill>
                  <a:schemeClr val="dk1"/>
                </a:solidFill>
                <a:latin typeface="Arial"/>
                <a:ea typeface="Arial"/>
                <a:cs typeface="Arial"/>
                <a:sym typeface="Arial"/>
              </a:rPr>
              <a:t>35</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662125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1139825"/>
            <a:ext cx="2122488" cy="1590675"/>
          </a:xfrm>
        </p:spPr>
      </p:sp>
      <p:sp>
        <p:nvSpPr>
          <p:cNvPr id="3" name="Notes Placeholder 2"/>
          <p:cNvSpPr>
            <a:spLocks noGrp="1"/>
          </p:cNvSpPr>
          <p:nvPr>
            <p:ph type="body" idx="1"/>
          </p:nvPr>
        </p:nvSpPr>
        <p:spPr>
          <a:xfrm>
            <a:off x="673100" y="3181986"/>
            <a:ext cx="5486400" cy="4438014"/>
          </a:xfrm>
        </p:spPr>
        <p:txBody>
          <a:bodyPr/>
          <a:lstStyle/>
          <a:p>
            <a:r>
              <a:rPr lang="en-US" i="0" baseline="0">
                <a:latin typeface="Times New Roman"/>
                <a:cs typeface="Times New Roman"/>
              </a:rPr>
              <a:t>Any questions? </a:t>
            </a:r>
            <a:endParaRPr lang="en-US" i="0">
              <a:latin typeface="Times New Roman"/>
              <a:cs typeface="Times New Roman"/>
            </a:endParaRPr>
          </a:p>
          <a:p>
            <a:endParaRPr lang="en-US"/>
          </a:p>
        </p:txBody>
      </p:sp>
    </p:spTree>
    <p:extLst>
      <p:ext uri="{BB962C8B-B14F-4D97-AF65-F5344CB8AC3E}">
        <p14:creationId xmlns:p14="http://schemas.microsoft.com/office/powerpoint/2010/main" val="39133047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i="1" dirty="0">
                <a:effectLst/>
                <a:latin typeface="Calibri" panose="020F0502020204030204" pitchFamily="34" charset="0"/>
                <a:ea typeface="Calibri" panose="020F0502020204030204" pitchFamily="34" charset="0"/>
              </a:rPr>
              <a:t>This “Trainer Reminder” slide gives you, the trainer, reminders for the Action Periods and next steps for you in facilitating the Learning Collaborative.  They are hidden in the PowerPoint.  They are not intended to be shared with ECE providers.  Do not include them in any printed versions of the slides you provide to ECE providers.</a:t>
            </a:r>
            <a:endParaRPr lang="en-US" sz="1800" b="0" i="0" kern="0" dirty="0">
              <a:solidFill>
                <a:schemeClr val="dk1"/>
              </a:solidFill>
              <a:effectLst/>
              <a:latin typeface="Calibri" panose="020F0502020204030204" pitchFamily="34" charset="0"/>
              <a:ea typeface="Calibri" panose="020F0502020204030204" pitchFamily="34" charset="0"/>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b="0" i="0" kern="0" dirty="0">
              <a:solidFill>
                <a:schemeClr val="dk1"/>
              </a:solidFill>
              <a:effectLst/>
              <a:latin typeface="Calibri" panose="020F0502020204030204" pitchFamily="34" charset="0"/>
              <a:ea typeface="+mn-ea"/>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i="1" kern="1200" dirty="0">
                <a:solidFill>
                  <a:schemeClr val="tx1"/>
                </a:solidFill>
                <a:effectLst/>
                <a:latin typeface="Times New Roman"/>
                <a:ea typeface="+mn-ea"/>
                <a:cs typeface="Times New Roman"/>
              </a:rPr>
              <a:t>During this Action Period, trainers should: </a:t>
            </a:r>
            <a:endParaRPr lang="en-US" b="1" kern="1200" dirty="0">
              <a:solidFill>
                <a:schemeClr val="tx1"/>
              </a:solidFill>
              <a:effectLst/>
              <a:latin typeface="Times New Roman"/>
              <a:ea typeface="+mn-ea"/>
              <a:cs typeface="Times New Roman"/>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Prepare the Program Assessment Orientation PowerPoint for your ECE programs based on their level of experience using the chosen tool.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Ensure all programs have a digital or print copy of the Resource Guide.</a:t>
            </a:r>
          </a:p>
          <a:p>
            <a:endParaRPr lang="en-US" b="1" kern="1200" dirty="0">
              <a:solidFill>
                <a:schemeClr val="tx1"/>
              </a:solidFill>
              <a:effectLst/>
              <a:latin typeface="Times New Roman"/>
              <a:ea typeface="+mn-ea"/>
              <a:cs typeface="Times New Roman"/>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B6D1D6-374E-4205-B595-3B698EC37D47}"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8136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latin typeface="Times New Roman"/>
                <a:cs typeface="Times New Roman"/>
              </a:rPr>
              <a:t>The Wellness Workbook for Early Care and Education (ECE) is a free program assessment tool to support improvements to ECE policies, practices, and environments. This is a self-assessment, and ECE providers should work with the leadership and staff of a program to complete the assessments. If your state uses a different assessment tool (e.g., the paper Go NAPSACC self-assessments or another state-specific assessment tool), update the following slides, and complete an orientation on the assessment tool of your choosing.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1" kern="1200" dirty="0">
              <a:solidFill>
                <a:schemeClr val="tx1"/>
              </a:solidFill>
              <a:effectLst/>
              <a:latin typeface="Times New Roman"/>
              <a:ea typeface="+mn-ea"/>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i="1" kern="1200" dirty="0">
                <a:solidFill>
                  <a:schemeClr val="tx1"/>
                </a:solidFill>
                <a:effectLst/>
                <a:latin typeface="Times New Roman"/>
                <a:ea typeface="+mn-ea"/>
                <a:cs typeface="Times New Roman"/>
              </a:rPr>
              <a:t>In preparation, we recommend the following:</a:t>
            </a:r>
            <a:endParaRPr lang="en-US" b="1" i="1" kern="1200" dirty="0">
              <a:solidFill>
                <a:schemeClr val="tx1"/>
              </a:solidFill>
              <a:effectLst/>
              <a:latin typeface="Times New Roman"/>
              <a:ea typeface="+mn-ea"/>
              <a:cs typeface="Times New Roman"/>
            </a:endParaRPr>
          </a:p>
          <a:p>
            <a:pPr marL="171450" lvl="0" indent="-171450">
              <a:buFont typeface="Arial" panose="020B0604020202020204" pitchFamily="34" charset="0"/>
              <a:buChar char="•"/>
            </a:pPr>
            <a:r>
              <a:rPr lang="en-US" i="1" kern="1200" dirty="0">
                <a:solidFill>
                  <a:schemeClr val="tx1"/>
                </a:solidFill>
                <a:effectLst/>
                <a:latin typeface="Times New Roman"/>
                <a:ea typeface="+mn-ea"/>
                <a:cs typeface="Times New Roman"/>
              </a:rPr>
              <a:t>Complete the Screen Time program assessment. Select responses so that all but 1-2 best practices are being met. So, you can use this completed assessment as an example.</a:t>
            </a:r>
          </a:p>
          <a:p>
            <a:endParaRPr lang="en-US" sz="1000" i="1" kern="1200" dirty="0">
              <a:solidFill>
                <a:schemeClr val="tx1"/>
              </a:solidFill>
              <a:effectLst/>
              <a:latin typeface="Times New Roman" panose="02020603050405020304" pitchFamily="18" charset="0"/>
              <a:ea typeface="+mn-ea"/>
              <a:cs typeface="Times New Roman" panose="02020603050405020304" pitchFamily="18" charset="0"/>
            </a:endParaRPr>
          </a:p>
          <a:p>
            <a:r>
              <a:rPr lang="en-US" sz="1000" i="1" kern="1200" dirty="0">
                <a:solidFill>
                  <a:schemeClr val="tx1"/>
                </a:solidFill>
                <a:effectLst/>
                <a:latin typeface="Times New Roman" panose="02020603050405020304" pitchFamily="18" charset="0"/>
                <a:ea typeface="+mn-ea"/>
                <a:cs typeface="Times New Roman" panose="02020603050405020304" pitchFamily="18" charset="0"/>
              </a:rPr>
              <a:t>Trainers will help ECE programs create Wellness Workbook accounts either during this orientation or during the first TA visit, if necessary. </a:t>
            </a:r>
            <a:endParaRPr lang="en-US" i="1" kern="1200" dirty="0">
              <a:solidFill>
                <a:schemeClr val="tx1"/>
              </a:solidFill>
              <a:effectLst/>
              <a:latin typeface="Times New Roman"/>
              <a:ea typeface="+mn-ea"/>
              <a:cs typeface="Times New Roman"/>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A05770-E5D7-814C-AA59-DDBA4A5E56F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59575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p:txBody>
          <a:bodyPr/>
          <a:lstStyle/>
          <a:p>
            <a:pPr marL="0" indent="0" defTabSz="933237">
              <a:defRPr/>
            </a:pPr>
            <a:r>
              <a:rPr lang="en-US" dirty="0">
                <a:latin typeface="Times New Roman"/>
                <a:cs typeface="Times New Roman"/>
              </a:rPr>
              <a:t>The </a:t>
            </a:r>
            <a:r>
              <a:rPr lang="en-US" i="1" dirty="0">
                <a:latin typeface="Times New Roman"/>
                <a:cs typeface="Times New Roman"/>
              </a:rPr>
              <a:t>Wellness Workbook</a:t>
            </a:r>
            <a:r>
              <a:rPr lang="en-US" dirty="0">
                <a:latin typeface="Times New Roman"/>
                <a:cs typeface="Times New Roman"/>
              </a:rPr>
              <a:t> is a program assessment tool based on the High Impact Obesity Prevention Standards to help ECE programs understand where they may already be meeting these standards and where they could improve. </a:t>
            </a:r>
            <a:r>
              <a:rPr lang="en-US" i="1" dirty="0">
                <a:latin typeface="Times New Roman"/>
                <a:cs typeface="Times New Roman"/>
              </a:rPr>
              <a:t>Wellness Workbook</a:t>
            </a:r>
            <a:r>
              <a:rPr lang="en-US" dirty="0">
                <a:latin typeface="Times New Roman"/>
                <a:cs typeface="Times New Roman"/>
              </a:rPr>
              <a:t> was designed to help ECE programs make improvements to their environments that foster the adoption of healthy eating and physical activity habits in children.</a:t>
            </a:r>
            <a:r>
              <a:rPr lang="en-US" dirty="0"/>
              <a:t> </a:t>
            </a:r>
            <a:endParaRPr lang="en-US" dirty="0">
              <a:latin typeface="Times New Roman"/>
              <a:cs typeface="Times New Roman"/>
            </a:endParaRPr>
          </a:p>
          <a:p>
            <a:pPr marL="0" indent="0" defTabSz="933237">
              <a:buFont typeface="Arial" panose="020B0604020202020204" pitchFamily="34" charset="0"/>
              <a:buNone/>
              <a:defRPr/>
            </a:pPr>
            <a:endParaRPr lang="en-US" dirty="0">
              <a:latin typeface="Times New Roman"/>
              <a:cs typeface="Times New Roman"/>
            </a:endParaRPr>
          </a:p>
          <a:p>
            <a:pPr marL="0" indent="0" defTabSz="933237">
              <a:defRPr/>
            </a:pPr>
            <a:r>
              <a:rPr lang="en-US" baseline="0" dirty="0">
                <a:latin typeface="Times New Roman"/>
                <a:cs typeface="Times New Roman"/>
              </a:rPr>
              <a:t>Development of the </a:t>
            </a:r>
            <a:r>
              <a:rPr lang="en-US" i="1" baseline="0" dirty="0">
                <a:latin typeface="Times New Roman"/>
                <a:cs typeface="Times New Roman"/>
              </a:rPr>
              <a:t>Wellness Workbook</a:t>
            </a:r>
            <a:r>
              <a:rPr lang="en-US" baseline="0" dirty="0">
                <a:latin typeface="Times New Roman"/>
                <a:cs typeface="Times New Roman"/>
              </a:rPr>
              <a:t> was a collaborative effort between </a:t>
            </a:r>
            <a:r>
              <a:rPr lang="en-US" dirty="0">
                <a:latin typeface="Times New Roman"/>
                <a:cs typeface="Times New Roman"/>
              </a:rPr>
              <a:t>researchers, public health professionals, technical assistance consultants, and ECE providers (like you).</a:t>
            </a:r>
            <a:r>
              <a:rPr lang="en-US" dirty="0"/>
              <a:t> </a:t>
            </a:r>
            <a:endParaRPr lang="en-US" baseline="0" dirty="0">
              <a:latin typeface="Times New Roman"/>
              <a:cs typeface="Times New Roman"/>
            </a:endParaRPr>
          </a:p>
          <a:p>
            <a:pPr marL="174982" indent="-174982" defTabSz="933237">
              <a:buFont typeface="Arial" panose="020B0604020202020204" pitchFamily="34" charset="0"/>
              <a:buChar char="•"/>
              <a:defRPr/>
            </a:pPr>
            <a:r>
              <a:rPr lang="en-US" dirty="0">
                <a:latin typeface="Times New Roman"/>
                <a:cs typeface="Times New Roman"/>
              </a:rPr>
              <a:t>It offers easy-to-use interactive online tools to help your ECE program meet the nutrition and physical activity best practices that matter to you.</a:t>
            </a:r>
          </a:p>
          <a:p>
            <a:pPr marL="174625" marR="0" lvl="0" indent="-174625" algn="l" defTabSz="93323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latin typeface="Times New Roman"/>
                <a:cs typeface="Times New Roman"/>
              </a:rPr>
              <a:t>Wellness Workbook</a:t>
            </a:r>
            <a:r>
              <a:rPr lang="en-US" dirty="0">
                <a:latin typeface="Times New Roman"/>
                <a:cs typeface="Times New Roman"/>
              </a:rPr>
              <a:t> is free to child care providers.</a:t>
            </a:r>
          </a:p>
          <a:p>
            <a:pPr marL="174982" marR="0" lvl="0" indent="-174982" algn="l" defTabSz="93323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Times New Roman"/>
                <a:cs typeface="Times New Roman"/>
              </a:rPr>
              <a:t>Within the Learning Collaborative it is going to provide you with information on your ECE program, your current strengths and places to grow. Along with the knowledge you are gaining in the Sessions, it will help you decide next steps.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A05770-E5D7-814C-AA59-DDBA4A5E56F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03130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p:txBody>
          <a:bodyPr/>
          <a:lstStyle/>
          <a:p>
            <a:r>
              <a:rPr lang="en-US" dirty="0"/>
              <a:t>The </a:t>
            </a:r>
            <a:r>
              <a:rPr lang="en-US" i="1" dirty="0"/>
              <a:t>Wellness Workbook</a:t>
            </a:r>
            <a:r>
              <a:rPr lang="en-US" dirty="0"/>
              <a:t> guides users through an intentional program assessment process to inform the development of a custom Wellness Policy.</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A05770-E5D7-814C-AA59-DDBA4A5E56F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6478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If your Sessions are in-person, remove Virtual Meeting Basics from the slide and only do an Icebreaker here.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(Please stop sharing your screen to encourage discussion and to see faces</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This slide is a space holder for you to do introductions and cover the functions of your virtual platform. Ask everyone to turn on their video and practice muting and unmuting themselves. Remind people to change the name on their screen if it isn’t the name they use and if two people are in the same room that they both need to be seen in the video.)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a:ea typeface="+mn-ea"/>
                <a:cs typeface="Times New Roman"/>
              </a:rPr>
              <a:t>During our time together we will share our thoughts and experiences as we learn and implement new ideas into our programs. Let’s take a few minutes to get to know our support network</a:t>
            </a:r>
            <a:r>
              <a:rPr kumimoji="0" lang="mr-IN" sz="1100" b="0" i="0" u="none" strike="noStrike" kern="1200" cap="none" spc="0" normalizeH="0" baseline="0" noProof="0" dirty="0">
                <a:ln>
                  <a:noFill/>
                </a:ln>
                <a:solidFill>
                  <a:prstClr val="black"/>
                </a:solidFill>
                <a:effectLst/>
                <a:uLnTx/>
                <a:uFillTx/>
                <a:latin typeface="Times New Roman"/>
                <a:ea typeface="+mn-ea"/>
                <a:cs typeface="Times New Roman"/>
              </a:rPr>
              <a:t>…</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trainers should introduce themselves here. Then </a:t>
            </a:r>
            <a:r>
              <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have all participants introduce themselves including their name, ECE program and role. (For virtual meetings, you may do this by chat which also gives a way to log attendance. If so, be sure to let participants know this is how you capture their attendance.)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Additionally, have each person answer the Icebreaker Question. Suggested questions for this Session: What is your favorite outdoor activity? OR What is a healthy habit from your own life? People may respond with items such as Drink water, exercise, get lots of sleep. (Place this question in the chat box so all can see.)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(You will now move on to cover the basic functions of our virtual platform. </a:t>
            </a:r>
            <a:r>
              <a:rPr kumimoji="0" lang="en-US" sz="1100" b="0" i="1" u="none" strike="noStrike" kern="1200" cap="none" spc="0" normalizeH="0" baseline="0" noProof="0" dirty="0">
                <a:ln>
                  <a:noFill/>
                </a:ln>
                <a:solidFill>
                  <a:prstClr val="black"/>
                </a:solidFill>
                <a:effectLst/>
                <a:uLnTx/>
                <a:uFillTx/>
                <a:latin typeface="Times New Roman"/>
                <a:ea typeface="+mn-ea"/>
                <a:cs typeface="Times New Roman"/>
              </a:rPr>
              <a:t>Trainers will need to create a poll in advance and then share for everyone to respond. Change the practice steps below to cover the functions in the platform you are using for your Sessions.</a:t>
            </a:r>
            <a:endPar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imes New Roman"/>
                <a:ea typeface="+mn-ea"/>
                <a:cs typeface="Times New Roman"/>
              </a:rPr>
              <a:t>Since 2020, we have been using our computers for virtual learning more than ever before. Some of you may be more familiar with virtual meetings or trainings than others. We want to take a few minutes to practice the functions of this platform to help everyone get a bit more familiar.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imes New Roman"/>
                <a:ea typeface="+mn-ea"/>
                <a:cs typeface="Times New Roman"/>
              </a:rPr>
              <a:t>First, I am going to mute everyone and then ask people to unmute themselves. We want a lot of conversation during our time together, but we also know that background noise is distracting. We will ask people to mute and unmute themselves as they want to share.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imes New Roman"/>
                <a:ea typeface="+mn-ea"/>
                <a:cs typeface="Times New Roman"/>
              </a:rPr>
              <a:t>Next, we already introduced ourselves in chat. Did anyone have trouble with typing in the chat? If so, please unmute yourself and let us know.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imes New Roman"/>
                <a:ea typeface="+mn-ea"/>
                <a:cs typeface="Times New Roman"/>
              </a:rPr>
              <a:t>Next, let’s practice the reactions. </a:t>
            </a:r>
            <a:r>
              <a:rPr kumimoji="0" lang="en-US" sz="1100" b="0" i="1" u="none" strike="noStrike" kern="1200" cap="none" spc="0" normalizeH="0" baseline="0" noProof="0" dirty="0">
                <a:ln>
                  <a:noFill/>
                </a:ln>
                <a:solidFill>
                  <a:prstClr val="black"/>
                </a:solidFill>
                <a:effectLst/>
                <a:uLnTx/>
                <a:uFillTx/>
                <a:latin typeface="Times New Roman"/>
                <a:ea typeface="+mn-ea"/>
                <a:cs typeface="Times New Roman"/>
              </a:rPr>
              <a:t>Instruct the group where to find reactions.</a:t>
            </a:r>
            <a:r>
              <a:rPr kumimoji="0" lang="en-US" sz="1100" b="0" i="0" u="none" strike="noStrike" kern="1200" cap="none" spc="0" normalizeH="0" baseline="0" noProof="0" dirty="0">
                <a:ln>
                  <a:noFill/>
                </a:ln>
                <a:solidFill>
                  <a:prstClr val="black"/>
                </a:solidFill>
                <a:effectLst/>
                <a:uLnTx/>
                <a:uFillTx/>
                <a:latin typeface="Times New Roman"/>
                <a:ea typeface="+mn-ea"/>
                <a:cs typeface="Times New Roman"/>
              </a:rPr>
              <a:t> If this platform is new to you, please click yes. If you are already experienced say no. We may use this yes and no to get quick responses throughout our program.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imes New Roman"/>
                <a:ea typeface="+mn-ea"/>
                <a:cs typeface="Times New Roman"/>
              </a:rPr>
              <a:t>You can also raise your hand there if you have a question or just unmute yourself and share. We purposefully have small groups for our Sessions so we can all talk together.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imes New Roman"/>
                <a:ea typeface="+mn-ea"/>
                <a:cs typeface="Times New Roman"/>
              </a:rPr>
              <a:t>Lastly, we will be using the polling function throughout the Session so we created a quick poll</a:t>
            </a:r>
            <a:r>
              <a:rPr kumimoji="0" lang="en-US" sz="1100" b="0" i="1" u="none" strike="noStrike" kern="1200" cap="none" spc="0" normalizeH="0" baseline="0" noProof="0" dirty="0">
                <a:ln>
                  <a:noFill/>
                </a:ln>
                <a:solidFill>
                  <a:prstClr val="black"/>
                </a:solidFill>
                <a:effectLst/>
                <a:uLnTx/>
                <a:uFillTx/>
                <a:latin typeface="Times New Roman"/>
                <a:ea typeface="+mn-ea"/>
                <a:cs typeface="Times New Roman"/>
              </a:rPr>
              <a:t> (create this in advance with a question of your choice)</a:t>
            </a:r>
            <a:r>
              <a:rPr kumimoji="0" lang="en-US" sz="1100" b="0" i="0" u="none" strike="noStrike" kern="1200" cap="none" spc="0" normalizeH="0" baseline="0" noProof="0" dirty="0">
                <a:ln>
                  <a:noFill/>
                </a:ln>
                <a:solidFill>
                  <a:prstClr val="black"/>
                </a:solidFill>
                <a:effectLst/>
                <a:uLnTx/>
                <a:uFillTx/>
                <a:latin typeface="Times New Roman"/>
                <a:ea typeface="+mn-ea"/>
                <a:cs typeface="Times New Roman"/>
              </a:rPr>
              <a:t> so we can all practice.  I’ll share the poll now. </a:t>
            </a:r>
            <a:r>
              <a:rPr kumimoji="0" lang="en-US" sz="1100" b="0" i="1" u="none" strike="noStrike" kern="1200" cap="none" spc="0" normalizeH="0" baseline="0" noProof="0" dirty="0">
                <a:ln>
                  <a:noFill/>
                </a:ln>
                <a:solidFill>
                  <a:prstClr val="black"/>
                </a:solidFill>
                <a:effectLst/>
                <a:uLnTx/>
                <a:uFillTx/>
                <a:latin typeface="Times New Roman"/>
                <a:ea typeface="+mn-ea"/>
                <a:cs typeface="Times New Roman"/>
              </a:rPr>
              <a:t>Once everyone answers, share the responses and then close the poll so it doesn’t stay on the participants’ screen. </a:t>
            </a:r>
            <a:endParaRPr kumimoji="0" lang="en-US" sz="1100" b="0" i="0" u="none" strike="noStrike" kern="1200" cap="none" spc="0" normalizeH="0" baseline="0" noProof="0" dirty="0">
              <a:ln>
                <a:noFill/>
              </a:ln>
              <a:solidFill>
                <a:prstClr val="black"/>
              </a:solidFill>
              <a:effectLst/>
              <a:uLnTx/>
              <a:uFillTx/>
              <a:latin typeface="Times New Roman"/>
              <a:ea typeface="+mn-ea"/>
              <a:cs typeface="Times New Roman"/>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imes New Roman"/>
                <a:ea typeface="+mn-ea"/>
                <a:cs typeface="Times New Roman"/>
              </a:rPr>
              <a:t>We will all continue to get comfortable in this type of meeting, ask questions and laugh when mistakes happen.  As with everything in this Learning Collaborative we are learning together.) </a:t>
            </a:r>
            <a:endParaRPr kumimoji="0" lang="en-US" sz="1100" b="0" i="1" u="none" strike="noStrike" kern="1200" cap="none" spc="0" normalizeH="0" baseline="0" noProof="0" dirty="0">
              <a:ln>
                <a:noFill/>
              </a:ln>
              <a:solidFill>
                <a:prstClr val="black"/>
              </a:solidFill>
              <a:effectLst/>
              <a:uLnTx/>
              <a:uFillTx/>
              <a:latin typeface="Times New Roman"/>
              <a:ea typeface="+mn-ea"/>
              <a:cs typeface="Times New Roman"/>
            </a:endParaRPr>
          </a:p>
          <a:p>
            <a:endParaRPr lang="en-US" i="1" baseline="0" dirty="0"/>
          </a:p>
          <a:p>
            <a:endParaRPr lang="en-US" i="1" baseline="0" dirty="0"/>
          </a:p>
          <a:p>
            <a:endParaRPr lang="en-US"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E25F83-AFC8-4835-A0F0-E0BE9DAA4F6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69989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A05770-E5D7-814C-AA59-DDBA4A5E56F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12141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smtClean="0">
                <a:solidFill>
                  <a:schemeClr val="dk1"/>
                </a:solidFill>
                <a:latin typeface="Arial"/>
                <a:ea typeface="Arial"/>
                <a:cs typeface="Arial"/>
                <a:sym typeface="Arial"/>
              </a:rPr>
              <a:t>42</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88250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latin typeface="Calibri"/>
                <a:ea typeface="Calibri"/>
                <a:cs typeface="Calibri"/>
              </a:rPr>
              <a:t>You may share the following video with ECE providers after completing the Wellness Workbook Orientation.</a:t>
            </a:r>
          </a:p>
          <a:p>
            <a:endParaRPr lang="en-US" i="1" dirty="0">
              <a:latin typeface="Calibri"/>
              <a:ea typeface="Calibri"/>
              <a:cs typeface="Calibri"/>
            </a:endParaRPr>
          </a:p>
          <a:p>
            <a:pPr marL="0" marR="0">
              <a:lnSpc>
                <a:spcPct val="107000"/>
              </a:lnSpc>
              <a:spcBef>
                <a:spcPts val="0"/>
              </a:spcBef>
              <a:spcAft>
                <a:spcPts val="800"/>
              </a:spcAft>
            </a:pPr>
            <a:r>
              <a:rPr lang="en-US" i="1" dirty="0">
                <a:latin typeface="Times New Roman"/>
                <a:cs typeface="Times New Roman"/>
              </a:rPr>
              <a:t>Wellness Workbook: Completing a program level assessment – This video walks users through completing a program assessment, viewing and saving results. Total time: 8 minutes </a:t>
            </a:r>
            <a:r>
              <a:rPr lang="en-US" sz="1800" i="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3"/>
              </a:rPr>
              <a:t>https://www.loom.com/share/20c4b157b481432680b62469b1eec0ae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smtClean="0">
                <a:solidFill>
                  <a:schemeClr val="dk1"/>
                </a:solidFill>
                <a:latin typeface="Arial"/>
                <a:ea typeface="Arial"/>
                <a:cs typeface="Arial"/>
                <a:sym typeface="Arial"/>
              </a:rPr>
              <a:t>44</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629221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542860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Best practice responses are highlighted in </a:t>
            </a:r>
            <a:r>
              <a:rPr lang="en-US" dirty="0">
                <a:highlight>
                  <a:srgbClr val="008000"/>
                </a:highlight>
              </a:rPr>
              <a:t>green</a:t>
            </a:r>
            <a:r>
              <a:rPr lang="en-US" dirty="0"/>
              <a:t>.</a:t>
            </a:r>
          </a:p>
          <a:p>
            <a:r>
              <a:rPr lang="en-US" dirty="0"/>
              <a:t>Areas where the best practice is not being met is highlighted in </a:t>
            </a:r>
            <a:r>
              <a:rPr lang="en-US" dirty="0">
                <a:highlight>
                  <a:srgbClr val="FF0000"/>
                </a:highlight>
              </a:rPr>
              <a:t>red</a:t>
            </a:r>
            <a:r>
              <a:rPr lang="en-US" dirty="0"/>
              <a:t>. </a:t>
            </a:r>
          </a:p>
          <a:p>
            <a:endParaRPr lang="en-US" dirty="0"/>
          </a:p>
          <a:p>
            <a:r>
              <a:rPr lang="en-US" dirty="0"/>
              <a:t>In the image, you can see that the response for Question 1 does not meet the best practice standard. </a:t>
            </a:r>
          </a:p>
          <a:p>
            <a:r>
              <a:rPr lang="en-US" dirty="0">
                <a:latin typeface="Times New Roman"/>
                <a:cs typeface="Times New Roman"/>
              </a:rPr>
              <a:t>For Question 2, your program is also not meeting the best practice.</a:t>
            </a:r>
          </a:p>
          <a:p>
            <a:endParaRPr lang="en-US" dirty="0"/>
          </a:p>
        </p:txBody>
      </p:sp>
    </p:spTree>
    <p:extLst>
      <p:ext uri="{BB962C8B-B14F-4D97-AF65-F5344CB8AC3E}">
        <p14:creationId xmlns:p14="http://schemas.microsoft.com/office/powerpoint/2010/main" val="3195997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ea typeface="+mn-ea"/>
              </a:rPr>
              <a:t>If you review your results online, you can easily see which options are the best practice. The best practice option will always be highlighted in green. This page will show you which best practices your ECE program has met, and others your program has not met.</a:t>
            </a:r>
          </a:p>
          <a:p>
            <a:r>
              <a:rPr lang="en-US" kern="1200" dirty="0">
                <a:solidFill>
                  <a:schemeClr val="tx1"/>
                </a:solidFill>
                <a:effectLst/>
                <a:ea typeface="+mn-ea"/>
              </a:rPr>
              <a:t> </a:t>
            </a:r>
          </a:p>
          <a:p>
            <a:r>
              <a:rPr lang="en-US" kern="1200" dirty="0">
                <a:solidFill>
                  <a:schemeClr val="tx1"/>
                </a:solidFill>
                <a:effectLst/>
                <a:ea typeface="+mn-ea"/>
              </a:rPr>
              <a:t>The </a:t>
            </a:r>
            <a:r>
              <a:rPr lang="en-US" i="1" kern="1200" dirty="0">
                <a:solidFill>
                  <a:schemeClr val="tx1"/>
                </a:solidFill>
                <a:effectLst/>
                <a:ea typeface="+mn-ea"/>
              </a:rPr>
              <a:t>Wellness Workbook </a:t>
            </a:r>
            <a:r>
              <a:rPr lang="en-US" kern="1200" dirty="0">
                <a:solidFill>
                  <a:schemeClr val="tx1"/>
                </a:solidFill>
                <a:effectLst/>
                <a:ea typeface="+mn-ea"/>
              </a:rPr>
              <a:t>best practices align with the CDC’s 47 High Impact Obesity Prevention Standards, </a:t>
            </a:r>
            <a:r>
              <a:rPr lang="en-US" i="1" kern="1200" dirty="0">
                <a:solidFill>
                  <a:schemeClr val="tx1"/>
                </a:solidFill>
                <a:effectLst/>
                <a:ea typeface="+mn-ea"/>
              </a:rPr>
              <a:t>Caring for Our Children</a:t>
            </a:r>
            <a:r>
              <a:rPr lang="en-US" kern="1200" dirty="0">
                <a:solidFill>
                  <a:schemeClr val="tx1"/>
                </a:solidFill>
                <a:effectLst/>
                <a:ea typeface="+mn-ea"/>
              </a:rPr>
              <a:t>, 4</a:t>
            </a:r>
            <a:r>
              <a:rPr lang="en-US" kern="1200" baseline="30000" dirty="0">
                <a:solidFill>
                  <a:schemeClr val="tx1"/>
                </a:solidFill>
                <a:effectLst/>
                <a:ea typeface="+mn-ea"/>
              </a:rPr>
              <a:t>th</a:t>
            </a:r>
            <a:r>
              <a:rPr lang="en-US" kern="1200" dirty="0">
                <a:solidFill>
                  <a:schemeClr val="tx1"/>
                </a:solidFill>
                <a:effectLst/>
                <a:ea typeface="+mn-ea"/>
              </a:rPr>
              <a:t> edition, and the Child and Adult Care Food Program standards and meal patterns. For your Leadership Team, this means you can trust the best practices no matter which one you choose. They will all lead you in the right direction of improving children’s health.</a:t>
            </a:r>
            <a:r>
              <a:rPr lang="en-US" kern="1200" dirty="0">
                <a:solidFill>
                  <a:schemeClr val="tx1"/>
                </a:solidFill>
                <a:ea typeface="+mn-ea"/>
              </a:rPr>
              <a:t>  </a:t>
            </a:r>
            <a:endParaRPr lang="en-US" kern="1200" dirty="0">
              <a:solidFill>
                <a:schemeClr val="tx1"/>
              </a:solidFill>
              <a:effectLst/>
              <a:ea typeface="+mn-ea"/>
            </a:endParaRPr>
          </a:p>
          <a:p>
            <a:endParaRPr lang="en-US" kern="1200" dirty="0">
              <a:solidFill>
                <a:schemeClr val="tx1"/>
              </a:solidFill>
              <a:effectLst/>
              <a:ea typeface="+mn-ea"/>
            </a:endParaRPr>
          </a:p>
          <a:p>
            <a:r>
              <a:rPr lang="en-US" kern="1200" dirty="0">
                <a:solidFill>
                  <a:schemeClr val="tx1"/>
                </a:solidFill>
                <a:effectLst/>
                <a:ea typeface="+mn-ea"/>
              </a:rPr>
              <a:t>We are now going to discuss your experience with the Orientation Action Period.   </a:t>
            </a:r>
          </a:p>
          <a:p>
            <a:endParaRPr lang="en-US" dirty="0"/>
          </a:p>
          <a:p>
            <a:endParaRPr lang="en-US" dirty="0"/>
          </a:p>
        </p:txBody>
      </p:sp>
    </p:spTree>
    <p:extLst>
      <p:ext uri="{BB962C8B-B14F-4D97-AF65-F5344CB8AC3E}">
        <p14:creationId xmlns:p14="http://schemas.microsoft.com/office/powerpoint/2010/main" val="2912805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a:cs typeface="Times New Roman"/>
              </a:rPr>
              <a:t>What are the Components of a Wellness Policy?</a:t>
            </a:r>
          </a:p>
          <a:p>
            <a:r>
              <a:rPr lang="en-US" dirty="0">
                <a:latin typeface="Times New Roman"/>
                <a:cs typeface="Times New Roman"/>
              </a:rPr>
              <a:t>Your program’s Wellness Policy should be informed by the results of your self-assessments. This helps you focus your time, energy, and resources on the areas where you are not yet meeting best practices. The self-assessments will also highlight the best practices you are already meeting. These practices should be celebrated and included in your program’s Wellness Policy, so everyone knows how your ECE program supports healthy habits.</a:t>
            </a:r>
          </a:p>
          <a:p>
            <a:r>
              <a:rPr lang="en-US" dirty="0">
                <a:latin typeface="Times New Roman"/>
                <a:cs typeface="Times New Roman"/>
              </a:rPr>
              <a:t>Your Wellness Policy should include goals and standards that address:</a:t>
            </a:r>
          </a:p>
          <a:p>
            <a:pPr marL="285750" indent="-285750">
              <a:buFont typeface="Arial"/>
              <a:buChar char="•"/>
            </a:pPr>
            <a:r>
              <a:rPr lang="en-US" dirty="0">
                <a:latin typeface="Times New Roman"/>
                <a:cs typeface="Times New Roman"/>
              </a:rPr>
              <a:t>nutritional practices (how infants and children will be fed at your program) and education</a:t>
            </a:r>
          </a:p>
          <a:p>
            <a:pPr marL="285750" indent="-285750">
              <a:buFont typeface="Arial"/>
              <a:buChar char="•"/>
            </a:pPr>
            <a:r>
              <a:rPr lang="en-US" dirty="0">
                <a:latin typeface="Times New Roman"/>
                <a:cs typeface="Times New Roman"/>
              </a:rPr>
              <a:t>physical activity practices and education, including screen time</a:t>
            </a:r>
          </a:p>
          <a:p>
            <a:pPr marL="285750" indent="-285750">
              <a:buFont typeface="Arial"/>
              <a:buChar char="•"/>
            </a:pPr>
            <a:r>
              <a:rPr lang="en-US" dirty="0">
                <a:latin typeface="Times New Roman"/>
                <a:cs typeface="Times New Roman"/>
              </a:rPr>
              <a:t>other program-based activities, including those that promote staff wellness</a:t>
            </a:r>
          </a:p>
          <a:p>
            <a:r>
              <a:rPr lang="en-US" dirty="0">
                <a:latin typeface="Times New Roman"/>
                <a:cs typeface="Times New Roman"/>
              </a:rPr>
              <a:t>Your Wellness Policy should also include a few statements about how you will plan on revisit your Wellness Policy on a regular basis to ensure it is effective and meeting the needs of your staff, children, and families.</a:t>
            </a:r>
          </a:p>
          <a:p>
            <a:endParaRPr lang="en-US" dirty="0">
              <a:latin typeface="Calibri"/>
              <a:ea typeface="Calibri"/>
              <a:cs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smtClean="0">
                <a:solidFill>
                  <a:schemeClr val="dk1"/>
                </a:solidFill>
                <a:latin typeface="Arial"/>
                <a:ea typeface="Arial"/>
                <a:cs typeface="Arial"/>
                <a:sym typeface="Arial"/>
              </a:rPr>
              <a:t>61</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245713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smtClean="0">
                <a:solidFill>
                  <a:schemeClr val="dk1"/>
                </a:solidFill>
                <a:latin typeface="Arial"/>
                <a:ea typeface="Arial"/>
                <a:cs typeface="Arial"/>
                <a:sym typeface="Arial"/>
              </a:rPr>
              <a:t>64</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831550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p:txBody>
          <a:bodyPr/>
          <a:lstStyle/>
          <a:p>
            <a:r>
              <a:rPr lang="en-US" sz="1800" b="1" i="1" dirty="0">
                <a:effectLst/>
                <a:latin typeface="Calibri"/>
                <a:ea typeface="Calibri" panose="020F0502020204030204" pitchFamily="34" charset="0"/>
                <a:cs typeface="Calibri"/>
              </a:rPr>
              <a:t>Add the following slides to the end of the Wellness Workbook orientation so that Leadership Team members know their </a:t>
            </a:r>
            <a:r>
              <a:rPr lang="en-US" sz="1800" b="1" i="1" dirty="0">
                <a:latin typeface="Calibri"/>
                <a:ea typeface="Calibri" panose="020F0502020204030204" pitchFamily="34" charset="0"/>
                <a:cs typeface="Calibri"/>
              </a:rPr>
              <a:t>Action Period</a:t>
            </a:r>
            <a:r>
              <a:rPr lang="en-US" sz="1800" b="1" i="1" dirty="0">
                <a:effectLst/>
                <a:latin typeface="Calibri"/>
                <a:ea typeface="Calibri" panose="020F0502020204030204" pitchFamily="34" charset="0"/>
                <a:cs typeface="Calibri"/>
              </a:rPr>
              <a:t> tasks to complete after the Wellness Workbook Orientation.</a:t>
            </a:r>
            <a:r>
              <a:rPr lang="en-US" sz="1800" b="1" i="1" dirty="0">
                <a:latin typeface="Calibri"/>
                <a:ea typeface="Calibri" panose="020F0502020204030204" pitchFamily="34" charset="0"/>
                <a:cs typeface="Calibri"/>
              </a:rPr>
              <a:t> </a:t>
            </a:r>
            <a:endParaRPr lang="en-US" sz="1800" b="1" i="1" dirty="0">
              <a:effectLst/>
              <a:latin typeface="Calibri"/>
              <a:ea typeface="Calibri" panose="020F0502020204030204" pitchFamily="34" charset="0"/>
            </a:endParaRPr>
          </a:p>
          <a:p>
            <a:endParaRPr lang="en-US" i="1" u="sng"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Trainers should review and update the “Action Period Tasks” slides at the end of each Session to ensure accuracy, align tasks with Learning Collaborative timeline, and reduce repetitive tasks. </a:t>
            </a:r>
          </a:p>
          <a:p>
            <a:endParaRPr lang="en-US" i="1" u="sng"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A05770-E5D7-814C-AA59-DDBA4A5E56F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54707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Trainers should review and update the “Action Period Tasks” slides at the end of each Session to ensure accuracy, align tasks with Learning Collaborative timeline, and reduce repetitive tasks. </a:t>
            </a:r>
            <a:r>
              <a:rPr lang="en-US" i="1" baseline="0" dirty="0">
                <a:latin typeface="Times New Roman"/>
                <a:cs typeface="Times New Roman"/>
              </a:rPr>
              <a:t>Remind participants about actions ECE programs should complete before and after each Learning Session. The goal is to ensure participants know when they need to complete each action item. </a:t>
            </a:r>
            <a:endParaRPr lang="en-US" b="0" i="1" baseline="0" dirty="0">
              <a:latin typeface="Times New Roman"/>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1" baseline="0" dirty="0">
              <a:latin typeface="Times New Roman"/>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latin typeface="Times New Roman"/>
                <a:cs typeface="Times New Roman"/>
              </a:rPr>
              <a:t>Over the next few days, we (the trainers</a:t>
            </a:r>
            <a:r>
              <a:rPr lang="en-US" b="0" dirty="0">
                <a:latin typeface="Times New Roman"/>
                <a:cs typeface="Times New Roman"/>
              </a:rPr>
              <a:t>) will</a:t>
            </a:r>
            <a:r>
              <a:rPr lang="en-US" b="0" baseline="0" dirty="0">
                <a:latin typeface="Times New Roman"/>
                <a:cs typeface="Times New Roman"/>
              </a:rPr>
              <a:t> check-in with each of your teams by phone and/or email to schedule a time for our first TA visit.  </a:t>
            </a:r>
            <a:endParaRPr lang="en-US" b="0" baseline="0" dirty="0">
              <a:solidFill>
                <a:schemeClr val="dk1"/>
              </a:solidFill>
              <a:latin typeface="Times New Roman"/>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baseline="0" dirty="0">
              <a:solidFill>
                <a:schemeClr val="dk1"/>
              </a:solidFill>
              <a:latin typeface="Times New Roman"/>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Times New Roman"/>
                <a:cs typeface="Times New Roman"/>
              </a:rPr>
              <a:t>The</a:t>
            </a:r>
            <a:r>
              <a:rPr lang="en-US" baseline="0" dirty="0">
                <a:solidFill>
                  <a:schemeClr val="tx1"/>
                </a:solidFill>
                <a:latin typeface="Times New Roman"/>
                <a:cs typeface="Times New Roman"/>
              </a:rPr>
              <a:t> Leadership Team will:</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a:solidFill>
                  <a:schemeClr val="tx1"/>
                </a:solidFill>
                <a:latin typeface="Times New Roman"/>
                <a:cs typeface="Times New Roman"/>
              </a:rPr>
              <a:t>Receive technical assistance from your trainer. </a:t>
            </a:r>
          </a:p>
          <a:p>
            <a:pPr marL="171450" lvl="0" indent="-171450">
              <a:buFont typeface="Arial" panose="020B0604020202020204" pitchFamily="34" charset="0"/>
              <a:buChar char="•"/>
            </a:pPr>
            <a:r>
              <a:rPr lang="en-US" baseline="0" dirty="0">
                <a:solidFill>
                  <a:schemeClr val="tx1"/>
                </a:solidFill>
                <a:latin typeface="Times New Roman"/>
                <a:cs typeface="Times New Roman"/>
              </a:rPr>
              <a:t>If you haven’t already, register for the chosen assessment tool, if applicable. You will do this with your trainer at your first TA visit.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a:solidFill>
                  <a:schemeClr val="tx1"/>
                </a:solidFill>
                <a:latin typeface="Times New Roman"/>
                <a:cs typeface="Times New Roman"/>
              </a:rPr>
              <a:t>Before the next Session, your Leadership Team should complete the Screen Time program assessment. Because this is a program-wide assessment, we encourage your teams to reach out to other staff to get their input. You will complete one program assessment for your ECE program.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latin typeface="Times New Roman"/>
                <a:cs typeface="Times New Roman"/>
              </a:rPr>
              <a:t>Let teachers, staff and families know that your ECE program is taking part in the Nemours Children’s Health Learning Collaboratives by sharing the Key Learnings Handout.  </a:t>
            </a:r>
            <a:endParaRPr lang="en-US" b="0" i="0" baseline="0" dirty="0">
              <a:solidFill>
                <a:schemeClr val="tx1"/>
              </a:solidFill>
              <a:latin typeface="Times New Roman"/>
              <a:cs typeface="Times New Roman"/>
            </a:endParaRPr>
          </a:p>
          <a:p>
            <a:endParaRPr lang="en-US" i="0" baseline="0" dirty="0">
              <a:latin typeface="Times New Roman"/>
              <a:cs typeface="Times New Roman"/>
            </a:endParaRPr>
          </a:p>
          <a:p>
            <a:r>
              <a:rPr lang="en-US" i="0" baseline="0" dirty="0">
                <a:latin typeface="Times New Roman"/>
                <a:cs typeface="Times New Roman"/>
              </a:rPr>
              <a:t>Any questions?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B6D1D6-374E-4205-B595-3B698EC37D47}"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9180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Trainers, please use this time to establish group norms for your Learning Collaborative. Be sure to write down the agreed upon group norms for this Session group. As this group continues to meet, you should share the group norms in the chat box as a reminder.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Take time to hear suggestions from your group. A few suggestions are listed below. Your group norms will be different for in-person and virtual settings. Having around 5 group norms is a good goal.</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 on time.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Respect other members of the Learning Collaborative at all times.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Speak 1 at a time without interrupting.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If something is unclear, ask.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Imagine the other person’s point of view.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Assume good intentions. Listen with respect.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Everyone has something to share. Be sure to share while also making space for others to share.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Share stories and tips with one another. Stories and experiences shared here are confidential.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Accept that each individual participating in the Session will be managing different circumstances in their environment.</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Assume technological glitches will happen.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Adhere to agreements on using cameras and muting when possible.</a:t>
            </a:r>
          </a:p>
          <a:p>
            <a:pPr marL="228600" indent="-228600">
              <a:buFont typeface="+mj-lt"/>
              <a:buAutoNum type="arabicPeriod"/>
            </a:pPr>
            <a:endParaRPr lang="en-US" sz="1000" i="1" kern="1200" dirty="0">
              <a:solidFill>
                <a:schemeClr val="tx1"/>
              </a:solidFill>
              <a:effectLst/>
              <a:latin typeface="Times New Roman" panose="02020603050405020304" pitchFamily="18" charset="0"/>
              <a:ea typeface="+mn-ea"/>
              <a:cs typeface="Times New Roman" panose="02020603050405020304" pitchFamily="18" charset="0"/>
            </a:endParaRPr>
          </a:p>
          <a:p>
            <a:pPr marL="228600" indent="-228600">
              <a:buFont typeface="+mj-lt"/>
              <a:buAutoNum type="arabicPeriod"/>
            </a:pPr>
            <a:endParaRPr lang="en-US"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A05770-E5D7-814C-AA59-DDBA4A5E56F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05003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baseline="0" dirty="0">
                <a:solidFill>
                  <a:schemeClr val="tx1"/>
                </a:solidFill>
                <a:latin typeface="Times New Roman"/>
                <a:cs typeface="Times New Roman"/>
              </a:rPr>
              <a:t>Find a time to share information from today’s Orientation with ECE program staff.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latin typeface="Times New Roman"/>
                <a:cs typeface="Times New Roman"/>
              </a:rPr>
              <a:t>In your Resource Guide, you will find a handout with key learnings from today. Sharing copies of this handout is a quick and easy way to keep staff up-to-date about the Learning Collaborative activities. </a:t>
            </a:r>
            <a:r>
              <a:rPr lang="en-US" b="0" i="1" baseline="0" dirty="0">
                <a:solidFill>
                  <a:schemeClr val="tx1"/>
                </a:solidFill>
                <a:latin typeface="Times New Roman"/>
                <a:cs typeface="Times New Roman"/>
              </a:rPr>
              <a:t>Trainers can email the Key Learnings handout which may make it easier for them to share with their staff and view video links. </a:t>
            </a:r>
            <a:endParaRPr lang="en-US" strike="sngStrike" baseline="0" dirty="0">
              <a:solidFill>
                <a:schemeClr val="tx1"/>
              </a:solidFill>
              <a:latin typeface="Times New Roman"/>
              <a:cs typeface="Times New Roman"/>
            </a:endParaRPr>
          </a:p>
          <a:p>
            <a:pPr marL="171450" lvl="0" indent="-171450">
              <a:buFont typeface="Arial" panose="020B0604020202020204" pitchFamily="34" charset="0"/>
              <a:buChar char="•"/>
            </a:pPr>
            <a:r>
              <a:rPr lang="en-US" baseline="0" dirty="0">
                <a:solidFill>
                  <a:schemeClr val="tx1"/>
                </a:solidFill>
                <a:latin typeface="Times New Roman"/>
                <a:cs typeface="Times New Roman"/>
              </a:rPr>
              <a:t>We strongly recommend that you also arrange time to meet with staff. </a:t>
            </a:r>
          </a:p>
          <a:p>
            <a:pPr marL="171450" lvl="0" indent="-171450">
              <a:buFont typeface="Arial" panose="020B0604020202020204" pitchFamily="34" charset="0"/>
              <a:buChar char="•"/>
            </a:pPr>
            <a:endParaRPr lang="en-US" i="0" baseline="0" dirty="0">
              <a:solidFill>
                <a:schemeClr val="tx1"/>
              </a:solidFill>
              <a:latin typeface="Times New Roman"/>
              <a:cs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i="1" baseline="0" dirty="0">
                <a:solidFill>
                  <a:schemeClr val="tx1"/>
                </a:solidFill>
                <a:latin typeface="Times New Roman"/>
                <a:cs typeface="Times New Roman"/>
              </a:rPr>
              <a:t>Trainers can find the Key Learnings handout in the Resource Guide. </a:t>
            </a:r>
            <a:r>
              <a:rPr lang="en-US" dirty="0">
                <a:latin typeface="Times New Roman"/>
                <a:cs typeface="Times New Roman"/>
              </a:rPr>
              <a:t>https://public.3.basecamp.com/p/Xj1WBY5rhXD46RQqyoW1Ji1q</a:t>
            </a:r>
            <a:endParaRPr lang="en-US" i="1" baseline="0" dirty="0">
              <a:solidFill>
                <a:schemeClr val="tx1"/>
              </a:solidFill>
              <a:latin typeface="Times New Roman"/>
              <a:cs typeface="Times New Roman"/>
            </a:endParaRPr>
          </a:p>
        </p:txBody>
      </p:sp>
      <p:sp>
        <p:nvSpPr>
          <p:cNvPr id="4" name="Slide Number Placeholder 3"/>
          <p:cNvSpPr>
            <a:spLocks noGrp="1"/>
          </p:cNvSpPr>
          <p:nvPr>
            <p:ph type="sldNum" sz="quarter" idx="10"/>
          </p:nvPr>
        </p:nvSpPr>
        <p:spPr/>
        <p:txBody>
          <a:bodyPr/>
          <a:lstStyle/>
          <a:p>
            <a:fld id="{E7A05770-E5D7-814C-AA59-DDBA4A5E56F3}" type="slidenum">
              <a:rPr lang="en-US" smtClean="0"/>
              <a:t>67</a:t>
            </a:fld>
            <a:endParaRPr lang="en-US"/>
          </a:p>
        </p:txBody>
      </p:sp>
    </p:spTree>
    <p:extLst>
      <p:ext uri="{BB962C8B-B14F-4D97-AF65-F5344CB8AC3E}">
        <p14:creationId xmlns:p14="http://schemas.microsoft.com/office/powerpoint/2010/main" val="40427249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p:txBody>
          <a:bodyPr/>
          <a:lstStyle/>
          <a:p>
            <a:r>
              <a:rPr lang="en-US" dirty="0">
                <a:latin typeface="Times New Roman"/>
                <a:cs typeface="Times New Roman"/>
              </a:rPr>
              <a:t>You all have a copy of this blank slide in your participant materials</a:t>
            </a:r>
            <a:r>
              <a:rPr lang="en-US" baseline="0" dirty="0">
                <a:latin typeface="Times New Roman"/>
                <a:cs typeface="Times New Roman"/>
              </a:rPr>
              <a:t>. Let’s take a look at this and fill in the dates for our upcoming Sessions. </a:t>
            </a:r>
          </a:p>
          <a:p>
            <a:endParaRPr lang="en-US" i="1" baseline="0" dirty="0">
              <a:latin typeface="Times New Roman"/>
              <a:cs typeface="Times New Roman"/>
            </a:endParaRPr>
          </a:p>
          <a:p>
            <a:r>
              <a:rPr lang="en-US" i="1" baseline="0" dirty="0">
                <a:latin typeface="Times New Roman"/>
                <a:cs typeface="Times New Roman"/>
              </a:rPr>
              <a:t>Review the timeline. Share dates for the Sessions so participants can fill in the dates on the slide. Be sure to provide a list of actions for each program to complete before and after each Session. The goal is to ensure participants know when they need to complete each action item. </a:t>
            </a:r>
          </a:p>
          <a:p>
            <a:endParaRPr lang="en-US" i="0" baseline="0" dirty="0">
              <a:latin typeface="Times New Roman"/>
              <a:cs typeface="Times New Roman"/>
            </a:endParaRPr>
          </a:p>
        </p:txBody>
      </p:sp>
      <p:sp>
        <p:nvSpPr>
          <p:cNvPr id="4" name="Slide Number Placeholder 3"/>
          <p:cNvSpPr>
            <a:spLocks noGrp="1"/>
          </p:cNvSpPr>
          <p:nvPr>
            <p:ph type="sldNum" sz="quarter" idx="10"/>
          </p:nvPr>
        </p:nvSpPr>
        <p:spPr/>
        <p:txBody>
          <a:bodyPr/>
          <a:lstStyle/>
          <a:p>
            <a:fld id="{E7A05770-E5D7-814C-AA59-DDBA4A5E56F3}" type="slidenum">
              <a:rPr lang="en-US" smtClean="0"/>
              <a:t>68</a:t>
            </a:fld>
            <a:endParaRPr lang="en-US"/>
          </a:p>
        </p:txBody>
      </p:sp>
    </p:spTree>
    <p:extLst>
      <p:ext uri="{BB962C8B-B14F-4D97-AF65-F5344CB8AC3E}">
        <p14:creationId xmlns:p14="http://schemas.microsoft.com/office/powerpoint/2010/main" val="35496858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1139825"/>
            <a:ext cx="2122488" cy="1590675"/>
          </a:xfrm>
        </p:spPr>
      </p:sp>
      <p:sp>
        <p:nvSpPr>
          <p:cNvPr id="3" name="Notes Placeholder 2"/>
          <p:cNvSpPr>
            <a:spLocks noGrp="1"/>
          </p:cNvSpPr>
          <p:nvPr>
            <p:ph type="body" idx="1"/>
          </p:nvPr>
        </p:nvSpPr>
        <p:spPr>
          <a:xfrm>
            <a:off x="673100" y="3181986"/>
            <a:ext cx="5486400" cy="4438014"/>
          </a:xfrm>
        </p:spPr>
        <p:txBody>
          <a:bodyPr/>
          <a:lstStyle/>
          <a:p>
            <a:r>
              <a:rPr lang="en-US" i="0" baseline="0">
                <a:latin typeface="Times New Roman"/>
                <a:cs typeface="Times New Roman"/>
              </a:rPr>
              <a:t>Any questions? </a:t>
            </a:r>
            <a:endParaRPr lang="en-US" i="0">
              <a:latin typeface="Times New Roman"/>
              <a:cs typeface="Times New Roman"/>
            </a:endParaRPr>
          </a:p>
          <a:p>
            <a:endParaRPr lang="en-US"/>
          </a:p>
          <a:p>
            <a:r>
              <a:rPr lang="en-US" i="1" u="none"/>
              <a:t>Share your appreciation and excitement for working together during the Learning Collaborative.  Remind Leadership Team members that they can reach out with any questions.  </a:t>
            </a:r>
          </a:p>
        </p:txBody>
      </p:sp>
    </p:spTree>
    <p:extLst>
      <p:ext uri="{BB962C8B-B14F-4D97-AF65-F5344CB8AC3E}">
        <p14:creationId xmlns:p14="http://schemas.microsoft.com/office/powerpoint/2010/main" val="39133047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i="1" dirty="0">
                <a:effectLst/>
                <a:latin typeface="Calibri" panose="020F0502020204030204" pitchFamily="34" charset="0"/>
                <a:ea typeface="Calibri" panose="020F0502020204030204" pitchFamily="34" charset="0"/>
              </a:rPr>
              <a:t>This “Trainer Reminder” slide gives you, the trainer, reminders for the Action Periods and next steps for you in facilitating the Learning Collaborative.  They are hidden in the PowerPoint.  They are not intended to be shared with ECE providers.  Do not include them in any printed versions of the slides you provide to ECE providers.</a:t>
            </a:r>
            <a:endParaRPr lang="en-US" sz="1100" b="0" i="0" kern="0" dirty="0">
              <a:solidFill>
                <a:schemeClr val="dk1"/>
              </a:solidFill>
              <a:effectLst/>
              <a:latin typeface="Calibri" panose="020F0502020204030204" pitchFamily="34" charset="0"/>
              <a:ea typeface="Calibri" panose="020F0502020204030204" pitchFamily="34" charset="0"/>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0" i="0" kern="0" dirty="0">
              <a:solidFill>
                <a:schemeClr val="dk1"/>
              </a:solidFill>
              <a:effectLst/>
              <a:latin typeface="Calibri" panose="020F0502020204030204" pitchFamily="34" charset="0"/>
              <a:ea typeface="+mn-ea"/>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i="1" kern="1200" dirty="0">
                <a:solidFill>
                  <a:schemeClr val="tx1"/>
                </a:solidFill>
                <a:effectLst/>
                <a:latin typeface="Times New Roman"/>
                <a:ea typeface="+mn-ea"/>
                <a:cs typeface="Times New Roman"/>
              </a:rPr>
              <a:t>During this Action Period, trainers should: </a:t>
            </a:r>
            <a:endParaRPr lang="en-US" b="1" kern="1200" dirty="0">
              <a:solidFill>
                <a:schemeClr val="tx1"/>
              </a:solidFill>
              <a:effectLst/>
              <a:latin typeface="Times New Roman"/>
              <a:ea typeface="+mn-ea"/>
              <a:cs typeface="Times New Roman"/>
            </a:endParaRPr>
          </a:p>
          <a:p>
            <a:pPr marL="171450" indent="-171450">
              <a:buFont typeface="Arial" panose="020B0604020202020204" pitchFamily="34" charset="0"/>
              <a:buChar char="•"/>
            </a:pPr>
            <a:r>
              <a:rPr lang="en-US" b="0" i="1" dirty="0"/>
              <a:t>Meet with ECE programs to provide TA.</a:t>
            </a:r>
          </a:p>
          <a:p>
            <a:pPr marL="171450" indent="-171450">
              <a:buFont typeface="Arial" panose="020B0604020202020204" pitchFamily="34" charset="0"/>
              <a:buChar char="•"/>
            </a:pPr>
            <a:r>
              <a:rPr lang="en-US" b="0" i="1" dirty="0"/>
              <a:t>Ensure all ECE programs have registered on the program assessment tool and know how to log-in.</a:t>
            </a:r>
          </a:p>
          <a:p>
            <a:pPr marL="171450" indent="-171450">
              <a:buFont typeface="Arial" panose="020B0604020202020204" pitchFamily="34" charset="0"/>
              <a:buChar char="•"/>
            </a:pPr>
            <a:r>
              <a:rPr lang="en-US" b="0" i="1" dirty="0"/>
              <a:t>Ensure all ECE programs have completed the Screen Time program assessment before the next Session.</a:t>
            </a:r>
          </a:p>
          <a:p>
            <a:pPr marL="171450" indent="-171450">
              <a:buFont typeface="Arial" panose="020B0604020202020204" pitchFamily="34" charset="0"/>
              <a:buChar char="•"/>
            </a:pPr>
            <a:r>
              <a:rPr lang="en-US" b="0" i="1" dirty="0"/>
              <a:t>Provide additional support to any ECE programs that are not very comfortable with technology.</a:t>
            </a:r>
          </a:p>
          <a:p>
            <a:pPr marL="171450" indent="-171450">
              <a:buFont typeface="Arial" panose="020B0604020202020204" pitchFamily="34" charset="0"/>
              <a:buChar char="•"/>
            </a:pPr>
            <a:r>
              <a:rPr lang="en-US" b="0" i="1" dirty="0"/>
              <a:t>Share Orientation Key Learnings handout and any other requested resources with participants.</a:t>
            </a:r>
          </a:p>
          <a:p>
            <a:pPr marL="171450" indent="-171450">
              <a:buFont typeface="Arial" panose="020B0604020202020204" pitchFamily="34" charset="0"/>
              <a:buChar char="•"/>
            </a:pPr>
            <a:r>
              <a:rPr lang="en-US" b="0" i="1" dirty="0"/>
              <a:t>Remind participants to review their Screen Time program assessment results.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US" b="0" i="1" dirty="0">
              <a:latin typeface="Times New Roman"/>
              <a:cs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i="1" dirty="0">
                <a:latin typeface="Times New Roman"/>
                <a:cs typeface="Times New Roman"/>
              </a:rPr>
              <a:t>As a reminder, you may share the following video with ECE providers after completing the Wellness Workbook Orientation. This tutorial walks users through the process of completing a program assessment, viewing, and saving results. Total time: 8 minutes </a:t>
            </a:r>
            <a:r>
              <a:rPr lang="en-US" i="1" dirty="0">
                <a:latin typeface="Times New Roman"/>
                <a:cs typeface="Times New Roman"/>
                <a:hlinkClick r:id="rId3"/>
              </a:rPr>
              <a:t>https://www.loom.com/share/20c4b157b481432680b62469b1eec0ae</a:t>
            </a:r>
            <a:endParaRPr lang="en-US" dirty="0">
              <a:latin typeface="Times New Roman"/>
              <a:cs typeface="Times New Roman"/>
            </a:endParaRPr>
          </a:p>
          <a:p>
            <a:pPr marL="171450" indent="-171450">
              <a:buFont typeface="Arial" panose="020B0604020202020204" pitchFamily="34" charset="0"/>
              <a:buChar char="•"/>
            </a:pPr>
            <a:endParaRPr lang="en-US" b="0" i="1" dirty="0"/>
          </a:p>
          <a:p>
            <a:endParaRPr lang="en-US" b="1" kern="1200" dirty="0">
              <a:solidFill>
                <a:schemeClr val="tx1"/>
              </a:solidFill>
              <a:effectLst/>
              <a:latin typeface="Times New Roman"/>
              <a:ea typeface="+mn-ea"/>
              <a:cs typeface="Times New Roman"/>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B6D1D6-374E-4205-B595-3B698EC37D47}"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75832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Welcome participants to the Screen Time Session.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1"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indent="0" defTabSz="457200">
              <a:buClrTx/>
              <a:buSzTx/>
              <a:defRPr/>
            </a:pPr>
            <a:r>
              <a:rPr kumimoji="0" lang="en-US" sz="1100" b="0" i="1" u="none" strike="noStrike" kern="1200" cap="none" spc="0" normalizeH="0" baseline="0" noProof="0" dirty="0">
                <a:ln>
                  <a:noFill/>
                </a:ln>
                <a:solidFill>
                  <a:prstClr val="black"/>
                </a:solidFill>
                <a:effectLst/>
                <a:uLnTx/>
                <a:uFillTx/>
                <a:ea typeface="+mn-ea"/>
              </a:rPr>
              <a:t>Leadership Team members will review their Screen Time program assessments during this Session</a:t>
            </a:r>
            <a:r>
              <a:rPr lang="en-US" i="1" u="none" baseline="0" dirty="0"/>
              <a:t>. Trainers can download the results of their programs’ program assessments from their Wellness Workbook </a:t>
            </a:r>
            <a:r>
              <a:rPr lang="en-US" i="1" dirty="0"/>
              <a:t>trainer account</a:t>
            </a:r>
            <a:r>
              <a:rPr lang="en-US" i="1" u="none" baseline="0" dirty="0"/>
              <a:t>. </a:t>
            </a:r>
            <a:r>
              <a:rPr kumimoji="0" lang="en-US" sz="1100" b="0" i="1" u="none" strike="noStrike" kern="1200" cap="none" spc="0" normalizeH="0" baseline="0" noProof="0" dirty="0">
                <a:ln>
                  <a:noFill/>
                </a:ln>
                <a:solidFill>
                  <a:prstClr val="black"/>
                </a:solidFill>
                <a:effectLst/>
                <a:uLnTx/>
                <a:uFillTx/>
                <a:ea typeface="+mn-ea"/>
              </a:rPr>
              <a:t>For virtual Sessions, we encourage you to email these results to participants to have available during the Session. For in-person Sessions, we encourage you to print one copy per Leadership Team and provide them in the Session for the Leadership Team to share.</a:t>
            </a:r>
            <a:r>
              <a:rPr lang="en-US" i="1" kern="1200" dirty="0">
                <a:solidFill>
                  <a:prstClr val="black"/>
                </a:solidFill>
                <a:ea typeface="+mn-ea"/>
              </a:rPr>
              <a:t> </a:t>
            </a:r>
            <a:endParaRPr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E25F83-AFC8-4835-A0F0-E0BE9DAA4F6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45946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a:xfrm>
            <a:off x="685800" y="4020186"/>
            <a:ext cx="5486400" cy="1432347"/>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a:ea typeface="+mn-ea"/>
                <a:cs typeface="Times New Roman"/>
              </a:rPr>
              <a:t>Here is a quick snapshot of how we will spend our time together today.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Times New Roman"/>
                <a:ea typeface="+mn-ea"/>
                <a:cs typeface="Times New Roman"/>
              </a:rPr>
              <a:t>Read aloud the agenda items.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Times New Roman"/>
                <a:ea typeface="+mn-ea"/>
                <a:cs typeface="Times New Roman"/>
              </a:rPr>
              <a:t>Please remind participants that they can follow along with the slides during the Session.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Times New Roman"/>
                <a:ea typeface="+mn-ea"/>
                <a:cs typeface="Times New Roman"/>
              </a:rPr>
              <a:t>Share the Group Norms (Create an additional slide to add to your presentation or share on a Flip Chart or in Chat) These are the Group Norms you created in the Orientation Session with this group.  Ask anyone if they have any questions or additions.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a:ea typeface="+mn-ea"/>
                <a:cs typeface="Times New Roman"/>
              </a:rPr>
              <a:t>In our Orientation Session we created Group Norms to help guide our discussions.  I will review them briefly now.  If you have any additions or questions, please share those with the group.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a:ea typeface="+mn-ea"/>
                <a:cs typeface="Times New Roman"/>
              </a:rPr>
              <a:t>We are going to start with an Ice Breaker. </a:t>
            </a:r>
          </a:p>
          <a:p>
            <a:endParaRPr lang="en-US" i="1" dirty="0"/>
          </a:p>
          <a:p>
            <a:endParaRPr lang="en-US" i="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77AA34-546B-4130-ABFB-E3D82E193EF7}"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09030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a:xfrm>
            <a:off x="685800" y="4020186"/>
            <a:ext cx="5486400" cy="1025947"/>
          </a:xfrm>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i="1" kern="1200" dirty="0">
                <a:solidFill>
                  <a:schemeClr val="tx1"/>
                </a:solidFill>
                <a:effectLst/>
                <a:latin typeface="Times New Roman" panose="02020603050405020304" pitchFamily="18" charset="0"/>
                <a:ea typeface="+mn-ea"/>
                <a:cs typeface="Times New Roman" panose="02020603050405020304" pitchFamily="18" charset="0"/>
              </a:rPr>
              <a:t>Icebreakers are important to connect participants.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1" kern="1200" dirty="0">
                <a:solidFill>
                  <a:schemeClr val="tx1"/>
                </a:solidFill>
                <a:effectLst/>
                <a:latin typeface="Times New Roman" panose="02020603050405020304" pitchFamily="18" charset="0"/>
                <a:ea typeface="+mn-ea"/>
                <a:cs typeface="Times New Roman" panose="02020603050405020304" pitchFamily="18" charset="0"/>
              </a:rPr>
              <a:t>Suggested Ice Breaker Question:</a:t>
            </a:r>
            <a:r>
              <a:rPr lang="en-US" sz="1000" i="1" kern="1200" baseline="0" dirty="0">
                <a:solidFill>
                  <a:schemeClr val="tx1"/>
                </a:solidFill>
                <a:effectLst/>
                <a:latin typeface="Times New Roman" panose="02020603050405020304" pitchFamily="18" charset="0"/>
                <a:ea typeface="+mn-ea"/>
                <a:cs typeface="Times New Roman" panose="02020603050405020304" pitchFamily="18" charset="0"/>
              </a:rPr>
              <a:t> What was one of your activities as a child that had nothing to do with a screen?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1" kern="1200" dirty="0">
                <a:solidFill>
                  <a:schemeClr val="tx1"/>
                </a:solidFill>
                <a:effectLst/>
                <a:latin typeface="Times New Roman" panose="02020603050405020304" pitchFamily="18" charset="0"/>
                <a:ea typeface="+mn-ea"/>
                <a:cs typeface="Times New Roman" panose="02020603050405020304" pitchFamily="18" charset="0"/>
              </a:rPr>
              <a:t>Have all participants introduce themselves including their name, ECE program and role along with answering the icebreaker question.</a:t>
            </a:r>
            <a:endParaRPr lang="en-US" sz="1000" i="1" kern="1200" baseline="0" dirty="0">
              <a:solidFill>
                <a:schemeClr val="tx1"/>
              </a:solidFill>
              <a:effectLst/>
              <a:latin typeface="Times New Roman" panose="02020603050405020304" pitchFamily="18" charset="0"/>
              <a:ea typeface="+mn-ea"/>
              <a:cs typeface="Times New Roman" panose="02020603050405020304" pitchFamily="18" charset="0"/>
            </a:endParaRPr>
          </a:p>
          <a:p>
            <a:pPr marL="171450" lvl="0" indent="-171450">
              <a:buFont typeface="Arial" panose="020B0604020202020204" pitchFamily="34" charset="0"/>
              <a:buChar char="•"/>
            </a:pPr>
            <a:endParaRPr lang="en-US" sz="1000" i="1" kern="1200" dirty="0">
              <a:solidFill>
                <a:schemeClr val="tx1"/>
              </a:solidFill>
              <a:effectLst/>
              <a:latin typeface="Times New Roman" panose="02020603050405020304" pitchFamily="18" charset="0"/>
              <a:ea typeface="+mn-ea"/>
              <a:cs typeface="Times New Roman" panose="02020603050405020304" pitchFamily="18" charset="0"/>
            </a:endParaRPr>
          </a:p>
          <a:p>
            <a:pPr marL="0" indent="0"/>
            <a:r>
              <a:rPr lang="en-US" sz="1000" i="1" kern="1200" dirty="0">
                <a:solidFill>
                  <a:schemeClr val="tx1"/>
                </a:solidFill>
                <a:effectLst/>
                <a:ea typeface="+mn-ea"/>
              </a:rPr>
              <a:t>(Stop screen sharing during the icebreaker so participants can see each other.</a:t>
            </a:r>
            <a:r>
              <a:rPr lang="en-US" sz="1000" i="1" kern="1200" dirty="0">
                <a:solidFill>
                  <a:schemeClr val="tx1"/>
                </a:solidFill>
                <a:ea typeface="+mn-ea"/>
              </a:rPr>
              <a:t> </a:t>
            </a:r>
            <a:r>
              <a:rPr lang="en-US" sz="1000" i="1" kern="1200" dirty="0">
                <a:solidFill>
                  <a:schemeClr val="tx1"/>
                </a:solidFill>
                <a:effectLst/>
                <a:ea typeface="+mn-ea"/>
              </a:rPr>
              <a:t> Additionally, </a:t>
            </a:r>
            <a:r>
              <a:rPr lang="en-US" sz="1000" i="1" kern="1200" dirty="0">
                <a:solidFill>
                  <a:schemeClr val="tx1"/>
                </a:solidFill>
                <a:ea typeface="+mn-ea"/>
              </a:rPr>
              <a:t>trainers</a:t>
            </a:r>
            <a:r>
              <a:rPr lang="en-US" sz="1000" i="1" kern="1200" dirty="0">
                <a:solidFill>
                  <a:schemeClr val="tx1"/>
                </a:solidFill>
                <a:effectLst/>
                <a:ea typeface="+mn-ea"/>
              </a:rPr>
              <a:t> can use this time to check attendance by having participants type their name and ECE program in the chat)</a:t>
            </a:r>
            <a:endParaRPr lang="en-US" b="0"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A05770-E5D7-814C-AA59-DDBA4A5E56F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27117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2725" y="719138"/>
            <a:ext cx="4349750" cy="3262312"/>
          </a:xfrm>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Here are the learning objectives for the Screen Time Session. ​</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Ask for a volunteer to read through the learning objectives. If no one feels comfortable doing so, one of the trainers should read through the objectives. </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7587922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0988" y="719138"/>
            <a:ext cx="4224337" cy="31686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Before we dive into new content today, let’s take a moment to reflect on the past couple of weeks since our initial Orientation Meeting.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A05770-E5D7-814C-AA59-DDBA4A5E56F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73097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our Orientation Session, we talked about the project and what we would be doing with the Learning Collaboratives over the next few months. We also began looking at the Assessment Tool and some of the Provider Tools, specifically the program assessment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Your first Action Period began immediately afterwards. You had a few tasks to work through since the Orientation. Let’s check in to see how those are coming along.</a:t>
            </a:r>
          </a:p>
          <a:p>
            <a:pPr marL="0" lvl="0" indent="0" algn="l" rtl="0">
              <a:lnSpc>
                <a:spcPct val="100000"/>
              </a:lnSpc>
              <a:spcBef>
                <a:spcPts val="0"/>
              </a:spcBef>
              <a:spcAft>
                <a:spcPts val="0"/>
              </a:spcAft>
              <a:buSzPts val="1400"/>
              <a:buNone/>
            </a:pPr>
            <a:endParaRPr lang="en-US" b="0" dirty="0">
              <a:solidFill>
                <a:schemeClr val="dk1"/>
              </a:solidFill>
              <a:latin typeface="Times New Roman"/>
              <a:cs typeface="Times New Roman"/>
              <a:sym typeface="Times New Roman"/>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B6D1D6-374E-4205-B595-3B698EC37D47}"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354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a:xfrm>
            <a:off x="685800" y="4020186"/>
            <a:ext cx="5486400" cy="890481"/>
          </a:xfrm>
        </p:spPr>
        <p:txBody>
          <a:bodyPr/>
          <a:lstStyle/>
          <a:p>
            <a:r>
              <a:rPr lang="en-US" i="1" baseline="0" dirty="0">
                <a:latin typeface="Times New Roman"/>
                <a:cs typeface="Times New Roman"/>
              </a:rPr>
              <a:t>Review the Learning Objectives and ask if there are any questions.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A05770-E5D7-814C-AA59-DDBA4A5E56F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48404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p:txBody>
          <a:bodyPr>
            <a:normAutofit/>
          </a:bodyPr>
          <a:lstStyle/>
          <a:p>
            <a:pPr defTabSz="933168">
              <a:defRPr/>
            </a:pPr>
            <a:r>
              <a:rPr lang="en-US" kern="1200" dirty="0">
                <a:solidFill>
                  <a:schemeClr val="tx1"/>
                </a:solidFill>
                <a:effectLst/>
              </a:rPr>
              <a:t>Remember, the Action Period tasks from the Orientation Session?</a:t>
            </a:r>
            <a:r>
              <a:rPr lang="en-US" kern="1200" baseline="0" dirty="0">
                <a:solidFill>
                  <a:schemeClr val="tx1"/>
                </a:solidFill>
                <a:effectLst/>
              </a:rPr>
              <a:t> </a:t>
            </a:r>
            <a:r>
              <a:rPr lang="en-US" kern="1200" dirty="0">
                <a:solidFill>
                  <a:schemeClr val="tx1"/>
                </a:solidFill>
                <a:effectLst/>
              </a:rPr>
              <a:t>These tasks were designed to encourage discussion and idea sharing between members of your Leadership Teams and staff back at your ECE program in order to support program-wide changes.</a:t>
            </a:r>
            <a:r>
              <a:rPr lang="en-US" kern="1200" baseline="0" dirty="0">
                <a:solidFill>
                  <a:schemeClr val="tx1"/>
                </a:solidFill>
                <a:effectLst/>
              </a:rPr>
              <a:t> T</a:t>
            </a:r>
            <a:r>
              <a:rPr lang="en-US" kern="1200" dirty="0">
                <a:solidFill>
                  <a:schemeClr val="tx1"/>
                </a:solidFill>
                <a:effectLst/>
              </a:rPr>
              <a:t>hese tasks also help prepare your team for the upcoming Sessions.</a:t>
            </a:r>
            <a:r>
              <a:rPr lang="en-US" kern="1200" baseline="0" dirty="0">
                <a:solidFill>
                  <a:schemeClr val="tx1"/>
                </a:solidFill>
                <a:effectLst/>
              </a:rPr>
              <a:t> </a:t>
            </a:r>
            <a:r>
              <a:rPr lang="en-US" kern="1200" dirty="0">
                <a:solidFill>
                  <a:schemeClr val="tx1"/>
                </a:solidFill>
                <a:effectLst/>
              </a:rPr>
              <a:t>Hopefully, you spent some time talking with your staff about your participation in the Learning Collaborative and what you learned at the Orientation Meeting. You should also have registered for an assessment tool account, if applicable, and completed the </a:t>
            </a:r>
            <a:r>
              <a:rPr lang="en-US" kern="1200" baseline="0" dirty="0">
                <a:solidFill>
                  <a:schemeClr val="tx1"/>
                </a:solidFill>
                <a:effectLst/>
              </a:rPr>
              <a:t>Screen Time </a:t>
            </a:r>
            <a:r>
              <a:rPr lang="en-US" kern="1200" dirty="0">
                <a:solidFill>
                  <a:schemeClr val="tx1"/>
                </a:solidFill>
                <a:effectLst/>
              </a:rPr>
              <a:t>program assessment. </a:t>
            </a: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B6D1D6-374E-4205-B595-3B698EC37D47}"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81952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Review the process for how ECE providers can check their program assessment results on the Wellness Workbook.</a:t>
            </a:r>
          </a:p>
        </p:txBody>
      </p:sp>
    </p:spTree>
    <p:extLst>
      <p:ext uri="{BB962C8B-B14F-4D97-AF65-F5344CB8AC3E}">
        <p14:creationId xmlns:p14="http://schemas.microsoft.com/office/powerpoint/2010/main" val="28034151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ea typeface="+mn-ea"/>
              </a:rPr>
              <a:t>If you review your results online, you can easily see which options are the best practice. The best practice option will always be highlighted in green. This page will show you which best practices your ECE program has met, and others your program has not met.</a:t>
            </a:r>
          </a:p>
          <a:p>
            <a:endParaRPr lang="en-US" kern="1200" dirty="0">
              <a:solidFill>
                <a:schemeClr val="tx1"/>
              </a:solidFill>
              <a:effectLst/>
              <a:ea typeface="+mn-ea"/>
            </a:endParaRPr>
          </a:p>
          <a:p>
            <a:r>
              <a:rPr lang="en-US" kern="1200" dirty="0">
                <a:solidFill>
                  <a:schemeClr val="tx1"/>
                </a:solidFill>
                <a:effectLst/>
                <a:ea typeface="+mn-ea"/>
              </a:rPr>
              <a:t>There are two examples of how this will look on the screen. </a:t>
            </a:r>
          </a:p>
          <a:p>
            <a:pPr marL="171450" indent="-171450">
              <a:buFont typeface="Arial" panose="020B0604020202020204" pitchFamily="34" charset="0"/>
              <a:buChar char="•"/>
            </a:pPr>
            <a:r>
              <a:rPr lang="en-US" kern="1200" dirty="0">
                <a:solidFill>
                  <a:schemeClr val="tx1"/>
                </a:solidFill>
                <a:effectLst/>
                <a:ea typeface="+mn-ea"/>
              </a:rPr>
              <a:t>Question 1 shows that the best practice was not met since the option chosen is highlighted in red. The best practice is highlighted in green. </a:t>
            </a:r>
          </a:p>
          <a:p>
            <a:pPr marL="171450" indent="-171450">
              <a:buFont typeface="Arial" panose="020B0604020202020204" pitchFamily="34" charset="0"/>
              <a:buChar char="•"/>
            </a:pPr>
            <a:r>
              <a:rPr lang="en-US" kern="1200" dirty="0">
                <a:solidFill>
                  <a:schemeClr val="tx1"/>
                </a:solidFill>
                <a:effectLst/>
                <a:ea typeface="+mn-ea"/>
              </a:rPr>
              <a:t>Questions 2 is an example of a best practice that is being met since the option chosen is highlighted in green. </a:t>
            </a:r>
          </a:p>
          <a:p>
            <a:r>
              <a:rPr lang="en-US" kern="1200" dirty="0">
                <a:solidFill>
                  <a:schemeClr val="tx1"/>
                </a:solidFill>
                <a:effectLst/>
                <a:ea typeface="+mn-ea"/>
              </a:rPr>
              <a:t> </a:t>
            </a:r>
          </a:p>
          <a:p>
            <a:r>
              <a:rPr lang="en-US" kern="1200" dirty="0">
                <a:solidFill>
                  <a:schemeClr val="tx1"/>
                </a:solidFill>
                <a:effectLst/>
                <a:ea typeface="+mn-ea"/>
              </a:rPr>
              <a:t>The </a:t>
            </a:r>
            <a:r>
              <a:rPr lang="en-US" i="1" kern="1200" dirty="0">
                <a:solidFill>
                  <a:schemeClr val="tx1"/>
                </a:solidFill>
                <a:effectLst/>
                <a:ea typeface="+mn-ea"/>
              </a:rPr>
              <a:t>Wellness Workbook</a:t>
            </a:r>
            <a:r>
              <a:rPr lang="en-US" kern="1200" dirty="0">
                <a:solidFill>
                  <a:schemeClr val="tx1"/>
                </a:solidFill>
                <a:effectLst/>
                <a:ea typeface="+mn-ea"/>
              </a:rPr>
              <a:t> best practices align with the CDC’s 47 High Impact Obesity Prevention Standards, </a:t>
            </a:r>
            <a:r>
              <a:rPr lang="en-US" i="1" kern="1200" dirty="0">
                <a:solidFill>
                  <a:schemeClr val="tx1"/>
                </a:solidFill>
                <a:effectLst/>
                <a:ea typeface="+mn-ea"/>
              </a:rPr>
              <a:t>Caring for Our Children</a:t>
            </a:r>
            <a:r>
              <a:rPr lang="en-US" kern="1200" dirty="0">
                <a:solidFill>
                  <a:schemeClr val="tx1"/>
                </a:solidFill>
                <a:effectLst/>
                <a:ea typeface="+mn-ea"/>
              </a:rPr>
              <a:t>, 4</a:t>
            </a:r>
            <a:r>
              <a:rPr lang="en-US" kern="1200" baseline="30000" dirty="0">
                <a:solidFill>
                  <a:schemeClr val="tx1"/>
                </a:solidFill>
                <a:effectLst/>
                <a:ea typeface="+mn-ea"/>
              </a:rPr>
              <a:t>th</a:t>
            </a:r>
            <a:r>
              <a:rPr lang="en-US" kern="1200" dirty="0">
                <a:solidFill>
                  <a:schemeClr val="tx1"/>
                </a:solidFill>
                <a:effectLst/>
                <a:ea typeface="+mn-ea"/>
              </a:rPr>
              <a:t> edition, and the Child and Adult Care Food Program standards and meal patterns. For your Leadership Team, this means you can trust the best practices no matter which one you choose. They will all lead you in the right direction of improving children’s health.</a:t>
            </a:r>
            <a:r>
              <a:rPr lang="en-US" kern="1200" dirty="0">
                <a:solidFill>
                  <a:schemeClr val="tx1"/>
                </a:solidFill>
                <a:ea typeface="+mn-ea"/>
              </a:rPr>
              <a:t>  </a:t>
            </a:r>
            <a:endParaRPr lang="en-US" kern="1200" dirty="0">
              <a:solidFill>
                <a:schemeClr val="tx1"/>
              </a:solidFill>
              <a:effectLst/>
              <a:ea typeface="+mn-ea"/>
            </a:endParaRPr>
          </a:p>
          <a:p>
            <a:endParaRPr lang="en-US" kern="1200" dirty="0">
              <a:solidFill>
                <a:schemeClr val="tx1"/>
              </a:solidFill>
              <a:effectLst/>
              <a:ea typeface="+mn-ea"/>
            </a:endParaRPr>
          </a:p>
          <a:p>
            <a:r>
              <a:rPr lang="en-US" kern="1200" dirty="0">
                <a:solidFill>
                  <a:schemeClr val="tx1"/>
                </a:solidFill>
                <a:effectLst/>
                <a:ea typeface="+mn-ea"/>
              </a:rPr>
              <a:t>We are now going to discuss your experience with the Orientation Action Period.   </a:t>
            </a:r>
          </a:p>
          <a:p>
            <a:endParaRPr lang="en-US" dirty="0"/>
          </a:p>
          <a:p>
            <a:endParaRPr lang="en-US" dirty="0"/>
          </a:p>
        </p:txBody>
      </p:sp>
    </p:spTree>
    <p:extLst>
      <p:ext uri="{BB962C8B-B14F-4D97-AF65-F5344CB8AC3E}">
        <p14:creationId xmlns:p14="http://schemas.microsoft.com/office/powerpoint/2010/main" val="40468443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0988" y="719138"/>
            <a:ext cx="4224337" cy="3168650"/>
          </a:xfrm>
        </p:spPr>
      </p:sp>
      <p:sp>
        <p:nvSpPr>
          <p:cNvPr id="3" name="Notes Placeholder 2"/>
          <p:cNvSpPr>
            <a:spLocks noGrp="1"/>
          </p:cNvSpPr>
          <p:nvPr>
            <p:ph type="body" idx="1"/>
          </p:nvPr>
        </p:nvSpPr>
        <p:spPr>
          <a:xfrm>
            <a:off x="731520" y="4128517"/>
            <a:ext cx="5852160" cy="4754260"/>
          </a:xfrm>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i="1" kern="1200" dirty="0">
                <a:solidFill>
                  <a:schemeClr val="tx1"/>
                </a:solidFill>
                <a:effectLst/>
                <a:latin typeface="Times New Roman" panose="02020603050405020304" pitchFamily="18" charset="0"/>
                <a:ea typeface="+mn-ea"/>
                <a:cs typeface="Times New Roman" panose="02020603050405020304" pitchFamily="18" charset="0"/>
              </a:rPr>
              <a:t>If there are multiple trainers leading the Learning Collaborative, it may be beneficial to split participants into 2 TA groups, especially if there are many participants. If there is only 1 trainer leading the Learning Collaborative, there is no need to split participants into groups, and you should disregard the information on breakout rooms below.</a:t>
            </a:r>
            <a:endParaRPr lang="en-US" sz="1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i="1" kern="12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(For virtual Learning Collaboratives with multiple trainers, put the questions on this slide in the chat after entering the breakout rooms for participants to use as a guide</a:t>
            </a:r>
            <a:r>
              <a:rPr lang="en-US" sz="1000" i="1" kern="1200" dirty="0">
                <a:solidFill>
                  <a:schemeClr val="tx1"/>
                </a:solidFill>
                <a:effectLst/>
                <a:latin typeface="Times New Roman" panose="02020603050405020304" pitchFamily="18" charset="0"/>
                <a:ea typeface="+mn-ea"/>
                <a:cs typeface="Times New Roman" panose="02020603050405020304" pitchFamily="18" charset="0"/>
              </a:rPr>
              <a:t>.)</a:t>
            </a:r>
          </a:p>
          <a:p>
            <a:pPr marL="0" marR="54610" lvl="0" indent="0">
              <a:spcBef>
                <a:spcPts val="0"/>
              </a:spcBef>
              <a:spcAft>
                <a:spcPts val="0"/>
              </a:spcAft>
              <a:buFont typeface="Symbol" panose="05050102010706020507" pitchFamily="18" charset="2"/>
              <a:buNone/>
            </a:pPr>
            <a:endParaRPr lang="en-US" sz="1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54610" lvl="0" indent="0">
              <a:spcBef>
                <a:spcPts val="0"/>
              </a:spcBef>
              <a:spcAft>
                <a:spcPts val="0"/>
              </a:spcAft>
              <a:buFont typeface="Symbol" panose="05050102010706020507" pitchFamily="18" charset="2"/>
              <a:buNone/>
            </a:pPr>
            <a:r>
              <a:rPr lang="en-US" sz="1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Lead the discussion.</a:t>
            </a:r>
            <a:r>
              <a:rPr lang="en-US" sz="1000" i="1"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a:t>
            </a:r>
            <a:r>
              <a:rPr lang="en-US" sz="1000" i="1" dirty="0">
                <a:effectLst/>
                <a:latin typeface="Times New Roman" panose="02020603050405020304" pitchFamily="18" charset="0"/>
                <a:ea typeface="Calibri" panose="020F0502020204030204" pitchFamily="34" charset="0"/>
                <a:cs typeface="Times New Roman" panose="02020603050405020304" pitchFamily="18" charset="0"/>
              </a:rPr>
              <a:t>articipants should have their program assessment results for reflection (emailed to them by their trainer prior to this Session). </a:t>
            </a:r>
          </a:p>
          <a:p>
            <a:endParaRPr lang="en-US" b="1" i="1" kern="1200" dirty="0">
              <a:solidFill>
                <a:schemeClr val="tx1"/>
              </a:solidFill>
              <a:effectLst/>
            </a:endParaRPr>
          </a:p>
          <a:p>
            <a:r>
              <a:rPr lang="en-US" b="1" i="1" kern="1200" dirty="0">
                <a:solidFill>
                  <a:schemeClr val="tx1"/>
                </a:solidFill>
                <a:effectLst/>
              </a:rPr>
              <a:t>Facilitate a brief group discussion about the Orientation Action Period Tasks. </a:t>
            </a:r>
          </a:p>
          <a:p>
            <a:pPr marL="181240" indent="-181240">
              <a:buFont typeface="Arial" panose="020B0604020202020204" pitchFamily="34" charset="0"/>
              <a:buChar char="•"/>
            </a:pPr>
            <a:r>
              <a:rPr lang="en-US" i="0" kern="1200" dirty="0">
                <a:solidFill>
                  <a:schemeClr val="tx1"/>
                </a:solidFill>
                <a:effectLst/>
              </a:rPr>
              <a:t>How have things been going since the Orientation?</a:t>
            </a:r>
          </a:p>
          <a:p>
            <a:pPr marL="664546" lvl="1" indent="-181240">
              <a:buFont typeface="Arial" panose="020B0604020202020204" pitchFamily="34" charset="0"/>
              <a:buChar char="•"/>
            </a:pPr>
            <a:r>
              <a:rPr lang="en-US" i="0" kern="1200" dirty="0">
                <a:solidFill>
                  <a:schemeClr val="tx1"/>
                </a:solidFill>
                <a:effectLst/>
              </a:rPr>
              <a:t>Were you able to complete all tasks?</a:t>
            </a:r>
          </a:p>
          <a:p>
            <a:pPr marL="181240" indent="-181240">
              <a:buFont typeface="Arial" panose="020B0604020202020204" pitchFamily="34" charset="0"/>
              <a:buChar char="•"/>
            </a:pPr>
            <a:r>
              <a:rPr lang="en-US" i="0" kern="1200" dirty="0">
                <a:solidFill>
                  <a:schemeClr val="tx1"/>
                </a:solidFill>
                <a:effectLst/>
              </a:rPr>
              <a:t>How did your team share information about the Learning Collaborative with staff? Did you share the Orientation Key Learnings handout? What was the response from staff?</a:t>
            </a:r>
            <a:r>
              <a:rPr lang="en-US" i="0" kern="1200" baseline="0" dirty="0">
                <a:solidFill>
                  <a:schemeClr val="tx1"/>
                </a:solidFill>
                <a:effectLst/>
              </a:rPr>
              <a:t> Anything you want to do differently in the future?</a:t>
            </a:r>
          </a:p>
          <a:p>
            <a:pPr marL="181240" indent="-181240">
              <a:buFont typeface="Arial" panose="020B0604020202020204" pitchFamily="34" charset="0"/>
              <a:buChar char="•"/>
            </a:pPr>
            <a:r>
              <a:rPr lang="en-US" i="0" kern="1200" baseline="0" dirty="0">
                <a:solidFill>
                  <a:schemeClr val="tx1"/>
                </a:solidFill>
                <a:effectLst/>
              </a:rPr>
              <a:t>What did you think about the As tools? Any questions?</a:t>
            </a:r>
            <a:endParaRPr lang="en-US" b="0" i="0" kern="1200" baseline="0" dirty="0">
              <a:solidFill>
                <a:schemeClr val="tx1"/>
              </a:solidFill>
              <a:effectLst/>
            </a:endParaRPr>
          </a:p>
          <a:p>
            <a:pPr marL="181240" indent="-181240">
              <a:buFont typeface="Arial" panose="020B0604020202020204" pitchFamily="34" charset="0"/>
              <a:buChar char="•"/>
            </a:pPr>
            <a:endParaRPr lang="en-US" b="0" i="0" kern="1200" baseline="0" dirty="0">
              <a:solidFill>
                <a:schemeClr val="tx1"/>
              </a:solidFill>
              <a:effectLst/>
            </a:endParaRPr>
          </a:p>
          <a:p>
            <a:pPr marL="0" indent="0">
              <a:buFont typeface="Arial" panose="020B0604020202020204" pitchFamily="34" charset="0"/>
              <a:buNone/>
            </a:pPr>
            <a:r>
              <a:rPr lang="en-US" b="1" i="1" kern="1200" dirty="0">
                <a:solidFill>
                  <a:schemeClr val="tx1"/>
                </a:solidFill>
                <a:effectLst/>
              </a:rPr>
              <a:t>Have participants look at their </a:t>
            </a:r>
            <a:r>
              <a:rPr lang="en-US" b="1" i="1" kern="1200" baseline="0" dirty="0">
                <a:solidFill>
                  <a:schemeClr val="tx1"/>
                </a:solidFill>
                <a:effectLst/>
              </a:rPr>
              <a:t>program assessment results and encourage reflection.</a:t>
            </a:r>
            <a:r>
              <a:rPr lang="en-US" i="1" kern="1200" baseline="0" dirty="0">
                <a:solidFill>
                  <a:schemeClr val="tx1"/>
                </a:solidFill>
                <a:effectLst/>
              </a:rPr>
              <a:t> While Leadership Teams were encouraged to complete the program assessment as a team, some may have designated the task to a single person. Sharing results will ensure that all team members understand their results</a:t>
            </a:r>
            <a:r>
              <a:rPr lang="en-US" i="1" kern="1200" dirty="0">
                <a:solidFill>
                  <a:schemeClr val="tx1"/>
                </a:solidFill>
                <a:effectLst/>
              </a:rPr>
              <a:t>. Trainers should have emailed (virtual) or provided (in-person) a copy of the ECE program’s program assessment for this discussion.  </a:t>
            </a:r>
          </a:p>
          <a:p>
            <a:pPr marL="181240" indent="-181240">
              <a:buFont typeface="Arial" panose="020B0604020202020204" pitchFamily="34" charset="0"/>
              <a:buChar char="•"/>
            </a:pPr>
            <a:r>
              <a:rPr lang="en-US" i="0" kern="1200" dirty="0">
                <a:solidFill>
                  <a:schemeClr val="tx1"/>
                </a:solidFill>
                <a:effectLst/>
              </a:rPr>
              <a:t>What did you learn from the program assessment? </a:t>
            </a:r>
          </a:p>
          <a:p>
            <a:pPr marL="181240" indent="-181240">
              <a:buFont typeface="Arial" panose="020B0604020202020204" pitchFamily="34" charset="0"/>
              <a:buChar char="•"/>
            </a:pPr>
            <a:r>
              <a:rPr lang="en-US" i="0" kern="1200" dirty="0">
                <a:solidFill>
                  <a:schemeClr val="tx1"/>
                </a:solidFill>
                <a:effectLst/>
              </a:rPr>
              <a:t>Where is</a:t>
            </a:r>
            <a:r>
              <a:rPr lang="en-US" i="0" kern="1200" baseline="0" dirty="0">
                <a:solidFill>
                  <a:schemeClr val="tx1"/>
                </a:solidFill>
                <a:effectLst/>
              </a:rPr>
              <a:t> your ECE program doing well? </a:t>
            </a:r>
          </a:p>
          <a:p>
            <a:pPr marL="181240" indent="-181240">
              <a:buFont typeface="Arial" panose="020B0604020202020204" pitchFamily="34" charset="0"/>
              <a:buChar char="•"/>
            </a:pPr>
            <a:r>
              <a:rPr lang="en-US" i="0" kern="1200" baseline="0" dirty="0">
                <a:solidFill>
                  <a:schemeClr val="tx1"/>
                </a:solidFill>
                <a:effectLst/>
              </a:rPr>
              <a:t>What areas need improvement? </a:t>
            </a:r>
          </a:p>
          <a:p>
            <a:pPr marL="181240" indent="-181240">
              <a:buFont typeface="Arial" panose="020B0604020202020204" pitchFamily="34" charset="0"/>
              <a:buChar char="•"/>
            </a:pPr>
            <a:r>
              <a:rPr lang="en-US" i="0" kern="1200" baseline="0" dirty="0">
                <a:solidFill>
                  <a:schemeClr val="tx1"/>
                </a:solidFill>
                <a:effectLst/>
              </a:rPr>
              <a:t>Were there any questions that you didn’t understand?</a:t>
            </a:r>
          </a:p>
          <a:p>
            <a:pPr marL="181240" indent="-181240">
              <a:buFont typeface="Arial" panose="020B0604020202020204" pitchFamily="34" charset="0"/>
              <a:buChar char="•"/>
            </a:pPr>
            <a:endParaRPr lang="en-US" i="0" kern="1200" baseline="0" dirty="0">
              <a:solidFill>
                <a:schemeClr val="tx1"/>
              </a:solidFill>
              <a:effectLst/>
            </a:endParaRPr>
          </a:p>
          <a:p>
            <a:pPr marL="0" indent="0">
              <a:buFont typeface="Arial" panose="020B0604020202020204" pitchFamily="34" charset="0"/>
              <a:buNone/>
            </a:pPr>
            <a:r>
              <a:rPr lang="en-US" i="0" kern="1200" baseline="0" dirty="0">
                <a:solidFill>
                  <a:schemeClr val="tx1"/>
                </a:solidFill>
                <a:effectLst/>
              </a:rPr>
              <a:t>Throughout the Screen Time Learning Collaborative, we’ll take a closer look at each of the best practices. I wanted to make sure that you had your results on hand so you can take notes about things you are interested in working on.</a:t>
            </a:r>
          </a:p>
          <a:p>
            <a:endParaRPr lang="en-US" i="0" kern="1200" baseline="0" dirty="0">
              <a:solidFill>
                <a:schemeClr val="tx1"/>
              </a:solidFill>
              <a:effectLst/>
              <a:latin typeface="Times New Roman"/>
              <a:cs typeface="Times New Roman"/>
            </a:endParaRPr>
          </a:p>
          <a:p>
            <a:pPr marL="0" marR="54610" lvl="0" indent="0" algn="l" defTabSz="4572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sz="1100" i="1" dirty="0">
                <a:effectLst/>
                <a:latin typeface="Calibri" panose="020F0502020204030204" pitchFamily="34" charset="0"/>
                <a:ea typeface="Calibri" panose="020F0502020204030204" pitchFamily="34" charset="0"/>
              </a:rPr>
              <a:t>When finished with this activity, bring the groups back together.  Each trainer can share one takeaway from their group’s discussion.</a:t>
            </a:r>
            <a:endParaRPr lang="en-US" sz="1100" i="1" kern="0" dirty="0">
              <a:solidFill>
                <a:schemeClr val="dk1"/>
              </a:solidFill>
              <a:effectLst/>
              <a:latin typeface="Calibri" panose="020F0502020204030204" pitchFamily="34" charset="0"/>
              <a:ea typeface="Calibri" panose="020F0502020204030204" pitchFamily="34" charset="0"/>
            </a:endParaRPr>
          </a:p>
          <a:p>
            <a:pPr marL="0" marR="54610" lvl="0" indent="0" algn="l" defTabSz="4572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en-US" sz="1100" i="1" kern="0" dirty="0">
              <a:solidFill>
                <a:schemeClr val="dk1"/>
              </a:solidFill>
              <a:effectLst/>
              <a:latin typeface="Calibri" panose="020F0502020204030204" pitchFamily="34" charset="0"/>
              <a:ea typeface="+mn-ea"/>
            </a:endParaRPr>
          </a:p>
          <a:p>
            <a:pPr marL="0" marR="54610" lvl="0" indent="0" algn="l" defTabSz="4572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kern="1200" dirty="0">
                <a:solidFill>
                  <a:schemeClr val="tx1"/>
                </a:solidFill>
                <a:effectLst/>
                <a:ea typeface="+mn-ea"/>
              </a:rPr>
              <a:t>The Screen Time Learning Collaborative will focus on how ECE programs can provide opportunities that support the development of healthy screen time habits in children. </a:t>
            </a:r>
          </a:p>
          <a:p>
            <a:pPr marL="0" marR="54610" lvl="0" indent="0" algn="l" defTabSz="4572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en-US" kern="1200" dirty="0">
              <a:solidFill>
                <a:schemeClr val="tx1"/>
              </a:solidFill>
              <a:effectLst/>
              <a:ea typeface="+mn-ea"/>
            </a:endParaRPr>
          </a:p>
          <a:p>
            <a:pPr marL="0" marR="54610" lvl="0" indent="0" algn="l" defTabSz="4572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kern="1200" dirty="0">
                <a:solidFill>
                  <a:schemeClr val="tx1"/>
                </a:solidFill>
                <a:effectLst/>
                <a:ea typeface="+mn-ea"/>
              </a:rPr>
              <a:t>We’ll discuss a variety of best practices in Screen Time. Later</a:t>
            </a:r>
            <a:r>
              <a:rPr lang="en-US" kern="1200" baseline="0" dirty="0">
                <a:solidFill>
                  <a:schemeClr val="tx1"/>
                </a:solidFill>
                <a:effectLst/>
                <a:ea typeface="+mn-ea"/>
              </a:rPr>
              <a:t> in the Learning Collaborative</a:t>
            </a:r>
            <a:r>
              <a:rPr lang="en-US" kern="1200" dirty="0">
                <a:solidFill>
                  <a:schemeClr val="tx1"/>
                </a:solidFill>
                <a:effectLst/>
                <a:ea typeface="+mn-ea"/>
              </a:rPr>
              <a:t>, you’ll have a chance to select goals for improvement. You will also learn about the additional tools available to guide you through the action planning process and locate resources needed to put that plan into action. You will continue to use these tools throughout the project.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effectLst/>
              <a:ea typeface="+mn-ea"/>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A05770-E5D7-814C-AA59-DDBA4A5E56F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29655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Hopefully, the Screen Time program assessment got you thinking about the variety of ways that ECE programs can support healthy management of screen time for young children. During this portion of our Session, we will discuss what are different types of screen that we encounter in our daily lives, what are the recommendations about managing screen time for young children, and what are some of the concerns about too much exposure to screens.</a:t>
            </a:r>
          </a:p>
        </p:txBody>
      </p:sp>
    </p:spTree>
    <p:extLst>
      <p:ext uri="{BB962C8B-B14F-4D97-AF65-F5344CB8AC3E}">
        <p14:creationId xmlns:p14="http://schemas.microsoft.com/office/powerpoint/2010/main" val="35668577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6:notes"/>
          <p:cNvSpPr>
            <a:spLocks noGrp="1" noRot="1" noChangeAspect="1"/>
          </p:cNvSpPr>
          <p:nvPr>
            <p:ph type="sldImg" idx="2"/>
          </p:nvPr>
        </p:nvSpPr>
        <p:spPr>
          <a:xfrm>
            <a:off x="1481138" y="719138"/>
            <a:ext cx="4352925" cy="3263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6: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sz="1200" dirty="0"/>
              <a:t>The American Academy of Pediatrics recommends that: </a:t>
            </a:r>
            <a:endParaRPr sz="1200" dirty="0"/>
          </a:p>
          <a:p>
            <a:pPr marL="171450" lvl="0" indent="-171450" algn="l" rtl="0">
              <a:lnSpc>
                <a:spcPct val="100000"/>
              </a:lnSpc>
              <a:spcBef>
                <a:spcPts val="0"/>
              </a:spcBef>
              <a:spcAft>
                <a:spcPts val="0"/>
              </a:spcAft>
              <a:buClr>
                <a:schemeClr val="dk1"/>
              </a:buClr>
              <a:buSzPts val="1200"/>
              <a:buFont typeface="Arial"/>
              <a:buChar char="•"/>
            </a:pPr>
            <a:r>
              <a:rPr lang="en-US" sz="1200" dirty="0"/>
              <a:t>Infants and toddlers, birth - 18 months avoid screen time other than video-chatting with family and friends</a:t>
            </a:r>
            <a:endParaRPr sz="1200" dirty="0"/>
          </a:p>
          <a:p>
            <a:pPr marL="171450" lvl="0" indent="-171450" algn="l" rtl="0">
              <a:lnSpc>
                <a:spcPct val="100000"/>
              </a:lnSpc>
              <a:spcBef>
                <a:spcPts val="0"/>
              </a:spcBef>
              <a:spcAft>
                <a:spcPts val="0"/>
              </a:spcAft>
              <a:buClr>
                <a:schemeClr val="dk1"/>
              </a:buClr>
              <a:buSzPts val="1200"/>
              <a:buFont typeface="Arial"/>
              <a:buChar char="•"/>
            </a:pPr>
            <a:r>
              <a:rPr lang="en-US" sz="1200" dirty="0"/>
              <a:t>Toddlers, 18 – 24 months: some screen time, but only when with a parent or caregiver </a:t>
            </a:r>
            <a:endParaRPr sz="1200" dirty="0"/>
          </a:p>
          <a:p>
            <a:pPr marL="171450" lvl="0" indent="-171450" algn="l" rtl="0">
              <a:lnSpc>
                <a:spcPct val="100000"/>
              </a:lnSpc>
              <a:spcBef>
                <a:spcPts val="0"/>
              </a:spcBef>
              <a:spcAft>
                <a:spcPts val="0"/>
              </a:spcAft>
              <a:buClr>
                <a:schemeClr val="dk1"/>
              </a:buClr>
              <a:buSzPts val="1200"/>
              <a:buFont typeface="Arial"/>
              <a:buChar char="•"/>
            </a:pPr>
            <a:r>
              <a:rPr lang="en-US" sz="1200" dirty="0"/>
              <a:t>Preschoolers: Limiting screen time to 1-2 hours of quality, educational  programming per day</a:t>
            </a:r>
            <a:endParaRPr sz="1200" dirty="0"/>
          </a:p>
          <a:p>
            <a:pPr marL="0" lvl="0" indent="0" algn="l" rtl="0">
              <a:lnSpc>
                <a:spcPct val="100000"/>
              </a:lnSpc>
              <a:spcBef>
                <a:spcPts val="0"/>
              </a:spcBef>
              <a:spcAft>
                <a:spcPts val="0"/>
              </a:spcAft>
              <a:buSzPts val="1400"/>
              <a:buNone/>
            </a:pPr>
            <a:endParaRPr sz="1200" strike="noStrike" dirty="0"/>
          </a:p>
          <a:p>
            <a:pPr marL="0" lvl="0" indent="0" algn="l" rtl="0">
              <a:lnSpc>
                <a:spcPct val="100000"/>
              </a:lnSpc>
              <a:spcBef>
                <a:spcPts val="0"/>
              </a:spcBef>
              <a:spcAft>
                <a:spcPts val="0"/>
              </a:spcAft>
              <a:buSzPts val="1400"/>
              <a:buNone/>
            </a:pPr>
            <a:r>
              <a:rPr lang="en-US" sz="1200" strike="noStrike" dirty="0"/>
              <a:t>Screen time displaces opportunities for other activities that encourage healthy development such as reading, physical activity, and imaginative play.  Also, since</a:t>
            </a:r>
            <a:r>
              <a:rPr lang="en-US" sz="1200" dirty="0"/>
              <a:t> children’s young minds are not fully developed young children do not learn from media interactions the same way they learn from their interactions with caregivers. </a:t>
            </a:r>
            <a:endParaRPr sz="1200" dirty="0"/>
          </a:p>
          <a:p>
            <a:pPr marL="0" lvl="0" indent="0" algn="l" rtl="0">
              <a:lnSpc>
                <a:spcPct val="100000"/>
              </a:lnSpc>
              <a:spcBef>
                <a:spcPts val="0"/>
              </a:spcBef>
              <a:spcAft>
                <a:spcPts val="0"/>
              </a:spcAft>
              <a:buClr>
                <a:schemeClr val="dk1"/>
              </a:buClr>
              <a:buSzPts val="1100"/>
              <a:buFont typeface="Arial"/>
              <a:buNone/>
            </a:pPr>
            <a:endParaRPr sz="1200" dirty="0"/>
          </a:p>
          <a:p>
            <a:pPr marL="0" lvl="0" indent="0" algn="l" rtl="0">
              <a:lnSpc>
                <a:spcPct val="100000"/>
              </a:lnSpc>
              <a:spcBef>
                <a:spcPts val="0"/>
              </a:spcBef>
              <a:spcAft>
                <a:spcPts val="0"/>
              </a:spcAft>
              <a:buClr>
                <a:schemeClr val="dk1"/>
              </a:buClr>
              <a:buSzPts val="1100"/>
              <a:buFont typeface="Arial"/>
              <a:buNone/>
            </a:pPr>
            <a:r>
              <a:rPr lang="en-US" sz="1200" dirty="0"/>
              <a:t>These recommendations apply to a child’s full day.  Their time in child care and with their families.  </a:t>
            </a:r>
          </a:p>
          <a:p>
            <a:pPr marL="0" lvl="0" indent="0" algn="l" rtl="0">
              <a:lnSpc>
                <a:spcPct val="100000"/>
              </a:lnSpc>
              <a:spcBef>
                <a:spcPts val="0"/>
              </a:spcBef>
              <a:spcAft>
                <a:spcPts val="0"/>
              </a:spcAft>
              <a:buClr>
                <a:schemeClr val="dk1"/>
              </a:buClr>
              <a:buSzPts val="1100"/>
              <a:buFont typeface="Arial"/>
              <a:buNone/>
            </a:pPr>
            <a:endParaRPr lang="en-US" sz="1200" dirty="0"/>
          </a:p>
          <a:p>
            <a:pPr marL="0" lvl="0" indent="0" algn="l" rtl="0">
              <a:lnSpc>
                <a:spcPct val="100000"/>
              </a:lnSpc>
              <a:spcBef>
                <a:spcPts val="0"/>
              </a:spcBef>
              <a:spcAft>
                <a:spcPts val="0"/>
              </a:spcAft>
              <a:buClr>
                <a:schemeClr val="dk1"/>
              </a:buClr>
              <a:buSzPts val="1100"/>
              <a:buFont typeface="Arial"/>
              <a:buNone/>
            </a:pPr>
            <a:r>
              <a:rPr lang="en-US" sz="1200" dirty="0"/>
              <a:t>Source:</a:t>
            </a:r>
          </a:p>
          <a:p>
            <a:pPr marL="0" lvl="0" indent="0" algn="l" rtl="0">
              <a:lnSpc>
                <a:spcPct val="100000"/>
              </a:lnSpc>
              <a:spcBef>
                <a:spcPts val="0"/>
              </a:spcBef>
              <a:spcAft>
                <a:spcPts val="0"/>
              </a:spcAft>
              <a:buClr>
                <a:schemeClr val="dk1"/>
              </a:buClr>
              <a:buSzPts val="1100"/>
              <a:buFont typeface="Arial"/>
              <a:buNone/>
            </a:pPr>
            <a:r>
              <a:rPr lang="en-US" sz="1200" dirty="0"/>
              <a:t>https://publications.aap.org/pediatrics/article/138/5/e20162591/60503/Media-and-Young-Minds?autologincheck=redirected</a:t>
            </a:r>
            <a:endParaRPr sz="1200"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38408727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7:notes"/>
          <p:cNvSpPr>
            <a:spLocks noGrp="1" noRot="1" noChangeAspect="1"/>
          </p:cNvSpPr>
          <p:nvPr>
            <p:ph type="sldImg" idx="2"/>
          </p:nvPr>
        </p:nvSpPr>
        <p:spPr>
          <a:xfrm>
            <a:off x="1481138" y="719138"/>
            <a:ext cx="4352925" cy="3263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7: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sz="1200" dirty="0"/>
              <a:t>With these recommendations in mind, let’s look at actual screen time use for children. Overall, 66% of preschoolers participate in more than 2 hours of screen time each day. Research shows that preschoolers are exposed to an average of 4.1 hours of screen time on weekdays. This is more than double the recommendation.</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en-US" sz="1200" dirty="0"/>
              <a:t>Generally, children who attend child care centers view a little less than the average. Children in home based child care viewed the most screen time, more than children in child care centers or children who do not attend child care anywhere.    </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en-US" sz="1200" dirty="0"/>
              <a:t>While screen time use is high for children, there are actions you can take to reduce the use of screens in your ECE program. </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Sources:</a:t>
            </a:r>
          </a:p>
          <a:p>
            <a:pPr marL="171450" lvl="0" indent="-171450" algn="l" rtl="0">
              <a:lnSpc>
                <a:spcPct val="100000"/>
              </a:lnSpc>
              <a:spcBef>
                <a:spcPts val="0"/>
              </a:spcBef>
              <a:spcAft>
                <a:spcPts val="0"/>
              </a:spcAft>
              <a:buSzPts val="1400"/>
              <a:buFont typeface="Arial" panose="020B0604020202020204" pitchFamily="34" charset="0"/>
              <a:buChar char="•"/>
            </a:pPr>
            <a:r>
              <a:rPr lang="en-US" sz="1200" dirty="0"/>
              <a:t>https://jamanetwork.com/journals/jamapediatrics/fullarticle/2755656?guestAccessKey=7efc2069-d6e3-41b9-94ae-920053ee288f&amp;utm_source=For_The_Media&amp;utm_medium=referral&amp;utm_campaign=ftm_links&amp;utm_content=tfl&amp;utm_term=112519</a:t>
            </a:r>
          </a:p>
          <a:p>
            <a:pPr marL="171450" lvl="0" indent="-171450" algn="l" rtl="0">
              <a:lnSpc>
                <a:spcPct val="100000"/>
              </a:lnSpc>
              <a:spcBef>
                <a:spcPts val="0"/>
              </a:spcBef>
              <a:spcAft>
                <a:spcPts val="0"/>
              </a:spcAft>
              <a:buSzPts val="1400"/>
              <a:buFont typeface="Arial" panose="020B0604020202020204" pitchFamily="34" charset="0"/>
              <a:buChar char="•"/>
            </a:pPr>
            <a:r>
              <a:rPr lang="en-US" sz="1200" dirty="0"/>
              <a:t>https://pubmed.ncbi.nlm.nih.gov/20980020/#:~:text=On%20average%2C%20children%20in%20this,Head%20Start%20(4.2%20hours)</a:t>
            </a:r>
          </a:p>
        </p:txBody>
      </p:sp>
    </p:spTree>
    <p:extLst>
      <p:ext uri="{BB962C8B-B14F-4D97-AF65-F5344CB8AC3E}">
        <p14:creationId xmlns:p14="http://schemas.microsoft.com/office/powerpoint/2010/main" val="37492740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8:notes"/>
          <p:cNvSpPr>
            <a:spLocks noGrp="1" noRot="1" noChangeAspect="1"/>
          </p:cNvSpPr>
          <p:nvPr>
            <p:ph type="sldImg" idx="2"/>
          </p:nvPr>
        </p:nvSpPr>
        <p:spPr>
          <a:xfrm>
            <a:off x="1481138" y="719138"/>
            <a:ext cx="4352925" cy="3263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8: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rmAutofit/>
          </a:bodyPr>
          <a:lstStyle/>
          <a:p>
            <a:pPr marL="0" lvl="0" indent="0" algn="l" rtl="0">
              <a:lnSpc>
                <a:spcPct val="100000"/>
              </a:lnSpc>
              <a:spcBef>
                <a:spcPts val="0"/>
              </a:spcBef>
              <a:spcAft>
                <a:spcPts val="0"/>
              </a:spcAft>
              <a:buSzPts val="1400"/>
              <a:buNone/>
            </a:pPr>
            <a:r>
              <a:rPr lang="en-US" sz="1200" dirty="0">
                <a:solidFill>
                  <a:schemeClr val="dk1"/>
                </a:solidFill>
              </a:rPr>
              <a:t>Screen time is not just watching television. It also includes watching videos and DVDs, playing on computers, tablets, video games, handheld devices and classroom curriculums that include a video component.</a:t>
            </a:r>
            <a:endParaRPr sz="1200" dirty="0"/>
          </a:p>
          <a:p>
            <a:pPr marL="0" lvl="0" indent="0" algn="l" rtl="0">
              <a:lnSpc>
                <a:spcPct val="100000"/>
              </a:lnSpc>
              <a:spcBef>
                <a:spcPts val="0"/>
              </a:spcBef>
              <a:spcAft>
                <a:spcPts val="0"/>
              </a:spcAft>
              <a:buSzPts val="1400"/>
              <a:buNone/>
            </a:pPr>
            <a:r>
              <a:rPr lang="en-US" sz="1200" dirty="0">
                <a:solidFill>
                  <a:schemeClr val="dk1"/>
                </a:solidFill>
              </a:rPr>
              <a:t> </a:t>
            </a:r>
            <a:endParaRPr sz="1200" dirty="0"/>
          </a:p>
          <a:p>
            <a:pPr marL="0" indent="0"/>
            <a:r>
              <a:rPr lang="en-US" sz="1200" dirty="0">
                <a:solidFill>
                  <a:schemeClr val="dk1"/>
                </a:solidFill>
              </a:rPr>
              <a:t>For the purposes of this Learning Collaborative, Skyping or doing FaceTime with family members (such as a parent serving in the military overseas, or a child in foster care having visitation with their parent) is NOT considered screen time. Additionally, a child having virtual speech therapy, or a teacher reading a story from a tablet rather than a hard copy of a book does not count as screen time. During this time of virtual learning due to COVID-19, communicating with classmates who are learning at home or with a remote teacher also doesn’t count as screen time for our purposes.</a:t>
            </a:r>
            <a:r>
              <a:rPr lang="en-US" sz="1200" dirty="0"/>
              <a:t>  </a:t>
            </a:r>
            <a:endParaRPr sz="1200" dirty="0"/>
          </a:p>
          <a:p>
            <a:pPr marL="0" lvl="0" indent="0" algn="l" rtl="0">
              <a:lnSpc>
                <a:spcPct val="100000"/>
              </a:lnSpc>
              <a:spcBef>
                <a:spcPts val="0"/>
              </a:spcBef>
              <a:spcAft>
                <a:spcPts val="0"/>
              </a:spcAft>
              <a:buSzPts val="1400"/>
              <a:buNone/>
            </a:pPr>
            <a:endParaRPr sz="1200" dirty="0">
              <a:solidFill>
                <a:schemeClr val="dk1"/>
              </a:solidFill>
            </a:endParaRPr>
          </a:p>
          <a:p>
            <a:pPr marL="0" indent="0"/>
            <a:r>
              <a:rPr lang="en-US" sz="1200" dirty="0">
                <a:solidFill>
                  <a:schemeClr val="dk1"/>
                </a:solidFill>
              </a:rPr>
              <a:t>Screen time is an activity with less personal connection which often gets in the way of children </a:t>
            </a:r>
            <a:r>
              <a:rPr lang="en-US" sz="1200" dirty="0">
                <a:solidFill>
                  <a:srgbClr val="000000"/>
                </a:solidFill>
              </a:rPr>
              <a:t>interacting </a:t>
            </a:r>
            <a:r>
              <a:rPr lang="en-US" sz="1200" dirty="0">
                <a:solidFill>
                  <a:schemeClr val="dk1"/>
                </a:solidFill>
              </a:rPr>
              <a:t>with their environment, peers and teachers. For the purposes of this training, screen time refers to all items in the limit category.</a:t>
            </a:r>
            <a:r>
              <a:rPr lang="en-US" sz="1200" dirty="0"/>
              <a:t> </a:t>
            </a:r>
            <a:endParaRPr sz="1200" dirty="0"/>
          </a:p>
        </p:txBody>
      </p:sp>
      <p:sp>
        <p:nvSpPr>
          <p:cNvPr id="148" name="Google Shape;148;p8: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Arial"/>
                <a:ea typeface="Arial"/>
                <a:cs typeface="Arial"/>
                <a:sym typeface="Arial"/>
              </a:rPr>
              <a:t>86</a:t>
            </a:fld>
            <a:endParaRPr sz="13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842145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9:notes"/>
          <p:cNvSpPr>
            <a:spLocks noGrp="1" noRot="1" noChangeAspect="1"/>
          </p:cNvSpPr>
          <p:nvPr>
            <p:ph type="sldImg" idx="2"/>
          </p:nvPr>
        </p:nvSpPr>
        <p:spPr>
          <a:xfrm>
            <a:off x="1481138" y="719138"/>
            <a:ext cx="4352925" cy="3263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9: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Autofit/>
          </a:bodyPr>
          <a:lstStyle/>
          <a:p>
            <a:pPr marL="0" indent="0"/>
            <a:r>
              <a:rPr lang="en-US" sz="1200" dirty="0">
                <a:solidFill>
                  <a:schemeClr val="dk1"/>
                </a:solidFill>
              </a:rPr>
              <a:t>There are many reasons to limit screen time for children. </a:t>
            </a:r>
            <a:r>
              <a:rPr lang="en-US" sz="1200" dirty="0">
                <a:solidFill>
                  <a:srgbClr val="000000"/>
                </a:solidFill>
              </a:rPr>
              <a:t>While </a:t>
            </a:r>
            <a:r>
              <a:rPr lang="en-US" sz="1200" dirty="0">
                <a:solidFill>
                  <a:schemeClr val="dk1"/>
                </a:solidFill>
              </a:rPr>
              <a:t>watching television might be an enjoyable activity for children and occupies their time so you can complete other tasks, children are often unable to apply the educational content viewed on screen to their learning. Screen time is a sedentary activity that often does very little to stimulate the brain. Children learn by doing. It gets in the way of exploring, playing, and social interaction. </a:t>
            </a:r>
            <a:r>
              <a:rPr lang="en-US" sz="1200" dirty="0"/>
              <a:t>In young children, TV viewing beyond recommendations has been linked with cognitive and speech delays, aggressive behavior, </a:t>
            </a:r>
            <a:r>
              <a:rPr lang="en-US" sz="1200" dirty="0">
                <a:solidFill>
                  <a:srgbClr val="000000"/>
                </a:solidFill>
              </a:rPr>
              <a:t>and</a:t>
            </a:r>
            <a:r>
              <a:rPr lang="en-US" sz="1200" dirty="0">
                <a:solidFill>
                  <a:srgbClr val="FF0000"/>
                </a:solidFill>
              </a:rPr>
              <a:t> </a:t>
            </a:r>
            <a:r>
              <a:rPr lang="en-US" sz="1200" dirty="0"/>
              <a:t>a decrease in academic performance, </a:t>
            </a:r>
            <a:r>
              <a:rPr lang="en-US" sz="1200" strike="noStrike" dirty="0"/>
              <a:t>and less likely to be at a healthy weight.</a:t>
            </a:r>
            <a:r>
              <a:rPr lang="en-US" sz="1200" dirty="0"/>
              <a:t>  </a:t>
            </a:r>
            <a:endParaRPr sz="1200" strike="noStrike" dirty="0"/>
          </a:p>
          <a:p>
            <a:pPr marL="0" marR="0" lvl="0" indent="0" algn="l" rtl="0">
              <a:lnSpc>
                <a:spcPct val="100000"/>
              </a:lnSpc>
              <a:spcBef>
                <a:spcPts val="0"/>
              </a:spcBef>
              <a:spcAft>
                <a:spcPts val="0"/>
              </a:spcAft>
              <a:buClr>
                <a:schemeClr val="dk1"/>
              </a:buClr>
              <a:buSzPts val="1200"/>
              <a:buFont typeface="Times New Roman"/>
              <a:buNone/>
            </a:pPr>
            <a:endParaRPr sz="1200" dirty="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sz="1200" dirty="0">
                <a:solidFill>
                  <a:schemeClr val="dk1"/>
                </a:solidFill>
                <a:latin typeface="Times New Roman"/>
                <a:ea typeface="Times New Roman"/>
                <a:cs typeface="Times New Roman"/>
                <a:sym typeface="Times New Roman"/>
              </a:rPr>
              <a:t>For children 8-16 months, every hour of TV viewing is associated with 6-8 fewer words learned. More hours of viewing can lead to decreased cognitive test scores at age six. And screen time may also lead to more aggressive and violent behavior because young children cannot tell the difference between fantasy and reality on television and can become desensitized to violence. </a:t>
            </a:r>
            <a:endParaRPr sz="1200" dirty="0"/>
          </a:p>
          <a:p>
            <a:pPr marL="0" marR="0" lvl="0" indent="0" algn="l" rtl="0">
              <a:lnSpc>
                <a:spcPct val="100000"/>
              </a:lnSpc>
              <a:spcBef>
                <a:spcPts val="0"/>
              </a:spcBef>
              <a:spcAft>
                <a:spcPts val="0"/>
              </a:spcAft>
              <a:buClr>
                <a:schemeClr val="dk1"/>
              </a:buClr>
              <a:buSzPts val="1200"/>
              <a:buFont typeface="Times New Roman"/>
              <a:buNone/>
            </a:pPr>
            <a:endParaRPr sz="1200"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Times New Roman"/>
              <a:buNone/>
            </a:pPr>
            <a:r>
              <a:rPr lang="en-US" sz="1200" dirty="0">
                <a:solidFill>
                  <a:schemeClr val="dk1"/>
                </a:solidFill>
                <a:latin typeface="Times New Roman"/>
                <a:ea typeface="Times New Roman"/>
                <a:cs typeface="Times New Roman"/>
                <a:sym typeface="Times New Roman"/>
              </a:rPr>
              <a:t>Instead of using screens, children should be engaging in physical activity, educational activity, and interacting socially with their community, families, teachers and peers. When children spend less time in front of a screen and more time interacting with their peers and the adults around them, they learn valuable social skills. </a:t>
            </a:r>
          </a:p>
          <a:p>
            <a:pPr marL="0" marR="0" lvl="0" indent="0" algn="l" rtl="0">
              <a:lnSpc>
                <a:spcPct val="100000"/>
              </a:lnSpc>
              <a:spcBef>
                <a:spcPts val="0"/>
              </a:spcBef>
              <a:spcAft>
                <a:spcPts val="0"/>
              </a:spcAft>
              <a:buClr>
                <a:schemeClr val="dk1"/>
              </a:buClr>
              <a:buSzPts val="1200"/>
              <a:buFont typeface="Times New Roman"/>
              <a:buNone/>
            </a:pPr>
            <a:endParaRPr lang="en-US" sz="1200" dirty="0">
              <a:solidFill>
                <a:schemeClr val="dk1"/>
              </a:solidFill>
              <a:latin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Times New Roman"/>
              <a:buNone/>
            </a:pPr>
            <a:r>
              <a:rPr lang="en-US" sz="1200" dirty="0">
                <a:solidFill>
                  <a:schemeClr val="dk1"/>
                </a:solidFill>
                <a:latin typeface="Times New Roman"/>
                <a:cs typeface="Times New Roman"/>
                <a:sym typeface="Times New Roman"/>
              </a:rPr>
              <a:t>Sources:</a:t>
            </a:r>
          </a:p>
          <a:p>
            <a:pPr marL="285750" marR="0" lvl="0" indent="-2857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sz="1800" b="0" i="0" u="sng" strike="noStrike" dirty="0">
                <a:solidFill>
                  <a:srgbClr val="0563C1"/>
                </a:solidFill>
                <a:effectLst/>
                <a:latin typeface="Calibri" panose="020F0502020204030204" pitchFamily="34" charset="0"/>
                <a:hlinkClick r:id="rId3"/>
              </a:rPr>
              <a:t>https://pubmed.ncbi.nlm.nih.gov/17889070/</a:t>
            </a:r>
          </a:p>
          <a:p>
            <a:pPr marL="285750" marR="0" lvl="0" indent="-2857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sz="1800" b="0" i="0" u="sng" strike="noStrike" dirty="0">
                <a:solidFill>
                  <a:srgbClr val="0563C1"/>
                </a:solidFill>
                <a:effectLst/>
                <a:latin typeface="Calibri" panose="020F0502020204030204" pitchFamily="34" charset="0"/>
                <a:hlinkClick r:id="rId3"/>
              </a:rPr>
              <a:t>https://jamanetwork.com/journals/jamapediatrics/fullarticle/486070</a:t>
            </a:r>
          </a:p>
          <a:p>
            <a:pPr marL="285750" marR="0" lvl="0" indent="-2857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sz="1800" b="0" i="0" u="sng" strike="noStrike" dirty="0">
                <a:solidFill>
                  <a:srgbClr val="0563C1"/>
                </a:solidFill>
                <a:effectLst/>
                <a:latin typeface="Calibri" panose="020F0502020204030204" pitchFamily="34" charset="0"/>
                <a:hlinkClick r:id="rId3"/>
              </a:rPr>
              <a:t>https://www.ncbi.nlm.nih.gov/pmc/articles/PMC5769928/</a:t>
            </a:r>
            <a:endParaRPr lang="en-US" sz="2000" dirty="0"/>
          </a:p>
          <a:p>
            <a:pPr marL="0" marR="0" lvl="0" indent="0" algn="l" rtl="0">
              <a:lnSpc>
                <a:spcPct val="100000"/>
              </a:lnSpc>
              <a:spcBef>
                <a:spcPts val="0"/>
              </a:spcBef>
              <a:spcAft>
                <a:spcPts val="0"/>
              </a:spcAft>
              <a:buClr>
                <a:schemeClr val="dk1"/>
              </a:buClr>
              <a:buSzPts val="1200"/>
              <a:buFont typeface="Times New Roman"/>
              <a:buNone/>
            </a:pPr>
            <a:endParaRPr sz="1200" dirty="0"/>
          </a:p>
          <a:p>
            <a:pPr marL="0" marR="0" lvl="0" indent="0" algn="l" rtl="0">
              <a:lnSpc>
                <a:spcPct val="100000"/>
              </a:lnSpc>
              <a:spcBef>
                <a:spcPts val="0"/>
              </a:spcBef>
              <a:spcAft>
                <a:spcPts val="0"/>
              </a:spcAft>
              <a:buClr>
                <a:schemeClr val="dk1"/>
              </a:buClr>
              <a:buSzPts val="1200"/>
              <a:buFont typeface="Times New Roman"/>
              <a:buNone/>
            </a:pPr>
            <a:endParaRPr sz="1200" dirty="0">
              <a:solidFill>
                <a:schemeClr val="dk1"/>
              </a:solidFill>
              <a:latin typeface="Times New Roman"/>
              <a:ea typeface="Times New Roman"/>
              <a:cs typeface="Times New Roman"/>
              <a:sym typeface="Times New Roman"/>
            </a:endParaRPr>
          </a:p>
        </p:txBody>
      </p:sp>
      <p:sp>
        <p:nvSpPr>
          <p:cNvPr id="157" name="Google Shape;157;p9: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Arial"/>
                <a:ea typeface="Arial"/>
                <a:cs typeface="Arial"/>
                <a:sym typeface="Arial"/>
              </a:rPr>
              <a:t>87</a:t>
            </a:fld>
            <a:endParaRPr sz="13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230706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0988" y="719138"/>
            <a:ext cx="4224337" cy="3168650"/>
          </a:xfrm>
        </p:spPr>
      </p:sp>
      <p:sp>
        <p:nvSpPr>
          <p:cNvPr id="3" name="Notes Placeholder 2"/>
          <p:cNvSpPr>
            <a:spLocks noGrp="1"/>
          </p:cNvSpPr>
          <p:nvPr>
            <p:ph type="body" idx="1"/>
          </p:nvPr>
        </p:nvSpPr>
        <p:spPr/>
        <p:txBody>
          <a:bodyPr>
            <a:normAutofit/>
          </a:bodyPr>
          <a:lstStyle/>
          <a:p>
            <a:pPr marL="0" marR="0" lvl="0" indent="0" algn="l" defTabSz="483306"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Explain to participants that making healthy changes is a process. Areas of improvement are identified and then steps should be taken to continue to make changes to the ECE program. This segment reviews self-assessment results, starts identifying goals, and begins action planning needed to create change in the inner most rings of the Social Ecological Model.</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endParaRPr lang="en-US" sz="1300" i="1" dirty="0">
              <a:latin typeface="+mn-lt"/>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B6D1D6-374E-4205-B595-3B698EC37D47}"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5921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ECE program directors most respect the perspective of their peers.  You may want to share this quote from a center director from Arizona that participated in a previous Learning Collaborative.</a:t>
            </a:r>
          </a:p>
          <a:p>
            <a:pPr algn="l"/>
            <a:endParaRPr lang="en-US" i="1" dirty="0"/>
          </a:p>
          <a:p>
            <a:pPr algn="l"/>
            <a:r>
              <a:rPr lang="en-US" i="0" dirty="0"/>
              <a:t>Possible ice breaker: How do you feel about this quote from a director who has previously been through this program.</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smtClean="0">
                <a:solidFill>
                  <a:schemeClr val="dk1"/>
                </a:solidFill>
                <a:latin typeface="Arial"/>
                <a:ea typeface="Arial"/>
                <a:cs typeface="Arial"/>
                <a:sym typeface="Arial"/>
              </a:rPr>
              <a:t>7</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340512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299"/>
            <a:ext cx="5449957" cy="5141913"/>
          </a:xfrm>
        </p:spPr>
        <p:txBody>
          <a:bodyPr/>
          <a:lstStyle/>
          <a:p>
            <a:pPr>
              <a:lnSpc>
                <a:spcPts val="1100"/>
              </a:lnSpc>
              <a:spcAft>
                <a:spcPts val="600"/>
              </a:spcAft>
            </a:pPr>
            <a:r>
              <a:rPr lang="en-US" sz="800" b="1" dirty="0">
                <a:latin typeface="Gotham" panose="02000504020000020004" pitchFamily="2" charset="0"/>
              </a:rPr>
              <a:t>Action plans support the change process. </a:t>
            </a:r>
          </a:p>
          <a:p>
            <a:pPr>
              <a:lnSpc>
                <a:spcPts val="1100"/>
              </a:lnSpc>
              <a:spcAft>
                <a:spcPts val="600"/>
              </a:spcAft>
            </a:pPr>
            <a:r>
              <a:rPr lang="en-US" sz="800" dirty="0">
                <a:latin typeface="Gotham" panose="02000504020000020004" pitchFamily="2" charset="0"/>
              </a:rPr>
              <a:t>An action plan is like a mapped-out road trip.</a:t>
            </a:r>
          </a:p>
          <a:p>
            <a:pPr marL="228600" indent="-228600">
              <a:lnSpc>
                <a:spcPts val="1100"/>
              </a:lnSpc>
              <a:spcAft>
                <a:spcPts val="600"/>
              </a:spcAft>
              <a:buFont typeface="Arial" panose="020B0604020202020204" pitchFamily="34" charset="0"/>
              <a:buChar char="•"/>
            </a:pPr>
            <a:r>
              <a:rPr lang="en-US" sz="800" dirty="0">
                <a:latin typeface="Gotham" panose="02000504020000020004" pitchFamily="2" charset="0"/>
              </a:rPr>
              <a:t>The </a:t>
            </a:r>
            <a:r>
              <a:rPr lang="en-US" sz="800" b="1" dirty="0">
                <a:latin typeface="Gotham" panose="02000504020000020004" pitchFamily="2" charset="0"/>
              </a:rPr>
              <a:t>goal</a:t>
            </a:r>
            <a:r>
              <a:rPr lang="en-US" sz="800" dirty="0">
                <a:latin typeface="Gotham" panose="02000504020000020004" pitchFamily="2" charset="0"/>
              </a:rPr>
              <a:t> of a plan is like the destination of a road trip. Where do you want to go? What change do you want to make?</a:t>
            </a:r>
          </a:p>
          <a:p>
            <a:pPr marL="228600" indent="-228600">
              <a:lnSpc>
                <a:spcPts val="1100"/>
              </a:lnSpc>
              <a:spcAft>
                <a:spcPts val="600"/>
              </a:spcAft>
              <a:buFont typeface="Arial" panose="020B0604020202020204" pitchFamily="34" charset="0"/>
              <a:buChar char="•"/>
            </a:pPr>
            <a:r>
              <a:rPr lang="en-US" sz="800" dirty="0">
                <a:latin typeface="Gotham" panose="02000504020000020004" pitchFamily="2" charset="0"/>
              </a:rPr>
              <a:t>The </a:t>
            </a:r>
            <a:r>
              <a:rPr lang="en-US" sz="800" b="1" dirty="0">
                <a:latin typeface="Gotham" panose="02000504020000020004" pitchFamily="2" charset="0"/>
              </a:rPr>
              <a:t>action steps </a:t>
            </a:r>
            <a:r>
              <a:rPr lang="en-US" sz="800" b="0" dirty="0">
                <a:latin typeface="Gotham" panose="02000504020000020004" pitchFamily="2" charset="0"/>
              </a:rPr>
              <a:t>in the plan </a:t>
            </a:r>
            <a:r>
              <a:rPr lang="en-US" sz="800" dirty="0">
                <a:latin typeface="Gotham" panose="02000504020000020004" pitchFamily="2" charset="0"/>
              </a:rPr>
              <a:t>are like the directions to reach the destination.  </a:t>
            </a:r>
          </a:p>
          <a:p>
            <a:pPr marL="171450" indent="-171450">
              <a:lnSpc>
                <a:spcPts val="1100"/>
              </a:lnSpc>
              <a:spcAft>
                <a:spcPts val="600"/>
              </a:spcAft>
              <a:buFont typeface="Monotype Sorts" panose="01010601010101010101" pitchFamily="2" charset="2"/>
              <a:buChar char="n"/>
            </a:pPr>
            <a:endParaRPr lang="en-US" sz="800" dirty="0">
              <a:latin typeface="Gotham" panose="02000504020000020004" pitchFamily="2" charset="0"/>
            </a:endParaRPr>
          </a:p>
          <a:p>
            <a:pPr marL="0" indent="0">
              <a:lnSpc>
                <a:spcPts val="1100"/>
              </a:lnSpc>
              <a:spcAft>
                <a:spcPts val="600"/>
              </a:spcAft>
              <a:buFont typeface="Monotype Sorts" panose="01010601010101010101" pitchFamily="2" charset="2"/>
              <a:buNone/>
            </a:pPr>
            <a:r>
              <a:rPr lang="en-US" sz="800" dirty="0">
                <a:latin typeface="Gotham" panose="02000504020000020004" pitchFamily="2" charset="0"/>
              </a:rPr>
              <a:t>Self-assessments help you understand where you can improve your program or practices. The  areas to improve could be goals.  You might select a goal that builds on current strengths. </a:t>
            </a:r>
          </a:p>
          <a:p>
            <a:pPr marL="0" indent="0">
              <a:lnSpc>
                <a:spcPts val="1100"/>
              </a:lnSpc>
              <a:spcAft>
                <a:spcPts val="600"/>
              </a:spcAft>
              <a:buFont typeface="Monotype Sorts" panose="01010601010101010101" pitchFamily="2" charset="2"/>
              <a:buNone/>
            </a:pPr>
            <a:endParaRPr lang="en-US" sz="800" dirty="0">
              <a:latin typeface="Gotham" panose="02000504020000020004" pitchFamily="2" charset="0"/>
            </a:endParaRPr>
          </a:p>
          <a:p>
            <a:pPr marL="0" indent="0">
              <a:lnSpc>
                <a:spcPts val="1100"/>
              </a:lnSpc>
              <a:spcAft>
                <a:spcPts val="600"/>
              </a:spcAft>
              <a:buFont typeface="Monotype Sorts" panose="01010601010101010101" pitchFamily="2" charset="2"/>
              <a:buNone/>
            </a:pPr>
            <a:r>
              <a:rPr lang="en-US" sz="800" dirty="0">
                <a:latin typeface="Gotham" panose="02000504020000020004" pitchFamily="2" charset="0"/>
              </a:rPr>
              <a:t>As you work on the action plan think about challenges you may face. Consider materials, and any costs to implement the steps. Using resources that are currently available can make goals more attainable.  </a:t>
            </a:r>
          </a:p>
          <a:p>
            <a:pPr marL="0" indent="0">
              <a:lnSpc>
                <a:spcPts val="1100"/>
              </a:lnSpc>
              <a:spcAft>
                <a:spcPts val="600"/>
              </a:spcAft>
              <a:buFont typeface="Monotype Sorts" panose="01010601010101010101" pitchFamily="2" charset="2"/>
              <a:buNone/>
            </a:pPr>
            <a:endParaRPr lang="en-US" sz="800" dirty="0">
              <a:latin typeface="Gotham" panose="02000504020000020004" pitchFamily="2" charset="0"/>
            </a:endParaRPr>
          </a:p>
          <a:p>
            <a:pPr marL="0" indent="0">
              <a:lnSpc>
                <a:spcPts val="1100"/>
              </a:lnSpc>
              <a:spcAft>
                <a:spcPts val="600"/>
              </a:spcAft>
              <a:buFont typeface="Monotype Sorts" panose="01010601010101010101" pitchFamily="2" charset="2"/>
              <a:buNone/>
            </a:pPr>
            <a:r>
              <a:rPr lang="en-US" sz="800" dirty="0">
                <a:latin typeface="Gotham" panose="02000504020000020004" pitchFamily="2" charset="0"/>
              </a:rPr>
              <a:t>Action steps support children, staff, and families in reaching the goal and should also address changes to the environment that are needed. For example, you might identify needing a water station outdoors to support longer period of outdoor play. </a:t>
            </a:r>
          </a:p>
          <a:p>
            <a:pPr marL="0" indent="0">
              <a:lnSpc>
                <a:spcPts val="1100"/>
              </a:lnSpc>
              <a:spcAft>
                <a:spcPts val="600"/>
              </a:spcAft>
              <a:buFont typeface="Monotype Sorts" panose="01010601010101010101" pitchFamily="2" charset="2"/>
              <a:buNone/>
            </a:pPr>
            <a:endParaRPr lang="en-US" sz="800" dirty="0">
              <a:latin typeface="Gotham" panose="02000504020000020004" pitchFamily="2" charset="0"/>
            </a:endParaRPr>
          </a:p>
          <a:p>
            <a:pPr marL="0" indent="0">
              <a:lnSpc>
                <a:spcPts val="1100"/>
              </a:lnSpc>
              <a:spcAft>
                <a:spcPts val="600"/>
              </a:spcAft>
              <a:buFont typeface="Monotype Sorts" panose="01010601010101010101" pitchFamily="2" charset="2"/>
              <a:buNone/>
            </a:pPr>
            <a:r>
              <a:rPr lang="en-US" sz="800" dirty="0">
                <a:latin typeface="Gotham" panose="02000504020000020004" pitchFamily="2" charset="0"/>
              </a:rPr>
              <a:t>A timeline helps keep the action plan moving toward completion. Setting completion dates supports accountability for completing each step of the plan.</a:t>
            </a:r>
          </a:p>
          <a:p>
            <a:pPr marL="0" indent="0">
              <a:lnSpc>
                <a:spcPts val="1100"/>
              </a:lnSpc>
              <a:spcAft>
                <a:spcPts val="600"/>
              </a:spcAft>
              <a:buFont typeface="Monotype Sorts" panose="01010601010101010101" pitchFamily="2" charset="2"/>
              <a:buNone/>
            </a:pPr>
            <a:endParaRPr lang="en-US" sz="800" dirty="0">
              <a:latin typeface="Gotham" panose="02000504020000020004" pitchFamily="2" charset="0"/>
            </a:endParaRPr>
          </a:p>
          <a:p>
            <a:pPr marL="0" indent="0">
              <a:lnSpc>
                <a:spcPts val="1100"/>
              </a:lnSpc>
              <a:spcAft>
                <a:spcPts val="600"/>
              </a:spcAft>
              <a:buFont typeface="Monotype Sorts" panose="01010601010101010101" pitchFamily="2" charset="2"/>
              <a:buNone/>
            </a:pPr>
            <a:r>
              <a:rPr lang="en-US" sz="800" dirty="0">
                <a:latin typeface="Gotham" panose="02000504020000020004" pitchFamily="2" charset="0"/>
              </a:rPr>
              <a:t>Responsibilities to complete action steps should be shared among program staff in order to support buy-in and ensure implementation takes place. </a:t>
            </a:r>
          </a:p>
        </p:txBody>
      </p:sp>
      <p:sp>
        <p:nvSpPr>
          <p:cNvPr id="5" name="Footer Placeholder 4"/>
          <p:cNvSpPr>
            <a:spLocks noGrp="1"/>
          </p:cNvSpPr>
          <p:nvPr>
            <p:ph type="ftr" sz="quarter" idx="4"/>
          </p:nvPr>
        </p:nvSpPr>
        <p:spPr>
          <a:xfrm>
            <a:off x="0" y="8685213"/>
            <a:ext cx="2971800" cy="458787"/>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Gotham" panose="02000504050000020004" pitchFamily="2" charset="0"/>
                <a:ea typeface="+mn-ea"/>
                <a:cs typeface="+mn-cs"/>
              </a:rPr>
              <a:t>PALS: </a:t>
            </a:r>
            <a:r>
              <a:rPr kumimoji="0" lang="en-US" sz="1200" b="0" i="0" u="none" strike="noStrike" kern="1200" cap="none" spc="0" normalizeH="0" baseline="0" noProof="0">
                <a:ln>
                  <a:noFill/>
                </a:ln>
                <a:solidFill>
                  <a:prstClr val="black"/>
                </a:solidFill>
                <a:effectLst/>
                <a:uLnTx/>
                <a:uFillTx/>
                <a:latin typeface="Gotham" panose="02000504050000020004" pitchFamily="2" charset="0"/>
                <a:ea typeface="+mn-ea"/>
                <a:cs typeface="+mn-cs"/>
              </a:rPr>
              <a:t>Page </a:t>
            </a:r>
            <a:fld id="{9B557D75-8F69-416B-A779-A5D8C6295907}" type="slidenum">
              <a:rPr kumimoji="0" lang="en-US" sz="1200" b="1" i="0" u="none" strike="noStrike" kern="1200" cap="none" spc="0" normalizeH="0" baseline="0" noProof="0" smtClean="0">
                <a:ln>
                  <a:noFill/>
                </a:ln>
                <a:solidFill>
                  <a:prstClr val="black"/>
                </a:solidFill>
                <a:effectLst/>
                <a:uLnTx/>
                <a:uFillTx/>
                <a:latin typeface="Gotham" panose="02000504050000020004" pitchFamily="2"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89</a:t>
            </a:fld>
            <a:endParaRPr kumimoji="0" lang="en-US" sz="1800" b="1" i="0" u="none" strike="noStrike" kern="1200" cap="none" spc="0" normalizeH="0" baseline="0" noProof="0">
              <a:ln>
                <a:noFill/>
              </a:ln>
              <a:solidFill>
                <a:prstClr val="black"/>
              </a:solidFill>
              <a:effectLst/>
              <a:uLnTx/>
              <a:uFillTx/>
              <a:latin typeface="Gotham" panose="02000504050000020004" pitchFamily="2" charset="0"/>
              <a:ea typeface="+mn-ea"/>
              <a:cs typeface="+mn-cs"/>
            </a:endParaRPr>
          </a:p>
        </p:txBody>
      </p:sp>
      <p:sp>
        <p:nvSpPr>
          <p:cNvPr id="7" name="Header Placeholder 1">
            <a:extLst>
              <a:ext uri="{FF2B5EF4-FFF2-40B4-BE49-F238E27FC236}">
                <a16:creationId xmlns:a16="http://schemas.microsoft.com/office/drawing/2014/main" id="{A2746635-1284-4C81-A6AB-2C0350648E2A}"/>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marR="0" lvl="0" indent="-800100" algn="l" defTabSz="457200" rtl="0" eaLnBrk="1" fontAlgn="auto" latinLnBrk="0" hangingPunct="1">
              <a:lnSpc>
                <a:spcPct val="100000"/>
              </a:lnSpc>
              <a:spcBef>
                <a:spcPts val="0"/>
              </a:spcBef>
              <a:spcAft>
                <a:spcPts val="0"/>
              </a:spcAft>
              <a:buClrTx/>
              <a:buSzTx/>
              <a:buFontTx/>
              <a:buNone/>
              <a:tabLst>
                <a:tab pos="800100" algn="l"/>
              </a:tabLst>
              <a:defRPr/>
            </a:pPr>
            <a:r>
              <a:rPr kumimoji="0" lang="en-US" sz="11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Session 5:	</a:t>
            </a:r>
            <a:r>
              <a:rPr kumimoji="0" lang="en-US" sz="1100" b="1"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Best practices for physical activity </a:t>
            </a:r>
            <a:r>
              <a:rPr kumimoji="0" lang="en-US" sz="1100" b="1" i="0" u="none" strike="noStrike" kern="1200" cap="none" spc="0" normalizeH="0" baseline="0" noProof="0" dirty="0">
                <a:ln>
                  <a:noFill/>
                </a:ln>
                <a:solidFill>
                  <a:prstClr val="black"/>
                </a:solidFill>
                <a:effectLst/>
                <a:uLnTx/>
                <a:uFillTx/>
                <a:latin typeface="Gotham" panose="02000504050000020004" pitchFamily="2" charset="0"/>
                <a:ea typeface="+mn-ea"/>
                <a:cs typeface="+mn-cs"/>
                <a:sym typeface="Symbol" panose="05050102010706020507" pitchFamily="18" charset="2"/>
              </a:rPr>
              <a:t> </a:t>
            </a:r>
            <a:r>
              <a:rPr kumimoji="0" lang="en-US" sz="1100" b="0" i="0" u="none" strike="noStrike" kern="1200" cap="none" spc="0" normalizeH="0" baseline="0" noProof="0" dirty="0">
                <a:ln>
                  <a:noFill/>
                </a:ln>
                <a:solidFill>
                  <a:prstClr val="black"/>
                </a:solidFill>
                <a:effectLst/>
                <a:uLnTx/>
                <a:uFillTx/>
                <a:latin typeface="Gotham" panose="02000504050000020004" pitchFamily="2" charset="0"/>
                <a:ea typeface="+mn-ea"/>
                <a:cs typeface="+mn-cs"/>
                <a:sym typeface="Symbol" panose="05050102010706020507" pitchFamily="18" charset="2"/>
              </a:rPr>
              <a:t>Goal Setting and Action Planning</a:t>
            </a:r>
            <a:endParaRPr kumimoji="0" lang="en-US" sz="1100" b="0" i="0" u="none" strike="noStrike" kern="1200" cap="none" spc="0" normalizeH="0" baseline="0" noProof="0" dirty="0">
              <a:ln>
                <a:noFill/>
              </a:ln>
              <a:solidFill>
                <a:prstClr val="black"/>
              </a:solidFill>
              <a:effectLst/>
              <a:uLnTx/>
              <a:uFillTx/>
              <a:latin typeface="Gotham" panose="02000504050000020004" pitchFamily="2" charset="0"/>
              <a:ea typeface="+mn-ea"/>
              <a:cs typeface="+mn-cs"/>
            </a:endParaRPr>
          </a:p>
        </p:txBody>
      </p:sp>
    </p:spTree>
    <p:extLst>
      <p:ext uri="{BB962C8B-B14F-4D97-AF65-F5344CB8AC3E}">
        <p14:creationId xmlns:p14="http://schemas.microsoft.com/office/powerpoint/2010/main" val="147672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299"/>
            <a:ext cx="2971800" cy="5141914"/>
          </a:xfrm>
        </p:spPr>
        <p:txBody>
          <a:bodyPr/>
          <a:lstStyle/>
          <a:p>
            <a:pPr marL="971550" indent="-971550">
              <a:tabLst>
                <a:tab pos="971550" algn="l"/>
              </a:tabLst>
            </a:pPr>
            <a:r>
              <a:rPr lang="en-US" sz="900" i="1" dirty="0">
                <a:solidFill>
                  <a:srgbClr val="00ACBA"/>
                </a:solidFill>
                <a:latin typeface="Gotham" panose="02000504020000020004" pitchFamily="2" charset="0"/>
              </a:rPr>
              <a:t>Trainer notes: 	</a:t>
            </a:r>
            <a:r>
              <a:rPr lang="en-US" sz="900" i="1" dirty="0">
                <a:latin typeface="Gotham" panose="02000504020000020004" pitchFamily="2" charset="0"/>
              </a:rPr>
              <a:t>Use the content on the slide to help participants distinguish between goals and action steps.</a:t>
            </a:r>
          </a:p>
          <a:p>
            <a:pPr marL="171450" indent="-171450">
              <a:spcAft>
                <a:spcPts val="600"/>
              </a:spcAft>
              <a:buFont typeface="Monotype Sorts" panose="01010601010101010101" pitchFamily="2" charset="2"/>
              <a:buChar char="n"/>
            </a:pPr>
            <a:r>
              <a:rPr lang="en-US" sz="900" i="1" dirty="0">
                <a:latin typeface="Gotham" panose="02000504020000020004" pitchFamily="2" charset="0"/>
              </a:rPr>
              <a:t>Goals are like the destination of a trip.</a:t>
            </a:r>
          </a:p>
          <a:p>
            <a:pPr marL="171450" indent="-171450">
              <a:spcAft>
                <a:spcPts val="600"/>
              </a:spcAft>
              <a:buFont typeface="Monotype Sorts" panose="01010601010101010101" pitchFamily="2" charset="2"/>
              <a:buChar char="n"/>
            </a:pPr>
            <a:r>
              <a:rPr lang="en-US" sz="900" i="1" dirty="0">
                <a:latin typeface="Gotham" panose="02000504020000020004" pitchFamily="2" charset="0"/>
              </a:rPr>
              <a:t>Action steps are like the directions needed to reach that destination. </a:t>
            </a:r>
          </a:p>
          <a:p>
            <a:pPr marL="171450" indent="-171450">
              <a:spcAft>
                <a:spcPts val="600"/>
              </a:spcAft>
              <a:buFont typeface="Monotype Sorts" panose="01010601010101010101" pitchFamily="2" charset="2"/>
              <a:buChar char="n"/>
            </a:pPr>
            <a:r>
              <a:rPr lang="en-US" sz="900" i="1" dirty="0">
                <a:latin typeface="Gotham" panose="02000504020000020004" pitchFamily="2" charset="0"/>
              </a:rPr>
              <a:t>Without the directions or action steps, it can be challenging or impossible to reach the goal.</a:t>
            </a:r>
          </a:p>
          <a:p>
            <a:endParaRPr lang="en-US" dirty="0"/>
          </a:p>
        </p:txBody>
      </p:sp>
      <p:sp>
        <p:nvSpPr>
          <p:cNvPr id="5" name="Footer Placeholder 4"/>
          <p:cNvSpPr>
            <a:spLocks noGrp="1"/>
          </p:cNvSpPr>
          <p:nvPr>
            <p:ph type="ftr" sz="quarter" idx="4"/>
          </p:nvPr>
        </p:nvSpPr>
        <p:spPr>
          <a:xfrm>
            <a:off x="0" y="8685213"/>
            <a:ext cx="2971800" cy="458787"/>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Gotham" panose="02000504050000020004" pitchFamily="2" charset="0"/>
                <a:ea typeface="+mn-ea"/>
                <a:cs typeface="+mn-cs"/>
              </a:rPr>
              <a:t>PALS: </a:t>
            </a:r>
            <a:r>
              <a:rPr kumimoji="0" lang="en-US" sz="1200" b="0" i="0" u="none" strike="noStrike" kern="1200" cap="none" spc="0" normalizeH="0" baseline="0" noProof="0">
                <a:ln>
                  <a:noFill/>
                </a:ln>
                <a:solidFill>
                  <a:prstClr val="black"/>
                </a:solidFill>
                <a:effectLst/>
                <a:uLnTx/>
                <a:uFillTx/>
                <a:latin typeface="Gotham" panose="02000504050000020004" pitchFamily="2" charset="0"/>
                <a:ea typeface="+mn-ea"/>
                <a:cs typeface="+mn-cs"/>
              </a:rPr>
              <a:t>Page </a:t>
            </a:r>
            <a:fld id="{9B557D75-8F69-416B-A779-A5D8C6295907}" type="slidenum">
              <a:rPr kumimoji="0" lang="en-US" sz="1200" b="1" i="0" u="none" strike="noStrike" kern="1200" cap="none" spc="0" normalizeH="0" baseline="0" noProof="0" smtClean="0">
                <a:ln>
                  <a:noFill/>
                </a:ln>
                <a:solidFill>
                  <a:prstClr val="black"/>
                </a:solidFill>
                <a:effectLst/>
                <a:uLnTx/>
                <a:uFillTx/>
                <a:latin typeface="Gotham" panose="02000504050000020004" pitchFamily="2"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90</a:t>
            </a:fld>
            <a:endParaRPr kumimoji="0" lang="en-US" sz="1800" b="1" i="0" u="none" strike="noStrike" kern="1200" cap="none" spc="0" normalizeH="0" baseline="0" noProof="0">
              <a:ln>
                <a:noFill/>
              </a:ln>
              <a:solidFill>
                <a:prstClr val="black"/>
              </a:solidFill>
              <a:effectLst/>
              <a:uLnTx/>
              <a:uFillTx/>
              <a:latin typeface="Gotham" panose="02000504050000020004" pitchFamily="2" charset="0"/>
              <a:ea typeface="+mn-ea"/>
              <a:cs typeface="+mn-cs"/>
            </a:endParaRPr>
          </a:p>
        </p:txBody>
      </p:sp>
      <p:sp>
        <p:nvSpPr>
          <p:cNvPr id="6" name="Header Placeholder 1">
            <a:extLst>
              <a:ext uri="{FF2B5EF4-FFF2-40B4-BE49-F238E27FC236}">
                <a16:creationId xmlns:a16="http://schemas.microsoft.com/office/drawing/2014/main" id="{78B80D9F-E962-49F3-9E3F-4E8910F90B41}"/>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marR="0" lvl="0" indent="-800100" algn="l" defTabSz="457200" rtl="0" eaLnBrk="1" fontAlgn="auto" latinLnBrk="0" hangingPunct="1">
              <a:lnSpc>
                <a:spcPct val="100000"/>
              </a:lnSpc>
              <a:spcBef>
                <a:spcPts val="0"/>
              </a:spcBef>
              <a:spcAft>
                <a:spcPts val="0"/>
              </a:spcAft>
              <a:buClrTx/>
              <a:buSzTx/>
              <a:buFontTx/>
              <a:buNone/>
              <a:tabLst>
                <a:tab pos="800100" algn="l"/>
              </a:tabLst>
              <a:defRPr/>
            </a:pPr>
            <a:r>
              <a:rPr kumimoji="0" lang="en-US" sz="11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Session 5:	</a:t>
            </a:r>
            <a:r>
              <a:rPr kumimoji="0" lang="en-US" sz="1100" b="1"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Best practices for physical activity </a:t>
            </a:r>
            <a:r>
              <a:rPr kumimoji="0" lang="en-US" sz="1100" b="1" i="0" u="none" strike="noStrike" kern="1200" cap="none" spc="0" normalizeH="0" baseline="0" noProof="0" dirty="0">
                <a:ln>
                  <a:noFill/>
                </a:ln>
                <a:solidFill>
                  <a:prstClr val="black"/>
                </a:solidFill>
                <a:effectLst/>
                <a:uLnTx/>
                <a:uFillTx/>
                <a:latin typeface="Gotham" panose="02000504050000020004" pitchFamily="2" charset="0"/>
                <a:ea typeface="+mn-ea"/>
                <a:cs typeface="+mn-cs"/>
                <a:sym typeface="Symbol" panose="05050102010706020507" pitchFamily="18" charset="2"/>
              </a:rPr>
              <a:t> </a:t>
            </a:r>
            <a:r>
              <a:rPr kumimoji="0" lang="en-US" sz="1100" b="0" i="0" u="none" strike="noStrike" kern="1200" cap="none" spc="0" normalizeH="0" baseline="0" noProof="0" dirty="0">
                <a:ln>
                  <a:noFill/>
                </a:ln>
                <a:solidFill>
                  <a:prstClr val="black"/>
                </a:solidFill>
                <a:effectLst/>
                <a:uLnTx/>
                <a:uFillTx/>
                <a:latin typeface="Gotham" panose="02000504050000020004" pitchFamily="2" charset="0"/>
                <a:ea typeface="+mn-ea"/>
                <a:cs typeface="+mn-cs"/>
                <a:sym typeface="Symbol" panose="05050102010706020507" pitchFamily="18" charset="2"/>
              </a:rPr>
              <a:t>Goal Setting and Action Planning</a:t>
            </a:r>
            <a:endParaRPr kumimoji="0" lang="en-US" sz="1100" b="0" i="0" u="none" strike="noStrike" kern="1200" cap="none" spc="0" normalizeH="0" baseline="0" noProof="0" dirty="0">
              <a:ln>
                <a:noFill/>
              </a:ln>
              <a:solidFill>
                <a:prstClr val="black"/>
              </a:solidFill>
              <a:effectLst/>
              <a:uLnTx/>
              <a:uFillTx/>
              <a:latin typeface="Gotham" panose="02000504050000020004" pitchFamily="2" charset="0"/>
              <a:ea typeface="+mn-ea"/>
              <a:cs typeface="+mn-cs"/>
            </a:endParaRPr>
          </a:p>
        </p:txBody>
      </p:sp>
    </p:spTree>
    <p:extLst>
      <p:ext uri="{BB962C8B-B14F-4D97-AF65-F5344CB8AC3E}">
        <p14:creationId xmlns:p14="http://schemas.microsoft.com/office/powerpoint/2010/main" val="36950776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260"/>
              </a:lnSpc>
              <a:spcAft>
                <a:spcPts val="1200"/>
              </a:spcAft>
            </a:pPr>
            <a:r>
              <a:rPr lang="en-US" sz="900" i="1" dirty="0">
                <a:solidFill>
                  <a:srgbClr val="01A8B6"/>
                </a:solidFill>
                <a:latin typeface="Gotham" panose="02000504020000020004" pitchFamily="2" charset="0"/>
              </a:rPr>
              <a:t>Trainer notes:</a:t>
            </a:r>
          </a:p>
          <a:p>
            <a:pPr>
              <a:lnSpc>
                <a:spcPts val="1260"/>
              </a:lnSpc>
              <a:spcAft>
                <a:spcPts val="1200"/>
              </a:spcAft>
            </a:pPr>
            <a:r>
              <a:rPr lang="en-US" sz="900" i="1" dirty="0">
                <a:latin typeface="Gotham" panose="02000504020000020004" pitchFamily="2" charset="0"/>
              </a:rPr>
              <a:t>Refer participants to their program assessment results. </a:t>
            </a:r>
          </a:p>
          <a:p>
            <a:pPr>
              <a:lnSpc>
                <a:spcPts val="1260"/>
              </a:lnSpc>
              <a:spcAft>
                <a:spcPts val="1200"/>
              </a:spcAft>
            </a:pPr>
            <a:r>
              <a:rPr lang="en-US" sz="900" i="1" dirty="0">
                <a:latin typeface="Gotham" panose="02000504020000020004" pitchFamily="2" charset="0"/>
              </a:rPr>
              <a:t>They will use their results to develop their action plan.</a:t>
            </a:r>
          </a:p>
        </p:txBody>
      </p:sp>
      <p:sp>
        <p:nvSpPr>
          <p:cNvPr id="5" name="Footer Placeholder 4"/>
          <p:cNvSpPr>
            <a:spLocks noGrp="1"/>
          </p:cNvSpPr>
          <p:nvPr>
            <p:ph type="ftr" sz="quarter" idx="4"/>
          </p:nvPr>
        </p:nvSpPr>
        <p:spPr>
          <a:xfrm>
            <a:off x="0" y="8685213"/>
            <a:ext cx="2971800" cy="458787"/>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Gotham" panose="02000504050000020004" pitchFamily="2" charset="0"/>
                <a:ea typeface="+mn-ea"/>
                <a:cs typeface="+mn-cs"/>
              </a:rPr>
              <a:t>PALS: </a:t>
            </a:r>
            <a:r>
              <a:rPr kumimoji="0" lang="en-US" sz="1200" b="0" i="0" u="none" strike="noStrike" kern="1200" cap="none" spc="0" normalizeH="0" baseline="0" noProof="0">
                <a:ln>
                  <a:noFill/>
                </a:ln>
                <a:solidFill>
                  <a:prstClr val="black"/>
                </a:solidFill>
                <a:effectLst/>
                <a:uLnTx/>
                <a:uFillTx/>
                <a:latin typeface="Gotham" panose="02000504050000020004" pitchFamily="2" charset="0"/>
                <a:ea typeface="+mn-ea"/>
                <a:cs typeface="+mn-cs"/>
              </a:rPr>
              <a:t>Page </a:t>
            </a:r>
            <a:fld id="{9B557D75-8F69-416B-A779-A5D8C6295907}" type="slidenum">
              <a:rPr kumimoji="0" lang="en-US" sz="1200" b="1" i="0" u="none" strike="noStrike" kern="1200" cap="none" spc="0" normalizeH="0" baseline="0" noProof="0" smtClean="0">
                <a:ln>
                  <a:noFill/>
                </a:ln>
                <a:solidFill>
                  <a:prstClr val="black"/>
                </a:solidFill>
                <a:effectLst/>
                <a:uLnTx/>
                <a:uFillTx/>
                <a:latin typeface="Gotham" panose="02000504050000020004" pitchFamily="2"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a:t>
            </a:fld>
            <a:endParaRPr kumimoji="0" lang="en-US" sz="1800" b="1" i="0" u="none" strike="noStrike" kern="1200" cap="none" spc="0" normalizeH="0" baseline="0" noProof="0">
              <a:ln>
                <a:noFill/>
              </a:ln>
              <a:solidFill>
                <a:prstClr val="black"/>
              </a:solidFill>
              <a:effectLst/>
              <a:uLnTx/>
              <a:uFillTx/>
              <a:latin typeface="Gotham" panose="02000504050000020004" pitchFamily="2" charset="0"/>
              <a:ea typeface="+mn-ea"/>
              <a:cs typeface="+mn-cs"/>
            </a:endParaRPr>
          </a:p>
        </p:txBody>
      </p:sp>
      <p:sp>
        <p:nvSpPr>
          <p:cNvPr id="7" name="Header Placeholder 1">
            <a:extLst>
              <a:ext uri="{FF2B5EF4-FFF2-40B4-BE49-F238E27FC236}">
                <a16:creationId xmlns:a16="http://schemas.microsoft.com/office/drawing/2014/main" id="{7EE199EF-CB6E-4015-8159-E039AB7C2146}"/>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marR="0" lvl="0" indent="-800100" algn="l" defTabSz="457200" rtl="0" eaLnBrk="1" fontAlgn="auto" latinLnBrk="0" hangingPunct="1">
              <a:lnSpc>
                <a:spcPct val="100000"/>
              </a:lnSpc>
              <a:spcBef>
                <a:spcPts val="0"/>
              </a:spcBef>
              <a:spcAft>
                <a:spcPts val="0"/>
              </a:spcAft>
              <a:buClrTx/>
              <a:buSzTx/>
              <a:buFontTx/>
              <a:buNone/>
              <a:tabLst>
                <a:tab pos="800100" algn="l"/>
              </a:tabLst>
              <a:defRPr/>
            </a:pPr>
            <a:r>
              <a:rPr kumimoji="0" lang="en-US" sz="11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Session 5:	</a:t>
            </a:r>
            <a:r>
              <a:rPr kumimoji="0" lang="en-US" sz="1100" b="1"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Best practices for physical activity </a:t>
            </a:r>
            <a:r>
              <a:rPr kumimoji="0" lang="en-US" sz="1100" b="1" i="0" u="none" strike="noStrike" kern="1200" cap="none" spc="0" normalizeH="0" baseline="0" noProof="0" dirty="0">
                <a:ln>
                  <a:noFill/>
                </a:ln>
                <a:solidFill>
                  <a:prstClr val="black"/>
                </a:solidFill>
                <a:effectLst/>
                <a:uLnTx/>
                <a:uFillTx/>
                <a:latin typeface="Gotham" panose="02000504050000020004" pitchFamily="2" charset="0"/>
                <a:ea typeface="+mn-ea"/>
                <a:cs typeface="+mn-cs"/>
                <a:sym typeface="Symbol" panose="05050102010706020507" pitchFamily="18" charset="2"/>
              </a:rPr>
              <a:t> </a:t>
            </a:r>
            <a:r>
              <a:rPr kumimoji="0" lang="en-US" sz="1100" b="0" i="0" u="none" strike="noStrike" kern="1200" cap="none" spc="0" normalizeH="0" baseline="0" noProof="0" dirty="0">
                <a:ln>
                  <a:noFill/>
                </a:ln>
                <a:solidFill>
                  <a:prstClr val="black"/>
                </a:solidFill>
                <a:effectLst/>
                <a:uLnTx/>
                <a:uFillTx/>
                <a:latin typeface="Gotham" panose="02000504050000020004" pitchFamily="2" charset="0"/>
                <a:ea typeface="+mn-ea"/>
                <a:cs typeface="+mn-cs"/>
                <a:sym typeface="Symbol" panose="05050102010706020507" pitchFamily="18" charset="2"/>
              </a:rPr>
              <a:t>Goal Setting and Action Planning</a:t>
            </a:r>
            <a:endParaRPr kumimoji="0" lang="en-US" sz="1100" b="0" i="0" u="none" strike="noStrike" kern="1200" cap="none" spc="0" normalizeH="0" baseline="0" noProof="0" dirty="0">
              <a:ln>
                <a:noFill/>
              </a:ln>
              <a:solidFill>
                <a:prstClr val="black"/>
              </a:solidFill>
              <a:effectLst/>
              <a:uLnTx/>
              <a:uFillTx/>
              <a:latin typeface="Gotham" panose="02000504050000020004" pitchFamily="2" charset="0"/>
              <a:ea typeface="+mn-ea"/>
              <a:cs typeface="+mn-cs"/>
            </a:endParaRPr>
          </a:p>
        </p:txBody>
      </p:sp>
    </p:spTree>
    <p:extLst>
      <p:ext uri="{BB962C8B-B14F-4D97-AF65-F5344CB8AC3E}">
        <p14:creationId xmlns:p14="http://schemas.microsoft.com/office/powerpoint/2010/main" val="13031231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299"/>
            <a:ext cx="5489713" cy="5141913"/>
          </a:xfrm>
        </p:spPr>
        <p:txBody>
          <a:bodyPr/>
          <a:lstStyle/>
          <a:p>
            <a:pPr>
              <a:lnSpc>
                <a:spcPts val="1100"/>
              </a:lnSpc>
              <a:spcAft>
                <a:spcPts val="600"/>
              </a:spcAft>
            </a:pPr>
            <a:r>
              <a:rPr lang="en-US" sz="900" b="1" dirty="0">
                <a:latin typeface="Gotham" panose="02000504020000020004" pitchFamily="2" charset="0"/>
              </a:rPr>
              <a:t>Setting goals is a necessary step to make changes to a program or a practice. </a:t>
            </a:r>
            <a:r>
              <a:rPr lang="en-US" sz="900" dirty="0">
                <a:latin typeface="Gotham" panose="02000504020000020004" pitchFamily="2" charset="0"/>
              </a:rPr>
              <a:t>A goal sets a broad target for what you need to accomplish.</a:t>
            </a:r>
          </a:p>
          <a:p>
            <a:pPr>
              <a:lnSpc>
                <a:spcPts val="1100"/>
              </a:lnSpc>
              <a:spcAft>
                <a:spcPts val="600"/>
              </a:spcAft>
            </a:pPr>
            <a:r>
              <a:rPr lang="en-US" sz="900" dirty="0">
                <a:latin typeface="Gotham" panose="02000504020000020004" pitchFamily="2" charset="0"/>
              </a:rPr>
              <a:t>S.M.A.R.T. is an acronym used to support the development of a goal statement. </a:t>
            </a:r>
          </a:p>
          <a:p>
            <a:pPr marL="171450" indent="-171450">
              <a:lnSpc>
                <a:spcPts val="1000"/>
              </a:lnSpc>
              <a:spcAft>
                <a:spcPts val="600"/>
              </a:spcAft>
              <a:buFont typeface="Arial" panose="020B0604020202020204" pitchFamily="34" charset="0"/>
              <a:buChar char="•"/>
            </a:pPr>
            <a:r>
              <a:rPr lang="en-US" sz="800" b="1" dirty="0">
                <a:latin typeface="Gotham" panose="02000504020000020004" pitchFamily="2" charset="0"/>
              </a:rPr>
              <a:t>Specific</a:t>
            </a:r>
            <a:r>
              <a:rPr lang="en-US" sz="800" dirty="0">
                <a:latin typeface="Gotham" panose="02000504020000020004" pitchFamily="2" charset="0"/>
              </a:rPr>
              <a:t>: Goals should clearly state what you want to achieve. They should be specific and clearly written. Goals should define the who, what, when, and where of the desired outcome.</a:t>
            </a:r>
          </a:p>
          <a:p>
            <a:pPr marL="171450" indent="-171450">
              <a:lnSpc>
                <a:spcPts val="1000"/>
              </a:lnSpc>
              <a:spcAft>
                <a:spcPts val="600"/>
              </a:spcAft>
              <a:buFont typeface="Arial" panose="020B0604020202020204" pitchFamily="34" charset="0"/>
              <a:buChar char="•"/>
            </a:pPr>
            <a:r>
              <a:rPr lang="en-US" sz="800" b="1" dirty="0">
                <a:latin typeface="Gotham" panose="02000504020000020004" pitchFamily="2" charset="0"/>
              </a:rPr>
              <a:t>Measurable</a:t>
            </a:r>
            <a:r>
              <a:rPr lang="en-US" sz="800" dirty="0">
                <a:latin typeface="Gotham" panose="02000504020000020004" pitchFamily="2" charset="0"/>
              </a:rPr>
              <a:t>: Goals should contain a metric that measures the progress and completion of the goal. They might be measured by dates, the number of tasks completed or environmental changes. </a:t>
            </a:r>
          </a:p>
          <a:p>
            <a:pPr marL="171450" indent="-171450">
              <a:lnSpc>
                <a:spcPts val="1000"/>
              </a:lnSpc>
              <a:spcAft>
                <a:spcPts val="600"/>
              </a:spcAft>
              <a:buFont typeface="Arial" panose="020B0604020202020204" pitchFamily="34" charset="0"/>
              <a:buChar char="•"/>
            </a:pPr>
            <a:r>
              <a:rPr lang="en-US" sz="800" b="1" dirty="0">
                <a:latin typeface="Gotham" panose="02000504020000020004" pitchFamily="2" charset="0"/>
              </a:rPr>
              <a:t>Attainable</a:t>
            </a:r>
            <a:r>
              <a:rPr lang="en-US" sz="800" dirty="0">
                <a:latin typeface="Gotham" panose="02000504020000020004" pitchFamily="2" charset="0"/>
              </a:rPr>
              <a:t>: Setting goals that are attainable increases staff motivation. Reaching a goal may require developing new skills and knowledge, a shift in attitude, and possibly changes to the environment. Think about your goal based on what you currently have (for example, resources, staffing). </a:t>
            </a:r>
          </a:p>
          <a:p>
            <a:pPr marL="171450" indent="-171450">
              <a:lnSpc>
                <a:spcPts val="1000"/>
              </a:lnSpc>
              <a:spcAft>
                <a:spcPts val="600"/>
              </a:spcAft>
              <a:buFont typeface="Arial" panose="020B0604020202020204" pitchFamily="34" charset="0"/>
              <a:buChar char="•"/>
            </a:pPr>
            <a:r>
              <a:rPr lang="en-US" sz="800" b="1" dirty="0">
                <a:latin typeface="Gotham" panose="02000504020000020004" pitchFamily="2" charset="0"/>
              </a:rPr>
              <a:t>Relevant</a:t>
            </a:r>
            <a:r>
              <a:rPr lang="en-US" sz="800" dirty="0">
                <a:latin typeface="Gotham" panose="02000504020000020004" pitchFamily="2" charset="0"/>
              </a:rPr>
              <a:t>: Goals that align with your program’s philosophy or beliefs make sense. Goals that fit into families’ demands and interests might also be a good fit for programs. For goals to be meaningful to staff, make sure it fits into a larger picture of the program’s objectives. </a:t>
            </a:r>
          </a:p>
          <a:p>
            <a:pPr marL="171450" indent="-171450">
              <a:lnSpc>
                <a:spcPts val="1000"/>
              </a:lnSpc>
              <a:spcAft>
                <a:spcPts val="600"/>
              </a:spcAft>
              <a:buFont typeface="Arial" panose="020B0604020202020204" pitchFamily="34" charset="0"/>
              <a:buChar char="•"/>
            </a:pPr>
            <a:r>
              <a:rPr lang="en-US" sz="800" b="1" dirty="0">
                <a:latin typeface="Gotham" panose="02000504020000020004" pitchFamily="2" charset="0"/>
              </a:rPr>
              <a:t>Time-bound</a:t>
            </a:r>
            <a:r>
              <a:rPr lang="en-US" sz="800" dirty="0">
                <a:latin typeface="Gotham" panose="02000504020000020004" pitchFamily="2" charset="0"/>
              </a:rPr>
              <a:t>: Goals should have a target date for completion. Deadlines support recognition of progress and accountability. </a:t>
            </a:r>
          </a:p>
          <a:p>
            <a:pPr marL="0" indent="0">
              <a:lnSpc>
                <a:spcPts val="1000"/>
              </a:lnSpc>
              <a:spcAft>
                <a:spcPts val="600"/>
              </a:spcAft>
              <a:buFont typeface="Monotype Sorts" panose="01010601010101010101" pitchFamily="2" charset="2"/>
              <a:buNone/>
            </a:pPr>
            <a:endParaRPr lang="en-US" sz="800" dirty="0">
              <a:latin typeface="Gotham" panose="02000504020000020004" pitchFamily="2" charset="0"/>
            </a:endParaRPr>
          </a:p>
        </p:txBody>
      </p:sp>
      <p:sp>
        <p:nvSpPr>
          <p:cNvPr id="5" name="Footer Placeholder 4"/>
          <p:cNvSpPr>
            <a:spLocks noGrp="1"/>
          </p:cNvSpPr>
          <p:nvPr>
            <p:ph type="ftr" sz="quarter" idx="4"/>
          </p:nvPr>
        </p:nvSpPr>
        <p:spPr>
          <a:xfrm>
            <a:off x="0" y="8685213"/>
            <a:ext cx="2971800" cy="458787"/>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Gotham" panose="02000504050000020004" pitchFamily="2" charset="0"/>
                <a:ea typeface="+mn-ea"/>
                <a:cs typeface="+mn-cs"/>
              </a:rPr>
              <a:t>PALS: </a:t>
            </a:r>
            <a:r>
              <a:rPr kumimoji="0" lang="en-US" sz="1200" b="0" i="0" u="none" strike="noStrike" kern="1200" cap="none" spc="0" normalizeH="0" baseline="0" noProof="0">
                <a:ln>
                  <a:noFill/>
                </a:ln>
                <a:solidFill>
                  <a:prstClr val="black"/>
                </a:solidFill>
                <a:effectLst/>
                <a:uLnTx/>
                <a:uFillTx/>
                <a:latin typeface="Gotham" panose="02000504050000020004" pitchFamily="2" charset="0"/>
                <a:ea typeface="+mn-ea"/>
                <a:cs typeface="+mn-cs"/>
              </a:rPr>
              <a:t>Page </a:t>
            </a:r>
            <a:fld id="{9B557D75-8F69-416B-A779-A5D8C6295907}" type="slidenum">
              <a:rPr kumimoji="0" lang="en-US" sz="1200" b="1" i="0" u="none" strike="noStrike" kern="1200" cap="none" spc="0" normalizeH="0" baseline="0" noProof="0" smtClean="0">
                <a:ln>
                  <a:noFill/>
                </a:ln>
                <a:solidFill>
                  <a:prstClr val="black"/>
                </a:solidFill>
                <a:effectLst/>
                <a:uLnTx/>
                <a:uFillTx/>
                <a:latin typeface="Gotham" panose="02000504050000020004" pitchFamily="2"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a:t>
            </a:fld>
            <a:endParaRPr kumimoji="0" lang="en-US" sz="1800" b="1" i="0" u="none" strike="noStrike" kern="1200" cap="none" spc="0" normalizeH="0" baseline="0" noProof="0">
              <a:ln>
                <a:noFill/>
              </a:ln>
              <a:solidFill>
                <a:prstClr val="black"/>
              </a:solidFill>
              <a:effectLst/>
              <a:uLnTx/>
              <a:uFillTx/>
              <a:latin typeface="Gotham" panose="02000504050000020004" pitchFamily="2" charset="0"/>
              <a:ea typeface="+mn-ea"/>
              <a:cs typeface="+mn-cs"/>
            </a:endParaRPr>
          </a:p>
        </p:txBody>
      </p:sp>
      <p:sp>
        <p:nvSpPr>
          <p:cNvPr id="7" name="Header Placeholder 1">
            <a:extLst>
              <a:ext uri="{FF2B5EF4-FFF2-40B4-BE49-F238E27FC236}">
                <a16:creationId xmlns:a16="http://schemas.microsoft.com/office/drawing/2014/main" id="{7EE199EF-CB6E-4015-8159-E039AB7C2146}"/>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marR="0" lvl="0" indent="-800100" algn="l" defTabSz="457200" rtl="0" eaLnBrk="1" fontAlgn="auto" latinLnBrk="0" hangingPunct="1">
              <a:lnSpc>
                <a:spcPct val="100000"/>
              </a:lnSpc>
              <a:spcBef>
                <a:spcPts val="0"/>
              </a:spcBef>
              <a:spcAft>
                <a:spcPts val="0"/>
              </a:spcAft>
              <a:buClrTx/>
              <a:buSzTx/>
              <a:buFontTx/>
              <a:buNone/>
              <a:tabLst>
                <a:tab pos="800100" algn="l"/>
              </a:tabLst>
              <a:defRPr/>
            </a:pPr>
            <a:r>
              <a:rPr kumimoji="0" lang="en-US" sz="11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Session 5:	</a:t>
            </a:r>
            <a:r>
              <a:rPr kumimoji="0" lang="en-US" sz="1100" b="1"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Best practices for physical activity </a:t>
            </a:r>
            <a:r>
              <a:rPr kumimoji="0" lang="en-US" sz="1100" b="1" i="0" u="none" strike="noStrike" kern="1200" cap="none" spc="0" normalizeH="0" baseline="0" noProof="0" dirty="0">
                <a:ln>
                  <a:noFill/>
                </a:ln>
                <a:solidFill>
                  <a:prstClr val="black"/>
                </a:solidFill>
                <a:effectLst/>
                <a:uLnTx/>
                <a:uFillTx/>
                <a:latin typeface="Gotham" panose="02000504050000020004" pitchFamily="2" charset="0"/>
                <a:ea typeface="+mn-ea"/>
                <a:cs typeface="+mn-cs"/>
                <a:sym typeface="Symbol" panose="05050102010706020507" pitchFamily="18" charset="2"/>
              </a:rPr>
              <a:t> </a:t>
            </a:r>
            <a:r>
              <a:rPr kumimoji="0" lang="en-US" sz="1100" b="0" i="0" u="none" strike="noStrike" kern="1200" cap="none" spc="0" normalizeH="0" baseline="0" noProof="0" dirty="0">
                <a:ln>
                  <a:noFill/>
                </a:ln>
                <a:solidFill>
                  <a:prstClr val="black"/>
                </a:solidFill>
                <a:effectLst/>
                <a:uLnTx/>
                <a:uFillTx/>
                <a:latin typeface="Gotham" panose="02000504050000020004" pitchFamily="2" charset="0"/>
                <a:ea typeface="+mn-ea"/>
                <a:cs typeface="+mn-cs"/>
                <a:sym typeface="Symbol" panose="05050102010706020507" pitchFamily="18" charset="2"/>
              </a:rPr>
              <a:t>Goal Setting and Action Planning</a:t>
            </a:r>
            <a:endParaRPr kumimoji="0" lang="en-US" sz="1100" b="0" i="0" u="none" strike="noStrike" kern="1200" cap="none" spc="0" normalizeH="0" baseline="0" noProof="0" dirty="0">
              <a:ln>
                <a:noFill/>
              </a:ln>
              <a:solidFill>
                <a:prstClr val="black"/>
              </a:solidFill>
              <a:effectLst/>
              <a:uLnTx/>
              <a:uFillTx/>
              <a:latin typeface="Gotham" panose="02000504050000020004" pitchFamily="2" charset="0"/>
              <a:ea typeface="+mn-ea"/>
              <a:cs typeface="+mn-cs"/>
            </a:endParaRPr>
          </a:p>
        </p:txBody>
      </p:sp>
    </p:spTree>
    <p:extLst>
      <p:ext uri="{BB962C8B-B14F-4D97-AF65-F5344CB8AC3E}">
        <p14:creationId xmlns:p14="http://schemas.microsoft.com/office/powerpoint/2010/main" val="2833902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299"/>
            <a:ext cx="5476461" cy="5141913"/>
          </a:xfrm>
        </p:spPr>
        <p:txBody>
          <a:bodyPr/>
          <a:lstStyle/>
          <a:p>
            <a:pPr>
              <a:lnSpc>
                <a:spcPts val="1100"/>
              </a:lnSpc>
              <a:spcAft>
                <a:spcPts val="300"/>
              </a:spcAft>
            </a:pPr>
            <a:r>
              <a:rPr lang="en-US" sz="900" dirty="0">
                <a:solidFill>
                  <a:srgbClr val="01A8B6"/>
                </a:solidFill>
                <a:latin typeface="Gotham" panose="02000504020000020004" pitchFamily="2" charset="0"/>
              </a:rPr>
              <a:t>Trainer notes: </a:t>
            </a:r>
          </a:p>
          <a:p>
            <a:pPr>
              <a:lnSpc>
                <a:spcPts val="1100"/>
              </a:lnSpc>
              <a:spcAft>
                <a:spcPts val="300"/>
              </a:spcAft>
            </a:pPr>
            <a:endParaRPr lang="en-US" sz="900" dirty="0">
              <a:solidFill>
                <a:srgbClr val="01A8B6"/>
              </a:solidFill>
              <a:latin typeface="Gotham" panose="02000504020000020004" pitchFamily="2" charset="0"/>
            </a:endParaRPr>
          </a:p>
          <a:p>
            <a:pPr>
              <a:lnSpc>
                <a:spcPts val="1100"/>
              </a:lnSpc>
              <a:spcAft>
                <a:spcPts val="300"/>
              </a:spcAft>
            </a:pPr>
            <a:r>
              <a:rPr lang="en-US" sz="900" dirty="0">
                <a:latin typeface="Gotham" panose="02000504020000020004" pitchFamily="2" charset="0"/>
              </a:rPr>
              <a:t>Facilitate a discussion. Ask participants to use the goal on the slide and their knowledge of goal-setting to create a stronger goal. </a:t>
            </a:r>
          </a:p>
          <a:p>
            <a:pPr>
              <a:lnSpc>
                <a:spcPts val="1100"/>
              </a:lnSpc>
              <a:spcAft>
                <a:spcPts val="600"/>
              </a:spcAft>
            </a:pPr>
            <a:r>
              <a:rPr lang="en-US" sz="900" dirty="0">
                <a:latin typeface="Gotham" panose="02000504020000020004" pitchFamily="2" charset="0"/>
              </a:rPr>
              <a:t>The goal statement on the slide is vague and undefined. Using the SMART acronym, lead the group in a brainstorming activity to develop a stronger goal statement.</a:t>
            </a:r>
          </a:p>
          <a:p>
            <a:pPr>
              <a:lnSpc>
                <a:spcPts val="1100"/>
              </a:lnSpc>
              <a:spcAft>
                <a:spcPts val="600"/>
              </a:spcAft>
            </a:pPr>
            <a:r>
              <a:rPr lang="en-US" sz="900" dirty="0">
                <a:solidFill>
                  <a:srgbClr val="01A8B6"/>
                </a:solidFill>
                <a:latin typeface="Gotham" panose="02000504020000020004" pitchFamily="2" charset="0"/>
              </a:rPr>
              <a:t>Facilitation suggestions:</a:t>
            </a:r>
          </a:p>
          <a:p>
            <a:pPr marL="171450" indent="-171450">
              <a:lnSpc>
                <a:spcPts val="1100"/>
              </a:lnSpc>
              <a:spcAft>
                <a:spcPts val="600"/>
              </a:spcAft>
              <a:buFont typeface="Arial" panose="020B0604020202020204" pitchFamily="34" charset="0"/>
              <a:buChar char="•"/>
            </a:pPr>
            <a:r>
              <a:rPr lang="en-US" sz="800" dirty="0">
                <a:latin typeface="Gotham" panose="02000504020000020004" pitchFamily="2" charset="0"/>
              </a:rPr>
              <a:t>Go letter by letter through the S.M.A.R.T. acronym.</a:t>
            </a:r>
          </a:p>
          <a:p>
            <a:pPr marL="171450" indent="-171450">
              <a:lnSpc>
                <a:spcPts val="1100"/>
              </a:lnSpc>
              <a:spcAft>
                <a:spcPts val="600"/>
              </a:spcAft>
              <a:buFont typeface="Arial" panose="020B0604020202020204" pitchFamily="34" charset="0"/>
              <a:buChar char="•"/>
            </a:pPr>
            <a:r>
              <a:rPr lang="en-US" sz="800" dirty="0">
                <a:latin typeface="Gotham" panose="02000504020000020004" pitchFamily="2" charset="0"/>
              </a:rPr>
              <a:t>Using a whiteboard, ask participants to add wording to make the goal S.M.A.R.T.</a:t>
            </a:r>
          </a:p>
          <a:p>
            <a:pPr marL="171450" indent="-171450">
              <a:lnSpc>
                <a:spcPts val="1100"/>
              </a:lnSpc>
              <a:spcAft>
                <a:spcPts val="600"/>
              </a:spcAft>
              <a:buFont typeface="Arial" panose="020B0604020202020204" pitchFamily="34" charset="0"/>
              <a:buChar char="•"/>
            </a:pPr>
            <a:r>
              <a:rPr lang="en-US" sz="800" dirty="0">
                <a:latin typeface="Gotham" panose="02000504020000020004" pitchFamily="2" charset="0"/>
              </a:rPr>
              <a:t>If virtual, use the chat. Use breakout groups and task each group to develop a S.M.A.R.T. goal statement. When break out ends, ask each group to share their statement.</a:t>
            </a:r>
          </a:p>
          <a:p>
            <a:pPr marL="171450" indent="-171450">
              <a:lnSpc>
                <a:spcPts val="1100"/>
              </a:lnSpc>
              <a:spcAft>
                <a:spcPts val="600"/>
              </a:spcAft>
              <a:buFont typeface="Arial" panose="020B0604020202020204" pitchFamily="34" charset="0"/>
              <a:buChar char="•"/>
            </a:pPr>
            <a:endParaRPr lang="en-US" sz="800" dirty="0">
              <a:solidFill>
                <a:srgbClr val="01A8B6"/>
              </a:solidFill>
              <a:latin typeface="Gotham" panose="02000504020000020004" pitchFamily="2" charset="0"/>
            </a:endParaRPr>
          </a:p>
          <a:p>
            <a:pPr marL="0" indent="0">
              <a:lnSpc>
                <a:spcPts val="1100"/>
              </a:lnSpc>
              <a:spcAft>
                <a:spcPts val="600"/>
              </a:spcAft>
              <a:buFont typeface="Arial" panose="020B0604020202020204" pitchFamily="34" charset="0"/>
              <a:buNone/>
            </a:pPr>
            <a:r>
              <a:rPr lang="en-US" sz="800" dirty="0">
                <a:solidFill>
                  <a:srgbClr val="01A8B6"/>
                </a:solidFill>
                <a:latin typeface="Gotham" panose="02000504020000020004" pitchFamily="2" charset="0"/>
              </a:rPr>
              <a:t>Example:</a:t>
            </a:r>
          </a:p>
          <a:p>
            <a:pPr marL="0" indent="0">
              <a:lnSpc>
                <a:spcPts val="1100"/>
              </a:lnSpc>
              <a:spcAft>
                <a:spcPts val="600"/>
              </a:spcAft>
              <a:buFont typeface="Arial" panose="020B0604020202020204" pitchFamily="34" charset="0"/>
              <a:buNone/>
            </a:pPr>
            <a:r>
              <a:rPr lang="en-US" sz="800" dirty="0">
                <a:latin typeface="Gotham" panose="02000504020000020004" pitchFamily="2" charset="0"/>
              </a:rPr>
              <a:t>By August 15, all lead teachers will develop a daily schedule for their classroom that includes 2 structured physical activities and 2 outdoor play periods. Activities will reflect children’s interests and abilities. </a:t>
            </a:r>
          </a:p>
          <a:p>
            <a:pPr marL="0" indent="0">
              <a:lnSpc>
                <a:spcPts val="1100"/>
              </a:lnSpc>
              <a:spcAft>
                <a:spcPts val="600"/>
              </a:spcAft>
              <a:buFont typeface="Arial" panose="020B0604020202020204" pitchFamily="34" charset="0"/>
              <a:buNone/>
            </a:pPr>
            <a:r>
              <a:rPr lang="en-US" sz="700" b="1" dirty="0">
                <a:latin typeface="Gotham" panose="02000504020000020004" pitchFamily="2" charset="0"/>
              </a:rPr>
              <a:t>Specific</a:t>
            </a:r>
            <a:r>
              <a:rPr lang="en-US" sz="700" dirty="0">
                <a:latin typeface="Gotham" panose="02000504020000020004" pitchFamily="2" charset="0"/>
              </a:rPr>
              <a:t> - 2 structured physical activities daily and 2 outdoor play periods</a:t>
            </a:r>
          </a:p>
          <a:p>
            <a:pPr marL="0" indent="0">
              <a:lnSpc>
                <a:spcPts val="1100"/>
              </a:lnSpc>
              <a:spcAft>
                <a:spcPts val="600"/>
              </a:spcAft>
              <a:buFont typeface="Arial" panose="020B0604020202020204" pitchFamily="34" charset="0"/>
              <a:buNone/>
            </a:pPr>
            <a:r>
              <a:rPr lang="en-US" sz="700" b="1" dirty="0">
                <a:latin typeface="Gotham" panose="02000504020000020004" pitchFamily="2" charset="0"/>
              </a:rPr>
              <a:t>Measurable -</a:t>
            </a:r>
            <a:r>
              <a:rPr lang="en-US" sz="700" dirty="0">
                <a:latin typeface="Gotham" panose="02000504020000020004" pitchFamily="2" charset="0"/>
              </a:rPr>
              <a:t> The schedules will list the specific activities to be implemented and the outdoor times</a:t>
            </a:r>
          </a:p>
          <a:p>
            <a:pPr marL="0" indent="0">
              <a:lnSpc>
                <a:spcPts val="1100"/>
              </a:lnSpc>
              <a:spcAft>
                <a:spcPts val="600"/>
              </a:spcAft>
              <a:buFont typeface="Arial" panose="020B0604020202020204" pitchFamily="34" charset="0"/>
              <a:buNone/>
            </a:pPr>
            <a:r>
              <a:rPr lang="en-US" sz="700" b="1" dirty="0">
                <a:latin typeface="Gotham" panose="02000504020000020004" pitchFamily="2" charset="0"/>
              </a:rPr>
              <a:t>Attainable -</a:t>
            </a:r>
            <a:r>
              <a:rPr lang="en-US" sz="700" dirty="0">
                <a:latin typeface="Gotham" panose="02000504020000020004" pitchFamily="2" charset="0"/>
              </a:rPr>
              <a:t> Teachers have 4 weeks to plan for this goal. We will discuss this at our staff meeting this week with opportunities for brainstorming activities.  </a:t>
            </a:r>
          </a:p>
          <a:p>
            <a:pPr marL="0" indent="0">
              <a:lnSpc>
                <a:spcPts val="1100"/>
              </a:lnSpc>
              <a:spcAft>
                <a:spcPts val="600"/>
              </a:spcAft>
              <a:buFont typeface="Arial" panose="020B0604020202020204" pitchFamily="34" charset="0"/>
              <a:buNone/>
            </a:pPr>
            <a:r>
              <a:rPr lang="en-US" sz="700" b="1" dirty="0">
                <a:latin typeface="Gotham" panose="02000504020000020004" pitchFamily="2" charset="0"/>
              </a:rPr>
              <a:t>Relevant</a:t>
            </a:r>
            <a:r>
              <a:rPr lang="en-US" sz="700" dirty="0">
                <a:latin typeface="Gotham" panose="02000504020000020004" pitchFamily="2" charset="0"/>
              </a:rPr>
              <a:t> –Teachers create daily schedules, and this goal aligns with our program philosophy and parent expectations. </a:t>
            </a:r>
            <a:endParaRPr lang="en-US" sz="700" b="0" dirty="0">
              <a:latin typeface="Gotham" panose="02000504020000020004" pitchFamily="2" charset="0"/>
            </a:endParaRPr>
          </a:p>
          <a:p>
            <a:pPr marL="0" indent="0">
              <a:lnSpc>
                <a:spcPts val="1100"/>
              </a:lnSpc>
              <a:spcAft>
                <a:spcPts val="600"/>
              </a:spcAft>
              <a:buFont typeface="Arial" panose="020B0604020202020204" pitchFamily="34" charset="0"/>
              <a:buNone/>
            </a:pPr>
            <a:r>
              <a:rPr lang="en-US" sz="700" b="1" dirty="0">
                <a:latin typeface="Gotham" panose="02000504020000020004" pitchFamily="2" charset="0"/>
              </a:rPr>
              <a:t>Time-bound </a:t>
            </a:r>
            <a:r>
              <a:rPr lang="en-US" sz="700" dirty="0">
                <a:latin typeface="Gotham" panose="02000504020000020004" pitchFamily="2" charset="0"/>
              </a:rPr>
              <a:t>-Completion date is August 15. </a:t>
            </a:r>
          </a:p>
          <a:p>
            <a:pPr marL="171450" indent="-171450">
              <a:lnSpc>
                <a:spcPts val="1000"/>
              </a:lnSpc>
              <a:spcAft>
                <a:spcPts val="600"/>
              </a:spcAft>
              <a:buFont typeface="Monotype Sorts" panose="01010601010101010101" pitchFamily="2" charset="2"/>
              <a:buChar char="n"/>
            </a:pPr>
            <a:endParaRPr lang="en-US" sz="800" dirty="0"/>
          </a:p>
        </p:txBody>
      </p:sp>
      <p:sp>
        <p:nvSpPr>
          <p:cNvPr id="5" name="Footer Placeholder 4"/>
          <p:cNvSpPr>
            <a:spLocks noGrp="1"/>
          </p:cNvSpPr>
          <p:nvPr>
            <p:ph type="ftr" sz="quarter" idx="4"/>
          </p:nvPr>
        </p:nvSpPr>
        <p:spPr>
          <a:xfrm>
            <a:off x="0" y="8685213"/>
            <a:ext cx="2971800" cy="458787"/>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Gotham" panose="02000504050000020004" pitchFamily="2" charset="0"/>
                <a:ea typeface="+mn-ea"/>
                <a:cs typeface="+mn-cs"/>
              </a:rPr>
              <a:t>PALS: </a:t>
            </a:r>
            <a:r>
              <a:rPr kumimoji="0" lang="en-US" sz="1200" b="0" i="0" u="none" strike="noStrike" kern="1200" cap="none" spc="0" normalizeH="0" baseline="0" noProof="0">
                <a:ln>
                  <a:noFill/>
                </a:ln>
                <a:solidFill>
                  <a:prstClr val="black"/>
                </a:solidFill>
                <a:effectLst/>
                <a:uLnTx/>
                <a:uFillTx/>
                <a:latin typeface="Gotham" panose="02000504050000020004" pitchFamily="2" charset="0"/>
                <a:ea typeface="+mn-ea"/>
                <a:cs typeface="+mn-cs"/>
              </a:rPr>
              <a:t>Page </a:t>
            </a:r>
            <a:fld id="{9B557D75-8F69-416B-A779-A5D8C6295907}" type="slidenum">
              <a:rPr kumimoji="0" lang="en-US" sz="1200" b="1" i="0" u="none" strike="noStrike" kern="1200" cap="none" spc="0" normalizeH="0" baseline="0" noProof="0" smtClean="0">
                <a:ln>
                  <a:noFill/>
                </a:ln>
                <a:solidFill>
                  <a:prstClr val="black"/>
                </a:solidFill>
                <a:effectLst/>
                <a:uLnTx/>
                <a:uFillTx/>
                <a:latin typeface="Gotham" panose="02000504050000020004" pitchFamily="2"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93</a:t>
            </a:fld>
            <a:endParaRPr kumimoji="0" lang="en-US" sz="1800" b="1" i="0" u="none" strike="noStrike" kern="1200" cap="none" spc="0" normalizeH="0" baseline="0" noProof="0">
              <a:ln>
                <a:noFill/>
              </a:ln>
              <a:solidFill>
                <a:prstClr val="black"/>
              </a:solidFill>
              <a:effectLst/>
              <a:uLnTx/>
              <a:uFillTx/>
              <a:latin typeface="Gotham" panose="02000504050000020004" pitchFamily="2" charset="0"/>
              <a:ea typeface="+mn-ea"/>
              <a:cs typeface="+mn-cs"/>
            </a:endParaRPr>
          </a:p>
        </p:txBody>
      </p:sp>
      <p:sp>
        <p:nvSpPr>
          <p:cNvPr id="7" name="Header Placeholder 1">
            <a:extLst>
              <a:ext uri="{FF2B5EF4-FFF2-40B4-BE49-F238E27FC236}">
                <a16:creationId xmlns:a16="http://schemas.microsoft.com/office/drawing/2014/main" id="{7EE199EF-CB6E-4015-8159-E039AB7C2146}"/>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marR="0" lvl="0" indent="-800100" algn="l" defTabSz="457200" rtl="0" eaLnBrk="1" fontAlgn="auto" latinLnBrk="0" hangingPunct="1">
              <a:lnSpc>
                <a:spcPct val="100000"/>
              </a:lnSpc>
              <a:spcBef>
                <a:spcPts val="0"/>
              </a:spcBef>
              <a:spcAft>
                <a:spcPts val="0"/>
              </a:spcAft>
              <a:buClrTx/>
              <a:buSzTx/>
              <a:buFontTx/>
              <a:buNone/>
              <a:tabLst>
                <a:tab pos="800100" algn="l"/>
              </a:tabLst>
              <a:defRPr/>
            </a:pPr>
            <a:r>
              <a:rPr kumimoji="0" lang="en-US" sz="11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Session 5:	</a:t>
            </a:r>
            <a:r>
              <a:rPr kumimoji="0" lang="en-US" sz="1100" b="1"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Best practices for physical activity </a:t>
            </a:r>
            <a:r>
              <a:rPr kumimoji="0" lang="en-US" sz="1100" b="1" i="0" u="none" strike="noStrike" kern="1200" cap="none" spc="0" normalizeH="0" baseline="0" noProof="0" dirty="0">
                <a:ln>
                  <a:noFill/>
                </a:ln>
                <a:solidFill>
                  <a:prstClr val="black"/>
                </a:solidFill>
                <a:effectLst/>
                <a:uLnTx/>
                <a:uFillTx/>
                <a:latin typeface="Gotham" panose="02000504050000020004" pitchFamily="2" charset="0"/>
                <a:ea typeface="+mn-ea"/>
                <a:cs typeface="+mn-cs"/>
                <a:sym typeface="Symbol" panose="05050102010706020507" pitchFamily="18" charset="2"/>
              </a:rPr>
              <a:t> </a:t>
            </a:r>
            <a:r>
              <a:rPr kumimoji="0" lang="en-US" sz="1100" b="0" i="0" u="none" strike="noStrike" kern="1200" cap="none" spc="0" normalizeH="0" baseline="0" noProof="0" dirty="0">
                <a:ln>
                  <a:noFill/>
                </a:ln>
                <a:solidFill>
                  <a:prstClr val="black"/>
                </a:solidFill>
                <a:effectLst/>
                <a:uLnTx/>
                <a:uFillTx/>
                <a:latin typeface="Gotham" panose="02000504050000020004" pitchFamily="2" charset="0"/>
                <a:ea typeface="+mn-ea"/>
                <a:cs typeface="+mn-cs"/>
                <a:sym typeface="Symbol" panose="05050102010706020507" pitchFamily="18" charset="2"/>
              </a:rPr>
              <a:t>Goal Setting and Action Planning</a:t>
            </a:r>
            <a:endParaRPr kumimoji="0" lang="en-US" sz="1100" b="0" i="0" u="none" strike="noStrike" kern="1200" cap="none" spc="0" normalizeH="0" baseline="0" noProof="0" dirty="0">
              <a:ln>
                <a:noFill/>
              </a:ln>
              <a:solidFill>
                <a:prstClr val="black"/>
              </a:solidFill>
              <a:effectLst/>
              <a:uLnTx/>
              <a:uFillTx/>
              <a:latin typeface="Gotham" panose="02000504050000020004" pitchFamily="2" charset="0"/>
              <a:ea typeface="+mn-ea"/>
              <a:cs typeface="+mn-cs"/>
            </a:endParaRPr>
          </a:p>
        </p:txBody>
      </p:sp>
    </p:spTree>
    <p:extLst>
      <p:ext uri="{BB962C8B-B14F-4D97-AF65-F5344CB8AC3E}">
        <p14:creationId xmlns:p14="http://schemas.microsoft.com/office/powerpoint/2010/main" val="17769615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300"/>
            <a:ext cx="2971800" cy="5219700"/>
          </a:xfrm>
        </p:spPr>
        <p:txBody>
          <a:bodyPr/>
          <a:lstStyle/>
          <a:p>
            <a:pPr>
              <a:lnSpc>
                <a:spcPts val="1100"/>
              </a:lnSpc>
              <a:spcAft>
                <a:spcPts val="600"/>
              </a:spcAft>
            </a:pPr>
            <a:r>
              <a:rPr lang="en-US" sz="900">
                <a:latin typeface="Gotham" panose="02000504020000020004" pitchFamily="2" charset="0"/>
              </a:rPr>
              <a:t>Action steps are the specific activities that will be carried out to meet the goal. </a:t>
            </a:r>
          </a:p>
          <a:p>
            <a:pPr>
              <a:lnSpc>
                <a:spcPts val="1100"/>
              </a:lnSpc>
              <a:spcAft>
                <a:spcPts val="600"/>
              </a:spcAft>
            </a:pPr>
            <a:r>
              <a:rPr lang="en-US" sz="900">
                <a:latin typeface="Gotham" panose="02000504020000020004" pitchFamily="2" charset="0"/>
              </a:rPr>
              <a:t>They are the ‘how’ the goal will be reached. </a:t>
            </a:r>
          </a:p>
          <a:p>
            <a:pPr>
              <a:lnSpc>
                <a:spcPts val="1260"/>
              </a:lnSpc>
              <a:spcAft>
                <a:spcPts val="1200"/>
              </a:spcAft>
            </a:pPr>
            <a:endParaRPr lang="en-US" sz="1000"/>
          </a:p>
        </p:txBody>
      </p:sp>
      <p:sp>
        <p:nvSpPr>
          <p:cNvPr id="5" name="Footer Placeholder 4"/>
          <p:cNvSpPr>
            <a:spLocks noGrp="1"/>
          </p:cNvSpPr>
          <p:nvPr>
            <p:ph type="ftr" sz="quarter" idx="4"/>
          </p:nvPr>
        </p:nvSpPr>
        <p:spPr>
          <a:xfrm>
            <a:off x="0" y="8685213"/>
            <a:ext cx="2971800" cy="458787"/>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Gotham" panose="02000504050000020004" pitchFamily="2" charset="0"/>
                <a:ea typeface="+mn-ea"/>
                <a:cs typeface="+mn-cs"/>
              </a:rPr>
              <a:t>PALS: </a:t>
            </a:r>
            <a:r>
              <a:rPr kumimoji="0" lang="en-US" sz="1200" b="0" i="0" u="none" strike="noStrike" kern="1200" cap="none" spc="0" normalizeH="0" baseline="0" noProof="0">
                <a:ln>
                  <a:noFill/>
                </a:ln>
                <a:solidFill>
                  <a:prstClr val="black"/>
                </a:solidFill>
                <a:effectLst/>
                <a:uLnTx/>
                <a:uFillTx/>
                <a:latin typeface="Gotham" panose="02000504050000020004" pitchFamily="2" charset="0"/>
                <a:ea typeface="+mn-ea"/>
                <a:cs typeface="+mn-cs"/>
              </a:rPr>
              <a:t>Page </a:t>
            </a:r>
            <a:fld id="{9B557D75-8F69-416B-A779-A5D8C6295907}" type="slidenum">
              <a:rPr kumimoji="0" lang="en-US" sz="1200" b="1" i="0" u="none" strike="noStrike" kern="1200" cap="none" spc="0" normalizeH="0" baseline="0" noProof="0" smtClean="0">
                <a:ln>
                  <a:noFill/>
                </a:ln>
                <a:solidFill>
                  <a:prstClr val="black"/>
                </a:solidFill>
                <a:effectLst/>
                <a:uLnTx/>
                <a:uFillTx/>
                <a:latin typeface="Gotham" panose="02000504050000020004" pitchFamily="2"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94</a:t>
            </a:fld>
            <a:endParaRPr kumimoji="0" lang="en-US" sz="1800" b="1" i="0" u="none" strike="noStrike" kern="1200" cap="none" spc="0" normalizeH="0" baseline="0" noProof="0">
              <a:ln>
                <a:noFill/>
              </a:ln>
              <a:solidFill>
                <a:prstClr val="black"/>
              </a:solidFill>
              <a:effectLst/>
              <a:uLnTx/>
              <a:uFillTx/>
              <a:latin typeface="Gotham" panose="02000504050000020004" pitchFamily="2" charset="0"/>
              <a:ea typeface="+mn-ea"/>
              <a:cs typeface="+mn-cs"/>
            </a:endParaRPr>
          </a:p>
        </p:txBody>
      </p:sp>
      <p:sp>
        <p:nvSpPr>
          <p:cNvPr id="7" name="Header Placeholder 1">
            <a:extLst>
              <a:ext uri="{FF2B5EF4-FFF2-40B4-BE49-F238E27FC236}">
                <a16:creationId xmlns:a16="http://schemas.microsoft.com/office/drawing/2014/main" id="{AB90EC06-8CE0-4BCE-9660-48959841BC72}"/>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marR="0" lvl="0" indent="-800100" algn="l" defTabSz="457200" rtl="0" eaLnBrk="1" fontAlgn="auto" latinLnBrk="0" hangingPunct="1">
              <a:lnSpc>
                <a:spcPct val="100000"/>
              </a:lnSpc>
              <a:spcBef>
                <a:spcPts val="0"/>
              </a:spcBef>
              <a:spcAft>
                <a:spcPts val="0"/>
              </a:spcAft>
              <a:buClrTx/>
              <a:buSzTx/>
              <a:buFontTx/>
              <a:buNone/>
              <a:tabLst>
                <a:tab pos="800100" algn="l"/>
              </a:tabLst>
              <a:defRPr/>
            </a:pPr>
            <a:r>
              <a:rPr kumimoji="0" lang="en-US" sz="11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Session 5:	</a:t>
            </a:r>
            <a:r>
              <a:rPr kumimoji="0" lang="en-US" sz="1100" b="1"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Best practices for physical activity </a:t>
            </a:r>
            <a:r>
              <a:rPr kumimoji="0" lang="en-US" sz="1100" b="1" i="0" u="none" strike="noStrike" kern="1200" cap="none" spc="0" normalizeH="0" baseline="0" noProof="0" dirty="0">
                <a:ln>
                  <a:noFill/>
                </a:ln>
                <a:solidFill>
                  <a:prstClr val="black"/>
                </a:solidFill>
                <a:effectLst/>
                <a:uLnTx/>
                <a:uFillTx/>
                <a:latin typeface="Gotham" panose="02000504050000020004" pitchFamily="2" charset="0"/>
                <a:ea typeface="+mn-ea"/>
                <a:cs typeface="+mn-cs"/>
                <a:sym typeface="Symbol" panose="05050102010706020507" pitchFamily="18" charset="2"/>
              </a:rPr>
              <a:t> </a:t>
            </a:r>
            <a:r>
              <a:rPr kumimoji="0" lang="en-US" sz="1100" b="0" i="0" u="none" strike="noStrike" kern="1200" cap="none" spc="0" normalizeH="0" baseline="0" noProof="0" dirty="0">
                <a:ln>
                  <a:noFill/>
                </a:ln>
                <a:solidFill>
                  <a:prstClr val="black"/>
                </a:solidFill>
                <a:effectLst/>
                <a:uLnTx/>
                <a:uFillTx/>
                <a:latin typeface="Gotham" panose="02000504050000020004" pitchFamily="2" charset="0"/>
                <a:ea typeface="+mn-ea"/>
                <a:cs typeface="+mn-cs"/>
                <a:sym typeface="Symbol" panose="05050102010706020507" pitchFamily="18" charset="2"/>
              </a:rPr>
              <a:t>Goal Setting and Action Planning</a:t>
            </a:r>
            <a:endParaRPr kumimoji="0" lang="en-US" sz="1100" b="0" i="0" u="none" strike="noStrike" kern="1200" cap="none" spc="0" normalizeH="0" baseline="0" noProof="0" dirty="0">
              <a:ln>
                <a:noFill/>
              </a:ln>
              <a:solidFill>
                <a:prstClr val="black"/>
              </a:solidFill>
              <a:effectLst/>
              <a:uLnTx/>
              <a:uFillTx/>
              <a:latin typeface="Gotham" panose="02000504050000020004" pitchFamily="2" charset="0"/>
              <a:ea typeface="+mn-ea"/>
              <a:cs typeface="+mn-cs"/>
            </a:endParaRPr>
          </a:p>
        </p:txBody>
      </p:sp>
    </p:spTree>
    <p:extLst>
      <p:ext uri="{BB962C8B-B14F-4D97-AF65-F5344CB8AC3E}">
        <p14:creationId xmlns:p14="http://schemas.microsoft.com/office/powerpoint/2010/main" val="2084844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300"/>
            <a:ext cx="2971800" cy="5219700"/>
          </a:xfrm>
        </p:spPr>
        <p:txBody>
          <a:bodyPr/>
          <a:lstStyle/>
          <a:p>
            <a:pPr>
              <a:lnSpc>
                <a:spcPts val="1100"/>
              </a:lnSpc>
              <a:spcAft>
                <a:spcPts val="600"/>
              </a:spcAft>
            </a:pPr>
            <a:r>
              <a:rPr lang="en-US" sz="900">
                <a:latin typeface="Gotham" panose="02000504020000020004" pitchFamily="2" charset="0"/>
              </a:rPr>
              <a:t>You develop your action steps based on your goal. </a:t>
            </a:r>
          </a:p>
          <a:p>
            <a:pPr>
              <a:lnSpc>
                <a:spcPts val="1100"/>
              </a:lnSpc>
              <a:spcAft>
                <a:spcPts val="600"/>
              </a:spcAft>
            </a:pPr>
            <a:r>
              <a:rPr lang="en-US" sz="900">
                <a:latin typeface="Gotham" panose="02000504020000020004" pitchFamily="2" charset="0"/>
              </a:rPr>
              <a:t>Developing a strong, clear goal supports understanding and developing actionable items. </a:t>
            </a:r>
          </a:p>
          <a:p>
            <a:pPr>
              <a:lnSpc>
                <a:spcPts val="1260"/>
              </a:lnSpc>
              <a:spcAft>
                <a:spcPts val="1200"/>
              </a:spcAft>
            </a:pPr>
            <a:endParaRPr lang="en-US" sz="1000"/>
          </a:p>
        </p:txBody>
      </p:sp>
      <p:sp>
        <p:nvSpPr>
          <p:cNvPr id="5" name="Footer Placeholder 4"/>
          <p:cNvSpPr>
            <a:spLocks noGrp="1"/>
          </p:cNvSpPr>
          <p:nvPr>
            <p:ph type="ftr" sz="quarter" idx="4"/>
          </p:nvPr>
        </p:nvSpPr>
        <p:spPr>
          <a:xfrm>
            <a:off x="0" y="8685213"/>
            <a:ext cx="2971800" cy="458787"/>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Gotham" panose="02000504050000020004" pitchFamily="2" charset="0"/>
                <a:ea typeface="+mn-ea"/>
                <a:cs typeface="+mn-cs"/>
              </a:rPr>
              <a:t>PALS: </a:t>
            </a:r>
            <a:r>
              <a:rPr kumimoji="0" lang="en-US" sz="1200" b="0" i="0" u="none" strike="noStrike" kern="1200" cap="none" spc="0" normalizeH="0" baseline="0" noProof="0">
                <a:ln>
                  <a:noFill/>
                </a:ln>
                <a:solidFill>
                  <a:prstClr val="black"/>
                </a:solidFill>
                <a:effectLst/>
                <a:uLnTx/>
                <a:uFillTx/>
                <a:latin typeface="Gotham" panose="02000504050000020004" pitchFamily="2" charset="0"/>
                <a:ea typeface="+mn-ea"/>
                <a:cs typeface="+mn-cs"/>
              </a:rPr>
              <a:t>Page </a:t>
            </a:r>
            <a:fld id="{9B557D75-8F69-416B-A779-A5D8C6295907}" type="slidenum">
              <a:rPr kumimoji="0" lang="en-US" sz="1200" b="1" i="0" u="none" strike="noStrike" kern="1200" cap="none" spc="0" normalizeH="0" baseline="0" noProof="0" smtClean="0">
                <a:ln>
                  <a:noFill/>
                </a:ln>
                <a:solidFill>
                  <a:prstClr val="black"/>
                </a:solidFill>
                <a:effectLst/>
                <a:uLnTx/>
                <a:uFillTx/>
                <a:latin typeface="Gotham" panose="02000504050000020004" pitchFamily="2"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95</a:t>
            </a:fld>
            <a:endParaRPr kumimoji="0" lang="en-US" sz="1800" b="1" i="0" u="none" strike="noStrike" kern="1200" cap="none" spc="0" normalizeH="0" baseline="0" noProof="0">
              <a:ln>
                <a:noFill/>
              </a:ln>
              <a:solidFill>
                <a:prstClr val="black"/>
              </a:solidFill>
              <a:effectLst/>
              <a:uLnTx/>
              <a:uFillTx/>
              <a:latin typeface="Gotham" panose="02000504050000020004" pitchFamily="2" charset="0"/>
              <a:ea typeface="+mn-ea"/>
              <a:cs typeface="+mn-cs"/>
            </a:endParaRPr>
          </a:p>
        </p:txBody>
      </p:sp>
      <p:sp>
        <p:nvSpPr>
          <p:cNvPr id="7" name="Header Placeholder 1">
            <a:extLst>
              <a:ext uri="{FF2B5EF4-FFF2-40B4-BE49-F238E27FC236}">
                <a16:creationId xmlns:a16="http://schemas.microsoft.com/office/drawing/2014/main" id="{AB90EC06-8CE0-4BCE-9660-48959841BC72}"/>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marR="0" lvl="0" indent="-800100" algn="l" defTabSz="457200" rtl="0" eaLnBrk="1" fontAlgn="auto" latinLnBrk="0" hangingPunct="1">
              <a:lnSpc>
                <a:spcPct val="100000"/>
              </a:lnSpc>
              <a:spcBef>
                <a:spcPts val="0"/>
              </a:spcBef>
              <a:spcAft>
                <a:spcPts val="0"/>
              </a:spcAft>
              <a:buClrTx/>
              <a:buSzTx/>
              <a:buFontTx/>
              <a:buNone/>
              <a:tabLst>
                <a:tab pos="800100" algn="l"/>
              </a:tabLst>
              <a:defRPr/>
            </a:pPr>
            <a:r>
              <a:rPr kumimoji="0" lang="en-US" sz="11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Session 5:	</a:t>
            </a:r>
            <a:r>
              <a:rPr kumimoji="0" lang="en-US" sz="1100" b="1"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Best practices for physical activity </a:t>
            </a:r>
            <a:r>
              <a:rPr kumimoji="0" lang="en-US" sz="1100" b="1" i="0" u="none" strike="noStrike" kern="1200" cap="none" spc="0" normalizeH="0" baseline="0" noProof="0" dirty="0">
                <a:ln>
                  <a:noFill/>
                </a:ln>
                <a:solidFill>
                  <a:prstClr val="black"/>
                </a:solidFill>
                <a:effectLst/>
                <a:uLnTx/>
                <a:uFillTx/>
                <a:latin typeface="Gotham" panose="02000504050000020004" pitchFamily="2" charset="0"/>
                <a:ea typeface="+mn-ea"/>
                <a:cs typeface="+mn-cs"/>
                <a:sym typeface="Symbol" panose="05050102010706020507" pitchFamily="18" charset="2"/>
              </a:rPr>
              <a:t> </a:t>
            </a:r>
            <a:r>
              <a:rPr kumimoji="0" lang="en-US" sz="1100" b="0" i="0" u="none" strike="noStrike" kern="1200" cap="none" spc="0" normalizeH="0" baseline="0" noProof="0" dirty="0">
                <a:ln>
                  <a:noFill/>
                </a:ln>
                <a:solidFill>
                  <a:prstClr val="black"/>
                </a:solidFill>
                <a:effectLst/>
                <a:uLnTx/>
                <a:uFillTx/>
                <a:latin typeface="Gotham" panose="02000504050000020004" pitchFamily="2" charset="0"/>
                <a:ea typeface="+mn-ea"/>
                <a:cs typeface="+mn-cs"/>
                <a:sym typeface="Symbol" panose="05050102010706020507" pitchFamily="18" charset="2"/>
              </a:rPr>
              <a:t>Goal Setting and Action Planning</a:t>
            </a:r>
            <a:endParaRPr kumimoji="0" lang="en-US" sz="1100" b="0" i="0" u="none" strike="noStrike" kern="1200" cap="none" spc="0" normalizeH="0" baseline="0" noProof="0" dirty="0">
              <a:ln>
                <a:noFill/>
              </a:ln>
              <a:solidFill>
                <a:prstClr val="black"/>
              </a:solidFill>
              <a:effectLst/>
              <a:uLnTx/>
              <a:uFillTx/>
              <a:latin typeface="Gotham" panose="02000504050000020004" pitchFamily="2" charset="0"/>
              <a:ea typeface="+mn-ea"/>
              <a:cs typeface="+mn-cs"/>
            </a:endParaRPr>
          </a:p>
        </p:txBody>
      </p:sp>
    </p:spTree>
    <p:extLst>
      <p:ext uri="{BB962C8B-B14F-4D97-AF65-F5344CB8AC3E}">
        <p14:creationId xmlns:p14="http://schemas.microsoft.com/office/powerpoint/2010/main" val="20820665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300"/>
            <a:ext cx="2971800" cy="5219700"/>
          </a:xfrm>
        </p:spPr>
        <p:txBody>
          <a:bodyPr/>
          <a:lstStyle/>
          <a:p>
            <a:pPr>
              <a:lnSpc>
                <a:spcPts val="1100"/>
              </a:lnSpc>
              <a:spcAft>
                <a:spcPts val="600"/>
              </a:spcAft>
            </a:pPr>
            <a:r>
              <a:rPr lang="en-US" sz="900" i="1" dirty="0">
                <a:latin typeface="Gotham" panose="02000504020000020004" pitchFamily="2" charset="0"/>
              </a:rPr>
              <a:t>Trainer notes: </a:t>
            </a:r>
          </a:p>
          <a:p>
            <a:pPr>
              <a:lnSpc>
                <a:spcPts val="1200"/>
              </a:lnSpc>
              <a:spcAft>
                <a:spcPts val="600"/>
              </a:spcAft>
            </a:pPr>
            <a:r>
              <a:rPr lang="en-US" sz="900" i="1" dirty="0">
                <a:latin typeface="Gotham" panose="02000504020000020004" pitchFamily="2" charset="0"/>
              </a:rPr>
              <a:t>On the slide is a sample goal and action steps. </a:t>
            </a:r>
          </a:p>
          <a:p>
            <a:pPr marL="171450" indent="-171450">
              <a:lnSpc>
                <a:spcPts val="1200"/>
              </a:lnSpc>
              <a:spcAft>
                <a:spcPts val="600"/>
              </a:spcAft>
              <a:buFont typeface="Arial" panose="020B0604020202020204" pitchFamily="34" charset="0"/>
              <a:buChar char="•"/>
            </a:pPr>
            <a:r>
              <a:rPr lang="en-US" sz="900" i="1" dirty="0">
                <a:latin typeface="Gotham" panose="02000504020000020004" pitchFamily="2" charset="0"/>
              </a:rPr>
              <a:t>Read through the goal and steps.</a:t>
            </a:r>
          </a:p>
          <a:p>
            <a:pPr marL="171450" indent="-171450">
              <a:lnSpc>
                <a:spcPts val="1200"/>
              </a:lnSpc>
              <a:spcAft>
                <a:spcPts val="600"/>
              </a:spcAft>
              <a:buFont typeface="Arial" panose="020B0604020202020204" pitchFamily="34" charset="0"/>
              <a:buChar char="•"/>
            </a:pPr>
            <a:r>
              <a:rPr lang="en-US" sz="900" i="1" dirty="0">
                <a:latin typeface="Gotham" panose="02000504020000020004" pitchFamily="2" charset="0"/>
              </a:rPr>
              <a:t>Ask participants to brainstorm more action steps that would support this goal. </a:t>
            </a:r>
          </a:p>
          <a:p>
            <a:pPr marL="171450" indent="-171450">
              <a:lnSpc>
                <a:spcPts val="1200"/>
              </a:lnSpc>
              <a:spcAft>
                <a:spcPts val="600"/>
              </a:spcAft>
              <a:buFont typeface="Arial" panose="020B0604020202020204" pitchFamily="34" charset="0"/>
              <a:buChar char="•"/>
            </a:pPr>
            <a:r>
              <a:rPr lang="en-US" sz="900" i="1" dirty="0">
                <a:latin typeface="Gotham" panose="02000504020000020004" pitchFamily="2" charset="0"/>
              </a:rPr>
              <a:t>Encourage them to think about their specific program and how they could reach this goal in their setting. </a:t>
            </a:r>
          </a:p>
          <a:p>
            <a:pPr>
              <a:lnSpc>
                <a:spcPts val="1260"/>
              </a:lnSpc>
              <a:spcAft>
                <a:spcPts val="1200"/>
              </a:spcAft>
            </a:pPr>
            <a:endParaRPr lang="en-US" sz="1000" dirty="0"/>
          </a:p>
        </p:txBody>
      </p:sp>
      <p:sp>
        <p:nvSpPr>
          <p:cNvPr id="5" name="Footer Placeholder 4"/>
          <p:cNvSpPr>
            <a:spLocks noGrp="1"/>
          </p:cNvSpPr>
          <p:nvPr>
            <p:ph type="ftr" sz="quarter" idx="4"/>
          </p:nvPr>
        </p:nvSpPr>
        <p:spPr>
          <a:xfrm>
            <a:off x="0" y="8685213"/>
            <a:ext cx="2971800" cy="458787"/>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Gotham" panose="02000504050000020004" pitchFamily="2" charset="0"/>
                <a:ea typeface="+mn-ea"/>
                <a:cs typeface="+mn-cs"/>
              </a:rPr>
              <a:t>PALS: </a:t>
            </a:r>
            <a:r>
              <a:rPr kumimoji="0" lang="en-US" sz="1200" b="0" i="0" u="none" strike="noStrike" kern="1200" cap="none" spc="0" normalizeH="0" baseline="0" noProof="0">
                <a:ln>
                  <a:noFill/>
                </a:ln>
                <a:solidFill>
                  <a:prstClr val="black"/>
                </a:solidFill>
                <a:effectLst/>
                <a:uLnTx/>
                <a:uFillTx/>
                <a:latin typeface="Gotham" panose="02000504050000020004" pitchFamily="2" charset="0"/>
                <a:ea typeface="+mn-ea"/>
                <a:cs typeface="+mn-cs"/>
              </a:rPr>
              <a:t>Page </a:t>
            </a:r>
            <a:fld id="{9B557D75-8F69-416B-A779-A5D8C6295907}" type="slidenum">
              <a:rPr kumimoji="0" lang="en-US" sz="1200" b="1" i="0" u="none" strike="noStrike" kern="1200" cap="none" spc="0" normalizeH="0" baseline="0" noProof="0" smtClean="0">
                <a:ln>
                  <a:noFill/>
                </a:ln>
                <a:solidFill>
                  <a:prstClr val="black"/>
                </a:solidFill>
                <a:effectLst/>
                <a:uLnTx/>
                <a:uFillTx/>
                <a:latin typeface="Gotham" panose="02000504050000020004" pitchFamily="2"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96</a:t>
            </a:fld>
            <a:endParaRPr kumimoji="0" lang="en-US" sz="1800" b="1" i="0" u="none" strike="noStrike" kern="1200" cap="none" spc="0" normalizeH="0" baseline="0" noProof="0">
              <a:ln>
                <a:noFill/>
              </a:ln>
              <a:solidFill>
                <a:prstClr val="black"/>
              </a:solidFill>
              <a:effectLst/>
              <a:uLnTx/>
              <a:uFillTx/>
              <a:latin typeface="Gotham" panose="02000504050000020004" pitchFamily="2" charset="0"/>
              <a:ea typeface="+mn-ea"/>
              <a:cs typeface="+mn-cs"/>
            </a:endParaRPr>
          </a:p>
        </p:txBody>
      </p:sp>
      <p:sp>
        <p:nvSpPr>
          <p:cNvPr id="7" name="Header Placeholder 1">
            <a:extLst>
              <a:ext uri="{FF2B5EF4-FFF2-40B4-BE49-F238E27FC236}">
                <a16:creationId xmlns:a16="http://schemas.microsoft.com/office/drawing/2014/main" id="{AB90EC06-8CE0-4BCE-9660-48959841BC72}"/>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marR="0" lvl="0" indent="-800100" algn="l" defTabSz="457200" rtl="0" eaLnBrk="1" fontAlgn="auto" latinLnBrk="0" hangingPunct="1">
              <a:lnSpc>
                <a:spcPct val="100000"/>
              </a:lnSpc>
              <a:spcBef>
                <a:spcPts val="0"/>
              </a:spcBef>
              <a:spcAft>
                <a:spcPts val="0"/>
              </a:spcAft>
              <a:buClrTx/>
              <a:buSzTx/>
              <a:buFontTx/>
              <a:buNone/>
              <a:tabLst>
                <a:tab pos="800100" algn="l"/>
              </a:tabLst>
              <a:defRPr/>
            </a:pPr>
            <a:r>
              <a:rPr kumimoji="0" lang="en-US" sz="11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Session 5:	</a:t>
            </a:r>
            <a:r>
              <a:rPr kumimoji="0" lang="en-US" sz="1100" b="1"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Best practices for physical activity </a:t>
            </a:r>
            <a:r>
              <a:rPr kumimoji="0" lang="en-US" sz="1100" b="1" i="0" u="none" strike="noStrike" kern="1200" cap="none" spc="0" normalizeH="0" baseline="0" noProof="0" dirty="0">
                <a:ln>
                  <a:noFill/>
                </a:ln>
                <a:solidFill>
                  <a:prstClr val="black"/>
                </a:solidFill>
                <a:effectLst/>
                <a:uLnTx/>
                <a:uFillTx/>
                <a:latin typeface="Gotham" panose="02000504050000020004" pitchFamily="2" charset="0"/>
                <a:ea typeface="+mn-ea"/>
                <a:cs typeface="+mn-cs"/>
                <a:sym typeface="Symbol" panose="05050102010706020507" pitchFamily="18" charset="2"/>
              </a:rPr>
              <a:t> </a:t>
            </a:r>
            <a:r>
              <a:rPr kumimoji="0" lang="en-US" sz="1100" b="0" i="0" u="none" strike="noStrike" kern="1200" cap="none" spc="0" normalizeH="0" baseline="0" noProof="0" dirty="0">
                <a:ln>
                  <a:noFill/>
                </a:ln>
                <a:solidFill>
                  <a:prstClr val="black"/>
                </a:solidFill>
                <a:effectLst/>
                <a:uLnTx/>
                <a:uFillTx/>
                <a:latin typeface="Gotham" panose="02000504050000020004" pitchFamily="2" charset="0"/>
                <a:ea typeface="+mn-ea"/>
                <a:cs typeface="+mn-cs"/>
                <a:sym typeface="Symbol" panose="05050102010706020507" pitchFamily="18" charset="2"/>
              </a:rPr>
              <a:t>Goal Setting and Action Planning</a:t>
            </a:r>
            <a:endParaRPr kumimoji="0" lang="en-US" sz="1100" b="0" i="0" u="none" strike="noStrike" kern="1200" cap="none" spc="0" normalizeH="0" baseline="0" noProof="0" dirty="0">
              <a:ln>
                <a:noFill/>
              </a:ln>
              <a:solidFill>
                <a:prstClr val="black"/>
              </a:solidFill>
              <a:effectLst/>
              <a:uLnTx/>
              <a:uFillTx/>
              <a:latin typeface="Gotham" panose="02000504050000020004" pitchFamily="2" charset="0"/>
              <a:ea typeface="+mn-ea"/>
              <a:cs typeface="+mn-cs"/>
            </a:endParaRPr>
          </a:p>
        </p:txBody>
      </p:sp>
    </p:spTree>
    <p:extLst>
      <p:ext uri="{BB962C8B-B14F-4D97-AF65-F5344CB8AC3E}">
        <p14:creationId xmlns:p14="http://schemas.microsoft.com/office/powerpoint/2010/main" val="59171657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a:cs typeface="Times New Roman"/>
              </a:rPr>
              <a:t>Now that we've learned about establishing "SMART" Goals and Action Steps, let's turn our attention towards the Action Planning Tool. We will use this document to plan out goals and action steps for our program that we will work to implement throughout the remainder of the Learning Collaborative. We will review each part of the Action Planning Tool, review the Social Ecological Model, and discuss an example </a:t>
            </a:r>
            <a:r>
              <a:rPr lang="en-US" dirty="0"/>
              <a:t>action</a:t>
            </a:r>
            <a:r>
              <a:rPr lang="en-US" dirty="0">
                <a:latin typeface="Times New Roman"/>
                <a:cs typeface="Times New Roman"/>
              </a:rPr>
              <a:t> </a:t>
            </a:r>
            <a:r>
              <a:rPr lang="en-US" dirty="0"/>
              <a:t>plan</a:t>
            </a:r>
            <a:r>
              <a:rPr lang="en-US" dirty="0">
                <a:latin typeface="Times New Roman"/>
                <a:cs typeface="Times New Roman"/>
              </a:rPr>
              <a:t> as we prepare to write our own. During this Action Period, you will develop two action plans for your program. Also, you should review your Physical Activity program assessment results to determine areas where improvements can be made. Your Leadership Team should focus your program's action plans on best practices that are not being met already.</a:t>
            </a:r>
          </a:p>
          <a:p>
            <a:endParaRPr lang="en-US" dirty="0">
              <a:latin typeface="Times New Roman"/>
              <a:cs typeface="Times New Roman"/>
            </a:endParaRPr>
          </a:p>
          <a:p>
            <a:r>
              <a:rPr lang="en-US" i="1" dirty="0">
                <a:latin typeface="Times New Roman"/>
                <a:cs typeface="Times New Roman"/>
              </a:rPr>
              <a:t>Trainers should discuss each area of the Action Planning Tool and suggest that action steps should incorporate each level of the Social Ecological Model found on the next slide. </a:t>
            </a:r>
          </a:p>
          <a:p>
            <a:endParaRPr lang="en-US" i="1" dirty="0">
              <a:latin typeface="Times New Roman"/>
              <a:cs typeface="Times New Roman"/>
            </a:endParaRPr>
          </a:p>
          <a:p>
            <a:r>
              <a:rPr lang="en-US" i="1" dirty="0">
                <a:latin typeface="Times New Roman"/>
                <a:cs typeface="Times New Roman"/>
              </a:rPr>
              <a:t>You can find the fillable Action Planning Tool here: </a:t>
            </a:r>
            <a:r>
              <a:rPr lang="en-US" i="1" dirty="0">
                <a:latin typeface="Times New Roman"/>
                <a:cs typeface="Times New Roman"/>
                <a:hlinkClick r:id="rId3"/>
              </a:rPr>
              <a:t>https://public.3.basecamp.com/p/dCxffyJkNNbhi1cq452sccrN</a:t>
            </a:r>
            <a:endParaRPr lang="en-US" i="1" dirty="0">
              <a:latin typeface="Times New Roman"/>
              <a:cs typeface="Times New Roman"/>
            </a:endParaRPr>
          </a:p>
          <a:p>
            <a:endParaRPr lang="en-US" dirty="0"/>
          </a:p>
        </p:txBody>
      </p:sp>
    </p:spTree>
    <p:extLst>
      <p:ext uri="{BB962C8B-B14F-4D97-AF65-F5344CB8AC3E}">
        <p14:creationId xmlns:p14="http://schemas.microsoft.com/office/powerpoint/2010/main" val="291334610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2400" y="684213"/>
            <a:ext cx="4022725" cy="3017837"/>
          </a:xfrm>
        </p:spPr>
      </p:sp>
      <p:sp>
        <p:nvSpPr>
          <p:cNvPr id="3" name="Notes Placeholder 2"/>
          <p:cNvSpPr>
            <a:spLocks noGrp="1"/>
          </p:cNvSpPr>
          <p:nvPr>
            <p:ph type="body" idx="1"/>
          </p:nvPr>
        </p:nvSpPr>
        <p:spPr/>
        <p:txBody>
          <a:bodyPr>
            <a:normAutofit/>
          </a:bodyPr>
          <a:lstStyle/>
          <a:p>
            <a:pPr rtl="0" fontAlgn="base"/>
            <a:r>
              <a:rPr lang="en-US" i="0" kern="1200" dirty="0">
                <a:effectLst/>
                <a:ea typeface="Calibri" panose="020F0502020204030204" pitchFamily="34" charset="0"/>
              </a:rPr>
              <a:t>As you start reviewing the action plan steps, you will notice that adopting best practices requires a program-wide effort. To maximize change and its impact, the action plan steps will encourage your Leadership Team to engage multiple levels of the Social Ecological Model, shown in this image.  T</a:t>
            </a:r>
            <a:r>
              <a:rPr lang="en-US" b="0" i="0" dirty="0">
                <a:latin typeface="Times New Roman" panose="02020603050405020304" pitchFamily="18" charset="0"/>
                <a:ea typeface="ＭＳ Ｐゴシック" pitchFamily="34" charset="-128"/>
                <a:cs typeface="Times New Roman" panose="02020603050405020304" pitchFamily="18" charset="0"/>
              </a:rPr>
              <a:t>he Social Ecological Model </a:t>
            </a:r>
            <a:r>
              <a:rPr lang="en-US" i="0" dirty="0">
                <a:latin typeface="Times New Roman" panose="02020603050405020304" pitchFamily="18" charset="0"/>
                <a:ea typeface="ＭＳ Ｐゴシック" pitchFamily="34" charset="-128"/>
                <a:cs typeface="Times New Roman" panose="02020603050405020304" pitchFamily="18" charset="0"/>
              </a:rPr>
              <a:t>outlines the many systems that can influence a child. As shown through this graphic, each color represents a different system that ultimately has an impact on the child, shown in red. The yellow “Family” ring and the light and dark green “ECE Program Staff” and “ECE Program Environment” rings are closest to the red “Child” ring and therefore have the greatest influence. Even ECE Program Policies, shown in light blue, have an impact.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0" dirty="0">
              <a:latin typeface="Times New Roman" panose="02020603050405020304" pitchFamily="18" charset="0"/>
              <a:ea typeface="ＭＳ Ｐゴシック" pitchFamily="34" charset="-128"/>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latin typeface="Times New Roman" panose="02020603050405020304" pitchFamily="18" charset="0"/>
                <a:ea typeface="ＭＳ Ｐゴシック" pitchFamily="34" charset="-128"/>
                <a:cs typeface="Times New Roman" panose="02020603050405020304" pitchFamily="18" charset="0"/>
              </a:rPr>
              <a:t>When you create your Action Plans, you will notice that you need to involve multiple levels of the model. For example, to have portable play equipment available to children indoors – you need to provide the equipment and perhaps rearrange your classrooms (dark green, ECE Program Environment); you also need staff ready to encourage the positive use of this equipment (light green – ECE Program Staff).  You may later change your policies so new families and staff know this is expected at your program.  And certainly, you are going to want to inform families of the exciting new activities in your program.</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0" dirty="0">
              <a:latin typeface="Times New Roman" panose="02020603050405020304" pitchFamily="18" charset="0"/>
              <a:ea typeface="ＭＳ Ｐゴシック" pitchFamily="34" charset="-128"/>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latin typeface="Times New Roman" panose="02020603050405020304" pitchFamily="18" charset="0"/>
                <a:ea typeface="ＭＳ Ｐゴシック" pitchFamily="34" charset="-128"/>
                <a:cs typeface="Times New Roman" panose="02020603050405020304" pitchFamily="18" charset="0"/>
              </a:rPr>
              <a:t>All levels will work together, and this is outlined in the steps of the action plans.  At the same time, look at where you fall on the model – the light green ring for ECE program staff. You are the closest </a:t>
            </a:r>
            <a:r>
              <a:rPr lang="en-US" b="0" i="0" u="none" strike="noStrike" kern="1200" dirty="0">
                <a:solidFill>
                  <a:schemeClr val="tx1"/>
                </a:solidFill>
                <a:effectLst/>
                <a:latin typeface="Times New Roman" panose="02020603050405020304" pitchFamily="18" charset="0"/>
                <a:cs typeface="Times New Roman" panose="02020603050405020304" pitchFamily="18" charset="0"/>
              </a:rPr>
              <a:t>and strongest influence on the child, other than the child</a:t>
            </a:r>
            <a:r>
              <a:rPr lang="ja-JP" altLang="en-US" b="0" i="0" u="none" strike="noStrike" kern="1200" dirty="0">
                <a:solidFill>
                  <a:schemeClr val="tx1"/>
                </a:solidFill>
                <a:effectLst/>
                <a:latin typeface="Times New Roman" panose="02020603050405020304" pitchFamily="18" charset="0"/>
                <a:cs typeface="Times New Roman" panose="02020603050405020304" pitchFamily="18" charset="0"/>
              </a:rPr>
              <a:t>’</a:t>
            </a:r>
            <a:r>
              <a:rPr lang="en-US" b="0" i="0" u="none" strike="noStrike" kern="1200" dirty="0">
                <a:solidFill>
                  <a:schemeClr val="tx1"/>
                </a:solidFill>
                <a:effectLst/>
                <a:latin typeface="Times New Roman" panose="02020603050405020304" pitchFamily="18" charset="0"/>
                <a:cs typeface="Times New Roman" panose="02020603050405020304" pitchFamily="18" charset="0"/>
              </a:rPr>
              <a:t>s family and have the opportunity to impact families who have life-long influence on children. You are the key to making this all successful.  </a:t>
            </a:r>
            <a:endParaRPr lang="en-US" b="0" i="0" kern="1200" dirty="0">
              <a:solidFill>
                <a:schemeClr val="tx1"/>
              </a:solidFill>
              <a:effectLst/>
              <a:latin typeface="Times New Roman" panose="02020603050405020304" pitchFamily="18" charset="0"/>
              <a:cs typeface="Times New Roman" panose="02020603050405020304" pitchFamily="18" charset="0"/>
            </a:endParaRPr>
          </a:p>
          <a:p>
            <a:pPr rtl="0" fontAlgn="base"/>
            <a:r>
              <a:rPr lang="en-US" b="1" i="0" u="none" strike="noStrike" kern="1200" dirty="0">
                <a:solidFill>
                  <a:schemeClr val="tx1"/>
                </a:solidFill>
                <a:effectLst/>
                <a:latin typeface="Times New Roman" panose="02020603050405020304" pitchFamily="18" charset="0"/>
                <a:cs typeface="Times New Roman" panose="02020603050405020304" pitchFamily="18" charset="0"/>
              </a:rPr>
              <a:t> </a:t>
            </a:r>
            <a:r>
              <a:rPr lang="en-US" b="0" i="0" kern="1200" dirty="0">
                <a:solidFill>
                  <a:schemeClr val="tx1"/>
                </a:solidFill>
                <a:effectLst/>
                <a:latin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A05770-E5D7-814C-AA59-DDBA4A5E56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1598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ECE program directors most respect the perspective of their peers.  You may want to share this example of a change to a weekly lesson plan from a center director from Arizona that participated in a previous Learning Collaborative.</a:t>
            </a:r>
          </a:p>
          <a:p>
            <a:endParaRPr lang="en-US" i="1" dirty="0"/>
          </a:p>
          <a:p>
            <a:r>
              <a:rPr lang="en-US" i="0" dirty="0"/>
              <a:t>Possible ice breaker: How do you feel about adjustments made to the weekly schedule by a center that has previously been through this program?</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smtClean="0">
                <a:solidFill>
                  <a:schemeClr val="dk1"/>
                </a:solidFill>
                <a:latin typeface="Arial"/>
                <a:ea typeface="Arial"/>
                <a:cs typeface="Arial"/>
                <a:sym typeface="Arial"/>
              </a:rPr>
              <a:t>8</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918852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299"/>
            <a:ext cx="2971800" cy="5141913"/>
          </a:xfrm>
        </p:spPr>
        <p:txBody>
          <a:bodyPr/>
          <a:lstStyle/>
          <a:p>
            <a:pPr>
              <a:lnSpc>
                <a:spcPts val="1100"/>
              </a:lnSpc>
              <a:spcAft>
                <a:spcPts val="600"/>
              </a:spcAft>
            </a:pPr>
            <a:r>
              <a:rPr lang="en-US" sz="800" i="1" dirty="0">
                <a:solidFill>
                  <a:srgbClr val="01A8B6"/>
                </a:solidFill>
                <a:latin typeface="Gotham"/>
              </a:rPr>
              <a:t>Trainer notes</a:t>
            </a:r>
            <a:r>
              <a:rPr lang="en-US" sz="800" i="1" dirty="0">
                <a:latin typeface="Gotham"/>
              </a:rPr>
              <a:t>: </a:t>
            </a:r>
            <a:endParaRPr lang="en-US" sz="800" i="1" dirty="0">
              <a:latin typeface="Gotham" panose="02000504020000020004" pitchFamily="2" charset="0"/>
            </a:endParaRPr>
          </a:p>
          <a:p>
            <a:pPr marL="171450" indent="-171450">
              <a:lnSpc>
                <a:spcPts val="1200"/>
              </a:lnSpc>
              <a:spcAft>
                <a:spcPts val="600"/>
              </a:spcAft>
              <a:buFont typeface="Arial" panose="020B0604020202020204" pitchFamily="34" charset="0"/>
              <a:buChar char="•"/>
            </a:pPr>
            <a:r>
              <a:rPr lang="en-US" sz="900" i="1" dirty="0">
                <a:latin typeface="Gotham"/>
              </a:rPr>
              <a:t>Encourage participants to pull out this handout as you review the sample action plan. </a:t>
            </a:r>
            <a:endParaRPr lang="en-US" sz="900" i="1" dirty="0">
              <a:latin typeface="Gotham" panose="02000504020000020004" pitchFamily="2" charset="0"/>
            </a:endParaRPr>
          </a:p>
          <a:p>
            <a:pPr marL="171450" indent="-171450">
              <a:lnSpc>
                <a:spcPts val="1200"/>
              </a:lnSpc>
              <a:spcAft>
                <a:spcPts val="600"/>
              </a:spcAft>
              <a:buFont typeface="Arial" panose="020B0604020202020204" pitchFamily="34" charset="0"/>
              <a:buChar char="•"/>
            </a:pPr>
            <a:r>
              <a:rPr lang="en-US" sz="900" i="1" dirty="0">
                <a:latin typeface="Gotham"/>
              </a:rPr>
              <a:t>Highlight the action steps listed.</a:t>
            </a:r>
          </a:p>
          <a:p>
            <a:pPr marL="171450" indent="-171450">
              <a:lnSpc>
                <a:spcPts val="1200"/>
              </a:lnSpc>
              <a:spcAft>
                <a:spcPts val="600"/>
              </a:spcAft>
              <a:buFont typeface="Arial" panose="020B0604020202020204" pitchFamily="34" charset="0"/>
              <a:buChar char="•"/>
            </a:pPr>
            <a:r>
              <a:rPr lang="en-US" sz="900" i="1" dirty="0">
                <a:latin typeface="Gotham"/>
              </a:rPr>
              <a:t>Ask them to think about how the action steps align with the best practice and goal. </a:t>
            </a:r>
            <a:endParaRPr lang="en-US" sz="900" i="1" dirty="0">
              <a:latin typeface="Gotham" panose="02000504020000020004" pitchFamily="2" charset="0"/>
            </a:endParaRPr>
          </a:p>
          <a:p>
            <a:pPr marL="171450" indent="-171450">
              <a:lnSpc>
                <a:spcPts val="1200"/>
              </a:lnSpc>
              <a:spcAft>
                <a:spcPts val="600"/>
              </a:spcAft>
              <a:buFont typeface="Arial" panose="020B0604020202020204" pitchFamily="34" charset="0"/>
              <a:buChar char="•"/>
            </a:pPr>
            <a:r>
              <a:rPr lang="en-US" sz="900" i="1" dirty="0">
                <a:latin typeface="Gotham"/>
              </a:rPr>
              <a:t>Discuss other action steps they might list to accomplish the goal.</a:t>
            </a:r>
          </a:p>
        </p:txBody>
      </p:sp>
      <p:sp>
        <p:nvSpPr>
          <p:cNvPr id="5" name="Footer Placeholder 4"/>
          <p:cNvSpPr>
            <a:spLocks noGrp="1"/>
          </p:cNvSpPr>
          <p:nvPr>
            <p:ph type="ftr" sz="quarter" idx="4"/>
          </p:nvPr>
        </p:nvSpPr>
        <p:spPr>
          <a:xfrm>
            <a:off x="0" y="8685213"/>
            <a:ext cx="2971800" cy="458787"/>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Gotham" panose="02000504050000020004" pitchFamily="2" charset="0"/>
                <a:ea typeface="+mn-ea"/>
                <a:cs typeface="+mn-cs"/>
              </a:rPr>
              <a:t>PALS: </a:t>
            </a:r>
            <a:r>
              <a:rPr kumimoji="0" lang="en-US" sz="1200" b="0" i="0" u="none" strike="noStrike" kern="1200" cap="none" spc="0" normalizeH="0" baseline="0" noProof="0">
                <a:ln>
                  <a:noFill/>
                </a:ln>
                <a:solidFill>
                  <a:prstClr val="black"/>
                </a:solidFill>
                <a:effectLst/>
                <a:uLnTx/>
                <a:uFillTx/>
                <a:latin typeface="Gotham" panose="02000504050000020004" pitchFamily="2" charset="0"/>
                <a:ea typeface="+mn-ea"/>
                <a:cs typeface="+mn-cs"/>
              </a:rPr>
              <a:t>Page </a:t>
            </a:r>
            <a:fld id="{9B557D75-8F69-416B-A779-A5D8C6295907}" type="slidenum">
              <a:rPr kumimoji="0" lang="en-US" sz="1200" b="1" i="0" u="none" strike="noStrike" kern="1200" cap="none" spc="0" normalizeH="0" baseline="0" noProof="0" smtClean="0">
                <a:ln>
                  <a:noFill/>
                </a:ln>
                <a:solidFill>
                  <a:prstClr val="black"/>
                </a:solidFill>
                <a:effectLst/>
                <a:uLnTx/>
                <a:uFillTx/>
                <a:latin typeface="Gotham" panose="02000504050000020004" pitchFamily="2"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a:t>
            </a:fld>
            <a:endParaRPr kumimoji="0" lang="en-US" sz="1800" b="1" i="0" u="none" strike="noStrike" kern="1200" cap="none" spc="0" normalizeH="0" baseline="0" noProof="0">
              <a:ln>
                <a:noFill/>
              </a:ln>
              <a:solidFill>
                <a:prstClr val="black"/>
              </a:solidFill>
              <a:effectLst/>
              <a:uLnTx/>
              <a:uFillTx/>
              <a:latin typeface="Gotham" panose="02000504050000020004" pitchFamily="2" charset="0"/>
              <a:ea typeface="+mn-ea"/>
              <a:cs typeface="+mn-cs"/>
            </a:endParaRPr>
          </a:p>
        </p:txBody>
      </p:sp>
      <p:sp>
        <p:nvSpPr>
          <p:cNvPr id="7" name="Header Placeholder 1">
            <a:extLst>
              <a:ext uri="{FF2B5EF4-FFF2-40B4-BE49-F238E27FC236}">
                <a16:creationId xmlns:a16="http://schemas.microsoft.com/office/drawing/2014/main" id="{9E29BCB3-CAC0-4E3E-8EF3-8ECC9C515DD9}"/>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marR="0" lvl="0" indent="-800100" algn="l" defTabSz="457200" rtl="0" eaLnBrk="1" fontAlgn="auto" latinLnBrk="0" hangingPunct="1">
              <a:lnSpc>
                <a:spcPct val="100000"/>
              </a:lnSpc>
              <a:spcBef>
                <a:spcPts val="0"/>
              </a:spcBef>
              <a:spcAft>
                <a:spcPts val="0"/>
              </a:spcAft>
              <a:buClrTx/>
              <a:buSzTx/>
              <a:buFontTx/>
              <a:buNone/>
              <a:tabLst>
                <a:tab pos="800100" algn="l"/>
              </a:tabLst>
              <a:defRPr/>
            </a:pPr>
            <a:r>
              <a:rPr kumimoji="0" lang="en-US" sz="11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Session 5:	</a:t>
            </a:r>
            <a:r>
              <a:rPr kumimoji="0" lang="en-US" sz="1100" b="1"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Best practices for physical activity </a:t>
            </a:r>
            <a:r>
              <a:rPr kumimoji="0" lang="en-US" sz="1100" b="1" i="0" u="none" strike="noStrike" kern="1200" cap="none" spc="0" normalizeH="0" baseline="0" noProof="0" dirty="0">
                <a:ln>
                  <a:noFill/>
                </a:ln>
                <a:solidFill>
                  <a:prstClr val="black"/>
                </a:solidFill>
                <a:effectLst/>
                <a:uLnTx/>
                <a:uFillTx/>
                <a:latin typeface="Gotham" panose="02000504050000020004" pitchFamily="2" charset="0"/>
                <a:ea typeface="+mn-ea"/>
                <a:cs typeface="+mn-cs"/>
                <a:sym typeface="Symbol" panose="05050102010706020507" pitchFamily="18" charset="2"/>
              </a:rPr>
              <a:t> </a:t>
            </a:r>
            <a:r>
              <a:rPr kumimoji="0" lang="en-US" sz="1100" b="0" i="0" u="none" strike="noStrike" kern="1200" cap="none" spc="0" normalizeH="0" baseline="0" noProof="0" dirty="0">
                <a:ln>
                  <a:noFill/>
                </a:ln>
                <a:solidFill>
                  <a:prstClr val="black"/>
                </a:solidFill>
                <a:effectLst/>
                <a:uLnTx/>
                <a:uFillTx/>
                <a:latin typeface="Gotham" panose="02000504050000020004" pitchFamily="2" charset="0"/>
                <a:ea typeface="+mn-ea"/>
                <a:cs typeface="+mn-cs"/>
                <a:sym typeface="Symbol" panose="05050102010706020507" pitchFamily="18" charset="2"/>
              </a:rPr>
              <a:t>Goal Setting and Action Planning</a:t>
            </a:r>
            <a:endParaRPr kumimoji="0" lang="en-US" sz="1100" b="0" i="0" u="none" strike="noStrike" kern="1200" cap="none" spc="0" normalizeH="0" baseline="0" noProof="0" dirty="0">
              <a:ln>
                <a:noFill/>
              </a:ln>
              <a:solidFill>
                <a:prstClr val="black"/>
              </a:solidFill>
              <a:effectLst/>
              <a:uLnTx/>
              <a:uFillTx/>
              <a:latin typeface="Gotham" panose="02000504050000020004" pitchFamily="2" charset="0"/>
              <a:ea typeface="+mn-ea"/>
              <a:cs typeface="+mn-cs"/>
            </a:endParaRPr>
          </a:p>
        </p:txBody>
      </p:sp>
    </p:spTree>
    <p:extLst>
      <p:ext uri="{BB962C8B-B14F-4D97-AF65-F5344CB8AC3E}">
        <p14:creationId xmlns:p14="http://schemas.microsoft.com/office/powerpoint/2010/main" val="347473349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4638" y="719138"/>
            <a:ext cx="4225925" cy="3168650"/>
          </a:xfrm>
        </p:spPr>
      </p:sp>
      <p:sp>
        <p:nvSpPr>
          <p:cNvPr id="3" name="Notes Placeholder 2"/>
          <p:cNvSpPr>
            <a:spLocks noGrp="1"/>
          </p:cNvSpPr>
          <p:nvPr>
            <p:ph type="body" idx="1"/>
          </p:nvPr>
        </p:nvSpPr>
        <p:spPr/>
        <p:txBody>
          <a:bodyPr>
            <a:normAutofit/>
          </a:bodyPr>
          <a:lstStyle/>
          <a:p>
            <a:r>
              <a:rPr lang="en-US" kern="1200" dirty="0">
                <a:effectLst/>
                <a:ea typeface="Calibri" panose="020F0502020204030204" pitchFamily="34" charset="0"/>
              </a:rPr>
              <a:t>HealthyKidsHealthyFuture.org has many resources to help you reach your goals. </a:t>
            </a:r>
            <a:endParaRPr lang="en-US" dirty="0">
              <a:effectLst/>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A05770-E5D7-814C-AA59-DDBA4A5E56F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80722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0988" y="719138"/>
            <a:ext cx="4224337" cy="3168650"/>
          </a:xfrm>
        </p:spPr>
      </p:sp>
      <p:sp>
        <p:nvSpPr>
          <p:cNvPr id="3" name="Notes Placeholder 2"/>
          <p:cNvSpPr>
            <a:spLocks noGrp="1"/>
          </p:cNvSpPr>
          <p:nvPr>
            <p:ph type="body" idx="1"/>
          </p:nvPr>
        </p:nvSpPr>
        <p:spPr/>
        <p:txBody>
          <a:bodyPr/>
          <a:lstStyle/>
          <a:p>
            <a:r>
              <a:rPr lang="en-US" sz="1000" i="1" kern="1200" dirty="0">
                <a:solidFill>
                  <a:schemeClr val="tx1"/>
                </a:solidFill>
                <a:effectLst/>
                <a:latin typeface="Times New Roman" panose="02020603050405020304" pitchFamily="18" charset="0"/>
                <a:ea typeface="+mn-ea"/>
                <a:cs typeface="Times New Roman" panose="02020603050405020304" pitchFamily="18" charset="0"/>
              </a:rPr>
              <a:t>Have participants look at their Screen Time program assessment results. Ask each person to share one best practice goal that they feel would be helpful for their program to consider. (Virtual meetings, people may prefer to share by chat.)</a:t>
            </a:r>
          </a:p>
          <a:p>
            <a:endParaRPr lang="en-US" sz="1100" dirty="0">
              <a:latin typeface="Times New Roman"/>
              <a:cs typeface="Times New Roman"/>
            </a:endParaRPr>
          </a:p>
          <a:p>
            <a:r>
              <a:rPr lang="en-US" sz="1100" dirty="0">
                <a:latin typeface="Times New Roman"/>
                <a:cs typeface="Times New Roman"/>
              </a:rPr>
              <a:t>Several people mentioned these best practices: </a:t>
            </a:r>
            <a:r>
              <a:rPr lang="en-US" sz="1100" i="1" dirty="0">
                <a:latin typeface="Times New Roman"/>
                <a:cs typeface="Times New Roman"/>
              </a:rPr>
              <a:t>share a few that you heard more often.</a:t>
            </a:r>
            <a:r>
              <a:rPr lang="en-US" sz="1100" dirty="0">
                <a:latin typeface="Times New Roman"/>
                <a:cs typeface="Times New Roman"/>
              </a:rPr>
              <a:t> As we move on to planning, you can reach out to other ECE programs working on the same goals to get new ideas and support. </a:t>
            </a:r>
          </a:p>
          <a:p>
            <a:pPr marL="0" indent="0">
              <a:buFont typeface="Arial" panose="020B0604020202020204" pitchFamily="34" charset="0"/>
              <a:buNone/>
            </a:pPr>
            <a:endParaRPr lang="en-US" sz="1100" i="1" strike="sngStrike" kern="1200" dirty="0">
              <a:solidFill>
                <a:schemeClr val="tx1"/>
              </a:solidFill>
              <a:effectLst/>
              <a:latin typeface="Times New Roman" panose="02020603050405020304" pitchFamily="18" charset="0"/>
              <a:ea typeface="+mn-ea"/>
              <a:cs typeface="Times New Roman" panose="02020603050405020304" pitchFamily="18" charset="0"/>
            </a:endParaRPr>
          </a:p>
          <a:p>
            <a:pPr marL="0" indent="0">
              <a:buFont typeface="Arial" panose="020B0604020202020204" pitchFamily="34" charset="0"/>
              <a:buNone/>
            </a:pPr>
            <a:r>
              <a:rPr lang="en-US" sz="1100" i="1" strike="noStrike" kern="1200" dirty="0">
                <a:solidFill>
                  <a:schemeClr val="tx1"/>
                </a:solidFill>
                <a:effectLst/>
                <a:latin typeface="Times New Roman" panose="02020603050405020304" pitchFamily="18" charset="0"/>
                <a:ea typeface="+mn-ea"/>
                <a:cs typeface="Times New Roman" panose="02020603050405020304" pitchFamily="18" charset="0"/>
              </a:rPr>
              <a:t>Ask a few participants to share why they chose</a:t>
            </a:r>
            <a:r>
              <a:rPr lang="en-US" sz="1100" i="1" strike="noStrike" kern="1200" baseline="0" dirty="0">
                <a:solidFill>
                  <a:schemeClr val="tx1"/>
                </a:solidFill>
                <a:effectLst/>
                <a:latin typeface="Times New Roman" panose="02020603050405020304" pitchFamily="18" charset="0"/>
                <a:ea typeface="+mn-ea"/>
                <a:cs typeface="Times New Roman" panose="02020603050405020304" pitchFamily="18" charset="0"/>
              </a:rPr>
              <a:t> that goal and why it is </a:t>
            </a:r>
            <a:r>
              <a:rPr lang="en-US" sz="1100" i="1" strike="noStrike" kern="1200" dirty="0">
                <a:solidFill>
                  <a:schemeClr val="tx1"/>
                </a:solidFill>
                <a:effectLst/>
                <a:latin typeface="Times New Roman" panose="02020603050405020304" pitchFamily="18" charset="0"/>
                <a:ea typeface="+mn-ea"/>
                <a:cs typeface="Times New Roman" panose="02020603050405020304" pitchFamily="18" charset="0"/>
              </a:rPr>
              <a:t>important to them.  </a:t>
            </a:r>
            <a:endParaRPr lang="en-US" i="1" strike="noStrike" dirty="0"/>
          </a:p>
          <a:p>
            <a:endParaRPr lang="en-US" sz="1100" dirty="0">
              <a:latin typeface="Times New Roman"/>
              <a:cs typeface="Times New Roman"/>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A05770-E5D7-814C-AA59-DDBA4A5E56F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16502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42:notes"/>
          <p:cNvSpPr>
            <a:spLocks noGrp="1" noRot="1" noChangeAspect="1"/>
          </p:cNvSpPr>
          <p:nvPr>
            <p:ph type="sldImg" idx="2"/>
          </p:nvPr>
        </p:nvSpPr>
        <p:spPr>
          <a:xfrm>
            <a:off x="1482725" y="719138"/>
            <a:ext cx="4349750" cy="32623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42: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rmAutofit/>
          </a:bodyPr>
          <a:lstStyle/>
          <a:p>
            <a:pPr algn="l" defTabSz="957468">
              <a:defRPr/>
            </a:pPr>
            <a:r>
              <a:rPr lang="en-US" sz="1200" kern="1200" dirty="0">
                <a:solidFill>
                  <a:schemeClr val="tx1"/>
                </a:solidFill>
                <a:latin typeface="Times New Roman"/>
                <a:cs typeface="Times New Roman"/>
              </a:rPr>
              <a:t>Just like for the children in our care, being active is important to us as adults. In </a:t>
            </a:r>
            <a:r>
              <a:rPr lang="en-US" sz="1200" u="sng" kern="1200" dirty="0">
                <a:solidFill>
                  <a:schemeClr val="tx1"/>
                </a:solidFill>
                <a:latin typeface="Times New Roman"/>
                <a:cs typeface="Times New Roman"/>
              </a:rPr>
              <a:t>many </a:t>
            </a:r>
            <a:r>
              <a:rPr lang="en-US" sz="1200" kern="1200" dirty="0">
                <a:solidFill>
                  <a:schemeClr val="tx1"/>
                </a:solidFill>
                <a:latin typeface="Times New Roman"/>
                <a:cs typeface="Times New Roman"/>
              </a:rPr>
              <a:t>of our Sessions, we will take physical activity breaks – we know that active breaks keeps your brain more engaged today and helps you be healthier overall. These breaks are for you and perhaps ideas that you can take home to your classroom.</a:t>
            </a:r>
          </a:p>
          <a:p>
            <a:pPr defTabSz="957468">
              <a:defRPr/>
            </a:pPr>
            <a:endParaRPr lang="en-US" sz="1200" b="1" kern="1200" baseline="0" dirty="0">
              <a:solidFill>
                <a:schemeClr val="tx1"/>
              </a:solidFill>
              <a:latin typeface="Times New Roman"/>
              <a:cs typeface="Times New Roman"/>
            </a:endParaRPr>
          </a:p>
          <a:p>
            <a:pPr fontAlgn="base"/>
            <a:r>
              <a:rPr lang="en-US" sz="1200" b="1" i="0" u="none" strike="noStrike" cap="none" dirty="0">
                <a:solidFill>
                  <a:schemeClr val="dk1"/>
                </a:solidFill>
                <a:effectLst/>
                <a:latin typeface="Times New Roman"/>
                <a:ea typeface="Times New Roman"/>
                <a:cs typeface="Times New Roman"/>
                <a:sym typeface="Times New Roman"/>
              </a:rPr>
              <a:t>Stir the pot</a:t>
            </a:r>
          </a:p>
          <a:p>
            <a:pPr algn="l" fontAlgn="base"/>
            <a:r>
              <a:rPr lang="en-US" sz="1200" b="0" i="0" u="none" strike="noStrike" cap="none" dirty="0">
                <a:solidFill>
                  <a:schemeClr val="dk1"/>
                </a:solidFill>
                <a:effectLst/>
                <a:latin typeface="Times New Roman"/>
                <a:ea typeface="Times New Roman"/>
                <a:cs typeface="Times New Roman"/>
                <a:sym typeface="Times New Roman"/>
              </a:rPr>
              <a:t>Have kids visualize they are standing in front of an enormous cauldron. Inside the cauldron is an ooey-gooey pot of caramel. Take hold of a large stirrer and plunge it to the bottom of the pot. Slowly begin to stir in a clockwise direction. Have them use their whole body to help get a full range of motion in their wrists and shoulders. Instruct them to throw their hips into the action. After a minute or two, reverse the direction.</a:t>
            </a:r>
          </a:p>
          <a:p>
            <a:pPr algn="l" fontAlgn="base"/>
            <a:endParaRPr lang="en-US" sz="1200" b="0" i="0" u="none" strike="noStrike" cap="none" dirty="0">
              <a:solidFill>
                <a:schemeClr val="dk1"/>
              </a:solidFill>
              <a:effectLst/>
              <a:latin typeface="Times New Roman"/>
              <a:ea typeface="Times New Roman"/>
              <a:cs typeface="Times New Roman"/>
              <a:sym typeface="Times New Roman"/>
            </a:endParaRPr>
          </a:p>
          <a:p>
            <a:pPr marL="457200" marR="0" lvl="0" indent="-228600" algn="l" defTabSz="914400" rtl="0" eaLnBrk="1" fontAlgn="base"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Times New Roman"/>
                <a:ea typeface="Times New Roman"/>
                <a:cs typeface="Times New Roman"/>
                <a:sym typeface="Times New Roman"/>
              </a:rPr>
              <a:t>From: We are teachers;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https://www.weareteachers.com/brain-breaks-for-kids/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l" fontAlgn="base"/>
            <a:endParaRPr lang="en-US" sz="1200" b="0" i="0" u="none" strike="noStrike" cap="none" dirty="0">
              <a:solidFill>
                <a:schemeClr val="dk1"/>
              </a:solidFill>
              <a:effectLst/>
              <a:latin typeface="Times New Roman"/>
              <a:ea typeface="Times New Roman"/>
              <a:cs typeface="Times New Roman"/>
              <a:sym typeface="Times New Roman"/>
            </a:endParaRPr>
          </a:p>
        </p:txBody>
      </p:sp>
    </p:spTree>
    <p:extLst>
      <p:ext uri="{BB962C8B-B14F-4D97-AF65-F5344CB8AC3E}">
        <p14:creationId xmlns:p14="http://schemas.microsoft.com/office/powerpoint/2010/main" val="158708699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Trainers should review and update the “Action Period Tasks” slides at the end of each Session to ensure accuracy, align tasks with Learning Collaborative timeline, and reduce repetitive tasks. </a:t>
            </a:r>
          </a:p>
          <a:p>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A05770-E5D7-814C-AA59-DDBA4A5E56F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938692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600" i="1" dirty="0"/>
              <a:t>Trainers should review and update the “Action Period Tasks” slides at the end of each Session to ensure accuracy, align tasks with Learning Collaborative timeline, and reduce repetitive tasks.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6600" i="1" dirty="0"/>
          </a:p>
          <a:p>
            <a:pPr marL="0" marR="0" lvl="0" indent="0" algn="l" defTabSz="457200" rtl="0" eaLnBrk="1" fontAlgn="auto" latinLnBrk="0" hangingPunct="1">
              <a:lnSpc>
                <a:spcPct val="100000"/>
              </a:lnSpc>
              <a:spcBef>
                <a:spcPts val="0"/>
              </a:spcBef>
              <a:spcAft>
                <a:spcPts val="600"/>
              </a:spcAft>
              <a:buClr>
                <a:srgbClr val="3264A0"/>
              </a:buClr>
              <a:buSzTx/>
              <a:buFont typeface="Arial" panose="020B0604020202020204" pitchFamily="34" charset="0"/>
              <a:buNone/>
              <a:tabLst/>
              <a:defRPr/>
            </a:pPr>
            <a:r>
              <a:rPr kumimoji="0" lang="en-US" sz="96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Ensure your program’s Screen Time program assessment has been completed. </a:t>
            </a:r>
          </a:p>
          <a:p>
            <a:pPr marL="0" marR="0" lvl="0" indent="0" algn="l" defTabSz="457200" rtl="0" eaLnBrk="1" fontAlgn="auto" latinLnBrk="0" hangingPunct="1">
              <a:lnSpc>
                <a:spcPct val="100000"/>
              </a:lnSpc>
              <a:spcBef>
                <a:spcPts val="0"/>
              </a:spcBef>
              <a:spcAft>
                <a:spcPts val="600"/>
              </a:spcAft>
              <a:buClr>
                <a:srgbClr val="3264A0"/>
              </a:buClr>
              <a:buSzTx/>
              <a:buFont typeface="Arial" panose="020B0604020202020204" pitchFamily="34" charset="0"/>
              <a:buNone/>
              <a:tabLst/>
              <a:defRPr/>
            </a:pPr>
            <a:r>
              <a:rPr lang="en-US" sz="9600" kern="1200" dirty="0">
                <a:solidFill>
                  <a:schemeClr val="tx1"/>
                </a:solidFill>
                <a:effectLst/>
                <a:ea typeface="+mn-ea"/>
                <a:cs typeface="Times New Roman" panose="02020603050405020304" pitchFamily="18" charset="0"/>
              </a:rPr>
              <a:t>- With your Leadership Team, start thinking of potential Goals and action plan topics for your program.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endParaRPr lang="en-US" i="1" baseline="0" dirty="0"/>
          </a:p>
          <a:p>
            <a:endParaRPr lang="en-US"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A05770-E5D7-814C-AA59-DDBA4A5E56F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76868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a:ea typeface="+mn-ea"/>
                <a:cs typeface="Times New Roman"/>
              </a:rPr>
              <a:t>You all have a copy of this blank slide in your participant materials. Let’s take a look at this and fill in the dates for our upcoming Sessions.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Times New Roman"/>
                <a:ea typeface="+mn-ea"/>
                <a:cs typeface="Times New Roman"/>
              </a:rPr>
              <a:t>Review the timeline. Share dates for the Sessions so participants can fill in the dates on the slide. Be sure to provide a list of actions for each program to complete before and after each Session. The goal is to ensure participants know when they need to complete each action item. </a:t>
            </a:r>
          </a:p>
          <a:p>
            <a:endParaRPr lang="en-US" i="0" baseline="0" dirty="0">
              <a:latin typeface="Times New Roman"/>
              <a:cs typeface="Times New Roman"/>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A05770-E5D7-814C-AA59-DDBA4A5E56F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605647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1139825"/>
            <a:ext cx="2122488" cy="1590675"/>
          </a:xfrm>
        </p:spPr>
      </p:sp>
      <p:sp>
        <p:nvSpPr>
          <p:cNvPr id="3" name="Notes Placeholder 2"/>
          <p:cNvSpPr>
            <a:spLocks noGrp="1"/>
          </p:cNvSpPr>
          <p:nvPr>
            <p:ph type="body" idx="1"/>
          </p:nvPr>
        </p:nvSpPr>
        <p:spPr>
          <a:xfrm>
            <a:off x="673100" y="3181986"/>
            <a:ext cx="5486400" cy="4438014"/>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Times New Roman"/>
                <a:ea typeface="+mn-ea"/>
                <a:cs typeface="Times New Roman"/>
              </a:rPr>
              <a:t>Any questions?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Share your appreciation for their participation during the Sessions.  Remind Leadership Team members that they can reach out with any questions.  </a:t>
            </a:r>
          </a:p>
          <a:p>
            <a:endParaRPr lang="en-US" i="0">
              <a:latin typeface="Times New Roman"/>
              <a:cs typeface="Times New Roman"/>
            </a:endParaRPr>
          </a:p>
          <a:p>
            <a:endParaRPr lang="en-US"/>
          </a:p>
        </p:txBody>
      </p:sp>
    </p:spTree>
    <p:extLst>
      <p:ext uri="{BB962C8B-B14F-4D97-AF65-F5344CB8AC3E}">
        <p14:creationId xmlns:p14="http://schemas.microsoft.com/office/powerpoint/2010/main" val="177212185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i="1" dirty="0">
                <a:effectLst/>
                <a:latin typeface="Calibri" panose="020F0502020204030204" pitchFamily="34" charset="0"/>
                <a:ea typeface="Calibri" panose="020F0502020204030204" pitchFamily="34" charset="0"/>
              </a:rPr>
              <a:t>This “Trainer Reminder” slide gives you, the trainer, reminders for the Action Periods and next steps for you in facilitating the Learning Collaborative.  They are hidden in the PowerPoint. They are not intended to be shared with ECE providers.  Do not include them in any printed versions of the slides you provide to ECE providers.</a:t>
            </a:r>
            <a:endParaRPr lang="en-US" sz="1100" dirty="0">
              <a:effectLst/>
              <a:latin typeface="Calibri" panose="020F0502020204030204" pitchFamily="34" charset="0"/>
              <a:ea typeface="Calibri" panose="020F0502020204030204" pitchFamily="34" charset="0"/>
            </a:endParaRPr>
          </a:p>
          <a:p>
            <a:pPr marL="0" indent="0">
              <a:buNone/>
            </a:pPr>
            <a:endParaRPr lang="en-US" dirty="0"/>
          </a:p>
          <a:p>
            <a:pPr marL="0" indent="0">
              <a:buNone/>
            </a:pPr>
            <a:r>
              <a:rPr lang="en-US" i="1" dirty="0"/>
              <a:t>After Session 3, trainers should:</a:t>
            </a:r>
          </a:p>
          <a:p>
            <a:pPr marL="171450" indent="-171450">
              <a:buFont typeface="Arial" panose="020B0604020202020204" pitchFamily="34" charset="0"/>
              <a:buChar char="•"/>
            </a:pPr>
            <a:r>
              <a:rPr lang="en-US" i="1" dirty="0"/>
              <a:t>Share any helpful resources</a:t>
            </a:r>
          </a:p>
          <a:p>
            <a:pPr marL="171450" indent="-171450">
              <a:buFont typeface="Arial" panose="020B0604020202020204" pitchFamily="34" charset="0"/>
              <a:buChar char="•"/>
            </a:pPr>
            <a:r>
              <a:rPr lang="en-US" i="1" dirty="0"/>
              <a:t>Review the Best Practice Session slides and add any discussion questions or activities to make the Session more interactive. </a:t>
            </a:r>
          </a:p>
          <a:p>
            <a:endParaRPr lang="en-US" b="1" kern="1200" dirty="0">
              <a:solidFill>
                <a:schemeClr val="tx1"/>
              </a:solidFill>
              <a:effectLst/>
              <a:latin typeface="Times New Roman"/>
              <a:ea typeface="+mn-ea"/>
              <a:cs typeface="Times New Roman"/>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B6D1D6-374E-4205-B595-3B698EC37D47}"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142895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t>Welcome </a:t>
            </a:r>
            <a:r>
              <a:rPr lang="en-US" i="0" baseline="0" dirty="0"/>
              <a:t>to the Screen Time Best Practices Session. In this Session, we will discuss best practices for </a:t>
            </a:r>
            <a:r>
              <a:rPr lang="en-US" sz="1100" dirty="0"/>
              <a:t>Screen Time for infants, toddlers, and preschoolers.</a:t>
            </a:r>
            <a:r>
              <a:rPr lang="en-US" sz="1100" baseline="0" dirty="0"/>
              <a:t> </a:t>
            </a:r>
            <a:endParaRPr lang="en-US" sz="1100" i="0" baseline="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E25F83-AFC8-4835-A0F0-E0BE9DAA4F6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7851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p:txBody>
          <a:bodyPr/>
          <a:lstStyle/>
          <a:p>
            <a:r>
              <a:rPr lang="en-US" dirty="0"/>
              <a:t>Let’s get started with our discussion for today. </a:t>
            </a:r>
          </a:p>
          <a:p>
            <a:endParaRPr lang="en-US" dirty="0"/>
          </a:p>
          <a:p>
            <a:r>
              <a:rPr lang="en-US" i="1" dirty="0"/>
              <a:t>These slides are your first opportunity to have discussion amongst participants. You want to create an environment where people feel comfortable participating. (People have varying comfort in sharing their ideas – take advantage of the opportunities for chat and verbal communication during virtual Sessions). </a:t>
            </a:r>
            <a:endParaRPr lang="en-US" dirty="0"/>
          </a:p>
        </p:txBody>
      </p:sp>
      <p:sp>
        <p:nvSpPr>
          <p:cNvPr id="4" name="Slide Number Placeholder 3"/>
          <p:cNvSpPr>
            <a:spLocks noGrp="1"/>
          </p:cNvSpPr>
          <p:nvPr>
            <p:ph type="sldNum" sz="quarter" idx="10"/>
          </p:nvPr>
        </p:nvSpPr>
        <p:spPr/>
        <p:txBody>
          <a:bodyPr/>
          <a:lstStyle/>
          <a:p>
            <a:fld id="{E7A05770-E5D7-814C-AA59-DDBA4A5E56F3}" type="slidenum">
              <a:rPr lang="en-US" smtClean="0"/>
              <a:t>9</a:t>
            </a:fld>
            <a:endParaRPr lang="en-US"/>
          </a:p>
        </p:txBody>
      </p:sp>
    </p:spTree>
    <p:extLst>
      <p:ext uri="{BB962C8B-B14F-4D97-AF65-F5344CB8AC3E}">
        <p14:creationId xmlns:p14="http://schemas.microsoft.com/office/powerpoint/2010/main" val="313464708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a:spLocks noGrp="1" noRot="1" noChangeAspect="1"/>
          </p:cNvSpPr>
          <p:nvPr>
            <p:ph type="sldImg" idx="2"/>
          </p:nvPr>
        </p:nvSpPr>
        <p:spPr>
          <a:xfrm>
            <a:off x="1357313" y="684213"/>
            <a:ext cx="4143375" cy="3108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4:notes"/>
          <p:cNvSpPr txBox="1">
            <a:spLocks noGrp="1"/>
          </p:cNvSpPr>
          <p:nvPr>
            <p:ph type="body" idx="1"/>
          </p:nvPr>
        </p:nvSpPr>
        <p:spPr>
          <a:xfrm>
            <a:off x="685800" y="4020186"/>
            <a:ext cx="5486400" cy="1432347"/>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200" i="0" dirty="0">
                <a:latin typeface="Times New Roman"/>
                <a:ea typeface="Times New Roman"/>
                <a:cs typeface="Times New Roman"/>
                <a:sym typeface="Times New Roman"/>
              </a:rPr>
              <a:t>Here is a quick snapshot of how we will spend our time together today. Please </a:t>
            </a:r>
            <a:r>
              <a:rPr lang="en-US" sz="1200" b="0" i="0" dirty="0">
                <a:latin typeface="Times New Roman"/>
                <a:ea typeface="Times New Roman"/>
                <a:cs typeface="Times New Roman"/>
                <a:sym typeface="Times New Roman"/>
              </a:rPr>
              <a:t>follow along with the slides. Today we will cover: </a:t>
            </a:r>
            <a:endParaRPr sz="1200" dirty="0"/>
          </a:p>
          <a:p>
            <a:pPr marL="171450" lvl="0" indent="-171450" algn="l" rtl="0">
              <a:lnSpc>
                <a:spcPct val="100000"/>
              </a:lnSpc>
              <a:spcBef>
                <a:spcPts val="0"/>
              </a:spcBef>
              <a:spcAft>
                <a:spcPts val="0"/>
              </a:spcAft>
              <a:buClr>
                <a:schemeClr val="dk1"/>
              </a:buClr>
              <a:buSzPts val="1200"/>
              <a:buFont typeface="Arial"/>
              <a:buChar char="•"/>
            </a:pPr>
            <a:r>
              <a:rPr lang="en-US" sz="1200" dirty="0"/>
              <a:t>Screen Time Standards, including:  </a:t>
            </a:r>
            <a:endParaRPr sz="1200" dirty="0"/>
          </a:p>
          <a:p>
            <a:pPr marL="628650" lvl="1" indent="-177800" algn="l" rtl="0">
              <a:lnSpc>
                <a:spcPct val="100000"/>
              </a:lnSpc>
              <a:spcBef>
                <a:spcPts val="0"/>
              </a:spcBef>
              <a:spcAft>
                <a:spcPts val="0"/>
              </a:spcAft>
              <a:buClr>
                <a:schemeClr val="dk1"/>
              </a:buClr>
              <a:buSzPts val="1200"/>
              <a:buFont typeface="Arial"/>
              <a:buChar char="•"/>
            </a:pPr>
            <a:r>
              <a:rPr lang="en-US" sz="1200" dirty="0"/>
              <a:t>Availability and </a:t>
            </a:r>
            <a:endParaRPr sz="1200" dirty="0"/>
          </a:p>
          <a:p>
            <a:pPr marL="628650" lvl="1" indent="-177800" algn="l" rtl="0">
              <a:lnSpc>
                <a:spcPct val="100000"/>
              </a:lnSpc>
              <a:spcBef>
                <a:spcPts val="0"/>
              </a:spcBef>
              <a:spcAft>
                <a:spcPts val="0"/>
              </a:spcAft>
              <a:buClr>
                <a:schemeClr val="dk1"/>
              </a:buClr>
              <a:buSzPts val="1200"/>
              <a:buFont typeface="Arial"/>
              <a:buChar char="•"/>
            </a:pPr>
            <a:r>
              <a:rPr lang="en-US" sz="1200" dirty="0"/>
              <a:t>Daily Practices.</a:t>
            </a:r>
            <a:endParaRPr sz="1200" dirty="0"/>
          </a:p>
          <a:p>
            <a:pPr marL="171450" lvl="0" indent="-171450" algn="l" rtl="0">
              <a:lnSpc>
                <a:spcPct val="100000"/>
              </a:lnSpc>
              <a:spcBef>
                <a:spcPts val="0"/>
              </a:spcBef>
              <a:spcAft>
                <a:spcPts val="0"/>
              </a:spcAft>
              <a:buClr>
                <a:schemeClr val="dk1"/>
              </a:buClr>
              <a:buSzPts val="1200"/>
              <a:buFont typeface="Arial"/>
              <a:buChar char="•"/>
            </a:pPr>
            <a:r>
              <a:rPr lang="en-US" sz="1200" dirty="0"/>
              <a:t>Education and Professional Development</a:t>
            </a:r>
            <a:endParaRPr sz="1200" dirty="0"/>
          </a:p>
          <a:p>
            <a:pPr marL="171450" lvl="0" indent="-171450" algn="l" rtl="0">
              <a:lnSpc>
                <a:spcPct val="100000"/>
              </a:lnSpc>
              <a:spcBef>
                <a:spcPts val="0"/>
              </a:spcBef>
              <a:spcAft>
                <a:spcPts val="0"/>
              </a:spcAft>
              <a:buClr>
                <a:schemeClr val="dk1"/>
              </a:buClr>
              <a:buSzPts val="1200"/>
              <a:buFont typeface="Arial"/>
              <a:buChar char="•"/>
            </a:pPr>
            <a:r>
              <a:rPr lang="en-US" sz="1200" dirty="0"/>
              <a:t>Policy and </a:t>
            </a:r>
            <a:endParaRPr sz="1200" dirty="0"/>
          </a:p>
          <a:p>
            <a:pPr marL="171450" lvl="0" indent="-171450" algn="l" rtl="0">
              <a:lnSpc>
                <a:spcPct val="100000"/>
              </a:lnSpc>
              <a:spcBef>
                <a:spcPts val="0"/>
              </a:spcBef>
              <a:spcAft>
                <a:spcPts val="0"/>
              </a:spcAft>
              <a:buClr>
                <a:schemeClr val="dk1"/>
              </a:buClr>
              <a:buSzPts val="1200"/>
              <a:buFont typeface="Arial"/>
              <a:buChar char="•"/>
            </a:pPr>
            <a:r>
              <a:rPr lang="en-US" sz="1200" dirty="0"/>
              <a:t>Next Steps</a:t>
            </a:r>
            <a:endParaRPr sz="1200" dirty="0"/>
          </a:p>
          <a:p>
            <a:pPr marL="171450" lvl="0" indent="-101600" algn="l" rtl="0">
              <a:lnSpc>
                <a:spcPct val="100000"/>
              </a:lnSpc>
              <a:spcBef>
                <a:spcPts val="0"/>
              </a:spcBef>
              <a:spcAft>
                <a:spcPts val="0"/>
              </a:spcAft>
              <a:buClr>
                <a:schemeClr val="dk1"/>
              </a:buClr>
              <a:buSzPts val="1100"/>
              <a:buFont typeface="Arial"/>
              <a:buNone/>
            </a:pPr>
            <a:endParaRPr sz="1200" dirty="0"/>
          </a:p>
          <a:p>
            <a:pPr marL="171450" lvl="0" indent="-101600" algn="l" rtl="0">
              <a:lnSpc>
                <a:spcPct val="100000"/>
              </a:lnSpc>
              <a:spcBef>
                <a:spcPts val="0"/>
              </a:spcBef>
              <a:spcAft>
                <a:spcPts val="0"/>
              </a:spcAft>
              <a:buClr>
                <a:schemeClr val="dk1"/>
              </a:buClr>
              <a:buSzPts val="1100"/>
              <a:buFont typeface="Arial"/>
              <a:buNone/>
            </a:pPr>
            <a:endParaRPr dirty="0"/>
          </a:p>
        </p:txBody>
      </p:sp>
      <p:sp>
        <p:nvSpPr>
          <p:cNvPr id="115" name="Google Shape;115;p4: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109</a:t>
            </a:fld>
            <a:endParaRPr/>
          </a:p>
        </p:txBody>
      </p:sp>
    </p:spTree>
    <p:extLst>
      <p:ext uri="{BB962C8B-B14F-4D97-AF65-F5344CB8AC3E}">
        <p14:creationId xmlns:p14="http://schemas.microsoft.com/office/powerpoint/2010/main" val="31854071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7313" y="684213"/>
            <a:ext cx="4143375" cy="3108325"/>
          </a:xfrm>
        </p:spPr>
      </p:sp>
      <p:sp>
        <p:nvSpPr>
          <p:cNvPr id="3" name="Notes Placeholder 2"/>
          <p:cNvSpPr>
            <a:spLocks noGrp="1"/>
          </p:cNvSpPr>
          <p:nvPr>
            <p:ph type="body" idx="1"/>
          </p:nvPr>
        </p:nvSpPr>
        <p:spPr>
          <a:xfrm>
            <a:off x="685800" y="4020186"/>
            <a:ext cx="5486400" cy="1025947"/>
          </a:xfrm>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i="1" kern="1200" dirty="0">
                <a:solidFill>
                  <a:schemeClr val="tx1"/>
                </a:solidFill>
                <a:effectLst/>
                <a:latin typeface="Times New Roman" panose="02020603050405020304" pitchFamily="18" charset="0"/>
                <a:ea typeface="+mn-ea"/>
                <a:cs typeface="Times New Roman" panose="02020603050405020304" pitchFamily="18" charset="0"/>
              </a:rPr>
              <a:t>Icebreakers are important to connect participants.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1" kern="1200" dirty="0">
                <a:solidFill>
                  <a:schemeClr val="tx1"/>
                </a:solidFill>
                <a:effectLst/>
                <a:latin typeface="Times New Roman" panose="02020603050405020304" pitchFamily="18" charset="0"/>
                <a:ea typeface="+mn-ea"/>
                <a:cs typeface="Times New Roman" panose="02020603050405020304" pitchFamily="18" charset="0"/>
              </a:rPr>
              <a:t>Suggested Ice Breaker Question:</a:t>
            </a:r>
            <a:r>
              <a:rPr lang="en-US" sz="1000" i="1" kern="1200" baseline="0" dirty="0">
                <a:solidFill>
                  <a:schemeClr val="tx1"/>
                </a:solidFill>
                <a:effectLst/>
                <a:latin typeface="Times New Roman" panose="02020603050405020304" pitchFamily="18" charset="0"/>
                <a:ea typeface="+mn-ea"/>
                <a:cs typeface="Times New Roman" panose="02020603050405020304" pitchFamily="18" charset="0"/>
              </a:rPr>
              <a:t> What is the most significant change in the world due to the increase prevalence of screens from when you were a child until today?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1" kern="1200" dirty="0">
                <a:solidFill>
                  <a:schemeClr val="tx1"/>
                </a:solidFill>
                <a:effectLst/>
                <a:latin typeface="Times New Roman" panose="02020603050405020304" pitchFamily="18" charset="0"/>
                <a:ea typeface="+mn-ea"/>
                <a:cs typeface="Times New Roman" panose="02020603050405020304" pitchFamily="18" charset="0"/>
              </a:rPr>
              <a:t>Have all participants introduce themselves including their name, ECE program and role along with answering the icebreaker question.</a:t>
            </a:r>
            <a:endParaRPr lang="en-US" sz="1000" i="1" kern="1200" baseline="0" dirty="0">
              <a:solidFill>
                <a:schemeClr val="tx1"/>
              </a:solidFill>
              <a:effectLst/>
              <a:latin typeface="Times New Roman" panose="02020603050405020304" pitchFamily="18" charset="0"/>
              <a:ea typeface="+mn-ea"/>
              <a:cs typeface="Times New Roman" panose="02020603050405020304" pitchFamily="18" charset="0"/>
            </a:endParaRPr>
          </a:p>
          <a:p>
            <a:pPr marL="171450" lvl="0" indent="-171450">
              <a:buFont typeface="Arial" panose="020B0604020202020204" pitchFamily="34" charset="0"/>
              <a:buChar char="•"/>
            </a:pPr>
            <a:endParaRPr lang="en-US" sz="1000" i="1" kern="1200" dirty="0">
              <a:solidFill>
                <a:schemeClr val="tx1"/>
              </a:solidFill>
              <a:effectLst/>
              <a:latin typeface="Times New Roman" panose="02020603050405020304" pitchFamily="18" charset="0"/>
              <a:ea typeface="+mn-ea"/>
              <a:cs typeface="Times New Roman" panose="02020603050405020304" pitchFamily="18" charset="0"/>
            </a:endParaRPr>
          </a:p>
          <a:p>
            <a:pPr marL="0" indent="0"/>
            <a:r>
              <a:rPr lang="en-US" sz="1000" i="1" kern="1200" dirty="0">
                <a:solidFill>
                  <a:schemeClr val="tx1"/>
                </a:solidFill>
                <a:effectLst/>
                <a:ea typeface="+mn-ea"/>
              </a:rPr>
              <a:t>(Stop screen sharing during the icebreaker so participants can see each other.</a:t>
            </a:r>
            <a:r>
              <a:rPr lang="en-US" sz="1000" i="1" kern="1200" dirty="0">
                <a:solidFill>
                  <a:schemeClr val="tx1"/>
                </a:solidFill>
                <a:ea typeface="+mn-ea"/>
              </a:rPr>
              <a:t> </a:t>
            </a:r>
            <a:r>
              <a:rPr lang="en-US" sz="1000" i="1" kern="1200" dirty="0">
                <a:solidFill>
                  <a:schemeClr val="tx1"/>
                </a:solidFill>
                <a:effectLst/>
                <a:ea typeface="+mn-ea"/>
              </a:rPr>
              <a:t> Additionally, </a:t>
            </a:r>
            <a:r>
              <a:rPr lang="en-US" sz="1000" i="1" kern="1200" dirty="0">
                <a:solidFill>
                  <a:schemeClr val="tx1"/>
                </a:solidFill>
                <a:ea typeface="+mn-ea"/>
              </a:rPr>
              <a:t>trainers</a:t>
            </a:r>
            <a:r>
              <a:rPr lang="en-US" sz="1000" i="1" kern="1200" dirty="0">
                <a:solidFill>
                  <a:schemeClr val="tx1"/>
                </a:solidFill>
                <a:effectLst/>
                <a:ea typeface="+mn-ea"/>
              </a:rPr>
              <a:t> can use this time to check attendance by having participants type their name and ECE program in the chat)</a:t>
            </a:r>
            <a:endParaRPr lang="en-US" b="0"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A05770-E5D7-814C-AA59-DDBA4A5E56F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548883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0:notes"/>
          <p:cNvSpPr>
            <a:spLocks noGrp="1" noRot="1" noChangeAspect="1"/>
          </p:cNvSpPr>
          <p:nvPr>
            <p:ph type="sldImg" idx="2"/>
          </p:nvPr>
        </p:nvSpPr>
        <p:spPr>
          <a:xfrm>
            <a:off x="1481138" y="719138"/>
            <a:ext cx="4352925" cy="3263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0: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Autofit/>
          </a:bodyPr>
          <a:lstStyle/>
          <a:p>
            <a:pPr marL="0" indent="0"/>
            <a:r>
              <a:rPr lang="en-US" sz="1200" dirty="0"/>
              <a:t>We covered the basics of screen time in our last Session, let’s turn our attention to the availability of screen time in your classrooms. </a:t>
            </a:r>
            <a:endParaRPr sz="1200"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1:notes"/>
          <p:cNvSpPr>
            <a:spLocks noGrp="1" noRot="1" noChangeAspect="1"/>
          </p:cNvSpPr>
          <p:nvPr>
            <p:ph type="sldImg" idx="2"/>
          </p:nvPr>
        </p:nvSpPr>
        <p:spPr>
          <a:xfrm>
            <a:off x="1482725" y="719138"/>
            <a:ext cx="4349750" cy="32623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11: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sz="1200" i="1" u="none" dirty="0"/>
              <a:t>Caring for Our Children </a:t>
            </a:r>
            <a:r>
              <a:rPr lang="en-US" sz="1200" u="none" dirty="0"/>
              <a:t>Standard: 2.2.0.3</a:t>
            </a:r>
          </a:p>
          <a:p>
            <a:pPr marL="0" lvl="0" indent="0" algn="l" rtl="0">
              <a:lnSpc>
                <a:spcPct val="100000"/>
              </a:lnSpc>
              <a:spcBef>
                <a:spcPts val="0"/>
              </a:spcBef>
              <a:spcAft>
                <a:spcPts val="0"/>
              </a:spcAft>
              <a:buSzPts val="1400"/>
              <a:buNone/>
            </a:pPr>
            <a:r>
              <a:rPr lang="en-US" sz="2000" b="0" i="1" dirty="0">
                <a:solidFill>
                  <a:srgbClr val="333333"/>
                </a:solidFill>
                <a:effectLst/>
                <a:latin typeface="Helvetica Neue"/>
              </a:rPr>
              <a:t>For the purposes of this standard “screen time/digital media” refers to media content viewed on cell/mobile phone, tablet, computer, television (TV), video, film, and DVD. It does not include video-chatting with family.</a:t>
            </a:r>
            <a:endParaRPr lang="en-US" sz="1200" u="none" dirty="0"/>
          </a:p>
          <a:p>
            <a:pPr marL="0" lvl="0" indent="0" algn="l" rtl="0">
              <a:lnSpc>
                <a:spcPct val="100000"/>
              </a:lnSpc>
              <a:spcBef>
                <a:spcPts val="0"/>
              </a:spcBef>
              <a:spcAft>
                <a:spcPts val="0"/>
              </a:spcAft>
              <a:buSzPts val="1400"/>
              <a:buNone/>
            </a:pPr>
            <a:endParaRPr lang="en-US" sz="1200" u="none" dirty="0"/>
          </a:p>
          <a:p>
            <a:pPr marL="0" indent="0"/>
            <a:r>
              <a:rPr lang="en-US" sz="1200" u="none" dirty="0"/>
              <a:t>When it comes to availability of screen time,</a:t>
            </a:r>
            <a:r>
              <a:rPr lang="en-US" sz="1200" i="1" u="none" dirty="0"/>
              <a:t> Caring for Our Children</a:t>
            </a:r>
            <a:r>
              <a:rPr lang="en-US" sz="1200" u="none" dirty="0"/>
              <a:t> best practices recommend:</a:t>
            </a:r>
            <a:r>
              <a:rPr lang="en-US" sz="1200" dirty="0"/>
              <a:t> </a:t>
            </a:r>
            <a:endParaRPr sz="1200" dirty="0"/>
          </a:p>
          <a:p>
            <a:pPr marL="171450" lvl="0" indent="-171450" algn="l" rtl="0">
              <a:lnSpc>
                <a:spcPct val="100000"/>
              </a:lnSpc>
              <a:spcBef>
                <a:spcPts val="0"/>
              </a:spcBef>
              <a:spcAft>
                <a:spcPts val="0"/>
              </a:spcAft>
              <a:buClr>
                <a:srgbClr val="000000"/>
              </a:buClr>
              <a:buSzPts val="1200"/>
              <a:buFont typeface="Times New Roman"/>
              <a:buChar char="•"/>
            </a:pPr>
            <a:r>
              <a:rPr lang="en-US" sz="1200" dirty="0">
                <a:solidFill>
                  <a:srgbClr val="000000"/>
                </a:solidFill>
              </a:rPr>
              <a:t>For children under 2 years of age, no screen time is allowed.</a:t>
            </a:r>
            <a:endParaRPr sz="1200" dirty="0"/>
          </a:p>
          <a:p>
            <a:pPr marL="171450" lvl="0" indent="-171450" algn="l" rtl="0">
              <a:lnSpc>
                <a:spcPct val="100000"/>
              </a:lnSpc>
              <a:spcBef>
                <a:spcPts val="0"/>
              </a:spcBef>
              <a:spcAft>
                <a:spcPts val="0"/>
              </a:spcAft>
              <a:buClr>
                <a:srgbClr val="000000"/>
              </a:buClr>
              <a:buSzPts val="1200"/>
              <a:buFont typeface="Times New Roman"/>
              <a:buChar char="•"/>
            </a:pPr>
            <a:r>
              <a:rPr lang="en-US" sz="1200" dirty="0">
                <a:solidFill>
                  <a:srgbClr val="000000"/>
                </a:solidFill>
              </a:rPr>
              <a:t>Total media time should be limited for children 2 years and older to not more than 30 minutes once a week.</a:t>
            </a:r>
          </a:p>
          <a:p>
            <a:pPr marL="171450" lvl="0" indent="-171450" algn="l" rtl="0">
              <a:lnSpc>
                <a:spcPct val="100000"/>
              </a:lnSpc>
              <a:spcBef>
                <a:spcPts val="0"/>
              </a:spcBef>
              <a:spcAft>
                <a:spcPts val="0"/>
              </a:spcAft>
              <a:buClr>
                <a:srgbClr val="000000"/>
              </a:buClr>
              <a:buSzPts val="1200"/>
              <a:buFont typeface="Times New Roman"/>
              <a:buChar char="•"/>
            </a:pPr>
            <a:r>
              <a:rPr lang="en-US" sz="1200" dirty="0">
                <a:solidFill>
                  <a:srgbClr val="000000"/>
                </a:solidFill>
              </a:rPr>
              <a:t>For children ages 2-5, total exposure to digital media should be limited to 1 hour per day of high-quality programming.</a:t>
            </a:r>
          </a:p>
          <a:p>
            <a:pPr marL="628650" lvl="1" indent="-171450" algn="l" rtl="0">
              <a:lnSpc>
                <a:spcPct val="100000"/>
              </a:lnSpc>
              <a:spcBef>
                <a:spcPts val="0"/>
              </a:spcBef>
              <a:spcAft>
                <a:spcPts val="0"/>
              </a:spcAft>
              <a:buClr>
                <a:srgbClr val="000000"/>
              </a:buClr>
              <a:buSzPts val="1200"/>
              <a:buFont typeface="Times New Roman"/>
              <a:buChar char="•"/>
            </a:pPr>
            <a:r>
              <a:rPr lang="en-US" sz="2000" b="0" i="0" dirty="0">
                <a:solidFill>
                  <a:srgbClr val="333333"/>
                </a:solidFill>
                <a:effectLst/>
                <a:latin typeface="Segoe UI" panose="020B0502040204020203" pitchFamily="34" charset="0"/>
              </a:rPr>
              <a:t>This 1 hour per day of high-quality programming includes screen time across all settings</a:t>
            </a:r>
            <a:r>
              <a:rPr lang="en-US" sz="1200" dirty="0">
                <a:solidFill>
                  <a:srgbClr val="000000"/>
                </a:solidFill>
              </a:rPr>
              <a:t> (in early care and education settings AND at home)</a:t>
            </a:r>
          </a:p>
          <a:p>
            <a:pPr marL="171450" lvl="0" indent="-171450" algn="l" rtl="0">
              <a:lnSpc>
                <a:spcPct val="100000"/>
              </a:lnSpc>
              <a:spcBef>
                <a:spcPts val="0"/>
              </a:spcBef>
              <a:spcAft>
                <a:spcPts val="0"/>
              </a:spcAft>
              <a:buClr>
                <a:srgbClr val="000000"/>
              </a:buClr>
              <a:buSzPts val="1200"/>
              <a:buFont typeface="Times New Roman"/>
              <a:buChar char="•"/>
            </a:pPr>
            <a:endParaRPr sz="1200" dirty="0">
              <a:solidFill>
                <a:schemeClr val="dk1"/>
              </a:solidFill>
              <a:latin typeface="Times New Roman"/>
              <a:ea typeface="Times New Roman"/>
              <a:cs typeface="Times New Roman"/>
              <a:sym typeface="Times New Roman"/>
            </a:endParaRPr>
          </a:p>
          <a:p>
            <a:pPr marL="0" indent="0">
              <a:buClr>
                <a:schemeClr val="dk1"/>
              </a:buClr>
              <a:buSzPts val="1100"/>
            </a:pPr>
            <a:r>
              <a:rPr lang="en-US" sz="1200" dirty="0"/>
              <a:t>While companies sell videos developed specifically for infants that some families and ECE providers use, we now know that babies and even toddlers (up to two years old) shouldn’t get any screen time at all. Children under two years old are in a critical period for brain development and activities that are active, social, and engage a child’s senses – such as touching, exploring, and playing</a:t>
            </a:r>
            <a:r>
              <a:rPr lang="en-US" sz="1200" strike="noStrike" dirty="0"/>
              <a:t>. </a:t>
            </a:r>
            <a:r>
              <a:rPr lang="en-US" sz="1200" dirty="0">
                <a:solidFill>
                  <a:srgbClr val="000000"/>
                </a:solidFill>
              </a:rPr>
              <a:t>Are more</a:t>
            </a:r>
            <a:r>
              <a:rPr lang="en-US" sz="1200" dirty="0"/>
              <a:t> beneficial than watching television. ECE providers should implement the best practice of eliminating all screen time for children less than two. </a:t>
            </a:r>
            <a:endParaRPr sz="1200" dirty="0"/>
          </a:p>
          <a:p>
            <a:pPr marL="0" lvl="0" indent="0" algn="l" rtl="0">
              <a:lnSpc>
                <a:spcPct val="100000"/>
              </a:lnSpc>
              <a:spcBef>
                <a:spcPts val="0"/>
              </a:spcBef>
              <a:spcAft>
                <a:spcPts val="0"/>
              </a:spcAft>
              <a:buSzPts val="1400"/>
              <a:buNone/>
            </a:pPr>
            <a:endParaRPr sz="1200" dirty="0">
              <a:solidFill>
                <a:schemeClr val="dk1"/>
              </a:solidFill>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Times New Roman"/>
                <a:ea typeface="Times New Roman"/>
                <a:cs typeface="Times New Roman"/>
                <a:sym typeface="Times New Roman"/>
              </a:rPr>
              <a:t>As we already discussed, preschool aged children, on average, watch about 4 hours of screen time. While the majority of it is being watched at home, in ECE programs, preschool children still watch, on average, about 25 minutes of screen time each day for close to 2 ½ hours/week</a:t>
            </a:r>
            <a:r>
              <a:rPr lang="en-US" sz="1800" dirty="0">
                <a:effectLst/>
                <a:latin typeface="Segoe UI" panose="020B0502040204020203" pitchFamily="34" charset="0"/>
              </a:rPr>
              <a:t>.</a:t>
            </a:r>
            <a:r>
              <a:rPr lang="en-US" sz="1200" dirty="0">
                <a:solidFill>
                  <a:schemeClr val="dk1"/>
                </a:solidFill>
                <a:latin typeface="Times New Roman"/>
                <a:ea typeface="Times New Roman"/>
                <a:cs typeface="Times New Roman"/>
                <a:sym typeface="Times New Roman"/>
              </a:rPr>
              <a:t> It is best to minimize screen time in ECE programs to no more than 30 minutes per week. Some programs may </a:t>
            </a:r>
            <a:r>
              <a:rPr lang="en-US" sz="1200" u="none" dirty="0">
                <a:solidFill>
                  <a:schemeClr val="dk1"/>
                </a:solidFill>
                <a:latin typeface="Times New Roman"/>
                <a:ea typeface="Times New Roman"/>
                <a:cs typeface="Times New Roman"/>
                <a:sym typeface="Times New Roman"/>
              </a:rPr>
              <a:t>choose not to have any screen time children.</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en-US" sz="1200" dirty="0">
                <a:solidFill>
                  <a:schemeClr val="dk1"/>
                </a:solidFill>
                <a:latin typeface="Times New Roman"/>
                <a:ea typeface="Times New Roman"/>
                <a:cs typeface="Times New Roman"/>
                <a:sym typeface="Times New Roman"/>
              </a:rPr>
              <a:t>By not having screens in sight or easily accessible, staff are less tempted to turn them on and children are less likely to ask for screen time.</a:t>
            </a:r>
          </a:p>
          <a:p>
            <a:pPr marL="0" lvl="0" indent="0" algn="l" rtl="0">
              <a:lnSpc>
                <a:spcPct val="100000"/>
              </a:lnSpc>
              <a:spcBef>
                <a:spcPts val="0"/>
              </a:spcBef>
              <a:spcAft>
                <a:spcPts val="0"/>
              </a:spcAft>
              <a:buSzPts val="1400"/>
              <a:buNone/>
            </a:pPr>
            <a:endParaRPr lang="en-US" sz="1200" dirty="0">
              <a:solidFill>
                <a:schemeClr val="dk1"/>
              </a:solidFill>
              <a:latin typeface="Times New Roman"/>
              <a:cs typeface="Times New Roman"/>
              <a:sym typeface="Times New Roman"/>
            </a:endParaRPr>
          </a:p>
          <a:p>
            <a:pPr marL="0" lvl="0" indent="0" algn="l" rtl="0">
              <a:lnSpc>
                <a:spcPct val="100000"/>
              </a:lnSpc>
              <a:spcBef>
                <a:spcPts val="0"/>
              </a:spcBef>
              <a:spcAft>
                <a:spcPts val="0"/>
              </a:spcAft>
              <a:buSzPts val="1400"/>
              <a:buNone/>
            </a:pPr>
            <a:endParaRPr sz="1200" dirty="0"/>
          </a:p>
        </p:txBody>
      </p:sp>
    </p:spTree>
    <p:extLst>
      <p:ext uri="{BB962C8B-B14F-4D97-AF65-F5344CB8AC3E}">
        <p14:creationId xmlns:p14="http://schemas.microsoft.com/office/powerpoint/2010/main" val="175938879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1:notes"/>
          <p:cNvSpPr>
            <a:spLocks noGrp="1" noRot="1" noChangeAspect="1"/>
          </p:cNvSpPr>
          <p:nvPr>
            <p:ph type="sldImg" idx="2"/>
          </p:nvPr>
        </p:nvSpPr>
        <p:spPr>
          <a:xfrm>
            <a:off x="1482725" y="719138"/>
            <a:ext cx="4349750" cy="32623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11: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sz="1200" i="1" u="none" dirty="0"/>
              <a:t>Caring for Our Children</a:t>
            </a:r>
            <a:r>
              <a:rPr lang="en-US" sz="1200" u="none" dirty="0"/>
              <a:t> Standard: 2.2.0.3</a:t>
            </a:r>
          </a:p>
          <a:p>
            <a:pPr marL="171450" lvl="0" indent="-171450" algn="l" rtl="0">
              <a:lnSpc>
                <a:spcPct val="100000"/>
              </a:lnSpc>
              <a:spcBef>
                <a:spcPts val="0"/>
              </a:spcBef>
              <a:spcAft>
                <a:spcPts val="0"/>
              </a:spcAft>
              <a:buClr>
                <a:srgbClr val="000000"/>
              </a:buClr>
              <a:buSzPts val="1200"/>
              <a:buFont typeface="Times New Roman"/>
              <a:buChar char="•"/>
            </a:pPr>
            <a:endParaRPr sz="1200" dirty="0">
              <a:solidFill>
                <a:schemeClr val="dk1"/>
              </a:solidFill>
              <a:latin typeface="Times New Roman"/>
              <a:ea typeface="Times New Roman"/>
              <a:cs typeface="Times New Roman"/>
              <a:sym typeface="Times New Roman"/>
            </a:endParaRPr>
          </a:p>
          <a:p>
            <a:pPr marL="0" indent="0">
              <a:buClr>
                <a:schemeClr val="dk1"/>
              </a:buClr>
              <a:buSzPts val="1100"/>
            </a:pPr>
            <a:r>
              <a:rPr lang="en-US" sz="1200" dirty="0">
                <a:solidFill>
                  <a:schemeClr val="dk1"/>
                </a:solidFill>
                <a:latin typeface="Times New Roman"/>
                <a:ea typeface="Times New Roman"/>
                <a:cs typeface="Times New Roman"/>
                <a:sym typeface="Times New Roman"/>
              </a:rPr>
              <a:t>Digital media and devices should not be used during meal or snack time, or during nap/rest times and in bed. </a:t>
            </a:r>
          </a:p>
          <a:p>
            <a:pPr marL="0" lvl="0" indent="0" algn="l" rtl="0">
              <a:lnSpc>
                <a:spcPct val="100000"/>
              </a:lnSpc>
              <a:spcBef>
                <a:spcPts val="0"/>
              </a:spcBef>
              <a:spcAft>
                <a:spcPts val="0"/>
              </a:spcAft>
              <a:buSzPts val="1400"/>
              <a:buNone/>
            </a:pPr>
            <a:endParaRPr lang="en-US" sz="1200" dirty="0">
              <a:solidFill>
                <a:schemeClr val="dk1"/>
              </a:solidFill>
              <a:latin typeface="Times New Roman"/>
              <a:cs typeface="Times New Roman"/>
              <a:sym typeface="Times New Roman"/>
            </a:endParaRPr>
          </a:p>
          <a:p>
            <a:pPr marL="0" lvl="0" indent="0" algn="l" rtl="0">
              <a:lnSpc>
                <a:spcPct val="100000"/>
              </a:lnSpc>
              <a:spcBef>
                <a:spcPts val="0"/>
              </a:spcBef>
              <a:spcAft>
                <a:spcPts val="0"/>
              </a:spcAft>
              <a:buSzPts val="1400"/>
              <a:buNone/>
            </a:pPr>
            <a:endParaRPr sz="1200" dirty="0"/>
          </a:p>
        </p:txBody>
      </p:sp>
    </p:spTree>
    <p:extLst>
      <p:ext uri="{BB962C8B-B14F-4D97-AF65-F5344CB8AC3E}">
        <p14:creationId xmlns:p14="http://schemas.microsoft.com/office/powerpoint/2010/main" val="388896505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2:notes"/>
          <p:cNvSpPr>
            <a:spLocks noGrp="1" noRot="1" noChangeAspect="1"/>
          </p:cNvSpPr>
          <p:nvPr>
            <p:ph type="sldImg" idx="2"/>
          </p:nvPr>
        </p:nvSpPr>
        <p:spPr>
          <a:xfrm>
            <a:off x="1482725" y="719138"/>
            <a:ext cx="4349750" cy="32623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12: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i="1" u="none" dirty="0"/>
              <a:t>Caring for Our Children</a:t>
            </a:r>
            <a:r>
              <a:rPr lang="en-US" sz="1200" u="none" dirty="0"/>
              <a:t> Standard: 2.2.0.3</a:t>
            </a:r>
          </a:p>
          <a:p>
            <a:pPr marL="0" lvl="0" indent="0" algn="l" rtl="0">
              <a:lnSpc>
                <a:spcPct val="100000"/>
              </a:lnSpc>
              <a:spcBef>
                <a:spcPts val="0"/>
              </a:spcBef>
              <a:spcAft>
                <a:spcPts val="0"/>
              </a:spcAft>
              <a:buSzPts val="1400"/>
              <a:buNone/>
            </a:pPr>
            <a:endParaRPr lang="en-US" sz="1200" u="none" dirty="0"/>
          </a:p>
          <a:p>
            <a:pPr marL="0" lvl="0" indent="0" algn="l" rtl="0">
              <a:lnSpc>
                <a:spcPct val="100000"/>
              </a:lnSpc>
              <a:spcBef>
                <a:spcPts val="0"/>
              </a:spcBef>
              <a:spcAft>
                <a:spcPts val="0"/>
              </a:spcAft>
              <a:buSzPts val="1400"/>
              <a:buNone/>
            </a:pPr>
            <a:r>
              <a:rPr lang="en-US" sz="1200" u="none" dirty="0"/>
              <a:t>ECE programs should ensure that any screen media used is free of advertising and brand placement. </a:t>
            </a:r>
            <a:endParaRPr sz="1200" u="none" dirty="0"/>
          </a:p>
          <a:p>
            <a:pPr marL="0" lvl="0" indent="0" algn="l" rtl="0">
              <a:lnSpc>
                <a:spcPct val="100000"/>
              </a:lnSpc>
              <a:spcBef>
                <a:spcPts val="0"/>
              </a:spcBef>
              <a:spcAft>
                <a:spcPts val="0"/>
              </a:spcAft>
              <a:buSzPts val="1400"/>
              <a:buNone/>
            </a:pPr>
            <a:endParaRPr sz="1200" dirty="0"/>
          </a:p>
          <a:p>
            <a:pPr marL="0" indent="0"/>
            <a:r>
              <a:rPr lang="en-US" sz="1200" u="none" dirty="0"/>
              <a:t>This is why </a:t>
            </a:r>
            <a:r>
              <a:rPr lang="en-US" sz="1200" i="1" u="none" dirty="0"/>
              <a:t>Caring for Our Children</a:t>
            </a:r>
            <a:r>
              <a:rPr lang="en-US" sz="1200" u="none" dirty="0"/>
              <a:t> best practices recommend:</a:t>
            </a:r>
            <a:r>
              <a:rPr lang="en-US" sz="1200" dirty="0"/>
              <a:t> </a:t>
            </a:r>
            <a:endParaRPr sz="1200" dirty="0"/>
          </a:p>
          <a:p>
            <a:pPr marL="171450" lvl="0" indent="-95250" algn="l" rtl="0">
              <a:lnSpc>
                <a:spcPct val="100000"/>
              </a:lnSpc>
              <a:spcBef>
                <a:spcPts val="0"/>
              </a:spcBef>
              <a:spcAft>
                <a:spcPts val="0"/>
              </a:spcAft>
              <a:buClr>
                <a:schemeClr val="dk1"/>
              </a:buClr>
              <a:buSzPts val="1200"/>
              <a:buFont typeface="Times New Roman"/>
              <a:buChar char="•"/>
            </a:pPr>
            <a:r>
              <a:rPr lang="en-US" sz="1200" dirty="0"/>
              <a:t>When offered, digital media should be free of advertising and brand placement.</a:t>
            </a:r>
            <a:endParaRPr lang="en-US" sz="1200" dirty="0">
              <a:solidFill>
                <a:srgbClr val="000000"/>
              </a:solidFill>
            </a:endParaRPr>
          </a:p>
          <a:p>
            <a:pPr marL="0" marR="0" lvl="0" indent="0" algn="l" rtl="0">
              <a:lnSpc>
                <a:spcPct val="100000"/>
              </a:lnSpc>
              <a:spcBef>
                <a:spcPts val="0"/>
              </a:spcBef>
              <a:spcAft>
                <a:spcPts val="0"/>
              </a:spcAft>
              <a:buClr>
                <a:schemeClr val="dk1"/>
              </a:buClr>
              <a:buSzPts val="2400"/>
              <a:buFont typeface="Arial"/>
              <a:buNone/>
            </a:pPr>
            <a:endParaRPr lang="en-US" sz="1200" u="none" dirty="0"/>
          </a:p>
          <a:p>
            <a:pPr marL="0" marR="0" lvl="0" indent="0" algn="l" rtl="0">
              <a:lnSpc>
                <a:spcPct val="100000"/>
              </a:lnSpc>
              <a:spcBef>
                <a:spcPts val="0"/>
              </a:spcBef>
              <a:spcAft>
                <a:spcPts val="0"/>
              </a:spcAft>
              <a:buClr>
                <a:schemeClr val="dk1"/>
              </a:buClr>
              <a:buSzPts val="2400"/>
              <a:buFont typeface="Arial"/>
              <a:buNone/>
            </a:pPr>
            <a:r>
              <a:rPr lang="en-US" sz="1200" u="none" dirty="0"/>
              <a:t>The High Impact Obesity Standards for screen time recommends that screen media should only be used for educational purposes or physical activity.  </a:t>
            </a:r>
          </a:p>
          <a:p>
            <a:pPr marL="0" marR="0" lvl="0" indent="0" algn="l" rtl="0">
              <a:lnSpc>
                <a:spcPct val="100000"/>
              </a:lnSpc>
              <a:spcBef>
                <a:spcPts val="0"/>
              </a:spcBef>
              <a:spcAft>
                <a:spcPts val="0"/>
              </a:spcAft>
              <a:buClr>
                <a:schemeClr val="dk1"/>
              </a:buClr>
              <a:buSzPts val="2400"/>
              <a:buFont typeface="Arial"/>
              <a:buNone/>
            </a:pPr>
            <a:endParaRPr sz="1200" dirty="0"/>
          </a:p>
          <a:p>
            <a:pPr marL="0" marR="0" lvl="0" indent="0" algn="l" rtl="0">
              <a:lnSpc>
                <a:spcPct val="100000"/>
              </a:lnSpc>
              <a:spcBef>
                <a:spcPts val="0"/>
              </a:spcBef>
              <a:spcAft>
                <a:spcPts val="0"/>
              </a:spcAft>
              <a:buClr>
                <a:schemeClr val="dk1"/>
              </a:buClr>
              <a:buSzPts val="2400"/>
              <a:buFont typeface="Arial"/>
              <a:buNone/>
            </a:pPr>
            <a:r>
              <a:rPr lang="en-US" sz="1200" dirty="0">
                <a:solidFill>
                  <a:schemeClr val="dk1"/>
                </a:solidFill>
                <a:latin typeface="Times New Roman"/>
                <a:ea typeface="Times New Roman"/>
                <a:cs typeface="Times New Roman"/>
                <a:sym typeface="Times New Roman"/>
              </a:rPr>
              <a:t>Children are bombarded with advertising for high-calorie and non-nutritious foods and drinks through screen media. Advertising influences the food consumption of young </a:t>
            </a:r>
            <a:r>
              <a:rPr lang="en-US" sz="1200" strike="noStrike" dirty="0">
                <a:solidFill>
                  <a:schemeClr val="dk1"/>
                </a:solidFill>
                <a:latin typeface="Times New Roman"/>
                <a:ea typeface="Times New Roman"/>
                <a:cs typeface="Times New Roman"/>
                <a:sym typeface="Times New Roman"/>
              </a:rPr>
              <a:t>children, and for every one-hour increase in TV viewing per day, children drink more sugar-sweetened beverages, eat more fast food, and consume more calories overall. </a:t>
            </a:r>
            <a:r>
              <a:rPr lang="en-US" sz="1200" i="0" dirty="0"/>
              <a:t>Be sure to review all media prior to sharing with children (over age 2 only) to make sure it is free of all advertising and branding</a:t>
            </a:r>
            <a:r>
              <a:rPr lang="en-US" sz="1200" i="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2400"/>
              <a:buFont typeface="Arial"/>
              <a:buNone/>
            </a:pPr>
            <a:endParaRPr sz="1200"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0492644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4:notes"/>
          <p:cNvSpPr>
            <a:spLocks noGrp="1" noRot="1" noChangeAspect="1"/>
          </p:cNvSpPr>
          <p:nvPr>
            <p:ph type="sldImg" idx="2"/>
          </p:nvPr>
        </p:nvSpPr>
        <p:spPr>
          <a:xfrm>
            <a:off x="1481138" y="719138"/>
            <a:ext cx="4352925" cy="3263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14: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sz="1200" dirty="0"/>
              <a:t>Let’s turn our attention to screen time use in your daily practices. </a:t>
            </a:r>
            <a:endParaRPr sz="1200"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5:notes"/>
          <p:cNvSpPr>
            <a:spLocks noGrp="1" noRot="1" noChangeAspect="1"/>
          </p:cNvSpPr>
          <p:nvPr>
            <p:ph type="sldImg" idx="2"/>
          </p:nvPr>
        </p:nvSpPr>
        <p:spPr>
          <a:xfrm>
            <a:off x="1482725" y="719138"/>
            <a:ext cx="4349750" cy="32623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5: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sz="1200" i="1" u="none" dirty="0"/>
              <a:t>Wellness Workbook </a:t>
            </a:r>
            <a:r>
              <a:rPr lang="en-US" sz="1200" u="none" dirty="0"/>
              <a:t>Policy Statement (WW PS ST4) recommend:</a:t>
            </a:r>
            <a:endParaRPr sz="1200" u="none" dirty="0"/>
          </a:p>
          <a:p>
            <a:pPr marL="171450" marR="0" lvl="0" indent="-95250" algn="l" rtl="0">
              <a:lnSpc>
                <a:spcPct val="100000"/>
              </a:lnSpc>
              <a:spcBef>
                <a:spcPts val="0"/>
              </a:spcBef>
              <a:spcAft>
                <a:spcPts val="0"/>
              </a:spcAft>
              <a:buClr>
                <a:schemeClr val="dk1"/>
              </a:buClr>
              <a:buSzPts val="1200"/>
              <a:buFont typeface="Times New Roman"/>
              <a:buChar char="•"/>
            </a:pPr>
            <a:r>
              <a:rPr lang="en-US" sz="1200" dirty="0"/>
              <a:t>Screen time is never used as a reward.</a:t>
            </a:r>
            <a:endParaRPr sz="1200" dirty="0"/>
          </a:p>
          <a:p>
            <a:pPr marL="0" marR="0" lvl="0" indent="0" algn="l" rtl="0">
              <a:lnSpc>
                <a:spcPct val="100000"/>
              </a:lnSpc>
              <a:spcBef>
                <a:spcPts val="0"/>
              </a:spcBef>
              <a:spcAft>
                <a:spcPts val="0"/>
              </a:spcAft>
              <a:buClr>
                <a:schemeClr val="dk1"/>
              </a:buClr>
              <a:buSzPts val="2400"/>
              <a:buFont typeface="Arial"/>
              <a:buNone/>
            </a:pPr>
            <a:endParaRPr sz="1200" i="0" u="none" strike="noStrike" dirty="0">
              <a:solidFill>
                <a:schemeClr val="dk1"/>
              </a:solidFill>
            </a:endParaRPr>
          </a:p>
          <a:p>
            <a:pPr marL="0" marR="0" lvl="0" indent="0" algn="l" rtl="0">
              <a:lnSpc>
                <a:spcPct val="100000"/>
              </a:lnSpc>
              <a:spcBef>
                <a:spcPts val="0"/>
              </a:spcBef>
              <a:spcAft>
                <a:spcPts val="0"/>
              </a:spcAft>
              <a:buClr>
                <a:srgbClr val="000000"/>
              </a:buClr>
              <a:buSzPts val="2400"/>
              <a:buFont typeface="Arial"/>
              <a:buNone/>
            </a:pPr>
            <a:r>
              <a:rPr lang="en-US" sz="1200" i="0" u="none" strike="noStrike" dirty="0">
                <a:solidFill>
                  <a:srgbClr val="000000"/>
                </a:solidFill>
              </a:rPr>
              <a:t>Using screen time as a reward may actually give screen time more importance and make children want it more. Research shows that using screens as a reward is associated with higher use of screens. </a:t>
            </a:r>
            <a:endParaRPr sz="1200" i="0" u="sng" strike="noStrike" dirty="0">
              <a:solidFill>
                <a:srgbClr val="000000"/>
              </a:solidFill>
            </a:endParaRPr>
          </a:p>
          <a:p>
            <a:pPr marL="0" marR="0" lvl="0" indent="0" algn="l" rtl="0">
              <a:lnSpc>
                <a:spcPct val="100000"/>
              </a:lnSpc>
              <a:spcBef>
                <a:spcPts val="0"/>
              </a:spcBef>
              <a:spcAft>
                <a:spcPts val="0"/>
              </a:spcAft>
              <a:buClr>
                <a:schemeClr val="dk1"/>
              </a:buClr>
              <a:buSzPts val="1800"/>
              <a:buFont typeface="Arial"/>
              <a:buNone/>
            </a:pPr>
            <a:endParaRPr sz="1200" i="0" u="none" strike="noStrike" dirty="0">
              <a:solidFill>
                <a:srgbClr val="000000"/>
              </a:solidFill>
            </a:endParaRPr>
          </a:p>
          <a:p>
            <a:pPr marL="0" marR="0" lvl="0" indent="0" algn="l" rtl="0">
              <a:lnSpc>
                <a:spcPct val="100000"/>
              </a:lnSpc>
              <a:spcBef>
                <a:spcPts val="0"/>
              </a:spcBef>
              <a:spcAft>
                <a:spcPts val="0"/>
              </a:spcAft>
              <a:buClr>
                <a:srgbClr val="000000"/>
              </a:buClr>
              <a:buSzPts val="1800"/>
              <a:buFont typeface="Arial"/>
              <a:buNone/>
            </a:pPr>
            <a:r>
              <a:rPr lang="en-US" sz="1200" i="0" u="none" strike="noStrike" dirty="0">
                <a:solidFill>
                  <a:srgbClr val="000000"/>
                </a:solidFill>
              </a:rPr>
              <a:t>Moving away from punishments and rewards is ideal. We want children to learn from all experiences.  If you want to celebrate special events or class accomplishments</a:t>
            </a:r>
            <a:r>
              <a:rPr lang="en-US" sz="1200" b="1" i="0" u="none" strike="noStrike" dirty="0">
                <a:solidFill>
                  <a:srgbClr val="000000"/>
                </a:solidFill>
              </a:rPr>
              <a:t>,</a:t>
            </a:r>
            <a:r>
              <a:rPr lang="en-US" sz="1200" i="0" u="none" strike="noStrike" dirty="0">
                <a:solidFill>
                  <a:srgbClr val="000000"/>
                </a:solidFill>
              </a:rPr>
              <a:t> keep the celebrations healthy and interactive, such as a dance party or having snack outside. Most children are rewarded by fun time with the adults in their lives – child care providers included!  </a:t>
            </a:r>
            <a:r>
              <a:rPr lang="en-US" sz="1200" b="1" i="0" u="none" strike="noStrike" dirty="0">
                <a:solidFill>
                  <a:srgbClr val="000000"/>
                </a:solidFill>
              </a:rPr>
              <a:t>Intentional time you spend playing with children or sitting by them at lunch or snack may be the most special reward to them!</a:t>
            </a:r>
            <a:endParaRPr sz="1200" b="1" i="0" u="none" dirty="0">
              <a:solidFill>
                <a:srgbClr val="444444"/>
              </a:solidFill>
            </a:endParaRPr>
          </a:p>
          <a:p>
            <a:pPr marL="171450" marR="0" lvl="0" indent="-19050" algn="l" rtl="0">
              <a:lnSpc>
                <a:spcPct val="100000"/>
              </a:lnSpc>
              <a:spcBef>
                <a:spcPts val="0"/>
              </a:spcBef>
              <a:spcAft>
                <a:spcPts val="0"/>
              </a:spcAft>
              <a:buClr>
                <a:schemeClr val="dk1"/>
              </a:buClr>
              <a:buSzPts val="2400"/>
              <a:buFont typeface="Arial"/>
              <a:buNone/>
            </a:pPr>
            <a:endParaRPr sz="2400"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6:notes"/>
          <p:cNvSpPr>
            <a:spLocks noGrp="1" noRot="1" noChangeAspect="1"/>
          </p:cNvSpPr>
          <p:nvPr>
            <p:ph type="sldImg" idx="2"/>
          </p:nvPr>
        </p:nvSpPr>
        <p:spPr>
          <a:xfrm>
            <a:off x="1481138" y="719138"/>
            <a:ext cx="4352925" cy="3263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16: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rmAutofit lnSpcReduction="10000"/>
          </a:bodyPr>
          <a:lstStyle/>
          <a:p>
            <a:pPr marL="0" marR="0" lvl="0" indent="0" algn="l" rtl="0">
              <a:lnSpc>
                <a:spcPct val="100000"/>
              </a:lnSpc>
              <a:spcBef>
                <a:spcPts val="0"/>
              </a:spcBef>
              <a:spcAft>
                <a:spcPts val="0"/>
              </a:spcAft>
              <a:buClr>
                <a:schemeClr val="dk1"/>
              </a:buClr>
              <a:buSzPts val="1100"/>
              <a:buFont typeface="Times New Roman"/>
              <a:buNone/>
            </a:pPr>
            <a:r>
              <a:rPr lang="en-US" sz="1200" dirty="0"/>
              <a:t>Rather than using screen time as a reward, the limited classroom screen time should be intentional and support children’s learning and development in the classroom. </a:t>
            </a:r>
            <a:endParaRPr sz="1200" dirty="0"/>
          </a:p>
          <a:p>
            <a:pPr marL="0" marR="0" lvl="0" indent="0" algn="l" rtl="0">
              <a:lnSpc>
                <a:spcPct val="100000"/>
              </a:lnSpc>
              <a:spcBef>
                <a:spcPts val="0"/>
              </a:spcBef>
              <a:spcAft>
                <a:spcPts val="0"/>
              </a:spcAft>
              <a:buClr>
                <a:schemeClr val="dk1"/>
              </a:buClr>
              <a:buSzPts val="1100"/>
              <a:buFont typeface="Times New Roman"/>
              <a:buNone/>
            </a:pPr>
            <a:endParaRPr sz="1200" dirty="0"/>
          </a:p>
          <a:p>
            <a:pPr marL="0" lvl="0" indent="0" algn="l" rtl="0">
              <a:lnSpc>
                <a:spcPct val="100000"/>
              </a:lnSpc>
              <a:spcBef>
                <a:spcPts val="0"/>
              </a:spcBef>
              <a:spcAft>
                <a:spcPts val="0"/>
              </a:spcAft>
              <a:buSzPts val="1400"/>
              <a:buNone/>
            </a:pPr>
            <a:r>
              <a:rPr lang="en-US" sz="1200" dirty="0"/>
              <a:t>This includes the following steps: </a:t>
            </a:r>
            <a:endParaRPr sz="1200" dirty="0"/>
          </a:p>
          <a:p>
            <a:pPr marL="171450" marR="0" lvl="0" indent="-171450" algn="l" rtl="0">
              <a:lnSpc>
                <a:spcPct val="100000"/>
              </a:lnSpc>
              <a:spcBef>
                <a:spcPts val="0"/>
              </a:spcBef>
              <a:spcAft>
                <a:spcPts val="0"/>
              </a:spcAft>
              <a:buClr>
                <a:schemeClr val="dk1"/>
              </a:buClr>
              <a:buSzPts val="1200"/>
              <a:buFont typeface="Arial"/>
              <a:buChar char="•"/>
            </a:pPr>
            <a:r>
              <a:rPr lang="en-US" sz="1200" b="1" dirty="0"/>
              <a:t>First, plan ahead</a:t>
            </a:r>
            <a:r>
              <a:rPr lang="en-US" sz="1200" b="0" dirty="0"/>
              <a:t>. </a:t>
            </a:r>
            <a:r>
              <a:rPr lang="en-US" sz="1200" dirty="0"/>
              <a:t>Intentional media selection is all about ensuring that the screen time enhances your learning objectives. </a:t>
            </a:r>
            <a:r>
              <a:rPr lang="en-US" sz="1200" strike="sngStrike" dirty="0"/>
              <a:t> </a:t>
            </a:r>
            <a:r>
              <a:rPr lang="en-US" sz="1200" dirty="0"/>
              <a:t>Determine how the media will help you achieve your goals for the classroom and the children. Screen Time shouldn’t be spur of the moment – but rather planned and chosen carefully. Use screen time as an opportunity to enhance children’s understanding of the topic that is being covered.</a:t>
            </a:r>
            <a:endParaRPr sz="1200" dirty="0"/>
          </a:p>
          <a:p>
            <a:pPr marL="171450" marR="0" lvl="0" indent="-171450" algn="l" rtl="0">
              <a:lnSpc>
                <a:spcPct val="100000"/>
              </a:lnSpc>
              <a:spcBef>
                <a:spcPts val="0"/>
              </a:spcBef>
              <a:spcAft>
                <a:spcPts val="0"/>
              </a:spcAft>
              <a:buClr>
                <a:schemeClr val="dk1"/>
              </a:buClr>
              <a:buSzPts val="1200"/>
              <a:buFont typeface="Arial"/>
              <a:buChar char="•"/>
            </a:pPr>
            <a:r>
              <a:rPr lang="en-US" sz="1200" b="1" dirty="0"/>
              <a:t>Second, preview and evaluate the media selection</a:t>
            </a:r>
            <a:r>
              <a:rPr lang="en-US" sz="1200" b="0" dirty="0"/>
              <a:t>. </a:t>
            </a:r>
            <a:r>
              <a:rPr lang="en-US" sz="1200" dirty="0"/>
              <a:t>Review the media prior to showing it to the children. This will allow you to determine the appropriateness of the activity, prepare you to talk about the material with the children and develop the next activities.  It also gives you a chance to guarantee that it is commercial-free. </a:t>
            </a:r>
            <a:endParaRPr sz="1200" dirty="0"/>
          </a:p>
          <a:p>
            <a:pPr marL="171450" marR="0" lvl="0" indent="-171450" algn="l" rtl="0">
              <a:lnSpc>
                <a:spcPct val="100000"/>
              </a:lnSpc>
              <a:spcBef>
                <a:spcPts val="0"/>
              </a:spcBef>
              <a:spcAft>
                <a:spcPts val="0"/>
              </a:spcAft>
              <a:buClr>
                <a:schemeClr val="dk1"/>
              </a:buClr>
              <a:buSzPts val="1200"/>
              <a:buFont typeface="Arial"/>
              <a:buChar char="•"/>
            </a:pPr>
            <a:r>
              <a:rPr lang="en-US" sz="1200" b="1" dirty="0"/>
              <a:t>Third, select media that will help children make connections with their peers and community. </a:t>
            </a:r>
            <a:r>
              <a:rPr lang="en-US" sz="1200" dirty="0"/>
              <a:t>Allow children to explore the learning outside of the screen time. For example, if the topic of “farming” is being discussed, watching a video about the animals and crops on a farm is a good way to enhance the learning experience.  Next, you might want to read a book on the work of farmers or arrange a field trip to a nearby farm or farmers market.  </a:t>
            </a:r>
            <a:endParaRPr sz="1200" dirty="0"/>
          </a:p>
          <a:p>
            <a:pPr marL="171450" marR="0" lvl="0" indent="-171450" algn="l" rtl="0">
              <a:lnSpc>
                <a:spcPct val="100000"/>
              </a:lnSpc>
              <a:spcBef>
                <a:spcPts val="0"/>
              </a:spcBef>
              <a:spcAft>
                <a:spcPts val="0"/>
              </a:spcAft>
              <a:buClr>
                <a:schemeClr val="dk1"/>
              </a:buClr>
              <a:buSzPts val="1200"/>
              <a:buFont typeface="Arial"/>
              <a:buChar char="•"/>
            </a:pPr>
            <a:r>
              <a:rPr lang="en-US" sz="1200" dirty="0"/>
              <a:t>Next, be consistent in your screen time use. </a:t>
            </a:r>
            <a:r>
              <a:rPr lang="en-US" sz="1200" strike="sngStrike" dirty="0"/>
              <a:t> </a:t>
            </a:r>
            <a:r>
              <a:rPr lang="en-US" sz="1200" dirty="0"/>
              <a:t>For example, if your program allows preschoolers to use devices for a certain amount of time each week, create system for tracking this and be consistent.  Children appreciate and will learn to follow consistent, clear rules.  </a:t>
            </a:r>
            <a:endParaRPr sz="1200" dirty="0"/>
          </a:p>
          <a:p>
            <a:pPr marL="171450" marR="0" lvl="0" indent="-171450" algn="l" rtl="0">
              <a:lnSpc>
                <a:spcPct val="100000"/>
              </a:lnSpc>
              <a:spcBef>
                <a:spcPts val="0"/>
              </a:spcBef>
              <a:spcAft>
                <a:spcPts val="0"/>
              </a:spcAft>
              <a:buClr>
                <a:schemeClr val="dk1"/>
              </a:buClr>
              <a:buSzPts val="1200"/>
              <a:buFont typeface="Arial"/>
              <a:buChar char="•"/>
            </a:pPr>
            <a:r>
              <a:rPr lang="en-US" sz="1200" dirty="0"/>
              <a:t>Also, if only some children are using technology then place this in an area where other children aren’t tempted to join in. Watching someone else play a video game is still screen time!</a:t>
            </a:r>
            <a:endParaRPr sz="1200" dirty="0"/>
          </a:p>
          <a:p>
            <a:pPr marL="171450" marR="0" lvl="0" indent="-101600" algn="l" rtl="0">
              <a:lnSpc>
                <a:spcPct val="100000"/>
              </a:lnSpc>
              <a:spcBef>
                <a:spcPts val="0"/>
              </a:spcBef>
              <a:spcAft>
                <a:spcPts val="0"/>
              </a:spcAft>
              <a:buClr>
                <a:schemeClr val="dk1"/>
              </a:buClr>
              <a:buSzPts val="1100"/>
              <a:buFont typeface="Arial"/>
              <a:buNone/>
            </a:pPr>
            <a:endParaRPr sz="1200" dirty="0"/>
          </a:p>
          <a:p>
            <a:pPr marL="0" lvl="0" indent="0" algn="l" rtl="0">
              <a:lnSpc>
                <a:spcPct val="100000"/>
              </a:lnSpc>
              <a:spcBef>
                <a:spcPts val="0"/>
              </a:spcBef>
              <a:spcAft>
                <a:spcPts val="0"/>
              </a:spcAft>
              <a:buSzPts val="1400"/>
              <a:buNone/>
            </a:pPr>
            <a:endParaRPr dirty="0"/>
          </a:p>
        </p:txBody>
      </p:sp>
      <p:sp>
        <p:nvSpPr>
          <p:cNvPr id="220" name="Google Shape;220;p16: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Arial"/>
                <a:ea typeface="Arial"/>
                <a:cs typeface="Arial"/>
                <a:sym typeface="Arial"/>
              </a:rPr>
              <a:t>117</a:t>
            </a:fld>
            <a:endParaRPr sz="13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7:notes"/>
          <p:cNvSpPr>
            <a:spLocks noGrp="1" noRot="1" noChangeAspect="1"/>
          </p:cNvSpPr>
          <p:nvPr>
            <p:ph type="sldImg" idx="2"/>
          </p:nvPr>
        </p:nvSpPr>
        <p:spPr>
          <a:xfrm>
            <a:off x="1481138" y="719138"/>
            <a:ext cx="4352925" cy="3263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17:notes"/>
          <p:cNvSpPr txBox="1">
            <a:spLocks noGrp="1"/>
          </p:cNvSpPr>
          <p:nvPr>
            <p:ph type="body" idx="1"/>
          </p:nvPr>
        </p:nvSpPr>
        <p:spPr>
          <a:xfrm>
            <a:off x="731520" y="4221195"/>
            <a:ext cx="5852160" cy="4659915"/>
          </a:xfrm>
          <a:prstGeom prst="rect">
            <a:avLst/>
          </a:prstGeom>
          <a:noFill/>
          <a:ln>
            <a:noFill/>
          </a:ln>
        </p:spPr>
        <p:txBody>
          <a:bodyPr spcFirstLastPara="1" wrap="square" lIns="96650" tIns="48325" rIns="96650" bIns="48325" anchor="t" anchorCtr="0">
            <a:normAutofit/>
          </a:bodyPr>
          <a:lstStyle/>
          <a:p>
            <a:pPr marL="0" indent="0"/>
            <a:r>
              <a:rPr lang="en-US" sz="1200" dirty="0">
                <a:solidFill>
                  <a:schemeClr val="dk1"/>
                </a:solidFill>
              </a:rPr>
              <a:t>As we just discussed, you should always review media in advance and make </a:t>
            </a:r>
            <a:r>
              <a:rPr lang="en-US" sz="1200" dirty="0">
                <a:solidFill>
                  <a:srgbClr val="000000"/>
                </a:solidFill>
              </a:rPr>
              <a:t>sure</a:t>
            </a:r>
            <a:r>
              <a:rPr lang="en-US" sz="1200" dirty="0"/>
              <a:t> </a:t>
            </a:r>
            <a:r>
              <a:rPr lang="en-US" sz="1200" dirty="0">
                <a:solidFill>
                  <a:schemeClr val="dk1"/>
                </a:solidFill>
              </a:rPr>
              <a:t>it is free of advertising or branding. In a moment you will watch this video about selecting media with intention. The ECE provider applies many best practices before showing media to her students. As you watch, pay attention to how this provider:</a:t>
            </a:r>
            <a:r>
              <a:rPr lang="en-US" sz="1200" dirty="0"/>
              <a:t>  </a:t>
            </a:r>
            <a:endParaRPr sz="1200" dirty="0"/>
          </a:p>
          <a:p>
            <a:pPr marL="171450" lvl="0" indent="-171450" algn="l" rtl="0">
              <a:lnSpc>
                <a:spcPct val="100000"/>
              </a:lnSpc>
              <a:spcBef>
                <a:spcPts val="0"/>
              </a:spcBef>
              <a:spcAft>
                <a:spcPts val="0"/>
              </a:spcAft>
              <a:buClr>
                <a:schemeClr val="dk1"/>
              </a:buClr>
              <a:buSzPts val="1200"/>
              <a:buFont typeface="Times New Roman"/>
              <a:buChar char="•"/>
            </a:pPr>
            <a:r>
              <a:rPr lang="en-US" sz="1200" dirty="0">
                <a:solidFill>
                  <a:schemeClr val="dk1"/>
                </a:solidFill>
              </a:rPr>
              <a:t>Thinks about what she wants her children to learn,</a:t>
            </a:r>
            <a:endParaRPr sz="1200" dirty="0"/>
          </a:p>
          <a:p>
            <a:pPr marL="171450" lvl="0" indent="-171450" algn="l" rtl="0">
              <a:lnSpc>
                <a:spcPct val="100000"/>
              </a:lnSpc>
              <a:spcBef>
                <a:spcPts val="0"/>
              </a:spcBef>
              <a:spcAft>
                <a:spcPts val="0"/>
              </a:spcAft>
              <a:buClr>
                <a:schemeClr val="dk1"/>
              </a:buClr>
              <a:buSzPts val="1200"/>
              <a:buFont typeface="Times New Roman"/>
              <a:buChar char="•"/>
            </a:pPr>
            <a:r>
              <a:rPr lang="en-US" sz="1200" dirty="0">
                <a:solidFill>
                  <a:schemeClr val="dk1"/>
                </a:solidFill>
              </a:rPr>
              <a:t>Reviews and evaluates the media or technology on her own first, </a:t>
            </a:r>
            <a:endParaRPr sz="1200" dirty="0"/>
          </a:p>
          <a:p>
            <a:pPr marL="171450" lvl="0" indent="-171450" algn="l" rtl="0">
              <a:lnSpc>
                <a:spcPct val="100000"/>
              </a:lnSpc>
              <a:spcBef>
                <a:spcPts val="0"/>
              </a:spcBef>
              <a:spcAft>
                <a:spcPts val="0"/>
              </a:spcAft>
              <a:buClr>
                <a:schemeClr val="dk1"/>
              </a:buClr>
              <a:buSzPts val="1200"/>
              <a:buFont typeface="Times New Roman"/>
              <a:buChar char="•"/>
            </a:pPr>
            <a:r>
              <a:rPr lang="en-US" sz="1200" dirty="0">
                <a:solidFill>
                  <a:schemeClr val="dk1"/>
                </a:solidFill>
              </a:rPr>
              <a:t>Selects media that helps to extend children’s learning beyond the classroom, and </a:t>
            </a:r>
            <a:endParaRPr sz="1200" dirty="0"/>
          </a:p>
          <a:p>
            <a:pPr marL="171450" lvl="0" indent="-171450" algn="l" rtl="0">
              <a:lnSpc>
                <a:spcPct val="100000"/>
              </a:lnSpc>
              <a:spcBef>
                <a:spcPts val="0"/>
              </a:spcBef>
              <a:spcAft>
                <a:spcPts val="0"/>
              </a:spcAft>
              <a:buClr>
                <a:schemeClr val="dk1"/>
              </a:buClr>
              <a:buSzPts val="1200"/>
              <a:buFont typeface="Times New Roman"/>
              <a:buChar char="•"/>
            </a:pPr>
            <a:r>
              <a:rPr lang="en-US" sz="1200" dirty="0">
                <a:solidFill>
                  <a:schemeClr val="dk1"/>
                </a:solidFill>
              </a:rPr>
              <a:t>Uses media to engage in a thoughtful and intentional way. </a:t>
            </a:r>
            <a:endParaRPr sz="1200" dirty="0">
              <a:solidFill>
                <a:schemeClr val="dk1"/>
              </a:solidFill>
            </a:endParaRPr>
          </a:p>
          <a:p>
            <a:pPr marL="0" lvl="0" indent="0" algn="l" rtl="0">
              <a:lnSpc>
                <a:spcPct val="100000"/>
              </a:lnSpc>
              <a:spcBef>
                <a:spcPts val="0"/>
              </a:spcBef>
              <a:spcAft>
                <a:spcPts val="0"/>
              </a:spcAft>
              <a:buSzPts val="1400"/>
              <a:buNone/>
            </a:pPr>
            <a:endParaRPr sz="1200" dirty="0">
              <a:solidFill>
                <a:schemeClr val="dk1"/>
              </a:solidFill>
            </a:endParaRPr>
          </a:p>
          <a:p>
            <a:pPr marL="0" lvl="0" indent="0" algn="l" rtl="0">
              <a:lnSpc>
                <a:spcPct val="100000"/>
              </a:lnSpc>
              <a:spcBef>
                <a:spcPts val="0"/>
              </a:spcBef>
              <a:spcAft>
                <a:spcPts val="0"/>
              </a:spcAft>
              <a:buSzPts val="1400"/>
              <a:buNone/>
            </a:pPr>
            <a:r>
              <a:rPr lang="en-US" sz="1200" dirty="0">
                <a:solidFill>
                  <a:schemeClr val="dk1"/>
                </a:solidFill>
              </a:rPr>
              <a:t>Return to this slide and continue with the recorded training once you finish watching the video. </a:t>
            </a:r>
          </a:p>
          <a:p>
            <a:pPr marL="0" lvl="0" indent="0" algn="l" rtl="0">
              <a:lnSpc>
                <a:spcPct val="100000"/>
              </a:lnSpc>
              <a:spcBef>
                <a:spcPts val="0"/>
              </a:spcBef>
              <a:spcAft>
                <a:spcPts val="0"/>
              </a:spcAft>
              <a:buSzPts val="1400"/>
              <a:buNone/>
            </a:pPr>
            <a:endParaRPr lang="en-US" sz="1200" dirty="0">
              <a:solidFill>
                <a:schemeClr val="dk1"/>
              </a:solidFill>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http://resourcesforearlylearning.org/educators/module/20/8/26/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8" name="Google Shape;228;p17: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Arial"/>
                <a:ea typeface="Arial"/>
                <a:cs typeface="Arial"/>
                <a:sym typeface="Arial"/>
              </a:rPr>
              <a:t>118</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Master" Target="../slideMasters/slideMaster4.xml"/><Relationship Id="rId4" Type="http://schemas.openxmlformats.org/officeDocument/2006/relationships/image" Target="../media/image14.emf"/></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19"/>
        <p:cNvGrpSpPr/>
        <p:nvPr/>
      </p:nvGrpSpPr>
      <p:grpSpPr>
        <a:xfrm>
          <a:off x="0" y="0"/>
          <a:ext cx="0" cy="0"/>
          <a:chOff x="0" y="0"/>
          <a:chExt cx="0" cy="0"/>
        </a:xfrm>
      </p:grpSpPr>
      <p:sp>
        <p:nvSpPr>
          <p:cNvPr id="20" name="Google Shape;20;p73"/>
          <p:cNvSpPr txBox="1">
            <a:spLocks noGrp="1"/>
          </p:cNvSpPr>
          <p:nvPr>
            <p:ph type="title"/>
          </p:nvPr>
        </p:nvSpPr>
        <p:spPr>
          <a:xfrm>
            <a:off x="0" y="2474889"/>
            <a:ext cx="7829765" cy="1656080"/>
          </a:xfrm>
          <a:prstGeom prst="rect">
            <a:avLst/>
          </a:prstGeom>
          <a:noFill/>
          <a:ln>
            <a:noFill/>
          </a:ln>
        </p:spPr>
        <p:txBody>
          <a:bodyPr spcFirstLastPara="1" wrap="square" lIns="91425" tIns="45700" rIns="91425" bIns="45700" anchor="b" anchorCtr="0">
            <a:normAutofit/>
          </a:bodyPr>
          <a:lstStyle>
            <a:lvl1pPr lvl="0" algn="r">
              <a:lnSpc>
                <a:spcPct val="100000"/>
              </a:lnSpc>
              <a:spcBef>
                <a:spcPts val="0"/>
              </a:spcBef>
              <a:spcAft>
                <a:spcPts val="0"/>
              </a:spcAft>
              <a:buClr>
                <a:srgbClr val="3264A0"/>
              </a:buClr>
              <a:buSzPts val="5400"/>
              <a:buFont typeface="Arial"/>
              <a:buNone/>
              <a:defRPr sz="5400" b="1">
                <a:solidFill>
                  <a:srgbClr val="3264A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1" name="Google Shape;21;p73"/>
          <p:cNvCxnSpPr/>
          <p:nvPr/>
        </p:nvCxnSpPr>
        <p:spPr>
          <a:xfrm rot="10800000" flipH="1">
            <a:off x="0" y="4150809"/>
            <a:ext cx="7829765" cy="13094"/>
          </a:xfrm>
          <a:prstGeom prst="straightConnector1">
            <a:avLst/>
          </a:prstGeom>
          <a:noFill/>
          <a:ln w="57150" cap="flat" cmpd="sng">
            <a:solidFill>
              <a:srgbClr val="309C88"/>
            </a:solidFill>
            <a:prstDash val="solid"/>
            <a:round/>
            <a:headEnd type="none" w="sm" len="sm"/>
            <a:tailEnd type="none" w="sm" len="sm"/>
          </a:ln>
        </p:spPr>
      </p:cxnSp>
      <p:sp>
        <p:nvSpPr>
          <p:cNvPr id="22" name="Google Shape;22;p73"/>
          <p:cNvSpPr txBox="1">
            <a:spLocks noGrp="1"/>
          </p:cNvSpPr>
          <p:nvPr>
            <p:ph type="sldNum" idx="12"/>
          </p:nvPr>
        </p:nvSpPr>
        <p:spPr>
          <a:xfrm>
            <a:off x="6984419"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8"/>
        <p:cNvGrpSpPr/>
        <p:nvPr/>
      </p:nvGrpSpPr>
      <p:grpSpPr>
        <a:xfrm>
          <a:off x="0" y="0"/>
          <a:ext cx="0" cy="0"/>
          <a:chOff x="0" y="0"/>
          <a:chExt cx="0" cy="0"/>
        </a:xfrm>
      </p:grpSpPr>
      <p:sp>
        <p:nvSpPr>
          <p:cNvPr id="80" name="Google Shape;80;p84"/>
          <p:cNvSpPr txBox="1">
            <a:spLocks noGrp="1"/>
          </p:cNvSpPr>
          <p:nvPr>
            <p:ph type="sldNum" idx="12"/>
          </p:nvPr>
        </p:nvSpPr>
        <p:spPr>
          <a:xfrm>
            <a:off x="6162391"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5F2DAC-C0C5-E944-9DB6-C5575F4CD282}"/>
              </a:ext>
            </a:extLst>
          </p:cNvPr>
          <p:cNvSpPr/>
          <p:nvPr userDrawn="1"/>
        </p:nvSpPr>
        <p:spPr>
          <a:xfrm>
            <a:off x="0" y="1"/>
            <a:ext cx="9144000" cy="613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Vertical Title 1"/>
          <p:cNvSpPr>
            <a:spLocks noGrp="1"/>
          </p:cNvSpPr>
          <p:nvPr>
            <p:ph type="title" orient="vert"/>
          </p:nvPr>
        </p:nvSpPr>
        <p:spPr>
          <a:xfrm>
            <a:off x="6543675" y="829436"/>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829436"/>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Tree>
    <p:extLst>
      <p:ext uri="{BB962C8B-B14F-4D97-AF65-F5344CB8AC3E}">
        <p14:creationId xmlns:p14="http://schemas.microsoft.com/office/powerpoint/2010/main" val="3878827072"/>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9697" y="923639"/>
            <a:ext cx="3740863" cy="2657341"/>
          </a:xfrm>
        </p:spPr>
        <p:txBody>
          <a:bodyPr anchor="b">
            <a:no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5582841" y="3923144"/>
            <a:ext cx="2608870" cy="1752600"/>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9" name="Straight Connector 8"/>
          <p:cNvCxnSpPr/>
          <p:nvPr userDrawn="1"/>
        </p:nvCxnSpPr>
        <p:spPr>
          <a:xfrm>
            <a:off x="5343236" y="3750258"/>
            <a:ext cx="3379504" cy="0"/>
          </a:xfrm>
          <a:prstGeom prst="line">
            <a:avLst/>
          </a:prstGeom>
          <a:ln w="57150">
            <a:solidFill>
              <a:srgbClr val="309C88"/>
            </a:solidFill>
          </a:ln>
          <a:effectLst/>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10"/>
          </p:nvPr>
        </p:nvSpPr>
        <p:spPr>
          <a:xfrm>
            <a:off x="6887276" y="6337877"/>
            <a:ext cx="2057400" cy="365125"/>
          </a:xfrm>
        </p:spPr>
        <p:txBody>
          <a:bodyPr/>
          <a:lstStyle/>
          <a:p>
            <a:fld id="{CE47D4E3-351F-4CDB-9041-F63A25E2B1C2}"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EFA59665-44F5-4BED-8BA7-A50435F68750}"/>
              </a:ext>
            </a:extLst>
          </p:cNvPr>
          <p:cNvPicPr>
            <a:picLocks noChangeAspect="1"/>
          </p:cNvPicPr>
          <p:nvPr userDrawn="1"/>
        </p:nvPicPr>
        <p:blipFill>
          <a:blip r:embed="rId2"/>
          <a:stretch>
            <a:fillRect/>
          </a:stretch>
        </p:blipFill>
        <p:spPr>
          <a:xfrm>
            <a:off x="774400" y="4168659"/>
            <a:ext cx="2667005" cy="652273"/>
          </a:xfrm>
          <a:prstGeom prst="rect">
            <a:avLst/>
          </a:prstGeom>
        </p:spPr>
      </p:pic>
    </p:spTree>
    <p:extLst>
      <p:ext uri="{BB962C8B-B14F-4D97-AF65-F5344CB8AC3E}">
        <p14:creationId xmlns:p14="http://schemas.microsoft.com/office/powerpoint/2010/main" val="26316696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a:lstStyle>
            <a:lvl1pPr>
              <a:defRPr b="1"/>
            </a:lvl1pPr>
          </a:lstStyle>
          <a:p>
            <a:r>
              <a:rPr lang="en-US"/>
              <a:t>Click to edit Master title style</a:t>
            </a:r>
          </a:p>
        </p:txBody>
      </p:sp>
      <p:cxnSp>
        <p:nvCxnSpPr>
          <p:cNvPr id="10" name="Straight Connector 9"/>
          <p:cNvCxnSpPr/>
          <p:nvPr userDrawn="1"/>
        </p:nvCxnSpPr>
        <p:spPr>
          <a:xfrm>
            <a:off x="0" y="1067618"/>
            <a:ext cx="9144000" cy="0"/>
          </a:xfrm>
          <a:prstGeom prst="line">
            <a:avLst/>
          </a:prstGeom>
          <a:ln w="57150">
            <a:solidFill>
              <a:srgbClr val="309C88"/>
            </a:solidFill>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0"/>
          </p:nvPr>
        </p:nvSpPr>
        <p:spPr>
          <a:xfrm>
            <a:off x="6208573" y="6356350"/>
            <a:ext cx="2057400" cy="365125"/>
          </a:xfrm>
        </p:spPr>
        <p:txBody>
          <a:bodyPr/>
          <a:lstStyle/>
          <a:p>
            <a:fld id="{CE47D4E3-351F-4CDB-9041-F63A25E2B1C2}" type="slidenum">
              <a:rPr lang="en-US" smtClean="0"/>
              <a:t>‹#›</a:t>
            </a:fld>
            <a:endParaRPr lang="en-US"/>
          </a:p>
        </p:txBody>
      </p:sp>
    </p:spTree>
    <p:extLst>
      <p:ext uri="{BB962C8B-B14F-4D97-AF65-F5344CB8AC3E}">
        <p14:creationId xmlns:p14="http://schemas.microsoft.com/office/powerpoint/2010/main" val="38311479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vl1pPr>
          </a:lstStyle>
          <a:p>
            <a:r>
              <a:rPr lang="en-US"/>
              <a:t>Click to edit Master title style</a:t>
            </a:r>
          </a:p>
        </p:txBody>
      </p:sp>
      <p:cxnSp>
        <p:nvCxnSpPr>
          <p:cNvPr id="10" name="Straight Connector 9"/>
          <p:cNvCxnSpPr/>
          <p:nvPr userDrawn="1"/>
        </p:nvCxnSpPr>
        <p:spPr>
          <a:xfrm>
            <a:off x="0" y="1067621"/>
            <a:ext cx="9144000" cy="0"/>
          </a:xfrm>
          <a:prstGeom prst="line">
            <a:avLst/>
          </a:prstGeom>
          <a:ln w="57150">
            <a:solidFill>
              <a:srgbClr val="309C88"/>
            </a:solidFill>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0"/>
          </p:nvPr>
        </p:nvSpPr>
        <p:spPr>
          <a:xfrm>
            <a:off x="6956714" y="6356350"/>
            <a:ext cx="2057400" cy="365125"/>
          </a:xfrm>
        </p:spPr>
        <p:txBody>
          <a:bodyPr/>
          <a:lstStyle/>
          <a:p>
            <a:fld id="{CE47D4E3-351F-4CDB-9041-F63A25E2B1C2}" type="slidenum">
              <a:rPr lang="en-US" smtClean="0"/>
              <a:t>‹#›</a:t>
            </a:fld>
            <a:endParaRPr lang="en-US"/>
          </a:p>
        </p:txBody>
      </p:sp>
    </p:spTree>
    <p:extLst>
      <p:ext uri="{BB962C8B-B14F-4D97-AF65-F5344CB8AC3E}">
        <p14:creationId xmlns:p14="http://schemas.microsoft.com/office/powerpoint/2010/main" val="23632396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3"/>
          <p:cNvSpPr>
            <a:spLocks noGrp="1"/>
          </p:cNvSpPr>
          <p:nvPr>
            <p:ph type="sldNum" sz="quarter" idx="10"/>
          </p:nvPr>
        </p:nvSpPr>
        <p:spPr>
          <a:xfrm>
            <a:off x="6910531" y="6356350"/>
            <a:ext cx="2057400" cy="365125"/>
          </a:xfrm>
        </p:spPr>
        <p:txBody>
          <a:bodyPr/>
          <a:lstStyle/>
          <a:p>
            <a:fld id="{CE47D4E3-351F-4CDB-9041-F63A25E2B1C2}" type="slidenum">
              <a:rPr lang="en-US" smtClean="0"/>
              <a:t>‹#›</a:t>
            </a:fld>
            <a:endParaRPr lang="en-US"/>
          </a:p>
        </p:txBody>
      </p:sp>
    </p:spTree>
    <p:extLst>
      <p:ext uri="{BB962C8B-B14F-4D97-AF65-F5344CB8AC3E}">
        <p14:creationId xmlns:p14="http://schemas.microsoft.com/office/powerpoint/2010/main" val="31297421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457200" y="1376218"/>
            <a:ext cx="4038600" cy="4749945"/>
          </a:xfrm>
        </p:spPr>
        <p:txBody>
          <a:bodyPr/>
          <a:lstStyle>
            <a:lvl1pPr marL="342900" indent="-342900">
              <a:buClr>
                <a:srgbClr val="3264A0"/>
              </a:buClr>
              <a:buFont typeface="Wingdings" panose="05000000000000000000" pitchFamily="2" charset="2"/>
              <a:buChar cha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6218"/>
            <a:ext cx="4038600" cy="4749945"/>
          </a:xfrm>
        </p:spPr>
        <p:txBody>
          <a:bodyPr/>
          <a:lstStyle>
            <a:lvl1pPr marL="342900" indent="-342900">
              <a:buClr>
                <a:srgbClr val="3264A0"/>
              </a:buClr>
              <a:buFont typeface="Wingdings" panose="05000000000000000000" pitchFamily="2" charset="2"/>
              <a:buChar cha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0" y="1067621"/>
            <a:ext cx="9144000" cy="0"/>
          </a:xfrm>
          <a:prstGeom prst="line">
            <a:avLst/>
          </a:prstGeom>
          <a:ln w="57150">
            <a:solidFill>
              <a:srgbClr val="309C88"/>
            </a:solidFill>
          </a:ln>
          <a:effectLst/>
        </p:spPr>
        <p:style>
          <a:lnRef idx="2">
            <a:schemeClr val="accent1"/>
          </a:lnRef>
          <a:fillRef idx="0">
            <a:schemeClr val="accent1"/>
          </a:fillRef>
          <a:effectRef idx="1">
            <a:schemeClr val="accent1"/>
          </a:effectRef>
          <a:fontRef idx="minor">
            <a:schemeClr val="tx1"/>
          </a:fontRef>
        </p:style>
      </p:cxnSp>
      <p:sp>
        <p:nvSpPr>
          <p:cNvPr id="5" name="Slide Number Placeholder 4"/>
          <p:cNvSpPr>
            <a:spLocks noGrp="1"/>
          </p:cNvSpPr>
          <p:nvPr>
            <p:ph type="sldNum" sz="quarter" idx="10"/>
          </p:nvPr>
        </p:nvSpPr>
        <p:spPr>
          <a:xfrm>
            <a:off x="6070023" y="6381074"/>
            <a:ext cx="2057400" cy="365125"/>
          </a:xfrm>
        </p:spPr>
        <p:txBody>
          <a:bodyPr/>
          <a:lstStyle/>
          <a:p>
            <a:fld id="{CE47D4E3-351F-4CDB-9041-F63A25E2B1C2}" type="slidenum">
              <a:rPr lang="en-US" smtClean="0"/>
              <a:t>‹#›</a:t>
            </a:fld>
            <a:endParaRPr lang="en-US"/>
          </a:p>
        </p:txBody>
      </p:sp>
    </p:spTree>
    <p:extLst>
      <p:ext uri="{BB962C8B-B14F-4D97-AF65-F5344CB8AC3E}">
        <p14:creationId xmlns:p14="http://schemas.microsoft.com/office/powerpoint/2010/main" val="371679154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6134680" y="6356350"/>
            <a:ext cx="2057400" cy="365125"/>
          </a:xfrm>
        </p:spPr>
        <p:txBody>
          <a:bodyPr/>
          <a:lstStyle/>
          <a:p>
            <a:fld id="{CE47D4E3-351F-4CDB-9041-F63A25E2B1C2}" type="slidenum">
              <a:rPr lang="en-US" smtClean="0"/>
              <a:t>‹#›</a:t>
            </a:fld>
            <a:endParaRPr lang="en-US"/>
          </a:p>
        </p:txBody>
      </p:sp>
    </p:spTree>
    <p:extLst>
      <p:ext uri="{BB962C8B-B14F-4D97-AF65-F5344CB8AC3E}">
        <p14:creationId xmlns:p14="http://schemas.microsoft.com/office/powerpoint/2010/main" val="7844711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6153150" y="6356350"/>
            <a:ext cx="2057400" cy="365125"/>
          </a:xfrm>
        </p:spPr>
        <p:txBody>
          <a:bodyPr/>
          <a:lstStyle/>
          <a:p>
            <a:fld id="{CE47D4E3-351F-4CDB-9041-F63A25E2B1C2}" type="slidenum">
              <a:rPr lang="en-US" smtClean="0"/>
              <a:t>‹#›</a:t>
            </a:fld>
            <a:endParaRPr lang="en-US"/>
          </a:p>
        </p:txBody>
      </p:sp>
    </p:spTree>
    <p:extLst>
      <p:ext uri="{BB962C8B-B14F-4D97-AF65-F5344CB8AC3E}">
        <p14:creationId xmlns:p14="http://schemas.microsoft.com/office/powerpoint/2010/main" val="33756027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9"/>
            <a:ext cx="3008313" cy="6303242"/>
          </a:xfrm>
        </p:spPr>
        <p:txBody>
          <a:bodyPr anchor="ctr">
            <a:normAutofit/>
          </a:bodyPr>
          <a:lstStyle>
            <a:lvl1pPr algn="l">
              <a:defRPr sz="3600" b="1"/>
            </a:lvl1pPr>
          </a:lstStyle>
          <a:p>
            <a:r>
              <a:rPr lang="en-US"/>
              <a:t>Click to edit Master title style</a:t>
            </a:r>
          </a:p>
        </p:txBody>
      </p:sp>
      <p:sp>
        <p:nvSpPr>
          <p:cNvPr id="3" name="Content Placeholder 2"/>
          <p:cNvSpPr>
            <a:spLocks noGrp="1"/>
          </p:cNvSpPr>
          <p:nvPr>
            <p:ph idx="1"/>
          </p:nvPr>
        </p:nvSpPr>
        <p:spPr>
          <a:xfrm>
            <a:off x="3575050" y="273050"/>
            <a:ext cx="5111750" cy="630324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7021366" y="6393293"/>
            <a:ext cx="2057400" cy="365125"/>
          </a:xfrm>
        </p:spPr>
        <p:txBody>
          <a:bodyPr/>
          <a:lstStyle/>
          <a:p>
            <a:fld id="{CE47D4E3-351F-4CDB-9041-F63A25E2B1C2}" type="slidenum">
              <a:rPr lang="en-US" smtClean="0"/>
              <a:t>‹#›</a:t>
            </a:fld>
            <a:endParaRPr lang="en-US"/>
          </a:p>
        </p:txBody>
      </p:sp>
    </p:spTree>
    <p:extLst>
      <p:ext uri="{BB962C8B-B14F-4D97-AF65-F5344CB8AC3E}">
        <p14:creationId xmlns:p14="http://schemas.microsoft.com/office/powerpoint/2010/main" val="16138410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a:xfrm>
            <a:off x="6227043" y="6356350"/>
            <a:ext cx="2057400" cy="365125"/>
          </a:xfrm>
        </p:spPr>
        <p:txBody>
          <a:bodyPr/>
          <a:lstStyle/>
          <a:p>
            <a:fld id="{CE47D4E3-351F-4CDB-9041-F63A25E2B1C2}" type="slidenum">
              <a:rPr lang="en-US" smtClean="0"/>
              <a:t>‹#›</a:t>
            </a:fld>
            <a:endParaRPr lang="en-US"/>
          </a:p>
        </p:txBody>
      </p:sp>
    </p:spTree>
    <p:extLst>
      <p:ext uri="{BB962C8B-B14F-4D97-AF65-F5344CB8AC3E}">
        <p14:creationId xmlns:p14="http://schemas.microsoft.com/office/powerpoint/2010/main" val="3088015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ransition 6">
  <p:cSld name="1_Transition 6">
    <p:spTree>
      <p:nvGrpSpPr>
        <p:cNvPr id="1" name="Shape 81"/>
        <p:cNvGrpSpPr/>
        <p:nvPr/>
      </p:nvGrpSpPr>
      <p:grpSpPr>
        <a:xfrm>
          <a:off x="0" y="0"/>
          <a:ext cx="0" cy="0"/>
          <a:chOff x="0" y="0"/>
          <a:chExt cx="0" cy="0"/>
        </a:xfrm>
      </p:grpSpPr>
      <p:sp>
        <p:nvSpPr>
          <p:cNvPr id="82" name="Google Shape;82;p85"/>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3" name="Google Shape;83;p85"/>
          <p:cNvSpPr txBox="1">
            <a:spLocks noGrp="1"/>
          </p:cNvSpPr>
          <p:nvPr>
            <p:ph type="sldNum" idx="12"/>
          </p:nvPr>
        </p:nvSpPr>
        <p:spPr>
          <a:xfrm>
            <a:off x="6928997" y="6356350"/>
            <a:ext cx="20574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endParaRPr/>
          </a:p>
        </p:txBody>
      </p:sp>
      <p:sp>
        <p:nvSpPr>
          <p:cNvPr id="84" name="Google Shape;84;p85"/>
          <p:cNvSpPr/>
          <p:nvPr/>
        </p:nvSpPr>
        <p:spPr>
          <a:xfrm>
            <a:off x="5902036" y="0"/>
            <a:ext cx="3241964" cy="6858000"/>
          </a:xfrm>
          <a:prstGeom prst="rect">
            <a:avLst/>
          </a:prstGeom>
          <a:gradFill>
            <a:gsLst>
              <a:gs pos="0">
                <a:schemeClr val="lt1"/>
              </a:gs>
              <a:gs pos="51000">
                <a:srgbClr val="FFFFFF"/>
              </a:gs>
              <a:gs pos="100000">
                <a:srgbClr val="FFFFFF">
                  <a:alpha val="0"/>
                </a:srgbClr>
              </a:gs>
            </a:gsLst>
            <a:lin ang="10800000" scaled="0"/>
          </a:gra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5" name="Google Shape;85;p85"/>
          <p:cNvSpPr txBox="1">
            <a:spLocks noGrp="1"/>
          </p:cNvSpPr>
          <p:nvPr>
            <p:ph type="title"/>
          </p:nvPr>
        </p:nvSpPr>
        <p:spPr>
          <a:xfrm>
            <a:off x="6310745" y="2038930"/>
            <a:ext cx="2667000" cy="3048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3264A0"/>
              </a:buClr>
              <a:buSzPts val="3600"/>
              <a:buFont typeface="Arial"/>
              <a:buNone/>
              <a:defRPr>
                <a:solidFill>
                  <a:srgbClr val="3264A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2474889"/>
            <a:ext cx="7829765" cy="1656080"/>
          </a:xfrm>
        </p:spPr>
        <p:txBody>
          <a:bodyPr anchor="b">
            <a:normAutofit/>
          </a:bodyPr>
          <a:lstStyle>
            <a:lvl1pPr algn="r">
              <a:defRPr sz="5400" b="1">
                <a:solidFill>
                  <a:srgbClr val="3264A0"/>
                </a:solidFill>
              </a:defRPr>
            </a:lvl1pPr>
          </a:lstStyle>
          <a:p>
            <a:r>
              <a:rPr lang="en-US"/>
              <a:t>Click to edit</a:t>
            </a:r>
          </a:p>
        </p:txBody>
      </p:sp>
      <p:cxnSp>
        <p:nvCxnSpPr>
          <p:cNvPr id="6" name="Straight Connector 5"/>
          <p:cNvCxnSpPr/>
          <p:nvPr userDrawn="1"/>
        </p:nvCxnSpPr>
        <p:spPr>
          <a:xfrm flipV="1">
            <a:off x="0" y="4150809"/>
            <a:ext cx="7829765" cy="13094"/>
          </a:xfrm>
          <a:prstGeom prst="line">
            <a:avLst/>
          </a:prstGeom>
          <a:ln w="57150">
            <a:solidFill>
              <a:srgbClr val="309C88"/>
            </a:soli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0"/>
          </p:nvPr>
        </p:nvSpPr>
        <p:spPr>
          <a:xfrm>
            <a:off x="6956714" y="6356350"/>
            <a:ext cx="2057400" cy="365125"/>
          </a:xfrm>
        </p:spPr>
        <p:txBody>
          <a:bodyPr/>
          <a:lstStyle/>
          <a:p>
            <a:fld id="{CE47D4E3-351F-4CDB-9041-F63A25E2B1C2}" type="slidenum">
              <a:rPr lang="en-US" smtClean="0"/>
              <a:t>‹#›</a:t>
            </a:fld>
            <a:endParaRPr lang="en-US"/>
          </a:p>
        </p:txBody>
      </p:sp>
    </p:spTree>
    <p:extLst>
      <p:ext uri="{BB962C8B-B14F-4D97-AF65-F5344CB8AC3E}">
        <p14:creationId xmlns:p14="http://schemas.microsoft.com/office/powerpoint/2010/main" val="24713609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Transition 6">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nchor="b"/>
          <a:lstStyle/>
          <a:p>
            <a:pPr>
              <a:defRPr/>
            </a:pPr>
            <a:endParaRPr lang="en-US">
              <a:solidFill>
                <a:srgbClr val="000000"/>
              </a:solidFill>
            </a:endParaRPr>
          </a:p>
        </p:txBody>
      </p:sp>
      <p:sp>
        <p:nvSpPr>
          <p:cNvPr id="4" name="Slide Number Placeholder 3"/>
          <p:cNvSpPr>
            <a:spLocks noGrp="1"/>
          </p:cNvSpPr>
          <p:nvPr>
            <p:ph type="sldNum" sz="quarter" idx="11"/>
          </p:nvPr>
        </p:nvSpPr>
        <p:spPr>
          <a:xfrm>
            <a:off x="6799692" y="6356350"/>
            <a:ext cx="2057400" cy="365125"/>
          </a:xfrm>
        </p:spPr>
        <p:txBody>
          <a:bodyPr/>
          <a:lstStyle>
            <a:lvl1pPr algn="r">
              <a:defRPr/>
            </a:lvl1pPr>
          </a:lstStyle>
          <a:p>
            <a:endParaRPr lang="en-US">
              <a:solidFill>
                <a:srgbClr val="000000">
                  <a:tint val="75000"/>
                </a:srgbClr>
              </a:solidFill>
            </a:endParaRPr>
          </a:p>
        </p:txBody>
      </p:sp>
      <p:sp>
        <p:nvSpPr>
          <p:cNvPr id="9" name="Rectangle 8">
            <a:extLst>
              <a:ext uri="{FF2B5EF4-FFF2-40B4-BE49-F238E27FC236}">
                <a16:creationId xmlns:a16="http://schemas.microsoft.com/office/drawing/2014/main" id="{DEC52C27-3242-415B-A219-4E96E7C66EFA}"/>
              </a:ext>
            </a:extLst>
          </p:cNvPr>
          <p:cNvSpPr/>
          <p:nvPr userDrawn="1"/>
        </p:nvSpPr>
        <p:spPr>
          <a:xfrm>
            <a:off x="5902036" y="0"/>
            <a:ext cx="3241964" cy="6858000"/>
          </a:xfrm>
          <a:prstGeom prst="rect">
            <a:avLst/>
          </a:prstGeom>
          <a:gradFill flip="none" rotWithShape="1">
            <a:gsLst>
              <a:gs pos="0">
                <a:schemeClr val="bg1"/>
              </a:gs>
              <a:gs pos="51000">
                <a:srgbClr val="FFFFFF"/>
              </a:gs>
              <a:gs pos="100000">
                <a:schemeClr val="bg1">
                  <a:alpha val="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1"/>
          <p:cNvSpPr>
            <a:spLocks noGrp="1"/>
          </p:cNvSpPr>
          <p:nvPr>
            <p:ph type="title" hasCustomPrompt="1"/>
          </p:nvPr>
        </p:nvSpPr>
        <p:spPr>
          <a:xfrm>
            <a:off x="6310745" y="2038930"/>
            <a:ext cx="2667000" cy="3048000"/>
          </a:xfrm>
        </p:spPr>
        <p:txBody>
          <a:bodyPr anchor="ctr" anchorCtr="0"/>
          <a:lstStyle>
            <a:lvl1pPr algn="ctr">
              <a:defRPr baseline="0">
                <a:solidFill>
                  <a:srgbClr val="3264A0"/>
                </a:solidFill>
              </a:defRPr>
            </a:lvl1pPr>
          </a:lstStyle>
          <a:p>
            <a:r>
              <a:rPr lang="en-US"/>
              <a:t>Header Goes Here</a:t>
            </a:r>
          </a:p>
        </p:txBody>
      </p:sp>
      <p:sp>
        <p:nvSpPr>
          <p:cNvPr id="8" name="Rectangle 7">
            <a:extLst>
              <a:ext uri="{FF2B5EF4-FFF2-40B4-BE49-F238E27FC236}">
                <a16:creationId xmlns:a16="http://schemas.microsoft.com/office/drawing/2014/main" id="{5827BE8F-3150-40B6-89B0-3665E9B2AA4D}"/>
              </a:ext>
            </a:extLst>
          </p:cNvPr>
          <p:cNvSpPr/>
          <p:nvPr userDrawn="1"/>
        </p:nvSpPr>
        <p:spPr>
          <a:xfrm>
            <a:off x="6564" y="6500297"/>
            <a:ext cx="457176" cy="369332"/>
          </a:xfrm>
          <a:prstGeom prst="rect">
            <a:avLst/>
          </a:prstGeom>
        </p:spPr>
        <p:txBody>
          <a:bodyPr wrap="none">
            <a:spAutoFit/>
          </a:bodyPr>
          <a:lstStyle/>
          <a:p>
            <a:fld id="{020EDDED-708C-47C4-A8EB-CD8AA8CA6A97}" type="slidenum">
              <a:rPr lang="en-US" smtClean="0">
                <a:solidFill>
                  <a:srgbClr val="000000">
                    <a:tint val="75000"/>
                  </a:srgbClr>
                </a:solidFill>
              </a:rPr>
              <a:pPr/>
              <a:t>‹#›</a:t>
            </a:fld>
            <a:endParaRPr lang="en-US"/>
          </a:p>
        </p:txBody>
      </p:sp>
    </p:spTree>
    <p:extLst>
      <p:ext uri="{BB962C8B-B14F-4D97-AF65-F5344CB8AC3E}">
        <p14:creationId xmlns:p14="http://schemas.microsoft.com/office/powerpoint/2010/main" val="384671132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_Transition 6">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endParaRPr lang="en-US">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a:solidFill>
                <a:srgbClr val="000000">
                  <a:tint val="75000"/>
                </a:srgbClr>
              </a:solidFill>
            </a:endParaRPr>
          </a:p>
        </p:txBody>
      </p:sp>
      <p:pic>
        <p:nvPicPr>
          <p:cNvPr id="5" name="Picture 4" descr="A small child sitting on a plate&#10;&#10;Description automatically generated">
            <a:extLst>
              <a:ext uri="{FF2B5EF4-FFF2-40B4-BE49-F238E27FC236}">
                <a16:creationId xmlns:a16="http://schemas.microsoft.com/office/drawing/2014/main" id="{48DD0684-6AC3-483D-940B-F7D0A9BCD559}"/>
              </a:ext>
            </a:extLst>
          </p:cNvPr>
          <p:cNvPicPr>
            <a:picLocks noChangeAspect="1"/>
          </p:cNvPicPr>
          <p:nvPr userDrawn="1"/>
        </p:nvPicPr>
        <p:blipFill rotWithShape="1">
          <a:blip r:embed="rId2"/>
          <a:srcRect l="12642"/>
          <a:stretch/>
        </p:blipFill>
        <p:spPr>
          <a:xfrm>
            <a:off x="-7" y="0"/>
            <a:ext cx="8502686" cy="6858000"/>
          </a:xfrm>
          <a:prstGeom prst="rect">
            <a:avLst/>
          </a:prstGeom>
        </p:spPr>
      </p:pic>
      <p:sp>
        <p:nvSpPr>
          <p:cNvPr id="9" name="Rectangle 8">
            <a:extLst>
              <a:ext uri="{FF2B5EF4-FFF2-40B4-BE49-F238E27FC236}">
                <a16:creationId xmlns:a16="http://schemas.microsoft.com/office/drawing/2014/main" id="{DEC52C27-3242-415B-A219-4E96E7C66EFA}"/>
              </a:ext>
            </a:extLst>
          </p:cNvPr>
          <p:cNvSpPr/>
          <p:nvPr userDrawn="1"/>
        </p:nvSpPr>
        <p:spPr>
          <a:xfrm>
            <a:off x="5689600" y="0"/>
            <a:ext cx="3288145" cy="6858000"/>
          </a:xfrm>
          <a:prstGeom prst="rect">
            <a:avLst/>
          </a:prstGeom>
          <a:gradFill flip="none" rotWithShape="1">
            <a:gsLst>
              <a:gs pos="16600">
                <a:srgbClr val="FFFFFF"/>
              </a:gs>
              <a:gs pos="0">
                <a:schemeClr val="bg1"/>
              </a:gs>
              <a:gs pos="100000">
                <a:schemeClr val="bg1">
                  <a:alpha val="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1"/>
          <p:cNvSpPr>
            <a:spLocks noGrp="1"/>
          </p:cNvSpPr>
          <p:nvPr>
            <p:ph type="title" hasCustomPrompt="1"/>
          </p:nvPr>
        </p:nvSpPr>
        <p:spPr>
          <a:xfrm>
            <a:off x="6310745" y="2038930"/>
            <a:ext cx="2667000" cy="3048000"/>
          </a:xfrm>
        </p:spPr>
        <p:txBody>
          <a:bodyPr anchor="ctr" anchorCtr="0"/>
          <a:lstStyle>
            <a:lvl1pPr algn="ctr">
              <a:defRPr baseline="0">
                <a:solidFill>
                  <a:srgbClr val="3264A0"/>
                </a:solidFill>
              </a:defRPr>
            </a:lvl1pPr>
          </a:lstStyle>
          <a:p>
            <a:r>
              <a:rPr lang="en-US"/>
              <a:t>Header Goes Here</a:t>
            </a:r>
          </a:p>
        </p:txBody>
      </p:sp>
    </p:spTree>
    <p:extLst>
      <p:ext uri="{BB962C8B-B14F-4D97-AF65-F5344CB8AC3E}">
        <p14:creationId xmlns:p14="http://schemas.microsoft.com/office/powerpoint/2010/main" val="2931575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_Transition 6">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endParaRPr lang="en-US">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a:solidFill>
                <a:srgbClr val="000000">
                  <a:tint val="75000"/>
                </a:srgbClr>
              </a:solidFill>
            </a:endParaRPr>
          </a:p>
        </p:txBody>
      </p:sp>
      <p:pic>
        <p:nvPicPr>
          <p:cNvPr id="5" name="Picture 4" descr="A bowl of fruit&#10;&#10;Description automatically generated">
            <a:extLst>
              <a:ext uri="{FF2B5EF4-FFF2-40B4-BE49-F238E27FC236}">
                <a16:creationId xmlns:a16="http://schemas.microsoft.com/office/drawing/2014/main" id="{95C481C7-B0E8-45C4-B200-3E22B02897FF}"/>
              </a:ext>
            </a:extLst>
          </p:cNvPr>
          <p:cNvPicPr>
            <a:picLocks noChangeAspect="1"/>
          </p:cNvPicPr>
          <p:nvPr userDrawn="1"/>
        </p:nvPicPr>
        <p:blipFill rotWithShape="1">
          <a:blip r:embed="rId2"/>
          <a:srcRect l="8422" r="3107"/>
          <a:stretch/>
        </p:blipFill>
        <p:spPr>
          <a:xfrm>
            <a:off x="0" y="0"/>
            <a:ext cx="9144000" cy="6858000"/>
          </a:xfrm>
          <a:prstGeom prst="rect">
            <a:avLst/>
          </a:prstGeom>
        </p:spPr>
      </p:pic>
      <p:sp>
        <p:nvSpPr>
          <p:cNvPr id="8" name="Rectangle 7">
            <a:extLst>
              <a:ext uri="{FF2B5EF4-FFF2-40B4-BE49-F238E27FC236}">
                <a16:creationId xmlns:a16="http://schemas.microsoft.com/office/drawing/2014/main" id="{F751E777-713B-488E-A1CF-6B63014CF969}"/>
              </a:ext>
            </a:extLst>
          </p:cNvPr>
          <p:cNvSpPr/>
          <p:nvPr userDrawn="1"/>
        </p:nvSpPr>
        <p:spPr>
          <a:xfrm>
            <a:off x="5689600" y="0"/>
            <a:ext cx="3288145" cy="6858000"/>
          </a:xfrm>
          <a:prstGeom prst="rect">
            <a:avLst/>
          </a:prstGeom>
          <a:gradFill flip="none" rotWithShape="1">
            <a:gsLst>
              <a:gs pos="16600">
                <a:srgbClr val="FFFFFF"/>
              </a:gs>
              <a:gs pos="0">
                <a:schemeClr val="bg1"/>
              </a:gs>
              <a:gs pos="100000">
                <a:schemeClr val="bg1">
                  <a:alpha val="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1"/>
          <p:cNvSpPr>
            <a:spLocks noGrp="1"/>
          </p:cNvSpPr>
          <p:nvPr>
            <p:ph type="title" hasCustomPrompt="1"/>
          </p:nvPr>
        </p:nvSpPr>
        <p:spPr>
          <a:xfrm>
            <a:off x="6310745" y="2038930"/>
            <a:ext cx="2667000" cy="3048000"/>
          </a:xfrm>
        </p:spPr>
        <p:txBody>
          <a:bodyPr anchor="ctr" anchorCtr="0"/>
          <a:lstStyle>
            <a:lvl1pPr algn="ctr">
              <a:defRPr baseline="0">
                <a:solidFill>
                  <a:srgbClr val="3264A0"/>
                </a:solidFill>
              </a:defRPr>
            </a:lvl1pPr>
          </a:lstStyle>
          <a:p>
            <a:r>
              <a:rPr lang="en-US"/>
              <a:t>Header Goes Here</a:t>
            </a:r>
          </a:p>
        </p:txBody>
      </p:sp>
    </p:spTree>
    <p:extLst>
      <p:ext uri="{BB962C8B-B14F-4D97-AF65-F5344CB8AC3E}">
        <p14:creationId xmlns:p14="http://schemas.microsoft.com/office/powerpoint/2010/main" val="32406551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4_Transition 6">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endParaRPr lang="en-US">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a:solidFill>
                <a:srgbClr val="000000">
                  <a:tint val="75000"/>
                </a:srgbClr>
              </a:solidFill>
            </a:endParaRPr>
          </a:p>
        </p:txBody>
      </p:sp>
      <p:pic>
        <p:nvPicPr>
          <p:cNvPr id="6" name="Picture 5" descr="A person sitting on a table&#10;&#10;Description automatically generated">
            <a:extLst>
              <a:ext uri="{FF2B5EF4-FFF2-40B4-BE49-F238E27FC236}">
                <a16:creationId xmlns:a16="http://schemas.microsoft.com/office/drawing/2014/main" id="{275A8B63-D333-4F2C-BFC4-B7730E0271C0}"/>
              </a:ext>
            </a:extLst>
          </p:cNvPr>
          <p:cNvPicPr>
            <a:picLocks noChangeAspect="1"/>
          </p:cNvPicPr>
          <p:nvPr userDrawn="1"/>
        </p:nvPicPr>
        <p:blipFill rotWithShape="1">
          <a:blip r:embed="rId2"/>
          <a:srcRect r="11176"/>
          <a:stretch/>
        </p:blipFill>
        <p:spPr>
          <a:xfrm flipH="1">
            <a:off x="-1" y="732"/>
            <a:ext cx="9143999" cy="6870787"/>
          </a:xfrm>
          <a:prstGeom prst="rect">
            <a:avLst/>
          </a:prstGeom>
        </p:spPr>
      </p:pic>
      <p:sp>
        <p:nvSpPr>
          <p:cNvPr id="8" name="Rectangle 7">
            <a:extLst>
              <a:ext uri="{FF2B5EF4-FFF2-40B4-BE49-F238E27FC236}">
                <a16:creationId xmlns:a16="http://schemas.microsoft.com/office/drawing/2014/main" id="{F751E777-713B-488E-A1CF-6B63014CF969}"/>
              </a:ext>
            </a:extLst>
          </p:cNvPr>
          <p:cNvSpPr/>
          <p:nvPr userDrawn="1"/>
        </p:nvSpPr>
        <p:spPr>
          <a:xfrm>
            <a:off x="3991897" y="0"/>
            <a:ext cx="5152103" cy="6858000"/>
          </a:xfrm>
          <a:prstGeom prst="rect">
            <a:avLst/>
          </a:prstGeom>
          <a:gradFill flip="none" rotWithShape="1">
            <a:gsLst>
              <a:gs pos="16600">
                <a:srgbClr val="FFFFFF"/>
              </a:gs>
              <a:gs pos="0">
                <a:schemeClr val="bg1"/>
              </a:gs>
              <a:gs pos="100000">
                <a:schemeClr val="bg1">
                  <a:alpha val="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1"/>
          <p:cNvSpPr>
            <a:spLocks noGrp="1"/>
          </p:cNvSpPr>
          <p:nvPr>
            <p:ph type="title" hasCustomPrompt="1"/>
          </p:nvPr>
        </p:nvSpPr>
        <p:spPr>
          <a:xfrm>
            <a:off x="6310745" y="2038930"/>
            <a:ext cx="2667000" cy="3048000"/>
          </a:xfrm>
        </p:spPr>
        <p:txBody>
          <a:bodyPr anchor="ctr" anchorCtr="0"/>
          <a:lstStyle>
            <a:lvl1pPr algn="ctr">
              <a:defRPr baseline="0">
                <a:solidFill>
                  <a:srgbClr val="3264A0"/>
                </a:solidFill>
              </a:defRPr>
            </a:lvl1pPr>
          </a:lstStyle>
          <a:p>
            <a:r>
              <a:rPr lang="en-US"/>
              <a:t>Header Goes Here</a:t>
            </a:r>
          </a:p>
        </p:txBody>
      </p:sp>
    </p:spTree>
    <p:extLst>
      <p:ext uri="{BB962C8B-B14F-4D97-AF65-F5344CB8AC3E}">
        <p14:creationId xmlns:p14="http://schemas.microsoft.com/office/powerpoint/2010/main" val="123495378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_Transition 6">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endParaRPr lang="en-US">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a:solidFill>
                <a:srgbClr val="000000">
                  <a:tint val="75000"/>
                </a:srgbClr>
              </a:solidFill>
            </a:endParaRPr>
          </a:p>
        </p:txBody>
      </p:sp>
      <p:pic>
        <p:nvPicPr>
          <p:cNvPr id="5" name="Picture 4" descr="A person using a computer&#10;&#10;Description automatically generated">
            <a:extLst>
              <a:ext uri="{FF2B5EF4-FFF2-40B4-BE49-F238E27FC236}">
                <a16:creationId xmlns:a16="http://schemas.microsoft.com/office/drawing/2014/main" id="{8395A065-1488-4BC3-B53F-BF308CC73599}"/>
              </a:ext>
            </a:extLst>
          </p:cNvPr>
          <p:cNvPicPr>
            <a:picLocks noChangeAspect="1"/>
          </p:cNvPicPr>
          <p:nvPr userDrawn="1"/>
        </p:nvPicPr>
        <p:blipFill rotWithShape="1">
          <a:blip r:embed="rId2"/>
          <a:srcRect l="11690" r="-30"/>
          <a:stretch/>
        </p:blipFill>
        <p:spPr>
          <a:xfrm>
            <a:off x="4" y="0"/>
            <a:ext cx="9144000" cy="6868160"/>
          </a:xfrm>
          <a:prstGeom prst="rect">
            <a:avLst/>
          </a:prstGeom>
        </p:spPr>
      </p:pic>
      <p:sp>
        <p:nvSpPr>
          <p:cNvPr id="8" name="Rectangle 7">
            <a:extLst>
              <a:ext uri="{FF2B5EF4-FFF2-40B4-BE49-F238E27FC236}">
                <a16:creationId xmlns:a16="http://schemas.microsoft.com/office/drawing/2014/main" id="{F751E777-713B-488E-A1CF-6B63014CF969}"/>
              </a:ext>
            </a:extLst>
          </p:cNvPr>
          <p:cNvSpPr/>
          <p:nvPr userDrawn="1"/>
        </p:nvSpPr>
        <p:spPr>
          <a:xfrm>
            <a:off x="5209309" y="0"/>
            <a:ext cx="3934691" cy="6858000"/>
          </a:xfrm>
          <a:prstGeom prst="rect">
            <a:avLst/>
          </a:prstGeom>
          <a:gradFill flip="none" rotWithShape="1">
            <a:gsLst>
              <a:gs pos="16600">
                <a:srgbClr val="FFFFFF"/>
              </a:gs>
              <a:gs pos="0">
                <a:schemeClr val="bg1"/>
              </a:gs>
              <a:gs pos="100000">
                <a:schemeClr val="bg1">
                  <a:alpha val="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1"/>
          <p:cNvSpPr>
            <a:spLocks noGrp="1"/>
          </p:cNvSpPr>
          <p:nvPr>
            <p:ph type="title" hasCustomPrompt="1"/>
          </p:nvPr>
        </p:nvSpPr>
        <p:spPr>
          <a:xfrm>
            <a:off x="6310745" y="2038930"/>
            <a:ext cx="2667000" cy="3048000"/>
          </a:xfrm>
        </p:spPr>
        <p:txBody>
          <a:bodyPr anchor="ctr" anchorCtr="0"/>
          <a:lstStyle>
            <a:lvl1pPr algn="ctr">
              <a:defRPr baseline="0">
                <a:solidFill>
                  <a:srgbClr val="3264A0"/>
                </a:solidFill>
              </a:defRPr>
            </a:lvl1pPr>
          </a:lstStyle>
          <a:p>
            <a:r>
              <a:rPr lang="en-US"/>
              <a:t>Header Goes Here</a:t>
            </a:r>
          </a:p>
        </p:txBody>
      </p:sp>
    </p:spTree>
    <p:extLst>
      <p:ext uri="{BB962C8B-B14F-4D97-AF65-F5344CB8AC3E}">
        <p14:creationId xmlns:p14="http://schemas.microsoft.com/office/powerpoint/2010/main" val="393092223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ransition 10">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endParaRPr lang="en-US">
              <a:solidFill>
                <a:srgbClr val="000000"/>
              </a:solidFill>
            </a:endParaRPr>
          </a:p>
        </p:txBody>
      </p:sp>
      <p:pic>
        <p:nvPicPr>
          <p:cNvPr id="10" name="Picture 9" descr="PPT_Orange_girl.jpg"/>
          <p:cNvPicPr>
            <a:picLocks noChangeAspect="1"/>
          </p:cNvPicPr>
          <p:nvPr userDrawn="1"/>
        </p:nvPicPr>
        <p:blipFill>
          <a:blip r:embed="rId2" cstate="email"/>
          <a:srcRect/>
          <a:stretch>
            <a:fillRect/>
          </a:stretch>
        </p:blipFill>
        <p:spPr bwMode="auto">
          <a:xfrm>
            <a:off x="-113009" y="-18698"/>
            <a:ext cx="9336417" cy="6867464"/>
          </a:xfrm>
          <a:prstGeom prst="rect">
            <a:avLst/>
          </a:prstGeom>
          <a:noFill/>
          <a:ln w="9525">
            <a:noFill/>
            <a:miter lim="800000"/>
            <a:headEnd/>
            <a:tailEnd/>
          </a:ln>
        </p:spPr>
      </p:pic>
      <p:sp>
        <p:nvSpPr>
          <p:cNvPr id="4" name="Slide Number Placeholder 3"/>
          <p:cNvSpPr>
            <a:spLocks noGrp="1"/>
          </p:cNvSpPr>
          <p:nvPr>
            <p:ph type="sldNum" sz="quarter" idx="11"/>
          </p:nvPr>
        </p:nvSpPr>
        <p:spPr>
          <a:xfrm>
            <a:off x="6966532" y="6347113"/>
            <a:ext cx="2057400" cy="365125"/>
          </a:xfrm>
        </p:spPr>
        <p:txBody>
          <a:bodyPr/>
          <a:lstStyle>
            <a:lvl1pPr algn="r">
              <a:defRPr/>
            </a:lvl1pPr>
          </a:lstStyle>
          <a:p>
            <a:endParaRPr lang="en-US">
              <a:solidFill>
                <a:srgbClr val="000000">
                  <a:tint val="75000"/>
                </a:srgbClr>
              </a:solidFill>
            </a:endParaRPr>
          </a:p>
        </p:txBody>
      </p:sp>
      <p:sp>
        <p:nvSpPr>
          <p:cNvPr id="17" name="Title 1"/>
          <p:cNvSpPr>
            <a:spLocks noGrp="1"/>
          </p:cNvSpPr>
          <p:nvPr>
            <p:ph type="title" hasCustomPrompt="1"/>
          </p:nvPr>
        </p:nvSpPr>
        <p:spPr>
          <a:xfrm>
            <a:off x="6356932" y="1787236"/>
            <a:ext cx="2667000" cy="3048000"/>
          </a:xfrm>
        </p:spPr>
        <p:txBody>
          <a:bodyPr anchor="ctr" anchorCtr="0"/>
          <a:lstStyle>
            <a:lvl1pPr algn="ctr">
              <a:defRPr baseline="0">
                <a:solidFill>
                  <a:schemeClr val="bg1"/>
                </a:solidFill>
              </a:defRPr>
            </a:lvl1pPr>
          </a:lstStyle>
          <a:p>
            <a:r>
              <a:rPr lang="en-US"/>
              <a:t>Header Goes Here</a:t>
            </a:r>
          </a:p>
        </p:txBody>
      </p:sp>
    </p:spTree>
    <p:extLst>
      <p:ext uri="{BB962C8B-B14F-4D97-AF65-F5344CB8AC3E}">
        <p14:creationId xmlns:p14="http://schemas.microsoft.com/office/powerpoint/2010/main" val="219863266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Transition 4">
    <p:spTree>
      <p:nvGrpSpPr>
        <p:cNvPr id="1" name=""/>
        <p:cNvGrpSpPr/>
        <p:nvPr/>
      </p:nvGrpSpPr>
      <p:grpSpPr>
        <a:xfrm>
          <a:off x="0" y="0"/>
          <a:ext cx="0" cy="0"/>
          <a:chOff x="0" y="0"/>
          <a:chExt cx="0" cy="0"/>
        </a:xfrm>
      </p:grpSpPr>
      <p:pic>
        <p:nvPicPr>
          <p:cNvPr id="1026" name="Picture 2" descr="S:\National Office of Policy and Prevention\Ofc Practice and Prev\Natl ECELC\Communications\Nemours Photo Stills\_ToolBox_0025.jpg"/>
          <p:cNvPicPr>
            <a:picLocks noChangeAspect="1" noChangeArrowheads="1"/>
          </p:cNvPicPr>
          <p:nvPr userDrawn="1"/>
        </p:nvPicPr>
        <p:blipFill>
          <a:blip r:embed="rId2" cstate="email"/>
          <a:srcRect/>
          <a:stretch>
            <a:fillRect/>
          </a:stretch>
        </p:blipFill>
        <p:spPr bwMode="auto">
          <a:xfrm>
            <a:off x="23090" y="0"/>
            <a:ext cx="9120909" cy="6840682"/>
          </a:xfrm>
          <a:prstGeom prst="rect">
            <a:avLst/>
          </a:prstGeom>
          <a:noFill/>
        </p:spPr>
      </p:pic>
      <p:sp>
        <p:nvSpPr>
          <p:cNvPr id="3" name="Footer Placeholder 2"/>
          <p:cNvSpPr>
            <a:spLocks noGrp="1"/>
          </p:cNvSpPr>
          <p:nvPr>
            <p:ph type="ftr" sz="quarter" idx="10"/>
          </p:nvPr>
        </p:nvSpPr>
        <p:spPr/>
        <p:txBody>
          <a:bodyPr/>
          <a:lstStyle/>
          <a:p>
            <a:pPr>
              <a:defRPr/>
            </a:pPr>
            <a:endParaRPr lang="en-US">
              <a:solidFill>
                <a:srgbClr val="000000"/>
              </a:solidFill>
            </a:endParaRPr>
          </a:p>
        </p:txBody>
      </p:sp>
      <p:sp>
        <p:nvSpPr>
          <p:cNvPr id="4" name="Slide Number Placeholder 3"/>
          <p:cNvSpPr>
            <a:spLocks noGrp="1"/>
          </p:cNvSpPr>
          <p:nvPr>
            <p:ph type="sldNum" sz="quarter" idx="11"/>
          </p:nvPr>
        </p:nvSpPr>
        <p:spPr>
          <a:xfrm>
            <a:off x="6984421" y="6356350"/>
            <a:ext cx="2057400" cy="365125"/>
          </a:xfrm>
        </p:spPr>
        <p:txBody>
          <a:bodyPr/>
          <a:lstStyle>
            <a:lvl1pPr algn="r">
              <a:defRPr/>
            </a:lvl1pPr>
          </a:lstStyle>
          <a:p>
            <a:fld id="{020EDDED-708C-47C4-A8EB-CD8AA8CA6A97}" type="slidenum">
              <a:rPr lang="en-US" smtClean="0">
                <a:solidFill>
                  <a:srgbClr val="000000">
                    <a:tint val="75000"/>
                  </a:srgbClr>
                </a:solidFill>
              </a:rPr>
              <a:pPr/>
              <a:t>‹#›</a:t>
            </a:fld>
            <a:endParaRPr lang="en-US">
              <a:solidFill>
                <a:srgbClr val="000000">
                  <a:tint val="75000"/>
                </a:srgbClr>
              </a:solidFill>
            </a:endParaRPr>
          </a:p>
        </p:txBody>
      </p:sp>
      <p:sp>
        <p:nvSpPr>
          <p:cNvPr id="17" name="Title 1"/>
          <p:cNvSpPr>
            <a:spLocks noGrp="1"/>
          </p:cNvSpPr>
          <p:nvPr>
            <p:ph type="title" hasCustomPrompt="1"/>
          </p:nvPr>
        </p:nvSpPr>
        <p:spPr>
          <a:xfrm>
            <a:off x="6065982" y="1905000"/>
            <a:ext cx="2667000" cy="3048000"/>
          </a:xfrm>
        </p:spPr>
        <p:txBody>
          <a:bodyPr anchor="ctr" anchorCtr="0"/>
          <a:lstStyle>
            <a:lvl1pPr algn="ctr">
              <a:defRPr baseline="0"/>
            </a:lvl1pPr>
          </a:lstStyle>
          <a:p>
            <a:r>
              <a:rPr lang="en-US"/>
              <a:t>Header Goes Here</a:t>
            </a:r>
          </a:p>
        </p:txBody>
      </p:sp>
    </p:spTree>
    <p:extLst>
      <p:ext uri="{BB962C8B-B14F-4D97-AF65-F5344CB8AC3E}">
        <p14:creationId xmlns:p14="http://schemas.microsoft.com/office/powerpoint/2010/main" val="13474869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Transition 3">
    <p:spTree>
      <p:nvGrpSpPr>
        <p:cNvPr id="1" name=""/>
        <p:cNvGrpSpPr/>
        <p:nvPr/>
      </p:nvGrpSpPr>
      <p:grpSpPr>
        <a:xfrm>
          <a:off x="0" y="0"/>
          <a:ext cx="0" cy="0"/>
          <a:chOff x="0" y="0"/>
          <a:chExt cx="0" cy="0"/>
        </a:xfrm>
      </p:grpSpPr>
      <p:pic>
        <p:nvPicPr>
          <p:cNvPr id="10" name="Picture 9" descr="_ToolBox_0068.jpg"/>
          <p:cNvPicPr>
            <a:picLocks noChangeAspect="1"/>
          </p:cNvPicPr>
          <p:nvPr userDrawn="1"/>
        </p:nvPicPr>
        <p:blipFill rotWithShape="1">
          <a:blip r:embed="rId2" cstate="email"/>
          <a:srcRect l="11291"/>
          <a:stretch/>
        </p:blipFill>
        <p:spPr>
          <a:xfrm flipH="1">
            <a:off x="-2" y="-4619"/>
            <a:ext cx="9144002" cy="6871855"/>
          </a:xfrm>
          <a:prstGeom prst="rect">
            <a:avLst/>
          </a:prstGeom>
        </p:spPr>
      </p:pic>
      <p:sp>
        <p:nvSpPr>
          <p:cNvPr id="3" name="Footer Placeholder 2"/>
          <p:cNvSpPr>
            <a:spLocks noGrp="1"/>
          </p:cNvSpPr>
          <p:nvPr>
            <p:ph type="ftr" sz="quarter" idx="10"/>
          </p:nvPr>
        </p:nvSpPr>
        <p:spPr/>
        <p:txBody>
          <a:bodyPr/>
          <a:lstStyle/>
          <a:p>
            <a:pPr>
              <a:defRPr/>
            </a:pPr>
            <a:endParaRPr lang="en-US">
              <a:solidFill>
                <a:srgbClr val="000000"/>
              </a:solidFill>
            </a:endParaRPr>
          </a:p>
        </p:txBody>
      </p:sp>
      <p:sp>
        <p:nvSpPr>
          <p:cNvPr id="4" name="Slide Number Placeholder 3"/>
          <p:cNvSpPr>
            <a:spLocks noGrp="1"/>
          </p:cNvSpPr>
          <p:nvPr>
            <p:ph type="sldNum" sz="quarter" idx="11"/>
          </p:nvPr>
        </p:nvSpPr>
        <p:spPr>
          <a:xfrm>
            <a:off x="6947476" y="6384059"/>
            <a:ext cx="2057400" cy="365125"/>
          </a:xfrm>
        </p:spPr>
        <p:txBody>
          <a:bodyPr/>
          <a:lstStyle/>
          <a:p>
            <a:fld id="{020EDDED-708C-47C4-A8EB-CD8AA8CA6A97}" type="slidenum">
              <a:rPr lang="en-US" smtClean="0">
                <a:solidFill>
                  <a:srgbClr val="000000">
                    <a:tint val="75000"/>
                  </a:srgbClr>
                </a:solidFill>
              </a:rPr>
              <a:pPr/>
              <a:t>‹#›</a:t>
            </a:fld>
            <a:endParaRPr lang="en-US">
              <a:solidFill>
                <a:srgbClr val="000000">
                  <a:tint val="75000"/>
                </a:srgbClr>
              </a:solidFill>
            </a:endParaRPr>
          </a:p>
        </p:txBody>
      </p:sp>
      <p:sp>
        <p:nvSpPr>
          <p:cNvPr id="7" name="Title 1"/>
          <p:cNvSpPr>
            <a:spLocks noGrp="1"/>
          </p:cNvSpPr>
          <p:nvPr>
            <p:ph type="title" hasCustomPrompt="1"/>
          </p:nvPr>
        </p:nvSpPr>
        <p:spPr>
          <a:xfrm>
            <a:off x="5837381" y="1812636"/>
            <a:ext cx="2971800" cy="3048000"/>
          </a:xfrm>
        </p:spPr>
        <p:txBody>
          <a:bodyPr anchor="ctr" anchorCtr="0"/>
          <a:lstStyle>
            <a:lvl1pPr algn="ctr">
              <a:defRPr baseline="0">
                <a:solidFill>
                  <a:schemeClr val="bg1"/>
                </a:solidFill>
              </a:defRPr>
            </a:lvl1pPr>
          </a:lstStyle>
          <a:p>
            <a:r>
              <a:rPr lang="en-US"/>
              <a:t>Header Goes Here</a:t>
            </a:r>
          </a:p>
        </p:txBody>
      </p:sp>
    </p:spTree>
    <p:extLst>
      <p:ext uri="{BB962C8B-B14F-4D97-AF65-F5344CB8AC3E}">
        <p14:creationId xmlns:p14="http://schemas.microsoft.com/office/powerpoint/2010/main" val="514173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8_Transition 6">
  <p:cSld name="8_Transition 6">
    <p:spTree>
      <p:nvGrpSpPr>
        <p:cNvPr id="1" name="Shape 86"/>
        <p:cNvGrpSpPr/>
        <p:nvPr/>
      </p:nvGrpSpPr>
      <p:grpSpPr>
        <a:xfrm>
          <a:off x="0" y="0"/>
          <a:ext cx="0" cy="0"/>
          <a:chOff x="0" y="0"/>
          <a:chExt cx="0" cy="0"/>
        </a:xfrm>
      </p:grpSpPr>
      <p:pic>
        <p:nvPicPr>
          <p:cNvPr id="87" name="Google Shape;87;p86" descr="A picture containing person, child, young, boy&#10;&#10;Description automatically generated"/>
          <p:cNvPicPr preferRelativeResize="0"/>
          <p:nvPr/>
        </p:nvPicPr>
        <p:blipFill rotWithShape="1">
          <a:blip r:embed="rId2">
            <a:alphaModFix/>
          </a:blip>
          <a:srcRect/>
          <a:stretch/>
        </p:blipFill>
        <p:spPr>
          <a:xfrm>
            <a:off x="-1188276" y="-18014"/>
            <a:ext cx="10332276" cy="6876014"/>
          </a:xfrm>
          <a:prstGeom prst="rect">
            <a:avLst/>
          </a:prstGeom>
          <a:noFill/>
          <a:ln>
            <a:noFill/>
          </a:ln>
        </p:spPr>
      </p:pic>
      <p:sp>
        <p:nvSpPr>
          <p:cNvPr id="88" name="Google Shape;88;p86"/>
          <p:cNvSpPr/>
          <p:nvPr/>
        </p:nvSpPr>
        <p:spPr>
          <a:xfrm>
            <a:off x="3991897" y="-154813"/>
            <a:ext cx="5152103" cy="7022592"/>
          </a:xfrm>
          <a:prstGeom prst="rect">
            <a:avLst/>
          </a:prstGeom>
          <a:gradFill>
            <a:gsLst>
              <a:gs pos="0">
                <a:schemeClr val="lt1"/>
              </a:gs>
              <a:gs pos="16600">
                <a:srgbClr val="FFFFFF"/>
              </a:gs>
              <a:gs pos="100000">
                <a:srgbClr val="FFFFFF">
                  <a:alpha val="0"/>
                </a:srgbClr>
              </a:gs>
            </a:gsLst>
            <a:lin ang="10800000" scaled="0"/>
          </a:gra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9" name="Google Shape;89;p86"/>
          <p:cNvSpPr txBox="1">
            <a:spLocks noGrp="1"/>
          </p:cNvSpPr>
          <p:nvPr>
            <p:ph type="title"/>
          </p:nvPr>
        </p:nvSpPr>
        <p:spPr>
          <a:xfrm>
            <a:off x="6392549" y="371993"/>
            <a:ext cx="2667000" cy="3048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3264A0"/>
              </a:buClr>
              <a:buSzPts val="3600"/>
              <a:buFont typeface="Arial"/>
              <a:buNone/>
              <a:defRPr>
                <a:solidFill>
                  <a:srgbClr val="3264A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86"/>
          <p:cNvSpPr txBox="1">
            <a:spLocks noGrp="1"/>
          </p:cNvSpPr>
          <p:nvPr>
            <p:ph type="sldNum" idx="12"/>
          </p:nvPr>
        </p:nvSpPr>
        <p:spPr>
          <a:xfrm>
            <a:off x="7002149" y="6315202"/>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95525" y="1215830"/>
            <a:ext cx="4552950" cy="2657341"/>
          </a:xfrm>
        </p:spPr>
        <p:txBody>
          <a:bodyPr anchor="b">
            <a:noAutofit/>
          </a:bodyPr>
          <a:lstStyle>
            <a:lvl1pPr algn="ctr">
              <a:defRPr sz="5400"/>
            </a:lvl1pPr>
          </a:lstStyle>
          <a:p>
            <a:r>
              <a:rPr lang="en-US" dirty="0"/>
              <a:t>Click to edit Master title style</a:t>
            </a:r>
          </a:p>
        </p:txBody>
      </p:sp>
      <p:sp>
        <p:nvSpPr>
          <p:cNvPr id="3" name="Subtitle 2"/>
          <p:cNvSpPr>
            <a:spLocks noGrp="1"/>
          </p:cNvSpPr>
          <p:nvPr>
            <p:ph type="subTitle" idx="1"/>
          </p:nvPr>
        </p:nvSpPr>
        <p:spPr>
          <a:xfrm>
            <a:off x="3292003" y="4218827"/>
            <a:ext cx="2608870" cy="1752600"/>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9" name="Straight Connector 8"/>
          <p:cNvCxnSpPr/>
          <p:nvPr userDrawn="1"/>
        </p:nvCxnSpPr>
        <p:spPr>
          <a:xfrm>
            <a:off x="2827841" y="4101984"/>
            <a:ext cx="3379504" cy="0"/>
          </a:xfrm>
          <a:prstGeom prst="line">
            <a:avLst/>
          </a:prstGeom>
          <a:ln w="57150">
            <a:solidFill>
              <a:srgbClr val="309C88"/>
            </a:solidFill>
          </a:ln>
          <a:effectLst/>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10"/>
          </p:nvPr>
        </p:nvSpPr>
        <p:spPr>
          <a:xfrm>
            <a:off x="7049078" y="6356350"/>
            <a:ext cx="2057400" cy="365125"/>
          </a:xfrm>
        </p:spPr>
        <p:txBody>
          <a:bodyPr/>
          <a:lstStyle/>
          <a:p>
            <a:fld id="{C52F12FE-44DD-4E9A-97DB-0269DCBFB1C7}" type="slidenum">
              <a:rPr lang="en-US" smtClean="0"/>
              <a:t>‹#›</a:t>
            </a:fld>
            <a:endParaRPr lang="en-US"/>
          </a:p>
        </p:txBody>
      </p:sp>
      <p:pic>
        <p:nvPicPr>
          <p:cNvPr id="6" name="Picture 5" descr="A picture containing text&#10;&#10;Description automatically generated">
            <a:extLst>
              <a:ext uri="{FF2B5EF4-FFF2-40B4-BE49-F238E27FC236}">
                <a16:creationId xmlns:a16="http://schemas.microsoft.com/office/drawing/2014/main" id="{6CA00A2E-7A68-41B0-8D4D-C6F6F555E8FB}"/>
              </a:ext>
            </a:extLst>
          </p:cNvPr>
          <p:cNvPicPr>
            <a:picLocks noChangeAspect="1"/>
          </p:cNvPicPr>
          <p:nvPr userDrawn="1"/>
        </p:nvPicPr>
        <p:blipFill>
          <a:blip r:embed="rId2"/>
          <a:stretch>
            <a:fillRect/>
          </a:stretch>
        </p:blipFill>
        <p:spPr>
          <a:xfrm>
            <a:off x="5715575" y="5917452"/>
            <a:ext cx="2667005" cy="652273"/>
          </a:xfrm>
          <a:prstGeom prst="rect">
            <a:avLst/>
          </a:prstGeom>
        </p:spPr>
      </p:pic>
    </p:spTree>
    <p:extLst>
      <p:ext uri="{BB962C8B-B14F-4D97-AF65-F5344CB8AC3E}">
        <p14:creationId xmlns:p14="http://schemas.microsoft.com/office/powerpoint/2010/main" val="1788239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a:lstStyle>
            <a:lvl1pPr>
              <a:defRPr b="1"/>
            </a:lvl1pPr>
          </a:lstStyle>
          <a:p>
            <a:r>
              <a:rPr lang="en-US"/>
              <a:t>Click to edit Master title style</a:t>
            </a:r>
          </a:p>
        </p:txBody>
      </p:sp>
      <p:cxnSp>
        <p:nvCxnSpPr>
          <p:cNvPr id="10" name="Straight Connector 9"/>
          <p:cNvCxnSpPr/>
          <p:nvPr userDrawn="1"/>
        </p:nvCxnSpPr>
        <p:spPr>
          <a:xfrm>
            <a:off x="0" y="1067618"/>
            <a:ext cx="9144000" cy="0"/>
          </a:xfrm>
          <a:prstGeom prst="line">
            <a:avLst/>
          </a:prstGeom>
          <a:ln w="57150">
            <a:solidFill>
              <a:srgbClr val="309C88"/>
            </a:solidFill>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0"/>
          </p:nvPr>
        </p:nvSpPr>
        <p:spPr>
          <a:xfrm>
            <a:off x="6116205" y="6366756"/>
            <a:ext cx="2057400" cy="365125"/>
          </a:xfrm>
        </p:spPr>
        <p:txBody>
          <a:bodyPr/>
          <a:lstStyle/>
          <a:p>
            <a:fld id="{C52F12FE-44DD-4E9A-97DB-0269DCBFB1C7}" type="slidenum">
              <a:rPr lang="en-US" smtClean="0"/>
              <a:t>‹#›</a:t>
            </a:fld>
            <a:endParaRPr lang="en-US"/>
          </a:p>
        </p:txBody>
      </p:sp>
    </p:spTree>
    <p:extLst>
      <p:ext uri="{BB962C8B-B14F-4D97-AF65-F5344CB8AC3E}">
        <p14:creationId xmlns:p14="http://schemas.microsoft.com/office/powerpoint/2010/main" val="3081525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vl1pPr>
          </a:lstStyle>
          <a:p>
            <a:r>
              <a:rPr lang="en-US"/>
              <a:t>Click to edit Master title style</a:t>
            </a:r>
          </a:p>
        </p:txBody>
      </p:sp>
      <p:cxnSp>
        <p:nvCxnSpPr>
          <p:cNvPr id="10" name="Straight Connector 9"/>
          <p:cNvCxnSpPr/>
          <p:nvPr userDrawn="1"/>
        </p:nvCxnSpPr>
        <p:spPr>
          <a:xfrm>
            <a:off x="0" y="1067621"/>
            <a:ext cx="9144000" cy="0"/>
          </a:xfrm>
          <a:prstGeom prst="line">
            <a:avLst/>
          </a:prstGeom>
          <a:ln w="57150">
            <a:solidFill>
              <a:srgbClr val="309C88"/>
            </a:solidFill>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0"/>
          </p:nvPr>
        </p:nvSpPr>
        <p:spPr>
          <a:xfrm>
            <a:off x="6928997" y="6356350"/>
            <a:ext cx="2057400" cy="365125"/>
          </a:xfrm>
        </p:spPr>
        <p:txBody>
          <a:bodyPr/>
          <a:lstStyle/>
          <a:p>
            <a:fld id="{C52F12FE-44DD-4E9A-97DB-0269DCBFB1C7}" type="slidenum">
              <a:rPr lang="en-US" smtClean="0"/>
              <a:t>‹#›</a:t>
            </a:fld>
            <a:endParaRPr lang="en-US"/>
          </a:p>
        </p:txBody>
      </p:sp>
    </p:spTree>
    <p:extLst>
      <p:ext uri="{BB962C8B-B14F-4D97-AF65-F5344CB8AC3E}">
        <p14:creationId xmlns:p14="http://schemas.microsoft.com/office/powerpoint/2010/main" val="2873925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Slide Number Placeholder 3"/>
          <p:cNvSpPr>
            <a:spLocks noGrp="1"/>
          </p:cNvSpPr>
          <p:nvPr>
            <p:ph type="sldNum" sz="quarter" idx="10"/>
          </p:nvPr>
        </p:nvSpPr>
        <p:spPr/>
        <p:txBody>
          <a:bodyPr/>
          <a:lstStyle/>
          <a:p>
            <a:fld id="{C52F12FE-44DD-4E9A-97DB-0269DCBFB1C7}" type="slidenum">
              <a:rPr lang="en-US" smtClean="0"/>
              <a:t>‹#›</a:t>
            </a:fld>
            <a:endParaRPr lang="en-US"/>
          </a:p>
        </p:txBody>
      </p:sp>
    </p:spTree>
    <p:extLst>
      <p:ext uri="{BB962C8B-B14F-4D97-AF65-F5344CB8AC3E}">
        <p14:creationId xmlns:p14="http://schemas.microsoft.com/office/powerpoint/2010/main" val="12403761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457200" y="1376222"/>
            <a:ext cx="4038600" cy="4749945"/>
          </a:xfrm>
        </p:spPr>
        <p:txBody>
          <a:bodyPr/>
          <a:lstStyle>
            <a:lvl1pPr marL="342891" indent="-342891">
              <a:buClr>
                <a:srgbClr val="3264A0"/>
              </a:buClr>
              <a:buFont typeface="Wingdings" panose="05000000000000000000" pitchFamily="2" charset="2"/>
              <a:buChar cha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6222"/>
            <a:ext cx="4038600" cy="4749945"/>
          </a:xfrm>
        </p:spPr>
        <p:txBody>
          <a:bodyPr/>
          <a:lstStyle>
            <a:lvl1pPr marL="342891" indent="-342891">
              <a:buClr>
                <a:srgbClr val="3264A0"/>
              </a:buClr>
              <a:buFont typeface="Wingdings" panose="05000000000000000000" pitchFamily="2" charset="2"/>
              <a:buChar cha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0" y="1067621"/>
            <a:ext cx="9144000" cy="0"/>
          </a:xfrm>
          <a:prstGeom prst="line">
            <a:avLst/>
          </a:prstGeom>
          <a:ln w="57150">
            <a:solidFill>
              <a:srgbClr val="309C88"/>
            </a:solidFill>
          </a:ln>
          <a:effectLst/>
        </p:spPr>
        <p:style>
          <a:lnRef idx="2">
            <a:schemeClr val="accent1"/>
          </a:lnRef>
          <a:fillRef idx="0">
            <a:schemeClr val="accent1"/>
          </a:fillRef>
          <a:effectRef idx="1">
            <a:schemeClr val="accent1"/>
          </a:effectRef>
          <a:fontRef idx="minor">
            <a:schemeClr val="tx1"/>
          </a:fontRef>
        </p:style>
      </p:cxnSp>
      <p:sp>
        <p:nvSpPr>
          <p:cNvPr id="5" name="Slide Number Placeholder 4"/>
          <p:cNvSpPr>
            <a:spLocks noGrp="1"/>
          </p:cNvSpPr>
          <p:nvPr>
            <p:ph type="sldNum" sz="quarter" idx="10"/>
          </p:nvPr>
        </p:nvSpPr>
        <p:spPr>
          <a:xfrm>
            <a:off x="6070023" y="6366760"/>
            <a:ext cx="2057400" cy="365125"/>
          </a:xfrm>
        </p:spPr>
        <p:txBody>
          <a:bodyPr/>
          <a:lstStyle/>
          <a:p>
            <a:fld id="{C52F12FE-44DD-4E9A-97DB-0269DCBFB1C7}" type="slidenum">
              <a:rPr lang="en-US" smtClean="0"/>
              <a:t>‹#›</a:t>
            </a:fld>
            <a:endParaRPr lang="en-US"/>
          </a:p>
        </p:txBody>
      </p:sp>
    </p:spTree>
    <p:extLst>
      <p:ext uri="{BB962C8B-B14F-4D97-AF65-F5344CB8AC3E}">
        <p14:creationId xmlns:p14="http://schemas.microsoft.com/office/powerpoint/2010/main" val="833794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457200" y="1376222"/>
            <a:ext cx="4038600" cy="4749945"/>
          </a:xfrm>
        </p:spPr>
        <p:txBody>
          <a:bodyPr/>
          <a:lstStyle>
            <a:lvl1pPr marL="342891" indent="-342891">
              <a:buClr>
                <a:srgbClr val="3264A0"/>
              </a:buClr>
              <a:buFont typeface="Wingdings" panose="05000000000000000000" pitchFamily="2" charset="2"/>
              <a:buChar cha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6222"/>
            <a:ext cx="4038600" cy="4749945"/>
          </a:xfrm>
        </p:spPr>
        <p:txBody>
          <a:bodyPr/>
          <a:lstStyle>
            <a:lvl1pPr marL="342891" indent="-342891">
              <a:buClr>
                <a:srgbClr val="3264A0"/>
              </a:buClr>
              <a:buFont typeface="Wingdings" panose="05000000000000000000" pitchFamily="2" charset="2"/>
              <a:buChar cha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0" y="1067621"/>
            <a:ext cx="9144000" cy="0"/>
          </a:xfrm>
          <a:prstGeom prst="line">
            <a:avLst/>
          </a:prstGeom>
          <a:ln w="57150">
            <a:solidFill>
              <a:srgbClr val="309C88"/>
            </a:solidFill>
          </a:ln>
          <a:effectLst/>
        </p:spPr>
        <p:style>
          <a:lnRef idx="2">
            <a:schemeClr val="accent1"/>
          </a:lnRef>
          <a:fillRef idx="0">
            <a:schemeClr val="accent1"/>
          </a:fillRef>
          <a:effectRef idx="1">
            <a:schemeClr val="accent1"/>
          </a:effectRef>
          <a:fontRef idx="minor">
            <a:schemeClr val="tx1"/>
          </a:fontRef>
        </p:style>
      </p:cxnSp>
      <p:sp>
        <p:nvSpPr>
          <p:cNvPr id="5" name="Slide Number Placeholder 4"/>
          <p:cNvSpPr>
            <a:spLocks noGrp="1"/>
          </p:cNvSpPr>
          <p:nvPr>
            <p:ph type="sldNum" sz="quarter" idx="10"/>
          </p:nvPr>
        </p:nvSpPr>
        <p:spPr>
          <a:xfrm>
            <a:off x="6872128" y="6398290"/>
            <a:ext cx="2057400" cy="365125"/>
          </a:xfrm>
        </p:spPr>
        <p:txBody>
          <a:bodyPr/>
          <a:lstStyle/>
          <a:p>
            <a:fld id="{C52F12FE-44DD-4E9A-97DB-0269DCBFB1C7}" type="slidenum">
              <a:rPr lang="en-US" smtClean="0"/>
              <a:t>‹#›</a:t>
            </a:fld>
            <a:endParaRPr lang="en-US"/>
          </a:p>
        </p:txBody>
      </p:sp>
    </p:spTree>
    <p:extLst>
      <p:ext uri="{BB962C8B-B14F-4D97-AF65-F5344CB8AC3E}">
        <p14:creationId xmlns:p14="http://schemas.microsoft.com/office/powerpoint/2010/main" val="6848901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6143923" y="6356354"/>
            <a:ext cx="2057400" cy="365125"/>
          </a:xfrm>
        </p:spPr>
        <p:txBody>
          <a:bodyPr/>
          <a:lstStyle/>
          <a:p>
            <a:fld id="{C52F12FE-44DD-4E9A-97DB-0269DCBFB1C7}" type="slidenum">
              <a:rPr lang="en-US" smtClean="0"/>
              <a:t>‹#›</a:t>
            </a:fld>
            <a:endParaRPr lang="en-US"/>
          </a:p>
        </p:txBody>
      </p:sp>
    </p:spTree>
    <p:extLst>
      <p:ext uri="{BB962C8B-B14F-4D97-AF65-F5344CB8AC3E}">
        <p14:creationId xmlns:p14="http://schemas.microsoft.com/office/powerpoint/2010/main" val="3815243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23"/>
        <p:cNvGrpSpPr/>
        <p:nvPr/>
      </p:nvGrpSpPr>
      <p:grpSpPr>
        <a:xfrm>
          <a:off x="0" y="0"/>
          <a:ext cx="0" cy="0"/>
          <a:chOff x="0" y="0"/>
          <a:chExt cx="0" cy="0"/>
        </a:xfrm>
      </p:grpSpPr>
      <p:sp>
        <p:nvSpPr>
          <p:cNvPr id="24" name="Google Shape;24;p74"/>
          <p:cNvSpPr txBox="1">
            <a:spLocks noGrp="1"/>
          </p:cNvSpPr>
          <p:nvPr>
            <p:ph type="title"/>
          </p:nvPr>
        </p:nvSpPr>
        <p:spPr>
          <a:xfrm>
            <a:off x="457199" y="210492"/>
            <a:ext cx="8229600" cy="875601"/>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3264A0"/>
              </a:buClr>
              <a:buSzPts val="3600"/>
              <a:buFont typeface="Arial"/>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5" name="Google Shape;25;p74"/>
          <p:cNvCxnSpPr/>
          <p:nvPr/>
        </p:nvCxnSpPr>
        <p:spPr>
          <a:xfrm>
            <a:off x="0" y="1067621"/>
            <a:ext cx="9144000" cy="0"/>
          </a:xfrm>
          <a:prstGeom prst="straightConnector1">
            <a:avLst/>
          </a:prstGeom>
          <a:noFill/>
          <a:ln w="57150" cap="flat" cmpd="sng">
            <a:solidFill>
              <a:srgbClr val="309C88"/>
            </a:solidFill>
            <a:prstDash val="solid"/>
            <a:round/>
            <a:headEnd type="none" w="sm" len="sm"/>
            <a:tailEnd type="none" w="sm" len="sm"/>
          </a:ln>
        </p:spPr>
      </p:cxnSp>
      <p:sp>
        <p:nvSpPr>
          <p:cNvPr id="26" name="Google Shape;26;p74"/>
          <p:cNvSpPr txBox="1">
            <a:spLocks noGrp="1"/>
          </p:cNvSpPr>
          <p:nvPr>
            <p:ph type="sldNum" idx="12"/>
          </p:nvPr>
        </p:nvSpPr>
        <p:spPr>
          <a:xfrm>
            <a:off x="6928997"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6162391" y="6356354"/>
            <a:ext cx="2057400" cy="365125"/>
          </a:xfrm>
        </p:spPr>
        <p:txBody>
          <a:bodyPr/>
          <a:lstStyle/>
          <a:p>
            <a:fld id="{C52F12FE-44DD-4E9A-97DB-0269DCBFB1C7}" type="slidenum">
              <a:rPr lang="en-US" smtClean="0"/>
              <a:t>‹#›</a:t>
            </a:fld>
            <a:endParaRPr lang="en-US"/>
          </a:p>
        </p:txBody>
      </p:sp>
    </p:spTree>
    <p:extLst>
      <p:ext uri="{BB962C8B-B14F-4D97-AF65-F5344CB8AC3E}">
        <p14:creationId xmlns:p14="http://schemas.microsoft.com/office/powerpoint/2010/main" val="17993538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vl1pPr>
          </a:lstStyle>
          <a:p>
            <a:r>
              <a:rPr lang="en-US"/>
              <a:t>Click to edit Master title style</a:t>
            </a:r>
          </a:p>
        </p:txBody>
      </p:sp>
      <p:cxnSp>
        <p:nvCxnSpPr>
          <p:cNvPr id="10" name="Straight Connector 9"/>
          <p:cNvCxnSpPr/>
          <p:nvPr userDrawn="1"/>
        </p:nvCxnSpPr>
        <p:spPr>
          <a:xfrm>
            <a:off x="0" y="1067621"/>
            <a:ext cx="9144000" cy="0"/>
          </a:xfrm>
          <a:prstGeom prst="line">
            <a:avLst/>
          </a:prstGeom>
          <a:ln w="57150">
            <a:solidFill>
              <a:srgbClr val="309C88"/>
            </a:solidFill>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0"/>
          </p:nvPr>
        </p:nvSpPr>
        <p:spPr>
          <a:xfrm>
            <a:off x="6928997" y="6356350"/>
            <a:ext cx="2057400" cy="365125"/>
          </a:xfrm>
        </p:spPr>
        <p:txBody>
          <a:bodyPr/>
          <a:lstStyle/>
          <a:p>
            <a:fld id="{C52F12FE-44DD-4E9A-97DB-0269DCBFB1C7}" type="slidenum">
              <a:rPr lang="en-US" smtClean="0"/>
              <a:t>‹#›</a:t>
            </a:fld>
            <a:endParaRPr lang="en-US"/>
          </a:p>
        </p:txBody>
      </p:sp>
    </p:spTree>
    <p:extLst>
      <p:ext uri="{BB962C8B-B14F-4D97-AF65-F5344CB8AC3E}">
        <p14:creationId xmlns:p14="http://schemas.microsoft.com/office/powerpoint/2010/main" val="22730353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3"/>
          <p:cNvSpPr>
            <a:spLocks noGrp="1"/>
          </p:cNvSpPr>
          <p:nvPr>
            <p:ph type="sldNum" sz="quarter" idx="10"/>
          </p:nvPr>
        </p:nvSpPr>
        <p:spPr/>
        <p:txBody>
          <a:bodyPr/>
          <a:lstStyle/>
          <a:p>
            <a:fld id="{C52F12FE-44DD-4E9A-97DB-0269DCBFB1C7}" type="slidenum">
              <a:rPr lang="en-US" smtClean="0"/>
              <a:t>‹#›</a:t>
            </a:fld>
            <a:endParaRPr lang="en-US"/>
          </a:p>
        </p:txBody>
      </p:sp>
    </p:spTree>
    <p:extLst>
      <p:ext uri="{BB962C8B-B14F-4D97-AF65-F5344CB8AC3E}">
        <p14:creationId xmlns:p14="http://schemas.microsoft.com/office/powerpoint/2010/main" val="9298296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457200" y="1376218"/>
            <a:ext cx="4038600" cy="4749945"/>
          </a:xfrm>
        </p:spPr>
        <p:txBody>
          <a:bodyPr/>
          <a:lstStyle>
            <a:lvl1pPr marL="342900" indent="-342900">
              <a:buClr>
                <a:srgbClr val="3264A0"/>
              </a:buClr>
              <a:buFont typeface="Wingdings" panose="05000000000000000000" pitchFamily="2" charset="2"/>
              <a:buChar cha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6218"/>
            <a:ext cx="4038600" cy="4749945"/>
          </a:xfrm>
        </p:spPr>
        <p:txBody>
          <a:bodyPr/>
          <a:lstStyle>
            <a:lvl1pPr marL="342900" indent="-342900">
              <a:buClr>
                <a:srgbClr val="3264A0"/>
              </a:buClr>
              <a:buFont typeface="Wingdings" panose="05000000000000000000" pitchFamily="2" charset="2"/>
              <a:buChar cha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0" y="1067621"/>
            <a:ext cx="9144000" cy="0"/>
          </a:xfrm>
          <a:prstGeom prst="line">
            <a:avLst/>
          </a:prstGeom>
          <a:ln w="57150">
            <a:solidFill>
              <a:srgbClr val="309C88"/>
            </a:solidFill>
          </a:ln>
          <a:effectLst/>
        </p:spPr>
        <p:style>
          <a:lnRef idx="2">
            <a:schemeClr val="accent1"/>
          </a:lnRef>
          <a:fillRef idx="0">
            <a:schemeClr val="accent1"/>
          </a:fillRef>
          <a:effectRef idx="1">
            <a:schemeClr val="accent1"/>
          </a:effectRef>
          <a:fontRef idx="minor">
            <a:schemeClr val="tx1"/>
          </a:fontRef>
        </p:style>
      </p:cxnSp>
      <p:sp>
        <p:nvSpPr>
          <p:cNvPr id="5" name="Slide Number Placeholder 4"/>
          <p:cNvSpPr>
            <a:spLocks noGrp="1"/>
          </p:cNvSpPr>
          <p:nvPr>
            <p:ph type="sldNum" sz="quarter" idx="10"/>
          </p:nvPr>
        </p:nvSpPr>
        <p:spPr>
          <a:xfrm>
            <a:off x="5269923" y="6335879"/>
            <a:ext cx="2057400" cy="365125"/>
          </a:xfrm>
        </p:spPr>
        <p:txBody>
          <a:bodyPr/>
          <a:lstStyle/>
          <a:p>
            <a:fld id="{C52F12FE-44DD-4E9A-97DB-0269DCBFB1C7}" type="slidenum">
              <a:rPr lang="en-US" smtClean="0"/>
              <a:t>‹#›</a:t>
            </a:fld>
            <a:endParaRPr lang="en-US"/>
          </a:p>
        </p:txBody>
      </p:sp>
      <p:pic>
        <p:nvPicPr>
          <p:cNvPr id="7" name="Picture 6" descr="A picture containing text&#10;&#10;Description automatically generated">
            <a:extLst>
              <a:ext uri="{FF2B5EF4-FFF2-40B4-BE49-F238E27FC236}">
                <a16:creationId xmlns:a16="http://schemas.microsoft.com/office/drawing/2014/main" id="{F9B9BCCE-84EE-CD15-9885-15B7988AFE2E}"/>
              </a:ext>
            </a:extLst>
          </p:cNvPr>
          <p:cNvPicPr>
            <a:picLocks noChangeAspect="1"/>
          </p:cNvPicPr>
          <p:nvPr userDrawn="1"/>
        </p:nvPicPr>
        <p:blipFill>
          <a:blip r:embed="rId2"/>
          <a:stretch>
            <a:fillRect/>
          </a:stretch>
        </p:blipFill>
        <p:spPr>
          <a:xfrm>
            <a:off x="7629525" y="6335879"/>
            <a:ext cx="1274186" cy="311629"/>
          </a:xfrm>
          <a:prstGeom prst="rect">
            <a:avLst/>
          </a:prstGeom>
        </p:spPr>
      </p:pic>
    </p:spTree>
    <p:extLst>
      <p:ext uri="{BB962C8B-B14F-4D97-AF65-F5344CB8AC3E}">
        <p14:creationId xmlns:p14="http://schemas.microsoft.com/office/powerpoint/2010/main" val="19952325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457200" y="1376218"/>
            <a:ext cx="4038600" cy="4749945"/>
          </a:xfrm>
        </p:spPr>
        <p:txBody>
          <a:bodyPr/>
          <a:lstStyle>
            <a:lvl1pPr marL="342900" indent="-342900">
              <a:buClr>
                <a:srgbClr val="3264A0"/>
              </a:buClr>
              <a:buFont typeface="Wingdings" panose="05000000000000000000" pitchFamily="2" charset="2"/>
              <a:buChar cha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6218"/>
            <a:ext cx="4038600" cy="4749945"/>
          </a:xfrm>
        </p:spPr>
        <p:txBody>
          <a:bodyPr/>
          <a:lstStyle>
            <a:lvl1pPr marL="342900" indent="-342900">
              <a:buClr>
                <a:srgbClr val="3264A0"/>
              </a:buClr>
              <a:buFont typeface="Wingdings" panose="05000000000000000000" pitchFamily="2" charset="2"/>
              <a:buChar cha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0" y="1067621"/>
            <a:ext cx="9144000" cy="0"/>
          </a:xfrm>
          <a:prstGeom prst="line">
            <a:avLst/>
          </a:prstGeom>
          <a:ln w="57150">
            <a:solidFill>
              <a:srgbClr val="309C88"/>
            </a:solidFill>
          </a:ln>
          <a:effectLst/>
        </p:spPr>
        <p:style>
          <a:lnRef idx="2">
            <a:schemeClr val="accent1"/>
          </a:lnRef>
          <a:fillRef idx="0">
            <a:schemeClr val="accent1"/>
          </a:fillRef>
          <a:effectRef idx="1">
            <a:schemeClr val="accent1"/>
          </a:effectRef>
          <a:fontRef idx="minor">
            <a:schemeClr val="tx1"/>
          </a:fontRef>
        </p:style>
      </p:cxnSp>
      <p:sp>
        <p:nvSpPr>
          <p:cNvPr id="5" name="Slide Number Placeholder 4"/>
          <p:cNvSpPr>
            <a:spLocks noGrp="1"/>
          </p:cNvSpPr>
          <p:nvPr>
            <p:ph type="sldNum" sz="quarter" idx="10"/>
          </p:nvPr>
        </p:nvSpPr>
        <p:spPr>
          <a:xfrm>
            <a:off x="6872128" y="6398286"/>
            <a:ext cx="2057400" cy="365125"/>
          </a:xfrm>
        </p:spPr>
        <p:txBody>
          <a:bodyPr/>
          <a:lstStyle/>
          <a:p>
            <a:fld id="{C52F12FE-44DD-4E9A-97DB-0269DCBFB1C7}" type="slidenum">
              <a:rPr lang="en-US" smtClean="0"/>
              <a:t>‹#›</a:t>
            </a:fld>
            <a:endParaRPr lang="en-US"/>
          </a:p>
        </p:txBody>
      </p:sp>
    </p:spTree>
    <p:extLst>
      <p:ext uri="{BB962C8B-B14F-4D97-AF65-F5344CB8AC3E}">
        <p14:creationId xmlns:p14="http://schemas.microsoft.com/office/powerpoint/2010/main" val="5474793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5200948" y="6335879"/>
            <a:ext cx="2057400" cy="365125"/>
          </a:xfrm>
        </p:spPr>
        <p:txBody>
          <a:bodyPr/>
          <a:lstStyle/>
          <a:p>
            <a:fld id="{C52F12FE-44DD-4E9A-97DB-0269DCBFB1C7}" type="slidenum">
              <a:rPr lang="en-US" smtClean="0"/>
              <a:t>‹#›</a:t>
            </a:fld>
            <a:endParaRPr lang="en-US"/>
          </a:p>
        </p:txBody>
      </p:sp>
      <p:pic>
        <p:nvPicPr>
          <p:cNvPr id="4" name="Picture 3" descr="A picture containing text&#10;&#10;Description automatically generated">
            <a:extLst>
              <a:ext uri="{FF2B5EF4-FFF2-40B4-BE49-F238E27FC236}">
                <a16:creationId xmlns:a16="http://schemas.microsoft.com/office/drawing/2014/main" id="{AF8BE308-4B30-E606-E959-124744D0DFEC}"/>
              </a:ext>
            </a:extLst>
          </p:cNvPr>
          <p:cNvPicPr>
            <a:picLocks noChangeAspect="1"/>
          </p:cNvPicPr>
          <p:nvPr userDrawn="1"/>
        </p:nvPicPr>
        <p:blipFill>
          <a:blip r:embed="rId2"/>
          <a:stretch>
            <a:fillRect/>
          </a:stretch>
        </p:blipFill>
        <p:spPr>
          <a:xfrm>
            <a:off x="7629525" y="6335879"/>
            <a:ext cx="1274186" cy="311629"/>
          </a:xfrm>
          <a:prstGeom prst="rect">
            <a:avLst/>
          </a:prstGeom>
        </p:spPr>
      </p:pic>
    </p:spTree>
    <p:extLst>
      <p:ext uri="{BB962C8B-B14F-4D97-AF65-F5344CB8AC3E}">
        <p14:creationId xmlns:p14="http://schemas.microsoft.com/office/powerpoint/2010/main" val="16031364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5324191" y="6339054"/>
            <a:ext cx="2057400" cy="365125"/>
          </a:xfrm>
        </p:spPr>
        <p:txBody>
          <a:bodyPr/>
          <a:lstStyle/>
          <a:p>
            <a:fld id="{C52F12FE-44DD-4E9A-97DB-0269DCBFB1C7}" type="slidenum">
              <a:rPr lang="en-US" smtClean="0"/>
              <a:t>‹#›</a:t>
            </a:fld>
            <a:endParaRPr lang="en-US"/>
          </a:p>
        </p:txBody>
      </p:sp>
      <p:pic>
        <p:nvPicPr>
          <p:cNvPr id="3" name="Picture 2" descr="A picture containing text&#10;&#10;Description automatically generated">
            <a:extLst>
              <a:ext uri="{FF2B5EF4-FFF2-40B4-BE49-F238E27FC236}">
                <a16:creationId xmlns:a16="http://schemas.microsoft.com/office/drawing/2014/main" id="{08F10001-1B1E-80D3-DDD7-BA209B37ACB3}"/>
              </a:ext>
            </a:extLst>
          </p:cNvPr>
          <p:cNvPicPr>
            <a:picLocks noChangeAspect="1"/>
          </p:cNvPicPr>
          <p:nvPr userDrawn="1"/>
        </p:nvPicPr>
        <p:blipFill>
          <a:blip r:embed="rId2"/>
          <a:stretch>
            <a:fillRect/>
          </a:stretch>
        </p:blipFill>
        <p:spPr>
          <a:xfrm>
            <a:off x="7629525" y="6335879"/>
            <a:ext cx="1274186" cy="311629"/>
          </a:xfrm>
          <a:prstGeom prst="rect">
            <a:avLst/>
          </a:prstGeom>
        </p:spPr>
      </p:pic>
    </p:spTree>
    <p:extLst>
      <p:ext uri="{BB962C8B-B14F-4D97-AF65-F5344CB8AC3E}">
        <p14:creationId xmlns:p14="http://schemas.microsoft.com/office/powerpoint/2010/main" val="6685467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457200" y="1376218"/>
            <a:ext cx="4038600" cy="4749945"/>
          </a:xfrm>
        </p:spPr>
        <p:txBody>
          <a:bodyPr/>
          <a:lstStyle>
            <a:lvl1pPr marL="342900" indent="-342900">
              <a:buClr>
                <a:srgbClr val="3264A0"/>
              </a:buClr>
              <a:buFont typeface="Wingdings" panose="05000000000000000000" pitchFamily="2" charset="2"/>
              <a:buChar cha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6218"/>
            <a:ext cx="4038600" cy="4749945"/>
          </a:xfrm>
        </p:spPr>
        <p:txBody>
          <a:bodyPr/>
          <a:lstStyle>
            <a:lvl1pPr marL="342900" indent="-342900">
              <a:buClr>
                <a:srgbClr val="3264A0"/>
              </a:buClr>
              <a:buFont typeface="Wingdings" panose="05000000000000000000" pitchFamily="2" charset="2"/>
              <a:buChar cha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0" y="1067621"/>
            <a:ext cx="9144000" cy="0"/>
          </a:xfrm>
          <a:prstGeom prst="line">
            <a:avLst/>
          </a:prstGeom>
          <a:ln w="57150">
            <a:solidFill>
              <a:srgbClr val="309C88"/>
            </a:solidFill>
          </a:ln>
          <a:effectLst/>
        </p:spPr>
        <p:style>
          <a:lnRef idx="2">
            <a:schemeClr val="accent1"/>
          </a:lnRef>
          <a:fillRef idx="0">
            <a:schemeClr val="accent1"/>
          </a:fillRef>
          <a:effectRef idx="1">
            <a:schemeClr val="accent1"/>
          </a:effectRef>
          <a:fontRef idx="minor">
            <a:schemeClr val="tx1"/>
          </a:fontRef>
        </p:style>
      </p:cxnSp>
      <p:sp>
        <p:nvSpPr>
          <p:cNvPr id="5" name="Slide Number Placeholder 4"/>
          <p:cNvSpPr>
            <a:spLocks noGrp="1"/>
          </p:cNvSpPr>
          <p:nvPr>
            <p:ph type="sldNum" sz="quarter" idx="10"/>
          </p:nvPr>
        </p:nvSpPr>
        <p:spPr>
          <a:xfrm>
            <a:off x="6070023" y="6366756"/>
            <a:ext cx="2057400" cy="365125"/>
          </a:xfrm>
        </p:spPr>
        <p:txBody>
          <a:bodyPr/>
          <a:lstStyle/>
          <a:p>
            <a:fld id="{C52F12FE-44DD-4E9A-97DB-0269DCBFB1C7}" type="slidenum">
              <a:rPr lang="en-US" smtClean="0"/>
              <a:t>‹#›</a:t>
            </a:fld>
            <a:endParaRPr lang="en-US"/>
          </a:p>
        </p:txBody>
      </p:sp>
    </p:spTree>
    <p:extLst>
      <p:ext uri="{BB962C8B-B14F-4D97-AF65-F5344CB8AC3E}">
        <p14:creationId xmlns:p14="http://schemas.microsoft.com/office/powerpoint/2010/main" val="42765345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9"/>
            <a:ext cx="3008313" cy="6303242"/>
          </a:xfrm>
        </p:spPr>
        <p:txBody>
          <a:bodyPr anchor="ctr">
            <a:normAutofit/>
          </a:bodyPr>
          <a:lstStyle>
            <a:lvl1pPr algn="l">
              <a:defRPr sz="3600" b="1"/>
            </a:lvl1pPr>
          </a:lstStyle>
          <a:p>
            <a:r>
              <a:rPr lang="en-US"/>
              <a:t>Click to edit Master title style</a:t>
            </a:r>
          </a:p>
        </p:txBody>
      </p:sp>
      <p:sp>
        <p:nvSpPr>
          <p:cNvPr id="3" name="Content Placeholder 2"/>
          <p:cNvSpPr>
            <a:spLocks noGrp="1"/>
          </p:cNvSpPr>
          <p:nvPr>
            <p:ph idx="1"/>
          </p:nvPr>
        </p:nvSpPr>
        <p:spPr>
          <a:xfrm>
            <a:off x="3575050" y="273050"/>
            <a:ext cx="5111750" cy="630324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44587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2258976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7"/>
        <p:cNvGrpSpPr/>
        <p:nvPr/>
      </p:nvGrpSpPr>
      <p:grpSpPr>
        <a:xfrm>
          <a:off x="0" y="0"/>
          <a:ext cx="0" cy="0"/>
          <a:chOff x="0" y="0"/>
          <a:chExt cx="0" cy="0"/>
        </a:xfrm>
      </p:grpSpPr>
      <p:sp>
        <p:nvSpPr>
          <p:cNvPr id="28" name="Google Shape;28;p75"/>
          <p:cNvSpPr txBox="1">
            <a:spLocks noGrp="1"/>
          </p:cNvSpPr>
          <p:nvPr>
            <p:ph type="body" idx="1"/>
          </p:nvPr>
        </p:nvSpPr>
        <p:spPr>
          <a:xfrm>
            <a:off x="457200" y="1385455"/>
            <a:ext cx="8229600" cy="4987635"/>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0" name="Google Shape;30;p75"/>
          <p:cNvSpPr txBox="1">
            <a:spLocks noGrp="1"/>
          </p:cNvSpPr>
          <p:nvPr>
            <p:ph type="title"/>
          </p:nvPr>
        </p:nvSpPr>
        <p:spPr>
          <a:xfrm>
            <a:off x="457199" y="210492"/>
            <a:ext cx="8229600" cy="875601"/>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3264A0"/>
              </a:buClr>
              <a:buSzPts val="3600"/>
              <a:buFont typeface="Arial"/>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31" name="Google Shape;31;p75"/>
          <p:cNvCxnSpPr/>
          <p:nvPr/>
        </p:nvCxnSpPr>
        <p:spPr>
          <a:xfrm>
            <a:off x="0" y="1067618"/>
            <a:ext cx="9144000" cy="0"/>
          </a:xfrm>
          <a:prstGeom prst="straightConnector1">
            <a:avLst/>
          </a:prstGeom>
          <a:noFill/>
          <a:ln w="57150" cap="flat" cmpd="sng">
            <a:solidFill>
              <a:srgbClr val="309C88"/>
            </a:solidFill>
            <a:prstDash val="solid"/>
            <a:round/>
            <a:headEnd type="none" w="sm" len="sm"/>
            <a:tailEnd type="none" w="sm" len="sm"/>
          </a:ln>
        </p:spPr>
      </p:cxnSp>
      <p:sp>
        <p:nvSpPr>
          <p:cNvPr id="32" name="Google Shape;32;p75"/>
          <p:cNvSpPr txBox="1">
            <a:spLocks noGrp="1"/>
          </p:cNvSpPr>
          <p:nvPr>
            <p:ph type="sldNum" idx="12"/>
          </p:nvPr>
        </p:nvSpPr>
        <p:spPr>
          <a:xfrm>
            <a:off x="6116205" y="6366756"/>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 y="2474889"/>
            <a:ext cx="7829765" cy="1656080"/>
          </a:xfrm>
        </p:spPr>
        <p:txBody>
          <a:bodyPr anchor="b">
            <a:normAutofit/>
          </a:bodyPr>
          <a:lstStyle>
            <a:lvl1pPr algn="r">
              <a:defRPr sz="5400" b="1">
                <a:solidFill>
                  <a:srgbClr val="3264A0"/>
                </a:solidFill>
              </a:defRPr>
            </a:lvl1pPr>
          </a:lstStyle>
          <a:p>
            <a:r>
              <a:rPr lang="en-US"/>
              <a:t>Click to edit</a:t>
            </a:r>
          </a:p>
        </p:txBody>
      </p:sp>
      <p:cxnSp>
        <p:nvCxnSpPr>
          <p:cNvPr id="6" name="Straight Connector 5"/>
          <p:cNvCxnSpPr/>
          <p:nvPr userDrawn="1"/>
        </p:nvCxnSpPr>
        <p:spPr>
          <a:xfrm flipV="1">
            <a:off x="2" y="4150809"/>
            <a:ext cx="7829765" cy="13094"/>
          </a:xfrm>
          <a:prstGeom prst="line">
            <a:avLst/>
          </a:prstGeom>
          <a:ln w="57150">
            <a:solidFill>
              <a:srgbClr val="309C88"/>
            </a:soli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0"/>
          </p:nvPr>
        </p:nvSpPr>
        <p:spPr>
          <a:xfrm>
            <a:off x="6984419" y="6356354"/>
            <a:ext cx="2057400" cy="365125"/>
          </a:xfrm>
        </p:spPr>
        <p:txBody>
          <a:bodyPr/>
          <a:lstStyle/>
          <a:p>
            <a:fld id="{C52F12FE-44DD-4E9A-97DB-0269DCBFB1C7}" type="slidenum">
              <a:rPr lang="en-US" smtClean="0"/>
              <a:t>‹#›</a:t>
            </a:fld>
            <a:endParaRPr lang="en-US"/>
          </a:p>
        </p:txBody>
      </p:sp>
    </p:spTree>
    <p:extLst>
      <p:ext uri="{BB962C8B-B14F-4D97-AF65-F5344CB8AC3E}">
        <p14:creationId xmlns:p14="http://schemas.microsoft.com/office/powerpoint/2010/main" val="29179195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ransition 6">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028950" y="6356354"/>
            <a:ext cx="3086100" cy="365125"/>
          </a:xfrm>
          <a:prstGeom prst="rect">
            <a:avLst/>
          </a:prstGeom>
        </p:spPr>
        <p:txBody>
          <a:bodyPr anchor="b"/>
          <a:lstStyle/>
          <a:p>
            <a:pPr>
              <a:defRPr/>
            </a:pPr>
            <a:endParaRPr lang="en-US">
              <a:solidFill>
                <a:srgbClr val="000000"/>
              </a:solidFill>
            </a:endParaRPr>
          </a:p>
        </p:txBody>
      </p:sp>
      <p:sp>
        <p:nvSpPr>
          <p:cNvPr id="4" name="Slide Number Placeholder 3"/>
          <p:cNvSpPr>
            <a:spLocks noGrp="1"/>
          </p:cNvSpPr>
          <p:nvPr>
            <p:ph type="sldNum" sz="quarter" idx="11"/>
          </p:nvPr>
        </p:nvSpPr>
        <p:spPr/>
        <p:txBody>
          <a:bodyPr/>
          <a:lstStyle/>
          <a:p>
            <a:pPr algn="l"/>
            <a:endParaRPr lang="en-US">
              <a:solidFill>
                <a:srgbClr val="000000">
                  <a:tint val="75000"/>
                </a:srgbClr>
              </a:solidFill>
            </a:endParaRPr>
          </a:p>
        </p:txBody>
      </p:sp>
      <p:sp>
        <p:nvSpPr>
          <p:cNvPr id="9" name="Rectangle 8">
            <a:extLst>
              <a:ext uri="{FF2B5EF4-FFF2-40B4-BE49-F238E27FC236}">
                <a16:creationId xmlns:a16="http://schemas.microsoft.com/office/drawing/2014/main" id="{DEC52C27-3242-415B-A219-4E96E7C66EFA}"/>
              </a:ext>
            </a:extLst>
          </p:cNvPr>
          <p:cNvSpPr/>
          <p:nvPr userDrawn="1"/>
        </p:nvSpPr>
        <p:spPr>
          <a:xfrm>
            <a:off x="5902036" y="0"/>
            <a:ext cx="3241964" cy="6858000"/>
          </a:xfrm>
          <a:prstGeom prst="rect">
            <a:avLst/>
          </a:prstGeom>
          <a:gradFill flip="none" rotWithShape="1">
            <a:gsLst>
              <a:gs pos="0">
                <a:schemeClr val="bg1"/>
              </a:gs>
              <a:gs pos="51000">
                <a:srgbClr val="FFFFFF"/>
              </a:gs>
              <a:gs pos="100000">
                <a:schemeClr val="bg1">
                  <a:alpha val="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Title 1"/>
          <p:cNvSpPr>
            <a:spLocks noGrp="1"/>
          </p:cNvSpPr>
          <p:nvPr>
            <p:ph type="title" hasCustomPrompt="1"/>
          </p:nvPr>
        </p:nvSpPr>
        <p:spPr>
          <a:xfrm>
            <a:off x="6310745" y="2038930"/>
            <a:ext cx="2667000" cy="3048000"/>
          </a:xfrm>
        </p:spPr>
        <p:txBody>
          <a:bodyPr anchor="ctr" anchorCtr="0"/>
          <a:lstStyle>
            <a:lvl1pPr algn="ctr">
              <a:defRPr baseline="0">
                <a:solidFill>
                  <a:srgbClr val="3264A0"/>
                </a:solidFill>
              </a:defRPr>
            </a:lvl1pPr>
          </a:lstStyle>
          <a:p>
            <a:r>
              <a:rPr lang="en-US"/>
              <a:t>Header Goes Here</a:t>
            </a:r>
          </a:p>
        </p:txBody>
      </p:sp>
    </p:spTree>
    <p:extLst>
      <p:ext uri="{BB962C8B-B14F-4D97-AF65-F5344CB8AC3E}">
        <p14:creationId xmlns:p14="http://schemas.microsoft.com/office/powerpoint/2010/main" val="14978013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ransition 6">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028950" y="6356354"/>
            <a:ext cx="3086100" cy="365125"/>
          </a:xfrm>
          <a:prstGeom prst="rect">
            <a:avLst/>
          </a:prstGeom>
        </p:spPr>
        <p:txBody>
          <a:bodyPr/>
          <a:lstStyle/>
          <a:p>
            <a:pPr>
              <a:defRPr/>
            </a:pPr>
            <a:endParaRPr lang="en-US">
              <a:solidFill>
                <a:srgbClr val="000000"/>
              </a:solidFill>
            </a:endParaRPr>
          </a:p>
        </p:txBody>
      </p:sp>
      <p:pic>
        <p:nvPicPr>
          <p:cNvPr id="7" name="Picture 6" descr="A picture containing person, child, boy, little&#10;&#10;Description automatically generated">
            <a:extLst>
              <a:ext uri="{FF2B5EF4-FFF2-40B4-BE49-F238E27FC236}">
                <a16:creationId xmlns:a16="http://schemas.microsoft.com/office/drawing/2014/main" id="{E6EA83AA-49BE-4E6A-8ABD-17513FFE8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8310" y="-29134"/>
            <a:ext cx="10361176" cy="6887134"/>
          </a:xfrm>
          <a:prstGeom prst="rect">
            <a:avLst/>
          </a:prstGeom>
        </p:spPr>
      </p:pic>
      <p:sp>
        <p:nvSpPr>
          <p:cNvPr id="9" name="Rectangle 8">
            <a:extLst>
              <a:ext uri="{FF2B5EF4-FFF2-40B4-BE49-F238E27FC236}">
                <a16:creationId xmlns:a16="http://schemas.microsoft.com/office/drawing/2014/main" id="{DEC52C27-3242-415B-A219-4E96E7C66EFA}"/>
              </a:ext>
            </a:extLst>
          </p:cNvPr>
          <p:cNvSpPr/>
          <p:nvPr userDrawn="1"/>
        </p:nvSpPr>
        <p:spPr>
          <a:xfrm>
            <a:off x="4314935" y="-29134"/>
            <a:ext cx="5011947" cy="6887134"/>
          </a:xfrm>
          <a:prstGeom prst="rect">
            <a:avLst/>
          </a:prstGeom>
          <a:gradFill flip="none" rotWithShape="1">
            <a:gsLst>
              <a:gs pos="16600">
                <a:srgbClr val="FFFFFF"/>
              </a:gs>
              <a:gs pos="0">
                <a:schemeClr val="bg1"/>
              </a:gs>
              <a:gs pos="100000">
                <a:schemeClr val="bg1">
                  <a:alpha val="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Title 1"/>
          <p:cNvSpPr>
            <a:spLocks noGrp="1"/>
          </p:cNvSpPr>
          <p:nvPr>
            <p:ph type="title" hasCustomPrompt="1"/>
          </p:nvPr>
        </p:nvSpPr>
        <p:spPr>
          <a:xfrm>
            <a:off x="6393041" y="2025982"/>
            <a:ext cx="2667000" cy="3060948"/>
          </a:xfrm>
        </p:spPr>
        <p:txBody>
          <a:bodyPr anchor="ctr" anchorCtr="0"/>
          <a:lstStyle>
            <a:lvl1pPr algn="ctr">
              <a:defRPr baseline="0">
                <a:solidFill>
                  <a:srgbClr val="3264A0"/>
                </a:solidFill>
              </a:defRPr>
            </a:lvl1pPr>
          </a:lstStyle>
          <a:p>
            <a:r>
              <a:rPr lang="en-US"/>
              <a:t>Header Goes Here</a:t>
            </a:r>
          </a:p>
        </p:txBody>
      </p:sp>
      <p:sp>
        <p:nvSpPr>
          <p:cNvPr id="4" name="Slide Number Placeholder 3"/>
          <p:cNvSpPr>
            <a:spLocks noGrp="1"/>
          </p:cNvSpPr>
          <p:nvPr>
            <p:ph type="sldNum" sz="quarter" idx="11"/>
          </p:nvPr>
        </p:nvSpPr>
        <p:spPr>
          <a:xfrm>
            <a:off x="7095466" y="6356354"/>
            <a:ext cx="2057400" cy="365125"/>
          </a:xfrm>
        </p:spPr>
        <p:txBody>
          <a:bodyPr/>
          <a:lstStyle>
            <a:lvl1pPr algn="r">
              <a:defRPr/>
            </a:lvl1pPr>
          </a:lstStyle>
          <a:p>
            <a:fld id="{020EDDED-708C-47C4-A8EB-CD8AA8CA6A97}"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8566350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Transition 6">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357801" y="-164592"/>
            <a:ext cx="10828543" cy="7022592"/>
          </a:xfrm>
          <a:prstGeom prst="rect">
            <a:avLst/>
          </a:prstGeom>
        </p:spPr>
      </p:pic>
      <p:sp>
        <p:nvSpPr>
          <p:cNvPr id="3" name="Footer Placeholder 2"/>
          <p:cNvSpPr>
            <a:spLocks noGrp="1"/>
          </p:cNvSpPr>
          <p:nvPr>
            <p:ph type="ftr" sz="quarter" idx="10"/>
          </p:nvPr>
        </p:nvSpPr>
        <p:spPr>
          <a:xfrm>
            <a:off x="3028950" y="6356354"/>
            <a:ext cx="3086100" cy="365125"/>
          </a:xfrm>
          <a:prstGeom prst="rect">
            <a:avLst/>
          </a:prstGeom>
        </p:spPr>
        <p:txBody>
          <a:bodyPr/>
          <a:lstStyle/>
          <a:p>
            <a:pPr>
              <a:defRPr/>
            </a:pPr>
            <a:endParaRPr lang="en-US">
              <a:solidFill>
                <a:srgbClr val="000000"/>
              </a:solidFill>
            </a:endParaRPr>
          </a:p>
        </p:txBody>
      </p:sp>
      <p:sp>
        <p:nvSpPr>
          <p:cNvPr id="8" name="Rectangle 7">
            <a:extLst>
              <a:ext uri="{FF2B5EF4-FFF2-40B4-BE49-F238E27FC236}">
                <a16:creationId xmlns:a16="http://schemas.microsoft.com/office/drawing/2014/main" id="{F751E777-713B-488E-A1CF-6B63014CF969}"/>
              </a:ext>
            </a:extLst>
          </p:cNvPr>
          <p:cNvSpPr/>
          <p:nvPr userDrawn="1"/>
        </p:nvSpPr>
        <p:spPr>
          <a:xfrm>
            <a:off x="4318639" y="-164592"/>
            <a:ext cx="5152103" cy="7022592"/>
          </a:xfrm>
          <a:prstGeom prst="rect">
            <a:avLst/>
          </a:prstGeom>
          <a:gradFill flip="none" rotWithShape="1">
            <a:gsLst>
              <a:gs pos="16600">
                <a:srgbClr val="FFFFFF"/>
              </a:gs>
              <a:gs pos="0">
                <a:schemeClr val="bg1"/>
              </a:gs>
              <a:gs pos="100000">
                <a:schemeClr val="bg1">
                  <a:alpha val="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Title 1"/>
          <p:cNvSpPr>
            <a:spLocks noGrp="1"/>
          </p:cNvSpPr>
          <p:nvPr>
            <p:ph type="title" hasCustomPrompt="1"/>
          </p:nvPr>
        </p:nvSpPr>
        <p:spPr>
          <a:xfrm>
            <a:off x="6676013" y="1243402"/>
            <a:ext cx="2667000" cy="3048000"/>
          </a:xfrm>
        </p:spPr>
        <p:txBody>
          <a:bodyPr anchor="ctr" anchorCtr="0"/>
          <a:lstStyle>
            <a:lvl1pPr algn="ctr">
              <a:defRPr baseline="0">
                <a:solidFill>
                  <a:srgbClr val="3264A0"/>
                </a:solidFill>
              </a:defRPr>
            </a:lvl1pPr>
          </a:lstStyle>
          <a:p>
            <a:r>
              <a:rPr lang="en-US"/>
              <a:t>Header Goes Here</a:t>
            </a:r>
          </a:p>
        </p:txBody>
      </p:sp>
      <p:sp>
        <p:nvSpPr>
          <p:cNvPr id="4" name="Slide Number Placeholder 3"/>
          <p:cNvSpPr>
            <a:spLocks noGrp="1"/>
          </p:cNvSpPr>
          <p:nvPr>
            <p:ph type="sldNum" sz="quarter" idx="11"/>
          </p:nvPr>
        </p:nvSpPr>
        <p:spPr>
          <a:xfrm>
            <a:off x="7285613" y="6325156"/>
            <a:ext cx="2057400" cy="365125"/>
          </a:xfrm>
        </p:spPr>
        <p:txBody>
          <a:bodyPr/>
          <a:lstStyle>
            <a:lvl1pPr algn="r">
              <a:defRPr/>
            </a:lvl1pPr>
          </a:lstStyle>
          <a:p>
            <a:fld id="{020EDDED-708C-47C4-A8EB-CD8AA8CA6A97}"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7534632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Transition 6">
    <p:spTree>
      <p:nvGrpSpPr>
        <p:cNvPr id="1" name=""/>
        <p:cNvGrpSpPr/>
        <p:nvPr/>
      </p:nvGrpSpPr>
      <p:grpSpPr>
        <a:xfrm>
          <a:off x="0" y="0"/>
          <a:ext cx="0" cy="0"/>
          <a:chOff x="0" y="0"/>
          <a:chExt cx="0" cy="0"/>
        </a:xfrm>
      </p:grpSpPr>
      <p:pic>
        <p:nvPicPr>
          <p:cNvPr id="9" name="Picture 8" descr="A picture containing person, child, young, boy&#10;&#10;Description automatically generated">
            <a:extLst>
              <a:ext uri="{FF2B5EF4-FFF2-40B4-BE49-F238E27FC236}">
                <a16:creationId xmlns:a16="http://schemas.microsoft.com/office/drawing/2014/main" id="{4B4BB3DF-1402-4825-8FAB-46B3036587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8276" y="-18014"/>
            <a:ext cx="10332276" cy="6876014"/>
          </a:xfrm>
          <a:prstGeom prst="rect">
            <a:avLst/>
          </a:prstGeom>
        </p:spPr>
      </p:pic>
      <p:sp>
        <p:nvSpPr>
          <p:cNvPr id="8" name="Rectangle 7">
            <a:extLst>
              <a:ext uri="{FF2B5EF4-FFF2-40B4-BE49-F238E27FC236}">
                <a16:creationId xmlns:a16="http://schemas.microsoft.com/office/drawing/2014/main" id="{F751E777-713B-488E-A1CF-6B63014CF969}"/>
              </a:ext>
            </a:extLst>
          </p:cNvPr>
          <p:cNvSpPr/>
          <p:nvPr userDrawn="1"/>
        </p:nvSpPr>
        <p:spPr>
          <a:xfrm>
            <a:off x="3991899" y="-154813"/>
            <a:ext cx="5152103" cy="7022592"/>
          </a:xfrm>
          <a:prstGeom prst="rect">
            <a:avLst/>
          </a:prstGeom>
          <a:gradFill flip="none" rotWithShape="1">
            <a:gsLst>
              <a:gs pos="16600">
                <a:srgbClr val="FFFFFF"/>
              </a:gs>
              <a:gs pos="0">
                <a:schemeClr val="bg1"/>
              </a:gs>
              <a:gs pos="100000">
                <a:schemeClr val="bg1">
                  <a:alpha val="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Title 1"/>
          <p:cNvSpPr>
            <a:spLocks noGrp="1"/>
          </p:cNvSpPr>
          <p:nvPr>
            <p:ph type="title" hasCustomPrompt="1"/>
          </p:nvPr>
        </p:nvSpPr>
        <p:spPr>
          <a:xfrm>
            <a:off x="6392549" y="371993"/>
            <a:ext cx="2667000" cy="3048000"/>
          </a:xfrm>
        </p:spPr>
        <p:txBody>
          <a:bodyPr anchor="ctr" anchorCtr="0"/>
          <a:lstStyle>
            <a:lvl1pPr algn="ctr">
              <a:defRPr baseline="0">
                <a:solidFill>
                  <a:srgbClr val="3264A0"/>
                </a:solidFill>
              </a:defRPr>
            </a:lvl1pPr>
          </a:lstStyle>
          <a:p>
            <a:r>
              <a:rPr lang="en-US"/>
              <a:t>Header Goes Here</a:t>
            </a:r>
          </a:p>
        </p:txBody>
      </p:sp>
      <p:sp>
        <p:nvSpPr>
          <p:cNvPr id="4" name="Slide Number Placeholder 3"/>
          <p:cNvSpPr>
            <a:spLocks noGrp="1"/>
          </p:cNvSpPr>
          <p:nvPr>
            <p:ph type="sldNum" sz="quarter" idx="11"/>
          </p:nvPr>
        </p:nvSpPr>
        <p:spPr>
          <a:xfrm>
            <a:off x="7002149" y="6315206"/>
            <a:ext cx="2057400" cy="365125"/>
          </a:xfrm>
        </p:spPr>
        <p:txBody>
          <a:bodyPr/>
          <a:lstStyle>
            <a:lvl1pPr algn="r">
              <a:defRPr/>
            </a:lvl1pPr>
          </a:lstStyle>
          <a:p>
            <a:fld id="{020EDDED-708C-47C4-A8EB-CD8AA8CA6A97}"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18560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ransition 6">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 t="7049" r="116" b="9394"/>
          <a:stretch/>
        </p:blipFill>
        <p:spPr bwMode="auto">
          <a:xfrm>
            <a:off x="0" y="-435932"/>
            <a:ext cx="9133368" cy="7293935"/>
          </a:xfrm>
          <a:prstGeom prst="rect">
            <a:avLst/>
          </a:prstGeom>
          <a:noFill/>
          <a:ln w="9525">
            <a:noFill/>
            <a:miter lim="800000"/>
            <a:headEnd/>
            <a:tailEnd/>
          </a:ln>
        </p:spPr>
      </p:pic>
      <p:sp>
        <p:nvSpPr>
          <p:cNvPr id="8" name="Rectangle 7">
            <a:extLst>
              <a:ext uri="{FF2B5EF4-FFF2-40B4-BE49-F238E27FC236}">
                <a16:creationId xmlns:a16="http://schemas.microsoft.com/office/drawing/2014/main" id="{F751E777-713B-488E-A1CF-6B63014CF969}"/>
              </a:ext>
            </a:extLst>
          </p:cNvPr>
          <p:cNvSpPr/>
          <p:nvPr userDrawn="1"/>
        </p:nvSpPr>
        <p:spPr>
          <a:xfrm>
            <a:off x="5855857" y="-435932"/>
            <a:ext cx="3288145" cy="7293932"/>
          </a:xfrm>
          <a:prstGeom prst="rect">
            <a:avLst/>
          </a:prstGeom>
          <a:gradFill flip="none" rotWithShape="1">
            <a:gsLst>
              <a:gs pos="16600">
                <a:srgbClr val="FFFFFF"/>
              </a:gs>
              <a:gs pos="0">
                <a:schemeClr val="bg1"/>
              </a:gs>
              <a:gs pos="100000">
                <a:schemeClr val="bg1">
                  <a:alpha val="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Title 1"/>
          <p:cNvSpPr>
            <a:spLocks noGrp="1"/>
          </p:cNvSpPr>
          <p:nvPr>
            <p:ph type="title" hasCustomPrompt="1"/>
          </p:nvPr>
        </p:nvSpPr>
        <p:spPr>
          <a:xfrm>
            <a:off x="6310745" y="2038930"/>
            <a:ext cx="2667000" cy="3048000"/>
          </a:xfrm>
        </p:spPr>
        <p:txBody>
          <a:bodyPr anchor="ctr" anchorCtr="0"/>
          <a:lstStyle>
            <a:lvl1pPr algn="ctr">
              <a:defRPr baseline="0">
                <a:solidFill>
                  <a:srgbClr val="3264A0"/>
                </a:solidFill>
              </a:defRPr>
            </a:lvl1pPr>
          </a:lstStyle>
          <a:p>
            <a:r>
              <a:rPr lang="en-US"/>
              <a:t>Header Goes Here</a:t>
            </a:r>
          </a:p>
        </p:txBody>
      </p:sp>
      <p:sp>
        <p:nvSpPr>
          <p:cNvPr id="4" name="Slide Number Placeholder 3"/>
          <p:cNvSpPr>
            <a:spLocks noGrp="1"/>
          </p:cNvSpPr>
          <p:nvPr>
            <p:ph type="sldNum" sz="quarter" idx="11"/>
          </p:nvPr>
        </p:nvSpPr>
        <p:spPr/>
        <p:txBody>
          <a:bodyPr/>
          <a:lstStyle>
            <a:lvl1pPr algn="r">
              <a:defRPr/>
            </a:lvl1pPr>
          </a:lstStyle>
          <a:p>
            <a:fld id="{020EDDED-708C-47C4-A8EB-CD8AA8CA6A97}"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3426415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ransition 6">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028950" y="6356354"/>
            <a:ext cx="3086100" cy="365125"/>
          </a:xfrm>
          <a:prstGeom prst="rect">
            <a:avLst/>
          </a:prstGeom>
        </p:spPr>
        <p:txBody>
          <a:bodyPr/>
          <a:lstStyle/>
          <a:p>
            <a:pPr>
              <a:defRPr/>
            </a:pPr>
            <a:endParaRPr lang="en-US">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a:solidFill>
                <a:srgbClr val="000000">
                  <a:tint val="75000"/>
                </a:srgbClr>
              </a:solidFill>
            </a:endParaRPr>
          </a:p>
        </p:txBody>
      </p:sp>
      <p:pic>
        <p:nvPicPr>
          <p:cNvPr id="6" name="Picture 5" descr="A person sitting on a table&#10;&#10;Description automatically generated">
            <a:extLst>
              <a:ext uri="{FF2B5EF4-FFF2-40B4-BE49-F238E27FC236}">
                <a16:creationId xmlns:a16="http://schemas.microsoft.com/office/drawing/2014/main" id="{275A8B63-D333-4F2C-BFC4-B7730E0271C0}"/>
              </a:ext>
            </a:extLst>
          </p:cNvPr>
          <p:cNvPicPr>
            <a:picLocks noChangeAspect="1"/>
          </p:cNvPicPr>
          <p:nvPr userDrawn="1"/>
        </p:nvPicPr>
        <p:blipFill rotWithShape="1">
          <a:blip r:embed="rId2"/>
          <a:srcRect r="11176"/>
          <a:stretch/>
        </p:blipFill>
        <p:spPr>
          <a:xfrm flipH="1">
            <a:off x="1" y="733"/>
            <a:ext cx="9143999" cy="6870787"/>
          </a:xfrm>
          <a:prstGeom prst="rect">
            <a:avLst/>
          </a:prstGeom>
        </p:spPr>
      </p:pic>
      <p:sp>
        <p:nvSpPr>
          <p:cNvPr id="8" name="Rectangle 7">
            <a:extLst>
              <a:ext uri="{FF2B5EF4-FFF2-40B4-BE49-F238E27FC236}">
                <a16:creationId xmlns:a16="http://schemas.microsoft.com/office/drawing/2014/main" id="{F751E777-713B-488E-A1CF-6B63014CF969}"/>
              </a:ext>
            </a:extLst>
          </p:cNvPr>
          <p:cNvSpPr/>
          <p:nvPr userDrawn="1"/>
        </p:nvSpPr>
        <p:spPr>
          <a:xfrm>
            <a:off x="3991899" y="0"/>
            <a:ext cx="5152103" cy="6858000"/>
          </a:xfrm>
          <a:prstGeom prst="rect">
            <a:avLst/>
          </a:prstGeom>
          <a:gradFill flip="none" rotWithShape="1">
            <a:gsLst>
              <a:gs pos="16600">
                <a:srgbClr val="FFFFFF"/>
              </a:gs>
              <a:gs pos="0">
                <a:schemeClr val="bg1"/>
              </a:gs>
              <a:gs pos="100000">
                <a:schemeClr val="bg1">
                  <a:alpha val="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Title 1"/>
          <p:cNvSpPr>
            <a:spLocks noGrp="1"/>
          </p:cNvSpPr>
          <p:nvPr>
            <p:ph type="title" hasCustomPrompt="1"/>
          </p:nvPr>
        </p:nvSpPr>
        <p:spPr>
          <a:xfrm>
            <a:off x="6310745" y="2038930"/>
            <a:ext cx="2667000" cy="3048000"/>
          </a:xfrm>
        </p:spPr>
        <p:txBody>
          <a:bodyPr anchor="ctr" anchorCtr="0"/>
          <a:lstStyle>
            <a:lvl1pPr algn="ctr">
              <a:defRPr baseline="0">
                <a:solidFill>
                  <a:srgbClr val="3264A0"/>
                </a:solidFill>
              </a:defRPr>
            </a:lvl1pPr>
          </a:lstStyle>
          <a:p>
            <a:r>
              <a:rPr lang="en-US"/>
              <a:t>Header Goes Here</a:t>
            </a:r>
          </a:p>
        </p:txBody>
      </p:sp>
    </p:spTree>
    <p:extLst>
      <p:ext uri="{BB962C8B-B14F-4D97-AF65-F5344CB8AC3E}">
        <p14:creationId xmlns:p14="http://schemas.microsoft.com/office/powerpoint/2010/main" val="7410610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ransition 6">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028950" y="6356354"/>
            <a:ext cx="3086100" cy="365125"/>
          </a:xfrm>
          <a:prstGeom prst="rect">
            <a:avLst/>
          </a:prstGeom>
        </p:spPr>
        <p:txBody>
          <a:bodyPr/>
          <a:lstStyle/>
          <a:p>
            <a:pPr>
              <a:defRPr/>
            </a:pPr>
            <a:endParaRPr lang="en-US">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a:solidFill>
                <a:srgbClr val="000000">
                  <a:tint val="75000"/>
                </a:srgbClr>
              </a:solidFill>
            </a:endParaRPr>
          </a:p>
        </p:txBody>
      </p:sp>
      <p:pic>
        <p:nvPicPr>
          <p:cNvPr id="5" name="Picture 4" descr="A person using a computer&#10;&#10;Description automatically generated">
            <a:extLst>
              <a:ext uri="{FF2B5EF4-FFF2-40B4-BE49-F238E27FC236}">
                <a16:creationId xmlns:a16="http://schemas.microsoft.com/office/drawing/2014/main" id="{8395A065-1488-4BC3-B53F-BF308CC73599}"/>
              </a:ext>
            </a:extLst>
          </p:cNvPr>
          <p:cNvPicPr>
            <a:picLocks noChangeAspect="1"/>
          </p:cNvPicPr>
          <p:nvPr userDrawn="1"/>
        </p:nvPicPr>
        <p:blipFill rotWithShape="1">
          <a:blip r:embed="rId2"/>
          <a:srcRect l="11690" r="-30"/>
          <a:stretch/>
        </p:blipFill>
        <p:spPr>
          <a:xfrm>
            <a:off x="4" y="0"/>
            <a:ext cx="9144000" cy="6868160"/>
          </a:xfrm>
          <a:prstGeom prst="rect">
            <a:avLst/>
          </a:prstGeom>
        </p:spPr>
      </p:pic>
      <p:sp>
        <p:nvSpPr>
          <p:cNvPr id="8" name="Rectangle 7">
            <a:extLst>
              <a:ext uri="{FF2B5EF4-FFF2-40B4-BE49-F238E27FC236}">
                <a16:creationId xmlns:a16="http://schemas.microsoft.com/office/drawing/2014/main" id="{F751E777-713B-488E-A1CF-6B63014CF969}"/>
              </a:ext>
            </a:extLst>
          </p:cNvPr>
          <p:cNvSpPr/>
          <p:nvPr userDrawn="1"/>
        </p:nvSpPr>
        <p:spPr>
          <a:xfrm>
            <a:off x="5209311" y="0"/>
            <a:ext cx="3934691" cy="6858000"/>
          </a:xfrm>
          <a:prstGeom prst="rect">
            <a:avLst/>
          </a:prstGeom>
          <a:gradFill flip="none" rotWithShape="1">
            <a:gsLst>
              <a:gs pos="16600">
                <a:srgbClr val="FFFFFF"/>
              </a:gs>
              <a:gs pos="0">
                <a:schemeClr val="bg1"/>
              </a:gs>
              <a:gs pos="100000">
                <a:schemeClr val="bg1">
                  <a:alpha val="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Title 1"/>
          <p:cNvSpPr>
            <a:spLocks noGrp="1"/>
          </p:cNvSpPr>
          <p:nvPr>
            <p:ph type="title" hasCustomPrompt="1"/>
          </p:nvPr>
        </p:nvSpPr>
        <p:spPr>
          <a:xfrm>
            <a:off x="6310745" y="2038930"/>
            <a:ext cx="2667000" cy="3048000"/>
          </a:xfrm>
        </p:spPr>
        <p:txBody>
          <a:bodyPr anchor="ctr" anchorCtr="0"/>
          <a:lstStyle>
            <a:lvl1pPr algn="ctr">
              <a:defRPr baseline="0">
                <a:solidFill>
                  <a:srgbClr val="3264A0"/>
                </a:solidFill>
              </a:defRPr>
            </a:lvl1pPr>
          </a:lstStyle>
          <a:p>
            <a:r>
              <a:rPr lang="en-US"/>
              <a:t>Header Goes Here</a:t>
            </a:r>
          </a:p>
        </p:txBody>
      </p:sp>
    </p:spTree>
    <p:extLst>
      <p:ext uri="{BB962C8B-B14F-4D97-AF65-F5344CB8AC3E}">
        <p14:creationId xmlns:p14="http://schemas.microsoft.com/office/powerpoint/2010/main" val="33687513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79F21B4E-04F8-4F16-8C19-F1E3F73D3052}"/>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85702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Header and Content 20">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848600" cy="1295400"/>
          </a:xfrm>
        </p:spPr>
        <p:txBody>
          <a:bodyPr/>
          <a:lstStyle>
            <a:lvl1pPr>
              <a:defRPr/>
            </a:lvl1pPr>
          </a:lstStyle>
          <a:p>
            <a:r>
              <a:rPr lang="en-US" dirty="0"/>
              <a:t>Header Goes Here</a:t>
            </a:r>
          </a:p>
        </p:txBody>
      </p:sp>
      <p:sp>
        <p:nvSpPr>
          <p:cNvPr id="3" name="Content Placeholder 2"/>
          <p:cNvSpPr>
            <a:spLocks noGrp="1"/>
          </p:cNvSpPr>
          <p:nvPr>
            <p:ph idx="1" hasCustomPrompt="1"/>
          </p:nvPr>
        </p:nvSpPr>
        <p:spPr>
          <a:xfrm>
            <a:off x="685800" y="1371600"/>
            <a:ext cx="7543800" cy="4876800"/>
          </a:xfrm>
        </p:spPr>
        <p:txBody>
          <a:bodyPr/>
          <a:lstStyle>
            <a:lvl1pPr marL="342900" marR="0" indent="-342900" algn="l" defTabSz="914400" rtl="0" eaLnBrk="0" fontAlgn="base" latinLnBrk="0" hangingPunct="0">
              <a:lnSpc>
                <a:spcPct val="95000"/>
              </a:lnSpc>
              <a:spcBef>
                <a:spcPct val="30000"/>
              </a:spcBef>
              <a:spcAft>
                <a:spcPct val="5000"/>
              </a:spcAft>
              <a:buClr>
                <a:srgbClr val="ABC8F7"/>
              </a:buClr>
              <a:buSzTx/>
              <a:buFont typeface="Wingdings" pitchFamily="2" charset="2"/>
              <a:buChar char="§"/>
              <a:tabLst/>
              <a:defRPr baseline="0"/>
            </a:lvl1pPr>
          </a:lstStyle>
          <a:p>
            <a:r>
              <a:rPr lang="en-US" dirty="0"/>
              <a:t>For use only if you are using picture(s) anywhere on this slide.  Otherwise, choose a slide with a child picture on the right.</a:t>
            </a:r>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endParaRPr lang="en-US" dirty="0"/>
          </a:p>
        </p:txBody>
      </p:sp>
      <p:sp>
        <p:nvSpPr>
          <p:cNvPr id="9"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0"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Tree>
    <p:extLst>
      <p:ext uri="{BB962C8B-B14F-4D97-AF65-F5344CB8AC3E}">
        <p14:creationId xmlns:p14="http://schemas.microsoft.com/office/powerpoint/2010/main" val="3819925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ransition 6">
  <p:cSld name="2_Transition 6">
    <p:spTree>
      <p:nvGrpSpPr>
        <p:cNvPr id="1" name="Shape 39"/>
        <p:cNvGrpSpPr/>
        <p:nvPr/>
      </p:nvGrpSpPr>
      <p:grpSpPr>
        <a:xfrm>
          <a:off x="0" y="0"/>
          <a:ext cx="0" cy="0"/>
          <a:chOff x="0" y="0"/>
          <a:chExt cx="0" cy="0"/>
        </a:xfrm>
      </p:grpSpPr>
      <p:pic>
        <p:nvPicPr>
          <p:cNvPr id="40" name="Google Shape;40;p77" descr="A group of people sitting at a table using a computer&#10;&#10;Description automatically generated"/>
          <p:cNvPicPr preferRelativeResize="0"/>
          <p:nvPr/>
        </p:nvPicPr>
        <p:blipFill rotWithShape="1">
          <a:blip r:embed="rId2">
            <a:alphaModFix amt="85000"/>
          </a:blip>
          <a:srcRect/>
          <a:stretch/>
        </p:blipFill>
        <p:spPr>
          <a:xfrm>
            <a:off x="-193559" y="-88358"/>
            <a:ext cx="9337560" cy="7003170"/>
          </a:xfrm>
          <a:prstGeom prst="rect">
            <a:avLst/>
          </a:prstGeom>
          <a:noFill/>
          <a:ln>
            <a:noFill/>
          </a:ln>
        </p:spPr>
      </p:pic>
      <p:sp>
        <p:nvSpPr>
          <p:cNvPr id="41" name="Google Shape;41;p77"/>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2" name="Google Shape;42;p77"/>
          <p:cNvSpPr txBox="1">
            <a:spLocks noGrp="1"/>
          </p:cNvSpPr>
          <p:nvPr>
            <p:ph type="sldNum" idx="12"/>
          </p:nvPr>
        </p:nvSpPr>
        <p:spPr>
          <a:xfrm>
            <a:off x="7095466"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3" name="Google Shape;43;p77"/>
          <p:cNvSpPr/>
          <p:nvPr/>
        </p:nvSpPr>
        <p:spPr>
          <a:xfrm>
            <a:off x="4132053" y="-29134"/>
            <a:ext cx="5011947" cy="6887134"/>
          </a:xfrm>
          <a:prstGeom prst="rect">
            <a:avLst/>
          </a:prstGeom>
          <a:gradFill>
            <a:gsLst>
              <a:gs pos="0">
                <a:schemeClr val="lt1"/>
              </a:gs>
              <a:gs pos="16600">
                <a:srgbClr val="FFFFFF"/>
              </a:gs>
              <a:gs pos="100000">
                <a:srgbClr val="FFFFFF">
                  <a:alpha val="0"/>
                </a:srgbClr>
              </a:gs>
            </a:gsLst>
            <a:lin ang="10800000" scaled="0"/>
          </a:gra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 name="Google Shape;44;p77"/>
          <p:cNvSpPr txBox="1">
            <a:spLocks noGrp="1"/>
          </p:cNvSpPr>
          <p:nvPr>
            <p:ph type="title"/>
          </p:nvPr>
        </p:nvSpPr>
        <p:spPr>
          <a:xfrm>
            <a:off x="6305420" y="1317186"/>
            <a:ext cx="2667000" cy="3060948"/>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3264A0"/>
              </a:buClr>
              <a:buSzPts val="3600"/>
              <a:buFont typeface="Arial"/>
              <a:buNone/>
              <a:defRPr>
                <a:solidFill>
                  <a:srgbClr val="3264A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5" name="Picture 4" descr="A picture containing text&#10;&#10;Description automatically generated">
            <a:extLst>
              <a:ext uri="{FF2B5EF4-FFF2-40B4-BE49-F238E27FC236}">
                <a16:creationId xmlns:a16="http://schemas.microsoft.com/office/drawing/2014/main" id="{BC6D5577-1021-FA9B-7CC7-F54702217A44}"/>
              </a:ext>
            </a:extLst>
          </p:cNvPr>
          <p:cNvPicPr>
            <a:picLocks noChangeAspect="1"/>
          </p:cNvPicPr>
          <p:nvPr userDrawn="1"/>
        </p:nvPicPr>
        <p:blipFill>
          <a:blip r:embed="rId2"/>
          <a:stretch>
            <a:fillRect/>
          </a:stretch>
        </p:blipFill>
        <p:spPr>
          <a:xfrm>
            <a:off x="7629525" y="6335879"/>
            <a:ext cx="1274186" cy="311629"/>
          </a:xfrm>
          <a:prstGeom prst="rect">
            <a:avLst/>
          </a:prstGeom>
        </p:spPr>
      </p:pic>
    </p:spTree>
    <p:extLst>
      <p:ext uri="{BB962C8B-B14F-4D97-AF65-F5344CB8AC3E}">
        <p14:creationId xmlns:p14="http://schemas.microsoft.com/office/powerpoint/2010/main" val="41798008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2474889"/>
            <a:ext cx="7829765" cy="1656080"/>
          </a:xfrm>
        </p:spPr>
        <p:txBody>
          <a:bodyPr anchor="b">
            <a:normAutofit/>
          </a:bodyPr>
          <a:lstStyle>
            <a:lvl1pPr algn="r">
              <a:defRPr sz="5400" b="1">
                <a:solidFill>
                  <a:srgbClr val="3264A0"/>
                </a:solidFill>
              </a:defRPr>
            </a:lvl1pPr>
          </a:lstStyle>
          <a:p>
            <a:r>
              <a:rPr lang="en-US"/>
              <a:t>Click to edit</a:t>
            </a:r>
          </a:p>
        </p:txBody>
      </p:sp>
      <p:cxnSp>
        <p:nvCxnSpPr>
          <p:cNvPr id="6" name="Straight Connector 5"/>
          <p:cNvCxnSpPr/>
          <p:nvPr userDrawn="1"/>
        </p:nvCxnSpPr>
        <p:spPr>
          <a:xfrm flipV="1">
            <a:off x="0" y="4150809"/>
            <a:ext cx="7829765" cy="13094"/>
          </a:xfrm>
          <a:prstGeom prst="line">
            <a:avLst/>
          </a:prstGeom>
          <a:ln w="57150">
            <a:solidFill>
              <a:srgbClr val="309C88"/>
            </a:soli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0"/>
          </p:nvPr>
        </p:nvSpPr>
        <p:spPr>
          <a:xfrm>
            <a:off x="5412794" y="6335879"/>
            <a:ext cx="2057400" cy="365125"/>
          </a:xfrm>
        </p:spPr>
        <p:txBody>
          <a:bodyPr/>
          <a:lstStyle/>
          <a:p>
            <a:fld id="{C52F12FE-44DD-4E9A-97DB-0269DCBFB1C7}" type="slidenum">
              <a:rPr lang="en-US" smtClean="0"/>
              <a:t>‹#›</a:t>
            </a:fld>
            <a:endParaRPr lang="en-US"/>
          </a:p>
        </p:txBody>
      </p:sp>
      <p:pic>
        <p:nvPicPr>
          <p:cNvPr id="4" name="Picture 3" descr="A picture containing text&#10;&#10;Description automatically generated">
            <a:extLst>
              <a:ext uri="{FF2B5EF4-FFF2-40B4-BE49-F238E27FC236}">
                <a16:creationId xmlns:a16="http://schemas.microsoft.com/office/drawing/2014/main" id="{97DD774F-53CB-5871-9FC3-9E0C964EF769}"/>
              </a:ext>
            </a:extLst>
          </p:cNvPr>
          <p:cNvPicPr>
            <a:picLocks noChangeAspect="1"/>
          </p:cNvPicPr>
          <p:nvPr userDrawn="1"/>
        </p:nvPicPr>
        <p:blipFill>
          <a:blip r:embed="rId2"/>
          <a:stretch>
            <a:fillRect/>
          </a:stretch>
        </p:blipFill>
        <p:spPr>
          <a:xfrm>
            <a:off x="7629525" y="6335879"/>
            <a:ext cx="1274186" cy="311629"/>
          </a:xfrm>
          <a:prstGeom prst="rect">
            <a:avLst/>
          </a:prstGeom>
        </p:spPr>
      </p:pic>
    </p:spTree>
    <p:extLst>
      <p:ext uri="{BB962C8B-B14F-4D97-AF65-F5344CB8AC3E}">
        <p14:creationId xmlns:p14="http://schemas.microsoft.com/office/powerpoint/2010/main" val="511504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757682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ransition 6">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028950" y="6356350"/>
            <a:ext cx="3086100" cy="365125"/>
          </a:xfrm>
          <a:prstGeom prst="rect">
            <a:avLst/>
          </a:prstGeom>
        </p:spPr>
        <p:txBody>
          <a:bodyPr anchor="b"/>
          <a:lstStyle/>
          <a:p>
            <a:pPr>
              <a:defRPr/>
            </a:pPr>
            <a:endParaRPr lang="en-US">
              <a:solidFill>
                <a:srgbClr val="000000"/>
              </a:solidFill>
            </a:endParaRPr>
          </a:p>
        </p:txBody>
      </p:sp>
      <p:sp>
        <p:nvSpPr>
          <p:cNvPr id="4" name="Slide Number Placeholder 3"/>
          <p:cNvSpPr>
            <a:spLocks noGrp="1"/>
          </p:cNvSpPr>
          <p:nvPr>
            <p:ph type="sldNum" sz="quarter" idx="11"/>
          </p:nvPr>
        </p:nvSpPr>
        <p:spPr/>
        <p:txBody>
          <a:bodyPr/>
          <a:lstStyle/>
          <a:p>
            <a:pPr algn="l"/>
            <a:endParaRPr lang="en-US">
              <a:solidFill>
                <a:srgbClr val="000000">
                  <a:tint val="75000"/>
                </a:srgbClr>
              </a:solidFill>
            </a:endParaRPr>
          </a:p>
        </p:txBody>
      </p:sp>
      <p:sp>
        <p:nvSpPr>
          <p:cNvPr id="9" name="Rectangle 8">
            <a:extLst>
              <a:ext uri="{FF2B5EF4-FFF2-40B4-BE49-F238E27FC236}">
                <a16:creationId xmlns:a16="http://schemas.microsoft.com/office/drawing/2014/main" id="{DEC52C27-3242-415B-A219-4E96E7C66EFA}"/>
              </a:ext>
            </a:extLst>
          </p:cNvPr>
          <p:cNvSpPr/>
          <p:nvPr userDrawn="1"/>
        </p:nvSpPr>
        <p:spPr>
          <a:xfrm>
            <a:off x="5902036" y="0"/>
            <a:ext cx="3241964" cy="6858000"/>
          </a:xfrm>
          <a:prstGeom prst="rect">
            <a:avLst/>
          </a:prstGeom>
          <a:gradFill flip="none" rotWithShape="1">
            <a:gsLst>
              <a:gs pos="0">
                <a:schemeClr val="bg1"/>
              </a:gs>
              <a:gs pos="51000">
                <a:srgbClr val="FFFFFF"/>
              </a:gs>
              <a:gs pos="100000">
                <a:schemeClr val="bg1">
                  <a:alpha val="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1"/>
          <p:cNvSpPr>
            <a:spLocks noGrp="1"/>
          </p:cNvSpPr>
          <p:nvPr>
            <p:ph type="title" hasCustomPrompt="1"/>
          </p:nvPr>
        </p:nvSpPr>
        <p:spPr>
          <a:xfrm>
            <a:off x="6310745" y="2038930"/>
            <a:ext cx="2667000" cy="3048000"/>
          </a:xfrm>
        </p:spPr>
        <p:txBody>
          <a:bodyPr anchor="ctr" anchorCtr="0"/>
          <a:lstStyle>
            <a:lvl1pPr algn="ctr">
              <a:defRPr baseline="0">
                <a:solidFill>
                  <a:srgbClr val="3264A0"/>
                </a:solidFill>
              </a:defRPr>
            </a:lvl1pPr>
          </a:lstStyle>
          <a:p>
            <a:r>
              <a:rPr lang="en-US"/>
              <a:t>Header Goes Here</a:t>
            </a:r>
          </a:p>
        </p:txBody>
      </p:sp>
    </p:spTree>
    <p:extLst>
      <p:ext uri="{BB962C8B-B14F-4D97-AF65-F5344CB8AC3E}">
        <p14:creationId xmlns:p14="http://schemas.microsoft.com/office/powerpoint/2010/main" val="17826388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ransition 6">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028950" y="6356350"/>
            <a:ext cx="3086100" cy="365125"/>
          </a:xfrm>
          <a:prstGeom prst="rect">
            <a:avLst/>
          </a:prstGeom>
        </p:spPr>
        <p:txBody>
          <a:bodyPr/>
          <a:lstStyle/>
          <a:p>
            <a:pPr>
              <a:defRPr/>
            </a:pPr>
            <a:endParaRPr lang="en-US">
              <a:solidFill>
                <a:srgbClr val="000000"/>
              </a:solidFill>
            </a:endParaRPr>
          </a:p>
        </p:txBody>
      </p:sp>
      <p:pic>
        <p:nvPicPr>
          <p:cNvPr id="7" name="Picture 6" descr="A picture containing person, child, boy, little&#10;&#10;Description automatically generated">
            <a:extLst>
              <a:ext uri="{FF2B5EF4-FFF2-40B4-BE49-F238E27FC236}">
                <a16:creationId xmlns:a16="http://schemas.microsoft.com/office/drawing/2014/main" id="{E6EA83AA-49BE-4E6A-8ABD-17513FFE8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8310" y="-29134"/>
            <a:ext cx="10361176" cy="6887134"/>
          </a:xfrm>
          <a:prstGeom prst="rect">
            <a:avLst/>
          </a:prstGeom>
        </p:spPr>
      </p:pic>
      <p:sp>
        <p:nvSpPr>
          <p:cNvPr id="9" name="Rectangle 8">
            <a:extLst>
              <a:ext uri="{FF2B5EF4-FFF2-40B4-BE49-F238E27FC236}">
                <a16:creationId xmlns:a16="http://schemas.microsoft.com/office/drawing/2014/main" id="{DEC52C27-3242-415B-A219-4E96E7C66EFA}"/>
              </a:ext>
            </a:extLst>
          </p:cNvPr>
          <p:cNvSpPr/>
          <p:nvPr userDrawn="1"/>
        </p:nvSpPr>
        <p:spPr>
          <a:xfrm>
            <a:off x="4314933" y="-29134"/>
            <a:ext cx="5011947" cy="6887134"/>
          </a:xfrm>
          <a:prstGeom prst="rect">
            <a:avLst/>
          </a:prstGeom>
          <a:gradFill flip="none" rotWithShape="1">
            <a:gsLst>
              <a:gs pos="16600">
                <a:srgbClr val="FFFFFF"/>
              </a:gs>
              <a:gs pos="0">
                <a:schemeClr val="bg1"/>
              </a:gs>
              <a:gs pos="100000">
                <a:schemeClr val="bg1">
                  <a:alpha val="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1"/>
          <p:cNvSpPr>
            <a:spLocks noGrp="1"/>
          </p:cNvSpPr>
          <p:nvPr>
            <p:ph type="title" hasCustomPrompt="1"/>
          </p:nvPr>
        </p:nvSpPr>
        <p:spPr>
          <a:xfrm>
            <a:off x="6393041" y="2025982"/>
            <a:ext cx="2667000" cy="3060948"/>
          </a:xfrm>
        </p:spPr>
        <p:txBody>
          <a:bodyPr anchor="ctr" anchorCtr="0"/>
          <a:lstStyle>
            <a:lvl1pPr algn="ctr">
              <a:defRPr baseline="0">
                <a:solidFill>
                  <a:srgbClr val="3264A0"/>
                </a:solidFill>
              </a:defRPr>
            </a:lvl1pPr>
          </a:lstStyle>
          <a:p>
            <a:r>
              <a:rPr lang="en-US"/>
              <a:t>Header Goes Here</a:t>
            </a:r>
          </a:p>
        </p:txBody>
      </p:sp>
      <p:sp>
        <p:nvSpPr>
          <p:cNvPr id="4" name="Slide Number Placeholder 3"/>
          <p:cNvSpPr>
            <a:spLocks noGrp="1"/>
          </p:cNvSpPr>
          <p:nvPr>
            <p:ph type="sldNum" sz="quarter" idx="11"/>
          </p:nvPr>
        </p:nvSpPr>
        <p:spPr>
          <a:xfrm>
            <a:off x="7095466" y="6356350"/>
            <a:ext cx="2057400" cy="365125"/>
          </a:xfrm>
        </p:spPr>
        <p:txBody>
          <a:bodyPr/>
          <a:lstStyle>
            <a:lvl1pPr algn="r">
              <a:defRPr/>
            </a:lvl1pPr>
          </a:lstStyle>
          <a:p>
            <a:fld id="{020EDDED-708C-47C4-A8EB-CD8AA8CA6A97}"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40797166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Transition 6">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357803" y="-164592"/>
            <a:ext cx="10828543" cy="7022592"/>
          </a:xfrm>
          <a:prstGeom prst="rect">
            <a:avLst/>
          </a:prstGeom>
        </p:spPr>
      </p:pic>
      <p:sp>
        <p:nvSpPr>
          <p:cNvPr id="3" name="Footer Placeholder 2"/>
          <p:cNvSpPr>
            <a:spLocks noGrp="1"/>
          </p:cNvSpPr>
          <p:nvPr>
            <p:ph type="ftr" sz="quarter" idx="10"/>
          </p:nvPr>
        </p:nvSpPr>
        <p:spPr>
          <a:xfrm>
            <a:off x="3028950" y="6356350"/>
            <a:ext cx="3086100" cy="365125"/>
          </a:xfrm>
          <a:prstGeom prst="rect">
            <a:avLst/>
          </a:prstGeom>
        </p:spPr>
        <p:txBody>
          <a:bodyPr/>
          <a:lstStyle/>
          <a:p>
            <a:pPr>
              <a:defRPr/>
            </a:pPr>
            <a:endParaRPr lang="en-US">
              <a:solidFill>
                <a:srgbClr val="000000"/>
              </a:solidFill>
            </a:endParaRPr>
          </a:p>
        </p:txBody>
      </p:sp>
      <p:sp>
        <p:nvSpPr>
          <p:cNvPr id="8" name="Rectangle 7">
            <a:extLst>
              <a:ext uri="{FF2B5EF4-FFF2-40B4-BE49-F238E27FC236}">
                <a16:creationId xmlns:a16="http://schemas.microsoft.com/office/drawing/2014/main" id="{F751E777-713B-488E-A1CF-6B63014CF969}"/>
              </a:ext>
            </a:extLst>
          </p:cNvPr>
          <p:cNvSpPr/>
          <p:nvPr userDrawn="1"/>
        </p:nvSpPr>
        <p:spPr>
          <a:xfrm>
            <a:off x="4318637" y="-164592"/>
            <a:ext cx="5152103" cy="7022592"/>
          </a:xfrm>
          <a:prstGeom prst="rect">
            <a:avLst/>
          </a:prstGeom>
          <a:gradFill flip="none" rotWithShape="1">
            <a:gsLst>
              <a:gs pos="16600">
                <a:srgbClr val="FFFFFF"/>
              </a:gs>
              <a:gs pos="0">
                <a:schemeClr val="bg1"/>
              </a:gs>
              <a:gs pos="100000">
                <a:schemeClr val="bg1">
                  <a:alpha val="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1"/>
          <p:cNvSpPr>
            <a:spLocks noGrp="1"/>
          </p:cNvSpPr>
          <p:nvPr>
            <p:ph type="title" hasCustomPrompt="1"/>
          </p:nvPr>
        </p:nvSpPr>
        <p:spPr>
          <a:xfrm>
            <a:off x="6676013" y="1243402"/>
            <a:ext cx="2667000" cy="3048000"/>
          </a:xfrm>
        </p:spPr>
        <p:txBody>
          <a:bodyPr anchor="ctr" anchorCtr="0"/>
          <a:lstStyle>
            <a:lvl1pPr algn="ctr">
              <a:defRPr baseline="0">
                <a:solidFill>
                  <a:srgbClr val="3264A0"/>
                </a:solidFill>
              </a:defRPr>
            </a:lvl1pPr>
          </a:lstStyle>
          <a:p>
            <a:r>
              <a:rPr lang="en-US" dirty="0"/>
              <a:t>Header Goes Here</a:t>
            </a:r>
          </a:p>
        </p:txBody>
      </p:sp>
      <p:sp>
        <p:nvSpPr>
          <p:cNvPr id="4" name="Slide Number Placeholder 3"/>
          <p:cNvSpPr>
            <a:spLocks noGrp="1"/>
          </p:cNvSpPr>
          <p:nvPr>
            <p:ph type="sldNum" sz="quarter" idx="11"/>
          </p:nvPr>
        </p:nvSpPr>
        <p:spPr>
          <a:xfrm>
            <a:off x="7285613" y="6325152"/>
            <a:ext cx="2057400" cy="365125"/>
          </a:xfrm>
        </p:spPr>
        <p:txBody>
          <a:bodyPr/>
          <a:lstStyle>
            <a:lvl1pPr algn="r">
              <a:defRPr/>
            </a:lvl1pPr>
          </a:lstStyle>
          <a:p>
            <a:fld id="{020EDDED-708C-47C4-A8EB-CD8AA8CA6A97}"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0379299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Transition 6">
    <p:spTree>
      <p:nvGrpSpPr>
        <p:cNvPr id="1" name=""/>
        <p:cNvGrpSpPr/>
        <p:nvPr/>
      </p:nvGrpSpPr>
      <p:grpSpPr>
        <a:xfrm>
          <a:off x="0" y="0"/>
          <a:ext cx="0" cy="0"/>
          <a:chOff x="0" y="0"/>
          <a:chExt cx="0" cy="0"/>
        </a:xfrm>
      </p:grpSpPr>
      <p:pic>
        <p:nvPicPr>
          <p:cNvPr id="9" name="Picture 8" descr="A picture containing person, child, young, boy&#10;&#10;Description automatically generated">
            <a:extLst>
              <a:ext uri="{FF2B5EF4-FFF2-40B4-BE49-F238E27FC236}">
                <a16:creationId xmlns:a16="http://schemas.microsoft.com/office/drawing/2014/main" id="{4B4BB3DF-1402-4825-8FAB-46B3036587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8276" y="-18014"/>
            <a:ext cx="10332276" cy="6876014"/>
          </a:xfrm>
          <a:prstGeom prst="rect">
            <a:avLst/>
          </a:prstGeom>
        </p:spPr>
      </p:pic>
      <p:sp>
        <p:nvSpPr>
          <p:cNvPr id="8" name="Rectangle 7">
            <a:extLst>
              <a:ext uri="{FF2B5EF4-FFF2-40B4-BE49-F238E27FC236}">
                <a16:creationId xmlns:a16="http://schemas.microsoft.com/office/drawing/2014/main" id="{F751E777-713B-488E-A1CF-6B63014CF969}"/>
              </a:ext>
            </a:extLst>
          </p:cNvPr>
          <p:cNvSpPr/>
          <p:nvPr userDrawn="1"/>
        </p:nvSpPr>
        <p:spPr>
          <a:xfrm>
            <a:off x="3991897" y="-154813"/>
            <a:ext cx="5152103" cy="7022592"/>
          </a:xfrm>
          <a:prstGeom prst="rect">
            <a:avLst/>
          </a:prstGeom>
          <a:gradFill flip="none" rotWithShape="1">
            <a:gsLst>
              <a:gs pos="16600">
                <a:srgbClr val="FFFFFF"/>
              </a:gs>
              <a:gs pos="0">
                <a:schemeClr val="bg1"/>
              </a:gs>
              <a:gs pos="100000">
                <a:schemeClr val="bg1">
                  <a:alpha val="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1"/>
          <p:cNvSpPr>
            <a:spLocks noGrp="1"/>
          </p:cNvSpPr>
          <p:nvPr>
            <p:ph type="title" hasCustomPrompt="1"/>
          </p:nvPr>
        </p:nvSpPr>
        <p:spPr>
          <a:xfrm>
            <a:off x="6392549" y="371993"/>
            <a:ext cx="2667000" cy="3048000"/>
          </a:xfrm>
        </p:spPr>
        <p:txBody>
          <a:bodyPr anchor="ctr" anchorCtr="0"/>
          <a:lstStyle>
            <a:lvl1pPr algn="ctr">
              <a:defRPr baseline="0">
                <a:solidFill>
                  <a:srgbClr val="3264A0"/>
                </a:solidFill>
              </a:defRPr>
            </a:lvl1pPr>
          </a:lstStyle>
          <a:p>
            <a:r>
              <a:rPr lang="en-US" dirty="0"/>
              <a:t>Header Goes Here</a:t>
            </a:r>
          </a:p>
        </p:txBody>
      </p:sp>
      <p:sp>
        <p:nvSpPr>
          <p:cNvPr id="4" name="Slide Number Placeholder 3"/>
          <p:cNvSpPr>
            <a:spLocks noGrp="1"/>
          </p:cNvSpPr>
          <p:nvPr>
            <p:ph type="sldNum" sz="quarter" idx="11"/>
          </p:nvPr>
        </p:nvSpPr>
        <p:spPr>
          <a:xfrm>
            <a:off x="7002149" y="6315202"/>
            <a:ext cx="2057400" cy="365125"/>
          </a:xfrm>
        </p:spPr>
        <p:txBody>
          <a:bodyPr/>
          <a:lstStyle>
            <a:lvl1pPr algn="r">
              <a:defRPr/>
            </a:lvl1pPr>
          </a:lstStyle>
          <a:p>
            <a:fld id="{020EDDED-708C-47C4-A8EB-CD8AA8CA6A97}"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42610635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Transition 6">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 t="7049" r="116" b="9394"/>
          <a:stretch/>
        </p:blipFill>
        <p:spPr bwMode="auto">
          <a:xfrm>
            <a:off x="0" y="-435932"/>
            <a:ext cx="9133368" cy="7293935"/>
          </a:xfrm>
          <a:prstGeom prst="rect">
            <a:avLst/>
          </a:prstGeom>
          <a:noFill/>
          <a:ln w="9525">
            <a:noFill/>
            <a:miter lim="800000"/>
            <a:headEnd/>
            <a:tailEnd/>
          </a:ln>
        </p:spPr>
      </p:pic>
      <p:sp>
        <p:nvSpPr>
          <p:cNvPr id="8" name="Rectangle 7">
            <a:extLst>
              <a:ext uri="{FF2B5EF4-FFF2-40B4-BE49-F238E27FC236}">
                <a16:creationId xmlns:a16="http://schemas.microsoft.com/office/drawing/2014/main" id="{F751E777-713B-488E-A1CF-6B63014CF969}"/>
              </a:ext>
            </a:extLst>
          </p:cNvPr>
          <p:cNvSpPr/>
          <p:nvPr userDrawn="1"/>
        </p:nvSpPr>
        <p:spPr>
          <a:xfrm>
            <a:off x="5855855" y="-435932"/>
            <a:ext cx="3288145" cy="7293932"/>
          </a:xfrm>
          <a:prstGeom prst="rect">
            <a:avLst/>
          </a:prstGeom>
          <a:gradFill flip="none" rotWithShape="1">
            <a:gsLst>
              <a:gs pos="16600">
                <a:srgbClr val="FFFFFF"/>
              </a:gs>
              <a:gs pos="0">
                <a:schemeClr val="bg1"/>
              </a:gs>
              <a:gs pos="100000">
                <a:schemeClr val="bg1">
                  <a:alpha val="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1"/>
          <p:cNvSpPr>
            <a:spLocks noGrp="1"/>
          </p:cNvSpPr>
          <p:nvPr>
            <p:ph type="title" hasCustomPrompt="1"/>
          </p:nvPr>
        </p:nvSpPr>
        <p:spPr>
          <a:xfrm>
            <a:off x="6310745" y="2038930"/>
            <a:ext cx="2667000" cy="3048000"/>
          </a:xfrm>
        </p:spPr>
        <p:txBody>
          <a:bodyPr anchor="ctr" anchorCtr="0"/>
          <a:lstStyle>
            <a:lvl1pPr algn="ctr">
              <a:defRPr baseline="0">
                <a:solidFill>
                  <a:srgbClr val="3264A0"/>
                </a:solidFill>
              </a:defRPr>
            </a:lvl1pPr>
          </a:lstStyle>
          <a:p>
            <a:r>
              <a:rPr lang="en-US"/>
              <a:t>Header Goes Here</a:t>
            </a:r>
          </a:p>
        </p:txBody>
      </p:sp>
      <p:sp>
        <p:nvSpPr>
          <p:cNvPr id="4" name="Slide Number Placeholder 3"/>
          <p:cNvSpPr>
            <a:spLocks noGrp="1"/>
          </p:cNvSpPr>
          <p:nvPr>
            <p:ph type="sldNum" sz="quarter" idx="11"/>
          </p:nvPr>
        </p:nvSpPr>
        <p:spPr/>
        <p:txBody>
          <a:bodyPr/>
          <a:lstStyle>
            <a:lvl1pPr algn="r">
              <a:defRPr/>
            </a:lvl1pPr>
          </a:lstStyle>
          <a:p>
            <a:fld id="{020EDDED-708C-47C4-A8EB-CD8AA8CA6A97}"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0502123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Transition 6">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028950" y="6356350"/>
            <a:ext cx="3086100" cy="365125"/>
          </a:xfrm>
          <a:prstGeom prst="rect">
            <a:avLst/>
          </a:prstGeom>
        </p:spPr>
        <p:txBody>
          <a:bodyPr/>
          <a:lstStyle/>
          <a:p>
            <a:pPr>
              <a:defRPr/>
            </a:pPr>
            <a:endParaRPr lang="en-US">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a:solidFill>
                <a:srgbClr val="000000">
                  <a:tint val="75000"/>
                </a:srgbClr>
              </a:solidFill>
            </a:endParaRPr>
          </a:p>
        </p:txBody>
      </p:sp>
      <p:pic>
        <p:nvPicPr>
          <p:cNvPr id="6" name="Picture 5" descr="A person sitting on a table&#10;&#10;Description automatically generated">
            <a:extLst>
              <a:ext uri="{FF2B5EF4-FFF2-40B4-BE49-F238E27FC236}">
                <a16:creationId xmlns:a16="http://schemas.microsoft.com/office/drawing/2014/main" id="{275A8B63-D333-4F2C-BFC4-B7730E0271C0}"/>
              </a:ext>
            </a:extLst>
          </p:cNvPr>
          <p:cNvPicPr>
            <a:picLocks noChangeAspect="1"/>
          </p:cNvPicPr>
          <p:nvPr userDrawn="1"/>
        </p:nvPicPr>
        <p:blipFill rotWithShape="1">
          <a:blip r:embed="rId2"/>
          <a:srcRect r="11176"/>
          <a:stretch/>
        </p:blipFill>
        <p:spPr>
          <a:xfrm flipH="1">
            <a:off x="-1" y="732"/>
            <a:ext cx="9143999" cy="6870787"/>
          </a:xfrm>
          <a:prstGeom prst="rect">
            <a:avLst/>
          </a:prstGeom>
        </p:spPr>
      </p:pic>
      <p:sp>
        <p:nvSpPr>
          <p:cNvPr id="8" name="Rectangle 7">
            <a:extLst>
              <a:ext uri="{FF2B5EF4-FFF2-40B4-BE49-F238E27FC236}">
                <a16:creationId xmlns:a16="http://schemas.microsoft.com/office/drawing/2014/main" id="{F751E777-713B-488E-A1CF-6B63014CF969}"/>
              </a:ext>
            </a:extLst>
          </p:cNvPr>
          <p:cNvSpPr/>
          <p:nvPr userDrawn="1"/>
        </p:nvSpPr>
        <p:spPr>
          <a:xfrm>
            <a:off x="3991897" y="0"/>
            <a:ext cx="5152103" cy="6858000"/>
          </a:xfrm>
          <a:prstGeom prst="rect">
            <a:avLst/>
          </a:prstGeom>
          <a:gradFill flip="none" rotWithShape="1">
            <a:gsLst>
              <a:gs pos="16600">
                <a:srgbClr val="FFFFFF"/>
              </a:gs>
              <a:gs pos="0">
                <a:schemeClr val="bg1"/>
              </a:gs>
              <a:gs pos="100000">
                <a:schemeClr val="bg1">
                  <a:alpha val="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1"/>
          <p:cNvSpPr>
            <a:spLocks noGrp="1"/>
          </p:cNvSpPr>
          <p:nvPr>
            <p:ph type="title" hasCustomPrompt="1"/>
          </p:nvPr>
        </p:nvSpPr>
        <p:spPr>
          <a:xfrm>
            <a:off x="6310745" y="2038930"/>
            <a:ext cx="2667000" cy="3048000"/>
          </a:xfrm>
        </p:spPr>
        <p:txBody>
          <a:bodyPr anchor="ctr" anchorCtr="0"/>
          <a:lstStyle>
            <a:lvl1pPr algn="ctr">
              <a:defRPr baseline="0">
                <a:solidFill>
                  <a:srgbClr val="3264A0"/>
                </a:solidFill>
              </a:defRPr>
            </a:lvl1pPr>
          </a:lstStyle>
          <a:p>
            <a:r>
              <a:rPr lang="en-US"/>
              <a:t>Header Goes Here</a:t>
            </a:r>
          </a:p>
        </p:txBody>
      </p:sp>
    </p:spTree>
    <p:extLst>
      <p:ext uri="{BB962C8B-B14F-4D97-AF65-F5344CB8AC3E}">
        <p14:creationId xmlns:p14="http://schemas.microsoft.com/office/powerpoint/2010/main" val="30427099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Transition 6">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028950" y="6356350"/>
            <a:ext cx="3086100" cy="365125"/>
          </a:xfrm>
          <a:prstGeom prst="rect">
            <a:avLst/>
          </a:prstGeom>
        </p:spPr>
        <p:txBody>
          <a:bodyPr/>
          <a:lstStyle/>
          <a:p>
            <a:pPr>
              <a:defRPr/>
            </a:pPr>
            <a:endParaRPr lang="en-US">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a:solidFill>
                <a:srgbClr val="000000">
                  <a:tint val="75000"/>
                </a:srgbClr>
              </a:solidFill>
            </a:endParaRPr>
          </a:p>
        </p:txBody>
      </p:sp>
      <p:pic>
        <p:nvPicPr>
          <p:cNvPr id="5" name="Picture 4" descr="A person using a computer&#10;&#10;Description automatically generated">
            <a:extLst>
              <a:ext uri="{FF2B5EF4-FFF2-40B4-BE49-F238E27FC236}">
                <a16:creationId xmlns:a16="http://schemas.microsoft.com/office/drawing/2014/main" id="{8395A065-1488-4BC3-B53F-BF308CC73599}"/>
              </a:ext>
            </a:extLst>
          </p:cNvPr>
          <p:cNvPicPr>
            <a:picLocks noChangeAspect="1"/>
          </p:cNvPicPr>
          <p:nvPr userDrawn="1"/>
        </p:nvPicPr>
        <p:blipFill rotWithShape="1">
          <a:blip r:embed="rId2"/>
          <a:srcRect l="11690" r="-30"/>
          <a:stretch/>
        </p:blipFill>
        <p:spPr>
          <a:xfrm>
            <a:off x="4" y="0"/>
            <a:ext cx="9144000" cy="6868160"/>
          </a:xfrm>
          <a:prstGeom prst="rect">
            <a:avLst/>
          </a:prstGeom>
        </p:spPr>
      </p:pic>
      <p:sp>
        <p:nvSpPr>
          <p:cNvPr id="8" name="Rectangle 7">
            <a:extLst>
              <a:ext uri="{FF2B5EF4-FFF2-40B4-BE49-F238E27FC236}">
                <a16:creationId xmlns:a16="http://schemas.microsoft.com/office/drawing/2014/main" id="{F751E777-713B-488E-A1CF-6B63014CF969}"/>
              </a:ext>
            </a:extLst>
          </p:cNvPr>
          <p:cNvSpPr/>
          <p:nvPr userDrawn="1"/>
        </p:nvSpPr>
        <p:spPr>
          <a:xfrm>
            <a:off x="5209309" y="0"/>
            <a:ext cx="3934691" cy="6858000"/>
          </a:xfrm>
          <a:prstGeom prst="rect">
            <a:avLst/>
          </a:prstGeom>
          <a:gradFill flip="none" rotWithShape="1">
            <a:gsLst>
              <a:gs pos="16600">
                <a:srgbClr val="FFFFFF"/>
              </a:gs>
              <a:gs pos="0">
                <a:schemeClr val="bg1"/>
              </a:gs>
              <a:gs pos="100000">
                <a:schemeClr val="bg1">
                  <a:alpha val="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1"/>
          <p:cNvSpPr>
            <a:spLocks noGrp="1"/>
          </p:cNvSpPr>
          <p:nvPr>
            <p:ph type="title" hasCustomPrompt="1"/>
          </p:nvPr>
        </p:nvSpPr>
        <p:spPr>
          <a:xfrm>
            <a:off x="6310745" y="2038930"/>
            <a:ext cx="2667000" cy="3048000"/>
          </a:xfrm>
        </p:spPr>
        <p:txBody>
          <a:bodyPr anchor="ctr" anchorCtr="0"/>
          <a:lstStyle>
            <a:lvl1pPr algn="ctr">
              <a:defRPr baseline="0">
                <a:solidFill>
                  <a:srgbClr val="3264A0"/>
                </a:solidFill>
              </a:defRPr>
            </a:lvl1pPr>
          </a:lstStyle>
          <a:p>
            <a:r>
              <a:rPr lang="en-US"/>
              <a:t>Header Goes Here</a:t>
            </a:r>
          </a:p>
        </p:txBody>
      </p:sp>
    </p:spTree>
    <p:extLst>
      <p:ext uri="{BB962C8B-B14F-4D97-AF65-F5344CB8AC3E}">
        <p14:creationId xmlns:p14="http://schemas.microsoft.com/office/powerpoint/2010/main" val="3331198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7_Transition 6">
  <p:cSld name="7_Transition 6">
    <p:spTree>
      <p:nvGrpSpPr>
        <p:cNvPr id="1" name="Shape 45"/>
        <p:cNvGrpSpPr/>
        <p:nvPr/>
      </p:nvGrpSpPr>
      <p:grpSpPr>
        <a:xfrm>
          <a:off x="0" y="0"/>
          <a:ext cx="0" cy="0"/>
          <a:chOff x="0" y="0"/>
          <a:chExt cx="0" cy="0"/>
        </a:xfrm>
      </p:grpSpPr>
      <p:pic>
        <p:nvPicPr>
          <p:cNvPr id="46" name="Google Shape;46;p78" descr="A picture containing laptop, using, computer, keyboard&#10;&#10;Description automatically generated"/>
          <p:cNvPicPr preferRelativeResize="0"/>
          <p:nvPr/>
        </p:nvPicPr>
        <p:blipFill rotWithShape="1">
          <a:blip r:embed="rId2">
            <a:alphaModFix/>
          </a:blip>
          <a:srcRect/>
          <a:stretch/>
        </p:blipFill>
        <p:spPr>
          <a:xfrm>
            <a:off x="0" y="0"/>
            <a:ext cx="9343013" cy="7072196"/>
          </a:xfrm>
          <a:prstGeom prst="rect">
            <a:avLst/>
          </a:prstGeom>
          <a:noFill/>
          <a:ln>
            <a:noFill/>
          </a:ln>
        </p:spPr>
      </p:pic>
      <p:sp>
        <p:nvSpPr>
          <p:cNvPr id="47" name="Google Shape;47;p78"/>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8" name="Google Shape;48;p78"/>
          <p:cNvSpPr/>
          <p:nvPr/>
        </p:nvSpPr>
        <p:spPr>
          <a:xfrm>
            <a:off x="4318637" y="-164592"/>
            <a:ext cx="5152103" cy="7022592"/>
          </a:xfrm>
          <a:prstGeom prst="rect">
            <a:avLst/>
          </a:prstGeom>
          <a:gradFill>
            <a:gsLst>
              <a:gs pos="0">
                <a:schemeClr val="lt1"/>
              </a:gs>
              <a:gs pos="16600">
                <a:srgbClr val="FFFFFF"/>
              </a:gs>
              <a:gs pos="100000">
                <a:srgbClr val="FFFFFF">
                  <a:alpha val="0"/>
                </a:srgbClr>
              </a:gs>
            </a:gsLst>
            <a:lin ang="10800000" scaled="0"/>
          </a:gra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 name="Google Shape;49;p78"/>
          <p:cNvSpPr txBox="1">
            <a:spLocks noGrp="1"/>
          </p:cNvSpPr>
          <p:nvPr>
            <p:ph type="title"/>
          </p:nvPr>
        </p:nvSpPr>
        <p:spPr>
          <a:xfrm>
            <a:off x="6676013" y="1243402"/>
            <a:ext cx="2667000" cy="3048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3264A0"/>
              </a:buClr>
              <a:buSzPts val="3600"/>
              <a:buFont typeface="Arial"/>
              <a:buNone/>
              <a:defRPr>
                <a:solidFill>
                  <a:srgbClr val="3264A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78"/>
          <p:cNvSpPr txBox="1">
            <a:spLocks noGrp="1"/>
          </p:cNvSpPr>
          <p:nvPr>
            <p:ph type="sldNum" idx="12"/>
          </p:nvPr>
        </p:nvSpPr>
        <p:spPr>
          <a:xfrm>
            <a:off x="7274039" y="63501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95525" y="1215830"/>
            <a:ext cx="4552950" cy="2657341"/>
          </a:xfrm>
        </p:spPr>
        <p:txBody>
          <a:bodyPr anchor="b">
            <a:noAutofit/>
          </a:bodyPr>
          <a:lstStyle>
            <a:lvl1pPr algn="ctr">
              <a:defRPr sz="5400"/>
            </a:lvl1pPr>
          </a:lstStyle>
          <a:p>
            <a:r>
              <a:rPr lang="en-US" dirty="0"/>
              <a:t>Click to edit Master title style</a:t>
            </a:r>
          </a:p>
        </p:txBody>
      </p:sp>
      <p:sp>
        <p:nvSpPr>
          <p:cNvPr id="3" name="Subtitle 2"/>
          <p:cNvSpPr>
            <a:spLocks noGrp="1"/>
          </p:cNvSpPr>
          <p:nvPr>
            <p:ph type="subTitle" idx="1"/>
          </p:nvPr>
        </p:nvSpPr>
        <p:spPr>
          <a:xfrm>
            <a:off x="3292003" y="4218827"/>
            <a:ext cx="2608870" cy="1752600"/>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9" name="Straight Connector 8"/>
          <p:cNvCxnSpPr/>
          <p:nvPr userDrawn="1"/>
        </p:nvCxnSpPr>
        <p:spPr>
          <a:xfrm>
            <a:off x="2827841" y="4101984"/>
            <a:ext cx="3379504" cy="0"/>
          </a:xfrm>
          <a:prstGeom prst="line">
            <a:avLst/>
          </a:prstGeom>
          <a:ln w="57150">
            <a:solidFill>
              <a:srgbClr val="309C88"/>
            </a:solidFill>
          </a:ln>
          <a:effectLst/>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10"/>
          </p:nvPr>
        </p:nvSpPr>
        <p:spPr>
          <a:xfrm>
            <a:off x="7049078" y="6356350"/>
            <a:ext cx="2057400" cy="365125"/>
          </a:xfrm>
        </p:spPr>
        <p:txBody>
          <a:bodyPr/>
          <a:lstStyle/>
          <a:p>
            <a:fld id="{C52F12FE-44DD-4E9A-97DB-0269DCBFB1C7}" type="slidenum">
              <a:rPr lang="en-US" smtClean="0"/>
              <a:t>‹#›</a:t>
            </a:fld>
            <a:endParaRPr lang="en-US"/>
          </a:p>
        </p:txBody>
      </p:sp>
      <p:pic>
        <p:nvPicPr>
          <p:cNvPr id="6" name="Picture 5" descr="A picture containing text&#10;&#10;Description automatically generated">
            <a:extLst>
              <a:ext uri="{FF2B5EF4-FFF2-40B4-BE49-F238E27FC236}">
                <a16:creationId xmlns:a16="http://schemas.microsoft.com/office/drawing/2014/main" id="{6CA00A2E-7A68-41B0-8D4D-C6F6F555E8FB}"/>
              </a:ext>
            </a:extLst>
          </p:cNvPr>
          <p:cNvPicPr>
            <a:picLocks noChangeAspect="1"/>
          </p:cNvPicPr>
          <p:nvPr userDrawn="1"/>
        </p:nvPicPr>
        <p:blipFill>
          <a:blip r:embed="rId2"/>
          <a:stretch>
            <a:fillRect/>
          </a:stretch>
        </p:blipFill>
        <p:spPr>
          <a:xfrm>
            <a:off x="5715575" y="5917452"/>
            <a:ext cx="2667005" cy="652273"/>
          </a:xfrm>
          <a:prstGeom prst="rect">
            <a:avLst/>
          </a:prstGeom>
        </p:spPr>
      </p:pic>
    </p:spTree>
    <p:extLst>
      <p:ext uri="{BB962C8B-B14F-4D97-AF65-F5344CB8AC3E}">
        <p14:creationId xmlns:p14="http://schemas.microsoft.com/office/powerpoint/2010/main" val="42725556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a:lstStyle>
            <a:lvl1pPr>
              <a:defRPr b="1"/>
            </a:lvl1pPr>
          </a:lstStyle>
          <a:p>
            <a:r>
              <a:rPr lang="en-US"/>
              <a:t>Click to edit Master title style</a:t>
            </a:r>
          </a:p>
        </p:txBody>
      </p:sp>
      <p:cxnSp>
        <p:nvCxnSpPr>
          <p:cNvPr id="10" name="Straight Connector 9"/>
          <p:cNvCxnSpPr/>
          <p:nvPr userDrawn="1"/>
        </p:nvCxnSpPr>
        <p:spPr>
          <a:xfrm>
            <a:off x="0" y="1067618"/>
            <a:ext cx="9144000" cy="0"/>
          </a:xfrm>
          <a:prstGeom prst="line">
            <a:avLst/>
          </a:prstGeom>
          <a:ln w="57150">
            <a:solidFill>
              <a:srgbClr val="309C88"/>
            </a:solidFill>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0"/>
          </p:nvPr>
        </p:nvSpPr>
        <p:spPr>
          <a:xfrm>
            <a:off x="6116205" y="6366756"/>
            <a:ext cx="2057400" cy="365125"/>
          </a:xfrm>
        </p:spPr>
        <p:txBody>
          <a:bodyPr/>
          <a:lstStyle/>
          <a:p>
            <a:fld id="{C52F12FE-44DD-4E9A-97DB-0269DCBFB1C7}" type="slidenum">
              <a:rPr lang="en-US" smtClean="0"/>
              <a:t>‹#›</a:t>
            </a:fld>
            <a:endParaRPr lang="en-US"/>
          </a:p>
        </p:txBody>
      </p:sp>
    </p:spTree>
    <p:extLst>
      <p:ext uri="{BB962C8B-B14F-4D97-AF65-F5344CB8AC3E}">
        <p14:creationId xmlns:p14="http://schemas.microsoft.com/office/powerpoint/2010/main" val="1951862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vl1pPr>
          </a:lstStyle>
          <a:p>
            <a:r>
              <a:rPr lang="en-US"/>
              <a:t>Click to edit Master title style</a:t>
            </a:r>
          </a:p>
        </p:txBody>
      </p:sp>
      <p:cxnSp>
        <p:nvCxnSpPr>
          <p:cNvPr id="10" name="Straight Connector 9"/>
          <p:cNvCxnSpPr/>
          <p:nvPr userDrawn="1"/>
        </p:nvCxnSpPr>
        <p:spPr>
          <a:xfrm>
            <a:off x="0" y="1067621"/>
            <a:ext cx="9144000" cy="0"/>
          </a:xfrm>
          <a:prstGeom prst="line">
            <a:avLst/>
          </a:prstGeom>
          <a:ln w="57150">
            <a:solidFill>
              <a:srgbClr val="309C88"/>
            </a:solidFill>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0"/>
          </p:nvPr>
        </p:nvSpPr>
        <p:spPr>
          <a:xfrm>
            <a:off x="6928997" y="6356350"/>
            <a:ext cx="2057400" cy="365125"/>
          </a:xfrm>
        </p:spPr>
        <p:txBody>
          <a:bodyPr/>
          <a:lstStyle/>
          <a:p>
            <a:fld id="{C52F12FE-44DD-4E9A-97DB-0269DCBFB1C7}" type="slidenum">
              <a:rPr lang="en-US" smtClean="0"/>
              <a:t>‹#›</a:t>
            </a:fld>
            <a:endParaRPr lang="en-US"/>
          </a:p>
        </p:txBody>
      </p:sp>
    </p:spTree>
    <p:extLst>
      <p:ext uri="{BB962C8B-B14F-4D97-AF65-F5344CB8AC3E}">
        <p14:creationId xmlns:p14="http://schemas.microsoft.com/office/powerpoint/2010/main" val="37109536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3"/>
          <p:cNvSpPr>
            <a:spLocks noGrp="1"/>
          </p:cNvSpPr>
          <p:nvPr>
            <p:ph type="sldNum" sz="quarter" idx="10"/>
          </p:nvPr>
        </p:nvSpPr>
        <p:spPr/>
        <p:txBody>
          <a:bodyPr/>
          <a:lstStyle/>
          <a:p>
            <a:fld id="{C52F12FE-44DD-4E9A-97DB-0269DCBFB1C7}" type="slidenum">
              <a:rPr lang="en-US" smtClean="0"/>
              <a:t>‹#›</a:t>
            </a:fld>
            <a:endParaRPr lang="en-US"/>
          </a:p>
        </p:txBody>
      </p:sp>
    </p:spTree>
    <p:extLst>
      <p:ext uri="{BB962C8B-B14F-4D97-AF65-F5344CB8AC3E}">
        <p14:creationId xmlns:p14="http://schemas.microsoft.com/office/powerpoint/2010/main" val="16241146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457200" y="1376218"/>
            <a:ext cx="4038600" cy="4749945"/>
          </a:xfrm>
        </p:spPr>
        <p:txBody>
          <a:bodyPr/>
          <a:lstStyle>
            <a:lvl1pPr marL="342900" indent="-342900">
              <a:buClr>
                <a:srgbClr val="3264A0"/>
              </a:buClr>
              <a:buFont typeface="Wingdings" panose="05000000000000000000" pitchFamily="2" charset="2"/>
              <a:buChar cha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6218"/>
            <a:ext cx="4038600" cy="4749945"/>
          </a:xfrm>
        </p:spPr>
        <p:txBody>
          <a:bodyPr/>
          <a:lstStyle>
            <a:lvl1pPr marL="342900" indent="-342900">
              <a:buClr>
                <a:srgbClr val="3264A0"/>
              </a:buClr>
              <a:buFont typeface="Wingdings" panose="05000000000000000000" pitchFamily="2" charset="2"/>
              <a:buChar cha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0" y="1067621"/>
            <a:ext cx="9144000" cy="0"/>
          </a:xfrm>
          <a:prstGeom prst="line">
            <a:avLst/>
          </a:prstGeom>
          <a:ln w="57150">
            <a:solidFill>
              <a:srgbClr val="309C88"/>
            </a:solidFill>
          </a:ln>
          <a:effectLst/>
        </p:spPr>
        <p:style>
          <a:lnRef idx="2">
            <a:schemeClr val="accent1"/>
          </a:lnRef>
          <a:fillRef idx="0">
            <a:schemeClr val="accent1"/>
          </a:fillRef>
          <a:effectRef idx="1">
            <a:schemeClr val="accent1"/>
          </a:effectRef>
          <a:fontRef idx="minor">
            <a:schemeClr val="tx1"/>
          </a:fontRef>
        </p:style>
      </p:cxnSp>
      <p:sp>
        <p:nvSpPr>
          <p:cNvPr id="5" name="Slide Number Placeholder 4"/>
          <p:cNvSpPr>
            <a:spLocks noGrp="1"/>
          </p:cNvSpPr>
          <p:nvPr>
            <p:ph type="sldNum" sz="quarter" idx="10"/>
          </p:nvPr>
        </p:nvSpPr>
        <p:spPr>
          <a:xfrm>
            <a:off x="5269923" y="6335879"/>
            <a:ext cx="2057400" cy="365125"/>
          </a:xfrm>
        </p:spPr>
        <p:txBody>
          <a:bodyPr/>
          <a:lstStyle/>
          <a:p>
            <a:fld id="{C52F12FE-44DD-4E9A-97DB-0269DCBFB1C7}" type="slidenum">
              <a:rPr lang="en-US" smtClean="0"/>
              <a:t>‹#›</a:t>
            </a:fld>
            <a:endParaRPr lang="en-US"/>
          </a:p>
        </p:txBody>
      </p:sp>
      <p:pic>
        <p:nvPicPr>
          <p:cNvPr id="7" name="Picture 6" descr="A picture containing text&#10;&#10;Description automatically generated">
            <a:extLst>
              <a:ext uri="{FF2B5EF4-FFF2-40B4-BE49-F238E27FC236}">
                <a16:creationId xmlns:a16="http://schemas.microsoft.com/office/drawing/2014/main" id="{F9B9BCCE-84EE-CD15-9885-15B7988AFE2E}"/>
              </a:ext>
            </a:extLst>
          </p:cNvPr>
          <p:cNvPicPr>
            <a:picLocks noChangeAspect="1"/>
          </p:cNvPicPr>
          <p:nvPr userDrawn="1"/>
        </p:nvPicPr>
        <p:blipFill>
          <a:blip r:embed="rId2"/>
          <a:stretch>
            <a:fillRect/>
          </a:stretch>
        </p:blipFill>
        <p:spPr>
          <a:xfrm>
            <a:off x="7629525" y="6335879"/>
            <a:ext cx="1274186" cy="311629"/>
          </a:xfrm>
          <a:prstGeom prst="rect">
            <a:avLst/>
          </a:prstGeom>
        </p:spPr>
      </p:pic>
    </p:spTree>
    <p:extLst>
      <p:ext uri="{BB962C8B-B14F-4D97-AF65-F5344CB8AC3E}">
        <p14:creationId xmlns:p14="http://schemas.microsoft.com/office/powerpoint/2010/main" val="39222606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457200" y="1376218"/>
            <a:ext cx="4038600" cy="4749945"/>
          </a:xfrm>
        </p:spPr>
        <p:txBody>
          <a:bodyPr/>
          <a:lstStyle>
            <a:lvl1pPr marL="342900" indent="-342900">
              <a:buClr>
                <a:srgbClr val="3264A0"/>
              </a:buClr>
              <a:buFont typeface="Wingdings" panose="05000000000000000000" pitchFamily="2" charset="2"/>
              <a:buChar cha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6218"/>
            <a:ext cx="4038600" cy="4749945"/>
          </a:xfrm>
        </p:spPr>
        <p:txBody>
          <a:bodyPr/>
          <a:lstStyle>
            <a:lvl1pPr marL="342900" indent="-342900">
              <a:buClr>
                <a:srgbClr val="3264A0"/>
              </a:buClr>
              <a:buFont typeface="Wingdings" panose="05000000000000000000" pitchFamily="2" charset="2"/>
              <a:buChar cha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0" y="1067621"/>
            <a:ext cx="9144000" cy="0"/>
          </a:xfrm>
          <a:prstGeom prst="line">
            <a:avLst/>
          </a:prstGeom>
          <a:ln w="57150">
            <a:solidFill>
              <a:srgbClr val="309C88"/>
            </a:solidFill>
          </a:ln>
          <a:effectLst/>
        </p:spPr>
        <p:style>
          <a:lnRef idx="2">
            <a:schemeClr val="accent1"/>
          </a:lnRef>
          <a:fillRef idx="0">
            <a:schemeClr val="accent1"/>
          </a:fillRef>
          <a:effectRef idx="1">
            <a:schemeClr val="accent1"/>
          </a:effectRef>
          <a:fontRef idx="minor">
            <a:schemeClr val="tx1"/>
          </a:fontRef>
        </p:style>
      </p:cxnSp>
      <p:sp>
        <p:nvSpPr>
          <p:cNvPr id="5" name="Slide Number Placeholder 4"/>
          <p:cNvSpPr>
            <a:spLocks noGrp="1"/>
          </p:cNvSpPr>
          <p:nvPr>
            <p:ph type="sldNum" sz="quarter" idx="10"/>
          </p:nvPr>
        </p:nvSpPr>
        <p:spPr>
          <a:xfrm>
            <a:off x="6872128" y="6398286"/>
            <a:ext cx="2057400" cy="365125"/>
          </a:xfrm>
        </p:spPr>
        <p:txBody>
          <a:bodyPr/>
          <a:lstStyle/>
          <a:p>
            <a:fld id="{C52F12FE-44DD-4E9A-97DB-0269DCBFB1C7}" type="slidenum">
              <a:rPr lang="en-US" smtClean="0"/>
              <a:t>‹#›</a:t>
            </a:fld>
            <a:endParaRPr lang="en-US"/>
          </a:p>
        </p:txBody>
      </p:sp>
    </p:spTree>
    <p:extLst>
      <p:ext uri="{BB962C8B-B14F-4D97-AF65-F5344CB8AC3E}">
        <p14:creationId xmlns:p14="http://schemas.microsoft.com/office/powerpoint/2010/main" val="27597735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5200948" y="6335879"/>
            <a:ext cx="2057400" cy="365125"/>
          </a:xfrm>
        </p:spPr>
        <p:txBody>
          <a:bodyPr/>
          <a:lstStyle/>
          <a:p>
            <a:fld id="{C52F12FE-44DD-4E9A-97DB-0269DCBFB1C7}" type="slidenum">
              <a:rPr lang="en-US" smtClean="0"/>
              <a:t>‹#›</a:t>
            </a:fld>
            <a:endParaRPr lang="en-US"/>
          </a:p>
        </p:txBody>
      </p:sp>
      <p:pic>
        <p:nvPicPr>
          <p:cNvPr id="4" name="Picture 3" descr="A picture containing text&#10;&#10;Description automatically generated">
            <a:extLst>
              <a:ext uri="{FF2B5EF4-FFF2-40B4-BE49-F238E27FC236}">
                <a16:creationId xmlns:a16="http://schemas.microsoft.com/office/drawing/2014/main" id="{AF8BE308-4B30-E606-E959-124744D0DFEC}"/>
              </a:ext>
            </a:extLst>
          </p:cNvPr>
          <p:cNvPicPr>
            <a:picLocks noChangeAspect="1"/>
          </p:cNvPicPr>
          <p:nvPr userDrawn="1"/>
        </p:nvPicPr>
        <p:blipFill>
          <a:blip r:embed="rId2"/>
          <a:stretch>
            <a:fillRect/>
          </a:stretch>
        </p:blipFill>
        <p:spPr>
          <a:xfrm>
            <a:off x="7629525" y="6335879"/>
            <a:ext cx="1274186" cy="311629"/>
          </a:xfrm>
          <a:prstGeom prst="rect">
            <a:avLst/>
          </a:prstGeom>
        </p:spPr>
      </p:pic>
    </p:spTree>
    <p:extLst>
      <p:ext uri="{BB962C8B-B14F-4D97-AF65-F5344CB8AC3E}">
        <p14:creationId xmlns:p14="http://schemas.microsoft.com/office/powerpoint/2010/main" val="11427022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5324191" y="6339054"/>
            <a:ext cx="2057400" cy="365125"/>
          </a:xfrm>
        </p:spPr>
        <p:txBody>
          <a:bodyPr/>
          <a:lstStyle/>
          <a:p>
            <a:fld id="{C52F12FE-44DD-4E9A-97DB-0269DCBFB1C7}" type="slidenum">
              <a:rPr lang="en-US" smtClean="0"/>
              <a:t>‹#›</a:t>
            </a:fld>
            <a:endParaRPr lang="en-US"/>
          </a:p>
        </p:txBody>
      </p:sp>
      <p:pic>
        <p:nvPicPr>
          <p:cNvPr id="3" name="Picture 2" descr="A picture containing text&#10;&#10;Description automatically generated">
            <a:extLst>
              <a:ext uri="{FF2B5EF4-FFF2-40B4-BE49-F238E27FC236}">
                <a16:creationId xmlns:a16="http://schemas.microsoft.com/office/drawing/2014/main" id="{08F10001-1B1E-80D3-DDD7-BA209B37ACB3}"/>
              </a:ext>
            </a:extLst>
          </p:cNvPr>
          <p:cNvPicPr>
            <a:picLocks noChangeAspect="1"/>
          </p:cNvPicPr>
          <p:nvPr userDrawn="1"/>
        </p:nvPicPr>
        <p:blipFill>
          <a:blip r:embed="rId2"/>
          <a:stretch>
            <a:fillRect/>
          </a:stretch>
        </p:blipFill>
        <p:spPr>
          <a:xfrm>
            <a:off x="7629525" y="6335879"/>
            <a:ext cx="1274186" cy="311629"/>
          </a:xfrm>
          <a:prstGeom prst="rect">
            <a:avLst/>
          </a:prstGeom>
        </p:spPr>
      </p:pic>
    </p:spTree>
    <p:extLst>
      <p:ext uri="{BB962C8B-B14F-4D97-AF65-F5344CB8AC3E}">
        <p14:creationId xmlns:p14="http://schemas.microsoft.com/office/powerpoint/2010/main" val="3330036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9"/>
            <a:ext cx="3008313" cy="6303242"/>
          </a:xfrm>
        </p:spPr>
        <p:txBody>
          <a:bodyPr anchor="ctr">
            <a:normAutofit/>
          </a:bodyPr>
          <a:lstStyle>
            <a:lvl1pPr algn="l">
              <a:defRPr sz="3600" b="1"/>
            </a:lvl1pPr>
          </a:lstStyle>
          <a:p>
            <a:r>
              <a:rPr lang="en-US"/>
              <a:t>Click to edit Master title style</a:t>
            </a:r>
          </a:p>
        </p:txBody>
      </p:sp>
      <p:sp>
        <p:nvSpPr>
          <p:cNvPr id="3" name="Content Placeholder 2"/>
          <p:cNvSpPr>
            <a:spLocks noGrp="1"/>
          </p:cNvSpPr>
          <p:nvPr>
            <p:ph idx="1"/>
          </p:nvPr>
        </p:nvSpPr>
        <p:spPr>
          <a:xfrm>
            <a:off x="3575050" y="273050"/>
            <a:ext cx="5111750" cy="630324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81135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5" name="Picture 4" descr="A picture containing text&#10;&#10;Description automatically generated">
            <a:extLst>
              <a:ext uri="{FF2B5EF4-FFF2-40B4-BE49-F238E27FC236}">
                <a16:creationId xmlns:a16="http://schemas.microsoft.com/office/drawing/2014/main" id="{BC6D5577-1021-FA9B-7CC7-F54702217A44}"/>
              </a:ext>
            </a:extLst>
          </p:cNvPr>
          <p:cNvPicPr>
            <a:picLocks noChangeAspect="1"/>
          </p:cNvPicPr>
          <p:nvPr userDrawn="1"/>
        </p:nvPicPr>
        <p:blipFill>
          <a:blip r:embed="rId2"/>
          <a:stretch>
            <a:fillRect/>
          </a:stretch>
        </p:blipFill>
        <p:spPr>
          <a:xfrm>
            <a:off x="7629525" y="6335879"/>
            <a:ext cx="1274186" cy="311629"/>
          </a:xfrm>
          <a:prstGeom prst="rect">
            <a:avLst/>
          </a:prstGeom>
        </p:spPr>
      </p:pic>
    </p:spTree>
    <p:extLst>
      <p:ext uri="{BB962C8B-B14F-4D97-AF65-F5344CB8AC3E}">
        <p14:creationId xmlns:p14="http://schemas.microsoft.com/office/powerpoint/2010/main" val="1510379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4_Transition 6">
  <p:cSld name="4_Transition 6">
    <p:spTree>
      <p:nvGrpSpPr>
        <p:cNvPr id="1" name="Shape 51"/>
        <p:cNvGrpSpPr/>
        <p:nvPr/>
      </p:nvGrpSpPr>
      <p:grpSpPr>
        <a:xfrm>
          <a:off x="0" y="0"/>
          <a:ext cx="0" cy="0"/>
          <a:chOff x="0" y="0"/>
          <a:chExt cx="0" cy="0"/>
        </a:xfrm>
      </p:grpSpPr>
      <p:sp>
        <p:nvSpPr>
          <p:cNvPr id="52" name="Google Shape;52;p79"/>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3" name="Google Shape;53;p79"/>
          <p:cNvSpPr txBox="1">
            <a:spLocks noGrp="1"/>
          </p:cNvSpPr>
          <p:nvPr>
            <p:ph type="sldNum" idx="12"/>
          </p:nvPr>
        </p:nvSpPr>
        <p:spPr>
          <a:xfrm>
            <a:off x="6928997" y="6356350"/>
            <a:ext cx="20574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54" name="Google Shape;54;p79" descr="A person sitting on a table&#10;&#10;Description automatically generated"/>
          <p:cNvPicPr preferRelativeResize="0"/>
          <p:nvPr/>
        </p:nvPicPr>
        <p:blipFill rotWithShape="1">
          <a:blip r:embed="rId2">
            <a:alphaModFix/>
          </a:blip>
          <a:srcRect r="11175"/>
          <a:stretch/>
        </p:blipFill>
        <p:spPr>
          <a:xfrm flipH="1">
            <a:off x="-1" y="732"/>
            <a:ext cx="9143999" cy="6870787"/>
          </a:xfrm>
          <a:prstGeom prst="rect">
            <a:avLst/>
          </a:prstGeom>
          <a:noFill/>
          <a:ln>
            <a:noFill/>
          </a:ln>
        </p:spPr>
      </p:pic>
      <p:sp>
        <p:nvSpPr>
          <p:cNvPr id="55" name="Google Shape;55;p79"/>
          <p:cNvSpPr/>
          <p:nvPr/>
        </p:nvSpPr>
        <p:spPr>
          <a:xfrm>
            <a:off x="3991897" y="0"/>
            <a:ext cx="5152103" cy="6858000"/>
          </a:xfrm>
          <a:prstGeom prst="rect">
            <a:avLst/>
          </a:prstGeom>
          <a:gradFill>
            <a:gsLst>
              <a:gs pos="0">
                <a:schemeClr val="lt1"/>
              </a:gs>
              <a:gs pos="16600">
                <a:srgbClr val="FFFFFF"/>
              </a:gs>
              <a:gs pos="100000">
                <a:srgbClr val="FFFFFF">
                  <a:alpha val="0"/>
                </a:srgbClr>
              </a:gs>
            </a:gsLst>
            <a:lin ang="10800000" scaled="0"/>
          </a:gra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79"/>
          <p:cNvSpPr txBox="1">
            <a:spLocks noGrp="1"/>
          </p:cNvSpPr>
          <p:nvPr>
            <p:ph type="title"/>
          </p:nvPr>
        </p:nvSpPr>
        <p:spPr>
          <a:xfrm>
            <a:off x="6310745" y="2038930"/>
            <a:ext cx="2667000" cy="3048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3264A0"/>
              </a:buClr>
              <a:buSzPts val="3600"/>
              <a:buFont typeface="Arial"/>
              <a:buNone/>
              <a:defRPr>
                <a:solidFill>
                  <a:srgbClr val="3264A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2474889"/>
            <a:ext cx="7829765" cy="1656080"/>
          </a:xfrm>
        </p:spPr>
        <p:txBody>
          <a:bodyPr anchor="b">
            <a:normAutofit/>
          </a:bodyPr>
          <a:lstStyle>
            <a:lvl1pPr algn="r">
              <a:defRPr sz="5400" b="1">
                <a:solidFill>
                  <a:srgbClr val="3264A0"/>
                </a:solidFill>
              </a:defRPr>
            </a:lvl1pPr>
          </a:lstStyle>
          <a:p>
            <a:r>
              <a:rPr lang="en-US"/>
              <a:t>Click to edit</a:t>
            </a:r>
          </a:p>
        </p:txBody>
      </p:sp>
      <p:cxnSp>
        <p:nvCxnSpPr>
          <p:cNvPr id="6" name="Straight Connector 5"/>
          <p:cNvCxnSpPr/>
          <p:nvPr userDrawn="1"/>
        </p:nvCxnSpPr>
        <p:spPr>
          <a:xfrm flipV="1">
            <a:off x="0" y="4150809"/>
            <a:ext cx="7829765" cy="13094"/>
          </a:xfrm>
          <a:prstGeom prst="line">
            <a:avLst/>
          </a:prstGeom>
          <a:ln w="57150">
            <a:solidFill>
              <a:srgbClr val="309C88"/>
            </a:soli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0"/>
          </p:nvPr>
        </p:nvSpPr>
        <p:spPr>
          <a:xfrm>
            <a:off x="5412794" y="6335879"/>
            <a:ext cx="2057400" cy="365125"/>
          </a:xfrm>
        </p:spPr>
        <p:txBody>
          <a:bodyPr/>
          <a:lstStyle/>
          <a:p>
            <a:fld id="{C52F12FE-44DD-4E9A-97DB-0269DCBFB1C7}" type="slidenum">
              <a:rPr lang="en-US" smtClean="0"/>
              <a:t>‹#›</a:t>
            </a:fld>
            <a:endParaRPr lang="en-US"/>
          </a:p>
        </p:txBody>
      </p:sp>
      <p:pic>
        <p:nvPicPr>
          <p:cNvPr id="4" name="Picture 3" descr="A picture containing text&#10;&#10;Description automatically generated">
            <a:extLst>
              <a:ext uri="{FF2B5EF4-FFF2-40B4-BE49-F238E27FC236}">
                <a16:creationId xmlns:a16="http://schemas.microsoft.com/office/drawing/2014/main" id="{97DD774F-53CB-5871-9FC3-9E0C964EF769}"/>
              </a:ext>
            </a:extLst>
          </p:cNvPr>
          <p:cNvPicPr>
            <a:picLocks noChangeAspect="1"/>
          </p:cNvPicPr>
          <p:nvPr userDrawn="1"/>
        </p:nvPicPr>
        <p:blipFill>
          <a:blip r:embed="rId2"/>
          <a:stretch>
            <a:fillRect/>
          </a:stretch>
        </p:blipFill>
        <p:spPr>
          <a:xfrm>
            <a:off x="7629525" y="6335879"/>
            <a:ext cx="1274186" cy="311629"/>
          </a:xfrm>
          <a:prstGeom prst="rect">
            <a:avLst/>
          </a:prstGeom>
        </p:spPr>
      </p:pic>
    </p:spTree>
    <p:extLst>
      <p:ext uri="{BB962C8B-B14F-4D97-AF65-F5344CB8AC3E}">
        <p14:creationId xmlns:p14="http://schemas.microsoft.com/office/powerpoint/2010/main" val="21573803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ransition 6">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028950" y="6356350"/>
            <a:ext cx="3086100" cy="365125"/>
          </a:xfrm>
          <a:prstGeom prst="rect">
            <a:avLst/>
          </a:prstGeom>
        </p:spPr>
        <p:txBody>
          <a:bodyPr anchor="b"/>
          <a:lstStyle/>
          <a:p>
            <a:pPr>
              <a:defRPr/>
            </a:pPr>
            <a:endParaRPr lang="en-US">
              <a:solidFill>
                <a:srgbClr val="000000"/>
              </a:solidFill>
            </a:endParaRPr>
          </a:p>
        </p:txBody>
      </p:sp>
      <p:sp>
        <p:nvSpPr>
          <p:cNvPr id="4" name="Slide Number Placeholder 3"/>
          <p:cNvSpPr>
            <a:spLocks noGrp="1"/>
          </p:cNvSpPr>
          <p:nvPr>
            <p:ph type="sldNum" sz="quarter" idx="11"/>
          </p:nvPr>
        </p:nvSpPr>
        <p:spPr/>
        <p:txBody>
          <a:bodyPr/>
          <a:lstStyle/>
          <a:p>
            <a:pPr algn="l"/>
            <a:endParaRPr lang="en-US">
              <a:solidFill>
                <a:srgbClr val="000000">
                  <a:tint val="75000"/>
                </a:srgbClr>
              </a:solidFill>
            </a:endParaRPr>
          </a:p>
        </p:txBody>
      </p:sp>
      <p:sp>
        <p:nvSpPr>
          <p:cNvPr id="9" name="Rectangle 8">
            <a:extLst>
              <a:ext uri="{FF2B5EF4-FFF2-40B4-BE49-F238E27FC236}">
                <a16:creationId xmlns:a16="http://schemas.microsoft.com/office/drawing/2014/main" id="{DEC52C27-3242-415B-A219-4E96E7C66EFA}"/>
              </a:ext>
            </a:extLst>
          </p:cNvPr>
          <p:cNvSpPr/>
          <p:nvPr userDrawn="1"/>
        </p:nvSpPr>
        <p:spPr>
          <a:xfrm>
            <a:off x="5902036" y="0"/>
            <a:ext cx="3241964" cy="6858000"/>
          </a:xfrm>
          <a:prstGeom prst="rect">
            <a:avLst/>
          </a:prstGeom>
          <a:gradFill flip="none" rotWithShape="1">
            <a:gsLst>
              <a:gs pos="0">
                <a:schemeClr val="bg1"/>
              </a:gs>
              <a:gs pos="51000">
                <a:srgbClr val="FFFFFF"/>
              </a:gs>
              <a:gs pos="100000">
                <a:schemeClr val="bg1">
                  <a:alpha val="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1"/>
          <p:cNvSpPr>
            <a:spLocks noGrp="1"/>
          </p:cNvSpPr>
          <p:nvPr>
            <p:ph type="title" hasCustomPrompt="1"/>
          </p:nvPr>
        </p:nvSpPr>
        <p:spPr>
          <a:xfrm>
            <a:off x="6310745" y="2038930"/>
            <a:ext cx="2667000" cy="3048000"/>
          </a:xfrm>
        </p:spPr>
        <p:txBody>
          <a:bodyPr anchor="ctr" anchorCtr="0"/>
          <a:lstStyle>
            <a:lvl1pPr algn="ctr">
              <a:defRPr baseline="0">
                <a:solidFill>
                  <a:srgbClr val="3264A0"/>
                </a:solidFill>
              </a:defRPr>
            </a:lvl1pPr>
          </a:lstStyle>
          <a:p>
            <a:r>
              <a:rPr lang="en-US"/>
              <a:t>Header Goes Here</a:t>
            </a:r>
          </a:p>
        </p:txBody>
      </p:sp>
    </p:spTree>
    <p:extLst>
      <p:ext uri="{BB962C8B-B14F-4D97-AF65-F5344CB8AC3E}">
        <p14:creationId xmlns:p14="http://schemas.microsoft.com/office/powerpoint/2010/main" val="2800211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ransition 6">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028950" y="6356350"/>
            <a:ext cx="3086100" cy="365125"/>
          </a:xfrm>
          <a:prstGeom prst="rect">
            <a:avLst/>
          </a:prstGeom>
        </p:spPr>
        <p:txBody>
          <a:bodyPr/>
          <a:lstStyle/>
          <a:p>
            <a:pPr>
              <a:defRPr/>
            </a:pPr>
            <a:endParaRPr lang="en-US">
              <a:solidFill>
                <a:srgbClr val="000000"/>
              </a:solidFill>
            </a:endParaRPr>
          </a:p>
        </p:txBody>
      </p:sp>
      <p:pic>
        <p:nvPicPr>
          <p:cNvPr id="7" name="Picture 6" descr="A picture containing person, child, boy, little&#10;&#10;Description automatically generated">
            <a:extLst>
              <a:ext uri="{FF2B5EF4-FFF2-40B4-BE49-F238E27FC236}">
                <a16:creationId xmlns:a16="http://schemas.microsoft.com/office/drawing/2014/main" id="{E6EA83AA-49BE-4E6A-8ABD-17513FFE8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8310" y="-29134"/>
            <a:ext cx="10361176" cy="6887134"/>
          </a:xfrm>
          <a:prstGeom prst="rect">
            <a:avLst/>
          </a:prstGeom>
        </p:spPr>
      </p:pic>
      <p:sp>
        <p:nvSpPr>
          <p:cNvPr id="9" name="Rectangle 8">
            <a:extLst>
              <a:ext uri="{FF2B5EF4-FFF2-40B4-BE49-F238E27FC236}">
                <a16:creationId xmlns:a16="http://schemas.microsoft.com/office/drawing/2014/main" id="{DEC52C27-3242-415B-A219-4E96E7C66EFA}"/>
              </a:ext>
            </a:extLst>
          </p:cNvPr>
          <p:cNvSpPr/>
          <p:nvPr userDrawn="1"/>
        </p:nvSpPr>
        <p:spPr>
          <a:xfrm>
            <a:off x="4314933" y="-29134"/>
            <a:ext cx="5011947" cy="6887134"/>
          </a:xfrm>
          <a:prstGeom prst="rect">
            <a:avLst/>
          </a:prstGeom>
          <a:gradFill flip="none" rotWithShape="1">
            <a:gsLst>
              <a:gs pos="16600">
                <a:srgbClr val="FFFFFF"/>
              </a:gs>
              <a:gs pos="0">
                <a:schemeClr val="bg1"/>
              </a:gs>
              <a:gs pos="100000">
                <a:schemeClr val="bg1">
                  <a:alpha val="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1"/>
          <p:cNvSpPr>
            <a:spLocks noGrp="1"/>
          </p:cNvSpPr>
          <p:nvPr>
            <p:ph type="title" hasCustomPrompt="1"/>
          </p:nvPr>
        </p:nvSpPr>
        <p:spPr>
          <a:xfrm>
            <a:off x="6393041" y="2025982"/>
            <a:ext cx="2667000" cy="3060948"/>
          </a:xfrm>
        </p:spPr>
        <p:txBody>
          <a:bodyPr anchor="ctr" anchorCtr="0"/>
          <a:lstStyle>
            <a:lvl1pPr algn="ctr">
              <a:defRPr baseline="0">
                <a:solidFill>
                  <a:srgbClr val="3264A0"/>
                </a:solidFill>
              </a:defRPr>
            </a:lvl1pPr>
          </a:lstStyle>
          <a:p>
            <a:r>
              <a:rPr lang="en-US"/>
              <a:t>Header Goes Here</a:t>
            </a:r>
          </a:p>
        </p:txBody>
      </p:sp>
      <p:sp>
        <p:nvSpPr>
          <p:cNvPr id="4" name="Slide Number Placeholder 3"/>
          <p:cNvSpPr>
            <a:spLocks noGrp="1"/>
          </p:cNvSpPr>
          <p:nvPr>
            <p:ph type="sldNum" sz="quarter" idx="11"/>
          </p:nvPr>
        </p:nvSpPr>
        <p:spPr>
          <a:xfrm>
            <a:off x="7095466" y="6356350"/>
            <a:ext cx="2057400" cy="365125"/>
          </a:xfrm>
        </p:spPr>
        <p:txBody>
          <a:bodyPr/>
          <a:lstStyle>
            <a:lvl1pPr algn="r">
              <a:defRPr/>
            </a:lvl1pPr>
          </a:lstStyle>
          <a:p>
            <a:fld id="{020EDDED-708C-47C4-A8EB-CD8AA8CA6A97}"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5014802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_Transition 6">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357803" y="-164592"/>
            <a:ext cx="10828543" cy="7022592"/>
          </a:xfrm>
          <a:prstGeom prst="rect">
            <a:avLst/>
          </a:prstGeom>
        </p:spPr>
      </p:pic>
      <p:sp>
        <p:nvSpPr>
          <p:cNvPr id="3" name="Footer Placeholder 2"/>
          <p:cNvSpPr>
            <a:spLocks noGrp="1"/>
          </p:cNvSpPr>
          <p:nvPr>
            <p:ph type="ftr" sz="quarter" idx="10"/>
          </p:nvPr>
        </p:nvSpPr>
        <p:spPr>
          <a:xfrm>
            <a:off x="3028950" y="6356350"/>
            <a:ext cx="3086100" cy="365125"/>
          </a:xfrm>
          <a:prstGeom prst="rect">
            <a:avLst/>
          </a:prstGeom>
        </p:spPr>
        <p:txBody>
          <a:bodyPr/>
          <a:lstStyle/>
          <a:p>
            <a:pPr>
              <a:defRPr/>
            </a:pPr>
            <a:endParaRPr lang="en-US">
              <a:solidFill>
                <a:srgbClr val="000000"/>
              </a:solidFill>
            </a:endParaRPr>
          </a:p>
        </p:txBody>
      </p:sp>
      <p:sp>
        <p:nvSpPr>
          <p:cNvPr id="8" name="Rectangle 7">
            <a:extLst>
              <a:ext uri="{FF2B5EF4-FFF2-40B4-BE49-F238E27FC236}">
                <a16:creationId xmlns:a16="http://schemas.microsoft.com/office/drawing/2014/main" id="{F751E777-713B-488E-A1CF-6B63014CF969}"/>
              </a:ext>
            </a:extLst>
          </p:cNvPr>
          <p:cNvSpPr/>
          <p:nvPr userDrawn="1"/>
        </p:nvSpPr>
        <p:spPr>
          <a:xfrm>
            <a:off x="4318637" y="-164592"/>
            <a:ext cx="5152103" cy="7022592"/>
          </a:xfrm>
          <a:prstGeom prst="rect">
            <a:avLst/>
          </a:prstGeom>
          <a:gradFill flip="none" rotWithShape="1">
            <a:gsLst>
              <a:gs pos="16600">
                <a:srgbClr val="FFFFFF"/>
              </a:gs>
              <a:gs pos="0">
                <a:schemeClr val="bg1"/>
              </a:gs>
              <a:gs pos="100000">
                <a:schemeClr val="bg1">
                  <a:alpha val="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1"/>
          <p:cNvSpPr>
            <a:spLocks noGrp="1"/>
          </p:cNvSpPr>
          <p:nvPr>
            <p:ph type="title" hasCustomPrompt="1"/>
          </p:nvPr>
        </p:nvSpPr>
        <p:spPr>
          <a:xfrm>
            <a:off x="6676013" y="1243402"/>
            <a:ext cx="2667000" cy="3048000"/>
          </a:xfrm>
        </p:spPr>
        <p:txBody>
          <a:bodyPr anchor="ctr" anchorCtr="0"/>
          <a:lstStyle>
            <a:lvl1pPr algn="ctr">
              <a:defRPr baseline="0">
                <a:solidFill>
                  <a:srgbClr val="3264A0"/>
                </a:solidFill>
              </a:defRPr>
            </a:lvl1pPr>
          </a:lstStyle>
          <a:p>
            <a:r>
              <a:rPr lang="en-US"/>
              <a:t>Header Goes Here</a:t>
            </a:r>
          </a:p>
        </p:txBody>
      </p:sp>
      <p:sp>
        <p:nvSpPr>
          <p:cNvPr id="4" name="Slide Number Placeholder 3"/>
          <p:cNvSpPr>
            <a:spLocks noGrp="1"/>
          </p:cNvSpPr>
          <p:nvPr>
            <p:ph type="sldNum" sz="quarter" idx="11"/>
          </p:nvPr>
        </p:nvSpPr>
        <p:spPr>
          <a:xfrm>
            <a:off x="7285613" y="6325152"/>
            <a:ext cx="2057400" cy="365125"/>
          </a:xfrm>
        </p:spPr>
        <p:txBody>
          <a:bodyPr/>
          <a:lstStyle>
            <a:lvl1pPr algn="r">
              <a:defRPr/>
            </a:lvl1pPr>
          </a:lstStyle>
          <a:p>
            <a:fld id="{020EDDED-708C-47C4-A8EB-CD8AA8CA6A97}"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9719162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8_Transition 6">
    <p:spTree>
      <p:nvGrpSpPr>
        <p:cNvPr id="1" name=""/>
        <p:cNvGrpSpPr/>
        <p:nvPr/>
      </p:nvGrpSpPr>
      <p:grpSpPr>
        <a:xfrm>
          <a:off x="0" y="0"/>
          <a:ext cx="0" cy="0"/>
          <a:chOff x="0" y="0"/>
          <a:chExt cx="0" cy="0"/>
        </a:xfrm>
      </p:grpSpPr>
      <p:pic>
        <p:nvPicPr>
          <p:cNvPr id="9" name="Picture 8" descr="A picture containing person, child, young, boy&#10;&#10;Description automatically generated">
            <a:extLst>
              <a:ext uri="{FF2B5EF4-FFF2-40B4-BE49-F238E27FC236}">
                <a16:creationId xmlns:a16="http://schemas.microsoft.com/office/drawing/2014/main" id="{4B4BB3DF-1402-4825-8FAB-46B3036587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8276" y="-18014"/>
            <a:ext cx="10332276" cy="6876014"/>
          </a:xfrm>
          <a:prstGeom prst="rect">
            <a:avLst/>
          </a:prstGeom>
        </p:spPr>
      </p:pic>
      <p:sp>
        <p:nvSpPr>
          <p:cNvPr id="8" name="Rectangle 7">
            <a:extLst>
              <a:ext uri="{FF2B5EF4-FFF2-40B4-BE49-F238E27FC236}">
                <a16:creationId xmlns:a16="http://schemas.microsoft.com/office/drawing/2014/main" id="{F751E777-713B-488E-A1CF-6B63014CF969}"/>
              </a:ext>
            </a:extLst>
          </p:cNvPr>
          <p:cNvSpPr/>
          <p:nvPr userDrawn="1"/>
        </p:nvSpPr>
        <p:spPr>
          <a:xfrm>
            <a:off x="3991897" y="-154813"/>
            <a:ext cx="5152103" cy="7022592"/>
          </a:xfrm>
          <a:prstGeom prst="rect">
            <a:avLst/>
          </a:prstGeom>
          <a:gradFill flip="none" rotWithShape="1">
            <a:gsLst>
              <a:gs pos="16600">
                <a:srgbClr val="FFFFFF"/>
              </a:gs>
              <a:gs pos="0">
                <a:schemeClr val="bg1"/>
              </a:gs>
              <a:gs pos="100000">
                <a:schemeClr val="bg1">
                  <a:alpha val="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1"/>
          <p:cNvSpPr>
            <a:spLocks noGrp="1"/>
          </p:cNvSpPr>
          <p:nvPr>
            <p:ph type="title" hasCustomPrompt="1"/>
          </p:nvPr>
        </p:nvSpPr>
        <p:spPr>
          <a:xfrm>
            <a:off x="6392549" y="371993"/>
            <a:ext cx="2667000" cy="3048000"/>
          </a:xfrm>
        </p:spPr>
        <p:txBody>
          <a:bodyPr anchor="ctr" anchorCtr="0"/>
          <a:lstStyle>
            <a:lvl1pPr algn="ctr">
              <a:defRPr baseline="0">
                <a:solidFill>
                  <a:srgbClr val="3264A0"/>
                </a:solidFill>
              </a:defRPr>
            </a:lvl1pPr>
          </a:lstStyle>
          <a:p>
            <a:r>
              <a:rPr lang="en-US"/>
              <a:t>Header Goes Here</a:t>
            </a:r>
          </a:p>
        </p:txBody>
      </p:sp>
      <p:sp>
        <p:nvSpPr>
          <p:cNvPr id="4" name="Slide Number Placeholder 3"/>
          <p:cNvSpPr>
            <a:spLocks noGrp="1"/>
          </p:cNvSpPr>
          <p:nvPr>
            <p:ph type="sldNum" sz="quarter" idx="11"/>
          </p:nvPr>
        </p:nvSpPr>
        <p:spPr>
          <a:xfrm>
            <a:off x="7002149" y="6315202"/>
            <a:ext cx="2057400" cy="365125"/>
          </a:xfrm>
        </p:spPr>
        <p:txBody>
          <a:bodyPr/>
          <a:lstStyle>
            <a:lvl1pPr algn="r">
              <a:defRPr/>
            </a:lvl1pPr>
          </a:lstStyle>
          <a:p>
            <a:fld id="{020EDDED-708C-47C4-A8EB-CD8AA8CA6A97}"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2820563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Transition 6">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 t="7049" r="116" b="9394"/>
          <a:stretch/>
        </p:blipFill>
        <p:spPr bwMode="auto">
          <a:xfrm>
            <a:off x="0" y="-435932"/>
            <a:ext cx="9133368" cy="7293935"/>
          </a:xfrm>
          <a:prstGeom prst="rect">
            <a:avLst/>
          </a:prstGeom>
          <a:noFill/>
          <a:ln w="9525">
            <a:noFill/>
            <a:miter lim="800000"/>
            <a:headEnd/>
            <a:tailEnd/>
          </a:ln>
        </p:spPr>
      </p:pic>
      <p:sp>
        <p:nvSpPr>
          <p:cNvPr id="8" name="Rectangle 7">
            <a:extLst>
              <a:ext uri="{FF2B5EF4-FFF2-40B4-BE49-F238E27FC236}">
                <a16:creationId xmlns:a16="http://schemas.microsoft.com/office/drawing/2014/main" id="{F751E777-713B-488E-A1CF-6B63014CF969}"/>
              </a:ext>
            </a:extLst>
          </p:cNvPr>
          <p:cNvSpPr/>
          <p:nvPr userDrawn="1"/>
        </p:nvSpPr>
        <p:spPr>
          <a:xfrm>
            <a:off x="5855855" y="-435932"/>
            <a:ext cx="3288145" cy="7293932"/>
          </a:xfrm>
          <a:prstGeom prst="rect">
            <a:avLst/>
          </a:prstGeom>
          <a:gradFill flip="none" rotWithShape="1">
            <a:gsLst>
              <a:gs pos="16600">
                <a:srgbClr val="FFFFFF"/>
              </a:gs>
              <a:gs pos="0">
                <a:schemeClr val="bg1"/>
              </a:gs>
              <a:gs pos="100000">
                <a:schemeClr val="bg1">
                  <a:alpha val="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1"/>
          <p:cNvSpPr>
            <a:spLocks noGrp="1"/>
          </p:cNvSpPr>
          <p:nvPr>
            <p:ph type="title" hasCustomPrompt="1"/>
          </p:nvPr>
        </p:nvSpPr>
        <p:spPr>
          <a:xfrm>
            <a:off x="6310745" y="2038930"/>
            <a:ext cx="2667000" cy="3048000"/>
          </a:xfrm>
        </p:spPr>
        <p:txBody>
          <a:bodyPr anchor="ctr" anchorCtr="0"/>
          <a:lstStyle>
            <a:lvl1pPr algn="ctr">
              <a:defRPr baseline="0">
                <a:solidFill>
                  <a:srgbClr val="3264A0"/>
                </a:solidFill>
              </a:defRPr>
            </a:lvl1pPr>
          </a:lstStyle>
          <a:p>
            <a:r>
              <a:rPr lang="en-US"/>
              <a:t>Header Goes Here</a:t>
            </a:r>
          </a:p>
        </p:txBody>
      </p:sp>
      <p:sp>
        <p:nvSpPr>
          <p:cNvPr id="4" name="Slide Number Placeholder 3"/>
          <p:cNvSpPr>
            <a:spLocks noGrp="1"/>
          </p:cNvSpPr>
          <p:nvPr>
            <p:ph type="sldNum" sz="quarter" idx="11"/>
          </p:nvPr>
        </p:nvSpPr>
        <p:spPr/>
        <p:txBody>
          <a:bodyPr/>
          <a:lstStyle>
            <a:lvl1pPr algn="r">
              <a:defRPr/>
            </a:lvl1pPr>
          </a:lstStyle>
          <a:p>
            <a:fld id="{020EDDED-708C-47C4-A8EB-CD8AA8CA6A97}"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4816197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Transition 6">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028950" y="6356350"/>
            <a:ext cx="3086100" cy="365125"/>
          </a:xfrm>
          <a:prstGeom prst="rect">
            <a:avLst/>
          </a:prstGeom>
        </p:spPr>
        <p:txBody>
          <a:bodyPr/>
          <a:lstStyle/>
          <a:p>
            <a:pPr>
              <a:defRPr/>
            </a:pPr>
            <a:endParaRPr lang="en-US">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a:solidFill>
                <a:srgbClr val="000000">
                  <a:tint val="75000"/>
                </a:srgbClr>
              </a:solidFill>
            </a:endParaRPr>
          </a:p>
        </p:txBody>
      </p:sp>
      <p:pic>
        <p:nvPicPr>
          <p:cNvPr id="6" name="Picture 5" descr="A person sitting on a table&#10;&#10;Description automatically generated">
            <a:extLst>
              <a:ext uri="{FF2B5EF4-FFF2-40B4-BE49-F238E27FC236}">
                <a16:creationId xmlns:a16="http://schemas.microsoft.com/office/drawing/2014/main" id="{275A8B63-D333-4F2C-BFC4-B7730E0271C0}"/>
              </a:ext>
            </a:extLst>
          </p:cNvPr>
          <p:cNvPicPr>
            <a:picLocks noChangeAspect="1"/>
          </p:cNvPicPr>
          <p:nvPr userDrawn="1"/>
        </p:nvPicPr>
        <p:blipFill rotWithShape="1">
          <a:blip r:embed="rId2"/>
          <a:srcRect r="11176"/>
          <a:stretch/>
        </p:blipFill>
        <p:spPr>
          <a:xfrm flipH="1">
            <a:off x="-1" y="732"/>
            <a:ext cx="9143999" cy="6870787"/>
          </a:xfrm>
          <a:prstGeom prst="rect">
            <a:avLst/>
          </a:prstGeom>
        </p:spPr>
      </p:pic>
      <p:sp>
        <p:nvSpPr>
          <p:cNvPr id="8" name="Rectangle 7">
            <a:extLst>
              <a:ext uri="{FF2B5EF4-FFF2-40B4-BE49-F238E27FC236}">
                <a16:creationId xmlns:a16="http://schemas.microsoft.com/office/drawing/2014/main" id="{F751E777-713B-488E-A1CF-6B63014CF969}"/>
              </a:ext>
            </a:extLst>
          </p:cNvPr>
          <p:cNvSpPr/>
          <p:nvPr userDrawn="1"/>
        </p:nvSpPr>
        <p:spPr>
          <a:xfrm>
            <a:off x="3991897" y="0"/>
            <a:ext cx="5152103" cy="6858000"/>
          </a:xfrm>
          <a:prstGeom prst="rect">
            <a:avLst/>
          </a:prstGeom>
          <a:gradFill flip="none" rotWithShape="1">
            <a:gsLst>
              <a:gs pos="16600">
                <a:srgbClr val="FFFFFF"/>
              </a:gs>
              <a:gs pos="0">
                <a:schemeClr val="bg1"/>
              </a:gs>
              <a:gs pos="100000">
                <a:schemeClr val="bg1">
                  <a:alpha val="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1"/>
          <p:cNvSpPr>
            <a:spLocks noGrp="1"/>
          </p:cNvSpPr>
          <p:nvPr>
            <p:ph type="title" hasCustomPrompt="1"/>
          </p:nvPr>
        </p:nvSpPr>
        <p:spPr>
          <a:xfrm>
            <a:off x="6310745" y="2038930"/>
            <a:ext cx="2667000" cy="3048000"/>
          </a:xfrm>
        </p:spPr>
        <p:txBody>
          <a:bodyPr anchor="ctr" anchorCtr="0"/>
          <a:lstStyle>
            <a:lvl1pPr algn="ctr">
              <a:defRPr baseline="0">
                <a:solidFill>
                  <a:srgbClr val="3264A0"/>
                </a:solidFill>
              </a:defRPr>
            </a:lvl1pPr>
          </a:lstStyle>
          <a:p>
            <a:r>
              <a:rPr lang="en-US"/>
              <a:t>Header Goes Here</a:t>
            </a:r>
          </a:p>
        </p:txBody>
      </p:sp>
    </p:spTree>
    <p:extLst>
      <p:ext uri="{BB962C8B-B14F-4D97-AF65-F5344CB8AC3E}">
        <p14:creationId xmlns:p14="http://schemas.microsoft.com/office/powerpoint/2010/main" val="12531446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Transition 6">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028950" y="6356350"/>
            <a:ext cx="3086100" cy="365125"/>
          </a:xfrm>
          <a:prstGeom prst="rect">
            <a:avLst/>
          </a:prstGeom>
        </p:spPr>
        <p:txBody>
          <a:bodyPr/>
          <a:lstStyle/>
          <a:p>
            <a:pPr>
              <a:defRPr/>
            </a:pPr>
            <a:endParaRPr lang="en-US">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a:solidFill>
                <a:srgbClr val="000000">
                  <a:tint val="75000"/>
                </a:srgbClr>
              </a:solidFill>
            </a:endParaRPr>
          </a:p>
        </p:txBody>
      </p:sp>
      <p:pic>
        <p:nvPicPr>
          <p:cNvPr id="5" name="Picture 4" descr="A person using a computer&#10;&#10;Description automatically generated">
            <a:extLst>
              <a:ext uri="{FF2B5EF4-FFF2-40B4-BE49-F238E27FC236}">
                <a16:creationId xmlns:a16="http://schemas.microsoft.com/office/drawing/2014/main" id="{8395A065-1488-4BC3-B53F-BF308CC73599}"/>
              </a:ext>
            </a:extLst>
          </p:cNvPr>
          <p:cNvPicPr>
            <a:picLocks noChangeAspect="1"/>
          </p:cNvPicPr>
          <p:nvPr userDrawn="1"/>
        </p:nvPicPr>
        <p:blipFill rotWithShape="1">
          <a:blip r:embed="rId2"/>
          <a:srcRect l="11690" r="-30"/>
          <a:stretch/>
        </p:blipFill>
        <p:spPr>
          <a:xfrm>
            <a:off x="4" y="0"/>
            <a:ext cx="9144000" cy="6868160"/>
          </a:xfrm>
          <a:prstGeom prst="rect">
            <a:avLst/>
          </a:prstGeom>
        </p:spPr>
      </p:pic>
      <p:sp>
        <p:nvSpPr>
          <p:cNvPr id="8" name="Rectangle 7">
            <a:extLst>
              <a:ext uri="{FF2B5EF4-FFF2-40B4-BE49-F238E27FC236}">
                <a16:creationId xmlns:a16="http://schemas.microsoft.com/office/drawing/2014/main" id="{F751E777-713B-488E-A1CF-6B63014CF969}"/>
              </a:ext>
            </a:extLst>
          </p:cNvPr>
          <p:cNvSpPr/>
          <p:nvPr userDrawn="1"/>
        </p:nvSpPr>
        <p:spPr>
          <a:xfrm>
            <a:off x="5209309" y="0"/>
            <a:ext cx="3934691" cy="6858000"/>
          </a:xfrm>
          <a:prstGeom prst="rect">
            <a:avLst/>
          </a:prstGeom>
          <a:gradFill flip="none" rotWithShape="1">
            <a:gsLst>
              <a:gs pos="16600">
                <a:srgbClr val="FFFFFF"/>
              </a:gs>
              <a:gs pos="0">
                <a:schemeClr val="bg1"/>
              </a:gs>
              <a:gs pos="100000">
                <a:schemeClr val="bg1">
                  <a:alpha val="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1"/>
          <p:cNvSpPr>
            <a:spLocks noGrp="1"/>
          </p:cNvSpPr>
          <p:nvPr>
            <p:ph type="title" hasCustomPrompt="1"/>
          </p:nvPr>
        </p:nvSpPr>
        <p:spPr>
          <a:xfrm>
            <a:off x="6310745" y="2038930"/>
            <a:ext cx="2667000" cy="3048000"/>
          </a:xfrm>
        </p:spPr>
        <p:txBody>
          <a:bodyPr anchor="ctr" anchorCtr="0"/>
          <a:lstStyle>
            <a:lvl1pPr algn="ctr">
              <a:defRPr baseline="0">
                <a:solidFill>
                  <a:srgbClr val="3264A0"/>
                </a:solidFill>
              </a:defRPr>
            </a:lvl1pPr>
          </a:lstStyle>
          <a:p>
            <a:r>
              <a:rPr lang="en-US"/>
              <a:t>Header Goes Here</a:t>
            </a:r>
          </a:p>
        </p:txBody>
      </p:sp>
    </p:spTree>
    <p:extLst>
      <p:ext uri="{BB962C8B-B14F-4D97-AF65-F5344CB8AC3E}">
        <p14:creationId xmlns:p14="http://schemas.microsoft.com/office/powerpoint/2010/main" val="14150710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79F21B4E-04F8-4F16-8C19-F1E3F73D3052}"/>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32220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4801948" y="1760636"/>
            <a:ext cx="3830585" cy="2150964"/>
          </a:xfrm>
        </p:spPr>
        <p:txBody>
          <a:bodyPr wrap="none" lIns="0" tIns="0" rIns="0" bIns="0" anchor="t" anchorCtr="0">
            <a:noAutofit/>
          </a:bodyPr>
          <a:lstStyle>
            <a:lvl1pPr algn="l">
              <a:defRPr sz="375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4823086" y="4179051"/>
            <a:ext cx="3830585" cy="888250"/>
          </a:xfrm>
        </p:spPr>
        <p:txBody>
          <a:bodyPr lIns="0" tIns="0" rIns="0" bIns="0" anchor="t" anchorCtr="0">
            <a:normAutofit/>
          </a:bodyPr>
          <a:lstStyle>
            <a:lvl1pPr marL="0" indent="0" algn="l">
              <a:buNone/>
              <a:defRPr sz="1350">
                <a:solidFill>
                  <a:srgbClr val="FFFFFF"/>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text style</a:t>
            </a:r>
          </a:p>
        </p:txBody>
      </p:sp>
      <p:pic>
        <p:nvPicPr>
          <p:cNvPr id="8" name="Picture 7">
            <a:extLst>
              <a:ext uri="{FF2B5EF4-FFF2-40B4-BE49-F238E27FC236}">
                <a16:creationId xmlns:a16="http://schemas.microsoft.com/office/drawing/2014/main" id="{14D38D58-E0B3-E44A-A586-676D694560A5}"/>
              </a:ext>
            </a:extLst>
          </p:cNvPr>
          <p:cNvPicPr>
            <a:picLocks noChangeAspect="1"/>
          </p:cNvPicPr>
          <p:nvPr userDrawn="1"/>
        </p:nvPicPr>
        <p:blipFill>
          <a:blip r:embed="rId2"/>
          <a:stretch>
            <a:fillRect/>
          </a:stretch>
        </p:blipFill>
        <p:spPr>
          <a:xfrm>
            <a:off x="4801948" y="1361402"/>
            <a:ext cx="1572017" cy="176588"/>
          </a:xfrm>
          <a:prstGeom prst="rect">
            <a:avLst/>
          </a:prstGeom>
        </p:spPr>
      </p:pic>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7756963" y="5482973"/>
            <a:ext cx="896708" cy="997717"/>
          </a:xfrm>
          <a:prstGeom prst="rect">
            <a:avLst/>
          </a:prstGeom>
        </p:spPr>
      </p:pic>
      <p:pic>
        <p:nvPicPr>
          <p:cNvPr id="4" name="Picture 3">
            <a:extLst>
              <a:ext uri="{FF2B5EF4-FFF2-40B4-BE49-F238E27FC236}">
                <a16:creationId xmlns:a16="http://schemas.microsoft.com/office/drawing/2014/main" id="{88BCDF98-1310-A14E-97B0-8EE70957CCC6}"/>
              </a:ext>
            </a:extLst>
          </p:cNvPr>
          <p:cNvPicPr>
            <a:picLocks noChangeAspect="1"/>
          </p:cNvPicPr>
          <p:nvPr userDrawn="1"/>
        </p:nvPicPr>
        <p:blipFill>
          <a:blip r:embed="rId4"/>
          <a:srcRect l="5287" t="-4749" r="-2682" b="4018"/>
          <a:stretch>
            <a:fillRect/>
          </a:stretch>
        </p:blipFill>
        <p:spPr>
          <a:xfrm>
            <a:off x="0" y="782199"/>
            <a:ext cx="4701449" cy="6075802"/>
          </a:xfrm>
          <a:prstGeom prst="rect">
            <a:avLst/>
          </a:prstGeom>
        </p:spPr>
      </p:pic>
    </p:spTree>
    <p:extLst>
      <p:ext uri="{BB962C8B-B14F-4D97-AF65-F5344CB8AC3E}">
        <p14:creationId xmlns:p14="http://schemas.microsoft.com/office/powerpoint/2010/main" val="315719469"/>
      </p:ext>
    </p:extLst>
  </p:cSld>
  <p:clrMapOvr>
    <a:overrideClrMapping bg1="dk1" tx1="lt1" bg2="dk2" tx2="lt2" accent1="accent1" accent2="accent2" accent3="accent3" accent4="accent4" accent5="accent5" accent6="accent6" hlink="hlink" folHlink="folHlink"/>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_Transition 6">
  <p:cSld name="5_Transition 6">
    <p:spTree>
      <p:nvGrpSpPr>
        <p:cNvPr id="1" name="Shape 57"/>
        <p:cNvGrpSpPr/>
        <p:nvPr/>
      </p:nvGrpSpPr>
      <p:grpSpPr>
        <a:xfrm>
          <a:off x="0" y="0"/>
          <a:ext cx="0" cy="0"/>
          <a:chOff x="0" y="0"/>
          <a:chExt cx="0" cy="0"/>
        </a:xfrm>
      </p:grpSpPr>
      <p:sp>
        <p:nvSpPr>
          <p:cNvPr id="58" name="Google Shape;58;p80"/>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9" name="Google Shape;59;p80"/>
          <p:cNvSpPr txBox="1">
            <a:spLocks noGrp="1"/>
          </p:cNvSpPr>
          <p:nvPr>
            <p:ph type="sldNum" idx="12"/>
          </p:nvPr>
        </p:nvSpPr>
        <p:spPr>
          <a:xfrm>
            <a:off x="6928997" y="6356350"/>
            <a:ext cx="20574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60" name="Google Shape;60;p80" descr="A person using a computer&#10;&#10;Description automatically generated"/>
          <p:cNvPicPr preferRelativeResize="0"/>
          <p:nvPr/>
        </p:nvPicPr>
        <p:blipFill rotWithShape="1">
          <a:blip r:embed="rId2">
            <a:alphaModFix/>
          </a:blip>
          <a:srcRect l="11689" r="-30"/>
          <a:stretch/>
        </p:blipFill>
        <p:spPr>
          <a:xfrm>
            <a:off x="4" y="0"/>
            <a:ext cx="9144000" cy="6868160"/>
          </a:xfrm>
          <a:prstGeom prst="rect">
            <a:avLst/>
          </a:prstGeom>
          <a:noFill/>
          <a:ln>
            <a:noFill/>
          </a:ln>
        </p:spPr>
      </p:pic>
      <p:sp>
        <p:nvSpPr>
          <p:cNvPr id="61" name="Google Shape;61;p80"/>
          <p:cNvSpPr/>
          <p:nvPr/>
        </p:nvSpPr>
        <p:spPr>
          <a:xfrm>
            <a:off x="5209309" y="0"/>
            <a:ext cx="3934691" cy="6858000"/>
          </a:xfrm>
          <a:prstGeom prst="rect">
            <a:avLst/>
          </a:prstGeom>
          <a:gradFill>
            <a:gsLst>
              <a:gs pos="0">
                <a:schemeClr val="lt1"/>
              </a:gs>
              <a:gs pos="16600">
                <a:srgbClr val="FFFFFF"/>
              </a:gs>
              <a:gs pos="100000">
                <a:srgbClr val="FFFFFF">
                  <a:alpha val="0"/>
                </a:srgbClr>
              </a:gs>
            </a:gsLst>
            <a:lin ang="10800000" scaled="0"/>
          </a:gra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2" name="Google Shape;62;p80"/>
          <p:cNvSpPr txBox="1">
            <a:spLocks noGrp="1"/>
          </p:cNvSpPr>
          <p:nvPr>
            <p:ph type="title"/>
          </p:nvPr>
        </p:nvSpPr>
        <p:spPr>
          <a:xfrm>
            <a:off x="6310745" y="2038930"/>
            <a:ext cx="2667000" cy="3048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3264A0"/>
              </a:buClr>
              <a:buSzPts val="3600"/>
              <a:buFont typeface="Arial"/>
              <a:buNone/>
              <a:defRPr>
                <a:solidFill>
                  <a:srgbClr val="3264A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9542DA-F7EC-714D-9EA4-05E48782AD9C}"/>
              </a:ext>
            </a:extLst>
          </p:cNvPr>
          <p:cNvSpPr/>
          <p:nvPr userDrawn="1"/>
        </p:nvSpPr>
        <p:spPr>
          <a:xfrm>
            <a:off x="0" y="1"/>
            <a:ext cx="9144000" cy="613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628650" y="1265771"/>
            <a:ext cx="7886700" cy="668859"/>
          </a:xfrm>
        </p:spPr>
        <p:txBody>
          <a:bodyPr anchor="t" anchorCtr="0">
            <a:noAutofit/>
          </a:bodyPr>
          <a:lstStyle>
            <a:lvl1pPr algn="l">
              <a:defRPr sz="3300"/>
            </a:lvl1pPr>
          </a:lstStyle>
          <a:p>
            <a:r>
              <a:rPr lang="en-US"/>
              <a:t>Click to edit Master title style</a:t>
            </a:r>
          </a:p>
        </p:txBody>
      </p:sp>
      <p:sp>
        <p:nvSpPr>
          <p:cNvPr id="3" name="Subtitle 2"/>
          <p:cNvSpPr>
            <a:spLocks noGrp="1"/>
          </p:cNvSpPr>
          <p:nvPr>
            <p:ph type="subTitle" idx="1" hasCustomPrompt="1"/>
          </p:nvPr>
        </p:nvSpPr>
        <p:spPr>
          <a:xfrm>
            <a:off x="628650" y="2618548"/>
            <a:ext cx="7886699" cy="3373455"/>
          </a:xfrm>
        </p:spPr>
        <p:txBody>
          <a:bodyPr>
            <a:noAutofit/>
          </a:bodyPr>
          <a:lstStyle>
            <a:lvl1pPr marL="0" indent="0" algn="l">
              <a:buNone/>
              <a:defRPr sz="13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text</a:t>
            </a:r>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cxnSp>
        <p:nvCxnSpPr>
          <p:cNvPr id="8" name="Straight Connector 7">
            <a:extLst>
              <a:ext uri="{FF2B5EF4-FFF2-40B4-BE49-F238E27FC236}">
                <a16:creationId xmlns:a16="http://schemas.microsoft.com/office/drawing/2014/main" id="{C411D9D6-DA63-9542-805B-E37BCCB2D72A}"/>
              </a:ext>
            </a:extLst>
          </p:cNvPr>
          <p:cNvCxnSpPr/>
          <p:nvPr userDrawn="1"/>
        </p:nvCxnSpPr>
        <p:spPr>
          <a:xfrm>
            <a:off x="0" y="2129425"/>
            <a:ext cx="288411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8048617"/>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9542DA-F7EC-714D-9EA4-05E48782AD9C}"/>
              </a:ext>
            </a:extLst>
          </p:cNvPr>
          <p:cNvSpPr/>
          <p:nvPr userDrawn="1"/>
        </p:nvSpPr>
        <p:spPr>
          <a:xfrm>
            <a:off x="0" y="1"/>
            <a:ext cx="9144000" cy="613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628650" y="1265771"/>
            <a:ext cx="7886700" cy="668859"/>
          </a:xfrm>
        </p:spPr>
        <p:txBody>
          <a:bodyPr anchor="t" anchorCtr="0">
            <a:noAutofit/>
          </a:bodyPr>
          <a:lstStyle>
            <a:lvl1pPr algn="l">
              <a:defRPr sz="3300"/>
            </a:lvl1pPr>
          </a:lstStyle>
          <a:p>
            <a:r>
              <a:rPr lang="en-US"/>
              <a:t>Click to edit Master title style</a:t>
            </a:r>
          </a:p>
        </p:txBody>
      </p:sp>
      <p:sp>
        <p:nvSpPr>
          <p:cNvPr id="3" name="Subtitle 2"/>
          <p:cNvSpPr>
            <a:spLocks noGrp="1" noChangeAspect="1"/>
          </p:cNvSpPr>
          <p:nvPr>
            <p:ph type="subTitle" idx="1" hasCustomPrompt="1"/>
          </p:nvPr>
        </p:nvSpPr>
        <p:spPr>
          <a:xfrm>
            <a:off x="628650" y="2618548"/>
            <a:ext cx="7886699" cy="3491795"/>
          </a:xfrm>
        </p:spPr>
        <p:txBody>
          <a:bodyPr wrap="square" lIns="91440" tIns="0" bIns="0" numCol="2" spcCol="91440">
            <a:noAutofit/>
          </a:bodyPr>
          <a:lstStyle>
            <a:lvl1pPr marL="0" marR="0" indent="0" algn="l" defTabSz="685800" rtl="0" eaLnBrk="1" fontAlgn="auto" latinLnBrk="0" hangingPunct="1">
              <a:lnSpc>
                <a:spcPts val="1575"/>
              </a:lnSpc>
              <a:spcBef>
                <a:spcPts val="750"/>
              </a:spcBef>
              <a:spcAft>
                <a:spcPct val="0"/>
              </a:spcAft>
              <a:buClr>
                <a:schemeClr val="tx1"/>
              </a:buClr>
              <a:buSzTx/>
              <a:buFont typeface="Arial" panose="020B0604020202020204" pitchFamily="34" charset="0"/>
              <a:buNone/>
              <a:defRPr sz="13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marR="0" lvl="0" indent="0" algn="l" defTabSz="685800" rtl="0" eaLnBrk="1" fontAlgn="auto" latinLnBrk="0" hangingPunct="1">
              <a:lnSpc>
                <a:spcPts val="1575"/>
              </a:lnSpc>
              <a:spcBef>
                <a:spcPts val="75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685800" rtl="0" eaLnBrk="1" fontAlgn="auto" latinLnBrk="0" hangingPunct="1">
              <a:lnSpc>
                <a:spcPts val="1575"/>
              </a:lnSpc>
              <a:spcBef>
                <a:spcPts val="75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685800" rtl="0" eaLnBrk="1" fontAlgn="auto" latinLnBrk="0" hangingPunct="1">
              <a:lnSpc>
                <a:spcPts val="1575"/>
              </a:lnSpc>
              <a:spcBef>
                <a:spcPts val="75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685800" rtl="0" eaLnBrk="1" fontAlgn="auto" latinLnBrk="0" hangingPunct="1">
              <a:lnSpc>
                <a:spcPts val="1575"/>
              </a:lnSpc>
              <a:spcBef>
                <a:spcPts val="75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685800" rtl="0" eaLnBrk="1" fontAlgn="auto" latinLnBrk="0" hangingPunct="1">
              <a:lnSpc>
                <a:spcPts val="1575"/>
              </a:lnSpc>
              <a:spcBef>
                <a:spcPts val="75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685800" rtl="0" eaLnBrk="1" fontAlgn="auto" latinLnBrk="0" hangingPunct="1">
              <a:lnSpc>
                <a:spcPts val="1575"/>
              </a:lnSpc>
              <a:spcBef>
                <a:spcPts val="75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685800" rtl="0" eaLnBrk="1" fontAlgn="auto" latinLnBrk="0" hangingPunct="1">
              <a:lnSpc>
                <a:spcPts val="1575"/>
              </a:lnSpc>
              <a:spcBef>
                <a:spcPts val="75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685800" rtl="0" eaLnBrk="1" fontAlgn="auto" latinLnBrk="0" hangingPunct="1">
              <a:lnSpc>
                <a:spcPts val="1575"/>
              </a:lnSpc>
              <a:spcBef>
                <a:spcPts val="75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685800" rtl="0" eaLnBrk="1" fontAlgn="auto" latinLnBrk="0" hangingPunct="1">
              <a:lnSpc>
                <a:spcPts val="1575"/>
              </a:lnSpc>
              <a:spcBef>
                <a:spcPts val="75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685800" rtl="0" eaLnBrk="1" fontAlgn="auto" latinLnBrk="0" hangingPunct="1">
              <a:lnSpc>
                <a:spcPts val="1575"/>
              </a:lnSpc>
              <a:spcBef>
                <a:spcPts val="75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685800" rtl="0" eaLnBrk="1" fontAlgn="auto" latinLnBrk="0" hangingPunct="1">
              <a:lnSpc>
                <a:spcPts val="1575"/>
              </a:lnSpc>
              <a:spcBef>
                <a:spcPts val="75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685800" rtl="0" eaLnBrk="1" fontAlgn="auto" latinLnBrk="0" hangingPunct="1">
              <a:lnSpc>
                <a:spcPts val="1575"/>
              </a:lnSpc>
              <a:spcBef>
                <a:spcPts val="75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685800" rtl="0" eaLnBrk="1" fontAlgn="auto" latinLnBrk="0" hangingPunct="1">
              <a:lnSpc>
                <a:spcPts val="1575"/>
              </a:lnSpc>
              <a:spcBef>
                <a:spcPts val="75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685800" rtl="0" eaLnBrk="1" fontAlgn="auto" latinLnBrk="0" hangingPunct="1">
              <a:lnSpc>
                <a:spcPts val="1575"/>
              </a:lnSpc>
              <a:spcBef>
                <a:spcPts val="75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685800" rtl="0" eaLnBrk="1" fontAlgn="auto" latinLnBrk="0" hangingPunct="1">
              <a:lnSpc>
                <a:spcPts val="1575"/>
              </a:lnSpc>
              <a:spcBef>
                <a:spcPts val="75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685800" rtl="0" eaLnBrk="1" fontAlgn="auto" latinLnBrk="0" hangingPunct="1">
              <a:lnSpc>
                <a:spcPts val="1575"/>
              </a:lnSpc>
              <a:spcBef>
                <a:spcPts val="75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685800" rtl="0" eaLnBrk="1" fontAlgn="auto" latinLnBrk="0" hangingPunct="1">
              <a:lnSpc>
                <a:spcPts val="1575"/>
              </a:lnSpc>
              <a:spcBef>
                <a:spcPts val="750"/>
              </a:spcBef>
              <a:spcAft>
                <a:spcPct val="0"/>
              </a:spcAft>
              <a:buClr>
                <a:schemeClr val="tx1"/>
              </a:buClr>
              <a:buSzTx/>
              <a:buFont typeface="Arial" panose="020B0604020202020204" pitchFamily="34" charset="0"/>
              <a:buNone/>
              <a:defRPr/>
            </a:pPr>
            <a:endParaRPr lang="en-US"/>
          </a:p>
          <a:p>
            <a:endParaRPr lang="en-US"/>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cxnSp>
        <p:nvCxnSpPr>
          <p:cNvPr id="8" name="Straight Connector 7">
            <a:extLst>
              <a:ext uri="{FF2B5EF4-FFF2-40B4-BE49-F238E27FC236}">
                <a16:creationId xmlns:a16="http://schemas.microsoft.com/office/drawing/2014/main" id="{C411D9D6-DA63-9542-805B-E37BCCB2D72A}"/>
              </a:ext>
            </a:extLst>
          </p:cNvPr>
          <p:cNvCxnSpPr/>
          <p:nvPr userDrawn="1"/>
        </p:nvCxnSpPr>
        <p:spPr>
          <a:xfrm>
            <a:off x="0" y="2129425"/>
            <a:ext cx="288411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7801675"/>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85DEBA-634B-E645-B7A8-B4D522335801}"/>
              </a:ext>
            </a:extLst>
          </p:cNvPr>
          <p:cNvSpPr/>
          <p:nvPr userDrawn="1"/>
        </p:nvSpPr>
        <p:spPr>
          <a:xfrm>
            <a:off x="0" y="1"/>
            <a:ext cx="9144000" cy="613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p:cNvSpPr>
            <a:spLocks noGrp="1"/>
          </p:cNvSpPr>
          <p:nvPr>
            <p:ph idx="1"/>
          </p:nvPr>
        </p:nvSpPr>
        <p:spPr/>
        <p:txBody>
          <a:bodyPr>
            <a:noAutofit/>
          </a:bodyPr>
          <a:lstStyle>
            <a:lvl1pPr>
              <a:defRPr sz="1350"/>
            </a:lvl1pPr>
            <a:lvl2pPr>
              <a:defRPr sz="1200"/>
            </a:lvl2pPr>
            <a:lvl3pPr>
              <a:defRPr sz="1050"/>
            </a:lvl3pPr>
            <a:lvl4pPr>
              <a:defRPr sz="900"/>
            </a:lvl4pPr>
            <a:lvl5pPr>
              <a:defRPr sz="7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Title 1">
            <a:extLst>
              <a:ext uri="{FF2B5EF4-FFF2-40B4-BE49-F238E27FC236}">
                <a16:creationId xmlns:a16="http://schemas.microsoft.com/office/drawing/2014/main" id="{11CFD253-1BE4-134E-933F-EC673D197365}"/>
              </a:ext>
            </a:extLst>
          </p:cNvPr>
          <p:cNvSpPr>
            <a:spLocks noGrp="1"/>
          </p:cNvSpPr>
          <p:nvPr>
            <p:ph type="ctrTitle"/>
          </p:nvPr>
        </p:nvSpPr>
        <p:spPr>
          <a:xfrm>
            <a:off x="628650" y="1265771"/>
            <a:ext cx="7886700" cy="668859"/>
          </a:xfrm>
        </p:spPr>
        <p:txBody>
          <a:bodyPr anchor="t" anchorCtr="0">
            <a:noAutofit/>
          </a:bodyPr>
          <a:lstStyle>
            <a:lvl1pPr algn="l">
              <a:defRPr sz="3300"/>
            </a:lvl1pPr>
          </a:lstStyle>
          <a:p>
            <a:r>
              <a:rPr lang="en-US"/>
              <a:t>Click to edit Master title style</a:t>
            </a:r>
          </a:p>
        </p:txBody>
      </p:sp>
      <p:cxnSp>
        <p:nvCxnSpPr>
          <p:cNvPr id="8" name="Straight Connector 7">
            <a:extLst>
              <a:ext uri="{FF2B5EF4-FFF2-40B4-BE49-F238E27FC236}">
                <a16:creationId xmlns:a16="http://schemas.microsoft.com/office/drawing/2014/main" id="{7BE9D2A4-DCC5-5C4E-B923-C401D77C1854}"/>
              </a:ext>
            </a:extLst>
          </p:cNvPr>
          <p:cNvCxnSpPr/>
          <p:nvPr userDrawn="1"/>
        </p:nvCxnSpPr>
        <p:spPr>
          <a:xfrm>
            <a:off x="0" y="2129425"/>
            <a:ext cx="288411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1298908"/>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D723DB-84A3-2849-881C-9705FD51F39F}"/>
              </a:ext>
            </a:extLst>
          </p:cNvPr>
          <p:cNvSpPr/>
          <p:nvPr userDrawn="1"/>
        </p:nvSpPr>
        <p:spPr>
          <a:xfrm>
            <a:off x="0" y="1"/>
            <a:ext cx="9144000" cy="613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630936" y="1261873"/>
            <a:ext cx="7886700" cy="657681"/>
          </a:xfrm>
        </p:spPr>
        <p:txBody>
          <a:bodyPr anchor="t" anchorCtr="0">
            <a:noAutofit/>
          </a:bodyPr>
          <a:lstStyle>
            <a:lvl1pPr>
              <a:defRPr sz="3300"/>
            </a:lvl1pPr>
          </a:lstStyle>
          <a:p>
            <a:r>
              <a:rPr lang="en-US"/>
              <a:t>Click to edit Master title style</a:t>
            </a:r>
          </a:p>
        </p:txBody>
      </p:sp>
      <p:sp>
        <p:nvSpPr>
          <p:cNvPr id="5" name="Footer Placeholder 4"/>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628650" y="2618548"/>
            <a:ext cx="7886699" cy="1655762"/>
          </a:xfrm>
        </p:spPr>
        <p:txBody>
          <a:bodyPr>
            <a:noAutofit/>
          </a:bodyPr>
          <a:lstStyle>
            <a:lvl1pPr marL="0" indent="0" algn="l">
              <a:buNone/>
              <a:defRPr sz="13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text style</a:t>
            </a:r>
          </a:p>
        </p:txBody>
      </p:sp>
      <p:cxnSp>
        <p:nvCxnSpPr>
          <p:cNvPr id="8" name="Straight Connector 7">
            <a:extLst>
              <a:ext uri="{FF2B5EF4-FFF2-40B4-BE49-F238E27FC236}">
                <a16:creationId xmlns:a16="http://schemas.microsoft.com/office/drawing/2014/main" id="{B6F9A766-9A54-324C-850B-70DA3A9C5614}"/>
              </a:ext>
            </a:extLst>
          </p:cNvPr>
          <p:cNvCxnSpPr/>
          <p:nvPr userDrawn="1"/>
        </p:nvCxnSpPr>
        <p:spPr>
          <a:xfrm>
            <a:off x="0" y="2129425"/>
            <a:ext cx="288411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465354"/>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5B298DD-091B-A649-A508-E8DDE3BE4AC4}"/>
              </a:ext>
            </a:extLst>
          </p:cNvPr>
          <p:cNvSpPr>
            <a:spLocks noGrp="1"/>
          </p:cNvSpPr>
          <p:nvPr>
            <p:ph type="pic" sz="quarter" idx="12"/>
          </p:nvPr>
        </p:nvSpPr>
        <p:spPr>
          <a:xfrm rot="20966382">
            <a:off x="6245641" y="1969442"/>
            <a:ext cx="2932103" cy="4548009"/>
          </a:xfrm>
          <a:prstGeom prst="ellipse">
            <a:avLst/>
          </a:prstGeom>
          <a:solidFill>
            <a:srgbClr val="FFFFFF"/>
          </a:solidFill>
        </p:spPr>
        <p:txBody>
          <a:bodyPr/>
          <a:lstStyle/>
          <a:p>
            <a:endParaRPr lang="en-US"/>
          </a:p>
        </p:txBody>
      </p:sp>
      <p:sp>
        <p:nvSpPr>
          <p:cNvPr id="11" name="Rectangle 10">
            <a:extLst>
              <a:ext uri="{FF2B5EF4-FFF2-40B4-BE49-F238E27FC236}">
                <a16:creationId xmlns:a16="http://schemas.microsoft.com/office/drawing/2014/main" id="{2995CE70-DD68-724A-98A2-642BBAC07308}"/>
              </a:ext>
            </a:extLst>
          </p:cNvPr>
          <p:cNvSpPr/>
          <p:nvPr userDrawn="1"/>
        </p:nvSpPr>
        <p:spPr>
          <a:xfrm>
            <a:off x="0" y="1"/>
            <a:ext cx="9144000" cy="613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628650" y="2618548"/>
            <a:ext cx="4840389" cy="3591735"/>
          </a:xfrm>
        </p:spPr>
        <p:txBody>
          <a:bodyPr>
            <a:noAutofit/>
          </a:bodyPr>
          <a:lstStyle>
            <a:lvl1pPr marL="0" indent="0" algn="l">
              <a:buNone/>
              <a:defRPr sz="13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text style</a:t>
            </a:r>
          </a:p>
        </p:txBody>
      </p:sp>
      <p:cxnSp>
        <p:nvCxnSpPr>
          <p:cNvPr id="6" name="Straight Connector 5">
            <a:extLst>
              <a:ext uri="{FF2B5EF4-FFF2-40B4-BE49-F238E27FC236}">
                <a16:creationId xmlns:a16="http://schemas.microsoft.com/office/drawing/2014/main" id="{82C768AB-B9B0-6442-9E57-E900D3130507}"/>
              </a:ext>
            </a:extLst>
          </p:cNvPr>
          <p:cNvCxnSpPr/>
          <p:nvPr userDrawn="1"/>
        </p:nvCxnSpPr>
        <p:spPr>
          <a:xfrm>
            <a:off x="0" y="2129425"/>
            <a:ext cx="288411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8D2B3BBA-4801-D247-A7F4-75FAF9EA395F}"/>
              </a:ext>
            </a:extLst>
          </p:cNvPr>
          <p:cNvSpPr>
            <a:spLocks noGrp="1"/>
          </p:cNvSpPr>
          <p:nvPr>
            <p:ph type="title"/>
          </p:nvPr>
        </p:nvSpPr>
        <p:spPr>
          <a:xfrm>
            <a:off x="630936" y="1261873"/>
            <a:ext cx="7886700" cy="657681"/>
          </a:xfrm>
        </p:spPr>
        <p:txBody>
          <a:bodyPr anchor="t" anchorCtr="0">
            <a:noAutofit/>
          </a:bodyPr>
          <a:lstStyle>
            <a:lvl1pPr>
              <a:defRPr sz="3300"/>
            </a:lvl1pPr>
          </a:lstStyle>
          <a:p>
            <a:r>
              <a:rPr lang="en-US"/>
              <a:t>Click to edit Master title style</a:t>
            </a:r>
          </a:p>
        </p:txBody>
      </p:sp>
      <p:pic>
        <p:nvPicPr>
          <p:cNvPr id="2" name="Picture 1">
            <a:extLst>
              <a:ext uri="{FF2B5EF4-FFF2-40B4-BE49-F238E27FC236}">
                <a16:creationId xmlns:a16="http://schemas.microsoft.com/office/drawing/2014/main" id="{D56416D3-1CE2-A74E-86C8-DBD7CCFEAA84}"/>
              </a:ext>
            </a:extLst>
          </p:cNvPr>
          <p:cNvPicPr>
            <a:picLocks noChangeAspect="1"/>
          </p:cNvPicPr>
          <p:nvPr userDrawn="1"/>
        </p:nvPicPr>
        <p:blipFill>
          <a:blip r:embed="rId2"/>
          <a:stretch>
            <a:fillRect/>
          </a:stretch>
        </p:blipFill>
        <p:spPr>
          <a:xfrm>
            <a:off x="5781261" y="5596128"/>
            <a:ext cx="1810164" cy="196850"/>
          </a:xfrm>
          <a:prstGeom prst="rect">
            <a:avLst/>
          </a:prstGeom>
        </p:spPr>
      </p:pic>
    </p:spTree>
    <p:extLst>
      <p:ext uri="{BB962C8B-B14F-4D97-AF65-F5344CB8AC3E}">
        <p14:creationId xmlns:p14="http://schemas.microsoft.com/office/powerpoint/2010/main" val="1183838174"/>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995CE70-DD68-724A-98A2-642BBAC07308}"/>
              </a:ext>
            </a:extLst>
          </p:cNvPr>
          <p:cNvSpPr/>
          <p:nvPr userDrawn="1"/>
        </p:nvSpPr>
        <p:spPr>
          <a:xfrm>
            <a:off x="0" y="1"/>
            <a:ext cx="9144000" cy="613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628650" y="2618548"/>
            <a:ext cx="5496020" cy="1655762"/>
          </a:xfrm>
        </p:spPr>
        <p:txBody>
          <a:bodyPr>
            <a:noAutofit/>
          </a:bodyPr>
          <a:lstStyle>
            <a:lvl1pPr marL="0" indent="0" algn="l">
              <a:buNone/>
              <a:defRPr sz="13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text style</a:t>
            </a:r>
          </a:p>
        </p:txBody>
      </p:sp>
      <p:cxnSp>
        <p:nvCxnSpPr>
          <p:cNvPr id="6" name="Straight Connector 5">
            <a:extLst>
              <a:ext uri="{FF2B5EF4-FFF2-40B4-BE49-F238E27FC236}">
                <a16:creationId xmlns:a16="http://schemas.microsoft.com/office/drawing/2014/main" id="{82C768AB-B9B0-6442-9E57-E900D3130507}"/>
              </a:ext>
            </a:extLst>
          </p:cNvPr>
          <p:cNvCxnSpPr/>
          <p:nvPr userDrawn="1"/>
        </p:nvCxnSpPr>
        <p:spPr>
          <a:xfrm>
            <a:off x="0" y="2129425"/>
            <a:ext cx="288411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8D2B3BBA-4801-D247-A7F4-75FAF9EA395F}"/>
              </a:ext>
            </a:extLst>
          </p:cNvPr>
          <p:cNvSpPr>
            <a:spLocks noGrp="1"/>
          </p:cNvSpPr>
          <p:nvPr>
            <p:ph type="title"/>
          </p:nvPr>
        </p:nvSpPr>
        <p:spPr>
          <a:xfrm>
            <a:off x="630937" y="1261873"/>
            <a:ext cx="5496020" cy="657681"/>
          </a:xfrm>
        </p:spPr>
        <p:txBody>
          <a:bodyPr anchor="t" anchorCtr="0">
            <a:noAutofit/>
          </a:bodyPr>
          <a:lstStyle>
            <a:lvl1pPr>
              <a:defRPr sz="3300"/>
            </a:lvl1pPr>
          </a:lstStyle>
          <a:p>
            <a:r>
              <a:rPr lang="en-US"/>
              <a:t>Click to edit Master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6457950" y="614364"/>
            <a:ext cx="2686050" cy="6243637"/>
          </a:xfrm>
          <a:solidFill>
            <a:srgbClr val="FFFFFF"/>
          </a:solidFill>
        </p:spPr>
        <p:txBody>
          <a:bodyPr/>
          <a:lstStyle>
            <a:lvl1pPr algn="ctr">
              <a:defRPr/>
            </a:lvl1pPr>
          </a:lstStyle>
          <a:p>
            <a:endParaRPr lang="en-US"/>
          </a:p>
        </p:txBody>
      </p:sp>
    </p:spTree>
    <p:extLst>
      <p:ext uri="{BB962C8B-B14F-4D97-AF65-F5344CB8AC3E}">
        <p14:creationId xmlns:p14="http://schemas.microsoft.com/office/powerpoint/2010/main" val="1570662397"/>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995CE70-DD68-724A-98A2-642BBAC07308}"/>
              </a:ext>
            </a:extLst>
          </p:cNvPr>
          <p:cNvSpPr/>
          <p:nvPr userDrawn="1"/>
        </p:nvSpPr>
        <p:spPr>
          <a:xfrm>
            <a:off x="0" y="1"/>
            <a:ext cx="9144000" cy="613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4768327" y="2618548"/>
            <a:ext cx="4228634" cy="3760197"/>
          </a:xfrm>
        </p:spPr>
        <p:txBody>
          <a:bodyPr>
            <a:noAutofit/>
          </a:bodyPr>
          <a:lstStyle>
            <a:lvl1pPr marL="0" indent="0" algn="l">
              <a:buNone/>
              <a:defRPr sz="13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text style</a:t>
            </a:r>
          </a:p>
        </p:txBody>
      </p:sp>
      <p:cxnSp>
        <p:nvCxnSpPr>
          <p:cNvPr id="6" name="Straight Connector 5">
            <a:extLst>
              <a:ext uri="{FF2B5EF4-FFF2-40B4-BE49-F238E27FC236}">
                <a16:creationId xmlns:a16="http://schemas.microsoft.com/office/drawing/2014/main" id="{82C768AB-B9B0-6442-9E57-E900D3130507}"/>
              </a:ext>
            </a:extLst>
          </p:cNvPr>
          <p:cNvCxnSpPr/>
          <p:nvPr userDrawn="1"/>
        </p:nvCxnSpPr>
        <p:spPr>
          <a:xfrm>
            <a:off x="4768326" y="2129425"/>
            <a:ext cx="288411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8D2B3BBA-4801-D247-A7F4-75FAF9EA395F}"/>
              </a:ext>
            </a:extLst>
          </p:cNvPr>
          <p:cNvSpPr>
            <a:spLocks noGrp="1"/>
          </p:cNvSpPr>
          <p:nvPr>
            <p:ph type="title" hasCustomPrompt="1"/>
          </p:nvPr>
        </p:nvSpPr>
        <p:spPr>
          <a:xfrm>
            <a:off x="4768327" y="1261873"/>
            <a:ext cx="4228634" cy="657681"/>
          </a:xfrm>
        </p:spPr>
        <p:txBody>
          <a:bodyPr anchor="t" anchorCtr="0">
            <a:noAutofit/>
          </a:bodyPr>
          <a:lstStyle>
            <a:lvl1pPr>
              <a:defRPr sz="3300"/>
            </a:lvl1pPr>
          </a:lstStyle>
          <a:p>
            <a:r>
              <a:rPr lang="en-US"/>
              <a:t>Click to edit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0" y="614364"/>
            <a:ext cx="4572000" cy="6243637"/>
          </a:xfrm>
          <a:solidFill>
            <a:srgbClr val="FFFFFF"/>
          </a:solidFill>
        </p:spPr>
        <p:txBody>
          <a:bodyPr/>
          <a:lstStyle>
            <a:lvl1pPr algn="ctr">
              <a:defRPr/>
            </a:lvl1pPr>
          </a:lstStyle>
          <a:p>
            <a:endParaRPr lang="en-US"/>
          </a:p>
        </p:txBody>
      </p:sp>
    </p:spTree>
    <p:extLst>
      <p:ext uri="{BB962C8B-B14F-4D97-AF65-F5344CB8AC3E}">
        <p14:creationId xmlns:p14="http://schemas.microsoft.com/office/powerpoint/2010/main" val="191285047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79141D-FF12-9040-97D5-99EA6CA0C145}"/>
              </a:ext>
            </a:extLst>
          </p:cNvPr>
          <p:cNvSpPr/>
          <p:nvPr userDrawn="1"/>
        </p:nvSpPr>
        <p:spPr>
          <a:xfrm>
            <a:off x="0" y="1"/>
            <a:ext cx="9144000" cy="613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lide Number Placeholder 2">
            <a:extLst>
              <a:ext uri="{FF2B5EF4-FFF2-40B4-BE49-F238E27FC236}">
                <a16:creationId xmlns:a16="http://schemas.microsoft.com/office/drawing/2014/main" id="{00AF4AE6-A54A-6944-AA41-384BFF2A2989}"/>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9ACC7067-0512-C149-8FF9-AF97014CCC27}"/>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Content Placeholder 2">
            <a:extLst>
              <a:ext uri="{FF2B5EF4-FFF2-40B4-BE49-F238E27FC236}">
                <a16:creationId xmlns:a16="http://schemas.microsoft.com/office/drawing/2014/main" id="{7A4AA107-B136-9D44-B080-7966D1B5FA12}"/>
              </a:ext>
            </a:extLst>
          </p:cNvPr>
          <p:cNvSpPr>
            <a:spLocks noGrp="1"/>
          </p:cNvSpPr>
          <p:nvPr>
            <p:ph idx="1"/>
          </p:nvPr>
        </p:nvSpPr>
        <p:spPr>
          <a:xfrm>
            <a:off x="628650" y="2677395"/>
            <a:ext cx="5369930" cy="3598145"/>
          </a:xfrm>
        </p:spPr>
        <p:txBody>
          <a:bodyPr>
            <a:noAutofit/>
          </a:bodyPr>
          <a:lstStyle>
            <a:lvl1pPr>
              <a:defRPr sz="1350"/>
            </a:lvl1pPr>
            <a:lvl2pPr>
              <a:defRPr sz="1200"/>
            </a:lvl2pPr>
            <a:lvl3pPr>
              <a:defRPr sz="1050"/>
            </a:lvl3pPr>
            <a:lvl4pPr>
              <a:defRPr sz="900"/>
            </a:lvl4pPr>
            <a:lvl5pPr>
              <a:defRPr sz="7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73C4853B-8E6E-684A-ADBF-CBB2ACBA22CD}"/>
              </a:ext>
            </a:extLst>
          </p:cNvPr>
          <p:cNvSpPr>
            <a:spLocks noGrp="1"/>
          </p:cNvSpPr>
          <p:nvPr>
            <p:ph type="ctrTitle"/>
          </p:nvPr>
        </p:nvSpPr>
        <p:spPr>
          <a:xfrm>
            <a:off x="628650" y="1265771"/>
            <a:ext cx="7886700" cy="668859"/>
          </a:xfrm>
        </p:spPr>
        <p:txBody>
          <a:bodyPr anchor="t" anchorCtr="0">
            <a:noAutofit/>
          </a:bodyPr>
          <a:lstStyle>
            <a:lvl1pPr algn="l">
              <a:defRPr sz="3300"/>
            </a:lvl1pPr>
          </a:lstStyle>
          <a:p>
            <a:r>
              <a:rPr lang="en-US"/>
              <a:t>Click to edit Master title style</a:t>
            </a:r>
          </a:p>
        </p:txBody>
      </p:sp>
      <p:cxnSp>
        <p:nvCxnSpPr>
          <p:cNvPr id="8" name="Straight Connector 7">
            <a:extLst>
              <a:ext uri="{FF2B5EF4-FFF2-40B4-BE49-F238E27FC236}">
                <a16:creationId xmlns:a16="http://schemas.microsoft.com/office/drawing/2014/main" id="{2D2772DA-1D91-0C47-82FB-E291275C8304}"/>
              </a:ext>
            </a:extLst>
          </p:cNvPr>
          <p:cNvCxnSpPr/>
          <p:nvPr userDrawn="1"/>
        </p:nvCxnSpPr>
        <p:spPr>
          <a:xfrm>
            <a:off x="0" y="2129425"/>
            <a:ext cx="288411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1BD93CD-2F80-A545-9EEC-F1CA348A5303}"/>
              </a:ext>
            </a:extLst>
          </p:cNvPr>
          <p:cNvPicPr>
            <a:picLocks noChangeAspect="1"/>
          </p:cNvPicPr>
          <p:nvPr userDrawn="1"/>
        </p:nvPicPr>
        <p:blipFill>
          <a:blip r:embed="rId2"/>
          <a:stretch>
            <a:fillRect/>
          </a:stretch>
        </p:blipFill>
        <p:spPr>
          <a:xfrm>
            <a:off x="6155712" y="1934629"/>
            <a:ext cx="3170348" cy="4536036"/>
          </a:xfrm>
          <a:prstGeom prst="rect">
            <a:avLst/>
          </a:prstGeom>
        </p:spPr>
      </p:pic>
      <p:sp>
        <p:nvSpPr>
          <p:cNvPr id="11" name="Picture Placeholder 10">
            <a:extLst>
              <a:ext uri="{FF2B5EF4-FFF2-40B4-BE49-F238E27FC236}">
                <a16:creationId xmlns:a16="http://schemas.microsoft.com/office/drawing/2014/main" id="{BE8451E3-2F0A-9F42-9C2D-AF8F937D8626}"/>
              </a:ext>
            </a:extLst>
          </p:cNvPr>
          <p:cNvSpPr>
            <a:spLocks noGrp="1"/>
          </p:cNvSpPr>
          <p:nvPr>
            <p:ph type="pic" sz="quarter" idx="12"/>
          </p:nvPr>
        </p:nvSpPr>
        <p:spPr>
          <a:xfrm>
            <a:off x="6310373" y="2441535"/>
            <a:ext cx="2875503" cy="3834004"/>
          </a:xfrm>
          <a:prstGeom prst="ellipse">
            <a:avLst/>
          </a:prstGeom>
          <a:solidFill>
            <a:srgbClr val="FFFFFF"/>
          </a:solidFill>
        </p:spPr>
        <p:txBody>
          <a:bodyPr/>
          <a:lstStyle>
            <a:lvl1pPr algn="ctr">
              <a:defRPr/>
            </a:lvl1pPr>
          </a:lstStyle>
          <a:p>
            <a:endParaRPr lang="en-US"/>
          </a:p>
        </p:txBody>
      </p:sp>
      <p:pic>
        <p:nvPicPr>
          <p:cNvPr id="12" name="Picture 11">
            <a:extLst>
              <a:ext uri="{FF2B5EF4-FFF2-40B4-BE49-F238E27FC236}">
                <a16:creationId xmlns:a16="http://schemas.microsoft.com/office/drawing/2014/main" id="{1E37856C-F530-504E-AB05-487DF49417B4}"/>
              </a:ext>
            </a:extLst>
          </p:cNvPr>
          <p:cNvPicPr>
            <a:picLocks noChangeAspect="1"/>
          </p:cNvPicPr>
          <p:nvPr userDrawn="1"/>
        </p:nvPicPr>
        <p:blipFill>
          <a:blip r:embed="rId3"/>
          <a:stretch>
            <a:fillRect/>
          </a:stretch>
        </p:blipFill>
        <p:spPr>
          <a:xfrm>
            <a:off x="6165631" y="2210765"/>
            <a:ext cx="3380981" cy="4064774"/>
          </a:xfrm>
          <a:prstGeom prst="rect">
            <a:avLst/>
          </a:prstGeom>
        </p:spPr>
      </p:pic>
    </p:spTree>
    <p:extLst>
      <p:ext uri="{BB962C8B-B14F-4D97-AF65-F5344CB8AC3E}">
        <p14:creationId xmlns:p14="http://schemas.microsoft.com/office/powerpoint/2010/main" val="322781338"/>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62252B-6B53-E545-A4D8-FCCC80EE10B8}"/>
              </a:ext>
            </a:extLst>
          </p:cNvPr>
          <p:cNvSpPr/>
          <p:nvPr userDrawn="1"/>
        </p:nvSpPr>
        <p:spPr>
          <a:xfrm>
            <a:off x="0" y="1"/>
            <a:ext cx="9144000" cy="613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Chart Placeholder 6">
            <a:extLst>
              <a:ext uri="{FF2B5EF4-FFF2-40B4-BE49-F238E27FC236}">
                <a16:creationId xmlns:a16="http://schemas.microsoft.com/office/drawing/2014/main" id="{0E5AE051-28C6-2E4F-927E-5D37C6578895}"/>
              </a:ext>
            </a:extLst>
          </p:cNvPr>
          <p:cNvSpPr>
            <a:spLocks noGrp="1"/>
          </p:cNvSpPr>
          <p:nvPr>
            <p:ph type="chart" sz="quarter" idx="12"/>
          </p:nvPr>
        </p:nvSpPr>
        <p:spPr>
          <a:xfrm>
            <a:off x="628650" y="2419351"/>
            <a:ext cx="7886700" cy="3738563"/>
          </a:xfrm>
          <a:solidFill>
            <a:srgbClr val="FFFFFF"/>
          </a:solidFill>
          <a:ln w="6350">
            <a:solidFill>
              <a:schemeClr val="tx1"/>
            </a:solidFill>
          </a:ln>
        </p:spPr>
        <p:txBody>
          <a:bodyPr/>
          <a:lstStyle>
            <a:lvl1pPr algn="ctr">
              <a:defRPr/>
            </a:lvl1pPr>
          </a:lstStyle>
          <a:p>
            <a:endParaRPr lang="en-US"/>
          </a:p>
        </p:txBody>
      </p:sp>
    </p:spTree>
    <p:extLst>
      <p:ext uri="{BB962C8B-B14F-4D97-AF65-F5344CB8AC3E}">
        <p14:creationId xmlns:p14="http://schemas.microsoft.com/office/powerpoint/2010/main" val="516778657"/>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4C6E89-74B3-7346-AFBC-240BD87198D1}"/>
              </a:ext>
            </a:extLst>
          </p:cNvPr>
          <p:cNvSpPr/>
          <p:nvPr userDrawn="1"/>
        </p:nvSpPr>
        <p:spPr>
          <a:xfrm>
            <a:off x="0" y="1"/>
            <a:ext cx="9144000" cy="613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p:nvPr>
        </p:nvSpPr>
        <p:spPr>
          <a:xfrm>
            <a:off x="630936" y="1261873"/>
            <a:ext cx="7886700" cy="657681"/>
          </a:xfrm>
        </p:spPr>
        <p:txBody>
          <a:bodyPr anchor="t" anchorCtr="0">
            <a:noAutofit/>
          </a:bodyPr>
          <a:lstStyle>
            <a:lvl1pPr>
              <a:defRPr sz="3300"/>
            </a:lvl1pPr>
          </a:lstStyle>
          <a:p>
            <a:r>
              <a:rPr lang="en-US"/>
              <a:t>Click to edit Master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628650" y="2618548"/>
            <a:ext cx="3943351" cy="3504457"/>
          </a:xfrm>
        </p:spPr>
        <p:txBody>
          <a:bodyPr anchor="t" anchorCtr="0">
            <a:noAutofit/>
          </a:bodyPr>
          <a:lstStyle>
            <a:lvl1pPr marL="0" indent="0" algn="l">
              <a:buNone/>
              <a:defRPr sz="13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text style</a:t>
            </a:r>
          </a:p>
        </p:txBody>
      </p:sp>
      <p:cxnSp>
        <p:nvCxnSpPr>
          <p:cNvPr id="8" name="Straight Connector 7">
            <a:extLst>
              <a:ext uri="{FF2B5EF4-FFF2-40B4-BE49-F238E27FC236}">
                <a16:creationId xmlns:a16="http://schemas.microsoft.com/office/drawing/2014/main" id="{DB77E665-1CC2-F141-BDCC-894D658D0CD6}"/>
              </a:ext>
            </a:extLst>
          </p:cNvPr>
          <p:cNvCxnSpPr/>
          <p:nvPr userDrawn="1"/>
        </p:nvCxnSpPr>
        <p:spPr>
          <a:xfrm>
            <a:off x="0" y="2129425"/>
            <a:ext cx="288411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7307243" y="1097404"/>
            <a:ext cx="3091887" cy="5643921"/>
          </a:xfrm>
          <a:prstGeom prst="rect">
            <a:avLst/>
          </a:prstGeom>
        </p:spPr>
      </p:pic>
      <p:sp>
        <p:nvSpPr>
          <p:cNvPr id="9" name="Chart Placeholder 6">
            <a:extLst>
              <a:ext uri="{FF2B5EF4-FFF2-40B4-BE49-F238E27FC236}">
                <a16:creationId xmlns:a16="http://schemas.microsoft.com/office/drawing/2014/main" id="{CA30CB00-61C0-1E4D-A95D-FABFC9E558F0}"/>
              </a:ext>
            </a:extLst>
          </p:cNvPr>
          <p:cNvSpPr>
            <a:spLocks noGrp="1"/>
          </p:cNvSpPr>
          <p:nvPr>
            <p:ph type="chart" sz="quarter" idx="12"/>
          </p:nvPr>
        </p:nvSpPr>
        <p:spPr>
          <a:xfrm>
            <a:off x="4635660" y="2618548"/>
            <a:ext cx="3879690" cy="3504457"/>
          </a:xfrm>
          <a:solidFill>
            <a:srgbClr val="FFFFFF"/>
          </a:solidFill>
          <a:ln w="6350">
            <a:solidFill>
              <a:schemeClr val="tx1"/>
            </a:solidFill>
          </a:ln>
        </p:spPr>
        <p:txBody>
          <a:bodyPr/>
          <a:lstStyle>
            <a:lvl1pPr algn="ctr">
              <a:defRPr/>
            </a:lvl1pPr>
          </a:lstStyle>
          <a:p>
            <a:endParaRPr lang="en-US"/>
          </a:p>
        </p:txBody>
      </p:sp>
    </p:spTree>
    <p:extLst>
      <p:ext uri="{BB962C8B-B14F-4D97-AF65-F5344CB8AC3E}">
        <p14:creationId xmlns:p14="http://schemas.microsoft.com/office/powerpoint/2010/main" val="115793374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3"/>
        <p:cNvGrpSpPr/>
        <p:nvPr/>
      </p:nvGrpSpPr>
      <p:grpSpPr>
        <a:xfrm>
          <a:off x="0" y="0"/>
          <a:ext cx="0" cy="0"/>
          <a:chOff x="0" y="0"/>
          <a:chExt cx="0" cy="0"/>
        </a:xfrm>
      </p:grpSpPr>
      <p:sp>
        <p:nvSpPr>
          <p:cNvPr id="64" name="Google Shape;64;p81"/>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rgbClr val="3264A0"/>
              </a:buClr>
              <a:buSzPts val="4000"/>
              <a:buFont typeface="Arial"/>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8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0"/>
              </a:spcBef>
              <a:spcAft>
                <a:spcPts val="0"/>
              </a:spcAft>
              <a:buSzPts val="2000"/>
              <a:buNone/>
              <a:defRPr sz="2000">
                <a:solidFill>
                  <a:srgbClr val="888888"/>
                </a:solidFill>
              </a:defRPr>
            </a:lvl1pPr>
            <a:lvl2pPr marL="914400" lvl="1" indent="-228600" algn="l">
              <a:lnSpc>
                <a:spcPct val="100000"/>
              </a:lnSpc>
              <a:spcBef>
                <a:spcPts val="600"/>
              </a:spcBef>
              <a:spcAft>
                <a:spcPts val="0"/>
              </a:spcAft>
              <a:buSzPts val="1800"/>
              <a:buNone/>
              <a:defRPr sz="1800">
                <a:solidFill>
                  <a:srgbClr val="888888"/>
                </a:solidFill>
              </a:defRPr>
            </a:lvl2pPr>
            <a:lvl3pPr marL="1371600" lvl="2" indent="-228600" algn="l">
              <a:lnSpc>
                <a:spcPct val="100000"/>
              </a:lnSpc>
              <a:spcBef>
                <a:spcPts val="600"/>
              </a:spcBef>
              <a:spcAft>
                <a:spcPts val="0"/>
              </a:spcAft>
              <a:buSzPts val="1600"/>
              <a:buNone/>
              <a:defRPr sz="1600">
                <a:solidFill>
                  <a:srgbClr val="888888"/>
                </a:solidFill>
              </a:defRPr>
            </a:lvl3pPr>
            <a:lvl4pPr marL="1828800" lvl="3" indent="-228600" algn="l">
              <a:lnSpc>
                <a:spcPct val="100000"/>
              </a:lnSpc>
              <a:spcBef>
                <a:spcPts val="600"/>
              </a:spcBef>
              <a:spcAft>
                <a:spcPts val="0"/>
              </a:spcAft>
              <a:buSzPts val="1400"/>
              <a:buNone/>
              <a:defRPr sz="1400">
                <a:solidFill>
                  <a:srgbClr val="888888"/>
                </a:solidFill>
              </a:defRPr>
            </a:lvl4pPr>
            <a:lvl5pPr marL="2286000" lvl="4" indent="-228600" algn="l">
              <a:lnSpc>
                <a:spcPct val="100000"/>
              </a:lnSpc>
              <a:spcBef>
                <a:spcPts val="600"/>
              </a:spcBef>
              <a:spcAft>
                <a:spcPts val="0"/>
              </a:spcAft>
              <a:buSzPts val="1400"/>
              <a:buNone/>
              <a:defRPr sz="1400">
                <a:solidFill>
                  <a:srgbClr val="888888"/>
                </a:solidFill>
              </a:defRPr>
            </a:lvl5pPr>
            <a:lvl6pPr marL="2743200" lvl="5" indent="-228600" algn="l">
              <a:lnSpc>
                <a:spcPct val="100000"/>
              </a:lnSpc>
              <a:spcBef>
                <a:spcPts val="60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66" name="Google Shape;66;p81"/>
          <p:cNvSpPr txBox="1">
            <a:spLocks noGrp="1"/>
          </p:cNvSpPr>
          <p:nvPr>
            <p:ph type="sldNum" idx="12"/>
          </p:nvPr>
        </p:nvSpPr>
        <p:spPr>
          <a:xfrm>
            <a:off x="6928997"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4C6E89-74B3-7346-AFBC-240BD87198D1}"/>
              </a:ext>
            </a:extLst>
          </p:cNvPr>
          <p:cNvSpPr/>
          <p:nvPr userDrawn="1"/>
        </p:nvSpPr>
        <p:spPr>
          <a:xfrm>
            <a:off x="0" y="1"/>
            <a:ext cx="9144000" cy="613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p:nvPr>
        </p:nvSpPr>
        <p:spPr>
          <a:xfrm>
            <a:off x="630936" y="1261873"/>
            <a:ext cx="7886700" cy="657681"/>
          </a:xfrm>
        </p:spPr>
        <p:txBody>
          <a:bodyPr anchor="t" anchorCtr="0">
            <a:noAutofit/>
          </a:bodyPr>
          <a:lstStyle>
            <a:lvl1pPr>
              <a:defRPr sz="3300"/>
            </a:lvl1pPr>
          </a:lstStyle>
          <a:p>
            <a:r>
              <a:rPr lang="en-US"/>
              <a:t>Click to edit Master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628650" y="2618548"/>
            <a:ext cx="3943351" cy="3504457"/>
          </a:xfrm>
        </p:spPr>
        <p:txBody>
          <a:bodyPr>
            <a:noAutofit/>
          </a:bodyPr>
          <a:lstStyle>
            <a:lvl1pPr marL="0" indent="0" algn="l">
              <a:buNone/>
              <a:defRPr sz="13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text style</a:t>
            </a:r>
          </a:p>
        </p:txBody>
      </p:sp>
      <p:cxnSp>
        <p:nvCxnSpPr>
          <p:cNvPr id="8" name="Straight Connector 7">
            <a:extLst>
              <a:ext uri="{FF2B5EF4-FFF2-40B4-BE49-F238E27FC236}">
                <a16:creationId xmlns:a16="http://schemas.microsoft.com/office/drawing/2014/main" id="{DB77E665-1CC2-F141-BDCC-894D658D0CD6}"/>
              </a:ext>
            </a:extLst>
          </p:cNvPr>
          <p:cNvCxnSpPr/>
          <p:nvPr userDrawn="1"/>
        </p:nvCxnSpPr>
        <p:spPr>
          <a:xfrm>
            <a:off x="0" y="2129425"/>
            <a:ext cx="288411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7307243" y="1097404"/>
            <a:ext cx="3091887" cy="5643921"/>
          </a:xfrm>
          <a:prstGeom prst="rect">
            <a:avLst/>
          </a:prstGeom>
        </p:spPr>
      </p:pic>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4666060" y="2617788"/>
            <a:ext cx="3849290" cy="3505200"/>
          </a:xfrm>
          <a:solidFill>
            <a:srgbClr val="FFFFFF"/>
          </a:solidFill>
        </p:spPr>
        <p:txBody>
          <a:bodyPr/>
          <a:lstStyle>
            <a:lvl1pPr algn="ctr">
              <a:defRPr/>
            </a:lvl1pPr>
          </a:lstStyle>
          <a:p>
            <a:endParaRPr lang="en-US"/>
          </a:p>
        </p:txBody>
      </p:sp>
    </p:spTree>
    <p:extLst>
      <p:ext uri="{BB962C8B-B14F-4D97-AF65-F5344CB8AC3E}">
        <p14:creationId xmlns:p14="http://schemas.microsoft.com/office/powerpoint/2010/main" val="3119779852"/>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DCD3AF-AA1C-2344-AE47-68DFADEA1FFF}"/>
              </a:ext>
            </a:extLst>
          </p:cNvPr>
          <p:cNvSpPr/>
          <p:nvPr userDrawn="1"/>
        </p:nvSpPr>
        <p:spPr>
          <a:xfrm>
            <a:off x="0" y="1"/>
            <a:ext cx="9144000" cy="613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628651" y="2731425"/>
            <a:ext cx="1802606" cy="2403475"/>
          </a:xfrm>
          <a:prstGeom prst="ellipse">
            <a:avLst/>
          </a:prstGeom>
          <a:solidFill>
            <a:schemeClr val="tx1"/>
          </a:solidFill>
        </p:spPr>
        <p:txBody>
          <a:bodyPr/>
          <a:lstStyle>
            <a:lvl1pPr algn="ctr">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2709010" y="2731425"/>
            <a:ext cx="1802606" cy="2403475"/>
          </a:xfrm>
          <a:prstGeom prst="ellipse">
            <a:avLst/>
          </a:prstGeom>
          <a:solidFill>
            <a:schemeClr val="tx1"/>
          </a:solidFill>
        </p:spPr>
        <p:txBody>
          <a:bodyPr/>
          <a:lstStyle>
            <a:lvl1pPr algn="ctr">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4789369" y="2731425"/>
            <a:ext cx="1802606" cy="2403475"/>
          </a:xfrm>
          <a:prstGeom prst="ellipse">
            <a:avLst/>
          </a:prstGeom>
          <a:solidFill>
            <a:schemeClr val="tx1"/>
          </a:solidFill>
        </p:spPr>
        <p:txBody>
          <a:bodyPr/>
          <a:lstStyle>
            <a:lvl1pPr algn="ctr">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6869727" y="2731425"/>
            <a:ext cx="1802606" cy="2403475"/>
          </a:xfrm>
          <a:prstGeom prst="ellipse">
            <a:avLst/>
          </a:prstGeom>
          <a:solidFill>
            <a:schemeClr val="tx1"/>
          </a:solidFill>
        </p:spPr>
        <p:txBody>
          <a:bodyPr/>
          <a:lstStyle>
            <a:lvl1pPr algn="ctr">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628650" y="5503181"/>
            <a:ext cx="7886700" cy="897620"/>
          </a:xfrm>
        </p:spPr>
        <p:txBody>
          <a:bodyPr anchor="t" anchorCtr="0">
            <a:noAutofit/>
          </a:bodyPr>
          <a:lstStyle>
            <a:lvl1pPr marL="0" indent="0" algn="ctr">
              <a:lnSpc>
                <a:spcPts val="1575"/>
              </a:lnSpc>
              <a:buNone/>
              <a:defRPr sz="10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text style</a:t>
            </a:r>
          </a:p>
        </p:txBody>
      </p:sp>
    </p:spTree>
    <p:extLst>
      <p:ext uri="{BB962C8B-B14F-4D97-AF65-F5344CB8AC3E}">
        <p14:creationId xmlns:p14="http://schemas.microsoft.com/office/powerpoint/2010/main" val="3827502968"/>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DCD3AF-AA1C-2344-AE47-68DFADEA1FFF}"/>
              </a:ext>
            </a:extLst>
          </p:cNvPr>
          <p:cNvSpPr/>
          <p:nvPr userDrawn="1"/>
        </p:nvSpPr>
        <p:spPr>
          <a:xfrm>
            <a:off x="0" y="1"/>
            <a:ext cx="9144000" cy="613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628651" y="2731425"/>
            <a:ext cx="1802606" cy="2403475"/>
          </a:xfrm>
          <a:prstGeom prst="ellipse">
            <a:avLst/>
          </a:prstGeom>
          <a:solidFill>
            <a:schemeClr val="tx2"/>
          </a:solidFill>
        </p:spPr>
        <p:txBody>
          <a:bodyPr/>
          <a:lstStyle>
            <a:lvl1pPr algn="ctr">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2709010" y="2731425"/>
            <a:ext cx="1802606" cy="2403475"/>
          </a:xfrm>
          <a:prstGeom prst="ellipse">
            <a:avLst/>
          </a:prstGeom>
          <a:solidFill>
            <a:schemeClr val="tx2"/>
          </a:solidFill>
        </p:spPr>
        <p:txBody>
          <a:bodyPr/>
          <a:lstStyle>
            <a:lvl1pPr algn="ctr">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4789369" y="2731425"/>
            <a:ext cx="1802606" cy="2403475"/>
          </a:xfrm>
          <a:prstGeom prst="ellipse">
            <a:avLst/>
          </a:prstGeom>
          <a:solidFill>
            <a:schemeClr val="tx2"/>
          </a:solidFill>
        </p:spPr>
        <p:txBody>
          <a:bodyPr/>
          <a:lstStyle>
            <a:lvl1pPr algn="ctr">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6869727" y="2731425"/>
            <a:ext cx="1802606" cy="2403475"/>
          </a:xfrm>
          <a:prstGeom prst="ellipse">
            <a:avLst/>
          </a:prstGeom>
          <a:solidFill>
            <a:schemeClr val="tx2"/>
          </a:solidFill>
        </p:spPr>
        <p:txBody>
          <a:bodyPr/>
          <a:lstStyle>
            <a:lvl1pPr algn="ctr">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628650" y="5503181"/>
            <a:ext cx="7886700" cy="897620"/>
          </a:xfrm>
        </p:spPr>
        <p:txBody>
          <a:bodyPr anchor="t" anchorCtr="0">
            <a:noAutofit/>
          </a:bodyPr>
          <a:lstStyle>
            <a:lvl1pPr marL="0" indent="0" algn="ctr">
              <a:lnSpc>
                <a:spcPts val="1575"/>
              </a:lnSpc>
              <a:buNone/>
              <a:defRPr sz="10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text style</a:t>
            </a:r>
          </a:p>
        </p:txBody>
      </p:sp>
    </p:spTree>
    <p:extLst>
      <p:ext uri="{BB962C8B-B14F-4D97-AF65-F5344CB8AC3E}">
        <p14:creationId xmlns:p14="http://schemas.microsoft.com/office/powerpoint/2010/main" val="289286196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DCD3AF-AA1C-2344-AE47-68DFADEA1FFF}"/>
              </a:ext>
            </a:extLst>
          </p:cNvPr>
          <p:cNvSpPr/>
          <p:nvPr userDrawn="1"/>
        </p:nvSpPr>
        <p:spPr>
          <a:xfrm>
            <a:off x="0" y="1"/>
            <a:ext cx="9144000" cy="613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628651" y="2731425"/>
            <a:ext cx="1802606" cy="2403475"/>
          </a:xfrm>
          <a:prstGeom prst="ellipse">
            <a:avLst/>
          </a:prstGeom>
          <a:solidFill>
            <a:schemeClr val="accent3"/>
          </a:solidFill>
        </p:spPr>
        <p:txBody>
          <a:bodyPr/>
          <a:lstStyle>
            <a:lvl1pPr algn="ctr">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2709010" y="2731425"/>
            <a:ext cx="1802606" cy="2403475"/>
          </a:xfrm>
          <a:prstGeom prst="ellipse">
            <a:avLst/>
          </a:prstGeom>
          <a:solidFill>
            <a:schemeClr val="accent3"/>
          </a:solidFill>
        </p:spPr>
        <p:txBody>
          <a:bodyPr/>
          <a:lstStyle>
            <a:lvl1pPr algn="ctr">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4789369" y="2731425"/>
            <a:ext cx="1802606" cy="2403475"/>
          </a:xfrm>
          <a:prstGeom prst="ellipse">
            <a:avLst/>
          </a:prstGeom>
          <a:solidFill>
            <a:schemeClr val="accent3"/>
          </a:solidFill>
        </p:spPr>
        <p:txBody>
          <a:bodyPr/>
          <a:lstStyle>
            <a:lvl1pPr algn="ctr">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6869727" y="2731425"/>
            <a:ext cx="1802606" cy="2403475"/>
          </a:xfrm>
          <a:prstGeom prst="ellipse">
            <a:avLst/>
          </a:prstGeom>
          <a:solidFill>
            <a:schemeClr val="accent3"/>
          </a:solidFill>
        </p:spPr>
        <p:txBody>
          <a:bodyPr/>
          <a:lstStyle>
            <a:lvl1pPr algn="ctr">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628650" y="5503181"/>
            <a:ext cx="7886700" cy="897620"/>
          </a:xfrm>
        </p:spPr>
        <p:txBody>
          <a:bodyPr anchor="t" anchorCtr="0">
            <a:noAutofit/>
          </a:bodyPr>
          <a:lstStyle>
            <a:lvl1pPr marL="0" indent="0" algn="ctr">
              <a:lnSpc>
                <a:spcPts val="1575"/>
              </a:lnSpc>
              <a:buNone/>
              <a:defRPr sz="10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text style</a:t>
            </a:r>
          </a:p>
        </p:txBody>
      </p:sp>
    </p:spTree>
    <p:extLst>
      <p:ext uri="{BB962C8B-B14F-4D97-AF65-F5344CB8AC3E}">
        <p14:creationId xmlns:p14="http://schemas.microsoft.com/office/powerpoint/2010/main" val="153097134"/>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4EB49B0-6A0E-3F43-960E-DAF05ADD0064}"/>
              </a:ext>
            </a:extLst>
          </p:cNvPr>
          <p:cNvSpPr/>
          <p:nvPr userDrawn="1"/>
        </p:nvSpPr>
        <p:spPr>
          <a:xfrm>
            <a:off x="0" y="1"/>
            <a:ext cx="9144000" cy="613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p:cNvSpPr>
            <a:spLocks noGrp="1"/>
          </p:cNvSpPr>
          <p:nvPr>
            <p:ph sz="half" idx="1"/>
          </p:nvPr>
        </p:nvSpPr>
        <p:spPr>
          <a:xfrm>
            <a:off x="628650" y="2555310"/>
            <a:ext cx="3886200" cy="3621653"/>
          </a:xfrm>
        </p:spPr>
        <p:txBody>
          <a:bodyPr anchor="t" anchorCtr="0">
            <a:noAutofit/>
          </a:bodyPr>
          <a:lstStyle>
            <a:lvl1pPr>
              <a:defRPr sz="1350"/>
            </a:lvl1pPr>
            <a:lvl2pPr>
              <a:defRPr sz="1200"/>
            </a:lvl2pPr>
            <a:lvl3pPr>
              <a:defRPr sz="1050"/>
            </a:lvl3pPr>
            <a:lvl4pPr>
              <a:defRPr sz="900"/>
            </a:lvl4pPr>
            <a:lvl5pPr>
              <a:defRPr sz="7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4" name="Content Placeholder 3"/>
          <p:cNvSpPr>
            <a:spLocks noGrp="1"/>
          </p:cNvSpPr>
          <p:nvPr>
            <p:ph sz="half" idx="2"/>
          </p:nvPr>
        </p:nvSpPr>
        <p:spPr>
          <a:xfrm>
            <a:off x="4629150" y="2555309"/>
            <a:ext cx="3886200" cy="3621654"/>
          </a:xfrm>
        </p:spPr>
        <p:txBody>
          <a:bodyPr>
            <a:noAutofit/>
          </a:bodyPr>
          <a:lstStyle>
            <a:lvl1pPr>
              <a:defRPr sz="1350"/>
            </a:lvl1pPr>
            <a:lvl2pPr>
              <a:defRPr sz="1200"/>
            </a:lvl2pPr>
            <a:lvl3pPr>
              <a:defRPr sz="1050"/>
            </a:lvl3pPr>
            <a:lvl4pPr>
              <a:defRPr sz="900"/>
            </a:lvl4pPr>
            <a:lvl5pPr>
              <a:defRPr sz="7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Slide Number Placeholder 6"/>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8" name="Title 1">
            <a:extLst>
              <a:ext uri="{FF2B5EF4-FFF2-40B4-BE49-F238E27FC236}">
                <a16:creationId xmlns:a16="http://schemas.microsoft.com/office/drawing/2014/main" id="{A01886FC-FFED-454C-9320-99333FAA1BBD}"/>
              </a:ext>
            </a:extLst>
          </p:cNvPr>
          <p:cNvSpPr>
            <a:spLocks noGrp="1"/>
          </p:cNvSpPr>
          <p:nvPr userDrawn="1"/>
        </p:nvSpPr>
        <p:spPr>
          <a:xfrm>
            <a:off x="628650" y="1271017"/>
            <a:ext cx="7886700" cy="657681"/>
          </a:xfrm>
          <a:prstGeom prst="rect">
            <a:avLst/>
          </a:prstGeom>
        </p:spPr>
        <p:txBody>
          <a:bodyPr vert="horz" lIns="68580" tIns="34290" rIns="68580" bIns="34290" rtlCol="0" anchor="t" anchorCtr="0">
            <a:noAutofit/>
          </a:bodyPr>
          <a:lst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a:lstStyle>
          <a:p>
            <a:r>
              <a:rPr lang="en-US" sz="3300"/>
              <a:t>Click to edit Master title style</a:t>
            </a:r>
          </a:p>
        </p:txBody>
      </p:sp>
      <p:cxnSp>
        <p:nvCxnSpPr>
          <p:cNvPr id="9" name="Straight Connector 8">
            <a:extLst>
              <a:ext uri="{FF2B5EF4-FFF2-40B4-BE49-F238E27FC236}">
                <a16:creationId xmlns:a16="http://schemas.microsoft.com/office/drawing/2014/main" id="{90EA4D77-CA63-4543-886D-EB2B5E8F39B7}"/>
              </a:ext>
            </a:extLst>
          </p:cNvPr>
          <p:cNvCxnSpPr/>
          <p:nvPr userDrawn="1"/>
        </p:nvCxnSpPr>
        <p:spPr>
          <a:xfrm>
            <a:off x="0" y="2129425"/>
            <a:ext cx="288411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965625"/>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85DED6-25D0-A64C-8436-03F835BDFF78}"/>
              </a:ext>
            </a:extLst>
          </p:cNvPr>
          <p:cNvSpPr/>
          <p:nvPr userDrawn="1"/>
        </p:nvSpPr>
        <p:spPr>
          <a:xfrm>
            <a:off x="0" y="1"/>
            <a:ext cx="9144000" cy="613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629841" y="1261872"/>
            <a:ext cx="7886700" cy="701132"/>
          </a:xfrm>
        </p:spPr>
        <p:txBody>
          <a:bodyPr anchor="t" anchorCtr="0"/>
          <a:lstStyle/>
          <a:p>
            <a:r>
              <a:rPr lang="en-US"/>
              <a:t>Click to edit Master title style</a:t>
            </a:r>
          </a:p>
        </p:txBody>
      </p:sp>
      <p:sp>
        <p:nvSpPr>
          <p:cNvPr id="3" name="Text Placeholder 2"/>
          <p:cNvSpPr>
            <a:spLocks noGrp="1"/>
          </p:cNvSpPr>
          <p:nvPr>
            <p:ph type="body" idx="1"/>
          </p:nvPr>
        </p:nvSpPr>
        <p:spPr>
          <a:xfrm>
            <a:off x="629842" y="2417523"/>
            <a:ext cx="3868340" cy="539163"/>
          </a:xfrm>
        </p:spPr>
        <p:txBody>
          <a:bodyPr anchor="t" anchorCtr="0">
            <a:noAutofit/>
          </a:bodyPr>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3144576"/>
            <a:ext cx="3868340" cy="3684588"/>
          </a:xfrm>
        </p:spPr>
        <p:txBody>
          <a:bodyPr>
            <a:noAutofit/>
          </a:bodyPr>
          <a:lstStyle>
            <a:lvl1pPr>
              <a:defRPr sz="1350"/>
            </a:lvl1pPr>
            <a:lvl2pPr>
              <a:defRPr sz="1200"/>
            </a:lvl2pPr>
            <a:lvl3pPr>
              <a:defRPr sz="1050"/>
            </a:lvl3pPr>
            <a:lvl4pPr>
              <a:defRPr sz="900"/>
            </a:lvl4pPr>
            <a:lvl5pPr>
              <a:defRPr sz="7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2417522"/>
            <a:ext cx="3887391" cy="539164"/>
          </a:xfrm>
        </p:spPr>
        <p:txBody>
          <a:bodyPr anchor="t" anchorCtr="0">
            <a:noAutofit/>
          </a:bodyPr>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3144576"/>
            <a:ext cx="3887391" cy="3684588"/>
          </a:xfrm>
        </p:spPr>
        <p:txBody>
          <a:bodyPr>
            <a:noAutofit/>
          </a:bodyPr>
          <a:lstStyle>
            <a:lvl1pPr>
              <a:defRPr sz="1350"/>
            </a:lvl1pPr>
            <a:lvl2pPr>
              <a:defRPr sz="1200"/>
            </a:lvl2pPr>
            <a:lvl3pPr>
              <a:defRPr sz="1050"/>
            </a:lvl3pPr>
            <a:lvl4pPr>
              <a:defRPr sz="900"/>
            </a:lvl4pPr>
            <a:lvl5pPr>
              <a:defRPr sz="7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9" name="Slide Number Placeholder 8"/>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cxnSp>
        <p:nvCxnSpPr>
          <p:cNvPr id="10" name="Straight Connector 9">
            <a:extLst>
              <a:ext uri="{FF2B5EF4-FFF2-40B4-BE49-F238E27FC236}">
                <a16:creationId xmlns:a16="http://schemas.microsoft.com/office/drawing/2014/main" id="{4A6B0A9D-77FE-AD4C-9BE8-11D3F69ECDC0}"/>
              </a:ext>
            </a:extLst>
          </p:cNvPr>
          <p:cNvCxnSpPr/>
          <p:nvPr userDrawn="1"/>
        </p:nvCxnSpPr>
        <p:spPr>
          <a:xfrm>
            <a:off x="0" y="2129425"/>
            <a:ext cx="288411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4514945"/>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399516-4799-7240-9F86-3D43A4EC1577}"/>
              </a:ext>
            </a:extLst>
          </p:cNvPr>
          <p:cNvSpPr/>
          <p:nvPr userDrawn="1"/>
        </p:nvSpPr>
        <p:spPr>
          <a:xfrm>
            <a:off x="0" y="1"/>
            <a:ext cx="9144000" cy="613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Footer Placeholder 3"/>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5" name="Slide Number Placeholder 4"/>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6" name="Title 1">
            <a:extLst>
              <a:ext uri="{FF2B5EF4-FFF2-40B4-BE49-F238E27FC236}">
                <a16:creationId xmlns:a16="http://schemas.microsoft.com/office/drawing/2014/main" id="{96DBE956-97F4-4C49-A98F-CAB261A92F5B}"/>
              </a:ext>
            </a:extLst>
          </p:cNvPr>
          <p:cNvSpPr>
            <a:spLocks noGrp="1"/>
          </p:cNvSpPr>
          <p:nvPr>
            <p:ph type="title"/>
          </p:nvPr>
        </p:nvSpPr>
        <p:spPr>
          <a:xfrm>
            <a:off x="629841" y="1261872"/>
            <a:ext cx="7886700" cy="701132"/>
          </a:xfrm>
        </p:spPr>
        <p:txBody>
          <a:bodyPr anchor="t" anchorCtr="0"/>
          <a:lstStyle/>
          <a:p>
            <a:r>
              <a:rPr lang="en-US"/>
              <a:t>Click to edit Master title style</a:t>
            </a:r>
          </a:p>
        </p:txBody>
      </p:sp>
      <p:cxnSp>
        <p:nvCxnSpPr>
          <p:cNvPr id="7" name="Straight Connector 6">
            <a:extLst>
              <a:ext uri="{FF2B5EF4-FFF2-40B4-BE49-F238E27FC236}">
                <a16:creationId xmlns:a16="http://schemas.microsoft.com/office/drawing/2014/main" id="{8108EB40-D408-5B46-84AA-859BE7A524F0}"/>
              </a:ext>
            </a:extLst>
          </p:cNvPr>
          <p:cNvCxnSpPr/>
          <p:nvPr userDrawn="1"/>
        </p:nvCxnSpPr>
        <p:spPr>
          <a:xfrm>
            <a:off x="0" y="2129425"/>
            <a:ext cx="288411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E091459-587E-D940-97C8-E886470CD4CA}"/>
              </a:ext>
            </a:extLst>
          </p:cNvPr>
          <p:cNvPicPr>
            <a:picLocks noChangeAspect="1"/>
          </p:cNvPicPr>
          <p:nvPr userDrawn="1"/>
        </p:nvPicPr>
        <p:blipFill>
          <a:blip r:embed="rId2">
            <a:extLst>
              <a:ext uri="{28A0092B-C50C-407E-A947-70E740481C1C}">
                <a14:useLocalDpi xmlns:a14="http://schemas.microsoft.com/office/drawing/2010/main"/>
              </a:ext>
            </a:extLst>
          </a:blip>
          <a:srcRect l="1364" t="-3952" r="34410" b="46015"/>
          <a:stretch>
            <a:fillRect/>
          </a:stretch>
        </p:blipFill>
        <p:spPr>
          <a:xfrm rot="16200000">
            <a:off x="5428647" y="3142647"/>
            <a:ext cx="6244224" cy="1186482"/>
          </a:xfrm>
          <a:prstGeom prst="rect">
            <a:avLst/>
          </a:prstGeom>
        </p:spPr>
      </p:pic>
      <p:sp>
        <p:nvSpPr>
          <p:cNvPr id="3" name="Picture Placeholder 2">
            <a:extLst>
              <a:ext uri="{FF2B5EF4-FFF2-40B4-BE49-F238E27FC236}">
                <a16:creationId xmlns:a16="http://schemas.microsoft.com/office/drawing/2014/main" id="{0975B4B2-6202-224D-9B75-36FDF7AF5752}"/>
              </a:ext>
            </a:extLst>
          </p:cNvPr>
          <p:cNvSpPr>
            <a:spLocks noGrp="1"/>
          </p:cNvSpPr>
          <p:nvPr>
            <p:ph type="pic" sz="quarter" idx="13"/>
          </p:nvPr>
        </p:nvSpPr>
        <p:spPr>
          <a:xfrm>
            <a:off x="628650" y="2413000"/>
            <a:ext cx="3771900" cy="3886200"/>
          </a:xfrm>
          <a:prstGeom prst="roundRect">
            <a:avLst/>
          </a:prstGeom>
          <a:solidFill>
            <a:srgbClr val="FFFFFF"/>
          </a:solidFill>
        </p:spPr>
        <p:txBody>
          <a:bodyPr/>
          <a:lstStyle>
            <a:lvl1pPr algn="ctr">
              <a:defRPr/>
            </a:lvl1pPr>
          </a:lstStyle>
          <a:p>
            <a:endParaRPr lang="en-US"/>
          </a:p>
        </p:txBody>
      </p:sp>
      <p:sp>
        <p:nvSpPr>
          <p:cNvPr id="9" name="Picture Placeholder 2">
            <a:extLst>
              <a:ext uri="{FF2B5EF4-FFF2-40B4-BE49-F238E27FC236}">
                <a16:creationId xmlns:a16="http://schemas.microsoft.com/office/drawing/2014/main" id="{3D8287EA-9255-A14D-B1DC-E7D520335A0D}"/>
              </a:ext>
            </a:extLst>
          </p:cNvPr>
          <p:cNvSpPr>
            <a:spLocks noGrp="1"/>
          </p:cNvSpPr>
          <p:nvPr>
            <p:ph type="pic" sz="quarter" idx="14"/>
          </p:nvPr>
        </p:nvSpPr>
        <p:spPr>
          <a:xfrm>
            <a:off x="4740009" y="2413000"/>
            <a:ext cx="3771900" cy="3886200"/>
          </a:xfrm>
          <a:prstGeom prst="roundRect">
            <a:avLst/>
          </a:prstGeom>
          <a:solidFill>
            <a:srgbClr val="FFFFFF"/>
          </a:solidFill>
        </p:spPr>
        <p:txBody>
          <a:bodyPr/>
          <a:lstStyle>
            <a:lvl1pPr algn="ctr">
              <a:defRPr/>
            </a:lvl1pPr>
          </a:lstStyle>
          <a:p>
            <a:endParaRPr lang="en-US"/>
          </a:p>
        </p:txBody>
      </p:sp>
    </p:spTree>
    <p:extLst>
      <p:ext uri="{BB962C8B-B14F-4D97-AF65-F5344CB8AC3E}">
        <p14:creationId xmlns:p14="http://schemas.microsoft.com/office/powerpoint/2010/main" val="111028835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CC1D93B-1690-0143-9D0A-A35DA63D343C}"/>
              </a:ext>
            </a:extLst>
          </p:cNvPr>
          <p:cNvSpPr/>
          <p:nvPr userDrawn="1"/>
        </p:nvSpPr>
        <p:spPr>
          <a:xfrm>
            <a:off x="0" y="1"/>
            <a:ext cx="9144000" cy="613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Footer Placeholder 2"/>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4" name="Slide Number Placeholder 3"/>
          <p:cNvSpPr>
            <a:spLocks noGrp="1"/>
          </p:cNvSpPr>
          <p:nvPr>
            <p:ph type="sldNum" sz="quarter" idx="12"/>
          </p:nvPr>
        </p:nvSpPr>
        <p:spPr/>
        <p:txBody>
          <a:bodyPr/>
          <a:lstStyle>
            <a:lvl1pPr>
              <a:defRPr b="0" i="0">
                <a:latin typeface="Montserrat Medium" pitchFamily="2" charset="77"/>
              </a:defRPr>
            </a:lvl1pPr>
          </a:lstStyle>
          <a:p>
            <a:fld id="{F9409A12-05AC-024F-A1E2-9D51551D4400}" type="slidenum">
              <a:rPr lang="en-US" smtClean="0"/>
              <a:t>‹#›</a:t>
            </a:fld>
            <a:endParaRPr lang="en-US"/>
          </a:p>
        </p:txBody>
      </p:sp>
    </p:spTree>
    <p:extLst>
      <p:ext uri="{BB962C8B-B14F-4D97-AF65-F5344CB8AC3E}">
        <p14:creationId xmlns:p14="http://schemas.microsoft.com/office/powerpoint/2010/main" val="13871129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189EB4-36F3-314D-8633-BCEEC1554CC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6">
            <a:extLst>
              <a:ext uri="{FF2B5EF4-FFF2-40B4-BE49-F238E27FC236}">
                <a16:creationId xmlns:a16="http://schemas.microsoft.com/office/drawing/2014/main" id="{8A0F0677-280C-6E4B-AFE3-7EA238ABF9DC}"/>
              </a:ext>
            </a:extLst>
          </p:cNvPr>
          <p:cNvSpPr/>
          <p:nvPr userDrawn="1"/>
        </p:nvSpPr>
        <p:spPr>
          <a:xfrm>
            <a:off x="0" y="0"/>
            <a:ext cx="9144000" cy="68580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8C8C9FCA-0833-1B4B-A6A3-08C9056924E9}"/>
              </a:ext>
            </a:extLst>
          </p:cNvPr>
          <p:cNvSpPr>
            <a:spLocks noGrp="1"/>
          </p:cNvSpPr>
          <p:nvPr>
            <p:ph type="title"/>
          </p:nvPr>
        </p:nvSpPr>
        <p:spPr>
          <a:xfrm>
            <a:off x="628650" y="4731215"/>
            <a:ext cx="7886700" cy="1018671"/>
          </a:xfrm>
        </p:spPr>
        <p:txBody>
          <a:bodyPr>
            <a:noAutofit/>
          </a:bodyPr>
          <a:lstStyle>
            <a:lvl1pPr>
              <a:defRPr>
                <a:solidFill>
                  <a:srgbClr val="FFFFFF"/>
                </a:solidFill>
              </a:defRPr>
            </a:lvl1pPr>
          </a:lstStyle>
          <a:p>
            <a:r>
              <a:rPr lang="en-US"/>
              <a:t>Click to edit Master title style</a:t>
            </a:r>
          </a:p>
        </p:txBody>
      </p:sp>
      <p:pic>
        <p:nvPicPr>
          <p:cNvPr id="8" name="Picture 7">
            <a:extLst>
              <a:ext uri="{FF2B5EF4-FFF2-40B4-BE49-F238E27FC236}">
                <a16:creationId xmlns:a16="http://schemas.microsoft.com/office/drawing/2014/main" id="{962E6C6F-7C4E-B845-9E43-8B289E9FA375}"/>
              </a:ext>
            </a:extLst>
          </p:cNvPr>
          <p:cNvPicPr>
            <a:picLocks noChangeAspect="1"/>
          </p:cNvPicPr>
          <p:nvPr userDrawn="1"/>
        </p:nvPicPr>
        <p:blipFill>
          <a:blip r:embed="rId3"/>
          <a:stretch>
            <a:fillRect/>
          </a:stretch>
        </p:blipFill>
        <p:spPr>
          <a:xfrm>
            <a:off x="628650" y="4375483"/>
            <a:ext cx="1572017" cy="176588"/>
          </a:xfrm>
          <a:prstGeom prst="rect">
            <a:avLst/>
          </a:prstGeom>
        </p:spPr>
      </p:pic>
    </p:spTree>
    <p:extLst>
      <p:ext uri="{BB962C8B-B14F-4D97-AF65-F5344CB8AC3E}">
        <p14:creationId xmlns:p14="http://schemas.microsoft.com/office/powerpoint/2010/main" val="350437764"/>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FC6D13-310D-E544-A74B-9DA6289107D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172" y="0"/>
            <a:ext cx="9162344" cy="6858000"/>
          </a:xfrm>
          <a:prstGeom prst="rect">
            <a:avLst/>
          </a:prstGeom>
        </p:spPr>
      </p:pic>
      <p:sp>
        <p:nvSpPr>
          <p:cNvPr id="7" name="Rectangle 6">
            <a:extLst>
              <a:ext uri="{FF2B5EF4-FFF2-40B4-BE49-F238E27FC236}">
                <a16:creationId xmlns:a16="http://schemas.microsoft.com/office/drawing/2014/main" id="{791178A9-45AF-9746-91D5-3B07FFFD8789}"/>
              </a:ext>
            </a:extLst>
          </p:cNvPr>
          <p:cNvSpPr/>
          <p:nvPr userDrawn="1"/>
        </p:nvSpPr>
        <p:spPr>
          <a:xfrm>
            <a:off x="-9173" y="0"/>
            <a:ext cx="9162344" cy="68580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F9505A76-DA54-5A4B-8D07-88029D8780F7}"/>
              </a:ext>
            </a:extLst>
          </p:cNvPr>
          <p:cNvPicPr>
            <a:picLocks noChangeAspect="1"/>
          </p:cNvPicPr>
          <p:nvPr userDrawn="1"/>
        </p:nvPicPr>
        <p:blipFill>
          <a:blip r:embed="rId3"/>
          <a:stretch>
            <a:fillRect/>
          </a:stretch>
        </p:blipFill>
        <p:spPr>
          <a:xfrm>
            <a:off x="628650" y="4375483"/>
            <a:ext cx="1572017" cy="176588"/>
          </a:xfrm>
          <a:prstGeom prst="rect">
            <a:avLst/>
          </a:prstGeom>
        </p:spPr>
      </p:pic>
      <p:sp>
        <p:nvSpPr>
          <p:cNvPr id="2" name="Title 1">
            <a:extLst>
              <a:ext uri="{FF2B5EF4-FFF2-40B4-BE49-F238E27FC236}">
                <a16:creationId xmlns:a16="http://schemas.microsoft.com/office/drawing/2014/main" id="{BA67B4E3-8AF5-CE42-9BDF-36AE90C3D52A}"/>
              </a:ext>
            </a:extLst>
          </p:cNvPr>
          <p:cNvSpPr>
            <a:spLocks noGrp="1"/>
          </p:cNvSpPr>
          <p:nvPr>
            <p:ph type="title"/>
          </p:nvPr>
        </p:nvSpPr>
        <p:spPr>
          <a:xfrm>
            <a:off x="628650" y="4731215"/>
            <a:ext cx="6566939" cy="1018671"/>
          </a:xfrm>
        </p:spPr>
        <p:txBody>
          <a:bodyPr>
            <a:noAutofit/>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73228987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7"/>
        <p:cNvGrpSpPr/>
        <p:nvPr/>
      </p:nvGrpSpPr>
      <p:grpSpPr>
        <a:xfrm>
          <a:off x="0" y="0"/>
          <a:ext cx="0" cy="0"/>
          <a:chOff x="0" y="0"/>
          <a:chExt cx="0" cy="0"/>
        </a:xfrm>
      </p:grpSpPr>
      <p:sp>
        <p:nvSpPr>
          <p:cNvPr id="68" name="Google Shape;68;p82"/>
          <p:cNvSpPr txBox="1">
            <a:spLocks noGrp="1"/>
          </p:cNvSpPr>
          <p:nvPr>
            <p:ph type="title"/>
          </p:nvPr>
        </p:nvSpPr>
        <p:spPr>
          <a:xfrm>
            <a:off x="457199" y="210492"/>
            <a:ext cx="8229600" cy="875601"/>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3264A0"/>
              </a:buClr>
              <a:buSzPts val="3600"/>
              <a:buFont typeface="Arial"/>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82"/>
          <p:cNvSpPr txBox="1">
            <a:spLocks noGrp="1"/>
          </p:cNvSpPr>
          <p:nvPr>
            <p:ph type="body" idx="1"/>
          </p:nvPr>
        </p:nvSpPr>
        <p:spPr>
          <a:xfrm>
            <a:off x="457200" y="1376218"/>
            <a:ext cx="4038600" cy="4749945"/>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0"/>
              </a:spcBef>
              <a:spcAft>
                <a:spcPts val="0"/>
              </a:spcAft>
              <a:buClr>
                <a:srgbClr val="3264A0"/>
              </a:buClr>
              <a:buSzPts val="2800"/>
              <a:buFont typeface="Noto Sans Symbols"/>
              <a:buChar char="▪"/>
              <a:defRPr sz="2800"/>
            </a:lvl1pPr>
            <a:lvl2pPr marL="914400" lvl="1" indent="-381000" algn="l">
              <a:lnSpc>
                <a:spcPct val="100000"/>
              </a:lnSpc>
              <a:spcBef>
                <a:spcPts val="600"/>
              </a:spcBef>
              <a:spcAft>
                <a:spcPts val="0"/>
              </a:spcAft>
              <a:buSzPts val="2400"/>
              <a:buChar char="▪"/>
              <a:defRPr sz="2400"/>
            </a:lvl2pPr>
            <a:lvl3pPr marL="1371600" lvl="2" indent="-355600" algn="l">
              <a:lnSpc>
                <a:spcPct val="100000"/>
              </a:lnSpc>
              <a:spcBef>
                <a:spcPts val="600"/>
              </a:spcBef>
              <a:spcAft>
                <a:spcPts val="0"/>
              </a:spcAft>
              <a:buSzPts val="2000"/>
              <a:buChar char="▪"/>
              <a:defRPr sz="2000"/>
            </a:lvl3pPr>
            <a:lvl4pPr marL="1828800" lvl="3" indent="-342900" algn="l">
              <a:lnSpc>
                <a:spcPct val="100000"/>
              </a:lnSpc>
              <a:spcBef>
                <a:spcPts val="600"/>
              </a:spcBef>
              <a:spcAft>
                <a:spcPts val="0"/>
              </a:spcAft>
              <a:buSzPts val="1800"/>
              <a:buChar char="▪"/>
              <a:defRPr sz="1800"/>
            </a:lvl4pPr>
            <a:lvl5pPr marL="2286000" lvl="4" indent="-342900" algn="l">
              <a:lnSpc>
                <a:spcPct val="100000"/>
              </a:lnSpc>
              <a:spcBef>
                <a:spcPts val="600"/>
              </a:spcBef>
              <a:spcAft>
                <a:spcPts val="0"/>
              </a:spcAft>
              <a:buSzPts val="1800"/>
              <a:buChar char="▪"/>
              <a:defRPr sz="1800"/>
            </a:lvl5pPr>
            <a:lvl6pPr marL="2743200" lvl="5" indent="-342900" algn="l">
              <a:lnSpc>
                <a:spcPct val="100000"/>
              </a:lnSpc>
              <a:spcBef>
                <a:spcPts val="60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70" name="Google Shape;70;p82"/>
          <p:cNvSpPr txBox="1">
            <a:spLocks noGrp="1"/>
          </p:cNvSpPr>
          <p:nvPr>
            <p:ph type="body" idx="2"/>
          </p:nvPr>
        </p:nvSpPr>
        <p:spPr>
          <a:xfrm>
            <a:off x="4648200" y="1376218"/>
            <a:ext cx="4038600" cy="4749945"/>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0"/>
              </a:spcBef>
              <a:spcAft>
                <a:spcPts val="0"/>
              </a:spcAft>
              <a:buClr>
                <a:srgbClr val="3264A0"/>
              </a:buClr>
              <a:buSzPts val="2800"/>
              <a:buFont typeface="Noto Sans Symbols"/>
              <a:buChar char="▪"/>
              <a:defRPr sz="2800"/>
            </a:lvl1pPr>
            <a:lvl2pPr marL="914400" lvl="1" indent="-381000" algn="l">
              <a:lnSpc>
                <a:spcPct val="100000"/>
              </a:lnSpc>
              <a:spcBef>
                <a:spcPts val="600"/>
              </a:spcBef>
              <a:spcAft>
                <a:spcPts val="0"/>
              </a:spcAft>
              <a:buSzPts val="2400"/>
              <a:buChar char="▪"/>
              <a:defRPr sz="2400"/>
            </a:lvl2pPr>
            <a:lvl3pPr marL="1371600" lvl="2" indent="-355600" algn="l">
              <a:lnSpc>
                <a:spcPct val="100000"/>
              </a:lnSpc>
              <a:spcBef>
                <a:spcPts val="600"/>
              </a:spcBef>
              <a:spcAft>
                <a:spcPts val="0"/>
              </a:spcAft>
              <a:buSzPts val="2000"/>
              <a:buChar char="▪"/>
              <a:defRPr sz="2000"/>
            </a:lvl3pPr>
            <a:lvl4pPr marL="1828800" lvl="3" indent="-342900" algn="l">
              <a:lnSpc>
                <a:spcPct val="100000"/>
              </a:lnSpc>
              <a:spcBef>
                <a:spcPts val="600"/>
              </a:spcBef>
              <a:spcAft>
                <a:spcPts val="0"/>
              </a:spcAft>
              <a:buSzPts val="1800"/>
              <a:buChar char="▪"/>
              <a:defRPr sz="1800"/>
            </a:lvl4pPr>
            <a:lvl5pPr marL="2286000" lvl="4" indent="-342900" algn="l">
              <a:lnSpc>
                <a:spcPct val="100000"/>
              </a:lnSpc>
              <a:spcBef>
                <a:spcPts val="600"/>
              </a:spcBef>
              <a:spcAft>
                <a:spcPts val="0"/>
              </a:spcAft>
              <a:buSzPts val="1800"/>
              <a:buChar char="▪"/>
              <a:defRPr sz="1800"/>
            </a:lvl5pPr>
            <a:lvl6pPr marL="2743200" lvl="5" indent="-342900" algn="l">
              <a:lnSpc>
                <a:spcPct val="100000"/>
              </a:lnSpc>
              <a:spcBef>
                <a:spcPts val="60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cxnSp>
        <p:nvCxnSpPr>
          <p:cNvPr id="72" name="Google Shape;72;p82"/>
          <p:cNvCxnSpPr/>
          <p:nvPr/>
        </p:nvCxnSpPr>
        <p:spPr>
          <a:xfrm>
            <a:off x="0" y="1067621"/>
            <a:ext cx="9144000" cy="0"/>
          </a:xfrm>
          <a:prstGeom prst="straightConnector1">
            <a:avLst/>
          </a:prstGeom>
          <a:noFill/>
          <a:ln w="57150" cap="flat" cmpd="sng">
            <a:solidFill>
              <a:srgbClr val="309C88"/>
            </a:solidFill>
            <a:prstDash val="solid"/>
            <a:round/>
            <a:headEnd type="none" w="sm" len="sm"/>
            <a:tailEnd type="none" w="sm" len="sm"/>
          </a:ln>
        </p:spPr>
      </p:cxnSp>
      <p:sp>
        <p:nvSpPr>
          <p:cNvPr id="73" name="Google Shape;73;p82"/>
          <p:cNvSpPr txBox="1">
            <a:spLocks noGrp="1"/>
          </p:cNvSpPr>
          <p:nvPr>
            <p:ph type="sldNum" idx="12"/>
          </p:nvPr>
        </p:nvSpPr>
        <p:spPr>
          <a:xfrm>
            <a:off x="6070023" y="6366756"/>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9A88F5-9DE4-1427-FDE6-A70262C4502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r="25161"/>
          <a:stretch/>
        </p:blipFill>
        <p:spPr>
          <a:xfrm>
            <a:off x="-4912" y="-14744"/>
            <a:ext cx="9124336" cy="6858000"/>
          </a:xfrm>
          <a:prstGeom prst="rect">
            <a:avLst/>
          </a:prstGeom>
        </p:spPr>
      </p:pic>
      <p:sp>
        <p:nvSpPr>
          <p:cNvPr id="3" name="Rectangle 2">
            <a:extLst>
              <a:ext uri="{FF2B5EF4-FFF2-40B4-BE49-F238E27FC236}">
                <a16:creationId xmlns:a16="http://schemas.microsoft.com/office/drawing/2014/main" id="{5008CAC2-96C4-79C3-A9D9-F1F51E06CB17}"/>
              </a:ext>
            </a:extLst>
          </p:cNvPr>
          <p:cNvSpPr/>
          <p:nvPr userDrawn="1"/>
        </p:nvSpPr>
        <p:spPr>
          <a:xfrm>
            <a:off x="-19664" y="0"/>
            <a:ext cx="9163664" cy="6867832"/>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ADBF6EE-BC64-6C4B-8EF4-1D7D480CC196}"/>
              </a:ext>
            </a:extLst>
          </p:cNvPr>
          <p:cNvSpPr>
            <a:spLocks noGrp="1"/>
          </p:cNvSpPr>
          <p:nvPr>
            <p:ph type="title"/>
          </p:nvPr>
        </p:nvSpPr>
        <p:spPr>
          <a:xfrm>
            <a:off x="628650" y="4731214"/>
            <a:ext cx="6602506" cy="1018671"/>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3EB2752F-DA29-6A49-9521-BA40CE43FE0A}"/>
              </a:ext>
            </a:extLst>
          </p:cNvPr>
          <p:cNvPicPr>
            <a:picLocks noChangeAspect="1"/>
          </p:cNvPicPr>
          <p:nvPr userDrawn="1"/>
        </p:nvPicPr>
        <p:blipFill>
          <a:blip r:embed="rId3"/>
          <a:stretch>
            <a:fillRect/>
          </a:stretch>
        </p:blipFill>
        <p:spPr>
          <a:xfrm>
            <a:off x="628650" y="4375483"/>
            <a:ext cx="1572017" cy="176588"/>
          </a:xfrm>
          <a:prstGeom prst="rect">
            <a:avLst/>
          </a:prstGeom>
        </p:spPr>
      </p:pic>
    </p:spTree>
    <p:extLst>
      <p:ext uri="{BB962C8B-B14F-4D97-AF65-F5344CB8AC3E}">
        <p14:creationId xmlns:p14="http://schemas.microsoft.com/office/powerpoint/2010/main" val="4188836963"/>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9A88F5-9DE4-1427-FDE6-A70262C45029}"/>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rcRect l="8077" r="8077"/>
          <a:stretch/>
        </p:blipFill>
        <p:spPr>
          <a:xfrm>
            <a:off x="-4912" y="-14744"/>
            <a:ext cx="9124336" cy="6858000"/>
          </a:xfrm>
          <a:prstGeom prst="rect">
            <a:avLst/>
          </a:prstGeom>
        </p:spPr>
      </p:pic>
      <p:sp>
        <p:nvSpPr>
          <p:cNvPr id="3" name="Rectangle 2">
            <a:extLst>
              <a:ext uri="{FF2B5EF4-FFF2-40B4-BE49-F238E27FC236}">
                <a16:creationId xmlns:a16="http://schemas.microsoft.com/office/drawing/2014/main" id="{5008CAC2-96C4-79C3-A9D9-F1F51E06CB17}"/>
              </a:ext>
            </a:extLst>
          </p:cNvPr>
          <p:cNvSpPr/>
          <p:nvPr userDrawn="1"/>
        </p:nvSpPr>
        <p:spPr>
          <a:xfrm>
            <a:off x="-24576" y="-24576"/>
            <a:ext cx="9163664" cy="6867832"/>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ADBF6EE-BC64-6C4B-8EF4-1D7D480CC196}"/>
              </a:ext>
            </a:extLst>
          </p:cNvPr>
          <p:cNvSpPr>
            <a:spLocks noGrp="1"/>
          </p:cNvSpPr>
          <p:nvPr>
            <p:ph type="title"/>
          </p:nvPr>
        </p:nvSpPr>
        <p:spPr>
          <a:xfrm>
            <a:off x="628650" y="4731214"/>
            <a:ext cx="6602506" cy="1018671"/>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3EB2752F-DA29-6A49-9521-BA40CE43FE0A}"/>
              </a:ext>
            </a:extLst>
          </p:cNvPr>
          <p:cNvPicPr>
            <a:picLocks noChangeAspect="1"/>
          </p:cNvPicPr>
          <p:nvPr userDrawn="1"/>
        </p:nvPicPr>
        <p:blipFill>
          <a:blip r:embed="rId4"/>
          <a:stretch>
            <a:fillRect/>
          </a:stretch>
        </p:blipFill>
        <p:spPr>
          <a:xfrm>
            <a:off x="628650" y="4375483"/>
            <a:ext cx="1572017" cy="176588"/>
          </a:xfrm>
          <a:prstGeom prst="rect">
            <a:avLst/>
          </a:prstGeom>
        </p:spPr>
      </p:pic>
    </p:spTree>
    <p:extLst>
      <p:ext uri="{BB962C8B-B14F-4D97-AF65-F5344CB8AC3E}">
        <p14:creationId xmlns:p14="http://schemas.microsoft.com/office/powerpoint/2010/main" val="487068825"/>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EF8AEA-D3E8-6546-96D5-211E70220E7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9144000" cy="6858000"/>
          </a:xfrm>
          <a:prstGeom prst="rect">
            <a:avLst/>
          </a:prstGeom>
        </p:spPr>
      </p:pic>
      <p:sp>
        <p:nvSpPr>
          <p:cNvPr id="7" name="Rectangle 6">
            <a:extLst>
              <a:ext uri="{FF2B5EF4-FFF2-40B4-BE49-F238E27FC236}">
                <a16:creationId xmlns:a16="http://schemas.microsoft.com/office/drawing/2014/main" id="{ED5CC4C8-DA09-A54A-A3C6-DE1FC3681953}"/>
              </a:ext>
            </a:extLst>
          </p:cNvPr>
          <p:cNvSpPr/>
          <p:nvPr userDrawn="1"/>
        </p:nvSpPr>
        <p:spPr>
          <a:xfrm>
            <a:off x="0" y="0"/>
            <a:ext cx="9144000" cy="68580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8E4A731-FE29-0B4E-8413-E656A912B473}"/>
              </a:ext>
            </a:extLst>
          </p:cNvPr>
          <p:cNvSpPr>
            <a:spLocks noGrp="1"/>
          </p:cNvSpPr>
          <p:nvPr>
            <p:ph type="title"/>
          </p:nvPr>
        </p:nvSpPr>
        <p:spPr>
          <a:xfrm>
            <a:off x="628650" y="4731213"/>
            <a:ext cx="7076515" cy="1018671"/>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A25935A1-CB20-794F-9B2E-A2F61DB80363}"/>
              </a:ext>
            </a:extLst>
          </p:cNvPr>
          <p:cNvPicPr>
            <a:picLocks noChangeAspect="1"/>
          </p:cNvPicPr>
          <p:nvPr userDrawn="1"/>
        </p:nvPicPr>
        <p:blipFill>
          <a:blip r:embed="rId3"/>
          <a:stretch>
            <a:fillRect/>
          </a:stretch>
        </p:blipFill>
        <p:spPr>
          <a:xfrm>
            <a:off x="628650" y="4375483"/>
            <a:ext cx="1572017" cy="176588"/>
          </a:xfrm>
          <a:prstGeom prst="rect">
            <a:avLst/>
          </a:prstGeom>
        </p:spPr>
      </p:pic>
    </p:spTree>
    <p:extLst>
      <p:ext uri="{BB962C8B-B14F-4D97-AF65-F5344CB8AC3E}">
        <p14:creationId xmlns:p14="http://schemas.microsoft.com/office/powerpoint/2010/main" val="1772719493"/>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435FBD-B33B-8E40-B54F-D82DCDEECFE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6">
            <a:extLst>
              <a:ext uri="{FF2B5EF4-FFF2-40B4-BE49-F238E27FC236}">
                <a16:creationId xmlns:a16="http://schemas.microsoft.com/office/drawing/2014/main" id="{591E87C2-082B-EB4E-9188-4ECC54406F33}"/>
              </a:ext>
            </a:extLst>
          </p:cNvPr>
          <p:cNvSpPr/>
          <p:nvPr userDrawn="1"/>
        </p:nvSpPr>
        <p:spPr>
          <a:xfrm>
            <a:off x="0" y="0"/>
            <a:ext cx="9144000" cy="68580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EDD41393-04B6-5549-A851-237AC43B8EA6}"/>
              </a:ext>
            </a:extLst>
          </p:cNvPr>
          <p:cNvSpPr>
            <a:spLocks noGrp="1"/>
          </p:cNvSpPr>
          <p:nvPr>
            <p:ph type="title"/>
          </p:nvPr>
        </p:nvSpPr>
        <p:spPr>
          <a:xfrm>
            <a:off x="628650" y="2496306"/>
            <a:ext cx="3274359" cy="1018671"/>
          </a:xfrm>
        </p:spPr>
        <p:txBody>
          <a:bodyPr>
            <a:noAutofit/>
          </a:bodyPr>
          <a:lstStyle>
            <a:lvl1pPr>
              <a:defRPr>
                <a:solidFill>
                  <a:srgbClr val="FFFFFF"/>
                </a:solidFill>
              </a:defRPr>
            </a:lvl1pPr>
          </a:lstStyle>
          <a:p>
            <a:r>
              <a:rPr lang="en-US"/>
              <a:t>Click to edit Master title style</a:t>
            </a:r>
          </a:p>
        </p:txBody>
      </p:sp>
      <p:pic>
        <p:nvPicPr>
          <p:cNvPr id="8" name="Picture 7">
            <a:extLst>
              <a:ext uri="{FF2B5EF4-FFF2-40B4-BE49-F238E27FC236}">
                <a16:creationId xmlns:a16="http://schemas.microsoft.com/office/drawing/2014/main" id="{BAAA03A8-4019-954C-A6ED-758793F04A2C}"/>
              </a:ext>
            </a:extLst>
          </p:cNvPr>
          <p:cNvPicPr>
            <a:picLocks noChangeAspect="1"/>
          </p:cNvPicPr>
          <p:nvPr userDrawn="1"/>
        </p:nvPicPr>
        <p:blipFill>
          <a:blip r:embed="rId3"/>
          <a:stretch>
            <a:fillRect/>
          </a:stretch>
        </p:blipFill>
        <p:spPr>
          <a:xfrm>
            <a:off x="628650" y="2128800"/>
            <a:ext cx="1572017" cy="176588"/>
          </a:xfrm>
          <a:prstGeom prst="rect">
            <a:avLst/>
          </a:prstGeom>
        </p:spPr>
      </p:pic>
    </p:spTree>
    <p:extLst>
      <p:ext uri="{BB962C8B-B14F-4D97-AF65-F5344CB8AC3E}">
        <p14:creationId xmlns:p14="http://schemas.microsoft.com/office/powerpoint/2010/main" val="2981289470"/>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2834EC-2EA3-044A-B1FF-34EF6CC78C6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6">
            <a:extLst>
              <a:ext uri="{FF2B5EF4-FFF2-40B4-BE49-F238E27FC236}">
                <a16:creationId xmlns:a16="http://schemas.microsoft.com/office/drawing/2014/main" id="{C3C3D7C5-4A5F-3C45-85A4-0538593CFAD0}"/>
              </a:ext>
            </a:extLst>
          </p:cNvPr>
          <p:cNvSpPr/>
          <p:nvPr userDrawn="1"/>
        </p:nvSpPr>
        <p:spPr>
          <a:xfrm>
            <a:off x="0" y="0"/>
            <a:ext cx="9144000" cy="68580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0DE5310C-D8E1-3E4D-8FE8-33E2CBA892F3}"/>
              </a:ext>
            </a:extLst>
          </p:cNvPr>
          <p:cNvPicPr>
            <a:picLocks noChangeAspect="1"/>
          </p:cNvPicPr>
          <p:nvPr userDrawn="1"/>
        </p:nvPicPr>
        <p:blipFill>
          <a:blip r:embed="rId3"/>
          <a:stretch>
            <a:fillRect/>
          </a:stretch>
        </p:blipFill>
        <p:spPr>
          <a:xfrm>
            <a:off x="628650" y="2128800"/>
            <a:ext cx="1572017" cy="176588"/>
          </a:xfrm>
          <a:prstGeom prst="rect">
            <a:avLst/>
          </a:prstGeom>
        </p:spPr>
      </p:pic>
      <p:sp>
        <p:nvSpPr>
          <p:cNvPr id="2" name="Title 1">
            <a:extLst>
              <a:ext uri="{FF2B5EF4-FFF2-40B4-BE49-F238E27FC236}">
                <a16:creationId xmlns:a16="http://schemas.microsoft.com/office/drawing/2014/main" id="{E6B83981-0E14-F84A-89DC-F4782FED05D8}"/>
              </a:ext>
            </a:extLst>
          </p:cNvPr>
          <p:cNvSpPr>
            <a:spLocks noGrp="1"/>
          </p:cNvSpPr>
          <p:nvPr>
            <p:ph type="title"/>
          </p:nvPr>
        </p:nvSpPr>
        <p:spPr>
          <a:xfrm>
            <a:off x="628650" y="2484530"/>
            <a:ext cx="3465980" cy="1018671"/>
          </a:xfrm>
        </p:spPr>
        <p:txBody>
          <a:bodyPr>
            <a:noAutofit/>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3365512908"/>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C972A3-79CE-C64C-A52C-0738C5508E13}"/>
              </a:ext>
            </a:extLst>
          </p:cNvPr>
          <p:cNvSpPr/>
          <p:nvPr userDrawn="1"/>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0C669DB-2BD3-C749-A93F-71AA765530F6}"/>
              </a:ext>
            </a:extLst>
          </p:cNvPr>
          <p:cNvSpPr>
            <a:spLocks noGrp="1"/>
          </p:cNvSpPr>
          <p:nvPr>
            <p:ph type="title"/>
          </p:nvPr>
        </p:nvSpPr>
        <p:spPr>
          <a:xfrm>
            <a:off x="5062818" y="2662519"/>
            <a:ext cx="3452532" cy="1018671"/>
          </a:xfrm>
        </p:spPr>
        <p:txBody>
          <a:bodyPr>
            <a:noAutofit/>
          </a:bodyPr>
          <a:lstStyle>
            <a:lvl1pPr>
              <a:defRPr>
                <a:solidFill>
                  <a:srgbClr val="FFFFFF"/>
                </a:solidFill>
              </a:defRPr>
            </a:lvl1pPr>
          </a:lstStyle>
          <a:p>
            <a:r>
              <a:rPr lang="en-US"/>
              <a:t>Click to edit Master title style</a:t>
            </a:r>
          </a:p>
        </p:txBody>
      </p:sp>
      <p:pic>
        <p:nvPicPr>
          <p:cNvPr id="8" name="Picture 7">
            <a:extLst>
              <a:ext uri="{FF2B5EF4-FFF2-40B4-BE49-F238E27FC236}">
                <a16:creationId xmlns:a16="http://schemas.microsoft.com/office/drawing/2014/main" id="{9285321B-FAE7-1649-B269-F47AE5F447C9}"/>
              </a:ext>
            </a:extLst>
          </p:cNvPr>
          <p:cNvPicPr>
            <a:picLocks noChangeAspect="1"/>
          </p:cNvPicPr>
          <p:nvPr userDrawn="1"/>
        </p:nvPicPr>
        <p:blipFill>
          <a:blip r:embed="rId2">
            <a:alphaModFix amt="20000"/>
          </a:blip>
          <a:srcRect l="5287" t="-4749" r="-2682" b="4018"/>
          <a:stretch>
            <a:fillRect/>
          </a:stretch>
        </p:blipFill>
        <p:spPr>
          <a:xfrm>
            <a:off x="0" y="782199"/>
            <a:ext cx="4701449" cy="6075802"/>
          </a:xfrm>
          <a:prstGeom prst="rect">
            <a:avLst/>
          </a:prstGeom>
        </p:spPr>
      </p:pic>
    </p:spTree>
    <p:extLst>
      <p:ext uri="{BB962C8B-B14F-4D97-AF65-F5344CB8AC3E}">
        <p14:creationId xmlns:p14="http://schemas.microsoft.com/office/powerpoint/2010/main" val="1133066980"/>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C972A3-79CE-C64C-A52C-0738C5508E13}"/>
              </a:ext>
            </a:extLst>
          </p:cNvPr>
          <p:cNvSpPr/>
          <p:nvPr userDrawn="1"/>
        </p:nvSpPr>
        <p:spPr>
          <a:xfrm>
            <a:off x="0" y="0"/>
            <a:ext cx="9144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0C669DB-2BD3-C749-A93F-71AA765530F6}"/>
              </a:ext>
            </a:extLst>
          </p:cNvPr>
          <p:cNvSpPr>
            <a:spLocks noGrp="1"/>
          </p:cNvSpPr>
          <p:nvPr>
            <p:ph type="title"/>
          </p:nvPr>
        </p:nvSpPr>
        <p:spPr>
          <a:xfrm>
            <a:off x="0" y="2853018"/>
            <a:ext cx="9144000" cy="2912782"/>
          </a:xfrm>
        </p:spPr>
        <p:txBody>
          <a:bodyPr>
            <a:noAutofit/>
          </a:bodyPr>
          <a:lstStyle>
            <a:lvl1pPr algn="ctr">
              <a:defRPr>
                <a:solidFill>
                  <a:srgbClr val="FFFFFF"/>
                </a:solidFill>
              </a:defRPr>
            </a:lvl1pPr>
          </a:lstStyle>
          <a:p>
            <a:r>
              <a:rPr lang="en-US"/>
              <a:t>Click to edit Master title style</a:t>
            </a:r>
          </a:p>
        </p:txBody>
      </p:sp>
      <p:pic>
        <p:nvPicPr>
          <p:cNvPr id="3" name="Picture 2">
            <a:extLst>
              <a:ext uri="{FF2B5EF4-FFF2-40B4-BE49-F238E27FC236}">
                <a16:creationId xmlns:a16="http://schemas.microsoft.com/office/drawing/2014/main" id="{870190B4-264F-5647-AECF-E5CF652BD1A5}"/>
              </a:ext>
            </a:extLst>
          </p:cNvPr>
          <p:cNvPicPr>
            <a:picLocks noChangeAspect="1"/>
          </p:cNvPicPr>
          <p:nvPr userDrawn="1"/>
        </p:nvPicPr>
        <p:blipFill>
          <a:blip r:embed="rId2"/>
          <a:stretch>
            <a:fillRect/>
          </a:stretch>
        </p:blipFill>
        <p:spPr>
          <a:xfrm>
            <a:off x="3900488" y="2425700"/>
            <a:ext cx="1343025" cy="146050"/>
          </a:xfrm>
          <a:prstGeom prst="rect">
            <a:avLst/>
          </a:prstGeom>
        </p:spPr>
      </p:pic>
    </p:spTree>
    <p:extLst>
      <p:ext uri="{BB962C8B-B14F-4D97-AF65-F5344CB8AC3E}">
        <p14:creationId xmlns:p14="http://schemas.microsoft.com/office/powerpoint/2010/main" val="1546148995"/>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BE58ECC-DDF8-1F46-8D03-55016884359F}"/>
              </a:ext>
            </a:extLst>
          </p:cNvPr>
          <p:cNvSpPr/>
          <p:nvPr userDrawn="1"/>
        </p:nvSpPr>
        <p:spPr>
          <a:xfrm>
            <a:off x="0" y="1"/>
            <a:ext cx="9144000" cy="613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100"/>
            </a:lvl1pPr>
            <a:lvl2pPr>
              <a:defRPr sz="1800"/>
            </a:lvl2pPr>
            <a:lvl3pPr>
              <a:defRPr sz="1500"/>
            </a:lvl3pPr>
            <a:lvl4pPr>
              <a:defRPr sz="1350"/>
            </a:lvl4pPr>
            <a:lvl5pPr>
              <a:defRPr sz="12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530258"/>
            <a:ext cx="2949178" cy="333873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Slide Number Placeholder 6"/>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Tree>
    <p:extLst>
      <p:ext uri="{BB962C8B-B14F-4D97-AF65-F5344CB8AC3E}">
        <p14:creationId xmlns:p14="http://schemas.microsoft.com/office/powerpoint/2010/main" val="142663480"/>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FC234FE-7D23-054E-A0E0-8939702CCF2F}"/>
              </a:ext>
            </a:extLst>
          </p:cNvPr>
          <p:cNvSpPr/>
          <p:nvPr userDrawn="1"/>
        </p:nvSpPr>
        <p:spPr>
          <a:xfrm>
            <a:off x="0" y="1"/>
            <a:ext cx="9144000" cy="613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Slide Number Placeholder 6"/>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Tree>
    <p:extLst>
      <p:ext uri="{BB962C8B-B14F-4D97-AF65-F5344CB8AC3E}">
        <p14:creationId xmlns:p14="http://schemas.microsoft.com/office/powerpoint/2010/main" val="3311778378"/>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854A45-BEC7-354B-AE6F-C9FA98678759}"/>
              </a:ext>
            </a:extLst>
          </p:cNvPr>
          <p:cNvSpPr/>
          <p:nvPr userDrawn="1"/>
        </p:nvSpPr>
        <p:spPr>
          <a:xfrm>
            <a:off x="0" y="1"/>
            <a:ext cx="9144000" cy="613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Tree>
    <p:extLst>
      <p:ext uri="{BB962C8B-B14F-4D97-AF65-F5344CB8AC3E}">
        <p14:creationId xmlns:p14="http://schemas.microsoft.com/office/powerpoint/2010/main" val="291161334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8" Type="http://schemas.openxmlformats.org/officeDocument/2006/relationships/slideLayout" Target="../slideLayouts/slideLayout20.xml"/><Relationship Id="rId3"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theme" Target="../theme/theme3.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33" Type="http://schemas.openxmlformats.org/officeDocument/2006/relationships/theme" Target="../theme/theme4.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29" Type="http://schemas.openxmlformats.org/officeDocument/2006/relationships/slideLayout" Target="../slideLayouts/slideLayout97.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32" Type="http://schemas.openxmlformats.org/officeDocument/2006/relationships/slideLayout" Target="../slideLayouts/slideLayout100.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28" Type="http://schemas.openxmlformats.org/officeDocument/2006/relationships/slideLayout" Target="../slideLayouts/slideLayout96.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31" Type="http://schemas.openxmlformats.org/officeDocument/2006/relationships/slideLayout" Target="../slideLayouts/slideLayout99.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slideLayout" Target="../slideLayouts/slideLayout95.xml"/><Relationship Id="rId30" Type="http://schemas.openxmlformats.org/officeDocument/2006/relationships/slideLayout" Target="../slideLayouts/slideLayout98.xml"/><Relationship Id="rId8"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10" Type="http://schemas.openxmlformats.org/officeDocument/2006/relationships/slideLayout" Target="../slideLayouts/slideLayout110.xml"/><Relationship Id="rId19" Type="http://schemas.openxmlformats.org/officeDocument/2006/relationships/theme" Target="../theme/theme5.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1"/>
          <p:cNvSpPr txBox="1">
            <a:spLocks noGrp="1"/>
          </p:cNvSpPr>
          <p:nvPr>
            <p:ph type="title"/>
          </p:nvPr>
        </p:nvSpPr>
        <p:spPr>
          <a:xfrm>
            <a:off x="457199" y="210492"/>
            <a:ext cx="8229600" cy="875601"/>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3264A0"/>
              </a:buClr>
              <a:buSzPts val="3600"/>
              <a:buFont typeface="Arial"/>
              <a:buNone/>
              <a:defRPr sz="3600" b="1" i="0" u="none" strike="noStrike" cap="none">
                <a:solidFill>
                  <a:srgbClr val="3264A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71"/>
          <p:cNvSpPr txBox="1">
            <a:spLocks noGrp="1"/>
          </p:cNvSpPr>
          <p:nvPr>
            <p:ph type="body" idx="1"/>
          </p:nvPr>
        </p:nvSpPr>
        <p:spPr>
          <a:xfrm>
            <a:off x="457200" y="1385455"/>
            <a:ext cx="8229600" cy="4987635"/>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0"/>
              </a:spcBef>
              <a:spcAft>
                <a:spcPts val="0"/>
              </a:spcAft>
              <a:buClr>
                <a:srgbClr val="3264A0"/>
              </a:buClr>
              <a:buSzPts val="3200"/>
              <a:buFont typeface="Noto Sans Symbols"/>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600"/>
              </a:spcBef>
              <a:spcAft>
                <a:spcPts val="0"/>
              </a:spcAft>
              <a:buClr>
                <a:srgbClr val="3264A0"/>
              </a:buClr>
              <a:buSzPts val="2800"/>
              <a:buFont typeface="Noto Sans Symbols"/>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600"/>
              </a:spcBef>
              <a:spcAft>
                <a:spcPts val="0"/>
              </a:spcAft>
              <a:buClr>
                <a:srgbClr val="3264A0"/>
              </a:buClr>
              <a:buSzPts val="2400"/>
              <a:buFont typeface="Noto Sans Symbols"/>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600"/>
              </a:spcBef>
              <a:spcAft>
                <a:spcPts val="0"/>
              </a:spcAft>
              <a:buClr>
                <a:srgbClr val="3264A0"/>
              </a:buClr>
              <a:buSzPts val="2000"/>
              <a:buFont typeface="Noto Sans Symbols"/>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600"/>
              </a:spcBef>
              <a:spcAft>
                <a:spcPts val="0"/>
              </a:spcAft>
              <a:buClr>
                <a:srgbClr val="3264A0"/>
              </a:buClr>
              <a:buSzPts val="2000"/>
              <a:buFont typeface="Noto Sans Symbols"/>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71"/>
          <p:cNvSpPr txBox="1">
            <a:spLocks noGrp="1"/>
          </p:cNvSpPr>
          <p:nvPr>
            <p:ph type="sldNum" idx="12"/>
          </p:nvPr>
        </p:nvSpPr>
        <p:spPr>
          <a:xfrm>
            <a:off x="6928997"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91" r:id="rId1"/>
    <p:sldLayoutId id="2147483651" r:id="rId2"/>
    <p:sldLayoutId id="2147483793" r:id="rId3"/>
    <p:sldLayoutId id="2147483795" r:id="rId4"/>
    <p:sldLayoutId id="2147483796" r:id="rId5"/>
    <p:sldLayoutId id="2147483656" r:id="rId6"/>
    <p:sldLayoutId id="2147483797" r:id="rId7"/>
    <p:sldLayoutId id="2147483798" r:id="rId8"/>
    <p:sldLayoutId id="2147483659" r:id="rId9"/>
    <p:sldLayoutId id="2147483661" r:id="rId10"/>
    <p:sldLayoutId id="2147483662" r:id="rId11"/>
    <p:sldLayoutId id="2147483663"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199" y="210492"/>
            <a:ext cx="8229600" cy="87560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385455"/>
            <a:ext cx="8229600" cy="49876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4"/>
          </p:nvPr>
        </p:nvSpPr>
        <p:spPr>
          <a:xfrm>
            <a:off x="6928997"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2F12FE-44DD-4E9A-97DB-0269DCBFB1C7}" type="slidenum">
              <a:rPr lang="en-US" smtClean="0"/>
              <a:t>‹#›</a:t>
            </a:fld>
            <a:endParaRPr lang="en-US"/>
          </a:p>
        </p:txBody>
      </p:sp>
    </p:spTree>
    <p:extLst>
      <p:ext uri="{BB962C8B-B14F-4D97-AF65-F5344CB8AC3E}">
        <p14:creationId xmlns:p14="http://schemas.microsoft.com/office/powerpoint/2010/main" val="1002379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5" r:id="rId3"/>
    <p:sldLayoutId id="2147483820" r:id="rId4"/>
    <p:sldLayoutId id="2147483821" r:id="rId5"/>
    <p:sldLayoutId id="2147483822" r:id="rId6"/>
    <p:sldLayoutId id="2147483823" r:id="rId7"/>
    <p:sldLayoutId id="2147483824" r:id="rId8"/>
    <p:sldLayoutId id="2147483667" r:id="rId9"/>
    <p:sldLayoutId id="2147483668" r:id="rId10"/>
    <p:sldLayoutId id="2147483652" r:id="rId11"/>
    <p:sldLayoutId id="2147483728" r:id="rId12"/>
    <p:sldLayoutId id="2147483654" r:id="rId13"/>
    <p:sldLayoutId id="2147483655" r:id="rId14"/>
    <p:sldLayoutId id="2147483669" r:id="rId15"/>
    <p:sldLayoutId id="2147483673" r:id="rId16"/>
    <p:sldLayoutId id="2147483826" r:id="rId17"/>
    <p:sldLayoutId id="2147483827" r:id="rId18"/>
    <p:sldLayoutId id="2147483828" r:id="rId19"/>
    <p:sldLayoutId id="2147483829" r:id="rId20"/>
    <p:sldLayoutId id="2147483830" r:id="rId21"/>
    <p:sldLayoutId id="2147483831" r:id="rId22"/>
    <p:sldLayoutId id="2147483832" r:id="rId23"/>
    <p:sldLayoutId id="2147483833" r:id="rId24"/>
    <p:sldLayoutId id="2147483834" r:id="rId25"/>
    <p:sldLayoutId id="2147483835" r:id="rId26"/>
    <p:sldLayoutId id="2147483836" r:id="rId27"/>
    <p:sldLayoutId id="2147483657" r:id="rId28"/>
    <p:sldLayoutId id="2147483658" r:id="rId29"/>
    <p:sldLayoutId id="2147483674" r:id="rId30"/>
    <p:sldLayoutId id="2147483676" r:id="rId31"/>
    <p:sldLayoutId id="2147483677" r:id="rId32"/>
    <p:sldLayoutId id="2147483678" r:id="rId33"/>
    <p:sldLayoutId id="2147483679" r:id="rId34"/>
    <p:sldLayoutId id="2147483680" r:id="rId35"/>
    <p:sldLayoutId id="2147483681" r:id="rId36"/>
    <p:sldLayoutId id="2147483682" r:id="rId37"/>
  </p:sldLayoutIdLst>
  <p:hf hdr="0" ftr="0" dt="0"/>
  <p:txStyles>
    <p:titleStyle>
      <a:lvl1pPr algn="l" defTabSz="457200" rtl="0" eaLnBrk="1" latinLnBrk="0" hangingPunct="1">
        <a:spcBef>
          <a:spcPct val="0"/>
        </a:spcBef>
        <a:buNone/>
        <a:defRPr sz="3600" b="1" kern="1200">
          <a:solidFill>
            <a:srgbClr val="3264A0"/>
          </a:solidFill>
          <a:latin typeface="+mj-lt"/>
          <a:ea typeface="+mj-ea"/>
          <a:cs typeface="+mj-cs"/>
        </a:defRPr>
      </a:lvl1pPr>
    </p:titleStyle>
    <p:bodyStyle>
      <a:lvl1pPr marL="342900" indent="-342900" algn="l" defTabSz="457200" rtl="0" eaLnBrk="1" latinLnBrk="0" hangingPunct="1">
        <a:spcBef>
          <a:spcPts val="0"/>
        </a:spcBef>
        <a:spcAft>
          <a:spcPts val="600"/>
        </a:spcAft>
        <a:buClr>
          <a:srgbClr val="3264A0"/>
        </a:buClr>
        <a:buFont typeface="Wingdings" panose="05000000000000000000" pitchFamily="2" charset="2"/>
        <a:buChar char="§"/>
        <a:defRPr sz="3200" kern="1200">
          <a:solidFill>
            <a:schemeClr val="tx1"/>
          </a:solidFill>
          <a:latin typeface="+mn-lt"/>
          <a:ea typeface="+mn-ea"/>
          <a:cs typeface="+mn-cs"/>
        </a:defRPr>
      </a:lvl1pPr>
      <a:lvl2pPr marL="742950" indent="-285750" algn="l" defTabSz="457200" rtl="0" eaLnBrk="1" latinLnBrk="0" hangingPunct="1">
        <a:spcBef>
          <a:spcPts val="0"/>
        </a:spcBef>
        <a:spcAft>
          <a:spcPts val="600"/>
        </a:spcAft>
        <a:buClr>
          <a:srgbClr val="3264A0"/>
        </a:buClr>
        <a:buFont typeface="Wingdings" panose="05000000000000000000" pitchFamily="2" charset="2"/>
        <a:buChar char="§"/>
        <a:defRPr sz="2800" kern="1200">
          <a:solidFill>
            <a:schemeClr val="tx1"/>
          </a:solidFill>
          <a:latin typeface="+mn-lt"/>
          <a:ea typeface="+mn-ea"/>
          <a:cs typeface="+mn-cs"/>
        </a:defRPr>
      </a:lvl2pPr>
      <a:lvl3pPr marL="1143000" indent="-228600" algn="l" defTabSz="457200" rtl="0" eaLnBrk="1" latinLnBrk="0" hangingPunct="1">
        <a:spcBef>
          <a:spcPts val="0"/>
        </a:spcBef>
        <a:spcAft>
          <a:spcPts val="600"/>
        </a:spcAft>
        <a:buClr>
          <a:srgbClr val="3264A0"/>
        </a:buClr>
        <a:buFont typeface="Wingdings" panose="05000000000000000000" pitchFamily="2" charset="2"/>
        <a:buChar char="§"/>
        <a:defRPr sz="2400" kern="1200">
          <a:solidFill>
            <a:schemeClr val="tx1"/>
          </a:solidFill>
          <a:latin typeface="+mn-lt"/>
          <a:ea typeface="+mn-ea"/>
          <a:cs typeface="+mn-cs"/>
        </a:defRPr>
      </a:lvl3pPr>
      <a:lvl4pPr marL="1600200" indent="-228600" algn="l" defTabSz="457200" rtl="0" eaLnBrk="1" latinLnBrk="0" hangingPunct="1">
        <a:spcBef>
          <a:spcPts val="0"/>
        </a:spcBef>
        <a:spcAft>
          <a:spcPts val="600"/>
        </a:spcAft>
        <a:buClr>
          <a:srgbClr val="3264A0"/>
        </a:buClr>
        <a:buFont typeface="Wingdings" panose="05000000000000000000" pitchFamily="2" charset="2"/>
        <a:buChar char="§"/>
        <a:defRPr sz="2000" kern="1200">
          <a:solidFill>
            <a:schemeClr val="tx1"/>
          </a:solidFill>
          <a:latin typeface="+mn-lt"/>
          <a:ea typeface="+mn-ea"/>
          <a:cs typeface="+mn-cs"/>
        </a:defRPr>
      </a:lvl4pPr>
      <a:lvl5pPr marL="2057400" indent="-228600" algn="l" defTabSz="457200" rtl="0" eaLnBrk="1" latinLnBrk="0" hangingPunct="1">
        <a:spcBef>
          <a:spcPts val="0"/>
        </a:spcBef>
        <a:spcAft>
          <a:spcPts val="600"/>
        </a:spcAft>
        <a:buClr>
          <a:srgbClr val="3264A0"/>
        </a:buClr>
        <a:buFont typeface="Wingdings" panose="05000000000000000000" pitchFamily="2" charset="2"/>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199" y="210492"/>
            <a:ext cx="8229600" cy="87560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385455"/>
            <a:ext cx="8229600" cy="49876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4"/>
          </p:nvPr>
        </p:nvSpPr>
        <p:spPr>
          <a:xfrm>
            <a:off x="6928997"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2F12FE-44DD-4E9A-97DB-0269DCBFB1C7}" type="slidenum">
              <a:rPr lang="en-US" smtClean="0"/>
              <a:t>‹#›</a:t>
            </a:fld>
            <a:endParaRPr lang="en-US"/>
          </a:p>
        </p:txBody>
      </p:sp>
    </p:spTree>
    <p:extLst>
      <p:ext uri="{BB962C8B-B14F-4D97-AF65-F5344CB8AC3E}">
        <p14:creationId xmlns:p14="http://schemas.microsoft.com/office/powerpoint/2010/main" val="36779508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94"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90" r:id="rId19"/>
  </p:sldLayoutIdLst>
  <p:hf hdr="0" ftr="0" dt="0"/>
  <p:txStyles>
    <p:titleStyle>
      <a:lvl1pPr algn="l" defTabSz="457200" rtl="0" eaLnBrk="1" latinLnBrk="0" hangingPunct="1">
        <a:spcBef>
          <a:spcPct val="0"/>
        </a:spcBef>
        <a:buNone/>
        <a:defRPr sz="3600" b="1" kern="1200">
          <a:solidFill>
            <a:srgbClr val="3264A0"/>
          </a:solidFill>
          <a:latin typeface="+mj-lt"/>
          <a:ea typeface="+mj-ea"/>
          <a:cs typeface="+mj-cs"/>
        </a:defRPr>
      </a:lvl1pPr>
    </p:titleStyle>
    <p:bodyStyle>
      <a:lvl1pPr marL="342900" indent="-342900" algn="l" defTabSz="457200" rtl="0" eaLnBrk="1" latinLnBrk="0" hangingPunct="1">
        <a:spcBef>
          <a:spcPts val="0"/>
        </a:spcBef>
        <a:spcAft>
          <a:spcPts val="600"/>
        </a:spcAft>
        <a:buClr>
          <a:srgbClr val="3264A0"/>
        </a:buClr>
        <a:buFont typeface="Wingdings" panose="05000000000000000000" pitchFamily="2" charset="2"/>
        <a:buChar char="§"/>
        <a:defRPr sz="3200" kern="1200">
          <a:solidFill>
            <a:schemeClr val="tx1"/>
          </a:solidFill>
          <a:latin typeface="+mn-lt"/>
          <a:ea typeface="+mn-ea"/>
          <a:cs typeface="+mn-cs"/>
        </a:defRPr>
      </a:lvl1pPr>
      <a:lvl2pPr marL="742950" indent="-285750" algn="l" defTabSz="457200" rtl="0" eaLnBrk="1" latinLnBrk="0" hangingPunct="1">
        <a:spcBef>
          <a:spcPts val="0"/>
        </a:spcBef>
        <a:spcAft>
          <a:spcPts val="600"/>
        </a:spcAft>
        <a:buClr>
          <a:srgbClr val="3264A0"/>
        </a:buClr>
        <a:buFont typeface="Wingdings" panose="05000000000000000000" pitchFamily="2" charset="2"/>
        <a:buChar char="§"/>
        <a:defRPr sz="2800" kern="1200">
          <a:solidFill>
            <a:schemeClr val="tx1"/>
          </a:solidFill>
          <a:latin typeface="+mn-lt"/>
          <a:ea typeface="+mn-ea"/>
          <a:cs typeface="+mn-cs"/>
        </a:defRPr>
      </a:lvl2pPr>
      <a:lvl3pPr marL="1143000" indent="-228600" algn="l" defTabSz="457200" rtl="0" eaLnBrk="1" latinLnBrk="0" hangingPunct="1">
        <a:spcBef>
          <a:spcPts val="0"/>
        </a:spcBef>
        <a:spcAft>
          <a:spcPts val="600"/>
        </a:spcAft>
        <a:buClr>
          <a:srgbClr val="3264A0"/>
        </a:buClr>
        <a:buFont typeface="Wingdings" panose="05000000000000000000" pitchFamily="2" charset="2"/>
        <a:buChar char="§"/>
        <a:defRPr sz="2400" kern="1200">
          <a:solidFill>
            <a:schemeClr val="tx1"/>
          </a:solidFill>
          <a:latin typeface="+mn-lt"/>
          <a:ea typeface="+mn-ea"/>
          <a:cs typeface="+mn-cs"/>
        </a:defRPr>
      </a:lvl3pPr>
      <a:lvl4pPr marL="1600200" indent="-228600" algn="l" defTabSz="457200" rtl="0" eaLnBrk="1" latinLnBrk="0" hangingPunct="1">
        <a:spcBef>
          <a:spcPts val="0"/>
        </a:spcBef>
        <a:spcAft>
          <a:spcPts val="600"/>
        </a:spcAft>
        <a:buClr>
          <a:srgbClr val="3264A0"/>
        </a:buClr>
        <a:buFont typeface="Wingdings" panose="05000000000000000000" pitchFamily="2" charset="2"/>
        <a:buChar char="§"/>
        <a:defRPr sz="2000" kern="1200">
          <a:solidFill>
            <a:schemeClr val="tx1"/>
          </a:solidFill>
          <a:latin typeface="+mn-lt"/>
          <a:ea typeface="+mn-ea"/>
          <a:cs typeface="+mn-cs"/>
        </a:defRPr>
      </a:lvl4pPr>
      <a:lvl5pPr marL="2057400" indent="-228600" algn="l" defTabSz="457200" rtl="0" eaLnBrk="1" latinLnBrk="0" hangingPunct="1">
        <a:spcBef>
          <a:spcPts val="0"/>
        </a:spcBef>
        <a:spcAft>
          <a:spcPts val="600"/>
        </a:spcAft>
        <a:buClr>
          <a:srgbClr val="3264A0"/>
        </a:buClr>
        <a:buFont typeface="Wingdings" panose="05000000000000000000" pitchFamily="2" charset="2"/>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261873"/>
            <a:ext cx="7886700" cy="1018671"/>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628650" y="2677395"/>
            <a:ext cx="7886700" cy="359814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457950" y="216727"/>
            <a:ext cx="2057400" cy="365125"/>
          </a:xfrm>
          <a:prstGeom prst="rect">
            <a:avLst/>
          </a:prstGeom>
        </p:spPr>
        <p:txBody>
          <a:bodyPr vert="horz" lIns="91440" tIns="45720" rIns="91440" bIns="45720" rtlCol="0" anchor="ctr"/>
          <a:lstStyle>
            <a:lvl1pPr algn="r">
              <a:defRPr sz="900" b="0" i="0">
                <a:solidFill>
                  <a:schemeClr val="tx1">
                    <a:tint val="75000"/>
                  </a:schemeClr>
                </a:solidFill>
                <a:latin typeface="Montserrat" pitchFamily="2" charset="77"/>
              </a:defRPr>
            </a:lvl1pPr>
          </a:lstStyle>
          <a:p>
            <a:fld id="{F9409A12-05AC-024F-A1E2-9D51551D4400}" type="slidenum">
              <a:rPr lang="en-US" smtClean="0"/>
              <a:t>‹#›</a:t>
            </a:fld>
            <a:endParaRPr lang="en-US"/>
          </a:p>
        </p:txBody>
      </p:sp>
      <p:sp>
        <p:nvSpPr>
          <p:cNvPr id="5" name="Footer Placeholder 4"/>
          <p:cNvSpPr>
            <a:spLocks noGrp="1"/>
          </p:cNvSpPr>
          <p:nvPr>
            <p:ph type="ftr" sz="quarter" idx="3"/>
          </p:nvPr>
        </p:nvSpPr>
        <p:spPr>
          <a:xfrm>
            <a:off x="628650" y="216727"/>
            <a:ext cx="3086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latin typeface="Montserrat" pitchFamily="2" charset="77"/>
              </a:rPr>
              <a:t>CLICK TO EDIT PRESENTATION TITLE</a:t>
            </a:r>
            <a:endParaRPr lang="en-US"/>
          </a:p>
        </p:txBody>
      </p:sp>
    </p:spTree>
    <p:extLst>
      <p:ext uri="{BB962C8B-B14F-4D97-AF65-F5344CB8AC3E}">
        <p14:creationId xmlns:p14="http://schemas.microsoft.com/office/powerpoint/2010/main" val="349086077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837" r:id="rId23"/>
    <p:sldLayoutId id="2147483761" r:id="rId24"/>
    <p:sldLayoutId id="2147483762" r:id="rId25"/>
    <p:sldLayoutId id="2147483763" r:id="rId26"/>
    <p:sldLayoutId id="2147483764" r:id="rId27"/>
    <p:sldLayoutId id="2147483765" r:id="rId28"/>
    <p:sldLayoutId id="2147483766" r:id="rId29"/>
    <p:sldLayoutId id="2147483767" r:id="rId30"/>
    <p:sldLayoutId id="2147483768" r:id="rId31"/>
    <p:sldLayoutId id="2147483769" r:id="rId32"/>
  </p:sldLayoutIdLst>
  <p:transition/>
  <p:hf hdr="0" dt="0"/>
  <p:txStyles>
    <p:titleStyle>
      <a:lvl1pPr algn="l" defTabSz="685800" rtl="0" eaLnBrk="1" latinLnBrk="0" hangingPunct="1">
        <a:lnSpc>
          <a:spcPct val="90000"/>
        </a:lnSpc>
        <a:spcBef>
          <a:spcPct val="0"/>
        </a:spcBef>
        <a:buNone/>
        <a:defRPr sz="3300" b="1" i="0" kern="1200">
          <a:solidFill>
            <a:schemeClr val="tx2"/>
          </a:solidFill>
          <a:latin typeface="Times New Roman" panose="02020603050405020304" pitchFamily="18" charset="0"/>
          <a:ea typeface="+mj-ea"/>
          <a:cs typeface="Times New Roman" panose="02020603050405020304" pitchFamily="18" charset="0"/>
        </a:defRPr>
      </a:lvl1pPr>
    </p:titleStyle>
    <p:bodyStyle>
      <a:lvl1pPr marL="171450" indent="-171450" algn="l" defTabSz="685800" rtl="0" eaLnBrk="1" latinLnBrk="0" hangingPunct="1">
        <a:lnSpc>
          <a:spcPts val="1575"/>
        </a:lnSpc>
        <a:spcBef>
          <a:spcPts val="750"/>
        </a:spcBef>
        <a:buClr>
          <a:schemeClr val="tx1"/>
        </a:buClr>
        <a:buFont typeface="Arial" panose="020B0604020202020204" pitchFamily="34" charset="0"/>
        <a:buChar char="•"/>
        <a:defRPr sz="1350" b="0" i="0" kern="1200">
          <a:solidFill>
            <a:schemeClr val="tx2"/>
          </a:solidFill>
          <a:latin typeface="Montserrat" pitchFamily="2" charset="77"/>
          <a:ea typeface="+mn-ea"/>
          <a:cs typeface="+mn-cs"/>
        </a:defRPr>
      </a:lvl1pPr>
      <a:lvl2pPr marL="514350" indent="-171450" algn="l" defTabSz="685800" rtl="0" eaLnBrk="1" latinLnBrk="0" hangingPunct="1">
        <a:lnSpc>
          <a:spcPts val="1575"/>
        </a:lnSpc>
        <a:spcBef>
          <a:spcPts val="750"/>
        </a:spcBef>
        <a:buClr>
          <a:schemeClr val="tx1"/>
        </a:buClr>
        <a:buFont typeface="Arial" panose="020B0604020202020204" pitchFamily="34" charset="0"/>
        <a:buChar char="•"/>
        <a:defRPr sz="1200" b="0" i="0" kern="1200">
          <a:solidFill>
            <a:schemeClr val="tx2"/>
          </a:solidFill>
          <a:latin typeface="Montserrat" pitchFamily="2" charset="77"/>
          <a:ea typeface="+mn-ea"/>
          <a:cs typeface="+mn-cs"/>
        </a:defRPr>
      </a:lvl2pPr>
      <a:lvl3pPr marL="857250" indent="-171450" algn="l" defTabSz="685800" rtl="0" eaLnBrk="1" latinLnBrk="0" hangingPunct="1">
        <a:lnSpc>
          <a:spcPts val="1575"/>
        </a:lnSpc>
        <a:spcBef>
          <a:spcPts val="750"/>
        </a:spcBef>
        <a:buClr>
          <a:schemeClr val="tx1"/>
        </a:buClr>
        <a:buFont typeface="Arial" panose="020B0604020202020204" pitchFamily="34" charset="0"/>
        <a:buChar char="•"/>
        <a:defRPr sz="1050" b="0" i="0" kern="1200">
          <a:solidFill>
            <a:schemeClr val="tx2"/>
          </a:solidFill>
          <a:latin typeface="Montserrat" pitchFamily="2" charset="77"/>
          <a:ea typeface="+mn-ea"/>
          <a:cs typeface="+mn-cs"/>
        </a:defRPr>
      </a:lvl3pPr>
      <a:lvl4pPr marL="1200150" indent="-171450" algn="l" defTabSz="685800" rtl="0" eaLnBrk="1" latinLnBrk="0" hangingPunct="1">
        <a:lnSpc>
          <a:spcPts val="1575"/>
        </a:lnSpc>
        <a:spcBef>
          <a:spcPts val="750"/>
        </a:spcBef>
        <a:buClr>
          <a:schemeClr val="tx1"/>
        </a:buClr>
        <a:buFont typeface="Arial" panose="020B0604020202020204" pitchFamily="34" charset="0"/>
        <a:buChar char="•"/>
        <a:defRPr sz="900" b="0" i="0" kern="1200">
          <a:solidFill>
            <a:schemeClr val="tx2"/>
          </a:solidFill>
          <a:latin typeface="Montserrat" pitchFamily="2" charset="77"/>
          <a:ea typeface="+mn-ea"/>
          <a:cs typeface="+mn-cs"/>
        </a:defRPr>
      </a:lvl4pPr>
      <a:lvl5pPr marL="1543050" indent="-171450" algn="l" defTabSz="685800" rtl="0" eaLnBrk="1" latinLnBrk="0" hangingPunct="1">
        <a:lnSpc>
          <a:spcPts val="1575"/>
        </a:lnSpc>
        <a:spcBef>
          <a:spcPts val="750"/>
        </a:spcBef>
        <a:buClr>
          <a:schemeClr val="tx1"/>
        </a:buClr>
        <a:buFont typeface="Arial" panose="020B0604020202020204" pitchFamily="34" charset="0"/>
        <a:buChar char="•"/>
        <a:defRPr sz="788" b="0" i="0" kern="1200">
          <a:solidFill>
            <a:schemeClr val="tx2"/>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199" y="210492"/>
            <a:ext cx="8229600" cy="87560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385455"/>
            <a:ext cx="8229600" cy="49876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47D4E3-351F-4CDB-9041-F63A25E2B1C2}" type="slidenum">
              <a:rPr lang="en-US" smtClean="0"/>
              <a:t>‹#›</a:t>
            </a:fld>
            <a:endParaRPr lang="en-US"/>
          </a:p>
        </p:txBody>
      </p:sp>
    </p:spTree>
    <p:extLst>
      <p:ext uri="{BB962C8B-B14F-4D97-AF65-F5344CB8AC3E}">
        <p14:creationId xmlns:p14="http://schemas.microsoft.com/office/powerpoint/2010/main" val="2418585123"/>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Lst>
  <p:hf hdr="0" ftr="0" dt="0"/>
  <p:txStyles>
    <p:titleStyle>
      <a:lvl1pPr algn="l" defTabSz="457200" rtl="0" eaLnBrk="1" latinLnBrk="0" hangingPunct="1">
        <a:spcBef>
          <a:spcPct val="0"/>
        </a:spcBef>
        <a:buNone/>
        <a:defRPr sz="3600" b="1" kern="1200">
          <a:solidFill>
            <a:srgbClr val="3264A0"/>
          </a:solidFill>
          <a:latin typeface="+mj-lt"/>
          <a:ea typeface="+mj-ea"/>
          <a:cs typeface="+mj-cs"/>
        </a:defRPr>
      </a:lvl1pPr>
    </p:titleStyle>
    <p:bodyStyle>
      <a:lvl1pPr marL="342900" indent="-342900" algn="l" defTabSz="457200" rtl="0" eaLnBrk="1" latinLnBrk="0" hangingPunct="1">
        <a:spcBef>
          <a:spcPts val="0"/>
        </a:spcBef>
        <a:spcAft>
          <a:spcPts val="600"/>
        </a:spcAft>
        <a:buClr>
          <a:srgbClr val="3264A0"/>
        </a:buClr>
        <a:buFont typeface="Wingdings" panose="05000000000000000000" pitchFamily="2" charset="2"/>
        <a:buChar char="§"/>
        <a:defRPr sz="3200" kern="1200">
          <a:solidFill>
            <a:schemeClr val="tx1"/>
          </a:solidFill>
          <a:latin typeface="+mn-lt"/>
          <a:ea typeface="+mn-ea"/>
          <a:cs typeface="+mn-cs"/>
        </a:defRPr>
      </a:lvl1pPr>
      <a:lvl2pPr marL="742950" indent="-285750" algn="l" defTabSz="457200" rtl="0" eaLnBrk="1" latinLnBrk="0" hangingPunct="1">
        <a:spcBef>
          <a:spcPts val="0"/>
        </a:spcBef>
        <a:spcAft>
          <a:spcPts val="600"/>
        </a:spcAft>
        <a:buClr>
          <a:srgbClr val="3264A0"/>
        </a:buClr>
        <a:buFont typeface="Wingdings" panose="05000000000000000000" pitchFamily="2" charset="2"/>
        <a:buChar char="§"/>
        <a:defRPr sz="2800" kern="1200">
          <a:solidFill>
            <a:schemeClr val="tx1"/>
          </a:solidFill>
          <a:latin typeface="+mn-lt"/>
          <a:ea typeface="+mn-ea"/>
          <a:cs typeface="+mn-cs"/>
        </a:defRPr>
      </a:lvl2pPr>
      <a:lvl3pPr marL="1143000" indent="-228600" algn="l" defTabSz="457200" rtl="0" eaLnBrk="1" latinLnBrk="0" hangingPunct="1">
        <a:spcBef>
          <a:spcPts val="0"/>
        </a:spcBef>
        <a:spcAft>
          <a:spcPts val="600"/>
        </a:spcAft>
        <a:buClr>
          <a:srgbClr val="3264A0"/>
        </a:buClr>
        <a:buFont typeface="Wingdings" panose="05000000000000000000" pitchFamily="2" charset="2"/>
        <a:buChar char="§"/>
        <a:defRPr sz="2400" kern="1200">
          <a:solidFill>
            <a:schemeClr val="tx1"/>
          </a:solidFill>
          <a:latin typeface="+mn-lt"/>
          <a:ea typeface="+mn-ea"/>
          <a:cs typeface="+mn-cs"/>
        </a:defRPr>
      </a:lvl3pPr>
      <a:lvl4pPr marL="1600200" indent="-228600" algn="l" defTabSz="457200" rtl="0" eaLnBrk="1" latinLnBrk="0" hangingPunct="1">
        <a:spcBef>
          <a:spcPts val="0"/>
        </a:spcBef>
        <a:spcAft>
          <a:spcPts val="600"/>
        </a:spcAft>
        <a:buClr>
          <a:srgbClr val="3264A0"/>
        </a:buClr>
        <a:buFont typeface="Wingdings" panose="05000000000000000000" pitchFamily="2" charset="2"/>
        <a:buChar char="§"/>
        <a:defRPr sz="2000" kern="1200">
          <a:solidFill>
            <a:schemeClr val="tx1"/>
          </a:solidFill>
          <a:latin typeface="+mn-lt"/>
          <a:ea typeface="+mn-ea"/>
          <a:cs typeface="+mn-cs"/>
        </a:defRPr>
      </a:lvl4pPr>
      <a:lvl5pPr marL="2057400" indent="-228600" algn="l" defTabSz="457200" rtl="0" eaLnBrk="1" latinLnBrk="0" hangingPunct="1">
        <a:spcBef>
          <a:spcPts val="0"/>
        </a:spcBef>
        <a:spcAft>
          <a:spcPts val="600"/>
        </a:spcAft>
        <a:buClr>
          <a:srgbClr val="3264A0"/>
        </a:buClr>
        <a:buFont typeface="Wingdings" panose="05000000000000000000" pitchFamily="2" charset="2"/>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1.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10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1.xml"/><Relationship Id="rId1" Type="http://schemas.openxmlformats.org/officeDocument/2006/relationships/slideLayout" Target="../slideLayouts/slideLayout15.xml"/><Relationship Id="rId4" Type="http://schemas.openxmlformats.org/officeDocument/2006/relationships/hyperlink" Target="http://Healthykidshealthyfuture.org"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2.xml"/><Relationship Id="rId1" Type="http://schemas.openxmlformats.org/officeDocument/2006/relationships/slideLayout" Target="../slideLayouts/slideLayout51.xml"/></Relationships>
</file>

<file path=ppt/slides/_rels/slide10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3.xml"/><Relationship Id="rId1" Type="http://schemas.openxmlformats.org/officeDocument/2006/relationships/slideLayout" Target="../slideLayouts/slideLayout2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0.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03.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5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1.xml"/></Relationships>
</file>

<file path=ppt/slides/_rels/slide118.xml.rels><?xml version="1.0" encoding="UTF-8" standalone="yes"?>
<Relationships xmlns="http://schemas.openxmlformats.org/package/2006/relationships"><Relationship Id="rId3" Type="http://schemas.openxmlformats.org/officeDocument/2006/relationships/hyperlink" Target="http://www.resourcesforearlylearning.org/educators/module/20/8/26/" TargetMode="External"/><Relationship Id="rId2" Type="http://schemas.openxmlformats.org/officeDocument/2006/relationships/notesSlide" Target="../notesSlides/notesSlide99.xml"/><Relationship Id="rId1" Type="http://schemas.openxmlformats.org/officeDocument/2006/relationships/slideLayout" Target="../slideLayouts/slideLayout102.xml"/><Relationship Id="rId4" Type="http://schemas.openxmlformats.org/officeDocument/2006/relationships/image" Target="../media/image88.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02.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5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5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51.xml"/></Relationships>
</file>

<file path=ppt/slides/_rels/slide12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04.xml"/><Relationship Id="rId1" Type="http://schemas.openxmlformats.org/officeDocument/2006/relationships/slideLayout" Target="../slideLayouts/slideLayout10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0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0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0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0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3.xml"/><Relationship Id="rId1" Type="http://schemas.openxmlformats.org/officeDocument/2006/relationships/slideLayout" Target="../slideLayouts/slideLayout102.xml"/><Relationship Id="rId4" Type="http://schemas.openxmlformats.org/officeDocument/2006/relationships/image" Target="../media/image90.png"/></Relationships>
</file>

<file path=ppt/slides/_rels/slide1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05.xml"/></Relationships>
</file>

<file path=ppt/slides/_rels/slide13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105.xml"/></Relationships>
</file>

<file path=ppt/slides/_rels/slide13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05.xml"/></Relationships>
</file>

<file path=ppt/slides/_rels/slide13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14.xml"/><Relationship Id="rId1" Type="http://schemas.openxmlformats.org/officeDocument/2006/relationships/slideLayout" Target="../slideLayouts/slideLayout105.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60.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0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0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10.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5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60.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51.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60.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51.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60.xml"/></Relationships>
</file>

<file path=ppt/slides/_rels/slide14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5.xml"/><Relationship Id="rId1" Type="http://schemas.openxmlformats.org/officeDocument/2006/relationships/slideLayout" Target="../slideLayouts/slideLayout5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60.xml"/></Relationships>
</file>

<file path=ppt/slides/_rels/slide1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7.xml"/><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1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8.xml"/><Relationship Id="rId1" Type="http://schemas.openxmlformats.org/officeDocument/2006/relationships/slideLayout" Target="../slideLayouts/slideLayout55.xml"/></Relationships>
</file>

<file path=ppt/slides/_rels/slide15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29.xml"/><Relationship Id="rId1" Type="http://schemas.openxmlformats.org/officeDocument/2006/relationships/slideLayout" Target="../slideLayouts/slideLayout51.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10.xml"/></Relationships>
</file>

<file path=ppt/slides/_rels/slide1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1.xml"/><Relationship Id="rId1" Type="http://schemas.openxmlformats.org/officeDocument/2006/relationships/slideLayout" Target="../slideLayouts/slideLayout51.xml"/></Relationships>
</file>

<file path=ppt/slides/_rels/slide15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2.xml"/><Relationship Id="rId1" Type="http://schemas.openxmlformats.org/officeDocument/2006/relationships/slideLayout" Target="../slideLayouts/slideLayout51.xml"/><Relationship Id="rId6" Type="http://schemas.openxmlformats.org/officeDocument/2006/relationships/image" Target="../media/image94.gif"/><Relationship Id="rId5" Type="http://schemas.openxmlformats.org/officeDocument/2006/relationships/image" Target="../media/image93.png"/><Relationship Id="rId4" Type="http://schemas.openxmlformats.org/officeDocument/2006/relationships/image" Target="../media/image92.png"/></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60.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51.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51.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51.xml"/></Relationships>
</file>

<file path=ppt/slides/_rels/slide1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7.xml"/><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51.xml"/></Relationships>
</file>

<file path=ppt/slides/_rels/slide1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9.xml"/><Relationship Id="rId1" Type="http://schemas.openxmlformats.org/officeDocument/2006/relationships/slideLayout" Target="../slideLayouts/slideLayout51.xml"/><Relationship Id="rId5" Type="http://schemas.microsoft.com/office/2007/relationships/hdphoto" Target="../media/hdphoto2.wdp"/><Relationship Id="rId4" Type="http://schemas.openxmlformats.org/officeDocument/2006/relationships/image" Target="../media/image49.png"/></Relationships>
</file>

<file path=ppt/slides/_rels/slide1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0.xml"/><Relationship Id="rId1" Type="http://schemas.openxmlformats.org/officeDocument/2006/relationships/slideLayout" Target="../slideLayouts/slideLayout102.xml"/></Relationships>
</file>

<file path=ppt/slides/_rels/slide1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1.xml"/><Relationship Id="rId1" Type="http://schemas.openxmlformats.org/officeDocument/2006/relationships/slideLayout" Target="../slideLayouts/slideLayout15.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4.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60.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51.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60.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51.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0.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51.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60.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60.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60.xml"/></Relationships>
</file>

<file path=ppt/slides/_rels/slide17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2.xml"/><Relationship Id="rId1" Type="http://schemas.openxmlformats.org/officeDocument/2006/relationships/slideLayout" Target="../slideLayouts/slideLayout60.xml"/><Relationship Id="rId4" Type="http://schemas.microsoft.com/office/2007/relationships/hdphoto" Target="../media/hdphoto2.wdp"/></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51.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51.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60.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51.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1.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51.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60.xml"/></Relationships>
</file>

<file path=ppt/slides/_rels/slide18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0.xml"/><Relationship Id="rId1" Type="http://schemas.openxmlformats.org/officeDocument/2006/relationships/slideLayout" Target="../slideLayouts/slideLayout5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61.xml"/><Relationship Id="rId1" Type="http://schemas.openxmlformats.org/officeDocument/2006/relationships/slideLayout" Target="../slideLayouts/slideLayout51.xml"/><Relationship Id="rId5" Type="http://schemas.microsoft.com/office/2007/relationships/hdphoto" Target="../media/hdphoto2.wdp"/><Relationship Id="rId4" Type="http://schemas.openxmlformats.org/officeDocument/2006/relationships/image" Target="../media/image49.png"/></Relationships>
</file>

<file path=ppt/slides/_rels/slide18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2.xml"/><Relationship Id="rId1" Type="http://schemas.openxmlformats.org/officeDocument/2006/relationships/slideLayout" Target="../slideLayouts/slideLayout51.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51.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60.xml"/></Relationships>
</file>

<file path=ppt/slides/_rels/slide18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65.xml"/><Relationship Id="rId1" Type="http://schemas.openxmlformats.org/officeDocument/2006/relationships/slideLayout" Target="../slideLayouts/slideLayout8.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50.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JhoTY0FrG3c" TargetMode="External"/><Relationship Id="rId2" Type="http://schemas.openxmlformats.org/officeDocument/2006/relationships/notesSlide" Target="../notesSlides/notesSlide19.xml"/><Relationship Id="rId1" Type="http://schemas.openxmlformats.org/officeDocument/2006/relationships/slideLayout" Target="../slideLayouts/slideLayout51.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5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5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0.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52.xml"/><Relationship Id="rId5" Type="http://schemas.microsoft.com/office/2007/relationships/hdphoto" Target="../media/hdphoto2.wdp"/><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0.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10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0.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102.xml"/></Relationships>
</file>

<file path=ppt/slides/_rels/slide41.xml.rels><?xml version="1.0" encoding="UTF-8" standalone="yes"?>
<Relationships xmlns="http://schemas.openxmlformats.org/package/2006/relationships"><Relationship Id="rId3" Type="http://schemas.openxmlformats.org/officeDocument/2006/relationships/hyperlink" Target="http://www.workbook.healthykidshealthyfuture.org/" TargetMode="External"/><Relationship Id="rId2" Type="http://schemas.openxmlformats.org/officeDocument/2006/relationships/notesSlide" Target="../notesSlides/notesSlide40.xml"/><Relationship Id="rId1" Type="http://schemas.openxmlformats.org/officeDocument/2006/relationships/slideLayout" Target="../slideLayouts/slideLayout102.xml"/></Relationships>
</file>

<file path=ppt/slides/_rels/slide42.xml.rels><?xml version="1.0" encoding="UTF-8" standalone="yes"?>
<Relationships xmlns="http://schemas.openxmlformats.org/package/2006/relationships"><Relationship Id="rId3" Type="http://schemas.openxmlformats.org/officeDocument/2006/relationships/hyperlink" Target="mailto:workbook@healthykidshealthyfuture.org" TargetMode="External"/><Relationship Id="rId2" Type="http://schemas.openxmlformats.org/officeDocument/2006/relationships/notesSlide" Target="../notesSlides/notesSlide41.xml"/><Relationship Id="rId1" Type="http://schemas.openxmlformats.org/officeDocument/2006/relationships/slideLayout" Target="../slideLayouts/slideLayout102.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0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2.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2.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2.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02.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3.xml"/><Relationship Id="rId1" Type="http://schemas.openxmlformats.org/officeDocument/2006/relationships/slideLayout" Target="../slideLayouts/slideLayout102.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10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02.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02.xml"/></Relationships>
</file>

<file path=ppt/slides/_rels/slide5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02.xml"/></Relationships>
</file>

<file path=ppt/slides/_rels/slide5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02.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102.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4.xml"/><Relationship Id="rId1" Type="http://schemas.openxmlformats.org/officeDocument/2006/relationships/slideLayout" Target="../slideLayouts/slideLayout102.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63.jpg"/><Relationship Id="rId1" Type="http://schemas.openxmlformats.org/officeDocument/2006/relationships/slideLayout" Target="../slideLayouts/slideLayout102.xml"/></Relationships>
</file>

<file path=ppt/slides/_rels/slide5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102.xml"/></Relationships>
</file>

<file path=ppt/slides/_rels/slide5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102.xml"/></Relationships>
</file>

<file path=ppt/slides/_rels/slide5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0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6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5.xml"/><Relationship Id="rId1" Type="http://schemas.openxmlformats.org/officeDocument/2006/relationships/slideLayout" Target="../slideLayouts/slideLayout102.xml"/></Relationships>
</file>

<file path=ppt/slides/_rels/slide6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6.xml"/><Relationship Id="rId1" Type="http://schemas.openxmlformats.org/officeDocument/2006/relationships/slideLayout" Target="../slideLayouts/slideLayout105.xml"/><Relationship Id="rId4" Type="http://schemas.openxmlformats.org/officeDocument/2006/relationships/image" Target="../media/image70.jpeg"/></Relationships>
</file>

<file path=ppt/slides/_rels/slide6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105.xml"/></Relationships>
</file>

<file path=ppt/slides/_rels/slide6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05.xml"/></Relationships>
</file>

<file path=ppt/slides/_rels/slide6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7.xml"/><Relationship Id="rId1" Type="http://schemas.openxmlformats.org/officeDocument/2006/relationships/slideLayout" Target="../slideLayouts/slideLayout10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0.xml"/></Relationships>
</file>

<file path=ppt/slides/_rels/slide6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102.xml"/></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103.xml"/><Relationship Id="rId5" Type="http://schemas.openxmlformats.org/officeDocument/2006/relationships/image" Target="../media/image75.jpg"/><Relationship Id="rId4" Type="http://schemas.microsoft.com/office/2007/relationships/hdphoto" Target="../media/hdphoto2.wdp"/></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0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0.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9.xml"/><Relationship Id="rId1" Type="http://schemas.openxmlformats.org/officeDocument/2006/relationships/slideLayout" Target="../slideLayouts/slideLayout5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0.xml"/><Relationship Id="rId1" Type="http://schemas.openxmlformats.org/officeDocument/2006/relationships/slideLayout" Target="../slideLayouts/slideLayout51.xml"/></Relationships>
</file>

<file path=ppt/slides/_rels/slide7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1.xml"/><Relationship Id="rId1" Type="http://schemas.openxmlformats.org/officeDocument/2006/relationships/slideLayout" Target="../slideLayouts/slideLayout51.xml"/><Relationship Id="rId4" Type="http://schemas.openxmlformats.org/officeDocument/2006/relationships/image" Target="../media/image65.jpg"/></Relationships>
</file>

<file path=ppt/slides/_rels/slide7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51.xml"/><Relationship Id="rId4" Type="http://schemas.openxmlformats.org/officeDocument/2006/relationships/image" Target="../media/image36.png"/></Relationships>
</file>

<file path=ppt/slides/_rels/slide80.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51.xml"/></Relationships>
</file>

<file path=ppt/slides/_rels/slide8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2.xml"/><Relationship Id="rId1" Type="http://schemas.openxmlformats.org/officeDocument/2006/relationships/slideLayout" Target="../slideLayouts/slideLayout51.xml"/></Relationships>
</file>

<file path=ppt/slides/_rels/slide8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3.xml"/><Relationship Id="rId1" Type="http://schemas.openxmlformats.org/officeDocument/2006/relationships/slideLayout" Target="../slideLayouts/slideLayout5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0.xml"/></Relationships>
</file>

<file path=ppt/slides/_rels/slide8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0.xml"/><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0.xml"/></Relationships>
</file>

<file path=ppt/slides/_rels/slide9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1.xml"/><Relationship Id="rId1" Type="http://schemas.openxmlformats.org/officeDocument/2006/relationships/slideLayout" Target="../slideLayouts/slideLayout52.xml"/><Relationship Id="rId4" Type="http://schemas.openxmlformats.org/officeDocument/2006/relationships/image" Target="../media/image78.png"/></Relationships>
</file>

<file path=ppt/slides/_rels/slide9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2.xml"/><Relationship Id="rId1" Type="http://schemas.openxmlformats.org/officeDocument/2006/relationships/slideLayout" Target="../slideLayouts/slideLayout51.xml"/></Relationships>
</file>

<file path=ppt/slides/_rels/slide9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3.xml"/><Relationship Id="rId1" Type="http://schemas.openxmlformats.org/officeDocument/2006/relationships/slideLayout" Target="../slideLayouts/slideLayout51.xml"/></Relationships>
</file>

<file path=ppt/slides/_rels/slide9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4.xml"/><Relationship Id="rId1" Type="http://schemas.openxmlformats.org/officeDocument/2006/relationships/slideLayout" Target="../slideLayouts/slideLayout5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1.xml"/></Relationships>
</file>

<file path=ppt/slides/_rels/slide9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6.xml"/><Relationship Id="rId1" Type="http://schemas.openxmlformats.org/officeDocument/2006/relationships/slideLayout" Target="../slideLayouts/slideLayout51.xml"/></Relationships>
</file>

<file path=ppt/slides/_rels/slide9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7.xml"/><Relationship Id="rId1" Type="http://schemas.openxmlformats.org/officeDocument/2006/relationships/slideLayout" Target="../slideLayouts/slideLayout51.xml"/></Relationships>
</file>

<file path=ppt/slides/_rels/slide9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78.xml"/><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49.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0.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150EF-C0F3-2E4B-971B-AC57A7B01C88}"/>
              </a:ext>
            </a:extLst>
          </p:cNvPr>
          <p:cNvSpPr>
            <a:spLocks noGrp="1"/>
          </p:cNvSpPr>
          <p:nvPr>
            <p:ph type="title"/>
          </p:nvPr>
        </p:nvSpPr>
        <p:spPr/>
        <p:txBody>
          <a:bodyPr/>
          <a:lstStyle/>
          <a:p>
            <a:r>
              <a:rPr lang="en-US" dirty="0"/>
              <a:t>Screen Time</a:t>
            </a:r>
            <a:br>
              <a:rPr lang="en-US" dirty="0"/>
            </a:br>
            <a:r>
              <a:rPr lang="en-US" dirty="0"/>
              <a:t>Learning Collaborative</a:t>
            </a:r>
          </a:p>
        </p:txBody>
      </p:sp>
      <p:sp>
        <p:nvSpPr>
          <p:cNvPr id="3" name="Subtitle 2">
            <a:extLst>
              <a:ext uri="{FF2B5EF4-FFF2-40B4-BE49-F238E27FC236}">
                <a16:creationId xmlns:a16="http://schemas.microsoft.com/office/drawing/2014/main" id="{8E387129-8E1E-0652-785D-C95B45613090}"/>
              </a:ext>
            </a:extLst>
          </p:cNvPr>
          <p:cNvSpPr txBox="1">
            <a:spLocks/>
          </p:cNvSpPr>
          <p:nvPr/>
        </p:nvSpPr>
        <p:spPr>
          <a:xfrm>
            <a:off x="580522" y="5885679"/>
            <a:ext cx="6084146" cy="1944641"/>
          </a:xfrm>
          <a:prstGeom prst="rect">
            <a:avLst/>
          </a:prstGeom>
        </p:spPr>
        <p:txBody>
          <a:bodyPr>
            <a:normAutofit/>
          </a:bodyPr>
          <a:lstStyle>
            <a:lvl1pPr marL="171450" indent="-171450" algn="l" defTabSz="685800" rtl="0" eaLnBrk="1" latinLnBrk="0" hangingPunct="1">
              <a:lnSpc>
                <a:spcPts val="1575"/>
              </a:lnSpc>
              <a:spcBef>
                <a:spcPts val="750"/>
              </a:spcBef>
              <a:buClr>
                <a:schemeClr val="tx1"/>
              </a:buClr>
              <a:buFont typeface="Arial" panose="020B0604020202020204" pitchFamily="34" charset="0"/>
              <a:buChar char="•"/>
              <a:defRPr sz="1350" b="0" i="0" kern="1200">
                <a:solidFill>
                  <a:schemeClr val="tx2"/>
                </a:solidFill>
                <a:latin typeface="Montserrat" pitchFamily="2" charset="77"/>
                <a:ea typeface="+mn-ea"/>
                <a:cs typeface="+mn-cs"/>
              </a:defRPr>
            </a:lvl1pPr>
            <a:lvl2pPr marL="514350" indent="-171450" algn="l" defTabSz="685800" rtl="0" eaLnBrk="1" latinLnBrk="0" hangingPunct="1">
              <a:lnSpc>
                <a:spcPts val="1575"/>
              </a:lnSpc>
              <a:spcBef>
                <a:spcPts val="750"/>
              </a:spcBef>
              <a:buClr>
                <a:schemeClr val="tx1"/>
              </a:buClr>
              <a:buFont typeface="Arial" panose="020B0604020202020204" pitchFamily="34" charset="0"/>
              <a:buChar char="•"/>
              <a:defRPr sz="1200" b="0" i="0" kern="1200">
                <a:solidFill>
                  <a:schemeClr val="tx2"/>
                </a:solidFill>
                <a:latin typeface="Montserrat" pitchFamily="2" charset="77"/>
                <a:ea typeface="+mn-ea"/>
                <a:cs typeface="+mn-cs"/>
              </a:defRPr>
            </a:lvl2pPr>
            <a:lvl3pPr marL="857250" indent="-171450" algn="l" defTabSz="685800" rtl="0" eaLnBrk="1" latinLnBrk="0" hangingPunct="1">
              <a:lnSpc>
                <a:spcPts val="1575"/>
              </a:lnSpc>
              <a:spcBef>
                <a:spcPts val="750"/>
              </a:spcBef>
              <a:buClr>
                <a:schemeClr val="tx1"/>
              </a:buClr>
              <a:buFont typeface="Arial" panose="020B0604020202020204" pitchFamily="34" charset="0"/>
              <a:buChar char="•"/>
              <a:defRPr sz="1050" b="0" i="0" kern="1200">
                <a:solidFill>
                  <a:schemeClr val="tx2"/>
                </a:solidFill>
                <a:latin typeface="Montserrat" pitchFamily="2" charset="77"/>
                <a:ea typeface="+mn-ea"/>
                <a:cs typeface="+mn-cs"/>
              </a:defRPr>
            </a:lvl3pPr>
            <a:lvl4pPr marL="1200150" indent="-171450" algn="l" defTabSz="685800" rtl="0" eaLnBrk="1" latinLnBrk="0" hangingPunct="1">
              <a:lnSpc>
                <a:spcPts val="1575"/>
              </a:lnSpc>
              <a:spcBef>
                <a:spcPts val="750"/>
              </a:spcBef>
              <a:buClr>
                <a:schemeClr val="tx1"/>
              </a:buClr>
              <a:buFont typeface="Arial" panose="020B0604020202020204" pitchFamily="34" charset="0"/>
              <a:buChar char="•"/>
              <a:defRPr sz="900" b="0" i="0" kern="1200">
                <a:solidFill>
                  <a:schemeClr val="tx2"/>
                </a:solidFill>
                <a:latin typeface="Montserrat" pitchFamily="2" charset="77"/>
                <a:ea typeface="+mn-ea"/>
                <a:cs typeface="+mn-cs"/>
              </a:defRPr>
            </a:lvl4pPr>
            <a:lvl5pPr marL="1543050" indent="-171450" algn="l" defTabSz="685800" rtl="0" eaLnBrk="1" latinLnBrk="0" hangingPunct="1">
              <a:lnSpc>
                <a:spcPts val="1575"/>
              </a:lnSpc>
              <a:spcBef>
                <a:spcPts val="750"/>
              </a:spcBef>
              <a:buClr>
                <a:schemeClr val="tx1"/>
              </a:buClr>
              <a:buFont typeface="Arial" panose="020B0604020202020204" pitchFamily="34" charset="0"/>
              <a:buChar char="•"/>
              <a:defRPr sz="788" b="0" i="0" kern="1200">
                <a:solidFill>
                  <a:schemeClr val="tx2"/>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ts val="1575"/>
              </a:lnSpc>
              <a:spcBef>
                <a:spcPts val="750"/>
              </a:spcBef>
              <a:spcAft>
                <a:spcPts val="0"/>
              </a:spcAft>
              <a:buClr>
                <a:srgbClr val="309C8A"/>
              </a:buClr>
              <a:buSzTx/>
              <a:buFont typeface="Arial" panose="020B0604020202020204" pitchFamily="34" charset="0"/>
              <a:buNone/>
              <a:tabLst/>
              <a:defRPr/>
            </a:pPr>
            <a:r>
              <a:rPr kumimoji="0" lang="en-US" sz="2400" b="0" i="0" u="none" strike="noStrike" kern="1200" cap="none" spc="0" normalizeH="0" baseline="0" noProof="0" dirty="0">
                <a:ln>
                  <a:noFill/>
                </a:ln>
                <a:solidFill>
                  <a:srgbClr val="FFFFFF"/>
                </a:solidFill>
                <a:effectLst/>
                <a:uLnTx/>
                <a:uFillTx/>
                <a:latin typeface="Montserrat" pitchFamily="2" charset="77"/>
                <a:cs typeface="Arial"/>
              </a:rPr>
              <a:t>Insert Trainer Name(s)</a:t>
            </a:r>
          </a:p>
        </p:txBody>
      </p:sp>
      <p:sp>
        <p:nvSpPr>
          <p:cNvPr id="4" name="TextBox 3">
            <a:extLst>
              <a:ext uri="{FF2B5EF4-FFF2-40B4-BE49-F238E27FC236}">
                <a16:creationId xmlns:a16="http://schemas.microsoft.com/office/drawing/2014/main" id="{E0EF2529-769A-50A6-C9FE-D97877E4091C}"/>
              </a:ext>
            </a:extLst>
          </p:cNvPr>
          <p:cNvSpPr txBox="1"/>
          <p:nvPr/>
        </p:nvSpPr>
        <p:spPr>
          <a:xfrm>
            <a:off x="5690944" y="6429639"/>
            <a:ext cx="345305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Cambria" panose="02040503050406030204" pitchFamily="18" charset="0"/>
              </a:rPr>
              <a:t>© 2023 The Nemours Foundation</a:t>
            </a:r>
            <a:endParaRPr kumimoji="0" lang="en-US" sz="1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Cambria" panose="020405030504060302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09C8A"/>
              </a:solidFill>
              <a:effectLst/>
              <a:uLnTx/>
              <a:uFillTx/>
              <a:latin typeface="Franklin Gothic Book" panose="020B0503020102020204"/>
              <a:cs typeface="Arial"/>
            </a:endParaRPr>
          </a:p>
        </p:txBody>
      </p:sp>
    </p:spTree>
    <p:extLst>
      <p:ext uri="{BB962C8B-B14F-4D97-AF65-F5344CB8AC3E}">
        <p14:creationId xmlns:p14="http://schemas.microsoft.com/office/powerpoint/2010/main" val="183912696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5810" y="35009"/>
            <a:ext cx="8621204" cy="875601"/>
          </a:xfrm>
        </p:spPr>
        <p:txBody>
          <a:bodyPr>
            <a:normAutofit/>
          </a:bodyPr>
          <a:lstStyle/>
          <a:p>
            <a:r>
              <a:rPr lang="en-US" b="1" dirty="0"/>
              <a:t>Supporting Child Development</a:t>
            </a:r>
          </a:p>
        </p:txBody>
      </p:sp>
      <p:sp>
        <p:nvSpPr>
          <p:cNvPr id="2" name="Slide Number Placeholder 1"/>
          <p:cNvSpPr>
            <a:spLocks noGrp="1"/>
          </p:cNvSpPr>
          <p:nvPr>
            <p:ph type="sldNum" sz="quarter" idx="10"/>
          </p:nvPr>
        </p:nvSpPr>
        <p:spPr/>
        <p:txBody>
          <a:bodyPr/>
          <a:lstStyle/>
          <a:p>
            <a:fld id="{CE47D4E3-351F-4CDB-9041-F63A25E2B1C2}" type="slidenum">
              <a:rPr lang="en-US" smtClean="0"/>
              <a:t>10</a:t>
            </a:fld>
            <a:endParaRPr lang="en-US"/>
          </a:p>
        </p:txBody>
      </p:sp>
      <p:sp>
        <p:nvSpPr>
          <p:cNvPr id="5" name="TextBox 4">
            <a:extLst>
              <a:ext uri="{FF2B5EF4-FFF2-40B4-BE49-F238E27FC236}">
                <a16:creationId xmlns:a16="http://schemas.microsoft.com/office/drawing/2014/main" id="{E75D01E5-40F4-9AF7-8AC5-C1C0531DC3B5}"/>
              </a:ext>
            </a:extLst>
          </p:cNvPr>
          <p:cNvSpPr txBox="1"/>
          <p:nvPr/>
        </p:nvSpPr>
        <p:spPr>
          <a:xfrm>
            <a:off x="357189" y="1536174"/>
            <a:ext cx="4039224" cy="4154984"/>
          </a:xfrm>
          <a:prstGeom prst="rect">
            <a:avLst/>
          </a:prstGeom>
          <a:noFill/>
        </p:spPr>
        <p:txBody>
          <a:bodyPr wrap="square" rtlCol="0">
            <a:spAutoFit/>
          </a:bodyPr>
          <a:lstStyle/>
          <a:p>
            <a:r>
              <a:rPr lang="en-US" sz="2400" dirty="0"/>
              <a:t>Information shared during this Learning Collaborative impacts ALL developmental domains of child development:</a:t>
            </a:r>
          </a:p>
          <a:p>
            <a:pPr marL="285750" indent="-285750">
              <a:buFont typeface="Arial" panose="020B0604020202020204" pitchFamily="34" charset="0"/>
              <a:buChar char="•"/>
            </a:pPr>
            <a:r>
              <a:rPr lang="en-US" sz="2400" dirty="0"/>
              <a:t>Physical Development</a:t>
            </a:r>
          </a:p>
          <a:p>
            <a:pPr marL="285750" indent="-285750">
              <a:buFont typeface="Arial" panose="020B0604020202020204" pitchFamily="34" charset="0"/>
              <a:buChar char="•"/>
            </a:pPr>
            <a:r>
              <a:rPr lang="en-US" sz="2400" dirty="0"/>
              <a:t>Cognitive Development</a:t>
            </a:r>
          </a:p>
          <a:p>
            <a:pPr marL="285750" indent="-285750">
              <a:buFont typeface="Arial" panose="020B0604020202020204" pitchFamily="34" charset="0"/>
              <a:buChar char="•"/>
            </a:pPr>
            <a:r>
              <a:rPr lang="en-US" sz="2400" dirty="0"/>
              <a:t>Social and Emotional Development</a:t>
            </a:r>
          </a:p>
          <a:p>
            <a:pPr marL="285750" indent="-285750">
              <a:buFont typeface="Arial" panose="020B0604020202020204" pitchFamily="34" charset="0"/>
              <a:buChar char="•"/>
            </a:pPr>
            <a:r>
              <a:rPr lang="en-US" sz="2400" dirty="0"/>
              <a:t>Communication and Language Development</a:t>
            </a:r>
          </a:p>
          <a:p>
            <a:pPr marL="285750" indent="-285750">
              <a:buFont typeface="Arial" panose="020B0604020202020204" pitchFamily="34" charset="0"/>
              <a:buChar char="•"/>
            </a:pPr>
            <a:r>
              <a:rPr lang="en-US" sz="2400" dirty="0"/>
              <a:t>Sensory Development</a:t>
            </a:r>
          </a:p>
        </p:txBody>
      </p:sp>
      <p:pic>
        <p:nvPicPr>
          <p:cNvPr id="7" name="Picture 6" descr="A person and two children sitting at a table&#10;&#10;Description automatically generated with medium confidence">
            <a:extLst>
              <a:ext uri="{FF2B5EF4-FFF2-40B4-BE49-F238E27FC236}">
                <a16:creationId xmlns:a16="http://schemas.microsoft.com/office/drawing/2014/main" id="{B6BC15FA-2895-6A54-3616-9BD06095E748}"/>
              </a:ext>
            </a:extLst>
          </p:cNvPr>
          <p:cNvPicPr>
            <a:picLocks noChangeAspect="1"/>
          </p:cNvPicPr>
          <p:nvPr/>
        </p:nvPicPr>
        <p:blipFill rotWithShape="1">
          <a:blip r:embed="rId3"/>
          <a:srcRect r="12703"/>
          <a:stretch/>
        </p:blipFill>
        <p:spPr>
          <a:xfrm>
            <a:off x="4396412" y="2091538"/>
            <a:ext cx="4614863" cy="3511100"/>
          </a:xfrm>
          <a:prstGeom prst="rect">
            <a:avLst/>
          </a:prstGeom>
        </p:spPr>
      </p:pic>
    </p:spTree>
    <p:extLst>
      <p:ext uri="{BB962C8B-B14F-4D97-AF65-F5344CB8AC3E}">
        <p14:creationId xmlns:p14="http://schemas.microsoft.com/office/powerpoint/2010/main" val="385826805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1F0F0-78CA-4C5F-BE7B-D5A401000395}"/>
              </a:ext>
            </a:extLst>
          </p:cNvPr>
          <p:cNvSpPr>
            <a:spLocks noGrp="1"/>
          </p:cNvSpPr>
          <p:nvPr>
            <p:ph type="title"/>
          </p:nvPr>
        </p:nvSpPr>
        <p:spPr/>
        <p:txBody>
          <a:bodyPr/>
          <a:lstStyle/>
          <a:p>
            <a:r>
              <a:rPr lang="en-US" dirty="0"/>
              <a:t>Resources – 5 Healthy Goals</a:t>
            </a:r>
          </a:p>
        </p:txBody>
      </p:sp>
      <p:sp>
        <p:nvSpPr>
          <p:cNvPr id="3" name="Slide Number Placeholder 2"/>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descr="Graphical user interface, website&#10;&#10;Description automatically generated">
            <a:extLst>
              <a:ext uri="{FF2B5EF4-FFF2-40B4-BE49-F238E27FC236}">
                <a16:creationId xmlns:a16="http://schemas.microsoft.com/office/drawing/2014/main" id="{BED0A052-6E56-CAAA-E251-D492E10D3390}"/>
              </a:ext>
            </a:extLst>
          </p:cNvPr>
          <p:cNvPicPr>
            <a:picLocks noChangeAspect="1"/>
          </p:cNvPicPr>
          <p:nvPr/>
        </p:nvPicPr>
        <p:blipFill>
          <a:blip r:embed="rId3"/>
          <a:stretch>
            <a:fillRect/>
          </a:stretch>
        </p:blipFill>
        <p:spPr>
          <a:xfrm>
            <a:off x="891396" y="1397614"/>
            <a:ext cx="7358443" cy="4819600"/>
          </a:xfrm>
          <a:prstGeom prst="rect">
            <a:avLst/>
          </a:prstGeom>
        </p:spPr>
      </p:pic>
      <p:sp>
        <p:nvSpPr>
          <p:cNvPr id="8" name="TextBox 7">
            <a:extLst>
              <a:ext uri="{FF2B5EF4-FFF2-40B4-BE49-F238E27FC236}">
                <a16:creationId xmlns:a16="http://schemas.microsoft.com/office/drawing/2014/main" id="{4D34286F-2357-8324-865D-E1E9E7C4C625}"/>
              </a:ext>
            </a:extLst>
          </p:cNvPr>
          <p:cNvSpPr txBox="1"/>
          <p:nvPr/>
        </p:nvSpPr>
        <p:spPr>
          <a:xfrm>
            <a:off x="1243642" y="6356350"/>
            <a:ext cx="6655633" cy="369332"/>
          </a:xfrm>
          <a:prstGeom prst="rect">
            <a:avLst/>
          </a:prstGeom>
          <a:noFill/>
        </p:spPr>
        <p:txBody>
          <a:bodyPr wrap="square" lIns="91440" tIns="45720" rIns="91440" bIns="45720" rtlCol="0" anchor="t">
            <a:spAutoFit/>
          </a:bodyPr>
          <a:lstStyle/>
          <a:p>
            <a:pPr algn="ctr"/>
            <a:r>
              <a:rPr lang="en-US" dirty="0">
                <a:hlinkClick r:id="rId4"/>
              </a:rPr>
              <a:t>Healthykidshealthyfuture.org</a:t>
            </a:r>
            <a:endParaRPr lang="en-US" dirty="0"/>
          </a:p>
        </p:txBody>
      </p:sp>
    </p:spTree>
    <p:extLst>
      <p:ext uri="{BB962C8B-B14F-4D97-AF65-F5344CB8AC3E}">
        <p14:creationId xmlns:p14="http://schemas.microsoft.com/office/powerpoint/2010/main" val="173730466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7FAC213-00B2-4B78-A5F0-EE9E2A53D5C4}"/>
              </a:ext>
            </a:extLst>
          </p:cNvPr>
          <p:cNvSpPr>
            <a:spLocks noGrp="1"/>
          </p:cNvSpPr>
          <p:nvPr>
            <p:ph idx="1"/>
          </p:nvPr>
        </p:nvSpPr>
        <p:spPr>
          <a:xfrm>
            <a:off x="457200" y="1385455"/>
            <a:ext cx="5384800" cy="4987635"/>
          </a:xfrm>
        </p:spPr>
        <p:txBody>
          <a:bodyPr>
            <a:normAutofit/>
          </a:bodyPr>
          <a:lstStyle/>
          <a:p>
            <a:r>
              <a:rPr lang="en-US"/>
              <a:t>Brainstorm the possibilities: What best practices do you want to work on? </a:t>
            </a:r>
          </a:p>
          <a:p>
            <a:pPr marL="0" indent="0">
              <a:buNone/>
            </a:pPr>
            <a:endParaRPr lang="en-US"/>
          </a:p>
        </p:txBody>
      </p:sp>
      <p:sp>
        <p:nvSpPr>
          <p:cNvPr id="3" name="Title 2"/>
          <p:cNvSpPr>
            <a:spLocks noGrp="1"/>
          </p:cNvSpPr>
          <p:nvPr>
            <p:ph type="title"/>
          </p:nvPr>
        </p:nvSpPr>
        <p:spPr/>
        <p:txBody>
          <a:bodyPr/>
          <a:lstStyle/>
          <a:p>
            <a:r>
              <a:rPr lang="en-US"/>
              <a:t>Brainstorm the Possibilities </a:t>
            </a:r>
          </a:p>
        </p:txBody>
      </p:sp>
      <p:sp>
        <p:nvSpPr>
          <p:cNvPr id="2" name="Slide Number Placeholder 1"/>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 name="Picture 4"/>
          <p:cNvPicPr>
            <a:picLocks noChangeAspect="1"/>
          </p:cNvPicPr>
          <p:nvPr/>
        </p:nvPicPr>
        <p:blipFill>
          <a:blip r:embed="rId3"/>
          <a:stretch>
            <a:fillRect/>
          </a:stretch>
        </p:blipFill>
        <p:spPr>
          <a:xfrm>
            <a:off x="5557827" y="1573568"/>
            <a:ext cx="3467639" cy="3794300"/>
          </a:xfrm>
          <a:prstGeom prst="rect">
            <a:avLst/>
          </a:prstGeom>
        </p:spPr>
      </p:pic>
    </p:spTree>
    <p:extLst>
      <p:ext uri="{BB962C8B-B14F-4D97-AF65-F5344CB8AC3E}">
        <p14:creationId xmlns:p14="http://schemas.microsoft.com/office/powerpoint/2010/main" val="34236146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42"/>
          <p:cNvSpPr txBox="1">
            <a:spLocks noGrp="1"/>
          </p:cNvSpPr>
          <p:nvPr>
            <p:ph type="title"/>
          </p:nvPr>
        </p:nvSpPr>
        <p:spPr>
          <a:xfrm>
            <a:off x="457199" y="210492"/>
            <a:ext cx="8229600" cy="875601"/>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264A0"/>
              </a:buClr>
              <a:buSzPts val="3600"/>
              <a:buFont typeface="Arial"/>
              <a:buNone/>
            </a:pPr>
            <a:r>
              <a:rPr lang="en-US"/>
              <a:t>Physical Activity Break</a:t>
            </a:r>
            <a:endParaRPr/>
          </a:p>
        </p:txBody>
      </p:sp>
      <p:pic>
        <p:nvPicPr>
          <p:cNvPr id="469" name="Google Shape;469;p42" descr="http://kandjcolorado.files.wordpress.com/2011/04/stick_figure_running_sticker-p217386496898542491qjcl_400.jpg"/>
          <p:cNvPicPr preferRelativeResize="0">
            <a:picLocks noGrp="1"/>
          </p:cNvPicPr>
          <p:nvPr>
            <p:ph type="body" idx="4294967295"/>
          </p:nvPr>
        </p:nvPicPr>
        <p:blipFill rotWithShape="1">
          <a:blip r:embed="rId3">
            <a:alphaModFix/>
          </a:blip>
          <a:srcRect/>
          <a:stretch/>
        </p:blipFill>
        <p:spPr>
          <a:xfrm>
            <a:off x="2057399" y="1327150"/>
            <a:ext cx="5029200" cy="5029200"/>
          </a:xfrm>
          <a:prstGeom prst="rect">
            <a:avLst/>
          </a:prstGeom>
          <a:noFill/>
          <a:ln>
            <a:noFill/>
          </a:ln>
        </p:spPr>
      </p:pic>
      <p:sp>
        <p:nvSpPr>
          <p:cNvPr id="470" name="Google Shape;470;p42"/>
          <p:cNvSpPr txBox="1">
            <a:spLocks noGrp="1"/>
          </p:cNvSpPr>
          <p:nvPr>
            <p:ph type="sldNum" idx="12"/>
          </p:nvPr>
        </p:nvSpPr>
        <p:spPr>
          <a:xfrm>
            <a:off x="6928997" y="6356350"/>
            <a:ext cx="20574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marR="0" lvl="0" indent="0" algn="r" rtl="0">
              <a:lnSpc>
                <a:spcPct val="100000"/>
              </a:lnSpc>
              <a:spcBef>
                <a:spcPts val="0"/>
              </a:spcBef>
              <a:spcAft>
                <a:spcPts val="0"/>
              </a:spcAft>
              <a:buClr>
                <a:srgbClr val="888888"/>
              </a:buClr>
              <a:buSzPts val="1200"/>
              <a:buFont typeface="Arial"/>
              <a:buNone/>
            </a:pPr>
            <a:fld id="{00000000-1234-1234-1234-123412341234}" type="slidenum">
              <a:rPr lang="en-US" smtClean="0"/>
              <a:pPr marL="0" marR="0" lvl="0" indent="0" algn="r" rtl="0">
                <a:lnSpc>
                  <a:spcPct val="100000"/>
                </a:lnSpc>
                <a:spcBef>
                  <a:spcPts val="0"/>
                </a:spcBef>
                <a:spcAft>
                  <a:spcPts val="0"/>
                </a:spcAft>
                <a:buClr>
                  <a:srgbClr val="888888"/>
                </a:buClr>
                <a:buSzPts val="1200"/>
                <a:buFont typeface="Arial"/>
                <a:buNone/>
              </a:pPr>
              <a:t>102</a:t>
            </a:fld>
            <a:endParaRPr sz="1200" b="0" i="0" u="none" strike="noStrike" cap="none">
              <a:solidFill>
                <a:srgbClr val="888888"/>
              </a:solidFill>
              <a:latin typeface="Arial"/>
              <a:ea typeface="Arial"/>
              <a:cs typeface="Arial"/>
              <a:sym typeface="Arial"/>
            </a:endParaRPr>
          </a:p>
        </p:txBody>
      </p:sp>
    </p:spTree>
    <p:extLst>
      <p:ext uri="{BB962C8B-B14F-4D97-AF65-F5344CB8AC3E}">
        <p14:creationId xmlns:p14="http://schemas.microsoft.com/office/powerpoint/2010/main" val="10690412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a:r>
              <a:rPr lang="en-US"/>
              <a:t>Next Steps</a:t>
            </a:r>
          </a:p>
        </p:txBody>
      </p:sp>
      <p:sp>
        <p:nvSpPr>
          <p:cNvPr id="3" name="Slide Number Placeholder 2"/>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54195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normAutofit/>
          </a:bodyPr>
          <a:lstStyle/>
          <a:p>
            <a:r>
              <a:rPr lang="en-US" sz="2800" dirty="0">
                <a:cs typeface="Times New Roman" panose="02020603050405020304" pitchFamily="18" charset="0"/>
              </a:rPr>
              <a:t>Ensure your program’s Screen Time program assessment has been completed. </a:t>
            </a:r>
          </a:p>
          <a:p>
            <a:r>
              <a:rPr lang="en-US" sz="2800" dirty="0">
                <a:cs typeface="Times New Roman" panose="02020603050405020304" pitchFamily="18" charset="0"/>
              </a:rPr>
              <a:t>With your Leadership Team, start thinking of potential Goals and action plan topics for your ECE program. </a:t>
            </a:r>
          </a:p>
          <a:p>
            <a:endParaRPr lang="en-US" sz="2800" dirty="0">
              <a:cs typeface="Times New Roman" panose="02020603050405020304" pitchFamily="18" charset="0"/>
            </a:endParaRPr>
          </a:p>
          <a:p>
            <a:endParaRPr lang="en-US" dirty="0"/>
          </a:p>
        </p:txBody>
      </p:sp>
      <p:sp>
        <p:nvSpPr>
          <p:cNvPr id="2" name="Title 1">
            <a:extLst>
              <a:ext uri="{FF2B5EF4-FFF2-40B4-BE49-F238E27FC236}">
                <a16:creationId xmlns:a16="http://schemas.microsoft.com/office/drawing/2014/main" id="{EA6E15B1-038F-4D4E-95B7-781A6F6C00D9}"/>
              </a:ext>
            </a:extLst>
          </p:cNvPr>
          <p:cNvSpPr>
            <a:spLocks noGrp="1"/>
          </p:cNvSpPr>
          <p:nvPr>
            <p:ph type="title"/>
          </p:nvPr>
        </p:nvSpPr>
        <p:spPr/>
        <p:txBody>
          <a:bodyPr/>
          <a:lstStyle/>
          <a:p>
            <a:r>
              <a:rPr lang="en-US"/>
              <a:t>Action Period Tasks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1716298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vert="horz" lIns="91440" tIns="45720" rIns="91440" bIns="45720" rtlCol="0" anchor="t">
            <a:normAutofit/>
          </a:bodyPr>
          <a:lstStyle/>
          <a:p>
            <a:r>
              <a:rPr lang="en-US" dirty="0"/>
              <a:t>Next technical assistance “visit”: </a:t>
            </a:r>
          </a:p>
          <a:p>
            <a:endParaRPr lang="en-US"/>
          </a:p>
          <a:p>
            <a:r>
              <a:rPr lang="en-US" dirty="0"/>
              <a:t>Upcoming Session dates: </a:t>
            </a:r>
          </a:p>
          <a:p>
            <a:r>
              <a:rPr lang="en-US" dirty="0"/>
              <a:t>Session ___: </a:t>
            </a:r>
            <a:endParaRPr lang="en-US" dirty="0">
              <a:cs typeface="Calibri"/>
            </a:endParaRPr>
          </a:p>
          <a:p>
            <a:pPr lvl="1"/>
            <a:r>
              <a:rPr lang="en-US" dirty="0"/>
              <a:t>Session ___: </a:t>
            </a:r>
            <a:endParaRPr lang="en-US" dirty="0">
              <a:cs typeface="Calibri"/>
            </a:endParaRPr>
          </a:p>
          <a:p>
            <a:pPr lvl="1"/>
            <a:r>
              <a:rPr lang="en-US" dirty="0"/>
              <a:t>Session ___: </a:t>
            </a:r>
            <a:endParaRPr lang="en-US" dirty="0">
              <a:cs typeface="Calibri"/>
            </a:endParaRPr>
          </a:p>
        </p:txBody>
      </p:sp>
      <p:sp>
        <p:nvSpPr>
          <p:cNvPr id="2" name="Title 1">
            <a:extLst>
              <a:ext uri="{FF2B5EF4-FFF2-40B4-BE49-F238E27FC236}">
                <a16:creationId xmlns:a16="http://schemas.microsoft.com/office/drawing/2014/main" id="{EA6E15B1-038F-4D4E-95B7-781A6F6C00D9}"/>
              </a:ext>
            </a:extLst>
          </p:cNvPr>
          <p:cNvSpPr>
            <a:spLocks noGrp="1"/>
          </p:cNvSpPr>
          <p:nvPr>
            <p:ph type="title"/>
          </p:nvPr>
        </p:nvSpPr>
        <p:spPr/>
        <p:txBody>
          <a:bodyPr/>
          <a:lstStyle/>
          <a:p>
            <a:r>
              <a:rPr lang="en-US"/>
              <a:t>Key Dates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2309883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a:r>
              <a:rPr lang="en-US"/>
              <a:t>Questions</a:t>
            </a:r>
          </a:p>
        </p:txBody>
      </p:sp>
      <p:sp>
        <p:nvSpPr>
          <p:cNvPr id="3" name="Slide Number Placeholder 2"/>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1383717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dirty="0"/>
              <a:t>After Session 3, trainers should:</a:t>
            </a:r>
          </a:p>
          <a:p>
            <a:r>
              <a:rPr lang="en-US" dirty="0"/>
              <a:t>Share any helpful resources.</a:t>
            </a:r>
          </a:p>
          <a:p>
            <a:r>
              <a:rPr lang="en-US" dirty="0"/>
              <a:t>Review the Best Practice Session slides and add any discussion questions or activities to make the Session more interactive. </a:t>
            </a:r>
          </a:p>
        </p:txBody>
      </p:sp>
      <p:sp>
        <p:nvSpPr>
          <p:cNvPr id="6" name="Title 5"/>
          <p:cNvSpPr>
            <a:spLocks noGrp="1"/>
          </p:cNvSpPr>
          <p:nvPr>
            <p:ph type="title"/>
          </p:nvPr>
        </p:nvSpPr>
        <p:spPr/>
        <p:txBody>
          <a:bodyPr/>
          <a:lstStyle/>
          <a:p>
            <a:r>
              <a:rPr lang="en-US" dirty="0"/>
              <a:t>Trainer Reminders</a:t>
            </a:r>
          </a:p>
        </p:txBody>
      </p:sp>
      <p:sp>
        <p:nvSpPr>
          <p:cNvPr id="2" name="Slide Number Placeholder 1"/>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6523446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Screen Time</a:t>
            </a:r>
            <a:br>
              <a:rPr lang="en-US"/>
            </a:br>
            <a:r>
              <a:rPr lang="en-US"/>
              <a:t>Best Practices</a:t>
            </a:r>
          </a:p>
        </p:txBody>
      </p:sp>
      <p:sp>
        <p:nvSpPr>
          <p:cNvPr id="3" name="Slide Number Placeholder 2"/>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72373DB4-16E2-4D2D-BCA6-6DC2F4F530B7}"/>
              </a:ext>
            </a:extLst>
          </p:cNvPr>
          <p:cNvSpPr txBox="1"/>
          <p:nvPr/>
        </p:nvSpPr>
        <p:spPr>
          <a:xfrm>
            <a:off x="1007976" y="6356350"/>
            <a:ext cx="7128049"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rPr>
              <a:t>© 2023 The Nemours Foundation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569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8" name="Google Shape;118;p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3264A0"/>
              </a:buClr>
              <a:buSzPts val="3600"/>
              <a:buFont typeface="Arial"/>
              <a:buNone/>
            </a:pPr>
            <a:r>
              <a:rPr lang="en-US"/>
              <a:t>Today’s Agenda</a:t>
            </a:r>
            <a:endParaRPr/>
          </a:p>
        </p:txBody>
      </p:sp>
      <p:sp>
        <p:nvSpPr>
          <p:cNvPr id="123" name="Google Shape;123;p4"/>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109</a:t>
            </a:fld>
            <a:endParaRPr/>
          </a:p>
        </p:txBody>
      </p:sp>
      <p:sp>
        <p:nvSpPr>
          <p:cNvPr id="117" name="Google Shape;117;p4"/>
          <p:cNvSpPr txBox="1">
            <a:spLocks noGrp="1"/>
          </p:cNvSpPr>
          <p:nvPr>
            <p:ph type="body" idx="4294967295"/>
          </p:nvPr>
        </p:nvSpPr>
        <p:spPr>
          <a:xfrm>
            <a:off x="203199" y="1385888"/>
            <a:ext cx="8229600" cy="4987925"/>
          </a:xfrm>
          <a:prstGeom prst="rect">
            <a:avLst/>
          </a:prstGeom>
          <a:noFill/>
          <a:ln>
            <a:noFill/>
          </a:ln>
        </p:spPr>
        <p:txBody>
          <a:bodyPr spcFirstLastPara="1" wrap="square" lIns="91425" tIns="45700" rIns="91425" bIns="45700" anchor="t" anchorCtr="0">
            <a:normAutofit fontScale="85000" lnSpcReduction="20000"/>
          </a:bodyPr>
          <a:lstStyle/>
          <a:p>
            <a:pPr lvl="0" algn="l" rtl="0">
              <a:lnSpc>
                <a:spcPct val="100000"/>
              </a:lnSpc>
              <a:spcBef>
                <a:spcPts val="0"/>
              </a:spcBef>
              <a:spcAft>
                <a:spcPts val="0"/>
              </a:spcAft>
              <a:buSzPts val="3500"/>
            </a:pPr>
            <a:r>
              <a:rPr lang="en-US" sz="3500" dirty="0"/>
              <a:t>Icebreaker</a:t>
            </a:r>
          </a:p>
          <a:p>
            <a:pPr marL="342900" lvl="0" indent="-342900" algn="l" rtl="0">
              <a:lnSpc>
                <a:spcPct val="100000"/>
              </a:lnSpc>
              <a:spcBef>
                <a:spcPts val="0"/>
              </a:spcBef>
              <a:spcAft>
                <a:spcPts val="0"/>
              </a:spcAft>
              <a:buSzPts val="3500"/>
              <a:buChar char="▪"/>
            </a:pPr>
            <a:endParaRPr lang="en-US" sz="3500" dirty="0"/>
          </a:p>
          <a:p>
            <a:pPr>
              <a:spcAft>
                <a:spcPts val="0"/>
              </a:spcAft>
              <a:buSzPts val="3500"/>
            </a:pPr>
            <a:endParaRPr lang="en-US" sz="3500" dirty="0"/>
          </a:p>
          <a:p>
            <a:pPr lvl="0" algn="l" rtl="0">
              <a:lnSpc>
                <a:spcPct val="100000"/>
              </a:lnSpc>
              <a:spcBef>
                <a:spcPts val="0"/>
              </a:spcBef>
              <a:spcAft>
                <a:spcPts val="0"/>
              </a:spcAft>
              <a:buSzPts val="3500"/>
            </a:pPr>
            <a:r>
              <a:rPr lang="en-US" sz="3500" dirty="0"/>
              <a:t>Screen Time Standards </a:t>
            </a:r>
            <a:endParaRPr dirty="0"/>
          </a:p>
          <a:p>
            <a:pPr lvl="1" algn="l" rtl="0">
              <a:lnSpc>
                <a:spcPct val="100000"/>
              </a:lnSpc>
              <a:spcBef>
                <a:spcPts val="600"/>
              </a:spcBef>
              <a:spcAft>
                <a:spcPts val="0"/>
              </a:spcAft>
              <a:buSzPts val="2800"/>
            </a:pPr>
            <a:r>
              <a:rPr lang="en-US" dirty="0"/>
              <a:t>Availability</a:t>
            </a:r>
            <a:endParaRPr dirty="0"/>
          </a:p>
          <a:p>
            <a:pPr lvl="1" algn="l" rtl="0">
              <a:lnSpc>
                <a:spcPct val="100000"/>
              </a:lnSpc>
              <a:spcBef>
                <a:spcPts val="600"/>
              </a:spcBef>
              <a:spcAft>
                <a:spcPts val="0"/>
              </a:spcAft>
              <a:buSzPts val="2800"/>
            </a:pPr>
            <a:r>
              <a:rPr lang="en-US" dirty="0"/>
              <a:t>Daily Practices </a:t>
            </a:r>
            <a:endParaRPr dirty="0"/>
          </a:p>
          <a:p>
            <a:pPr marL="342900" lvl="0" indent="-139700" algn="l" rtl="0">
              <a:lnSpc>
                <a:spcPct val="100000"/>
              </a:lnSpc>
              <a:spcBef>
                <a:spcPts val="600"/>
              </a:spcBef>
              <a:spcAft>
                <a:spcPts val="0"/>
              </a:spcAft>
              <a:buSzPts val="3200"/>
              <a:buNone/>
            </a:pPr>
            <a:endParaRPr dirty="0"/>
          </a:p>
          <a:p>
            <a:pPr lvl="0" algn="l" rtl="0">
              <a:lnSpc>
                <a:spcPct val="100000"/>
              </a:lnSpc>
              <a:spcBef>
                <a:spcPts val="600"/>
              </a:spcBef>
              <a:spcAft>
                <a:spcPts val="0"/>
              </a:spcAft>
              <a:buSzPts val="3500"/>
            </a:pPr>
            <a:r>
              <a:rPr lang="en-US" sz="3500" dirty="0"/>
              <a:t>Education and Professional Development</a:t>
            </a:r>
            <a:endParaRPr dirty="0"/>
          </a:p>
          <a:p>
            <a:pPr marL="342900" lvl="0" indent="-120650" algn="l" rtl="0">
              <a:lnSpc>
                <a:spcPct val="100000"/>
              </a:lnSpc>
              <a:spcBef>
                <a:spcPts val="600"/>
              </a:spcBef>
              <a:spcAft>
                <a:spcPts val="0"/>
              </a:spcAft>
              <a:buSzPts val="3500"/>
              <a:buNone/>
            </a:pPr>
            <a:endParaRPr sz="3500" dirty="0"/>
          </a:p>
          <a:p>
            <a:pPr>
              <a:spcBef>
                <a:spcPts val="600"/>
              </a:spcBef>
              <a:spcAft>
                <a:spcPts val="0"/>
              </a:spcAft>
              <a:buSzPts val="3500"/>
            </a:pPr>
            <a:r>
              <a:rPr lang="en-US" sz="3500" dirty="0"/>
              <a:t>Policy </a:t>
            </a:r>
            <a:endParaRPr dirty="0"/>
          </a:p>
          <a:p>
            <a:pPr marL="342900" lvl="0" indent="-120650" algn="l" rtl="0">
              <a:lnSpc>
                <a:spcPct val="100000"/>
              </a:lnSpc>
              <a:spcBef>
                <a:spcPts val="600"/>
              </a:spcBef>
              <a:spcAft>
                <a:spcPts val="0"/>
              </a:spcAft>
              <a:buSzPts val="3500"/>
              <a:buNone/>
            </a:pPr>
            <a:endParaRPr sz="3500" dirty="0"/>
          </a:p>
          <a:p>
            <a:pPr lvl="0" algn="l" rtl="0">
              <a:lnSpc>
                <a:spcPct val="100000"/>
              </a:lnSpc>
              <a:spcBef>
                <a:spcPts val="600"/>
              </a:spcBef>
              <a:spcAft>
                <a:spcPts val="0"/>
              </a:spcAft>
              <a:buSzPts val="3500"/>
            </a:pPr>
            <a:r>
              <a:rPr lang="en-US" sz="3500" dirty="0"/>
              <a:t>Next Steps</a:t>
            </a:r>
            <a:endParaRPr dirty="0"/>
          </a:p>
          <a:p>
            <a:pPr marL="342900" lvl="0" indent="-139700" algn="l" rtl="0">
              <a:lnSpc>
                <a:spcPct val="100000"/>
              </a:lnSpc>
              <a:spcBef>
                <a:spcPts val="600"/>
              </a:spcBef>
              <a:spcAft>
                <a:spcPts val="0"/>
              </a:spcAft>
              <a:buSzPts val="3200"/>
              <a:buNone/>
            </a:pPr>
            <a:endParaRPr dirty="0"/>
          </a:p>
          <a:p>
            <a:pPr marL="342900" lvl="0" indent="-139700" algn="l" rtl="0">
              <a:lnSpc>
                <a:spcPct val="100000"/>
              </a:lnSpc>
              <a:spcBef>
                <a:spcPts val="600"/>
              </a:spcBef>
              <a:spcAft>
                <a:spcPts val="0"/>
              </a:spcAft>
              <a:buSzPts val="3200"/>
              <a:buNone/>
            </a:pPr>
            <a:endParaRPr dirty="0"/>
          </a:p>
        </p:txBody>
      </p:sp>
      <p:cxnSp>
        <p:nvCxnSpPr>
          <p:cNvPr id="119" name="Google Shape;119;p4"/>
          <p:cNvCxnSpPr/>
          <p:nvPr/>
        </p:nvCxnSpPr>
        <p:spPr>
          <a:xfrm>
            <a:off x="598285" y="2119834"/>
            <a:ext cx="476341" cy="0"/>
          </a:xfrm>
          <a:prstGeom prst="straightConnector1">
            <a:avLst/>
          </a:prstGeom>
          <a:noFill/>
          <a:ln w="19050" cap="flat" cmpd="sng">
            <a:solidFill>
              <a:srgbClr val="153765"/>
            </a:solidFill>
            <a:prstDash val="solid"/>
            <a:round/>
            <a:headEnd type="none" w="sm" len="sm"/>
            <a:tailEnd type="none" w="sm" len="sm"/>
          </a:ln>
        </p:spPr>
      </p:cxnSp>
      <p:cxnSp>
        <p:nvCxnSpPr>
          <p:cNvPr id="120" name="Google Shape;120;p4"/>
          <p:cNvCxnSpPr/>
          <p:nvPr/>
        </p:nvCxnSpPr>
        <p:spPr>
          <a:xfrm>
            <a:off x="598285" y="4726172"/>
            <a:ext cx="476341" cy="0"/>
          </a:xfrm>
          <a:prstGeom prst="straightConnector1">
            <a:avLst/>
          </a:prstGeom>
          <a:noFill/>
          <a:ln w="19050" cap="flat" cmpd="sng">
            <a:solidFill>
              <a:srgbClr val="153765"/>
            </a:solidFill>
            <a:prstDash val="solid"/>
            <a:round/>
            <a:headEnd type="none" w="sm" len="sm"/>
            <a:tailEnd type="none" w="sm" len="sm"/>
          </a:ln>
        </p:spPr>
      </p:cxnSp>
      <p:cxnSp>
        <p:nvCxnSpPr>
          <p:cNvPr id="121" name="Google Shape;121;p4"/>
          <p:cNvCxnSpPr/>
          <p:nvPr/>
        </p:nvCxnSpPr>
        <p:spPr>
          <a:xfrm>
            <a:off x="598285" y="5639652"/>
            <a:ext cx="476341" cy="0"/>
          </a:xfrm>
          <a:prstGeom prst="straightConnector1">
            <a:avLst/>
          </a:prstGeom>
          <a:noFill/>
          <a:ln w="19050" cap="flat" cmpd="sng">
            <a:solidFill>
              <a:srgbClr val="153765"/>
            </a:solidFill>
            <a:prstDash val="solid"/>
            <a:round/>
            <a:headEnd type="none" w="sm" len="sm"/>
            <a:tailEnd type="none" w="sm" len="sm"/>
          </a:ln>
        </p:spPr>
      </p:cxnSp>
      <p:cxnSp>
        <p:nvCxnSpPr>
          <p:cNvPr id="122" name="Google Shape;122;p4"/>
          <p:cNvCxnSpPr/>
          <p:nvPr/>
        </p:nvCxnSpPr>
        <p:spPr>
          <a:xfrm>
            <a:off x="598285" y="6545075"/>
            <a:ext cx="476341" cy="0"/>
          </a:xfrm>
          <a:prstGeom prst="straightConnector1">
            <a:avLst/>
          </a:prstGeom>
          <a:noFill/>
          <a:ln w="19050" cap="flat" cmpd="sng">
            <a:solidFill>
              <a:srgbClr val="153765"/>
            </a:solidFill>
            <a:prstDash val="solid"/>
            <a:round/>
            <a:headEnd type="none" w="sm" len="sm"/>
            <a:tailEnd type="none" w="sm" len="sm"/>
          </a:ln>
        </p:spPr>
      </p:cxnSp>
      <p:cxnSp>
        <p:nvCxnSpPr>
          <p:cNvPr id="9" name="Google Shape;120;p4">
            <a:extLst>
              <a:ext uri="{FF2B5EF4-FFF2-40B4-BE49-F238E27FC236}">
                <a16:creationId xmlns:a16="http://schemas.microsoft.com/office/drawing/2014/main" id="{0D61896F-9C11-BB1F-9B4C-BB840508BB85}"/>
              </a:ext>
            </a:extLst>
          </p:cNvPr>
          <p:cNvCxnSpPr/>
          <p:nvPr/>
        </p:nvCxnSpPr>
        <p:spPr>
          <a:xfrm>
            <a:off x="598285" y="3777265"/>
            <a:ext cx="476341" cy="0"/>
          </a:xfrm>
          <a:prstGeom prst="straightConnector1">
            <a:avLst/>
          </a:prstGeom>
          <a:noFill/>
          <a:ln w="19050" cap="flat" cmpd="sng">
            <a:solidFill>
              <a:srgbClr val="153765"/>
            </a:solidFill>
            <a:prstDash val="solid"/>
            <a:round/>
            <a:headEnd type="none" w="sm" len="sm"/>
            <a:tailEnd type="none" w="sm" len="sm"/>
          </a:ln>
        </p:spPr>
      </p:cxnSp>
    </p:spTree>
    <p:extLst>
      <p:ext uri="{BB962C8B-B14F-4D97-AF65-F5344CB8AC3E}">
        <p14:creationId xmlns:p14="http://schemas.microsoft.com/office/powerpoint/2010/main" val="3030378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5811" y="35009"/>
            <a:ext cx="8843789" cy="875601"/>
          </a:xfrm>
        </p:spPr>
        <p:txBody>
          <a:bodyPr>
            <a:normAutofit fontScale="90000"/>
          </a:bodyPr>
          <a:lstStyle/>
          <a:p>
            <a:r>
              <a:rPr lang="en-US" b="1" dirty="0"/>
              <a:t>All Domains are Essential and Inter-connected</a:t>
            </a:r>
          </a:p>
        </p:txBody>
      </p:sp>
      <p:sp>
        <p:nvSpPr>
          <p:cNvPr id="2" name="Slide Number Placeholder 1"/>
          <p:cNvSpPr>
            <a:spLocks noGrp="1"/>
          </p:cNvSpPr>
          <p:nvPr>
            <p:ph type="sldNum" sz="quarter" idx="10"/>
          </p:nvPr>
        </p:nvSpPr>
        <p:spPr/>
        <p:txBody>
          <a:bodyPr/>
          <a:lstStyle/>
          <a:p>
            <a:fld id="{CE47D4E3-351F-4CDB-9041-F63A25E2B1C2}" type="slidenum">
              <a:rPr lang="en-US" smtClean="0"/>
              <a:t>11</a:t>
            </a:fld>
            <a:endParaRPr lang="en-US"/>
          </a:p>
        </p:txBody>
      </p:sp>
      <p:pic>
        <p:nvPicPr>
          <p:cNvPr id="7" name="Picture 6" descr="A picture containing person, slide, outdoor object&#10;&#10;Description automatically generated">
            <a:extLst>
              <a:ext uri="{FF2B5EF4-FFF2-40B4-BE49-F238E27FC236}">
                <a16:creationId xmlns:a16="http://schemas.microsoft.com/office/drawing/2014/main" id="{9018028C-28B5-0F68-2182-0CBCFE34ED4A}"/>
              </a:ext>
            </a:extLst>
          </p:cNvPr>
          <p:cNvPicPr>
            <a:picLocks noChangeAspect="1"/>
          </p:cNvPicPr>
          <p:nvPr/>
        </p:nvPicPr>
        <p:blipFill>
          <a:blip r:embed="rId3"/>
          <a:stretch>
            <a:fillRect/>
          </a:stretch>
        </p:blipFill>
        <p:spPr>
          <a:xfrm>
            <a:off x="2221705" y="2359994"/>
            <a:ext cx="4572000" cy="3050845"/>
          </a:xfrm>
          <a:prstGeom prst="rect">
            <a:avLst/>
          </a:prstGeom>
        </p:spPr>
      </p:pic>
    </p:spTree>
    <p:extLst>
      <p:ext uri="{BB962C8B-B14F-4D97-AF65-F5344CB8AC3E}">
        <p14:creationId xmlns:p14="http://schemas.microsoft.com/office/powerpoint/2010/main" val="95086662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a:br>
              <a:rPr lang="en-US"/>
            </a:br>
            <a:r>
              <a:rPr lang="en-US"/>
              <a:t>Icebreaker</a:t>
            </a:r>
          </a:p>
        </p:txBody>
      </p:sp>
      <p:sp>
        <p:nvSpPr>
          <p:cNvPr id="3" name="Slide Number Placeholder 2"/>
          <p:cNvSpPr>
            <a:spLocks noGrp="1"/>
          </p:cNvSpPr>
          <p:nvPr>
            <p:ph type="sldNum" sz="quarter" idx="10"/>
          </p:nvPr>
        </p:nvSpPr>
        <p:spPr>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52F12FE-44DD-4E9A-97DB-0269DCBFB1C7}" type="slidenum">
              <a:rPr lang="en-US" smtClean="0"/>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4142731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0"/>
          <p:cNvSpPr txBox="1"/>
          <p:nvPr/>
        </p:nvSpPr>
        <p:spPr>
          <a:xfrm>
            <a:off x="6393041" y="2025982"/>
            <a:ext cx="2667000" cy="188340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264A0"/>
              </a:buClr>
              <a:buSzPts val="3600"/>
              <a:buFont typeface="Arial"/>
              <a:buNone/>
            </a:pPr>
            <a:endParaRPr sz="3600" b="1" i="0" u="none" strike="noStrike" cap="none" dirty="0">
              <a:solidFill>
                <a:srgbClr val="3264A0"/>
              </a:solidFill>
              <a:latin typeface="Arial"/>
              <a:ea typeface="Arial"/>
              <a:cs typeface="Arial"/>
              <a:sym typeface="Arial"/>
            </a:endParaRPr>
          </a:p>
        </p:txBody>
      </p:sp>
      <p:sp>
        <p:nvSpPr>
          <p:cNvPr id="167" name="Google Shape;167;p10"/>
          <p:cNvSpPr txBox="1">
            <a:spLocks noGrp="1"/>
          </p:cNvSpPr>
          <p:nvPr>
            <p:ph type="title"/>
          </p:nvPr>
        </p:nvSpPr>
        <p:spPr>
          <a:xfrm>
            <a:off x="6305420" y="1317186"/>
            <a:ext cx="2667000" cy="306094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264A0"/>
              </a:buClr>
              <a:buSzPts val="3600"/>
              <a:buFont typeface="Arial"/>
              <a:buNone/>
            </a:pPr>
            <a:r>
              <a:rPr lang="en-US" dirty="0"/>
              <a:t>Availability</a:t>
            </a:r>
            <a:endParaRPr dirty="0"/>
          </a:p>
        </p:txBody>
      </p:sp>
      <p:sp>
        <p:nvSpPr>
          <p:cNvPr id="168" name="Google Shape;168;p10"/>
          <p:cNvSpPr txBox="1">
            <a:spLocks noGrp="1"/>
          </p:cNvSpPr>
          <p:nvPr>
            <p:ph type="sldNum" idx="12"/>
          </p:nvPr>
        </p:nvSpPr>
        <p:spPr>
          <a:xfrm>
            <a:off x="7095466"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rgbClr val="888888"/>
                </a:solidFill>
              </a:rPr>
              <a:t>111</a:t>
            </a:fld>
            <a:endParaRPr dirty="0">
              <a:solidFill>
                <a:srgbClr val="888888"/>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1"/>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lvl="0" algn="l" rtl="0">
              <a:lnSpc>
                <a:spcPct val="100000"/>
              </a:lnSpc>
              <a:spcBef>
                <a:spcPts val="600"/>
              </a:spcBef>
              <a:spcAft>
                <a:spcPts val="0"/>
              </a:spcAft>
              <a:buClr>
                <a:srgbClr val="4472C4"/>
              </a:buClr>
              <a:buSzPts val="2800"/>
            </a:pPr>
            <a:r>
              <a:rPr lang="en-US" sz="2400" dirty="0">
                <a:solidFill>
                  <a:srgbClr val="000000"/>
                </a:solidFill>
              </a:rPr>
              <a:t>For children under 2 year of age, screen time/digital media should not be used. </a:t>
            </a:r>
          </a:p>
          <a:p>
            <a:pPr lvl="0" algn="l" rtl="0">
              <a:lnSpc>
                <a:spcPct val="100000"/>
              </a:lnSpc>
              <a:spcBef>
                <a:spcPts val="600"/>
              </a:spcBef>
              <a:spcAft>
                <a:spcPts val="0"/>
              </a:spcAft>
              <a:buClr>
                <a:srgbClr val="4472C4"/>
              </a:buClr>
              <a:buSzPts val="2800"/>
            </a:pPr>
            <a:endParaRPr lang="en-US" sz="2000" dirty="0">
              <a:solidFill>
                <a:srgbClr val="000000"/>
              </a:solidFill>
            </a:endParaRPr>
          </a:p>
          <a:p>
            <a:pPr lvl="0" algn="l" rtl="0">
              <a:lnSpc>
                <a:spcPct val="100000"/>
              </a:lnSpc>
              <a:spcBef>
                <a:spcPts val="0"/>
              </a:spcBef>
              <a:spcAft>
                <a:spcPts val="0"/>
              </a:spcAft>
              <a:buClr>
                <a:srgbClr val="4472C4"/>
              </a:buClr>
              <a:buSzPts val="2800"/>
            </a:pPr>
            <a:r>
              <a:rPr lang="en-US" sz="2400" dirty="0">
                <a:solidFill>
                  <a:srgbClr val="000000"/>
                </a:solidFill>
              </a:rPr>
              <a:t>Limit total media time for children 2 years and older to not more than 30 minutes once a week; limit screen time with televisions, DVDs and computers</a:t>
            </a:r>
          </a:p>
          <a:p>
            <a:pPr lvl="0" algn="l" rtl="0">
              <a:lnSpc>
                <a:spcPct val="100000"/>
              </a:lnSpc>
              <a:spcBef>
                <a:spcPts val="0"/>
              </a:spcBef>
              <a:spcAft>
                <a:spcPts val="0"/>
              </a:spcAft>
              <a:buClr>
                <a:srgbClr val="4472C4"/>
              </a:buClr>
              <a:buSzPts val="2800"/>
            </a:pPr>
            <a:endParaRPr lang="en-US" sz="2400" dirty="0">
              <a:solidFill>
                <a:srgbClr val="000000"/>
              </a:solidFill>
            </a:endParaRPr>
          </a:p>
          <a:p>
            <a:pPr lvl="0" algn="l" rtl="0">
              <a:lnSpc>
                <a:spcPct val="100000"/>
              </a:lnSpc>
              <a:spcBef>
                <a:spcPts val="0"/>
              </a:spcBef>
              <a:spcAft>
                <a:spcPts val="0"/>
              </a:spcAft>
              <a:buClr>
                <a:srgbClr val="4472C4"/>
              </a:buClr>
              <a:buSzPts val="2800"/>
            </a:pPr>
            <a:r>
              <a:rPr lang="en-US" sz="2400" dirty="0">
                <a:solidFill>
                  <a:srgbClr val="000000"/>
                </a:solidFill>
              </a:rPr>
              <a:t>For children ages 2 to 5 years, </a:t>
            </a:r>
            <a:r>
              <a:rPr lang="en-US" sz="2400" b="1" dirty="0">
                <a:solidFill>
                  <a:srgbClr val="000000"/>
                </a:solidFill>
              </a:rPr>
              <a:t>total exposure </a:t>
            </a:r>
            <a:r>
              <a:rPr lang="en-US" sz="2400" dirty="0">
                <a:solidFill>
                  <a:srgbClr val="000000"/>
                </a:solidFill>
              </a:rPr>
              <a:t>(in early care and education AND at home combined) to digital media should be limited to 1 hour per day of high-quality programming</a:t>
            </a:r>
          </a:p>
          <a:p>
            <a:pPr marL="228600" lvl="0" indent="-228600" algn="l" rtl="0">
              <a:lnSpc>
                <a:spcPct val="100000"/>
              </a:lnSpc>
              <a:spcBef>
                <a:spcPts val="0"/>
              </a:spcBef>
              <a:spcAft>
                <a:spcPts val="0"/>
              </a:spcAft>
              <a:buClr>
                <a:srgbClr val="4472C4"/>
              </a:buClr>
              <a:buSzPts val="2800"/>
              <a:buChar char="▪"/>
            </a:pPr>
            <a:endParaRPr lang="en-US" sz="2000" dirty="0">
              <a:solidFill>
                <a:srgbClr val="000000"/>
              </a:solidFill>
            </a:endParaRPr>
          </a:p>
          <a:p>
            <a:pPr marL="457200" lvl="1" indent="0" algn="l" rtl="0">
              <a:lnSpc>
                <a:spcPct val="100000"/>
              </a:lnSpc>
              <a:spcBef>
                <a:spcPts val="600"/>
              </a:spcBef>
              <a:spcAft>
                <a:spcPts val="0"/>
              </a:spcAft>
              <a:buClr>
                <a:srgbClr val="4472C4"/>
              </a:buClr>
              <a:buSzPts val="2400"/>
              <a:buNone/>
            </a:pPr>
            <a:endParaRPr sz="2000" dirty="0">
              <a:solidFill>
                <a:srgbClr val="000000"/>
              </a:solidFill>
            </a:endParaRPr>
          </a:p>
        </p:txBody>
      </p:sp>
      <p:sp>
        <p:nvSpPr>
          <p:cNvPr id="174" name="Google Shape;174;p1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3264A0"/>
              </a:buClr>
              <a:buSzPts val="3600"/>
              <a:buFont typeface="Arial"/>
              <a:buNone/>
            </a:pPr>
            <a:r>
              <a:rPr lang="en-US" dirty="0"/>
              <a:t>Availability</a:t>
            </a:r>
            <a:endParaRPr dirty="0"/>
          </a:p>
        </p:txBody>
      </p:sp>
      <p:sp>
        <p:nvSpPr>
          <p:cNvPr id="175" name="Google Shape;175;p11"/>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112</a:t>
            </a:fld>
            <a:endParaRPr dirty="0"/>
          </a:p>
        </p:txBody>
      </p:sp>
    </p:spTree>
    <p:extLst>
      <p:ext uri="{BB962C8B-B14F-4D97-AF65-F5344CB8AC3E}">
        <p14:creationId xmlns:p14="http://schemas.microsoft.com/office/powerpoint/2010/main" val="42185684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1"/>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lvl="0" algn="l" rtl="0">
              <a:lnSpc>
                <a:spcPct val="100000"/>
              </a:lnSpc>
              <a:spcBef>
                <a:spcPts val="0"/>
              </a:spcBef>
              <a:spcAft>
                <a:spcPts val="0"/>
              </a:spcAft>
              <a:buClr>
                <a:srgbClr val="4472C4"/>
              </a:buClr>
              <a:buSzPts val="2800"/>
            </a:pPr>
            <a:r>
              <a:rPr lang="en-US" dirty="0">
                <a:solidFill>
                  <a:srgbClr val="000000"/>
                </a:solidFill>
              </a:rPr>
              <a:t>For children of all ages, digital media and devices should not be used during meal or snack time, or during nap/rest times and in bed</a:t>
            </a:r>
          </a:p>
          <a:p>
            <a:pPr marL="457200" lvl="1" indent="0" algn="l" rtl="0">
              <a:lnSpc>
                <a:spcPct val="100000"/>
              </a:lnSpc>
              <a:spcBef>
                <a:spcPts val="600"/>
              </a:spcBef>
              <a:spcAft>
                <a:spcPts val="0"/>
              </a:spcAft>
              <a:buClr>
                <a:srgbClr val="4472C4"/>
              </a:buClr>
              <a:buSzPts val="2400"/>
              <a:buNone/>
            </a:pPr>
            <a:endParaRPr sz="2000" dirty="0">
              <a:solidFill>
                <a:srgbClr val="000000"/>
              </a:solidFill>
            </a:endParaRPr>
          </a:p>
        </p:txBody>
      </p:sp>
      <p:sp>
        <p:nvSpPr>
          <p:cNvPr id="174" name="Google Shape;174;p1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3264A0"/>
              </a:buClr>
              <a:buSzPts val="3600"/>
              <a:buFont typeface="Arial"/>
              <a:buNone/>
            </a:pPr>
            <a:r>
              <a:rPr lang="en-US" dirty="0"/>
              <a:t>Availability cont.</a:t>
            </a:r>
            <a:endParaRPr dirty="0"/>
          </a:p>
        </p:txBody>
      </p:sp>
      <p:sp>
        <p:nvSpPr>
          <p:cNvPr id="175" name="Google Shape;175;p11"/>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113</a:t>
            </a:fld>
            <a:endParaRPr dirty="0"/>
          </a:p>
        </p:txBody>
      </p:sp>
    </p:spTree>
    <p:extLst>
      <p:ext uri="{BB962C8B-B14F-4D97-AF65-F5344CB8AC3E}">
        <p14:creationId xmlns:p14="http://schemas.microsoft.com/office/powerpoint/2010/main" val="358491624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2"/>
          <p:cNvSpPr txBox="1">
            <a:spLocks noGrp="1"/>
          </p:cNvSpPr>
          <p:nvPr>
            <p:ph idx="1"/>
          </p:nvPr>
        </p:nvSpPr>
        <p:spPr>
          <a:xfrm>
            <a:off x="457200" y="1385455"/>
            <a:ext cx="6301129" cy="4987635"/>
          </a:xfrm>
          <a:prstGeom prst="rect">
            <a:avLst/>
          </a:prstGeom>
          <a:noFill/>
          <a:ln>
            <a:noFill/>
          </a:ln>
        </p:spPr>
        <p:txBody>
          <a:bodyPr spcFirstLastPara="1" wrap="square" lIns="91425" tIns="45700" rIns="91425" bIns="45700" anchor="t" anchorCtr="0">
            <a:normAutofit/>
          </a:bodyPr>
          <a:lstStyle/>
          <a:p>
            <a:pPr lvl="0" algn="l" rtl="0">
              <a:lnSpc>
                <a:spcPct val="100000"/>
              </a:lnSpc>
              <a:spcBef>
                <a:spcPts val="600"/>
              </a:spcBef>
              <a:spcAft>
                <a:spcPts val="0"/>
              </a:spcAft>
              <a:buSzPts val="2800"/>
            </a:pPr>
            <a:r>
              <a:rPr lang="en-US" sz="2800" dirty="0">
                <a:latin typeface="+mn-lt"/>
              </a:rPr>
              <a:t>When offered, digital media should be free of advertising and brand placement</a:t>
            </a:r>
          </a:p>
          <a:p>
            <a:pPr lvl="0" algn="l" rtl="0">
              <a:lnSpc>
                <a:spcPct val="100000"/>
              </a:lnSpc>
              <a:spcBef>
                <a:spcPts val="600"/>
              </a:spcBef>
              <a:spcAft>
                <a:spcPts val="0"/>
              </a:spcAft>
              <a:buSzPts val="2800"/>
            </a:pPr>
            <a:endParaRPr lang="en-US" sz="2800" dirty="0">
              <a:latin typeface="+mn-lt"/>
            </a:endParaRPr>
          </a:p>
          <a:p>
            <a:pPr lvl="0" algn="l" rtl="0">
              <a:lnSpc>
                <a:spcPct val="100000"/>
              </a:lnSpc>
              <a:spcBef>
                <a:spcPts val="600"/>
              </a:spcBef>
              <a:spcAft>
                <a:spcPts val="0"/>
              </a:spcAft>
              <a:buSzPts val="2800"/>
            </a:pPr>
            <a:r>
              <a:rPr lang="en-US" sz="2800" b="0" i="0" dirty="0">
                <a:solidFill>
                  <a:srgbClr val="000000"/>
                </a:solidFill>
                <a:effectLst/>
                <a:latin typeface="+mn-lt"/>
              </a:rPr>
              <a:t>Use screen media only for educational purposes or physical activity</a:t>
            </a:r>
            <a:endParaRPr lang="en-US" sz="2800" dirty="0">
              <a:latin typeface="+mn-lt"/>
            </a:endParaRPr>
          </a:p>
        </p:txBody>
      </p:sp>
      <p:sp>
        <p:nvSpPr>
          <p:cNvPr id="185" name="Google Shape;185;p1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3264A0"/>
              </a:buClr>
              <a:buSzPts val="3600"/>
              <a:buFont typeface="Arial"/>
              <a:buNone/>
            </a:pPr>
            <a:r>
              <a:rPr lang="en-US" dirty="0"/>
              <a:t>Type</a:t>
            </a:r>
            <a:endParaRPr dirty="0"/>
          </a:p>
        </p:txBody>
      </p:sp>
      <p:sp>
        <p:nvSpPr>
          <p:cNvPr id="186" name="Google Shape;186;p12"/>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114</a:t>
            </a:fld>
            <a:endParaRPr dirty="0"/>
          </a:p>
        </p:txBody>
      </p:sp>
      <p:grpSp>
        <p:nvGrpSpPr>
          <p:cNvPr id="188" name="Google Shape;188;p12"/>
          <p:cNvGrpSpPr/>
          <p:nvPr/>
        </p:nvGrpSpPr>
        <p:grpSpPr>
          <a:xfrm>
            <a:off x="6692793" y="271585"/>
            <a:ext cx="1782696" cy="1629015"/>
            <a:chOff x="6692793" y="399570"/>
            <a:chExt cx="1782696" cy="1629015"/>
          </a:xfrm>
        </p:grpSpPr>
        <p:sp>
          <p:nvSpPr>
            <p:cNvPr id="189" name="Google Shape;189;p12"/>
            <p:cNvSpPr/>
            <p:nvPr/>
          </p:nvSpPr>
          <p:spPr>
            <a:xfrm>
              <a:off x="6692793" y="399570"/>
              <a:ext cx="1782696" cy="1629015"/>
            </a:xfrm>
            <a:prstGeom prst="ellipse">
              <a:avLst/>
            </a:prstGeom>
            <a:solidFill>
              <a:srgbClr val="5F497A"/>
            </a:solidFill>
            <a:ln w="9525" cap="flat" cmpd="sng">
              <a:solidFill>
                <a:srgbClr val="5F497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90" name="Google Shape;190;p12"/>
            <p:cNvSpPr txBox="1"/>
            <p:nvPr/>
          </p:nvSpPr>
          <p:spPr>
            <a:xfrm>
              <a:off x="6758329" y="456827"/>
              <a:ext cx="1717160"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chemeClr val="lt1"/>
                  </a:solidFill>
                  <a:latin typeface="Arial"/>
                  <a:ea typeface="Arial"/>
                  <a:cs typeface="Arial"/>
                  <a:sym typeface="Arial"/>
                </a:rPr>
                <a:t>This applies to children age 2+</a:t>
              </a:r>
              <a:endParaRPr sz="1400" b="0" i="0" u="none" strike="noStrike" cap="none" dirty="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44232862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4"/>
          <p:cNvSpPr txBox="1">
            <a:spLocks noGrp="1"/>
          </p:cNvSpPr>
          <p:nvPr>
            <p:ph type="title"/>
          </p:nvPr>
        </p:nvSpPr>
        <p:spPr>
          <a:xfrm>
            <a:off x="6676013" y="1243402"/>
            <a:ext cx="2667000" cy="3048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264A0"/>
              </a:buClr>
              <a:buSzPts val="3600"/>
              <a:buFont typeface="Arial"/>
              <a:buNone/>
            </a:pPr>
            <a:r>
              <a:rPr lang="en-US" dirty="0"/>
              <a:t>Daily Practices</a:t>
            </a:r>
            <a:endParaRPr dirty="0"/>
          </a:p>
        </p:txBody>
      </p:sp>
      <p:sp>
        <p:nvSpPr>
          <p:cNvPr id="207" name="Google Shape;207;p14"/>
          <p:cNvSpPr txBox="1">
            <a:spLocks noGrp="1"/>
          </p:cNvSpPr>
          <p:nvPr>
            <p:ph type="sldNum" idx="4294967295"/>
          </p:nvPr>
        </p:nvSpPr>
        <p:spPr>
          <a:xfrm>
            <a:off x="7214189"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115</a:t>
            </a:fld>
            <a:endParaRPr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5"/>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lvl="0" algn="l" rtl="0">
              <a:lnSpc>
                <a:spcPct val="100000"/>
              </a:lnSpc>
              <a:spcBef>
                <a:spcPts val="600"/>
              </a:spcBef>
              <a:spcAft>
                <a:spcPts val="0"/>
              </a:spcAft>
              <a:buSzPts val="2800"/>
            </a:pPr>
            <a:r>
              <a:rPr lang="en-US" sz="2800" dirty="0"/>
              <a:t>Screen time is never used as a reward.</a:t>
            </a:r>
          </a:p>
          <a:p>
            <a:pPr marL="342900" lvl="0" indent="-342900" algn="l" rtl="0">
              <a:lnSpc>
                <a:spcPct val="100000"/>
              </a:lnSpc>
              <a:spcBef>
                <a:spcPts val="600"/>
              </a:spcBef>
              <a:spcAft>
                <a:spcPts val="0"/>
              </a:spcAft>
              <a:buSzPts val="2800"/>
              <a:buChar char="▪"/>
            </a:pPr>
            <a:endParaRPr lang="en-US" sz="2800" dirty="0"/>
          </a:p>
          <a:p>
            <a:pPr marL="0" lvl="0" indent="0" algn="l" rtl="0">
              <a:lnSpc>
                <a:spcPct val="100000"/>
              </a:lnSpc>
              <a:spcBef>
                <a:spcPts val="600"/>
              </a:spcBef>
              <a:spcAft>
                <a:spcPts val="0"/>
              </a:spcAft>
              <a:buSzPts val="2800"/>
              <a:buNone/>
            </a:pPr>
            <a:endParaRPr dirty="0"/>
          </a:p>
          <a:p>
            <a:pPr marL="342900" lvl="0" indent="-139700" algn="l" rtl="0">
              <a:lnSpc>
                <a:spcPct val="100000"/>
              </a:lnSpc>
              <a:spcBef>
                <a:spcPts val="600"/>
              </a:spcBef>
              <a:spcAft>
                <a:spcPts val="0"/>
              </a:spcAft>
              <a:buSzPts val="3200"/>
              <a:buNone/>
            </a:pPr>
            <a:endParaRPr dirty="0"/>
          </a:p>
        </p:txBody>
      </p:sp>
      <p:sp>
        <p:nvSpPr>
          <p:cNvPr id="213" name="Google Shape;213;p1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3264A0"/>
              </a:buClr>
              <a:buSzPts val="3600"/>
              <a:buFont typeface="Arial"/>
              <a:buNone/>
            </a:pPr>
            <a:r>
              <a:rPr lang="en-US" dirty="0"/>
              <a:t>Daily Practices: Rewards</a:t>
            </a:r>
            <a:endParaRPr dirty="0"/>
          </a:p>
        </p:txBody>
      </p:sp>
      <p:sp>
        <p:nvSpPr>
          <p:cNvPr id="214" name="Google Shape;214;p15"/>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116</a:t>
            </a:fld>
            <a:endParaRPr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6"/>
          <p:cNvSpPr txBox="1">
            <a:spLocks noGrp="1"/>
          </p:cNvSpPr>
          <p:nvPr>
            <p:ph idx="1"/>
          </p:nvPr>
        </p:nvSpPr>
        <p:spPr>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00000"/>
              </a:lnSpc>
              <a:spcBef>
                <a:spcPts val="0"/>
              </a:spcBef>
              <a:spcAft>
                <a:spcPts val="0"/>
              </a:spcAft>
              <a:buSzPct val="100000"/>
              <a:buNone/>
            </a:pPr>
            <a:r>
              <a:rPr lang="en-US" b="1" dirty="0"/>
              <a:t>Intentional screen time practices that support children’s </a:t>
            </a:r>
            <a:r>
              <a:rPr lang="en-US" b="1" dirty="0">
                <a:solidFill>
                  <a:schemeClr val="tx1"/>
                </a:solidFill>
              </a:rPr>
              <a:t>learning and </a:t>
            </a:r>
            <a:r>
              <a:rPr lang="en-US" b="1" dirty="0"/>
              <a:t>development:</a:t>
            </a:r>
            <a:endParaRPr dirty="0"/>
          </a:p>
          <a:p>
            <a:pPr marL="941070" lvl="1" indent="-457200" algn="l" rtl="0">
              <a:lnSpc>
                <a:spcPct val="100000"/>
              </a:lnSpc>
              <a:spcBef>
                <a:spcPts val="600"/>
              </a:spcBef>
              <a:spcAft>
                <a:spcPts val="0"/>
              </a:spcAft>
              <a:buSzPct val="100000"/>
            </a:pPr>
            <a:r>
              <a:rPr lang="en-US" dirty="0"/>
              <a:t>Plan ahead. Choose media in advance to align with learning goals.</a:t>
            </a:r>
            <a:endParaRPr dirty="0"/>
          </a:p>
          <a:p>
            <a:pPr marL="941070" lvl="1" indent="-457200" algn="l" rtl="0">
              <a:lnSpc>
                <a:spcPct val="100000"/>
              </a:lnSpc>
              <a:spcBef>
                <a:spcPts val="600"/>
              </a:spcBef>
              <a:spcAft>
                <a:spcPts val="0"/>
              </a:spcAft>
              <a:buSzPct val="100000"/>
            </a:pPr>
            <a:r>
              <a:rPr lang="en-US" dirty="0"/>
              <a:t>Preview and evaluate the media selection. Does it further the learning? Is it commercial free?</a:t>
            </a:r>
            <a:endParaRPr dirty="0"/>
          </a:p>
          <a:p>
            <a:pPr marL="941070" lvl="1" indent="-457200" algn="l" rtl="0">
              <a:lnSpc>
                <a:spcPct val="100000"/>
              </a:lnSpc>
              <a:spcBef>
                <a:spcPts val="600"/>
              </a:spcBef>
              <a:spcAft>
                <a:spcPts val="0"/>
              </a:spcAft>
              <a:buSzPct val="100000"/>
            </a:pPr>
            <a:r>
              <a:rPr lang="en-US" dirty="0"/>
              <a:t>Plan activities that transition the screen time experience to a hands-on, real-world activity. </a:t>
            </a:r>
            <a:endParaRPr dirty="0"/>
          </a:p>
          <a:p>
            <a:pPr marL="941070" lvl="1" indent="-457200" algn="l" rtl="0">
              <a:lnSpc>
                <a:spcPct val="100000"/>
              </a:lnSpc>
              <a:spcBef>
                <a:spcPts val="600"/>
              </a:spcBef>
              <a:spcAft>
                <a:spcPts val="0"/>
              </a:spcAft>
              <a:buSzPct val="100000"/>
            </a:pPr>
            <a:r>
              <a:rPr lang="en-US" dirty="0"/>
              <a:t>Establish rules and routines for screen time use.  Inform the children of these rules.  Be consistent.</a:t>
            </a:r>
            <a:endParaRPr dirty="0"/>
          </a:p>
          <a:p>
            <a:pPr marL="941070" lvl="1" indent="-457200" algn="l" rtl="0">
              <a:lnSpc>
                <a:spcPct val="100000"/>
              </a:lnSpc>
              <a:spcBef>
                <a:spcPts val="600"/>
              </a:spcBef>
              <a:spcAft>
                <a:spcPts val="0"/>
              </a:spcAft>
              <a:buSzPct val="100000"/>
            </a:pPr>
            <a:r>
              <a:rPr lang="en-US" dirty="0"/>
              <a:t>Place technology in areas with where they are less distracting to children engaged in other activities.  </a:t>
            </a:r>
            <a:endParaRPr dirty="0"/>
          </a:p>
          <a:p>
            <a:pPr marL="742950" lvl="1" indent="-121284" algn="l" rtl="0">
              <a:lnSpc>
                <a:spcPct val="100000"/>
              </a:lnSpc>
              <a:spcBef>
                <a:spcPts val="600"/>
              </a:spcBef>
              <a:spcAft>
                <a:spcPts val="0"/>
              </a:spcAft>
              <a:buSzPct val="100000"/>
              <a:buNone/>
            </a:pPr>
            <a:endParaRPr dirty="0"/>
          </a:p>
          <a:p>
            <a:pPr marL="342900" lvl="0" indent="-342900" algn="l" rtl="0">
              <a:lnSpc>
                <a:spcPct val="100000"/>
              </a:lnSpc>
              <a:spcBef>
                <a:spcPts val="600"/>
              </a:spcBef>
              <a:spcAft>
                <a:spcPts val="0"/>
              </a:spcAft>
              <a:buSzPct val="100000"/>
              <a:buNone/>
            </a:pPr>
            <a:endParaRPr sz="1600" dirty="0"/>
          </a:p>
          <a:p>
            <a:pPr marL="342900" lvl="0" indent="-342900" algn="l" rtl="0">
              <a:lnSpc>
                <a:spcPct val="100000"/>
              </a:lnSpc>
              <a:spcBef>
                <a:spcPts val="600"/>
              </a:spcBef>
              <a:spcAft>
                <a:spcPts val="0"/>
              </a:spcAft>
              <a:buSzPct val="100000"/>
              <a:buNone/>
            </a:pPr>
            <a:endParaRPr dirty="0"/>
          </a:p>
        </p:txBody>
      </p:sp>
      <p:sp>
        <p:nvSpPr>
          <p:cNvPr id="223" name="Google Shape;223;p16"/>
          <p:cNvSpPr txBox="1">
            <a:spLocks noGrp="1"/>
          </p:cNvSpPr>
          <p:nvPr>
            <p:ph type="title"/>
          </p:nvPr>
        </p:nvSpPr>
        <p:spPr>
          <a:xfrm>
            <a:off x="457199" y="210492"/>
            <a:ext cx="8415868" cy="875601"/>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264A0"/>
              </a:buClr>
              <a:buSzPts val="3600"/>
              <a:buFont typeface="Arial"/>
              <a:buNone/>
            </a:pPr>
            <a:r>
              <a:rPr lang="en-US" dirty="0"/>
              <a:t>Make the Most of Screen Time: Plan Ahead</a:t>
            </a:r>
            <a:endParaRPr dirty="0"/>
          </a:p>
        </p:txBody>
      </p:sp>
      <p:sp>
        <p:nvSpPr>
          <p:cNvPr id="224" name="Google Shape;224;p16"/>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Arial"/>
              <a:buNone/>
            </a:pPr>
            <a:fld id="{00000000-1234-1234-1234-123412341234}" type="slidenum">
              <a:rPr lang="en-US" sz="1200" b="0" i="0" u="none" strike="noStrike" cap="none">
                <a:solidFill>
                  <a:srgbClr val="888888"/>
                </a:solidFill>
              </a:rPr>
              <a:t>117</a:t>
            </a:fld>
            <a:endParaRPr sz="1200" b="0" i="0" u="none" strike="noStrike" cap="none" dirty="0">
              <a:solidFill>
                <a:srgbClr val="888888"/>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44644A-1D09-3B5E-2AC4-928434E0E911}"/>
              </a:ext>
            </a:extLst>
          </p:cNvPr>
          <p:cNvSpPr>
            <a:spLocks noGrp="1"/>
          </p:cNvSpPr>
          <p:nvPr>
            <p:ph idx="1"/>
          </p:nvPr>
        </p:nvSpPr>
        <p:spPr/>
        <p:txBody>
          <a:bodyPr/>
          <a:lstStyle/>
          <a:p>
            <a:endParaRPr lang="en-US"/>
          </a:p>
        </p:txBody>
      </p:sp>
      <p:sp>
        <p:nvSpPr>
          <p:cNvPr id="230" name="Google Shape;230;p1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3264A0"/>
              </a:buClr>
              <a:buSzPts val="3600"/>
              <a:buFont typeface="Arial"/>
              <a:buNone/>
            </a:pPr>
            <a:r>
              <a:rPr lang="en-US" dirty="0"/>
              <a:t>Select Media with Intention</a:t>
            </a:r>
            <a:endParaRPr dirty="0"/>
          </a:p>
        </p:txBody>
      </p:sp>
      <p:sp>
        <p:nvSpPr>
          <p:cNvPr id="231" name="Google Shape;231;p17"/>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Arial"/>
              <a:buNone/>
            </a:pPr>
            <a:fld id="{00000000-1234-1234-1234-123412341234}" type="slidenum">
              <a:rPr lang="en-US" sz="1200" b="0" i="0" u="none" strike="noStrike" cap="none">
                <a:solidFill>
                  <a:srgbClr val="888888"/>
                </a:solidFill>
              </a:rPr>
              <a:t>118</a:t>
            </a:fld>
            <a:endParaRPr sz="1200" b="0" i="0" u="none" strike="noStrike" cap="none" dirty="0">
              <a:solidFill>
                <a:srgbClr val="888888"/>
              </a:solidFill>
            </a:endParaRPr>
          </a:p>
        </p:txBody>
      </p:sp>
      <p:pic>
        <p:nvPicPr>
          <p:cNvPr id="232" name="Google Shape;232;p17">
            <a:hlinkClick r:id="rId3"/>
          </p:cNvPr>
          <p:cNvPicPr preferRelativeResize="0"/>
          <p:nvPr/>
        </p:nvPicPr>
        <p:blipFill rotWithShape="1">
          <a:blip r:embed="rId4">
            <a:alphaModFix/>
          </a:blip>
          <a:srcRect/>
          <a:stretch/>
        </p:blipFill>
        <p:spPr>
          <a:xfrm>
            <a:off x="685800" y="1687416"/>
            <a:ext cx="7916442" cy="4443984"/>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8"/>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lvl="0" algn="l" rtl="0">
              <a:lnSpc>
                <a:spcPct val="100000"/>
              </a:lnSpc>
              <a:spcBef>
                <a:spcPts val="600"/>
              </a:spcBef>
              <a:spcAft>
                <a:spcPts val="0"/>
              </a:spcAft>
              <a:buSzPts val="2800"/>
            </a:pPr>
            <a:r>
              <a:rPr lang="en-US" sz="2800" dirty="0"/>
              <a:t>Screentime should be viewed with an adult who can help them apply what they are learning to the world around them.</a:t>
            </a:r>
            <a:endParaRPr dirty="0"/>
          </a:p>
        </p:txBody>
      </p:sp>
      <p:sp>
        <p:nvSpPr>
          <p:cNvPr id="238" name="Google Shape;238;p1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3264A0"/>
              </a:buClr>
              <a:buSzPts val="3600"/>
              <a:buFont typeface="Arial"/>
              <a:buNone/>
            </a:pPr>
            <a:r>
              <a:rPr lang="en-US"/>
              <a:t>Daily Practices: Interaction</a:t>
            </a:r>
            <a:endParaRPr/>
          </a:p>
        </p:txBody>
      </p:sp>
      <p:sp>
        <p:nvSpPr>
          <p:cNvPr id="239" name="Google Shape;239;p18"/>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119</a:t>
            </a:fld>
            <a:endParaRPr/>
          </a:p>
        </p:txBody>
      </p:sp>
    </p:spTree>
    <p:extLst>
      <p:ext uri="{BB962C8B-B14F-4D97-AF65-F5344CB8AC3E}">
        <p14:creationId xmlns:p14="http://schemas.microsoft.com/office/powerpoint/2010/main" val="826960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Healthy Eating and Child Development</a:t>
            </a:r>
          </a:p>
        </p:txBody>
      </p:sp>
      <p:pic>
        <p:nvPicPr>
          <p:cNvPr id="4" name="Content Placeholder 6">
            <a:extLst>
              <a:ext uri="{FF2B5EF4-FFF2-40B4-BE49-F238E27FC236}">
                <a16:creationId xmlns:a16="http://schemas.microsoft.com/office/drawing/2014/main" id="{99E2D1E0-AFE9-4ECC-9A88-20148301641A}"/>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457545" y="2149874"/>
            <a:ext cx="4228910" cy="2786890"/>
          </a:xfrm>
        </p:spPr>
      </p:pic>
      <p:sp>
        <p:nvSpPr>
          <p:cNvPr id="2" name="Slide Number Placeholder 1"/>
          <p:cNvSpPr>
            <a:spLocks noGrp="1"/>
          </p:cNvSpPr>
          <p:nvPr>
            <p:ph type="sldNum" sz="quarter" idx="10"/>
          </p:nvPr>
        </p:nvSpPr>
        <p:spPr/>
        <p:txBody>
          <a:bodyPr/>
          <a:lstStyle/>
          <a:p>
            <a:fld id="{CE47D4E3-351F-4CDB-9041-F63A25E2B1C2}" type="slidenum">
              <a:rPr lang="en-US" smtClean="0"/>
              <a:t>12</a:t>
            </a:fld>
            <a:endParaRPr lang="en-US"/>
          </a:p>
        </p:txBody>
      </p:sp>
      <p:sp>
        <p:nvSpPr>
          <p:cNvPr id="5" name="TextBox 4">
            <a:extLst>
              <a:ext uri="{FF2B5EF4-FFF2-40B4-BE49-F238E27FC236}">
                <a16:creationId xmlns:a16="http://schemas.microsoft.com/office/drawing/2014/main" id="{9386BB83-85A9-E38F-3263-59447A2C971F}"/>
              </a:ext>
            </a:extLst>
          </p:cNvPr>
          <p:cNvSpPr txBox="1"/>
          <p:nvPr/>
        </p:nvSpPr>
        <p:spPr>
          <a:xfrm>
            <a:off x="-153697" y="1648918"/>
            <a:ext cx="2893101" cy="646331"/>
          </a:xfrm>
          <a:prstGeom prst="rect">
            <a:avLst/>
          </a:prstGeom>
          <a:noFill/>
        </p:spPr>
        <p:txBody>
          <a:bodyPr wrap="square" rtlCol="0">
            <a:spAutoFit/>
          </a:bodyPr>
          <a:lstStyle/>
          <a:p>
            <a:pPr algn="ctr"/>
            <a:r>
              <a:rPr lang="en-US" sz="3600" b="1" dirty="0"/>
              <a:t>Physical</a:t>
            </a:r>
          </a:p>
        </p:txBody>
      </p:sp>
      <p:sp>
        <p:nvSpPr>
          <p:cNvPr id="6" name="TextBox 5">
            <a:extLst>
              <a:ext uri="{FF2B5EF4-FFF2-40B4-BE49-F238E27FC236}">
                <a16:creationId xmlns:a16="http://schemas.microsoft.com/office/drawing/2014/main" id="{3328A38D-E84C-DD70-F5F6-D899058165C0}"/>
              </a:ext>
            </a:extLst>
          </p:cNvPr>
          <p:cNvSpPr txBox="1"/>
          <p:nvPr/>
        </p:nvSpPr>
        <p:spPr>
          <a:xfrm>
            <a:off x="-211369" y="4290432"/>
            <a:ext cx="2893101" cy="646331"/>
          </a:xfrm>
          <a:prstGeom prst="rect">
            <a:avLst/>
          </a:prstGeom>
          <a:noFill/>
        </p:spPr>
        <p:txBody>
          <a:bodyPr wrap="square" rtlCol="0">
            <a:spAutoFit/>
          </a:bodyPr>
          <a:lstStyle/>
          <a:p>
            <a:pPr algn="ctr"/>
            <a:r>
              <a:rPr lang="en-US" sz="3600" b="1" dirty="0"/>
              <a:t>Cognitive</a:t>
            </a:r>
          </a:p>
        </p:txBody>
      </p:sp>
      <p:sp>
        <p:nvSpPr>
          <p:cNvPr id="7" name="TextBox 6">
            <a:extLst>
              <a:ext uri="{FF2B5EF4-FFF2-40B4-BE49-F238E27FC236}">
                <a16:creationId xmlns:a16="http://schemas.microsoft.com/office/drawing/2014/main" id="{28584540-E54B-61D0-5797-A9901B321A02}"/>
              </a:ext>
            </a:extLst>
          </p:cNvPr>
          <p:cNvSpPr txBox="1"/>
          <p:nvPr/>
        </p:nvSpPr>
        <p:spPr>
          <a:xfrm>
            <a:off x="1281659" y="5503071"/>
            <a:ext cx="6580682" cy="1200329"/>
          </a:xfrm>
          <a:prstGeom prst="rect">
            <a:avLst/>
          </a:prstGeom>
          <a:noFill/>
        </p:spPr>
        <p:txBody>
          <a:bodyPr wrap="square" rtlCol="0">
            <a:spAutoFit/>
          </a:bodyPr>
          <a:lstStyle/>
          <a:p>
            <a:pPr algn="ctr"/>
            <a:r>
              <a:rPr lang="en-US" sz="3600" b="1" dirty="0"/>
              <a:t>Language, Literacy, and Communication</a:t>
            </a:r>
          </a:p>
        </p:txBody>
      </p:sp>
      <p:sp>
        <p:nvSpPr>
          <p:cNvPr id="8" name="TextBox 7">
            <a:extLst>
              <a:ext uri="{FF2B5EF4-FFF2-40B4-BE49-F238E27FC236}">
                <a16:creationId xmlns:a16="http://schemas.microsoft.com/office/drawing/2014/main" id="{7183AC34-CCE4-8459-2086-6EE66FD45707}"/>
              </a:ext>
            </a:extLst>
          </p:cNvPr>
          <p:cNvSpPr txBox="1"/>
          <p:nvPr/>
        </p:nvSpPr>
        <p:spPr>
          <a:xfrm>
            <a:off x="6707907" y="4067258"/>
            <a:ext cx="2893101" cy="1200329"/>
          </a:xfrm>
          <a:prstGeom prst="rect">
            <a:avLst/>
          </a:prstGeom>
          <a:noFill/>
        </p:spPr>
        <p:txBody>
          <a:bodyPr wrap="square" rtlCol="0">
            <a:spAutoFit/>
          </a:bodyPr>
          <a:lstStyle/>
          <a:p>
            <a:r>
              <a:rPr lang="en-US" sz="3600" b="1" dirty="0"/>
              <a:t>Social and Emotional </a:t>
            </a:r>
          </a:p>
        </p:txBody>
      </p:sp>
      <p:sp>
        <p:nvSpPr>
          <p:cNvPr id="9" name="TextBox 8">
            <a:extLst>
              <a:ext uri="{FF2B5EF4-FFF2-40B4-BE49-F238E27FC236}">
                <a16:creationId xmlns:a16="http://schemas.microsoft.com/office/drawing/2014/main" id="{269B40AF-D4E3-4FDA-5884-965BDC3EB8B7}"/>
              </a:ext>
            </a:extLst>
          </p:cNvPr>
          <p:cNvSpPr txBox="1"/>
          <p:nvPr/>
        </p:nvSpPr>
        <p:spPr>
          <a:xfrm>
            <a:off x="6510675" y="1648918"/>
            <a:ext cx="2893101" cy="646331"/>
          </a:xfrm>
          <a:prstGeom prst="rect">
            <a:avLst/>
          </a:prstGeom>
          <a:noFill/>
        </p:spPr>
        <p:txBody>
          <a:bodyPr wrap="square" rtlCol="0">
            <a:spAutoFit/>
          </a:bodyPr>
          <a:lstStyle/>
          <a:p>
            <a:pPr algn="ctr"/>
            <a:r>
              <a:rPr lang="en-US" sz="3600" b="1" dirty="0"/>
              <a:t>Sensory</a:t>
            </a:r>
          </a:p>
        </p:txBody>
      </p:sp>
    </p:spTree>
    <p:extLst>
      <p:ext uri="{BB962C8B-B14F-4D97-AF65-F5344CB8AC3E}">
        <p14:creationId xmlns:p14="http://schemas.microsoft.com/office/powerpoint/2010/main" val="43738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9"/>
          <p:cNvSpPr txBox="1">
            <a:spLocks noGrp="1"/>
          </p:cNvSpPr>
          <p:nvPr>
            <p:ph idx="1"/>
          </p:nvPr>
        </p:nvSpPr>
        <p:spPr>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00000"/>
              </a:lnSpc>
              <a:spcBef>
                <a:spcPts val="0"/>
              </a:spcBef>
              <a:spcAft>
                <a:spcPts val="0"/>
              </a:spcAft>
              <a:buSzPct val="100000"/>
              <a:buNone/>
            </a:pPr>
            <a:r>
              <a:rPr lang="en-US" b="1" dirty="0"/>
              <a:t>When offering screen time:</a:t>
            </a:r>
            <a:endParaRPr dirty="0"/>
          </a:p>
          <a:p>
            <a:pPr lvl="0" algn="l" rtl="0">
              <a:lnSpc>
                <a:spcPct val="100000"/>
              </a:lnSpc>
              <a:spcBef>
                <a:spcPts val="600"/>
              </a:spcBef>
              <a:spcAft>
                <a:spcPts val="0"/>
              </a:spcAft>
              <a:buSzPct val="100000"/>
            </a:pPr>
            <a:r>
              <a:rPr lang="en-US" sz="3200" dirty="0"/>
              <a:t>Watch with children </a:t>
            </a:r>
            <a:endParaRPr dirty="0"/>
          </a:p>
          <a:p>
            <a:pPr>
              <a:spcBef>
                <a:spcPts val="600"/>
              </a:spcBef>
              <a:buSzPct val="100000"/>
            </a:pPr>
            <a:r>
              <a:rPr lang="en-US" sz="3200" dirty="0"/>
              <a:t>Talk about what you are watching</a:t>
            </a:r>
            <a:r>
              <a:rPr lang="en-US" dirty="0"/>
              <a:t> </a:t>
            </a:r>
            <a:endParaRPr dirty="0"/>
          </a:p>
          <a:p>
            <a:pPr lvl="0" algn="l" rtl="0">
              <a:lnSpc>
                <a:spcPct val="100000"/>
              </a:lnSpc>
              <a:spcBef>
                <a:spcPts val="600"/>
              </a:spcBef>
              <a:spcAft>
                <a:spcPts val="0"/>
              </a:spcAft>
              <a:buSzPct val="100000"/>
            </a:pPr>
            <a:r>
              <a:rPr lang="en-US" sz="3200" dirty="0"/>
              <a:t>Help the child connect what they are watching to their world</a:t>
            </a:r>
            <a:endParaRPr dirty="0"/>
          </a:p>
          <a:p>
            <a:pPr marL="0" lvl="0" indent="0" algn="l" rtl="0">
              <a:lnSpc>
                <a:spcPct val="100000"/>
              </a:lnSpc>
              <a:spcBef>
                <a:spcPts val="600"/>
              </a:spcBef>
              <a:spcAft>
                <a:spcPts val="0"/>
              </a:spcAft>
              <a:buSzPct val="100000"/>
              <a:buNone/>
            </a:pPr>
            <a:r>
              <a:rPr lang="en-US" b="1" dirty="0"/>
              <a:t>Choose strategies for including screen time that support children’s healthy development. </a:t>
            </a:r>
            <a:endParaRPr dirty="0"/>
          </a:p>
          <a:p>
            <a:pPr lvl="0" algn="l" rtl="0">
              <a:lnSpc>
                <a:spcPct val="100000"/>
              </a:lnSpc>
              <a:spcBef>
                <a:spcPts val="600"/>
              </a:spcBef>
              <a:spcAft>
                <a:spcPts val="0"/>
              </a:spcAft>
              <a:buSzPct val="100000"/>
            </a:pPr>
            <a:r>
              <a:rPr lang="en-US" dirty="0"/>
              <a:t>Make sure screen time doesn’t:</a:t>
            </a:r>
            <a:endParaRPr dirty="0"/>
          </a:p>
          <a:p>
            <a:pPr lvl="1" algn="l" rtl="0">
              <a:lnSpc>
                <a:spcPct val="100000"/>
              </a:lnSpc>
              <a:spcBef>
                <a:spcPts val="600"/>
              </a:spcBef>
              <a:spcAft>
                <a:spcPts val="0"/>
              </a:spcAft>
              <a:buSzPct val="100000"/>
            </a:pPr>
            <a:r>
              <a:rPr lang="en-US" dirty="0">
                <a:solidFill>
                  <a:schemeClr val="tx1"/>
                </a:solidFill>
              </a:rPr>
              <a:t>Take the place of physical and/or interactive activities</a:t>
            </a:r>
            <a:endParaRPr dirty="0">
              <a:solidFill>
                <a:schemeClr val="tx1"/>
              </a:solidFill>
            </a:endParaRPr>
          </a:p>
          <a:p>
            <a:pPr lvl="1">
              <a:buSzPct val="100000"/>
            </a:pPr>
            <a:r>
              <a:rPr lang="en-US" dirty="0"/>
              <a:t>Present developmentally inappropriate content</a:t>
            </a:r>
            <a:endParaRPr lang="en-US" sz="3200" dirty="0"/>
          </a:p>
          <a:p>
            <a:pPr lvl="1" algn="l">
              <a:lnSpc>
                <a:spcPct val="100000"/>
              </a:lnSpc>
              <a:spcBef>
                <a:spcPts val="600"/>
              </a:spcBef>
              <a:spcAft>
                <a:spcPts val="0"/>
              </a:spcAft>
              <a:buSzPct val="100000"/>
            </a:pPr>
            <a:r>
              <a:rPr lang="en-US" dirty="0"/>
              <a:t>Contain commercials or other advertisements</a:t>
            </a:r>
            <a:endParaRPr sz="3200" dirty="0"/>
          </a:p>
        </p:txBody>
      </p:sp>
      <p:sp>
        <p:nvSpPr>
          <p:cNvPr id="247" name="Google Shape;247;p1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3264A0"/>
              </a:buClr>
              <a:buSzPts val="3600"/>
              <a:buFont typeface="Arial"/>
              <a:buNone/>
            </a:pPr>
            <a:r>
              <a:rPr lang="en-US"/>
              <a:t>Make the Most of Screen Time</a:t>
            </a:r>
            <a:endParaRPr/>
          </a:p>
        </p:txBody>
      </p:sp>
      <p:sp>
        <p:nvSpPr>
          <p:cNvPr id="248" name="Google Shape;248;p19"/>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120</a:t>
            </a:fld>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20"/>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ct val="100000"/>
              <a:buNone/>
            </a:pPr>
            <a:r>
              <a:rPr lang="en-US" sz="2800" b="1" dirty="0"/>
              <a:t>Screen time should not be utilized during meal or snack time. Instead, meal and snack time can support development in many domains.</a:t>
            </a:r>
            <a:endParaRPr sz="2800" dirty="0"/>
          </a:p>
          <a:p>
            <a:pPr marL="497206" lvl="0" indent="-457200" algn="l" rtl="0">
              <a:lnSpc>
                <a:spcPct val="100000"/>
              </a:lnSpc>
              <a:spcBef>
                <a:spcPts val="600"/>
              </a:spcBef>
              <a:spcAft>
                <a:spcPts val="0"/>
              </a:spcAft>
              <a:buSzPct val="100000"/>
            </a:pPr>
            <a:r>
              <a:rPr lang="en-US" sz="2800" dirty="0"/>
              <a:t>Health and Physical Development:</a:t>
            </a:r>
            <a:endParaRPr dirty="0"/>
          </a:p>
          <a:p>
            <a:pPr marL="834390" lvl="1" indent="-342900" algn="l" rtl="0">
              <a:lnSpc>
                <a:spcPct val="100000"/>
              </a:lnSpc>
              <a:spcBef>
                <a:spcPts val="600"/>
              </a:spcBef>
              <a:spcAft>
                <a:spcPts val="0"/>
              </a:spcAft>
              <a:buSzPct val="100000"/>
            </a:pPr>
            <a:r>
              <a:rPr lang="en-US" sz="2400" dirty="0"/>
              <a:t>Modeling appropriate eating behaviors and habits</a:t>
            </a:r>
            <a:endParaRPr dirty="0"/>
          </a:p>
          <a:p>
            <a:pPr marL="834390" lvl="1" indent="-342900" algn="l" rtl="0">
              <a:lnSpc>
                <a:spcPct val="100000"/>
              </a:lnSpc>
              <a:spcBef>
                <a:spcPts val="600"/>
              </a:spcBef>
              <a:spcAft>
                <a:spcPts val="0"/>
              </a:spcAft>
              <a:buSzPct val="100000"/>
            </a:pPr>
            <a:r>
              <a:rPr lang="en-US" sz="2400" dirty="0"/>
              <a:t>Encouraging children to try new foods</a:t>
            </a:r>
            <a:endParaRPr dirty="0"/>
          </a:p>
          <a:p>
            <a:pPr marL="834390" lvl="1" indent="-342900" algn="l" rtl="0">
              <a:lnSpc>
                <a:spcPct val="100000"/>
              </a:lnSpc>
              <a:spcBef>
                <a:spcPts val="600"/>
              </a:spcBef>
              <a:spcAft>
                <a:spcPts val="0"/>
              </a:spcAft>
              <a:buSzPct val="100000"/>
            </a:pPr>
            <a:r>
              <a:rPr lang="en-US" sz="2400" dirty="0"/>
              <a:t>Talking about hunger and fullness cues</a:t>
            </a:r>
            <a:endParaRPr dirty="0"/>
          </a:p>
          <a:p>
            <a:pPr marL="834390" lvl="1" indent="-342900" algn="l" rtl="0">
              <a:lnSpc>
                <a:spcPct val="100000"/>
              </a:lnSpc>
              <a:spcBef>
                <a:spcPts val="600"/>
              </a:spcBef>
              <a:spcAft>
                <a:spcPts val="0"/>
              </a:spcAft>
              <a:buSzPct val="100000"/>
            </a:pPr>
            <a:r>
              <a:rPr lang="en-US" sz="2400" dirty="0"/>
              <a:t>Supporting the development of children’s gross and fine motor skills (e.g., using personal and serving utensils)</a:t>
            </a:r>
            <a:endParaRPr dirty="0"/>
          </a:p>
          <a:p>
            <a:pPr marL="1143000" lvl="2" indent="-111125" algn="l" rtl="0">
              <a:lnSpc>
                <a:spcPct val="100000"/>
              </a:lnSpc>
              <a:spcBef>
                <a:spcPts val="600"/>
              </a:spcBef>
              <a:spcAft>
                <a:spcPts val="0"/>
              </a:spcAft>
              <a:buSzPct val="100000"/>
              <a:buNone/>
            </a:pPr>
            <a:endParaRPr sz="2000" dirty="0"/>
          </a:p>
          <a:p>
            <a:pPr marL="342900" lvl="0" indent="-154940" algn="l" rtl="0">
              <a:lnSpc>
                <a:spcPct val="100000"/>
              </a:lnSpc>
              <a:spcBef>
                <a:spcPts val="600"/>
              </a:spcBef>
              <a:spcAft>
                <a:spcPts val="0"/>
              </a:spcAft>
              <a:buSzPct val="100000"/>
              <a:buNone/>
            </a:pPr>
            <a:endParaRPr dirty="0"/>
          </a:p>
        </p:txBody>
      </p:sp>
      <p:sp>
        <p:nvSpPr>
          <p:cNvPr id="255" name="Google Shape;255;p2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3264A0"/>
              </a:buClr>
              <a:buSzPts val="3600"/>
              <a:buFont typeface="Arial"/>
              <a:buNone/>
            </a:pPr>
            <a:r>
              <a:rPr lang="en-US"/>
              <a:t>Screen Time during Meals and Snacks</a:t>
            </a:r>
            <a:endParaRPr/>
          </a:p>
        </p:txBody>
      </p:sp>
      <p:sp>
        <p:nvSpPr>
          <p:cNvPr id="256" name="Google Shape;256;p20"/>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121</a:t>
            </a:fld>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239F30-2B46-41FD-AA6B-7A7FC4B44FFA}"/>
              </a:ext>
            </a:extLst>
          </p:cNvPr>
          <p:cNvSpPr>
            <a:spLocks noGrp="1"/>
          </p:cNvSpPr>
          <p:nvPr>
            <p:ph idx="1"/>
          </p:nvPr>
        </p:nvSpPr>
        <p:spPr/>
        <p:txBody>
          <a:bodyPr>
            <a:normAutofit/>
          </a:bodyPr>
          <a:lstStyle/>
          <a:p>
            <a:pPr marL="497840" lvl="0" indent="-457200" algn="l" rtl="0">
              <a:lnSpc>
                <a:spcPct val="100000"/>
              </a:lnSpc>
              <a:spcBef>
                <a:spcPts val="600"/>
              </a:spcBef>
              <a:spcAft>
                <a:spcPts val="0"/>
              </a:spcAft>
              <a:buSzPct val="100000"/>
            </a:pPr>
            <a:r>
              <a:rPr lang="en-US" sz="2800" dirty="0"/>
              <a:t>Social Emotional Development:</a:t>
            </a:r>
            <a:endParaRPr lang="en-US" dirty="0"/>
          </a:p>
          <a:p>
            <a:pPr marL="840740" lvl="1" indent="-342900">
              <a:buSzPct val="100000"/>
            </a:pPr>
            <a:r>
              <a:rPr lang="en-US" sz="2400" dirty="0"/>
              <a:t>Socialization with peers</a:t>
            </a:r>
          </a:p>
          <a:p>
            <a:pPr marL="840740" lvl="1" indent="-342900">
              <a:buSzPct val="100000"/>
            </a:pPr>
            <a:r>
              <a:rPr lang="en-US" sz="2400" dirty="0"/>
              <a:t>Passing foods, practicing manners</a:t>
            </a:r>
          </a:p>
          <a:p>
            <a:pPr marL="840740" lvl="1" indent="-342900">
              <a:buSzPct val="100000"/>
            </a:pPr>
            <a:r>
              <a:rPr lang="en-US" sz="2400" dirty="0"/>
              <a:t>Talking about likes and dislikes – each person is unique!</a:t>
            </a:r>
          </a:p>
          <a:p>
            <a:pPr marL="497840" lvl="0" indent="-457200" algn="l" rtl="0">
              <a:lnSpc>
                <a:spcPct val="100000"/>
              </a:lnSpc>
              <a:spcBef>
                <a:spcPts val="600"/>
              </a:spcBef>
              <a:spcAft>
                <a:spcPts val="0"/>
              </a:spcAft>
              <a:buSzPct val="100000"/>
            </a:pPr>
            <a:r>
              <a:rPr lang="en-US" sz="2800" dirty="0"/>
              <a:t>Language and Cognitive Development:</a:t>
            </a:r>
            <a:endParaRPr lang="en-US" dirty="0"/>
          </a:p>
          <a:p>
            <a:pPr marL="834390" lvl="1" indent="-342900" algn="l" rtl="0">
              <a:lnSpc>
                <a:spcPct val="100000"/>
              </a:lnSpc>
              <a:spcBef>
                <a:spcPts val="600"/>
              </a:spcBef>
              <a:spcAft>
                <a:spcPts val="0"/>
              </a:spcAft>
              <a:buSzPct val="100000"/>
            </a:pPr>
            <a:r>
              <a:rPr lang="en-US" sz="2400" dirty="0"/>
              <a:t>Conversation – expressive and receptive language </a:t>
            </a:r>
          </a:p>
          <a:p>
            <a:pPr marL="834390" lvl="1" indent="-342900">
              <a:buSzPct val="100000"/>
            </a:pPr>
            <a:r>
              <a:rPr lang="en-US" sz="2400" dirty="0"/>
              <a:t>Talking about foods – their textures, tastes and nutrition</a:t>
            </a:r>
          </a:p>
          <a:p>
            <a:pPr marL="834390" lvl="1" indent="-342900" algn="l" rtl="0">
              <a:lnSpc>
                <a:spcPct val="100000"/>
              </a:lnSpc>
              <a:spcBef>
                <a:spcPts val="600"/>
              </a:spcBef>
              <a:spcAft>
                <a:spcPts val="0"/>
              </a:spcAft>
              <a:buSzPct val="100000"/>
            </a:pPr>
            <a:r>
              <a:rPr lang="en-US" sz="2400" dirty="0"/>
              <a:t>Exposure to new concepts and ideas on all topics</a:t>
            </a:r>
            <a:endParaRPr lang="en-US" dirty="0"/>
          </a:p>
          <a:p>
            <a:pPr marL="497840" lvl="0" indent="-457200" algn="l" rtl="0">
              <a:lnSpc>
                <a:spcPct val="100000"/>
              </a:lnSpc>
              <a:spcBef>
                <a:spcPts val="600"/>
              </a:spcBef>
              <a:spcAft>
                <a:spcPts val="0"/>
              </a:spcAft>
              <a:buSzPct val="100000"/>
            </a:pPr>
            <a:r>
              <a:rPr lang="en-US" sz="2800" dirty="0"/>
              <a:t>Sensory Development:</a:t>
            </a:r>
          </a:p>
          <a:p>
            <a:pPr marL="840740" lvl="1" indent="-342900">
              <a:buSzPct val="100000"/>
            </a:pPr>
            <a:r>
              <a:rPr lang="en-US" sz="2400" dirty="0"/>
              <a:t>Smells, touch, and taste of varied foods</a:t>
            </a:r>
          </a:p>
          <a:p>
            <a:endParaRPr lang="en-US" dirty="0"/>
          </a:p>
        </p:txBody>
      </p:sp>
      <p:sp>
        <p:nvSpPr>
          <p:cNvPr id="3" name="Title 2">
            <a:extLst>
              <a:ext uri="{FF2B5EF4-FFF2-40B4-BE49-F238E27FC236}">
                <a16:creationId xmlns:a16="http://schemas.microsoft.com/office/drawing/2014/main" id="{2D0DD9F5-E63D-4785-8562-1B775EDDEA61}"/>
              </a:ext>
            </a:extLst>
          </p:cNvPr>
          <p:cNvSpPr>
            <a:spLocks noGrp="1"/>
          </p:cNvSpPr>
          <p:nvPr>
            <p:ph type="title"/>
          </p:nvPr>
        </p:nvSpPr>
        <p:spPr/>
        <p:txBody>
          <a:bodyPr>
            <a:normAutofit/>
          </a:bodyPr>
          <a:lstStyle/>
          <a:p>
            <a:r>
              <a:rPr lang="en-US"/>
              <a:t>Screen Time during Meals and Snacks</a:t>
            </a:r>
          </a:p>
        </p:txBody>
      </p:sp>
      <p:sp>
        <p:nvSpPr>
          <p:cNvPr id="4" name="Slide Number Placeholder 3">
            <a:extLst>
              <a:ext uri="{FF2B5EF4-FFF2-40B4-BE49-F238E27FC236}">
                <a16:creationId xmlns:a16="http://schemas.microsoft.com/office/drawing/2014/main" id="{13032A0A-16A2-4FD8-BE05-83AE461C2B92}"/>
              </a:ext>
            </a:extLst>
          </p:cNvPr>
          <p:cNvSpPr>
            <a:spLocks noGrp="1"/>
          </p:cNvSpPr>
          <p:nvPr>
            <p:ph type="sldNum" sz="quarter" idx="10"/>
          </p:nvPr>
        </p:nvSpPr>
        <p:spPr/>
        <p:txBody>
          <a:bodyPr/>
          <a:lstStyle/>
          <a:p>
            <a:pPr marL="0" lvl="0" indent="0" algn="r" rtl="0">
              <a:spcBef>
                <a:spcPts val="0"/>
              </a:spcBef>
              <a:spcAft>
                <a:spcPts val="0"/>
              </a:spcAft>
              <a:buNone/>
            </a:pPr>
            <a:fld id="{00000000-1234-1234-1234-123412341234}" type="slidenum">
              <a:rPr lang="en-US" smtClean="0"/>
              <a:t>122</a:t>
            </a:fld>
            <a:endParaRPr lang="en-US"/>
          </a:p>
        </p:txBody>
      </p:sp>
    </p:spTree>
    <p:extLst>
      <p:ext uri="{BB962C8B-B14F-4D97-AF65-F5344CB8AC3E}">
        <p14:creationId xmlns:p14="http://schemas.microsoft.com/office/powerpoint/2010/main" val="109308695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9" name="Google Shape;469;p42" descr="http://kandjcolorado.files.wordpress.com/2011/04/stick_figure_running_sticker-p217386496898542491qjcl_400.jpg"/>
          <p:cNvPicPr preferRelativeResize="0">
            <a:picLocks noGrp="1"/>
          </p:cNvPicPr>
          <p:nvPr>
            <p:ph idx="1"/>
          </p:nvPr>
        </p:nvPicPr>
        <p:blipFill rotWithShape="1">
          <a:blip r:embed="rId3">
            <a:alphaModFix/>
          </a:blip>
          <a:stretch/>
        </p:blipFill>
        <p:spPr>
          <a:xfrm>
            <a:off x="1913467" y="1356784"/>
            <a:ext cx="4597400" cy="4597400"/>
          </a:xfrm>
          <a:prstGeom prst="rect">
            <a:avLst/>
          </a:prstGeom>
          <a:noFill/>
          <a:ln>
            <a:noFill/>
          </a:ln>
        </p:spPr>
      </p:pic>
      <p:sp>
        <p:nvSpPr>
          <p:cNvPr id="468" name="Google Shape;468;p4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264A0"/>
              </a:buClr>
              <a:buSzPts val="3600"/>
              <a:buFont typeface="Arial"/>
              <a:buNone/>
            </a:pPr>
            <a:r>
              <a:rPr lang="en-US"/>
              <a:t>Physical Activity Break</a:t>
            </a:r>
            <a:endParaRPr/>
          </a:p>
        </p:txBody>
      </p:sp>
      <p:sp>
        <p:nvSpPr>
          <p:cNvPr id="470" name="Google Shape;470;p42"/>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Arial"/>
              <a:buNone/>
            </a:pPr>
            <a:fld id="{00000000-1234-1234-1234-123412341234}" type="slidenum">
              <a:rPr lang="en-US" sz="1200" b="0" i="0" u="none" strike="noStrike" cap="none">
                <a:solidFill>
                  <a:srgbClr val="888888"/>
                </a:solidFill>
                <a:latin typeface="Arial"/>
                <a:ea typeface="Arial"/>
                <a:cs typeface="Arial"/>
                <a:sym typeface="Arial"/>
              </a:rPr>
              <a:t>123</a:t>
            </a:fld>
            <a:endParaRPr sz="1200" b="0" i="0" u="none" strike="noStrike" cap="none">
              <a:solidFill>
                <a:srgbClr val="888888"/>
              </a:solidFill>
              <a:latin typeface="Arial"/>
              <a:ea typeface="Arial"/>
              <a:cs typeface="Arial"/>
              <a:sym typeface="Arial"/>
            </a:endParaRPr>
          </a:p>
        </p:txBody>
      </p:sp>
    </p:spTree>
    <p:extLst>
      <p:ext uri="{BB962C8B-B14F-4D97-AF65-F5344CB8AC3E}">
        <p14:creationId xmlns:p14="http://schemas.microsoft.com/office/powerpoint/2010/main" val="84140135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1"/>
          <p:cNvSpPr txBox="1">
            <a:spLocks noGrp="1"/>
          </p:cNvSpPr>
          <p:nvPr>
            <p:ph type="title"/>
          </p:nvPr>
        </p:nvSpPr>
        <p:spPr>
          <a:xfrm>
            <a:off x="5600700" y="544948"/>
            <a:ext cx="2908300" cy="2286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3264A0"/>
              </a:buClr>
              <a:buSzPts val="3600"/>
              <a:buFont typeface="Arial"/>
              <a:buNone/>
            </a:pPr>
            <a:r>
              <a:rPr lang="en-US"/>
              <a:t>Education &amp; Professional Development</a:t>
            </a:r>
            <a:endParaRPr/>
          </a:p>
        </p:txBody>
      </p:sp>
      <p:sp>
        <p:nvSpPr>
          <p:cNvPr id="263" name="Google Shape;263;p21"/>
          <p:cNvSpPr txBox="1">
            <a:spLocks noGrp="1"/>
          </p:cNvSpPr>
          <p:nvPr>
            <p:ph type="sldNum" idx="12"/>
          </p:nvPr>
        </p:nvSpPr>
        <p:spPr>
          <a:xfrm>
            <a:off x="6928997"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rgbClr val="888888"/>
                </a:solidFill>
              </a:rPr>
              <a:t>124</a:t>
            </a:fld>
            <a:endParaRPr>
              <a:solidFill>
                <a:srgbClr val="888888"/>
              </a:solidFil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99625A-3CB4-473C-BEFB-38437610DF50}"/>
              </a:ext>
            </a:extLst>
          </p:cNvPr>
          <p:cNvSpPr>
            <a:spLocks noGrp="1"/>
          </p:cNvSpPr>
          <p:nvPr>
            <p:ph idx="1"/>
          </p:nvPr>
        </p:nvSpPr>
        <p:spPr/>
        <p:txBody>
          <a:bodyPr>
            <a:normAutofit/>
          </a:bodyPr>
          <a:lstStyle/>
          <a:p>
            <a:pPr algn="l"/>
            <a:r>
              <a:rPr lang="en-US" b="0" i="0" dirty="0">
                <a:solidFill>
                  <a:srgbClr val="000000"/>
                </a:solidFill>
                <a:effectLst/>
                <a:latin typeface="Calibri" panose="020F0502020204030204" pitchFamily="34" charset="0"/>
              </a:rPr>
              <a:t>If applicable, early childhood providers receive professional development on screen time two or more times per year on a variety of topics:</a:t>
            </a:r>
            <a:endParaRPr lang="en-US" dirty="0"/>
          </a:p>
          <a:p>
            <a:pPr lvl="1"/>
            <a:r>
              <a:rPr lang="en-US" dirty="0">
                <a:solidFill>
                  <a:srgbClr val="000000"/>
                </a:solidFill>
                <a:latin typeface="Calibri" panose="020F0502020204030204" pitchFamily="34" charset="0"/>
              </a:rPr>
              <a:t>The r</a:t>
            </a:r>
            <a:r>
              <a:rPr lang="en-US" b="0" i="0" dirty="0">
                <a:solidFill>
                  <a:srgbClr val="000000"/>
                </a:solidFill>
                <a:effectLst/>
                <a:latin typeface="Calibri" panose="020F0502020204030204" pitchFamily="34" charset="0"/>
              </a:rPr>
              <a:t>ecommended amount, types, and use of screen time in child care</a:t>
            </a:r>
          </a:p>
          <a:p>
            <a:pPr lvl="1"/>
            <a:r>
              <a:rPr lang="en-US" dirty="0">
                <a:solidFill>
                  <a:srgbClr val="000000"/>
                </a:solidFill>
                <a:latin typeface="Calibri" panose="020F0502020204030204" pitchFamily="34" charset="0"/>
              </a:rPr>
              <a:t>Effectively teaching children about </a:t>
            </a:r>
            <a:r>
              <a:rPr lang="en-US" b="0" i="0" dirty="0">
                <a:solidFill>
                  <a:srgbClr val="000000"/>
                </a:solidFill>
                <a:effectLst/>
                <a:latin typeface="Calibri" panose="020F0502020204030204" pitchFamily="34" charset="0"/>
              </a:rPr>
              <a:t>screen time</a:t>
            </a:r>
          </a:p>
          <a:p>
            <a:endParaRPr lang="en-US" dirty="0"/>
          </a:p>
        </p:txBody>
      </p:sp>
      <p:sp>
        <p:nvSpPr>
          <p:cNvPr id="3" name="Title 2">
            <a:extLst>
              <a:ext uri="{FF2B5EF4-FFF2-40B4-BE49-F238E27FC236}">
                <a16:creationId xmlns:a16="http://schemas.microsoft.com/office/drawing/2014/main" id="{3461C49C-BEF1-4856-B6B9-8FABAE70010E}"/>
              </a:ext>
            </a:extLst>
          </p:cNvPr>
          <p:cNvSpPr>
            <a:spLocks noGrp="1"/>
          </p:cNvSpPr>
          <p:nvPr>
            <p:ph type="title"/>
          </p:nvPr>
        </p:nvSpPr>
        <p:spPr/>
        <p:txBody>
          <a:bodyPr/>
          <a:lstStyle/>
          <a:p>
            <a:r>
              <a:rPr lang="en-US" dirty="0"/>
              <a:t>Education for Staff</a:t>
            </a:r>
          </a:p>
        </p:txBody>
      </p:sp>
      <p:sp>
        <p:nvSpPr>
          <p:cNvPr id="4" name="Slide Number Placeholder 3"/>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fld id="{C52F12FE-44DD-4E9A-97DB-0269DCBFB1C7}" type="slidenum">
              <a:rPr lang="en-US" smtClean="0"/>
              <a:pPr defTabSz="457189"/>
              <a:t>125</a:t>
            </a:fld>
            <a:endParaRPr lang="en-US">
              <a:solidFill>
                <a:prstClr val="black">
                  <a:tint val="75000"/>
                </a:prstClr>
              </a:solidFill>
              <a:latin typeface="Calibri"/>
            </a:endParaRPr>
          </a:p>
        </p:txBody>
      </p:sp>
    </p:spTree>
    <p:extLst>
      <p:ext uri="{BB962C8B-B14F-4D97-AF65-F5344CB8AC3E}">
        <p14:creationId xmlns:p14="http://schemas.microsoft.com/office/powerpoint/2010/main" val="305942664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99625A-3CB4-473C-BEFB-38437610DF50}"/>
              </a:ext>
            </a:extLst>
          </p:cNvPr>
          <p:cNvSpPr>
            <a:spLocks noGrp="1"/>
          </p:cNvSpPr>
          <p:nvPr>
            <p:ph idx="1"/>
          </p:nvPr>
        </p:nvSpPr>
        <p:spPr/>
        <p:txBody>
          <a:bodyPr>
            <a:normAutofit/>
          </a:bodyPr>
          <a:lstStyle/>
          <a:p>
            <a:r>
              <a:rPr lang="en-US" dirty="0">
                <a:latin typeface="Calibri" panose="020F0502020204030204" pitchFamily="34" charset="0"/>
                <a:cs typeface="Calibri" panose="020F0502020204030204" pitchFamily="34" charset="0"/>
              </a:rPr>
              <a:t>Families are offered education on screen time at least 2 times per year, as their children reach developmental milestones, and upon request.</a:t>
            </a:r>
          </a:p>
          <a:p>
            <a:pPr lvl="1"/>
            <a:r>
              <a:rPr lang="en-US" dirty="0">
                <a:latin typeface="Calibri" panose="020F0502020204030204" pitchFamily="34" charset="0"/>
                <a:cs typeface="Calibri" panose="020F0502020204030204" pitchFamily="34" charset="0"/>
              </a:rPr>
              <a:t>On a variety of </a:t>
            </a:r>
            <a:r>
              <a:rPr lang="en-US" sz="2800" dirty="0">
                <a:latin typeface="Calibri" panose="020F0502020204030204" pitchFamily="34" charset="0"/>
                <a:cs typeface="Calibri" panose="020F0502020204030204" pitchFamily="34" charset="0"/>
              </a:rPr>
              <a:t>topics related to screen time recommendations and how families can follow them at home</a:t>
            </a:r>
            <a:r>
              <a:rPr kumimoji="0" lang="en-US" sz="28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a:t>
            </a:r>
          </a:p>
          <a:p>
            <a:pPr lvl="1"/>
            <a:r>
              <a:rPr lang="en-US" b="0" i="0" dirty="0">
                <a:solidFill>
                  <a:srgbClr val="000000"/>
                </a:solidFill>
                <a:effectLst/>
                <a:latin typeface="Calibri" panose="020F0502020204030204" pitchFamily="34" charset="0"/>
              </a:rPr>
              <a:t>Providers encourage families to limit screen time at home to no more than one hour daily. (American Academy of Pediatrics)</a:t>
            </a:r>
            <a:endParaRPr lang="en-US" dirty="0">
              <a:latin typeface="Calibri" panose="020F0502020204030204" pitchFamily="34" charset="0"/>
              <a:cs typeface="Calibri" panose="020F0502020204030204" pitchFamily="34" charset="0"/>
            </a:endParaRPr>
          </a:p>
          <a:p>
            <a:pPr lvl="1"/>
            <a:endParaRPr lang="en-US" dirty="0"/>
          </a:p>
        </p:txBody>
      </p:sp>
      <p:sp>
        <p:nvSpPr>
          <p:cNvPr id="3" name="Title 2">
            <a:extLst>
              <a:ext uri="{FF2B5EF4-FFF2-40B4-BE49-F238E27FC236}">
                <a16:creationId xmlns:a16="http://schemas.microsoft.com/office/drawing/2014/main" id="{3461C49C-BEF1-4856-B6B9-8FABAE70010E}"/>
              </a:ext>
            </a:extLst>
          </p:cNvPr>
          <p:cNvSpPr>
            <a:spLocks noGrp="1"/>
          </p:cNvSpPr>
          <p:nvPr>
            <p:ph type="title"/>
          </p:nvPr>
        </p:nvSpPr>
        <p:spPr/>
        <p:txBody>
          <a:bodyPr/>
          <a:lstStyle/>
          <a:p>
            <a:r>
              <a:rPr lang="en-US" dirty="0"/>
              <a:t>Education for Families</a:t>
            </a:r>
          </a:p>
        </p:txBody>
      </p:sp>
      <p:sp>
        <p:nvSpPr>
          <p:cNvPr id="4" name="Slide Number Placeholder 3"/>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52F12FE-44DD-4E9A-97DB-0269DCBFB1C7}" type="slidenum">
              <a:rPr lang="en-US" smtClean="0"/>
              <a:pPr/>
              <a:t>126</a:t>
            </a:fld>
            <a:endParaRPr lang="en-US"/>
          </a:p>
        </p:txBody>
      </p:sp>
    </p:spTree>
    <p:extLst>
      <p:ext uri="{BB962C8B-B14F-4D97-AF65-F5344CB8AC3E}">
        <p14:creationId xmlns:p14="http://schemas.microsoft.com/office/powerpoint/2010/main" val="330585150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88AFD9-7A8D-DFAF-49A2-A93773E25C64}"/>
              </a:ext>
            </a:extLst>
          </p:cNvPr>
          <p:cNvSpPr>
            <a:spLocks noGrp="1"/>
          </p:cNvSpPr>
          <p:nvPr>
            <p:ph idx="1"/>
          </p:nvPr>
        </p:nvSpPr>
        <p:spPr/>
        <p:txBody>
          <a:bodyPr/>
          <a:lstStyle/>
          <a:p>
            <a:r>
              <a:rPr lang="en-US" dirty="0">
                <a:latin typeface="Calibri" panose="020F0502020204030204" pitchFamily="34" charset="0"/>
                <a:cs typeface="Calibri" panose="020F0502020204030204" pitchFamily="34" charset="0"/>
              </a:rPr>
              <a:t>Prospective families are informed of screen time policies and practices.</a:t>
            </a:r>
          </a:p>
          <a:p>
            <a:r>
              <a:rPr lang="en-US" dirty="0">
                <a:latin typeface="Calibri" panose="020F0502020204030204" pitchFamily="34" charset="0"/>
                <a:cs typeface="Calibri" panose="020F0502020204030204" pitchFamily="34" charset="0"/>
              </a:rPr>
              <a:t>Materials are written in a language and at a level the families can understand.</a:t>
            </a:r>
          </a:p>
          <a:p>
            <a:endParaRPr lang="en-US" dirty="0"/>
          </a:p>
        </p:txBody>
      </p:sp>
      <p:sp>
        <p:nvSpPr>
          <p:cNvPr id="3" name="Title 2">
            <a:extLst>
              <a:ext uri="{FF2B5EF4-FFF2-40B4-BE49-F238E27FC236}">
                <a16:creationId xmlns:a16="http://schemas.microsoft.com/office/drawing/2014/main" id="{ACDB2527-80E9-E5CF-C2E6-EE8273CE72E9}"/>
              </a:ext>
            </a:extLst>
          </p:cNvPr>
          <p:cNvSpPr>
            <a:spLocks noGrp="1"/>
          </p:cNvSpPr>
          <p:nvPr>
            <p:ph type="title"/>
          </p:nvPr>
        </p:nvSpPr>
        <p:spPr/>
        <p:txBody>
          <a:bodyPr/>
          <a:lstStyle/>
          <a:p>
            <a:r>
              <a:rPr lang="en-US" dirty="0"/>
              <a:t>Education for Families cont.</a:t>
            </a:r>
          </a:p>
        </p:txBody>
      </p:sp>
      <p:sp>
        <p:nvSpPr>
          <p:cNvPr id="4" name="Slide Number Placeholder 3">
            <a:extLst>
              <a:ext uri="{FF2B5EF4-FFF2-40B4-BE49-F238E27FC236}">
                <a16:creationId xmlns:a16="http://schemas.microsoft.com/office/drawing/2014/main" id="{47D658FA-C9EC-95BD-5E66-01D8ED24E4B3}"/>
              </a:ext>
            </a:extLst>
          </p:cNvPr>
          <p:cNvSpPr>
            <a:spLocks noGrp="1"/>
          </p:cNvSpPr>
          <p:nvPr>
            <p:ph type="sldNum" sz="quarter" idx="10"/>
          </p:nvPr>
        </p:nvSpPr>
        <p:spPr/>
        <p:txBody>
          <a:bodyPr/>
          <a:lstStyle/>
          <a:p>
            <a:pPr marL="0" lvl="0" indent="0" algn="r" rtl="0">
              <a:spcBef>
                <a:spcPts val="0"/>
              </a:spcBef>
              <a:spcAft>
                <a:spcPts val="0"/>
              </a:spcAft>
              <a:buNone/>
            </a:pPr>
            <a:fld id="{00000000-1234-1234-1234-123412341234}" type="slidenum">
              <a:rPr lang="en-US" smtClean="0"/>
              <a:t>127</a:t>
            </a:fld>
            <a:endParaRPr lang="en-US"/>
          </a:p>
        </p:txBody>
      </p:sp>
    </p:spTree>
    <p:extLst>
      <p:ext uri="{BB962C8B-B14F-4D97-AF65-F5344CB8AC3E}">
        <p14:creationId xmlns:p14="http://schemas.microsoft.com/office/powerpoint/2010/main" val="231206870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23"/>
          <p:cNvSpPr txBox="1">
            <a:spLocks noGrp="1"/>
          </p:cNvSpPr>
          <p:nvPr>
            <p:ph idx="1"/>
          </p:nvPr>
        </p:nvSpPr>
        <p:spPr>
          <a:prstGeom prst="rect">
            <a:avLst/>
          </a:prstGeom>
          <a:noFill/>
          <a:ln>
            <a:noFill/>
          </a:ln>
        </p:spPr>
        <p:txBody>
          <a:bodyPr spcFirstLastPara="1" wrap="square" lIns="91425" tIns="45700" rIns="91425" bIns="45700" anchor="t" anchorCtr="0">
            <a:normAutofit fontScale="92500"/>
          </a:bodyPr>
          <a:lstStyle/>
          <a:p>
            <a:pPr marL="0" lvl="0" indent="0" algn="l" rtl="0">
              <a:lnSpc>
                <a:spcPct val="100000"/>
              </a:lnSpc>
              <a:spcBef>
                <a:spcPts val="0"/>
              </a:spcBef>
              <a:spcAft>
                <a:spcPts val="0"/>
              </a:spcAft>
              <a:buSzPts val="2800"/>
              <a:buNone/>
            </a:pPr>
            <a:r>
              <a:rPr lang="en-US" sz="2800" b="1" dirty="0"/>
              <a:t>Education opportunities can include special programs, newsletters, or information sheets. </a:t>
            </a:r>
            <a:endParaRPr dirty="0"/>
          </a:p>
          <a:p>
            <a:pPr marL="0" lvl="0" indent="0" algn="l" rtl="0">
              <a:lnSpc>
                <a:spcPct val="100000"/>
              </a:lnSpc>
              <a:spcBef>
                <a:spcPts val="600"/>
              </a:spcBef>
              <a:spcAft>
                <a:spcPts val="0"/>
              </a:spcAft>
              <a:buSzPts val="2800"/>
              <a:buNone/>
            </a:pPr>
            <a:endParaRPr sz="2800" b="1" dirty="0"/>
          </a:p>
          <a:p>
            <a:pPr marL="0" lvl="0" indent="0" algn="l" rtl="0">
              <a:lnSpc>
                <a:spcPct val="100000"/>
              </a:lnSpc>
              <a:spcBef>
                <a:spcPts val="600"/>
              </a:spcBef>
              <a:spcAft>
                <a:spcPts val="0"/>
              </a:spcAft>
              <a:buSzPts val="2800"/>
              <a:buNone/>
            </a:pPr>
            <a:r>
              <a:rPr lang="en-US" sz="2800" b="1" dirty="0"/>
              <a:t>Topics to include when educating families may include:</a:t>
            </a:r>
            <a:endParaRPr sz="3600" b="1" dirty="0"/>
          </a:p>
          <a:p>
            <a:pPr lvl="0" algn="l" rtl="0">
              <a:lnSpc>
                <a:spcPct val="100000"/>
              </a:lnSpc>
              <a:spcBef>
                <a:spcPts val="600"/>
              </a:spcBef>
              <a:spcAft>
                <a:spcPts val="0"/>
              </a:spcAft>
              <a:buSzPts val="2800"/>
            </a:pPr>
            <a:r>
              <a:rPr lang="en-US" sz="2800" dirty="0"/>
              <a:t>Many families are not familiar with current screen time recommendations for children.</a:t>
            </a:r>
            <a:endParaRPr lang="en-US" dirty="0"/>
          </a:p>
          <a:p>
            <a:pPr>
              <a:spcBef>
                <a:spcPts val="600"/>
              </a:spcBef>
              <a:buSzPts val="2800"/>
            </a:pPr>
            <a:r>
              <a:rPr lang="en-US" sz="2800" dirty="0"/>
              <a:t>Families have the greatest control of screen time use. </a:t>
            </a:r>
            <a:endParaRPr lang="en-US" dirty="0"/>
          </a:p>
          <a:p>
            <a:pPr lvl="0" algn="l" rtl="0">
              <a:lnSpc>
                <a:spcPct val="100000"/>
              </a:lnSpc>
              <a:spcBef>
                <a:spcPts val="600"/>
              </a:spcBef>
              <a:spcAft>
                <a:spcPts val="0"/>
              </a:spcAft>
              <a:buSzPts val="2800"/>
            </a:pPr>
            <a:r>
              <a:rPr lang="en-US" sz="2800" dirty="0"/>
              <a:t>Children look to the caregivers in their lives as role models – family members and child care providers are modeling the use of screen time.  </a:t>
            </a:r>
            <a:endParaRPr dirty="0"/>
          </a:p>
        </p:txBody>
      </p:sp>
      <p:sp>
        <p:nvSpPr>
          <p:cNvPr id="279" name="Google Shape;279;p2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3264A0"/>
              </a:buClr>
              <a:buSzPts val="3600"/>
              <a:buFont typeface="Arial"/>
              <a:buNone/>
            </a:pPr>
            <a:r>
              <a:rPr lang="en-US"/>
              <a:t>Bringing it Home</a:t>
            </a:r>
            <a:endParaRPr/>
          </a:p>
        </p:txBody>
      </p:sp>
      <p:sp>
        <p:nvSpPr>
          <p:cNvPr id="280" name="Google Shape;280;p23"/>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128</a:t>
            </a:fld>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4"/>
          <p:cNvSpPr txBox="1">
            <a:spLocks noGrp="1"/>
          </p:cNvSpPr>
          <p:nvPr>
            <p:ph idx="1"/>
          </p:nvPr>
        </p:nvSpPr>
        <p:spPr>
          <a:prstGeom prst="rect">
            <a:avLst/>
          </a:prstGeom>
          <a:noFill/>
          <a:ln>
            <a:noFill/>
          </a:ln>
        </p:spPr>
        <p:txBody>
          <a:bodyPr spcFirstLastPara="1" wrap="square" lIns="91425" tIns="45700" rIns="91425" bIns="45700" anchor="t" anchorCtr="0">
            <a:normAutofit fontScale="85000" lnSpcReduction="10000"/>
          </a:bodyPr>
          <a:lstStyle/>
          <a:p>
            <a:pPr lvl="0" algn="l" rtl="0">
              <a:lnSpc>
                <a:spcPct val="100000"/>
              </a:lnSpc>
              <a:spcBef>
                <a:spcPts val="0"/>
              </a:spcBef>
              <a:spcAft>
                <a:spcPts val="0"/>
              </a:spcAft>
              <a:buSzPct val="100000"/>
            </a:pPr>
            <a:r>
              <a:rPr lang="en-US" b="1" dirty="0"/>
              <a:t>Surprise them: </a:t>
            </a:r>
            <a:r>
              <a:rPr lang="en-US" dirty="0"/>
              <a:t>Put together a bag or box containing activities that children don’t always have access to.   </a:t>
            </a:r>
            <a:endParaRPr dirty="0"/>
          </a:p>
          <a:p>
            <a:pPr lvl="0" algn="l" rtl="0">
              <a:lnSpc>
                <a:spcPct val="100000"/>
              </a:lnSpc>
              <a:spcBef>
                <a:spcPts val="600"/>
              </a:spcBef>
              <a:spcAft>
                <a:spcPts val="0"/>
              </a:spcAft>
              <a:buSzPct val="100000"/>
            </a:pPr>
            <a:r>
              <a:rPr lang="en-US" b="1" dirty="0"/>
              <a:t>Puzzle time: </a:t>
            </a:r>
            <a:r>
              <a:rPr lang="en-US" dirty="0"/>
              <a:t>Have easy puzzles available that children can do alone.</a:t>
            </a:r>
            <a:endParaRPr dirty="0"/>
          </a:p>
          <a:p>
            <a:pPr lvl="0" algn="l" rtl="0">
              <a:lnSpc>
                <a:spcPct val="100000"/>
              </a:lnSpc>
              <a:spcBef>
                <a:spcPts val="600"/>
              </a:spcBef>
              <a:spcAft>
                <a:spcPts val="0"/>
              </a:spcAft>
              <a:buSzPct val="100000"/>
            </a:pPr>
            <a:r>
              <a:rPr lang="en-US" b="1" dirty="0"/>
              <a:t>Get crafty</a:t>
            </a:r>
            <a:r>
              <a:rPr lang="en-US" dirty="0"/>
              <a:t>: Make greeting cards for upcoming holidays or birthdays.</a:t>
            </a:r>
            <a:endParaRPr dirty="0"/>
          </a:p>
          <a:p>
            <a:pPr lvl="0" algn="l" rtl="0">
              <a:lnSpc>
                <a:spcPct val="100000"/>
              </a:lnSpc>
              <a:spcBef>
                <a:spcPts val="600"/>
              </a:spcBef>
              <a:spcAft>
                <a:spcPts val="0"/>
              </a:spcAft>
              <a:buSzPct val="100000"/>
            </a:pPr>
            <a:r>
              <a:rPr lang="en-US" b="1" dirty="0"/>
              <a:t>Act out stories or skits: </a:t>
            </a:r>
            <a:r>
              <a:rPr lang="en-US" dirty="0"/>
              <a:t>Hand out a variety of costume pieces and have children dress up.</a:t>
            </a:r>
            <a:endParaRPr dirty="0"/>
          </a:p>
          <a:p>
            <a:pPr lvl="0" algn="l" rtl="0">
              <a:lnSpc>
                <a:spcPct val="100000"/>
              </a:lnSpc>
              <a:spcBef>
                <a:spcPts val="600"/>
              </a:spcBef>
              <a:spcAft>
                <a:spcPts val="0"/>
              </a:spcAft>
              <a:buSzPct val="100000"/>
            </a:pPr>
            <a:r>
              <a:rPr lang="en-US" b="1" dirty="0"/>
              <a:t>Play music: </a:t>
            </a:r>
            <a:r>
              <a:rPr lang="en-US" dirty="0"/>
              <a:t>Have children make up their own dances. Add ribbons and instruments for more movement.</a:t>
            </a:r>
            <a:endParaRPr dirty="0"/>
          </a:p>
          <a:p>
            <a:pPr lvl="0" algn="l" rtl="0">
              <a:lnSpc>
                <a:spcPct val="100000"/>
              </a:lnSpc>
              <a:spcBef>
                <a:spcPts val="600"/>
              </a:spcBef>
              <a:spcAft>
                <a:spcPts val="0"/>
              </a:spcAft>
              <a:buSzPct val="100000"/>
            </a:pPr>
            <a:r>
              <a:rPr lang="en-US" b="1" dirty="0"/>
              <a:t>Enlist their help: </a:t>
            </a:r>
            <a:r>
              <a:rPr lang="en-US" dirty="0"/>
              <a:t>Involve children in the task. For meals and snacks, have them help prepare and clean-up.</a:t>
            </a:r>
            <a:endParaRPr dirty="0"/>
          </a:p>
        </p:txBody>
      </p:sp>
      <p:sp>
        <p:nvSpPr>
          <p:cNvPr id="286" name="Google Shape;286;p2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3264A0"/>
              </a:buClr>
              <a:buSzPts val="3600"/>
              <a:buFont typeface="Arial"/>
              <a:buNone/>
            </a:pPr>
            <a:r>
              <a:rPr lang="en-US"/>
              <a:t>Creative Ideas to Replace Screen Time </a:t>
            </a:r>
            <a:endParaRPr/>
          </a:p>
        </p:txBody>
      </p:sp>
      <p:sp>
        <p:nvSpPr>
          <p:cNvPr id="287" name="Google Shape;287;p24"/>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129</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Physical Activity and Child Development</a:t>
            </a:r>
          </a:p>
        </p:txBody>
      </p:sp>
      <p:pic>
        <p:nvPicPr>
          <p:cNvPr id="6" name="Content Placeholder 2" descr="A picture containing child, little, boy, outdoor&#10;&#10;Description automatically generated">
            <a:extLst>
              <a:ext uri="{FF2B5EF4-FFF2-40B4-BE49-F238E27FC236}">
                <a16:creationId xmlns:a16="http://schemas.microsoft.com/office/drawing/2014/main" id="{6E0E55F4-3D93-45A6-8176-DCDB08C153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91602" y="2205309"/>
            <a:ext cx="4410893" cy="2880653"/>
          </a:xfrm>
          <a:prstGeom prst="rect">
            <a:avLst/>
          </a:prstGeom>
        </p:spPr>
      </p:pic>
      <p:sp>
        <p:nvSpPr>
          <p:cNvPr id="2" name="Slide Number Placeholder 1"/>
          <p:cNvSpPr>
            <a:spLocks noGrp="1"/>
          </p:cNvSpPr>
          <p:nvPr>
            <p:ph type="sldNum" sz="quarter" idx="10"/>
          </p:nvPr>
        </p:nvSpPr>
        <p:spPr/>
        <p:txBody>
          <a:bodyPr/>
          <a:lstStyle/>
          <a:p>
            <a:fld id="{CE47D4E3-351F-4CDB-9041-F63A25E2B1C2}" type="slidenum">
              <a:rPr lang="en-US" smtClean="0"/>
              <a:t>13</a:t>
            </a:fld>
            <a:endParaRPr lang="en-US"/>
          </a:p>
        </p:txBody>
      </p:sp>
      <p:sp>
        <p:nvSpPr>
          <p:cNvPr id="11" name="TextBox 10">
            <a:extLst>
              <a:ext uri="{FF2B5EF4-FFF2-40B4-BE49-F238E27FC236}">
                <a16:creationId xmlns:a16="http://schemas.microsoft.com/office/drawing/2014/main" id="{80D2193F-F2D3-8777-D225-6B3F91D01B57}"/>
              </a:ext>
            </a:extLst>
          </p:cNvPr>
          <p:cNvSpPr txBox="1"/>
          <p:nvPr/>
        </p:nvSpPr>
        <p:spPr>
          <a:xfrm>
            <a:off x="-359761" y="1648918"/>
            <a:ext cx="2893101" cy="646331"/>
          </a:xfrm>
          <a:prstGeom prst="rect">
            <a:avLst/>
          </a:prstGeom>
          <a:noFill/>
        </p:spPr>
        <p:txBody>
          <a:bodyPr wrap="square" rtlCol="0">
            <a:spAutoFit/>
          </a:bodyPr>
          <a:lstStyle/>
          <a:p>
            <a:pPr algn="ctr"/>
            <a:r>
              <a:rPr lang="en-US" sz="3600" b="1" dirty="0"/>
              <a:t>Physical</a:t>
            </a:r>
          </a:p>
        </p:txBody>
      </p:sp>
      <p:sp>
        <p:nvSpPr>
          <p:cNvPr id="12" name="TextBox 11">
            <a:extLst>
              <a:ext uri="{FF2B5EF4-FFF2-40B4-BE49-F238E27FC236}">
                <a16:creationId xmlns:a16="http://schemas.microsoft.com/office/drawing/2014/main" id="{1CC0BEE8-F485-AEB0-0805-36920FD92FB6}"/>
              </a:ext>
            </a:extLst>
          </p:cNvPr>
          <p:cNvSpPr txBox="1"/>
          <p:nvPr/>
        </p:nvSpPr>
        <p:spPr>
          <a:xfrm>
            <a:off x="-327280" y="4215482"/>
            <a:ext cx="2893101" cy="646331"/>
          </a:xfrm>
          <a:prstGeom prst="rect">
            <a:avLst/>
          </a:prstGeom>
          <a:noFill/>
        </p:spPr>
        <p:txBody>
          <a:bodyPr wrap="square" rtlCol="0">
            <a:spAutoFit/>
          </a:bodyPr>
          <a:lstStyle/>
          <a:p>
            <a:pPr algn="ctr"/>
            <a:r>
              <a:rPr lang="en-US" sz="3600" b="1" dirty="0"/>
              <a:t>Cognitive</a:t>
            </a:r>
          </a:p>
        </p:txBody>
      </p:sp>
      <p:sp>
        <p:nvSpPr>
          <p:cNvPr id="13" name="TextBox 12">
            <a:extLst>
              <a:ext uri="{FF2B5EF4-FFF2-40B4-BE49-F238E27FC236}">
                <a16:creationId xmlns:a16="http://schemas.microsoft.com/office/drawing/2014/main" id="{3F361CFF-BA88-34A9-E387-F79735580D14}"/>
              </a:ext>
            </a:extLst>
          </p:cNvPr>
          <p:cNvSpPr txBox="1"/>
          <p:nvPr/>
        </p:nvSpPr>
        <p:spPr>
          <a:xfrm>
            <a:off x="1281659" y="5458101"/>
            <a:ext cx="6580682" cy="1200329"/>
          </a:xfrm>
          <a:prstGeom prst="rect">
            <a:avLst/>
          </a:prstGeom>
          <a:noFill/>
        </p:spPr>
        <p:txBody>
          <a:bodyPr wrap="square" rtlCol="0">
            <a:spAutoFit/>
          </a:bodyPr>
          <a:lstStyle/>
          <a:p>
            <a:pPr algn="ctr"/>
            <a:r>
              <a:rPr lang="en-US" sz="3600" b="1" dirty="0"/>
              <a:t>Language, Literacy, and Communication</a:t>
            </a:r>
          </a:p>
        </p:txBody>
      </p:sp>
      <p:sp>
        <p:nvSpPr>
          <p:cNvPr id="14" name="TextBox 13">
            <a:extLst>
              <a:ext uri="{FF2B5EF4-FFF2-40B4-BE49-F238E27FC236}">
                <a16:creationId xmlns:a16="http://schemas.microsoft.com/office/drawing/2014/main" id="{BD9409DE-922E-B5D2-D2AE-1ED4459A2DF8}"/>
              </a:ext>
            </a:extLst>
          </p:cNvPr>
          <p:cNvSpPr txBox="1"/>
          <p:nvPr/>
        </p:nvSpPr>
        <p:spPr>
          <a:xfrm>
            <a:off x="6717485" y="3959628"/>
            <a:ext cx="2893101" cy="1200329"/>
          </a:xfrm>
          <a:prstGeom prst="rect">
            <a:avLst/>
          </a:prstGeom>
          <a:noFill/>
        </p:spPr>
        <p:txBody>
          <a:bodyPr wrap="square" rtlCol="0">
            <a:spAutoFit/>
          </a:bodyPr>
          <a:lstStyle/>
          <a:p>
            <a:r>
              <a:rPr lang="en-US" sz="3600" b="1" dirty="0"/>
              <a:t>Social and Emotional </a:t>
            </a:r>
          </a:p>
        </p:txBody>
      </p:sp>
      <p:sp>
        <p:nvSpPr>
          <p:cNvPr id="15" name="TextBox 14">
            <a:extLst>
              <a:ext uri="{FF2B5EF4-FFF2-40B4-BE49-F238E27FC236}">
                <a16:creationId xmlns:a16="http://schemas.microsoft.com/office/drawing/2014/main" id="{EC2D0AB4-B04D-12E9-75B8-52AB3FAE5600}"/>
              </a:ext>
            </a:extLst>
          </p:cNvPr>
          <p:cNvSpPr txBox="1"/>
          <p:nvPr/>
        </p:nvSpPr>
        <p:spPr>
          <a:xfrm>
            <a:off x="6665223" y="1648918"/>
            <a:ext cx="2893101" cy="646331"/>
          </a:xfrm>
          <a:prstGeom prst="rect">
            <a:avLst/>
          </a:prstGeom>
          <a:noFill/>
        </p:spPr>
        <p:txBody>
          <a:bodyPr wrap="square" rtlCol="0">
            <a:spAutoFit/>
          </a:bodyPr>
          <a:lstStyle/>
          <a:p>
            <a:pPr algn="ctr"/>
            <a:r>
              <a:rPr lang="en-US" sz="3600" b="1" dirty="0"/>
              <a:t>Sensory</a:t>
            </a:r>
          </a:p>
        </p:txBody>
      </p:sp>
    </p:spTree>
    <p:extLst>
      <p:ext uri="{BB962C8B-B14F-4D97-AF65-F5344CB8AC3E}">
        <p14:creationId xmlns:p14="http://schemas.microsoft.com/office/powerpoint/2010/main" val="206834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5"/>
          <p:cNvSpPr txBox="1">
            <a:spLocks noGrp="1"/>
          </p:cNvSpPr>
          <p:nvPr>
            <p:ph type="title"/>
          </p:nvPr>
        </p:nvSpPr>
        <p:spPr>
          <a:xfrm>
            <a:off x="6310745" y="2038930"/>
            <a:ext cx="2667000" cy="3048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264A0"/>
              </a:buClr>
              <a:buSzPts val="3600"/>
              <a:buFont typeface="Arial"/>
              <a:buNone/>
            </a:pPr>
            <a:r>
              <a:rPr lang="en-US"/>
              <a:t>Policy</a:t>
            </a:r>
            <a:endParaRPr/>
          </a:p>
        </p:txBody>
      </p:sp>
      <p:sp>
        <p:nvSpPr>
          <p:cNvPr id="294" name="Google Shape;294;p25"/>
          <p:cNvSpPr txBox="1">
            <a:spLocks noGrp="1"/>
          </p:cNvSpPr>
          <p:nvPr>
            <p:ph type="sldNum" idx="12"/>
          </p:nvPr>
        </p:nvSpPr>
        <p:spPr>
          <a:xfrm>
            <a:off x="6928997" y="6356350"/>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rgbClr val="888888"/>
                </a:solidFill>
              </a:rPr>
              <a:t>130</a:t>
            </a:fld>
            <a:endParaRPr>
              <a:solidFill>
                <a:srgbClr val="888888"/>
              </a:solidFil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2" y="1385458"/>
            <a:ext cx="6700345" cy="4987635"/>
          </a:xfrm>
        </p:spPr>
        <p:txBody>
          <a:bodyPr>
            <a:normAutofit/>
          </a:bodyPr>
          <a:lstStyle/>
          <a:p>
            <a:r>
              <a:rPr lang="en-US" dirty="0"/>
              <a:t>The facility’s policies should include policies on screen time that include a variety of topics:</a:t>
            </a:r>
          </a:p>
          <a:p>
            <a:pPr lvl="1"/>
            <a:r>
              <a:rPr lang="en-US" dirty="0"/>
              <a:t>The amount and type of screen time at child care programs</a:t>
            </a:r>
          </a:p>
          <a:p>
            <a:pPr lvl="1"/>
            <a:r>
              <a:rPr lang="en-US" dirty="0"/>
              <a:t>Reducing screen time and increasing physical activity</a:t>
            </a:r>
          </a:p>
          <a:p>
            <a:pPr lvl="1"/>
            <a:r>
              <a:rPr lang="en-US" dirty="0"/>
              <a:t>Appropriate supervision and use of screen time</a:t>
            </a:r>
          </a:p>
          <a:p>
            <a:pPr lvl="1"/>
            <a:r>
              <a:rPr lang="en-US" dirty="0"/>
              <a:t>Not using screen time as a reward</a:t>
            </a:r>
          </a:p>
        </p:txBody>
      </p:sp>
      <p:sp>
        <p:nvSpPr>
          <p:cNvPr id="5" name="Title 4"/>
          <p:cNvSpPr>
            <a:spLocks noGrp="1"/>
          </p:cNvSpPr>
          <p:nvPr>
            <p:ph type="title"/>
          </p:nvPr>
        </p:nvSpPr>
        <p:spPr/>
        <p:txBody>
          <a:bodyPr/>
          <a:lstStyle/>
          <a:p>
            <a:r>
              <a:rPr lang="en-US" dirty="0"/>
              <a:t>Screen Time Policies </a:t>
            </a:r>
          </a:p>
        </p:txBody>
      </p:sp>
      <p:sp>
        <p:nvSpPr>
          <p:cNvPr id="7" name="TextBox 6">
            <a:extLst>
              <a:ext uri="{FF2B5EF4-FFF2-40B4-BE49-F238E27FC236}">
                <a16:creationId xmlns:a16="http://schemas.microsoft.com/office/drawing/2014/main" id="{CC2F035F-068C-4E26-B6C4-5AD21A1F1551}"/>
              </a:ext>
            </a:extLst>
          </p:cNvPr>
          <p:cNvSpPr txBox="1"/>
          <p:nvPr/>
        </p:nvSpPr>
        <p:spPr>
          <a:xfrm>
            <a:off x="6886222" y="3429003"/>
            <a:ext cx="2257779" cy="954107"/>
          </a:xfrm>
          <a:prstGeom prst="rect">
            <a:avLst/>
          </a:prstGeom>
          <a:noFill/>
        </p:spPr>
        <p:txBody>
          <a:bodyPr wrap="square" rtlCol="0">
            <a:spAutoFit/>
          </a:bodyPr>
          <a:lstStyle/>
          <a:p>
            <a:pPr algn="ctr"/>
            <a:r>
              <a:rPr lang="en-US" sz="2800" b="1" i="1">
                <a:solidFill>
                  <a:srgbClr val="D97233"/>
                </a:solidFill>
              </a:rPr>
              <a:t>Variety of </a:t>
            </a:r>
          </a:p>
          <a:p>
            <a:pPr algn="ctr"/>
            <a:r>
              <a:rPr lang="en-US" sz="2800" b="1" i="1">
                <a:solidFill>
                  <a:srgbClr val="D97233"/>
                </a:solidFill>
              </a:rPr>
              <a:t>Topics</a:t>
            </a:r>
          </a:p>
        </p:txBody>
      </p:sp>
      <p:sp>
        <p:nvSpPr>
          <p:cNvPr id="2" name="Slide Number Placeholder 1"/>
          <p:cNvSpPr>
            <a:spLocks noGrp="1"/>
          </p:cNvSpPr>
          <p:nvPr>
            <p:ph type="sldNum" sz="quarter" idx="10"/>
          </p:nvPr>
        </p:nvSpPr>
        <p:spPr>
          <a:xfrm>
            <a:off x="6116205" y="636676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52F12FE-44DD-4E9A-97DB-0269DCBFB1C7}" type="slidenum">
              <a:rPr lang="en-US" smtClean="0"/>
              <a:pPr/>
              <a:t>131</a:t>
            </a:fld>
            <a:endParaRPr lang="en-US"/>
          </a:p>
        </p:txBody>
      </p:sp>
    </p:spTree>
    <p:extLst>
      <p:ext uri="{BB962C8B-B14F-4D97-AF65-F5344CB8AC3E}">
        <p14:creationId xmlns:p14="http://schemas.microsoft.com/office/powerpoint/2010/main" val="424100466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10" name="Google Shape;310;p27"/>
          <p:cNvPicPr preferRelativeResize="0">
            <a:picLocks noGrp="1"/>
          </p:cNvPicPr>
          <p:nvPr>
            <p:ph idx="1"/>
          </p:nvPr>
        </p:nvPicPr>
        <p:blipFill rotWithShape="1">
          <a:blip r:embed="rId3">
            <a:alphaModFix/>
          </a:blip>
          <a:stretch/>
        </p:blipFill>
        <p:spPr>
          <a:xfrm>
            <a:off x="1386400" y="1385888"/>
            <a:ext cx="6371199" cy="4987925"/>
          </a:xfrm>
          <a:prstGeom prst="rect">
            <a:avLst/>
          </a:prstGeom>
          <a:noFill/>
          <a:ln>
            <a:noFill/>
          </a:ln>
        </p:spPr>
      </p:pic>
      <p:sp>
        <p:nvSpPr>
          <p:cNvPr id="309" name="Google Shape;309;p27"/>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3264A0"/>
              </a:buClr>
              <a:buSzPct val="100000"/>
              <a:buFont typeface="Arial"/>
              <a:buNone/>
            </a:pPr>
            <a:r>
              <a:rPr lang="en-US" sz="4300"/>
              <a:t>Sample Screen Time Program Policy </a:t>
            </a:r>
            <a:endParaRPr/>
          </a:p>
        </p:txBody>
      </p:sp>
      <p:sp>
        <p:nvSpPr>
          <p:cNvPr id="311" name="Google Shape;311;p27"/>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Arial"/>
              <a:buNone/>
            </a:pPr>
            <a:fld id="{00000000-1234-1234-1234-123412341234}" type="slidenum">
              <a:rPr lang="en-US" sz="1200" b="0" i="0" u="none" strike="noStrike" cap="none">
                <a:solidFill>
                  <a:srgbClr val="888888"/>
                </a:solidFill>
                <a:latin typeface="Arial"/>
                <a:ea typeface="Arial"/>
                <a:cs typeface="Arial"/>
                <a:sym typeface="Arial"/>
              </a:rPr>
              <a:t>132</a:t>
            </a:fld>
            <a:endParaRPr sz="1200" b="0" i="0" u="none" strike="noStrike" cap="none">
              <a:solidFill>
                <a:srgbClr val="888888"/>
              </a:solidFill>
              <a:latin typeface="Arial"/>
              <a:ea typeface="Arial"/>
              <a:cs typeface="Arial"/>
              <a:sym typeface="Arial"/>
            </a:endParaRPr>
          </a:p>
        </p:txBody>
      </p:sp>
      <p:pic>
        <p:nvPicPr>
          <p:cNvPr id="312" name="Google Shape;312;p27"/>
          <p:cNvPicPr preferRelativeResize="0"/>
          <p:nvPr/>
        </p:nvPicPr>
        <p:blipFill rotWithShape="1">
          <a:blip r:embed="rId4">
            <a:alphaModFix/>
          </a:blip>
          <a:srcRect/>
          <a:stretch/>
        </p:blipFill>
        <p:spPr>
          <a:xfrm>
            <a:off x="7975194" y="185489"/>
            <a:ext cx="978189" cy="1218051"/>
          </a:xfrm>
          <a:prstGeom prst="roundRect">
            <a:avLst>
              <a:gd name="adj" fmla="val 7200"/>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CA199-8E26-DA3E-98A6-581AD51BCEEF}"/>
              </a:ext>
            </a:extLst>
          </p:cNvPr>
          <p:cNvSpPr>
            <a:spLocks noGrp="1"/>
          </p:cNvSpPr>
          <p:nvPr>
            <p:ph type="title"/>
          </p:nvPr>
        </p:nvSpPr>
        <p:spPr/>
        <p:txBody>
          <a:bodyPr/>
          <a:lstStyle/>
          <a:p>
            <a:r>
              <a:rPr lang="en-US"/>
              <a:t>Selecting Wellness Policies</a:t>
            </a:r>
          </a:p>
        </p:txBody>
      </p:sp>
      <p:pic>
        <p:nvPicPr>
          <p:cNvPr id="9" name="Content Placeholder 8" descr="Graphical user interface, text&#10;&#10;Description automatically generated">
            <a:extLst>
              <a:ext uri="{FF2B5EF4-FFF2-40B4-BE49-F238E27FC236}">
                <a16:creationId xmlns:a16="http://schemas.microsoft.com/office/drawing/2014/main" id="{DBC90590-382C-DA43-3EF4-96F176094E9E}"/>
              </a:ext>
            </a:extLst>
          </p:cNvPr>
          <p:cNvPicPr>
            <a:picLocks noGrp="1" noChangeAspect="1"/>
          </p:cNvPicPr>
          <p:nvPr>
            <p:ph sz="half" idx="2"/>
          </p:nvPr>
        </p:nvPicPr>
        <p:blipFill>
          <a:blip r:embed="rId2"/>
          <a:stretch>
            <a:fillRect/>
          </a:stretch>
        </p:blipFill>
        <p:spPr>
          <a:xfrm>
            <a:off x="571500" y="3387009"/>
            <a:ext cx="4038600" cy="2094773"/>
          </a:xfrm>
        </p:spPr>
      </p:pic>
      <p:sp>
        <p:nvSpPr>
          <p:cNvPr id="5" name="Slide Number Placeholder 4">
            <a:extLst>
              <a:ext uri="{FF2B5EF4-FFF2-40B4-BE49-F238E27FC236}">
                <a16:creationId xmlns:a16="http://schemas.microsoft.com/office/drawing/2014/main" id="{3B15FF7A-E206-B5FD-615C-306DDECD3F68}"/>
              </a:ext>
            </a:extLst>
          </p:cNvPr>
          <p:cNvSpPr>
            <a:spLocks noGrp="1"/>
          </p:cNvSpPr>
          <p:nvPr>
            <p:ph type="sldNum" sz="quarter" idx="10"/>
          </p:nvPr>
        </p:nvSpPr>
        <p:spPr/>
        <p:txBody>
          <a:bodyPr/>
          <a:lstStyle/>
          <a:p>
            <a:fld id="{CE47D4E3-351F-4CDB-9041-F63A25E2B1C2}" type="slidenum">
              <a:rPr lang="en-US" smtClean="0"/>
              <a:t>133</a:t>
            </a:fld>
            <a:endParaRPr lang="en-US"/>
          </a:p>
        </p:txBody>
      </p:sp>
      <p:sp>
        <p:nvSpPr>
          <p:cNvPr id="11" name="Oval 10">
            <a:extLst>
              <a:ext uri="{FF2B5EF4-FFF2-40B4-BE49-F238E27FC236}">
                <a16:creationId xmlns:a16="http://schemas.microsoft.com/office/drawing/2014/main" id="{0574068A-745B-00AD-DF5D-396D252C176D}"/>
              </a:ext>
            </a:extLst>
          </p:cNvPr>
          <p:cNvSpPr/>
          <p:nvPr/>
        </p:nvSpPr>
        <p:spPr>
          <a:xfrm>
            <a:off x="755371" y="4968650"/>
            <a:ext cx="914400" cy="23058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ontent Placeholder 1">
            <a:extLst>
              <a:ext uri="{FF2B5EF4-FFF2-40B4-BE49-F238E27FC236}">
                <a16:creationId xmlns:a16="http://schemas.microsoft.com/office/drawing/2014/main" id="{0623D73A-980A-44E3-4574-93877824C337}"/>
              </a:ext>
            </a:extLst>
          </p:cNvPr>
          <p:cNvSpPr txBox="1">
            <a:spLocks/>
          </p:cNvSpPr>
          <p:nvPr/>
        </p:nvSpPr>
        <p:spPr>
          <a:xfrm>
            <a:off x="4648200" y="1376218"/>
            <a:ext cx="4153894" cy="4749945"/>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0"/>
              </a:spcBef>
              <a:spcAft>
                <a:spcPts val="600"/>
              </a:spcAft>
              <a:buClr>
                <a:srgbClr val="3264A0"/>
              </a:buClr>
              <a:buFont typeface="Wingdings" panose="05000000000000000000" pitchFamily="2" charset="2"/>
              <a:buChar char="§"/>
              <a:defRPr sz="2800" kern="1200">
                <a:solidFill>
                  <a:schemeClr val="tx1"/>
                </a:solidFill>
                <a:latin typeface="+mn-lt"/>
                <a:ea typeface="+mn-ea"/>
                <a:cs typeface="+mn-cs"/>
              </a:defRPr>
            </a:lvl1pPr>
            <a:lvl2pPr marL="742950" indent="-285750" algn="l" defTabSz="457200" rtl="0" eaLnBrk="1" latinLnBrk="0" hangingPunct="1">
              <a:spcBef>
                <a:spcPts val="0"/>
              </a:spcBef>
              <a:spcAft>
                <a:spcPts val="600"/>
              </a:spcAft>
              <a:buClr>
                <a:srgbClr val="3264A0"/>
              </a:buClr>
              <a:buFont typeface="Wingdings" panose="05000000000000000000" pitchFamily="2" charset="2"/>
              <a:buChar char="§"/>
              <a:defRPr sz="2400" kern="1200">
                <a:solidFill>
                  <a:schemeClr val="tx1"/>
                </a:solidFill>
                <a:latin typeface="+mn-lt"/>
                <a:ea typeface="+mn-ea"/>
                <a:cs typeface="+mn-cs"/>
              </a:defRPr>
            </a:lvl2pPr>
            <a:lvl3pPr marL="1143000" indent="-228600" algn="l" defTabSz="457200" rtl="0" eaLnBrk="1" latinLnBrk="0" hangingPunct="1">
              <a:spcBef>
                <a:spcPts val="0"/>
              </a:spcBef>
              <a:spcAft>
                <a:spcPts val="600"/>
              </a:spcAft>
              <a:buClr>
                <a:srgbClr val="3264A0"/>
              </a:buClr>
              <a:buFont typeface="Wingdings" panose="05000000000000000000" pitchFamily="2" charset="2"/>
              <a:buChar char="§"/>
              <a:defRPr sz="2000" kern="1200">
                <a:solidFill>
                  <a:schemeClr val="tx1"/>
                </a:solidFill>
                <a:latin typeface="+mn-lt"/>
                <a:ea typeface="+mn-ea"/>
                <a:cs typeface="+mn-cs"/>
              </a:defRPr>
            </a:lvl3pPr>
            <a:lvl4pPr marL="1600200" indent="-228600" algn="l" defTabSz="457200" rtl="0" eaLnBrk="1" latinLnBrk="0" hangingPunct="1">
              <a:spcBef>
                <a:spcPts val="0"/>
              </a:spcBef>
              <a:spcAft>
                <a:spcPts val="600"/>
              </a:spcAft>
              <a:buClr>
                <a:srgbClr val="3264A0"/>
              </a:buClr>
              <a:buFont typeface="Wingdings" panose="05000000000000000000" pitchFamily="2" charset="2"/>
              <a:buChar char="§"/>
              <a:defRPr sz="1800" kern="1200">
                <a:solidFill>
                  <a:schemeClr val="tx1"/>
                </a:solidFill>
                <a:latin typeface="+mn-lt"/>
                <a:ea typeface="+mn-ea"/>
                <a:cs typeface="+mn-cs"/>
              </a:defRPr>
            </a:lvl4pPr>
            <a:lvl5pPr marL="2057400" indent="-228600" algn="l" defTabSz="457200" rtl="0" eaLnBrk="1" latinLnBrk="0" hangingPunct="1">
              <a:spcBef>
                <a:spcPts val="0"/>
              </a:spcBef>
              <a:spcAft>
                <a:spcPts val="600"/>
              </a:spcAft>
              <a:buClr>
                <a:srgbClr val="3264A0"/>
              </a:buClr>
              <a:buFont typeface="Wingdings" panose="05000000000000000000" pitchFamily="2" charset="2"/>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a:t>After completing a program assessment, ECE programs can create Wellness Policies to share with staff and families.</a:t>
            </a:r>
          </a:p>
          <a:p>
            <a:r>
              <a:rPr lang="en-US"/>
              <a:t>On the homepage, click “My Wellness Policy.”</a:t>
            </a:r>
          </a:p>
          <a:p>
            <a:r>
              <a:rPr lang="en-US"/>
              <a:t>On the “Wellness Policy” Page select your topic area of choice.</a:t>
            </a:r>
          </a:p>
          <a:p>
            <a:endParaRPr lang="en-US"/>
          </a:p>
        </p:txBody>
      </p:sp>
      <p:pic>
        <p:nvPicPr>
          <p:cNvPr id="18" name="Picture 17" descr="Graphical user interface&#10;&#10;Description automatically generated">
            <a:extLst>
              <a:ext uri="{FF2B5EF4-FFF2-40B4-BE49-F238E27FC236}">
                <a16:creationId xmlns:a16="http://schemas.microsoft.com/office/drawing/2014/main" id="{2C4406CF-1499-0B24-47F6-4E8BC7A9BF4D}"/>
              </a:ext>
            </a:extLst>
          </p:cNvPr>
          <p:cNvPicPr>
            <a:picLocks noChangeAspect="1"/>
          </p:cNvPicPr>
          <p:nvPr/>
        </p:nvPicPr>
        <p:blipFill>
          <a:blip r:embed="rId3"/>
          <a:stretch>
            <a:fillRect/>
          </a:stretch>
        </p:blipFill>
        <p:spPr>
          <a:xfrm>
            <a:off x="590549" y="1454857"/>
            <a:ext cx="3981450" cy="1196975"/>
          </a:xfrm>
          <a:prstGeom prst="rect">
            <a:avLst/>
          </a:prstGeom>
        </p:spPr>
      </p:pic>
      <p:sp>
        <p:nvSpPr>
          <p:cNvPr id="19" name="Oval 18">
            <a:extLst>
              <a:ext uri="{FF2B5EF4-FFF2-40B4-BE49-F238E27FC236}">
                <a16:creationId xmlns:a16="http://schemas.microsoft.com/office/drawing/2014/main" id="{63A75FB0-9BD8-4DBD-5588-5FD9E5A147A6}"/>
              </a:ext>
            </a:extLst>
          </p:cNvPr>
          <p:cNvSpPr/>
          <p:nvPr/>
        </p:nvSpPr>
        <p:spPr>
          <a:xfrm>
            <a:off x="2729943" y="1470759"/>
            <a:ext cx="914400" cy="23058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865918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 email&#10;&#10;Description automatically generated">
            <a:extLst>
              <a:ext uri="{FF2B5EF4-FFF2-40B4-BE49-F238E27FC236}">
                <a16:creationId xmlns:a16="http://schemas.microsoft.com/office/drawing/2014/main" id="{C2658819-23E1-0683-1815-2EEE4BDAE9B3}"/>
              </a:ext>
            </a:extLst>
          </p:cNvPr>
          <p:cNvPicPr>
            <a:picLocks noChangeAspect="1"/>
          </p:cNvPicPr>
          <p:nvPr/>
        </p:nvPicPr>
        <p:blipFill>
          <a:blip r:embed="rId2"/>
          <a:stretch>
            <a:fillRect/>
          </a:stretch>
        </p:blipFill>
        <p:spPr>
          <a:xfrm>
            <a:off x="0" y="3917638"/>
            <a:ext cx="4939275" cy="1665617"/>
          </a:xfrm>
          <a:prstGeom prst="rect">
            <a:avLst/>
          </a:prstGeom>
        </p:spPr>
      </p:pic>
      <p:pic>
        <p:nvPicPr>
          <p:cNvPr id="7" name="Picture 6" descr="Graphical user interface, text, website&#10;&#10;Description automatically generated">
            <a:extLst>
              <a:ext uri="{FF2B5EF4-FFF2-40B4-BE49-F238E27FC236}">
                <a16:creationId xmlns:a16="http://schemas.microsoft.com/office/drawing/2014/main" id="{00DC0E70-403D-41AF-7DE5-E0CC3D9124B5}"/>
              </a:ext>
            </a:extLst>
          </p:cNvPr>
          <p:cNvPicPr>
            <a:picLocks noChangeAspect="1"/>
          </p:cNvPicPr>
          <p:nvPr/>
        </p:nvPicPr>
        <p:blipFill>
          <a:blip r:embed="rId3"/>
          <a:stretch>
            <a:fillRect/>
          </a:stretch>
        </p:blipFill>
        <p:spPr>
          <a:xfrm>
            <a:off x="219691" y="1337114"/>
            <a:ext cx="4097106" cy="2320485"/>
          </a:xfrm>
          <a:prstGeom prst="rect">
            <a:avLst/>
          </a:prstGeom>
        </p:spPr>
      </p:pic>
      <p:sp>
        <p:nvSpPr>
          <p:cNvPr id="2" name="Title 1">
            <a:extLst>
              <a:ext uri="{FF2B5EF4-FFF2-40B4-BE49-F238E27FC236}">
                <a16:creationId xmlns:a16="http://schemas.microsoft.com/office/drawing/2014/main" id="{79CCA199-8E26-DA3E-98A6-581AD51BCEEF}"/>
              </a:ext>
            </a:extLst>
          </p:cNvPr>
          <p:cNvSpPr>
            <a:spLocks noGrp="1"/>
          </p:cNvSpPr>
          <p:nvPr>
            <p:ph type="title"/>
          </p:nvPr>
        </p:nvSpPr>
        <p:spPr/>
        <p:txBody>
          <a:bodyPr>
            <a:normAutofit/>
          </a:bodyPr>
          <a:lstStyle/>
          <a:p>
            <a:r>
              <a:rPr lang="en-US" dirty="0"/>
              <a:t>Selecting Screen Time Wellness Policies</a:t>
            </a:r>
          </a:p>
        </p:txBody>
      </p:sp>
      <p:sp>
        <p:nvSpPr>
          <p:cNvPr id="5" name="Slide Number Placeholder 4">
            <a:extLst>
              <a:ext uri="{FF2B5EF4-FFF2-40B4-BE49-F238E27FC236}">
                <a16:creationId xmlns:a16="http://schemas.microsoft.com/office/drawing/2014/main" id="{3B15FF7A-E206-B5FD-615C-306DDECD3F68}"/>
              </a:ext>
            </a:extLst>
          </p:cNvPr>
          <p:cNvSpPr>
            <a:spLocks noGrp="1"/>
          </p:cNvSpPr>
          <p:nvPr>
            <p:ph type="sldNum" sz="quarter" idx="10"/>
          </p:nvPr>
        </p:nvSpPr>
        <p:spPr/>
        <p:txBody>
          <a:bodyPr/>
          <a:lstStyle/>
          <a:p>
            <a:fld id="{CE47D4E3-351F-4CDB-9041-F63A25E2B1C2}" type="slidenum">
              <a:rPr lang="en-US" smtClean="0"/>
              <a:t>134</a:t>
            </a:fld>
            <a:endParaRPr lang="en-US"/>
          </a:p>
        </p:txBody>
      </p:sp>
      <p:sp>
        <p:nvSpPr>
          <p:cNvPr id="14" name="Content Placeholder 1">
            <a:extLst>
              <a:ext uri="{FF2B5EF4-FFF2-40B4-BE49-F238E27FC236}">
                <a16:creationId xmlns:a16="http://schemas.microsoft.com/office/drawing/2014/main" id="{0623D73A-980A-44E3-4574-93877824C337}"/>
              </a:ext>
            </a:extLst>
          </p:cNvPr>
          <p:cNvSpPr txBox="1">
            <a:spLocks/>
          </p:cNvSpPr>
          <p:nvPr/>
        </p:nvSpPr>
        <p:spPr>
          <a:xfrm>
            <a:off x="4648200" y="1193341"/>
            <a:ext cx="4038600" cy="4749945"/>
          </a:xfrm>
          <a:prstGeom prst="rect">
            <a:avLst/>
          </a:prstGeom>
        </p:spPr>
        <p:txBody>
          <a:bodyPr vert="horz" lIns="91440" tIns="45720" rIns="91440" bIns="45720" rtlCol="0">
            <a:normAutofit/>
          </a:bodyPr>
          <a:lstStyle>
            <a:lvl1pPr marL="342900" indent="-342900" algn="l" defTabSz="457200" rtl="0" eaLnBrk="1" latinLnBrk="0" hangingPunct="1">
              <a:spcBef>
                <a:spcPts val="0"/>
              </a:spcBef>
              <a:spcAft>
                <a:spcPts val="600"/>
              </a:spcAft>
              <a:buClr>
                <a:srgbClr val="3264A0"/>
              </a:buClr>
              <a:buFont typeface="Wingdings" panose="05000000000000000000" pitchFamily="2" charset="2"/>
              <a:buChar char="§"/>
              <a:defRPr sz="2800" kern="1200">
                <a:solidFill>
                  <a:schemeClr val="tx1"/>
                </a:solidFill>
                <a:latin typeface="+mn-lt"/>
                <a:ea typeface="+mn-ea"/>
                <a:cs typeface="+mn-cs"/>
              </a:defRPr>
            </a:lvl1pPr>
            <a:lvl2pPr marL="742950" indent="-285750" algn="l" defTabSz="457200" rtl="0" eaLnBrk="1" latinLnBrk="0" hangingPunct="1">
              <a:spcBef>
                <a:spcPts val="0"/>
              </a:spcBef>
              <a:spcAft>
                <a:spcPts val="600"/>
              </a:spcAft>
              <a:buClr>
                <a:srgbClr val="3264A0"/>
              </a:buClr>
              <a:buFont typeface="Wingdings" panose="05000000000000000000" pitchFamily="2" charset="2"/>
              <a:buChar char="§"/>
              <a:defRPr sz="2400" kern="1200">
                <a:solidFill>
                  <a:schemeClr val="tx1"/>
                </a:solidFill>
                <a:latin typeface="+mn-lt"/>
                <a:ea typeface="+mn-ea"/>
                <a:cs typeface="+mn-cs"/>
              </a:defRPr>
            </a:lvl2pPr>
            <a:lvl3pPr marL="1143000" indent="-228600" algn="l" defTabSz="457200" rtl="0" eaLnBrk="1" latinLnBrk="0" hangingPunct="1">
              <a:spcBef>
                <a:spcPts val="0"/>
              </a:spcBef>
              <a:spcAft>
                <a:spcPts val="600"/>
              </a:spcAft>
              <a:buClr>
                <a:srgbClr val="3264A0"/>
              </a:buClr>
              <a:buFont typeface="Wingdings" panose="05000000000000000000" pitchFamily="2" charset="2"/>
              <a:buChar char="§"/>
              <a:defRPr sz="2000" kern="1200">
                <a:solidFill>
                  <a:schemeClr val="tx1"/>
                </a:solidFill>
                <a:latin typeface="+mn-lt"/>
                <a:ea typeface="+mn-ea"/>
                <a:cs typeface="+mn-cs"/>
              </a:defRPr>
            </a:lvl3pPr>
            <a:lvl4pPr marL="1600200" indent="-228600" algn="l" defTabSz="457200" rtl="0" eaLnBrk="1" latinLnBrk="0" hangingPunct="1">
              <a:spcBef>
                <a:spcPts val="0"/>
              </a:spcBef>
              <a:spcAft>
                <a:spcPts val="600"/>
              </a:spcAft>
              <a:buClr>
                <a:srgbClr val="3264A0"/>
              </a:buClr>
              <a:buFont typeface="Wingdings" panose="05000000000000000000" pitchFamily="2" charset="2"/>
              <a:buChar char="§"/>
              <a:defRPr sz="1800" kern="1200">
                <a:solidFill>
                  <a:schemeClr val="tx1"/>
                </a:solidFill>
                <a:latin typeface="+mn-lt"/>
                <a:ea typeface="+mn-ea"/>
                <a:cs typeface="+mn-cs"/>
              </a:defRPr>
            </a:lvl4pPr>
            <a:lvl5pPr marL="2057400" indent="-228600" algn="l" defTabSz="457200" rtl="0" eaLnBrk="1" latinLnBrk="0" hangingPunct="1">
              <a:spcBef>
                <a:spcPts val="0"/>
              </a:spcBef>
              <a:spcAft>
                <a:spcPts val="600"/>
              </a:spcAft>
              <a:buClr>
                <a:srgbClr val="3264A0"/>
              </a:buClr>
              <a:buFont typeface="Wingdings" panose="05000000000000000000" pitchFamily="2" charset="2"/>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dirty="0"/>
              <a:t>After selecting “Screen Time” on the Wellness Policy Page, you will be directed to the “Screen Time” Wellness Policy options. </a:t>
            </a:r>
          </a:p>
          <a:p>
            <a:r>
              <a:rPr lang="en-US" dirty="0"/>
              <a:t>Select the check box beside each policy your program is committed to upholding. </a:t>
            </a:r>
          </a:p>
        </p:txBody>
      </p:sp>
      <p:sp>
        <p:nvSpPr>
          <p:cNvPr id="28" name="Oval 27">
            <a:extLst>
              <a:ext uri="{FF2B5EF4-FFF2-40B4-BE49-F238E27FC236}">
                <a16:creationId xmlns:a16="http://schemas.microsoft.com/office/drawing/2014/main" id="{12B9A7C3-D896-A79A-D766-9224F4AB21BA}"/>
              </a:ext>
            </a:extLst>
          </p:cNvPr>
          <p:cNvSpPr/>
          <p:nvPr/>
        </p:nvSpPr>
        <p:spPr>
          <a:xfrm>
            <a:off x="276331" y="3029007"/>
            <a:ext cx="914400" cy="23058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F935C0D0-56BC-BCAE-9B34-D34E6BBFAE43}"/>
              </a:ext>
            </a:extLst>
          </p:cNvPr>
          <p:cNvSpPr/>
          <p:nvPr/>
        </p:nvSpPr>
        <p:spPr>
          <a:xfrm>
            <a:off x="597740" y="4063641"/>
            <a:ext cx="477080" cy="151961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07577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FA29C-E02D-3178-E11E-103E49E37E42}"/>
              </a:ext>
            </a:extLst>
          </p:cNvPr>
          <p:cNvSpPr>
            <a:spLocks noGrp="1"/>
          </p:cNvSpPr>
          <p:nvPr>
            <p:ph type="title"/>
          </p:nvPr>
        </p:nvSpPr>
        <p:spPr/>
        <p:txBody>
          <a:bodyPr/>
          <a:lstStyle/>
          <a:p>
            <a:r>
              <a:rPr lang="en-US"/>
              <a:t>Download Your Wellness Policies</a:t>
            </a:r>
          </a:p>
        </p:txBody>
      </p:sp>
      <p:pic>
        <p:nvPicPr>
          <p:cNvPr id="7" name="Content Placeholder 6" descr="A screenshot of a computer&#10;&#10;Description automatically generated with medium confidence">
            <a:extLst>
              <a:ext uri="{FF2B5EF4-FFF2-40B4-BE49-F238E27FC236}">
                <a16:creationId xmlns:a16="http://schemas.microsoft.com/office/drawing/2014/main" id="{CD918573-F63A-7E3D-7FE9-657D9B57995C}"/>
              </a:ext>
            </a:extLst>
          </p:cNvPr>
          <p:cNvPicPr>
            <a:picLocks noGrp="1" noChangeAspect="1"/>
          </p:cNvPicPr>
          <p:nvPr>
            <p:ph sz="half" idx="1"/>
          </p:nvPr>
        </p:nvPicPr>
        <p:blipFill>
          <a:blip r:embed="rId2"/>
          <a:stretch>
            <a:fillRect/>
          </a:stretch>
        </p:blipFill>
        <p:spPr>
          <a:xfrm>
            <a:off x="533399" y="1939490"/>
            <a:ext cx="4038600" cy="1333571"/>
          </a:xfrm>
        </p:spPr>
      </p:pic>
      <p:sp>
        <p:nvSpPr>
          <p:cNvPr id="4" name="Content Placeholder 3">
            <a:extLst>
              <a:ext uri="{FF2B5EF4-FFF2-40B4-BE49-F238E27FC236}">
                <a16:creationId xmlns:a16="http://schemas.microsoft.com/office/drawing/2014/main" id="{A29EABD7-3781-D6E2-23AF-189F98FE9712}"/>
              </a:ext>
            </a:extLst>
          </p:cNvPr>
          <p:cNvSpPr>
            <a:spLocks noGrp="1"/>
          </p:cNvSpPr>
          <p:nvPr>
            <p:ph sz="half" idx="2"/>
          </p:nvPr>
        </p:nvSpPr>
        <p:spPr/>
        <p:txBody>
          <a:bodyPr/>
          <a:lstStyle/>
          <a:p>
            <a:r>
              <a:rPr lang="en-US"/>
              <a:t>After selecting your Wellness Policies, scroll down to the bottom of the page and click “Download PDF.”</a:t>
            </a:r>
          </a:p>
          <a:p>
            <a:pPr marL="0" indent="0">
              <a:buNone/>
            </a:pPr>
            <a:endParaRPr lang="en-US"/>
          </a:p>
        </p:txBody>
      </p:sp>
      <p:sp>
        <p:nvSpPr>
          <p:cNvPr id="5" name="Slide Number Placeholder 4">
            <a:extLst>
              <a:ext uri="{FF2B5EF4-FFF2-40B4-BE49-F238E27FC236}">
                <a16:creationId xmlns:a16="http://schemas.microsoft.com/office/drawing/2014/main" id="{66FEF611-5F01-8148-82DE-F48C7BC1CE54}"/>
              </a:ext>
            </a:extLst>
          </p:cNvPr>
          <p:cNvSpPr>
            <a:spLocks noGrp="1"/>
          </p:cNvSpPr>
          <p:nvPr>
            <p:ph type="sldNum" sz="quarter" idx="10"/>
          </p:nvPr>
        </p:nvSpPr>
        <p:spPr/>
        <p:txBody>
          <a:bodyPr/>
          <a:lstStyle/>
          <a:p>
            <a:fld id="{CE47D4E3-351F-4CDB-9041-F63A25E2B1C2}" type="slidenum">
              <a:rPr lang="en-US" smtClean="0"/>
              <a:t>135</a:t>
            </a:fld>
            <a:endParaRPr lang="en-US"/>
          </a:p>
        </p:txBody>
      </p:sp>
      <p:sp>
        <p:nvSpPr>
          <p:cNvPr id="8" name="Oval 7">
            <a:extLst>
              <a:ext uri="{FF2B5EF4-FFF2-40B4-BE49-F238E27FC236}">
                <a16:creationId xmlns:a16="http://schemas.microsoft.com/office/drawing/2014/main" id="{F224E065-C855-3F27-D12B-1246F4EA4A4E}"/>
              </a:ext>
            </a:extLst>
          </p:cNvPr>
          <p:cNvSpPr/>
          <p:nvPr/>
        </p:nvSpPr>
        <p:spPr>
          <a:xfrm>
            <a:off x="557252" y="1955392"/>
            <a:ext cx="1057527" cy="35048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708916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A18B26-5670-6548-8805-11737E319A7F}"/>
              </a:ext>
            </a:extLst>
          </p:cNvPr>
          <p:cNvSpPr>
            <a:spLocks noGrp="1"/>
          </p:cNvSpPr>
          <p:nvPr>
            <p:ph type="title"/>
          </p:nvPr>
        </p:nvSpPr>
        <p:spPr>
          <a:xfrm>
            <a:off x="457199" y="210492"/>
            <a:ext cx="8229600" cy="875601"/>
          </a:xfrm>
        </p:spPr>
        <p:txBody>
          <a:bodyPr anchor="ctr">
            <a:normAutofit/>
          </a:bodyPr>
          <a:lstStyle/>
          <a:p>
            <a:r>
              <a:rPr lang="en-US"/>
              <a:t>Wellness Policies	</a:t>
            </a:r>
          </a:p>
        </p:txBody>
      </p:sp>
      <p:sp>
        <p:nvSpPr>
          <p:cNvPr id="2" name="Content Placeholder 1">
            <a:extLst>
              <a:ext uri="{FF2B5EF4-FFF2-40B4-BE49-F238E27FC236}">
                <a16:creationId xmlns:a16="http://schemas.microsoft.com/office/drawing/2014/main" id="{FB8F7103-0F27-1A7F-E0CC-D07020BE8F80}"/>
              </a:ext>
            </a:extLst>
          </p:cNvPr>
          <p:cNvSpPr>
            <a:spLocks noGrp="1"/>
          </p:cNvSpPr>
          <p:nvPr>
            <p:ph sz="half" idx="2"/>
          </p:nvPr>
        </p:nvSpPr>
        <p:spPr>
          <a:xfrm>
            <a:off x="4648200" y="1376218"/>
            <a:ext cx="4038600" cy="4749945"/>
          </a:xfrm>
        </p:spPr>
        <p:txBody>
          <a:bodyPr>
            <a:normAutofit/>
          </a:bodyPr>
          <a:lstStyle/>
          <a:p>
            <a:r>
              <a:rPr lang="en-US"/>
              <a:t>A PDF of the Wellness Policies you selected will automatically download to your computer or device.</a:t>
            </a:r>
          </a:p>
          <a:p>
            <a:r>
              <a:rPr lang="en-US"/>
              <a:t>The Wellness Policies can be easily added to Staff and Family Handbooks. </a:t>
            </a:r>
          </a:p>
        </p:txBody>
      </p:sp>
      <p:sp>
        <p:nvSpPr>
          <p:cNvPr id="4" name="Slide Number Placeholder 3">
            <a:extLst>
              <a:ext uri="{FF2B5EF4-FFF2-40B4-BE49-F238E27FC236}">
                <a16:creationId xmlns:a16="http://schemas.microsoft.com/office/drawing/2014/main" id="{92E5502A-E425-737D-B5BC-08EFF1249065}"/>
              </a:ext>
            </a:extLst>
          </p:cNvPr>
          <p:cNvSpPr>
            <a:spLocks noGrp="1"/>
          </p:cNvSpPr>
          <p:nvPr>
            <p:ph type="sldNum" sz="quarter" idx="10"/>
          </p:nvPr>
        </p:nvSpPr>
        <p:spPr>
          <a:xfrm>
            <a:off x="6070023" y="6381074"/>
            <a:ext cx="2057400" cy="365125"/>
          </a:xfrm>
        </p:spPr>
        <p:txBody>
          <a:bodyPr anchor="ctr">
            <a:normAutofit/>
          </a:bodyPr>
          <a:lstStyle/>
          <a:p>
            <a:pPr>
              <a:spcAft>
                <a:spcPts val="600"/>
              </a:spcAft>
            </a:pPr>
            <a:fld id="{CE47D4E3-351F-4CDB-9041-F63A25E2B1C2}" type="slidenum">
              <a:rPr lang="en-US" smtClean="0"/>
              <a:pPr>
                <a:spcAft>
                  <a:spcPts val="600"/>
                </a:spcAft>
              </a:pPr>
              <a:t>136</a:t>
            </a:fld>
            <a:endParaRPr lang="en-US"/>
          </a:p>
        </p:txBody>
      </p:sp>
      <p:pic>
        <p:nvPicPr>
          <p:cNvPr id="7" name="Picture 6" descr="Text, letter&#10;&#10;Description automatically generated">
            <a:extLst>
              <a:ext uri="{FF2B5EF4-FFF2-40B4-BE49-F238E27FC236}">
                <a16:creationId xmlns:a16="http://schemas.microsoft.com/office/drawing/2014/main" id="{7859591B-55BD-439D-C1F3-8907204F57DF}"/>
              </a:ext>
            </a:extLst>
          </p:cNvPr>
          <p:cNvPicPr>
            <a:picLocks noChangeAspect="1"/>
          </p:cNvPicPr>
          <p:nvPr/>
        </p:nvPicPr>
        <p:blipFill>
          <a:blip r:embed="rId3"/>
          <a:stretch>
            <a:fillRect/>
          </a:stretch>
        </p:blipFill>
        <p:spPr>
          <a:xfrm>
            <a:off x="240974" y="1086093"/>
            <a:ext cx="4331025" cy="5616054"/>
          </a:xfrm>
          <a:prstGeom prst="rect">
            <a:avLst/>
          </a:prstGeom>
        </p:spPr>
      </p:pic>
    </p:spTree>
    <p:extLst>
      <p:ext uri="{BB962C8B-B14F-4D97-AF65-F5344CB8AC3E}">
        <p14:creationId xmlns:p14="http://schemas.microsoft.com/office/powerpoint/2010/main" val="396082104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a:r>
              <a:rPr lang="en-US"/>
              <a:t>Next Steps</a:t>
            </a:r>
          </a:p>
        </p:txBody>
      </p:sp>
      <p:sp>
        <p:nvSpPr>
          <p:cNvPr id="3" name="Slide Number Placeholder 2"/>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9274213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vert="horz" lIns="91440" tIns="45720" rIns="91440" bIns="45720" rtlCol="0" anchor="t">
            <a:normAutofit/>
          </a:bodyPr>
          <a:lstStyle/>
          <a:p>
            <a:r>
              <a:rPr lang="en-US" b="0" i="0" u="none" strike="noStrike" dirty="0">
                <a:solidFill>
                  <a:srgbClr val="000000"/>
                </a:solidFill>
                <a:effectLst/>
                <a:latin typeface="Calibri" panose="020F0502020204030204" pitchFamily="34" charset="0"/>
              </a:rPr>
              <a:t>Create 3 action plans with your Leadership Team.</a:t>
            </a:r>
          </a:p>
          <a:p>
            <a:r>
              <a:rPr lang="en-US" dirty="0"/>
              <a:t>Begin working through steps of action plans.</a:t>
            </a:r>
          </a:p>
          <a:p>
            <a:pPr lvl="1"/>
            <a:r>
              <a:rPr lang="en-US" dirty="0"/>
              <a:t>Check the Healthy Kids Healthy Futures tools &amp; resources library for resources</a:t>
            </a:r>
          </a:p>
          <a:p>
            <a:r>
              <a:rPr lang="en-US" dirty="0"/>
              <a:t>Reach out to your trainer for help as needed</a:t>
            </a:r>
          </a:p>
          <a:p>
            <a:r>
              <a:rPr lang="en-US" dirty="0"/>
              <a:t>Add successes to your program’s Storyboard.</a:t>
            </a:r>
          </a:p>
          <a:p>
            <a:endParaRPr lang="en-US" dirty="0"/>
          </a:p>
          <a:p>
            <a:endParaRPr lang="en-US" sz="2000" dirty="0"/>
          </a:p>
          <a:p>
            <a:endParaRPr lang="en-US" sz="1600" dirty="0">
              <a:cs typeface="Times New Roman" panose="02020603050405020304" pitchFamily="18" charset="0"/>
            </a:endParaRPr>
          </a:p>
          <a:p>
            <a:endParaRPr lang="en-US" sz="2800" dirty="0">
              <a:cs typeface="Times New Roman" panose="02020603050405020304" pitchFamily="18" charset="0"/>
            </a:endParaRPr>
          </a:p>
          <a:p>
            <a:pPr marL="0" indent="0">
              <a:buNone/>
            </a:pPr>
            <a:endParaRPr lang="en-US" sz="2800" kern="1200" dirty="0">
              <a:solidFill>
                <a:schemeClr val="tx1"/>
              </a:solidFill>
              <a:effectLst/>
              <a:ea typeface="+mn-ea"/>
              <a:cs typeface="Times New Roman" panose="02020603050405020304" pitchFamily="18" charset="0"/>
            </a:endParaRPr>
          </a:p>
          <a:p>
            <a:endParaRPr lang="en-US" dirty="0"/>
          </a:p>
        </p:txBody>
      </p:sp>
      <p:sp>
        <p:nvSpPr>
          <p:cNvPr id="2" name="Title 1">
            <a:extLst>
              <a:ext uri="{FF2B5EF4-FFF2-40B4-BE49-F238E27FC236}">
                <a16:creationId xmlns:a16="http://schemas.microsoft.com/office/drawing/2014/main" id="{EA6E15B1-038F-4D4E-95B7-781A6F6C00D9}"/>
              </a:ext>
            </a:extLst>
          </p:cNvPr>
          <p:cNvSpPr>
            <a:spLocks noGrp="1"/>
          </p:cNvSpPr>
          <p:nvPr>
            <p:ph type="title"/>
          </p:nvPr>
        </p:nvSpPr>
        <p:spPr/>
        <p:txBody>
          <a:bodyPr/>
          <a:lstStyle/>
          <a:p>
            <a:r>
              <a:rPr lang="en-US"/>
              <a:t>Action Period Tasks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0261474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vert="horz" lIns="91440" tIns="45720" rIns="91440" bIns="45720" rtlCol="0" anchor="t">
            <a:normAutofit/>
          </a:bodyPr>
          <a:lstStyle/>
          <a:p>
            <a:r>
              <a:rPr lang="en-US" dirty="0"/>
              <a:t>Next technical assistance “visit”: </a:t>
            </a:r>
          </a:p>
          <a:p>
            <a:endParaRPr lang="en-US"/>
          </a:p>
          <a:p>
            <a:r>
              <a:rPr lang="en-US" dirty="0"/>
              <a:t>Upcoming Session dates: </a:t>
            </a:r>
          </a:p>
          <a:p>
            <a:r>
              <a:rPr lang="en-US" dirty="0"/>
              <a:t>Session ___: </a:t>
            </a:r>
            <a:endParaRPr lang="en-US" dirty="0">
              <a:cs typeface="Calibri"/>
            </a:endParaRPr>
          </a:p>
          <a:p>
            <a:pPr lvl="1"/>
            <a:r>
              <a:rPr lang="en-US" dirty="0"/>
              <a:t>Session ___: </a:t>
            </a:r>
            <a:endParaRPr lang="en-US" dirty="0">
              <a:cs typeface="Calibri"/>
            </a:endParaRPr>
          </a:p>
          <a:p>
            <a:pPr lvl="1"/>
            <a:r>
              <a:rPr lang="en-US" dirty="0"/>
              <a:t>Session ___: </a:t>
            </a:r>
            <a:endParaRPr lang="en-US" dirty="0">
              <a:cs typeface="Calibri"/>
            </a:endParaRPr>
          </a:p>
        </p:txBody>
      </p:sp>
      <p:sp>
        <p:nvSpPr>
          <p:cNvPr id="2" name="Title 1">
            <a:extLst>
              <a:ext uri="{FF2B5EF4-FFF2-40B4-BE49-F238E27FC236}">
                <a16:creationId xmlns:a16="http://schemas.microsoft.com/office/drawing/2014/main" id="{EA6E15B1-038F-4D4E-95B7-781A6F6C00D9}"/>
              </a:ext>
            </a:extLst>
          </p:cNvPr>
          <p:cNvSpPr>
            <a:spLocks noGrp="1"/>
          </p:cNvSpPr>
          <p:nvPr>
            <p:ph type="title"/>
          </p:nvPr>
        </p:nvSpPr>
        <p:spPr/>
        <p:txBody>
          <a:bodyPr/>
          <a:lstStyle/>
          <a:p>
            <a:r>
              <a:rPr lang="en-US"/>
              <a:t>Key Dates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02902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Helps children develop positive relationship with body and food</a:t>
            </a:r>
          </a:p>
          <a:p>
            <a:r>
              <a:rPr lang="en-US" dirty="0"/>
              <a:t>Improved mental wellbeing, increased self-esteem, and lower rates of depression  </a:t>
            </a:r>
          </a:p>
          <a:p>
            <a:r>
              <a:rPr lang="en-US" dirty="0"/>
              <a:t>Reduces risk of:</a:t>
            </a:r>
          </a:p>
          <a:p>
            <a:pPr lvl="1"/>
            <a:r>
              <a:rPr lang="en-US" dirty="0"/>
              <a:t>Heart disease</a:t>
            </a:r>
          </a:p>
          <a:p>
            <a:pPr lvl="1"/>
            <a:r>
              <a:rPr lang="en-US" dirty="0"/>
              <a:t>High blood pressure (hypertension)</a:t>
            </a:r>
          </a:p>
          <a:p>
            <a:pPr lvl="1"/>
            <a:r>
              <a:rPr lang="en-US" dirty="0"/>
              <a:t>High cholesterol </a:t>
            </a:r>
          </a:p>
        </p:txBody>
      </p:sp>
      <p:sp>
        <p:nvSpPr>
          <p:cNvPr id="2" name="Title 1"/>
          <p:cNvSpPr>
            <a:spLocks noGrp="1"/>
          </p:cNvSpPr>
          <p:nvPr>
            <p:ph type="title"/>
          </p:nvPr>
        </p:nvSpPr>
        <p:spPr/>
        <p:txBody>
          <a:bodyPr/>
          <a:lstStyle/>
          <a:p>
            <a:r>
              <a:rPr lang="en-US" dirty="0"/>
              <a:t>Benefits of Healthy Habits</a:t>
            </a:r>
          </a:p>
        </p:txBody>
      </p:sp>
      <p:sp>
        <p:nvSpPr>
          <p:cNvPr id="4" name="Slide Number Placeholder 3"/>
          <p:cNvSpPr>
            <a:spLocks noGrp="1"/>
          </p:cNvSpPr>
          <p:nvPr>
            <p:ph type="sldNum" sz="quarter" idx="10"/>
          </p:nvPr>
        </p:nvSpPr>
        <p:spPr/>
        <p:txBody>
          <a:bodyPr/>
          <a:lstStyle/>
          <a:p>
            <a:fld id="{CE47D4E3-351F-4CDB-9041-F63A25E2B1C2}" type="slidenum">
              <a:rPr lang="en-US" smtClean="0"/>
              <a:t>14</a:t>
            </a:fld>
            <a:endParaRPr lang="en-US"/>
          </a:p>
        </p:txBody>
      </p:sp>
    </p:spTree>
    <p:extLst>
      <p:ext uri="{BB962C8B-B14F-4D97-AF65-F5344CB8AC3E}">
        <p14:creationId xmlns:p14="http://schemas.microsoft.com/office/powerpoint/2010/main" val="4188994228"/>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a:r>
              <a:rPr lang="en-US"/>
              <a:t>Questions</a:t>
            </a:r>
          </a:p>
        </p:txBody>
      </p:sp>
      <p:sp>
        <p:nvSpPr>
          <p:cNvPr id="3" name="Slide Number Placeholder 2"/>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0283452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dirty="0"/>
              <a:t>After the Best Practices Session, trainers  should:</a:t>
            </a:r>
          </a:p>
          <a:p>
            <a:r>
              <a:rPr lang="en-US" dirty="0"/>
              <a:t>Meet with ECE programs to provide TA.</a:t>
            </a:r>
          </a:p>
          <a:p>
            <a:r>
              <a:rPr lang="en-US" dirty="0"/>
              <a:t>Review program assessment results with ECE programs.</a:t>
            </a:r>
          </a:p>
          <a:p>
            <a:r>
              <a:rPr lang="en-US" dirty="0"/>
              <a:t>Provide support to help ECE programs create 3 action plans.</a:t>
            </a:r>
          </a:p>
          <a:p>
            <a:pPr lvl="1"/>
            <a:endParaRPr lang="en-US" dirty="0"/>
          </a:p>
        </p:txBody>
      </p:sp>
      <p:sp>
        <p:nvSpPr>
          <p:cNvPr id="6" name="Title 5"/>
          <p:cNvSpPr>
            <a:spLocks noGrp="1"/>
          </p:cNvSpPr>
          <p:nvPr>
            <p:ph type="title"/>
          </p:nvPr>
        </p:nvSpPr>
        <p:spPr/>
        <p:txBody>
          <a:bodyPr/>
          <a:lstStyle/>
          <a:p>
            <a:r>
              <a:rPr lang="en-US" dirty="0"/>
              <a:t>Trainer Reminders</a:t>
            </a:r>
          </a:p>
        </p:txBody>
      </p:sp>
      <p:sp>
        <p:nvSpPr>
          <p:cNvPr id="2" name="Slide Number Placeholder 1"/>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7432625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29"/>
          <p:cNvSpPr txBox="1">
            <a:spLocks noGrp="1"/>
          </p:cNvSpPr>
          <p:nvPr>
            <p:ph type="title"/>
          </p:nvPr>
        </p:nvSpPr>
        <p:spPr>
          <a:prstGeom prst="rect">
            <a:avLst/>
          </a:prstGeom>
          <a:noFill/>
          <a:ln>
            <a:noFill/>
          </a:ln>
        </p:spPr>
        <p:txBody>
          <a:bodyPr spcFirstLastPara="1" wrap="square" lIns="91425" tIns="45700" rIns="91425" bIns="45700" anchor="b" anchorCtr="0">
            <a:normAutofit fontScale="90000"/>
          </a:bodyPr>
          <a:lstStyle/>
          <a:p>
            <a:pPr lvl="0">
              <a:buSzPct val="100000"/>
            </a:pPr>
            <a:r>
              <a:rPr lang="en-US"/>
              <a:t>Implementing Screen Time Best Practices</a:t>
            </a:r>
            <a:endParaRPr/>
          </a:p>
        </p:txBody>
      </p:sp>
      <p:sp>
        <p:nvSpPr>
          <p:cNvPr id="327" name="Google Shape;327;p29"/>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142</a:t>
            </a:fld>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0"/>
          <p:cNvSpPr txBox="1">
            <a:spLocks noGrp="1"/>
          </p:cNvSpPr>
          <p:nvPr>
            <p:ph idx="1"/>
          </p:nvPr>
        </p:nvSpPr>
        <p:spPr>
          <a:prstGeom prst="rect">
            <a:avLst/>
          </a:prstGeom>
          <a:noFill/>
          <a:ln>
            <a:noFill/>
          </a:ln>
        </p:spPr>
        <p:txBody>
          <a:bodyPr spcFirstLastPara="1" wrap="square" lIns="91425" tIns="45700" rIns="91425" bIns="45700" anchor="t" anchorCtr="0">
            <a:normAutofit lnSpcReduction="10000"/>
          </a:bodyPr>
          <a:lstStyle/>
          <a:p>
            <a:pPr lvl="0" algn="l" rtl="0">
              <a:lnSpc>
                <a:spcPct val="100000"/>
              </a:lnSpc>
              <a:spcBef>
                <a:spcPts val="0"/>
              </a:spcBef>
              <a:spcAft>
                <a:spcPts val="0"/>
              </a:spcAft>
              <a:buSzPct val="100000"/>
            </a:pPr>
            <a:r>
              <a:rPr lang="en-US" dirty="0"/>
              <a:t>Ice Breaker + Physical Activity Break</a:t>
            </a:r>
            <a:endParaRPr dirty="0"/>
          </a:p>
          <a:p>
            <a:pPr marL="645160" lvl="0" indent="-457200" algn="l" rtl="0">
              <a:lnSpc>
                <a:spcPct val="100000"/>
              </a:lnSpc>
              <a:spcBef>
                <a:spcPts val="600"/>
              </a:spcBef>
              <a:spcAft>
                <a:spcPts val="0"/>
              </a:spcAft>
              <a:buSzPct val="100000"/>
            </a:pPr>
            <a:endParaRPr dirty="0"/>
          </a:p>
          <a:p>
            <a:pPr lvl="0" algn="l" rtl="0">
              <a:lnSpc>
                <a:spcPct val="100000"/>
              </a:lnSpc>
              <a:spcBef>
                <a:spcPts val="600"/>
              </a:spcBef>
              <a:spcAft>
                <a:spcPts val="0"/>
              </a:spcAft>
              <a:buSzPct val="100000"/>
            </a:pPr>
            <a:r>
              <a:rPr lang="en-US" dirty="0"/>
              <a:t>Learning Objectives</a:t>
            </a:r>
            <a:endParaRPr dirty="0"/>
          </a:p>
          <a:p>
            <a:pPr marL="645160" lvl="0" indent="-457200" algn="l" rtl="0">
              <a:lnSpc>
                <a:spcPct val="100000"/>
              </a:lnSpc>
              <a:spcBef>
                <a:spcPts val="600"/>
              </a:spcBef>
              <a:spcAft>
                <a:spcPts val="0"/>
              </a:spcAft>
              <a:buSzPct val="100000"/>
            </a:pPr>
            <a:endParaRPr dirty="0"/>
          </a:p>
          <a:p>
            <a:pPr lvl="0" algn="l" rtl="0">
              <a:lnSpc>
                <a:spcPct val="100000"/>
              </a:lnSpc>
              <a:spcBef>
                <a:spcPts val="600"/>
              </a:spcBef>
              <a:spcAft>
                <a:spcPts val="0"/>
              </a:spcAft>
              <a:buSzPct val="100000"/>
            </a:pPr>
            <a:r>
              <a:rPr lang="en-US" dirty="0"/>
              <a:t>Reflection</a:t>
            </a:r>
            <a:endParaRPr dirty="0"/>
          </a:p>
          <a:p>
            <a:pPr lvl="0" algn="l" rtl="0">
              <a:lnSpc>
                <a:spcPct val="100000"/>
              </a:lnSpc>
              <a:spcBef>
                <a:spcPts val="600"/>
              </a:spcBef>
              <a:spcAft>
                <a:spcPts val="0"/>
              </a:spcAft>
              <a:buSzPct val="100000"/>
            </a:pPr>
            <a:endParaRPr dirty="0"/>
          </a:p>
          <a:p>
            <a:pPr lvl="0" algn="l" rtl="0">
              <a:lnSpc>
                <a:spcPct val="100000"/>
              </a:lnSpc>
              <a:spcBef>
                <a:spcPts val="600"/>
              </a:spcBef>
              <a:spcAft>
                <a:spcPts val="0"/>
              </a:spcAft>
              <a:buSzPct val="100000"/>
            </a:pPr>
            <a:r>
              <a:rPr lang="en-US" dirty="0"/>
              <a:t>Significance of Managing Screen Time in ECE</a:t>
            </a:r>
            <a:endParaRPr dirty="0"/>
          </a:p>
          <a:p>
            <a:pPr marL="0" lvl="0" indent="0" algn="l" rtl="0">
              <a:lnSpc>
                <a:spcPct val="100000"/>
              </a:lnSpc>
              <a:spcBef>
                <a:spcPts val="600"/>
              </a:spcBef>
              <a:spcAft>
                <a:spcPts val="0"/>
              </a:spcAft>
              <a:buSzPct val="100000"/>
              <a:buNone/>
            </a:pPr>
            <a:endParaRPr dirty="0"/>
          </a:p>
          <a:p>
            <a:pPr lvl="0" algn="l" rtl="0">
              <a:lnSpc>
                <a:spcPct val="100000"/>
              </a:lnSpc>
              <a:spcBef>
                <a:spcPts val="600"/>
              </a:spcBef>
              <a:spcAft>
                <a:spcPts val="0"/>
              </a:spcAft>
              <a:buSzPct val="100000"/>
            </a:pPr>
            <a:r>
              <a:rPr lang="en-US" dirty="0"/>
              <a:t>Overcoming Common Challenges</a:t>
            </a:r>
            <a:endParaRPr dirty="0"/>
          </a:p>
          <a:p>
            <a:pPr marL="342900" lvl="0" indent="-154940" algn="l" rtl="0">
              <a:lnSpc>
                <a:spcPct val="100000"/>
              </a:lnSpc>
              <a:spcBef>
                <a:spcPts val="600"/>
              </a:spcBef>
              <a:spcAft>
                <a:spcPts val="0"/>
              </a:spcAft>
              <a:buSzPct val="100000"/>
              <a:buNone/>
            </a:pPr>
            <a:endParaRPr dirty="0"/>
          </a:p>
          <a:p>
            <a:pPr marL="342900" lvl="0" indent="-154940" algn="l" rtl="0">
              <a:lnSpc>
                <a:spcPct val="100000"/>
              </a:lnSpc>
              <a:spcBef>
                <a:spcPts val="600"/>
              </a:spcBef>
              <a:spcAft>
                <a:spcPts val="0"/>
              </a:spcAft>
              <a:buSzPct val="100000"/>
              <a:buNone/>
            </a:pPr>
            <a:endParaRPr dirty="0"/>
          </a:p>
        </p:txBody>
      </p:sp>
      <p:sp>
        <p:nvSpPr>
          <p:cNvPr id="334" name="Google Shape;334;p3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3264A0"/>
              </a:buClr>
              <a:buSzPts val="3600"/>
              <a:buFont typeface="Arial"/>
              <a:buNone/>
            </a:pPr>
            <a:r>
              <a:rPr lang="en-US"/>
              <a:t>Today’s Agenda</a:t>
            </a:r>
            <a:endParaRPr/>
          </a:p>
        </p:txBody>
      </p:sp>
      <p:sp>
        <p:nvSpPr>
          <p:cNvPr id="340" name="Google Shape;340;p30"/>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143</a:t>
            </a:fld>
            <a:endParaRPr/>
          </a:p>
        </p:txBody>
      </p:sp>
      <p:cxnSp>
        <p:nvCxnSpPr>
          <p:cNvPr id="335" name="Google Shape;335;p30"/>
          <p:cNvCxnSpPr/>
          <p:nvPr/>
        </p:nvCxnSpPr>
        <p:spPr>
          <a:xfrm>
            <a:off x="614328" y="2060277"/>
            <a:ext cx="476341" cy="0"/>
          </a:xfrm>
          <a:prstGeom prst="straightConnector1">
            <a:avLst/>
          </a:prstGeom>
          <a:noFill/>
          <a:ln w="19050" cap="flat" cmpd="sng">
            <a:solidFill>
              <a:srgbClr val="153765"/>
            </a:solidFill>
            <a:prstDash val="solid"/>
            <a:round/>
            <a:headEnd type="none" w="sm" len="sm"/>
            <a:tailEnd type="none" w="sm" len="sm"/>
          </a:ln>
        </p:spPr>
      </p:cxnSp>
      <p:cxnSp>
        <p:nvCxnSpPr>
          <p:cNvPr id="336" name="Google Shape;336;p30"/>
          <p:cNvCxnSpPr/>
          <p:nvPr/>
        </p:nvCxnSpPr>
        <p:spPr>
          <a:xfrm>
            <a:off x="614327" y="3041767"/>
            <a:ext cx="476341" cy="0"/>
          </a:xfrm>
          <a:prstGeom prst="straightConnector1">
            <a:avLst/>
          </a:prstGeom>
          <a:noFill/>
          <a:ln w="19050" cap="flat" cmpd="sng">
            <a:solidFill>
              <a:srgbClr val="153765"/>
            </a:solidFill>
            <a:prstDash val="solid"/>
            <a:round/>
            <a:headEnd type="none" w="sm" len="sm"/>
            <a:tailEnd type="none" w="sm" len="sm"/>
          </a:ln>
        </p:spPr>
      </p:cxnSp>
      <p:cxnSp>
        <p:nvCxnSpPr>
          <p:cNvPr id="337" name="Google Shape;337;p30"/>
          <p:cNvCxnSpPr/>
          <p:nvPr/>
        </p:nvCxnSpPr>
        <p:spPr>
          <a:xfrm>
            <a:off x="614327" y="3994466"/>
            <a:ext cx="476341" cy="0"/>
          </a:xfrm>
          <a:prstGeom prst="straightConnector1">
            <a:avLst/>
          </a:prstGeom>
          <a:noFill/>
          <a:ln w="19050" cap="flat" cmpd="sng">
            <a:solidFill>
              <a:srgbClr val="153765"/>
            </a:solidFill>
            <a:prstDash val="solid"/>
            <a:round/>
            <a:headEnd type="none" w="sm" len="sm"/>
            <a:tailEnd type="none" w="sm" len="sm"/>
          </a:ln>
        </p:spPr>
      </p:cxnSp>
      <p:cxnSp>
        <p:nvCxnSpPr>
          <p:cNvPr id="338" name="Google Shape;338;p30"/>
          <p:cNvCxnSpPr/>
          <p:nvPr/>
        </p:nvCxnSpPr>
        <p:spPr>
          <a:xfrm>
            <a:off x="614327" y="5384061"/>
            <a:ext cx="476341" cy="0"/>
          </a:xfrm>
          <a:prstGeom prst="straightConnector1">
            <a:avLst/>
          </a:prstGeom>
          <a:noFill/>
          <a:ln w="19050" cap="flat" cmpd="sng">
            <a:solidFill>
              <a:srgbClr val="153765"/>
            </a:solidFill>
            <a:prstDash val="solid"/>
            <a:round/>
            <a:headEnd type="none" w="sm" len="sm"/>
            <a:tailEnd type="none" w="sm" len="sm"/>
          </a:ln>
        </p:spPr>
      </p:cxnSp>
      <p:cxnSp>
        <p:nvCxnSpPr>
          <p:cNvPr id="341" name="Google Shape;341;p30"/>
          <p:cNvCxnSpPr/>
          <p:nvPr/>
        </p:nvCxnSpPr>
        <p:spPr>
          <a:xfrm>
            <a:off x="614327" y="6366756"/>
            <a:ext cx="476341" cy="0"/>
          </a:xfrm>
          <a:prstGeom prst="straightConnector1">
            <a:avLst/>
          </a:prstGeom>
          <a:noFill/>
          <a:ln w="19050" cap="flat" cmpd="sng">
            <a:solidFill>
              <a:srgbClr val="153765"/>
            </a:solidFill>
            <a:prstDash val="solid"/>
            <a:round/>
            <a:headEnd type="none" w="sm" len="sm"/>
            <a:tailEnd type="none" w="sm" len="sm"/>
          </a:ln>
        </p:spPr>
      </p:cxn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31"/>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3264A0"/>
              </a:buClr>
              <a:buSzPts val="5400"/>
              <a:buFont typeface="Arial"/>
              <a:buNone/>
            </a:pPr>
            <a:r>
              <a:rPr lang="en-US"/>
              <a:t>Icebreaker + Physical Activity Break</a:t>
            </a:r>
            <a:endParaRPr/>
          </a:p>
        </p:txBody>
      </p:sp>
      <p:sp>
        <p:nvSpPr>
          <p:cNvPr id="349" name="Google Shape;349;p31"/>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144</a:t>
            </a:fld>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32"/>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0" indent="0">
              <a:buSzPct val="100000"/>
              <a:buNone/>
            </a:pPr>
            <a:r>
              <a:rPr lang="en-US" sz="2800" b="1" dirty="0"/>
              <a:t>At the end of the Implementing Screen Time Best Practices Session, you will be able to:  </a:t>
            </a:r>
            <a:endParaRPr sz="3600" dirty="0"/>
          </a:p>
          <a:p>
            <a:pPr marL="352425" lvl="0" algn="l" rtl="0">
              <a:lnSpc>
                <a:spcPct val="110000"/>
              </a:lnSpc>
              <a:spcBef>
                <a:spcPts val="600"/>
              </a:spcBef>
              <a:spcAft>
                <a:spcPts val="0"/>
              </a:spcAft>
              <a:buSzPct val="100000"/>
            </a:pPr>
            <a:r>
              <a:rPr lang="en-US" sz="2400" dirty="0"/>
              <a:t>Describe best practices for screen time.</a:t>
            </a:r>
            <a:endParaRPr sz="3600" dirty="0">
              <a:cs typeface="Calibri"/>
            </a:endParaRPr>
          </a:p>
          <a:p>
            <a:pPr marL="352425" lvl="0" algn="l" rtl="0">
              <a:lnSpc>
                <a:spcPct val="110000"/>
              </a:lnSpc>
              <a:spcBef>
                <a:spcPts val="600"/>
              </a:spcBef>
              <a:spcAft>
                <a:spcPts val="0"/>
              </a:spcAft>
              <a:buSzPct val="100000"/>
            </a:pPr>
            <a:r>
              <a:rPr lang="en-US" sz="2400" dirty="0"/>
              <a:t>Understand the benefits of reducing screen time and the ways to implement and identify </a:t>
            </a:r>
            <a:r>
              <a:rPr lang="en-US" sz="2400" dirty="0">
                <a:solidFill>
                  <a:schemeClr val="tx1"/>
                </a:solidFill>
              </a:rPr>
              <a:t>opportunities to change </a:t>
            </a:r>
            <a:r>
              <a:rPr lang="en-US" sz="2400" dirty="0"/>
              <a:t>within your program.</a:t>
            </a:r>
            <a:endParaRPr sz="3600" dirty="0">
              <a:cs typeface="Calibri"/>
            </a:endParaRPr>
          </a:p>
          <a:p>
            <a:pPr marL="352425" lvl="0" algn="l" rtl="0">
              <a:lnSpc>
                <a:spcPct val="110000"/>
              </a:lnSpc>
              <a:spcBef>
                <a:spcPts val="0"/>
              </a:spcBef>
              <a:spcAft>
                <a:spcPts val="0"/>
              </a:spcAft>
              <a:buSzPct val="100000"/>
            </a:pPr>
            <a:r>
              <a:rPr lang="en-US" sz="2400" dirty="0"/>
              <a:t>Use your Screen Time program assessment results to identify ways to improve Screen Time practices in your ECE program.</a:t>
            </a:r>
            <a:endParaRPr sz="3600" dirty="0">
              <a:cs typeface="Calibri"/>
            </a:endParaRPr>
          </a:p>
        </p:txBody>
      </p:sp>
      <p:sp>
        <p:nvSpPr>
          <p:cNvPr id="357" name="Google Shape;357;p3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3264A0"/>
              </a:buClr>
              <a:buSzPts val="3600"/>
              <a:buFont typeface="Arial"/>
              <a:buNone/>
            </a:pPr>
            <a:r>
              <a:rPr lang="en-US"/>
              <a:t>Learning Objectives </a:t>
            </a:r>
            <a:endParaRPr/>
          </a:p>
        </p:txBody>
      </p:sp>
      <p:sp>
        <p:nvSpPr>
          <p:cNvPr id="358" name="Google Shape;358;p32"/>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Arial"/>
              <a:buNone/>
            </a:pPr>
            <a:fld id="{00000000-1234-1234-1234-123412341234}" type="slidenum">
              <a:rPr lang="en-US" sz="1200" b="0" i="0" u="none" strike="noStrike" cap="none">
                <a:solidFill>
                  <a:srgbClr val="888888"/>
                </a:solidFill>
                <a:latin typeface="Arial"/>
                <a:ea typeface="Arial"/>
                <a:cs typeface="Arial"/>
                <a:sym typeface="Arial"/>
              </a:rPr>
              <a:t>145</a:t>
            </a:fld>
            <a:endParaRPr sz="1200" b="0" i="0" u="none" strike="noStrike" cap="none">
              <a:solidFill>
                <a:srgbClr val="888888"/>
              </a:solidFill>
              <a:latin typeface="Arial"/>
              <a:ea typeface="Arial"/>
              <a:cs typeface="Arial"/>
              <a:sym typeface="Arial"/>
            </a:endParaRPr>
          </a:p>
        </p:txBody>
      </p:sp>
    </p:spTree>
    <p:extLst>
      <p:ext uri="{BB962C8B-B14F-4D97-AF65-F5344CB8AC3E}">
        <p14:creationId xmlns:p14="http://schemas.microsoft.com/office/powerpoint/2010/main" val="404508181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33"/>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r" rtl="0">
              <a:lnSpc>
                <a:spcPct val="100000"/>
              </a:lnSpc>
              <a:spcBef>
                <a:spcPts val="0"/>
              </a:spcBef>
              <a:spcAft>
                <a:spcPts val="0"/>
              </a:spcAft>
              <a:buClr>
                <a:srgbClr val="3264A0"/>
              </a:buClr>
              <a:buSzPts val="5400"/>
              <a:buFont typeface="Arial"/>
              <a:buNone/>
            </a:pPr>
            <a:r>
              <a:rPr lang="en-US"/>
              <a:t>Reflection</a:t>
            </a:r>
            <a:endParaRPr/>
          </a:p>
        </p:txBody>
      </p:sp>
      <p:sp>
        <p:nvSpPr>
          <p:cNvPr id="365" name="Google Shape;365;p33"/>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146</a:t>
            </a:fld>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Action Periods</a:t>
            </a:r>
          </a:p>
        </p:txBody>
      </p:sp>
      <p:sp>
        <p:nvSpPr>
          <p:cNvPr id="3" name="Slide Number Placeholder 2"/>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9" name="Rectangular Callout 18"/>
          <p:cNvSpPr/>
          <p:nvPr/>
        </p:nvSpPr>
        <p:spPr>
          <a:xfrm>
            <a:off x="2739807" y="4756346"/>
            <a:ext cx="3179066" cy="1796185"/>
          </a:xfrm>
          <a:prstGeom prst="wedgeRectCallout">
            <a:avLst>
              <a:gd name="adj1" fmla="val -24825"/>
              <a:gd name="adj2" fmla="val -72767"/>
            </a:avLst>
          </a:prstGeom>
          <a:solidFill>
            <a:srgbClr val="FAAD14">
              <a:alpha val="80000"/>
            </a:srgbClr>
          </a:solidFill>
          <a:ln w="25400" cap="flat" cmpd="sng" algn="ctr">
            <a:solidFill>
              <a:schemeClr val="tx1"/>
            </a:solidFill>
            <a:prstDash val="solid"/>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Session 3</a:t>
            </a:r>
            <a:r>
              <a:rPr kumimoji="0" lang="en-US" sz="1800" b="1" i="0" u="none" strike="noStrike" kern="0" cap="none" spc="0" normalizeH="0" noProof="0" dirty="0">
                <a:ln>
                  <a:noFill/>
                </a:ln>
                <a:solidFill>
                  <a:prstClr val="white"/>
                </a:solidFill>
                <a:effectLst/>
                <a:uLnTx/>
                <a:uFillTx/>
                <a:latin typeface="Calibri"/>
                <a:ea typeface="+mn-ea"/>
                <a:cs typeface="+mn-cs"/>
              </a:rPr>
              <a:t> Screen Time Overview</a:t>
            </a:r>
            <a:endParaRPr kumimoji="0" lang="en-US" sz="1800" b="1" i="0" u="none" strike="noStrike" kern="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Session 4: Best Practices </a:t>
            </a:r>
          </a:p>
        </p:txBody>
      </p:sp>
      <p:sp>
        <p:nvSpPr>
          <p:cNvPr id="20" name="Rectangular Callout 19"/>
          <p:cNvSpPr/>
          <p:nvPr/>
        </p:nvSpPr>
        <p:spPr>
          <a:xfrm>
            <a:off x="4797012" y="1479981"/>
            <a:ext cx="3200600" cy="1725769"/>
          </a:xfrm>
          <a:prstGeom prst="wedgeRectCallout">
            <a:avLst>
              <a:gd name="adj1" fmla="val -28276"/>
              <a:gd name="adj2" fmla="val 77058"/>
            </a:avLst>
          </a:prstGeom>
          <a:solidFill>
            <a:srgbClr val="FAAD14">
              <a:alpha val="70000"/>
            </a:srgbClr>
          </a:solidFill>
          <a:ln w="25400" cap="flat" cmpd="sng" algn="ctr">
            <a:solidFill>
              <a:schemeClr val="tx1"/>
            </a:solidFill>
            <a:prstDash val="solid"/>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Session </a:t>
            </a:r>
            <a:r>
              <a:rPr lang="en-US" sz="1800" b="1" dirty="0">
                <a:solidFill>
                  <a:prstClr val="white"/>
                </a:solidFill>
                <a:latin typeface="Calibri"/>
                <a:ea typeface="+mn-ea"/>
                <a:cs typeface="+mn-cs"/>
              </a:rPr>
              <a:t>5: Implementing Screen Time Best Practices</a:t>
            </a:r>
            <a:endParaRPr kumimoji="0" lang="en-US" sz="1800" b="1" i="0" u="none" strike="noStrike" kern="0" cap="none" spc="0" normalizeH="0" baseline="0" noProof="0" dirty="0">
              <a:ln>
                <a:noFill/>
              </a:ln>
              <a:solidFill>
                <a:prstClr val="white"/>
              </a:solidFill>
              <a:effectLst/>
              <a:uLnTx/>
              <a:uFillTx/>
              <a:latin typeface="Calibri"/>
              <a:ea typeface="+mn-ea"/>
              <a:cs typeface="+mn-cs"/>
            </a:endParaRPr>
          </a:p>
          <a:p>
            <a:pPr lvl="0" defTabSz="457200">
              <a:buClrTx/>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Session 6: </a:t>
            </a:r>
            <a:r>
              <a:rPr lang="en-US" sz="1800" b="1" dirty="0">
                <a:solidFill>
                  <a:prstClr val="white"/>
                </a:solidFill>
                <a:latin typeface="Calibri"/>
              </a:rPr>
              <a:t>Celebrating Success </a:t>
            </a:r>
          </a:p>
          <a:p>
            <a:pPr lvl="0" defTabSz="457200">
              <a:buClrTx/>
              <a:defRPr/>
            </a:pPr>
            <a:r>
              <a:rPr lang="en-US" sz="1800" b="1" dirty="0">
                <a:solidFill>
                  <a:prstClr val="white"/>
                </a:solidFill>
                <a:latin typeface="Calibri"/>
              </a:rPr>
              <a:t>&amp; Sustaining Healthy Changes</a:t>
            </a:r>
            <a:endParaRPr kumimoji="0" lang="en-US" sz="1800" b="1" i="0" u="none" strike="noStrike" kern="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8" name="Rectangular Callout 17"/>
          <p:cNvSpPr/>
          <p:nvPr/>
        </p:nvSpPr>
        <p:spPr>
          <a:xfrm>
            <a:off x="1242894" y="1479981"/>
            <a:ext cx="2993826" cy="1797700"/>
          </a:xfrm>
          <a:prstGeom prst="wedgeRectCallout">
            <a:avLst>
              <a:gd name="adj1" fmla="val -37480"/>
              <a:gd name="adj2" fmla="val 74730"/>
            </a:avLst>
          </a:prstGeom>
          <a:solidFill>
            <a:srgbClr val="FAAD14"/>
          </a:solidFill>
          <a:ln w="25400" cap="flat" cmpd="sng" algn="ctr">
            <a:solidFill>
              <a:schemeClr val="tx1"/>
            </a:solidFill>
            <a:prstDash val="solid"/>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Orientation </a:t>
            </a:r>
          </a:p>
          <a:p>
            <a:pPr marL="285744" marR="0" lvl="0" indent="-2857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Session 1: Learning Collaborative Orientation</a:t>
            </a:r>
          </a:p>
          <a:p>
            <a:pPr marL="285744" marR="0" lvl="0" indent="-2857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Session 2: Assessment Orientation</a:t>
            </a:r>
          </a:p>
        </p:txBody>
      </p:sp>
      <p:graphicFrame>
        <p:nvGraphicFramePr>
          <p:cNvPr id="9" name="Diagram 8">
            <a:extLst>
              <a:ext uri="{FF2B5EF4-FFF2-40B4-BE49-F238E27FC236}">
                <a16:creationId xmlns:a16="http://schemas.microsoft.com/office/drawing/2014/main" id="{11D263EE-E881-47AA-8E02-252F5A9F95B9}"/>
              </a:ext>
            </a:extLst>
          </p:cNvPr>
          <p:cNvGraphicFramePr/>
          <p:nvPr>
            <p:extLst>
              <p:ext uri="{D42A27DB-BD31-4B8C-83A1-F6EECF244321}">
                <p14:modId xmlns:p14="http://schemas.microsoft.com/office/powerpoint/2010/main" val="2537822696"/>
              </p:ext>
            </p:extLst>
          </p:nvPr>
        </p:nvGraphicFramePr>
        <p:xfrm>
          <a:off x="-335280" y="3531245"/>
          <a:ext cx="9144000" cy="99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Rounded Corners 7">
            <a:extLst>
              <a:ext uri="{FF2B5EF4-FFF2-40B4-BE49-F238E27FC236}">
                <a16:creationId xmlns:a16="http://schemas.microsoft.com/office/drawing/2014/main" id="{03EA44D0-029E-CE42-4989-5B2A478B04F4}"/>
              </a:ext>
            </a:extLst>
          </p:cNvPr>
          <p:cNvSpPr/>
          <p:nvPr/>
        </p:nvSpPr>
        <p:spPr>
          <a:xfrm>
            <a:off x="3081866" y="3531245"/>
            <a:ext cx="1930401" cy="1074301"/>
          </a:xfrm>
          <a:prstGeom prst="roundRect">
            <a:avLst>
              <a:gd name="adj" fmla="val 12584"/>
            </a:avLst>
          </a:prstGeom>
          <a:noFill/>
          <a:ln w="38100">
            <a:solidFill>
              <a:srgbClr val="D7283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79066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par>
                          <p:cTn id="15" fill="hold">
                            <p:stCondLst>
                              <p:cond delay="0"/>
                            </p:stCondLst>
                            <p:childTnLst>
                              <p:par>
                                <p:cTn id="16" presetID="21" presetClass="entr" presetSubtype="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18" grpId="0" animBg="1"/>
      <p:bldP spid="8"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39"/>
          <p:cNvSpPr txBox="1">
            <a:spLocks noGrp="1"/>
          </p:cNvSpPr>
          <p:nvPr>
            <p:ph type="title"/>
          </p:nvPr>
        </p:nvSpPr>
        <p:spPr>
          <a:prstGeom prst="rect">
            <a:avLst/>
          </a:prstGeom>
          <a:noFill/>
          <a:ln>
            <a:noFill/>
          </a:ln>
        </p:spPr>
        <p:txBody>
          <a:bodyPr spcFirstLastPara="1" wrap="square" lIns="91425" tIns="45700" rIns="91425" bIns="45700" anchor="b" anchorCtr="0">
            <a:normAutofit fontScale="90000"/>
          </a:bodyPr>
          <a:lstStyle/>
          <a:p>
            <a:pPr marL="0" lvl="0" indent="0" algn="r" rtl="0">
              <a:lnSpc>
                <a:spcPct val="100000"/>
              </a:lnSpc>
              <a:spcBef>
                <a:spcPts val="0"/>
              </a:spcBef>
              <a:spcAft>
                <a:spcPts val="0"/>
              </a:spcAft>
              <a:buClr>
                <a:srgbClr val="3264A0"/>
              </a:buClr>
              <a:buSzPct val="100000"/>
              <a:buFont typeface="Arial"/>
              <a:buNone/>
            </a:pPr>
            <a:r>
              <a:rPr lang="en-US"/>
              <a:t>Significance of Screen Time</a:t>
            </a:r>
            <a:endParaRPr/>
          </a:p>
        </p:txBody>
      </p:sp>
      <p:sp>
        <p:nvSpPr>
          <p:cNvPr id="438" name="Google Shape;438;p39"/>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148</a:t>
            </a:fld>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198" y="210492"/>
            <a:ext cx="8545133" cy="875601"/>
          </a:xfrm>
        </p:spPr>
        <p:txBody>
          <a:bodyPr>
            <a:normAutofit fontScale="90000"/>
          </a:bodyPr>
          <a:lstStyle/>
          <a:p>
            <a:r>
              <a:rPr lang="en-US" b="1" dirty="0"/>
              <a:t>Screen-Free Engagement and Child Development</a:t>
            </a:r>
          </a:p>
        </p:txBody>
      </p:sp>
      <p:sp>
        <p:nvSpPr>
          <p:cNvPr id="2" name="Slide Number Placeholder 1"/>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2F12FE-44DD-4E9A-97DB-0269DCBFB1C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E6D24E10-2745-45A8-3B61-40538DB1288F}"/>
              </a:ext>
            </a:extLst>
          </p:cNvPr>
          <p:cNvSpPr txBox="1"/>
          <p:nvPr/>
        </p:nvSpPr>
        <p:spPr>
          <a:xfrm>
            <a:off x="-359761" y="1648918"/>
            <a:ext cx="2893101" cy="584775"/>
          </a:xfrm>
          <a:prstGeom prst="rect">
            <a:avLst/>
          </a:prstGeom>
          <a:noFill/>
        </p:spPr>
        <p:txBody>
          <a:bodyPr wrap="square" rtlCol="0">
            <a:spAutoFit/>
          </a:bodyPr>
          <a:lstStyle/>
          <a:p>
            <a:pPr algn="ctr"/>
            <a:r>
              <a:rPr lang="en-US" sz="3200" b="1" dirty="0"/>
              <a:t>Physical</a:t>
            </a:r>
          </a:p>
        </p:txBody>
      </p:sp>
      <p:sp>
        <p:nvSpPr>
          <p:cNvPr id="5" name="TextBox 4">
            <a:extLst>
              <a:ext uri="{FF2B5EF4-FFF2-40B4-BE49-F238E27FC236}">
                <a16:creationId xmlns:a16="http://schemas.microsoft.com/office/drawing/2014/main" id="{923D6437-134C-5FAD-0A6D-ECE2FABB95D2}"/>
              </a:ext>
            </a:extLst>
          </p:cNvPr>
          <p:cNvSpPr txBox="1"/>
          <p:nvPr/>
        </p:nvSpPr>
        <p:spPr>
          <a:xfrm>
            <a:off x="-327280" y="4290432"/>
            <a:ext cx="2893101" cy="584775"/>
          </a:xfrm>
          <a:prstGeom prst="rect">
            <a:avLst/>
          </a:prstGeom>
          <a:noFill/>
        </p:spPr>
        <p:txBody>
          <a:bodyPr wrap="square" rtlCol="0">
            <a:spAutoFit/>
          </a:bodyPr>
          <a:lstStyle/>
          <a:p>
            <a:pPr algn="ctr"/>
            <a:r>
              <a:rPr lang="en-US" sz="3200" b="1" dirty="0"/>
              <a:t>Cognitive</a:t>
            </a:r>
          </a:p>
        </p:txBody>
      </p:sp>
      <p:sp>
        <p:nvSpPr>
          <p:cNvPr id="6" name="TextBox 5">
            <a:extLst>
              <a:ext uri="{FF2B5EF4-FFF2-40B4-BE49-F238E27FC236}">
                <a16:creationId xmlns:a16="http://schemas.microsoft.com/office/drawing/2014/main" id="{5DB547AB-5553-5C33-57B9-CDA5FA201F81}"/>
              </a:ext>
            </a:extLst>
          </p:cNvPr>
          <p:cNvSpPr txBox="1"/>
          <p:nvPr/>
        </p:nvSpPr>
        <p:spPr>
          <a:xfrm>
            <a:off x="1281659" y="5503071"/>
            <a:ext cx="6580682" cy="1077218"/>
          </a:xfrm>
          <a:prstGeom prst="rect">
            <a:avLst/>
          </a:prstGeom>
          <a:noFill/>
        </p:spPr>
        <p:txBody>
          <a:bodyPr wrap="square" rtlCol="0">
            <a:spAutoFit/>
          </a:bodyPr>
          <a:lstStyle/>
          <a:p>
            <a:pPr algn="ctr"/>
            <a:r>
              <a:rPr lang="en-US" sz="3200" b="1" dirty="0"/>
              <a:t>Language, Literacy, and Communication</a:t>
            </a:r>
          </a:p>
        </p:txBody>
      </p:sp>
      <p:sp>
        <p:nvSpPr>
          <p:cNvPr id="7" name="TextBox 6">
            <a:extLst>
              <a:ext uri="{FF2B5EF4-FFF2-40B4-BE49-F238E27FC236}">
                <a16:creationId xmlns:a16="http://schemas.microsoft.com/office/drawing/2014/main" id="{DD2B60E3-468C-9728-D172-E472E3B30291}"/>
              </a:ext>
            </a:extLst>
          </p:cNvPr>
          <p:cNvSpPr txBox="1"/>
          <p:nvPr/>
        </p:nvSpPr>
        <p:spPr>
          <a:xfrm>
            <a:off x="6665222" y="4039221"/>
            <a:ext cx="2893101" cy="1077218"/>
          </a:xfrm>
          <a:prstGeom prst="rect">
            <a:avLst/>
          </a:prstGeom>
          <a:noFill/>
        </p:spPr>
        <p:txBody>
          <a:bodyPr wrap="square" rtlCol="0">
            <a:spAutoFit/>
          </a:bodyPr>
          <a:lstStyle/>
          <a:p>
            <a:r>
              <a:rPr lang="en-US" sz="3200" b="1" dirty="0"/>
              <a:t>Social and Emotional </a:t>
            </a:r>
          </a:p>
        </p:txBody>
      </p:sp>
      <p:sp>
        <p:nvSpPr>
          <p:cNvPr id="8" name="TextBox 7">
            <a:extLst>
              <a:ext uri="{FF2B5EF4-FFF2-40B4-BE49-F238E27FC236}">
                <a16:creationId xmlns:a16="http://schemas.microsoft.com/office/drawing/2014/main" id="{01BB7041-389F-263C-7002-512D701BCC37}"/>
              </a:ext>
            </a:extLst>
          </p:cNvPr>
          <p:cNvSpPr txBox="1"/>
          <p:nvPr/>
        </p:nvSpPr>
        <p:spPr>
          <a:xfrm>
            <a:off x="6665223" y="1648918"/>
            <a:ext cx="2893101" cy="584775"/>
          </a:xfrm>
          <a:prstGeom prst="rect">
            <a:avLst/>
          </a:prstGeom>
          <a:noFill/>
        </p:spPr>
        <p:txBody>
          <a:bodyPr wrap="square" rtlCol="0">
            <a:spAutoFit/>
          </a:bodyPr>
          <a:lstStyle/>
          <a:p>
            <a:pPr algn="ctr"/>
            <a:r>
              <a:rPr lang="en-US" sz="3200" b="1" dirty="0"/>
              <a:t>Sensory</a:t>
            </a:r>
          </a:p>
        </p:txBody>
      </p:sp>
      <p:pic>
        <p:nvPicPr>
          <p:cNvPr id="10" name="Google Shape;454;p40">
            <a:extLst>
              <a:ext uri="{FF2B5EF4-FFF2-40B4-BE49-F238E27FC236}">
                <a16:creationId xmlns:a16="http://schemas.microsoft.com/office/drawing/2014/main" id="{B6681F0C-46EA-02B0-34F2-E635A3794945}"/>
              </a:ext>
            </a:extLst>
          </p:cNvPr>
          <p:cNvPicPr preferRelativeResize="0"/>
          <p:nvPr/>
        </p:nvPicPr>
        <p:blipFill rotWithShape="1">
          <a:blip r:embed="rId3">
            <a:alphaModFix/>
          </a:blip>
          <a:srcRect l="1812" t="1091" r="1" b="5649"/>
          <a:stretch/>
        </p:blipFill>
        <p:spPr>
          <a:xfrm>
            <a:off x="2187150" y="1949778"/>
            <a:ext cx="4769701" cy="2925429"/>
          </a:xfrm>
          <a:prstGeom prst="ellipse">
            <a:avLst/>
          </a:prstGeom>
          <a:noFill/>
          <a:ln>
            <a:noFill/>
          </a:ln>
        </p:spPr>
      </p:pic>
    </p:spTree>
    <p:extLst>
      <p:ext uri="{BB962C8B-B14F-4D97-AF65-F5344CB8AC3E}">
        <p14:creationId xmlns:p14="http://schemas.microsoft.com/office/powerpoint/2010/main" val="157342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557827" y="1573568"/>
            <a:ext cx="3467639" cy="3794300"/>
          </a:xfrm>
          <a:prstGeom prst="rect">
            <a:avLst/>
          </a:prstGeom>
        </p:spPr>
      </p:pic>
      <p:sp>
        <p:nvSpPr>
          <p:cNvPr id="2" name="Title 1">
            <a:extLst>
              <a:ext uri="{FF2B5EF4-FFF2-40B4-BE49-F238E27FC236}">
                <a16:creationId xmlns:a16="http://schemas.microsoft.com/office/drawing/2014/main" id="{102241C6-F930-4D2F-925D-4048328B146A}"/>
              </a:ext>
            </a:extLst>
          </p:cNvPr>
          <p:cNvSpPr>
            <a:spLocks noGrp="1"/>
          </p:cNvSpPr>
          <p:nvPr>
            <p:ph type="title"/>
          </p:nvPr>
        </p:nvSpPr>
        <p:spPr/>
        <p:txBody>
          <a:bodyPr/>
          <a:lstStyle/>
          <a:p>
            <a:r>
              <a:rPr lang="en-US"/>
              <a:t>Discussion</a:t>
            </a:r>
          </a:p>
        </p:txBody>
      </p:sp>
      <p:sp>
        <p:nvSpPr>
          <p:cNvPr id="3" name="Slide Number Placeholder 2"/>
          <p:cNvSpPr>
            <a:spLocks noGrp="1"/>
          </p:cNvSpPr>
          <p:nvPr>
            <p:ph type="sldNum" sz="quarter" idx="10"/>
          </p:nvPr>
        </p:nvSpPr>
        <p:spPr>
          <a:xfrm>
            <a:off x="6184509" y="6356350"/>
            <a:ext cx="2057400" cy="365125"/>
          </a:xfrm>
        </p:spPr>
        <p:txBody>
          <a:bodyPr/>
          <a:lstStyle/>
          <a:p>
            <a:fld id="{C52F12FE-44DD-4E9A-97DB-0269DCBFB1C7}" type="slidenum">
              <a:rPr lang="en-US" smtClean="0"/>
              <a:t>15</a:t>
            </a:fld>
            <a:endParaRPr lang="en-US"/>
          </a:p>
        </p:txBody>
      </p:sp>
      <p:sp>
        <p:nvSpPr>
          <p:cNvPr id="6" name="Content Placeholder 8">
            <a:extLst>
              <a:ext uri="{FF2B5EF4-FFF2-40B4-BE49-F238E27FC236}">
                <a16:creationId xmlns:a16="http://schemas.microsoft.com/office/drawing/2014/main" id="{9415C4D0-2DC5-4564-A94A-54AB1146D1A5}"/>
              </a:ext>
            </a:extLst>
          </p:cNvPr>
          <p:cNvSpPr txBox="1">
            <a:spLocks/>
          </p:cNvSpPr>
          <p:nvPr/>
        </p:nvSpPr>
        <p:spPr>
          <a:xfrm>
            <a:off x="457200" y="1334653"/>
            <a:ext cx="5596468" cy="4987635"/>
          </a:xfrm>
          <a:prstGeom prst="rect">
            <a:avLst/>
          </a:prstGeom>
        </p:spPr>
        <p:txBody>
          <a:bodyPr vert="horz" lIns="91440" tIns="45720" rIns="91440" bIns="45720" rtlCol="0">
            <a:noAutofit/>
          </a:bodyPr>
          <a:lstStyle>
            <a:lvl1pPr marL="342900" indent="-342900" algn="l" defTabSz="457200" rtl="0" eaLnBrk="1" latinLnBrk="0" hangingPunct="1">
              <a:spcBef>
                <a:spcPts val="0"/>
              </a:spcBef>
              <a:spcAft>
                <a:spcPts val="600"/>
              </a:spcAft>
              <a:buClr>
                <a:srgbClr val="3264A0"/>
              </a:buClr>
              <a:buFont typeface="Wingdings" panose="05000000000000000000" pitchFamily="2" charset="2"/>
              <a:buChar char="§"/>
              <a:defRPr sz="3200" kern="1200">
                <a:solidFill>
                  <a:schemeClr val="tx1"/>
                </a:solidFill>
                <a:latin typeface="+mn-lt"/>
                <a:ea typeface="+mn-ea"/>
                <a:cs typeface="+mn-cs"/>
              </a:defRPr>
            </a:lvl1pPr>
            <a:lvl2pPr marL="742950" indent="-285750" algn="l" defTabSz="457200" rtl="0" eaLnBrk="1" latinLnBrk="0" hangingPunct="1">
              <a:spcBef>
                <a:spcPts val="0"/>
              </a:spcBef>
              <a:spcAft>
                <a:spcPts val="600"/>
              </a:spcAft>
              <a:buClr>
                <a:srgbClr val="3264A0"/>
              </a:buClr>
              <a:buFont typeface="Wingdings" panose="05000000000000000000" pitchFamily="2" charset="2"/>
              <a:buChar char="§"/>
              <a:defRPr sz="2800" kern="1200">
                <a:solidFill>
                  <a:schemeClr val="tx1"/>
                </a:solidFill>
                <a:latin typeface="+mn-lt"/>
                <a:ea typeface="+mn-ea"/>
                <a:cs typeface="+mn-cs"/>
              </a:defRPr>
            </a:lvl2pPr>
            <a:lvl3pPr marL="1143000" indent="-228600" algn="l" defTabSz="457200" rtl="0" eaLnBrk="1" latinLnBrk="0" hangingPunct="1">
              <a:spcBef>
                <a:spcPts val="0"/>
              </a:spcBef>
              <a:spcAft>
                <a:spcPts val="600"/>
              </a:spcAft>
              <a:buClr>
                <a:srgbClr val="3264A0"/>
              </a:buClr>
              <a:buFont typeface="Wingdings" panose="05000000000000000000" pitchFamily="2" charset="2"/>
              <a:buChar char="§"/>
              <a:defRPr sz="2400" kern="1200">
                <a:solidFill>
                  <a:schemeClr val="tx1"/>
                </a:solidFill>
                <a:latin typeface="+mn-lt"/>
                <a:ea typeface="+mn-ea"/>
                <a:cs typeface="+mn-cs"/>
              </a:defRPr>
            </a:lvl3pPr>
            <a:lvl4pPr marL="1600200" indent="-228600" algn="l" defTabSz="457200" rtl="0" eaLnBrk="1" latinLnBrk="0" hangingPunct="1">
              <a:spcBef>
                <a:spcPts val="0"/>
              </a:spcBef>
              <a:spcAft>
                <a:spcPts val="600"/>
              </a:spcAft>
              <a:buClr>
                <a:srgbClr val="3264A0"/>
              </a:buClr>
              <a:buFont typeface="Wingdings" panose="05000000000000000000" pitchFamily="2" charset="2"/>
              <a:buChar char="§"/>
              <a:defRPr sz="2000" kern="1200">
                <a:solidFill>
                  <a:schemeClr val="tx1"/>
                </a:solidFill>
                <a:latin typeface="+mn-lt"/>
                <a:ea typeface="+mn-ea"/>
                <a:cs typeface="+mn-cs"/>
              </a:defRPr>
            </a:lvl4pPr>
            <a:lvl5pPr marL="2057400" indent="-228600" algn="l" defTabSz="457200" rtl="0" eaLnBrk="1" latinLnBrk="0" hangingPunct="1">
              <a:spcBef>
                <a:spcPts val="0"/>
              </a:spcBef>
              <a:spcAft>
                <a:spcPts val="600"/>
              </a:spcAft>
              <a:buClr>
                <a:srgbClr val="3264A0"/>
              </a:buClr>
              <a:buFont typeface="Wingdings" panose="05000000000000000000" pitchFamily="2" charset="2"/>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sz="2600" b="1" dirty="0"/>
              <a:t>Consider…</a:t>
            </a:r>
          </a:p>
          <a:p>
            <a:r>
              <a:rPr lang="en-US" sz="2600" dirty="0"/>
              <a:t>What do you think is impacting children’s ability to develop healthy habits related to nutrition and physical activity?</a:t>
            </a:r>
          </a:p>
          <a:p>
            <a:r>
              <a:rPr lang="en-US" sz="2600" dirty="0"/>
              <a:t>What do you see in your community?</a:t>
            </a:r>
          </a:p>
          <a:p>
            <a:endParaRPr lang="en-US" sz="2600" dirty="0"/>
          </a:p>
        </p:txBody>
      </p:sp>
    </p:spTree>
    <p:extLst>
      <p:ext uri="{BB962C8B-B14F-4D97-AF65-F5344CB8AC3E}">
        <p14:creationId xmlns:p14="http://schemas.microsoft.com/office/powerpoint/2010/main" val="62396966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60" name="Google Shape;460;p41"/>
          <p:cNvSpPr txBox="1">
            <a:spLocks noGrp="1"/>
          </p:cNvSpPr>
          <p:nvPr>
            <p:ph type="title"/>
          </p:nvPr>
        </p:nvSpPr>
        <p:spPr>
          <a:xfrm>
            <a:off x="457199" y="210492"/>
            <a:ext cx="8229600" cy="875601"/>
          </a:xfrm>
        </p:spPr>
        <p:txBody>
          <a:bodyPr spcFirstLastPara="1" lIns="91425" tIns="45700" rIns="91425" bIns="45700" anchor="ctr" anchorCtr="0">
            <a:noAutofit/>
          </a:bodyPr>
          <a:lstStyle/>
          <a:p>
            <a:pPr marL="0" lvl="0" indent="0" rtl="0">
              <a:lnSpc>
                <a:spcPct val="90000"/>
              </a:lnSpc>
              <a:spcBef>
                <a:spcPts val="0"/>
              </a:spcBef>
              <a:spcAft>
                <a:spcPts val="0"/>
              </a:spcAft>
              <a:buClr>
                <a:srgbClr val="3264A0"/>
              </a:buClr>
              <a:buSzPts val="3600"/>
              <a:buFont typeface="Arial"/>
              <a:buNone/>
            </a:pPr>
            <a:r>
              <a:rPr lang="en-US" sz="3200" dirty="0"/>
              <a:t>Large Group Discussion: Staff Wellness and Screen Time</a:t>
            </a:r>
          </a:p>
        </p:txBody>
      </p:sp>
      <p:sp>
        <p:nvSpPr>
          <p:cNvPr id="459" name="Google Shape;459;p41"/>
          <p:cNvSpPr txBox="1">
            <a:spLocks noGrp="1"/>
          </p:cNvSpPr>
          <p:nvPr>
            <p:ph sz="half" idx="1"/>
          </p:nvPr>
        </p:nvSpPr>
        <p:spPr>
          <a:xfrm>
            <a:off x="457200" y="1376218"/>
            <a:ext cx="4038600" cy="4749945"/>
          </a:xfrm>
        </p:spPr>
        <p:txBody>
          <a:bodyPr spcFirstLastPara="1" lIns="91425" tIns="45700" rIns="91425" bIns="45700" anchorCtr="0">
            <a:normAutofit/>
          </a:bodyPr>
          <a:lstStyle/>
          <a:p>
            <a:pPr lvl="0" rtl="0">
              <a:spcBef>
                <a:spcPts val="0"/>
              </a:spcBef>
              <a:spcAft>
                <a:spcPts val="0"/>
              </a:spcAft>
              <a:buSzPts val="3200"/>
            </a:pPr>
            <a:r>
              <a:rPr lang="en-US" dirty="0"/>
              <a:t>How does screen time influence your life? </a:t>
            </a:r>
          </a:p>
          <a:p>
            <a:pPr marL="660400" lvl="0" indent="-457200" rtl="0">
              <a:spcBef>
                <a:spcPts val="600"/>
              </a:spcBef>
              <a:spcAft>
                <a:spcPts val="0"/>
              </a:spcAft>
              <a:buSzPts val="3200"/>
            </a:pPr>
            <a:endParaRPr lang="en-US" dirty="0"/>
          </a:p>
          <a:p>
            <a:pPr lvl="0" rtl="0">
              <a:spcBef>
                <a:spcPts val="600"/>
              </a:spcBef>
              <a:spcAft>
                <a:spcPts val="0"/>
              </a:spcAft>
              <a:buSzPts val="3200"/>
            </a:pPr>
            <a:r>
              <a:rPr lang="en-US" dirty="0"/>
              <a:t>What might be the benefits of reducing?</a:t>
            </a:r>
          </a:p>
          <a:p>
            <a:pPr marL="660400" lvl="0" indent="-457200" rtl="0">
              <a:spcBef>
                <a:spcPts val="600"/>
              </a:spcBef>
              <a:spcAft>
                <a:spcPts val="0"/>
              </a:spcAft>
              <a:buSzPts val="3200"/>
            </a:pPr>
            <a:endParaRPr lang="en-US" dirty="0"/>
          </a:p>
          <a:p>
            <a:pPr lvl="0" rtl="0">
              <a:spcBef>
                <a:spcPts val="600"/>
              </a:spcBef>
              <a:spcAft>
                <a:spcPts val="0"/>
              </a:spcAft>
              <a:buSzPts val="3200"/>
            </a:pPr>
            <a:r>
              <a:rPr lang="en-US" dirty="0"/>
              <a:t>How can you reduce your own screen time? </a:t>
            </a:r>
          </a:p>
        </p:txBody>
      </p:sp>
      <p:pic>
        <p:nvPicPr>
          <p:cNvPr id="462" name="Google Shape;462;p41" descr="Icon&#10;&#10;Description automatically generated"/>
          <p:cNvPicPr preferRelativeResize="0"/>
          <p:nvPr/>
        </p:nvPicPr>
        <p:blipFill rotWithShape="1">
          <a:blip r:embed="rId3"/>
          <a:stretch/>
        </p:blipFill>
        <p:spPr>
          <a:xfrm>
            <a:off x="4648200" y="1541667"/>
            <a:ext cx="4038600" cy="4419047"/>
          </a:xfrm>
          <a:prstGeom prst="rect">
            <a:avLst/>
          </a:prstGeom>
          <a:noFill/>
          <a:ln>
            <a:noFill/>
          </a:ln>
        </p:spPr>
      </p:pic>
      <p:sp>
        <p:nvSpPr>
          <p:cNvPr id="461" name="Google Shape;461;p41"/>
          <p:cNvSpPr txBox="1">
            <a:spLocks noGrp="1"/>
          </p:cNvSpPr>
          <p:nvPr>
            <p:ph type="sldNum" sz="quarter" idx="10"/>
          </p:nvPr>
        </p:nvSpPr>
        <p:spPr>
          <a:xfrm>
            <a:off x="6872128" y="6398286"/>
            <a:ext cx="2057400" cy="365125"/>
          </a:xfrm>
        </p:spPr>
        <p:txBody>
          <a:bodyPr spcFirstLastPara="1" lIns="91425" tIns="45700" rIns="91425" bIns="45700" anchor="ctr" anchorCtr="0">
            <a:normAutofit/>
          </a:bodyPr>
          <a:lstStyle/>
          <a:p>
            <a:pPr marL="0" lvl="0" indent="0" rtl="0">
              <a:spcBef>
                <a:spcPts val="0"/>
              </a:spcBef>
              <a:spcAft>
                <a:spcPts val="600"/>
              </a:spcAft>
              <a:buSzPts val="1200"/>
              <a:buNone/>
            </a:pPr>
            <a:fld id="{00000000-1234-1234-1234-123412341234}" type="slidenum">
              <a:rPr lang="en-US"/>
              <a:pPr marL="0" lvl="0" indent="0" rtl="0">
                <a:spcBef>
                  <a:spcPts val="0"/>
                </a:spcBef>
                <a:spcAft>
                  <a:spcPts val="600"/>
                </a:spcAft>
                <a:buSzPts val="1200"/>
                <a:buNone/>
              </a:pPr>
              <a:t>150</a:t>
            </a:fld>
            <a:endParaRPr lang="en-US"/>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9" name="Google Shape;469;p42" descr="http://kandjcolorado.files.wordpress.com/2011/04/stick_figure_running_sticker-p217386496898542491qjcl_400.jpg"/>
          <p:cNvPicPr preferRelativeResize="0">
            <a:picLocks noGrp="1"/>
          </p:cNvPicPr>
          <p:nvPr>
            <p:ph idx="1"/>
          </p:nvPr>
        </p:nvPicPr>
        <p:blipFill rotWithShape="1">
          <a:blip r:embed="rId3">
            <a:alphaModFix/>
          </a:blip>
          <a:stretch/>
        </p:blipFill>
        <p:spPr>
          <a:xfrm>
            <a:off x="2667000" y="1974850"/>
            <a:ext cx="3810000" cy="3810000"/>
          </a:xfrm>
          <a:prstGeom prst="rect">
            <a:avLst/>
          </a:prstGeom>
          <a:noFill/>
          <a:ln>
            <a:noFill/>
          </a:ln>
        </p:spPr>
      </p:pic>
      <p:sp>
        <p:nvSpPr>
          <p:cNvPr id="468" name="Google Shape;468;p4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264A0"/>
              </a:buClr>
              <a:buSzPts val="3600"/>
              <a:buFont typeface="Arial"/>
              <a:buNone/>
            </a:pPr>
            <a:r>
              <a:rPr lang="en-US"/>
              <a:t>Physical Activity Break</a:t>
            </a:r>
            <a:endParaRPr/>
          </a:p>
        </p:txBody>
      </p:sp>
      <p:sp>
        <p:nvSpPr>
          <p:cNvPr id="470" name="Google Shape;470;p42"/>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Arial"/>
              <a:buNone/>
            </a:pPr>
            <a:fld id="{00000000-1234-1234-1234-123412341234}" type="slidenum">
              <a:rPr lang="en-US" sz="1200" b="0" i="0" u="none" strike="noStrike" cap="none">
                <a:solidFill>
                  <a:srgbClr val="888888"/>
                </a:solidFill>
                <a:latin typeface="Arial"/>
                <a:ea typeface="Arial"/>
                <a:cs typeface="Arial"/>
                <a:sym typeface="Arial"/>
              </a:rPr>
              <a:t>151</a:t>
            </a:fld>
            <a:endParaRPr sz="1200" b="0" i="0" u="none" strike="noStrike" cap="none">
              <a:solidFill>
                <a:srgbClr val="888888"/>
              </a:solidFill>
              <a:latin typeface="Arial"/>
              <a:ea typeface="Arial"/>
              <a:cs typeface="Arial"/>
              <a:sym typeface="Arial"/>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43"/>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r" rtl="0">
              <a:lnSpc>
                <a:spcPct val="100000"/>
              </a:lnSpc>
              <a:spcBef>
                <a:spcPts val="0"/>
              </a:spcBef>
              <a:spcAft>
                <a:spcPts val="0"/>
              </a:spcAft>
              <a:buClr>
                <a:srgbClr val="3264A0"/>
              </a:buClr>
              <a:buSzPts val="5400"/>
              <a:buFont typeface="Arial"/>
              <a:buNone/>
            </a:pPr>
            <a:r>
              <a:rPr lang="en-US"/>
              <a:t>Engaging with Families</a:t>
            </a:r>
            <a:endParaRPr/>
          </a:p>
        </p:txBody>
      </p:sp>
      <p:sp>
        <p:nvSpPr>
          <p:cNvPr id="476" name="Google Shape;476;p43"/>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152</a:t>
            </a:fld>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pic>
        <p:nvPicPr>
          <p:cNvPr id="481" name="Google Shape;481;p44"/>
          <p:cNvPicPr preferRelativeResize="0"/>
          <p:nvPr/>
        </p:nvPicPr>
        <p:blipFill rotWithShape="1">
          <a:blip r:embed="rId3">
            <a:alphaModFix/>
          </a:blip>
          <a:srcRect/>
          <a:stretch/>
        </p:blipFill>
        <p:spPr>
          <a:xfrm>
            <a:off x="5557827" y="1573568"/>
            <a:ext cx="3467639" cy="3794300"/>
          </a:xfrm>
          <a:prstGeom prst="rect">
            <a:avLst/>
          </a:prstGeom>
          <a:noFill/>
          <a:ln>
            <a:noFill/>
          </a:ln>
        </p:spPr>
      </p:pic>
      <p:sp>
        <p:nvSpPr>
          <p:cNvPr id="482" name="Google Shape;482;p44"/>
          <p:cNvSpPr txBox="1">
            <a:spLocks noGrp="1"/>
          </p:cNvSpPr>
          <p:nvPr>
            <p:ph idx="1"/>
          </p:nvPr>
        </p:nvSpPr>
        <p:spPr>
          <a:xfrm>
            <a:off x="457200" y="1385455"/>
            <a:ext cx="5486400" cy="4987635"/>
          </a:xfrm>
          <a:prstGeom prst="rect">
            <a:avLst/>
          </a:prstGeom>
          <a:noFill/>
          <a:ln>
            <a:noFill/>
          </a:ln>
        </p:spPr>
        <p:txBody>
          <a:bodyPr spcFirstLastPara="1" wrap="square" lIns="91425" tIns="45700" rIns="91425" bIns="45700" anchor="t" anchorCtr="0">
            <a:noAutofit/>
          </a:bodyPr>
          <a:lstStyle/>
          <a:p>
            <a:pPr lvl="0" algn="l" rtl="0">
              <a:lnSpc>
                <a:spcPct val="100000"/>
              </a:lnSpc>
              <a:spcBef>
                <a:spcPts val="0"/>
              </a:spcBef>
              <a:spcAft>
                <a:spcPts val="0"/>
              </a:spcAft>
              <a:buSzPts val="2800"/>
            </a:pPr>
            <a:r>
              <a:rPr lang="en-US" sz="2800" dirty="0"/>
              <a:t>How do you currently engage your families in discussions about screen time? Do you talk with families about the value of limiting screen time?</a:t>
            </a:r>
            <a:endParaRPr dirty="0"/>
          </a:p>
          <a:p>
            <a:pPr marL="635000" lvl="0" indent="-457200" algn="l" rtl="0">
              <a:lnSpc>
                <a:spcPct val="100000"/>
              </a:lnSpc>
              <a:spcBef>
                <a:spcPts val="600"/>
              </a:spcBef>
              <a:spcAft>
                <a:spcPts val="0"/>
              </a:spcAft>
              <a:buSzPts val="2800"/>
            </a:pPr>
            <a:endParaRPr sz="2800" dirty="0"/>
          </a:p>
          <a:p>
            <a:pPr lvl="0" algn="l" rtl="0">
              <a:lnSpc>
                <a:spcPct val="100000"/>
              </a:lnSpc>
              <a:spcBef>
                <a:spcPts val="600"/>
              </a:spcBef>
              <a:spcAft>
                <a:spcPts val="0"/>
              </a:spcAft>
              <a:buSzPts val="2800"/>
            </a:pPr>
            <a:r>
              <a:rPr lang="en-US" sz="2800" dirty="0"/>
              <a:t>What tips can you share with families struggling to reduce screen time with their young children?</a:t>
            </a:r>
            <a:endParaRPr dirty="0"/>
          </a:p>
        </p:txBody>
      </p:sp>
      <p:sp>
        <p:nvSpPr>
          <p:cNvPr id="483" name="Google Shape;483;p4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264A0"/>
              </a:buClr>
              <a:buSzPts val="3600"/>
              <a:buFont typeface="Arial"/>
              <a:buNone/>
            </a:pPr>
            <a:r>
              <a:rPr lang="en-US"/>
              <a:t>Large Group Discussion: Engaging Families</a:t>
            </a:r>
            <a:endParaRPr/>
          </a:p>
        </p:txBody>
      </p:sp>
      <p:sp>
        <p:nvSpPr>
          <p:cNvPr id="484" name="Google Shape;484;p44"/>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153</a:t>
            </a:fld>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4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3264A0"/>
              </a:buClr>
              <a:buSzPts val="3600"/>
              <a:buFont typeface="Arial"/>
              <a:buNone/>
            </a:pPr>
            <a:r>
              <a:rPr lang="en-US"/>
              <a:t>Resources for Families </a:t>
            </a:r>
            <a:endParaRPr/>
          </a:p>
        </p:txBody>
      </p:sp>
      <p:sp>
        <p:nvSpPr>
          <p:cNvPr id="491" name="Google Shape;491;p45"/>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154</a:t>
            </a:fld>
            <a:endParaRPr/>
          </a:p>
        </p:txBody>
      </p:sp>
      <p:pic>
        <p:nvPicPr>
          <p:cNvPr id="492" name="Google Shape;492;p45"/>
          <p:cNvPicPr preferRelativeResize="0"/>
          <p:nvPr/>
        </p:nvPicPr>
        <p:blipFill rotWithShape="1">
          <a:blip r:embed="rId3">
            <a:alphaModFix/>
          </a:blip>
          <a:srcRect/>
          <a:stretch/>
        </p:blipFill>
        <p:spPr>
          <a:xfrm>
            <a:off x="7975194" y="185489"/>
            <a:ext cx="978189" cy="1218051"/>
          </a:xfrm>
          <a:prstGeom prst="roundRect">
            <a:avLst>
              <a:gd name="adj" fmla="val 7200"/>
            </a:avLst>
          </a:prstGeom>
          <a:noFill/>
          <a:ln>
            <a:noFill/>
          </a:ln>
        </p:spPr>
      </p:pic>
      <p:pic>
        <p:nvPicPr>
          <p:cNvPr id="493" name="Google Shape;493;p45"/>
          <p:cNvPicPr preferRelativeResize="0"/>
          <p:nvPr/>
        </p:nvPicPr>
        <p:blipFill rotWithShape="1">
          <a:blip r:embed="rId4">
            <a:alphaModFix/>
          </a:blip>
          <a:srcRect/>
          <a:stretch/>
        </p:blipFill>
        <p:spPr>
          <a:xfrm>
            <a:off x="457199" y="1571078"/>
            <a:ext cx="3572541" cy="4566229"/>
          </a:xfrm>
          <a:prstGeom prst="rect">
            <a:avLst/>
          </a:prstGeom>
          <a:noFill/>
          <a:ln>
            <a:noFill/>
          </a:ln>
        </p:spPr>
      </p:pic>
      <p:pic>
        <p:nvPicPr>
          <p:cNvPr id="494" name="Google Shape;494;p45"/>
          <p:cNvPicPr preferRelativeResize="0"/>
          <p:nvPr/>
        </p:nvPicPr>
        <p:blipFill rotWithShape="1">
          <a:blip r:embed="rId5">
            <a:alphaModFix/>
          </a:blip>
          <a:srcRect/>
          <a:stretch/>
        </p:blipFill>
        <p:spPr>
          <a:xfrm>
            <a:off x="4483173" y="2126608"/>
            <a:ext cx="4203626" cy="3286471"/>
          </a:xfrm>
          <a:prstGeom prst="rect">
            <a:avLst/>
          </a:prstGeom>
          <a:noFill/>
          <a:ln>
            <a:noFill/>
          </a:ln>
        </p:spPr>
      </p:pic>
      <p:pic>
        <p:nvPicPr>
          <p:cNvPr id="495" name="Google Shape;495;p45" descr="CERTs Seed Grants Request for Proposals | Clean Energy ..."/>
          <p:cNvPicPr preferRelativeResize="0"/>
          <p:nvPr/>
        </p:nvPicPr>
        <p:blipFill rotWithShape="1">
          <a:blip r:embed="rId6">
            <a:alphaModFix/>
          </a:blip>
          <a:srcRect/>
          <a:stretch/>
        </p:blipFill>
        <p:spPr>
          <a:xfrm>
            <a:off x="6987015" y="210492"/>
            <a:ext cx="858053" cy="682665"/>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46"/>
          <p:cNvSpPr txBox="1">
            <a:spLocks noGrp="1"/>
          </p:cNvSpPr>
          <p:nvPr>
            <p:ph type="title"/>
          </p:nvPr>
        </p:nvSpPr>
        <p:spPr>
          <a:prstGeom prst="rect">
            <a:avLst/>
          </a:prstGeom>
          <a:noFill/>
          <a:ln>
            <a:noFill/>
          </a:ln>
        </p:spPr>
        <p:txBody>
          <a:bodyPr spcFirstLastPara="1" wrap="square" lIns="91425" tIns="45700" rIns="91425" bIns="45700" anchor="b" anchorCtr="0">
            <a:normAutofit fontScale="90000"/>
          </a:bodyPr>
          <a:lstStyle/>
          <a:p>
            <a:pPr marL="0" lvl="0" indent="0" algn="r" rtl="0">
              <a:lnSpc>
                <a:spcPct val="100000"/>
              </a:lnSpc>
              <a:spcBef>
                <a:spcPts val="0"/>
              </a:spcBef>
              <a:spcAft>
                <a:spcPts val="0"/>
              </a:spcAft>
              <a:buClr>
                <a:srgbClr val="3264A0"/>
              </a:buClr>
              <a:buSzPct val="100000"/>
              <a:buFont typeface="Arial"/>
              <a:buNone/>
            </a:pPr>
            <a:r>
              <a:rPr lang="en-US"/>
              <a:t>Overcoming </a:t>
            </a:r>
            <a:br>
              <a:rPr lang="en-US"/>
            </a:br>
            <a:r>
              <a:rPr lang="en-US"/>
              <a:t>Common Challenges</a:t>
            </a:r>
            <a:endParaRPr/>
          </a:p>
        </p:txBody>
      </p:sp>
      <p:sp>
        <p:nvSpPr>
          <p:cNvPr id="501" name="Google Shape;501;p46"/>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155</a:t>
            </a:fld>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8" name="Google Shape;508;p47"/>
          <p:cNvSpPr txBox="1">
            <a:spLocks noGrp="1"/>
          </p:cNvSpPr>
          <p:nvPr>
            <p:ph type="title"/>
          </p:nvPr>
        </p:nvSpPr>
        <p:spPr>
          <a:xfrm>
            <a:off x="457199" y="210492"/>
            <a:ext cx="8229600" cy="875601"/>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264A0"/>
              </a:buClr>
              <a:buSzPts val="3600"/>
              <a:buFont typeface="Arial"/>
              <a:buNone/>
            </a:pPr>
            <a:r>
              <a:rPr lang="en-US" sz="3200" dirty="0"/>
              <a:t>Challenge: Screen time is </a:t>
            </a:r>
            <a:r>
              <a:rPr lang="en-US" sz="3200" dirty="0">
                <a:solidFill>
                  <a:schemeClr val="accent1">
                    <a:lumMod val="75000"/>
                  </a:schemeClr>
                </a:solidFill>
              </a:rPr>
              <a:t>used</a:t>
            </a:r>
            <a:r>
              <a:rPr lang="en-US" sz="3200" dirty="0">
                <a:solidFill>
                  <a:srgbClr val="FF0000"/>
                </a:solidFill>
              </a:rPr>
              <a:t> </a:t>
            </a:r>
            <a:r>
              <a:rPr lang="en-US" sz="3200" dirty="0"/>
              <a:t>as a distraction </a:t>
            </a:r>
            <a:endParaRPr sz="3200" dirty="0"/>
          </a:p>
        </p:txBody>
      </p:sp>
      <p:sp>
        <p:nvSpPr>
          <p:cNvPr id="509" name="Google Shape;509;p47"/>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Arial"/>
              <a:buNone/>
            </a:pPr>
            <a:fld id="{00000000-1234-1234-1234-123412341234}" type="slidenum">
              <a:rPr lang="en-US" sz="1200" b="0" i="0" u="none" strike="noStrike" cap="none">
                <a:solidFill>
                  <a:srgbClr val="888888"/>
                </a:solidFill>
              </a:rPr>
              <a:t>156</a:t>
            </a:fld>
            <a:endParaRPr sz="1200" b="0" i="0" u="none" strike="noStrike" cap="none">
              <a:solidFill>
                <a:srgbClr val="888888"/>
              </a:solidFill>
            </a:endParaRPr>
          </a:p>
        </p:txBody>
      </p:sp>
      <p:sp>
        <p:nvSpPr>
          <p:cNvPr id="3" name="Google Shape;507;p47">
            <a:extLst>
              <a:ext uri="{FF2B5EF4-FFF2-40B4-BE49-F238E27FC236}">
                <a16:creationId xmlns:a16="http://schemas.microsoft.com/office/drawing/2014/main" id="{132D70D4-F46F-476C-A56C-F4C57ACA254D}"/>
              </a:ext>
            </a:extLst>
          </p:cNvPr>
          <p:cNvSpPr txBox="1">
            <a:spLocks/>
          </p:cNvSpPr>
          <p:nvPr/>
        </p:nvSpPr>
        <p:spPr>
          <a:xfrm>
            <a:off x="457199" y="3014749"/>
            <a:ext cx="8229600" cy="102349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3264A0"/>
              </a:buClr>
              <a:buSzPts val="1800"/>
              <a:buFont typeface="Noto Sans Symbols"/>
              <a:buChar char="▪"/>
              <a:defRPr sz="3200" b="0" i="0" u="none" strike="noStrike" cap="none">
                <a:solidFill>
                  <a:schemeClr val="dk1"/>
                </a:solidFill>
                <a:latin typeface="Arial"/>
                <a:ea typeface="Arial"/>
                <a:cs typeface="Arial"/>
                <a:sym typeface="Arial"/>
              </a:defRPr>
            </a:lvl1pPr>
            <a:lvl2pPr marL="914400" marR="0" lvl="1" indent="-342900" algn="l" rtl="0">
              <a:lnSpc>
                <a:spcPct val="100000"/>
              </a:lnSpc>
              <a:spcBef>
                <a:spcPts val="600"/>
              </a:spcBef>
              <a:spcAft>
                <a:spcPts val="0"/>
              </a:spcAft>
              <a:buClr>
                <a:srgbClr val="3264A0"/>
              </a:buClr>
              <a:buSzPts val="1800"/>
              <a:buFont typeface="Noto Sans Symbols"/>
              <a:buChar char="▪"/>
              <a:defRPr sz="2800" b="0" i="0" u="none" strike="noStrike" cap="none">
                <a:solidFill>
                  <a:schemeClr val="dk1"/>
                </a:solidFill>
                <a:latin typeface="Arial"/>
                <a:ea typeface="Arial"/>
                <a:cs typeface="Arial"/>
                <a:sym typeface="Arial"/>
              </a:defRPr>
            </a:lvl2pPr>
            <a:lvl3pPr marL="1371600" marR="0" lvl="2" indent="-342900" algn="l" rtl="0">
              <a:lnSpc>
                <a:spcPct val="100000"/>
              </a:lnSpc>
              <a:spcBef>
                <a:spcPts val="600"/>
              </a:spcBef>
              <a:spcAft>
                <a:spcPts val="0"/>
              </a:spcAft>
              <a:buClr>
                <a:srgbClr val="3264A0"/>
              </a:buClr>
              <a:buSzPts val="1800"/>
              <a:buFont typeface="Noto Sans Symbols"/>
              <a:buChar char="▪"/>
              <a:defRPr sz="2400" b="0" i="0" u="none" strike="noStrike" cap="none">
                <a:solidFill>
                  <a:schemeClr val="dk1"/>
                </a:solidFill>
                <a:latin typeface="Arial"/>
                <a:ea typeface="Arial"/>
                <a:cs typeface="Arial"/>
                <a:sym typeface="Arial"/>
              </a:defRPr>
            </a:lvl3pPr>
            <a:lvl4pPr marL="1828800" marR="0" lvl="3" indent="-342900" algn="l" rtl="0">
              <a:lnSpc>
                <a:spcPct val="100000"/>
              </a:lnSpc>
              <a:spcBef>
                <a:spcPts val="600"/>
              </a:spcBef>
              <a:spcAft>
                <a:spcPts val="0"/>
              </a:spcAft>
              <a:buClr>
                <a:srgbClr val="3264A0"/>
              </a:buClr>
              <a:buSzPts val="1800"/>
              <a:buFont typeface="Noto Sans Symbols"/>
              <a:buChar char="▪"/>
              <a:defRPr sz="2000" b="0" i="0" u="none" strike="noStrike" cap="none">
                <a:solidFill>
                  <a:schemeClr val="dk1"/>
                </a:solidFill>
                <a:latin typeface="Arial"/>
                <a:ea typeface="Arial"/>
                <a:cs typeface="Arial"/>
                <a:sym typeface="Arial"/>
              </a:defRPr>
            </a:lvl4pPr>
            <a:lvl5pPr marL="2286000" marR="0" lvl="4" indent="-342900" algn="l" rtl="0">
              <a:lnSpc>
                <a:spcPct val="100000"/>
              </a:lnSpc>
              <a:spcBef>
                <a:spcPts val="600"/>
              </a:spcBef>
              <a:spcAft>
                <a:spcPts val="0"/>
              </a:spcAft>
              <a:buClr>
                <a:srgbClr val="3264A0"/>
              </a:buClr>
              <a:buSzPts val="1800"/>
              <a:buFont typeface="Noto Sans Symbols"/>
              <a:buChar char="▪"/>
              <a:defRPr sz="2000" b="0" i="0" u="none" strike="noStrike" cap="none">
                <a:solidFill>
                  <a:schemeClr val="dk1"/>
                </a:solidFill>
                <a:latin typeface="Arial"/>
                <a:ea typeface="Arial"/>
                <a:cs typeface="Arial"/>
                <a:sym typeface="Arial"/>
              </a:defRPr>
            </a:lvl5pPr>
            <a:lvl6pPr marL="2743200" marR="0" lvl="5" indent="-342900" algn="l" rtl="0">
              <a:lnSpc>
                <a:spcPct val="100000"/>
              </a:lnSpc>
              <a:spcBef>
                <a:spcPts val="6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pPr indent="-457200">
              <a:spcBef>
                <a:spcPts val="600"/>
              </a:spcBef>
              <a:buSzPts val="2800"/>
            </a:pPr>
            <a:r>
              <a:rPr lang="en-US" sz="2800" dirty="0"/>
              <a:t>Solution #1: When cooking and cleaning, have children assist you.</a:t>
            </a:r>
          </a:p>
        </p:txBody>
      </p:sp>
      <p:sp>
        <p:nvSpPr>
          <p:cNvPr id="4" name="Google Shape;507;p47">
            <a:extLst>
              <a:ext uri="{FF2B5EF4-FFF2-40B4-BE49-F238E27FC236}">
                <a16:creationId xmlns:a16="http://schemas.microsoft.com/office/drawing/2014/main" id="{D24B4C47-13CB-4F61-84ED-853D04DA4521}"/>
              </a:ext>
            </a:extLst>
          </p:cNvPr>
          <p:cNvSpPr txBox="1">
            <a:spLocks/>
          </p:cNvSpPr>
          <p:nvPr/>
        </p:nvSpPr>
        <p:spPr>
          <a:xfrm>
            <a:off x="457199" y="1572415"/>
            <a:ext cx="8229600" cy="139365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3264A0"/>
              </a:buClr>
              <a:buSzPts val="1800"/>
              <a:buFont typeface="Noto Sans Symbols"/>
              <a:buChar char="▪"/>
              <a:defRPr sz="3200" b="0" i="0" u="none" strike="noStrike" cap="none">
                <a:solidFill>
                  <a:schemeClr val="dk1"/>
                </a:solidFill>
                <a:latin typeface="Arial"/>
                <a:ea typeface="Arial"/>
                <a:cs typeface="Arial"/>
                <a:sym typeface="Arial"/>
              </a:defRPr>
            </a:lvl1pPr>
            <a:lvl2pPr marL="914400" marR="0" lvl="1" indent="-342900" algn="l" rtl="0">
              <a:lnSpc>
                <a:spcPct val="100000"/>
              </a:lnSpc>
              <a:spcBef>
                <a:spcPts val="600"/>
              </a:spcBef>
              <a:spcAft>
                <a:spcPts val="0"/>
              </a:spcAft>
              <a:buClr>
                <a:srgbClr val="3264A0"/>
              </a:buClr>
              <a:buSzPts val="1800"/>
              <a:buFont typeface="Noto Sans Symbols"/>
              <a:buChar char="▪"/>
              <a:defRPr sz="2800" b="0" i="0" u="none" strike="noStrike" cap="none">
                <a:solidFill>
                  <a:schemeClr val="dk1"/>
                </a:solidFill>
                <a:latin typeface="Arial"/>
                <a:ea typeface="Arial"/>
                <a:cs typeface="Arial"/>
                <a:sym typeface="Arial"/>
              </a:defRPr>
            </a:lvl2pPr>
            <a:lvl3pPr marL="1371600" marR="0" lvl="2" indent="-342900" algn="l" rtl="0">
              <a:lnSpc>
                <a:spcPct val="100000"/>
              </a:lnSpc>
              <a:spcBef>
                <a:spcPts val="600"/>
              </a:spcBef>
              <a:spcAft>
                <a:spcPts val="0"/>
              </a:spcAft>
              <a:buClr>
                <a:srgbClr val="3264A0"/>
              </a:buClr>
              <a:buSzPts val="1800"/>
              <a:buFont typeface="Noto Sans Symbols"/>
              <a:buChar char="▪"/>
              <a:defRPr sz="2400" b="0" i="0" u="none" strike="noStrike" cap="none">
                <a:solidFill>
                  <a:schemeClr val="dk1"/>
                </a:solidFill>
                <a:latin typeface="Arial"/>
                <a:ea typeface="Arial"/>
                <a:cs typeface="Arial"/>
                <a:sym typeface="Arial"/>
              </a:defRPr>
            </a:lvl3pPr>
            <a:lvl4pPr marL="1828800" marR="0" lvl="3" indent="-342900" algn="l" rtl="0">
              <a:lnSpc>
                <a:spcPct val="100000"/>
              </a:lnSpc>
              <a:spcBef>
                <a:spcPts val="600"/>
              </a:spcBef>
              <a:spcAft>
                <a:spcPts val="0"/>
              </a:spcAft>
              <a:buClr>
                <a:srgbClr val="3264A0"/>
              </a:buClr>
              <a:buSzPts val="1800"/>
              <a:buFont typeface="Noto Sans Symbols"/>
              <a:buChar char="▪"/>
              <a:defRPr sz="2000" b="0" i="0" u="none" strike="noStrike" cap="none">
                <a:solidFill>
                  <a:schemeClr val="dk1"/>
                </a:solidFill>
                <a:latin typeface="Arial"/>
                <a:ea typeface="Arial"/>
                <a:cs typeface="Arial"/>
                <a:sym typeface="Arial"/>
              </a:defRPr>
            </a:lvl4pPr>
            <a:lvl5pPr marL="2286000" marR="0" lvl="4" indent="-342900" algn="l" rtl="0">
              <a:lnSpc>
                <a:spcPct val="100000"/>
              </a:lnSpc>
              <a:spcBef>
                <a:spcPts val="600"/>
              </a:spcBef>
              <a:spcAft>
                <a:spcPts val="0"/>
              </a:spcAft>
              <a:buClr>
                <a:srgbClr val="3264A0"/>
              </a:buClr>
              <a:buSzPts val="1800"/>
              <a:buFont typeface="Noto Sans Symbols"/>
              <a:buChar char="▪"/>
              <a:defRPr sz="2000" b="0" i="0" u="none" strike="noStrike" cap="none">
                <a:solidFill>
                  <a:schemeClr val="dk1"/>
                </a:solidFill>
                <a:latin typeface="Arial"/>
                <a:ea typeface="Arial"/>
                <a:cs typeface="Arial"/>
                <a:sym typeface="Arial"/>
              </a:defRPr>
            </a:lvl5pPr>
            <a:lvl6pPr marL="2743200" marR="0" lvl="5" indent="-342900" algn="l" rtl="0">
              <a:lnSpc>
                <a:spcPct val="100000"/>
              </a:lnSpc>
              <a:spcBef>
                <a:spcPts val="6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pPr marL="0" indent="0">
              <a:buSzPts val="2800"/>
              <a:buFont typeface="Noto Sans Symbols"/>
              <a:buNone/>
            </a:pPr>
            <a:r>
              <a:rPr lang="en-US" sz="2800" b="1" dirty="0"/>
              <a:t>Screen time keep</a:t>
            </a:r>
            <a:r>
              <a:rPr lang="en-US" sz="2800" b="1" dirty="0">
                <a:solidFill>
                  <a:schemeClr val="tx1"/>
                </a:solidFill>
              </a:rPr>
              <a:t>s</a:t>
            </a:r>
            <a:r>
              <a:rPr lang="en-US" sz="2800" b="1" dirty="0"/>
              <a:t> children distracted while performing necessary tasks, like setting up for lunch or cleaning.</a:t>
            </a:r>
            <a:endParaRPr lang="en-US" dirty="0"/>
          </a:p>
        </p:txBody>
      </p:sp>
      <p:sp>
        <p:nvSpPr>
          <p:cNvPr id="10" name="Google Shape;507;p47">
            <a:extLst>
              <a:ext uri="{FF2B5EF4-FFF2-40B4-BE49-F238E27FC236}">
                <a16:creationId xmlns:a16="http://schemas.microsoft.com/office/drawing/2014/main" id="{D516B616-7DC6-03F7-B080-A5173CCD31C5}"/>
              </a:ext>
            </a:extLst>
          </p:cNvPr>
          <p:cNvSpPr txBox="1">
            <a:spLocks/>
          </p:cNvSpPr>
          <p:nvPr/>
        </p:nvSpPr>
        <p:spPr>
          <a:xfrm>
            <a:off x="457199" y="4038244"/>
            <a:ext cx="8229600" cy="61564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3264A0"/>
              </a:buClr>
              <a:buSzPts val="1800"/>
              <a:buFont typeface="Noto Sans Symbols"/>
              <a:buChar char="▪"/>
              <a:defRPr sz="3200" b="0" i="0" u="none" strike="noStrike" cap="none">
                <a:solidFill>
                  <a:schemeClr val="dk1"/>
                </a:solidFill>
                <a:latin typeface="Arial"/>
                <a:ea typeface="Arial"/>
                <a:cs typeface="Arial"/>
                <a:sym typeface="Arial"/>
              </a:defRPr>
            </a:lvl1pPr>
            <a:lvl2pPr marL="914400" marR="0" lvl="1" indent="-342900" algn="l" rtl="0">
              <a:lnSpc>
                <a:spcPct val="100000"/>
              </a:lnSpc>
              <a:spcBef>
                <a:spcPts val="600"/>
              </a:spcBef>
              <a:spcAft>
                <a:spcPts val="0"/>
              </a:spcAft>
              <a:buClr>
                <a:srgbClr val="3264A0"/>
              </a:buClr>
              <a:buSzPts val="1800"/>
              <a:buFont typeface="Noto Sans Symbols"/>
              <a:buChar char="▪"/>
              <a:defRPr sz="2800" b="0" i="0" u="none" strike="noStrike" cap="none">
                <a:solidFill>
                  <a:schemeClr val="dk1"/>
                </a:solidFill>
                <a:latin typeface="Arial"/>
                <a:ea typeface="Arial"/>
                <a:cs typeface="Arial"/>
                <a:sym typeface="Arial"/>
              </a:defRPr>
            </a:lvl2pPr>
            <a:lvl3pPr marL="1371600" marR="0" lvl="2" indent="-342900" algn="l" rtl="0">
              <a:lnSpc>
                <a:spcPct val="100000"/>
              </a:lnSpc>
              <a:spcBef>
                <a:spcPts val="600"/>
              </a:spcBef>
              <a:spcAft>
                <a:spcPts val="0"/>
              </a:spcAft>
              <a:buClr>
                <a:srgbClr val="3264A0"/>
              </a:buClr>
              <a:buSzPts val="1800"/>
              <a:buFont typeface="Noto Sans Symbols"/>
              <a:buChar char="▪"/>
              <a:defRPr sz="2400" b="0" i="0" u="none" strike="noStrike" cap="none">
                <a:solidFill>
                  <a:schemeClr val="dk1"/>
                </a:solidFill>
                <a:latin typeface="Arial"/>
                <a:ea typeface="Arial"/>
                <a:cs typeface="Arial"/>
                <a:sym typeface="Arial"/>
              </a:defRPr>
            </a:lvl3pPr>
            <a:lvl4pPr marL="1828800" marR="0" lvl="3" indent="-342900" algn="l" rtl="0">
              <a:lnSpc>
                <a:spcPct val="100000"/>
              </a:lnSpc>
              <a:spcBef>
                <a:spcPts val="600"/>
              </a:spcBef>
              <a:spcAft>
                <a:spcPts val="0"/>
              </a:spcAft>
              <a:buClr>
                <a:srgbClr val="3264A0"/>
              </a:buClr>
              <a:buSzPts val="1800"/>
              <a:buFont typeface="Noto Sans Symbols"/>
              <a:buChar char="▪"/>
              <a:defRPr sz="2000" b="0" i="0" u="none" strike="noStrike" cap="none">
                <a:solidFill>
                  <a:schemeClr val="dk1"/>
                </a:solidFill>
                <a:latin typeface="Arial"/>
                <a:ea typeface="Arial"/>
                <a:cs typeface="Arial"/>
                <a:sym typeface="Arial"/>
              </a:defRPr>
            </a:lvl4pPr>
            <a:lvl5pPr marL="2286000" marR="0" lvl="4" indent="-342900" algn="l" rtl="0">
              <a:lnSpc>
                <a:spcPct val="100000"/>
              </a:lnSpc>
              <a:spcBef>
                <a:spcPts val="600"/>
              </a:spcBef>
              <a:spcAft>
                <a:spcPts val="0"/>
              </a:spcAft>
              <a:buClr>
                <a:srgbClr val="3264A0"/>
              </a:buClr>
              <a:buSzPts val="1800"/>
              <a:buFont typeface="Noto Sans Symbols"/>
              <a:buChar char="▪"/>
              <a:defRPr sz="2000" b="0" i="0" u="none" strike="noStrike" cap="none">
                <a:solidFill>
                  <a:schemeClr val="dk1"/>
                </a:solidFill>
                <a:latin typeface="Arial"/>
                <a:ea typeface="Arial"/>
                <a:cs typeface="Arial"/>
                <a:sym typeface="Arial"/>
              </a:defRPr>
            </a:lvl5pPr>
            <a:lvl6pPr marL="2743200" marR="0" lvl="5" indent="-342900" algn="l" rtl="0">
              <a:lnSpc>
                <a:spcPct val="100000"/>
              </a:lnSpc>
              <a:spcBef>
                <a:spcPts val="6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pPr marL="342900">
              <a:spcBef>
                <a:spcPts val="600"/>
              </a:spcBef>
              <a:buSzPts val="2800"/>
            </a:pPr>
            <a:r>
              <a:rPr lang="en-US" sz="2800" dirty="0"/>
              <a:t>Solution #2: Provide self-directed activities.</a:t>
            </a:r>
          </a:p>
          <a:p>
            <a:pPr marL="0" indent="0">
              <a:spcBef>
                <a:spcPts val="600"/>
              </a:spcBef>
              <a:buSzPts val="2800"/>
              <a:buNone/>
            </a:pPr>
            <a:endParaRPr lang="en-US" dirty="0"/>
          </a:p>
        </p:txBody>
      </p:sp>
      <p:sp>
        <p:nvSpPr>
          <p:cNvPr id="11" name="Google Shape;507;p47">
            <a:extLst>
              <a:ext uri="{FF2B5EF4-FFF2-40B4-BE49-F238E27FC236}">
                <a16:creationId xmlns:a16="http://schemas.microsoft.com/office/drawing/2014/main" id="{83631397-9900-5CEF-9800-2DEE9553524D}"/>
              </a:ext>
            </a:extLst>
          </p:cNvPr>
          <p:cNvSpPr txBox="1">
            <a:spLocks/>
          </p:cNvSpPr>
          <p:nvPr/>
        </p:nvSpPr>
        <p:spPr>
          <a:xfrm>
            <a:off x="457199" y="4642514"/>
            <a:ext cx="8229600" cy="61564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3264A0"/>
              </a:buClr>
              <a:buSzPts val="1800"/>
              <a:buFont typeface="Noto Sans Symbols"/>
              <a:buChar char="▪"/>
              <a:defRPr sz="3200" b="0" i="0" u="none" strike="noStrike" cap="none">
                <a:solidFill>
                  <a:schemeClr val="dk1"/>
                </a:solidFill>
                <a:latin typeface="Arial"/>
                <a:ea typeface="Arial"/>
                <a:cs typeface="Arial"/>
                <a:sym typeface="Arial"/>
              </a:defRPr>
            </a:lvl1pPr>
            <a:lvl2pPr marL="914400" marR="0" lvl="1" indent="-342900" algn="l" rtl="0">
              <a:lnSpc>
                <a:spcPct val="100000"/>
              </a:lnSpc>
              <a:spcBef>
                <a:spcPts val="600"/>
              </a:spcBef>
              <a:spcAft>
                <a:spcPts val="0"/>
              </a:spcAft>
              <a:buClr>
                <a:srgbClr val="3264A0"/>
              </a:buClr>
              <a:buSzPts val="1800"/>
              <a:buFont typeface="Noto Sans Symbols"/>
              <a:buChar char="▪"/>
              <a:defRPr sz="2800" b="0" i="0" u="none" strike="noStrike" cap="none">
                <a:solidFill>
                  <a:schemeClr val="dk1"/>
                </a:solidFill>
                <a:latin typeface="Arial"/>
                <a:ea typeface="Arial"/>
                <a:cs typeface="Arial"/>
                <a:sym typeface="Arial"/>
              </a:defRPr>
            </a:lvl2pPr>
            <a:lvl3pPr marL="1371600" marR="0" lvl="2" indent="-342900" algn="l" rtl="0">
              <a:lnSpc>
                <a:spcPct val="100000"/>
              </a:lnSpc>
              <a:spcBef>
                <a:spcPts val="600"/>
              </a:spcBef>
              <a:spcAft>
                <a:spcPts val="0"/>
              </a:spcAft>
              <a:buClr>
                <a:srgbClr val="3264A0"/>
              </a:buClr>
              <a:buSzPts val="1800"/>
              <a:buFont typeface="Noto Sans Symbols"/>
              <a:buChar char="▪"/>
              <a:defRPr sz="2400" b="0" i="0" u="none" strike="noStrike" cap="none">
                <a:solidFill>
                  <a:schemeClr val="dk1"/>
                </a:solidFill>
                <a:latin typeface="Arial"/>
                <a:ea typeface="Arial"/>
                <a:cs typeface="Arial"/>
                <a:sym typeface="Arial"/>
              </a:defRPr>
            </a:lvl3pPr>
            <a:lvl4pPr marL="1828800" marR="0" lvl="3" indent="-342900" algn="l" rtl="0">
              <a:lnSpc>
                <a:spcPct val="100000"/>
              </a:lnSpc>
              <a:spcBef>
                <a:spcPts val="600"/>
              </a:spcBef>
              <a:spcAft>
                <a:spcPts val="0"/>
              </a:spcAft>
              <a:buClr>
                <a:srgbClr val="3264A0"/>
              </a:buClr>
              <a:buSzPts val="1800"/>
              <a:buFont typeface="Noto Sans Symbols"/>
              <a:buChar char="▪"/>
              <a:defRPr sz="2000" b="0" i="0" u="none" strike="noStrike" cap="none">
                <a:solidFill>
                  <a:schemeClr val="dk1"/>
                </a:solidFill>
                <a:latin typeface="Arial"/>
                <a:ea typeface="Arial"/>
                <a:cs typeface="Arial"/>
                <a:sym typeface="Arial"/>
              </a:defRPr>
            </a:lvl4pPr>
            <a:lvl5pPr marL="2286000" marR="0" lvl="4" indent="-342900" algn="l" rtl="0">
              <a:lnSpc>
                <a:spcPct val="100000"/>
              </a:lnSpc>
              <a:spcBef>
                <a:spcPts val="600"/>
              </a:spcBef>
              <a:spcAft>
                <a:spcPts val="0"/>
              </a:spcAft>
              <a:buClr>
                <a:srgbClr val="3264A0"/>
              </a:buClr>
              <a:buSzPts val="1800"/>
              <a:buFont typeface="Noto Sans Symbols"/>
              <a:buChar char="▪"/>
              <a:defRPr sz="2000" b="0" i="0" u="none" strike="noStrike" cap="none">
                <a:solidFill>
                  <a:schemeClr val="dk1"/>
                </a:solidFill>
                <a:latin typeface="Arial"/>
                <a:ea typeface="Arial"/>
                <a:cs typeface="Arial"/>
                <a:sym typeface="Arial"/>
              </a:defRPr>
            </a:lvl5pPr>
            <a:lvl6pPr marL="2743200" marR="0" lvl="5" indent="-342900" algn="l" rtl="0">
              <a:lnSpc>
                <a:spcPct val="100000"/>
              </a:lnSpc>
              <a:spcBef>
                <a:spcPts val="6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pPr marL="342900">
              <a:spcBef>
                <a:spcPts val="600"/>
              </a:spcBef>
              <a:buSzPts val="2800"/>
            </a:pPr>
            <a:r>
              <a:rPr lang="en-US" sz="2800" dirty="0"/>
              <a:t>Solution #3: Use nap time to complete tasks.</a:t>
            </a:r>
          </a:p>
          <a:p>
            <a:pPr marL="0" indent="0">
              <a:spcBef>
                <a:spcPts val="600"/>
              </a:spcBef>
              <a:buSzPts val="2800"/>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48"/>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ct val="100000"/>
              <a:buNone/>
            </a:pPr>
            <a:endParaRPr lang="en-US" sz="2800" b="1" dirty="0"/>
          </a:p>
          <a:p>
            <a:pPr marL="342900" lvl="0" indent="-178435" algn="l" rtl="0">
              <a:lnSpc>
                <a:spcPct val="100000"/>
              </a:lnSpc>
              <a:spcBef>
                <a:spcPts val="600"/>
              </a:spcBef>
              <a:spcAft>
                <a:spcPts val="0"/>
              </a:spcAft>
              <a:buSzPct val="100000"/>
              <a:buNone/>
            </a:pPr>
            <a:endParaRPr sz="2800" dirty="0"/>
          </a:p>
        </p:txBody>
      </p:sp>
      <p:sp>
        <p:nvSpPr>
          <p:cNvPr id="516" name="Google Shape;516;p48"/>
          <p:cNvSpPr txBox="1">
            <a:spLocks noGrp="1"/>
          </p:cNvSpPr>
          <p:nvPr>
            <p:ph type="title"/>
          </p:nvPr>
        </p:nvSpPr>
        <p:spPr>
          <a:xfrm>
            <a:off x="457198" y="169548"/>
            <a:ext cx="8432801" cy="875601"/>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264A0"/>
              </a:buClr>
              <a:buSzPts val="3600"/>
              <a:buFont typeface="Arial"/>
              <a:buNone/>
            </a:pPr>
            <a:r>
              <a:rPr lang="en-US" sz="3200" dirty="0"/>
              <a:t>Challenge: Child preferences for screen-based activities </a:t>
            </a:r>
            <a:endParaRPr sz="3200" dirty="0"/>
          </a:p>
        </p:txBody>
      </p:sp>
      <p:sp>
        <p:nvSpPr>
          <p:cNvPr id="517" name="Google Shape;517;p48"/>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Arial"/>
              <a:buNone/>
            </a:pPr>
            <a:fld id="{00000000-1234-1234-1234-123412341234}" type="slidenum">
              <a:rPr lang="en-US" sz="1200" b="0" i="0" u="none" strike="noStrike" cap="none">
                <a:solidFill>
                  <a:srgbClr val="888888"/>
                </a:solidFill>
              </a:rPr>
              <a:t>157</a:t>
            </a:fld>
            <a:endParaRPr sz="1200" b="0" i="0" u="none" strike="noStrike" cap="none">
              <a:solidFill>
                <a:srgbClr val="888888"/>
              </a:solidFill>
            </a:endParaRPr>
          </a:p>
        </p:txBody>
      </p:sp>
      <p:sp>
        <p:nvSpPr>
          <p:cNvPr id="4" name="Google Shape;515;p48">
            <a:extLst>
              <a:ext uri="{FF2B5EF4-FFF2-40B4-BE49-F238E27FC236}">
                <a16:creationId xmlns:a16="http://schemas.microsoft.com/office/drawing/2014/main" id="{4B66D7FA-F9DA-4CCE-B3F6-24B4A7BC6BCF}"/>
              </a:ext>
            </a:extLst>
          </p:cNvPr>
          <p:cNvSpPr txBox="1">
            <a:spLocks/>
          </p:cNvSpPr>
          <p:nvPr/>
        </p:nvSpPr>
        <p:spPr>
          <a:xfrm>
            <a:off x="302172" y="2483069"/>
            <a:ext cx="8229600" cy="840169"/>
          </a:xfrm>
          <a:prstGeom prst="rect">
            <a:avLst/>
          </a:prstGeom>
          <a:noFill/>
          <a:ln>
            <a:noFill/>
          </a:ln>
        </p:spPr>
        <p:txBody>
          <a:bodyPr spcFirstLastPara="1" wrap="square" lIns="91425" tIns="45700" rIns="91425" bIns="45700" anchor="t" anchorCtr="0">
            <a:normAutofit fontScale="55000" lnSpcReduction="20000"/>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3264A0"/>
              </a:buClr>
              <a:buSzPts val="1800"/>
              <a:buFont typeface="Noto Sans Symbols"/>
              <a:buChar char="▪"/>
              <a:defRPr sz="3200" b="0" i="0" u="none" strike="noStrike" cap="none">
                <a:solidFill>
                  <a:schemeClr val="dk1"/>
                </a:solidFill>
                <a:latin typeface="Arial"/>
                <a:ea typeface="Arial"/>
                <a:cs typeface="Arial"/>
                <a:sym typeface="Arial"/>
              </a:defRPr>
            </a:lvl1pPr>
            <a:lvl2pPr marL="914400" marR="0" lvl="1" indent="-342900" algn="l" rtl="0">
              <a:lnSpc>
                <a:spcPct val="100000"/>
              </a:lnSpc>
              <a:spcBef>
                <a:spcPts val="600"/>
              </a:spcBef>
              <a:spcAft>
                <a:spcPts val="0"/>
              </a:spcAft>
              <a:buClr>
                <a:srgbClr val="3264A0"/>
              </a:buClr>
              <a:buSzPts val="1800"/>
              <a:buFont typeface="Noto Sans Symbols"/>
              <a:buChar char="▪"/>
              <a:defRPr sz="2800" b="0" i="0" u="none" strike="noStrike" cap="none">
                <a:solidFill>
                  <a:schemeClr val="dk1"/>
                </a:solidFill>
                <a:latin typeface="Arial"/>
                <a:ea typeface="Arial"/>
                <a:cs typeface="Arial"/>
                <a:sym typeface="Arial"/>
              </a:defRPr>
            </a:lvl2pPr>
            <a:lvl3pPr marL="1371600" marR="0" lvl="2" indent="-342900" algn="l" rtl="0">
              <a:lnSpc>
                <a:spcPct val="100000"/>
              </a:lnSpc>
              <a:spcBef>
                <a:spcPts val="600"/>
              </a:spcBef>
              <a:spcAft>
                <a:spcPts val="0"/>
              </a:spcAft>
              <a:buClr>
                <a:srgbClr val="3264A0"/>
              </a:buClr>
              <a:buSzPts val="1800"/>
              <a:buFont typeface="Noto Sans Symbols"/>
              <a:buChar char="▪"/>
              <a:defRPr sz="2400" b="0" i="0" u="none" strike="noStrike" cap="none">
                <a:solidFill>
                  <a:schemeClr val="dk1"/>
                </a:solidFill>
                <a:latin typeface="Arial"/>
                <a:ea typeface="Arial"/>
                <a:cs typeface="Arial"/>
                <a:sym typeface="Arial"/>
              </a:defRPr>
            </a:lvl3pPr>
            <a:lvl4pPr marL="1828800" marR="0" lvl="3" indent="-342900" algn="l" rtl="0">
              <a:lnSpc>
                <a:spcPct val="100000"/>
              </a:lnSpc>
              <a:spcBef>
                <a:spcPts val="600"/>
              </a:spcBef>
              <a:spcAft>
                <a:spcPts val="0"/>
              </a:spcAft>
              <a:buClr>
                <a:srgbClr val="3264A0"/>
              </a:buClr>
              <a:buSzPts val="1800"/>
              <a:buFont typeface="Noto Sans Symbols"/>
              <a:buChar char="▪"/>
              <a:defRPr sz="2000" b="0" i="0" u="none" strike="noStrike" cap="none">
                <a:solidFill>
                  <a:schemeClr val="dk1"/>
                </a:solidFill>
                <a:latin typeface="Arial"/>
                <a:ea typeface="Arial"/>
                <a:cs typeface="Arial"/>
                <a:sym typeface="Arial"/>
              </a:defRPr>
            </a:lvl4pPr>
            <a:lvl5pPr marL="2286000" marR="0" lvl="4" indent="-342900" algn="l" rtl="0">
              <a:lnSpc>
                <a:spcPct val="100000"/>
              </a:lnSpc>
              <a:spcBef>
                <a:spcPts val="600"/>
              </a:spcBef>
              <a:spcAft>
                <a:spcPts val="0"/>
              </a:spcAft>
              <a:buClr>
                <a:srgbClr val="3264A0"/>
              </a:buClr>
              <a:buSzPts val="1800"/>
              <a:buFont typeface="Noto Sans Symbols"/>
              <a:buChar char="▪"/>
              <a:defRPr sz="2000" b="0" i="0" u="none" strike="noStrike" cap="none">
                <a:solidFill>
                  <a:schemeClr val="dk1"/>
                </a:solidFill>
                <a:latin typeface="Arial"/>
                <a:ea typeface="Arial"/>
                <a:cs typeface="Arial"/>
                <a:sym typeface="Arial"/>
              </a:defRPr>
            </a:lvl5pPr>
            <a:lvl6pPr marL="2743200" marR="0" lvl="5" indent="-342900" algn="l" rtl="0">
              <a:lnSpc>
                <a:spcPct val="100000"/>
              </a:lnSpc>
              <a:spcBef>
                <a:spcPts val="6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pPr indent="-457200">
              <a:spcBef>
                <a:spcPts val="600"/>
              </a:spcBef>
              <a:buSzPct val="100000"/>
              <a:buFont typeface="Wingdings" panose="05000000000000000000" pitchFamily="2" charset="2"/>
              <a:buChar char="§"/>
            </a:pPr>
            <a:r>
              <a:rPr lang="en-US" sz="4500" dirty="0"/>
              <a:t>Solution #1: Cover or hide screens so they are out of sight.</a:t>
            </a:r>
          </a:p>
          <a:p>
            <a:pPr marL="342900">
              <a:spcBef>
                <a:spcPts val="600"/>
              </a:spcBef>
              <a:buSzPct val="100000"/>
            </a:pPr>
            <a:endParaRPr lang="en-US" dirty="0"/>
          </a:p>
          <a:p>
            <a:pPr marL="342900" indent="-178435">
              <a:spcBef>
                <a:spcPts val="600"/>
              </a:spcBef>
              <a:buSzPct val="100000"/>
              <a:buNone/>
            </a:pPr>
            <a:endParaRPr lang="en-US" dirty="0"/>
          </a:p>
        </p:txBody>
      </p:sp>
      <p:sp>
        <p:nvSpPr>
          <p:cNvPr id="6" name="Google Shape;515;p48">
            <a:extLst>
              <a:ext uri="{FF2B5EF4-FFF2-40B4-BE49-F238E27FC236}">
                <a16:creationId xmlns:a16="http://schemas.microsoft.com/office/drawing/2014/main" id="{93F1D463-693B-46BE-AD56-B68D33FBEB89}"/>
              </a:ext>
            </a:extLst>
          </p:cNvPr>
          <p:cNvSpPr txBox="1">
            <a:spLocks/>
          </p:cNvSpPr>
          <p:nvPr/>
        </p:nvSpPr>
        <p:spPr>
          <a:xfrm>
            <a:off x="302172" y="1385455"/>
            <a:ext cx="8229600" cy="109761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3264A0"/>
              </a:buClr>
              <a:buSzPts val="1800"/>
              <a:buFont typeface="Noto Sans Symbols"/>
              <a:buChar char="▪"/>
              <a:defRPr sz="3200" b="0" i="0" u="none" strike="noStrike" cap="none">
                <a:solidFill>
                  <a:schemeClr val="dk1"/>
                </a:solidFill>
                <a:latin typeface="Arial"/>
                <a:ea typeface="Arial"/>
                <a:cs typeface="Arial"/>
                <a:sym typeface="Arial"/>
              </a:defRPr>
            </a:lvl1pPr>
            <a:lvl2pPr marL="914400" marR="0" lvl="1" indent="-342900" algn="l" rtl="0">
              <a:lnSpc>
                <a:spcPct val="100000"/>
              </a:lnSpc>
              <a:spcBef>
                <a:spcPts val="600"/>
              </a:spcBef>
              <a:spcAft>
                <a:spcPts val="0"/>
              </a:spcAft>
              <a:buClr>
                <a:srgbClr val="3264A0"/>
              </a:buClr>
              <a:buSzPts val="1800"/>
              <a:buFont typeface="Noto Sans Symbols"/>
              <a:buChar char="▪"/>
              <a:defRPr sz="2800" b="0" i="0" u="none" strike="noStrike" cap="none">
                <a:solidFill>
                  <a:schemeClr val="dk1"/>
                </a:solidFill>
                <a:latin typeface="Arial"/>
                <a:ea typeface="Arial"/>
                <a:cs typeface="Arial"/>
                <a:sym typeface="Arial"/>
              </a:defRPr>
            </a:lvl2pPr>
            <a:lvl3pPr marL="1371600" marR="0" lvl="2" indent="-342900" algn="l" rtl="0">
              <a:lnSpc>
                <a:spcPct val="100000"/>
              </a:lnSpc>
              <a:spcBef>
                <a:spcPts val="600"/>
              </a:spcBef>
              <a:spcAft>
                <a:spcPts val="0"/>
              </a:spcAft>
              <a:buClr>
                <a:srgbClr val="3264A0"/>
              </a:buClr>
              <a:buSzPts val="1800"/>
              <a:buFont typeface="Noto Sans Symbols"/>
              <a:buChar char="▪"/>
              <a:defRPr sz="2400" b="0" i="0" u="none" strike="noStrike" cap="none">
                <a:solidFill>
                  <a:schemeClr val="dk1"/>
                </a:solidFill>
                <a:latin typeface="Arial"/>
                <a:ea typeface="Arial"/>
                <a:cs typeface="Arial"/>
                <a:sym typeface="Arial"/>
              </a:defRPr>
            </a:lvl3pPr>
            <a:lvl4pPr marL="1828800" marR="0" lvl="3" indent="-342900" algn="l" rtl="0">
              <a:lnSpc>
                <a:spcPct val="100000"/>
              </a:lnSpc>
              <a:spcBef>
                <a:spcPts val="600"/>
              </a:spcBef>
              <a:spcAft>
                <a:spcPts val="0"/>
              </a:spcAft>
              <a:buClr>
                <a:srgbClr val="3264A0"/>
              </a:buClr>
              <a:buSzPts val="1800"/>
              <a:buFont typeface="Noto Sans Symbols"/>
              <a:buChar char="▪"/>
              <a:defRPr sz="2000" b="0" i="0" u="none" strike="noStrike" cap="none">
                <a:solidFill>
                  <a:schemeClr val="dk1"/>
                </a:solidFill>
                <a:latin typeface="Arial"/>
                <a:ea typeface="Arial"/>
                <a:cs typeface="Arial"/>
                <a:sym typeface="Arial"/>
              </a:defRPr>
            </a:lvl4pPr>
            <a:lvl5pPr marL="2286000" marR="0" lvl="4" indent="-342900" algn="l" rtl="0">
              <a:lnSpc>
                <a:spcPct val="100000"/>
              </a:lnSpc>
              <a:spcBef>
                <a:spcPts val="600"/>
              </a:spcBef>
              <a:spcAft>
                <a:spcPts val="0"/>
              </a:spcAft>
              <a:buClr>
                <a:srgbClr val="3264A0"/>
              </a:buClr>
              <a:buSzPts val="1800"/>
              <a:buFont typeface="Noto Sans Symbols"/>
              <a:buChar char="▪"/>
              <a:defRPr sz="2000" b="0" i="0" u="none" strike="noStrike" cap="none">
                <a:solidFill>
                  <a:schemeClr val="dk1"/>
                </a:solidFill>
                <a:latin typeface="Arial"/>
                <a:ea typeface="Arial"/>
                <a:cs typeface="Arial"/>
                <a:sym typeface="Arial"/>
              </a:defRPr>
            </a:lvl5pPr>
            <a:lvl6pPr marL="2743200" marR="0" lvl="5" indent="-342900" algn="l" rtl="0">
              <a:lnSpc>
                <a:spcPct val="100000"/>
              </a:lnSpc>
              <a:spcBef>
                <a:spcPts val="6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pPr marL="0" indent="0">
              <a:buSzPct val="100000"/>
              <a:buNone/>
            </a:pPr>
            <a:r>
              <a:rPr lang="en-US" sz="2800" b="1" dirty="0"/>
              <a:t>Preschoolers </a:t>
            </a:r>
            <a:r>
              <a:rPr lang="en-US" sz="2800" b="1" dirty="0">
                <a:solidFill>
                  <a:schemeClr val="tx1"/>
                </a:solidFill>
              </a:rPr>
              <a:t>ask</a:t>
            </a:r>
            <a:r>
              <a:rPr lang="en-US" sz="2800" b="1" dirty="0">
                <a:solidFill>
                  <a:srgbClr val="FF0000"/>
                </a:solidFill>
              </a:rPr>
              <a:t> </a:t>
            </a:r>
            <a:r>
              <a:rPr lang="en-US" sz="2800" b="1" dirty="0"/>
              <a:t>to watch television and do other screen-based activities. </a:t>
            </a:r>
            <a:endParaRPr lang="en-US" dirty="0"/>
          </a:p>
          <a:p>
            <a:pPr marL="342900" indent="-272415">
              <a:spcBef>
                <a:spcPts val="600"/>
              </a:spcBef>
              <a:buSzPct val="100000"/>
              <a:buNone/>
            </a:pPr>
            <a:endParaRPr lang="en-US" dirty="0"/>
          </a:p>
        </p:txBody>
      </p:sp>
      <p:sp>
        <p:nvSpPr>
          <p:cNvPr id="13" name="Google Shape;515;p48">
            <a:extLst>
              <a:ext uri="{FF2B5EF4-FFF2-40B4-BE49-F238E27FC236}">
                <a16:creationId xmlns:a16="http://schemas.microsoft.com/office/drawing/2014/main" id="{7CC389A5-ED7F-043F-6A04-421D757660A8}"/>
              </a:ext>
            </a:extLst>
          </p:cNvPr>
          <p:cNvSpPr txBox="1">
            <a:spLocks/>
          </p:cNvSpPr>
          <p:nvPr/>
        </p:nvSpPr>
        <p:spPr>
          <a:xfrm>
            <a:off x="304445" y="3317858"/>
            <a:ext cx="8229600" cy="840169"/>
          </a:xfrm>
          <a:prstGeom prst="rect">
            <a:avLst/>
          </a:prstGeom>
          <a:noFill/>
          <a:ln>
            <a:noFill/>
          </a:ln>
        </p:spPr>
        <p:txBody>
          <a:bodyPr spcFirstLastPara="1" wrap="square" lIns="91425" tIns="45700" rIns="91425" bIns="45700" anchor="t" anchorCtr="0">
            <a:normAutofit fontScale="55000" lnSpcReduction="20000"/>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3264A0"/>
              </a:buClr>
              <a:buSzPts val="1800"/>
              <a:buFont typeface="Noto Sans Symbols"/>
              <a:buChar char="▪"/>
              <a:defRPr sz="3200" b="0" i="0" u="none" strike="noStrike" cap="none">
                <a:solidFill>
                  <a:schemeClr val="dk1"/>
                </a:solidFill>
                <a:latin typeface="Arial"/>
                <a:ea typeface="Arial"/>
                <a:cs typeface="Arial"/>
                <a:sym typeface="Arial"/>
              </a:defRPr>
            </a:lvl1pPr>
            <a:lvl2pPr marL="914400" marR="0" lvl="1" indent="-342900" algn="l" rtl="0">
              <a:lnSpc>
                <a:spcPct val="100000"/>
              </a:lnSpc>
              <a:spcBef>
                <a:spcPts val="600"/>
              </a:spcBef>
              <a:spcAft>
                <a:spcPts val="0"/>
              </a:spcAft>
              <a:buClr>
                <a:srgbClr val="3264A0"/>
              </a:buClr>
              <a:buSzPts val="1800"/>
              <a:buFont typeface="Noto Sans Symbols"/>
              <a:buChar char="▪"/>
              <a:defRPr sz="2800" b="0" i="0" u="none" strike="noStrike" cap="none">
                <a:solidFill>
                  <a:schemeClr val="dk1"/>
                </a:solidFill>
                <a:latin typeface="Arial"/>
                <a:ea typeface="Arial"/>
                <a:cs typeface="Arial"/>
                <a:sym typeface="Arial"/>
              </a:defRPr>
            </a:lvl2pPr>
            <a:lvl3pPr marL="1371600" marR="0" lvl="2" indent="-342900" algn="l" rtl="0">
              <a:lnSpc>
                <a:spcPct val="100000"/>
              </a:lnSpc>
              <a:spcBef>
                <a:spcPts val="600"/>
              </a:spcBef>
              <a:spcAft>
                <a:spcPts val="0"/>
              </a:spcAft>
              <a:buClr>
                <a:srgbClr val="3264A0"/>
              </a:buClr>
              <a:buSzPts val="1800"/>
              <a:buFont typeface="Noto Sans Symbols"/>
              <a:buChar char="▪"/>
              <a:defRPr sz="2400" b="0" i="0" u="none" strike="noStrike" cap="none">
                <a:solidFill>
                  <a:schemeClr val="dk1"/>
                </a:solidFill>
                <a:latin typeface="Arial"/>
                <a:ea typeface="Arial"/>
                <a:cs typeface="Arial"/>
                <a:sym typeface="Arial"/>
              </a:defRPr>
            </a:lvl3pPr>
            <a:lvl4pPr marL="1828800" marR="0" lvl="3" indent="-342900" algn="l" rtl="0">
              <a:lnSpc>
                <a:spcPct val="100000"/>
              </a:lnSpc>
              <a:spcBef>
                <a:spcPts val="600"/>
              </a:spcBef>
              <a:spcAft>
                <a:spcPts val="0"/>
              </a:spcAft>
              <a:buClr>
                <a:srgbClr val="3264A0"/>
              </a:buClr>
              <a:buSzPts val="1800"/>
              <a:buFont typeface="Noto Sans Symbols"/>
              <a:buChar char="▪"/>
              <a:defRPr sz="2000" b="0" i="0" u="none" strike="noStrike" cap="none">
                <a:solidFill>
                  <a:schemeClr val="dk1"/>
                </a:solidFill>
                <a:latin typeface="Arial"/>
                <a:ea typeface="Arial"/>
                <a:cs typeface="Arial"/>
                <a:sym typeface="Arial"/>
              </a:defRPr>
            </a:lvl4pPr>
            <a:lvl5pPr marL="2286000" marR="0" lvl="4" indent="-342900" algn="l" rtl="0">
              <a:lnSpc>
                <a:spcPct val="100000"/>
              </a:lnSpc>
              <a:spcBef>
                <a:spcPts val="600"/>
              </a:spcBef>
              <a:spcAft>
                <a:spcPts val="0"/>
              </a:spcAft>
              <a:buClr>
                <a:srgbClr val="3264A0"/>
              </a:buClr>
              <a:buSzPts val="1800"/>
              <a:buFont typeface="Noto Sans Symbols"/>
              <a:buChar char="▪"/>
              <a:defRPr sz="2000" b="0" i="0" u="none" strike="noStrike" cap="none">
                <a:solidFill>
                  <a:schemeClr val="dk1"/>
                </a:solidFill>
                <a:latin typeface="Arial"/>
                <a:ea typeface="Arial"/>
                <a:cs typeface="Arial"/>
                <a:sym typeface="Arial"/>
              </a:defRPr>
            </a:lvl5pPr>
            <a:lvl6pPr marL="2743200" marR="0" lvl="5" indent="-342900" algn="l" rtl="0">
              <a:lnSpc>
                <a:spcPct val="100000"/>
              </a:lnSpc>
              <a:spcBef>
                <a:spcPts val="6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pPr indent="-457200">
              <a:spcBef>
                <a:spcPts val="600"/>
              </a:spcBef>
              <a:buSzPct val="100000"/>
              <a:buFont typeface="Wingdings" panose="05000000000000000000" pitchFamily="2" charset="2"/>
              <a:buChar char="§"/>
            </a:pPr>
            <a:r>
              <a:rPr lang="en-US" sz="4500" dirty="0"/>
              <a:t>Solution #2: Set a consistent time for limited, age appropriate, education programming</a:t>
            </a:r>
          </a:p>
          <a:p>
            <a:pPr marL="342900">
              <a:spcBef>
                <a:spcPts val="600"/>
              </a:spcBef>
              <a:buSzPct val="100000"/>
            </a:pPr>
            <a:endParaRPr lang="en-US" dirty="0"/>
          </a:p>
          <a:p>
            <a:pPr marL="342900" indent="-178435">
              <a:spcBef>
                <a:spcPts val="600"/>
              </a:spcBef>
              <a:buSzPct val="100000"/>
              <a:buNone/>
            </a:pPr>
            <a:endParaRPr lang="en-US" dirty="0"/>
          </a:p>
        </p:txBody>
      </p:sp>
      <p:sp>
        <p:nvSpPr>
          <p:cNvPr id="14" name="Google Shape;515;p48">
            <a:extLst>
              <a:ext uri="{FF2B5EF4-FFF2-40B4-BE49-F238E27FC236}">
                <a16:creationId xmlns:a16="http://schemas.microsoft.com/office/drawing/2014/main" id="{4BD7A8B9-AB50-4D17-9A28-FE8A58573F15}"/>
              </a:ext>
            </a:extLst>
          </p:cNvPr>
          <p:cNvSpPr txBox="1">
            <a:spLocks/>
          </p:cNvSpPr>
          <p:nvPr/>
        </p:nvSpPr>
        <p:spPr>
          <a:xfrm>
            <a:off x="302172" y="4158027"/>
            <a:ext cx="8229600" cy="840169"/>
          </a:xfrm>
          <a:prstGeom prst="rect">
            <a:avLst/>
          </a:prstGeom>
          <a:noFill/>
          <a:ln>
            <a:noFill/>
          </a:ln>
        </p:spPr>
        <p:txBody>
          <a:bodyPr spcFirstLastPara="1" wrap="square" lIns="91425" tIns="45700" rIns="91425" bIns="45700" anchor="t" anchorCtr="0">
            <a:normAutofit fontScale="55000" lnSpcReduction="20000"/>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3264A0"/>
              </a:buClr>
              <a:buSzPts val="1800"/>
              <a:buFont typeface="Noto Sans Symbols"/>
              <a:buChar char="▪"/>
              <a:defRPr sz="3200" b="0" i="0" u="none" strike="noStrike" cap="none">
                <a:solidFill>
                  <a:schemeClr val="dk1"/>
                </a:solidFill>
                <a:latin typeface="Arial"/>
                <a:ea typeface="Arial"/>
                <a:cs typeface="Arial"/>
                <a:sym typeface="Arial"/>
              </a:defRPr>
            </a:lvl1pPr>
            <a:lvl2pPr marL="914400" marR="0" lvl="1" indent="-342900" algn="l" rtl="0">
              <a:lnSpc>
                <a:spcPct val="100000"/>
              </a:lnSpc>
              <a:spcBef>
                <a:spcPts val="600"/>
              </a:spcBef>
              <a:spcAft>
                <a:spcPts val="0"/>
              </a:spcAft>
              <a:buClr>
                <a:srgbClr val="3264A0"/>
              </a:buClr>
              <a:buSzPts val="1800"/>
              <a:buFont typeface="Noto Sans Symbols"/>
              <a:buChar char="▪"/>
              <a:defRPr sz="2800" b="0" i="0" u="none" strike="noStrike" cap="none">
                <a:solidFill>
                  <a:schemeClr val="dk1"/>
                </a:solidFill>
                <a:latin typeface="Arial"/>
                <a:ea typeface="Arial"/>
                <a:cs typeface="Arial"/>
                <a:sym typeface="Arial"/>
              </a:defRPr>
            </a:lvl2pPr>
            <a:lvl3pPr marL="1371600" marR="0" lvl="2" indent="-342900" algn="l" rtl="0">
              <a:lnSpc>
                <a:spcPct val="100000"/>
              </a:lnSpc>
              <a:spcBef>
                <a:spcPts val="600"/>
              </a:spcBef>
              <a:spcAft>
                <a:spcPts val="0"/>
              </a:spcAft>
              <a:buClr>
                <a:srgbClr val="3264A0"/>
              </a:buClr>
              <a:buSzPts val="1800"/>
              <a:buFont typeface="Noto Sans Symbols"/>
              <a:buChar char="▪"/>
              <a:defRPr sz="2400" b="0" i="0" u="none" strike="noStrike" cap="none">
                <a:solidFill>
                  <a:schemeClr val="dk1"/>
                </a:solidFill>
                <a:latin typeface="Arial"/>
                <a:ea typeface="Arial"/>
                <a:cs typeface="Arial"/>
                <a:sym typeface="Arial"/>
              </a:defRPr>
            </a:lvl3pPr>
            <a:lvl4pPr marL="1828800" marR="0" lvl="3" indent="-342900" algn="l" rtl="0">
              <a:lnSpc>
                <a:spcPct val="100000"/>
              </a:lnSpc>
              <a:spcBef>
                <a:spcPts val="600"/>
              </a:spcBef>
              <a:spcAft>
                <a:spcPts val="0"/>
              </a:spcAft>
              <a:buClr>
                <a:srgbClr val="3264A0"/>
              </a:buClr>
              <a:buSzPts val="1800"/>
              <a:buFont typeface="Noto Sans Symbols"/>
              <a:buChar char="▪"/>
              <a:defRPr sz="2000" b="0" i="0" u="none" strike="noStrike" cap="none">
                <a:solidFill>
                  <a:schemeClr val="dk1"/>
                </a:solidFill>
                <a:latin typeface="Arial"/>
                <a:ea typeface="Arial"/>
                <a:cs typeface="Arial"/>
                <a:sym typeface="Arial"/>
              </a:defRPr>
            </a:lvl4pPr>
            <a:lvl5pPr marL="2286000" marR="0" lvl="4" indent="-342900" algn="l" rtl="0">
              <a:lnSpc>
                <a:spcPct val="100000"/>
              </a:lnSpc>
              <a:spcBef>
                <a:spcPts val="600"/>
              </a:spcBef>
              <a:spcAft>
                <a:spcPts val="0"/>
              </a:spcAft>
              <a:buClr>
                <a:srgbClr val="3264A0"/>
              </a:buClr>
              <a:buSzPts val="1800"/>
              <a:buFont typeface="Noto Sans Symbols"/>
              <a:buChar char="▪"/>
              <a:defRPr sz="2000" b="0" i="0" u="none" strike="noStrike" cap="none">
                <a:solidFill>
                  <a:schemeClr val="dk1"/>
                </a:solidFill>
                <a:latin typeface="Arial"/>
                <a:ea typeface="Arial"/>
                <a:cs typeface="Arial"/>
                <a:sym typeface="Arial"/>
              </a:defRPr>
            </a:lvl5pPr>
            <a:lvl6pPr marL="2743200" marR="0" lvl="5" indent="-342900" algn="l" rtl="0">
              <a:lnSpc>
                <a:spcPct val="100000"/>
              </a:lnSpc>
              <a:spcBef>
                <a:spcPts val="6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pPr indent="-457200">
              <a:spcBef>
                <a:spcPts val="600"/>
              </a:spcBef>
              <a:buSzPct val="100000"/>
              <a:buFont typeface="Wingdings" panose="05000000000000000000" pitchFamily="2" charset="2"/>
              <a:buChar char="§"/>
            </a:pPr>
            <a:r>
              <a:rPr lang="en-US" sz="4500" dirty="0"/>
              <a:t>Solution #3: Enthusiastically promote and participate in alternate activities </a:t>
            </a:r>
          </a:p>
          <a:p>
            <a:pPr marL="342900">
              <a:spcBef>
                <a:spcPts val="600"/>
              </a:spcBef>
              <a:buSzPct val="100000"/>
            </a:pPr>
            <a:endParaRPr lang="en-US" dirty="0"/>
          </a:p>
          <a:p>
            <a:pPr marL="342900" indent="-178435">
              <a:spcBef>
                <a:spcPts val="600"/>
              </a:spcBef>
              <a:buSzPct val="100000"/>
              <a:buNone/>
            </a:pPr>
            <a:endParaRPr lang="en-US" dirty="0"/>
          </a:p>
        </p:txBody>
      </p:sp>
      <p:sp>
        <p:nvSpPr>
          <p:cNvPr id="15" name="Google Shape;515;p48">
            <a:extLst>
              <a:ext uri="{FF2B5EF4-FFF2-40B4-BE49-F238E27FC236}">
                <a16:creationId xmlns:a16="http://schemas.microsoft.com/office/drawing/2014/main" id="{8E7BB31A-2DD0-65EF-023A-86F388FC169A}"/>
              </a:ext>
            </a:extLst>
          </p:cNvPr>
          <p:cNvSpPr txBox="1">
            <a:spLocks/>
          </p:cNvSpPr>
          <p:nvPr/>
        </p:nvSpPr>
        <p:spPr>
          <a:xfrm>
            <a:off x="231039" y="4992816"/>
            <a:ext cx="8229600" cy="533771"/>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3264A0"/>
              </a:buClr>
              <a:buSzPts val="1800"/>
              <a:buFont typeface="Noto Sans Symbols"/>
              <a:buChar char="▪"/>
              <a:defRPr sz="3200" b="0" i="0" u="none" strike="noStrike" cap="none">
                <a:solidFill>
                  <a:schemeClr val="dk1"/>
                </a:solidFill>
                <a:latin typeface="Arial"/>
                <a:ea typeface="Arial"/>
                <a:cs typeface="Arial"/>
                <a:sym typeface="Arial"/>
              </a:defRPr>
            </a:lvl1pPr>
            <a:lvl2pPr marL="914400" marR="0" lvl="1" indent="-342900" algn="l" rtl="0">
              <a:lnSpc>
                <a:spcPct val="100000"/>
              </a:lnSpc>
              <a:spcBef>
                <a:spcPts val="600"/>
              </a:spcBef>
              <a:spcAft>
                <a:spcPts val="0"/>
              </a:spcAft>
              <a:buClr>
                <a:srgbClr val="3264A0"/>
              </a:buClr>
              <a:buSzPts val="1800"/>
              <a:buFont typeface="Noto Sans Symbols"/>
              <a:buChar char="▪"/>
              <a:defRPr sz="2800" b="0" i="0" u="none" strike="noStrike" cap="none">
                <a:solidFill>
                  <a:schemeClr val="dk1"/>
                </a:solidFill>
                <a:latin typeface="Arial"/>
                <a:ea typeface="Arial"/>
                <a:cs typeface="Arial"/>
                <a:sym typeface="Arial"/>
              </a:defRPr>
            </a:lvl2pPr>
            <a:lvl3pPr marL="1371600" marR="0" lvl="2" indent="-342900" algn="l" rtl="0">
              <a:lnSpc>
                <a:spcPct val="100000"/>
              </a:lnSpc>
              <a:spcBef>
                <a:spcPts val="600"/>
              </a:spcBef>
              <a:spcAft>
                <a:spcPts val="0"/>
              </a:spcAft>
              <a:buClr>
                <a:srgbClr val="3264A0"/>
              </a:buClr>
              <a:buSzPts val="1800"/>
              <a:buFont typeface="Noto Sans Symbols"/>
              <a:buChar char="▪"/>
              <a:defRPr sz="2400" b="0" i="0" u="none" strike="noStrike" cap="none">
                <a:solidFill>
                  <a:schemeClr val="dk1"/>
                </a:solidFill>
                <a:latin typeface="Arial"/>
                <a:ea typeface="Arial"/>
                <a:cs typeface="Arial"/>
                <a:sym typeface="Arial"/>
              </a:defRPr>
            </a:lvl3pPr>
            <a:lvl4pPr marL="1828800" marR="0" lvl="3" indent="-342900" algn="l" rtl="0">
              <a:lnSpc>
                <a:spcPct val="100000"/>
              </a:lnSpc>
              <a:spcBef>
                <a:spcPts val="600"/>
              </a:spcBef>
              <a:spcAft>
                <a:spcPts val="0"/>
              </a:spcAft>
              <a:buClr>
                <a:srgbClr val="3264A0"/>
              </a:buClr>
              <a:buSzPts val="1800"/>
              <a:buFont typeface="Noto Sans Symbols"/>
              <a:buChar char="▪"/>
              <a:defRPr sz="2000" b="0" i="0" u="none" strike="noStrike" cap="none">
                <a:solidFill>
                  <a:schemeClr val="dk1"/>
                </a:solidFill>
                <a:latin typeface="Arial"/>
                <a:ea typeface="Arial"/>
                <a:cs typeface="Arial"/>
                <a:sym typeface="Arial"/>
              </a:defRPr>
            </a:lvl4pPr>
            <a:lvl5pPr marL="2286000" marR="0" lvl="4" indent="-342900" algn="l" rtl="0">
              <a:lnSpc>
                <a:spcPct val="100000"/>
              </a:lnSpc>
              <a:spcBef>
                <a:spcPts val="600"/>
              </a:spcBef>
              <a:spcAft>
                <a:spcPts val="0"/>
              </a:spcAft>
              <a:buClr>
                <a:srgbClr val="3264A0"/>
              </a:buClr>
              <a:buSzPts val="1800"/>
              <a:buFont typeface="Noto Sans Symbols"/>
              <a:buChar char="▪"/>
              <a:defRPr sz="2000" b="0" i="0" u="none" strike="noStrike" cap="none">
                <a:solidFill>
                  <a:schemeClr val="dk1"/>
                </a:solidFill>
                <a:latin typeface="Arial"/>
                <a:ea typeface="Arial"/>
                <a:cs typeface="Arial"/>
                <a:sym typeface="Arial"/>
              </a:defRPr>
            </a:lvl5pPr>
            <a:lvl6pPr marL="2743200" marR="0" lvl="5" indent="-342900" algn="l" rtl="0">
              <a:lnSpc>
                <a:spcPct val="100000"/>
              </a:lnSpc>
              <a:spcBef>
                <a:spcPts val="6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pPr indent="-457200">
              <a:spcBef>
                <a:spcPts val="600"/>
              </a:spcBef>
              <a:buSzPct val="100000"/>
              <a:buFont typeface="Wingdings" panose="05000000000000000000" pitchFamily="2" charset="2"/>
              <a:buChar char="§"/>
            </a:pPr>
            <a:r>
              <a:rPr lang="en-US" sz="2500" dirty="0"/>
              <a:t>Solution #4: Role model screen-free behaviors</a:t>
            </a:r>
          </a:p>
          <a:p>
            <a:pPr marL="342900">
              <a:spcBef>
                <a:spcPts val="600"/>
              </a:spcBef>
              <a:buSzPct val="100000"/>
            </a:pPr>
            <a:endParaRPr lang="en-US" dirty="0"/>
          </a:p>
          <a:p>
            <a:pPr marL="342900" indent="-178435">
              <a:spcBef>
                <a:spcPts val="600"/>
              </a:spcBef>
              <a:buSzPct val="100000"/>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4" grpId="0"/>
      <p:bldP spid="15"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49"/>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ct val="100000"/>
              <a:buNone/>
            </a:pPr>
            <a:endParaRPr lang="en-US" sz="2800" b="1" dirty="0">
              <a:solidFill>
                <a:srgbClr val="000000"/>
              </a:solidFill>
            </a:endParaRPr>
          </a:p>
          <a:p>
            <a:pPr marL="342900" lvl="0" indent="-191770" algn="l" rtl="0">
              <a:lnSpc>
                <a:spcPct val="100000"/>
              </a:lnSpc>
              <a:spcBef>
                <a:spcPts val="600"/>
              </a:spcBef>
              <a:spcAft>
                <a:spcPts val="0"/>
              </a:spcAft>
              <a:buSzPct val="100000"/>
              <a:buNone/>
            </a:pPr>
            <a:endParaRPr sz="2600" dirty="0"/>
          </a:p>
        </p:txBody>
      </p:sp>
      <p:sp>
        <p:nvSpPr>
          <p:cNvPr id="524" name="Google Shape;524;p4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264A0"/>
              </a:buClr>
              <a:buSzPct val="100000"/>
              <a:buFont typeface="Arial"/>
              <a:buNone/>
            </a:pPr>
            <a:r>
              <a:rPr lang="en-US" sz="3200" dirty="0"/>
              <a:t>Challenge: Families</a:t>
            </a:r>
            <a:r>
              <a:rPr lang="en-US" sz="3200" dirty="0">
                <a:solidFill>
                  <a:schemeClr val="accent1">
                    <a:lumMod val="75000"/>
                  </a:schemeClr>
                </a:solidFill>
              </a:rPr>
              <a:t> are </a:t>
            </a:r>
            <a:r>
              <a:rPr lang="en-US" sz="3200" dirty="0"/>
              <a:t>not aware of the importance of limiting screen time</a:t>
            </a:r>
            <a:endParaRPr sz="2800" dirty="0"/>
          </a:p>
        </p:txBody>
      </p:sp>
      <p:sp>
        <p:nvSpPr>
          <p:cNvPr id="525" name="Google Shape;525;p49"/>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Arial"/>
              <a:buNone/>
            </a:pPr>
            <a:fld id="{00000000-1234-1234-1234-123412341234}" type="slidenum">
              <a:rPr lang="en-US" sz="1200" b="0" i="0" u="none" strike="noStrike" cap="none">
                <a:solidFill>
                  <a:srgbClr val="888888"/>
                </a:solidFill>
              </a:rPr>
              <a:t>158</a:t>
            </a:fld>
            <a:endParaRPr sz="1200" b="0" i="0" u="none" strike="noStrike" cap="none">
              <a:solidFill>
                <a:srgbClr val="888888"/>
              </a:solidFill>
            </a:endParaRPr>
          </a:p>
        </p:txBody>
      </p:sp>
      <p:sp>
        <p:nvSpPr>
          <p:cNvPr id="3" name="Google Shape;523;p49">
            <a:extLst>
              <a:ext uri="{FF2B5EF4-FFF2-40B4-BE49-F238E27FC236}">
                <a16:creationId xmlns:a16="http://schemas.microsoft.com/office/drawing/2014/main" id="{64E07892-DA7F-455A-AE4B-F153DB3F1527}"/>
              </a:ext>
            </a:extLst>
          </p:cNvPr>
          <p:cNvSpPr txBox="1">
            <a:spLocks/>
          </p:cNvSpPr>
          <p:nvPr/>
        </p:nvSpPr>
        <p:spPr>
          <a:xfrm>
            <a:off x="207331" y="2490446"/>
            <a:ext cx="8479468" cy="138882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3264A0"/>
              </a:buClr>
              <a:buSzPts val="1800"/>
              <a:buFont typeface="Noto Sans Symbols"/>
              <a:buChar char="▪"/>
              <a:defRPr sz="3200" b="0" i="0" u="none" strike="noStrike" cap="none">
                <a:solidFill>
                  <a:schemeClr val="dk1"/>
                </a:solidFill>
                <a:latin typeface="Arial"/>
                <a:ea typeface="Arial"/>
                <a:cs typeface="Arial"/>
                <a:sym typeface="Arial"/>
              </a:defRPr>
            </a:lvl1pPr>
            <a:lvl2pPr marL="914400" marR="0" lvl="1" indent="-342900" algn="l" rtl="0">
              <a:lnSpc>
                <a:spcPct val="100000"/>
              </a:lnSpc>
              <a:spcBef>
                <a:spcPts val="600"/>
              </a:spcBef>
              <a:spcAft>
                <a:spcPts val="0"/>
              </a:spcAft>
              <a:buClr>
                <a:srgbClr val="3264A0"/>
              </a:buClr>
              <a:buSzPts val="1800"/>
              <a:buFont typeface="Noto Sans Symbols"/>
              <a:buChar char="▪"/>
              <a:defRPr sz="2800" b="0" i="0" u="none" strike="noStrike" cap="none">
                <a:solidFill>
                  <a:schemeClr val="dk1"/>
                </a:solidFill>
                <a:latin typeface="Arial"/>
                <a:ea typeface="Arial"/>
                <a:cs typeface="Arial"/>
                <a:sym typeface="Arial"/>
              </a:defRPr>
            </a:lvl2pPr>
            <a:lvl3pPr marL="1371600" marR="0" lvl="2" indent="-342900" algn="l" rtl="0">
              <a:lnSpc>
                <a:spcPct val="100000"/>
              </a:lnSpc>
              <a:spcBef>
                <a:spcPts val="600"/>
              </a:spcBef>
              <a:spcAft>
                <a:spcPts val="0"/>
              </a:spcAft>
              <a:buClr>
                <a:srgbClr val="3264A0"/>
              </a:buClr>
              <a:buSzPts val="1800"/>
              <a:buFont typeface="Noto Sans Symbols"/>
              <a:buChar char="▪"/>
              <a:defRPr sz="2400" b="0" i="0" u="none" strike="noStrike" cap="none">
                <a:solidFill>
                  <a:schemeClr val="dk1"/>
                </a:solidFill>
                <a:latin typeface="Arial"/>
                <a:ea typeface="Arial"/>
                <a:cs typeface="Arial"/>
                <a:sym typeface="Arial"/>
              </a:defRPr>
            </a:lvl3pPr>
            <a:lvl4pPr marL="1828800" marR="0" lvl="3" indent="-342900" algn="l" rtl="0">
              <a:lnSpc>
                <a:spcPct val="100000"/>
              </a:lnSpc>
              <a:spcBef>
                <a:spcPts val="600"/>
              </a:spcBef>
              <a:spcAft>
                <a:spcPts val="0"/>
              </a:spcAft>
              <a:buClr>
                <a:srgbClr val="3264A0"/>
              </a:buClr>
              <a:buSzPts val="1800"/>
              <a:buFont typeface="Noto Sans Symbols"/>
              <a:buChar char="▪"/>
              <a:defRPr sz="2000" b="0" i="0" u="none" strike="noStrike" cap="none">
                <a:solidFill>
                  <a:schemeClr val="dk1"/>
                </a:solidFill>
                <a:latin typeface="Arial"/>
                <a:ea typeface="Arial"/>
                <a:cs typeface="Arial"/>
                <a:sym typeface="Arial"/>
              </a:defRPr>
            </a:lvl4pPr>
            <a:lvl5pPr marL="2286000" marR="0" lvl="4" indent="-342900" algn="l" rtl="0">
              <a:lnSpc>
                <a:spcPct val="100000"/>
              </a:lnSpc>
              <a:spcBef>
                <a:spcPts val="600"/>
              </a:spcBef>
              <a:spcAft>
                <a:spcPts val="0"/>
              </a:spcAft>
              <a:buClr>
                <a:srgbClr val="3264A0"/>
              </a:buClr>
              <a:buSzPts val="1800"/>
              <a:buFont typeface="Noto Sans Symbols"/>
              <a:buChar char="▪"/>
              <a:defRPr sz="2000" b="0" i="0" u="none" strike="noStrike" cap="none">
                <a:solidFill>
                  <a:schemeClr val="dk1"/>
                </a:solidFill>
                <a:latin typeface="Arial"/>
                <a:ea typeface="Arial"/>
                <a:cs typeface="Arial"/>
                <a:sym typeface="Arial"/>
              </a:defRPr>
            </a:lvl5pPr>
            <a:lvl6pPr marL="2743200" marR="0" lvl="5" indent="-342900" algn="l" rtl="0">
              <a:lnSpc>
                <a:spcPct val="100000"/>
              </a:lnSpc>
              <a:spcBef>
                <a:spcPts val="6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pPr marL="356235">
              <a:spcBef>
                <a:spcPts val="600"/>
              </a:spcBef>
              <a:buSzPct val="100000"/>
            </a:pPr>
            <a:r>
              <a:rPr lang="en-US" sz="2400" dirty="0"/>
              <a:t>Solution #1: Educate families on the importance of active play</a:t>
            </a:r>
            <a:r>
              <a:rPr lang="en-US" sz="2400" dirty="0">
                <a:solidFill>
                  <a:schemeClr val="tx1"/>
                </a:solidFill>
              </a:rPr>
              <a:t> for </a:t>
            </a:r>
            <a:r>
              <a:rPr lang="en-US" sz="2400" dirty="0"/>
              <a:t>children’s development. Share your program’s policy on screen time.  </a:t>
            </a:r>
          </a:p>
          <a:p>
            <a:pPr marL="342900" indent="-191770">
              <a:spcBef>
                <a:spcPts val="600"/>
              </a:spcBef>
              <a:buSzPct val="100000"/>
              <a:buNone/>
            </a:pPr>
            <a:endParaRPr lang="en-US" dirty="0">
              <a:solidFill>
                <a:srgbClr val="FF0000"/>
              </a:solidFill>
            </a:endParaRPr>
          </a:p>
        </p:txBody>
      </p:sp>
      <p:sp>
        <p:nvSpPr>
          <p:cNvPr id="6" name="Google Shape;523;p49">
            <a:extLst>
              <a:ext uri="{FF2B5EF4-FFF2-40B4-BE49-F238E27FC236}">
                <a16:creationId xmlns:a16="http://schemas.microsoft.com/office/drawing/2014/main" id="{229CDCAF-6E5B-46E5-BEE7-04050394A536}"/>
              </a:ext>
            </a:extLst>
          </p:cNvPr>
          <p:cNvSpPr txBox="1">
            <a:spLocks/>
          </p:cNvSpPr>
          <p:nvPr/>
        </p:nvSpPr>
        <p:spPr>
          <a:xfrm>
            <a:off x="253437" y="1345270"/>
            <a:ext cx="8637123" cy="1114704"/>
          </a:xfrm>
          <a:prstGeom prst="rect">
            <a:avLst/>
          </a:prstGeom>
          <a:no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3264A0"/>
              </a:buClr>
              <a:buSzPts val="1800"/>
              <a:buFont typeface="Noto Sans Symbols"/>
              <a:buChar char="▪"/>
              <a:defRPr sz="3200" b="0" i="0" u="none" strike="noStrike" cap="none">
                <a:solidFill>
                  <a:schemeClr val="dk1"/>
                </a:solidFill>
                <a:latin typeface="Arial"/>
                <a:ea typeface="Arial"/>
                <a:cs typeface="Arial"/>
                <a:sym typeface="Arial"/>
              </a:defRPr>
            </a:lvl1pPr>
            <a:lvl2pPr marL="914400" marR="0" lvl="1" indent="-342900" algn="l" rtl="0">
              <a:lnSpc>
                <a:spcPct val="100000"/>
              </a:lnSpc>
              <a:spcBef>
                <a:spcPts val="600"/>
              </a:spcBef>
              <a:spcAft>
                <a:spcPts val="0"/>
              </a:spcAft>
              <a:buClr>
                <a:srgbClr val="3264A0"/>
              </a:buClr>
              <a:buSzPts val="1800"/>
              <a:buFont typeface="Noto Sans Symbols"/>
              <a:buChar char="▪"/>
              <a:defRPr sz="2800" b="0" i="0" u="none" strike="noStrike" cap="none">
                <a:solidFill>
                  <a:schemeClr val="dk1"/>
                </a:solidFill>
                <a:latin typeface="Arial"/>
                <a:ea typeface="Arial"/>
                <a:cs typeface="Arial"/>
                <a:sym typeface="Arial"/>
              </a:defRPr>
            </a:lvl2pPr>
            <a:lvl3pPr marL="1371600" marR="0" lvl="2" indent="-342900" algn="l" rtl="0">
              <a:lnSpc>
                <a:spcPct val="100000"/>
              </a:lnSpc>
              <a:spcBef>
                <a:spcPts val="600"/>
              </a:spcBef>
              <a:spcAft>
                <a:spcPts val="0"/>
              </a:spcAft>
              <a:buClr>
                <a:srgbClr val="3264A0"/>
              </a:buClr>
              <a:buSzPts val="1800"/>
              <a:buFont typeface="Noto Sans Symbols"/>
              <a:buChar char="▪"/>
              <a:defRPr sz="2400" b="0" i="0" u="none" strike="noStrike" cap="none">
                <a:solidFill>
                  <a:schemeClr val="dk1"/>
                </a:solidFill>
                <a:latin typeface="Arial"/>
                <a:ea typeface="Arial"/>
                <a:cs typeface="Arial"/>
                <a:sym typeface="Arial"/>
              </a:defRPr>
            </a:lvl3pPr>
            <a:lvl4pPr marL="1828800" marR="0" lvl="3" indent="-342900" algn="l" rtl="0">
              <a:lnSpc>
                <a:spcPct val="100000"/>
              </a:lnSpc>
              <a:spcBef>
                <a:spcPts val="600"/>
              </a:spcBef>
              <a:spcAft>
                <a:spcPts val="0"/>
              </a:spcAft>
              <a:buClr>
                <a:srgbClr val="3264A0"/>
              </a:buClr>
              <a:buSzPts val="1800"/>
              <a:buFont typeface="Noto Sans Symbols"/>
              <a:buChar char="▪"/>
              <a:defRPr sz="2000" b="0" i="0" u="none" strike="noStrike" cap="none">
                <a:solidFill>
                  <a:schemeClr val="dk1"/>
                </a:solidFill>
                <a:latin typeface="Arial"/>
                <a:ea typeface="Arial"/>
                <a:cs typeface="Arial"/>
                <a:sym typeface="Arial"/>
              </a:defRPr>
            </a:lvl4pPr>
            <a:lvl5pPr marL="2286000" marR="0" lvl="4" indent="-342900" algn="l" rtl="0">
              <a:lnSpc>
                <a:spcPct val="100000"/>
              </a:lnSpc>
              <a:spcBef>
                <a:spcPts val="600"/>
              </a:spcBef>
              <a:spcAft>
                <a:spcPts val="0"/>
              </a:spcAft>
              <a:buClr>
                <a:srgbClr val="3264A0"/>
              </a:buClr>
              <a:buSzPts val="1800"/>
              <a:buFont typeface="Noto Sans Symbols"/>
              <a:buChar char="▪"/>
              <a:defRPr sz="2000" b="0" i="0" u="none" strike="noStrike" cap="none">
                <a:solidFill>
                  <a:schemeClr val="dk1"/>
                </a:solidFill>
                <a:latin typeface="Arial"/>
                <a:ea typeface="Arial"/>
                <a:cs typeface="Arial"/>
                <a:sym typeface="Arial"/>
              </a:defRPr>
            </a:lvl5pPr>
            <a:lvl6pPr marL="2743200" marR="0" lvl="5" indent="-342900" algn="l" rtl="0">
              <a:lnSpc>
                <a:spcPct val="100000"/>
              </a:lnSpc>
              <a:spcBef>
                <a:spcPts val="6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pPr marL="0" indent="0">
              <a:buSzPct val="100000"/>
              <a:buFont typeface="Noto Sans Symbols"/>
              <a:buNone/>
            </a:pPr>
            <a:r>
              <a:rPr lang="en-US" sz="2600" b="1" dirty="0"/>
              <a:t>Families may not be aware of the effects of screen time on child development and may be </a:t>
            </a:r>
            <a:r>
              <a:rPr lang="en-US" sz="2600" b="1" dirty="0">
                <a:solidFill>
                  <a:schemeClr val="tx1"/>
                </a:solidFill>
              </a:rPr>
              <a:t>asking </a:t>
            </a:r>
            <a:r>
              <a:rPr lang="en-US" sz="2600" b="1" dirty="0"/>
              <a:t>your program to offer more screen-based activities.</a:t>
            </a:r>
            <a:endParaRPr lang="en-US" sz="2600" dirty="0"/>
          </a:p>
        </p:txBody>
      </p:sp>
      <p:sp>
        <p:nvSpPr>
          <p:cNvPr id="9" name="Google Shape;523;p49">
            <a:extLst>
              <a:ext uri="{FF2B5EF4-FFF2-40B4-BE49-F238E27FC236}">
                <a16:creationId xmlns:a16="http://schemas.microsoft.com/office/drawing/2014/main" id="{1F537771-AF50-61AA-6C8F-A2000559EC2D}"/>
              </a:ext>
            </a:extLst>
          </p:cNvPr>
          <p:cNvSpPr txBox="1">
            <a:spLocks/>
          </p:cNvSpPr>
          <p:nvPr/>
        </p:nvSpPr>
        <p:spPr>
          <a:xfrm>
            <a:off x="207330" y="3722119"/>
            <a:ext cx="8479468" cy="104095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3264A0"/>
              </a:buClr>
              <a:buSzPts val="1800"/>
              <a:buFont typeface="Noto Sans Symbols"/>
              <a:buChar char="▪"/>
              <a:defRPr sz="3200" b="0" i="0" u="none" strike="noStrike" cap="none">
                <a:solidFill>
                  <a:schemeClr val="dk1"/>
                </a:solidFill>
                <a:latin typeface="Arial"/>
                <a:ea typeface="Arial"/>
                <a:cs typeface="Arial"/>
                <a:sym typeface="Arial"/>
              </a:defRPr>
            </a:lvl1pPr>
            <a:lvl2pPr marL="914400" marR="0" lvl="1" indent="-342900" algn="l" rtl="0">
              <a:lnSpc>
                <a:spcPct val="100000"/>
              </a:lnSpc>
              <a:spcBef>
                <a:spcPts val="600"/>
              </a:spcBef>
              <a:spcAft>
                <a:spcPts val="0"/>
              </a:spcAft>
              <a:buClr>
                <a:srgbClr val="3264A0"/>
              </a:buClr>
              <a:buSzPts val="1800"/>
              <a:buFont typeface="Noto Sans Symbols"/>
              <a:buChar char="▪"/>
              <a:defRPr sz="2800" b="0" i="0" u="none" strike="noStrike" cap="none">
                <a:solidFill>
                  <a:schemeClr val="dk1"/>
                </a:solidFill>
                <a:latin typeface="Arial"/>
                <a:ea typeface="Arial"/>
                <a:cs typeface="Arial"/>
                <a:sym typeface="Arial"/>
              </a:defRPr>
            </a:lvl2pPr>
            <a:lvl3pPr marL="1371600" marR="0" lvl="2" indent="-342900" algn="l" rtl="0">
              <a:lnSpc>
                <a:spcPct val="100000"/>
              </a:lnSpc>
              <a:spcBef>
                <a:spcPts val="600"/>
              </a:spcBef>
              <a:spcAft>
                <a:spcPts val="0"/>
              </a:spcAft>
              <a:buClr>
                <a:srgbClr val="3264A0"/>
              </a:buClr>
              <a:buSzPts val="1800"/>
              <a:buFont typeface="Noto Sans Symbols"/>
              <a:buChar char="▪"/>
              <a:defRPr sz="2400" b="0" i="0" u="none" strike="noStrike" cap="none">
                <a:solidFill>
                  <a:schemeClr val="dk1"/>
                </a:solidFill>
                <a:latin typeface="Arial"/>
                <a:ea typeface="Arial"/>
                <a:cs typeface="Arial"/>
                <a:sym typeface="Arial"/>
              </a:defRPr>
            </a:lvl3pPr>
            <a:lvl4pPr marL="1828800" marR="0" lvl="3" indent="-342900" algn="l" rtl="0">
              <a:lnSpc>
                <a:spcPct val="100000"/>
              </a:lnSpc>
              <a:spcBef>
                <a:spcPts val="600"/>
              </a:spcBef>
              <a:spcAft>
                <a:spcPts val="0"/>
              </a:spcAft>
              <a:buClr>
                <a:srgbClr val="3264A0"/>
              </a:buClr>
              <a:buSzPts val="1800"/>
              <a:buFont typeface="Noto Sans Symbols"/>
              <a:buChar char="▪"/>
              <a:defRPr sz="2000" b="0" i="0" u="none" strike="noStrike" cap="none">
                <a:solidFill>
                  <a:schemeClr val="dk1"/>
                </a:solidFill>
                <a:latin typeface="Arial"/>
                <a:ea typeface="Arial"/>
                <a:cs typeface="Arial"/>
                <a:sym typeface="Arial"/>
              </a:defRPr>
            </a:lvl4pPr>
            <a:lvl5pPr marL="2286000" marR="0" lvl="4" indent="-342900" algn="l" rtl="0">
              <a:lnSpc>
                <a:spcPct val="100000"/>
              </a:lnSpc>
              <a:spcBef>
                <a:spcPts val="600"/>
              </a:spcBef>
              <a:spcAft>
                <a:spcPts val="0"/>
              </a:spcAft>
              <a:buClr>
                <a:srgbClr val="3264A0"/>
              </a:buClr>
              <a:buSzPts val="1800"/>
              <a:buFont typeface="Noto Sans Symbols"/>
              <a:buChar char="▪"/>
              <a:defRPr sz="2000" b="0" i="0" u="none" strike="noStrike" cap="none">
                <a:solidFill>
                  <a:schemeClr val="dk1"/>
                </a:solidFill>
                <a:latin typeface="Arial"/>
                <a:ea typeface="Arial"/>
                <a:cs typeface="Arial"/>
                <a:sym typeface="Arial"/>
              </a:defRPr>
            </a:lvl5pPr>
            <a:lvl6pPr marL="2743200" marR="0" lvl="5" indent="-342900" algn="l" rtl="0">
              <a:lnSpc>
                <a:spcPct val="100000"/>
              </a:lnSpc>
              <a:spcBef>
                <a:spcPts val="6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pPr marL="356235">
              <a:spcBef>
                <a:spcPts val="600"/>
              </a:spcBef>
              <a:buSzPct val="100000"/>
            </a:pPr>
            <a:r>
              <a:rPr lang="en-US" sz="2400" dirty="0"/>
              <a:t>Solution #2: Post information about screen time in various formats to reach many families</a:t>
            </a:r>
            <a:endParaRPr lang="en-US" sz="2400" dirty="0">
              <a:solidFill>
                <a:srgbClr val="FF0000"/>
              </a:solidFill>
            </a:endParaRPr>
          </a:p>
        </p:txBody>
      </p:sp>
      <p:sp>
        <p:nvSpPr>
          <p:cNvPr id="10" name="Google Shape;523;p49">
            <a:extLst>
              <a:ext uri="{FF2B5EF4-FFF2-40B4-BE49-F238E27FC236}">
                <a16:creationId xmlns:a16="http://schemas.microsoft.com/office/drawing/2014/main" id="{88AA0404-9A33-E205-8B37-C098F8FF269D}"/>
              </a:ext>
            </a:extLst>
          </p:cNvPr>
          <p:cNvSpPr txBox="1">
            <a:spLocks/>
          </p:cNvSpPr>
          <p:nvPr/>
        </p:nvSpPr>
        <p:spPr>
          <a:xfrm>
            <a:off x="207328" y="4523962"/>
            <a:ext cx="8479468" cy="104095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3264A0"/>
              </a:buClr>
              <a:buSzPts val="1800"/>
              <a:buFont typeface="Noto Sans Symbols"/>
              <a:buChar char="▪"/>
              <a:defRPr sz="3200" b="0" i="0" u="none" strike="noStrike" cap="none">
                <a:solidFill>
                  <a:schemeClr val="dk1"/>
                </a:solidFill>
                <a:latin typeface="Arial"/>
                <a:ea typeface="Arial"/>
                <a:cs typeface="Arial"/>
                <a:sym typeface="Arial"/>
              </a:defRPr>
            </a:lvl1pPr>
            <a:lvl2pPr marL="914400" marR="0" lvl="1" indent="-342900" algn="l" rtl="0">
              <a:lnSpc>
                <a:spcPct val="100000"/>
              </a:lnSpc>
              <a:spcBef>
                <a:spcPts val="600"/>
              </a:spcBef>
              <a:spcAft>
                <a:spcPts val="0"/>
              </a:spcAft>
              <a:buClr>
                <a:srgbClr val="3264A0"/>
              </a:buClr>
              <a:buSzPts val="1800"/>
              <a:buFont typeface="Noto Sans Symbols"/>
              <a:buChar char="▪"/>
              <a:defRPr sz="2800" b="0" i="0" u="none" strike="noStrike" cap="none">
                <a:solidFill>
                  <a:schemeClr val="dk1"/>
                </a:solidFill>
                <a:latin typeface="Arial"/>
                <a:ea typeface="Arial"/>
                <a:cs typeface="Arial"/>
                <a:sym typeface="Arial"/>
              </a:defRPr>
            </a:lvl2pPr>
            <a:lvl3pPr marL="1371600" marR="0" lvl="2" indent="-342900" algn="l" rtl="0">
              <a:lnSpc>
                <a:spcPct val="100000"/>
              </a:lnSpc>
              <a:spcBef>
                <a:spcPts val="600"/>
              </a:spcBef>
              <a:spcAft>
                <a:spcPts val="0"/>
              </a:spcAft>
              <a:buClr>
                <a:srgbClr val="3264A0"/>
              </a:buClr>
              <a:buSzPts val="1800"/>
              <a:buFont typeface="Noto Sans Symbols"/>
              <a:buChar char="▪"/>
              <a:defRPr sz="2400" b="0" i="0" u="none" strike="noStrike" cap="none">
                <a:solidFill>
                  <a:schemeClr val="dk1"/>
                </a:solidFill>
                <a:latin typeface="Arial"/>
                <a:ea typeface="Arial"/>
                <a:cs typeface="Arial"/>
                <a:sym typeface="Arial"/>
              </a:defRPr>
            </a:lvl3pPr>
            <a:lvl4pPr marL="1828800" marR="0" lvl="3" indent="-342900" algn="l" rtl="0">
              <a:lnSpc>
                <a:spcPct val="100000"/>
              </a:lnSpc>
              <a:spcBef>
                <a:spcPts val="600"/>
              </a:spcBef>
              <a:spcAft>
                <a:spcPts val="0"/>
              </a:spcAft>
              <a:buClr>
                <a:srgbClr val="3264A0"/>
              </a:buClr>
              <a:buSzPts val="1800"/>
              <a:buFont typeface="Noto Sans Symbols"/>
              <a:buChar char="▪"/>
              <a:defRPr sz="2000" b="0" i="0" u="none" strike="noStrike" cap="none">
                <a:solidFill>
                  <a:schemeClr val="dk1"/>
                </a:solidFill>
                <a:latin typeface="Arial"/>
                <a:ea typeface="Arial"/>
                <a:cs typeface="Arial"/>
                <a:sym typeface="Arial"/>
              </a:defRPr>
            </a:lvl4pPr>
            <a:lvl5pPr marL="2286000" marR="0" lvl="4" indent="-342900" algn="l" rtl="0">
              <a:lnSpc>
                <a:spcPct val="100000"/>
              </a:lnSpc>
              <a:spcBef>
                <a:spcPts val="600"/>
              </a:spcBef>
              <a:spcAft>
                <a:spcPts val="0"/>
              </a:spcAft>
              <a:buClr>
                <a:srgbClr val="3264A0"/>
              </a:buClr>
              <a:buSzPts val="1800"/>
              <a:buFont typeface="Noto Sans Symbols"/>
              <a:buChar char="▪"/>
              <a:defRPr sz="2000" b="0" i="0" u="none" strike="noStrike" cap="none">
                <a:solidFill>
                  <a:schemeClr val="dk1"/>
                </a:solidFill>
                <a:latin typeface="Arial"/>
                <a:ea typeface="Arial"/>
                <a:cs typeface="Arial"/>
                <a:sym typeface="Arial"/>
              </a:defRPr>
            </a:lvl5pPr>
            <a:lvl6pPr marL="2743200" marR="0" lvl="5" indent="-342900" algn="l" rtl="0">
              <a:lnSpc>
                <a:spcPct val="100000"/>
              </a:lnSpc>
              <a:spcBef>
                <a:spcPts val="6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pPr marL="356235">
              <a:spcBef>
                <a:spcPts val="600"/>
              </a:spcBef>
              <a:buSzPct val="100000"/>
            </a:pPr>
            <a:r>
              <a:rPr lang="en-US" sz="2400" dirty="0"/>
              <a:t>Solution #3: Encourage families to practice screen-free mealtimes or participate in a 'screen-free week’ at home.</a:t>
            </a:r>
            <a:endParaRPr lang="en-US" sz="2400" dirty="0">
              <a:solidFill>
                <a:srgbClr val="FF0000"/>
              </a:solidFill>
            </a:endParaRPr>
          </a:p>
        </p:txBody>
      </p:sp>
      <p:sp>
        <p:nvSpPr>
          <p:cNvPr id="11" name="Google Shape;523;p49">
            <a:extLst>
              <a:ext uri="{FF2B5EF4-FFF2-40B4-BE49-F238E27FC236}">
                <a16:creationId xmlns:a16="http://schemas.microsoft.com/office/drawing/2014/main" id="{4A918DAC-CC41-F4E5-6C58-B93C5B464025}"/>
              </a:ext>
            </a:extLst>
          </p:cNvPr>
          <p:cNvSpPr txBox="1">
            <a:spLocks/>
          </p:cNvSpPr>
          <p:nvPr/>
        </p:nvSpPr>
        <p:spPr>
          <a:xfrm>
            <a:off x="207328" y="5335320"/>
            <a:ext cx="8479468" cy="104095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3264A0"/>
              </a:buClr>
              <a:buSzPts val="1800"/>
              <a:buFont typeface="Noto Sans Symbols"/>
              <a:buChar char="▪"/>
              <a:defRPr sz="3200" b="0" i="0" u="none" strike="noStrike" cap="none">
                <a:solidFill>
                  <a:schemeClr val="dk1"/>
                </a:solidFill>
                <a:latin typeface="Arial"/>
                <a:ea typeface="Arial"/>
                <a:cs typeface="Arial"/>
                <a:sym typeface="Arial"/>
              </a:defRPr>
            </a:lvl1pPr>
            <a:lvl2pPr marL="914400" marR="0" lvl="1" indent="-342900" algn="l" rtl="0">
              <a:lnSpc>
                <a:spcPct val="100000"/>
              </a:lnSpc>
              <a:spcBef>
                <a:spcPts val="600"/>
              </a:spcBef>
              <a:spcAft>
                <a:spcPts val="0"/>
              </a:spcAft>
              <a:buClr>
                <a:srgbClr val="3264A0"/>
              </a:buClr>
              <a:buSzPts val="1800"/>
              <a:buFont typeface="Noto Sans Symbols"/>
              <a:buChar char="▪"/>
              <a:defRPr sz="2800" b="0" i="0" u="none" strike="noStrike" cap="none">
                <a:solidFill>
                  <a:schemeClr val="dk1"/>
                </a:solidFill>
                <a:latin typeface="Arial"/>
                <a:ea typeface="Arial"/>
                <a:cs typeface="Arial"/>
                <a:sym typeface="Arial"/>
              </a:defRPr>
            </a:lvl2pPr>
            <a:lvl3pPr marL="1371600" marR="0" lvl="2" indent="-342900" algn="l" rtl="0">
              <a:lnSpc>
                <a:spcPct val="100000"/>
              </a:lnSpc>
              <a:spcBef>
                <a:spcPts val="600"/>
              </a:spcBef>
              <a:spcAft>
                <a:spcPts val="0"/>
              </a:spcAft>
              <a:buClr>
                <a:srgbClr val="3264A0"/>
              </a:buClr>
              <a:buSzPts val="1800"/>
              <a:buFont typeface="Noto Sans Symbols"/>
              <a:buChar char="▪"/>
              <a:defRPr sz="2400" b="0" i="0" u="none" strike="noStrike" cap="none">
                <a:solidFill>
                  <a:schemeClr val="dk1"/>
                </a:solidFill>
                <a:latin typeface="Arial"/>
                <a:ea typeface="Arial"/>
                <a:cs typeface="Arial"/>
                <a:sym typeface="Arial"/>
              </a:defRPr>
            </a:lvl3pPr>
            <a:lvl4pPr marL="1828800" marR="0" lvl="3" indent="-342900" algn="l" rtl="0">
              <a:lnSpc>
                <a:spcPct val="100000"/>
              </a:lnSpc>
              <a:spcBef>
                <a:spcPts val="600"/>
              </a:spcBef>
              <a:spcAft>
                <a:spcPts val="0"/>
              </a:spcAft>
              <a:buClr>
                <a:srgbClr val="3264A0"/>
              </a:buClr>
              <a:buSzPts val="1800"/>
              <a:buFont typeface="Noto Sans Symbols"/>
              <a:buChar char="▪"/>
              <a:defRPr sz="2000" b="0" i="0" u="none" strike="noStrike" cap="none">
                <a:solidFill>
                  <a:schemeClr val="dk1"/>
                </a:solidFill>
                <a:latin typeface="Arial"/>
                <a:ea typeface="Arial"/>
                <a:cs typeface="Arial"/>
                <a:sym typeface="Arial"/>
              </a:defRPr>
            </a:lvl4pPr>
            <a:lvl5pPr marL="2286000" marR="0" lvl="4" indent="-342900" algn="l" rtl="0">
              <a:lnSpc>
                <a:spcPct val="100000"/>
              </a:lnSpc>
              <a:spcBef>
                <a:spcPts val="600"/>
              </a:spcBef>
              <a:spcAft>
                <a:spcPts val="0"/>
              </a:spcAft>
              <a:buClr>
                <a:srgbClr val="3264A0"/>
              </a:buClr>
              <a:buSzPts val="1800"/>
              <a:buFont typeface="Noto Sans Symbols"/>
              <a:buChar char="▪"/>
              <a:defRPr sz="2000" b="0" i="0" u="none" strike="noStrike" cap="none">
                <a:solidFill>
                  <a:schemeClr val="dk1"/>
                </a:solidFill>
                <a:latin typeface="Arial"/>
                <a:ea typeface="Arial"/>
                <a:cs typeface="Arial"/>
                <a:sym typeface="Arial"/>
              </a:defRPr>
            </a:lvl5pPr>
            <a:lvl6pPr marL="2743200" marR="0" lvl="5" indent="-342900" algn="l" rtl="0">
              <a:lnSpc>
                <a:spcPct val="100000"/>
              </a:lnSpc>
              <a:spcBef>
                <a:spcPts val="6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pPr marL="356235">
              <a:spcBef>
                <a:spcPts val="600"/>
              </a:spcBef>
              <a:buSzPct val="100000"/>
            </a:pPr>
            <a:r>
              <a:rPr lang="en-US" sz="2400" dirty="0"/>
              <a:t>Solution #4: Encourage interaction between family members, children and teachers at pick-up and drop-off..</a:t>
            </a:r>
            <a:endParaRPr lang="en-US" sz="2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50"/>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lvl="0" algn="l" rtl="0">
              <a:lnSpc>
                <a:spcPct val="100000"/>
              </a:lnSpc>
              <a:spcBef>
                <a:spcPts val="0"/>
              </a:spcBef>
              <a:spcAft>
                <a:spcPts val="0"/>
              </a:spcAft>
              <a:buSzPts val="3200"/>
            </a:pPr>
            <a:r>
              <a:rPr lang="en-US" dirty="0"/>
              <a:t>Brainstorm the possibilities: What best practice do you want to work on? </a:t>
            </a:r>
            <a:endParaRPr dirty="0"/>
          </a:p>
          <a:p>
            <a:pPr marL="0" lvl="0" indent="0" algn="l" rtl="0">
              <a:lnSpc>
                <a:spcPct val="100000"/>
              </a:lnSpc>
              <a:spcBef>
                <a:spcPts val="600"/>
              </a:spcBef>
              <a:spcAft>
                <a:spcPts val="0"/>
              </a:spcAft>
              <a:buSzPts val="3200"/>
              <a:buNone/>
            </a:pPr>
            <a:endParaRPr dirty="0"/>
          </a:p>
        </p:txBody>
      </p:sp>
      <p:sp>
        <p:nvSpPr>
          <p:cNvPr id="532" name="Google Shape;532;p5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3264A0"/>
              </a:buClr>
              <a:buSzPts val="3600"/>
              <a:buFont typeface="Arial"/>
              <a:buNone/>
            </a:pPr>
            <a:r>
              <a:rPr lang="en-US"/>
              <a:t>Brainstorm the Possibilities </a:t>
            </a:r>
            <a:endParaRPr/>
          </a:p>
        </p:txBody>
      </p:sp>
      <p:sp>
        <p:nvSpPr>
          <p:cNvPr id="533" name="Google Shape;533;p50"/>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159</a:t>
            </a:fld>
            <a:endParaRPr/>
          </a:p>
        </p:txBody>
      </p:sp>
      <p:pic>
        <p:nvPicPr>
          <p:cNvPr id="534" name="Google Shape;534;p50"/>
          <p:cNvPicPr preferRelativeResize="0"/>
          <p:nvPr/>
        </p:nvPicPr>
        <p:blipFill rotWithShape="1">
          <a:blip r:embed="rId3">
            <a:alphaModFix/>
          </a:blip>
          <a:srcRect/>
          <a:stretch/>
        </p:blipFill>
        <p:spPr>
          <a:xfrm>
            <a:off x="5430406" y="2789407"/>
            <a:ext cx="2743199" cy="300161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pPr algn="ctr"/>
            <a:r>
              <a:rPr lang="en-US" sz="4400" dirty="0"/>
              <a:t>Physical Activity Break </a:t>
            </a:r>
          </a:p>
        </p:txBody>
      </p:sp>
      <p:sp>
        <p:nvSpPr>
          <p:cNvPr id="2" name="Slide Number Placeholder 1"/>
          <p:cNvSpPr>
            <a:spLocks noGrp="1"/>
          </p:cNvSpPr>
          <p:nvPr>
            <p:ph type="sldNum" sz="quarter" idx="10"/>
          </p:nvPr>
        </p:nvSpPr>
        <p:spPr/>
        <p:txBody>
          <a:bodyPr/>
          <a:lstStyle/>
          <a:p>
            <a:fld id="{CE47D4E3-351F-4CDB-9041-F63A25E2B1C2}" type="slidenum">
              <a:rPr lang="en-US" smtClean="0"/>
              <a:t>16</a:t>
            </a:fld>
            <a:endParaRPr lang="en-US"/>
          </a:p>
        </p:txBody>
      </p:sp>
      <p:pic>
        <p:nvPicPr>
          <p:cNvPr id="45058" name="Picture 2" descr="http://kandjcolorado.files.wordpress.com/2011/04/stick_figure_running_sticker-p217386496898542491qjcl_400.jpg"/>
          <p:cNvPicPr>
            <a:picLocks noGrp="1" noChangeAspect="1" noChangeArrowheads="1"/>
          </p:cNvPicPr>
          <p:nvPr>
            <p:ph idx="4294967295"/>
          </p:nvPr>
        </p:nvPicPr>
        <p:blipFill>
          <a:blip r:embed="rId3" cstate="email"/>
          <a:stretch>
            <a:fillRect/>
          </a:stretch>
        </p:blipFill>
        <p:spPr bwMode="auto">
          <a:xfrm>
            <a:off x="2667000" y="1974850"/>
            <a:ext cx="3810000" cy="3810000"/>
          </a:xfrm>
          <a:prstGeom prst="rect">
            <a:avLst/>
          </a:prstGeom>
          <a:noFill/>
        </p:spPr>
      </p:pic>
    </p:spTree>
    <p:extLst>
      <p:ext uri="{BB962C8B-B14F-4D97-AF65-F5344CB8AC3E}">
        <p14:creationId xmlns:p14="http://schemas.microsoft.com/office/powerpoint/2010/main" val="39958985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52"/>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lvl="0" algn="l" rtl="0">
              <a:lnSpc>
                <a:spcPct val="100000"/>
              </a:lnSpc>
              <a:spcBef>
                <a:spcPts val="0"/>
              </a:spcBef>
              <a:spcAft>
                <a:spcPts val="0"/>
              </a:spcAft>
              <a:buSzPts val="2800"/>
            </a:pPr>
            <a:r>
              <a:rPr lang="en-US" sz="2800" dirty="0"/>
              <a:t>Storyboards:</a:t>
            </a:r>
            <a:endParaRPr dirty="0"/>
          </a:p>
          <a:p>
            <a:pPr lvl="1" algn="l" rtl="0">
              <a:lnSpc>
                <a:spcPct val="100000"/>
              </a:lnSpc>
              <a:spcBef>
                <a:spcPts val="600"/>
              </a:spcBef>
              <a:spcAft>
                <a:spcPts val="0"/>
              </a:spcAft>
              <a:buSzPts val="2400"/>
            </a:pPr>
            <a:r>
              <a:rPr lang="en-US" sz="2400" dirty="0"/>
              <a:t>Prepare your Storyboard to share your successes from your participation in the Learning Collaborative. </a:t>
            </a:r>
            <a:endParaRPr dirty="0"/>
          </a:p>
          <a:p>
            <a:pPr marL="635000" lvl="0" indent="-457200" algn="l" rtl="0">
              <a:lnSpc>
                <a:spcPct val="100000"/>
              </a:lnSpc>
              <a:spcBef>
                <a:spcPts val="600"/>
              </a:spcBef>
              <a:spcAft>
                <a:spcPts val="0"/>
              </a:spcAft>
              <a:buSzPts val="2800"/>
            </a:pPr>
            <a:endParaRPr sz="2800" dirty="0"/>
          </a:p>
          <a:p>
            <a:pPr lvl="0" algn="l" rtl="0">
              <a:lnSpc>
                <a:spcPct val="100000"/>
              </a:lnSpc>
              <a:spcBef>
                <a:spcPts val="600"/>
              </a:spcBef>
              <a:spcAft>
                <a:spcPts val="0"/>
              </a:spcAft>
              <a:buSzPts val="2800"/>
            </a:pPr>
            <a:r>
              <a:rPr lang="en-US" sz="2800" dirty="0"/>
              <a:t>Screen Time Action Period Tasks:</a:t>
            </a:r>
            <a:endParaRPr dirty="0"/>
          </a:p>
          <a:p>
            <a:pPr lvl="1" algn="l" rtl="0">
              <a:lnSpc>
                <a:spcPct val="100000"/>
              </a:lnSpc>
              <a:spcBef>
                <a:spcPts val="600"/>
              </a:spcBef>
              <a:spcAft>
                <a:spcPts val="0"/>
              </a:spcAft>
              <a:buSzPts val="2400"/>
            </a:pPr>
            <a:r>
              <a:rPr lang="en-US" sz="2400" dirty="0"/>
              <a:t>Share the </a:t>
            </a:r>
            <a:r>
              <a:rPr lang="en-US" sz="2400" i="1" dirty="0"/>
              <a:t>Screen Time Key Learnings </a:t>
            </a:r>
            <a:r>
              <a:rPr lang="en-US" sz="2400" dirty="0"/>
              <a:t>with teachers and staff.</a:t>
            </a:r>
            <a:endParaRPr sz="2400" dirty="0"/>
          </a:p>
          <a:p>
            <a:pPr lvl="1" algn="l" rtl="0">
              <a:lnSpc>
                <a:spcPct val="100000"/>
              </a:lnSpc>
              <a:spcBef>
                <a:spcPts val="600"/>
              </a:spcBef>
              <a:spcAft>
                <a:spcPts val="0"/>
              </a:spcAft>
              <a:buSzPts val="2400"/>
            </a:pPr>
            <a:r>
              <a:rPr lang="en-US" sz="2400" dirty="0"/>
              <a:t>Continue to work on your action plans for the screen time goals that you have chosen for your program.</a:t>
            </a:r>
          </a:p>
          <a:p>
            <a:pPr lvl="1" algn="l" rtl="0">
              <a:lnSpc>
                <a:spcPct val="100000"/>
              </a:lnSpc>
              <a:spcBef>
                <a:spcPts val="600"/>
              </a:spcBef>
              <a:spcAft>
                <a:spcPts val="0"/>
              </a:spcAft>
              <a:buSzPts val="2400"/>
            </a:pPr>
            <a:r>
              <a:rPr lang="en-US" sz="2400" b="0" i="0" u="none" strike="noStrike" dirty="0">
                <a:solidFill>
                  <a:srgbClr val="000000"/>
                </a:solidFill>
                <a:effectLst/>
                <a:latin typeface="Calibri" panose="020F0502020204030204" pitchFamily="34" charset="0"/>
              </a:rPr>
              <a:t>Meet with your trainer to receive technical assistance (TA)</a:t>
            </a:r>
            <a:endParaRPr sz="2400" dirty="0"/>
          </a:p>
          <a:p>
            <a:pPr marL="342900" lvl="0" indent="-139700" algn="l" rtl="0">
              <a:lnSpc>
                <a:spcPct val="100000"/>
              </a:lnSpc>
              <a:spcBef>
                <a:spcPts val="600"/>
              </a:spcBef>
              <a:spcAft>
                <a:spcPts val="0"/>
              </a:spcAft>
              <a:buSzPts val="3200"/>
              <a:buNone/>
            </a:pPr>
            <a:endParaRPr dirty="0"/>
          </a:p>
        </p:txBody>
      </p:sp>
      <p:sp>
        <p:nvSpPr>
          <p:cNvPr id="547" name="Google Shape;547;p5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3264A0"/>
              </a:buClr>
              <a:buSzPts val="3600"/>
              <a:buFont typeface="Arial"/>
              <a:buNone/>
            </a:pPr>
            <a:r>
              <a:rPr lang="en-US"/>
              <a:t>Next Steps</a:t>
            </a:r>
            <a:endParaRPr/>
          </a:p>
        </p:txBody>
      </p:sp>
      <p:sp>
        <p:nvSpPr>
          <p:cNvPr id="548" name="Google Shape;548;p52"/>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160</a:t>
            </a:fld>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DDBB1-80E4-D2BF-CF72-26D4D6EBF3AC}"/>
              </a:ext>
            </a:extLst>
          </p:cNvPr>
          <p:cNvSpPr>
            <a:spLocks noGrp="1"/>
          </p:cNvSpPr>
          <p:nvPr>
            <p:ph type="title"/>
          </p:nvPr>
        </p:nvSpPr>
        <p:spPr/>
        <p:txBody>
          <a:bodyPr/>
          <a:lstStyle/>
          <a:p>
            <a:r>
              <a:rPr lang="en-US" dirty="0"/>
              <a:t>Key Learnings Handout</a:t>
            </a:r>
          </a:p>
        </p:txBody>
      </p:sp>
      <p:sp>
        <p:nvSpPr>
          <p:cNvPr id="3" name="Slide Number Placeholder 2">
            <a:extLst>
              <a:ext uri="{FF2B5EF4-FFF2-40B4-BE49-F238E27FC236}">
                <a16:creationId xmlns:a16="http://schemas.microsoft.com/office/drawing/2014/main" id="{7B0EDD84-90C6-5EBA-239F-5D73493FFC0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161</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pic>
        <p:nvPicPr>
          <p:cNvPr id="7" name="Picture 6">
            <a:extLst>
              <a:ext uri="{FF2B5EF4-FFF2-40B4-BE49-F238E27FC236}">
                <a16:creationId xmlns:a16="http://schemas.microsoft.com/office/drawing/2014/main" id="{CA0C2B0F-4306-97DF-A037-A86777D95756}"/>
              </a:ext>
            </a:extLst>
          </p:cNvPr>
          <p:cNvPicPr>
            <a:picLocks noChangeAspect="1"/>
          </p:cNvPicPr>
          <p:nvPr/>
        </p:nvPicPr>
        <p:blipFill rotWithShape="1">
          <a:blip r:embed="rId3"/>
          <a:srcRect l="26120" t="22869" r="42089" b="28043"/>
          <a:stretch/>
        </p:blipFill>
        <p:spPr>
          <a:xfrm>
            <a:off x="970395" y="1269241"/>
            <a:ext cx="6073254" cy="5274893"/>
          </a:xfrm>
          <a:prstGeom prst="rect">
            <a:avLst/>
          </a:prstGeom>
        </p:spPr>
      </p:pic>
      <p:pic>
        <p:nvPicPr>
          <p:cNvPr id="8" name="Picture 7">
            <a:extLst>
              <a:ext uri="{FF2B5EF4-FFF2-40B4-BE49-F238E27FC236}">
                <a16:creationId xmlns:a16="http://schemas.microsoft.com/office/drawing/2014/main" id="{E56C9591-BE4F-3D93-CCE3-C9601A3E992E}"/>
              </a:ext>
            </a:extLst>
          </p:cNvPr>
          <p:cNvPicPr>
            <a:picLocks noChangeAspect="1"/>
          </p:cNvPicPr>
          <p:nvPr/>
        </p:nvPicPr>
        <p:blipFill>
          <a:blip r:embed="rId4">
            <a:duotone>
              <a:srgbClr val="4F81BD">
                <a:shade val="45000"/>
                <a:satMod val="135000"/>
              </a:srgbClr>
              <a:prstClr val="white"/>
            </a:duotone>
            <a:extLst>
              <a:ext uri="{BEBA8EAE-BF5A-486C-A8C5-ECC9F3942E4B}">
                <a14:imgProps xmlns:a14="http://schemas.microsoft.com/office/drawing/2010/main">
                  <a14:imgLayer r:embed="rId5">
                    <a14:imgEffect>
                      <a14:colorTemperature colorTemp="11500"/>
                    </a14:imgEffect>
                    <a14:imgEffect>
                      <a14:saturation sat="400000"/>
                    </a14:imgEffect>
                    <a14:imgEffect>
                      <a14:brightnessContrast contrast="-2000"/>
                    </a14:imgEffect>
                  </a14:imgLayer>
                </a14:imgProps>
              </a:ext>
              <a:ext uri="{28A0092B-C50C-407E-A947-70E740481C1C}">
                <a14:useLocalDpi xmlns:a14="http://schemas.microsoft.com/office/drawing/2010/main" val="0"/>
              </a:ext>
            </a:extLst>
          </a:blip>
          <a:stretch>
            <a:fillRect/>
          </a:stretch>
        </p:blipFill>
        <p:spPr>
          <a:xfrm>
            <a:off x="7764882" y="210492"/>
            <a:ext cx="978189" cy="1218051"/>
          </a:xfrm>
          <a:prstGeom prst="roundRect">
            <a:avLst>
              <a:gd name="adj" fmla="val 7200"/>
            </a:avLst>
          </a:prstGeom>
        </p:spPr>
      </p:pic>
    </p:spTree>
    <p:extLst>
      <p:ext uri="{BB962C8B-B14F-4D97-AF65-F5344CB8AC3E}">
        <p14:creationId xmlns:p14="http://schemas.microsoft.com/office/powerpoint/2010/main" val="252445064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marL="0" indent="0">
              <a:lnSpc>
                <a:spcPct val="120000"/>
              </a:lnSpc>
              <a:buNone/>
            </a:pPr>
            <a:r>
              <a:rPr lang="en-US" b="1" dirty="0"/>
              <a:t>Capture your ECE program’s journey</a:t>
            </a:r>
            <a:endParaRPr lang="en-US" sz="1100" b="1" dirty="0"/>
          </a:p>
          <a:p>
            <a:pPr>
              <a:lnSpc>
                <a:spcPct val="120000"/>
              </a:lnSpc>
            </a:pPr>
            <a:r>
              <a:rPr lang="en-US" dirty="0"/>
              <a:t>Your program’s Storyboard should show your process and accomplishments</a:t>
            </a:r>
            <a:endParaRPr lang="en-US" sz="1100" dirty="0"/>
          </a:p>
          <a:p>
            <a:pPr>
              <a:lnSpc>
                <a:spcPct val="120000"/>
              </a:lnSpc>
            </a:pPr>
            <a:r>
              <a:rPr lang="en-US" dirty="0"/>
              <a:t>Possible things to include:</a:t>
            </a:r>
          </a:p>
          <a:p>
            <a:pPr lvl="1">
              <a:lnSpc>
                <a:spcPct val="120000"/>
              </a:lnSpc>
            </a:pPr>
            <a:r>
              <a:rPr lang="en-US" dirty="0"/>
              <a:t>What change(s) were made </a:t>
            </a:r>
          </a:p>
          <a:p>
            <a:pPr lvl="1">
              <a:lnSpc>
                <a:spcPct val="120000"/>
              </a:lnSpc>
            </a:pPr>
            <a:r>
              <a:rPr lang="en-US" dirty="0"/>
              <a:t>Who was involved or provided help</a:t>
            </a:r>
          </a:p>
          <a:p>
            <a:pPr lvl="1">
              <a:lnSpc>
                <a:spcPct val="120000"/>
              </a:lnSpc>
            </a:pPr>
            <a:r>
              <a:rPr lang="en-US" dirty="0"/>
              <a:t>What challenges you overcame</a:t>
            </a:r>
          </a:p>
          <a:p>
            <a:pPr lvl="1">
              <a:lnSpc>
                <a:spcPct val="120000"/>
              </a:lnSpc>
            </a:pPr>
            <a:r>
              <a:rPr lang="en-US" dirty="0"/>
              <a:t>How children reacted to the change(s)</a:t>
            </a:r>
          </a:p>
          <a:p>
            <a:pPr lvl="1">
              <a:lnSpc>
                <a:spcPct val="120000"/>
              </a:lnSpc>
            </a:pPr>
            <a:r>
              <a:rPr lang="en-US" dirty="0"/>
              <a:t>What policies were updated </a:t>
            </a:r>
          </a:p>
          <a:p>
            <a:pPr lvl="1">
              <a:lnSpc>
                <a:spcPct val="120000"/>
              </a:lnSpc>
            </a:pPr>
            <a:r>
              <a:rPr lang="en-US" dirty="0"/>
              <a:t>How will you sustain the change(s)</a:t>
            </a:r>
          </a:p>
        </p:txBody>
      </p:sp>
      <p:sp>
        <p:nvSpPr>
          <p:cNvPr id="2" name="Title 1"/>
          <p:cNvSpPr>
            <a:spLocks noGrp="1"/>
          </p:cNvSpPr>
          <p:nvPr>
            <p:ph type="title"/>
          </p:nvPr>
        </p:nvSpPr>
        <p:spPr/>
        <p:txBody>
          <a:bodyPr/>
          <a:lstStyle/>
          <a:p>
            <a:r>
              <a:rPr lang="en-US" dirty="0"/>
              <a:t>Finalizing Your Storyboard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6" name="Picture 5" descr="http://www.speakyourtruth.com/wp-content/uploads/2014/01/action-clapboard.png"/>
          <p:cNvPicPr>
            <a:picLocks noChangeAspect="1" noChangeArrowheads="1"/>
          </p:cNvPicPr>
          <p:nvPr/>
        </p:nvPicPr>
        <p:blipFill>
          <a:blip r:embed="rId3" cstate="email"/>
          <a:srcRect/>
          <a:stretch>
            <a:fillRect/>
          </a:stretch>
        </p:blipFill>
        <p:spPr bwMode="auto">
          <a:xfrm>
            <a:off x="7800976" y="316871"/>
            <a:ext cx="1006066" cy="1068701"/>
          </a:xfrm>
          <a:prstGeom prst="rect">
            <a:avLst/>
          </a:prstGeom>
          <a:noFill/>
        </p:spPr>
      </p:pic>
    </p:spTree>
    <p:extLst>
      <p:ext uri="{BB962C8B-B14F-4D97-AF65-F5344CB8AC3E}">
        <p14:creationId xmlns:p14="http://schemas.microsoft.com/office/powerpoint/2010/main" val="55420922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4BCCB1-8C6D-4016-4CFD-984828F3BF1C}"/>
              </a:ext>
            </a:extLst>
          </p:cNvPr>
          <p:cNvPicPr>
            <a:picLocks noChangeAspect="1"/>
          </p:cNvPicPr>
          <p:nvPr/>
        </p:nvPicPr>
        <p:blipFill>
          <a:blip r:embed="rId3"/>
          <a:stretch>
            <a:fillRect/>
          </a:stretch>
        </p:blipFill>
        <p:spPr>
          <a:xfrm>
            <a:off x="457200" y="1296017"/>
            <a:ext cx="8229600" cy="4608575"/>
          </a:xfrm>
          <a:prstGeom prst="rect">
            <a:avLst/>
          </a:prstGeom>
          <a:noFill/>
          <a:ln>
            <a:solidFill>
              <a:schemeClr val="tx1"/>
            </a:solidFill>
          </a:ln>
        </p:spPr>
      </p:pic>
      <p:sp>
        <p:nvSpPr>
          <p:cNvPr id="2" name="Title 1"/>
          <p:cNvSpPr>
            <a:spLocks noGrp="1"/>
          </p:cNvSpPr>
          <p:nvPr>
            <p:ph type="title"/>
          </p:nvPr>
        </p:nvSpPr>
        <p:spPr/>
        <p:txBody>
          <a:bodyPr anchor="ctr">
            <a:normAutofit/>
          </a:bodyPr>
          <a:lstStyle/>
          <a:p>
            <a:r>
              <a:rPr lang="en-US"/>
              <a:t>Sample PowerPoint Storyboard</a:t>
            </a:r>
          </a:p>
        </p:txBody>
      </p:sp>
      <p:sp>
        <p:nvSpPr>
          <p:cNvPr id="3" name="Slide Number Placeholder 2"/>
          <p:cNvSpPr>
            <a:spLocks noGrp="1"/>
          </p:cNvSpPr>
          <p:nvPr>
            <p:ph type="sldNum" sz="quarter" idx="10"/>
          </p:nvPr>
        </p:nvSpPr>
        <p:spPr/>
        <p:txBody>
          <a:bodyPr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Arial"/>
                <a:cs typeface="Arial"/>
                <a:sym typeface="Arial"/>
              </a:rPr>
              <a:pPr marL="0" marR="0" lvl="0" indent="0" algn="r" defTabSz="457200" rtl="0" eaLnBrk="1" fontAlgn="auto" latinLnBrk="0" hangingPunct="1">
                <a:lnSpc>
                  <a:spcPct val="100000"/>
                </a:lnSpc>
                <a:spcBef>
                  <a:spcPts val="0"/>
                </a:spcBef>
                <a:spcAft>
                  <a:spcPts val="600"/>
                </a:spcAft>
                <a:buClrTx/>
                <a:buSzTx/>
                <a:buFontTx/>
                <a:buNone/>
                <a:tabLst/>
                <a:defRPr/>
              </a:pPr>
              <a:t>163</a:t>
            </a:fld>
            <a:endParaRPr kumimoji="0" lang="en-US" sz="1200" b="0" i="0" u="none" strike="noStrike" kern="120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321532475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normAutofit/>
          </a:bodyPr>
          <a:lstStyle/>
          <a:p>
            <a:r>
              <a:rPr lang="en-US" dirty="0"/>
              <a:t>Technical assistance “visit”: </a:t>
            </a:r>
          </a:p>
          <a:p>
            <a:endParaRPr lang="en-US" dirty="0"/>
          </a:p>
          <a:p>
            <a:r>
              <a:rPr lang="en-US" dirty="0"/>
              <a:t>Upcoming Session:</a:t>
            </a:r>
          </a:p>
          <a:p>
            <a:pPr lvl="1"/>
            <a:r>
              <a:rPr lang="en-US" dirty="0"/>
              <a:t>Session 6: </a:t>
            </a:r>
          </a:p>
          <a:p>
            <a:endParaRPr lang="en-US" dirty="0"/>
          </a:p>
        </p:txBody>
      </p:sp>
      <p:sp>
        <p:nvSpPr>
          <p:cNvPr id="2" name="Title 1">
            <a:extLst>
              <a:ext uri="{FF2B5EF4-FFF2-40B4-BE49-F238E27FC236}">
                <a16:creationId xmlns:a16="http://schemas.microsoft.com/office/drawing/2014/main" id="{EA6E15B1-038F-4D4E-95B7-781A6F6C00D9}"/>
              </a:ext>
            </a:extLst>
          </p:cNvPr>
          <p:cNvSpPr>
            <a:spLocks noGrp="1"/>
          </p:cNvSpPr>
          <p:nvPr>
            <p:ph type="title"/>
          </p:nvPr>
        </p:nvSpPr>
        <p:spPr/>
        <p:txBody>
          <a:bodyPr/>
          <a:lstStyle/>
          <a:p>
            <a:r>
              <a:rPr lang="en-US" dirty="0"/>
              <a:t>Key Dates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0549795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53"/>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3264A0"/>
              </a:buClr>
              <a:buSzPts val="5400"/>
              <a:buFont typeface="Arial"/>
              <a:buNone/>
            </a:pPr>
            <a:r>
              <a:rPr lang="en-US"/>
              <a:t>Questions</a:t>
            </a:r>
            <a:endParaRPr/>
          </a:p>
        </p:txBody>
      </p:sp>
      <p:sp>
        <p:nvSpPr>
          <p:cNvPr id="554" name="Google Shape;554;p53"/>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165</a:t>
            </a:fld>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marL="0" indent="0">
              <a:buNone/>
            </a:pPr>
            <a:r>
              <a:rPr lang="en-US" dirty="0"/>
              <a:t>After Session 5, trainers should:</a:t>
            </a:r>
          </a:p>
          <a:p>
            <a:r>
              <a:rPr lang="en-US" dirty="0"/>
              <a:t>Provide support to help ECE programs reach their Goals.</a:t>
            </a:r>
          </a:p>
          <a:p>
            <a:r>
              <a:rPr lang="en-US" dirty="0"/>
              <a:t>Help ECE programs finish preparing their Storyboards.</a:t>
            </a:r>
          </a:p>
          <a:p>
            <a:r>
              <a:rPr lang="en-US" dirty="0"/>
              <a:t>Collect all PowerPoint or computer-based Storyboards so that the trainer can present them during Session 6.  (Leadership Team Members will describe.)</a:t>
            </a:r>
          </a:p>
          <a:p>
            <a:r>
              <a:rPr lang="en-US" dirty="0"/>
              <a:t>Email Leadership Team Members the </a:t>
            </a:r>
            <a:r>
              <a:rPr lang="en-US" i="1" dirty="0"/>
              <a:t>Screen Time Key Learnings </a:t>
            </a:r>
            <a:r>
              <a:rPr lang="en-US" dirty="0"/>
              <a:t>Handout to share with teachers, staff and families. </a:t>
            </a:r>
          </a:p>
          <a:p>
            <a:endParaRPr lang="en-US" dirty="0"/>
          </a:p>
          <a:p>
            <a:pPr lvl="1"/>
            <a:endParaRPr lang="en-US" dirty="0"/>
          </a:p>
        </p:txBody>
      </p:sp>
      <p:sp>
        <p:nvSpPr>
          <p:cNvPr id="6" name="Title 5"/>
          <p:cNvSpPr>
            <a:spLocks noGrp="1"/>
          </p:cNvSpPr>
          <p:nvPr>
            <p:ph type="title"/>
          </p:nvPr>
        </p:nvSpPr>
        <p:spPr/>
        <p:txBody>
          <a:bodyPr/>
          <a:lstStyle/>
          <a:p>
            <a:r>
              <a:rPr lang="en-US" dirty="0"/>
              <a:t>Trainer Reminders</a:t>
            </a:r>
          </a:p>
        </p:txBody>
      </p:sp>
      <p:sp>
        <p:nvSpPr>
          <p:cNvPr id="2" name="Slide Number Placeholder 1"/>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137051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29"/>
          <p:cNvSpPr txBox="1">
            <a:spLocks noGrp="1"/>
          </p:cNvSpPr>
          <p:nvPr>
            <p:ph type="title"/>
          </p:nvPr>
        </p:nvSpPr>
        <p:spPr>
          <a:prstGeom prst="rect">
            <a:avLst/>
          </a:prstGeom>
          <a:noFill/>
          <a:ln>
            <a:noFill/>
          </a:ln>
        </p:spPr>
        <p:txBody>
          <a:bodyPr spcFirstLastPara="1" wrap="square" lIns="91425" tIns="45700" rIns="91425" bIns="45700" anchor="b" anchorCtr="0">
            <a:normAutofit fontScale="90000"/>
          </a:bodyPr>
          <a:lstStyle/>
          <a:p>
            <a:pPr marL="0" lvl="0" indent="0" algn="r" rtl="0">
              <a:lnSpc>
                <a:spcPct val="100000"/>
              </a:lnSpc>
              <a:spcBef>
                <a:spcPts val="0"/>
              </a:spcBef>
              <a:spcAft>
                <a:spcPts val="0"/>
              </a:spcAft>
              <a:buClr>
                <a:srgbClr val="3264A0"/>
              </a:buClr>
              <a:buSzPct val="100000"/>
              <a:buFont typeface="Arial"/>
              <a:buNone/>
            </a:pPr>
            <a:r>
              <a:rPr lang="en-US" sz="5400" dirty="0"/>
              <a:t>Celebrating Success </a:t>
            </a:r>
            <a:br>
              <a:rPr lang="en-US" sz="5400" dirty="0"/>
            </a:br>
            <a:r>
              <a:rPr lang="en-US" sz="5400" dirty="0"/>
              <a:t>and Continuing the Process of Change</a:t>
            </a:r>
            <a:endParaRPr dirty="0"/>
          </a:p>
        </p:txBody>
      </p:sp>
      <p:sp>
        <p:nvSpPr>
          <p:cNvPr id="327" name="Google Shape;327;p29"/>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167</a:t>
            </a:fld>
            <a:endParaRPr kumimoji="0" sz="1200" b="0" i="0" u="none" strike="noStrike" kern="0" cap="none" spc="0" normalizeH="0" baseline="0" noProof="0">
              <a:ln>
                <a:noFill/>
              </a:ln>
              <a:solidFill>
                <a:srgbClr val="888888"/>
              </a:solidFill>
              <a:effectLst/>
              <a:uLnTx/>
              <a:uFillTx/>
              <a:latin typeface="Arial"/>
              <a:cs typeface="Arial"/>
              <a:sym typeface="Arial"/>
            </a:endParaRPr>
          </a:p>
        </p:txBody>
      </p:sp>
      <p:sp>
        <p:nvSpPr>
          <p:cNvPr id="4" name="TextBox 3">
            <a:extLst>
              <a:ext uri="{FF2B5EF4-FFF2-40B4-BE49-F238E27FC236}">
                <a16:creationId xmlns:a16="http://schemas.microsoft.com/office/drawing/2014/main" id="{6BD7BC3A-AF25-45CE-B028-A6B14131725B}"/>
              </a:ext>
            </a:extLst>
          </p:cNvPr>
          <p:cNvSpPr txBox="1"/>
          <p:nvPr/>
        </p:nvSpPr>
        <p:spPr>
          <a:xfrm>
            <a:off x="1007976" y="6356350"/>
            <a:ext cx="7128049" cy="523220"/>
          </a:xfrm>
          <a:prstGeom prst="rect">
            <a:avLst/>
          </a:prstGeom>
          <a:noFill/>
        </p:spPr>
        <p:txBody>
          <a:bodyPr wrap="square" rtlCol="0">
            <a:spAutoFit/>
          </a:bodyPr>
          <a:lstStyle/>
          <a:p>
            <a:pPr algn="ctr"/>
            <a:r>
              <a:rPr lang="en-US" sz="1400" b="1" dirty="0">
                <a:effectLst/>
                <a:latin typeface="Cambria" panose="02040503050406030204" pitchFamily="18" charset="0"/>
                <a:ea typeface="Cambria" panose="02040503050406030204" pitchFamily="18" charset="0"/>
                <a:cs typeface="Cambria" panose="02040503050406030204" pitchFamily="18" charset="0"/>
              </a:rPr>
              <a:t>© 2023 The Nemours Foundation</a:t>
            </a:r>
            <a:endParaRPr lang="en-US" sz="1400" dirty="0">
              <a:effectLst/>
              <a:latin typeface="Cambria" panose="02040503050406030204" pitchFamily="18" charset="0"/>
              <a:ea typeface="Cambria" panose="02040503050406030204" pitchFamily="18" charset="0"/>
              <a:cs typeface="Cambria" panose="02040503050406030204" pitchFamily="18" charset="0"/>
            </a:endParaRPr>
          </a:p>
          <a:p>
            <a:pPr algn="ctr"/>
            <a:endParaRPr lang="en-US" dirty="0"/>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0"/>
          <p:cNvSpPr txBox="1">
            <a:spLocks noGrp="1"/>
          </p:cNvSpPr>
          <p:nvPr>
            <p:ph idx="1"/>
          </p:nvPr>
        </p:nvSpPr>
        <p:spPr>
          <a:prstGeom prst="rect">
            <a:avLst/>
          </a:prstGeom>
          <a:noFill/>
          <a:ln>
            <a:noFill/>
          </a:ln>
        </p:spPr>
        <p:txBody>
          <a:bodyPr spcFirstLastPara="1" wrap="square" lIns="91425" tIns="45700" rIns="91425" bIns="45700" anchor="t" anchorCtr="0">
            <a:normAutofit fontScale="85000" lnSpcReduction="20000"/>
          </a:bodyPr>
          <a:lstStyle/>
          <a:p>
            <a:pPr marL="342900">
              <a:spcBef>
                <a:spcPts val="600"/>
              </a:spcBef>
              <a:buSzPct val="100000"/>
            </a:pPr>
            <a:r>
              <a:rPr lang="en-US" dirty="0"/>
              <a:t>Icebreaker</a:t>
            </a:r>
          </a:p>
          <a:p>
            <a:pPr marL="342900" lvl="0" indent="-342900" algn="l" rtl="0">
              <a:lnSpc>
                <a:spcPct val="100000"/>
              </a:lnSpc>
              <a:spcBef>
                <a:spcPts val="600"/>
              </a:spcBef>
              <a:spcAft>
                <a:spcPts val="0"/>
              </a:spcAft>
              <a:buSzPct val="100000"/>
              <a:buChar char="▪"/>
            </a:pPr>
            <a:endParaRPr lang="en-US" dirty="0"/>
          </a:p>
          <a:p>
            <a:pPr lvl="0" algn="l" rtl="0">
              <a:lnSpc>
                <a:spcPct val="100000"/>
              </a:lnSpc>
              <a:spcBef>
                <a:spcPts val="600"/>
              </a:spcBef>
              <a:spcAft>
                <a:spcPts val="0"/>
              </a:spcAft>
              <a:buSzPct val="100000"/>
            </a:pPr>
            <a:r>
              <a:rPr lang="en-US" dirty="0"/>
              <a:t>Learning Objectives</a:t>
            </a:r>
          </a:p>
          <a:p>
            <a:pPr marL="342900" lvl="0" indent="-342900" algn="l" rtl="0">
              <a:lnSpc>
                <a:spcPct val="100000"/>
              </a:lnSpc>
              <a:spcBef>
                <a:spcPts val="600"/>
              </a:spcBef>
              <a:spcAft>
                <a:spcPts val="0"/>
              </a:spcAft>
              <a:buSzPct val="100000"/>
              <a:buChar char="▪"/>
            </a:pPr>
            <a:endParaRPr lang="en-US" dirty="0"/>
          </a:p>
          <a:p>
            <a:pPr marL="342900">
              <a:spcBef>
                <a:spcPts val="600"/>
              </a:spcBef>
              <a:buSzPct val="100000"/>
            </a:pPr>
            <a:r>
              <a:rPr lang="en-US" dirty="0"/>
              <a:t>Reflection</a:t>
            </a:r>
          </a:p>
          <a:p>
            <a:pPr marL="342900">
              <a:spcBef>
                <a:spcPts val="600"/>
              </a:spcBef>
              <a:buSzPct val="100000"/>
            </a:pPr>
            <a:endParaRPr lang="en-US" dirty="0"/>
          </a:p>
          <a:p>
            <a:pPr lvl="0" algn="l" rtl="0">
              <a:lnSpc>
                <a:spcPct val="100000"/>
              </a:lnSpc>
              <a:spcBef>
                <a:spcPts val="600"/>
              </a:spcBef>
              <a:spcAft>
                <a:spcPts val="0"/>
              </a:spcAft>
              <a:buSzPct val="100000"/>
            </a:pPr>
            <a:r>
              <a:rPr lang="en-US" dirty="0"/>
              <a:t>Storyboards</a:t>
            </a:r>
          </a:p>
          <a:p>
            <a:pPr lvl="0" algn="l" rtl="0">
              <a:lnSpc>
                <a:spcPct val="100000"/>
              </a:lnSpc>
              <a:spcBef>
                <a:spcPts val="600"/>
              </a:spcBef>
              <a:spcAft>
                <a:spcPts val="0"/>
              </a:spcAft>
              <a:buSzPct val="100000"/>
            </a:pPr>
            <a:endParaRPr lang="en-US" dirty="0"/>
          </a:p>
          <a:p>
            <a:pPr lvl="0" algn="l" rtl="0">
              <a:lnSpc>
                <a:spcPct val="100000"/>
              </a:lnSpc>
              <a:spcBef>
                <a:spcPts val="600"/>
              </a:spcBef>
              <a:spcAft>
                <a:spcPts val="0"/>
              </a:spcAft>
              <a:buSzPct val="100000"/>
            </a:pPr>
            <a:r>
              <a:rPr lang="en-US" dirty="0"/>
              <a:t>Healthy Changes  </a:t>
            </a:r>
            <a:endParaRPr dirty="0"/>
          </a:p>
          <a:p>
            <a:pPr marL="645160" lvl="0" indent="-457200" algn="l" rtl="0">
              <a:lnSpc>
                <a:spcPct val="100000"/>
              </a:lnSpc>
              <a:spcBef>
                <a:spcPts val="600"/>
              </a:spcBef>
              <a:spcAft>
                <a:spcPts val="0"/>
              </a:spcAft>
              <a:buSzPct val="100000"/>
            </a:pPr>
            <a:endParaRPr dirty="0"/>
          </a:p>
          <a:p>
            <a:pPr lvl="0" algn="l" rtl="0">
              <a:lnSpc>
                <a:spcPct val="100000"/>
              </a:lnSpc>
              <a:spcBef>
                <a:spcPts val="600"/>
              </a:spcBef>
              <a:spcAft>
                <a:spcPts val="0"/>
              </a:spcAft>
              <a:buSzPct val="100000"/>
            </a:pPr>
            <a:r>
              <a:rPr lang="en-US" dirty="0"/>
              <a:t>Next Steps</a:t>
            </a:r>
            <a:endParaRPr dirty="0"/>
          </a:p>
          <a:p>
            <a:pPr marL="342900" lvl="0" indent="-154940" algn="l" rtl="0">
              <a:lnSpc>
                <a:spcPct val="100000"/>
              </a:lnSpc>
              <a:spcBef>
                <a:spcPts val="600"/>
              </a:spcBef>
              <a:spcAft>
                <a:spcPts val="0"/>
              </a:spcAft>
              <a:buSzPct val="100000"/>
              <a:buNone/>
            </a:pPr>
            <a:endParaRPr dirty="0"/>
          </a:p>
          <a:p>
            <a:pPr marL="342900" lvl="0" indent="-154940" algn="l" rtl="0">
              <a:lnSpc>
                <a:spcPct val="100000"/>
              </a:lnSpc>
              <a:spcBef>
                <a:spcPts val="600"/>
              </a:spcBef>
              <a:spcAft>
                <a:spcPts val="0"/>
              </a:spcAft>
              <a:buSzPct val="100000"/>
              <a:buNone/>
            </a:pPr>
            <a:endParaRPr dirty="0"/>
          </a:p>
        </p:txBody>
      </p:sp>
      <p:sp>
        <p:nvSpPr>
          <p:cNvPr id="334" name="Google Shape;334;p3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3264A0"/>
              </a:buClr>
              <a:buSzPts val="3600"/>
              <a:buFont typeface="Arial"/>
              <a:buNone/>
            </a:pPr>
            <a:r>
              <a:rPr lang="en-US"/>
              <a:t>Today’s Agenda</a:t>
            </a:r>
            <a:endParaRPr/>
          </a:p>
        </p:txBody>
      </p:sp>
      <p:sp>
        <p:nvSpPr>
          <p:cNvPr id="340" name="Google Shape;340;p30"/>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168</a:t>
            </a:fld>
            <a:endParaRPr kumimoji="0" sz="1200" b="0" i="0" u="none" strike="noStrike" kern="0" cap="none" spc="0" normalizeH="0" baseline="0" noProof="0">
              <a:ln>
                <a:noFill/>
              </a:ln>
              <a:solidFill>
                <a:srgbClr val="888888"/>
              </a:solidFill>
              <a:effectLst/>
              <a:uLnTx/>
              <a:uFillTx/>
              <a:latin typeface="Arial"/>
              <a:cs typeface="Arial"/>
              <a:sym typeface="Arial"/>
            </a:endParaRPr>
          </a:p>
        </p:txBody>
      </p:sp>
      <p:cxnSp>
        <p:nvCxnSpPr>
          <p:cNvPr id="335" name="Google Shape;335;p30"/>
          <p:cNvCxnSpPr/>
          <p:nvPr/>
        </p:nvCxnSpPr>
        <p:spPr>
          <a:xfrm>
            <a:off x="614328" y="1982787"/>
            <a:ext cx="476341" cy="0"/>
          </a:xfrm>
          <a:prstGeom prst="straightConnector1">
            <a:avLst/>
          </a:prstGeom>
          <a:noFill/>
          <a:ln w="19050" cap="flat" cmpd="sng">
            <a:solidFill>
              <a:srgbClr val="153765"/>
            </a:solidFill>
            <a:prstDash val="solid"/>
            <a:round/>
            <a:headEnd type="none" w="sm" len="sm"/>
            <a:tailEnd type="none" w="sm" len="sm"/>
          </a:ln>
        </p:spPr>
      </p:cxnSp>
      <p:cxnSp>
        <p:nvCxnSpPr>
          <p:cNvPr id="336" name="Google Shape;336;p30"/>
          <p:cNvCxnSpPr/>
          <p:nvPr/>
        </p:nvCxnSpPr>
        <p:spPr>
          <a:xfrm>
            <a:off x="614327" y="2979775"/>
            <a:ext cx="476341" cy="0"/>
          </a:xfrm>
          <a:prstGeom prst="straightConnector1">
            <a:avLst/>
          </a:prstGeom>
          <a:noFill/>
          <a:ln w="19050" cap="flat" cmpd="sng">
            <a:solidFill>
              <a:srgbClr val="153765"/>
            </a:solidFill>
            <a:prstDash val="solid"/>
            <a:round/>
            <a:headEnd type="none" w="sm" len="sm"/>
            <a:tailEnd type="none" w="sm" len="sm"/>
          </a:ln>
        </p:spPr>
      </p:cxnSp>
      <p:cxnSp>
        <p:nvCxnSpPr>
          <p:cNvPr id="337" name="Google Shape;337;p30"/>
          <p:cNvCxnSpPr/>
          <p:nvPr/>
        </p:nvCxnSpPr>
        <p:spPr>
          <a:xfrm>
            <a:off x="614327" y="3746498"/>
            <a:ext cx="476341" cy="0"/>
          </a:xfrm>
          <a:prstGeom prst="straightConnector1">
            <a:avLst/>
          </a:prstGeom>
          <a:noFill/>
          <a:ln w="19050" cap="flat" cmpd="sng">
            <a:solidFill>
              <a:srgbClr val="153765"/>
            </a:solidFill>
            <a:prstDash val="solid"/>
            <a:round/>
            <a:headEnd type="none" w="sm" len="sm"/>
            <a:tailEnd type="none" w="sm" len="sm"/>
          </a:ln>
        </p:spPr>
      </p:cxnSp>
      <p:cxnSp>
        <p:nvCxnSpPr>
          <p:cNvPr id="338" name="Google Shape;338;p30"/>
          <p:cNvCxnSpPr/>
          <p:nvPr/>
        </p:nvCxnSpPr>
        <p:spPr>
          <a:xfrm>
            <a:off x="614327" y="4640146"/>
            <a:ext cx="476341" cy="0"/>
          </a:xfrm>
          <a:prstGeom prst="straightConnector1">
            <a:avLst/>
          </a:prstGeom>
          <a:noFill/>
          <a:ln w="19050" cap="flat" cmpd="sng">
            <a:solidFill>
              <a:srgbClr val="153765"/>
            </a:solidFill>
            <a:prstDash val="solid"/>
            <a:round/>
            <a:headEnd type="none" w="sm" len="sm"/>
            <a:tailEnd type="none" w="sm" len="sm"/>
          </a:ln>
        </p:spPr>
      </p:cxnSp>
      <p:cxnSp>
        <p:nvCxnSpPr>
          <p:cNvPr id="339" name="Google Shape;339;p30"/>
          <p:cNvCxnSpPr/>
          <p:nvPr/>
        </p:nvCxnSpPr>
        <p:spPr>
          <a:xfrm>
            <a:off x="614327" y="5600177"/>
            <a:ext cx="476341" cy="0"/>
          </a:xfrm>
          <a:prstGeom prst="straightConnector1">
            <a:avLst/>
          </a:prstGeom>
          <a:noFill/>
          <a:ln w="19050" cap="flat" cmpd="sng">
            <a:solidFill>
              <a:srgbClr val="153765"/>
            </a:solidFill>
            <a:prstDash val="solid"/>
            <a:round/>
            <a:headEnd type="none" w="sm" len="sm"/>
            <a:tailEnd type="none" w="sm" len="sm"/>
          </a:ln>
        </p:spPr>
      </p:cxn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EF6454-FFE2-4EC1-8A34-48C3310E7725}"/>
              </a:ext>
            </a:extLst>
          </p:cNvPr>
          <p:cNvSpPr>
            <a:spLocks noGrp="1"/>
          </p:cNvSpPr>
          <p:nvPr>
            <p:ph idx="1"/>
          </p:nvPr>
        </p:nvSpPr>
        <p:spPr/>
        <p:txBody>
          <a:bodyPr>
            <a:normAutofit/>
          </a:bodyPr>
          <a:lstStyle/>
          <a:p>
            <a:pPr marL="0" indent="0">
              <a:buClr>
                <a:schemeClr val="dk1"/>
              </a:buClr>
              <a:buSzPts val="1200"/>
              <a:buNone/>
            </a:pPr>
            <a:r>
              <a:rPr lang="en-US" sz="3600" dirty="0">
                <a:solidFill>
                  <a:srgbClr val="000000"/>
                </a:solidFill>
                <a:latin typeface="+mj-lt"/>
                <a:ea typeface="Times New Roman"/>
                <a:cs typeface="Times New Roman"/>
                <a:sym typeface="Times New Roman"/>
              </a:rPr>
              <a:t>What have you enjoyed the most about this Learning Collaborative?</a:t>
            </a:r>
          </a:p>
          <a:p>
            <a:pPr marL="0" indent="0">
              <a:buNone/>
            </a:pPr>
            <a:endParaRPr lang="en-US" dirty="0"/>
          </a:p>
          <a:p>
            <a:endParaRPr lang="en-US" dirty="0"/>
          </a:p>
        </p:txBody>
      </p:sp>
      <p:sp>
        <p:nvSpPr>
          <p:cNvPr id="2" name="Title 1">
            <a:extLst>
              <a:ext uri="{FF2B5EF4-FFF2-40B4-BE49-F238E27FC236}">
                <a16:creationId xmlns:a16="http://schemas.microsoft.com/office/drawing/2014/main" id="{9363EB54-4CD2-43AD-AA59-CE9EC597F8E2}"/>
              </a:ext>
            </a:extLst>
          </p:cNvPr>
          <p:cNvSpPr>
            <a:spLocks noGrp="1"/>
          </p:cNvSpPr>
          <p:nvPr>
            <p:ph type="title"/>
          </p:nvPr>
        </p:nvSpPr>
        <p:spPr/>
        <p:txBody>
          <a:bodyPr/>
          <a:lstStyle/>
          <a:p>
            <a:r>
              <a:rPr lang="en-US"/>
              <a:t>Icebreaker</a:t>
            </a:r>
          </a:p>
        </p:txBody>
      </p:sp>
      <p:sp>
        <p:nvSpPr>
          <p:cNvPr id="9" name="Slide Number Placeholder 8"/>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52F12FE-44DD-4E9A-97DB-0269DCBFB1C7}" type="slidenum">
              <a:rPr lang="en-US" smtClean="0"/>
              <a:pPr/>
              <a:t>169</a:t>
            </a:fld>
            <a:endParaRPr lang="en-US"/>
          </a:p>
        </p:txBody>
      </p:sp>
    </p:spTree>
    <p:extLst>
      <p:ext uri="{BB962C8B-B14F-4D97-AF65-F5344CB8AC3E}">
        <p14:creationId xmlns:p14="http://schemas.microsoft.com/office/powerpoint/2010/main" val="3880947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3" y="2423160"/>
            <a:ext cx="7798721" cy="1656080"/>
          </a:xfrm>
        </p:spPr>
        <p:txBody>
          <a:bodyPr>
            <a:noAutofit/>
          </a:bodyPr>
          <a:lstStyle/>
          <a:p>
            <a:pPr algn="r"/>
            <a:br>
              <a:rPr lang="en-US" dirty="0">
                <a:solidFill>
                  <a:srgbClr val="B61E3D"/>
                </a:solidFill>
              </a:rPr>
            </a:br>
            <a:r>
              <a:rPr lang="en-US" dirty="0"/>
              <a:t>Learning Collaborative</a:t>
            </a:r>
          </a:p>
        </p:txBody>
      </p:sp>
      <p:sp>
        <p:nvSpPr>
          <p:cNvPr id="3" name="Slide Number Placeholder 2"/>
          <p:cNvSpPr>
            <a:spLocks noGrp="1"/>
          </p:cNvSpPr>
          <p:nvPr>
            <p:ph type="sldNum" sz="quarter" idx="10"/>
          </p:nvPr>
        </p:nvSpPr>
        <p:spPr/>
        <p:txBody>
          <a:bodyPr/>
          <a:lstStyle/>
          <a:p>
            <a:fld id="{CE47D4E3-351F-4CDB-9041-F63A25E2B1C2}" type="slidenum">
              <a:rPr lang="en-US" smtClean="0"/>
              <a:t>17</a:t>
            </a:fld>
            <a:endParaRPr lang="en-US"/>
          </a:p>
        </p:txBody>
      </p:sp>
    </p:spTree>
    <p:extLst>
      <p:ext uri="{BB962C8B-B14F-4D97-AF65-F5344CB8AC3E}">
        <p14:creationId xmlns:p14="http://schemas.microsoft.com/office/powerpoint/2010/main" val="377324342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32"/>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ct val="100000"/>
              <a:buNone/>
            </a:pPr>
            <a:r>
              <a:rPr lang="en-US" sz="2600" b="1" dirty="0"/>
              <a:t>At the end of the Celebrating Success and Continuing the Process of Change Session, you will be able to:  </a:t>
            </a:r>
            <a:endParaRPr dirty="0"/>
          </a:p>
          <a:p>
            <a:pPr marL="352871" lvl="0" algn="l" rtl="0">
              <a:lnSpc>
                <a:spcPct val="110000"/>
              </a:lnSpc>
              <a:spcBef>
                <a:spcPts val="0"/>
              </a:spcBef>
              <a:spcAft>
                <a:spcPts val="0"/>
              </a:spcAft>
              <a:buSzPct val="100000"/>
            </a:pPr>
            <a:r>
              <a:rPr lang="en-US" sz="2100" dirty="0"/>
              <a:t>Use Storyboards to learn what other ECE programs are most proud of accomplishing as a result of the Learning Collaborative</a:t>
            </a:r>
            <a:endParaRPr dirty="0"/>
          </a:p>
          <a:p>
            <a:pPr marL="352871" lvl="0" algn="l" rtl="0">
              <a:lnSpc>
                <a:spcPct val="110000"/>
              </a:lnSpc>
              <a:spcBef>
                <a:spcPts val="600"/>
              </a:spcBef>
              <a:spcAft>
                <a:spcPts val="0"/>
              </a:spcAft>
              <a:buSzPct val="100000"/>
            </a:pPr>
            <a:r>
              <a:rPr lang="en-US" sz="2100" dirty="0"/>
              <a:t>Be able to identify local organizations/agencies that support early childhood providers</a:t>
            </a:r>
            <a:endParaRPr dirty="0"/>
          </a:p>
          <a:p>
            <a:pPr marL="352871" lvl="0" algn="l" rtl="0">
              <a:lnSpc>
                <a:spcPct val="110000"/>
              </a:lnSpc>
              <a:spcBef>
                <a:spcPts val="600"/>
              </a:spcBef>
              <a:spcAft>
                <a:spcPts val="0"/>
              </a:spcAft>
              <a:buSzPct val="100000"/>
            </a:pPr>
            <a:r>
              <a:rPr lang="en-US" sz="2100" dirty="0"/>
              <a:t>Develop a plan for sustaining the new strategies from the Learning Collaborative</a:t>
            </a:r>
            <a:endParaRPr dirty="0"/>
          </a:p>
        </p:txBody>
      </p:sp>
      <p:sp>
        <p:nvSpPr>
          <p:cNvPr id="357" name="Google Shape;357;p3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3264A0"/>
              </a:buClr>
              <a:buSzPts val="3600"/>
              <a:buFont typeface="Arial"/>
              <a:buNone/>
            </a:pPr>
            <a:r>
              <a:rPr lang="en-US"/>
              <a:t>Learning Objectives </a:t>
            </a:r>
            <a:endParaRPr/>
          </a:p>
        </p:txBody>
      </p:sp>
      <p:sp>
        <p:nvSpPr>
          <p:cNvPr id="358" name="Google Shape;358;p32"/>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888888"/>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888888"/>
                </a:buClr>
                <a:buSzPts val="1200"/>
                <a:buFont typeface="Arial"/>
                <a:buNone/>
                <a:tabLst/>
                <a:defRPr/>
              </a:pPr>
              <a:t>170</a:t>
            </a:fld>
            <a:endParaRPr kumimoji="0" sz="1200" b="0" i="0" u="none" strike="noStrike" kern="0" cap="none" spc="0" normalizeH="0" baseline="0" noProof="0">
              <a:ln>
                <a:noFill/>
              </a:ln>
              <a:solidFill>
                <a:srgbClr val="888888"/>
              </a:solidFill>
              <a:effectLst/>
              <a:uLnTx/>
              <a:uFillTx/>
              <a:latin typeface="Arial"/>
              <a:ea typeface="Arial"/>
              <a:cs typeface="Arial"/>
              <a:sym typeface="Arial"/>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33"/>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r" rtl="0">
              <a:lnSpc>
                <a:spcPct val="100000"/>
              </a:lnSpc>
              <a:spcBef>
                <a:spcPts val="0"/>
              </a:spcBef>
              <a:spcAft>
                <a:spcPts val="0"/>
              </a:spcAft>
              <a:buClr>
                <a:srgbClr val="3264A0"/>
              </a:buClr>
              <a:buSzPts val="5400"/>
              <a:buFont typeface="Arial"/>
              <a:buNone/>
            </a:pPr>
            <a:r>
              <a:rPr lang="en-US"/>
              <a:t>Reflection</a:t>
            </a:r>
            <a:endParaRPr/>
          </a:p>
        </p:txBody>
      </p:sp>
      <p:sp>
        <p:nvSpPr>
          <p:cNvPr id="365" name="Google Shape;365;p33"/>
          <p:cNvSpPr txBox="1">
            <a:spLocks noGrp="1"/>
          </p:cNvSpPr>
          <p:nvPr>
            <p:ph type="sldNum" sz="quarter" idx="10"/>
          </p:nvPr>
        </p:nvSpPr>
        <p:spPr>
          <a:prstGeom prst="rect">
            <a:avLst/>
          </a:prstGeom>
          <a:noFill/>
          <a:ln>
            <a:noFill/>
          </a:ln>
        </p:spPr>
        <p:txBody>
          <a:bodyPr spcFirstLastPara="1" vert="horz" wrap="square" lIns="91440" tIns="45720" rIns="91440" bIns="45720" rtlCol="0" anchor="ctr" anchorCtr="0">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C52F12FE-44DD-4E9A-97DB-0269DCBFB1C7}" type="slidenum">
              <a:rPr lang="en-US" smtClean="0"/>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171</a:t>
            </a:fld>
            <a:endParaRPr kumimoji="0" sz="1200" b="0" i="0" u="none" strike="noStrike" kern="0" cap="none" spc="0" normalizeH="0" baseline="0" noProof="0">
              <a:ln>
                <a:noFill/>
              </a:ln>
              <a:solidFill>
                <a:srgbClr val="888888"/>
              </a:solidFill>
              <a:effectLst/>
              <a:uLnTx/>
              <a:uFillTx/>
              <a:latin typeface="Arial"/>
              <a:cs typeface="Arial"/>
              <a:sym typeface="Arial"/>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51"/>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r" rtl="0">
              <a:lnSpc>
                <a:spcPct val="100000"/>
              </a:lnSpc>
              <a:spcBef>
                <a:spcPts val="0"/>
              </a:spcBef>
              <a:spcAft>
                <a:spcPts val="0"/>
              </a:spcAft>
              <a:buClr>
                <a:srgbClr val="3264A0"/>
              </a:buClr>
              <a:buSzPts val="5400"/>
              <a:buFont typeface="Arial"/>
              <a:buNone/>
            </a:pPr>
            <a:r>
              <a:rPr lang="en-US"/>
              <a:t>Presenting Storyboards</a:t>
            </a:r>
            <a:endParaRPr/>
          </a:p>
        </p:txBody>
      </p:sp>
      <p:sp>
        <p:nvSpPr>
          <p:cNvPr id="540" name="Google Shape;540;p51"/>
          <p:cNvSpPr txBox="1">
            <a:spLocks noGrp="1"/>
          </p:cNvSpPr>
          <p:nvPr>
            <p:ph type="sldNum" sz="quarter" idx="10"/>
          </p:nvPr>
        </p:nvSpPr>
        <p:spPr>
          <a:prstGeom prst="rect">
            <a:avLst/>
          </a:prstGeom>
          <a:noFill/>
          <a:ln>
            <a:noFill/>
          </a:ln>
        </p:spPr>
        <p:txBody>
          <a:bodyPr spcFirstLastPara="1" vert="horz" wrap="square" lIns="91440" tIns="45720" rIns="91440" bIns="45720" rtlCol="0" anchor="ctr" anchorCtr="0">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CE47D4E3-351F-4CDB-9041-F63A25E2B1C2}" type="slidenum">
              <a:rPr lang="en-US" smtClean="0"/>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172</a:t>
            </a:fld>
            <a:endParaRPr kumimoji="0" sz="1200" b="0" i="0" u="none" strike="noStrike" kern="0" cap="none" spc="0" normalizeH="0" baseline="0" noProof="0">
              <a:ln>
                <a:noFill/>
              </a:ln>
              <a:solidFill>
                <a:srgbClr val="888888"/>
              </a:solidFill>
              <a:effectLst/>
              <a:uLnTx/>
              <a:uFillTx/>
              <a:latin typeface="Arial"/>
              <a:cs typeface="Arial"/>
              <a:sym typeface="Arial"/>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53"/>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3264A0"/>
              </a:buClr>
              <a:buSzPts val="5400"/>
              <a:buFont typeface="Arial"/>
              <a:buNone/>
            </a:pPr>
            <a:r>
              <a:rPr lang="en-US"/>
              <a:t>Questions</a:t>
            </a:r>
            <a:endParaRPr/>
          </a:p>
        </p:txBody>
      </p:sp>
      <p:sp>
        <p:nvSpPr>
          <p:cNvPr id="554" name="Google Shape;554;p53"/>
          <p:cNvSpPr txBox="1">
            <a:spLocks noGrp="1"/>
          </p:cNvSpPr>
          <p:nvPr>
            <p:ph type="sldNum" sz="quarter" idx="10"/>
          </p:nvPr>
        </p:nvSpPr>
        <p:spPr>
          <a:prstGeom prst="rect">
            <a:avLst/>
          </a:prstGeom>
          <a:noFill/>
          <a:ln>
            <a:noFill/>
          </a:ln>
        </p:spPr>
        <p:txBody>
          <a:bodyPr spcFirstLastPara="1" vert="horz" wrap="square" lIns="91440" tIns="45720" rIns="91440" bIns="45720" rtlCol="0" anchor="ctr" anchorCtr="0">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CE47D4E3-351F-4CDB-9041-F63A25E2B1C2}" type="slidenum">
              <a:rPr lang="en-US" smtClean="0"/>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173</a:t>
            </a:fld>
            <a:endParaRPr kumimoji="0" sz="1200" b="0" i="0" u="none" strike="noStrike" kern="0" cap="none" spc="0" normalizeH="0" baseline="0" noProof="0">
              <a:ln>
                <a:noFill/>
              </a:ln>
              <a:solidFill>
                <a:srgbClr val="888888"/>
              </a:solidFill>
              <a:effectLst/>
              <a:uLnTx/>
              <a:uFillTx/>
              <a:latin typeface="Arial"/>
              <a:cs typeface="Arial"/>
              <a:sym typeface="Arial"/>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57"/>
          <p:cNvSpPr txBox="1">
            <a:spLocks noGrp="1"/>
          </p:cNvSpPr>
          <p:nvPr>
            <p:ph type="title"/>
          </p:nvPr>
        </p:nvSpPr>
        <p:spPr>
          <a:prstGeom prst="rect">
            <a:avLst/>
          </a:prstGeom>
          <a:noFill/>
          <a:ln>
            <a:noFill/>
          </a:ln>
        </p:spPr>
        <p:txBody>
          <a:bodyPr spcFirstLastPara="1" wrap="square" lIns="91425" tIns="45700" rIns="91425" bIns="45700" anchor="b" anchorCtr="0">
            <a:normAutofit fontScale="90000"/>
          </a:bodyPr>
          <a:lstStyle/>
          <a:p>
            <a:pPr marL="0" lvl="0" indent="0" algn="r" rtl="0">
              <a:lnSpc>
                <a:spcPct val="100000"/>
              </a:lnSpc>
              <a:spcBef>
                <a:spcPts val="0"/>
              </a:spcBef>
              <a:spcAft>
                <a:spcPts val="0"/>
              </a:spcAft>
              <a:buClr>
                <a:srgbClr val="3264A0"/>
              </a:buClr>
              <a:buSzPct val="100000"/>
              <a:buFont typeface="Arial"/>
              <a:buNone/>
            </a:pPr>
            <a:r>
              <a:rPr lang="en-US" dirty="0"/>
              <a:t>Continuing the Process of Change</a:t>
            </a:r>
            <a:endParaRPr dirty="0"/>
          </a:p>
        </p:txBody>
      </p:sp>
      <p:sp>
        <p:nvSpPr>
          <p:cNvPr id="588" name="Google Shape;588;p57"/>
          <p:cNvSpPr txBox="1">
            <a:spLocks noGrp="1"/>
          </p:cNvSpPr>
          <p:nvPr>
            <p:ph type="sldNum" sz="quarter" idx="10"/>
          </p:nvPr>
        </p:nvSpPr>
        <p:spPr>
          <a:prstGeom prst="rect">
            <a:avLst/>
          </a:prstGeom>
          <a:noFill/>
          <a:ln>
            <a:noFill/>
          </a:ln>
        </p:spPr>
        <p:txBody>
          <a:bodyPr spcFirstLastPara="1" vert="horz" wrap="square" lIns="91440" tIns="45720" rIns="91440" bIns="45720" rtlCol="0" anchor="ctr" anchorCtr="0">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CE47D4E3-351F-4CDB-9041-F63A25E2B1C2}" type="slidenum">
              <a:rPr lang="en-US" smtClean="0"/>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174</a:t>
            </a:fld>
            <a:endParaRPr kumimoji="0" sz="1200" b="0" i="0" u="none" strike="noStrike" kern="0" cap="none" spc="0" normalizeH="0" baseline="0" noProof="0">
              <a:ln>
                <a:noFill/>
              </a:ln>
              <a:solidFill>
                <a:srgbClr val="888888"/>
              </a:solidFill>
              <a:effectLst/>
              <a:uLnTx/>
              <a:uFillTx/>
              <a:latin typeface="Arial"/>
              <a:cs typeface="Arial"/>
              <a:sym typeface="Arial"/>
            </a:endParaRPr>
          </a:p>
        </p:txBody>
      </p:sp>
      <p:pic>
        <p:nvPicPr>
          <p:cNvPr id="5" name="Picture 4">
            <a:extLst>
              <a:ext uri="{FF2B5EF4-FFF2-40B4-BE49-F238E27FC236}">
                <a16:creationId xmlns:a16="http://schemas.microsoft.com/office/drawing/2014/main" id="{A024905C-ACB8-597C-AB7C-73C7852F8FB3}"/>
              </a:ext>
            </a:extLst>
          </p:cNvPr>
          <p:cNvPicPr>
            <a:picLocks noChangeAspect="1"/>
          </p:cNvPicPr>
          <p:nvPr/>
        </p:nvPicPr>
        <p:blipFill>
          <a:blip r:embed="rId3">
            <a:duotone>
              <a:srgbClr val="4F81BD">
                <a:shade val="45000"/>
                <a:satMod val="135000"/>
              </a:srgbClr>
              <a:prstClr val="white"/>
            </a:duotone>
            <a:extLst>
              <a:ext uri="{BEBA8EAE-BF5A-486C-A8C5-ECC9F3942E4B}">
                <a14:imgProps xmlns:a14="http://schemas.microsoft.com/office/drawing/2010/main">
                  <a14:imgLayer r:embed="rId4">
                    <a14:imgEffect>
                      <a14:colorTemperature colorTemp="11500"/>
                    </a14:imgEffect>
                    <a14:imgEffect>
                      <a14:saturation sat="400000"/>
                    </a14:imgEffect>
                    <a14:imgEffect>
                      <a14:brightnessContrast contrast="-2000"/>
                    </a14:imgEffect>
                  </a14:imgLayer>
                </a14:imgProps>
              </a:ext>
              <a:ext uri="{28A0092B-C50C-407E-A947-70E740481C1C}">
                <a14:useLocalDpi xmlns:a14="http://schemas.microsoft.com/office/drawing/2010/main" val="0"/>
              </a:ext>
            </a:extLst>
          </a:blip>
          <a:stretch>
            <a:fillRect/>
          </a:stretch>
        </p:blipFill>
        <p:spPr>
          <a:xfrm>
            <a:off x="7975194" y="185489"/>
            <a:ext cx="978189" cy="1218051"/>
          </a:xfrm>
          <a:prstGeom prst="roundRect">
            <a:avLst>
              <a:gd name="adj" fmla="val 7200"/>
            </a:avLst>
          </a:prstGeom>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59"/>
          <p:cNvSpPr txBox="1">
            <a:spLocks noGrp="1"/>
          </p:cNvSpPr>
          <p:nvPr>
            <p:ph type="body" idx="1"/>
          </p:nvPr>
        </p:nvSpPr>
        <p:spPr>
          <a:xfrm>
            <a:off x="457200" y="1385455"/>
            <a:ext cx="8229600" cy="4987635"/>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ct val="100000"/>
              <a:buNone/>
            </a:pPr>
            <a:r>
              <a:rPr lang="en-US" dirty="0"/>
              <a:t>Step 1: Complete program assessment</a:t>
            </a:r>
            <a:endParaRPr dirty="0"/>
          </a:p>
          <a:p>
            <a:pPr marL="942975" lvl="1" indent="-457200">
              <a:lnSpc>
                <a:spcPct val="107000"/>
              </a:lnSpc>
              <a:buSzPct val="100000"/>
            </a:pPr>
            <a:r>
              <a:rPr lang="en-US" sz="3000" dirty="0"/>
              <a:t>What changes are you most proud of from participating in the Learning Collaborative?  </a:t>
            </a:r>
            <a:endParaRPr sz="3000" dirty="0"/>
          </a:p>
          <a:p>
            <a:pPr marL="942975" marR="0" lvl="1" indent="-457200" algn="l" rtl="0">
              <a:lnSpc>
                <a:spcPct val="107000"/>
              </a:lnSpc>
              <a:spcBef>
                <a:spcPts val="800"/>
              </a:spcBef>
              <a:spcAft>
                <a:spcPts val="0"/>
              </a:spcAft>
              <a:buSzPct val="100000"/>
            </a:pPr>
            <a:r>
              <a:rPr lang="en-US" sz="3000" dirty="0"/>
              <a:t>What helped you implement those changes successfully? </a:t>
            </a:r>
            <a:endParaRPr dirty="0"/>
          </a:p>
          <a:p>
            <a:pPr marL="457200" marR="0" lvl="1" indent="0" algn="l" rtl="0">
              <a:lnSpc>
                <a:spcPct val="107000"/>
              </a:lnSpc>
              <a:spcBef>
                <a:spcPts val="800"/>
              </a:spcBef>
              <a:spcAft>
                <a:spcPts val="0"/>
              </a:spcAft>
              <a:buSzPct val="100000"/>
              <a:buFont typeface="Courier New"/>
              <a:buNone/>
            </a:pPr>
            <a:endParaRPr sz="1800" i="1" dirty="0">
              <a:latin typeface="Arial"/>
              <a:ea typeface="Arial"/>
              <a:cs typeface="Arial"/>
              <a:sym typeface="Arial"/>
            </a:endParaRPr>
          </a:p>
          <a:p>
            <a:pPr marL="342900" lvl="0" indent="-154940" algn="l" rtl="0">
              <a:lnSpc>
                <a:spcPct val="100000"/>
              </a:lnSpc>
              <a:spcBef>
                <a:spcPts val="800"/>
              </a:spcBef>
              <a:spcAft>
                <a:spcPts val="0"/>
              </a:spcAft>
              <a:buSzPct val="100000"/>
              <a:buNone/>
            </a:pPr>
            <a:endParaRPr dirty="0"/>
          </a:p>
          <a:p>
            <a:pPr marL="342900" lvl="0" indent="-154940" algn="l" rtl="0">
              <a:lnSpc>
                <a:spcPct val="100000"/>
              </a:lnSpc>
              <a:spcBef>
                <a:spcPts val="600"/>
              </a:spcBef>
              <a:spcAft>
                <a:spcPts val="0"/>
              </a:spcAft>
              <a:buSzPct val="100000"/>
              <a:buNone/>
            </a:pPr>
            <a:endParaRPr dirty="0"/>
          </a:p>
        </p:txBody>
      </p:sp>
      <p:sp>
        <p:nvSpPr>
          <p:cNvPr id="604" name="Google Shape;604;p59"/>
          <p:cNvSpPr txBox="1">
            <a:spLocks noGrp="1"/>
          </p:cNvSpPr>
          <p:nvPr>
            <p:ph type="title"/>
          </p:nvPr>
        </p:nvSpPr>
        <p:spPr>
          <a:xfrm>
            <a:off x="457199" y="210492"/>
            <a:ext cx="8229600" cy="87560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3264A0"/>
              </a:buClr>
              <a:buSzPct val="100000"/>
              <a:buFont typeface="Arial"/>
              <a:buNone/>
            </a:pPr>
            <a:r>
              <a:rPr lang="en-US" dirty="0"/>
              <a:t>Healthy Changes Handout</a:t>
            </a:r>
            <a:endParaRPr dirty="0"/>
          </a:p>
        </p:txBody>
      </p:sp>
      <p:sp>
        <p:nvSpPr>
          <p:cNvPr id="605" name="Google Shape;605;p59"/>
          <p:cNvSpPr txBox="1">
            <a:spLocks noGrp="1"/>
          </p:cNvSpPr>
          <p:nvPr>
            <p:ph type="sldNum" idx="12"/>
          </p:nvPr>
        </p:nvSpPr>
        <p:spPr>
          <a:xfrm>
            <a:off x="5355214" y="6362623"/>
            <a:ext cx="2057400" cy="365125"/>
          </a:xfrm>
          <a:prstGeom prst="rect">
            <a:avLst/>
          </a:prstGeom>
          <a:noFill/>
          <a:ln>
            <a:noFill/>
          </a:ln>
        </p:spPr>
        <p:txBody>
          <a:bodyPr spcFirstLastPara="1" wrap="square" lIns="91425" tIns="45700" rIns="91425" bIns="45700" anchor="ctr" anchorCtr="0">
            <a:noAutofit/>
          </a:bodyPr>
          <a:lstStyle>
            <a:defPPr>
              <a:defRPr lang="en-US"/>
            </a:defPPr>
            <a:lvl1pPr marL="0" marR="0" lvl="0" indent="0" algn="r" defTabSz="457200" rtl="0" eaLnBrk="1" latinLnBrk="0" hangingPunct="1">
              <a:lnSpc>
                <a:spcPct val="100000"/>
              </a:lnSpc>
              <a:spcBef>
                <a:spcPts val="0"/>
              </a:spcBef>
              <a:spcAft>
                <a:spcPts val="0"/>
              </a:spcAft>
              <a:buClr>
                <a:srgbClr val="000000"/>
              </a:buClr>
              <a:buSzPts val="1200"/>
              <a:buFont typeface="Arial"/>
              <a:buNone/>
              <a:defRPr sz="1200" b="0" i="0" u="none" strike="noStrike" kern="1200" cap="none">
                <a:solidFill>
                  <a:srgbClr val="888888"/>
                </a:solidFill>
                <a:latin typeface="Arial"/>
                <a:ea typeface="Arial"/>
                <a:cs typeface="Arial"/>
                <a:sym typeface="Arial"/>
              </a:defRPr>
            </a:lvl1pPr>
            <a:lvl2pPr marL="0" marR="0" lvl="1" indent="0" algn="r" defTabSz="457200" rtl="0" eaLnBrk="1" latinLnBrk="0" hangingPunct="1">
              <a:lnSpc>
                <a:spcPct val="100000"/>
              </a:lnSpc>
              <a:spcBef>
                <a:spcPts val="0"/>
              </a:spcBef>
              <a:spcAft>
                <a:spcPts val="0"/>
              </a:spcAft>
              <a:buClr>
                <a:srgbClr val="000000"/>
              </a:buClr>
              <a:buSzPts val="1200"/>
              <a:buFont typeface="Arial"/>
              <a:buNone/>
              <a:defRPr sz="1200" b="0" i="0" u="none" strike="noStrike" kern="1200" cap="none">
                <a:solidFill>
                  <a:srgbClr val="888888"/>
                </a:solidFill>
                <a:latin typeface="Arial"/>
                <a:ea typeface="Arial"/>
                <a:cs typeface="Arial"/>
                <a:sym typeface="Arial"/>
              </a:defRPr>
            </a:lvl2pPr>
            <a:lvl3pPr marL="0" marR="0" lvl="2" indent="0" algn="r" defTabSz="457200" rtl="0" eaLnBrk="1" latinLnBrk="0" hangingPunct="1">
              <a:lnSpc>
                <a:spcPct val="100000"/>
              </a:lnSpc>
              <a:spcBef>
                <a:spcPts val="0"/>
              </a:spcBef>
              <a:spcAft>
                <a:spcPts val="0"/>
              </a:spcAft>
              <a:buClr>
                <a:srgbClr val="000000"/>
              </a:buClr>
              <a:buSzPts val="1200"/>
              <a:buFont typeface="Arial"/>
              <a:buNone/>
              <a:defRPr sz="1200" b="0" i="0" u="none" strike="noStrike" kern="1200" cap="none">
                <a:solidFill>
                  <a:srgbClr val="888888"/>
                </a:solidFill>
                <a:latin typeface="Arial"/>
                <a:ea typeface="Arial"/>
                <a:cs typeface="Arial"/>
                <a:sym typeface="Arial"/>
              </a:defRPr>
            </a:lvl3pPr>
            <a:lvl4pPr marL="0" marR="0" lvl="3" indent="0" algn="r" defTabSz="457200" rtl="0" eaLnBrk="1" latinLnBrk="0" hangingPunct="1">
              <a:lnSpc>
                <a:spcPct val="100000"/>
              </a:lnSpc>
              <a:spcBef>
                <a:spcPts val="0"/>
              </a:spcBef>
              <a:spcAft>
                <a:spcPts val="0"/>
              </a:spcAft>
              <a:buClr>
                <a:srgbClr val="000000"/>
              </a:buClr>
              <a:buSzPts val="1200"/>
              <a:buFont typeface="Arial"/>
              <a:buNone/>
              <a:defRPr sz="1200" b="0" i="0" u="none" strike="noStrike" kern="1200" cap="none">
                <a:solidFill>
                  <a:srgbClr val="888888"/>
                </a:solidFill>
                <a:latin typeface="Arial"/>
                <a:ea typeface="Arial"/>
                <a:cs typeface="Arial"/>
                <a:sym typeface="Arial"/>
              </a:defRPr>
            </a:lvl4pPr>
            <a:lvl5pPr marL="0" marR="0" lvl="4" indent="0" algn="r" defTabSz="457200" rtl="0" eaLnBrk="1" latinLnBrk="0" hangingPunct="1">
              <a:lnSpc>
                <a:spcPct val="100000"/>
              </a:lnSpc>
              <a:spcBef>
                <a:spcPts val="0"/>
              </a:spcBef>
              <a:spcAft>
                <a:spcPts val="0"/>
              </a:spcAft>
              <a:buClr>
                <a:srgbClr val="000000"/>
              </a:buClr>
              <a:buSzPts val="1200"/>
              <a:buFont typeface="Arial"/>
              <a:buNone/>
              <a:defRPr sz="1200" b="0" i="0" u="none" strike="noStrike" kern="1200" cap="none">
                <a:solidFill>
                  <a:srgbClr val="888888"/>
                </a:solidFill>
                <a:latin typeface="Arial"/>
                <a:ea typeface="Arial"/>
                <a:cs typeface="Arial"/>
                <a:sym typeface="Arial"/>
              </a:defRPr>
            </a:lvl5pPr>
            <a:lvl6pPr marL="0" marR="0" lvl="5" indent="0" algn="r" defTabSz="457200" rtl="0" eaLnBrk="1" latinLnBrk="0" hangingPunct="1">
              <a:lnSpc>
                <a:spcPct val="100000"/>
              </a:lnSpc>
              <a:spcBef>
                <a:spcPts val="0"/>
              </a:spcBef>
              <a:spcAft>
                <a:spcPts val="0"/>
              </a:spcAft>
              <a:buClr>
                <a:srgbClr val="000000"/>
              </a:buClr>
              <a:buSzPts val="1200"/>
              <a:buFont typeface="Arial"/>
              <a:buNone/>
              <a:defRPr sz="1200" b="0" i="0" u="none" strike="noStrike" kern="1200" cap="none">
                <a:solidFill>
                  <a:srgbClr val="888888"/>
                </a:solidFill>
                <a:latin typeface="Arial"/>
                <a:ea typeface="Arial"/>
                <a:cs typeface="Arial"/>
                <a:sym typeface="Arial"/>
              </a:defRPr>
            </a:lvl6pPr>
            <a:lvl7pPr marL="0" marR="0" lvl="6" indent="0" algn="r" defTabSz="457200" rtl="0" eaLnBrk="1" latinLnBrk="0" hangingPunct="1">
              <a:lnSpc>
                <a:spcPct val="100000"/>
              </a:lnSpc>
              <a:spcBef>
                <a:spcPts val="0"/>
              </a:spcBef>
              <a:spcAft>
                <a:spcPts val="0"/>
              </a:spcAft>
              <a:buClr>
                <a:srgbClr val="000000"/>
              </a:buClr>
              <a:buSzPts val="1200"/>
              <a:buFont typeface="Arial"/>
              <a:buNone/>
              <a:defRPr sz="1200" b="0" i="0" u="none" strike="noStrike" kern="1200" cap="none">
                <a:solidFill>
                  <a:srgbClr val="888888"/>
                </a:solidFill>
                <a:latin typeface="Arial"/>
                <a:ea typeface="Arial"/>
                <a:cs typeface="Arial"/>
                <a:sym typeface="Arial"/>
              </a:defRPr>
            </a:lvl7pPr>
            <a:lvl8pPr marL="0" marR="0" lvl="7" indent="0" algn="r" defTabSz="457200" rtl="0" eaLnBrk="1" latinLnBrk="0" hangingPunct="1">
              <a:lnSpc>
                <a:spcPct val="100000"/>
              </a:lnSpc>
              <a:spcBef>
                <a:spcPts val="0"/>
              </a:spcBef>
              <a:spcAft>
                <a:spcPts val="0"/>
              </a:spcAft>
              <a:buClr>
                <a:srgbClr val="000000"/>
              </a:buClr>
              <a:buSzPts val="1200"/>
              <a:buFont typeface="Arial"/>
              <a:buNone/>
              <a:defRPr sz="1200" b="0" i="0" u="none" strike="noStrike" kern="1200" cap="none">
                <a:solidFill>
                  <a:srgbClr val="888888"/>
                </a:solidFill>
                <a:latin typeface="Arial"/>
                <a:ea typeface="Arial"/>
                <a:cs typeface="Arial"/>
                <a:sym typeface="Arial"/>
              </a:defRPr>
            </a:lvl8pPr>
            <a:lvl9pPr marL="0" marR="0" lvl="8" indent="0" algn="r" defTabSz="457200" rtl="0" eaLnBrk="1" latinLnBrk="0" hangingPunct="1">
              <a:lnSpc>
                <a:spcPct val="100000"/>
              </a:lnSpc>
              <a:spcBef>
                <a:spcPts val="0"/>
              </a:spcBef>
              <a:spcAft>
                <a:spcPts val="0"/>
              </a:spcAft>
              <a:buClr>
                <a:srgbClr val="000000"/>
              </a:buClr>
              <a:buSzPts val="1200"/>
              <a:buFont typeface="Arial"/>
              <a:buNone/>
              <a:defRPr sz="1200" b="0" i="0" u="none" strike="noStrike" kern="1200" cap="none">
                <a:solidFill>
                  <a:srgbClr val="888888"/>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lang="en-US" smtClean="0"/>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175</a:t>
            </a:fld>
            <a:endParaRPr kumimoji="0" sz="1200" b="0" i="0" u="none" strike="noStrike" kern="0" cap="none" spc="0" normalizeH="0" baseline="0" noProof="0">
              <a:ln>
                <a:noFill/>
              </a:ln>
              <a:solidFill>
                <a:srgbClr val="888888"/>
              </a:solidFill>
              <a:effectLst/>
              <a:uLnTx/>
              <a:uFillTx/>
              <a:latin typeface="Arial"/>
              <a:cs typeface="Arial"/>
              <a:sym typeface="Arial"/>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59"/>
          <p:cNvSpPr txBox="1">
            <a:spLocks noGrp="1"/>
          </p:cNvSpPr>
          <p:nvPr>
            <p:ph type="body" idx="1"/>
          </p:nvPr>
        </p:nvSpPr>
        <p:spPr>
          <a:xfrm>
            <a:off x="457200" y="1385455"/>
            <a:ext cx="8229600" cy="4987635"/>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00000"/>
              </a:lnSpc>
              <a:spcBef>
                <a:spcPts val="0"/>
              </a:spcBef>
              <a:spcAft>
                <a:spcPts val="0"/>
              </a:spcAft>
              <a:buSzPct val="100000"/>
              <a:buNone/>
            </a:pPr>
            <a:r>
              <a:rPr lang="en-US" sz="3500" dirty="0"/>
              <a:t>Step 2: Plan</a:t>
            </a:r>
            <a:endParaRPr dirty="0"/>
          </a:p>
          <a:p>
            <a:pPr marL="942975" lvl="1" indent="-457200">
              <a:lnSpc>
                <a:spcPct val="107000"/>
              </a:lnSpc>
              <a:buSzPct val="100000"/>
            </a:pPr>
            <a:r>
              <a:rPr lang="en-US" sz="3000" dirty="0"/>
              <a:t>What does my ECE program need to do to make these changes permanent?  </a:t>
            </a:r>
            <a:endParaRPr sz="3000" dirty="0"/>
          </a:p>
          <a:p>
            <a:pPr marL="942975" marR="0" lvl="1" indent="-457200" algn="l" rtl="0">
              <a:lnSpc>
                <a:spcPct val="107000"/>
              </a:lnSpc>
              <a:spcBef>
                <a:spcPts val="800"/>
              </a:spcBef>
              <a:spcAft>
                <a:spcPts val="0"/>
              </a:spcAft>
              <a:buSzPct val="100000"/>
            </a:pPr>
            <a:r>
              <a:rPr lang="en-US" sz="3000" dirty="0"/>
              <a:t>What other best practices do I still want to implement? </a:t>
            </a:r>
          </a:p>
          <a:p>
            <a:pPr marL="742950" marR="0" lvl="1" indent="-257175" algn="l" rtl="0">
              <a:lnSpc>
                <a:spcPct val="107000"/>
              </a:lnSpc>
              <a:spcBef>
                <a:spcPts val="800"/>
              </a:spcBef>
              <a:spcAft>
                <a:spcPts val="0"/>
              </a:spcAft>
              <a:buSzPct val="100000"/>
              <a:buChar char="▪"/>
            </a:pPr>
            <a:endParaRPr sz="3000" dirty="0"/>
          </a:p>
          <a:p>
            <a:pPr marL="0" indent="0">
              <a:spcBef>
                <a:spcPts val="600"/>
              </a:spcBef>
              <a:buSzPct val="100000"/>
              <a:buNone/>
            </a:pPr>
            <a:r>
              <a:rPr lang="en-US" sz="3500" dirty="0"/>
              <a:t>Step 3: Take Action </a:t>
            </a:r>
            <a:endParaRPr dirty="0"/>
          </a:p>
          <a:p>
            <a:pPr marL="1057275" lvl="2" indent="-457200" algn="l" rtl="0">
              <a:lnSpc>
                <a:spcPct val="107000"/>
              </a:lnSpc>
              <a:spcBef>
                <a:spcPts val="600"/>
              </a:spcBef>
              <a:spcAft>
                <a:spcPts val="0"/>
              </a:spcAft>
              <a:buSzPct val="100000"/>
            </a:pPr>
            <a:r>
              <a:rPr lang="en-US" sz="3000" dirty="0"/>
              <a:t>What can I do in </a:t>
            </a:r>
            <a:r>
              <a:rPr lang="en-US" sz="3000" dirty="0">
                <a:solidFill>
                  <a:schemeClr val="tx1"/>
                </a:solidFill>
              </a:rPr>
              <a:t>the future </a:t>
            </a:r>
            <a:r>
              <a:rPr lang="en-US" sz="3000" dirty="0"/>
              <a:t>to continue on our journey to create healthy child care? List potential action steps for your ECE program.</a:t>
            </a:r>
            <a:endParaRPr sz="3000" i="1" dirty="0"/>
          </a:p>
          <a:p>
            <a:pPr marL="457200" marR="0" lvl="1" indent="0" algn="l" rtl="0">
              <a:lnSpc>
                <a:spcPct val="107000"/>
              </a:lnSpc>
              <a:spcBef>
                <a:spcPts val="800"/>
              </a:spcBef>
              <a:spcAft>
                <a:spcPts val="0"/>
              </a:spcAft>
              <a:buSzPct val="100000"/>
              <a:buFont typeface="Courier New"/>
              <a:buNone/>
            </a:pPr>
            <a:endParaRPr sz="1800" i="1" dirty="0">
              <a:latin typeface="Arial"/>
              <a:ea typeface="Arial"/>
              <a:cs typeface="Arial"/>
              <a:sym typeface="Arial"/>
            </a:endParaRPr>
          </a:p>
          <a:p>
            <a:pPr marL="342900" lvl="0" indent="-154940" algn="l" rtl="0">
              <a:lnSpc>
                <a:spcPct val="100000"/>
              </a:lnSpc>
              <a:spcBef>
                <a:spcPts val="800"/>
              </a:spcBef>
              <a:spcAft>
                <a:spcPts val="0"/>
              </a:spcAft>
              <a:buSzPct val="100000"/>
              <a:buNone/>
            </a:pPr>
            <a:endParaRPr dirty="0"/>
          </a:p>
          <a:p>
            <a:pPr marL="342900" lvl="0" indent="-154940" algn="l" rtl="0">
              <a:lnSpc>
                <a:spcPct val="100000"/>
              </a:lnSpc>
              <a:spcBef>
                <a:spcPts val="600"/>
              </a:spcBef>
              <a:spcAft>
                <a:spcPts val="0"/>
              </a:spcAft>
              <a:buSzPct val="100000"/>
              <a:buNone/>
            </a:pPr>
            <a:endParaRPr dirty="0"/>
          </a:p>
        </p:txBody>
      </p:sp>
      <p:sp>
        <p:nvSpPr>
          <p:cNvPr id="604" name="Google Shape;604;p59"/>
          <p:cNvSpPr txBox="1">
            <a:spLocks noGrp="1"/>
          </p:cNvSpPr>
          <p:nvPr>
            <p:ph type="title"/>
          </p:nvPr>
        </p:nvSpPr>
        <p:spPr>
          <a:xfrm>
            <a:off x="457199" y="210492"/>
            <a:ext cx="8229600" cy="87560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3264A0"/>
              </a:buClr>
              <a:buSzPct val="100000"/>
              <a:buFont typeface="Arial"/>
              <a:buNone/>
            </a:pPr>
            <a:r>
              <a:rPr lang="en-US" dirty="0"/>
              <a:t>Healthy Changes Handout</a:t>
            </a:r>
            <a:endParaRPr dirty="0"/>
          </a:p>
        </p:txBody>
      </p:sp>
      <p:sp>
        <p:nvSpPr>
          <p:cNvPr id="605" name="Google Shape;605;p59"/>
          <p:cNvSpPr txBox="1">
            <a:spLocks noGrp="1"/>
          </p:cNvSpPr>
          <p:nvPr>
            <p:ph type="sldNum" idx="12"/>
          </p:nvPr>
        </p:nvSpPr>
        <p:spPr>
          <a:xfrm>
            <a:off x="5355214" y="6362623"/>
            <a:ext cx="2057400" cy="365125"/>
          </a:xfrm>
          <a:prstGeom prst="rect">
            <a:avLst/>
          </a:prstGeom>
          <a:noFill/>
          <a:ln>
            <a:noFill/>
          </a:ln>
        </p:spPr>
        <p:txBody>
          <a:bodyPr spcFirstLastPara="1" wrap="square" lIns="91425" tIns="45700" rIns="91425" bIns="45700" anchor="ctr" anchorCtr="0">
            <a:noAutofit/>
          </a:bodyPr>
          <a:lstStyle>
            <a:defPPr>
              <a:defRPr lang="en-US"/>
            </a:defPPr>
            <a:lvl1pPr marL="0" marR="0" lvl="0" indent="0" algn="r" defTabSz="457200" rtl="0" eaLnBrk="1" latinLnBrk="0" hangingPunct="1">
              <a:lnSpc>
                <a:spcPct val="100000"/>
              </a:lnSpc>
              <a:spcBef>
                <a:spcPts val="0"/>
              </a:spcBef>
              <a:spcAft>
                <a:spcPts val="0"/>
              </a:spcAft>
              <a:buClr>
                <a:srgbClr val="000000"/>
              </a:buClr>
              <a:buSzPts val="1200"/>
              <a:buFont typeface="Arial"/>
              <a:buNone/>
              <a:defRPr sz="1200" b="0" i="0" u="none" strike="noStrike" kern="1200" cap="none">
                <a:solidFill>
                  <a:srgbClr val="888888"/>
                </a:solidFill>
                <a:latin typeface="Arial"/>
                <a:ea typeface="Arial"/>
                <a:cs typeface="Arial"/>
                <a:sym typeface="Arial"/>
              </a:defRPr>
            </a:lvl1pPr>
            <a:lvl2pPr marL="0" marR="0" lvl="1" indent="0" algn="r" defTabSz="457200" rtl="0" eaLnBrk="1" latinLnBrk="0" hangingPunct="1">
              <a:lnSpc>
                <a:spcPct val="100000"/>
              </a:lnSpc>
              <a:spcBef>
                <a:spcPts val="0"/>
              </a:spcBef>
              <a:spcAft>
                <a:spcPts val="0"/>
              </a:spcAft>
              <a:buClr>
                <a:srgbClr val="000000"/>
              </a:buClr>
              <a:buSzPts val="1200"/>
              <a:buFont typeface="Arial"/>
              <a:buNone/>
              <a:defRPr sz="1200" b="0" i="0" u="none" strike="noStrike" kern="1200" cap="none">
                <a:solidFill>
                  <a:srgbClr val="888888"/>
                </a:solidFill>
                <a:latin typeface="Arial"/>
                <a:ea typeface="Arial"/>
                <a:cs typeface="Arial"/>
                <a:sym typeface="Arial"/>
              </a:defRPr>
            </a:lvl2pPr>
            <a:lvl3pPr marL="0" marR="0" lvl="2" indent="0" algn="r" defTabSz="457200" rtl="0" eaLnBrk="1" latinLnBrk="0" hangingPunct="1">
              <a:lnSpc>
                <a:spcPct val="100000"/>
              </a:lnSpc>
              <a:spcBef>
                <a:spcPts val="0"/>
              </a:spcBef>
              <a:spcAft>
                <a:spcPts val="0"/>
              </a:spcAft>
              <a:buClr>
                <a:srgbClr val="000000"/>
              </a:buClr>
              <a:buSzPts val="1200"/>
              <a:buFont typeface="Arial"/>
              <a:buNone/>
              <a:defRPr sz="1200" b="0" i="0" u="none" strike="noStrike" kern="1200" cap="none">
                <a:solidFill>
                  <a:srgbClr val="888888"/>
                </a:solidFill>
                <a:latin typeface="Arial"/>
                <a:ea typeface="Arial"/>
                <a:cs typeface="Arial"/>
                <a:sym typeface="Arial"/>
              </a:defRPr>
            </a:lvl3pPr>
            <a:lvl4pPr marL="0" marR="0" lvl="3" indent="0" algn="r" defTabSz="457200" rtl="0" eaLnBrk="1" latinLnBrk="0" hangingPunct="1">
              <a:lnSpc>
                <a:spcPct val="100000"/>
              </a:lnSpc>
              <a:spcBef>
                <a:spcPts val="0"/>
              </a:spcBef>
              <a:spcAft>
                <a:spcPts val="0"/>
              </a:spcAft>
              <a:buClr>
                <a:srgbClr val="000000"/>
              </a:buClr>
              <a:buSzPts val="1200"/>
              <a:buFont typeface="Arial"/>
              <a:buNone/>
              <a:defRPr sz="1200" b="0" i="0" u="none" strike="noStrike" kern="1200" cap="none">
                <a:solidFill>
                  <a:srgbClr val="888888"/>
                </a:solidFill>
                <a:latin typeface="Arial"/>
                <a:ea typeface="Arial"/>
                <a:cs typeface="Arial"/>
                <a:sym typeface="Arial"/>
              </a:defRPr>
            </a:lvl4pPr>
            <a:lvl5pPr marL="0" marR="0" lvl="4" indent="0" algn="r" defTabSz="457200" rtl="0" eaLnBrk="1" latinLnBrk="0" hangingPunct="1">
              <a:lnSpc>
                <a:spcPct val="100000"/>
              </a:lnSpc>
              <a:spcBef>
                <a:spcPts val="0"/>
              </a:spcBef>
              <a:spcAft>
                <a:spcPts val="0"/>
              </a:spcAft>
              <a:buClr>
                <a:srgbClr val="000000"/>
              </a:buClr>
              <a:buSzPts val="1200"/>
              <a:buFont typeface="Arial"/>
              <a:buNone/>
              <a:defRPr sz="1200" b="0" i="0" u="none" strike="noStrike" kern="1200" cap="none">
                <a:solidFill>
                  <a:srgbClr val="888888"/>
                </a:solidFill>
                <a:latin typeface="Arial"/>
                <a:ea typeface="Arial"/>
                <a:cs typeface="Arial"/>
                <a:sym typeface="Arial"/>
              </a:defRPr>
            </a:lvl5pPr>
            <a:lvl6pPr marL="0" marR="0" lvl="5" indent="0" algn="r" defTabSz="457200" rtl="0" eaLnBrk="1" latinLnBrk="0" hangingPunct="1">
              <a:lnSpc>
                <a:spcPct val="100000"/>
              </a:lnSpc>
              <a:spcBef>
                <a:spcPts val="0"/>
              </a:spcBef>
              <a:spcAft>
                <a:spcPts val="0"/>
              </a:spcAft>
              <a:buClr>
                <a:srgbClr val="000000"/>
              </a:buClr>
              <a:buSzPts val="1200"/>
              <a:buFont typeface="Arial"/>
              <a:buNone/>
              <a:defRPr sz="1200" b="0" i="0" u="none" strike="noStrike" kern="1200" cap="none">
                <a:solidFill>
                  <a:srgbClr val="888888"/>
                </a:solidFill>
                <a:latin typeface="Arial"/>
                <a:ea typeface="Arial"/>
                <a:cs typeface="Arial"/>
                <a:sym typeface="Arial"/>
              </a:defRPr>
            </a:lvl6pPr>
            <a:lvl7pPr marL="0" marR="0" lvl="6" indent="0" algn="r" defTabSz="457200" rtl="0" eaLnBrk="1" latinLnBrk="0" hangingPunct="1">
              <a:lnSpc>
                <a:spcPct val="100000"/>
              </a:lnSpc>
              <a:spcBef>
                <a:spcPts val="0"/>
              </a:spcBef>
              <a:spcAft>
                <a:spcPts val="0"/>
              </a:spcAft>
              <a:buClr>
                <a:srgbClr val="000000"/>
              </a:buClr>
              <a:buSzPts val="1200"/>
              <a:buFont typeface="Arial"/>
              <a:buNone/>
              <a:defRPr sz="1200" b="0" i="0" u="none" strike="noStrike" kern="1200" cap="none">
                <a:solidFill>
                  <a:srgbClr val="888888"/>
                </a:solidFill>
                <a:latin typeface="Arial"/>
                <a:ea typeface="Arial"/>
                <a:cs typeface="Arial"/>
                <a:sym typeface="Arial"/>
              </a:defRPr>
            </a:lvl7pPr>
            <a:lvl8pPr marL="0" marR="0" lvl="7" indent="0" algn="r" defTabSz="457200" rtl="0" eaLnBrk="1" latinLnBrk="0" hangingPunct="1">
              <a:lnSpc>
                <a:spcPct val="100000"/>
              </a:lnSpc>
              <a:spcBef>
                <a:spcPts val="0"/>
              </a:spcBef>
              <a:spcAft>
                <a:spcPts val="0"/>
              </a:spcAft>
              <a:buClr>
                <a:srgbClr val="000000"/>
              </a:buClr>
              <a:buSzPts val="1200"/>
              <a:buFont typeface="Arial"/>
              <a:buNone/>
              <a:defRPr sz="1200" b="0" i="0" u="none" strike="noStrike" kern="1200" cap="none">
                <a:solidFill>
                  <a:srgbClr val="888888"/>
                </a:solidFill>
                <a:latin typeface="Arial"/>
                <a:ea typeface="Arial"/>
                <a:cs typeface="Arial"/>
                <a:sym typeface="Arial"/>
              </a:defRPr>
            </a:lvl8pPr>
            <a:lvl9pPr marL="0" marR="0" lvl="8" indent="0" algn="r" defTabSz="457200" rtl="0" eaLnBrk="1" latinLnBrk="0" hangingPunct="1">
              <a:lnSpc>
                <a:spcPct val="100000"/>
              </a:lnSpc>
              <a:spcBef>
                <a:spcPts val="0"/>
              </a:spcBef>
              <a:spcAft>
                <a:spcPts val="0"/>
              </a:spcAft>
              <a:buClr>
                <a:srgbClr val="000000"/>
              </a:buClr>
              <a:buSzPts val="1200"/>
              <a:buFont typeface="Arial"/>
              <a:buNone/>
              <a:defRPr sz="1200" b="0" i="0" u="none" strike="noStrike" kern="1200" cap="none">
                <a:solidFill>
                  <a:srgbClr val="888888"/>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lang="en-US" smtClean="0"/>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176</a:t>
            </a:fld>
            <a:endParaRPr kumimoji="0" sz="1200" b="0" i="0" u="none" strike="noStrike" kern="0" cap="none" spc="0" normalizeH="0" baseline="0" noProof="0">
              <a:ln>
                <a:noFill/>
              </a:ln>
              <a:solidFill>
                <a:srgbClr val="888888"/>
              </a:solidFill>
              <a:effectLst/>
              <a:uLnTx/>
              <a:uFillTx/>
              <a:latin typeface="Arial"/>
              <a:cs typeface="Arial"/>
              <a:sym typeface="Arial"/>
            </a:endParaRPr>
          </a:p>
        </p:txBody>
      </p:sp>
    </p:spTree>
    <p:extLst>
      <p:ext uri="{BB962C8B-B14F-4D97-AF65-F5344CB8AC3E}">
        <p14:creationId xmlns:p14="http://schemas.microsoft.com/office/powerpoint/2010/main" val="338759014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60"/>
          <p:cNvSpPr txBox="1">
            <a:spLocks noGrp="1"/>
          </p:cNvSpPr>
          <p:nvPr>
            <p:ph type="title"/>
          </p:nvPr>
        </p:nvSpPr>
        <p:spPr>
          <a:prstGeom prst="rect">
            <a:avLst/>
          </a:prstGeom>
          <a:noFill/>
          <a:ln>
            <a:noFill/>
          </a:ln>
        </p:spPr>
        <p:txBody>
          <a:bodyPr spcFirstLastPara="1" wrap="square" lIns="91425" tIns="45700" rIns="91425" bIns="45700" anchor="b" anchorCtr="0">
            <a:normAutofit fontScale="90000"/>
          </a:bodyPr>
          <a:lstStyle/>
          <a:p>
            <a:pPr marL="0" lvl="0" indent="0" algn="r" rtl="0">
              <a:lnSpc>
                <a:spcPct val="100000"/>
              </a:lnSpc>
              <a:spcBef>
                <a:spcPts val="0"/>
              </a:spcBef>
              <a:spcAft>
                <a:spcPts val="0"/>
              </a:spcAft>
              <a:buClr>
                <a:srgbClr val="3264A0"/>
              </a:buClr>
              <a:buSzPct val="100000"/>
              <a:buFont typeface="Arial"/>
              <a:buNone/>
            </a:pPr>
            <a:r>
              <a:rPr lang="en-US"/>
              <a:t>National, State, and Local Support</a:t>
            </a:r>
            <a:endParaRPr/>
          </a:p>
        </p:txBody>
      </p:sp>
      <p:sp>
        <p:nvSpPr>
          <p:cNvPr id="613" name="Google Shape;613;p60"/>
          <p:cNvSpPr txBox="1">
            <a:spLocks noGrp="1"/>
          </p:cNvSpPr>
          <p:nvPr>
            <p:ph type="sldNum" sz="quarter" idx="10"/>
          </p:nvPr>
        </p:nvSpPr>
        <p:spPr>
          <a:prstGeom prst="rect">
            <a:avLst/>
          </a:prstGeom>
          <a:noFill/>
          <a:ln>
            <a:noFill/>
          </a:ln>
        </p:spPr>
        <p:txBody>
          <a:bodyPr spcFirstLastPara="1" vert="horz" wrap="square" lIns="91440" tIns="45720" rIns="91440" bIns="45720" rtlCol="0" anchor="ctr" anchorCtr="0">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888888"/>
              </a:buClr>
              <a:buSzPts val="1200"/>
              <a:buFont typeface="Arial"/>
              <a:buNone/>
              <a:tabLst/>
              <a:defRPr/>
            </a:pPr>
            <a:fld id="{CE47D4E3-351F-4CDB-9041-F63A25E2B1C2}" type="slidenum">
              <a:rPr lang="en-US" smtClean="0"/>
              <a:pPr marL="0" marR="0" lvl="0" indent="0" algn="l" defTabSz="914400" rtl="0" eaLnBrk="1" fontAlgn="auto" latinLnBrk="0" hangingPunct="1">
                <a:lnSpc>
                  <a:spcPct val="100000"/>
                </a:lnSpc>
                <a:spcBef>
                  <a:spcPts val="0"/>
                </a:spcBef>
                <a:spcAft>
                  <a:spcPts val="0"/>
                </a:spcAft>
                <a:buClr>
                  <a:srgbClr val="888888"/>
                </a:buClr>
                <a:buSzPts val="1200"/>
                <a:buFont typeface="Arial"/>
                <a:buNone/>
                <a:tabLst/>
                <a:defRPr/>
              </a:pPr>
              <a:t>177</a:t>
            </a:fld>
            <a:endParaRPr kumimoji="0" sz="1200" b="0" i="0" u="none" strike="noStrike" kern="0" cap="none" spc="0" normalizeH="0" baseline="0" noProof="0">
              <a:ln>
                <a:noFill/>
              </a:ln>
              <a:solidFill>
                <a:srgbClr val="888888"/>
              </a:solidFill>
              <a:effectLst/>
              <a:uLnTx/>
              <a:uFillTx/>
              <a:latin typeface="Arial"/>
              <a:ea typeface="Arial"/>
              <a:cs typeface="Arial"/>
              <a:sym typeface="Arial"/>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4DA5F2-999F-42DD-2F57-8B6D3A34C33D}"/>
              </a:ext>
            </a:extLst>
          </p:cNvPr>
          <p:cNvSpPr>
            <a:spLocks noGrp="1"/>
          </p:cNvSpPr>
          <p:nvPr>
            <p:ph idx="1"/>
          </p:nvPr>
        </p:nvSpPr>
        <p:spPr/>
        <p:txBody>
          <a:bodyPr/>
          <a:lstStyle/>
          <a:p>
            <a:endParaRPr lang="en-US"/>
          </a:p>
        </p:txBody>
      </p:sp>
      <p:sp>
        <p:nvSpPr>
          <p:cNvPr id="619" name="Google Shape;619;p6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3264A0"/>
              </a:buClr>
              <a:buSzPts val="3600"/>
              <a:buFont typeface="Arial"/>
              <a:buNone/>
            </a:pPr>
            <a:r>
              <a:rPr lang="en-US"/>
              <a:t>Potential Resources/Support </a:t>
            </a:r>
            <a:endParaRPr/>
          </a:p>
        </p:txBody>
      </p:sp>
      <p:sp>
        <p:nvSpPr>
          <p:cNvPr id="620" name="Google Shape;620;p61"/>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178</a:t>
            </a:fld>
            <a:endParaRPr kumimoji="0" sz="1200" b="0" i="0" u="none" strike="noStrike" kern="0" cap="none" spc="0" normalizeH="0" baseline="0" noProof="0">
              <a:ln>
                <a:noFill/>
              </a:ln>
              <a:solidFill>
                <a:srgbClr val="888888"/>
              </a:solidFill>
              <a:effectLst/>
              <a:uLnTx/>
              <a:uFillTx/>
              <a:latin typeface="Arial"/>
              <a:cs typeface="Arial"/>
              <a:sym typeface="Arial"/>
            </a:endParaRPr>
          </a:p>
        </p:txBody>
      </p:sp>
      <p:graphicFrame>
        <p:nvGraphicFramePr>
          <p:cNvPr id="621" name="Google Shape;621;p61"/>
          <p:cNvGraphicFramePr/>
          <p:nvPr/>
        </p:nvGraphicFramePr>
        <p:xfrm>
          <a:off x="126931" y="1086093"/>
          <a:ext cx="8890135" cy="5516779"/>
        </p:xfrm>
        <a:graphic>
          <a:graphicData uri="http://schemas.openxmlformats.org/drawingml/2006/table">
            <a:tbl>
              <a:tblPr firstRow="1" bandRow="1">
                <a:noFill/>
              </a:tblPr>
              <a:tblGrid>
                <a:gridCol w="3041560">
                  <a:extLst>
                    <a:ext uri="{9D8B030D-6E8A-4147-A177-3AD203B41FA5}">
                      <a16:colId xmlns:a16="http://schemas.microsoft.com/office/drawing/2014/main" val="20000"/>
                    </a:ext>
                  </a:extLst>
                </a:gridCol>
                <a:gridCol w="2885188">
                  <a:extLst>
                    <a:ext uri="{9D8B030D-6E8A-4147-A177-3AD203B41FA5}">
                      <a16:colId xmlns:a16="http://schemas.microsoft.com/office/drawing/2014/main" val="20001"/>
                    </a:ext>
                  </a:extLst>
                </a:gridCol>
                <a:gridCol w="2963387">
                  <a:extLst>
                    <a:ext uri="{9D8B030D-6E8A-4147-A177-3AD203B41FA5}">
                      <a16:colId xmlns:a16="http://schemas.microsoft.com/office/drawing/2014/main" val="20002"/>
                    </a:ext>
                  </a:extLst>
                </a:gridCol>
              </a:tblGrid>
              <a:tr h="337992">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dirty="0"/>
                        <a:t>Organization</a:t>
                      </a:r>
                      <a:endParaRPr sz="1400" u="none" strike="noStrike" cap="none" dirty="0"/>
                    </a:p>
                  </a:txBody>
                  <a:tcPr marL="91450" marR="91450" marT="45725" marB="45725">
                    <a:solidFill>
                      <a:srgbClr val="D8D8D8"/>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t>What is it?</a:t>
                      </a:r>
                      <a:endParaRPr sz="1400" u="none" strike="noStrike" cap="none"/>
                    </a:p>
                  </a:txBody>
                  <a:tcPr marL="91450" marR="91450" marT="45725" marB="45725">
                    <a:solidFill>
                      <a:srgbClr val="D8D8D8"/>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t>How can it help?</a:t>
                      </a:r>
                      <a:endParaRPr sz="1400" u="none" strike="noStrike" cap="none"/>
                    </a:p>
                  </a:txBody>
                  <a:tcPr marL="91450" marR="91450" marT="45725" marB="45725">
                    <a:solidFill>
                      <a:srgbClr val="D8D8D8"/>
                    </a:solidFill>
                  </a:tcPr>
                </a:tc>
                <a:extLst>
                  <a:ext uri="{0D108BD9-81ED-4DB2-BD59-A6C34878D82A}">
                    <a16:rowId xmlns:a16="http://schemas.microsoft.com/office/drawing/2014/main" val="10000"/>
                  </a:ext>
                </a:extLst>
              </a:tr>
              <a:tr h="816801">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t>WIC</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t>(Women Infants &amp; Children)</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dirty="0"/>
                        <a:t>Supports breastfeeding, provides financial support to purchase nutritious foods, plus education and counseling to families.</a:t>
                      </a: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t>Resource for families and referrals to other health and social services if needed. </a:t>
                      </a:r>
                      <a:r>
                        <a:rPr lang="en-US" sz="1300" b="1" u="none" strike="noStrike" cap="none"/>
                        <a:t>Contact WIC office.</a:t>
                      </a:r>
                      <a:endParaRPr sz="1300" u="none" strike="noStrike" cap="none"/>
                    </a:p>
                  </a:txBody>
                  <a:tcPr marL="91450" marR="91450" marT="45725" marB="45725"/>
                </a:tc>
                <a:extLst>
                  <a:ext uri="{0D108BD9-81ED-4DB2-BD59-A6C34878D82A}">
                    <a16:rowId xmlns:a16="http://schemas.microsoft.com/office/drawing/2014/main" val="10001"/>
                  </a:ext>
                </a:extLst>
              </a:tr>
              <a:tr h="999875">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dirty="0"/>
                        <a:t>SNAP-Ed/SNAP</a:t>
                      </a: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t>(Supplemental Nutrition Assistance Program-Education) </a:t>
                      </a: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chemeClr val="dk1"/>
                        </a:buClr>
                        <a:buSzPts val="1300"/>
                        <a:buFont typeface="Arial"/>
                        <a:buNone/>
                      </a:pPr>
                      <a:r>
                        <a:rPr lang="en-US" sz="1300" u="none" strike="noStrike" cap="none"/>
                        <a:t>Educates and encourages participants to make healthy food choices and additional resources. SNAP provides financial support to qualifying families. </a:t>
                      </a:r>
                      <a:endParaRPr sz="13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300"/>
                        <a:buFont typeface="Arial"/>
                        <a:buNone/>
                      </a:pPr>
                      <a:r>
                        <a:rPr lang="en-US" sz="1300" u="none" strike="noStrike" cap="none"/>
                        <a:t>Offers tools and resources to distribute to families. </a:t>
                      </a:r>
                      <a:r>
                        <a:rPr lang="en-US" sz="1300" b="1" u="none" strike="noStrike" cap="none"/>
                        <a:t>Contact local SNAP-Ed agency.</a:t>
                      </a:r>
                      <a:endParaRPr sz="1300" u="none" strike="noStrike" cap="none"/>
                    </a:p>
                  </a:txBody>
                  <a:tcPr marL="91450" marR="91450" marT="45725" marB="45725"/>
                </a:tc>
                <a:extLst>
                  <a:ext uri="{0D108BD9-81ED-4DB2-BD59-A6C34878D82A}">
                    <a16:rowId xmlns:a16="http://schemas.microsoft.com/office/drawing/2014/main" val="10002"/>
                  </a:ext>
                </a:extLst>
              </a:tr>
              <a:tr h="816801">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t>CACFP</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t>(Child &amp; Adult Food Care Program)</a:t>
                      </a:r>
                      <a:endParaRPr sz="1400" b="1"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t>Provides partial reimbursement for meals and offers trainings on healthy eating.</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dirty="0"/>
                        <a:t>Reimbursement for healthy meals and support for breastfeeding. </a:t>
                      </a:r>
                      <a:r>
                        <a:rPr lang="en-US" sz="1300" b="1" u="none" strike="noStrike" cap="none" dirty="0"/>
                        <a:t>Contact state agency or a sponsor organization.</a:t>
                      </a:r>
                      <a:endParaRPr sz="1300" u="none" strike="noStrike" cap="none" dirty="0"/>
                    </a:p>
                  </a:txBody>
                  <a:tcPr marL="91450" marR="91450" marT="45725" marB="45725"/>
                </a:tc>
                <a:extLst>
                  <a:ext uri="{0D108BD9-81ED-4DB2-BD59-A6C34878D82A}">
                    <a16:rowId xmlns:a16="http://schemas.microsoft.com/office/drawing/2014/main" val="10003"/>
                  </a:ext>
                </a:extLst>
              </a:tr>
              <a:tr h="816801">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t>Cooperative Extension</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t>For individuals with limited resources in acquiring the skills for healthy eating including gardening and budgeting.</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t>Offers workshops and tools to educate families. </a:t>
                      </a:r>
                      <a:r>
                        <a:rPr lang="en-US" sz="1300" b="1" u="none" strike="noStrike" cap="none"/>
                        <a:t>Contact local cooperative extension service office.</a:t>
                      </a:r>
                      <a:endParaRPr sz="1300" u="none" strike="noStrike" cap="none"/>
                    </a:p>
                  </a:txBody>
                  <a:tcPr marL="91450" marR="91450" marT="45725" marB="45725"/>
                </a:tc>
                <a:extLst>
                  <a:ext uri="{0D108BD9-81ED-4DB2-BD59-A6C34878D82A}">
                    <a16:rowId xmlns:a16="http://schemas.microsoft.com/office/drawing/2014/main" val="10004"/>
                  </a:ext>
                </a:extLst>
              </a:tr>
              <a:tr h="816801">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t>CCR&amp;R</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t>(Child Care Resource &amp; Referral)</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300"/>
                        <a:buFont typeface="Arial"/>
                        <a:buNone/>
                      </a:pPr>
                      <a:r>
                        <a:rPr lang="en-US" sz="1300" u="none" strike="noStrike" cap="none"/>
                        <a:t>Works to ensure that all families have access to affordable child care and  assistance to locate them.</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t>Increase enrollment, provide staff training and assist in developing a business plan. </a:t>
                      </a:r>
                      <a:r>
                        <a:rPr lang="en-US" sz="1300" b="1" u="none" strike="noStrike" cap="none"/>
                        <a:t>Contact local CCR&amp;R.</a:t>
                      </a:r>
                      <a:endParaRPr sz="1300" u="none" strike="noStrike" cap="none"/>
                    </a:p>
                  </a:txBody>
                  <a:tcPr marL="91450" marR="91450" marT="45725" marB="45725"/>
                </a:tc>
                <a:extLst>
                  <a:ext uri="{0D108BD9-81ED-4DB2-BD59-A6C34878D82A}">
                    <a16:rowId xmlns:a16="http://schemas.microsoft.com/office/drawing/2014/main" val="10005"/>
                  </a:ext>
                </a:extLst>
              </a:tr>
              <a:tr h="816801">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t>QRIS</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b="0" u="none" strike="noStrike" cap="none"/>
                        <a:t>(Quality Rating Improvement System)</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300"/>
                        <a:buFont typeface="Arial"/>
                        <a:buNone/>
                      </a:pPr>
                      <a:r>
                        <a:rPr lang="en-US" sz="1300" u="none" strike="noStrike" cap="none"/>
                        <a:t>Uses a rating scale to assess level of quality.</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300"/>
                        <a:buFont typeface="Arial"/>
                        <a:buNone/>
                      </a:pPr>
                      <a:r>
                        <a:rPr lang="en-US" sz="1300" u="none" strike="noStrike" cap="none"/>
                        <a:t>Increase the quality of your program and market your program to families. </a:t>
                      </a:r>
                      <a:r>
                        <a:rPr lang="en-US" sz="1300" b="1" u="none" strike="noStrike" cap="none"/>
                        <a:t>Contact state agency </a:t>
                      </a:r>
                      <a:r>
                        <a:rPr lang="en-US" sz="1300" b="0" u="none" strike="noStrike" cap="none"/>
                        <a:t>(if applicable).</a:t>
                      </a:r>
                      <a:endParaRPr sz="1300" u="none" strike="noStrike" cap="none"/>
                    </a:p>
                  </a:txBody>
                  <a:tcPr marL="91450" marR="91450" marT="45725" marB="45725"/>
                </a:tc>
                <a:extLst>
                  <a:ext uri="{0D108BD9-81ED-4DB2-BD59-A6C34878D82A}">
                    <a16:rowId xmlns:a16="http://schemas.microsoft.com/office/drawing/2014/main" val="10006"/>
                  </a:ext>
                </a:extLst>
              </a:tr>
            </a:tbl>
          </a:graphicData>
        </a:graphic>
      </p:graphicFrame>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6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3264A0"/>
              </a:buClr>
              <a:buSzPts val="3600"/>
              <a:buFont typeface="Arial"/>
              <a:buNone/>
            </a:pPr>
            <a:r>
              <a:rPr lang="en-US"/>
              <a:t>Potential Local Support and Initiatives</a:t>
            </a:r>
            <a:endParaRPr/>
          </a:p>
        </p:txBody>
      </p:sp>
      <p:sp>
        <p:nvSpPr>
          <p:cNvPr id="627" name="Google Shape;627;p62"/>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179</a:t>
            </a:fld>
            <a:endParaRPr kumimoji="0" sz="1200" b="0" i="0" u="none" strike="noStrike" kern="0" cap="none" spc="0" normalizeH="0" baseline="0" noProof="0">
              <a:ln>
                <a:noFill/>
              </a:ln>
              <a:solidFill>
                <a:srgbClr val="888888"/>
              </a:solidFill>
              <a:effectLst/>
              <a:uLnTx/>
              <a:uFillTx/>
              <a:latin typeface="Arial"/>
              <a:cs typeface="Arial"/>
              <a:sym typeface="Arial"/>
            </a:endParaRPr>
          </a:p>
        </p:txBody>
      </p:sp>
      <p:graphicFrame>
        <p:nvGraphicFramePr>
          <p:cNvPr id="628" name="Google Shape;628;p62"/>
          <p:cNvGraphicFramePr/>
          <p:nvPr/>
        </p:nvGraphicFramePr>
        <p:xfrm>
          <a:off x="144683" y="1344902"/>
          <a:ext cx="8854625" cy="4764270"/>
        </p:xfrm>
        <a:graphic>
          <a:graphicData uri="http://schemas.openxmlformats.org/drawingml/2006/table">
            <a:tbl>
              <a:tblPr firstRow="1" bandRow="1">
                <a:noFill/>
              </a:tblPr>
              <a:tblGrid>
                <a:gridCol w="3029400">
                  <a:extLst>
                    <a:ext uri="{9D8B030D-6E8A-4147-A177-3AD203B41FA5}">
                      <a16:colId xmlns:a16="http://schemas.microsoft.com/office/drawing/2014/main" val="20000"/>
                    </a:ext>
                  </a:extLst>
                </a:gridCol>
                <a:gridCol w="2873675">
                  <a:extLst>
                    <a:ext uri="{9D8B030D-6E8A-4147-A177-3AD203B41FA5}">
                      <a16:colId xmlns:a16="http://schemas.microsoft.com/office/drawing/2014/main" val="20001"/>
                    </a:ext>
                  </a:extLst>
                </a:gridCol>
                <a:gridCol w="2951550">
                  <a:extLst>
                    <a:ext uri="{9D8B030D-6E8A-4147-A177-3AD203B41FA5}">
                      <a16:colId xmlns:a16="http://schemas.microsoft.com/office/drawing/2014/main" val="20002"/>
                    </a:ext>
                  </a:extLst>
                </a:gridCol>
              </a:tblGrid>
              <a:tr h="3144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dirty="0"/>
                        <a:t>Organization</a:t>
                      </a:r>
                      <a:endParaRPr sz="1400" u="none" strike="noStrike" cap="none" dirty="0"/>
                    </a:p>
                  </a:txBody>
                  <a:tcPr marL="91450" marR="91450" marT="45725" marB="45725">
                    <a:solidFill>
                      <a:srgbClr val="D8D8D8"/>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t>What is it?</a:t>
                      </a:r>
                      <a:endParaRPr sz="1400" u="none" strike="noStrike" cap="none"/>
                    </a:p>
                  </a:txBody>
                  <a:tcPr marL="91450" marR="91450" marT="45725" marB="45725">
                    <a:solidFill>
                      <a:srgbClr val="D8D8D8"/>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t>How to get involved:</a:t>
                      </a:r>
                      <a:endParaRPr sz="1800" b="1" u="none" strike="noStrike" cap="none"/>
                    </a:p>
                  </a:txBody>
                  <a:tcPr marL="91450" marR="91450" marT="45725" marB="45725">
                    <a:solidFill>
                      <a:srgbClr val="D8D8D8"/>
                    </a:solidFill>
                  </a:tcPr>
                </a:tc>
                <a:extLst>
                  <a:ext uri="{0D108BD9-81ED-4DB2-BD59-A6C34878D82A}">
                    <a16:rowId xmlns:a16="http://schemas.microsoft.com/office/drawing/2014/main" val="10000"/>
                  </a:ext>
                </a:extLst>
              </a:tr>
              <a:tr h="650175">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dirty="0"/>
                        <a:t>Ex: Child Care Health Consultants </a:t>
                      </a:r>
                      <a:endParaRPr sz="1800" b="1"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91450" marR="91450" marT="45725" marB="45725"/>
                </a:tc>
                <a:extLst>
                  <a:ext uri="{0D108BD9-81ED-4DB2-BD59-A6C34878D82A}">
                    <a16:rowId xmlns:a16="http://schemas.microsoft.com/office/drawing/2014/main" val="10001"/>
                  </a:ext>
                </a:extLst>
              </a:tr>
              <a:tr h="719475">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t>Ex: Farm to ECE Learning Collaborative </a:t>
                      </a: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91450" marR="91450" marT="45725" marB="45725"/>
                </a:tc>
                <a:extLst>
                  <a:ext uri="{0D108BD9-81ED-4DB2-BD59-A6C34878D82A}">
                    <a16:rowId xmlns:a16="http://schemas.microsoft.com/office/drawing/2014/main" val="10002"/>
                  </a:ext>
                </a:extLst>
              </a:tr>
              <a:tr h="675125">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t>Ex: SPARK </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300"/>
                        <a:buFont typeface="Arial"/>
                        <a:buNone/>
                      </a:pPr>
                      <a:endParaRPr sz="13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300"/>
                        <a:buFont typeface="Arial"/>
                        <a:buNone/>
                      </a:pPr>
                      <a:endParaRPr sz="1300" u="none" strike="noStrike" cap="none"/>
                    </a:p>
                  </a:txBody>
                  <a:tcPr marL="91450" marR="91450" marT="45725" marB="45725"/>
                </a:tc>
                <a:extLst>
                  <a:ext uri="{0D108BD9-81ED-4DB2-BD59-A6C34878D82A}">
                    <a16:rowId xmlns:a16="http://schemas.microsoft.com/office/drawing/2014/main" val="10003"/>
                  </a:ext>
                </a:extLst>
              </a:tr>
              <a:tr h="816325">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t>Ex: Oral Health Initiative </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91450" marR="91450" marT="45725" marB="45725"/>
                </a:tc>
                <a:extLst>
                  <a:ext uri="{0D108BD9-81ED-4DB2-BD59-A6C34878D82A}">
                    <a16:rowId xmlns:a16="http://schemas.microsoft.com/office/drawing/2014/main" val="10004"/>
                  </a:ext>
                </a:extLst>
              </a:tr>
              <a:tr h="719475">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t>Ex: Local Health Department</a:t>
                      </a:r>
                      <a:endParaRPr sz="1800" b="1"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300"/>
                        <a:buFont typeface="Arial"/>
                        <a:buNone/>
                      </a:pPr>
                      <a:endParaRPr sz="13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p>
                  </a:txBody>
                  <a:tcPr marL="91450" marR="91450" marT="45725" marB="45725"/>
                </a:tc>
                <a:extLst>
                  <a:ext uri="{0D108BD9-81ED-4DB2-BD59-A6C34878D82A}">
                    <a16:rowId xmlns:a16="http://schemas.microsoft.com/office/drawing/2014/main" val="10005"/>
                  </a:ext>
                </a:extLst>
              </a:tr>
              <a:tr h="683950">
                <a:tc>
                  <a:txBody>
                    <a:bodyPr/>
                    <a:lstStyle/>
                    <a:p>
                      <a:pPr marL="0" marR="0" lvl="0" indent="0" algn="l" rtl="0">
                        <a:lnSpc>
                          <a:spcPct val="100000"/>
                        </a:lnSpc>
                        <a:spcBef>
                          <a:spcPts val="0"/>
                        </a:spcBef>
                        <a:spcAft>
                          <a:spcPts val="0"/>
                        </a:spcAft>
                        <a:buClr>
                          <a:srgbClr val="000000"/>
                        </a:buClr>
                        <a:buSzPts val="1400"/>
                        <a:buFont typeface="Arial"/>
                        <a:buNone/>
                      </a:pPr>
                      <a:endParaRPr sz="1400" b="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300"/>
                        <a:buFont typeface="Arial"/>
                        <a:buNone/>
                      </a:pPr>
                      <a:endParaRPr sz="13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300"/>
                        <a:buFont typeface="Arial"/>
                        <a:buNone/>
                      </a:pPr>
                      <a:endParaRPr sz="1300" u="none" strike="noStrike" cap="none"/>
                    </a:p>
                  </a:txBody>
                  <a:tcPr marL="91450" marR="91450" marT="45725" marB="45725"/>
                </a:tc>
                <a:extLst>
                  <a:ext uri="{0D108BD9-81ED-4DB2-BD59-A6C34878D82A}">
                    <a16:rowId xmlns:a16="http://schemas.microsoft.com/office/drawing/2014/main" val="10006"/>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7272" y="1561672"/>
            <a:ext cx="8039529" cy="4811421"/>
          </a:xfrm>
        </p:spPr>
        <p:txBody>
          <a:bodyPr>
            <a:normAutofit/>
          </a:bodyPr>
          <a:lstStyle/>
          <a:p>
            <a:r>
              <a:rPr lang="en-US" dirty="0"/>
              <a:t>Focus on quality ECE and children’s health as the foundation for life-long success</a:t>
            </a:r>
          </a:p>
          <a:p>
            <a:endParaRPr lang="en-US" dirty="0"/>
          </a:p>
          <a:p>
            <a:r>
              <a:rPr lang="en-US" dirty="0"/>
              <a:t>Health promotion and optimal child development made possible by the power of ECE providers</a:t>
            </a:r>
          </a:p>
        </p:txBody>
      </p:sp>
      <p:sp>
        <p:nvSpPr>
          <p:cNvPr id="2" name="Title 1"/>
          <p:cNvSpPr>
            <a:spLocks noGrp="1"/>
          </p:cNvSpPr>
          <p:nvPr>
            <p:ph type="title"/>
          </p:nvPr>
        </p:nvSpPr>
        <p:spPr/>
        <p:txBody>
          <a:bodyPr/>
          <a:lstStyle/>
          <a:p>
            <a:r>
              <a:rPr lang="en-US"/>
              <a:t>Learning Collaboratives </a:t>
            </a:r>
          </a:p>
        </p:txBody>
      </p:sp>
      <p:sp>
        <p:nvSpPr>
          <p:cNvPr id="5" name="Slide Number Placeholder 4"/>
          <p:cNvSpPr>
            <a:spLocks noGrp="1"/>
          </p:cNvSpPr>
          <p:nvPr>
            <p:ph type="sldNum" sz="quarter" idx="10"/>
          </p:nvPr>
        </p:nvSpPr>
        <p:spPr/>
        <p:txBody>
          <a:bodyPr/>
          <a:lstStyle/>
          <a:p>
            <a:fld id="{CE47D4E3-351F-4CDB-9041-F63A25E2B1C2}" type="slidenum">
              <a:rPr lang="en-US" smtClean="0"/>
              <a:t>18</a:t>
            </a:fld>
            <a:endParaRPr lang="en-US"/>
          </a:p>
        </p:txBody>
      </p:sp>
    </p:spTree>
    <p:extLst>
      <p:ext uri="{BB962C8B-B14F-4D97-AF65-F5344CB8AC3E}">
        <p14:creationId xmlns:p14="http://schemas.microsoft.com/office/powerpoint/2010/main" val="2837701497"/>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63"/>
          <p:cNvSpPr txBox="1">
            <a:spLocks noGrp="1"/>
          </p:cNvSpPr>
          <p:nvPr>
            <p:ph type="body" idx="1"/>
          </p:nvPr>
        </p:nvSpPr>
        <p:spPr>
          <a:xfrm>
            <a:off x="457200" y="1385455"/>
            <a:ext cx="8229600" cy="4987635"/>
          </a:xfrm>
          <a:prstGeom prst="rect">
            <a:avLst/>
          </a:prstGeom>
          <a:noFill/>
          <a:ln>
            <a:noFill/>
          </a:ln>
        </p:spPr>
        <p:txBody>
          <a:bodyPr spcFirstLastPara="1" wrap="square" lIns="91425" tIns="45700" rIns="91425" bIns="45700" anchor="t" anchorCtr="0">
            <a:normAutofit fontScale="85000" lnSpcReduction="20000"/>
          </a:bodyPr>
          <a:lstStyle/>
          <a:p>
            <a:pPr marL="0" marR="0" lvl="0" indent="0" algn="l" rtl="0">
              <a:lnSpc>
                <a:spcPct val="107000"/>
              </a:lnSpc>
              <a:spcBef>
                <a:spcPts val="0"/>
              </a:spcBef>
              <a:spcAft>
                <a:spcPts val="0"/>
              </a:spcAft>
              <a:buSzPct val="100000"/>
              <a:buNone/>
            </a:pPr>
            <a:r>
              <a:rPr lang="en-US" sz="3800" dirty="0"/>
              <a:t>Step 4: Review Available Resources </a:t>
            </a:r>
            <a:endParaRPr dirty="0"/>
          </a:p>
          <a:p>
            <a:pPr marL="602934" lvl="1" indent="-457200" algn="l" rtl="0">
              <a:lnSpc>
                <a:spcPct val="107000"/>
              </a:lnSpc>
              <a:spcBef>
                <a:spcPts val="800"/>
              </a:spcBef>
              <a:spcAft>
                <a:spcPts val="0"/>
              </a:spcAft>
              <a:buSzPct val="100000"/>
            </a:pPr>
            <a:r>
              <a:rPr lang="en-US" sz="3300" dirty="0"/>
              <a:t>How can I learn more to help me implement the goals I want to reach? </a:t>
            </a:r>
            <a:endParaRPr sz="3300" dirty="0"/>
          </a:p>
          <a:p>
            <a:pPr marL="602934" lvl="1" indent="-457200" algn="l" rtl="0">
              <a:lnSpc>
                <a:spcPct val="107000"/>
              </a:lnSpc>
              <a:spcBef>
                <a:spcPts val="800"/>
              </a:spcBef>
              <a:spcAft>
                <a:spcPts val="0"/>
              </a:spcAft>
              <a:buSzPct val="100000"/>
            </a:pPr>
            <a:r>
              <a:rPr lang="en-US" sz="3300" dirty="0"/>
              <a:t>Who are the people/programs that can help me reach those goals?</a:t>
            </a:r>
            <a:endParaRPr sz="3300" dirty="0"/>
          </a:p>
          <a:p>
            <a:pPr marL="0" marR="0" lvl="0" indent="0" algn="l" rtl="0">
              <a:lnSpc>
                <a:spcPct val="107000"/>
              </a:lnSpc>
              <a:spcBef>
                <a:spcPts val="800"/>
              </a:spcBef>
              <a:spcAft>
                <a:spcPts val="0"/>
              </a:spcAft>
              <a:buSzPct val="100000"/>
              <a:buNone/>
            </a:pPr>
            <a:r>
              <a:rPr lang="en-US" sz="3600" dirty="0"/>
              <a:t> </a:t>
            </a:r>
            <a:endParaRPr sz="3600" dirty="0"/>
          </a:p>
          <a:p>
            <a:pPr marL="0" marR="0" lvl="0" indent="0" algn="l" rtl="0">
              <a:lnSpc>
                <a:spcPct val="107000"/>
              </a:lnSpc>
              <a:spcBef>
                <a:spcPts val="800"/>
              </a:spcBef>
              <a:spcAft>
                <a:spcPts val="0"/>
              </a:spcAft>
              <a:buSzPct val="100000"/>
              <a:buNone/>
            </a:pPr>
            <a:r>
              <a:rPr lang="en-US" sz="3800" dirty="0"/>
              <a:t>Step 5: Keep Moving Forward</a:t>
            </a:r>
            <a:endParaRPr sz="3800" dirty="0"/>
          </a:p>
          <a:p>
            <a:pPr marL="602934" lvl="1" indent="-457200" algn="l" rtl="0">
              <a:lnSpc>
                <a:spcPct val="107000"/>
              </a:lnSpc>
              <a:spcBef>
                <a:spcPts val="800"/>
              </a:spcBef>
              <a:spcAft>
                <a:spcPts val="0"/>
              </a:spcAft>
              <a:buSzPct val="100000"/>
            </a:pPr>
            <a:r>
              <a:rPr lang="en-US" sz="3300" dirty="0"/>
              <a:t>What will my role be in sustaining </a:t>
            </a:r>
            <a:r>
              <a:rPr lang="en-US" sz="3300" dirty="0">
                <a:solidFill>
                  <a:schemeClr val="tx1"/>
                </a:solidFill>
              </a:rPr>
              <a:t>the positive </a:t>
            </a:r>
            <a:r>
              <a:rPr lang="en-US" sz="3300" dirty="0"/>
              <a:t>changes?</a:t>
            </a:r>
            <a:endParaRPr sz="3300" dirty="0"/>
          </a:p>
          <a:p>
            <a:pPr marL="602934" lvl="1" indent="-457200" algn="l" rtl="0">
              <a:lnSpc>
                <a:spcPct val="107000"/>
              </a:lnSpc>
              <a:spcBef>
                <a:spcPts val="800"/>
              </a:spcBef>
              <a:spcAft>
                <a:spcPts val="0"/>
              </a:spcAft>
              <a:buSzPct val="100000"/>
            </a:pPr>
            <a:r>
              <a:rPr lang="en-US" sz="3300" dirty="0"/>
              <a:t>What else can my ECE program do to stay on this journey? </a:t>
            </a:r>
            <a:endParaRPr sz="3300" dirty="0"/>
          </a:p>
          <a:p>
            <a:pPr marL="342900" lvl="0" indent="-148590" algn="l" rtl="0">
              <a:lnSpc>
                <a:spcPct val="100000"/>
              </a:lnSpc>
              <a:spcBef>
                <a:spcPts val="800"/>
              </a:spcBef>
              <a:spcAft>
                <a:spcPts val="0"/>
              </a:spcAft>
              <a:buSzPct val="100000"/>
              <a:buNone/>
            </a:pPr>
            <a:endParaRPr sz="3600" dirty="0"/>
          </a:p>
          <a:p>
            <a:pPr marL="342900" lvl="0" indent="-170180" algn="l" rtl="0">
              <a:lnSpc>
                <a:spcPct val="100000"/>
              </a:lnSpc>
              <a:spcBef>
                <a:spcPts val="600"/>
              </a:spcBef>
              <a:spcAft>
                <a:spcPts val="0"/>
              </a:spcAft>
              <a:buSzPct val="100000"/>
              <a:buNone/>
            </a:pPr>
            <a:endParaRPr dirty="0"/>
          </a:p>
        </p:txBody>
      </p:sp>
      <p:sp>
        <p:nvSpPr>
          <p:cNvPr id="634" name="Google Shape;634;p63"/>
          <p:cNvSpPr txBox="1">
            <a:spLocks noGrp="1"/>
          </p:cNvSpPr>
          <p:nvPr>
            <p:ph type="title"/>
          </p:nvPr>
        </p:nvSpPr>
        <p:spPr>
          <a:xfrm>
            <a:off x="457199" y="210492"/>
            <a:ext cx="8229600" cy="87560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3264A0"/>
              </a:buClr>
              <a:buSzPts val="3600"/>
              <a:buFont typeface="Arial"/>
              <a:buNone/>
            </a:pPr>
            <a:r>
              <a:rPr lang="en-US" dirty="0"/>
              <a:t>Healthy Changes Handout</a:t>
            </a:r>
            <a:endParaRPr dirty="0"/>
          </a:p>
        </p:txBody>
      </p:sp>
      <p:sp>
        <p:nvSpPr>
          <p:cNvPr id="635" name="Google Shape;635;p63"/>
          <p:cNvSpPr txBox="1">
            <a:spLocks noGrp="1"/>
          </p:cNvSpPr>
          <p:nvPr>
            <p:ph type="sldNum" idx="12"/>
          </p:nvPr>
        </p:nvSpPr>
        <p:spPr>
          <a:xfrm>
            <a:off x="5355214" y="6362623"/>
            <a:ext cx="2057400" cy="365125"/>
          </a:xfrm>
          <a:prstGeom prst="rect">
            <a:avLst/>
          </a:prstGeom>
          <a:noFill/>
          <a:ln>
            <a:noFill/>
          </a:ln>
        </p:spPr>
        <p:txBody>
          <a:bodyPr spcFirstLastPara="1" wrap="square" lIns="91425" tIns="45700" rIns="91425" bIns="45700" anchor="ctr" anchorCtr="0">
            <a:noAutofit/>
          </a:bodyPr>
          <a:lstStyle>
            <a:defPPr>
              <a:defRPr lang="en-US"/>
            </a:defPPr>
            <a:lvl1pPr marL="0" marR="0" lvl="0" indent="0" algn="r" defTabSz="457200" rtl="0" eaLnBrk="1" latinLnBrk="0" hangingPunct="1">
              <a:lnSpc>
                <a:spcPct val="100000"/>
              </a:lnSpc>
              <a:spcBef>
                <a:spcPts val="0"/>
              </a:spcBef>
              <a:spcAft>
                <a:spcPts val="0"/>
              </a:spcAft>
              <a:buClr>
                <a:srgbClr val="000000"/>
              </a:buClr>
              <a:buSzPts val="1200"/>
              <a:buFont typeface="Arial"/>
              <a:buNone/>
              <a:defRPr sz="1200" b="0" i="0" u="none" strike="noStrike" kern="1200" cap="none">
                <a:solidFill>
                  <a:srgbClr val="888888"/>
                </a:solidFill>
                <a:latin typeface="Arial"/>
                <a:ea typeface="Arial"/>
                <a:cs typeface="Arial"/>
                <a:sym typeface="Arial"/>
              </a:defRPr>
            </a:lvl1pPr>
            <a:lvl2pPr marL="0" marR="0" lvl="1" indent="0" algn="r" defTabSz="457200" rtl="0" eaLnBrk="1" latinLnBrk="0" hangingPunct="1">
              <a:lnSpc>
                <a:spcPct val="100000"/>
              </a:lnSpc>
              <a:spcBef>
                <a:spcPts val="0"/>
              </a:spcBef>
              <a:spcAft>
                <a:spcPts val="0"/>
              </a:spcAft>
              <a:buClr>
                <a:srgbClr val="000000"/>
              </a:buClr>
              <a:buSzPts val="1200"/>
              <a:buFont typeface="Arial"/>
              <a:buNone/>
              <a:defRPr sz="1200" b="0" i="0" u="none" strike="noStrike" kern="1200" cap="none">
                <a:solidFill>
                  <a:srgbClr val="888888"/>
                </a:solidFill>
                <a:latin typeface="Arial"/>
                <a:ea typeface="Arial"/>
                <a:cs typeface="Arial"/>
                <a:sym typeface="Arial"/>
              </a:defRPr>
            </a:lvl2pPr>
            <a:lvl3pPr marL="0" marR="0" lvl="2" indent="0" algn="r" defTabSz="457200" rtl="0" eaLnBrk="1" latinLnBrk="0" hangingPunct="1">
              <a:lnSpc>
                <a:spcPct val="100000"/>
              </a:lnSpc>
              <a:spcBef>
                <a:spcPts val="0"/>
              </a:spcBef>
              <a:spcAft>
                <a:spcPts val="0"/>
              </a:spcAft>
              <a:buClr>
                <a:srgbClr val="000000"/>
              </a:buClr>
              <a:buSzPts val="1200"/>
              <a:buFont typeface="Arial"/>
              <a:buNone/>
              <a:defRPr sz="1200" b="0" i="0" u="none" strike="noStrike" kern="1200" cap="none">
                <a:solidFill>
                  <a:srgbClr val="888888"/>
                </a:solidFill>
                <a:latin typeface="Arial"/>
                <a:ea typeface="Arial"/>
                <a:cs typeface="Arial"/>
                <a:sym typeface="Arial"/>
              </a:defRPr>
            </a:lvl3pPr>
            <a:lvl4pPr marL="0" marR="0" lvl="3" indent="0" algn="r" defTabSz="457200" rtl="0" eaLnBrk="1" latinLnBrk="0" hangingPunct="1">
              <a:lnSpc>
                <a:spcPct val="100000"/>
              </a:lnSpc>
              <a:spcBef>
                <a:spcPts val="0"/>
              </a:spcBef>
              <a:spcAft>
                <a:spcPts val="0"/>
              </a:spcAft>
              <a:buClr>
                <a:srgbClr val="000000"/>
              </a:buClr>
              <a:buSzPts val="1200"/>
              <a:buFont typeface="Arial"/>
              <a:buNone/>
              <a:defRPr sz="1200" b="0" i="0" u="none" strike="noStrike" kern="1200" cap="none">
                <a:solidFill>
                  <a:srgbClr val="888888"/>
                </a:solidFill>
                <a:latin typeface="Arial"/>
                <a:ea typeface="Arial"/>
                <a:cs typeface="Arial"/>
                <a:sym typeface="Arial"/>
              </a:defRPr>
            </a:lvl4pPr>
            <a:lvl5pPr marL="0" marR="0" lvl="4" indent="0" algn="r" defTabSz="457200" rtl="0" eaLnBrk="1" latinLnBrk="0" hangingPunct="1">
              <a:lnSpc>
                <a:spcPct val="100000"/>
              </a:lnSpc>
              <a:spcBef>
                <a:spcPts val="0"/>
              </a:spcBef>
              <a:spcAft>
                <a:spcPts val="0"/>
              </a:spcAft>
              <a:buClr>
                <a:srgbClr val="000000"/>
              </a:buClr>
              <a:buSzPts val="1200"/>
              <a:buFont typeface="Arial"/>
              <a:buNone/>
              <a:defRPr sz="1200" b="0" i="0" u="none" strike="noStrike" kern="1200" cap="none">
                <a:solidFill>
                  <a:srgbClr val="888888"/>
                </a:solidFill>
                <a:latin typeface="Arial"/>
                <a:ea typeface="Arial"/>
                <a:cs typeface="Arial"/>
                <a:sym typeface="Arial"/>
              </a:defRPr>
            </a:lvl5pPr>
            <a:lvl6pPr marL="0" marR="0" lvl="5" indent="0" algn="r" defTabSz="457200" rtl="0" eaLnBrk="1" latinLnBrk="0" hangingPunct="1">
              <a:lnSpc>
                <a:spcPct val="100000"/>
              </a:lnSpc>
              <a:spcBef>
                <a:spcPts val="0"/>
              </a:spcBef>
              <a:spcAft>
                <a:spcPts val="0"/>
              </a:spcAft>
              <a:buClr>
                <a:srgbClr val="000000"/>
              </a:buClr>
              <a:buSzPts val="1200"/>
              <a:buFont typeface="Arial"/>
              <a:buNone/>
              <a:defRPr sz="1200" b="0" i="0" u="none" strike="noStrike" kern="1200" cap="none">
                <a:solidFill>
                  <a:srgbClr val="888888"/>
                </a:solidFill>
                <a:latin typeface="Arial"/>
                <a:ea typeface="Arial"/>
                <a:cs typeface="Arial"/>
                <a:sym typeface="Arial"/>
              </a:defRPr>
            </a:lvl6pPr>
            <a:lvl7pPr marL="0" marR="0" lvl="6" indent="0" algn="r" defTabSz="457200" rtl="0" eaLnBrk="1" latinLnBrk="0" hangingPunct="1">
              <a:lnSpc>
                <a:spcPct val="100000"/>
              </a:lnSpc>
              <a:spcBef>
                <a:spcPts val="0"/>
              </a:spcBef>
              <a:spcAft>
                <a:spcPts val="0"/>
              </a:spcAft>
              <a:buClr>
                <a:srgbClr val="000000"/>
              </a:buClr>
              <a:buSzPts val="1200"/>
              <a:buFont typeface="Arial"/>
              <a:buNone/>
              <a:defRPr sz="1200" b="0" i="0" u="none" strike="noStrike" kern="1200" cap="none">
                <a:solidFill>
                  <a:srgbClr val="888888"/>
                </a:solidFill>
                <a:latin typeface="Arial"/>
                <a:ea typeface="Arial"/>
                <a:cs typeface="Arial"/>
                <a:sym typeface="Arial"/>
              </a:defRPr>
            </a:lvl7pPr>
            <a:lvl8pPr marL="0" marR="0" lvl="7" indent="0" algn="r" defTabSz="457200" rtl="0" eaLnBrk="1" latinLnBrk="0" hangingPunct="1">
              <a:lnSpc>
                <a:spcPct val="100000"/>
              </a:lnSpc>
              <a:spcBef>
                <a:spcPts val="0"/>
              </a:spcBef>
              <a:spcAft>
                <a:spcPts val="0"/>
              </a:spcAft>
              <a:buClr>
                <a:srgbClr val="000000"/>
              </a:buClr>
              <a:buSzPts val="1200"/>
              <a:buFont typeface="Arial"/>
              <a:buNone/>
              <a:defRPr sz="1200" b="0" i="0" u="none" strike="noStrike" kern="1200" cap="none">
                <a:solidFill>
                  <a:srgbClr val="888888"/>
                </a:solidFill>
                <a:latin typeface="Arial"/>
                <a:ea typeface="Arial"/>
                <a:cs typeface="Arial"/>
                <a:sym typeface="Arial"/>
              </a:defRPr>
            </a:lvl8pPr>
            <a:lvl9pPr marL="0" marR="0" lvl="8" indent="0" algn="r" defTabSz="457200" rtl="0" eaLnBrk="1" latinLnBrk="0" hangingPunct="1">
              <a:lnSpc>
                <a:spcPct val="100000"/>
              </a:lnSpc>
              <a:spcBef>
                <a:spcPts val="0"/>
              </a:spcBef>
              <a:spcAft>
                <a:spcPts val="0"/>
              </a:spcAft>
              <a:buClr>
                <a:srgbClr val="000000"/>
              </a:buClr>
              <a:buSzPts val="1200"/>
              <a:buFont typeface="Arial"/>
              <a:buNone/>
              <a:defRPr sz="1200" b="0" i="0" u="none" strike="noStrike" kern="1200" cap="none">
                <a:solidFill>
                  <a:srgbClr val="888888"/>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lang="en-US" smtClean="0"/>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180</a:t>
            </a:fld>
            <a:endParaRPr kumimoji="0" sz="1200" b="0" i="0" u="none" strike="noStrike" kern="0" cap="none" spc="0" normalizeH="0" baseline="0" noProof="0">
              <a:ln>
                <a:noFill/>
              </a:ln>
              <a:solidFill>
                <a:srgbClr val="888888"/>
              </a:solidFill>
              <a:effectLst/>
              <a:uLnTx/>
              <a:uFillTx/>
              <a:latin typeface="Arial"/>
              <a:cs typeface="Arial"/>
              <a:sym typeface="Arial"/>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66"/>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r" rtl="0">
              <a:lnSpc>
                <a:spcPct val="100000"/>
              </a:lnSpc>
              <a:spcBef>
                <a:spcPts val="0"/>
              </a:spcBef>
              <a:spcAft>
                <a:spcPts val="0"/>
              </a:spcAft>
              <a:buClr>
                <a:srgbClr val="3264A0"/>
              </a:buClr>
              <a:buSzPts val="5400"/>
              <a:buFont typeface="Arial"/>
              <a:buNone/>
            </a:pPr>
            <a:r>
              <a:rPr lang="en-US"/>
              <a:t>Next Steps</a:t>
            </a:r>
            <a:endParaRPr/>
          </a:p>
        </p:txBody>
      </p:sp>
      <p:sp>
        <p:nvSpPr>
          <p:cNvPr id="659" name="Google Shape;659;p66"/>
          <p:cNvSpPr txBox="1">
            <a:spLocks noGrp="1"/>
          </p:cNvSpPr>
          <p:nvPr>
            <p:ph type="sldNum" sz="quarter" idx="10"/>
          </p:nvPr>
        </p:nvSpPr>
        <p:spPr>
          <a:prstGeom prst="rect">
            <a:avLst/>
          </a:prstGeom>
          <a:noFill/>
          <a:ln>
            <a:noFill/>
          </a:ln>
        </p:spPr>
        <p:txBody>
          <a:bodyPr spcFirstLastPara="1" vert="horz" wrap="square" lIns="91440" tIns="45720" rIns="91440" bIns="45720" rtlCol="0" anchor="ctr" anchorCtr="0">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CE47D4E3-351F-4CDB-9041-F63A25E2B1C2}" type="slidenum">
              <a:rPr lang="en-US" smtClean="0"/>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181</a:t>
            </a:fld>
            <a:endParaRPr kumimoji="0" sz="1200" b="0" i="0" u="none" strike="noStrike" kern="0" cap="none" spc="0" normalizeH="0" baseline="0" noProof="0">
              <a:ln>
                <a:noFill/>
              </a:ln>
              <a:solidFill>
                <a:srgbClr val="888888"/>
              </a:solidFill>
              <a:effectLst/>
              <a:uLnTx/>
              <a:uFillTx/>
              <a:latin typeface="Arial"/>
              <a:cs typeface="Arial"/>
              <a:sym typeface="Arial"/>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t>Final Action Period</a:t>
            </a:r>
          </a:p>
        </p:txBody>
      </p:sp>
      <p:sp>
        <p:nvSpPr>
          <p:cNvPr id="11" name="Rectangle: Rounded Corners 10">
            <a:extLst>
              <a:ext uri="{FF2B5EF4-FFF2-40B4-BE49-F238E27FC236}">
                <a16:creationId xmlns:a16="http://schemas.microsoft.com/office/drawing/2014/main" id="{59D7D090-3836-4ADC-8612-5BC3EDF46F4C}"/>
              </a:ext>
            </a:extLst>
          </p:cNvPr>
          <p:cNvSpPr/>
          <p:nvPr/>
        </p:nvSpPr>
        <p:spPr>
          <a:xfrm>
            <a:off x="5053288" y="3545015"/>
            <a:ext cx="1875709" cy="1113306"/>
          </a:xfrm>
          <a:prstGeom prst="roundRect">
            <a:avLst>
              <a:gd name="adj" fmla="val 12584"/>
            </a:avLst>
          </a:prstGeom>
          <a:noFill/>
          <a:ln w="38100">
            <a:solidFill>
              <a:srgbClr val="D7283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ular Callout 18">
            <a:extLst>
              <a:ext uri="{FF2B5EF4-FFF2-40B4-BE49-F238E27FC236}">
                <a16:creationId xmlns:a16="http://schemas.microsoft.com/office/drawing/2014/main" id="{EBE39EAB-F208-3E8F-EA95-4CC89F63B0A4}"/>
              </a:ext>
            </a:extLst>
          </p:cNvPr>
          <p:cNvSpPr/>
          <p:nvPr/>
        </p:nvSpPr>
        <p:spPr>
          <a:xfrm>
            <a:off x="2739807" y="4756346"/>
            <a:ext cx="3179066" cy="1796185"/>
          </a:xfrm>
          <a:prstGeom prst="wedgeRectCallout">
            <a:avLst>
              <a:gd name="adj1" fmla="val -24825"/>
              <a:gd name="adj2" fmla="val -72767"/>
            </a:avLst>
          </a:prstGeom>
          <a:solidFill>
            <a:srgbClr val="FAAD14">
              <a:alpha val="80000"/>
            </a:srgbClr>
          </a:solidFill>
          <a:ln w="25400" cap="flat" cmpd="sng" algn="ctr">
            <a:solidFill>
              <a:schemeClr val="tx1"/>
            </a:solidFill>
            <a:prstDash val="solid"/>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Session 3</a:t>
            </a:r>
            <a:r>
              <a:rPr kumimoji="0" lang="en-US" sz="1800" b="1" i="0" u="none" strike="noStrike" kern="0" cap="none" spc="0" normalizeH="0" noProof="0" dirty="0">
                <a:ln>
                  <a:noFill/>
                </a:ln>
                <a:solidFill>
                  <a:prstClr val="white"/>
                </a:solidFill>
                <a:effectLst/>
                <a:uLnTx/>
                <a:uFillTx/>
                <a:latin typeface="Calibri"/>
                <a:ea typeface="+mn-ea"/>
                <a:cs typeface="+mn-cs"/>
              </a:rPr>
              <a:t> Screen Time Overview</a:t>
            </a:r>
            <a:endParaRPr kumimoji="0" lang="en-US" sz="1800" b="1" i="0" u="none" strike="noStrike" kern="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Session 4: Best Practices </a:t>
            </a:r>
          </a:p>
        </p:txBody>
      </p:sp>
      <p:sp>
        <p:nvSpPr>
          <p:cNvPr id="21" name="Rectangular Callout 19">
            <a:extLst>
              <a:ext uri="{FF2B5EF4-FFF2-40B4-BE49-F238E27FC236}">
                <a16:creationId xmlns:a16="http://schemas.microsoft.com/office/drawing/2014/main" id="{23325172-2584-F734-50E4-FC8CF5A6E2FA}"/>
              </a:ext>
            </a:extLst>
          </p:cNvPr>
          <p:cNvSpPr/>
          <p:nvPr/>
        </p:nvSpPr>
        <p:spPr>
          <a:xfrm>
            <a:off x="4797012" y="1479981"/>
            <a:ext cx="3200600" cy="1725769"/>
          </a:xfrm>
          <a:prstGeom prst="wedgeRectCallout">
            <a:avLst>
              <a:gd name="adj1" fmla="val -28276"/>
              <a:gd name="adj2" fmla="val 77058"/>
            </a:avLst>
          </a:prstGeom>
          <a:solidFill>
            <a:srgbClr val="FAAD14">
              <a:alpha val="70000"/>
            </a:srgbClr>
          </a:solidFill>
          <a:ln w="25400" cap="flat" cmpd="sng" algn="ctr">
            <a:solidFill>
              <a:schemeClr val="tx1"/>
            </a:solidFill>
            <a:prstDash val="solid"/>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Session </a:t>
            </a:r>
            <a:r>
              <a:rPr lang="en-US" sz="1800" b="1" dirty="0">
                <a:solidFill>
                  <a:prstClr val="white"/>
                </a:solidFill>
                <a:latin typeface="Calibri"/>
                <a:ea typeface="+mn-ea"/>
                <a:cs typeface="+mn-cs"/>
              </a:rPr>
              <a:t>5: Implementing Screen Time Best Practices</a:t>
            </a:r>
            <a:endParaRPr kumimoji="0" lang="en-US" sz="1800" b="1" i="0" u="none" strike="noStrike" kern="0" cap="none" spc="0" normalizeH="0" baseline="0" noProof="0" dirty="0">
              <a:ln>
                <a:noFill/>
              </a:ln>
              <a:solidFill>
                <a:prstClr val="white"/>
              </a:solidFill>
              <a:effectLst/>
              <a:uLnTx/>
              <a:uFillTx/>
              <a:latin typeface="Calibri"/>
              <a:ea typeface="+mn-ea"/>
              <a:cs typeface="+mn-cs"/>
            </a:endParaRPr>
          </a:p>
          <a:p>
            <a:pPr lvl="0" defTabSz="457200">
              <a:buClrTx/>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Session 6: </a:t>
            </a:r>
            <a:r>
              <a:rPr lang="en-US" sz="1800" b="1" dirty="0">
                <a:solidFill>
                  <a:prstClr val="white"/>
                </a:solidFill>
                <a:latin typeface="Calibri"/>
              </a:rPr>
              <a:t>Celebrating Success </a:t>
            </a:r>
          </a:p>
          <a:p>
            <a:pPr lvl="0" defTabSz="457200">
              <a:buClrTx/>
              <a:defRPr/>
            </a:pPr>
            <a:r>
              <a:rPr lang="en-US" sz="1800" b="1" dirty="0">
                <a:solidFill>
                  <a:prstClr val="white"/>
                </a:solidFill>
                <a:latin typeface="Calibri"/>
              </a:rPr>
              <a:t>&amp; Continuing the Process of Healthy Change</a:t>
            </a:r>
          </a:p>
        </p:txBody>
      </p:sp>
      <p:sp>
        <p:nvSpPr>
          <p:cNvPr id="22" name="Rectangular Callout 17">
            <a:extLst>
              <a:ext uri="{FF2B5EF4-FFF2-40B4-BE49-F238E27FC236}">
                <a16:creationId xmlns:a16="http://schemas.microsoft.com/office/drawing/2014/main" id="{E237F480-D8E6-60C7-E3E4-DB4EF8B38178}"/>
              </a:ext>
            </a:extLst>
          </p:cNvPr>
          <p:cNvSpPr/>
          <p:nvPr/>
        </p:nvSpPr>
        <p:spPr>
          <a:xfrm>
            <a:off x="1242894" y="1479981"/>
            <a:ext cx="2993826" cy="1797700"/>
          </a:xfrm>
          <a:prstGeom prst="wedgeRectCallout">
            <a:avLst>
              <a:gd name="adj1" fmla="val -37480"/>
              <a:gd name="adj2" fmla="val 74730"/>
            </a:avLst>
          </a:prstGeom>
          <a:solidFill>
            <a:srgbClr val="FAAD14"/>
          </a:solidFill>
          <a:ln w="25400" cap="flat" cmpd="sng" algn="ctr">
            <a:solidFill>
              <a:schemeClr val="tx1"/>
            </a:solidFill>
            <a:prstDash val="solid"/>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Orientation </a:t>
            </a:r>
          </a:p>
          <a:p>
            <a:pPr marL="285744" marR="0" lvl="0" indent="-2857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Session 1: Learning Collaborative Orientation</a:t>
            </a:r>
          </a:p>
          <a:p>
            <a:pPr marL="285744" marR="0" lvl="0" indent="-2857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Session 2: Program Assessment Orientation</a:t>
            </a:r>
          </a:p>
        </p:txBody>
      </p:sp>
      <p:graphicFrame>
        <p:nvGraphicFramePr>
          <p:cNvPr id="23" name="Diagram 22">
            <a:extLst>
              <a:ext uri="{FF2B5EF4-FFF2-40B4-BE49-F238E27FC236}">
                <a16:creationId xmlns:a16="http://schemas.microsoft.com/office/drawing/2014/main" id="{644CDBB5-3229-D603-7BB5-5C302296A01F}"/>
              </a:ext>
            </a:extLst>
          </p:cNvPr>
          <p:cNvGraphicFramePr/>
          <p:nvPr>
            <p:extLst>
              <p:ext uri="{D42A27DB-BD31-4B8C-83A1-F6EECF244321}">
                <p14:modId xmlns:p14="http://schemas.microsoft.com/office/powerpoint/2010/main" val="2753007902"/>
              </p:ext>
            </p:extLst>
          </p:nvPr>
        </p:nvGraphicFramePr>
        <p:xfrm>
          <a:off x="-335280" y="3531245"/>
          <a:ext cx="9144000" cy="99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223821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P spid="21" grpId="0" animBg="1"/>
      <p:bldP spid="22"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DDBB1-80E4-D2BF-CF72-26D4D6EBF3AC}"/>
              </a:ext>
            </a:extLst>
          </p:cNvPr>
          <p:cNvSpPr>
            <a:spLocks noGrp="1"/>
          </p:cNvSpPr>
          <p:nvPr>
            <p:ph type="title"/>
          </p:nvPr>
        </p:nvSpPr>
        <p:spPr/>
        <p:txBody>
          <a:bodyPr/>
          <a:lstStyle/>
          <a:p>
            <a:r>
              <a:rPr lang="en-US" dirty="0"/>
              <a:t>Key Learnings Handout</a:t>
            </a:r>
          </a:p>
        </p:txBody>
      </p:sp>
      <p:sp>
        <p:nvSpPr>
          <p:cNvPr id="3" name="Slide Number Placeholder 2">
            <a:extLst>
              <a:ext uri="{FF2B5EF4-FFF2-40B4-BE49-F238E27FC236}">
                <a16:creationId xmlns:a16="http://schemas.microsoft.com/office/drawing/2014/main" id="{7B0EDD84-90C6-5EBA-239F-5D73493FFC00}"/>
              </a:ext>
            </a:extLst>
          </p:cNvPr>
          <p:cNvSpPr>
            <a:spLocks noGrp="1"/>
          </p:cNvSpPr>
          <p:nvPr>
            <p:ph type="sldNum" sz="quarter" idx="10"/>
          </p:nvPr>
        </p:nvSpPr>
        <p:spPr/>
        <p:txBody>
          <a:bodyPr/>
          <a:lstStyle/>
          <a:p>
            <a:pPr marL="0" lvl="0" indent="0" algn="r" rtl="0">
              <a:spcBef>
                <a:spcPts val="0"/>
              </a:spcBef>
              <a:spcAft>
                <a:spcPts val="0"/>
              </a:spcAft>
              <a:buNone/>
            </a:pPr>
            <a:fld id="{00000000-1234-1234-1234-123412341234}" type="slidenum">
              <a:rPr lang="en-US" smtClean="0"/>
              <a:t>183</a:t>
            </a:fld>
            <a:endParaRPr lang="en-US"/>
          </a:p>
        </p:txBody>
      </p:sp>
      <p:pic>
        <p:nvPicPr>
          <p:cNvPr id="7" name="Picture 6">
            <a:extLst>
              <a:ext uri="{FF2B5EF4-FFF2-40B4-BE49-F238E27FC236}">
                <a16:creationId xmlns:a16="http://schemas.microsoft.com/office/drawing/2014/main" id="{CA0C2B0F-4306-97DF-A037-A86777D95756}"/>
              </a:ext>
            </a:extLst>
          </p:cNvPr>
          <p:cNvPicPr>
            <a:picLocks noChangeAspect="1"/>
          </p:cNvPicPr>
          <p:nvPr/>
        </p:nvPicPr>
        <p:blipFill rotWithShape="1">
          <a:blip r:embed="rId3"/>
          <a:srcRect l="26120" t="22869" r="42089" b="28043"/>
          <a:stretch/>
        </p:blipFill>
        <p:spPr>
          <a:xfrm>
            <a:off x="970395" y="1269241"/>
            <a:ext cx="6073254" cy="5274893"/>
          </a:xfrm>
          <a:prstGeom prst="rect">
            <a:avLst/>
          </a:prstGeom>
        </p:spPr>
      </p:pic>
      <p:pic>
        <p:nvPicPr>
          <p:cNvPr id="8" name="Picture 7">
            <a:extLst>
              <a:ext uri="{FF2B5EF4-FFF2-40B4-BE49-F238E27FC236}">
                <a16:creationId xmlns:a16="http://schemas.microsoft.com/office/drawing/2014/main" id="{E56C9591-BE4F-3D93-CCE3-C9601A3E992E}"/>
              </a:ext>
            </a:extLst>
          </p:cNvPr>
          <p:cNvPicPr>
            <a:picLocks noChangeAspect="1"/>
          </p:cNvPicPr>
          <p:nvPr/>
        </p:nvPicPr>
        <p:blipFill>
          <a:blip r:embed="rId4">
            <a:duotone>
              <a:srgbClr val="4F81BD">
                <a:shade val="45000"/>
                <a:satMod val="135000"/>
              </a:srgbClr>
              <a:prstClr val="white"/>
            </a:duotone>
            <a:extLst>
              <a:ext uri="{BEBA8EAE-BF5A-486C-A8C5-ECC9F3942E4B}">
                <a14:imgProps xmlns:a14="http://schemas.microsoft.com/office/drawing/2010/main">
                  <a14:imgLayer r:embed="rId5">
                    <a14:imgEffect>
                      <a14:colorTemperature colorTemp="11500"/>
                    </a14:imgEffect>
                    <a14:imgEffect>
                      <a14:saturation sat="400000"/>
                    </a14:imgEffect>
                    <a14:imgEffect>
                      <a14:brightnessContrast contrast="-2000"/>
                    </a14:imgEffect>
                  </a14:imgLayer>
                </a14:imgProps>
              </a:ext>
              <a:ext uri="{28A0092B-C50C-407E-A947-70E740481C1C}">
                <a14:useLocalDpi xmlns:a14="http://schemas.microsoft.com/office/drawing/2010/main" val="0"/>
              </a:ext>
            </a:extLst>
          </a:blip>
          <a:stretch>
            <a:fillRect/>
          </a:stretch>
        </p:blipFill>
        <p:spPr>
          <a:xfrm>
            <a:off x="7764882" y="210492"/>
            <a:ext cx="978189" cy="1218051"/>
          </a:xfrm>
          <a:prstGeom prst="roundRect">
            <a:avLst>
              <a:gd name="adj" fmla="val 7200"/>
            </a:avLst>
          </a:prstGeom>
        </p:spPr>
      </p:pic>
    </p:spTree>
    <p:extLst>
      <p:ext uri="{BB962C8B-B14F-4D97-AF65-F5344CB8AC3E}">
        <p14:creationId xmlns:p14="http://schemas.microsoft.com/office/powerpoint/2010/main" val="189926333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68"/>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None/>
            </a:pPr>
            <a:r>
              <a:rPr lang="en-US" sz="2400" dirty="0"/>
              <a:t>During this Action Period your team will: </a:t>
            </a:r>
            <a:endParaRPr dirty="0"/>
          </a:p>
          <a:p>
            <a:pPr lvl="0" algn="l" rtl="0">
              <a:lnSpc>
                <a:spcPct val="100000"/>
              </a:lnSpc>
              <a:spcBef>
                <a:spcPts val="600"/>
              </a:spcBef>
              <a:spcAft>
                <a:spcPts val="0"/>
              </a:spcAft>
              <a:buSzPts val="2400"/>
            </a:pPr>
            <a:r>
              <a:rPr lang="en-US" sz="2400" dirty="0"/>
              <a:t>Work to reach all of your remaining goals with the help of the Healthy Kids, Healthy Future website and other resources.</a:t>
            </a:r>
            <a:endParaRPr dirty="0"/>
          </a:p>
          <a:p>
            <a:pPr lvl="0" algn="l" rtl="0">
              <a:lnSpc>
                <a:spcPct val="100000"/>
              </a:lnSpc>
              <a:spcBef>
                <a:spcPts val="600"/>
              </a:spcBef>
              <a:spcAft>
                <a:spcPts val="0"/>
              </a:spcAft>
              <a:buSzPts val="2400"/>
            </a:pPr>
            <a:r>
              <a:rPr lang="en-US" sz="2400" dirty="0"/>
              <a:t>With your Leadership Team, discuss and complete </a:t>
            </a:r>
            <a:r>
              <a:rPr lang="en-US" sz="2400" i="1" dirty="0"/>
              <a:t>Healthy Changes Handout</a:t>
            </a:r>
            <a:endParaRPr dirty="0"/>
          </a:p>
          <a:p>
            <a:pPr lvl="0" algn="l" rtl="0">
              <a:lnSpc>
                <a:spcPct val="100000"/>
              </a:lnSpc>
              <a:spcBef>
                <a:spcPts val="600"/>
              </a:spcBef>
              <a:spcAft>
                <a:spcPts val="0"/>
              </a:spcAft>
              <a:buSzPts val="2400"/>
            </a:pPr>
            <a:r>
              <a:rPr lang="en-US" sz="2400" dirty="0"/>
              <a:t>Complete second Screen Time program assessment on </a:t>
            </a:r>
            <a:r>
              <a:rPr lang="en-US" sz="2400" i="1" dirty="0"/>
              <a:t>Wellness Workbook.</a:t>
            </a:r>
            <a:endParaRPr lang="en-US" sz="2400" i="1" dirty="0">
              <a:cs typeface="Calibri"/>
            </a:endParaRPr>
          </a:p>
          <a:p>
            <a:pPr lvl="0" algn="l" rtl="0">
              <a:lnSpc>
                <a:spcPct val="100000"/>
              </a:lnSpc>
              <a:spcBef>
                <a:spcPts val="600"/>
              </a:spcBef>
              <a:spcAft>
                <a:spcPts val="0"/>
              </a:spcAft>
              <a:buSzPts val="2400"/>
            </a:pPr>
            <a:r>
              <a:rPr lang="en-US" sz="2400" dirty="0"/>
              <a:t>Meet with your trainer to discuss your second program assessment and the completion of your action plans.</a:t>
            </a:r>
            <a:endParaRPr dirty="0"/>
          </a:p>
        </p:txBody>
      </p:sp>
      <p:sp>
        <p:nvSpPr>
          <p:cNvPr id="699" name="Google Shape;699;p6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3264A0"/>
              </a:buClr>
              <a:buSzPts val="3600"/>
              <a:buFont typeface="Arial"/>
              <a:buNone/>
            </a:pPr>
            <a:r>
              <a:rPr lang="en-US"/>
              <a:t>Action Period Tasks </a:t>
            </a:r>
            <a:endParaRPr/>
          </a:p>
        </p:txBody>
      </p:sp>
      <p:sp>
        <p:nvSpPr>
          <p:cNvPr id="701" name="Google Shape;701;p68"/>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184</a:t>
            </a:fld>
            <a:endParaRPr kumimoji="0" sz="1200" b="0" i="0" u="none" strike="noStrike" kern="0" cap="none" spc="0" normalizeH="0" baseline="0" noProof="0">
              <a:ln>
                <a:noFill/>
              </a:ln>
              <a:solidFill>
                <a:srgbClr val="888888"/>
              </a:solidFill>
              <a:effectLst/>
              <a:uLnTx/>
              <a:uFillTx/>
              <a:latin typeface="Arial"/>
              <a:cs typeface="Arial"/>
              <a:sym typeface="Arial"/>
            </a:endParaRPr>
          </a:p>
        </p:txBody>
      </p:sp>
      <p:pic>
        <p:nvPicPr>
          <p:cNvPr id="700" name="Google Shape;700;p68" descr="http://www.speakyourtruth.com/wp-content/uploads/2014/01/action-clapboard.png"/>
          <p:cNvPicPr preferRelativeResize="0"/>
          <p:nvPr/>
        </p:nvPicPr>
        <p:blipFill rotWithShape="1">
          <a:blip r:embed="rId3">
            <a:alphaModFix/>
          </a:blip>
          <a:srcRect/>
          <a:stretch/>
        </p:blipFill>
        <p:spPr>
          <a:xfrm>
            <a:off x="7800976" y="316871"/>
            <a:ext cx="1006066" cy="1068701"/>
          </a:xfrm>
          <a:prstGeom prst="rect">
            <a:avLst/>
          </a:prstGeom>
          <a:noFill/>
          <a:ln>
            <a:noFill/>
          </a:ln>
        </p:spPr>
      </p:pic>
    </p:spTree>
    <p:extLst>
      <p:ext uri="{BB962C8B-B14F-4D97-AF65-F5344CB8AC3E}">
        <p14:creationId xmlns:p14="http://schemas.microsoft.com/office/powerpoint/2010/main" val="301248647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vert="horz" lIns="91440" tIns="45720" rIns="91440" bIns="45720" rtlCol="0" anchor="t">
            <a:normAutofit/>
          </a:bodyPr>
          <a:lstStyle/>
          <a:p>
            <a:r>
              <a:rPr lang="en-US" dirty="0"/>
              <a:t>Final technical assistance “visit”: </a:t>
            </a:r>
          </a:p>
          <a:p>
            <a:endParaRPr lang="en-US"/>
          </a:p>
        </p:txBody>
      </p:sp>
      <p:sp>
        <p:nvSpPr>
          <p:cNvPr id="2" name="Title 1">
            <a:extLst>
              <a:ext uri="{FF2B5EF4-FFF2-40B4-BE49-F238E27FC236}">
                <a16:creationId xmlns:a16="http://schemas.microsoft.com/office/drawing/2014/main" id="{EA6E15B1-038F-4D4E-95B7-781A6F6C00D9}"/>
              </a:ext>
            </a:extLst>
          </p:cNvPr>
          <p:cNvSpPr>
            <a:spLocks noGrp="1"/>
          </p:cNvSpPr>
          <p:nvPr>
            <p:ph type="title"/>
          </p:nvPr>
        </p:nvSpPr>
        <p:spPr/>
        <p:txBody>
          <a:bodyPr/>
          <a:lstStyle/>
          <a:p>
            <a:r>
              <a:rPr lang="en-US"/>
              <a:t>Key Dates</a:t>
            </a:r>
          </a:p>
        </p:txBody>
      </p:sp>
      <p:sp>
        <p:nvSpPr>
          <p:cNvPr id="4" name="Slide Number Placeholder 3"/>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E47D4E3-351F-4CDB-9041-F63A25E2B1C2}" type="slidenum">
              <a:rPr lang="en-US" smtClean="0"/>
              <a:pPr/>
              <a:t>185</a:t>
            </a:fld>
            <a:endParaRPr lang="en-US"/>
          </a:p>
        </p:txBody>
      </p:sp>
    </p:spTree>
    <p:extLst>
      <p:ext uri="{BB962C8B-B14F-4D97-AF65-F5344CB8AC3E}">
        <p14:creationId xmlns:p14="http://schemas.microsoft.com/office/powerpoint/2010/main" val="210666317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a:r>
              <a:rPr lang="en-US"/>
              <a:t>Questions</a:t>
            </a:r>
          </a:p>
        </p:txBody>
      </p:sp>
      <p:sp>
        <p:nvSpPr>
          <p:cNvPr id="3" name="Slide Number Placeholder 2"/>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lang="en-US" smtClean="0"/>
              <a:pPr marL="0" marR="0" lvl="0" indent="0" algn="r" defTabSz="4572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803521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pic>
        <p:nvPicPr>
          <p:cNvPr id="712" name="Google Shape;712;p70" descr="My Year in Blogging: Happy Anniversary, Baby! | The Green ..."/>
          <p:cNvPicPr preferRelativeResize="0"/>
          <p:nvPr/>
        </p:nvPicPr>
        <p:blipFill rotWithShape="1">
          <a:blip r:embed="rId3">
            <a:alphaModFix/>
          </a:blip>
          <a:srcRect/>
          <a:stretch/>
        </p:blipFill>
        <p:spPr>
          <a:xfrm>
            <a:off x="269823" y="1560224"/>
            <a:ext cx="8646184" cy="5034240"/>
          </a:xfrm>
          <a:prstGeom prst="rect">
            <a:avLst/>
          </a:prstGeom>
          <a:noFill/>
          <a:ln>
            <a:noFill/>
          </a:ln>
        </p:spPr>
      </p:pic>
      <p:sp>
        <p:nvSpPr>
          <p:cNvPr id="713" name="Google Shape;713;p70"/>
          <p:cNvSpPr txBox="1">
            <a:spLocks noGrp="1"/>
          </p:cNvSpPr>
          <p:nvPr>
            <p:ph type="sldNum" idx="12"/>
          </p:nvPr>
        </p:nvSpPr>
        <p:spPr>
          <a:xfrm>
            <a:off x="6928997" y="6356350"/>
            <a:ext cx="20574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187</a:t>
            </a:fld>
            <a:endParaRPr kumimoji="0" sz="1200" b="0" i="0" u="none" strike="noStrike" kern="0" cap="none" spc="0" normalizeH="0" baseline="0" noProof="0">
              <a:ln>
                <a:noFill/>
              </a:ln>
              <a:solidFill>
                <a:srgbClr val="888888"/>
              </a:solidFill>
              <a:effectLst/>
              <a:uLnTx/>
              <a:uFillTx/>
              <a:latin typeface="Arial"/>
              <a:cs typeface="Arial"/>
              <a:sym typeface="Arial"/>
            </a:endParaRPr>
          </a:p>
        </p:txBody>
      </p:sp>
      <p:sp>
        <p:nvSpPr>
          <p:cNvPr id="714" name="Google Shape;714;p70"/>
          <p:cNvSpPr txBox="1"/>
          <p:nvPr/>
        </p:nvSpPr>
        <p:spPr>
          <a:xfrm>
            <a:off x="401853" y="276746"/>
            <a:ext cx="8375065" cy="255450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8000"/>
              <a:buFont typeface="Arial"/>
              <a:buNone/>
              <a:tabLst/>
              <a:defRPr/>
            </a:pPr>
            <a:r>
              <a:rPr kumimoji="0" lang="en-US" sz="8000" b="1" i="0" u="none" strike="noStrike" kern="0" cap="none" spc="0" normalizeH="0" baseline="0" noProof="0">
                <a:ln>
                  <a:noFill/>
                </a:ln>
                <a:solidFill>
                  <a:srgbClr val="3264A0"/>
                </a:solidFill>
                <a:effectLst/>
                <a:uLnTx/>
                <a:uFillTx/>
                <a:latin typeface="Arial"/>
                <a:ea typeface="Arial"/>
                <a:cs typeface="Arial"/>
                <a:sym typeface="Arial"/>
              </a:rPr>
              <a:t>Congratulations!</a:t>
            </a:r>
            <a:r>
              <a:rPr kumimoji="0" lang="en-US" sz="8000" b="1" i="0" u="none" strike="noStrike" kern="0" cap="none" spc="0" normalizeH="0" baseline="0" noProof="0">
                <a:ln>
                  <a:noFill/>
                </a:ln>
                <a:solidFill>
                  <a:srgbClr val="3264A0"/>
                </a:solidFill>
                <a:effectLst/>
                <a:uLnTx/>
                <a:uFillTx/>
                <a:latin typeface="Arial"/>
                <a:cs typeface="Arial"/>
                <a:sym typeface="Arial"/>
              </a:rPr>
              <a:t> </a:t>
            </a:r>
            <a:endParaRPr kumimoji="0" lang="en-US"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712"/>
                                        </p:tgtEl>
                                      </p:cBhvr>
                                    </p:animEffect>
                                    <p:set>
                                      <p:cBhvr>
                                        <p:cTn id="7" dur="1" fill="hold">
                                          <p:stCondLst>
                                            <p:cond delay="2000"/>
                                          </p:stCondLst>
                                        </p:cTn>
                                        <p:tgtEl>
                                          <p:spTgt spid="7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F7177-DB45-4A7D-A0F1-2830DD662583}"/>
              </a:ext>
            </a:extLst>
          </p:cNvPr>
          <p:cNvSpPr>
            <a:spLocks noGrp="1"/>
          </p:cNvSpPr>
          <p:nvPr>
            <p:ph type="ctrTitle"/>
          </p:nvPr>
        </p:nvSpPr>
        <p:spPr/>
        <p:txBody>
          <a:bodyPr/>
          <a:lstStyle/>
          <a:p>
            <a:r>
              <a:rPr lang="en-US"/>
              <a:t>Thank you!</a:t>
            </a:r>
          </a:p>
        </p:txBody>
      </p:sp>
      <p:sp>
        <p:nvSpPr>
          <p:cNvPr id="4" name="Subtitle 3">
            <a:extLst>
              <a:ext uri="{FF2B5EF4-FFF2-40B4-BE49-F238E27FC236}">
                <a16:creationId xmlns:a16="http://schemas.microsoft.com/office/drawing/2014/main" id="{E8BEDF14-1675-4C46-81B2-12B70724546C}"/>
              </a:ext>
            </a:extLst>
          </p:cNvPr>
          <p:cNvSpPr>
            <a:spLocks noGrp="1"/>
          </p:cNvSpPr>
          <p:nvPr>
            <p:ph type="subTitle" idx="1"/>
          </p:nvPr>
        </p:nvSpPr>
        <p:spPr>
          <a:xfrm>
            <a:off x="3103210" y="4284651"/>
            <a:ext cx="2937580" cy="2573349"/>
          </a:xfrm>
        </p:spPr>
        <p:txBody>
          <a:bodyPr>
            <a:normAutofit/>
          </a:bodyPr>
          <a:lstStyle/>
          <a:p>
            <a:r>
              <a:rPr lang="en-US" dirty="0"/>
              <a:t>Trainer Name </a:t>
            </a:r>
          </a:p>
          <a:p>
            <a:r>
              <a:rPr lang="en-US" dirty="0"/>
              <a:t>Email</a:t>
            </a:r>
          </a:p>
          <a:p>
            <a:r>
              <a:rPr lang="en-US" dirty="0"/>
              <a:t>Phone</a:t>
            </a:r>
          </a:p>
          <a:p>
            <a:endParaRPr lang="en-US" dirty="0"/>
          </a:p>
        </p:txBody>
      </p:sp>
      <p:sp>
        <p:nvSpPr>
          <p:cNvPr id="3" name="Slide Number Placeholder 2"/>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2F12FE-44DD-4E9A-97DB-0269DCBFB1C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7305752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marL="0" indent="0">
              <a:buNone/>
            </a:pPr>
            <a:r>
              <a:rPr lang="en-US" dirty="0"/>
              <a:t>After Session 6, trainers should:</a:t>
            </a:r>
          </a:p>
          <a:p>
            <a:r>
              <a:rPr lang="en-US" dirty="0"/>
              <a:t>Meet with ECE programs to provide TA.</a:t>
            </a:r>
          </a:p>
          <a:p>
            <a:r>
              <a:rPr lang="en-US" dirty="0"/>
              <a:t>Provide support to help ECE programs reach their Goals and brainstorm any support needed for final implementation of action plans.</a:t>
            </a:r>
          </a:p>
          <a:p>
            <a:r>
              <a:rPr lang="en-US" dirty="0"/>
              <a:t>Offer support as programs complete the 2</a:t>
            </a:r>
            <a:r>
              <a:rPr lang="en-US" baseline="30000" dirty="0"/>
              <a:t>nd</a:t>
            </a:r>
            <a:r>
              <a:rPr lang="en-US" dirty="0"/>
              <a:t> Screen Time program assessment.</a:t>
            </a:r>
          </a:p>
          <a:p>
            <a:r>
              <a:rPr lang="en-US" dirty="0"/>
              <a:t>Talk with ECE programs about the </a:t>
            </a:r>
            <a:r>
              <a:rPr lang="en-US" i="1" dirty="0"/>
              <a:t>Healthy Changes Handout </a:t>
            </a:r>
            <a:r>
              <a:rPr lang="en-US" dirty="0"/>
              <a:t>and any additional action plans they would like to select.</a:t>
            </a:r>
          </a:p>
          <a:p>
            <a:pPr lvl="1"/>
            <a:endParaRPr lang="en-US" dirty="0"/>
          </a:p>
        </p:txBody>
      </p:sp>
      <p:sp>
        <p:nvSpPr>
          <p:cNvPr id="6" name="Title 5"/>
          <p:cNvSpPr>
            <a:spLocks noGrp="1"/>
          </p:cNvSpPr>
          <p:nvPr>
            <p:ph type="title"/>
          </p:nvPr>
        </p:nvSpPr>
        <p:spPr/>
        <p:txBody>
          <a:bodyPr/>
          <a:lstStyle/>
          <a:p>
            <a:r>
              <a:rPr lang="en-US" dirty="0"/>
              <a:t>Trainer Reminders</a:t>
            </a:r>
          </a:p>
        </p:txBody>
      </p:sp>
      <p:sp>
        <p:nvSpPr>
          <p:cNvPr id="2" name="Slide Number Placeholder 1"/>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52F12FE-44DD-4E9A-97DB-0269DCBFB1C7}" type="slidenum">
              <a:rPr lang="en-US" smtClean="0"/>
              <a:pPr marL="0" marR="0" lvl="0" indent="0" algn="r" defTabSz="4572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3058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199" y="122902"/>
            <a:ext cx="8229600" cy="875601"/>
          </a:xfrm>
        </p:spPr>
        <p:txBody>
          <a:bodyPr>
            <a:normAutofit fontScale="90000"/>
          </a:bodyPr>
          <a:lstStyle/>
          <a:p>
            <a:r>
              <a:rPr lang="en-US"/>
              <a:t>Video </a:t>
            </a:r>
            <a:r>
              <a:rPr lang="en-US" i="1"/>
              <a:t>Making Health Easier: </a:t>
            </a:r>
            <a:br>
              <a:rPr lang="en-US" i="1"/>
            </a:br>
            <a:r>
              <a:rPr lang="en-US" i="1"/>
              <a:t>Healthy Changes Start in Preschool</a:t>
            </a:r>
          </a:p>
        </p:txBody>
      </p:sp>
      <p:pic>
        <p:nvPicPr>
          <p:cNvPr id="5" name="Picture 2">
            <a:hlinkClick r:id="rId3"/>
          </p:cNvPr>
          <p:cNvPicPr>
            <a:picLocks noGrp="1" noChangeAspect="1" noChangeArrowheads="1"/>
          </p:cNvPicPr>
          <p:nvPr>
            <p:ph idx="1"/>
          </p:nvPr>
        </p:nvPicPr>
        <p:blipFill>
          <a:blip r:embed="rId4" cstate="email">
            <a:extLst>
              <a:ext uri="{28A0092B-C50C-407E-A947-70E740481C1C}">
                <a14:useLocalDpi xmlns:a14="http://schemas.microsoft.com/office/drawing/2010/main"/>
              </a:ext>
            </a:extLst>
          </a:blip>
          <a:stretch>
            <a:fillRect/>
          </a:stretch>
        </p:blipFill>
        <p:spPr bwMode="auto">
          <a:xfrm>
            <a:off x="457200" y="1508984"/>
            <a:ext cx="8229600" cy="4135191"/>
          </a:xfrm>
          <a:prstGeom prst="rect">
            <a:avLst/>
          </a:prstGeom>
          <a:noFill/>
          <a:ln w="9525">
            <a:noFill/>
            <a:miter lim="800000"/>
            <a:headEnd/>
            <a:tailEnd/>
          </a:ln>
        </p:spPr>
      </p:pic>
      <p:sp>
        <p:nvSpPr>
          <p:cNvPr id="2" name="Slide Number Placeholder 1"/>
          <p:cNvSpPr>
            <a:spLocks noGrp="1"/>
          </p:cNvSpPr>
          <p:nvPr>
            <p:ph type="sldNum" sz="quarter" idx="10"/>
          </p:nvPr>
        </p:nvSpPr>
        <p:spPr/>
        <p:txBody>
          <a:bodyPr/>
          <a:lstStyle/>
          <a:p>
            <a:fld id="{CE47D4E3-351F-4CDB-9041-F63A25E2B1C2}" type="slidenum">
              <a:rPr lang="en-US" smtClean="0"/>
              <a:t>19</a:t>
            </a:fld>
            <a:endParaRPr lang="en-US"/>
          </a:p>
        </p:txBody>
      </p:sp>
    </p:spTree>
    <p:extLst>
      <p:ext uri="{BB962C8B-B14F-4D97-AF65-F5344CB8AC3E}">
        <p14:creationId xmlns:p14="http://schemas.microsoft.com/office/powerpoint/2010/main" val="899242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55637-94D7-4F8B-87EC-C33409BF2A3A}"/>
              </a:ext>
            </a:extLst>
          </p:cNvPr>
          <p:cNvSpPr>
            <a:spLocks noGrp="1"/>
          </p:cNvSpPr>
          <p:nvPr>
            <p:ph type="ctrTitle"/>
          </p:nvPr>
        </p:nvSpPr>
        <p:spPr>
          <a:xfrm>
            <a:off x="504825" y="1524000"/>
            <a:ext cx="8050132" cy="2534307"/>
          </a:xfrm>
        </p:spPr>
        <p:txBody>
          <a:bodyPr>
            <a:noAutofit/>
          </a:bodyPr>
          <a:lstStyle/>
          <a:p>
            <a:r>
              <a:rPr lang="en-US" sz="3600" dirty="0"/>
              <a:t>Screen Time</a:t>
            </a:r>
            <a:br>
              <a:rPr lang="en-US" sz="3600" dirty="0"/>
            </a:br>
            <a:r>
              <a:rPr lang="en-US" sz="3600" dirty="0"/>
              <a:t>Learning Collaborative </a:t>
            </a:r>
            <a:br>
              <a:rPr lang="en-US" sz="3600" dirty="0"/>
            </a:br>
            <a:r>
              <a:rPr lang="en-US" sz="3600" dirty="0"/>
              <a:t>Orientation</a:t>
            </a:r>
          </a:p>
        </p:txBody>
      </p:sp>
      <p:sp>
        <p:nvSpPr>
          <p:cNvPr id="3" name="Subtitle 2">
            <a:extLst>
              <a:ext uri="{FF2B5EF4-FFF2-40B4-BE49-F238E27FC236}">
                <a16:creationId xmlns:a16="http://schemas.microsoft.com/office/drawing/2014/main" id="{298DC1A4-F2E6-4FE9-9BCF-ED332A89254F}"/>
              </a:ext>
            </a:extLst>
          </p:cNvPr>
          <p:cNvSpPr>
            <a:spLocks noGrp="1"/>
          </p:cNvSpPr>
          <p:nvPr>
            <p:ph type="subTitle" idx="1"/>
          </p:nvPr>
        </p:nvSpPr>
        <p:spPr>
          <a:xfrm>
            <a:off x="1476376" y="4286250"/>
            <a:ext cx="6226518" cy="1913942"/>
          </a:xfrm>
        </p:spPr>
        <p:txBody>
          <a:bodyPr>
            <a:normAutofit/>
          </a:bodyPr>
          <a:lstStyle/>
          <a:p>
            <a:r>
              <a:rPr lang="en-US" dirty="0"/>
              <a:t>Insert Trainer Name</a:t>
            </a:r>
          </a:p>
          <a:p>
            <a:r>
              <a:rPr lang="en-US" dirty="0"/>
              <a:t>Insert Date of Presentation</a:t>
            </a:r>
          </a:p>
        </p:txBody>
      </p:sp>
      <p:sp>
        <p:nvSpPr>
          <p:cNvPr id="4" name="TextBox 3">
            <a:extLst>
              <a:ext uri="{FF2B5EF4-FFF2-40B4-BE49-F238E27FC236}">
                <a16:creationId xmlns:a16="http://schemas.microsoft.com/office/drawing/2014/main" id="{E6A3AFEE-51B9-4BBD-9E0A-1C525670FBD0}"/>
              </a:ext>
            </a:extLst>
          </p:cNvPr>
          <p:cNvSpPr txBox="1"/>
          <p:nvPr/>
        </p:nvSpPr>
        <p:spPr>
          <a:xfrm>
            <a:off x="-1487568" y="6281700"/>
            <a:ext cx="7128049"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rPr>
              <a:t>© 2023 The Nemours Foundation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53313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457201" y="1385458"/>
            <a:ext cx="8369300" cy="4987635"/>
          </a:xfrm>
        </p:spPr>
        <p:txBody>
          <a:bodyPr>
            <a:normAutofit/>
          </a:bodyPr>
          <a:lstStyle/>
          <a:p>
            <a:pPr marL="0" indent="0">
              <a:buNone/>
            </a:pPr>
            <a:r>
              <a:rPr lang="en-US" b="1" dirty="0"/>
              <a:t>Community of learners that implement changes to promote health and wellness in ECE programs</a:t>
            </a:r>
          </a:p>
          <a:p>
            <a:r>
              <a:rPr lang="en-US" dirty="0"/>
              <a:t>Share ideas on what works and implement change with support from other learners and trainers</a:t>
            </a:r>
          </a:p>
          <a:p>
            <a:r>
              <a:rPr lang="en-US" dirty="0"/>
              <a:t>Proven ideas and resources to support program change to adopt best practices</a:t>
            </a:r>
          </a:p>
        </p:txBody>
      </p:sp>
      <p:sp>
        <p:nvSpPr>
          <p:cNvPr id="7" name="Title 1"/>
          <p:cNvSpPr>
            <a:spLocks noGrp="1"/>
          </p:cNvSpPr>
          <p:nvPr>
            <p:ph type="title"/>
          </p:nvPr>
        </p:nvSpPr>
        <p:spPr/>
        <p:txBody>
          <a:bodyPr/>
          <a:lstStyle/>
          <a:p>
            <a:r>
              <a:rPr lang="en-US"/>
              <a:t>The Learning Collaborative Model </a:t>
            </a:r>
          </a:p>
        </p:txBody>
      </p:sp>
      <p:sp>
        <p:nvSpPr>
          <p:cNvPr id="2" name="Slide Number Placeholder 1"/>
          <p:cNvSpPr>
            <a:spLocks noGrp="1"/>
          </p:cNvSpPr>
          <p:nvPr>
            <p:ph type="sldNum" sz="quarter" idx="10"/>
          </p:nvPr>
        </p:nvSpPr>
        <p:spPr/>
        <p:txBody>
          <a:bodyPr/>
          <a:lstStyle/>
          <a:p>
            <a:fld id="{CE47D4E3-351F-4CDB-9041-F63A25E2B1C2}" type="slidenum">
              <a:rPr lang="en-US" smtClean="0"/>
              <a:t>20</a:t>
            </a:fld>
            <a:endParaRPr lang="en-US"/>
          </a:p>
        </p:txBody>
      </p:sp>
    </p:spTree>
    <p:extLst>
      <p:ext uri="{BB962C8B-B14F-4D97-AF65-F5344CB8AC3E}">
        <p14:creationId xmlns:p14="http://schemas.microsoft.com/office/powerpoint/2010/main" val="158167346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Leadership Team Model</a:t>
            </a:r>
          </a:p>
        </p:txBody>
      </p:sp>
      <p:sp>
        <p:nvSpPr>
          <p:cNvPr id="25" name="Down Arrow 24"/>
          <p:cNvSpPr/>
          <p:nvPr/>
        </p:nvSpPr>
        <p:spPr>
          <a:xfrm>
            <a:off x="4292600" y="1831868"/>
            <a:ext cx="533400" cy="990600"/>
          </a:xfrm>
          <a:prstGeom prst="downArrow">
            <a:avLst/>
          </a:prstGeom>
          <a:solidFill>
            <a:srgbClr val="B61E3D"/>
          </a:solidFill>
          <a:ln w="11429" cap="flat" cmpd="sng" algn="ctr">
            <a:solidFill>
              <a:srgbClr val="B61E3D"/>
            </a:solidFill>
            <a:prstDash val="sysDash"/>
          </a:ln>
          <a:effectLst/>
        </p:spPr>
        <p:txBody>
          <a:bodyPr rtlCol="0" anchor="ctr"/>
          <a:lstStyle/>
          <a:p>
            <a:pPr algn="ctr">
              <a:defRPr/>
            </a:pPr>
            <a:endParaRPr lang="en-US" kern="0">
              <a:solidFill>
                <a:srgbClr val="3264A0"/>
              </a:solidFill>
              <a:latin typeface="Georgia"/>
            </a:endParaRPr>
          </a:p>
        </p:txBody>
      </p:sp>
      <p:cxnSp>
        <p:nvCxnSpPr>
          <p:cNvPr id="26" name="Straight Arrow Connector 25"/>
          <p:cNvCxnSpPr/>
          <p:nvPr/>
        </p:nvCxnSpPr>
        <p:spPr>
          <a:xfrm flipH="1">
            <a:off x="3102170" y="4558033"/>
            <a:ext cx="1485900" cy="780871"/>
          </a:xfrm>
          <a:prstGeom prst="straightConnector1">
            <a:avLst/>
          </a:prstGeom>
          <a:noFill/>
          <a:ln w="38100" cap="flat" cmpd="sng" algn="ctr">
            <a:solidFill>
              <a:srgbClr val="9BBB59"/>
            </a:solidFill>
            <a:prstDash val="solid"/>
            <a:tailEnd type="arrow"/>
          </a:ln>
          <a:effectLst/>
        </p:spPr>
      </p:cxnSp>
      <p:cxnSp>
        <p:nvCxnSpPr>
          <p:cNvPr id="28" name="Straight Arrow Connector 27"/>
          <p:cNvCxnSpPr/>
          <p:nvPr/>
        </p:nvCxnSpPr>
        <p:spPr>
          <a:xfrm>
            <a:off x="4559301" y="4552071"/>
            <a:ext cx="1485900" cy="780871"/>
          </a:xfrm>
          <a:prstGeom prst="straightConnector1">
            <a:avLst/>
          </a:prstGeom>
          <a:noFill/>
          <a:ln w="38100" cap="flat" cmpd="sng" algn="ctr">
            <a:solidFill>
              <a:srgbClr val="9BBB59"/>
            </a:solidFill>
            <a:prstDash val="solid"/>
            <a:tailEnd type="arrow"/>
          </a:ln>
          <a:effectLst/>
        </p:spPr>
      </p:cxnSp>
      <p:sp>
        <p:nvSpPr>
          <p:cNvPr id="29" name="Oval 28"/>
          <p:cNvSpPr/>
          <p:nvPr/>
        </p:nvSpPr>
        <p:spPr>
          <a:xfrm>
            <a:off x="1173167" y="1168411"/>
            <a:ext cx="6629400" cy="5257791"/>
          </a:xfrm>
          <a:prstGeom prst="ellipse">
            <a:avLst/>
          </a:prstGeom>
          <a:noFill/>
          <a:ln w="11429" cap="flat" cmpd="sng" algn="ctr">
            <a:solidFill>
              <a:srgbClr val="53548A">
                <a:lumMod val="75000"/>
              </a:srgbClr>
            </a:solidFill>
            <a:prstDash val="sysDash"/>
          </a:ln>
          <a:effectLst/>
        </p:spPr>
        <p:txBody>
          <a:bodyPr rtlCol="0" anchor="ctr"/>
          <a:lstStyle/>
          <a:p>
            <a:pPr algn="ctr">
              <a:defRPr/>
            </a:pPr>
            <a:endParaRPr lang="en-US" sz="2400" b="1" kern="0">
              <a:solidFill>
                <a:srgbClr val="0000FF"/>
              </a:solidFill>
              <a:latin typeface="Georgia"/>
            </a:endParaRPr>
          </a:p>
        </p:txBody>
      </p:sp>
      <p:sp>
        <p:nvSpPr>
          <p:cNvPr id="30" name="TextBox 29"/>
          <p:cNvSpPr txBox="1"/>
          <p:nvPr/>
        </p:nvSpPr>
        <p:spPr>
          <a:xfrm>
            <a:off x="3390899" y="1388892"/>
            <a:ext cx="2362200" cy="461665"/>
          </a:xfrm>
          <a:prstGeom prst="rect">
            <a:avLst/>
          </a:prstGeom>
          <a:noFill/>
        </p:spPr>
        <p:txBody>
          <a:bodyPr wrap="square" rtlCol="0">
            <a:spAutoFit/>
          </a:bodyPr>
          <a:lstStyle/>
          <a:p>
            <a:pPr algn="ctr">
              <a:defRPr/>
            </a:pPr>
            <a:r>
              <a:rPr lang="en-US" sz="2400" b="1" kern="0">
                <a:solidFill>
                  <a:sysClr val="windowText" lastClr="000000"/>
                </a:solidFill>
              </a:rPr>
              <a:t>ECE Programs</a:t>
            </a:r>
          </a:p>
        </p:txBody>
      </p:sp>
      <p:sp>
        <p:nvSpPr>
          <p:cNvPr id="31" name="TextBox 30"/>
          <p:cNvSpPr txBox="1"/>
          <p:nvPr/>
        </p:nvSpPr>
        <p:spPr>
          <a:xfrm>
            <a:off x="2666999" y="2832609"/>
            <a:ext cx="3810000" cy="1200329"/>
          </a:xfrm>
          <a:prstGeom prst="rect">
            <a:avLst/>
          </a:prstGeom>
          <a:noFill/>
        </p:spPr>
        <p:txBody>
          <a:bodyPr wrap="square" rtlCol="0">
            <a:spAutoFit/>
          </a:bodyPr>
          <a:lstStyle/>
          <a:p>
            <a:pPr algn="ctr">
              <a:defRPr/>
            </a:pPr>
            <a:r>
              <a:rPr lang="en-US" sz="3600" b="1" kern="0">
                <a:solidFill>
                  <a:srgbClr val="3264A0"/>
                </a:solidFill>
              </a:rPr>
              <a:t>Self-Defined</a:t>
            </a:r>
          </a:p>
          <a:p>
            <a:pPr algn="ctr">
              <a:defRPr/>
            </a:pPr>
            <a:r>
              <a:rPr lang="en-US" sz="3600" b="1" kern="0">
                <a:solidFill>
                  <a:srgbClr val="3264A0"/>
                </a:solidFill>
              </a:rPr>
              <a:t>Leadership Team</a:t>
            </a:r>
          </a:p>
        </p:txBody>
      </p:sp>
      <p:sp>
        <p:nvSpPr>
          <p:cNvPr id="32" name="TextBox 31"/>
          <p:cNvSpPr txBox="1"/>
          <p:nvPr/>
        </p:nvSpPr>
        <p:spPr>
          <a:xfrm>
            <a:off x="2260600" y="5335985"/>
            <a:ext cx="1828800" cy="646331"/>
          </a:xfrm>
          <a:prstGeom prst="rect">
            <a:avLst/>
          </a:prstGeom>
          <a:noFill/>
        </p:spPr>
        <p:txBody>
          <a:bodyPr wrap="square" rtlCol="0">
            <a:spAutoFit/>
          </a:bodyPr>
          <a:lstStyle/>
          <a:p>
            <a:pPr algn="ctr">
              <a:defRPr/>
            </a:pPr>
            <a:r>
              <a:rPr lang="en-US" b="1" i="1" kern="0">
                <a:solidFill>
                  <a:sysClr val="windowText" lastClr="000000"/>
                </a:solidFill>
              </a:rPr>
              <a:t>Owner/</a:t>
            </a:r>
          </a:p>
          <a:p>
            <a:pPr algn="ctr">
              <a:defRPr/>
            </a:pPr>
            <a:r>
              <a:rPr lang="en-US" b="1" i="1" kern="0">
                <a:solidFill>
                  <a:sysClr val="windowText" lastClr="000000"/>
                </a:solidFill>
              </a:rPr>
              <a:t>Director</a:t>
            </a:r>
          </a:p>
        </p:txBody>
      </p:sp>
      <p:sp>
        <p:nvSpPr>
          <p:cNvPr id="33" name="TextBox 32"/>
          <p:cNvSpPr txBox="1"/>
          <p:nvPr/>
        </p:nvSpPr>
        <p:spPr>
          <a:xfrm>
            <a:off x="3911600" y="5576834"/>
            <a:ext cx="1295400" cy="646331"/>
          </a:xfrm>
          <a:prstGeom prst="rect">
            <a:avLst/>
          </a:prstGeom>
          <a:noFill/>
        </p:spPr>
        <p:txBody>
          <a:bodyPr wrap="square" rtlCol="0">
            <a:spAutoFit/>
          </a:bodyPr>
          <a:lstStyle/>
          <a:p>
            <a:pPr algn="ctr">
              <a:defRPr/>
            </a:pPr>
            <a:r>
              <a:rPr lang="en-US" b="1" i="1" kern="0">
                <a:solidFill>
                  <a:sysClr val="windowText" lastClr="000000"/>
                </a:solidFill>
              </a:rPr>
              <a:t>Lead</a:t>
            </a:r>
          </a:p>
          <a:p>
            <a:pPr algn="ctr">
              <a:defRPr/>
            </a:pPr>
            <a:r>
              <a:rPr lang="en-US" b="1" i="1" kern="0">
                <a:solidFill>
                  <a:sysClr val="windowText" lastClr="000000"/>
                </a:solidFill>
              </a:rPr>
              <a:t>Teacher</a:t>
            </a:r>
          </a:p>
        </p:txBody>
      </p:sp>
      <p:sp>
        <p:nvSpPr>
          <p:cNvPr id="34" name="TextBox 33"/>
          <p:cNvSpPr txBox="1"/>
          <p:nvPr/>
        </p:nvSpPr>
        <p:spPr>
          <a:xfrm>
            <a:off x="5287438" y="5351897"/>
            <a:ext cx="1485887" cy="646331"/>
          </a:xfrm>
          <a:prstGeom prst="rect">
            <a:avLst/>
          </a:prstGeom>
          <a:noFill/>
        </p:spPr>
        <p:txBody>
          <a:bodyPr wrap="square" rtlCol="0">
            <a:spAutoFit/>
          </a:bodyPr>
          <a:lstStyle/>
          <a:p>
            <a:pPr algn="ctr">
              <a:defRPr/>
            </a:pPr>
            <a:r>
              <a:rPr lang="en-US" b="1" i="1" kern="0">
                <a:solidFill>
                  <a:sysClr val="windowText" lastClr="000000"/>
                </a:solidFill>
              </a:rPr>
              <a:t>Other Staff member </a:t>
            </a:r>
          </a:p>
        </p:txBody>
      </p:sp>
      <p:cxnSp>
        <p:nvCxnSpPr>
          <p:cNvPr id="16" name="Straight Arrow Connector 15"/>
          <p:cNvCxnSpPr/>
          <p:nvPr/>
        </p:nvCxnSpPr>
        <p:spPr>
          <a:xfrm>
            <a:off x="4568631" y="4567364"/>
            <a:ext cx="0" cy="1009471"/>
          </a:xfrm>
          <a:prstGeom prst="straightConnector1">
            <a:avLst/>
          </a:prstGeom>
          <a:ln w="38100">
            <a:solidFill>
              <a:srgbClr val="9BBB59"/>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528848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Learning Collaborative Timeline</a:t>
            </a:r>
          </a:p>
        </p:txBody>
      </p:sp>
      <p:sp>
        <p:nvSpPr>
          <p:cNvPr id="3" name="Slide Number Placeholder 2"/>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9" name="Rectangular Callout 18"/>
          <p:cNvSpPr/>
          <p:nvPr/>
        </p:nvSpPr>
        <p:spPr>
          <a:xfrm>
            <a:off x="2739807" y="4756346"/>
            <a:ext cx="3179066" cy="1796185"/>
          </a:xfrm>
          <a:prstGeom prst="wedgeRectCallout">
            <a:avLst>
              <a:gd name="adj1" fmla="val -24825"/>
              <a:gd name="adj2" fmla="val -72767"/>
            </a:avLst>
          </a:prstGeom>
          <a:solidFill>
            <a:srgbClr val="FAAD14">
              <a:alpha val="80000"/>
            </a:srgbClr>
          </a:solidFill>
          <a:ln w="25400" cap="flat" cmpd="sng" algn="ctr">
            <a:solidFill>
              <a:schemeClr val="tx1"/>
            </a:solidFill>
            <a:prstDash val="solid"/>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Session 3</a:t>
            </a:r>
            <a:r>
              <a:rPr kumimoji="0" lang="en-US" sz="1800" b="1" i="0" u="none" strike="noStrike" kern="0" cap="none" spc="0" normalizeH="0" noProof="0" dirty="0">
                <a:ln>
                  <a:noFill/>
                </a:ln>
                <a:solidFill>
                  <a:prstClr val="white"/>
                </a:solidFill>
                <a:effectLst/>
                <a:uLnTx/>
                <a:uFillTx/>
                <a:latin typeface="Calibri"/>
                <a:ea typeface="+mn-ea"/>
                <a:cs typeface="+mn-cs"/>
              </a:rPr>
              <a:t> Screen Time Overview</a:t>
            </a:r>
            <a:endParaRPr kumimoji="0" lang="en-US" sz="1800" b="1" i="0" u="none" strike="noStrike" kern="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Session 4: Best Practices </a:t>
            </a:r>
          </a:p>
        </p:txBody>
      </p:sp>
      <p:sp>
        <p:nvSpPr>
          <p:cNvPr id="20" name="Rectangular Callout 19"/>
          <p:cNvSpPr/>
          <p:nvPr/>
        </p:nvSpPr>
        <p:spPr>
          <a:xfrm>
            <a:off x="4797012" y="1479981"/>
            <a:ext cx="3200600" cy="1725769"/>
          </a:xfrm>
          <a:prstGeom prst="wedgeRectCallout">
            <a:avLst>
              <a:gd name="adj1" fmla="val -28276"/>
              <a:gd name="adj2" fmla="val 77058"/>
            </a:avLst>
          </a:prstGeom>
          <a:solidFill>
            <a:srgbClr val="FAAD14">
              <a:alpha val="70000"/>
            </a:srgbClr>
          </a:solidFill>
          <a:ln w="25400" cap="flat" cmpd="sng" algn="ctr">
            <a:solidFill>
              <a:schemeClr val="tx1"/>
            </a:solidFill>
            <a:prstDash val="solid"/>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Session </a:t>
            </a:r>
            <a:r>
              <a:rPr lang="en-US" sz="1800" b="1" dirty="0">
                <a:solidFill>
                  <a:prstClr val="white"/>
                </a:solidFill>
                <a:latin typeface="Calibri"/>
                <a:ea typeface="+mn-ea"/>
                <a:cs typeface="+mn-cs"/>
              </a:rPr>
              <a:t>5: Implementing Screen Time Best Practices</a:t>
            </a:r>
            <a:endParaRPr kumimoji="0" lang="en-US" sz="1800" b="1" i="0" u="none" strike="noStrike" kern="0" cap="none" spc="0" normalizeH="0" baseline="0" noProof="0" dirty="0">
              <a:ln>
                <a:noFill/>
              </a:ln>
              <a:solidFill>
                <a:prstClr val="white"/>
              </a:solidFill>
              <a:effectLst/>
              <a:uLnTx/>
              <a:uFillTx/>
              <a:latin typeface="Calibri"/>
              <a:ea typeface="+mn-ea"/>
              <a:cs typeface="+mn-cs"/>
            </a:endParaRPr>
          </a:p>
          <a:p>
            <a:pPr lvl="0" defTabSz="457200">
              <a:buClrTx/>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Session 6: </a:t>
            </a:r>
            <a:r>
              <a:rPr lang="en-US" sz="1800" b="1" dirty="0">
                <a:solidFill>
                  <a:prstClr val="white"/>
                </a:solidFill>
                <a:latin typeface="Calibri"/>
              </a:rPr>
              <a:t>Celebrating Success </a:t>
            </a:r>
          </a:p>
          <a:p>
            <a:pPr lvl="0" defTabSz="457200">
              <a:buClrTx/>
              <a:defRPr/>
            </a:pPr>
            <a:r>
              <a:rPr lang="en-US" sz="1800" b="1" dirty="0">
                <a:solidFill>
                  <a:prstClr val="white"/>
                </a:solidFill>
                <a:latin typeface="Calibri"/>
              </a:rPr>
              <a:t>&amp; Continuing the Process of Healthy Change</a:t>
            </a:r>
            <a:endParaRPr kumimoji="0" lang="en-US" sz="1800" b="1" i="0" u="none" strike="noStrike" kern="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8" name="Rectangular Callout 17"/>
          <p:cNvSpPr/>
          <p:nvPr/>
        </p:nvSpPr>
        <p:spPr>
          <a:xfrm>
            <a:off x="1242894" y="1479981"/>
            <a:ext cx="2993826" cy="1797700"/>
          </a:xfrm>
          <a:prstGeom prst="wedgeRectCallout">
            <a:avLst>
              <a:gd name="adj1" fmla="val -37480"/>
              <a:gd name="adj2" fmla="val 74730"/>
            </a:avLst>
          </a:prstGeom>
          <a:solidFill>
            <a:srgbClr val="FAAD14"/>
          </a:solidFill>
          <a:ln w="25400" cap="flat" cmpd="sng" algn="ctr">
            <a:solidFill>
              <a:schemeClr val="tx1"/>
            </a:solidFill>
            <a:prstDash val="solid"/>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Orientation </a:t>
            </a:r>
          </a:p>
          <a:p>
            <a:pPr marL="285744" marR="0" lvl="0" indent="-2857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Session 1: Learning Collaborative Orientation</a:t>
            </a:r>
          </a:p>
          <a:p>
            <a:pPr marL="285744" marR="0" lvl="0" indent="-2857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Session 2: Program Assessment Orientation</a:t>
            </a:r>
          </a:p>
        </p:txBody>
      </p:sp>
      <p:graphicFrame>
        <p:nvGraphicFramePr>
          <p:cNvPr id="9" name="Diagram 8">
            <a:extLst>
              <a:ext uri="{FF2B5EF4-FFF2-40B4-BE49-F238E27FC236}">
                <a16:creationId xmlns:a16="http://schemas.microsoft.com/office/drawing/2014/main" id="{11D263EE-E881-47AA-8E02-252F5A9F95B9}"/>
              </a:ext>
            </a:extLst>
          </p:cNvPr>
          <p:cNvGraphicFramePr/>
          <p:nvPr>
            <p:extLst>
              <p:ext uri="{D42A27DB-BD31-4B8C-83A1-F6EECF244321}">
                <p14:modId xmlns:p14="http://schemas.microsoft.com/office/powerpoint/2010/main" val="932582904"/>
              </p:ext>
            </p:extLst>
          </p:nvPr>
        </p:nvGraphicFramePr>
        <p:xfrm>
          <a:off x="-335280" y="3531245"/>
          <a:ext cx="9144000" cy="99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017741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Action Periods</a:t>
            </a:r>
          </a:p>
        </p:txBody>
      </p:sp>
      <p:sp>
        <p:nvSpPr>
          <p:cNvPr id="3" name="Slide Number Placeholder 2"/>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9" name="Rectangular Callout 18"/>
          <p:cNvSpPr/>
          <p:nvPr/>
        </p:nvSpPr>
        <p:spPr>
          <a:xfrm>
            <a:off x="2739807" y="4756346"/>
            <a:ext cx="3179066" cy="1796185"/>
          </a:xfrm>
          <a:prstGeom prst="wedgeRectCallout">
            <a:avLst>
              <a:gd name="adj1" fmla="val -24825"/>
              <a:gd name="adj2" fmla="val -72767"/>
            </a:avLst>
          </a:prstGeom>
          <a:solidFill>
            <a:srgbClr val="FAAD14">
              <a:alpha val="80000"/>
            </a:srgbClr>
          </a:solidFill>
          <a:ln w="25400" cap="flat" cmpd="sng" algn="ctr">
            <a:solidFill>
              <a:schemeClr val="tx1"/>
            </a:solidFill>
            <a:prstDash val="solid"/>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Session 3</a:t>
            </a:r>
            <a:r>
              <a:rPr kumimoji="0" lang="en-US" sz="1800" b="1" i="0" u="none" strike="noStrike" kern="0" cap="none" spc="0" normalizeH="0" noProof="0" dirty="0">
                <a:ln>
                  <a:noFill/>
                </a:ln>
                <a:solidFill>
                  <a:prstClr val="white"/>
                </a:solidFill>
                <a:effectLst/>
                <a:uLnTx/>
                <a:uFillTx/>
                <a:latin typeface="Calibri"/>
                <a:ea typeface="+mn-ea"/>
                <a:cs typeface="+mn-cs"/>
              </a:rPr>
              <a:t> Screen Time Overview</a:t>
            </a:r>
            <a:endParaRPr kumimoji="0" lang="en-US" sz="1800" b="1" i="0" u="none" strike="noStrike" kern="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Session 4: Best Practices </a:t>
            </a:r>
          </a:p>
        </p:txBody>
      </p:sp>
      <p:sp>
        <p:nvSpPr>
          <p:cNvPr id="20" name="Rectangular Callout 19"/>
          <p:cNvSpPr/>
          <p:nvPr/>
        </p:nvSpPr>
        <p:spPr>
          <a:xfrm>
            <a:off x="4797012" y="1479981"/>
            <a:ext cx="3200600" cy="1725769"/>
          </a:xfrm>
          <a:prstGeom prst="wedgeRectCallout">
            <a:avLst>
              <a:gd name="adj1" fmla="val -28276"/>
              <a:gd name="adj2" fmla="val 77058"/>
            </a:avLst>
          </a:prstGeom>
          <a:solidFill>
            <a:srgbClr val="FAAD14">
              <a:alpha val="70000"/>
            </a:srgbClr>
          </a:solidFill>
          <a:ln w="25400" cap="flat" cmpd="sng" algn="ctr">
            <a:solidFill>
              <a:schemeClr val="tx1"/>
            </a:solidFill>
            <a:prstDash val="solid"/>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Session </a:t>
            </a:r>
            <a:r>
              <a:rPr lang="en-US" sz="1800" b="1" dirty="0">
                <a:solidFill>
                  <a:prstClr val="white"/>
                </a:solidFill>
                <a:latin typeface="Calibri"/>
                <a:ea typeface="+mn-ea"/>
                <a:cs typeface="+mn-cs"/>
              </a:rPr>
              <a:t>5: Implementing Screen Time Best Practices</a:t>
            </a:r>
            <a:endParaRPr kumimoji="0" lang="en-US" sz="1800" b="1" i="0" u="none" strike="noStrike" kern="0" cap="none" spc="0" normalizeH="0" baseline="0" noProof="0" dirty="0">
              <a:ln>
                <a:noFill/>
              </a:ln>
              <a:solidFill>
                <a:prstClr val="white"/>
              </a:solidFill>
              <a:effectLst/>
              <a:uLnTx/>
              <a:uFillTx/>
              <a:latin typeface="Calibri"/>
              <a:ea typeface="+mn-ea"/>
              <a:cs typeface="+mn-cs"/>
            </a:endParaRPr>
          </a:p>
          <a:p>
            <a:pPr lvl="0" defTabSz="457200">
              <a:buClrTx/>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Session 6: </a:t>
            </a:r>
            <a:r>
              <a:rPr lang="en-US" sz="1800" b="1" dirty="0">
                <a:solidFill>
                  <a:prstClr val="white"/>
                </a:solidFill>
                <a:latin typeface="Calibri"/>
              </a:rPr>
              <a:t>Celebrating Success </a:t>
            </a:r>
          </a:p>
          <a:p>
            <a:pPr lvl="0" defTabSz="457200">
              <a:buClrTx/>
              <a:defRPr/>
            </a:pPr>
            <a:r>
              <a:rPr lang="en-US" sz="1800" b="1" dirty="0">
                <a:solidFill>
                  <a:prstClr val="white"/>
                </a:solidFill>
                <a:latin typeface="Calibri"/>
              </a:rPr>
              <a:t>&amp; Continuing the Process of Healthy Change</a:t>
            </a:r>
          </a:p>
        </p:txBody>
      </p:sp>
      <p:sp>
        <p:nvSpPr>
          <p:cNvPr id="18" name="Rectangular Callout 17"/>
          <p:cNvSpPr/>
          <p:nvPr/>
        </p:nvSpPr>
        <p:spPr>
          <a:xfrm>
            <a:off x="1242894" y="1479981"/>
            <a:ext cx="2993826" cy="1797700"/>
          </a:xfrm>
          <a:prstGeom prst="wedgeRectCallout">
            <a:avLst>
              <a:gd name="adj1" fmla="val -37480"/>
              <a:gd name="adj2" fmla="val 74730"/>
            </a:avLst>
          </a:prstGeom>
          <a:solidFill>
            <a:srgbClr val="FAAD14"/>
          </a:solidFill>
          <a:ln w="25400" cap="flat" cmpd="sng" algn="ctr">
            <a:solidFill>
              <a:schemeClr val="tx1"/>
            </a:solidFill>
            <a:prstDash val="solid"/>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Orientation </a:t>
            </a:r>
          </a:p>
          <a:p>
            <a:pPr marL="285744" marR="0" lvl="0" indent="-2857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Session 1: Learning Collaborative Orientation</a:t>
            </a:r>
          </a:p>
          <a:p>
            <a:pPr marL="285744" marR="0" lvl="0" indent="-2857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Session 2: Program Assessment Orientation</a:t>
            </a:r>
          </a:p>
        </p:txBody>
      </p:sp>
      <p:graphicFrame>
        <p:nvGraphicFramePr>
          <p:cNvPr id="9" name="Diagram 8">
            <a:extLst>
              <a:ext uri="{FF2B5EF4-FFF2-40B4-BE49-F238E27FC236}">
                <a16:creationId xmlns:a16="http://schemas.microsoft.com/office/drawing/2014/main" id="{11D263EE-E881-47AA-8E02-252F5A9F95B9}"/>
              </a:ext>
            </a:extLst>
          </p:cNvPr>
          <p:cNvGraphicFramePr/>
          <p:nvPr>
            <p:extLst>
              <p:ext uri="{D42A27DB-BD31-4B8C-83A1-F6EECF244321}">
                <p14:modId xmlns:p14="http://schemas.microsoft.com/office/powerpoint/2010/main" val="1818275130"/>
              </p:ext>
            </p:extLst>
          </p:nvPr>
        </p:nvGraphicFramePr>
        <p:xfrm>
          <a:off x="-335280" y="3531245"/>
          <a:ext cx="9144000" cy="99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Rounded Corners 7">
            <a:extLst>
              <a:ext uri="{FF2B5EF4-FFF2-40B4-BE49-F238E27FC236}">
                <a16:creationId xmlns:a16="http://schemas.microsoft.com/office/drawing/2014/main" id="{03EA44D0-029E-CE42-4989-5B2A478B04F4}"/>
              </a:ext>
            </a:extLst>
          </p:cNvPr>
          <p:cNvSpPr/>
          <p:nvPr/>
        </p:nvSpPr>
        <p:spPr>
          <a:xfrm>
            <a:off x="55668" y="3531245"/>
            <a:ext cx="8970644" cy="1074301"/>
          </a:xfrm>
          <a:prstGeom prst="roundRect">
            <a:avLst>
              <a:gd name="adj" fmla="val 12584"/>
            </a:avLst>
          </a:prstGeom>
          <a:noFill/>
          <a:ln w="38100">
            <a:solidFill>
              <a:srgbClr val="D7283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775083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par>
                          <p:cTn id="15" fill="hold">
                            <p:stCondLst>
                              <p:cond delay="0"/>
                            </p:stCondLst>
                            <p:childTnLst>
                              <p:par>
                                <p:cTn id="16" presetID="21" presetClass="entr" presetSubtype="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18"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85455"/>
            <a:ext cx="8229600" cy="5091545"/>
          </a:xfrm>
        </p:spPr>
        <p:txBody>
          <a:bodyPr>
            <a:normAutofit fontScale="92500" lnSpcReduction="20000"/>
          </a:bodyPr>
          <a:lstStyle/>
          <a:p>
            <a:pPr marL="0" indent="0">
              <a:lnSpc>
                <a:spcPct val="120000"/>
              </a:lnSpc>
              <a:buNone/>
            </a:pPr>
            <a:r>
              <a:rPr lang="en-US" b="1"/>
              <a:t>Capture your ECE program’s journey</a:t>
            </a:r>
            <a:endParaRPr lang="en-US" sz="1100" b="1"/>
          </a:p>
          <a:p>
            <a:pPr>
              <a:lnSpc>
                <a:spcPct val="120000"/>
              </a:lnSpc>
            </a:pPr>
            <a:r>
              <a:rPr lang="en-US"/>
              <a:t>Work with staff to create a Storyboard that shows your process and accomplishments</a:t>
            </a:r>
            <a:endParaRPr lang="en-US" sz="1100"/>
          </a:p>
          <a:p>
            <a:pPr>
              <a:lnSpc>
                <a:spcPct val="120000"/>
              </a:lnSpc>
            </a:pPr>
            <a:r>
              <a:rPr lang="en-US"/>
              <a:t>Possible things to include:</a:t>
            </a:r>
          </a:p>
          <a:p>
            <a:pPr lvl="1">
              <a:lnSpc>
                <a:spcPct val="120000"/>
              </a:lnSpc>
            </a:pPr>
            <a:r>
              <a:rPr lang="en-US"/>
              <a:t>What change(s) were made </a:t>
            </a:r>
          </a:p>
          <a:p>
            <a:pPr lvl="1">
              <a:lnSpc>
                <a:spcPct val="120000"/>
              </a:lnSpc>
            </a:pPr>
            <a:r>
              <a:rPr lang="en-US"/>
              <a:t>Who was involved or provided help</a:t>
            </a:r>
          </a:p>
          <a:p>
            <a:pPr lvl="1">
              <a:lnSpc>
                <a:spcPct val="120000"/>
              </a:lnSpc>
            </a:pPr>
            <a:r>
              <a:rPr lang="en-US"/>
              <a:t>What challenges you overcame</a:t>
            </a:r>
          </a:p>
          <a:p>
            <a:pPr lvl="1">
              <a:lnSpc>
                <a:spcPct val="120000"/>
              </a:lnSpc>
            </a:pPr>
            <a:r>
              <a:rPr lang="en-US"/>
              <a:t>How children reacted to the change(s)</a:t>
            </a:r>
          </a:p>
          <a:p>
            <a:pPr lvl="1">
              <a:lnSpc>
                <a:spcPct val="120000"/>
              </a:lnSpc>
            </a:pPr>
            <a:r>
              <a:rPr lang="en-US"/>
              <a:t>What policies were updated </a:t>
            </a:r>
          </a:p>
          <a:p>
            <a:pPr lvl="1">
              <a:lnSpc>
                <a:spcPct val="120000"/>
              </a:lnSpc>
            </a:pPr>
            <a:r>
              <a:rPr lang="en-US"/>
              <a:t>How will you sustain the change(s)</a:t>
            </a:r>
          </a:p>
        </p:txBody>
      </p:sp>
      <p:sp>
        <p:nvSpPr>
          <p:cNvPr id="2" name="Title 1"/>
          <p:cNvSpPr>
            <a:spLocks noGrp="1"/>
          </p:cNvSpPr>
          <p:nvPr>
            <p:ph type="title"/>
          </p:nvPr>
        </p:nvSpPr>
        <p:spPr/>
        <p:txBody>
          <a:bodyPr/>
          <a:lstStyle/>
          <a:p>
            <a:r>
              <a:rPr lang="en-US"/>
              <a:t>Creating Your Storyboard</a:t>
            </a:r>
          </a:p>
        </p:txBody>
      </p:sp>
      <p:pic>
        <p:nvPicPr>
          <p:cNvPr id="6" name="Picture 5" descr="http://www.speakyourtruth.com/wp-content/uploads/2014/01/action-clapboard.png"/>
          <p:cNvPicPr>
            <a:picLocks noChangeAspect="1" noChangeArrowheads="1"/>
          </p:cNvPicPr>
          <p:nvPr/>
        </p:nvPicPr>
        <p:blipFill>
          <a:blip r:embed="rId3" cstate="email"/>
          <a:srcRect/>
          <a:stretch>
            <a:fillRect/>
          </a:stretch>
        </p:blipFill>
        <p:spPr bwMode="auto">
          <a:xfrm>
            <a:off x="7800976" y="316871"/>
            <a:ext cx="1006066" cy="1068701"/>
          </a:xfrm>
          <a:prstGeom prst="rect">
            <a:avLst/>
          </a:prstGeom>
          <a:noFill/>
        </p:spPr>
      </p:pic>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07525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4BCCB1-8C6D-4016-4CFD-984828F3BF1C}"/>
              </a:ext>
            </a:extLst>
          </p:cNvPr>
          <p:cNvPicPr>
            <a:picLocks noChangeAspect="1"/>
          </p:cNvPicPr>
          <p:nvPr/>
        </p:nvPicPr>
        <p:blipFill>
          <a:blip r:embed="rId3"/>
          <a:stretch>
            <a:fillRect/>
          </a:stretch>
        </p:blipFill>
        <p:spPr>
          <a:xfrm>
            <a:off x="457200" y="1296017"/>
            <a:ext cx="8229600" cy="4608575"/>
          </a:xfrm>
          <a:prstGeom prst="rect">
            <a:avLst/>
          </a:prstGeom>
          <a:noFill/>
          <a:ln>
            <a:solidFill>
              <a:schemeClr val="tx1"/>
            </a:solidFill>
          </a:ln>
        </p:spPr>
      </p:pic>
      <p:sp>
        <p:nvSpPr>
          <p:cNvPr id="2" name="Title 1"/>
          <p:cNvSpPr>
            <a:spLocks noGrp="1"/>
          </p:cNvSpPr>
          <p:nvPr>
            <p:ph type="title"/>
          </p:nvPr>
        </p:nvSpPr>
        <p:spPr/>
        <p:txBody>
          <a:bodyPr anchor="ctr">
            <a:normAutofit/>
          </a:bodyPr>
          <a:lstStyle/>
          <a:p>
            <a:r>
              <a:rPr lang="en-US"/>
              <a:t>Sample PowerPoint Storyboard</a:t>
            </a:r>
          </a:p>
        </p:txBody>
      </p:sp>
      <p:sp>
        <p:nvSpPr>
          <p:cNvPr id="3" name="Slide Number Placeholder 2"/>
          <p:cNvSpPr>
            <a:spLocks noGrp="1"/>
          </p:cNvSpPr>
          <p:nvPr>
            <p:ph type="sldNum" sz="quarter" idx="10"/>
          </p:nvPr>
        </p:nvSpPr>
        <p:spPr/>
        <p:txBody>
          <a:bodyPr anchor="ctr">
            <a:normAutofit/>
          </a:bodyPr>
          <a:lstStyle/>
          <a:p>
            <a:pPr marL="0" marR="0" lvl="0" indent="0" defTabSz="457200" rtl="0" eaLnBrk="1" fontAlgn="auto" latinLnBrk="0" hangingPunct="1">
              <a:spcBef>
                <a:spcPts val="0"/>
              </a:spcBef>
              <a:spcAft>
                <a:spcPts val="600"/>
              </a:spcAft>
              <a:buClrTx/>
              <a:buSzTx/>
              <a:buFontTx/>
              <a:buNone/>
              <a:tabLst/>
              <a:defRPr/>
            </a:pPr>
            <a:fld id="{CE47D4E3-351F-4CDB-9041-F63A25E2B1C2}" type="slidenum">
              <a:rPr kumimoji="0" lang="en-US" b="0" i="0" u="none" strike="noStrike" kern="1200" cap="none" spc="0" normalizeH="0" baseline="0" noProof="0" smtClean="0">
                <a:ln>
                  <a:noFill/>
                </a:ln>
                <a:effectLst/>
                <a:uLnTx/>
                <a:uFillTx/>
              </a:rPr>
              <a:pPr marL="0" marR="0" lvl="0" indent="0" defTabSz="457200" rtl="0" eaLnBrk="1" fontAlgn="auto" latinLnBrk="0" hangingPunct="1">
                <a:spcBef>
                  <a:spcPts val="0"/>
                </a:spcBef>
                <a:spcAft>
                  <a:spcPts val="600"/>
                </a:spcAft>
                <a:buClrTx/>
                <a:buSzTx/>
                <a:buFontTx/>
                <a:buNone/>
                <a:tabLst/>
                <a:defRPr/>
              </a:pPr>
              <a:t>25</a:t>
            </a:fld>
            <a:endParaRPr kumimoji="0" lang="en-US" b="0" i="0" u="none" strike="noStrike" kern="1200" cap="none" spc="0" normalizeH="0" baseline="0" noProof="0">
              <a:ln>
                <a:noFill/>
              </a:ln>
              <a:effectLst/>
              <a:uLnTx/>
              <a:uFillTx/>
            </a:endParaRPr>
          </a:p>
        </p:txBody>
      </p:sp>
    </p:spTree>
    <p:extLst>
      <p:ext uri="{BB962C8B-B14F-4D97-AF65-F5344CB8AC3E}">
        <p14:creationId xmlns:p14="http://schemas.microsoft.com/office/powerpoint/2010/main" val="11703038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CBBD5-A2DF-A169-586E-FB568C7C29D4}"/>
              </a:ext>
            </a:extLst>
          </p:cNvPr>
          <p:cNvSpPr>
            <a:spLocks noGrp="1"/>
          </p:cNvSpPr>
          <p:nvPr>
            <p:ph type="title"/>
          </p:nvPr>
        </p:nvSpPr>
        <p:spPr/>
        <p:txBody>
          <a:bodyPr/>
          <a:lstStyle/>
          <a:p>
            <a:r>
              <a:rPr lang="en-US">
                <a:cs typeface="Calibri"/>
              </a:rPr>
              <a:t>Trainer Notes:</a:t>
            </a:r>
            <a:endParaRPr lang="en-US"/>
          </a:p>
        </p:txBody>
      </p:sp>
      <p:sp>
        <p:nvSpPr>
          <p:cNvPr id="3" name="Slide Number Placeholder 2">
            <a:extLst>
              <a:ext uri="{FF2B5EF4-FFF2-40B4-BE49-F238E27FC236}">
                <a16:creationId xmlns:a16="http://schemas.microsoft.com/office/drawing/2014/main" id="{070795AF-F4C2-453B-FD08-D70B38DE7FCF}"/>
              </a:ext>
            </a:extLst>
          </p:cNvPr>
          <p:cNvSpPr>
            <a:spLocks noGrp="1"/>
          </p:cNvSpPr>
          <p:nvPr>
            <p:ph type="sldNum" sz="quarter" idx="10"/>
          </p:nvPr>
        </p:nvSpPr>
        <p:spPr/>
        <p:txBody>
          <a:bodyPr/>
          <a:lstStyle/>
          <a:p>
            <a:fld id="{C52F12FE-44DD-4E9A-97DB-0269DCBFB1C7}" type="slidenum">
              <a:rPr lang="en-US" smtClean="0"/>
              <a:t>26</a:t>
            </a:fld>
            <a:endParaRPr lang="en-US"/>
          </a:p>
        </p:txBody>
      </p:sp>
      <p:sp>
        <p:nvSpPr>
          <p:cNvPr id="4" name="TextBox 3">
            <a:extLst>
              <a:ext uri="{FF2B5EF4-FFF2-40B4-BE49-F238E27FC236}">
                <a16:creationId xmlns:a16="http://schemas.microsoft.com/office/drawing/2014/main" id="{61C85319-EAAD-3C0C-1683-55ABEB9DBE32}"/>
              </a:ext>
            </a:extLst>
          </p:cNvPr>
          <p:cNvSpPr txBox="1"/>
          <p:nvPr/>
        </p:nvSpPr>
        <p:spPr>
          <a:xfrm>
            <a:off x="758283" y="2096429"/>
            <a:ext cx="7538224" cy="2954655"/>
          </a:xfrm>
          <a:prstGeom prst="rect">
            <a:avLst/>
          </a:prstGeom>
          <a:noFill/>
        </p:spPr>
        <p:txBody>
          <a:bodyPr wrap="square" rtlCol="0">
            <a:spAutoFit/>
          </a:bodyPr>
          <a:lstStyle/>
          <a:p>
            <a:r>
              <a:rPr lang="en-US" sz="2400" i="1" dirty="0"/>
              <a:t>Wellness Workbook is a free assessment tool to support improvements to ECE program policies, practices, and environments. If your state uses a different program assessment tool (Go NAPSACC or another program assessment tool), update the following slides and complete an orientation on the program assessment tool of your choosing.</a:t>
            </a:r>
          </a:p>
          <a:p>
            <a:endParaRPr lang="en-US" dirty="0"/>
          </a:p>
        </p:txBody>
      </p:sp>
    </p:spTree>
    <p:extLst>
      <p:ext uri="{BB962C8B-B14F-4D97-AF65-F5344CB8AC3E}">
        <p14:creationId xmlns:p14="http://schemas.microsoft.com/office/powerpoint/2010/main" val="20235176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Wellness Workbook</a:t>
            </a:r>
            <a:br>
              <a:rPr lang="en-US" dirty="0"/>
            </a:br>
            <a:r>
              <a:rPr lang="en-US" dirty="0"/>
              <a:t>Introduction</a:t>
            </a:r>
          </a:p>
        </p:txBody>
      </p:sp>
      <p:sp>
        <p:nvSpPr>
          <p:cNvPr id="3" name="Slide Number Placeholder 2"/>
          <p:cNvSpPr>
            <a:spLocks noGrp="1"/>
          </p:cNvSpPr>
          <p:nvPr>
            <p:ph type="sldNum" sz="quarter" idx="10"/>
          </p:nvPr>
        </p:nvSpPr>
        <p:spPr/>
        <p:txBody>
          <a:bodyPr/>
          <a:lstStyle/>
          <a:p>
            <a:fld id="{CE47D4E3-351F-4CDB-9041-F63A25E2B1C2}" type="slidenum">
              <a:rPr lang="en-US" smtClean="0"/>
              <a:t>27</a:t>
            </a:fld>
            <a:endParaRPr lang="en-US"/>
          </a:p>
        </p:txBody>
      </p:sp>
    </p:spTree>
    <p:extLst>
      <p:ext uri="{BB962C8B-B14F-4D97-AF65-F5344CB8AC3E}">
        <p14:creationId xmlns:p14="http://schemas.microsoft.com/office/powerpoint/2010/main" val="15989400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6CD9AEF-6271-497A-B941-175ED8AC2FCC}"/>
              </a:ext>
            </a:extLst>
          </p:cNvPr>
          <p:cNvSpPr>
            <a:spLocks noGrp="1"/>
          </p:cNvSpPr>
          <p:nvPr>
            <p:ph idx="1"/>
          </p:nvPr>
        </p:nvSpPr>
        <p:spPr>
          <a:xfrm>
            <a:off x="431711" y="1349829"/>
            <a:ext cx="8229602" cy="2599379"/>
          </a:xfrm>
        </p:spPr>
        <p:txBody>
          <a:bodyPr anchor="ctr">
            <a:normAutofit/>
          </a:bodyPr>
          <a:lstStyle/>
          <a:p>
            <a:pPr marL="0" indent="0">
              <a:buNone/>
            </a:pPr>
            <a:r>
              <a:rPr lang="en-US" dirty="0"/>
              <a:t>Support improvements to ECE environments that foster healthy eating, physical activity, and overall development in children</a:t>
            </a:r>
          </a:p>
          <a:p>
            <a:endParaRPr lang="en-US" dirty="0"/>
          </a:p>
        </p:txBody>
      </p:sp>
      <p:sp>
        <p:nvSpPr>
          <p:cNvPr id="3" name="Title 2"/>
          <p:cNvSpPr>
            <a:spLocks noGrp="1"/>
          </p:cNvSpPr>
          <p:nvPr>
            <p:ph type="title"/>
          </p:nvPr>
        </p:nvSpPr>
        <p:spPr/>
        <p:txBody>
          <a:bodyPr/>
          <a:lstStyle/>
          <a:p>
            <a:r>
              <a:rPr lang="en-US" dirty="0"/>
              <a:t>Wellness Workbook</a:t>
            </a:r>
          </a:p>
        </p:txBody>
      </p:sp>
      <p:sp>
        <p:nvSpPr>
          <p:cNvPr id="2" name="Slide Number Placeholder 1"/>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 name="Picture 4" descr="Graphical user interface, text, application&#10;&#10;Description automatically generated">
            <a:extLst>
              <a:ext uri="{FF2B5EF4-FFF2-40B4-BE49-F238E27FC236}">
                <a16:creationId xmlns:a16="http://schemas.microsoft.com/office/drawing/2014/main" id="{EF4CF4CB-EF94-05DA-68CA-2A1DCF8B4184}"/>
              </a:ext>
            </a:extLst>
          </p:cNvPr>
          <p:cNvPicPr>
            <a:picLocks noChangeAspect="1"/>
          </p:cNvPicPr>
          <p:nvPr/>
        </p:nvPicPr>
        <p:blipFill rotWithShape="1">
          <a:blip r:embed="rId3">
            <a:extLst>
              <a:ext uri="{28A0092B-C50C-407E-A947-70E740481C1C}">
                <a14:useLocalDpi xmlns:a14="http://schemas.microsoft.com/office/drawing/2010/main" val="0"/>
              </a:ext>
            </a:extLst>
          </a:blip>
          <a:srcRect l="7492" t="51774" r="10904" b="8761"/>
          <a:stretch/>
        </p:blipFill>
        <p:spPr bwMode="auto">
          <a:xfrm>
            <a:off x="1041398" y="3617779"/>
            <a:ext cx="7061202" cy="21879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776765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6CD9AEF-6271-497A-B941-175ED8AC2FCC}"/>
              </a:ext>
            </a:extLst>
          </p:cNvPr>
          <p:cNvSpPr>
            <a:spLocks noGrp="1"/>
          </p:cNvSpPr>
          <p:nvPr>
            <p:ph idx="1"/>
          </p:nvPr>
        </p:nvSpPr>
        <p:spPr>
          <a:xfrm>
            <a:off x="344625" y="1509487"/>
            <a:ext cx="3719375" cy="4978365"/>
          </a:xfrm>
        </p:spPr>
        <p:txBody>
          <a:bodyPr anchor="ctr">
            <a:normAutofit lnSpcReduction="10000"/>
          </a:bodyPr>
          <a:lstStyle/>
          <a:p>
            <a:pPr marL="0" indent="0">
              <a:buNone/>
            </a:pPr>
            <a:r>
              <a:rPr lang="en-US" dirty="0">
                <a:solidFill>
                  <a:srgbClr val="3264A0"/>
                </a:solidFill>
              </a:rPr>
              <a:t>PURPOSE</a:t>
            </a:r>
          </a:p>
          <a:p>
            <a:pPr marL="0" indent="0">
              <a:buNone/>
            </a:pPr>
            <a:r>
              <a:rPr lang="en-US" dirty="0"/>
              <a:t>The </a:t>
            </a:r>
            <a:r>
              <a:rPr lang="en-US" i="1" dirty="0"/>
              <a:t>Wellness Workbook</a:t>
            </a:r>
            <a:r>
              <a:rPr lang="en-US" dirty="0"/>
              <a:t> guides users through an intentional program assessment process to inform the development of a custom Wellness Policy.</a:t>
            </a:r>
          </a:p>
        </p:txBody>
      </p:sp>
      <p:sp>
        <p:nvSpPr>
          <p:cNvPr id="3" name="Title 2"/>
          <p:cNvSpPr>
            <a:spLocks noGrp="1"/>
          </p:cNvSpPr>
          <p:nvPr>
            <p:ph type="title"/>
          </p:nvPr>
        </p:nvSpPr>
        <p:spPr/>
        <p:txBody>
          <a:bodyPr/>
          <a:lstStyle/>
          <a:p>
            <a:r>
              <a:rPr lang="en-US" dirty="0"/>
              <a:t>Wellness Workbook</a:t>
            </a:r>
          </a:p>
        </p:txBody>
      </p:sp>
      <p:sp>
        <p:nvSpPr>
          <p:cNvPr id="2" name="Slide Number Placeholder 1"/>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Picture 5" descr="Graphical user interface, text, application, email&#10;&#10;Description automatically generated">
            <a:extLst>
              <a:ext uri="{FF2B5EF4-FFF2-40B4-BE49-F238E27FC236}">
                <a16:creationId xmlns:a16="http://schemas.microsoft.com/office/drawing/2014/main" id="{789408EB-D7CB-6E3C-5258-B55FCE955B27}"/>
              </a:ext>
            </a:extLst>
          </p:cNvPr>
          <p:cNvPicPr>
            <a:picLocks noChangeAspect="1"/>
          </p:cNvPicPr>
          <p:nvPr/>
        </p:nvPicPr>
        <p:blipFill rotWithShape="1">
          <a:blip r:embed="rId3">
            <a:extLst>
              <a:ext uri="{28A0092B-C50C-407E-A947-70E740481C1C}">
                <a14:useLocalDpi xmlns:a14="http://schemas.microsoft.com/office/drawing/2010/main" val="0"/>
              </a:ext>
            </a:extLst>
          </a:blip>
          <a:srcRect l="36923" t="20504" r="2202" b="3752"/>
          <a:stretch/>
        </p:blipFill>
        <p:spPr bwMode="auto">
          <a:xfrm>
            <a:off x="4064000" y="1784380"/>
            <a:ext cx="4868599" cy="387368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64630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EF6454-FFE2-4EC1-8A34-48C3310E7725}"/>
              </a:ext>
            </a:extLst>
          </p:cNvPr>
          <p:cNvSpPr>
            <a:spLocks noGrp="1"/>
          </p:cNvSpPr>
          <p:nvPr>
            <p:ph idx="1"/>
          </p:nvPr>
        </p:nvSpPr>
        <p:spPr>
          <a:xfrm>
            <a:off x="457200" y="1385454"/>
            <a:ext cx="8229600" cy="5262054"/>
          </a:xfrm>
        </p:spPr>
        <p:txBody>
          <a:bodyPr>
            <a:normAutofit/>
          </a:bodyPr>
          <a:lstStyle/>
          <a:p>
            <a:r>
              <a:rPr lang="en-US" dirty="0"/>
              <a:t>Introductions &amp; Icebreaker </a:t>
            </a:r>
          </a:p>
          <a:p>
            <a:pPr marL="0" indent="0">
              <a:buNone/>
            </a:pPr>
            <a:endParaRPr lang="en-US" dirty="0"/>
          </a:p>
          <a:p>
            <a:r>
              <a:rPr lang="en-US" dirty="0"/>
              <a:t>Setting the Foundation for Healthy Habits</a:t>
            </a:r>
          </a:p>
          <a:p>
            <a:endParaRPr lang="en-US" dirty="0"/>
          </a:p>
          <a:p>
            <a:r>
              <a:rPr lang="en-US" dirty="0"/>
              <a:t>Learning Collaborative</a:t>
            </a:r>
          </a:p>
          <a:p>
            <a:endParaRPr lang="en-US" dirty="0"/>
          </a:p>
          <a:p>
            <a:r>
              <a:rPr lang="en-US" dirty="0"/>
              <a:t>Program Assessment Introduction</a:t>
            </a:r>
          </a:p>
          <a:p>
            <a:pPr marL="0" indent="0">
              <a:buNone/>
            </a:pPr>
            <a:endParaRPr lang="en-US" dirty="0"/>
          </a:p>
          <a:p>
            <a:r>
              <a:rPr lang="en-US" dirty="0"/>
              <a:t>Next Steps</a:t>
            </a:r>
          </a:p>
          <a:p>
            <a:endParaRPr lang="en-US" dirty="0"/>
          </a:p>
          <a:p>
            <a:endParaRPr lang="en-US" dirty="0"/>
          </a:p>
        </p:txBody>
      </p:sp>
      <p:sp>
        <p:nvSpPr>
          <p:cNvPr id="2" name="Title 1">
            <a:extLst>
              <a:ext uri="{FF2B5EF4-FFF2-40B4-BE49-F238E27FC236}">
                <a16:creationId xmlns:a16="http://schemas.microsoft.com/office/drawing/2014/main" id="{9363EB54-4CD2-43AD-AA59-CE9EC597F8E2}"/>
              </a:ext>
            </a:extLst>
          </p:cNvPr>
          <p:cNvSpPr>
            <a:spLocks noGrp="1"/>
          </p:cNvSpPr>
          <p:nvPr>
            <p:ph type="title"/>
          </p:nvPr>
        </p:nvSpPr>
        <p:spPr/>
        <p:txBody>
          <a:bodyPr/>
          <a:lstStyle/>
          <a:p>
            <a:r>
              <a:rPr lang="en-US"/>
              <a:t>Today’s Agenda</a:t>
            </a:r>
          </a:p>
        </p:txBody>
      </p:sp>
      <p:cxnSp>
        <p:nvCxnSpPr>
          <p:cNvPr id="4" name="Straight Connector 3">
            <a:extLst>
              <a:ext uri="{FF2B5EF4-FFF2-40B4-BE49-F238E27FC236}">
                <a16:creationId xmlns:a16="http://schemas.microsoft.com/office/drawing/2014/main" id="{32C16D33-9207-4E31-BD71-3F77EBCB29F6}"/>
              </a:ext>
            </a:extLst>
          </p:cNvPr>
          <p:cNvCxnSpPr>
            <a:cxnSpLocks/>
          </p:cNvCxnSpPr>
          <p:nvPr/>
        </p:nvCxnSpPr>
        <p:spPr>
          <a:xfrm>
            <a:off x="614327" y="2111123"/>
            <a:ext cx="476341" cy="0"/>
          </a:xfrm>
          <a:prstGeom prst="line">
            <a:avLst/>
          </a:prstGeom>
          <a:ln w="19050">
            <a:solidFill>
              <a:srgbClr val="153765"/>
            </a:solidFill>
            <a:prstDash val="soli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76EFBF0-8A34-4135-953B-958B5D8753A3}"/>
              </a:ext>
            </a:extLst>
          </p:cNvPr>
          <p:cNvCxnSpPr>
            <a:cxnSpLocks/>
          </p:cNvCxnSpPr>
          <p:nvPr/>
        </p:nvCxnSpPr>
        <p:spPr>
          <a:xfrm>
            <a:off x="614327" y="3429000"/>
            <a:ext cx="476341" cy="0"/>
          </a:xfrm>
          <a:prstGeom prst="line">
            <a:avLst/>
          </a:prstGeom>
          <a:ln w="19050">
            <a:solidFill>
              <a:srgbClr val="153765"/>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2C16D33-9207-4E31-BD71-3F77EBCB29F6}"/>
              </a:ext>
            </a:extLst>
          </p:cNvPr>
          <p:cNvCxnSpPr>
            <a:cxnSpLocks/>
          </p:cNvCxnSpPr>
          <p:nvPr/>
        </p:nvCxnSpPr>
        <p:spPr>
          <a:xfrm>
            <a:off x="614327" y="4552810"/>
            <a:ext cx="476341" cy="0"/>
          </a:xfrm>
          <a:prstGeom prst="line">
            <a:avLst/>
          </a:prstGeom>
          <a:ln w="19050">
            <a:solidFill>
              <a:srgbClr val="153765"/>
            </a:solidFill>
            <a:prstDash val="soli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2C16D33-9207-4E31-BD71-3F77EBCB29F6}"/>
              </a:ext>
            </a:extLst>
          </p:cNvPr>
          <p:cNvCxnSpPr>
            <a:cxnSpLocks/>
          </p:cNvCxnSpPr>
          <p:nvPr/>
        </p:nvCxnSpPr>
        <p:spPr>
          <a:xfrm>
            <a:off x="614327" y="5549506"/>
            <a:ext cx="476341" cy="0"/>
          </a:xfrm>
          <a:prstGeom prst="line">
            <a:avLst/>
          </a:prstGeom>
          <a:ln w="19050">
            <a:solidFill>
              <a:srgbClr val="153765"/>
            </a:solidFill>
            <a:prstDash val="solid"/>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0"/>
          </p:nvPr>
        </p:nvSpPr>
        <p:spPr/>
        <p:txBody>
          <a:bodyPr/>
          <a:lstStyle/>
          <a:p>
            <a:fld id="{CE47D4E3-351F-4CDB-9041-F63A25E2B1C2}" type="slidenum">
              <a:rPr lang="en-US" smtClean="0"/>
              <a:t>3</a:t>
            </a:fld>
            <a:endParaRPr lang="en-US"/>
          </a:p>
        </p:txBody>
      </p:sp>
      <p:cxnSp>
        <p:nvCxnSpPr>
          <p:cNvPr id="10" name="Straight Connector 9">
            <a:extLst>
              <a:ext uri="{FF2B5EF4-FFF2-40B4-BE49-F238E27FC236}">
                <a16:creationId xmlns:a16="http://schemas.microsoft.com/office/drawing/2014/main" id="{8A01A308-34C1-49B8-B2C5-E5454FD6DF58}"/>
              </a:ext>
            </a:extLst>
          </p:cNvPr>
          <p:cNvCxnSpPr>
            <a:cxnSpLocks/>
          </p:cNvCxnSpPr>
          <p:nvPr/>
        </p:nvCxnSpPr>
        <p:spPr>
          <a:xfrm>
            <a:off x="614327" y="6647508"/>
            <a:ext cx="476341" cy="0"/>
          </a:xfrm>
          <a:prstGeom prst="line">
            <a:avLst/>
          </a:prstGeom>
          <a:ln w="19050">
            <a:solidFill>
              <a:srgbClr val="153765"/>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82403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753109" y="1350991"/>
            <a:ext cx="5054097" cy="3671770"/>
          </a:xfrm>
          <a:prstGeom prst="rect">
            <a:avLst/>
          </a:prstGeom>
          <a:solidFill>
            <a:srgbClr val="FAAD14">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itle 2"/>
          <p:cNvSpPr>
            <a:spLocks noGrp="1"/>
          </p:cNvSpPr>
          <p:nvPr>
            <p:ph type="title"/>
          </p:nvPr>
        </p:nvSpPr>
        <p:spPr/>
        <p:txBody>
          <a:bodyPr/>
          <a:lstStyle/>
          <a:p>
            <a:r>
              <a:rPr lang="en-US"/>
              <a:t>Screen Time</a:t>
            </a:r>
          </a:p>
        </p:txBody>
      </p:sp>
      <p:sp>
        <p:nvSpPr>
          <p:cNvPr id="10" name="Content Placeholder 3">
            <a:extLst>
              <a:ext uri="{FF2B5EF4-FFF2-40B4-BE49-F238E27FC236}">
                <a16:creationId xmlns:a16="http://schemas.microsoft.com/office/drawing/2014/main" id="{048DE0B7-B918-4C79-AC2D-509ABD32A210}"/>
              </a:ext>
            </a:extLst>
          </p:cNvPr>
          <p:cNvSpPr>
            <a:spLocks noGrp="1"/>
          </p:cNvSpPr>
          <p:nvPr>
            <p:ph sz="half" idx="1"/>
          </p:nvPr>
        </p:nvSpPr>
        <p:spPr>
          <a:xfrm>
            <a:off x="457200" y="1376218"/>
            <a:ext cx="3255237" cy="4749945"/>
          </a:xfrm>
        </p:spPr>
        <p:txBody>
          <a:bodyPr>
            <a:normAutofit/>
          </a:bodyPr>
          <a:lstStyle/>
          <a:p>
            <a:pPr marL="0" indent="0">
              <a:buNone/>
            </a:pPr>
            <a:r>
              <a:rPr lang="en-US" dirty="0">
                <a:solidFill>
                  <a:srgbClr val="3264A0"/>
                </a:solidFill>
              </a:rPr>
              <a:t>SECTIONS</a:t>
            </a:r>
          </a:p>
          <a:p>
            <a:pPr marL="514338" indent="-514338">
              <a:buFont typeface="+mj-lt"/>
              <a:buAutoNum type="arabicPeriod"/>
            </a:pPr>
            <a:r>
              <a:rPr lang="en-US" sz="2800" dirty="0"/>
              <a:t>Screen Time Program Assessment</a:t>
            </a:r>
          </a:p>
          <a:p>
            <a:pPr marL="514338" indent="-514338">
              <a:buFont typeface="+mj-lt"/>
              <a:buAutoNum type="arabicPeriod"/>
            </a:pPr>
            <a:r>
              <a:rPr lang="en-US" sz="2800" dirty="0"/>
              <a:t>Wellness Policy</a:t>
            </a:r>
          </a:p>
        </p:txBody>
      </p:sp>
      <p:sp>
        <p:nvSpPr>
          <p:cNvPr id="2" name="Slide Number Placeholder 1"/>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 Placeholder 4">
            <a:extLst>
              <a:ext uri="{FF2B5EF4-FFF2-40B4-BE49-F238E27FC236}">
                <a16:creationId xmlns:a16="http://schemas.microsoft.com/office/drawing/2014/main" id="{EA167B33-C224-416E-9097-A1AC4174F875}"/>
              </a:ext>
            </a:extLst>
          </p:cNvPr>
          <p:cNvSpPr txBox="1">
            <a:spLocks/>
          </p:cNvSpPr>
          <p:nvPr/>
        </p:nvSpPr>
        <p:spPr>
          <a:xfrm>
            <a:off x="3926444" y="1402084"/>
            <a:ext cx="4666755" cy="47897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alibri"/>
                <a:ea typeface="+mn-ea"/>
                <a:cs typeface="+mn-cs"/>
              </a:rPr>
              <a:t>EXAMPLE BEST PRACTICES</a:t>
            </a:r>
          </a:p>
        </p:txBody>
      </p:sp>
      <p:sp>
        <p:nvSpPr>
          <p:cNvPr id="5" name="Content Placeholder 5">
            <a:extLst>
              <a:ext uri="{FF2B5EF4-FFF2-40B4-BE49-F238E27FC236}">
                <a16:creationId xmlns:a16="http://schemas.microsoft.com/office/drawing/2014/main" id="{713C6363-8694-4F27-AED5-41D768A65D77}"/>
              </a:ext>
            </a:extLst>
          </p:cNvPr>
          <p:cNvSpPr txBox="1">
            <a:spLocks/>
          </p:cNvSpPr>
          <p:nvPr/>
        </p:nvSpPr>
        <p:spPr>
          <a:xfrm>
            <a:off x="3926445" y="1898224"/>
            <a:ext cx="4715659" cy="3867579"/>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indent="0">
              <a:buClrTx/>
              <a:buNone/>
              <a:defRPr/>
            </a:pPr>
            <a:r>
              <a:rPr kumimoji="0" lang="en-US" sz="20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a:t>
            </a:r>
            <a:r>
              <a:rPr lang="en-US" sz="2000" dirty="0">
                <a:latin typeface="Calibri" panose="020F0502020204030204" pitchFamily="34" charset="0"/>
                <a:cs typeface="Calibri" panose="020F0502020204030204" pitchFamily="34" charset="0"/>
              </a:rPr>
              <a:t>Children under 18 months and younger old are not exposed to screen time</a:t>
            </a:r>
            <a:r>
              <a:rPr kumimoji="0" lang="en-US" sz="20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indent="0">
              <a:buClrTx/>
              <a:buNone/>
              <a:defRPr/>
            </a:pPr>
            <a:r>
              <a:rPr kumimoji="0" lang="en-US" sz="20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“Providers encourage families to limit screen time at home to no more than one to two hours daily.”</a:t>
            </a:r>
          </a:p>
        </p:txBody>
      </p:sp>
      <p:cxnSp>
        <p:nvCxnSpPr>
          <p:cNvPr id="6" name="Straight Connector 5">
            <a:extLst>
              <a:ext uri="{FF2B5EF4-FFF2-40B4-BE49-F238E27FC236}">
                <a16:creationId xmlns:a16="http://schemas.microsoft.com/office/drawing/2014/main" id="{81178398-F7DD-4D48-8518-2D42C02EBDA4}"/>
              </a:ext>
            </a:extLst>
          </p:cNvPr>
          <p:cNvCxnSpPr>
            <a:cxnSpLocks/>
          </p:cNvCxnSpPr>
          <p:nvPr/>
        </p:nvCxnSpPr>
        <p:spPr>
          <a:xfrm>
            <a:off x="4054599" y="3132783"/>
            <a:ext cx="2844800" cy="0"/>
          </a:xfrm>
          <a:prstGeom prst="line">
            <a:avLst/>
          </a:prstGeom>
          <a:ln w="19050">
            <a:solidFill>
              <a:srgbClr val="FAAD14"/>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A849918-2972-43AB-BB2A-DFE12445F11D}"/>
              </a:ext>
            </a:extLst>
          </p:cNvPr>
          <p:cNvCxnSpPr>
            <a:cxnSpLocks/>
          </p:cNvCxnSpPr>
          <p:nvPr/>
        </p:nvCxnSpPr>
        <p:spPr>
          <a:xfrm>
            <a:off x="4054599" y="4459458"/>
            <a:ext cx="2844800" cy="0"/>
          </a:xfrm>
          <a:prstGeom prst="line">
            <a:avLst/>
          </a:prstGeom>
          <a:ln w="19050">
            <a:solidFill>
              <a:srgbClr val="FAAD14"/>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42280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a:r>
              <a:rPr lang="en-US"/>
              <a:t>Next Steps</a:t>
            </a:r>
          </a:p>
        </p:txBody>
      </p:sp>
      <p:sp>
        <p:nvSpPr>
          <p:cNvPr id="3" name="Slide Number Placeholder 2"/>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62479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E15B1-038F-4D4E-95B7-781A6F6C00D9}"/>
              </a:ext>
            </a:extLst>
          </p:cNvPr>
          <p:cNvSpPr>
            <a:spLocks noGrp="1"/>
          </p:cNvSpPr>
          <p:nvPr>
            <p:ph type="title"/>
          </p:nvPr>
        </p:nvSpPr>
        <p:spPr/>
        <p:txBody>
          <a:bodyPr>
            <a:normAutofit/>
          </a:bodyPr>
          <a:lstStyle/>
          <a:p>
            <a:r>
              <a:rPr lang="en-US"/>
              <a:t>Action Period Tasks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Content Placeholder 6"/>
          <p:cNvSpPr>
            <a:spLocks noGrp="1"/>
          </p:cNvSpPr>
          <p:nvPr>
            <p:ph idx="4294967295"/>
          </p:nvPr>
        </p:nvSpPr>
        <p:spPr>
          <a:xfrm>
            <a:off x="265043" y="1441450"/>
            <a:ext cx="8010525" cy="3975100"/>
          </a:xfrm>
        </p:spPr>
        <p:txBody>
          <a:bodyPr>
            <a:normAutofit/>
          </a:bodyPr>
          <a:lstStyle/>
          <a:p>
            <a:r>
              <a:rPr lang="en-US" dirty="0"/>
              <a:t>Complete Assessment Orientation</a:t>
            </a:r>
          </a:p>
          <a:p>
            <a:r>
              <a:rPr lang="en-US" dirty="0"/>
              <a:t>Review the Orientation Key Learnings handout to share with staff after Assessment Orientation</a:t>
            </a:r>
          </a:p>
          <a:p>
            <a:endParaRPr lang="en-US" dirty="0"/>
          </a:p>
          <a:p>
            <a:endParaRPr lang="en-US" dirty="0"/>
          </a:p>
          <a:p>
            <a:endParaRPr lang="en-US" dirty="0"/>
          </a:p>
        </p:txBody>
      </p:sp>
    </p:spTree>
    <p:extLst>
      <p:ext uri="{BB962C8B-B14F-4D97-AF65-F5344CB8AC3E}">
        <p14:creationId xmlns:p14="http://schemas.microsoft.com/office/powerpoint/2010/main" val="15122918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Key Learnings Handout</a:t>
            </a:r>
            <a:endParaRPr lang="en-US" strike="sngStrike"/>
          </a:p>
        </p:txBody>
      </p:sp>
      <p:sp>
        <p:nvSpPr>
          <p:cNvPr id="3" name="Slide Number Placeholder 2"/>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63738DF-6320-F997-E49C-3EADA28760CD}"/>
              </a:ext>
            </a:extLst>
          </p:cNvPr>
          <p:cNvPicPr>
            <a:picLocks noChangeAspect="1"/>
          </p:cNvPicPr>
          <p:nvPr/>
        </p:nvPicPr>
        <p:blipFill rotWithShape="1">
          <a:blip r:embed="rId3"/>
          <a:srcRect l="19474" t="18265" r="35263" b="27946"/>
          <a:stretch/>
        </p:blipFill>
        <p:spPr>
          <a:xfrm>
            <a:off x="457199" y="1211266"/>
            <a:ext cx="7696916" cy="5145084"/>
          </a:xfrm>
          <a:prstGeom prst="rect">
            <a:avLst/>
          </a:prstGeom>
        </p:spPr>
      </p:pic>
      <p:pic>
        <p:nvPicPr>
          <p:cNvPr id="7" name="Picture 6">
            <a:extLst>
              <a:ext uri="{FF2B5EF4-FFF2-40B4-BE49-F238E27FC236}">
                <a16:creationId xmlns:a16="http://schemas.microsoft.com/office/drawing/2014/main" id="{26C90841-FF7D-8722-F956-5A6749E1DDED}"/>
              </a:ext>
            </a:extLst>
          </p:cNvPr>
          <p:cNvPicPr>
            <a:picLocks noChangeAspect="1"/>
          </p:cNvPicPr>
          <p:nvPr/>
        </p:nvPicPr>
        <p:blipFill>
          <a:blip r:embed="rId4">
            <a:duotone>
              <a:srgbClr val="4F81BD">
                <a:shade val="45000"/>
                <a:satMod val="135000"/>
              </a:srgbClr>
              <a:prstClr val="white"/>
            </a:duotone>
            <a:extLst>
              <a:ext uri="{BEBA8EAE-BF5A-486C-A8C5-ECC9F3942E4B}">
                <a14:imgProps xmlns:a14="http://schemas.microsoft.com/office/drawing/2010/main">
                  <a14:imgLayer r:embed="rId5">
                    <a14:imgEffect>
                      <a14:colorTemperature colorTemp="11500"/>
                    </a14:imgEffect>
                    <a14:imgEffect>
                      <a14:saturation sat="400000"/>
                    </a14:imgEffect>
                    <a14:imgEffect>
                      <a14:brightnessContrast contrast="-2000"/>
                    </a14:imgEffect>
                  </a14:imgLayer>
                </a14:imgProps>
              </a:ext>
              <a:ext uri="{28A0092B-C50C-407E-A947-70E740481C1C}">
                <a14:useLocalDpi xmlns:a14="http://schemas.microsoft.com/office/drawing/2010/main" val="0"/>
              </a:ext>
            </a:extLst>
          </a:blip>
          <a:stretch>
            <a:fillRect/>
          </a:stretch>
        </p:blipFill>
        <p:spPr>
          <a:xfrm>
            <a:off x="7975194" y="185489"/>
            <a:ext cx="978189" cy="1218051"/>
          </a:xfrm>
          <a:prstGeom prst="roundRect">
            <a:avLst>
              <a:gd name="adj" fmla="val 7200"/>
            </a:avLst>
          </a:prstGeom>
        </p:spPr>
      </p:pic>
    </p:spTree>
    <p:extLst>
      <p:ext uri="{BB962C8B-B14F-4D97-AF65-F5344CB8AC3E}">
        <p14:creationId xmlns:p14="http://schemas.microsoft.com/office/powerpoint/2010/main" val="16558964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E15B1-038F-4D4E-95B7-781A6F6C00D9}"/>
              </a:ext>
            </a:extLst>
          </p:cNvPr>
          <p:cNvSpPr>
            <a:spLocks noGrp="1"/>
          </p:cNvSpPr>
          <p:nvPr>
            <p:ph type="title"/>
          </p:nvPr>
        </p:nvSpPr>
        <p:spPr/>
        <p:txBody>
          <a:bodyPr/>
          <a:lstStyle/>
          <a:p>
            <a:r>
              <a:rPr lang="en-US"/>
              <a:t>Key Dates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Content Placeholder 6"/>
          <p:cNvSpPr>
            <a:spLocks noGrp="1"/>
          </p:cNvSpPr>
          <p:nvPr>
            <p:ph idx="4294967295"/>
          </p:nvPr>
        </p:nvSpPr>
        <p:spPr>
          <a:xfrm>
            <a:off x="344771" y="1385888"/>
            <a:ext cx="8229600" cy="4987925"/>
          </a:xfrm>
        </p:spPr>
        <p:txBody>
          <a:bodyPr vert="horz" lIns="91440" tIns="45720" rIns="91440" bIns="45720" rtlCol="0" anchor="t">
            <a:normAutofit/>
          </a:bodyPr>
          <a:lstStyle/>
          <a:p>
            <a:r>
              <a:rPr lang="en-US" dirty="0"/>
              <a:t>First technical assistance “visit”: </a:t>
            </a:r>
          </a:p>
          <a:p>
            <a:endParaRPr lang="en-US" dirty="0"/>
          </a:p>
          <a:p>
            <a:r>
              <a:rPr lang="en-US" dirty="0"/>
              <a:t>Upcoming Session dates: </a:t>
            </a:r>
          </a:p>
          <a:p>
            <a:pPr lvl="1"/>
            <a:r>
              <a:rPr lang="en-US" dirty="0"/>
              <a:t>Session 2: Program Assessment Orientation</a:t>
            </a:r>
          </a:p>
          <a:p>
            <a:pPr lvl="1"/>
            <a:r>
              <a:rPr lang="en-US" dirty="0"/>
              <a:t>Session ___: </a:t>
            </a:r>
          </a:p>
          <a:p>
            <a:pPr lvl="1"/>
            <a:r>
              <a:rPr lang="en-US" dirty="0"/>
              <a:t>Session ___: </a:t>
            </a:r>
          </a:p>
        </p:txBody>
      </p:sp>
    </p:spTree>
    <p:extLst>
      <p:ext uri="{BB962C8B-B14F-4D97-AF65-F5344CB8AC3E}">
        <p14:creationId xmlns:p14="http://schemas.microsoft.com/office/powerpoint/2010/main" val="23590118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6BC4ED2-D660-337F-B792-0F36FA2B8065}"/>
              </a:ext>
            </a:extLst>
          </p:cNvPr>
          <p:cNvSpPr>
            <a:spLocks noGrp="1"/>
          </p:cNvSpPr>
          <p:nvPr>
            <p:ph idx="1"/>
          </p:nvPr>
        </p:nvSpPr>
        <p:spPr/>
        <p:txBody>
          <a:bodyPr/>
          <a:lstStyle/>
          <a:p>
            <a:r>
              <a:rPr lang="en-US" dirty="0"/>
              <a:t>Trainer Name</a:t>
            </a:r>
          </a:p>
          <a:p>
            <a:pPr lvl="1"/>
            <a:r>
              <a:rPr lang="en-US" dirty="0"/>
              <a:t>Email:</a:t>
            </a:r>
          </a:p>
          <a:p>
            <a:pPr lvl="1"/>
            <a:r>
              <a:rPr lang="en-US" dirty="0"/>
              <a:t>Phone:</a:t>
            </a:r>
          </a:p>
        </p:txBody>
      </p:sp>
      <p:sp>
        <p:nvSpPr>
          <p:cNvPr id="2" name="Title 1">
            <a:extLst>
              <a:ext uri="{FF2B5EF4-FFF2-40B4-BE49-F238E27FC236}">
                <a16:creationId xmlns:a16="http://schemas.microsoft.com/office/drawing/2014/main" id="{2371A8A3-0065-DB79-37F2-074C766E1100}"/>
              </a:ext>
            </a:extLst>
          </p:cNvPr>
          <p:cNvSpPr>
            <a:spLocks noGrp="1"/>
          </p:cNvSpPr>
          <p:nvPr>
            <p:ph type="title"/>
          </p:nvPr>
        </p:nvSpPr>
        <p:spPr/>
        <p:txBody>
          <a:bodyPr/>
          <a:lstStyle/>
          <a:p>
            <a:r>
              <a:rPr lang="en-US" dirty="0"/>
              <a:t>Trainer Contact Information</a:t>
            </a:r>
          </a:p>
        </p:txBody>
      </p:sp>
      <p:sp>
        <p:nvSpPr>
          <p:cNvPr id="3" name="Slide Number Placeholder 2">
            <a:extLst>
              <a:ext uri="{FF2B5EF4-FFF2-40B4-BE49-F238E27FC236}">
                <a16:creationId xmlns:a16="http://schemas.microsoft.com/office/drawing/2014/main" id="{5A7C7BE9-FA20-5C86-7B8C-2F943BCD7767}"/>
              </a:ext>
            </a:extLst>
          </p:cNvPr>
          <p:cNvSpPr>
            <a:spLocks noGrp="1"/>
          </p:cNvSpPr>
          <p:nvPr>
            <p:ph type="sldNum" sz="quarter" idx="10"/>
          </p:nvPr>
        </p:nvSpPr>
        <p:spPr/>
        <p:txBody>
          <a:bodyPr/>
          <a:lstStyle/>
          <a:p>
            <a:fld id="{C52F12FE-44DD-4E9A-97DB-0269DCBFB1C7}" type="slidenum">
              <a:rPr lang="en-US" smtClean="0"/>
              <a:t>35</a:t>
            </a:fld>
            <a:endParaRPr lang="en-US"/>
          </a:p>
        </p:txBody>
      </p:sp>
    </p:spTree>
    <p:extLst>
      <p:ext uri="{BB962C8B-B14F-4D97-AF65-F5344CB8AC3E}">
        <p14:creationId xmlns:p14="http://schemas.microsoft.com/office/powerpoint/2010/main" val="9874503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a:r>
              <a:rPr lang="en-US"/>
              <a:t>Questions</a:t>
            </a:r>
          </a:p>
        </p:txBody>
      </p:sp>
      <p:sp>
        <p:nvSpPr>
          <p:cNvPr id="3" name="Slide Number Placeholder 2"/>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289502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Before the Program Assessment Orientation, trainers should:</a:t>
            </a:r>
          </a:p>
          <a:p>
            <a:r>
              <a:rPr lang="en-US" dirty="0"/>
              <a:t>Prepare the Program Assessment Orientation PowerPoint for your ECE programs based on their level of experience using the chosen assessment tool. </a:t>
            </a:r>
          </a:p>
          <a:p>
            <a:r>
              <a:rPr lang="en-US" dirty="0"/>
              <a:t>Ensure all programs have a digital or print copy of the Resource Guide.</a:t>
            </a:r>
          </a:p>
          <a:p>
            <a:endParaRPr lang="en-US" dirty="0"/>
          </a:p>
          <a:p>
            <a:pPr lvl="1"/>
            <a:endParaRPr lang="en-US" dirty="0"/>
          </a:p>
        </p:txBody>
      </p:sp>
      <p:sp>
        <p:nvSpPr>
          <p:cNvPr id="6" name="Title 5"/>
          <p:cNvSpPr>
            <a:spLocks noGrp="1"/>
          </p:cNvSpPr>
          <p:nvPr>
            <p:ph type="title"/>
          </p:nvPr>
        </p:nvSpPr>
        <p:spPr/>
        <p:txBody>
          <a:bodyPr/>
          <a:lstStyle/>
          <a:p>
            <a:r>
              <a:rPr lang="en-US" dirty="0"/>
              <a:t>Trainer Reminders</a:t>
            </a:r>
          </a:p>
        </p:txBody>
      </p:sp>
      <p:sp>
        <p:nvSpPr>
          <p:cNvPr id="2" name="Slide Number Placeholder 1"/>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303164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a:r>
              <a:rPr lang="en-US" dirty="0"/>
              <a:t>Wellness Workbook</a:t>
            </a:r>
          </a:p>
        </p:txBody>
      </p:sp>
      <p:sp>
        <p:nvSpPr>
          <p:cNvPr id="3" name="Slide Number Placeholder 2"/>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975413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6CD9AEF-6271-497A-B941-175ED8AC2FCC}"/>
              </a:ext>
            </a:extLst>
          </p:cNvPr>
          <p:cNvSpPr>
            <a:spLocks noGrp="1"/>
          </p:cNvSpPr>
          <p:nvPr>
            <p:ph idx="1"/>
          </p:nvPr>
        </p:nvSpPr>
        <p:spPr>
          <a:xfrm>
            <a:off x="431711" y="1349829"/>
            <a:ext cx="8229602" cy="2599379"/>
          </a:xfrm>
        </p:spPr>
        <p:txBody>
          <a:bodyPr anchor="ctr">
            <a:normAutofit/>
          </a:bodyPr>
          <a:lstStyle/>
          <a:p>
            <a:pPr marL="0" indent="0">
              <a:buNone/>
            </a:pPr>
            <a:r>
              <a:rPr lang="en-US" dirty="0"/>
              <a:t>Support improvements to ECE environments that foster healthy eating, physical activity, and overall development in children</a:t>
            </a:r>
          </a:p>
          <a:p>
            <a:endParaRPr lang="en-US" dirty="0"/>
          </a:p>
        </p:txBody>
      </p:sp>
      <p:sp>
        <p:nvSpPr>
          <p:cNvPr id="3" name="Title 2"/>
          <p:cNvSpPr>
            <a:spLocks noGrp="1"/>
          </p:cNvSpPr>
          <p:nvPr>
            <p:ph type="title"/>
          </p:nvPr>
        </p:nvSpPr>
        <p:spPr/>
        <p:txBody>
          <a:bodyPr/>
          <a:lstStyle/>
          <a:p>
            <a:r>
              <a:rPr lang="en-US" dirty="0"/>
              <a:t>Wellness Workbook</a:t>
            </a:r>
          </a:p>
        </p:txBody>
      </p:sp>
      <p:sp>
        <p:nvSpPr>
          <p:cNvPr id="2" name="Slide Number Placeholder 1"/>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 name="Picture 4" descr="Graphical user interface, text, application&#10;&#10;Description automatically generated">
            <a:extLst>
              <a:ext uri="{FF2B5EF4-FFF2-40B4-BE49-F238E27FC236}">
                <a16:creationId xmlns:a16="http://schemas.microsoft.com/office/drawing/2014/main" id="{EF4CF4CB-EF94-05DA-68CA-2A1DCF8B4184}"/>
              </a:ext>
            </a:extLst>
          </p:cNvPr>
          <p:cNvPicPr>
            <a:picLocks noChangeAspect="1"/>
          </p:cNvPicPr>
          <p:nvPr/>
        </p:nvPicPr>
        <p:blipFill rotWithShape="1">
          <a:blip r:embed="rId3">
            <a:extLst>
              <a:ext uri="{28A0092B-C50C-407E-A947-70E740481C1C}">
                <a14:useLocalDpi xmlns:a14="http://schemas.microsoft.com/office/drawing/2010/main" val="0"/>
              </a:ext>
            </a:extLst>
          </a:blip>
          <a:srcRect l="7492" t="51774" r="10904" b="8761"/>
          <a:stretch/>
        </p:blipFill>
        <p:spPr bwMode="auto">
          <a:xfrm>
            <a:off x="1041398" y="3617779"/>
            <a:ext cx="7061202" cy="21879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26501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Orientation Session</a:t>
            </a:r>
            <a:br>
              <a:rPr lang="en-US"/>
            </a:br>
            <a:r>
              <a:rPr lang="en-US"/>
              <a:t>Icebreaker and </a:t>
            </a:r>
            <a:br>
              <a:rPr lang="en-US"/>
            </a:br>
            <a:r>
              <a:rPr lang="en-US"/>
              <a:t>Virtual Meeting Basics</a:t>
            </a:r>
          </a:p>
        </p:txBody>
      </p:sp>
      <p:sp>
        <p:nvSpPr>
          <p:cNvPr id="3" name="Slide Number Placeholder 2"/>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308899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6CD9AEF-6271-497A-B941-175ED8AC2FCC}"/>
              </a:ext>
            </a:extLst>
          </p:cNvPr>
          <p:cNvSpPr>
            <a:spLocks noGrp="1"/>
          </p:cNvSpPr>
          <p:nvPr>
            <p:ph idx="1"/>
          </p:nvPr>
        </p:nvSpPr>
        <p:spPr>
          <a:xfrm>
            <a:off x="344625" y="1509487"/>
            <a:ext cx="3719375" cy="4978365"/>
          </a:xfrm>
        </p:spPr>
        <p:txBody>
          <a:bodyPr anchor="ctr">
            <a:normAutofit lnSpcReduction="10000"/>
          </a:bodyPr>
          <a:lstStyle/>
          <a:p>
            <a:pPr marL="0" indent="0">
              <a:buNone/>
            </a:pPr>
            <a:r>
              <a:rPr lang="en-US" dirty="0">
                <a:solidFill>
                  <a:srgbClr val="3264A0"/>
                </a:solidFill>
              </a:rPr>
              <a:t>PURPOSE</a:t>
            </a:r>
          </a:p>
          <a:p>
            <a:pPr marL="0" indent="0">
              <a:buNone/>
            </a:pPr>
            <a:r>
              <a:rPr lang="en-US" dirty="0"/>
              <a:t>The </a:t>
            </a:r>
            <a:r>
              <a:rPr lang="en-US" i="1" dirty="0"/>
              <a:t>Wellness Workbook</a:t>
            </a:r>
            <a:r>
              <a:rPr lang="en-US" dirty="0"/>
              <a:t> guides users through an intentional program assessment process to inform the development of a custom Wellness Policy.</a:t>
            </a:r>
          </a:p>
        </p:txBody>
      </p:sp>
      <p:sp>
        <p:nvSpPr>
          <p:cNvPr id="3" name="Title 2"/>
          <p:cNvSpPr>
            <a:spLocks noGrp="1"/>
          </p:cNvSpPr>
          <p:nvPr>
            <p:ph type="title"/>
          </p:nvPr>
        </p:nvSpPr>
        <p:spPr/>
        <p:txBody>
          <a:bodyPr/>
          <a:lstStyle/>
          <a:p>
            <a:r>
              <a:rPr lang="en-US" dirty="0"/>
              <a:t>Wellness Workbook</a:t>
            </a:r>
          </a:p>
        </p:txBody>
      </p:sp>
      <p:sp>
        <p:nvSpPr>
          <p:cNvPr id="2" name="Slide Number Placeholder 1"/>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Picture 5" descr="Graphical user interface, text, application, email&#10;&#10;Description automatically generated">
            <a:extLst>
              <a:ext uri="{FF2B5EF4-FFF2-40B4-BE49-F238E27FC236}">
                <a16:creationId xmlns:a16="http://schemas.microsoft.com/office/drawing/2014/main" id="{789408EB-D7CB-6E3C-5258-B55FCE955B27}"/>
              </a:ext>
            </a:extLst>
          </p:cNvPr>
          <p:cNvPicPr>
            <a:picLocks noChangeAspect="1"/>
          </p:cNvPicPr>
          <p:nvPr/>
        </p:nvPicPr>
        <p:blipFill rotWithShape="1">
          <a:blip r:embed="rId3">
            <a:extLst>
              <a:ext uri="{28A0092B-C50C-407E-A947-70E740481C1C}">
                <a14:useLocalDpi xmlns:a14="http://schemas.microsoft.com/office/drawing/2010/main" val="0"/>
              </a:ext>
            </a:extLst>
          </a:blip>
          <a:srcRect l="36923" t="20504" r="2202" b="3752"/>
          <a:stretch/>
        </p:blipFill>
        <p:spPr bwMode="auto">
          <a:xfrm>
            <a:off x="4064000" y="1784380"/>
            <a:ext cx="4868599" cy="387368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737889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6CD9AEF-6271-497A-B941-175ED8AC2FCC}"/>
              </a:ext>
            </a:extLst>
          </p:cNvPr>
          <p:cNvSpPr>
            <a:spLocks noGrp="1"/>
          </p:cNvSpPr>
          <p:nvPr>
            <p:ph idx="1"/>
          </p:nvPr>
        </p:nvSpPr>
        <p:spPr>
          <a:xfrm>
            <a:off x="344625" y="1509487"/>
            <a:ext cx="8501920" cy="4978365"/>
          </a:xfrm>
        </p:spPr>
        <p:txBody>
          <a:bodyPr anchor="ctr">
            <a:normAutofit/>
          </a:bodyPr>
          <a:lstStyle/>
          <a:p>
            <a:r>
              <a:rPr lang="en-US" dirty="0"/>
              <a:t>The</a:t>
            </a:r>
            <a:r>
              <a:rPr lang="en-US" i="1" dirty="0"/>
              <a:t> Wellness Workbook</a:t>
            </a:r>
            <a:r>
              <a:rPr lang="en-US" dirty="0"/>
              <a:t> is live at </a:t>
            </a:r>
            <a:r>
              <a:rPr lang="en-US" dirty="0">
                <a:hlinkClick r:id="rId3"/>
              </a:rPr>
              <a:t>www.workbook.healthykidshealthyfuture.org</a:t>
            </a:r>
            <a:endParaRPr lang="en-US" dirty="0"/>
          </a:p>
          <a:p>
            <a:r>
              <a:rPr lang="en-US" dirty="0"/>
              <a:t>There are 2 types of User accounts:</a:t>
            </a:r>
          </a:p>
          <a:p>
            <a:pPr lvl="1"/>
            <a:r>
              <a:rPr lang="en-US" dirty="0"/>
              <a:t>1) Center – for ECE program staff</a:t>
            </a:r>
          </a:p>
          <a:p>
            <a:pPr lvl="1"/>
            <a:r>
              <a:rPr lang="en-US" dirty="0"/>
              <a:t>2) Partner – for trainers supporting ECE program staff</a:t>
            </a:r>
            <a:endParaRPr lang="en-US" dirty="0">
              <a:cs typeface="Calibri"/>
            </a:endParaRPr>
          </a:p>
          <a:p>
            <a:r>
              <a:rPr lang="en-US" dirty="0"/>
              <a:t>User guides and short videos are available to help navigate the website</a:t>
            </a:r>
          </a:p>
        </p:txBody>
      </p:sp>
      <p:sp>
        <p:nvSpPr>
          <p:cNvPr id="3" name="Title 2"/>
          <p:cNvSpPr>
            <a:spLocks noGrp="1"/>
          </p:cNvSpPr>
          <p:nvPr>
            <p:ph type="title"/>
          </p:nvPr>
        </p:nvSpPr>
        <p:spPr/>
        <p:txBody>
          <a:bodyPr/>
          <a:lstStyle/>
          <a:p>
            <a:r>
              <a:rPr lang="en-US" dirty="0"/>
              <a:t>Getting Started</a:t>
            </a:r>
          </a:p>
        </p:txBody>
      </p:sp>
      <p:sp>
        <p:nvSpPr>
          <p:cNvPr id="2" name="Slide Number Placeholder 1"/>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36114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77A1DA-992C-6191-CFFA-947365EAEC8A}"/>
              </a:ext>
            </a:extLst>
          </p:cNvPr>
          <p:cNvSpPr>
            <a:spLocks noGrp="1"/>
          </p:cNvSpPr>
          <p:nvPr>
            <p:ph idx="1"/>
          </p:nvPr>
        </p:nvSpPr>
        <p:spPr/>
        <p:txBody>
          <a:bodyPr vert="horz" lIns="91440" tIns="45720" rIns="91440" bIns="45720" rtlCol="0" anchor="t">
            <a:normAutofit/>
          </a:bodyPr>
          <a:lstStyle/>
          <a:p>
            <a:r>
              <a:rPr lang="en-US" dirty="0">
                <a:ea typeface="Calibri"/>
                <a:cs typeface="Calibri"/>
              </a:rPr>
              <a:t>To request a Wellness Workbook log-in, email </a:t>
            </a:r>
            <a:r>
              <a:rPr lang="en-US" dirty="0">
                <a:ea typeface="Calibri"/>
                <a:cs typeface="Calibri"/>
                <a:hlinkClick r:id="rId3"/>
              </a:rPr>
              <a:t>workbook@healthykidshealthyfuture.org.</a:t>
            </a:r>
            <a:endParaRPr lang="en-US" dirty="0">
              <a:ea typeface="Calibri"/>
              <a:cs typeface="Calibri"/>
            </a:endParaRPr>
          </a:p>
          <a:p>
            <a:r>
              <a:rPr lang="en-US" dirty="0">
                <a:ea typeface="Calibri"/>
                <a:cs typeface="Calibri"/>
              </a:rPr>
              <a:t>You will receive your log-in information within 2 business days.</a:t>
            </a:r>
          </a:p>
          <a:p>
            <a:pPr marL="0" indent="0">
              <a:buNone/>
            </a:pPr>
            <a:endParaRPr lang="en-US" dirty="0">
              <a:ea typeface="Calibri"/>
              <a:cs typeface="Calibri"/>
            </a:endParaRPr>
          </a:p>
        </p:txBody>
      </p:sp>
      <p:sp>
        <p:nvSpPr>
          <p:cNvPr id="3" name="Title 2">
            <a:extLst>
              <a:ext uri="{FF2B5EF4-FFF2-40B4-BE49-F238E27FC236}">
                <a16:creationId xmlns:a16="http://schemas.microsoft.com/office/drawing/2014/main" id="{38B03FF1-5E40-A67B-E9C2-BAFCB44B8E9B}"/>
              </a:ext>
            </a:extLst>
          </p:cNvPr>
          <p:cNvSpPr>
            <a:spLocks noGrp="1"/>
          </p:cNvSpPr>
          <p:nvPr>
            <p:ph type="title"/>
          </p:nvPr>
        </p:nvSpPr>
        <p:spPr/>
        <p:txBody>
          <a:bodyPr/>
          <a:lstStyle/>
          <a:p>
            <a:r>
              <a:rPr lang="en-US">
                <a:ea typeface="Calibri"/>
                <a:cs typeface="Calibri"/>
              </a:rPr>
              <a:t>How to Register</a:t>
            </a:r>
            <a:endParaRPr lang="en-US"/>
          </a:p>
        </p:txBody>
      </p:sp>
      <p:sp>
        <p:nvSpPr>
          <p:cNvPr id="4" name="Slide Number Placeholder 3">
            <a:extLst>
              <a:ext uri="{FF2B5EF4-FFF2-40B4-BE49-F238E27FC236}">
                <a16:creationId xmlns:a16="http://schemas.microsoft.com/office/drawing/2014/main" id="{816BDAF4-B92C-8CB8-CFAA-2A84A5FAB639}"/>
              </a:ext>
            </a:extLst>
          </p:cNvPr>
          <p:cNvSpPr>
            <a:spLocks noGrp="1"/>
          </p:cNvSpPr>
          <p:nvPr>
            <p:ph type="sldNum" sz="quarter" idx="10"/>
          </p:nvPr>
        </p:nvSpPr>
        <p:spPr/>
        <p:txBody>
          <a:bodyPr/>
          <a:lstStyle/>
          <a:p>
            <a:fld id="{CE47D4E3-351F-4CDB-9041-F63A25E2B1C2}" type="slidenum">
              <a:rPr lang="en-US" smtClean="0"/>
              <a:t>42</a:t>
            </a:fld>
            <a:endParaRPr lang="en-US"/>
          </a:p>
        </p:txBody>
      </p:sp>
    </p:spTree>
    <p:extLst>
      <p:ext uri="{BB962C8B-B14F-4D97-AF65-F5344CB8AC3E}">
        <p14:creationId xmlns:p14="http://schemas.microsoft.com/office/powerpoint/2010/main" val="10781983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F10B8B-C84A-0F91-7CFB-CB1FA746C2DF}"/>
              </a:ext>
            </a:extLst>
          </p:cNvPr>
          <p:cNvSpPr>
            <a:spLocks noGrp="1"/>
          </p:cNvSpPr>
          <p:nvPr>
            <p:ph type="title"/>
          </p:nvPr>
        </p:nvSpPr>
        <p:spPr/>
        <p:txBody>
          <a:bodyPr/>
          <a:lstStyle/>
          <a:p>
            <a:r>
              <a:rPr lang="en-US" dirty="0">
                <a:ea typeface="Calibri"/>
                <a:cs typeface="Calibri"/>
              </a:rPr>
              <a:t>Steps for using Wellness Workbook</a:t>
            </a:r>
          </a:p>
        </p:txBody>
      </p:sp>
      <p:sp>
        <p:nvSpPr>
          <p:cNvPr id="4" name="Slide Number Placeholder 3">
            <a:extLst>
              <a:ext uri="{FF2B5EF4-FFF2-40B4-BE49-F238E27FC236}">
                <a16:creationId xmlns:a16="http://schemas.microsoft.com/office/drawing/2014/main" id="{AC4B6EA0-8E6E-BCB9-FE30-A3612D95ED5A}"/>
              </a:ext>
            </a:extLst>
          </p:cNvPr>
          <p:cNvSpPr>
            <a:spLocks noGrp="1"/>
          </p:cNvSpPr>
          <p:nvPr>
            <p:ph type="sldNum" sz="quarter" idx="10"/>
          </p:nvPr>
        </p:nvSpPr>
        <p:spPr/>
        <p:txBody>
          <a:bodyPr/>
          <a:lstStyle/>
          <a:p>
            <a:fld id="{CE47D4E3-351F-4CDB-9041-F63A25E2B1C2}" type="slidenum">
              <a:rPr lang="en-US" smtClean="0"/>
              <a:t>43</a:t>
            </a:fld>
            <a:endParaRPr lang="en-US"/>
          </a:p>
        </p:txBody>
      </p:sp>
      <p:pic>
        <p:nvPicPr>
          <p:cNvPr id="19" name="Content Placeholder 18" descr="Timeline&#10;&#10;Description automatically generated">
            <a:extLst>
              <a:ext uri="{FF2B5EF4-FFF2-40B4-BE49-F238E27FC236}">
                <a16:creationId xmlns:a16="http://schemas.microsoft.com/office/drawing/2014/main" id="{C6C8C6A0-39E7-9E2B-B0DB-9AD89F2DDE0A}"/>
              </a:ext>
            </a:extLst>
          </p:cNvPr>
          <p:cNvPicPr>
            <a:picLocks noGrp="1" noChangeAspect="1"/>
          </p:cNvPicPr>
          <p:nvPr>
            <p:ph idx="1"/>
          </p:nvPr>
        </p:nvPicPr>
        <p:blipFill>
          <a:blip r:embed="rId2"/>
          <a:stretch>
            <a:fillRect/>
          </a:stretch>
        </p:blipFill>
        <p:spPr>
          <a:xfrm>
            <a:off x="0" y="1309356"/>
            <a:ext cx="8976817" cy="5046994"/>
          </a:xfrm>
        </p:spPr>
      </p:pic>
    </p:spTree>
    <p:extLst>
      <p:ext uri="{BB962C8B-B14F-4D97-AF65-F5344CB8AC3E}">
        <p14:creationId xmlns:p14="http://schemas.microsoft.com/office/powerpoint/2010/main" val="37074184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556684-8355-3ADA-D927-D83C6DE83C89}"/>
              </a:ext>
            </a:extLst>
          </p:cNvPr>
          <p:cNvSpPr>
            <a:spLocks noGrp="1"/>
          </p:cNvSpPr>
          <p:nvPr>
            <p:ph idx="1"/>
          </p:nvPr>
        </p:nvSpPr>
        <p:spPr/>
        <p:txBody>
          <a:bodyPr vert="horz" lIns="91440" tIns="45720" rIns="91440" bIns="45720" rtlCol="0" anchor="t">
            <a:normAutofit fontScale="92500" lnSpcReduction="10000"/>
          </a:bodyPr>
          <a:lstStyle/>
          <a:p>
            <a:r>
              <a:rPr lang="en-US" dirty="0"/>
              <a:t>The </a:t>
            </a:r>
            <a:r>
              <a:rPr lang="en-US" i="1" dirty="0"/>
              <a:t>Wellness Workbook</a:t>
            </a:r>
            <a:r>
              <a:rPr lang="en-US" dirty="0"/>
              <a:t> includes an Introduction section that provides an overview of “Why Does an Early Childhood Program Need a Wellness Policy?”</a:t>
            </a:r>
          </a:p>
          <a:p>
            <a:r>
              <a:rPr lang="en-US" dirty="0"/>
              <a:t>The homepage includes access to the ECE Registration module and 5 program assessments.</a:t>
            </a:r>
            <a:endParaRPr lang="en-US" dirty="0">
              <a:cs typeface="Calibri"/>
            </a:endParaRPr>
          </a:p>
          <a:p>
            <a:r>
              <a:rPr lang="en-US" dirty="0"/>
              <a:t>The only required section is the ECE registration module.</a:t>
            </a:r>
          </a:p>
          <a:p>
            <a:r>
              <a:rPr lang="en-US" dirty="0"/>
              <a:t>Users can complete as many program assessments as they like and can complete them multiple times, as desired.</a:t>
            </a:r>
          </a:p>
        </p:txBody>
      </p:sp>
      <p:sp>
        <p:nvSpPr>
          <p:cNvPr id="3" name="Title 2">
            <a:extLst>
              <a:ext uri="{FF2B5EF4-FFF2-40B4-BE49-F238E27FC236}">
                <a16:creationId xmlns:a16="http://schemas.microsoft.com/office/drawing/2014/main" id="{ED5E7D13-08D8-F479-12CE-340CEBC5B822}"/>
              </a:ext>
            </a:extLst>
          </p:cNvPr>
          <p:cNvSpPr>
            <a:spLocks noGrp="1"/>
          </p:cNvSpPr>
          <p:nvPr>
            <p:ph type="title"/>
          </p:nvPr>
        </p:nvSpPr>
        <p:spPr/>
        <p:txBody>
          <a:bodyPr/>
          <a:lstStyle/>
          <a:p>
            <a:r>
              <a:rPr lang="en-US" dirty="0"/>
              <a:t>Program Assessments Overview</a:t>
            </a:r>
          </a:p>
        </p:txBody>
      </p:sp>
      <p:sp>
        <p:nvSpPr>
          <p:cNvPr id="4" name="Slide Number Placeholder 3">
            <a:extLst>
              <a:ext uri="{FF2B5EF4-FFF2-40B4-BE49-F238E27FC236}">
                <a16:creationId xmlns:a16="http://schemas.microsoft.com/office/drawing/2014/main" id="{7B4BD6AB-D93E-D7E5-9C35-EB2D0B6873A7}"/>
              </a:ext>
            </a:extLst>
          </p:cNvPr>
          <p:cNvSpPr>
            <a:spLocks noGrp="1"/>
          </p:cNvSpPr>
          <p:nvPr>
            <p:ph type="sldNum" sz="quarter" idx="10"/>
          </p:nvPr>
        </p:nvSpPr>
        <p:spPr/>
        <p:txBody>
          <a:bodyPr/>
          <a:lstStyle/>
          <a:p>
            <a:fld id="{CE47D4E3-351F-4CDB-9041-F63A25E2B1C2}" type="slidenum">
              <a:rPr lang="en-US" smtClean="0"/>
              <a:t>44</a:t>
            </a:fld>
            <a:endParaRPr lang="en-US"/>
          </a:p>
        </p:txBody>
      </p:sp>
    </p:spTree>
    <p:extLst>
      <p:ext uri="{BB962C8B-B14F-4D97-AF65-F5344CB8AC3E}">
        <p14:creationId xmlns:p14="http://schemas.microsoft.com/office/powerpoint/2010/main" val="35376709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E607A7-C406-A560-54CD-DF7488EBF71D}"/>
              </a:ext>
            </a:extLst>
          </p:cNvPr>
          <p:cNvSpPr>
            <a:spLocks noGrp="1"/>
          </p:cNvSpPr>
          <p:nvPr>
            <p:ph type="title"/>
          </p:nvPr>
        </p:nvSpPr>
        <p:spPr/>
        <p:txBody>
          <a:bodyPr/>
          <a:lstStyle/>
          <a:p>
            <a:r>
              <a:rPr lang="en-US" dirty="0"/>
              <a:t>Program Assessments</a:t>
            </a:r>
          </a:p>
        </p:txBody>
      </p:sp>
      <p:sp>
        <p:nvSpPr>
          <p:cNvPr id="4" name="Slide Number Placeholder 3">
            <a:extLst>
              <a:ext uri="{FF2B5EF4-FFF2-40B4-BE49-F238E27FC236}">
                <a16:creationId xmlns:a16="http://schemas.microsoft.com/office/drawing/2014/main" id="{B453C2C8-BCF7-268C-C3C2-A76FB3AB95EE}"/>
              </a:ext>
            </a:extLst>
          </p:cNvPr>
          <p:cNvSpPr>
            <a:spLocks noGrp="1"/>
          </p:cNvSpPr>
          <p:nvPr>
            <p:ph type="sldNum" sz="quarter" idx="10"/>
          </p:nvPr>
        </p:nvSpPr>
        <p:spPr/>
        <p:txBody>
          <a:bodyPr/>
          <a:lstStyle/>
          <a:p>
            <a:fld id="{CE47D4E3-351F-4CDB-9041-F63A25E2B1C2}" type="slidenum">
              <a:rPr lang="en-US" smtClean="0"/>
              <a:t>45</a:t>
            </a:fld>
            <a:endParaRPr lang="en-US"/>
          </a:p>
        </p:txBody>
      </p:sp>
      <p:pic>
        <p:nvPicPr>
          <p:cNvPr id="1026" name="Picture 2">
            <a:extLst>
              <a:ext uri="{FF2B5EF4-FFF2-40B4-BE49-F238E27FC236}">
                <a16:creationId xmlns:a16="http://schemas.microsoft.com/office/drawing/2014/main" id="{031B0023-303F-9C35-7109-6F6BBC2B20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07" t="12945" r="8292" b="10772"/>
          <a:stretch/>
        </p:blipFill>
        <p:spPr bwMode="auto">
          <a:xfrm>
            <a:off x="212035" y="1325518"/>
            <a:ext cx="8587408" cy="4947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8494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E607A7-C406-A560-54CD-DF7488EBF71D}"/>
              </a:ext>
            </a:extLst>
          </p:cNvPr>
          <p:cNvSpPr>
            <a:spLocks noGrp="1"/>
          </p:cNvSpPr>
          <p:nvPr>
            <p:ph type="title"/>
          </p:nvPr>
        </p:nvSpPr>
        <p:spPr/>
        <p:txBody>
          <a:bodyPr/>
          <a:lstStyle/>
          <a:p>
            <a:r>
              <a:rPr lang="en-US" dirty="0"/>
              <a:t>Program Assessments</a:t>
            </a:r>
          </a:p>
        </p:txBody>
      </p:sp>
      <p:sp>
        <p:nvSpPr>
          <p:cNvPr id="4" name="Slide Number Placeholder 3">
            <a:extLst>
              <a:ext uri="{FF2B5EF4-FFF2-40B4-BE49-F238E27FC236}">
                <a16:creationId xmlns:a16="http://schemas.microsoft.com/office/drawing/2014/main" id="{B453C2C8-BCF7-268C-C3C2-A76FB3AB95EE}"/>
              </a:ext>
            </a:extLst>
          </p:cNvPr>
          <p:cNvSpPr>
            <a:spLocks noGrp="1"/>
          </p:cNvSpPr>
          <p:nvPr>
            <p:ph type="sldNum" sz="quarter" idx="10"/>
          </p:nvPr>
        </p:nvSpPr>
        <p:spPr/>
        <p:txBody>
          <a:bodyPr/>
          <a:lstStyle/>
          <a:p>
            <a:fld id="{CE47D4E3-351F-4CDB-9041-F63A25E2B1C2}" type="slidenum">
              <a:rPr lang="en-US" smtClean="0"/>
              <a:t>46</a:t>
            </a:fld>
            <a:endParaRPr lang="en-US"/>
          </a:p>
        </p:txBody>
      </p:sp>
      <p:pic>
        <p:nvPicPr>
          <p:cNvPr id="2050" name="Picture 2">
            <a:extLst>
              <a:ext uri="{FF2B5EF4-FFF2-40B4-BE49-F238E27FC236}">
                <a16:creationId xmlns:a16="http://schemas.microsoft.com/office/drawing/2014/main" id="{E1DDE086-2172-95E9-2430-FAD9C9F3B3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26" t="12334" r="7099" b="7168"/>
          <a:stretch/>
        </p:blipFill>
        <p:spPr bwMode="auto">
          <a:xfrm>
            <a:off x="647698" y="1338470"/>
            <a:ext cx="7618275" cy="4439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9918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09BA88-FA27-5B11-E315-2424852EEB91}"/>
              </a:ext>
            </a:extLst>
          </p:cNvPr>
          <p:cNvSpPr>
            <a:spLocks noGrp="1"/>
          </p:cNvSpPr>
          <p:nvPr>
            <p:ph idx="1"/>
          </p:nvPr>
        </p:nvSpPr>
        <p:spPr>
          <a:xfrm>
            <a:off x="457200" y="1385455"/>
            <a:ext cx="3384431" cy="4973258"/>
          </a:xfrm>
        </p:spPr>
        <p:txBody>
          <a:bodyPr vert="horz" lIns="91440" tIns="45720" rIns="91440" bIns="45720" rtlCol="0" anchor="t">
            <a:normAutofit fontScale="85000" lnSpcReduction="20000"/>
          </a:bodyPr>
          <a:lstStyle/>
          <a:p>
            <a:r>
              <a:rPr lang="en-US">
                <a:ea typeface="Calibri"/>
                <a:cs typeface="Calibri"/>
              </a:rPr>
              <a:t>First, you must complete the "ECE Program Registration."</a:t>
            </a:r>
          </a:p>
          <a:p>
            <a:r>
              <a:rPr lang="en-US">
                <a:ea typeface="Calibri"/>
                <a:cs typeface="Calibri"/>
              </a:rPr>
              <a:t>Click the "See more" button on the homepage.</a:t>
            </a:r>
          </a:p>
          <a:p>
            <a:r>
              <a:rPr lang="en-US">
                <a:ea typeface="Calibri"/>
                <a:cs typeface="Calibri"/>
              </a:rPr>
              <a:t>Click "ECE Program Registration" and complete all questions. </a:t>
            </a:r>
          </a:p>
          <a:p>
            <a:r>
              <a:rPr lang="en-US">
                <a:ea typeface="Calibri"/>
                <a:cs typeface="Calibri"/>
              </a:rPr>
              <a:t>Click "Finish Assessment".</a:t>
            </a:r>
          </a:p>
        </p:txBody>
      </p:sp>
      <p:sp>
        <p:nvSpPr>
          <p:cNvPr id="3" name="Title 2">
            <a:extLst>
              <a:ext uri="{FF2B5EF4-FFF2-40B4-BE49-F238E27FC236}">
                <a16:creationId xmlns:a16="http://schemas.microsoft.com/office/drawing/2014/main" id="{69B95229-9600-4643-9431-96CF18C4615A}"/>
              </a:ext>
            </a:extLst>
          </p:cNvPr>
          <p:cNvSpPr>
            <a:spLocks noGrp="1"/>
          </p:cNvSpPr>
          <p:nvPr>
            <p:ph type="title"/>
          </p:nvPr>
        </p:nvSpPr>
        <p:spPr/>
        <p:txBody>
          <a:bodyPr/>
          <a:lstStyle/>
          <a:p>
            <a:r>
              <a:rPr lang="en-US">
                <a:ea typeface="Calibri"/>
                <a:cs typeface="Calibri"/>
              </a:rPr>
              <a:t>ECE Program Registration</a:t>
            </a:r>
            <a:endParaRPr lang="en-US"/>
          </a:p>
        </p:txBody>
      </p:sp>
      <p:sp>
        <p:nvSpPr>
          <p:cNvPr id="4" name="Slide Number Placeholder 3">
            <a:extLst>
              <a:ext uri="{FF2B5EF4-FFF2-40B4-BE49-F238E27FC236}">
                <a16:creationId xmlns:a16="http://schemas.microsoft.com/office/drawing/2014/main" id="{DAA4EC67-0C76-88D9-99D8-17C202392020}"/>
              </a:ext>
            </a:extLst>
          </p:cNvPr>
          <p:cNvSpPr>
            <a:spLocks noGrp="1"/>
          </p:cNvSpPr>
          <p:nvPr>
            <p:ph type="sldNum" sz="quarter" idx="10"/>
          </p:nvPr>
        </p:nvSpPr>
        <p:spPr/>
        <p:txBody>
          <a:bodyPr/>
          <a:lstStyle/>
          <a:p>
            <a:fld id="{CE47D4E3-351F-4CDB-9041-F63A25E2B1C2}" type="slidenum">
              <a:rPr lang="en-US" smtClean="0"/>
              <a:t>47</a:t>
            </a:fld>
            <a:endParaRPr lang="en-US"/>
          </a:p>
        </p:txBody>
      </p:sp>
      <p:pic>
        <p:nvPicPr>
          <p:cNvPr id="5" name="Picture 5" descr="Text&#10;&#10;Description automatically generated">
            <a:extLst>
              <a:ext uri="{FF2B5EF4-FFF2-40B4-BE49-F238E27FC236}">
                <a16:creationId xmlns:a16="http://schemas.microsoft.com/office/drawing/2014/main" id="{02009A57-CA58-640D-3E5B-9045E7D76BC6}"/>
              </a:ext>
            </a:extLst>
          </p:cNvPr>
          <p:cNvPicPr>
            <a:picLocks noChangeAspect="1"/>
          </p:cNvPicPr>
          <p:nvPr/>
        </p:nvPicPr>
        <p:blipFill>
          <a:blip r:embed="rId2"/>
          <a:stretch>
            <a:fillRect/>
          </a:stretch>
        </p:blipFill>
        <p:spPr>
          <a:xfrm>
            <a:off x="5413165" y="1177056"/>
            <a:ext cx="2271443" cy="3109283"/>
          </a:xfrm>
          <a:prstGeom prst="rect">
            <a:avLst/>
          </a:prstGeom>
        </p:spPr>
      </p:pic>
      <p:pic>
        <p:nvPicPr>
          <p:cNvPr id="6" name="Picture 6" descr="Graphical user interface, text&#10;&#10;Description automatically generated">
            <a:extLst>
              <a:ext uri="{FF2B5EF4-FFF2-40B4-BE49-F238E27FC236}">
                <a16:creationId xmlns:a16="http://schemas.microsoft.com/office/drawing/2014/main" id="{55C28F65-5569-1884-6BFF-E287938ECBEE}"/>
              </a:ext>
            </a:extLst>
          </p:cNvPr>
          <p:cNvPicPr>
            <a:picLocks noChangeAspect="1"/>
          </p:cNvPicPr>
          <p:nvPr/>
        </p:nvPicPr>
        <p:blipFill>
          <a:blip r:embed="rId3"/>
          <a:stretch>
            <a:fillRect/>
          </a:stretch>
        </p:blipFill>
        <p:spPr>
          <a:xfrm>
            <a:off x="4393295" y="4566123"/>
            <a:ext cx="4298762" cy="1788337"/>
          </a:xfrm>
          <a:prstGeom prst="rect">
            <a:avLst/>
          </a:prstGeom>
        </p:spPr>
      </p:pic>
      <p:sp>
        <p:nvSpPr>
          <p:cNvPr id="8" name="Oval 7">
            <a:extLst>
              <a:ext uri="{FF2B5EF4-FFF2-40B4-BE49-F238E27FC236}">
                <a16:creationId xmlns:a16="http://schemas.microsoft.com/office/drawing/2014/main" id="{8130CA6C-1FFD-7C7A-B8E3-A79EB9DC37CE}"/>
              </a:ext>
            </a:extLst>
          </p:cNvPr>
          <p:cNvSpPr/>
          <p:nvPr/>
        </p:nvSpPr>
        <p:spPr>
          <a:xfrm>
            <a:off x="4392094" y="5859926"/>
            <a:ext cx="1212111" cy="37809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E71E3F5-D94B-D083-C2C7-99ED895CF3A0}"/>
              </a:ext>
            </a:extLst>
          </p:cNvPr>
          <p:cNvSpPr/>
          <p:nvPr/>
        </p:nvSpPr>
        <p:spPr>
          <a:xfrm>
            <a:off x="5943308" y="3467790"/>
            <a:ext cx="1212111" cy="37809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75932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157DFF-B61B-9349-7754-AE9D389765FF}"/>
              </a:ext>
            </a:extLst>
          </p:cNvPr>
          <p:cNvSpPr>
            <a:spLocks noGrp="1"/>
          </p:cNvSpPr>
          <p:nvPr>
            <p:ph idx="1"/>
          </p:nvPr>
        </p:nvSpPr>
        <p:spPr>
          <a:xfrm>
            <a:off x="3511826" y="1385456"/>
            <a:ext cx="5174974" cy="4803310"/>
          </a:xfrm>
        </p:spPr>
        <p:txBody>
          <a:bodyPr>
            <a:normAutofit/>
          </a:bodyPr>
          <a:lstStyle/>
          <a:p>
            <a:r>
              <a:rPr lang="en-US" sz="3000" dirty="0"/>
              <a:t>Screen Time Program Assessment – 1 assessment</a:t>
            </a:r>
          </a:p>
        </p:txBody>
      </p:sp>
      <p:sp>
        <p:nvSpPr>
          <p:cNvPr id="3" name="Title 2">
            <a:extLst>
              <a:ext uri="{FF2B5EF4-FFF2-40B4-BE49-F238E27FC236}">
                <a16:creationId xmlns:a16="http://schemas.microsoft.com/office/drawing/2014/main" id="{1281CEA6-2B67-10C3-4E17-AC562F3EA32F}"/>
              </a:ext>
            </a:extLst>
          </p:cNvPr>
          <p:cNvSpPr>
            <a:spLocks noGrp="1"/>
          </p:cNvSpPr>
          <p:nvPr>
            <p:ph type="title"/>
          </p:nvPr>
        </p:nvSpPr>
        <p:spPr/>
        <p:txBody>
          <a:bodyPr/>
          <a:lstStyle/>
          <a:p>
            <a:r>
              <a:rPr lang="en-US" dirty="0"/>
              <a:t>Screen Time Program Assessment</a:t>
            </a:r>
          </a:p>
        </p:txBody>
      </p:sp>
      <p:sp>
        <p:nvSpPr>
          <p:cNvPr id="4" name="Slide Number Placeholder 3">
            <a:extLst>
              <a:ext uri="{FF2B5EF4-FFF2-40B4-BE49-F238E27FC236}">
                <a16:creationId xmlns:a16="http://schemas.microsoft.com/office/drawing/2014/main" id="{A5E3CC29-D5F4-8F42-A38D-712CD0A86675}"/>
              </a:ext>
            </a:extLst>
          </p:cNvPr>
          <p:cNvSpPr>
            <a:spLocks noGrp="1"/>
          </p:cNvSpPr>
          <p:nvPr>
            <p:ph type="sldNum" sz="quarter" idx="10"/>
          </p:nvPr>
        </p:nvSpPr>
        <p:spPr/>
        <p:txBody>
          <a:bodyPr/>
          <a:lstStyle/>
          <a:p>
            <a:fld id="{CE47D4E3-351F-4CDB-9041-F63A25E2B1C2}" type="slidenum">
              <a:rPr lang="en-US" smtClean="0"/>
              <a:t>48</a:t>
            </a:fld>
            <a:endParaRPr lang="en-US"/>
          </a:p>
        </p:txBody>
      </p:sp>
      <p:pic>
        <p:nvPicPr>
          <p:cNvPr id="5" name="Picture 2">
            <a:extLst>
              <a:ext uri="{FF2B5EF4-FFF2-40B4-BE49-F238E27FC236}">
                <a16:creationId xmlns:a16="http://schemas.microsoft.com/office/drawing/2014/main" id="{03FB54DA-80D3-AF3F-5EE7-56C24BFFDF6B}"/>
              </a:ext>
            </a:extLst>
          </p:cNvPr>
          <p:cNvPicPr>
            <a:picLocks noChangeAspect="1" noChangeArrowheads="1"/>
          </p:cNvPicPr>
          <p:nvPr/>
        </p:nvPicPr>
        <p:blipFill>
          <a:blip r:embed="rId3"/>
          <a:srcRect l="7068" r="7068"/>
          <a:stretch/>
        </p:blipFill>
        <p:spPr bwMode="auto">
          <a:xfrm>
            <a:off x="457199" y="1257920"/>
            <a:ext cx="2756452" cy="3783496"/>
          </a:xfrm>
          <a:prstGeom prst="rect">
            <a:avLst/>
          </a:prstGeom>
          <a:noFill/>
          <a:extLst>
            <a:ext uri="{909E8E84-426E-40DD-AFC4-6F175D3DCCD1}">
              <a14:hiddenFill xmlns:a14="http://schemas.microsoft.com/office/drawing/2010/main">
                <a:solidFill>
                  <a:srgbClr val="FFFFFF"/>
                </a:solidFill>
              </a14:hiddenFill>
            </a:ext>
          </a:extLst>
        </p:spPr>
      </p:pic>
      <p:sp>
        <p:nvSpPr>
          <p:cNvPr id="8" name="Star: 10 Points 7">
            <a:extLst>
              <a:ext uri="{FF2B5EF4-FFF2-40B4-BE49-F238E27FC236}">
                <a16:creationId xmlns:a16="http://schemas.microsoft.com/office/drawing/2014/main" id="{E135AC1B-405F-B4AD-8F83-78C09DA99E2B}"/>
              </a:ext>
            </a:extLst>
          </p:cNvPr>
          <p:cNvSpPr/>
          <p:nvPr/>
        </p:nvSpPr>
        <p:spPr>
          <a:xfrm>
            <a:off x="5487648" y="3508283"/>
            <a:ext cx="2057400" cy="2133600"/>
          </a:xfrm>
          <a:prstGeom prst="star10">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t>Assessments have 4-12 questions and can be completed in 10 minutes or less.</a:t>
            </a:r>
          </a:p>
        </p:txBody>
      </p:sp>
    </p:spTree>
    <p:extLst>
      <p:ext uri="{BB962C8B-B14F-4D97-AF65-F5344CB8AC3E}">
        <p14:creationId xmlns:p14="http://schemas.microsoft.com/office/powerpoint/2010/main" val="19690233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548389-BAEB-0891-2559-D8AEF0D01A10}"/>
              </a:ext>
            </a:extLst>
          </p:cNvPr>
          <p:cNvSpPr>
            <a:spLocks noGrp="1"/>
          </p:cNvSpPr>
          <p:nvPr>
            <p:ph idx="1"/>
          </p:nvPr>
        </p:nvSpPr>
        <p:spPr>
          <a:xfrm>
            <a:off x="457200" y="1385455"/>
            <a:ext cx="3615070" cy="4987635"/>
          </a:xfrm>
        </p:spPr>
        <p:txBody>
          <a:bodyPr>
            <a:normAutofit lnSpcReduction="10000"/>
          </a:bodyPr>
          <a:lstStyle/>
          <a:p>
            <a:r>
              <a:rPr lang="en-US" dirty="0"/>
              <a:t>Click the “See More” button under “Screen Time”</a:t>
            </a:r>
          </a:p>
          <a:p>
            <a:r>
              <a:rPr lang="en-US" dirty="0"/>
              <a:t>View the 1 topic area for “Screen Time”</a:t>
            </a:r>
          </a:p>
          <a:p>
            <a:r>
              <a:rPr lang="en-US" dirty="0"/>
              <a:t>Click “Expand All” to see the assessment</a:t>
            </a:r>
          </a:p>
          <a:p>
            <a:endParaRPr lang="en-US" dirty="0"/>
          </a:p>
          <a:p>
            <a:endParaRPr lang="en-US" dirty="0"/>
          </a:p>
          <a:p>
            <a:endParaRPr lang="en-US" dirty="0"/>
          </a:p>
        </p:txBody>
      </p:sp>
      <p:sp>
        <p:nvSpPr>
          <p:cNvPr id="3" name="Title 2">
            <a:extLst>
              <a:ext uri="{FF2B5EF4-FFF2-40B4-BE49-F238E27FC236}">
                <a16:creationId xmlns:a16="http://schemas.microsoft.com/office/drawing/2014/main" id="{1BF4C01B-43D2-4256-5B81-3BB19FACE597}"/>
              </a:ext>
            </a:extLst>
          </p:cNvPr>
          <p:cNvSpPr>
            <a:spLocks noGrp="1"/>
          </p:cNvSpPr>
          <p:nvPr>
            <p:ph type="title"/>
          </p:nvPr>
        </p:nvSpPr>
        <p:spPr/>
        <p:txBody>
          <a:bodyPr/>
          <a:lstStyle/>
          <a:p>
            <a:r>
              <a:rPr lang="en-US" dirty="0"/>
              <a:t>How to Complete a Program Assessment</a:t>
            </a:r>
          </a:p>
        </p:txBody>
      </p:sp>
      <p:sp>
        <p:nvSpPr>
          <p:cNvPr id="4" name="Slide Number Placeholder 3">
            <a:extLst>
              <a:ext uri="{FF2B5EF4-FFF2-40B4-BE49-F238E27FC236}">
                <a16:creationId xmlns:a16="http://schemas.microsoft.com/office/drawing/2014/main" id="{F9B6CBDD-3537-ECF4-7014-00799DC2CB47}"/>
              </a:ext>
            </a:extLst>
          </p:cNvPr>
          <p:cNvSpPr>
            <a:spLocks noGrp="1"/>
          </p:cNvSpPr>
          <p:nvPr>
            <p:ph type="sldNum" sz="quarter" idx="10"/>
          </p:nvPr>
        </p:nvSpPr>
        <p:spPr/>
        <p:txBody>
          <a:bodyPr/>
          <a:lstStyle/>
          <a:p>
            <a:fld id="{CE47D4E3-351F-4CDB-9041-F63A25E2B1C2}" type="slidenum">
              <a:rPr lang="en-US" smtClean="0"/>
              <a:t>49</a:t>
            </a:fld>
            <a:endParaRPr lang="en-US"/>
          </a:p>
        </p:txBody>
      </p:sp>
      <p:pic>
        <p:nvPicPr>
          <p:cNvPr id="7" name="Picture 6">
            <a:extLst>
              <a:ext uri="{FF2B5EF4-FFF2-40B4-BE49-F238E27FC236}">
                <a16:creationId xmlns:a16="http://schemas.microsoft.com/office/drawing/2014/main" id="{6BD96E2B-AF5E-844D-7E60-D6D35F50A085}"/>
              </a:ext>
            </a:extLst>
          </p:cNvPr>
          <p:cNvPicPr>
            <a:picLocks noChangeAspect="1"/>
          </p:cNvPicPr>
          <p:nvPr/>
        </p:nvPicPr>
        <p:blipFill>
          <a:blip r:embed="rId2"/>
          <a:srcRect l="3263" r="3263"/>
          <a:stretch/>
        </p:blipFill>
        <p:spPr bwMode="auto">
          <a:xfrm>
            <a:off x="5527837" y="1165292"/>
            <a:ext cx="2043637" cy="2576729"/>
          </a:xfrm>
          <a:prstGeom prst="rect">
            <a:avLst/>
          </a:prstGeom>
          <a:noFill/>
          <a:ln>
            <a:noFill/>
          </a:ln>
          <a:extLst>
            <a:ext uri="{53640926-AAD7-44D8-BBD7-CCE9431645EC}">
              <a14:shadowObscured xmlns:a14="http://schemas.microsoft.com/office/drawing/2010/main"/>
            </a:ext>
          </a:extLst>
        </p:spPr>
      </p:pic>
      <p:sp>
        <p:nvSpPr>
          <p:cNvPr id="8" name="Oval 7">
            <a:extLst>
              <a:ext uri="{FF2B5EF4-FFF2-40B4-BE49-F238E27FC236}">
                <a16:creationId xmlns:a16="http://schemas.microsoft.com/office/drawing/2014/main" id="{78E9A105-387B-408C-2602-CCDB9A3336B5}"/>
              </a:ext>
            </a:extLst>
          </p:cNvPr>
          <p:cNvSpPr/>
          <p:nvPr/>
        </p:nvSpPr>
        <p:spPr>
          <a:xfrm>
            <a:off x="5905566" y="2939487"/>
            <a:ext cx="1212111" cy="37809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B001FF7-A26B-6121-D3A3-6D0201EBFE37}"/>
              </a:ext>
            </a:extLst>
          </p:cNvPr>
          <p:cNvPicPr>
            <a:picLocks noChangeAspect="1"/>
          </p:cNvPicPr>
          <p:nvPr/>
        </p:nvPicPr>
        <p:blipFill>
          <a:blip r:embed="rId3"/>
          <a:srcRect/>
          <a:stretch/>
        </p:blipFill>
        <p:spPr>
          <a:xfrm>
            <a:off x="4200806" y="3844723"/>
            <a:ext cx="4529469" cy="1664286"/>
          </a:xfrm>
          <a:prstGeom prst="rect">
            <a:avLst/>
          </a:prstGeom>
        </p:spPr>
      </p:pic>
      <p:sp>
        <p:nvSpPr>
          <p:cNvPr id="11" name="Oval 10">
            <a:extLst>
              <a:ext uri="{FF2B5EF4-FFF2-40B4-BE49-F238E27FC236}">
                <a16:creationId xmlns:a16="http://schemas.microsoft.com/office/drawing/2014/main" id="{9361FFF9-2321-E373-8751-8A1D46F7087C}"/>
              </a:ext>
            </a:extLst>
          </p:cNvPr>
          <p:cNvSpPr/>
          <p:nvPr/>
        </p:nvSpPr>
        <p:spPr>
          <a:xfrm>
            <a:off x="7942145" y="4249600"/>
            <a:ext cx="775251" cy="36512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8089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What group norms would we like to set for our Learning Collaborative? </a:t>
            </a:r>
          </a:p>
        </p:txBody>
      </p:sp>
      <p:sp>
        <p:nvSpPr>
          <p:cNvPr id="3" name="Title 2"/>
          <p:cNvSpPr>
            <a:spLocks noGrp="1"/>
          </p:cNvSpPr>
          <p:nvPr>
            <p:ph type="title"/>
          </p:nvPr>
        </p:nvSpPr>
        <p:spPr/>
        <p:txBody>
          <a:bodyPr/>
          <a:lstStyle/>
          <a:p>
            <a:r>
              <a:rPr lang="en-US"/>
              <a:t>Establishing Group Norms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13115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419B32-4A1D-FA16-59AF-B38C9B8D2137}"/>
              </a:ext>
            </a:extLst>
          </p:cNvPr>
          <p:cNvSpPr>
            <a:spLocks noGrp="1"/>
          </p:cNvSpPr>
          <p:nvPr>
            <p:ph idx="1"/>
          </p:nvPr>
        </p:nvSpPr>
        <p:spPr>
          <a:xfrm>
            <a:off x="457200" y="1385455"/>
            <a:ext cx="3327991" cy="4987635"/>
          </a:xfrm>
        </p:spPr>
        <p:txBody>
          <a:bodyPr vert="horz" lIns="91440" tIns="45720" rIns="91440" bIns="45720" rtlCol="0" anchor="t">
            <a:normAutofit/>
          </a:bodyPr>
          <a:lstStyle/>
          <a:p>
            <a:r>
              <a:rPr lang="en-US" dirty="0"/>
              <a:t>Click “Screen Time Program Assessment” to begin answering the program assessment questions.</a:t>
            </a:r>
          </a:p>
        </p:txBody>
      </p:sp>
      <p:sp>
        <p:nvSpPr>
          <p:cNvPr id="3" name="Title 2">
            <a:extLst>
              <a:ext uri="{FF2B5EF4-FFF2-40B4-BE49-F238E27FC236}">
                <a16:creationId xmlns:a16="http://schemas.microsoft.com/office/drawing/2014/main" id="{D945E0D5-CC2C-B267-BD65-ABCEBC3EDC51}"/>
              </a:ext>
            </a:extLst>
          </p:cNvPr>
          <p:cNvSpPr>
            <a:spLocks noGrp="1"/>
          </p:cNvSpPr>
          <p:nvPr>
            <p:ph type="title"/>
          </p:nvPr>
        </p:nvSpPr>
        <p:spPr/>
        <p:txBody>
          <a:bodyPr>
            <a:normAutofit fontScale="90000"/>
          </a:bodyPr>
          <a:lstStyle/>
          <a:p>
            <a:r>
              <a:rPr lang="en-US" dirty="0"/>
              <a:t>Complete Screen Time Program Assessment</a:t>
            </a:r>
          </a:p>
        </p:txBody>
      </p:sp>
      <p:sp>
        <p:nvSpPr>
          <p:cNvPr id="4" name="Slide Number Placeholder 3">
            <a:extLst>
              <a:ext uri="{FF2B5EF4-FFF2-40B4-BE49-F238E27FC236}">
                <a16:creationId xmlns:a16="http://schemas.microsoft.com/office/drawing/2014/main" id="{2DACCEFF-59DB-48B2-CE20-BB13818DDCAE}"/>
              </a:ext>
            </a:extLst>
          </p:cNvPr>
          <p:cNvSpPr>
            <a:spLocks noGrp="1"/>
          </p:cNvSpPr>
          <p:nvPr>
            <p:ph type="sldNum" sz="quarter" idx="10"/>
          </p:nvPr>
        </p:nvSpPr>
        <p:spPr/>
        <p:txBody>
          <a:bodyPr/>
          <a:lstStyle/>
          <a:p>
            <a:fld id="{CE47D4E3-351F-4CDB-9041-F63A25E2B1C2}" type="slidenum">
              <a:rPr lang="en-US" smtClean="0"/>
              <a:t>50</a:t>
            </a:fld>
            <a:endParaRPr lang="en-US"/>
          </a:p>
        </p:txBody>
      </p:sp>
      <p:pic>
        <p:nvPicPr>
          <p:cNvPr id="5" name="Picture 4">
            <a:extLst>
              <a:ext uri="{FF2B5EF4-FFF2-40B4-BE49-F238E27FC236}">
                <a16:creationId xmlns:a16="http://schemas.microsoft.com/office/drawing/2014/main" id="{C748CDB3-5FB8-72D0-F07E-0F5506358C6E}"/>
              </a:ext>
            </a:extLst>
          </p:cNvPr>
          <p:cNvPicPr>
            <a:picLocks noChangeAspect="1"/>
          </p:cNvPicPr>
          <p:nvPr/>
        </p:nvPicPr>
        <p:blipFill>
          <a:blip r:embed="rId2"/>
          <a:srcRect/>
          <a:stretch/>
        </p:blipFill>
        <p:spPr>
          <a:xfrm>
            <a:off x="3785191" y="1618424"/>
            <a:ext cx="5264396" cy="2569084"/>
          </a:xfrm>
          <a:prstGeom prst="rect">
            <a:avLst/>
          </a:prstGeom>
        </p:spPr>
      </p:pic>
      <p:sp>
        <p:nvSpPr>
          <p:cNvPr id="6" name="Oval 5">
            <a:extLst>
              <a:ext uri="{FF2B5EF4-FFF2-40B4-BE49-F238E27FC236}">
                <a16:creationId xmlns:a16="http://schemas.microsoft.com/office/drawing/2014/main" id="{906DB9C4-998F-3E8A-7FCD-444036DF1126}"/>
              </a:ext>
            </a:extLst>
          </p:cNvPr>
          <p:cNvSpPr/>
          <p:nvPr/>
        </p:nvSpPr>
        <p:spPr>
          <a:xfrm>
            <a:off x="3785191" y="3694220"/>
            <a:ext cx="2058107" cy="37010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6825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A22280C-5E68-DCB7-4FAD-39801A65D4C1}"/>
              </a:ext>
            </a:extLst>
          </p:cNvPr>
          <p:cNvPicPr>
            <a:picLocks noGrp="1" noChangeAspect="1"/>
          </p:cNvPicPr>
          <p:nvPr>
            <p:ph idx="1"/>
          </p:nvPr>
        </p:nvPicPr>
        <p:blipFill>
          <a:blip r:embed="rId2"/>
          <a:srcRect/>
          <a:stretch/>
        </p:blipFill>
        <p:spPr>
          <a:xfrm>
            <a:off x="4376167" y="1178711"/>
            <a:ext cx="4033737" cy="5350747"/>
          </a:xfrm>
        </p:spPr>
      </p:pic>
      <p:sp>
        <p:nvSpPr>
          <p:cNvPr id="3" name="Title 2">
            <a:extLst>
              <a:ext uri="{FF2B5EF4-FFF2-40B4-BE49-F238E27FC236}">
                <a16:creationId xmlns:a16="http://schemas.microsoft.com/office/drawing/2014/main" id="{5DF1F6F4-D169-99EF-FC84-DF6EA74346A3}"/>
              </a:ext>
            </a:extLst>
          </p:cNvPr>
          <p:cNvSpPr>
            <a:spLocks noGrp="1"/>
          </p:cNvSpPr>
          <p:nvPr>
            <p:ph type="title"/>
          </p:nvPr>
        </p:nvSpPr>
        <p:spPr/>
        <p:txBody>
          <a:bodyPr/>
          <a:lstStyle/>
          <a:p>
            <a:r>
              <a:rPr lang="en-US" dirty="0"/>
              <a:t>Respond to All Assessment Questions</a:t>
            </a:r>
          </a:p>
        </p:txBody>
      </p:sp>
      <p:sp>
        <p:nvSpPr>
          <p:cNvPr id="4" name="Slide Number Placeholder 3">
            <a:extLst>
              <a:ext uri="{FF2B5EF4-FFF2-40B4-BE49-F238E27FC236}">
                <a16:creationId xmlns:a16="http://schemas.microsoft.com/office/drawing/2014/main" id="{40F1AE28-4EE6-4B65-69E4-FBD14CBE9D3F}"/>
              </a:ext>
            </a:extLst>
          </p:cNvPr>
          <p:cNvSpPr>
            <a:spLocks noGrp="1"/>
          </p:cNvSpPr>
          <p:nvPr>
            <p:ph type="sldNum" sz="quarter" idx="10"/>
          </p:nvPr>
        </p:nvSpPr>
        <p:spPr/>
        <p:txBody>
          <a:bodyPr/>
          <a:lstStyle/>
          <a:p>
            <a:fld id="{CE47D4E3-351F-4CDB-9041-F63A25E2B1C2}" type="slidenum">
              <a:rPr lang="en-US" smtClean="0"/>
              <a:t>51</a:t>
            </a:fld>
            <a:endParaRPr lang="en-US"/>
          </a:p>
        </p:txBody>
      </p:sp>
      <p:sp>
        <p:nvSpPr>
          <p:cNvPr id="7" name="Content Placeholder 1">
            <a:extLst>
              <a:ext uri="{FF2B5EF4-FFF2-40B4-BE49-F238E27FC236}">
                <a16:creationId xmlns:a16="http://schemas.microsoft.com/office/drawing/2014/main" id="{1E885AAC-CF5E-8160-C919-57BFB27DF790}"/>
              </a:ext>
            </a:extLst>
          </p:cNvPr>
          <p:cNvSpPr txBox="1">
            <a:spLocks/>
          </p:cNvSpPr>
          <p:nvPr/>
        </p:nvSpPr>
        <p:spPr>
          <a:xfrm>
            <a:off x="212651" y="1385455"/>
            <a:ext cx="4210493" cy="4987635"/>
          </a:xfrm>
          <a:prstGeom prst="rect">
            <a:avLst/>
          </a:prstGeom>
        </p:spPr>
        <p:txBody>
          <a:bodyPr vert="horz" lIns="91440" tIns="45720" rIns="91440" bIns="45720" rtlCol="0">
            <a:normAutofit/>
          </a:bodyPr>
          <a:lstStyle>
            <a:lvl1pPr marL="342900" indent="-342900" algn="l" defTabSz="457200" rtl="0" eaLnBrk="1" latinLnBrk="0" hangingPunct="1">
              <a:spcBef>
                <a:spcPts val="0"/>
              </a:spcBef>
              <a:spcAft>
                <a:spcPts val="600"/>
              </a:spcAft>
              <a:buClr>
                <a:srgbClr val="3264A0"/>
              </a:buClr>
              <a:buFont typeface="Wingdings" panose="05000000000000000000" pitchFamily="2" charset="2"/>
              <a:buChar char="§"/>
              <a:defRPr sz="3200" kern="1200">
                <a:solidFill>
                  <a:schemeClr val="tx1"/>
                </a:solidFill>
                <a:latin typeface="+mn-lt"/>
                <a:ea typeface="+mn-ea"/>
                <a:cs typeface="+mn-cs"/>
              </a:defRPr>
            </a:lvl1pPr>
            <a:lvl2pPr marL="742950" indent="-285750" algn="l" defTabSz="457200" rtl="0" eaLnBrk="1" latinLnBrk="0" hangingPunct="1">
              <a:spcBef>
                <a:spcPts val="0"/>
              </a:spcBef>
              <a:spcAft>
                <a:spcPts val="600"/>
              </a:spcAft>
              <a:buClr>
                <a:srgbClr val="3264A0"/>
              </a:buClr>
              <a:buFont typeface="Wingdings" panose="05000000000000000000" pitchFamily="2" charset="2"/>
              <a:buChar char="§"/>
              <a:defRPr sz="2800" kern="1200">
                <a:solidFill>
                  <a:schemeClr val="tx1"/>
                </a:solidFill>
                <a:latin typeface="+mn-lt"/>
                <a:ea typeface="+mn-ea"/>
                <a:cs typeface="+mn-cs"/>
              </a:defRPr>
            </a:lvl2pPr>
            <a:lvl3pPr marL="1143000" indent="-228600" algn="l" defTabSz="457200" rtl="0" eaLnBrk="1" latinLnBrk="0" hangingPunct="1">
              <a:spcBef>
                <a:spcPts val="0"/>
              </a:spcBef>
              <a:spcAft>
                <a:spcPts val="600"/>
              </a:spcAft>
              <a:buClr>
                <a:srgbClr val="3264A0"/>
              </a:buClr>
              <a:buFont typeface="Wingdings" panose="05000000000000000000" pitchFamily="2" charset="2"/>
              <a:buChar char="§"/>
              <a:defRPr sz="2400" kern="1200">
                <a:solidFill>
                  <a:schemeClr val="tx1"/>
                </a:solidFill>
                <a:latin typeface="+mn-lt"/>
                <a:ea typeface="+mn-ea"/>
                <a:cs typeface="+mn-cs"/>
              </a:defRPr>
            </a:lvl3pPr>
            <a:lvl4pPr marL="1600200" indent="-228600" algn="l" defTabSz="457200" rtl="0" eaLnBrk="1" latinLnBrk="0" hangingPunct="1">
              <a:spcBef>
                <a:spcPts val="0"/>
              </a:spcBef>
              <a:spcAft>
                <a:spcPts val="600"/>
              </a:spcAft>
              <a:buClr>
                <a:srgbClr val="3264A0"/>
              </a:buClr>
              <a:buFont typeface="Wingdings" panose="05000000000000000000" pitchFamily="2" charset="2"/>
              <a:buChar char="§"/>
              <a:defRPr sz="2000" kern="1200">
                <a:solidFill>
                  <a:schemeClr val="tx1"/>
                </a:solidFill>
                <a:latin typeface="+mn-lt"/>
                <a:ea typeface="+mn-ea"/>
                <a:cs typeface="+mn-cs"/>
              </a:defRPr>
            </a:lvl4pPr>
            <a:lvl5pPr marL="2057400" indent="-228600" algn="l" defTabSz="457200" rtl="0" eaLnBrk="1" latinLnBrk="0" hangingPunct="1">
              <a:spcBef>
                <a:spcPts val="0"/>
              </a:spcBef>
              <a:spcAft>
                <a:spcPts val="600"/>
              </a:spcAft>
              <a:buClr>
                <a:srgbClr val="3264A0"/>
              </a:buClr>
              <a:buFont typeface="Wingdings" panose="05000000000000000000" pitchFamily="2" charset="2"/>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Respond honestly to assess your program’s current practices.</a:t>
            </a:r>
          </a:p>
          <a:p>
            <a:r>
              <a:rPr lang="en-US" dirty="0"/>
              <a:t>Be sure to answer all questions.</a:t>
            </a:r>
          </a:p>
          <a:p>
            <a:r>
              <a:rPr lang="en-US" dirty="0"/>
              <a:t>After completing all questions, click “Next” on the bottom right of the page. </a:t>
            </a:r>
          </a:p>
          <a:p>
            <a:endParaRPr lang="en-US" dirty="0"/>
          </a:p>
        </p:txBody>
      </p:sp>
    </p:spTree>
    <p:extLst>
      <p:ext uri="{BB962C8B-B14F-4D97-AF65-F5344CB8AC3E}">
        <p14:creationId xmlns:p14="http://schemas.microsoft.com/office/powerpoint/2010/main" val="33172053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2053B1-793A-78D9-077A-CF084B176C8E}"/>
              </a:ext>
            </a:extLst>
          </p:cNvPr>
          <p:cNvSpPr>
            <a:spLocks noGrp="1"/>
          </p:cNvSpPr>
          <p:nvPr>
            <p:ph idx="1"/>
          </p:nvPr>
        </p:nvSpPr>
        <p:spPr>
          <a:xfrm>
            <a:off x="457200" y="1385456"/>
            <a:ext cx="8229599" cy="1634191"/>
          </a:xfrm>
        </p:spPr>
        <p:txBody>
          <a:bodyPr>
            <a:normAutofit fontScale="70000" lnSpcReduction="20000"/>
          </a:bodyPr>
          <a:lstStyle/>
          <a:p>
            <a:r>
              <a:rPr lang="en-US" dirty="0"/>
              <a:t>At the end of the Assessment, there’s a prompt to select multiple best practices for your program’s Wellness Policy. You can select practices you are already doing and/or practices you would like to introduce to your program. </a:t>
            </a:r>
          </a:p>
          <a:p>
            <a:r>
              <a:rPr lang="en-US" dirty="0"/>
              <a:t>Click “Finish Assessment.”</a:t>
            </a:r>
          </a:p>
        </p:txBody>
      </p:sp>
      <p:sp>
        <p:nvSpPr>
          <p:cNvPr id="3" name="Title 2">
            <a:extLst>
              <a:ext uri="{FF2B5EF4-FFF2-40B4-BE49-F238E27FC236}">
                <a16:creationId xmlns:a16="http://schemas.microsoft.com/office/drawing/2014/main" id="{DD22276C-F62D-0C15-5A40-717646290513}"/>
              </a:ext>
            </a:extLst>
          </p:cNvPr>
          <p:cNvSpPr>
            <a:spLocks noGrp="1"/>
          </p:cNvSpPr>
          <p:nvPr>
            <p:ph type="title"/>
          </p:nvPr>
        </p:nvSpPr>
        <p:spPr/>
        <p:txBody>
          <a:bodyPr/>
          <a:lstStyle/>
          <a:p>
            <a:r>
              <a:rPr lang="en-US" dirty="0"/>
              <a:t>Model Best Practice Options	</a:t>
            </a:r>
          </a:p>
        </p:txBody>
      </p:sp>
      <p:sp>
        <p:nvSpPr>
          <p:cNvPr id="4" name="Slide Number Placeholder 3">
            <a:extLst>
              <a:ext uri="{FF2B5EF4-FFF2-40B4-BE49-F238E27FC236}">
                <a16:creationId xmlns:a16="http://schemas.microsoft.com/office/drawing/2014/main" id="{98358929-F238-E1AC-EE24-8B934AE67801}"/>
              </a:ext>
            </a:extLst>
          </p:cNvPr>
          <p:cNvSpPr>
            <a:spLocks noGrp="1"/>
          </p:cNvSpPr>
          <p:nvPr>
            <p:ph type="sldNum" sz="quarter" idx="10"/>
          </p:nvPr>
        </p:nvSpPr>
        <p:spPr/>
        <p:txBody>
          <a:bodyPr/>
          <a:lstStyle/>
          <a:p>
            <a:fld id="{CE47D4E3-351F-4CDB-9041-F63A25E2B1C2}" type="slidenum">
              <a:rPr lang="en-US" smtClean="0"/>
              <a:t>52</a:t>
            </a:fld>
            <a:endParaRPr lang="en-US"/>
          </a:p>
        </p:txBody>
      </p:sp>
      <p:pic>
        <p:nvPicPr>
          <p:cNvPr id="6" name="Picture 5">
            <a:extLst>
              <a:ext uri="{FF2B5EF4-FFF2-40B4-BE49-F238E27FC236}">
                <a16:creationId xmlns:a16="http://schemas.microsoft.com/office/drawing/2014/main" id="{27A5F7F3-CC4E-3989-1303-45625486268B}"/>
              </a:ext>
            </a:extLst>
          </p:cNvPr>
          <p:cNvPicPr>
            <a:picLocks noChangeAspect="1"/>
          </p:cNvPicPr>
          <p:nvPr/>
        </p:nvPicPr>
        <p:blipFill rotWithShape="1">
          <a:blip r:embed="rId2"/>
          <a:srcRect t="45492" b="6143"/>
          <a:stretch/>
        </p:blipFill>
        <p:spPr>
          <a:xfrm>
            <a:off x="275057" y="3122186"/>
            <a:ext cx="8250393" cy="1952090"/>
          </a:xfrm>
          <a:prstGeom prst="rect">
            <a:avLst/>
          </a:prstGeom>
        </p:spPr>
      </p:pic>
      <p:sp>
        <p:nvSpPr>
          <p:cNvPr id="7" name="Oval 6">
            <a:extLst>
              <a:ext uri="{FF2B5EF4-FFF2-40B4-BE49-F238E27FC236}">
                <a16:creationId xmlns:a16="http://schemas.microsoft.com/office/drawing/2014/main" id="{E61CCB5C-BEC2-B70C-4DE2-961B5D38F7A1}"/>
              </a:ext>
            </a:extLst>
          </p:cNvPr>
          <p:cNvSpPr/>
          <p:nvPr/>
        </p:nvSpPr>
        <p:spPr>
          <a:xfrm>
            <a:off x="275057" y="3319011"/>
            <a:ext cx="531628" cy="154920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52C4FB0-5B19-908E-8048-AA63A98D0AB0}"/>
              </a:ext>
            </a:extLst>
          </p:cNvPr>
          <p:cNvSpPr/>
          <p:nvPr/>
        </p:nvSpPr>
        <p:spPr>
          <a:xfrm>
            <a:off x="7410894" y="4718393"/>
            <a:ext cx="1275905" cy="44505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44861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5F4A-714E-ED61-62AF-CC64E30266E4}"/>
              </a:ext>
            </a:extLst>
          </p:cNvPr>
          <p:cNvSpPr>
            <a:spLocks noGrp="1"/>
          </p:cNvSpPr>
          <p:nvPr>
            <p:ph type="title"/>
          </p:nvPr>
        </p:nvSpPr>
        <p:spPr/>
        <p:txBody>
          <a:bodyPr/>
          <a:lstStyle/>
          <a:p>
            <a:r>
              <a:rPr lang="en-US" dirty="0"/>
              <a:t>Mark Complete</a:t>
            </a:r>
          </a:p>
        </p:txBody>
      </p:sp>
      <p:sp>
        <p:nvSpPr>
          <p:cNvPr id="4" name="Slide Number Placeholder 3">
            <a:extLst>
              <a:ext uri="{FF2B5EF4-FFF2-40B4-BE49-F238E27FC236}">
                <a16:creationId xmlns:a16="http://schemas.microsoft.com/office/drawing/2014/main" id="{7FF52825-CFFC-B035-40AE-4969461E2434}"/>
              </a:ext>
            </a:extLst>
          </p:cNvPr>
          <p:cNvSpPr>
            <a:spLocks noGrp="1"/>
          </p:cNvSpPr>
          <p:nvPr>
            <p:ph type="sldNum" sz="quarter" idx="10"/>
          </p:nvPr>
        </p:nvSpPr>
        <p:spPr/>
        <p:txBody>
          <a:bodyPr/>
          <a:lstStyle/>
          <a:p>
            <a:fld id="{CE47D4E3-351F-4CDB-9041-F63A25E2B1C2}" type="slidenum">
              <a:rPr lang="en-US" smtClean="0"/>
              <a:t>53</a:t>
            </a:fld>
            <a:endParaRPr lang="en-US"/>
          </a:p>
        </p:txBody>
      </p:sp>
      <p:sp>
        <p:nvSpPr>
          <p:cNvPr id="7" name="Content Placeholder 1">
            <a:extLst>
              <a:ext uri="{FF2B5EF4-FFF2-40B4-BE49-F238E27FC236}">
                <a16:creationId xmlns:a16="http://schemas.microsoft.com/office/drawing/2014/main" id="{207E98AC-8BF3-E470-D4D9-D555D615003E}"/>
              </a:ext>
            </a:extLst>
          </p:cNvPr>
          <p:cNvSpPr txBox="1">
            <a:spLocks/>
          </p:cNvSpPr>
          <p:nvPr/>
        </p:nvSpPr>
        <p:spPr>
          <a:xfrm>
            <a:off x="457200" y="1385455"/>
            <a:ext cx="4310341" cy="4987635"/>
          </a:xfrm>
          <a:prstGeom prst="rect">
            <a:avLst/>
          </a:prstGeom>
        </p:spPr>
        <p:txBody>
          <a:bodyPr vert="horz" lIns="91440" tIns="45720" rIns="91440" bIns="45720" rtlCol="0">
            <a:normAutofit/>
          </a:bodyPr>
          <a:lstStyle>
            <a:lvl1pPr marL="342900" indent="-342900" algn="l" defTabSz="457200" rtl="0" eaLnBrk="1" latinLnBrk="0" hangingPunct="1">
              <a:spcBef>
                <a:spcPts val="0"/>
              </a:spcBef>
              <a:spcAft>
                <a:spcPts val="600"/>
              </a:spcAft>
              <a:buClr>
                <a:srgbClr val="3264A0"/>
              </a:buClr>
              <a:buFont typeface="Wingdings" panose="05000000000000000000" pitchFamily="2" charset="2"/>
              <a:buChar char="§"/>
              <a:defRPr sz="3200" kern="1200">
                <a:solidFill>
                  <a:schemeClr val="tx1"/>
                </a:solidFill>
                <a:latin typeface="+mn-lt"/>
                <a:ea typeface="+mn-ea"/>
                <a:cs typeface="+mn-cs"/>
              </a:defRPr>
            </a:lvl1pPr>
            <a:lvl2pPr marL="742950" indent="-285750" algn="l" defTabSz="457200" rtl="0" eaLnBrk="1" latinLnBrk="0" hangingPunct="1">
              <a:spcBef>
                <a:spcPts val="0"/>
              </a:spcBef>
              <a:spcAft>
                <a:spcPts val="600"/>
              </a:spcAft>
              <a:buClr>
                <a:srgbClr val="3264A0"/>
              </a:buClr>
              <a:buFont typeface="Wingdings" panose="05000000000000000000" pitchFamily="2" charset="2"/>
              <a:buChar char="§"/>
              <a:defRPr sz="2800" kern="1200">
                <a:solidFill>
                  <a:schemeClr val="tx1"/>
                </a:solidFill>
                <a:latin typeface="+mn-lt"/>
                <a:ea typeface="+mn-ea"/>
                <a:cs typeface="+mn-cs"/>
              </a:defRPr>
            </a:lvl2pPr>
            <a:lvl3pPr marL="1143000" indent="-228600" algn="l" defTabSz="457200" rtl="0" eaLnBrk="1" latinLnBrk="0" hangingPunct="1">
              <a:spcBef>
                <a:spcPts val="0"/>
              </a:spcBef>
              <a:spcAft>
                <a:spcPts val="600"/>
              </a:spcAft>
              <a:buClr>
                <a:srgbClr val="3264A0"/>
              </a:buClr>
              <a:buFont typeface="Wingdings" panose="05000000000000000000" pitchFamily="2" charset="2"/>
              <a:buChar char="§"/>
              <a:defRPr sz="2400" kern="1200">
                <a:solidFill>
                  <a:schemeClr val="tx1"/>
                </a:solidFill>
                <a:latin typeface="+mn-lt"/>
                <a:ea typeface="+mn-ea"/>
                <a:cs typeface="+mn-cs"/>
              </a:defRPr>
            </a:lvl3pPr>
            <a:lvl4pPr marL="1600200" indent="-228600" algn="l" defTabSz="457200" rtl="0" eaLnBrk="1" latinLnBrk="0" hangingPunct="1">
              <a:spcBef>
                <a:spcPts val="0"/>
              </a:spcBef>
              <a:spcAft>
                <a:spcPts val="600"/>
              </a:spcAft>
              <a:buClr>
                <a:srgbClr val="3264A0"/>
              </a:buClr>
              <a:buFont typeface="Wingdings" panose="05000000000000000000" pitchFamily="2" charset="2"/>
              <a:buChar char="§"/>
              <a:defRPr sz="2000" kern="1200">
                <a:solidFill>
                  <a:schemeClr val="tx1"/>
                </a:solidFill>
                <a:latin typeface="+mn-lt"/>
                <a:ea typeface="+mn-ea"/>
                <a:cs typeface="+mn-cs"/>
              </a:defRPr>
            </a:lvl4pPr>
            <a:lvl5pPr marL="2057400" indent="-228600" algn="l" defTabSz="457200" rtl="0" eaLnBrk="1" latinLnBrk="0" hangingPunct="1">
              <a:spcBef>
                <a:spcPts val="0"/>
              </a:spcBef>
              <a:spcAft>
                <a:spcPts val="600"/>
              </a:spcAft>
              <a:buClr>
                <a:srgbClr val="3264A0"/>
              </a:buClr>
              <a:buFont typeface="Wingdings" panose="05000000000000000000" pitchFamily="2" charset="2"/>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Section will show green “Complete” icon on top right corner. </a:t>
            </a:r>
          </a:p>
          <a:p>
            <a:endParaRPr lang="en-US" dirty="0"/>
          </a:p>
        </p:txBody>
      </p:sp>
      <p:pic>
        <p:nvPicPr>
          <p:cNvPr id="15" name="Picture 14">
            <a:extLst>
              <a:ext uri="{FF2B5EF4-FFF2-40B4-BE49-F238E27FC236}">
                <a16:creationId xmlns:a16="http://schemas.microsoft.com/office/drawing/2014/main" id="{DEDE6440-B282-1F0A-1BFE-35499E9FC56E}"/>
              </a:ext>
            </a:extLst>
          </p:cNvPr>
          <p:cNvPicPr>
            <a:picLocks noChangeAspect="1"/>
          </p:cNvPicPr>
          <p:nvPr/>
        </p:nvPicPr>
        <p:blipFill>
          <a:blip r:embed="rId2"/>
          <a:srcRect/>
          <a:stretch/>
        </p:blipFill>
        <p:spPr>
          <a:xfrm>
            <a:off x="5012251" y="1385455"/>
            <a:ext cx="3674548" cy="2251107"/>
          </a:xfrm>
          <a:prstGeom prst="rect">
            <a:avLst/>
          </a:prstGeom>
        </p:spPr>
      </p:pic>
      <p:sp>
        <p:nvSpPr>
          <p:cNvPr id="2" name="Oval 1">
            <a:extLst>
              <a:ext uri="{FF2B5EF4-FFF2-40B4-BE49-F238E27FC236}">
                <a16:creationId xmlns:a16="http://schemas.microsoft.com/office/drawing/2014/main" id="{01B64F13-E699-8D84-4186-858118833194}"/>
              </a:ext>
            </a:extLst>
          </p:cNvPr>
          <p:cNvSpPr/>
          <p:nvPr/>
        </p:nvSpPr>
        <p:spPr>
          <a:xfrm>
            <a:off x="7915019" y="1588828"/>
            <a:ext cx="856455" cy="36876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79550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AF8771-A240-BEEC-B9B7-4E6AB4B0417A}"/>
              </a:ext>
            </a:extLst>
          </p:cNvPr>
          <p:cNvSpPr>
            <a:spLocks noGrp="1"/>
          </p:cNvSpPr>
          <p:nvPr>
            <p:ph idx="1"/>
          </p:nvPr>
        </p:nvSpPr>
        <p:spPr>
          <a:xfrm>
            <a:off x="83049" y="1385455"/>
            <a:ext cx="3627308" cy="4987635"/>
          </a:xfrm>
        </p:spPr>
        <p:txBody>
          <a:bodyPr vert="horz" lIns="91440" tIns="45720" rIns="91440" bIns="45720" rtlCol="0" anchor="t">
            <a:normAutofit/>
          </a:bodyPr>
          <a:lstStyle/>
          <a:p>
            <a:r>
              <a:rPr lang="en-US" dirty="0"/>
              <a:t>Click “View Questions” to see your responses.</a:t>
            </a:r>
          </a:p>
          <a:p>
            <a:r>
              <a:rPr lang="en-US" dirty="0">
                <a:ea typeface="+mn-lt"/>
                <a:cs typeface="+mn-lt"/>
              </a:rPr>
              <a:t>Your responses will appear below the “View Questions” button.</a:t>
            </a:r>
          </a:p>
          <a:p>
            <a:endParaRPr lang="en-US" dirty="0">
              <a:ea typeface="Calibri"/>
              <a:cs typeface="Calibri"/>
            </a:endParaRPr>
          </a:p>
        </p:txBody>
      </p:sp>
      <p:sp>
        <p:nvSpPr>
          <p:cNvPr id="3" name="Title 2">
            <a:extLst>
              <a:ext uri="{FF2B5EF4-FFF2-40B4-BE49-F238E27FC236}">
                <a16:creationId xmlns:a16="http://schemas.microsoft.com/office/drawing/2014/main" id="{D92033DC-4468-5B6F-9186-ACE444874596}"/>
              </a:ext>
            </a:extLst>
          </p:cNvPr>
          <p:cNvSpPr>
            <a:spLocks noGrp="1"/>
          </p:cNvSpPr>
          <p:nvPr>
            <p:ph type="title"/>
          </p:nvPr>
        </p:nvSpPr>
        <p:spPr/>
        <p:txBody>
          <a:bodyPr/>
          <a:lstStyle/>
          <a:p>
            <a:r>
              <a:rPr lang="en-US" dirty="0"/>
              <a:t>View Screen Time Results</a:t>
            </a:r>
          </a:p>
        </p:txBody>
      </p:sp>
      <p:sp>
        <p:nvSpPr>
          <p:cNvPr id="4" name="Slide Number Placeholder 3">
            <a:extLst>
              <a:ext uri="{FF2B5EF4-FFF2-40B4-BE49-F238E27FC236}">
                <a16:creationId xmlns:a16="http://schemas.microsoft.com/office/drawing/2014/main" id="{4E9E3A3C-D0FE-4274-3DA2-05BA17E1C9EB}"/>
              </a:ext>
            </a:extLst>
          </p:cNvPr>
          <p:cNvSpPr>
            <a:spLocks noGrp="1"/>
          </p:cNvSpPr>
          <p:nvPr>
            <p:ph type="sldNum" sz="quarter" idx="10"/>
          </p:nvPr>
        </p:nvSpPr>
        <p:spPr/>
        <p:txBody>
          <a:bodyPr/>
          <a:lstStyle/>
          <a:p>
            <a:fld id="{CE47D4E3-351F-4CDB-9041-F63A25E2B1C2}" type="slidenum">
              <a:rPr lang="en-US" smtClean="0"/>
              <a:t>54</a:t>
            </a:fld>
            <a:endParaRPr lang="en-US"/>
          </a:p>
        </p:txBody>
      </p:sp>
      <p:pic>
        <p:nvPicPr>
          <p:cNvPr id="6" name="Picture 5">
            <a:extLst>
              <a:ext uri="{FF2B5EF4-FFF2-40B4-BE49-F238E27FC236}">
                <a16:creationId xmlns:a16="http://schemas.microsoft.com/office/drawing/2014/main" id="{5BCCBC2E-8E05-32A4-93ED-3B88495D6218}"/>
              </a:ext>
            </a:extLst>
          </p:cNvPr>
          <p:cNvPicPr>
            <a:picLocks noChangeAspect="1"/>
          </p:cNvPicPr>
          <p:nvPr/>
        </p:nvPicPr>
        <p:blipFill>
          <a:blip r:embed="rId2"/>
          <a:srcRect/>
          <a:stretch/>
        </p:blipFill>
        <p:spPr>
          <a:xfrm>
            <a:off x="4332513" y="1217299"/>
            <a:ext cx="4344991" cy="2903940"/>
          </a:xfrm>
          <a:prstGeom prst="rect">
            <a:avLst/>
          </a:prstGeom>
        </p:spPr>
      </p:pic>
      <p:sp>
        <p:nvSpPr>
          <p:cNvPr id="7" name="Oval 6">
            <a:extLst>
              <a:ext uri="{FF2B5EF4-FFF2-40B4-BE49-F238E27FC236}">
                <a16:creationId xmlns:a16="http://schemas.microsoft.com/office/drawing/2014/main" id="{03C754C5-E7A1-1DA8-4F67-B8D51FA2766C}"/>
              </a:ext>
            </a:extLst>
          </p:cNvPr>
          <p:cNvSpPr/>
          <p:nvPr/>
        </p:nvSpPr>
        <p:spPr>
          <a:xfrm>
            <a:off x="5498247" y="3582072"/>
            <a:ext cx="689656" cy="2972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7">
            <a:extLst>
              <a:ext uri="{FF2B5EF4-FFF2-40B4-BE49-F238E27FC236}">
                <a16:creationId xmlns:a16="http://schemas.microsoft.com/office/drawing/2014/main" id="{5901B51E-8515-AFB1-D538-6F64476F6214}"/>
              </a:ext>
            </a:extLst>
          </p:cNvPr>
          <p:cNvPicPr>
            <a:picLocks noChangeAspect="1"/>
          </p:cNvPicPr>
          <p:nvPr/>
        </p:nvPicPr>
        <p:blipFill rotWithShape="1">
          <a:blip r:embed="rId3"/>
          <a:srcRect t="50756"/>
          <a:stretch/>
        </p:blipFill>
        <p:spPr>
          <a:xfrm>
            <a:off x="4254208" y="4378816"/>
            <a:ext cx="4605483" cy="1977533"/>
          </a:xfrm>
          <a:prstGeom prst="rect">
            <a:avLst/>
          </a:prstGeom>
        </p:spPr>
      </p:pic>
    </p:spTree>
    <p:extLst>
      <p:ext uri="{BB962C8B-B14F-4D97-AF65-F5344CB8AC3E}">
        <p14:creationId xmlns:p14="http://schemas.microsoft.com/office/powerpoint/2010/main" val="630423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EA0F62-015A-A9CA-3EE7-9D53ED708446}"/>
              </a:ext>
            </a:extLst>
          </p:cNvPr>
          <p:cNvSpPr>
            <a:spLocks noGrp="1"/>
          </p:cNvSpPr>
          <p:nvPr>
            <p:ph idx="1"/>
          </p:nvPr>
        </p:nvSpPr>
        <p:spPr>
          <a:xfrm>
            <a:off x="457199" y="1236596"/>
            <a:ext cx="8431619" cy="1409864"/>
          </a:xfrm>
        </p:spPr>
        <p:txBody>
          <a:bodyPr vert="horz" lIns="91440" tIns="45720" rIns="91440" bIns="45720" rtlCol="0" anchor="t">
            <a:normAutofit fontScale="92500" lnSpcReduction="20000"/>
          </a:bodyPr>
          <a:lstStyle/>
          <a:p>
            <a:r>
              <a:rPr lang="en-US" dirty="0"/>
              <a:t>Best practice responses are outlined in </a:t>
            </a:r>
            <a:r>
              <a:rPr lang="en-US" dirty="0">
                <a:solidFill>
                  <a:srgbClr val="00B050"/>
                </a:solidFill>
              </a:rPr>
              <a:t>green</a:t>
            </a:r>
            <a:r>
              <a:rPr lang="en-US" dirty="0"/>
              <a:t>.</a:t>
            </a:r>
          </a:p>
          <a:p>
            <a:r>
              <a:rPr lang="en-US" dirty="0"/>
              <a:t>Areas where the best practice is not being met is outlined in </a:t>
            </a:r>
            <a:r>
              <a:rPr lang="en-US" dirty="0">
                <a:solidFill>
                  <a:srgbClr val="FF0000"/>
                </a:solidFill>
              </a:rPr>
              <a:t>red</a:t>
            </a:r>
            <a:r>
              <a:rPr lang="en-US" dirty="0"/>
              <a:t>. </a:t>
            </a:r>
          </a:p>
          <a:p>
            <a:endParaRPr lang="en-US" dirty="0"/>
          </a:p>
        </p:txBody>
      </p:sp>
      <p:sp>
        <p:nvSpPr>
          <p:cNvPr id="3" name="Title 2">
            <a:extLst>
              <a:ext uri="{FF2B5EF4-FFF2-40B4-BE49-F238E27FC236}">
                <a16:creationId xmlns:a16="http://schemas.microsoft.com/office/drawing/2014/main" id="{E152ECCC-7967-CC8C-77AB-9B189C8B7951}"/>
              </a:ext>
            </a:extLst>
          </p:cNvPr>
          <p:cNvSpPr>
            <a:spLocks noGrp="1"/>
          </p:cNvSpPr>
          <p:nvPr>
            <p:ph type="title"/>
          </p:nvPr>
        </p:nvSpPr>
        <p:spPr/>
        <p:txBody>
          <a:bodyPr/>
          <a:lstStyle/>
          <a:p>
            <a:r>
              <a:rPr lang="en-US" dirty="0"/>
              <a:t>Are you meeting best practices?</a:t>
            </a:r>
          </a:p>
        </p:txBody>
      </p:sp>
      <p:sp>
        <p:nvSpPr>
          <p:cNvPr id="4" name="Slide Number Placeholder 3">
            <a:extLst>
              <a:ext uri="{FF2B5EF4-FFF2-40B4-BE49-F238E27FC236}">
                <a16:creationId xmlns:a16="http://schemas.microsoft.com/office/drawing/2014/main" id="{1EB3C907-030F-101A-AAD0-309F5EADD930}"/>
              </a:ext>
            </a:extLst>
          </p:cNvPr>
          <p:cNvSpPr>
            <a:spLocks noGrp="1"/>
          </p:cNvSpPr>
          <p:nvPr>
            <p:ph type="sldNum" sz="quarter" idx="10"/>
          </p:nvPr>
        </p:nvSpPr>
        <p:spPr/>
        <p:txBody>
          <a:bodyPr/>
          <a:lstStyle/>
          <a:p>
            <a:fld id="{CE47D4E3-351F-4CDB-9041-F63A25E2B1C2}" type="slidenum">
              <a:rPr lang="en-US" smtClean="0"/>
              <a:t>55</a:t>
            </a:fld>
            <a:endParaRPr lang="en-US"/>
          </a:p>
        </p:txBody>
      </p:sp>
      <p:pic>
        <p:nvPicPr>
          <p:cNvPr id="5" name="Picture 4">
            <a:extLst>
              <a:ext uri="{FF2B5EF4-FFF2-40B4-BE49-F238E27FC236}">
                <a16:creationId xmlns:a16="http://schemas.microsoft.com/office/drawing/2014/main" id="{DA715ECF-2BBE-19D4-F5F3-A633A9F8FC6B}"/>
              </a:ext>
            </a:extLst>
          </p:cNvPr>
          <p:cNvPicPr>
            <a:picLocks noChangeAspect="1"/>
          </p:cNvPicPr>
          <p:nvPr/>
        </p:nvPicPr>
        <p:blipFill>
          <a:blip r:embed="rId3"/>
          <a:srcRect/>
          <a:stretch/>
        </p:blipFill>
        <p:spPr>
          <a:xfrm>
            <a:off x="2197569" y="2538560"/>
            <a:ext cx="4745064" cy="4137502"/>
          </a:xfrm>
          <a:prstGeom prst="rect">
            <a:avLst/>
          </a:prstGeom>
        </p:spPr>
      </p:pic>
    </p:spTree>
    <p:extLst>
      <p:ext uri="{BB962C8B-B14F-4D97-AF65-F5344CB8AC3E}">
        <p14:creationId xmlns:p14="http://schemas.microsoft.com/office/powerpoint/2010/main" val="38070442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53E8BC-8EF0-0CFC-6C74-65796FF48D7A}"/>
              </a:ext>
            </a:extLst>
          </p:cNvPr>
          <p:cNvSpPr>
            <a:spLocks noGrp="1"/>
          </p:cNvSpPr>
          <p:nvPr>
            <p:ph idx="1"/>
          </p:nvPr>
        </p:nvSpPr>
        <p:spPr>
          <a:xfrm>
            <a:off x="265810" y="1385455"/>
            <a:ext cx="4603898" cy="4987635"/>
          </a:xfrm>
        </p:spPr>
        <p:txBody>
          <a:bodyPr vert="horz" lIns="91440" tIns="45720" rIns="91440" bIns="45720" rtlCol="0" anchor="t">
            <a:normAutofit/>
          </a:bodyPr>
          <a:lstStyle/>
          <a:p>
            <a:r>
              <a:rPr lang="en-US" dirty="0"/>
              <a:t>Bar at the top of the Screen Time module will say “100% COMPLETE.” </a:t>
            </a:r>
          </a:p>
          <a:p>
            <a:r>
              <a:rPr lang="en-US" dirty="0"/>
              <a:t>Screen Time tab on the </a:t>
            </a:r>
            <a:r>
              <a:rPr lang="en-US" i="1" dirty="0"/>
              <a:t>Wellness Workbook</a:t>
            </a:r>
            <a:r>
              <a:rPr lang="en-US" dirty="0"/>
              <a:t> homepage will show a “Completed” flag on the top left corner. </a:t>
            </a:r>
          </a:p>
        </p:txBody>
      </p:sp>
      <p:sp>
        <p:nvSpPr>
          <p:cNvPr id="3" name="Title 2">
            <a:extLst>
              <a:ext uri="{FF2B5EF4-FFF2-40B4-BE49-F238E27FC236}">
                <a16:creationId xmlns:a16="http://schemas.microsoft.com/office/drawing/2014/main" id="{A3912AA9-6CE3-338A-7105-87B7638E5DD3}"/>
              </a:ext>
            </a:extLst>
          </p:cNvPr>
          <p:cNvSpPr>
            <a:spLocks noGrp="1"/>
          </p:cNvSpPr>
          <p:nvPr>
            <p:ph type="title"/>
          </p:nvPr>
        </p:nvSpPr>
        <p:spPr>
          <a:xfrm>
            <a:off x="457199" y="183988"/>
            <a:ext cx="8229600" cy="875601"/>
          </a:xfrm>
        </p:spPr>
        <p:txBody>
          <a:bodyPr>
            <a:normAutofit fontScale="90000"/>
          </a:bodyPr>
          <a:lstStyle/>
          <a:p>
            <a:r>
              <a:rPr lang="en-US" dirty="0"/>
              <a:t>How do you know if all assessments have been completed?</a:t>
            </a:r>
          </a:p>
        </p:txBody>
      </p:sp>
      <p:sp>
        <p:nvSpPr>
          <p:cNvPr id="4" name="Slide Number Placeholder 3">
            <a:extLst>
              <a:ext uri="{FF2B5EF4-FFF2-40B4-BE49-F238E27FC236}">
                <a16:creationId xmlns:a16="http://schemas.microsoft.com/office/drawing/2014/main" id="{D92A6C34-9075-C224-A5E6-7B1089024E62}"/>
              </a:ext>
            </a:extLst>
          </p:cNvPr>
          <p:cNvSpPr>
            <a:spLocks noGrp="1"/>
          </p:cNvSpPr>
          <p:nvPr>
            <p:ph type="sldNum" sz="quarter" idx="10"/>
          </p:nvPr>
        </p:nvSpPr>
        <p:spPr/>
        <p:txBody>
          <a:bodyPr/>
          <a:lstStyle/>
          <a:p>
            <a:fld id="{CE47D4E3-351F-4CDB-9041-F63A25E2B1C2}" type="slidenum">
              <a:rPr lang="en-US" smtClean="0"/>
              <a:t>56</a:t>
            </a:fld>
            <a:endParaRPr lang="en-US"/>
          </a:p>
        </p:txBody>
      </p:sp>
      <p:pic>
        <p:nvPicPr>
          <p:cNvPr id="6" name="Picture 5">
            <a:extLst>
              <a:ext uri="{FF2B5EF4-FFF2-40B4-BE49-F238E27FC236}">
                <a16:creationId xmlns:a16="http://schemas.microsoft.com/office/drawing/2014/main" id="{DC4A95AB-7144-1406-E8C4-D96691ED8D4C}"/>
              </a:ext>
            </a:extLst>
          </p:cNvPr>
          <p:cNvPicPr>
            <a:picLocks noChangeAspect="1"/>
          </p:cNvPicPr>
          <p:nvPr/>
        </p:nvPicPr>
        <p:blipFill>
          <a:blip r:embed="rId2"/>
          <a:srcRect/>
          <a:stretch/>
        </p:blipFill>
        <p:spPr>
          <a:xfrm>
            <a:off x="4697822" y="1575389"/>
            <a:ext cx="4446828" cy="327838"/>
          </a:xfrm>
          <a:prstGeom prst="rect">
            <a:avLst/>
          </a:prstGeom>
        </p:spPr>
      </p:pic>
      <p:pic>
        <p:nvPicPr>
          <p:cNvPr id="8" name="Picture 7">
            <a:extLst>
              <a:ext uri="{FF2B5EF4-FFF2-40B4-BE49-F238E27FC236}">
                <a16:creationId xmlns:a16="http://schemas.microsoft.com/office/drawing/2014/main" id="{604D4EC8-F1E1-3141-55D5-DC4F7533973F}"/>
              </a:ext>
            </a:extLst>
          </p:cNvPr>
          <p:cNvPicPr>
            <a:picLocks noChangeAspect="1"/>
          </p:cNvPicPr>
          <p:nvPr/>
        </p:nvPicPr>
        <p:blipFill>
          <a:blip r:embed="rId3"/>
          <a:srcRect/>
          <a:stretch/>
        </p:blipFill>
        <p:spPr>
          <a:xfrm>
            <a:off x="5562112" y="2584918"/>
            <a:ext cx="2837609" cy="3344324"/>
          </a:xfrm>
          <a:prstGeom prst="rect">
            <a:avLst/>
          </a:prstGeom>
        </p:spPr>
      </p:pic>
      <p:sp>
        <p:nvSpPr>
          <p:cNvPr id="9" name="Oval 8">
            <a:extLst>
              <a:ext uri="{FF2B5EF4-FFF2-40B4-BE49-F238E27FC236}">
                <a16:creationId xmlns:a16="http://schemas.microsoft.com/office/drawing/2014/main" id="{020151AA-B8E5-9822-E20E-5BBAF3EC3D97}"/>
              </a:ext>
            </a:extLst>
          </p:cNvPr>
          <p:cNvSpPr/>
          <p:nvPr/>
        </p:nvSpPr>
        <p:spPr>
          <a:xfrm>
            <a:off x="5519580" y="2528871"/>
            <a:ext cx="913116" cy="51203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70268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980140-A2D4-21B2-69B2-04BE7DEF33D3}"/>
              </a:ext>
            </a:extLst>
          </p:cNvPr>
          <p:cNvSpPr>
            <a:spLocks noGrp="1"/>
          </p:cNvSpPr>
          <p:nvPr>
            <p:ph idx="1"/>
          </p:nvPr>
        </p:nvSpPr>
        <p:spPr>
          <a:xfrm>
            <a:off x="297708" y="1385455"/>
            <a:ext cx="4221126" cy="4987635"/>
          </a:xfrm>
        </p:spPr>
        <p:txBody>
          <a:bodyPr/>
          <a:lstStyle/>
          <a:p>
            <a:r>
              <a:rPr lang="en-US" dirty="0"/>
              <a:t>To see your program assessment results, click “My Account” on the top bar.</a:t>
            </a:r>
          </a:p>
          <a:p>
            <a:r>
              <a:rPr lang="en-US" dirty="0"/>
              <a:t>You can see all topics that have been completed under this page. </a:t>
            </a:r>
          </a:p>
        </p:txBody>
      </p:sp>
      <p:sp>
        <p:nvSpPr>
          <p:cNvPr id="3" name="Title 2">
            <a:extLst>
              <a:ext uri="{FF2B5EF4-FFF2-40B4-BE49-F238E27FC236}">
                <a16:creationId xmlns:a16="http://schemas.microsoft.com/office/drawing/2014/main" id="{0DB865FD-F447-345F-FDA6-457DE009D772}"/>
              </a:ext>
            </a:extLst>
          </p:cNvPr>
          <p:cNvSpPr>
            <a:spLocks noGrp="1"/>
          </p:cNvSpPr>
          <p:nvPr>
            <p:ph type="title"/>
          </p:nvPr>
        </p:nvSpPr>
        <p:spPr/>
        <p:txBody>
          <a:bodyPr/>
          <a:lstStyle/>
          <a:p>
            <a:r>
              <a:rPr lang="en-US" dirty="0"/>
              <a:t>Program Assessment Results</a:t>
            </a:r>
          </a:p>
        </p:txBody>
      </p:sp>
      <p:sp>
        <p:nvSpPr>
          <p:cNvPr id="4" name="Slide Number Placeholder 3">
            <a:extLst>
              <a:ext uri="{FF2B5EF4-FFF2-40B4-BE49-F238E27FC236}">
                <a16:creationId xmlns:a16="http://schemas.microsoft.com/office/drawing/2014/main" id="{3CF21EA9-28D6-FC9B-B580-3599AC0BA624}"/>
              </a:ext>
            </a:extLst>
          </p:cNvPr>
          <p:cNvSpPr>
            <a:spLocks noGrp="1"/>
          </p:cNvSpPr>
          <p:nvPr>
            <p:ph type="sldNum" sz="quarter" idx="10"/>
          </p:nvPr>
        </p:nvSpPr>
        <p:spPr/>
        <p:txBody>
          <a:bodyPr/>
          <a:lstStyle/>
          <a:p>
            <a:fld id="{C52F12FE-44DD-4E9A-97DB-0269DCBFB1C7}" type="slidenum">
              <a:rPr lang="en-US" smtClean="0"/>
              <a:t>57</a:t>
            </a:fld>
            <a:endParaRPr lang="en-US"/>
          </a:p>
        </p:txBody>
      </p:sp>
      <p:pic>
        <p:nvPicPr>
          <p:cNvPr id="6" name="Picture 5" descr="Graphical user interface, website&#10;&#10;Description automatically generated">
            <a:extLst>
              <a:ext uri="{FF2B5EF4-FFF2-40B4-BE49-F238E27FC236}">
                <a16:creationId xmlns:a16="http://schemas.microsoft.com/office/drawing/2014/main" id="{ABC551CF-0C01-D2AC-A0B3-10A1E273609D}"/>
              </a:ext>
            </a:extLst>
          </p:cNvPr>
          <p:cNvPicPr>
            <a:picLocks noChangeAspect="1"/>
          </p:cNvPicPr>
          <p:nvPr/>
        </p:nvPicPr>
        <p:blipFill>
          <a:blip r:embed="rId2"/>
          <a:stretch>
            <a:fillRect/>
          </a:stretch>
        </p:blipFill>
        <p:spPr>
          <a:xfrm>
            <a:off x="4571998" y="1455430"/>
            <a:ext cx="4572002" cy="1452582"/>
          </a:xfrm>
          <a:prstGeom prst="rect">
            <a:avLst/>
          </a:prstGeom>
        </p:spPr>
      </p:pic>
      <p:sp>
        <p:nvSpPr>
          <p:cNvPr id="7" name="Oval 6">
            <a:extLst>
              <a:ext uri="{FF2B5EF4-FFF2-40B4-BE49-F238E27FC236}">
                <a16:creationId xmlns:a16="http://schemas.microsoft.com/office/drawing/2014/main" id="{C50E017C-B250-8C50-9164-A0B4EBC67780}"/>
              </a:ext>
            </a:extLst>
          </p:cNvPr>
          <p:cNvSpPr/>
          <p:nvPr/>
        </p:nvSpPr>
        <p:spPr>
          <a:xfrm>
            <a:off x="7708606" y="1492651"/>
            <a:ext cx="584790" cy="19792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42A336D-40D7-3D86-EC67-40340D8D7FDE}"/>
              </a:ext>
            </a:extLst>
          </p:cNvPr>
          <p:cNvPicPr>
            <a:picLocks noChangeAspect="1"/>
          </p:cNvPicPr>
          <p:nvPr/>
        </p:nvPicPr>
        <p:blipFill>
          <a:blip r:embed="rId3"/>
          <a:srcRect/>
          <a:stretch/>
        </p:blipFill>
        <p:spPr>
          <a:xfrm>
            <a:off x="4572000" y="3251312"/>
            <a:ext cx="4572000" cy="2587050"/>
          </a:xfrm>
          <a:prstGeom prst="rect">
            <a:avLst/>
          </a:prstGeom>
        </p:spPr>
      </p:pic>
      <p:sp>
        <p:nvSpPr>
          <p:cNvPr id="5" name="Oval 4">
            <a:extLst>
              <a:ext uri="{FF2B5EF4-FFF2-40B4-BE49-F238E27FC236}">
                <a16:creationId xmlns:a16="http://schemas.microsoft.com/office/drawing/2014/main" id="{07ABB1F5-A9AD-D52C-3D58-7F4A9AFDBA3E}"/>
              </a:ext>
            </a:extLst>
          </p:cNvPr>
          <p:cNvSpPr/>
          <p:nvPr/>
        </p:nvSpPr>
        <p:spPr>
          <a:xfrm>
            <a:off x="4518834" y="4604646"/>
            <a:ext cx="4572000" cy="48909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918581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89B1D7-9BC3-74ED-F7A7-3EE123BCD632}"/>
              </a:ext>
            </a:extLst>
          </p:cNvPr>
          <p:cNvSpPr>
            <a:spLocks noGrp="1"/>
          </p:cNvSpPr>
          <p:nvPr>
            <p:ph idx="1"/>
          </p:nvPr>
        </p:nvSpPr>
        <p:spPr>
          <a:xfrm>
            <a:off x="457201" y="1385455"/>
            <a:ext cx="3369480" cy="4987635"/>
          </a:xfrm>
        </p:spPr>
        <p:txBody>
          <a:bodyPr>
            <a:normAutofit fontScale="92500" lnSpcReduction="10000"/>
          </a:bodyPr>
          <a:lstStyle/>
          <a:p>
            <a:r>
              <a:rPr lang="en-US" dirty="0"/>
              <a:t>Click the arrow beside Screen Time.</a:t>
            </a:r>
          </a:p>
          <a:p>
            <a:r>
              <a:rPr lang="en-US" dirty="0"/>
              <a:t>You can see the assessment that has been completed.</a:t>
            </a:r>
          </a:p>
          <a:p>
            <a:r>
              <a:rPr lang="en-US" dirty="0"/>
              <a:t>Click the Notebook icon to view assessment results</a:t>
            </a:r>
          </a:p>
          <a:p>
            <a:endParaRPr lang="en-US" dirty="0"/>
          </a:p>
        </p:txBody>
      </p:sp>
      <p:sp>
        <p:nvSpPr>
          <p:cNvPr id="3" name="Title 2">
            <a:extLst>
              <a:ext uri="{FF2B5EF4-FFF2-40B4-BE49-F238E27FC236}">
                <a16:creationId xmlns:a16="http://schemas.microsoft.com/office/drawing/2014/main" id="{FB3621E3-B13A-B14F-4747-43FB2CF0B1FF}"/>
              </a:ext>
            </a:extLst>
          </p:cNvPr>
          <p:cNvSpPr>
            <a:spLocks noGrp="1"/>
          </p:cNvSpPr>
          <p:nvPr>
            <p:ph type="title"/>
          </p:nvPr>
        </p:nvSpPr>
        <p:spPr/>
        <p:txBody>
          <a:bodyPr/>
          <a:lstStyle/>
          <a:p>
            <a:r>
              <a:rPr lang="en-US" dirty="0"/>
              <a:t>Select Screen Time</a:t>
            </a:r>
          </a:p>
        </p:txBody>
      </p:sp>
      <p:sp>
        <p:nvSpPr>
          <p:cNvPr id="4" name="Slide Number Placeholder 3">
            <a:extLst>
              <a:ext uri="{FF2B5EF4-FFF2-40B4-BE49-F238E27FC236}">
                <a16:creationId xmlns:a16="http://schemas.microsoft.com/office/drawing/2014/main" id="{FFA7C63D-0095-8390-AB7A-C5AF16BDB472}"/>
              </a:ext>
            </a:extLst>
          </p:cNvPr>
          <p:cNvSpPr>
            <a:spLocks noGrp="1"/>
          </p:cNvSpPr>
          <p:nvPr>
            <p:ph type="sldNum" sz="quarter" idx="10"/>
          </p:nvPr>
        </p:nvSpPr>
        <p:spPr/>
        <p:txBody>
          <a:bodyPr/>
          <a:lstStyle/>
          <a:p>
            <a:fld id="{C52F12FE-44DD-4E9A-97DB-0269DCBFB1C7}" type="slidenum">
              <a:rPr lang="en-US" smtClean="0"/>
              <a:t>58</a:t>
            </a:fld>
            <a:endParaRPr lang="en-US"/>
          </a:p>
        </p:txBody>
      </p:sp>
      <p:pic>
        <p:nvPicPr>
          <p:cNvPr id="6" name="Picture 5">
            <a:extLst>
              <a:ext uri="{FF2B5EF4-FFF2-40B4-BE49-F238E27FC236}">
                <a16:creationId xmlns:a16="http://schemas.microsoft.com/office/drawing/2014/main" id="{E06797B7-0CA9-D74E-9847-A64795C64722}"/>
              </a:ext>
            </a:extLst>
          </p:cNvPr>
          <p:cNvPicPr>
            <a:picLocks noChangeAspect="1"/>
          </p:cNvPicPr>
          <p:nvPr/>
        </p:nvPicPr>
        <p:blipFill rotWithShape="1">
          <a:blip r:embed="rId2"/>
          <a:srcRect t="54952" b="30788"/>
          <a:stretch/>
        </p:blipFill>
        <p:spPr>
          <a:xfrm>
            <a:off x="3343455" y="1388288"/>
            <a:ext cx="5730235" cy="462375"/>
          </a:xfrm>
          <a:prstGeom prst="rect">
            <a:avLst/>
          </a:prstGeom>
        </p:spPr>
      </p:pic>
      <p:sp>
        <p:nvSpPr>
          <p:cNvPr id="9" name="Oval 8">
            <a:extLst>
              <a:ext uri="{FF2B5EF4-FFF2-40B4-BE49-F238E27FC236}">
                <a16:creationId xmlns:a16="http://schemas.microsoft.com/office/drawing/2014/main" id="{3B4F95A8-E26D-2DFB-27DC-56330172C044}"/>
              </a:ext>
            </a:extLst>
          </p:cNvPr>
          <p:cNvSpPr/>
          <p:nvPr/>
        </p:nvSpPr>
        <p:spPr>
          <a:xfrm>
            <a:off x="8548575" y="1385455"/>
            <a:ext cx="276447" cy="41963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DEB411D-9D29-C5E1-C88C-DED02CD82B80}"/>
              </a:ext>
            </a:extLst>
          </p:cNvPr>
          <p:cNvPicPr>
            <a:picLocks noChangeAspect="1"/>
          </p:cNvPicPr>
          <p:nvPr/>
        </p:nvPicPr>
        <p:blipFill>
          <a:blip r:embed="rId3"/>
          <a:srcRect/>
          <a:stretch/>
        </p:blipFill>
        <p:spPr>
          <a:xfrm>
            <a:off x="3901109" y="2437009"/>
            <a:ext cx="4785689" cy="2579071"/>
          </a:xfrm>
          <a:prstGeom prst="rect">
            <a:avLst/>
          </a:prstGeom>
        </p:spPr>
      </p:pic>
      <p:sp>
        <p:nvSpPr>
          <p:cNvPr id="12" name="Oval 11">
            <a:extLst>
              <a:ext uri="{FF2B5EF4-FFF2-40B4-BE49-F238E27FC236}">
                <a16:creationId xmlns:a16="http://schemas.microsoft.com/office/drawing/2014/main" id="{D3D45637-43FE-5B6A-0108-E54D736F526E}"/>
              </a:ext>
            </a:extLst>
          </p:cNvPr>
          <p:cNvSpPr/>
          <p:nvPr/>
        </p:nvSpPr>
        <p:spPr>
          <a:xfrm>
            <a:off x="6723492" y="3778060"/>
            <a:ext cx="361683" cy="85833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55063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E39D69-7EE9-637F-B492-ACEACC2D7BF4}"/>
              </a:ext>
            </a:extLst>
          </p:cNvPr>
          <p:cNvSpPr>
            <a:spLocks noGrp="1"/>
          </p:cNvSpPr>
          <p:nvPr>
            <p:ph type="title"/>
          </p:nvPr>
        </p:nvSpPr>
        <p:spPr/>
        <p:txBody>
          <a:bodyPr/>
          <a:lstStyle/>
          <a:p>
            <a:r>
              <a:rPr lang="en-US" dirty="0"/>
              <a:t>Click View under each Question</a:t>
            </a:r>
          </a:p>
        </p:txBody>
      </p:sp>
      <p:sp>
        <p:nvSpPr>
          <p:cNvPr id="4" name="Slide Number Placeholder 3">
            <a:extLst>
              <a:ext uri="{FF2B5EF4-FFF2-40B4-BE49-F238E27FC236}">
                <a16:creationId xmlns:a16="http://schemas.microsoft.com/office/drawing/2014/main" id="{E43D61FF-A4FE-E448-9D69-385012094A65}"/>
              </a:ext>
            </a:extLst>
          </p:cNvPr>
          <p:cNvSpPr>
            <a:spLocks noGrp="1"/>
          </p:cNvSpPr>
          <p:nvPr>
            <p:ph type="sldNum" sz="quarter" idx="10"/>
          </p:nvPr>
        </p:nvSpPr>
        <p:spPr/>
        <p:txBody>
          <a:bodyPr/>
          <a:lstStyle/>
          <a:p>
            <a:fld id="{CE47D4E3-351F-4CDB-9041-F63A25E2B1C2}" type="slidenum">
              <a:rPr lang="en-US" smtClean="0"/>
              <a:t>59</a:t>
            </a:fld>
            <a:endParaRPr lang="en-US"/>
          </a:p>
        </p:txBody>
      </p:sp>
      <p:pic>
        <p:nvPicPr>
          <p:cNvPr id="9" name="Content Placeholder 8" descr="A picture containing application&#10;&#10;Description automatically generated">
            <a:extLst>
              <a:ext uri="{FF2B5EF4-FFF2-40B4-BE49-F238E27FC236}">
                <a16:creationId xmlns:a16="http://schemas.microsoft.com/office/drawing/2014/main" id="{A0BAA00E-04B4-EFDA-2B7F-B4E03B4F8975}"/>
              </a:ext>
            </a:extLst>
          </p:cNvPr>
          <p:cNvPicPr>
            <a:picLocks noGrp="1" noChangeAspect="1"/>
          </p:cNvPicPr>
          <p:nvPr>
            <p:ph idx="1"/>
          </p:nvPr>
        </p:nvPicPr>
        <p:blipFill>
          <a:blip r:embed="rId2"/>
          <a:stretch>
            <a:fillRect/>
          </a:stretch>
        </p:blipFill>
        <p:spPr>
          <a:xfrm>
            <a:off x="492125" y="2098675"/>
            <a:ext cx="8159750" cy="3562350"/>
          </a:xfrm>
        </p:spPr>
      </p:pic>
      <p:sp>
        <p:nvSpPr>
          <p:cNvPr id="7" name="Oval 6">
            <a:extLst>
              <a:ext uri="{FF2B5EF4-FFF2-40B4-BE49-F238E27FC236}">
                <a16:creationId xmlns:a16="http://schemas.microsoft.com/office/drawing/2014/main" id="{D5B7B07E-7FF7-309A-37D3-6CA3163FB166}"/>
              </a:ext>
            </a:extLst>
          </p:cNvPr>
          <p:cNvSpPr/>
          <p:nvPr/>
        </p:nvSpPr>
        <p:spPr>
          <a:xfrm>
            <a:off x="727739" y="2533826"/>
            <a:ext cx="456558" cy="27000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7555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marL="0" indent="0">
              <a:lnSpc>
                <a:spcPct val="110000"/>
              </a:lnSpc>
              <a:buNone/>
            </a:pPr>
            <a:r>
              <a:rPr lang="en-US" sz="2000" b="1" dirty="0"/>
              <a:t>After today’s Session, you will be able to…</a:t>
            </a:r>
          </a:p>
          <a:p>
            <a:pPr>
              <a:lnSpc>
                <a:spcPct val="110000"/>
              </a:lnSpc>
              <a:buFont typeface="Wingdings" charset="2"/>
              <a:buChar char="§"/>
            </a:pPr>
            <a:endParaRPr lang="en-US" sz="2000" dirty="0"/>
          </a:p>
          <a:p>
            <a:pPr>
              <a:lnSpc>
                <a:spcPct val="110000"/>
              </a:lnSpc>
              <a:buFont typeface="Wingdings" charset="2"/>
              <a:buChar char="§"/>
            </a:pPr>
            <a:r>
              <a:rPr lang="en-US" sz="2000" dirty="0"/>
              <a:t>Describe how children’s eating and physical activity habits influence their overall development</a:t>
            </a:r>
          </a:p>
          <a:p>
            <a:pPr>
              <a:lnSpc>
                <a:spcPct val="110000"/>
              </a:lnSpc>
              <a:buClr>
                <a:schemeClr val="accent3"/>
              </a:buClr>
              <a:buFont typeface="Wingdings" charset="2"/>
              <a:buChar char="§"/>
            </a:pPr>
            <a:endParaRPr lang="en-US" sz="2000" dirty="0"/>
          </a:p>
          <a:p>
            <a:pPr>
              <a:lnSpc>
                <a:spcPct val="110000"/>
              </a:lnSpc>
              <a:buFont typeface="Wingdings" charset="2"/>
              <a:buChar char="§"/>
            </a:pPr>
            <a:r>
              <a:rPr lang="en-US" sz="2000" dirty="0"/>
              <a:t>Explain why early care and education (ECE) is an important place to use best practices in health, nutrition and physical activity for children</a:t>
            </a:r>
          </a:p>
          <a:p>
            <a:pPr>
              <a:lnSpc>
                <a:spcPct val="110000"/>
              </a:lnSpc>
              <a:buFont typeface="Wingdings" charset="2"/>
              <a:buChar char="§"/>
            </a:pPr>
            <a:endParaRPr lang="en-US" sz="2000" dirty="0"/>
          </a:p>
          <a:p>
            <a:pPr>
              <a:lnSpc>
                <a:spcPct val="110000"/>
              </a:lnSpc>
              <a:buFont typeface="Wingdings" charset="2"/>
              <a:buChar char="§"/>
            </a:pPr>
            <a:r>
              <a:rPr lang="en-US" sz="2000" dirty="0"/>
              <a:t>Understand how this Learning Collaborative can help you achieve best practices that promote opportunities for children, families, and staff to reduce screen time and the ways to implement and identify opportunities to change within your program</a:t>
            </a:r>
          </a:p>
          <a:p>
            <a:pPr>
              <a:lnSpc>
                <a:spcPct val="110000"/>
              </a:lnSpc>
            </a:pPr>
            <a:endParaRPr lang="en-US" sz="2000" dirty="0"/>
          </a:p>
          <a:p>
            <a:pPr>
              <a:lnSpc>
                <a:spcPct val="110000"/>
              </a:lnSpc>
              <a:buFont typeface="Wingdings" charset="2"/>
              <a:buChar char="§"/>
            </a:pPr>
            <a:r>
              <a:rPr lang="en-US" sz="2000" dirty="0"/>
              <a:t>Familiarize yourself with the Assessment Tool and understand how its program assessment and quality improvement process will support your ECE program.</a:t>
            </a:r>
          </a:p>
        </p:txBody>
      </p:sp>
      <p:sp>
        <p:nvSpPr>
          <p:cNvPr id="2" name="Title 1"/>
          <p:cNvSpPr>
            <a:spLocks noGrp="1"/>
          </p:cNvSpPr>
          <p:nvPr>
            <p:ph type="title"/>
          </p:nvPr>
        </p:nvSpPr>
        <p:spPr/>
        <p:txBody>
          <a:bodyPr/>
          <a:lstStyle/>
          <a:p>
            <a:r>
              <a:rPr lang="en-US"/>
              <a:t>Learning Objectives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663516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9DF8B9-71B8-7E9D-28B8-2EFB4EDC3BFF}"/>
              </a:ext>
            </a:extLst>
          </p:cNvPr>
          <p:cNvSpPr>
            <a:spLocks noGrp="1"/>
          </p:cNvSpPr>
          <p:nvPr>
            <p:ph type="title"/>
          </p:nvPr>
        </p:nvSpPr>
        <p:spPr/>
        <p:txBody>
          <a:bodyPr/>
          <a:lstStyle/>
          <a:p>
            <a:r>
              <a:rPr lang="en-US" dirty="0"/>
              <a:t>Program Assessment Results</a:t>
            </a:r>
          </a:p>
        </p:txBody>
      </p:sp>
      <p:sp>
        <p:nvSpPr>
          <p:cNvPr id="4" name="Slide Number Placeholder 3">
            <a:extLst>
              <a:ext uri="{FF2B5EF4-FFF2-40B4-BE49-F238E27FC236}">
                <a16:creationId xmlns:a16="http://schemas.microsoft.com/office/drawing/2014/main" id="{8C4C1A6C-E24E-AED2-3437-3C5D96739B99}"/>
              </a:ext>
            </a:extLst>
          </p:cNvPr>
          <p:cNvSpPr>
            <a:spLocks noGrp="1"/>
          </p:cNvSpPr>
          <p:nvPr>
            <p:ph type="sldNum" sz="quarter" idx="10"/>
          </p:nvPr>
        </p:nvSpPr>
        <p:spPr/>
        <p:txBody>
          <a:bodyPr/>
          <a:lstStyle/>
          <a:p>
            <a:fld id="{C52F12FE-44DD-4E9A-97DB-0269DCBFB1C7}" type="slidenum">
              <a:rPr lang="en-US" smtClean="0"/>
              <a:t>60</a:t>
            </a:fld>
            <a:endParaRPr lang="en-US"/>
          </a:p>
        </p:txBody>
      </p:sp>
      <p:sp>
        <p:nvSpPr>
          <p:cNvPr id="8" name="TextBox 7">
            <a:extLst>
              <a:ext uri="{FF2B5EF4-FFF2-40B4-BE49-F238E27FC236}">
                <a16:creationId xmlns:a16="http://schemas.microsoft.com/office/drawing/2014/main" id="{F2BD87ED-99B0-9BE1-80EE-92A0757C3F4C}"/>
              </a:ext>
            </a:extLst>
          </p:cNvPr>
          <p:cNvSpPr txBox="1"/>
          <p:nvPr/>
        </p:nvSpPr>
        <p:spPr>
          <a:xfrm>
            <a:off x="2069432" y="3248344"/>
            <a:ext cx="4812631" cy="369332"/>
          </a:xfrm>
          <a:prstGeom prst="rect">
            <a:avLst/>
          </a:prstGeom>
          <a:noFill/>
        </p:spPr>
        <p:txBody>
          <a:bodyPr wrap="square">
            <a:spAutoFit/>
          </a:bodyPr>
          <a:lstStyle/>
          <a:p>
            <a:r>
              <a:rPr lang="en-US" dirty="0"/>
              <a:t> </a:t>
            </a:r>
          </a:p>
        </p:txBody>
      </p:sp>
      <p:sp>
        <p:nvSpPr>
          <p:cNvPr id="10" name="TextBox 9">
            <a:extLst>
              <a:ext uri="{FF2B5EF4-FFF2-40B4-BE49-F238E27FC236}">
                <a16:creationId xmlns:a16="http://schemas.microsoft.com/office/drawing/2014/main" id="{02A22F04-73A8-B2C7-CD02-CD6C020246A6}"/>
              </a:ext>
            </a:extLst>
          </p:cNvPr>
          <p:cNvSpPr txBox="1"/>
          <p:nvPr/>
        </p:nvSpPr>
        <p:spPr>
          <a:xfrm>
            <a:off x="2294021" y="3248344"/>
            <a:ext cx="4588042" cy="369332"/>
          </a:xfrm>
          <a:prstGeom prst="rect">
            <a:avLst/>
          </a:prstGeom>
          <a:noFill/>
        </p:spPr>
        <p:txBody>
          <a:bodyPr wrap="square">
            <a:spAutoFit/>
          </a:bodyPr>
          <a:lstStyle/>
          <a:p>
            <a:r>
              <a:rPr lang="en-US" dirty="0"/>
              <a:t> </a:t>
            </a:r>
          </a:p>
        </p:txBody>
      </p:sp>
      <p:sp>
        <p:nvSpPr>
          <p:cNvPr id="14" name="TextBox 13">
            <a:extLst>
              <a:ext uri="{FF2B5EF4-FFF2-40B4-BE49-F238E27FC236}">
                <a16:creationId xmlns:a16="http://schemas.microsoft.com/office/drawing/2014/main" id="{944B3699-E3FE-D2C3-24F7-229B5F21B076}"/>
              </a:ext>
            </a:extLst>
          </p:cNvPr>
          <p:cNvSpPr txBox="1"/>
          <p:nvPr/>
        </p:nvSpPr>
        <p:spPr>
          <a:xfrm>
            <a:off x="2294021" y="3248344"/>
            <a:ext cx="4588042" cy="369332"/>
          </a:xfrm>
          <a:prstGeom prst="rect">
            <a:avLst/>
          </a:prstGeom>
          <a:noFill/>
        </p:spPr>
        <p:txBody>
          <a:bodyPr wrap="square">
            <a:spAutoFit/>
          </a:bodyPr>
          <a:lstStyle/>
          <a:p>
            <a:r>
              <a:rPr lang="en-US" dirty="0"/>
              <a:t> </a:t>
            </a:r>
          </a:p>
        </p:txBody>
      </p:sp>
      <p:pic>
        <p:nvPicPr>
          <p:cNvPr id="2" name="Picture 1">
            <a:extLst>
              <a:ext uri="{FF2B5EF4-FFF2-40B4-BE49-F238E27FC236}">
                <a16:creationId xmlns:a16="http://schemas.microsoft.com/office/drawing/2014/main" id="{8866177B-B05B-7512-0722-20299A9DFF96}"/>
              </a:ext>
            </a:extLst>
          </p:cNvPr>
          <p:cNvPicPr>
            <a:picLocks noChangeAspect="1"/>
          </p:cNvPicPr>
          <p:nvPr/>
        </p:nvPicPr>
        <p:blipFill>
          <a:blip r:embed="rId3"/>
          <a:srcRect/>
          <a:stretch/>
        </p:blipFill>
        <p:spPr>
          <a:xfrm>
            <a:off x="0" y="1438318"/>
            <a:ext cx="8989454" cy="5237785"/>
          </a:xfrm>
          <a:prstGeom prst="rect">
            <a:avLst/>
          </a:prstGeom>
        </p:spPr>
      </p:pic>
    </p:spTree>
    <p:extLst>
      <p:ext uri="{BB962C8B-B14F-4D97-AF65-F5344CB8AC3E}">
        <p14:creationId xmlns:p14="http://schemas.microsoft.com/office/powerpoint/2010/main" val="9742319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CA199-8E26-DA3E-98A6-581AD51BCEEF}"/>
              </a:ext>
            </a:extLst>
          </p:cNvPr>
          <p:cNvSpPr>
            <a:spLocks noGrp="1"/>
          </p:cNvSpPr>
          <p:nvPr>
            <p:ph type="title"/>
          </p:nvPr>
        </p:nvSpPr>
        <p:spPr/>
        <p:txBody>
          <a:bodyPr/>
          <a:lstStyle/>
          <a:p>
            <a:r>
              <a:rPr lang="en-US"/>
              <a:t>Selecting Wellness Policies</a:t>
            </a:r>
          </a:p>
        </p:txBody>
      </p:sp>
      <p:pic>
        <p:nvPicPr>
          <p:cNvPr id="9" name="Content Placeholder 8" descr="Graphical user interface, text&#10;&#10;Description automatically generated">
            <a:extLst>
              <a:ext uri="{FF2B5EF4-FFF2-40B4-BE49-F238E27FC236}">
                <a16:creationId xmlns:a16="http://schemas.microsoft.com/office/drawing/2014/main" id="{DBC90590-382C-DA43-3EF4-96F176094E9E}"/>
              </a:ext>
            </a:extLst>
          </p:cNvPr>
          <p:cNvPicPr>
            <a:picLocks noGrp="1" noChangeAspect="1"/>
          </p:cNvPicPr>
          <p:nvPr>
            <p:ph sz="half" idx="2"/>
          </p:nvPr>
        </p:nvPicPr>
        <p:blipFill>
          <a:blip r:embed="rId3"/>
          <a:stretch>
            <a:fillRect/>
          </a:stretch>
        </p:blipFill>
        <p:spPr>
          <a:xfrm>
            <a:off x="571500" y="3387009"/>
            <a:ext cx="4038600" cy="2094773"/>
          </a:xfrm>
        </p:spPr>
      </p:pic>
      <p:sp>
        <p:nvSpPr>
          <p:cNvPr id="5" name="Slide Number Placeholder 4">
            <a:extLst>
              <a:ext uri="{FF2B5EF4-FFF2-40B4-BE49-F238E27FC236}">
                <a16:creationId xmlns:a16="http://schemas.microsoft.com/office/drawing/2014/main" id="{3B15FF7A-E206-B5FD-615C-306DDECD3F68}"/>
              </a:ext>
            </a:extLst>
          </p:cNvPr>
          <p:cNvSpPr>
            <a:spLocks noGrp="1"/>
          </p:cNvSpPr>
          <p:nvPr>
            <p:ph type="sldNum" sz="quarter" idx="10"/>
          </p:nvPr>
        </p:nvSpPr>
        <p:spPr/>
        <p:txBody>
          <a:bodyPr/>
          <a:lstStyle/>
          <a:p>
            <a:fld id="{CE47D4E3-351F-4CDB-9041-F63A25E2B1C2}" type="slidenum">
              <a:rPr lang="en-US" smtClean="0"/>
              <a:t>61</a:t>
            </a:fld>
            <a:endParaRPr lang="en-US"/>
          </a:p>
        </p:txBody>
      </p:sp>
      <p:sp>
        <p:nvSpPr>
          <p:cNvPr id="11" name="Oval 10">
            <a:extLst>
              <a:ext uri="{FF2B5EF4-FFF2-40B4-BE49-F238E27FC236}">
                <a16:creationId xmlns:a16="http://schemas.microsoft.com/office/drawing/2014/main" id="{0574068A-745B-00AD-DF5D-396D252C176D}"/>
              </a:ext>
            </a:extLst>
          </p:cNvPr>
          <p:cNvSpPr/>
          <p:nvPr/>
        </p:nvSpPr>
        <p:spPr>
          <a:xfrm>
            <a:off x="755371" y="4968650"/>
            <a:ext cx="914400" cy="23058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ontent Placeholder 1">
            <a:extLst>
              <a:ext uri="{FF2B5EF4-FFF2-40B4-BE49-F238E27FC236}">
                <a16:creationId xmlns:a16="http://schemas.microsoft.com/office/drawing/2014/main" id="{0623D73A-980A-44E3-4574-93877824C337}"/>
              </a:ext>
            </a:extLst>
          </p:cNvPr>
          <p:cNvSpPr txBox="1">
            <a:spLocks/>
          </p:cNvSpPr>
          <p:nvPr/>
        </p:nvSpPr>
        <p:spPr>
          <a:xfrm>
            <a:off x="4648200" y="1376218"/>
            <a:ext cx="4153894" cy="4749945"/>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0"/>
              </a:spcBef>
              <a:spcAft>
                <a:spcPts val="600"/>
              </a:spcAft>
              <a:buClr>
                <a:srgbClr val="3264A0"/>
              </a:buClr>
              <a:buFont typeface="Wingdings" panose="05000000000000000000" pitchFamily="2" charset="2"/>
              <a:buChar char="§"/>
              <a:defRPr sz="2800" kern="1200">
                <a:solidFill>
                  <a:schemeClr val="tx1"/>
                </a:solidFill>
                <a:latin typeface="+mn-lt"/>
                <a:ea typeface="+mn-ea"/>
                <a:cs typeface="+mn-cs"/>
              </a:defRPr>
            </a:lvl1pPr>
            <a:lvl2pPr marL="742950" indent="-285750" algn="l" defTabSz="457200" rtl="0" eaLnBrk="1" latinLnBrk="0" hangingPunct="1">
              <a:spcBef>
                <a:spcPts val="0"/>
              </a:spcBef>
              <a:spcAft>
                <a:spcPts val="600"/>
              </a:spcAft>
              <a:buClr>
                <a:srgbClr val="3264A0"/>
              </a:buClr>
              <a:buFont typeface="Wingdings" panose="05000000000000000000" pitchFamily="2" charset="2"/>
              <a:buChar char="§"/>
              <a:defRPr sz="2400" kern="1200">
                <a:solidFill>
                  <a:schemeClr val="tx1"/>
                </a:solidFill>
                <a:latin typeface="+mn-lt"/>
                <a:ea typeface="+mn-ea"/>
                <a:cs typeface="+mn-cs"/>
              </a:defRPr>
            </a:lvl2pPr>
            <a:lvl3pPr marL="1143000" indent="-228600" algn="l" defTabSz="457200" rtl="0" eaLnBrk="1" latinLnBrk="0" hangingPunct="1">
              <a:spcBef>
                <a:spcPts val="0"/>
              </a:spcBef>
              <a:spcAft>
                <a:spcPts val="600"/>
              </a:spcAft>
              <a:buClr>
                <a:srgbClr val="3264A0"/>
              </a:buClr>
              <a:buFont typeface="Wingdings" panose="05000000000000000000" pitchFamily="2" charset="2"/>
              <a:buChar char="§"/>
              <a:defRPr sz="2000" kern="1200">
                <a:solidFill>
                  <a:schemeClr val="tx1"/>
                </a:solidFill>
                <a:latin typeface="+mn-lt"/>
                <a:ea typeface="+mn-ea"/>
                <a:cs typeface="+mn-cs"/>
              </a:defRPr>
            </a:lvl3pPr>
            <a:lvl4pPr marL="1600200" indent="-228600" algn="l" defTabSz="457200" rtl="0" eaLnBrk="1" latinLnBrk="0" hangingPunct="1">
              <a:spcBef>
                <a:spcPts val="0"/>
              </a:spcBef>
              <a:spcAft>
                <a:spcPts val="600"/>
              </a:spcAft>
              <a:buClr>
                <a:srgbClr val="3264A0"/>
              </a:buClr>
              <a:buFont typeface="Wingdings" panose="05000000000000000000" pitchFamily="2" charset="2"/>
              <a:buChar char="§"/>
              <a:defRPr sz="1800" kern="1200">
                <a:solidFill>
                  <a:schemeClr val="tx1"/>
                </a:solidFill>
                <a:latin typeface="+mn-lt"/>
                <a:ea typeface="+mn-ea"/>
                <a:cs typeface="+mn-cs"/>
              </a:defRPr>
            </a:lvl4pPr>
            <a:lvl5pPr marL="2057400" indent="-228600" algn="l" defTabSz="457200" rtl="0" eaLnBrk="1" latinLnBrk="0" hangingPunct="1">
              <a:spcBef>
                <a:spcPts val="0"/>
              </a:spcBef>
              <a:spcAft>
                <a:spcPts val="600"/>
              </a:spcAft>
              <a:buClr>
                <a:srgbClr val="3264A0"/>
              </a:buClr>
              <a:buFont typeface="Wingdings" panose="05000000000000000000" pitchFamily="2" charset="2"/>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a:t>After completing a program assessment, ECE programs can create Wellness Policies to share with staff and families.</a:t>
            </a:r>
          </a:p>
          <a:p>
            <a:r>
              <a:rPr lang="en-US"/>
              <a:t>On the homepage, click “My Wellness Policy.”</a:t>
            </a:r>
          </a:p>
          <a:p>
            <a:r>
              <a:rPr lang="en-US"/>
              <a:t>On the “Wellness Policy” Page select your topic area of choice.</a:t>
            </a:r>
          </a:p>
          <a:p>
            <a:endParaRPr lang="en-US"/>
          </a:p>
        </p:txBody>
      </p:sp>
      <p:pic>
        <p:nvPicPr>
          <p:cNvPr id="18" name="Picture 17" descr="Graphical user interface&#10;&#10;Description automatically generated">
            <a:extLst>
              <a:ext uri="{FF2B5EF4-FFF2-40B4-BE49-F238E27FC236}">
                <a16:creationId xmlns:a16="http://schemas.microsoft.com/office/drawing/2014/main" id="{2C4406CF-1499-0B24-47F6-4E8BC7A9BF4D}"/>
              </a:ext>
            </a:extLst>
          </p:cNvPr>
          <p:cNvPicPr>
            <a:picLocks noChangeAspect="1"/>
          </p:cNvPicPr>
          <p:nvPr/>
        </p:nvPicPr>
        <p:blipFill>
          <a:blip r:embed="rId4"/>
          <a:stretch>
            <a:fillRect/>
          </a:stretch>
        </p:blipFill>
        <p:spPr>
          <a:xfrm>
            <a:off x="590549" y="1454857"/>
            <a:ext cx="3981450" cy="1196975"/>
          </a:xfrm>
          <a:prstGeom prst="rect">
            <a:avLst/>
          </a:prstGeom>
        </p:spPr>
      </p:pic>
      <p:sp>
        <p:nvSpPr>
          <p:cNvPr id="19" name="Oval 18">
            <a:extLst>
              <a:ext uri="{FF2B5EF4-FFF2-40B4-BE49-F238E27FC236}">
                <a16:creationId xmlns:a16="http://schemas.microsoft.com/office/drawing/2014/main" id="{63A75FB0-9BD8-4DBD-5588-5FD9E5A147A6}"/>
              </a:ext>
            </a:extLst>
          </p:cNvPr>
          <p:cNvSpPr/>
          <p:nvPr/>
        </p:nvSpPr>
        <p:spPr>
          <a:xfrm>
            <a:off x="2729943" y="1470759"/>
            <a:ext cx="914400" cy="23058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10716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 email&#10;&#10;Description automatically generated">
            <a:extLst>
              <a:ext uri="{FF2B5EF4-FFF2-40B4-BE49-F238E27FC236}">
                <a16:creationId xmlns:a16="http://schemas.microsoft.com/office/drawing/2014/main" id="{C2658819-23E1-0683-1815-2EEE4BDAE9B3}"/>
              </a:ext>
            </a:extLst>
          </p:cNvPr>
          <p:cNvPicPr>
            <a:picLocks noChangeAspect="1"/>
          </p:cNvPicPr>
          <p:nvPr/>
        </p:nvPicPr>
        <p:blipFill>
          <a:blip r:embed="rId2"/>
          <a:stretch>
            <a:fillRect/>
          </a:stretch>
        </p:blipFill>
        <p:spPr>
          <a:xfrm>
            <a:off x="0" y="3917638"/>
            <a:ext cx="4939275" cy="1665617"/>
          </a:xfrm>
          <a:prstGeom prst="rect">
            <a:avLst/>
          </a:prstGeom>
        </p:spPr>
      </p:pic>
      <p:pic>
        <p:nvPicPr>
          <p:cNvPr id="7" name="Picture 6" descr="Graphical user interface, text, website&#10;&#10;Description automatically generated">
            <a:extLst>
              <a:ext uri="{FF2B5EF4-FFF2-40B4-BE49-F238E27FC236}">
                <a16:creationId xmlns:a16="http://schemas.microsoft.com/office/drawing/2014/main" id="{00DC0E70-403D-41AF-7DE5-E0CC3D9124B5}"/>
              </a:ext>
            </a:extLst>
          </p:cNvPr>
          <p:cNvPicPr>
            <a:picLocks noChangeAspect="1"/>
          </p:cNvPicPr>
          <p:nvPr/>
        </p:nvPicPr>
        <p:blipFill>
          <a:blip r:embed="rId3"/>
          <a:stretch>
            <a:fillRect/>
          </a:stretch>
        </p:blipFill>
        <p:spPr>
          <a:xfrm>
            <a:off x="206812" y="1337114"/>
            <a:ext cx="4097106" cy="2320485"/>
          </a:xfrm>
          <a:prstGeom prst="rect">
            <a:avLst/>
          </a:prstGeom>
        </p:spPr>
      </p:pic>
      <p:sp>
        <p:nvSpPr>
          <p:cNvPr id="2" name="Title 1">
            <a:extLst>
              <a:ext uri="{FF2B5EF4-FFF2-40B4-BE49-F238E27FC236}">
                <a16:creationId xmlns:a16="http://schemas.microsoft.com/office/drawing/2014/main" id="{79CCA199-8E26-DA3E-98A6-581AD51BCEEF}"/>
              </a:ext>
            </a:extLst>
          </p:cNvPr>
          <p:cNvSpPr>
            <a:spLocks noGrp="1"/>
          </p:cNvSpPr>
          <p:nvPr>
            <p:ph type="title"/>
          </p:nvPr>
        </p:nvSpPr>
        <p:spPr/>
        <p:txBody>
          <a:bodyPr>
            <a:normAutofit/>
          </a:bodyPr>
          <a:lstStyle/>
          <a:p>
            <a:r>
              <a:rPr lang="en-US" dirty="0"/>
              <a:t>Selecting Screen Time Wellness Policies</a:t>
            </a:r>
          </a:p>
        </p:txBody>
      </p:sp>
      <p:sp>
        <p:nvSpPr>
          <p:cNvPr id="5" name="Slide Number Placeholder 4">
            <a:extLst>
              <a:ext uri="{FF2B5EF4-FFF2-40B4-BE49-F238E27FC236}">
                <a16:creationId xmlns:a16="http://schemas.microsoft.com/office/drawing/2014/main" id="{3B15FF7A-E206-B5FD-615C-306DDECD3F68}"/>
              </a:ext>
            </a:extLst>
          </p:cNvPr>
          <p:cNvSpPr>
            <a:spLocks noGrp="1"/>
          </p:cNvSpPr>
          <p:nvPr>
            <p:ph type="sldNum" sz="quarter" idx="10"/>
          </p:nvPr>
        </p:nvSpPr>
        <p:spPr/>
        <p:txBody>
          <a:bodyPr/>
          <a:lstStyle/>
          <a:p>
            <a:fld id="{CE47D4E3-351F-4CDB-9041-F63A25E2B1C2}" type="slidenum">
              <a:rPr lang="en-US" smtClean="0"/>
              <a:t>62</a:t>
            </a:fld>
            <a:endParaRPr lang="en-US"/>
          </a:p>
        </p:txBody>
      </p:sp>
      <p:sp>
        <p:nvSpPr>
          <p:cNvPr id="14" name="Content Placeholder 1">
            <a:extLst>
              <a:ext uri="{FF2B5EF4-FFF2-40B4-BE49-F238E27FC236}">
                <a16:creationId xmlns:a16="http://schemas.microsoft.com/office/drawing/2014/main" id="{0623D73A-980A-44E3-4574-93877824C337}"/>
              </a:ext>
            </a:extLst>
          </p:cNvPr>
          <p:cNvSpPr txBox="1">
            <a:spLocks/>
          </p:cNvSpPr>
          <p:nvPr/>
        </p:nvSpPr>
        <p:spPr>
          <a:xfrm>
            <a:off x="4648200" y="1193341"/>
            <a:ext cx="4038600" cy="4749945"/>
          </a:xfrm>
          <a:prstGeom prst="rect">
            <a:avLst/>
          </a:prstGeom>
        </p:spPr>
        <p:txBody>
          <a:bodyPr vert="horz" lIns="91440" tIns="45720" rIns="91440" bIns="45720" rtlCol="0">
            <a:normAutofit/>
          </a:bodyPr>
          <a:lstStyle>
            <a:lvl1pPr marL="342900" indent="-342900" algn="l" defTabSz="457200" rtl="0" eaLnBrk="1" latinLnBrk="0" hangingPunct="1">
              <a:spcBef>
                <a:spcPts val="0"/>
              </a:spcBef>
              <a:spcAft>
                <a:spcPts val="600"/>
              </a:spcAft>
              <a:buClr>
                <a:srgbClr val="3264A0"/>
              </a:buClr>
              <a:buFont typeface="Wingdings" panose="05000000000000000000" pitchFamily="2" charset="2"/>
              <a:buChar char="§"/>
              <a:defRPr sz="2800" kern="1200">
                <a:solidFill>
                  <a:schemeClr val="tx1"/>
                </a:solidFill>
                <a:latin typeface="+mn-lt"/>
                <a:ea typeface="+mn-ea"/>
                <a:cs typeface="+mn-cs"/>
              </a:defRPr>
            </a:lvl1pPr>
            <a:lvl2pPr marL="742950" indent="-285750" algn="l" defTabSz="457200" rtl="0" eaLnBrk="1" latinLnBrk="0" hangingPunct="1">
              <a:spcBef>
                <a:spcPts val="0"/>
              </a:spcBef>
              <a:spcAft>
                <a:spcPts val="600"/>
              </a:spcAft>
              <a:buClr>
                <a:srgbClr val="3264A0"/>
              </a:buClr>
              <a:buFont typeface="Wingdings" panose="05000000000000000000" pitchFamily="2" charset="2"/>
              <a:buChar char="§"/>
              <a:defRPr sz="2400" kern="1200">
                <a:solidFill>
                  <a:schemeClr val="tx1"/>
                </a:solidFill>
                <a:latin typeface="+mn-lt"/>
                <a:ea typeface="+mn-ea"/>
                <a:cs typeface="+mn-cs"/>
              </a:defRPr>
            </a:lvl2pPr>
            <a:lvl3pPr marL="1143000" indent="-228600" algn="l" defTabSz="457200" rtl="0" eaLnBrk="1" latinLnBrk="0" hangingPunct="1">
              <a:spcBef>
                <a:spcPts val="0"/>
              </a:spcBef>
              <a:spcAft>
                <a:spcPts val="600"/>
              </a:spcAft>
              <a:buClr>
                <a:srgbClr val="3264A0"/>
              </a:buClr>
              <a:buFont typeface="Wingdings" panose="05000000000000000000" pitchFamily="2" charset="2"/>
              <a:buChar char="§"/>
              <a:defRPr sz="2000" kern="1200">
                <a:solidFill>
                  <a:schemeClr val="tx1"/>
                </a:solidFill>
                <a:latin typeface="+mn-lt"/>
                <a:ea typeface="+mn-ea"/>
                <a:cs typeface="+mn-cs"/>
              </a:defRPr>
            </a:lvl3pPr>
            <a:lvl4pPr marL="1600200" indent="-228600" algn="l" defTabSz="457200" rtl="0" eaLnBrk="1" latinLnBrk="0" hangingPunct="1">
              <a:spcBef>
                <a:spcPts val="0"/>
              </a:spcBef>
              <a:spcAft>
                <a:spcPts val="600"/>
              </a:spcAft>
              <a:buClr>
                <a:srgbClr val="3264A0"/>
              </a:buClr>
              <a:buFont typeface="Wingdings" panose="05000000000000000000" pitchFamily="2" charset="2"/>
              <a:buChar char="§"/>
              <a:defRPr sz="1800" kern="1200">
                <a:solidFill>
                  <a:schemeClr val="tx1"/>
                </a:solidFill>
                <a:latin typeface="+mn-lt"/>
                <a:ea typeface="+mn-ea"/>
                <a:cs typeface="+mn-cs"/>
              </a:defRPr>
            </a:lvl4pPr>
            <a:lvl5pPr marL="2057400" indent="-228600" algn="l" defTabSz="457200" rtl="0" eaLnBrk="1" latinLnBrk="0" hangingPunct="1">
              <a:spcBef>
                <a:spcPts val="0"/>
              </a:spcBef>
              <a:spcAft>
                <a:spcPts val="600"/>
              </a:spcAft>
              <a:buClr>
                <a:srgbClr val="3264A0"/>
              </a:buClr>
              <a:buFont typeface="Wingdings" panose="05000000000000000000" pitchFamily="2" charset="2"/>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dirty="0"/>
              <a:t>After selecting “Screen Time” on the Wellness Policy Page, you will be directed to the “Screen Time” Wellness Policy options. </a:t>
            </a:r>
          </a:p>
          <a:p>
            <a:r>
              <a:rPr lang="en-US" dirty="0"/>
              <a:t>Select the check box beside each policy your program is committed to upholding. </a:t>
            </a:r>
          </a:p>
        </p:txBody>
      </p:sp>
      <p:sp>
        <p:nvSpPr>
          <p:cNvPr id="28" name="Oval 27">
            <a:extLst>
              <a:ext uri="{FF2B5EF4-FFF2-40B4-BE49-F238E27FC236}">
                <a16:creationId xmlns:a16="http://schemas.microsoft.com/office/drawing/2014/main" id="{12B9A7C3-D896-A79A-D766-9224F4AB21BA}"/>
              </a:ext>
            </a:extLst>
          </p:cNvPr>
          <p:cNvSpPr/>
          <p:nvPr/>
        </p:nvSpPr>
        <p:spPr>
          <a:xfrm>
            <a:off x="224815" y="3029007"/>
            <a:ext cx="914400" cy="23058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F935C0D0-56BC-BCAE-9B34-D34E6BBFAE43}"/>
              </a:ext>
            </a:extLst>
          </p:cNvPr>
          <p:cNvSpPr/>
          <p:nvPr/>
        </p:nvSpPr>
        <p:spPr>
          <a:xfrm>
            <a:off x="597740" y="4063641"/>
            <a:ext cx="477080" cy="151961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04614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FA29C-E02D-3178-E11E-103E49E37E42}"/>
              </a:ext>
            </a:extLst>
          </p:cNvPr>
          <p:cNvSpPr>
            <a:spLocks noGrp="1"/>
          </p:cNvSpPr>
          <p:nvPr>
            <p:ph type="title"/>
          </p:nvPr>
        </p:nvSpPr>
        <p:spPr/>
        <p:txBody>
          <a:bodyPr/>
          <a:lstStyle/>
          <a:p>
            <a:r>
              <a:rPr lang="en-US"/>
              <a:t>Download Your Wellness Policies</a:t>
            </a:r>
          </a:p>
        </p:txBody>
      </p:sp>
      <p:pic>
        <p:nvPicPr>
          <p:cNvPr id="7" name="Content Placeholder 6" descr="A screenshot of a computer&#10;&#10;Description automatically generated with medium confidence">
            <a:extLst>
              <a:ext uri="{FF2B5EF4-FFF2-40B4-BE49-F238E27FC236}">
                <a16:creationId xmlns:a16="http://schemas.microsoft.com/office/drawing/2014/main" id="{CD918573-F63A-7E3D-7FE9-657D9B57995C}"/>
              </a:ext>
            </a:extLst>
          </p:cNvPr>
          <p:cNvPicPr>
            <a:picLocks noGrp="1" noChangeAspect="1"/>
          </p:cNvPicPr>
          <p:nvPr>
            <p:ph sz="half" idx="1"/>
          </p:nvPr>
        </p:nvPicPr>
        <p:blipFill>
          <a:blip r:embed="rId2"/>
          <a:stretch>
            <a:fillRect/>
          </a:stretch>
        </p:blipFill>
        <p:spPr>
          <a:xfrm>
            <a:off x="533399" y="1939490"/>
            <a:ext cx="4038600" cy="1333571"/>
          </a:xfrm>
        </p:spPr>
      </p:pic>
      <p:sp>
        <p:nvSpPr>
          <p:cNvPr id="4" name="Content Placeholder 3">
            <a:extLst>
              <a:ext uri="{FF2B5EF4-FFF2-40B4-BE49-F238E27FC236}">
                <a16:creationId xmlns:a16="http://schemas.microsoft.com/office/drawing/2014/main" id="{A29EABD7-3781-D6E2-23AF-189F98FE9712}"/>
              </a:ext>
            </a:extLst>
          </p:cNvPr>
          <p:cNvSpPr>
            <a:spLocks noGrp="1"/>
          </p:cNvSpPr>
          <p:nvPr>
            <p:ph sz="half" idx="2"/>
          </p:nvPr>
        </p:nvSpPr>
        <p:spPr/>
        <p:txBody>
          <a:bodyPr/>
          <a:lstStyle/>
          <a:p>
            <a:r>
              <a:rPr lang="en-US"/>
              <a:t>After selecting your Wellness Policies, scroll down to the bottom of the page and click “Download PDF.”</a:t>
            </a:r>
          </a:p>
          <a:p>
            <a:pPr marL="0" indent="0">
              <a:buNone/>
            </a:pPr>
            <a:endParaRPr lang="en-US"/>
          </a:p>
        </p:txBody>
      </p:sp>
      <p:sp>
        <p:nvSpPr>
          <p:cNvPr id="5" name="Slide Number Placeholder 4">
            <a:extLst>
              <a:ext uri="{FF2B5EF4-FFF2-40B4-BE49-F238E27FC236}">
                <a16:creationId xmlns:a16="http://schemas.microsoft.com/office/drawing/2014/main" id="{66FEF611-5F01-8148-82DE-F48C7BC1CE54}"/>
              </a:ext>
            </a:extLst>
          </p:cNvPr>
          <p:cNvSpPr>
            <a:spLocks noGrp="1"/>
          </p:cNvSpPr>
          <p:nvPr>
            <p:ph type="sldNum" sz="quarter" idx="10"/>
          </p:nvPr>
        </p:nvSpPr>
        <p:spPr/>
        <p:txBody>
          <a:bodyPr/>
          <a:lstStyle/>
          <a:p>
            <a:fld id="{CE47D4E3-351F-4CDB-9041-F63A25E2B1C2}" type="slidenum">
              <a:rPr lang="en-US" smtClean="0"/>
              <a:t>63</a:t>
            </a:fld>
            <a:endParaRPr lang="en-US"/>
          </a:p>
        </p:txBody>
      </p:sp>
      <p:sp>
        <p:nvSpPr>
          <p:cNvPr id="8" name="Oval 7">
            <a:extLst>
              <a:ext uri="{FF2B5EF4-FFF2-40B4-BE49-F238E27FC236}">
                <a16:creationId xmlns:a16="http://schemas.microsoft.com/office/drawing/2014/main" id="{F224E065-C855-3F27-D12B-1246F4EA4A4E}"/>
              </a:ext>
            </a:extLst>
          </p:cNvPr>
          <p:cNvSpPr/>
          <p:nvPr/>
        </p:nvSpPr>
        <p:spPr>
          <a:xfrm>
            <a:off x="557252" y="1955392"/>
            <a:ext cx="1057527" cy="35048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03777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A18B26-5670-6548-8805-11737E319A7F}"/>
              </a:ext>
            </a:extLst>
          </p:cNvPr>
          <p:cNvSpPr>
            <a:spLocks noGrp="1"/>
          </p:cNvSpPr>
          <p:nvPr>
            <p:ph type="title"/>
          </p:nvPr>
        </p:nvSpPr>
        <p:spPr>
          <a:xfrm>
            <a:off x="457199" y="210492"/>
            <a:ext cx="8229600" cy="875601"/>
          </a:xfrm>
        </p:spPr>
        <p:txBody>
          <a:bodyPr anchor="ctr">
            <a:normAutofit/>
          </a:bodyPr>
          <a:lstStyle/>
          <a:p>
            <a:r>
              <a:rPr lang="en-US"/>
              <a:t>Wellness Policies	</a:t>
            </a:r>
          </a:p>
        </p:txBody>
      </p:sp>
      <p:sp>
        <p:nvSpPr>
          <p:cNvPr id="2" name="Content Placeholder 1">
            <a:extLst>
              <a:ext uri="{FF2B5EF4-FFF2-40B4-BE49-F238E27FC236}">
                <a16:creationId xmlns:a16="http://schemas.microsoft.com/office/drawing/2014/main" id="{FB8F7103-0F27-1A7F-E0CC-D07020BE8F80}"/>
              </a:ext>
            </a:extLst>
          </p:cNvPr>
          <p:cNvSpPr>
            <a:spLocks noGrp="1"/>
          </p:cNvSpPr>
          <p:nvPr>
            <p:ph sz="half" idx="2"/>
          </p:nvPr>
        </p:nvSpPr>
        <p:spPr>
          <a:xfrm>
            <a:off x="4648200" y="1376218"/>
            <a:ext cx="4038600" cy="4749945"/>
          </a:xfrm>
        </p:spPr>
        <p:txBody>
          <a:bodyPr>
            <a:normAutofit/>
          </a:bodyPr>
          <a:lstStyle/>
          <a:p>
            <a:r>
              <a:rPr lang="en-US"/>
              <a:t>A PDF of the Wellness Policies you selected will automatically download to your computer or device.</a:t>
            </a:r>
          </a:p>
          <a:p>
            <a:r>
              <a:rPr lang="en-US"/>
              <a:t>The Wellness Policies can be easily added to Staff and Family Handbooks. </a:t>
            </a:r>
          </a:p>
        </p:txBody>
      </p:sp>
      <p:sp>
        <p:nvSpPr>
          <p:cNvPr id="4" name="Slide Number Placeholder 3">
            <a:extLst>
              <a:ext uri="{FF2B5EF4-FFF2-40B4-BE49-F238E27FC236}">
                <a16:creationId xmlns:a16="http://schemas.microsoft.com/office/drawing/2014/main" id="{92E5502A-E425-737D-B5BC-08EFF1249065}"/>
              </a:ext>
            </a:extLst>
          </p:cNvPr>
          <p:cNvSpPr>
            <a:spLocks noGrp="1"/>
          </p:cNvSpPr>
          <p:nvPr>
            <p:ph type="sldNum" sz="quarter" idx="10"/>
          </p:nvPr>
        </p:nvSpPr>
        <p:spPr>
          <a:xfrm>
            <a:off x="6070023" y="6381074"/>
            <a:ext cx="2057400" cy="365125"/>
          </a:xfrm>
        </p:spPr>
        <p:txBody>
          <a:bodyPr anchor="ctr">
            <a:normAutofit/>
          </a:bodyPr>
          <a:lstStyle/>
          <a:p>
            <a:pPr>
              <a:spcAft>
                <a:spcPts val="600"/>
              </a:spcAft>
            </a:pPr>
            <a:fld id="{CE47D4E3-351F-4CDB-9041-F63A25E2B1C2}" type="slidenum">
              <a:rPr lang="en-US" smtClean="0"/>
              <a:pPr>
                <a:spcAft>
                  <a:spcPts val="600"/>
                </a:spcAft>
              </a:pPr>
              <a:t>64</a:t>
            </a:fld>
            <a:endParaRPr lang="en-US"/>
          </a:p>
        </p:txBody>
      </p:sp>
      <p:pic>
        <p:nvPicPr>
          <p:cNvPr id="7" name="Picture 6" descr="Text, letter&#10;&#10;Description automatically generated">
            <a:extLst>
              <a:ext uri="{FF2B5EF4-FFF2-40B4-BE49-F238E27FC236}">
                <a16:creationId xmlns:a16="http://schemas.microsoft.com/office/drawing/2014/main" id="{7859591B-55BD-439D-C1F3-8907204F57DF}"/>
              </a:ext>
            </a:extLst>
          </p:cNvPr>
          <p:cNvPicPr>
            <a:picLocks noChangeAspect="1"/>
          </p:cNvPicPr>
          <p:nvPr/>
        </p:nvPicPr>
        <p:blipFill>
          <a:blip r:embed="rId3"/>
          <a:stretch>
            <a:fillRect/>
          </a:stretch>
        </p:blipFill>
        <p:spPr>
          <a:xfrm>
            <a:off x="240974" y="1086093"/>
            <a:ext cx="4331025" cy="5616054"/>
          </a:xfrm>
          <a:prstGeom prst="rect">
            <a:avLst/>
          </a:prstGeom>
        </p:spPr>
      </p:pic>
    </p:spTree>
    <p:extLst>
      <p:ext uri="{BB962C8B-B14F-4D97-AF65-F5344CB8AC3E}">
        <p14:creationId xmlns:p14="http://schemas.microsoft.com/office/powerpoint/2010/main" val="16546121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a:r>
              <a:rPr lang="en-US"/>
              <a:t>Next Steps</a:t>
            </a:r>
          </a:p>
        </p:txBody>
      </p:sp>
      <p:sp>
        <p:nvSpPr>
          <p:cNvPr id="3" name="Slide Number Placeholder 2"/>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888601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vert="horz" lIns="91440" tIns="45720" rIns="91440" bIns="45720" rtlCol="0" anchor="t">
            <a:normAutofit lnSpcReduction="10000"/>
          </a:bodyPr>
          <a:lstStyle/>
          <a:p>
            <a:pPr marL="0" indent="0">
              <a:buNone/>
            </a:pPr>
            <a:r>
              <a:rPr lang="en-US" dirty="0"/>
              <a:t>During this Action Period your team will: </a:t>
            </a:r>
          </a:p>
          <a:p>
            <a:r>
              <a:rPr lang="en-US" dirty="0"/>
              <a:t>Meet with your trainer to receive technical assistance (TA). </a:t>
            </a:r>
            <a:endParaRPr lang="en-US" dirty="0">
              <a:cs typeface="Calibri"/>
            </a:endParaRPr>
          </a:p>
          <a:p>
            <a:r>
              <a:rPr lang="en-US" dirty="0"/>
              <a:t>Complete registration for the assessment tool, if applicable.</a:t>
            </a:r>
          </a:p>
          <a:p>
            <a:r>
              <a:rPr lang="en-US" dirty="0"/>
              <a:t>Complete the Screen Time program assessment.</a:t>
            </a:r>
          </a:p>
          <a:p>
            <a:r>
              <a:rPr lang="en-US" dirty="0"/>
              <a:t>Share Key Learnings Handout and other information with program staff, teachers, and families.</a:t>
            </a:r>
          </a:p>
          <a:p>
            <a:endParaRPr lang="en-US" dirty="0"/>
          </a:p>
        </p:txBody>
      </p:sp>
      <p:sp>
        <p:nvSpPr>
          <p:cNvPr id="8" name="Title 7"/>
          <p:cNvSpPr>
            <a:spLocks noGrp="1"/>
          </p:cNvSpPr>
          <p:nvPr>
            <p:ph type="title"/>
          </p:nvPr>
        </p:nvSpPr>
        <p:spPr/>
        <p:txBody>
          <a:bodyPr/>
          <a:lstStyle/>
          <a:p>
            <a:r>
              <a:rPr lang="en-US"/>
              <a:t>Action Period Tasks</a:t>
            </a:r>
          </a:p>
        </p:txBody>
      </p:sp>
      <p:pic>
        <p:nvPicPr>
          <p:cNvPr id="5" name="Picture 3" descr="http://www.speakyourtruth.com/wp-content/uploads/2014/01/action-clapboard.png"/>
          <p:cNvPicPr>
            <a:picLocks noChangeAspect="1" noChangeArrowheads="1"/>
          </p:cNvPicPr>
          <p:nvPr/>
        </p:nvPicPr>
        <p:blipFill>
          <a:blip r:embed="rId3" cstate="email"/>
          <a:srcRect/>
          <a:stretch>
            <a:fillRect/>
          </a:stretch>
        </p:blipFill>
        <p:spPr bwMode="auto">
          <a:xfrm>
            <a:off x="7473325" y="219896"/>
            <a:ext cx="1228725" cy="1305223"/>
          </a:xfrm>
          <a:prstGeom prst="rect">
            <a:avLst/>
          </a:prstGeom>
          <a:noFill/>
        </p:spPr>
      </p:pic>
      <p:sp>
        <p:nvSpPr>
          <p:cNvPr id="2" name="Slide Number Placeholder 1"/>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90190023"/>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Key Learnings Handout</a:t>
            </a:r>
            <a:endParaRPr lang="en-US" strike="sngStrike"/>
          </a:p>
        </p:txBody>
      </p:sp>
      <p:sp>
        <p:nvSpPr>
          <p:cNvPr id="3" name="Slide Number Placeholder 2"/>
          <p:cNvSpPr>
            <a:spLocks noGrp="1"/>
          </p:cNvSpPr>
          <p:nvPr>
            <p:ph type="sldNum" sz="quarter" idx="10"/>
          </p:nvPr>
        </p:nvSpPr>
        <p:spPr/>
        <p:txBody>
          <a:bodyPr/>
          <a:lstStyle/>
          <a:p>
            <a:fld id="{CE47D4E3-351F-4CDB-9041-F63A25E2B1C2}" type="slidenum">
              <a:rPr lang="en-US" smtClean="0"/>
              <a:t>67</a:t>
            </a:fld>
            <a:endParaRPr lang="en-US"/>
          </a:p>
        </p:txBody>
      </p:sp>
      <p:pic>
        <p:nvPicPr>
          <p:cNvPr id="5" name="Picture 4">
            <a:extLst>
              <a:ext uri="{FF2B5EF4-FFF2-40B4-BE49-F238E27FC236}">
                <a16:creationId xmlns:a16="http://schemas.microsoft.com/office/drawing/2014/main" id="{30A73E8C-0499-557B-CFAE-8D068FA45421}"/>
              </a:ext>
            </a:extLst>
          </p:cNvPr>
          <p:cNvPicPr>
            <a:picLocks noChangeAspect="1"/>
          </p:cNvPicPr>
          <p:nvPr/>
        </p:nvPicPr>
        <p:blipFill>
          <a:blip r:embed="rId3">
            <a:duotone>
              <a:srgbClr val="4F81BD">
                <a:shade val="45000"/>
                <a:satMod val="135000"/>
              </a:srgbClr>
              <a:prstClr val="white"/>
            </a:duotone>
            <a:extLst>
              <a:ext uri="{BEBA8EAE-BF5A-486C-A8C5-ECC9F3942E4B}">
                <a14:imgProps xmlns:a14="http://schemas.microsoft.com/office/drawing/2010/main">
                  <a14:imgLayer r:embed="rId4">
                    <a14:imgEffect>
                      <a14:colorTemperature colorTemp="11500"/>
                    </a14:imgEffect>
                    <a14:imgEffect>
                      <a14:saturation sat="400000"/>
                    </a14:imgEffect>
                    <a14:imgEffect>
                      <a14:brightnessContrast contrast="-2000"/>
                    </a14:imgEffect>
                  </a14:imgLayer>
                </a14:imgProps>
              </a:ext>
              <a:ext uri="{28A0092B-C50C-407E-A947-70E740481C1C}">
                <a14:useLocalDpi xmlns:a14="http://schemas.microsoft.com/office/drawing/2010/main" val="0"/>
              </a:ext>
            </a:extLst>
          </a:blip>
          <a:stretch>
            <a:fillRect/>
          </a:stretch>
        </p:blipFill>
        <p:spPr>
          <a:xfrm>
            <a:off x="7975194" y="185489"/>
            <a:ext cx="978189" cy="1218051"/>
          </a:xfrm>
          <a:prstGeom prst="roundRect">
            <a:avLst>
              <a:gd name="adj" fmla="val 7200"/>
            </a:avLst>
          </a:prstGeom>
        </p:spPr>
      </p:pic>
      <p:pic>
        <p:nvPicPr>
          <p:cNvPr id="6" name="Picture 5">
            <a:extLst>
              <a:ext uri="{FF2B5EF4-FFF2-40B4-BE49-F238E27FC236}">
                <a16:creationId xmlns:a16="http://schemas.microsoft.com/office/drawing/2014/main" id="{E2BB5DCD-136E-896C-3EE3-C7BF045427A8}"/>
              </a:ext>
            </a:extLst>
          </p:cNvPr>
          <p:cNvPicPr>
            <a:picLocks noChangeAspect="1"/>
          </p:cNvPicPr>
          <p:nvPr/>
        </p:nvPicPr>
        <p:blipFill>
          <a:blip r:embed="rId5"/>
          <a:srcRect/>
          <a:stretch/>
        </p:blipFill>
        <p:spPr>
          <a:xfrm>
            <a:off x="809907" y="1490476"/>
            <a:ext cx="7061200" cy="4878647"/>
          </a:xfrm>
          <a:prstGeom prst="rect">
            <a:avLst/>
          </a:prstGeom>
        </p:spPr>
      </p:pic>
    </p:spTree>
    <p:extLst>
      <p:ext uri="{BB962C8B-B14F-4D97-AF65-F5344CB8AC3E}">
        <p14:creationId xmlns:p14="http://schemas.microsoft.com/office/powerpoint/2010/main" val="19356625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vert="horz" lIns="91440" tIns="45720" rIns="91440" bIns="45720" rtlCol="0" anchor="t">
            <a:normAutofit/>
          </a:bodyPr>
          <a:lstStyle/>
          <a:p>
            <a:r>
              <a:rPr lang="en-US" dirty="0"/>
              <a:t>Next technical assistance “visit”: </a:t>
            </a:r>
          </a:p>
          <a:p>
            <a:endParaRPr lang="en-US"/>
          </a:p>
          <a:p>
            <a:r>
              <a:rPr lang="en-US" dirty="0"/>
              <a:t>Upcoming Session dates: </a:t>
            </a:r>
          </a:p>
          <a:p>
            <a:r>
              <a:rPr lang="en-US" dirty="0"/>
              <a:t>Session ___: </a:t>
            </a:r>
            <a:endParaRPr lang="en-US" dirty="0">
              <a:cs typeface="Calibri"/>
            </a:endParaRPr>
          </a:p>
          <a:p>
            <a:pPr lvl="1"/>
            <a:r>
              <a:rPr lang="en-US" dirty="0"/>
              <a:t>Session ___: </a:t>
            </a:r>
            <a:endParaRPr lang="en-US" dirty="0">
              <a:cs typeface="Calibri"/>
            </a:endParaRPr>
          </a:p>
          <a:p>
            <a:pPr lvl="1"/>
            <a:r>
              <a:rPr lang="en-US" dirty="0"/>
              <a:t>Session ___: </a:t>
            </a:r>
            <a:endParaRPr lang="en-US" dirty="0">
              <a:cs typeface="Calibri"/>
            </a:endParaRPr>
          </a:p>
        </p:txBody>
      </p:sp>
      <p:sp>
        <p:nvSpPr>
          <p:cNvPr id="2" name="Title 1">
            <a:extLst>
              <a:ext uri="{FF2B5EF4-FFF2-40B4-BE49-F238E27FC236}">
                <a16:creationId xmlns:a16="http://schemas.microsoft.com/office/drawing/2014/main" id="{EA6E15B1-038F-4D4E-95B7-781A6F6C00D9}"/>
              </a:ext>
            </a:extLst>
          </p:cNvPr>
          <p:cNvSpPr>
            <a:spLocks noGrp="1"/>
          </p:cNvSpPr>
          <p:nvPr>
            <p:ph type="title"/>
          </p:nvPr>
        </p:nvSpPr>
        <p:spPr/>
        <p:txBody>
          <a:bodyPr/>
          <a:lstStyle/>
          <a:p>
            <a:r>
              <a:rPr lang="en-US"/>
              <a:t>Key Dates</a:t>
            </a:r>
          </a:p>
        </p:txBody>
      </p:sp>
      <p:sp>
        <p:nvSpPr>
          <p:cNvPr id="4" name="Slide Number Placeholder 3"/>
          <p:cNvSpPr>
            <a:spLocks noGrp="1"/>
          </p:cNvSpPr>
          <p:nvPr>
            <p:ph type="sldNum" sz="quarter" idx="10"/>
          </p:nvPr>
        </p:nvSpPr>
        <p:spPr/>
        <p:txBody>
          <a:bodyPr/>
          <a:lstStyle/>
          <a:p>
            <a:fld id="{CE47D4E3-351F-4CDB-9041-F63A25E2B1C2}" type="slidenum">
              <a:rPr lang="en-US" smtClean="0"/>
              <a:t>68</a:t>
            </a:fld>
            <a:endParaRPr lang="en-US"/>
          </a:p>
        </p:txBody>
      </p:sp>
    </p:spTree>
    <p:extLst>
      <p:ext uri="{BB962C8B-B14F-4D97-AF65-F5344CB8AC3E}">
        <p14:creationId xmlns:p14="http://schemas.microsoft.com/office/powerpoint/2010/main" val="14155424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a:r>
              <a:rPr lang="en-US"/>
              <a:t>Questions</a:t>
            </a:r>
          </a:p>
        </p:txBody>
      </p:sp>
      <p:sp>
        <p:nvSpPr>
          <p:cNvPr id="3" name="Slide Number Placeholder 2"/>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36893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173A49-0C08-E962-B295-28E9C0F88919}"/>
              </a:ext>
            </a:extLst>
          </p:cNvPr>
          <p:cNvSpPr>
            <a:spLocks noGrp="1"/>
          </p:cNvSpPr>
          <p:nvPr>
            <p:ph idx="1"/>
          </p:nvPr>
        </p:nvSpPr>
        <p:spPr/>
        <p:txBody>
          <a:bodyPr/>
          <a:lstStyle/>
          <a:p>
            <a:pPr marL="0" indent="0">
              <a:buNone/>
            </a:pPr>
            <a:r>
              <a:rPr lang="en-US" i="1"/>
              <a:t>“We changed our policy on screen time and no longer allow screen use and have gotten rid of all of our TVs in the center. I think it is important to educate parents on the importance of not using screens and being able to back up my belief by not having screens in our center.”</a:t>
            </a:r>
          </a:p>
          <a:p>
            <a:pPr marL="0" indent="0">
              <a:buNone/>
            </a:pPr>
            <a:endParaRPr lang="en-US" i="1"/>
          </a:p>
          <a:p>
            <a:pPr marL="0" indent="0">
              <a:buNone/>
            </a:pPr>
            <a:r>
              <a:rPr lang="en-US" sz="2400"/>
              <a:t>Director, Kingdom Kids Preschool and Play Center, Arizona</a:t>
            </a:r>
          </a:p>
        </p:txBody>
      </p:sp>
      <p:sp>
        <p:nvSpPr>
          <p:cNvPr id="3" name="Title 2">
            <a:extLst>
              <a:ext uri="{FF2B5EF4-FFF2-40B4-BE49-F238E27FC236}">
                <a16:creationId xmlns:a16="http://schemas.microsoft.com/office/drawing/2014/main" id="{37FF20E5-0661-AE0C-6CB4-05C58736E1B0}"/>
              </a:ext>
            </a:extLst>
          </p:cNvPr>
          <p:cNvSpPr>
            <a:spLocks noGrp="1"/>
          </p:cNvSpPr>
          <p:nvPr>
            <p:ph type="title"/>
          </p:nvPr>
        </p:nvSpPr>
        <p:spPr/>
        <p:txBody>
          <a:bodyPr/>
          <a:lstStyle/>
          <a:p>
            <a:r>
              <a:rPr lang="en-US"/>
              <a:t>Success Story from a Previous Participant</a:t>
            </a:r>
          </a:p>
        </p:txBody>
      </p:sp>
      <p:sp>
        <p:nvSpPr>
          <p:cNvPr id="4" name="Slide Number Placeholder 3">
            <a:extLst>
              <a:ext uri="{FF2B5EF4-FFF2-40B4-BE49-F238E27FC236}">
                <a16:creationId xmlns:a16="http://schemas.microsoft.com/office/drawing/2014/main" id="{59F985CA-E689-C319-C02F-A51785585F78}"/>
              </a:ext>
            </a:extLst>
          </p:cNvPr>
          <p:cNvSpPr>
            <a:spLocks noGrp="1"/>
          </p:cNvSpPr>
          <p:nvPr>
            <p:ph type="sldNum" sz="quarter" idx="10"/>
          </p:nvPr>
        </p:nvSpPr>
        <p:spPr/>
        <p:txBody>
          <a:bodyPr/>
          <a:lstStyle/>
          <a:p>
            <a:fld id="{C52F12FE-44DD-4E9A-97DB-0269DCBFB1C7}" type="slidenum">
              <a:rPr lang="en-US" smtClean="0"/>
              <a:t>7</a:t>
            </a:fld>
            <a:endParaRPr lang="en-US"/>
          </a:p>
        </p:txBody>
      </p:sp>
    </p:spTree>
    <p:extLst>
      <p:ext uri="{BB962C8B-B14F-4D97-AF65-F5344CB8AC3E}">
        <p14:creationId xmlns:p14="http://schemas.microsoft.com/office/powerpoint/2010/main" val="1940307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pPr marL="0" indent="0">
              <a:buNone/>
            </a:pPr>
            <a:r>
              <a:rPr lang="en-US" dirty="0"/>
              <a:t>During this Action Period, trainers should:</a:t>
            </a:r>
          </a:p>
          <a:p>
            <a:r>
              <a:rPr lang="en-US" dirty="0"/>
              <a:t>Meet with ECE programs to provide TA.</a:t>
            </a:r>
          </a:p>
          <a:p>
            <a:r>
              <a:rPr lang="en-US" dirty="0"/>
              <a:t>Ensure all ECE programs have registered on the program assessment tool and know how to log-in.</a:t>
            </a:r>
          </a:p>
          <a:p>
            <a:r>
              <a:rPr lang="en-US" dirty="0"/>
              <a:t>Ensure all ECE programs have completed the Screen Time program assessment before the next Session.</a:t>
            </a:r>
          </a:p>
          <a:p>
            <a:r>
              <a:rPr lang="en-US" dirty="0"/>
              <a:t>Provide additional support to any ECE programs that are not very comfortable with technology.</a:t>
            </a:r>
          </a:p>
          <a:p>
            <a:r>
              <a:rPr lang="en-US" dirty="0"/>
              <a:t>Share Orientation Key Learnings handout and any other requested resources with participants.</a:t>
            </a:r>
          </a:p>
          <a:p>
            <a:r>
              <a:rPr lang="en-US" dirty="0">
                <a:solidFill>
                  <a:srgbClr val="201F1E"/>
                </a:solidFill>
                <a:latin typeface="Calibri" panose="020F0502020204030204" pitchFamily="34" charset="0"/>
              </a:rPr>
              <a:t>Remind participants to review their </a:t>
            </a:r>
            <a:r>
              <a:rPr lang="en-US" b="0" dirty="0">
                <a:solidFill>
                  <a:srgbClr val="201F1E"/>
                </a:solidFill>
                <a:effectLst/>
                <a:latin typeface="Calibri" panose="020F0502020204030204" pitchFamily="34" charset="0"/>
              </a:rPr>
              <a:t>Screen Time program assessment results.   </a:t>
            </a:r>
            <a:endParaRPr lang="en-US" dirty="0"/>
          </a:p>
          <a:p>
            <a:endParaRPr lang="en-US" dirty="0"/>
          </a:p>
          <a:p>
            <a:pPr lvl="1"/>
            <a:endParaRPr lang="en-US" dirty="0"/>
          </a:p>
        </p:txBody>
      </p:sp>
      <p:sp>
        <p:nvSpPr>
          <p:cNvPr id="6" name="Title 5"/>
          <p:cNvSpPr>
            <a:spLocks noGrp="1"/>
          </p:cNvSpPr>
          <p:nvPr>
            <p:ph type="title"/>
          </p:nvPr>
        </p:nvSpPr>
        <p:spPr/>
        <p:txBody>
          <a:bodyPr/>
          <a:lstStyle/>
          <a:p>
            <a:r>
              <a:rPr lang="en-US" dirty="0"/>
              <a:t>Trainer Reminders</a:t>
            </a:r>
          </a:p>
        </p:txBody>
      </p:sp>
      <p:sp>
        <p:nvSpPr>
          <p:cNvPr id="2" name="Slide Number Placeholder 1"/>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593489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Screen Time</a:t>
            </a:r>
            <a:br>
              <a:rPr lang="en-US"/>
            </a:br>
            <a:r>
              <a:rPr lang="en-US"/>
              <a:t>Overview</a:t>
            </a:r>
          </a:p>
        </p:txBody>
      </p:sp>
      <p:sp>
        <p:nvSpPr>
          <p:cNvPr id="3" name="Slide Number Placeholder 2"/>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TextBox 4">
            <a:extLst>
              <a:ext uri="{FF2B5EF4-FFF2-40B4-BE49-F238E27FC236}">
                <a16:creationId xmlns:a16="http://schemas.microsoft.com/office/drawing/2014/main" id="{DA364292-9DD4-4E4B-9D3C-ACAA8DA9CFEC}"/>
              </a:ext>
            </a:extLst>
          </p:cNvPr>
          <p:cNvSpPr txBox="1"/>
          <p:nvPr/>
        </p:nvSpPr>
        <p:spPr>
          <a:xfrm>
            <a:off x="1007976" y="6356350"/>
            <a:ext cx="7128049"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mbria" panose="02040503050406030204" pitchFamily="18" charset="0"/>
              </a:rPr>
              <a:t>© 2023 The Nemours Foundation</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939262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EF6454-FFE2-4EC1-8A34-48C3310E7725}"/>
              </a:ext>
            </a:extLst>
          </p:cNvPr>
          <p:cNvSpPr>
            <a:spLocks noGrp="1"/>
          </p:cNvSpPr>
          <p:nvPr>
            <p:ph idx="1"/>
          </p:nvPr>
        </p:nvSpPr>
        <p:spPr/>
        <p:txBody>
          <a:bodyPr>
            <a:normAutofit fontScale="92500" lnSpcReduction="20000"/>
          </a:bodyPr>
          <a:lstStyle/>
          <a:p>
            <a:r>
              <a:rPr lang="en-US"/>
              <a:t>Icebreaker + Group Norms Review</a:t>
            </a:r>
          </a:p>
          <a:p>
            <a:endParaRPr lang="en-US"/>
          </a:p>
          <a:p>
            <a:r>
              <a:rPr lang="en-US"/>
              <a:t>Learning Objectives</a:t>
            </a:r>
          </a:p>
          <a:p>
            <a:endParaRPr lang="en-US"/>
          </a:p>
          <a:p>
            <a:r>
              <a:rPr lang="en-US"/>
              <a:t>Reflection</a:t>
            </a:r>
          </a:p>
          <a:p>
            <a:pPr marL="0" indent="0">
              <a:buNone/>
            </a:pPr>
            <a:endParaRPr lang="en-US"/>
          </a:p>
          <a:p>
            <a:r>
              <a:rPr lang="en-US"/>
              <a:t>Importance of Managing Screen Time</a:t>
            </a:r>
          </a:p>
          <a:p>
            <a:endParaRPr lang="en-US"/>
          </a:p>
          <a:p>
            <a:r>
              <a:rPr lang="en-US"/>
              <a:t>Identifying Goals and Planning for Change</a:t>
            </a:r>
          </a:p>
          <a:p>
            <a:pPr marL="0" indent="0">
              <a:buNone/>
            </a:pPr>
            <a:endParaRPr lang="en-US"/>
          </a:p>
          <a:p>
            <a:r>
              <a:rPr lang="en-US"/>
              <a:t>Next Steps</a:t>
            </a:r>
          </a:p>
          <a:p>
            <a:endParaRPr lang="en-US"/>
          </a:p>
          <a:p>
            <a:endParaRPr lang="en-US"/>
          </a:p>
        </p:txBody>
      </p:sp>
      <p:sp>
        <p:nvSpPr>
          <p:cNvPr id="2" name="Title 1">
            <a:extLst>
              <a:ext uri="{FF2B5EF4-FFF2-40B4-BE49-F238E27FC236}">
                <a16:creationId xmlns:a16="http://schemas.microsoft.com/office/drawing/2014/main" id="{9363EB54-4CD2-43AD-AA59-CE9EC597F8E2}"/>
              </a:ext>
            </a:extLst>
          </p:cNvPr>
          <p:cNvSpPr>
            <a:spLocks noGrp="1"/>
          </p:cNvSpPr>
          <p:nvPr>
            <p:ph type="title"/>
          </p:nvPr>
        </p:nvSpPr>
        <p:spPr/>
        <p:txBody>
          <a:bodyPr/>
          <a:lstStyle/>
          <a:p>
            <a:r>
              <a:rPr lang="en-US"/>
              <a:t>Today’s Agenda</a:t>
            </a:r>
          </a:p>
        </p:txBody>
      </p:sp>
      <p:sp>
        <p:nvSpPr>
          <p:cNvPr id="9" name="Slide Number Placeholder 8"/>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cxnSp>
        <p:nvCxnSpPr>
          <p:cNvPr id="4" name="Straight Connector 3">
            <a:extLst>
              <a:ext uri="{FF2B5EF4-FFF2-40B4-BE49-F238E27FC236}">
                <a16:creationId xmlns:a16="http://schemas.microsoft.com/office/drawing/2014/main" id="{32C16D33-9207-4E31-BD71-3F77EBCB29F6}"/>
              </a:ext>
            </a:extLst>
          </p:cNvPr>
          <p:cNvCxnSpPr>
            <a:cxnSpLocks/>
          </p:cNvCxnSpPr>
          <p:nvPr/>
        </p:nvCxnSpPr>
        <p:spPr>
          <a:xfrm>
            <a:off x="614327" y="2023427"/>
            <a:ext cx="476341" cy="0"/>
          </a:xfrm>
          <a:prstGeom prst="line">
            <a:avLst/>
          </a:prstGeom>
          <a:ln w="19050">
            <a:solidFill>
              <a:srgbClr val="153765"/>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20BF70C-5BCC-4397-9A0B-133791B4638A}"/>
              </a:ext>
            </a:extLst>
          </p:cNvPr>
          <p:cNvCxnSpPr>
            <a:cxnSpLocks/>
          </p:cNvCxnSpPr>
          <p:nvPr/>
        </p:nvCxnSpPr>
        <p:spPr>
          <a:xfrm>
            <a:off x="614327" y="2887819"/>
            <a:ext cx="476341" cy="0"/>
          </a:xfrm>
          <a:prstGeom prst="line">
            <a:avLst/>
          </a:prstGeom>
          <a:ln w="19050">
            <a:solidFill>
              <a:srgbClr val="153765"/>
            </a:solidFill>
            <a:prstDash val="soli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76EFBF0-8A34-4135-953B-958B5D8753A3}"/>
              </a:ext>
            </a:extLst>
          </p:cNvPr>
          <p:cNvCxnSpPr>
            <a:cxnSpLocks/>
          </p:cNvCxnSpPr>
          <p:nvPr/>
        </p:nvCxnSpPr>
        <p:spPr>
          <a:xfrm>
            <a:off x="614327" y="3809808"/>
            <a:ext cx="476341" cy="0"/>
          </a:xfrm>
          <a:prstGeom prst="line">
            <a:avLst/>
          </a:prstGeom>
          <a:ln w="19050">
            <a:solidFill>
              <a:srgbClr val="153765"/>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2C16D33-9207-4E31-BD71-3F77EBCB29F6}"/>
              </a:ext>
            </a:extLst>
          </p:cNvPr>
          <p:cNvCxnSpPr>
            <a:cxnSpLocks/>
          </p:cNvCxnSpPr>
          <p:nvPr/>
        </p:nvCxnSpPr>
        <p:spPr>
          <a:xfrm>
            <a:off x="614327" y="4655429"/>
            <a:ext cx="476341" cy="0"/>
          </a:xfrm>
          <a:prstGeom prst="line">
            <a:avLst/>
          </a:prstGeom>
          <a:ln w="19050">
            <a:solidFill>
              <a:srgbClr val="153765"/>
            </a:solidFill>
            <a:prstDash val="soli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2C16D33-9207-4E31-BD71-3F77EBCB29F6}"/>
              </a:ext>
            </a:extLst>
          </p:cNvPr>
          <p:cNvCxnSpPr>
            <a:cxnSpLocks/>
          </p:cNvCxnSpPr>
          <p:nvPr/>
        </p:nvCxnSpPr>
        <p:spPr>
          <a:xfrm>
            <a:off x="614327" y="5563721"/>
            <a:ext cx="476341" cy="0"/>
          </a:xfrm>
          <a:prstGeom prst="line">
            <a:avLst/>
          </a:prstGeom>
          <a:ln w="19050">
            <a:solidFill>
              <a:srgbClr val="153765"/>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B59EB86-1F62-4606-BFAC-637FA8857583}"/>
              </a:ext>
            </a:extLst>
          </p:cNvPr>
          <p:cNvCxnSpPr>
            <a:cxnSpLocks/>
          </p:cNvCxnSpPr>
          <p:nvPr/>
        </p:nvCxnSpPr>
        <p:spPr>
          <a:xfrm>
            <a:off x="614327" y="6366756"/>
            <a:ext cx="476341" cy="0"/>
          </a:xfrm>
          <a:prstGeom prst="line">
            <a:avLst/>
          </a:prstGeom>
          <a:ln w="19050">
            <a:solidFill>
              <a:srgbClr val="153765"/>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42566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a:br>
              <a:rPr lang="en-US"/>
            </a:br>
            <a:r>
              <a:rPr lang="en-US"/>
              <a:t>Icebreaker</a:t>
            </a:r>
          </a:p>
        </p:txBody>
      </p:sp>
      <p:sp>
        <p:nvSpPr>
          <p:cNvPr id="3" name="Slide Number Placeholder 2"/>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4582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buNone/>
            </a:pPr>
            <a:r>
              <a:rPr lang="en-US" sz="2600" b="1" dirty="0"/>
              <a:t>After this Session, you will be able to…</a:t>
            </a:r>
          </a:p>
          <a:p>
            <a:r>
              <a:rPr lang="en-US" sz="2600" dirty="0"/>
              <a:t>Describe best practices for screen time for infants, toddlers, and preschoolers</a:t>
            </a:r>
          </a:p>
          <a:p>
            <a:r>
              <a:rPr lang="en-US" sz="2600" dirty="0"/>
              <a:t>Understand the importance of managing screen time</a:t>
            </a:r>
          </a:p>
          <a:p>
            <a:r>
              <a:rPr lang="en-US" sz="2600" dirty="0"/>
              <a:t>Use your Screen Time program assessment results to identify ways to improve Screen Time practices in your ECE program</a:t>
            </a:r>
          </a:p>
        </p:txBody>
      </p:sp>
      <p:sp>
        <p:nvSpPr>
          <p:cNvPr id="2" name="Title 1"/>
          <p:cNvSpPr>
            <a:spLocks noGrp="1"/>
          </p:cNvSpPr>
          <p:nvPr>
            <p:ph type="title"/>
          </p:nvPr>
        </p:nvSpPr>
        <p:spPr/>
        <p:txBody>
          <a:bodyPr/>
          <a:lstStyle/>
          <a:p>
            <a:r>
              <a:rPr lang="en-US"/>
              <a:t>Learning Objectives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2F12FE-44DD-4E9A-97DB-0269DCBFB1C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371289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92B84-2845-4731-8FF8-7D035C4C96E9}"/>
              </a:ext>
            </a:extLst>
          </p:cNvPr>
          <p:cNvSpPr>
            <a:spLocks noGrp="1"/>
          </p:cNvSpPr>
          <p:nvPr>
            <p:ph type="title"/>
          </p:nvPr>
        </p:nvSpPr>
        <p:spPr/>
        <p:txBody>
          <a:bodyPr/>
          <a:lstStyle/>
          <a:p>
            <a:r>
              <a:rPr lang="en-US"/>
              <a:t>Reflection</a:t>
            </a:r>
          </a:p>
        </p:txBody>
      </p:sp>
      <p:sp>
        <p:nvSpPr>
          <p:cNvPr id="3" name="Slide Number Placeholder 2"/>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809475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Orientation Action Period</a:t>
            </a:r>
          </a:p>
        </p:txBody>
      </p:sp>
      <p:sp>
        <p:nvSpPr>
          <p:cNvPr id="3" name="Slide Number Placeholder 2"/>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9" name="Rectangular Callout 18"/>
          <p:cNvSpPr/>
          <p:nvPr/>
        </p:nvSpPr>
        <p:spPr>
          <a:xfrm>
            <a:off x="2739807" y="4756346"/>
            <a:ext cx="3179066" cy="1796185"/>
          </a:xfrm>
          <a:prstGeom prst="wedgeRectCallout">
            <a:avLst>
              <a:gd name="adj1" fmla="val -24825"/>
              <a:gd name="adj2" fmla="val -72767"/>
            </a:avLst>
          </a:prstGeom>
          <a:solidFill>
            <a:srgbClr val="FAAD14">
              <a:alpha val="80000"/>
            </a:srgbClr>
          </a:solidFill>
          <a:ln w="25400" cap="flat" cmpd="sng" algn="ctr">
            <a:solidFill>
              <a:schemeClr val="tx1"/>
            </a:solidFill>
            <a:prstDash val="solid"/>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Session 3</a:t>
            </a:r>
            <a:r>
              <a:rPr kumimoji="0" lang="en-US" sz="1800" b="1" i="0" u="none" strike="noStrike" kern="0" cap="none" spc="0" normalizeH="0" noProof="0" dirty="0">
                <a:ln>
                  <a:noFill/>
                </a:ln>
                <a:solidFill>
                  <a:prstClr val="white"/>
                </a:solidFill>
                <a:effectLst/>
                <a:uLnTx/>
                <a:uFillTx/>
                <a:latin typeface="Calibri"/>
                <a:ea typeface="+mn-ea"/>
                <a:cs typeface="+mn-cs"/>
              </a:rPr>
              <a:t> Screen Time Overview</a:t>
            </a:r>
            <a:endParaRPr kumimoji="0" lang="en-US" sz="1800" b="1" i="0" u="none" strike="noStrike" kern="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Session 4: Best Practices </a:t>
            </a:r>
          </a:p>
        </p:txBody>
      </p:sp>
      <p:sp>
        <p:nvSpPr>
          <p:cNvPr id="20" name="Rectangular Callout 19"/>
          <p:cNvSpPr/>
          <p:nvPr/>
        </p:nvSpPr>
        <p:spPr>
          <a:xfrm>
            <a:off x="4797012" y="1479981"/>
            <a:ext cx="3200600" cy="1725769"/>
          </a:xfrm>
          <a:prstGeom prst="wedgeRectCallout">
            <a:avLst>
              <a:gd name="adj1" fmla="val -28276"/>
              <a:gd name="adj2" fmla="val 77058"/>
            </a:avLst>
          </a:prstGeom>
          <a:solidFill>
            <a:srgbClr val="FAAD14">
              <a:alpha val="70000"/>
            </a:srgbClr>
          </a:solidFill>
          <a:ln w="25400" cap="flat" cmpd="sng" algn="ctr">
            <a:solidFill>
              <a:schemeClr val="tx1"/>
            </a:solidFill>
            <a:prstDash val="solid"/>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Session </a:t>
            </a:r>
            <a:r>
              <a:rPr lang="en-US" sz="1800" b="1" dirty="0">
                <a:solidFill>
                  <a:prstClr val="white"/>
                </a:solidFill>
                <a:latin typeface="Calibri"/>
                <a:ea typeface="+mn-ea"/>
                <a:cs typeface="+mn-cs"/>
              </a:rPr>
              <a:t>5: Implementing Screen Time Best Practices</a:t>
            </a:r>
            <a:endParaRPr kumimoji="0" lang="en-US" sz="1800" b="1" i="0" u="none" strike="noStrike" kern="0" cap="none" spc="0" normalizeH="0" baseline="0" noProof="0" dirty="0">
              <a:ln>
                <a:noFill/>
              </a:ln>
              <a:solidFill>
                <a:prstClr val="white"/>
              </a:solidFill>
              <a:effectLst/>
              <a:uLnTx/>
              <a:uFillTx/>
              <a:latin typeface="Calibri"/>
              <a:ea typeface="+mn-ea"/>
              <a:cs typeface="+mn-cs"/>
            </a:endParaRPr>
          </a:p>
          <a:p>
            <a:pPr lvl="0" defTabSz="457200">
              <a:buClrTx/>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Session 6: </a:t>
            </a:r>
            <a:r>
              <a:rPr lang="en-US" sz="1800" b="1" dirty="0">
                <a:solidFill>
                  <a:prstClr val="white"/>
                </a:solidFill>
                <a:latin typeface="Calibri"/>
              </a:rPr>
              <a:t>Celebrating Success </a:t>
            </a:r>
          </a:p>
          <a:p>
            <a:pPr lvl="0" defTabSz="457200">
              <a:buClrTx/>
              <a:defRPr/>
            </a:pPr>
            <a:r>
              <a:rPr lang="en-US" sz="1800" b="1" dirty="0">
                <a:solidFill>
                  <a:prstClr val="white"/>
                </a:solidFill>
                <a:latin typeface="Calibri"/>
              </a:rPr>
              <a:t>&amp; Continuing the Process of Healthy Change</a:t>
            </a:r>
          </a:p>
        </p:txBody>
      </p:sp>
      <p:sp>
        <p:nvSpPr>
          <p:cNvPr id="18" name="Rectangular Callout 17"/>
          <p:cNvSpPr/>
          <p:nvPr/>
        </p:nvSpPr>
        <p:spPr>
          <a:xfrm>
            <a:off x="1242894" y="1479981"/>
            <a:ext cx="2993826" cy="1797700"/>
          </a:xfrm>
          <a:prstGeom prst="wedgeRectCallout">
            <a:avLst>
              <a:gd name="adj1" fmla="val -37480"/>
              <a:gd name="adj2" fmla="val 74730"/>
            </a:avLst>
          </a:prstGeom>
          <a:solidFill>
            <a:srgbClr val="FAAD14"/>
          </a:solidFill>
          <a:ln w="25400" cap="flat" cmpd="sng" algn="ctr">
            <a:solidFill>
              <a:schemeClr val="tx1"/>
            </a:solidFill>
            <a:prstDash val="solid"/>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Orientation </a:t>
            </a:r>
          </a:p>
          <a:p>
            <a:pPr marL="285744" marR="0" lvl="0" indent="-2857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Session 1: Learning Collaborative Orientation</a:t>
            </a:r>
          </a:p>
          <a:p>
            <a:pPr marL="285744" marR="0" lvl="0" indent="-2857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Session 2: Program Assessment Orientation</a:t>
            </a:r>
          </a:p>
        </p:txBody>
      </p:sp>
      <p:graphicFrame>
        <p:nvGraphicFramePr>
          <p:cNvPr id="9" name="Diagram 8">
            <a:extLst>
              <a:ext uri="{FF2B5EF4-FFF2-40B4-BE49-F238E27FC236}">
                <a16:creationId xmlns:a16="http://schemas.microsoft.com/office/drawing/2014/main" id="{11D263EE-E881-47AA-8E02-252F5A9F95B9}"/>
              </a:ext>
            </a:extLst>
          </p:cNvPr>
          <p:cNvGraphicFramePr/>
          <p:nvPr>
            <p:extLst>
              <p:ext uri="{D42A27DB-BD31-4B8C-83A1-F6EECF244321}">
                <p14:modId xmlns:p14="http://schemas.microsoft.com/office/powerpoint/2010/main" val="1457805022"/>
              </p:ext>
            </p:extLst>
          </p:nvPr>
        </p:nvGraphicFramePr>
        <p:xfrm>
          <a:off x="-335280" y="3531245"/>
          <a:ext cx="9144000" cy="99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Rounded Corners 7">
            <a:extLst>
              <a:ext uri="{FF2B5EF4-FFF2-40B4-BE49-F238E27FC236}">
                <a16:creationId xmlns:a16="http://schemas.microsoft.com/office/drawing/2014/main" id="{03EA44D0-029E-CE42-4989-5B2A478B04F4}"/>
              </a:ext>
            </a:extLst>
          </p:cNvPr>
          <p:cNvSpPr/>
          <p:nvPr/>
        </p:nvSpPr>
        <p:spPr>
          <a:xfrm>
            <a:off x="1128716" y="3531245"/>
            <a:ext cx="2006506" cy="1074301"/>
          </a:xfrm>
          <a:prstGeom prst="roundRect">
            <a:avLst>
              <a:gd name="adj" fmla="val 12584"/>
            </a:avLst>
          </a:prstGeom>
          <a:noFill/>
          <a:ln w="38100">
            <a:solidFill>
              <a:srgbClr val="D7283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235747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par>
                          <p:cTn id="15" fill="hold">
                            <p:stCondLst>
                              <p:cond delay="0"/>
                            </p:stCondLst>
                            <p:childTnLst>
                              <p:par>
                                <p:cTn id="16" presetID="21" presetClass="entr" presetSubtype="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18" grpId="0" animBg="1"/>
      <p:bldP spid="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330591"/>
            <a:ext cx="8229600" cy="5336020"/>
          </a:xfrm>
        </p:spPr>
        <p:txBody>
          <a:bodyPr>
            <a:normAutofit/>
          </a:bodyPr>
          <a:lstStyle/>
          <a:p>
            <a:pPr marL="0" indent="0">
              <a:buNone/>
            </a:pPr>
            <a:r>
              <a:rPr lang="en-US" dirty="0"/>
              <a:t>During this Action Period your team: </a:t>
            </a:r>
          </a:p>
          <a:p>
            <a:r>
              <a:rPr lang="en-US" dirty="0"/>
              <a:t>Met with your trainer to register for your Assessment Tool account, if applicable. </a:t>
            </a:r>
          </a:p>
          <a:p>
            <a:r>
              <a:rPr lang="en-US" dirty="0"/>
              <a:t>Completed the Screen Time program assessment.</a:t>
            </a:r>
          </a:p>
          <a:p>
            <a:r>
              <a:rPr lang="en-US" dirty="0"/>
              <a:t>Informed staff about your ECE program’s participation in the Learning Collaboratives.</a:t>
            </a:r>
          </a:p>
          <a:p>
            <a:r>
              <a:rPr lang="en-US" dirty="0"/>
              <a:t>Shared the </a:t>
            </a:r>
            <a:r>
              <a:rPr lang="en-US" i="1" dirty="0"/>
              <a:t>Orientation Key Learnings</a:t>
            </a:r>
            <a:r>
              <a:rPr lang="en-US" dirty="0"/>
              <a:t> with teachers and staff.</a:t>
            </a:r>
          </a:p>
        </p:txBody>
      </p:sp>
      <p:sp>
        <p:nvSpPr>
          <p:cNvPr id="8" name="Title 7"/>
          <p:cNvSpPr>
            <a:spLocks noGrp="1"/>
          </p:cNvSpPr>
          <p:nvPr>
            <p:ph type="title"/>
          </p:nvPr>
        </p:nvSpPr>
        <p:spPr/>
        <p:txBody>
          <a:bodyPr/>
          <a:lstStyle/>
          <a:p>
            <a:r>
              <a:rPr lang="en-US"/>
              <a:t>Orientation Action Period</a:t>
            </a:r>
          </a:p>
        </p:txBody>
      </p:sp>
      <p:pic>
        <p:nvPicPr>
          <p:cNvPr id="5" name="Picture 3" descr="http://www.speakyourtruth.com/wp-content/uploads/2014/01/action-clapboard.png"/>
          <p:cNvPicPr>
            <a:picLocks noChangeAspect="1" noChangeArrowheads="1"/>
          </p:cNvPicPr>
          <p:nvPr/>
        </p:nvPicPr>
        <p:blipFill>
          <a:blip r:embed="rId3" cstate="email"/>
          <a:srcRect/>
          <a:stretch>
            <a:fillRect/>
          </a:stretch>
        </p:blipFill>
        <p:spPr bwMode="auto">
          <a:xfrm>
            <a:off x="7473325" y="219896"/>
            <a:ext cx="1228725" cy="1305223"/>
          </a:xfrm>
          <a:prstGeom prst="rect">
            <a:avLst/>
          </a:prstGeom>
          <a:noFill/>
        </p:spPr>
      </p:pic>
      <p:sp>
        <p:nvSpPr>
          <p:cNvPr id="2" name="Slide Number Placeholder 1"/>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22561788"/>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980140-A2D4-21B2-69B2-04BE7DEF33D3}"/>
              </a:ext>
            </a:extLst>
          </p:cNvPr>
          <p:cNvSpPr>
            <a:spLocks noGrp="1"/>
          </p:cNvSpPr>
          <p:nvPr>
            <p:ph idx="1"/>
          </p:nvPr>
        </p:nvSpPr>
        <p:spPr>
          <a:xfrm>
            <a:off x="297708" y="1385455"/>
            <a:ext cx="4221126" cy="4987635"/>
          </a:xfrm>
        </p:spPr>
        <p:txBody>
          <a:bodyPr/>
          <a:lstStyle/>
          <a:p>
            <a:r>
              <a:rPr lang="en-US" dirty="0"/>
              <a:t>To see your program assessment results, click “My Account” on the top bar.</a:t>
            </a:r>
          </a:p>
          <a:p>
            <a:r>
              <a:rPr lang="en-US" dirty="0"/>
              <a:t>You can see all topics that have been completed under this page. </a:t>
            </a:r>
          </a:p>
        </p:txBody>
      </p:sp>
      <p:sp>
        <p:nvSpPr>
          <p:cNvPr id="3" name="Title 2">
            <a:extLst>
              <a:ext uri="{FF2B5EF4-FFF2-40B4-BE49-F238E27FC236}">
                <a16:creationId xmlns:a16="http://schemas.microsoft.com/office/drawing/2014/main" id="{0DB865FD-F447-345F-FDA6-457DE009D772}"/>
              </a:ext>
            </a:extLst>
          </p:cNvPr>
          <p:cNvSpPr>
            <a:spLocks noGrp="1"/>
          </p:cNvSpPr>
          <p:nvPr>
            <p:ph type="title"/>
          </p:nvPr>
        </p:nvSpPr>
        <p:spPr/>
        <p:txBody>
          <a:bodyPr/>
          <a:lstStyle/>
          <a:p>
            <a:r>
              <a:rPr lang="en-US" dirty="0"/>
              <a:t>Program Assessment Results</a:t>
            </a:r>
          </a:p>
        </p:txBody>
      </p:sp>
      <p:sp>
        <p:nvSpPr>
          <p:cNvPr id="4" name="Slide Number Placeholder 3">
            <a:extLst>
              <a:ext uri="{FF2B5EF4-FFF2-40B4-BE49-F238E27FC236}">
                <a16:creationId xmlns:a16="http://schemas.microsoft.com/office/drawing/2014/main" id="{3CF21EA9-28D6-FC9B-B580-3599AC0BA624}"/>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2F12FE-44DD-4E9A-97DB-0269DCBFB1C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Picture 5" descr="Graphical user interface, website&#10;&#10;Description automatically generated">
            <a:extLst>
              <a:ext uri="{FF2B5EF4-FFF2-40B4-BE49-F238E27FC236}">
                <a16:creationId xmlns:a16="http://schemas.microsoft.com/office/drawing/2014/main" id="{ABC551CF-0C01-D2AC-A0B3-10A1E273609D}"/>
              </a:ext>
            </a:extLst>
          </p:cNvPr>
          <p:cNvPicPr>
            <a:picLocks noChangeAspect="1"/>
          </p:cNvPicPr>
          <p:nvPr/>
        </p:nvPicPr>
        <p:blipFill>
          <a:blip r:embed="rId3"/>
          <a:stretch>
            <a:fillRect/>
          </a:stretch>
        </p:blipFill>
        <p:spPr>
          <a:xfrm>
            <a:off x="4571998" y="1455430"/>
            <a:ext cx="4572002" cy="1452582"/>
          </a:xfrm>
          <a:prstGeom prst="rect">
            <a:avLst/>
          </a:prstGeom>
        </p:spPr>
      </p:pic>
      <p:sp>
        <p:nvSpPr>
          <p:cNvPr id="7" name="Oval 6">
            <a:extLst>
              <a:ext uri="{FF2B5EF4-FFF2-40B4-BE49-F238E27FC236}">
                <a16:creationId xmlns:a16="http://schemas.microsoft.com/office/drawing/2014/main" id="{C50E017C-B250-8C50-9164-A0B4EBC67780}"/>
              </a:ext>
            </a:extLst>
          </p:cNvPr>
          <p:cNvSpPr/>
          <p:nvPr/>
        </p:nvSpPr>
        <p:spPr>
          <a:xfrm>
            <a:off x="7708606" y="1492651"/>
            <a:ext cx="584790" cy="19792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842A336D-40D7-3D86-EC67-40340D8D7FDE}"/>
              </a:ext>
            </a:extLst>
          </p:cNvPr>
          <p:cNvPicPr>
            <a:picLocks noChangeAspect="1"/>
          </p:cNvPicPr>
          <p:nvPr/>
        </p:nvPicPr>
        <p:blipFill>
          <a:blip r:embed="rId4"/>
          <a:srcRect/>
          <a:stretch/>
        </p:blipFill>
        <p:spPr>
          <a:xfrm>
            <a:off x="4572000" y="3251312"/>
            <a:ext cx="4572000" cy="2587050"/>
          </a:xfrm>
          <a:prstGeom prst="rect">
            <a:avLst/>
          </a:prstGeom>
        </p:spPr>
      </p:pic>
      <p:sp>
        <p:nvSpPr>
          <p:cNvPr id="5" name="Oval 4">
            <a:extLst>
              <a:ext uri="{FF2B5EF4-FFF2-40B4-BE49-F238E27FC236}">
                <a16:creationId xmlns:a16="http://schemas.microsoft.com/office/drawing/2014/main" id="{C6C30166-2604-D33F-AFD3-2BF1F445D15C}"/>
              </a:ext>
            </a:extLst>
          </p:cNvPr>
          <p:cNvSpPr/>
          <p:nvPr/>
        </p:nvSpPr>
        <p:spPr>
          <a:xfrm>
            <a:off x="4506344" y="4596353"/>
            <a:ext cx="4572000" cy="48909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0129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89B1D7-9BC3-74ED-F7A7-3EE123BCD632}"/>
              </a:ext>
            </a:extLst>
          </p:cNvPr>
          <p:cNvSpPr>
            <a:spLocks noGrp="1"/>
          </p:cNvSpPr>
          <p:nvPr>
            <p:ph idx="1"/>
          </p:nvPr>
        </p:nvSpPr>
        <p:spPr>
          <a:xfrm>
            <a:off x="457200" y="1385455"/>
            <a:ext cx="3443909" cy="4987635"/>
          </a:xfrm>
        </p:spPr>
        <p:txBody>
          <a:bodyPr>
            <a:normAutofit fontScale="92500" lnSpcReduction="10000"/>
          </a:bodyPr>
          <a:lstStyle/>
          <a:p>
            <a:r>
              <a:rPr lang="en-US" dirty="0"/>
              <a:t>Click the arrow beside Screen Time</a:t>
            </a:r>
          </a:p>
          <a:p>
            <a:r>
              <a:rPr lang="en-US" dirty="0"/>
              <a:t>You can see that all assessments have been completed.</a:t>
            </a:r>
          </a:p>
          <a:p>
            <a:r>
              <a:rPr lang="en-US" dirty="0"/>
              <a:t>Click the Notebook icons to view assessment results</a:t>
            </a:r>
          </a:p>
          <a:p>
            <a:endParaRPr lang="en-US" dirty="0"/>
          </a:p>
        </p:txBody>
      </p:sp>
      <p:sp>
        <p:nvSpPr>
          <p:cNvPr id="3" name="Title 2">
            <a:extLst>
              <a:ext uri="{FF2B5EF4-FFF2-40B4-BE49-F238E27FC236}">
                <a16:creationId xmlns:a16="http://schemas.microsoft.com/office/drawing/2014/main" id="{FB3621E3-B13A-B14F-4747-43FB2CF0B1FF}"/>
              </a:ext>
            </a:extLst>
          </p:cNvPr>
          <p:cNvSpPr>
            <a:spLocks noGrp="1"/>
          </p:cNvSpPr>
          <p:nvPr>
            <p:ph type="title"/>
          </p:nvPr>
        </p:nvSpPr>
        <p:spPr/>
        <p:txBody>
          <a:bodyPr/>
          <a:lstStyle/>
          <a:p>
            <a:r>
              <a:rPr lang="en-US" dirty="0"/>
              <a:t>Select Screen Time</a:t>
            </a:r>
          </a:p>
        </p:txBody>
      </p:sp>
      <p:sp>
        <p:nvSpPr>
          <p:cNvPr id="4" name="Slide Number Placeholder 3">
            <a:extLst>
              <a:ext uri="{FF2B5EF4-FFF2-40B4-BE49-F238E27FC236}">
                <a16:creationId xmlns:a16="http://schemas.microsoft.com/office/drawing/2014/main" id="{FFA7C63D-0095-8390-AB7A-C5AF16BDB472}"/>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2F12FE-44DD-4E9A-97DB-0269DCBFB1C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06797B7-0CA9-D74E-9847-A64795C64722}"/>
              </a:ext>
            </a:extLst>
          </p:cNvPr>
          <p:cNvPicPr>
            <a:picLocks noChangeAspect="1"/>
          </p:cNvPicPr>
          <p:nvPr/>
        </p:nvPicPr>
        <p:blipFill rotWithShape="1">
          <a:blip r:embed="rId2"/>
          <a:srcRect t="55992" b="32219"/>
          <a:stretch/>
        </p:blipFill>
        <p:spPr>
          <a:xfrm>
            <a:off x="3203322" y="1588514"/>
            <a:ext cx="5929917" cy="395550"/>
          </a:xfrm>
          <a:prstGeom prst="rect">
            <a:avLst/>
          </a:prstGeom>
        </p:spPr>
      </p:pic>
      <p:sp>
        <p:nvSpPr>
          <p:cNvPr id="9" name="Oval 8">
            <a:extLst>
              <a:ext uri="{FF2B5EF4-FFF2-40B4-BE49-F238E27FC236}">
                <a16:creationId xmlns:a16="http://schemas.microsoft.com/office/drawing/2014/main" id="{3B4F95A8-E26D-2DFB-27DC-56330172C044}"/>
              </a:ext>
            </a:extLst>
          </p:cNvPr>
          <p:cNvSpPr/>
          <p:nvPr/>
        </p:nvSpPr>
        <p:spPr>
          <a:xfrm>
            <a:off x="8569839" y="1579018"/>
            <a:ext cx="276447" cy="41963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3DEB411D-9D29-C5E1-C88C-DED02CD82B80}"/>
              </a:ext>
            </a:extLst>
          </p:cNvPr>
          <p:cNvPicPr>
            <a:picLocks noChangeAspect="1"/>
          </p:cNvPicPr>
          <p:nvPr/>
        </p:nvPicPr>
        <p:blipFill>
          <a:blip r:embed="rId3"/>
          <a:srcRect/>
          <a:stretch/>
        </p:blipFill>
        <p:spPr>
          <a:xfrm>
            <a:off x="3733686" y="2354832"/>
            <a:ext cx="5408392" cy="2914654"/>
          </a:xfrm>
          <a:prstGeom prst="rect">
            <a:avLst/>
          </a:prstGeom>
        </p:spPr>
      </p:pic>
      <p:sp>
        <p:nvSpPr>
          <p:cNvPr id="12" name="Oval 11">
            <a:extLst>
              <a:ext uri="{FF2B5EF4-FFF2-40B4-BE49-F238E27FC236}">
                <a16:creationId xmlns:a16="http://schemas.microsoft.com/office/drawing/2014/main" id="{D3D45637-43FE-5B6A-0108-E54D736F526E}"/>
              </a:ext>
            </a:extLst>
          </p:cNvPr>
          <p:cNvSpPr/>
          <p:nvPr/>
        </p:nvSpPr>
        <p:spPr>
          <a:xfrm>
            <a:off x="6945237" y="3906463"/>
            <a:ext cx="361683" cy="8716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88066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173A49-0C08-E962-B295-28E9C0F88919}"/>
              </a:ext>
            </a:extLst>
          </p:cNvPr>
          <p:cNvSpPr>
            <a:spLocks noGrp="1"/>
          </p:cNvSpPr>
          <p:nvPr>
            <p:ph idx="1"/>
          </p:nvPr>
        </p:nvSpPr>
        <p:spPr>
          <a:xfrm>
            <a:off x="4756026" y="1013010"/>
            <a:ext cx="3998764" cy="1705970"/>
          </a:xfrm>
        </p:spPr>
        <p:txBody>
          <a:bodyPr>
            <a:normAutofit/>
          </a:bodyPr>
          <a:lstStyle/>
          <a:p>
            <a:pPr marL="0" indent="0">
              <a:buNone/>
            </a:pPr>
            <a:endParaRPr lang="en-US" i="1" dirty="0"/>
          </a:p>
          <a:p>
            <a:pPr marL="0" indent="0">
              <a:buNone/>
            </a:pPr>
            <a:r>
              <a:rPr lang="en-US" sz="2400" dirty="0"/>
              <a:t>Kingdom Kids Preschool and Play Center, Arizona</a:t>
            </a:r>
          </a:p>
        </p:txBody>
      </p:sp>
      <p:sp>
        <p:nvSpPr>
          <p:cNvPr id="3" name="Title 2">
            <a:extLst>
              <a:ext uri="{FF2B5EF4-FFF2-40B4-BE49-F238E27FC236}">
                <a16:creationId xmlns:a16="http://schemas.microsoft.com/office/drawing/2014/main" id="{37FF20E5-0661-AE0C-6CB4-05C58736E1B0}"/>
              </a:ext>
            </a:extLst>
          </p:cNvPr>
          <p:cNvSpPr>
            <a:spLocks noGrp="1"/>
          </p:cNvSpPr>
          <p:nvPr>
            <p:ph type="title"/>
          </p:nvPr>
        </p:nvSpPr>
        <p:spPr/>
        <p:txBody>
          <a:bodyPr/>
          <a:lstStyle/>
          <a:p>
            <a:r>
              <a:rPr lang="en-US"/>
              <a:t>Success Story from a Previous Participant</a:t>
            </a:r>
          </a:p>
        </p:txBody>
      </p:sp>
      <p:sp>
        <p:nvSpPr>
          <p:cNvPr id="4" name="Slide Number Placeholder 3">
            <a:extLst>
              <a:ext uri="{FF2B5EF4-FFF2-40B4-BE49-F238E27FC236}">
                <a16:creationId xmlns:a16="http://schemas.microsoft.com/office/drawing/2014/main" id="{59F985CA-E689-C319-C02F-A51785585F78}"/>
              </a:ext>
            </a:extLst>
          </p:cNvPr>
          <p:cNvSpPr>
            <a:spLocks noGrp="1"/>
          </p:cNvSpPr>
          <p:nvPr>
            <p:ph type="sldNum" sz="quarter" idx="10"/>
          </p:nvPr>
        </p:nvSpPr>
        <p:spPr/>
        <p:txBody>
          <a:bodyPr/>
          <a:lstStyle/>
          <a:p>
            <a:fld id="{C52F12FE-44DD-4E9A-97DB-0269DCBFB1C7}" type="slidenum">
              <a:rPr lang="en-US" smtClean="0"/>
              <a:t>8</a:t>
            </a:fld>
            <a:endParaRPr lang="en-US"/>
          </a:p>
        </p:txBody>
      </p:sp>
      <p:pic>
        <p:nvPicPr>
          <p:cNvPr id="5" name="Picture 4">
            <a:extLst>
              <a:ext uri="{FF2B5EF4-FFF2-40B4-BE49-F238E27FC236}">
                <a16:creationId xmlns:a16="http://schemas.microsoft.com/office/drawing/2014/main" id="{3AC36ABA-C6AF-14C9-121B-F595D1C5EDA7}"/>
              </a:ext>
            </a:extLst>
          </p:cNvPr>
          <p:cNvPicPr>
            <a:picLocks noChangeAspect="1"/>
          </p:cNvPicPr>
          <p:nvPr/>
        </p:nvPicPr>
        <p:blipFill>
          <a:blip r:embed="rId3"/>
          <a:stretch>
            <a:fillRect/>
          </a:stretch>
        </p:blipFill>
        <p:spPr>
          <a:xfrm>
            <a:off x="4587761" y="2553015"/>
            <a:ext cx="4355025" cy="3581028"/>
          </a:xfrm>
          <a:prstGeom prst="rect">
            <a:avLst/>
          </a:prstGeom>
        </p:spPr>
      </p:pic>
      <p:pic>
        <p:nvPicPr>
          <p:cNvPr id="6" name="Picture 5">
            <a:extLst>
              <a:ext uri="{FF2B5EF4-FFF2-40B4-BE49-F238E27FC236}">
                <a16:creationId xmlns:a16="http://schemas.microsoft.com/office/drawing/2014/main" id="{30A19814-D74D-55CE-D7A6-05634FBDC67E}"/>
              </a:ext>
            </a:extLst>
          </p:cNvPr>
          <p:cNvPicPr>
            <a:picLocks noChangeAspect="1"/>
          </p:cNvPicPr>
          <p:nvPr/>
        </p:nvPicPr>
        <p:blipFill>
          <a:blip r:embed="rId4"/>
          <a:stretch>
            <a:fillRect/>
          </a:stretch>
        </p:blipFill>
        <p:spPr>
          <a:xfrm>
            <a:off x="75084" y="1086093"/>
            <a:ext cx="4361147" cy="3581028"/>
          </a:xfrm>
          <a:prstGeom prst="rect">
            <a:avLst/>
          </a:prstGeom>
        </p:spPr>
      </p:pic>
      <p:sp>
        <p:nvSpPr>
          <p:cNvPr id="10" name="Bent-Up Arrow 9">
            <a:extLst>
              <a:ext uri="{FF2B5EF4-FFF2-40B4-BE49-F238E27FC236}">
                <a16:creationId xmlns:a16="http://schemas.microsoft.com/office/drawing/2014/main" id="{0289339E-20B3-91EE-E52E-3E2A400FF03E}"/>
              </a:ext>
            </a:extLst>
          </p:cNvPr>
          <p:cNvSpPr/>
          <p:nvPr/>
        </p:nvSpPr>
        <p:spPr>
          <a:xfrm rot="5400000">
            <a:off x="3414886" y="4910274"/>
            <a:ext cx="1164222" cy="677917"/>
          </a:xfrm>
          <a:prstGeom prst="ben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075B6A8-025F-8145-B48F-D9DD552051C2}"/>
              </a:ext>
            </a:extLst>
          </p:cNvPr>
          <p:cNvSpPr txBox="1"/>
          <p:nvPr/>
        </p:nvSpPr>
        <p:spPr>
          <a:xfrm>
            <a:off x="1967305" y="4759158"/>
            <a:ext cx="1887798" cy="1015663"/>
          </a:xfrm>
          <a:prstGeom prst="rect">
            <a:avLst/>
          </a:prstGeom>
          <a:noFill/>
        </p:spPr>
        <p:txBody>
          <a:bodyPr wrap="square" rtlCol="0">
            <a:spAutoFit/>
          </a:bodyPr>
          <a:lstStyle/>
          <a:p>
            <a:r>
              <a:rPr lang="en-US" sz="2000">
                <a:solidFill>
                  <a:srgbClr val="FF0000"/>
                </a:solidFill>
              </a:rPr>
              <a:t>A small change with a big impact</a:t>
            </a:r>
          </a:p>
        </p:txBody>
      </p:sp>
      <p:sp>
        <p:nvSpPr>
          <p:cNvPr id="7" name="Oval 6">
            <a:extLst>
              <a:ext uri="{FF2B5EF4-FFF2-40B4-BE49-F238E27FC236}">
                <a16:creationId xmlns:a16="http://schemas.microsoft.com/office/drawing/2014/main" id="{FFD20676-19A9-4F70-169D-C31DF46C3ECE}"/>
              </a:ext>
            </a:extLst>
          </p:cNvPr>
          <p:cNvSpPr/>
          <p:nvPr/>
        </p:nvSpPr>
        <p:spPr>
          <a:xfrm>
            <a:off x="457200" y="4351868"/>
            <a:ext cx="3979032" cy="39035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42E2766-AF6E-D723-176A-B35ABB7716D2}"/>
              </a:ext>
            </a:extLst>
          </p:cNvPr>
          <p:cNvSpPr/>
          <p:nvPr/>
        </p:nvSpPr>
        <p:spPr>
          <a:xfrm>
            <a:off x="4775758" y="5801051"/>
            <a:ext cx="3979032" cy="39035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1708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9B8FEE43-281E-CF10-25AD-93F0F230CA64}"/>
              </a:ext>
            </a:extLst>
          </p:cNvPr>
          <p:cNvPicPr>
            <a:picLocks noGrp="1" noChangeAspect="1"/>
          </p:cNvPicPr>
          <p:nvPr>
            <p:ph idx="1"/>
          </p:nvPr>
        </p:nvPicPr>
        <p:blipFill>
          <a:blip r:embed="rId2"/>
          <a:srcRect/>
          <a:stretch/>
        </p:blipFill>
        <p:spPr>
          <a:xfrm>
            <a:off x="129596" y="1696584"/>
            <a:ext cx="8975767" cy="3918604"/>
          </a:xfrm>
        </p:spPr>
      </p:pic>
      <p:sp>
        <p:nvSpPr>
          <p:cNvPr id="3" name="Title 2">
            <a:extLst>
              <a:ext uri="{FF2B5EF4-FFF2-40B4-BE49-F238E27FC236}">
                <a16:creationId xmlns:a16="http://schemas.microsoft.com/office/drawing/2014/main" id="{B2E39D69-7EE9-637F-B492-ACEACC2D7BF4}"/>
              </a:ext>
            </a:extLst>
          </p:cNvPr>
          <p:cNvSpPr>
            <a:spLocks noGrp="1"/>
          </p:cNvSpPr>
          <p:nvPr>
            <p:ph type="title"/>
          </p:nvPr>
        </p:nvSpPr>
        <p:spPr/>
        <p:txBody>
          <a:bodyPr/>
          <a:lstStyle/>
          <a:p>
            <a:r>
              <a:rPr lang="en-US" dirty="0"/>
              <a:t>Click View under each Question</a:t>
            </a:r>
          </a:p>
        </p:txBody>
      </p:sp>
      <p:sp>
        <p:nvSpPr>
          <p:cNvPr id="4" name="Slide Number Placeholder 3">
            <a:extLst>
              <a:ext uri="{FF2B5EF4-FFF2-40B4-BE49-F238E27FC236}">
                <a16:creationId xmlns:a16="http://schemas.microsoft.com/office/drawing/2014/main" id="{E43D61FF-A4FE-E448-9D69-385012094A65}"/>
              </a:ext>
            </a:extLst>
          </p:cNvPr>
          <p:cNvSpPr>
            <a:spLocks noGrp="1"/>
          </p:cNvSpPr>
          <p:nvPr>
            <p:ph type="sldNum" sz="quarter" idx="10"/>
          </p:nvPr>
        </p:nvSpPr>
        <p:spPr/>
        <p:txBody>
          <a:bodyPr/>
          <a:lstStyle/>
          <a:p>
            <a:fld id="{CE47D4E3-351F-4CDB-9041-F63A25E2B1C2}" type="slidenum">
              <a:rPr lang="en-US" smtClean="0"/>
              <a:t>80</a:t>
            </a:fld>
            <a:endParaRPr lang="en-US"/>
          </a:p>
        </p:txBody>
      </p:sp>
      <p:sp>
        <p:nvSpPr>
          <p:cNvPr id="7" name="Oval 6">
            <a:extLst>
              <a:ext uri="{FF2B5EF4-FFF2-40B4-BE49-F238E27FC236}">
                <a16:creationId xmlns:a16="http://schemas.microsoft.com/office/drawing/2014/main" id="{D5B7B07E-7FF7-309A-37D3-6CA3163FB166}"/>
              </a:ext>
            </a:extLst>
          </p:cNvPr>
          <p:cNvSpPr/>
          <p:nvPr/>
        </p:nvSpPr>
        <p:spPr>
          <a:xfrm>
            <a:off x="431441" y="2198977"/>
            <a:ext cx="456558" cy="27000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28216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9DF8B9-71B8-7E9D-28B8-2EFB4EDC3BFF}"/>
              </a:ext>
            </a:extLst>
          </p:cNvPr>
          <p:cNvSpPr>
            <a:spLocks noGrp="1"/>
          </p:cNvSpPr>
          <p:nvPr>
            <p:ph type="title"/>
          </p:nvPr>
        </p:nvSpPr>
        <p:spPr/>
        <p:txBody>
          <a:bodyPr/>
          <a:lstStyle/>
          <a:p>
            <a:r>
              <a:rPr lang="en-US" dirty="0"/>
              <a:t>Program Assessment Results</a:t>
            </a:r>
          </a:p>
        </p:txBody>
      </p:sp>
      <p:sp>
        <p:nvSpPr>
          <p:cNvPr id="4" name="Slide Number Placeholder 3">
            <a:extLst>
              <a:ext uri="{FF2B5EF4-FFF2-40B4-BE49-F238E27FC236}">
                <a16:creationId xmlns:a16="http://schemas.microsoft.com/office/drawing/2014/main" id="{8C4C1A6C-E24E-AED2-3437-3C5D96739B99}"/>
              </a:ext>
            </a:extLst>
          </p:cNvPr>
          <p:cNvSpPr>
            <a:spLocks noGrp="1"/>
          </p:cNvSpPr>
          <p:nvPr>
            <p:ph type="sldNum" sz="quarter" idx="10"/>
          </p:nvPr>
        </p:nvSpPr>
        <p:spPr>
          <a:xfrm>
            <a:off x="6116205" y="6392514"/>
            <a:ext cx="2057400" cy="365125"/>
          </a:xfrm>
        </p:spPr>
        <p:txBody>
          <a:bodyPr/>
          <a:lstStyle/>
          <a:p>
            <a:fld id="{C52F12FE-44DD-4E9A-97DB-0269DCBFB1C7}" type="slidenum">
              <a:rPr lang="en-US" smtClean="0"/>
              <a:t>81</a:t>
            </a:fld>
            <a:endParaRPr lang="en-US"/>
          </a:p>
        </p:txBody>
      </p:sp>
      <p:sp>
        <p:nvSpPr>
          <p:cNvPr id="8" name="TextBox 7">
            <a:extLst>
              <a:ext uri="{FF2B5EF4-FFF2-40B4-BE49-F238E27FC236}">
                <a16:creationId xmlns:a16="http://schemas.microsoft.com/office/drawing/2014/main" id="{F2BD87ED-99B0-9BE1-80EE-92A0757C3F4C}"/>
              </a:ext>
            </a:extLst>
          </p:cNvPr>
          <p:cNvSpPr txBox="1"/>
          <p:nvPr/>
        </p:nvSpPr>
        <p:spPr>
          <a:xfrm>
            <a:off x="2069432" y="3248344"/>
            <a:ext cx="4812631" cy="369332"/>
          </a:xfrm>
          <a:prstGeom prst="rect">
            <a:avLst/>
          </a:prstGeom>
          <a:noFill/>
        </p:spPr>
        <p:txBody>
          <a:bodyPr wrap="square">
            <a:spAutoFit/>
          </a:bodyPr>
          <a:lstStyle/>
          <a:p>
            <a:r>
              <a:rPr lang="en-US" dirty="0"/>
              <a:t> </a:t>
            </a:r>
          </a:p>
        </p:txBody>
      </p:sp>
      <p:sp>
        <p:nvSpPr>
          <p:cNvPr id="10" name="TextBox 9">
            <a:extLst>
              <a:ext uri="{FF2B5EF4-FFF2-40B4-BE49-F238E27FC236}">
                <a16:creationId xmlns:a16="http://schemas.microsoft.com/office/drawing/2014/main" id="{02A22F04-73A8-B2C7-CD02-CD6C020246A6}"/>
              </a:ext>
            </a:extLst>
          </p:cNvPr>
          <p:cNvSpPr txBox="1"/>
          <p:nvPr/>
        </p:nvSpPr>
        <p:spPr>
          <a:xfrm>
            <a:off x="2294021" y="3248344"/>
            <a:ext cx="4588042" cy="369332"/>
          </a:xfrm>
          <a:prstGeom prst="rect">
            <a:avLst/>
          </a:prstGeom>
          <a:noFill/>
        </p:spPr>
        <p:txBody>
          <a:bodyPr wrap="square">
            <a:spAutoFit/>
          </a:bodyPr>
          <a:lstStyle/>
          <a:p>
            <a:r>
              <a:rPr lang="en-US" dirty="0"/>
              <a:t> </a:t>
            </a:r>
          </a:p>
        </p:txBody>
      </p:sp>
      <p:sp>
        <p:nvSpPr>
          <p:cNvPr id="14" name="TextBox 13">
            <a:extLst>
              <a:ext uri="{FF2B5EF4-FFF2-40B4-BE49-F238E27FC236}">
                <a16:creationId xmlns:a16="http://schemas.microsoft.com/office/drawing/2014/main" id="{944B3699-E3FE-D2C3-24F7-229B5F21B076}"/>
              </a:ext>
            </a:extLst>
          </p:cNvPr>
          <p:cNvSpPr txBox="1"/>
          <p:nvPr/>
        </p:nvSpPr>
        <p:spPr>
          <a:xfrm>
            <a:off x="2294021" y="3248344"/>
            <a:ext cx="4588042" cy="369332"/>
          </a:xfrm>
          <a:prstGeom prst="rect">
            <a:avLst/>
          </a:prstGeom>
          <a:noFill/>
        </p:spPr>
        <p:txBody>
          <a:bodyPr wrap="square">
            <a:spAutoFit/>
          </a:bodyPr>
          <a:lstStyle/>
          <a:p>
            <a:r>
              <a:rPr lang="en-US" dirty="0"/>
              <a:t> </a:t>
            </a:r>
          </a:p>
        </p:txBody>
      </p:sp>
      <p:pic>
        <p:nvPicPr>
          <p:cNvPr id="5" name="Picture 4">
            <a:extLst>
              <a:ext uri="{FF2B5EF4-FFF2-40B4-BE49-F238E27FC236}">
                <a16:creationId xmlns:a16="http://schemas.microsoft.com/office/drawing/2014/main" id="{A92238A8-BEE6-3D7B-D775-8A384C302D54}"/>
              </a:ext>
            </a:extLst>
          </p:cNvPr>
          <p:cNvPicPr>
            <a:picLocks noChangeAspect="1"/>
          </p:cNvPicPr>
          <p:nvPr/>
        </p:nvPicPr>
        <p:blipFill rotWithShape="1">
          <a:blip r:embed="rId3"/>
          <a:srcRect t="1161" b="-1719"/>
          <a:stretch/>
        </p:blipFill>
        <p:spPr>
          <a:xfrm>
            <a:off x="16042" y="1137609"/>
            <a:ext cx="9144000" cy="5357611"/>
          </a:xfrm>
          <a:prstGeom prst="rect">
            <a:avLst/>
          </a:prstGeom>
        </p:spPr>
      </p:pic>
    </p:spTree>
    <p:extLst>
      <p:ext uri="{BB962C8B-B14F-4D97-AF65-F5344CB8AC3E}">
        <p14:creationId xmlns:p14="http://schemas.microsoft.com/office/powerpoint/2010/main" val="16583906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241C6-F930-4D2F-925D-4048328B146A}"/>
              </a:ext>
            </a:extLst>
          </p:cNvPr>
          <p:cNvSpPr>
            <a:spLocks noGrp="1"/>
          </p:cNvSpPr>
          <p:nvPr>
            <p:ph type="title"/>
          </p:nvPr>
        </p:nvSpPr>
        <p:spPr/>
        <p:txBody>
          <a:bodyPr/>
          <a:lstStyle/>
          <a:p>
            <a:r>
              <a:rPr lang="en-US"/>
              <a:t>TA Group Discussion</a:t>
            </a:r>
          </a:p>
        </p:txBody>
      </p:sp>
      <p:sp>
        <p:nvSpPr>
          <p:cNvPr id="9" name="Content Placeholder 8">
            <a:extLst>
              <a:ext uri="{FF2B5EF4-FFF2-40B4-BE49-F238E27FC236}">
                <a16:creationId xmlns:a16="http://schemas.microsoft.com/office/drawing/2014/main" id="{9415C4D0-2DC5-4564-A94A-54AB1146D1A5}"/>
              </a:ext>
            </a:extLst>
          </p:cNvPr>
          <p:cNvSpPr>
            <a:spLocks noGrp="1"/>
          </p:cNvSpPr>
          <p:nvPr>
            <p:ph sz="half" idx="1"/>
          </p:nvPr>
        </p:nvSpPr>
        <p:spPr>
          <a:xfrm>
            <a:off x="457200" y="1376218"/>
            <a:ext cx="5164063" cy="5271290"/>
          </a:xfrm>
        </p:spPr>
        <p:txBody>
          <a:bodyPr vert="horz" lIns="91440" tIns="45720" rIns="91440" bIns="45720" rtlCol="0" anchor="t">
            <a:normAutofit fontScale="92500" lnSpcReduction="20000"/>
          </a:bodyPr>
          <a:lstStyle/>
          <a:p>
            <a:pPr marL="0" indent="0">
              <a:buNone/>
            </a:pPr>
            <a:r>
              <a:rPr lang="en-US" b="1" dirty="0"/>
              <a:t>Consider…</a:t>
            </a:r>
            <a:endParaRPr lang="en-US" dirty="0"/>
          </a:p>
          <a:p>
            <a:r>
              <a:rPr lang="en-US" dirty="0"/>
              <a:t>How did your team share information about the Learning Collaborative with staff?</a:t>
            </a:r>
            <a:endParaRPr lang="en-US" dirty="0">
              <a:cs typeface="Calibri"/>
            </a:endParaRPr>
          </a:p>
          <a:p>
            <a:pPr lvl="0"/>
            <a:endParaRPr lang="en-US" dirty="0"/>
          </a:p>
          <a:p>
            <a:pPr lvl="0"/>
            <a:r>
              <a:rPr lang="en-US" dirty="0"/>
              <a:t>What did you learn about your program from your Screen Time program assessment?</a:t>
            </a:r>
          </a:p>
          <a:p>
            <a:pPr lvl="1"/>
            <a:r>
              <a:rPr lang="en-US" dirty="0"/>
              <a:t>Are there any best practices you don’t understand?</a:t>
            </a:r>
          </a:p>
          <a:p>
            <a:pPr lvl="1">
              <a:lnSpc>
                <a:spcPct val="120000"/>
              </a:lnSpc>
            </a:pPr>
            <a:r>
              <a:rPr lang="en-US" dirty="0"/>
              <a:t>Which practices do you struggle with?</a:t>
            </a:r>
          </a:p>
          <a:p>
            <a:pPr lvl="1">
              <a:lnSpc>
                <a:spcPct val="120000"/>
              </a:lnSpc>
            </a:pPr>
            <a:r>
              <a:rPr lang="en-US" dirty="0"/>
              <a:t>Are there any practices you are already working to improve?</a:t>
            </a:r>
          </a:p>
        </p:txBody>
      </p:sp>
      <p:sp>
        <p:nvSpPr>
          <p:cNvPr id="3" name="Slide Number Placeholder 2"/>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CB897033-3BCC-49F6-A7A2-0632D8BA4291}"/>
              </a:ext>
            </a:extLst>
          </p:cNvPr>
          <p:cNvPicPr>
            <a:picLocks noChangeAspect="1"/>
          </p:cNvPicPr>
          <p:nvPr/>
        </p:nvPicPr>
        <p:blipFill>
          <a:blip r:embed="rId3"/>
          <a:stretch>
            <a:fillRect/>
          </a:stretch>
        </p:blipFill>
        <p:spPr>
          <a:xfrm>
            <a:off x="5557827" y="1573568"/>
            <a:ext cx="3467639" cy="3794300"/>
          </a:xfrm>
          <a:prstGeom prst="rect">
            <a:avLst/>
          </a:prstGeom>
        </p:spPr>
      </p:pic>
    </p:spTree>
    <p:extLst>
      <p:ext uri="{BB962C8B-B14F-4D97-AF65-F5344CB8AC3E}">
        <p14:creationId xmlns:p14="http://schemas.microsoft.com/office/powerpoint/2010/main" val="23591972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Importance of Managing</a:t>
            </a:r>
            <a:br>
              <a:rPr lang="en-US"/>
            </a:br>
            <a:r>
              <a:rPr lang="en-US"/>
              <a:t>Screen Time</a:t>
            </a:r>
          </a:p>
        </p:txBody>
      </p:sp>
      <p:sp>
        <p:nvSpPr>
          <p:cNvPr id="3" name="Slide Number Placeholder 2"/>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2F12FE-44DD-4E9A-97DB-0269DCBFB1C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63950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6"/>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800"/>
              <a:buNone/>
            </a:pPr>
            <a:r>
              <a:rPr lang="en-US" sz="2800" b="1" dirty="0"/>
              <a:t>The American Academy of Pediatrics (AAP) recommends: </a:t>
            </a:r>
            <a:endParaRPr dirty="0"/>
          </a:p>
          <a:p>
            <a:pPr>
              <a:spcBef>
                <a:spcPts val="600"/>
              </a:spcBef>
              <a:buSzPts val="2800"/>
            </a:pPr>
            <a:r>
              <a:rPr lang="en-US" sz="2800" dirty="0"/>
              <a:t>Infants and toddlers, birth – 18 months: avoid screen time other than video-chatting with family and friends</a:t>
            </a:r>
            <a:endParaRPr dirty="0"/>
          </a:p>
          <a:p>
            <a:pPr>
              <a:spcBef>
                <a:spcPts val="600"/>
              </a:spcBef>
              <a:spcAft>
                <a:spcPts val="0"/>
              </a:spcAft>
              <a:buSzPts val="2800"/>
            </a:pPr>
            <a:r>
              <a:rPr lang="en-US" sz="2800" dirty="0"/>
              <a:t>Toddlers, 18 – 24 months: some screen time, but only when with a parent or caregiver </a:t>
            </a:r>
            <a:endParaRPr dirty="0"/>
          </a:p>
          <a:p>
            <a:pPr>
              <a:spcBef>
                <a:spcPts val="600"/>
              </a:spcBef>
              <a:spcAft>
                <a:spcPts val="0"/>
              </a:spcAft>
              <a:buSzPts val="2800"/>
            </a:pPr>
            <a:r>
              <a:rPr lang="en-US" sz="2800" dirty="0"/>
              <a:t>Preschoolers: Limiting screen time to 1-2 hours of quality, educational  programming per day</a:t>
            </a:r>
            <a:endParaRPr dirty="0"/>
          </a:p>
        </p:txBody>
      </p:sp>
      <p:sp>
        <p:nvSpPr>
          <p:cNvPr id="136" name="Google Shape;136;p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3264A0"/>
              </a:buClr>
              <a:buSzPts val="3600"/>
              <a:buFont typeface="Arial"/>
              <a:buNone/>
            </a:pPr>
            <a:r>
              <a:rPr lang="en-US"/>
              <a:t>Screen Time Recommendations </a:t>
            </a:r>
            <a:endParaRPr/>
          </a:p>
        </p:txBody>
      </p:sp>
      <p:sp>
        <p:nvSpPr>
          <p:cNvPr id="137" name="Google Shape;137;p6"/>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84</a:t>
            </a:fld>
            <a:endParaRPr/>
          </a:p>
        </p:txBody>
      </p:sp>
    </p:spTree>
    <p:extLst>
      <p:ext uri="{BB962C8B-B14F-4D97-AF65-F5344CB8AC3E}">
        <p14:creationId xmlns:p14="http://schemas.microsoft.com/office/powerpoint/2010/main" val="24859390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7"/>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lvl="0" algn="l" rtl="0">
              <a:lnSpc>
                <a:spcPct val="100000"/>
              </a:lnSpc>
              <a:spcBef>
                <a:spcPts val="0"/>
              </a:spcBef>
              <a:spcAft>
                <a:spcPts val="0"/>
              </a:spcAft>
              <a:buSzPts val="3200"/>
            </a:pPr>
            <a:r>
              <a:rPr lang="en-US" dirty="0"/>
              <a:t>Some studies indicate that &gt;80% of preschoolers exceed the recommended 2 hours of screen time a day</a:t>
            </a:r>
            <a:endParaRPr dirty="0"/>
          </a:p>
          <a:p>
            <a:pPr marL="660400" lvl="0" indent="-457200" algn="l" rtl="0">
              <a:lnSpc>
                <a:spcPct val="100000"/>
              </a:lnSpc>
              <a:spcBef>
                <a:spcPts val="600"/>
              </a:spcBef>
              <a:spcAft>
                <a:spcPts val="0"/>
              </a:spcAft>
              <a:buSzPts val="3200"/>
            </a:pPr>
            <a:endParaRPr dirty="0"/>
          </a:p>
          <a:p>
            <a:pPr lvl="0" algn="l" rtl="0">
              <a:lnSpc>
                <a:spcPct val="100000"/>
              </a:lnSpc>
              <a:spcBef>
                <a:spcPts val="600"/>
              </a:spcBef>
              <a:spcAft>
                <a:spcPts val="0"/>
              </a:spcAft>
              <a:buSzPts val="3200"/>
            </a:pPr>
            <a:r>
              <a:rPr lang="en-US" dirty="0"/>
              <a:t>On average, preschoolers are exposed to 4.1 hours of screen time a day on weekdays </a:t>
            </a:r>
            <a:endParaRPr dirty="0"/>
          </a:p>
          <a:p>
            <a:pPr lvl="1" algn="l" rtl="0">
              <a:lnSpc>
                <a:spcPct val="100000"/>
              </a:lnSpc>
              <a:spcBef>
                <a:spcPts val="600"/>
              </a:spcBef>
              <a:spcAft>
                <a:spcPts val="0"/>
              </a:spcAft>
              <a:buSzPts val="2800"/>
            </a:pPr>
            <a:r>
              <a:rPr lang="en-US" dirty="0"/>
              <a:t>90% of screen time is viewed at home</a:t>
            </a:r>
            <a:endParaRPr dirty="0"/>
          </a:p>
          <a:p>
            <a:pPr lvl="1">
              <a:spcBef>
                <a:spcPts val="600"/>
              </a:spcBef>
              <a:spcAft>
                <a:spcPts val="0"/>
              </a:spcAft>
              <a:buSzPts val="2800"/>
            </a:pPr>
            <a:r>
              <a:rPr lang="en-US" dirty="0"/>
              <a:t>Children attending home based child care watch the most screen time</a:t>
            </a:r>
            <a:endParaRPr dirty="0"/>
          </a:p>
        </p:txBody>
      </p:sp>
      <p:sp>
        <p:nvSpPr>
          <p:cNvPr id="143" name="Google Shape;143;p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3264A0"/>
              </a:buClr>
              <a:buSzPts val="3600"/>
              <a:buFont typeface="Arial"/>
              <a:buNone/>
            </a:pPr>
            <a:r>
              <a:rPr lang="en-US"/>
              <a:t>Screen Time Report Card </a:t>
            </a:r>
            <a:endParaRPr/>
          </a:p>
        </p:txBody>
      </p:sp>
      <p:sp>
        <p:nvSpPr>
          <p:cNvPr id="144" name="Google Shape;144;p7"/>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85</a:t>
            </a:fld>
            <a:endParaRPr/>
          </a:p>
        </p:txBody>
      </p:sp>
    </p:spTree>
    <p:extLst>
      <p:ext uri="{BB962C8B-B14F-4D97-AF65-F5344CB8AC3E}">
        <p14:creationId xmlns:p14="http://schemas.microsoft.com/office/powerpoint/2010/main" val="17850469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1" name="Google Shape;151;p8"/>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800"/>
              <a:buNone/>
            </a:pPr>
            <a:r>
              <a:rPr lang="en-US" sz="2800" b="1"/>
              <a:t>Limit</a:t>
            </a:r>
            <a:endParaRPr/>
          </a:p>
          <a:p>
            <a:pPr marL="342900" lvl="0" indent="-342900" algn="l" rtl="0">
              <a:lnSpc>
                <a:spcPct val="100000"/>
              </a:lnSpc>
              <a:spcBef>
                <a:spcPts val="600"/>
              </a:spcBef>
              <a:spcAft>
                <a:spcPts val="0"/>
              </a:spcAft>
              <a:buClr>
                <a:srgbClr val="3264A0"/>
              </a:buClr>
              <a:buSzPts val="2800"/>
              <a:buFont typeface="Noto Sans Symbols"/>
              <a:buChar char="▪"/>
            </a:pPr>
            <a:r>
              <a:rPr lang="en-US" sz="2800"/>
              <a:t>TV, DVDs, videos</a:t>
            </a:r>
            <a:endParaRPr/>
          </a:p>
          <a:p>
            <a:pPr marL="342900" lvl="0" indent="-342900" algn="l" rtl="0">
              <a:lnSpc>
                <a:spcPct val="100000"/>
              </a:lnSpc>
              <a:spcBef>
                <a:spcPts val="600"/>
              </a:spcBef>
              <a:spcAft>
                <a:spcPts val="0"/>
              </a:spcAft>
              <a:buClr>
                <a:srgbClr val="3264A0"/>
              </a:buClr>
              <a:buSzPts val="2800"/>
              <a:buFont typeface="Noto Sans Symbols"/>
              <a:buChar char="▪"/>
            </a:pPr>
            <a:r>
              <a:rPr lang="en-US" sz="2800"/>
              <a:t>Computer time</a:t>
            </a:r>
            <a:endParaRPr/>
          </a:p>
          <a:p>
            <a:pPr marL="342900" lvl="0" indent="-342900" algn="l" rtl="0">
              <a:lnSpc>
                <a:spcPct val="100000"/>
              </a:lnSpc>
              <a:spcBef>
                <a:spcPts val="600"/>
              </a:spcBef>
              <a:spcAft>
                <a:spcPts val="0"/>
              </a:spcAft>
              <a:buClr>
                <a:srgbClr val="3264A0"/>
              </a:buClr>
              <a:buSzPts val="2800"/>
              <a:buFont typeface="Noto Sans Symbols"/>
              <a:buChar char="▪"/>
            </a:pPr>
            <a:r>
              <a:rPr lang="en-US" sz="2800"/>
              <a:t>Smart phone, tablets</a:t>
            </a:r>
            <a:endParaRPr/>
          </a:p>
          <a:p>
            <a:pPr marL="342900" lvl="0" indent="-342900" algn="l" rtl="0">
              <a:lnSpc>
                <a:spcPct val="100000"/>
              </a:lnSpc>
              <a:spcBef>
                <a:spcPts val="600"/>
              </a:spcBef>
              <a:spcAft>
                <a:spcPts val="0"/>
              </a:spcAft>
              <a:buClr>
                <a:srgbClr val="3264A0"/>
              </a:buClr>
              <a:buSzPts val="2800"/>
              <a:buFont typeface="Noto Sans Symbols"/>
              <a:buChar char="▪"/>
            </a:pPr>
            <a:r>
              <a:rPr lang="en-US" sz="2800"/>
              <a:t>Video games</a:t>
            </a:r>
            <a:endParaRPr/>
          </a:p>
          <a:p>
            <a:pPr marL="342900" lvl="0" indent="-342900" algn="l" rtl="0">
              <a:lnSpc>
                <a:spcPct val="100000"/>
              </a:lnSpc>
              <a:spcBef>
                <a:spcPts val="600"/>
              </a:spcBef>
              <a:spcAft>
                <a:spcPts val="0"/>
              </a:spcAft>
              <a:buClr>
                <a:srgbClr val="3264A0"/>
              </a:buClr>
              <a:buSzPts val="2800"/>
              <a:buFont typeface="Noto Sans Symbols"/>
              <a:buChar char="▪"/>
            </a:pPr>
            <a:r>
              <a:rPr lang="en-US" sz="2800"/>
              <a:t>Virtual reality headsets</a:t>
            </a:r>
            <a:endParaRPr/>
          </a:p>
          <a:p>
            <a:pPr marL="342900" lvl="0" indent="-342900" algn="l" rtl="0">
              <a:lnSpc>
                <a:spcPct val="100000"/>
              </a:lnSpc>
              <a:spcBef>
                <a:spcPts val="600"/>
              </a:spcBef>
              <a:spcAft>
                <a:spcPts val="0"/>
              </a:spcAft>
              <a:buClr>
                <a:srgbClr val="3264A0"/>
              </a:buClr>
              <a:buSzPts val="2800"/>
              <a:buFont typeface="Noto Sans Symbols"/>
              <a:buChar char="▪"/>
            </a:pPr>
            <a:r>
              <a:rPr lang="en-US"/>
              <a:t>Classroom Curriculums</a:t>
            </a:r>
            <a:r>
              <a:rPr lang="en-US" sz="2800"/>
              <a:t> </a:t>
            </a:r>
            <a:endParaRPr/>
          </a:p>
        </p:txBody>
      </p:sp>
      <p:sp>
        <p:nvSpPr>
          <p:cNvPr id="150" name="Google Shape;150;p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3264A0"/>
              </a:buClr>
              <a:buSzPts val="3600"/>
              <a:buFont typeface="Arial"/>
              <a:buNone/>
            </a:pPr>
            <a:r>
              <a:rPr lang="en-US"/>
              <a:t>What is Screen Time? </a:t>
            </a:r>
            <a:endParaRPr/>
          </a:p>
        </p:txBody>
      </p:sp>
      <p:sp>
        <p:nvSpPr>
          <p:cNvPr id="153" name="Google Shape;153;p8"/>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marR="0" lvl="0" indent="0" algn="r" rtl="0">
              <a:lnSpc>
                <a:spcPct val="100000"/>
              </a:lnSpc>
              <a:spcBef>
                <a:spcPts val="0"/>
              </a:spcBef>
              <a:spcAft>
                <a:spcPts val="0"/>
              </a:spcAft>
              <a:buClr>
                <a:srgbClr val="888888"/>
              </a:buClr>
              <a:buSzPts val="1200"/>
              <a:buFont typeface="Arial"/>
              <a:buNone/>
            </a:pPr>
            <a:fld id="{00000000-1234-1234-1234-123412341234}" type="slidenum">
              <a:rPr lang="en-US" smtClean="0"/>
              <a:pPr marL="0" marR="0" lvl="0" indent="0" algn="r" rtl="0">
                <a:lnSpc>
                  <a:spcPct val="100000"/>
                </a:lnSpc>
                <a:spcBef>
                  <a:spcPts val="0"/>
                </a:spcBef>
                <a:spcAft>
                  <a:spcPts val="0"/>
                </a:spcAft>
                <a:buClr>
                  <a:srgbClr val="888888"/>
                </a:buClr>
                <a:buSzPts val="1200"/>
                <a:buFont typeface="Arial"/>
                <a:buNone/>
              </a:pPr>
              <a:t>86</a:t>
            </a:fld>
            <a:endParaRPr sz="1200" b="0" i="0" u="none" strike="noStrike" cap="none">
              <a:solidFill>
                <a:srgbClr val="888888"/>
              </a:solidFill>
            </a:endParaRPr>
          </a:p>
        </p:txBody>
      </p:sp>
      <p:sp>
        <p:nvSpPr>
          <p:cNvPr id="152" name="Google Shape;152;p8"/>
          <p:cNvSpPr txBox="1">
            <a:spLocks noGrp="1"/>
          </p:cNvSpPr>
          <p:nvPr>
            <p:ph type="body" idx="4294967295"/>
          </p:nvPr>
        </p:nvSpPr>
        <p:spPr>
          <a:xfrm>
            <a:off x="5105400" y="1376363"/>
            <a:ext cx="4038600" cy="47498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00000"/>
              </a:lnSpc>
              <a:spcBef>
                <a:spcPts val="0"/>
              </a:spcBef>
              <a:spcAft>
                <a:spcPts val="0"/>
              </a:spcAft>
              <a:buSzPts val="2800"/>
              <a:buNone/>
            </a:pPr>
            <a:r>
              <a:rPr lang="en-US" b="1"/>
              <a:t>Allow</a:t>
            </a:r>
            <a:endParaRPr/>
          </a:p>
          <a:p>
            <a:pPr marL="342900" lvl="0" indent="-342900" algn="l" rtl="0">
              <a:lnSpc>
                <a:spcPct val="100000"/>
              </a:lnSpc>
              <a:spcBef>
                <a:spcPts val="600"/>
              </a:spcBef>
              <a:spcAft>
                <a:spcPts val="0"/>
              </a:spcAft>
              <a:buClr>
                <a:srgbClr val="3264A0"/>
              </a:buClr>
              <a:buSzPts val="2800"/>
              <a:buFont typeface="Noto Sans Symbols"/>
              <a:buChar char="▪"/>
            </a:pPr>
            <a:r>
              <a:rPr lang="en-US" sz="2800"/>
              <a:t>Personal Conversations</a:t>
            </a:r>
            <a:endParaRPr/>
          </a:p>
          <a:p>
            <a:pPr marL="742950" lvl="1" indent="-342900" algn="l" rtl="0">
              <a:lnSpc>
                <a:spcPct val="100000"/>
              </a:lnSpc>
              <a:spcBef>
                <a:spcPts val="600"/>
              </a:spcBef>
              <a:spcAft>
                <a:spcPts val="0"/>
              </a:spcAft>
              <a:buSzPts val="2400"/>
              <a:buFont typeface="Arial" panose="020B0604020202020204" pitchFamily="34" charset="0"/>
              <a:buChar char="•"/>
            </a:pPr>
            <a:r>
              <a:rPr lang="en-US"/>
              <a:t>Remote Learning</a:t>
            </a:r>
            <a:endParaRPr/>
          </a:p>
          <a:p>
            <a:pPr marL="742950" lvl="1" indent="-342900" algn="l" rtl="0">
              <a:lnSpc>
                <a:spcPct val="100000"/>
              </a:lnSpc>
              <a:spcBef>
                <a:spcPts val="600"/>
              </a:spcBef>
              <a:spcAft>
                <a:spcPts val="0"/>
              </a:spcAft>
              <a:buSzPts val="2400"/>
              <a:buFont typeface="Arial" panose="020B0604020202020204" pitchFamily="34" charset="0"/>
              <a:buChar char="•"/>
            </a:pPr>
            <a:r>
              <a:rPr lang="en-US"/>
              <a:t>Separated Families</a:t>
            </a:r>
            <a:endParaRPr/>
          </a:p>
          <a:p>
            <a:pPr marL="342900" lvl="0" indent="-342900" algn="l" rtl="0">
              <a:lnSpc>
                <a:spcPct val="100000"/>
              </a:lnSpc>
              <a:spcBef>
                <a:spcPts val="600"/>
              </a:spcBef>
              <a:spcAft>
                <a:spcPts val="0"/>
              </a:spcAft>
              <a:buClr>
                <a:srgbClr val="3264A0"/>
              </a:buClr>
              <a:buSzPts val="2800"/>
              <a:buFont typeface="Noto Sans Symbols"/>
              <a:buChar char="▪"/>
            </a:pPr>
            <a:r>
              <a:rPr lang="en-US" sz="2800"/>
              <a:t>Therapy Appointments</a:t>
            </a:r>
            <a:endParaRPr/>
          </a:p>
          <a:p>
            <a:pPr marL="342900" lvl="0" indent="-342900" algn="l" rtl="0">
              <a:lnSpc>
                <a:spcPct val="100000"/>
              </a:lnSpc>
              <a:spcBef>
                <a:spcPts val="600"/>
              </a:spcBef>
              <a:spcAft>
                <a:spcPts val="0"/>
              </a:spcAft>
              <a:buClr>
                <a:srgbClr val="3264A0"/>
              </a:buClr>
              <a:buSzPts val="2800"/>
              <a:buFont typeface="Noto Sans Symbols"/>
              <a:buChar char="▪"/>
            </a:pPr>
            <a:r>
              <a:rPr lang="en-US"/>
              <a:t>Teacher Reading a Story from a Tablet</a:t>
            </a:r>
            <a:endParaRPr/>
          </a:p>
          <a:p>
            <a:pPr marL="342900" lvl="0" indent="-342900" algn="l" rtl="0">
              <a:lnSpc>
                <a:spcPct val="100000"/>
              </a:lnSpc>
              <a:spcBef>
                <a:spcPts val="600"/>
              </a:spcBef>
              <a:spcAft>
                <a:spcPts val="0"/>
              </a:spcAft>
              <a:buClr>
                <a:srgbClr val="3264A0"/>
              </a:buClr>
              <a:buSzPts val="2800"/>
              <a:buFont typeface="Noto Sans Symbols"/>
              <a:buChar char="▪"/>
            </a:pPr>
            <a:r>
              <a:rPr lang="en-US"/>
              <a:t>Augmented Technology for children with special needs</a:t>
            </a:r>
            <a:endParaRPr/>
          </a:p>
        </p:txBody>
      </p:sp>
    </p:spTree>
    <p:extLst>
      <p:ext uri="{BB962C8B-B14F-4D97-AF65-F5344CB8AC3E}">
        <p14:creationId xmlns:p14="http://schemas.microsoft.com/office/powerpoint/2010/main" val="171450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9"/>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lvl="0" algn="l" rtl="0">
              <a:lnSpc>
                <a:spcPct val="100000"/>
              </a:lnSpc>
              <a:spcBef>
                <a:spcPts val="0"/>
              </a:spcBef>
              <a:spcAft>
                <a:spcPts val="0"/>
              </a:spcAft>
              <a:buSzPts val="2800"/>
            </a:pPr>
            <a:r>
              <a:rPr lang="en-US" sz="2800" dirty="0"/>
              <a:t>Screen Time decreases the opportunity for child development.</a:t>
            </a:r>
            <a:endParaRPr dirty="0"/>
          </a:p>
          <a:p>
            <a:pPr lvl="1" algn="l" rtl="0">
              <a:lnSpc>
                <a:spcPct val="100000"/>
              </a:lnSpc>
              <a:spcBef>
                <a:spcPts val="600"/>
              </a:spcBef>
              <a:spcAft>
                <a:spcPts val="0"/>
              </a:spcAft>
              <a:buSzPts val="2400"/>
            </a:pPr>
            <a:r>
              <a:rPr lang="en-US" sz="2400" dirty="0"/>
              <a:t>For children 8-16 months, every hour of viewing is associated with 6-8 fewer words learned</a:t>
            </a:r>
            <a:endParaRPr dirty="0"/>
          </a:p>
          <a:p>
            <a:pPr lvl="1" algn="l" rtl="0">
              <a:lnSpc>
                <a:spcPct val="100000"/>
              </a:lnSpc>
              <a:spcBef>
                <a:spcPts val="600"/>
              </a:spcBef>
              <a:spcAft>
                <a:spcPts val="0"/>
              </a:spcAft>
              <a:buSzPts val="2400"/>
            </a:pPr>
            <a:r>
              <a:rPr lang="en-US" sz="2400" dirty="0"/>
              <a:t>More hours of viewing at age 3 can lead to decreased cognitive test scores at age 6</a:t>
            </a:r>
          </a:p>
          <a:p>
            <a:pPr lvl="1" algn="l" rtl="0">
              <a:lnSpc>
                <a:spcPct val="100000"/>
              </a:lnSpc>
              <a:spcBef>
                <a:spcPts val="600"/>
              </a:spcBef>
              <a:spcAft>
                <a:spcPts val="0"/>
              </a:spcAft>
              <a:buSzPts val="2400"/>
            </a:pPr>
            <a:r>
              <a:rPr lang="en-US" sz="2400" dirty="0"/>
              <a:t>Less likely to be at a healthy weight</a:t>
            </a:r>
            <a:endParaRPr sz="2400" dirty="0"/>
          </a:p>
          <a:p>
            <a:pPr marL="342900" lvl="0" indent="-165100" algn="l" rtl="0">
              <a:lnSpc>
                <a:spcPct val="100000"/>
              </a:lnSpc>
              <a:spcBef>
                <a:spcPts val="600"/>
              </a:spcBef>
              <a:spcAft>
                <a:spcPts val="0"/>
              </a:spcAft>
              <a:buSzPts val="2800"/>
              <a:buNone/>
            </a:pPr>
            <a:endParaRPr sz="2800" dirty="0"/>
          </a:p>
          <a:p>
            <a:pPr lvl="0" algn="l" rtl="0">
              <a:lnSpc>
                <a:spcPct val="100000"/>
              </a:lnSpc>
              <a:spcBef>
                <a:spcPts val="600"/>
              </a:spcBef>
              <a:spcAft>
                <a:spcPts val="0"/>
              </a:spcAft>
              <a:buSzPts val="2800"/>
            </a:pPr>
            <a:r>
              <a:rPr lang="en-US" sz="2800" dirty="0"/>
              <a:t>Children learn best through engaging in physical activity, educational activities and social interaction with peers and teachers. </a:t>
            </a:r>
            <a:endParaRPr dirty="0"/>
          </a:p>
        </p:txBody>
      </p:sp>
      <p:sp>
        <p:nvSpPr>
          <p:cNvPr id="160" name="Google Shape;160;p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r>
              <a:rPr lang="en-US" sz="3500"/>
              <a:t>What are the concerns about screen time? </a:t>
            </a:r>
          </a:p>
        </p:txBody>
      </p:sp>
      <p:sp>
        <p:nvSpPr>
          <p:cNvPr id="161" name="Google Shape;161;p9"/>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87</a:t>
            </a:fld>
            <a:endParaRPr/>
          </a:p>
        </p:txBody>
      </p:sp>
    </p:spTree>
    <p:extLst>
      <p:ext uri="{BB962C8B-B14F-4D97-AF65-F5344CB8AC3E}">
        <p14:creationId xmlns:p14="http://schemas.microsoft.com/office/powerpoint/2010/main" val="29319694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a:t>Identifying Goals and </a:t>
            </a:r>
            <a:br>
              <a:rPr lang="en-US"/>
            </a:br>
            <a:r>
              <a:rPr lang="en-US"/>
              <a:t>Planning for Change</a:t>
            </a:r>
          </a:p>
        </p:txBody>
      </p:sp>
      <p:sp>
        <p:nvSpPr>
          <p:cNvPr id="2" name="Slide Number Placeholder 1"/>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499869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oy giving a thumbs up">
            <a:extLst>
              <a:ext uri="{FF2B5EF4-FFF2-40B4-BE49-F238E27FC236}">
                <a16:creationId xmlns:a16="http://schemas.microsoft.com/office/drawing/2014/main" id="{185518A6-28B6-4307-B5BD-F67A7BBBAC62}"/>
              </a:ext>
            </a:extLst>
          </p:cNvPr>
          <p:cNvPicPr>
            <a:picLocks noChangeAspect="1"/>
          </p:cNvPicPr>
          <p:nvPr/>
        </p:nvPicPr>
        <p:blipFill rotWithShape="1">
          <a:blip r:embed="rId3">
            <a:extLst>
              <a:ext uri="{28A0092B-C50C-407E-A947-70E740481C1C}">
                <a14:useLocalDpi xmlns:a14="http://schemas.microsoft.com/office/drawing/2010/main" val="0"/>
              </a:ext>
            </a:extLst>
          </a:blip>
          <a:srcRect l="27932" t="-7440" r="27819" b="7440"/>
          <a:stretch/>
        </p:blipFill>
        <p:spPr>
          <a:xfrm>
            <a:off x="4349402" y="-583768"/>
            <a:ext cx="4794598" cy="7223760"/>
          </a:xfrm>
          <a:prstGeom prst="rect">
            <a:avLst/>
          </a:prstGeom>
        </p:spPr>
      </p:pic>
      <p:sp>
        <p:nvSpPr>
          <p:cNvPr id="7" name="Rectangle 6">
            <a:extLst>
              <a:ext uri="{FF2B5EF4-FFF2-40B4-BE49-F238E27FC236}">
                <a16:creationId xmlns:a16="http://schemas.microsoft.com/office/drawing/2014/main" id="{9FE09094-E9F7-427C-97A3-C9F68A1E56ED}"/>
              </a:ext>
            </a:extLst>
          </p:cNvPr>
          <p:cNvSpPr/>
          <p:nvPr/>
        </p:nvSpPr>
        <p:spPr>
          <a:xfrm flipH="1">
            <a:off x="0" y="-2109"/>
            <a:ext cx="5927271" cy="6642101"/>
          </a:xfrm>
          <a:prstGeom prst="rect">
            <a:avLst/>
          </a:prstGeom>
          <a:gradFill flip="none" rotWithShape="1">
            <a:gsLst>
              <a:gs pos="36000">
                <a:srgbClr val="FFFFFF"/>
              </a:gs>
              <a:gs pos="0">
                <a:srgbClr val="F9F9F9">
                  <a:alpha val="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a:ea typeface="+mn-ea"/>
              <a:cs typeface="+mn-cs"/>
            </a:endParaRPr>
          </a:p>
        </p:txBody>
      </p:sp>
      <p:sp>
        <p:nvSpPr>
          <p:cNvPr id="2" name="Title 1">
            <a:extLst>
              <a:ext uri="{FF2B5EF4-FFF2-40B4-BE49-F238E27FC236}">
                <a16:creationId xmlns:a16="http://schemas.microsoft.com/office/drawing/2014/main" id="{33C0761F-8EE0-49FD-BA95-71FD463489D9}"/>
              </a:ext>
            </a:extLst>
          </p:cNvPr>
          <p:cNvSpPr>
            <a:spLocks noGrp="1"/>
          </p:cNvSpPr>
          <p:nvPr>
            <p:ph type="title"/>
          </p:nvPr>
        </p:nvSpPr>
        <p:spPr>
          <a:xfrm>
            <a:off x="376936" y="562528"/>
            <a:ext cx="3513784" cy="1024972"/>
          </a:xfrm>
        </p:spPr>
        <p:txBody>
          <a:bodyPr>
            <a:noAutofit/>
          </a:bodyPr>
          <a:lstStyle/>
          <a:p>
            <a:pPr>
              <a:lnSpc>
                <a:spcPts val="2880"/>
              </a:lnSpc>
            </a:pPr>
            <a:r>
              <a:rPr lang="en-US" dirty="0"/>
              <a:t>How do you develop an action plan?</a:t>
            </a:r>
          </a:p>
        </p:txBody>
      </p:sp>
      <p:sp>
        <p:nvSpPr>
          <p:cNvPr id="3" name="Content Placeholder 2">
            <a:extLst>
              <a:ext uri="{FF2B5EF4-FFF2-40B4-BE49-F238E27FC236}">
                <a16:creationId xmlns:a16="http://schemas.microsoft.com/office/drawing/2014/main" id="{11D49ABC-5571-4AB8-BE08-97AAC425B80C}"/>
              </a:ext>
            </a:extLst>
          </p:cNvPr>
          <p:cNvSpPr>
            <a:spLocks noGrp="1"/>
          </p:cNvSpPr>
          <p:nvPr>
            <p:ph idx="1"/>
          </p:nvPr>
        </p:nvSpPr>
        <p:spPr>
          <a:xfrm>
            <a:off x="376937" y="1777999"/>
            <a:ext cx="3803178" cy="4770553"/>
          </a:xfrm>
        </p:spPr>
        <p:txBody>
          <a:bodyPr>
            <a:noAutofit/>
          </a:bodyPr>
          <a:lstStyle/>
          <a:p>
            <a:pPr>
              <a:lnSpc>
                <a:spcPts val="1900"/>
              </a:lnSpc>
              <a:spcAft>
                <a:spcPts val="900"/>
              </a:spcAft>
              <a:buClrTx/>
            </a:pPr>
            <a:r>
              <a:rPr lang="en-US" sz="2400" dirty="0"/>
              <a:t>Do a program assessment </a:t>
            </a:r>
          </a:p>
          <a:p>
            <a:pPr>
              <a:lnSpc>
                <a:spcPts val="1900"/>
              </a:lnSpc>
              <a:spcAft>
                <a:spcPts val="900"/>
              </a:spcAft>
              <a:buClrTx/>
            </a:pPr>
            <a:r>
              <a:rPr lang="en-US" sz="2400" dirty="0"/>
              <a:t>Develop goals </a:t>
            </a:r>
          </a:p>
          <a:p>
            <a:pPr>
              <a:lnSpc>
                <a:spcPts val="1900"/>
              </a:lnSpc>
              <a:spcAft>
                <a:spcPts val="900"/>
              </a:spcAft>
              <a:buClrTx/>
            </a:pPr>
            <a:r>
              <a:rPr lang="en-US" sz="2400" dirty="0"/>
              <a:t>Identify challenges </a:t>
            </a:r>
          </a:p>
          <a:p>
            <a:pPr marL="635000" lvl="1" indent="-292100">
              <a:lnSpc>
                <a:spcPts val="1900"/>
              </a:lnSpc>
              <a:spcAft>
                <a:spcPts val="900"/>
              </a:spcAft>
              <a:buClrTx/>
              <a:buSzPct val="100000"/>
              <a:tabLst>
                <a:tab pos="635000" algn="l"/>
              </a:tabLst>
            </a:pPr>
            <a:r>
              <a:rPr lang="en-US" sz="2400" dirty="0"/>
              <a:t>Resources needed</a:t>
            </a:r>
          </a:p>
          <a:p>
            <a:pPr marL="635000" lvl="1" indent="-292100">
              <a:lnSpc>
                <a:spcPts val="1900"/>
              </a:lnSpc>
              <a:spcAft>
                <a:spcPts val="900"/>
              </a:spcAft>
              <a:buClrTx/>
              <a:buSzPct val="100000"/>
              <a:tabLst>
                <a:tab pos="635000" algn="l"/>
              </a:tabLst>
            </a:pPr>
            <a:r>
              <a:rPr lang="en-US" sz="2400" dirty="0"/>
              <a:t>Estimate costs </a:t>
            </a:r>
          </a:p>
          <a:p>
            <a:pPr>
              <a:lnSpc>
                <a:spcPts val="1900"/>
              </a:lnSpc>
              <a:spcAft>
                <a:spcPts val="900"/>
              </a:spcAft>
              <a:buClrTx/>
            </a:pPr>
            <a:r>
              <a:rPr lang="en-US" sz="2400" dirty="0"/>
              <a:t>Develop action steps  </a:t>
            </a:r>
          </a:p>
          <a:p>
            <a:pPr>
              <a:lnSpc>
                <a:spcPts val="1900"/>
              </a:lnSpc>
              <a:spcAft>
                <a:spcPts val="900"/>
              </a:spcAft>
              <a:buClrTx/>
            </a:pPr>
            <a:r>
              <a:rPr lang="en-US" sz="2400" dirty="0"/>
              <a:t>Identify a completion date</a:t>
            </a:r>
          </a:p>
          <a:p>
            <a:pPr>
              <a:lnSpc>
                <a:spcPts val="1900"/>
              </a:lnSpc>
              <a:spcAft>
                <a:spcPts val="900"/>
              </a:spcAft>
              <a:buClrTx/>
            </a:pPr>
            <a:r>
              <a:rPr lang="en-US" sz="2400" dirty="0"/>
              <a:t>Share responsibility </a:t>
            </a:r>
          </a:p>
        </p:txBody>
      </p:sp>
    </p:spTree>
    <p:extLst>
      <p:ext uri="{BB962C8B-B14F-4D97-AF65-F5344CB8AC3E}">
        <p14:creationId xmlns:p14="http://schemas.microsoft.com/office/powerpoint/2010/main" val="426545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79489"/>
            <a:ext cx="7824680" cy="1656080"/>
          </a:xfrm>
        </p:spPr>
        <p:txBody>
          <a:bodyPr>
            <a:noAutofit/>
          </a:bodyPr>
          <a:lstStyle/>
          <a:p>
            <a:pPr algn="r"/>
            <a:br>
              <a:rPr lang="en-US">
                <a:solidFill>
                  <a:srgbClr val="B61E3D"/>
                </a:solidFill>
              </a:rPr>
            </a:br>
            <a:r>
              <a:rPr lang="en-US"/>
              <a:t>Setting the Foundation for Healthy Habits</a:t>
            </a:r>
          </a:p>
        </p:txBody>
      </p:sp>
      <p:sp>
        <p:nvSpPr>
          <p:cNvPr id="3" name="Slide Number Placeholder 2"/>
          <p:cNvSpPr>
            <a:spLocks noGrp="1"/>
          </p:cNvSpPr>
          <p:nvPr>
            <p:ph type="sldNum" sz="quarter" idx="10"/>
          </p:nvPr>
        </p:nvSpPr>
        <p:spPr/>
        <p:txBody>
          <a:bodyPr/>
          <a:lstStyle/>
          <a:p>
            <a:fld id="{CE47D4E3-351F-4CDB-9041-F63A25E2B1C2}" type="slidenum">
              <a:rPr lang="en-US" smtClean="0"/>
              <a:t>9</a:t>
            </a:fld>
            <a:endParaRPr lang="en-US"/>
          </a:p>
        </p:txBody>
      </p:sp>
    </p:spTree>
    <p:extLst>
      <p:ext uri="{BB962C8B-B14F-4D97-AF65-F5344CB8AC3E}">
        <p14:creationId xmlns:p14="http://schemas.microsoft.com/office/powerpoint/2010/main" val="4406142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row: Pentagon 11">
            <a:extLst>
              <a:ext uri="{FF2B5EF4-FFF2-40B4-BE49-F238E27FC236}">
                <a16:creationId xmlns:a16="http://schemas.microsoft.com/office/drawing/2014/main" id="{99C5EE70-B697-426A-B5F6-78CD15C33C96}"/>
              </a:ext>
            </a:extLst>
          </p:cNvPr>
          <p:cNvSpPr/>
          <p:nvPr/>
        </p:nvSpPr>
        <p:spPr>
          <a:xfrm>
            <a:off x="4247163" y="1369356"/>
            <a:ext cx="4886327" cy="698500"/>
          </a:xfrm>
          <a:prstGeom prst="homePlate">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a:ea typeface="+mn-ea"/>
              <a:cs typeface="+mn-cs"/>
            </a:endParaRPr>
          </a:p>
        </p:txBody>
      </p:sp>
      <p:sp>
        <p:nvSpPr>
          <p:cNvPr id="14" name="Arrow: Pentagon 13">
            <a:extLst>
              <a:ext uri="{FF2B5EF4-FFF2-40B4-BE49-F238E27FC236}">
                <a16:creationId xmlns:a16="http://schemas.microsoft.com/office/drawing/2014/main" id="{44AC4B6A-FF94-4BAD-874D-6D72A1A5B3DB}"/>
              </a:ext>
            </a:extLst>
          </p:cNvPr>
          <p:cNvSpPr/>
          <p:nvPr/>
        </p:nvSpPr>
        <p:spPr>
          <a:xfrm>
            <a:off x="-1972" y="1369356"/>
            <a:ext cx="4886327" cy="698500"/>
          </a:xfrm>
          <a:prstGeom prst="homePlate">
            <a:avLst/>
          </a:prstGeom>
          <a:solidFill>
            <a:srgbClr val="00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a:ea typeface="+mn-ea"/>
              <a:cs typeface="+mn-cs"/>
            </a:endParaRPr>
          </a:p>
        </p:txBody>
      </p:sp>
      <p:sp>
        <p:nvSpPr>
          <p:cNvPr id="2" name="Title 1">
            <a:extLst>
              <a:ext uri="{FF2B5EF4-FFF2-40B4-BE49-F238E27FC236}">
                <a16:creationId xmlns:a16="http://schemas.microsoft.com/office/drawing/2014/main" id="{CA95E0C6-ED4E-4716-9CDD-53BDB846263A}"/>
              </a:ext>
            </a:extLst>
          </p:cNvPr>
          <p:cNvSpPr>
            <a:spLocks noGrp="1"/>
          </p:cNvSpPr>
          <p:nvPr>
            <p:ph type="title"/>
          </p:nvPr>
        </p:nvSpPr>
        <p:spPr/>
        <p:txBody>
          <a:bodyPr>
            <a:noAutofit/>
          </a:bodyPr>
          <a:lstStyle/>
          <a:p>
            <a:pPr>
              <a:lnSpc>
                <a:spcPct val="100000"/>
              </a:lnSpc>
              <a:spcAft>
                <a:spcPts val="1200"/>
              </a:spcAft>
            </a:pPr>
            <a:r>
              <a:rPr lang="en-US" sz="2400" dirty="0"/>
              <a:t>Goals and Action Steps</a:t>
            </a:r>
          </a:p>
        </p:txBody>
      </p:sp>
      <p:sp>
        <p:nvSpPr>
          <p:cNvPr id="4" name="Content Placeholder 3">
            <a:extLst>
              <a:ext uri="{FF2B5EF4-FFF2-40B4-BE49-F238E27FC236}">
                <a16:creationId xmlns:a16="http://schemas.microsoft.com/office/drawing/2014/main" id="{8005D288-3871-4EA5-B20C-D173E9B1FF41}"/>
              </a:ext>
            </a:extLst>
          </p:cNvPr>
          <p:cNvSpPr>
            <a:spLocks noGrp="1"/>
          </p:cNvSpPr>
          <p:nvPr>
            <p:ph sz="half" idx="4294967295"/>
          </p:nvPr>
        </p:nvSpPr>
        <p:spPr>
          <a:xfrm>
            <a:off x="0" y="1490663"/>
            <a:ext cx="3886200" cy="454025"/>
          </a:xfrm>
        </p:spPr>
        <p:txBody>
          <a:bodyPr>
            <a:normAutofit lnSpcReduction="10000"/>
          </a:bodyPr>
          <a:lstStyle/>
          <a:p>
            <a:pPr marL="0" indent="0">
              <a:buNone/>
            </a:pPr>
            <a:r>
              <a:rPr lang="en-US" sz="2400">
                <a:solidFill>
                  <a:schemeClr val="bg1"/>
                </a:solidFill>
              </a:rPr>
              <a:t>Goals</a:t>
            </a:r>
          </a:p>
        </p:txBody>
      </p:sp>
      <p:sp>
        <p:nvSpPr>
          <p:cNvPr id="5" name="Content Placeholder 4">
            <a:extLst>
              <a:ext uri="{FF2B5EF4-FFF2-40B4-BE49-F238E27FC236}">
                <a16:creationId xmlns:a16="http://schemas.microsoft.com/office/drawing/2014/main" id="{ECC42CAF-AEC0-402B-A1EE-783374FF7844}"/>
              </a:ext>
            </a:extLst>
          </p:cNvPr>
          <p:cNvSpPr>
            <a:spLocks noGrp="1"/>
          </p:cNvSpPr>
          <p:nvPr>
            <p:ph sz="half" idx="4294967295"/>
          </p:nvPr>
        </p:nvSpPr>
        <p:spPr>
          <a:xfrm>
            <a:off x="5257800" y="1516063"/>
            <a:ext cx="3886200" cy="612775"/>
          </a:xfrm>
        </p:spPr>
        <p:txBody>
          <a:bodyPr>
            <a:normAutofit/>
          </a:bodyPr>
          <a:lstStyle/>
          <a:p>
            <a:pPr marL="0" indent="0">
              <a:buNone/>
            </a:pPr>
            <a:r>
              <a:rPr lang="en-US" sz="2400">
                <a:solidFill>
                  <a:schemeClr val="bg1"/>
                </a:solidFill>
              </a:rPr>
              <a:t>Action Steps</a:t>
            </a:r>
          </a:p>
        </p:txBody>
      </p:sp>
      <p:sp>
        <p:nvSpPr>
          <p:cNvPr id="16" name="Content Placeholder 3">
            <a:extLst>
              <a:ext uri="{FF2B5EF4-FFF2-40B4-BE49-F238E27FC236}">
                <a16:creationId xmlns:a16="http://schemas.microsoft.com/office/drawing/2014/main" id="{504830ED-157D-44D9-B2CA-BFBDB2C74279}"/>
              </a:ext>
            </a:extLst>
          </p:cNvPr>
          <p:cNvSpPr txBox="1">
            <a:spLocks/>
          </p:cNvSpPr>
          <p:nvPr/>
        </p:nvSpPr>
        <p:spPr>
          <a:xfrm>
            <a:off x="642444" y="2140000"/>
            <a:ext cx="3618513" cy="458864"/>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800"/>
              </a:lnSpc>
              <a:spcBef>
                <a:spcPts val="300"/>
              </a:spcBef>
              <a:spcAft>
                <a:spcPts val="1200"/>
              </a:spcAft>
              <a:buClr>
                <a:srgbClr val="6660A6"/>
              </a:buClr>
              <a:buSzPct val="80000"/>
              <a:buFont typeface="Monotype Sorts" panose="01010601010101010101" pitchFamily="2" charset="2"/>
              <a:buNone/>
              <a:tabLst>
                <a:tab pos="347663" algn="l"/>
              </a:tabLst>
              <a:defRPr/>
            </a:pPr>
            <a:r>
              <a:rPr kumimoji="0" lang="en-US" sz="1600" b="1" i="0" u="none" strike="noStrike" kern="1200" cap="none" spc="0" normalizeH="0" baseline="0" noProof="0">
                <a:ln>
                  <a:noFill/>
                </a:ln>
                <a:solidFill>
                  <a:prstClr val="black"/>
                </a:solidFill>
                <a:effectLst/>
                <a:uLnTx/>
                <a:uFillTx/>
                <a:latin typeface="Gotham"/>
                <a:ea typeface="+mn-ea"/>
                <a:cs typeface="+mn-cs"/>
              </a:rPr>
              <a:t>A broad desired outcome </a:t>
            </a:r>
          </a:p>
        </p:txBody>
      </p:sp>
      <p:sp>
        <p:nvSpPr>
          <p:cNvPr id="19" name="Content Placeholder 4">
            <a:extLst>
              <a:ext uri="{FF2B5EF4-FFF2-40B4-BE49-F238E27FC236}">
                <a16:creationId xmlns:a16="http://schemas.microsoft.com/office/drawing/2014/main" id="{C499088A-43A2-4CAC-B8B2-341E6D7DA5B4}"/>
              </a:ext>
            </a:extLst>
          </p:cNvPr>
          <p:cNvSpPr txBox="1">
            <a:spLocks/>
          </p:cNvSpPr>
          <p:nvPr/>
        </p:nvSpPr>
        <p:spPr>
          <a:xfrm>
            <a:off x="5247290" y="2132786"/>
            <a:ext cx="3413234" cy="648106"/>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800"/>
              </a:lnSpc>
              <a:spcBef>
                <a:spcPts val="300"/>
              </a:spcBef>
              <a:spcAft>
                <a:spcPts val="0"/>
              </a:spcAft>
              <a:buClr>
                <a:srgbClr val="6660A6"/>
              </a:buClr>
              <a:buSzPct val="80000"/>
              <a:buFont typeface="Monotype Sorts" panose="01010601010101010101" pitchFamily="2" charset="2"/>
              <a:buNone/>
              <a:tabLst>
                <a:tab pos="347663" algn="l"/>
              </a:tabLst>
              <a:defRPr/>
            </a:pPr>
            <a:r>
              <a:rPr kumimoji="0" lang="en-US" sz="1600" b="1" i="0" u="none" strike="noStrike" kern="1200" cap="none" spc="0" normalizeH="0" baseline="0" noProof="0">
                <a:ln>
                  <a:noFill/>
                </a:ln>
                <a:solidFill>
                  <a:prstClr val="black"/>
                </a:solidFill>
                <a:effectLst/>
                <a:uLnTx/>
                <a:uFillTx/>
                <a:latin typeface="Gotham"/>
                <a:ea typeface="+mn-ea"/>
                <a:cs typeface="+mn-cs"/>
              </a:rPr>
              <a:t>The planned implementation of the goal and objective </a:t>
            </a:r>
            <a:endParaRPr kumimoji="0" lang="en-US" sz="1600" b="1" i="0" u="none" strike="noStrike" kern="1200" cap="none" spc="0" normalizeH="0" baseline="30000" noProof="0">
              <a:ln>
                <a:noFill/>
              </a:ln>
              <a:solidFill>
                <a:prstClr val="black"/>
              </a:solidFill>
              <a:effectLst/>
              <a:uLnTx/>
              <a:uFillTx/>
              <a:latin typeface="Gotham"/>
              <a:ea typeface="+mn-ea"/>
              <a:cs typeface="+mn-cs"/>
            </a:endParaRPr>
          </a:p>
        </p:txBody>
      </p:sp>
      <p:sp>
        <p:nvSpPr>
          <p:cNvPr id="20" name="Content Placeholder 4">
            <a:extLst>
              <a:ext uri="{FF2B5EF4-FFF2-40B4-BE49-F238E27FC236}">
                <a16:creationId xmlns:a16="http://schemas.microsoft.com/office/drawing/2014/main" id="{665A3328-8370-4178-A6AD-C356A76E9CD9}"/>
              </a:ext>
            </a:extLst>
          </p:cNvPr>
          <p:cNvSpPr txBox="1">
            <a:spLocks/>
          </p:cNvSpPr>
          <p:nvPr/>
        </p:nvSpPr>
        <p:spPr>
          <a:xfrm>
            <a:off x="5275783" y="2790349"/>
            <a:ext cx="3402724" cy="940629"/>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800"/>
              </a:lnSpc>
              <a:spcBef>
                <a:spcPts val="300"/>
              </a:spcBef>
              <a:spcAft>
                <a:spcPts val="0"/>
              </a:spcAft>
              <a:buClr>
                <a:srgbClr val="6660A6"/>
              </a:buClr>
              <a:buSzPct val="80000"/>
              <a:buFont typeface="Monotype Sorts" panose="01010601010101010101" pitchFamily="2" charset="2"/>
              <a:buNone/>
              <a:tabLst>
                <a:tab pos="347663" algn="l"/>
              </a:tabLst>
              <a:defRPr/>
            </a:pPr>
            <a:r>
              <a:rPr kumimoji="0" lang="en-US" sz="1600" b="0" i="0" u="none" strike="noStrike" kern="1200" cap="none" spc="0" normalizeH="0" baseline="0" noProof="0">
                <a:ln>
                  <a:noFill/>
                </a:ln>
                <a:solidFill>
                  <a:prstClr val="black"/>
                </a:solidFill>
                <a:effectLst/>
                <a:uLnTx/>
                <a:uFillTx/>
                <a:latin typeface="Gotham"/>
                <a:ea typeface="+mn-ea"/>
                <a:cs typeface="+mn-cs"/>
              </a:rPr>
              <a:t>Create an activity ring of physical activities that teachers can do indoors and outdoors</a:t>
            </a:r>
            <a:endParaRPr kumimoji="0" lang="en-US" sz="1600" b="0" i="0" u="none" strike="noStrike" kern="1200" cap="none" spc="0" normalizeH="0" baseline="30000" noProof="0">
              <a:ln>
                <a:noFill/>
              </a:ln>
              <a:solidFill>
                <a:prstClr val="black"/>
              </a:solidFill>
              <a:effectLst/>
              <a:uLnTx/>
              <a:uFillTx/>
              <a:latin typeface="Gotham"/>
              <a:ea typeface="+mn-ea"/>
              <a:cs typeface="+mn-cs"/>
            </a:endParaRPr>
          </a:p>
        </p:txBody>
      </p:sp>
      <p:sp>
        <p:nvSpPr>
          <p:cNvPr id="21" name="Content Placeholder 3">
            <a:extLst>
              <a:ext uri="{FF2B5EF4-FFF2-40B4-BE49-F238E27FC236}">
                <a16:creationId xmlns:a16="http://schemas.microsoft.com/office/drawing/2014/main" id="{1B4E5B65-1370-4707-831F-022C7E2A0152}"/>
              </a:ext>
            </a:extLst>
          </p:cNvPr>
          <p:cNvSpPr txBox="1">
            <a:spLocks/>
          </p:cNvSpPr>
          <p:nvPr/>
        </p:nvSpPr>
        <p:spPr>
          <a:xfrm>
            <a:off x="642444" y="2780892"/>
            <a:ext cx="3618513" cy="940629"/>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800"/>
              </a:lnSpc>
              <a:spcBef>
                <a:spcPts val="300"/>
              </a:spcBef>
              <a:spcAft>
                <a:spcPts val="1200"/>
              </a:spcAft>
              <a:buClr>
                <a:srgbClr val="6660A6"/>
              </a:buClr>
              <a:buSzPct val="80000"/>
              <a:buFont typeface="Monotype Sorts" panose="01010601010101010101" pitchFamily="2" charset="2"/>
              <a:buNone/>
              <a:tabLst>
                <a:tab pos="347663" algn="l"/>
              </a:tabLst>
              <a:defRPr/>
            </a:pPr>
            <a:r>
              <a:rPr kumimoji="0" lang="en-US" sz="1600" b="0" i="0" u="none" strike="noStrike" kern="1200" cap="none" spc="0" normalizeH="0" baseline="0" noProof="0">
                <a:ln>
                  <a:noFill/>
                </a:ln>
                <a:solidFill>
                  <a:prstClr val="black"/>
                </a:solidFill>
                <a:effectLst/>
                <a:uLnTx/>
                <a:uFillTx/>
                <a:latin typeface="Gotham"/>
                <a:ea typeface="+mn-ea"/>
                <a:cs typeface="+mn-cs"/>
              </a:rPr>
              <a:t>Toddlers will participate in at least 60 minutes of physical activity every day</a:t>
            </a:r>
          </a:p>
        </p:txBody>
      </p:sp>
      <p:pic>
        <p:nvPicPr>
          <p:cNvPr id="28" name="Picture 27">
            <a:extLst>
              <a:ext uri="{FF2B5EF4-FFF2-40B4-BE49-F238E27FC236}">
                <a16:creationId xmlns:a16="http://schemas.microsoft.com/office/drawing/2014/main" id="{A94BE26F-2F42-4092-B2A8-9B69D63EB3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3344" y="4126246"/>
            <a:ext cx="3745844" cy="2507448"/>
          </a:xfrm>
          <a:prstGeom prst="rect">
            <a:avLst/>
          </a:prstGeom>
          <a:ln>
            <a:noFill/>
          </a:ln>
          <a:effectLst>
            <a:outerShdw blurRad="292100" dist="139700" dir="2700000" algn="tl" rotWithShape="0">
              <a:srgbClr val="333333">
                <a:alpha val="65000"/>
              </a:srgbClr>
            </a:outerShdw>
          </a:effectLst>
        </p:spPr>
      </p:pic>
      <p:pic>
        <p:nvPicPr>
          <p:cNvPr id="30" name="Picture 29" descr="A group of children posing for a photo&#10;&#10;Description automatically generated with low confidence">
            <a:extLst>
              <a:ext uri="{FF2B5EF4-FFF2-40B4-BE49-F238E27FC236}">
                <a16:creationId xmlns:a16="http://schemas.microsoft.com/office/drawing/2014/main" id="{2ECE6331-302A-4E91-A7AF-07835A42B914}"/>
              </a:ext>
            </a:extLst>
          </p:cNvPr>
          <p:cNvPicPr>
            <a:picLocks noChangeAspect="1"/>
          </p:cNvPicPr>
          <p:nvPr/>
        </p:nvPicPr>
        <p:blipFill rotWithShape="1">
          <a:blip r:embed="rId4">
            <a:extLst>
              <a:ext uri="{28A0092B-C50C-407E-A947-70E740481C1C}">
                <a14:useLocalDpi xmlns:a14="http://schemas.microsoft.com/office/drawing/2010/main" val="0"/>
              </a:ext>
            </a:extLst>
          </a:blip>
          <a:srcRect l="19334" t="24103" r="29466" b="1376"/>
          <a:stretch/>
        </p:blipFill>
        <p:spPr>
          <a:xfrm>
            <a:off x="5473699" y="3581400"/>
            <a:ext cx="3546957" cy="3441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9512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randombar(horizontal)">
                                      <p:cBhvr>
                                        <p:cTn id="30" dur="500"/>
                                        <p:tgtEl>
                                          <p:spTgt spid="20"/>
                                        </p:tgtEl>
                                      </p:cBhvr>
                                    </p:animEffect>
                                  </p:childTnLst>
                                </p:cTn>
                              </p:par>
                            </p:childTnLst>
                          </p:cTn>
                        </p:par>
                        <p:par>
                          <p:cTn id="31" fill="hold">
                            <p:stCondLst>
                              <p:cond delay="500"/>
                            </p:stCondLst>
                            <p:childTnLst>
                              <p:par>
                                <p:cTn id="32" presetID="1" presetClass="entr" presetSubtype="0" fill="hold" nodeType="afterEffect">
                                  <p:stCondLst>
                                    <p:cond delay="0"/>
                                  </p:stCondLst>
                                  <p:childTnLst>
                                    <p:set>
                                      <p:cBhvr>
                                        <p:cTn id="33"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16" grpId="0"/>
      <p:bldP spid="19" grpId="0"/>
      <p:bldP spid="20" grpId="0"/>
      <p:bldP spid="21"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938E1F2-BBA6-4B93-A1BF-6A280859FD2D}"/>
              </a:ext>
            </a:extLst>
          </p:cNvPr>
          <p:cNvGrpSpPr/>
          <p:nvPr/>
        </p:nvGrpSpPr>
        <p:grpSpPr>
          <a:xfrm>
            <a:off x="-224852" y="-1"/>
            <a:ext cx="9368852" cy="6858001"/>
            <a:chOff x="0" y="-1"/>
            <a:chExt cx="9144000" cy="6642101"/>
          </a:xfrm>
        </p:grpSpPr>
        <p:pic>
          <p:nvPicPr>
            <p:cNvPr id="7" name="Picture 6">
              <a:extLst>
                <a:ext uri="{FF2B5EF4-FFF2-40B4-BE49-F238E27FC236}">
                  <a16:creationId xmlns:a16="http://schemas.microsoft.com/office/drawing/2014/main" id="{49262CA7-DB39-49E3-9727-6DAD9564C1BE}"/>
                </a:ext>
              </a:extLst>
            </p:cNvPr>
            <p:cNvPicPr>
              <a:picLocks noChangeAspect="1"/>
            </p:cNvPicPr>
            <p:nvPr/>
          </p:nvPicPr>
          <p:blipFill rotWithShape="1">
            <a:blip r:embed="rId3">
              <a:extLst>
                <a:ext uri="{28A0092B-C50C-407E-A947-70E740481C1C}">
                  <a14:useLocalDpi xmlns:a14="http://schemas.microsoft.com/office/drawing/2010/main" val="0"/>
                </a:ext>
              </a:extLst>
            </a:blip>
            <a:srcRect l="16497" t="487" r="20542" b="997"/>
            <a:stretch/>
          </p:blipFill>
          <p:spPr>
            <a:xfrm>
              <a:off x="3278839" y="-1"/>
              <a:ext cx="5865161" cy="6642101"/>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B537755C-6C89-44C4-B13D-46ED5CA2BCB0}"/>
                </a:ext>
              </a:extLst>
            </p:cNvPr>
            <p:cNvSpPr/>
            <p:nvPr/>
          </p:nvSpPr>
          <p:spPr>
            <a:xfrm flipH="1">
              <a:off x="0" y="-1"/>
              <a:ext cx="8305800" cy="6642101"/>
            </a:xfrm>
            <a:prstGeom prst="rect">
              <a:avLst/>
            </a:prstGeom>
            <a:gradFill flip="none" rotWithShape="1">
              <a:gsLst>
                <a:gs pos="36000">
                  <a:srgbClr val="FFFFFF"/>
                </a:gs>
                <a:gs pos="0">
                  <a:srgbClr val="F9F9F9">
                    <a:alpha val="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a:ea typeface="+mn-ea"/>
                <a:cs typeface="+mn-cs"/>
              </a:endParaRPr>
            </a:p>
          </p:txBody>
        </p:sp>
      </p:grpSp>
      <p:sp>
        <p:nvSpPr>
          <p:cNvPr id="2" name="Title 1">
            <a:extLst>
              <a:ext uri="{FF2B5EF4-FFF2-40B4-BE49-F238E27FC236}">
                <a16:creationId xmlns:a16="http://schemas.microsoft.com/office/drawing/2014/main" id="{16C04A72-A487-4E66-88BF-99B3B0778AB1}"/>
              </a:ext>
            </a:extLst>
          </p:cNvPr>
          <p:cNvSpPr>
            <a:spLocks noGrp="1"/>
          </p:cNvSpPr>
          <p:nvPr>
            <p:ph type="title"/>
          </p:nvPr>
        </p:nvSpPr>
        <p:spPr>
          <a:xfrm>
            <a:off x="546100" y="377058"/>
            <a:ext cx="3683000" cy="1172342"/>
          </a:xfrm>
        </p:spPr>
        <p:txBody>
          <a:bodyPr>
            <a:noAutofit/>
          </a:bodyPr>
          <a:lstStyle/>
          <a:p>
            <a:r>
              <a:rPr lang="en-US" sz="3400" dirty="0">
                <a:latin typeface="Gotham Black" pitchFamily="50" charset="0"/>
              </a:rPr>
              <a:t>How do you identify goals?</a:t>
            </a:r>
          </a:p>
        </p:txBody>
      </p:sp>
      <p:sp>
        <p:nvSpPr>
          <p:cNvPr id="3" name="Content Placeholder 2">
            <a:extLst>
              <a:ext uri="{FF2B5EF4-FFF2-40B4-BE49-F238E27FC236}">
                <a16:creationId xmlns:a16="http://schemas.microsoft.com/office/drawing/2014/main" id="{6C9ABDE6-3D4E-425E-94D5-5A47757BAE82}"/>
              </a:ext>
            </a:extLst>
          </p:cNvPr>
          <p:cNvSpPr>
            <a:spLocks noGrp="1"/>
          </p:cNvSpPr>
          <p:nvPr>
            <p:ph idx="1"/>
          </p:nvPr>
        </p:nvSpPr>
        <p:spPr>
          <a:xfrm>
            <a:off x="546100" y="1671484"/>
            <a:ext cx="4191000" cy="4919816"/>
          </a:xfrm>
        </p:spPr>
        <p:txBody>
          <a:bodyPr>
            <a:noAutofit/>
          </a:bodyPr>
          <a:lstStyle/>
          <a:p>
            <a:pPr>
              <a:lnSpc>
                <a:spcPts val="2000"/>
              </a:lnSpc>
              <a:spcAft>
                <a:spcPts val="1200"/>
              </a:spcAft>
              <a:buClrTx/>
              <a:buFont typeface="Wingdings" panose="05000000000000000000" pitchFamily="2" charset="2"/>
              <a:buChar char="q"/>
            </a:pPr>
            <a:r>
              <a:rPr lang="en-US" sz="2400" b="0" dirty="0"/>
              <a:t>Review the best practices for physical activity </a:t>
            </a:r>
          </a:p>
          <a:p>
            <a:pPr>
              <a:lnSpc>
                <a:spcPts val="2000"/>
              </a:lnSpc>
              <a:spcAft>
                <a:spcPts val="1200"/>
              </a:spcAft>
              <a:buClrTx/>
              <a:buFont typeface="Wingdings" panose="05000000000000000000" pitchFamily="2" charset="2"/>
              <a:buChar char="q"/>
            </a:pPr>
            <a:r>
              <a:rPr lang="en-US" sz="2400" b="0" dirty="0"/>
              <a:t>Think about which best practices you currently have in place and why you would like to improve your physical activity practices</a:t>
            </a:r>
          </a:p>
          <a:p>
            <a:pPr>
              <a:lnSpc>
                <a:spcPts val="2000"/>
              </a:lnSpc>
              <a:spcAft>
                <a:spcPts val="1200"/>
              </a:spcAft>
              <a:buClrTx/>
              <a:buFont typeface="Wingdings" panose="05000000000000000000" pitchFamily="2" charset="2"/>
              <a:buChar char="q"/>
            </a:pPr>
            <a:r>
              <a:rPr lang="en-US" sz="2400" b="0" dirty="0"/>
              <a:t>Use your program assessment results to identify your strengths and areas of improvement</a:t>
            </a:r>
          </a:p>
          <a:p>
            <a:pPr>
              <a:lnSpc>
                <a:spcPts val="2000"/>
              </a:lnSpc>
              <a:spcAft>
                <a:spcPts val="1200"/>
              </a:spcAft>
              <a:buClrTx/>
              <a:buFont typeface="Wingdings" panose="05000000000000000000" pitchFamily="2" charset="2"/>
              <a:buChar char="q"/>
            </a:pPr>
            <a:r>
              <a:rPr lang="en-US" sz="2400" b="0" dirty="0"/>
              <a:t>Identify a goal you would like to work on in your program </a:t>
            </a:r>
          </a:p>
        </p:txBody>
      </p:sp>
    </p:spTree>
    <p:extLst>
      <p:ext uri="{BB962C8B-B14F-4D97-AF65-F5344CB8AC3E}">
        <p14:creationId xmlns:p14="http://schemas.microsoft.com/office/powerpoint/2010/main" val="249975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ild with football on his head">
            <a:extLst>
              <a:ext uri="{FF2B5EF4-FFF2-40B4-BE49-F238E27FC236}">
                <a16:creationId xmlns:a16="http://schemas.microsoft.com/office/drawing/2014/main" id="{49262CA7-DB39-49E3-9727-6DAD9564C1BE}"/>
              </a:ext>
            </a:extLst>
          </p:cNvPr>
          <p:cNvPicPr>
            <a:picLocks noChangeAspect="1"/>
          </p:cNvPicPr>
          <p:nvPr/>
        </p:nvPicPr>
        <p:blipFill>
          <a:blip r:embed="rId3">
            <a:extLst>
              <a:ext uri="{28A0092B-C50C-407E-A947-70E740481C1C}">
                <a14:useLocalDpi xmlns:a14="http://schemas.microsoft.com/office/drawing/2010/main" val="0"/>
              </a:ext>
            </a:extLst>
          </a:blip>
          <a:srcRect l="29897" r="29897"/>
          <a:stretch/>
        </p:blipFill>
        <p:spPr>
          <a:xfrm>
            <a:off x="5029285" y="-45720"/>
            <a:ext cx="4114716" cy="6903720"/>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6C9ABDE6-3D4E-425E-94D5-5A47757BAE82}"/>
              </a:ext>
            </a:extLst>
          </p:cNvPr>
          <p:cNvSpPr>
            <a:spLocks noGrp="1"/>
          </p:cNvSpPr>
          <p:nvPr>
            <p:ph idx="1"/>
          </p:nvPr>
        </p:nvSpPr>
        <p:spPr>
          <a:xfrm>
            <a:off x="446183" y="1549400"/>
            <a:ext cx="4619433" cy="4931542"/>
          </a:xfrm>
        </p:spPr>
        <p:txBody>
          <a:bodyPr>
            <a:noAutofit/>
          </a:bodyPr>
          <a:lstStyle/>
          <a:p>
            <a:pPr>
              <a:lnSpc>
                <a:spcPts val="2000"/>
              </a:lnSpc>
              <a:spcAft>
                <a:spcPts val="1200"/>
              </a:spcAft>
              <a:buClrTx/>
              <a:buFont typeface="Wingdings" panose="05000000000000000000" pitchFamily="2" charset="2"/>
              <a:buChar char="q"/>
            </a:pPr>
            <a:r>
              <a:rPr lang="en-US" sz="2400" dirty="0"/>
              <a:t>Specific </a:t>
            </a:r>
            <a:r>
              <a:rPr lang="en-US" sz="2400" dirty="0">
                <a:sym typeface="Symbol" panose="05050102010706020507" pitchFamily="18" charset="2"/>
              </a:rPr>
              <a:t></a:t>
            </a:r>
            <a:r>
              <a:rPr lang="en-US" sz="2400" dirty="0"/>
              <a:t> </a:t>
            </a:r>
            <a:r>
              <a:rPr lang="en-US" sz="2400" b="0" dirty="0"/>
              <a:t>exactly what you would like to achieve</a:t>
            </a:r>
          </a:p>
          <a:p>
            <a:pPr>
              <a:lnSpc>
                <a:spcPts val="2000"/>
              </a:lnSpc>
              <a:spcAft>
                <a:spcPts val="1200"/>
              </a:spcAft>
              <a:buClrTx/>
              <a:buFont typeface="Wingdings" panose="05000000000000000000" pitchFamily="2" charset="2"/>
              <a:buChar char="q"/>
            </a:pPr>
            <a:r>
              <a:rPr lang="en-US" sz="2400" dirty="0"/>
              <a:t>Measurable </a:t>
            </a:r>
            <a:r>
              <a:rPr lang="en-US" sz="2400" dirty="0">
                <a:sym typeface="Symbol" panose="05050102010706020507" pitchFamily="18" charset="2"/>
              </a:rPr>
              <a:t></a:t>
            </a:r>
            <a:r>
              <a:rPr lang="en-US" sz="2400" dirty="0"/>
              <a:t> </a:t>
            </a:r>
            <a:r>
              <a:rPr lang="en-US" sz="2400" b="0" dirty="0"/>
              <a:t>a way to determine if the goal has been reached </a:t>
            </a:r>
          </a:p>
          <a:p>
            <a:pPr>
              <a:lnSpc>
                <a:spcPts val="2000"/>
              </a:lnSpc>
              <a:spcAft>
                <a:spcPts val="1200"/>
              </a:spcAft>
              <a:buClrTx/>
              <a:buFont typeface="Wingdings" panose="05000000000000000000" pitchFamily="2" charset="2"/>
              <a:buChar char="q"/>
            </a:pPr>
            <a:r>
              <a:rPr lang="en-US" sz="2400" dirty="0"/>
              <a:t>Attainable </a:t>
            </a:r>
            <a:r>
              <a:rPr lang="en-US" sz="2400" dirty="0">
                <a:sym typeface="Symbol" panose="05050102010706020507" pitchFamily="18" charset="2"/>
              </a:rPr>
              <a:t></a:t>
            </a:r>
            <a:r>
              <a:rPr lang="en-US" sz="2400" dirty="0"/>
              <a:t> </a:t>
            </a:r>
            <a:r>
              <a:rPr lang="en-US" sz="2400" b="0" dirty="0"/>
              <a:t>reasonable to achieve it in a specific timeframe  </a:t>
            </a:r>
          </a:p>
          <a:p>
            <a:pPr>
              <a:lnSpc>
                <a:spcPts val="2000"/>
              </a:lnSpc>
              <a:spcAft>
                <a:spcPts val="1200"/>
              </a:spcAft>
              <a:buClrTx/>
              <a:buFont typeface="Wingdings" panose="05000000000000000000" pitchFamily="2" charset="2"/>
              <a:buChar char="q"/>
            </a:pPr>
            <a:r>
              <a:rPr lang="en-US" sz="2400" dirty="0"/>
              <a:t>Relevant </a:t>
            </a:r>
            <a:r>
              <a:rPr lang="en-US" sz="2400" dirty="0">
                <a:sym typeface="Symbol" panose="05050102010706020507" pitchFamily="18" charset="2"/>
              </a:rPr>
              <a:t></a:t>
            </a:r>
            <a:r>
              <a:rPr lang="en-US" sz="2400" dirty="0"/>
              <a:t> </a:t>
            </a:r>
            <a:r>
              <a:rPr lang="en-US" sz="2400" b="0" dirty="0"/>
              <a:t>aligned with program objectives</a:t>
            </a:r>
          </a:p>
          <a:p>
            <a:pPr>
              <a:lnSpc>
                <a:spcPts val="2000"/>
              </a:lnSpc>
              <a:spcAft>
                <a:spcPts val="1200"/>
              </a:spcAft>
              <a:buClrTx/>
              <a:buFont typeface="Wingdings" panose="05000000000000000000" pitchFamily="2" charset="2"/>
              <a:buChar char="q"/>
            </a:pPr>
            <a:r>
              <a:rPr lang="en-US" sz="2400" dirty="0"/>
              <a:t>Time-bound </a:t>
            </a:r>
            <a:r>
              <a:rPr lang="en-US" sz="2400" dirty="0">
                <a:sym typeface="Symbol" panose="05050102010706020507" pitchFamily="18" charset="2"/>
              </a:rPr>
              <a:t></a:t>
            </a:r>
            <a:r>
              <a:rPr lang="en-US" sz="2400" dirty="0"/>
              <a:t> </a:t>
            </a:r>
            <a:r>
              <a:rPr lang="en-US" sz="2400" b="0" dirty="0"/>
              <a:t>with a completion date </a:t>
            </a:r>
          </a:p>
        </p:txBody>
      </p:sp>
      <p:sp>
        <p:nvSpPr>
          <p:cNvPr id="8" name="Content Placeholder 2">
            <a:extLst>
              <a:ext uri="{FF2B5EF4-FFF2-40B4-BE49-F238E27FC236}">
                <a16:creationId xmlns:a16="http://schemas.microsoft.com/office/drawing/2014/main" id="{76B00B92-B636-452C-BA71-2BE6A1B0E045}"/>
              </a:ext>
            </a:extLst>
          </p:cNvPr>
          <p:cNvSpPr txBox="1">
            <a:spLocks/>
          </p:cNvSpPr>
          <p:nvPr/>
        </p:nvSpPr>
        <p:spPr>
          <a:xfrm>
            <a:off x="546100" y="1231900"/>
            <a:ext cx="4191000" cy="459740"/>
          </a:xfrm>
          <a:prstGeom prst="rect">
            <a:avLst/>
          </a:prstGeom>
        </p:spPr>
        <p:txBody>
          <a:bodyPr vert="horz" lIns="91440" tIns="45720" rIns="91440" bIns="45720" rtlCol="0">
            <a:noAutofit/>
          </a:bodyPr>
          <a:lstStyle>
            <a:lvl1pPr marL="406400" indent="-406400" algn="l" defTabSz="914400" rtl="0" eaLnBrk="1" latinLnBrk="0" hangingPunct="1">
              <a:lnSpc>
                <a:spcPct val="90000"/>
              </a:lnSpc>
              <a:spcBef>
                <a:spcPts val="1000"/>
              </a:spcBef>
              <a:buClr>
                <a:srgbClr val="C4C4C4"/>
              </a:buClr>
              <a:buSzPct val="80000"/>
              <a:buFont typeface="Monotype Sorts" panose="01010601010101010101" pitchFamily="2" charset="2"/>
              <a:buChar char=""/>
              <a:tabLst>
                <a:tab pos="406400" algn="l"/>
              </a:tabLst>
              <a:defRPr sz="2800" b="1" kern="1200">
                <a:solidFill>
                  <a:schemeClr val="tx1"/>
                </a:solidFill>
                <a:latin typeface="Gotham" panose="02000504050000020004" pitchFamily="2" charset="0"/>
                <a:ea typeface="+mn-ea"/>
                <a:cs typeface="+mn-cs"/>
              </a:defRPr>
            </a:lvl1pPr>
            <a:lvl2pPr marL="798513" indent="-341313" algn="l" defTabSz="914400" rtl="0" eaLnBrk="1" latinLnBrk="0" hangingPunct="1">
              <a:lnSpc>
                <a:spcPct val="90000"/>
              </a:lnSpc>
              <a:spcBef>
                <a:spcPts val="500"/>
              </a:spcBef>
              <a:buClr>
                <a:srgbClr val="F05A66"/>
              </a:buClr>
              <a:buSzPct val="80000"/>
              <a:buFont typeface="Symbol" panose="05050102010706020507" pitchFamily="18" charset="2"/>
              <a:buChar char=""/>
              <a:tabLst>
                <a:tab pos="798513" algn="l"/>
              </a:tabLst>
              <a:defRPr sz="2400" kern="1200">
                <a:solidFill>
                  <a:schemeClr val="tx1"/>
                </a:solidFill>
                <a:latin typeface="Gotham" panose="02000504050000020004" pitchFamily="2" charset="0"/>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000"/>
              </a:lnSpc>
              <a:spcBef>
                <a:spcPts val="1000"/>
              </a:spcBef>
              <a:spcAft>
                <a:spcPts val="1200"/>
              </a:spcAft>
              <a:buClrTx/>
              <a:buSzPct val="80000"/>
              <a:buFont typeface="Monotype Sorts" panose="01010601010101010101" pitchFamily="2" charset="2"/>
              <a:buNone/>
              <a:tabLst>
                <a:tab pos="406400" algn="l"/>
              </a:tabLst>
              <a:defRPr/>
            </a:pPr>
            <a:endParaRPr kumimoji="0" lang="en-US" sz="2000" b="1" i="0" u="none" strike="noStrike" kern="1200" cap="none" spc="0" normalizeH="0" baseline="0" noProof="0">
              <a:ln>
                <a:noFill/>
              </a:ln>
              <a:solidFill>
                <a:prstClr val="black"/>
              </a:solidFill>
              <a:effectLst/>
              <a:uLnTx/>
              <a:uFillTx/>
              <a:latin typeface="Gotham" panose="02000504050000020004" pitchFamily="2" charset="0"/>
              <a:ea typeface="+mn-ea"/>
              <a:cs typeface="+mn-cs"/>
            </a:endParaRPr>
          </a:p>
        </p:txBody>
      </p:sp>
      <p:sp>
        <p:nvSpPr>
          <p:cNvPr id="6" name="Title 1">
            <a:extLst>
              <a:ext uri="{FF2B5EF4-FFF2-40B4-BE49-F238E27FC236}">
                <a16:creationId xmlns:a16="http://schemas.microsoft.com/office/drawing/2014/main" id="{B43F8AB7-49F7-4FDC-96B8-13F0A1BA4645}"/>
              </a:ext>
            </a:extLst>
          </p:cNvPr>
          <p:cNvSpPr txBox="1">
            <a:spLocks/>
          </p:cNvSpPr>
          <p:nvPr/>
        </p:nvSpPr>
        <p:spPr>
          <a:xfrm>
            <a:off x="546100" y="377058"/>
            <a:ext cx="4519516" cy="11723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FAAD14"/>
                </a:solidFill>
                <a:latin typeface="Gotham" panose="02000504050000020004"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AAD14"/>
                </a:solidFill>
                <a:effectLst/>
                <a:uLnTx/>
                <a:uFillTx/>
                <a:latin typeface="Gotham Black"/>
                <a:ea typeface="+mj-ea"/>
                <a:cs typeface="+mj-cs"/>
              </a:rPr>
              <a:t>SMART GOALS</a:t>
            </a:r>
            <a:br>
              <a:rPr kumimoji="0" lang="en-US" sz="3600" b="1" i="0" u="none" strike="noStrike" kern="1200" cap="none" spc="0" normalizeH="0" baseline="0" noProof="0" dirty="0">
                <a:ln>
                  <a:noFill/>
                </a:ln>
                <a:solidFill>
                  <a:srgbClr val="FAAD14"/>
                </a:solidFill>
                <a:effectLst/>
                <a:uLnTx/>
                <a:uFillTx/>
                <a:latin typeface="Gotham Black"/>
                <a:ea typeface="+mj-ea"/>
                <a:cs typeface="+mj-cs"/>
              </a:rPr>
            </a:br>
            <a:endParaRPr kumimoji="0" lang="en-US" sz="3400" b="1" i="0" u="none" strike="noStrike" kern="1200" cap="none" spc="0" normalizeH="0" baseline="0" noProof="0" dirty="0">
              <a:ln>
                <a:noFill/>
              </a:ln>
              <a:solidFill>
                <a:srgbClr val="FAAD14"/>
              </a:solidFill>
              <a:effectLst/>
              <a:uLnTx/>
              <a:uFillTx/>
              <a:latin typeface="Gotham Black" pitchFamily="50" charset="0"/>
              <a:ea typeface="+mj-ea"/>
              <a:cs typeface="+mj-cs"/>
            </a:endParaRPr>
          </a:p>
        </p:txBody>
      </p:sp>
    </p:spTree>
    <p:extLst>
      <p:ext uri="{BB962C8B-B14F-4D97-AF65-F5344CB8AC3E}">
        <p14:creationId xmlns:p14="http://schemas.microsoft.com/office/powerpoint/2010/main" val="203610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4A72-A487-4E66-88BF-99B3B0778AB1}"/>
              </a:ext>
            </a:extLst>
          </p:cNvPr>
          <p:cNvSpPr>
            <a:spLocks noGrp="1"/>
          </p:cNvSpPr>
          <p:nvPr>
            <p:ph type="title"/>
          </p:nvPr>
        </p:nvSpPr>
        <p:spPr>
          <a:xfrm>
            <a:off x="546100" y="495302"/>
            <a:ext cx="7454900" cy="727842"/>
          </a:xfrm>
        </p:spPr>
        <p:txBody>
          <a:bodyPr>
            <a:noAutofit/>
          </a:bodyPr>
          <a:lstStyle/>
          <a:p>
            <a:pPr>
              <a:lnSpc>
                <a:spcPts val="3400"/>
              </a:lnSpc>
            </a:pPr>
            <a:r>
              <a:rPr lang="en-US" sz="2800" dirty="0">
                <a:latin typeface="Gotham Black" pitchFamily="50" charset="0"/>
              </a:rPr>
              <a:t>How do you create a SMART goal?</a:t>
            </a:r>
          </a:p>
        </p:txBody>
      </p:sp>
      <p:sp>
        <p:nvSpPr>
          <p:cNvPr id="3" name="Content Placeholder 2">
            <a:extLst>
              <a:ext uri="{FF2B5EF4-FFF2-40B4-BE49-F238E27FC236}">
                <a16:creationId xmlns:a16="http://schemas.microsoft.com/office/drawing/2014/main" id="{6C9ABDE6-3D4E-425E-94D5-5A47757BAE82}"/>
              </a:ext>
            </a:extLst>
          </p:cNvPr>
          <p:cNvSpPr>
            <a:spLocks noGrp="1"/>
          </p:cNvSpPr>
          <p:nvPr>
            <p:ph idx="1"/>
          </p:nvPr>
        </p:nvSpPr>
        <p:spPr>
          <a:xfrm>
            <a:off x="647700" y="2933701"/>
            <a:ext cx="4025900" cy="2489201"/>
          </a:xfrm>
        </p:spPr>
        <p:txBody>
          <a:bodyPr>
            <a:noAutofit/>
          </a:bodyPr>
          <a:lstStyle/>
          <a:p>
            <a:pPr>
              <a:lnSpc>
                <a:spcPts val="2000"/>
              </a:lnSpc>
              <a:spcAft>
                <a:spcPts val="600"/>
              </a:spcAft>
              <a:buClrTx/>
              <a:buFont typeface="Wingdings" panose="05000000000000000000" pitchFamily="2" charset="2"/>
              <a:buChar char="q"/>
            </a:pPr>
            <a:r>
              <a:rPr lang="en-US" sz="2400" dirty="0"/>
              <a:t>Specific</a:t>
            </a:r>
            <a:endParaRPr lang="en-US" sz="2400" b="0" dirty="0"/>
          </a:p>
          <a:p>
            <a:pPr>
              <a:lnSpc>
                <a:spcPts val="2000"/>
              </a:lnSpc>
              <a:spcAft>
                <a:spcPts val="600"/>
              </a:spcAft>
              <a:buClrTx/>
              <a:buFont typeface="Wingdings" panose="05000000000000000000" pitchFamily="2" charset="2"/>
              <a:buChar char="q"/>
            </a:pPr>
            <a:r>
              <a:rPr lang="en-US" sz="2400" dirty="0"/>
              <a:t>Measurable</a:t>
            </a:r>
            <a:endParaRPr lang="en-US" sz="2400" b="0" dirty="0"/>
          </a:p>
          <a:p>
            <a:pPr>
              <a:lnSpc>
                <a:spcPts val="2000"/>
              </a:lnSpc>
              <a:spcAft>
                <a:spcPts val="600"/>
              </a:spcAft>
              <a:buClrTx/>
              <a:buFont typeface="Wingdings" panose="05000000000000000000" pitchFamily="2" charset="2"/>
              <a:buChar char="q"/>
            </a:pPr>
            <a:r>
              <a:rPr lang="en-US" sz="2400" dirty="0"/>
              <a:t>Attainable</a:t>
            </a:r>
            <a:endParaRPr lang="en-US" sz="2400" b="0" dirty="0"/>
          </a:p>
          <a:p>
            <a:pPr>
              <a:lnSpc>
                <a:spcPts val="2000"/>
              </a:lnSpc>
              <a:spcAft>
                <a:spcPts val="600"/>
              </a:spcAft>
              <a:buClrTx/>
              <a:buFont typeface="Wingdings" panose="05000000000000000000" pitchFamily="2" charset="2"/>
              <a:buChar char="q"/>
            </a:pPr>
            <a:r>
              <a:rPr lang="en-US" sz="2400" dirty="0"/>
              <a:t>Relevant </a:t>
            </a:r>
          </a:p>
          <a:p>
            <a:pPr>
              <a:lnSpc>
                <a:spcPts val="2000"/>
              </a:lnSpc>
              <a:spcAft>
                <a:spcPts val="1200"/>
              </a:spcAft>
              <a:buClrTx/>
              <a:buFont typeface="Wingdings" panose="05000000000000000000" pitchFamily="2" charset="2"/>
              <a:buChar char="q"/>
            </a:pPr>
            <a:r>
              <a:rPr lang="en-US" sz="2400" dirty="0"/>
              <a:t>Time-bound</a:t>
            </a:r>
          </a:p>
        </p:txBody>
      </p:sp>
      <p:sp>
        <p:nvSpPr>
          <p:cNvPr id="8" name="Content Placeholder 2">
            <a:extLst>
              <a:ext uri="{FF2B5EF4-FFF2-40B4-BE49-F238E27FC236}">
                <a16:creationId xmlns:a16="http://schemas.microsoft.com/office/drawing/2014/main" id="{76B00B92-B636-452C-BA71-2BE6A1B0E045}"/>
              </a:ext>
            </a:extLst>
          </p:cNvPr>
          <p:cNvSpPr txBox="1">
            <a:spLocks/>
          </p:cNvSpPr>
          <p:nvPr/>
        </p:nvSpPr>
        <p:spPr>
          <a:xfrm>
            <a:off x="546100" y="1587501"/>
            <a:ext cx="6830060" cy="1168400"/>
          </a:xfrm>
          <a:prstGeom prst="rect">
            <a:avLst/>
          </a:prstGeom>
        </p:spPr>
        <p:txBody>
          <a:bodyPr vert="horz" lIns="91440" tIns="45720" rIns="91440" bIns="45720" rtlCol="0">
            <a:noAutofit/>
          </a:bodyPr>
          <a:lstStyle>
            <a:lvl1pPr marL="406400" indent="-406400" algn="l" defTabSz="914400" rtl="0" eaLnBrk="1" latinLnBrk="0" hangingPunct="1">
              <a:lnSpc>
                <a:spcPct val="90000"/>
              </a:lnSpc>
              <a:spcBef>
                <a:spcPts val="1000"/>
              </a:spcBef>
              <a:buClr>
                <a:srgbClr val="C4C4C4"/>
              </a:buClr>
              <a:buSzPct val="80000"/>
              <a:buFont typeface="Monotype Sorts" panose="01010601010101010101" pitchFamily="2" charset="2"/>
              <a:buChar char=""/>
              <a:tabLst>
                <a:tab pos="406400" algn="l"/>
              </a:tabLst>
              <a:defRPr sz="2800" b="1" kern="1200">
                <a:solidFill>
                  <a:schemeClr val="tx1"/>
                </a:solidFill>
                <a:latin typeface="Gotham" panose="02000504050000020004" pitchFamily="2" charset="0"/>
                <a:ea typeface="+mn-ea"/>
                <a:cs typeface="+mn-cs"/>
              </a:defRPr>
            </a:lvl1pPr>
            <a:lvl2pPr marL="798513" indent="-341313" algn="l" defTabSz="914400" rtl="0" eaLnBrk="1" latinLnBrk="0" hangingPunct="1">
              <a:lnSpc>
                <a:spcPct val="90000"/>
              </a:lnSpc>
              <a:spcBef>
                <a:spcPts val="500"/>
              </a:spcBef>
              <a:buClr>
                <a:srgbClr val="F05A66"/>
              </a:buClr>
              <a:buSzPct val="80000"/>
              <a:buFont typeface="Symbol" panose="05050102010706020507" pitchFamily="18" charset="2"/>
              <a:buChar char=""/>
              <a:tabLst>
                <a:tab pos="798513" algn="l"/>
              </a:tabLst>
              <a:defRPr sz="2400" kern="1200">
                <a:solidFill>
                  <a:schemeClr val="tx1"/>
                </a:solidFill>
                <a:latin typeface="Gotham" panose="02000504050000020004" pitchFamily="2" charset="0"/>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000"/>
              </a:lnSpc>
              <a:spcBef>
                <a:spcPts val="1000"/>
              </a:spcBef>
              <a:spcAft>
                <a:spcPts val="1200"/>
              </a:spcAft>
              <a:buClrTx/>
              <a:buSzPct val="80000"/>
              <a:buFont typeface="Monotype Sorts" panose="01010601010101010101" pitchFamily="2" charset="2"/>
              <a:buNone/>
              <a:tabLst>
                <a:tab pos="406400" algn="l"/>
              </a:tabLst>
              <a:defRPr/>
            </a:pPr>
            <a:r>
              <a:rPr kumimoji="0" lang="en-US" sz="2000" b="1" i="0" u="none" strike="noStrike" kern="1200" cap="none" spc="0" normalizeH="0" baseline="0" noProof="0" dirty="0">
                <a:ln>
                  <a:noFill/>
                </a:ln>
                <a:solidFill>
                  <a:prstClr val="black"/>
                </a:solidFill>
                <a:effectLst/>
                <a:uLnTx/>
                <a:uFillTx/>
                <a:latin typeface="+mj-lt"/>
                <a:ea typeface="+mn-ea"/>
                <a:cs typeface="+mn-cs"/>
              </a:rPr>
              <a:t>How can we make this goal statement stronger?</a:t>
            </a:r>
          </a:p>
          <a:p>
            <a:pPr marL="0" marR="0" lvl="0" indent="0" algn="l" defTabSz="914400" rtl="0" eaLnBrk="1" fontAlgn="auto" latinLnBrk="0" hangingPunct="1">
              <a:lnSpc>
                <a:spcPts val="2200"/>
              </a:lnSpc>
              <a:spcBef>
                <a:spcPts val="1000"/>
              </a:spcBef>
              <a:spcAft>
                <a:spcPts val="1200"/>
              </a:spcAft>
              <a:buClrTx/>
              <a:buSzPct val="80000"/>
              <a:buFont typeface="Monotype Sorts" panose="01010601010101010101" pitchFamily="2" charset="2"/>
              <a:buNone/>
              <a:tabLst>
                <a:tab pos="406400" algn="l"/>
              </a:tabLst>
              <a:defRPr/>
            </a:pPr>
            <a:r>
              <a:rPr kumimoji="0" lang="en-US" sz="2000" b="1" i="0" u="none" strike="noStrike" kern="1200" cap="none" spc="0" normalizeH="0" baseline="0" noProof="0" dirty="0">
                <a:ln>
                  <a:noFill/>
                </a:ln>
                <a:solidFill>
                  <a:srgbClr val="F4A815"/>
                </a:solidFill>
                <a:effectLst/>
                <a:uLnTx/>
                <a:uFillTx/>
                <a:latin typeface="+mj-lt"/>
                <a:ea typeface="+mn-ea"/>
                <a:cs typeface="+mn-cs"/>
              </a:rPr>
              <a:t>Children will be physically active in my program</a:t>
            </a:r>
          </a:p>
        </p:txBody>
      </p:sp>
      <p:pic>
        <p:nvPicPr>
          <p:cNvPr id="5" name="Picture 4" descr="Father standing with child on shoulders indoors, both smiling with flexed arm muscles">
            <a:extLst>
              <a:ext uri="{FF2B5EF4-FFF2-40B4-BE49-F238E27FC236}">
                <a16:creationId xmlns:a16="http://schemas.microsoft.com/office/drawing/2014/main" id="{718E1F07-7FDC-4B70-86F7-078717763BB9}"/>
              </a:ext>
            </a:extLst>
          </p:cNvPr>
          <p:cNvPicPr>
            <a:picLocks noChangeAspect="1"/>
          </p:cNvPicPr>
          <p:nvPr/>
        </p:nvPicPr>
        <p:blipFill rotWithShape="1">
          <a:blip r:embed="rId3">
            <a:extLst>
              <a:ext uri="{28A0092B-C50C-407E-A947-70E740481C1C}">
                <a14:useLocalDpi xmlns:a14="http://schemas.microsoft.com/office/drawing/2010/main" val="0"/>
              </a:ext>
            </a:extLst>
          </a:blip>
          <a:srcRect l="16786" r="22678"/>
          <a:stretch/>
        </p:blipFill>
        <p:spPr>
          <a:xfrm>
            <a:off x="5339041" y="2694941"/>
            <a:ext cx="3570318" cy="3931920"/>
          </a:xfrm>
          <a:prstGeom prst="rect">
            <a:avLst/>
          </a:prstGeom>
        </p:spPr>
      </p:pic>
    </p:spTree>
    <p:extLst>
      <p:ext uri="{BB962C8B-B14F-4D97-AF65-F5344CB8AC3E}">
        <p14:creationId xmlns:p14="http://schemas.microsoft.com/office/powerpoint/2010/main" val="305521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4A72-A487-4E66-88BF-99B3B0778AB1}"/>
              </a:ext>
            </a:extLst>
          </p:cNvPr>
          <p:cNvSpPr>
            <a:spLocks noGrp="1"/>
          </p:cNvSpPr>
          <p:nvPr>
            <p:ph type="title"/>
          </p:nvPr>
        </p:nvSpPr>
        <p:spPr>
          <a:xfrm>
            <a:off x="558801" y="174625"/>
            <a:ext cx="7426826" cy="1190078"/>
          </a:xfrm>
        </p:spPr>
        <p:txBody>
          <a:bodyPr>
            <a:noAutofit/>
          </a:bodyPr>
          <a:lstStyle/>
          <a:p>
            <a:r>
              <a:rPr lang="en-US" sz="2400" dirty="0">
                <a:latin typeface="Gotham Black" pitchFamily="50" charset="0"/>
              </a:rPr>
              <a:t>What are action steps?</a:t>
            </a:r>
          </a:p>
        </p:txBody>
      </p:sp>
      <p:sp>
        <p:nvSpPr>
          <p:cNvPr id="3" name="Content Placeholder 2">
            <a:extLst>
              <a:ext uri="{FF2B5EF4-FFF2-40B4-BE49-F238E27FC236}">
                <a16:creationId xmlns:a16="http://schemas.microsoft.com/office/drawing/2014/main" id="{6C9ABDE6-3D4E-425E-94D5-5A47757BAE82}"/>
              </a:ext>
            </a:extLst>
          </p:cNvPr>
          <p:cNvSpPr>
            <a:spLocks noGrp="1"/>
          </p:cNvSpPr>
          <p:nvPr>
            <p:ph idx="1"/>
          </p:nvPr>
        </p:nvSpPr>
        <p:spPr>
          <a:xfrm>
            <a:off x="558801" y="1644103"/>
            <a:ext cx="4330700" cy="1031108"/>
          </a:xfrm>
        </p:spPr>
        <p:txBody>
          <a:bodyPr>
            <a:noAutofit/>
          </a:bodyPr>
          <a:lstStyle/>
          <a:p>
            <a:pPr marL="0" indent="0">
              <a:lnSpc>
                <a:spcPts val="2300"/>
              </a:lnSpc>
              <a:spcAft>
                <a:spcPts val="600"/>
              </a:spcAft>
              <a:buClr>
                <a:srgbClr val="EC01C0"/>
              </a:buClr>
              <a:buNone/>
            </a:pPr>
            <a:r>
              <a:rPr lang="en-US" sz="2000" dirty="0"/>
              <a:t>Action steps are specific activities that you will carry out to meet your goal</a:t>
            </a:r>
          </a:p>
        </p:txBody>
      </p:sp>
      <p:sp>
        <p:nvSpPr>
          <p:cNvPr id="6" name="Content Placeholder 2">
            <a:extLst>
              <a:ext uri="{FF2B5EF4-FFF2-40B4-BE49-F238E27FC236}">
                <a16:creationId xmlns:a16="http://schemas.microsoft.com/office/drawing/2014/main" id="{E97CCF35-C103-42FB-AEAC-FF853309512B}"/>
              </a:ext>
            </a:extLst>
          </p:cNvPr>
          <p:cNvSpPr txBox="1">
            <a:spLocks/>
          </p:cNvSpPr>
          <p:nvPr/>
        </p:nvSpPr>
        <p:spPr>
          <a:xfrm>
            <a:off x="590550" y="2954611"/>
            <a:ext cx="4330700" cy="2057400"/>
          </a:xfrm>
          <a:prstGeom prst="rect">
            <a:avLst/>
          </a:prstGeom>
        </p:spPr>
        <p:txBody>
          <a:bodyPr vert="horz" lIns="91440" tIns="45720" rIns="91440" bIns="45720" rtlCol="0">
            <a:noAutofit/>
          </a:bodyPr>
          <a:lstStyle>
            <a:lvl1pPr marL="406400" indent="-406400" algn="l" defTabSz="914400" rtl="0" eaLnBrk="1" latinLnBrk="0" hangingPunct="1">
              <a:lnSpc>
                <a:spcPct val="90000"/>
              </a:lnSpc>
              <a:spcBef>
                <a:spcPts val="1000"/>
              </a:spcBef>
              <a:buClr>
                <a:srgbClr val="C4C4C4"/>
              </a:buClr>
              <a:buSzPct val="80000"/>
              <a:buFont typeface="Monotype Sorts" panose="01010601010101010101" pitchFamily="2" charset="2"/>
              <a:buChar char=""/>
              <a:tabLst>
                <a:tab pos="406400" algn="l"/>
              </a:tabLst>
              <a:defRPr sz="2800" b="1" kern="1200">
                <a:solidFill>
                  <a:schemeClr val="tx1"/>
                </a:solidFill>
                <a:latin typeface="Gotham" panose="02000504050000020004" pitchFamily="2" charset="0"/>
                <a:ea typeface="+mn-ea"/>
                <a:cs typeface="+mn-cs"/>
              </a:defRPr>
            </a:lvl1pPr>
            <a:lvl2pPr marL="798513" indent="-341313" algn="l" defTabSz="914400" rtl="0" eaLnBrk="1" latinLnBrk="0" hangingPunct="1">
              <a:lnSpc>
                <a:spcPct val="90000"/>
              </a:lnSpc>
              <a:spcBef>
                <a:spcPts val="500"/>
              </a:spcBef>
              <a:buClr>
                <a:srgbClr val="F05A66"/>
              </a:buClr>
              <a:buSzPct val="80000"/>
              <a:buFont typeface="Symbol" panose="05050102010706020507" pitchFamily="18" charset="2"/>
              <a:buChar char=""/>
              <a:tabLst>
                <a:tab pos="798513" algn="l"/>
              </a:tabLst>
              <a:defRPr sz="2400" kern="1200">
                <a:solidFill>
                  <a:schemeClr val="tx1"/>
                </a:solidFill>
                <a:latin typeface="Gotham" panose="02000504050000020004" pitchFamily="2" charset="0"/>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000"/>
              </a:lnSpc>
              <a:spcBef>
                <a:spcPts val="1000"/>
              </a:spcBef>
              <a:spcAft>
                <a:spcPts val="600"/>
              </a:spcAft>
              <a:buClr>
                <a:srgbClr val="EC01C0"/>
              </a:buClr>
              <a:buSzPct val="80000"/>
              <a:buFont typeface="Monotype Sorts" panose="01010601010101010101" pitchFamily="2" charset="2"/>
              <a:buNone/>
              <a:tabLst>
                <a:tab pos="406400" algn="l"/>
              </a:tabLst>
              <a:defRPr/>
            </a:pPr>
            <a:r>
              <a:rPr kumimoji="0" lang="en-US" sz="20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Action steps should</a:t>
            </a:r>
          </a:p>
          <a:p>
            <a:pPr marR="0" lvl="0" algn="l" defTabSz="914400" rtl="0" eaLnBrk="1" fontAlgn="auto" latinLnBrk="0" hangingPunct="1">
              <a:lnSpc>
                <a:spcPts val="1800"/>
              </a:lnSpc>
              <a:spcBef>
                <a:spcPts val="1000"/>
              </a:spcBef>
              <a:spcAft>
                <a:spcPts val="600"/>
              </a:spcAft>
              <a:buClrTx/>
              <a:buSzPct val="80000"/>
              <a:buFont typeface="Wingdings" panose="05000000000000000000" pitchFamily="2" charset="2"/>
              <a:buChar char="q"/>
              <a:tabLst>
                <a:tab pos="406400" algn="l"/>
              </a:tabLst>
              <a:defRPr/>
            </a:pPr>
            <a:r>
              <a:rPr kumimoji="0" lang="en-US" sz="20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Connect to the goal</a:t>
            </a:r>
          </a:p>
          <a:p>
            <a:pPr marR="0" lvl="0" algn="l" defTabSz="914400" rtl="0" eaLnBrk="1" fontAlgn="auto" latinLnBrk="0" hangingPunct="1">
              <a:lnSpc>
                <a:spcPts val="1800"/>
              </a:lnSpc>
              <a:spcBef>
                <a:spcPts val="1000"/>
              </a:spcBef>
              <a:spcAft>
                <a:spcPts val="600"/>
              </a:spcAft>
              <a:buClrTx/>
              <a:buSzPct val="80000"/>
              <a:buFont typeface="Wingdings" panose="05000000000000000000" pitchFamily="2" charset="2"/>
              <a:buChar char="q"/>
              <a:tabLst>
                <a:tab pos="406400" algn="l"/>
              </a:tabLst>
              <a:defRPr/>
            </a:pPr>
            <a:r>
              <a:rPr kumimoji="0" lang="en-US" sz="20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Be clear and specific</a:t>
            </a:r>
          </a:p>
          <a:p>
            <a:pPr marR="0" lvl="0" algn="l" defTabSz="914400" rtl="0" eaLnBrk="1" fontAlgn="auto" latinLnBrk="0" hangingPunct="1">
              <a:lnSpc>
                <a:spcPts val="1800"/>
              </a:lnSpc>
              <a:spcBef>
                <a:spcPts val="1000"/>
              </a:spcBef>
              <a:spcAft>
                <a:spcPts val="600"/>
              </a:spcAft>
              <a:buClrTx/>
              <a:buSzPct val="80000"/>
              <a:buFont typeface="Wingdings" panose="05000000000000000000" pitchFamily="2" charset="2"/>
              <a:buChar char="q"/>
              <a:tabLst>
                <a:tab pos="406400" algn="l"/>
              </a:tabLst>
              <a:defRPr/>
            </a:pPr>
            <a:r>
              <a:rPr kumimoji="0" lang="en-US" sz="20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Answer the question, How?</a:t>
            </a:r>
          </a:p>
          <a:p>
            <a:pPr marL="0" marR="0" lvl="0" indent="0" algn="l" defTabSz="914400" rtl="0" eaLnBrk="1" fontAlgn="auto" latinLnBrk="0" hangingPunct="1">
              <a:lnSpc>
                <a:spcPct val="90000"/>
              </a:lnSpc>
              <a:spcBef>
                <a:spcPts val="1000"/>
              </a:spcBef>
              <a:spcAft>
                <a:spcPts val="1800"/>
              </a:spcAft>
              <a:buClr>
                <a:srgbClr val="C4C4C4"/>
              </a:buClr>
              <a:buSzPct val="80000"/>
              <a:buFont typeface="Monotype Sorts" panose="01010601010101010101" pitchFamily="2" charset="2"/>
              <a:buNone/>
              <a:tabLst>
                <a:tab pos="406400" algn="l"/>
              </a:tabLst>
              <a:defRPr/>
            </a:pPr>
            <a:endParaRPr kumimoji="0" lang="en-US" sz="2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endParaRPr>
          </a:p>
        </p:txBody>
      </p:sp>
    </p:spTree>
    <p:extLst>
      <p:ext uri="{BB962C8B-B14F-4D97-AF65-F5344CB8AC3E}">
        <p14:creationId xmlns:p14="http://schemas.microsoft.com/office/powerpoint/2010/main" val="320750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B9FC08D-520B-45CB-8E6D-E40F252CD417}"/>
              </a:ext>
            </a:extLst>
          </p:cNvPr>
          <p:cNvGrpSpPr/>
          <p:nvPr/>
        </p:nvGrpSpPr>
        <p:grpSpPr>
          <a:xfrm>
            <a:off x="-25400" y="-1"/>
            <a:ext cx="7565452" cy="6858001"/>
            <a:chOff x="-25400" y="-1"/>
            <a:chExt cx="7372351" cy="6629401"/>
          </a:xfrm>
        </p:grpSpPr>
        <p:pic>
          <p:nvPicPr>
            <p:cNvPr id="5" name="Picture 4">
              <a:extLst>
                <a:ext uri="{FF2B5EF4-FFF2-40B4-BE49-F238E27FC236}">
                  <a16:creationId xmlns:a16="http://schemas.microsoft.com/office/drawing/2014/main" id="{E2FBF9DE-E74E-47C1-A522-010AFCFD3FEC}"/>
                </a:ext>
              </a:extLst>
            </p:cNvPr>
            <p:cNvPicPr>
              <a:picLocks noChangeAspect="1"/>
            </p:cNvPicPr>
            <p:nvPr/>
          </p:nvPicPr>
          <p:blipFill rotWithShape="1">
            <a:blip r:embed="rId3">
              <a:extLst>
                <a:ext uri="{28A0092B-C50C-407E-A947-70E740481C1C}">
                  <a14:useLocalDpi xmlns:a14="http://schemas.microsoft.com/office/drawing/2010/main" val="0"/>
                </a:ext>
              </a:extLst>
            </a:blip>
            <a:srcRect l="-279" t="1137" r="15755" b="409"/>
            <a:stretch/>
          </p:blipFill>
          <p:spPr>
            <a:xfrm>
              <a:off x="-25400" y="0"/>
              <a:ext cx="3822700" cy="6629400"/>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7DA4DCFE-BE55-416C-93DF-95211ED7A343}"/>
                </a:ext>
              </a:extLst>
            </p:cNvPr>
            <p:cNvSpPr/>
            <p:nvPr/>
          </p:nvSpPr>
          <p:spPr>
            <a:xfrm>
              <a:off x="1492251" y="-1"/>
              <a:ext cx="5854700" cy="6629401"/>
            </a:xfrm>
            <a:prstGeom prst="rect">
              <a:avLst/>
            </a:prstGeom>
            <a:gradFill flip="none" rotWithShape="1">
              <a:gsLst>
                <a:gs pos="36000">
                  <a:srgbClr val="FFFFFF"/>
                </a:gs>
                <a:gs pos="0">
                  <a:srgbClr val="F9F9F9">
                    <a:alpha val="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a:ea typeface="+mn-ea"/>
                <a:cs typeface="+mn-cs"/>
              </a:endParaRPr>
            </a:p>
          </p:txBody>
        </p:sp>
      </p:grpSp>
      <p:sp>
        <p:nvSpPr>
          <p:cNvPr id="2" name="Title 1">
            <a:extLst>
              <a:ext uri="{FF2B5EF4-FFF2-40B4-BE49-F238E27FC236}">
                <a16:creationId xmlns:a16="http://schemas.microsoft.com/office/drawing/2014/main" id="{16C04A72-A487-4E66-88BF-99B3B0778AB1}"/>
              </a:ext>
            </a:extLst>
          </p:cNvPr>
          <p:cNvSpPr>
            <a:spLocks noGrp="1"/>
          </p:cNvSpPr>
          <p:nvPr>
            <p:ph type="title"/>
          </p:nvPr>
        </p:nvSpPr>
        <p:spPr>
          <a:xfrm>
            <a:off x="4127500" y="636861"/>
            <a:ext cx="4419600" cy="1190078"/>
          </a:xfrm>
        </p:spPr>
        <p:txBody>
          <a:bodyPr>
            <a:noAutofit/>
          </a:bodyPr>
          <a:lstStyle/>
          <a:p>
            <a:r>
              <a:rPr lang="en-US" sz="2400" dirty="0">
                <a:latin typeface="Gotham Black" pitchFamily="50" charset="0"/>
              </a:rPr>
              <a:t>What are action steps?</a:t>
            </a:r>
          </a:p>
        </p:txBody>
      </p:sp>
      <p:sp>
        <p:nvSpPr>
          <p:cNvPr id="3" name="Content Placeholder 2">
            <a:extLst>
              <a:ext uri="{FF2B5EF4-FFF2-40B4-BE49-F238E27FC236}">
                <a16:creationId xmlns:a16="http://schemas.microsoft.com/office/drawing/2014/main" id="{6C9ABDE6-3D4E-425E-94D5-5A47757BAE82}"/>
              </a:ext>
            </a:extLst>
          </p:cNvPr>
          <p:cNvSpPr>
            <a:spLocks noGrp="1"/>
          </p:cNvSpPr>
          <p:nvPr>
            <p:ph idx="1"/>
          </p:nvPr>
        </p:nvSpPr>
        <p:spPr>
          <a:xfrm>
            <a:off x="4140201" y="1720303"/>
            <a:ext cx="4330700" cy="629197"/>
          </a:xfrm>
        </p:spPr>
        <p:txBody>
          <a:bodyPr>
            <a:noAutofit/>
          </a:bodyPr>
          <a:lstStyle/>
          <a:p>
            <a:pPr marL="0" indent="0">
              <a:lnSpc>
                <a:spcPts val="2300"/>
              </a:lnSpc>
              <a:spcAft>
                <a:spcPts val="600"/>
              </a:spcAft>
              <a:buClr>
                <a:srgbClr val="EC01C0"/>
              </a:buClr>
              <a:buNone/>
            </a:pPr>
            <a:r>
              <a:rPr lang="en-US" sz="2000" dirty="0"/>
              <a:t>Think about the change process</a:t>
            </a:r>
          </a:p>
        </p:txBody>
      </p:sp>
      <p:sp>
        <p:nvSpPr>
          <p:cNvPr id="6" name="Content Placeholder 2">
            <a:extLst>
              <a:ext uri="{FF2B5EF4-FFF2-40B4-BE49-F238E27FC236}">
                <a16:creationId xmlns:a16="http://schemas.microsoft.com/office/drawing/2014/main" id="{E97CCF35-C103-42FB-AEAC-FF853309512B}"/>
              </a:ext>
            </a:extLst>
          </p:cNvPr>
          <p:cNvSpPr txBox="1">
            <a:spLocks/>
          </p:cNvSpPr>
          <p:nvPr/>
        </p:nvSpPr>
        <p:spPr>
          <a:xfrm>
            <a:off x="4171950" y="2349500"/>
            <a:ext cx="4330700" cy="2738711"/>
          </a:xfrm>
          <a:prstGeom prst="rect">
            <a:avLst/>
          </a:prstGeom>
        </p:spPr>
        <p:txBody>
          <a:bodyPr vert="horz" lIns="91440" tIns="45720" rIns="91440" bIns="45720" rtlCol="0">
            <a:noAutofit/>
          </a:bodyPr>
          <a:lstStyle>
            <a:lvl1pPr marL="406400" indent="-406400" algn="l" defTabSz="914400" rtl="0" eaLnBrk="1" latinLnBrk="0" hangingPunct="1">
              <a:lnSpc>
                <a:spcPct val="90000"/>
              </a:lnSpc>
              <a:spcBef>
                <a:spcPts val="1000"/>
              </a:spcBef>
              <a:buClr>
                <a:srgbClr val="C4C4C4"/>
              </a:buClr>
              <a:buSzPct val="80000"/>
              <a:buFont typeface="Monotype Sorts" panose="01010601010101010101" pitchFamily="2" charset="2"/>
              <a:buChar char=""/>
              <a:tabLst>
                <a:tab pos="406400" algn="l"/>
              </a:tabLst>
              <a:defRPr sz="2800" b="1" kern="1200">
                <a:solidFill>
                  <a:schemeClr val="tx1"/>
                </a:solidFill>
                <a:latin typeface="Gotham" panose="02000504050000020004" pitchFamily="2" charset="0"/>
                <a:ea typeface="+mn-ea"/>
                <a:cs typeface="+mn-cs"/>
              </a:defRPr>
            </a:lvl1pPr>
            <a:lvl2pPr marL="798513" indent="-341313" algn="l" defTabSz="914400" rtl="0" eaLnBrk="1" latinLnBrk="0" hangingPunct="1">
              <a:lnSpc>
                <a:spcPct val="90000"/>
              </a:lnSpc>
              <a:spcBef>
                <a:spcPts val="500"/>
              </a:spcBef>
              <a:buClr>
                <a:srgbClr val="F05A66"/>
              </a:buClr>
              <a:buSzPct val="80000"/>
              <a:buFont typeface="Symbol" panose="05050102010706020507" pitchFamily="18" charset="2"/>
              <a:buChar char=""/>
              <a:tabLst>
                <a:tab pos="798513" algn="l"/>
              </a:tabLst>
              <a:defRPr sz="2400" kern="1200">
                <a:solidFill>
                  <a:schemeClr val="tx1"/>
                </a:solidFill>
                <a:latin typeface="Gotham" panose="02000504050000020004" pitchFamily="2" charset="0"/>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ts val="2300"/>
              </a:lnSpc>
              <a:spcBef>
                <a:spcPts val="1000"/>
              </a:spcBef>
              <a:spcAft>
                <a:spcPts val="600"/>
              </a:spcAft>
              <a:buClrTx/>
              <a:buSzPct val="80000"/>
              <a:buFont typeface="Wingdings" panose="05000000000000000000" pitchFamily="2" charset="2"/>
              <a:buChar char="q"/>
              <a:tabLst>
                <a:tab pos="406400" algn="l"/>
              </a:tabLst>
              <a:defRPr/>
            </a:pPr>
            <a:r>
              <a:rPr kumimoji="0" lang="en-US" sz="20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What steps will support the changes in your program?  </a:t>
            </a:r>
          </a:p>
          <a:p>
            <a:pPr marR="0" lvl="0" algn="l" defTabSz="914400" rtl="0" eaLnBrk="1" fontAlgn="auto" latinLnBrk="0" hangingPunct="1">
              <a:lnSpc>
                <a:spcPts val="2300"/>
              </a:lnSpc>
              <a:spcBef>
                <a:spcPts val="1000"/>
              </a:spcBef>
              <a:spcAft>
                <a:spcPts val="600"/>
              </a:spcAft>
              <a:buClrTx/>
              <a:buSzPct val="80000"/>
              <a:buFont typeface="Wingdings" panose="05000000000000000000" pitchFamily="2" charset="2"/>
              <a:buChar char="q"/>
              <a:tabLst>
                <a:tab pos="406400" algn="l"/>
              </a:tabLst>
              <a:defRPr/>
            </a:pPr>
            <a:r>
              <a:rPr kumimoji="0" lang="en-US" sz="20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What resources are needed? </a:t>
            </a:r>
          </a:p>
          <a:p>
            <a:pPr marR="0" lvl="0" algn="l" defTabSz="914400" rtl="0" eaLnBrk="1" fontAlgn="auto" latinLnBrk="0" hangingPunct="1">
              <a:lnSpc>
                <a:spcPts val="2300"/>
              </a:lnSpc>
              <a:spcBef>
                <a:spcPts val="1000"/>
              </a:spcBef>
              <a:spcAft>
                <a:spcPts val="600"/>
              </a:spcAft>
              <a:buClrTx/>
              <a:buSzPct val="80000"/>
              <a:buFont typeface="Wingdings" panose="05000000000000000000" pitchFamily="2" charset="2"/>
              <a:buChar char="q"/>
              <a:tabLst>
                <a:tab pos="406400" algn="l"/>
              </a:tabLst>
              <a:defRPr/>
            </a:pPr>
            <a:r>
              <a:rPr kumimoji="0" lang="en-US" sz="20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What challenges may arise? </a:t>
            </a:r>
          </a:p>
        </p:txBody>
      </p:sp>
    </p:spTree>
    <p:extLst>
      <p:ext uri="{BB962C8B-B14F-4D97-AF65-F5344CB8AC3E}">
        <p14:creationId xmlns:p14="http://schemas.microsoft.com/office/powerpoint/2010/main" val="72936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B9FC08D-520B-45CB-8E6D-E40F252CD417}"/>
              </a:ext>
            </a:extLst>
          </p:cNvPr>
          <p:cNvGrpSpPr/>
          <p:nvPr/>
        </p:nvGrpSpPr>
        <p:grpSpPr>
          <a:xfrm>
            <a:off x="-1" y="0"/>
            <a:ext cx="6835515" cy="6858000"/>
            <a:chOff x="673098" y="-1"/>
            <a:chExt cx="6673852" cy="6629401"/>
          </a:xfrm>
        </p:grpSpPr>
        <p:pic>
          <p:nvPicPr>
            <p:cNvPr id="5" name="Picture 4">
              <a:extLst>
                <a:ext uri="{FF2B5EF4-FFF2-40B4-BE49-F238E27FC236}">
                  <a16:creationId xmlns:a16="http://schemas.microsoft.com/office/drawing/2014/main" id="{E2FBF9DE-E74E-47C1-A522-010AFCFD3FEC}"/>
                </a:ext>
              </a:extLst>
            </p:cNvPr>
            <p:cNvPicPr>
              <a:picLocks noChangeAspect="1"/>
            </p:cNvPicPr>
            <p:nvPr/>
          </p:nvPicPr>
          <p:blipFill rotWithShape="1">
            <a:blip r:embed="rId3">
              <a:extLst>
                <a:ext uri="{28A0092B-C50C-407E-A947-70E740481C1C}">
                  <a14:useLocalDpi xmlns:a14="http://schemas.microsoft.com/office/drawing/2010/main" val="0"/>
                </a:ext>
              </a:extLst>
            </a:blip>
            <a:srcRect l="24823" t="11877" r="10323"/>
            <a:stretch/>
          </p:blipFill>
          <p:spPr>
            <a:xfrm>
              <a:off x="673098" y="-1"/>
              <a:ext cx="3556002" cy="6629401"/>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7DA4DCFE-BE55-416C-93DF-95211ED7A343}"/>
                </a:ext>
              </a:extLst>
            </p:cNvPr>
            <p:cNvSpPr/>
            <p:nvPr/>
          </p:nvSpPr>
          <p:spPr>
            <a:xfrm>
              <a:off x="2463800" y="-1"/>
              <a:ext cx="4883150" cy="6629401"/>
            </a:xfrm>
            <a:prstGeom prst="rect">
              <a:avLst/>
            </a:prstGeom>
            <a:gradFill flip="none" rotWithShape="1">
              <a:gsLst>
                <a:gs pos="36000">
                  <a:srgbClr val="FFFFFF"/>
                </a:gs>
                <a:gs pos="0">
                  <a:srgbClr val="F9F9F9">
                    <a:alpha val="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a:ea typeface="+mn-ea"/>
                <a:cs typeface="+mn-cs"/>
              </a:endParaRPr>
            </a:p>
          </p:txBody>
        </p:sp>
      </p:grpSp>
      <p:sp>
        <p:nvSpPr>
          <p:cNvPr id="2" name="Title 1">
            <a:extLst>
              <a:ext uri="{FF2B5EF4-FFF2-40B4-BE49-F238E27FC236}">
                <a16:creationId xmlns:a16="http://schemas.microsoft.com/office/drawing/2014/main" id="{16C04A72-A487-4E66-88BF-99B3B0778AB1}"/>
              </a:ext>
            </a:extLst>
          </p:cNvPr>
          <p:cNvSpPr>
            <a:spLocks noGrp="1"/>
          </p:cNvSpPr>
          <p:nvPr>
            <p:ph type="title"/>
          </p:nvPr>
        </p:nvSpPr>
        <p:spPr>
          <a:xfrm>
            <a:off x="4127500" y="228600"/>
            <a:ext cx="4419600" cy="1190078"/>
          </a:xfrm>
        </p:spPr>
        <p:txBody>
          <a:bodyPr>
            <a:noAutofit/>
          </a:bodyPr>
          <a:lstStyle/>
          <a:p>
            <a:r>
              <a:rPr lang="en-US" sz="2400">
                <a:latin typeface="Gotham Black" pitchFamily="50" charset="0"/>
              </a:rPr>
              <a:t>How do you develop action steps?</a:t>
            </a:r>
          </a:p>
        </p:txBody>
      </p:sp>
      <p:sp>
        <p:nvSpPr>
          <p:cNvPr id="3" name="Content Placeholder 2">
            <a:extLst>
              <a:ext uri="{FF2B5EF4-FFF2-40B4-BE49-F238E27FC236}">
                <a16:creationId xmlns:a16="http://schemas.microsoft.com/office/drawing/2014/main" id="{6C9ABDE6-3D4E-425E-94D5-5A47757BAE82}"/>
              </a:ext>
            </a:extLst>
          </p:cNvPr>
          <p:cNvSpPr>
            <a:spLocks noGrp="1"/>
          </p:cNvSpPr>
          <p:nvPr>
            <p:ph idx="1"/>
          </p:nvPr>
        </p:nvSpPr>
        <p:spPr>
          <a:xfrm>
            <a:off x="4140201" y="1312042"/>
            <a:ext cx="4330700" cy="629197"/>
          </a:xfrm>
        </p:spPr>
        <p:txBody>
          <a:bodyPr>
            <a:noAutofit/>
          </a:bodyPr>
          <a:lstStyle/>
          <a:p>
            <a:pPr marL="0" indent="0">
              <a:lnSpc>
                <a:spcPts val="2300"/>
              </a:lnSpc>
              <a:spcAft>
                <a:spcPts val="600"/>
              </a:spcAft>
              <a:buClr>
                <a:srgbClr val="EC01C0"/>
              </a:buClr>
              <a:buNone/>
            </a:pPr>
            <a:r>
              <a:rPr lang="en-US" sz="2000"/>
              <a:t>Goal:</a:t>
            </a:r>
          </a:p>
        </p:txBody>
      </p:sp>
      <p:sp>
        <p:nvSpPr>
          <p:cNvPr id="6" name="Content Placeholder 2">
            <a:extLst>
              <a:ext uri="{FF2B5EF4-FFF2-40B4-BE49-F238E27FC236}">
                <a16:creationId xmlns:a16="http://schemas.microsoft.com/office/drawing/2014/main" id="{E97CCF35-C103-42FB-AEAC-FF853309512B}"/>
              </a:ext>
            </a:extLst>
          </p:cNvPr>
          <p:cNvSpPr txBox="1">
            <a:spLocks/>
          </p:cNvSpPr>
          <p:nvPr/>
        </p:nvSpPr>
        <p:spPr>
          <a:xfrm>
            <a:off x="4159250" y="1663920"/>
            <a:ext cx="4330700" cy="1431159"/>
          </a:xfrm>
          <a:prstGeom prst="rect">
            <a:avLst/>
          </a:prstGeom>
        </p:spPr>
        <p:txBody>
          <a:bodyPr vert="horz" lIns="91440" tIns="45720" rIns="91440" bIns="45720" rtlCol="0">
            <a:noAutofit/>
          </a:bodyPr>
          <a:lstStyle>
            <a:lvl1pPr marL="406400" indent="-406400" algn="l" defTabSz="914400" rtl="0" eaLnBrk="1" latinLnBrk="0" hangingPunct="1">
              <a:lnSpc>
                <a:spcPct val="90000"/>
              </a:lnSpc>
              <a:spcBef>
                <a:spcPts val="1000"/>
              </a:spcBef>
              <a:buClr>
                <a:srgbClr val="C4C4C4"/>
              </a:buClr>
              <a:buSzPct val="80000"/>
              <a:buFont typeface="Monotype Sorts" panose="01010601010101010101" pitchFamily="2" charset="2"/>
              <a:buChar char=""/>
              <a:tabLst>
                <a:tab pos="406400" algn="l"/>
              </a:tabLst>
              <a:defRPr sz="2800" b="1" kern="1200">
                <a:solidFill>
                  <a:schemeClr val="tx1"/>
                </a:solidFill>
                <a:latin typeface="Gotham" panose="02000504050000020004" pitchFamily="2" charset="0"/>
                <a:ea typeface="+mn-ea"/>
                <a:cs typeface="+mn-cs"/>
              </a:defRPr>
            </a:lvl1pPr>
            <a:lvl2pPr marL="798513" indent="-341313" algn="l" defTabSz="914400" rtl="0" eaLnBrk="1" latinLnBrk="0" hangingPunct="1">
              <a:lnSpc>
                <a:spcPct val="90000"/>
              </a:lnSpc>
              <a:spcBef>
                <a:spcPts val="500"/>
              </a:spcBef>
              <a:buClr>
                <a:srgbClr val="F05A66"/>
              </a:buClr>
              <a:buSzPct val="80000"/>
              <a:buFont typeface="Symbol" panose="05050102010706020507" pitchFamily="18" charset="2"/>
              <a:buChar char=""/>
              <a:tabLst>
                <a:tab pos="798513" algn="l"/>
              </a:tabLst>
              <a:defRPr sz="2400" kern="1200">
                <a:solidFill>
                  <a:schemeClr val="tx1"/>
                </a:solidFill>
                <a:latin typeface="Gotham" panose="02000504050000020004" pitchFamily="2" charset="0"/>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ts val="2300"/>
              </a:lnSpc>
              <a:spcBef>
                <a:spcPts val="1000"/>
              </a:spcBef>
              <a:spcAft>
                <a:spcPts val="600"/>
              </a:spcAft>
              <a:buClrTx/>
              <a:buSzPct val="80000"/>
              <a:buFont typeface="Wingdings" panose="05000000000000000000" pitchFamily="2" charset="2"/>
              <a:buChar char="q"/>
              <a:tabLst>
                <a:tab pos="406400" algn="l"/>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Toddlers will participate in 60 minutes of physical activity every day during outdoor play, indoor play and transitions</a:t>
            </a:r>
          </a:p>
        </p:txBody>
      </p:sp>
      <p:sp>
        <p:nvSpPr>
          <p:cNvPr id="9" name="Content Placeholder 2">
            <a:extLst>
              <a:ext uri="{FF2B5EF4-FFF2-40B4-BE49-F238E27FC236}">
                <a16:creationId xmlns:a16="http://schemas.microsoft.com/office/drawing/2014/main" id="{EC9765B0-23C7-4294-B668-9A4C8635DFDA}"/>
              </a:ext>
            </a:extLst>
          </p:cNvPr>
          <p:cNvSpPr txBox="1">
            <a:spLocks/>
          </p:cNvSpPr>
          <p:nvPr/>
        </p:nvSpPr>
        <p:spPr>
          <a:xfrm>
            <a:off x="4140201" y="3190711"/>
            <a:ext cx="4330700" cy="629197"/>
          </a:xfrm>
          <a:prstGeom prst="rect">
            <a:avLst/>
          </a:prstGeom>
        </p:spPr>
        <p:txBody>
          <a:bodyPr vert="horz" lIns="91440" tIns="45720" rIns="91440" bIns="45720" rtlCol="0">
            <a:noAutofit/>
          </a:bodyPr>
          <a:lstStyle>
            <a:lvl1pPr marL="406400" indent="-406400" algn="l" defTabSz="914400" rtl="0" eaLnBrk="1" latinLnBrk="0" hangingPunct="1">
              <a:lnSpc>
                <a:spcPct val="90000"/>
              </a:lnSpc>
              <a:spcBef>
                <a:spcPts val="1000"/>
              </a:spcBef>
              <a:buClr>
                <a:srgbClr val="C4C4C4"/>
              </a:buClr>
              <a:buSzPct val="80000"/>
              <a:buFont typeface="Monotype Sorts" panose="01010601010101010101" pitchFamily="2" charset="2"/>
              <a:buChar char=""/>
              <a:tabLst>
                <a:tab pos="406400" algn="l"/>
              </a:tabLst>
              <a:defRPr sz="2800" b="1" kern="1200">
                <a:solidFill>
                  <a:schemeClr val="tx1"/>
                </a:solidFill>
                <a:latin typeface="Gotham" panose="02000504050000020004" pitchFamily="2" charset="0"/>
                <a:ea typeface="+mn-ea"/>
                <a:cs typeface="+mn-cs"/>
              </a:defRPr>
            </a:lvl1pPr>
            <a:lvl2pPr marL="798513" indent="-341313" algn="l" defTabSz="914400" rtl="0" eaLnBrk="1" latinLnBrk="0" hangingPunct="1">
              <a:lnSpc>
                <a:spcPct val="90000"/>
              </a:lnSpc>
              <a:spcBef>
                <a:spcPts val="500"/>
              </a:spcBef>
              <a:buClr>
                <a:srgbClr val="F05A66"/>
              </a:buClr>
              <a:buSzPct val="80000"/>
              <a:buFont typeface="Symbol" panose="05050102010706020507" pitchFamily="18" charset="2"/>
              <a:buChar char=""/>
              <a:tabLst>
                <a:tab pos="798513" algn="l"/>
              </a:tabLst>
              <a:defRPr sz="2400" kern="1200">
                <a:solidFill>
                  <a:schemeClr val="tx1"/>
                </a:solidFill>
                <a:latin typeface="Gotham" panose="02000504050000020004" pitchFamily="2" charset="0"/>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300"/>
              </a:lnSpc>
              <a:spcBef>
                <a:spcPts val="1000"/>
              </a:spcBef>
              <a:spcAft>
                <a:spcPts val="600"/>
              </a:spcAft>
              <a:buClr>
                <a:srgbClr val="EC01C0"/>
              </a:buClr>
              <a:buSzPct val="80000"/>
              <a:buFont typeface="Monotype Sorts" panose="01010601010101010101" pitchFamily="2" charset="2"/>
              <a:buNone/>
              <a:tabLst>
                <a:tab pos="406400" algn="l"/>
              </a:tabLst>
              <a:defRPr/>
            </a:pPr>
            <a:r>
              <a:rPr kumimoji="0" lang="en-US" sz="2000" b="1" i="0" u="none" strike="noStrike" kern="1200" cap="none" spc="0" normalizeH="0" baseline="0" noProof="0">
                <a:ln>
                  <a:noFill/>
                </a:ln>
                <a:solidFill>
                  <a:prstClr val="black"/>
                </a:solidFill>
                <a:effectLst/>
                <a:uLnTx/>
                <a:uFillTx/>
                <a:latin typeface="Gotham" panose="02000504050000020004" pitchFamily="2" charset="0"/>
                <a:ea typeface="+mn-ea"/>
                <a:cs typeface="+mn-cs"/>
              </a:rPr>
              <a:t>Action steps:</a:t>
            </a:r>
          </a:p>
        </p:txBody>
      </p:sp>
      <p:sp>
        <p:nvSpPr>
          <p:cNvPr id="10" name="Content Placeholder 2">
            <a:extLst>
              <a:ext uri="{FF2B5EF4-FFF2-40B4-BE49-F238E27FC236}">
                <a16:creationId xmlns:a16="http://schemas.microsoft.com/office/drawing/2014/main" id="{B5E79A25-CC38-44DC-9BCD-38D7657AAABB}"/>
              </a:ext>
            </a:extLst>
          </p:cNvPr>
          <p:cNvSpPr txBox="1">
            <a:spLocks/>
          </p:cNvSpPr>
          <p:nvPr/>
        </p:nvSpPr>
        <p:spPr>
          <a:xfrm>
            <a:off x="4159250" y="3616708"/>
            <a:ext cx="4883150" cy="3012691"/>
          </a:xfrm>
          <a:prstGeom prst="rect">
            <a:avLst/>
          </a:prstGeom>
        </p:spPr>
        <p:txBody>
          <a:bodyPr vert="horz" lIns="91440" tIns="45720" rIns="91440" bIns="45720" rtlCol="0">
            <a:noAutofit/>
          </a:bodyPr>
          <a:lstStyle>
            <a:lvl1pPr marL="406400" indent="-406400" algn="l" defTabSz="914400" rtl="0" eaLnBrk="1" latinLnBrk="0" hangingPunct="1">
              <a:lnSpc>
                <a:spcPct val="90000"/>
              </a:lnSpc>
              <a:spcBef>
                <a:spcPts val="1000"/>
              </a:spcBef>
              <a:buClr>
                <a:srgbClr val="C4C4C4"/>
              </a:buClr>
              <a:buSzPct val="80000"/>
              <a:buFont typeface="Monotype Sorts" panose="01010601010101010101" pitchFamily="2" charset="2"/>
              <a:buChar char=""/>
              <a:tabLst>
                <a:tab pos="406400" algn="l"/>
              </a:tabLst>
              <a:defRPr sz="2800" b="1" kern="1200">
                <a:solidFill>
                  <a:schemeClr val="tx1"/>
                </a:solidFill>
                <a:latin typeface="Gotham" panose="02000504050000020004" pitchFamily="2" charset="0"/>
                <a:ea typeface="+mn-ea"/>
                <a:cs typeface="+mn-cs"/>
              </a:defRPr>
            </a:lvl1pPr>
            <a:lvl2pPr marL="798513" indent="-341313" algn="l" defTabSz="914400" rtl="0" eaLnBrk="1" latinLnBrk="0" hangingPunct="1">
              <a:lnSpc>
                <a:spcPct val="90000"/>
              </a:lnSpc>
              <a:spcBef>
                <a:spcPts val="500"/>
              </a:spcBef>
              <a:buClr>
                <a:srgbClr val="F05A66"/>
              </a:buClr>
              <a:buSzPct val="80000"/>
              <a:buFont typeface="Symbol" panose="05050102010706020507" pitchFamily="18" charset="2"/>
              <a:buChar char=""/>
              <a:tabLst>
                <a:tab pos="798513" algn="l"/>
              </a:tabLst>
              <a:defRPr sz="2400" kern="1200">
                <a:solidFill>
                  <a:schemeClr val="tx1"/>
                </a:solidFill>
                <a:latin typeface="Gotham" panose="02000504050000020004" pitchFamily="2" charset="0"/>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ts val="2300"/>
              </a:lnSpc>
              <a:spcBef>
                <a:spcPts val="1000"/>
              </a:spcBef>
              <a:spcAft>
                <a:spcPts val="600"/>
              </a:spcAft>
              <a:buClrTx/>
              <a:buSzPct val="80000"/>
              <a:buFont typeface="Wingdings" panose="05000000000000000000" pitchFamily="2" charset="2"/>
              <a:buChar char="q"/>
              <a:tabLst>
                <a:tab pos="406400" algn="l"/>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Develop an activity ring with quick physical activities to use during transitions </a:t>
            </a:r>
          </a:p>
          <a:p>
            <a:pPr marR="0" lvl="0" algn="l" defTabSz="914400" rtl="0" eaLnBrk="1" fontAlgn="auto" latinLnBrk="0" hangingPunct="1">
              <a:lnSpc>
                <a:spcPts val="2300"/>
              </a:lnSpc>
              <a:spcBef>
                <a:spcPts val="1000"/>
              </a:spcBef>
              <a:spcAft>
                <a:spcPts val="600"/>
              </a:spcAft>
              <a:buClrTx/>
              <a:buSzPct val="80000"/>
              <a:buFont typeface="Wingdings" panose="05000000000000000000" pitchFamily="2" charset="2"/>
              <a:buChar char="q"/>
              <a:tabLst>
                <a:tab pos="406400" algn="l"/>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Include 2 structured physical activities in daily lesson plans </a:t>
            </a:r>
          </a:p>
          <a:p>
            <a:pPr marR="0" lvl="0" algn="l" defTabSz="914400" rtl="0" eaLnBrk="1" fontAlgn="auto" latinLnBrk="0" hangingPunct="1">
              <a:lnSpc>
                <a:spcPts val="2300"/>
              </a:lnSpc>
              <a:spcBef>
                <a:spcPts val="1000"/>
              </a:spcBef>
              <a:spcAft>
                <a:spcPts val="600"/>
              </a:spcAft>
              <a:buClrTx/>
              <a:buSzPct val="80000"/>
              <a:buFont typeface="Wingdings" panose="05000000000000000000" pitchFamily="2" charset="2"/>
              <a:buChar char="q"/>
              <a:tabLst>
                <a:tab pos="406400" algn="l"/>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Create an activity box with portable equipment to use during indoor and outdoor play </a:t>
            </a:r>
          </a:p>
        </p:txBody>
      </p:sp>
    </p:spTree>
    <p:extLst>
      <p:ext uri="{BB962C8B-B14F-4D97-AF65-F5344CB8AC3E}">
        <p14:creationId xmlns:p14="http://schemas.microsoft.com/office/powerpoint/2010/main" val="194241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9" grpId="0"/>
      <p:bldP spid="10"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CA150-0B28-9BDA-884D-C13000A16372}"/>
              </a:ext>
            </a:extLst>
          </p:cNvPr>
          <p:cNvSpPr>
            <a:spLocks noGrp="1"/>
          </p:cNvSpPr>
          <p:nvPr>
            <p:ph type="title"/>
          </p:nvPr>
        </p:nvSpPr>
        <p:spPr/>
        <p:txBody>
          <a:bodyPr/>
          <a:lstStyle/>
          <a:p>
            <a:r>
              <a:rPr lang="en-US" dirty="0"/>
              <a:t>Action Planning Tool</a:t>
            </a:r>
          </a:p>
        </p:txBody>
      </p:sp>
      <p:sp>
        <p:nvSpPr>
          <p:cNvPr id="3" name="Slide Number Placeholder 2">
            <a:extLst>
              <a:ext uri="{FF2B5EF4-FFF2-40B4-BE49-F238E27FC236}">
                <a16:creationId xmlns:a16="http://schemas.microsoft.com/office/drawing/2014/main" id="{9BC84E3E-7AAA-A1DF-5F50-92A31C787C56}"/>
              </a:ext>
            </a:extLst>
          </p:cNvPr>
          <p:cNvSpPr>
            <a:spLocks noGrp="1"/>
          </p:cNvSpPr>
          <p:nvPr>
            <p:ph type="sldNum" sz="quarter" idx="10"/>
          </p:nvPr>
        </p:nvSpPr>
        <p:spPr/>
        <p:txBody>
          <a:bodyPr/>
          <a:lstStyle/>
          <a:p>
            <a:fld id="{C52F12FE-44DD-4E9A-97DB-0269DCBFB1C7}" type="slidenum">
              <a:rPr lang="en-US" smtClean="0"/>
              <a:t>97</a:t>
            </a:fld>
            <a:endParaRPr lang="en-US"/>
          </a:p>
        </p:txBody>
      </p:sp>
      <p:pic>
        <p:nvPicPr>
          <p:cNvPr id="5" name="Picture 4" descr="Table&#10;&#10;Description automatically generated">
            <a:extLst>
              <a:ext uri="{FF2B5EF4-FFF2-40B4-BE49-F238E27FC236}">
                <a16:creationId xmlns:a16="http://schemas.microsoft.com/office/drawing/2014/main" id="{DB110B81-78C4-15B7-83B5-4A25ECEAB72C}"/>
              </a:ext>
            </a:extLst>
          </p:cNvPr>
          <p:cNvPicPr>
            <a:picLocks noChangeAspect="1"/>
          </p:cNvPicPr>
          <p:nvPr/>
        </p:nvPicPr>
        <p:blipFill>
          <a:blip r:embed="rId3"/>
          <a:stretch>
            <a:fillRect/>
          </a:stretch>
        </p:blipFill>
        <p:spPr>
          <a:xfrm>
            <a:off x="228600" y="1275469"/>
            <a:ext cx="8686800" cy="5363155"/>
          </a:xfrm>
          <a:prstGeom prst="rect">
            <a:avLst/>
          </a:prstGeom>
        </p:spPr>
      </p:pic>
      <p:pic>
        <p:nvPicPr>
          <p:cNvPr id="6" name="Picture 5">
            <a:extLst>
              <a:ext uri="{FF2B5EF4-FFF2-40B4-BE49-F238E27FC236}">
                <a16:creationId xmlns:a16="http://schemas.microsoft.com/office/drawing/2014/main" id="{F2E568FE-846C-5730-9D8B-0426480FC117}"/>
              </a:ext>
            </a:extLst>
          </p:cNvPr>
          <p:cNvPicPr>
            <a:picLocks noChangeAspect="1"/>
          </p:cNvPicPr>
          <p:nvPr/>
        </p:nvPicPr>
        <p:blipFill>
          <a:blip r:embed="rId4">
            <a:duotone>
              <a:srgbClr val="4F81BD">
                <a:shade val="45000"/>
                <a:satMod val="135000"/>
              </a:srgbClr>
              <a:prstClr val="white"/>
            </a:duotone>
            <a:extLst>
              <a:ext uri="{BEBA8EAE-BF5A-486C-A8C5-ECC9F3942E4B}">
                <a14:imgProps xmlns:a14="http://schemas.microsoft.com/office/drawing/2010/main">
                  <a14:imgLayer r:embed="rId5">
                    <a14:imgEffect>
                      <a14:colorTemperature colorTemp="11500"/>
                    </a14:imgEffect>
                    <a14:imgEffect>
                      <a14:saturation sat="400000"/>
                    </a14:imgEffect>
                    <a14:imgEffect>
                      <a14:brightnessContrast contrast="-2000"/>
                    </a14:imgEffect>
                  </a14:imgLayer>
                </a14:imgProps>
              </a:ext>
              <a:ext uri="{28A0092B-C50C-407E-A947-70E740481C1C}">
                <a14:useLocalDpi xmlns:a14="http://schemas.microsoft.com/office/drawing/2010/main" val="0"/>
              </a:ext>
            </a:extLst>
          </a:blip>
          <a:stretch>
            <a:fillRect/>
          </a:stretch>
        </p:blipFill>
        <p:spPr>
          <a:xfrm>
            <a:off x="7975194" y="185489"/>
            <a:ext cx="978189" cy="1218051"/>
          </a:xfrm>
          <a:prstGeom prst="roundRect">
            <a:avLst>
              <a:gd name="adj" fmla="val 7200"/>
            </a:avLst>
          </a:prstGeom>
        </p:spPr>
      </p:pic>
    </p:spTree>
    <p:extLst>
      <p:ext uri="{BB962C8B-B14F-4D97-AF65-F5344CB8AC3E}">
        <p14:creationId xmlns:p14="http://schemas.microsoft.com/office/powerpoint/2010/main" val="76252227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a:t>Social Ecological Model: </a:t>
            </a:r>
            <a:br>
              <a:rPr lang="en-US"/>
            </a:br>
            <a:r>
              <a:rPr lang="en-US" sz="3100"/>
              <a:t>Many Systems Influence a Child  </a:t>
            </a:r>
            <a:endParaRPr lang="en-US"/>
          </a:p>
        </p:txBody>
      </p:sp>
      <p:grpSp>
        <p:nvGrpSpPr>
          <p:cNvPr id="14" name="Group 13">
            <a:extLst>
              <a:ext uri="{FF2B5EF4-FFF2-40B4-BE49-F238E27FC236}">
                <a16:creationId xmlns:a16="http://schemas.microsoft.com/office/drawing/2014/main" id="{98548852-F7CC-414F-B123-F021C1F497D7}"/>
              </a:ext>
            </a:extLst>
          </p:cNvPr>
          <p:cNvGrpSpPr/>
          <p:nvPr/>
        </p:nvGrpSpPr>
        <p:grpSpPr>
          <a:xfrm>
            <a:off x="733841" y="1469201"/>
            <a:ext cx="7676316" cy="5069711"/>
            <a:chOff x="346428" y="2189389"/>
            <a:chExt cx="5549485" cy="4432375"/>
          </a:xfrm>
        </p:grpSpPr>
        <p:sp>
          <p:nvSpPr>
            <p:cNvPr id="4" name="Oval 3"/>
            <p:cNvSpPr/>
            <p:nvPr/>
          </p:nvSpPr>
          <p:spPr bwMode="auto">
            <a:xfrm rot="20280137">
              <a:off x="346428" y="2189389"/>
              <a:ext cx="5549485" cy="4432375"/>
            </a:xfrm>
            <a:prstGeom prst="ellipse">
              <a:avLst/>
            </a:prstGeom>
            <a:solidFill>
              <a:srgbClr val="379BD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Oval 4"/>
            <p:cNvSpPr/>
            <p:nvPr/>
          </p:nvSpPr>
          <p:spPr bwMode="auto">
            <a:xfrm rot="20280137">
              <a:off x="432240" y="3113895"/>
              <a:ext cx="4381867" cy="3270883"/>
            </a:xfrm>
            <a:prstGeom prst="ellipse">
              <a:avLst/>
            </a:prstGeom>
            <a:solidFill>
              <a:srgbClr val="289B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Oval 5"/>
            <p:cNvSpPr/>
            <p:nvPr/>
          </p:nvSpPr>
          <p:spPr bwMode="auto">
            <a:xfrm rot="20280137">
              <a:off x="468371" y="3902036"/>
              <a:ext cx="3106754" cy="2269742"/>
            </a:xfrm>
            <a:prstGeom prst="ellipse">
              <a:avLst/>
            </a:prstGeom>
            <a:solidFill>
              <a:srgbClr val="82B4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Oval 6"/>
            <p:cNvSpPr>
              <a:spLocks/>
            </p:cNvSpPr>
            <p:nvPr/>
          </p:nvSpPr>
          <p:spPr bwMode="auto">
            <a:xfrm rot="20280137">
              <a:off x="521311" y="4571628"/>
              <a:ext cx="1919188" cy="1450766"/>
            </a:xfrm>
            <a:prstGeom prst="ellipse">
              <a:avLst/>
            </a:prstGeom>
            <a:solidFill>
              <a:srgbClr val="FAC8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Oval 7"/>
            <p:cNvSpPr>
              <a:spLocks/>
            </p:cNvSpPr>
            <p:nvPr/>
          </p:nvSpPr>
          <p:spPr bwMode="auto">
            <a:xfrm rot="20280137">
              <a:off x="553968" y="5103588"/>
              <a:ext cx="1021786" cy="823031"/>
            </a:xfrm>
            <a:prstGeom prst="ellipse">
              <a:avLst/>
            </a:prstGeom>
            <a:solidFill>
              <a:srgbClr val="D728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TextBox 8"/>
            <p:cNvSpPr txBox="1"/>
            <p:nvPr/>
          </p:nvSpPr>
          <p:spPr bwMode="auto">
            <a:xfrm>
              <a:off x="757807" y="5360086"/>
              <a:ext cx="73152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outerShdw blurRad="50800" dist="38100" dir="2700000" algn="tl" rotWithShape="0">
                      <a:prstClr val="black"/>
                    </a:outerShdw>
                  </a:effectLst>
                  <a:uLnTx/>
                  <a:uFillTx/>
                  <a:latin typeface="Calibri"/>
                  <a:ea typeface="ＭＳ Ｐゴシック" pitchFamily="34" charset="-128"/>
                  <a:cs typeface="+mn-cs"/>
                </a:rPr>
                <a:t>Child</a:t>
              </a:r>
            </a:p>
          </p:txBody>
        </p:sp>
        <p:sp>
          <p:nvSpPr>
            <p:cNvPr id="10" name="TextBox 9"/>
            <p:cNvSpPr txBox="1"/>
            <p:nvPr/>
          </p:nvSpPr>
          <p:spPr bwMode="auto">
            <a:xfrm>
              <a:off x="1286506" y="4627329"/>
              <a:ext cx="82296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outerShdw blurRad="50800" dist="38100" dir="2700000" algn="tl" rotWithShape="0">
                      <a:prstClr val="black"/>
                    </a:outerShdw>
                  </a:effectLst>
                  <a:uLnTx/>
                  <a:uFillTx/>
                  <a:latin typeface="Calibri"/>
                  <a:ea typeface="ＭＳ Ｐゴシック" pitchFamily="34" charset="-128"/>
                  <a:cs typeface="+mn-cs"/>
                </a:rPr>
                <a:t>Family</a:t>
              </a:r>
            </a:p>
          </p:txBody>
        </p:sp>
        <p:sp>
          <p:nvSpPr>
            <p:cNvPr id="11" name="TextBox 10"/>
            <p:cNvSpPr txBox="1"/>
            <p:nvPr/>
          </p:nvSpPr>
          <p:spPr bwMode="auto">
            <a:xfrm>
              <a:off x="1778606" y="4002133"/>
              <a:ext cx="1537946" cy="32290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outerShdw blurRad="50800" dist="38100" dir="2700000" algn="tl" rotWithShape="0">
                      <a:prstClr val="black"/>
                    </a:outerShdw>
                  </a:effectLst>
                  <a:uLnTx/>
                  <a:uFillTx/>
                  <a:latin typeface="Calibri"/>
                  <a:ea typeface="ＭＳ Ｐゴシック" pitchFamily="34" charset="-128"/>
                  <a:cs typeface="+mn-cs"/>
                </a:rPr>
                <a:t>ECE Program Staff</a:t>
              </a:r>
            </a:p>
          </p:txBody>
        </p:sp>
        <p:sp>
          <p:nvSpPr>
            <p:cNvPr id="12" name="TextBox 11"/>
            <p:cNvSpPr txBox="1"/>
            <p:nvPr/>
          </p:nvSpPr>
          <p:spPr bwMode="auto">
            <a:xfrm>
              <a:off x="2316296" y="3156837"/>
              <a:ext cx="1990783" cy="32290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outerShdw blurRad="50800" dist="38100" dir="2700000" algn="tl" rotWithShape="0">
                      <a:prstClr val="black"/>
                    </a:outerShdw>
                  </a:effectLst>
                  <a:uLnTx/>
                  <a:uFillTx/>
                  <a:latin typeface="Calibri"/>
                  <a:ea typeface="ＭＳ Ｐゴシック" pitchFamily="34" charset="-128"/>
                  <a:cs typeface="+mn-cs"/>
                </a:rPr>
                <a:t>ECE Program Environment</a:t>
              </a:r>
            </a:p>
          </p:txBody>
        </p:sp>
        <p:sp>
          <p:nvSpPr>
            <p:cNvPr id="13" name="TextBox 12"/>
            <p:cNvSpPr txBox="1"/>
            <p:nvPr/>
          </p:nvSpPr>
          <p:spPr bwMode="auto">
            <a:xfrm>
              <a:off x="3185236" y="2294157"/>
              <a:ext cx="1732126" cy="32290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outerShdw blurRad="50800" dist="38100" dir="2700000" algn="tl" rotWithShape="0">
                      <a:prstClr val="black"/>
                    </a:outerShdw>
                  </a:effectLst>
                  <a:uLnTx/>
                  <a:uFillTx/>
                  <a:latin typeface="Calibri"/>
                  <a:ea typeface="ＭＳ Ｐゴシック" pitchFamily="34" charset="-128"/>
                  <a:cs typeface="+mn-cs"/>
                </a:rPr>
                <a:t>ECE Program Policies</a:t>
              </a:r>
            </a:p>
          </p:txBody>
        </p:sp>
      </p:grpSp>
      <p:sp>
        <p:nvSpPr>
          <p:cNvPr id="2" name="Slide Number Placeholder 1"/>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454463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9CCA65C-56B7-4A3B-8920-F48DFAE8347D}"/>
              </a:ext>
            </a:extLst>
          </p:cNvPr>
          <p:cNvPicPr>
            <a:picLocks noChangeAspect="1"/>
          </p:cNvPicPr>
          <p:nvPr/>
        </p:nvPicPr>
        <p:blipFill rotWithShape="1">
          <a:blip r:embed="rId3">
            <a:extLst>
              <a:ext uri="{28A0092B-C50C-407E-A947-70E740481C1C}">
                <a14:useLocalDpi xmlns:a14="http://schemas.microsoft.com/office/drawing/2010/main" val="0"/>
              </a:ext>
            </a:extLst>
          </a:blip>
          <a:srcRect l="24549" t="1889" r="14545" b="2749"/>
          <a:stretch/>
        </p:blipFill>
        <p:spPr>
          <a:xfrm rot="5400000">
            <a:off x="2541537" y="-661269"/>
            <a:ext cx="4304767" cy="8595360"/>
          </a:xfrm>
          <a:prstGeom prst="rect">
            <a:avLst/>
          </a:prstGeom>
        </p:spPr>
      </p:pic>
      <p:sp>
        <p:nvSpPr>
          <p:cNvPr id="9" name="Oval 8">
            <a:extLst>
              <a:ext uri="{FF2B5EF4-FFF2-40B4-BE49-F238E27FC236}">
                <a16:creationId xmlns:a16="http://schemas.microsoft.com/office/drawing/2014/main" id="{424BE5A1-5602-4089-B890-F47039751016}"/>
              </a:ext>
            </a:extLst>
          </p:cNvPr>
          <p:cNvSpPr/>
          <p:nvPr/>
        </p:nvSpPr>
        <p:spPr>
          <a:xfrm>
            <a:off x="21515" y="1555011"/>
            <a:ext cx="2882310" cy="4627821"/>
          </a:xfrm>
          <a:prstGeom prst="ellipse">
            <a:avLst/>
          </a:prstGeom>
          <a:noFill/>
          <a:ln w="57150">
            <a:solidFill>
              <a:srgbClr val="EA59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a:ea typeface="+mn-ea"/>
              <a:cs typeface="+mn-cs"/>
            </a:endParaRPr>
          </a:p>
        </p:txBody>
      </p:sp>
      <p:sp>
        <p:nvSpPr>
          <p:cNvPr id="2" name="Title 1">
            <a:extLst>
              <a:ext uri="{FF2B5EF4-FFF2-40B4-BE49-F238E27FC236}">
                <a16:creationId xmlns:a16="http://schemas.microsoft.com/office/drawing/2014/main" id="{842003A8-2CCC-CA26-2CF9-F3F15796E783}"/>
              </a:ext>
            </a:extLst>
          </p:cNvPr>
          <p:cNvSpPr>
            <a:spLocks noGrp="1"/>
          </p:cNvSpPr>
          <p:nvPr>
            <p:ph type="title"/>
          </p:nvPr>
        </p:nvSpPr>
        <p:spPr/>
        <p:txBody>
          <a:bodyPr/>
          <a:lstStyle/>
          <a:p>
            <a:r>
              <a:rPr lang="en-US" dirty="0"/>
              <a:t>Example Action Plan</a:t>
            </a:r>
          </a:p>
        </p:txBody>
      </p:sp>
    </p:spTree>
    <p:extLst>
      <p:ext uri="{BB962C8B-B14F-4D97-AF65-F5344CB8AC3E}">
        <p14:creationId xmlns:p14="http://schemas.microsoft.com/office/powerpoint/2010/main" val="391375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Office Theme">
  <a:themeElements>
    <a:clrScheme name="Custom 8">
      <a:dk1>
        <a:srgbClr val="309C8A"/>
      </a:dk1>
      <a:lt1>
        <a:srgbClr val="FEF3E0"/>
      </a:lt1>
      <a:dk2>
        <a:srgbClr val="004169"/>
      </a:dk2>
      <a:lt2>
        <a:srgbClr val="FEF3E0"/>
      </a:lt2>
      <a:accent1>
        <a:srgbClr val="309C8A"/>
      </a:accent1>
      <a:accent2>
        <a:srgbClr val="004169"/>
      </a:accent2>
      <a:accent3>
        <a:srgbClr val="6660A6"/>
      </a:accent3>
      <a:accent4>
        <a:srgbClr val="F05966"/>
      </a:accent4>
      <a:accent5>
        <a:srgbClr val="00ACBA"/>
      </a:accent5>
      <a:accent6>
        <a:srgbClr val="FAAD1D"/>
      </a:accent6>
      <a:hlink>
        <a:srgbClr val="6660A6"/>
      </a:hlink>
      <a:folHlink>
        <a:srgbClr val="6660A6"/>
      </a:folHlink>
    </a:clrScheme>
    <a:fontScheme name="Constantia-Franklin Gothic Book">
      <a:majorFont>
        <a:latin typeface="Constantia" panose="02030602050306030303"/>
        <a:ea typeface="Arial"/>
        <a:cs typeface="Arial"/>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B0503020102020204"/>
        <a:ea typeface="Arial"/>
        <a:cs typeface="Arial"/>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B55C9C423ABA45BC650AB4FD6D5476" ma:contentTypeVersion="21" ma:contentTypeDescription="Create a new document." ma:contentTypeScope="" ma:versionID="8ca5b4b98d787034a5bc675da4f9e2d0">
  <xsd:schema xmlns:xsd="http://www.w3.org/2001/XMLSchema" xmlns:xs="http://www.w3.org/2001/XMLSchema" xmlns:p="http://schemas.microsoft.com/office/2006/metadata/properties" xmlns:ns1="http://schemas.microsoft.com/sharepoint/v3" xmlns:ns2="128e445f-53bd-4d7c-94e9-7ccc49acf3c2" xmlns:ns3="60dfdbe2-22b5-4261-a021-0a589e027dce" targetNamespace="http://schemas.microsoft.com/office/2006/metadata/properties" ma:root="true" ma:fieldsID="e3d38fb4bb4bfa88d02a51d8734e82fe" ns1:_="" ns2:_="" ns3:_="">
    <xsd:import namespace="http://schemas.microsoft.com/sharepoint/v3"/>
    <xsd:import namespace="128e445f-53bd-4d7c-94e9-7ccc49acf3c2"/>
    <xsd:import namespace="60dfdbe2-22b5-4261-a021-0a589e027dc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Date_x002f_Time"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7" nillable="true" ma:displayName="Unified Compliance Policy Properties" ma:hidden="true" ma:internalName="_ip_UnifiedCompliancePolicyProperties">
      <xsd:simpleType>
        <xsd:restriction base="dms:Note"/>
      </xsd:simpleType>
    </xsd:element>
    <xsd:element name="_ip_UnifiedCompliancePolicyUIAction" ma:index="2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28e445f-53bd-4d7c-94e9-7ccc49acf3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Date_x002f_Time" ma:index="19" nillable="true" ma:displayName="Date/Time" ma:format="DateTime" ma:internalName="Date_x002f_Time">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5dd6296-2b79-4843-a53e-d30c5b80f8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0dfdbe2-22b5-4261-a021-0a589e027dce"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25cb0454-a148-475c-934c-527469558b1b}" ma:internalName="TaxCatchAll" ma:showField="CatchAllData" ma:web="60dfdbe2-22b5-4261-a021-0a589e027d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28e445f-53bd-4d7c-94e9-7ccc49acf3c2">
      <Terms xmlns="http://schemas.microsoft.com/office/infopath/2007/PartnerControls"/>
    </lcf76f155ced4ddcb4097134ff3c332f>
    <Date_x002f_Time xmlns="128e445f-53bd-4d7c-94e9-7ccc49acf3c2" xsi:nil="true"/>
    <TaxCatchAll xmlns="60dfdbe2-22b5-4261-a021-0a589e027dce" xsi:nil="tru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3BE2DF7E-CE13-4E1F-BEA2-61953324B3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28e445f-53bd-4d7c-94e9-7ccc49acf3c2"/>
    <ds:schemaRef ds:uri="60dfdbe2-22b5-4261-a021-0a589e027d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01076A2-2F7B-4B64-8AFC-D1B1784EAB87}">
  <ds:schemaRefs>
    <ds:schemaRef ds:uri="http://schemas.microsoft.com/sharepoint/v3/contenttype/forms"/>
  </ds:schemaRefs>
</ds:datastoreItem>
</file>

<file path=customXml/itemProps3.xml><?xml version="1.0" encoding="utf-8"?>
<ds:datastoreItem xmlns:ds="http://schemas.openxmlformats.org/officeDocument/2006/customXml" ds:itemID="{54FC3DAD-DF39-44C4-B0BA-40D802385C91}">
  <ds:schemaRefs>
    <ds:schemaRef ds:uri="http://schemas.microsoft.com/sharepoint/v3"/>
    <ds:schemaRef ds:uri="http://schemas.microsoft.com/office/2006/documentManagement/types"/>
    <ds:schemaRef ds:uri="http://purl.org/dc/terms/"/>
    <ds:schemaRef ds:uri="128e445f-53bd-4d7c-94e9-7ccc49acf3c2"/>
    <ds:schemaRef ds:uri="http://schemas.microsoft.com/office/2006/metadata/properties"/>
    <ds:schemaRef ds:uri="60dfdbe2-22b5-4261-a021-0a589e027dce"/>
    <ds:schemaRef ds:uri="http://purl.org/dc/elements/1.1/"/>
    <ds:schemaRef ds:uri="http://www.w3.org/XML/1998/namespace"/>
    <ds:schemaRef ds:uri="http://schemas.openxmlformats.org/package/2006/metadata/core-properties"/>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15750</TotalTime>
  <Words>26786</Words>
  <Application>Microsoft Office PowerPoint</Application>
  <PresentationFormat>On-screen Show (4:3)</PresentationFormat>
  <Paragraphs>2096</Paragraphs>
  <Slides>189</Slides>
  <Notes>167</Notes>
  <HiddenSlides>7</HiddenSlides>
  <MMClips>0</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189</vt:i4>
      </vt:variant>
    </vt:vector>
  </HeadingPairs>
  <TitlesOfParts>
    <vt:vector size="212" baseType="lpstr">
      <vt:lpstr>-apple-system</vt:lpstr>
      <vt:lpstr>Arial</vt:lpstr>
      <vt:lpstr>Calibri</vt:lpstr>
      <vt:lpstr>Cambria</vt:lpstr>
      <vt:lpstr>Courier New</vt:lpstr>
      <vt:lpstr>Franklin Gothic Book</vt:lpstr>
      <vt:lpstr>Georgia</vt:lpstr>
      <vt:lpstr>Gotham</vt:lpstr>
      <vt:lpstr>Gotham Black</vt:lpstr>
      <vt:lpstr>Helvetica Neue</vt:lpstr>
      <vt:lpstr>Monotype Sorts</vt:lpstr>
      <vt:lpstr>Montserrat</vt:lpstr>
      <vt:lpstr>Montserrat Medium</vt:lpstr>
      <vt:lpstr>Noto Sans Symbols</vt:lpstr>
      <vt:lpstr>Segoe UI</vt:lpstr>
      <vt:lpstr>Symbol</vt:lpstr>
      <vt:lpstr>Times New Roman</vt:lpstr>
      <vt:lpstr>Wingdings</vt:lpstr>
      <vt:lpstr>Office Theme</vt:lpstr>
      <vt:lpstr>1_Office Theme</vt:lpstr>
      <vt:lpstr>4_Office Theme</vt:lpstr>
      <vt:lpstr>5_Office Theme</vt:lpstr>
      <vt:lpstr>6_Office Theme</vt:lpstr>
      <vt:lpstr>Screen Time Learning Collaborative</vt:lpstr>
      <vt:lpstr>Screen Time Learning Collaborative  Orientation</vt:lpstr>
      <vt:lpstr>Today’s Agenda</vt:lpstr>
      <vt:lpstr>Orientation Session Icebreaker and  Virtual Meeting Basics</vt:lpstr>
      <vt:lpstr>Establishing Group Norms</vt:lpstr>
      <vt:lpstr>Learning Objectives</vt:lpstr>
      <vt:lpstr>Success Story from a Previous Participant</vt:lpstr>
      <vt:lpstr>Success Story from a Previous Participant</vt:lpstr>
      <vt:lpstr> Setting the Foundation for Healthy Habits</vt:lpstr>
      <vt:lpstr>Supporting Child Development</vt:lpstr>
      <vt:lpstr>All Domains are Essential and Inter-connected</vt:lpstr>
      <vt:lpstr>Healthy Eating and Child Development</vt:lpstr>
      <vt:lpstr>Physical Activity and Child Development</vt:lpstr>
      <vt:lpstr>Benefits of Healthy Habits</vt:lpstr>
      <vt:lpstr>Discussion</vt:lpstr>
      <vt:lpstr>Physical Activity Break </vt:lpstr>
      <vt:lpstr> Learning Collaborative</vt:lpstr>
      <vt:lpstr>Learning Collaboratives </vt:lpstr>
      <vt:lpstr>Video Making Health Easier:  Healthy Changes Start in Preschool</vt:lpstr>
      <vt:lpstr>The Learning Collaborative Model </vt:lpstr>
      <vt:lpstr>Leadership Team Model</vt:lpstr>
      <vt:lpstr>Learning Collaborative Timeline</vt:lpstr>
      <vt:lpstr>Action Periods</vt:lpstr>
      <vt:lpstr>Creating Your Storyboard</vt:lpstr>
      <vt:lpstr>Sample PowerPoint Storyboard</vt:lpstr>
      <vt:lpstr>Trainer Notes:</vt:lpstr>
      <vt:lpstr>Wellness Workbook Introduction</vt:lpstr>
      <vt:lpstr>Wellness Workbook</vt:lpstr>
      <vt:lpstr>Wellness Workbook</vt:lpstr>
      <vt:lpstr>Screen Time</vt:lpstr>
      <vt:lpstr>Next Steps</vt:lpstr>
      <vt:lpstr>Action Period Tasks</vt:lpstr>
      <vt:lpstr>Key Learnings Handout</vt:lpstr>
      <vt:lpstr>Key Dates</vt:lpstr>
      <vt:lpstr>Trainer Contact Information</vt:lpstr>
      <vt:lpstr>Questions</vt:lpstr>
      <vt:lpstr>Trainer Reminders</vt:lpstr>
      <vt:lpstr>Wellness Workbook</vt:lpstr>
      <vt:lpstr>Wellness Workbook</vt:lpstr>
      <vt:lpstr>Wellness Workbook</vt:lpstr>
      <vt:lpstr>Getting Started</vt:lpstr>
      <vt:lpstr>How to Register</vt:lpstr>
      <vt:lpstr>Steps for using Wellness Workbook</vt:lpstr>
      <vt:lpstr>Program Assessments Overview</vt:lpstr>
      <vt:lpstr>Program Assessments</vt:lpstr>
      <vt:lpstr>Program Assessments</vt:lpstr>
      <vt:lpstr>ECE Program Registration</vt:lpstr>
      <vt:lpstr>Screen Time Program Assessment</vt:lpstr>
      <vt:lpstr>How to Complete a Program Assessment</vt:lpstr>
      <vt:lpstr>Complete Screen Time Program Assessment</vt:lpstr>
      <vt:lpstr>Respond to All Assessment Questions</vt:lpstr>
      <vt:lpstr>Model Best Practice Options </vt:lpstr>
      <vt:lpstr>Mark Complete</vt:lpstr>
      <vt:lpstr>View Screen Time Results</vt:lpstr>
      <vt:lpstr>Are you meeting best practices?</vt:lpstr>
      <vt:lpstr>How do you know if all assessments have been completed?</vt:lpstr>
      <vt:lpstr>Program Assessment Results</vt:lpstr>
      <vt:lpstr>Select Screen Time</vt:lpstr>
      <vt:lpstr>Click View under each Question</vt:lpstr>
      <vt:lpstr>Program Assessment Results</vt:lpstr>
      <vt:lpstr>Selecting Wellness Policies</vt:lpstr>
      <vt:lpstr>Selecting Screen Time Wellness Policies</vt:lpstr>
      <vt:lpstr>Download Your Wellness Policies</vt:lpstr>
      <vt:lpstr>Wellness Policies </vt:lpstr>
      <vt:lpstr>Next Steps</vt:lpstr>
      <vt:lpstr>Action Period Tasks</vt:lpstr>
      <vt:lpstr>Key Learnings Handout</vt:lpstr>
      <vt:lpstr>Key Dates</vt:lpstr>
      <vt:lpstr>Questions</vt:lpstr>
      <vt:lpstr>Trainer Reminders</vt:lpstr>
      <vt:lpstr>Screen Time Overview</vt:lpstr>
      <vt:lpstr>Today’s Agenda</vt:lpstr>
      <vt:lpstr> Icebreaker</vt:lpstr>
      <vt:lpstr>Learning Objectives</vt:lpstr>
      <vt:lpstr>Reflection</vt:lpstr>
      <vt:lpstr>Orientation Action Period</vt:lpstr>
      <vt:lpstr>Orientation Action Period</vt:lpstr>
      <vt:lpstr>Program Assessment Results</vt:lpstr>
      <vt:lpstr>Select Screen Time</vt:lpstr>
      <vt:lpstr>Click View under each Question</vt:lpstr>
      <vt:lpstr>Program Assessment Results</vt:lpstr>
      <vt:lpstr>TA Group Discussion</vt:lpstr>
      <vt:lpstr>Importance of Managing Screen Time</vt:lpstr>
      <vt:lpstr>Screen Time Recommendations </vt:lpstr>
      <vt:lpstr>Screen Time Report Card </vt:lpstr>
      <vt:lpstr>What is Screen Time? </vt:lpstr>
      <vt:lpstr>What are the concerns about screen time? </vt:lpstr>
      <vt:lpstr>Identifying Goals and  Planning for Change</vt:lpstr>
      <vt:lpstr>How do you develop an action plan?</vt:lpstr>
      <vt:lpstr>Goals and Action Steps</vt:lpstr>
      <vt:lpstr>How do you identify goals?</vt:lpstr>
      <vt:lpstr>PowerPoint Presentation</vt:lpstr>
      <vt:lpstr>How do you create a SMART goal?</vt:lpstr>
      <vt:lpstr>What are action steps?</vt:lpstr>
      <vt:lpstr>What are action steps?</vt:lpstr>
      <vt:lpstr>How do you develop action steps?</vt:lpstr>
      <vt:lpstr>Action Planning Tool</vt:lpstr>
      <vt:lpstr>Social Ecological Model:  Many Systems Influence a Child  </vt:lpstr>
      <vt:lpstr>Example Action Plan</vt:lpstr>
      <vt:lpstr>Resources – 5 Healthy Goals</vt:lpstr>
      <vt:lpstr>Brainstorm the Possibilities </vt:lpstr>
      <vt:lpstr>Physical Activity Break</vt:lpstr>
      <vt:lpstr>Next Steps</vt:lpstr>
      <vt:lpstr>Action Period Tasks</vt:lpstr>
      <vt:lpstr>Key Dates</vt:lpstr>
      <vt:lpstr>Questions</vt:lpstr>
      <vt:lpstr>Trainer Reminders</vt:lpstr>
      <vt:lpstr>Screen Time Best Practices</vt:lpstr>
      <vt:lpstr>Today’s Agenda</vt:lpstr>
      <vt:lpstr> Icebreaker</vt:lpstr>
      <vt:lpstr>Availability</vt:lpstr>
      <vt:lpstr>Availability</vt:lpstr>
      <vt:lpstr>Availability cont.</vt:lpstr>
      <vt:lpstr>Type</vt:lpstr>
      <vt:lpstr>Daily Practices</vt:lpstr>
      <vt:lpstr>Daily Practices: Rewards</vt:lpstr>
      <vt:lpstr>Make the Most of Screen Time: Plan Ahead</vt:lpstr>
      <vt:lpstr>Select Media with Intention</vt:lpstr>
      <vt:lpstr>Daily Practices: Interaction</vt:lpstr>
      <vt:lpstr>Make the Most of Screen Time</vt:lpstr>
      <vt:lpstr>Screen Time during Meals and Snacks</vt:lpstr>
      <vt:lpstr>Screen Time during Meals and Snacks</vt:lpstr>
      <vt:lpstr>Physical Activity Break</vt:lpstr>
      <vt:lpstr>Education &amp; Professional Development</vt:lpstr>
      <vt:lpstr>Education for Staff</vt:lpstr>
      <vt:lpstr>Education for Families</vt:lpstr>
      <vt:lpstr>Education for Families cont.</vt:lpstr>
      <vt:lpstr>Bringing it Home</vt:lpstr>
      <vt:lpstr>Creative Ideas to Replace Screen Time </vt:lpstr>
      <vt:lpstr>Policy</vt:lpstr>
      <vt:lpstr>Screen Time Policies </vt:lpstr>
      <vt:lpstr>Sample Screen Time Program Policy </vt:lpstr>
      <vt:lpstr>Selecting Wellness Policies</vt:lpstr>
      <vt:lpstr>Selecting Screen Time Wellness Policies</vt:lpstr>
      <vt:lpstr>Download Your Wellness Policies</vt:lpstr>
      <vt:lpstr>Wellness Policies </vt:lpstr>
      <vt:lpstr>Next Steps</vt:lpstr>
      <vt:lpstr>Action Period Tasks</vt:lpstr>
      <vt:lpstr>Key Dates</vt:lpstr>
      <vt:lpstr>Questions</vt:lpstr>
      <vt:lpstr>Trainer Reminders</vt:lpstr>
      <vt:lpstr>Implementing Screen Time Best Practices</vt:lpstr>
      <vt:lpstr>Today’s Agenda</vt:lpstr>
      <vt:lpstr>Icebreaker + Physical Activity Break</vt:lpstr>
      <vt:lpstr>Learning Objectives </vt:lpstr>
      <vt:lpstr>Reflection</vt:lpstr>
      <vt:lpstr>Action Periods</vt:lpstr>
      <vt:lpstr>Significance of Screen Time</vt:lpstr>
      <vt:lpstr>Screen-Free Engagement and Child Development</vt:lpstr>
      <vt:lpstr>Large Group Discussion: Staff Wellness and Screen Time</vt:lpstr>
      <vt:lpstr>Physical Activity Break</vt:lpstr>
      <vt:lpstr>Engaging with Families</vt:lpstr>
      <vt:lpstr>Large Group Discussion: Engaging Families</vt:lpstr>
      <vt:lpstr>Resources for Families </vt:lpstr>
      <vt:lpstr>Overcoming  Common Challenges</vt:lpstr>
      <vt:lpstr>Challenge: Screen time is used as a distraction </vt:lpstr>
      <vt:lpstr>Challenge: Child preferences for screen-based activities </vt:lpstr>
      <vt:lpstr>Challenge: Families are not aware of the importance of limiting screen time</vt:lpstr>
      <vt:lpstr>Brainstorm the Possibilities </vt:lpstr>
      <vt:lpstr>Next Steps</vt:lpstr>
      <vt:lpstr>Key Learnings Handout</vt:lpstr>
      <vt:lpstr>Finalizing Your Storyboard</vt:lpstr>
      <vt:lpstr>Sample PowerPoint Storyboard</vt:lpstr>
      <vt:lpstr>Key Dates</vt:lpstr>
      <vt:lpstr>Questions</vt:lpstr>
      <vt:lpstr>Trainer Reminders</vt:lpstr>
      <vt:lpstr>Celebrating Success  and Continuing the Process of Change</vt:lpstr>
      <vt:lpstr>Today’s Agenda</vt:lpstr>
      <vt:lpstr>Icebreaker</vt:lpstr>
      <vt:lpstr>Learning Objectives </vt:lpstr>
      <vt:lpstr>Reflection</vt:lpstr>
      <vt:lpstr>Presenting Storyboards</vt:lpstr>
      <vt:lpstr>Questions</vt:lpstr>
      <vt:lpstr>Continuing the Process of Change</vt:lpstr>
      <vt:lpstr>Healthy Changes Handout</vt:lpstr>
      <vt:lpstr>Healthy Changes Handout</vt:lpstr>
      <vt:lpstr>National, State, and Local Support</vt:lpstr>
      <vt:lpstr>Potential Resources/Support </vt:lpstr>
      <vt:lpstr>Potential Local Support and Initiatives</vt:lpstr>
      <vt:lpstr>Healthy Changes Handout</vt:lpstr>
      <vt:lpstr>Next Steps</vt:lpstr>
      <vt:lpstr>Final Action Period</vt:lpstr>
      <vt:lpstr>Key Learnings Handout</vt:lpstr>
      <vt:lpstr>Action Period Tasks </vt:lpstr>
      <vt:lpstr>Key Dates</vt:lpstr>
      <vt:lpstr>Questions</vt:lpstr>
      <vt:lpstr>PowerPoint Presentation</vt:lpstr>
      <vt:lpstr>Thank you!</vt:lpstr>
      <vt:lpstr>Trainer Reminders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Recorded Training</dc:title>
  <dc:creator>David</dc:creator>
  <cp:lastModifiedBy>Hope, Caliste B.</cp:lastModifiedBy>
  <cp:revision>355</cp:revision>
  <dcterms:created xsi:type="dcterms:W3CDTF">2019-11-12T16:39:18Z</dcterms:created>
  <dcterms:modified xsi:type="dcterms:W3CDTF">2025-02-04T17:28:27Z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0x01010019B55C9C423ABA45BC650AB4FD6D5476</vt:lpwstr>
  </property>
  <property fmtid="{D5CDD505-2E9C-101B-9397-08002B2CF9AE}" pid="3" name="MediaServiceImageTags">
    <vt:lpwstr/>
  </property>
</Properties>
</file>