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58" r:id="rId5"/>
    <p:sldId id="312" r:id="rId6"/>
    <p:sldId id="328" r:id="rId7"/>
    <p:sldId id="295" r:id="rId8"/>
    <p:sldId id="291" r:id="rId9"/>
    <p:sldId id="314" r:id="rId10"/>
    <p:sldId id="331" r:id="rId11"/>
    <p:sldId id="315" r:id="rId12"/>
    <p:sldId id="300" r:id="rId13"/>
    <p:sldId id="329" r:id="rId14"/>
    <p:sldId id="289" r:id="rId15"/>
    <p:sldId id="318" r:id="rId16"/>
    <p:sldId id="320" r:id="rId17"/>
    <p:sldId id="323" r:id="rId18"/>
    <p:sldId id="324" r:id="rId19"/>
    <p:sldId id="325" r:id="rId20"/>
    <p:sldId id="330" r:id="rId21"/>
    <p:sldId id="321" r:id="rId22"/>
    <p:sldId id="316" r:id="rId23"/>
    <p:sldId id="261" r:id="rId24"/>
    <p:sldId id="322" r:id="rId25"/>
    <p:sldId id="317" r:id="rId26"/>
    <p:sldId id="319" r:id="rId27"/>
    <p:sldId id="313" r:id="rId28"/>
    <p:sldId id="27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Kristy" initials="LK" lastIdx="1" clrIdx="0">
    <p:extLst>
      <p:ext uri="{19B8F6BF-5375-455C-9EA6-DF929625EA0E}">
        <p15:presenceInfo xmlns:p15="http://schemas.microsoft.com/office/powerpoint/2012/main" userId="S::kristy.lee@suny.edu::2d31e6a3-3620-42ae-af19-7fd6f5c2456c" providerId="AD"/>
      </p:ext>
    </p:extLst>
  </p:cmAuthor>
  <p:cmAuthor id="2" name="Perry, Susan" initials="PS" lastIdx="1" clrIdx="1">
    <p:extLst>
      <p:ext uri="{19B8F6BF-5375-455C-9EA6-DF929625EA0E}">
        <p15:presenceInfo xmlns:p15="http://schemas.microsoft.com/office/powerpoint/2012/main" userId="S::susan.perry@suny.edu::ea21311d-03e0-498d-b20b-c0d2cb5e17f1" providerId="AD"/>
      </p:ext>
    </p:extLst>
  </p:cmAuthor>
  <p:cmAuthor id="3" name="Pritting, Shannon" initials="PS" lastIdx="1" clrIdx="2">
    <p:extLst>
      <p:ext uri="{19B8F6BF-5375-455C-9EA6-DF929625EA0E}">
        <p15:presenceInfo xmlns:p15="http://schemas.microsoft.com/office/powerpoint/2012/main" userId="S::shannon.pritting@suny.edu::b6acce8b-3193-4a7b-b3b8-1dc43a9f8d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427"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797596-2E5D-A648-9D56-B43760903CF3}" type="datetimeFigureOut">
              <a:rPr lang="en-US" smtClean="0"/>
              <a:t>11/13/2019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BC1646-246F-1A4A-9F1A-C1A4DCB7317F}" type="slidenum">
              <a:rPr lang="en-US" smtClean="0"/>
              <a:t>‹#›</a:t>
            </a:fld>
            <a:endParaRPr lang="en-US"/>
          </a:p>
        </p:txBody>
      </p:sp>
    </p:spTree>
    <p:extLst>
      <p:ext uri="{BB962C8B-B14F-4D97-AF65-F5344CB8AC3E}">
        <p14:creationId xmlns:p14="http://schemas.microsoft.com/office/powerpoint/2010/main" val="1946499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21</a:t>
            </a:fld>
            <a:endParaRPr lang="en-US"/>
          </a:p>
        </p:txBody>
      </p:sp>
    </p:spTree>
    <p:extLst>
      <p:ext uri="{BB962C8B-B14F-4D97-AF65-F5344CB8AC3E}">
        <p14:creationId xmlns:p14="http://schemas.microsoft.com/office/powerpoint/2010/main" val="299890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trainings are scheduled, we'll add them to the training calendar, which is where all registration information, pre-requisites or pre-work, and webinar information will be.</a:t>
            </a:r>
          </a:p>
        </p:txBody>
      </p:sp>
      <p:sp>
        <p:nvSpPr>
          <p:cNvPr id="4" name="Slide Number Placeholder 3"/>
          <p:cNvSpPr>
            <a:spLocks noGrp="1"/>
          </p:cNvSpPr>
          <p:nvPr>
            <p:ph type="sldNum" sz="quarter" idx="5"/>
          </p:nvPr>
        </p:nvSpPr>
        <p:spPr/>
        <p:txBody>
          <a:bodyPr/>
          <a:lstStyle/>
          <a:p>
            <a:fld id="{1EBC1646-246F-1A4A-9F1A-C1A4DCB7317F}" type="slidenum">
              <a:rPr lang="en-US" smtClean="0"/>
              <a:t>22</a:t>
            </a:fld>
            <a:endParaRPr lang="en-US"/>
          </a:p>
        </p:txBody>
      </p:sp>
    </p:spTree>
    <p:extLst>
      <p:ext uri="{BB962C8B-B14F-4D97-AF65-F5344CB8AC3E}">
        <p14:creationId xmlns:p14="http://schemas.microsoft.com/office/powerpoint/2010/main" val="1003478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BC1646-246F-1A4A-9F1A-C1A4DCB7317F}" type="slidenum">
              <a:rPr lang="en-US" smtClean="0"/>
              <a:t>25</a:t>
            </a:fld>
            <a:endParaRPr lang="en-US"/>
          </a:p>
        </p:txBody>
      </p:sp>
    </p:spTree>
    <p:extLst>
      <p:ext uri="{BB962C8B-B14F-4D97-AF65-F5344CB8AC3E}">
        <p14:creationId xmlns:p14="http://schemas.microsoft.com/office/powerpoint/2010/main" val="1807677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8F28-12E3-2346-8468-5E332CAAE3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9E54A2-3CEA-D64F-BDF1-5C2CF89BB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1642F2-DA96-4B48-966C-1712BD72AC70}"/>
              </a:ext>
            </a:extLst>
          </p:cNvPr>
          <p:cNvSpPr>
            <a:spLocks noGrp="1"/>
          </p:cNvSpPr>
          <p:nvPr>
            <p:ph type="dt" sz="half" idx="10"/>
          </p:nvPr>
        </p:nvSpPr>
        <p:spPr/>
        <p:txBody>
          <a:bodyPr/>
          <a:lstStyle/>
          <a:p>
            <a:fld id="{4450888D-4A71-2541-BE8B-529F9732D0D8}" type="datetimeFigureOut">
              <a:rPr lang="en-US" smtClean="0"/>
              <a:t>11/13/2019</a:t>
            </a:fld>
            <a:endParaRPr lang="en-US"/>
          </a:p>
        </p:txBody>
      </p:sp>
      <p:sp>
        <p:nvSpPr>
          <p:cNvPr id="5" name="Footer Placeholder 4">
            <a:extLst>
              <a:ext uri="{FF2B5EF4-FFF2-40B4-BE49-F238E27FC236}">
                <a16:creationId xmlns:a16="http://schemas.microsoft.com/office/drawing/2014/main" id="{09698E33-77B4-8440-BDDC-85C728836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D32F3-0ED7-E04C-85E3-F18102581E7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277005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79CE-6C58-3342-A1D4-8F6B3C38E0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2EFEC-5848-4748-89E1-E06FB4F24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7F53D-E482-CC46-91CA-DCECE43CF5CD}"/>
              </a:ext>
            </a:extLst>
          </p:cNvPr>
          <p:cNvSpPr>
            <a:spLocks noGrp="1"/>
          </p:cNvSpPr>
          <p:nvPr>
            <p:ph type="dt" sz="half" idx="10"/>
          </p:nvPr>
        </p:nvSpPr>
        <p:spPr/>
        <p:txBody>
          <a:bodyPr/>
          <a:lstStyle/>
          <a:p>
            <a:fld id="{4450888D-4A71-2541-BE8B-529F9732D0D8}" type="datetimeFigureOut">
              <a:rPr lang="en-US" smtClean="0"/>
              <a:t>11/13/2019</a:t>
            </a:fld>
            <a:endParaRPr lang="en-US"/>
          </a:p>
        </p:txBody>
      </p:sp>
      <p:sp>
        <p:nvSpPr>
          <p:cNvPr id="5" name="Footer Placeholder 4">
            <a:extLst>
              <a:ext uri="{FF2B5EF4-FFF2-40B4-BE49-F238E27FC236}">
                <a16:creationId xmlns:a16="http://schemas.microsoft.com/office/drawing/2014/main" id="{30F173DF-FA0A-784E-B88F-4117FF194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E67CE-8B2D-FF45-B20B-90E1F69CF513}"/>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466493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C0185A-8750-7D49-995C-97212AD630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0A6BCE-4049-FD49-8A07-D29BD44229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39774-9B12-3345-9F2A-86977C70C9D7}"/>
              </a:ext>
            </a:extLst>
          </p:cNvPr>
          <p:cNvSpPr>
            <a:spLocks noGrp="1"/>
          </p:cNvSpPr>
          <p:nvPr>
            <p:ph type="dt" sz="half" idx="10"/>
          </p:nvPr>
        </p:nvSpPr>
        <p:spPr/>
        <p:txBody>
          <a:bodyPr/>
          <a:lstStyle/>
          <a:p>
            <a:fld id="{4450888D-4A71-2541-BE8B-529F9732D0D8}" type="datetimeFigureOut">
              <a:rPr lang="en-US" smtClean="0"/>
              <a:t>11/13/2019</a:t>
            </a:fld>
            <a:endParaRPr lang="en-US"/>
          </a:p>
        </p:txBody>
      </p:sp>
      <p:sp>
        <p:nvSpPr>
          <p:cNvPr id="5" name="Footer Placeholder 4">
            <a:extLst>
              <a:ext uri="{FF2B5EF4-FFF2-40B4-BE49-F238E27FC236}">
                <a16:creationId xmlns:a16="http://schemas.microsoft.com/office/drawing/2014/main" id="{4D938FC2-D326-264B-A117-CEB090C18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7C95C-6D5B-0540-A2E4-732FD528A6A7}"/>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194236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6AE8-4C38-5642-A29A-76652C1BB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F1A3F8-9FBC-A544-9F3C-423BF0AE09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E0B57-3748-0742-A518-EE3FB791CF4B}"/>
              </a:ext>
            </a:extLst>
          </p:cNvPr>
          <p:cNvSpPr>
            <a:spLocks noGrp="1"/>
          </p:cNvSpPr>
          <p:nvPr>
            <p:ph type="dt" sz="half" idx="10"/>
          </p:nvPr>
        </p:nvSpPr>
        <p:spPr/>
        <p:txBody>
          <a:bodyPr/>
          <a:lstStyle/>
          <a:p>
            <a:fld id="{4450888D-4A71-2541-BE8B-529F9732D0D8}" type="datetimeFigureOut">
              <a:rPr lang="en-US" smtClean="0"/>
              <a:t>11/13/2019</a:t>
            </a:fld>
            <a:endParaRPr lang="en-US"/>
          </a:p>
        </p:txBody>
      </p:sp>
      <p:sp>
        <p:nvSpPr>
          <p:cNvPr id="5" name="Footer Placeholder 4">
            <a:extLst>
              <a:ext uri="{FF2B5EF4-FFF2-40B4-BE49-F238E27FC236}">
                <a16:creationId xmlns:a16="http://schemas.microsoft.com/office/drawing/2014/main" id="{E01F804F-884B-954F-8038-5822E4FC7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FE475-94DB-3441-A191-0B20DF1DC40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2749112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1C42-1CF5-614B-81F4-D92CE5C2BE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4C5979-34E4-F04E-990E-20ADAFC2C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66926-B1C5-1948-9F65-207F70DC21AF}"/>
              </a:ext>
            </a:extLst>
          </p:cNvPr>
          <p:cNvSpPr>
            <a:spLocks noGrp="1"/>
          </p:cNvSpPr>
          <p:nvPr>
            <p:ph type="dt" sz="half" idx="10"/>
          </p:nvPr>
        </p:nvSpPr>
        <p:spPr/>
        <p:txBody>
          <a:bodyPr/>
          <a:lstStyle/>
          <a:p>
            <a:fld id="{4450888D-4A71-2541-BE8B-529F9732D0D8}" type="datetimeFigureOut">
              <a:rPr lang="en-US" smtClean="0"/>
              <a:t>11/13/2019</a:t>
            </a:fld>
            <a:endParaRPr lang="en-US"/>
          </a:p>
        </p:txBody>
      </p:sp>
      <p:sp>
        <p:nvSpPr>
          <p:cNvPr id="5" name="Footer Placeholder 4">
            <a:extLst>
              <a:ext uri="{FF2B5EF4-FFF2-40B4-BE49-F238E27FC236}">
                <a16:creationId xmlns:a16="http://schemas.microsoft.com/office/drawing/2014/main" id="{FC1FD53C-CBF2-CF4B-AF34-4FAF8EF53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EC4400-66F7-6041-9F65-775E3F70274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86802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4AFB-8F5D-AE4C-8111-8E206AB45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844A3-FC0F-A249-9056-963BE5B4D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08978-AC6F-4549-BD4C-33EAA349F2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848CB-F251-614F-988A-B3654DC6B493}"/>
              </a:ext>
            </a:extLst>
          </p:cNvPr>
          <p:cNvSpPr>
            <a:spLocks noGrp="1"/>
          </p:cNvSpPr>
          <p:nvPr>
            <p:ph type="dt" sz="half" idx="10"/>
          </p:nvPr>
        </p:nvSpPr>
        <p:spPr/>
        <p:txBody>
          <a:bodyPr/>
          <a:lstStyle/>
          <a:p>
            <a:fld id="{4450888D-4A71-2541-BE8B-529F9732D0D8}" type="datetimeFigureOut">
              <a:rPr lang="en-US" smtClean="0"/>
              <a:t>11/13/2019</a:t>
            </a:fld>
            <a:endParaRPr lang="en-US"/>
          </a:p>
        </p:txBody>
      </p:sp>
      <p:sp>
        <p:nvSpPr>
          <p:cNvPr id="6" name="Footer Placeholder 5">
            <a:extLst>
              <a:ext uri="{FF2B5EF4-FFF2-40B4-BE49-F238E27FC236}">
                <a16:creationId xmlns:a16="http://schemas.microsoft.com/office/drawing/2014/main" id="{F451F20D-3B44-B14C-8813-9836981FE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6DCD8-AC3E-D94C-8355-111C85A1ECAA}"/>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4792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4B95-C19F-6B4E-9C62-51076B8B8D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B49BB-A0D4-DE43-BB16-B35A236B2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E2B65-A596-0E45-BFB8-51E87DC8D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6EDC8-E086-3A49-9703-13BC8C137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73776D-9DAB-C24C-A0A3-E9E963935F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72B0D-78CE-8949-85CC-2ED7757763D9}"/>
              </a:ext>
            </a:extLst>
          </p:cNvPr>
          <p:cNvSpPr>
            <a:spLocks noGrp="1"/>
          </p:cNvSpPr>
          <p:nvPr>
            <p:ph type="dt" sz="half" idx="10"/>
          </p:nvPr>
        </p:nvSpPr>
        <p:spPr/>
        <p:txBody>
          <a:bodyPr/>
          <a:lstStyle/>
          <a:p>
            <a:fld id="{4450888D-4A71-2541-BE8B-529F9732D0D8}" type="datetimeFigureOut">
              <a:rPr lang="en-US" smtClean="0"/>
              <a:t>11/13/2019</a:t>
            </a:fld>
            <a:endParaRPr lang="en-US"/>
          </a:p>
        </p:txBody>
      </p:sp>
      <p:sp>
        <p:nvSpPr>
          <p:cNvPr id="8" name="Footer Placeholder 7">
            <a:extLst>
              <a:ext uri="{FF2B5EF4-FFF2-40B4-BE49-F238E27FC236}">
                <a16:creationId xmlns:a16="http://schemas.microsoft.com/office/drawing/2014/main" id="{6628B343-74C5-F04C-9150-07E5B98D4A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B6B707-4AC7-AB43-B5AF-B840B22EA01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410301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EB91-BAAB-D444-B955-82D8FF5940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E3B7E-E68E-5C48-9EAB-35FEA82A6D40}"/>
              </a:ext>
            </a:extLst>
          </p:cNvPr>
          <p:cNvSpPr>
            <a:spLocks noGrp="1"/>
          </p:cNvSpPr>
          <p:nvPr>
            <p:ph type="dt" sz="half" idx="10"/>
          </p:nvPr>
        </p:nvSpPr>
        <p:spPr/>
        <p:txBody>
          <a:bodyPr/>
          <a:lstStyle/>
          <a:p>
            <a:fld id="{4450888D-4A71-2541-BE8B-529F9732D0D8}" type="datetimeFigureOut">
              <a:rPr lang="en-US" smtClean="0"/>
              <a:t>11/13/2019</a:t>
            </a:fld>
            <a:endParaRPr lang="en-US"/>
          </a:p>
        </p:txBody>
      </p:sp>
      <p:sp>
        <p:nvSpPr>
          <p:cNvPr id="4" name="Footer Placeholder 3">
            <a:extLst>
              <a:ext uri="{FF2B5EF4-FFF2-40B4-BE49-F238E27FC236}">
                <a16:creationId xmlns:a16="http://schemas.microsoft.com/office/drawing/2014/main" id="{360B88CC-9599-BB4A-A70D-18A2E8907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9E7BD-C751-8F4B-BC2F-6A107CC1F56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3088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DEBFC1-7AF0-F04E-B50D-8B334268027E}"/>
              </a:ext>
            </a:extLst>
          </p:cNvPr>
          <p:cNvSpPr>
            <a:spLocks noGrp="1"/>
          </p:cNvSpPr>
          <p:nvPr>
            <p:ph type="dt" sz="half" idx="10"/>
          </p:nvPr>
        </p:nvSpPr>
        <p:spPr/>
        <p:txBody>
          <a:bodyPr/>
          <a:lstStyle/>
          <a:p>
            <a:fld id="{4450888D-4A71-2541-BE8B-529F9732D0D8}" type="datetimeFigureOut">
              <a:rPr lang="en-US" smtClean="0"/>
              <a:t>11/13/2019</a:t>
            </a:fld>
            <a:endParaRPr lang="en-US"/>
          </a:p>
        </p:txBody>
      </p:sp>
      <p:sp>
        <p:nvSpPr>
          <p:cNvPr id="3" name="Footer Placeholder 2">
            <a:extLst>
              <a:ext uri="{FF2B5EF4-FFF2-40B4-BE49-F238E27FC236}">
                <a16:creationId xmlns:a16="http://schemas.microsoft.com/office/drawing/2014/main" id="{322D6BC3-6F66-784C-94DD-BB108C471C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E8134A-C3EA-9540-9873-8F73E3A85C8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558441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187A3-FDD6-F047-89DC-FFE35E88C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0D2E0C-918D-F14A-B2F1-34DB0BE099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D19478-D8FC-8540-B1DE-D9776EA31C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3E1157-D5C7-384F-AE06-F4E87DE55DBF}"/>
              </a:ext>
            </a:extLst>
          </p:cNvPr>
          <p:cNvSpPr>
            <a:spLocks noGrp="1"/>
          </p:cNvSpPr>
          <p:nvPr>
            <p:ph type="dt" sz="half" idx="10"/>
          </p:nvPr>
        </p:nvSpPr>
        <p:spPr/>
        <p:txBody>
          <a:bodyPr/>
          <a:lstStyle/>
          <a:p>
            <a:fld id="{4450888D-4A71-2541-BE8B-529F9732D0D8}" type="datetimeFigureOut">
              <a:rPr lang="en-US" smtClean="0"/>
              <a:t>11/13/2019</a:t>
            </a:fld>
            <a:endParaRPr lang="en-US"/>
          </a:p>
        </p:txBody>
      </p:sp>
      <p:sp>
        <p:nvSpPr>
          <p:cNvPr id="6" name="Footer Placeholder 5">
            <a:extLst>
              <a:ext uri="{FF2B5EF4-FFF2-40B4-BE49-F238E27FC236}">
                <a16:creationId xmlns:a16="http://schemas.microsoft.com/office/drawing/2014/main" id="{9F9A2FBF-782B-534C-A02F-F271475640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7255E-5275-4348-9DCC-BEC02BEFF52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751312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AFF70-8336-4046-BFFD-289949E25B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7F3680-683A-1E46-A4EE-10A07D3CA1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01DC8B-2066-A74C-9445-1DD268851B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F58219-F995-6C45-9DBB-54951E26A99C}"/>
              </a:ext>
            </a:extLst>
          </p:cNvPr>
          <p:cNvSpPr>
            <a:spLocks noGrp="1"/>
          </p:cNvSpPr>
          <p:nvPr>
            <p:ph type="dt" sz="half" idx="10"/>
          </p:nvPr>
        </p:nvSpPr>
        <p:spPr/>
        <p:txBody>
          <a:bodyPr/>
          <a:lstStyle/>
          <a:p>
            <a:fld id="{4450888D-4A71-2541-BE8B-529F9732D0D8}" type="datetimeFigureOut">
              <a:rPr lang="en-US" smtClean="0"/>
              <a:t>11/13/2019</a:t>
            </a:fld>
            <a:endParaRPr lang="en-US"/>
          </a:p>
        </p:txBody>
      </p:sp>
      <p:sp>
        <p:nvSpPr>
          <p:cNvPr id="6" name="Footer Placeholder 5">
            <a:extLst>
              <a:ext uri="{FF2B5EF4-FFF2-40B4-BE49-F238E27FC236}">
                <a16:creationId xmlns:a16="http://schemas.microsoft.com/office/drawing/2014/main" id="{192B04B2-B36F-8349-A0A1-8F4D3D6668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BDC62-7C92-4641-83BB-B96079061FC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347717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FD5E0F-94CE-AB49-B139-C62CE75B8A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617A46-1791-D745-B0A3-EEFCED612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C2DB2-0886-7B48-A6F3-BF7FC8C288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0888D-4A71-2541-BE8B-529F9732D0D8}" type="datetimeFigureOut">
              <a:rPr lang="en-US" smtClean="0"/>
              <a:t>11/13/2019</a:t>
            </a:fld>
            <a:endParaRPr lang="en-US"/>
          </a:p>
        </p:txBody>
      </p:sp>
      <p:sp>
        <p:nvSpPr>
          <p:cNvPr id="5" name="Footer Placeholder 4">
            <a:extLst>
              <a:ext uri="{FF2B5EF4-FFF2-40B4-BE49-F238E27FC236}">
                <a16:creationId xmlns:a16="http://schemas.microsoft.com/office/drawing/2014/main" id="{CD491CAB-8B90-B745-93D7-50094F1C2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911977-B5CB-2A4B-ADE2-C2BF40909A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CEB7F-075A-8C47-A3DF-D00F49FF392B}" type="slidenum">
              <a:rPr lang="en-US" smtClean="0"/>
              <a:t>‹#›</a:t>
            </a:fld>
            <a:endParaRPr lang="en-US"/>
          </a:p>
        </p:txBody>
      </p:sp>
    </p:spTree>
    <p:extLst>
      <p:ext uri="{BB962C8B-B14F-4D97-AF65-F5344CB8AC3E}">
        <p14:creationId xmlns:p14="http://schemas.microsoft.com/office/powerpoint/2010/main" val="2789739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emf"/><Relationship Id="rId7" Type="http://schemas.openxmlformats.org/officeDocument/2006/relationships/image" Target="../media/image14.png"/><Relationship Id="rId2" Type="http://schemas.openxmlformats.org/officeDocument/2006/relationships/hyperlink" Target="https://slcny.libguides.com/overview" TargetMode="Externa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5.emf"/><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5.emf"/><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hyperlink" Target="https://slcny.libcal.com/event/5976632" TargetMode="External"/><Relationship Id="rId7"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hyperlink" Target="https://public.3.basecamp.com/p/gNNKD9eSbqkeBizRMM6GCJV2"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21.png"/><Relationship Id="rId2" Type="http://schemas.openxmlformats.org/officeDocument/2006/relationships/hyperlink" Target="https://public.3.basecamp.com/p/gqTdzb5FBp2FjCBL268qM7Gk" TargetMode="Externa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5.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22.jpg"/><Relationship Id="rId7"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hyperlink" Target="https://knowledge.exlibrisgroup.com/Cross_Product/Knowledge_Articles/Escalation_Policy" TargetMode="External"/><Relationship Id="rId2" Type="http://schemas.openxmlformats.org/officeDocument/2006/relationships/image" Target="../media/image2.emf"/><Relationship Id="rId1" Type="http://schemas.openxmlformats.org/officeDocument/2006/relationships/slideLayout" Target="../slideLayouts/slideLayout4.xml"/><Relationship Id="rId6" Type="http://schemas.openxmlformats.org/officeDocument/2006/relationships/image" Target="../media/image7.tmp"/><Relationship Id="rId5" Type="http://schemas.openxmlformats.org/officeDocument/2006/relationships/image" Target="../media/image5.emf"/><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s://slcny.libguides.com/overview/institutional_leads" TargetMode="Externa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5.emf"/><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8" Type="http://schemas.openxmlformats.org/officeDocument/2006/relationships/hyperlink" Target="https://public.3.basecamp.com/p/CgtraNKCano4RDphVDdfQD7U" TargetMode="External"/><Relationship Id="rId3" Type="http://schemas.openxmlformats.org/officeDocument/2006/relationships/image" Target="../media/image2.emf"/><Relationship Id="rId7" Type="http://schemas.openxmlformats.org/officeDocument/2006/relationships/hyperlink" Target="https://www.youtube.com/watch?v=9k-JZdtSuo8" TargetMode="Externa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1.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emf"/><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files.mtstatic.com/site_11811/76948/0?Expires=1572373425&amp;Signature=gE~bZU0ueI9sc5SdwhNn-owUKzqE3EfOX0Os7-hqIp7bS7U6hQjRS3-60VXdGWWx0vLUgz9Y2b1QAqZ9nLhpnXVlpHQAbc4W8TsgD6QI3djxRAzKO-2k4LpRr67nF4C~-dVJkLj~r37DsTiX5JXat30atSwnAhBN6qeSYLv3yu8_&amp;Key-Pair-Id=APKAJ5Y6AV4GI7A555NA" TargetMode="External"/><Relationship Id="rId7" Type="http://schemas.openxmlformats.org/officeDocument/2006/relationships/image" Target="../media/image5.emf"/><Relationship Id="rId2" Type="http://schemas.openxmlformats.org/officeDocument/2006/relationships/hyperlink" Target="https://knowledge.exlibrisgroup.com/Primo/Release_Notes/002Primo_VE/0972019/002Primo_VE_2019_Release_Notes" TargetMode="Externa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 Id="rId9" Type="http://schemas.openxmlformats.org/officeDocument/2006/relationships/hyperlink" Target="https://pixabay.com/illustrations/turkey-animal-bird-farm-wild-1424732/"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hyperlink" Target="https://slcny.libguides.com/cafealma" TargetMode="Externa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5.emf"/><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5B8DE-8652-3349-89A7-95B64FA716C0}"/>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6CA505A-881F-1A4A-88CE-582A96EF6887}"/>
              </a:ext>
            </a:extLst>
          </p:cNvPr>
          <p:cNvSpPr/>
          <p:nvPr/>
        </p:nvSpPr>
        <p:spPr>
          <a:xfrm>
            <a:off x="-22204" y="0"/>
            <a:ext cx="4531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565C52C-6ED7-4448-95F6-8DE980BE9FCC}"/>
              </a:ext>
            </a:extLst>
          </p:cNvPr>
          <p:cNvPicPr>
            <a:picLocks noChangeAspect="1"/>
          </p:cNvPicPr>
          <p:nvPr/>
        </p:nvPicPr>
        <p:blipFill rotWithShape="1">
          <a:blip r:embed="rId2"/>
          <a:srcRect r="49274"/>
          <a:stretch/>
        </p:blipFill>
        <p:spPr>
          <a:xfrm>
            <a:off x="2702041" y="1869799"/>
            <a:ext cx="1518404" cy="1455244"/>
          </a:xfrm>
          <a:prstGeom prst="rect">
            <a:avLst/>
          </a:prstGeom>
        </p:spPr>
      </p:pic>
      <p:sp>
        <p:nvSpPr>
          <p:cNvPr id="5" name="TextBox 4">
            <a:extLst>
              <a:ext uri="{FF2B5EF4-FFF2-40B4-BE49-F238E27FC236}">
                <a16:creationId xmlns:a16="http://schemas.microsoft.com/office/drawing/2014/main" id="{ABBAAC33-E9F3-144D-929D-8B85ACD4D501}"/>
              </a:ext>
            </a:extLst>
          </p:cNvPr>
          <p:cNvSpPr txBox="1"/>
          <p:nvPr/>
        </p:nvSpPr>
        <p:spPr>
          <a:xfrm>
            <a:off x="4832535" y="883354"/>
            <a:ext cx="5627220" cy="2123658"/>
          </a:xfrm>
          <a:prstGeom prst="rect">
            <a:avLst/>
          </a:prstGeom>
          <a:noFill/>
        </p:spPr>
        <p:txBody>
          <a:bodyPr wrap="square" rtlCol="0">
            <a:spAutoFit/>
          </a:bodyPr>
          <a:lstStyle/>
          <a:p>
            <a:r>
              <a:rPr lang="en-US" sz="6600">
                <a:solidFill>
                  <a:schemeClr val="bg1"/>
                </a:solidFill>
                <a:latin typeface="AauxPro OT" panose="02000903030000090004" pitchFamily="2" charset="0"/>
              </a:rPr>
              <a:t>Shared LSP Project Update</a:t>
            </a:r>
          </a:p>
        </p:txBody>
      </p:sp>
      <p:cxnSp>
        <p:nvCxnSpPr>
          <p:cNvPr id="14" name="Straight Connector 13">
            <a:extLst>
              <a:ext uri="{FF2B5EF4-FFF2-40B4-BE49-F238E27FC236}">
                <a16:creationId xmlns:a16="http://schemas.microsoft.com/office/drawing/2014/main" id="{48AF50B5-F939-CF44-960C-3EAE79DDFCE0}"/>
              </a:ext>
            </a:extLst>
          </p:cNvPr>
          <p:cNvCxnSpPr/>
          <p:nvPr/>
        </p:nvCxnSpPr>
        <p:spPr>
          <a:xfrm>
            <a:off x="4531801" y="-8092"/>
            <a:ext cx="0" cy="3333135"/>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5311A9-0669-8A47-BDE2-7082927DEF72}"/>
              </a:ext>
            </a:extLst>
          </p:cNvPr>
          <p:cNvCxnSpPr/>
          <p:nvPr/>
        </p:nvCxnSpPr>
        <p:spPr>
          <a:xfrm>
            <a:off x="9602547" y="4790488"/>
            <a:ext cx="2589452"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1608256-D41E-7949-9F8B-A7E248C43ECB}"/>
              </a:ext>
            </a:extLst>
          </p:cNvPr>
          <p:cNvSpPr txBox="1"/>
          <p:nvPr/>
        </p:nvSpPr>
        <p:spPr>
          <a:xfrm>
            <a:off x="9665625" y="3643161"/>
            <a:ext cx="2203436" cy="738664"/>
          </a:xfrm>
          <a:prstGeom prst="rect">
            <a:avLst/>
          </a:prstGeom>
          <a:noFill/>
        </p:spPr>
        <p:txBody>
          <a:bodyPr wrap="square" rtlCol="0">
            <a:spAutoFit/>
          </a:bodyPr>
          <a:lstStyle/>
          <a:p>
            <a:pPr algn="r"/>
            <a:r>
              <a:rPr lang="en-US" sz="2100">
                <a:solidFill>
                  <a:schemeClr val="bg1"/>
                </a:solidFill>
                <a:latin typeface="AauxPro OT" panose="02000903030000090004" pitchFamily="2" charset="0"/>
              </a:rPr>
              <a:t>October 31, 2019</a:t>
            </a:r>
          </a:p>
        </p:txBody>
      </p:sp>
      <p:grpSp>
        <p:nvGrpSpPr>
          <p:cNvPr id="23" name="Group 22">
            <a:extLst>
              <a:ext uri="{FF2B5EF4-FFF2-40B4-BE49-F238E27FC236}">
                <a16:creationId xmlns:a16="http://schemas.microsoft.com/office/drawing/2014/main" id="{C4B75E0D-B68C-5D4B-B4E8-1477A4D4F12D}"/>
              </a:ext>
            </a:extLst>
          </p:cNvPr>
          <p:cNvGrpSpPr/>
          <p:nvPr/>
        </p:nvGrpSpPr>
        <p:grpSpPr>
          <a:xfrm>
            <a:off x="6320303" y="6041112"/>
            <a:ext cx="5548758" cy="438513"/>
            <a:chOff x="6320303" y="6041112"/>
            <a:chExt cx="5548758" cy="438513"/>
          </a:xfrm>
        </p:grpSpPr>
        <p:pic>
          <p:nvPicPr>
            <p:cNvPr id="8" name="Picture 7">
              <a:extLst>
                <a:ext uri="{FF2B5EF4-FFF2-40B4-BE49-F238E27FC236}">
                  <a16:creationId xmlns:a16="http://schemas.microsoft.com/office/drawing/2014/main" id="{73E6AAA6-94E2-F84D-B2F3-A25A1C3F94A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1EC7A0F2-B015-B74A-8742-20D8D0C9A231}"/>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B15D5982-80F4-314F-B88D-EDBA26AE123B}"/>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65C1AF34-ECD5-AB44-9CC5-56A5C06840D3}"/>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2" name="Picture 21">
              <a:extLst>
                <a:ext uri="{FF2B5EF4-FFF2-40B4-BE49-F238E27FC236}">
                  <a16:creationId xmlns:a16="http://schemas.microsoft.com/office/drawing/2014/main" id="{395B42DE-6EE2-154A-975E-1B27FF79A2CF}"/>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91943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AB8A9-7280-478D-B861-6975D46D1632}"/>
              </a:ext>
            </a:extLst>
          </p:cNvPr>
          <p:cNvSpPr>
            <a:spLocks noGrp="1"/>
          </p:cNvSpPr>
          <p:nvPr>
            <p:ph type="title"/>
          </p:nvPr>
        </p:nvSpPr>
        <p:spPr>
          <a:xfrm>
            <a:off x="213732" y="76314"/>
            <a:ext cx="10515600" cy="1325563"/>
          </a:xfrm>
        </p:spPr>
        <p:txBody>
          <a:bodyPr/>
          <a:lstStyle/>
          <a:p>
            <a:r>
              <a:rPr lang="en-US">
                <a:latin typeface="Calibri"/>
                <a:cs typeface="Calibri"/>
              </a:rPr>
              <a:t>Statistics</a:t>
            </a:r>
            <a:endParaRPr lang="en-US"/>
          </a:p>
        </p:txBody>
      </p:sp>
      <p:sp>
        <p:nvSpPr>
          <p:cNvPr id="3" name="Content Placeholder 2">
            <a:extLst>
              <a:ext uri="{FF2B5EF4-FFF2-40B4-BE49-F238E27FC236}">
                <a16:creationId xmlns:a16="http://schemas.microsoft.com/office/drawing/2014/main" id="{B0D9A189-B0D8-4563-8622-09F35A316A46}"/>
              </a:ext>
            </a:extLst>
          </p:cNvPr>
          <p:cNvSpPr>
            <a:spLocks noGrp="1"/>
          </p:cNvSpPr>
          <p:nvPr>
            <p:ph idx="1"/>
          </p:nvPr>
        </p:nvSpPr>
        <p:spPr>
          <a:xfrm>
            <a:off x="485239" y="1401878"/>
            <a:ext cx="3191303" cy="4419575"/>
          </a:xfrm>
        </p:spPr>
        <p:txBody>
          <a:bodyPr vert="horz" lIns="91440" tIns="45720" rIns="91440" bIns="45720" rtlCol="0" anchor="t">
            <a:normAutofit fontScale="92500" lnSpcReduction="10000"/>
          </a:bodyPr>
          <a:lstStyle/>
          <a:p>
            <a:r>
              <a:rPr lang="en-US" sz="2400">
                <a:ea typeface="+mn-lt"/>
                <a:cs typeface="+mn-lt"/>
              </a:rPr>
              <a:t>Gathering monthly LibAnswers &amp; FAQs statistics, posting on </a:t>
            </a:r>
            <a:r>
              <a:rPr lang="en-US" sz="2400" dirty="0">
                <a:ea typeface="+mn-lt"/>
                <a:cs typeface="+mn-lt"/>
                <a:hlinkClick r:id="rId2"/>
              </a:rPr>
              <a:t>SUNY Shared LSP Overview</a:t>
            </a:r>
            <a:r>
              <a:rPr lang="en-US" sz="2400">
                <a:ea typeface="+mn-lt"/>
                <a:cs typeface="+mn-lt"/>
              </a:rPr>
              <a:t> LibGuide</a:t>
            </a:r>
            <a:endParaRPr lang="en-US">
              <a:cs typeface="Calibri" panose="020F0502020204030204"/>
            </a:endParaRPr>
          </a:p>
          <a:p>
            <a:r>
              <a:rPr lang="en-US" sz="2400">
                <a:ea typeface="+mn-lt"/>
                <a:cs typeface="+mn-lt"/>
              </a:rPr>
              <a:t>Will use data to help identify areas where there is great interest – opportunities to create more FAQs</a:t>
            </a:r>
            <a:endParaRPr lang="en-US" sz="2400" dirty="0">
              <a:ea typeface="+mn-lt"/>
              <a:cs typeface="+mn-lt"/>
            </a:endParaRPr>
          </a:p>
          <a:p>
            <a:r>
              <a:rPr lang="en-US" sz="2400">
                <a:ea typeface="+mn-lt"/>
                <a:cs typeface="+mn-lt"/>
              </a:rPr>
              <a:t>Query spy gives us search words and shows us if patron clicked on an answer or gave up</a:t>
            </a:r>
            <a:endParaRPr lang="en-US" sz="2400" dirty="0">
              <a:ea typeface="+mn-lt"/>
              <a:cs typeface="+mn-lt"/>
            </a:endParaRPr>
          </a:p>
          <a:p>
            <a:pPr marL="0" indent="0">
              <a:buNone/>
            </a:pPr>
            <a:endParaRPr lang="en-US">
              <a:ea typeface="+mn-lt"/>
              <a:cs typeface="+mn-lt"/>
            </a:endParaRPr>
          </a:p>
          <a:p>
            <a:pPr marL="0" indent="0">
              <a:buNone/>
            </a:pPr>
            <a:endParaRPr lang="en-US">
              <a:ea typeface="+mn-lt"/>
              <a:cs typeface="+mn-lt"/>
            </a:endParaRPr>
          </a:p>
          <a:p>
            <a:pPr marL="0" indent="0">
              <a:buNone/>
            </a:pPr>
            <a:endParaRPr lang="en-US">
              <a:ea typeface="+mn-lt"/>
              <a:cs typeface="+mn-lt"/>
            </a:endParaRPr>
          </a:p>
          <a:p>
            <a:pPr marL="0" indent="0">
              <a:buNone/>
            </a:pPr>
            <a:endParaRPr lang="en-US">
              <a:ea typeface="+mn-lt"/>
              <a:cs typeface="+mn-lt"/>
            </a:endParaRPr>
          </a:p>
          <a:p>
            <a:pPr marL="0" indent="0">
              <a:buNone/>
            </a:pPr>
            <a:endParaRPr lang="en-US">
              <a:ea typeface="+mn-lt"/>
              <a:cs typeface="+mn-lt"/>
            </a:endParaRPr>
          </a:p>
          <a:p>
            <a:pPr marL="0" indent="0">
              <a:buNone/>
            </a:pPr>
            <a:endParaRPr lang="en-US">
              <a:cs typeface="Calibri" panose="020F0502020204030204"/>
            </a:endParaRPr>
          </a:p>
          <a:p>
            <a:pPr marL="0" indent="0">
              <a:buNone/>
            </a:pPr>
            <a:endParaRPr lang="en-US">
              <a:cs typeface="Calibri" panose="020F0502020204030204"/>
            </a:endParaRPr>
          </a:p>
        </p:txBody>
      </p:sp>
      <p:sp>
        <p:nvSpPr>
          <p:cNvPr id="4" name="Rectangle 3">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7" name="Picture 6">
              <a:extLst>
                <a:ext uri="{FF2B5EF4-FFF2-40B4-BE49-F238E27FC236}">
                  <a16:creationId xmlns:a16="http://schemas.microsoft.com/office/drawing/2014/main" id="{B89BD8A3-3652-4C25-92FE-3D719AE6E38C}"/>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8" name="Picture 7">
              <a:extLst>
                <a:ext uri="{FF2B5EF4-FFF2-40B4-BE49-F238E27FC236}">
                  <a16:creationId xmlns:a16="http://schemas.microsoft.com/office/drawing/2014/main" id="{C13C6E48-415D-4F7B-BC1D-0BB398154E1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9" name="TextBox 8">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2B2502BD-DB8D-481D-8825-6FE59DCD23C7}"/>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1" name="Picture 10">
              <a:extLst>
                <a:ext uri="{FF2B5EF4-FFF2-40B4-BE49-F238E27FC236}">
                  <a16:creationId xmlns:a16="http://schemas.microsoft.com/office/drawing/2014/main" id="{07BBF835-4667-46C9-AC40-7CDE15BCB63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17" name="Picture 17" descr="A screenshot of a cell phone&#10;&#10;Description generated with very high confidence">
            <a:extLst>
              <a:ext uri="{FF2B5EF4-FFF2-40B4-BE49-F238E27FC236}">
                <a16:creationId xmlns:a16="http://schemas.microsoft.com/office/drawing/2014/main" id="{42EE9CC5-CD9B-4609-85F3-F09F8BF14398}"/>
              </a:ext>
            </a:extLst>
          </p:cNvPr>
          <p:cNvPicPr>
            <a:picLocks noChangeAspect="1"/>
          </p:cNvPicPr>
          <p:nvPr/>
        </p:nvPicPr>
        <p:blipFill>
          <a:blip r:embed="rId7"/>
          <a:stretch>
            <a:fillRect/>
          </a:stretch>
        </p:blipFill>
        <p:spPr>
          <a:xfrm>
            <a:off x="5463654" y="250013"/>
            <a:ext cx="4426423" cy="2934660"/>
          </a:xfrm>
          <a:prstGeom prst="rect">
            <a:avLst/>
          </a:prstGeom>
        </p:spPr>
      </p:pic>
      <p:pic>
        <p:nvPicPr>
          <p:cNvPr id="19" name="Picture 19" descr="A screenshot of a cell phone&#10;&#10;Description generated with very high confidence">
            <a:extLst>
              <a:ext uri="{FF2B5EF4-FFF2-40B4-BE49-F238E27FC236}">
                <a16:creationId xmlns:a16="http://schemas.microsoft.com/office/drawing/2014/main" id="{EA413333-86C6-4B87-A6D4-4DEB6ED609A6}"/>
              </a:ext>
            </a:extLst>
          </p:cNvPr>
          <p:cNvPicPr>
            <a:picLocks noChangeAspect="1"/>
          </p:cNvPicPr>
          <p:nvPr/>
        </p:nvPicPr>
        <p:blipFill>
          <a:blip r:embed="rId8"/>
          <a:stretch>
            <a:fillRect/>
          </a:stretch>
        </p:blipFill>
        <p:spPr>
          <a:xfrm>
            <a:off x="3996519" y="3227408"/>
            <a:ext cx="7372065" cy="2734676"/>
          </a:xfrm>
          <a:prstGeom prst="rect">
            <a:avLst/>
          </a:prstGeom>
        </p:spPr>
      </p:pic>
    </p:spTree>
    <p:extLst>
      <p:ext uri="{BB962C8B-B14F-4D97-AF65-F5344CB8AC3E}">
        <p14:creationId xmlns:p14="http://schemas.microsoft.com/office/powerpoint/2010/main" val="3458973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Timothy Jackson</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Resource Sharing Update</a:t>
            </a: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3982493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p:txBody>
          <a:bodyPr/>
          <a:lstStyle/>
          <a:p>
            <a:r>
              <a:rPr lang="en-US" b="1">
                <a:cs typeface="Calibri Light" panose="020F0302020204030204"/>
              </a:rPr>
              <a:t>October Resource Sharing Volumes</a:t>
            </a:r>
          </a:p>
        </p:txBody>
      </p:sp>
      <p:graphicFrame>
        <p:nvGraphicFramePr>
          <p:cNvPr id="4" name="Table 4">
            <a:extLst>
              <a:ext uri="{FF2B5EF4-FFF2-40B4-BE49-F238E27FC236}">
                <a16:creationId xmlns:a16="http://schemas.microsoft.com/office/drawing/2014/main" id="{85AD01FF-EAAE-4B11-90C5-30DD89A2953C}"/>
              </a:ext>
            </a:extLst>
          </p:cNvPr>
          <p:cNvGraphicFramePr>
            <a:graphicFrameLocks noGrp="1"/>
          </p:cNvGraphicFramePr>
          <p:nvPr>
            <p:ph idx="1"/>
            <p:extLst>
              <p:ext uri="{D42A27DB-BD31-4B8C-83A1-F6EECF244321}">
                <p14:modId xmlns:p14="http://schemas.microsoft.com/office/powerpoint/2010/main" val="757858427"/>
              </p:ext>
            </p:extLst>
          </p:nvPr>
        </p:nvGraphicFramePr>
        <p:xfrm>
          <a:off x="838200" y="1825625"/>
          <a:ext cx="10515592" cy="4450073"/>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350527678"/>
                    </a:ext>
                  </a:extLst>
                </a:gridCol>
                <a:gridCol w="1752598">
                  <a:extLst>
                    <a:ext uri="{9D8B030D-6E8A-4147-A177-3AD203B41FA5}">
                      <a16:colId xmlns:a16="http://schemas.microsoft.com/office/drawing/2014/main" val="4237551065"/>
                    </a:ext>
                  </a:extLst>
                </a:gridCol>
                <a:gridCol w="3603171">
                  <a:extLst>
                    <a:ext uri="{9D8B030D-6E8A-4147-A177-3AD203B41FA5}">
                      <a16:colId xmlns:a16="http://schemas.microsoft.com/office/drawing/2014/main" val="3769231485"/>
                    </a:ext>
                  </a:extLst>
                </a:gridCol>
                <a:gridCol w="1654624">
                  <a:extLst>
                    <a:ext uri="{9D8B030D-6E8A-4147-A177-3AD203B41FA5}">
                      <a16:colId xmlns:a16="http://schemas.microsoft.com/office/drawing/2014/main" val="3206304945"/>
                    </a:ext>
                  </a:extLst>
                </a:gridCol>
              </a:tblGrid>
              <a:tr h="370840">
                <a:tc gridSpan="2">
                  <a:txBody>
                    <a:bodyPr/>
                    <a:lstStyle/>
                    <a:p>
                      <a:pPr algn="ctr"/>
                      <a:r>
                        <a:rPr lang="en-US"/>
                        <a:t>Top 10 Borrowers</a:t>
                      </a:r>
                    </a:p>
                  </a:txBody>
                  <a:tcPr/>
                </a:tc>
                <a:tc hMerge="1">
                  <a:txBody>
                    <a:bodyPr/>
                    <a:lstStyle/>
                    <a:p>
                      <a:pPr algn="ctr"/>
                      <a:endParaRPr lang="en-US"/>
                    </a:p>
                  </a:txBody>
                  <a:tcPr/>
                </a:tc>
                <a:tc gridSpan="2">
                  <a:txBody>
                    <a:bodyPr/>
                    <a:lstStyle/>
                    <a:p>
                      <a:pPr algn="ctr"/>
                      <a:r>
                        <a:rPr lang="en-US"/>
                        <a:t>Top 10 Lenders</a:t>
                      </a:r>
                    </a:p>
                  </a:txBody>
                  <a:tcPr/>
                </a:tc>
                <a:tc hMerge="1">
                  <a:txBody>
                    <a:bodyPr/>
                    <a:lstStyle/>
                    <a:p>
                      <a:pPr algn="ctr"/>
                      <a:endParaRPr lang="en-US"/>
                    </a:p>
                  </a:txBody>
                  <a:tcPr/>
                </a:tc>
                <a:extLst>
                  <a:ext uri="{0D108BD9-81ED-4DB2-BD59-A6C34878D82A}">
                    <a16:rowId xmlns:a16="http://schemas.microsoft.com/office/drawing/2014/main" val="263948792"/>
                  </a:ext>
                </a:extLst>
              </a:tr>
              <a:tr h="370840">
                <a:tc>
                  <a:txBody>
                    <a:bodyPr/>
                    <a:lstStyle/>
                    <a:p>
                      <a:pPr algn="ctr"/>
                      <a:r>
                        <a:rPr lang="en-US" b="1"/>
                        <a:t>Campus</a:t>
                      </a:r>
                    </a:p>
                  </a:txBody>
                  <a:tcPr/>
                </a:tc>
                <a:tc>
                  <a:txBody>
                    <a:bodyPr/>
                    <a:lstStyle/>
                    <a:p>
                      <a:pPr lvl="0" algn="ctr">
                        <a:buNone/>
                      </a:pPr>
                      <a:r>
                        <a:rPr lang="en-US" b="1"/>
                        <a:t>Volume</a:t>
                      </a:r>
                    </a:p>
                  </a:txBody>
                  <a:tcPr/>
                </a:tc>
                <a:tc>
                  <a:txBody>
                    <a:bodyPr/>
                    <a:lstStyle/>
                    <a:p>
                      <a:pPr algn="ctr"/>
                      <a:r>
                        <a:rPr lang="en-US" b="1"/>
                        <a:t>Campus</a:t>
                      </a:r>
                    </a:p>
                  </a:txBody>
                  <a:tcPr/>
                </a:tc>
                <a:tc>
                  <a:txBody>
                    <a:bodyPr/>
                    <a:lstStyle/>
                    <a:p>
                      <a:pPr lvl="0" algn="ctr">
                        <a:buNone/>
                      </a:pPr>
                      <a:r>
                        <a:rPr lang="en-US" b="1"/>
                        <a:t>Volume</a:t>
                      </a:r>
                    </a:p>
                  </a:txBody>
                  <a:tcPr/>
                </a:tc>
                <a:extLst>
                  <a:ext uri="{0D108BD9-81ED-4DB2-BD59-A6C34878D82A}">
                    <a16:rowId xmlns:a16="http://schemas.microsoft.com/office/drawing/2014/main" val="2591001997"/>
                  </a:ext>
                </a:extLst>
              </a:tr>
              <a:tr h="370840">
                <a:tc>
                  <a:txBody>
                    <a:bodyPr/>
                    <a:lstStyle/>
                    <a:p>
                      <a:r>
                        <a:rPr lang="en-US"/>
                        <a:t>1. University at Buffalo</a:t>
                      </a:r>
                    </a:p>
                  </a:txBody>
                  <a:tcPr/>
                </a:tc>
                <a:tc>
                  <a:txBody>
                    <a:bodyPr/>
                    <a:lstStyle/>
                    <a:p>
                      <a:pPr lvl="0" algn="ctr">
                        <a:buNone/>
                      </a:pPr>
                      <a:r>
                        <a:rPr lang="en-US"/>
                        <a:t>814</a:t>
                      </a:r>
                    </a:p>
                  </a:txBody>
                  <a:tcPr/>
                </a:tc>
                <a:tc>
                  <a:txBody>
                    <a:bodyPr/>
                    <a:lstStyle/>
                    <a:p>
                      <a:r>
                        <a:rPr lang="en-US"/>
                        <a:t>1. University at Albany</a:t>
                      </a:r>
                    </a:p>
                  </a:txBody>
                  <a:tcPr/>
                </a:tc>
                <a:tc>
                  <a:txBody>
                    <a:bodyPr/>
                    <a:lstStyle/>
                    <a:p>
                      <a:pPr lvl="0" algn="ctr">
                        <a:buNone/>
                      </a:pPr>
                      <a:r>
                        <a:rPr lang="en-US"/>
                        <a:t>257</a:t>
                      </a:r>
                    </a:p>
                  </a:txBody>
                  <a:tcPr/>
                </a:tc>
                <a:extLst>
                  <a:ext uri="{0D108BD9-81ED-4DB2-BD59-A6C34878D82A}">
                    <a16:rowId xmlns:a16="http://schemas.microsoft.com/office/drawing/2014/main" val="1979996228"/>
                  </a:ext>
                </a:extLst>
              </a:tr>
              <a:tr h="370840">
                <a:tc>
                  <a:txBody>
                    <a:bodyPr/>
                    <a:lstStyle/>
                    <a:p>
                      <a:r>
                        <a:rPr lang="en-US"/>
                        <a:t>2. University at Albany</a:t>
                      </a:r>
                    </a:p>
                  </a:txBody>
                  <a:tcPr/>
                </a:tc>
                <a:tc>
                  <a:txBody>
                    <a:bodyPr/>
                    <a:lstStyle/>
                    <a:p>
                      <a:pPr lvl="0" algn="ctr">
                        <a:buNone/>
                      </a:pPr>
                      <a:r>
                        <a:rPr lang="en-US"/>
                        <a:t>183</a:t>
                      </a:r>
                    </a:p>
                  </a:txBody>
                  <a:tcPr/>
                </a:tc>
                <a:tc>
                  <a:txBody>
                    <a:bodyPr/>
                    <a:lstStyle/>
                    <a:p>
                      <a:r>
                        <a:rPr lang="en-US"/>
                        <a:t>2. Binghamton University</a:t>
                      </a:r>
                    </a:p>
                  </a:txBody>
                  <a:tcPr/>
                </a:tc>
                <a:tc>
                  <a:txBody>
                    <a:bodyPr/>
                    <a:lstStyle/>
                    <a:p>
                      <a:pPr lvl="0" algn="ctr">
                        <a:buNone/>
                      </a:pPr>
                      <a:r>
                        <a:rPr lang="en-US"/>
                        <a:t>234</a:t>
                      </a:r>
                    </a:p>
                  </a:txBody>
                  <a:tcPr/>
                </a:tc>
                <a:extLst>
                  <a:ext uri="{0D108BD9-81ED-4DB2-BD59-A6C34878D82A}">
                    <a16:rowId xmlns:a16="http://schemas.microsoft.com/office/drawing/2014/main" val="95409026"/>
                  </a:ext>
                </a:extLst>
              </a:tr>
              <a:tr h="370840">
                <a:tc>
                  <a:txBody>
                    <a:bodyPr/>
                    <a:lstStyle/>
                    <a:p>
                      <a:r>
                        <a:rPr lang="en-US"/>
                        <a:t>3. Binghamton University</a:t>
                      </a:r>
                    </a:p>
                  </a:txBody>
                  <a:tcPr/>
                </a:tc>
                <a:tc>
                  <a:txBody>
                    <a:bodyPr/>
                    <a:lstStyle/>
                    <a:p>
                      <a:pPr lvl="0" algn="ctr">
                        <a:buNone/>
                      </a:pPr>
                      <a:r>
                        <a:rPr lang="en-US"/>
                        <a:t>175</a:t>
                      </a:r>
                    </a:p>
                  </a:txBody>
                  <a:tcPr/>
                </a:tc>
                <a:tc>
                  <a:txBody>
                    <a:bodyPr/>
                    <a:lstStyle/>
                    <a:p>
                      <a:r>
                        <a:rPr lang="en-US"/>
                        <a:t>3. University at Buffalo</a:t>
                      </a:r>
                    </a:p>
                  </a:txBody>
                  <a:tcPr/>
                </a:tc>
                <a:tc>
                  <a:txBody>
                    <a:bodyPr/>
                    <a:lstStyle/>
                    <a:p>
                      <a:pPr lvl="0" algn="ctr">
                        <a:buNone/>
                      </a:pPr>
                      <a:r>
                        <a:rPr lang="en-US"/>
                        <a:t>131</a:t>
                      </a:r>
                    </a:p>
                  </a:txBody>
                  <a:tcPr/>
                </a:tc>
                <a:extLst>
                  <a:ext uri="{0D108BD9-81ED-4DB2-BD59-A6C34878D82A}">
                    <a16:rowId xmlns:a16="http://schemas.microsoft.com/office/drawing/2014/main" val="811700401"/>
                  </a:ext>
                </a:extLst>
              </a:tr>
              <a:tr h="370840">
                <a:tc>
                  <a:txBody>
                    <a:bodyPr/>
                    <a:lstStyle/>
                    <a:p>
                      <a:r>
                        <a:rPr lang="en-US"/>
                        <a:t>4. SUNY Geneseo</a:t>
                      </a:r>
                    </a:p>
                  </a:txBody>
                  <a:tcPr/>
                </a:tc>
                <a:tc>
                  <a:txBody>
                    <a:bodyPr/>
                    <a:lstStyle/>
                    <a:p>
                      <a:pPr lvl="0" algn="ctr">
                        <a:buNone/>
                      </a:pPr>
                      <a:r>
                        <a:rPr lang="en-US"/>
                        <a:t>168</a:t>
                      </a:r>
                    </a:p>
                  </a:txBody>
                  <a:tcPr/>
                </a:tc>
                <a:tc>
                  <a:txBody>
                    <a:bodyPr/>
                    <a:lstStyle/>
                    <a:p>
                      <a:r>
                        <a:rPr lang="en-US"/>
                        <a:t>4. SUNY Oswego</a:t>
                      </a:r>
                    </a:p>
                  </a:txBody>
                  <a:tcPr/>
                </a:tc>
                <a:tc>
                  <a:txBody>
                    <a:bodyPr/>
                    <a:lstStyle/>
                    <a:p>
                      <a:pPr lvl="0" algn="ctr">
                        <a:buNone/>
                      </a:pPr>
                      <a:r>
                        <a:rPr lang="en-US"/>
                        <a:t>92</a:t>
                      </a:r>
                    </a:p>
                  </a:txBody>
                  <a:tcPr/>
                </a:tc>
                <a:extLst>
                  <a:ext uri="{0D108BD9-81ED-4DB2-BD59-A6C34878D82A}">
                    <a16:rowId xmlns:a16="http://schemas.microsoft.com/office/drawing/2014/main" val="413425481"/>
                  </a:ext>
                </a:extLst>
              </a:tr>
              <a:tr h="370840">
                <a:tc>
                  <a:txBody>
                    <a:bodyPr/>
                    <a:lstStyle/>
                    <a:p>
                      <a:r>
                        <a:rPr lang="en-US" dirty="0"/>
                        <a:t>5. SUNY Purchase</a:t>
                      </a:r>
                    </a:p>
                  </a:txBody>
                  <a:tcPr/>
                </a:tc>
                <a:tc>
                  <a:txBody>
                    <a:bodyPr/>
                    <a:lstStyle/>
                    <a:p>
                      <a:pPr lvl="0" algn="ctr">
                        <a:buNone/>
                      </a:pPr>
                      <a:r>
                        <a:rPr lang="en-US"/>
                        <a:t>119</a:t>
                      </a:r>
                    </a:p>
                  </a:txBody>
                  <a:tcPr/>
                </a:tc>
                <a:tc>
                  <a:txBody>
                    <a:bodyPr/>
                    <a:lstStyle/>
                    <a:p>
                      <a:r>
                        <a:rPr lang="en-US"/>
                        <a:t>5. SUNY New Paltz</a:t>
                      </a:r>
                    </a:p>
                  </a:txBody>
                  <a:tcPr/>
                </a:tc>
                <a:tc>
                  <a:txBody>
                    <a:bodyPr/>
                    <a:lstStyle/>
                    <a:p>
                      <a:pPr lvl="0" algn="ctr">
                        <a:buNone/>
                      </a:pPr>
                      <a:r>
                        <a:rPr lang="en-US"/>
                        <a:t>88</a:t>
                      </a:r>
                    </a:p>
                  </a:txBody>
                  <a:tcPr/>
                </a:tc>
                <a:extLst>
                  <a:ext uri="{0D108BD9-81ED-4DB2-BD59-A6C34878D82A}">
                    <a16:rowId xmlns:a16="http://schemas.microsoft.com/office/drawing/2014/main" val="1820045789"/>
                  </a:ext>
                </a:extLst>
              </a:tr>
              <a:tr h="370840">
                <a:tc>
                  <a:txBody>
                    <a:bodyPr/>
                    <a:lstStyle/>
                    <a:p>
                      <a:r>
                        <a:rPr lang="en-US"/>
                        <a:t>6. SUNY New Paltz</a:t>
                      </a:r>
                      <a:endParaRPr lang="en-US" err="1"/>
                    </a:p>
                  </a:txBody>
                  <a:tcPr/>
                </a:tc>
                <a:tc>
                  <a:txBody>
                    <a:bodyPr/>
                    <a:lstStyle/>
                    <a:p>
                      <a:pPr lvl="0" algn="ctr">
                        <a:buNone/>
                      </a:pPr>
                      <a:r>
                        <a:rPr lang="en-US"/>
                        <a:t>85</a:t>
                      </a:r>
                    </a:p>
                  </a:txBody>
                  <a:tcPr/>
                </a:tc>
                <a:tc>
                  <a:txBody>
                    <a:bodyPr/>
                    <a:lstStyle/>
                    <a:p>
                      <a:r>
                        <a:rPr lang="en-US"/>
                        <a:t>6. </a:t>
                      </a:r>
                      <a:r>
                        <a:rPr lang="en-US" sz="1800" b="0" i="0" u="none" strike="noStrike" noProof="0">
                          <a:latin typeface="Calibri"/>
                        </a:rPr>
                        <a:t>The College at Brockport</a:t>
                      </a:r>
                      <a:endParaRPr lang="en-US"/>
                    </a:p>
                  </a:txBody>
                  <a:tcPr/>
                </a:tc>
                <a:tc>
                  <a:txBody>
                    <a:bodyPr/>
                    <a:lstStyle/>
                    <a:p>
                      <a:pPr lvl="0" algn="ctr">
                        <a:buNone/>
                      </a:pPr>
                      <a:r>
                        <a:rPr lang="en-US"/>
                        <a:t>86</a:t>
                      </a:r>
                    </a:p>
                  </a:txBody>
                  <a:tcPr/>
                </a:tc>
                <a:extLst>
                  <a:ext uri="{0D108BD9-81ED-4DB2-BD59-A6C34878D82A}">
                    <a16:rowId xmlns:a16="http://schemas.microsoft.com/office/drawing/2014/main" val="3537003248"/>
                  </a:ext>
                </a:extLst>
              </a:tr>
              <a:tr h="370839">
                <a:tc>
                  <a:txBody>
                    <a:bodyPr/>
                    <a:lstStyle/>
                    <a:p>
                      <a:pPr lvl="0">
                        <a:buNone/>
                      </a:pPr>
                      <a:r>
                        <a:rPr lang="en-US"/>
                        <a:t>7. The College at Brockport</a:t>
                      </a:r>
                    </a:p>
                  </a:txBody>
                  <a:tcPr/>
                </a:tc>
                <a:tc>
                  <a:txBody>
                    <a:bodyPr/>
                    <a:lstStyle/>
                    <a:p>
                      <a:pPr lvl="0" algn="ctr">
                        <a:buNone/>
                      </a:pPr>
                      <a:r>
                        <a:rPr lang="en-US"/>
                        <a:t>52</a:t>
                      </a:r>
                    </a:p>
                  </a:txBody>
                  <a:tcPr/>
                </a:tc>
                <a:tc>
                  <a:txBody>
                    <a:bodyPr/>
                    <a:lstStyle/>
                    <a:p>
                      <a:pPr lvl="0">
                        <a:buNone/>
                      </a:pPr>
                      <a:r>
                        <a:rPr lang="en-US"/>
                        <a:t>7. Buffalo State College</a:t>
                      </a:r>
                    </a:p>
                  </a:txBody>
                  <a:tcPr/>
                </a:tc>
                <a:tc>
                  <a:txBody>
                    <a:bodyPr/>
                    <a:lstStyle/>
                    <a:p>
                      <a:pPr lvl="0" algn="ctr">
                        <a:buNone/>
                      </a:pPr>
                      <a:r>
                        <a:rPr lang="en-US"/>
                        <a:t>82</a:t>
                      </a:r>
                    </a:p>
                  </a:txBody>
                  <a:tcPr/>
                </a:tc>
                <a:extLst>
                  <a:ext uri="{0D108BD9-81ED-4DB2-BD59-A6C34878D82A}">
                    <a16:rowId xmlns:a16="http://schemas.microsoft.com/office/drawing/2014/main" val="2320433173"/>
                  </a:ext>
                </a:extLst>
              </a:tr>
              <a:tr h="370838">
                <a:tc>
                  <a:txBody>
                    <a:bodyPr/>
                    <a:lstStyle/>
                    <a:p>
                      <a:pPr lvl="0">
                        <a:buNone/>
                      </a:pPr>
                      <a:r>
                        <a:rPr lang="en-US"/>
                        <a:t>8. Fashion Institute of Technology</a:t>
                      </a:r>
                    </a:p>
                  </a:txBody>
                  <a:tcPr/>
                </a:tc>
                <a:tc>
                  <a:txBody>
                    <a:bodyPr/>
                    <a:lstStyle/>
                    <a:p>
                      <a:pPr lvl="0" algn="ctr">
                        <a:buNone/>
                      </a:pPr>
                      <a:r>
                        <a:rPr lang="en-US"/>
                        <a:t>47</a:t>
                      </a:r>
                    </a:p>
                  </a:txBody>
                  <a:tcPr/>
                </a:tc>
                <a:tc>
                  <a:txBody>
                    <a:bodyPr/>
                    <a:lstStyle/>
                    <a:p>
                      <a:pPr lvl="0">
                        <a:buNone/>
                      </a:pPr>
                      <a:r>
                        <a:rPr lang="en-US"/>
                        <a:t>8. Erie Community College</a:t>
                      </a:r>
                    </a:p>
                  </a:txBody>
                  <a:tcPr/>
                </a:tc>
                <a:tc>
                  <a:txBody>
                    <a:bodyPr/>
                    <a:lstStyle/>
                    <a:p>
                      <a:pPr lvl="0" algn="ctr">
                        <a:buNone/>
                      </a:pPr>
                      <a:r>
                        <a:rPr lang="en-US"/>
                        <a:t>77</a:t>
                      </a:r>
                    </a:p>
                  </a:txBody>
                  <a:tcPr/>
                </a:tc>
                <a:extLst>
                  <a:ext uri="{0D108BD9-81ED-4DB2-BD59-A6C34878D82A}">
                    <a16:rowId xmlns:a16="http://schemas.microsoft.com/office/drawing/2014/main" val="2873853021"/>
                  </a:ext>
                </a:extLst>
              </a:tr>
              <a:tr h="370838">
                <a:tc>
                  <a:txBody>
                    <a:bodyPr/>
                    <a:lstStyle/>
                    <a:p>
                      <a:pPr lvl="0">
                        <a:buNone/>
                      </a:pPr>
                      <a:r>
                        <a:rPr lang="en-US"/>
                        <a:t>9. SUNY Oswego</a:t>
                      </a:r>
                    </a:p>
                  </a:txBody>
                  <a:tcPr/>
                </a:tc>
                <a:tc>
                  <a:txBody>
                    <a:bodyPr/>
                    <a:lstStyle/>
                    <a:p>
                      <a:pPr lvl="0" algn="ctr">
                        <a:buNone/>
                      </a:pPr>
                      <a:r>
                        <a:rPr lang="en-US"/>
                        <a:t>39</a:t>
                      </a:r>
                    </a:p>
                  </a:txBody>
                  <a:tcPr/>
                </a:tc>
                <a:tc>
                  <a:txBody>
                    <a:bodyPr/>
                    <a:lstStyle/>
                    <a:p>
                      <a:pPr lvl="0">
                        <a:buNone/>
                      </a:pPr>
                      <a:r>
                        <a:rPr lang="en-US"/>
                        <a:t>9. SUNY Oneonta</a:t>
                      </a:r>
                    </a:p>
                  </a:txBody>
                  <a:tcPr/>
                </a:tc>
                <a:tc>
                  <a:txBody>
                    <a:bodyPr/>
                    <a:lstStyle/>
                    <a:p>
                      <a:pPr lvl="0" algn="ctr">
                        <a:buNone/>
                      </a:pPr>
                      <a:r>
                        <a:rPr lang="en-US"/>
                        <a:t>76</a:t>
                      </a:r>
                    </a:p>
                  </a:txBody>
                  <a:tcPr/>
                </a:tc>
                <a:extLst>
                  <a:ext uri="{0D108BD9-81ED-4DB2-BD59-A6C34878D82A}">
                    <a16:rowId xmlns:a16="http://schemas.microsoft.com/office/drawing/2014/main" val="3629501487"/>
                  </a:ext>
                </a:extLst>
              </a:tr>
              <a:tr h="370838">
                <a:tc>
                  <a:txBody>
                    <a:bodyPr/>
                    <a:lstStyle/>
                    <a:p>
                      <a:pPr lvl="0">
                        <a:buNone/>
                      </a:pPr>
                      <a:r>
                        <a:rPr lang="en-US"/>
                        <a:t>10. SUNY Fredonia</a:t>
                      </a:r>
                    </a:p>
                  </a:txBody>
                  <a:tcPr/>
                </a:tc>
                <a:tc>
                  <a:txBody>
                    <a:bodyPr/>
                    <a:lstStyle/>
                    <a:p>
                      <a:pPr lvl="0" algn="ctr">
                        <a:buNone/>
                      </a:pPr>
                      <a:r>
                        <a:rPr lang="en-US"/>
                        <a:t>28</a:t>
                      </a:r>
                    </a:p>
                  </a:txBody>
                  <a:tcPr/>
                </a:tc>
                <a:tc>
                  <a:txBody>
                    <a:bodyPr/>
                    <a:lstStyle/>
                    <a:p>
                      <a:pPr lvl="0">
                        <a:buNone/>
                      </a:pPr>
                      <a:r>
                        <a:rPr lang="en-US"/>
                        <a:t>10. SUNY Plattsburgh</a:t>
                      </a:r>
                    </a:p>
                  </a:txBody>
                  <a:tcPr/>
                </a:tc>
                <a:tc>
                  <a:txBody>
                    <a:bodyPr/>
                    <a:lstStyle/>
                    <a:p>
                      <a:pPr lvl="0" algn="ctr">
                        <a:buNone/>
                      </a:pPr>
                      <a:r>
                        <a:rPr lang="en-US" dirty="0"/>
                        <a:t>64</a:t>
                      </a:r>
                    </a:p>
                  </a:txBody>
                  <a:tcPr/>
                </a:tc>
                <a:extLst>
                  <a:ext uri="{0D108BD9-81ED-4DB2-BD59-A6C34878D82A}">
                    <a16:rowId xmlns:a16="http://schemas.microsoft.com/office/drawing/2014/main" val="1869006865"/>
                  </a:ext>
                </a:extLst>
              </a:tr>
            </a:tbl>
          </a:graphicData>
        </a:graphic>
      </p:graphicFrame>
    </p:spTree>
    <p:extLst>
      <p:ext uri="{BB962C8B-B14F-4D97-AF65-F5344CB8AC3E}">
        <p14:creationId xmlns:p14="http://schemas.microsoft.com/office/powerpoint/2010/main" val="1390064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0" y="54277"/>
            <a:ext cx="10613571" cy="1325563"/>
          </a:xfrm>
        </p:spPr>
        <p:txBody>
          <a:bodyPr/>
          <a:lstStyle/>
          <a:p>
            <a:r>
              <a:rPr lang="en-US" b="1" dirty="0">
                <a:cs typeface="Calibri Light" panose="020F0302020204030204"/>
              </a:rPr>
              <a:t>October Resource Sharing Volume Takeaways</a:t>
            </a: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369849" y="1108766"/>
            <a:ext cx="6307078" cy="4939166"/>
          </a:xfrm>
        </p:spPr>
        <p:txBody>
          <a:bodyPr vert="horz" lIns="91440" tIns="45720" rIns="91440" bIns="45720" rtlCol="0" anchor="t">
            <a:normAutofit fontScale="92500" lnSpcReduction="10000"/>
          </a:bodyPr>
          <a:lstStyle/>
          <a:p>
            <a:r>
              <a:rPr lang="en-US" dirty="0">
                <a:cs typeface="Calibri"/>
              </a:rPr>
              <a:t>The University at Buffalo is by far the biggest borrower in SUNY because they're the only SUNY library to include the SUNY scope in their Everything search</a:t>
            </a:r>
          </a:p>
          <a:p>
            <a:r>
              <a:rPr lang="en-US" dirty="0">
                <a:cs typeface="Calibri"/>
              </a:rPr>
              <a:t>Primo configuration can have a huge impact on resource sharing request volumes!</a:t>
            </a:r>
          </a:p>
          <a:p>
            <a:r>
              <a:rPr lang="en-US" dirty="0">
                <a:cs typeface="Calibri"/>
              </a:rPr>
              <a:t>Customized </a:t>
            </a:r>
            <a:r>
              <a:rPr lang="en-US" dirty="0" err="1">
                <a:cs typeface="Calibri"/>
              </a:rPr>
              <a:t>rota</a:t>
            </a:r>
            <a:r>
              <a:rPr lang="en-US" dirty="0">
                <a:cs typeface="Calibri"/>
              </a:rPr>
              <a:t> management at Buffalo has helped spread their requests out more evenly</a:t>
            </a:r>
          </a:p>
          <a:p>
            <a:pPr lvl="1"/>
            <a:r>
              <a:rPr lang="en-US" dirty="0">
                <a:cs typeface="Calibri"/>
              </a:rPr>
              <a:t>Binghamton no longer lending far more than other SUNYs</a:t>
            </a:r>
          </a:p>
          <a:p>
            <a:pPr lvl="1"/>
            <a:r>
              <a:rPr lang="en-US" dirty="0">
                <a:cs typeface="Calibri"/>
              </a:rPr>
              <a:t>Buff State and Erie CC also lending less</a:t>
            </a:r>
          </a:p>
          <a:p>
            <a:pPr lvl="1"/>
            <a:r>
              <a:rPr lang="en-US" dirty="0">
                <a:cs typeface="Calibri"/>
              </a:rPr>
              <a:t>No negative impact on turnaround time</a:t>
            </a:r>
          </a:p>
        </p:txBody>
      </p:sp>
      <p:pic>
        <p:nvPicPr>
          <p:cNvPr id="7" name="Picture 7" descr="A screenshot of text&#10;&#10;Description generated with very high confidence">
            <a:extLst>
              <a:ext uri="{FF2B5EF4-FFF2-40B4-BE49-F238E27FC236}">
                <a16:creationId xmlns:a16="http://schemas.microsoft.com/office/drawing/2014/main" id="{B63FC990-05B6-44C1-BB2F-20B2A2F1B596}"/>
              </a:ext>
            </a:extLst>
          </p:cNvPr>
          <p:cNvPicPr>
            <a:picLocks noChangeAspect="1"/>
          </p:cNvPicPr>
          <p:nvPr/>
        </p:nvPicPr>
        <p:blipFill>
          <a:blip r:embed="rId2"/>
          <a:stretch>
            <a:fillRect/>
          </a:stretch>
        </p:blipFill>
        <p:spPr>
          <a:xfrm>
            <a:off x="8077997" y="2166509"/>
            <a:ext cx="3118980" cy="280094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74199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BDA76-8B2E-4A56-B855-780EC1932459}"/>
              </a:ext>
            </a:extLst>
          </p:cNvPr>
          <p:cNvSpPr>
            <a:spLocks noGrp="1"/>
          </p:cNvSpPr>
          <p:nvPr>
            <p:ph type="title"/>
          </p:nvPr>
        </p:nvSpPr>
        <p:spPr>
          <a:xfrm>
            <a:off x="258337" y="182143"/>
            <a:ext cx="10515600" cy="1325563"/>
          </a:xfrm>
        </p:spPr>
        <p:txBody>
          <a:bodyPr/>
          <a:lstStyle/>
          <a:p>
            <a:r>
              <a:rPr lang="en-US" b="1" dirty="0">
                <a:ea typeface="+mj-lt"/>
                <a:cs typeface="+mj-lt"/>
              </a:rPr>
              <a:t>Resource Sharing Turnaround Time Statistics</a:t>
            </a:r>
            <a:endParaRPr lang="en-US" dirty="0"/>
          </a:p>
        </p:txBody>
      </p:sp>
      <p:sp>
        <p:nvSpPr>
          <p:cNvPr id="3" name="Content Placeholder 2">
            <a:extLst>
              <a:ext uri="{FF2B5EF4-FFF2-40B4-BE49-F238E27FC236}">
                <a16:creationId xmlns:a16="http://schemas.microsoft.com/office/drawing/2014/main" id="{872FAA2F-F3C9-49BA-B491-E4DFA6CD9A6E}"/>
              </a:ext>
            </a:extLst>
          </p:cNvPr>
          <p:cNvSpPr>
            <a:spLocks noGrp="1"/>
          </p:cNvSpPr>
          <p:nvPr>
            <p:ph idx="1"/>
          </p:nvPr>
        </p:nvSpPr>
        <p:spPr>
          <a:xfrm>
            <a:off x="457200" y="1138249"/>
            <a:ext cx="10515600" cy="4623480"/>
          </a:xfrm>
        </p:spPr>
        <p:txBody>
          <a:bodyPr vert="horz" lIns="91440" tIns="45720" rIns="91440" bIns="45720" rtlCol="0" anchor="t">
            <a:normAutofit/>
          </a:bodyPr>
          <a:lstStyle/>
          <a:p>
            <a:r>
              <a:rPr lang="en-US" dirty="0">
                <a:cs typeface="Calibri"/>
              </a:rPr>
              <a:t>Average Borrowing Turnaround Time: 4.3 days</a:t>
            </a:r>
          </a:p>
          <a:p>
            <a:endParaRPr lang="en-US" dirty="0">
              <a:cs typeface="Calibri"/>
            </a:endParaRPr>
          </a:p>
          <a:p>
            <a:endParaRPr lang="en-US" dirty="0">
              <a:cs typeface="Calibri"/>
            </a:endParaRPr>
          </a:p>
          <a:p>
            <a:endParaRPr lang="en-US" dirty="0">
              <a:cs typeface="Calibri"/>
            </a:endParaRPr>
          </a:p>
          <a:p>
            <a:endParaRPr lang="en-US" dirty="0">
              <a:cs typeface="Calibri"/>
            </a:endParaRPr>
          </a:p>
          <a:p>
            <a:r>
              <a:rPr lang="en-US" dirty="0">
                <a:cs typeface="Calibri"/>
              </a:rPr>
              <a:t>Takeaways:</a:t>
            </a:r>
          </a:p>
          <a:p>
            <a:pPr lvl="1"/>
            <a:r>
              <a:rPr lang="en-US" dirty="0">
                <a:cs typeface="Calibri"/>
              </a:rPr>
              <a:t>Turnaround times are pretty good!</a:t>
            </a:r>
          </a:p>
          <a:p>
            <a:pPr lvl="1"/>
            <a:r>
              <a:rPr lang="en-US" dirty="0">
                <a:cs typeface="Calibri"/>
              </a:rPr>
              <a:t>Separate East and West </a:t>
            </a:r>
            <a:r>
              <a:rPr lang="en-US" dirty="0" err="1">
                <a:cs typeface="Calibri"/>
              </a:rPr>
              <a:t>rotas</a:t>
            </a:r>
            <a:r>
              <a:rPr lang="en-US" dirty="0">
                <a:cs typeface="Calibri"/>
              </a:rPr>
              <a:t> may not be necessary for upstate libraries</a:t>
            </a:r>
            <a:endParaRPr lang="en-US" dirty="0"/>
          </a:p>
          <a:p>
            <a:pPr lvl="1"/>
            <a:r>
              <a:rPr lang="en-US" dirty="0">
                <a:cs typeface="Calibri"/>
              </a:rPr>
              <a:t>Separate East and West </a:t>
            </a:r>
            <a:r>
              <a:rPr lang="en-US" dirty="0" err="1">
                <a:cs typeface="Calibri"/>
              </a:rPr>
              <a:t>rotas</a:t>
            </a:r>
            <a:r>
              <a:rPr lang="en-US" dirty="0">
                <a:cs typeface="Calibri"/>
              </a:rPr>
              <a:t> are necessary for NYC libraries</a:t>
            </a:r>
          </a:p>
          <a:p>
            <a:pPr lvl="1"/>
            <a:r>
              <a:rPr lang="en-US" dirty="0">
                <a:cs typeface="Calibri"/>
              </a:rPr>
              <a:t>One size fits all approach to </a:t>
            </a:r>
            <a:r>
              <a:rPr lang="en-US" dirty="0" err="1">
                <a:cs typeface="Calibri"/>
              </a:rPr>
              <a:t>rota</a:t>
            </a:r>
            <a:r>
              <a:rPr lang="en-US" dirty="0">
                <a:cs typeface="Calibri"/>
              </a:rPr>
              <a:t> management may not work</a:t>
            </a:r>
          </a:p>
          <a:p>
            <a:pPr lvl="1"/>
            <a:endParaRPr lang="en-US" dirty="0">
              <a:cs typeface="Calibri"/>
            </a:endParaRPr>
          </a:p>
          <a:p>
            <a:pPr marL="0" indent="0">
              <a:buNone/>
            </a:pPr>
            <a:endParaRPr lang="en-US" dirty="0">
              <a:cs typeface="Calibri"/>
            </a:endParaRPr>
          </a:p>
        </p:txBody>
      </p:sp>
      <p:graphicFrame>
        <p:nvGraphicFramePr>
          <p:cNvPr id="5" name="Table 4">
            <a:extLst>
              <a:ext uri="{FF2B5EF4-FFF2-40B4-BE49-F238E27FC236}">
                <a16:creationId xmlns:a16="http://schemas.microsoft.com/office/drawing/2014/main" id="{837E8E27-7E65-4140-988F-21CBE9B08882}"/>
              </a:ext>
            </a:extLst>
          </p:cNvPr>
          <p:cNvGraphicFramePr>
            <a:graphicFrameLocks noGrp="1"/>
          </p:cNvGraphicFramePr>
          <p:nvPr>
            <p:extLst>
              <p:ext uri="{D42A27DB-BD31-4B8C-83A1-F6EECF244321}">
                <p14:modId xmlns:p14="http://schemas.microsoft.com/office/powerpoint/2010/main" val="950900248"/>
              </p:ext>
            </p:extLst>
          </p:nvPr>
        </p:nvGraphicFramePr>
        <p:xfrm>
          <a:off x="1563914" y="2295434"/>
          <a:ext cx="8128000" cy="148336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945536163"/>
                    </a:ext>
                  </a:extLst>
                </a:gridCol>
                <a:gridCol w="1625600">
                  <a:extLst>
                    <a:ext uri="{9D8B030D-6E8A-4147-A177-3AD203B41FA5}">
                      <a16:colId xmlns:a16="http://schemas.microsoft.com/office/drawing/2014/main" val="2693288924"/>
                    </a:ext>
                  </a:extLst>
                </a:gridCol>
                <a:gridCol w="1625600">
                  <a:extLst>
                    <a:ext uri="{9D8B030D-6E8A-4147-A177-3AD203B41FA5}">
                      <a16:colId xmlns:a16="http://schemas.microsoft.com/office/drawing/2014/main" val="573561047"/>
                    </a:ext>
                  </a:extLst>
                </a:gridCol>
                <a:gridCol w="1625600">
                  <a:extLst>
                    <a:ext uri="{9D8B030D-6E8A-4147-A177-3AD203B41FA5}">
                      <a16:colId xmlns:a16="http://schemas.microsoft.com/office/drawing/2014/main" val="1473815170"/>
                    </a:ext>
                  </a:extLst>
                </a:gridCol>
                <a:gridCol w="1625600">
                  <a:extLst>
                    <a:ext uri="{9D8B030D-6E8A-4147-A177-3AD203B41FA5}">
                      <a16:colId xmlns:a16="http://schemas.microsoft.com/office/drawing/2014/main" val="484433008"/>
                    </a:ext>
                  </a:extLst>
                </a:gridCol>
              </a:tblGrid>
              <a:tr h="370840">
                <a:tc>
                  <a:txBody>
                    <a:bodyPr/>
                    <a:lstStyle/>
                    <a:p>
                      <a:pPr marL="0" algn="ctr" rtl="0" eaLnBrk="1" hangingPunct="1">
                        <a:spcBef>
                          <a:spcPts val="0"/>
                        </a:spcBef>
                        <a:spcAft>
                          <a:spcPts val="0"/>
                        </a:spcAft>
                      </a:pPr>
                      <a:endParaRPr lang="en-US">
                        <a:effectLst/>
                      </a:endParaRPr>
                    </a:p>
                  </a:txBody>
                  <a:tcPr marL="0" marR="0" marT="0" marB="0" anchor="ctr"/>
                </a:tc>
                <a:tc>
                  <a:txBody>
                    <a:bodyPr/>
                    <a:lstStyle/>
                    <a:p>
                      <a:pPr marL="0" algn="ctr" rtl="0" eaLnBrk="1" hangingPunct="1">
                        <a:spcBef>
                          <a:spcPts val="0"/>
                        </a:spcBef>
                        <a:spcAft>
                          <a:spcPts val="0"/>
                        </a:spcAft>
                      </a:pPr>
                      <a:r>
                        <a:rPr lang="en-US" sz="1800" kern="1200">
                          <a:effectLst/>
                        </a:rPr>
                        <a:t>East</a:t>
                      </a:r>
                      <a:endParaRPr lang="en-US">
                        <a:effectLst/>
                      </a:endParaRPr>
                    </a:p>
                  </a:txBody>
                  <a:tcPr marL="0" marR="0" marT="0" marB="0" anchor="ctr"/>
                </a:tc>
                <a:tc>
                  <a:txBody>
                    <a:bodyPr/>
                    <a:lstStyle/>
                    <a:p>
                      <a:pPr marL="0" algn="ctr" rtl="0" eaLnBrk="1" hangingPunct="1">
                        <a:spcBef>
                          <a:spcPts val="0"/>
                        </a:spcBef>
                        <a:spcAft>
                          <a:spcPts val="0"/>
                        </a:spcAft>
                      </a:pPr>
                      <a:r>
                        <a:rPr lang="en-US" sz="1800" kern="1200">
                          <a:effectLst/>
                        </a:rPr>
                        <a:t>West</a:t>
                      </a:r>
                      <a:endParaRPr lang="en-US">
                        <a:effectLst/>
                      </a:endParaRPr>
                    </a:p>
                  </a:txBody>
                  <a:tcPr marL="0" marR="0" marT="0" marB="0" anchor="ctr"/>
                </a:tc>
                <a:tc>
                  <a:txBody>
                    <a:bodyPr/>
                    <a:lstStyle/>
                    <a:p>
                      <a:pPr marL="0" algn="ctr" rtl="0" eaLnBrk="1" hangingPunct="1">
                        <a:spcBef>
                          <a:spcPts val="0"/>
                        </a:spcBef>
                        <a:spcAft>
                          <a:spcPts val="0"/>
                        </a:spcAft>
                      </a:pPr>
                      <a:r>
                        <a:rPr lang="en-US" sz="1800" kern="1200">
                          <a:effectLst/>
                        </a:rPr>
                        <a:t>NYC</a:t>
                      </a:r>
                      <a:endParaRPr lang="en-US">
                        <a:effectLst/>
                      </a:endParaRPr>
                    </a:p>
                  </a:txBody>
                  <a:tcPr marL="0" marR="0" marT="0" marB="0" anchor="ctr"/>
                </a:tc>
                <a:tc>
                  <a:txBody>
                    <a:bodyPr/>
                    <a:lstStyle/>
                    <a:p>
                      <a:pPr marL="0" algn="ctr" rtl="0" eaLnBrk="1" hangingPunct="1">
                        <a:spcBef>
                          <a:spcPts val="0"/>
                        </a:spcBef>
                        <a:spcAft>
                          <a:spcPts val="0"/>
                        </a:spcAft>
                      </a:pPr>
                      <a:r>
                        <a:rPr lang="en-US" sz="1800" kern="1200">
                          <a:effectLst/>
                        </a:rPr>
                        <a:t>Overall</a:t>
                      </a:r>
                      <a:endParaRPr lang="en-US">
                        <a:effectLst/>
                      </a:endParaRPr>
                    </a:p>
                  </a:txBody>
                  <a:tcPr marL="0" marR="0" marT="0" marB="0" anchor="ctr"/>
                </a:tc>
                <a:extLst>
                  <a:ext uri="{0D108BD9-81ED-4DB2-BD59-A6C34878D82A}">
                    <a16:rowId xmlns:a16="http://schemas.microsoft.com/office/drawing/2014/main" val="3190172665"/>
                  </a:ext>
                </a:extLst>
              </a:tr>
              <a:tr h="370840">
                <a:tc>
                  <a:txBody>
                    <a:bodyPr/>
                    <a:lstStyle/>
                    <a:p>
                      <a:pPr marL="0" algn="ctr" rtl="0" eaLnBrk="1" hangingPunct="1">
                        <a:spcBef>
                          <a:spcPts val="0"/>
                        </a:spcBef>
                        <a:spcAft>
                          <a:spcPts val="0"/>
                        </a:spcAft>
                      </a:pPr>
                      <a:r>
                        <a:rPr lang="en-US" sz="1800" kern="1200">
                          <a:effectLst/>
                        </a:rPr>
                        <a:t>East</a:t>
                      </a:r>
                      <a:endParaRPr lang="en-US">
                        <a:effectLst/>
                      </a:endParaRPr>
                    </a:p>
                  </a:txBody>
                  <a:tcPr marL="0" marR="0" marT="0" marB="0" anchor="ctr"/>
                </a:tc>
                <a:tc>
                  <a:txBody>
                    <a:bodyPr/>
                    <a:lstStyle/>
                    <a:p>
                      <a:pPr marL="0" algn="ctr" rtl="0" eaLnBrk="1" hangingPunct="1">
                        <a:spcBef>
                          <a:spcPts val="0"/>
                        </a:spcBef>
                        <a:spcAft>
                          <a:spcPts val="0"/>
                        </a:spcAft>
                      </a:pPr>
                      <a:r>
                        <a:rPr lang="en-US" sz="1800" kern="1200">
                          <a:effectLst/>
                        </a:rPr>
                        <a:t>4.6</a:t>
                      </a:r>
                      <a:endParaRPr lang="en-US">
                        <a:effectLst/>
                      </a:endParaRPr>
                    </a:p>
                  </a:txBody>
                  <a:tcPr marL="0" marR="0" marT="0" marB="0" anchor="ctr"/>
                </a:tc>
                <a:tc>
                  <a:txBody>
                    <a:bodyPr/>
                    <a:lstStyle/>
                    <a:p>
                      <a:pPr marL="0" algn="ctr" rtl="0" eaLnBrk="1" hangingPunct="1">
                        <a:spcBef>
                          <a:spcPts val="0"/>
                        </a:spcBef>
                        <a:spcAft>
                          <a:spcPts val="0"/>
                        </a:spcAft>
                      </a:pPr>
                      <a:r>
                        <a:rPr lang="en-US" sz="1800" kern="1200">
                          <a:effectLst/>
                        </a:rPr>
                        <a:t>5.1</a:t>
                      </a:r>
                      <a:endParaRPr lang="en-US">
                        <a:effectLst/>
                      </a:endParaRPr>
                    </a:p>
                  </a:txBody>
                  <a:tcPr marL="0" marR="0" marT="0" marB="0" anchor="ctr"/>
                </a:tc>
                <a:tc>
                  <a:txBody>
                    <a:bodyPr/>
                    <a:lstStyle/>
                    <a:p>
                      <a:pPr marL="0" algn="ctr" rtl="0" eaLnBrk="1" hangingPunct="1">
                        <a:spcBef>
                          <a:spcPts val="0"/>
                        </a:spcBef>
                        <a:spcAft>
                          <a:spcPts val="0"/>
                        </a:spcAft>
                      </a:pPr>
                      <a:r>
                        <a:rPr lang="en-US" sz="1800" kern="1200">
                          <a:effectLst/>
                        </a:rPr>
                        <a:t>5.4</a:t>
                      </a:r>
                      <a:endParaRPr lang="en-US">
                        <a:effectLst/>
                      </a:endParaRPr>
                    </a:p>
                  </a:txBody>
                  <a:tcPr marL="0" marR="0" marT="0" marB="0" anchor="ctr"/>
                </a:tc>
                <a:tc>
                  <a:txBody>
                    <a:bodyPr/>
                    <a:lstStyle/>
                    <a:p>
                      <a:pPr marL="0" algn="ctr" rtl="0" eaLnBrk="1" hangingPunct="1">
                        <a:spcBef>
                          <a:spcPts val="0"/>
                        </a:spcBef>
                        <a:spcAft>
                          <a:spcPts val="0"/>
                        </a:spcAft>
                      </a:pPr>
                      <a:r>
                        <a:rPr lang="en-US" sz="1800" kern="1200">
                          <a:effectLst/>
                        </a:rPr>
                        <a:t>4.8</a:t>
                      </a:r>
                      <a:endParaRPr lang="en-US">
                        <a:effectLst/>
                      </a:endParaRPr>
                    </a:p>
                  </a:txBody>
                  <a:tcPr marL="0" marR="0" marT="0" marB="0" anchor="ctr"/>
                </a:tc>
                <a:extLst>
                  <a:ext uri="{0D108BD9-81ED-4DB2-BD59-A6C34878D82A}">
                    <a16:rowId xmlns:a16="http://schemas.microsoft.com/office/drawing/2014/main" val="2622647254"/>
                  </a:ext>
                </a:extLst>
              </a:tr>
              <a:tr h="370840">
                <a:tc>
                  <a:txBody>
                    <a:bodyPr/>
                    <a:lstStyle/>
                    <a:p>
                      <a:pPr marL="0" algn="ctr" rtl="0" eaLnBrk="1" hangingPunct="1">
                        <a:spcBef>
                          <a:spcPts val="0"/>
                        </a:spcBef>
                        <a:spcAft>
                          <a:spcPts val="0"/>
                        </a:spcAft>
                      </a:pPr>
                      <a:r>
                        <a:rPr lang="en-US" sz="1800" kern="1200">
                          <a:effectLst/>
                        </a:rPr>
                        <a:t>West</a:t>
                      </a:r>
                      <a:endParaRPr lang="en-US">
                        <a:effectLst/>
                      </a:endParaRPr>
                    </a:p>
                  </a:txBody>
                  <a:tcPr marL="0" marR="0" marT="0" marB="0" anchor="ctr"/>
                </a:tc>
                <a:tc>
                  <a:txBody>
                    <a:bodyPr/>
                    <a:lstStyle/>
                    <a:p>
                      <a:pPr marL="0" algn="ctr" rtl="0" eaLnBrk="1" hangingPunct="1">
                        <a:spcBef>
                          <a:spcPts val="0"/>
                        </a:spcBef>
                        <a:spcAft>
                          <a:spcPts val="0"/>
                        </a:spcAft>
                      </a:pPr>
                      <a:r>
                        <a:rPr lang="en-US" sz="1800" kern="1200">
                          <a:effectLst/>
                        </a:rPr>
                        <a:t>4.0</a:t>
                      </a:r>
                      <a:endParaRPr lang="en-US">
                        <a:effectLst/>
                      </a:endParaRPr>
                    </a:p>
                  </a:txBody>
                  <a:tcPr marL="0" marR="0" marT="0" marB="0" anchor="ctr"/>
                </a:tc>
                <a:tc>
                  <a:txBody>
                    <a:bodyPr/>
                    <a:lstStyle/>
                    <a:p>
                      <a:pPr marL="0" algn="ctr" rtl="0" eaLnBrk="1" hangingPunct="1">
                        <a:spcBef>
                          <a:spcPts val="0"/>
                        </a:spcBef>
                        <a:spcAft>
                          <a:spcPts val="0"/>
                        </a:spcAft>
                      </a:pPr>
                      <a:r>
                        <a:rPr lang="en-US" sz="1800" kern="1200">
                          <a:effectLst/>
                        </a:rPr>
                        <a:t>3.9</a:t>
                      </a:r>
                      <a:endParaRPr lang="en-US">
                        <a:effectLst/>
                      </a:endParaRPr>
                    </a:p>
                  </a:txBody>
                  <a:tcPr marL="0" marR="0" marT="0" marB="0" anchor="ctr"/>
                </a:tc>
                <a:tc>
                  <a:txBody>
                    <a:bodyPr/>
                    <a:lstStyle/>
                    <a:p>
                      <a:pPr marL="0" algn="ctr" rtl="0" eaLnBrk="1" hangingPunct="1">
                        <a:spcBef>
                          <a:spcPts val="0"/>
                        </a:spcBef>
                        <a:spcAft>
                          <a:spcPts val="0"/>
                        </a:spcAft>
                      </a:pPr>
                      <a:r>
                        <a:rPr lang="en-US" sz="1800" kern="1200">
                          <a:effectLst/>
                        </a:rPr>
                        <a:t>5.2</a:t>
                      </a:r>
                      <a:endParaRPr lang="en-US">
                        <a:effectLst/>
                      </a:endParaRPr>
                    </a:p>
                  </a:txBody>
                  <a:tcPr marL="0" marR="0" marT="0" marB="0" anchor="ctr"/>
                </a:tc>
                <a:tc>
                  <a:txBody>
                    <a:bodyPr/>
                    <a:lstStyle/>
                    <a:p>
                      <a:pPr marL="0" algn="ctr" rtl="0" eaLnBrk="1" hangingPunct="1">
                        <a:spcBef>
                          <a:spcPts val="0"/>
                        </a:spcBef>
                        <a:spcAft>
                          <a:spcPts val="0"/>
                        </a:spcAft>
                      </a:pPr>
                      <a:r>
                        <a:rPr lang="en-US" sz="1800" kern="1200">
                          <a:effectLst/>
                        </a:rPr>
                        <a:t>4.0</a:t>
                      </a:r>
                      <a:endParaRPr lang="en-US">
                        <a:effectLst/>
                      </a:endParaRPr>
                    </a:p>
                  </a:txBody>
                  <a:tcPr marL="0" marR="0" marT="0" marB="0" anchor="ctr"/>
                </a:tc>
                <a:extLst>
                  <a:ext uri="{0D108BD9-81ED-4DB2-BD59-A6C34878D82A}">
                    <a16:rowId xmlns:a16="http://schemas.microsoft.com/office/drawing/2014/main" val="3520635614"/>
                  </a:ext>
                </a:extLst>
              </a:tr>
              <a:tr h="370840">
                <a:tc>
                  <a:txBody>
                    <a:bodyPr/>
                    <a:lstStyle/>
                    <a:p>
                      <a:pPr marL="0" algn="ctr" rtl="0" eaLnBrk="1" hangingPunct="1">
                        <a:spcBef>
                          <a:spcPts val="0"/>
                        </a:spcBef>
                        <a:spcAft>
                          <a:spcPts val="0"/>
                        </a:spcAft>
                      </a:pPr>
                      <a:r>
                        <a:rPr lang="en-US" sz="1800" kern="1200">
                          <a:effectLst/>
                        </a:rPr>
                        <a:t>NYC</a:t>
                      </a:r>
                      <a:endParaRPr lang="en-US">
                        <a:effectLst/>
                      </a:endParaRPr>
                    </a:p>
                  </a:txBody>
                  <a:tcPr marL="0" marR="0" marT="0" marB="0" anchor="ctr"/>
                </a:tc>
                <a:tc>
                  <a:txBody>
                    <a:bodyPr/>
                    <a:lstStyle/>
                    <a:p>
                      <a:pPr marL="0" algn="ctr" rtl="0" eaLnBrk="1" hangingPunct="1">
                        <a:spcBef>
                          <a:spcPts val="0"/>
                        </a:spcBef>
                        <a:spcAft>
                          <a:spcPts val="0"/>
                        </a:spcAft>
                      </a:pPr>
                      <a:r>
                        <a:rPr lang="en-US" sz="1800" kern="1200">
                          <a:effectLst/>
                        </a:rPr>
                        <a:t>6.8</a:t>
                      </a:r>
                      <a:endParaRPr lang="en-US">
                        <a:effectLst/>
                      </a:endParaRPr>
                    </a:p>
                  </a:txBody>
                  <a:tcPr marL="0" marR="0" marT="0" marB="0" anchor="ctr"/>
                </a:tc>
                <a:tc>
                  <a:txBody>
                    <a:bodyPr/>
                    <a:lstStyle/>
                    <a:p>
                      <a:pPr marL="0" algn="ctr" rtl="0" eaLnBrk="1" hangingPunct="1">
                        <a:spcBef>
                          <a:spcPts val="0"/>
                        </a:spcBef>
                        <a:spcAft>
                          <a:spcPts val="0"/>
                        </a:spcAft>
                      </a:pPr>
                      <a:r>
                        <a:rPr lang="en-US" sz="1800" kern="1200">
                          <a:effectLst/>
                        </a:rPr>
                        <a:t>8.4</a:t>
                      </a:r>
                      <a:endParaRPr lang="en-US">
                        <a:effectLst/>
                      </a:endParaRPr>
                    </a:p>
                  </a:txBody>
                  <a:tcPr marL="0" marR="0" marT="0" marB="0" anchor="ctr"/>
                </a:tc>
                <a:tc>
                  <a:txBody>
                    <a:bodyPr/>
                    <a:lstStyle/>
                    <a:p>
                      <a:pPr marL="0" algn="ctr" rtl="0" eaLnBrk="1" hangingPunct="1">
                        <a:spcBef>
                          <a:spcPts val="0"/>
                        </a:spcBef>
                        <a:spcAft>
                          <a:spcPts val="0"/>
                        </a:spcAft>
                      </a:pPr>
                      <a:r>
                        <a:rPr lang="en-US" sz="1800" kern="1200">
                          <a:effectLst/>
                        </a:rPr>
                        <a:t>4.6</a:t>
                      </a:r>
                      <a:endParaRPr lang="en-US">
                        <a:effectLst/>
                      </a:endParaRPr>
                    </a:p>
                  </a:txBody>
                  <a:tcPr marL="0" marR="0" marT="0" marB="0" anchor="ctr"/>
                </a:tc>
                <a:tc>
                  <a:txBody>
                    <a:bodyPr/>
                    <a:lstStyle/>
                    <a:p>
                      <a:pPr marL="0" algn="ctr" rtl="0" eaLnBrk="1" hangingPunct="1">
                        <a:spcBef>
                          <a:spcPts val="0"/>
                        </a:spcBef>
                        <a:spcAft>
                          <a:spcPts val="0"/>
                        </a:spcAft>
                      </a:pPr>
                      <a:r>
                        <a:rPr lang="en-US" sz="1800" kern="1200">
                          <a:effectLst/>
                        </a:rPr>
                        <a:t>6.5</a:t>
                      </a:r>
                      <a:endParaRPr lang="en-US">
                        <a:effectLst/>
                      </a:endParaRPr>
                    </a:p>
                  </a:txBody>
                  <a:tcPr marL="0" marR="0" marT="0" marB="0" anchor="ctr"/>
                </a:tc>
                <a:extLst>
                  <a:ext uri="{0D108BD9-81ED-4DB2-BD59-A6C34878D82A}">
                    <a16:rowId xmlns:a16="http://schemas.microsoft.com/office/drawing/2014/main" val="3305267270"/>
                  </a:ext>
                </a:extLst>
              </a:tr>
            </a:tbl>
          </a:graphicData>
        </a:graphic>
      </p:graphicFrame>
      <p:sp>
        <p:nvSpPr>
          <p:cNvPr id="6" name="TextBox 5">
            <a:extLst>
              <a:ext uri="{FF2B5EF4-FFF2-40B4-BE49-F238E27FC236}">
                <a16:creationId xmlns:a16="http://schemas.microsoft.com/office/drawing/2014/main" id="{3D64E3DA-34F1-4D9B-8E5F-614580A38AF3}"/>
              </a:ext>
            </a:extLst>
          </p:cNvPr>
          <p:cNvSpPr txBox="1"/>
          <p:nvPr/>
        </p:nvSpPr>
        <p:spPr>
          <a:xfrm>
            <a:off x="4343400" y="30806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9" name="TextBox 8">
            <a:extLst>
              <a:ext uri="{FF2B5EF4-FFF2-40B4-BE49-F238E27FC236}">
                <a16:creationId xmlns:a16="http://schemas.microsoft.com/office/drawing/2014/main" id="{906D76D4-3C2A-4B20-9B91-6DDA6FA12D0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7" name="Rectangle 6">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1" name="Picture 10">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2" name="Picture 11">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3" name="TextBox 12">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5" name="Picture 14">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421620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8FDCF-1FFC-4155-AA3F-D835B007A84B}"/>
              </a:ext>
            </a:extLst>
          </p:cNvPr>
          <p:cNvSpPr>
            <a:spLocks noGrp="1"/>
          </p:cNvSpPr>
          <p:nvPr>
            <p:ph type="title"/>
          </p:nvPr>
        </p:nvSpPr>
        <p:spPr/>
        <p:txBody>
          <a:bodyPr/>
          <a:lstStyle/>
          <a:p>
            <a:r>
              <a:rPr lang="en-US" b="1">
                <a:cs typeface="Calibri Light"/>
              </a:rPr>
              <a:t>Resource Sharing Fill Rate Statistics</a:t>
            </a:r>
            <a:endParaRPr lang="en-US"/>
          </a:p>
        </p:txBody>
      </p:sp>
      <p:sp>
        <p:nvSpPr>
          <p:cNvPr id="3" name="Content Placeholder 2">
            <a:extLst>
              <a:ext uri="{FF2B5EF4-FFF2-40B4-BE49-F238E27FC236}">
                <a16:creationId xmlns:a16="http://schemas.microsoft.com/office/drawing/2014/main" id="{3CDE41E5-7EE4-4FA3-85A0-40E82BFD3F75}"/>
              </a:ext>
            </a:extLst>
          </p:cNvPr>
          <p:cNvSpPr>
            <a:spLocks noGrp="1"/>
          </p:cNvSpPr>
          <p:nvPr>
            <p:ph idx="1"/>
          </p:nvPr>
        </p:nvSpPr>
        <p:spPr>
          <a:xfrm>
            <a:off x="766636" y="1554979"/>
            <a:ext cx="10515600" cy="4351338"/>
          </a:xfrm>
        </p:spPr>
        <p:txBody>
          <a:bodyPr vert="horz" lIns="91440" tIns="45720" rIns="91440" bIns="45720" rtlCol="0" anchor="t">
            <a:normAutofit/>
          </a:bodyPr>
          <a:lstStyle/>
          <a:p>
            <a:r>
              <a:rPr lang="en-US" dirty="0">
                <a:cs typeface="Calibri"/>
              </a:rPr>
              <a:t>Fill rate statistics by month:</a:t>
            </a:r>
          </a:p>
          <a:p>
            <a:endParaRPr lang="en-US" dirty="0">
              <a:cs typeface="Calibri"/>
            </a:endParaRPr>
          </a:p>
          <a:p>
            <a:endParaRPr lang="en-US" dirty="0">
              <a:cs typeface="Calibri"/>
            </a:endParaRPr>
          </a:p>
          <a:p>
            <a:endParaRPr lang="en-US" dirty="0">
              <a:cs typeface="Calibri"/>
            </a:endParaRPr>
          </a:p>
          <a:p>
            <a:endParaRPr lang="en-US" dirty="0">
              <a:cs typeface="Calibri"/>
            </a:endParaRPr>
          </a:p>
          <a:p>
            <a:r>
              <a:rPr lang="en-US" dirty="0">
                <a:cs typeface="Calibri"/>
              </a:rPr>
              <a:t>Takeaways:</a:t>
            </a:r>
          </a:p>
          <a:p>
            <a:pPr lvl="1"/>
            <a:r>
              <a:rPr lang="en-US" dirty="0">
                <a:cs typeface="Calibri"/>
              </a:rPr>
              <a:t>Fill rates are lower than expected</a:t>
            </a:r>
          </a:p>
          <a:p>
            <a:pPr lvl="1"/>
            <a:r>
              <a:rPr lang="en-US" dirty="0">
                <a:cs typeface="Calibri"/>
              </a:rPr>
              <a:t>Vast majority of unfilled requests truly cannot be filled within SUNY</a:t>
            </a:r>
          </a:p>
          <a:p>
            <a:pPr lvl="1"/>
            <a:r>
              <a:rPr lang="en-US" dirty="0">
                <a:cs typeface="Calibri"/>
              </a:rPr>
              <a:t>Working with Ex </a:t>
            </a:r>
            <a:r>
              <a:rPr lang="en-US" dirty="0" err="1">
                <a:cs typeface="Calibri"/>
              </a:rPr>
              <a:t>Libris</a:t>
            </a:r>
            <a:r>
              <a:rPr lang="en-US" dirty="0">
                <a:cs typeface="Calibri"/>
              </a:rPr>
              <a:t> to improve results of Alma's locate process</a:t>
            </a:r>
          </a:p>
        </p:txBody>
      </p:sp>
      <p:graphicFrame>
        <p:nvGraphicFramePr>
          <p:cNvPr id="5" name="Table 4">
            <a:extLst>
              <a:ext uri="{FF2B5EF4-FFF2-40B4-BE49-F238E27FC236}">
                <a16:creationId xmlns:a16="http://schemas.microsoft.com/office/drawing/2014/main" id="{2783A10D-6D8D-4CDD-8F9B-1E2CA57388F1}"/>
              </a:ext>
            </a:extLst>
          </p:cNvPr>
          <p:cNvGraphicFramePr>
            <a:graphicFrameLocks noGrp="1"/>
          </p:cNvGraphicFramePr>
          <p:nvPr>
            <p:extLst>
              <p:ext uri="{D42A27DB-BD31-4B8C-83A1-F6EECF244321}">
                <p14:modId xmlns:p14="http://schemas.microsoft.com/office/powerpoint/2010/main" val="1167302718"/>
              </p:ext>
            </p:extLst>
          </p:nvPr>
        </p:nvGraphicFramePr>
        <p:xfrm>
          <a:off x="1609297" y="2022407"/>
          <a:ext cx="8128000" cy="1776095"/>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292272303"/>
                    </a:ext>
                  </a:extLst>
                </a:gridCol>
                <a:gridCol w="4064000">
                  <a:extLst>
                    <a:ext uri="{9D8B030D-6E8A-4147-A177-3AD203B41FA5}">
                      <a16:colId xmlns:a16="http://schemas.microsoft.com/office/drawing/2014/main" val="3042580183"/>
                    </a:ext>
                  </a:extLst>
                </a:gridCol>
              </a:tblGrid>
              <a:tr h="355219">
                <a:tc>
                  <a:txBody>
                    <a:bodyPr/>
                    <a:lstStyle/>
                    <a:p>
                      <a:pPr marL="0" algn="ctr" rtl="0" eaLnBrk="1" hangingPunct="1">
                        <a:spcBef>
                          <a:spcPts val="0"/>
                        </a:spcBef>
                        <a:spcAft>
                          <a:spcPts val="0"/>
                        </a:spcAft>
                      </a:pPr>
                      <a:r>
                        <a:rPr lang="en-US" sz="1800" kern="1200">
                          <a:effectLst/>
                        </a:rPr>
                        <a:t>Month</a:t>
                      </a:r>
                      <a:endParaRPr lang="en-US">
                        <a:effectLst/>
                      </a:endParaRPr>
                    </a:p>
                  </a:txBody>
                  <a:tcPr marL="0" marR="0" marT="0" marB="0" anchor="ctr"/>
                </a:tc>
                <a:tc>
                  <a:txBody>
                    <a:bodyPr/>
                    <a:lstStyle/>
                    <a:p>
                      <a:pPr marL="0" algn="ctr" rtl="0" eaLnBrk="1" hangingPunct="1">
                        <a:spcBef>
                          <a:spcPts val="0"/>
                        </a:spcBef>
                        <a:spcAft>
                          <a:spcPts val="0"/>
                        </a:spcAft>
                      </a:pPr>
                      <a:r>
                        <a:rPr lang="en-US" sz="1800" kern="1200">
                          <a:effectLst/>
                        </a:rPr>
                        <a:t>Fill Rate</a:t>
                      </a:r>
                      <a:endParaRPr lang="en-US">
                        <a:effectLst/>
                      </a:endParaRPr>
                    </a:p>
                  </a:txBody>
                  <a:tcPr marL="0" marR="0" marT="0" marB="0" anchor="ctr"/>
                </a:tc>
                <a:extLst>
                  <a:ext uri="{0D108BD9-81ED-4DB2-BD59-A6C34878D82A}">
                    <a16:rowId xmlns:a16="http://schemas.microsoft.com/office/drawing/2014/main" val="1467716219"/>
                  </a:ext>
                </a:extLst>
              </a:tr>
              <a:tr h="355219">
                <a:tc>
                  <a:txBody>
                    <a:bodyPr/>
                    <a:lstStyle/>
                    <a:p>
                      <a:pPr marL="0" algn="ctr" rtl="0" eaLnBrk="1" hangingPunct="1">
                        <a:spcBef>
                          <a:spcPts val="0"/>
                        </a:spcBef>
                        <a:spcAft>
                          <a:spcPts val="0"/>
                        </a:spcAft>
                      </a:pPr>
                      <a:r>
                        <a:rPr lang="en-US" sz="1800" kern="1200">
                          <a:effectLst/>
                        </a:rPr>
                        <a:t>July</a:t>
                      </a:r>
                      <a:endParaRPr lang="en-US">
                        <a:effectLst/>
                      </a:endParaRPr>
                    </a:p>
                  </a:txBody>
                  <a:tcPr marL="0" marR="0" marT="0" marB="0" anchor="ctr"/>
                </a:tc>
                <a:tc>
                  <a:txBody>
                    <a:bodyPr/>
                    <a:lstStyle/>
                    <a:p>
                      <a:pPr marL="0" algn="ctr" rtl="0" eaLnBrk="1" hangingPunct="1">
                        <a:spcBef>
                          <a:spcPts val="0"/>
                        </a:spcBef>
                        <a:spcAft>
                          <a:spcPts val="0"/>
                        </a:spcAft>
                      </a:pPr>
                      <a:r>
                        <a:rPr lang="en-US" sz="1800" kern="1200">
                          <a:effectLst/>
                        </a:rPr>
                        <a:t>38.3%</a:t>
                      </a:r>
                      <a:endParaRPr lang="en-US">
                        <a:effectLst/>
                      </a:endParaRPr>
                    </a:p>
                  </a:txBody>
                  <a:tcPr marL="0" marR="0" marT="0" marB="0" anchor="ctr"/>
                </a:tc>
                <a:extLst>
                  <a:ext uri="{0D108BD9-81ED-4DB2-BD59-A6C34878D82A}">
                    <a16:rowId xmlns:a16="http://schemas.microsoft.com/office/drawing/2014/main" val="2057033957"/>
                  </a:ext>
                </a:extLst>
              </a:tr>
              <a:tr h="355219">
                <a:tc>
                  <a:txBody>
                    <a:bodyPr/>
                    <a:lstStyle/>
                    <a:p>
                      <a:pPr marL="0" algn="ctr" rtl="0" eaLnBrk="1" hangingPunct="1">
                        <a:spcBef>
                          <a:spcPts val="0"/>
                        </a:spcBef>
                        <a:spcAft>
                          <a:spcPts val="0"/>
                        </a:spcAft>
                      </a:pPr>
                      <a:r>
                        <a:rPr lang="en-US" sz="1800" kern="1200">
                          <a:effectLst/>
                        </a:rPr>
                        <a:t>August</a:t>
                      </a:r>
                      <a:endParaRPr lang="en-US">
                        <a:effectLst/>
                      </a:endParaRPr>
                    </a:p>
                  </a:txBody>
                  <a:tcPr marL="0" marR="0" marT="0" marB="0" anchor="ctr"/>
                </a:tc>
                <a:tc>
                  <a:txBody>
                    <a:bodyPr/>
                    <a:lstStyle/>
                    <a:p>
                      <a:pPr marL="0" algn="ctr" rtl="0" eaLnBrk="1" hangingPunct="1">
                        <a:spcBef>
                          <a:spcPts val="0"/>
                        </a:spcBef>
                        <a:spcAft>
                          <a:spcPts val="0"/>
                        </a:spcAft>
                      </a:pPr>
                      <a:r>
                        <a:rPr lang="en-US" sz="1800" kern="1200">
                          <a:effectLst/>
                        </a:rPr>
                        <a:t>50.2%</a:t>
                      </a:r>
                      <a:endParaRPr lang="en-US">
                        <a:effectLst/>
                      </a:endParaRPr>
                    </a:p>
                  </a:txBody>
                  <a:tcPr marL="0" marR="0" marT="0" marB="0" anchor="ctr"/>
                </a:tc>
                <a:extLst>
                  <a:ext uri="{0D108BD9-81ED-4DB2-BD59-A6C34878D82A}">
                    <a16:rowId xmlns:a16="http://schemas.microsoft.com/office/drawing/2014/main" val="4274017057"/>
                  </a:ext>
                </a:extLst>
              </a:tr>
              <a:tr h="355219">
                <a:tc>
                  <a:txBody>
                    <a:bodyPr/>
                    <a:lstStyle/>
                    <a:p>
                      <a:pPr marL="0" algn="ctr" rtl="0" eaLnBrk="1" hangingPunct="1">
                        <a:spcBef>
                          <a:spcPts val="0"/>
                        </a:spcBef>
                        <a:spcAft>
                          <a:spcPts val="0"/>
                        </a:spcAft>
                      </a:pPr>
                      <a:r>
                        <a:rPr lang="en-US" sz="1800" kern="1200">
                          <a:effectLst/>
                        </a:rPr>
                        <a:t>September</a:t>
                      </a:r>
                      <a:endParaRPr lang="en-US">
                        <a:effectLst/>
                      </a:endParaRPr>
                    </a:p>
                  </a:txBody>
                  <a:tcPr marL="0" marR="0" marT="0" marB="0" anchor="ctr"/>
                </a:tc>
                <a:tc>
                  <a:txBody>
                    <a:bodyPr/>
                    <a:lstStyle/>
                    <a:p>
                      <a:pPr marL="0" algn="ctr" rtl="0" eaLnBrk="1" hangingPunct="1">
                        <a:spcBef>
                          <a:spcPts val="0"/>
                        </a:spcBef>
                        <a:spcAft>
                          <a:spcPts val="0"/>
                        </a:spcAft>
                      </a:pPr>
                      <a:r>
                        <a:rPr lang="en-US" sz="1800" kern="1200" dirty="0">
                          <a:effectLst/>
                        </a:rPr>
                        <a:t>54.0%</a:t>
                      </a:r>
                      <a:endParaRPr lang="en-US" dirty="0">
                        <a:effectLst/>
                      </a:endParaRPr>
                    </a:p>
                  </a:txBody>
                  <a:tcPr marL="0" marR="0" marT="0" marB="0" anchor="ctr"/>
                </a:tc>
                <a:extLst>
                  <a:ext uri="{0D108BD9-81ED-4DB2-BD59-A6C34878D82A}">
                    <a16:rowId xmlns:a16="http://schemas.microsoft.com/office/drawing/2014/main" val="2151893180"/>
                  </a:ext>
                </a:extLst>
              </a:tr>
              <a:tr h="355219">
                <a:tc>
                  <a:txBody>
                    <a:bodyPr/>
                    <a:lstStyle/>
                    <a:p>
                      <a:pPr marL="0" algn="ctr" rtl="0" eaLnBrk="1" hangingPunct="1">
                        <a:spcBef>
                          <a:spcPts val="0"/>
                        </a:spcBef>
                        <a:spcAft>
                          <a:spcPts val="0"/>
                        </a:spcAft>
                      </a:pPr>
                      <a:r>
                        <a:rPr lang="en-US" sz="1800" kern="1200">
                          <a:effectLst/>
                        </a:rPr>
                        <a:t>October</a:t>
                      </a:r>
                      <a:endParaRPr lang="en-US">
                        <a:effectLst/>
                      </a:endParaRPr>
                    </a:p>
                  </a:txBody>
                  <a:tcPr marL="0" marR="0" marT="0" marB="0" anchor="ctr"/>
                </a:tc>
                <a:tc>
                  <a:txBody>
                    <a:bodyPr/>
                    <a:lstStyle/>
                    <a:p>
                      <a:pPr marL="0" algn="ctr" rtl="0" eaLnBrk="1" hangingPunct="1">
                        <a:spcBef>
                          <a:spcPts val="0"/>
                        </a:spcBef>
                        <a:spcAft>
                          <a:spcPts val="0"/>
                        </a:spcAft>
                      </a:pPr>
                      <a:r>
                        <a:rPr lang="en-US" sz="1800" kern="1200" dirty="0">
                          <a:effectLst/>
                        </a:rPr>
                        <a:t>56.1%</a:t>
                      </a:r>
                      <a:endParaRPr lang="en-US" dirty="0">
                        <a:effectLst/>
                      </a:endParaRPr>
                    </a:p>
                  </a:txBody>
                  <a:tcPr marL="0" marR="0" marT="0" marB="0" anchor="ctr"/>
                </a:tc>
                <a:extLst>
                  <a:ext uri="{0D108BD9-81ED-4DB2-BD59-A6C34878D82A}">
                    <a16:rowId xmlns:a16="http://schemas.microsoft.com/office/drawing/2014/main" val="2522145364"/>
                  </a:ext>
                </a:extLst>
              </a:tr>
            </a:tbl>
          </a:graphicData>
        </a:graphic>
      </p:graphicFrame>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937480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5A381-46E9-4E32-959A-2654449F5FDF}"/>
              </a:ext>
            </a:extLst>
          </p:cNvPr>
          <p:cNvSpPr>
            <a:spLocks noGrp="1"/>
          </p:cNvSpPr>
          <p:nvPr>
            <p:ph type="title"/>
          </p:nvPr>
        </p:nvSpPr>
        <p:spPr/>
        <p:txBody>
          <a:bodyPr/>
          <a:lstStyle/>
          <a:p>
            <a:r>
              <a:rPr lang="en-US" b="1">
                <a:cs typeface="Calibri Light"/>
              </a:rPr>
              <a:t>November Alma Release</a:t>
            </a:r>
            <a:endParaRPr lang="en-US" b="1"/>
          </a:p>
        </p:txBody>
      </p:sp>
      <p:sp>
        <p:nvSpPr>
          <p:cNvPr id="3" name="Content Placeholder 2">
            <a:extLst>
              <a:ext uri="{FF2B5EF4-FFF2-40B4-BE49-F238E27FC236}">
                <a16:creationId xmlns:a16="http://schemas.microsoft.com/office/drawing/2014/main" id="{44AF204B-1822-420C-94F6-1805F86DF0CD}"/>
              </a:ext>
            </a:extLst>
          </p:cNvPr>
          <p:cNvSpPr>
            <a:spLocks noGrp="1"/>
          </p:cNvSpPr>
          <p:nvPr>
            <p:ph idx="1"/>
          </p:nvPr>
        </p:nvSpPr>
        <p:spPr>
          <a:xfrm>
            <a:off x="838200" y="1825625"/>
            <a:ext cx="6977743" cy="4351338"/>
          </a:xfrm>
        </p:spPr>
        <p:txBody>
          <a:bodyPr vert="horz" lIns="91440" tIns="45720" rIns="91440" bIns="45720" rtlCol="0" anchor="t">
            <a:normAutofit/>
          </a:bodyPr>
          <a:lstStyle/>
          <a:p>
            <a:r>
              <a:rPr lang="en-US">
                <a:cs typeface="Calibri"/>
              </a:rPr>
              <a:t>New method for exporting unfilled resource sharing requests to </a:t>
            </a:r>
            <a:r>
              <a:rPr lang="en-US" err="1">
                <a:cs typeface="Calibri"/>
              </a:rPr>
              <a:t>ILLiad</a:t>
            </a:r>
            <a:endParaRPr lang="en-US">
              <a:cs typeface="Calibri"/>
            </a:endParaRPr>
          </a:p>
          <a:p>
            <a:r>
              <a:rPr lang="en-US">
                <a:cs typeface="Calibri"/>
              </a:rPr>
              <a:t>Uses an API, not </a:t>
            </a:r>
            <a:r>
              <a:rPr lang="en-US" err="1">
                <a:cs typeface="Calibri"/>
              </a:rPr>
              <a:t>ILLiad's</a:t>
            </a:r>
            <a:r>
              <a:rPr lang="en-US">
                <a:cs typeface="Calibri"/>
              </a:rPr>
              <a:t> email import feature</a:t>
            </a:r>
          </a:p>
          <a:p>
            <a:r>
              <a:rPr lang="en-US">
                <a:cs typeface="Calibri"/>
              </a:rPr>
              <a:t>Should solve the =09 issue</a:t>
            </a:r>
          </a:p>
          <a:p>
            <a:r>
              <a:rPr lang="en-US">
                <a:cs typeface="Calibri"/>
              </a:rPr>
              <a:t>Requests from users without </a:t>
            </a:r>
            <a:r>
              <a:rPr lang="en-US" err="1">
                <a:cs typeface="Calibri"/>
              </a:rPr>
              <a:t>ILLiad</a:t>
            </a:r>
            <a:r>
              <a:rPr lang="en-US">
                <a:cs typeface="Calibri"/>
              </a:rPr>
              <a:t> accounts cannot be exported</a:t>
            </a:r>
          </a:p>
          <a:p>
            <a:r>
              <a:rPr lang="en-US">
                <a:cs typeface="Calibri"/>
              </a:rPr>
              <a:t>Training session on new export method scheduled for November 5</a:t>
            </a:r>
          </a:p>
        </p:txBody>
      </p:sp>
      <p:pic>
        <p:nvPicPr>
          <p:cNvPr id="4" name="Picture 4" descr="A close up of a sign&#10;&#10;Description generated with very high confidence">
            <a:extLst>
              <a:ext uri="{FF2B5EF4-FFF2-40B4-BE49-F238E27FC236}">
                <a16:creationId xmlns:a16="http://schemas.microsoft.com/office/drawing/2014/main" id="{FA64AC10-86C0-42D5-A1A7-9B4889513FB3}"/>
              </a:ext>
            </a:extLst>
          </p:cNvPr>
          <p:cNvPicPr>
            <a:picLocks noChangeAspect="1"/>
          </p:cNvPicPr>
          <p:nvPr/>
        </p:nvPicPr>
        <p:blipFill>
          <a:blip r:embed="rId2"/>
          <a:stretch>
            <a:fillRect/>
          </a:stretch>
        </p:blipFill>
        <p:spPr>
          <a:xfrm>
            <a:off x="8694195" y="3424604"/>
            <a:ext cx="2743198" cy="1287965"/>
          </a:xfrm>
          <a:prstGeom prst="rect">
            <a:avLst/>
          </a:prstGeom>
        </p:spPr>
      </p:pic>
      <p:pic>
        <p:nvPicPr>
          <p:cNvPr id="6" name="Picture 6" descr="A picture containing drawing&#10;&#10;Description generated with very high confidence">
            <a:extLst>
              <a:ext uri="{FF2B5EF4-FFF2-40B4-BE49-F238E27FC236}">
                <a16:creationId xmlns:a16="http://schemas.microsoft.com/office/drawing/2014/main" id="{26E7FFC7-7DE6-4E11-BE4F-91ACC1AB488C}"/>
              </a:ext>
            </a:extLst>
          </p:cNvPr>
          <p:cNvPicPr>
            <a:picLocks noChangeAspect="1"/>
          </p:cNvPicPr>
          <p:nvPr/>
        </p:nvPicPr>
        <p:blipFill>
          <a:blip r:embed="rId3"/>
          <a:stretch>
            <a:fillRect/>
          </a:stretch>
        </p:blipFill>
        <p:spPr>
          <a:xfrm>
            <a:off x="8700601" y="1221644"/>
            <a:ext cx="2676525" cy="1704975"/>
          </a:xfrm>
          <a:prstGeom prst="rect">
            <a:avLst/>
          </a:prstGeom>
        </p:spPr>
      </p:pic>
      <p:sp>
        <p:nvSpPr>
          <p:cNvPr id="7" name="Rectangle 6">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7"/>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004353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746C7-9B90-4ECB-91C3-A4F629F19A87}"/>
              </a:ext>
            </a:extLst>
          </p:cNvPr>
          <p:cNvSpPr>
            <a:spLocks noGrp="1"/>
          </p:cNvSpPr>
          <p:nvPr>
            <p:ph type="title"/>
          </p:nvPr>
        </p:nvSpPr>
        <p:spPr/>
        <p:txBody>
          <a:bodyPr/>
          <a:lstStyle/>
          <a:p>
            <a:r>
              <a:rPr lang="en-US" b="1">
                <a:cs typeface="Calibri Light"/>
              </a:rPr>
              <a:t>Lost &amp; Damaged Resource Sharing Items</a:t>
            </a:r>
            <a:endParaRPr lang="en-US" b="1"/>
          </a:p>
        </p:txBody>
      </p:sp>
      <p:sp>
        <p:nvSpPr>
          <p:cNvPr id="3" name="Content Placeholder 2">
            <a:extLst>
              <a:ext uri="{FF2B5EF4-FFF2-40B4-BE49-F238E27FC236}">
                <a16:creationId xmlns:a16="http://schemas.microsoft.com/office/drawing/2014/main" id="{E9B540BB-27AF-43DC-86E9-C646E9D7AED5}"/>
              </a:ext>
            </a:extLst>
          </p:cNvPr>
          <p:cNvSpPr>
            <a:spLocks noGrp="1"/>
          </p:cNvSpPr>
          <p:nvPr>
            <p:ph idx="1"/>
          </p:nvPr>
        </p:nvSpPr>
        <p:spPr/>
        <p:txBody>
          <a:bodyPr vert="horz" lIns="91440" tIns="45720" rIns="91440" bIns="45720" rtlCol="0" anchor="t">
            <a:normAutofit/>
          </a:bodyPr>
          <a:lstStyle/>
          <a:p>
            <a:r>
              <a:rPr lang="en-US" dirty="0">
                <a:cs typeface="Calibri"/>
              </a:rPr>
              <a:t>Lost and damaged resource sharing items being reconciled annually by SLSS staff</a:t>
            </a:r>
          </a:p>
          <a:p>
            <a:r>
              <a:rPr lang="en-US" dirty="0">
                <a:cs typeface="Calibri"/>
              </a:rPr>
              <a:t>$90 standard replacement fee for all </a:t>
            </a:r>
            <a:r>
              <a:rPr lang="en-US" dirty="0" smtClean="0">
                <a:cs typeface="Calibri"/>
              </a:rPr>
              <a:t>items plus SUNY processing fee.</a:t>
            </a:r>
            <a:endParaRPr lang="en-US" dirty="0">
              <a:cs typeface="Calibri"/>
            </a:endParaRPr>
          </a:p>
          <a:p>
            <a:r>
              <a:rPr lang="en-US" dirty="0">
                <a:cs typeface="Calibri"/>
              </a:rPr>
              <a:t>SLC dues adjusted accordingly</a:t>
            </a:r>
          </a:p>
          <a:p>
            <a:r>
              <a:rPr lang="en-US" dirty="0">
                <a:cs typeface="Calibri"/>
              </a:rPr>
              <a:t>Access Services and Resource Sharing working group developing policies &amp; workflows for lost and damaged items</a:t>
            </a:r>
          </a:p>
        </p:txBody>
      </p:sp>
      <p:sp>
        <p:nvSpPr>
          <p:cNvPr id="4" name="Rectangle 3">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7" name="Picture 6">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8" name="Picture 7">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9" name="TextBox 8">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1" name="Picture 10">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710185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nchor="t">
            <a:spAutoFit/>
          </a:bodyPr>
          <a:lstStyle/>
          <a:p>
            <a:r>
              <a:rPr lang="en-US">
                <a:latin typeface="Arial"/>
                <a:cs typeface="Arial"/>
              </a:rPr>
              <a:t>Maggie McGee</a:t>
            </a:r>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nchor="t">
            <a:spAutoFit/>
          </a:bodyPr>
          <a:lstStyle/>
          <a:p>
            <a:r>
              <a:rPr lang="en-US" sz="3200" b="1">
                <a:solidFill>
                  <a:schemeClr val="bg1"/>
                </a:solidFill>
                <a:latin typeface="Arial"/>
                <a:cs typeface="Arial"/>
              </a:rPr>
              <a:t>Network Zone </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2792553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838200" y="365125"/>
            <a:ext cx="10515600" cy="989767"/>
          </a:xfrm>
        </p:spPr>
        <p:txBody>
          <a:bodyPr/>
          <a:lstStyle/>
          <a:p>
            <a:r>
              <a:rPr lang="en-US" sz="4000" b="1">
                <a:cs typeface="Calibri Light"/>
              </a:rPr>
              <a:t>Identifying Records That Are Not Used In The NZ</a:t>
            </a:r>
          </a:p>
        </p:txBody>
      </p:sp>
      <p:sp>
        <p:nvSpPr>
          <p:cNvPr id="3" name="Content Placeholder 2">
            <a:extLst>
              <a:ext uri="{FF2B5EF4-FFF2-40B4-BE49-F238E27FC236}">
                <a16:creationId xmlns:a16="http://schemas.microsoft.com/office/drawing/2014/main" id="{4DBDDB3F-B73C-4F73-9955-8AC852907A47}"/>
              </a:ext>
            </a:extLst>
          </p:cNvPr>
          <p:cNvSpPr>
            <a:spLocks noGrp="1"/>
          </p:cNvSpPr>
          <p:nvPr>
            <p:ph idx="1"/>
          </p:nvPr>
        </p:nvSpPr>
        <p:spPr>
          <a:xfrm>
            <a:off x="838200" y="1567718"/>
            <a:ext cx="7390109" cy="4053890"/>
          </a:xfrm>
        </p:spPr>
        <p:txBody>
          <a:bodyPr vert="horz" lIns="91440" tIns="45720" rIns="91440" bIns="45720" rtlCol="0" anchor="t">
            <a:normAutofit/>
          </a:bodyPr>
          <a:lstStyle/>
          <a:p>
            <a:r>
              <a:rPr lang="en-US">
                <a:ea typeface="+mn-lt"/>
                <a:cs typeface="+mn-lt"/>
              </a:rPr>
              <a:t>Currently there are 1,654,926 NZ bib records that are not being used</a:t>
            </a:r>
            <a:endParaRPr lang="en-US">
              <a:cs typeface="Calibri"/>
            </a:endParaRPr>
          </a:p>
          <a:p>
            <a:r>
              <a:rPr lang="en-US" dirty="0">
                <a:cs typeface="Calibri"/>
              </a:rPr>
              <a:t>NZ bib records that are not being used will </a:t>
            </a:r>
            <a:r>
              <a:rPr lang="en-US">
                <a:cs typeface="Calibri"/>
              </a:rPr>
              <a:t>be deleted from the NZ starting at the end of the fall </a:t>
            </a:r>
            <a:r>
              <a:rPr lang="en-US" dirty="0">
                <a:cs typeface="Calibri"/>
              </a:rPr>
              <a:t>2019 semester</a:t>
            </a:r>
            <a:endParaRPr lang="en-US" dirty="0"/>
          </a:p>
          <a:p>
            <a:r>
              <a:rPr lang="en-US" dirty="0">
                <a:cs typeface="Calibri"/>
              </a:rPr>
              <a:t>From this point on, bib records not being used </a:t>
            </a:r>
            <a:r>
              <a:rPr lang="en-US">
                <a:cs typeface="Calibri"/>
              </a:rPr>
              <a:t>in the NZ will be identified and deleted on a monthly basis</a:t>
            </a:r>
          </a:p>
          <a:p>
            <a:endParaRPr lang="en-US">
              <a:cs typeface="Calibri"/>
            </a:endParaRPr>
          </a:p>
          <a:p>
            <a:endParaRPr lang="en-US">
              <a:cs typeface="Calibri"/>
            </a:endParaRPr>
          </a:p>
          <a:p>
            <a:endParaRPr lang="en-US">
              <a:cs typeface="Calibri"/>
            </a:endParaRPr>
          </a:p>
          <a:p>
            <a:endParaRPr lang="en-US">
              <a:cs typeface="Calibri"/>
            </a:endParaRPr>
          </a:p>
        </p:txBody>
      </p:sp>
      <p:sp>
        <p:nvSpPr>
          <p:cNvPr id="11" name="Rectangle 10">
            <a:extLst>
              <a:ext uri="{FF2B5EF4-FFF2-40B4-BE49-F238E27FC236}">
                <a16:creationId xmlns:a16="http://schemas.microsoft.com/office/drawing/2014/main" id="{EE9D21E1-A11A-4FB3-B611-987888BA1A60}"/>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EF0417E-7988-4FE9-B7E5-936105BF5D6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611E8A81-FBCD-48AD-BD83-8AEB933CEA9A}"/>
              </a:ext>
            </a:extLst>
          </p:cNvPr>
          <p:cNvGrpSpPr/>
          <p:nvPr/>
        </p:nvGrpSpPr>
        <p:grpSpPr>
          <a:xfrm>
            <a:off x="6276761" y="6251567"/>
            <a:ext cx="5548758" cy="438513"/>
            <a:chOff x="6320303" y="6041112"/>
            <a:chExt cx="5548758" cy="438513"/>
          </a:xfrm>
        </p:grpSpPr>
        <p:pic>
          <p:nvPicPr>
            <p:cNvPr id="15" name="Picture 14">
              <a:extLst>
                <a:ext uri="{FF2B5EF4-FFF2-40B4-BE49-F238E27FC236}">
                  <a16:creationId xmlns:a16="http://schemas.microsoft.com/office/drawing/2014/main" id="{16CB9F1A-3E40-40E1-BB61-CE8CCA07EDAF}"/>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6" name="Picture 15">
              <a:extLst>
                <a:ext uri="{FF2B5EF4-FFF2-40B4-BE49-F238E27FC236}">
                  <a16:creationId xmlns:a16="http://schemas.microsoft.com/office/drawing/2014/main" id="{D827E72E-6D39-44E1-BDCE-2681CCF5948B}"/>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7" name="TextBox 16">
              <a:extLst>
                <a:ext uri="{FF2B5EF4-FFF2-40B4-BE49-F238E27FC236}">
                  <a16:creationId xmlns:a16="http://schemas.microsoft.com/office/drawing/2014/main" id="{255C672D-6E19-420D-9979-998AFE9A61FD}"/>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6D24EB-4A15-43A1-AFFA-B2F148CD487A}"/>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9" name="Picture 18">
              <a:extLst>
                <a:ext uri="{FF2B5EF4-FFF2-40B4-BE49-F238E27FC236}">
                  <a16:creationId xmlns:a16="http://schemas.microsoft.com/office/drawing/2014/main" id="{FE7DA61C-E8C5-49AB-B67C-77F9149304B4}"/>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21" name="Picture 21" descr="A screenshot of a video game&#10;&#10;Description generated with high confidence">
            <a:extLst>
              <a:ext uri="{FF2B5EF4-FFF2-40B4-BE49-F238E27FC236}">
                <a16:creationId xmlns:a16="http://schemas.microsoft.com/office/drawing/2014/main" id="{27D77B06-B534-42B0-88D9-BDDA60611640}"/>
              </a:ext>
            </a:extLst>
          </p:cNvPr>
          <p:cNvPicPr>
            <a:picLocks noChangeAspect="1"/>
          </p:cNvPicPr>
          <p:nvPr/>
        </p:nvPicPr>
        <p:blipFill>
          <a:blip r:embed="rId6"/>
          <a:stretch>
            <a:fillRect/>
          </a:stretch>
        </p:blipFill>
        <p:spPr>
          <a:xfrm>
            <a:off x="8831451" y="2161508"/>
            <a:ext cx="2743200" cy="186339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69916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5" name="Picture 4">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6" name="Picture 5">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7" name="TextBox 6">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9" name="Picture 8">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10" name="Title 9"/>
          <p:cNvSpPr>
            <a:spLocks noGrp="1"/>
          </p:cNvSpPr>
          <p:nvPr>
            <p:ph type="title"/>
          </p:nvPr>
        </p:nvSpPr>
        <p:spPr/>
        <p:txBody>
          <a:bodyPr/>
          <a:lstStyle/>
          <a:p>
            <a:r>
              <a:rPr lang="en-US"/>
              <a:t>First, Happy Halloween…</a:t>
            </a:r>
          </a:p>
        </p:txBody>
      </p:sp>
      <p:pic>
        <p:nvPicPr>
          <p:cNvPr id="3074" name="Picture 2" descr="https://static.thenounproject.com/png/1848408-200.png"/>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tretch>
            <a:fillRect/>
          </a:stretch>
        </p:blipFill>
        <p:spPr bwMode="auto">
          <a:xfrm>
            <a:off x="2159159" y="2731453"/>
            <a:ext cx="2539682" cy="2539682"/>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11"/>
          <p:cNvSpPr>
            <a:spLocks noGrp="1"/>
          </p:cNvSpPr>
          <p:nvPr>
            <p:ph sz="half" idx="2"/>
          </p:nvPr>
        </p:nvSpPr>
        <p:spPr>
          <a:xfrm>
            <a:off x="5848251" y="1614609"/>
            <a:ext cx="5181600" cy="4351338"/>
          </a:xfrm>
        </p:spPr>
        <p:txBody>
          <a:bodyPr/>
          <a:lstStyle/>
          <a:p>
            <a:r>
              <a:rPr lang="en-US"/>
              <a:t>Consider wearing an Alma tiara as you trick or treat.</a:t>
            </a:r>
          </a:p>
        </p:txBody>
      </p:sp>
    </p:spTree>
    <p:extLst>
      <p:ext uri="{BB962C8B-B14F-4D97-AF65-F5344CB8AC3E}">
        <p14:creationId xmlns:p14="http://schemas.microsoft.com/office/powerpoint/2010/main" val="3370411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Jennifer Koerber</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Training Update</a:t>
            </a: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4098685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p:txBody>
          <a:bodyPr/>
          <a:lstStyle/>
          <a:p>
            <a:r>
              <a:rPr lang="en-US" b="1">
                <a:cs typeface="Calibri Light"/>
              </a:rPr>
              <a:t>Recent Trainings</a:t>
            </a:r>
          </a:p>
        </p:txBody>
      </p:sp>
      <p:sp>
        <p:nvSpPr>
          <p:cNvPr id="3" name="Content Placeholder 2">
            <a:extLst>
              <a:ext uri="{FF2B5EF4-FFF2-40B4-BE49-F238E27FC236}">
                <a16:creationId xmlns:a16="http://schemas.microsoft.com/office/drawing/2014/main" id="{4DBDDB3F-B73C-4F73-9955-8AC852907A47}"/>
              </a:ext>
            </a:extLst>
          </p:cNvPr>
          <p:cNvSpPr>
            <a:spLocks noGrp="1"/>
          </p:cNvSpPr>
          <p:nvPr>
            <p:ph idx="1"/>
          </p:nvPr>
        </p:nvSpPr>
        <p:spPr>
          <a:xfrm>
            <a:off x="838200" y="1567718"/>
            <a:ext cx="10515600" cy="4609245"/>
          </a:xfrm>
        </p:spPr>
        <p:txBody>
          <a:bodyPr vert="horz" lIns="91440" tIns="45720" rIns="91440" bIns="45720" rtlCol="0" anchor="t">
            <a:normAutofit/>
          </a:bodyPr>
          <a:lstStyle/>
          <a:p>
            <a:r>
              <a:rPr lang="en-US">
                <a:cs typeface="Calibri"/>
              </a:rPr>
              <a:t>"</a:t>
            </a:r>
            <a:r>
              <a:rPr lang="en-US">
                <a:ea typeface="+mn-lt"/>
                <a:cs typeface="+mn-lt"/>
              </a:rPr>
              <a:t>Identifying the Correct Bibliographic Record when Ordering in Alma's Network Zone" (Resource Management/Acquisitions)</a:t>
            </a:r>
          </a:p>
          <a:p>
            <a:r>
              <a:rPr lang="en-US">
                <a:cs typeface="Calibri"/>
              </a:rPr>
              <a:t>"Item Policies Demystified" (</a:t>
            </a:r>
            <a:r>
              <a:rPr lang="en-US">
                <a:ea typeface="+mn-lt"/>
                <a:cs typeface="+mn-lt"/>
              </a:rPr>
              <a:t>Fulfillment/Resource Management)</a:t>
            </a:r>
          </a:p>
          <a:p>
            <a:r>
              <a:rPr lang="en-US">
                <a:cs typeface="Calibri"/>
              </a:rPr>
              <a:t>"SIS Loading and Troubleshooting" (User Management)</a:t>
            </a:r>
          </a:p>
          <a:p>
            <a:r>
              <a:rPr lang="en-US">
                <a:cs typeface="Calibri"/>
              </a:rPr>
              <a:t>"Resource Sharing – Lending Deflections" (Fulfillment)</a:t>
            </a:r>
          </a:p>
          <a:p>
            <a:r>
              <a:rPr lang="en-US">
                <a:cs typeface="Calibri"/>
              </a:rPr>
              <a:t>"Sets and Jobs" (all areas)</a:t>
            </a:r>
          </a:p>
          <a:p>
            <a:r>
              <a:rPr lang="en-US">
                <a:cs typeface="Calibri"/>
              </a:rPr>
              <a:t>"Submitting a Good Support Ticket" (all areas)</a:t>
            </a:r>
          </a:p>
          <a:p>
            <a:endParaRPr lang="en-US">
              <a:cs typeface="Calibri"/>
            </a:endParaRP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226966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1916F-9264-4D83-8C02-17AAEF47E202}"/>
              </a:ext>
            </a:extLst>
          </p:cNvPr>
          <p:cNvSpPr>
            <a:spLocks noGrp="1"/>
          </p:cNvSpPr>
          <p:nvPr>
            <p:ph type="title"/>
          </p:nvPr>
        </p:nvSpPr>
        <p:spPr>
          <a:xfrm>
            <a:off x="307579" y="60940"/>
            <a:ext cx="10515600" cy="1325563"/>
          </a:xfrm>
        </p:spPr>
        <p:txBody>
          <a:bodyPr/>
          <a:lstStyle/>
          <a:p>
            <a:r>
              <a:rPr lang="en-US" b="1" dirty="0">
                <a:cs typeface="Calibri Light"/>
              </a:rPr>
              <a:t>Upcoming Trainings</a:t>
            </a:r>
          </a:p>
        </p:txBody>
      </p:sp>
      <p:sp>
        <p:nvSpPr>
          <p:cNvPr id="3" name="Content Placeholder 2">
            <a:extLst>
              <a:ext uri="{FF2B5EF4-FFF2-40B4-BE49-F238E27FC236}">
                <a16:creationId xmlns:a16="http://schemas.microsoft.com/office/drawing/2014/main" id="{FB9274B1-AFC9-4FA6-8DD4-15DD0E25131C}"/>
              </a:ext>
            </a:extLst>
          </p:cNvPr>
          <p:cNvSpPr>
            <a:spLocks noGrp="1"/>
          </p:cNvSpPr>
          <p:nvPr>
            <p:ph idx="1"/>
          </p:nvPr>
        </p:nvSpPr>
        <p:spPr>
          <a:xfrm>
            <a:off x="541176" y="1160780"/>
            <a:ext cx="11457536" cy="4709254"/>
          </a:xfrm>
        </p:spPr>
        <p:txBody>
          <a:bodyPr vert="horz" lIns="91440" tIns="45720" rIns="91440" bIns="45720" rtlCol="0" anchor="t">
            <a:normAutofit lnSpcReduction="10000"/>
          </a:bodyPr>
          <a:lstStyle/>
          <a:p>
            <a:r>
              <a:rPr lang="en-US" dirty="0"/>
              <a:t>"A New Method for Exporting Unfilled Resources Sharing Requests from Alma to </a:t>
            </a:r>
            <a:r>
              <a:rPr lang="en-US" dirty="0" err="1"/>
              <a:t>ILLiad</a:t>
            </a:r>
            <a:r>
              <a:rPr lang="en-US" dirty="0"/>
              <a:t>" - Nov 5, webinar, </a:t>
            </a:r>
            <a:r>
              <a:rPr lang="en-US" dirty="0">
                <a:ea typeface="+mn-lt"/>
                <a:cs typeface="+mn-lt"/>
                <a:hlinkClick r:id="rId3"/>
              </a:rPr>
              <a:t>https://slcny.libcal.com/event/5976632</a:t>
            </a:r>
            <a:endParaRPr lang="en-US" dirty="0">
              <a:cs typeface="Calibri"/>
            </a:endParaRPr>
          </a:p>
          <a:p>
            <a:r>
              <a:rPr lang="en-US" dirty="0">
                <a:cs typeface="Calibri"/>
              </a:rPr>
              <a:t>"Analytics Basics Training" – full-day session, in person in Syracuse (full) and Middletown (Nov 7, spaces available), </a:t>
            </a:r>
            <a:r>
              <a:rPr lang="en-US" dirty="0">
                <a:ea typeface="+mn-lt"/>
                <a:cs typeface="+mn-lt"/>
              </a:rPr>
              <a:t> </a:t>
            </a:r>
            <a:r>
              <a:rPr lang="en-US" dirty="0">
                <a:ea typeface="+mn-lt"/>
                <a:cs typeface="+mn-lt"/>
                <a:hlinkClick r:id="rId4"/>
              </a:rPr>
              <a:t>https://public.3.basecamp.com/p/gNNKD9eSbqkeBizRMM6GCJV2</a:t>
            </a:r>
            <a:endParaRPr lang="en-US" dirty="0">
              <a:ea typeface="+mn-lt"/>
              <a:cs typeface="+mn-lt"/>
            </a:endParaRPr>
          </a:p>
          <a:p>
            <a:r>
              <a:rPr lang="en-US">
                <a:cs typeface="Calibri"/>
              </a:rPr>
              <a:t>Monitoring Resource Sharing Request Lists &amp; Active Notes (2 </a:t>
            </a:r>
            <a:r>
              <a:rPr lang="en-US" dirty="0">
                <a:cs typeface="Calibri"/>
              </a:rPr>
              <a:t>sessions, TBD)</a:t>
            </a:r>
          </a:p>
          <a:p>
            <a:r>
              <a:rPr lang="en-US" dirty="0">
                <a:cs typeface="Calibri"/>
              </a:rPr>
              <a:t>LHR Publishing Profiles and "Sharing with Network" Functionality in the MD Editor (1 session each, TBD)</a:t>
            </a:r>
          </a:p>
          <a:p>
            <a:r>
              <a:rPr lang="en-US" dirty="0">
                <a:cs typeface="Calibri"/>
              </a:rPr>
              <a:t>These and more will be available for registration on </a:t>
            </a:r>
            <a:r>
              <a:rPr lang="en-US" dirty="0">
                <a:ea typeface="+mn-lt"/>
                <a:cs typeface="+mn-lt"/>
              </a:rPr>
              <a:t> https://slcny.libcal.com/calendar/training/</a:t>
            </a:r>
            <a:endParaRPr lang="en-US" dirty="0">
              <a:cs typeface="Calibri"/>
            </a:endParaRPr>
          </a:p>
        </p:txBody>
      </p:sp>
      <p:sp>
        <p:nvSpPr>
          <p:cNvPr id="5" name="Rectangle 4">
            <a:extLst>
              <a:ext uri="{FF2B5EF4-FFF2-40B4-BE49-F238E27FC236}">
                <a16:creationId xmlns:a16="http://schemas.microsoft.com/office/drawing/2014/main" id="{4783830C-C753-4473-AEC3-9806A294099F}"/>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1A4BC9-3B09-4A6C-8EA4-DCB01A8D263C}"/>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20673ED-E140-4828-A924-88948693E6C7}"/>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A0629143-0476-481B-8E4D-8BE7FF9E887C}"/>
                </a:ext>
              </a:extLst>
            </p:cNvPr>
            <p:cNvPicPr>
              <a:picLocks noChangeAspect="1"/>
            </p:cNvPicPr>
            <p:nvPr/>
          </p:nvPicPr>
          <p:blipFill>
            <a:blip r:embed="rId5"/>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1FCAFDCC-B815-4EDB-B94D-5B9050DFF345}"/>
                </a:ext>
              </a:extLst>
            </p:cNvPr>
            <p:cNvPicPr>
              <a:picLocks noChangeAspect="1"/>
            </p:cNvPicPr>
            <p:nvPr/>
          </p:nvPicPr>
          <p:blipFill>
            <a:blip r:embed="rId6"/>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8608A438-FBE4-4A23-B0B6-BB3F52EC8EAB}"/>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C4AD40F7-E690-428E-B6F8-06CF8DE4A421}"/>
                </a:ext>
              </a:extLst>
            </p:cNvPr>
            <p:cNvPicPr>
              <a:picLocks noChangeAspect="1"/>
            </p:cNvPicPr>
            <p:nvPr/>
          </p:nvPicPr>
          <p:blipFill>
            <a:blip r:embed="rId7"/>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DA220F4F-4718-4E6C-9733-C7274E12968F}"/>
                </a:ext>
              </a:extLst>
            </p:cNvPr>
            <p:cNvPicPr>
              <a:picLocks noChangeAspect="1"/>
            </p:cNvPicPr>
            <p:nvPr/>
          </p:nvPicPr>
          <p:blipFill>
            <a:blip r:embed="rId8"/>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171438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D3146-7637-46DF-8B82-7A8FC2E12D15}"/>
              </a:ext>
            </a:extLst>
          </p:cNvPr>
          <p:cNvSpPr>
            <a:spLocks noGrp="1"/>
          </p:cNvSpPr>
          <p:nvPr>
            <p:ph type="title"/>
          </p:nvPr>
        </p:nvSpPr>
        <p:spPr/>
        <p:txBody>
          <a:bodyPr/>
          <a:lstStyle/>
          <a:p>
            <a:r>
              <a:rPr lang="en-US" b="1" dirty="0">
                <a:cs typeface="Calibri Light"/>
              </a:rPr>
              <a:t>Looking Ahead</a:t>
            </a:r>
          </a:p>
        </p:txBody>
      </p:sp>
      <p:sp>
        <p:nvSpPr>
          <p:cNvPr id="14" name="Rectangle 13">
            <a:extLst>
              <a:ext uri="{FF2B5EF4-FFF2-40B4-BE49-F238E27FC236}">
                <a16:creationId xmlns:a16="http://schemas.microsoft.com/office/drawing/2014/main" id="{98A8E35F-E4F9-4ED8-AFF8-8B94F0A2C1E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F088FC-102D-49CB-B1DF-8F39C8CDCD58}"/>
              </a:ext>
            </a:extLst>
          </p:cNvPr>
          <p:cNvSpPr>
            <a:spLocks noGrp="1"/>
          </p:cNvSpPr>
          <p:nvPr>
            <p:ph idx="1"/>
          </p:nvPr>
        </p:nvSpPr>
        <p:spPr>
          <a:xfrm>
            <a:off x="838200" y="1825625"/>
            <a:ext cx="10515600" cy="4126749"/>
          </a:xfrm>
        </p:spPr>
        <p:txBody>
          <a:bodyPr vert="horz" lIns="91440" tIns="45720" rIns="91440" bIns="45720" rtlCol="0" anchor="t">
            <a:normAutofit/>
          </a:bodyPr>
          <a:lstStyle/>
          <a:p>
            <a:r>
              <a:rPr lang="en-US" dirty="0">
                <a:ea typeface="+mn-lt"/>
                <a:cs typeface="+mn-lt"/>
              </a:rPr>
              <a:t>Watch Basecamp for December training announcements</a:t>
            </a:r>
          </a:p>
          <a:p>
            <a:r>
              <a:rPr lang="en-US" dirty="0">
                <a:ea typeface="+mn-lt"/>
                <a:cs typeface="+mn-lt"/>
              </a:rPr>
              <a:t>In the </a:t>
            </a:r>
            <a:r>
              <a:rPr lang="en-US" dirty="0" smtClean="0">
                <a:ea typeface="+mn-lt"/>
                <a:cs typeface="+mn-lt"/>
              </a:rPr>
              <a:t>November </a:t>
            </a:r>
            <a:r>
              <a:rPr lang="en-US" dirty="0">
                <a:ea typeface="+mn-lt"/>
                <a:cs typeface="+mn-lt"/>
              </a:rPr>
              <a:t>Update:</a:t>
            </a:r>
          </a:p>
          <a:p>
            <a:pPr lvl="1"/>
            <a:r>
              <a:rPr lang="en-US" dirty="0">
                <a:cs typeface="Calibri"/>
              </a:rPr>
              <a:t>You asked, we're answering: a single place to find all Alma/Primo VE training materials, on </a:t>
            </a:r>
            <a:r>
              <a:rPr lang="en-US" dirty="0" err="1" smtClean="0">
                <a:cs typeface="Calibri"/>
              </a:rPr>
              <a:t>LibGuides</a:t>
            </a:r>
            <a:r>
              <a:rPr lang="en-US" dirty="0" smtClean="0">
                <a:cs typeface="Calibri"/>
              </a:rPr>
              <a:t>.</a:t>
            </a:r>
          </a:p>
          <a:p>
            <a:pPr lvl="1"/>
            <a:r>
              <a:rPr lang="en-US" dirty="0" smtClean="0">
                <a:cs typeface="Calibri"/>
              </a:rPr>
              <a:t>More </a:t>
            </a:r>
            <a:r>
              <a:rPr lang="en-US" dirty="0">
                <a:cs typeface="Calibri"/>
              </a:rPr>
              <a:t>"Alma/Primo VE basics" webinars and videos</a:t>
            </a:r>
          </a:p>
          <a:p>
            <a:pPr lvl="1"/>
            <a:r>
              <a:rPr lang="en-US" dirty="0">
                <a:cs typeface="Calibri"/>
              </a:rPr>
              <a:t>A preliminary outline of </a:t>
            </a:r>
            <a:r>
              <a:rPr lang="en-US" dirty="0" smtClean="0">
                <a:cs typeface="Calibri"/>
              </a:rPr>
              <a:t>trainings to be </a:t>
            </a:r>
            <a:r>
              <a:rPr lang="en-US" dirty="0">
                <a:cs typeface="Calibri"/>
              </a:rPr>
              <a:t>available through Q1 of 2020</a:t>
            </a:r>
          </a:p>
        </p:txBody>
      </p:sp>
      <p:sp>
        <p:nvSpPr>
          <p:cNvPr id="5" name="Rectangle 4">
            <a:extLst>
              <a:ext uri="{FF2B5EF4-FFF2-40B4-BE49-F238E27FC236}">
                <a16:creationId xmlns:a16="http://schemas.microsoft.com/office/drawing/2014/main" id="{BC79A9A0-8C1B-402A-9EC7-CDEE0A8C1FF8}"/>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A310F8F-D272-4897-ACCA-B082506B9BE2}"/>
              </a:ext>
            </a:extLst>
          </p:cNvPr>
          <p:cNvGrpSpPr/>
          <p:nvPr/>
        </p:nvGrpSpPr>
        <p:grpSpPr>
          <a:xfrm>
            <a:off x="6276761" y="6251567"/>
            <a:ext cx="5548758" cy="438513"/>
            <a:chOff x="6320303" y="6041112"/>
            <a:chExt cx="5548758" cy="438513"/>
          </a:xfrm>
        </p:grpSpPr>
        <p:pic>
          <p:nvPicPr>
            <p:cNvPr id="7" name="Picture 6">
              <a:extLst>
                <a:ext uri="{FF2B5EF4-FFF2-40B4-BE49-F238E27FC236}">
                  <a16:creationId xmlns:a16="http://schemas.microsoft.com/office/drawing/2014/main" id="{1C0105BE-73DA-42D1-B03E-4D3468419FA2}"/>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8" name="Picture 7">
              <a:extLst>
                <a:ext uri="{FF2B5EF4-FFF2-40B4-BE49-F238E27FC236}">
                  <a16:creationId xmlns:a16="http://schemas.microsoft.com/office/drawing/2014/main" id="{CFA33616-7A27-4BC5-8D33-267E208DD13F}"/>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9" name="TextBox 8">
              <a:extLst>
                <a:ext uri="{FF2B5EF4-FFF2-40B4-BE49-F238E27FC236}">
                  <a16:creationId xmlns:a16="http://schemas.microsoft.com/office/drawing/2014/main" id="{068A15B8-B898-4AB4-9BF0-BA3C1B195E1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CF08529-D159-42FD-8B67-4CA18FB4597D}"/>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1" name="Picture 10">
              <a:extLst>
                <a:ext uri="{FF2B5EF4-FFF2-40B4-BE49-F238E27FC236}">
                  <a16:creationId xmlns:a16="http://schemas.microsoft.com/office/drawing/2014/main" id="{F757DE20-26C2-4A13-BA4C-E7E046876F80}"/>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498256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Volunteer Needed  to Chair Improvements Task Force	</a:t>
            </a:r>
          </a:p>
        </p:txBody>
      </p:sp>
      <p:sp>
        <p:nvSpPr>
          <p:cNvPr id="3" name="Content Placeholder 2"/>
          <p:cNvSpPr>
            <a:spLocks noGrp="1"/>
          </p:cNvSpPr>
          <p:nvPr>
            <p:ph idx="1"/>
          </p:nvPr>
        </p:nvSpPr>
        <p:spPr>
          <a:xfrm>
            <a:off x="838200" y="1825625"/>
            <a:ext cx="6956502" cy="4059774"/>
          </a:xfrm>
        </p:spPr>
        <p:txBody>
          <a:bodyPr/>
          <a:lstStyle/>
          <a:p>
            <a:r>
              <a:rPr lang="en-US"/>
              <a:t>Need chair for Alma and Primo Enhancements and Improvements Coordination Task Force.</a:t>
            </a:r>
          </a:p>
          <a:p>
            <a:r>
              <a:rPr lang="en-US"/>
              <a:t>Details about TF is at:</a:t>
            </a:r>
          </a:p>
          <a:p>
            <a:pPr lvl="1"/>
            <a:r>
              <a:rPr lang="en-US">
                <a:hlinkClick r:id="rId2"/>
              </a:rPr>
              <a:t>https://public.3.basecamp.com/p/gqTdzb5FBp2FjCBL268qM7Gk</a:t>
            </a:r>
            <a:endParaRPr lang="en-US"/>
          </a:p>
          <a:p>
            <a:r>
              <a:rPr lang="en-US"/>
              <a:t>Contact Shannon if interested (shannon.pritting@suny.edu)</a:t>
            </a:r>
          </a:p>
        </p:txBody>
      </p:sp>
      <p:sp>
        <p:nvSpPr>
          <p:cNvPr id="4" name="Rectangle 3">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7" name="Picture 6">
              <a:extLst>
                <a:ext uri="{FF2B5EF4-FFF2-40B4-BE49-F238E27FC236}">
                  <a16:creationId xmlns:a16="http://schemas.microsoft.com/office/drawing/2014/main" id="{B89BD8A3-3652-4C25-92FE-3D719AE6E38C}"/>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8" name="Picture 7">
              <a:extLst>
                <a:ext uri="{FF2B5EF4-FFF2-40B4-BE49-F238E27FC236}">
                  <a16:creationId xmlns:a16="http://schemas.microsoft.com/office/drawing/2014/main" id="{C13C6E48-415D-4F7B-BC1D-0BB398154E1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9" name="TextBox 8">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2B2502BD-DB8D-481D-8825-6FE59DCD23C7}"/>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1" name="Picture 10">
              <a:extLst>
                <a:ext uri="{FF2B5EF4-FFF2-40B4-BE49-F238E27FC236}">
                  <a16:creationId xmlns:a16="http://schemas.microsoft.com/office/drawing/2014/main" id="{07BBF835-4667-46C9-AC40-7CDE15BCB63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2050" name="Picture 2" descr="https://static.thenounproject.com/png/2159-20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9802" y="2453269"/>
            <a:ext cx="2662434" cy="2662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761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on a bench&#10;&#10;Description automatically generated">
            <a:extLst>
              <a:ext uri="{FF2B5EF4-FFF2-40B4-BE49-F238E27FC236}">
                <a16:creationId xmlns:a16="http://schemas.microsoft.com/office/drawing/2014/main" id="{91BD1E80-C8DD-3549-AC06-33E1199DE285}"/>
              </a:ext>
            </a:extLst>
          </p:cNvPr>
          <p:cNvPicPr>
            <a:picLocks noChangeAspect="1"/>
          </p:cNvPicPr>
          <p:nvPr/>
        </p:nvPicPr>
        <p:blipFill rotWithShape="1">
          <a:blip r:embed="rId3"/>
          <a:srcRect l="16726" t="7741" r="18609" b="7772"/>
          <a:stretch/>
        </p:blipFill>
        <p:spPr>
          <a:xfrm>
            <a:off x="4305781" y="0"/>
            <a:ext cx="7886217" cy="6858000"/>
          </a:xfrm>
          <a:prstGeom prst="rect">
            <a:avLst/>
          </a:prstGeom>
        </p:spPr>
      </p:pic>
      <p:sp>
        <p:nvSpPr>
          <p:cNvPr id="5" name="TextBox 4">
            <a:extLst>
              <a:ext uri="{FF2B5EF4-FFF2-40B4-BE49-F238E27FC236}">
                <a16:creationId xmlns:a16="http://schemas.microsoft.com/office/drawing/2014/main" id="{6BC59822-7DB9-334D-AFC1-9547312EB94B}"/>
              </a:ext>
            </a:extLst>
          </p:cNvPr>
          <p:cNvSpPr txBox="1"/>
          <p:nvPr/>
        </p:nvSpPr>
        <p:spPr>
          <a:xfrm>
            <a:off x="418257" y="1836998"/>
            <a:ext cx="3547953" cy="1754326"/>
          </a:xfrm>
          <a:prstGeom prst="rect">
            <a:avLst/>
          </a:prstGeom>
          <a:noFill/>
        </p:spPr>
        <p:txBody>
          <a:bodyPr wrap="square" rtlCol="0">
            <a:spAutoFit/>
          </a:bodyPr>
          <a:lstStyle/>
          <a:p>
            <a:r>
              <a:rPr lang="en-US" sz="3600" b="1">
                <a:solidFill>
                  <a:schemeClr val="accent1">
                    <a:lumMod val="75000"/>
                  </a:schemeClr>
                </a:solidFill>
                <a:latin typeface="AauxPro OT" panose="02000903030000090004" pitchFamily="2" charset="0"/>
              </a:rPr>
              <a:t>Questions or Discussion?</a:t>
            </a:r>
          </a:p>
        </p:txBody>
      </p:sp>
      <p:pic>
        <p:nvPicPr>
          <p:cNvPr id="12" name="Picture 11">
            <a:extLst>
              <a:ext uri="{FF2B5EF4-FFF2-40B4-BE49-F238E27FC236}">
                <a16:creationId xmlns:a16="http://schemas.microsoft.com/office/drawing/2014/main" id="{02177886-6A56-C543-818B-B58CC6220755}"/>
              </a:ext>
            </a:extLst>
          </p:cNvPr>
          <p:cNvPicPr>
            <a:picLocks noChangeAspect="1"/>
          </p:cNvPicPr>
          <p:nvPr/>
        </p:nvPicPr>
        <p:blipFill>
          <a:blip r:embed="rId4"/>
          <a:stretch>
            <a:fillRect/>
          </a:stretch>
        </p:blipFill>
        <p:spPr>
          <a:xfrm>
            <a:off x="359078" y="273553"/>
            <a:ext cx="2096528" cy="1048264"/>
          </a:xfrm>
          <a:prstGeom prst="rect">
            <a:avLst/>
          </a:prstGeom>
        </p:spPr>
      </p:pic>
      <p:grpSp>
        <p:nvGrpSpPr>
          <p:cNvPr id="13" name="Group 12">
            <a:extLst>
              <a:ext uri="{FF2B5EF4-FFF2-40B4-BE49-F238E27FC236}">
                <a16:creationId xmlns:a16="http://schemas.microsoft.com/office/drawing/2014/main" id="{93943C36-6092-2244-AE36-D2625288AA6C}"/>
              </a:ext>
            </a:extLst>
          </p:cNvPr>
          <p:cNvGrpSpPr/>
          <p:nvPr/>
        </p:nvGrpSpPr>
        <p:grpSpPr>
          <a:xfrm>
            <a:off x="1370931" y="6041112"/>
            <a:ext cx="5548758" cy="438513"/>
            <a:chOff x="6320303" y="6041112"/>
            <a:chExt cx="5548758" cy="438513"/>
          </a:xfrm>
        </p:grpSpPr>
        <p:pic>
          <p:nvPicPr>
            <p:cNvPr id="14" name="Picture 13">
              <a:extLst>
                <a:ext uri="{FF2B5EF4-FFF2-40B4-BE49-F238E27FC236}">
                  <a16:creationId xmlns:a16="http://schemas.microsoft.com/office/drawing/2014/main" id="{9133737B-069D-3145-A705-4ECCEB16FEF7}"/>
                </a:ext>
              </a:extLst>
            </p:cNvPr>
            <p:cNvPicPr>
              <a:picLocks noChangeAspect="1"/>
            </p:cNvPicPr>
            <p:nvPr/>
          </p:nvPicPr>
          <p:blipFill>
            <a:blip r:embed="rId5"/>
            <a:stretch>
              <a:fillRect/>
            </a:stretch>
          </p:blipFill>
          <p:spPr>
            <a:xfrm>
              <a:off x="10024677" y="6086656"/>
              <a:ext cx="435078" cy="354589"/>
            </a:xfrm>
            <a:prstGeom prst="rect">
              <a:avLst/>
            </a:prstGeom>
          </p:spPr>
        </p:pic>
        <p:pic>
          <p:nvPicPr>
            <p:cNvPr id="15" name="Picture 14">
              <a:extLst>
                <a:ext uri="{FF2B5EF4-FFF2-40B4-BE49-F238E27FC236}">
                  <a16:creationId xmlns:a16="http://schemas.microsoft.com/office/drawing/2014/main" id="{8B4D6807-3B4C-AE4B-ADD9-50C2429D72E5}"/>
                </a:ext>
              </a:extLst>
            </p:cNvPr>
            <p:cNvPicPr>
              <a:picLocks noChangeAspect="1"/>
            </p:cNvPicPr>
            <p:nvPr/>
          </p:nvPicPr>
          <p:blipFill>
            <a:blip r:embed="rId6"/>
            <a:stretch>
              <a:fillRect/>
            </a:stretch>
          </p:blipFill>
          <p:spPr>
            <a:xfrm>
              <a:off x="10660050" y="6064185"/>
              <a:ext cx="413343" cy="413343"/>
            </a:xfrm>
            <a:prstGeom prst="rect">
              <a:avLst/>
            </a:prstGeom>
          </p:spPr>
        </p:pic>
        <p:sp>
          <p:nvSpPr>
            <p:cNvPr id="16" name="TextBox 15">
              <a:extLst>
                <a:ext uri="{FF2B5EF4-FFF2-40B4-BE49-F238E27FC236}">
                  <a16:creationId xmlns:a16="http://schemas.microsoft.com/office/drawing/2014/main" id="{916DC377-C509-9243-8DC8-DADB6CCD3E0A}"/>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accent1">
                      <a:lumMod val="75000"/>
                    </a:schemeClr>
                  </a:solidFill>
                  <a:latin typeface="Calibri" panose="020F0502020204030204" pitchFamily="34" charset="0"/>
                  <a:cs typeface="Calibri" panose="020F0502020204030204" pitchFamily="34" charset="0"/>
                </a:rPr>
                <a:t>www.suny.edu</a:t>
              </a:r>
              <a:endParaRPr lang="en-US" sz="2100">
                <a:solidFill>
                  <a:schemeClr val="accent1">
                    <a:lumMod val="75000"/>
                  </a:schemeClr>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51CE042-932D-3E41-8540-FA13308E9CD2}"/>
                </a:ext>
              </a:extLst>
            </p:cNvPr>
            <p:cNvPicPr>
              <a:picLocks noChangeAspect="1"/>
            </p:cNvPicPr>
            <p:nvPr/>
          </p:nvPicPr>
          <p:blipFill>
            <a:blip r:embed="rId7"/>
            <a:stretch>
              <a:fillRect/>
            </a:stretch>
          </p:blipFill>
          <p:spPr>
            <a:xfrm>
              <a:off x="9367496" y="6062787"/>
              <a:ext cx="413343" cy="416838"/>
            </a:xfrm>
            <a:prstGeom prst="rect">
              <a:avLst/>
            </a:prstGeom>
          </p:spPr>
        </p:pic>
        <p:pic>
          <p:nvPicPr>
            <p:cNvPr id="18" name="Picture 17">
              <a:extLst>
                <a:ext uri="{FF2B5EF4-FFF2-40B4-BE49-F238E27FC236}">
                  <a16:creationId xmlns:a16="http://schemas.microsoft.com/office/drawing/2014/main" id="{C9632E47-E815-DD42-AF4E-C21A758CB693}"/>
                </a:ext>
              </a:extLst>
            </p:cNvPr>
            <p:cNvPicPr>
              <a:picLocks noChangeAspect="1"/>
            </p:cNvPicPr>
            <p:nvPr/>
          </p:nvPicPr>
          <p:blipFill>
            <a:blip r:embed="rId8"/>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285502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5" name="Picture 4">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6" name="Picture 5">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7" name="TextBox 6">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9" name="Picture 8">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10" name="Title 9"/>
          <p:cNvSpPr>
            <a:spLocks noGrp="1"/>
          </p:cNvSpPr>
          <p:nvPr>
            <p:ph type="title"/>
          </p:nvPr>
        </p:nvSpPr>
        <p:spPr>
          <a:xfrm>
            <a:off x="838200" y="271011"/>
            <a:ext cx="10515600" cy="1325563"/>
          </a:xfrm>
        </p:spPr>
        <p:txBody>
          <a:bodyPr/>
          <a:lstStyle/>
          <a:p>
            <a:r>
              <a:rPr lang="en-US" dirty="0"/>
              <a:t>Support Update</a:t>
            </a:r>
          </a:p>
        </p:txBody>
      </p:sp>
      <p:sp>
        <p:nvSpPr>
          <p:cNvPr id="12" name="Content Placeholder 11"/>
          <p:cNvSpPr>
            <a:spLocks noGrp="1"/>
          </p:cNvSpPr>
          <p:nvPr>
            <p:ph sz="half" idx="2"/>
          </p:nvPr>
        </p:nvSpPr>
        <p:spPr>
          <a:xfrm>
            <a:off x="6539774" y="1128269"/>
            <a:ext cx="5181600" cy="4351338"/>
          </a:xfrm>
        </p:spPr>
        <p:txBody>
          <a:bodyPr>
            <a:normAutofit fontScale="85000" lnSpcReduction="20000"/>
          </a:bodyPr>
          <a:lstStyle/>
          <a:p>
            <a:r>
              <a:rPr lang="en-US" dirty="0"/>
              <a:t>SLSS/SLC met with:</a:t>
            </a:r>
          </a:p>
          <a:p>
            <a:pPr lvl="1"/>
            <a:r>
              <a:rPr lang="en-US" dirty="0" err="1"/>
              <a:t>ExLibris</a:t>
            </a:r>
            <a:r>
              <a:rPr lang="en-US" dirty="0"/>
              <a:t> support managers.</a:t>
            </a:r>
          </a:p>
          <a:p>
            <a:pPr lvl="1"/>
            <a:r>
              <a:rPr lang="en-US" dirty="0"/>
              <a:t>Content Operations Administrators</a:t>
            </a:r>
          </a:p>
          <a:p>
            <a:r>
              <a:rPr lang="en-US" dirty="0"/>
              <a:t>SUNY escalated many cases gone stale in transition from implementation team.</a:t>
            </a:r>
          </a:p>
          <a:p>
            <a:r>
              <a:rPr lang="en-US" dirty="0"/>
              <a:t>Many linking cases escalated.</a:t>
            </a:r>
          </a:p>
          <a:p>
            <a:pPr lvl="1"/>
            <a:r>
              <a:rPr lang="en-US" dirty="0"/>
              <a:t>Please treat linking cases as high priority moving forward.</a:t>
            </a:r>
          </a:p>
          <a:p>
            <a:r>
              <a:rPr lang="en-US" dirty="0"/>
              <a:t>Please don’t hesitate to escalate</a:t>
            </a:r>
            <a:r>
              <a:rPr lang="en-US" dirty="0" smtClean="0"/>
              <a:t>.</a:t>
            </a:r>
          </a:p>
          <a:p>
            <a:r>
              <a:rPr lang="en-US" dirty="0" smtClean="0"/>
              <a:t>Continuing targeted discussions on Primo VE issues.</a:t>
            </a:r>
          </a:p>
          <a:p>
            <a:pPr lvl="1"/>
            <a:r>
              <a:rPr lang="en-US" dirty="0" smtClean="0"/>
              <a:t>November 5</a:t>
            </a:r>
            <a:r>
              <a:rPr lang="en-US" baseline="30000" dirty="0" smtClean="0"/>
              <a:t>th</a:t>
            </a:r>
            <a:r>
              <a:rPr lang="en-US" dirty="0" smtClean="0"/>
              <a:t>: next meeting with Primo VE Product Managers</a:t>
            </a:r>
            <a:endParaRPr lang="en-US" dirty="0"/>
          </a:p>
          <a:p>
            <a:pPr marL="457200" lvl="1" indent="0">
              <a:buNone/>
            </a:pPr>
            <a:endParaRPr lang="en-US" dirty="0"/>
          </a:p>
        </p:txBody>
      </p:sp>
      <p:pic>
        <p:nvPicPr>
          <p:cNvPr id="13" name="Content Placeholder 12" descr="Screen Clipping"/>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414338" y="1825625"/>
            <a:ext cx="5181600" cy="2956626"/>
          </a:xfrm>
        </p:spPr>
      </p:pic>
      <p:sp>
        <p:nvSpPr>
          <p:cNvPr id="14" name="Rectangle 13"/>
          <p:cNvSpPr/>
          <p:nvPr/>
        </p:nvSpPr>
        <p:spPr>
          <a:xfrm>
            <a:off x="76200" y="4971902"/>
            <a:ext cx="6096000" cy="646331"/>
          </a:xfrm>
          <a:prstGeom prst="rect">
            <a:avLst/>
          </a:prstGeom>
        </p:spPr>
        <p:txBody>
          <a:bodyPr>
            <a:spAutoFit/>
          </a:bodyPr>
          <a:lstStyle/>
          <a:p>
            <a:r>
              <a:rPr lang="en-US">
                <a:hlinkClick r:id="rId7"/>
              </a:rPr>
              <a:t>https://knowledge.exlibrisgroup.com/Cross_Product/Knowledge_Articles/Escalation_Policy</a:t>
            </a:r>
            <a:endParaRPr lang="en-US"/>
          </a:p>
        </p:txBody>
      </p:sp>
    </p:spTree>
    <p:extLst>
      <p:ext uri="{BB962C8B-B14F-4D97-AF65-F5344CB8AC3E}">
        <p14:creationId xmlns:p14="http://schemas.microsoft.com/office/powerpoint/2010/main" val="2948244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Future of Institutional Leads + Contacts</a:t>
            </a:r>
          </a:p>
        </p:txBody>
      </p:sp>
      <p:sp>
        <p:nvSpPr>
          <p:cNvPr id="3" name="Content Placeholder 2"/>
          <p:cNvSpPr>
            <a:spLocks noGrp="1"/>
          </p:cNvSpPr>
          <p:nvPr>
            <p:ph idx="1"/>
          </p:nvPr>
        </p:nvSpPr>
        <p:spPr>
          <a:xfrm>
            <a:off x="838199" y="1825625"/>
            <a:ext cx="10987319" cy="4044409"/>
          </a:xfrm>
        </p:spPr>
        <p:txBody>
          <a:bodyPr vert="horz" lIns="91440" tIns="45720" rIns="91440" bIns="45720" rtlCol="0" anchor="t">
            <a:normAutofit lnSpcReduction="10000"/>
          </a:bodyPr>
          <a:lstStyle/>
          <a:p>
            <a:r>
              <a:rPr lang="en-US" dirty="0"/>
              <a:t>Although we’re done with implementation, we’ll continue with institutional leads and the communication channels associated with this concept.</a:t>
            </a:r>
          </a:p>
          <a:p>
            <a:r>
              <a:rPr lang="en-US" dirty="0"/>
              <a:t>SLSS will be reaching out next week to ensure that your listed institutional lead is still accurate:</a:t>
            </a:r>
            <a:endParaRPr lang="en-US" dirty="0">
              <a:cs typeface="Calibri"/>
            </a:endParaRPr>
          </a:p>
          <a:p>
            <a:pPr lvl="1"/>
            <a:r>
              <a:rPr lang="en-US" dirty="0">
                <a:hlinkClick r:id="rId2"/>
              </a:rPr>
              <a:t>https://slcny.libguides.com/overview/institutional_leads</a:t>
            </a:r>
            <a:endParaRPr lang="en-US" dirty="0"/>
          </a:p>
          <a:p>
            <a:r>
              <a:rPr lang="en-US" dirty="0"/>
              <a:t>We will be adding primary contacts for cataloging/resource management, and also for resource sharing</a:t>
            </a:r>
            <a:r>
              <a:rPr lang="en-US" dirty="0" smtClean="0"/>
              <a:t>.</a:t>
            </a:r>
          </a:p>
          <a:p>
            <a:pPr lvl="1"/>
            <a:r>
              <a:rPr lang="en-US" dirty="0" smtClean="0">
                <a:cs typeface="Calibri"/>
              </a:rPr>
              <a:t>Adding functional area contacts as we’re struggling with communication not being distributed by institutional lead, and non-responsiveness for around 50% of institutions.</a:t>
            </a:r>
            <a:endParaRPr lang="en-US" dirty="0">
              <a:cs typeface="Calibri"/>
            </a:endParaRPr>
          </a:p>
        </p:txBody>
      </p:sp>
      <p:sp>
        <p:nvSpPr>
          <p:cNvPr id="4" name="Rectangle 3">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7" name="Picture 6">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8" name="Picture 7">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9" name="TextBox 8">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0" name="Picture 9">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1" name="Picture 10">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152370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66CFB-3641-4E5A-99A0-1EDB2FA1643D}"/>
              </a:ext>
            </a:extLst>
          </p:cNvPr>
          <p:cNvSpPr>
            <a:spLocks noGrp="1"/>
          </p:cNvSpPr>
          <p:nvPr>
            <p:ph type="title"/>
          </p:nvPr>
        </p:nvSpPr>
        <p:spPr/>
        <p:txBody>
          <a:bodyPr/>
          <a:lstStyle/>
          <a:p>
            <a:r>
              <a:rPr lang="en-US"/>
              <a:t>New SUNY Shared Library Services Staff</a:t>
            </a:r>
          </a:p>
        </p:txBody>
      </p:sp>
      <p:sp>
        <p:nvSpPr>
          <p:cNvPr id="3" name="Content Placeholder 2">
            <a:extLst>
              <a:ext uri="{FF2B5EF4-FFF2-40B4-BE49-F238E27FC236}">
                <a16:creationId xmlns:a16="http://schemas.microsoft.com/office/drawing/2014/main" id="{E979E731-3AF1-4CB6-A76D-A64121094B09}"/>
              </a:ext>
            </a:extLst>
          </p:cNvPr>
          <p:cNvSpPr>
            <a:spLocks noGrp="1"/>
          </p:cNvSpPr>
          <p:nvPr>
            <p:ph idx="1"/>
          </p:nvPr>
        </p:nvSpPr>
        <p:spPr>
          <a:xfrm>
            <a:off x="838200" y="1825625"/>
            <a:ext cx="5438561" cy="3560414"/>
          </a:xfrm>
        </p:spPr>
        <p:txBody>
          <a:bodyPr>
            <a:normAutofit/>
          </a:bodyPr>
          <a:lstStyle/>
          <a:p>
            <a:r>
              <a:rPr lang="en-US"/>
              <a:t>Jennifer Smathers working ½ time release time as SLSS Support Coordinator.</a:t>
            </a:r>
          </a:p>
          <a:p>
            <a:r>
              <a:rPr lang="en-US"/>
              <a:t>She will be working with Extended Support Campuses to manage projects and the overall support relationship.</a:t>
            </a:r>
          </a:p>
        </p:txBody>
      </p:sp>
      <p:sp>
        <p:nvSpPr>
          <p:cNvPr id="8" name="Rectangle 7">
            <a:extLst>
              <a:ext uri="{FF2B5EF4-FFF2-40B4-BE49-F238E27FC236}">
                <a16:creationId xmlns:a16="http://schemas.microsoft.com/office/drawing/2014/main" id="{6C3861CC-6233-4F9B-88F3-963A6CAF9351}"/>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38C07EE-E56D-494A-93B2-6216A4FF82B0}"/>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57764AA-8A75-47A2-9CA8-8D1C9710A787}"/>
              </a:ext>
            </a:extLst>
          </p:cNvPr>
          <p:cNvGrpSpPr/>
          <p:nvPr/>
        </p:nvGrpSpPr>
        <p:grpSpPr>
          <a:xfrm>
            <a:off x="6276761" y="6251567"/>
            <a:ext cx="5548758" cy="438513"/>
            <a:chOff x="6320303" y="6041112"/>
            <a:chExt cx="5548758" cy="438513"/>
          </a:xfrm>
        </p:grpSpPr>
        <p:pic>
          <p:nvPicPr>
            <p:cNvPr id="11" name="Picture 10">
              <a:extLst>
                <a:ext uri="{FF2B5EF4-FFF2-40B4-BE49-F238E27FC236}">
                  <a16:creationId xmlns:a16="http://schemas.microsoft.com/office/drawing/2014/main" id="{4111A1A8-435F-4984-9818-A7EED61A2FFE}"/>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2" name="Picture 11">
              <a:extLst>
                <a:ext uri="{FF2B5EF4-FFF2-40B4-BE49-F238E27FC236}">
                  <a16:creationId xmlns:a16="http://schemas.microsoft.com/office/drawing/2014/main" id="{D1D9581A-8573-4880-B36F-17A26B88AC61}"/>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3" name="TextBox 12">
              <a:extLst>
                <a:ext uri="{FF2B5EF4-FFF2-40B4-BE49-F238E27FC236}">
                  <a16:creationId xmlns:a16="http://schemas.microsoft.com/office/drawing/2014/main" id="{7C21E9AB-52D6-48D4-A62A-39F24C9E2838}"/>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4" name="Picture 13">
              <a:extLst>
                <a:ext uri="{FF2B5EF4-FFF2-40B4-BE49-F238E27FC236}">
                  <a16:creationId xmlns:a16="http://schemas.microsoft.com/office/drawing/2014/main" id="{BB4B4CCC-D199-4849-9893-206868BA1D7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5" name="Picture 14">
              <a:extLst>
                <a:ext uri="{FF2B5EF4-FFF2-40B4-BE49-F238E27FC236}">
                  <a16:creationId xmlns:a16="http://schemas.microsoft.com/office/drawing/2014/main" id="{E684BE76-22BB-4FA5-82F3-B75CAC32253A}"/>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1026" name="Picture 2" descr="Jennifer Smath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3836" y="2219132"/>
            <a:ext cx="243840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783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Central Discovery Index</a:t>
            </a:r>
          </a:p>
        </p:txBody>
      </p:sp>
      <p:pic>
        <p:nvPicPr>
          <p:cNvPr id="4" name="Picture 12" descr="A picture containing device&#10;&#10;Description generated with very high confidence">
            <a:extLst>
              <a:ext uri="{FF2B5EF4-FFF2-40B4-BE49-F238E27FC236}">
                <a16:creationId xmlns:a16="http://schemas.microsoft.com/office/drawing/2014/main" id="{05777C89-314A-4310-95C3-C5A3A32AED6E}"/>
              </a:ext>
            </a:extLst>
          </p:cNvPr>
          <p:cNvPicPr>
            <a:picLocks noGrp="1" noChangeAspect="1"/>
          </p:cNvPicPr>
          <p:nvPr>
            <p:ph idx="1"/>
          </p:nvPr>
        </p:nvPicPr>
        <p:blipFill>
          <a:blip r:embed="rId2"/>
          <a:stretch>
            <a:fillRect/>
          </a:stretch>
        </p:blipFill>
        <p:spPr>
          <a:xfrm>
            <a:off x="6095009" y="1927982"/>
            <a:ext cx="5324608" cy="2997936"/>
          </a:xfrm>
        </p:spPr>
      </p:pic>
      <p:sp>
        <p:nvSpPr>
          <p:cNvPr id="5" name="Rectangle 4">
            <a:extLst>
              <a:ext uri="{FF2B5EF4-FFF2-40B4-BE49-F238E27FC236}">
                <a16:creationId xmlns:a16="http://schemas.microsoft.com/office/drawing/2014/main" id="{6C3861CC-6233-4F9B-88F3-963A6CAF9351}"/>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38C07EE-E56D-494A-93B2-6216A4FF82B0}"/>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57764AA-8A75-47A2-9CA8-8D1C9710A787}"/>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4111A1A8-435F-4984-9818-A7EED61A2FFE}"/>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D1D9581A-8573-4880-B36F-17A26B88AC61}"/>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7C21E9AB-52D6-48D4-A62A-39F24C9E2838}"/>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BB4B4CCC-D199-4849-9893-206868BA1D7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E684BE76-22BB-4FA5-82F3-B75CAC32253A}"/>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14" name="TextBox 13">
            <a:extLst>
              <a:ext uri="{FF2B5EF4-FFF2-40B4-BE49-F238E27FC236}">
                <a16:creationId xmlns:a16="http://schemas.microsoft.com/office/drawing/2014/main" id="{AA22C812-1047-44C2-8121-86460690E99D}"/>
              </a:ext>
            </a:extLst>
          </p:cNvPr>
          <p:cNvSpPr txBox="1"/>
          <p:nvPr/>
        </p:nvSpPr>
        <p:spPr>
          <a:xfrm>
            <a:off x="6009564" y="4917742"/>
            <a:ext cx="532490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t>Ex Libris YouTube </a:t>
            </a:r>
            <a:r>
              <a:rPr lang="en-US" sz="1200">
                <a:ea typeface="+mn-lt"/>
                <a:cs typeface="+mn-lt"/>
                <a:hlinkClick r:id="rId7"/>
              </a:rPr>
              <a:t>https://www.youtube.com/watch?v=9k-JZdtSuo8</a:t>
            </a:r>
            <a:endParaRPr lang="en-US" sz="1200">
              <a:ea typeface="+mn-lt"/>
              <a:cs typeface="+mn-lt"/>
            </a:endParaRPr>
          </a:p>
        </p:txBody>
      </p:sp>
      <p:sp>
        <p:nvSpPr>
          <p:cNvPr id="15" name="TextBox 14">
            <a:extLst>
              <a:ext uri="{FF2B5EF4-FFF2-40B4-BE49-F238E27FC236}">
                <a16:creationId xmlns:a16="http://schemas.microsoft.com/office/drawing/2014/main" id="{69E2B22E-D664-4DB7-959E-F94F3254E369}"/>
              </a:ext>
            </a:extLst>
          </p:cNvPr>
          <p:cNvSpPr txBox="1"/>
          <p:nvPr/>
        </p:nvSpPr>
        <p:spPr>
          <a:xfrm>
            <a:off x="919048" y="1569590"/>
            <a:ext cx="4722125"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Calibri"/>
              </a:rPr>
              <a:t>Coming soon!</a:t>
            </a:r>
          </a:p>
          <a:p>
            <a:pPr marL="285750" indent="-285750">
              <a:buFont typeface="Arial"/>
              <a:buChar char="•"/>
            </a:pPr>
            <a:r>
              <a:rPr lang="en-US">
                <a:cs typeface="Calibri"/>
              </a:rPr>
              <a:t>SUNY part of early adopter group</a:t>
            </a:r>
            <a:endParaRPr lang="en-US"/>
          </a:p>
          <a:p>
            <a:pPr marL="285750" indent="-285750">
              <a:buFont typeface="Arial"/>
              <a:buChar char="•"/>
            </a:pPr>
            <a:r>
              <a:rPr lang="en-US"/>
              <a:t>Will replace the PCI</a:t>
            </a:r>
          </a:p>
          <a:p>
            <a:pPr marL="285750" indent="-285750">
              <a:buFont typeface="Arial"/>
              <a:buChar char="•"/>
            </a:pPr>
            <a:r>
              <a:rPr lang="en-US">
                <a:cs typeface="Calibri" panose="020F0502020204030204"/>
              </a:rPr>
              <a:t>E-Resource activation for full-text and search can happen at the same time</a:t>
            </a:r>
          </a:p>
          <a:p>
            <a:pPr marL="285750" indent="-285750">
              <a:buFont typeface="Arial"/>
              <a:buChar char="•"/>
            </a:pPr>
            <a:r>
              <a:rPr lang="en-US">
                <a:cs typeface="Calibri" panose="020F0502020204030204"/>
              </a:rPr>
              <a:t>Will improve "held" publishing timing from 7-10 days to 24-48 hours</a:t>
            </a:r>
          </a:p>
          <a:p>
            <a:pPr marL="285750" indent="-285750">
              <a:buFont typeface="Arial"/>
              <a:buChar char="•"/>
            </a:pPr>
            <a:r>
              <a:rPr lang="en-US">
                <a:cs typeface="Calibri" panose="020F0502020204030204"/>
              </a:rPr>
              <a:t>Improved EBSCO content indexing, alternative coverage no longer needed</a:t>
            </a:r>
          </a:p>
          <a:p>
            <a:pPr marL="285750" indent="-285750">
              <a:buFont typeface="Arial"/>
              <a:buChar char="•"/>
            </a:pPr>
            <a:r>
              <a:rPr lang="en-US">
                <a:cs typeface="Calibri" panose="020F0502020204030204"/>
              </a:rPr>
              <a:t>Go live will take place during winter break</a:t>
            </a:r>
          </a:p>
          <a:p>
            <a:pPr marL="285750" indent="-285750">
              <a:buFont typeface="Arial"/>
              <a:buChar char="•"/>
            </a:pPr>
            <a:r>
              <a:rPr lang="en-US">
                <a:cs typeface="Calibri" panose="020F0502020204030204"/>
              </a:rPr>
              <a:t>CDI Task Force will test Nov 15 – Dec 15 and will present findings on SUNY HQ Basecamp</a:t>
            </a:r>
          </a:p>
          <a:p>
            <a:pPr marL="285750" indent="-285750">
              <a:buFont typeface="Arial"/>
              <a:buChar char="•"/>
            </a:pPr>
            <a:r>
              <a:rPr lang="en-US">
                <a:ea typeface="+mn-lt"/>
                <a:cs typeface="+mn-lt"/>
                <a:hlinkClick r:id="rId8"/>
              </a:rPr>
              <a:t>https://public.3.basecamp.com/p/CgtraNKCano4RDphVDdfQD7U</a:t>
            </a:r>
            <a:r>
              <a:rPr lang="en-US">
                <a:ea typeface="+mn-lt"/>
                <a:cs typeface="+mn-lt"/>
              </a:rPr>
              <a:t> </a:t>
            </a:r>
            <a:endParaRPr lang="en-US">
              <a:cs typeface="Calibri" panose="020F0502020204030204"/>
            </a:endParaRPr>
          </a:p>
        </p:txBody>
      </p:sp>
    </p:spTree>
    <p:extLst>
      <p:ext uri="{BB962C8B-B14F-4D97-AF65-F5344CB8AC3E}">
        <p14:creationId xmlns:p14="http://schemas.microsoft.com/office/powerpoint/2010/main" val="1782767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API Based Ordering Task Force</a:t>
            </a:r>
            <a:endParaRPr lang="en-US" dirty="0"/>
          </a:p>
        </p:txBody>
      </p:sp>
      <p:sp>
        <p:nvSpPr>
          <p:cNvPr id="3" name="Content Placeholder 2"/>
          <p:cNvSpPr>
            <a:spLocks noGrp="1"/>
          </p:cNvSpPr>
          <p:nvPr>
            <p:ph idx="1"/>
          </p:nvPr>
        </p:nvSpPr>
        <p:spPr>
          <a:xfrm>
            <a:off x="838200" y="1825625"/>
            <a:ext cx="8292374" cy="3950707"/>
          </a:xfrm>
        </p:spPr>
        <p:txBody>
          <a:bodyPr>
            <a:normAutofit fontScale="92500" lnSpcReduction="10000"/>
          </a:bodyPr>
          <a:lstStyle/>
          <a:p>
            <a:r>
              <a:rPr lang="en-US" sz="1800" dirty="0"/>
              <a:t>The API Based Ordering Task force will be charged with evaluating and testing the functionality and viability of using API based ordering such as Gobi and Oasis within the SUNY Network Zone environment.  Specifically, the task force will analyze Ex </a:t>
            </a:r>
            <a:r>
              <a:rPr lang="en-US" sz="1800" dirty="0" err="1"/>
              <a:t>Libris</a:t>
            </a:r>
            <a:r>
              <a:rPr lang="en-US" sz="1800" dirty="0"/>
              <a:t>’ New Order API and related configuration such as configuration of integration profiles for ordering new physical bibliographic records in a Network Zone environment. The API Based Ordering Task Force will analyze criteria for adding records to the SUNY Network Zone, and analyze how functionality available for ordering via API matches with requirements for adding records to the NZ.  If adding records to the NZ via API ordering is not possible, the Task Force will create recommendations for how to handle linking of records </a:t>
            </a:r>
            <a:r>
              <a:rPr lang="en-US" sz="1800" dirty="0" smtClean="0"/>
              <a:t>added </a:t>
            </a:r>
            <a:r>
              <a:rPr lang="en-US" sz="1800" dirty="0"/>
              <a:t>to the IZ</a:t>
            </a:r>
            <a:r>
              <a:rPr lang="en-US" sz="1800" dirty="0" smtClean="0"/>
              <a:t>.</a:t>
            </a:r>
          </a:p>
          <a:p>
            <a:r>
              <a:rPr lang="en-US" sz="1800" dirty="0" smtClean="0"/>
              <a:t>Membership:</a:t>
            </a:r>
          </a:p>
          <a:p>
            <a:pPr lvl="1"/>
            <a:r>
              <a:rPr lang="en-US" sz="1400" dirty="0" smtClean="0"/>
              <a:t>Maggie McGee, SLSS, Chair</a:t>
            </a:r>
          </a:p>
          <a:p>
            <a:pPr lvl="1"/>
            <a:r>
              <a:rPr lang="en-US" sz="1400" dirty="0"/>
              <a:t>Jason Parker, Buffalo</a:t>
            </a:r>
          </a:p>
          <a:p>
            <a:pPr lvl="1"/>
            <a:r>
              <a:rPr lang="en-US" sz="1400" dirty="0"/>
              <a:t>Kate Jones, Oswego</a:t>
            </a:r>
          </a:p>
          <a:p>
            <a:pPr lvl="1"/>
            <a:r>
              <a:rPr lang="en-US" sz="1400" dirty="0"/>
              <a:t>Noah Roth, Broome Community College</a:t>
            </a:r>
          </a:p>
          <a:p>
            <a:pPr lvl="1"/>
            <a:r>
              <a:rPr lang="en-US" sz="1400" dirty="0"/>
              <a:t>Marla Gruner, Ulster </a:t>
            </a:r>
            <a:r>
              <a:rPr lang="en-US" sz="1400" dirty="0" smtClean="0"/>
              <a:t>CC</a:t>
            </a:r>
          </a:p>
          <a:p>
            <a:pPr lvl="1"/>
            <a:r>
              <a:rPr lang="en-US" sz="1400" dirty="0" smtClean="0"/>
              <a:t>Marian Stern, Binghamton University</a:t>
            </a:r>
            <a:endParaRPr lang="en-US" sz="1400" dirty="0"/>
          </a:p>
          <a:p>
            <a:pPr marL="457200" lvl="1" indent="0">
              <a:buNone/>
            </a:pPr>
            <a:endParaRPr lang="en-US" sz="1400" dirty="0"/>
          </a:p>
        </p:txBody>
      </p:sp>
      <p:sp>
        <p:nvSpPr>
          <p:cNvPr id="4" name="Rectangle 3">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7" name="Picture 6">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8" name="Picture 7">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9" name="TextBox 8">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1" name="Picture 10">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13" name="Picture 12"/>
          <p:cNvPicPr>
            <a:picLocks noChangeAspect="1"/>
          </p:cNvPicPr>
          <p:nvPr/>
        </p:nvPicPr>
        <p:blipFill>
          <a:blip r:embed="rId6"/>
          <a:stretch>
            <a:fillRect/>
          </a:stretch>
        </p:blipFill>
        <p:spPr>
          <a:xfrm>
            <a:off x="8287142" y="4521737"/>
            <a:ext cx="3387985" cy="496366"/>
          </a:xfrm>
          <a:prstGeom prst="rect">
            <a:avLst/>
          </a:prstGeom>
        </p:spPr>
      </p:pic>
      <p:pic>
        <p:nvPicPr>
          <p:cNvPr id="15" name="Picture 14"/>
          <p:cNvPicPr>
            <a:picLocks noChangeAspect="1"/>
          </p:cNvPicPr>
          <p:nvPr/>
        </p:nvPicPr>
        <p:blipFill>
          <a:blip r:embed="rId7"/>
          <a:stretch>
            <a:fillRect/>
          </a:stretch>
        </p:blipFill>
        <p:spPr>
          <a:xfrm>
            <a:off x="9431901" y="1827559"/>
            <a:ext cx="2369214" cy="921361"/>
          </a:xfrm>
          <a:prstGeom prst="rect">
            <a:avLst/>
          </a:prstGeom>
        </p:spPr>
      </p:pic>
    </p:spTree>
    <p:extLst>
      <p:ext uri="{BB962C8B-B14F-4D97-AF65-F5344CB8AC3E}">
        <p14:creationId xmlns:p14="http://schemas.microsoft.com/office/powerpoint/2010/main" val="3145074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November Primo VE Updates</a:t>
            </a:r>
          </a:p>
        </p:txBody>
      </p:sp>
      <p:sp>
        <p:nvSpPr>
          <p:cNvPr id="3" name="Content Placeholder 2"/>
          <p:cNvSpPr>
            <a:spLocks noGrp="1"/>
          </p:cNvSpPr>
          <p:nvPr>
            <p:ph idx="1"/>
          </p:nvPr>
        </p:nvSpPr>
        <p:spPr>
          <a:xfrm>
            <a:off x="4727812" y="1444713"/>
            <a:ext cx="6785212" cy="4538907"/>
          </a:xfrm>
        </p:spPr>
        <p:txBody>
          <a:bodyPr vert="horz" lIns="91440" tIns="45720" rIns="91440" bIns="45720" rtlCol="0" anchor="t">
            <a:normAutofit fontScale="92500" lnSpcReduction="10000"/>
          </a:bodyPr>
          <a:lstStyle/>
          <a:p>
            <a:pPr marL="0" indent="0">
              <a:buNone/>
            </a:pPr>
            <a:r>
              <a:rPr lang="en-US" dirty="0">
                <a:ea typeface="+mn-lt"/>
                <a:cs typeface="+mn-lt"/>
                <a:hlinkClick r:id="rId2"/>
              </a:rPr>
              <a:t>Release Notes</a:t>
            </a:r>
            <a:endParaRPr lang="en-US" dirty="0">
              <a:ea typeface="+mn-lt"/>
              <a:cs typeface="+mn-lt"/>
            </a:endParaRPr>
          </a:p>
          <a:p>
            <a:r>
              <a:rPr lang="en-US" dirty="0">
                <a:ea typeface="+mn-lt"/>
                <a:cs typeface="+mn-lt"/>
              </a:rPr>
              <a:t>You should be getting the release by the end of the coming weekend.</a:t>
            </a:r>
          </a:p>
          <a:p>
            <a:r>
              <a:rPr lang="en-US" b="1" dirty="0">
                <a:ea typeface="+mn-lt"/>
                <a:cs typeface="+mn-lt"/>
              </a:rPr>
              <a:t>Journal Search:</a:t>
            </a:r>
            <a:r>
              <a:rPr lang="en-US" dirty="0">
                <a:ea typeface="+mn-lt"/>
                <a:cs typeface="+mn-lt"/>
              </a:rPr>
              <a:t> you'll now be able to browse your journals by category</a:t>
            </a:r>
          </a:p>
          <a:p>
            <a:r>
              <a:rPr lang="en-US" b="1" dirty="0">
                <a:ea typeface="+mn-lt"/>
                <a:cs typeface="+mn-lt"/>
              </a:rPr>
              <a:t>Primo VE Analytics Widget</a:t>
            </a:r>
            <a:r>
              <a:rPr lang="en-US" dirty="0">
                <a:ea typeface="+mn-lt"/>
                <a:cs typeface="+mn-lt"/>
              </a:rPr>
              <a:t> on Alma Dashboard</a:t>
            </a:r>
          </a:p>
          <a:p>
            <a:r>
              <a:rPr lang="en-US" b="1" dirty="0">
                <a:ea typeface="+mn-lt"/>
                <a:cs typeface="+mn-lt"/>
              </a:rPr>
              <a:t>Improved patron tools</a:t>
            </a:r>
            <a:r>
              <a:rPr lang="en-US" dirty="0">
                <a:ea typeface="+mn-lt"/>
                <a:cs typeface="+mn-lt"/>
              </a:rPr>
              <a:t>: selecting and managing records</a:t>
            </a:r>
          </a:p>
          <a:p>
            <a:r>
              <a:rPr lang="en-US" b="1" dirty="0">
                <a:ea typeface="+mn-lt"/>
                <a:cs typeface="+mn-lt"/>
              </a:rPr>
              <a:t>Accessibility improvements</a:t>
            </a:r>
            <a:r>
              <a:rPr lang="en-US" dirty="0">
                <a:ea typeface="+mn-lt"/>
                <a:cs typeface="+mn-lt"/>
              </a:rPr>
              <a:t>: includes Dragon voice integration improvements, better accessibility coding. See </a:t>
            </a:r>
            <a:r>
              <a:rPr lang="en-US" dirty="0">
                <a:ea typeface="+mn-lt"/>
                <a:cs typeface="+mn-lt"/>
                <a:hlinkClick r:id="rId3"/>
              </a:rPr>
              <a:t>Primo </a:t>
            </a:r>
            <a:r>
              <a:rPr lang="en-US" dirty="0" err="1">
                <a:ea typeface="+mn-lt"/>
                <a:cs typeface="+mn-lt"/>
                <a:hlinkClick r:id="rId3"/>
              </a:rPr>
              <a:t>Accessiblity</a:t>
            </a:r>
            <a:r>
              <a:rPr lang="en-US" dirty="0">
                <a:ea typeface="+mn-lt"/>
                <a:cs typeface="+mn-lt"/>
                <a:hlinkClick r:id="rId3"/>
              </a:rPr>
              <a:t> Roadmap</a:t>
            </a:r>
            <a:r>
              <a:rPr lang="en-US" dirty="0">
                <a:ea typeface="+mn-lt"/>
                <a:cs typeface="+mn-lt"/>
              </a:rPr>
              <a:t> for more info.</a:t>
            </a:r>
            <a:endParaRPr lang="en-US" dirty="0">
              <a:cs typeface="Calibri" panose="020F0502020204030204"/>
            </a:endParaRPr>
          </a:p>
          <a:p>
            <a:endParaRPr lang="en-US" b="1" dirty="0">
              <a:cs typeface="Calibri" panose="020F0502020204030204"/>
            </a:endParaRPr>
          </a:p>
          <a:p>
            <a:endParaRPr lang="en-US" dirty="0">
              <a:cs typeface="Calibri" panose="020F0502020204030204"/>
            </a:endParaRPr>
          </a:p>
        </p:txBody>
      </p:sp>
      <p:sp>
        <p:nvSpPr>
          <p:cNvPr id="5" name="Rectangle 4">
            <a:extLst>
              <a:ext uri="{FF2B5EF4-FFF2-40B4-BE49-F238E27FC236}">
                <a16:creationId xmlns:a16="http://schemas.microsoft.com/office/drawing/2014/main" id="{6C3861CC-6233-4F9B-88F3-963A6CAF9351}"/>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38C07EE-E56D-494A-93B2-6216A4FF82B0}"/>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57764AA-8A75-47A2-9CA8-8D1C9710A787}"/>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4111A1A8-435F-4984-9818-A7EED61A2FFE}"/>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D1D9581A-8573-4880-B36F-17A26B88AC61}"/>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7C21E9AB-52D6-48D4-A62A-39F24C9E2838}"/>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BB4B4CCC-D199-4849-9893-206868BA1D72}"/>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E684BE76-22BB-4FA5-82F3-B75CAC32253A}"/>
                </a:ext>
              </a:extLst>
            </p:cNvPr>
            <p:cNvPicPr>
              <a:picLocks noChangeAspect="1"/>
            </p:cNvPicPr>
            <p:nvPr/>
          </p:nvPicPr>
          <p:blipFill>
            <a:blip r:embed="rId7"/>
            <a:stretch>
              <a:fillRect/>
            </a:stretch>
          </p:blipFill>
          <p:spPr>
            <a:xfrm>
              <a:off x="11325778" y="6072566"/>
              <a:ext cx="543283" cy="382767"/>
            </a:xfrm>
            <a:prstGeom prst="rect">
              <a:avLst/>
            </a:prstGeom>
          </p:spPr>
        </p:pic>
      </p:grpSp>
      <p:pic>
        <p:nvPicPr>
          <p:cNvPr id="4" name="Picture 12" descr="A picture containing room&#10;&#10;Description generated with very high confidence">
            <a:extLst>
              <a:ext uri="{FF2B5EF4-FFF2-40B4-BE49-F238E27FC236}">
                <a16:creationId xmlns:a16="http://schemas.microsoft.com/office/drawing/2014/main" id="{B0205FBE-685E-4625-97FA-4D2F3BEA1A6C}"/>
              </a:ext>
            </a:extLst>
          </p:cNvPr>
          <p:cNvPicPr>
            <a:picLocks noChangeAspect="1"/>
          </p:cNvPicPr>
          <p:nvPr/>
        </p:nvPicPr>
        <p:blipFill>
          <a:blip r:embed="rId8"/>
          <a:stretch>
            <a:fillRect/>
          </a:stretch>
        </p:blipFill>
        <p:spPr>
          <a:xfrm>
            <a:off x="891654" y="2159198"/>
            <a:ext cx="3220871" cy="2983155"/>
          </a:xfrm>
          <a:prstGeom prst="rect">
            <a:avLst/>
          </a:prstGeom>
        </p:spPr>
      </p:pic>
      <p:sp>
        <p:nvSpPr>
          <p:cNvPr id="15" name="TextBox 14">
            <a:extLst>
              <a:ext uri="{FF2B5EF4-FFF2-40B4-BE49-F238E27FC236}">
                <a16:creationId xmlns:a16="http://schemas.microsoft.com/office/drawing/2014/main" id="{4C42D8CB-EEBB-4785-877A-09F3E9DC6FF5}"/>
              </a:ext>
            </a:extLst>
          </p:cNvPr>
          <p:cNvSpPr txBox="1"/>
          <p:nvPr/>
        </p:nvSpPr>
        <p:spPr>
          <a:xfrm>
            <a:off x="459474" y="5224817"/>
            <a:ext cx="365305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800">
                <a:ea typeface="+mn-lt"/>
                <a:cs typeface="+mn-lt"/>
                <a:hlinkClick r:id="rId9"/>
              </a:rPr>
              <a:t>https://pixabay.com/illustrations/turkey-animal-bird-farm-wild-1424732/</a:t>
            </a:r>
            <a:endParaRPr lang="en-US" sz="800">
              <a:cs typeface="Calibri"/>
            </a:endParaRPr>
          </a:p>
        </p:txBody>
      </p:sp>
    </p:spTree>
    <p:extLst>
      <p:ext uri="{BB962C8B-B14F-4D97-AF65-F5344CB8AC3E}">
        <p14:creationId xmlns:p14="http://schemas.microsoft.com/office/powerpoint/2010/main" val="2597148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AB8A9-7280-478D-B861-6975D46D1632}"/>
              </a:ext>
            </a:extLst>
          </p:cNvPr>
          <p:cNvSpPr>
            <a:spLocks noGrp="1"/>
          </p:cNvSpPr>
          <p:nvPr>
            <p:ph type="title"/>
          </p:nvPr>
        </p:nvSpPr>
        <p:spPr>
          <a:xfrm>
            <a:off x="213732" y="76314"/>
            <a:ext cx="10515600" cy="1325563"/>
          </a:xfrm>
        </p:spPr>
        <p:txBody>
          <a:bodyPr/>
          <a:lstStyle/>
          <a:p>
            <a:r>
              <a:rPr lang="en-US">
                <a:latin typeface="Calibri"/>
                <a:cs typeface="Calibri"/>
              </a:rPr>
              <a:t>Café Alma Reminder</a:t>
            </a:r>
            <a:endParaRPr lang="en-US">
              <a:ea typeface="+mj-lt"/>
              <a:cs typeface="+mj-lt"/>
            </a:endParaRPr>
          </a:p>
        </p:txBody>
      </p:sp>
      <p:sp>
        <p:nvSpPr>
          <p:cNvPr id="3" name="Content Placeholder 2">
            <a:extLst>
              <a:ext uri="{FF2B5EF4-FFF2-40B4-BE49-F238E27FC236}">
                <a16:creationId xmlns:a16="http://schemas.microsoft.com/office/drawing/2014/main" id="{B0D9A189-B0D8-4563-8622-09F35A316A46}"/>
              </a:ext>
            </a:extLst>
          </p:cNvPr>
          <p:cNvSpPr>
            <a:spLocks noGrp="1"/>
          </p:cNvSpPr>
          <p:nvPr>
            <p:ph idx="1"/>
          </p:nvPr>
        </p:nvSpPr>
        <p:spPr>
          <a:xfrm>
            <a:off x="485239" y="1401878"/>
            <a:ext cx="8093123" cy="1951606"/>
          </a:xfrm>
        </p:spPr>
        <p:txBody>
          <a:bodyPr vert="horz" lIns="91440" tIns="45720" rIns="91440" bIns="45720" rtlCol="0" anchor="t">
            <a:normAutofit/>
          </a:bodyPr>
          <a:lstStyle/>
          <a:p>
            <a:pPr marL="0" indent="0">
              <a:buNone/>
            </a:pPr>
            <a:r>
              <a:rPr lang="en-US" sz="2400">
                <a:ea typeface="+mn-lt"/>
                <a:cs typeface="+mn-lt"/>
              </a:rPr>
              <a:t>Starting Thursday, October 3rd, the former weekly Ex Libris </a:t>
            </a:r>
            <a:br>
              <a:rPr lang="en-US" sz="2400">
                <a:ea typeface="+mn-lt"/>
                <a:cs typeface="+mn-lt"/>
              </a:rPr>
            </a:br>
            <a:r>
              <a:rPr lang="en-US" sz="2400">
                <a:ea typeface="+mn-lt"/>
                <a:cs typeface="+mn-lt"/>
              </a:rPr>
              <a:t>Q&amp;A meeting became </a:t>
            </a:r>
            <a:r>
              <a:rPr lang="en-US" sz="2400" b="1">
                <a:ea typeface="+mn-lt"/>
                <a:cs typeface="+mn-lt"/>
              </a:rPr>
              <a:t>Café Alma Open Mic Thursdays!</a:t>
            </a:r>
            <a:endParaRPr lang="en-US" sz="2400">
              <a:cs typeface="Calibri" panose="020F0502020204030204"/>
            </a:endParaRPr>
          </a:p>
          <a:p>
            <a:pPr marL="0" indent="0">
              <a:buNone/>
            </a:pPr>
            <a:r>
              <a:rPr lang="en-US" sz="2400" b="1">
                <a:ea typeface="+mn-lt"/>
                <a:cs typeface="+mn-lt"/>
              </a:rPr>
              <a:t>November </a:t>
            </a:r>
            <a:r>
              <a:rPr lang="en-US" sz="2400">
                <a:ea typeface="+mn-lt"/>
                <a:cs typeface="+mn-lt"/>
              </a:rPr>
              <a:t>is Fulfillment month. Come stuff yourself silly with tasty tips, passing of the conversational gravy, and community questions to whet your appetite for knowledge. </a:t>
            </a:r>
            <a:endParaRPr lang="en-US" sz="2400">
              <a:cs typeface="Calibri" panose="020F0502020204030204"/>
            </a:endParaRPr>
          </a:p>
          <a:p>
            <a:pPr marL="0" indent="0">
              <a:buNone/>
            </a:pPr>
            <a:endParaRPr lang="en-US">
              <a:ea typeface="+mn-lt"/>
              <a:cs typeface="+mn-lt"/>
            </a:endParaRPr>
          </a:p>
          <a:p>
            <a:pPr marL="0" indent="0">
              <a:buNone/>
            </a:pPr>
            <a:endParaRPr lang="en-US">
              <a:ea typeface="+mn-lt"/>
              <a:cs typeface="+mn-lt"/>
            </a:endParaRPr>
          </a:p>
          <a:p>
            <a:pPr marL="0" indent="0">
              <a:buNone/>
            </a:pPr>
            <a:endParaRPr lang="en-US">
              <a:ea typeface="+mn-lt"/>
              <a:cs typeface="+mn-lt"/>
            </a:endParaRPr>
          </a:p>
          <a:p>
            <a:pPr marL="0" indent="0">
              <a:buNone/>
            </a:pPr>
            <a:endParaRPr lang="en-US">
              <a:ea typeface="+mn-lt"/>
              <a:cs typeface="+mn-lt"/>
            </a:endParaRPr>
          </a:p>
          <a:p>
            <a:pPr marL="0" indent="0">
              <a:buNone/>
            </a:pPr>
            <a:endParaRPr lang="en-US">
              <a:ea typeface="+mn-lt"/>
              <a:cs typeface="+mn-lt"/>
            </a:endParaRPr>
          </a:p>
          <a:p>
            <a:pPr marL="0" indent="0">
              <a:buNone/>
            </a:pPr>
            <a:endParaRPr lang="en-US">
              <a:ea typeface="+mn-lt"/>
              <a:cs typeface="+mn-lt"/>
            </a:endParaRPr>
          </a:p>
          <a:p>
            <a:pPr marL="0" indent="0">
              <a:buNone/>
            </a:pPr>
            <a:endParaRPr lang="en-US">
              <a:cs typeface="Calibri" panose="020F0502020204030204"/>
            </a:endParaRPr>
          </a:p>
        </p:txBody>
      </p:sp>
      <p:sp>
        <p:nvSpPr>
          <p:cNvPr id="4" name="Rectangle 3">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7" name="Picture 6">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8" name="Picture 7">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9" name="TextBox 8">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1" name="Picture 10">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12" name="Picture 12" descr="A close up of a logo&#10;&#10;Description generated with very high confidence">
            <a:extLst>
              <a:ext uri="{FF2B5EF4-FFF2-40B4-BE49-F238E27FC236}">
                <a16:creationId xmlns:a16="http://schemas.microsoft.com/office/drawing/2014/main" id="{382C0AA6-8A73-43E2-8330-C482A4011904}"/>
              </a:ext>
            </a:extLst>
          </p:cNvPr>
          <p:cNvPicPr>
            <a:picLocks noChangeAspect="1"/>
          </p:cNvPicPr>
          <p:nvPr/>
        </p:nvPicPr>
        <p:blipFill>
          <a:blip r:embed="rId6"/>
          <a:stretch>
            <a:fillRect/>
          </a:stretch>
        </p:blipFill>
        <p:spPr>
          <a:xfrm>
            <a:off x="9046191" y="1829938"/>
            <a:ext cx="3050274" cy="3050274"/>
          </a:xfrm>
          <a:prstGeom prst="rect">
            <a:avLst/>
          </a:prstGeom>
        </p:spPr>
      </p:pic>
      <p:graphicFrame>
        <p:nvGraphicFramePr>
          <p:cNvPr id="14" name="Table 13">
            <a:extLst>
              <a:ext uri="{FF2B5EF4-FFF2-40B4-BE49-F238E27FC236}">
                <a16:creationId xmlns:a16="http://schemas.microsoft.com/office/drawing/2014/main" id="{193B8D63-61BD-449D-AE88-8A6E0F41180D}"/>
              </a:ext>
            </a:extLst>
          </p:cNvPr>
          <p:cNvGraphicFramePr>
            <a:graphicFrameLocks noGrp="1"/>
          </p:cNvGraphicFramePr>
          <p:nvPr>
            <p:extLst>
              <p:ext uri="{D42A27DB-BD31-4B8C-83A1-F6EECF244321}">
                <p14:modId xmlns:p14="http://schemas.microsoft.com/office/powerpoint/2010/main" val="505026061"/>
              </p:ext>
            </p:extLst>
          </p:nvPr>
        </p:nvGraphicFramePr>
        <p:xfrm>
          <a:off x="1239672" y="3389194"/>
          <a:ext cx="6659450" cy="1706880"/>
        </p:xfrm>
        <a:graphic>
          <a:graphicData uri="http://schemas.openxmlformats.org/drawingml/2006/table">
            <a:tbl>
              <a:tblPr firstRow="1" bandRow="1">
                <a:tableStyleId>{22838BEF-8BB2-4498-84A7-C5851F593DF1}</a:tableStyleId>
              </a:tblPr>
              <a:tblGrid>
                <a:gridCol w="3329725">
                  <a:extLst>
                    <a:ext uri="{9D8B030D-6E8A-4147-A177-3AD203B41FA5}">
                      <a16:colId xmlns:a16="http://schemas.microsoft.com/office/drawing/2014/main" val="4032641525"/>
                    </a:ext>
                  </a:extLst>
                </a:gridCol>
                <a:gridCol w="3329725">
                  <a:extLst>
                    <a:ext uri="{9D8B030D-6E8A-4147-A177-3AD203B41FA5}">
                      <a16:colId xmlns:a16="http://schemas.microsoft.com/office/drawing/2014/main" val="1813748657"/>
                    </a:ext>
                  </a:extLst>
                </a:gridCol>
              </a:tblGrid>
              <a:tr h="296814">
                <a:tc>
                  <a:txBody>
                    <a:bodyPr/>
                    <a:lstStyle/>
                    <a:p>
                      <a:pPr fontAlgn="t"/>
                      <a:r>
                        <a:rPr lang="en-US" b="0">
                          <a:effectLst/>
                        </a:rPr>
                        <a:t>October 31</a:t>
                      </a:r>
                    </a:p>
                  </a:txBody>
                  <a:tcPr marL="76200" marR="76200" marT="76200" marB="76200"/>
                </a:tc>
                <a:tc>
                  <a:txBody>
                    <a:bodyPr/>
                    <a:lstStyle/>
                    <a:p>
                      <a:pPr fontAlgn="t"/>
                      <a:r>
                        <a:rPr lang="en-US" b="0">
                          <a:effectLst/>
                        </a:rPr>
                        <a:t>Fulfillment - Circulation</a:t>
                      </a:r>
                    </a:p>
                  </a:txBody>
                  <a:tcPr marL="76200" marR="76200" marT="76200" marB="76200"/>
                </a:tc>
                <a:extLst>
                  <a:ext uri="{0D108BD9-81ED-4DB2-BD59-A6C34878D82A}">
                    <a16:rowId xmlns:a16="http://schemas.microsoft.com/office/drawing/2014/main" val="1419895478"/>
                  </a:ext>
                </a:extLst>
              </a:tr>
              <a:tr h="296814">
                <a:tc>
                  <a:txBody>
                    <a:bodyPr/>
                    <a:lstStyle/>
                    <a:p>
                      <a:pPr fontAlgn="t"/>
                      <a:r>
                        <a:rPr lang="en-US">
                          <a:effectLst/>
                        </a:rPr>
                        <a:t>November 7</a:t>
                      </a:r>
                    </a:p>
                  </a:txBody>
                  <a:tcPr marL="76200" marR="76200" marT="76200" marB="76200"/>
                </a:tc>
                <a:tc>
                  <a:txBody>
                    <a:bodyPr/>
                    <a:lstStyle/>
                    <a:p>
                      <a:pPr fontAlgn="t"/>
                      <a:r>
                        <a:rPr lang="en-US">
                          <a:effectLst/>
                        </a:rPr>
                        <a:t>Fulfillment - Patron Records</a:t>
                      </a:r>
                    </a:p>
                  </a:txBody>
                  <a:tcPr marL="76200" marR="76200" marT="76200" marB="76200"/>
                </a:tc>
                <a:extLst>
                  <a:ext uri="{0D108BD9-81ED-4DB2-BD59-A6C34878D82A}">
                    <a16:rowId xmlns:a16="http://schemas.microsoft.com/office/drawing/2014/main" val="2605923584"/>
                  </a:ext>
                </a:extLst>
              </a:tr>
              <a:tr h="296814">
                <a:tc>
                  <a:txBody>
                    <a:bodyPr/>
                    <a:lstStyle/>
                    <a:p>
                      <a:pPr fontAlgn="t"/>
                      <a:r>
                        <a:rPr lang="en-US">
                          <a:effectLst/>
                        </a:rPr>
                        <a:t>November 14</a:t>
                      </a:r>
                    </a:p>
                  </a:txBody>
                  <a:tcPr marL="76200" marR="76200" marT="76200" marB="76200"/>
                </a:tc>
                <a:tc>
                  <a:txBody>
                    <a:bodyPr/>
                    <a:lstStyle/>
                    <a:p>
                      <a:pPr fontAlgn="t"/>
                      <a:r>
                        <a:rPr lang="en-US">
                          <a:effectLst/>
                        </a:rPr>
                        <a:t>Fulfillment - Fines and Fees</a:t>
                      </a:r>
                    </a:p>
                  </a:txBody>
                  <a:tcPr marL="76200" marR="76200" marT="76200" marB="76200"/>
                </a:tc>
                <a:extLst>
                  <a:ext uri="{0D108BD9-81ED-4DB2-BD59-A6C34878D82A}">
                    <a16:rowId xmlns:a16="http://schemas.microsoft.com/office/drawing/2014/main" val="2835606549"/>
                  </a:ext>
                </a:extLst>
              </a:tr>
              <a:tr h="296814">
                <a:tc>
                  <a:txBody>
                    <a:bodyPr/>
                    <a:lstStyle/>
                    <a:p>
                      <a:pPr fontAlgn="t"/>
                      <a:r>
                        <a:rPr lang="en-US">
                          <a:effectLst/>
                        </a:rPr>
                        <a:t>November 21</a:t>
                      </a:r>
                    </a:p>
                  </a:txBody>
                  <a:tcPr marL="76200" marR="76200" marT="76200" marB="76200"/>
                </a:tc>
                <a:tc>
                  <a:txBody>
                    <a:bodyPr/>
                    <a:lstStyle/>
                    <a:p>
                      <a:pPr fontAlgn="t"/>
                      <a:r>
                        <a:rPr lang="en-US">
                          <a:effectLst/>
                        </a:rPr>
                        <a:t>Fulfillment - Open Call</a:t>
                      </a:r>
                    </a:p>
                  </a:txBody>
                  <a:tcPr marL="76200" marR="76200" marT="76200" marB="76200"/>
                </a:tc>
                <a:extLst>
                  <a:ext uri="{0D108BD9-81ED-4DB2-BD59-A6C34878D82A}">
                    <a16:rowId xmlns:a16="http://schemas.microsoft.com/office/drawing/2014/main" val="4186979276"/>
                  </a:ext>
                </a:extLst>
              </a:tr>
            </a:tbl>
          </a:graphicData>
        </a:graphic>
      </p:graphicFrame>
      <p:sp>
        <p:nvSpPr>
          <p:cNvPr id="15" name="TextBox 14">
            <a:extLst>
              <a:ext uri="{FF2B5EF4-FFF2-40B4-BE49-F238E27FC236}">
                <a16:creationId xmlns:a16="http://schemas.microsoft.com/office/drawing/2014/main" id="{619D2D6C-5ED3-4CFC-B08E-80FF2760CCC3}"/>
              </a:ext>
            </a:extLst>
          </p:cNvPr>
          <p:cNvSpPr txBox="1"/>
          <p:nvPr/>
        </p:nvSpPr>
        <p:spPr>
          <a:xfrm>
            <a:off x="482221" y="5202071"/>
            <a:ext cx="847525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Visit </a:t>
            </a:r>
            <a:r>
              <a:rPr lang="en-US" sz="2400">
                <a:hlinkClick r:id="rId7"/>
              </a:rPr>
              <a:t>Café Alma online</a:t>
            </a:r>
            <a:r>
              <a:rPr lang="en-US" sz="2400"/>
              <a:t> for sign up info, session links, presenter and host guidelines, and other details.</a:t>
            </a:r>
          </a:p>
        </p:txBody>
      </p:sp>
    </p:spTree>
    <p:extLst>
      <p:ext uri="{BB962C8B-B14F-4D97-AF65-F5344CB8AC3E}">
        <p14:creationId xmlns:p14="http://schemas.microsoft.com/office/powerpoint/2010/main" val="33955755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6D1533A6C825549981D11343D734DD5" ma:contentTypeVersion="11" ma:contentTypeDescription="Create a new document." ma:contentTypeScope="" ma:versionID="44a51ed8db6a82c2dfa4c9894add338f">
  <xsd:schema xmlns:xsd="http://www.w3.org/2001/XMLSchema" xmlns:xs="http://www.w3.org/2001/XMLSchema" xmlns:p="http://schemas.microsoft.com/office/2006/metadata/properties" xmlns:ns3="1a0ec2cd-61fb-4d6a-b9b6-ba6ab44a0aa7" xmlns:ns4="38b10168-dc60-4ac5-9819-2784eb91a1cf" targetNamespace="http://schemas.microsoft.com/office/2006/metadata/properties" ma:root="true" ma:fieldsID="ab9b628144217156409ade6ec378afff" ns3:_="" ns4:_="">
    <xsd:import namespace="1a0ec2cd-61fb-4d6a-b9b6-ba6ab44a0aa7"/>
    <xsd:import namespace="38b10168-dc60-4ac5-9819-2784eb91a1c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0ec2cd-61fb-4d6a-b9b6-ba6ab44a0a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b10168-dc60-4ac5-9819-2784eb91a1c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D83235-88EE-4E2B-9FD9-F696DD588AFF}">
  <ds:schemaRefs>
    <ds:schemaRef ds:uri="http://purl.org/dc/dcmitype/"/>
    <ds:schemaRef ds:uri="http://www.w3.org/XML/1998/namespace"/>
    <ds:schemaRef ds:uri="http://purl.org/dc/elements/1.1/"/>
    <ds:schemaRef ds:uri="http://schemas.microsoft.com/office/infopath/2007/PartnerControls"/>
    <ds:schemaRef ds:uri="http://schemas.microsoft.com/office/2006/documentManagement/types"/>
    <ds:schemaRef ds:uri="http://schemas.microsoft.com/office/2006/metadata/properties"/>
    <ds:schemaRef ds:uri="http://purl.org/dc/terms/"/>
    <ds:schemaRef ds:uri="1a0ec2cd-61fb-4d6a-b9b6-ba6ab44a0aa7"/>
    <ds:schemaRef ds:uri="http://schemas.openxmlformats.org/package/2006/metadata/core-properties"/>
    <ds:schemaRef ds:uri="38b10168-dc60-4ac5-9819-2784eb91a1cf"/>
  </ds:schemaRefs>
</ds:datastoreItem>
</file>

<file path=customXml/itemProps2.xml><?xml version="1.0" encoding="utf-8"?>
<ds:datastoreItem xmlns:ds="http://schemas.openxmlformats.org/officeDocument/2006/customXml" ds:itemID="{7332B7E1-008C-4875-BAEB-792625A78717}">
  <ds:schemaRefs>
    <ds:schemaRef ds:uri="http://schemas.microsoft.com/sharepoint/v3/contenttype/forms"/>
  </ds:schemaRefs>
</ds:datastoreItem>
</file>

<file path=customXml/itemProps3.xml><?xml version="1.0" encoding="utf-8"?>
<ds:datastoreItem xmlns:ds="http://schemas.openxmlformats.org/officeDocument/2006/customXml" ds:itemID="{29C8D006-42F0-442C-9383-2011134F513D}">
  <ds:schemaRefs>
    <ds:schemaRef ds:uri="1a0ec2cd-61fb-4d6a-b9b6-ba6ab44a0aa7"/>
    <ds:schemaRef ds:uri="38b10168-dc60-4ac5-9819-2784eb91a1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25</TotalTime>
  <Words>1024</Words>
  <Application>Microsoft Office PowerPoint</Application>
  <PresentationFormat>Widescreen</PresentationFormat>
  <Paragraphs>259</Paragraphs>
  <Slides>25</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AauxPro OT</vt:lpstr>
      <vt:lpstr>Arial</vt:lpstr>
      <vt:lpstr>Calibri</vt:lpstr>
      <vt:lpstr>Calibri Light</vt:lpstr>
      <vt:lpstr>Office Theme</vt:lpstr>
      <vt:lpstr>PowerPoint Presentation</vt:lpstr>
      <vt:lpstr>First, Happy Halloween…</vt:lpstr>
      <vt:lpstr>Support Update</vt:lpstr>
      <vt:lpstr>The Future of Institutional Leads + Contacts</vt:lpstr>
      <vt:lpstr>New SUNY Shared Library Services Staff</vt:lpstr>
      <vt:lpstr>Central Discovery Index</vt:lpstr>
      <vt:lpstr>API Based Ordering Task Force</vt:lpstr>
      <vt:lpstr>November Primo VE Updates</vt:lpstr>
      <vt:lpstr>Café Alma Reminder</vt:lpstr>
      <vt:lpstr>Statistics</vt:lpstr>
      <vt:lpstr>PowerPoint Presentation</vt:lpstr>
      <vt:lpstr>October Resource Sharing Volumes</vt:lpstr>
      <vt:lpstr>October Resource Sharing Volume Takeaways</vt:lpstr>
      <vt:lpstr>Resource Sharing Turnaround Time Statistics</vt:lpstr>
      <vt:lpstr>Resource Sharing Fill Rate Statistics</vt:lpstr>
      <vt:lpstr>November Alma Release</vt:lpstr>
      <vt:lpstr>Lost &amp; Damaged Resource Sharing Items</vt:lpstr>
      <vt:lpstr>PowerPoint Presentation</vt:lpstr>
      <vt:lpstr>Identifying Records That Are Not Used In The NZ</vt:lpstr>
      <vt:lpstr>PowerPoint Presentation</vt:lpstr>
      <vt:lpstr>Recent Trainings</vt:lpstr>
      <vt:lpstr>Upcoming Trainings</vt:lpstr>
      <vt:lpstr>Looking Ahead</vt:lpstr>
      <vt:lpstr>Volunteer Needed  to Chair Improvements Task Force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Pritting, Shannon</dc:creator>
  <cp:lastModifiedBy>Gardner-Athey, Karen</cp:lastModifiedBy>
  <cp:revision>77</cp:revision>
  <dcterms:created xsi:type="dcterms:W3CDTF">2019-08-22T15:05:39Z</dcterms:created>
  <dcterms:modified xsi:type="dcterms:W3CDTF">2019-11-13T08:51:51Z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0x010100D6D1533A6C825549981D11343D734DD5</vt:lpwstr>
  </property>
</Properties>
</file>