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5"/>
  </p:sldMasterIdLst>
  <p:notesMasterIdLst>
    <p:notesMasterId r:id="rId14"/>
  </p:notesMasterIdLst>
  <p:sldIdLst>
    <p:sldId id="263" r:id="rId6"/>
    <p:sldId id="267" r:id="rId7"/>
    <p:sldId id="453" r:id="rId8"/>
    <p:sldId id="417" r:id="rId9"/>
    <p:sldId id="256" r:id="rId10"/>
    <p:sldId id="455" r:id="rId11"/>
    <p:sldId id="492" r:id="rId12"/>
    <p:sldId id="265" r:id="rId13"/>
  </p:sldIdLst>
  <p:sldSz cx="12192000" cy="6858000"/>
  <p:notesSz cx="6858000" cy="9144000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00628C"/>
      </a:buClr>
      <a:buFont typeface="Arial" panose="020B0604020202020204" pitchFamily="34" charset="0"/>
      <a:buChar char="●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 Madgwick" initials="SM" lastIdx="2" clrIdx="0">
    <p:extLst>
      <p:ext uri="{19B8F6BF-5375-455C-9EA6-DF929625EA0E}">
        <p15:presenceInfo xmlns:p15="http://schemas.microsoft.com/office/powerpoint/2012/main" userId="S::sue.madgwick@ncetm.org.uk::58326d1e-b162-4103-a1b6-8d97dc0179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C8E2E8"/>
    <a:srgbClr val="82CBDD"/>
    <a:srgbClr val="006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940" autoAdjust="0"/>
  </p:normalViewPr>
  <p:slideViewPr>
    <p:cSldViewPr>
      <p:cViewPr varScale="1">
        <p:scale>
          <a:sx n="72" d="100"/>
          <a:sy n="72" d="100"/>
        </p:scale>
        <p:origin x="135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DD315-CABA-48C9-B8B8-E7F4A7C4E8FE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C6D43-B330-470E-9514-C837501A6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22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C6D43-B330-470E-9514-C837501A6F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7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B4E2A80-FF37-48F7-BC86-FDF9F8F828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76224028-BE95-41DE-834D-1A714DECEC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48836FAD-11B1-47DF-B812-7EEF1CB9B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5B0F7BD6-2300-40D6-9176-3C1CFF5284CC}" type="slidenum">
              <a:rPr lang="en-GB" altLang="en-US" smtClean="0">
                <a:latin typeface="Arial" panose="020B0604020202020204" pitchFamily="34" charset="0"/>
              </a:rPr>
              <a:pPr eaLnBrk="1" hangingPunct="1">
                <a:spcBef>
                  <a:spcPct val="20000"/>
                </a:spcBef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69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AFEA5CE9-38C2-42DF-B8FC-0FA930AA65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B89F91D5-215B-4759-9E0C-5DDF4E5044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D6053BA2-0D7D-4052-8A11-67D5612F23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ACB53403-2113-4639-B2B7-1041C84FBF7F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20000"/>
                </a:spcBef>
              </a:pPr>
              <a:t>4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680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C6D43-B330-470E-9514-C837501A6F5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307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C6D43-B330-470E-9514-C837501A6F5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962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C6D43-B330-470E-9514-C837501A6F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16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22301" y="476673"/>
            <a:ext cx="6049764" cy="64807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2" y="1268758"/>
            <a:ext cx="6062463" cy="115213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26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86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  <a:latin typeface="+mj-lt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+mj-lt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+mj-lt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+mj-lt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800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595D34C-D39A-447E-B8E1-0325876F7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3E31430-B412-41EA-BA55-D58E714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2" y="1556792"/>
            <a:ext cx="5390388" cy="3888433"/>
          </a:xfrm>
        </p:spPr>
        <p:txBody>
          <a:bodyPr/>
          <a:lstStyle>
            <a:lvl1pPr marL="457200" indent="-457200">
              <a:buClr>
                <a:srgbClr val="585858"/>
              </a:buClr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090DB9E-A500-4BA4-8B74-89F3EF7AD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2010" y="1556792"/>
            <a:ext cx="5390389" cy="3888433"/>
          </a:xfrm>
        </p:spPr>
        <p:txBody>
          <a:bodyPr/>
          <a:lstStyle>
            <a:lvl1pPr>
              <a:defRPr sz="2400">
                <a:solidFill>
                  <a:srgbClr val="585858"/>
                </a:solidFill>
                <a:latin typeface="+mj-lt"/>
              </a:defRPr>
            </a:lvl1pPr>
            <a:lvl2pPr marL="800100" indent="-34290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</a:defRPr>
            </a:lvl2pPr>
            <a:lvl3pPr marL="1257300" indent="-3429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</a:defRPr>
            </a:lvl3pPr>
            <a:lvl4pPr marL="16573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</a:defRPr>
            </a:lvl4pPr>
            <a:lvl5pPr marL="21145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F435181-C807-4F0D-B9A5-7C9C469DF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4C98FF4-E4A7-4DB9-B82D-0C11BE18ED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AD83AB7-F679-4E3E-B374-A32C747C6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5C1D8-5F3C-45E3-A862-3FEB8F83897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6B17004-3771-46EE-9F97-BB5E8F3E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23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E1F239-C099-4D71-889B-049497543F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729FEB22-335A-41BD-B17B-784C9EEF9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785812D-06FB-4137-82DA-4C8636188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35DD14D-38EC-424C-AF0C-03BA91A64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A271E-C960-4C09-B05F-FB20100B09A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D91F02-38ED-4B06-B867-E4F68C54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11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FD13D6-B8E1-41A4-A5B9-E2C9ED4CB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49080"/>
            <a:ext cx="10972800" cy="426170"/>
          </a:xfrm>
        </p:spPr>
        <p:txBody>
          <a:bodyPr/>
          <a:lstStyle>
            <a:lvl1pPr algn="l">
              <a:defRPr sz="2000" b="1">
                <a:solidFill>
                  <a:srgbClr val="58585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44954"/>
            <a:ext cx="10972800" cy="3560111"/>
          </a:xfrm>
        </p:spPr>
        <p:txBody>
          <a:bodyPr/>
          <a:lstStyle>
            <a:lvl1pPr marL="0" indent="0">
              <a:buNone/>
              <a:defRPr sz="3200">
                <a:solidFill>
                  <a:srgbClr val="58585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725144"/>
            <a:ext cx="10972800" cy="720080"/>
          </a:xfrm>
        </p:spPr>
        <p:txBody>
          <a:bodyPr/>
          <a:lstStyle>
            <a:lvl1pPr marL="0" indent="0">
              <a:buNone/>
              <a:defRPr sz="1400">
                <a:solidFill>
                  <a:srgbClr val="585858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F0D3A-200E-48B8-9EF9-7859E1660C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EB8E3-53AE-439B-9428-72B81BD3B8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C543D-1B00-4E11-9615-CDD988110A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6FDD3-8659-4DF6-9C22-A70505F52D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875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103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8813D3F6-AFE0-4E9D-851A-B5716B58B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437" y="301625"/>
            <a:ext cx="10972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F919EB2E-C910-4BD3-AA6E-D874436CD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556793"/>
            <a:ext cx="10968567" cy="438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BBF75FAD-1C64-49A9-AABE-8F0A65128F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86566B38-4A46-43A1-8FF2-24E49E84A1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6" name="Rectangle 8">
            <a:extLst>
              <a:ext uri="{FF2B5EF4-FFF2-40B4-BE49-F238E27FC236}">
                <a16:creationId xmlns:a16="http://schemas.microsoft.com/office/drawing/2014/main" id="{956C52DF-8098-4560-A757-D09AC7C690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AE284E3E-0734-4C1C-8A10-2A7D3F5CEAF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61" r:id="rId2"/>
    <p:sldLayoutId id="2147483953" r:id="rId3"/>
    <p:sldLayoutId id="2147483956" r:id="rId4"/>
    <p:sldLayoutId id="2147483957" r:id="rId5"/>
    <p:sldLayoutId id="2147483960" r:id="rId6"/>
    <p:sldLayoutId id="2147483962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8585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585858"/>
        </a:buClr>
        <a:buFont typeface="Arial" panose="020B0604020202020204" pitchFamily="34" charset="0"/>
        <a:buChar char="•"/>
        <a:defRPr sz="2400">
          <a:solidFill>
            <a:srgbClr val="585858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85858"/>
        </a:buClr>
        <a:buFont typeface="Arial" panose="020B0604020202020204" pitchFamily="34" charset="0"/>
        <a:buChar char="•"/>
        <a:defRPr sz="2000">
          <a:solidFill>
            <a:srgbClr val="585858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85858"/>
        </a:buClr>
        <a:buFont typeface="Arial" panose="020B0604020202020204" pitchFamily="34" charset="0"/>
        <a:buChar char="•"/>
        <a:defRPr sz="1800">
          <a:solidFill>
            <a:srgbClr val="585858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●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●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53B0-7B44-4277-B7C8-F4506607EF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Unit 0</a:t>
            </a:r>
            <a:br>
              <a:rPr lang="en-GB" dirty="0"/>
            </a:br>
            <a:br>
              <a:rPr lang="en-GB" dirty="0"/>
            </a:br>
            <a:r>
              <a:rPr lang="en-GB" dirty="0"/>
              <a:t>Understanding a</a:t>
            </a:r>
            <a:br>
              <a:rPr lang="en-GB" dirty="0"/>
            </a:br>
            <a:r>
              <a:rPr lang="en-GB" dirty="0"/>
              <a:t>Maths Hub Work Group</a:t>
            </a:r>
            <a:endParaRPr lang="en-GB" dirty="0">
              <a:latin typeface="+mj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943252B-5639-4015-961C-353DD8D2795F}"/>
              </a:ext>
            </a:extLst>
          </p:cNvPr>
          <p:cNvSpPr txBox="1">
            <a:spLocks/>
          </p:cNvSpPr>
          <p:nvPr/>
        </p:nvSpPr>
        <p:spPr bwMode="auto">
          <a:xfrm>
            <a:off x="609602" y="4581128"/>
            <a:ext cx="411824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kern="0" dirty="0"/>
              <a:t>Work Group Lead Toolkit 2020/21</a:t>
            </a:r>
          </a:p>
        </p:txBody>
      </p:sp>
    </p:spTree>
    <p:extLst>
      <p:ext uri="{BB962C8B-B14F-4D97-AF65-F5344CB8AC3E}">
        <p14:creationId xmlns:p14="http://schemas.microsoft.com/office/powerpoint/2010/main" val="2842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A2C20C-5B4D-4626-A9C6-2E98C1B95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417" y="1700808"/>
            <a:ext cx="7295165" cy="2782316"/>
          </a:xfrm>
        </p:spPr>
        <p:txBody>
          <a:bodyPr/>
          <a:lstStyle/>
          <a:p>
            <a:pPr algn="ctr"/>
            <a:r>
              <a:rPr lang="en-GB" sz="8000" dirty="0"/>
              <a:t>What is a Work Group?</a:t>
            </a:r>
          </a:p>
        </p:txBody>
      </p:sp>
    </p:spTree>
    <p:extLst>
      <p:ext uri="{BB962C8B-B14F-4D97-AF65-F5344CB8AC3E}">
        <p14:creationId xmlns:p14="http://schemas.microsoft.com/office/powerpoint/2010/main" val="5028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>
            <a:extLst>
              <a:ext uri="{FF2B5EF4-FFF2-40B4-BE49-F238E27FC236}">
                <a16:creationId xmlns:a16="http://schemas.microsoft.com/office/drawing/2014/main" id="{01EF03C5-4441-47D7-B226-7999C513D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376" y="260648"/>
            <a:ext cx="8362950" cy="625205"/>
          </a:xfrm>
        </p:spPr>
        <p:txBody>
          <a:bodyPr/>
          <a:lstStyle/>
          <a:p>
            <a:pPr eaLnBrk="1" hangingPunct="1"/>
            <a:r>
              <a:rPr lang="en-US" altLang="en-US" dirty="0"/>
              <a:t>A definition</a:t>
            </a:r>
          </a:p>
        </p:txBody>
      </p:sp>
      <p:sp>
        <p:nvSpPr>
          <p:cNvPr id="20483" name="Oval 3">
            <a:extLst>
              <a:ext uri="{FF2B5EF4-FFF2-40B4-BE49-F238E27FC236}">
                <a16:creationId xmlns:a16="http://schemas.microsoft.com/office/drawing/2014/main" id="{A5637509-7336-47C3-B64B-09EE760BD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34290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628C"/>
              </a:buClr>
              <a:buFontTx/>
              <a:buNone/>
            </a:pPr>
            <a:endParaRPr lang="en-US" altLang="en-US" sz="2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7655E-5B10-4C19-9BA4-8A1F82F43512}"/>
              </a:ext>
            </a:extLst>
          </p:cNvPr>
          <p:cNvSpPr txBox="1"/>
          <p:nvPr/>
        </p:nvSpPr>
        <p:spPr>
          <a:xfrm>
            <a:off x="1980373" y="1613118"/>
            <a:ext cx="81814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/>
              <a:t>In a Maths Hub Work Group, </a:t>
            </a:r>
            <a:r>
              <a:rPr lang="en-GB" dirty="0">
                <a:solidFill>
                  <a:srgbClr val="FF0000"/>
                </a:solidFill>
              </a:rPr>
              <a:t>schools</a:t>
            </a:r>
            <a:r>
              <a:rPr lang="en-GB" dirty="0"/>
              <a:t> </a:t>
            </a:r>
            <a:r>
              <a:rPr lang="en-GB" dirty="0">
                <a:solidFill>
                  <a:srgbClr val="FFC000"/>
                </a:solidFill>
              </a:rPr>
              <a:t>work together in a structured way</a:t>
            </a:r>
            <a:r>
              <a:rPr lang="en-GB" dirty="0"/>
              <a:t> over a </a:t>
            </a:r>
            <a:r>
              <a:rPr lang="en-GB" dirty="0">
                <a:solidFill>
                  <a:srgbClr val="FFC000"/>
                </a:solidFill>
              </a:rPr>
              <a:t>sustained period</a:t>
            </a:r>
            <a:r>
              <a:rPr lang="en-GB" dirty="0"/>
              <a:t> with the support of an expert </a:t>
            </a:r>
            <a:r>
              <a:rPr lang="en-GB" dirty="0">
                <a:solidFill>
                  <a:srgbClr val="FF0000"/>
                </a:solidFill>
              </a:rPr>
              <a:t>Work Group Lead</a:t>
            </a:r>
            <a:r>
              <a:rPr lang="en-GB" dirty="0"/>
              <a:t> to achieve </a:t>
            </a:r>
            <a:r>
              <a:rPr lang="en-GB" dirty="0">
                <a:solidFill>
                  <a:srgbClr val="0070C0"/>
                </a:solidFill>
              </a:rPr>
              <a:t>shared outcomes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2290E-95C8-4F1F-9C0E-D85DC23B0D37}"/>
              </a:ext>
            </a:extLst>
          </p:cNvPr>
          <p:cNvSpPr txBox="1"/>
          <p:nvPr/>
        </p:nvSpPr>
        <p:spPr>
          <a:xfrm>
            <a:off x="1980373" y="1613118"/>
            <a:ext cx="81814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/>
              <a:t>In a Maths Hub Work Group, schools work together in a structured way over a sustained period with the support of an expert Work Group Lead to achieve shared outcomes.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489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3">
            <a:extLst>
              <a:ext uri="{FF2B5EF4-FFF2-40B4-BE49-F238E27FC236}">
                <a16:creationId xmlns:a16="http://schemas.microsoft.com/office/drawing/2014/main" id="{36E1E40B-7FB1-4372-9D24-D19CCB8C6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52" y="260648"/>
            <a:ext cx="8362950" cy="679450"/>
          </a:xfrm>
        </p:spPr>
        <p:txBody>
          <a:bodyPr/>
          <a:lstStyle/>
          <a:p>
            <a:pPr eaLnBrk="1" hangingPunct="1"/>
            <a:r>
              <a:rPr lang="en-US" altLang="en-US" dirty="0"/>
              <a:t>Work Group on a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FD5A1E-5734-4751-B37C-59C1F19983A9}"/>
              </a:ext>
            </a:extLst>
          </p:cNvPr>
          <p:cNvSpPr txBox="1"/>
          <p:nvPr/>
        </p:nvSpPr>
        <p:spPr>
          <a:xfrm>
            <a:off x="1127448" y="106044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/>
              <a:t>Participants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57C5B-5B7D-4E7D-ABE9-CD046B51D967}"/>
              </a:ext>
            </a:extLst>
          </p:cNvPr>
          <p:cNvSpPr txBox="1"/>
          <p:nvPr/>
        </p:nvSpPr>
        <p:spPr>
          <a:xfrm>
            <a:off x="8760296" y="101901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/>
              <a:t>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57E6C-3F09-4402-87F5-92FAECEEC982}"/>
              </a:ext>
            </a:extLst>
          </p:cNvPr>
          <p:cNvSpPr txBox="1"/>
          <p:nvPr/>
        </p:nvSpPr>
        <p:spPr>
          <a:xfrm>
            <a:off x="4943872" y="106044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/>
              <a:t>Outcomes</a:t>
            </a: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AFE6949F-99F9-4466-B500-4BDBDF0ABC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46348" y="1670434"/>
            <a:ext cx="2867226" cy="3517131"/>
            <a:chOff x="0" y="0"/>
            <a:chExt cx="3019425" cy="3705225"/>
          </a:xfrm>
        </p:grpSpPr>
        <p:pic>
          <p:nvPicPr>
            <p:cNvPr id="14" name="Picture 1">
              <a:extLst>
                <a:ext uri="{FF2B5EF4-FFF2-40B4-BE49-F238E27FC236}">
                  <a16:creationId xmlns:a16="http://schemas.microsoft.com/office/drawing/2014/main" id="{4B91B207-A8FD-469F-BC04-8BD0D64A5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" y="0"/>
              <a:ext cx="3009900" cy="200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204737A9-D809-43D4-9F22-AA74539C4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09775"/>
              <a:ext cx="3019425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">
            <a:extLst>
              <a:ext uri="{FF2B5EF4-FFF2-40B4-BE49-F238E27FC236}">
                <a16:creationId xmlns:a16="http://schemas.microsoft.com/office/drawing/2014/main" id="{0B50E703-248F-410C-AD49-59CAF8DF1B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15095" y="1687039"/>
            <a:ext cx="3594657" cy="3483921"/>
            <a:chOff x="7845" y="4818"/>
            <a:chExt cx="5274" cy="5112"/>
          </a:xfrm>
        </p:grpSpPr>
        <p:pic>
          <p:nvPicPr>
            <p:cNvPr id="8" name="Picture 1">
              <a:extLst>
                <a:ext uri="{FF2B5EF4-FFF2-40B4-BE49-F238E27FC236}">
                  <a16:creationId xmlns:a16="http://schemas.microsoft.com/office/drawing/2014/main" id="{55511F8F-3031-4A95-8490-F696B65A5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5" y="4818"/>
              <a:ext cx="2637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54" name="Picture 2">
              <a:extLst>
                <a:ext uri="{FF2B5EF4-FFF2-40B4-BE49-F238E27FC236}">
                  <a16:creationId xmlns:a16="http://schemas.microsoft.com/office/drawing/2014/main" id="{FF97022D-09EA-430C-9A5F-A581CAA9A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76" b="1842"/>
            <a:stretch>
              <a:fillRect/>
            </a:stretch>
          </p:blipFill>
          <p:spPr bwMode="auto">
            <a:xfrm>
              <a:off x="7845" y="6558"/>
              <a:ext cx="2637" cy="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6437BAF5-9455-4B45-BF61-BC842EB35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2" y="4818"/>
              <a:ext cx="2637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26BC2BB8-F9F8-4FC1-963B-75A47F466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2" y="6547"/>
              <a:ext cx="2637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1">
              <a:extLst>
                <a:ext uri="{FF2B5EF4-FFF2-40B4-BE49-F238E27FC236}">
                  <a16:creationId xmlns:a16="http://schemas.microsoft.com/office/drawing/2014/main" id="{07CCA901-F82E-4EA1-804F-68E8B3258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6" t="11548" r="28700" b="32616"/>
            <a:stretch>
              <a:fillRect/>
            </a:stretch>
          </p:blipFill>
          <p:spPr bwMode="auto">
            <a:xfrm>
              <a:off x="7861" y="8187"/>
              <a:ext cx="2655" cy="171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id="{2B9D0817-6EE0-466A-A0BD-94830629E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" y="8187"/>
              <a:ext cx="2603" cy="1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A8A4805A-5298-408A-B4C0-E8C3986997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0965" y="2112764"/>
            <a:ext cx="4073862" cy="2632472"/>
            <a:chOff x="4965" y="5068"/>
            <a:chExt cx="8086" cy="5264"/>
          </a:xfrm>
        </p:grpSpPr>
        <p:pic>
          <p:nvPicPr>
            <p:cNvPr id="3082" name="Picture 10">
              <a:extLst>
                <a:ext uri="{FF2B5EF4-FFF2-40B4-BE49-F238E27FC236}">
                  <a16:creationId xmlns:a16="http://schemas.microsoft.com/office/drawing/2014/main" id="{4691AC5C-8A05-4A7C-BFBE-213BBEDF4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00"/>
            <a:stretch>
              <a:fillRect/>
            </a:stretch>
          </p:blipFill>
          <p:spPr bwMode="auto">
            <a:xfrm>
              <a:off x="8430" y="5068"/>
              <a:ext cx="4605" cy="2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>
              <a:extLst>
                <a:ext uri="{FF2B5EF4-FFF2-40B4-BE49-F238E27FC236}">
                  <a16:creationId xmlns:a16="http://schemas.microsoft.com/office/drawing/2014/main" id="{C77C3F8A-3A24-4EA2-AA2B-CCDC9B39A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" y="7759"/>
              <a:ext cx="4621" cy="2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DEBD00D0-9BFA-4793-9801-68605D44E7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5" t="17133" r="13815" b="7335"/>
            <a:stretch>
              <a:fillRect/>
            </a:stretch>
          </p:blipFill>
          <p:spPr bwMode="auto">
            <a:xfrm>
              <a:off x="4965" y="5105"/>
              <a:ext cx="3510" cy="5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1814432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519343-E145-46D8-95F8-07943424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664"/>
            <a:ext cx="10972800" cy="622076"/>
          </a:xfrm>
        </p:spPr>
        <p:txBody>
          <a:bodyPr/>
          <a:lstStyle/>
          <a:p>
            <a:r>
              <a:rPr lang="en-GB" dirty="0">
                <a:latin typeface="+mj-lt"/>
              </a:rPr>
              <a:t>Understanding the key ideas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79FD2D-BF7E-4937-A431-C393F44B9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2744924"/>
            <a:ext cx="2390056" cy="1368152"/>
          </a:xfrm>
          <a:solidFill>
            <a:schemeClr val="accent2">
              <a:lumMod val="2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Unit 1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Understanding the participants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2B20E1DC-64B6-4EBF-A6FA-0C58CEF674F4}"/>
              </a:ext>
            </a:extLst>
          </p:cNvPr>
          <p:cNvSpPr txBox="1">
            <a:spLocks/>
          </p:cNvSpPr>
          <p:nvPr/>
        </p:nvSpPr>
        <p:spPr bwMode="auto">
          <a:xfrm>
            <a:off x="4900972" y="2744924"/>
            <a:ext cx="2390056" cy="1368152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900">
                <a:solidFill>
                  <a:srgbClr val="585858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900">
                <a:solidFill>
                  <a:srgbClr val="58585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kern="0" dirty="0">
                <a:solidFill>
                  <a:schemeClr val="bg1"/>
                </a:solidFill>
              </a:rPr>
              <a:t>Unit 2</a:t>
            </a:r>
            <a:r>
              <a:rPr lang="en-GB" kern="0" dirty="0">
                <a:solidFill>
                  <a:schemeClr val="bg1"/>
                </a:solidFill>
              </a:rPr>
              <a:t> Understanding the outcomes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C629ED8-5830-4489-A574-36F07914D3C0}"/>
              </a:ext>
            </a:extLst>
          </p:cNvPr>
          <p:cNvSpPr txBox="1">
            <a:spLocks/>
          </p:cNvSpPr>
          <p:nvPr/>
        </p:nvSpPr>
        <p:spPr bwMode="auto">
          <a:xfrm>
            <a:off x="9183779" y="2744924"/>
            <a:ext cx="2390056" cy="1368152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900">
                <a:solidFill>
                  <a:srgbClr val="585858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900">
                <a:solidFill>
                  <a:srgbClr val="58585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kern="0" dirty="0">
                <a:solidFill>
                  <a:schemeClr val="bg1"/>
                </a:solidFill>
              </a:rPr>
              <a:t>Unit 3</a:t>
            </a:r>
            <a:r>
              <a:rPr lang="en-GB" kern="0" dirty="0">
                <a:solidFill>
                  <a:schemeClr val="bg1"/>
                </a:solidFill>
              </a:rPr>
              <a:t> Understanding the work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519343-E145-46D8-95F8-07943424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1"/>
            <a:ext cx="10972800" cy="622076"/>
          </a:xfrm>
        </p:spPr>
        <p:txBody>
          <a:bodyPr/>
          <a:lstStyle/>
          <a:p>
            <a:r>
              <a:rPr lang="en-GB" dirty="0">
                <a:latin typeface="+mj-lt"/>
              </a:rPr>
              <a:t>The role of the Work Group Lead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A75EE60-9BF4-46DB-86A8-3D4F5C8D9A76}"/>
              </a:ext>
            </a:extLst>
          </p:cNvPr>
          <p:cNvSpPr txBox="1">
            <a:spLocks/>
          </p:cNvSpPr>
          <p:nvPr/>
        </p:nvSpPr>
        <p:spPr bwMode="auto">
          <a:xfrm>
            <a:off x="622107" y="1549187"/>
            <a:ext cx="2390056" cy="1368152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900">
                <a:solidFill>
                  <a:srgbClr val="585858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900">
                <a:solidFill>
                  <a:srgbClr val="58585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kern="0" dirty="0">
                <a:solidFill>
                  <a:schemeClr val="bg1"/>
                </a:solidFill>
              </a:rPr>
              <a:t>Unit 4</a:t>
            </a:r>
            <a:r>
              <a:rPr lang="en-GB" kern="0" dirty="0">
                <a:solidFill>
                  <a:schemeClr val="bg1"/>
                </a:solidFill>
              </a:rPr>
              <a:t> Designing the Work Group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12B48D7-F35E-4CE1-9AE4-43915C1F7EA8}"/>
              </a:ext>
            </a:extLst>
          </p:cNvPr>
          <p:cNvSpPr txBox="1">
            <a:spLocks/>
          </p:cNvSpPr>
          <p:nvPr/>
        </p:nvSpPr>
        <p:spPr bwMode="auto">
          <a:xfrm>
            <a:off x="4890436" y="1551048"/>
            <a:ext cx="2390056" cy="1368152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900">
                <a:solidFill>
                  <a:srgbClr val="585858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900">
                <a:solidFill>
                  <a:srgbClr val="58585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kern="0" dirty="0">
                <a:solidFill>
                  <a:schemeClr val="bg1"/>
                </a:solidFill>
              </a:rPr>
              <a:t>Unit 5</a:t>
            </a:r>
            <a:r>
              <a:rPr lang="en-GB" kern="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kern="0" dirty="0">
                <a:solidFill>
                  <a:schemeClr val="bg1"/>
                </a:solidFill>
              </a:rPr>
              <a:t>Leading the Work Group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322BEF54-5ECA-4623-8327-9771399C960C}"/>
              </a:ext>
            </a:extLst>
          </p:cNvPr>
          <p:cNvSpPr txBox="1">
            <a:spLocks/>
          </p:cNvSpPr>
          <p:nvPr/>
        </p:nvSpPr>
        <p:spPr bwMode="auto">
          <a:xfrm>
            <a:off x="9179837" y="1549187"/>
            <a:ext cx="2390056" cy="1368152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900">
                <a:solidFill>
                  <a:srgbClr val="585858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900">
                <a:solidFill>
                  <a:srgbClr val="58585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kern="0" dirty="0">
                <a:solidFill>
                  <a:schemeClr val="bg1"/>
                </a:solidFill>
              </a:rPr>
              <a:t>Unit 6</a:t>
            </a:r>
            <a:r>
              <a:rPr lang="en-GB" kern="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kern="0" dirty="0">
                <a:solidFill>
                  <a:schemeClr val="bg1"/>
                </a:solidFill>
              </a:rPr>
              <a:t>Evaluating the Work Group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67A95ECB-744A-4E19-B20A-9F623950674A}"/>
              </a:ext>
            </a:extLst>
          </p:cNvPr>
          <p:cNvSpPr txBox="1">
            <a:spLocks/>
          </p:cNvSpPr>
          <p:nvPr/>
        </p:nvSpPr>
        <p:spPr bwMode="auto">
          <a:xfrm>
            <a:off x="601035" y="3940662"/>
            <a:ext cx="2390056" cy="1368152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900">
                <a:solidFill>
                  <a:srgbClr val="585858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900">
                <a:solidFill>
                  <a:srgbClr val="58585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kern="0" dirty="0">
                <a:solidFill>
                  <a:schemeClr val="bg1"/>
                </a:solidFill>
              </a:rPr>
              <a:t>Unit 7</a:t>
            </a:r>
            <a:r>
              <a:rPr lang="en-GB" kern="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kern="0" dirty="0">
                <a:solidFill>
                  <a:schemeClr val="bg1"/>
                </a:solidFill>
              </a:rPr>
              <a:t>Working with others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941E5D98-D3B2-4370-A15C-AD20C2733DE9}"/>
              </a:ext>
            </a:extLst>
          </p:cNvPr>
          <p:cNvSpPr txBox="1">
            <a:spLocks/>
          </p:cNvSpPr>
          <p:nvPr/>
        </p:nvSpPr>
        <p:spPr bwMode="auto">
          <a:xfrm>
            <a:off x="4900972" y="3938800"/>
            <a:ext cx="2390056" cy="1368152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900">
                <a:solidFill>
                  <a:srgbClr val="585858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900">
                <a:solidFill>
                  <a:srgbClr val="58585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kern="0" dirty="0">
                <a:solidFill>
                  <a:schemeClr val="bg1"/>
                </a:solidFill>
              </a:rPr>
              <a:t>Unit 8</a:t>
            </a:r>
            <a:r>
              <a:rPr lang="en-GB" kern="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kern="0" dirty="0">
                <a:solidFill>
                  <a:schemeClr val="bg1"/>
                </a:solidFill>
              </a:rPr>
              <a:t>The Work Group plan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7C01181F-33F8-427A-B953-ED5308A14156}"/>
              </a:ext>
            </a:extLst>
          </p:cNvPr>
          <p:cNvSpPr txBox="1">
            <a:spLocks/>
          </p:cNvSpPr>
          <p:nvPr/>
        </p:nvSpPr>
        <p:spPr bwMode="auto">
          <a:xfrm>
            <a:off x="9179837" y="3938800"/>
            <a:ext cx="2390056" cy="1368152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900">
                <a:solidFill>
                  <a:srgbClr val="585858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 sz="1900">
                <a:solidFill>
                  <a:srgbClr val="58585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kern="0" dirty="0">
                <a:solidFill>
                  <a:schemeClr val="bg1"/>
                </a:solidFill>
              </a:rPr>
              <a:t>Unit 9</a:t>
            </a:r>
            <a:r>
              <a:rPr lang="en-GB" kern="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kern="0" dirty="0">
                <a:solidFill>
                  <a:schemeClr val="bg1"/>
                </a:solidFill>
              </a:rPr>
              <a:t>The Work Group report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73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12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519343-E145-46D8-95F8-07943424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1"/>
            <a:ext cx="10972800" cy="694084"/>
          </a:xfrm>
        </p:spPr>
        <p:txBody>
          <a:bodyPr/>
          <a:lstStyle/>
          <a:p>
            <a:r>
              <a:rPr lang="en-GB" dirty="0">
                <a:latin typeface="+mj-lt"/>
              </a:rPr>
              <a:t>Toolkit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79FD2D-BF7E-4937-A431-C393F44B9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/>
              <a:t>Units 1 to 9 (slides and narration)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/>
              <a:t>Suggestions for further reading, watching, listening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/>
              <a:t>Suggestions for discussion with others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/>
              <a:t>Key documents: Toolkit overview; Work Group plan template; Work Group report template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6624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823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2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5.5|14.2|15.3|12.4|2"/>
</p:tagLst>
</file>

<file path=ppt/theme/theme1.xml><?xml version="1.0" encoding="utf-8"?>
<a:theme xmlns:a="http://schemas.openxmlformats.org/drawingml/2006/main" name="nctem1">
  <a:themeElements>
    <a:clrScheme name="nctem1 11">
      <a:dk1>
        <a:srgbClr val="000000"/>
      </a:dk1>
      <a:lt1>
        <a:srgbClr val="FFFFFF"/>
      </a:lt1>
      <a:dk2>
        <a:srgbClr val="00628C"/>
      </a:dk2>
      <a:lt2>
        <a:srgbClr val="5F5F5F"/>
      </a:lt2>
      <a:accent1>
        <a:srgbClr val="82E6DD"/>
      </a:accent1>
      <a:accent2>
        <a:srgbClr val="C8E2E8"/>
      </a:accent2>
      <a:accent3>
        <a:srgbClr val="FFFFFF"/>
      </a:accent3>
      <a:accent4>
        <a:srgbClr val="000000"/>
      </a:accent4>
      <a:accent5>
        <a:srgbClr val="C1F0EB"/>
      </a:accent5>
      <a:accent6>
        <a:srgbClr val="B5CDD2"/>
      </a:accent6>
      <a:hlink>
        <a:srgbClr val="00628C"/>
      </a:hlink>
      <a:folHlink>
        <a:srgbClr val="B2B2B2"/>
      </a:folHlink>
    </a:clrScheme>
    <a:fontScheme name="nctem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ctem1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1">
        <a:dk1>
          <a:srgbClr val="000000"/>
        </a:dk1>
        <a:lt1>
          <a:srgbClr val="FFFFFF"/>
        </a:lt1>
        <a:dk2>
          <a:srgbClr val="00628C"/>
        </a:dk2>
        <a:lt2>
          <a:srgbClr val="5F5F5F"/>
        </a:lt2>
        <a:accent1>
          <a:srgbClr val="82E6DD"/>
        </a:accent1>
        <a:accent2>
          <a:srgbClr val="C8E2E8"/>
        </a:accent2>
        <a:accent3>
          <a:srgbClr val="FFFFFF"/>
        </a:accent3>
        <a:accent4>
          <a:srgbClr val="000000"/>
        </a:accent4>
        <a:accent5>
          <a:srgbClr val="C1F0EB"/>
        </a:accent5>
        <a:accent6>
          <a:srgbClr val="B5CDD2"/>
        </a:accent6>
        <a:hlink>
          <a:srgbClr val="00628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ctem1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nctem1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E26B9C17F8541A0313FD0BE67F33C" ma:contentTypeVersion="4" ma:contentTypeDescription="Create a new document." ma:contentTypeScope="" ma:versionID="0b48285621c0ed9ee5c246ea61b507d9">
  <xsd:schema xmlns:xsd="http://www.w3.org/2001/XMLSchema" xmlns:xs="http://www.w3.org/2001/XMLSchema" xmlns:p="http://schemas.microsoft.com/office/2006/metadata/properties" xmlns:ns2="880a06ce-9502-4b34-8ba2-1323c269db10" targetNamespace="http://schemas.microsoft.com/office/2006/metadata/properties" ma:root="true" ma:fieldsID="07e1194b6b5ca725c7e181cfad61a37d" ns2:_="">
    <xsd:import namespace="880a06ce-9502-4b34-8ba2-1323c269db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a06ce-9502-4b34-8ba2-1323c269d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18B3D-5C68-4030-BEF3-6F927E24DA37}">
  <ds:schemaRefs>
    <ds:schemaRef ds:uri="http://purl.org/dc/elements/1.1/"/>
    <ds:schemaRef ds:uri="http://schemas.microsoft.com/office/2006/metadata/properties"/>
    <ds:schemaRef ds:uri="http://www.w3.org/XML/1998/namespace"/>
    <ds:schemaRef ds:uri="880a06ce-9502-4b34-8ba2-1323c269db10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614D725-2C21-4C66-9CD4-8D38560013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CA48D5-CF87-4E62-9CFA-B8134F07C6D3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C4A3230E-1341-438B-8314-4E45DA8F1E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0a06ce-9502-4b34-8ba2-1323c269db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3705</TotalTime>
  <Words>201</Words>
  <Application>Microsoft Office PowerPoint</Application>
  <PresentationFormat>Widescreen</PresentationFormat>
  <Paragraphs>37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nctem1</vt:lpstr>
      <vt:lpstr>Unit 0  Understanding a Maths Hub Work Group</vt:lpstr>
      <vt:lpstr>What is a Work Group?</vt:lpstr>
      <vt:lpstr>A definition</vt:lpstr>
      <vt:lpstr>Work Group on a slide</vt:lpstr>
      <vt:lpstr>Understanding the key ideas</vt:lpstr>
      <vt:lpstr>The role of the Work Group Lead</vt:lpstr>
      <vt:lpstr>Toolkit overview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Hubs PowerPoint Template</dc:title>
  <dc:creator>Stephen Peto</dc:creator>
  <cp:lastModifiedBy>John Westwell</cp:lastModifiedBy>
  <cp:revision>132</cp:revision>
  <dcterms:created xsi:type="dcterms:W3CDTF">2008-01-11T09:41:35Z</dcterms:created>
  <dcterms:modified xsi:type="dcterms:W3CDTF">2020-11-17T11:51:09Z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Natasha Chippendale</vt:lpwstr>
  </property>
  <property fmtid="{D5CDD505-2E9C-101B-9397-08002B2CF9AE}" pid="3" name="display_urn:schemas-microsoft-com:office:office#Author">
    <vt:lpwstr>Natasha Chippendale</vt:lpwstr>
  </property>
  <property fmtid="{D5CDD505-2E9C-101B-9397-08002B2CF9AE}" pid="4" name="Order">
    <vt:lpwstr>148500.000000000</vt:lpwstr>
  </property>
  <property fmtid="{D5CDD505-2E9C-101B-9397-08002B2CF9AE}" pid="5" name="ContentTypeId">
    <vt:lpwstr>0x01010042AE26B9C17F8541A0313FD0BE67F33C</vt:lpwstr>
  </property>
</Properties>
</file>