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3" r:id="rId4"/>
  </p:sldMasterIdLst>
  <p:notesMasterIdLst>
    <p:notesMasterId r:id="rId15"/>
  </p:notesMasterIdLst>
  <p:handoutMasterIdLst>
    <p:handoutMasterId r:id="rId16"/>
  </p:handoutMasterIdLst>
  <p:sldIdLst>
    <p:sldId id="257" r:id="rId5"/>
    <p:sldId id="392" r:id="rId6"/>
    <p:sldId id="381" r:id="rId7"/>
    <p:sldId id="472" r:id="rId8"/>
    <p:sldId id="473" r:id="rId9"/>
    <p:sldId id="471" r:id="rId10"/>
    <p:sldId id="475" r:id="rId11"/>
    <p:sldId id="476" r:id="rId12"/>
    <p:sldId id="477"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7BCF3CE0-E63F-F149-A617-42B38B9B8764}">
          <p14:sldIdLst>
            <p14:sldId id="257"/>
            <p14:sldId id="392"/>
            <p14:sldId id="381"/>
            <p14:sldId id="472"/>
            <p14:sldId id="473"/>
            <p14:sldId id="471"/>
            <p14:sldId id="475"/>
            <p14:sldId id="476"/>
            <p14:sldId id="477"/>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6C3"/>
    <a:srgbClr val="002060"/>
    <a:srgbClr val="001F60"/>
    <a:srgbClr val="024D93"/>
    <a:srgbClr val="85D3B4"/>
    <a:srgbClr val="9AF8D3"/>
    <a:srgbClr val="FF00AE"/>
    <a:srgbClr val="004D94"/>
    <a:srgbClr val="F56600"/>
    <a:srgbClr val="004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6C38D-75DE-41BE-82EE-84CEF208F602}" v="8" dt="2024-09-21T20:45:40.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68" autoAdjust="0"/>
  </p:normalViewPr>
  <p:slideViewPr>
    <p:cSldViewPr snapToGrid="0">
      <p:cViewPr varScale="1">
        <p:scale>
          <a:sx n="75" d="100"/>
          <a:sy n="75" d="100"/>
        </p:scale>
        <p:origin x="110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y Strong" userId="ebb7f10b-e821-40a3-aea1-d1449ac3eb4a" providerId="ADAL" clId="{8B66C38D-75DE-41BE-82EE-84CEF208F602}"/>
    <pc:docChg chg="undo custSel addSld delSld modSld sldOrd modSection">
      <pc:chgData name="Marcy Strong" userId="ebb7f10b-e821-40a3-aea1-d1449ac3eb4a" providerId="ADAL" clId="{8B66C38D-75DE-41BE-82EE-84CEF208F602}" dt="2024-09-23T12:59:12.507" v="2840" actId="20577"/>
      <pc:docMkLst>
        <pc:docMk/>
      </pc:docMkLst>
      <pc:sldChg chg="modSp mod">
        <pc:chgData name="Marcy Strong" userId="ebb7f10b-e821-40a3-aea1-d1449ac3eb4a" providerId="ADAL" clId="{8B66C38D-75DE-41BE-82EE-84CEF208F602}" dt="2024-09-17T20:02:43.032" v="1058" actId="2711"/>
        <pc:sldMkLst>
          <pc:docMk/>
          <pc:sldMk cId="1366931481" sldId="257"/>
        </pc:sldMkLst>
        <pc:spChg chg="mod">
          <ac:chgData name="Marcy Strong" userId="ebb7f10b-e821-40a3-aea1-d1449ac3eb4a" providerId="ADAL" clId="{8B66C38D-75DE-41BE-82EE-84CEF208F602}" dt="2024-09-17T20:02:43.032" v="1058" actId="2711"/>
          <ac:spMkLst>
            <pc:docMk/>
            <pc:sldMk cId="1366931481" sldId="257"/>
            <ac:spMk id="7" creationId="{D8FED0B1-9072-2141-8E83-CC5FD0CE2F5B}"/>
          </ac:spMkLst>
        </pc:spChg>
      </pc:sldChg>
      <pc:sldChg chg="addSp modSp mod">
        <pc:chgData name="Marcy Strong" userId="ebb7f10b-e821-40a3-aea1-d1449ac3eb4a" providerId="ADAL" clId="{8B66C38D-75DE-41BE-82EE-84CEF208F602}" dt="2024-09-17T20:16:38.130" v="1121" actId="255"/>
        <pc:sldMkLst>
          <pc:docMk/>
          <pc:sldMk cId="63347819" sldId="381"/>
        </pc:sldMkLst>
        <pc:spChg chg="add mod">
          <ac:chgData name="Marcy Strong" userId="ebb7f10b-e821-40a3-aea1-d1449ac3eb4a" providerId="ADAL" clId="{8B66C38D-75DE-41BE-82EE-84CEF208F602}" dt="2024-09-17T20:16:38.130" v="1121" actId="255"/>
          <ac:spMkLst>
            <pc:docMk/>
            <pc:sldMk cId="63347819" sldId="381"/>
            <ac:spMk id="2" creationId="{8212C0D4-2F8E-2221-41B9-789A6B5A9697}"/>
          </ac:spMkLst>
        </pc:spChg>
      </pc:sldChg>
      <pc:sldChg chg="modSp mod ord modNotesTx">
        <pc:chgData name="Marcy Strong" userId="ebb7f10b-e821-40a3-aea1-d1449ac3eb4a" providerId="ADAL" clId="{8B66C38D-75DE-41BE-82EE-84CEF208F602}" dt="2024-09-17T20:16:58.562" v="1129" actId="20577"/>
        <pc:sldMkLst>
          <pc:docMk/>
          <pc:sldMk cId="3129404358" sldId="392"/>
        </pc:sldMkLst>
        <pc:spChg chg="mod">
          <ac:chgData name="Marcy Strong" userId="ebb7f10b-e821-40a3-aea1-d1449ac3eb4a" providerId="ADAL" clId="{8B66C38D-75DE-41BE-82EE-84CEF208F602}" dt="2024-09-17T20:16:58.562" v="1129" actId="20577"/>
          <ac:spMkLst>
            <pc:docMk/>
            <pc:sldMk cId="3129404358" sldId="392"/>
            <ac:spMk id="2" creationId="{FCD9A99E-FC0C-4542-AC66-20328FDA76E3}"/>
          </ac:spMkLst>
        </pc:spChg>
      </pc:sldChg>
      <pc:sldChg chg="addSp modSp del mod modNotesTx">
        <pc:chgData name="Marcy Strong" userId="ebb7f10b-e821-40a3-aea1-d1449ac3eb4a" providerId="ADAL" clId="{8B66C38D-75DE-41BE-82EE-84CEF208F602}" dt="2024-09-17T19:34:51.946" v="742" actId="2696"/>
        <pc:sldMkLst>
          <pc:docMk/>
          <pc:sldMk cId="3973563281" sldId="445"/>
        </pc:sldMkLst>
        <pc:spChg chg="add mod">
          <ac:chgData name="Marcy Strong" userId="ebb7f10b-e821-40a3-aea1-d1449ac3eb4a" providerId="ADAL" clId="{8B66C38D-75DE-41BE-82EE-84CEF208F602}" dt="2024-09-17T19:20:12.034" v="435" actId="20577"/>
          <ac:spMkLst>
            <pc:docMk/>
            <pc:sldMk cId="3973563281" sldId="445"/>
            <ac:spMk id="2" creationId="{0CFEAB4E-1EB3-5624-23A7-7D5B5FA287AD}"/>
          </ac:spMkLst>
        </pc:spChg>
        <pc:spChg chg="add mod">
          <ac:chgData name="Marcy Strong" userId="ebb7f10b-e821-40a3-aea1-d1449ac3eb4a" providerId="ADAL" clId="{8B66C38D-75DE-41BE-82EE-84CEF208F602}" dt="2024-09-17T19:21:38.967" v="478" actId="255"/>
          <ac:spMkLst>
            <pc:docMk/>
            <pc:sldMk cId="3973563281" sldId="445"/>
            <ac:spMk id="3" creationId="{D8CD3679-1154-5524-0ED8-0108E49B2E10}"/>
          </ac:spMkLst>
        </pc:spChg>
      </pc:sldChg>
      <pc:sldChg chg="addSp delSp modSp mod ord modNotesTx">
        <pc:chgData name="Marcy Strong" userId="ebb7f10b-e821-40a3-aea1-d1449ac3eb4a" providerId="ADAL" clId="{8B66C38D-75DE-41BE-82EE-84CEF208F602}" dt="2024-09-21T20:45:26.407" v="2596"/>
        <pc:sldMkLst>
          <pc:docMk/>
          <pc:sldMk cId="3896540480" sldId="471"/>
        </pc:sldMkLst>
        <pc:spChg chg="del mod">
          <ac:chgData name="Marcy Strong" userId="ebb7f10b-e821-40a3-aea1-d1449ac3eb4a" providerId="ADAL" clId="{8B66C38D-75DE-41BE-82EE-84CEF208F602}" dt="2024-09-17T19:54:11.328" v="876" actId="478"/>
          <ac:spMkLst>
            <pc:docMk/>
            <pc:sldMk cId="3896540480" sldId="471"/>
            <ac:spMk id="2" creationId="{5AB64447-93B9-FAA5-E26F-A67E4FA73287}"/>
          </ac:spMkLst>
        </pc:spChg>
        <pc:spChg chg="del">
          <ac:chgData name="Marcy Strong" userId="ebb7f10b-e821-40a3-aea1-d1449ac3eb4a" providerId="ADAL" clId="{8B66C38D-75DE-41BE-82EE-84CEF208F602}" dt="2024-09-17T19:54:02.689" v="873" actId="478"/>
          <ac:spMkLst>
            <pc:docMk/>
            <pc:sldMk cId="3896540480" sldId="471"/>
            <ac:spMk id="6" creationId="{9B350982-E4E4-F663-3E86-B5C66ADD76ED}"/>
          </ac:spMkLst>
        </pc:spChg>
        <pc:spChg chg="del">
          <ac:chgData name="Marcy Strong" userId="ebb7f10b-e821-40a3-aea1-d1449ac3eb4a" providerId="ADAL" clId="{8B66C38D-75DE-41BE-82EE-84CEF208F602}" dt="2024-09-17T19:54:04.270" v="874" actId="478"/>
          <ac:spMkLst>
            <pc:docMk/>
            <pc:sldMk cId="3896540480" sldId="471"/>
            <ac:spMk id="8" creationId="{C25BBEE2-A792-6D04-9432-2196425DC99F}"/>
          </ac:spMkLst>
        </pc:spChg>
        <pc:picChg chg="add del mod">
          <ac:chgData name="Marcy Strong" userId="ebb7f10b-e821-40a3-aea1-d1449ac3eb4a" providerId="ADAL" clId="{8B66C38D-75DE-41BE-82EE-84CEF208F602}" dt="2024-09-17T20:04:05.096" v="1060" actId="21"/>
          <ac:picMkLst>
            <pc:docMk/>
            <pc:sldMk cId="3896540480" sldId="471"/>
            <ac:picMk id="4" creationId="{F66957CE-650E-9097-45E1-2158CBB53E1C}"/>
          </ac:picMkLst>
        </pc:picChg>
      </pc:sldChg>
      <pc:sldChg chg="modSp add mod modNotesTx">
        <pc:chgData name="Marcy Strong" userId="ebb7f10b-e821-40a3-aea1-d1449ac3eb4a" providerId="ADAL" clId="{8B66C38D-75DE-41BE-82EE-84CEF208F602}" dt="2024-09-18T19:07:56.773" v="1198" actId="1076"/>
        <pc:sldMkLst>
          <pc:docMk/>
          <pc:sldMk cId="4105317458" sldId="472"/>
        </pc:sldMkLst>
        <pc:spChg chg="mod">
          <ac:chgData name="Marcy Strong" userId="ebb7f10b-e821-40a3-aea1-d1449ac3eb4a" providerId="ADAL" clId="{8B66C38D-75DE-41BE-82EE-84CEF208F602}" dt="2024-09-18T19:07:56.773" v="1198" actId="1076"/>
          <ac:spMkLst>
            <pc:docMk/>
            <pc:sldMk cId="4105317458" sldId="472"/>
            <ac:spMk id="3" creationId="{D8CD3679-1154-5524-0ED8-0108E49B2E10}"/>
          </ac:spMkLst>
        </pc:spChg>
      </pc:sldChg>
      <pc:sldChg chg="modSp add mod modNotesTx">
        <pc:chgData name="Marcy Strong" userId="ebb7f10b-e821-40a3-aea1-d1449ac3eb4a" providerId="ADAL" clId="{8B66C38D-75DE-41BE-82EE-84CEF208F602}" dt="2024-09-17T20:14:38.149" v="1102" actId="113"/>
        <pc:sldMkLst>
          <pc:docMk/>
          <pc:sldMk cId="1056976650" sldId="473"/>
        </pc:sldMkLst>
        <pc:spChg chg="mod">
          <ac:chgData name="Marcy Strong" userId="ebb7f10b-e821-40a3-aea1-d1449ac3eb4a" providerId="ADAL" clId="{8B66C38D-75DE-41BE-82EE-84CEF208F602}" dt="2024-09-17T20:14:38.149" v="1102" actId="113"/>
          <ac:spMkLst>
            <pc:docMk/>
            <pc:sldMk cId="1056976650" sldId="473"/>
            <ac:spMk id="3" creationId="{D8CD3679-1154-5524-0ED8-0108E49B2E10}"/>
          </ac:spMkLst>
        </pc:spChg>
      </pc:sldChg>
      <pc:sldChg chg="new del">
        <pc:chgData name="Marcy Strong" userId="ebb7f10b-e821-40a3-aea1-d1449ac3eb4a" providerId="ADAL" clId="{8B66C38D-75DE-41BE-82EE-84CEF208F602}" dt="2024-09-21T20:26:44.924" v="1201" actId="2696"/>
        <pc:sldMkLst>
          <pc:docMk/>
          <pc:sldMk cId="84354378" sldId="474"/>
        </pc:sldMkLst>
      </pc:sldChg>
      <pc:sldChg chg="new del">
        <pc:chgData name="Marcy Strong" userId="ebb7f10b-e821-40a3-aea1-d1449ac3eb4a" providerId="ADAL" clId="{8B66C38D-75DE-41BE-82EE-84CEF208F602}" dt="2024-09-17T19:53:56.941" v="872" actId="2696"/>
        <pc:sldMkLst>
          <pc:docMk/>
          <pc:sldMk cId="90188318" sldId="474"/>
        </pc:sldMkLst>
      </pc:sldChg>
      <pc:sldChg chg="modSp add mod modNotesTx">
        <pc:chgData name="Marcy Strong" userId="ebb7f10b-e821-40a3-aea1-d1449ac3eb4a" providerId="ADAL" clId="{8B66C38D-75DE-41BE-82EE-84CEF208F602}" dt="2024-09-21T20:33:58.340" v="2016" actId="20577"/>
        <pc:sldMkLst>
          <pc:docMk/>
          <pc:sldMk cId="2301736142" sldId="475"/>
        </pc:sldMkLst>
        <pc:spChg chg="mod">
          <ac:chgData name="Marcy Strong" userId="ebb7f10b-e821-40a3-aea1-d1449ac3eb4a" providerId="ADAL" clId="{8B66C38D-75DE-41BE-82EE-84CEF208F602}" dt="2024-09-21T20:26:56.239" v="1220" actId="20577"/>
          <ac:spMkLst>
            <pc:docMk/>
            <pc:sldMk cId="2301736142" sldId="475"/>
            <ac:spMk id="2" creationId="{0CFEAB4E-1EB3-5624-23A7-7D5B5FA287AD}"/>
          </ac:spMkLst>
        </pc:spChg>
        <pc:spChg chg="mod">
          <ac:chgData name="Marcy Strong" userId="ebb7f10b-e821-40a3-aea1-d1449ac3eb4a" providerId="ADAL" clId="{8B66C38D-75DE-41BE-82EE-84CEF208F602}" dt="2024-09-21T20:29:17.957" v="1269" actId="114"/>
          <ac:spMkLst>
            <pc:docMk/>
            <pc:sldMk cId="2301736142" sldId="475"/>
            <ac:spMk id="3" creationId="{D8CD3679-1154-5524-0ED8-0108E49B2E10}"/>
          </ac:spMkLst>
        </pc:spChg>
      </pc:sldChg>
      <pc:sldChg chg="modSp add mod modNotesTx">
        <pc:chgData name="Marcy Strong" userId="ebb7f10b-e821-40a3-aea1-d1449ac3eb4a" providerId="ADAL" clId="{8B66C38D-75DE-41BE-82EE-84CEF208F602}" dt="2024-09-22T14:55:05.296" v="2835" actId="255"/>
        <pc:sldMkLst>
          <pc:docMk/>
          <pc:sldMk cId="1049915663" sldId="476"/>
        </pc:sldMkLst>
        <pc:spChg chg="mod">
          <ac:chgData name="Marcy Strong" userId="ebb7f10b-e821-40a3-aea1-d1449ac3eb4a" providerId="ADAL" clId="{8B66C38D-75DE-41BE-82EE-84CEF208F602}" dt="2024-09-22T14:55:05.296" v="2835" actId="255"/>
          <ac:spMkLst>
            <pc:docMk/>
            <pc:sldMk cId="1049915663" sldId="476"/>
            <ac:spMk id="3" creationId="{D8CD3679-1154-5524-0ED8-0108E49B2E10}"/>
          </ac:spMkLst>
        </pc:spChg>
      </pc:sldChg>
      <pc:sldChg chg="new del">
        <pc:chgData name="Marcy Strong" userId="ebb7f10b-e821-40a3-aea1-d1449ac3eb4a" providerId="ADAL" clId="{8B66C38D-75DE-41BE-82EE-84CEF208F602}" dt="2024-09-21T20:45:35.164" v="2597" actId="2696"/>
        <pc:sldMkLst>
          <pc:docMk/>
          <pc:sldMk cId="1409204400" sldId="477"/>
        </pc:sldMkLst>
      </pc:sldChg>
      <pc:sldChg chg="modSp add mod modNotesTx">
        <pc:chgData name="Marcy Strong" userId="ebb7f10b-e821-40a3-aea1-d1449ac3eb4a" providerId="ADAL" clId="{8B66C38D-75DE-41BE-82EE-84CEF208F602}" dt="2024-09-23T12:59:12.507" v="2840" actId="20577"/>
        <pc:sldMkLst>
          <pc:docMk/>
          <pc:sldMk cId="3993650441" sldId="477"/>
        </pc:sldMkLst>
        <pc:spChg chg="mod">
          <ac:chgData name="Marcy Strong" userId="ebb7f10b-e821-40a3-aea1-d1449ac3eb4a" providerId="ADAL" clId="{8B66C38D-75DE-41BE-82EE-84CEF208F602}" dt="2024-09-23T12:59:12.507" v="2840" actId="20577"/>
          <ac:spMkLst>
            <pc:docMk/>
            <pc:sldMk cId="3993650441" sldId="477"/>
            <ac:spMk id="3" creationId="{D8CD3679-1154-5524-0ED8-0108E49B2E1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1982B-D495-6A43-A49A-1740583217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DBA0F816-FE66-014C-BA1C-9EB5A0A9FC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49224-4EE8-9142-A89B-A7A865D3FE71}" type="datetimeFigureOut">
              <a:rPr lang="en-US" smtClean="0">
                <a:latin typeface="Aptos" panose="020B0004020202020204" pitchFamily="34" charset="0"/>
              </a:rPr>
              <a:t>9/17/2024</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2ED7A030-5CDF-FD4E-9016-771F69A71C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B9963A61-72BB-C640-99E5-C317356D33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E5DD-D8C7-5D40-AED1-27D78ECBB2AA}"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311581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1248EBF8-2D22-447B-8F87-26886C739217}" type="datetimeFigureOut">
              <a:rPr lang="en-US" smtClean="0"/>
              <a:pPr/>
              <a:t>9/17/2024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657414E9-1EF5-4802-946B-4A56A5BC3F21}" type="slidenum">
              <a:rPr lang="en-US" smtClean="0"/>
              <a:pPr/>
              <a:t>‹#›</a:t>
            </a:fld>
            <a:endParaRPr lang="en-US" dirty="0"/>
          </a:p>
        </p:txBody>
      </p:sp>
    </p:spTree>
    <p:extLst>
      <p:ext uri="{BB962C8B-B14F-4D97-AF65-F5344CB8AC3E}">
        <p14:creationId xmlns:p14="http://schemas.microsoft.com/office/powerpoint/2010/main" val="34884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a:lvl2pPr marL="457200" algn="l" defTabSz="914400" rtl="0" eaLnBrk="1" latinLnBrk="0" hangingPunct="1">
      <a:defRPr sz="1200" kern="1200">
        <a:solidFill>
          <a:schemeClr val="tx1"/>
        </a:solidFill>
        <a:latin typeface="Aptos" panose="020B0004020202020204" pitchFamily="34" charset="0"/>
        <a:ea typeface="+mn-ea"/>
        <a:cs typeface="+mn-cs"/>
      </a:defRPr>
    </a:lvl2pPr>
    <a:lvl3pPr marL="914400" algn="l" defTabSz="914400" rtl="0" eaLnBrk="1" latinLnBrk="0" hangingPunct="1">
      <a:defRPr sz="1200" kern="1200">
        <a:solidFill>
          <a:schemeClr val="tx1"/>
        </a:solidFill>
        <a:latin typeface="Aptos" panose="020B0004020202020204" pitchFamily="34" charset="0"/>
        <a:ea typeface="+mn-ea"/>
        <a:cs typeface="+mn-cs"/>
      </a:defRPr>
    </a:lvl3pPr>
    <a:lvl4pPr marL="1371600" algn="l" defTabSz="914400" rtl="0" eaLnBrk="1" latinLnBrk="0" hangingPunct="1">
      <a:defRPr sz="1200" kern="1200">
        <a:solidFill>
          <a:schemeClr val="tx1"/>
        </a:solidFill>
        <a:latin typeface="Aptos" panose="020B0004020202020204" pitchFamily="34" charset="0"/>
        <a:ea typeface="+mn-ea"/>
        <a:cs typeface="+mn-cs"/>
      </a:defRPr>
    </a:lvl4pPr>
    <a:lvl5pPr marL="1828800" algn="l" defTabSz="914400" rtl="0" eaLnBrk="1" latinLnBrk="0" hangingPunct="1">
      <a:defRPr sz="12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2</a:t>
            </a:fld>
            <a:endParaRPr lang="en-US"/>
          </a:p>
        </p:txBody>
      </p:sp>
    </p:spTree>
    <p:extLst>
      <p:ext uri="{BB962C8B-B14F-4D97-AF65-F5344CB8AC3E}">
        <p14:creationId xmlns:p14="http://schemas.microsoft.com/office/powerpoint/2010/main" val="98660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25D4CB0E-3716-446C-828E-06E93CE69108}" type="slidenum">
              <a:rPr lang="en-US" smtClean="0"/>
              <a:t>3</a:t>
            </a:fld>
            <a:endParaRPr lang="en-US"/>
          </a:p>
        </p:txBody>
      </p:sp>
    </p:spTree>
    <p:extLst>
      <p:ext uri="{BB962C8B-B14F-4D97-AF65-F5344CB8AC3E}">
        <p14:creationId xmlns:p14="http://schemas.microsoft.com/office/powerpoint/2010/main" val="238279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Physical Items refreshes overnight</a:t>
            </a:r>
          </a:p>
          <a:p>
            <a:r>
              <a:rPr lang="en-US" dirty="0">
                <a:ea typeface="Calibri"/>
                <a:cs typeface="Arial" panose="020B0604020202020204" pitchFamily="34" charset="0"/>
              </a:rPr>
              <a:t>Titles refreshes after 30 days</a:t>
            </a:r>
          </a:p>
        </p:txBody>
      </p:sp>
      <p:sp>
        <p:nvSpPr>
          <p:cNvPr id="4" name="Slide Number Placeholder 3"/>
          <p:cNvSpPr>
            <a:spLocks noGrp="1"/>
          </p:cNvSpPr>
          <p:nvPr>
            <p:ph type="sldNum" sz="quarter" idx="5"/>
          </p:nvPr>
        </p:nvSpPr>
        <p:spPr/>
        <p:txBody>
          <a:bodyPr/>
          <a:lstStyle/>
          <a:p>
            <a:fld id="{657414E9-1EF5-4802-946B-4A56A5BC3F21}" type="slidenum">
              <a:rPr lang="en-US" smtClean="0"/>
              <a:t>4</a:t>
            </a:fld>
            <a:endParaRPr lang="en-US"/>
          </a:p>
        </p:txBody>
      </p:sp>
    </p:spTree>
    <p:extLst>
      <p:ext uri="{BB962C8B-B14F-4D97-AF65-F5344CB8AC3E}">
        <p14:creationId xmlns:p14="http://schemas.microsoft.com/office/powerpoint/2010/main" val="55788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You can request a Last Copy report from SLS</a:t>
            </a:r>
          </a:p>
        </p:txBody>
      </p:sp>
      <p:sp>
        <p:nvSpPr>
          <p:cNvPr id="4" name="Slide Number Placeholder 3"/>
          <p:cNvSpPr>
            <a:spLocks noGrp="1"/>
          </p:cNvSpPr>
          <p:nvPr>
            <p:ph type="sldNum" sz="quarter" idx="5"/>
          </p:nvPr>
        </p:nvSpPr>
        <p:spPr/>
        <p:txBody>
          <a:bodyPr/>
          <a:lstStyle/>
          <a:p>
            <a:fld id="{657414E9-1EF5-4802-946B-4A56A5BC3F21}" type="slidenum">
              <a:rPr lang="en-US" smtClean="0"/>
              <a:t>5</a:t>
            </a:fld>
            <a:endParaRPr lang="en-US"/>
          </a:p>
        </p:txBody>
      </p:sp>
    </p:spTree>
    <p:extLst>
      <p:ext uri="{BB962C8B-B14F-4D97-AF65-F5344CB8AC3E}">
        <p14:creationId xmlns:p14="http://schemas.microsoft.com/office/powerpoint/2010/main" val="103853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tool is a Data Visualization Workbook that can give you a big picture visual of your physical collection.</a:t>
            </a:r>
          </a:p>
        </p:txBody>
      </p:sp>
      <p:sp>
        <p:nvSpPr>
          <p:cNvPr id="4" name="Slide Number Placeholder 3"/>
          <p:cNvSpPr>
            <a:spLocks noGrp="1"/>
          </p:cNvSpPr>
          <p:nvPr>
            <p:ph type="sldNum" sz="quarter" idx="5"/>
          </p:nvPr>
        </p:nvSpPr>
        <p:spPr/>
        <p:txBody>
          <a:bodyPr/>
          <a:lstStyle/>
          <a:p>
            <a:fld id="{657414E9-1EF5-4802-946B-4A56A5BC3F21}" type="slidenum">
              <a:rPr lang="en-US" smtClean="0"/>
              <a:pPr/>
              <a:t>6</a:t>
            </a:fld>
            <a:endParaRPr lang="en-US"/>
          </a:p>
        </p:txBody>
      </p:sp>
    </p:spTree>
    <p:extLst>
      <p:ext uri="{BB962C8B-B14F-4D97-AF65-F5344CB8AC3E}">
        <p14:creationId xmlns:p14="http://schemas.microsoft.com/office/powerpoint/2010/main" val="52908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Next, we’ll look at some reports that you may want to use to check on the general health of your collection and look for items that may have fallen through the cracks or that could use improvements. </a:t>
            </a:r>
          </a:p>
          <a:p>
            <a:endParaRPr lang="en-US" dirty="0">
              <a:ea typeface="Calibri"/>
              <a:cs typeface="Arial" panose="020B0604020202020204" pitchFamily="34" charset="0"/>
            </a:endParaRPr>
          </a:p>
          <a:p>
            <a:r>
              <a:rPr lang="en-US" dirty="0" err="1">
                <a:ea typeface="Calibri"/>
                <a:cs typeface="Arial" panose="020B0604020202020204" pitchFamily="34" charset="0"/>
              </a:rPr>
              <a:t>ExLibris</a:t>
            </a:r>
            <a:r>
              <a:rPr lang="en-US" dirty="0">
                <a:ea typeface="Calibri"/>
                <a:cs typeface="Arial" panose="020B0604020202020204" pitchFamily="34" charset="0"/>
              </a:rPr>
              <a:t> has some handy out-of-the-box reports that can help you identify materials that haven’t been completed and are missing some or all of their inventory. These reports are Bibliographic records with holdings record and no items, and Bibliographic records with no inventory of any type. One thing to remember about these reports is that they are using the Titles subject area, which is only refreshed monthly. You may find records on these lists that have been addressed more recently.</a:t>
            </a:r>
          </a:p>
        </p:txBody>
      </p:sp>
      <p:sp>
        <p:nvSpPr>
          <p:cNvPr id="4" name="Slide Number Placeholder 3"/>
          <p:cNvSpPr>
            <a:spLocks noGrp="1"/>
          </p:cNvSpPr>
          <p:nvPr>
            <p:ph type="sldNum" sz="quarter" idx="5"/>
          </p:nvPr>
        </p:nvSpPr>
        <p:spPr/>
        <p:txBody>
          <a:bodyPr/>
          <a:lstStyle/>
          <a:p>
            <a:fld id="{657414E9-1EF5-4802-946B-4A56A5BC3F21}" type="slidenum">
              <a:rPr lang="en-US" smtClean="0"/>
              <a:t>7</a:t>
            </a:fld>
            <a:endParaRPr lang="en-US"/>
          </a:p>
        </p:txBody>
      </p:sp>
    </p:spTree>
    <p:extLst>
      <p:ext uri="{BB962C8B-B14F-4D97-AF65-F5344CB8AC3E}">
        <p14:creationId xmlns:p14="http://schemas.microsoft.com/office/powerpoint/2010/main" val="381709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Arial" panose="020B0604020202020204" pitchFamily="34" charset="0"/>
              </a:rPr>
              <a:t>These reports have been developed by staff members at SLS and are available to all Alma users through the SUNY consortia folder. Like any shared report, if you want to alter these reports, please save a copy in your institution’s Alma folder and don’t edit these in the consortia folder.</a:t>
            </a:r>
          </a:p>
        </p:txBody>
      </p:sp>
      <p:sp>
        <p:nvSpPr>
          <p:cNvPr id="4" name="Slide Number Placeholder 3"/>
          <p:cNvSpPr>
            <a:spLocks noGrp="1"/>
          </p:cNvSpPr>
          <p:nvPr>
            <p:ph type="sldNum" sz="quarter" idx="5"/>
          </p:nvPr>
        </p:nvSpPr>
        <p:spPr/>
        <p:txBody>
          <a:bodyPr/>
          <a:lstStyle/>
          <a:p>
            <a:fld id="{657414E9-1EF5-4802-946B-4A56A5BC3F21}" type="slidenum">
              <a:rPr lang="en-US" smtClean="0"/>
              <a:t>8</a:t>
            </a:fld>
            <a:endParaRPr lang="en-US"/>
          </a:p>
        </p:txBody>
      </p:sp>
    </p:spTree>
    <p:extLst>
      <p:ext uri="{BB962C8B-B14F-4D97-AF65-F5344CB8AC3E}">
        <p14:creationId xmlns:p14="http://schemas.microsoft.com/office/powerpoint/2010/main" val="207797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9</a:t>
            </a:fld>
            <a:endParaRPr lang="en-US"/>
          </a:p>
        </p:txBody>
      </p:sp>
    </p:spTree>
    <p:extLst>
      <p:ext uri="{BB962C8B-B14F-4D97-AF65-F5344CB8AC3E}">
        <p14:creationId xmlns:p14="http://schemas.microsoft.com/office/powerpoint/2010/main" val="4126218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1"/>
            <a:ext cx="11945427"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6"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2"/>
            <a:ext cx="1185579" cy="1185579"/>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6"/>
            <a:ext cx="4603935"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
        <p:nvSpPr>
          <p:cNvPr id="8" name="Content Placeholder 2">
            <a:extLst>
              <a:ext uri="{FF2B5EF4-FFF2-40B4-BE49-F238E27FC236}">
                <a16:creationId xmlns:a16="http://schemas.microsoft.com/office/drawing/2014/main" id="{0BB94EEA-4D62-459B-B548-CAAFD1861F3A}"/>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Aptos" panose="020B0004020202020204" pitchFamily="34" charset="0"/>
              </a:defRPr>
            </a:lvl1pPr>
            <a:lvl2pPr>
              <a:defRPr>
                <a:solidFill>
                  <a:schemeClr val="bg1"/>
                </a:solidFill>
                <a:latin typeface="Aptos" panose="020B0004020202020204" pitchFamily="34" charset="0"/>
              </a:defRPr>
            </a:lvl2pPr>
            <a:lvl3pPr>
              <a:defRPr>
                <a:solidFill>
                  <a:schemeClr val="bg1"/>
                </a:solidFill>
                <a:latin typeface="Aptos" panose="020B0004020202020204" pitchFamily="34" charset="0"/>
              </a:defRPr>
            </a:lvl3pPr>
            <a:lvl4pPr>
              <a:defRPr>
                <a:solidFill>
                  <a:schemeClr val="bg1"/>
                </a:solidFill>
                <a:latin typeface="Aptos" panose="020B0004020202020204" pitchFamily="34" charset="0"/>
              </a:defRPr>
            </a:lvl4pPr>
            <a:lvl5pPr>
              <a:defRPr>
                <a:solidFill>
                  <a:schemeClr val="bg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D36DEA71-F9F1-455C-AE5E-786F36EF1C8D}"/>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Aptos" panose="020B0004020202020204" pitchFamily="34" charset="0"/>
              </a:defRPr>
            </a:lvl1pPr>
            <a:lvl2pPr>
              <a:defRPr>
                <a:solidFill>
                  <a:schemeClr val="bg1"/>
                </a:solidFill>
                <a:latin typeface="Aptos" panose="020B0004020202020204" pitchFamily="34" charset="0"/>
              </a:defRPr>
            </a:lvl2pPr>
            <a:lvl3pPr>
              <a:defRPr>
                <a:solidFill>
                  <a:schemeClr val="bg1"/>
                </a:solidFill>
                <a:latin typeface="Aptos" panose="020B0004020202020204" pitchFamily="34" charset="0"/>
              </a:defRPr>
            </a:lvl3pPr>
            <a:lvl4pPr>
              <a:defRPr>
                <a:solidFill>
                  <a:schemeClr val="bg1"/>
                </a:solidFill>
                <a:latin typeface="Aptos" panose="020B0004020202020204" pitchFamily="34" charset="0"/>
              </a:defRPr>
            </a:lvl4pPr>
            <a:lvl5pPr>
              <a:defRPr>
                <a:solidFill>
                  <a:schemeClr val="bg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8FBA1396-BABA-4E41-B0E5-EE6AC8276783}"/>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bg1"/>
                </a:solidFill>
                <a:latin typeface="Aptos" panose="020B0004020202020204" pitchFamily="34" charset="0"/>
              </a:defRPr>
            </a:lvl1pPr>
          </a:lstStyle>
          <a:p>
            <a:r>
              <a:rPr lang="en-US" dirty="0"/>
              <a:t>Click to edit Master title style</a:t>
            </a:r>
          </a:p>
        </p:txBody>
      </p:sp>
    </p:spTree>
    <p:extLst>
      <p:ext uri="{BB962C8B-B14F-4D97-AF65-F5344CB8AC3E}">
        <p14:creationId xmlns:p14="http://schemas.microsoft.com/office/powerpoint/2010/main" val="143595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204141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267AF8CB-3380-4F2C-A382-F85D5077361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itle 1">
            <a:extLst>
              <a:ext uri="{FF2B5EF4-FFF2-40B4-BE49-F238E27FC236}">
                <a16:creationId xmlns:a16="http://schemas.microsoft.com/office/drawing/2014/main" id="{05AD1FE6-4AFE-478B-B0D6-0377F4B4B76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67E0118E-ED7C-47B9-AE87-C26AC550BD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6569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a:t>
            </a:r>
            <a:r>
              <a:rPr lang="en-US" sz="1600" b="0" i="0" dirty="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a:t>
            </a:r>
            <a:r>
              <a:rPr lang="en-US" sz="1600" b="0" i="0" dirty="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2"/>
            <a:ext cx="1185579" cy="1185579"/>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1"/>
            <a:ext cx="11945427"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6"/>
            <a:ext cx="4603935"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a:t>
            </a:r>
            <a:r>
              <a:rPr lang="en-US" sz="1600" b="0" i="0" dirty="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dirty="0">
                <a:solidFill>
                  <a:schemeClr val="bg1"/>
                </a:solidFill>
                <a:latin typeface="Helvetica Light" panose="020B0403020202020204" pitchFamily="34" charset="0"/>
              </a:rPr>
              <a:t>TO</a:t>
            </a:r>
          </a:p>
          <a:p>
            <a:r>
              <a:rPr lang="en-US" sz="7200" b="0" i="0" dirty="0">
                <a:solidFill>
                  <a:schemeClr val="bg1"/>
                </a:solidFill>
                <a:latin typeface="Helvetica Light" panose="020B0403020202020204" pitchFamily="34" charset="0"/>
              </a:rPr>
              <a:t>DIS-</a:t>
            </a:r>
          </a:p>
          <a:p>
            <a:r>
              <a:rPr lang="en-US" sz="7200" b="0" i="0" dirty="0">
                <a:solidFill>
                  <a:schemeClr val="bg1"/>
                </a:solidFill>
                <a:latin typeface="Helvetica Light" panose="020B0403020202020204" pitchFamily="34" charset="0"/>
              </a:rPr>
              <a:t>COVER</a:t>
            </a:r>
            <a:r>
              <a:rPr lang="en-US" sz="7200" b="0" i="0" dirty="0">
                <a:solidFill>
                  <a:schemeClr val="bg1"/>
                </a:solidFill>
                <a:latin typeface="Aptos" panose="020B0004020202020204" pitchFamily="34"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2065692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Tree>
    <p:extLst>
      <p:ext uri="{BB962C8B-B14F-4D97-AF65-F5344CB8AC3E}">
        <p14:creationId xmlns:p14="http://schemas.microsoft.com/office/powerpoint/2010/main" val="2041411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
        <p:nvSpPr>
          <p:cNvPr id="8" name="Title 1">
            <a:extLst>
              <a:ext uri="{FF2B5EF4-FFF2-40B4-BE49-F238E27FC236}">
                <a16:creationId xmlns:a16="http://schemas.microsoft.com/office/drawing/2014/main" id="{24082924-DD9A-4263-A412-100677BA1D7A}"/>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3EC26CEE-5BE9-4C03-B295-E5A4528959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1638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rgbClr val="002060"/>
                </a:solidFill>
                <a:latin typeface="Aptos" panose="020B0004020202020204" pitchFamily="34" charset="0"/>
              </a:rPr>
              <a:t>SUNY</a:t>
            </a:r>
            <a:r>
              <a:rPr lang="en-US" sz="1600" b="0" i="0" dirty="0">
                <a:solidFill>
                  <a:srgbClr val="002060"/>
                </a:solidFill>
                <a:latin typeface="Aptos" panose="020B0004020202020204" pitchFamily="34" charset="0"/>
              </a:rPr>
              <a:t> 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rgbClr val="002060"/>
                </a:solidFill>
                <a:latin typeface="Aptos" panose="020B0004020202020204" pitchFamily="34" charset="0"/>
              </a:rPr>
              <a:t>SUNY</a:t>
            </a:r>
            <a:r>
              <a:rPr lang="en-US" sz="1600" b="0" i="0" dirty="0">
                <a:solidFill>
                  <a:srgbClr val="002060"/>
                </a:solidFill>
                <a:latin typeface="Aptos" panose="020B0004020202020204" pitchFamily="34" charset="0"/>
              </a:rPr>
              <a:t> 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dirty="0">
                <a:solidFill>
                  <a:schemeClr val="bg1"/>
                </a:solidFill>
                <a:latin typeface="Aptos" panose="020B0004020202020204" pitchFamily="34" charset="0"/>
              </a:rPr>
              <a:t>THIS IS WHERE YOU WANT </a:t>
            </a:r>
            <a:br>
              <a:rPr lang="en-US" sz="7200" b="0" i="0" dirty="0">
                <a:solidFill>
                  <a:schemeClr val="bg1"/>
                </a:solidFill>
                <a:latin typeface="Aptos" panose="020B0004020202020204" pitchFamily="34" charset="0"/>
              </a:rPr>
            </a:br>
            <a:r>
              <a:rPr lang="en-US" sz="7200" b="0" i="0" dirty="0">
                <a:solidFill>
                  <a:schemeClr val="bg1"/>
                </a:solidFill>
                <a:latin typeface="Aptos" panose="020B0004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dirty="0">
                <a:solidFill>
                  <a:schemeClr val="bg1"/>
                </a:solidFill>
                <a:latin typeface="Aptos" panose="020B0004020202020204" pitchFamily="34" charset="0"/>
              </a:rPr>
              <a:t>TO</a:t>
            </a:r>
          </a:p>
          <a:p>
            <a:r>
              <a:rPr lang="en-US" sz="7200" b="0" i="0" dirty="0">
                <a:solidFill>
                  <a:schemeClr val="bg1"/>
                </a:solidFill>
                <a:latin typeface="Aptos" panose="020B0004020202020204" pitchFamily="34" charset="0"/>
              </a:rPr>
              <a:t>MOVE</a:t>
            </a:r>
          </a:p>
          <a:p>
            <a:r>
              <a:rPr lang="en-US" sz="7200" b="0" i="0" dirty="0">
                <a:solidFill>
                  <a:schemeClr val="bg1"/>
                </a:solidFill>
                <a:latin typeface="Aptos" panose="020B0004020202020204" pitchFamily="34" charset="0"/>
              </a:rPr>
              <a:t>FOR-</a:t>
            </a:r>
          </a:p>
          <a:p>
            <a:r>
              <a:rPr lang="en-US" sz="7200" b="0" i="0" dirty="0">
                <a:solidFill>
                  <a:schemeClr val="bg1"/>
                </a:solidFill>
                <a:latin typeface="Aptos" panose="020B0004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dirty="0">
                <a:solidFill>
                  <a:schemeClr val="bg1"/>
                </a:solidFill>
                <a:latin typeface="Aptos" panose="020B0004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964C94EC-8DD2-461E-8A4B-A689DBB99EC9}"/>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itle 1">
            <a:extLst>
              <a:ext uri="{FF2B5EF4-FFF2-40B4-BE49-F238E27FC236}">
                <a16:creationId xmlns:a16="http://schemas.microsoft.com/office/drawing/2014/main" id="{38FC9D22-E44C-43B3-860C-349059B6742B}"/>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A876E112-D409-49BF-9919-FC4DD13388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41411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dirty="0">
                <a:solidFill>
                  <a:schemeClr val="bg1"/>
                </a:solidFill>
                <a:latin typeface="Aptos" panose="020B0004020202020204" pitchFamily="34" charset="0"/>
              </a:rPr>
              <a:t>TO</a:t>
            </a:r>
          </a:p>
          <a:p>
            <a:pPr algn="l"/>
            <a:r>
              <a:rPr lang="en-US" sz="7200" b="0" i="0" dirty="0">
                <a:solidFill>
                  <a:schemeClr val="bg1"/>
                </a:solidFill>
                <a:latin typeface="Aptos" panose="020B0004020202020204" pitchFamily="34" charset="0"/>
              </a:rPr>
              <a:t>BUILD</a:t>
            </a:r>
          </a:p>
          <a:p>
            <a:pPr algn="l"/>
            <a:r>
              <a:rPr lang="en-US" sz="7200" b="0" i="0" dirty="0">
                <a:solidFill>
                  <a:schemeClr val="bg1"/>
                </a:solidFill>
                <a:latin typeface="Aptos" panose="020B0004020202020204" pitchFamily="34" charset="0"/>
              </a:rPr>
              <a:t>YOUR</a:t>
            </a:r>
          </a:p>
          <a:p>
            <a:pPr algn="l"/>
            <a:r>
              <a:rPr lang="en-US" sz="7200" b="0" i="0" dirty="0">
                <a:solidFill>
                  <a:schemeClr val="bg1"/>
                </a:solidFill>
                <a:latin typeface="Aptos" panose="020B0004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5"/>
        <p:cNvGrpSpPr/>
        <p:nvPr/>
      </p:nvGrpSpPr>
      <p:grpSpPr>
        <a:xfrm>
          <a:off x="0" y="0"/>
          <a:ext cx="0" cy="0"/>
          <a:chOff x="0" y="0"/>
          <a:chExt cx="0" cy="0"/>
        </a:xfrm>
      </p:grpSpPr>
      <p:sp>
        <p:nvSpPr>
          <p:cNvPr id="116" name="Google Shape;116;p28"/>
          <p:cNvSpPr/>
          <p:nvPr/>
        </p:nvSpPr>
        <p:spPr>
          <a:xfrm>
            <a:off x="0" y="0"/>
            <a:ext cx="12192000" cy="6858000"/>
          </a:xfrm>
          <a:prstGeom prst="rect">
            <a:avLst/>
          </a:prstGeom>
          <a:solidFill>
            <a:srgbClr val="1E74D1">
              <a:alpha val="8157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ptos" panose="020B0004020202020204" pitchFamily="34" charset="0"/>
              <a:ea typeface="Arial"/>
              <a:cs typeface="Arial" panose="020B0604020202020204" pitchFamily="34" charset="0"/>
              <a:sym typeface="Arial"/>
            </a:endParaRPr>
          </a:p>
        </p:txBody>
      </p:sp>
      <p:sp>
        <p:nvSpPr>
          <p:cNvPr id="117" name="Google Shape;117;p2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4800"/>
              <a:buNone/>
              <a:defRPr sz="6400">
                <a:solidFill>
                  <a:srgbClr val="FFFFFF"/>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18" name="Google Shape;118;p2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Font typeface="Franklin Gothic"/>
              <a:buNone/>
              <a:defRPr>
                <a:solidFill>
                  <a:srgbClr val="FFFFFF"/>
                </a:solidFill>
                <a:latin typeface="Aptos" panose="020B0004020202020204" pitchFamily="34" charset="0"/>
                <a:ea typeface="Aptos" panose="020B0004020202020204" pitchFamily="34" charset="0"/>
                <a:cs typeface="Arial" panose="020B0604020202020204" pitchFamily="34" charset="0"/>
                <a:sym typeface="Franklin Gothic"/>
              </a:defRPr>
            </a:lvl1pPr>
            <a:lvl2pPr lvl="1"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2pPr>
            <a:lvl3pPr lvl="2"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3pPr>
            <a:lvl4pPr lvl="3"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4pPr>
            <a:lvl5pPr lvl="4"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5pPr>
            <a:lvl6pPr lvl="5"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6pPr>
            <a:lvl7pPr lvl="6"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7pPr>
            <a:lvl8pPr lvl="7"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8pPr>
            <a:lvl9pPr lvl="8"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9pPr>
          </a:lstStyle>
          <a:p>
            <a:endParaRPr dirty="0"/>
          </a:p>
        </p:txBody>
      </p:sp>
    </p:spTree>
    <p:extLst>
      <p:ext uri="{BB962C8B-B14F-4D97-AF65-F5344CB8AC3E}">
        <p14:creationId xmlns:p14="http://schemas.microsoft.com/office/powerpoint/2010/main" val="4293210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01"/>
        <p:cNvGrpSpPr/>
        <p:nvPr/>
      </p:nvGrpSpPr>
      <p:grpSpPr>
        <a:xfrm>
          <a:off x="0" y="0"/>
          <a:ext cx="0" cy="0"/>
          <a:chOff x="0" y="0"/>
          <a:chExt cx="0" cy="0"/>
        </a:xfrm>
      </p:grpSpPr>
      <p:sp>
        <p:nvSpPr>
          <p:cNvPr id="102" name="Google Shape;102;p25"/>
          <p:cNvSpPr/>
          <p:nvPr/>
        </p:nvSpPr>
        <p:spPr>
          <a:xfrm>
            <a:off x="0" y="0"/>
            <a:ext cx="12192000" cy="6858000"/>
          </a:xfrm>
          <a:prstGeom prst="rect">
            <a:avLst/>
          </a:prstGeom>
          <a:solidFill>
            <a:srgbClr val="1E74D1">
              <a:alpha val="8157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ptos" panose="020B0004020202020204" pitchFamily="34" charset="0"/>
              <a:ea typeface="Arial"/>
              <a:cs typeface="Arial" panose="020B0604020202020204" pitchFamily="34" charset="0"/>
              <a:sym typeface="Arial"/>
            </a:endParaRPr>
          </a:p>
        </p:txBody>
      </p:sp>
      <p:sp>
        <p:nvSpPr>
          <p:cNvPr id="103" name="Google Shape;103;p2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4800"/>
              <a:buNone/>
              <a:defRPr sz="6400">
                <a:solidFill>
                  <a:srgbClr val="FFFFFF"/>
                </a:solidFill>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04" name="Google Shape;104;p2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Font typeface="Franklin Gothic"/>
              <a:buNone/>
              <a:defRPr>
                <a:solidFill>
                  <a:srgbClr val="FFFFFF"/>
                </a:solidFill>
                <a:latin typeface="Aptos" panose="020B0004020202020204" pitchFamily="34" charset="0"/>
                <a:ea typeface="Aptos" panose="020B0004020202020204" pitchFamily="34" charset="0"/>
                <a:cs typeface="Arial" panose="020B0604020202020204" pitchFamily="34" charset="0"/>
                <a:sym typeface="Franklin Gothic"/>
              </a:defRPr>
            </a:lvl1pPr>
            <a:lvl2pPr lvl="1"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2pPr>
            <a:lvl3pPr lvl="2"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3pPr>
            <a:lvl4pPr lvl="3"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4pPr>
            <a:lvl5pPr lvl="4"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5pPr>
            <a:lvl6pPr lvl="5"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6pPr>
            <a:lvl7pPr lvl="6"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7pPr>
            <a:lvl8pPr lvl="7"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8pPr>
            <a:lvl9pPr lvl="8" algn="ctr" rtl="0">
              <a:lnSpc>
                <a:spcPct val="100000"/>
              </a:lnSpc>
              <a:spcBef>
                <a:spcPts val="0"/>
              </a:spcBef>
              <a:spcAft>
                <a:spcPts val="0"/>
              </a:spcAft>
              <a:buSzPts val="2800"/>
              <a:buFont typeface="Franklin Gothic"/>
              <a:buNone/>
              <a:defRPr sz="3733">
                <a:latin typeface="Franklin Gothic"/>
                <a:ea typeface="Franklin Gothic"/>
                <a:cs typeface="Franklin Gothic"/>
                <a:sym typeface="Franklin Gothic"/>
              </a:defRPr>
            </a:lvl9pPr>
          </a:lstStyle>
          <a:p>
            <a:endParaRPr dirty="0"/>
          </a:p>
        </p:txBody>
      </p:sp>
      <p:sp>
        <p:nvSpPr>
          <p:cNvPr id="105" name="Google Shape;105;p25"/>
          <p:cNvSpPr/>
          <p:nvPr/>
        </p:nvSpPr>
        <p:spPr>
          <a:xfrm>
            <a:off x="0" y="0"/>
            <a:ext cx="12192000" cy="812800"/>
          </a:xfrm>
          <a:prstGeom prst="rect">
            <a:avLst/>
          </a:prstGeom>
          <a:solidFill>
            <a:srgbClr val="212B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Aptos" panose="020B0004020202020204" pitchFamily="34" charset="0"/>
            </a:endParaRPr>
          </a:p>
        </p:txBody>
      </p:sp>
      <p:sp>
        <p:nvSpPr>
          <p:cNvPr id="106" name="Google Shape;106;p25"/>
          <p:cNvSpPr txBox="1"/>
          <p:nvPr/>
        </p:nvSpPr>
        <p:spPr>
          <a:xfrm>
            <a:off x="11195011" y="6217623"/>
            <a:ext cx="731600" cy="5248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467">
                <a:solidFill>
                  <a:srgbClr val="FFFFFF"/>
                </a:solidFill>
                <a:latin typeface="Aptos" panose="020B0004020202020204" pitchFamily="34" charset="0"/>
                <a:ea typeface="Franklin Gothic"/>
                <a:cs typeface="Arial" panose="020B0604020202020204" pitchFamily="34" charset="0"/>
                <a:sym typeface="Franklin Gothic"/>
              </a:rPr>
              <a:pPr marL="0" lvl="0" indent="0" algn="r" rtl="0">
                <a:spcBef>
                  <a:spcPts val="0"/>
                </a:spcBef>
                <a:spcAft>
                  <a:spcPts val="0"/>
                </a:spcAft>
                <a:buNone/>
              </a:pPr>
              <a:t>‹#›</a:t>
            </a:fld>
            <a:endParaRPr sz="1467" dirty="0">
              <a:solidFill>
                <a:srgbClr val="FFFFFF"/>
              </a:solidFill>
              <a:latin typeface="Aptos" panose="020B0004020202020204" pitchFamily="34" charset="0"/>
              <a:ea typeface="Franklin Gothic"/>
              <a:cs typeface="Arial" panose="020B0604020202020204" pitchFamily="34" charset="0"/>
              <a:sym typeface="Franklin Gothic"/>
            </a:endParaRPr>
          </a:p>
        </p:txBody>
      </p:sp>
    </p:spTree>
    <p:extLst>
      <p:ext uri="{BB962C8B-B14F-4D97-AF65-F5344CB8AC3E}">
        <p14:creationId xmlns:p14="http://schemas.microsoft.com/office/powerpoint/2010/main" val="2481384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lvl1pPr>
              <a:defRPr>
                <a:latin typeface="Aptos" panose="020B0004020202020204" pitchFamily="34" charset="0"/>
              </a:defRPr>
            </a:lvl1pPr>
          </a:lstStyle>
          <a:p>
            <a:fld id="{4450888D-4A71-2541-BE8B-529F9732D0D8}" type="datetimeFigureOut">
              <a:rPr lang="en-US" smtClean="0"/>
              <a:pPr/>
              <a:t>9/17/2024</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lvl1pPr>
              <a:defRPr>
                <a:latin typeface="Aptos" panose="020B0004020202020204" pitchFamily="34" charset="0"/>
              </a:defRPr>
            </a:lvl1pPr>
          </a:lstStyle>
          <a:p>
            <a:fld id="{A22CEB7F-075A-8C47-A3DF-D00F49FF392B}" type="slidenum">
              <a:rPr lang="en-US" smtClean="0"/>
              <a:pPr/>
              <a:t>‹#›</a:t>
            </a:fld>
            <a:endParaRPr lang="en-US"/>
          </a:p>
        </p:txBody>
      </p:sp>
    </p:spTree>
    <p:extLst>
      <p:ext uri="{BB962C8B-B14F-4D97-AF65-F5344CB8AC3E}">
        <p14:creationId xmlns:p14="http://schemas.microsoft.com/office/powerpoint/2010/main" val="217158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2236311-E382-4A59-B1D8-0992549D1FF5}"/>
              </a:ext>
            </a:extLst>
          </p:cNvPr>
          <p:cNvSpPr>
            <a:spLocks noGrp="1"/>
          </p:cNvSpPr>
          <p:nvPr>
            <p:ph type="dt" sz="half" idx="10"/>
          </p:nvPr>
        </p:nvSpPr>
        <p:spPr/>
        <p:txBody>
          <a:bodyPr/>
          <a:lstStyle>
            <a:lvl1pPr>
              <a:defRPr>
                <a:latin typeface="Aptos" panose="020B0004020202020204" pitchFamily="34" charset="0"/>
              </a:defRPr>
            </a:lvl1pPr>
          </a:lstStyle>
          <a:p>
            <a:fld id="{87FC1FA3-A5AB-407B-BD3C-262132A0D495}" type="datetimeFigureOut">
              <a:rPr lang="en-US" smtClean="0"/>
              <a:pPr/>
              <a:t>9/17/2024</a:t>
            </a:fld>
            <a:endParaRPr lang="en-US"/>
          </a:p>
        </p:txBody>
      </p:sp>
      <p:sp>
        <p:nvSpPr>
          <p:cNvPr id="5" name="Footer Placeholder 4">
            <a:extLst>
              <a:ext uri="{FF2B5EF4-FFF2-40B4-BE49-F238E27FC236}">
                <a16:creationId xmlns:a16="http://schemas.microsoft.com/office/drawing/2014/main" id="{C81E5572-5837-47F0-B9A5-73C416286D6C}"/>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18F9A5CF-2558-417D-8D0E-3B14587B4E0F}"/>
              </a:ext>
            </a:extLst>
          </p:cNvPr>
          <p:cNvSpPr>
            <a:spLocks noGrp="1"/>
          </p:cNvSpPr>
          <p:nvPr>
            <p:ph type="sldNum" sz="quarter" idx="12"/>
          </p:nvPr>
        </p:nvSpPr>
        <p:spPr/>
        <p:txBody>
          <a:bodyPr/>
          <a:lstStyle>
            <a:lvl1pPr>
              <a:defRPr>
                <a:latin typeface="Aptos" panose="020B0004020202020204" pitchFamily="34" charset="0"/>
              </a:defRPr>
            </a:lvl1pPr>
          </a:lstStyle>
          <a:p>
            <a:fld id="{5BE0CC8E-29C1-4652-9579-9C96A3DB1EFE}" type="slidenum">
              <a:rPr lang="en-US" smtClean="0"/>
              <a:pPr/>
              <a:t>‹#›</a:t>
            </a:fld>
            <a:endParaRPr lang="en-US"/>
          </a:p>
        </p:txBody>
      </p:sp>
      <p:sp>
        <p:nvSpPr>
          <p:cNvPr id="2" name="Title 1">
            <a:extLst>
              <a:ext uri="{FF2B5EF4-FFF2-40B4-BE49-F238E27FC236}">
                <a16:creationId xmlns:a16="http://schemas.microsoft.com/office/drawing/2014/main" id="{C07E572F-BD21-4D10-BB90-3485EC787787}"/>
              </a:ext>
            </a:extLst>
          </p:cNvPr>
          <p:cNvSpPr>
            <a:spLocks noGrp="1"/>
          </p:cNvSpPr>
          <p:nvPr>
            <p:ph type="title"/>
          </p:nvPr>
        </p:nvSpPr>
        <p:spPr>
          <a:xfrm>
            <a:off x="838200" y="365126"/>
            <a:ext cx="10515600" cy="752474"/>
          </a:xfrm>
          <a:solidFill>
            <a:schemeClr val="accent1"/>
          </a:solidFill>
        </p:spPr>
        <p:txBody>
          <a:bodyPr>
            <a:normAutofit/>
          </a:bodyPr>
          <a:lstStyle>
            <a:lvl1pPr algn="ctr">
              <a:defRPr sz="2900">
                <a:solidFill>
                  <a:schemeClr val="bg1"/>
                </a:solidFill>
                <a:latin typeface="Aptos" panose="020B00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419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Aptos" panose="020B0004020202020204" pitchFamily="34" charset="0"/>
              </a:defRPr>
            </a:lvl1pPr>
          </a:lstStyle>
          <a:p>
            <a:fld id="{846CE7D5-CF57-46EF-B807-FDD0502418D4}" type="datetimeFigureOut">
              <a:rPr lang="en-US" smtClean="0"/>
              <a:pPr/>
              <a:t>9/17/2024</a:t>
            </a:fld>
            <a:endParaRPr lang="en-US"/>
          </a:p>
        </p:txBody>
      </p:sp>
      <p:sp>
        <p:nvSpPr>
          <p:cNvPr id="5" name="Footer Placeholder 4"/>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ptos" panose="020B000402020202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315938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lvl1pPr>
              <a:defRPr>
                <a:latin typeface="Aptos" panose="020B0004020202020204" pitchFamily="34" charset="0"/>
              </a:defRPr>
            </a:lvl1pPr>
          </a:lstStyle>
          <a:p>
            <a:fld id="{4450888D-4A71-2541-BE8B-529F9732D0D8}" type="datetimeFigureOut">
              <a:rPr lang="en-US" smtClean="0"/>
              <a:pPr/>
              <a:t>9/17/2024</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lvl1pPr>
              <a:defRPr>
                <a:latin typeface="Aptos" panose="020B0004020202020204" pitchFamily="34" charset="0"/>
              </a:defRPr>
            </a:lvl1pPr>
          </a:lstStyle>
          <a:p>
            <a:fld id="{A22CEB7F-075A-8C47-A3DF-D00F49FF392B}" type="slidenum">
              <a:rPr lang="en-US" smtClean="0"/>
              <a:pPr/>
              <a:t>‹#›</a:t>
            </a:fld>
            <a:endParaRPr lang="en-US"/>
          </a:p>
        </p:txBody>
      </p:sp>
    </p:spTree>
    <p:extLst>
      <p:ext uri="{BB962C8B-B14F-4D97-AF65-F5344CB8AC3E}">
        <p14:creationId xmlns:p14="http://schemas.microsoft.com/office/powerpoint/2010/main" val="2952594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dirty="0">
                <a:solidFill>
                  <a:schemeClr val="bg1"/>
                </a:solidFill>
                <a:latin typeface="Aptos" panose="020B0004020202020204" pitchFamily="34" charset="0"/>
              </a:rPr>
              <a:t>TO</a:t>
            </a:r>
          </a:p>
          <a:p>
            <a:r>
              <a:rPr lang="en-US" sz="7200" b="0" i="0" dirty="0">
                <a:solidFill>
                  <a:schemeClr val="bg1"/>
                </a:solidFill>
                <a:latin typeface="Aptos" panose="020B0004020202020204" pitchFamily="34" charset="0"/>
              </a:rPr>
              <a:t>DIS-</a:t>
            </a:r>
          </a:p>
          <a:p>
            <a:r>
              <a:rPr lang="en-US" sz="7200" b="0" i="0" dirty="0">
                <a:solidFill>
                  <a:schemeClr val="bg1"/>
                </a:solidFill>
                <a:latin typeface="Aptos" panose="020B0004020202020204" pitchFamily="34" charset="0"/>
              </a:rPr>
              <a:t>COVER.</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
        <p:nvSpPr>
          <p:cNvPr id="11" name="Title 1">
            <a:extLst>
              <a:ext uri="{FF2B5EF4-FFF2-40B4-BE49-F238E27FC236}">
                <a16:creationId xmlns:a16="http://schemas.microsoft.com/office/drawing/2014/main" id="{75B18315-5116-407E-BB94-00E7C11B1E7A}"/>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D5057F67-8113-4AC9-B0C3-136F867AC2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63312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dirty="0">
                <a:solidFill>
                  <a:schemeClr val="bg1"/>
                </a:solidFill>
                <a:latin typeface="Aptos" panose="020B0004020202020204" pitchFamily="34" charset="0"/>
              </a:rPr>
              <a:t>THIS IS WHERE YOU WANT </a:t>
            </a:r>
            <a:br>
              <a:rPr lang="en-US" sz="7200" b="0" i="0" dirty="0">
                <a:solidFill>
                  <a:schemeClr val="bg1"/>
                </a:solidFill>
                <a:latin typeface="Aptos" panose="020B0004020202020204" pitchFamily="34" charset="0"/>
              </a:rPr>
            </a:br>
            <a:r>
              <a:rPr lang="en-US" sz="7200" b="0" i="0" dirty="0">
                <a:solidFill>
                  <a:schemeClr val="bg1"/>
                </a:solidFill>
                <a:latin typeface="Aptos" panose="020B0004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dirty="0">
                <a:solidFill>
                  <a:schemeClr val="bg1"/>
                </a:solidFill>
                <a:latin typeface="Aptos" panose="020B0004020202020204" pitchFamily="34" charset="0"/>
              </a:rPr>
              <a:t>TO</a:t>
            </a:r>
          </a:p>
          <a:p>
            <a:r>
              <a:rPr lang="en-US" sz="7200" b="0" i="0" dirty="0">
                <a:solidFill>
                  <a:schemeClr val="bg1"/>
                </a:solidFill>
                <a:latin typeface="Aptos" panose="020B0004020202020204" pitchFamily="34" charset="0"/>
              </a:rPr>
              <a:t>MOVE</a:t>
            </a:r>
          </a:p>
          <a:p>
            <a:r>
              <a:rPr lang="en-US" sz="7200" b="0" i="0" dirty="0">
                <a:solidFill>
                  <a:schemeClr val="bg1"/>
                </a:solidFill>
                <a:latin typeface="Aptos" panose="020B0004020202020204" pitchFamily="34" charset="0"/>
              </a:rPr>
              <a:t>FOR-</a:t>
            </a:r>
          </a:p>
          <a:p>
            <a:r>
              <a:rPr lang="en-US" sz="7200" b="0" i="0" dirty="0">
                <a:solidFill>
                  <a:schemeClr val="bg1"/>
                </a:solidFill>
                <a:latin typeface="Aptos" panose="020B0004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dirty="0">
                <a:solidFill>
                  <a:schemeClr val="bg1"/>
                </a:solidFill>
                <a:latin typeface="Aptos" panose="020B0004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dirty="0">
                <a:solidFill>
                  <a:schemeClr val="bg1"/>
                </a:solidFill>
                <a:latin typeface="Aptos" panose="020B0004020202020204" pitchFamily="34" charset="0"/>
              </a:rPr>
              <a:t>TO</a:t>
            </a:r>
          </a:p>
          <a:p>
            <a:r>
              <a:rPr lang="en-US" sz="7200" b="0" i="0" dirty="0">
                <a:solidFill>
                  <a:schemeClr val="bg1"/>
                </a:solidFill>
                <a:latin typeface="Aptos" panose="020B0004020202020204" pitchFamily="34" charset="0"/>
              </a:rPr>
              <a:t>DIS-</a:t>
            </a:r>
          </a:p>
          <a:p>
            <a:r>
              <a:rPr lang="en-US" sz="7200" b="0" i="0" dirty="0">
                <a:solidFill>
                  <a:schemeClr val="bg1"/>
                </a:solidFill>
                <a:latin typeface="Aptos" panose="020B0004020202020204" pitchFamily="34" charset="0"/>
              </a:rPr>
              <a:t>COVER.</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
        <p:nvSpPr>
          <p:cNvPr id="6" name="Title 1">
            <a:extLst>
              <a:ext uri="{FF2B5EF4-FFF2-40B4-BE49-F238E27FC236}">
                <a16:creationId xmlns:a16="http://schemas.microsoft.com/office/drawing/2014/main" id="{1BB19AF2-D836-4D6A-8184-F9497AC887B3}"/>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bg1"/>
                </a:solidFill>
                <a:latin typeface="Aptos" panose="020B00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AFEDCE58-1ED8-433B-BA24-EFE79700BB23}"/>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Aptos" panose="020B0004020202020204" pitchFamily="34" charset="0"/>
              </a:defRPr>
            </a:lvl1pPr>
            <a:lvl2pPr>
              <a:defRPr>
                <a:solidFill>
                  <a:schemeClr val="bg1"/>
                </a:solidFill>
                <a:latin typeface="Aptos" panose="020B0004020202020204" pitchFamily="34" charset="0"/>
              </a:defRPr>
            </a:lvl2pPr>
            <a:lvl3pPr>
              <a:defRPr>
                <a:solidFill>
                  <a:schemeClr val="bg1"/>
                </a:solidFill>
                <a:latin typeface="Aptos" panose="020B0004020202020204" pitchFamily="34" charset="0"/>
              </a:defRPr>
            </a:lvl3pPr>
            <a:lvl4pPr>
              <a:defRPr>
                <a:solidFill>
                  <a:schemeClr val="bg1"/>
                </a:solidFill>
                <a:latin typeface="Aptos" panose="020B0004020202020204" pitchFamily="34" charset="0"/>
              </a:defRPr>
            </a:lvl4pPr>
            <a:lvl5pPr>
              <a:defRPr>
                <a:solidFill>
                  <a:schemeClr val="bg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4734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dirty="0">
                <a:solidFill>
                  <a:schemeClr val="bg1"/>
                </a:solidFill>
                <a:latin typeface="Aptos" panose="020B0004020202020204" pitchFamily="34" charset="0"/>
              </a:rPr>
              <a:t>TO</a:t>
            </a:r>
          </a:p>
          <a:p>
            <a:pPr algn="l"/>
            <a:r>
              <a:rPr lang="en-US" sz="7200" b="0" i="0" dirty="0">
                <a:solidFill>
                  <a:schemeClr val="bg1"/>
                </a:solidFill>
                <a:latin typeface="Aptos" panose="020B0004020202020204" pitchFamily="34" charset="0"/>
              </a:rPr>
              <a:t>BUILD</a:t>
            </a:r>
          </a:p>
          <a:p>
            <a:pPr algn="l"/>
            <a:r>
              <a:rPr lang="en-US" sz="7200" b="0" i="0" dirty="0">
                <a:solidFill>
                  <a:schemeClr val="bg1"/>
                </a:solidFill>
                <a:latin typeface="Aptos" panose="020B0004020202020204" pitchFamily="34" charset="0"/>
              </a:rPr>
              <a:t>YOUR</a:t>
            </a:r>
          </a:p>
          <a:p>
            <a:pPr algn="l"/>
            <a:r>
              <a:rPr lang="en-US" sz="7200" b="0" i="0" dirty="0">
                <a:solidFill>
                  <a:schemeClr val="bg1"/>
                </a:solidFill>
                <a:latin typeface="Aptos" panose="020B0004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dirty="0">
                <a:solidFill>
                  <a:schemeClr val="bg1"/>
                </a:solidFill>
                <a:latin typeface="Aptos" panose="020B0004020202020204" pitchFamily="34" charset="0"/>
              </a:rPr>
              <a:t>THIS IS SUNY</a:t>
            </a:r>
          </a:p>
          <a:p>
            <a:r>
              <a:rPr lang="en-US" sz="7200" b="0" i="0" dirty="0">
                <a:solidFill>
                  <a:schemeClr val="bg1"/>
                </a:solidFill>
                <a:latin typeface="Aptos" panose="020B0004020202020204" pitchFamily="34" charset="0"/>
              </a:rPr>
              <a:t>FOR</a:t>
            </a:r>
          </a:p>
          <a:p>
            <a:r>
              <a:rPr lang="en-US" sz="7200" b="0" i="0" dirty="0">
                <a:solidFill>
                  <a:schemeClr val="bg1"/>
                </a:solidFill>
                <a:latin typeface="Aptos" panose="020B0004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dirty="0">
                <a:solidFill>
                  <a:schemeClr val="bg1"/>
                </a:solidFill>
                <a:latin typeface="Aptos" panose="020B0004020202020204" pitchFamily="34" charset="0"/>
              </a:rPr>
              <a:t>THIS IS SUNY</a:t>
            </a:r>
          </a:p>
          <a:p>
            <a:pPr algn="r"/>
            <a:r>
              <a:rPr lang="en-US" sz="7200" b="0" i="0" dirty="0">
                <a:solidFill>
                  <a:schemeClr val="bg1"/>
                </a:solidFill>
                <a:latin typeface="Aptos" panose="020B0004020202020204" pitchFamily="34" charset="0"/>
              </a:rPr>
              <a:t>FOR </a:t>
            </a:r>
          </a:p>
          <a:p>
            <a:pPr algn="r"/>
            <a:r>
              <a:rPr lang="en-US" sz="7200" b="1" i="0" dirty="0">
                <a:solidFill>
                  <a:schemeClr val="bg1"/>
                </a:solidFill>
                <a:latin typeface="Aptos" panose="020B0004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dirty="0">
                <a:solidFill>
                  <a:schemeClr val="bg1"/>
                </a:solidFill>
                <a:latin typeface="Aptos" panose="020B0004020202020204" pitchFamily="34" charset="0"/>
              </a:rPr>
              <a:t>THIS IS SUNY</a:t>
            </a:r>
          </a:p>
          <a:p>
            <a:r>
              <a:rPr lang="en-US" sz="7200" b="0" i="0" dirty="0">
                <a:solidFill>
                  <a:schemeClr val="bg1"/>
                </a:solidFill>
                <a:latin typeface="Aptos" panose="020B0004020202020204" pitchFamily="34" charset="0"/>
              </a:rPr>
              <a:t>FOR</a:t>
            </a:r>
          </a:p>
          <a:p>
            <a:r>
              <a:rPr lang="en-US" sz="7200" b="0" i="0" dirty="0">
                <a:solidFill>
                  <a:schemeClr val="bg1"/>
                </a:solidFill>
                <a:latin typeface="Aptos" panose="020B0004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dirty="0">
                <a:solidFill>
                  <a:schemeClr val="bg1"/>
                </a:solidFill>
                <a:latin typeface="Aptos" panose="020B0004020202020204" pitchFamily="34" charset="0"/>
              </a:rPr>
              <a:t>THIS IS SUNY</a:t>
            </a:r>
          </a:p>
          <a:p>
            <a:pPr algn="r"/>
            <a:r>
              <a:rPr lang="en-US" sz="7200" b="0" i="0" dirty="0">
                <a:solidFill>
                  <a:schemeClr val="bg1"/>
                </a:solidFill>
                <a:latin typeface="Aptos" panose="020B0004020202020204" pitchFamily="34" charset="0"/>
              </a:rPr>
              <a:t>FOR </a:t>
            </a:r>
          </a:p>
          <a:p>
            <a:pPr algn="r"/>
            <a:r>
              <a:rPr lang="en-US" sz="7200" b="1" i="0" dirty="0">
                <a:solidFill>
                  <a:schemeClr val="bg1"/>
                </a:solidFill>
                <a:latin typeface="Aptos" panose="020B0004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chemeClr val="bg1"/>
                </a:solidFill>
                <a:latin typeface="Aptos" panose="020B0004020202020204" pitchFamily="34" charset="0"/>
              </a:rPr>
              <a:t>SUNY</a:t>
            </a:r>
            <a:r>
              <a:rPr lang="en-US" sz="1600" b="0" i="0" dirty="0">
                <a:solidFill>
                  <a:schemeClr val="bg1"/>
                </a:solidFill>
                <a:latin typeface="Aptos" panose="020B0004020202020204" pitchFamily="34" charset="0"/>
              </a:rPr>
              <a:t> THE STATE UNIVERSITY OF NEW YORK</a:t>
            </a:r>
          </a:p>
        </p:txBody>
      </p:sp>
    </p:spTree>
    <p:extLst>
      <p:ext uri="{BB962C8B-B14F-4D97-AF65-F5344CB8AC3E}">
        <p14:creationId xmlns:p14="http://schemas.microsoft.com/office/powerpoint/2010/main" val="1342891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a:t>
            </a:r>
            <a:r>
              <a:rPr lang="en-US" sz="1600" b="0" i="0" dirty="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rgbClr val="002060"/>
                </a:solidFill>
                <a:latin typeface="Aptos" panose="020B0004020202020204" pitchFamily="34" charset="0"/>
              </a:rPr>
              <a:t>SUNY </a:t>
            </a:r>
            <a:r>
              <a:rPr lang="en-US" sz="1600" b="0" i="0" dirty="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rgbClr val="002060"/>
                </a:solidFill>
                <a:latin typeface="Aptos" panose="020B0004020202020204" pitchFamily="34" charset="0"/>
              </a:rPr>
              <a:t>SUNY</a:t>
            </a:r>
            <a:r>
              <a:rPr lang="en-US" sz="1600" b="0" i="0" dirty="0">
                <a:solidFill>
                  <a:srgbClr val="002060"/>
                </a:solidFill>
                <a:latin typeface="Aptos" panose="020B0004020202020204" pitchFamily="34" charset="0"/>
              </a:rPr>
              <a:t> THE STATE UNIVERSITY OF NEW YORK</a:t>
            </a:r>
          </a:p>
        </p:txBody>
      </p:sp>
      <p:sp>
        <p:nvSpPr>
          <p:cNvPr id="6" name="Title 1">
            <a:extLst>
              <a:ext uri="{FF2B5EF4-FFF2-40B4-BE49-F238E27FC236}">
                <a16:creationId xmlns:a16="http://schemas.microsoft.com/office/drawing/2014/main" id="{59CD1B05-38BB-40F7-AB17-3AC839B62EFE}"/>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tx1"/>
                </a:solidFill>
                <a:latin typeface="Aptos" panose="020B00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B3C68F5B-BD45-47A4-B45D-508256C30249}"/>
              </a:ext>
            </a:extLst>
          </p:cNvPr>
          <p:cNvSpPr>
            <a:spLocks noGrp="1"/>
          </p:cNvSpPr>
          <p:nvPr>
            <p:ph idx="1"/>
          </p:nvPr>
        </p:nvSpPr>
        <p:spPr>
          <a:xfrm>
            <a:off x="838200" y="1825625"/>
            <a:ext cx="10515600" cy="4351338"/>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098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dirty="0">
                <a:solidFill>
                  <a:schemeClr val="bg1"/>
                </a:solidFill>
                <a:latin typeface="Helvetica Light" panose="020B0403020202020204" pitchFamily="34" charset="0"/>
              </a:rPr>
              <a:t>TO</a:t>
            </a:r>
          </a:p>
          <a:p>
            <a:r>
              <a:rPr lang="en-US" sz="7200" b="0" i="0" dirty="0">
                <a:solidFill>
                  <a:schemeClr val="bg1"/>
                </a:solidFill>
                <a:latin typeface="Helvetica Light" panose="020B0403020202020204" pitchFamily="34" charset="0"/>
              </a:rPr>
              <a:t>DIS-</a:t>
            </a:r>
          </a:p>
          <a:p>
            <a:r>
              <a:rPr lang="en-US" sz="7200" b="0" i="0" dirty="0">
                <a:solidFill>
                  <a:schemeClr val="bg1"/>
                </a:solidFill>
                <a:latin typeface="Helvetica Light" panose="020B0403020202020204" pitchFamily="34" charset="0"/>
              </a:rPr>
              <a:t>COVER</a:t>
            </a:r>
            <a:r>
              <a:rPr lang="en-US" sz="7200" b="0" i="0" dirty="0">
                <a:solidFill>
                  <a:schemeClr val="bg1"/>
                </a:solidFill>
                <a:latin typeface="Aptos" panose="020B0004020202020204" pitchFamily="34"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0" i="0" dirty="0">
                <a:solidFill>
                  <a:schemeClr val="bg1"/>
                </a:solidFill>
                <a:latin typeface="Aptos" panose="020B0004020202020204" pitchFamily="34" charset="0"/>
              </a:rPr>
              <a:t>SUNY </a:t>
            </a:r>
            <a:r>
              <a:rPr lang="en-US" sz="1600" b="0" i="0" dirty="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56201" y="-7894"/>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rgbClr val="002060"/>
                </a:solidFill>
                <a:latin typeface="Aptos" panose="020B0004020202020204" pitchFamily="34" charset="0"/>
              </a:rPr>
              <a:t>SUNY</a:t>
            </a:r>
            <a:r>
              <a:rPr lang="en-US" sz="1600" b="0" i="0" dirty="0">
                <a:solidFill>
                  <a:srgbClr val="002060"/>
                </a:solidFill>
                <a:latin typeface="Aptos" panose="020B0004020202020204" pitchFamily="34" charset="0"/>
              </a:rPr>
              <a:t> THE STATE UNIVERSITY OF NEW YORK</a:t>
            </a:r>
          </a:p>
        </p:txBody>
      </p:sp>
      <p:sp>
        <p:nvSpPr>
          <p:cNvPr id="8" name="Title 1">
            <a:extLst>
              <a:ext uri="{FF2B5EF4-FFF2-40B4-BE49-F238E27FC236}">
                <a16:creationId xmlns:a16="http://schemas.microsoft.com/office/drawing/2014/main" id="{1F482519-766D-43E7-813A-03795617573A}"/>
              </a:ext>
            </a:extLst>
          </p:cNvPr>
          <p:cNvSpPr>
            <a:spLocks noGrp="1"/>
          </p:cNvSpPr>
          <p:nvPr>
            <p:ph type="title"/>
          </p:nvPr>
        </p:nvSpPr>
        <p:spPr>
          <a:xfrm>
            <a:off x="371950" y="2279650"/>
            <a:ext cx="4035590" cy="1973173"/>
          </a:xfrm>
          <a:prstGeom prst="rect">
            <a:avLst/>
          </a:prstGeom>
        </p:spPr>
        <p:txBody>
          <a:bodyPr anchor="ctr"/>
          <a:lstStyle>
            <a:lvl1pPr algn="ctr">
              <a:defRPr b="1">
                <a:solidFill>
                  <a:schemeClr val="bg1"/>
                </a:solidFill>
                <a:latin typeface="Aptos" panose="020B0004020202020204" pitchFamily="34"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057669D6-076F-43EB-BE8E-626F2234F89A}"/>
              </a:ext>
            </a:extLst>
          </p:cNvPr>
          <p:cNvSpPr>
            <a:spLocks noGrp="1"/>
          </p:cNvSpPr>
          <p:nvPr>
            <p:ph sz="half" idx="2"/>
          </p:nvPr>
        </p:nvSpPr>
        <p:spPr>
          <a:xfrm>
            <a:off x="5503653" y="1825625"/>
            <a:ext cx="5850147" cy="4351338"/>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95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dirty="0">
                <a:solidFill>
                  <a:srgbClr val="002060"/>
                </a:solidFill>
                <a:latin typeface="Aptos" panose="020B0004020202020204" pitchFamily="34" charset="0"/>
              </a:rPr>
              <a:t>SUNY</a:t>
            </a:r>
            <a:r>
              <a:rPr lang="en-US" sz="1600" b="0" i="0" dirty="0">
                <a:solidFill>
                  <a:srgbClr val="002060"/>
                </a:solidFill>
                <a:latin typeface="Aptos" panose="020B0004020202020204" pitchFamily="34" charset="0"/>
              </a:rPr>
              <a:t> THE STATE UNIVERSITY OF NEW YORK</a:t>
            </a:r>
          </a:p>
        </p:txBody>
      </p:sp>
      <p:sp>
        <p:nvSpPr>
          <p:cNvPr id="6" name="Title 1">
            <a:extLst>
              <a:ext uri="{FF2B5EF4-FFF2-40B4-BE49-F238E27FC236}">
                <a16:creationId xmlns:a16="http://schemas.microsoft.com/office/drawing/2014/main" id="{59CD1B05-38BB-40F7-AB17-3AC839B62EFE}"/>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tx1"/>
                </a:solidFill>
                <a:latin typeface="Aptos" panose="020B00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CF0E29D6-D172-4D66-96A7-F96C68C8202F}"/>
              </a:ext>
            </a:extLst>
          </p:cNvPr>
          <p:cNvSpPr>
            <a:spLocks noGrp="1"/>
          </p:cNvSpPr>
          <p:nvPr>
            <p:ph sz="half" idx="1"/>
          </p:nvPr>
        </p:nvSpPr>
        <p:spPr>
          <a:xfrm>
            <a:off x="838200" y="1825625"/>
            <a:ext cx="5181600" cy="4351338"/>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B312FFC-69D6-4318-84DF-6D4041D3B8BE}"/>
              </a:ext>
            </a:extLst>
          </p:cNvPr>
          <p:cNvSpPr>
            <a:spLocks noGrp="1"/>
          </p:cNvSpPr>
          <p:nvPr>
            <p:ph sz="half" idx="2"/>
          </p:nvPr>
        </p:nvSpPr>
        <p:spPr>
          <a:xfrm>
            <a:off x="6172200" y="1825625"/>
            <a:ext cx="5181600" cy="4351338"/>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593784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35622"/>
      </p:ext>
    </p:extLst>
  </p:cSld>
  <p:clrMap bg1="lt1" tx1="dk1" bg2="lt2" tx2="dk2" accent1="accent1" accent2="accent2" accent3="accent3" accent4="accent4" accent5="accent5" accent6="accent6" hlink="hlink" folHlink="folHlink"/>
  <p:sldLayoutIdLst>
    <p:sldLayoutId id="2147483816" r:id="rId1"/>
    <p:sldLayoutId id="2147483815" r:id="rId2"/>
    <p:sldLayoutId id="2147483758" r:id="rId3"/>
    <p:sldLayoutId id="2147483709" r:id="rId4"/>
    <p:sldLayoutId id="2147483710" r:id="rId5"/>
    <p:sldLayoutId id="2147483711" r:id="rId6"/>
    <p:sldLayoutId id="2147483712" r:id="rId7"/>
    <p:sldLayoutId id="2147483713" r:id="rId8"/>
    <p:sldLayoutId id="2147483699" r:id="rId9"/>
    <p:sldLayoutId id="2147483714" r:id="rId10"/>
    <p:sldLayoutId id="2147483797" r:id="rId11"/>
    <p:sldLayoutId id="214748370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795" r:id="rId24"/>
    <p:sldLayoutId id="2147483700" r:id="rId25"/>
    <p:sldLayoutId id="2147483798" r:id="rId26"/>
    <p:sldLayoutId id="2147483662" r:id="rId27"/>
    <p:sldLayoutId id="2147483671" r:id="rId28"/>
    <p:sldLayoutId id="2147483785" r:id="rId29"/>
    <p:sldLayoutId id="2147483793" r:id="rId30"/>
    <p:sldLayoutId id="2147483775" r:id="rId31"/>
    <p:sldLayoutId id="2147483782" r:id="rId32"/>
    <p:sldLayoutId id="2147483730" r:id="rId33"/>
    <p:sldLayoutId id="2147483731" r:id="rId34"/>
    <p:sldLayoutId id="2147483786" r:id="rId35"/>
    <p:sldLayoutId id="2147483787" r:id="rId36"/>
    <p:sldLayoutId id="2147483783" r:id="rId37"/>
    <p:sldLayoutId id="2147483790" r:id="rId38"/>
    <p:sldLayoutId id="2147483792" r:id="rId39"/>
    <p:sldLayoutId id="2147483789" r:id="rId40"/>
    <p:sldLayoutId id="2147483686" r:id="rId41"/>
    <p:sldLayoutId id="2147483687" r:id="rId42"/>
    <p:sldLayoutId id="2147483701" r:id="rId43"/>
    <p:sldLayoutId id="2147483702" r:id="rId44"/>
    <p:sldLayoutId id="2147483704" r:id="rId45"/>
    <p:sldLayoutId id="2147483705" r:id="rId46"/>
    <p:sldLayoutId id="2147483794"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784" r:id="rId62"/>
    <p:sldLayoutId id="2147483706" r:id="rId63"/>
    <p:sldLayoutId id="2147483673" r:id="rId64"/>
    <p:sldLayoutId id="2147483814" r:id="rId65"/>
    <p:sldLayoutId id="2147483663" r:id="rId66"/>
    <p:sldLayoutId id="2147483672" r:id="rId67"/>
    <p:sldLayoutId id="2147483665" r:id="rId68"/>
    <p:sldLayoutId id="2147483666" r:id="rId69"/>
    <p:sldLayoutId id="2147483674" r:id="rId70"/>
    <p:sldLayoutId id="2147483675" r:id="rId71"/>
    <p:sldLayoutId id="2147483682" r:id="rId72"/>
    <p:sldLayoutId id="2147483679" r:id="rId73"/>
    <p:sldLayoutId id="2147483685" r:id="rId74"/>
    <p:sldLayoutId id="2147483676" r:id="rId75"/>
    <p:sldLayoutId id="2147483678" r:id="rId76"/>
    <p:sldLayoutId id="2147483684"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FED0B1-9072-2141-8E83-CC5FD0CE2F5B}"/>
              </a:ext>
            </a:extLst>
          </p:cNvPr>
          <p:cNvSpPr txBox="1">
            <a:spLocks noGrp="1"/>
          </p:cNvSpPr>
          <p:nvPr>
            <p:ph type="title" idx="4294967295"/>
          </p:nvPr>
        </p:nvSpPr>
        <p:spPr>
          <a:xfrm>
            <a:off x="134471" y="4890277"/>
            <a:ext cx="1193202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kumimoji="0" lang="en-US" sz="2800" b="1" i="0" u="none" strike="noStrike" kern="1200" cap="none" spc="0" normalizeH="0" baseline="0" noProof="0" dirty="0">
                <a:ln>
                  <a:noFill/>
                </a:ln>
                <a:solidFill>
                  <a:schemeClr val="bg1"/>
                </a:solidFill>
                <a:effectLst/>
                <a:uLnTx/>
                <a:uFillTx/>
                <a:latin typeface="+mn-lt"/>
                <a:ea typeface="+mn-ea"/>
                <a:cs typeface="Arial"/>
              </a:rPr>
              <a:t>Alma Analytics: Physical Collections</a:t>
            </a:r>
            <a:br>
              <a:rPr lang="en-US" sz="2800" b="1" dirty="0">
                <a:latin typeface="+mn-lt"/>
                <a:ea typeface="+mn-ea"/>
                <a:cs typeface="Arial"/>
              </a:rPr>
            </a:br>
            <a:r>
              <a:rPr lang="en-US" sz="2800" b="1" dirty="0">
                <a:solidFill>
                  <a:schemeClr val="bg1"/>
                </a:solidFill>
                <a:latin typeface="+mn-lt"/>
                <a:ea typeface="+mn-ea"/>
                <a:cs typeface="Arial"/>
              </a:rPr>
              <a:t>October 1, 2024</a:t>
            </a:r>
            <a:endParaRPr lang="en-US" dirty="0">
              <a:solidFill>
                <a:schemeClr val="bg1"/>
              </a:solidFill>
              <a:latin typeface="+mn-lt"/>
              <a:ea typeface="+mn-ea"/>
              <a:cs typeface="Calibri Light" panose="020F0302020204030204"/>
            </a:endParaRPr>
          </a:p>
        </p:txBody>
      </p:sp>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51348" y="1330957"/>
            <a:ext cx="3289303" cy="3289303"/>
          </a:xfrm>
          <a:prstGeom prst="rect">
            <a:avLst/>
          </a:prstGeom>
        </p:spPr>
      </p:pic>
    </p:spTree>
    <p:extLst>
      <p:ext uri="{BB962C8B-B14F-4D97-AF65-F5344CB8AC3E}">
        <p14:creationId xmlns:p14="http://schemas.microsoft.com/office/powerpoint/2010/main" val="13669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FED0B1-9072-2141-8E83-CC5FD0CE2F5B}"/>
              </a:ext>
            </a:extLst>
          </p:cNvPr>
          <p:cNvSpPr txBox="1">
            <a:spLocks noGrp="1"/>
          </p:cNvSpPr>
          <p:nvPr>
            <p:ph type="title" idx="4294967295"/>
          </p:nvPr>
        </p:nvSpPr>
        <p:spPr>
          <a:xfrm>
            <a:off x="134471" y="4499508"/>
            <a:ext cx="1193202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ptos" panose="020B0004020202020204" pitchFamily="34" charset="0"/>
                <a:ea typeface="+mn-ea"/>
                <a:cs typeface="Arial"/>
              </a:rPr>
              <a:t>Questions?</a:t>
            </a:r>
            <a:endParaRPr kumimoji="0" lang="en-US" sz="1800" b="0" i="0" u="none" strike="noStrike" kern="1200" cap="none" spc="0" normalizeH="0" baseline="0" noProof="0" dirty="0">
              <a:ln>
                <a:noFill/>
              </a:ln>
              <a:solidFill>
                <a:schemeClr val="tx1"/>
              </a:solidFill>
              <a:effectLst/>
              <a:uLnTx/>
              <a:uFillTx/>
              <a:latin typeface="Aptos" panose="020B0004020202020204" pitchFamily="34" charset="0"/>
              <a:ea typeface="+mn-ea"/>
              <a:cs typeface="+mn-cs"/>
            </a:endParaRPr>
          </a:p>
        </p:txBody>
      </p:sp>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82963" y="461495"/>
            <a:ext cx="3289303" cy="3289303"/>
          </a:xfrm>
          <a:prstGeom prst="rect">
            <a:avLst/>
          </a:prstGeom>
        </p:spPr>
      </p:pic>
    </p:spTree>
    <p:extLst>
      <p:ext uri="{BB962C8B-B14F-4D97-AF65-F5344CB8AC3E}">
        <p14:creationId xmlns:p14="http://schemas.microsoft.com/office/powerpoint/2010/main" val="80931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A99E-FC0C-4542-AC66-20328FDA76E3}"/>
              </a:ext>
            </a:extLst>
          </p:cNvPr>
          <p:cNvSpPr txBox="1">
            <a:spLocks noGrp="1"/>
          </p:cNvSpPr>
          <p:nvPr>
            <p:ph type="title" idx="4294967295"/>
          </p:nvPr>
        </p:nvSpPr>
        <p:spPr>
          <a:xfrm>
            <a:off x="2015758" y="637044"/>
            <a:ext cx="9219932" cy="5386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b="1" dirty="0">
                <a:solidFill>
                  <a:schemeClr val="bg1"/>
                </a:solidFill>
                <a:latin typeface="+mn-lt"/>
                <a:ea typeface="+mn-ea"/>
                <a:cs typeface="Arial"/>
              </a:rPr>
              <a:t>SUNY Alma Analytics series:</a:t>
            </a:r>
            <a:br>
              <a:rPr lang="en-US" b="1" dirty="0">
                <a:solidFill>
                  <a:schemeClr val="bg1"/>
                </a:solidFill>
                <a:latin typeface="+mn-lt"/>
                <a:ea typeface="+mn-ea"/>
                <a:cs typeface="Arial"/>
              </a:rPr>
            </a:br>
            <a:br>
              <a:rPr lang="en-US" b="1" dirty="0">
                <a:solidFill>
                  <a:schemeClr val="bg1"/>
                </a:solidFill>
                <a:latin typeface="+mn-lt"/>
                <a:ea typeface="+mn-ea"/>
                <a:cs typeface="Arial"/>
              </a:rPr>
            </a:br>
            <a:r>
              <a:rPr lang="en-US" sz="3200" dirty="0">
                <a:solidFill>
                  <a:schemeClr val="bg1"/>
                </a:solidFill>
                <a:latin typeface="+mn-lt"/>
                <a:ea typeface="+mn-ea"/>
                <a:cs typeface="Arial"/>
              </a:rPr>
              <a:t>1. Intro to Alma Analytics (see recording)</a:t>
            </a:r>
            <a:br>
              <a:rPr lang="en-US" sz="3200" dirty="0">
                <a:solidFill>
                  <a:schemeClr val="bg1"/>
                </a:solidFill>
                <a:latin typeface="+mn-lt"/>
                <a:ea typeface="+mn-ea"/>
                <a:cs typeface="Arial"/>
              </a:rPr>
            </a:br>
            <a:r>
              <a:rPr lang="en-US" sz="3200" dirty="0">
                <a:solidFill>
                  <a:schemeClr val="bg1"/>
                </a:solidFill>
                <a:latin typeface="+mn-lt"/>
                <a:ea typeface="+mn-ea"/>
                <a:cs typeface="Arial"/>
              </a:rPr>
              <a:t>2. Resource sharing (see recording)</a:t>
            </a:r>
            <a:br>
              <a:rPr lang="en-US" sz="3200" dirty="0">
                <a:solidFill>
                  <a:schemeClr val="bg1"/>
                </a:solidFill>
                <a:latin typeface="+mn-lt"/>
                <a:ea typeface="+mn-ea"/>
                <a:cs typeface="Arial"/>
              </a:rPr>
            </a:br>
            <a:r>
              <a:rPr lang="en-US" sz="3200" b="1" dirty="0">
                <a:solidFill>
                  <a:schemeClr val="bg1"/>
                </a:solidFill>
                <a:latin typeface="+mn-lt"/>
                <a:ea typeface="+mn-ea"/>
                <a:cs typeface="Arial"/>
              </a:rPr>
              <a:t>3. Physical collections (TODAY!)</a:t>
            </a:r>
            <a:br>
              <a:rPr lang="en-US" sz="3200" dirty="0">
                <a:solidFill>
                  <a:schemeClr val="bg1"/>
                </a:solidFill>
                <a:latin typeface="+mn-lt"/>
                <a:ea typeface="+mn-ea"/>
                <a:cs typeface="Arial"/>
              </a:rPr>
            </a:br>
            <a:r>
              <a:rPr lang="en-US" sz="3200" dirty="0">
                <a:solidFill>
                  <a:schemeClr val="bg1"/>
                </a:solidFill>
                <a:latin typeface="+mn-lt"/>
                <a:ea typeface="+mn-ea"/>
                <a:cs typeface="Arial"/>
              </a:rPr>
              <a:t>4. Acquisitions: October 8</a:t>
            </a:r>
            <a:br>
              <a:rPr lang="en-US" sz="3200" dirty="0">
                <a:solidFill>
                  <a:schemeClr val="bg1"/>
                </a:solidFill>
                <a:latin typeface="+mn-lt"/>
                <a:ea typeface="+mn-ea"/>
                <a:cs typeface="Arial"/>
              </a:rPr>
            </a:br>
            <a:r>
              <a:rPr lang="en-US" sz="3200" dirty="0">
                <a:solidFill>
                  <a:schemeClr val="bg1"/>
                </a:solidFill>
                <a:latin typeface="+mn-lt"/>
                <a:ea typeface="+mn-ea"/>
                <a:cs typeface="Arial"/>
              </a:rPr>
              <a:t>5. Fulfillment: October 15</a:t>
            </a:r>
            <a:br>
              <a:rPr lang="en-US" sz="3200" dirty="0">
                <a:solidFill>
                  <a:schemeClr val="bg1"/>
                </a:solidFill>
                <a:latin typeface="+mn-lt"/>
                <a:ea typeface="+mn-ea"/>
                <a:cs typeface="Arial"/>
              </a:rPr>
            </a:br>
            <a:r>
              <a:rPr lang="en-US" sz="3200" dirty="0">
                <a:solidFill>
                  <a:schemeClr val="bg1"/>
                </a:solidFill>
                <a:latin typeface="+mn-lt"/>
                <a:ea typeface="+mn-ea"/>
                <a:cs typeface="Arial"/>
              </a:rPr>
              <a:t>6. Sharing reports: October 24</a:t>
            </a:r>
            <a:br>
              <a:rPr lang="en-US" sz="3200" dirty="0">
                <a:solidFill>
                  <a:schemeClr val="bg1"/>
                </a:solidFill>
                <a:latin typeface="+mn-lt"/>
                <a:ea typeface="+mn-ea"/>
                <a:cs typeface="Arial"/>
              </a:rPr>
            </a:br>
            <a:r>
              <a:rPr lang="en-US" sz="3200" dirty="0">
                <a:solidFill>
                  <a:schemeClr val="bg1"/>
                </a:solidFill>
                <a:latin typeface="+mn-lt"/>
                <a:ea typeface="+mn-ea"/>
                <a:cs typeface="Arial"/>
              </a:rPr>
              <a:t>7. </a:t>
            </a:r>
            <a:r>
              <a:rPr lang="en-US" sz="3200" dirty="0" err="1">
                <a:solidFill>
                  <a:schemeClr val="bg1"/>
                </a:solidFill>
                <a:latin typeface="+mn-lt"/>
                <a:ea typeface="+mn-ea"/>
                <a:cs typeface="Arial"/>
              </a:rPr>
              <a:t>eResources</a:t>
            </a:r>
            <a:r>
              <a:rPr lang="en-US" sz="3200" dirty="0">
                <a:solidFill>
                  <a:schemeClr val="bg1"/>
                </a:solidFill>
                <a:latin typeface="+mn-lt"/>
                <a:ea typeface="+mn-ea"/>
                <a:cs typeface="Arial"/>
              </a:rPr>
              <a:t>: October 29</a:t>
            </a:r>
            <a:br>
              <a:rPr lang="en-US" sz="3200" b="1" dirty="0">
                <a:solidFill>
                  <a:schemeClr val="bg1"/>
                </a:solidFill>
                <a:latin typeface="Aptos" panose="020B0004020202020204" pitchFamily="34" charset="0"/>
                <a:ea typeface="+mn-ea"/>
                <a:cs typeface="Arial"/>
              </a:rPr>
            </a:br>
            <a:endParaRPr lang="en-US" sz="3200" dirty="0">
              <a:solidFill>
                <a:schemeClr val="bg1"/>
              </a:solidFill>
              <a:ea typeface="+mn-ea"/>
              <a:cs typeface="+mn-cs"/>
            </a:endParaRPr>
          </a:p>
        </p:txBody>
      </p:sp>
    </p:spTree>
    <p:extLst>
      <p:ext uri="{BB962C8B-B14F-4D97-AF65-F5344CB8AC3E}">
        <p14:creationId xmlns:p14="http://schemas.microsoft.com/office/powerpoint/2010/main" val="312940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8BA5CE-D9E4-CE4C-7571-934CD6A0D2AA}"/>
              </a:ext>
            </a:extLst>
          </p:cNvPr>
          <p:cNvSpPr txBox="1">
            <a:spLocks noGrp="1"/>
          </p:cNvSpPr>
          <p:nvPr>
            <p:ph type="title" idx="4294967295"/>
          </p:nvPr>
        </p:nvSpPr>
        <p:spPr>
          <a:xfrm>
            <a:off x="2921373" y="677955"/>
            <a:ext cx="714935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rPr>
              <a:t>Agenda</a:t>
            </a:r>
            <a:endParaRPr kumimoji="0" lang="en-US" sz="3600" b="1" i="0" u="none" strike="noStrike" kern="1200" cap="none" spc="0" normalizeH="0" baseline="0" noProof="0" dirty="0">
              <a:ln>
                <a:noFill/>
              </a:ln>
              <a:solidFill>
                <a:schemeClr val="tx1"/>
              </a:solidFill>
              <a:effectLst/>
              <a:uLnTx/>
              <a:uFillTx/>
              <a:latin typeface="Aptos" panose="020B0004020202020204" pitchFamily="34" charset="0"/>
              <a:ea typeface="+mn-ea"/>
              <a:cs typeface="Helvetica"/>
            </a:endParaRPr>
          </a:p>
        </p:txBody>
      </p:sp>
      <p:sp>
        <p:nvSpPr>
          <p:cNvPr id="2" name="TextBox 1">
            <a:extLst>
              <a:ext uri="{FF2B5EF4-FFF2-40B4-BE49-F238E27FC236}">
                <a16:creationId xmlns:a16="http://schemas.microsoft.com/office/drawing/2014/main" id="{8212C0D4-2F8E-2221-41B9-789A6B5A9697}"/>
              </a:ext>
            </a:extLst>
          </p:cNvPr>
          <p:cNvSpPr txBox="1"/>
          <p:nvPr/>
        </p:nvSpPr>
        <p:spPr>
          <a:xfrm>
            <a:off x="937260" y="1840230"/>
            <a:ext cx="10447020" cy="1569660"/>
          </a:xfrm>
          <a:prstGeom prst="rect">
            <a:avLst/>
          </a:prstGeom>
          <a:noFill/>
        </p:spPr>
        <p:txBody>
          <a:bodyPr wrap="square" rtlCol="0">
            <a:spAutoFit/>
          </a:bodyPr>
          <a:lstStyle/>
          <a:p>
            <a:pPr marL="342900" indent="-342900">
              <a:buAutoNum type="arabicPeriod"/>
            </a:pPr>
            <a:r>
              <a:rPr lang="en-US" sz="3200" dirty="0"/>
              <a:t>Collection management/weeding</a:t>
            </a:r>
            <a:br>
              <a:rPr lang="en-US" sz="3200" dirty="0"/>
            </a:br>
            <a:endParaRPr lang="en-US" sz="3200" dirty="0"/>
          </a:p>
          <a:p>
            <a:pPr marL="342900" indent="-342900">
              <a:buAutoNum type="arabicPeriod"/>
            </a:pPr>
            <a:r>
              <a:rPr lang="en-US" sz="3200" dirty="0"/>
              <a:t>Routine maintenance for physical collections</a:t>
            </a:r>
          </a:p>
        </p:txBody>
      </p:sp>
    </p:spTree>
    <p:extLst>
      <p:ext uri="{BB962C8B-B14F-4D97-AF65-F5344CB8AC3E}">
        <p14:creationId xmlns:p14="http://schemas.microsoft.com/office/powerpoint/2010/main" val="63347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EAB4E-1EB3-5624-23A7-7D5B5FA287AD}"/>
              </a:ext>
            </a:extLst>
          </p:cNvPr>
          <p:cNvSpPr txBox="1"/>
          <p:nvPr/>
        </p:nvSpPr>
        <p:spPr>
          <a:xfrm>
            <a:off x="502920" y="2274570"/>
            <a:ext cx="3223260" cy="1938992"/>
          </a:xfrm>
          <a:prstGeom prst="rect">
            <a:avLst/>
          </a:prstGeom>
          <a:noFill/>
        </p:spPr>
        <p:txBody>
          <a:bodyPr wrap="square" rtlCol="0">
            <a:spAutoFit/>
          </a:bodyPr>
          <a:lstStyle/>
          <a:p>
            <a:r>
              <a:rPr lang="en-US" sz="4000" dirty="0">
                <a:solidFill>
                  <a:schemeClr val="bg1"/>
                </a:solidFill>
              </a:rPr>
              <a:t>Collection management/ weeding</a:t>
            </a:r>
          </a:p>
        </p:txBody>
      </p:sp>
      <p:sp>
        <p:nvSpPr>
          <p:cNvPr id="3" name="TextBox 2">
            <a:extLst>
              <a:ext uri="{FF2B5EF4-FFF2-40B4-BE49-F238E27FC236}">
                <a16:creationId xmlns:a16="http://schemas.microsoft.com/office/drawing/2014/main" id="{D8CD3679-1154-5524-0ED8-0108E49B2E10}"/>
              </a:ext>
            </a:extLst>
          </p:cNvPr>
          <p:cNvSpPr txBox="1"/>
          <p:nvPr/>
        </p:nvSpPr>
        <p:spPr>
          <a:xfrm>
            <a:off x="4827271" y="551873"/>
            <a:ext cx="7277101"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t>Subject areas: Physical Items, Titles</a:t>
            </a:r>
            <a:br>
              <a:rPr lang="en-US" sz="3200" dirty="0"/>
            </a:br>
            <a:endParaRPr lang="en-US" sz="3200" dirty="0"/>
          </a:p>
          <a:p>
            <a:pPr marL="285750" indent="-285750">
              <a:buFont typeface="Arial" panose="020B0604020202020204" pitchFamily="34" charset="0"/>
              <a:buChar char="•"/>
            </a:pPr>
            <a:r>
              <a:rPr lang="en-US" sz="3200" dirty="0"/>
              <a:t>Built-in tools from </a:t>
            </a:r>
            <a:r>
              <a:rPr lang="en-US" sz="3200" dirty="0" err="1"/>
              <a:t>ExLibris</a:t>
            </a:r>
            <a:endParaRPr lang="en-US" sz="3200" dirty="0"/>
          </a:p>
          <a:p>
            <a:r>
              <a:rPr lang="en-US" sz="3200" i="1" dirty="0"/>
              <a:t>        [Shared Folders/Alma/Inventory]</a:t>
            </a:r>
          </a:p>
          <a:p>
            <a:pPr marL="742950" lvl="1" indent="-285750">
              <a:buFont typeface="Arial" panose="020B0604020202020204" pitchFamily="34" charset="0"/>
              <a:buChar char="•"/>
            </a:pPr>
            <a:r>
              <a:rPr lang="en-US" sz="3200" dirty="0"/>
              <a:t>Physical Item Usage for Weeding</a:t>
            </a:r>
          </a:p>
          <a:p>
            <a:pPr marL="742950" lvl="1" indent="-285750">
              <a:buFont typeface="Arial" panose="020B0604020202020204" pitchFamily="34" charset="0"/>
              <a:buChar char="•"/>
            </a:pPr>
            <a:r>
              <a:rPr lang="en-US" sz="3200" dirty="0"/>
              <a:t>Physical Items Committed to Retain</a:t>
            </a:r>
          </a:p>
          <a:p>
            <a:pPr marL="742950" lvl="1" indent="-285750">
              <a:buFont typeface="Arial" panose="020B0604020202020204" pitchFamily="34" charset="0"/>
              <a:buChar char="•"/>
            </a:pPr>
            <a:r>
              <a:rPr lang="en-US" sz="3200" dirty="0"/>
              <a:t>Physical Items dashboard</a:t>
            </a:r>
          </a:p>
          <a:p>
            <a:pPr lvl="1"/>
            <a:r>
              <a:rPr lang="en-US" sz="3200" i="1" dirty="0"/>
              <a:t>   [Shared Folders/Alma/Titles]</a:t>
            </a:r>
            <a:endParaRPr lang="en-US" sz="3200" dirty="0"/>
          </a:p>
          <a:p>
            <a:pPr marL="742950" lvl="1" indent="-285750">
              <a:buFont typeface="Arial" panose="020B0604020202020204" pitchFamily="34" charset="0"/>
              <a:buChar char="•"/>
            </a:pPr>
            <a:r>
              <a:rPr lang="en-US" sz="3200" dirty="0"/>
              <a:t>Title Level Overlap Analysis dashboard</a:t>
            </a:r>
            <a:br>
              <a:rPr lang="en-US" sz="3200" dirty="0"/>
            </a:br>
            <a:endParaRPr lang="en-US" sz="3200" dirty="0"/>
          </a:p>
          <a:p>
            <a:pPr marL="285750" indent="-285750">
              <a:buFont typeface="Arial" panose="020B0604020202020204" pitchFamily="34" charset="0"/>
              <a:buChar char="•"/>
            </a:pPr>
            <a:r>
              <a:rPr lang="en-US" sz="3200" dirty="0"/>
              <a:t>Creating your own analysis</a:t>
            </a:r>
          </a:p>
        </p:txBody>
      </p:sp>
    </p:spTree>
    <p:extLst>
      <p:ext uri="{BB962C8B-B14F-4D97-AF65-F5344CB8AC3E}">
        <p14:creationId xmlns:p14="http://schemas.microsoft.com/office/powerpoint/2010/main" val="410531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EAB4E-1EB3-5624-23A7-7D5B5FA287AD}"/>
              </a:ext>
            </a:extLst>
          </p:cNvPr>
          <p:cNvSpPr txBox="1"/>
          <p:nvPr/>
        </p:nvSpPr>
        <p:spPr>
          <a:xfrm>
            <a:off x="502920" y="2274570"/>
            <a:ext cx="3223260" cy="1938992"/>
          </a:xfrm>
          <a:prstGeom prst="rect">
            <a:avLst/>
          </a:prstGeom>
          <a:noFill/>
        </p:spPr>
        <p:txBody>
          <a:bodyPr wrap="square" rtlCol="0">
            <a:spAutoFit/>
          </a:bodyPr>
          <a:lstStyle/>
          <a:p>
            <a:r>
              <a:rPr lang="en-US" sz="4000" dirty="0">
                <a:solidFill>
                  <a:schemeClr val="bg1"/>
                </a:solidFill>
              </a:rPr>
              <a:t>Collection management/ weeding</a:t>
            </a:r>
          </a:p>
        </p:txBody>
      </p:sp>
      <p:sp>
        <p:nvSpPr>
          <p:cNvPr id="3" name="TextBox 2">
            <a:extLst>
              <a:ext uri="{FF2B5EF4-FFF2-40B4-BE49-F238E27FC236}">
                <a16:creationId xmlns:a16="http://schemas.microsoft.com/office/drawing/2014/main" id="{D8CD3679-1154-5524-0ED8-0108E49B2E10}"/>
              </a:ext>
            </a:extLst>
          </p:cNvPr>
          <p:cNvSpPr txBox="1"/>
          <p:nvPr/>
        </p:nvSpPr>
        <p:spPr>
          <a:xfrm>
            <a:off x="5104015" y="831273"/>
            <a:ext cx="6465685" cy="3046988"/>
          </a:xfrm>
          <a:prstGeom prst="rect">
            <a:avLst/>
          </a:prstGeom>
          <a:noFill/>
        </p:spPr>
        <p:txBody>
          <a:bodyPr wrap="square" rtlCol="0">
            <a:spAutoFit/>
          </a:bodyPr>
          <a:lstStyle/>
          <a:p>
            <a:r>
              <a:rPr lang="en-US" sz="3200" b="1" dirty="0"/>
              <a:t>SUNY Last Copy</a:t>
            </a:r>
            <a:r>
              <a:rPr lang="en-US" sz="3200" dirty="0"/>
              <a:t>: report from the NZ that can be combined with your institution’s IZ data</a:t>
            </a:r>
            <a:br>
              <a:rPr lang="en-US" sz="3200" dirty="0"/>
            </a:br>
            <a:endParaRPr lang="en-US" sz="3200" dirty="0"/>
          </a:p>
          <a:p>
            <a:r>
              <a:rPr lang="en-US" sz="3200" dirty="0"/>
              <a:t>https://sunyolis.libanswers.com/faq/372808</a:t>
            </a:r>
          </a:p>
        </p:txBody>
      </p:sp>
    </p:spTree>
    <p:extLst>
      <p:ext uri="{BB962C8B-B14F-4D97-AF65-F5344CB8AC3E}">
        <p14:creationId xmlns:p14="http://schemas.microsoft.com/office/powerpoint/2010/main" val="105697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957CE-650E-9097-45E1-2158CBB53E1C}"/>
              </a:ext>
            </a:extLst>
          </p:cNvPr>
          <p:cNvPicPr>
            <a:picLocks noChangeAspect="1"/>
          </p:cNvPicPr>
          <p:nvPr/>
        </p:nvPicPr>
        <p:blipFill>
          <a:blip r:embed="rId3"/>
          <a:stretch>
            <a:fillRect/>
          </a:stretch>
        </p:blipFill>
        <p:spPr>
          <a:xfrm>
            <a:off x="88900" y="216698"/>
            <a:ext cx="12192000" cy="5789604"/>
          </a:xfrm>
          <a:prstGeom prst="rect">
            <a:avLst/>
          </a:prstGeom>
        </p:spPr>
      </p:pic>
    </p:spTree>
    <p:extLst>
      <p:ext uri="{BB962C8B-B14F-4D97-AF65-F5344CB8AC3E}">
        <p14:creationId xmlns:p14="http://schemas.microsoft.com/office/powerpoint/2010/main" val="3896540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EAB4E-1EB3-5624-23A7-7D5B5FA287AD}"/>
              </a:ext>
            </a:extLst>
          </p:cNvPr>
          <p:cNvSpPr txBox="1"/>
          <p:nvPr/>
        </p:nvSpPr>
        <p:spPr>
          <a:xfrm>
            <a:off x="502920" y="2274570"/>
            <a:ext cx="3223260" cy="1323439"/>
          </a:xfrm>
          <a:prstGeom prst="rect">
            <a:avLst/>
          </a:prstGeom>
          <a:noFill/>
        </p:spPr>
        <p:txBody>
          <a:bodyPr wrap="square" rtlCol="0">
            <a:spAutoFit/>
          </a:bodyPr>
          <a:lstStyle/>
          <a:p>
            <a:r>
              <a:rPr lang="en-US" sz="4000" dirty="0">
                <a:solidFill>
                  <a:schemeClr val="bg1"/>
                </a:solidFill>
              </a:rPr>
              <a:t>Routine maintenance</a:t>
            </a:r>
          </a:p>
        </p:txBody>
      </p:sp>
      <p:sp>
        <p:nvSpPr>
          <p:cNvPr id="3" name="TextBox 2">
            <a:extLst>
              <a:ext uri="{FF2B5EF4-FFF2-40B4-BE49-F238E27FC236}">
                <a16:creationId xmlns:a16="http://schemas.microsoft.com/office/drawing/2014/main" id="{D8CD3679-1154-5524-0ED8-0108E49B2E10}"/>
              </a:ext>
            </a:extLst>
          </p:cNvPr>
          <p:cNvSpPr txBox="1"/>
          <p:nvPr/>
        </p:nvSpPr>
        <p:spPr>
          <a:xfrm>
            <a:off x="5104015" y="831273"/>
            <a:ext cx="6465685" cy="2554545"/>
          </a:xfrm>
          <a:prstGeom prst="rect">
            <a:avLst/>
          </a:prstGeom>
          <a:noFill/>
        </p:spPr>
        <p:txBody>
          <a:bodyPr wrap="square" rtlCol="0">
            <a:spAutoFit/>
          </a:bodyPr>
          <a:lstStyle/>
          <a:p>
            <a:r>
              <a:rPr lang="en-US" sz="3200" i="1" dirty="0">
                <a:effectLst/>
                <a:latin typeface="Calibri" panose="020F0502020204030204" pitchFamily="34" charset="0"/>
                <a:ea typeface="Calibri" panose="020F0502020204030204" pitchFamily="34" charset="0"/>
                <a:cs typeface="Times New Roman" panose="02020603050405020304" pitchFamily="18" charset="0"/>
              </a:rPr>
              <a:t>[Shared Folders/Alma/Titles/Reports]</a:t>
            </a:r>
          </a:p>
          <a:p>
            <a:pPr marL="457200" indent="-457200">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Bibliographic records with holdings record and no items</a:t>
            </a:r>
          </a:p>
          <a:p>
            <a:pPr marL="457200" indent="-457200">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Bibliographic records with no inventory of any type</a:t>
            </a:r>
            <a:endParaRPr lang="en-US" sz="3200" dirty="0"/>
          </a:p>
        </p:txBody>
      </p:sp>
    </p:spTree>
    <p:extLst>
      <p:ext uri="{BB962C8B-B14F-4D97-AF65-F5344CB8AC3E}">
        <p14:creationId xmlns:p14="http://schemas.microsoft.com/office/powerpoint/2010/main" val="230173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EAB4E-1EB3-5624-23A7-7D5B5FA287AD}"/>
              </a:ext>
            </a:extLst>
          </p:cNvPr>
          <p:cNvSpPr txBox="1"/>
          <p:nvPr/>
        </p:nvSpPr>
        <p:spPr>
          <a:xfrm>
            <a:off x="502920" y="2274570"/>
            <a:ext cx="3223260" cy="1323439"/>
          </a:xfrm>
          <a:prstGeom prst="rect">
            <a:avLst/>
          </a:prstGeom>
          <a:noFill/>
        </p:spPr>
        <p:txBody>
          <a:bodyPr wrap="square" rtlCol="0">
            <a:spAutoFit/>
          </a:bodyPr>
          <a:lstStyle/>
          <a:p>
            <a:r>
              <a:rPr lang="en-US" sz="4000" dirty="0">
                <a:solidFill>
                  <a:schemeClr val="bg1"/>
                </a:solidFill>
              </a:rPr>
              <a:t>Routine maintenance</a:t>
            </a:r>
          </a:p>
        </p:txBody>
      </p:sp>
      <p:sp>
        <p:nvSpPr>
          <p:cNvPr id="3" name="TextBox 2">
            <a:extLst>
              <a:ext uri="{FF2B5EF4-FFF2-40B4-BE49-F238E27FC236}">
                <a16:creationId xmlns:a16="http://schemas.microsoft.com/office/drawing/2014/main" id="{D8CD3679-1154-5524-0ED8-0108E49B2E10}"/>
              </a:ext>
            </a:extLst>
          </p:cNvPr>
          <p:cNvSpPr txBox="1"/>
          <p:nvPr/>
        </p:nvSpPr>
        <p:spPr>
          <a:xfrm>
            <a:off x="4975515" y="581798"/>
            <a:ext cx="6980614" cy="5632311"/>
          </a:xfrm>
          <a:prstGeom prst="rect">
            <a:avLst/>
          </a:prstGeom>
          <a:noFill/>
        </p:spPr>
        <p:txBody>
          <a:bodyPr wrap="square" rtlCol="0">
            <a:spAutoFit/>
          </a:bodyPr>
          <a:lstStyle/>
          <a:p>
            <a:r>
              <a:rPr lang="en-US" sz="3200" i="1" dirty="0">
                <a:effectLst/>
                <a:latin typeface="Calibri" panose="020F0502020204030204" pitchFamily="34" charset="0"/>
                <a:ea typeface="Calibri" panose="020F0502020204030204" pitchFamily="34" charset="0"/>
                <a:cs typeface="Times New Roman" panose="02020603050405020304" pitchFamily="18" charset="0"/>
              </a:rPr>
              <a:t>[</a:t>
            </a:r>
            <a:r>
              <a:rPr lang="en-US" sz="3600" i="1" dirty="0">
                <a:effectLst/>
                <a:latin typeface="Calibri" panose="020F0502020204030204" pitchFamily="34" charset="0"/>
                <a:ea typeface="Calibri" panose="020F0502020204030204" pitchFamily="34" charset="0"/>
                <a:cs typeface="Times New Roman" panose="02020603050405020304" pitchFamily="18" charset="0"/>
              </a:rPr>
              <a:t>Shared Folders/Community/ Reports/Consortia/SUNY/ Resource Management/]</a:t>
            </a:r>
          </a:p>
          <a:p>
            <a:pPr marL="571500" indent="-571500">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Duplicate </a:t>
            </a:r>
            <a:r>
              <a:rPr lang="en-US" sz="3600" dirty="0">
                <a:latin typeface="Calibri" panose="020F0502020204030204" pitchFamily="34" charset="0"/>
                <a:ea typeface="Calibri" panose="020F0502020204030204" pitchFamily="34" charset="0"/>
                <a:cs typeface="Times New Roman" panose="02020603050405020304" pitchFamily="18" charset="0"/>
              </a:rPr>
              <a:t>B</a:t>
            </a:r>
            <a:r>
              <a:rPr lang="en-US" sz="3600" dirty="0">
                <a:effectLst/>
                <a:latin typeface="Calibri" panose="020F0502020204030204" pitchFamily="34" charset="0"/>
                <a:ea typeface="Calibri" panose="020F0502020204030204" pitchFamily="34" charset="0"/>
                <a:cs typeface="Times New Roman" panose="02020603050405020304" pitchFamily="18" charset="0"/>
              </a:rPr>
              <a:t>arcodes in IZ</a:t>
            </a:r>
          </a:p>
          <a:p>
            <a:pPr marL="571500" indent="-571500">
              <a:buFont typeface="Arial" panose="020B0604020202020204" pitchFamily="34" charset="0"/>
              <a:buChar char="•"/>
            </a:pPr>
            <a:r>
              <a:rPr lang="en-US" sz="3600" dirty="0">
                <a:latin typeface="Calibri" panose="020F0502020204030204" pitchFamily="34" charset="0"/>
                <a:ea typeface="Calibri" panose="020F0502020204030204" pitchFamily="34" charset="0"/>
                <a:cs typeface="Times New Roman" panose="02020603050405020304" pitchFamily="18" charset="0"/>
              </a:rPr>
              <a:t>Duplicate Holdings Report for the Same Location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Physical and Electronic Inventory on the Same Bib Record</a:t>
            </a:r>
          </a:p>
          <a:p>
            <a:pPr marL="571500" indent="-571500">
              <a:buFont typeface="Arial" panose="020B0604020202020204" pitchFamily="34" charset="0"/>
              <a:buChar char="•"/>
            </a:pPr>
            <a:r>
              <a:rPr lang="en-US" sz="3600" dirty="0">
                <a:latin typeface="Calibri" panose="020F0502020204030204" pitchFamily="34" charset="0"/>
                <a:ea typeface="Calibri" panose="020F0502020204030204" pitchFamily="34" charset="0"/>
                <a:cs typeface="Times New Roman" panose="02020603050405020304" pitchFamily="18" charset="0"/>
              </a:rPr>
              <a:t>Browse Shelf List Report with Prompt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991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FEAB4E-1EB3-5624-23A7-7D5B5FA287AD}"/>
              </a:ext>
            </a:extLst>
          </p:cNvPr>
          <p:cNvSpPr txBox="1"/>
          <p:nvPr/>
        </p:nvSpPr>
        <p:spPr>
          <a:xfrm>
            <a:off x="502920" y="2274570"/>
            <a:ext cx="3223260" cy="1323439"/>
          </a:xfrm>
          <a:prstGeom prst="rect">
            <a:avLst/>
          </a:prstGeom>
          <a:noFill/>
        </p:spPr>
        <p:txBody>
          <a:bodyPr wrap="square" rtlCol="0">
            <a:spAutoFit/>
          </a:bodyPr>
          <a:lstStyle/>
          <a:p>
            <a:r>
              <a:rPr lang="en-US" sz="4000" dirty="0">
                <a:solidFill>
                  <a:schemeClr val="bg1"/>
                </a:solidFill>
              </a:rPr>
              <a:t>Routine maintenance</a:t>
            </a:r>
          </a:p>
        </p:txBody>
      </p:sp>
      <p:sp>
        <p:nvSpPr>
          <p:cNvPr id="3" name="TextBox 2">
            <a:extLst>
              <a:ext uri="{FF2B5EF4-FFF2-40B4-BE49-F238E27FC236}">
                <a16:creationId xmlns:a16="http://schemas.microsoft.com/office/drawing/2014/main" id="{D8CD3679-1154-5524-0ED8-0108E49B2E10}"/>
              </a:ext>
            </a:extLst>
          </p:cNvPr>
          <p:cNvSpPr txBox="1"/>
          <p:nvPr/>
        </p:nvSpPr>
        <p:spPr>
          <a:xfrm>
            <a:off x="4889501" y="504854"/>
            <a:ext cx="6980614" cy="3416320"/>
          </a:xfrm>
          <a:prstGeom prst="rect">
            <a:avLst/>
          </a:prstGeom>
          <a:noFill/>
        </p:spPr>
        <p:txBody>
          <a:bodyPr wrap="square" rtlCol="0">
            <a:spAutoFit/>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Creating your own reports</a:t>
            </a:r>
          </a:p>
          <a:p>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3600" dirty="0">
                <a:latin typeface="Calibri" panose="020F0502020204030204" pitchFamily="34" charset="0"/>
                <a:ea typeface="Calibri" panose="020F0502020204030204" pitchFamily="34" charset="0"/>
                <a:cs typeface="Times New Roman" panose="02020603050405020304" pitchFamily="18" charset="0"/>
              </a:rPr>
              <a:t>Looking for poor quality bibliographic records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Recovering withdrawn items using “</a:t>
            </a:r>
            <a:r>
              <a:rPr lang="en-US" sz="3600" dirty="0" err="1">
                <a:effectLst/>
                <a:latin typeface="Calibri" panose="020F0502020204030204" pitchFamily="34" charset="0"/>
                <a:ea typeface="Calibri" panose="020F0502020204030204" pitchFamily="34" charset="0"/>
                <a:cs typeface="Times New Roman" panose="02020603050405020304" pitchFamily="18" charset="0"/>
              </a:rPr>
              <a:t>wdn</a:t>
            </a:r>
            <a:r>
              <a:rPr lang="en-US" sz="36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9365044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404f601-80f3-4988-a5f5-d6c3dd7e14a6" xsi:nil="true"/>
    <lcf76f155ced4ddcb4097134ff3c332f xmlns="61ce4d65-48b5-4510-a74e-67217dcdfadf">
      <Terms xmlns="http://schemas.microsoft.com/office/infopath/2007/PartnerControls"/>
    </lcf76f155ced4ddcb4097134ff3c332f>
    <SharedWithUsers xmlns="4404f601-80f3-4988-a5f5-d6c3dd7e14a6">
      <UserInfo>
        <DisplayName>Clark, Annabella</DisplayName>
        <AccountId>42</AccountId>
        <AccountType/>
      </UserInfo>
      <UserInfo>
        <DisplayName>Jackson, Timothy</DisplayName>
        <AccountId>22</AccountId>
        <AccountType/>
      </UserInfo>
      <UserInfo>
        <DisplayName>Clements, Maureen</DisplayName>
        <AccountId>238</AccountId>
        <AccountType/>
      </UserInfo>
      <UserInfo>
        <DisplayName>Wilhelm, Cori</DisplayName>
        <AccountId>191</AccountId>
        <AccountType/>
      </UserInfo>
    </SharedWithUsers>
    <MediaLengthInSeconds xmlns="61ce4d65-48b5-4510-a74e-67217dcdfadf" xsi:nil="true"/>
    <PhotoDescription xmlns="61ce4d65-48b5-4510-a74e-67217dcdfa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9" ma:contentTypeDescription="Create a new document." ma:contentTypeScope="" ma:versionID="a5d52ce595d9a6e6d77281c02ea7d300">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c32547d7284febcc3ee9fec8824a8c76"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PhotoDescrip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84558b3-4b7e-402e-a6c9-1417db9941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PhotoDescription" ma:index="25" nillable="true" ma:displayName="Photo Description" ma:format="Dropdown" ma:internalName="PhotoDescription">
      <xsd:simpleType>
        <xsd:restriction base="dms:Note">
          <xsd:maxLength value="255"/>
        </xsd:restriction>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ed50f71-c65a-4389-ab68-4a0b6135467d}" ma:internalName="TaxCatchAll" ma:showField="CatchAllData" ma:web="4404f601-80f3-4988-a5f5-d6c3dd7e14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977E2F-F011-4606-946F-AAE1BFC9ADA8}">
  <ds:schemaRefs>
    <ds:schemaRef ds:uri="http://schemas.microsoft.com/sharepoint/v3/contenttype/forms"/>
  </ds:schemaRefs>
</ds:datastoreItem>
</file>

<file path=customXml/itemProps2.xml><?xml version="1.0" encoding="utf-8"?>
<ds:datastoreItem xmlns:ds="http://schemas.openxmlformats.org/officeDocument/2006/customXml" ds:itemID="{3A06F937-8054-4CE6-9538-376082DAA0EF}">
  <ds:schemaRef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 ds:uri="http://www.w3.org/XML/1998/namespace"/>
    <ds:schemaRef ds:uri="4404f601-80f3-4988-a5f5-d6c3dd7e14a6"/>
    <ds:schemaRef ds:uri="61ce4d65-48b5-4510-a74e-67217dcdfadf"/>
    <ds:schemaRef ds:uri="http://purl.org/dc/dcmitype/"/>
  </ds:schemaRefs>
</ds:datastoreItem>
</file>

<file path=customXml/itemProps3.xml><?xml version="1.0" encoding="utf-8"?>
<ds:datastoreItem xmlns:ds="http://schemas.openxmlformats.org/officeDocument/2006/customXml" ds:itemID="{9A8B8EFB-1E09-413B-B82E-50CBAC426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e4d65-48b5-4510-a74e-67217dcdfadf"/>
    <ds:schemaRef ds:uri="4404f601-80f3-4988-a5f5-d6c3dd7e14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8324</TotalTime>
  <Words>491</Words>
  <Application>Microsoft Office PowerPoint</Application>
  <PresentationFormat>Widescreen</PresentationFormat>
  <Paragraphs>50</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Calibri</vt:lpstr>
      <vt:lpstr>Franklin Gothic</vt:lpstr>
      <vt:lpstr>Helvetica Light</vt:lpstr>
      <vt:lpstr>Custom Design</vt:lpstr>
      <vt:lpstr>Alma Analytics: Physical Collections October 1, 2024</vt:lpstr>
      <vt:lpstr>SUNY Alma Analytics series:  1. Intro to Alma Analytics (see recording) 2. Resource sharing (see recording) 3. Physical collections (TODAY!) 4. Acquisitions: October 8 5. Fulfillment: October 15 6. Sharing reports: October 24 7. eResources: October 29 </vt:lpstr>
      <vt:lpstr>Agenda</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Lucia</dc:creator>
  <cp:lastModifiedBy>Marcy Strong</cp:lastModifiedBy>
  <cp:revision>63</cp:revision>
  <dcterms:created xsi:type="dcterms:W3CDTF">2021-06-30T17:54:38Z</dcterms:created>
  <dcterms:modified xsi:type="dcterms:W3CDTF">2024-09-23T12:59:18Z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{"FileActivityType":"9","FileActivityTimeStamp":"2023-08-25T16:13:40.277Z","FileActivityUsersOnPage":[{"DisplayName":"Wilhelm, Cori","Id":"cori.wilhelm@suny.edu"}],"FileActivityNavigationId":null}</vt:lpwstr>
  </property>
  <property fmtid="{D5CDD505-2E9C-101B-9397-08002B2CF9AE}" pid="7" name="TriggerFlowInfo">
    <vt:lpwstr/>
  </property>
</Properties>
</file>