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60" r:id="rId5"/>
    <p:sldId id="279" r:id="rId6"/>
    <p:sldId id="275" r:id="rId7"/>
    <p:sldId id="276" r:id="rId8"/>
    <p:sldId id="270" r:id="rId9"/>
    <p:sldId id="261" r:id="rId10"/>
    <p:sldId id="269" r:id="rId11"/>
    <p:sldId id="262" r:id="rId12"/>
    <p:sldId id="263" r:id="rId13"/>
    <p:sldId id="264" r:id="rId14"/>
    <p:sldId id="271" r:id="rId15"/>
    <p:sldId id="265" r:id="rId16"/>
    <p:sldId id="266" r:id="rId17"/>
    <p:sldId id="267" r:id="rId18"/>
    <p:sldId id="268" r:id="rId19"/>
    <p:sldId id="272" r:id="rId20"/>
    <p:sldId id="273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B1D3-4BCC-4229-B77B-FE2BCD490CA6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A695-EBD0-460B-9E99-EC04AABB5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558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B1D3-4BCC-4229-B77B-FE2BCD490CA6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A695-EBD0-460B-9E99-EC04AABB5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40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B1D3-4BCC-4229-B77B-FE2BCD490CA6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A695-EBD0-460B-9E99-EC04AABB5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16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B1D3-4BCC-4229-B77B-FE2BCD490CA6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A695-EBD0-460B-9E99-EC04AABB5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72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B1D3-4BCC-4229-B77B-FE2BCD490CA6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A695-EBD0-460B-9E99-EC04AABB5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45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B1D3-4BCC-4229-B77B-FE2BCD490CA6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A695-EBD0-460B-9E99-EC04AABB5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984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B1D3-4BCC-4229-B77B-FE2BCD490CA6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A695-EBD0-460B-9E99-EC04AABB5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73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B1D3-4BCC-4229-B77B-FE2BCD490CA6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A695-EBD0-460B-9E99-EC04AABB5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89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B1D3-4BCC-4229-B77B-FE2BCD490CA6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A695-EBD0-460B-9E99-EC04AABB5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6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B1D3-4BCC-4229-B77B-FE2BCD490CA6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A695-EBD0-460B-9E99-EC04AABB5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70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B1D3-4BCC-4229-B77B-FE2BCD490CA6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A695-EBD0-460B-9E99-EC04AABB5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5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FB1D3-4BCC-4229-B77B-FE2BCD490CA6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FA695-EBD0-460B-9E99-EC04AABB5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867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hyperlink" Target="https://forms.gle/Cd3fdeDvYdUhJVC38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5/17 SUNY Library Services Platform Project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45899"/>
          </a:xfrm>
        </p:spPr>
        <p:txBody>
          <a:bodyPr/>
          <a:lstStyle/>
          <a:p>
            <a:r>
              <a:rPr lang="en-US" dirty="0" smtClean="0"/>
              <a:t>Shannon Pritting,</a:t>
            </a:r>
          </a:p>
          <a:p>
            <a:r>
              <a:rPr lang="en-US" dirty="0" smtClean="0"/>
              <a:t>SUNY Shared Library Services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3053" y="4699092"/>
            <a:ext cx="1551576" cy="1551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525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243" y="22582"/>
            <a:ext cx="10515600" cy="1325563"/>
          </a:xfrm>
        </p:spPr>
        <p:txBody>
          <a:bodyPr/>
          <a:lstStyle/>
          <a:p>
            <a:r>
              <a:rPr lang="en-US" dirty="0" smtClean="0"/>
              <a:t>Status Thus Far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3018" y="1252047"/>
            <a:ext cx="6142349" cy="474974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51 Campuses configured for “Walk-In Borrowing.”</a:t>
            </a:r>
          </a:p>
          <a:p>
            <a:r>
              <a:rPr lang="en-US" dirty="0" smtClean="0"/>
              <a:t>This means that if a patron from one of the 51 campuses comes into your library, and they’re an active user from another campus, you’ll be able to pull in their user record.</a:t>
            </a:r>
          </a:p>
          <a:p>
            <a:r>
              <a:rPr lang="en-US" dirty="0" smtClean="0"/>
              <a:t>Patron will then become a user in the other library with specified privileges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ASRS group will be sending survey soon to review possible standard loan periods and fines/fees/TOUs.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9195" y="3378258"/>
            <a:ext cx="5542805" cy="262353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0133" y="2107335"/>
            <a:ext cx="747420" cy="747420"/>
          </a:xfrm>
          <a:prstGeom prst="rect">
            <a:avLst/>
          </a:prstGeom>
        </p:spPr>
      </p:pic>
      <p:pic>
        <p:nvPicPr>
          <p:cNvPr id="8" name="Picture 2" descr="https://static.thenounproject.com/png/876206-20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9532" y="1576170"/>
            <a:ext cx="904875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0332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OCLC Publishing From Alma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746375" cy="4649990"/>
          </a:xfrm>
        </p:spPr>
        <p:txBody>
          <a:bodyPr/>
          <a:lstStyle/>
          <a:p>
            <a:r>
              <a:rPr lang="en-US" dirty="0" smtClean="0"/>
              <a:t>Currently setting up profiles for you in Alma.</a:t>
            </a:r>
          </a:p>
          <a:p>
            <a:r>
              <a:rPr lang="en-US" dirty="0" smtClean="0"/>
              <a:t>27 campuses asked SUNY to do this.</a:t>
            </a:r>
          </a:p>
          <a:p>
            <a:r>
              <a:rPr lang="en-US" dirty="0" smtClean="0"/>
              <a:t>Deadline to request that SUNY do this for you has passed.</a:t>
            </a:r>
          </a:p>
          <a:p>
            <a:r>
              <a:rPr lang="en-US" dirty="0" smtClean="0"/>
              <a:t>We’ve responded to all campuses who requested this set up.</a:t>
            </a:r>
          </a:p>
          <a:p>
            <a:r>
              <a:rPr lang="en-US" dirty="0" smtClean="0"/>
              <a:t>Working on configuration now.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5124" y="184439"/>
            <a:ext cx="228600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739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Dates Coming Soon For Cutover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806" y="2055813"/>
            <a:ext cx="10317678" cy="3961810"/>
          </a:xfrm>
        </p:spPr>
        <p:txBody>
          <a:bodyPr>
            <a:normAutofit/>
          </a:bodyPr>
          <a:lstStyle/>
          <a:p>
            <a:r>
              <a:rPr lang="en-US" dirty="0" smtClean="0"/>
              <a:t>May 10</a:t>
            </a:r>
            <a:r>
              <a:rPr lang="en-US" baseline="30000" dirty="0" smtClean="0"/>
              <a:t>th</a:t>
            </a:r>
            <a:r>
              <a:rPr lang="en-US" dirty="0" smtClean="0"/>
              <a:t>: All migration forms/files were due to </a:t>
            </a:r>
            <a:r>
              <a:rPr lang="en-US" dirty="0" err="1" smtClean="0"/>
              <a:t>ExLibris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Link Resolver Form, Aleph to Alma Migration Form, 360 Link files</a:t>
            </a:r>
          </a:p>
          <a:p>
            <a:pPr lvl="1"/>
            <a:r>
              <a:rPr lang="en-US" dirty="0" smtClean="0"/>
              <a:t>If you didn’t submit anything, we did this for you.  For about 20 campuses, we uploaded your LR form, and updated Science Direct, and did a quick review of the form.</a:t>
            </a:r>
          </a:p>
          <a:p>
            <a:r>
              <a:rPr lang="en-US" dirty="0" smtClean="0"/>
              <a:t>Today/May 17</a:t>
            </a:r>
            <a:r>
              <a:rPr lang="en-US" baseline="30000" dirty="0" smtClean="0"/>
              <a:t>th</a:t>
            </a:r>
            <a:r>
              <a:rPr lang="en-US" dirty="0" smtClean="0"/>
              <a:t>: OCLC Master Record Query Submitted</a:t>
            </a:r>
          </a:p>
          <a:p>
            <a:r>
              <a:rPr lang="en-US" dirty="0" smtClean="0"/>
              <a:t>May 24</a:t>
            </a:r>
            <a:r>
              <a:rPr lang="en-US" baseline="30000" dirty="0" smtClean="0"/>
              <a:t>th</a:t>
            </a:r>
            <a:r>
              <a:rPr lang="en-US" dirty="0" smtClean="0"/>
              <a:t>: Last day for PLIF loads</a:t>
            </a:r>
          </a:p>
          <a:p>
            <a:r>
              <a:rPr lang="en-US" dirty="0" smtClean="0"/>
              <a:t>Group 1 and 2 specific dates coming in late May-Early June.</a:t>
            </a:r>
            <a:endParaRPr lang="en-US" dirty="0"/>
          </a:p>
        </p:txBody>
      </p:sp>
      <p:pic>
        <p:nvPicPr>
          <p:cNvPr id="5122" name="Picture 2" descr="https://static.thenounproject.com/png/670488-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0"/>
            <a:ext cx="1825625" cy="182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598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Migration: the Network Zone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Key Dates:</a:t>
            </a:r>
          </a:p>
          <a:p>
            <a:r>
              <a:rPr lang="en-US" dirty="0" smtClean="0"/>
              <a:t>May 17</a:t>
            </a:r>
            <a:r>
              <a:rPr lang="en-US" baseline="30000" dirty="0" smtClean="0"/>
              <a:t>th</a:t>
            </a:r>
            <a:r>
              <a:rPr lang="en-US" dirty="0" smtClean="0"/>
              <a:t>: OCLC Master Record Query Submitted.</a:t>
            </a:r>
          </a:p>
          <a:p>
            <a:r>
              <a:rPr lang="en-US" dirty="0" smtClean="0"/>
              <a:t>June 12</a:t>
            </a:r>
            <a:r>
              <a:rPr lang="en-US" baseline="30000" dirty="0" smtClean="0"/>
              <a:t>th</a:t>
            </a:r>
            <a:r>
              <a:rPr lang="en-US" dirty="0" smtClean="0"/>
              <a:t>: SUNY Network Zone Live as first group goes live.</a:t>
            </a:r>
          </a:p>
          <a:p>
            <a:r>
              <a:rPr lang="en-US" dirty="0" smtClean="0"/>
              <a:t>July 2</a:t>
            </a:r>
            <a:r>
              <a:rPr lang="en-US" baseline="30000" dirty="0" smtClean="0"/>
              <a:t>nd</a:t>
            </a:r>
            <a:r>
              <a:rPr lang="en-US" dirty="0" smtClean="0"/>
              <a:t>: We can begin automated updates of Network Zone.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What this Means for Campuses:</a:t>
            </a:r>
          </a:p>
          <a:p>
            <a:r>
              <a:rPr lang="en-US" dirty="0" smtClean="0"/>
              <a:t>If you continue OCLC cataloging after May 17</a:t>
            </a:r>
            <a:r>
              <a:rPr lang="en-US" baseline="30000" dirty="0" smtClean="0"/>
              <a:t>th</a:t>
            </a:r>
            <a:r>
              <a:rPr lang="en-US" dirty="0" smtClean="0"/>
              <a:t>, your IZ and the NZ will be a little out of sync and you’ll have some non-matches.</a:t>
            </a:r>
          </a:p>
          <a:p>
            <a:r>
              <a:rPr lang="en-US" dirty="0" smtClean="0"/>
              <a:t>There is a linking job that IZs can run, but this job is tricky, and should be run with caution.</a:t>
            </a:r>
          </a:p>
          <a:p>
            <a:r>
              <a:rPr lang="en-US" dirty="0" smtClean="0"/>
              <a:t>During July and August, we’ll be working to get the NZ and IZs as synced up as we can.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But, our meetings with other consortia indicate that the NZ will be a constant work in progress, and we’ll never have a “perfect” bibliographic database.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9213" y="609230"/>
            <a:ext cx="1551576" cy="1551576"/>
          </a:xfrm>
          <a:prstGeom prst="rect">
            <a:avLst/>
          </a:prstGeom>
        </p:spPr>
      </p:pic>
      <p:pic>
        <p:nvPicPr>
          <p:cNvPr id="12290" name="Picture 2" descr="https://static.thenounproject.com/png/1106756-2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1373" y="1581951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043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Transitioning Interactions During Cutover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210993" cy="4467110"/>
          </a:xfrm>
        </p:spPr>
        <p:txBody>
          <a:bodyPr/>
          <a:lstStyle/>
          <a:p>
            <a:r>
              <a:rPr lang="en-US" dirty="0" err="1" smtClean="0"/>
              <a:t>ExLibris</a:t>
            </a:r>
            <a:r>
              <a:rPr lang="en-US" dirty="0" smtClean="0"/>
              <a:t> will still have Basecamp presence, and will review Basecamp, but if questions are not easily/quickly answered, you’ll be asked to submit a SF case.</a:t>
            </a:r>
          </a:p>
          <a:p>
            <a:r>
              <a:rPr lang="en-US" dirty="0" smtClean="0"/>
              <a:t>Focus will be on successful migration, so more general questions may take longer to be answered.</a:t>
            </a:r>
          </a:p>
          <a:p>
            <a:r>
              <a:rPr lang="en-US" dirty="0" smtClean="0"/>
              <a:t>As we move past go-live, the focus will be more and more on Salesforce cases.</a:t>
            </a:r>
            <a:endParaRPr lang="en-US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375" y="3355861"/>
            <a:ext cx="3064352" cy="22070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1806" y="1804844"/>
            <a:ext cx="990600" cy="990600"/>
          </a:xfrm>
          <a:prstGeom prst="rect">
            <a:avLst/>
          </a:prstGeom>
        </p:spPr>
      </p:pic>
      <p:sp>
        <p:nvSpPr>
          <p:cNvPr id="7" name="Down Arrow 6"/>
          <p:cNvSpPr/>
          <p:nvPr/>
        </p:nvSpPr>
        <p:spPr>
          <a:xfrm rot="18127791">
            <a:off x="8626074" y="2257052"/>
            <a:ext cx="307570" cy="13050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19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from SUNY through go-live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8156171" cy="4818177"/>
          </a:xfrm>
        </p:spPr>
        <p:txBody>
          <a:bodyPr/>
          <a:lstStyle/>
          <a:p>
            <a:r>
              <a:rPr lang="en-US" dirty="0" smtClean="0"/>
              <a:t>Continue topic based webinars as much as possible, but we won’t be able to do more focused topic courses.</a:t>
            </a:r>
          </a:p>
          <a:p>
            <a:r>
              <a:rPr lang="en-US" dirty="0" smtClean="0"/>
              <a:t>Helping manage relationship with </a:t>
            </a:r>
            <a:r>
              <a:rPr lang="en-US" dirty="0" err="1" smtClean="0"/>
              <a:t>Exlibris</a:t>
            </a:r>
            <a:r>
              <a:rPr lang="en-US" dirty="0" smtClean="0"/>
              <a:t>—which can include helping escalate if you let us know.</a:t>
            </a:r>
          </a:p>
          <a:p>
            <a:r>
              <a:rPr lang="en-US" dirty="0" smtClean="0"/>
              <a:t>Facilitating communication about delivery of environments, acceptance of environments, or tracking issues from migration.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737" y="1914328"/>
            <a:ext cx="1551576" cy="1551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1116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from SUNY Libraries Shared Services (SLSS) After Go-Live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5712229" cy="473311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Campuses will go directly to support via Salesforce unless your campus is engaged in a move toward extended support.</a:t>
            </a:r>
          </a:p>
          <a:p>
            <a:r>
              <a:rPr lang="en-US" dirty="0" smtClean="0"/>
              <a:t>Questions/Issues should go through </a:t>
            </a:r>
            <a:r>
              <a:rPr lang="en-US" dirty="0" err="1" smtClean="0"/>
              <a:t>libanswers</a:t>
            </a:r>
            <a:r>
              <a:rPr lang="en-US" dirty="0" smtClean="0"/>
              <a:t> (info@slcny.libanswers.com) until SLSS transitions to new ticketing system at end of year.</a:t>
            </a:r>
          </a:p>
          <a:p>
            <a:r>
              <a:rPr lang="en-US" dirty="0" smtClean="0"/>
              <a:t>SLSS will provide general support and point libraries to FAQs or documentation with how to resolve their question/issue.</a:t>
            </a:r>
          </a:p>
          <a:p>
            <a:r>
              <a:rPr lang="en-US" dirty="0" smtClean="0"/>
              <a:t>Issues related to NZ level configuration or functionality will be reviewed and resolved if possible.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706" y="2385752"/>
            <a:ext cx="5137463" cy="2944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8250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on SLSS Support Beyond Go-Live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430491" cy="4674928"/>
          </a:xfrm>
        </p:spPr>
        <p:txBody>
          <a:bodyPr/>
          <a:lstStyle/>
          <a:p>
            <a:r>
              <a:rPr lang="en-US" dirty="0" smtClean="0"/>
              <a:t>Will focus on providing campuses with assistance through pointers to </a:t>
            </a:r>
            <a:r>
              <a:rPr lang="en-US" dirty="0" smtClean="0"/>
              <a:t>FAQs and responses that campuses can adopt.</a:t>
            </a:r>
            <a:endParaRPr lang="en-US" dirty="0" smtClean="0"/>
          </a:p>
          <a:p>
            <a:r>
              <a:rPr lang="en-US" dirty="0" smtClean="0"/>
              <a:t>Campus visits and individual meetings to train staff are not possible unless arrangements are made.</a:t>
            </a:r>
          </a:p>
          <a:p>
            <a:r>
              <a:rPr lang="en-US" dirty="0" smtClean="0"/>
              <a:t>SLSS staff performing extended configuration, workflows, set up, and customization of Alma and Primo will require an extended support agreement.</a:t>
            </a:r>
          </a:p>
          <a:p>
            <a:r>
              <a:rPr lang="en-US" dirty="0" smtClean="0"/>
              <a:t>Staff training beyond scheduled all-group webinars will require an extended support agreement.</a:t>
            </a:r>
            <a:endParaRPr lang="en-US" dirty="0"/>
          </a:p>
        </p:txBody>
      </p:sp>
      <p:pic>
        <p:nvPicPr>
          <p:cNvPr id="4098" name="Picture 2" descr="https://static.thenounproject.com/png/2126330-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1713" y="248550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5154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your campus knows that you want more extensive support.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Shannon </a:t>
            </a:r>
            <a:r>
              <a:rPr lang="en-US" dirty="0" smtClean="0"/>
              <a:t>(shannon.pritting@suny.edu) to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Begin discussion about extended support, which will include discussing costs associated with extended support.</a:t>
            </a:r>
          </a:p>
          <a:p>
            <a:pPr lvl="1"/>
            <a:r>
              <a:rPr lang="en-US" dirty="0" smtClean="0"/>
              <a:t>Identify what extended support is needed, and identify whether the support needed is something that SLSS can assist with.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1148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Sharing Roll Out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29844" cy="4924310"/>
          </a:xfrm>
        </p:spPr>
        <p:txBody>
          <a:bodyPr/>
          <a:lstStyle/>
          <a:p>
            <a:r>
              <a:rPr lang="en-US" dirty="0" smtClean="0"/>
              <a:t>Working with ASRS to develop plan for roll out of resource sharing across SUNY.</a:t>
            </a:r>
          </a:p>
          <a:p>
            <a:r>
              <a:rPr lang="en-US" dirty="0" smtClean="0"/>
              <a:t>Likely will not have all campuses go live immediately on lending and borrowing.</a:t>
            </a:r>
          </a:p>
          <a:p>
            <a:r>
              <a:rPr lang="en-US" dirty="0" smtClean="0"/>
              <a:t>Proposal being reviewed by LSP Task Force next week.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4397" y="2055645"/>
            <a:ext cx="1551576" cy="1551576"/>
          </a:xfrm>
          <a:prstGeom prst="rect">
            <a:avLst/>
          </a:prstGeom>
        </p:spPr>
      </p:pic>
      <p:pic>
        <p:nvPicPr>
          <p:cNvPr id="5122" name="Picture 2" descr="https://static.thenounproject.com/png/2518612-2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2404" y="3005537"/>
            <a:ext cx="966641" cy="96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3533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keep one thing in mind.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386" y="1690688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Be nice to each other.  That means everyone involved.  We’re all trying, and we’re all human.</a:t>
            </a:r>
            <a:endParaRPr lang="en-US" dirty="0"/>
          </a:p>
        </p:txBody>
      </p:sp>
      <p:pic>
        <p:nvPicPr>
          <p:cNvPr id="1026" name="Picture 2" descr="https://static.thenounproject.com/png/2510121-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198" y="3640974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46196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Sharing Walk Through Sessions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674033" cy="4583488"/>
          </a:xfrm>
        </p:spPr>
        <p:txBody>
          <a:bodyPr/>
          <a:lstStyle/>
          <a:p>
            <a:r>
              <a:rPr lang="en-US" dirty="0" smtClean="0"/>
              <a:t>ASRS members working on scheduling multiple small group sessions in </a:t>
            </a:r>
            <a:r>
              <a:rPr lang="en-US" dirty="0" smtClean="0"/>
              <a:t>late May-early June </a:t>
            </a:r>
            <a:r>
              <a:rPr lang="en-US" dirty="0" smtClean="0"/>
              <a:t>timeframe to get staff more comfortable with resource sharing workflows.</a:t>
            </a:r>
          </a:p>
          <a:p>
            <a:r>
              <a:rPr lang="en-US" dirty="0" smtClean="0"/>
              <a:t>Model developed based on other large consortia going live in a similar method as SUNY.</a:t>
            </a:r>
            <a:endParaRPr lang="en-US" dirty="0"/>
          </a:p>
        </p:txBody>
      </p:sp>
      <p:pic>
        <p:nvPicPr>
          <p:cNvPr id="6146" name="Picture 2" descr="https://static.thenounproject.com/png/1821546-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62" y="2635134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66688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LSP Advisory Board Vacancies: Deadline May 20th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8174"/>
            <a:ext cx="7964978" cy="4222873"/>
          </a:xfrm>
        </p:spPr>
        <p:txBody>
          <a:bodyPr/>
          <a:lstStyle/>
          <a:p>
            <a:r>
              <a:rPr lang="en-US" dirty="0" smtClean="0"/>
              <a:t>Volunteers Needed for LSP Advisory Board (which will replace current LSP Task Force)</a:t>
            </a:r>
          </a:p>
          <a:p>
            <a:pPr lvl="1"/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forms.gle/Cd3fdeDvYdUhJVC38</a:t>
            </a:r>
            <a:endParaRPr lang="en-US" u="sng" dirty="0" smtClean="0"/>
          </a:p>
          <a:p>
            <a:endParaRPr lang="en-US" u="sng" dirty="0"/>
          </a:p>
          <a:p>
            <a:r>
              <a:rPr lang="en-US" dirty="0" smtClean="0"/>
              <a:t>3 Volunteers Needed for 2-Year Terms beginning in June </a:t>
            </a:r>
            <a:r>
              <a:rPr lang="en-US" dirty="0" smtClean="0"/>
              <a:t>2019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7170" name="Picture 2" descr="https://static.thenounproject.com/png/31554-2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6571" y="259357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6672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8194" name="Picture 2" descr="https://static.thenounproject.com/png/1983980-200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159" y="2731453"/>
            <a:ext cx="2539682" cy="253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5131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SUNY Libraries Shared Services Staffing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Tim Jackson: Resource Sharing and Fulfillment Program Manager.</a:t>
            </a:r>
          </a:p>
          <a:p>
            <a:r>
              <a:rPr lang="en-US" dirty="0" smtClean="0"/>
              <a:t>Maggie McGee: Network Zone Coordinator.</a:t>
            </a:r>
          </a:p>
          <a:p>
            <a:r>
              <a:rPr lang="en-US" dirty="0" smtClean="0"/>
              <a:t>Gail Pawlowski: Sr. Alma Support Specialist.</a:t>
            </a:r>
          </a:p>
          <a:p>
            <a:r>
              <a:rPr lang="en-US" dirty="0" smtClean="0"/>
              <a:t>Shannon Pritting: SLSS Director.</a:t>
            </a:r>
          </a:p>
          <a:p>
            <a:r>
              <a:rPr lang="en-US" b="1" dirty="0" smtClean="0"/>
              <a:t>Michelle </a:t>
            </a:r>
            <a:r>
              <a:rPr lang="en-US" b="1" dirty="0" err="1" smtClean="0"/>
              <a:t>Eichelberger</a:t>
            </a:r>
            <a:r>
              <a:rPr lang="en-US" dirty="0" smtClean="0"/>
              <a:t>: E-Resource and Discovery Program Manager.</a:t>
            </a:r>
          </a:p>
          <a:p>
            <a:r>
              <a:rPr lang="en-US" dirty="0" smtClean="0"/>
              <a:t>Additional Support and Special Projects librarian beginning in Fall.</a:t>
            </a:r>
          </a:p>
          <a:p>
            <a:r>
              <a:rPr lang="en-US" dirty="0" smtClean="0"/>
              <a:t>Additional staff positions will be forthcoming. </a:t>
            </a:r>
          </a:p>
          <a:p>
            <a:r>
              <a:rPr lang="en-US" dirty="0" smtClean="0"/>
              <a:t>Kristy Lee continues in Project Manager role through 12/2019.</a:t>
            </a:r>
          </a:p>
          <a:p>
            <a:r>
              <a:rPr lang="en-US" dirty="0" smtClean="0"/>
              <a:t>Heidi Webb Project Manager contract ends July 1, 2019.</a:t>
            </a:r>
          </a:p>
          <a:p>
            <a:r>
              <a:rPr lang="en-US" dirty="0"/>
              <a:t>6</a:t>
            </a:r>
            <a:r>
              <a:rPr lang="en-US" dirty="0" smtClean="0"/>
              <a:t> staff working on (mostly) short-term release time agreements until go-live to provide direct support to campuses.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167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Banner-Alma Integration Update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811" y="2133196"/>
            <a:ext cx="9619211" cy="4342419"/>
          </a:xfrm>
        </p:spPr>
        <p:txBody>
          <a:bodyPr>
            <a:normAutofit/>
          </a:bodyPr>
          <a:lstStyle/>
          <a:p>
            <a:r>
              <a:rPr lang="en-US" dirty="0" smtClean="0"/>
              <a:t>Banner patch/SICAS application now available to all SICAS member campuses.</a:t>
            </a:r>
          </a:p>
          <a:p>
            <a:r>
              <a:rPr lang="en-US" dirty="0" smtClean="0"/>
              <a:t>SUNY will support Alma integration when you have an XML file to test.</a:t>
            </a:r>
          </a:p>
          <a:p>
            <a:pPr lvl="1"/>
            <a:r>
              <a:rPr lang="en-US" dirty="0" smtClean="0"/>
              <a:t>We’re happy to set up a meeting with you if desired.</a:t>
            </a:r>
          </a:p>
          <a:p>
            <a:r>
              <a:rPr lang="en-US" dirty="0" smtClean="0"/>
              <a:t>SICAS will support the Banner application.</a:t>
            </a:r>
          </a:p>
          <a:p>
            <a:pPr lvl="1"/>
            <a:r>
              <a:rPr lang="en-US" dirty="0" smtClean="0"/>
              <a:t>Please use their Service Now portal to submit requests/issues.</a:t>
            </a:r>
          </a:p>
          <a:p>
            <a:r>
              <a:rPr lang="en-US" dirty="0" smtClean="0"/>
              <a:t>Current version of application only tested at one institution, so it’s likely your IT will need to work through some issues or clarify documentation.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6" name="Picture 2" descr="https://static.thenounproject.com/png/427492-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519" y="1408805"/>
            <a:ext cx="1448782" cy="1448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4220" y="3624349"/>
            <a:ext cx="1701381" cy="163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955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352" y="2211186"/>
            <a:ext cx="9583997" cy="1145944"/>
          </a:xfrm>
        </p:spPr>
        <p:txBody>
          <a:bodyPr/>
          <a:lstStyle/>
          <a:p>
            <a:r>
              <a:rPr lang="en-US" dirty="0" smtClean="0"/>
              <a:t>Primo Update: NZ and Speed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8255" y="3989762"/>
            <a:ext cx="280035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049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Primo Speed and Responsiveness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ExLibris</a:t>
            </a:r>
            <a:r>
              <a:rPr lang="en-US" dirty="0" smtClean="0"/>
              <a:t> is working on improving responsiveness, but we’ll need to focus on specific areas.</a:t>
            </a:r>
          </a:p>
          <a:p>
            <a:r>
              <a:rPr lang="en-US" dirty="0" smtClean="0"/>
              <a:t>Speed enhancements testing didn’t provide evidence of significant improvements.</a:t>
            </a:r>
          </a:p>
          <a:p>
            <a:r>
              <a:rPr lang="en-US" dirty="0" smtClean="0"/>
              <a:t>SUNY is working to escalate this issue to continue to improve performance.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54351" y="1444178"/>
            <a:ext cx="3181350" cy="12763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2506" y="3385546"/>
            <a:ext cx="473392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389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Zone/SUNY Catalog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265815" cy="41096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Intent is to have the SUNY catalog contain your e-resources and the physical resources of all of SUNY.</a:t>
            </a:r>
          </a:p>
          <a:p>
            <a:r>
              <a:rPr lang="en-US" dirty="0" smtClean="0"/>
              <a:t>QA environment released to us weeks ago indicates that Primo NZ search will work as intended.</a:t>
            </a:r>
          </a:p>
          <a:p>
            <a:r>
              <a:rPr lang="en-US" dirty="0" smtClean="0"/>
              <a:t>QA environment tested is early preview of June Primo VE release.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1338" y="3595687"/>
            <a:ext cx="5943601" cy="1573306"/>
          </a:xfrm>
          <a:prstGeom prst="rect">
            <a:avLst/>
          </a:prstGeom>
        </p:spPr>
      </p:pic>
      <p:pic>
        <p:nvPicPr>
          <p:cNvPr id="11266" name="Picture 2" descr="https://static.thenounproject.com/png/1479424-2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433" y="102790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8234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Go-Live 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7723909" cy="466661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First session to review the checklist will be May 20</a:t>
            </a:r>
            <a:r>
              <a:rPr lang="en-US" baseline="30000" dirty="0" smtClean="0"/>
              <a:t>th</a:t>
            </a:r>
            <a:r>
              <a:rPr lang="en-US" dirty="0" smtClean="0"/>
              <a:t> from 11-12.</a:t>
            </a:r>
          </a:p>
          <a:p>
            <a:r>
              <a:rPr lang="en-US" dirty="0" smtClean="0"/>
              <a:t>Checklist intended to be taken and used/revised/edited by campuses to meet their own needs.</a:t>
            </a:r>
          </a:p>
          <a:p>
            <a:r>
              <a:rPr lang="en-US" dirty="0" smtClean="0"/>
              <a:t>Checklist links back to documentation and further information about tasks.</a:t>
            </a:r>
          </a:p>
          <a:p>
            <a:r>
              <a:rPr lang="en-US" dirty="0" smtClean="0"/>
              <a:t>Will have second session on checklist June 6</a:t>
            </a:r>
            <a:r>
              <a:rPr lang="en-US" baseline="30000" dirty="0" smtClean="0"/>
              <a:t>th</a:t>
            </a:r>
            <a:r>
              <a:rPr lang="en-US" dirty="0" smtClean="0"/>
              <a:t> from 10-11.</a:t>
            </a:r>
          </a:p>
          <a:p>
            <a:r>
              <a:rPr lang="en-US" dirty="0" smtClean="0"/>
              <a:t>We are working to make this as comprehensive as possible, but campuses should review their own needs as well.</a:t>
            </a:r>
            <a:endParaRPr lang="en-US" dirty="0"/>
          </a:p>
        </p:txBody>
      </p:sp>
      <p:pic>
        <p:nvPicPr>
          <p:cNvPr id="9218" name="Picture 2" descr="https://static.thenounproject.com/png/1854581-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4884" y="2892829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8877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Walk-In Borrowing and Fulfillment Network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9100070" y="2557177"/>
            <a:ext cx="1905000" cy="2005298"/>
            <a:chOff x="9041881" y="2657475"/>
            <a:chExt cx="1905000" cy="2005298"/>
          </a:xfrm>
        </p:grpSpPr>
        <p:pic>
          <p:nvPicPr>
            <p:cNvPr id="2050" name="Picture 2" descr="https://static.thenounproject.com/png/876206-200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41881" y="2657475"/>
              <a:ext cx="1905000" cy="1905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93117" y="3640975"/>
              <a:ext cx="1021798" cy="10217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99831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1250</Words>
  <Application>Microsoft Office PowerPoint</Application>
  <PresentationFormat>Widescreen</PresentationFormat>
  <Paragraphs>104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5/17 SUNY Library Services Platform Project Update</vt:lpstr>
      <vt:lpstr>Let’s keep one thing in mind.</vt:lpstr>
      <vt:lpstr>Review of SUNY Libraries Shared Services Staffing</vt:lpstr>
      <vt:lpstr>Banner-Alma Integration Update </vt:lpstr>
      <vt:lpstr>Primo Update: NZ and Speed</vt:lpstr>
      <vt:lpstr>Primo Speed and Responsiveness</vt:lpstr>
      <vt:lpstr>Network Zone/SUNY Catalog Testing</vt:lpstr>
      <vt:lpstr>Go-Live Checklist</vt:lpstr>
      <vt:lpstr>Walk-In Borrowing and Fulfillment Network</vt:lpstr>
      <vt:lpstr>Status Thus Far </vt:lpstr>
      <vt:lpstr>OCLC Publishing From Alma</vt:lpstr>
      <vt:lpstr>Key Dates Coming Soon For Cutover</vt:lpstr>
      <vt:lpstr>Migration: the Network Zone</vt:lpstr>
      <vt:lpstr>Transitioning Interactions During Cutover</vt:lpstr>
      <vt:lpstr>Support from SUNY through go-live process</vt:lpstr>
      <vt:lpstr>Support from SUNY Libraries Shared Services (SLSS) After Go-Live</vt:lpstr>
      <vt:lpstr>Limitations on SLSS Support Beyond Go-Live</vt:lpstr>
      <vt:lpstr>If your campus knows that you want more extensive support.</vt:lpstr>
      <vt:lpstr>Resource Sharing Roll Out Planning</vt:lpstr>
      <vt:lpstr>Resource Sharing Walk Through Sessions </vt:lpstr>
      <vt:lpstr>LSP Advisory Board Vacancies: Deadline May 20th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5/17 SUNY Library Services Platform Project Update</dc:title>
  <dc:creator>Pritting, Shannon</dc:creator>
  <cp:lastModifiedBy>Pritting, Shannon</cp:lastModifiedBy>
  <cp:revision>30</cp:revision>
  <dcterms:created xsi:type="dcterms:W3CDTF">2019-05-16T16:37:49Z</dcterms:created>
  <dcterms:modified xsi:type="dcterms:W3CDTF">2019-05-17T15:17:47Z</dcterms:modified>
</cp:coreProperties>
</file>