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9" r:id="rId4"/>
    <p:sldId id="287" r:id="rId5"/>
    <p:sldId id="268" r:id="rId6"/>
    <p:sldId id="257" r:id="rId7"/>
    <p:sldId id="278" r:id="rId8"/>
    <p:sldId id="279" r:id="rId9"/>
    <p:sldId id="280" r:id="rId10"/>
    <p:sldId id="282" r:id="rId11"/>
    <p:sldId id="281" r:id="rId12"/>
    <p:sldId id="290" r:id="rId13"/>
    <p:sldId id="286" r:id="rId14"/>
    <p:sldId id="284" r:id="rId15"/>
    <p:sldId id="285" r:id="rId16"/>
    <p:sldId id="262" r:id="rId17"/>
    <p:sldId id="283" r:id="rId18"/>
    <p:sldId id="291" r:id="rId19"/>
    <p:sldId id="258" r:id="rId20"/>
    <p:sldId id="263" r:id="rId21"/>
    <p:sldId id="264" r:id="rId22"/>
    <p:sldId id="265" r:id="rId23"/>
    <p:sldId id="266" r:id="rId24"/>
    <p:sldId id="267" r:id="rId25"/>
    <p:sldId id="270" r:id="rId26"/>
    <p:sldId id="269"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863B58-C775-421F-9BC6-3B18A0AEB45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9C9808C-13A7-4ADD-AB56-C3F99B149B91}">
      <dgm:prSet phldrT="[Text]"/>
      <dgm:spPr>
        <a:solidFill>
          <a:schemeClr val="accent1">
            <a:lumMod val="50000"/>
          </a:schemeClr>
        </a:solidFill>
      </dgm:spPr>
      <dgm:t>
        <a:bodyPr/>
        <a:lstStyle/>
        <a:p>
          <a:r>
            <a:rPr lang="en-US" dirty="0" smtClean="0"/>
            <a:t>Primo Search Results</a:t>
          </a:r>
          <a:endParaRPr lang="en-US" dirty="0"/>
        </a:p>
      </dgm:t>
    </dgm:pt>
    <dgm:pt modelId="{FC742EC6-898E-4731-9F2D-8D3307D73B16}" type="parTrans" cxnId="{13D097E6-50EE-478A-8915-CD520225BB43}">
      <dgm:prSet/>
      <dgm:spPr/>
      <dgm:t>
        <a:bodyPr/>
        <a:lstStyle/>
        <a:p>
          <a:endParaRPr lang="en-US"/>
        </a:p>
      </dgm:t>
    </dgm:pt>
    <dgm:pt modelId="{56065E68-49F8-49B1-8A8F-ED6EB10973DD}" type="sibTrans" cxnId="{13D097E6-50EE-478A-8915-CD520225BB43}">
      <dgm:prSet/>
      <dgm:spPr/>
      <dgm:t>
        <a:bodyPr/>
        <a:lstStyle/>
        <a:p>
          <a:endParaRPr lang="en-US"/>
        </a:p>
      </dgm:t>
    </dgm:pt>
    <dgm:pt modelId="{560D5420-781E-4554-BDF4-F09F293BF9FB}">
      <dgm:prSet phldrT="[Text]"/>
      <dgm:spPr>
        <a:solidFill>
          <a:schemeClr val="tx2">
            <a:lumMod val="40000"/>
            <a:lumOff val="60000"/>
          </a:schemeClr>
        </a:solidFill>
      </dgm:spPr>
      <dgm:t>
        <a:bodyPr/>
        <a:lstStyle/>
        <a:p>
          <a:r>
            <a:rPr lang="en-US" dirty="0" smtClean="0"/>
            <a:t>PCI (Article Level)</a:t>
          </a:r>
          <a:endParaRPr lang="en-US" dirty="0"/>
        </a:p>
      </dgm:t>
    </dgm:pt>
    <dgm:pt modelId="{F8334338-E164-4162-BBBD-A14661808F54}" type="parTrans" cxnId="{B21E13DD-78B7-4BBF-A686-F91808AC56CE}">
      <dgm:prSet/>
      <dgm:spPr/>
      <dgm:t>
        <a:bodyPr/>
        <a:lstStyle/>
        <a:p>
          <a:endParaRPr lang="en-US"/>
        </a:p>
      </dgm:t>
    </dgm:pt>
    <dgm:pt modelId="{40CEDCD5-FA0F-4D3C-9DE1-10EFFDCA45B4}" type="sibTrans" cxnId="{B21E13DD-78B7-4BBF-A686-F91808AC56CE}">
      <dgm:prSet/>
      <dgm:spPr/>
      <dgm:t>
        <a:bodyPr/>
        <a:lstStyle/>
        <a:p>
          <a:endParaRPr lang="en-US"/>
        </a:p>
      </dgm:t>
    </dgm:pt>
    <dgm:pt modelId="{17AE59A4-E785-4C66-99ED-E424D19133CA}">
      <dgm:prSet phldrT="[Text]"/>
      <dgm:spPr/>
      <dgm:t>
        <a:bodyPr/>
        <a:lstStyle/>
        <a:p>
          <a:r>
            <a:rPr lang="en-US" dirty="0" smtClean="0"/>
            <a:t>Alma IZ/NZ bib records</a:t>
          </a:r>
          <a:endParaRPr lang="en-US" dirty="0"/>
        </a:p>
      </dgm:t>
    </dgm:pt>
    <dgm:pt modelId="{99F3498F-DF29-4E42-9907-CFDCBFE48030}" type="parTrans" cxnId="{DE397308-F244-42A4-AEB9-5508EDA9ABF6}">
      <dgm:prSet/>
      <dgm:spPr/>
      <dgm:t>
        <a:bodyPr/>
        <a:lstStyle/>
        <a:p>
          <a:endParaRPr lang="en-US"/>
        </a:p>
      </dgm:t>
    </dgm:pt>
    <dgm:pt modelId="{0CB39BA2-8884-4C08-AF4A-863A327317CE}" type="sibTrans" cxnId="{DE397308-F244-42A4-AEB9-5508EDA9ABF6}">
      <dgm:prSet/>
      <dgm:spPr/>
      <dgm:t>
        <a:bodyPr/>
        <a:lstStyle/>
        <a:p>
          <a:endParaRPr lang="en-US"/>
        </a:p>
      </dgm:t>
    </dgm:pt>
    <dgm:pt modelId="{A6C89414-DBF7-4FDA-A262-85D0227CF70F}">
      <dgm:prSet phldrT="[Text]"/>
      <dgm:spPr/>
      <dgm:t>
        <a:bodyPr/>
        <a:lstStyle/>
        <a:p>
          <a:r>
            <a:rPr lang="en-US" dirty="0" smtClean="0"/>
            <a:t>Alma holdings determine what you have</a:t>
          </a:r>
          <a:endParaRPr lang="en-US" dirty="0"/>
        </a:p>
      </dgm:t>
    </dgm:pt>
    <dgm:pt modelId="{C722F874-0B54-4CAA-91C9-6F6FC31FA3FA}" type="parTrans" cxnId="{D3985E03-56C9-40A2-9236-1E90CB835BDC}">
      <dgm:prSet/>
      <dgm:spPr/>
      <dgm:t>
        <a:bodyPr/>
        <a:lstStyle/>
        <a:p>
          <a:endParaRPr lang="en-US"/>
        </a:p>
      </dgm:t>
    </dgm:pt>
    <dgm:pt modelId="{3D6D1408-7D52-4B8F-8C2A-FA768EA1FA64}" type="sibTrans" cxnId="{D3985E03-56C9-40A2-9236-1E90CB835BDC}">
      <dgm:prSet/>
      <dgm:spPr/>
      <dgm:t>
        <a:bodyPr/>
        <a:lstStyle/>
        <a:p>
          <a:endParaRPr lang="en-US"/>
        </a:p>
      </dgm:t>
    </dgm:pt>
    <dgm:pt modelId="{12B35E9F-E9C3-42F4-BE13-8864C2DA1A34}" type="pres">
      <dgm:prSet presAssocID="{B3863B58-C775-421F-9BC6-3B18A0AEB456}" presName="cycle" presStyleCnt="0">
        <dgm:presLayoutVars>
          <dgm:chMax val="1"/>
          <dgm:dir/>
          <dgm:animLvl val="ctr"/>
          <dgm:resizeHandles val="exact"/>
        </dgm:presLayoutVars>
      </dgm:prSet>
      <dgm:spPr/>
      <dgm:t>
        <a:bodyPr/>
        <a:lstStyle/>
        <a:p>
          <a:endParaRPr lang="en-US"/>
        </a:p>
      </dgm:t>
    </dgm:pt>
    <dgm:pt modelId="{76D42E23-C858-4480-80E8-A22AB4120990}" type="pres">
      <dgm:prSet presAssocID="{F9C9808C-13A7-4ADD-AB56-C3F99B149B91}" presName="centerShape" presStyleLbl="node0" presStyleIdx="0" presStyleCnt="1"/>
      <dgm:spPr/>
      <dgm:t>
        <a:bodyPr/>
        <a:lstStyle/>
        <a:p>
          <a:endParaRPr lang="en-US"/>
        </a:p>
      </dgm:t>
    </dgm:pt>
    <dgm:pt modelId="{777B7036-ED1F-423C-A541-2646D4021381}" type="pres">
      <dgm:prSet presAssocID="{F8334338-E164-4162-BBBD-A14661808F54}" presName="parTrans" presStyleLbl="bgSibTrans2D1" presStyleIdx="0" presStyleCnt="3"/>
      <dgm:spPr/>
      <dgm:t>
        <a:bodyPr/>
        <a:lstStyle/>
        <a:p>
          <a:endParaRPr lang="en-US"/>
        </a:p>
      </dgm:t>
    </dgm:pt>
    <dgm:pt modelId="{F703846F-DE5F-4F2A-9D10-2D47168581FE}" type="pres">
      <dgm:prSet presAssocID="{560D5420-781E-4554-BDF4-F09F293BF9FB}" presName="node" presStyleLbl="node1" presStyleIdx="0" presStyleCnt="3">
        <dgm:presLayoutVars>
          <dgm:bulletEnabled val="1"/>
        </dgm:presLayoutVars>
      </dgm:prSet>
      <dgm:spPr/>
      <dgm:t>
        <a:bodyPr/>
        <a:lstStyle/>
        <a:p>
          <a:endParaRPr lang="en-US"/>
        </a:p>
      </dgm:t>
    </dgm:pt>
    <dgm:pt modelId="{14D61CEA-8A5A-48E5-A657-E5703F0E6A37}" type="pres">
      <dgm:prSet presAssocID="{99F3498F-DF29-4E42-9907-CFDCBFE48030}" presName="parTrans" presStyleLbl="bgSibTrans2D1" presStyleIdx="1" presStyleCnt="3"/>
      <dgm:spPr/>
      <dgm:t>
        <a:bodyPr/>
        <a:lstStyle/>
        <a:p>
          <a:endParaRPr lang="en-US"/>
        </a:p>
      </dgm:t>
    </dgm:pt>
    <dgm:pt modelId="{FCC22694-0115-4413-A8AB-1E3FE20AC458}" type="pres">
      <dgm:prSet presAssocID="{17AE59A4-E785-4C66-99ED-E424D19133CA}" presName="node" presStyleLbl="node1" presStyleIdx="1" presStyleCnt="3">
        <dgm:presLayoutVars>
          <dgm:bulletEnabled val="1"/>
        </dgm:presLayoutVars>
      </dgm:prSet>
      <dgm:spPr/>
      <dgm:t>
        <a:bodyPr/>
        <a:lstStyle/>
        <a:p>
          <a:endParaRPr lang="en-US"/>
        </a:p>
      </dgm:t>
    </dgm:pt>
    <dgm:pt modelId="{4837B01E-ACBA-4DDE-A5DD-6BC6A68B14E2}" type="pres">
      <dgm:prSet presAssocID="{C722F874-0B54-4CAA-91C9-6F6FC31FA3FA}" presName="parTrans" presStyleLbl="bgSibTrans2D1" presStyleIdx="2" presStyleCnt="3" custLinFactNeighborX="-7843" custLinFactNeighborY="0"/>
      <dgm:spPr/>
      <dgm:t>
        <a:bodyPr/>
        <a:lstStyle/>
        <a:p>
          <a:endParaRPr lang="en-US"/>
        </a:p>
      </dgm:t>
    </dgm:pt>
    <dgm:pt modelId="{88D47C42-BD26-428D-ADC8-E74045F7F015}" type="pres">
      <dgm:prSet presAssocID="{A6C89414-DBF7-4FDA-A262-85D0227CF70F}" presName="node" presStyleLbl="node1" presStyleIdx="2" presStyleCnt="3" custRadScaleRad="108532" custRadScaleInc="4815">
        <dgm:presLayoutVars>
          <dgm:bulletEnabled val="1"/>
        </dgm:presLayoutVars>
      </dgm:prSet>
      <dgm:spPr/>
      <dgm:t>
        <a:bodyPr/>
        <a:lstStyle/>
        <a:p>
          <a:endParaRPr lang="en-US"/>
        </a:p>
      </dgm:t>
    </dgm:pt>
  </dgm:ptLst>
  <dgm:cxnLst>
    <dgm:cxn modelId="{4EAE938B-4C85-4395-9C55-70E66FB654B8}" type="presOf" srcId="{560D5420-781E-4554-BDF4-F09F293BF9FB}" destId="{F703846F-DE5F-4F2A-9D10-2D47168581FE}" srcOrd="0" destOrd="0" presId="urn:microsoft.com/office/officeart/2005/8/layout/radial4"/>
    <dgm:cxn modelId="{5700FC2B-253D-42C8-A0D8-5BA7E9445F7E}" type="presOf" srcId="{17AE59A4-E785-4C66-99ED-E424D19133CA}" destId="{FCC22694-0115-4413-A8AB-1E3FE20AC458}" srcOrd="0" destOrd="0" presId="urn:microsoft.com/office/officeart/2005/8/layout/radial4"/>
    <dgm:cxn modelId="{13D097E6-50EE-478A-8915-CD520225BB43}" srcId="{B3863B58-C775-421F-9BC6-3B18A0AEB456}" destId="{F9C9808C-13A7-4ADD-AB56-C3F99B149B91}" srcOrd="0" destOrd="0" parTransId="{FC742EC6-898E-4731-9F2D-8D3307D73B16}" sibTransId="{56065E68-49F8-49B1-8A8F-ED6EB10973DD}"/>
    <dgm:cxn modelId="{64E8DE42-53AA-4E41-86EB-D3BB223A6C32}" type="presOf" srcId="{C722F874-0B54-4CAA-91C9-6F6FC31FA3FA}" destId="{4837B01E-ACBA-4DDE-A5DD-6BC6A68B14E2}" srcOrd="0" destOrd="0" presId="urn:microsoft.com/office/officeart/2005/8/layout/radial4"/>
    <dgm:cxn modelId="{658033EC-DE72-44BA-A72E-BDD69C948FED}" type="presOf" srcId="{F8334338-E164-4162-BBBD-A14661808F54}" destId="{777B7036-ED1F-423C-A541-2646D4021381}" srcOrd="0" destOrd="0" presId="urn:microsoft.com/office/officeart/2005/8/layout/radial4"/>
    <dgm:cxn modelId="{87CBAEF4-B29F-4347-B6C2-102038B9A11B}" type="presOf" srcId="{B3863B58-C775-421F-9BC6-3B18A0AEB456}" destId="{12B35E9F-E9C3-42F4-BE13-8864C2DA1A34}" srcOrd="0" destOrd="0" presId="urn:microsoft.com/office/officeart/2005/8/layout/radial4"/>
    <dgm:cxn modelId="{21B03F5F-3766-4C99-82AF-81F6A590971E}" type="presOf" srcId="{F9C9808C-13A7-4ADD-AB56-C3F99B149B91}" destId="{76D42E23-C858-4480-80E8-A22AB4120990}" srcOrd="0" destOrd="0" presId="urn:microsoft.com/office/officeart/2005/8/layout/radial4"/>
    <dgm:cxn modelId="{4E346552-F1B4-454F-AD12-5148689E37A0}" type="presOf" srcId="{A6C89414-DBF7-4FDA-A262-85D0227CF70F}" destId="{88D47C42-BD26-428D-ADC8-E74045F7F015}" srcOrd="0" destOrd="0" presId="urn:microsoft.com/office/officeart/2005/8/layout/radial4"/>
    <dgm:cxn modelId="{D3985E03-56C9-40A2-9236-1E90CB835BDC}" srcId="{F9C9808C-13A7-4ADD-AB56-C3F99B149B91}" destId="{A6C89414-DBF7-4FDA-A262-85D0227CF70F}" srcOrd="2" destOrd="0" parTransId="{C722F874-0B54-4CAA-91C9-6F6FC31FA3FA}" sibTransId="{3D6D1408-7D52-4B8F-8C2A-FA768EA1FA64}"/>
    <dgm:cxn modelId="{212A0B96-3361-403D-B514-55C3B5777FDB}" type="presOf" srcId="{99F3498F-DF29-4E42-9907-CFDCBFE48030}" destId="{14D61CEA-8A5A-48E5-A657-E5703F0E6A37}" srcOrd="0" destOrd="0" presId="urn:microsoft.com/office/officeart/2005/8/layout/radial4"/>
    <dgm:cxn modelId="{DE397308-F244-42A4-AEB9-5508EDA9ABF6}" srcId="{F9C9808C-13A7-4ADD-AB56-C3F99B149B91}" destId="{17AE59A4-E785-4C66-99ED-E424D19133CA}" srcOrd="1" destOrd="0" parTransId="{99F3498F-DF29-4E42-9907-CFDCBFE48030}" sibTransId="{0CB39BA2-8884-4C08-AF4A-863A327317CE}"/>
    <dgm:cxn modelId="{B21E13DD-78B7-4BBF-A686-F91808AC56CE}" srcId="{F9C9808C-13A7-4ADD-AB56-C3F99B149B91}" destId="{560D5420-781E-4554-BDF4-F09F293BF9FB}" srcOrd="0" destOrd="0" parTransId="{F8334338-E164-4162-BBBD-A14661808F54}" sibTransId="{40CEDCD5-FA0F-4D3C-9DE1-10EFFDCA45B4}"/>
    <dgm:cxn modelId="{0A0F0737-9498-4672-86E5-F2E0D787BF9B}" type="presParOf" srcId="{12B35E9F-E9C3-42F4-BE13-8864C2DA1A34}" destId="{76D42E23-C858-4480-80E8-A22AB4120990}" srcOrd="0" destOrd="0" presId="urn:microsoft.com/office/officeart/2005/8/layout/radial4"/>
    <dgm:cxn modelId="{D2AA78F5-35A2-4C87-A822-FDFECE450658}" type="presParOf" srcId="{12B35E9F-E9C3-42F4-BE13-8864C2DA1A34}" destId="{777B7036-ED1F-423C-A541-2646D4021381}" srcOrd="1" destOrd="0" presId="urn:microsoft.com/office/officeart/2005/8/layout/radial4"/>
    <dgm:cxn modelId="{2681B4F3-0887-4CD4-A921-029BA21A93B1}" type="presParOf" srcId="{12B35E9F-E9C3-42F4-BE13-8864C2DA1A34}" destId="{F703846F-DE5F-4F2A-9D10-2D47168581FE}" srcOrd="2" destOrd="0" presId="urn:microsoft.com/office/officeart/2005/8/layout/radial4"/>
    <dgm:cxn modelId="{D27819C0-436B-4217-BE24-72A09CB9A32B}" type="presParOf" srcId="{12B35E9F-E9C3-42F4-BE13-8864C2DA1A34}" destId="{14D61CEA-8A5A-48E5-A657-E5703F0E6A37}" srcOrd="3" destOrd="0" presId="urn:microsoft.com/office/officeart/2005/8/layout/radial4"/>
    <dgm:cxn modelId="{971A89A3-2FDC-4684-98E3-05054476B7CA}" type="presParOf" srcId="{12B35E9F-E9C3-42F4-BE13-8864C2DA1A34}" destId="{FCC22694-0115-4413-A8AB-1E3FE20AC458}" srcOrd="4" destOrd="0" presId="urn:microsoft.com/office/officeart/2005/8/layout/radial4"/>
    <dgm:cxn modelId="{CC71283E-6EB7-4832-A90D-9E34B5A4F2D5}" type="presParOf" srcId="{12B35E9F-E9C3-42F4-BE13-8864C2DA1A34}" destId="{4837B01E-ACBA-4DDE-A5DD-6BC6A68B14E2}" srcOrd="5" destOrd="0" presId="urn:microsoft.com/office/officeart/2005/8/layout/radial4"/>
    <dgm:cxn modelId="{AEF006FE-0C04-40A3-9025-5CC4F8CE8EBC}" type="presParOf" srcId="{12B35E9F-E9C3-42F4-BE13-8864C2DA1A34}" destId="{88D47C42-BD26-428D-ADC8-E74045F7F01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42E23-C858-4480-80E8-A22AB4120990}">
      <dsp:nvSpPr>
        <dsp:cNvPr id="0" name=""/>
        <dsp:cNvSpPr/>
      </dsp:nvSpPr>
      <dsp:spPr>
        <a:xfrm>
          <a:off x="1995582" y="2667752"/>
          <a:ext cx="1840674" cy="184067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Primo Search Results</a:t>
          </a:r>
          <a:endParaRPr lang="en-US" sz="3000" kern="1200" dirty="0"/>
        </a:p>
      </dsp:txBody>
      <dsp:txXfrm>
        <a:off x="2265142" y="2937312"/>
        <a:ext cx="1301554" cy="1301554"/>
      </dsp:txXfrm>
    </dsp:sp>
    <dsp:sp modelId="{777B7036-ED1F-423C-A541-2646D4021381}">
      <dsp:nvSpPr>
        <dsp:cNvPr id="0" name=""/>
        <dsp:cNvSpPr/>
      </dsp:nvSpPr>
      <dsp:spPr>
        <a:xfrm rot="12900000">
          <a:off x="741580" y="2322815"/>
          <a:ext cx="1483877" cy="5245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03846F-DE5F-4F2A-9D10-2D47168581FE}">
      <dsp:nvSpPr>
        <dsp:cNvPr id="0" name=""/>
        <dsp:cNvSpPr/>
      </dsp:nvSpPr>
      <dsp:spPr>
        <a:xfrm>
          <a:off x="1437" y="1460096"/>
          <a:ext cx="1748640" cy="1398912"/>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PCI (Article Level)</a:t>
          </a:r>
          <a:endParaRPr lang="en-US" sz="2100" kern="1200" dirty="0"/>
        </a:p>
      </dsp:txBody>
      <dsp:txXfrm>
        <a:off x="42410" y="1501069"/>
        <a:ext cx="1666694" cy="1316966"/>
      </dsp:txXfrm>
    </dsp:sp>
    <dsp:sp modelId="{14D61CEA-8A5A-48E5-A657-E5703F0E6A37}">
      <dsp:nvSpPr>
        <dsp:cNvPr id="0" name=""/>
        <dsp:cNvSpPr/>
      </dsp:nvSpPr>
      <dsp:spPr>
        <a:xfrm rot="16200000">
          <a:off x="2173981" y="1577154"/>
          <a:ext cx="1483877" cy="5245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C22694-0115-4413-A8AB-1E3FE20AC458}">
      <dsp:nvSpPr>
        <dsp:cNvPr id="0" name=""/>
        <dsp:cNvSpPr/>
      </dsp:nvSpPr>
      <dsp:spPr>
        <a:xfrm>
          <a:off x="2041599" y="398055"/>
          <a:ext cx="1748640" cy="13989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Alma IZ/NZ bib records</a:t>
          </a:r>
          <a:endParaRPr lang="en-US" sz="2100" kern="1200" dirty="0"/>
        </a:p>
      </dsp:txBody>
      <dsp:txXfrm>
        <a:off x="2082572" y="439028"/>
        <a:ext cx="1666694" cy="1316966"/>
      </dsp:txXfrm>
    </dsp:sp>
    <dsp:sp modelId="{4837B01E-ACBA-4DDE-A5DD-6BC6A68B14E2}">
      <dsp:nvSpPr>
        <dsp:cNvPr id="0" name=""/>
        <dsp:cNvSpPr/>
      </dsp:nvSpPr>
      <dsp:spPr>
        <a:xfrm rot="19491759">
          <a:off x="3486907" y="2317577"/>
          <a:ext cx="1489502" cy="5245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D47C42-BD26-428D-ADC8-E74045F7F015}">
      <dsp:nvSpPr>
        <dsp:cNvPr id="0" name=""/>
        <dsp:cNvSpPr/>
      </dsp:nvSpPr>
      <dsp:spPr>
        <a:xfrm>
          <a:off x="4083199" y="1451783"/>
          <a:ext cx="1748640" cy="13989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Alma holdings determine what you have</a:t>
          </a:r>
          <a:endParaRPr lang="en-US" sz="2100" kern="1200" dirty="0"/>
        </a:p>
      </dsp:txBody>
      <dsp:txXfrm>
        <a:off x="4124172" y="1492756"/>
        <a:ext cx="1666694" cy="131696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FD2611-B90D-4686-B1D5-7BA5C7375865}"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6A2F-8C1C-49FD-B73C-F609BF55F9FB}" type="slidenum">
              <a:rPr lang="en-US" smtClean="0"/>
              <a:t>‹#›</a:t>
            </a:fld>
            <a:endParaRPr lang="en-US"/>
          </a:p>
        </p:txBody>
      </p:sp>
    </p:spTree>
    <p:extLst>
      <p:ext uri="{BB962C8B-B14F-4D97-AF65-F5344CB8AC3E}">
        <p14:creationId xmlns:p14="http://schemas.microsoft.com/office/powerpoint/2010/main" val="174787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D2611-B90D-4686-B1D5-7BA5C7375865}"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6A2F-8C1C-49FD-B73C-F609BF55F9FB}" type="slidenum">
              <a:rPr lang="en-US" smtClean="0"/>
              <a:t>‹#›</a:t>
            </a:fld>
            <a:endParaRPr lang="en-US"/>
          </a:p>
        </p:txBody>
      </p:sp>
    </p:spTree>
    <p:extLst>
      <p:ext uri="{BB962C8B-B14F-4D97-AF65-F5344CB8AC3E}">
        <p14:creationId xmlns:p14="http://schemas.microsoft.com/office/powerpoint/2010/main" val="375373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D2611-B90D-4686-B1D5-7BA5C7375865}"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6A2F-8C1C-49FD-B73C-F609BF55F9FB}" type="slidenum">
              <a:rPr lang="en-US" smtClean="0"/>
              <a:t>‹#›</a:t>
            </a:fld>
            <a:endParaRPr lang="en-US"/>
          </a:p>
        </p:txBody>
      </p:sp>
    </p:spTree>
    <p:extLst>
      <p:ext uri="{BB962C8B-B14F-4D97-AF65-F5344CB8AC3E}">
        <p14:creationId xmlns:p14="http://schemas.microsoft.com/office/powerpoint/2010/main" val="340300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D2611-B90D-4686-B1D5-7BA5C7375865}"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6A2F-8C1C-49FD-B73C-F609BF55F9FB}" type="slidenum">
              <a:rPr lang="en-US" smtClean="0"/>
              <a:t>‹#›</a:t>
            </a:fld>
            <a:endParaRPr lang="en-US"/>
          </a:p>
        </p:txBody>
      </p:sp>
    </p:spTree>
    <p:extLst>
      <p:ext uri="{BB962C8B-B14F-4D97-AF65-F5344CB8AC3E}">
        <p14:creationId xmlns:p14="http://schemas.microsoft.com/office/powerpoint/2010/main" val="391892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FD2611-B90D-4686-B1D5-7BA5C7375865}"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B6A2F-8C1C-49FD-B73C-F609BF55F9FB}" type="slidenum">
              <a:rPr lang="en-US" smtClean="0"/>
              <a:t>‹#›</a:t>
            </a:fld>
            <a:endParaRPr lang="en-US"/>
          </a:p>
        </p:txBody>
      </p:sp>
    </p:spTree>
    <p:extLst>
      <p:ext uri="{BB962C8B-B14F-4D97-AF65-F5344CB8AC3E}">
        <p14:creationId xmlns:p14="http://schemas.microsoft.com/office/powerpoint/2010/main" val="133904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FD2611-B90D-4686-B1D5-7BA5C7375865}"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B6A2F-8C1C-49FD-B73C-F609BF55F9FB}" type="slidenum">
              <a:rPr lang="en-US" smtClean="0"/>
              <a:t>‹#›</a:t>
            </a:fld>
            <a:endParaRPr lang="en-US"/>
          </a:p>
        </p:txBody>
      </p:sp>
    </p:spTree>
    <p:extLst>
      <p:ext uri="{BB962C8B-B14F-4D97-AF65-F5344CB8AC3E}">
        <p14:creationId xmlns:p14="http://schemas.microsoft.com/office/powerpoint/2010/main" val="361110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FD2611-B90D-4686-B1D5-7BA5C7375865}"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B6A2F-8C1C-49FD-B73C-F609BF55F9FB}" type="slidenum">
              <a:rPr lang="en-US" smtClean="0"/>
              <a:t>‹#›</a:t>
            </a:fld>
            <a:endParaRPr lang="en-US"/>
          </a:p>
        </p:txBody>
      </p:sp>
    </p:spTree>
    <p:extLst>
      <p:ext uri="{BB962C8B-B14F-4D97-AF65-F5344CB8AC3E}">
        <p14:creationId xmlns:p14="http://schemas.microsoft.com/office/powerpoint/2010/main" val="172182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FD2611-B90D-4686-B1D5-7BA5C7375865}"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B6A2F-8C1C-49FD-B73C-F609BF55F9FB}" type="slidenum">
              <a:rPr lang="en-US" smtClean="0"/>
              <a:t>‹#›</a:t>
            </a:fld>
            <a:endParaRPr lang="en-US"/>
          </a:p>
        </p:txBody>
      </p:sp>
    </p:spTree>
    <p:extLst>
      <p:ext uri="{BB962C8B-B14F-4D97-AF65-F5344CB8AC3E}">
        <p14:creationId xmlns:p14="http://schemas.microsoft.com/office/powerpoint/2010/main" val="344050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D2611-B90D-4686-B1D5-7BA5C7375865}"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B6A2F-8C1C-49FD-B73C-F609BF55F9FB}" type="slidenum">
              <a:rPr lang="en-US" smtClean="0"/>
              <a:t>‹#›</a:t>
            </a:fld>
            <a:endParaRPr lang="en-US"/>
          </a:p>
        </p:txBody>
      </p:sp>
    </p:spTree>
    <p:extLst>
      <p:ext uri="{BB962C8B-B14F-4D97-AF65-F5344CB8AC3E}">
        <p14:creationId xmlns:p14="http://schemas.microsoft.com/office/powerpoint/2010/main" val="167277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FD2611-B90D-4686-B1D5-7BA5C7375865}"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B6A2F-8C1C-49FD-B73C-F609BF55F9FB}" type="slidenum">
              <a:rPr lang="en-US" smtClean="0"/>
              <a:t>‹#›</a:t>
            </a:fld>
            <a:endParaRPr lang="en-US"/>
          </a:p>
        </p:txBody>
      </p:sp>
    </p:spTree>
    <p:extLst>
      <p:ext uri="{BB962C8B-B14F-4D97-AF65-F5344CB8AC3E}">
        <p14:creationId xmlns:p14="http://schemas.microsoft.com/office/powerpoint/2010/main" val="191389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FD2611-B90D-4686-B1D5-7BA5C7375865}"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B6A2F-8C1C-49FD-B73C-F609BF55F9FB}" type="slidenum">
              <a:rPr lang="en-US" smtClean="0"/>
              <a:t>‹#›</a:t>
            </a:fld>
            <a:endParaRPr lang="en-US"/>
          </a:p>
        </p:txBody>
      </p:sp>
    </p:spTree>
    <p:extLst>
      <p:ext uri="{BB962C8B-B14F-4D97-AF65-F5344CB8AC3E}">
        <p14:creationId xmlns:p14="http://schemas.microsoft.com/office/powerpoint/2010/main" val="74362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D2611-B90D-4686-B1D5-7BA5C7375865}" type="datetimeFigureOut">
              <a:rPr lang="en-US" smtClean="0"/>
              <a:t>4/24/2019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B6A2F-8C1C-49FD-B73C-F609BF55F9FB}" type="slidenum">
              <a:rPr lang="en-US" smtClean="0"/>
              <a:t>‹#›</a:t>
            </a:fld>
            <a:endParaRPr lang="en-US"/>
          </a:p>
        </p:txBody>
      </p:sp>
    </p:spTree>
    <p:extLst>
      <p:ext uri="{BB962C8B-B14F-4D97-AF65-F5344CB8AC3E}">
        <p14:creationId xmlns:p14="http://schemas.microsoft.com/office/powerpoint/2010/main" val="3160234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slcny.libguides.com/discoverywg/suny_primo_urls"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499" y="677863"/>
            <a:ext cx="8526087" cy="1193800"/>
          </a:xfrm>
        </p:spPr>
        <p:txBody>
          <a:bodyPr/>
          <a:lstStyle/>
          <a:p>
            <a:r>
              <a:rPr lang="en-US" dirty="0" smtClean="0"/>
              <a:t>SUNY Alma Overview</a:t>
            </a:r>
            <a:endParaRPr lang="en-US" dirty="0"/>
          </a:p>
        </p:txBody>
      </p:sp>
      <p:sp>
        <p:nvSpPr>
          <p:cNvPr id="3" name="Subtitle 2"/>
          <p:cNvSpPr>
            <a:spLocks noGrp="1"/>
          </p:cNvSpPr>
          <p:nvPr>
            <p:ph type="subTitle" idx="1"/>
          </p:nvPr>
        </p:nvSpPr>
        <p:spPr>
          <a:xfrm>
            <a:off x="1532312" y="3876358"/>
            <a:ext cx="9144000" cy="1655762"/>
          </a:xfrm>
        </p:spPr>
        <p:txBody>
          <a:bodyPr/>
          <a:lstStyle/>
          <a:p>
            <a:r>
              <a:rPr lang="en-US" dirty="0" smtClean="0"/>
              <a:t>Shannon Pritting</a:t>
            </a:r>
          </a:p>
          <a:p>
            <a:r>
              <a:rPr lang="en-US" dirty="0" smtClean="0"/>
              <a:t>SUNY Libraries Shared Services</a:t>
            </a:r>
            <a:endParaRPr lang="en-US" dirty="0"/>
          </a:p>
        </p:txBody>
      </p:sp>
      <p:pic>
        <p:nvPicPr>
          <p:cNvPr id="5" name="Picture 4"/>
          <p:cNvPicPr>
            <a:picLocks noChangeAspect="1"/>
          </p:cNvPicPr>
          <p:nvPr/>
        </p:nvPicPr>
        <p:blipFill>
          <a:blip r:embed="rId2"/>
          <a:stretch>
            <a:fillRect/>
          </a:stretch>
        </p:blipFill>
        <p:spPr>
          <a:xfrm>
            <a:off x="4559271" y="2054860"/>
            <a:ext cx="2790825" cy="1638300"/>
          </a:xfrm>
          <a:prstGeom prst="rect">
            <a:avLst/>
          </a:prstGeom>
        </p:spPr>
      </p:pic>
      <p:pic>
        <p:nvPicPr>
          <p:cNvPr id="6" name="Picture 5"/>
          <p:cNvPicPr>
            <a:picLocks noChangeAspect="1"/>
          </p:cNvPicPr>
          <p:nvPr/>
        </p:nvPicPr>
        <p:blipFill>
          <a:blip r:embed="rId3"/>
          <a:stretch>
            <a:fillRect/>
          </a:stretch>
        </p:blipFill>
        <p:spPr>
          <a:xfrm>
            <a:off x="5328524" y="4756332"/>
            <a:ext cx="1551576" cy="1551576"/>
          </a:xfrm>
          <a:prstGeom prst="rect">
            <a:avLst/>
          </a:prstGeom>
        </p:spPr>
      </p:pic>
    </p:spTree>
    <p:extLst>
      <p:ext uri="{BB962C8B-B14F-4D97-AF65-F5344CB8AC3E}">
        <p14:creationId xmlns:p14="http://schemas.microsoft.com/office/powerpoint/2010/main" val="2591703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Alma Environment Has Multiple Levels Too</a:t>
            </a:r>
            <a:endParaRPr lang="en-US" dirty="0"/>
          </a:p>
        </p:txBody>
      </p:sp>
      <p:sp>
        <p:nvSpPr>
          <p:cNvPr id="3" name="Content Placeholder 2"/>
          <p:cNvSpPr>
            <a:spLocks noGrp="1"/>
          </p:cNvSpPr>
          <p:nvPr>
            <p:ph idx="1"/>
          </p:nvPr>
        </p:nvSpPr>
        <p:spPr>
          <a:xfrm>
            <a:off x="838200" y="1825625"/>
            <a:ext cx="7615844" cy="4633364"/>
          </a:xfrm>
        </p:spPr>
        <p:txBody>
          <a:bodyPr/>
          <a:lstStyle/>
          <a:p>
            <a:r>
              <a:rPr lang="en-US" dirty="0" smtClean="0"/>
              <a:t>All SUNY environments have at least one institution, and at least one library.  Many have a single institution and multiple libraries.</a:t>
            </a:r>
          </a:p>
          <a:p>
            <a:r>
              <a:rPr lang="en-US" dirty="0" smtClean="0"/>
              <a:t>Configurations, settings, and user roles can be at the institution or library level.</a:t>
            </a:r>
          </a:p>
          <a:p>
            <a:r>
              <a:rPr lang="en-US" dirty="0" smtClean="0"/>
              <a:t>Alma also has a campus organizational level, but only one SUNY is using campuses.</a:t>
            </a:r>
            <a:endParaRPr lang="en-US" dirty="0"/>
          </a:p>
        </p:txBody>
      </p:sp>
      <p:pic>
        <p:nvPicPr>
          <p:cNvPr id="4" name="Picture 3"/>
          <p:cNvPicPr>
            <a:picLocks noChangeAspect="1"/>
          </p:cNvPicPr>
          <p:nvPr/>
        </p:nvPicPr>
        <p:blipFill>
          <a:blip r:embed="rId2"/>
          <a:stretch>
            <a:fillRect/>
          </a:stretch>
        </p:blipFill>
        <p:spPr>
          <a:xfrm>
            <a:off x="8574578" y="1388918"/>
            <a:ext cx="2590800" cy="1752600"/>
          </a:xfrm>
          <a:prstGeom prst="rect">
            <a:avLst/>
          </a:prstGeom>
        </p:spPr>
      </p:pic>
      <p:pic>
        <p:nvPicPr>
          <p:cNvPr id="5" name="Picture 4"/>
          <p:cNvPicPr>
            <a:picLocks noChangeAspect="1"/>
          </p:cNvPicPr>
          <p:nvPr/>
        </p:nvPicPr>
        <p:blipFill>
          <a:blip r:embed="rId3"/>
          <a:stretch>
            <a:fillRect/>
          </a:stretch>
        </p:blipFill>
        <p:spPr>
          <a:xfrm>
            <a:off x="8574578" y="3625042"/>
            <a:ext cx="3124200" cy="2667000"/>
          </a:xfrm>
          <a:prstGeom prst="rect">
            <a:avLst/>
          </a:prstGeom>
        </p:spPr>
      </p:pic>
    </p:spTree>
    <p:extLst>
      <p:ext uri="{BB962C8B-B14F-4D97-AF65-F5344CB8AC3E}">
        <p14:creationId xmlns:p14="http://schemas.microsoft.com/office/powerpoint/2010/main" val="86933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29AA-B30F-1248-B605-35E06E34D1AC}"/>
              </a:ext>
            </a:extLst>
          </p:cNvPr>
          <p:cNvSpPr>
            <a:spLocks noGrp="1"/>
          </p:cNvSpPr>
          <p:nvPr>
            <p:ph type="title"/>
          </p:nvPr>
        </p:nvSpPr>
        <p:spPr/>
        <p:txBody>
          <a:bodyPr/>
          <a:lstStyle/>
          <a:p>
            <a:r>
              <a:rPr lang="en-US" dirty="0"/>
              <a:t>Library</a:t>
            </a:r>
          </a:p>
        </p:txBody>
      </p:sp>
      <p:sp>
        <p:nvSpPr>
          <p:cNvPr id="3" name="Content Placeholder 2">
            <a:extLst>
              <a:ext uri="{FF2B5EF4-FFF2-40B4-BE49-F238E27FC236}">
                <a16:creationId xmlns:a16="http://schemas.microsoft.com/office/drawing/2014/main" id="{5FBE8FB1-64FC-9F4C-B315-38BDF0C65B4D}"/>
              </a:ext>
            </a:extLst>
          </p:cNvPr>
          <p:cNvSpPr>
            <a:spLocks noGrp="1"/>
          </p:cNvSpPr>
          <p:nvPr>
            <p:ph idx="1"/>
          </p:nvPr>
        </p:nvSpPr>
        <p:spPr>
          <a:xfrm>
            <a:off x="838200" y="1825624"/>
            <a:ext cx="7283335" cy="4625051"/>
          </a:xfrm>
        </p:spPr>
        <p:txBody>
          <a:bodyPr/>
          <a:lstStyle/>
          <a:p>
            <a:r>
              <a:rPr lang="en-US" dirty="0"/>
              <a:t>The Alma library is comprised of one or more physical locations, each of which is normally housed in a single building or in several buildings in close physical proximity. A library may have several locations within it, such as the circulation desk and digital archiving. Each Alma Institution can have multiple Alma libraries.</a:t>
            </a:r>
          </a:p>
        </p:txBody>
      </p:sp>
      <p:pic>
        <p:nvPicPr>
          <p:cNvPr id="4" name="Picture 3"/>
          <p:cNvPicPr>
            <a:picLocks noChangeAspect="1"/>
          </p:cNvPicPr>
          <p:nvPr/>
        </p:nvPicPr>
        <p:blipFill>
          <a:blip r:embed="rId2"/>
          <a:stretch>
            <a:fillRect/>
          </a:stretch>
        </p:blipFill>
        <p:spPr>
          <a:xfrm>
            <a:off x="8574578" y="2810394"/>
            <a:ext cx="2590800" cy="1752600"/>
          </a:xfrm>
          <a:prstGeom prst="rect">
            <a:avLst/>
          </a:prstGeom>
        </p:spPr>
      </p:pic>
      <p:sp>
        <p:nvSpPr>
          <p:cNvPr id="5" name="Rectangle 4"/>
          <p:cNvSpPr/>
          <p:nvPr/>
        </p:nvSpPr>
        <p:spPr>
          <a:xfrm>
            <a:off x="8661862" y="4089863"/>
            <a:ext cx="1762298" cy="374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25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build the Network Zone?</a:t>
            </a:r>
            <a:endParaRPr lang="en-US" dirty="0"/>
          </a:p>
        </p:txBody>
      </p:sp>
      <p:sp>
        <p:nvSpPr>
          <p:cNvPr id="3" name="Content Placeholder 2"/>
          <p:cNvSpPr>
            <a:spLocks noGrp="1"/>
          </p:cNvSpPr>
          <p:nvPr>
            <p:ph idx="1"/>
          </p:nvPr>
        </p:nvSpPr>
        <p:spPr>
          <a:xfrm>
            <a:off x="307571" y="1915297"/>
            <a:ext cx="9025899" cy="4277685"/>
          </a:xfrm>
        </p:spPr>
        <p:txBody>
          <a:bodyPr>
            <a:normAutofit fontScale="92500" lnSpcReduction="10000"/>
          </a:bodyPr>
          <a:lstStyle/>
          <a:p>
            <a:r>
              <a:rPr lang="en-US" dirty="0" smtClean="0"/>
              <a:t>OCLC Master Records imported from OCLC Collection Manager Query Collection.</a:t>
            </a:r>
          </a:p>
          <a:p>
            <a:r>
              <a:rPr lang="en-US" dirty="0" smtClean="0"/>
              <a:t>Filtered by physical resources to exclude e-resources.</a:t>
            </a:r>
          </a:p>
          <a:p>
            <a:r>
              <a:rPr lang="en-US" dirty="0" smtClean="0"/>
              <a:t>5.9 million bib records.</a:t>
            </a:r>
          </a:p>
          <a:p>
            <a:r>
              <a:rPr lang="en-US" dirty="0" smtClean="0"/>
              <a:t>High match rate for almost all campuses, which means that  most of your IZ bib records were linked to the NZ bib records.</a:t>
            </a:r>
          </a:p>
          <a:p>
            <a:r>
              <a:rPr lang="en-US" dirty="0" smtClean="0"/>
              <a:t>Local fields (if they migrated) in the IZ, and only OCLC Master Record fields in the NZ.</a:t>
            </a:r>
          </a:p>
          <a:p>
            <a:r>
              <a:rPr lang="en-US" dirty="0" smtClean="0"/>
              <a:t>SUNY will be updating NZ records with Master record updates, that everyone will benefit from.</a:t>
            </a:r>
          </a:p>
        </p:txBody>
      </p:sp>
      <p:pic>
        <p:nvPicPr>
          <p:cNvPr id="7" name="Picture 6"/>
          <p:cNvPicPr>
            <a:picLocks noChangeAspect="1"/>
          </p:cNvPicPr>
          <p:nvPr/>
        </p:nvPicPr>
        <p:blipFill>
          <a:blip r:embed="rId2"/>
          <a:stretch>
            <a:fillRect/>
          </a:stretch>
        </p:blipFill>
        <p:spPr>
          <a:xfrm>
            <a:off x="9604160" y="2794557"/>
            <a:ext cx="2028825" cy="2257425"/>
          </a:xfrm>
          <a:prstGeom prst="rect">
            <a:avLst/>
          </a:prstGeom>
        </p:spPr>
      </p:pic>
    </p:spTree>
    <p:extLst>
      <p:ext uri="{BB962C8B-B14F-4D97-AF65-F5344CB8AC3E}">
        <p14:creationId xmlns:p14="http://schemas.microsoft.com/office/powerpoint/2010/main" val="181782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SUNY’s Resource Environment is structured.</a:t>
            </a:r>
          </a:p>
        </p:txBody>
      </p:sp>
      <p:sp>
        <p:nvSpPr>
          <p:cNvPr id="3" name="Content Placeholder 2"/>
          <p:cNvSpPr>
            <a:spLocks noGrp="1"/>
          </p:cNvSpPr>
          <p:nvPr>
            <p:ph idx="1"/>
          </p:nvPr>
        </p:nvSpPr>
        <p:spPr>
          <a:xfrm>
            <a:off x="1018903" y="1676943"/>
            <a:ext cx="5905280" cy="4843929"/>
          </a:xfrm>
        </p:spPr>
        <p:txBody>
          <a:bodyPr>
            <a:normAutofit/>
          </a:bodyPr>
          <a:lstStyle/>
          <a:p>
            <a:r>
              <a:rPr lang="en-US" dirty="0"/>
              <a:t>For physical materials, the bibliographic record is in the Network Zone, and cannot be edited except for in OCLC.</a:t>
            </a:r>
          </a:p>
          <a:p>
            <a:r>
              <a:rPr lang="en-US" dirty="0"/>
              <a:t>Institutions can edit local fields for institution specific information.</a:t>
            </a:r>
          </a:p>
          <a:p>
            <a:r>
              <a:rPr lang="en-US" dirty="0"/>
              <a:t>Almost all e-resources will be connected to the Community Zone in one form or another.</a:t>
            </a:r>
          </a:p>
          <a:p>
            <a:pPr marL="0" indent="0">
              <a:buNone/>
            </a:pPr>
            <a:endParaRPr lang="en-US" dirty="0" smtClean="0"/>
          </a:p>
        </p:txBody>
      </p:sp>
      <p:pic>
        <p:nvPicPr>
          <p:cNvPr id="7" name="Picture 4" descr="https://d30y9cdsu7xlg0.cloudfront.net/png/1203760-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390" y="3828908"/>
            <a:ext cx="751658" cy="751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d30y9cdsu7xlg0.cloudfront.net/png/1203760-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1974" y="3821451"/>
            <a:ext cx="751658" cy="751658"/>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a:xfrm flipH="1">
            <a:off x="9577348" y="3189749"/>
            <a:ext cx="49844" cy="909158"/>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859070" y="1170753"/>
            <a:ext cx="5332930" cy="4712811"/>
            <a:chOff x="6859070" y="1170753"/>
            <a:chExt cx="5332930" cy="4712811"/>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4382" y="1691818"/>
              <a:ext cx="1557246" cy="421860"/>
            </a:xfrm>
            <a:prstGeom prst="rect">
              <a:avLst/>
            </a:prstGeom>
          </p:spPr>
        </p:pic>
        <p:pic>
          <p:nvPicPr>
            <p:cNvPr id="1026" name="Picture 2" descr="https://d30y9cdsu7xlg0.cloudfront.net/png/1812275-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4445" y="1994651"/>
              <a:ext cx="11620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30y9cdsu7xlg0.cloudfront.net/png/1203760-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1330" y="2575676"/>
              <a:ext cx="751658" cy="7516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d30y9cdsu7xlg0.cloudfront.net/png/1203760-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0425" y="3668827"/>
              <a:ext cx="751658" cy="7516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d30y9cdsu7xlg0.cloudfront.net/png/1203760-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8762" y="3999217"/>
              <a:ext cx="751658" cy="7516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30y9cdsu7xlg0.cloudfront.net/png/1203760-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1327" y="3445622"/>
              <a:ext cx="751658" cy="7516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d30y9cdsu7xlg0.cloudfront.net/png/1203760-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7819" y="2592122"/>
              <a:ext cx="751658" cy="75165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7927848" y="2843653"/>
              <a:ext cx="903363" cy="313048"/>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977463" y="2732907"/>
              <a:ext cx="776965" cy="230068"/>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968116" y="3070014"/>
              <a:ext cx="1074805" cy="575869"/>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704382" y="3155400"/>
              <a:ext cx="581412" cy="611775"/>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014361" y="2951505"/>
              <a:ext cx="958439" cy="937036"/>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947704" y="3117706"/>
              <a:ext cx="387607" cy="551121"/>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732939" y="3733017"/>
              <a:ext cx="2042978" cy="116598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859070" y="1170753"/>
              <a:ext cx="5332930" cy="4712811"/>
            </a:xfrm>
            <a:prstGeom prst="ellipse">
              <a:avLst/>
            </a:prstGeom>
            <a:noFill/>
            <a:ln>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990840" y="3391590"/>
              <a:ext cx="2058240" cy="131801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25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Your Way Around Alma takes some practice</a:t>
            </a:r>
            <a:endParaRPr lang="en-US" dirty="0"/>
          </a:p>
        </p:txBody>
      </p:sp>
      <p:sp>
        <p:nvSpPr>
          <p:cNvPr id="3" name="Content Placeholder 2"/>
          <p:cNvSpPr>
            <a:spLocks noGrp="1"/>
          </p:cNvSpPr>
          <p:nvPr>
            <p:ph idx="1"/>
          </p:nvPr>
        </p:nvSpPr>
        <p:spPr>
          <a:xfrm>
            <a:off x="838200" y="1825625"/>
            <a:ext cx="5255029" cy="4683240"/>
          </a:xfrm>
        </p:spPr>
        <p:txBody>
          <a:bodyPr/>
          <a:lstStyle/>
          <a:p>
            <a:r>
              <a:rPr lang="en-US" dirty="0" smtClean="0"/>
              <a:t>Alma contains a lot of different paths to workflows and tasks, but once you figure out where you’re going to do most of your work, it’s not too hard to find your way around the interface.</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8554" y="1554124"/>
            <a:ext cx="5315692" cy="543001"/>
          </a:xfrm>
          <a:prstGeom prst="rect">
            <a:avLst/>
          </a:prstGeom>
        </p:spPr>
      </p:pic>
      <p:pic>
        <p:nvPicPr>
          <p:cNvPr id="5" name="Picture 4"/>
          <p:cNvPicPr>
            <a:picLocks noChangeAspect="1"/>
          </p:cNvPicPr>
          <p:nvPr/>
        </p:nvPicPr>
        <p:blipFill>
          <a:blip r:embed="rId3"/>
          <a:stretch>
            <a:fillRect/>
          </a:stretch>
        </p:blipFill>
        <p:spPr>
          <a:xfrm>
            <a:off x="7112318" y="2784763"/>
            <a:ext cx="3467704" cy="3292272"/>
          </a:xfrm>
          <a:prstGeom prst="rect">
            <a:avLst/>
          </a:prstGeom>
        </p:spPr>
      </p:pic>
    </p:spTree>
    <p:extLst>
      <p:ext uri="{BB962C8B-B14F-4D97-AF65-F5344CB8AC3E}">
        <p14:creationId xmlns:p14="http://schemas.microsoft.com/office/powerpoint/2010/main" val="235677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96B8-0848-2746-95E9-1B3DB2E0A031}"/>
              </a:ext>
            </a:extLst>
          </p:cNvPr>
          <p:cNvSpPr>
            <a:spLocks noGrp="1"/>
          </p:cNvSpPr>
          <p:nvPr>
            <p:ph type="title"/>
          </p:nvPr>
        </p:nvSpPr>
        <p:spPr/>
        <p:txBody>
          <a:bodyPr/>
          <a:lstStyle/>
          <a:p>
            <a:r>
              <a:rPr lang="en-US" dirty="0"/>
              <a:t>Alma Menu</a:t>
            </a:r>
          </a:p>
        </p:txBody>
      </p:sp>
      <p:pic>
        <p:nvPicPr>
          <p:cNvPr id="4" name="Picture 3" descr="Main Alma Menu">
            <a:extLst>
              <a:ext uri="{FF2B5EF4-FFF2-40B4-BE49-F238E27FC236}">
                <a16:creationId xmlns:a16="http://schemas.microsoft.com/office/drawing/2014/main" id="{A4768F0D-899C-6345-8168-20CC07FA4D7A}"/>
              </a:ext>
            </a:extLst>
          </p:cNvPr>
          <p:cNvPicPr>
            <a:picLocks noChangeAspect="1"/>
          </p:cNvPicPr>
          <p:nvPr/>
        </p:nvPicPr>
        <p:blipFill rotWithShape="1">
          <a:blip r:embed="rId2"/>
          <a:srcRect t="-1" r="46970" b="1947"/>
          <a:stretch/>
        </p:blipFill>
        <p:spPr>
          <a:xfrm>
            <a:off x="1080365" y="1621825"/>
            <a:ext cx="9892435" cy="664175"/>
          </a:xfrm>
          <a:prstGeom prst="rect">
            <a:avLst/>
          </a:prstGeom>
        </p:spPr>
      </p:pic>
      <p:grpSp>
        <p:nvGrpSpPr>
          <p:cNvPr id="18" name="Group 17">
            <a:extLst>
              <a:ext uri="{FF2B5EF4-FFF2-40B4-BE49-F238E27FC236}">
                <a16:creationId xmlns:a16="http://schemas.microsoft.com/office/drawing/2014/main" id="{75613632-723B-A54B-ACF1-637FA45ACE6B}"/>
              </a:ext>
            </a:extLst>
          </p:cNvPr>
          <p:cNvGrpSpPr/>
          <p:nvPr/>
        </p:nvGrpSpPr>
        <p:grpSpPr>
          <a:xfrm>
            <a:off x="2258376" y="3222025"/>
            <a:ext cx="8427278" cy="3153891"/>
            <a:chOff x="1072127" y="3432775"/>
            <a:chExt cx="8427278" cy="3153891"/>
          </a:xfrm>
        </p:grpSpPr>
        <p:pic>
          <p:nvPicPr>
            <p:cNvPr id="14" name="Picture 13" descr="Right hand side of Alma Menu">
              <a:extLst>
                <a:ext uri="{FF2B5EF4-FFF2-40B4-BE49-F238E27FC236}">
                  <a16:creationId xmlns:a16="http://schemas.microsoft.com/office/drawing/2014/main" id="{7988BCBA-233A-A24F-B560-F1565BAD7361}"/>
                </a:ext>
              </a:extLst>
            </p:cNvPr>
            <p:cNvPicPr>
              <a:picLocks noChangeAspect="1"/>
            </p:cNvPicPr>
            <p:nvPr/>
          </p:nvPicPr>
          <p:blipFill>
            <a:blip r:embed="rId3"/>
            <a:stretch>
              <a:fillRect/>
            </a:stretch>
          </p:blipFill>
          <p:spPr>
            <a:xfrm>
              <a:off x="1072127" y="3432775"/>
              <a:ext cx="6604000" cy="660400"/>
            </a:xfrm>
            <a:prstGeom prst="rect">
              <a:avLst/>
            </a:prstGeom>
          </p:spPr>
        </p:pic>
        <p:pic>
          <p:nvPicPr>
            <p:cNvPr id="17" name="Picture 16">
              <a:extLst>
                <a:ext uri="{FF2B5EF4-FFF2-40B4-BE49-F238E27FC236}">
                  <a16:creationId xmlns:a16="http://schemas.microsoft.com/office/drawing/2014/main" id="{176128BF-2154-544A-8E9E-FB7A9185F1AD}"/>
                </a:ext>
              </a:extLst>
            </p:cNvPr>
            <p:cNvPicPr>
              <a:picLocks noChangeAspect="1"/>
            </p:cNvPicPr>
            <p:nvPr/>
          </p:nvPicPr>
          <p:blipFill>
            <a:blip r:embed="rId4"/>
            <a:stretch>
              <a:fillRect/>
            </a:stretch>
          </p:blipFill>
          <p:spPr>
            <a:xfrm>
              <a:off x="6887176" y="4093175"/>
              <a:ext cx="2612229" cy="2493491"/>
            </a:xfrm>
            <a:prstGeom prst="rect">
              <a:avLst/>
            </a:prstGeom>
          </p:spPr>
        </p:pic>
      </p:grpSp>
    </p:spTree>
    <p:extLst>
      <p:ext uri="{BB962C8B-B14F-4D97-AF65-F5344CB8AC3E}">
        <p14:creationId xmlns:p14="http://schemas.microsoft.com/office/powerpoint/2010/main" val="189661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in Alma is Powerful, but also complex</a:t>
            </a:r>
            <a:endParaRPr lang="en-US" dirty="0"/>
          </a:p>
        </p:txBody>
      </p:sp>
      <p:sp>
        <p:nvSpPr>
          <p:cNvPr id="3" name="Content Placeholder 2"/>
          <p:cNvSpPr>
            <a:spLocks noGrp="1"/>
          </p:cNvSpPr>
          <p:nvPr>
            <p:ph idx="1"/>
          </p:nvPr>
        </p:nvSpPr>
        <p:spPr>
          <a:xfrm>
            <a:off x="838200" y="1825625"/>
            <a:ext cx="4531822" cy="4658302"/>
          </a:xfrm>
        </p:spPr>
        <p:txBody>
          <a:bodyPr/>
          <a:lstStyle/>
          <a:p>
            <a:r>
              <a:rPr lang="en-US" dirty="0" smtClean="0"/>
              <a:t>If you aren’t getting any results, it’s likely that the search needs to be refined.</a:t>
            </a:r>
          </a:p>
          <a:p>
            <a:r>
              <a:rPr lang="en-US" dirty="0" smtClean="0"/>
              <a:t>If you can’t search for something directly from Alma, you can likely use analytics.</a:t>
            </a:r>
          </a:p>
          <a:p>
            <a:r>
              <a:rPr lang="en-US" dirty="0" smtClean="0"/>
              <a:t>Available indexes are context sensitive</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250" y="2019991"/>
            <a:ext cx="5691970" cy="3453493"/>
          </a:xfrm>
          <a:prstGeom prst="rect">
            <a:avLst/>
          </a:prstGeom>
        </p:spPr>
      </p:pic>
    </p:spTree>
    <p:extLst>
      <p:ext uri="{BB962C8B-B14F-4D97-AF65-F5344CB8AC3E}">
        <p14:creationId xmlns:p14="http://schemas.microsoft.com/office/powerpoint/2010/main" val="1604546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DB83-F633-F849-9D1E-BD30D91F8998}"/>
              </a:ext>
            </a:extLst>
          </p:cNvPr>
          <p:cNvSpPr>
            <a:spLocks noGrp="1"/>
          </p:cNvSpPr>
          <p:nvPr>
            <p:ph type="title"/>
          </p:nvPr>
        </p:nvSpPr>
        <p:spPr/>
        <p:txBody>
          <a:bodyPr/>
          <a:lstStyle/>
          <a:p>
            <a:r>
              <a:rPr lang="en-US" dirty="0"/>
              <a:t>Basic Searching</a:t>
            </a:r>
          </a:p>
        </p:txBody>
      </p:sp>
      <p:pic>
        <p:nvPicPr>
          <p:cNvPr id="5" name="Picture 4" descr="List of types of searches available.">
            <a:extLst>
              <a:ext uri="{FF2B5EF4-FFF2-40B4-BE49-F238E27FC236}">
                <a16:creationId xmlns:a16="http://schemas.microsoft.com/office/drawing/2014/main" id="{B0B38878-C2F4-C940-A9F5-8944B1B4B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813" y="1428750"/>
            <a:ext cx="1507421" cy="4729534"/>
          </a:xfrm>
          <a:prstGeom prst="rect">
            <a:avLst/>
          </a:prstGeom>
        </p:spPr>
      </p:pic>
      <p:pic>
        <p:nvPicPr>
          <p:cNvPr id="7" name="Picture 6" descr="Search bar with drop downs for type of search and facet">
            <a:extLst>
              <a:ext uri="{FF2B5EF4-FFF2-40B4-BE49-F238E27FC236}">
                <a16:creationId xmlns:a16="http://schemas.microsoft.com/office/drawing/2014/main" id="{394EBA16-7EDC-F947-ABC1-F5E76760D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813" y="1428750"/>
            <a:ext cx="9108332" cy="402940"/>
          </a:xfrm>
          <a:prstGeom prst="rect">
            <a:avLst/>
          </a:prstGeom>
        </p:spPr>
      </p:pic>
      <p:pic>
        <p:nvPicPr>
          <p:cNvPr id="8" name="Picture 7" descr="Expanded dropdown list of facets.">
            <a:extLst>
              <a:ext uri="{FF2B5EF4-FFF2-40B4-BE49-F238E27FC236}">
                <a16:creationId xmlns:a16="http://schemas.microsoft.com/office/drawing/2014/main" id="{F0E0913F-D85E-494D-A225-37A0D6FCD346}"/>
              </a:ext>
            </a:extLst>
          </p:cNvPr>
          <p:cNvPicPr>
            <a:picLocks noChangeAspect="1"/>
          </p:cNvPicPr>
          <p:nvPr/>
        </p:nvPicPr>
        <p:blipFill>
          <a:blip r:embed="rId4"/>
          <a:stretch>
            <a:fillRect/>
          </a:stretch>
        </p:blipFill>
        <p:spPr>
          <a:xfrm>
            <a:off x="3213678" y="2115202"/>
            <a:ext cx="1762454" cy="4192621"/>
          </a:xfrm>
          <a:prstGeom prst="rect">
            <a:avLst/>
          </a:prstGeom>
        </p:spPr>
      </p:pic>
      <p:pic>
        <p:nvPicPr>
          <p:cNvPr id="17" name="Picture 16" descr="Search showing zone options.">
            <a:extLst>
              <a:ext uri="{FF2B5EF4-FFF2-40B4-BE49-F238E27FC236}">
                <a16:creationId xmlns:a16="http://schemas.microsoft.com/office/drawing/2014/main" id="{F65CFA66-D0CD-9547-9291-4B9BEAB4A523}"/>
              </a:ext>
            </a:extLst>
          </p:cNvPr>
          <p:cNvPicPr>
            <a:picLocks noChangeAspect="1"/>
          </p:cNvPicPr>
          <p:nvPr/>
        </p:nvPicPr>
        <p:blipFill>
          <a:blip r:embed="rId5"/>
          <a:stretch>
            <a:fillRect/>
          </a:stretch>
        </p:blipFill>
        <p:spPr>
          <a:xfrm>
            <a:off x="8507919" y="2387600"/>
            <a:ext cx="2082800" cy="2082800"/>
          </a:xfrm>
          <a:prstGeom prst="rect">
            <a:avLst/>
          </a:prstGeom>
        </p:spPr>
      </p:pic>
      <p:sp>
        <p:nvSpPr>
          <p:cNvPr id="23" name="Right Arrow 22">
            <a:extLst>
              <a:ext uri="{FF2B5EF4-FFF2-40B4-BE49-F238E27FC236}">
                <a16:creationId xmlns:a16="http://schemas.microsoft.com/office/drawing/2014/main" id="{368FAF23-849C-B84F-9DCC-EFA30E019A43}"/>
              </a:ext>
            </a:extLst>
          </p:cNvPr>
          <p:cNvSpPr/>
          <p:nvPr/>
        </p:nvSpPr>
        <p:spPr>
          <a:xfrm rot="3822603">
            <a:off x="3167328" y="1746929"/>
            <a:ext cx="440110" cy="236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52644E31-FC67-5D4E-BC0C-464310E74AA3}"/>
              </a:ext>
            </a:extLst>
          </p:cNvPr>
          <p:cNvSpPr/>
          <p:nvPr/>
        </p:nvSpPr>
        <p:spPr>
          <a:xfrm rot="5400000">
            <a:off x="8498544" y="1981400"/>
            <a:ext cx="894945" cy="340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177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0940" y="1737360"/>
            <a:ext cx="8935605" cy="1295573"/>
          </a:xfrm>
        </p:spPr>
        <p:txBody>
          <a:bodyPr/>
          <a:lstStyle/>
          <a:p>
            <a:r>
              <a:rPr lang="en-US" dirty="0" smtClean="0"/>
              <a:t>Demo of Searching in Alma</a:t>
            </a:r>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589" y="3733367"/>
            <a:ext cx="11030990" cy="490267"/>
          </a:xfrm>
          <a:prstGeom prst="rect">
            <a:avLst/>
          </a:prstGeom>
        </p:spPr>
      </p:pic>
    </p:spTree>
    <p:extLst>
      <p:ext uri="{BB962C8B-B14F-4D97-AF65-F5344CB8AC3E}">
        <p14:creationId xmlns:p14="http://schemas.microsoft.com/office/powerpoint/2010/main" val="106910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Alma Runs on Jobs</a:t>
            </a:r>
            <a:endParaRPr lang="en-US" dirty="0"/>
          </a:p>
        </p:txBody>
      </p:sp>
      <p:sp>
        <p:nvSpPr>
          <p:cNvPr id="3" name="Content Placeholder 2"/>
          <p:cNvSpPr>
            <a:spLocks noGrp="1"/>
          </p:cNvSpPr>
          <p:nvPr>
            <p:ph idx="1"/>
          </p:nvPr>
        </p:nvSpPr>
        <p:spPr>
          <a:xfrm>
            <a:off x="838200" y="1825624"/>
            <a:ext cx="5371407" cy="4824557"/>
          </a:xfrm>
        </p:spPr>
        <p:txBody>
          <a:bodyPr/>
          <a:lstStyle/>
          <a:p>
            <a:r>
              <a:rPr lang="en-US" dirty="0" smtClean="0"/>
              <a:t>Most activities in Alma are created through jobs.  </a:t>
            </a:r>
          </a:p>
          <a:p>
            <a:r>
              <a:rPr lang="en-US" dirty="0" smtClean="0"/>
              <a:t>Jobs can be:</a:t>
            </a:r>
          </a:p>
          <a:p>
            <a:pPr lvl="1"/>
            <a:r>
              <a:rPr lang="en-US" dirty="0" smtClean="0"/>
              <a:t>Scheduled</a:t>
            </a:r>
          </a:p>
          <a:p>
            <a:pPr lvl="1"/>
            <a:r>
              <a:rPr lang="en-US" dirty="0" smtClean="0"/>
              <a:t>Run manually</a:t>
            </a:r>
          </a:p>
          <a:p>
            <a:r>
              <a:rPr lang="en-US" dirty="0" smtClean="0"/>
              <a:t>Reviewing what jobs are available is a good way to see what you can update in Alma in bulk.</a:t>
            </a:r>
          </a:p>
          <a:p>
            <a:r>
              <a:rPr lang="en-US" dirty="0" smtClean="0"/>
              <a:t>Jobs require an input, which in Alma is called a Set.</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950" y="2183072"/>
            <a:ext cx="5524497" cy="3424844"/>
          </a:xfrm>
          <a:prstGeom prst="rect">
            <a:avLst/>
          </a:prstGeom>
        </p:spPr>
      </p:pic>
    </p:spTree>
    <p:extLst>
      <p:ext uri="{BB962C8B-B14F-4D97-AF65-F5344CB8AC3E}">
        <p14:creationId xmlns:p14="http://schemas.microsoft.com/office/powerpoint/2010/main" val="304375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feel empty: when is a database not a database?</a:t>
            </a:r>
            <a:endParaRPr lang="en-US" dirty="0"/>
          </a:p>
        </p:txBody>
      </p:sp>
      <p:sp>
        <p:nvSpPr>
          <p:cNvPr id="3" name="Content Placeholder 2"/>
          <p:cNvSpPr>
            <a:spLocks noGrp="1"/>
          </p:cNvSpPr>
          <p:nvPr>
            <p:ph idx="1"/>
          </p:nvPr>
        </p:nvSpPr>
        <p:spPr>
          <a:xfrm>
            <a:off x="838200" y="1825624"/>
            <a:ext cx="7998229" cy="4508673"/>
          </a:xfrm>
        </p:spPr>
        <p:txBody>
          <a:bodyPr/>
          <a:lstStyle/>
          <a:p>
            <a:r>
              <a:rPr lang="en-US" dirty="0" smtClean="0"/>
              <a:t>Alma terminology takes some getting used to.</a:t>
            </a:r>
          </a:p>
          <a:p>
            <a:r>
              <a:rPr lang="en-US" dirty="0" smtClean="0"/>
              <a:t>Basic terminology that has tripped us all up the most:</a:t>
            </a:r>
          </a:p>
          <a:p>
            <a:pPr lvl="1"/>
            <a:r>
              <a:rPr lang="en-US" dirty="0" smtClean="0"/>
              <a:t>Database: a resource that cannot contain full text or titles.  So, usually an “abstracting and indexing” database such as MLA Intl. Bibliography.</a:t>
            </a:r>
          </a:p>
          <a:p>
            <a:pPr lvl="1"/>
            <a:r>
              <a:rPr lang="en-US" dirty="0" smtClean="0"/>
              <a:t>Portfolio: at its most basic, a journal title, </a:t>
            </a:r>
            <a:r>
              <a:rPr lang="en-US" dirty="0" err="1" smtClean="0"/>
              <a:t>ebook</a:t>
            </a:r>
            <a:r>
              <a:rPr lang="en-US" dirty="0" smtClean="0"/>
              <a:t>, or online content and its associated holdings and full-text services.</a:t>
            </a:r>
          </a:p>
          <a:p>
            <a:pPr lvl="1"/>
            <a:r>
              <a:rPr lang="en-US" dirty="0" smtClean="0"/>
              <a:t>Collection: Can contain portfolios and services, so means it can be full-text.</a:t>
            </a:r>
          </a:p>
          <a:p>
            <a:pPr lvl="1"/>
            <a:endParaRPr lang="en-US" dirty="0"/>
          </a:p>
        </p:txBody>
      </p:sp>
      <p:pic>
        <p:nvPicPr>
          <p:cNvPr id="7170" name="Picture 2" descr="https://static.thenounproject.com/png/2329415-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6371" y="267669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65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Alma is highly configurable, which is sometimes great, sometimes frustrating.</a:t>
            </a:r>
            <a:endParaRPr lang="en-US" dirty="0"/>
          </a:p>
        </p:txBody>
      </p:sp>
      <p:sp>
        <p:nvSpPr>
          <p:cNvPr id="5" name="Content Placeholder 4"/>
          <p:cNvSpPr>
            <a:spLocks noGrp="1"/>
          </p:cNvSpPr>
          <p:nvPr>
            <p:ph idx="1"/>
          </p:nvPr>
        </p:nvSpPr>
        <p:spPr>
          <a:xfrm>
            <a:off x="543271" y="2414289"/>
            <a:ext cx="10515600" cy="4351338"/>
          </a:xfrm>
        </p:spPr>
        <p:txBody>
          <a:bodyPr/>
          <a:lstStyle/>
          <a:p>
            <a:r>
              <a:rPr lang="en-US" dirty="0" smtClean="0"/>
              <a:t>You usually need an “administrator” role to change or view most configuration.</a:t>
            </a:r>
          </a:p>
          <a:p>
            <a:r>
              <a:rPr lang="en-US" dirty="0" smtClean="0"/>
              <a:t>There are endless areas of configuration, so if something isn’t working how you want it to in Alma, you can probably configure things differently.</a:t>
            </a:r>
          </a:p>
          <a:p>
            <a:r>
              <a:rPr lang="en-US" dirty="0" smtClean="0"/>
              <a:t>Alma’s configuration is pretty simple to use, with most done through buttons, sliders, dropdowns, and inputs.</a:t>
            </a:r>
            <a:endParaRPr lang="en-US" dirty="0"/>
          </a:p>
        </p:txBody>
      </p:sp>
      <p:pic>
        <p:nvPicPr>
          <p:cNvPr id="8194" name="Picture 2" descr="https://static.thenounproject.com/png/883196-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6371" y="17379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471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5338" y="1784070"/>
            <a:ext cx="9984196" cy="1140006"/>
          </a:xfrm>
        </p:spPr>
        <p:txBody>
          <a:bodyPr/>
          <a:lstStyle/>
          <a:p>
            <a:pPr algn="ctr"/>
            <a:r>
              <a:rPr lang="en-US" dirty="0" smtClean="0"/>
              <a:t>Demo of Alma Configuration</a:t>
            </a:r>
            <a:endParaRPr lang="en-US" dirty="0"/>
          </a:p>
        </p:txBody>
      </p:sp>
      <p:pic>
        <p:nvPicPr>
          <p:cNvPr id="6146" name="Picture 2" descr="https://static.thenounproject.com/png/1536767-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936" y="325858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56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Primo VE: Where Alma Meets our Users</a:t>
            </a:r>
            <a:endParaRPr lang="en-US" dirty="0"/>
          </a:p>
        </p:txBody>
      </p:sp>
      <p:sp>
        <p:nvSpPr>
          <p:cNvPr id="5" name="Content Placeholder 4"/>
          <p:cNvSpPr>
            <a:spLocks noGrp="1"/>
          </p:cNvSpPr>
          <p:nvPr>
            <p:ph idx="1"/>
          </p:nvPr>
        </p:nvSpPr>
        <p:spPr>
          <a:xfrm>
            <a:off x="838201" y="1825625"/>
            <a:ext cx="4623262" cy="4508673"/>
          </a:xfrm>
        </p:spPr>
        <p:txBody>
          <a:bodyPr/>
          <a:lstStyle/>
          <a:p>
            <a:r>
              <a:rPr lang="en-US" dirty="0" smtClean="0"/>
              <a:t>Like Alma, Primo VE is highly configurable.</a:t>
            </a:r>
          </a:p>
          <a:p>
            <a:r>
              <a:rPr lang="en-US" dirty="0" smtClean="0"/>
              <a:t>But, this also means that you probably won’t like Primo “out of the box.”</a:t>
            </a:r>
          </a:p>
          <a:p>
            <a:r>
              <a:rPr lang="en-US" dirty="0" smtClean="0"/>
              <a:t>Primo VE and Alma are tightly connected so that you can configure discovery in one place.</a:t>
            </a:r>
          </a:p>
        </p:txBody>
      </p:sp>
      <p:pic>
        <p:nvPicPr>
          <p:cNvPr id="2" name="Picture 1"/>
          <p:cNvPicPr>
            <a:picLocks noChangeAspect="1"/>
          </p:cNvPicPr>
          <p:nvPr/>
        </p:nvPicPr>
        <p:blipFill>
          <a:blip r:embed="rId2"/>
          <a:stretch>
            <a:fillRect/>
          </a:stretch>
        </p:blipFill>
        <p:spPr>
          <a:xfrm>
            <a:off x="5788314" y="2169621"/>
            <a:ext cx="6009600" cy="3018309"/>
          </a:xfrm>
          <a:prstGeom prst="rect">
            <a:avLst/>
          </a:prstGeom>
        </p:spPr>
      </p:pic>
      <p:sp>
        <p:nvSpPr>
          <p:cNvPr id="3" name="Rectangle 2"/>
          <p:cNvSpPr/>
          <p:nvPr/>
        </p:nvSpPr>
        <p:spPr>
          <a:xfrm>
            <a:off x="2934789" y="5901286"/>
            <a:ext cx="6096000" cy="646331"/>
          </a:xfrm>
          <a:prstGeom prst="rect">
            <a:avLst/>
          </a:prstGeom>
        </p:spPr>
        <p:txBody>
          <a:bodyPr>
            <a:spAutoFit/>
          </a:bodyPr>
          <a:lstStyle/>
          <a:p>
            <a:pPr algn="ctr"/>
            <a:r>
              <a:rPr lang="en-US" dirty="0"/>
              <a:t>Link to URLs of all SUNY Primo Environments: </a:t>
            </a:r>
            <a:r>
              <a:rPr lang="en-US" dirty="0">
                <a:hlinkClick r:id="rId3"/>
              </a:rPr>
              <a:t>https://slcny.libguides.com/discoverywg/suny_primo_urls</a:t>
            </a:r>
            <a:endParaRPr lang="en-US" dirty="0"/>
          </a:p>
        </p:txBody>
      </p:sp>
    </p:spTree>
    <p:extLst>
      <p:ext uri="{BB962C8B-B14F-4D97-AF65-F5344CB8AC3E}">
        <p14:creationId xmlns:p14="http://schemas.microsoft.com/office/powerpoint/2010/main" val="146317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do Primo Search Results come from?</a:t>
            </a:r>
            <a:endParaRPr lang="en-US" dirty="0"/>
          </a:p>
        </p:txBody>
      </p:sp>
      <p:sp>
        <p:nvSpPr>
          <p:cNvPr id="6" name="Content Placeholder 5"/>
          <p:cNvSpPr>
            <a:spLocks noGrp="1"/>
          </p:cNvSpPr>
          <p:nvPr>
            <p:ph sz="half" idx="4294967295"/>
          </p:nvPr>
        </p:nvSpPr>
        <p:spPr>
          <a:xfrm>
            <a:off x="838200" y="1956435"/>
            <a:ext cx="5157788" cy="3684588"/>
          </a:xfrm>
        </p:spPr>
        <p:txBody>
          <a:bodyPr>
            <a:normAutofit/>
          </a:bodyPr>
          <a:lstStyle/>
          <a:p>
            <a:pPr marL="0" indent="0">
              <a:buNone/>
            </a:pPr>
            <a:r>
              <a:rPr lang="en-US" b="1" dirty="0" smtClean="0"/>
              <a:t>Alma</a:t>
            </a:r>
          </a:p>
          <a:p>
            <a:r>
              <a:rPr lang="en-US" dirty="0" smtClean="0"/>
              <a:t>Alma specific bib records such as your physical material provide some search result content.</a:t>
            </a:r>
          </a:p>
          <a:p>
            <a:pPr marL="0" indent="0">
              <a:buNone/>
            </a:pPr>
            <a:r>
              <a:rPr lang="en-US" b="1" dirty="0" smtClean="0"/>
              <a:t>Primo Central Index (PCI)</a:t>
            </a:r>
            <a:endParaRPr lang="en-US" b="1" dirty="0"/>
          </a:p>
          <a:p>
            <a:r>
              <a:rPr lang="en-US" dirty="0" smtClean="0"/>
              <a:t>Article level metadata comes through PCI activations.</a:t>
            </a:r>
            <a:endParaRPr lang="en-US" dirty="0"/>
          </a:p>
        </p:txBody>
      </p:sp>
      <p:graphicFrame>
        <p:nvGraphicFramePr>
          <p:cNvPr id="2" name="Diagram 1"/>
          <p:cNvGraphicFramePr/>
          <p:nvPr>
            <p:extLst>
              <p:ext uri="{D42A27DB-BD31-4B8C-83A1-F6EECF244321}">
                <p14:modId xmlns:p14="http://schemas.microsoft.com/office/powerpoint/2010/main" val="2967133772"/>
              </p:ext>
            </p:extLst>
          </p:nvPr>
        </p:nvGraphicFramePr>
        <p:xfrm>
          <a:off x="5995988" y="1471353"/>
          <a:ext cx="5831840" cy="4906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855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in Primo is configured/determined in Alma.</a:t>
            </a:r>
            <a:endParaRPr lang="en-US" dirty="0"/>
          </a:p>
        </p:txBody>
      </p:sp>
      <p:sp>
        <p:nvSpPr>
          <p:cNvPr id="8" name="Content Placeholder 7"/>
          <p:cNvSpPr>
            <a:spLocks noGrp="1"/>
          </p:cNvSpPr>
          <p:nvPr>
            <p:ph idx="1"/>
          </p:nvPr>
        </p:nvSpPr>
        <p:spPr>
          <a:xfrm>
            <a:off x="838200" y="1825624"/>
            <a:ext cx="7275022" cy="4708179"/>
          </a:xfrm>
        </p:spPr>
        <p:txBody>
          <a:bodyPr/>
          <a:lstStyle/>
          <a:p>
            <a:r>
              <a:rPr lang="en-US" dirty="0" smtClean="0"/>
              <a:t>Availability of an item, either in full text for e-resources, or to circulate for p- resources.</a:t>
            </a:r>
          </a:p>
          <a:p>
            <a:r>
              <a:rPr lang="en-US" dirty="0" smtClean="0"/>
              <a:t>What services are displayed to a user, such as ILL, RS, or Hold Request links.</a:t>
            </a:r>
          </a:p>
          <a:p>
            <a:r>
              <a:rPr lang="en-US" dirty="0" smtClean="0"/>
              <a:t>Content that is being search (scopes) can be configured, and blended if desired.</a:t>
            </a:r>
          </a:p>
          <a:p>
            <a:r>
              <a:rPr lang="en-US" dirty="0" smtClean="0"/>
              <a:t>Basically any part of the Primo interface can be customized (via labels), as well as how search results and facets are displayed.</a:t>
            </a:r>
            <a:endParaRPr lang="en-US" dirty="0"/>
          </a:p>
        </p:txBody>
      </p:sp>
      <p:pic>
        <p:nvPicPr>
          <p:cNvPr id="2" name="Picture 1"/>
          <p:cNvPicPr>
            <a:picLocks noChangeAspect="1"/>
          </p:cNvPicPr>
          <p:nvPr/>
        </p:nvPicPr>
        <p:blipFill>
          <a:blip r:embed="rId2"/>
          <a:stretch>
            <a:fillRect/>
          </a:stretch>
        </p:blipFill>
        <p:spPr>
          <a:xfrm>
            <a:off x="8353425" y="1480012"/>
            <a:ext cx="3000375" cy="4762500"/>
          </a:xfrm>
          <a:prstGeom prst="rect">
            <a:avLst/>
          </a:prstGeom>
        </p:spPr>
      </p:pic>
    </p:spTree>
    <p:extLst>
      <p:ext uri="{BB962C8B-B14F-4D97-AF65-F5344CB8AC3E}">
        <p14:creationId xmlns:p14="http://schemas.microsoft.com/office/powerpoint/2010/main" val="160961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3404" y="2673532"/>
            <a:ext cx="9984196" cy="1140006"/>
          </a:xfrm>
        </p:spPr>
        <p:txBody>
          <a:bodyPr/>
          <a:lstStyle/>
          <a:p>
            <a:pPr algn="ctr"/>
            <a:r>
              <a:rPr lang="en-US" dirty="0" smtClean="0"/>
              <a:t>Demo of Primo VE Basics</a:t>
            </a:r>
            <a:endParaRPr lang="en-US" dirty="0"/>
          </a:p>
        </p:txBody>
      </p:sp>
    </p:spTree>
    <p:extLst>
      <p:ext uri="{BB962C8B-B14F-4D97-AF65-F5344CB8AC3E}">
        <p14:creationId xmlns:p14="http://schemas.microsoft.com/office/powerpoint/2010/main" val="123489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Alma runs on orders.</a:t>
            </a:r>
            <a:endParaRPr lang="en-US" dirty="0"/>
          </a:p>
        </p:txBody>
      </p:sp>
      <p:sp>
        <p:nvSpPr>
          <p:cNvPr id="3" name="Content Placeholder 2"/>
          <p:cNvSpPr>
            <a:spLocks noGrp="1"/>
          </p:cNvSpPr>
          <p:nvPr>
            <p:ph idx="1"/>
          </p:nvPr>
        </p:nvSpPr>
        <p:spPr>
          <a:xfrm>
            <a:off x="838199" y="1825624"/>
            <a:ext cx="11057313" cy="2438805"/>
          </a:xfrm>
        </p:spPr>
        <p:txBody>
          <a:bodyPr>
            <a:normAutofit fontScale="92500" lnSpcReduction="20000"/>
          </a:bodyPr>
          <a:lstStyle/>
          <a:p>
            <a:r>
              <a:rPr lang="en-US" dirty="0" smtClean="0"/>
              <a:t>Only about 30% of SUNYs were using acquisitions in Aleph.</a:t>
            </a:r>
          </a:p>
          <a:p>
            <a:r>
              <a:rPr lang="en-US" dirty="0" smtClean="0"/>
              <a:t>Alma was built to have the easiest workflows for most resources by starting and ending with an order.</a:t>
            </a:r>
          </a:p>
          <a:p>
            <a:r>
              <a:rPr lang="en-US" dirty="0" smtClean="0"/>
              <a:t>As Alma is flexible, there are lots of ways to configure Alma “acquisitions,” but almost all campuses will be using ordering and receiving of some sort.</a:t>
            </a:r>
          </a:p>
          <a:p>
            <a:r>
              <a:rPr lang="en-US" dirty="0" smtClean="0"/>
              <a:t>Depending on how your Library staff is configured, this may mean departments are working together much more closely. </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5" y="4479954"/>
            <a:ext cx="11804072" cy="1946332"/>
          </a:xfrm>
          <a:prstGeom prst="rect">
            <a:avLst/>
          </a:prstGeom>
        </p:spPr>
      </p:pic>
      <p:sp>
        <p:nvSpPr>
          <p:cNvPr id="5" name="Rectangle 4"/>
          <p:cNvSpPr/>
          <p:nvPr/>
        </p:nvSpPr>
        <p:spPr>
          <a:xfrm>
            <a:off x="10191404" y="4314305"/>
            <a:ext cx="1704108" cy="88069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55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7927" y="2245228"/>
            <a:ext cx="9592310" cy="1087755"/>
          </a:xfrm>
        </p:spPr>
        <p:txBody>
          <a:bodyPr/>
          <a:lstStyle/>
          <a:p>
            <a:pPr algn="ctr"/>
            <a:r>
              <a:rPr lang="en-US" dirty="0" smtClean="0"/>
              <a:t>Questions</a:t>
            </a:r>
            <a:endParaRPr lang="en-US" dirty="0"/>
          </a:p>
        </p:txBody>
      </p:sp>
      <p:pic>
        <p:nvPicPr>
          <p:cNvPr id="9218" name="Picture 2" descr="https://static.thenounproject.com/png/91895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396" y="408154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6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 and see in Alma is set through roles.</a:t>
            </a:r>
            <a:endParaRPr lang="en-US" dirty="0"/>
          </a:p>
        </p:txBody>
      </p:sp>
      <p:sp>
        <p:nvSpPr>
          <p:cNvPr id="3" name="Content Placeholder 2"/>
          <p:cNvSpPr>
            <a:spLocks noGrp="1"/>
          </p:cNvSpPr>
          <p:nvPr>
            <p:ph idx="1"/>
          </p:nvPr>
        </p:nvSpPr>
        <p:spPr/>
        <p:txBody>
          <a:bodyPr/>
          <a:lstStyle/>
          <a:p>
            <a:r>
              <a:rPr lang="en-US" dirty="0" smtClean="0"/>
              <a:t>Everything besides searching in Alma requires a role of some type.</a:t>
            </a:r>
          </a:p>
          <a:p>
            <a:r>
              <a:rPr lang="en-US" dirty="0" smtClean="0"/>
              <a:t>Roles can be added one by one or in bulk.</a:t>
            </a:r>
          </a:p>
          <a:p>
            <a:r>
              <a:rPr lang="en-US" dirty="0" smtClean="0"/>
              <a:t>Profiles are a good way to add roles in bulk.</a:t>
            </a:r>
          </a:p>
          <a:p>
            <a:r>
              <a:rPr lang="en-US" dirty="0" smtClean="0"/>
              <a:t>Because the architecture of Alma is complex, many roles must be “scoped,”</a:t>
            </a:r>
            <a:r>
              <a:rPr lang="en-US" dirty="0"/>
              <a:t> </a:t>
            </a:r>
            <a:r>
              <a:rPr lang="en-US" dirty="0" smtClean="0"/>
              <a:t>meaning you have to tell Alma where this role should be applied.</a:t>
            </a:r>
          </a:p>
          <a:p>
            <a:r>
              <a:rPr lang="en-US" dirty="0" smtClean="0"/>
              <a:t>If it’s not toggled on, and then saved, it won’t work.</a:t>
            </a:r>
          </a:p>
          <a:p>
            <a:r>
              <a:rPr lang="en-US" dirty="0" smtClean="0"/>
              <a:t>Any changes require a log out and log in to take effect.</a:t>
            </a:r>
            <a:endParaRPr lang="en-US" dirty="0"/>
          </a:p>
        </p:txBody>
      </p:sp>
      <p:pic>
        <p:nvPicPr>
          <p:cNvPr id="4" name="Picture 2" descr="https://static.thenounproject.com/png/1217305-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560" y="-22201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29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87938" cy="1239231"/>
          </a:xfrm>
        </p:spPr>
        <p:txBody>
          <a:bodyPr>
            <a:normAutofit fontScale="90000"/>
          </a:bodyPr>
          <a:lstStyle/>
          <a:p>
            <a:r>
              <a:rPr lang="en-US" dirty="0" smtClean="0"/>
              <a:t>User Roles can be viewed in User Details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1666" y="2099945"/>
            <a:ext cx="8708508" cy="4351338"/>
          </a:xfrm>
        </p:spPr>
      </p:pic>
      <p:pic>
        <p:nvPicPr>
          <p:cNvPr id="2050" name="Picture 2" descr="https://static.thenounproject.com/png/1217305-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174" y="10865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3899" y="2116579"/>
            <a:ext cx="9984196" cy="1140006"/>
          </a:xfrm>
        </p:spPr>
        <p:txBody>
          <a:bodyPr/>
          <a:lstStyle/>
          <a:p>
            <a:pPr algn="ctr"/>
            <a:r>
              <a:rPr lang="en-US" dirty="0" smtClean="0"/>
              <a:t>Demo of User Roles and Profiles</a:t>
            </a:r>
            <a:endParaRPr lang="en-US" dirty="0"/>
          </a:p>
        </p:txBody>
      </p:sp>
      <p:pic>
        <p:nvPicPr>
          <p:cNvPr id="1026" name="Picture 2" descr="https://static.thenounproject.com/png/1994978-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270" y="408986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24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Zones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622" y="1929054"/>
            <a:ext cx="9144000" cy="4247909"/>
          </a:xfrm>
          <a:prstGeom prst="rect">
            <a:avLst/>
          </a:prstGeom>
        </p:spPr>
      </p:pic>
      <p:sp>
        <p:nvSpPr>
          <p:cNvPr id="5" name="Oval 4"/>
          <p:cNvSpPr/>
          <p:nvPr/>
        </p:nvSpPr>
        <p:spPr>
          <a:xfrm>
            <a:off x="6339220" y="2365535"/>
            <a:ext cx="3576479" cy="3504987"/>
          </a:xfrm>
          <a:prstGeom prst="ellipse">
            <a:avLst/>
          </a:prstGeom>
          <a:solidFill>
            <a:srgbClr val="72AB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normAutofit/>
          </a:bodyPr>
          <a:lstStyle/>
          <a:p>
            <a:pPr algn="ctr"/>
            <a:r>
              <a:rPr lang="en-US" sz="1600" dirty="0" smtClean="0">
                <a:solidFill>
                  <a:schemeClr val="bg1"/>
                </a:solidFill>
              </a:rPr>
              <a:t>Community Zone</a:t>
            </a:r>
          </a:p>
          <a:p>
            <a:pPr algn="ctr"/>
            <a:r>
              <a:rPr lang="en-US" sz="1600" dirty="0" smtClean="0">
                <a:solidFill>
                  <a:schemeClr val="bg1"/>
                </a:solidFill>
              </a:rPr>
              <a:t>(Alma Knowledge Base)</a:t>
            </a:r>
          </a:p>
          <a:p>
            <a:pPr algn="ctr"/>
            <a:endParaRPr lang="en-US" sz="1600" dirty="0">
              <a:solidFill>
                <a:schemeClr val="bg1"/>
              </a:solidFill>
            </a:endParaRPr>
          </a:p>
        </p:txBody>
      </p:sp>
      <p:sp>
        <p:nvSpPr>
          <p:cNvPr id="6" name="Oval 5"/>
          <p:cNvSpPr/>
          <p:nvPr/>
        </p:nvSpPr>
        <p:spPr>
          <a:xfrm>
            <a:off x="8063243" y="3494767"/>
            <a:ext cx="2532609" cy="252897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a:r>
              <a:rPr lang="en-US" sz="1600" dirty="0" smtClean="0">
                <a:solidFill>
                  <a:schemeClr val="bg1"/>
                </a:solidFill>
              </a:rPr>
              <a:t>Network Zone</a:t>
            </a:r>
          </a:p>
          <a:p>
            <a:pPr algn="ctr"/>
            <a:r>
              <a:rPr lang="en-US" sz="1600" dirty="0" smtClean="0">
                <a:solidFill>
                  <a:schemeClr val="bg1"/>
                </a:solidFill>
              </a:rPr>
              <a:t>(consortium)</a:t>
            </a:r>
            <a:endParaRPr lang="en-US" sz="1600" dirty="0">
              <a:solidFill>
                <a:schemeClr val="bg1"/>
              </a:solidFill>
            </a:endParaRPr>
          </a:p>
        </p:txBody>
      </p:sp>
      <p:sp>
        <p:nvSpPr>
          <p:cNvPr id="7" name="Oval 6"/>
          <p:cNvSpPr/>
          <p:nvPr/>
        </p:nvSpPr>
        <p:spPr>
          <a:xfrm>
            <a:off x="7010701" y="4356395"/>
            <a:ext cx="1732694" cy="163599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1600" dirty="0" smtClean="0">
                <a:solidFill>
                  <a:schemeClr val="bg1"/>
                </a:solidFill>
              </a:rPr>
              <a:t>Institutional Zone</a:t>
            </a:r>
            <a:endParaRPr lang="en-US" sz="1600" dirty="0">
              <a:solidFill>
                <a:schemeClr val="bg1"/>
              </a:solidFill>
            </a:endParaRPr>
          </a:p>
        </p:txBody>
      </p:sp>
      <p:pic>
        <p:nvPicPr>
          <p:cNvPr id="4098" name="Picture 2" descr="https://static.thenounproject.com/png/2433087-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5184" y="4716064"/>
            <a:ext cx="708268" cy="7082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static.thenounproject.com/png/2433087-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276118">
            <a:off x="7250794" y="4070550"/>
            <a:ext cx="708268" cy="70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4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68D8-98DB-4A4A-B4C4-81298F50940B}"/>
              </a:ext>
            </a:extLst>
          </p:cNvPr>
          <p:cNvSpPr>
            <a:spLocks noGrp="1"/>
          </p:cNvSpPr>
          <p:nvPr>
            <p:ph type="title"/>
          </p:nvPr>
        </p:nvSpPr>
        <p:spPr/>
        <p:txBody>
          <a:bodyPr/>
          <a:lstStyle/>
          <a:p>
            <a:r>
              <a:rPr lang="en-US" dirty="0"/>
              <a:t>Community Zone (CZ)</a:t>
            </a:r>
          </a:p>
        </p:txBody>
      </p:sp>
      <p:sp>
        <p:nvSpPr>
          <p:cNvPr id="3" name="Content Placeholder 2">
            <a:extLst>
              <a:ext uri="{FF2B5EF4-FFF2-40B4-BE49-F238E27FC236}">
                <a16:creationId xmlns:a16="http://schemas.microsoft.com/office/drawing/2014/main" id="{728FAE97-04D4-A648-AA6B-E866CBDE5F66}"/>
              </a:ext>
            </a:extLst>
          </p:cNvPr>
          <p:cNvSpPr>
            <a:spLocks noGrp="1"/>
          </p:cNvSpPr>
          <p:nvPr>
            <p:ph idx="1"/>
          </p:nvPr>
        </p:nvSpPr>
        <p:spPr/>
        <p:txBody>
          <a:bodyPr>
            <a:normAutofit/>
          </a:bodyPr>
          <a:lstStyle/>
          <a:p>
            <a:r>
              <a:rPr lang="en-US" dirty="0"/>
              <a:t>The Community Zone is the global knowledgebase of electronic resources that </a:t>
            </a:r>
            <a:r>
              <a:rPr lang="en-US" dirty="0" err="1"/>
              <a:t>ExLibris</a:t>
            </a:r>
            <a:r>
              <a:rPr lang="en-US" dirty="0"/>
              <a:t> maintains, allowing all Alma subscribers to link their local holdings to this resource.  Collections linked to the CZ automatically receive updates from the CZ, reducing the need for campuses to locally manage collections. </a:t>
            </a:r>
          </a:p>
        </p:txBody>
      </p:sp>
      <p:pic>
        <p:nvPicPr>
          <p:cNvPr id="4" name="Picture 5" descr="A screenshot of a cell phone&#10;&#10;Description generated with very high confidence">
            <a:extLst>
              <a:ext uri="{FF2B5EF4-FFF2-40B4-BE49-F238E27FC236}">
                <a16:creationId xmlns:a16="http://schemas.microsoft.com/office/drawing/2014/main" id="{9DE69C5F-3E42-4411-81E0-B39904357DED}"/>
              </a:ext>
            </a:extLst>
          </p:cNvPr>
          <p:cNvPicPr>
            <a:picLocks noChangeAspect="1"/>
          </p:cNvPicPr>
          <p:nvPr/>
        </p:nvPicPr>
        <p:blipFill rotWithShape="1">
          <a:blip r:embed="rId2"/>
          <a:srcRect l="516" t="10327" r="51280" b="74193"/>
          <a:stretch/>
        </p:blipFill>
        <p:spPr>
          <a:xfrm>
            <a:off x="2588255" y="5236690"/>
            <a:ext cx="6289879" cy="119458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704299"/>
            <a:ext cx="562795" cy="647214"/>
          </a:xfrm>
          <a:prstGeom prst="rect">
            <a:avLst/>
          </a:prstGeom>
        </p:spPr>
      </p:pic>
    </p:spTree>
    <p:extLst>
      <p:ext uri="{BB962C8B-B14F-4D97-AF65-F5344CB8AC3E}">
        <p14:creationId xmlns:p14="http://schemas.microsoft.com/office/powerpoint/2010/main" val="405975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94E0-6E85-B142-8A52-E2F9BDDCE41E}"/>
              </a:ext>
            </a:extLst>
          </p:cNvPr>
          <p:cNvSpPr>
            <a:spLocks noGrp="1"/>
          </p:cNvSpPr>
          <p:nvPr>
            <p:ph type="title"/>
          </p:nvPr>
        </p:nvSpPr>
        <p:spPr/>
        <p:txBody>
          <a:bodyPr/>
          <a:lstStyle/>
          <a:p>
            <a:r>
              <a:rPr lang="en-US" dirty="0"/>
              <a:t>Network Zone (NZ)</a:t>
            </a:r>
          </a:p>
        </p:txBody>
      </p:sp>
      <p:sp>
        <p:nvSpPr>
          <p:cNvPr id="3" name="Content Placeholder 2">
            <a:extLst>
              <a:ext uri="{FF2B5EF4-FFF2-40B4-BE49-F238E27FC236}">
                <a16:creationId xmlns:a16="http://schemas.microsoft.com/office/drawing/2014/main" id="{CD3FB751-3D74-3B40-B6A3-CA9A570516E2}"/>
              </a:ext>
            </a:extLst>
          </p:cNvPr>
          <p:cNvSpPr>
            <a:spLocks noGrp="1"/>
          </p:cNvSpPr>
          <p:nvPr>
            <p:ph idx="1"/>
          </p:nvPr>
        </p:nvSpPr>
        <p:spPr/>
        <p:txBody>
          <a:bodyPr>
            <a:normAutofit/>
          </a:bodyPr>
          <a:lstStyle/>
          <a:p>
            <a:r>
              <a:rPr lang="en-US" dirty="0"/>
              <a:t>The Network Zone is the central </a:t>
            </a:r>
            <a:r>
              <a:rPr lang="en-US" dirty="0" err="1"/>
              <a:t>consortial</a:t>
            </a:r>
            <a:r>
              <a:rPr lang="en-US" dirty="0"/>
              <a:t> infrastructure for SUNY.  The major component of the Network Zone is the shared bibliographic database of all SUNY physical materials (books, DVDs, CDs, etc.).  Other centralized management such as configuration for resource sharing is housed in the NZ.</a:t>
            </a:r>
          </a:p>
          <a:p>
            <a:pPr lvl="1"/>
            <a:r>
              <a:rPr lang="en-US" dirty="0"/>
              <a:t>Think: SUNY-wide services (kind of like public libraries)</a:t>
            </a:r>
          </a:p>
        </p:txBody>
      </p:sp>
      <p:pic>
        <p:nvPicPr>
          <p:cNvPr id="4" name="Picture 5" descr="A screenshot of a cell phone&#10;&#10;Description generated with very high confidence">
            <a:extLst>
              <a:ext uri="{FF2B5EF4-FFF2-40B4-BE49-F238E27FC236}">
                <a16:creationId xmlns:a16="http://schemas.microsoft.com/office/drawing/2014/main" id="{9DE69C5F-3E42-4411-81E0-B39904357DED}"/>
              </a:ext>
            </a:extLst>
          </p:cNvPr>
          <p:cNvPicPr>
            <a:picLocks noChangeAspect="1"/>
          </p:cNvPicPr>
          <p:nvPr/>
        </p:nvPicPr>
        <p:blipFill rotWithShape="1">
          <a:blip r:embed="rId2"/>
          <a:srcRect l="516" t="10327" r="51280" b="74193"/>
          <a:stretch/>
        </p:blipFill>
        <p:spPr>
          <a:xfrm>
            <a:off x="2131055" y="4982383"/>
            <a:ext cx="6289879" cy="119458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798" y="753409"/>
            <a:ext cx="523202" cy="738639"/>
          </a:xfrm>
          <a:prstGeom prst="rect">
            <a:avLst/>
          </a:prstGeom>
        </p:spPr>
      </p:pic>
    </p:spTree>
    <p:extLst>
      <p:ext uri="{BB962C8B-B14F-4D97-AF65-F5344CB8AC3E}">
        <p14:creationId xmlns:p14="http://schemas.microsoft.com/office/powerpoint/2010/main" val="199645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0B56-E8B9-464F-B4ED-B52D9EE41C8E}"/>
              </a:ext>
            </a:extLst>
          </p:cNvPr>
          <p:cNvSpPr>
            <a:spLocks noGrp="1"/>
          </p:cNvSpPr>
          <p:nvPr>
            <p:ph type="title"/>
          </p:nvPr>
        </p:nvSpPr>
        <p:spPr/>
        <p:txBody>
          <a:bodyPr/>
          <a:lstStyle/>
          <a:p>
            <a:r>
              <a:rPr lang="en-US" dirty="0"/>
              <a:t>Institution Zone (IZ)</a:t>
            </a:r>
          </a:p>
        </p:txBody>
      </p:sp>
      <p:sp>
        <p:nvSpPr>
          <p:cNvPr id="3" name="Content Placeholder 2">
            <a:extLst>
              <a:ext uri="{FF2B5EF4-FFF2-40B4-BE49-F238E27FC236}">
                <a16:creationId xmlns:a16="http://schemas.microsoft.com/office/drawing/2014/main" id="{7D616D84-B8FA-FD48-932D-659E35538AD6}"/>
              </a:ext>
            </a:extLst>
          </p:cNvPr>
          <p:cNvSpPr>
            <a:spLocks noGrp="1"/>
          </p:cNvSpPr>
          <p:nvPr>
            <p:ph idx="1"/>
          </p:nvPr>
        </p:nvSpPr>
        <p:spPr/>
        <p:txBody>
          <a:bodyPr>
            <a:normAutofit/>
          </a:bodyPr>
          <a:lstStyle/>
          <a:p>
            <a:r>
              <a:rPr lang="en-US" dirty="0"/>
              <a:t>The Alma institution is the basic level of data and workflow management in Alma. </a:t>
            </a:r>
            <a:endParaRPr lang="en-US" dirty="0" smtClean="0"/>
          </a:p>
          <a:p>
            <a:r>
              <a:rPr lang="en-US" dirty="0" smtClean="0"/>
              <a:t>Very little resource management will be only in your Institution Zone, with most linked to CZ and NZ.</a:t>
            </a:r>
            <a:endParaRPr lang="en-US" dirty="0"/>
          </a:p>
        </p:txBody>
      </p:sp>
      <p:pic>
        <p:nvPicPr>
          <p:cNvPr id="4" name="Picture 5" descr="A screenshot of a cell phone&#10;&#10;Description generated with very high confidence">
            <a:extLst>
              <a:ext uri="{FF2B5EF4-FFF2-40B4-BE49-F238E27FC236}">
                <a16:creationId xmlns:a16="http://schemas.microsoft.com/office/drawing/2014/main" id="{9DE69C5F-3E42-4411-81E0-B39904357DED}"/>
              </a:ext>
            </a:extLst>
          </p:cNvPr>
          <p:cNvPicPr>
            <a:picLocks noChangeAspect="1"/>
          </p:cNvPicPr>
          <p:nvPr/>
        </p:nvPicPr>
        <p:blipFill rotWithShape="1">
          <a:blip r:embed="rId2"/>
          <a:srcRect l="516" t="10327" r="51280" b="74193"/>
          <a:stretch/>
        </p:blipFill>
        <p:spPr>
          <a:xfrm>
            <a:off x="2505128" y="4982383"/>
            <a:ext cx="6289879" cy="119458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468" y="603998"/>
            <a:ext cx="517163" cy="769439"/>
          </a:xfrm>
          <a:prstGeom prst="rect">
            <a:avLst/>
          </a:prstGeom>
        </p:spPr>
      </p:pic>
    </p:spTree>
    <p:extLst>
      <p:ext uri="{BB962C8B-B14F-4D97-AF65-F5344CB8AC3E}">
        <p14:creationId xmlns:p14="http://schemas.microsoft.com/office/powerpoint/2010/main" val="2054311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1136</Words>
  <Application>Microsoft Office PowerPoint</Application>
  <PresentationFormat>Widescreen</PresentationFormat>
  <Paragraphs>96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SUNY Alma Overview</vt:lpstr>
      <vt:lpstr>I feel empty: when is a database not a database?</vt:lpstr>
      <vt:lpstr>What you can do and see in Alma is set through roles.</vt:lpstr>
      <vt:lpstr>User Roles can be viewed in User Details</vt:lpstr>
      <vt:lpstr>Demo of User Roles and Profiles</vt:lpstr>
      <vt:lpstr>Understanding the Zones</vt:lpstr>
      <vt:lpstr>Community Zone (CZ)</vt:lpstr>
      <vt:lpstr>Network Zone (NZ)</vt:lpstr>
      <vt:lpstr>Institution Zone (IZ)</vt:lpstr>
      <vt:lpstr>Your Alma Environment Has Multiple Levels Too</vt:lpstr>
      <vt:lpstr>Library</vt:lpstr>
      <vt:lpstr>How did we build the Network Zone?</vt:lpstr>
      <vt:lpstr>How SUNY’s Resource Environment is structured.</vt:lpstr>
      <vt:lpstr>Finding Your Way Around Alma takes some practice</vt:lpstr>
      <vt:lpstr>Alma Menu</vt:lpstr>
      <vt:lpstr>Searching in Alma is Powerful, but also complex</vt:lpstr>
      <vt:lpstr>Basic Searching</vt:lpstr>
      <vt:lpstr>Demo of Searching in Alma</vt:lpstr>
      <vt:lpstr>Alma Runs on Jobs</vt:lpstr>
      <vt:lpstr>Alma is highly configurable, which is sometimes great, sometimes frustrating.</vt:lpstr>
      <vt:lpstr>Demo of Alma Configuration</vt:lpstr>
      <vt:lpstr>Primo VE: Where Alma Meets our Users</vt:lpstr>
      <vt:lpstr>Where do Primo Search Results come from?</vt:lpstr>
      <vt:lpstr>What in Primo is configured/determined in Alma.</vt:lpstr>
      <vt:lpstr>Demo of Primo VE Basics</vt:lpstr>
      <vt:lpstr>Alma runs on orders.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SUNY Alma Overview</dc:title>
  <dc:creator>Pritting, Shannon</dc:creator>
  <cp:lastModifiedBy>Pritting, Shannon</cp:lastModifiedBy>
  <cp:revision>21</cp:revision>
  <dcterms:created xsi:type="dcterms:W3CDTF">2019-04-21T20:16:31Z</dcterms:created>
  <dcterms:modified xsi:type="dcterms:W3CDTF">2019-04-24T22:14:54Z</dcterms:modified>
</cp:coreProperties>
</file>