
<file path=[Content_Types].xml><?xml version="1.0" encoding="utf-8"?>
<Types xmlns="http://schemas.openxmlformats.org/package/2006/content-types">
  <Default Extension="png" ContentType="image/png"/>
  <Default Extension="svg" ContentType="image/svg+xml"/>
  <Default Extension="tmp" ContentType="image/png"/>
  <Default Extension="jpeg" ContentType="image/jpeg"/>
  <Default Extension="rels" ContentType="application/vnd.openxmlformats-package.relationships+xml"/>
  <Default Extension="xml" ContentType="application/xml"/>
  <Default Extension="wdp" ContentType="image/vnd.ms-photo"/>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4"/>
  </p:sldMasterIdLst>
  <p:notesMasterIdLst>
    <p:notesMasterId r:id="rId52"/>
  </p:notesMasterIdLst>
  <p:sldIdLst>
    <p:sldId id="259" r:id="rId5"/>
    <p:sldId id="404" r:id="rId6"/>
    <p:sldId id="387" r:id="rId7"/>
    <p:sldId id="388" r:id="rId8"/>
    <p:sldId id="394" r:id="rId9"/>
    <p:sldId id="264" r:id="rId10"/>
    <p:sldId id="395" r:id="rId11"/>
    <p:sldId id="396" r:id="rId12"/>
    <p:sldId id="313" r:id="rId13"/>
    <p:sldId id="398" r:id="rId14"/>
    <p:sldId id="281" r:id="rId15"/>
    <p:sldId id="282" r:id="rId16"/>
    <p:sldId id="307" r:id="rId17"/>
    <p:sldId id="308" r:id="rId18"/>
    <p:sldId id="309" r:id="rId19"/>
    <p:sldId id="401" r:id="rId20"/>
    <p:sldId id="402" r:id="rId21"/>
    <p:sldId id="285" r:id="rId22"/>
    <p:sldId id="286" r:id="rId23"/>
    <p:sldId id="287" r:id="rId24"/>
    <p:sldId id="288" r:id="rId25"/>
    <p:sldId id="314" r:id="rId26"/>
    <p:sldId id="273" r:id="rId27"/>
    <p:sldId id="283" r:id="rId28"/>
    <p:sldId id="390" r:id="rId29"/>
    <p:sldId id="292" r:id="rId30"/>
    <p:sldId id="399" r:id="rId31"/>
    <p:sldId id="303" r:id="rId32"/>
    <p:sldId id="265" r:id="rId33"/>
    <p:sldId id="304" r:id="rId34"/>
    <p:sldId id="261" r:id="rId35"/>
    <p:sldId id="263" r:id="rId36"/>
    <p:sldId id="268" r:id="rId37"/>
    <p:sldId id="269" r:id="rId38"/>
    <p:sldId id="391" r:id="rId39"/>
    <p:sldId id="392" r:id="rId40"/>
    <p:sldId id="406" r:id="rId41"/>
    <p:sldId id="400" r:id="rId42"/>
    <p:sldId id="393" r:id="rId43"/>
    <p:sldId id="403" r:id="rId44"/>
    <p:sldId id="310" r:id="rId45"/>
    <p:sldId id="298" r:id="rId46"/>
    <p:sldId id="299" r:id="rId47"/>
    <p:sldId id="300" r:id="rId48"/>
    <p:sldId id="405" r:id="rId49"/>
    <p:sldId id="301" r:id="rId50"/>
    <p:sldId id="258"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12783"/>
    <a:srgbClr val="F2F2F2"/>
    <a:srgbClr val="E6287F"/>
    <a:srgbClr val="75C5C2"/>
    <a:srgbClr val="FDA9CF"/>
    <a:srgbClr val="FC60A7"/>
    <a:srgbClr val="D00068"/>
    <a:srgbClr val="FF00FF"/>
    <a:srgbClr val="FF66CC"/>
    <a:srgbClr val="2F2E7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3BDE722-9763-4289-9146-5603033E6B0A}" v="34" dt="2023-11-20T13:52:34.83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428" autoAdjust="0"/>
    <p:restoredTop sz="69240" autoAdjust="0"/>
  </p:normalViewPr>
  <p:slideViewPr>
    <p:cSldViewPr snapToGrid="0" snapToObjects="1">
      <p:cViewPr varScale="1">
        <p:scale>
          <a:sx n="60" d="100"/>
          <a:sy n="60" d="100"/>
        </p:scale>
        <p:origin x="1301" y="38"/>
      </p:cViewPr>
      <p:guideLst>
        <p:guide orient="horz" pos="2160"/>
        <p:guide pos="3840"/>
      </p:guideLst>
    </p:cSldViewPr>
  </p:slideViewPr>
  <p:notesTextViewPr>
    <p:cViewPr>
      <p:scale>
        <a:sx n="1" d="1"/>
        <a:sy n="1" d="1"/>
      </p:scale>
      <p:origin x="0" y="0"/>
    </p:cViewPr>
  </p:notesTextViewPr>
  <p:sorterViewPr>
    <p:cViewPr>
      <p:scale>
        <a:sx n="100" d="100"/>
        <a:sy n="100" d="100"/>
      </p:scale>
      <p:origin x="0" y="-1249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8"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uckle, Hannah" userId="6adac049-540d-4bf9-9d56-d85a5b644fe9" providerId="ADAL" clId="{33BDE722-9763-4289-9146-5603033E6B0A}"/>
    <pc:docChg chg="undo custSel addSld delSld modSld sldOrd">
      <pc:chgData name="Buckle, Hannah" userId="6adac049-540d-4bf9-9d56-d85a5b644fe9" providerId="ADAL" clId="{33BDE722-9763-4289-9146-5603033E6B0A}" dt="2023-11-20T13:52:34.829" v="712" actId="20577"/>
      <pc:docMkLst>
        <pc:docMk/>
      </pc:docMkLst>
      <pc:sldChg chg="modSp mod ord">
        <pc:chgData name="Buckle, Hannah" userId="6adac049-540d-4bf9-9d56-d85a5b644fe9" providerId="ADAL" clId="{33BDE722-9763-4289-9146-5603033E6B0A}" dt="2023-11-20T13:48:59.707" v="429" actId="20577"/>
        <pc:sldMkLst>
          <pc:docMk/>
          <pc:sldMk cId="1096562018" sldId="268"/>
        </pc:sldMkLst>
        <pc:spChg chg="mod">
          <ac:chgData name="Buckle, Hannah" userId="6adac049-540d-4bf9-9d56-d85a5b644fe9" providerId="ADAL" clId="{33BDE722-9763-4289-9146-5603033E6B0A}" dt="2023-11-20T13:48:59.707" v="429" actId="20577"/>
          <ac:spMkLst>
            <pc:docMk/>
            <pc:sldMk cId="1096562018" sldId="268"/>
            <ac:spMk id="20" creationId="{F2991D21-0897-4DDC-AA4F-0856A491BD82}"/>
          </ac:spMkLst>
        </pc:spChg>
      </pc:sldChg>
      <pc:sldChg chg="del">
        <pc:chgData name="Buckle, Hannah" userId="6adac049-540d-4bf9-9d56-d85a5b644fe9" providerId="ADAL" clId="{33BDE722-9763-4289-9146-5603033E6B0A}" dt="2023-11-20T13:51:31.132" v="668" actId="47"/>
        <pc:sldMkLst>
          <pc:docMk/>
          <pc:sldMk cId="3841574996" sldId="269"/>
        </pc:sldMkLst>
      </pc:sldChg>
      <pc:sldChg chg="addSp delSp modSp mod modNotesTx">
        <pc:chgData name="Buckle, Hannah" userId="6adac049-540d-4bf9-9d56-d85a5b644fe9" providerId="ADAL" clId="{33BDE722-9763-4289-9146-5603033E6B0A}" dt="2023-11-20T13:44:35.901" v="290" actId="1076"/>
        <pc:sldMkLst>
          <pc:docMk/>
          <pc:sldMk cId="3579607117" sldId="273"/>
        </pc:sldMkLst>
        <pc:spChg chg="mod">
          <ac:chgData name="Buckle, Hannah" userId="6adac049-540d-4bf9-9d56-d85a5b644fe9" providerId="ADAL" clId="{33BDE722-9763-4289-9146-5603033E6B0A}" dt="2023-11-20T13:41:58.948" v="275" actId="164"/>
          <ac:spMkLst>
            <pc:docMk/>
            <pc:sldMk cId="3579607117" sldId="273"/>
            <ac:spMk id="3" creationId="{2B8CB896-1F0C-9E6A-2AF6-85B017984BB3}"/>
          </ac:spMkLst>
        </pc:spChg>
        <pc:spChg chg="mod">
          <ac:chgData name="Buckle, Hannah" userId="6adac049-540d-4bf9-9d56-d85a5b644fe9" providerId="ADAL" clId="{33BDE722-9763-4289-9146-5603033E6B0A}" dt="2023-11-20T13:41:22.518" v="270" actId="164"/>
          <ac:spMkLst>
            <pc:docMk/>
            <pc:sldMk cId="3579607117" sldId="273"/>
            <ac:spMk id="8" creationId="{91778EE8-75E1-C304-C6BA-8CDB3C537F59}"/>
          </ac:spMkLst>
        </pc:spChg>
        <pc:spChg chg="del">
          <ac:chgData name="Buckle, Hannah" userId="6adac049-540d-4bf9-9d56-d85a5b644fe9" providerId="ADAL" clId="{33BDE722-9763-4289-9146-5603033E6B0A}" dt="2023-11-20T13:41:07.512" v="268" actId="478"/>
          <ac:spMkLst>
            <pc:docMk/>
            <pc:sldMk cId="3579607117" sldId="273"/>
            <ac:spMk id="19" creationId="{B2E373E6-D568-11C4-5E42-B200EB865740}"/>
          </ac:spMkLst>
        </pc:spChg>
        <pc:spChg chg="mod">
          <ac:chgData name="Buckle, Hannah" userId="6adac049-540d-4bf9-9d56-d85a5b644fe9" providerId="ADAL" clId="{33BDE722-9763-4289-9146-5603033E6B0A}" dt="2023-11-20T13:42:16.348" v="277" actId="164"/>
          <ac:spMkLst>
            <pc:docMk/>
            <pc:sldMk cId="3579607117" sldId="273"/>
            <ac:spMk id="21" creationId="{63D10590-1797-FC07-0A49-8254C62994D2}"/>
          </ac:spMkLst>
        </pc:spChg>
        <pc:spChg chg="mod">
          <ac:chgData name="Buckle, Hannah" userId="6adac049-540d-4bf9-9d56-d85a5b644fe9" providerId="ADAL" clId="{33BDE722-9763-4289-9146-5603033E6B0A}" dt="2023-11-20T13:43:17.866" v="281" actId="164"/>
          <ac:spMkLst>
            <pc:docMk/>
            <pc:sldMk cId="3579607117" sldId="273"/>
            <ac:spMk id="23" creationId="{8F03AC82-35AE-321C-71F7-9D98874A7A65}"/>
          </ac:spMkLst>
        </pc:spChg>
        <pc:spChg chg="mod">
          <ac:chgData name="Buckle, Hannah" userId="6adac049-540d-4bf9-9d56-d85a5b644fe9" providerId="ADAL" clId="{33BDE722-9763-4289-9146-5603033E6B0A}" dt="2023-11-20T13:41:58.948" v="275" actId="164"/>
          <ac:spMkLst>
            <pc:docMk/>
            <pc:sldMk cId="3579607117" sldId="273"/>
            <ac:spMk id="25" creationId="{182EAA44-B44D-A2A3-1828-FAE840B6362C}"/>
          </ac:spMkLst>
        </pc:spChg>
        <pc:spChg chg="del">
          <ac:chgData name="Buckle, Hannah" userId="6adac049-540d-4bf9-9d56-d85a5b644fe9" providerId="ADAL" clId="{33BDE722-9763-4289-9146-5603033E6B0A}" dt="2023-11-20T13:41:09.359" v="269" actId="478"/>
          <ac:spMkLst>
            <pc:docMk/>
            <pc:sldMk cId="3579607117" sldId="273"/>
            <ac:spMk id="26" creationId="{E41FC9DD-D86C-340F-C523-46F01827E5CD}"/>
          </ac:spMkLst>
        </pc:spChg>
        <pc:spChg chg="mod">
          <ac:chgData name="Buckle, Hannah" userId="6adac049-540d-4bf9-9d56-d85a5b644fe9" providerId="ADAL" clId="{33BDE722-9763-4289-9146-5603033E6B0A}" dt="2023-11-20T13:41:22.518" v="270" actId="164"/>
          <ac:spMkLst>
            <pc:docMk/>
            <pc:sldMk cId="3579607117" sldId="273"/>
            <ac:spMk id="27" creationId="{85363C93-4057-F92E-85D0-ADB25560D63F}"/>
          </ac:spMkLst>
        </pc:spChg>
        <pc:spChg chg="mod">
          <ac:chgData name="Buckle, Hannah" userId="6adac049-540d-4bf9-9d56-d85a5b644fe9" providerId="ADAL" clId="{33BDE722-9763-4289-9146-5603033E6B0A}" dt="2023-11-20T13:42:16.348" v="277" actId="164"/>
          <ac:spMkLst>
            <pc:docMk/>
            <pc:sldMk cId="3579607117" sldId="273"/>
            <ac:spMk id="28" creationId="{950E530D-7722-CABF-38B3-41D63E0A2FAD}"/>
          </ac:spMkLst>
        </pc:spChg>
        <pc:spChg chg="mod">
          <ac:chgData name="Buckle, Hannah" userId="6adac049-540d-4bf9-9d56-d85a5b644fe9" providerId="ADAL" clId="{33BDE722-9763-4289-9146-5603033E6B0A}" dt="2023-11-20T13:43:17.866" v="281" actId="164"/>
          <ac:spMkLst>
            <pc:docMk/>
            <pc:sldMk cId="3579607117" sldId="273"/>
            <ac:spMk id="29" creationId="{F44E8F65-3EC8-AA03-4E14-F36F9501F9EB}"/>
          </ac:spMkLst>
        </pc:spChg>
        <pc:spChg chg="mod">
          <ac:chgData name="Buckle, Hannah" userId="6adac049-540d-4bf9-9d56-d85a5b644fe9" providerId="ADAL" clId="{33BDE722-9763-4289-9146-5603033E6B0A}" dt="2023-11-20T13:44:17.711" v="287" actId="20577"/>
          <ac:spMkLst>
            <pc:docMk/>
            <pc:sldMk cId="3579607117" sldId="273"/>
            <ac:spMk id="30" creationId="{C7109F93-419B-4A18-83A4-F85830596F67}"/>
          </ac:spMkLst>
        </pc:spChg>
        <pc:grpChg chg="add mod">
          <ac:chgData name="Buckle, Hannah" userId="6adac049-540d-4bf9-9d56-d85a5b644fe9" providerId="ADAL" clId="{33BDE722-9763-4289-9146-5603033E6B0A}" dt="2023-11-20T13:41:39.855" v="273" actId="164"/>
          <ac:grpSpMkLst>
            <pc:docMk/>
            <pc:sldMk cId="3579607117" sldId="273"/>
            <ac:grpSpMk id="2" creationId="{9E9B0C1B-BDF1-E1C1-3B93-14754850C6DD}"/>
          </ac:grpSpMkLst>
        </pc:grpChg>
        <pc:grpChg chg="add mod">
          <ac:chgData name="Buckle, Hannah" userId="6adac049-540d-4bf9-9d56-d85a5b644fe9" providerId="ADAL" clId="{33BDE722-9763-4289-9146-5603033E6B0A}" dt="2023-11-20T13:44:29.940" v="289" actId="1076"/>
          <ac:grpSpMkLst>
            <pc:docMk/>
            <pc:sldMk cId="3579607117" sldId="273"/>
            <ac:grpSpMk id="4" creationId="{7AA89058-27B8-38CE-4141-5DC9C4454DE2}"/>
          </ac:grpSpMkLst>
        </pc:grpChg>
        <pc:grpChg chg="add mod">
          <ac:chgData name="Buckle, Hannah" userId="6adac049-540d-4bf9-9d56-d85a5b644fe9" providerId="ADAL" clId="{33BDE722-9763-4289-9146-5603033E6B0A}" dt="2023-11-20T13:43:00.022" v="280" actId="1076"/>
          <ac:grpSpMkLst>
            <pc:docMk/>
            <pc:sldMk cId="3579607117" sldId="273"/>
            <ac:grpSpMk id="5" creationId="{17C50D8A-2C5E-41E9-DC39-818B98BD6992}"/>
          </ac:grpSpMkLst>
        </pc:grpChg>
        <pc:grpChg chg="add mod">
          <ac:chgData name="Buckle, Hannah" userId="6adac049-540d-4bf9-9d56-d85a5b644fe9" providerId="ADAL" clId="{33BDE722-9763-4289-9146-5603033E6B0A}" dt="2023-11-20T13:42:48.751" v="278" actId="164"/>
          <ac:grpSpMkLst>
            <pc:docMk/>
            <pc:sldMk cId="3579607117" sldId="273"/>
            <ac:grpSpMk id="9" creationId="{CC64E555-F502-142D-311E-D7894AB6A341}"/>
          </ac:grpSpMkLst>
        </pc:grpChg>
        <pc:grpChg chg="add mod">
          <ac:chgData name="Buckle, Hannah" userId="6adac049-540d-4bf9-9d56-d85a5b644fe9" providerId="ADAL" clId="{33BDE722-9763-4289-9146-5603033E6B0A}" dt="2023-11-20T13:44:35.901" v="290" actId="1076"/>
          <ac:grpSpMkLst>
            <pc:docMk/>
            <pc:sldMk cId="3579607117" sldId="273"/>
            <ac:grpSpMk id="10" creationId="{9F76E617-540E-02F0-C793-13D642316EE6}"/>
          </ac:grpSpMkLst>
        </pc:grpChg>
        <pc:grpChg chg="add mod">
          <ac:chgData name="Buckle, Hannah" userId="6adac049-540d-4bf9-9d56-d85a5b644fe9" providerId="ADAL" clId="{33BDE722-9763-4289-9146-5603033E6B0A}" dt="2023-11-20T13:43:22.037" v="282" actId="1076"/>
          <ac:grpSpMkLst>
            <pc:docMk/>
            <pc:sldMk cId="3579607117" sldId="273"/>
            <ac:grpSpMk id="11" creationId="{DC6570B9-BEC7-C1BC-462E-661F1AE3FFE6}"/>
          </ac:grpSpMkLst>
        </pc:grpChg>
        <pc:picChg chg="mod">
          <ac:chgData name="Buckle, Hannah" userId="6adac049-540d-4bf9-9d56-d85a5b644fe9" providerId="ADAL" clId="{33BDE722-9763-4289-9146-5603033E6B0A}" dt="2023-11-20T13:44:22.109" v="288" actId="1076"/>
          <ac:picMkLst>
            <pc:docMk/>
            <pc:sldMk cId="3579607117" sldId="273"/>
            <ac:picMk id="7" creationId="{00000000-0000-0000-0000-000000000000}"/>
          </ac:picMkLst>
        </pc:picChg>
        <pc:picChg chg="mod">
          <ac:chgData name="Buckle, Hannah" userId="6adac049-540d-4bf9-9d56-d85a5b644fe9" providerId="ADAL" clId="{33BDE722-9763-4289-9146-5603033E6B0A}" dt="2023-11-20T13:43:17.866" v="281" actId="164"/>
          <ac:picMkLst>
            <pc:docMk/>
            <pc:sldMk cId="3579607117" sldId="273"/>
            <ac:picMk id="31" creationId="{F80CA85B-C79D-07BE-1D26-636965C9FBC9}"/>
          </ac:picMkLst>
        </pc:picChg>
        <pc:picChg chg="mod">
          <ac:chgData name="Buckle, Hannah" userId="6adac049-540d-4bf9-9d56-d85a5b644fe9" providerId="ADAL" clId="{33BDE722-9763-4289-9146-5603033E6B0A}" dt="2023-11-20T13:42:48.751" v="278" actId="164"/>
          <ac:picMkLst>
            <pc:docMk/>
            <pc:sldMk cId="3579607117" sldId="273"/>
            <ac:picMk id="33" creationId="{51E852AA-3358-E385-50C2-BA61CCFCDD75}"/>
          </ac:picMkLst>
        </pc:picChg>
        <pc:picChg chg="mod">
          <ac:chgData name="Buckle, Hannah" userId="6adac049-540d-4bf9-9d56-d85a5b644fe9" providerId="ADAL" clId="{33BDE722-9763-4289-9146-5603033E6B0A}" dt="2023-11-20T13:41:39.855" v="273" actId="164"/>
          <ac:picMkLst>
            <pc:docMk/>
            <pc:sldMk cId="3579607117" sldId="273"/>
            <ac:picMk id="37" creationId="{25D85726-0541-1741-F2A6-62FE9BF81097}"/>
          </ac:picMkLst>
        </pc:picChg>
        <pc:picChg chg="mod">
          <ac:chgData name="Buckle, Hannah" userId="6adac049-540d-4bf9-9d56-d85a5b644fe9" providerId="ADAL" clId="{33BDE722-9763-4289-9146-5603033E6B0A}" dt="2023-11-20T13:41:58.948" v="275" actId="164"/>
          <ac:picMkLst>
            <pc:docMk/>
            <pc:sldMk cId="3579607117" sldId="273"/>
            <ac:picMk id="39" creationId="{45EBBF19-C8F1-DFB0-7300-236C75013E82}"/>
          </ac:picMkLst>
        </pc:picChg>
      </pc:sldChg>
      <pc:sldChg chg="modSp mod modNotesTx">
        <pc:chgData name="Buckle, Hannah" userId="6adac049-540d-4bf9-9d56-d85a5b644fe9" providerId="ADAL" clId="{33BDE722-9763-4289-9146-5603033E6B0A}" dt="2023-11-20T13:44:42.093" v="291" actId="20577"/>
        <pc:sldMkLst>
          <pc:docMk/>
          <pc:sldMk cId="368754844" sldId="283"/>
        </pc:sldMkLst>
        <pc:spChg chg="mod">
          <ac:chgData name="Buckle, Hannah" userId="6adac049-540d-4bf9-9d56-d85a5b644fe9" providerId="ADAL" clId="{33BDE722-9763-4289-9146-5603033E6B0A}" dt="2023-11-20T13:44:42.093" v="291" actId="20577"/>
          <ac:spMkLst>
            <pc:docMk/>
            <pc:sldMk cId="368754844" sldId="283"/>
            <ac:spMk id="13" creationId="{F22B9F7A-4D78-49DC-8DAD-53744681089A}"/>
          </ac:spMkLst>
        </pc:spChg>
        <pc:graphicFrameChg chg="mod modGraphic">
          <ac:chgData name="Buckle, Hannah" userId="6adac049-540d-4bf9-9d56-d85a5b644fe9" providerId="ADAL" clId="{33BDE722-9763-4289-9146-5603033E6B0A}" dt="2023-11-20T13:43:39.040" v="285" actId="1076"/>
          <ac:graphicFrameMkLst>
            <pc:docMk/>
            <pc:sldMk cId="368754844" sldId="283"/>
            <ac:graphicFrameMk id="9" creationId="{7C243D66-EF4D-47F5-9DA9-D08A511E4061}"/>
          </ac:graphicFrameMkLst>
        </pc:graphicFrameChg>
      </pc:sldChg>
      <pc:sldChg chg="modSp mod">
        <pc:chgData name="Buckle, Hannah" userId="6adac049-540d-4bf9-9d56-d85a5b644fe9" providerId="ADAL" clId="{33BDE722-9763-4289-9146-5603033E6B0A}" dt="2023-11-20T13:45:10.044" v="317" actId="20577"/>
        <pc:sldMkLst>
          <pc:docMk/>
          <pc:sldMk cId="83664172" sldId="292"/>
        </pc:sldMkLst>
        <pc:spChg chg="mod">
          <ac:chgData name="Buckle, Hannah" userId="6adac049-540d-4bf9-9d56-d85a5b644fe9" providerId="ADAL" clId="{33BDE722-9763-4289-9146-5603033E6B0A}" dt="2023-11-20T13:45:10.044" v="317" actId="20577"/>
          <ac:spMkLst>
            <pc:docMk/>
            <pc:sldMk cId="83664172" sldId="292"/>
            <ac:spMk id="4" creationId="{9D95292E-C7B2-4F45-9C0C-93D738805149}"/>
          </ac:spMkLst>
        </pc:spChg>
      </pc:sldChg>
      <pc:sldChg chg="modSp">
        <pc:chgData name="Buckle, Hannah" userId="6adac049-540d-4bf9-9d56-d85a5b644fe9" providerId="ADAL" clId="{33BDE722-9763-4289-9146-5603033E6B0A}" dt="2023-11-20T13:52:34.829" v="712" actId="20577"/>
        <pc:sldMkLst>
          <pc:docMk/>
          <pc:sldMk cId="2330102028" sldId="299"/>
        </pc:sldMkLst>
        <pc:graphicFrameChg chg="mod">
          <ac:chgData name="Buckle, Hannah" userId="6adac049-540d-4bf9-9d56-d85a5b644fe9" providerId="ADAL" clId="{33BDE722-9763-4289-9146-5603033E6B0A}" dt="2023-11-20T13:52:34.829" v="712" actId="20577"/>
          <ac:graphicFrameMkLst>
            <pc:docMk/>
            <pc:sldMk cId="2330102028" sldId="299"/>
            <ac:graphicFrameMk id="8" creationId="{327771A3-2875-422A-A231-3F19F23FF3C1}"/>
          </ac:graphicFrameMkLst>
        </pc:graphicFrameChg>
      </pc:sldChg>
      <pc:sldChg chg="add del">
        <pc:chgData name="Buckle, Hannah" userId="6adac049-540d-4bf9-9d56-d85a5b644fe9" providerId="ADAL" clId="{33BDE722-9763-4289-9146-5603033E6B0A}" dt="2023-11-20T13:52:15.660" v="711" actId="47"/>
        <pc:sldMkLst>
          <pc:docMk/>
          <pc:sldMk cId="1186590495" sldId="306"/>
        </pc:sldMkLst>
      </pc:sldChg>
      <pc:sldChg chg="addSp delSp modSp mod">
        <pc:chgData name="Buckle, Hannah" userId="6adac049-540d-4bf9-9d56-d85a5b644fe9" providerId="ADAL" clId="{33BDE722-9763-4289-9146-5603033E6B0A}" dt="2023-11-20T13:36:42.877" v="251" actId="165"/>
        <pc:sldMkLst>
          <pc:docMk/>
          <pc:sldMk cId="1428925996" sldId="307"/>
        </pc:sldMkLst>
        <pc:spChg chg="add del mod">
          <ac:chgData name="Buckle, Hannah" userId="6adac049-540d-4bf9-9d56-d85a5b644fe9" providerId="ADAL" clId="{33BDE722-9763-4289-9146-5603033E6B0A}" dt="2023-11-20T13:32:41.772" v="204" actId="478"/>
          <ac:spMkLst>
            <pc:docMk/>
            <pc:sldMk cId="1428925996" sldId="307"/>
            <ac:spMk id="6" creationId="{518D7CB2-4A80-C5F3-705A-2967D17E180E}"/>
          </ac:spMkLst>
        </pc:spChg>
        <pc:spChg chg="add mod topLvl">
          <ac:chgData name="Buckle, Hannah" userId="6adac049-540d-4bf9-9d56-d85a5b644fe9" providerId="ADAL" clId="{33BDE722-9763-4289-9146-5603033E6B0A}" dt="2023-11-20T13:36:42.877" v="251" actId="165"/>
          <ac:spMkLst>
            <pc:docMk/>
            <pc:sldMk cId="1428925996" sldId="307"/>
            <ac:spMk id="9" creationId="{4E5A873D-29F7-99C7-9339-6847216A2DFA}"/>
          </ac:spMkLst>
        </pc:spChg>
        <pc:spChg chg="mod">
          <ac:chgData name="Buckle, Hannah" userId="6adac049-540d-4bf9-9d56-d85a5b644fe9" providerId="ADAL" clId="{33BDE722-9763-4289-9146-5603033E6B0A}" dt="2023-11-20T13:10:22.256" v="7" actId="20577"/>
          <ac:spMkLst>
            <pc:docMk/>
            <pc:sldMk cId="1428925996" sldId="307"/>
            <ac:spMk id="27" creationId="{F9843EB6-AD74-9326-BA5A-3E19CE505AD2}"/>
          </ac:spMkLst>
        </pc:spChg>
        <pc:spChg chg="del mod">
          <ac:chgData name="Buckle, Hannah" userId="6adac049-540d-4bf9-9d56-d85a5b644fe9" providerId="ADAL" clId="{33BDE722-9763-4289-9146-5603033E6B0A}" dt="2023-11-20T13:32:24.666" v="200"/>
          <ac:spMkLst>
            <pc:docMk/>
            <pc:sldMk cId="1428925996" sldId="307"/>
            <ac:spMk id="29" creationId="{36C5C318-55CE-C5FB-C9BB-2361E156A4FC}"/>
          </ac:spMkLst>
        </pc:spChg>
        <pc:spChg chg="mod">
          <ac:chgData name="Buckle, Hannah" userId="6adac049-540d-4bf9-9d56-d85a5b644fe9" providerId="ADAL" clId="{33BDE722-9763-4289-9146-5603033E6B0A}" dt="2023-11-20T13:20:00.394" v="95" actId="20577"/>
          <ac:spMkLst>
            <pc:docMk/>
            <pc:sldMk cId="1428925996" sldId="307"/>
            <ac:spMk id="30" creationId="{70EE507C-5A36-C178-C34D-DC16A26DCDE2}"/>
          </ac:spMkLst>
        </pc:spChg>
        <pc:grpChg chg="add del mod">
          <ac:chgData name="Buckle, Hannah" userId="6adac049-540d-4bf9-9d56-d85a5b644fe9" providerId="ADAL" clId="{33BDE722-9763-4289-9146-5603033E6B0A}" dt="2023-11-20T13:36:42.877" v="251" actId="165"/>
          <ac:grpSpMkLst>
            <pc:docMk/>
            <pc:sldMk cId="1428925996" sldId="307"/>
            <ac:grpSpMk id="11" creationId="{B942B988-7C48-3C96-628D-70D5EAE9F817}"/>
          </ac:grpSpMkLst>
        </pc:grpChg>
        <pc:picChg chg="add mod">
          <ac:chgData name="Buckle, Hannah" userId="6adac049-540d-4bf9-9d56-d85a5b644fe9" providerId="ADAL" clId="{33BDE722-9763-4289-9146-5603033E6B0A}" dt="2023-11-20T13:18:49.112" v="27" actId="1076"/>
          <ac:picMkLst>
            <pc:docMk/>
            <pc:sldMk cId="1428925996" sldId="307"/>
            <ac:picMk id="2" creationId="{5936DA75-FC8E-DAEF-5184-4E37BA6236FB}"/>
          </ac:picMkLst>
        </pc:picChg>
        <pc:picChg chg="add mod topLvl">
          <ac:chgData name="Buckle, Hannah" userId="6adac049-540d-4bf9-9d56-d85a5b644fe9" providerId="ADAL" clId="{33BDE722-9763-4289-9146-5603033E6B0A}" dt="2023-11-20T13:36:42.877" v="251" actId="165"/>
          <ac:picMkLst>
            <pc:docMk/>
            <pc:sldMk cId="1428925996" sldId="307"/>
            <ac:picMk id="3" creationId="{BAF3EE02-054E-D6D5-D18C-AA7FBCB9EDC4}"/>
          </ac:picMkLst>
        </pc:picChg>
        <pc:picChg chg="del">
          <ac:chgData name="Buckle, Hannah" userId="6adac049-540d-4bf9-9d56-d85a5b644fe9" providerId="ADAL" clId="{33BDE722-9763-4289-9146-5603033E6B0A}" dt="2023-11-20T13:18:45.426" v="26" actId="478"/>
          <ac:picMkLst>
            <pc:docMk/>
            <pc:sldMk cId="1428925996" sldId="307"/>
            <ac:picMk id="8" creationId="{3C28162A-5B6E-008F-A403-A48067F2A9CF}"/>
          </ac:picMkLst>
        </pc:picChg>
        <pc:picChg chg="del">
          <ac:chgData name="Buckle, Hannah" userId="6adac049-540d-4bf9-9d56-d85a5b644fe9" providerId="ADAL" clId="{33BDE722-9763-4289-9146-5603033E6B0A}" dt="2023-11-20T13:32:15.373" v="195" actId="478"/>
          <ac:picMkLst>
            <pc:docMk/>
            <pc:sldMk cId="1428925996" sldId="307"/>
            <ac:picMk id="14" creationId="{583FF93F-6C5C-6EEF-9811-A08F44F16299}"/>
          </ac:picMkLst>
        </pc:picChg>
      </pc:sldChg>
      <pc:sldChg chg="addSp delSp modSp mod">
        <pc:chgData name="Buckle, Hannah" userId="6adac049-540d-4bf9-9d56-d85a5b644fe9" providerId="ADAL" clId="{33BDE722-9763-4289-9146-5603033E6B0A}" dt="2023-11-20T13:38:11.113" v="267" actId="14100"/>
        <pc:sldMkLst>
          <pc:docMk/>
          <pc:sldMk cId="2239125280" sldId="308"/>
        </pc:sldMkLst>
        <pc:spChg chg="add del">
          <ac:chgData name="Buckle, Hannah" userId="6adac049-540d-4bf9-9d56-d85a5b644fe9" providerId="ADAL" clId="{33BDE722-9763-4289-9146-5603033E6B0A}" dt="2023-11-20T13:34:12.058" v="216" actId="478"/>
          <ac:spMkLst>
            <pc:docMk/>
            <pc:sldMk cId="2239125280" sldId="308"/>
            <ac:spMk id="15" creationId="{84ACEBFA-D400-0D1C-BF73-2BA6C4FC5EDE}"/>
          </ac:spMkLst>
        </pc:spChg>
        <pc:spChg chg="mod topLvl">
          <ac:chgData name="Buckle, Hannah" userId="6adac049-540d-4bf9-9d56-d85a5b644fe9" providerId="ADAL" clId="{33BDE722-9763-4289-9146-5603033E6B0A}" dt="2023-11-20T13:36:37.223" v="250" actId="207"/>
          <ac:spMkLst>
            <pc:docMk/>
            <pc:sldMk cId="2239125280" sldId="308"/>
            <ac:spMk id="17" creationId="{9FC4F576-C3B3-8F87-BE5B-5D1601C21263}"/>
          </ac:spMkLst>
        </pc:spChg>
        <pc:spChg chg="add del mod">
          <ac:chgData name="Buckle, Hannah" userId="6adac049-540d-4bf9-9d56-d85a5b644fe9" providerId="ADAL" clId="{33BDE722-9763-4289-9146-5603033E6B0A}" dt="2023-11-20T13:34:14.488" v="218" actId="478"/>
          <ac:spMkLst>
            <pc:docMk/>
            <pc:sldMk cId="2239125280" sldId="308"/>
            <ac:spMk id="21" creationId="{DE8AA383-61F1-5C7E-0725-495E313377F7}"/>
          </ac:spMkLst>
        </pc:spChg>
        <pc:spChg chg="del">
          <ac:chgData name="Buckle, Hannah" userId="6adac049-540d-4bf9-9d56-d85a5b644fe9" providerId="ADAL" clId="{33BDE722-9763-4289-9146-5603033E6B0A}" dt="2023-11-20T13:34:25.507" v="222" actId="478"/>
          <ac:spMkLst>
            <pc:docMk/>
            <pc:sldMk cId="2239125280" sldId="308"/>
            <ac:spMk id="29" creationId="{36C5C318-55CE-C5FB-C9BB-2361E156A4FC}"/>
          </ac:spMkLst>
        </pc:spChg>
        <pc:spChg chg="mod">
          <ac:chgData name="Buckle, Hannah" userId="6adac049-540d-4bf9-9d56-d85a5b644fe9" providerId="ADAL" clId="{33BDE722-9763-4289-9146-5603033E6B0A}" dt="2023-11-20T13:25:12.569" v="103"/>
          <ac:spMkLst>
            <pc:docMk/>
            <pc:sldMk cId="2239125280" sldId="308"/>
            <ac:spMk id="30" creationId="{70EE507C-5A36-C178-C34D-DC16A26DCDE2}"/>
          </ac:spMkLst>
        </pc:spChg>
        <pc:spChg chg="add del mod">
          <ac:chgData name="Buckle, Hannah" userId="6adac049-540d-4bf9-9d56-d85a5b644fe9" providerId="ADAL" clId="{33BDE722-9763-4289-9146-5603033E6B0A}" dt="2023-11-20T13:34:23.149" v="221" actId="478"/>
          <ac:spMkLst>
            <pc:docMk/>
            <pc:sldMk cId="2239125280" sldId="308"/>
            <ac:spMk id="33" creationId="{390BB2DA-C8EE-49D6-29DF-5FB5DC9302DE}"/>
          </ac:spMkLst>
        </pc:spChg>
        <pc:spChg chg="add mod">
          <ac:chgData name="Buckle, Hannah" userId="6adac049-540d-4bf9-9d56-d85a5b644fe9" providerId="ADAL" clId="{33BDE722-9763-4289-9146-5603033E6B0A}" dt="2023-11-20T13:38:11.113" v="267" actId="14100"/>
          <ac:spMkLst>
            <pc:docMk/>
            <pc:sldMk cId="2239125280" sldId="308"/>
            <ac:spMk id="34" creationId="{27BAEC91-9072-2AFB-B928-EC0E046D1A51}"/>
          </ac:spMkLst>
        </pc:spChg>
        <pc:grpChg chg="add del mod">
          <ac:chgData name="Buckle, Hannah" userId="6adac049-540d-4bf9-9d56-d85a5b644fe9" providerId="ADAL" clId="{33BDE722-9763-4289-9146-5603033E6B0A}" dt="2023-11-20T13:35:19.153" v="246" actId="165"/>
          <ac:grpSpMkLst>
            <pc:docMk/>
            <pc:sldMk cId="2239125280" sldId="308"/>
            <ac:grpSpMk id="3" creationId="{9F7FDEB9-64DB-2444-55D5-6FFBE325184E}"/>
          </ac:grpSpMkLst>
        </pc:grpChg>
        <pc:picChg chg="add mod">
          <ac:chgData name="Buckle, Hannah" userId="6adac049-540d-4bf9-9d56-d85a5b644fe9" providerId="ADAL" clId="{33BDE722-9763-4289-9146-5603033E6B0A}" dt="2023-11-20T13:25:02.396" v="102" actId="1076"/>
          <ac:picMkLst>
            <pc:docMk/>
            <pc:sldMk cId="2239125280" sldId="308"/>
            <ac:picMk id="2" creationId="{0BD2967E-AAE0-CD72-11CC-74A50C8330A3}"/>
          </ac:picMkLst>
        </pc:picChg>
        <pc:picChg chg="mod topLvl">
          <ac:chgData name="Buckle, Hannah" userId="6adac049-540d-4bf9-9d56-d85a5b644fe9" providerId="ADAL" clId="{33BDE722-9763-4289-9146-5603033E6B0A}" dt="2023-11-20T13:35:44.511" v="249" actId="207"/>
          <ac:picMkLst>
            <pc:docMk/>
            <pc:sldMk cId="2239125280" sldId="308"/>
            <ac:picMk id="6" creationId="{E5BD22FD-686D-BBB9-BEB5-EF5E0A575BCB}"/>
          </ac:picMkLst>
        </pc:picChg>
        <pc:picChg chg="add del mod">
          <ac:chgData name="Buckle, Hannah" userId="6adac049-540d-4bf9-9d56-d85a5b644fe9" providerId="ADAL" clId="{33BDE722-9763-4289-9146-5603033E6B0A}" dt="2023-11-20T13:34:23.149" v="221" actId="478"/>
          <ac:picMkLst>
            <pc:docMk/>
            <pc:sldMk cId="2239125280" sldId="308"/>
            <ac:picMk id="7" creationId="{00000000-0000-0000-0000-000000000000}"/>
          </ac:picMkLst>
        </pc:picChg>
        <pc:picChg chg="del">
          <ac:chgData name="Buckle, Hannah" userId="6adac049-540d-4bf9-9d56-d85a5b644fe9" providerId="ADAL" clId="{33BDE722-9763-4289-9146-5603033E6B0A}" dt="2023-11-20T13:24:53.964" v="99" actId="478"/>
          <ac:picMkLst>
            <pc:docMk/>
            <pc:sldMk cId="2239125280" sldId="308"/>
            <ac:picMk id="8" creationId="{3C28162A-5B6E-008F-A403-A48067F2A9CF}"/>
          </ac:picMkLst>
        </pc:picChg>
        <pc:picChg chg="del">
          <ac:chgData name="Buckle, Hannah" userId="6adac049-540d-4bf9-9d56-d85a5b644fe9" providerId="ADAL" clId="{33BDE722-9763-4289-9146-5603033E6B0A}" dt="2023-11-20T13:34:20.034" v="219" actId="478"/>
          <ac:picMkLst>
            <pc:docMk/>
            <pc:sldMk cId="2239125280" sldId="308"/>
            <ac:picMk id="14" creationId="{583FF93F-6C5C-6EEF-9811-A08F44F16299}"/>
          </ac:picMkLst>
        </pc:picChg>
      </pc:sldChg>
      <pc:sldChg chg="addSp delSp modSp mod">
        <pc:chgData name="Buckle, Hannah" userId="6adac049-540d-4bf9-9d56-d85a5b644fe9" providerId="ADAL" clId="{33BDE722-9763-4289-9146-5603033E6B0A}" dt="2023-11-20T13:37:53.432" v="262" actId="1076"/>
        <pc:sldMkLst>
          <pc:docMk/>
          <pc:sldMk cId="2363755450" sldId="309"/>
        </pc:sldMkLst>
        <pc:spChg chg="mod ord">
          <ac:chgData name="Buckle, Hannah" userId="6adac049-540d-4bf9-9d56-d85a5b644fe9" providerId="ADAL" clId="{33BDE722-9763-4289-9146-5603033E6B0A}" dt="2023-11-20T13:37:53.432" v="262" actId="1076"/>
          <ac:spMkLst>
            <pc:docMk/>
            <pc:sldMk cId="2363755450" sldId="309"/>
            <ac:spMk id="17" creationId="{A58E8EAD-05D1-1DE8-3476-F484A0DF2E36}"/>
          </ac:spMkLst>
        </pc:spChg>
        <pc:spChg chg="mod">
          <ac:chgData name="Buckle, Hannah" userId="6adac049-540d-4bf9-9d56-d85a5b644fe9" providerId="ADAL" clId="{33BDE722-9763-4289-9146-5603033E6B0A}" dt="2023-11-20T13:29:04.588" v="173" actId="20577"/>
          <ac:spMkLst>
            <pc:docMk/>
            <pc:sldMk cId="2363755450" sldId="309"/>
            <ac:spMk id="29" creationId="{36C5C318-55CE-C5FB-C9BB-2361E156A4FC}"/>
          </ac:spMkLst>
        </pc:spChg>
        <pc:spChg chg="mod">
          <ac:chgData name="Buckle, Hannah" userId="6adac049-540d-4bf9-9d56-d85a5b644fe9" providerId="ADAL" clId="{33BDE722-9763-4289-9146-5603033E6B0A}" dt="2023-11-20T13:37:32.209" v="257"/>
          <ac:spMkLst>
            <pc:docMk/>
            <pc:sldMk cId="2363755450" sldId="309"/>
            <ac:spMk id="30" creationId="{70EE507C-5A36-C178-C34D-DC16A26DCDE2}"/>
          </ac:spMkLst>
        </pc:spChg>
        <pc:picChg chg="add del mod">
          <ac:chgData name="Buckle, Hannah" userId="6adac049-540d-4bf9-9d56-d85a5b644fe9" providerId="ADAL" clId="{33BDE722-9763-4289-9146-5603033E6B0A}" dt="2023-11-20T13:29:55.525" v="179" actId="478"/>
          <ac:picMkLst>
            <pc:docMk/>
            <pc:sldMk cId="2363755450" sldId="309"/>
            <ac:picMk id="2" creationId="{8549F778-C02C-1CBE-2186-48A309E15279}"/>
          </ac:picMkLst>
        </pc:picChg>
        <pc:picChg chg="add del mod">
          <ac:chgData name="Buckle, Hannah" userId="6adac049-540d-4bf9-9d56-d85a5b644fe9" providerId="ADAL" clId="{33BDE722-9763-4289-9146-5603033E6B0A}" dt="2023-11-20T13:30:18.747" v="184" actId="478"/>
          <ac:picMkLst>
            <pc:docMk/>
            <pc:sldMk cId="2363755450" sldId="309"/>
            <ac:picMk id="3" creationId="{766E76B8-7366-0659-7943-6A6D38C3BCAE}"/>
          </ac:picMkLst>
        </pc:picChg>
        <pc:picChg chg="add del mod">
          <ac:chgData name="Buckle, Hannah" userId="6adac049-540d-4bf9-9d56-d85a5b644fe9" providerId="ADAL" clId="{33BDE722-9763-4289-9146-5603033E6B0A}" dt="2023-11-20T13:31:09.115" v="187" actId="478"/>
          <ac:picMkLst>
            <pc:docMk/>
            <pc:sldMk cId="2363755450" sldId="309"/>
            <ac:picMk id="5" creationId="{CDECB3D6-B8D5-6A44-F4AD-4AFE4FBD6F74}"/>
          </ac:picMkLst>
        </pc:picChg>
        <pc:picChg chg="add mod">
          <ac:chgData name="Buckle, Hannah" userId="6adac049-540d-4bf9-9d56-d85a5b644fe9" providerId="ADAL" clId="{33BDE722-9763-4289-9146-5603033E6B0A}" dt="2023-11-20T13:31:54.331" v="194" actId="1076"/>
          <ac:picMkLst>
            <pc:docMk/>
            <pc:sldMk cId="2363755450" sldId="309"/>
            <ac:picMk id="6" creationId="{A3427894-837E-3B81-7D40-FE06790AC0C5}"/>
          </ac:picMkLst>
        </pc:picChg>
        <pc:picChg chg="del mod">
          <ac:chgData name="Buckle, Hannah" userId="6adac049-540d-4bf9-9d56-d85a5b644fe9" providerId="ADAL" clId="{33BDE722-9763-4289-9146-5603033E6B0A}" dt="2023-11-20T13:37:12.394" v="254" actId="478"/>
          <ac:picMkLst>
            <pc:docMk/>
            <pc:sldMk cId="2363755450" sldId="309"/>
            <ac:picMk id="8" creationId="{3C28162A-5B6E-008F-A403-A48067F2A9CF}"/>
          </ac:picMkLst>
        </pc:picChg>
        <pc:picChg chg="del">
          <ac:chgData name="Buckle, Hannah" userId="6adac049-540d-4bf9-9d56-d85a5b644fe9" providerId="ADAL" clId="{33BDE722-9763-4289-9146-5603033E6B0A}" dt="2023-11-20T13:29:28.349" v="174" actId="478"/>
          <ac:picMkLst>
            <pc:docMk/>
            <pc:sldMk cId="2363755450" sldId="309"/>
            <ac:picMk id="14" creationId="{583FF93F-6C5C-6EEF-9811-A08F44F16299}"/>
          </ac:picMkLst>
        </pc:picChg>
        <pc:picChg chg="add mod ord">
          <ac:chgData name="Buckle, Hannah" userId="6adac049-540d-4bf9-9d56-d85a5b644fe9" providerId="ADAL" clId="{33BDE722-9763-4289-9146-5603033E6B0A}" dt="2023-11-20T13:37:45.986" v="260" actId="167"/>
          <ac:picMkLst>
            <pc:docMk/>
            <pc:sldMk cId="2363755450" sldId="309"/>
            <ac:picMk id="19" creationId="{5117BCA1-DDFD-545C-DE16-6F20A73B864A}"/>
          </ac:picMkLst>
        </pc:picChg>
      </pc:sldChg>
      <pc:sldChg chg="modSp mod">
        <pc:chgData name="Buckle, Hannah" userId="6adac049-540d-4bf9-9d56-d85a5b644fe9" providerId="ADAL" clId="{33BDE722-9763-4289-9146-5603033E6B0A}" dt="2023-11-20T13:45:00.704" v="316" actId="20577"/>
        <pc:sldMkLst>
          <pc:docMk/>
          <pc:sldMk cId="2351675102" sldId="390"/>
        </pc:sldMkLst>
        <pc:spChg chg="mod">
          <ac:chgData name="Buckle, Hannah" userId="6adac049-540d-4bf9-9d56-d85a5b644fe9" providerId="ADAL" clId="{33BDE722-9763-4289-9146-5603033E6B0A}" dt="2023-11-20T13:45:00.704" v="316" actId="20577"/>
          <ac:spMkLst>
            <pc:docMk/>
            <pc:sldMk cId="2351675102" sldId="390"/>
            <ac:spMk id="4" creationId="{9D95292E-C7B2-4F45-9C0C-93D738805149}"/>
          </ac:spMkLst>
        </pc:spChg>
        <pc:spChg chg="mod">
          <ac:chgData name="Buckle, Hannah" userId="6adac049-540d-4bf9-9d56-d85a5b644fe9" providerId="ADAL" clId="{33BDE722-9763-4289-9146-5603033E6B0A}" dt="2023-11-20T13:44:48.566" v="292" actId="20577"/>
          <ac:spMkLst>
            <pc:docMk/>
            <pc:sldMk cId="2351675102" sldId="390"/>
            <ac:spMk id="17" creationId="{B3A67179-5D3E-49C1-AA6E-527E71E3D56E}"/>
          </ac:spMkLst>
        </pc:spChg>
      </pc:sldChg>
      <pc:sldChg chg="del">
        <pc:chgData name="Buckle, Hannah" userId="6adac049-540d-4bf9-9d56-d85a5b644fe9" providerId="ADAL" clId="{33BDE722-9763-4289-9146-5603033E6B0A}" dt="2023-11-20T13:51:32.298" v="669" actId="47"/>
        <pc:sldMkLst>
          <pc:docMk/>
          <pc:sldMk cId="2681942157" sldId="391"/>
        </pc:sldMkLst>
      </pc:sldChg>
      <pc:sldChg chg="del">
        <pc:chgData name="Buckle, Hannah" userId="6adac049-540d-4bf9-9d56-d85a5b644fe9" providerId="ADAL" clId="{33BDE722-9763-4289-9146-5603033E6B0A}" dt="2023-11-20T13:51:34.635" v="670" actId="47"/>
        <pc:sldMkLst>
          <pc:docMk/>
          <pc:sldMk cId="1075093195" sldId="392"/>
        </pc:sldMkLst>
      </pc:sldChg>
      <pc:sldChg chg="addSp delSp modSp add mod modNotesTx">
        <pc:chgData name="Buckle, Hannah" userId="6adac049-540d-4bf9-9d56-d85a5b644fe9" providerId="ADAL" clId="{33BDE722-9763-4289-9146-5603033E6B0A}" dt="2023-11-20T13:52:07.656" v="710" actId="20577"/>
        <pc:sldMkLst>
          <pc:docMk/>
          <pc:sldMk cId="2322820346" sldId="406"/>
        </pc:sldMkLst>
        <pc:spChg chg="add mod">
          <ac:chgData name="Buckle, Hannah" userId="6adac049-540d-4bf9-9d56-d85a5b644fe9" providerId="ADAL" clId="{33BDE722-9763-4289-9146-5603033E6B0A}" dt="2023-11-20T13:52:07.656" v="710" actId="20577"/>
          <ac:spMkLst>
            <pc:docMk/>
            <pc:sldMk cId="2322820346" sldId="406"/>
            <ac:spMk id="2" creationId="{A5F94C1F-9058-7980-382C-B01F39EF84F6}"/>
          </ac:spMkLst>
        </pc:spChg>
        <pc:spChg chg="del">
          <ac:chgData name="Buckle, Hannah" userId="6adac049-540d-4bf9-9d56-d85a5b644fe9" providerId="ADAL" clId="{33BDE722-9763-4289-9146-5603033E6B0A}" dt="2023-11-20T13:47:11.338" v="353" actId="478"/>
          <ac:spMkLst>
            <pc:docMk/>
            <pc:sldMk cId="2322820346" sldId="406"/>
            <ac:spMk id="5" creationId="{3E0DB342-882C-4959-80DD-7466C5697D61}"/>
          </ac:spMkLst>
        </pc:spChg>
        <pc:spChg chg="del">
          <ac:chgData name="Buckle, Hannah" userId="6adac049-540d-4bf9-9d56-d85a5b644fe9" providerId="ADAL" clId="{33BDE722-9763-4289-9146-5603033E6B0A}" dt="2023-11-20T13:47:13.715" v="355" actId="478"/>
          <ac:spMkLst>
            <pc:docMk/>
            <pc:sldMk cId="2322820346" sldId="406"/>
            <ac:spMk id="9" creationId="{1D21EBE7-5623-41F7-A689-C3E91CD6D43E}"/>
          </ac:spMkLst>
        </pc:spChg>
        <pc:spChg chg="mod">
          <ac:chgData name="Buckle, Hannah" userId="6adac049-540d-4bf9-9d56-d85a5b644fe9" providerId="ADAL" clId="{33BDE722-9763-4289-9146-5603033E6B0A}" dt="2023-11-20T13:47:19.900" v="357" actId="313"/>
          <ac:spMkLst>
            <pc:docMk/>
            <pc:sldMk cId="2322820346" sldId="406"/>
            <ac:spMk id="18" creationId="{1A748827-376F-4432-A2CD-189708EEAC17}"/>
          </ac:spMkLst>
        </pc:spChg>
        <pc:grpChg chg="del">
          <ac:chgData name="Buckle, Hannah" userId="6adac049-540d-4bf9-9d56-d85a5b644fe9" providerId="ADAL" clId="{33BDE722-9763-4289-9146-5603033E6B0A}" dt="2023-11-20T13:47:12.876" v="354" actId="478"/>
          <ac:grpSpMkLst>
            <pc:docMk/>
            <pc:sldMk cId="2322820346" sldId="406"/>
            <ac:grpSpMk id="8" creationId="{E56EC1FF-2726-4AC5-8581-0F1F0567A3C7}"/>
          </ac:grpSpMkLst>
        </pc:grpChg>
        <pc:grpChg chg="del">
          <ac:chgData name="Buckle, Hannah" userId="6adac049-540d-4bf9-9d56-d85a5b644fe9" providerId="ADAL" clId="{33BDE722-9763-4289-9146-5603033E6B0A}" dt="2023-11-20T13:47:17.636" v="356" actId="478"/>
          <ac:grpSpMkLst>
            <pc:docMk/>
            <pc:sldMk cId="2322820346" sldId="406"/>
            <ac:grpSpMk id="10" creationId="{FE028701-F6E0-45B9-81DF-F5055FA6C030}"/>
          </ac:grpSpMkLst>
        </pc:grpChg>
        <pc:picChg chg="mod">
          <ac:chgData name="Buckle, Hannah" userId="6adac049-540d-4bf9-9d56-d85a5b644fe9" providerId="ADAL" clId="{33BDE722-9763-4289-9146-5603033E6B0A}" dt="2023-11-20T13:48:16.565" v="387" actId="1076"/>
          <ac:picMkLst>
            <pc:docMk/>
            <pc:sldMk cId="2322820346" sldId="406"/>
            <ac:picMk id="7" creationId="{00000000-0000-0000-0000-000000000000}"/>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D3ADDAF-6225-4344-A050-BE98B4597DF9}"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9808A728-C526-4F50-9D35-A4733F940266}">
      <dgm:prSet phldrT="[Text]" custT="1"/>
      <dgm:spPr>
        <a:solidFill>
          <a:srgbClr val="2F2E7E"/>
        </a:solidFill>
        <a:ln>
          <a:noFill/>
        </a:ln>
      </dgm:spPr>
      <dgm:t>
        <a:bodyPr/>
        <a:lstStyle/>
        <a:p>
          <a:r>
            <a:rPr lang="en-US" sz="2400" dirty="0"/>
            <a:t>Select appropriate sources</a:t>
          </a:r>
        </a:p>
      </dgm:t>
    </dgm:pt>
    <dgm:pt modelId="{BDE03541-F71E-41E8-A7DE-7FEBDD3486DB}" type="parTrans" cxnId="{C250F2DD-CF35-4DDF-A3C5-CA10C348728B}">
      <dgm:prSet/>
      <dgm:spPr/>
      <dgm:t>
        <a:bodyPr/>
        <a:lstStyle/>
        <a:p>
          <a:endParaRPr lang="en-US"/>
        </a:p>
      </dgm:t>
    </dgm:pt>
    <dgm:pt modelId="{5FFE1EED-F038-4D55-A0C5-F8F0D071E692}" type="sibTrans" cxnId="{C250F2DD-CF35-4DDF-A3C5-CA10C348728B}">
      <dgm:prSet/>
      <dgm:spPr>
        <a:solidFill>
          <a:schemeClr val="bg2">
            <a:lumMod val="50000"/>
          </a:schemeClr>
        </a:solidFill>
      </dgm:spPr>
      <dgm:t>
        <a:bodyPr/>
        <a:lstStyle/>
        <a:p>
          <a:endParaRPr lang="en-US"/>
        </a:p>
      </dgm:t>
    </dgm:pt>
    <dgm:pt modelId="{E958F742-8270-4486-B6B9-B5B7409249D6}">
      <dgm:prSet phldrT="[Text]" custT="1"/>
      <dgm:spPr>
        <a:solidFill>
          <a:srgbClr val="E6287F"/>
        </a:solidFill>
        <a:ln>
          <a:noFill/>
        </a:ln>
      </dgm:spPr>
      <dgm:t>
        <a:bodyPr/>
        <a:lstStyle/>
        <a:p>
          <a:r>
            <a:rPr lang="en-US" sz="2400" dirty="0"/>
            <a:t>Think critically to form your opinion</a:t>
          </a:r>
        </a:p>
      </dgm:t>
    </dgm:pt>
    <dgm:pt modelId="{564B1B29-61F4-4397-A37F-DF74203C317B}" type="parTrans" cxnId="{6EF9A390-86DF-4F30-BA81-1F5FE9B7B4A3}">
      <dgm:prSet/>
      <dgm:spPr/>
      <dgm:t>
        <a:bodyPr/>
        <a:lstStyle/>
        <a:p>
          <a:endParaRPr lang="en-US"/>
        </a:p>
      </dgm:t>
    </dgm:pt>
    <dgm:pt modelId="{3B0632BF-C7BF-439C-A362-5271E12904CF}" type="sibTrans" cxnId="{6EF9A390-86DF-4F30-BA81-1F5FE9B7B4A3}">
      <dgm:prSet/>
      <dgm:spPr>
        <a:solidFill>
          <a:schemeClr val="bg2">
            <a:lumMod val="50000"/>
          </a:schemeClr>
        </a:solidFill>
      </dgm:spPr>
      <dgm:t>
        <a:bodyPr/>
        <a:lstStyle/>
        <a:p>
          <a:endParaRPr lang="en-US"/>
        </a:p>
      </dgm:t>
    </dgm:pt>
    <dgm:pt modelId="{50EFF275-C1AE-4AA1-BC6A-2866915BAE05}">
      <dgm:prSet phldrT="[Text]" custT="1"/>
      <dgm:spPr>
        <a:solidFill>
          <a:srgbClr val="75C5C2"/>
        </a:solidFill>
        <a:ln>
          <a:noFill/>
        </a:ln>
      </dgm:spPr>
      <dgm:t>
        <a:bodyPr/>
        <a:lstStyle/>
        <a:p>
          <a:r>
            <a:rPr lang="en-US" sz="2400" dirty="0"/>
            <a:t>Build your argument</a:t>
          </a:r>
        </a:p>
      </dgm:t>
    </dgm:pt>
    <dgm:pt modelId="{87B9F66E-27B1-4F5E-9745-DD96AA1A7122}" type="parTrans" cxnId="{9B373BA1-2EF4-48A2-BCF7-7D64217FDF5F}">
      <dgm:prSet/>
      <dgm:spPr/>
      <dgm:t>
        <a:bodyPr/>
        <a:lstStyle/>
        <a:p>
          <a:endParaRPr lang="en-GB"/>
        </a:p>
      </dgm:t>
    </dgm:pt>
    <dgm:pt modelId="{F8F4FC6C-E955-48C6-A414-5644804F94BD}" type="sibTrans" cxnId="{9B373BA1-2EF4-48A2-BCF7-7D64217FDF5F}">
      <dgm:prSet/>
      <dgm:spPr/>
      <dgm:t>
        <a:bodyPr/>
        <a:lstStyle/>
        <a:p>
          <a:endParaRPr lang="en-GB"/>
        </a:p>
      </dgm:t>
    </dgm:pt>
    <dgm:pt modelId="{78748F6D-2389-4B28-AAD6-807EA2070480}" type="pres">
      <dgm:prSet presAssocID="{FD3ADDAF-6225-4344-A050-BE98B4597DF9}" presName="Name0" presStyleCnt="0">
        <dgm:presLayoutVars>
          <dgm:dir/>
          <dgm:resizeHandles val="exact"/>
        </dgm:presLayoutVars>
      </dgm:prSet>
      <dgm:spPr/>
    </dgm:pt>
    <dgm:pt modelId="{FA03B0A1-70FC-4D47-82F0-4AFB3C649122}" type="pres">
      <dgm:prSet presAssocID="{9808A728-C526-4F50-9D35-A4733F940266}" presName="node" presStyleLbl="node1" presStyleIdx="0" presStyleCnt="3" custScaleY="74483">
        <dgm:presLayoutVars>
          <dgm:bulletEnabled val="1"/>
        </dgm:presLayoutVars>
      </dgm:prSet>
      <dgm:spPr/>
    </dgm:pt>
    <dgm:pt modelId="{47E20541-2EA9-41A1-9CD9-A254469A020E}" type="pres">
      <dgm:prSet presAssocID="{5FFE1EED-F038-4D55-A0C5-F8F0D071E692}" presName="sibTrans" presStyleLbl="sibTrans2D1" presStyleIdx="0" presStyleCnt="2"/>
      <dgm:spPr/>
    </dgm:pt>
    <dgm:pt modelId="{68451FA7-2BDA-4AC5-B45B-403E6882FD8B}" type="pres">
      <dgm:prSet presAssocID="{5FFE1EED-F038-4D55-A0C5-F8F0D071E692}" presName="connectorText" presStyleLbl="sibTrans2D1" presStyleIdx="0" presStyleCnt="2"/>
      <dgm:spPr/>
    </dgm:pt>
    <dgm:pt modelId="{4D1140AC-9E6D-4CCE-A88E-82671EF8828F}" type="pres">
      <dgm:prSet presAssocID="{E958F742-8270-4486-B6B9-B5B7409249D6}" presName="node" presStyleLbl="node1" presStyleIdx="1" presStyleCnt="3" custScaleY="74483">
        <dgm:presLayoutVars>
          <dgm:bulletEnabled val="1"/>
        </dgm:presLayoutVars>
      </dgm:prSet>
      <dgm:spPr/>
    </dgm:pt>
    <dgm:pt modelId="{5FFC4DCE-A438-4DDA-883A-C6BACE3E177F}" type="pres">
      <dgm:prSet presAssocID="{3B0632BF-C7BF-439C-A362-5271E12904CF}" presName="sibTrans" presStyleLbl="sibTrans2D1" presStyleIdx="1" presStyleCnt="2"/>
      <dgm:spPr/>
    </dgm:pt>
    <dgm:pt modelId="{B72E5427-88C3-40CC-B27D-80EA49BEAB09}" type="pres">
      <dgm:prSet presAssocID="{3B0632BF-C7BF-439C-A362-5271E12904CF}" presName="connectorText" presStyleLbl="sibTrans2D1" presStyleIdx="1" presStyleCnt="2"/>
      <dgm:spPr/>
    </dgm:pt>
    <dgm:pt modelId="{55B956D1-36FC-4819-BA7C-A25144F3D447}" type="pres">
      <dgm:prSet presAssocID="{50EFF275-C1AE-4AA1-BC6A-2866915BAE05}" presName="node" presStyleLbl="node1" presStyleIdx="2" presStyleCnt="3" custScaleY="74483">
        <dgm:presLayoutVars>
          <dgm:bulletEnabled val="1"/>
        </dgm:presLayoutVars>
      </dgm:prSet>
      <dgm:spPr/>
    </dgm:pt>
  </dgm:ptLst>
  <dgm:cxnLst>
    <dgm:cxn modelId="{0829E405-03B2-4021-A8D9-F7BB3A00040C}" type="presOf" srcId="{FD3ADDAF-6225-4344-A050-BE98B4597DF9}" destId="{78748F6D-2389-4B28-AAD6-807EA2070480}" srcOrd="0" destOrd="0" presId="urn:microsoft.com/office/officeart/2005/8/layout/process1"/>
    <dgm:cxn modelId="{9D175C2E-2153-4773-956E-87ED13E656C5}" type="presOf" srcId="{E958F742-8270-4486-B6B9-B5B7409249D6}" destId="{4D1140AC-9E6D-4CCE-A88E-82671EF8828F}" srcOrd="0" destOrd="0" presId="urn:microsoft.com/office/officeart/2005/8/layout/process1"/>
    <dgm:cxn modelId="{8EF6C95C-3AC9-442E-B056-870F6461EB7B}" type="presOf" srcId="{9808A728-C526-4F50-9D35-A4733F940266}" destId="{FA03B0A1-70FC-4D47-82F0-4AFB3C649122}" srcOrd="0" destOrd="0" presId="urn:microsoft.com/office/officeart/2005/8/layout/process1"/>
    <dgm:cxn modelId="{D82B7746-D946-4F47-BFD2-0C9EB9FB0EB4}" type="presOf" srcId="{50EFF275-C1AE-4AA1-BC6A-2866915BAE05}" destId="{55B956D1-36FC-4819-BA7C-A25144F3D447}" srcOrd="0" destOrd="0" presId="urn:microsoft.com/office/officeart/2005/8/layout/process1"/>
    <dgm:cxn modelId="{B170567A-91E0-4582-A87B-80256CCFFED7}" type="presOf" srcId="{3B0632BF-C7BF-439C-A362-5271E12904CF}" destId="{B72E5427-88C3-40CC-B27D-80EA49BEAB09}" srcOrd="1" destOrd="0" presId="urn:microsoft.com/office/officeart/2005/8/layout/process1"/>
    <dgm:cxn modelId="{012D4789-1C06-46C4-9CD1-B039B933481D}" type="presOf" srcId="{5FFE1EED-F038-4D55-A0C5-F8F0D071E692}" destId="{68451FA7-2BDA-4AC5-B45B-403E6882FD8B}" srcOrd="1" destOrd="0" presId="urn:microsoft.com/office/officeart/2005/8/layout/process1"/>
    <dgm:cxn modelId="{6EF9A390-86DF-4F30-BA81-1F5FE9B7B4A3}" srcId="{FD3ADDAF-6225-4344-A050-BE98B4597DF9}" destId="{E958F742-8270-4486-B6B9-B5B7409249D6}" srcOrd="1" destOrd="0" parTransId="{564B1B29-61F4-4397-A37F-DF74203C317B}" sibTransId="{3B0632BF-C7BF-439C-A362-5271E12904CF}"/>
    <dgm:cxn modelId="{9B373BA1-2EF4-48A2-BCF7-7D64217FDF5F}" srcId="{FD3ADDAF-6225-4344-A050-BE98B4597DF9}" destId="{50EFF275-C1AE-4AA1-BC6A-2866915BAE05}" srcOrd="2" destOrd="0" parTransId="{87B9F66E-27B1-4F5E-9745-DD96AA1A7122}" sibTransId="{F8F4FC6C-E955-48C6-A414-5644804F94BD}"/>
    <dgm:cxn modelId="{935D6CD7-C3A4-421E-9FBF-3529B5D73D04}" type="presOf" srcId="{3B0632BF-C7BF-439C-A362-5271E12904CF}" destId="{5FFC4DCE-A438-4DDA-883A-C6BACE3E177F}" srcOrd="0" destOrd="0" presId="urn:microsoft.com/office/officeart/2005/8/layout/process1"/>
    <dgm:cxn modelId="{C250F2DD-CF35-4DDF-A3C5-CA10C348728B}" srcId="{FD3ADDAF-6225-4344-A050-BE98B4597DF9}" destId="{9808A728-C526-4F50-9D35-A4733F940266}" srcOrd="0" destOrd="0" parTransId="{BDE03541-F71E-41E8-A7DE-7FEBDD3486DB}" sibTransId="{5FFE1EED-F038-4D55-A0C5-F8F0D071E692}"/>
    <dgm:cxn modelId="{77E4BDE4-2F6A-47DE-9775-98F061673B7A}" type="presOf" srcId="{5FFE1EED-F038-4D55-A0C5-F8F0D071E692}" destId="{47E20541-2EA9-41A1-9CD9-A254469A020E}" srcOrd="0" destOrd="0" presId="urn:microsoft.com/office/officeart/2005/8/layout/process1"/>
    <dgm:cxn modelId="{F2440262-BD26-4482-A922-C92A6D58B146}" type="presParOf" srcId="{78748F6D-2389-4B28-AAD6-807EA2070480}" destId="{FA03B0A1-70FC-4D47-82F0-4AFB3C649122}" srcOrd="0" destOrd="0" presId="urn:microsoft.com/office/officeart/2005/8/layout/process1"/>
    <dgm:cxn modelId="{302DEE16-0167-440F-BBA5-DCAC90D9BA55}" type="presParOf" srcId="{78748F6D-2389-4B28-AAD6-807EA2070480}" destId="{47E20541-2EA9-41A1-9CD9-A254469A020E}" srcOrd="1" destOrd="0" presId="urn:microsoft.com/office/officeart/2005/8/layout/process1"/>
    <dgm:cxn modelId="{54EBA8B5-404E-4277-9AE7-9F6424115EBE}" type="presParOf" srcId="{47E20541-2EA9-41A1-9CD9-A254469A020E}" destId="{68451FA7-2BDA-4AC5-B45B-403E6882FD8B}" srcOrd="0" destOrd="0" presId="urn:microsoft.com/office/officeart/2005/8/layout/process1"/>
    <dgm:cxn modelId="{2DCBCED5-A336-4D16-B83A-8D65B4C2516C}" type="presParOf" srcId="{78748F6D-2389-4B28-AAD6-807EA2070480}" destId="{4D1140AC-9E6D-4CCE-A88E-82671EF8828F}" srcOrd="2" destOrd="0" presId="urn:microsoft.com/office/officeart/2005/8/layout/process1"/>
    <dgm:cxn modelId="{BE70DC65-C45C-4538-810F-9DA082F1A520}" type="presParOf" srcId="{78748F6D-2389-4B28-AAD6-807EA2070480}" destId="{5FFC4DCE-A438-4DDA-883A-C6BACE3E177F}" srcOrd="3" destOrd="0" presId="urn:microsoft.com/office/officeart/2005/8/layout/process1"/>
    <dgm:cxn modelId="{C9458DEE-9954-402D-942B-71D07FE72461}" type="presParOf" srcId="{5FFC4DCE-A438-4DDA-883A-C6BACE3E177F}" destId="{B72E5427-88C3-40CC-B27D-80EA49BEAB09}" srcOrd="0" destOrd="0" presId="urn:microsoft.com/office/officeart/2005/8/layout/process1"/>
    <dgm:cxn modelId="{083DDDD0-3873-4CDC-87B9-92E193E7861D}" type="presParOf" srcId="{78748F6D-2389-4B28-AAD6-807EA2070480}" destId="{55B956D1-36FC-4819-BA7C-A25144F3D447}" srcOrd="4"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D3ADDAF-6225-4344-A050-BE98B4597DF9}" type="doc">
      <dgm:prSet loTypeId="urn:microsoft.com/office/officeart/2005/8/layout/process1" loCatId="process" qsTypeId="urn:microsoft.com/office/officeart/2005/8/quickstyle/simple1" qsCatId="simple" csTypeId="urn:microsoft.com/office/officeart/2005/8/colors/colorful1" csCatId="colorful" phldr="1"/>
      <dgm:spPr/>
      <dgm:t>
        <a:bodyPr/>
        <a:lstStyle/>
        <a:p>
          <a:endParaRPr lang="en-US"/>
        </a:p>
      </dgm:t>
    </dgm:pt>
    <dgm:pt modelId="{9808A728-C526-4F50-9D35-A4733F940266}">
      <dgm:prSet phldrT="[Text]" custT="1"/>
      <dgm:spPr>
        <a:solidFill>
          <a:srgbClr val="2F2E7E"/>
        </a:solidFill>
      </dgm:spPr>
      <dgm:t>
        <a:bodyPr/>
        <a:lstStyle/>
        <a:p>
          <a:r>
            <a:rPr lang="en-US" sz="2800" dirty="0"/>
            <a:t>Descriptive</a:t>
          </a:r>
        </a:p>
      </dgm:t>
    </dgm:pt>
    <dgm:pt modelId="{BDE03541-F71E-41E8-A7DE-7FEBDD3486DB}" type="parTrans" cxnId="{C250F2DD-CF35-4DDF-A3C5-CA10C348728B}">
      <dgm:prSet/>
      <dgm:spPr/>
      <dgm:t>
        <a:bodyPr/>
        <a:lstStyle/>
        <a:p>
          <a:endParaRPr lang="en-US"/>
        </a:p>
      </dgm:t>
    </dgm:pt>
    <dgm:pt modelId="{5FFE1EED-F038-4D55-A0C5-F8F0D071E692}" type="sibTrans" cxnId="{C250F2DD-CF35-4DDF-A3C5-CA10C348728B}">
      <dgm:prSet/>
      <dgm:spPr>
        <a:solidFill>
          <a:schemeClr val="bg2">
            <a:lumMod val="50000"/>
          </a:schemeClr>
        </a:solidFill>
      </dgm:spPr>
      <dgm:t>
        <a:bodyPr/>
        <a:lstStyle/>
        <a:p>
          <a:endParaRPr lang="en-US"/>
        </a:p>
      </dgm:t>
    </dgm:pt>
    <dgm:pt modelId="{E958F742-8270-4486-B6B9-B5B7409249D6}">
      <dgm:prSet phldrT="[Text]" custT="1"/>
      <dgm:spPr>
        <a:solidFill>
          <a:srgbClr val="E6287F"/>
        </a:solidFill>
      </dgm:spPr>
      <dgm:t>
        <a:bodyPr/>
        <a:lstStyle/>
        <a:p>
          <a:r>
            <a:rPr lang="en-US" sz="2800"/>
            <a:t>Analytical</a:t>
          </a:r>
        </a:p>
      </dgm:t>
    </dgm:pt>
    <dgm:pt modelId="{564B1B29-61F4-4397-A37F-DF74203C317B}" type="parTrans" cxnId="{6EF9A390-86DF-4F30-BA81-1F5FE9B7B4A3}">
      <dgm:prSet/>
      <dgm:spPr/>
      <dgm:t>
        <a:bodyPr/>
        <a:lstStyle/>
        <a:p>
          <a:endParaRPr lang="en-US"/>
        </a:p>
      </dgm:t>
    </dgm:pt>
    <dgm:pt modelId="{3B0632BF-C7BF-439C-A362-5271E12904CF}" type="sibTrans" cxnId="{6EF9A390-86DF-4F30-BA81-1F5FE9B7B4A3}">
      <dgm:prSet/>
      <dgm:spPr>
        <a:solidFill>
          <a:schemeClr val="bg2">
            <a:lumMod val="50000"/>
          </a:schemeClr>
        </a:solidFill>
      </dgm:spPr>
      <dgm:t>
        <a:bodyPr/>
        <a:lstStyle/>
        <a:p>
          <a:endParaRPr lang="en-US"/>
        </a:p>
      </dgm:t>
    </dgm:pt>
    <dgm:pt modelId="{CFC115A5-ED01-4FB4-A6ED-90363102284F}">
      <dgm:prSet phldrT="[Text]" custT="1"/>
      <dgm:spPr>
        <a:solidFill>
          <a:srgbClr val="75C5C2"/>
        </a:solidFill>
      </dgm:spPr>
      <dgm:t>
        <a:bodyPr/>
        <a:lstStyle/>
        <a:p>
          <a:r>
            <a:rPr lang="en-US" sz="2800"/>
            <a:t>Evaluative</a:t>
          </a:r>
        </a:p>
      </dgm:t>
    </dgm:pt>
    <dgm:pt modelId="{63051656-EED0-4DE9-93A5-0FBE36DFEC67}" type="parTrans" cxnId="{47E223A7-C481-453C-9758-5751CB41BE4B}">
      <dgm:prSet/>
      <dgm:spPr/>
      <dgm:t>
        <a:bodyPr/>
        <a:lstStyle/>
        <a:p>
          <a:endParaRPr lang="en-US"/>
        </a:p>
      </dgm:t>
    </dgm:pt>
    <dgm:pt modelId="{1A35ABB3-120A-4ABD-A023-1019022E7C57}" type="sibTrans" cxnId="{47E223A7-C481-453C-9758-5751CB41BE4B}">
      <dgm:prSet/>
      <dgm:spPr/>
      <dgm:t>
        <a:bodyPr/>
        <a:lstStyle/>
        <a:p>
          <a:endParaRPr lang="en-US"/>
        </a:p>
      </dgm:t>
    </dgm:pt>
    <dgm:pt modelId="{78748F6D-2389-4B28-AAD6-807EA2070480}" type="pres">
      <dgm:prSet presAssocID="{FD3ADDAF-6225-4344-A050-BE98B4597DF9}" presName="Name0" presStyleCnt="0">
        <dgm:presLayoutVars>
          <dgm:dir/>
          <dgm:resizeHandles val="exact"/>
        </dgm:presLayoutVars>
      </dgm:prSet>
      <dgm:spPr/>
    </dgm:pt>
    <dgm:pt modelId="{FA03B0A1-70FC-4D47-82F0-4AFB3C649122}" type="pres">
      <dgm:prSet presAssocID="{9808A728-C526-4F50-9D35-A4733F940266}" presName="node" presStyleLbl="node1" presStyleIdx="0" presStyleCnt="3">
        <dgm:presLayoutVars>
          <dgm:bulletEnabled val="1"/>
        </dgm:presLayoutVars>
      </dgm:prSet>
      <dgm:spPr/>
    </dgm:pt>
    <dgm:pt modelId="{47E20541-2EA9-41A1-9CD9-A254469A020E}" type="pres">
      <dgm:prSet presAssocID="{5FFE1EED-F038-4D55-A0C5-F8F0D071E692}" presName="sibTrans" presStyleLbl="sibTrans2D1" presStyleIdx="0" presStyleCnt="2"/>
      <dgm:spPr/>
    </dgm:pt>
    <dgm:pt modelId="{68451FA7-2BDA-4AC5-B45B-403E6882FD8B}" type="pres">
      <dgm:prSet presAssocID="{5FFE1EED-F038-4D55-A0C5-F8F0D071E692}" presName="connectorText" presStyleLbl="sibTrans2D1" presStyleIdx="0" presStyleCnt="2"/>
      <dgm:spPr/>
    </dgm:pt>
    <dgm:pt modelId="{4D1140AC-9E6D-4CCE-A88E-82671EF8828F}" type="pres">
      <dgm:prSet presAssocID="{E958F742-8270-4486-B6B9-B5B7409249D6}" presName="node" presStyleLbl="node1" presStyleIdx="1" presStyleCnt="3">
        <dgm:presLayoutVars>
          <dgm:bulletEnabled val="1"/>
        </dgm:presLayoutVars>
      </dgm:prSet>
      <dgm:spPr/>
    </dgm:pt>
    <dgm:pt modelId="{5FFC4DCE-A438-4DDA-883A-C6BACE3E177F}" type="pres">
      <dgm:prSet presAssocID="{3B0632BF-C7BF-439C-A362-5271E12904CF}" presName="sibTrans" presStyleLbl="sibTrans2D1" presStyleIdx="1" presStyleCnt="2"/>
      <dgm:spPr/>
    </dgm:pt>
    <dgm:pt modelId="{B72E5427-88C3-40CC-B27D-80EA49BEAB09}" type="pres">
      <dgm:prSet presAssocID="{3B0632BF-C7BF-439C-A362-5271E12904CF}" presName="connectorText" presStyleLbl="sibTrans2D1" presStyleIdx="1" presStyleCnt="2"/>
      <dgm:spPr/>
    </dgm:pt>
    <dgm:pt modelId="{E3EA3988-881C-4B0B-A970-4B97C381D51E}" type="pres">
      <dgm:prSet presAssocID="{CFC115A5-ED01-4FB4-A6ED-90363102284F}" presName="node" presStyleLbl="node1" presStyleIdx="2" presStyleCnt="3">
        <dgm:presLayoutVars>
          <dgm:bulletEnabled val="1"/>
        </dgm:presLayoutVars>
      </dgm:prSet>
      <dgm:spPr/>
    </dgm:pt>
  </dgm:ptLst>
  <dgm:cxnLst>
    <dgm:cxn modelId="{0829E405-03B2-4021-A8D9-F7BB3A00040C}" type="presOf" srcId="{FD3ADDAF-6225-4344-A050-BE98B4597DF9}" destId="{78748F6D-2389-4B28-AAD6-807EA2070480}" srcOrd="0" destOrd="0" presId="urn:microsoft.com/office/officeart/2005/8/layout/process1"/>
    <dgm:cxn modelId="{1E225216-4CCC-4FE8-8D09-5477DF4D58BD}" type="presOf" srcId="{CFC115A5-ED01-4FB4-A6ED-90363102284F}" destId="{E3EA3988-881C-4B0B-A970-4B97C381D51E}" srcOrd="0" destOrd="0" presId="urn:microsoft.com/office/officeart/2005/8/layout/process1"/>
    <dgm:cxn modelId="{9D175C2E-2153-4773-956E-87ED13E656C5}" type="presOf" srcId="{E958F742-8270-4486-B6B9-B5B7409249D6}" destId="{4D1140AC-9E6D-4CCE-A88E-82671EF8828F}" srcOrd="0" destOrd="0" presId="urn:microsoft.com/office/officeart/2005/8/layout/process1"/>
    <dgm:cxn modelId="{8EF6C95C-3AC9-442E-B056-870F6461EB7B}" type="presOf" srcId="{9808A728-C526-4F50-9D35-A4733F940266}" destId="{FA03B0A1-70FC-4D47-82F0-4AFB3C649122}" srcOrd="0" destOrd="0" presId="urn:microsoft.com/office/officeart/2005/8/layout/process1"/>
    <dgm:cxn modelId="{B170567A-91E0-4582-A87B-80256CCFFED7}" type="presOf" srcId="{3B0632BF-C7BF-439C-A362-5271E12904CF}" destId="{B72E5427-88C3-40CC-B27D-80EA49BEAB09}" srcOrd="1" destOrd="0" presId="urn:microsoft.com/office/officeart/2005/8/layout/process1"/>
    <dgm:cxn modelId="{012D4789-1C06-46C4-9CD1-B039B933481D}" type="presOf" srcId="{5FFE1EED-F038-4D55-A0C5-F8F0D071E692}" destId="{68451FA7-2BDA-4AC5-B45B-403E6882FD8B}" srcOrd="1" destOrd="0" presId="urn:microsoft.com/office/officeart/2005/8/layout/process1"/>
    <dgm:cxn modelId="{6EF9A390-86DF-4F30-BA81-1F5FE9B7B4A3}" srcId="{FD3ADDAF-6225-4344-A050-BE98B4597DF9}" destId="{E958F742-8270-4486-B6B9-B5B7409249D6}" srcOrd="1" destOrd="0" parTransId="{564B1B29-61F4-4397-A37F-DF74203C317B}" sibTransId="{3B0632BF-C7BF-439C-A362-5271E12904CF}"/>
    <dgm:cxn modelId="{47E223A7-C481-453C-9758-5751CB41BE4B}" srcId="{FD3ADDAF-6225-4344-A050-BE98B4597DF9}" destId="{CFC115A5-ED01-4FB4-A6ED-90363102284F}" srcOrd="2" destOrd="0" parTransId="{63051656-EED0-4DE9-93A5-0FBE36DFEC67}" sibTransId="{1A35ABB3-120A-4ABD-A023-1019022E7C57}"/>
    <dgm:cxn modelId="{935D6CD7-C3A4-421E-9FBF-3529B5D73D04}" type="presOf" srcId="{3B0632BF-C7BF-439C-A362-5271E12904CF}" destId="{5FFC4DCE-A438-4DDA-883A-C6BACE3E177F}" srcOrd="0" destOrd="0" presId="urn:microsoft.com/office/officeart/2005/8/layout/process1"/>
    <dgm:cxn modelId="{C250F2DD-CF35-4DDF-A3C5-CA10C348728B}" srcId="{FD3ADDAF-6225-4344-A050-BE98B4597DF9}" destId="{9808A728-C526-4F50-9D35-A4733F940266}" srcOrd="0" destOrd="0" parTransId="{BDE03541-F71E-41E8-A7DE-7FEBDD3486DB}" sibTransId="{5FFE1EED-F038-4D55-A0C5-F8F0D071E692}"/>
    <dgm:cxn modelId="{77E4BDE4-2F6A-47DE-9775-98F061673B7A}" type="presOf" srcId="{5FFE1EED-F038-4D55-A0C5-F8F0D071E692}" destId="{47E20541-2EA9-41A1-9CD9-A254469A020E}" srcOrd="0" destOrd="0" presId="urn:microsoft.com/office/officeart/2005/8/layout/process1"/>
    <dgm:cxn modelId="{F2440262-BD26-4482-A922-C92A6D58B146}" type="presParOf" srcId="{78748F6D-2389-4B28-AAD6-807EA2070480}" destId="{FA03B0A1-70FC-4D47-82F0-4AFB3C649122}" srcOrd="0" destOrd="0" presId="urn:microsoft.com/office/officeart/2005/8/layout/process1"/>
    <dgm:cxn modelId="{302DEE16-0167-440F-BBA5-DCAC90D9BA55}" type="presParOf" srcId="{78748F6D-2389-4B28-AAD6-807EA2070480}" destId="{47E20541-2EA9-41A1-9CD9-A254469A020E}" srcOrd="1" destOrd="0" presId="urn:microsoft.com/office/officeart/2005/8/layout/process1"/>
    <dgm:cxn modelId="{54EBA8B5-404E-4277-9AE7-9F6424115EBE}" type="presParOf" srcId="{47E20541-2EA9-41A1-9CD9-A254469A020E}" destId="{68451FA7-2BDA-4AC5-B45B-403E6882FD8B}" srcOrd="0" destOrd="0" presId="urn:microsoft.com/office/officeart/2005/8/layout/process1"/>
    <dgm:cxn modelId="{2DCBCED5-A336-4D16-B83A-8D65B4C2516C}" type="presParOf" srcId="{78748F6D-2389-4B28-AAD6-807EA2070480}" destId="{4D1140AC-9E6D-4CCE-A88E-82671EF8828F}" srcOrd="2" destOrd="0" presId="urn:microsoft.com/office/officeart/2005/8/layout/process1"/>
    <dgm:cxn modelId="{BE70DC65-C45C-4538-810F-9DA082F1A520}" type="presParOf" srcId="{78748F6D-2389-4B28-AAD6-807EA2070480}" destId="{5FFC4DCE-A438-4DDA-883A-C6BACE3E177F}" srcOrd="3" destOrd="0" presId="urn:microsoft.com/office/officeart/2005/8/layout/process1"/>
    <dgm:cxn modelId="{C9458DEE-9954-402D-942B-71D07FE72461}" type="presParOf" srcId="{5FFC4DCE-A438-4DDA-883A-C6BACE3E177F}" destId="{B72E5427-88C3-40CC-B27D-80EA49BEAB09}" srcOrd="0" destOrd="0" presId="urn:microsoft.com/office/officeart/2005/8/layout/process1"/>
    <dgm:cxn modelId="{8F86144E-050B-4116-85DB-E67614F098EA}" type="presParOf" srcId="{78748F6D-2389-4B28-AAD6-807EA2070480}" destId="{E3EA3988-881C-4B0B-A970-4B97C381D51E}" srcOrd="4" destOrd="0" presId="urn:microsoft.com/office/officeart/2005/8/layout/process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28CB3740-6158-4C6E-BCD4-CD4D8342892D}"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83C0B531-38B0-4A9B-B1E3-B38AE9B8D832}">
      <dgm:prSet/>
      <dgm:spPr>
        <a:solidFill>
          <a:srgbClr val="2F2E7E"/>
        </a:solidFill>
        <a:ln>
          <a:noFill/>
        </a:ln>
      </dgm:spPr>
      <dgm:t>
        <a:bodyPr/>
        <a:lstStyle/>
        <a:p>
          <a:r>
            <a:rPr lang="en-GB" b="1" dirty="0"/>
            <a:t>Be open </a:t>
          </a:r>
          <a:r>
            <a:rPr lang="en-GB" dirty="0"/>
            <a:t>to finding new ideas and new information.</a:t>
          </a:r>
          <a:endParaRPr lang="en-US" dirty="0"/>
        </a:p>
      </dgm:t>
    </dgm:pt>
    <dgm:pt modelId="{75196D6D-C6ED-4D6A-A4AB-612412C400AB}" type="parTrans" cxnId="{211E7DA8-5905-4475-BD72-012259B1AC55}">
      <dgm:prSet/>
      <dgm:spPr/>
      <dgm:t>
        <a:bodyPr/>
        <a:lstStyle/>
        <a:p>
          <a:endParaRPr lang="en-US"/>
        </a:p>
      </dgm:t>
    </dgm:pt>
    <dgm:pt modelId="{FEA8001E-F875-4ED6-95A5-A673D7B5296C}" type="sibTrans" cxnId="{211E7DA8-5905-4475-BD72-012259B1AC55}">
      <dgm:prSet phldrT="1" phldr="0"/>
      <dgm:spPr/>
      <dgm:t>
        <a:bodyPr/>
        <a:lstStyle/>
        <a:p>
          <a:endParaRPr lang="en-US"/>
        </a:p>
      </dgm:t>
    </dgm:pt>
    <dgm:pt modelId="{8206A5D3-515A-4384-8663-9BF0D925D928}">
      <dgm:prSet/>
      <dgm:spPr>
        <a:solidFill>
          <a:srgbClr val="75C5C2"/>
        </a:solidFill>
        <a:ln>
          <a:noFill/>
        </a:ln>
      </dgm:spPr>
      <dgm:t>
        <a:bodyPr/>
        <a:lstStyle/>
        <a:p>
          <a:r>
            <a:rPr lang="en-GB" dirty="0"/>
            <a:t>Ask </a:t>
          </a:r>
          <a:r>
            <a:rPr lang="en-GB" b="1" dirty="0"/>
            <a:t>critical questions </a:t>
          </a:r>
          <a:r>
            <a:rPr lang="en-GB" dirty="0"/>
            <a:t>when you are researching.</a:t>
          </a:r>
          <a:endParaRPr lang="en-US" dirty="0"/>
        </a:p>
      </dgm:t>
    </dgm:pt>
    <dgm:pt modelId="{EA221DCD-91C6-42A2-9BF4-E44B1FF93CAC}" type="parTrans" cxnId="{9F72F543-3685-4F7D-8539-D9FB24D9F01E}">
      <dgm:prSet/>
      <dgm:spPr/>
      <dgm:t>
        <a:bodyPr/>
        <a:lstStyle/>
        <a:p>
          <a:endParaRPr lang="en-US"/>
        </a:p>
      </dgm:t>
    </dgm:pt>
    <dgm:pt modelId="{088AA6DC-A3EA-42EA-87D6-C67FACAEB079}" type="sibTrans" cxnId="{9F72F543-3685-4F7D-8539-D9FB24D9F01E}">
      <dgm:prSet phldrT="3" phldr="0"/>
      <dgm:spPr/>
      <dgm:t>
        <a:bodyPr/>
        <a:lstStyle/>
        <a:p>
          <a:endParaRPr lang="en-US"/>
        </a:p>
      </dgm:t>
    </dgm:pt>
    <dgm:pt modelId="{6CC59F3E-C620-46A2-9624-6DA6A072615B}">
      <dgm:prSet/>
      <dgm:spPr>
        <a:solidFill>
          <a:srgbClr val="E6287F"/>
        </a:solidFill>
        <a:ln>
          <a:noFill/>
        </a:ln>
      </dgm:spPr>
      <dgm:t>
        <a:bodyPr/>
        <a:lstStyle/>
        <a:p>
          <a:r>
            <a:rPr lang="en-GB" dirty="0"/>
            <a:t>Use the </a:t>
          </a:r>
          <a:r>
            <a:rPr lang="en-GB" b="1" dirty="0"/>
            <a:t>CRAP</a:t>
          </a:r>
          <a:r>
            <a:rPr lang="en-GB" dirty="0"/>
            <a:t> method when analysing sources.</a:t>
          </a:r>
          <a:endParaRPr lang="en-US" dirty="0"/>
        </a:p>
      </dgm:t>
    </dgm:pt>
    <dgm:pt modelId="{4147F9F2-59DB-44F2-9CFD-681EE945B287}" type="parTrans" cxnId="{9A3FE260-0A51-4C3E-95C9-74E171580CCB}">
      <dgm:prSet/>
      <dgm:spPr/>
      <dgm:t>
        <a:bodyPr/>
        <a:lstStyle/>
        <a:p>
          <a:endParaRPr lang="en-US"/>
        </a:p>
      </dgm:t>
    </dgm:pt>
    <dgm:pt modelId="{80509DCD-6438-449D-BADD-2044652F1D11}" type="sibTrans" cxnId="{9A3FE260-0A51-4C3E-95C9-74E171580CCB}">
      <dgm:prSet phldrT="4" phldr="0"/>
      <dgm:spPr/>
      <dgm:t>
        <a:bodyPr/>
        <a:lstStyle/>
        <a:p>
          <a:endParaRPr lang="en-US"/>
        </a:p>
      </dgm:t>
    </dgm:pt>
    <dgm:pt modelId="{E57DECA1-04EE-4A9E-98EF-D19C525FE115}">
      <dgm:prSet/>
      <dgm:spPr>
        <a:solidFill>
          <a:schemeClr val="bg2">
            <a:lumMod val="75000"/>
          </a:schemeClr>
        </a:solidFill>
        <a:ln>
          <a:noFill/>
        </a:ln>
      </dgm:spPr>
      <dgm:t>
        <a:bodyPr/>
        <a:lstStyle/>
        <a:p>
          <a:r>
            <a:rPr lang="en-GB" dirty="0"/>
            <a:t>Use </a:t>
          </a:r>
          <a:r>
            <a:rPr lang="en-GB" b="1" dirty="0"/>
            <a:t>PEEL</a:t>
          </a:r>
          <a:r>
            <a:rPr lang="en-GB" dirty="0"/>
            <a:t> to structure your presentation</a:t>
          </a:r>
          <a:endParaRPr lang="en-US" dirty="0"/>
        </a:p>
      </dgm:t>
    </dgm:pt>
    <dgm:pt modelId="{9B05C37E-8810-4BD2-A1BD-37CD706A0201}" type="parTrans" cxnId="{37CE9EB9-6CDB-4F54-B902-CE7698580771}">
      <dgm:prSet/>
      <dgm:spPr/>
      <dgm:t>
        <a:bodyPr/>
        <a:lstStyle/>
        <a:p>
          <a:endParaRPr lang="en-US"/>
        </a:p>
      </dgm:t>
    </dgm:pt>
    <dgm:pt modelId="{A67B8079-BEFD-4199-AE9C-70BD26DA81EC}" type="sibTrans" cxnId="{37CE9EB9-6CDB-4F54-B902-CE7698580771}">
      <dgm:prSet phldrT="5" phldr="0"/>
      <dgm:spPr/>
      <dgm:t>
        <a:bodyPr/>
        <a:lstStyle/>
        <a:p>
          <a:endParaRPr lang="en-US"/>
        </a:p>
      </dgm:t>
    </dgm:pt>
    <dgm:pt modelId="{6B86759C-404A-46A0-860B-B23849374703}" type="pres">
      <dgm:prSet presAssocID="{28CB3740-6158-4C6E-BCD4-CD4D8342892D}" presName="linear" presStyleCnt="0">
        <dgm:presLayoutVars>
          <dgm:dir/>
          <dgm:animLvl val="lvl"/>
          <dgm:resizeHandles val="exact"/>
        </dgm:presLayoutVars>
      </dgm:prSet>
      <dgm:spPr/>
    </dgm:pt>
    <dgm:pt modelId="{6D9C8C3A-58BE-47D5-BA3B-BF24422F76B3}" type="pres">
      <dgm:prSet presAssocID="{83C0B531-38B0-4A9B-B1E3-B38AE9B8D832}" presName="parentLin" presStyleCnt="0"/>
      <dgm:spPr/>
    </dgm:pt>
    <dgm:pt modelId="{B9B66B6E-2225-4249-8FFF-9C0FEE710E8F}" type="pres">
      <dgm:prSet presAssocID="{83C0B531-38B0-4A9B-B1E3-B38AE9B8D832}" presName="parentLeftMargin" presStyleLbl="node1" presStyleIdx="0" presStyleCnt="4"/>
      <dgm:spPr/>
    </dgm:pt>
    <dgm:pt modelId="{2D0E5A3C-19D3-4795-8A73-9F888B86EBAA}" type="pres">
      <dgm:prSet presAssocID="{83C0B531-38B0-4A9B-B1E3-B38AE9B8D832}" presName="parentText" presStyleLbl="node1" presStyleIdx="0" presStyleCnt="4">
        <dgm:presLayoutVars>
          <dgm:chMax val="0"/>
          <dgm:bulletEnabled val="1"/>
        </dgm:presLayoutVars>
      </dgm:prSet>
      <dgm:spPr/>
    </dgm:pt>
    <dgm:pt modelId="{6918F19B-E7A8-41EC-8345-F6372C092632}" type="pres">
      <dgm:prSet presAssocID="{83C0B531-38B0-4A9B-B1E3-B38AE9B8D832}" presName="negativeSpace" presStyleCnt="0"/>
      <dgm:spPr/>
    </dgm:pt>
    <dgm:pt modelId="{991FF3ED-6287-4C2A-A1DB-673D6C631AEA}" type="pres">
      <dgm:prSet presAssocID="{83C0B531-38B0-4A9B-B1E3-B38AE9B8D832}" presName="childText" presStyleLbl="conFgAcc1" presStyleIdx="0" presStyleCnt="4">
        <dgm:presLayoutVars>
          <dgm:bulletEnabled val="1"/>
        </dgm:presLayoutVars>
      </dgm:prSet>
      <dgm:spPr>
        <a:noFill/>
        <a:ln w="28575">
          <a:solidFill>
            <a:srgbClr val="2F2E7E"/>
          </a:solidFill>
        </a:ln>
      </dgm:spPr>
    </dgm:pt>
    <dgm:pt modelId="{23582498-F862-4882-941A-F9020DB1DA66}" type="pres">
      <dgm:prSet presAssocID="{FEA8001E-F875-4ED6-95A5-A673D7B5296C}" presName="spaceBetweenRectangles" presStyleCnt="0"/>
      <dgm:spPr/>
    </dgm:pt>
    <dgm:pt modelId="{5AC8FFEF-5F19-4BF8-B300-2ED1020A750F}" type="pres">
      <dgm:prSet presAssocID="{8206A5D3-515A-4384-8663-9BF0D925D928}" presName="parentLin" presStyleCnt="0"/>
      <dgm:spPr/>
    </dgm:pt>
    <dgm:pt modelId="{D3EECCBB-D3CA-4E8D-BB8A-4E35809F983C}" type="pres">
      <dgm:prSet presAssocID="{8206A5D3-515A-4384-8663-9BF0D925D928}" presName="parentLeftMargin" presStyleLbl="node1" presStyleIdx="0" presStyleCnt="4"/>
      <dgm:spPr/>
    </dgm:pt>
    <dgm:pt modelId="{A355E50A-A79A-4498-AD42-DB13F58B40B4}" type="pres">
      <dgm:prSet presAssocID="{8206A5D3-515A-4384-8663-9BF0D925D928}" presName="parentText" presStyleLbl="node1" presStyleIdx="1" presStyleCnt="4">
        <dgm:presLayoutVars>
          <dgm:chMax val="0"/>
          <dgm:bulletEnabled val="1"/>
        </dgm:presLayoutVars>
      </dgm:prSet>
      <dgm:spPr/>
    </dgm:pt>
    <dgm:pt modelId="{A09C2271-A53D-4499-9221-C5376692B500}" type="pres">
      <dgm:prSet presAssocID="{8206A5D3-515A-4384-8663-9BF0D925D928}" presName="negativeSpace" presStyleCnt="0"/>
      <dgm:spPr/>
    </dgm:pt>
    <dgm:pt modelId="{14FFCF12-DF31-44B7-A812-82CA7DACA84B}" type="pres">
      <dgm:prSet presAssocID="{8206A5D3-515A-4384-8663-9BF0D925D928}" presName="childText" presStyleLbl="conFgAcc1" presStyleIdx="1" presStyleCnt="4">
        <dgm:presLayoutVars>
          <dgm:bulletEnabled val="1"/>
        </dgm:presLayoutVars>
      </dgm:prSet>
      <dgm:spPr>
        <a:noFill/>
        <a:ln w="28575">
          <a:solidFill>
            <a:srgbClr val="75C5C2"/>
          </a:solidFill>
        </a:ln>
      </dgm:spPr>
    </dgm:pt>
    <dgm:pt modelId="{BA03580D-44F9-4095-B654-697A83EDDF77}" type="pres">
      <dgm:prSet presAssocID="{088AA6DC-A3EA-42EA-87D6-C67FACAEB079}" presName="spaceBetweenRectangles" presStyleCnt="0"/>
      <dgm:spPr/>
    </dgm:pt>
    <dgm:pt modelId="{B6C35FF5-31D0-4A24-BF09-5B09C7F7B288}" type="pres">
      <dgm:prSet presAssocID="{6CC59F3E-C620-46A2-9624-6DA6A072615B}" presName="parentLin" presStyleCnt="0"/>
      <dgm:spPr/>
    </dgm:pt>
    <dgm:pt modelId="{634ECBAB-9B0A-4599-8A4B-204FEA616B61}" type="pres">
      <dgm:prSet presAssocID="{6CC59F3E-C620-46A2-9624-6DA6A072615B}" presName="parentLeftMargin" presStyleLbl="node1" presStyleIdx="1" presStyleCnt="4"/>
      <dgm:spPr/>
    </dgm:pt>
    <dgm:pt modelId="{FF479B92-22A2-4BFC-90EC-1ACA50BE2B8C}" type="pres">
      <dgm:prSet presAssocID="{6CC59F3E-C620-46A2-9624-6DA6A072615B}" presName="parentText" presStyleLbl="node1" presStyleIdx="2" presStyleCnt="4">
        <dgm:presLayoutVars>
          <dgm:chMax val="0"/>
          <dgm:bulletEnabled val="1"/>
        </dgm:presLayoutVars>
      </dgm:prSet>
      <dgm:spPr/>
    </dgm:pt>
    <dgm:pt modelId="{C8EEC99A-B061-4BCA-A78C-44037A81921F}" type="pres">
      <dgm:prSet presAssocID="{6CC59F3E-C620-46A2-9624-6DA6A072615B}" presName="negativeSpace" presStyleCnt="0"/>
      <dgm:spPr/>
    </dgm:pt>
    <dgm:pt modelId="{ACF0DB1B-4205-4F1D-AD6D-E9D4EB66BA6D}" type="pres">
      <dgm:prSet presAssocID="{6CC59F3E-C620-46A2-9624-6DA6A072615B}" presName="childText" presStyleLbl="conFgAcc1" presStyleIdx="2" presStyleCnt="4">
        <dgm:presLayoutVars>
          <dgm:bulletEnabled val="1"/>
        </dgm:presLayoutVars>
      </dgm:prSet>
      <dgm:spPr>
        <a:noFill/>
        <a:ln w="28575">
          <a:solidFill>
            <a:srgbClr val="2F2E7E"/>
          </a:solidFill>
        </a:ln>
      </dgm:spPr>
    </dgm:pt>
    <dgm:pt modelId="{CA327D42-7A00-4DEF-9BD1-AB8878AC7B38}" type="pres">
      <dgm:prSet presAssocID="{80509DCD-6438-449D-BADD-2044652F1D11}" presName="spaceBetweenRectangles" presStyleCnt="0"/>
      <dgm:spPr/>
    </dgm:pt>
    <dgm:pt modelId="{131B4980-EE8B-470B-8904-93E27350C1D5}" type="pres">
      <dgm:prSet presAssocID="{E57DECA1-04EE-4A9E-98EF-D19C525FE115}" presName="parentLin" presStyleCnt="0"/>
      <dgm:spPr/>
    </dgm:pt>
    <dgm:pt modelId="{A951F5E5-101F-4DE8-9B34-D22F22E27A42}" type="pres">
      <dgm:prSet presAssocID="{E57DECA1-04EE-4A9E-98EF-D19C525FE115}" presName="parentLeftMargin" presStyleLbl="node1" presStyleIdx="2" presStyleCnt="4"/>
      <dgm:spPr/>
    </dgm:pt>
    <dgm:pt modelId="{D5DC670F-B88A-47F9-A625-733D1F8E8D7A}" type="pres">
      <dgm:prSet presAssocID="{E57DECA1-04EE-4A9E-98EF-D19C525FE115}" presName="parentText" presStyleLbl="node1" presStyleIdx="3" presStyleCnt="4">
        <dgm:presLayoutVars>
          <dgm:chMax val="0"/>
          <dgm:bulletEnabled val="1"/>
        </dgm:presLayoutVars>
      </dgm:prSet>
      <dgm:spPr/>
    </dgm:pt>
    <dgm:pt modelId="{81CF70E1-2ABD-416D-9EE4-049341C157D9}" type="pres">
      <dgm:prSet presAssocID="{E57DECA1-04EE-4A9E-98EF-D19C525FE115}" presName="negativeSpace" presStyleCnt="0"/>
      <dgm:spPr/>
    </dgm:pt>
    <dgm:pt modelId="{813C6202-F40D-4120-A056-59FF39E1321D}" type="pres">
      <dgm:prSet presAssocID="{E57DECA1-04EE-4A9E-98EF-D19C525FE115}" presName="childText" presStyleLbl="conFgAcc1" presStyleIdx="3" presStyleCnt="4">
        <dgm:presLayoutVars>
          <dgm:bulletEnabled val="1"/>
        </dgm:presLayoutVars>
      </dgm:prSet>
      <dgm:spPr>
        <a:noFill/>
        <a:ln w="28575">
          <a:solidFill>
            <a:schemeClr val="bg2">
              <a:lumMod val="75000"/>
            </a:schemeClr>
          </a:solidFill>
        </a:ln>
      </dgm:spPr>
    </dgm:pt>
  </dgm:ptLst>
  <dgm:cxnLst>
    <dgm:cxn modelId="{E70F3305-6B87-49FC-904A-6F4114CB1835}" type="presOf" srcId="{8206A5D3-515A-4384-8663-9BF0D925D928}" destId="{D3EECCBB-D3CA-4E8D-BB8A-4E35809F983C}" srcOrd="0" destOrd="0" presId="urn:microsoft.com/office/officeart/2005/8/layout/list1"/>
    <dgm:cxn modelId="{9A3FE260-0A51-4C3E-95C9-74E171580CCB}" srcId="{28CB3740-6158-4C6E-BCD4-CD4D8342892D}" destId="{6CC59F3E-C620-46A2-9624-6DA6A072615B}" srcOrd="2" destOrd="0" parTransId="{4147F9F2-59DB-44F2-9CFD-681EE945B287}" sibTransId="{80509DCD-6438-449D-BADD-2044652F1D11}"/>
    <dgm:cxn modelId="{9F72F543-3685-4F7D-8539-D9FB24D9F01E}" srcId="{28CB3740-6158-4C6E-BCD4-CD4D8342892D}" destId="{8206A5D3-515A-4384-8663-9BF0D925D928}" srcOrd="1" destOrd="0" parTransId="{EA221DCD-91C6-42A2-9BF4-E44B1FF93CAC}" sibTransId="{088AA6DC-A3EA-42EA-87D6-C67FACAEB079}"/>
    <dgm:cxn modelId="{14A2F584-63A3-4F0B-8FB6-3D2C5F4C2EFA}" type="presOf" srcId="{E57DECA1-04EE-4A9E-98EF-D19C525FE115}" destId="{D5DC670F-B88A-47F9-A625-733D1F8E8D7A}" srcOrd="1" destOrd="0" presId="urn:microsoft.com/office/officeart/2005/8/layout/list1"/>
    <dgm:cxn modelId="{04A73088-FAB9-4CDA-8707-008C045FF396}" type="presOf" srcId="{6CC59F3E-C620-46A2-9624-6DA6A072615B}" destId="{634ECBAB-9B0A-4599-8A4B-204FEA616B61}" srcOrd="0" destOrd="0" presId="urn:microsoft.com/office/officeart/2005/8/layout/list1"/>
    <dgm:cxn modelId="{1033AD9D-916E-4583-9579-FBEE745C1BE9}" type="presOf" srcId="{8206A5D3-515A-4384-8663-9BF0D925D928}" destId="{A355E50A-A79A-4498-AD42-DB13F58B40B4}" srcOrd="1" destOrd="0" presId="urn:microsoft.com/office/officeart/2005/8/layout/list1"/>
    <dgm:cxn modelId="{211E7DA8-5905-4475-BD72-012259B1AC55}" srcId="{28CB3740-6158-4C6E-BCD4-CD4D8342892D}" destId="{83C0B531-38B0-4A9B-B1E3-B38AE9B8D832}" srcOrd="0" destOrd="0" parTransId="{75196D6D-C6ED-4D6A-A4AB-612412C400AB}" sibTransId="{FEA8001E-F875-4ED6-95A5-A673D7B5296C}"/>
    <dgm:cxn modelId="{37CE9EB9-6CDB-4F54-B902-CE7698580771}" srcId="{28CB3740-6158-4C6E-BCD4-CD4D8342892D}" destId="{E57DECA1-04EE-4A9E-98EF-D19C525FE115}" srcOrd="3" destOrd="0" parTransId="{9B05C37E-8810-4BD2-A1BD-37CD706A0201}" sibTransId="{A67B8079-BEFD-4199-AE9C-70BD26DA81EC}"/>
    <dgm:cxn modelId="{FC11B6C3-4BDD-47B7-8435-330421BAD8A4}" type="presOf" srcId="{6CC59F3E-C620-46A2-9624-6DA6A072615B}" destId="{FF479B92-22A2-4BFC-90EC-1ACA50BE2B8C}" srcOrd="1" destOrd="0" presId="urn:microsoft.com/office/officeart/2005/8/layout/list1"/>
    <dgm:cxn modelId="{8AD1F0C6-395F-4741-8EA8-EFF0722021E5}" type="presOf" srcId="{83C0B531-38B0-4A9B-B1E3-B38AE9B8D832}" destId="{B9B66B6E-2225-4249-8FFF-9C0FEE710E8F}" srcOrd="0" destOrd="0" presId="urn:microsoft.com/office/officeart/2005/8/layout/list1"/>
    <dgm:cxn modelId="{9482C6CE-E9F8-46CC-AD1B-E4AB89CD0CE2}" type="presOf" srcId="{28CB3740-6158-4C6E-BCD4-CD4D8342892D}" destId="{6B86759C-404A-46A0-860B-B23849374703}" srcOrd="0" destOrd="0" presId="urn:microsoft.com/office/officeart/2005/8/layout/list1"/>
    <dgm:cxn modelId="{CC36E4CE-7BC4-4D2D-A569-1C4CEC621D81}" type="presOf" srcId="{E57DECA1-04EE-4A9E-98EF-D19C525FE115}" destId="{A951F5E5-101F-4DE8-9B34-D22F22E27A42}" srcOrd="0" destOrd="0" presId="urn:microsoft.com/office/officeart/2005/8/layout/list1"/>
    <dgm:cxn modelId="{2A5B85DD-C27C-4B1E-BE82-6D3568D7F3AD}" type="presOf" srcId="{83C0B531-38B0-4A9B-B1E3-B38AE9B8D832}" destId="{2D0E5A3C-19D3-4795-8A73-9F888B86EBAA}" srcOrd="1" destOrd="0" presId="urn:microsoft.com/office/officeart/2005/8/layout/list1"/>
    <dgm:cxn modelId="{EB8EA03C-DFD6-4143-A306-D381658A3A25}" type="presParOf" srcId="{6B86759C-404A-46A0-860B-B23849374703}" destId="{6D9C8C3A-58BE-47D5-BA3B-BF24422F76B3}" srcOrd="0" destOrd="0" presId="urn:microsoft.com/office/officeart/2005/8/layout/list1"/>
    <dgm:cxn modelId="{2B7DA675-0FBA-45BF-BB1D-95B069902A5A}" type="presParOf" srcId="{6D9C8C3A-58BE-47D5-BA3B-BF24422F76B3}" destId="{B9B66B6E-2225-4249-8FFF-9C0FEE710E8F}" srcOrd="0" destOrd="0" presId="urn:microsoft.com/office/officeart/2005/8/layout/list1"/>
    <dgm:cxn modelId="{49A235ED-89D1-458B-B20E-DF534C3CA830}" type="presParOf" srcId="{6D9C8C3A-58BE-47D5-BA3B-BF24422F76B3}" destId="{2D0E5A3C-19D3-4795-8A73-9F888B86EBAA}" srcOrd="1" destOrd="0" presId="urn:microsoft.com/office/officeart/2005/8/layout/list1"/>
    <dgm:cxn modelId="{149C729D-BEAF-4E13-AA9F-00EE5E6245D9}" type="presParOf" srcId="{6B86759C-404A-46A0-860B-B23849374703}" destId="{6918F19B-E7A8-41EC-8345-F6372C092632}" srcOrd="1" destOrd="0" presId="urn:microsoft.com/office/officeart/2005/8/layout/list1"/>
    <dgm:cxn modelId="{72C23DC4-F2D3-44C1-A574-98AF67C9E7BE}" type="presParOf" srcId="{6B86759C-404A-46A0-860B-B23849374703}" destId="{991FF3ED-6287-4C2A-A1DB-673D6C631AEA}" srcOrd="2" destOrd="0" presId="urn:microsoft.com/office/officeart/2005/8/layout/list1"/>
    <dgm:cxn modelId="{648CEB87-EE02-4A2C-8FC3-69F2D7CB2F9C}" type="presParOf" srcId="{6B86759C-404A-46A0-860B-B23849374703}" destId="{23582498-F862-4882-941A-F9020DB1DA66}" srcOrd="3" destOrd="0" presId="urn:microsoft.com/office/officeart/2005/8/layout/list1"/>
    <dgm:cxn modelId="{24C34B23-5161-48C0-9255-5AD13D230D2B}" type="presParOf" srcId="{6B86759C-404A-46A0-860B-B23849374703}" destId="{5AC8FFEF-5F19-4BF8-B300-2ED1020A750F}" srcOrd="4" destOrd="0" presId="urn:microsoft.com/office/officeart/2005/8/layout/list1"/>
    <dgm:cxn modelId="{EF6D4113-F131-441E-92A5-63967C3461F0}" type="presParOf" srcId="{5AC8FFEF-5F19-4BF8-B300-2ED1020A750F}" destId="{D3EECCBB-D3CA-4E8D-BB8A-4E35809F983C}" srcOrd="0" destOrd="0" presId="urn:microsoft.com/office/officeart/2005/8/layout/list1"/>
    <dgm:cxn modelId="{C9CF754A-3DFA-47E7-B614-6FEBBA828876}" type="presParOf" srcId="{5AC8FFEF-5F19-4BF8-B300-2ED1020A750F}" destId="{A355E50A-A79A-4498-AD42-DB13F58B40B4}" srcOrd="1" destOrd="0" presId="urn:microsoft.com/office/officeart/2005/8/layout/list1"/>
    <dgm:cxn modelId="{9337654E-7BF6-45B4-A2A9-3C2CB949F67B}" type="presParOf" srcId="{6B86759C-404A-46A0-860B-B23849374703}" destId="{A09C2271-A53D-4499-9221-C5376692B500}" srcOrd="5" destOrd="0" presId="urn:microsoft.com/office/officeart/2005/8/layout/list1"/>
    <dgm:cxn modelId="{B3C5C3EA-67B5-425B-8C41-2CD4A305BDA9}" type="presParOf" srcId="{6B86759C-404A-46A0-860B-B23849374703}" destId="{14FFCF12-DF31-44B7-A812-82CA7DACA84B}" srcOrd="6" destOrd="0" presId="urn:microsoft.com/office/officeart/2005/8/layout/list1"/>
    <dgm:cxn modelId="{52A36C1B-B774-4F14-AAC4-D43864286632}" type="presParOf" srcId="{6B86759C-404A-46A0-860B-B23849374703}" destId="{BA03580D-44F9-4095-B654-697A83EDDF77}" srcOrd="7" destOrd="0" presId="urn:microsoft.com/office/officeart/2005/8/layout/list1"/>
    <dgm:cxn modelId="{F079C6E1-0279-466B-8B44-13A8EE0E7B10}" type="presParOf" srcId="{6B86759C-404A-46A0-860B-B23849374703}" destId="{B6C35FF5-31D0-4A24-BF09-5B09C7F7B288}" srcOrd="8" destOrd="0" presId="urn:microsoft.com/office/officeart/2005/8/layout/list1"/>
    <dgm:cxn modelId="{401DBD50-20D6-44C4-A3F2-A79C0BA74873}" type="presParOf" srcId="{B6C35FF5-31D0-4A24-BF09-5B09C7F7B288}" destId="{634ECBAB-9B0A-4599-8A4B-204FEA616B61}" srcOrd="0" destOrd="0" presId="urn:microsoft.com/office/officeart/2005/8/layout/list1"/>
    <dgm:cxn modelId="{20D6E205-06C8-46C9-9B3F-83A500A0BE24}" type="presParOf" srcId="{B6C35FF5-31D0-4A24-BF09-5B09C7F7B288}" destId="{FF479B92-22A2-4BFC-90EC-1ACA50BE2B8C}" srcOrd="1" destOrd="0" presId="urn:microsoft.com/office/officeart/2005/8/layout/list1"/>
    <dgm:cxn modelId="{D9229EB3-7BCC-4CFF-8D3D-39B0E6B41BD3}" type="presParOf" srcId="{6B86759C-404A-46A0-860B-B23849374703}" destId="{C8EEC99A-B061-4BCA-A78C-44037A81921F}" srcOrd="9" destOrd="0" presId="urn:microsoft.com/office/officeart/2005/8/layout/list1"/>
    <dgm:cxn modelId="{F291A435-79DE-4E5C-9922-F4E93F1D372A}" type="presParOf" srcId="{6B86759C-404A-46A0-860B-B23849374703}" destId="{ACF0DB1B-4205-4F1D-AD6D-E9D4EB66BA6D}" srcOrd="10" destOrd="0" presId="urn:microsoft.com/office/officeart/2005/8/layout/list1"/>
    <dgm:cxn modelId="{44E5C10A-2182-4402-A500-A91E107FB3B3}" type="presParOf" srcId="{6B86759C-404A-46A0-860B-B23849374703}" destId="{CA327D42-7A00-4DEF-9BD1-AB8878AC7B38}" srcOrd="11" destOrd="0" presId="urn:microsoft.com/office/officeart/2005/8/layout/list1"/>
    <dgm:cxn modelId="{088A7A61-AB46-4B92-A3D9-C22EED348899}" type="presParOf" srcId="{6B86759C-404A-46A0-860B-B23849374703}" destId="{131B4980-EE8B-470B-8904-93E27350C1D5}" srcOrd="12" destOrd="0" presId="urn:microsoft.com/office/officeart/2005/8/layout/list1"/>
    <dgm:cxn modelId="{63414399-5DE3-4CDB-926A-A44369D13CFA}" type="presParOf" srcId="{131B4980-EE8B-470B-8904-93E27350C1D5}" destId="{A951F5E5-101F-4DE8-9B34-D22F22E27A42}" srcOrd="0" destOrd="0" presId="urn:microsoft.com/office/officeart/2005/8/layout/list1"/>
    <dgm:cxn modelId="{BF014F92-E07C-4769-9055-D8B1E1B29CC9}" type="presParOf" srcId="{131B4980-EE8B-470B-8904-93E27350C1D5}" destId="{D5DC670F-B88A-47F9-A625-733D1F8E8D7A}" srcOrd="1" destOrd="0" presId="urn:microsoft.com/office/officeart/2005/8/layout/list1"/>
    <dgm:cxn modelId="{DF681A0E-25FE-4CCA-88A1-0399F01408BA}" type="presParOf" srcId="{6B86759C-404A-46A0-860B-B23849374703}" destId="{81CF70E1-2ABD-416D-9EE4-049341C157D9}" srcOrd="13" destOrd="0" presId="urn:microsoft.com/office/officeart/2005/8/layout/list1"/>
    <dgm:cxn modelId="{E7053D0B-3086-4928-B80A-64448D4E975A}" type="presParOf" srcId="{6B86759C-404A-46A0-860B-B23849374703}" destId="{813C6202-F40D-4120-A056-59FF39E1321D}" srcOrd="14" destOrd="0" presId="urn:microsoft.com/office/officeart/2005/8/layout/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3B0A1-70FC-4D47-82F0-4AFB3C649122}">
      <dsp:nvSpPr>
        <dsp:cNvPr id="0" name=""/>
        <dsp:cNvSpPr/>
      </dsp:nvSpPr>
      <dsp:spPr>
        <a:xfrm>
          <a:off x="12646" y="475972"/>
          <a:ext cx="2429173" cy="1176232"/>
        </a:xfrm>
        <a:prstGeom prst="roundRect">
          <a:avLst>
            <a:gd name="adj" fmla="val 10000"/>
          </a:avLst>
        </a:prstGeom>
        <a:solidFill>
          <a:srgbClr val="2F2E7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Select appropriate sources</a:t>
          </a:r>
        </a:p>
      </dsp:txBody>
      <dsp:txXfrm>
        <a:off x="47097" y="510423"/>
        <a:ext cx="2360271" cy="1107330"/>
      </dsp:txXfrm>
    </dsp:sp>
    <dsp:sp modelId="{47E20541-2EA9-41A1-9CD9-A254469A020E}">
      <dsp:nvSpPr>
        <dsp:cNvPr id="0" name=""/>
        <dsp:cNvSpPr/>
      </dsp:nvSpPr>
      <dsp:spPr>
        <a:xfrm>
          <a:off x="2684738" y="762871"/>
          <a:ext cx="514984" cy="602435"/>
        </a:xfrm>
        <a:prstGeom prst="rightArrow">
          <a:avLst>
            <a:gd name="adj1" fmla="val 60000"/>
            <a:gd name="adj2" fmla="val 50000"/>
          </a:avLst>
        </a:prstGeom>
        <a:solidFill>
          <a:schemeClr val="bg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2684738" y="883358"/>
        <a:ext cx="360489" cy="361461"/>
      </dsp:txXfrm>
    </dsp:sp>
    <dsp:sp modelId="{4D1140AC-9E6D-4CCE-A88E-82671EF8828F}">
      <dsp:nvSpPr>
        <dsp:cNvPr id="0" name=""/>
        <dsp:cNvSpPr/>
      </dsp:nvSpPr>
      <dsp:spPr>
        <a:xfrm>
          <a:off x="3413490" y="475742"/>
          <a:ext cx="2429173" cy="1176692"/>
        </a:xfrm>
        <a:prstGeom prst="roundRect">
          <a:avLst>
            <a:gd name="adj" fmla="val 10000"/>
          </a:avLst>
        </a:prstGeom>
        <a:solidFill>
          <a:srgbClr val="E6287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Think critically to form your opinion</a:t>
          </a:r>
        </a:p>
      </dsp:txBody>
      <dsp:txXfrm>
        <a:off x="3447954" y="510206"/>
        <a:ext cx="2360245" cy="1107764"/>
      </dsp:txXfrm>
    </dsp:sp>
    <dsp:sp modelId="{5FFC4DCE-A438-4DDA-883A-C6BACE3E177F}">
      <dsp:nvSpPr>
        <dsp:cNvPr id="0" name=""/>
        <dsp:cNvSpPr/>
      </dsp:nvSpPr>
      <dsp:spPr>
        <a:xfrm>
          <a:off x="6085581" y="762871"/>
          <a:ext cx="514984" cy="602435"/>
        </a:xfrm>
        <a:prstGeom prst="rightArrow">
          <a:avLst>
            <a:gd name="adj1" fmla="val 60000"/>
            <a:gd name="adj2" fmla="val 50000"/>
          </a:avLst>
        </a:prstGeom>
        <a:solidFill>
          <a:schemeClr val="bg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085581" y="883358"/>
        <a:ext cx="360489" cy="361461"/>
      </dsp:txXfrm>
    </dsp:sp>
    <dsp:sp modelId="{55B956D1-36FC-4819-BA7C-A25144F3D447}">
      <dsp:nvSpPr>
        <dsp:cNvPr id="0" name=""/>
        <dsp:cNvSpPr/>
      </dsp:nvSpPr>
      <dsp:spPr>
        <a:xfrm>
          <a:off x="6814334" y="475742"/>
          <a:ext cx="2429173" cy="1176692"/>
        </a:xfrm>
        <a:prstGeom prst="roundRect">
          <a:avLst>
            <a:gd name="adj" fmla="val 10000"/>
          </a:avLst>
        </a:prstGeom>
        <a:solidFill>
          <a:srgbClr val="75C5C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US" sz="2400" kern="1200" dirty="0"/>
            <a:t>Build your argument</a:t>
          </a:r>
        </a:p>
      </dsp:txBody>
      <dsp:txXfrm>
        <a:off x="6848798" y="510206"/>
        <a:ext cx="2360245" cy="110776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03B0A1-70FC-4D47-82F0-4AFB3C649122}">
      <dsp:nvSpPr>
        <dsp:cNvPr id="0" name=""/>
        <dsp:cNvSpPr/>
      </dsp:nvSpPr>
      <dsp:spPr>
        <a:xfrm>
          <a:off x="8135" y="691120"/>
          <a:ext cx="2431548" cy="1458929"/>
        </a:xfrm>
        <a:prstGeom prst="roundRect">
          <a:avLst>
            <a:gd name="adj" fmla="val 10000"/>
          </a:avLst>
        </a:prstGeom>
        <a:solidFill>
          <a:srgbClr val="2F2E7E"/>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t>Descriptive</a:t>
          </a:r>
        </a:p>
      </dsp:txBody>
      <dsp:txXfrm>
        <a:off x="50866" y="733851"/>
        <a:ext cx="2346086" cy="1373467"/>
      </dsp:txXfrm>
    </dsp:sp>
    <dsp:sp modelId="{47E20541-2EA9-41A1-9CD9-A254469A020E}">
      <dsp:nvSpPr>
        <dsp:cNvPr id="0" name=""/>
        <dsp:cNvSpPr/>
      </dsp:nvSpPr>
      <dsp:spPr>
        <a:xfrm>
          <a:off x="2682838" y="1119073"/>
          <a:ext cx="515488" cy="603024"/>
        </a:xfrm>
        <a:prstGeom prst="rightArrow">
          <a:avLst>
            <a:gd name="adj1" fmla="val 60000"/>
            <a:gd name="adj2" fmla="val 50000"/>
          </a:avLst>
        </a:prstGeom>
        <a:solidFill>
          <a:schemeClr val="bg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2682838" y="1239678"/>
        <a:ext cx="360842" cy="361814"/>
      </dsp:txXfrm>
    </dsp:sp>
    <dsp:sp modelId="{4D1140AC-9E6D-4CCE-A88E-82671EF8828F}">
      <dsp:nvSpPr>
        <dsp:cNvPr id="0" name=""/>
        <dsp:cNvSpPr/>
      </dsp:nvSpPr>
      <dsp:spPr>
        <a:xfrm>
          <a:off x="3412303" y="691120"/>
          <a:ext cx="2431548" cy="1458929"/>
        </a:xfrm>
        <a:prstGeom prst="roundRect">
          <a:avLst>
            <a:gd name="adj" fmla="val 10000"/>
          </a:avLst>
        </a:prstGeom>
        <a:solidFill>
          <a:srgbClr val="E6287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Analytical</a:t>
          </a:r>
        </a:p>
      </dsp:txBody>
      <dsp:txXfrm>
        <a:off x="3455034" y="733851"/>
        <a:ext cx="2346086" cy="1373467"/>
      </dsp:txXfrm>
    </dsp:sp>
    <dsp:sp modelId="{5FFC4DCE-A438-4DDA-883A-C6BACE3E177F}">
      <dsp:nvSpPr>
        <dsp:cNvPr id="0" name=""/>
        <dsp:cNvSpPr/>
      </dsp:nvSpPr>
      <dsp:spPr>
        <a:xfrm>
          <a:off x="6087006" y="1119073"/>
          <a:ext cx="515488" cy="603024"/>
        </a:xfrm>
        <a:prstGeom prst="rightArrow">
          <a:avLst>
            <a:gd name="adj1" fmla="val 60000"/>
            <a:gd name="adj2" fmla="val 50000"/>
          </a:avLst>
        </a:prstGeom>
        <a:solidFill>
          <a:schemeClr val="bg2">
            <a:lumMod val="50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11250">
            <a:lnSpc>
              <a:spcPct val="90000"/>
            </a:lnSpc>
            <a:spcBef>
              <a:spcPct val="0"/>
            </a:spcBef>
            <a:spcAft>
              <a:spcPct val="35000"/>
            </a:spcAft>
            <a:buNone/>
          </a:pPr>
          <a:endParaRPr lang="en-US" sz="2500" kern="1200"/>
        </a:p>
      </dsp:txBody>
      <dsp:txXfrm>
        <a:off x="6087006" y="1239678"/>
        <a:ext cx="360842" cy="361814"/>
      </dsp:txXfrm>
    </dsp:sp>
    <dsp:sp modelId="{E3EA3988-881C-4B0B-A970-4B97C381D51E}">
      <dsp:nvSpPr>
        <dsp:cNvPr id="0" name=""/>
        <dsp:cNvSpPr/>
      </dsp:nvSpPr>
      <dsp:spPr>
        <a:xfrm>
          <a:off x="6816471" y="691120"/>
          <a:ext cx="2431548" cy="1458929"/>
        </a:xfrm>
        <a:prstGeom prst="roundRect">
          <a:avLst>
            <a:gd name="adj" fmla="val 10000"/>
          </a:avLst>
        </a:prstGeom>
        <a:solidFill>
          <a:srgbClr val="75C5C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a:t>Evaluative</a:t>
          </a:r>
        </a:p>
      </dsp:txBody>
      <dsp:txXfrm>
        <a:off x="6859202" y="733851"/>
        <a:ext cx="2346086" cy="1373467"/>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1FF3ED-6287-4C2A-A1DB-673D6C631AEA}">
      <dsp:nvSpPr>
        <dsp:cNvPr id="0" name=""/>
        <dsp:cNvSpPr/>
      </dsp:nvSpPr>
      <dsp:spPr>
        <a:xfrm>
          <a:off x="0" y="471888"/>
          <a:ext cx="10103103" cy="604800"/>
        </a:xfrm>
        <a:prstGeom prst="rect">
          <a:avLst/>
        </a:prstGeom>
        <a:noFill/>
        <a:ln w="28575" cap="flat" cmpd="sng" algn="ctr">
          <a:solidFill>
            <a:srgbClr val="2F2E7E"/>
          </a:solidFill>
          <a:prstDash val="solid"/>
          <a:miter lim="800000"/>
        </a:ln>
        <a:effectLst/>
      </dsp:spPr>
      <dsp:style>
        <a:lnRef idx="2">
          <a:scrgbClr r="0" g="0" b="0"/>
        </a:lnRef>
        <a:fillRef idx="1">
          <a:scrgbClr r="0" g="0" b="0"/>
        </a:fillRef>
        <a:effectRef idx="0">
          <a:scrgbClr r="0" g="0" b="0"/>
        </a:effectRef>
        <a:fontRef idx="minor"/>
      </dsp:style>
    </dsp:sp>
    <dsp:sp modelId="{2D0E5A3C-19D3-4795-8A73-9F888B86EBAA}">
      <dsp:nvSpPr>
        <dsp:cNvPr id="0" name=""/>
        <dsp:cNvSpPr/>
      </dsp:nvSpPr>
      <dsp:spPr>
        <a:xfrm>
          <a:off x="505155" y="117648"/>
          <a:ext cx="7072172" cy="708480"/>
        </a:xfrm>
        <a:prstGeom prst="roundRect">
          <a:avLst/>
        </a:prstGeom>
        <a:solidFill>
          <a:srgbClr val="2F2E7E"/>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311" tIns="0" rIns="267311" bIns="0" numCol="1" spcCol="1270" anchor="ctr" anchorCtr="0">
          <a:noAutofit/>
        </a:bodyPr>
        <a:lstStyle/>
        <a:p>
          <a:pPr marL="0" lvl="0" indent="0" algn="l" defTabSz="1066800">
            <a:lnSpc>
              <a:spcPct val="90000"/>
            </a:lnSpc>
            <a:spcBef>
              <a:spcPct val="0"/>
            </a:spcBef>
            <a:spcAft>
              <a:spcPct val="35000"/>
            </a:spcAft>
            <a:buNone/>
          </a:pPr>
          <a:r>
            <a:rPr lang="en-GB" sz="2400" b="1" kern="1200" dirty="0"/>
            <a:t>Be open </a:t>
          </a:r>
          <a:r>
            <a:rPr lang="en-GB" sz="2400" kern="1200" dirty="0"/>
            <a:t>to finding new ideas and new information.</a:t>
          </a:r>
          <a:endParaRPr lang="en-US" sz="2400" kern="1200" dirty="0"/>
        </a:p>
      </dsp:txBody>
      <dsp:txXfrm>
        <a:off x="539740" y="152233"/>
        <a:ext cx="7003002" cy="639310"/>
      </dsp:txXfrm>
    </dsp:sp>
    <dsp:sp modelId="{14FFCF12-DF31-44B7-A812-82CA7DACA84B}">
      <dsp:nvSpPr>
        <dsp:cNvPr id="0" name=""/>
        <dsp:cNvSpPr/>
      </dsp:nvSpPr>
      <dsp:spPr>
        <a:xfrm>
          <a:off x="0" y="1560528"/>
          <a:ext cx="10103103" cy="604800"/>
        </a:xfrm>
        <a:prstGeom prst="rect">
          <a:avLst/>
        </a:prstGeom>
        <a:noFill/>
        <a:ln w="28575" cap="flat" cmpd="sng" algn="ctr">
          <a:solidFill>
            <a:srgbClr val="75C5C2"/>
          </a:solidFill>
          <a:prstDash val="solid"/>
          <a:miter lim="800000"/>
        </a:ln>
        <a:effectLst/>
      </dsp:spPr>
      <dsp:style>
        <a:lnRef idx="2">
          <a:scrgbClr r="0" g="0" b="0"/>
        </a:lnRef>
        <a:fillRef idx="1">
          <a:scrgbClr r="0" g="0" b="0"/>
        </a:fillRef>
        <a:effectRef idx="0">
          <a:scrgbClr r="0" g="0" b="0"/>
        </a:effectRef>
        <a:fontRef idx="minor"/>
      </dsp:style>
    </dsp:sp>
    <dsp:sp modelId="{A355E50A-A79A-4498-AD42-DB13F58B40B4}">
      <dsp:nvSpPr>
        <dsp:cNvPr id="0" name=""/>
        <dsp:cNvSpPr/>
      </dsp:nvSpPr>
      <dsp:spPr>
        <a:xfrm>
          <a:off x="505155" y="1206288"/>
          <a:ext cx="7072172" cy="708480"/>
        </a:xfrm>
        <a:prstGeom prst="roundRect">
          <a:avLst/>
        </a:prstGeom>
        <a:solidFill>
          <a:srgbClr val="75C5C2"/>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311" tIns="0" rIns="267311" bIns="0" numCol="1" spcCol="1270" anchor="ctr" anchorCtr="0">
          <a:noAutofit/>
        </a:bodyPr>
        <a:lstStyle/>
        <a:p>
          <a:pPr marL="0" lvl="0" indent="0" algn="l" defTabSz="1066800">
            <a:lnSpc>
              <a:spcPct val="90000"/>
            </a:lnSpc>
            <a:spcBef>
              <a:spcPct val="0"/>
            </a:spcBef>
            <a:spcAft>
              <a:spcPct val="35000"/>
            </a:spcAft>
            <a:buNone/>
          </a:pPr>
          <a:r>
            <a:rPr lang="en-GB" sz="2400" kern="1200" dirty="0"/>
            <a:t>Ask </a:t>
          </a:r>
          <a:r>
            <a:rPr lang="en-GB" sz="2400" b="1" kern="1200" dirty="0"/>
            <a:t>critical questions </a:t>
          </a:r>
          <a:r>
            <a:rPr lang="en-GB" sz="2400" kern="1200" dirty="0"/>
            <a:t>when you are researching.</a:t>
          </a:r>
          <a:endParaRPr lang="en-US" sz="2400" kern="1200" dirty="0"/>
        </a:p>
      </dsp:txBody>
      <dsp:txXfrm>
        <a:off x="539740" y="1240873"/>
        <a:ext cx="7003002" cy="639310"/>
      </dsp:txXfrm>
    </dsp:sp>
    <dsp:sp modelId="{ACF0DB1B-4205-4F1D-AD6D-E9D4EB66BA6D}">
      <dsp:nvSpPr>
        <dsp:cNvPr id="0" name=""/>
        <dsp:cNvSpPr/>
      </dsp:nvSpPr>
      <dsp:spPr>
        <a:xfrm>
          <a:off x="0" y="2649168"/>
          <a:ext cx="10103103" cy="604800"/>
        </a:xfrm>
        <a:prstGeom prst="rect">
          <a:avLst/>
        </a:prstGeom>
        <a:noFill/>
        <a:ln w="28575" cap="flat" cmpd="sng" algn="ctr">
          <a:solidFill>
            <a:srgbClr val="2F2E7E"/>
          </a:solidFill>
          <a:prstDash val="solid"/>
          <a:miter lim="800000"/>
        </a:ln>
        <a:effectLst/>
      </dsp:spPr>
      <dsp:style>
        <a:lnRef idx="2">
          <a:scrgbClr r="0" g="0" b="0"/>
        </a:lnRef>
        <a:fillRef idx="1">
          <a:scrgbClr r="0" g="0" b="0"/>
        </a:fillRef>
        <a:effectRef idx="0">
          <a:scrgbClr r="0" g="0" b="0"/>
        </a:effectRef>
        <a:fontRef idx="minor"/>
      </dsp:style>
    </dsp:sp>
    <dsp:sp modelId="{FF479B92-22A2-4BFC-90EC-1ACA50BE2B8C}">
      <dsp:nvSpPr>
        <dsp:cNvPr id="0" name=""/>
        <dsp:cNvSpPr/>
      </dsp:nvSpPr>
      <dsp:spPr>
        <a:xfrm>
          <a:off x="505155" y="2294928"/>
          <a:ext cx="7072172" cy="708480"/>
        </a:xfrm>
        <a:prstGeom prst="roundRect">
          <a:avLst/>
        </a:prstGeom>
        <a:solidFill>
          <a:srgbClr val="E6287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311" tIns="0" rIns="267311" bIns="0" numCol="1" spcCol="1270" anchor="ctr" anchorCtr="0">
          <a:noAutofit/>
        </a:bodyPr>
        <a:lstStyle/>
        <a:p>
          <a:pPr marL="0" lvl="0" indent="0" algn="l" defTabSz="1066800">
            <a:lnSpc>
              <a:spcPct val="90000"/>
            </a:lnSpc>
            <a:spcBef>
              <a:spcPct val="0"/>
            </a:spcBef>
            <a:spcAft>
              <a:spcPct val="35000"/>
            </a:spcAft>
            <a:buNone/>
          </a:pPr>
          <a:r>
            <a:rPr lang="en-GB" sz="2400" kern="1200" dirty="0"/>
            <a:t>Use the </a:t>
          </a:r>
          <a:r>
            <a:rPr lang="en-GB" sz="2400" b="1" kern="1200" dirty="0"/>
            <a:t>CRAP</a:t>
          </a:r>
          <a:r>
            <a:rPr lang="en-GB" sz="2400" kern="1200" dirty="0"/>
            <a:t> method when analysing sources.</a:t>
          </a:r>
          <a:endParaRPr lang="en-US" sz="2400" kern="1200" dirty="0"/>
        </a:p>
      </dsp:txBody>
      <dsp:txXfrm>
        <a:off x="539740" y="2329513"/>
        <a:ext cx="7003002" cy="639310"/>
      </dsp:txXfrm>
    </dsp:sp>
    <dsp:sp modelId="{813C6202-F40D-4120-A056-59FF39E1321D}">
      <dsp:nvSpPr>
        <dsp:cNvPr id="0" name=""/>
        <dsp:cNvSpPr/>
      </dsp:nvSpPr>
      <dsp:spPr>
        <a:xfrm>
          <a:off x="0" y="3737808"/>
          <a:ext cx="10103103" cy="604800"/>
        </a:xfrm>
        <a:prstGeom prst="rect">
          <a:avLst/>
        </a:prstGeom>
        <a:noFill/>
        <a:ln w="28575" cap="flat" cmpd="sng" algn="ctr">
          <a:solidFill>
            <a:schemeClr val="bg2">
              <a:lumMod val="75000"/>
            </a:schemeClr>
          </a:solidFill>
          <a:prstDash val="solid"/>
          <a:miter lim="800000"/>
        </a:ln>
        <a:effectLst/>
      </dsp:spPr>
      <dsp:style>
        <a:lnRef idx="2">
          <a:scrgbClr r="0" g="0" b="0"/>
        </a:lnRef>
        <a:fillRef idx="1">
          <a:scrgbClr r="0" g="0" b="0"/>
        </a:fillRef>
        <a:effectRef idx="0">
          <a:scrgbClr r="0" g="0" b="0"/>
        </a:effectRef>
        <a:fontRef idx="minor"/>
      </dsp:style>
    </dsp:sp>
    <dsp:sp modelId="{D5DC670F-B88A-47F9-A625-733D1F8E8D7A}">
      <dsp:nvSpPr>
        <dsp:cNvPr id="0" name=""/>
        <dsp:cNvSpPr/>
      </dsp:nvSpPr>
      <dsp:spPr>
        <a:xfrm>
          <a:off x="505155" y="3383568"/>
          <a:ext cx="7072172" cy="708480"/>
        </a:xfrm>
        <a:prstGeom prst="roundRect">
          <a:avLst/>
        </a:prstGeom>
        <a:solidFill>
          <a:schemeClr val="bg2">
            <a:lumMod val="7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67311" tIns="0" rIns="267311" bIns="0" numCol="1" spcCol="1270" anchor="ctr" anchorCtr="0">
          <a:noAutofit/>
        </a:bodyPr>
        <a:lstStyle/>
        <a:p>
          <a:pPr marL="0" lvl="0" indent="0" algn="l" defTabSz="1066800">
            <a:lnSpc>
              <a:spcPct val="90000"/>
            </a:lnSpc>
            <a:spcBef>
              <a:spcPct val="0"/>
            </a:spcBef>
            <a:spcAft>
              <a:spcPct val="35000"/>
            </a:spcAft>
            <a:buNone/>
          </a:pPr>
          <a:r>
            <a:rPr lang="en-GB" sz="2400" kern="1200" dirty="0"/>
            <a:t>Use </a:t>
          </a:r>
          <a:r>
            <a:rPr lang="en-GB" sz="2400" b="1" kern="1200" dirty="0"/>
            <a:t>PEEL</a:t>
          </a:r>
          <a:r>
            <a:rPr lang="en-GB" sz="2400" kern="1200" dirty="0"/>
            <a:t> to structure your presentation</a:t>
          </a:r>
          <a:endParaRPr lang="en-US" sz="2400" kern="1200" dirty="0"/>
        </a:p>
      </dsp:txBody>
      <dsp:txXfrm>
        <a:off x="539740" y="3418153"/>
        <a:ext cx="7003002" cy="639310"/>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B8359E-0E39-4AF0-8B5F-7E1C2ECEEFAC}" type="datetimeFigureOut">
              <a:rPr lang="en-GB" smtClean="0"/>
              <a:t>07/12/2023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48D918A-97D6-427A-9E2B-837F49289A6C}" type="slidenum">
              <a:rPr lang="en-GB" smtClean="0"/>
              <a:t>‹#›</a:t>
            </a:fld>
            <a:endParaRPr lang="en-GB"/>
          </a:p>
        </p:txBody>
      </p:sp>
    </p:spTree>
    <p:extLst>
      <p:ext uri="{BB962C8B-B14F-4D97-AF65-F5344CB8AC3E}">
        <p14:creationId xmlns:p14="http://schemas.microsoft.com/office/powerpoint/2010/main" val="3149239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Welcome learners to your Go Visit final session at (add name of the institution) of the Think and Go Higher Programme, well done on getting this far. </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Explain that we will start with introductions and then explain more about this session and how it fits with the previous 5 sessions they’ve done.  </a:t>
            </a:r>
          </a:p>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1</a:t>
            </a:fld>
            <a:endParaRPr lang="en-GB"/>
          </a:p>
        </p:txBody>
      </p:sp>
    </p:spTree>
    <p:extLst>
      <p:ext uri="{BB962C8B-B14F-4D97-AF65-F5344CB8AC3E}">
        <p14:creationId xmlns:p14="http://schemas.microsoft.com/office/powerpoint/2010/main" val="229168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Give some examples of both kinds of sources</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12</a:t>
            </a:fld>
            <a:endParaRPr lang="en-GB"/>
          </a:p>
        </p:txBody>
      </p:sp>
    </p:spTree>
    <p:extLst>
      <p:ext uri="{BB962C8B-B14F-4D97-AF65-F5344CB8AC3E}">
        <p14:creationId xmlns:p14="http://schemas.microsoft.com/office/powerpoint/2010/main" val="26455548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Give students 3-5 minutes to identify the primary and secondary sources on the page.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Students should write down their answers on flip chart paper.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At the end of the time, share the answers with students. </a:t>
            </a:r>
          </a:p>
          <a:p>
            <a:pPr marL="171450" indent="-171450">
              <a:buFont typeface="Arial" panose="020B0604020202020204" pitchFamily="34" charset="0"/>
              <a:buChar char="•"/>
            </a:pPr>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13</a:t>
            </a:fld>
            <a:endParaRPr lang="en-GB"/>
          </a:p>
        </p:txBody>
      </p:sp>
    </p:spTree>
    <p:extLst>
      <p:ext uri="{BB962C8B-B14F-4D97-AF65-F5344CB8AC3E}">
        <p14:creationId xmlns:p14="http://schemas.microsoft.com/office/powerpoint/2010/main" val="16723777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Primary sources</a:t>
            </a:r>
          </a:p>
        </p:txBody>
      </p:sp>
      <p:sp>
        <p:nvSpPr>
          <p:cNvPr id="4" name="Slide Number Placeholder 3"/>
          <p:cNvSpPr>
            <a:spLocks noGrp="1"/>
          </p:cNvSpPr>
          <p:nvPr>
            <p:ph type="sldNum" sz="quarter" idx="5"/>
          </p:nvPr>
        </p:nvSpPr>
        <p:spPr/>
        <p:txBody>
          <a:bodyPr/>
          <a:lstStyle/>
          <a:p>
            <a:fld id="{B48D918A-97D6-427A-9E2B-837F49289A6C}" type="slidenum">
              <a:rPr lang="en-GB" smtClean="0"/>
              <a:t>14</a:t>
            </a:fld>
            <a:endParaRPr lang="en-GB"/>
          </a:p>
        </p:txBody>
      </p:sp>
    </p:spTree>
    <p:extLst>
      <p:ext uri="{BB962C8B-B14F-4D97-AF65-F5344CB8AC3E}">
        <p14:creationId xmlns:p14="http://schemas.microsoft.com/office/powerpoint/2010/main" val="24310664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Secondary sources</a:t>
            </a:r>
          </a:p>
        </p:txBody>
      </p:sp>
      <p:sp>
        <p:nvSpPr>
          <p:cNvPr id="4" name="Slide Number Placeholder 3"/>
          <p:cNvSpPr>
            <a:spLocks noGrp="1"/>
          </p:cNvSpPr>
          <p:nvPr>
            <p:ph type="sldNum" sz="quarter" idx="5"/>
          </p:nvPr>
        </p:nvSpPr>
        <p:spPr/>
        <p:txBody>
          <a:bodyPr/>
          <a:lstStyle/>
          <a:p>
            <a:fld id="{B48D918A-97D6-427A-9E2B-837F49289A6C}" type="slidenum">
              <a:rPr lang="en-GB" smtClean="0"/>
              <a:t>15</a:t>
            </a:fld>
            <a:endParaRPr lang="en-GB"/>
          </a:p>
        </p:txBody>
      </p:sp>
    </p:spTree>
    <p:extLst>
      <p:ext uri="{BB962C8B-B14F-4D97-AF65-F5344CB8AC3E}">
        <p14:creationId xmlns:p14="http://schemas.microsoft.com/office/powerpoint/2010/main" val="3037830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what bias is.</a:t>
            </a:r>
          </a:p>
          <a:p>
            <a:pPr marL="171450" indent="-171450">
              <a:buFont typeface="Arial" panose="020B0604020202020204" pitchFamily="34" charset="0"/>
              <a:buChar char="•"/>
            </a:pPr>
            <a:r>
              <a:rPr lang="en-GB" dirty="0"/>
              <a:t>Explain that it can be hard to identify in a source, but key things to look for are </a:t>
            </a:r>
            <a:r>
              <a:rPr lang="en-GB" b="0" dirty="0"/>
              <a:t>who wrote it, where they are from, when it was written and the language used.</a:t>
            </a:r>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16</a:t>
            </a:fld>
            <a:endParaRPr lang="en-GB"/>
          </a:p>
        </p:txBody>
      </p:sp>
    </p:spTree>
    <p:extLst>
      <p:ext uri="{BB962C8B-B14F-4D97-AF65-F5344CB8AC3E}">
        <p14:creationId xmlns:p14="http://schemas.microsoft.com/office/powerpoint/2010/main" val="7131303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Show students the video to explain what bias is.</a:t>
            </a:r>
          </a:p>
        </p:txBody>
      </p:sp>
      <p:sp>
        <p:nvSpPr>
          <p:cNvPr id="4" name="Slide Number Placeholder 3"/>
          <p:cNvSpPr>
            <a:spLocks noGrp="1"/>
          </p:cNvSpPr>
          <p:nvPr>
            <p:ph type="sldNum" sz="quarter" idx="5"/>
          </p:nvPr>
        </p:nvSpPr>
        <p:spPr/>
        <p:txBody>
          <a:bodyPr/>
          <a:lstStyle/>
          <a:p>
            <a:fld id="{B48D918A-97D6-427A-9E2B-837F49289A6C}" type="slidenum">
              <a:rPr lang="en-GB" smtClean="0"/>
              <a:t>17</a:t>
            </a:fld>
            <a:endParaRPr lang="en-GB"/>
          </a:p>
        </p:txBody>
      </p:sp>
    </p:spTree>
    <p:extLst>
      <p:ext uri="{BB962C8B-B14F-4D97-AF65-F5344CB8AC3E}">
        <p14:creationId xmlns:p14="http://schemas.microsoft.com/office/powerpoint/2010/main" val="14918249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how you might find bias in this type of source</a:t>
            </a:r>
          </a:p>
          <a:p>
            <a:pPr marL="171450" indent="-171450">
              <a:buFont typeface="Arial" panose="020B0604020202020204" pitchFamily="34" charset="0"/>
              <a:buChar char="•"/>
            </a:pPr>
            <a:r>
              <a:rPr lang="en-GB" dirty="0"/>
              <a:t>Use real world examples if you feel this would be useful. </a:t>
            </a:r>
          </a:p>
        </p:txBody>
      </p:sp>
      <p:sp>
        <p:nvSpPr>
          <p:cNvPr id="4" name="Slide Number Placeholder 3"/>
          <p:cNvSpPr>
            <a:spLocks noGrp="1"/>
          </p:cNvSpPr>
          <p:nvPr>
            <p:ph type="sldNum" sz="quarter" idx="5"/>
          </p:nvPr>
        </p:nvSpPr>
        <p:spPr/>
        <p:txBody>
          <a:bodyPr/>
          <a:lstStyle/>
          <a:p>
            <a:fld id="{B48D918A-97D6-427A-9E2B-837F49289A6C}" type="slidenum">
              <a:rPr lang="en-GB" smtClean="0"/>
              <a:t>18</a:t>
            </a:fld>
            <a:endParaRPr lang="en-GB"/>
          </a:p>
        </p:txBody>
      </p:sp>
    </p:spTree>
    <p:extLst>
      <p:ext uri="{BB962C8B-B14F-4D97-AF65-F5344CB8AC3E}">
        <p14:creationId xmlns:p14="http://schemas.microsoft.com/office/powerpoint/2010/main" val="39507515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how you might find bias in this type of source</a:t>
            </a:r>
          </a:p>
          <a:p>
            <a:pPr marL="171450" indent="-171450">
              <a:buFont typeface="Arial" panose="020B0604020202020204" pitchFamily="34" charset="0"/>
              <a:buChar char="•"/>
            </a:pPr>
            <a:r>
              <a:rPr lang="en-GB" dirty="0"/>
              <a:t>Use real world examples if you feel this would be useful. </a:t>
            </a:r>
          </a:p>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19</a:t>
            </a:fld>
            <a:endParaRPr lang="en-GB"/>
          </a:p>
        </p:txBody>
      </p:sp>
    </p:spTree>
    <p:extLst>
      <p:ext uri="{BB962C8B-B14F-4D97-AF65-F5344CB8AC3E}">
        <p14:creationId xmlns:p14="http://schemas.microsoft.com/office/powerpoint/2010/main" val="2564918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how you might find bias in this type of source</a:t>
            </a:r>
          </a:p>
          <a:p>
            <a:pPr marL="171450" indent="-171450">
              <a:buFont typeface="Arial" panose="020B0604020202020204" pitchFamily="34" charset="0"/>
              <a:buChar char="•"/>
            </a:pPr>
            <a:r>
              <a:rPr lang="en-GB" dirty="0"/>
              <a:t>Use real world examples if you feel this would be useful. </a:t>
            </a:r>
          </a:p>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20</a:t>
            </a:fld>
            <a:endParaRPr lang="en-GB"/>
          </a:p>
        </p:txBody>
      </p:sp>
    </p:spTree>
    <p:extLst>
      <p:ext uri="{BB962C8B-B14F-4D97-AF65-F5344CB8AC3E}">
        <p14:creationId xmlns:p14="http://schemas.microsoft.com/office/powerpoint/2010/main" val="153538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how you might find bias in this type of source</a:t>
            </a:r>
          </a:p>
          <a:p>
            <a:pPr marL="171450" indent="-171450">
              <a:buFont typeface="Arial" panose="020B0604020202020204" pitchFamily="34" charset="0"/>
              <a:buChar char="•"/>
            </a:pPr>
            <a:r>
              <a:rPr lang="en-GB" dirty="0"/>
              <a:t>Use real world examples if you feel this would be useful. </a:t>
            </a:r>
          </a:p>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21</a:t>
            </a:fld>
            <a:endParaRPr lang="en-GB"/>
          </a:p>
        </p:txBody>
      </p:sp>
    </p:spTree>
    <p:extLst>
      <p:ext uri="{BB962C8B-B14F-4D97-AF65-F5344CB8AC3E}">
        <p14:creationId xmlns:p14="http://schemas.microsoft.com/office/powerpoint/2010/main" val="2070410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kern="1200" dirty="0">
                <a:solidFill>
                  <a:schemeClr val="tx1"/>
                </a:solidFill>
                <a:effectLst/>
                <a:latin typeface="+mn-lt"/>
                <a:ea typeface="+mn-ea"/>
                <a:cs typeface="+mn-cs"/>
              </a:rPr>
              <a:t>OO – Introduce yourself and your institution, as well as what course you studied at university.</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r>
              <a:rPr lang="en-GB" sz="1200" b="0" i="0" kern="1200" dirty="0">
                <a:solidFill>
                  <a:schemeClr val="tx1"/>
                </a:solidFill>
                <a:effectLst/>
                <a:latin typeface="+mn-lt"/>
                <a:ea typeface="+mn-ea"/>
                <a:cs typeface="+mn-cs"/>
              </a:rPr>
              <a:t>Note: Slides 1-8 are introductory slides, which should be completed within the first 15 minutes of the session</a:t>
            </a: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862734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how you might find bias in this type of source</a:t>
            </a:r>
          </a:p>
          <a:p>
            <a:pPr marL="171450" indent="-171450">
              <a:buFont typeface="Arial" panose="020B0604020202020204" pitchFamily="34" charset="0"/>
              <a:buChar char="•"/>
            </a:pPr>
            <a:r>
              <a:rPr lang="en-GB" dirty="0"/>
              <a:t>Use real world examples if you feel this would be useful. </a:t>
            </a:r>
          </a:p>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22</a:t>
            </a:fld>
            <a:endParaRPr lang="en-GB"/>
          </a:p>
        </p:txBody>
      </p:sp>
    </p:spTree>
    <p:extLst>
      <p:ext uri="{BB962C8B-B14F-4D97-AF65-F5344CB8AC3E}">
        <p14:creationId xmlns:p14="http://schemas.microsoft.com/office/powerpoint/2010/main" val="216670457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cs typeface="Calibri"/>
              </a:rPr>
              <a:t>Introduce students to C.R.A.A.P, a process for analysing sources and identifying potential bias.</a:t>
            </a:r>
          </a:p>
          <a:p>
            <a:r>
              <a:rPr lang="en-GB" b="1" dirty="0">
                <a:cs typeface="Calibri"/>
              </a:rPr>
              <a:t>Currency:</a:t>
            </a:r>
            <a:r>
              <a:rPr lang="en-GB" dirty="0">
                <a:cs typeface="Calibri"/>
              </a:rPr>
              <a:t> Is this information current? Is it the most up to date research on my topic that I can access?</a:t>
            </a:r>
          </a:p>
          <a:p>
            <a:r>
              <a:rPr lang="en-GB" b="1" dirty="0">
                <a:cs typeface="Calibri"/>
              </a:rPr>
              <a:t>Relevance:</a:t>
            </a:r>
            <a:r>
              <a:rPr lang="en-GB" dirty="0">
                <a:cs typeface="Calibri"/>
              </a:rPr>
              <a:t> Is this relevant to my project? Just because something is relevant to the research topic doesn’t mean it is relevant to your research project. If you are researching diabetes in children in the UK, then a children's book on diabetes is not necessarily relevant, however if your research is on how we explain complex medical conditions to children then a children's book on diabetes could be relevant.</a:t>
            </a:r>
          </a:p>
          <a:p>
            <a:r>
              <a:rPr lang="en-GB" b="1" dirty="0">
                <a:cs typeface="Calibri"/>
              </a:rPr>
              <a:t>Accuracy: </a:t>
            </a:r>
            <a:r>
              <a:rPr lang="en-GB" dirty="0">
                <a:cs typeface="Calibri"/>
              </a:rPr>
              <a:t>How accurate is the information? Does it match up with everything else you've read on the topic? </a:t>
            </a:r>
          </a:p>
          <a:p>
            <a:r>
              <a:rPr lang="en-GB" b="1" dirty="0">
                <a:cs typeface="Calibri"/>
              </a:rPr>
              <a:t>Purpose:</a:t>
            </a:r>
            <a:r>
              <a:rPr lang="en-GB" dirty="0">
                <a:cs typeface="Calibri"/>
              </a:rPr>
              <a:t> Why was the research completed? What was the purpose of it? Who funded the research and why?</a:t>
            </a:r>
          </a:p>
          <a:p>
            <a:endParaRPr lang="en-GB" dirty="0">
              <a:cs typeface="Calibri"/>
            </a:endParaRPr>
          </a:p>
          <a:p>
            <a:r>
              <a:rPr lang="en-GB" dirty="0">
                <a:cs typeface="Calibri"/>
              </a:rPr>
              <a:t>You can keep track of you sources with a simple source evaluation table, an example of which is on the next slide (and in the student’s booklets). </a:t>
            </a:r>
          </a:p>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23</a:t>
            </a:fld>
            <a:endParaRPr lang="en-GB"/>
          </a:p>
        </p:txBody>
      </p:sp>
    </p:spTree>
    <p:extLst>
      <p:ext uri="{BB962C8B-B14F-4D97-AF65-F5344CB8AC3E}">
        <p14:creationId xmlns:p14="http://schemas.microsoft.com/office/powerpoint/2010/main" val="237045313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cs typeface="Calibri"/>
              </a:rPr>
              <a:t>Currency: Is this information current? Is it the most up to date research on my topic that I can access?</a:t>
            </a:r>
          </a:p>
          <a:p>
            <a:r>
              <a:rPr lang="en-GB" dirty="0">
                <a:cs typeface="Calibri"/>
              </a:rPr>
              <a:t>Relevance: Is this relevant to my project? Just because something is relevant to the research topic doesn’t mean it is relevant to your research project. If you are researching diabetes in children in the UK, then a children’s book on diabetes is not necessarily relevant, however if your research is on how we explain complex medical conditions to children then a children’s book on diabetes could be relevant.</a:t>
            </a:r>
          </a:p>
          <a:p>
            <a:r>
              <a:rPr lang="en-GB" dirty="0">
                <a:cs typeface="Calibri"/>
              </a:rPr>
              <a:t>Accuracy: How accurate is the information? Does it match up with everything else you've read on the topic? </a:t>
            </a:r>
          </a:p>
          <a:p>
            <a:r>
              <a:rPr lang="en-GB" dirty="0">
                <a:cs typeface="Calibri"/>
              </a:rPr>
              <a:t>Purpose: Why was the research completed? What was the purpose of it? Who funded the research and why?</a:t>
            </a:r>
          </a:p>
          <a:p>
            <a:endParaRPr lang="en-GB" dirty="0">
              <a:cs typeface="Calibri"/>
            </a:endParaRPr>
          </a:p>
          <a:p>
            <a:r>
              <a:rPr lang="en-GB" dirty="0">
                <a:cs typeface="Calibri"/>
              </a:rPr>
              <a:t>You can keep track of you sources with a simple source evaluation table, an example of which is on the next slide. </a:t>
            </a:r>
          </a:p>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24</a:t>
            </a:fld>
            <a:endParaRPr lang="en-GB"/>
          </a:p>
        </p:txBody>
      </p:sp>
    </p:spTree>
    <p:extLst>
      <p:ext uri="{BB962C8B-B14F-4D97-AF65-F5344CB8AC3E}">
        <p14:creationId xmlns:p14="http://schemas.microsoft.com/office/powerpoint/2010/main" val="383091352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Share this source with students, asking them to fill in their C.R.A.A.P table as they watch it. </a:t>
            </a:r>
          </a:p>
        </p:txBody>
      </p:sp>
      <p:sp>
        <p:nvSpPr>
          <p:cNvPr id="4" name="Slide Number Placeholder 3"/>
          <p:cNvSpPr>
            <a:spLocks noGrp="1"/>
          </p:cNvSpPr>
          <p:nvPr>
            <p:ph type="sldNum" sz="quarter" idx="5"/>
          </p:nvPr>
        </p:nvSpPr>
        <p:spPr/>
        <p:txBody>
          <a:bodyPr/>
          <a:lstStyle/>
          <a:p>
            <a:fld id="{B48D918A-97D6-427A-9E2B-837F49289A6C}" type="slidenum">
              <a:rPr lang="en-GB" smtClean="0"/>
              <a:t>25</a:t>
            </a:fld>
            <a:endParaRPr lang="en-GB"/>
          </a:p>
        </p:txBody>
      </p:sp>
    </p:spTree>
    <p:extLst>
      <p:ext uri="{BB962C8B-B14F-4D97-AF65-F5344CB8AC3E}">
        <p14:creationId xmlns:p14="http://schemas.microsoft.com/office/powerpoint/2010/main" val="18586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Now share this slide, which will help them fill the other spaces on their table. </a:t>
            </a:r>
          </a:p>
          <a:p>
            <a:r>
              <a:rPr lang="en-GB" dirty="0"/>
              <a:t>Ask students to feed back to the group about what they found.</a:t>
            </a:r>
          </a:p>
        </p:txBody>
      </p:sp>
      <p:sp>
        <p:nvSpPr>
          <p:cNvPr id="4" name="Slide Number Placeholder 3"/>
          <p:cNvSpPr>
            <a:spLocks noGrp="1"/>
          </p:cNvSpPr>
          <p:nvPr>
            <p:ph type="sldNum" sz="quarter" idx="5"/>
          </p:nvPr>
        </p:nvSpPr>
        <p:spPr/>
        <p:txBody>
          <a:bodyPr/>
          <a:lstStyle/>
          <a:p>
            <a:fld id="{B48D918A-97D6-427A-9E2B-837F49289A6C}" type="slidenum">
              <a:rPr lang="en-GB" smtClean="0"/>
              <a:t>26</a:t>
            </a:fld>
            <a:endParaRPr lang="en-GB"/>
          </a:p>
        </p:txBody>
      </p:sp>
    </p:spTree>
    <p:extLst>
      <p:ext uri="{BB962C8B-B14F-4D97-AF65-F5344CB8AC3E}">
        <p14:creationId xmlns:p14="http://schemas.microsoft.com/office/powerpoint/2010/main" val="35593517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Give students two minutes to come up with a definition for critical thinking. </a:t>
            </a:r>
          </a:p>
          <a:p>
            <a:pPr marL="171450" indent="-171450">
              <a:buFont typeface="Arial" panose="020B0604020202020204" pitchFamily="34" charset="0"/>
              <a:buChar char="•"/>
            </a:pPr>
            <a:r>
              <a:rPr lang="en-GB" dirty="0"/>
              <a:t>At the end of the two minutes, ask them to feed back to the group.</a:t>
            </a:r>
          </a:p>
        </p:txBody>
      </p:sp>
      <p:sp>
        <p:nvSpPr>
          <p:cNvPr id="4" name="Slide Number Placeholder 3"/>
          <p:cNvSpPr>
            <a:spLocks noGrp="1"/>
          </p:cNvSpPr>
          <p:nvPr>
            <p:ph type="sldNum" sz="quarter" idx="5"/>
          </p:nvPr>
        </p:nvSpPr>
        <p:spPr/>
        <p:txBody>
          <a:bodyPr/>
          <a:lstStyle/>
          <a:p>
            <a:fld id="{B48D918A-97D6-427A-9E2B-837F49289A6C}" type="slidenum">
              <a:rPr lang="en-GB" smtClean="0"/>
              <a:t>28</a:t>
            </a:fld>
            <a:endParaRPr lang="en-GB"/>
          </a:p>
        </p:txBody>
      </p:sp>
    </p:spTree>
    <p:extLst>
      <p:ext uri="{BB962C8B-B14F-4D97-AF65-F5344CB8AC3E}">
        <p14:creationId xmlns:p14="http://schemas.microsoft.com/office/powerpoint/2010/main" val="21920784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Share this definition of critical thinking with them.</a:t>
            </a:r>
          </a:p>
          <a:p>
            <a:pPr marL="171450" indent="-171450">
              <a:buFont typeface="Arial" panose="020B0604020202020204" pitchFamily="34" charset="0"/>
              <a:buChar char="•"/>
            </a:pPr>
            <a:r>
              <a:rPr lang="en-GB" dirty="0"/>
              <a:t>This is a very basic definition of critical thinking; but when we break it down we can really understand more about what it means to be a critical thinker. </a:t>
            </a:r>
          </a:p>
          <a:p>
            <a:pPr marL="171450" indent="-171450">
              <a:buFont typeface="Arial" panose="020B0604020202020204" pitchFamily="34" charset="0"/>
              <a:buChar char="•"/>
            </a:pPr>
            <a:r>
              <a:rPr lang="en-GB" dirty="0"/>
              <a:t>Objectivity is momentarily removing yourself and your own biases from what you might be asked to think about. This can be quite challenging because we all have biases, some of them we don't even realise we have, and it can be hard to remove ourselves from them but with practice we can learn to do this. Analysis is something that we have to do all of the time in academic writing- it’s the skill of dissecting work, and spotting patterns in sets of data that we’re all familiar with. Even if you don't work with data or in mathematical or scientific subject you will still have analysed something at some point, you might be studying history, or English, or religion, all of these subjects while have required some sort of analysis at some point.  </a:t>
            </a:r>
          </a:p>
          <a:p>
            <a:pPr marL="171450" indent="-171450">
              <a:buFont typeface="Arial" panose="020B0604020202020204" pitchFamily="34" charset="0"/>
              <a:buChar char="•"/>
            </a:pPr>
            <a:r>
              <a:rPr lang="en-GB" dirty="0"/>
              <a:t>Evaluation is the act of weighing up factors and comparing them with others, evaluation looks to the future, and doesn’t always answer the research question in its entirety, but proposes areas in which your research might go if you studied that subject further. </a:t>
            </a:r>
          </a:p>
          <a:p>
            <a:pPr marL="171450" indent="-171450">
              <a:buFont typeface="Arial" panose="020B0604020202020204" pitchFamily="34" charset="0"/>
              <a:buChar char="•"/>
            </a:pPr>
            <a:r>
              <a:rPr lang="en-GB" dirty="0"/>
              <a:t>The judgment is your opportunity to add yourself back into the critical thinking, this is really important because it's when you add your voice, and get to show what you've learnt, by evaluating the objective analysis in relation to what you might already know.  Critical thinking isn't just an academic skill; it is a life skill. </a:t>
            </a:r>
          </a:p>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29</a:t>
            </a:fld>
            <a:endParaRPr lang="en-GB"/>
          </a:p>
        </p:txBody>
      </p:sp>
    </p:spTree>
    <p:extLst>
      <p:ext uri="{BB962C8B-B14F-4D97-AF65-F5344CB8AC3E}">
        <p14:creationId xmlns:p14="http://schemas.microsoft.com/office/powerpoint/2010/main" val="9452652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Share this slide with students, explaining how critical thinking will be important in this task. .</a:t>
            </a:r>
          </a:p>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30</a:t>
            </a:fld>
            <a:endParaRPr lang="en-GB"/>
          </a:p>
        </p:txBody>
      </p:sp>
    </p:spTree>
    <p:extLst>
      <p:ext uri="{BB962C8B-B14F-4D97-AF65-F5344CB8AC3E}">
        <p14:creationId xmlns:p14="http://schemas.microsoft.com/office/powerpoint/2010/main" val="160187881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cs typeface="Calibri"/>
              </a:rPr>
              <a:t>Critical thinkers must analyse the information presented to them and establish how useful or meaningful it is to their research.</a:t>
            </a:r>
          </a:p>
          <a:p>
            <a:pPr marL="171450" indent="-171450">
              <a:buFont typeface="Arial" panose="020B0604020202020204" pitchFamily="34" charset="0"/>
              <a:buChar char="•"/>
            </a:pPr>
            <a:r>
              <a:rPr lang="en-US" dirty="0">
                <a:cs typeface="Calibri"/>
              </a:rPr>
              <a:t>Critical thinkers must be able to communicate their research in a clear and concise way.</a:t>
            </a:r>
          </a:p>
          <a:p>
            <a:pPr marL="171450" indent="-171450">
              <a:buFont typeface="Arial" panose="020B0604020202020204" pitchFamily="34" charset="0"/>
              <a:buChar char="•"/>
            </a:pPr>
            <a:r>
              <a:rPr lang="en-US" dirty="0">
                <a:cs typeface="Calibri"/>
              </a:rPr>
              <a:t>Critical thinkers are creative researchers, they see problems or areas that need investigated and look for the solutions.</a:t>
            </a:r>
          </a:p>
          <a:p>
            <a:pPr marL="171450" indent="-171450">
              <a:buFont typeface="Arial" panose="020B0604020202020204" pitchFamily="34" charset="0"/>
              <a:buChar char="•"/>
            </a:pPr>
            <a:r>
              <a:rPr lang="en-US" dirty="0">
                <a:cs typeface="Calibri"/>
              </a:rPr>
              <a:t>Critical thinkers are open minded, they do not approach their research with bias or pre-conceived ideas.</a:t>
            </a:r>
          </a:p>
          <a:p>
            <a:pPr marL="171450" indent="-171450">
              <a:buFont typeface="Arial" panose="020B0604020202020204" pitchFamily="34" charset="0"/>
              <a:buChar char="•"/>
            </a:pPr>
            <a:r>
              <a:rPr lang="en-US" dirty="0">
                <a:cs typeface="Calibri"/>
              </a:rPr>
              <a:t>Critical thinkers are problem solvers.</a:t>
            </a:r>
          </a:p>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31</a:t>
            </a:fld>
            <a:endParaRPr lang="en-GB"/>
          </a:p>
        </p:txBody>
      </p:sp>
    </p:spTree>
    <p:extLst>
      <p:ext uri="{BB962C8B-B14F-4D97-AF65-F5344CB8AC3E}">
        <p14:creationId xmlns:p14="http://schemas.microsoft.com/office/powerpoint/2010/main" val="403578419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GB" dirty="0"/>
              <a:t>The development of these skills will allow students to become critical thinkers who are open to new ideas and confident in their ability to think critically about the work of others. </a:t>
            </a:r>
            <a:endParaRPr lang="en-US" dirty="0"/>
          </a:p>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32</a:t>
            </a:fld>
            <a:endParaRPr lang="en-GB"/>
          </a:p>
        </p:txBody>
      </p:sp>
    </p:spTree>
    <p:extLst>
      <p:ext uri="{BB962C8B-B14F-4D97-AF65-F5344CB8AC3E}">
        <p14:creationId xmlns:p14="http://schemas.microsoft.com/office/powerpoint/2010/main" val="20317188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GB" sz="1200" b="0" i="0" kern="1200" dirty="0">
                <a:solidFill>
                  <a:schemeClr val="tx1"/>
                </a:solidFill>
                <a:effectLst/>
                <a:latin typeface="+mn-lt"/>
                <a:ea typeface="+mn-ea"/>
                <a:cs typeface="+mn-cs"/>
              </a:rPr>
              <a:t>SA – Introduce yourself, the institution you study at and your course. </a:t>
            </a:r>
          </a:p>
          <a:p>
            <a:pPr marL="171450" indent="-171450">
              <a:buFont typeface="Arial" panose="020B0604020202020204" pitchFamily="34" charset="0"/>
              <a:buChar char="•"/>
            </a:pPr>
            <a:endParaRPr lang="en-GB" sz="1200" b="0" i="0" kern="1200" dirty="0">
              <a:solidFill>
                <a:schemeClr val="tx1"/>
              </a:solidFill>
              <a:effectLst/>
              <a:latin typeface="+mn-lt"/>
              <a:ea typeface="+mn-ea"/>
              <a:cs typeface="+mn-cs"/>
            </a:endParaRPr>
          </a:p>
          <a:p>
            <a:pPr marL="0" indent="0">
              <a:buFont typeface="Arial" panose="020B0604020202020204" pitchFamily="34" charset="0"/>
              <a:buNone/>
            </a:pPr>
            <a:endParaRPr lang="en-GB" sz="1200" b="0" i="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681070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there are three types of critical questions.</a:t>
            </a:r>
          </a:p>
          <a:p>
            <a:pPr marL="0" indent="0">
              <a:buFont typeface="Arial" panose="020B0604020202020204" pitchFamily="34" charset="0"/>
              <a:buNone/>
            </a:pPr>
            <a:r>
              <a:rPr lang="en-GB" dirty="0"/>
              <a:t>Descriptive – Asks for basic facts and information about the source/topic/event. </a:t>
            </a:r>
          </a:p>
          <a:p>
            <a:pPr marL="0" indent="0">
              <a:buFont typeface="Arial" panose="020B0604020202020204" pitchFamily="34" charset="0"/>
              <a:buNone/>
            </a:pPr>
            <a:r>
              <a:rPr lang="en-GB" dirty="0"/>
              <a:t>Analytical – Asks for further detail, using logic and reasoning to understand more about the source/topic/event.</a:t>
            </a:r>
          </a:p>
          <a:p>
            <a:pPr marL="0" indent="0">
              <a:buFont typeface="Arial" panose="020B0604020202020204" pitchFamily="34" charset="0"/>
              <a:buNone/>
            </a:pPr>
            <a:r>
              <a:rPr lang="en-GB" dirty="0"/>
              <a:t>Evaluative – Asks what the impact of the source/topic/event is or how it compares to something else. </a:t>
            </a:r>
          </a:p>
        </p:txBody>
      </p:sp>
      <p:sp>
        <p:nvSpPr>
          <p:cNvPr id="4" name="Slide Number Placeholder 3"/>
          <p:cNvSpPr>
            <a:spLocks noGrp="1"/>
          </p:cNvSpPr>
          <p:nvPr>
            <p:ph type="sldNum" sz="quarter" idx="5"/>
          </p:nvPr>
        </p:nvSpPr>
        <p:spPr/>
        <p:txBody>
          <a:bodyPr/>
          <a:lstStyle/>
          <a:p>
            <a:fld id="{B48D918A-97D6-427A-9E2B-837F49289A6C}" type="slidenum">
              <a:rPr lang="en-GB" smtClean="0"/>
              <a:t>33</a:t>
            </a:fld>
            <a:endParaRPr lang="en-GB"/>
          </a:p>
        </p:txBody>
      </p:sp>
    </p:spTree>
    <p:extLst>
      <p:ext uri="{BB962C8B-B14F-4D97-AF65-F5344CB8AC3E}">
        <p14:creationId xmlns:p14="http://schemas.microsoft.com/office/powerpoint/2010/main" val="28938382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34</a:t>
            </a:fld>
            <a:endParaRPr lang="en-GB"/>
          </a:p>
        </p:txBody>
      </p:sp>
    </p:spTree>
    <p:extLst>
      <p:ext uri="{BB962C8B-B14F-4D97-AF65-F5344CB8AC3E}">
        <p14:creationId xmlns:p14="http://schemas.microsoft.com/office/powerpoint/2010/main" val="13088787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35</a:t>
            </a:fld>
            <a:endParaRPr lang="en-GB"/>
          </a:p>
        </p:txBody>
      </p:sp>
    </p:spTree>
    <p:extLst>
      <p:ext uri="{BB962C8B-B14F-4D97-AF65-F5344CB8AC3E}">
        <p14:creationId xmlns:p14="http://schemas.microsoft.com/office/powerpoint/2010/main" val="10775384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36</a:t>
            </a:fld>
            <a:endParaRPr lang="en-GB"/>
          </a:p>
        </p:txBody>
      </p:sp>
    </p:spTree>
    <p:extLst>
      <p:ext uri="{BB962C8B-B14F-4D97-AF65-F5344CB8AC3E}">
        <p14:creationId xmlns:p14="http://schemas.microsoft.com/office/powerpoint/2010/main" val="37837811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Hand out a source (either per pair or individually)</a:t>
            </a:r>
          </a:p>
        </p:txBody>
      </p:sp>
      <p:sp>
        <p:nvSpPr>
          <p:cNvPr id="4" name="Slide Number Placeholder 3"/>
          <p:cNvSpPr>
            <a:spLocks noGrp="1"/>
          </p:cNvSpPr>
          <p:nvPr>
            <p:ph type="sldNum" sz="quarter" idx="5"/>
          </p:nvPr>
        </p:nvSpPr>
        <p:spPr/>
        <p:txBody>
          <a:bodyPr/>
          <a:lstStyle/>
          <a:p>
            <a:fld id="{B48D918A-97D6-427A-9E2B-837F49289A6C}" type="slidenum">
              <a:rPr lang="en-GB" smtClean="0"/>
              <a:t>37</a:t>
            </a:fld>
            <a:endParaRPr lang="en-GB"/>
          </a:p>
        </p:txBody>
      </p:sp>
    </p:spTree>
    <p:extLst>
      <p:ext uri="{BB962C8B-B14F-4D97-AF65-F5344CB8AC3E}">
        <p14:creationId xmlns:p14="http://schemas.microsoft.com/office/powerpoint/2010/main" val="22433788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Recap the slides from earlier, explaining what students will be researching and preparing for the next part of the activity. </a:t>
            </a:r>
          </a:p>
          <a:p>
            <a:pPr marL="171450" indent="-171450">
              <a:buFont typeface="Arial" panose="020B0604020202020204" pitchFamily="34" charset="0"/>
              <a:buChar char="•"/>
            </a:pPr>
            <a:r>
              <a:rPr lang="en-GB" dirty="0"/>
              <a:t>Put students into groups (2-4 per group) and assign each group an organisation, either the tech company (for technology) or the children’s charity (against technology).</a:t>
            </a:r>
          </a:p>
        </p:txBody>
      </p:sp>
      <p:sp>
        <p:nvSpPr>
          <p:cNvPr id="4" name="Slide Number Placeholder 3"/>
          <p:cNvSpPr>
            <a:spLocks noGrp="1"/>
          </p:cNvSpPr>
          <p:nvPr>
            <p:ph type="sldNum" sz="quarter" idx="5"/>
          </p:nvPr>
        </p:nvSpPr>
        <p:spPr/>
        <p:txBody>
          <a:bodyPr/>
          <a:lstStyle/>
          <a:p>
            <a:fld id="{B48D918A-97D6-427A-9E2B-837F49289A6C}" type="slidenum">
              <a:rPr lang="en-GB" smtClean="0"/>
              <a:t>39</a:t>
            </a:fld>
            <a:endParaRPr lang="en-GB"/>
          </a:p>
        </p:txBody>
      </p:sp>
    </p:spTree>
    <p:extLst>
      <p:ext uri="{BB962C8B-B14F-4D97-AF65-F5344CB8AC3E}">
        <p14:creationId xmlns:p14="http://schemas.microsoft.com/office/powerpoint/2010/main" val="35901380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Recap the success criteria with students, explaining how each point relates to one of sessions 1-5.</a:t>
            </a:r>
          </a:p>
          <a:p>
            <a:pPr marL="171450" indent="-171450">
              <a:buFont typeface="Arial" panose="020B0604020202020204" pitchFamily="34" charset="0"/>
              <a:buChar char="•"/>
            </a:pPr>
            <a:r>
              <a:rPr lang="en-GB" dirty="0"/>
              <a:t>Explain that this is what students will be marked on to decide on a winning group. </a:t>
            </a:r>
          </a:p>
        </p:txBody>
      </p:sp>
      <p:sp>
        <p:nvSpPr>
          <p:cNvPr id="4" name="Slide Number Placeholder 3"/>
          <p:cNvSpPr>
            <a:spLocks noGrp="1"/>
          </p:cNvSpPr>
          <p:nvPr>
            <p:ph type="sldNum" sz="quarter" idx="5"/>
          </p:nvPr>
        </p:nvSpPr>
        <p:spPr/>
        <p:txBody>
          <a:bodyPr/>
          <a:lstStyle/>
          <a:p>
            <a:fld id="{B48D918A-97D6-427A-9E2B-837F49289A6C}" type="slidenum">
              <a:rPr lang="en-GB" smtClean="0"/>
              <a:t>40</a:t>
            </a:fld>
            <a:endParaRPr lang="en-GB"/>
          </a:p>
        </p:txBody>
      </p:sp>
    </p:spTree>
    <p:extLst>
      <p:ext uri="{BB962C8B-B14F-4D97-AF65-F5344CB8AC3E}">
        <p14:creationId xmlns:p14="http://schemas.microsoft.com/office/powerpoint/2010/main" val="422662421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Reintroduce students to PEEL, reminding them that they will need to use this as a structure for each point they make in their presentation. </a:t>
            </a:r>
          </a:p>
        </p:txBody>
      </p:sp>
      <p:sp>
        <p:nvSpPr>
          <p:cNvPr id="4" name="Slide Number Placeholder 3"/>
          <p:cNvSpPr>
            <a:spLocks noGrp="1"/>
          </p:cNvSpPr>
          <p:nvPr>
            <p:ph type="sldNum" sz="quarter" idx="5"/>
          </p:nvPr>
        </p:nvSpPr>
        <p:spPr/>
        <p:txBody>
          <a:bodyPr/>
          <a:lstStyle/>
          <a:p>
            <a:fld id="{B48D918A-97D6-427A-9E2B-837F49289A6C}" type="slidenum">
              <a:rPr lang="en-GB" smtClean="0"/>
              <a:t>41</a:t>
            </a:fld>
            <a:endParaRPr lang="en-GB"/>
          </a:p>
        </p:txBody>
      </p:sp>
    </p:spTree>
    <p:extLst>
      <p:ext uri="{BB962C8B-B14F-4D97-AF65-F5344CB8AC3E}">
        <p14:creationId xmlns:p14="http://schemas.microsoft.com/office/powerpoint/2010/main" val="33898915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Give students time to look at each source and start preparing their presentation. </a:t>
            </a:r>
          </a:p>
          <a:p>
            <a:r>
              <a:rPr lang="en-GB" dirty="0"/>
              <a:t>Students can use their CRAAP tables to decide whether or not a source is worth using. </a:t>
            </a:r>
          </a:p>
          <a:p>
            <a:r>
              <a:rPr lang="en-GB" dirty="0"/>
              <a:t>Once students have read through the sources and picked out key pieces of information, they should start writing their PEEL statements and structuring their presentation. </a:t>
            </a:r>
          </a:p>
        </p:txBody>
      </p:sp>
      <p:sp>
        <p:nvSpPr>
          <p:cNvPr id="4" name="Slide Number Placeholder 3"/>
          <p:cNvSpPr>
            <a:spLocks noGrp="1"/>
          </p:cNvSpPr>
          <p:nvPr>
            <p:ph type="sldNum" sz="quarter" idx="5"/>
          </p:nvPr>
        </p:nvSpPr>
        <p:spPr/>
        <p:txBody>
          <a:bodyPr/>
          <a:lstStyle/>
          <a:p>
            <a:fld id="{B48D918A-97D6-427A-9E2B-837F49289A6C}" type="slidenum">
              <a:rPr lang="en-GB" smtClean="0"/>
              <a:t>42</a:t>
            </a:fld>
            <a:endParaRPr lang="en-GB"/>
          </a:p>
        </p:txBody>
      </p:sp>
    </p:spTree>
    <p:extLst>
      <p:ext uri="{BB962C8B-B14F-4D97-AF65-F5344CB8AC3E}">
        <p14:creationId xmlns:p14="http://schemas.microsoft.com/office/powerpoint/2010/main" val="21137817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It may be useful to share these top tips with students, to help them prepare for the presentation. </a:t>
            </a:r>
          </a:p>
        </p:txBody>
      </p:sp>
      <p:sp>
        <p:nvSpPr>
          <p:cNvPr id="4" name="Slide Number Placeholder 3"/>
          <p:cNvSpPr>
            <a:spLocks noGrp="1"/>
          </p:cNvSpPr>
          <p:nvPr>
            <p:ph type="sldNum" sz="quarter" idx="5"/>
          </p:nvPr>
        </p:nvSpPr>
        <p:spPr/>
        <p:txBody>
          <a:bodyPr/>
          <a:lstStyle/>
          <a:p>
            <a:fld id="{B48D918A-97D6-427A-9E2B-837F49289A6C}" type="slidenum">
              <a:rPr lang="en-GB" smtClean="0"/>
              <a:t>43</a:t>
            </a:fld>
            <a:endParaRPr lang="en-GB"/>
          </a:p>
        </p:txBody>
      </p:sp>
    </p:spTree>
    <p:extLst>
      <p:ext uri="{BB962C8B-B14F-4D97-AF65-F5344CB8AC3E}">
        <p14:creationId xmlns:p14="http://schemas.microsoft.com/office/powerpoint/2010/main" val="156384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Outline the project in weeks, the objectives of each session and the campus visit at the end.</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Take time to speak about why these skills we will cover will be useful and highlight various slides will have top tips included on them.</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Highlight each session and how all the sessions will build up to the campus visit (session 6).</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Encourage the use of the SA each session.</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Bullet points on the slides provide detail for each session, go through these in order.</a:t>
            </a:r>
          </a:p>
          <a:p>
            <a:pPr marL="171450" indent="-171450">
              <a:buFont typeface="Arial" panose="020B0604020202020204" pitchFamily="34" charset="0"/>
              <a:buChar char="•"/>
            </a:pPr>
            <a:r>
              <a:rPr lang="en-GB" sz="1200" b="0" i="0" kern="1200" dirty="0">
                <a:solidFill>
                  <a:schemeClr val="tx1"/>
                </a:solidFill>
                <a:effectLst/>
                <a:latin typeface="+mn-lt"/>
                <a:ea typeface="+mn-ea"/>
                <a:cs typeface="+mn-cs"/>
              </a:rPr>
              <a:t>Mention that there is a prize at the end of this session for the winning group (£10 voucher per student in winning group)</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269C405-58F9-4188-A729-BE64F2984EDC}"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300314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Presentation time (approximately 5-6 mins per group)</a:t>
            </a:r>
          </a:p>
        </p:txBody>
      </p:sp>
      <p:sp>
        <p:nvSpPr>
          <p:cNvPr id="4" name="Slide Number Placeholder 3"/>
          <p:cNvSpPr>
            <a:spLocks noGrp="1"/>
          </p:cNvSpPr>
          <p:nvPr>
            <p:ph type="sldNum" sz="quarter" idx="5"/>
          </p:nvPr>
        </p:nvSpPr>
        <p:spPr/>
        <p:txBody>
          <a:bodyPr/>
          <a:lstStyle/>
          <a:p>
            <a:fld id="{B48D918A-97D6-427A-9E2B-837F49289A6C}" type="slidenum">
              <a:rPr lang="en-GB" smtClean="0"/>
              <a:t>44</a:t>
            </a:fld>
            <a:endParaRPr lang="en-GB"/>
          </a:p>
        </p:txBody>
      </p:sp>
    </p:spTree>
    <p:extLst>
      <p:ext uri="{BB962C8B-B14F-4D97-AF65-F5344CB8AC3E}">
        <p14:creationId xmlns:p14="http://schemas.microsoft.com/office/powerpoint/2010/main" val="30902558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46</a:t>
            </a:fld>
            <a:endParaRPr lang="en-GB"/>
          </a:p>
        </p:txBody>
      </p:sp>
    </p:spTree>
    <p:extLst>
      <p:ext uri="{BB962C8B-B14F-4D97-AF65-F5344CB8AC3E}">
        <p14:creationId xmlns:p14="http://schemas.microsoft.com/office/powerpoint/2010/main" val="4224011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the task to students.</a:t>
            </a:r>
          </a:p>
          <a:p>
            <a:pPr marL="171450" indent="-171450">
              <a:buFont typeface="Arial" panose="020B0604020202020204" pitchFamily="34" charset="0"/>
              <a:buChar char="•"/>
            </a:pPr>
            <a:r>
              <a:rPr lang="en-GB" dirty="0"/>
              <a:t>Students will be placed into groups (these can be anything from a pair to a group of four depending on the total number of students in the session) and will be assigned an organisation; the tech company (for technology) or the children’s charity (against technology).</a:t>
            </a:r>
          </a:p>
          <a:p>
            <a:pPr marL="171450" indent="-171450">
              <a:buFont typeface="Arial" panose="020B0604020202020204" pitchFamily="34" charset="0"/>
              <a:buChar char="•"/>
            </a:pPr>
            <a:r>
              <a:rPr lang="en-GB" dirty="0"/>
              <a:t>Students will have the opportunity to research technology using a range of sources, to gather evidence for their argument. They will then have the opportunity to present their argument at the end of the session, for the opportunity to receive funding from the government (£10 voucher per person).</a:t>
            </a:r>
          </a:p>
        </p:txBody>
      </p:sp>
      <p:sp>
        <p:nvSpPr>
          <p:cNvPr id="4" name="Slide Number Placeholder 3"/>
          <p:cNvSpPr>
            <a:spLocks noGrp="1"/>
          </p:cNvSpPr>
          <p:nvPr>
            <p:ph type="sldNum" sz="quarter" idx="5"/>
          </p:nvPr>
        </p:nvSpPr>
        <p:spPr/>
        <p:txBody>
          <a:bodyPr/>
          <a:lstStyle/>
          <a:p>
            <a:fld id="{B48D918A-97D6-427A-9E2B-837F49289A6C}" type="slidenum">
              <a:rPr lang="en-GB" smtClean="0"/>
              <a:t>6</a:t>
            </a:fld>
            <a:endParaRPr lang="en-GB"/>
          </a:p>
        </p:txBody>
      </p:sp>
    </p:spTree>
    <p:extLst>
      <p:ext uri="{BB962C8B-B14F-4D97-AF65-F5344CB8AC3E}">
        <p14:creationId xmlns:p14="http://schemas.microsoft.com/office/powerpoint/2010/main" val="19699021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Ask students to identify how the skills they have practiced in sessions 1-5 will be able to help them in this challenge.</a:t>
            </a:r>
          </a:p>
          <a:p>
            <a:pPr marL="171450" indent="-171450">
              <a:buFont typeface="Arial" panose="020B0604020202020204" pitchFamily="34" charset="0"/>
              <a:buChar char="•"/>
            </a:pPr>
            <a:r>
              <a:rPr lang="en-GB" dirty="0"/>
              <a:t>Give students a few minutes to discuss on their tables. </a:t>
            </a:r>
          </a:p>
          <a:p>
            <a:pPr marL="171450" indent="-171450">
              <a:buFont typeface="Arial" panose="020B0604020202020204" pitchFamily="34" charset="0"/>
              <a:buChar char="•"/>
            </a:pPr>
            <a:r>
              <a:rPr lang="en-GB" dirty="0"/>
              <a:t>After the time is up, ask students to feed back by giving one point per session.</a:t>
            </a:r>
          </a:p>
        </p:txBody>
      </p:sp>
      <p:sp>
        <p:nvSpPr>
          <p:cNvPr id="4" name="Slide Number Placeholder 3"/>
          <p:cNvSpPr>
            <a:spLocks noGrp="1"/>
          </p:cNvSpPr>
          <p:nvPr>
            <p:ph type="sldNum" sz="quarter" idx="5"/>
          </p:nvPr>
        </p:nvSpPr>
        <p:spPr/>
        <p:txBody>
          <a:bodyPr/>
          <a:lstStyle/>
          <a:p>
            <a:fld id="{B48D918A-97D6-427A-9E2B-837F49289A6C}" type="slidenum">
              <a:rPr lang="en-GB" smtClean="0"/>
              <a:t>7</a:t>
            </a:fld>
            <a:endParaRPr lang="en-GB"/>
          </a:p>
        </p:txBody>
      </p:sp>
    </p:spTree>
    <p:extLst>
      <p:ext uri="{BB962C8B-B14F-4D97-AF65-F5344CB8AC3E}">
        <p14:creationId xmlns:p14="http://schemas.microsoft.com/office/powerpoint/2010/main" val="11364442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Share the success criteria with students, explaining how each point relates to one of sessions 1-5.</a:t>
            </a:r>
          </a:p>
          <a:p>
            <a:pPr marL="171450" indent="-171450">
              <a:buFont typeface="Arial" panose="020B0604020202020204" pitchFamily="34" charset="0"/>
              <a:buChar char="•"/>
            </a:pPr>
            <a:r>
              <a:rPr lang="en-GB" dirty="0"/>
              <a:t>Explain that this is what students will be marked on to decide on a winning group. </a:t>
            </a:r>
          </a:p>
        </p:txBody>
      </p:sp>
      <p:sp>
        <p:nvSpPr>
          <p:cNvPr id="4" name="Slide Number Placeholder 3"/>
          <p:cNvSpPr>
            <a:spLocks noGrp="1"/>
          </p:cNvSpPr>
          <p:nvPr>
            <p:ph type="sldNum" sz="quarter" idx="5"/>
          </p:nvPr>
        </p:nvSpPr>
        <p:spPr/>
        <p:txBody>
          <a:bodyPr/>
          <a:lstStyle/>
          <a:p>
            <a:fld id="{B48D918A-97D6-427A-9E2B-837F49289A6C}" type="slidenum">
              <a:rPr lang="en-GB" smtClean="0"/>
              <a:t>8</a:t>
            </a:fld>
            <a:endParaRPr lang="en-GB"/>
          </a:p>
        </p:txBody>
      </p:sp>
    </p:spTree>
    <p:extLst>
      <p:ext uri="{BB962C8B-B14F-4D97-AF65-F5344CB8AC3E}">
        <p14:creationId xmlns:p14="http://schemas.microsoft.com/office/powerpoint/2010/main" val="15831951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GB" dirty="0"/>
              <a:t>Explain that the session will be split into three main sections.</a:t>
            </a:r>
          </a:p>
          <a:p>
            <a:pPr marL="0" indent="0">
              <a:buFont typeface="Arial" panose="020B0604020202020204" pitchFamily="34" charset="0"/>
              <a:buNone/>
            </a:pPr>
            <a:r>
              <a:rPr lang="en-GB" dirty="0"/>
              <a:t>Section 1 – Understanding how to research and use sources as evidence</a:t>
            </a:r>
          </a:p>
          <a:p>
            <a:pPr marL="0" indent="0">
              <a:buFont typeface="Arial" panose="020B0604020202020204" pitchFamily="34" charset="0"/>
              <a:buNone/>
            </a:pPr>
            <a:r>
              <a:rPr lang="en-GB" dirty="0"/>
              <a:t>Section 2 – A recap of critical thinking and how to use this when choosing and using sources.</a:t>
            </a:r>
          </a:p>
          <a:p>
            <a:pPr marL="0" indent="0">
              <a:buFont typeface="Arial" panose="020B0604020202020204" pitchFamily="34" charset="0"/>
              <a:buNone/>
            </a:pPr>
            <a:r>
              <a:rPr lang="en-GB" dirty="0"/>
              <a:t>Section 3 – Using these skills (and the skills from sessions 1-5) to prepare and structure your argument, ready to present to the judges. </a:t>
            </a:r>
          </a:p>
        </p:txBody>
      </p:sp>
      <p:sp>
        <p:nvSpPr>
          <p:cNvPr id="4" name="Slide Number Placeholder 3"/>
          <p:cNvSpPr>
            <a:spLocks noGrp="1"/>
          </p:cNvSpPr>
          <p:nvPr>
            <p:ph type="sldNum" sz="quarter" idx="5"/>
          </p:nvPr>
        </p:nvSpPr>
        <p:spPr/>
        <p:txBody>
          <a:bodyPr/>
          <a:lstStyle/>
          <a:p>
            <a:fld id="{B48D918A-97D6-427A-9E2B-837F49289A6C}" type="slidenum">
              <a:rPr lang="en-GB" smtClean="0"/>
              <a:t>9</a:t>
            </a:fld>
            <a:endParaRPr lang="en-GB"/>
          </a:p>
        </p:txBody>
      </p:sp>
    </p:spTree>
    <p:extLst>
      <p:ext uri="{BB962C8B-B14F-4D97-AF65-F5344CB8AC3E}">
        <p14:creationId xmlns:p14="http://schemas.microsoft.com/office/powerpoint/2010/main" val="1864615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Explain that students will be using sources as evidence for their research. They need to be able to identify and assess these sources, ensuring they are credible and usable in their work.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Explain to students what the differences are between primary and secondary sources.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Ask them which sources they think would be more reliable?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cs typeface="Calibri"/>
              </a:rPr>
              <a:t>Answer: It depends on the situation or the way in which the source is being used. </a:t>
            </a:r>
            <a:r>
              <a:rPr lang="en-GB" sz="1200" b="0" i="0" kern="1200" dirty="0">
                <a:solidFill>
                  <a:schemeClr val="tx1"/>
                </a:solidFill>
                <a:effectLst/>
                <a:latin typeface="+mn-lt"/>
                <a:ea typeface="+mn-ea"/>
                <a:cs typeface="+mn-cs"/>
              </a:rPr>
              <a:t>Primary sources are more credible as evidence, but secondary sources show how your work relates to existing research.</a:t>
            </a:r>
            <a:endParaRPr lang="en-US" dirty="0">
              <a:cs typeface="Calibri"/>
            </a:endParaRPr>
          </a:p>
          <a:p>
            <a:endParaRPr lang="en-GB" dirty="0"/>
          </a:p>
        </p:txBody>
      </p:sp>
      <p:sp>
        <p:nvSpPr>
          <p:cNvPr id="4" name="Slide Number Placeholder 3"/>
          <p:cNvSpPr>
            <a:spLocks noGrp="1"/>
          </p:cNvSpPr>
          <p:nvPr>
            <p:ph type="sldNum" sz="quarter" idx="5"/>
          </p:nvPr>
        </p:nvSpPr>
        <p:spPr/>
        <p:txBody>
          <a:bodyPr/>
          <a:lstStyle/>
          <a:p>
            <a:fld id="{B48D918A-97D6-427A-9E2B-837F49289A6C}" type="slidenum">
              <a:rPr lang="en-GB" smtClean="0"/>
              <a:t>11</a:t>
            </a:fld>
            <a:endParaRPr lang="en-GB"/>
          </a:p>
        </p:txBody>
      </p:sp>
    </p:spTree>
    <p:extLst>
      <p:ext uri="{BB962C8B-B14F-4D97-AF65-F5344CB8AC3E}">
        <p14:creationId xmlns:p14="http://schemas.microsoft.com/office/powerpoint/2010/main" val="937661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35726771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32997672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16344862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5BF9C02-6475-D648-9908-97E27D25D89E}"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3181601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5BF9C02-6475-D648-9908-97E27D25D89E}"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58506527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5BF9C02-6475-D648-9908-97E27D25D89E}"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23090915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5BF9C02-6475-D648-9908-97E27D25D89E}" type="datetimeFigureOut">
              <a:rPr lang="en-US" smtClean="0"/>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10850861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5BF9C02-6475-D648-9908-97E27D25D89E}" type="datetimeFigureOut">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17715513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5BF9C02-6475-D648-9908-97E27D25D89E}" type="datetimeFigureOut">
              <a:rPr lang="en-US" smtClean="0"/>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42787955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BF9C02-6475-D648-9908-97E27D25D89E}"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20557057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5BF9C02-6475-D648-9908-97E27D25D89E}"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C4A0D-AE44-1740-86AB-192260554330}" type="slidenum">
              <a:rPr lang="en-US" smtClean="0"/>
              <a:t>‹#›</a:t>
            </a:fld>
            <a:endParaRPr lang="en-US"/>
          </a:p>
        </p:txBody>
      </p:sp>
    </p:spTree>
    <p:extLst>
      <p:ext uri="{BB962C8B-B14F-4D97-AF65-F5344CB8AC3E}">
        <p14:creationId xmlns:p14="http://schemas.microsoft.com/office/powerpoint/2010/main" val="41300475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5BF9C02-6475-D648-9908-97E27D25D89E}" type="datetimeFigureOut">
              <a:rPr lang="en-US" smtClean="0"/>
              <a:t>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CC4A0D-AE44-1740-86AB-192260554330}" type="slidenum">
              <a:rPr lang="en-US" smtClean="0"/>
              <a:t>‹#›</a:t>
            </a:fld>
            <a:endParaRPr lang="en-US"/>
          </a:p>
        </p:txBody>
      </p:sp>
    </p:spTree>
    <p:extLst>
      <p:ext uri="{BB962C8B-B14F-4D97-AF65-F5344CB8AC3E}">
        <p14:creationId xmlns:p14="http://schemas.microsoft.com/office/powerpoint/2010/main" val="21566288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7.svg"/><Relationship Id="rId4" Type="http://schemas.openxmlformats.org/officeDocument/2006/relationships/image" Target="../media/image16.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3.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3" Type="http://schemas.openxmlformats.org/officeDocument/2006/relationships/image" Target="../media/image2.png"/><Relationship Id="rId7" Type="http://schemas.openxmlformats.org/officeDocument/2006/relationships/image" Target="../media/image22.sv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notesSlide" Target="../notesSlides/notesSlide11.xml"/><Relationship Id="rId16"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14.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1.png"/><Relationship Id="rId3" Type="http://schemas.openxmlformats.org/officeDocument/2006/relationships/image" Target="../media/image2.png"/><Relationship Id="rId21" Type="http://schemas.openxmlformats.org/officeDocument/2006/relationships/image" Target="../media/image34.svg"/><Relationship Id="rId7" Type="http://schemas.openxmlformats.org/officeDocument/2006/relationships/image" Target="../media/image22.sv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notesSlide" Target="../notesSlides/notesSlide12.xml"/><Relationship Id="rId16" Type="http://schemas.openxmlformats.org/officeDocument/2006/relationships/image" Target="../media/image5.png"/><Relationship Id="rId20" Type="http://schemas.openxmlformats.org/officeDocument/2006/relationships/image" Target="../media/image33.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2.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15.xml.rels><?xml version="1.0" encoding="UTF-8" standalone="yes"?>
<Relationships xmlns="http://schemas.openxmlformats.org/package/2006/relationships"><Relationship Id="rId8" Type="http://schemas.openxmlformats.org/officeDocument/2006/relationships/image" Target="../media/image23.png"/><Relationship Id="rId13" Type="http://schemas.openxmlformats.org/officeDocument/2006/relationships/image" Target="../media/image28.svg"/><Relationship Id="rId18" Type="http://schemas.openxmlformats.org/officeDocument/2006/relationships/image" Target="../media/image33.png"/><Relationship Id="rId3" Type="http://schemas.openxmlformats.org/officeDocument/2006/relationships/image" Target="../media/image2.png"/><Relationship Id="rId21" Type="http://schemas.openxmlformats.org/officeDocument/2006/relationships/image" Target="../media/image32.svg"/><Relationship Id="rId7" Type="http://schemas.openxmlformats.org/officeDocument/2006/relationships/image" Target="../media/image22.svg"/><Relationship Id="rId12" Type="http://schemas.openxmlformats.org/officeDocument/2006/relationships/image" Target="../media/image27.png"/><Relationship Id="rId17" Type="http://schemas.microsoft.com/office/2007/relationships/hdphoto" Target="../media/hdphoto1.wdp"/><Relationship Id="rId2" Type="http://schemas.openxmlformats.org/officeDocument/2006/relationships/notesSlide" Target="../notesSlides/notesSlide13.xml"/><Relationship Id="rId16" Type="http://schemas.openxmlformats.org/officeDocument/2006/relationships/image" Target="../media/image5.png"/><Relationship Id="rId20" Type="http://schemas.openxmlformats.org/officeDocument/2006/relationships/image" Target="../media/image31.png"/><Relationship Id="rId1" Type="http://schemas.openxmlformats.org/officeDocument/2006/relationships/slideLayout" Target="../slideLayouts/slideLayout2.xml"/><Relationship Id="rId6" Type="http://schemas.openxmlformats.org/officeDocument/2006/relationships/image" Target="../media/image21.png"/><Relationship Id="rId11" Type="http://schemas.openxmlformats.org/officeDocument/2006/relationships/image" Target="../media/image26.svg"/><Relationship Id="rId5" Type="http://schemas.openxmlformats.org/officeDocument/2006/relationships/image" Target="../media/image20.svg"/><Relationship Id="rId15" Type="http://schemas.openxmlformats.org/officeDocument/2006/relationships/image" Target="../media/image30.svg"/><Relationship Id="rId10" Type="http://schemas.openxmlformats.org/officeDocument/2006/relationships/image" Target="../media/image25.png"/><Relationship Id="rId19" Type="http://schemas.openxmlformats.org/officeDocument/2006/relationships/image" Target="../media/image34.svg"/><Relationship Id="rId4" Type="http://schemas.openxmlformats.org/officeDocument/2006/relationships/image" Target="../media/image19.png"/><Relationship Id="rId9" Type="http://schemas.openxmlformats.org/officeDocument/2006/relationships/image" Target="../media/image24.svg"/><Relationship Id="rId1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5.png"/><Relationship Id="rId4" Type="http://schemas.openxmlformats.org/officeDocument/2006/relationships/notesSlide" Target="../notesSlides/notesSlide15.xml"/></Relationships>
</file>

<file path=ppt/slides/_rels/slide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36.jpeg"/><Relationship Id="rId5" Type="http://schemas.microsoft.com/office/2007/relationships/hdphoto" Target="../media/hdphoto1.wdp"/><Relationship Id="rId4" Type="http://schemas.openxmlformats.org/officeDocument/2006/relationships/image" Target="../media/image5.png"/></Relationships>
</file>

<file path=ppt/slides/_rels/slide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7.jpeg"/></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8.jpe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39.jpeg"/></Relationships>
</file>

<file path=ppt/slides/_rels/slide22.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1.svg"/><Relationship Id="rId4" Type="http://schemas.openxmlformats.org/officeDocument/2006/relationships/image" Target="../media/image40.png"/></Relationships>
</file>

<file path=ppt/slides/_rels/slide23.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svg"/><Relationship Id="rId3" Type="http://schemas.openxmlformats.org/officeDocument/2006/relationships/image" Target="../media/image2.png"/><Relationship Id="rId7" Type="http://schemas.openxmlformats.org/officeDocument/2006/relationships/image" Target="../media/image43.svg"/><Relationship Id="rId12" Type="http://schemas.openxmlformats.org/officeDocument/2006/relationships/image" Target="../media/image48.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2.png"/><Relationship Id="rId11" Type="http://schemas.openxmlformats.org/officeDocument/2006/relationships/image" Target="../media/image47.svg"/><Relationship Id="rId5" Type="http://schemas.microsoft.com/office/2007/relationships/hdphoto" Target="../media/hdphoto1.wdp"/><Relationship Id="rId15" Type="http://schemas.openxmlformats.org/officeDocument/2006/relationships/image" Target="../media/image51.svg"/><Relationship Id="rId10" Type="http://schemas.openxmlformats.org/officeDocument/2006/relationships/image" Target="../media/image46.png"/><Relationship Id="rId4" Type="http://schemas.openxmlformats.org/officeDocument/2006/relationships/image" Target="../media/image5.png"/><Relationship Id="rId9" Type="http://schemas.openxmlformats.org/officeDocument/2006/relationships/image" Target="../media/image45.svg"/><Relationship Id="rId1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2.xml"/><Relationship Id="rId7" Type="http://schemas.openxmlformats.org/officeDocument/2006/relationships/image" Target="../media/image5.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52.png"/><Relationship Id="rId5" Type="http://schemas.openxmlformats.org/officeDocument/2006/relationships/image" Target="../media/image2.png"/><Relationship Id="rId4"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54.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53.tmp"/><Relationship Id="rId5" Type="http://schemas.microsoft.com/office/2007/relationships/hdphoto" Target="../media/hdphoto1.wdp"/><Relationship Id="rId4" Type="http://schemas.openxmlformats.org/officeDocument/2006/relationships/image" Target="../media/image5.png"/></Relationships>
</file>

<file path=ppt/slides/_rels/slide2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5.svg"/><Relationship Id="rId4" Type="http://schemas.openxmlformats.org/officeDocument/2006/relationships/image" Target="../media/image14.pn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1.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svg"/><Relationship Id="rId3" Type="http://schemas.openxmlformats.org/officeDocument/2006/relationships/image" Target="../media/image2.png"/><Relationship Id="rId7" Type="http://schemas.openxmlformats.org/officeDocument/2006/relationships/image" Target="../media/image56.svg"/><Relationship Id="rId12" Type="http://schemas.openxmlformats.org/officeDocument/2006/relationships/image" Target="../media/image61.png"/><Relationship Id="rId2" Type="http://schemas.openxmlformats.org/officeDocument/2006/relationships/notesSlide" Target="../notesSlides/notesSlide28.xml"/><Relationship Id="rId16" Type="http://schemas.openxmlformats.org/officeDocument/2006/relationships/image" Target="../media/image65.jpeg"/><Relationship Id="rId1" Type="http://schemas.openxmlformats.org/officeDocument/2006/relationships/slideLayout" Target="../slideLayouts/slideLayout2.xml"/><Relationship Id="rId6" Type="http://schemas.openxmlformats.org/officeDocument/2006/relationships/image" Target="../media/image55.png"/><Relationship Id="rId11" Type="http://schemas.openxmlformats.org/officeDocument/2006/relationships/image" Target="../media/image60.svg"/><Relationship Id="rId5" Type="http://schemas.microsoft.com/office/2007/relationships/hdphoto" Target="../media/hdphoto1.wdp"/><Relationship Id="rId15" Type="http://schemas.openxmlformats.org/officeDocument/2006/relationships/image" Target="../media/image64.svg"/><Relationship Id="rId10" Type="http://schemas.openxmlformats.org/officeDocument/2006/relationships/image" Target="../media/image59.png"/><Relationship Id="rId4" Type="http://schemas.openxmlformats.org/officeDocument/2006/relationships/image" Target="../media/image5.png"/><Relationship Id="rId9" Type="http://schemas.openxmlformats.org/officeDocument/2006/relationships/image" Target="../media/image58.svg"/><Relationship Id="rId14" Type="http://schemas.openxmlformats.org/officeDocument/2006/relationships/image" Target="../media/image63.png"/></Relationships>
</file>

<file path=ppt/slides/_rels/slide32.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png"/><Relationship Id="rId7" Type="http://schemas.openxmlformats.org/officeDocument/2006/relationships/image" Target="../media/image67.sv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6.png"/><Relationship Id="rId5" Type="http://schemas.microsoft.com/office/2007/relationships/hdphoto" Target="../media/hdphoto1.wdp"/><Relationship Id="rId4" Type="http://schemas.openxmlformats.org/officeDocument/2006/relationships/image" Target="../media/image5.png"/><Relationship Id="rId9" Type="http://schemas.openxmlformats.org/officeDocument/2006/relationships/image" Target="../media/image69.svg"/></Relationships>
</file>

<file path=ppt/slides/_rels/slide33.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png"/><Relationship Id="rId7" Type="http://schemas.openxmlformats.org/officeDocument/2006/relationships/diagramLayout" Target="../diagrams/layout2.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microsoft.com/office/2007/relationships/hdphoto" Target="../media/hdphoto1.wdp"/><Relationship Id="rId10" Type="http://schemas.microsoft.com/office/2007/relationships/diagramDrawing" Target="../diagrams/drawing2.xml"/><Relationship Id="rId4" Type="http://schemas.openxmlformats.org/officeDocument/2006/relationships/image" Target="../media/image5.png"/><Relationship Id="rId9" Type="http://schemas.openxmlformats.org/officeDocument/2006/relationships/diagramColors" Target="../diagrams/colors2.xml"/></Relationships>
</file>

<file path=ppt/slides/_rels/slide3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1.xml"/><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1.wdp"/><Relationship Id="rId4" Type="http://schemas.openxmlformats.org/officeDocument/2006/relationships/image" Target="../media/image5.png"/></Relationships>
</file>

<file path=ppt/slides/_rels/slide3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1.wdp"/><Relationship Id="rId4" Type="http://schemas.openxmlformats.org/officeDocument/2006/relationships/image" Target="../media/image5.png"/></Relationships>
</file>

<file path=ppt/slides/_rels/slide3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70.png"/><Relationship Id="rId5" Type="http://schemas.microsoft.com/office/2007/relationships/hdphoto" Target="../media/hdphoto1.wdp"/><Relationship Id="rId4" Type="http://schemas.openxmlformats.org/officeDocument/2006/relationships/image" Target="../media/image5.png"/></Relationships>
</file>

<file path=ppt/slides/_rels/slide3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4.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3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13.svg"/><Relationship Id="rId4" Type="http://schemas.openxmlformats.org/officeDocument/2006/relationships/image" Target="../media/image12.png"/></Relationships>
</file>

<file path=ppt/slides/_rels/slide3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7" Type="http://schemas.microsoft.com/office/2007/relationships/hdphoto" Target="../media/hdphoto1.wdp"/><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8" Type="http://schemas.openxmlformats.org/officeDocument/2006/relationships/image" Target="../media/image73.png"/><Relationship Id="rId13" Type="http://schemas.openxmlformats.org/officeDocument/2006/relationships/image" Target="../media/image77.png"/><Relationship Id="rId3" Type="http://schemas.openxmlformats.org/officeDocument/2006/relationships/image" Target="../media/image2.png"/><Relationship Id="rId7" Type="http://schemas.openxmlformats.org/officeDocument/2006/relationships/image" Target="../media/image72.svg"/><Relationship Id="rId12" Type="http://schemas.openxmlformats.org/officeDocument/2006/relationships/image" Target="../media/image65.jpe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71.png"/><Relationship Id="rId11" Type="http://schemas.openxmlformats.org/officeDocument/2006/relationships/image" Target="../media/image76.svg"/><Relationship Id="rId5" Type="http://schemas.microsoft.com/office/2007/relationships/hdphoto" Target="../media/hdphoto1.wdp"/><Relationship Id="rId10" Type="http://schemas.openxmlformats.org/officeDocument/2006/relationships/image" Target="../media/image75.png"/><Relationship Id="rId4" Type="http://schemas.openxmlformats.org/officeDocument/2006/relationships/image" Target="../media/image5.png"/><Relationship Id="rId9" Type="http://schemas.openxmlformats.org/officeDocument/2006/relationships/image" Target="../media/image74.svg"/></Relationships>
</file>

<file path=ppt/slides/_rels/slide4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79.sv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8.png"/><Relationship Id="rId5" Type="http://schemas.microsoft.com/office/2007/relationships/hdphoto" Target="../media/hdphoto1.wdp"/><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3.xml"/><Relationship Id="rId3" Type="http://schemas.openxmlformats.org/officeDocument/2006/relationships/image" Target="../media/image2.png"/><Relationship Id="rId7" Type="http://schemas.openxmlformats.org/officeDocument/2006/relationships/diagramLayout" Target="../diagrams/layout3.xml"/><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diagramData" Target="../diagrams/data3.xml"/><Relationship Id="rId5" Type="http://schemas.microsoft.com/office/2007/relationships/hdphoto" Target="../media/hdphoto1.wdp"/><Relationship Id="rId10" Type="http://schemas.microsoft.com/office/2007/relationships/diagramDrawing" Target="../diagrams/drawing3.xml"/><Relationship Id="rId4" Type="http://schemas.openxmlformats.org/officeDocument/2006/relationships/image" Target="../media/image5.png"/><Relationship Id="rId9" Type="http://schemas.openxmlformats.org/officeDocument/2006/relationships/diagramColors" Target="../diagrams/colors3.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2.png"/><Relationship Id="rId7"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10" Type="http://schemas.openxmlformats.org/officeDocument/2006/relationships/image" Target="../media/image10.jpeg"/><Relationship Id="rId4" Type="http://schemas.openxmlformats.org/officeDocument/2006/relationships/image" Target="../media/image6.jpeg"/><Relationship Id="rId9"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11.jpeg"/><Relationship Id="rId7"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1.wdp"/><Relationship Id="rId11" Type="http://schemas.openxmlformats.org/officeDocument/2006/relationships/image" Target="../media/image10.jpeg"/><Relationship Id="rId5" Type="http://schemas.openxmlformats.org/officeDocument/2006/relationships/image" Target="../media/image5.png"/><Relationship Id="rId10" Type="http://schemas.openxmlformats.org/officeDocument/2006/relationships/image" Target="../media/image9.jpeg"/><Relationship Id="rId4" Type="http://schemas.openxmlformats.org/officeDocument/2006/relationships/image" Target="../media/image2.png"/><Relationship Id="rId9" Type="http://schemas.openxmlformats.org/officeDocument/2006/relationships/image" Target="../media/image8.jpeg"/></Relationships>
</file>

<file path=ppt/slides/_rels/slide8.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microsoft.com/office/2007/relationships/hdphoto" Target="../media/hdphoto1.wdp"/><Relationship Id="rId5" Type="http://schemas.openxmlformats.org/officeDocument/2006/relationships/image" Target="../media/image5.png"/><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microsoft.com/office/2007/relationships/diagramDrawing" Target="../diagrams/drawing1.xml"/><Relationship Id="rId13" Type="http://schemas.openxmlformats.org/officeDocument/2006/relationships/image" Target="../media/image16.png"/><Relationship Id="rId3" Type="http://schemas.openxmlformats.org/officeDocument/2006/relationships/image" Target="../media/image2.png"/><Relationship Id="rId7" Type="http://schemas.openxmlformats.org/officeDocument/2006/relationships/diagramColors" Target="../diagrams/colors1.xml"/><Relationship Id="rId12" Type="http://schemas.openxmlformats.org/officeDocument/2006/relationships/image" Target="../media/image15.svg"/><Relationship Id="rId2" Type="http://schemas.openxmlformats.org/officeDocument/2006/relationships/notesSlide" Target="../notesSlides/notesSlide8.xml"/><Relationship Id="rId16"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4.png"/><Relationship Id="rId5" Type="http://schemas.openxmlformats.org/officeDocument/2006/relationships/diagramLayout" Target="../diagrams/layout1.xml"/><Relationship Id="rId15" Type="http://schemas.openxmlformats.org/officeDocument/2006/relationships/image" Target="../media/image5.png"/><Relationship Id="rId10" Type="http://schemas.openxmlformats.org/officeDocument/2006/relationships/image" Target="../media/image13.svg"/><Relationship Id="rId4" Type="http://schemas.openxmlformats.org/officeDocument/2006/relationships/diagramData" Target="../diagrams/data1.xml"/><Relationship Id="rId9" Type="http://schemas.openxmlformats.org/officeDocument/2006/relationships/image" Target="../media/image12.png"/><Relationship Id="rId14" Type="http://schemas.openxmlformats.org/officeDocument/2006/relationships/image" Target="../media/image17.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
        <p:nvSpPr>
          <p:cNvPr id="2" name="Title 1"/>
          <p:cNvSpPr>
            <a:spLocks noGrp="1"/>
          </p:cNvSpPr>
          <p:nvPr>
            <p:ph type="ctrTitle"/>
          </p:nvPr>
        </p:nvSpPr>
        <p:spPr>
          <a:xfrm>
            <a:off x="1842404" y="3155883"/>
            <a:ext cx="8507193" cy="1232033"/>
          </a:xfrm>
        </p:spPr>
        <p:txBody>
          <a:bodyPr>
            <a:normAutofit fontScale="90000"/>
          </a:bodyPr>
          <a:lstStyle/>
          <a:p>
            <a:r>
              <a:rPr lang="en-US" b="1" dirty="0">
                <a:solidFill>
                  <a:srgbClr val="E6287F"/>
                </a:solidFill>
              </a:rPr>
              <a:t>Welcome to (add institution name)</a:t>
            </a:r>
          </a:p>
        </p:txBody>
      </p:sp>
    </p:spTree>
    <p:extLst>
      <p:ext uri="{BB962C8B-B14F-4D97-AF65-F5344CB8AC3E}">
        <p14:creationId xmlns:p14="http://schemas.microsoft.com/office/powerpoint/2010/main" val="136592159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960598F-A99D-4287-A5E6-F46D445C021B}"/>
              </a:ext>
            </a:extLst>
          </p:cNvPr>
          <p:cNvGrpSpPr/>
          <p:nvPr/>
        </p:nvGrpSpPr>
        <p:grpSpPr>
          <a:xfrm>
            <a:off x="-1" y="0"/>
            <a:ext cx="12188389" cy="6858000"/>
            <a:chOff x="-1" y="0"/>
            <a:chExt cx="12188389"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pic>
          <p:nvPicPr>
            <p:cNvPr id="3" name="Picture 2">
              <a:extLst>
                <a:ext uri="{FF2B5EF4-FFF2-40B4-BE49-F238E27FC236}">
                  <a16:creationId xmlns:a16="http://schemas.microsoft.com/office/drawing/2014/main" id="{642EB6B1-646E-40B9-95B0-29BFA41EAB37}"/>
                </a:ext>
              </a:extLst>
            </p:cNvPr>
            <p:cNvPicPr>
              <a:picLocks noChangeAspect="1"/>
            </p:cNvPicPr>
            <p:nvPr/>
          </p:nvPicPr>
          <p:blipFill>
            <a:blip r:embed="rId3"/>
            <a:stretch>
              <a:fillRect/>
            </a:stretch>
          </p:blipFill>
          <p:spPr>
            <a:xfrm>
              <a:off x="3985079" y="380671"/>
              <a:ext cx="3957428" cy="2284152"/>
            </a:xfrm>
            <a:prstGeom prst="rect">
              <a:avLst/>
            </a:prstGeom>
          </p:spPr>
        </p:pic>
      </p:grpSp>
      <p:sp>
        <p:nvSpPr>
          <p:cNvPr id="2" name="Title 1"/>
          <p:cNvSpPr>
            <a:spLocks noGrp="1"/>
          </p:cNvSpPr>
          <p:nvPr>
            <p:ph type="ctrTitle"/>
          </p:nvPr>
        </p:nvSpPr>
        <p:spPr>
          <a:xfrm>
            <a:off x="1522193" y="3087306"/>
            <a:ext cx="9144000" cy="1232033"/>
          </a:xfrm>
        </p:spPr>
        <p:txBody>
          <a:bodyPr>
            <a:normAutofit/>
          </a:bodyPr>
          <a:lstStyle/>
          <a:p>
            <a:r>
              <a:rPr lang="en-US" sz="5400" b="1" dirty="0">
                <a:solidFill>
                  <a:srgbClr val="E6287F"/>
                </a:solidFill>
              </a:rPr>
              <a:t>Section 1: Research</a:t>
            </a:r>
          </a:p>
        </p:txBody>
      </p:sp>
      <p:pic>
        <p:nvPicPr>
          <p:cNvPr id="5" name="Graphic 4" descr="Internet with solid fill">
            <a:extLst>
              <a:ext uri="{FF2B5EF4-FFF2-40B4-BE49-F238E27FC236}">
                <a16:creationId xmlns:a16="http://schemas.microsoft.com/office/drawing/2014/main" id="{3FCF0E50-9459-4EBF-97CB-97A939BED0EE}"/>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404312" y="423592"/>
            <a:ext cx="3379761" cy="3379761"/>
          </a:xfrm>
          <a:prstGeom prst="rect">
            <a:avLst/>
          </a:prstGeom>
        </p:spPr>
      </p:pic>
    </p:spTree>
    <p:extLst>
      <p:ext uri="{BB962C8B-B14F-4D97-AF65-F5344CB8AC3E}">
        <p14:creationId xmlns:p14="http://schemas.microsoft.com/office/powerpoint/2010/main" val="41807103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sp>
        <p:nvSpPr>
          <p:cNvPr id="5" name="Content Placeholder 2">
            <a:extLst>
              <a:ext uri="{FF2B5EF4-FFF2-40B4-BE49-F238E27FC236}">
                <a16:creationId xmlns:a16="http://schemas.microsoft.com/office/drawing/2014/main" id="{31D6949C-79B1-426C-8008-44835A4D4226}"/>
              </a:ext>
            </a:extLst>
          </p:cNvPr>
          <p:cNvSpPr txBox="1">
            <a:spLocks/>
          </p:cNvSpPr>
          <p:nvPr/>
        </p:nvSpPr>
        <p:spPr>
          <a:xfrm>
            <a:off x="581192" y="970558"/>
            <a:ext cx="11029615" cy="4888241"/>
          </a:xfrm>
          <a:prstGeom prst="rect">
            <a:avLst/>
          </a:prstGeom>
        </p:spPr>
        <p:txBody>
          <a:bodyPr vert="horz" lIns="91440" tIns="45720" rIns="91440" bIns="45720" rtlCol="0" anchor="ctr">
            <a:no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None/>
            </a:pPr>
            <a:r>
              <a:rPr lang="en-GB" sz="2600" b="1" dirty="0">
                <a:ea typeface="+mn-lt"/>
                <a:cs typeface="+mn-lt"/>
              </a:rPr>
              <a:t>Primary Source:</a:t>
            </a:r>
          </a:p>
          <a:p>
            <a:r>
              <a:rPr lang="en-GB" sz="2400" b="1" dirty="0">
                <a:ea typeface="+mn-lt"/>
                <a:cs typeface="+mn-lt"/>
              </a:rPr>
              <a:t>A </a:t>
            </a:r>
            <a:r>
              <a:rPr lang="en-GB" sz="2400" b="1" dirty="0">
                <a:solidFill>
                  <a:srgbClr val="E6287F"/>
                </a:solidFill>
                <a:ea typeface="+mn-lt"/>
                <a:cs typeface="+mn-lt"/>
              </a:rPr>
              <a:t>First-hand </a:t>
            </a:r>
            <a:r>
              <a:rPr lang="en-GB" sz="2400" dirty="0">
                <a:ea typeface="+mn-lt"/>
                <a:cs typeface="+mn-lt"/>
              </a:rPr>
              <a:t>account of an event or topic. </a:t>
            </a:r>
          </a:p>
          <a:p>
            <a:r>
              <a:rPr lang="en-GB" sz="2400" dirty="0">
                <a:ea typeface="+mn-lt"/>
                <a:cs typeface="+mn-lt"/>
              </a:rPr>
              <a:t>The </a:t>
            </a:r>
            <a:r>
              <a:rPr lang="en-GB" sz="2400" b="1" dirty="0">
                <a:solidFill>
                  <a:srgbClr val="E6287F"/>
                </a:solidFill>
                <a:ea typeface="+mn-lt"/>
                <a:cs typeface="+mn-lt"/>
              </a:rPr>
              <a:t>most direct evidence </a:t>
            </a:r>
            <a:r>
              <a:rPr lang="en-GB" sz="2400" dirty="0">
                <a:ea typeface="+mn-lt"/>
                <a:cs typeface="+mn-lt"/>
              </a:rPr>
              <a:t>of a time or event - they were created by people or things that were </a:t>
            </a:r>
            <a:r>
              <a:rPr lang="en-GB" sz="2400" b="1" dirty="0">
                <a:solidFill>
                  <a:srgbClr val="E6287F"/>
                </a:solidFill>
                <a:ea typeface="+mn-lt"/>
                <a:cs typeface="+mn-lt"/>
              </a:rPr>
              <a:t>there at the time </a:t>
            </a:r>
            <a:r>
              <a:rPr lang="en-GB" sz="2400" dirty="0">
                <a:ea typeface="+mn-lt"/>
                <a:cs typeface="+mn-lt"/>
              </a:rPr>
              <a:t>or event. </a:t>
            </a:r>
          </a:p>
          <a:p>
            <a:r>
              <a:rPr lang="en-GB" sz="2400" dirty="0">
                <a:ea typeface="+mn-lt"/>
                <a:cs typeface="+mn-lt"/>
              </a:rPr>
              <a:t>Haven’t been</a:t>
            </a:r>
            <a:r>
              <a:rPr lang="en-GB" sz="2400" b="1" dirty="0">
                <a:solidFill>
                  <a:srgbClr val="E6287F"/>
                </a:solidFill>
                <a:ea typeface="+mn-lt"/>
                <a:cs typeface="+mn-lt"/>
              </a:rPr>
              <a:t> modified </a:t>
            </a:r>
            <a:r>
              <a:rPr lang="en-GB" sz="2400" dirty="0">
                <a:ea typeface="+mn-lt"/>
                <a:cs typeface="+mn-lt"/>
              </a:rPr>
              <a:t>by interpretation, offer </a:t>
            </a:r>
            <a:r>
              <a:rPr lang="en-GB" sz="2400" b="1" dirty="0">
                <a:solidFill>
                  <a:srgbClr val="E6287F"/>
                </a:solidFill>
                <a:ea typeface="+mn-lt"/>
                <a:cs typeface="+mn-lt"/>
              </a:rPr>
              <a:t>original thought </a:t>
            </a:r>
            <a:r>
              <a:rPr lang="en-GB" sz="2400" dirty="0">
                <a:ea typeface="+mn-lt"/>
                <a:cs typeface="+mn-lt"/>
              </a:rPr>
              <a:t>or new information. </a:t>
            </a:r>
            <a:endParaRPr lang="en-US" sz="1800" dirty="0">
              <a:solidFill>
                <a:srgbClr val="E6287F"/>
              </a:solidFill>
            </a:endParaRPr>
          </a:p>
          <a:p>
            <a:pPr marL="0" indent="0">
              <a:buNone/>
            </a:pPr>
            <a:r>
              <a:rPr lang="en-GB" sz="2600" b="1" dirty="0">
                <a:ea typeface="+mn-lt"/>
                <a:cs typeface="+mn-lt"/>
              </a:rPr>
              <a:t>Secondary Source: </a:t>
            </a:r>
          </a:p>
          <a:p>
            <a:r>
              <a:rPr lang="en-GB" sz="2400" dirty="0">
                <a:ea typeface="+mn-lt"/>
                <a:cs typeface="+mn-lt"/>
              </a:rPr>
              <a:t>Usually </a:t>
            </a:r>
            <a:r>
              <a:rPr lang="en-GB" sz="2400" b="1" dirty="0">
                <a:solidFill>
                  <a:srgbClr val="E6287F"/>
                </a:solidFill>
                <a:ea typeface="+mn-lt"/>
                <a:cs typeface="+mn-lt"/>
              </a:rPr>
              <a:t>use primary sources </a:t>
            </a:r>
            <a:r>
              <a:rPr lang="en-GB" sz="2400" dirty="0">
                <a:ea typeface="+mn-lt"/>
                <a:cs typeface="+mn-lt"/>
              </a:rPr>
              <a:t>and offer </a:t>
            </a:r>
            <a:r>
              <a:rPr lang="en-GB" sz="2400" b="1" dirty="0">
                <a:solidFill>
                  <a:srgbClr val="E6287F"/>
                </a:solidFill>
                <a:ea typeface="+mn-lt"/>
                <a:cs typeface="+mn-lt"/>
              </a:rPr>
              <a:t>interpretation</a:t>
            </a:r>
            <a:r>
              <a:rPr lang="en-GB" sz="2400" dirty="0">
                <a:ea typeface="+mn-lt"/>
                <a:cs typeface="+mn-lt"/>
              </a:rPr>
              <a:t>, </a:t>
            </a:r>
            <a:r>
              <a:rPr lang="en-GB" sz="2400" b="1" dirty="0">
                <a:solidFill>
                  <a:srgbClr val="E6287F"/>
                </a:solidFill>
                <a:ea typeface="+mn-lt"/>
                <a:cs typeface="+mn-lt"/>
              </a:rPr>
              <a:t>analysis</a:t>
            </a:r>
            <a:r>
              <a:rPr lang="en-GB" sz="2400" dirty="0">
                <a:ea typeface="+mn-lt"/>
                <a:cs typeface="+mn-lt"/>
              </a:rPr>
              <a:t>, or </a:t>
            </a:r>
            <a:r>
              <a:rPr lang="en-GB" sz="2400" b="1" dirty="0">
                <a:solidFill>
                  <a:srgbClr val="E6287F"/>
                </a:solidFill>
                <a:ea typeface="+mn-lt"/>
                <a:cs typeface="+mn-lt"/>
              </a:rPr>
              <a:t>commentary</a:t>
            </a:r>
            <a:r>
              <a:rPr lang="en-GB" sz="2400" dirty="0">
                <a:ea typeface="+mn-lt"/>
                <a:cs typeface="+mn-lt"/>
              </a:rPr>
              <a:t>.</a:t>
            </a:r>
          </a:p>
          <a:p>
            <a:r>
              <a:rPr lang="en-GB" sz="2400" dirty="0">
                <a:ea typeface="+mn-lt"/>
                <a:cs typeface="+mn-lt"/>
              </a:rPr>
              <a:t>Often present primary source information with the addition of hindsight or historical perspective.</a:t>
            </a:r>
          </a:p>
          <a:p>
            <a:r>
              <a:rPr lang="en-GB" sz="2400" dirty="0">
                <a:ea typeface="+mn-lt"/>
                <a:cs typeface="+mn-lt"/>
              </a:rPr>
              <a:t>Common examples include criticisms, histories, and magazine, journal, or newspaper articles </a:t>
            </a:r>
            <a:r>
              <a:rPr lang="en-GB" sz="2400" b="1" dirty="0">
                <a:solidFill>
                  <a:srgbClr val="E6287F"/>
                </a:solidFill>
                <a:ea typeface="+mn-lt"/>
                <a:cs typeface="+mn-lt"/>
              </a:rPr>
              <a:t>written after the fact</a:t>
            </a:r>
            <a:r>
              <a:rPr lang="en-GB" sz="2400" dirty="0">
                <a:ea typeface="+mn-lt"/>
                <a:cs typeface="+mn-lt"/>
              </a:rPr>
              <a:t>.</a:t>
            </a:r>
            <a:r>
              <a:rPr lang="en-GB" sz="2000" dirty="0">
                <a:ea typeface="+mn-lt"/>
                <a:cs typeface="+mn-lt"/>
              </a:rPr>
              <a:t> </a:t>
            </a:r>
            <a:endParaRPr lang="en-GB" sz="2000" dirty="0"/>
          </a:p>
        </p:txBody>
      </p:sp>
      <p:sp>
        <p:nvSpPr>
          <p:cNvPr id="9" name="Title 1">
            <a:extLst>
              <a:ext uri="{FF2B5EF4-FFF2-40B4-BE49-F238E27FC236}">
                <a16:creationId xmlns:a16="http://schemas.microsoft.com/office/drawing/2014/main" id="{064AABBA-C1E0-4247-9A3E-79BB80F7CB8C}"/>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Analysing Sources: Primary vs Secondary</a:t>
            </a:r>
            <a:endPar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endParaRPr>
          </a:p>
        </p:txBody>
      </p:sp>
      <p:pic>
        <p:nvPicPr>
          <p:cNvPr id="11" name="Picture 10">
            <a:extLst>
              <a:ext uri="{FF2B5EF4-FFF2-40B4-BE49-F238E27FC236}">
                <a16:creationId xmlns:a16="http://schemas.microsoft.com/office/drawing/2014/main" id="{2771420A-3A56-49EB-8F0A-F0DF32F5D459}"/>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Tree>
    <p:extLst>
      <p:ext uri="{BB962C8B-B14F-4D97-AF65-F5344CB8AC3E}">
        <p14:creationId xmlns:p14="http://schemas.microsoft.com/office/powerpoint/2010/main" val="42829275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graphicFrame>
        <p:nvGraphicFramePr>
          <p:cNvPr id="3" name="Table 2">
            <a:extLst>
              <a:ext uri="{FF2B5EF4-FFF2-40B4-BE49-F238E27FC236}">
                <a16:creationId xmlns:a16="http://schemas.microsoft.com/office/drawing/2014/main" id="{D0ADA8F1-6B5C-4096-9230-CB370B761090}"/>
              </a:ext>
            </a:extLst>
          </p:cNvPr>
          <p:cNvGraphicFramePr>
            <a:graphicFrameLocks noGrp="1"/>
          </p:cNvGraphicFramePr>
          <p:nvPr>
            <p:extLst>
              <p:ext uri="{D42A27DB-BD31-4B8C-83A1-F6EECF244321}">
                <p14:modId xmlns:p14="http://schemas.microsoft.com/office/powerpoint/2010/main" val="1165154735"/>
              </p:ext>
            </p:extLst>
          </p:nvPr>
        </p:nvGraphicFramePr>
        <p:xfrm>
          <a:off x="838200" y="1427151"/>
          <a:ext cx="10515600" cy="4339665"/>
        </p:xfrm>
        <a:graphic>
          <a:graphicData uri="http://schemas.openxmlformats.org/drawingml/2006/table">
            <a:tbl>
              <a:tblPr firstRow="1" bandRow="1">
                <a:tableStyleId>{5C22544A-7EE6-4342-B048-85BDC9FD1C3A}</a:tableStyleId>
              </a:tblPr>
              <a:tblGrid>
                <a:gridCol w="5257800">
                  <a:extLst>
                    <a:ext uri="{9D8B030D-6E8A-4147-A177-3AD203B41FA5}">
                      <a16:colId xmlns:a16="http://schemas.microsoft.com/office/drawing/2014/main" val="537409025"/>
                    </a:ext>
                  </a:extLst>
                </a:gridCol>
                <a:gridCol w="5257800">
                  <a:extLst>
                    <a:ext uri="{9D8B030D-6E8A-4147-A177-3AD203B41FA5}">
                      <a16:colId xmlns:a16="http://schemas.microsoft.com/office/drawing/2014/main" val="2734659387"/>
                    </a:ext>
                  </a:extLst>
                </a:gridCol>
              </a:tblGrid>
              <a:tr h="733506">
                <a:tc>
                  <a:txBody>
                    <a:bodyPr/>
                    <a:lstStyle/>
                    <a:p>
                      <a:pPr algn="ctr"/>
                      <a:r>
                        <a:rPr lang="en-GB" sz="2800" b="1" dirty="0">
                          <a:solidFill>
                            <a:srgbClr val="E6287F"/>
                          </a:solidFill>
                          <a:latin typeface="+mn-lt"/>
                        </a:rPr>
                        <a:t>Primary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2800" b="1" dirty="0">
                          <a:solidFill>
                            <a:srgbClr val="E6287F"/>
                          </a:solidFill>
                          <a:latin typeface="+mn-lt"/>
                        </a:rPr>
                        <a:t>Secondary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902625499"/>
                  </a:ext>
                </a:extLst>
              </a:tr>
              <a:tr h="3606159">
                <a:tc>
                  <a:txBody>
                    <a:bodyPr/>
                    <a:lstStyle/>
                    <a:p>
                      <a:pPr marL="342900" indent="-342900" algn="l">
                        <a:buFont typeface="Arial" panose="020B0604020202020204" pitchFamily="34" charset="0"/>
                        <a:buChar char="•"/>
                      </a:pPr>
                      <a:r>
                        <a:rPr lang="en-GB" sz="2400" b="0" dirty="0">
                          <a:solidFill>
                            <a:sysClr val="windowText" lastClr="000000"/>
                          </a:solidFill>
                          <a:latin typeface="+mn-lt"/>
                        </a:rPr>
                        <a:t>Photographs, audio recordings, video recordings, films, speeches</a:t>
                      </a:r>
                    </a:p>
                    <a:p>
                      <a:pPr marL="342900" indent="-342900" algn="l">
                        <a:buFont typeface="Arial" panose="020B0604020202020204" pitchFamily="34" charset="0"/>
                        <a:buChar char="•"/>
                      </a:pPr>
                      <a:r>
                        <a:rPr lang="en-GB" sz="2400" b="0" dirty="0">
                          <a:solidFill>
                            <a:sysClr val="windowText" lastClr="000000"/>
                          </a:solidFill>
                          <a:latin typeface="+mn-lt"/>
                        </a:rPr>
                        <a:t>Tik Tok video</a:t>
                      </a:r>
                    </a:p>
                    <a:p>
                      <a:pPr marL="342900" indent="-342900" algn="l">
                        <a:buFont typeface="Arial" panose="020B0604020202020204" pitchFamily="34" charset="0"/>
                        <a:buChar char="•"/>
                      </a:pPr>
                      <a:r>
                        <a:rPr lang="en-GB" sz="2400" b="0" dirty="0">
                          <a:solidFill>
                            <a:sysClr val="windowText" lastClr="000000"/>
                          </a:solidFill>
                          <a:latin typeface="+mn-lt"/>
                        </a:rPr>
                        <a:t>Letters and diaries</a:t>
                      </a:r>
                    </a:p>
                    <a:p>
                      <a:pPr marL="342900" indent="-342900" algn="l">
                        <a:buFont typeface="Arial" panose="020B0604020202020204" pitchFamily="34" charset="0"/>
                        <a:buChar char="•"/>
                      </a:pPr>
                      <a:r>
                        <a:rPr lang="en-GB" sz="2400" b="0" dirty="0">
                          <a:solidFill>
                            <a:sysClr val="windowText" lastClr="000000"/>
                          </a:solidFill>
                          <a:latin typeface="+mn-lt"/>
                        </a:rPr>
                        <a:t>Published books, newspapers, and magazine clippings at the time of the event</a:t>
                      </a:r>
                    </a:p>
                    <a:p>
                      <a:pPr marL="342900" indent="-342900" algn="l">
                        <a:buFont typeface="Arial" panose="020B0604020202020204" pitchFamily="34" charset="0"/>
                        <a:buChar char="•"/>
                      </a:pPr>
                      <a:r>
                        <a:rPr lang="en-GB" sz="2400" b="0" dirty="0">
                          <a:solidFill>
                            <a:sysClr val="windowText" lastClr="000000"/>
                          </a:solidFill>
                          <a:latin typeface="+mn-lt"/>
                        </a:rPr>
                        <a:t>Government publications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342900" indent="-342900" algn="l">
                        <a:buFont typeface="Arial" panose="020B0604020202020204" pitchFamily="34" charset="0"/>
                        <a:buChar char="•"/>
                      </a:pPr>
                      <a:r>
                        <a:rPr lang="en-GB" sz="2400" b="0" dirty="0">
                          <a:solidFill>
                            <a:sysClr val="windowText" lastClr="000000"/>
                          </a:solidFill>
                          <a:latin typeface="+mn-lt"/>
                        </a:rPr>
                        <a:t>Biographical works</a:t>
                      </a:r>
                    </a:p>
                    <a:p>
                      <a:pPr marL="342900" indent="-342900" algn="l">
                        <a:buFont typeface="Arial" panose="020B0604020202020204" pitchFamily="34" charset="0"/>
                        <a:buChar char="•"/>
                      </a:pPr>
                      <a:r>
                        <a:rPr lang="en-GB" sz="2400" b="0" dirty="0">
                          <a:solidFill>
                            <a:sysClr val="windowText" lastClr="000000"/>
                          </a:solidFill>
                          <a:latin typeface="+mn-lt"/>
                        </a:rPr>
                        <a:t>Articles from magazines, journals, and newspapers written after the event</a:t>
                      </a:r>
                    </a:p>
                    <a:p>
                      <a:pPr marL="342900" indent="-342900" algn="l">
                        <a:buFont typeface="Arial" panose="020B0604020202020204" pitchFamily="34" charset="0"/>
                        <a:buChar char="•"/>
                      </a:pPr>
                      <a:r>
                        <a:rPr lang="en-GB" sz="2400" b="0" dirty="0">
                          <a:solidFill>
                            <a:sysClr val="windowText" lastClr="000000"/>
                          </a:solidFill>
                          <a:latin typeface="+mn-lt"/>
                        </a:rPr>
                        <a:t>Movie and book reviews</a:t>
                      </a:r>
                    </a:p>
                    <a:p>
                      <a:pPr marL="342900" indent="-342900" algn="l">
                        <a:buFont typeface="Arial" panose="020B0604020202020204" pitchFamily="34" charset="0"/>
                        <a:buChar char="•"/>
                      </a:pPr>
                      <a:r>
                        <a:rPr lang="en-GB" sz="2400" b="0" dirty="0">
                          <a:solidFill>
                            <a:sysClr val="windowText" lastClr="000000"/>
                          </a:solidFill>
                          <a:latin typeface="+mn-lt"/>
                        </a:rPr>
                        <a:t>Textbooks</a:t>
                      </a:r>
                    </a:p>
                    <a:p>
                      <a:pPr marL="342900" indent="-342900" algn="l">
                        <a:buFont typeface="Arial" panose="020B0604020202020204" pitchFamily="34" charset="0"/>
                        <a:buChar char="•"/>
                      </a:pPr>
                      <a:r>
                        <a:rPr lang="en-GB" sz="2400" b="0" dirty="0">
                          <a:solidFill>
                            <a:sysClr val="windowText" lastClr="000000"/>
                          </a:solidFill>
                          <a:latin typeface="+mn-lt"/>
                        </a:rPr>
                        <a:t>Works of criticism and interpretation</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49719804"/>
                  </a:ext>
                </a:extLst>
              </a:tr>
            </a:tbl>
          </a:graphicData>
        </a:graphic>
      </p:graphicFrame>
      <p:sp>
        <p:nvSpPr>
          <p:cNvPr id="14" name="Title 1">
            <a:extLst>
              <a:ext uri="{FF2B5EF4-FFF2-40B4-BE49-F238E27FC236}">
                <a16:creationId xmlns:a16="http://schemas.microsoft.com/office/drawing/2014/main" id="{7247B23D-2CD0-4AD0-84A7-AFDABDFD6DB7}"/>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Analysing Sources: Primary Vs Secondary</a:t>
            </a:r>
            <a:endPar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endParaRPr>
          </a:p>
        </p:txBody>
      </p:sp>
    </p:spTree>
    <p:extLst>
      <p:ext uri="{BB962C8B-B14F-4D97-AF65-F5344CB8AC3E}">
        <p14:creationId xmlns:p14="http://schemas.microsoft.com/office/powerpoint/2010/main" val="2027561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2345" y="0"/>
            <a:ext cx="12192000" cy="6858000"/>
          </a:xfrm>
        </p:spPr>
      </p:pic>
      <p:sp>
        <p:nvSpPr>
          <p:cNvPr id="4" name="Rectangle 3">
            <a:extLst>
              <a:ext uri="{FF2B5EF4-FFF2-40B4-BE49-F238E27FC236}">
                <a16:creationId xmlns:a16="http://schemas.microsoft.com/office/drawing/2014/main" id="{B1CE3B63-1EFE-8CDC-D9FA-A82C04B4E762}"/>
              </a:ext>
            </a:extLst>
          </p:cNvPr>
          <p:cNvSpPr/>
          <p:nvPr/>
        </p:nvSpPr>
        <p:spPr>
          <a:xfrm>
            <a:off x="876992" y="1223710"/>
            <a:ext cx="10628870" cy="830997"/>
          </a:xfrm>
          <a:prstGeom prst="rect">
            <a:avLst/>
          </a:prstGeom>
        </p:spPr>
        <p:txBody>
          <a:bodyPr wrap="square">
            <a:spAutoFit/>
          </a:bodyPr>
          <a:lstStyle/>
          <a:p>
            <a:r>
              <a:rPr lang="en-GB" sz="2400" dirty="0"/>
              <a:t>Can you figure out which of these are primary sources and which are secondary sources?</a:t>
            </a:r>
          </a:p>
        </p:txBody>
      </p:sp>
      <p:pic>
        <p:nvPicPr>
          <p:cNvPr id="10" name="Graphic 9" descr="Vlog with solid fill">
            <a:extLst>
              <a:ext uri="{FF2B5EF4-FFF2-40B4-BE49-F238E27FC236}">
                <a16:creationId xmlns:a16="http://schemas.microsoft.com/office/drawing/2014/main" id="{A5647734-5753-8F90-1341-104DA238D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33740" y="3956989"/>
            <a:ext cx="757741" cy="757741"/>
          </a:xfrm>
          <a:prstGeom prst="rect">
            <a:avLst/>
          </a:prstGeom>
        </p:spPr>
      </p:pic>
      <p:pic>
        <p:nvPicPr>
          <p:cNvPr id="12" name="Graphic 11" descr="Podcast with solid fill">
            <a:extLst>
              <a:ext uri="{FF2B5EF4-FFF2-40B4-BE49-F238E27FC236}">
                <a16:creationId xmlns:a16="http://schemas.microsoft.com/office/drawing/2014/main" id="{73990C26-F6F5-FCEB-C613-525D5298F2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9303" y="2239437"/>
            <a:ext cx="757741" cy="757741"/>
          </a:xfrm>
          <a:prstGeom prst="rect">
            <a:avLst/>
          </a:prstGeom>
        </p:spPr>
      </p:pic>
      <p:pic>
        <p:nvPicPr>
          <p:cNvPr id="16" name="Graphic 15" descr="Scientist male with solid fill">
            <a:extLst>
              <a:ext uri="{FF2B5EF4-FFF2-40B4-BE49-F238E27FC236}">
                <a16:creationId xmlns:a16="http://schemas.microsoft.com/office/drawing/2014/main" id="{CC9BC7F3-1D83-38AF-7549-F69516CC43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11440" y="2239437"/>
            <a:ext cx="757741" cy="757741"/>
          </a:xfrm>
          <a:prstGeom prst="rect">
            <a:avLst/>
          </a:prstGeom>
        </p:spPr>
      </p:pic>
      <p:pic>
        <p:nvPicPr>
          <p:cNvPr id="18" name="Graphic 17" descr="Glasses with solid fill">
            <a:extLst>
              <a:ext uri="{FF2B5EF4-FFF2-40B4-BE49-F238E27FC236}">
                <a16:creationId xmlns:a16="http://schemas.microsoft.com/office/drawing/2014/main" id="{936126BE-9061-A054-7169-16EE469846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15900" y="3956989"/>
            <a:ext cx="757741" cy="757741"/>
          </a:xfrm>
          <a:prstGeom prst="rect">
            <a:avLst/>
          </a:prstGeom>
        </p:spPr>
      </p:pic>
      <p:pic>
        <p:nvPicPr>
          <p:cNvPr id="20" name="Graphic 19" descr="Clipboard Partially Checked with solid fill">
            <a:extLst>
              <a:ext uri="{FF2B5EF4-FFF2-40B4-BE49-F238E27FC236}">
                <a16:creationId xmlns:a16="http://schemas.microsoft.com/office/drawing/2014/main" id="{C1E6FFB6-026B-F404-39E5-579040ABCE7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50383" y="2239437"/>
            <a:ext cx="757741" cy="757741"/>
          </a:xfrm>
          <a:prstGeom prst="rect">
            <a:avLst/>
          </a:prstGeom>
        </p:spPr>
      </p:pic>
      <p:pic>
        <p:nvPicPr>
          <p:cNvPr id="22" name="Graphic 21" descr="Microphone with solid fill">
            <a:extLst>
              <a:ext uri="{FF2B5EF4-FFF2-40B4-BE49-F238E27FC236}">
                <a16:creationId xmlns:a16="http://schemas.microsoft.com/office/drawing/2014/main" id="{793D249B-DCB0-D854-4025-C8D52393301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7015" y="2239437"/>
            <a:ext cx="803611" cy="803611"/>
          </a:xfrm>
          <a:prstGeom prst="rect">
            <a:avLst/>
          </a:prstGeom>
        </p:spPr>
      </p:pic>
      <p:sp>
        <p:nvSpPr>
          <p:cNvPr id="23" name="TextBox 22">
            <a:extLst>
              <a:ext uri="{FF2B5EF4-FFF2-40B4-BE49-F238E27FC236}">
                <a16:creationId xmlns:a16="http://schemas.microsoft.com/office/drawing/2014/main" id="{CE871909-4A6A-951A-4617-7845042DF833}"/>
              </a:ext>
            </a:extLst>
          </p:cNvPr>
          <p:cNvSpPr txBox="1"/>
          <p:nvPr/>
        </p:nvSpPr>
        <p:spPr>
          <a:xfrm>
            <a:off x="315566" y="3064490"/>
            <a:ext cx="2398373" cy="738664"/>
          </a:xfrm>
          <a:prstGeom prst="rect">
            <a:avLst/>
          </a:prstGeom>
          <a:noFill/>
        </p:spPr>
        <p:txBody>
          <a:bodyPr wrap="square" rtlCol="0">
            <a:spAutoFit/>
          </a:bodyPr>
          <a:lstStyle/>
          <a:p>
            <a:pPr algn="ctr"/>
            <a:r>
              <a:rPr lang="en-GB" sz="1400" dirty="0">
                <a:solidFill>
                  <a:srgbClr val="E6287F"/>
                </a:solidFill>
              </a:rPr>
              <a:t>Interviews with teachers about technology in the classroom</a:t>
            </a:r>
          </a:p>
        </p:txBody>
      </p:sp>
      <p:sp>
        <p:nvSpPr>
          <p:cNvPr id="24" name="TextBox 23">
            <a:extLst>
              <a:ext uri="{FF2B5EF4-FFF2-40B4-BE49-F238E27FC236}">
                <a16:creationId xmlns:a16="http://schemas.microsoft.com/office/drawing/2014/main" id="{30A89425-CC16-C3DC-C01A-69659719AB5C}"/>
              </a:ext>
            </a:extLst>
          </p:cNvPr>
          <p:cNvSpPr txBox="1"/>
          <p:nvPr/>
        </p:nvSpPr>
        <p:spPr>
          <a:xfrm>
            <a:off x="3022458" y="3070205"/>
            <a:ext cx="1631430" cy="523220"/>
          </a:xfrm>
          <a:prstGeom prst="rect">
            <a:avLst/>
          </a:prstGeom>
          <a:noFill/>
        </p:spPr>
        <p:txBody>
          <a:bodyPr wrap="square" rtlCol="0">
            <a:spAutoFit/>
          </a:bodyPr>
          <a:lstStyle/>
          <a:p>
            <a:pPr algn="ctr"/>
            <a:r>
              <a:rPr lang="en-GB" sz="1400" dirty="0">
                <a:solidFill>
                  <a:srgbClr val="E6287F"/>
                </a:solidFill>
              </a:rPr>
              <a:t>A podcast on tech conspiracy theories</a:t>
            </a:r>
          </a:p>
        </p:txBody>
      </p:sp>
      <p:sp>
        <p:nvSpPr>
          <p:cNvPr id="25" name="TextBox 24">
            <a:extLst>
              <a:ext uri="{FF2B5EF4-FFF2-40B4-BE49-F238E27FC236}">
                <a16:creationId xmlns:a16="http://schemas.microsoft.com/office/drawing/2014/main" id="{4E3128BE-FBD7-7675-05CF-839E676B84FB}"/>
              </a:ext>
            </a:extLst>
          </p:cNvPr>
          <p:cNvSpPr txBox="1"/>
          <p:nvPr/>
        </p:nvSpPr>
        <p:spPr>
          <a:xfrm>
            <a:off x="5451953" y="3064490"/>
            <a:ext cx="1954599" cy="523220"/>
          </a:xfrm>
          <a:prstGeom prst="rect">
            <a:avLst/>
          </a:prstGeom>
          <a:noFill/>
        </p:spPr>
        <p:txBody>
          <a:bodyPr wrap="square" rtlCol="0">
            <a:spAutoFit/>
          </a:bodyPr>
          <a:lstStyle/>
          <a:p>
            <a:pPr algn="ctr"/>
            <a:r>
              <a:rPr lang="en-GB" sz="1400" dirty="0">
                <a:solidFill>
                  <a:srgbClr val="E6287F"/>
                </a:solidFill>
              </a:rPr>
              <a:t>A student survey to find out what tech they own</a:t>
            </a:r>
          </a:p>
        </p:txBody>
      </p:sp>
      <p:sp>
        <p:nvSpPr>
          <p:cNvPr id="26" name="TextBox 25">
            <a:extLst>
              <a:ext uri="{FF2B5EF4-FFF2-40B4-BE49-F238E27FC236}">
                <a16:creationId xmlns:a16="http://schemas.microsoft.com/office/drawing/2014/main" id="{F068DA87-927F-721E-C15D-1F9977DE781C}"/>
              </a:ext>
            </a:extLst>
          </p:cNvPr>
          <p:cNvSpPr txBox="1"/>
          <p:nvPr/>
        </p:nvSpPr>
        <p:spPr>
          <a:xfrm>
            <a:off x="7844521" y="3059668"/>
            <a:ext cx="2291578" cy="738664"/>
          </a:xfrm>
          <a:prstGeom prst="rect">
            <a:avLst/>
          </a:prstGeom>
          <a:noFill/>
        </p:spPr>
        <p:txBody>
          <a:bodyPr wrap="square" rtlCol="0">
            <a:spAutoFit/>
          </a:bodyPr>
          <a:lstStyle/>
          <a:p>
            <a:pPr algn="ctr"/>
            <a:r>
              <a:rPr lang="en-GB" sz="1400" dirty="0">
                <a:solidFill>
                  <a:srgbClr val="E6287F"/>
                </a:solidFill>
              </a:rPr>
              <a:t>A scientific journal article about the effect of blue light on sleep</a:t>
            </a:r>
          </a:p>
        </p:txBody>
      </p:sp>
      <p:sp>
        <p:nvSpPr>
          <p:cNvPr id="27" name="TextBox 26">
            <a:extLst>
              <a:ext uri="{FF2B5EF4-FFF2-40B4-BE49-F238E27FC236}">
                <a16:creationId xmlns:a16="http://schemas.microsoft.com/office/drawing/2014/main" id="{F9843EB6-AD74-9326-BA5A-3E19CE505AD2}"/>
              </a:ext>
            </a:extLst>
          </p:cNvPr>
          <p:cNvSpPr txBox="1"/>
          <p:nvPr/>
        </p:nvSpPr>
        <p:spPr>
          <a:xfrm>
            <a:off x="1252535" y="4714730"/>
            <a:ext cx="2520149" cy="738664"/>
          </a:xfrm>
          <a:prstGeom prst="rect">
            <a:avLst/>
          </a:prstGeom>
          <a:noFill/>
        </p:spPr>
        <p:txBody>
          <a:bodyPr wrap="square" rtlCol="0">
            <a:spAutoFit/>
          </a:bodyPr>
          <a:lstStyle/>
          <a:p>
            <a:pPr algn="ctr"/>
            <a:r>
              <a:rPr lang="en-GB" sz="1400" dirty="0">
                <a:solidFill>
                  <a:srgbClr val="E6287F"/>
                </a:solidFill>
              </a:rPr>
              <a:t>A blog written by a university student about how they use tech to help them study</a:t>
            </a:r>
          </a:p>
        </p:txBody>
      </p:sp>
      <p:sp>
        <p:nvSpPr>
          <p:cNvPr id="28" name="TextBox 27">
            <a:extLst>
              <a:ext uri="{FF2B5EF4-FFF2-40B4-BE49-F238E27FC236}">
                <a16:creationId xmlns:a16="http://schemas.microsoft.com/office/drawing/2014/main" id="{EDC31EE3-451D-FCB7-4A47-4EE8E3A303B6}"/>
              </a:ext>
            </a:extLst>
          </p:cNvPr>
          <p:cNvSpPr txBox="1"/>
          <p:nvPr/>
        </p:nvSpPr>
        <p:spPr>
          <a:xfrm>
            <a:off x="6470161" y="4714730"/>
            <a:ext cx="2520149" cy="738664"/>
          </a:xfrm>
          <a:prstGeom prst="rect">
            <a:avLst/>
          </a:prstGeom>
          <a:noFill/>
        </p:spPr>
        <p:txBody>
          <a:bodyPr wrap="square" rtlCol="0">
            <a:spAutoFit/>
          </a:bodyPr>
          <a:lstStyle/>
          <a:p>
            <a:pPr algn="ctr"/>
            <a:r>
              <a:rPr lang="en-GB" sz="1400" dirty="0">
                <a:solidFill>
                  <a:srgbClr val="E6287F"/>
                </a:solidFill>
              </a:rPr>
              <a:t>An experiment on the effectiveness of blue light glasses</a:t>
            </a:r>
          </a:p>
        </p:txBody>
      </p:sp>
      <p:sp>
        <p:nvSpPr>
          <p:cNvPr id="30" name="TextBox 29">
            <a:extLst>
              <a:ext uri="{FF2B5EF4-FFF2-40B4-BE49-F238E27FC236}">
                <a16:creationId xmlns:a16="http://schemas.microsoft.com/office/drawing/2014/main" id="{70EE507C-5A36-C178-C34D-DC16A26DCDE2}"/>
              </a:ext>
            </a:extLst>
          </p:cNvPr>
          <p:cNvSpPr txBox="1"/>
          <p:nvPr/>
        </p:nvSpPr>
        <p:spPr>
          <a:xfrm>
            <a:off x="8985713" y="4714730"/>
            <a:ext cx="2520149" cy="738664"/>
          </a:xfrm>
          <a:prstGeom prst="rect">
            <a:avLst/>
          </a:prstGeom>
          <a:noFill/>
        </p:spPr>
        <p:txBody>
          <a:bodyPr wrap="square" rtlCol="0">
            <a:spAutoFit/>
          </a:bodyPr>
          <a:lstStyle/>
          <a:p>
            <a:pPr algn="ctr"/>
            <a:r>
              <a:rPr lang="en-GB" sz="1400" dirty="0">
                <a:solidFill>
                  <a:srgbClr val="E6287F"/>
                </a:solidFill>
              </a:rPr>
              <a:t>A leading tech company’s </a:t>
            </a:r>
            <a:r>
              <a:rPr lang="en-GB" sz="1400" dirty="0" err="1">
                <a:solidFill>
                  <a:srgbClr val="E6287F"/>
                </a:solidFill>
              </a:rPr>
              <a:t>tik</a:t>
            </a:r>
            <a:r>
              <a:rPr lang="en-GB" sz="1400" dirty="0">
                <a:solidFill>
                  <a:srgbClr val="E6287F"/>
                </a:solidFill>
              </a:rPr>
              <a:t> </a:t>
            </a:r>
            <a:r>
              <a:rPr lang="en-GB" sz="1400" dirty="0" err="1">
                <a:solidFill>
                  <a:srgbClr val="E6287F"/>
                </a:solidFill>
              </a:rPr>
              <a:t>tok</a:t>
            </a:r>
            <a:r>
              <a:rPr lang="en-GB" sz="1400" dirty="0">
                <a:solidFill>
                  <a:srgbClr val="E6287F"/>
                </a:solidFill>
              </a:rPr>
              <a:t> which shows their latest sales figures</a:t>
            </a:r>
          </a:p>
        </p:txBody>
      </p:sp>
      <p:pic>
        <p:nvPicPr>
          <p:cNvPr id="19" name="Picture 18">
            <a:extLst>
              <a:ext uri="{FF2B5EF4-FFF2-40B4-BE49-F238E27FC236}">
                <a16:creationId xmlns:a16="http://schemas.microsoft.com/office/drawing/2014/main" id="{13281AFF-E93D-8E92-DA92-01B6238A8886}"/>
              </a:ext>
            </a:extLst>
          </p:cNvPr>
          <p:cNvPicPr>
            <a:picLocks noChangeAspect="1"/>
          </p:cNvPicPr>
          <p:nvPr/>
        </p:nvPicPr>
        <p:blipFill>
          <a:blip r:embed="rId16">
            <a:biLevel thresh="75000"/>
            <a:extLst>
              <a:ext uri="{BEBA8EAE-BF5A-486C-A8C5-ECC9F3942E4B}">
                <a14:imgProps xmlns:a14="http://schemas.microsoft.com/office/drawing/2010/main">
                  <a14:imgLayer r:embed="rId17">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
        <p:nvSpPr>
          <p:cNvPr id="33" name="Title 1">
            <a:extLst>
              <a:ext uri="{FF2B5EF4-FFF2-40B4-BE49-F238E27FC236}">
                <a16:creationId xmlns:a16="http://schemas.microsoft.com/office/drawing/2014/main" id="{FF97FA77-07C1-45B5-B238-0F3634054A93}"/>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Spot the Sources: Primary Vs Secondary</a:t>
            </a:r>
            <a:endPar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endParaRPr>
          </a:p>
        </p:txBody>
      </p:sp>
      <p:sp>
        <p:nvSpPr>
          <p:cNvPr id="9" name="TextBox 8">
            <a:extLst>
              <a:ext uri="{FF2B5EF4-FFF2-40B4-BE49-F238E27FC236}">
                <a16:creationId xmlns:a16="http://schemas.microsoft.com/office/drawing/2014/main" id="{4E5A873D-29F7-99C7-9339-6847216A2DFA}"/>
              </a:ext>
            </a:extLst>
          </p:cNvPr>
          <p:cNvSpPr txBox="1"/>
          <p:nvPr/>
        </p:nvSpPr>
        <p:spPr>
          <a:xfrm>
            <a:off x="3791347" y="4714730"/>
            <a:ext cx="2520149" cy="954107"/>
          </a:xfrm>
          <a:prstGeom prst="rect">
            <a:avLst/>
          </a:prstGeom>
          <a:noFill/>
        </p:spPr>
        <p:txBody>
          <a:bodyPr wrap="square" rtlCol="0">
            <a:spAutoFit/>
          </a:bodyPr>
          <a:lstStyle/>
          <a:p>
            <a:pPr algn="ctr"/>
            <a:r>
              <a:rPr lang="en-GB" sz="1400" dirty="0">
                <a:solidFill>
                  <a:srgbClr val="E6287F"/>
                </a:solidFill>
              </a:rPr>
              <a:t>An e-sport competition review commenting on the latest technological developments in gaming</a:t>
            </a:r>
          </a:p>
        </p:txBody>
      </p:sp>
    </p:spTree>
    <p:extLst>
      <p:ext uri="{BB962C8B-B14F-4D97-AF65-F5344CB8AC3E}">
        <p14:creationId xmlns:p14="http://schemas.microsoft.com/office/powerpoint/2010/main" val="142892599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4163"/>
            <a:ext cx="12192000" cy="6858000"/>
          </a:xfrm>
        </p:spPr>
      </p:pic>
      <p:sp>
        <p:nvSpPr>
          <p:cNvPr id="4" name="Rectangle 3">
            <a:extLst>
              <a:ext uri="{FF2B5EF4-FFF2-40B4-BE49-F238E27FC236}">
                <a16:creationId xmlns:a16="http://schemas.microsoft.com/office/drawing/2014/main" id="{B1CE3B63-1EFE-8CDC-D9FA-A82C04B4E762}"/>
              </a:ext>
            </a:extLst>
          </p:cNvPr>
          <p:cNvSpPr/>
          <p:nvPr/>
        </p:nvSpPr>
        <p:spPr>
          <a:xfrm>
            <a:off x="876992" y="1223710"/>
            <a:ext cx="10628870" cy="830997"/>
          </a:xfrm>
          <a:prstGeom prst="rect">
            <a:avLst/>
          </a:prstGeom>
        </p:spPr>
        <p:txBody>
          <a:bodyPr wrap="square">
            <a:spAutoFit/>
          </a:bodyPr>
          <a:lstStyle/>
          <a:p>
            <a:r>
              <a:rPr lang="en-GB" sz="2400" dirty="0"/>
              <a:t>Can you figure out which of these are primary sources and which are secondary sources?</a:t>
            </a:r>
          </a:p>
        </p:txBody>
      </p:sp>
      <p:pic>
        <p:nvPicPr>
          <p:cNvPr id="10" name="Graphic 9" descr="Vlog with solid fill">
            <a:extLst>
              <a:ext uri="{FF2B5EF4-FFF2-40B4-BE49-F238E27FC236}">
                <a16:creationId xmlns:a16="http://schemas.microsoft.com/office/drawing/2014/main" id="{A5647734-5753-8F90-1341-104DA238D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33740" y="3956989"/>
            <a:ext cx="757741" cy="757741"/>
          </a:xfrm>
          <a:prstGeom prst="rect">
            <a:avLst/>
          </a:prstGeom>
        </p:spPr>
      </p:pic>
      <p:pic>
        <p:nvPicPr>
          <p:cNvPr id="12" name="Graphic 11" descr="Podcast with solid fill">
            <a:extLst>
              <a:ext uri="{FF2B5EF4-FFF2-40B4-BE49-F238E27FC236}">
                <a16:creationId xmlns:a16="http://schemas.microsoft.com/office/drawing/2014/main" id="{73990C26-F6F5-FCEB-C613-525D5298F2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9303" y="2239437"/>
            <a:ext cx="757741" cy="757741"/>
          </a:xfrm>
          <a:prstGeom prst="rect">
            <a:avLst/>
          </a:prstGeom>
        </p:spPr>
      </p:pic>
      <p:pic>
        <p:nvPicPr>
          <p:cNvPr id="16" name="Graphic 15" descr="Scientist male with solid fill">
            <a:extLst>
              <a:ext uri="{FF2B5EF4-FFF2-40B4-BE49-F238E27FC236}">
                <a16:creationId xmlns:a16="http://schemas.microsoft.com/office/drawing/2014/main" id="{CC9BC7F3-1D83-38AF-7549-F69516CC43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11440" y="2239437"/>
            <a:ext cx="757741" cy="757741"/>
          </a:xfrm>
          <a:prstGeom prst="rect">
            <a:avLst/>
          </a:prstGeom>
        </p:spPr>
      </p:pic>
      <p:pic>
        <p:nvPicPr>
          <p:cNvPr id="18" name="Graphic 17" descr="Glasses with solid fill">
            <a:extLst>
              <a:ext uri="{FF2B5EF4-FFF2-40B4-BE49-F238E27FC236}">
                <a16:creationId xmlns:a16="http://schemas.microsoft.com/office/drawing/2014/main" id="{936126BE-9061-A054-7169-16EE469846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15900" y="3956989"/>
            <a:ext cx="757741" cy="757741"/>
          </a:xfrm>
          <a:prstGeom prst="rect">
            <a:avLst/>
          </a:prstGeom>
        </p:spPr>
      </p:pic>
      <p:pic>
        <p:nvPicPr>
          <p:cNvPr id="20" name="Graphic 19" descr="Clipboard Partially Checked with solid fill">
            <a:extLst>
              <a:ext uri="{FF2B5EF4-FFF2-40B4-BE49-F238E27FC236}">
                <a16:creationId xmlns:a16="http://schemas.microsoft.com/office/drawing/2014/main" id="{C1E6FFB6-026B-F404-39E5-579040ABCE7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50383" y="2239437"/>
            <a:ext cx="757741" cy="757741"/>
          </a:xfrm>
          <a:prstGeom prst="rect">
            <a:avLst/>
          </a:prstGeom>
        </p:spPr>
      </p:pic>
      <p:pic>
        <p:nvPicPr>
          <p:cNvPr id="22" name="Graphic 21" descr="Microphone with solid fill">
            <a:extLst>
              <a:ext uri="{FF2B5EF4-FFF2-40B4-BE49-F238E27FC236}">
                <a16:creationId xmlns:a16="http://schemas.microsoft.com/office/drawing/2014/main" id="{793D249B-DCB0-D854-4025-C8D52393301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7015" y="2239437"/>
            <a:ext cx="803611" cy="803611"/>
          </a:xfrm>
          <a:prstGeom prst="rect">
            <a:avLst/>
          </a:prstGeom>
        </p:spPr>
      </p:pic>
      <p:sp>
        <p:nvSpPr>
          <p:cNvPr id="23" name="TextBox 22">
            <a:extLst>
              <a:ext uri="{FF2B5EF4-FFF2-40B4-BE49-F238E27FC236}">
                <a16:creationId xmlns:a16="http://schemas.microsoft.com/office/drawing/2014/main" id="{CE871909-4A6A-951A-4617-7845042DF833}"/>
              </a:ext>
            </a:extLst>
          </p:cNvPr>
          <p:cNvSpPr txBox="1"/>
          <p:nvPr/>
        </p:nvSpPr>
        <p:spPr>
          <a:xfrm>
            <a:off x="315566" y="3064490"/>
            <a:ext cx="2398373" cy="738664"/>
          </a:xfrm>
          <a:prstGeom prst="rect">
            <a:avLst/>
          </a:prstGeom>
          <a:noFill/>
        </p:spPr>
        <p:txBody>
          <a:bodyPr wrap="square" rtlCol="0">
            <a:spAutoFit/>
          </a:bodyPr>
          <a:lstStyle/>
          <a:p>
            <a:pPr algn="ctr"/>
            <a:r>
              <a:rPr lang="en-GB" sz="1400" dirty="0">
                <a:solidFill>
                  <a:srgbClr val="E6287F"/>
                </a:solidFill>
              </a:rPr>
              <a:t>Interviews with teachers about technology in the classroom</a:t>
            </a:r>
          </a:p>
        </p:txBody>
      </p:sp>
      <p:sp>
        <p:nvSpPr>
          <p:cNvPr id="24" name="TextBox 23">
            <a:extLst>
              <a:ext uri="{FF2B5EF4-FFF2-40B4-BE49-F238E27FC236}">
                <a16:creationId xmlns:a16="http://schemas.microsoft.com/office/drawing/2014/main" id="{30A89425-CC16-C3DC-C01A-69659719AB5C}"/>
              </a:ext>
            </a:extLst>
          </p:cNvPr>
          <p:cNvSpPr txBox="1"/>
          <p:nvPr/>
        </p:nvSpPr>
        <p:spPr>
          <a:xfrm>
            <a:off x="3022458" y="3070205"/>
            <a:ext cx="1631430" cy="523220"/>
          </a:xfrm>
          <a:prstGeom prst="rect">
            <a:avLst/>
          </a:prstGeom>
          <a:noFill/>
        </p:spPr>
        <p:txBody>
          <a:bodyPr wrap="square" rtlCol="0">
            <a:spAutoFit/>
          </a:bodyPr>
          <a:lstStyle/>
          <a:p>
            <a:pPr algn="ctr"/>
            <a:r>
              <a:rPr lang="en-GB" sz="1400" dirty="0">
                <a:solidFill>
                  <a:srgbClr val="E6287F"/>
                </a:solidFill>
              </a:rPr>
              <a:t>A podcast on tech conspiracy theories</a:t>
            </a:r>
          </a:p>
        </p:txBody>
      </p:sp>
      <p:sp>
        <p:nvSpPr>
          <p:cNvPr id="25" name="TextBox 24">
            <a:extLst>
              <a:ext uri="{FF2B5EF4-FFF2-40B4-BE49-F238E27FC236}">
                <a16:creationId xmlns:a16="http://schemas.microsoft.com/office/drawing/2014/main" id="{4E3128BE-FBD7-7675-05CF-839E676B84FB}"/>
              </a:ext>
            </a:extLst>
          </p:cNvPr>
          <p:cNvSpPr txBox="1"/>
          <p:nvPr/>
        </p:nvSpPr>
        <p:spPr>
          <a:xfrm>
            <a:off x="5451953" y="3064490"/>
            <a:ext cx="1954599" cy="523220"/>
          </a:xfrm>
          <a:prstGeom prst="rect">
            <a:avLst/>
          </a:prstGeom>
          <a:noFill/>
        </p:spPr>
        <p:txBody>
          <a:bodyPr wrap="square" rtlCol="0">
            <a:spAutoFit/>
          </a:bodyPr>
          <a:lstStyle/>
          <a:p>
            <a:pPr algn="ctr"/>
            <a:r>
              <a:rPr lang="en-GB" sz="1400" dirty="0">
                <a:solidFill>
                  <a:srgbClr val="E6287F"/>
                </a:solidFill>
              </a:rPr>
              <a:t>A student survey to find out what tech they own</a:t>
            </a:r>
          </a:p>
        </p:txBody>
      </p:sp>
      <p:sp>
        <p:nvSpPr>
          <p:cNvPr id="26" name="TextBox 25">
            <a:extLst>
              <a:ext uri="{FF2B5EF4-FFF2-40B4-BE49-F238E27FC236}">
                <a16:creationId xmlns:a16="http://schemas.microsoft.com/office/drawing/2014/main" id="{F068DA87-927F-721E-C15D-1F9977DE781C}"/>
              </a:ext>
            </a:extLst>
          </p:cNvPr>
          <p:cNvSpPr txBox="1"/>
          <p:nvPr/>
        </p:nvSpPr>
        <p:spPr>
          <a:xfrm>
            <a:off x="7844521" y="3059668"/>
            <a:ext cx="2291578" cy="738664"/>
          </a:xfrm>
          <a:prstGeom prst="rect">
            <a:avLst/>
          </a:prstGeom>
          <a:noFill/>
        </p:spPr>
        <p:txBody>
          <a:bodyPr wrap="square" rtlCol="0">
            <a:spAutoFit/>
          </a:bodyPr>
          <a:lstStyle/>
          <a:p>
            <a:pPr algn="ctr"/>
            <a:r>
              <a:rPr lang="en-GB" sz="1400" dirty="0">
                <a:solidFill>
                  <a:srgbClr val="E6287F"/>
                </a:solidFill>
              </a:rPr>
              <a:t>A scientific journal article about the effect of blue light on sleep</a:t>
            </a:r>
          </a:p>
        </p:txBody>
      </p:sp>
      <p:sp>
        <p:nvSpPr>
          <p:cNvPr id="27" name="TextBox 26">
            <a:extLst>
              <a:ext uri="{FF2B5EF4-FFF2-40B4-BE49-F238E27FC236}">
                <a16:creationId xmlns:a16="http://schemas.microsoft.com/office/drawing/2014/main" id="{F9843EB6-AD74-9326-BA5A-3E19CE505AD2}"/>
              </a:ext>
            </a:extLst>
          </p:cNvPr>
          <p:cNvSpPr txBox="1"/>
          <p:nvPr/>
        </p:nvSpPr>
        <p:spPr>
          <a:xfrm>
            <a:off x="1252535" y="4714730"/>
            <a:ext cx="2520149" cy="738664"/>
          </a:xfrm>
          <a:prstGeom prst="rect">
            <a:avLst/>
          </a:prstGeom>
          <a:noFill/>
        </p:spPr>
        <p:txBody>
          <a:bodyPr wrap="square" rtlCol="0">
            <a:spAutoFit/>
          </a:bodyPr>
          <a:lstStyle/>
          <a:p>
            <a:pPr algn="ctr"/>
            <a:r>
              <a:rPr lang="en-GB" sz="1400" dirty="0">
                <a:solidFill>
                  <a:srgbClr val="E6287F"/>
                </a:solidFill>
              </a:rPr>
              <a:t>A blog written by a university student about how they use tech to help them study</a:t>
            </a:r>
          </a:p>
        </p:txBody>
      </p:sp>
      <p:sp>
        <p:nvSpPr>
          <p:cNvPr id="28" name="TextBox 27">
            <a:extLst>
              <a:ext uri="{FF2B5EF4-FFF2-40B4-BE49-F238E27FC236}">
                <a16:creationId xmlns:a16="http://schemas.microsoft.com/office/drawing/2014/main" id="{EDC31EE3-451D-FCB7-4A47-4EE8E3A303B6}"/>
              </a:ext>
            </a:extLst>
          </p:cNvPr>
          <p:cNvSpPr txBox="1"/>
          <p:nvPr/>
        </p:nvSpPr>
        <p:spPr>
          <a:xfrm>
            <a:off x="6470161" y="4742944"/>
            <a:ext cx="2520149" cy="738664"/>
          </a:xfrm>
          <a:prstGeom prst="rect">
            <a:avLst/>
          </a:prstGeom>
          <a:noFill/>
        </p:spPr>
        <p:txBody>
          <a:bodyPr wrap="square" rtlCol="0">
            <a:spAutoFit/>
          </a:bodyPr>
          <a:lstStyle/>
          <a:p>
            <a:pPr algn="ctr"/>
            <a:r>
              <a:rPr lang="en-GB" sz="1400" dirty="0">
                <a:solidFill>
                  <a:srgbClr val="E6287F"/>
                </a:solidFill>
              </a:rPr>
              <a:t>An experiment on the effectiveness of blue light glasses</a:t>
            </a:r>
          </a:p>
        </p:txBody>
      </p:sp>
      <p:sp>
        <p:nvSpPr>
          <p:cNvPr id="5" name="Rectangle 4">
            <a:extLst>
              <a:ext uri="{FF2B5EF4-FFF2-40B4-BE49-F238E27FC236}">
                <a16:creationId xmlns:a16="http://schemas.microsoft.com/office/drawing/2014/main" id="{25C19AFA-C980-6182-8394-4F1F16932D2F}"/>
              </a:ext>
            </a:extLst>
          </p:cNvPr>
          <p:cNvSpPr/>
          <p:nvPr/>
        </p:nvSpPr>
        <p:spPr>
          <a:xfrm>
            <a:off x="7138086" y="168683"/>
            <a:ext cx="3303373" cy="1014264"/>
          </a:xfrm>
          <a:prstGeom prst="rect">
            <a:avLst/>
          </a:prstGeom>
          <a:solidFill>
            <a:srgbClr val="F2F2F2">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ectangle 8">
            <a:extLst>
              <a:ext uri="{FF2B5EF4-FFF2-40B4-BE49-F238E27FC236}">
                <a16:creationId xmlns:a16="http://schemas.microsoft.com/office/drawing/2014/main" id="{8AF2F690-AF11-DCA6-57D2-5DDDAF377194}"/>
              </a:ext>
            </a:extLst>
          </p:cNvPr>
          <p:cNvSpPr/>
          <p:nvPr/>
        </p:nvSpPr>
        <p:spPr>
          <a:xfrm>
            <a:off x="691929" y="1171652"/>
            <a:ext cx="10233165" cy="1014264"/>
          </a:xfrm>
          <a:prstGeom prst="rect">
            <a:avLst/>
          </a:prstGeom>
          <a:solidFill>
            <a:srgbClr val="F2F2F2">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1B21D5A-D35D-0279-A320-4AED7ED26BD1}"/>
              </a:ext>
            </a:extLst>
          </p:cNvPr>
          <p:cNvSpPr/>
          <p:nvPr/>
        </p:nvSpPr>
        <p:spPr>
          <a:xfrm>
            <a:off x="2776127" y="2226679"/>
            <a:ext cx="2456841" cy="1600263"/>
          </a:xfrm>
          <a:prstGeom prst="rect">
            <a:avLst/>
          </a:prstGeom>
          <a:solidFill>
            <a:srgbClr val="F2F2F2">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9AE8427-79F2-718B-AF53-4589D9760777}"/>
              </a:ext>
            </a:extLst>
          </p:cNvPr>
          <p:cNvSpPr/>
          <p:nvPr/>
        </p:nvSpPr>
        <p:spPr>
          <a:xfrm>
            <a:off x="7625537" y="2252318"/>
            <a:ext cx="2456841" cy="1600263"/>
          </a:xfrm>
          <a:prstGeom prst="rect">
            <a:avLst/>
          </a:prstGeom>
          <a:solidFill>
            <a:srgbClr val="F2F2F2">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F78BE971-BCE4-AEDD-AB9F-A37E34EA78B6}"/>
              </a:ext>
            </a:extLst>
          </p:cNvPr>
          <p:cNvPicPr>
            <a:picLocks noChangeAspect="1"/>
          </p:cNvPicPr>
          <p:nvPr/>
        </p:nvPicPr>
        <p:blipFill>
          <a:blip r:embed="rId16">
            <a:biLevel thresh="75000"/>
            <a:extLst>
              <a:ext uri="{BEBA8EAE-BF5A-486C-A8C5-ECC9F3942E4B}">
                <a14:imgProps xmlns:a14="http://schemas.microsoft.com/office/drawing/2010/main">
                  <a14:imgLayer r:embed="rId17">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
        <p:nvSpPr>
          <p:cNvPr id="35" name="Title 1">
            <a:extLst>
              <a:ext uri="{FF2B5EF4-FFF2-40B4-BE49-F238E27FC236}">
                <a16:creationId xmlns:a16="http://schemas.microsoft.com/office/drawing/2014/main" id="{49E4B30F-D20C-4986-93E6-03C792ECFC47}"/>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FDA9CF"/>
                </a:solidFill>
              </a:rPr>
              <a:t>Spot the Sources: </a:t>
            </a:r>
            <a:r>
              <a:rPr lang="en-US" b="1" dirty="0">
                <a:solidFill>
                  <a:srgbClr val="E6287F"/>
                </a:solidFill>
              </a:rPr>
              <a:t>Primary </a:t>
            </a:r>
            <a:r>
              <a:rPr lang="en-US" b="1" dirty="0">
                <a:solidFill>
                  <a:srgbClr val="FDA9CF"/>
                </a:solidFill>
              </a:rPr>
              <a:t>Vs Secondary</a:t>
            </a:r>
            <a:endParaRPr kumimoji="0" lang="en-US" sz="4400" b="1" i="0" u="none" strike="noStrike" kern="1200" cap="none" spc="0" normalizeH="0" baseline="0" noProof="0" dirty="0">
              <a:ln>
                <a:noFill/>
              </a:ln>
              <a:solidFill>
                <a:srgbClr val="FDA9CF"/>
              </a:solidFill>
              <a:effectLst/>
              <a:uLnTx/>
              <a:uFillTx/>
              <a:latin typeface="Calibri Light" panose="020F0302020204030204"/>
            </a:endParaRPr>
          </a:p>
        </p:txBody>
      </p:sp>
      <p:sp>
        <p:nvSpPr>
          <p:cNvPr id="32" name="TextBox 31">
            <a:extLst>
              <a:ext uri="{FF2B5EF4-FFF2-40B4-BE49-F238E27FC236}">
                <a16:creationId xmlns:a16="http://schemas.microsoft.com/office/drawing/2014/main" id="{89C045DF-A585-416F-9A8B-92934EBD165F}"/>
              </a:ext>
            </a:extLst>
          </p:cNvPr>
          <p:cNvSpPr txBox="1"/>
          <p:nvPr/>
        </p:nvSpPr>
        <p:spPr>
          <a:xfrm>
            <a:off x="8985713" y="4714730"/>
            <a:ext cx="2520149" cy="738664"/>
          </a:xfrm>
          <a:prstGeom prst="rect">
            <a:avLst/>
          </a:prstGeom>
          <a:noFill/>
        </p:spPr>
        <p:txBody>
          <a:bodyPr wrap="square" rtlCol="0">
            <a:spAutoFit/>
          </a:bodyPr>
          <a:lstStyle/>
          <a:p>
            <a:pPr algn="ctr"/>
            <a:r>
              <a:rPr lang="en-GB" sz="1400" dirty="0">
                <a:solidFill>
                  <a:srgbClr val="E6287F"/>
                </a:solidFill>
              </a:rPr>
              <a:t>A leading tech company’s </a:t>
            </a:r>
            <a:r>
              <a:rPr lang="en-GB" sz="1400" dirty="0" err="1">
                <a:solidFill>
                  <a:srgbClr val="E6287F"/>
                </a:solidFill>
              </a:rPr>
              <a:t>tik</a:t>
            </a:r>
            <a:r>
              <a:rPr lang="en-GB" sz="1400" dirty="0">
                <a:solidFill>
                  <a:srgbClr val="E6287F"/>
                </a:solidFill>
              </a:rPr>
              <a:t> </a:t>
            </a:r>
            <a:r>
              <a:rPr lang="en-GB" sz="1400" dirty="0" err="1">
                <a:solidFill>
                  <a:srgbClr val="E6287F"/>
                </a:solidFill>
              </a:rPr>
              <a:t>tok</a:t>
            </a:r>
            <a:r>
              <a:rPr lang="en-GB" sz="1400" dirty="0">
                <a:solidFill>
                  <a:srgbClr val="E6287F"/>
                </a:solidFill>
              </a:rPr>
              <a:t> which shows their latest sales figures</a:t>
            </a:r>
          </a:p>
        </p:txBody>
      </p:sp>
      <p:sp>
        <p:nvSpPr>
          <p:cNvPr id="33" name="TextBox 32">
            <a:extLst>
              <a:ext uri="{FF2B5EF4-FFF2-40B4-BE49-F238E27FC236}">
                <a16:creationId xmlns:a16="http://schemas.microsoft.com/office/drawing/2014/main" id="{E48CE1A9-521F-4EDE-B3E2-D2C55922621E}"/>
              </a:ext>
            </a:extLst>
          </p:cNvPr>
          <p:cNvSpPr txBox="1"/>
          <p:nvPr/>
        </p:nvSpPr>
        <p:spPr>
          <a:xfrm>
            <a:off x="3791347" y="4714730"/>
            <a:ext cx="2520149" cy="954107"/>
          </a:xfrm>
          <a:prstGeom prst="rect">
            <a:avLst/>
          </a:prstGeom>
          <a:noFill/>
        </p:spPr>
        <p:txBody>
          <a:bodyPr wrap="square" rtlCol="0">
            <a:spAutoFit/>
          </a:bodyPr>
          <a:lstStyle/>
          <a:p>
            <a:pPr algn="ctr"/>
            <a:r>
              <a:rPr lang="en-GB" sz="1400" dirty="0">
                <a:solidFill>
                  <a:srgbClr val="E6287F"/>
                </a:solidFill>
              </a:rPr>
              <a:t>An e-sport competition review commenting on the latest technological developments in gaming</a:t>
            </a:r>
          </a:p>
        </p:txBody>
      </p:sp>
      <p:pic>
        <p:nvPicPr>
          <p:cNvPr id="29" name="Graphic 28" descr="Game controller">
            <a:extLst>
              <a:ext uri="{FF2B5EF4-FFF2-40B4-BE49-F238E27FC236}">
                <a16:creationId xmlns:a16="http://schemas.microsoft.com/office/drawing/2014/main" id="{F2F38D70-2A32-4FF6-A6F1-DBF5D7AE24FE}"/>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659373" y="3956989"/>
            <a:ext cx="757741" cy="757741"/>
          </a:xfrm>
          <a:prstGeom prst="rect">
            <a:avLst/>
          </a:prstGeom>
        </p:spPr>
      </p:pic>
      <p:sp>
        <p:nvSpPr>
          <p:cNvPr id="34" name="Rectangle 33">
            <a:extLst>
              <a:ext uri="{FF2B5EF4-FFF2-40B4-BE49-F238E27FC236}">
                <a16:creationId xmlns:a16="http://schemas.microsoft.com/office/drawing/2014/main" id="{27BAEC91-9072-2AFB-B928-EC0E046D1A51}"/>
              </a:ext>
            </a:extLst>
          </p:cNvPr>
          <p:cNvSpPr/>
          <p:nvPr/>
        </p:nvSpPr>
        <p:spPr>
          <a:xfrm>
            <a:off x="3773641" y="3933365"/>
            <a:ext cx="2559675" cy="1929803"/>
          </a:xfrm>
          <a:prstGeom prst="rect">
            <a:avLst/>
          </a:prstGeom>
          <a:solidFill>
            <a:srgbClr val="F2F2F2">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Graphic 29" descr="Smart Phone">
            <a:extLst>
              <a:ext uri="{FF2B5EF4-FFF2-40B4-BE49-F238E27FC236}">
                <a16:creationId xmlns:a16="http://schemas.microsoft.com/office/drawing/2014/main" id="{D6F18E04-53F1-4D60-BD8B-17664AE56787}"/>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9866916" y="3956989"/>
            <a:ext cx="757741" cy="757741"/>
          </a:xfrm>
          <a:prstGeom prst="rect">
            <a:avLst/>
          </a:prstGeom>
        </p:spPr>
      </p:pic>
    </p:spTree>
    <p:extLst>
      <p:ext uri="{BB962C8B-B14F-4D97-AF65-F5344CB8AC3E}">
        <p14:creationId xmlns:p14="http://schemas.microsoft.com/office/powerpoint/2010/main" val="22391252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2345" y="0"/>
            <a:ext cx="12192000" cy="6858000"/>
          </a:xfrm>
        </p:spPr>
      </p:pic>
      <p:sp>
        <p:nvSpPr>
          <p:cNvPr id="4" name="Rectangle 3">
            <a:extLst>
              <a:ext uri="{FF2B5EF4-FFF2-40B4-BE49-F238E27FC236}">
                <a16:creationId xmlns:a16="http://schemas.microsoft.com/office/drawing/2014/main" id="{B1CE3B63-1EFE-8CDC-D9FA-A82C04B4E762}"/>
              </a:ext>
            </a:extLst>
          </p:cNvPr>
          <p:cNvSpPr/>
          <p:nvPr/>
        </p:nvSpPr>
        <p:spPr>
          <a:xfrm>
            <a:off x="876992" y="1223710"/>
            <a:ext cx="10628870" cy="830997"/>
          </a:xfrm>
          <a:prstGeom prst="rect">
            <a:avLst/>
          </a:prstGeom>
        </p:spPr>
        <p:txBody>
          <a:bodyPr wrap="square">
            <a:spAutoFit/>
          </a:bodyPr>
          <a:lstStyle/>
          <a:p>
            <a:r>
              <a:rPr lang="en-GB" sz="2400" dirty="0"/>
              <a:t>Can you figure out which of these are primary sources and which are secondary sources?</a:t>
            </a:r>
          </a:p>
        </p:txBody>
      </p:sp>
      <p:pic>
        <p:nvPicPr>
          <p:cNvPr id="10" name="Graphic 9" descr="Vlog with solid fill">
            <a:extLst>
              <a:ext uri="{FF2B5EF4-FFF2-40B4-BE49-F238E27FC236}">
                <a16:creationId xmlns:a16="http://schemas.microsoft.com/office/drawing/2014/main" id="{A5647734-5753-8F90-1341-104DA238D20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2133740" y="3956989"/>
            <a:ext cx="757741" cy="757741"/>
          </a:xfrm>
          <a:prstGeom prst="rect">
            <a:avLst/>
          </a:prstGeom>
        </p:spPr>
      </p:pic>
      <p:pic>
        <p:nvPicPr>
          <p:cNvPr id="12" name="Graphic 11" descr="Podcast with solid fill">
            <a:extLst>
              <a:ext uri="{FF2B5EF4-FFF2-40B4-BE49-F238E27FC236}">
                <a16:creationId xmlns:a16="http://schemas.microsoft.com/office/drawing/2014/main" id="{73990C26-F6F5-FCEB-C613-525D5298F28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459303" y="2239437"/>
            <a:ext cx="757741" cy="757741"/>
          </a:xfrm>
          <a:prstGeom prst="rect">
            <a:avLst/>
          </a:prstGeom>
        </p:spPr>
      </p:pic>
      <p:pic>
        <p:nvPicPr>
          <p:cNvPr id="16" name="Graphic 15" descr="Scientist male with solid fill">
            <a:extLst>
              <a:ext uri="{FF2B5EF4-FFF2-40B4-BE49-F238E27FC236}">
                <a16:creationId xmlns:a16="http://schemas.microsoft.com/office/drawing/2014/main" id="{CC9BC7F3-1D83-38AF-7549-F69516CC43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8611440" y="2239437"/>
            <a:ext cx="757741" cy="757741"/>
          </a:xfrm>
          <a:prstGeom prst="rect">
            <a:avLst/>
          </a:prstGeom>
        </p:spPr>
      </p:pic>
      <p:pic>
        <p:nvPicPr>
          <p:cNvPr id="18" name="Graphic 17" descr="Glasses with solid fill">
            <a:extLst>
              <a:ext uri="{FF2B5EF4-FFF2-40B4-BE49-F238E27FC236}">
                <a16:creationId xmlns:a16="http://schemas.microsoft.com/office/drawing/2014/main" id="{936126BE-9061-A054-7169-16EE46984607}"/>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315900" y="3956989"/>
            <a:ext cx="757741" cy="757741"/>
          </a:xfrm>
          <a:prstGeom prst="rect">
            <a:avLst/>
          </a:prstGeom>
        </p:spPr>
      </p:pic>
      <p:pic>
        <p:nvPicPr>
          <p:cNvPr id="20" name="Graphic 19" descr="Clipboard Partially Checked with solid fill">
            <a:extLst>
              <a:ext uri="{FF2B5EF4-FFF2-40B4-BE49-F238E27FC236}">
                <a16:creationId xmlns:a16="http://schemas.microsoft.com/office/drawing/2014/main" id="{C1E6FFB6-026B-F404-39E5-579040ABCE79}"/>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6050383" y="2239437"/>
            <a:ext cx="757741" cy="757741"/>
          </a:xfrm>
          <a:prstGeom prst="rect">
            <a:avLst/>
          </a:prstGeom>
        </p:spPr>
      </p:pic>
      <p:pic>
        <p:nvPicPr>
          <p:cNvPr id="22" name="Graphic 21" descr="Microphone with solid fill">
            <a:extLst>
              <a:ext uri="{FF2B5EF4-FFF2-40B4-BE49-F238E27FC236}">
                <a16:creationId xmlns:a16="http://schemas.microsoft.com/office/drawing/2014/main" id="{793D249B-DCB0-D854-4025-C8D523933018}"/>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907015" y="2239437"/>
            <a:ext cx="803611" cy="803611"/>
          </a:xfrm>
          <a:prstGeom prst="rect">
            <a:avLst/>
          </a:prstGeom>
        </p:spPr>
      </p:pic>
      <p:sp>
        <p:nvSpPr>
          <p:cNvPr id="23" name="TextBox 22">
            <a:extLst>
              <a:ext uri="{FF2B5EF4-FFF2-40B4-BE49-F238E27FC236}">
                <a16:creationId xmlns:a16="http://schemas.microsoft.com/office/drawing/2014/main" id="{CE871909-4A6A-951A-4617-7845042DF833}"/>
              </a:ext>
            </a:extLst>
          </p:cNvPr>
          <p:cNvSpPr txBox="1"/>
          <p:nvPr/>
        </p:nvSpPr>
        <p:spPr>
          <a:xfrm>
            <a:off x="315566" y="3064490"/>
            <a:ext cx="2398373" cy="738664"/>
          </a:xfrm>
          <a:prstGeom prst="rect">
            <a:avLst/>
          </a:prstGeom>
          <a:noFill/>
        </p:spPr>
        <p:txBody>
          <a:bodyPr wrap="square" rtlCol="0">
            <a:spAutoFit/>
          </a:bodyPr>
          <a:lstStyle/>
          <a:p>
            <a:pPr algn="ctr"/>
            <a:r>
              <a:rPr lang="en-GB" sz="1400" dirty="0">
                <a:solidFill>
                  <a:srgbClr val="E6287F"/>
                </a:solidFill>
              </a:rPr>
              <a:t>Interviews with teachers about technology in the classroom</a:t>
            </a:r>
          </a:p>
        </p:txBody>
      </p:sp>
      <p:sp>
        <p:nvSpPr>
          <p:cNvPr id="24" name="TextBox 23">
            <a:extLst>
              <a:ext uri="{FF2B5EF4-FFF2-40B4-BE49-F238E27FC236}">
                <a16:creationId xmlns:a16="http://schemas.microsoft.com/office/drawing/2014/main" id="{30A89425-CC16-C3DC-C01A-69659719AB5C}"/>
              </a:ext>
            </a:extLst>
          </p:cNvPr>
          <p:cNvSpPr txBox="1"/>
          <p:nvPr/>
        </p:nvSpPr>
        <p:spPr>
          <a:xfrm>
            <a:off x="3022458" y="3070205"/>
            <a:ext cx="1631430" cy="523220"/>
          </a:xfrm>
          <a:prstGeom prst="rect">
            <a:avLst/>
          </a:prstGeom>
          <a:noFill/>
        </p:spPr>
        <p:txBody>
          <a:bodyPr wrap="square" rtlCol="0">
            <a:spAutoFit/>
          </a:bodyPr>
          <a:lstStyle/>
          <a:p>
            <a:pPr algn="ctr"/>
            <a:r>
              <a:rPr lang="en-GB" sz="1400" dirty="0">
                <a:solidFill>
                  <a:srgbClr val="E6287F"/>
                </a:solidFill>
              </a:rPr>
              <a:t>A podcast on tech conspiracy theories</a:t>
            </a:r>
          </a:p>
        </p:txBody>
      </p:sp>
      <p:sp>
        <p:nvSpPr>
          <p:cNvPr id="25" name="TextBox 24">
            <a:extLst>
              <a:ext uri="{FF2B5EF4-FFF2-40B4-BE49-F238E27FC236}">
                <a16:creationId xmlns:a16="http://schemas.microsoft.com/office/drawing/2014/main" id="{4E3128BE-FBD7-7675-05CF-839E676B84FB}"/>
              </a:ext>
            </a:extLst>
          </p:cNvPr>
          <p:cNvSpPr txBox="1"/>
          <p:nvPr/>
        </p:nvSpPr>
        <p:spPr>
          <a:xfrm>
            <a:off x="5451953" y="3064490"/>
            <a:ext cx="1954599" cy="523220"/>
          </a:xfrm>
          <a:prstGeom prst="rect">
            <a:avLst/>
          </a:prstGeom>
          <a:noFill/>
        </p:spPr>
        <p:txBody>
          <a:bodyPr wrap="square" rtlCol="0">
            <a:spAutoFit/>
          </a:bodyPr>
          <a:lstStyle/>
          <a:p>
            <a:pPr algn="ctr"/>
            <a:r>
              <a:rPr lang="en-GB" sz="1400" dirty="0">
                <a:solidFill>
                  <a:srgbClr val="E6287F"/>
                </a:solidFill>
              </a:rPr>
              <a:t>A student survey to find out what tech they own</a:t>
            </a:r>
          </a:p>
        </p:txBody>
      </p:sp>
      <p:sp>
        <p:nvSpPr>
          <p:cNvPr id="26" name="TextBox 25">
            <a:extLst>
              <a:ext uri="{FF2B5EF4-FFF2-40B4-BE49-F238E27FC236}">
                <a16:creationId xmlns:a16="http://schemas.microsoft.com/office/drawing/2014/main" id="{F068DA87-927F-721E-C15D-1F9977DE781C}"/>
              </a:ext>
            </a:extLst>
          </p:cNvPr>
          <p:cNvSpPr txBox="1"/>
          <p:nvPr/>
        </p:nvSpPr>
        <p:spPr>
          <a:xfrm>
            <a:off x="7844521" y="3059668"/>
            <a:ext cx="2291578" cy="738664"/>
          </a:xfrm>
          <a:prstGeom prst="rect">
            <a:avLst/>
          </a:prstGeom>
          <a:noFill/>
        </p:spPr>
        <p:txBody>
          <a:bodyPr wrap="square" rtlCol="0">
            <a:spAutoFit/>
          </a:bodyPr>
          <a:lstStyle/>
          <a:p>
            <a:pPr algn="ctr"/>
            <a:r>
              <a:rPr lang="en-GB" sz="1400" dirty="0">
                <a:solidFill>
                  <a:srgbClr val="E6287F"/>
                </a:solidFill>
              </a:rPr>
              <a:t>A scientific journal article about the effect of blue light on sleep</a:t>
            </a:r>
          </a:p>
        </p:txBody>
      </p:sp>
      <p:sp>
        <p:nvSpPr>
          <p:cNvPr id="27" name="TextBox 26">
            <a:extLst>
              <a:ext uri="{FF2B5EF4-FFF2-40B4-BE49-F238E27FC236}">
                <a16:creationId xmlns:a16="http://schemas.microsoft.com/office/drawing/2014/main" id="{F9843EB6-AD74-9326-BA5A-3E19CE505AD2}"/>
              </a:ext>
            </a:extLst>
          </p:cNvPr>
          <p:cNvSpPr txBox="1"/>
          <p:nvPr/>
        </p:nvSpPr>
        <p:spPr>
          <a:xfrm>
            <a:off x="1252535" y="4714730"/>
            <a:ext cx="2520149" cy="738664"/>
          </a:xfrm>
          <a:prstGeom prst="rect">
            <a:avLst/>
          </a:prstGeom>
          <a:noFill/>
        </p:spPr>
        <p:txBody>
          <a:bodyPr wrap="square" rtlCol="0">
            <a:spAutoFit/>
          </a:bodyPr>
          <a:lstStyle/>
          <a:p>
            <a:pPr algn="ctr"/>
            <a:r>
              <a:rPr lang="en-GB" sz="1400" dirty="0">
                <a:solidFill>
                  <a:srgbClr val="E6287F"/>
                </a:solidFill>
              </a:rPr>
              <a:t>A blog written by a university student about how they use tech to help them study</a:t>
            </a:r>
          </a:p>
        </p:txBody>
      </p:sp>
      <p:sp>
        <p:nvSpPr>
          <p:cNvPr id="28" name="TextBox 27">
            <a:extLst>
              <a:ext uri="{FF2B5EF4-FFF2-40B4-BE49-F238E27FC236}">
                <a16:creationId xmlns:a16="http://schemas.microsoft.com/office/drawing/2014/main" id="{EDC31EE3-451D-FCB7-4A47-4EE8E3A303B6}"/>
              </a:ext>
            </a:extLst>
          </p:cNvPr>
          <p:cNvSpPr txBox="1"/>
          <p:nvPr/>
        </p:nvSpPr>
        <p:spPr>
          <a:xfrm>
            <a:off x="6470161" y="4742944"/>
            <a:ext cx="2520149" cy="738664"/>
          </a:xfrm>
          <a:prstGeom prst="rect">
            <a:avLst/>
          </a:prstGeom>
          <a:noFill/>
        </p:spPr>
        <p:txBody>
          <a:bodyPr wrap="square" rtlCol="0">
            <a:spAutoFit/>
          </a:bodyPr>
          <a:lstStyle/>
          <a:p>
            <a:pPr algn="ctr"/>
            <a:r>
              <a:rPr lang="en-GB" sz="1400" dirty="0">
                <a:solidFill>
                  <a:srgbClr val="E6287F"/>
                </a:solidFill>
              </a:rPr>
              <a:t>An experiment on the effectiveness of blue light glasses</a:t>
            </a:r>
          </a:p>
        </p:txBody>
      </p:sp>
      <p:sp>
        <p:nvSpPr>
          <p:cNvPr id="9" name="Rectangle 8">
            <a:extLst>
              <a:ext uri="{FF2B5EF4-FFF2-40B4-BE49-F238E27FC236}">
                <a16:creationId xmlns:a16="http://schemas.microsoft.com/office/drawing/2014/main" id="{8AF2F690-AF11-DCA6-57D2-5DDDAF377194}"/>
              </a:ext>
            </a:extLst>
          </p:cNvPr>
          <p:cNvSpPr/>
          <p:nvPr/>
        </p:nvSpPr>
        <p:spPr>
          <a:xfrm>
            <a:off x="691929" y="1171652"/>
            <a:ext cx="10233165" cy="1014264"/>
          </a:xfrm>
          <a:prstGeom prst="rect">
            <a:avLst/>
          </a:prstGeom>
          <a:solidFill>
            <a:srgbClr val="F2F2F2">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Rectangle 10">
            <a:extLst>
              <a:ext uri="{FF2B5EF4-FFF2-40B4-BE49-F238E27FC236}">
                <a16:creationId xmlns:a16="http://schemas.microsoft.com/office/drawing/2014/main" id="{11B21D5A-D35D-0279-A320-4AED7ED26BD1}"/>
              </a:ext>
            </a:extLst>
          </p:cNvPr>
          <p:cNvSpPr/>
          <p:nvPr/>
        </p:nvSpPr>
        <p:spPr>
          <a:xfrm>
            <a:off x="236662" y="2202891"/>
            <a:ext cx="2456841" cy="1600263"/>
          </a:xfrm>
          <a:prstGeom prst="rect">
            <a:avLst/>
          </a:prstGeom>
          <a:solidFill>
            <a:srgbClr val="F2F2F2">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ectangle 12">
            <a:extLst>
              <a:ext uri="{FF2B5EF4-FFF2-40B4-BE49-F238E27FC236}">
                <a16:creationId xmlns:a16="http://schemas.microsoft.com/office/drawing/2014/main" id="{49AE8427-79F2-718B-AF53-4589D9760777}"/>
              </a:ext>
            </a:extLst>
          </p:cNvPr>
          <p:cNvSpPr/>
          <p:nvPr/>
        </p:nvSpPr>
        <p:spPr>
          <a:xfrm>
            <a:off x="4974571" y="2214130"/>
            <a:ext cx="2456841" cy="1600263"/>
          </a:xfrm>
          <a:prstGeom prst="rect">
            <a:avLst/>
          </a:prstGeom>
          <a:solidFill>
            <a:srgbClr val="F2F2F2">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Rectangle 14">
            <a:extLst>
              <a:ext uri="{FF2B5EF4-FFF2-40B4-BE49-F238E27FC236}">
                <a16:creationId xmlns:a16="http://schemas.microsoft.com/office/drawing/2014/main" id="{84ACEBFA-D400-0D1C-BF73-2BA6C4FC5EDE}"/>
              </a:ext>
            </a:extLst>
          </p:cNvPr>
          <p:cNvSpPr/>
          <p:nvPr/>
        </p:nvSpPr>
        <p:spPr>
          <a:xfrm>
            <a:off x="1308820" y="3904647"/>
            <a:ext cx="2456841" cy="1600263"/>
          </a:xfrm>
          <a:prstGeom prst="rect">
            <a:avLst/>
          </a:prstGeom>
          <a:solidFill>
            <a:srgbClr val="F2F2F2">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1" name="Picture 30">
            <a:extLst>
              <a:ext uri="{FF2B5EF4-FFF2-40B4-BE49-F238E27FC236}">
                <a16:creationId xmlns:a16="http://schemas.microsoft.com/office/drawing/2014/main" id="{1C85DE2D-0974-943F-A62E-B46674109D69}"/>
              </a:ext>
            </a:extLst>
          </p:cNvPr>
          <p:cNvPicPr>
            <a:picLocks noChangeAspect="1"/>
          </p:cNvPicPr>
          <p:nvPr/>
        </p:nvPicPr>
        <p:blipFill>
          <a:blip r:embed="rId16">
            <a:biLevel thresh="75000"/>
            <a:extLst>
              <a:ext uri="{BEBA8EAE-BF5A-486C-A8C5-ECC9F3942E4B}">
                <a14:imgProps xmlns:a14="http://schemas.microsoft.com/office/drawing/2010/main">
                  <a14:imgLayer r:embed="rId17">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
        <p:nvSpPr>
          <p:cNvPr id="35" name="Title 1">
            <a:extLst>
              <a:ext uri="{FF2B5EF4-FFF2-40B4-BE49-F238E27FC236}">
                <a16:creationId xmlns:a16="http://schemas.microsoft.com/office/drawing/2014/main" id="{9BFA19CC-FC8C-4CEE-B7D0-4E3A832A0AD6}"/>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FDA9CF"/>
                </a:solidFill>
              </a:rPr>
              <a:t>Spot the Sources: Primary Vs </a:t>
            </a:r>
            <a:r>
              <a:rPr lang="en-US" b="1" dirty="0">
                <a:solidFill>
                  <a:srgbClr val="E6287F"/>
                </a:solidFill>
              </a:rPr>
              <a:t>Secondary</a:t>
            </a:r>
            <a:endPar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endParaRPr>
          </a:p>
        </p:txBody>
      </p:sp>
      <p:sp>
        <p:nvSpPr>
          <p:cNvPr id="32" name="TextBox 31">
            <a:extLst>
              <a:ext uri="{FF2B5EF4-FFF2-40B4-BE49-F238E27FC236}">
                <a16:creationId xmlns:a16="http://schemas.microsoft.com/office/drawing/2014/main" id="{BD74C408-74AC-44B8-A7D2-8ED07CA33C28}"/>
              </a:ext>
            </a:extLst>
          </p:cNvPr>
          <p:cNvSpPr txBox="1"/>
          <p:nvPr/>
        </p:nvSpPr>
        <p:spPr>
          <a:xfrm>
            <a:off x="8985713" y="4714730"/>
            <a:ext cx="2520149" cy="738664"/>
          </a:xfrm>
          <a:prstGeom prst="rect">
            <a:avLst/>
          </a:prstGeom>
          <a:noFill/>
        </p:spPr>
        <p:txBody>
          <a:bodyPr wrap="square" rtlCol="0">
            <a:spAutoFit/>
          </a:bodyPr>
          <a:lstStyle/>
          <a:p>
            <a:pPr algn="ctr"/>
            <a:r>
              <a:rPr lang="en-GB" sz="1400" dirty="0">
                <a:solidFill>
                  <a:srgbClr val="E6287F"/>
                </a:solidFill>
              </a:rPr>
              <a:t>A leading tech company’s </a:t>
            </a:r>
            <a:r>
              <a:rPr lang="en-GB" sz="1400" dirty="0" err="1">
                <a:solidFill>
                  <a:srgbClr val="E6287F"/>
                </a:solidFill>
              </a:rPr>
              <a:t>tik</a:t>
            </a:r>
            <a:r>
              <a:rPr lang="en-GB" sz="1400" dirty="0">
                <a:solidFill>
                  <a:srgbClr val="E6287F"/>
                </a:solidFill>
              </a:rPr>
              <a:t> </a:t>
            </a:r>
            <a:r>
              <a:rPr lang="en-GB" sz="1400" dirty="0" err="1">
                <a:solidFill>
                  <a:srgbClr val="E6287F"/>
                </a:solidFill>
              </a:rPr>
              <a:t>tok</a:t>
            </a:r>
            <a:r>
              <a:rPr lang="en-GB" sz="1400" dirty="0">
                <a:solidFill>
                  <a:srgbClr val="E6287F"/>
                </a:solidFill>
              </a:rPr>
              <a:t> which shows their latest sales figures</a:t>
            </a:r>
          </a:p>
        </p:txBody>
      </p:sp>
      <p:sp>
        <p:nvSpPr>
          <p:cNvPr id="33" name="TextBox 32">
            <a:extLst>
              <a:ext uri="{FF2B5EF4-FFF2-40B4-BE49-F238E27FC236}">
                <a16:creationId xmlns:a16="http://schemas.microsoft.com/office/drawing/2014/main" id="{FEC5C7EC-47D6-4645-AC78-DBD720C9411F}"/>
              </a:ext>
            </a:extLst>
          </p:cNvPr>
          <p:cNvSpPr txBox="1"/>
          <p:nvPr/>
        </p:nvSpPr>
        <p:spPr>
          <a:xfrm>
            <a:off x="3791347" y="4714730"/>
            <a:ext cx="2520149" cy="954107"/>
          </a:xfrm>
          <a:prstGeom prst="rect">
            <a:avLst/>
          </a:prstGeom>
          <a:noFill/>
        </p:spPr>
        <p:txBody>
          <a:bodyPr wrap="square" rtlCol="0">
            <a:spAutoFit/>
          </a:bodyPr>
          <a:lstStyle/>
          <a:p>
            <a:pPr algn="ctr"/>
            <a:r>
              <a:rPr lang="en-GB" sz="1400" dirty="0">
                <a:solidFill>
                  <a:srgbClr val="E6287F"/>
                </a:solidFill>
              </a:rPr>
              <a:t>An e-sport competition review commenting on the latest technological developments in gaming</a:t>
            </a:r>
          </a:p>
        </p:txBody>
      </p:sp>
      <p:pic>
        <p:nvPicPr>
          <p:cNvPr id="30" name="Graphic 29" descr="Smart Phone">
            <a:extLst>
              <a:ext uri="{FF2B5EF4-FFF2-40B4-BE49-F238E27FC236}">
                <a16:creationId xmlns:a16="http://schemas.microsoft.com/office/drawing/2014/main" id="{78D7C1AC-7940-4B68-9D3C-7FFEA678921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9866916" y="3956989"/>
            <a:ext cx="757741" cy="757741"/>
          </a:xfrm>
          <a:prstGeom prst="rect">
            <a:avLst/>
          </a:prstGeom>
        </p:spPr>
      </p:pic>
      <p:sp>
        <p:nvSpPr>
          <p:cNvPr id="17" name="Rectangle 16">
            <a:extLst>
              <a:ext uri="{FF2B5EF4-FFF2-40B4-BE49-F238E27FC236}">
                <a16:creationId xmlns:a16="http://schemas.microsoft.com/office/drawing/2014/main" id="{A58E8EAD-05D1-1DE8-3476-F484A0DF2E36}"/>
              </a:ext>
            </a:extLst>
          </p:cNvPr>
          <p:cNvSpPr/>
          <p:nvPr/>
        </p:nvSpPr>
        <p:spPr>
          <a:xfrm>
            <a:off x="6584269" y="3814393"/>
            <a:ext cx="4972393" cy="1871955"/>
          </a:xfrm>
          <a:prstGeom prst="rect">
            <a:avLst/>
          </a:prstGeom>
          <a:solidFill>
            <a:srgbClr val="F2F2F2">
              <a:alpha val="74902"/>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dirty="0"/>
          </a:p>
        </p:txBody>
      </p:sp>
      <p:pic>
        <p:nvPicPr>
          <p:cNvPr id="29" name="Graphic 28" descr="Game controller">
            <a:extLst>
              <a:ext uri="{FF2B5EF4-FFF2-40B4-BE49-F238E27FC236}">
                <a16:creationId xmlns:a16="http://schemas.microsoft.com/office/drawing/2014/main" id="{F0EE9E7E-5F69-45B3-85FD-B5583E69F2A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659373" y="3956989"/>
            <a:ext cx="757741" cy="757741"/>
          </a:xfrm>
          <a:prstGeom prst="rect">
            <a:avLst/>
          </a:prstGeom>
        </p:spPr>
      </p:pic>
    </p:spTree>
    <p:extLst>
      <p:ext uri="{BB962C8B-B14F-4D97-AF65-F5344CB8AC3E}">
        <p14:creationId xmlns:p14="http://schemas.microsoft.com/office/powerpoint/2010/main" val="236375545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36669" y="197254"/>
            <a:ext cx="1027420" cy="1015727"/>
          </a:xfrm>
          <a:prstGeom prst="ellipse">
            <a:avLst/>
          </a:prstGeom>
          <a:ln w="19050">
            <a:solidFill>
              <a:srgbClr val="2F2E7E"/>
            </a:solidFill>
          </a:ln>
        </p:spPr>
      </p:pic>
      <p:sp>
        <p:nvSpPr>
          <p:cNvPr id="4" name="Rectangle 3">
            <a:extLst>
              <a:ext uri="{FF2B5EF4-FFF2-40B4-BE49-F238E27FC236}">
                <a16:creationId xmlns:a16="http://schemas.microsoft.com/office/drawing/2014/main" id="{9D95292E-C7B2-4F45-9C0C-93D738805149}"/>
              </a:ext>
            </a:extLst>
          </p:cNvPr>
          <p:cNvSpPr/>
          <p:nvPr/>
        </p:nvSpPr>
        <p:spPr>
          <a:xfrm>
            <a:off x="418005" y="1446994"/>
            <a:ext cx="11273251" cy="4216539"/>
          </a:xfrm>
          <a:prstGeom prst="rect">
            <a:avLst/>
          </a:prstGeom>
        </p:spPr>
        <p:txBody>
          <a:bodyPr wrap="square">
            <a:spAutoFit/>
          </a:bodyPr>
          <a:lstStyle/>
          <a:p>
            <a:r>
              <a:rPr lang="en-US" sz="2800" b="1" dirty="0"/>
              <a:t>When analysing sources, you should always look for bias.</a:t>
            </a:r>
          </a:p>
          <a:p>
            <a:endParaRPr lang="en-US" sz="2400" dirty="0"/>
          </a:p>
          <a:p>
            <a:pPr marL="342900" indent="-342900">
              <a:buFont typeface="Arial" panose="020B0604020202020204" pitchFamily="34" charset="0"/>
              <a:buChar char="•"/>
            </a:pPr>
            <a:r>
              <a:rPr lang="en-GB" sz="2400" dirty="0"/>
              <a:t>Bias is a disproportionate weight in </a:t>
            </a:r>
            <a:r>
              <a:rPr lang="en-GB" sz="2400" b="1" dirty="0">
                <a:solidFill>
                  <a:srgbClr val="E6287F"/>
                </a:solidFill>
              </a:rPr>
              <a:t>favour of or against </a:t>
            </a:r>
            <a:r>
              <a:rPr lang="en-GB" sz="2400" dirty="0"/>
              <a:t>an idea or thing, usually in a way that is </a:t>
            </a:r>
            <a:r>
              <a:rPr lang="en-GB" sz="2400" b="1" dirty="0">
                <a:solidFill>
                  <a:srgbClr val="E6287F"/>
                </a:solidFill>
              </a:rPr>
              <a:t>closed-minded</a:t>
            </a:r>
            <a:r>
              <a:rPr lang="en-GB" sz="2400" dirty="0"/>
              <a:t>, </a:t>
            </a:r>
            <a:r>
              <a:rPr lang="en-GB" sz="2400" b="1" dirty="0">
                <a:solidFill>
                  <a:srgbClr val="E6287F"/>
                </a:solidFill>
              </a:rPr>
              <a:t>prejudicial</a:t>
            </a:r>
            <a:r>
              <a:rPr lang="en-GB" sz="2400" dirty="0"/>
              <a:t>, or </a:t>
            </a:r>
            <a:r>
              <a:rPr lang="en-GB" sz="2400" b="1" dirty="0">
                <a:solidFill>
                  <a:srgbClr val="E6287F"/>
                </a:solidFill>
              </a:rPr>
              <a:t>unfair</a:t>
            </a:r>
            <a:r>
              <a:rPr lang="en-GB" sz="2400" dirty="0"/>
              <a:t>.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When looking at sources of text, you could find bias, depending on factors such as </a:t>
            </a:r>
            <a:r>
              <a:rPr lang="en-GB" sz="2400" b="1" dirty="0">
                <a:solidFill>
                  <a:srgbClr val="E6287F"/>
                </a:solidFill>
              </a:rPr>
              <a:t>who</a:t>
            </a:r>
            <a:r>
              <a:rPr lang="en-GB" sz="2400" b="1" dirty="0"/>
              <a:t> </a:t>
            </a:r>
            <a:r>
              <a:rPr lang="en-GB" sz="2400" dirty="0"/>
              <a:t>wrote it, their political, religious </a:t>
            </a:r>
            <a:r>
              <a:rPr lang="en-GB" sz="2400" b="1" dirty="0">
                <a:solidFill>
                  <a:srgbClr val="E6287F"/>
                </a:solidFill>
              </a:rPr>
              <a:t>ideas</a:t>
            </a:r>
            <a:r>
              <a:rPr lang="en-GB" sz="2400" dirty="0"/>
              <a:t>, or the </a:t>
            </a:r>
            <a:r>
              <a:rPr lang="en-GB" sz="2400" b="1" dirty="0">
                <a:solidFill>
                  <a:srgbClr val="E6287F"/>
                </a:solidFill>
              </a:rPr>
              <a:t>reason</a:t>
            </a:r>
            <a:r>
              <a:rPr lang="en-GB" sz="2400" dirty="0"/>
              <a:t> the source was written. </a:t>
            </a:r>
          </a:p>
          <a:p>
            <a:pPr marL="342900" indent="-342900">
              <a:buFont typeface="Arial" panose="020B0604020202020204" pitchFamily="34" charset="0"/>
              <a:buChar char="•"/>
            </a:pPr>
            <a:endParaRPr lang="en-GB" sz="2400" dirty="0"/>
          </a:p>
          <a:p>
            <a:pPr marL="342900" indent="-342900">
              <a:buFont typeface="Arial" panose="020B0604020202020204" pitchFamily="34" charset="0"/>
              <a:buChar char="•"/>
            </a:pPr>
            <a:r>
              <a:rPr lang="en-GB" sz="2400" dirty="0"/>
              <a:t>For example, many TV and radio stations, newspapers and political parties are </a:t>
            </a:r>
            <a:r>
              <a:rPr lang="en-GB" sz="2400" b="1" dirty="0">
                <a:solidFill>
                  <a:srgbClr val="E6287F"/>
                </a:solidFill>
              </a:rPr>
              <a:t>politically motivated</a:t>
            </a:r>
            <a:r>
              <a:rPr lang="en-GB" sz="2400" dirty="0"/>
              <a:t>, depending on </a:t>
            </a:r>
            <a:r>
              <a:rPr lang="en-GB" sz="2400" b="1" dirty="0">
                <a:solidFill>
                  <a:srgbClr val="E6287F"/>
                </a:solidFill>
              </a:rPr>
              <a:t>who owns/finances them </a:t>
            </a:r>
            <a:r>
              <a:rPr lang="en-GB" sz="2400" dirty="0"/>
              <a:t>and what their </a:t>
            </a:r>
            <a:r>
              <a:rPr lang="en-GB" sz="2400" b="1" dirty="0">
                <a:solidFill>
                  <a:srgbClr val="E6287F"/>
                </a:solidFill>
              </a:rPr>
              <a:t>interests </a:t>
            </a:r>
            <a:r>
              <a:rPr lang="en-GB" sz="2400" dirty="0"/>
              <a:t>are.</a:t>
            </a:r>
            <a:endParaRPr lang="en-US" sz="2400" dirty="0"/>
          </a:p>
        </p:txBody>
      </p:sp>
      <p:sp>
        <p:nvSpPr>
          <p:cNvPr id="17" name="Title 1">
            <a:extLst>
              <a:ext uri="{FF2B5EF4-FFF2-40B4-BE49-F238E27FC236}">
                <a16:creationId xmlns:a16="http://schemas.microsoft.com/office/drawing/2014/main" id="{4F3BE5B5-938D-4291-A5B6-45D898301BCA}"/>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Selecting Sources - Bias</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Tree>
    <p:extLst>
      <p:ext uri="{BB962C8B-B14F-4D97-AF65-F5344CB8AC3E}">
        <p14:creationId xmlns:p14="http://schemas.microsoft.com/office/powerpoint/2010/main" val="15106414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What is Bias Video">
            <a:hlinkClick r:id="" action="ppaction://media"/>
            <a:extLst>
              <a:ext uri="{FF2B5EF4-FFF2-40B4-BE49-F238E27FC236}">
                <a16:creationId xmlns:a16="http://schemas.microsoft.com/office/drawing/2014/main" id="{20B72445-F687-4FB3-8F2C-9C901F332E84}"/>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92204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6522"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8"/>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36669" y="197254"/>
            <a:ext cx="1027420" cy="1015727"/>
          </a:xfrm>
          <a:prstGeom prst="ellipse">
            <a:avLst/>
          </a:prstGeom>
          <a:ln w="19050">
            <a:solidFill>
              <a:srgbClr val="2F2E7E"/>
            </a:solidFill>
          </a:ln>
        </p:spPr>
      </p:pic>
      <p:sp>
        <p:nvSpPr>
          <p:cNvPr id="4" name="Rectangle 3">
            <a:extLst>
              <a:ext uri="{FF2B5EF4-FFF2-40B4-BE49-F238E27FC236}">
                <a16:creationId xmlns:a16="http://schemas.microsoft.com/office/drawing/2014/main" id="{9D95292E-C7B2-4F45-9C0C-93D738805149}"/>
              </a:ext>
            </a:extLst>
          </p:cNvPr>
          <p:cNvSpPr/>
          <p:nvPr/>
        </p:nvSpPr>
        <p:spPr>
          <a:xfrm>
            <a:off x="431063" y="1446994"/>
            <a:ext cx="5525022" cy="3477875"/>
          </a:xfrm>
          <a:prstGeom prst="rect">
            <a:avLst/>
          </a:prstGeom>
        </p:spPr>
        <p:txBody>
          <a:bodyPr wrap="square">
            <a:spAutoFit/>
          </a:bodyPr>
          <a:lstStyle/>
          <a:p>
            <a:r>
              <a:rPr lang="en-US" sz="2800" b="1" dirty="0">
                <a:solidFill>
                  <a:srgbClr val="E6287F"/>
                </a:solidFill>
              </a:rPr>
              <a:t>Newspapers</a:t>
            </a:r>
          </a:p>
          <a:p>
            <a:endParaRPr lang="en-US" sz="2400" dirty="0"/>
          </a:p>
          <a:p>
            <a:pPr marL="342900" indent="-342900">
              <a:buFont typeface="Arial" panose="020B0604020202020204" pitchFamily="34" charset="0"/>
              <a:buChar char="•"/>
            </a:pPr>
            <a:r>
              <a:rPr lang="en-US" sz="2400" dirty="0"/>
              <a:t>Most newspapers have an obvious political bias so always try to determine this before you begin.</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Be aware of how the source uses language or pictures (often together) to influence the reader.</a:t>
            </a:r>
          </a:p>
        </p:txBody>
      </p:sp>
      <p:pic>
        <p:nvPicPr>
          <p:cNvPr id="11" name="Picture 10">
            <a:extLst>
              <a:ext uri="{FF2B5EF4-FFF2-40B4-BE49-F238E27FC236}">
                <a16:creationId xmlns:a16="http://schemas.microsoft.com/office/drawing/2014/main" id="{55FFD987-6029-487F-A334-2ED737D0D68C}"/>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079539" y="1559617"/>
            <a:ext cx="3975949" cy="3252627"/>
          </a:xfrm>
          <a:prstGeom prst="rect">
            <a:avLst/>
          </a:prstGeom>
        </p:spPr>
      </p:pic>
      <p:sp>
        <p:nvSpPr>
          <p:cNvPr id="17" name="Title 1">
            <a:extLst>
              <a:ext uri="{FF2B5EF4-FFF2-40B4-BE49-F238E27FC236}">
                <a16:creationId xmlns:a16="http://schemas.microsoft.com/office/drawing/2014/main" id="{4F3BE5B5-938D-4291-A5B6-45D898301BCA}"/>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Working With…</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Tree>
    <p:extLst>
      <p:ext uri="{BB962C8B-B14F-4D97-AF65-F5344CB8AC3E}">
        <p14:creationId xmlns:p14="http://schemas.microsoft.com/office/powerpoint/2010/main" val="1314581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sp>
        <p:nvSpPr>
          <p:cNvPr id="4" name="Rectangle 3">
            <a:extLst>
              <a:ext uri="{FF2B5EF4-FFF2-40B4-BE49-F238E27FC236}">
                <a16:creationId xmlns:a16="http://schemas.microsoft.com/office/drawing/2014/main" id="{9D95292E-C7B2-4F45-9C0C-93D738805149}"/>
              </a:ext>
            </a:extLst>
          </p:cNvPr>
          <p:cNvSpPr/>
          <p:nvPr/>
        </p:nvSpPr>
        <p:spPr>
          <a:xfrm>
            <a:off x="418006" y="1319672"/>
            <a:ext cx="5821680" cy="3539430"/>
          </a:xfrm>
          <a:prstGeom prst="rect">
            <a:avLst/>
          </a:prstGeom>
        </p:spPr>
        <p:txBody>
          <a:bodyPr wrap="square">
            <a:spAutoFit/>
          </a:bodyPr>
          <a:lstStyle/>
          <a:p>
            <a:r>
              <a:rPr lang="en-US" sz="2800" b="1" dirty="0">
                <a:solidFill>
                  <a:srgbClr val="E6287F"/>
                </a:solidFill>
              </a:rPr>
              <a:t>Academic Journals</a:t>
            </a:r>
          </a:p>
          <a:p>
            <a:endParaRPr lang="en-US" sz="2800" dirty="0"/>
          </a:p>
          <a:p>
            <a:pPr marL="342900" indent="-342900">
              <a:buFont typeface="Arial" panose="020B0604020202020204" pitchFamily="34" charset="0"/>
              <a:buChar char="•"/>
            </a:pPr>
            <a:r>
              <a:rPr lang="en-US" sz="2400" dirty="0"/>
              <a:t>Peer reviewed academic journals are often the most ‘reliable’ form of source as they are held to higher standards of research.</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Good source for quotations but be sure to understand complex academic language fully before using it in your own work.</a:t>
            </a:r>
          </a:p>
        </p:txBody>
      </p:sp>
      <p:pic>
        <p:nvPicPr>
          <p:cNvPr id="5" name="Picture 4">
            <a:extLst>
              <a:ext uri="{FF2B5EF4-FFF2-40B4-BE49-F238E27FC236}">
                <a16:creationId xmlns:a16="http://schemas.microsoft.com/office/drawing/2014/main" id="{1C9AEBF6-3AC1-46B4-8A8C-0083DFFEDE57}"/>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309795" y="1903839"/>
            <a:ext cx="4067094" cy="3050321"/>
          </a:xfrm>
          <a:prstGeom prst="rect">
            <a:avLst/>
          </a:prstGeom>
        </p:spPr>
      </p:pic>
      <p:pic>
        <p:nvPicPr>
          <p:cNvPr id="10" name="Picture 9">
            <a:extLst>
              <a:ext uri="{FF2B5EF4-FFF2-40B4-BE49-F238E27FC236}">
                <a16:creationId xmlns:a16="http://schemas.microsoft.com/office/drawing/2014/main" id="{987588DD-3D5B-6980-CFC1-1EB20B465FCF}"/>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
        <p:nvSpPr>
          <p:cNvPr id="14" name="Title 1">
            <a:extLst>
              <a:ext uri="{FF2B5EF4-FFF2-40B4-BE49-F238E27FC236}">
                <a16:creationId xmlns:a16="http://schemas.microsoft.com/office/drawing/2014/main" id="{1598814D-C602-4DE2-BE57-9C13709D8629}"/>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Working With…</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Tree>
    <p:extLst>
      <p:ext uri="{BB962C8B-B14F-4D97-AF65-F5344CB8AC3E}">
        <p14:creationId xmlns:p14="http://schemas.microsoft.com/office/powerpoint/2010/main" val="19711950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881929F-B79A-488D-A0E3-461A70D765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sp>
        <p:nvSpPr>
          <p:cNvPr id="2" name="Title 1"/>
          <p:cNvSpPr>
            <a:spLocks noGrp="1"/>
          </p:cNvSpPr>
          <p:nvPr>
            <p:ph type="ctrTitle"/>
          </p:nvPr>
        </p:nvSpPr>
        <p:spPr>
          <a:xfrm>
            <a:off x="3176838" y="2795240"/>
            <a:ext cx="5834267" cy="1591910"/>
          </a:xfrm>
        </p:spPr>
        <p:txBody>
          <a:bodyPr>
            <a:normAutofit fontScale="90000"/>
          </a:bodyPr>
          <a:lstStyle/>
          <a:p>
            <a:r>
              <a:rPr lang="en-US" dirty="0">
                <a:solidFill>
                  <a:srgbClr val="E6287F"/>
                </a:solidFill>
              </a:rPr>
              <a:t>Technology Research Challenge</a:t>
            </a:r>
          </a:p>
        </p:txBody>
      </p:sp>
    </p:spTree>
    <p:extLst>
      <p:ext uri="{BB962C8B-B14F-4D97-AF65-F5344CB8AC3E}">
        <p14:creationId xmlns:p14="http://schemas.microsoft.com/office/powerpoint/2010/main" val="3913460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sp>
        <p:nvSpPr>
          <p:cNvPr id="4" name="Rectangle 3">
            <a:extLst>
              <a:ext uri="{FF2B5EF4-FFF2-40B4-BE49-F238E27FC236}">
                <a16:creationId xmlns:a16="http://schemas.microsoft.com/office/drawing/2014/main" id="{9D95292E-C7B2-4F45-9C0C-93D738805149}"/>
              </a:ext>
            </a:extLst>
          </p:cNvPr>
          <p:cNvSpPr/>
          <p:nvPr/>
        </p:nvSpPr>
        <p:spPr>
          <a:xfrm>
            <a:off x="487680" y="1316956"/>
            <a:ext cx="5821680" cy="3970318"/>
          </a:xfrm>
          <a:prstGeom prst="rect">
            <a:avLst/>
          </a:prstGeom>
        </p:spPr>
        <p:txBody>
          <a:bodyPr wrap="square">
            <a:spAutoFit/>
          </a:bodyPr>
          <a:lstStyle/>
          <a:p>
            <a:r>
              <a:rPr lang="en-US" sz="2800" b="1" dirty="0">
                <a:solidFill>
                  <a:srgbClr val="E6287F"/>
                </a:solidFill>
              </a:rPr>
              <a:t>Government Sources</a:t>
            </a:r>
          </a:p>
          <a:p>
            <a:endParaRPr lang="en-US" sz="2800" dirty="0"/>
          </a:p>
          <a:p>
            <a:pPr marL="457200" indent="-457200">
              <a:buFont typeface="Arial" panose="020B0604020202020204" pitchFamily="34" charset="0"/>
              <a:buChar char="•"/>
            </a:pPr>
            <a:r>
              <a:rPr lang="en-US" sz="2800" dirty="0"/>
              <a:t>Government sources are an excellent place to find data to support your argument.</a:t>
            </a:r>
          </a:p>
          <a:p>
            <a:endParaRPr lang="en-US" sz="2800" dirty="0"/>
          </a:p>
          <a:p>
            <a:pPr marL="457200" indent="-457200">
              <a:buFont typeface="Arial" panose="020B0604020202020204" pitchFamily="34" charset="0"/>
              <a:buChar char="•"/>
            </a:pPr>
            <a:r>
              <a:rPr lang="en-US" sz="2800" dirty="0"/>
              <a:t>Data doesn’t tell the whole story so it should always be supported by other research lead analysis.</a:t>
            </a:r>
          </a:p>
        </p:txBody>
      </p:sp>
      <p:pic>
        <p:nvPicPr>
          <p:cNvPr id="5" name="Picture 4">
            <a:extLst>
              <a:ext uri="{FF2B5EF4-FFF2-40B4-BE49-F238E27FC236}">
                <a16:creationId xmlns:a16="http://schemas.microsoft.com/office/drawing/2014/main" id="{1F2CF7AA-684A-4A0F-9BFC-36B15A18A944}"/>
              </a:ext>
            </a:extLst>
          </p:cNvPr>
          <p:cNvPicPr>
            <a:picLocks noChangeAspect="1"/>
          </p:cNvPicPr>
          <p:nvPr/>
        </p:nvPicPr>
        <p:blipFill rotWithShape="1">
          <a:blip r:embed="rId4">
            <a:clrChange>
              <a:clrFrom>
                <a:srgbClr val="FFFFFF"/>
              </a:clrFrom>
              <a:clrTo>
                <a:srgbClr val="FFFFFF">
                  <a:alpha val="0"/>
                </a:srgbClr>
              </a:clrTo>
            </a:clrChange>
          </a:blip>
          <a:srcRect l="31698" t="1" r="59875" b="84584"/>
          <a:stretch/>
        </p:blipFill>
        <p:spPr>
          <a:xfrm>
            <a:off x="6943003" y="1667286"/>
            <a:ext cx="4495800" cy="3523428"/>
          </a:xfrm>
          <a:prstGeom prst="rect">
            <a:avLst/>
          </a:prstGeom>
        </p:spPr>
      </p:pic>
      <p:pic>
        <p:nvPicPr>
          <p:cNvPr id="3" name="Picture 2">
            <a:extLst>
              <a:ext uri="{FF2B5EF4-FFF2-40B4-BE49-F238E27FC236}">
                <a16:creationId xmlns:a16="http://schemas.microsoft.com/office/drawing/2014/main" id="{EC60975F-424E-837B-34B0-B075AE249CAD}"/>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
        <p:nvSpPr>
          <p:cNvPr id="12" name="Title 1">
            <a:extLst>
              <a:ext uri="{FF2B5EF4-FFF2-40B4-BE49-F238E27FC236}">
                <a16:creationId xmlns:a16="http://schemas.microsoft.com/office/drawing/2014/main" id="{B42067DF-B093-452C-A817-170592FA1C2D}"/>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Working With…</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Tree>
    <p:extLst>
      <p:ext uri="{BB962C8B-B14F-4D97-AF65-F5344CB8AC3E}">
        <p14:creationId xmlns:p14="http://schemas.microsoft.com/office/powerpoint/2010/main" val="31767834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sp>
        <p:nvSpPr>
          <p:cNvPr id="4" name="Rectangle 3">
            <a:extLst>
              <a:ext uri="{FF2B5EF4-FFF2-40B4-BE49-F238E27FC236}">
                <a16:creationId xmlns:a16="http://schemas.microsoft.com/office/drawing/2014/main" id="{9D95292E-C7B2-4F45-9C0C-93D738805149}"/>
              </a:ext>
            </a:extLst>
          </p:cNvPr>
          <p:cNvSpPr/>
          <p:nvPr/>
        </p:nvSpPr>
        <p:spPr>
          <a:xfrm>
            <a:off x="563880" y="1398148"/>
            <a:ext cx="6507480" cy="3908762"/>
          </a:xfrm>
          <a:prstGeom prst="rect">
            <a:avLst/>
          </a:prstGeom>
        </p:spPr>
        <p:txBody>
          <a:bodyPr wrap="square">
            <a:spAutoFit/>
          </a:bodyPr>
          <a:lstStyle/>
          <a:p>
            <a:r>
              <a:rPr lang="en-US" sz="2800" b="1" dirty="0">
                <a:solidFill>
                  <a:srgbClr val="E6287F"/>
                </a:solidFill>
              </a:rPr>
              <a:t>Internet Sources</a:t>
            </a:r>
          </a:p>
          <a:p>
            <a:endParaRPr lang="en-US" sz="2800" dirty="0"/>
          </a:p>
          <a:p>
            <a:pPr marL="457200" indent="-457200">
              <a:buFont typeface="Arial" panose="020B0604020202020204" pitchFamily="34" charset="0"/>
              <a:buChar char="•"/>
            </a:pPr>
            <a:r>
              <a:rPr lang="en-US" sz="2400" dirty="0"/>
              <a:t>There is a huge amount of information available on the Internet so always approach these sources with a critical mind.</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Sites like Wikipedia are an excellent starting point for research into a subject area, but they should always be verified and supported by peer reviewed information.</a:t>
            </a:r>
          </a:p>
        </p:txBody>
      </p:sp>
      <p:pic>
        <p:nvPicPr>
          <p:cNvPr id="5" name="Picture 4">
            <a:extLst>
              <a:ext uri="{FF2B5EF4-FFF2-40B4-BE49-F238E27FC236}">
                <a16:creationId xmlns:a16="http://schemas.microsoft.com/office/drawing/2014/main" id="{6A39DDDA-7405-4846-B927-8AD2E36325F4}"/>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7473194" y="1493956"/>
            <a:ext cx="3718560" cy="3718560"/>
          </a:xfrm>
          <a:prstGeom prst="rect">
            <a:avLst/>
          </a:prstGeom>
        </p:spPr>
      </p:pic>
      <p:pic>
        <p:nvPicPr>
          <p:cNvPr id="3" name="Picture 2">
            <a:extLst>
              <a:ext uri="{FF2B5EF4-FFF2-40B4-BE49-F238E27FC236}">
                <a16:creationId xmlns:a16="http://schemas.microsoft.com/office/drawing/2014/main" id="{CF9619E0-8CFB-C10B-B368-5DAD2342ECE2}"/>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
        <p:nvSpPr>
          <p:cNvPr id="12" name="Title 1">
            <a:extLst>
              <a:ext uri="{FF2B5EF4-FFF2-40B4-BE49-F238E27FC236}">
                <a16:creationId xmlns:a16="http://schemas.microsoft.com/office/drawing/2014/main" id="{25C75078-D82D-4B18-A736-4C0D5DB0177E}"/>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Working With…</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Tree>
    <p:extLst>
      <p:ext uri="{BB962C8B-B14F-4D97-AF65-F5344CB8AC3E}">
        <p14:creationId xmlns:p14="http://schemas.microsoft.com/office/powerpoint/2010/main" val="27748685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sp>
        <p:nvSpPr>
          <p:cNvPr id="4" name="Rectangle 3">
            <a:extLst>
              <a:ext uri="{FF2B5EF4-FFF2-40B4-BE49-F238E27FC236}">
                <a16:creationId xmlns:a16="http://schemas.microsoft.com/office/drawing/2014/main" id="{9D95292E-C7B2-4F45-9C0C-93D738805149}"/>
              </a:ext>
            </a:extLst>
          </p:cNvPr>
          <p:cNvSpPr/>
          <p:nvPr/>
        </p:nvSpPr>
        <p:spPr>
          <a:xfrm>
            <a:off x="418006" y="1474619"/>
            <a:ext cx="6507480" cy="3908762"/>
          </a:xfrm>
          <a:prstGeom prst="rect">
            <a:avLst/>
          </a:prstGeom>
        </p:spPr>
        <p:txBody>
          <a:bodyPr wrap="square">
            <a:spAutoFit/>
          </a:bodyPr>
          <a:lstStyle/>
          <a:p>
            <a:r>
              <a:rPr lang="en-US" sz="2800" b="1" dirty="0">
                <a:solidFill>
                  <a:srgbClr val="E6287F"/>
                </a:solidFill>
              </a:rPr>
              <a:t>Social Media</a:t>
            </a:r>
          </a:p>
          <a:p>
            <a:endParaRPr lang="en-US" sz="2800" dirty="0"/>
          </a:p>
          <a:p>
            <a:pPr marL="457200" indent="-457200">
              <a:buFont typeface="Arial" panose="020B0604020202020204" pitchFamily="34" charset="0"/>
              <a:buChar char="•"/>
            </a:pPr>
            <a:r>
              <a:rPr lang="en-US" sz="2400" dirty="0"/>
              <a:t>Social media can be a great tool to understand trends or current opinions.</a:t>
            </a:r>
          </a:p>
          <a:p>
            <a:pPr marL="457200" indent="-457200">
              <a:buFont typeface="Arial" panose="020B0604020202020204" pitchFamily="34" charset="0"/>
              <a:buChar char="•"/>
            </a:pPr>
            <a:endParaRPr lang="en-US" sz="2400" dirty="0"/>
          </a:p>
          <a:p>
            <a:pPr marL="457200" indent="-457200">
              <a:buFont typeface="Arial" panose="020B0604020202020204" pitchFamily="34" charset="0"/>
              <a:buChar char="•"/>
            </a:pPr>
            <a:r>
              <a:rPr lang="en-US" sz="2400" dirty="0"/>
              <a:t>However, not everything on social media is true or as it seems. Be careful to fact check and verify this information before using it. If you don’t know why someone should be trusted – don’t trust them!</a:t>
            </a:r>
          </a:p>
        </p:txBody>
      </p:sp>
      <p:pic>
        <p:nvPicPr>
          <p:cNvPr id="5" name="Picture 4" descr="Online Network with solid fill">
            <a:extLst>
              <a:ext uri="{FF2B5EF4-FFF2-40B4-BE49-F238E27FC236}">
                <a16:creationId xmlns:a16="http://schemas.microsoft.com/office/drawing/2014/main" id="{6A39DDDA-7405-4846-B927-8AD2E36325F4}"/>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7343492" y="1569720"/>
            <a:ext cx="3718560" cy="3718560"/>
          </a:xfrm>
          <a:prstGeom prst="rect">
            <a:avLst/>
          </a:prstGeom>
        </p:spPr>
      </p:pic>
      <p:pic>
        <p:nvPicPr>
          <p:cNvPr id="3" name="Picture 2">
            <a:extLst>
              <a:ext uri="{FF2B5EF4-FFF2-40B4-BE49-F238E27FC236}">
                <a16:creationId xmlns:a16="http://schemas.microsoft.com/office/drawing/2014/main" id="{CF9619E0-8CFB-C10B-B368-5DAD2342ECE2}"/>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
        <p:nvSpPr>
          <p:cNvPr id="12" name="Title 1">
            <a:extLst>
              <a:ext uri="{FF2B5EF4-FFF2-40B4-BE49-F238E27FC236}">
                <a16:creationId xmlns:a16="http://schemas.microsoft.com/office/drawing/2014/main" id="{5E0E3544-6B6B-4ECB-8F64-07B2936F4479}"/>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Working With…</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Tree>
    <p:extLst>
      <p:ext uri="{BB962C8B-B14F-4D97-AF65-F5344CB8AC3E}">
        <p14:creationId xmlns:p14="http://schemas.microsoft.com/office/powerpoint/2010/main" val="82259795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5512" y="9016"/>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grpSp>
        <p:nvGrpSpPr>
          <p:cNvPr id="11" name="Group 10">
            <a:extLst>
              <a:ext uri="{FF2B5EF4-FFF2-40B4-BE49-F238E27FC236}">
                <a16:creationId xmlns:a16="http://schemas.microsoft.com/office/drawing/2014/main" id="{DC6570B9-BEC7-C1BC-462E-661F1AE3FFE6}"/>
              </a:ext>
            </a:extLst>
          </p:cNvPr>
          <p:cNvGrpSpPr/>
          <p:nvPr/>
        </p:nvGrpSpPr>
        <p:grpSpPr>
          <a:xfrm>
            <a:off x="8361547" y="2736678"/>
            <a:ext cx="2216999" cy="1623660"/>
            <a:chOff x="9136801" y="2591176"/>
            <a:chExt cx="2216999" cy="1623660"/>
          </a:xfrm>
        </p:grpSpPr>
        <p:sp>
          <p:nvSpPr>
            <p:cNvPr id="23" name="Oval 22">
              <a:extLst>
                <a:ext uri="{FF2B5EF4-FFF2-40B4-BE49-F238E27FC236}">
                  <a16:creationId xmlns:a16="http://schemas.microsoft.com/office/drawing/2014/main" id="{8F03AC82-35AE-321C-71F7-9D98874A7A65}"/>
                </a:ext>
              </a:extLst>
            </p:cNvPr>
            <p:cNvSpPr/>
            <p:nvPr/>
          </p:nvSpPr>
          <p:spPr>
            <a:xfrm>
              <a:off x="9691996" y="2591176"/>
              <a:ext cx="1098000" cy="1098000"/>
            </a:xfrm>
            <a:prstGeom prst="ellipse">
              <a:avLst/>
            </a:prstGeom>
            <a:solidFill>
              <a:srgbClr val="2F2E7E"/>
            </a:solidFill>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txBody>
            <a:bodyPr/>
            <a:lstStyle/>
            <a:p>
              <a:endParaRPr lang="en-GB"/>
            </a:p>
          </p:txBody>
        </p:sp>
        <p:sp>
          <p:nvSpPr>
            <p:cNvPr id="29" name="TextBox 28">
              <a:extLst>
                <a:ext uri="{FF2B5EF4-FFF2-40B4-BE49-F238E27FC236}">
                  <a16:creationId xmlns:a16="http://schemas.microsoft.com/office/drawing/2014/main" id="{F44E8F65-3EC8-AA03-4E14-F36F9501F9EB}"/>
                </a:ext>
              </a:extLst>
            </p:cNvPr>
            <p:cNvSpPr txBox="1"/>
            <p:nvPr/>
          </p:nvSpPr>
          <p:spPr>
            <a:xfrm>
              <a:off x="9136801" y="3814726"/>
              <a:ext cx="2216999" cy="400110"/>
            </a:xfrm>
            <a:prstGeom prst="rect">
              <a:avLst/>
            </a:prstGeom>
            <a:noFill/>
          </p:spPr>
          <p:txBody>
            <a:bodyPr wrap="square" rtlCol="0">
              <a:spAutoFit/>
            </a:bodyPr>
            <a:lstStyle/>
            <a:p>
              <a:pPr algn="ctr"/>
              <a:r>
                <a:rPr lang="en-GB" sz="2000" b="1" dirty="0"/>
                <a:t>Purpose</a:t>
              </a:r>
              <a:endParaRPr lang="en-GB" sz="1600" b="1" dirty="0"/>
            </a:p>
          </p:txBody>
        </p:sp>
        <p:pic>
          <p:nvPicPr>
            <p:cNvPr id="31" name="Graphic 30" descr="Badge Question Mark with solid fill">
              <a:extLst>
                <a:ext uri="{FF2B5EF4-FFF2-40B4-BE49-F238E27FC236}">
                  <a16:creationId xmlns:a16="http://schemas.microsoft.com/office/drawing/2014/main" id="{F80CA85B-C79D-07BE-1D26-636965C9FBC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783796" y="2682976"/>
              <a:ext cx="914400" cy="914400"/>
            </a:xfrm>
            <a:prstGeom prst="rect">
              <a:avLst/>
            </a:prstGeom>
          </p:spPr>
        </p:pic>
      </p:grpSp>
      <p:grpSp>
        <p:nvGrpSpPr>
          <p:cNvPr id="10" name="Group 9">
            <a:extLst>
              <a:ext uri="{FF2B5EF4-FFF2-40B4-BE49-F238E27FC236}">
                <a16:creationId xmlns:a16="http://schemas.microsoft.com/office/drawing/2014/main" id="{9F76E617-540E-02F0-C793-13D642316EE6}"/>
              </a:ext>
            </a:extLst>
          </p:cNvPr>
          <p:cNvGrpSpPr/>
          <p:nvPr/>
        </p:nvGrpSpPr>
        <p:grpSpPr>
          <a:xfrm>
            <a:off x="6188171" y="2768192"/>
            <a:ext cx="2216999" cy="1609277"/>
            <a:chOff x="7017496" y="2591176"/>
            <a:chExt cx="2216999" cy="1609277"/>
          </a:xfrm>
        </p:grpSpPr>
        <p:grpSp>
          <p:nvGrpSpPr>
            <p:cNvPr id="9" name="Group 8">
              <a:extLst>
                <a:ext uri="{FF2B5EF4-FFF2-40B4-BE49-F238E27FC236}">
                  <a16:creationId xmlns:a16="http://schemas.microsoft.com/office/drawing/2014/main" id="{CC64E555-F502-142D-311E-D7894AB6A341}"/>
                </a:ext>
              </a:extLst>
            </p:cNvPr>
            <p:cNvGrpSpPr/>
            <p:nvPr/>
          </p:nvGrpSpPr>
          <p:grpSpPr>
            <a:xfrm>
              <a:off x="7017496" y="2591176"/>
              <a:ext cx="2216999" cy="1609277"/>
              <a:chOff x="7017496" y="2591176"/>
              <a:chExt cx="2216999" cy="1609277"/>
            </a:xfrm>
          </p:grpSpPr>
          <p:sp>
            <p:nvSpPr>
              <p:cNvPr id="21" name="Oval 20">
                <a:extLst>
                  <a:ext uri="{FF2B5EF4-FFF2-40B4-BE49-F238E27FC236}">
                    <a16:creationId xmlns:a16="http://schemas.microsoft.com/office/drawing/2014/main" id="{63D10590-1797-FC07-0A49-8254C62994D2}"/>
                  </a:ext>
                </a:extLst>
              </p:cNvPr>
              <p:cNvSpPr/>
              <p:nvPr/>
            </p:nvSpPr>
            <p:spPr>
              <a:xfrm>
                <a:off x="7576996" y="2591176"/>
                <a:ext cx="1098000" cy="1098000"/>
              </a:xfrm>
              <a:prstGeom prst="ellipse">
                <a:avLst/>
              </a:prstGeom>
              <a:solidFill>
                <a:srgbClr val="75C5C2"/>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GB"/>
              </a:p>
            </p:txBody>
          </p:sp>
          <p:sp>
            <p:nvSpPr>
              <p:cNvPr id="28" name="TextBox 27">
                <a:extLst>
                  <a:ext uri="{FF2B5EF4-FFF2-40B4-BE49-F238E27FC236}">
                    <a16:creationId xmlns:a16="http://schemas.microsoft.com/office/drawing/2014/main" id="{950E530D-7722-CABF-38B3-41D63E0A2FAD}"/>
                  </a:ext>
                </a:extLst>
              </p:cNvPr>
              <p:cNvSpPr txBox="1"/>
              <p:nvPr/>
            </p:nvSpPr>
            <p:spPr>
              <a:xfrm>
                <a:off x="7017496" y="3800343"/>
                <a:ext cx="2216999" cy="400110"/>
              </a:xfrm>
              <a:prstGeom prst="rect">
                <a:avLst/>
              </a:prstGeom>
              <a:noFill/>
            </p:spPr>
            <p:txBody>
              <a:bodyPr wrap="square" rtlCol="0">
                <a:spAutoFit/>
              </a:bodyPr>
              <a:lstStyle/>
              <a:p>
                <a:pPr algn="ctr"/>
                <a:r>
                  <a:rPr lang="en-GB" sz="2000" b="1" dirty="0"/>
                  <a:t>Accuracy</a:t>
                </a:r>
                <a:endParaRPr lang="en-GB" sz="1600" b="1" dirty="0"/>
              </a:p>
            </p:txBody>
          </p:sp>
        </p:grpSp>
        <p:pic>
          <p:nvPicPr>
            <p:cNvPr id="33" name="Graphic 32" descr="Clipboard Checked with solid fill">
              <a:extLst>
                <a:ext uri="{FF2B5EF4-FFF2-40B4-BE49-F238E27FC236}">
                  <a16:creationId xmlns:a16="http://schemas.microsoft.com/office/drawing/2014/main" id="{51E852AA-3358-E385-50C2-BA61CCFCDD7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7668795" y="2682976"/>
              <a:ext cx="914400" cy="914400"/>
            </a:xfrm>
            <a:prstGeom prst="rect">
              <a:avLst/>
            </a:prstGeom>
          </p:spPr>
        </p:pic>
      </p:grpSp>
      <p:pic>
        <p:nvPicPr>
          <p:cNvPr id="35" name="Graphic 34" descr="Professor female with solid fill">
            <a:extLst>
              <a:ext uri="{FF2B5EF4-FFF2-40B4-BE49-F238E27FC236}">
                <a16:creationId xmlns:a16="http://schemas.microsoft.com/office/drawing/2014/main" id="{81D994BE-C114-E37E-2B49-1FD344AAD383}"/>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553795" y="2621699"/>
            <a:ext cx="914400" cy="914400"/>
          </a:xfrm>
          <a:prstGeom prst="rect">
            <a:avLst/>
          </a:prstGeom>
        </p:spPr>
      </p:pic>
      <p:grpSp>
        <p:nvGrpSpPr>
          <p:cNvPr id="4" name="Group 3">
            <a:extLst>
              <a:ext uri="{FF2B5EF4-FFF2-40B4-BE49-F238E27FC236}">
                <a16:creationId xmlns:a16="http://schemas.microsoft.com/office/drawing/2014/main" id="{7AA89058-27B8-38CE-4141-5DC9C4454DE2}"/>
              </a:ext>
            </a:extLst>
          </p:cNvPr>
          <p:cNvGrpSpPr/>
          <p:nvPr/>
        </p:nvGrpSpPr>
        <p:grpSpPr>
          <a:xfrm>
            <a:off x="3637435" y="2768192"/>
            <a:ext cx="2216999" cy="1609277"/>
            <a:chOff x="2802931" y="2605559"/>
            <a:chExt cx="2216999" cy="1609277"/>
          </a:xfrm>
        </p:grpSpPr>
        <p:grpSp>
          <p:nvGrpSpPr>
            <p:cNvPr id="2" name="Group 1">
              <a:extLst>
                <a:ext uri="{FF2B5EF4-FFF2-40B4-BE49-F238E27FC236}">
                  <a16:creationId xmlns:a16="http://schemas.microsoft.com/office/drawing/2014/main" id="{9E9B0C1B-BDF1-E1C1-3B93-14754850C6DD}"/>
                </a:ext>
              </a:extLst>
            </p:cNvPr>
            <p:cNvGrpSpPr/>
            <p:nvPr/>
          </p:nvGrpSpPr>
          <p:grpSpPr>
            <a:xfrm>
              <a:off x="2802931" y="2605559"/>
              <a:ext cx="2216999" cy="1609277"/>
              <a:chOff x="2788767" y="2591176"/>
              <a:chExt cx="2216999" cy="1609277"/>
            </a:xfrm>
          </p:grpSpPr>
          <p:sp>
            <p:nvSpPr>
              <p:cNvPr id="8" name="Oval 7">
                <a:extLst>
                  <a:ext uri="{FF2B5EF4-FFF2-40B4-BE49-F238E27FC236}">
                    <a16:creationId xmlns:a16="http://schemas.microsoft.com/office/drawing/2014/main" id="{91778EE8-75E1-C304-C6BA-8CDB3C537F59}"/>
                  </a:ext>
                </a:extLst>
              </p:cNvPr>
              <p:cNvSpPr/>
              <p:nvPr/>
            </p:nvSpPr>
            <p:spPr>
              <a:xfrm>
                <a:off x="3346995" y="2591176"/>
                <a:ext cx="1098000" cy="1098000"/>
              </a:xfrm>
              <a:prstGeom prst="ellipse">
                <a:avLst/>
              </a:prstGeom>
              <a:solidFill>
                <a:srgbClr val="2F2E7E"/>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GB"/>
              </a:p>
            </p:txBody>
          </p:sp>
          <p:sp>
            <p:nvSpPr>
              <p:cNvPr id="27" name="TextBox 26">
                <a:extLst>
                  <a:ext uri="{FF2B5EF4-FFF2-40B4-BE49-F238E27FC236}">
                    <a16:creationId xmlns:a16="http://schemas.microsoft.com/office/drawing/2014/main" id="{85363C93-4057-F92E-85D0-ADB25560D63F}"/>
                  </a:ext>
                </a:extLst>
              </p:cNvPr>
              <p:cNvSpPr txBox="1"/>
              <p:nvPr/>
            </p:nvSpPr>
            <p:spPr>
              <a:xfrm>
                <a:off x="2788767" y="3800343"/>
                <a:ext cx="2216999" cy="400110"/>
              </a:xfrm>
              <a:prstGeom prst="rect">
                <a:avLst/>
              </a:prstGeom>
              <a:noFill/>
            </p:spPr>
            <p:txBody>
              <a:bodyPr wrap="square" rtlCol="0">
                <a:spAutoFit/>
              </a:bodyPr>
              <a:lstStyle/>
              <a:p>
                <a:pPr algn="ctr"/>
                <a:r>
                  <a:rPr lang="en-GB" sz="2000" b="1" dirty="0"/>
                  <a:t>Relevance</a:t>
                </a:r>
                <a:endParaRPr lang="en-GB" sz="1600" b="1" dirty="0"/>
              </a:p>
            </p:txBody>
          </p:sp>
        </p:grpSp>
        <p:pic>
          <p:nvPicPr>
            <p:cNvPr id="37" name="Graphic 36" descr="Bullseye with solid fill">
              <a:extLst>
                <a:ext uri="{FF2B5EF4-FFF2-40B4-BE49-F238E27FC236}">
                  <a16:creationId xmlns:a16="http://schemas.microsoft.com/office/drawing/2014/main" id="{25D85726-0541-1741-F2A6-62FE9BF81097}"/>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3438795" y="2682976"/>
              <a:ext cx="914400" cy="914400"/>
            </a:xfrm>
            <a:prstGeom prst="rect">
              <a:avLst/>
            </a:prstGeom>
          </p:spPr>
        </p:pic>
      </p:grpSp>
      <p:grpSp>
        <p:nvGrpSpPr>
          <p:cNvPr id="5" name="Group 4">
            <a:extLst>
              <a:ext uri="{FF2B5EF4-FFF2-40B4-BE49-F238E27FC236}">
                <a16:creationId xmlns:a16="http://schemas.microsoft.com/office/drawing/2014/main" id="{17C50D8A-2C5E-41E9-DC39-818B98BD6992}"/>
              </a:ext>
            </a:extLst>
          </p:cNvPr>
          <p:cNvGrpSpPr/>
          <p:nvPr/>
        </p:nvGrpSpPr>
        <p:grpSpPr>
          <a:xfrm>
            <a:off x="1758581" y="2731460"/>
            <a:ext cx="1274496" cy="1609277"/>
            <a:chOff x="1143747" y="2591176"/>
            <a:chExt cx="1274496" cy="1609277"/>
          </a:xfrm>
        </p:grpSpPr>
        <p:sp>
          <p:nvSpPr>
            <p:cNvPr id="3" name="Oval 2">
              <a:extLst>
                <a:ext uri="{FF2B5EF4-FFF2-40B4-BE49-F238E27FC236}">
                  <a16:creationId xmlns:a16="http://schemas.microsoft.com/office/drawing/2014/main" id="{2B8CB896-1F0C-9E6A-2AF6-85B017984BB3}"/>
                </a:ext>
              </a:extLst>
            </p:cNvPr>
            <p:cNvSpPr/>
            <p:nvPr/>
          </p:nvSpPr>
          <p:spPr>
            <a:xfrm>
              <a:off x="1231995" y="2591176"/>
              <a:ext cx="1098000" cy="1098000"/>
            </a:xfrm>
            <a:prstGeom prst="ellipse">
              <a:avLst/>
            </a:prstGeom>
            <a:solidFill>
              <a:srgbClr val="75C5C2"/>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25" name="TextBox 24">
              <a:extLst>
                <a:ext uri="{FF2B5EF4-FFF2-40B4-BE49-F238E27FC236}">
                  <a16:creationId xmlns:a16="http://schemas.microsoft.com/office/drawing/2014/main" id="{182EAA44-B44D-A2A3-1828-FAE840B6362C}"/>
                </a:ext>
              </a:extLst>
            </p:cNvPr>
            <p:cNvSpPr txBox="1"/>
            <p:nvPr/>
          </p:nvSpPr>
          <p:spPr>
            <a:xfrm>
              <a:off x="1143747" y="3800343"/>
              <a:ext cx="1274496" cy="400110"/>
            </a:xfrm>
            <a:prstGeom prst="rect">
              <a:avLst/>
            </a:prstGeom>
            <a:noFill/>
          </p:spPr>
          <p:txBody>
            <a:bodyPr wrap="square" rtlCol="0">
              <a:spAutoFit/>
            </a:bodyPr>
            <a:lstStyle/>
            <a:p>
              <a:pPr algn="ctr"/>
              <a:r>
                <a:rPr lang="en-GB" sz="2000" b="1" dirty="0"/>
                <a:t>Currency</a:t>
              </a:r>
              <a:endParaRPr lang="en-GB" sz="1600" b="1" dirty="0"/>
            </a:p>
          </p:txBody>
        </p:sp>
        <p:pic>
          <p:nvPicPr>
            <p:cNvPr id="39" name="Graphic 38" descr="Clock with solid fill">
              <a:extLst>
                <a:ext uri="{FF2B5EF4-FFF2-40B4-BE49-F238E27FC236}">
                  <a16:creationId xmlns:a16="http://schemas.microsoft.com/office/drawing/2014/main" id="{45EBBF19-C8F1-DFB0-7300-236C75013E8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1320530" y="2682976"/>
              <a:ext cx="914400" cy="914400"/>
            </a:xfrm>
            <a:prstGeom prst="rect">
              <a:avLst/>
            </a:prstGeom>
          </p:spPr>
        </p:pic>
      </p:grpSp>
      <p:sp>
        <p:nvSpPr>
          <p:cNvPr id="30" name="Title 1">
            <a:extLst>
              <a:ext uri="{FF2B5EF4-FFF2-40B4-BE49-F238E27FC236}">
                <a16:creationId xmlns:a16="http://schemas.microsoft.com/office/drawing/2014/main" id="{C7109F93-419B-4A18-83A4-F85830596F67}"/>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Analysing Sources: Think CRAP</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Tree>
    <p:extLst>
      <p:ext uri="{BB962C8B-B14F-4D97-AF65-F5344CB8AC3E}">
        <p14:creationId xmlns:p14="http://schemas.microsoft.com/office/powerpoint/2010/main" val="357960711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graphicFrame>
        <p:nvGraphicFramePr>
          <p:cNvPr id="9" name="Table 6">
            <a:extLst>
              <a:ext uri="{FF2B5EF4-FFF2-40B4-BE49-F238E27FC236}">
                <a16:creationId xmlns:a16="http://schemas.microsoft.com/office/drawing/2014/main" id="{7C243D66-EF4D-47F5-9DA9-D08A511E4061}"/>
              </a:ext>
            </a:extLst>
          </p:cNvPr>
          <p:cNvGraphicFramePr>
            <a:graphicFrameLocks/>
          </p:cNvGraphicFramePr>
          <p:nvPr>
            <p:extLst>
              <p:ext uri="{D42A27DB-BD31-4B8C-83A1-F6EECF244321}">
                <p14:modId xmlns:p14="http://schemas.microsoft.com/office/powerpoint/2010/main" val="1232180837"/>
              </p:ext>
            </p:extLst>
          </p:nvPr>
        </p:nvGraphicFramePr>
        <p:xfrm>
          <a:off x="1384342" y="1378196"/>
          <a:ext cx="9423315" cy="4458690"/>
        </p:xfrm>
        <a:graphic>
          <a:graphicData uri="http://schemas.openxmlformats.org/drawingml/2006/table">
            <a:tbl>
              <a:tblPr firstRow="1" bandRow="1">
                <a:tableStyleId>{5C22544A-7EE6-4342-B048-85BDC9FD1C3A}</a:tableStyleId>
              </a:tblPr>
              <a:tblGrid>
                <a:gridCol w="1884663">
                  <a:extLst>
                    <a:ext uri="{9D8B030D-6E8A-4147-A177-3AD203B41FA5}">
                      <a16:colId xmlns:a16="http://schemas.microsoft.com/office/drawing/2014/main" val="2227906243"/>
                    </a:ext>
                  </a:extLst>
                </a:gridCol>
                <a:gridCol w="1884663">
                  <a:extLst>
                    <a:ext uri="{9D8B030D-6E8A-4147-A177-3AD203B41FA5}">
                      <a16:colId xmlns:a16="http://schemas.microsoft.com/office/drawing/2014/main" val="2787795276"/>
                    </a:ext>
                  </a:extLst>
                </a:gridCol>
                <a:gridCol w="1884663">
                  <a:extLst>
                    <a:ext uri="{9D8B030D-6E8A-4147-A177-3AD203B41FA5}">
                      <a16:colId xmlns:a16="http://schemas.microsoft.com/office/drawing/2014/main" val="3153173007"/>
                    </a:ext>
                  </a:extLst>
                </a:gridCol>
                <a:gridCol w="1884663">
                  <a:extLst>
                    <a:ext uri="{9D8B030D-6E8A-4147-A177-3AD203B41FA5}">
                      <a16:colId xmlns:a16="http://schemas.microsoft.com/office/drawing/2014/main" val="1849852323"/>
                    </a:ext>
                  </a:extLst>
                </a:gridCol>
                <a:gridCol w="1884663">
                  <a:extLst>
                    <a:ext uri="{9D8B030D-6E8A-4147-A177-3AD203B41FA5}">
                      <a16:colId xmlns:a16="http://schemas.microsoft.com/office/drawing/2014/main" val="1072653928"/>
                    </a:ext>
                  </a:extLst>
                </a:gridCol>
              </a:tblGrid>
              <a:tr h="579318">
                <a:tc>
                  <a:txBody>
                    <a:bodyPr/>
                    <a:lstStyle/>
                    <a:p>
                      <a:pPr algn="ctr"/>
                      <a:r>
                        <a:rPr lang="en-GB" sz="2000" dirty="0">
                          <a:solidFill>
                            <a:schemeClr val="tx1"/>
                          </a:solidFill>
                        </a:rPr>
                        <a:t>Source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2000" dirty="0">
                          <a:solidFill>
                            <a:schemeClr val="tx1"/>
                          </a:solidFill>
                        </a:rPr>
                        <a:t>Current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2000" dirty="0">
                          <a:solidFill>
                            <a:schemeClr val="tx1"/>
                          </a:solidFill>
                        </a:rPr>
                        <a:t>Relevant</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2000" dirty="0">
                          <a:solidFill>
                            <a:schemeClr val="tx1"/>
                          </a:solidFill>
                        </a:rPr>
                        <a:t>Accuracy</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a:r>
                        <a:rPr lang="en-GB" sz="2000" dirty="0">
                          <a:solidFill>
                            <a:schemeClr val="tx1"/>
                          </a:solidFill>
                        </a:rPr>
                        <a:t>Purpose</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764222066"/>
                  </a:ext>
                </a:extLst>
              </a:tr>
              <a:tr h="1293124">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540618277"/>
                  </a:ext>
                </a:extLst>
              </a:tr>
              <a:tr h="1293124">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endParaRPr lang="en-GB"/>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22251910"/>
                  </a:ext>
                </a:extLst>
              </a:tr>
              <a:tr h="1293124">
                <a:tc>
                  <a:txBody>
                    <a:bodyPr/>
                    <a:lstStyle/>
                    <a:p>
                      <a:pPr lvl="0">
                        <a:buNone/>
                      </a:pP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lvl="0">
                        <a:buNone/>
                      </a:pP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lvl="0">
                        <a:buNone/>
                      </a:pP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lvl="0">
                        <a:buNone/>
                      </a:pP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tc>
                  <a:txBody>
                    <a:bodyPr/>
                    <a:lstStyle/>
                    <a:p>
                      <a:pPr lvl="0">
                        <a:buNone/>
                      </a:pPr>
                      <a:endParaRPr lang="en-GB"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3">
                        <a:lumMod val="20000"/>
                        <a:lumOff val="80000"/>
                      </a:schemeClr>
                    </a:solidFill>
                  </a:tcPr>
                </a:tc>
                <a:extLst>
                  <a:ext uri="{0D108BD9-81ED-4DB2-BD59-A6C34878D82A}">
                    <a16:rowId xmlns:a16="http://schemas.microsoft.com/office/drawing/2014/main" val="323794401"/>
                  </a:ext>
                </a:extLst>
              </a:tr>
            </a:tbl>
          </a:graphicData>
        </a:graphic>
      </p:graphicFrame>
      <p:sp>
        <p:nvSpPr>
          <p:cNvPr id="13" name="Title 1">
            <a:extLst>
              <a:ext uri="{FF2B5EF4-FFF2-40B4-BE49-F238E27FC236}">
                <a16:creationId xmlns:a16="http://schemas.microsoft.com/office/drawing/2014/main" id="{F22B9F7A-4D78-49DC-8DAD-53744681089A}"/>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Analysing Sources: Think CRAP</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Tree>
    <p:extLst>
      <p:ext uri="{BB962C8B-B14F-4D97-AF65-F5344CB8AC3E}">
        <p14:creationId xmlns:p14="http://schemas.microsoft.com/office/powerpoint/2010/main" val="36875484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5"/>
          <a:stretch>
            <a:fillRect/>
          </a:stretch>
        </p:blipFill>
        <p:spPr>
          <a:xfrm>
            <a:off x="0" y="1"/>
            <a:ext cx="12192000" cy="6858000"/>
          </a:xfrm>
        </p:spPr>
      </p:pic>
      <p:pic>
        <p:nvPicPr>
          <p:cNvPr id="16" name="y2mate.is - Lookout_ A phone camera that looks up, so you can keep looking down-TEs6RVurJuQ-720p-1696933774">
            <a:hlinkClick r:id="" action="ppaction://media"/>
            <a:extLst>
              <a:ext uri="{FF2B5EF4-FFF2-40B4-BE49-F238E27FC236}">
                <a16:creationId xmlns:a16="http://schemas.microsoft.com/office/drawing/2014/main" id="{784153E2-3339-4F2C-85B2-860DA27A988B}"/>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487838" y="1121033"/>
            <a:ext cx="8213351" cy="4620010"/>
          </a:xfrm>
          <a:prstGeom prst="rect">
            <a:avLst/>
          </a:prstGeom>
        </p:spPr>
      </p:pic>
      <p:sp>
        <p:nvSpPr>
          <p:cNvPr id="4" name="Rectangle 3">
            <a:extLst>
              <a:ext uri="{FF2B5EF4-FFF2-40B4-BE49-F238E27FC236}">
                <a16:creationId xmlns:a16="http://schemas.microsoft.com/office/drawing/2014/main" id="{9D95292E-C7B2-4F45-9C0C-93D738805149}"/>
              </a:ext>
            </a:extLst>
          </p:cNvPr>
          <p:cNvSpPr/>
          <p:nvPr/>
        </p:nvSpPr>
        <p:spPr>
          <a:xfrm>
            <a:off x="333401" y="970558"/>
            <a:ext cx="3154437" cy="4770537"/>
          </a:xfrm>
          <a:prstGeom prst="rect">
            <a:avLst/>
          </a:prstGeom>
        </p:spPr>
        <p:txBody>
          <a:bodyPr wrap="square">
            <a:spAutoFit/>
          </a:bodyPr>
          <a:lstStyle/>
          <a:p>
            <a:pPr marL="305435" indent="-305435"/>
            <a:r>
              <a:rPr lang="en-US" sz="2800" b="1" dirty="0"/>
              <a:t>Can you identify…</a:t>
            </a:r>
          </a:p>
          <a:p>
            <a:pPr marL="305435" indent="-305435"/>
            <a:endParaRPr lang="en-US" sz="2800" b="1" dirty="0"/>
          </a:p>
          <a:p>
            <a:pPr marL="457200" indent="-457200">
              <a:buFont typeface="Arial" panose="020B0604020202020204" pitchFamily="34" charset="0"/>
              <a:buChar char="•"/>
            </a:pPr>
            <a:r>
              <a:rPr lang="en-US" sz="2000" dirty="0"/>
              <a:t>The source</a:t>
            </a:r>
          </a:p>
          <a:p>
            <a:endParaRPr lang="en-US" sz="2000" dirty="0"/>
          </a:p>
          <a:p>
            <a:pPr marL="457200" indent="-457200">
              <a:buFont typeface="Arial" panose="020B0604020202020204" pitchFamily="34" charset="0"/>
              <a:buChar char="•"/>
            </a:pPr>
            <a:r>
              <a:rPr lang="en-US" sz="2000" dirty="0"/>
              <a:t>When it was made/published?</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How relevant it is?</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How accurate is it?</a:t>
            </a:r>
          </a:p>
          <a:p>
            <a:pPr marL="457200" indent="-457200">
              <a:buFont typeface="Arial" panose="020B0604020202020204" pitchFamily="34" charset="0"/>
              <a:buChar char="•"/>
            </a:pPr>
            <a:endParaRPr lang="en-US" sz="2000" dirty="0"/>
          </a:p>
          <a:p>
            <a:pPr marL="457200" indent="-457200">
              <a:buFont typeface="Arial" panose="020B0604020202020204" pitchFamily="34" charset="0"/>
              <a:buChar char="•"/>
            </a:pPr>
            <a:r>
              <a:rPr lang="en-US" sz="2000" dirty="0"/>
              <a:t>What is the video’s purpose?</a:t>
            </a:r>
          </a:p>
          <a:p>
            <a:pPr marL="342900" indent="-342900">
              <a:buFont typeface="Arial" panose="020B0604020202020204" pitchFamily="34" charset="0"/>
              <a:buChar char="•"/>
            </a:pPr>
            <a:endParaRPr lang="en-US" sz="2800" dirty="0"/>
          </a:p>
        </p:txBody>
      </p:sp>
      <p:sp>
        <p:nvSpPr>
          <p:cNvPr id="17" name="Title 1">
            <a:extLst>
              <a:ext uri="{FF2B5EF4-FFF2-40B4-BE49-F238E27FC236}">
                <a16:creationId xmlns:a16="http://schemas.microsoft.com/office/drawing/2014/main" id="{B3A67179-5D3E-49C1-AA6E-527E71E3D56E}"/>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Practice your CRAP</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Tree>
    <p:extLst>
      <p:ext uri="{BB962C8B-B14F-4D97-AF65-F5344CB8AC3E}">
        <p14:creationId xmlns:p14="http://schemas.microsoft.com/office/powerpoint/2010/main" val="23516751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647"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6"/>
                </p:tgtEl>
              </p:cMediaNode>
            </p:video>
            <p:seq concurrent="1" nextAc="seek">
              <p:cTn id="8" restart="whenNotActive" fill="hold" evtFilter="cancelBubble" nodeType="interactiveSeq">
                <p:stCondLst>
                  <p:cond evt="onClick" delay="0">
                    <p:tgtEl>
                      <p:spTgt spid="1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6"/>
                                        </p:tgtEl>
                                      </p:cBhvr>
                                    </p:cmd>
                                  </p:childTnLst>
                                </p:cTn>
                              </p:par>
                            </p:childTnLst>
                          </p:cTn>
                        </p:par>
                      </p:childTnLst>
                    </p:cTn>
                  </p:par>
                </p:childTnLst>
              </p:cTn>
              <p:nextCondLst>
                <p:cond evt="onClick" delay="0">
                  <p:tgtEl>
                    <p:spTgt spid="1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4" name="Rectangle 3">
            <a:extLst>
              <a:ext uri="{FF2B5EF4-FFF2-40B4-BE49-F238E27FC236}">
                <a16:creationId xmlns:a16="http://schemas.microsoft.com/office/drawing/2014/main" id="{9D95292E-C7B2-4F45-9C0C-93D738805149}"/>
              </a:ext>
            </a:extLst>
          </p:cNvPr>
          <p:cNvSpPr/>
          <p:nvPr/>
        </p:nvSpPr>
        <p:spPr>
          <a:xfrm>
            <a:off x="1172952" y="310308"/>
            <a:ext cx="5031259" cy="2492990"/>
          </a:xfrm>
          <a:prstGeom prst="rect">
            <a:avLst/>
          </a:prstGeom>
        </p:spPr>
        <p:txBody>
          <a:bodyPr wrap="square">
            <a:spAutoFit/>
          </a:bodyPr>
          <a:lstStyle/>
          <a:p>
            <a:pPr marL="305435" indent="-305435"/>
            <a:r>
              <a:rPr lang="en-US" sz="2800" b="1" dirty="0"/>
              <a:t>Can you identify:</a:t>
            </a:r>
          </a:p>
          <a:p>
            <a:pPr marL="457200" indent="-457200">
              <a:buFont typeface="Arial" panose="020B0604020202020204" pitchFamily="34" charset="0"/>
              <a:buChar char="•"/>
            </a:pPr>
            <a:r>
              <a:rPr lang="en-US" sz="2000" dirty="0"/>
              <a:t>The source</a:t>
            </a:r>
          </a:p>
          <a:p>
            <a:pPr marL="457200" indent="-457200">
              <a:buFont typeface="Arial" panose="020B0604020202020204" pitchFamily="34" charset="0"/>
              <a:buChar char="•"/>
            </a:pPr>
            <a:r>
              <a:rPr lang="en-US" sz="2000" dirty="0"/>
              <a:t>When is was made/published?</a:t>
            </a:r>
          </a:p>
          <a:p>
            <a:pPr marL="457200" indent="-457200">
              <a:buFont typeface="Arial" panose="020B0604020202020204" pitchFamily="34" charset="0"/>
              <a:buChar char="•"/>
            </a:pPr>
            <a:r>
              <a:rPr lang="en-US" sz="2000" dirty="0"/>
              <a:t>How relevant it is?</a:t>
            </a:r>
          </a:p>
          <a:p>
            <a:pPr marL="457200" indent="-457200">
              <a:buFont typeface="Arial" panose="020B0604020202020204" pitchFamily="34" charset="0"/>
              <a:buChar char="•"/>
            </a:pPr>
            <a:r>
              <a:rPr lang="en-US" sz="2000" dirty="0"/>
              <a:t>How accurate is it?</a:t>
            </a:r>
          </a:p>
          <a:p>
            <a:pPr marL="457200" indent="-457200">
              <a:buFont typeface="Arial" panose="020B0604020202020204" pitchFamily="34" charset="0"/>
              <a:buChar char="•"/>
            </a:pPr>
            <a:r>
              <a:rPr lang="en-US" sz="2000" dirty="0"/>
              <a:t>What is the video’s purpose?</a:t>
            </a:r>
          </a:p>
          <a:p>
            <a:pPr marL="342900" indent="-342900">
              <a:buFont typeface="Arial" panose="020B0604020202020204" pitchFamily="34" charset="0"/>
              <a:buChar char="•"/>
            </a:pPr>
            <a:endParaRPr lang="en-US" sz="2800" dirty="0"/>
          </a:p>
        </p:txBody>
      </p:sp>
      <p:pic>
        <p:nvPicPr>
          <p:cNvPr id="5" name="Picture 4" descr="A screenshot of a computer&#10;&#10;Description automatically generated">
            <a:extLst>
              <a:ext uri="{FF2B5EF4-FFF2-40B4-BE49-F238E27FC236}">
                <a16:creationId xmlns:a16="http://schemas.microsoft.com/office/drawing/2014/main" id="{18E094EE-FCA2-BA1C-2C2B-FDBC981AAEAB}"/>
              </a:ext>
            </a:extLst>
          </p:cNvPr>
          <p:cNvPicPr>
            <a:picLocks noChangeAspect="1"/>
          </p:cNvPicPr>
          <p:nvPr/>
        </p:nvPicPr>
        <p:blipFill rotWithShape="1">
          <a:blip r:embed="rId6"/>
          <a:srcRect l="19257" t="61722" r="35034" b="13674"/>
          <a:stretch/>
        </p:blipFill>
        <p:spPr>
          <a:xfrm>
            <a:off x="1172952" y="2916820"/>
            <a:ext cx="9846095" cy="2890855"/>
          </a:xfrm>
          <a:prstGeom prst="rect">
            <a:avLst/>
          </a:prstGeom>
        </p:spPr>
      </p:pic>
      <p:pic>
        <p:nvPicPr>
          <p:cNvPr id="17" name="Picture 16">
            <a:extLst>
              <a:ext uri="{FF2B5EF4-FFF2-40B4-BE49-F238E27FC236}">
                <a16:creationId xmlns:a16="http://schemas.microsoft.com/office/drawing/2014/main" id="{F539C8B5-5AB2-4013-9848-DD9006800489}"/>
              </a:ext>
            </a:extLst>
          </p:cNvPr>
          <p:cNvPicPr>
            <a:picLocks noChangeAspect="1"/>
          </p:cNvPicPr>
          <p:nvPr/>
        </p:nvPicPr>
        <p:blipFill>
          <a:blip r:embed="rId7"/>
          <a:stretch>
            <a:fillRect/>
          </a:stretch>
        </p:blipFill>
        <p:spPr>
          <a:xfrm>
            <a:off x="5706517" y="228797"/>
            <a:ext cx="4610615" cy="2532870"/>
          </a:xfrm>
          <a:prstGeom prst="rect">
            <a:avLst/>
          </a:prstGeom>
        </p:spPr>
      </p:pic>
    </p:spTree>
    <p:extLst>
      <p:ext uri="{BB962C8B-B14F-4D97-AF65-F5344CB8AC3E}">
        <p14:creationId xmlns:p14="http://schemas.microsoft.com/office/powerpoint/2010/main" val="8366417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960598F-A99D-4287-A5E6-F46D445C021B}"/>
              </a:ext>
            </a:extLst>
          </p:cNvPr>
          <p:cNvGrpSpPr/>
          <p:nvPr/>
        </p:nvGrpSpPr>
        <p:grpSpPr>
          <a:xfrm>
            <a:off x="-1" y="0"/>
            <a:ext cx="12188389" cy="6858000"/>
            <a:chOff x="-1" y="0"/>
            <a:chExt cx="12188389"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pic>
          <p:nvPicPr>
            <p:cNvPr id="3" name="Picture 2">
              <a:extLst>
                <a:ext uri="{FF2B5EF4-FFF2-40B4-BE49-F238E27FC236}">
                  <a16:creationId xmlns:a16="http://schemas.microsoft.com/office/drawing/2014/main" id="{642EB6B1-646E-40B9-95B0-29BFA41EAB37}"/>
                </a:ext>
              </a:extLst>
            </p:cNvPr>
            <p:cNvPicPr>
              <a:picLocks noChangeAspect="1"/>
            </p:cNvPicPr>
            <p:nvPr/>
          </p:nvPicPr>
          <p:blipFill>
            <a:blip r:embed="rId3"/>
            <a:stretch>
              <a:fillRect/>
            </a:stretch>
          </p:blipFill>
          <p:spPr>
            <a:xfrm>
              <a:off x="3985079" y="380671"/>
              <a:ext cx="3957428" cy="2284152"/>
            </a:xfrm>
            <a:prstGeom prst="rect">
              <a:avLst/>
            </a:prstGeom>
          </p:spPr>
        </p:pic>
      </p:grpSp>
      <p:sp>
        <p:nvSpPr>
          <p:cNvPr id="2" name="Title 1"/>
          <p:cNvSpPr>
            <a:spLocks noGrp="1"/>
          </p:cNvSpPr>
          <p:nvPr>
            <p:ph type="ctrTitle"/>
          </p:nvPr>
        </p:nvSpPr>
        <p:spPr>
          <a:xfrm>
            <a:off x="1522193" y="3087306"/>
            <a:ext cx="9144000" cy="1232033"/>
          </a:xfrm>
        </p:spPr>
        <p:txBody>
          <a:bodyPr>
            <a:normAutofit/>
          </a:bodyPr>
          <a:lstStyle/>
          <a:p>
            <a:r>
              <a:rPr lang="en-US" sz="5400" b="1" dirty="0">
                <a:solidFill>
                  <a:srgbClr val="E6287F"/>
                </a:solidFill>
              </a:rPr>
              <a:t>Section 2: Analyse</a:t>
            </a:r>
          </a:p>
        </p:txBody>
      </p:sp>
      <p:pic>
        <p:nvPicPr>
          <p:cNvPr id="7" name="Graphic 6" descr="Head with gears with solid fill">
            <a:extLst>
              <a:ext uri="{FF2B5EF4-FFF2-40B4-BE49-F238E27FC236}">
                <a16:creationId xmlns:a16="http://schemas.microsoft.com/office/drawing/2014/main" id="{53AB3052-842A-4ACA-804E-6BC5DA5E581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508818" y="380671"/>
            <a:ext cx="3170749" cy="3170749"/>
          </a:xfrm>
          <a:prstGeom prst="rect">
            <a:avLst/>
          </a:prstGeom>
        </p:spPr>
      </p:pic>
    </p:spTree>
    <p:extLst>
      <p:ext uri="{BB962C8B-B14F-4D97-AF65-F5344CB8AC3E}">
        <p14:creationId xmlns:p14="http://schemas.microsoft.com/office/powerpoint/2010/main" val="3827319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3" name="TextBox 2">
            <a:extLst>
              <a:ext uri="{FF2B5EF4-FFF2-40B4-BE49-F238E27FC236}">
                <a16:creationId xmlns:a16="http://schemas.microsoft.com/office/drawing/2014/main" id="{32072F21-FF6F-4F98-ACEA-B0F7B21D82FC}"/>
              </a:ext>
            </a:extLst>
          </p:cNvPr>
          <p:cNvSpPr txBox="1"/>
          <p:nvPr/>
        </p:nvSpPr>
        <p:spPr>
          <a:xfrm>
            <a:off x="2247123" y="2740547"/>
            <a:ext cx="7697754" cy="954107"/>
          </a:xfrm>
          <a:prstGeom prst="rect">
            <a:avLst/>
          </a:prstGeom>
          <a:noFill/>
        </p:spPr>
        <p:txBody>
          <a:bodyPr wrap="square" rtlCol="0">
            <a:spAutoFit/>
          </a:bodyPr>
          <a:lstStyle/>
          <a:p>
            <a:pPr algn="ctr"/>
            <a:r>
              <a:rPr lang="en-GB" sz="2800" dirty="0"/>
              <a:t>Discuss this in your groups and write your answer on the flip chart paper </a:t>
            </a:r>
            <a:r>
              <a:rPr lang="en-GB" sz="2800" b="1" dirty="0">
                <a:solidFill>
                  <a:srgbClr val="E6287F"/>
                </a:solidFill>
              </a:rPr>
              <a:t>(2 mins)</a:t>
            </a:r>
          </a:p>
        </p:txBody>
      </p:sp>
      <p:sp>
        <p:nvSpPr>
          <p:cNvPr id="12" name="Title 1">
            <a:extLst>
              <a:ext uri="{FF2B5EF4-FFF2-40B4-BE49-F238E27FC236}">
                <a16:creationId xmlns:a16="http://schemas.microsoft.com/office/drawing/2014/main" id="{78D74F59-B3B9-4051-8968-8E80E4A4BE22}"/>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What is Critical Thinking?</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Tree>
    <p:extLst>
      <p:ext uri="{BB962C8B-B14F-4D97-AF65-F5344CB8AC3E}">
        <p14:creationId xmlns:p14="http://schemas.microsoft.com/office/powerpoint/2010/main" val="231027924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3" name="TextBox 2">
            <a:extLst>
              <a:ext uri="{FF2B5EF4-FFF2-40B4-BE49-F238E27FC236}">
                <a16:creationId xmlns:a16="http://schemas.microsoft.com/office/drawing/2014/main" id="{32072F21-FF6F-4F98-ACEA-B0F7B21D82FC}"/>
              </a:ext>
            </a:extLst>
          </p:cNvPr>
          <p:cNvSpPr txBox="1"/>
          <p:nvPr/>
        </p:nvSpPr>
        <p:spPr>
          <a:xfrm>
            <a:off x="933060" y="2236694"/>
            <a:ext cx="10420739" cy="2677656"/>
          </a:xfrm>
          <a:prstGeom prst="rect">
            <a:avLst/>
          </a:prstGeom>
          <a:noFill/>
        </p:spPr>
        <p:txBody>
          <a:bodyPr wrap="square" rtlCol="0">
            <a:spAutoFit/>
          </a:bodyPr>
          <a:lstStyle/>
          <a:p>
            <a:r>
              <a:rPr lang="en-GB" sz="2800" dirty="0"/>
              <a:t>The </a:t>
            </a:r>
            <a:r>
              <a:rPr lang="en-GB" sz="2800" b="1" dirty="0">
                <a:solidFill>
                  <a:srgbClr val="E6287F"/>
                </a:solidFill>
              </a:rPr>
              <a:t>objective</a:t>
            </a:r>
            <a:r>
              <a:rPr lang="en-GB" sz="2800" dirty="0"/>
              <a:t> analysis and </a:t>
            </a:r>
            <a:r>
              <a:rPr lang="en-GB" sz="2800" b="1" dirty="0">
                <a:solidFill>
                  <a:srgbClr val="E6287F"/>
                </a:solidFill>
              </a:rPr>
              <a:t>evaluation</a:t>
            </a:r>
            <a:r>
              <a:rPr lang="en-GB" sz="2800" dirty="0"/>
              <a:t> of an issue to form a </a:t>
            </a:r>
            <a:r>
              <a:rPr lang="en-GB" sz="2800" b="1" dirty="0">
                <a:solidFill>
                  <a:srgbClr val="E6287F"/>
                </a:solidFill>
              </a:rPr>
              <a:t>judgement</a:t>
            </a:r>
            <a:r>
              <a:rPr lang="en-GB" sz="2800" dirty="0"/>
              <a:t>.</a:t>
            </a:r>
          </a:p>
          <a:p>
            <a:r>
              <a:rPr lang="en-GB" sz="2800" dirty="0"/>
              <a:t>Critical thinking doesn't just mean thinking a lot about something. It is a deliberate process of applying </a:t>
            </a:r>
            <a:r>
              <a:rPr lang="en-GB" sz="2800" b="1" dirty="0">
                <a:solidFill>
                  <a:srgbClr val="E6287F"/>
                </a:solidFill>
              </a:rPr>
              <a:t>logic and reasoning </a:t>
            </a:r>
            <a:r>
              <a:rPr lang="en-GB" sz="2800" dirty="0"/>
              <a:t>to our thinking. </a:t>
            </a:r>
          </a:p>
          <a:p>
            <a:r>
              <a:rPr lang="en-GB" sz="2800" dirty="0"/>
              <a:t>Critical thinking means </a:t>
            </a:r>
            <a:r>
              <a:rPr lang="en-GB" sz="2800" b="1" dirty="0">
                <a:solidFill>
                  <a:srgbClr val="E6287F"/>
                </a:solidFill>
              </a:rPr>
              <a:t>not accepting everything </a:t>
            </a:r>
            <a:r>
              <a:rPr lang="en-GB" sz="2800" dirty="0"/>
              <a:t>we read, see, and hear as an indisputable fact. </a:t>
            </a:r>
          </a:p>
        </p:txBody>
      </p:sp>
      <p:sp>
        <p:nvSpPr>
          <p:cNvPr id="11" name="Title 1">
            <a:extLst>
              <a:ext uri="{FF2B5EF4-FFF2-40B4-BE49-F238E27FC236}">
                <a16:creationId xmlns:a16="http://schemas.microsoft.com/office/drawing/2014/main" id="{E03CCBF2-6C73-4C54-930C-F0BC74B8BCA7}"/>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Critical Thinking is…</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Tree>
    <p:extLst>
      <p:ext uri="{BB962C8B-B14F-4D97-AF65-F5344CB8AC3E}">
        <p14:creationId xmlns:p14="http://schemas.microsoft.com/office/powerpoint/2010/main" val="2441768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E365C6B9-D0F4-4892-B40E-86CEAE5CAC03}"/>
              </a:ext>
            </a:extLst>
          </p:cNvPr>
          <p:cNvPicPr>
            <a:picLocks noChangeAspect="1"/>
          </p:cNvPicPr>
          <p:nvPr/>
        </p:nvPicPr>
        <p:blipFill>
          <a:blip r:embed="rId3"/>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EFE8E2C1-D865-4291-9CDF-59BA86861A78}"/>
              </a:ext>
            </a:extLst>
          </p:cNvPr>
          <p:cNvSpPr txBox="1"/>
          <p:nvPr/>
        </p:nvSpPr>
        <p:spPr>
          <a:xfrm>
            <a:off x="2090332" y="1368325"/>
            <a:ext cx="6058622" cy="193899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E6287F"/>
                </a:solidFill>
                <a:effectLst/>
                <a:uLnTx/>
                <a:uFillTx/>
                <a:latin typeface="Calibri" panose="020F0502020204030204"/>
                <a:ea typeface="+mn-ea"/>
                <a:cs typeface="+mn-cs"/>
              </a:rPr>
              <a:t>OO Name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Go Higher West Yorkshire Outreach Officer</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prstClr val="black"/>
                </a:solidFill>
                <a:effectLst/>
                <a:uLnTx/>
                <a:uFillTx/>
                <a:latin typeface="Calibri" panose="020F0502020204030204"/>
                <a:ea typeface="+mn-ea"/>
                <a:cs typeface="+mn-cs"/>
              </a:rPr>
              <a:t>Institution Name</a:t>
            </a:r>
          </a:p>
        </p:txBody>
      </p:sp>
      <p:pic>
        <p:nvPicPr>
          <p:cNvPr id="8" name="Picture 2">
            <a:extLst>
              <a:ext uri="{FF2B5EF4-FFF2-40B4-BE49-F238E27FC236}">
                <a16:creationId xmlns:a16="http://schemas.microsoft.com/office/drawing/2014/main" id="{81CF0D8C-621E-45B8-8482-1D6AAA8C70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27" y="1355149"/>
            <a:ext cx="1194307" cy="206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id="{55B6C7DA-4814-43E5-A48C-07256E542C18}"/>
              </a:ext>
            </a:extLst>
          </p:cNvPr>
          <p:cNvSpPr>
            <a:spLocks noGrp="1"/>
          </p:cNvSpPr>
          <p:nvPr>
            <p:ph type="title"/>
          </p:nvPr>
        </p:nvSpPr>
        <p:spPr>
          <a:xfrm>
            <a:off x="418006" y="262672"/>
            <a:ext cx="9543250" cy="707886"/>
          </a:xfrm>
        </p:spPr>
        <p:txBody>
          <a:bodyPr>
            <a:normAutofit/>
          </a:bodyPr>
          <a:lstStyle/>
          <a:p>
            <a:r>
              <a:rPr lang="en-US" b="1" dirty="0">
                <a:solidFill>
                  <a:srgbClr val="E6287F"/>
                </a:solidFill>
              </a:rPr>
              <a:t>Who are we?</a:t>
            </a:r>
          </a:p>
        </p:txBody>
      </p:sp>
      <p:pic>
        <p:nvPicPr>
          <p:cNvPr id="15" name="Picture 2">
            <a:extLst>
              <a:ext uri="{FF2B5EF4-FFF2-40B4-BE49-F238E27FC236}">
                <a16:creationId xmlns:a16="http://schemas.microsoft.com/office/drawing/2014/main" id="{A3C5A441-FDF4-4388-AB23-6BBE614820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27" y="3416515"/>
            <a:ext cx="1194307" cy="206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descr="Stick Figures Hi Hello Welcome Waving Hands Greeting Stock Illustration -  Download Image Now - iStock">
            <a:extLst>
              <a:ext uri="{FF2B5EF4-FFF2-40B4-BE49-F238E27FC236}">
                <a16:creationId xmlns:a16="http://schemas.microsoft.com/office/drawing/2014/main" id="{C8833E97-54F0-499E-B8FF-37086EEE9A1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7680" y="2110281"/>
            <a:ext cx="39624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B2BD3F5-6375-4AB0-A611-40CC8B53A479}"/>
              </a:ext>
            </a:extLst>
          </p:cNvPr>
          <p:cNvSpPr/>
          <p:nvPr/>
        </p:nvSpPr>
        <p:spPr>
          <a:xfrm>
            <a:off x="2090332" y="3480839"/>
            <a:ext cx="6096000" cy="1938992"/>
          </a:xfrm>
          <a:prstGeom prst="rect">
            <a:avLst/>
          </a:prstGeom>
        </p:spPr>
        <p:txBody>
          <a:bodyPr>
            <a:spAutoFit/>
          </a:bodyPr>
          <a:lstStyle/>
          <a:p>
            <a:pPr lvl="0" defTabSz="457200">
              <a:defRPr/>
            </a:pPr>
            <a:r>
              <a:rPr lang="en-GB" sz="3600" b="1" dirty="0">
                <a:solidFill>
                  <a:srgbClr val="E6287F"/>
                </a:solidFill>
              </a:rPr>
              <a:t>OO Name</a:t>
            </a:r>
          </a:p>
          <a:p>
            <a:pPr marL="342900" lvl="0" indent="-342900" defTabSz="457200">
              <a:buFont typeface="Arial" panose="020B0604020202020204" pitchFamily="34" charset="0"/>
              <a:buChar char="•"/>
              <a:defRPr/>
            </a:pPr>
            <a:r>
              <a:rPr lang="en-GB" sz="2800" dirty="0">
                <a:solidFill>
                  <a:prstClr val="black"/>
                </a:solidFill>
              </a:rPr>
              <a:t>Go Higher West Yorkshire Outreach Officer</a:t>
            </a:r>
          </a:p>
          <a:p>
            <a:pPr marL="342900" lvl="0" indent="-342900" defTabSz="457200">
              <a:buFont typeface="Arial" panose="020B0604020202020204" pitchFamily="34" charset="0"/>
              <a:buChar char="•"/>
              <a:defRPr/>
            </a:pPr>
            <a:r>
              <a:rPr lang="en-GB" sz="2800" dirty="0">
                <a:solidFill>
                  <a:prstClr val="black"/>
                </a:solidFill>
              </a:rPr>
              <a:t>Institution Name</a:t>
            </a:r>
          </a:p>
        </p:txBody>
      </p:sp>
      <p:pic>
        <p:nvPicPr>
          <p:cNvPr id="19" name="Picture 18">
            <a:extLst>
              <a:ext uri="{FF2B5EF4-FFF2-40B4-BE49-F238E27FC236}">
                <a16:creationId xmlns:a16="http://schemas.microsoft.com/office/drawing/2014/main" id="{E3AD7BBD-6820-4111-AFFD-4342FF93BB7A}"/>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Tree>
    <p:extLst>
      <p:ext uri="{BB962C8B-B14F-4D97-AF65-F5344CB8AC3E}">
        <p14:creationId xmlns:p14="http://schemas.microsoft.com/office/powerpoint/2010/main" val="62829269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3" name="TextBox 2">
            <a:extLst>
              <a:ext uri="{FF2B5EF4-FFF2-40B4-BE49-F238E27FC236}">
                <a16:creationId xmlns:a16="http://schemas.microsoft.com/office/drawing/2014/main" id="{32072F21-FF6F-4F98-ACEA-B0F7B21D82FC}"/>
              </a:ext>
            </a:extLst>
          </p:cNvPr>
          <p:cNvSpPr txBox="1"/>
          <p:nvPr/>
        </p:nvSpPr>
        <p:spPr>
          <a:xfrm>
            <a:off x="418007" y="2305615"/>
            <a:ext cx="11177094" cy="2246769"/>
          </a:xfrm>
          <a:prstGeom prst="rect">
            <a:avLst/>
          </a:prstGeom>
          <a:noFill/>
        </p:spPr>
        <p:txBody>
          <a:bodyPr wrap="square" rtlCol="0">
            <a:spAutoFit/>
          </a:bodyPr>
          <a:lstStyle/>
          <a:p>
            <a:pPr marL="457200" indent="-457200">
              <a:buFont typeface="Arial" panose="020B0604020202020204" pitchFamily="34" charset="0"/>
              <a:buChar char="•"/>
            </a:pPr>
            <a:r>
              <a:rPr lang="en-GB" sz="2800" dirty="0"/>
              <a:t>Critical thinking is a </a:t>
            </a:r>
            <a:r>
              <a:rPr lang="en-GB" sz="2800" b="1" dirty="0">
                <a:solidFill>
                  <a:srgbClr val="E6287F"/>
                </a:solidFill>
              </a:rPr>
              <a:t>key skill </a:t>
            </a:r>
            <a:r>
              <a:rPr lang="en-GB" sz="2800" dirty="0"/>
              <a:t>in preparing for and during </a:t>
            </a:r>
            <a:r>
              <a:rPr lang="en-GB" sz="2800" b="1" dirty="0">
                <a:solidFill>
                  <a:srgbClr val="E6287F"/>
                </a:solidFill>
              </a:rPr>
              <a:t>debates</a:t>
            </a:r>
            <a:r>
              <a:rPr lang="en-GB" sz="2800" dirty="0"/>
              <a:t> and </a:t>
            </a:r>
            <a:r>
              <a:rPr lang="en-GB" sz="2800" b="1" dirty="0">
                <a:solidFill>
                  <a:srgbClr val="E6287F"/>
                </a:solidFill>
              </a:rPr>
              <a:t>presentations</a:t>
            </a:r>
            <a:r>
              <a:rPr lang="en-GB" sz="2800" dirty="0"/>
              <a:t>. </a:t>
            </a:r>
          </a:p>
          <a:p>
            <a:pPr marL="457200" indent="-457200">
              <a:buFont typeface="Arial" panose="020B0604020202020204" pitchFamily="34" charset="0"/>
              <a:buChar char="•"/>
            </a:pPr>
            <a:endParaRPr lang="en-GB" sz="2800" dirty="0"/>
          </a:p>
          <a:p>
            <a:pPr marL="457200" indent="-457200">
              <a:buFont typeface="Arial" panose="020B0604020202020204" pitchFamily="34" charset="0"/>
              <a:buChar char="•"/>
            </a:pPr>
            <a:r>
              <a:rPr lang="en-GB" sz="2800" dirty="0"/>
              <a:t>We use it to look at </a:t>
            </a:r>
            <a:r>
              <a:rPr lang="en-GB" sz="2800" b="1" dirty="0">
                <a:solidFill>
                  <a:srgbClr val="E6287F"/>
                </a:solidFill>
              </a:rPr>
              <a:t>evidence </a:t>
            </a:r>
            <a:r>
              <a:rPr lang="en-GB" sz="2800" dirty="0"/>
              <a:t>that we find, and that the </a:t>
            </a:r>
            <a:r>
              <a:rPr lang="en-GB" sz="2800" b="1" dirty="0">
                <a:solidFill>
                  <a:srgbClr val="E6287F"/>
                </a:solidFill>
              </a:rPr>
              <a:t>other side presents</a:t>
            </a:r>
            <a:r>
              <a:rPr lang="en-GB" sz="2800" dirty="0"/>
              <a:t>, to form a </a:t>
            </a:r>
            <a:r>
              <a:rPr lang="en-GB" sz="2800" b="1" dirty="0">
                <a:solidFill>
                  <a:srgbClr val="E6287F"/>
                </a:solidFill>
              </a:rPr>
              <a:t>judgement</a:t>
            </a:r>
            <a:r>
              <a:rPr lang="en-GB" sz="2800" dirty="0"/>
              <a:t> and </a:t>
            </a:r>
            <a:r>
              <a:rPr lang="en-GB" sz="2800" b="1" dirty="0">
                <a:solidFill>
                  <a:srgbClr val="E6287F"/>
                </a:solidFill>
              </a:rPr>
              <a:t>back up our opinion</a:t>
            </a:r>
            <a:r>
              <a:rPr lang="en-GB" sz="2800" dirty="0"/>
              <a:t>.</a:t>
            </a:r>
          </a:p>
        </p:txBody>
      </p:sp>
      <p:sp>
        <p:nvSpPr>
          <p:cNvPr id="13" name="Title 1">
            <a:extLst>
              <a:ext uri="{FF2B5EF4-FFF2-40B4-BE49-F238E27FC236}">
                <a16:creationId xmlns:a16="http://schemas.microsoft.com/office/drawing/2014/main" id="{0430F7FE-BDA3-4307-A6AA-6537478D5BAF}"/>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Critical Thinking is…</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Tree>
    <p:extLst>
      <p:ext uri="{BB962C8B-B14F-4D97-AF65-F5344CB8AC3E}">
        <p14:creationId xmlns:p14="http://schemas.microsoft.com/office/powerpoint/2010/main" val="16047810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1"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8" name="Oval 7">
            <a:extLst>
              <a:ext uri="{FF2B5EF4-FFF2-40B4-BE49-F238E27FC236}">
                <a16:creationId xmlns:a16="http://schemas.microsoft.com/office/drawing/2014/main" id="{432CF016-F902-42E6-9116-29F7B42F6D01}"/>
              </a:ext>
            </a:extLst>
          </p:cNvPr>
          <p:cNvSpPr/>
          <p:nvPr/>
        </p:nvSpPr>
        <p:spPr>
          <a:xfrm>
            <a:off x="1316999" y="2349000"/>
            <a:ext cx="1098000" cy="1098000"/>
          </a:xfrm>
          <a:prstGeom prst="ellipse">
            <a:avLst/>
          </a:prstGeom>
          <a:solidFill>
            <a:srgbClr val="75C5C2"/>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sp>
        <p:nvSpPr>
          <p:cNvPr id="9" name="Rectangle 8" descr="Statistics">
            <a:extLst>
              <a:ext uri="{FF2B5EF4-FFF2-40B4-BE49-F238E27FC236}">
                <a16:creationId xmlns:a16="http://schemas.microsoft.com/office/drawing/2014/main" id="{7A7EB38E-C9D8-43C0-AC6C-498CD2C9CFB4}"/>
              </a:ext>
            </a:extLst>
          </p:cNvPr>
          <p:cNvSpPr/>
          <p:nvPr/>
        </p:nvSpPr>
        <p:spPr>
          <a:xfrm>
            <a:off x="1550999" y="2583000"/>
            <a:ext cx="630000" cy="630000"/>
          </a:xfrm>
          <a:prstGeom prst="rect">
            <a:avLst/>
          </a:prstGeom>
          <a: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31" name="Rectangle 30">
            <a:extLst>
              <a:ext uri="{FF2B5EF4-FFF2-40B4-BE49-F238E27FC236}">
                <a16:creationId xmlns:a16="http://schemas.microsoft.com/office/drawing/2014/main" id="{D5BFD0A8-6700-46CA-8BAE-A7463860C582}"/>
              </a:ext>
            </a:extLst>
          </p:cNvPr>
          <p:cNvSpPr/>
          <p:nvPr/>
        </p:nvSpPr>
        <p:spPr>
          <a:xfrm>
            <a:off x="965999" y="3789000"/>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1" name="Oval 10">
            <a:extLst>
              <a:ext uri="{FF2B5EF4-FFF2-40B4-BE49-F238E27FC236}">
                <a16:creationId xmlns:a16="http://schemas.microsoft.com/office/drawing/2014/main" id="{378BB77D-CDB2-4C7F-8232-C024937E25DF}"/>
              </a:ext>
            </a:extLst>
          </p:cNvPr>
          <p:cNvSpPr/>
          <p:nvPr/>
        </p:nvSpPr>
        <p:spPr>
          <a:xfrm>
            <a:off x="3431999" y="2349000"/>
            <a:ext cx="1098000" cy="1098000"/>
          </a:xfrm>
          <a:prstGeom prst="ellipse">
            <a:avLst/>
          </a:prstGeom>
          <a:solidFill>
            <a:srgbClr val="2F2E7E"/>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GB"/>
          </a:p>
        </p:txBody>
      </p:sp>
      <p:sp>
        <p:nvSpPr>
          <p:cNvPr id="12" name="Rectangle 11" descr="Telephone">
            <a:extLst>
              <a:ext uri="{FF2B5EF4-FFF2-40B4-BE49-F238E27FC236}">
                <a16:creationId xmlns:a16="http://schemas.microsoft.com/office/drawing/2014/main" id="{6BBA5E2F-F277-44C3-A512-9C74E493B8FA}"/>
              </a:ext>
            </a:extLst>
          </p:cNvPr>
          <p:cNvSpPr/>
          <p:nvPr/>
        </p:nvSpPr>
        <p:spPr>
          <a:xfrm>
            <a:off x="3665999" y="2583000"/>
            <a:ext cx="630000" cy="630000"/>
          </a:xfrm>
          <a:prstGeom prst="rect">
            <a:avLst/>
          </a:prstGeom>
          <a: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14" name="Oval 13">
            <a:extLst>
              <a:ext uri="{FF2B5EF4-FFF2-40B4-BE49-F238E27FC236}">
                <a16:creationId xmlns:a16="http://schemas.microsoft.com/office/drawing/2014/main" id="{BE53197C-00BA-498F-92E8-73B215C63D61}"/>
              </a:ext>
            </a:extLst>
          </p:cNvPr>
          <p:cNvSpPr/>
          <p:nvPr/>
        </p:nvSpPr>
        <p:spPr>
          <a:xfrm>
            <a:off x="5547000" y="2349000"/>
            <a:ext cx="1098000" cy="1098000"/>
          </a:xfrm>
          <a:prstGeom prst="ellipse">
            <a:avLst/>
          </a:prstGeom>
          <a:solidFill>
            <a:srgbClr val="E6287F"/>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GB"/>
          </a:p>
        </p:txBody>
      </p:sp>
      <p:sp>
        <p:nvSpPr>
          <p:cNvPr id="15" name="Rectangle 14" descr="Group Brainstorm">
            <a:extLst>
              <a:ext uri="{FF2B5EF4-FFF2-40B4-BE49-F238E27FC236}">
                <a16:creationId xmlns:a16="http://schemas.microsoft.com/office/drawing/2014/main" id="{CD66BB72-D174-4794-A9F3-43466BA67315}"/>
              </a:ext>
            </a:extLst>
          </p:cNvPr>
          <p:cNvSpPr/>
          <p:nvPr/>
        </p:nvSpPr>
        <p:spPr>
          <a:xfrm>
            <a:off x="5781000" y="2583000"/>
            <a:ext cx="630000" cy="630000"/>
          </a:xfrm>
          <a:prstGeom prst="rect">
            <a:avLst/>
          </a:prstGeom>
          <a:blipFill>
            <a:blip r:embed="rId10" cstate="hq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7" name="Rectangle 26">
            <a:extLst>
              <a:ext uri="{FF2B5EF4-FFF2-40B4-BE49-F238E27FC236}">
                <a16:creationId xmlns:a16="http://schemas.microsoft.com/office/drawing/2014/main" id="{F8B863F2-69B1-43A6-BAB3-073089603F2F}"/>
              </a:ext>
            </a:extLst>
          </p:cNvPr>
          <p:cNvSpPr/>
          <p:nvPr/>
        </p:nvSpPr>
        <p:spPr>
          <a:xfrm>
            <a:off x="5196000" y="3789000"/>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7" name="Oval 16">
            <a:extLst>
              <a:ext uri="{FF2B5EF4-FFF2-40B4-BE49-F238E27FC236}">
                <a16:creationId xmlns:a16="http://schemas.microsoft.com/office/drawing/2014/main" id="{3E97BE93-AC7F-4B89-9B1E-9138057798BA}"/>
              </a:ext>
            </a:extLst>
          </p:cNvPr>
          <p:cNvSpPr/>
          <p:nvPr/>
        </p:nvSpPr>
        <p:spPr>
          <a:xfrm>
            <a:off x="7662000" y="2349000"/>
            <a:ext cx="1098000" cy="1098000"/>
          </a:xfrm>
          <a:prstGeom prst="ellipse">
            <a:avLst/>
          </a:prstGeom>
          <a:solidFill>
            <a:srgbClr val="75C5C2"/>
          </a:solidFill>
        </p:spPr>
        <p:style>
          <a:lnRef idx="0">
            <a:schemeClr val="lt1">
              <a:alpha val="0"/>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p:style>
        <p:txBody>
          <a:bodyPr/>
          <a:lstStyle/>
          <a:p>
            <a:endParaRPr lang="en-GB"/>
          </a:p>
        </p:txBody>
      </p:sp>
      <p:sp>
        <p:nvSpPr>
          <p:cNvPr id="18" name="Rectangle 17" descr="Heart">
            <a:extLst>
              <a:ext uri="{FF2B5EF4-FFF2-40B4-BE49-F238E27FC236}">
                <a16:creationId xmlns:a16="http://schemas.microsoft.com/office/drawing/2014/main" id="{D9FF7653-4118-4FB8-8001-CAB9DB9FF6C1}"/>
              </a:ext>
            </a:extLst>
          </p:cNvPr>
          <p:cNvSpPr/>
          <p:nvPr/>
        </p:nvSpPr>
        <p:spPr>
          <a:xfrm>
            <a:off x="7896000" y="2583000"/>
            <a:ext cx="630000" cy="630000"/>
          </a:xfrm>
          <a:prstGeom prst="rect">
            <a:avLst/>
          </a:prstGeom>
          <a: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5" name="Rectangle 24">
            <a:extLst>
              <a:ext uri="{FF2B5EF4-FFF2-40B4-BE49-F238E27FC236}">
                <a16:creationId xmlns:a16="http://schemas.microsoft.com/office/drawing/2014/main" id="{6B9E4915-54F4-4D3D-9A59-D3A0D064604A}"/>
              </a:ext>
            </a:extLst>
          </p:cNvPr>
          <p:cNvSpPr/>
          <p:nvPr/>
        </p:nvSpPr>
        <p:spPr>
          <a:xfrm>
            <a:off x="7311000" y="3789000"/>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20" name="Oval 19">
            <a:extLst>
              <a:ext uri="{FF2B5EF4-FFF2-40B4-BE49-F238E27FC236}">
                <a16:creationId xmlns:a16="http://schemas.microsoft.com/office/drawing/2014/main" id="{CDEE24E2-DAC8-4129-8CBD-B36A6DC125C9}"/>
              </a:ext>
            </a:extLst>
          </p:cNvPr>
          <p:cNvSpPr/>
          <p:nvPr/>
        </p:nvSpPr>
        <p:spPr>
          <a:xfrm>
            <a:off x="9777000" y="2349000"/>
            <a:ext cx="1098000" cy="1098000"/>
          </a:xfrm>
          <a:prstGeom prst="ellipse">
            <a:avLst/>
          </a:prstGeom>
          <a:solidFill>
            <a:srgbClr val="2F2E7E"/>
          </a:solidFill>
        </p:spPr>
        <p:style>
          <a:lnRef idx="0">
            <a:schemeClr val="lt1">
              <a:alpha val="0"/>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p:style>
        <p:txBody>
          <a:bodyPr/>
          <a:lstStyle/>
          <a:p>
            <a:endParaRPr lang="en-GB"/>
          </a:p>
        </p:txBody>
      </p:sp>
      <p:sp>
        <p:nvSpPr>
          <p:cNvPr id="21" name="Rectangle 20" descr="Head with Gears">
            <a:extLst>
              <a:ext uri="{FF2B5EF4-FFF2-40B4-BE49-F238E27FC236}">
                <a16:creationId xmlns:a16="http://schemas.microsoft.com/office/drawing/2014/main" id="{392548F8-EA04-467B-A8FB-EE3DA2F3AF94}"/>
              </a:ext>
            </a:extLst>
          </p:cNvPr>
          <p:cNvSpPr/>
          <p:nvPr/>
        </p:nvSpPr>
        <p:spPr>
          <a:xfrm>
            <a:off x="10011000" y="2583000"/>
            <a:ext cx="630000" cy="630000"/>
          </a:xfrm>
          <a:prstGeom prst="rect">
            <a:avLst/>
          </a:prstGeom>
          <a:blipFill>
            <a:blip r:embed="rId14" cstate="hq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a:blipFill>
          <a:ln>
            <a:noFill/>
          </a:ln>
        </p:spPr>
        <p:style>
          <a:lnRef idx="2">
            <a:scrgbClr r="0" g="0" b="0"/>
          </a:lnRef>
          <a:fillRef idx="1">
            <a:scrgbClr r="0" g="0" b="0"/>
          </a:fillRef>
          <a:effectRef idx="0">
            <a:schemeClr val="bg1">
              <a:hueOff val="0"/>
              <a:satOff val="0"/>
              <a:lumOff val="0"/>
              <a:alphaOff val="0"/>
            </a:schemeClr>
          </a:effectRef>
          <a:fontRef idx="minor">
            <a:schemeClr val="dk1">
              <a:hueOff val="0"/>
              <a:satOff val="0"/>
              <a:lumOff val="0"/>
              <a:alphaOff val="0"/>
            </a:schemeClr>
          </a:fontRef>
        </p:style>
        <p:txBody>
          <a:bodyPr/>
          <a:lstStyle/>
          <a:p>
            <a:endParaRPr lang="en-GB"/>
          </a:p>
        </p:txBody>
      </p:sp>
      <p:sp>
        <p:nvSpPr>
          <p:cNvPr id="23" name="Rectangle 22">
            <a:extLst>
              <a:ext uri="{FF2B5EF4-FFF2-40B4-BE49-F238E27FC236}">
                <a16:creationId xmlns:a16="http://schemas.microsoft.com/office/drawing/2014/main" id="{59F7D347-2C7B-43BC-9806-58820E827CE9}"/>
              </a:ext>
            </a:extLst>
          </p:cNvPr>
          <p:cNvSpPr/>
          <p:nvPr/>
        </p:nvSpPr>
        <p:spPr>
          <a:xfrm>
            <a:off x="9426000" y="3789000"/>
            <a:ext cx="180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33" name="TextBox 32">
            <a:extLst>
              <a:ext uri="{FF2B5EF4-FFF2-40B4-BE49-F238E27FC236}">
                <a16:creationId xmlns:a16="http://schemas.microsoft.com/office/drawing/2014/main" id="{E6372467-2CCC-4257-A0FD-E654E01F2A16}"/>
              </a:ext>
            </a:extLst>
          </p:cNvPr>
          <p:cNvSpPr txBox="1"/>
          <p:nvPr/>
        </p:nvSpPr>
        <p:spPr>
          <a:xfrm>
            <a:off x="1228751" y="3558167"/>
            <a:ext cx="1274496" cy="400110"/>
          </a:xfrm>
          <a:prstGeom prst="rect">
            <a:avLst/>
          </a:prstGeom>
          <a:noFill/>
        </p:spPr>
        <p:txBody>
          <a:bodyPr wrap="square" rtlCol="0">
            <a:spAutoFit/>
          </a:bodyPr>
          <a:lstStyle/>
          <a:p>
            <a:pPr algn="ctr"/>
            <a:r>
              <a:rPr lang="en-GB" sz="2000" b="1" dirty="0"/>
              <a:t>Analysis</a:t>
            </a:r>
            <a:endParaRPr lang="en-GB" sz="1600" b="1" dirty="0"/>
          </a:p>
        </p:txBody>
      </p:sp>
      <p:sp>
        <p:nvSpPr>
          <p:cNvPr id="34" name="TextBox 33">
            <a:extLst>
              <a:ext uri="{FF2B5EF4-FFF2-40B4-BE49-F238E27FC236}">
                <a16:creationId xmlns:a16="http://schemas.microsoft.com/office/drawing/2014/main" id="{8C4E290A-35D1-4B32-94D3-A5B4ABA68BF4}"/>
              </a:ext>
            </a:extLst>
          </p:cNvPr>
          <p:cNvSpPr txBox="1"/>
          <p:nvPr/>
        </p:nvSpPr>
        <p:spPr>
          <a:xfrm>
            <a:off x="4987500" y="3558167"/>
            <a:ext cx="2216999" cy="400110"/>
          </a:xfrm>
          <a:prstGeom prst="rect">
            <a:avLst/>
          </a:prstGeom>
          <a:noFill/>
        </p:spPr>
        <p:txBody>
          <a:bodyPr wrap="square" rtlCol="0">
            <a:spAutoFit/>
          </a:bodyPr>
          <a:lstStyle/>
          <a:p>
            <a:pPr algn="ctr"/>
            <a:r>
              <a:rPr lang="en-GB" sz="2000" b="1" dirty="0"/>
              <a:t>Creativity</a:t>
            </a:r>
            <a:endParaRPr lang="en-GB" sz="1600" b="1" dirty="0"/>
          </a:p>
        </p:txBody>
      </p:sp>
      <p:sp>
        <p:nvSpPr>
          <p:cNvPr id="35" name="TextBox 34">
            <a:extLst>
              <a:ext uri="{FF2B5EF4-FFF2-40B4-BE49-F238E27FC236}">
                <a16:creationId xmlns:a16="http://schemas.microsoft.com/office/drawing/2014/main" id="{0CCA45A7-0431-4CBE-ADC7-6EF14799EEE0}"/>
              </a:ext>
            </a:extLst>
          </p:cNvPr>
          <p:cNvSpPr txBox="1"/>
          <p:nvPr/>
        </p:nvSpPr>
        <p:spPr>
          <a:xfrm>
            <a:off x="2873771" y="3558167"/>
            <a:ext cx="2216999" cy="400110"/>
          </a:xfrm>
          <a:prstGeom prst="rect">
            <a:avLst/>
          </a:prstGeom>
          <a:noFill/>
        </p:spPr>
        <p:txBody>
          <a:bodyPr wrap="square" rtlCol="0">
            <a:spAutoFit/>
          </a:bodyPr>
          <a:lstStyle/>
          <a:p>
            <a:pPr algn="ctr"/>
            <a:r>
              <a:rPr lang="en-GB" sz="2000" b="1" dirty="0"/>
              <a:t>Communication</a:t>
            </a:r>
            <a:endParaRPr lang="en-GB" sz="1600" b="1" dirty="0"/>
          </a:p>
        </p:txBody>
      </p:sp>
      <p:sp>
        <p:nvSpPr>
          <p:cNvPr id="36" name="TextBox 35">
            <a:extLst>
              <a:ext uri="{FF2B5EF4-FFF2-40B4-BE49-F238E27FC236}">
                <a16:creationId xmlns:a16="http://schemas.microsoft.com/office/drawing/2014/main" id="{8575F7DF-A5B4-4FC6-892F-47A9184436AA}"/>
              </a:ext>
            </a:extLst>
          </p:cNvPr>
          <p:cNvSpPr txBox="1"/>
          <p:nvPr/>
        </p:nvSpPr>
        <p:spPr>
          <a:xfrm>
            <a:off x="7102500" y="3558167"/>
            <a:ext cx="2216999" cy="707886"/>
          </a:xfrm>
          <a:prstGeom prst="rect">
            <a:avLst/>
          </a:prstGeom>
          <a:noFill/>
        </p:spPr>
        <p:txBody>
          <a:bodyPr wrap="square" rtlCol="0">
            <a:spAutoFit/>
          </a:bodyPr>
          <a:lstStyle/>
          <a:p>
            <a:pPr algn="ctr"/>
            <a:r>
              <a:rPr lang="en-GB" sz="2000" b="1" dirty="0"/>
              <a:t>Open </a:t>
            </a:r>
          </a:p>
          <a:p>
            <a:pPr algn="ctr"/>
            <a:r>
              <a:rPr lang="en-GB" sz="2000" b="1" dirty="0"/>
              <a:t>Mindedness</a:t>
            </a:r>
            <a:endParaRPr lang="en-GB" sz="1600" b="1" dirty="0"/>
          </a:p>
        </p:txBody>
      </p:sp>
      <p:sp>
        <p:nvSpPr>
          <p:cNvPr id="37" name="TextBox 36">
            <a:extLst>
              <a:ext uri="{FF2B5EF4-FFF2-40B4-BE49-F238E27FC236}">
                <a16:creationId xmlns:a16="http://schemas.microsoft.com/office/drawing/2014/main" id="{140DAF79-BF96-4AF0-85BB-0354824360CA}"/>
              </a:ext>
            </a:extLst>
          </p:cNvPr>
          <p:cNvSpPr txBox="1"/>
          <p:nvPr/>
        </p:nvSpPr>
        <p:spPr>
          <a:xfrm>
            <a:off x="9221805" y="3572550"/>
            <a:ext cx="2216999" cy="400110"/>
          </a:xfrm>
          <a:prstGeom prst="rect">
            <a:avLst/>
          </a:prstGeom>
          <a:noFill/>
        </p:spPr>
        <p:txBody>
          <a:bodyPr wrap="square" rtlCol="0">
            <a:spAutoFit/>
          </a:bodyPr>
          <a:lstStyle/>
          <a:p>
            <a:pPr algn="ctr"/>
            <a:r>
              <a:rPr lang="en-GB" sz="2000" b="1" dirty="0"/>
              <a:t>Problem Solving</a:t>
            </a:r>
            <a:endParaRPr lang="en-GB" sz="1600" b="1" dirty="0"/>
          </a:p>
        </p:txBody>
      </p:sp>
      <p:sp>
        <p:nvSpPr>
          <p:cNvPr id="5" name="Title 1">
            <a:extLst>
              <a:ext uri="{FF2B5EF4-FFF2-40B4-BE49-F238E27FC236}">
                <a16:creationId xmlns:a16="http://schemas.microsoft.com/office/drawing/2014/main" id="{B6E84F9D-34CE-0D58-B254-585317A039C5}"/>
              </a:ext>
            </a:extLst>
          </p:cNvPr>
          <p:cNvSpPr txBox="1">
            <a:spLocks/>
          </p:cNvSpPr>
          <p:nvPr/>
        </p:nvSpPr>
        <p:spPr>
          <a:xfrm>
            <a:off x="1153200" y="4678954"/>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solidFill>
                  <a:srgbClr val="E6287F"/>
                </a:solidFill>
              </a:rPr>
              <a:t>Hint! </a:t>
            </a:r>
            <a:r>
              <a:rPr lang="en-US" sz="2800" dirty="0"/>
              <a:t>You’ve already started practicing critical thinking in Go Analyse!</a:t>
            </a:r>
            <a:endParaRPr lang="en-US" sz="3200" b="1" dirty="0">
              <a:solidFill>
                <a:srgbClr val="E6287F"/>
              </a:solidFill>
            </a:endParaRPr>
          </a:p>
        </p:txBody>
      </p:sp>
      <p:sp>
        <p:nvSpPr>
          <p:cNvPr id="38" name="Title 1">
            <a:extLst>
              <a:ext uri="{FF2B5EF4-FFF2-40B4-BE49-F238E27FC236}">
                <a16:creationId xmlns:a16="http://schemas.microsoft.com/office/drawing/2014/main" id="{8B048B7A-A503-4917-AC79-60A90390C1E8}"/>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Critical Thinking Skills</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pic>
        <p:nvPicPr>
          <p:cNvPr id="1026" name="Picture 2" descr="Light Bulb Line Icon Vector Isolated On White Background Flat Style For  Graphic Design Stock Illustration - Download Image Now - iStock">
            <a:extLst>
              <a:ext uri="{FF2B5EF4-FFF2-40B4-BE49-F238E27FC236}">
                <a16:creationId xmlns:a16="http://schemas.microsoft.com/office/drawing/2014/main" id="{E22BEB3A-BC5D-4E4C-8193-2D2BAE70D1A5}"/>
              </a:ext>
            </a:extLst>
          </p:cNvPr>
          <p:cNvPicPr>
            <a:picLocks noChangeAspect="1" noChangeArrowheads="1"/>
          </p:cNvPicPr>
          <p:nvPr/>
        </p:nvPicPr>
        <p:blipFill>
          <a:blip r:embed="rId16">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355577" y="4783388"/>
            <a:ext cx="961422" cy="9614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8506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5" name="Rectangle 4" descr="Help">
            <a:extLst>
              <a:ext uri="{FF2B5EF4-FFF2-40B4-BE49-F238E27FC236}">
                <a16:creationId xmlns:a16="http://schemas.microsoft.com/office/drawing/2014/main" id="{3E0DB342-882C-4959-80DD-7466C5697D61}"/>
              </a:ext>
            </a:extLst>
          </p:cNvPr>
          <p:cNvSpPr/>
          <p:nvPr/>
        </p:nvSpPr>
        <p:spPr>
          <a:xfrm>
            <a:off x="2585999" y="1933241"/>
            <a:ext cx="1944000" cy="1944000"/>
          </a:xfrm>
          <a:prstGeom prst="rect">
            <a:avLst/>
          </a:prstGeom>
          <a: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txBody>
          <a:bodyPr/>
          <a:lstStyle/>
          <a:p>
            <a:endParaRPr lang="en-GB"/>
          </a:p>
        </p:txBody>
      </p:sp>
      <p:grpSp>
        <p:nvGrpSpPr>
          <p:cNvPr id="8" name="Group 7">
            <a:extLst>
              <a:ext uri="{FF2B5EF4-FFF2-40B4-BE49-F238E27FC236}">
                <a16:creationId xmlns:a16="http://schemas.microsoft.com/office/drawing/2014/main" id="{E56EC1FF-2726-4AC5-8581-0F1F0567A3C7}"/>
              </a:ext>
            </a:extLst>
          </p:cNvPr>
          <p:cNvGrpSpPr/>
          <p:nvPr/>
        </p:nvGrpSpPr>
        <p:grpSpPr>
          <a:xfrm>
            <a:off x="1397999" y="4347510"/>
            <a:ext cx="4320000" cy="720000"/>
            <a:chOff x="816974" y="2686253"/>
            <a:chExt cx="4320000" cy="720000"/>
          </a:xfrm>
        </p:grpSpPr>
        <p:sp>
          <p:nvSpPr>
            <p:cNvPr id="13" name="Rectangle 12">
              <a:extLst>
                <a:ext uri="{FF2B5EF4-FFF2-40B4-BE49-F238E27FC236}">
                  <a16:creationId xmlns:a16="http://schemas.microsoft.com/office/drawing/2014/main" id="{BB7FCACC-B658-4C25-93C7-8571317076D2}"/>
                </a:ext>
              </a:extLst>
            </p:cNvPr>
            <p:cNvSpPr/>
            <p:nvPr/>
          </p:nvSpPr>
          <p:spPr>
            <a:xfrm>
              <a:off x="816974" y="2686253"/>
              <a:ext cx="432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4" name="TextBox 13">
              <a:extLst>
                <a:ext uri="{FF2B5EF4-FFF2-40B4-BE49-F238E27FC236}">
                  <a16:creationId xmlns:a16="http://schemas.microsoft.com/office/drawing/2014/main" id="{F7A8E29F-2B83-4ED6-AD98-46AECCAD46BB}"/>
                </a:ext>
              </a:extLst>
            </p:cNvPr>
            <p:cNvSpPr txBox="1"/>
            <p:nvPr/>
          </p:nvSpPr>
          <p:spPr>
            <a:xfrm>
              <a:off x="816974" y="2686253"/>
              <a:ext cx="432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GB" sz="3200" kern="1200" dirty="0"/>
                <a:t>Asking Critical Questions</a:t>
              </a:r>
            </a:p>
          </p:txBody>
        </p:sp>
      </p:grpSp>
      <p:sp>
        <p:nvSpPr>
          <p:cNvPr id="9" name="Rectangle 8" descr="Magnifying glass">
            <a:extLst>
              <a:ext uri="{FF2B5EF4-FFF2-40B4-BE49-F238E27FC236}">
                <a16:creationId xmlns:a16="http://schemas.microsoft.com/office/drawing/2014/main" id="{1D21EBE7-5623-41F7-A689-C3E91CD6D43E}"/>
              </a:ext>
            </a:extLst>
          </p:cNvPr>
          <p:cNvSpPr/>
          <p:nvPr/>
        </p:nvSpPr>
        <p:spPr>
          <a:xfrm>
            <a:off x="7662000" y="1933241"/>
            <a:ext cx="1944000" cy="1944000"/>
          </a:xfrm>
          <a:prstGeom prst="rect">
            <a:avLst/>
          </a:prstGeom>
          <a: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p:spPr>
        <p:style>
          <a:lnRef idx="2">
            <a:scrgbClr r="0" g="0" b="0"/>
          </a:lnRef>
          <a:fillRef idx="1">
            <a:scrgbClr r="0" g="0" b="0"/>
          </a:fillRef>
          <a:effectRef idx="0">
            <a:schemeClr val="accent3">
              <a:hueOff val="0"/>
              <a:satOff val="0"/>
              <a:lumOff val="0"/>
              <a:alphaOff val="0"/>
            </a:schemeClr>
          </a:effectRef>
          <a:fontRef idx="minor">
            <a:schemeClr val="lt1"/>
          </a:fontRef>
        </p:style>
        <p:txBody>
          <a:bodyPr/>
          <a:lstStyle/>
          <a:p>
            <a:endParaRPr lang="en-GB"/>
          </a:p>
        </p:txBody>
      </p:sp>
      <p:grpSp>
        <p:nvGrpSpPr>
          <p:cNvPr id="10" name="Group 9">
            <a:extLst>
              <a:ext uri="{FF2B5EF4-FFF2-40B4-BE49-F238E27FC236}">
                <a16:creationId xmlns:a16="http://schemas.microsoft.com/office/drawing/2014/main" id="{FE028701-F6E0-45B9-81DF-F5055FA6C030}"/>
              </a:ext>
            </a:extLst>
          </p:cNvPr>
          <p:cNvGrpSpPr/>
          <p:nvPr/>
        </p:nvGrpSpPr>
        <p:grpSpPr>
          <a:xfrm>
            <a:off x="6474000" y="4347510"/>
            <a:ext cx="4320000" cy="720000"/>
            <a:chOff x="5892975" y="2686253"/>
            <a:chExt cx="4320000" cy="720000"/>
          </a:xfrm>
        </p:grpSpPr>
        <p:sp>
          <p:nvSpPr>
            <p:cNvPr id="11" name="Rectangle 10">
              <a:extLst>
                <a:ext uri="{FF2B5EF4-FFF2-40B4-BE49-F238E27FC236}">
                  <a16:creationId xmlns:a16="http://schemas.microsoft.com/office/drawing/2014/main" id="{DA083529-8792-42EB-8408-4282AFDAF774}"/>
                </a:ext>
              </a:extLst>
            </p:cNvPr>
            <p:cNvSpPr/>
            <p:nvPr/>
          </p:nvSpPr>
          <p:spPr>
            <a:xfrm>
              <a:off x="5892975" y="2686253"/>
              <a:ext cx="4320000" cy="720000"/>
            </a:xfrm>
            <a:prstGeom prst="rect">
              <a:avLst/>
            </a:pr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a:lstStyle/>
            <a:p>
              <a:endParaRPr lang="en-GB"/>
            </a:p>
          </p:txBody>
        </p:sp>
        <p:sp>
          <p:nvSpPr>
            <p:cNvPr id="12" name="TextBox 11">
              <a:extLst>
                <a:ext uri="{FF2B5EF4-FFF2-40B4-BE49-F238E27FC236}">
                  <a16:creationId xmlns:a16="http://schemas.microsoft.com/office/drawing/2014/main" id="{05529159-8031-4D36-8244-1387EA26CDAD}"/>
                </a:ext>
              </a:extLst>
            </p:cNvPr>
            <p:cNvSpPr txBox="1"/>
            <p:nvPr/>
          </p:nvSpPr>
          <p:spPr>
            <a:xfrm>
              <a:off x="5892975" y="2686253"/>
              <a:ext cx="4320000" cy="720000"/>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0" tIns="0" rIns="0" bIns="0" numCol="1" spcCol="1270" anchor="t" anchorCtr="0">
              <a:noAutofit/>
            </a:bodyPr>
            <a:lstStyle/>
            <a:p>
              <a:pPr marL="0" lvl="0" indent="0" algn="ctr" defTabSz="1422400">
                <a:lnSpc>
                  <a:spcPct val="100000"/>
                </a:lnSpc>
                <a:spcBef>
                  <a:spcPct val="0"/>
                </a:spcBef>
                <a:spcAft>
                  <a:spcPct val="35000"/>
                </a:spcAft>
                <a:buNone/>
              </a:pPr>
              <a:r>
                <a:rPr lang="en-GB" sz="3200" kern="1200"/>
                <a:t>Analysing Sources</a:t>
              </a:r>
            </a:p>
          </p:txBody>
        </p:sp>
      </p:grpSp>
      <p:sp>
        <p:nvSpPr>
          <p:cNvPr id="18" name="Title 1">
            <a:extLst>
              <a:ext uri="{FF2B5EF4-FFF2-40B4-BE49-F238E27FC236}">
                <a16:creationId xmlns:a16="http://schemas.microsoft.com/office/drawing/2014/main" id="{1A748827-376F-4432-A2CD-189708EEAC17}"/>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Developing your skills – How do we do it?</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Tree>
    <p:extLst>
      <p:ext uri="{BB962C8B-B14F-4D97-AF65-F5344CB8AC3E}">
        <p14:creationId xmlns:p14="http://schemas.microsoft.com/office/powerpoint/2010/main" val="3329338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5" name="TextBox 4">
            <a:extLst>
              <a:ext uri="{FF2B5EF4-FFF2-40B4-BE49-F238E27FC236}">
                <a16:creationId xmlns:a16="http://schemas.microsoft.com/office/drawing/2014/main" id="{8FE1B6BB-C096-48FC-A96A-F8311C636250}"/>
              </a:ext>
            </a:extLst>
          </p:cNvPr>
          <p:cNvSpPr txBox="1"/>
          <p:nvPr/>
        </p:nvSpPr>
        <p:spPr>
          <a:xfrm>
            <a:off x="-44693" y="4211766"/>
            <a:ext cx="3681826" cy="1384995"/>
          </a:xfrm>
          <a:prstGeom prst="rect">
            <a:avLst/>
          </a:prstGeom>
          <a:noFill/>
        </p:spPr>
        <p:txBody>
          <a:bodyPr wrap="square" lIns="91440" tIns="45720" rIns="91440" bIns="45720" rtlCol="0" anchor="t">
            <a:spAutoFit/>
          </a:bodyPr>
          <a:lstStyle/>
          <a:p>
            <a:pPr algn="ctr"/>
            <a:endParaRPr lang="en-US" sz="2800" dirty="0">
              <a:ea typeface="Arial"/>
              <a:cs typeface="Arial"/>
              <a:sym typeface="Arial"/>
            </a:endParaRPr>
          </a:p>
          <a:p>
            <a:pPr algn="ctr"/>
            <a:r>
              <a:rPr lang="en-US" sz="2800" dirty="0">
                <a:ea typeface="Arial"/>
                <a:cs typeface="Arial"/>
                <a:sym typeface="Arial"/>
              </a:rPr>
              <a:t>Asks: Who? What? When? Where?</a:t>
            </a:r>
          </a:p>
        </p:txBody>
      </p:sp>
      <p:sp>
        <p:nvSpPr>
          <p:cNvPr id="8" name="TextBox 7">
            <a:extLst>
              <a:ext uri="{FF2B5EF4-FFF2-40B4-BE49-F238E27FC236}">
                <a16:creationId xmlns:a16="http://schemas.microsoft.com/office/drawing/2014/main" id="{FC69E609-2FD9-4523-A60E-07AC090F0239}"/>
              </a:ext>
            </a:extLst>
          </p:cNvPr>
          <p:cNvSpPr txBox="1"/>
          <p:nvPr/>
        </p:nvSpPr>
        <p:spPr>
          <a:xfrm>
            <a:off x="3808145" y="4366469"/>
            <a:ext cx="4548452" cy="1231106"/>
          </a:xfrm>
          <a:prstGeom prst="rect">
            <a:avLst/>
          </a:prstGeom>
          <a:noFill/>
        </p:spPr>
        <p:txBody>
          <a:bodyPr wrap="square" lIns="91440" tIns="45720" rIns="91440" bIns="45720" rtlCol="0" anchor="t">
            <a:spAutoFit/>
          </a:bodyPr>
          <a:lstStyle/>
          <a:p>
            <a:pPr algn="ctr"/>
            <a:endParaRPr lang="en-US" sz="2800">
              <a:ea typeface="Arial"/>
              <a:cs typeface="Arial"/>
              <a:sym typeface="Arial"/>
            </a:endParaRPr>
          </a:p>
          <a:p>
            <a:pPr algn="ctr"/>
            <a:r>
              <a:rPr lang="en-US" sz="2800">
                <a:ea typeface="Arial"/>
                <a:cs typeface="Arial"/>
                <a:sym typeface="Arial"/>
              </a:rPr>
              <a:t>Asks: How? Why? What If?</a:t>
            </a:r>
          </a:p>
          <a:p>
            <a:endParaRPr lang="en-GB"/>
          </a:p>
        </p:txBody>
      </p:sp>
      <p:graphicFrame>
        <p:nvGraphicFramePr>
          <p:cNvPr id="9" name="Diagram 8">
            <a:extLst>
              <a:ext uri="{FF2B5EF4-FFF2-40B4-BE49-F238E27FC236}">
                <a16:creationId xmlns:a16="http://schemas.microsoft.com/office/drawing/2014/main" id="{9284D7C4-663D-48AA-B1BF-EC14D98AAE29}"/>
              </a:ext>
            </a:extLst>
          </p:cNvPr>
          <p:cNvGraphicFramePr/>
          <p:nvPr>
            <p:extLst>
              <p:ext uri="{D42A27DB-BD31-4B8C-83A1-F6EECF244321}">
                <p14:modId xmlns:p14="http://schemas.microsoft.com/office/powerpoint/2010/main" val="2653195408"/>
              </p:ext>
            </p:extLst>
          </p:nvPr>
        </p:nvGraphicFramePr>
        <p:xfrm>
          <a:off x="1461109" y="1242718"/>
          <a:ext cx="9256155" cy="2841171"/>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0" name="Straight Arrow Connector 9">
            <a:extLst>
              <a:ext uri="{FF2B5EF4-FFF2-40B4-BE49-F238E27FC236}">
                <a16:creationId xmlns:a16="http://schemas.microsoft.com/office/drawing/2014/main" id="{CF4055F6-A1F6-4CE8-8E70-980568B2EAEE}"/>
              </a:ext>
            </a:extLst>
          </p:cNvPr>
          <p:cNvCxnSpPr/>
          <p:nvPr/>
        </p:nvCxnSpPr>
        <p:spPr>
          <a:xfrm flipV="1">
            <a:off x="1367341" y="3558901"/>
            <a:ext cx="707911" cy="9898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5CEAB88-AF79-464A-9176-7D8C9B0C3BB1}"/>
              </a:ext>
            </a:extLst>
          </p:cNvPr>
          <p:cNvCxnSpPr/>
          <p:nvPr/>
        </p:nvCxnSpPr>
        <p:spPr>
          <a:xfrm flipH="1" flipV="1">
            <a:off x="5948786" y="3488895"/>
            <a:ext cx="9896" cy="120005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48D3353F-B036-4FE3-A9FA-DB51B216D4DD}"/>
              </a:ext>
            </a:extLst>
          </p:cNvPr>
          <p:cNvSpPr txBox="1"/>
          <p:nvPr/>
        </p:nvSpPr>
        <p:spPr>
          <a:xfrm>
            <a:off x="8480435" y="4316533"/>
            <a:ext cx="3827687" cy="1384995"/>
          </a:xfrm>
          <a:prstGeom prst="rect">
            <a:avLst/>
          </a:prstGeom>
          <a:noFill/>
        </p:spPr>
        <p:txBody>
          <a:bodyPr wrap="square" lIns="91440" tIns="45720" rIns="91440" bIns="45720" rtlCol="0" anchor="t">
            <a:spAutoFit/>
          </a:bodyPr>
          <a:lstStyle/>
          <a:p>
            <a:pPr algn="ctr"/>
            <a:endParaRPr lang="en-GB" sz="2800" dirty="0"/>
          </a:p>
          <a:p>
            <a:pPr algn="ctr"/>
            <a:r>
              <a:rPr lang="en-GB" sz="2800" dirty="0"/>
              <a:t>Asks: So, What? What Next?</a:t>
            </a:r>
          </a:p>
        </p:txBody>
      </p:sp>
      <p:cxnSp>
        <p:nvCxnSpPr>
          <p:cNvPr id="13" name="Straight Arrow Connector 12">
            <a:extLst>
              <a:ext uri="{FF2B5EF4-FFF2-40B4-BE49-F238E27FC236}">
                <a16:creationId xmlns:a16="http://schemas.microsoft.com/office/drawing/2014/main" id="{CA7D21D4-7FA7-4DFB-A421-78AB52785AFB}"/>
              </a:ext>
            </a:extLst>
          </p:cNvPr>
          <p:cNvCxnSpPr/>
          <p:nvPr/>
        </p:nvCxnSpPr>
        <p:spPr>
          <a:xfrm flipH="1" flipV="1">
            <a:off x="10144980" y="3522292"/>
            <a:ext cx="736002" cy="106175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0" name="Title 1">
            <a:extLst>
              <a:ext uri="{FF2B5EF4-FFF2-40B4-BE49-F238E27FC236}">
                <a16:creationId xmlns:a16="http://schemas.microsoft.com/office/drawing/2014/main" id="{F2991D21-0897-4DDC-AA4F-0856A491BD82}"/>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Asking critical (interrogating) questions</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Tree>
    <p:extLst>
      <p:ext uri="{BB962C8B-B14F-4D97-AF65-F5344CB8AC3E}">
        <p14:creationId xmlns:p14="http://schemas.microsoft.com/office/powerpoint/2010/main" val="1096562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graphicEl>
                                              <a:dgm id="{FA03B0A1-70FC-4D47-82F0-4AFB3C649122}"/>
                                            </p:graphicEl>
                                          </p:spTgt>
                                        </p:tgtEl>
                                        <p:attrNameLst>
                                          <p:attrName>style.visibility</p:attrName>
                                        </p:attrNameLst>
                                      </p:cBhvr>
                                      <p:to>
                                        <p:strVal val="visible"/>
                                      </p:to>
                                    </p:set>
                                    <p:anim calcmode="lin" valueType="num">
                                      <p:cBhvr additive="base">
                                        <p:cTn id="7" dur="500" fill="hold"/>
                                        <p:tgtEl>
                                          <p:spTgt spid="9">
                                            <p:graphicEl>
                                              <a:dgm id="{FA03B0A1-70FC-4D47-82F0-4AFB3C649122}"/>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graphicEl>
                                              <a:dgm id="{FA03B0A1-70FC-4D47-82F0-4AFB3C649122}"/>
                                            </p:graphicEl>
                                          </p:spTgt>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8" fill="hold" grpId="0" nodeType="afterEffect">
                                  <p:stCondLst>
                                    <p:cond delay="0"/>
                                  </p:stCondLst>
                                  <p:childTnLst>
                                    <p:set>
                                      <p:cBhvr>
                                        <p:cTn id="11" dur="1" fill="hold">
                                          <p:stCondLst>
                                            <p:cond delay="0"/>
                                          </p:stCondLst>
                                        </p:cTn>
                                        <p:tgtEl>
                                          <p:spTgt spid="9">
                                            <p:graphicEl>
                                              <a:dgm id="{47E20541-2EA9-41A1-9CD9-A254469A020E}"/>
                                            </p:graphicEl>
                                          </p:spTgt>
                                        </p:tgtEl>
                                        <p:attrNameLst>
                                          <p:attrName>style.visibility</p:attrName>
                                        </p:attrNameLst>
                                      </p:cBhvr>
                                      <p:to>
                                        <p:strVal val="visible"/>
                                      </p:to>
                                    </p:set>
                                    <p:anim calcmode="lin" valueType="num">
                                      <p:cBhvr additive="base">
                                        <p:cTn id="12" dur="500" fill="hold"/>
                                        <p:tgtEl>
                                          <p:spTgt spid="9">
                                            <p:graphicEl>
                                              <a:dgm id="{47E20541-2EA9-41A1-9CD9-A254469A020E}"/>
                                            </p:graphicEl>
                                          </p:spTgt>
                                        </p:tgtEl>
                                        <p:attrNameLst>
                                          <p:attrName>ppt_x</p:attrName>
                                        </p:attrNameLst>
                                      </p:cBhvr>
                                      <p:tavLst>
                                        <p:tav tm="0">
                                          <p:val>
                                            <p:strVal val="0-#ppt_w/2"/>
                                          </p:val>
                                        </p:tav>
                                        <p:tav tm="100000">
                                          <p:val>
                                            <p:strVal val="#ppt_x"/>
                                          </p:val>
                                        </p:tav>
                                      </p:tavLst>
                                    </p:anim>
                                    <p:anim calcmode="lin" valueType="num">
                                      <p:cBhvr additive="base">
                                        <p:cTn id="13" dur="500" fill="hold"/>
                                        <p:tgtEl>
                                          <p:spTgt spid="9">
                                            <p:graphicEl>
                                              <a:dgm id="{47E20541-2EA9-41A1-9CD9-A254469A020E}"/>
                                            </p:graphicEl>
                                          </p:spTgt>
                                        </p:tgtEl>
                                        <p:attrNameLst>
                                          <p:attrName>ppt_y</p:attrName>
                                        </p:attrNameLst>
                                      </p:cBhvr>
                                      <p:tavLst>
                                        <p:tav tm="0">
                                          <p:val>
                                            <p:strVal val="#ppt_y"/>
                                          </p:val>
                                        </p:tav>
                                        <p:tav tm="100000">
                                          <p:val>
                                            <p:strVal val="#ppt_y"/>
                                          </p:val>
                                        </p:tav>
                                      </p:tavLst>
                                    </p:anim>
                                  </p:childTnLst>
                                </p:cTn>
                              </p:par>
                              <p:par>
                                <p:cTn id="14" presetID="2" presetClass="entr" presetSubtype="8" fill="hold" grpId="0" nodeType="withEffect">
                                  <p:stCondLst>
                                    <p:cond delay="0"/>
                                  </p:stCondLst>
                                  <p:childTnLst>
                                    <p:set>
                                      <p:cBhvr>
                                        <p:cTn id="15" dur="1" fill="hold">
                                          <p:stCondLst>
                                            <p:cond delay="0"/>
                                          </p:stCondLst>
                                        </p:cTn>
                                        <p:tgtEl>
                                          <p:spTgt spid="9">
                                            <p:graphicEl>
                                              <a:dgm id="{4D1140AC-9E6D-4CCE-A88E-82671EF8828F}"/>
                                            </p:graphicEl>
                                          </p:spTgt>
                                        </p:tgtEl>
                                        <p:attrNameLst>
                                          <p:attrName>style.visibility</p:attrName>
                                        </p:attrNameLst>
                                      </p:cBhvr>
                                      <p:to>
                                        <p:strVal val="visible"/>
                                      </p:to>
                                    </p:set>
                                    <p:anim calcmode="lin" valueType="num">
                                      <p:cBhvr additive="base">
                                        <p:cTn id="16" dur="500" fill="hold"/>
                                        <p:tgtEl>
                                          <p:spTgt spid="9">
                                            <p:graphicEl>
                                              <a:dgm id="{4D1140AC-9E6D-4CCE-A88E-82671EF8828F}"/>
                                            </p:graphicEl>
                                          </p:spTgt>
                                        </p:tgtEl>
                                        <p:attrNameLst>
                                          <p:attrName>ppt_x</p:attrName>
                                        </p:attrNameLst>
                                      </p:cBhvr>
                                      <p:tavLst>
                                        <p:tav tm="0">
                                          <p:val>
                                            <p:strVal val="0-#ppt_w/2"/>
                                          </p:val>
                                        </p:tav>
                                        <p:tav tm="100000">
                                          <p:val>
                                            <p:strVal val="#ppt_x"/>
                                          </p:val>
                                        </p:tav>
                                      </p:tavLst>
                                    </p:anim>
                                    <p:anim calcmode="lin" valueType="num">
                                      <p:cBhvr additive="base">
                                        <p:cTn id="17" dur="500" fill="hold"/>
                                        <p:tgtEl>
                                          <p:spTgt spid="9">
                                            <p:graphicEl>
                                              <a:dgm id="{4D1140AC-9E6D-4CCE-A88E-82671EF8828F}"/>
                                            </p:graphicEl>
                                          </p:spTgt>
                                        </p:tgtEl>
                                        <p:attrNameLst>
                                          <p:attrName>ppt_y</p:attrName>
                                        </p:attrNameLst>
                                      </p:cBhvr>
                                      <p:tavLst>
                                        <p:tav tm="0">
                                          <p:val>
                                            <p:strVal val="#ppt_y"/>
                                          </p:val>
                                        </p:tav>
                                        <p:tav tm="100000">
                                          <p:val>
                                            <p:strVal val="#ppt_y"/>
                                          </p:val>
                                        </p:tav>
                                      </p:tavLst>
                                    </p:anim>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9">
                                            <p:graphicEl>
                                              <a:dgm id="{5FFC4DCE-A438-4DDA-883A-C6BACE3E177F}"/>
                                            </p:graphicEl>
                                          </p:spTgt>
                                        </p:tgtEl>
                                        <p:attrNameLst>
                                          <p:attrName>style.visibility</p:attrName>
                                        </p:attrNameLst>
                                      </p:cBhvr>
                                      <p:to>
                                        <p:strVal val="visible"/>
                                      </p:to>
                                    </p:set>
                                    <p:anim calcmode="lin" valueType="num">
                                      <p:cBhvr additive="base">
                                        <p:cTn id="21" dur="500" fill="hold"/>
                                        <p:tgtEl>
                                          <p:spTgt spid="9">
                                            <p:graphicEl>
                                              <a:dgm id="{5FFC4DCE-A438-4DDA-883A-C6BACE3E177F}"/>
                                            </p:graphicEl>
                                          </p:spTgt>
                                        </p:tgtEl>
                                        <p:attrNameLst>
                                          <p:attrName>ppt_x</p:attrName>
                                        </p:attrNameLst>
                                      </p:cBhvr>
                                      <p:tavLst>
                                        <p:tav tm="0">
                                          <p:val>
                                            <p:strVal val="0-#ppt_w/2"/>
                                          </p:val>
                                        </p:tav>
                                        <p:tav tm="100000">
                                          <p:val>
                                            <p:strVal val="#ppt_x"/>
                                          </p:val>
                                        </p:tav>
                                      </p:tavLst>
                                    </p:anim>
                                    <p:anim calcmode="lin" valueType="num">
                                      <p:cBhvr additive="base">
                                        <p:cTn id="22" dur="500" fill="hold"/>
                                        <p:tgtEl>
                                          <p:spTgt spid="9">
                                            <p:graphicEl>
                                              <a:dgm id="{5FFC4DCE-A438-4DDA-883A-C6BACE3E177F}"/>
                                            </p:graphic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9">
                                            <p:graphicEl>
                                              <a:dgm id="{E3EA3988-881C-4B0B-A970-4B97C381D51E}"/>
                                            </p:graphicEl>
                                          </p:spTgt>
                                        </p:tgtEl>
                                        <p:attrNameLst>
                                          <p:attrName>style.visibility</p:attrName>
                                        </p:attrNameLst>
                                      </p:cBhvr>
                                      <p:to>
                                        <p:strVal val="visible"/>
                                      </p:to>
                                    </p:set>
                                    <p:anim calcmode="lin" valueType="num">
                                      <p:cBhvr additive="base">
                                        <p:cTn id="25" dur="500" fill="hold"/>
                                        <p:tgtEl>
                                          <p:spTgt spid="9">
                                            <p:graphicEl>
                                              <a:dgm id="{E3EA3988-881C-4B0B-A970-4B97C381D51E}"/>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graphicEl>
                                              <a:dgm id="{E3EA3988-881C-4B0B-A970-4B97C381D51E}"/>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1000"/>
                                        <p:tgtEl>
                                          <p:spTgt spid="11"/>
                                        </p:tgtEl>
                                      </p:cBhvr>
                                    </p:animEffect>
                                    <p:anim calcmode="lin" valueType="num">
                                      <p:cBhvr>
                                        <p:cTn id="49" dur="1000" fill="hold"/>
                                        <p:tgtEl>
                                          <p:spTgt spid="11"/>
                                        </p:tgtEl>
                                        <p:attrNameLst>
                                          <p:attrName>ppt_x</p:attrName>
                                        </p:attrNameLst>
                                      </p:cBhvr>
                                      <p:tavLst>
                                        <p:tav tm="0">
                                          <p:val>
                                            <p:strVal val="#ppt_x"/>
                                          </p:val>
                                        </p:tav>
                                        <p:tav tm="100000">
                                          <p:val>
                                            <p:strVal val="#ppt_x"/>
                                          </p:val>
                                        </p:tav>
                                      </p:tavLst>
                                    </p:anim>
                                    <p:anim calcmode="lin" valueType="num">
                                      <p:cBhvr>
                                        <p:cTn id="50"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fade">
                                      <p:cBhvr>
                                        <p:cTn id="55" dur="1000"/>
                                        <p:tgtEl>
                                          <p:spTgt spid="12"/>
                                        </p:tgtEl>
                                      </p:cBhvr>
                                    </p:animEffect>
                                    <p:anim calcmode="lin" valueType="num">
                                      <p:cBhvr>
                                        <p:cTn id="56" dur="1000" fill="hold"/>
                                        <p:tgtEl>
                                          <p:spTgt spid="12"/>
                                        </p:tgtEl>
                                        <p:attrNameLst>
                                          <p:attrName>ppt_x</p:attrName>
                                        </p:attrNameLst>
                                      </p:cBhvr>
                                      <p:tavLst>
                                        <p:tav tm="0">
                                          <p:val>
                                            <p:strVal val="#ppt_x"/>
                                          </p:val>
                                        </p:tav>
                                        <p:tav tm="100000">
                                          <p:val>
                                            <p:strVal val="#ppt_x"/>
                                          </p:val>
                                        </p:tav>
                                      </p:tavLst>
                                    </p:anim>
                                    <p:anim calcmode="lin" valueType="num">
                                      <p:cBhvr>
                                        <p:cTn id="57" dur="1000" fill="hold"/>
                                        <p:tgtEl>
                                          <p:spTgt spid="12"/>
                                        </p:tgtEl>
                                        <p:attrNameLst>
                                          <p:attrName>ppt_y</p:attrName>
                                        </p:attrNameLst>
                                      </p:cBhvr>
                                      <p:tavLst>
                                        <p:tav tm="0">
                                          <p:val>
                                            <p:strVal val="#ppt_y+.1"/>
                                          </p:val>
                                        </p:tav>
                                        <p:tav tm="100000">
                                          <p:val>
                                            <p:strVal val="#ppt_y"/>
                                          </p:val>
                                        </p:tav>
                                      </p:tavLst>
                                    </p:anim>
                                  </p:childTnLst>
                                </p:cTn>
                              </p:par>
                              <p:par>
                                <p:cTn id="58" presetID="42"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1000"/>
                                        <p:tgtEl>
                                          <p:spTgt spid="13"/>
                                        </p:tgtEl>
                                      </p:cBhvr>
                                    </p:animEffect>
                                    <p:anim calcmode="lin" valueType="num">
                                      <p:cBhvr>
                                        <p:cTn id="61" dur="1000" fill="hold"/>
                                        <p:tgtEl>
                                          <p:spTgt spid="13"/>
                                        </p:tgtEl>
                                        <p:attrNameLst>
                                          <p:attrName>ppt_x</p:attrName>
                                        </p:attrNameLst>
                                      </p:cBhvr>
                                      <p:tavLst>
                                        <p:tav tm="0">
                                          <p:val>
                                            <p:strVal val="#ppt_x"/>
                                          </p:val>
                                        </p:tav>
                                        <p:tav tm="100000">
                                          <p:val>
                                            <p:strVal val="#ppt_x"/>
                                          </p:val>
                                        </p:tav>
                                      </p:tavLst>
                                    </p:anim>
                                    <p:anim calcmode="lin" valueType="num">
                                      <p:cBhvr>
                                        <p:cTn id="62"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Graphic spid="9" grpId="0" uiExpand="1">
        <p:bldSub>
          <a:bldDgm bld="one"/>
        </p:bldSub>
      </p:bldGraphic>
      <p:bldP spid="1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14" name="Content Placeholder 2">
            <a:extLst>
              <a:ext uri="{FF2B5EF4-FFF2-40B4-BE49-F238E27FC236}">
                <a16:creationId xmlns:a16="http://schemas.microsoft.com/office/drawing/2014/main" id="{071814C6-3E7F-40B4-A748-1E66319491F6}"/>
              </a:ext>
            </a:extLst>
          </p:cNvPr>
          <p:cNvSpPr txBox="1">
            <a:spLocks/>
          </p:cNvSpPr>
          <p:nvPr/>
        </p:nvSpPr>
        <p:spPr>
          <a:xfrm>
            <a:off x="1100907" y="1284968"/>
            <a:ext cx="7225074" cy="442490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F3B545"/>
              </a:buClr>
              <a:buNone/>
            </a:pPr>
            <a:r>
              <a:rPr lang="en-US" sz="3200" b="1" dirty="0">
                <a:solidFill>
                  <a:srgbClr val="E6287F"/>
                </a:solidFill>
              </a:rPr>
              <a:t>Descriptive</a:t>
            </a:r>
          </a:p>
          <a:p>
            <a:r>
              <a:rPr lang="en-US" dirty="0"/>
              <a:t>Who said it?</a:t>
            </a:r>
          </a:p>
          <a:p>
            <a:r>
              <a:rPr lang="en-US" dirty="0"/>
              <a:t>What did they say?</a:t>
            </a:r>
          </a:p>
          <a:p>
            <a:r>
              <a:rPr lang="en-US" dirty="0"/>
              <a:t>Where did they say it?</a:t>
            </a:r>
          </a:p>
          <a:p>
            <a:r>
              <a:rPr lang="en-US" dirty="0">
                <a:ea typeface="+mn-lt"/>
                <a:cs typeface="+mn-lt"/>
              </a:rPr>
              <a:t>When was it written?</a:t>
            </a:r>
          </a:p>
          <a:p>
            <a:r>
              <a:rPr lang="en-US" dirty="0">
                <a:ea typeface="+mn-lt"/>
                <a:cs typeface="+mn-lt"/>
              </a:rPr>
              <a:t>What is the aim of the article?</a:t>
            </a:r>
            <a:endParaRPr lang="en-US" dirty="0"/>
          </a:p>
          <a:p>
            <a:r>
              <a:rPr lang="en-US" dirty="0">
                <a:ea typeface="+mn-lt"/>
                <a:cs typeface="+mn-lt"/>
              </a:rPr>
              <a:t>What is this problem about?</a:t>
            </a:r>
          </a:p>
          <a:p>
            <a:r>
              <a:rPr lang="en-US" dirty="0">
                <a:ea typeface="+mn-lt"/>
                <a:cs typeface="+mn-lt"/>
              </a:rPr>
              <a:t>Who does it involve or affect?</a:t>
            </a:r>
          </a:p>
          <a:p>
            <a:r>
              <a:rPr lang="en-US" dirty="0">
                <a:ea typeface="+mn-lt"/>
                <a:cs typeface="+mn-lt"/>
              </a:rPr>
              <a:t>When and where is this happening?</a:t>
            </a:r>
            <a:endParaRPr lang="en-US" dirty="0"/>
          </a:p>
        </p:txBody>
      </p:sp>
      <p:sp>
        <p:nvSpPr>
          <p:cNvPr id="15" name="Title 1">
            <a:extLst>
              <a:ext uri="{FF2B5EF4-FFF2-40B4-BE49-F238E27FC236}">
                <a16:creationId xmlns:a16="http://schemas.microsoft.com/office/drawing/2014/main" id="{3D7043BF-BD3E-48E4-B61A-FFD84FA6A155}"/>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Asking critical (interrogating) questions</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pic>
        <p:nvPicPr>
          <p:cNvPr id="2050" name="Picture 2" descr="Critical thinking - Free miscellaneous icons">
            <a:extLst>
              <a:ext uri="{FF2B5EF4-FFF2-40B4-BE49-F238E27FC236}">
                <a16:creationId xmlns:a16="http://schemas.microsoft.com/office/drawing/2014/main" id="{33F904ED-E977-48FD-A95B-B0C273A8D7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7797" y="1528973"/>
            <a:ext cx="3800053" cy="3800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157499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14" name="Content Placeholder 2">
            <a:extLst>
              <a:ext uri="{FF2B5EF4-FFF2-40B4-BE49-F238E27FC236}">
                <a16:creationId xmlns:a16="http://schemas.microsoft.com/office/drawing/2014/main" id="{071814C6-3E7F-40B4-A748-1E66319491F6}"/>
              </a:ext>
            </a:extLst>
          </p:cNvPr>
          <p:cNvSpPr txBox="1">
            <a:spLocks/>
          </p:cNvSpPr>
          <p:nvPr/>
        </p:nvSpPr>
        <p:spPr>
          <a:xfrm>
            <a:off x="1100907" y="1284968"/>
            <a:ext cx="6306890" cy="442490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lnSpc>
                <a:spcPct val="100000"/>
              </a:lnSpc>
              <a:spcBef>
                <a:spcPts val="0"/>
              </a:spcBef>
              <a:buClr>
                <a:srgbClr val="F3B545"/>
              </a:buClr>
              <a:buNone/>
            </a:pPr>
            <a:r>
              <a:rPr lang="en-US" sz="3200" b="1" dirty="0">
                <a:solidFill>
                  <a:srgbClr val="E6287F"/>
                </a:solidFill>
              </a:rPr>
              <a:t>Analytical</a:t>
            </a:r>
          </a:p>
          <a:p>
            <a:pPr>
              <a:lnSpc>
                <a:spcPct val="100000"/>
              </a:lnSpc>
              <a:spcBef>
                <a:spcPts val="0"/>
              </a:spcBef>
            </a:pPr>
            <a:r>
              <a:rPr lang="en-US" dirty="0">
                <a:solidFill>
                  <a:prstClr val="black"/>
                </a:solidFill>
                <a:ea typeface="+mn-lt"/>
                <a:cs typeface="Calibri"/>
              </a:rPr>
              <a:t>Why did they say it?</a:t>
            </a:r>
          </a:p>
          <a:p>
            <a:pPr>
              <a:lnSpc>
                <a:spcPct val="100000"/>
              </a:lnSpc>
              <a:spcBef>
                <a:spcPts val="0"/>
              </a:spcBef>
            </a:pPr>
            <a:r>
              <a:rPr lang="en-US" dirty="0">
                <a:solidFill>
                  <a:prstClr val="black"/>
                </a:solidFill>
                <a:ea typeface="+mn-lt"/>
                <a:cs typeface="Calibri"/>
              </a:rPr>
              <a:t>How was the research conducted?</a:t>
            </a:r>
          </a:p>
          <a:p>
            <a:pPr>
              <a:lnSpc>
                <a:spcPct val="100000"/>
              </a:lnSpc>
              <a:spcBef>
                <a:spcPts val="0"/>
              </a:spcBef>
            </a:pPr>
            <a:r>
              <a:rPr lang="en-US" dirty="0">
                <a:solidFill>
                  <a:prstClr val="black"/>
                </a:solidFill>
                <a:ea typeface="+mn-lt"/>
                <a:cs typeface="Calibri"/>
              </a:rPr>
              <a:t>Why are these theories discussed?</a:t>
            </a:r>
          </a:p>
          <a:p>
            <a:pPr>
              <a:lnSpc>
                <a:spcPct val="100000"/>
              </a:lnSpc>
              <a:spcBef>
                <a:spcPts val="0"/>
              </a:spcBef>
            </a:pPr>
            <a:r>
              <a:rPr lang="en-US" dirty="0">
                <a:solidFill>
                  <a:prstClr val="black"/>
                </a:solidFill>
                <a:ea typeface="+mn-lt"/>
                <a:cs typeface="Calibri"/>
              </a:rPr>
              <a:t>What are the alternative methods and theories?</a:t>
            </a:r>
          </a:p>
          <a:p>
            <a:pPr>
              <a:lnSpc>
                <a:spcPct val="100000"/>
              </a:lnSpc>
              <a:spcBef>
                <a:spcPts val="0"/>
              </a:spcBef>
            </a:pPr>
            <a:r>
              <a:rPr lang="en-GB" dirty="0">
                <a:solidFill>
                  <a:prstClr val="black"/>
                </a:solidFill>
                <a:ea typeface="+mn-lt"/>
                <a:cs typeface="Calibri"/>
              </a:rPr>
              <a:t>What are the contributing factors to the problem?</a:t>
            </a:r>
          </a:p>
          <a:p>
            <a:pPr>
              <a:lnSpc>
                <a:spcPct val="100000"/>
              </a:lnSpc>
              <a:spcBef>
                <a:spcPts val="0"/>
              </a:spcBef>
            </a:pPr>
            <a:r>
              <a:rPr lang="en-GB" dirty="0">
                <a:solidFill>
                  <a:prstClr val="black"/>
                </a:solidFill>
                <a:ea typeface="+mn-lt"/>
                <a:cs typeface="Calibri"/>
              </a:rPr>
              <a:t>How might one factor impact another?</a:t>
            </a:r>
          </a:p>
          <a:p>
            <a:pPr>
              <a:lnSpc>
                <a:spcPct val="100000"/>
              </a:lnSpc>
              <a:spcBef>
                <a:spcPts val="0"/>
              </a:spcBef>
            </a:pPr>
            <a:r>
              <a:rPr lang="en-GB" dirty="0">
                <a:solidFill>
                  <a:prstClr val="black"/>
                </a:solidFill>
                <a:ea typeface="+mn-lt"/>
                <a:cs typeface="Calibri"/>
              </a:rPr>
              <a:t>What if one factor is removed or altered?</a:t>
            </a:r>
            <a:endParaRPr lang="en-US" dirty="0">
              <a:solidFill>
                <a:prstClr val="black"/>
              </a:solidFill>
            </a:endParaRPr>
          </a:p>
        </p:txBody>
      </p:sp>
      <p:sp>
        <p:nvSpPr>
          <p:cNvPr id="15" name="Title 1">
            <a:extLst>
              <a:ext uri="{FF2B5EF4-FFF2-40B4-BE49-F238E27FC236}">
                <a16:creationId xmlns:a16="http://schemas.microsoft.com/office/drawing/2014/main" id="{3D7043BF-BD3E-48E4-B61A-FFD84FA6A155}"/>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Asking critical (interrogating) questions</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pic>
        <p:nvPicPr>
          <p:cNvPr id="2050" name="Picture 2" descr="Critical thinking - Free miscellaneous icons">
            <a:extLst>
              <a:ext uri="{FF2B5EF4-FFF2-40B4-BE49-F238E27FC236}">
                <a16:creationId xmlns:a16="http://schemas.microsoft.com/office/drawing/2014/main" id="{33F904ED-E977-48FD-A95B-B0C273A8D7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7797" y="1528973"/>
            <a:ext cx="3800053" cy="3800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19421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14" name="Content Placeholder 2">
            <a:extLst>
              <a:ext uri="{FF2B5EF4-FFF2-40B4-BE49-F238E27FC236}">
                <a16:creationId xmlns:a16="http://schemas.microsoft.com/office/drawing/2014/main" id="{071814C6-3E7F-40B4-A748-1E66319491F6}"/>
              </a:ext>
            </a:extLst>
          </p:cNvPr>
          <p:cNvSpPr txBox="1">
            <a:spLocks/>
          </p:cNvSpPr>
          <p:nvPr/>
        </p:nvSpPr>
        <p:spPr>
          <a:xfrm>
            <a:off x="1100908" y="1284968"/>
            <a:ext cx="6098546" cy="4424908"/>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F3B545"/>
              </a:buClr>
              <a:buNone/>
            </a:pPr>
            <a:r>
              <a:rPr lang="en-US" sz="3200" b="1" dirty="0">
                <a:solidFill>
                  <a:srgbClr val="E6287F"/>
                </a:solidFill>
              </a:rPr>
              <a:t>Evaluative</a:t>
            </a:r>
          </a:p>
          <a:p>
            <a:pPr>
              <a:spcBef>
                <a:spcPts val="0"/>
              </a:spcBef>
            </a:pPr>
            <a:r>
              <a:rPr lang="en-GB" dirty="0">
                <a:ea typeface="+mn-lt"/>
                <a:cs typeface="+mn-lt"/>
              </a:rPr>
              <a:t>What do I think about this?</a:t>
            </a:r>
          </a:p>
          <a:p>
            <a:pPr>
              <a:spcBef>
                <a:spcPts val="0"/>
              </a:spcBef>
            </a:pPr>
            <a:r>
              <a:rPr lang="en-GB" dirty="0">
                <a:ea typeface="+mn-lt"/>
                <a:cs typeface="+mn-lt"/>
              </a:rPr>
              <a:t>How is this relevant to my assignment?</a:t>
            </a:r>
          </a:p>
          <a:p>
            <a:pPr>
              <a:spcBef>
                <a:spcPts val="0"/>
              </a:spcBef>
            </a:pPr>
            <a:r>
              <a:rPr lang="en-GB" dirty="0">
                <a:ea typeface="+mn-lt"/>
                <a:cs typeface="+mn-lt"/>
              </a:rPr>
              <a:t>How does this compare to other research I have read?</a:t>
            </a:r>
            <a:endParaRPr lang="en-US" dirty="0"/>
          </a:p>
          <a:p>
            <a:pPr>
              <a:spcBef>
                <a:spcPts val="0"/>
              </a:spcBef>
            </a:pPr>
            <a:r>
              <a:rPr lang="en-US" dirty="0"/>
              <a:t>What's next? </a:t>
            </a:r>
          </a:p>
          <a:p>
            <a:pPr>
              <a:spcBef>
                <a:spcPts val="0"/>
              </a:spcBef>
            </a:pPr>
            <a:r>
              <a:rPr lang="en-US" dirty="0"/>
              <a:t>What is the impact this will have? What are the next steps this research should take? </a:t>
            </a:r>
          </a:p>
          <a:p>
            <a:pPr>
              <a:spcBef>
                <a:spcPts val="0"/>
              </a:spcBef>
            </a:pPr>
            <a:r>
              <a:rPr lang="en-US" dirty="0"/>
              <a:t>Why is this research worth investing our time, effort, and potentially money in?</a:t>
            </a:r>
          </a:p>
          <a:p>
            <a:endParaRPr lang="en-US" dirty="0"/>
          </a:p>
        </p:txBody>
      </p:sp>
      <p:sp>
        <p:nvSpPr>
          <p:cNvPr id="15" name="Title 1">
            <a:extLst>
              <a:ext uri="{FF2B5EF4-FFF2-40B4-BE49-F238E27FC236}">
                <a16:creationId xmlns:a16="http://schemas.microsoft.com/office/drawing/2014/main" id="{3D7043BF-BD3E-48E4-B61A-FFD84FA6A155}"/>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Asking critical (interrogating) questions</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pic>
        <p:nvPicPr>
          <p:cNvPr id="2050" name="Picture 2" descr="Critical thinking - Free miscellaneous icons">
            <a:extLst>
              <a:ext uri="{FF2B5EF4-FFF2-40B4-BE49-F238E27FC236}">
                <a16:creationId xmlns:a16="http://schemas.microsoft.com/office/drawing/2014/main" id="{33F904ED-E977-48FD-A95B-B0C273A8D7B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407797" y="1528973"/>
            <a:ext cx="3800053" cy="38000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509319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0"/>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18" name="Title 1">
            <a:extLst>
              <a:ext uri="{FF2B5EF4-FFF2-40B4-BE49-F238E27FC236}">
                <a16:creationId xmlns:a16="http://schemas.microsoft.com/office/drawing/2014/main" id="{1A748827-376F-4432-A2CD-189708EEAC17}"/>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Interrogating Questions</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sp>
        <p:nvSpPr>
          <p:cNvPr id="2" name="Content Placeholder 2">
            <a:extLst>
              <a:ext uri="{FF2B5EF4-FFF2-40B4-BE49-F238E27FC236}">
                <a16:creationId xmlns:a16="http://schemas.microsoft.com/office/drawing/2014/main" id="{A5F94C1F-9058-7980-382C-B01F39EF84F6}"/>
              </a:ext>
            </a:extLst>
          </p:cNvPr>
          <p:cNvSpPr txBox="1">
            <a:spLocks/>
          </p:cNvSpPr>
          <p:nvPr/>
        </p:nvSpPr>
        <p:spPr>
          <a:xfrm>
            <a:off x="418006" y="1099117"/>
            <a:ext cx="9030794" cy="442490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marL="0" indent="0">
              <a:buClr>
                <a:srgbClr val="F3B545"/>
              </a:buClr>
              <a:buNone/>
            </a:pPr>
            <a:r>
              <a:rPr lang="en-US" sz="3200" dirty="0"/>
              <a:t>Practice your critical questions</a:t>
            </a:r>
          </a:p>
          <a:p>
            <a:pPr marL="0" indent="0">
              <a:buNone/>
            </a:pPr>
            <a:r>
              <a:rPr lang="en-GB" sz="2400" b="1" dirty="0"/>
              <a:t>Try to produce one of each of the following for the source you have been given:</a:t>
            </a:r>
          </a:p>
          <a:p>
            <a:pPr marL="285750" indent="-285750">
              <a:buFont typeface="Arial" panose="020B0604020202020204" pitchFamily="34" charset="0"/>
              <a:buChar char="•"/>
            </a:pPr>
            <a:endParaRPr lang="en-GB" sz="2400" dirty="0"/>
          </a:p>
          <a:p>
            <a:pPr marL="742950" lvl="1" indent="-285750">
              <a:buFont typeface="Arial" panose="020B0604020202020204" pitchFamily="34" charset="0"/>
              <a:buChar char="•"/>
            </a:pPr>
            <a:r>
              <a:rPr lang="en-GB" sz="2400" dirty="0"/>
              <a:t>One </a:t>
            </a:r>
            <a:r>
              <a:rPr lang="en-GB" sz="2400" b="1" dirty="0">
                <a:solidFill>
                  <a:srgbClr val="E6287F"/>
                </a:solidFill>
              </a:rPr>
              <a:t>descriptive</a:t>
            </a:r>
            <a:r>
              <a:rPr lang="en-GB" sz="2400" dirty="0"/>
              <a:t> question</a:t>
            </a:r>
          </a:p>
          <a:p>
            <a:pPr marL="742950" lvl="1" indent="-285750">
              <a:buFont typeface="Arial" panose="020B0604020202020204" pitchFamily="34" charset="0"/>
              <a:buChar char="•"/>
            </a:pPr>
            <a:endParaRPr lang="en-GB" sz="2400" dirty="0"/>
          </a:p>
          <a:p>
            <a:pPr marL="742950" lvl="1" indent="-285750">
              <a:buFont typeface="Arial" panose="020B0604020202020204" pitchFamily="34" charset="0"/>
              <a:buChar char="•"/>
            </a:pPr>
            <a:r>
              <a:rPr lang="en-GB" sz="2400" dirty="0"/>
              <a:t>One </a:t>
            </a:r>
            <a:r>
              <a:rPr lang="en-GB" sz="2400" b="1" dirty="0">
                <a:solidFill>
                  <a:srgbClr val="E6287F"/>
                </a:solidFill>
              </a:rPr>
              <a:t>analytical </a:t>
            </a:r>
            <a:r>
              <a:rPr lang="en-GB" sz="2400" dirty="0"/>
              <a:t>question</a:t>
            </a:r>
          </a:p>
          <a:p>
            <a:pPr marL="742950" lvl="1" indent="-285750">
              <a:buFont typeface="Arial" panose="020B0604020202020204" pitchFamily="34" charset="0"/>
              <a:buChar char="•"/>
            </a:pPr>
            <a:endParaRPr lang="en-GB" sz="2400" dirty="0"/>
          </a:p>
          <a:p>
            <a:pPr marL="742950" lvl="1" indent="-285750">
              <a:buFont typeface="Arial" panose="020B0604020202020204" pitchFamily="34" charset="0"/>
              <a:buChar char="•"/>
            </a:pPr>
            <a:r>
              <a:rPr lang="en-GB" sz="2400" dirty="0"/>
              <a:t>One </a:t>
            </a:r>
            <a:r>
              <a:rPr lang="en-GB" sz="2400" b="1" dirty="0">
                <a:solidFill>
                  <a:srgbClr val="E6287F"/>
                </a:solidFill>
              </a:rPr>
              <a:t>evaluative</a:t>
            </a:r>
            <a:r>
              <a:rPr lang="en-GB" sz="2400" dirty="0"/>
              <a:t> question</a:t>
            </a:r>
          </a:p>
        </p:txBody>
      </p:sp>
    </p:spTree>
    <p:extLst>
      <p:ext uri="{BB962C8B-B14F-4D97-AF65-F5344CB8AC3E}">
        <p14:creationId xmlns:p14="http://schemas.microsoft.com/office/powerpoint/2010/main" val="23228203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0960598F-A99D-4287-A5E6-F46D445C021B}"/>
              </a:ext>
            </a:extLst>
          </p:cNvPr>
          <p:cNvGrpSpPr/>
          <p:nvPr/>
        </p:nvGrpSpPr>
        <p:grpSpPr>
          <a:xfrm>
            <a:off x="-1" y="0"/>
            <a:ext cx="12188389" cy="6858000"/>
            <a:chOff x="-1" y="0"/>
            <a:chExt cx="12188389" cy="685800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12188389" cy="6858000"/>
            </a:xfrm>
            <a:prstGeom prst="rect">
              <a:avLst/>
            </a:prstGeom>
          </p:spPr>
        </p:pic>
        <p:pic>
          <p:nvPicPr>
            <p:cNvPr id="3" name="Picture 2">
              <a:extLst>
                <a:ext uri="{FF2B5EF4-FFF2-40B4-BE49-F238E27FC236}">
                  <a16:creationId xmlns:a16="http://schemas.microsoft.com/office/drawing/2014/main" id="{642EB6B1-646E-40B9-95B0-29BFA41EAB37}"/>
                </a:ext>
              </a:extLst>
            </p:cNvPr>
            <p:cNvPicPr>
              <a:picLocks noChangeAspect="1"/>
            </p:cNvPicPr>
            <p:nvPr/>
          </p:nvPicPr>
          <p:blipFill>
            <a:blip r:embed="rId3"/>
            <a:stretch>
              <a:fillRect/>
            </a:stretch>
          </p:blipFill>
          <p:spPr>
            <a:xfrm>
              <a:off x="3985079" y="380671"/>
              <a:ext cx="3957428" cy="2284152"/>
            </a:xfrm>
            <a:prstGeom prst="rect">
              <a:avLst/>
            </a:prstGeom>
          </p:spPr>
        </p:pic>
      </p:grpSp>
      <p:sp>
        <p:nvSpPr>
          <p:cNvPr id="2" name="Title 1"/>
          <p:cNvSpPr>
            <a:spLocks noGrp="1"/>
          </p:cNvSpPr>
          <p:nvPr>
            <p:ph type="ctrTitle"/>
          </p:nvPr>
        </p:nvSpPr>
        <p:spPr>
          <a:xfrm>
            <a:off x="1522193" y="3087306"/>
            <a:ext cx="9144000" cy="1232033"/>
          </a:xfrm>
        </p:spPr>
        <p:txBody>
          <a:bodyPr>
            <a:normAutofit/>
          </a:bodyPr>
          <a:lstStyle/>
          <a:p>
            <a:r>
              <a:rPr lang="en-US" sz="5400" b="1" dirty="0">
                <a:solidFill>
                  <a:srgbClr val="E6287F"/>
                </a:solidFill>
              </a:rPr>
              <a:t>Section 3: Debate</a:t>
            </a:r>
          </a:p>
        </p:txBody>
      </p:sp>
      <p:pic>
        <p:nvPicPr>
          <p:cNvPr id="7" name="Graphic 6" descr="Megaphone with solid fill">
            <a:extLst>
              <a:ext uri="{FF2B5EF4-FFF2-40B4-BE49-F238E27FC236}">
                <a16:creationId xmlns:a16="http://schemas.microsoft.com/office/drawing/2014/main" id="{62D5C39C-DBA5-464A-A319-D5C0462D84B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60069" y="221553"/>
            <a:ext cx="3207447" cy="3207447"/>
          </a:xfrm>
          <a:prstGeom prst="rect">
            <a:avLst/>
          </a:prstGeom>
        </p:spPr>
      </p:pic>
    </p:spTree>
    <p:extLst>
      <p:ext uri="{BB962C8B-B14F-4D97-AF65-F5344CB8AC3E}">
        <p14:creationId xmlns:p14="http://schemas.microsoft.com/office/powerpoint/2010/main" val="39377508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18" name="Title 1">
            <a:extLst>
              <a:ext uri="{FF2B5EF4-FFF2-40B4-BE49-F238E27FC236}">
                <a16:creationId xmlns:a16="http://schemas.microsoft.com/office/drawing/2014/main" id="{1881EBC2-26AB-44CA-8D93-78E251A04E2B}"/>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dirty="0">
                <a:solidFill>
                  <a:srgbClr val="E6287F"/>
                </a:solidFill>
                <a:latin typeface="Calibri Light" panose="020F0302020204030204"/>
              </a:rPr>
              <a:t>Your Challenge</a:t>
            </a:r>
            <a:endPar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endParaRPr>
          </a:p>
        </p:txBody>
      </p:sp>
      <p:sp>
        <p:nvSpPr>
          <p:cNvPr id="13" name="TextBox 12">
            <a:extLst>
              <a:ext uri="{FF2B5EF4-FFF2-40B4-BE49-F238E27FC236}">
                <a16:creationId xmlns:a16="http://schemas.microsoft.com/office/drawing/2014/main" id="{AB885FA6-EF8F-4933-AAE0-8952C65CE810}"/>
              </a:ext>
            </a:extLst>
          </p:cNvPr>
          <p:cNvSpPr txBox="1"/>
          <p:nvPr/>
        </p:nvSpPr>
        <p:spPr>
          <a:xfrm>
            <a:off x="846221" y="1170002"/>
            <a:ext cx="10106526" cy="461665"/>
          </a:xfrm>
          <a:prstGeom prst="rect">
            <a:avLst/>
          </a:prstGeom>
          <a:noFill/>
        </p:spPr>
        <p:txBody>
          <a:bodyPr wrap="square" rtlCol="0">
            <a:spAutoFit/>
          </a:bodyPr>
          <a:lstStyle/>
          <a:p>
            <a:r>
              <a:rPr lang="en-GB" sz="2400" b="1" dirty="0"/>
              <a:t>You will be divided into one of these two groups:</a:t>
            </a:r>
          </a:p>
        </p:txBody>
      </p:sp>
      <p:sp>
        <p:nvSpPr>
          <p:cNvPr id="14" name="TextBox 13">
            <a:extLst>
              <a:ext uri="{FF2B5EF4-FFF2-40B4-BE49-F238E27FC236}">
                <a16:creationId xmlns:a16="http://schemas.microsoft.com/office/drawing/2014/main" id="{C4C371C6-06F6-4F02-9AE3-8223C5EA56D8}"/>
              </a:ext>
            </a:extLst>
          </p:cNvPr>
          <p:cNvSpPr txBox="1"/>
          <p:nvPr/>
        </p:nvSpPr>
        <p:spPr>
          <a:xfrm>
            <a:off x="641684" y="3883935"/>
            <a:ext cx="10908632"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a:t>Using the </a:t>
            </a:r>
            <a:r>
              <a:rPr lang="en-GB" sz="2400" b="1" dirty="0">
                <a:solidFill>
                  <a:srgbClr val="E6287F"/>
                </a:solidFill>
              </a:rPr>
              <a:t>skills</a:t>
            </a:r>
            <a:r>
              <a:rPr lang="en-GB" sz="2400" dirty="0"/>
              <a:t> you have learned in the sessions so far, you will present your argument either</a:t>
            </a:r>
            <a:r>
              <a:rPr lang="en-GB" sz="2400" b="1" dirty="0"/>
              <a:t> </a:t>
            </a:r>
            <a:r>
              <a:rPr lang="en-GB" sz="2400" b="1" i="1" dirty="0">
                <a:solidFill>
                  <a:srgbClr val="E6287F"/>
                </a:solidFill>
              </a:rPr>
              <a:t>for</a:t>
            </a:r>
            <a:r>
              <a:rPr lang="en-GB" sz="2400" b="1" dirty="0"/>
              <a:t> </a:t>
            </a:r>
            <a:r>
              <a:rPr lang="en-GB" sz="2400" dirty="0"/>
              <a:t>or</a:t>
            </a:r>
            <a:r>
              <a:rPr lang="en-GB" sz="2400" b="1" dirty="0"/>
              <a:t> </a:t>
            </a:r>
            <a:r>
              <a:rPr lang="en-GB" sz="2400" b="1" i="1" dirty="0">
                <a:solidFill>
                  <a:srgbClr val="E6287F"/>
                </a:solidFill>
              </a:rPr>
              <a:t>against</a:t>
            </a:r>
            <a:r>
              <a:rPr lang="en-GB" sz="2400" b="1" dirty="0">
                <a:solidFill>
                  <a:srgbClr val="E6287F"/>
                </a:solidFill>
              </a:rPr>
              <a:t> technology</a:t>
            </a:r>
            <a:r>
              <a:rPr lang="en-GB" sz="2400" b="1" dirty="0"/>
              <a:t> </a:t>
            </a:r>
            <a:r>
              <a:rPr lang="en-GB" sz="2400" dirty="0"/>
              <a:t>to a group of judges.</a:t>
            </a:r>
          </a:p>
          <a:p>
            <a:r>
              <a:rPr lang="en-GB" sz="2400" dirty="0"/>
              <a:t> </a:t>
            </a:r>
          </a:p>
          <a:p>
            <a:pPr marL="342900" indent="-342900">
              <a:buFont typeface="Arial" panose="020B0604020202020204" pitchFamily="34" charset="0"/>
              <a:buChar char="•"/>
            </a:pPr>
            <a:r>
              <a:rPr lang="en-GB" sz="2400" dirty="0"/>
              <a:t>The group with the most </a:t>
            </a:r>
            <a:r>
              <a:rPr lang="en-GB" sz="2400" b="1" dirty="0">
                <a:solidFill>
                  <a:srgbClr val="E6287F"/>
                </a:solidFill>
              </a:rPr>
              <a:t>convincing</a:t>
            </a:r>
            <a:r>
              <a:rPr lang="en-GB" sz="2400" dirty="0"/>
              <a:t>, </a:t>
            </a:r>
            <a:r>
              <a:rPr lang="en-GB" sz="2400" b="1" dirty="0">
                <a:solidFill>
                  <a:srgbClr val="E6287F"/>
                </a:solidFill>
              </a:rPr>
              <a:t>organised</a:t>
            </a:r>
            <a:r>
              <a:rPr lang="en-GB" sz="2400" dirty="0"/>
              <a:t> and </a:t>
            </a:r>
            <a:r>
              <a:rPr lang="en-GB" sz="2400" b="1" dirty="0">
                <a:solidFill>
                  <a:srgbClr val="E6287F"/>
                </a:solidFill>
              </a:rPr>
              <a:t>well supported </a:t>
            </a:r>
            <a:r>
              <a:rPr lang="en-GB" sz="2400" dirty="0"/>
              <a:t>argument will </a:t>
            </a:r>
            <a:r>
              <a:rPr lang="en-GB" sz="2400" b="1" dirty="0">
                <a:solidFill>
                  <a:srgbClr val="E6287F"/>
                </a:solidFill>
              </a:rPr>
              <a:t>win funding </a:t>
            </a:r>
            <a:r>
              <a:rPr lang="en-GB" sz="2400" dirty="0"/>
              <a:t>for their organisation</a:t>
            </a:r>
          </a:p>
        </p:txBody>
      </p:sp>
      <p:sp>
        <p:nvSpPr>
          <p:cNvPr id="15" name="Rectangle: Rounded Corners 14">
            <a:extLst>
              <a:ext uri="{FF2B5EF4-FFF2-40B4-BE49-F238E27FC236}">
                <a16:creationId xmlns:a16="http://schemas.microsoft.com/office/drawing/2014/main" id="{791CDDA0-AC3F-4EC7-8FF9-8A32C23B581D}"/>
              </a:ext>
            </a:extLst>
          </p:cNvPr>
          <p:cNvSpPr/>
          <p:nvPr/>
        </p:nvSpPr>
        <p:spPr>
          <a:xfrm>
            <a:off x="2025165" y="2192177"/>
            <a:ext cx="2824628" cy="1250785"/>
          </a:xfrm>
          <a:prstGeom prst="roundRect">
            <a:avLst/>
          </a:prstGeom>
          <a:solidFill>
            <a:srgbClr val="FC60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A Tech Company</a:t>
            </a:r>
          </a:p>
          <a:p>
            <a:pPr algn="ctr"/>
            <a:r>
              <a:rPr lang="en-GB" sz="2400" dirty="0">
                <a:solidFill>
                  <a:schemeClr val="bg1"/>
                </a:solidFill>
              </a:rPr>
              <a:t>(For Technology)</a:t>
            </a:r>
          </a:p>
        </p:txBody>
      </p:sp>
      <p:sp>
        <p:nvSpPr>
          <p:cNvPr id="19" name="Rectangle: Rounded Corners 18">
            <a:extLst>
              <a:ext uri="{FF2B5EF4-FFF2-40B4-BE49-F238E27FC236}">
                <a16:creationId xmlns:a16="http://schemas.microsoft.com/office/drawing/2014/main" id="{5D5E54FB-3D0F-492E-B34B-EFD65D9D356A}"/>
              </a:ext>
            </a:extLst>
          </p:cNvPr>
          <p:cNvSpPr/>
          <p:nvPr/>
        </p:nvSpPr>
        <p:spPr>
          <a:xfrm>
            <a:off x="7248264" y="2192631"/>
            <a:ext cx="2918571" cy="1250331"/>
          </a:xfrm>
          <a:prstGeom prst="roundRect">
            <a:avLst/>
          </a:prstGeom>
          <a:solidFill>
            <a:srgbClr val="75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A Children’s Charity</a:t>
            </a:r>
          </a:p>
          <a:p>
            <a:pPr algn="ctr"/>
            <a:r>
              <a:rPr lang="en-GB" sz="2400" dirty="0">
                <a:solidFill>
                  <a:schemeClr val="bg1"/>
                </a:solidFill>
              </a:rPr>
              <a:t>(Against Technology)</a:t>
            </a:r>
          </a:p>
        </p:txBody>
      </p:sp>
      <p:sp>
        <p:nvSpPr>
          <p:cNvPr id="20" name="TextBox 19">
            <a:extLst>
              <a:ext uri="{FF2B5EF4-FFF2-40B4-BE49-F238E27FC236}">
                <a16:creationId xmlns:a16="http://schemas.microsoft.com/office/drawing/2014/main" id="{E1AB1AA2-1138-4638-A893-A3F01D586A1C}"/>
              </a:ext>
            </a:extLst>
          </p:cNvPr>
          <p:cNvSpPr txBox="1"/>
          <p:nvPr/>
        </p:nvSpPr>
        <p:spPr>
          <a:xfrm>
            <a:off x="5177899" y="2500142"/>
            <a:ext cx="1836202" cy="646331"/>
          </a:xfrm>
          <a:prstGeom prst="rect">
            <a:avLst/>
          </a:prstGeom>
          <a:noFill/>
        </p:spPr>
        <p:txBody>
          <a:bodyPr wrap="square" rtlCol="0">
            <a:spAutoFit/>
          </a:bodyPr>
          <a:lstStyle/>
          <a:p>
            <a:pPr algn="ctr"/>
            <a:r>
              <a:rPr lang="en-GB" sz="3600" b="1" dirty="0"/>
              <a:t>Or</a:t>
            </a:r>
            <a:endParaRPr lang="en-GB" sz="2400" b="1" dirty="0"/>
          </a:p>
        </p:txBody>
      </p:sp>
    </p:spTree>
    <p:extLst>
      <p:ext uri="{BB962C8B-B14F-4D97-AF65-F5344CB8AC3E}">
        <p14:creationId xmlns:p14="http://schemas.microsoft.com/office/powerpoint/2010/main" val="129654341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6" descr="2.png">
            <a:extLst>
              <a:ext uri="{FF2B5EF4-FFF2-40B4-BE49-F238E27FC236}">
                <a16:creationId xmlns:a16="http://schemas.microsoft.com/office/drawing/2014/main" id="{E365C6B9-D0F4-4892-B40E-86CEAE5CAC03}"/>
              </a:ext>
            </a:extLst>
          </p:cNvPr>
          <p:cNvPicPr>
            <a:picLocks noChangeAspect="1"/>
          </p:cNvPicPr>
          <p:nvPr/>
        </p:nvPicPr>
        <p:blipFill>
          <a:blip r:embed="rId3"/>
          <a:stretch>
            <a:fillRect/>
          </a:stretch>
        </p:blipFill>
        <p:spPr>
          <a:xfrm>
            <a:off x="0" y="1"/>
            <a:ext cx="12192000" cy="6858000"/>
          </a:xfrm>
          <a:prstGeom prst="rect">
            <a:avLst/>
          </a:prstGeom>
        </p:spPr>
      </p:pic>
      <p:sp>
        <p:nvSpPr>
          <p:cNvPr id="6" name="TextBox 5">
            <a:extLst>
              <a:ext uri="{FF2B5EF4-FFF2-40B4-BE49-F238E27FC236}">
                <a16:creationId xmlns:a16="http://schemas.microsoft.com/office/drawing/2014/main" id="{EFE8E2C1-D865-4291-9CDF-59BA86861A78}"/>
              </a:ext>
            </a:extLst>
          </p:cNvPr>
          <p:cNvSpPr txBox="1"/>
          <p:nvPr/>
        </p:nvSpPr>
        <p:spPr>
          <a:xfrm>
            <a:off x="2049058" y="1368325"/>
            <a:ext cx="6058622"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6287F"/>
                </a:solidFill>
                <a:effectLst/>
                <a:uLnTx/>
                <a:uFillTx/>
                <a:latin typeface="Calibri" panose="020F0502020204030204"/>
                <a:ea typeface="+mn-ea"/>
                <a:cs typeface="+mn-cs"/>
              </a:rPr>
              <a:t>SA Name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Course</a:t>
            </a:r>
          </a:p>
          <a:p>
            <a:pPr marL="342900" marR="0" lvl="0" indent="-3429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rPr>
              <a:t>Institution Name</a:t>
            </a:r>
          </a:p>
        </p:txBody>
      </p:sp>
      <p:pic>
        <p:nvPicPr>
          <p:cNvPr id="8" name="Picture 2">
            <a:extLst>
              <a:ext uri="{FF2B5EF4-FFF2-40B4-BE49-F238E27FC236}">
                <a16:creationId xmlns:a16="http://schemas.microsoft.com/office/drawing/2014/main" id="{81CF0D8C-621E-45B8-8482-1D6AAA8C70A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27" y="1355149"/>
            <a:ext cx="1194307" cy="206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Title 1">
            <a:extLst>
              <a:ext uri="{FF2B5EF4-FFF2-40B4-BE49-F238E27FC236}">
                <a16:creationId xmlns:a16="http://schemas.microsoft.com/office/drawing/2014/main" id="{55B6C7DA-4814-43E5-A48C-07256E542C18}"/>
              </a:ext>
            </a:extLst>
          </p:cNvPr>
          <p:cNvSpPr>
            <a:spLocks noGrp="1"/>
          </p:cNvSpPr>
          <p:nvPr>
            <p:ph type="title"/>
          </p:nvPr>
        </p:nvSpPr>
        <p:spPr>
          <a:xfrm>
            <a:off x="418006" y="262672"/>
            <a:ext cx="9543250" cy="707886"/>
          </a:xfrm>
        </p:spPr>
        <p:txBody>
          <a:bodyPr>
            <a:normAutofit/>
          </a:bodyPr>
          <a:lstStyle/>
          <a:p>
            <a:r>
              <a:rPr lang="en-US" b="1" dirty="0">
                <a:solidFill>
                  <a:srgbClr val="E6287F"/>
                </a:solidFill>
              </a:rPr>
              <a:t>Who are we?</a:t>
            </a:r>
          </a:p>
        </p:txBody>
      </p:sp>
      <p:pic>
        <p:nvPicPr>
          <p:cNvPr id="15" name="Picture 2">
            <a:extLst>
              <a:ext uri="{FF2B5EF4-FFF2-40B4-BE49-F238E27FC236}">
                <a16:creationId xmlns:a16="http://schemas.microsoft.com/office/drawing/2014/main" id="{A3C5A441-FDF4-4388-AB23-6BBE6148203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93127" y="3416515"/>
            <a:ext cx="1194307" cy="2061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a:extLst>
              <a:ext uri="{FF2B5EF4-FFF2-40B4-BE49-F238E27FC236}">
                <a16:creationId xmlns:a16="http://schemas.microsoft.com/office/drawing/2014/main" id="{11EDDE13-DDDF-4992-8BE4-577F06C24522}"/>
              </a:ext>
            </a:extLst>
          </p:cNvPr>
          <p:cNvSpPr txBox="1"/>
          <p:nvPr/>
        </p:nvSpPr>
        <p:spPr>
          <a:xfrm>
            <a:off x="2049058" y="4171648"/>
            <a:ext cx="6058622" cy="132343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3200" b="1" i="0" u="none" strike="noStrike" kern="1200" cap="none" spc="0" normalizeH="0" baseline="0" noProof="0" dirty="0">
                <a:ln>
                  <a:noFill/>
                </a:ln>
                <a:solidFill>
                  <a:srgbClr val="E6287F"/>
                </a:solidFill>
                <a:effectLst/>
                <a:uLnTx/>
                <a:uFillTx/>
                <a:latin typeface="Calibri" panose="020F0502020204030204"/>
                <a:ea typeface="+mn-ea"/>
                <a:cs typeface="+mn-cs"/>
              </a:rPr>
              <a:t>SA Name</a:t>
            </a:r>
          </a:p>
          <a:p>
            <a:pPr marL="342900" lvl="0" indent="-342900" defTabSz="457200">
              <a:buFont typeface="Arial" panose="020B0604020202020204" pitchFamily="34" charset="0"/>
              <a:buChar char="•"/>
              <a:defRPr/>
            </a:pPr>
            <a:r>
              <a:rPr lang="en-GB" sz="2400" dirty="0">
                <a:solidFill>
                  <a:prstClr val="black"/>
                </a:solidFill>
              </a:rPr>
              <a:t>Course</a:t>
            </a:r>
          </a:p>
          <a:p>
            <a:pPr marL="342900" lvl="0" indent="-342900" defTabSz="457200">
              <a:buFont typeface="Arial" panose="020B0604020202020204" pitchFamily="34" charset="0"/>
              <a:buChar char="•"/>
              <a:defRPr/>
            </a:pPr>
            <a:r>
              <a:rPr lang="en-GB" sz="2400" dirty="0">
                <a:solidFill>
                  <a:prstClr val="black"/>
                </a:solidFill>
              </a:rPr>
              <a:t>Institution Name</a:t>
            </a:r>
            <a:endParaRPr kumimoji="0" lang="en-GB"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30" name="Picture 6" descr="Stick Figures Hi Hello Welcome Waving Hands Greeting Stock Illustration -  Download Image Now - iStock">
            <a:extLst>
              <a:ext uri="{FF2B5EF4-FFF2-40B4-BE49-F238E27FC236}">
                <a16:creationId xmlns:a16="http://schemas.microsoft.com/office/drawing/2014/main" id="{C8833E97-54F0-499E-B8FF-37086EEE9A1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07680" y="2110281"/>
            <a:ext cx="3962400" cy="39624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1B2BD3F5-6375-4AB0-A611-40CC8B53A479}"/>
              </a:ext>
            </a:extLst>
          </p:cNvPr>
          <p:cNvSpPr/>
          <p:nvPr/>
        </p:nvSpPr>
        <p:spPr>
          <a:xfrm>
            <a:off x="2049058" y="2769987"/>
            <a:ext cx="6096000" cy="1323439"/>
          </a:xfrm>
          <a:prstGeom prst="rect">
            <a:avLst/>
          </a:prstGeom>
        </p:spPr>
        <p:txBody>
          <a:bodyPr>
            <a:spAutoFit/>
          </a:bodyPr>
          <a:lstStyle/>
          <a:p>
            <a:pPr lvl="0" defTabSz="457200">
              <a:defRPr/>
            </a:pPr>
            <a:r>
              <a:rPr lang="en-GB" sz="3200" b="1" dirty="0">
                <a:solidFill>
                  <a:srgbClr val="E6287F"/>
                </a:solidFill>
              </a:rPr>
              <a:t>SA Name</a:t>
            </a:r>
          </a:p>
          <a:p>
            <a:pPr marL="342900" lvl="0" indent="-342900" defTabSz="457200">
              <a:buFont typeface="Arial" panose="020B0604020202020204" pitchFamily="34" charset="0"/>
              <a:buChar char="•"/>
              <a:defRPr/>
            </a:pPr>
            <a:r>
              <a:rPr lang="en-GB" sz="2400" dirty="0">
                <a:solidFill>
                  <a:prstClr val="black"/>
                </a:solidFill>
              </a:rPr>
              <a:t>Course</a:t>
            </a:r>
          </a:p>
          <a:p>
            <a:pPr marL="342900" lvl="0" indent="-342900" defTabSz="457200">
              <a:buFont typeface="Arial" panose="020B0604020202020204" pitchFamily="34" charset="0"/>
              <a:buChar char="•"/>
              <a:defRPr/>
            </a:pPr>
            <a:r>
              <a:rPr lang="en-GB" sz="2400" dirty="0">
                <a:solidFill>
                  <a:prstClr val="black"/>
                </a:solidFill>
              </a:rPr>
              <a:t>Institution Name</a:t>
            </a:r>
          </a:p>
        </p:txBody>
      </p:sp>
      <p:pic>
        <p:nvPicPr>
          <p:cNvPr id="20" name="Picture 19">
            <a:extLst>
              <a:ext uri="{FF2B5EF4-FFF2-40B4-BE49-F238E27FC236}">
                <a16:creationId xmlns:a16="http://schemas.microsoft.com/office/drawing/2014/main" id="{501ADB24-B28B-4304-BAD8-A070EFF7DFAE}"/>
              </a:ext>
            </a:extLst>
          </p:cNvPr>
          <p:cNvPicPr>
            <a:picLocks noChangeAspect="1"/>
          </p:cNvPicPr>
          <p:nvPr/>
        </p:nvPicPr>
        <p:blipFill>
          <a:blip r:embed="rId6">
            <a:biLevel thresh="75000"/>
            <a:extLst>
              <a:ext uri="{BEBA8EAE-BF5A-486C-A8C5-ECC9F3942E4B}">
                <a14:imgProps xmlns:a14="http://schemas.microsoft.com/office/drawing/2010/main">
                  <a14:imgLayer r:embed="rId7">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Tree>
    <p:extLst>
      <p:ext uri="{BB962C8B-B14F-4D97-AF65-F5344CB8AC3E}">
        <p14:creationId xmlns:p14="http://schemas.microsoft.com/office/powerpoint/2010/main" val="25328632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sp>
        <p:nvSpPr>
          <p:cNvPr id="3" name="TextBox 2">
            <a:extLst>
              <a:ext uri="{FF2B5EF4-FFF2-40B4-BE49-F238E27FC236}">
                <a16:creationId xmlns:a16="http://schemas.microsoft.com/office/drawing/2014/main" id="{32072F21-FF6F-4F98-ACEA-B0F7B21D82FC}"/>
              </a:ext>
            </a:extLst>
          </p:cNvPr>
          <p:cNvSpPr txBox="1"/>
          <p:nvPr/>
        </p:nvSpPr>
        <p:spPr>
          <a:xfrm>
            <a:off x="846220" y="1170002"/>
            <a:ext cx="10704095" cy="5078313"/>
          </a:xfrm>
          <a:prstGeom prst="rect">
            <a:avLst/>
          </a:prstGeom>
          <a:noFill/>
        </p:spPr>
        <p:txBody>
          <a:bodyPr wrap="square" rtlCol="0">
            <a:spAutoFit/>
          </a:bodyPr>
          <a:lstStyle/>
          <a:p>
            <a:r>
              <a:rPr lang="en-GB" sz="2400" b="1" dirty="0"/>
              <a:t>You will be more successful at this challenge if:</a:t>
            </a:r>
          </a:p>
          <a:p>
            <a:endParaRPr lang="en-GB" sz="2400" b="1" dirty="0"/>
          </a:p>
          <a:p>
            <a:pPr marL="342900" indent="-342900">
              <a:lnSpc>
                <a:spcPct val="150000"/>
              </a:lnSpc>
              <a:buFont typeface="Arial" panose="020B0604020202020204" pitchFamily="34" charset="0"/>
              <a:buChar char="•"/>
            </a:pPr>
            <a:r>
              <a:rPr lang="en-GB" sz="2400" dirty="0"/>
              <a:t>You </a:t>
            </a:r>
            <a:r>
              <a:rPr lang="en-GB" sz="2400" b="1" dirty="0">
                <a:solidFill>
                  <a:srgbClr val="E6287F"/>
                </a:solidFill>
              </a:rPr>
              <a:t>connect</a:t>
            </a:r>
            <a:r>
              <a:rPr lang="en-GB" sz="2400" dirty="0"/>
              <a:t> information and </a:t>
            </a:r>
            <a:r>
              <a:rPr lang="en-GB" sz="2400" b="1" dirty="0">
                <a:solidFill>
                  <a:srgbClr val="E6287F"/>
                </a:solidFill>
              </a:rPr>
              <a:t>justify</a:t>
            </a:r>
            <a:r>
              <a:rPr lang="en-GB" sz="2400" dirty="0"/>
              <a:t> your decisions using logic and reasoning.</a:t>
            </a:r>
          </a:p>
          <a:p>
            <a:pPr marL="342900" indent="-342900">
              <a:lnSpc>
                <a:spcPct val="150000"/>
              </a:lnSpc>
              <a:buFont typeface="Arial" panose="020B0604020202020204" pitchFamily="34" charset="0"/>
              <a:buChar char="•"/>
            </a:pPr>
            <a:r>
              <a:rPr lang="en-GB" sz="2400" dirty="0"/>
              <a:t>You </a:t>
            </a:r>
            <a:r>
              <a:rPr lang="en-GB" sz="2400" b="1" dirty="0">
                <a:solidFill>
                  <a:srgbClr val="E6287F"/>
                </a:solidFill>
              </a:rPr>
              <a:t>analyse</a:t>
            </a:r>
            <a:r>
              <a:rPr lang="en-GB" sz="2400" dirty="0"/>
              <a:t> the sources in detail and use </a:t>
            </a:r>
            <a:r>
              <a:rPr lang="en-GB" sz="2400" b="1" dirty="0">
                <a:solidFill>
                  <a:srgbClr val="E6287F"/>
                </a:solidFill>
              </a:rPr>
              <a:t>critical thinking </a:t>
            </a:r>
            <a:r>
              <a:rPr lang="en-GB" sz="2400" dirty="0"/>
              <a:t>to make your point.</a:t>
            </a:r>
          </a:p>
          <a:p>
            <a:pPr marL="342900" indent="-342900">
              <a:lnSpc>
                <a:spcPct val="150000"/>
              </a:lnSpc>
              <a:buFont typeface="Arial" panose="020B0604020202020204" pitchFamily="34" charset="0"/>
              <a:buChar char="•"/>
            </a:pPr>
            <a:r>
              <a:rPr lang="en-GB" sz="2400" dirty="0"/>
              <a:t>You use </a:t>
            </a:r>
            <a:r>
              <a:rPr lang="en-GB" sz="2400" b="1" dirty="0">
                <a:solidFill>
                  <a:srgbClr val="E6287F"/>
                </a:solidFill>
              </a:rPr>
              <a:t>PEEL </a:t>
            </a:r>
            <a:r>
              <a:rPr lang="en-GB" sz="2400" dirty="0"/>
              <a:t>as the </a:t>
            </a:r>
            <a:r>
              <a:rPr lang="en-GB" sz="2400" b="1" dirty="0">
                <a:solidFill>
                  <a:srgbClr val="E6287F"/>
                </a:solidFill>
              </a:rPr>
              <a:t>structure</a:t>
            </a:r>
            <a:r>
              <a:rPr lang="en-GB" sz="2400" dirty="0"/>
              <a:t> for your presentation.</a:t>
            </a:r>
          </a:p>
          <a:p>
            <a:pPr marL="342900" indent="-342900">
              <a:lnSpc>
                <a:spcPct val="150000"/>
              </a:lnSpc>
              <a:buFont typeface="Arial" panose="020B0604020202020204" pitchFamily="34" charset="0"/>
              <a:buChar char="•"/>
            </a:pPr>
            <a:r>
              <a:rPr lang="en-GB" sz="2400" dirty="0"/>
              <a:t>You </a:t>
            </a:r>
            <a:r>
              <a:rPr lang="en-GB" sz="2400" b="1" dirty="0">
                <a:solidFill>
                  <a:srgbClr val="E6287F"/>
                </a:solidFill>
              </a:rPr>
              <a:t>collaborate</a:t>
            </a:r>
            <a:r>
              <a:rPr lang="en-GB" sz="2400" dirty="0"/>
              <a:t> well with others, treating each other with </a:t>
            </a:r>
            <a:r>
              <a:rPr lang="en-GB" sz="2400" b="1" dirty="0">
                <a:solidFill>
                  <a:srgbClr val="E6287F"/>
                </a:solidFill>
              </a:rPr>
              <a:t>respect</a:t>
            </a:r>
            <a:r>
              <a:rPr lang="en-GB" sz="2400" dirty="0"/>
              <a:t> and putting forward </a:t>
            </a:r>
            <a:r>
              <a:rPr lang="en-GB" sz="2400" b="1" dirty="0">
                <a:solidFill>
                  <a:srgbClr val="E6287F"/>
                </a:solidFill>
              </a:rPr>
              <a:t>ideas</a:t>
            </a:r>
            <a:r>
              <a:rPr lang="en-GB" sz="2400" dirty="0"/>
              <a:t>.</a:t>
            </a:r>
          </a:p>
          <a:p>
            <a:pPr marL="342900" indent="-342900">
              <a:lnSpc>
                <a:spcPct val="150000"/>
              </a:lnSpc>
              <a:buFont typeface="Arial" panose="020B0604020202020204" pitchFamily="34" charset="0"/>
              <a:buChar char="•"/>
            </a:pPr>
            <a:r>
              <a:rPr lang="en-GB" sz="2400" dirty="0"/>
              <a:t>You </a:t>
            </a:r>
            <a:r>
              <a:rPr lang="en-GB" sz="2400" b="1" dirty="0">
                <a:solidFill>
                  <a:srgbClr val="E6287F"/>
                </a:solidFill>
              </a:rPr>
              <a:t>present</a:t>
            </a:r>
            <a:r>
              <a:rPr lang="en-GB" sz="2400" dirty="0"/>
              <a:t> your argument </a:t>
            </a:r>
            <a:r>
              <a:rPr lang="en-GB" sz="2400" b="1" dirty="0">
                <a:solidFill>
                  <a:srgbClr val="E6287F"/>
                </a:solidFill>
              </a:rPr>
              <a:t>clearly </a:t>
            </a:r>
            <a:r>
              <a:rPr lang="en-GB" sz="2400" dirty="0"/>
              <a:t>and </a:t>
            </a:r>
            <a:r>
              <a:rPr lang="en-GB" sz="2400" b="1" dirty="0">
                <a:solidFill>
                  <a:srgbClr val="E6287F"/>
                </a:solidFill>
              </a:rPr>
              <a:t>confidently</a:t>
            </a:r>
            <a:r>
              <a:rPr lang="en-GB" sz="2400" dirty="0"/>
              <a:t>, using the correct </a:t>
            </a:r>
            <a:r>
              <a:rPr lang="en-GB" sz="2400" b="1" dirty="0">
                <a:solidFill>
                  <a:srgbClr val="E6287F"/>
                </a:solidFill>
              </a:rPr>
              <a:t>body language</a:t>
            </a:r>
            <a:r>
              <a:rPr lang="en-GB" sz="2400" dirty="0"/>
              <a:t> and </a:t>
            </a:r>
            <a:r>
              <a:rPr lang="en-GB" sz="2400" b="1" dirty="0">
                <a:solidFill>
                  <a:srgbClr val="E6287F"/>
                </a:solidFill>
              </a:rPr>
              <a:t>tone</a:t>
            </a:r>
            <a:r>
              <a:rPr lang="en-GB" sz="2400" dirty="0"/>
              <a:t> of voice.</a:t>
            </a:r>
          </a:p>
          <a:p>
            <a:pPr marL="342900" indent="-342900">
              <a:buFont typeface="Arial" panose="020B0604020202020204" pitchFamily="34" charset="0"/>
              <a:buChar char="•"/>
            </a:pPr>
            <a:endParaRPr lang="en-GB" sz="2400" dirty="0"/>
          </a:p>
        </p:txBody>
      </p:sp>
      <p:sp>
        <p:nvSpPr>
          <p:cNvPr id="18" name="Title 1">
            <a:extLst>
              <a:ext uri="{FF2B5EF4-FFF2-40B4-BE49-F238E27FC236}">
                <a16:creationId xmlns:a16="http://schemas.microsoft.com/office/drawing/2014/main" id="{BCFD6CFB-D5E0-448B-BDC1-F7F0AA952637}"/>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dirty="0">
                <a:solidFill>
                  <a:srgbClr val="E6287F"/>
                </a:solidFill>
                <a:latin typeface="Calibri Light" panose="020F0302020204030204"/>
              </a:rPr>
              <a:t>How we decide on a winner…</a:t>
            </a:r>
            <a:endPar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endParaRPr>
          </a:p>
        </p:txBody>
      </p:sp>
      <p:pic>
        <p:nvPicPr>
          <p:cNvPr id="22" name="Picture 21">
            <a:extLst>
              <a:ext uri="{FF2B5EF4-FFF2-40B4-BE49-F238E27FC236}">
                <a16:creationId xmlns:a16="http://schemas.microsoft.com/office/drawing/2014/main" id="{45A6FE82-0139-48BD-B684-23A12AA73533}"/>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Tree>
    <p:extLst>
      <p:ext uri="{BB962C8B-B14F-4D97-AF65-F5344CB8AC3E}">
        <p14:creationId xmlns:p14="http://schemas.microsoft.com/office/powerpoint/2010/main" val="262816157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4" name="Rectangle 3">
            <a:extLst>
              <a:ext uri="{FF2B5EF4-FFF2-40B4-BE49-F238E27FC236}">
                <a16:creationId xmlns:a16="http://schemas.microsoft.com/office/drawing/2014/main" id="{9D95292E-C7B2-4F45-9C0C-93D738805149}"/>
              </a:ext>
            </a:extLst>
          </p:cNvPr>
          <p:cNvSpPr/>
          <p:nvPr/>
        </p:nvSpPr>
        <p:spPr>
          <a:xfrm>
            <a:off x="838200" y="1142795"/>
            <a:ext cx="10515600" cy="892552"/>
          </a:xfrm>
          <a:prstGeom prst="rect">
            <a:avLst/>
          </a:prstGeom>
        </p:spPr>
        <p:txBody>
          <a:bodyPr wrap="square">
            <a:spAutoFit/>
          </a:bodyPr>
          <a:lstStyle/>
          <a:p>
            <a:r>
              <a:rPr lang="en-US" sz="2800" b="1" dirty="0">
                <a:solidFill>
                  <a:srgbClr val="E6287F"/>
                </a:solidFill>
              </a:rPr>
              <a:t>Each debate point you make should be PEEL structured:</a:t>
            </a:r>
          </a:p>
          <a:p>
            <a:endParaRPr lang="en-US" sz="2400" dirty="0"/>
          </a:p>
        </p:txBody>
      </p:sp>
      <p:sp>
        <p:nvSpPr>
          <p:cNvPr id="9" name="TextBox 8">
            <a:extLst>
              <a:ext uri="{FF2B5EF4-FFF2-40B4-BE49-F238E27FC236}">
                <a16:creationId xmlns:a16="http://schemas.microsoft.com/office/drawing/2014/main" id="{67773EB3-C26B-90E4-23BA-5E64E8A6A1D0}"/>
              </a:ext>
            </a:extLst>
          </p:cNvPr>
          <p:cNvSpPr txBox="1"/>
          <p:nvPr/>
        </p:nvSpPr>
        <p:spPr>
          <a:xfrm>
            <a:off x="494071" y="3283737"/>
            <a:ext cx="1968726" cy="646331"/>
          </a:xfrm>
          <a:prstGeom prst="rect">
            <a:avLst/>
          </a:prstGeom>
          <a:noFill/>
        </p:spPr>
        <p:txBody>
          <a:bodyPr wrap="square" rtlCol="0">
            <a:spAutoFit/>
          </a:bodyPr>
          <a:lstStyle/>
          <a:p>
            <a:pPr algn="ctr"/>
            <a:r>
              <a:rPr lang="en-GB" sz="3600" b="1" dirty="0">
                <a:solidFill>
                  <a:srgbClr val="E6287F"/>
                </a:solidFill>
              </a:rPr>
              <a:t>P</a:t>
            </a:r>
            <a:r>
              <a:rPr lang="en-GB" sz="2400" dirty="0"/>
              <a:t>oint</a:t>
            </a:r>
            <a:endParaRPr lang="en-GB" dirty="0"/>
          </a:p>
        </p:txBody>
      </p:sp>
      <p:sp>
        <p:nvSpPr>
          <p:cNvPr id="19" name="TextBox 18">
            <a:extLst>
              <a:ext uri="{FF2B5EF4-FFF2-40B4-BE49-F238E27FC236}">
                <a16:creationId xmlns:a16="http://schemas.microsoft.com/office/drawing/2014/main" id="{7F8B5339-A002-AC0B-CD17-5F1B1AFBA278}"/>
              </a:ext>
            </a:extLst>
          </p:cNvPr>
          <p:cNvSpPr txBox="1"/>
          <p:nvPr/>
        </p:nvSpPr>
        <p:spPr>
          <a:xfrm>
            <a:off x="3393704" y="3283737"/>
            <a:ext cx="2328392" cy="646331"/>
          </a:xfrm>
          <a:prstGeom prst="rect">
            <a:avLst/>
          </a:prstGeom>
          <a:noFill/>
        </p:spPr>
        <p:txBody>
          <a:bodyPr wrap="square" rtlCol="0">
            <a:spAutoFit/>
          </a:bodyPr>
          <a:lstStyle/>
          <a:p>
            <a:pPr algn="ctr"/>
            <a:r>
              <a:rPr lang="en-GB" sz="3600" b="1" dirty="0">
                <a:solidFill>
                  <a:srgbClr val="E6287F"/>
                </a:solidFill>
              </a:rPr>
              <a:t>E</a:t>
            </a:r>
            <a:r>
              <a:rPr lang="en-GB" sz="2400" dirty="0"/>
              <a:t>vidence</a:t>
            </a:r>
            <a:endParaRPr lang="en-GB" dirty="0"/>
          </a:p>
        </p:txBody>
      </p:sp>
      <p:grpSp>
        <p:nvGrpSpPr>
          <p:cNvPr id="23" name="Group 22">
            <a:extLst>
              <a:ext uri="{FF2B5EF4-FFF2-40B4-BE49-F238E27FC236}">
                <a16:creationId xmlns:a16="http://schemas.microsoft.com/office/drawing/2014/main" id="{B50DFA2F-3D36-033D-5805-656A71FC4BF3}"/>
              </a:ext>
            </a:extLst>
          </p:cNvPr>
          <p:cNvGrpSpPr/>
          <p:nvPr/>
        </p:nvGrpSpPr>
        <p:grpSpPr>
          <a:xfrm>
            <a:off x="7085101" y="2076154"/>
            <a:ext cx="1098000" cy="1098001"/>
            <a:chOff x="5461996" y="2591175"/>
            <a:chExt cx="1098000" cy="1098001"/>
          </a:xfrm>
        </p:grpSpPr>
        <p:sp>
          <p:nvSpPr>
            <p:cNvPr id="24" name="Oval 23">
              <a:extLst>
                <a:ext uri="{FF2B5EF4-FFF2-40B4-BE49-F238E27FC236}">
                  <a16:creationId xmlns:a16="http://schemas.microsoft.com/office/drawing/2014/main" id="{DF805722-534D-FCEF-BA66-9057B39B38DA}"/>
                </a:ext>
              </a:extLst>
            </p:cNvPr>
            <p:cNvSpPr/>
            <p:nvPr/>
          </p:nvSpPr>
          <p:spPr>
            <a:xfrm>
              <a:off x="5461996" y="2591176"/>
              <a:ext cx="1098000" cy="1098000"/>
            </a:xfrm>
            <a:prstGeom prst="ellipse">
              <a:avLst/>
            </a:prstGeom>
            <a:solidFill>
              <a:srgbClr val="E6287F"/>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GB"/>
            </a:p>
          </p:txBody>
        </p:sp>
        <p:pic>
          <p:nvPicPr>
            <p:cNvPr id="25" name="Graphic 24" descr="Rope Knot with solid fill">
              <a:extLst>
                <a:ext uri="{FF2B5EF4-FFF2-40B4-BE49-F238E27FC236}">
                  <a16:creationId xmlns:a16="http://schemas.microsoft.com/office/drawing/2014/main" id="{FD334CF8-B002-1B66-251B-A65D46E5DCB4}"/>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5461996" y="2591175"/>
              <a:ext cx="1097999" cy="1097999"/>
            </a:xfrm>
            <a:prstGeom prst="rect">
              <a:avLst/>
            </a:prstGeom>
          </p:spPr>
        </p:pic>
      </p:grpSp>
      <p:grpSp>
        <p:nvGrpSpPr>
          <p:cNvPr id="26" name="Group 25">
            <a:extLst>
              <a:ext uri="{FF2B5EF4-FFF2-40B4-BE49-F238E27FC236}">
                <a16:creationId xmlns:a16="http://schemas.microsoft.com/office/drawing/2014/main" id="{2B564F39-B7A8-0BC8-9393-6BC1E43F0CF4}"/>
              </a:ext>
            </a:extLst>
          </p:cNvPr>
          <p:cNvGrpSpPr/>
          <p:nvPr/>
        </p:nvGrpSpPr>
        <p:grpSpPr>
          <a:xfrm>
            <a:off x="4008900" y="2076154"/>
            <a:ext cx="1098000" cy="1098000"/>
            <a:chOff x="3346995" y="2591176"/>
            <a:chExt cx="1098000" cy="1098000"/>
          </a:xfrm>
        </p:grpSpPr>
        <p:sp>
          <p:nvSpPr>
            <p:cNvPr id="27" name="Oval 26">
              <a:extLst>
                <a:ext uri="{FF2B5EF4-FFF2-40B4-BE49-F238E27FC236}">
                  <a16:creationId xmlns:a16="http://schemas.microsoft.com/office/drawing/2014/main" id="{ABC841CA-CA88-3CA8-3537-4BFFB1DA4236}"/>
                </a:ext>
              </a:extLst>
            </p:cNvPr>
            <p:cNvSpPr/>
            <p:nvPr/>
          </p:nvSpPr>
          <p:spPr>
            <a:xfrm>
              <a:off x="3346995" y="2591176"/>
              <a:ext cx="1098000" cy="1098000"/>
            </a:xfrm>
            <a:prstGeom prst="ellipse">
              <a:avLst/>
            </a:prstGeom>
            <a:solidFill>
              <a:srgbClr val="2F2E7E"/>
            </a:solidFill>
          </p:spPr>
          <p:style>
            <a:lnRef idx="0">
              <a:schemeClr val="lt1">
                <a:alpha val="0"/>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p:style>
          <p:txBody>
            <a:bodyPr/>
            <a:lstStyle/>
            <a:p>
              <a:endParaRPr lang="en-GB"/>
            </a:p>
          </p:txBody>
        </p:sp>
        <p:pic>
          <p:nvPicPr>
            <p:cNvPr id="28" name="Graphic 27" descr="Open quotation mark with solid fill">
              <a:extLst>
                <a:ext uri="{FF2B5EF4-FFF2-40B4-BE49-F238E27FC236}">
                  <a16:creationId xmlns:a16="http://schemas.microsoft.com/office/drawing/2014/main" id="{11FEF13B-6419-00CE-05AB-61CA8601D8FC}"/>
                </a:ext>
              </a:extLst>
            </p:cNvPr>
            <p:cNvPicPr>
              <a:picLocks noChangeAspect="1"/>
            </p:cNvPicPr>
            <p:nvPr/>
          </p:nvPicPr>
          <p:blipFill>
            <a:blip r:embed="rId8">
              <a:extLst>
                <a:ext uri="{96DAC541-7B7A-43D3-8B79-37D633B846F1}">
                  <asvg:svgBlip xmlns:asvg="http://schemas.microsoft.com/office/drawing/2016/SVG/main" r:embed="rId9"/>
                </a:ext>
              </a:extLst>
            </a:blip>
            <a:srcRect/>
            <a:stretch/>
          </p:blipFill>
          <p:spPr>
            <a:xfrm>
              <a:off x="3438795" y="2682976"/>
              <a:ext cx="914400" cy="914400"/>
            </a:xfrm>
            <a:prstGeom prst="rect">
              <a:avLst/>
            </a:prstGeom>
          </p:spPr>
        </p:pic>
      </p:grpSp>
      <p:grpSp>
        <p:nvGrpSpPr>
          <p:cNvPr id="29" name="Group 28">
            <a:extLst>
              <a:ext uri="{FF2B5EF4-FFF2-40B4-BE49-F238E27FC236}">
                <a16:creationId xmlns:a16="http://schemas.microsoft.com/office/drawing/2014/main" id="{CCB7C9E2-D744-2887-8E3B-C00C7A90A4D3}"/>
              </a:ext>
            </a:extLst>
          </p:cNvPr>
          <p:cNvGrpSpPr/>
          <p:nvPr/>
        </p:nvGrpSpPr>
        <p:grpSpPr>
          <a:xfrm>
            <a:off x="932699" y="2076154"/>
            <a:ext cx="1098000" cy="1098000"/>
            <a:chOff x="1231995" y="2591176"/>
            <a:chExt cx="1098000" cy="1098000"/>
          </a:xfrm>
        </p:grpSpPr>
        <p:sp>
          <p:nvSpPr>
            <p:cNvPr id="30" name="Oval 29">
              <a:extLst>
                <a:ext uri="{FF2B5EF4-FFF2-40B4-BE49-F238E27FC236}">
                  <a16:creationId xmlns:a16="http://schemas.microsoft.com/office/drawing/2014/main" id="{53F08E22-B56E-983A-4717-B06E9CED647D}"/>
                </a:ext>
              </a:extLst>
            </p:cNvPr>
            <p:cNvSpPr/>
            <p:nvPr/>
          </p:nvSpPr>
          <p:spPr>
            <a:xfrm>
              <a:off x="1231995" y="2591176"/>
              <a:ext cx="1098000" cy="1098000"/>
            </a:xfrm>
            <a:prstGeom prst="ellipse">
              <a:avLst/>
            </a:prstGeom>
            <a:solidFill>
              <a:srgbClr val="75C5C2"/>
            </a:solidFill>
          </p:spPr>
          <p:style>
            <a:lnRef idx="0">
              <a:schemeClr val="lt1">
                <a:alpha val="0"/>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p:style>
          <p:txBody>
            <a:bodyPr/>
            <a:lstStyle/>
            <a:p>
              <a:endParaRPr lang="en-GB"/>
            </a:p>
          </p:txBody>
        </p:sp>
        <p:pic>
          <p:nvPicPr>
            <p:cNvPr id="31" name="Graphic 30" descr="Lights On with solid fill">
              <a:extLst>
                <a:ext uri="{FF2B5EF4-FFF2-40B4-BE49-F238E27FC236}">
                  <a16:creationId xmlns:a16="http://schemas.microsoft.com/office/drawing/2014/main" id="{20CC7809-8866-B129-C706-534380B39F76}"/>
                </a:ext>
              </a:extLst>
            </p:cNvPr>
            <p:cNvPicPr>
              <a:picLocks noChangeAspect="1"/>
            </p:cNvPicPr>
            <p:nvPr/>
          </p:nvPicPr>
          <p:blipFill>
            <a:blip r:embed="rId10">
              <a:extLst>
                <a:ext uri="{96DAC541-7B7A-43D3-8B79-37D633B846F1}">
                  <asvg:svgBlip xmlns:asvg="http://schemas.microsoft.com/office/drawing/2016/SVG/main" r:embed="rId11"/>
                </a:ext>
              </a:extLst>
            </a:blip>
            <a:srcRect/>
            <a:stretch/>
          </p:blipFill>
          <p:spPr>
            <a:xfrm>
              <a:off x="1320530" y="2682976"/>
              <a:ext cx="914400" cy="914400"/>
            </a:xfrm>
            <a:prstGeom prst="rect">
              <a:avLst/>
            </a:prstGeom>
          </p:spPr>
        </p:pic>
      </p:grpSp>
      <p:sp>
        <p:nvSpPr>
          <p:cNvPr id="33" name="Title 1">
            <a:extLst>
              <a:ext uri="{FF2B5EF4-FFF2-40B4-BE49-F238E27FC236}">
                <a16:creationId xmlns:a16="http://schemas.microsoft.com/office/drawing/2014/main" id="{490E9D83-58E7-4721-9C49-BFDCF5A5C1BC}"/>
              </a:ext>
            </a:extLst>
          </p:cNvPr>
          <p:cNvSpPr txBox="1">
            <a:spLocks/>
          </p:cNvSpPr>
          <p:nvPr/>
        </p:nvSpPr>
        <p:spPr>
          <a:xfrm>
            <a:off x="2067158" y="4615441"/>
            <a:ext cx="1601522" cy="646331"/>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solidFill>
                  <a:srgbClr val="E6287F"/>
                </a:solidFill>
                <a:latin typeface="+mn-lt"/>
              </a:rPr>
              <a:t>Hint!     – </a:t>
            </a:r>
            <a:endParaRPr lang="en-US" sz="4500" b="1" dirty="0">
              <a:solidFill>
                <a:srgbClr val="E6287F"/>
              </a:solidFill>
              <a:latin typeface="+mn-lt"/>
            </a:endParaRPr>
          </a:p>
        </p:txBody>
      </p:sp>
      <p:pic>
        <p:nvPicPr>
          <p:cNvPr id="34" name="Picture 2" descr="Light Bulb Line Icon Vector Isolated On White Background Flat Style For  Graphic Design Stock Illustration - Download Image Now - iStock">
            <a:extLst>
              <a:ext uri="{FF2B5EF4-FFF2-40B4-BE49-F238E27FC236}">
                <a16:creationId xmlns:a16="http://schemas.microsoft.com/office/drawing/2014/main" id="{E9343D95-3C12-4463-8A08-6AD50CECD9BE}"/>
              </a:ext>
            </a:extLst>
          </p:cNvPr>
          <p:cNvPicPr>
            <a:picLocks noChangeAspect="1" noChangeArrowheads="1"/>
          </p:cNvPicPr>
          <p:nvPr/>
        </p:nvPicPr>
        <p:blipFill>
          <a:blip r:embed="rId1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1094747" y="4381011"/>
            <a:ext cx="961422" cy="961422"/>
          </a:xfrm>
          <a:prstGeom prst="rect">
            <a:avLst/>
          </a:prstGeom>
          <a:noFill/>
          <a:extLst>
            <a:ext uri="{909E8E84-426E-40DD-AFC4-6F175D3DCCD1}">
              <a14:hiddenFill xmlns:a14="http://schemas.microsoft.com/office/drawing/2010/main">
                <a:solidFill>
                  <a:srgbClr val="FFFFFF"/>
                </a:solidFill>
              </a14:hiddenFill>
            </a:ext>
          </a:extLst>
        </p:spPr>
      </p:pic>
      <p:sp>
        <p:nvSpPr>
          <p:cNvPr id="35" name="Title 1">
            <a:extLst>
              <a:ext uri="{FF2B5EF4-FFF2-40B4-BE49-F238E27FC236}">
                <a16:creationId xmlns:a16="http://schemas.microsoft.com/office/drawing/2014/main" id="{142B5CAA-ECF4-46CF-A34F-18C05FB9F945}"/>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Remember to PEEL</a:t>
            </a:r>
            <a:endParaRPr kumimoji="0" lang="en-US" sz="4400" b="1" i="0" u="none" strike="noStrike" kern="1200" cap="none" spc="0" normalizeH="0" baseline="0" noProof="0" dirty="0">
              <a:ln>
                <a:noFill/>
              </a:ln>
              <a:solidFill>
                <a:srgbClr val="E6287F"/>
              </a:solidFill>
              <a:effectLst/>
              <a:uLnTx/>
              <a:uFillTx/>
              <a:latin typeface="Calibri Light" panose="020F0302020204030204"/>
            </a:endParaRPr>
          </a:p>
        </p:txBody>
      </p:sp>
      <p:grpSp>
        <p:nvGrpSpPr>
          <p:cNvPr id="16" name="Group 15">
            <a:extLst>
              <a:ext uri="{FF2B5EF4-FFF2-40B4-BE49-F238E27FC236}">
                <a16:creationId xmlns:a16="http://schemas.microsoft.com/office/drawing/2014/main" id="{07161A1E-433C-4EE1-AFF0-CFDCC0BF6DA7}"/>
              </a:ext>
            </a:extLst>
          </p:cNvPr>
          <p:cNvGrpSpPr/>
          <p:nvPr/>
        </p:nvGrpSpPr>
        <p:grpSpPr>
          <a:xfrm>
            <a:off x="10161301" y="2076154"/>
            <a:ext cx="1098000" cy="1098000"/>
            <a:chOff x="6627742" y="4543018"/>
            <a:chExt cx="1098000" cy="1098000"/>
          </a:xfrm>
        </p:grpSpPr>
        <p:sp>
          <p:nvSpPr>
            <p:cNvPr id="37" name="Oval 36">
              <a:extLst>
                <a:ext uri="{FF2B5EF4-FFF2-40B4-BE49-F238E27FC236}">
                  <a16:creationId xmlns:a16="http://schemas.microsoft.com/office/drawing/2014/main" id="{862EFDF1-D372-4B22-B6A5-DB3EC510995F}"/>
                </a:ext>
              </a:extLst>
            </p:cNvPr>
            <p:cNvSpPr/>
            <p:nvPr/>
          </p:nvSpPr>
          <p:spPr>
            <a:xfrm>
              <a:off x="6627742" y="4543018"/>
              <a:ext cx="1098000" cy="1098000"/>
            </a:xfrm>
            <a:prstGeom prst="ellipse">
              <a:avLst/>
            </a:prstGeom>
            <a:solidFill>
              <a:schemeClr val="accent5">
                <a:lumMod val="60000"/>
                <a:lumOff val="40000"/>
              </a:schemeClr>
            </a:solidFill>
          </p:spPr>
          <p:style>
            <a:lnRef idx="0">
              <a:schemeClr val="lt1">
                <a:alpha val="0"/>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p:style>
          <p:txBody>
            <a:bodyPr/>
            <a:lstStyle/>
            <a:p>
              <a:endParaRPr lang="en-GB"/>
            </a:p>
          </p:txBody>
        </p:sp>
        <p:pic>
          <p:nvPicPr>
            <p:cNvPr id="5128" name="Picture 8" descr="White speech bubble icon - Free white speech bubble icons">
              <a:extLst>
                <a:ext uri="{FF2B5EF4-FFF2-40B4-BE49-F238E27FC236}">
                  <a16:creationId xmlns:a16="http://schemas.microsoft.com/office/drawing/2014/main" id="{DD6382B5-1A8E-424F-8F1E-0CD5491311CD}"/>
                </a:ext>
              </a:extLst>
            </p:cNvPr>
            <p:cNvPicPr>
              <a:picLocks noChangeAspect="1" noChangeArrowheads="1"/>
            </p:cNvPicPr>
            <p:nvPr/>
          </p:nvPicPr>
          <p:blipFill>
            <a:blip r:embed="rId13">
              <a:clrChange>
                <a:clrFrom>
                  <a:srgbClr val="000000"/>
                </a:clrFrom>
                <a:clrTo>
                  <a:srgbClr val="000000">
                    <a:alpha val="0"/>
                  </a:srgbClr>
                </a:clrTo>
              </a:clrChange>
              <a:lum bright="70000" contrast="-70000"/>
              <a:extLst>
                <a:ext uri="{28A0092B-C50C-407E-A947-70E740481C1C}">
                  <a14:useLocalDpi xmlns:a14="http://schemas.microsoft.com/office/drawing/2010/main" val="0"/>
                </a:ext>
              </a:extLst>
            </a:blip>
            <a:srcRect/>
            <a:stretch>
              <a:fillRect/>
            </a:stretch>
          </p:blipFill>
          <p:spPr bwMode="auto">
            <a:xfrm>
              <a:off x="6831340" y="4739649"/>
              <a:ext cx="713954" cy="713954"/>
            </a:xfrm>
            <a:prstGeom prst="rect">
              <a:avLst/>
            </a:prstGeom>
            <a:noFill/>
            <a:extLst>
              <a:ext uri="{909E8E84-426E-40DD-AFC4-6F175D3DCCD1}">
                <a14:hiddenFill xmlns:a14="http://schemas.microsoft.com/office/drawing/2010/main">
                  <a:solidFill>
                    <a:srgbClr val="FFFFFF"/>
                  </a:solidFill>
                </a14:hiddenFill>
              </a:ext>
            </a:extLst>
          </p:spPr>
        </p:pic>
      </p:grpSp>
      <p:sp>
        <p:nvSpPr>
          <p:cNvPr id="39" name="TextBox 38">
            <a:extLst>
              <a:ext uri="{FF2B5EF4-FFF2-40B4-BE49-F238E27FC236}">
                <a16:creationId xmlns:a16="http://schemas.microsoft.com/office/drawing/2014/main" id="{12EE1BCC-60D6-43FA-AD8A-22BF1193A711}"/>
              </a:ext>
            </a:extLst>
          </p:cNvPr>
          <p:cNvSpPr txBox="1"/>
          <p:nvPr/>
        </p:nvSpPr>
        <p:spPr>
          <a:xfrm>
            <a:off x="6569267" y="3283737"/>
            <a:ext cx="2328392" cy="646331"/>
          </a:xfrm>
          <a:prstGeom prst="rect">
            <a:avLst/>
          </a:prstGeom>
          <a:noFill/>
        </p:spPr>
        <p:txBody>
          <a:bodyPr wrap="square" rtlCol="0">
            <a:spAutoFit/>
          </a:bodyPr>
          <a:lstStyle/>
          <a:p>
            <a:pPr algn="ctr"/>
            <a:r>
              <a:rPr lang="en-GB" sz="3600" b="1" dirty="0">
                <a:solidFill>
                  <a:srgbClr val="E6287F"/>
                </a:solidFill>
              </a:rPr>
              <a:t>E</a:t>
            </a:r>
            <a:r>
              <a:rPr lang="en-GB" sz="2400" dirty="0"/>
              <a:t>xplain</a:t>
            </a:r>
            <a:endParaRPr lang="en-GB" dirty="0"/>
          </a:p>
        </p:txBody>
      </p:sp>
      <p:sp>
        <p:nvSpPr>
          <p:cNvPr id="40" name="TextBox 39">
            <a:extLst>
              <a:ext uri="{FF2B5EF4-FFF2-40B4-BE49-F238E27FC236}">
                <a16:creationId xmlns:a16="http://schemas.microsoft.com/office/drawing/2014/main" id="{34137B7A-9DA3-4510-BB13-B17E8D794BBB}"/>
              </a:ext>
            </a:extLst>
          </p:cNvPr>
          <p:cNvSpPr txBox="1"/>
          <p:nvPr/>
        </p:nvSpPr>
        <p:spPr>
          <a:xfrm>
            <a:off x="9546105" y="3283737"/>
            <a:ext cx="2328392" cy="646331"/>
          </a:xfrm>
          <a:prstGeom prst="rect">
            <a:avLst/>
          </a:prstGeom>
          <a:noFill/>
        </p:spPr>
        <p:txBody>
          <a:bodyPr wrap="square" rtlCol="0">
            <a:spAutoFit/>
          </a:bodyPr>
          <a:lstStyle/>
          <a:p>
            <a:pPr algn="ctr"/>
            <a:r>
              <a:rPr lang="en-GB" sz="3600" b="1" dirty="0">
                <a:solidFill>
                  <a:srgbClr val="E6287F"/>
                </a:solidFill>
              </a:rPr>
              <a:t>L</a:t>
            </a:r>
            <a:r>
              <a:rPr lang="en-GB" sz="2400" dirty="0"/>
              <a:t>ink</a:t>
            </a:r>
            <a:endParaRPr lang="en-GB" dirty="0"/>
          </a:p>
        </p:txBody>
      </p:sp>
      <p:sp>
        <p:nvSpPr>
          <p:cNvPr id="17" name="Rectangle 16">
            <a:extLst>
              <a:ext uri="{FF2B5EF4-FFF2-40B4-BE49-F238E27FC236}">
                <a16:creationId xmlns:a16="http://schemas.microsoft.com/office/drawing/2014/main" id="{DECF8429-E8BA-4AA1-AD28-787DFD26F74E}"/>
              </a:ext>
            </a:extLst>
          </p:cNvPr>
          <p:cNvSpPr/>
          <p:nvPr/>
        </p:nvSpPr>
        <p:spPr>
          <a:xfrm>
            <a:off x="3970105" y="4401206"/>
            <a:ext cx="7443024" cy="1200329"/>
          </a:xfrm>
          <a:prstGeom prst="rect">
            <a:avLst/>
          </a:prstGeom>
        </p:spPr>
        <p:txBody>
          <a:bodyPr wrap="square">
            <a:spAutoFit/>
          </a:bodyPr>
          <a:lstStyle/>
          <a:p>
            <a:pPr marL="285750" indent="-285750">
              <a:buFont typeface="Arial" panose="020B0604020202020204" pitchFamily="34" charset="0"/>
              <a:buChar char="•"/>
            </a:pPr>
            <a:r>
              <a:rPr lang="en-US" dirty="0"/>
              <a:t>Your point can either be a new point to answer a question or can be a counterpoint to the opposing team. </a:t>
            </a:r>
          </a:p>
          <a:p>
            <a:pPr marL="285750" indent="-285750">
              <a:buFont typeface="Arial" panose="020B0604020202020204" pitchFamily="34" charset="0"/>
              <a:buChar char="•"/>
            </a:pPr>
            <a:r>
              <a:rPr lang="en-US" dirty="0"/>
              <a:t>If you think they used bias or unreliable evidence, you can use the PEEL structure to argue against them!</a:t>
            </a:r>
          </a:p>
        </p:txBody>
      </p:sp>
    </p:spTree>
    <p:extLst>
      <p:ext uri="{BB962C8B-B14F-4D97-AF65-F5344CB8AC3E}">
        <p14:creationId xmlns:p14="http://schemas.microsoft.com/office/powerpoint/2010/main" val="286323367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sp>
        <p:nvSpPr>
          <p:cNvPr id="4" name="Rectangle 3">
            <a:extLst>
              <a:ext uri="{FF2B5EF4-FFF2-40B4-BE49-F238E27FC236}">
                <a16:creationId xmlns:a16="http://schemas.microsoft.com/office/drawing/2014/main" id="{9D95292E-C7B2-4F45-9C0C-93D738805149}"/>
              </a:ext>
            </a:extLst>
          </p:cNvPr>
          <p:cNvSpPr/>
          <p:nvPr/>
        </p:nvSpPr>
        <p:spPr>
          <a:xfrm>
            <a:off x="854537" y="1355435"/>
            <a:ext cx="10515600" cy="4739759"/>
          </a:xfrm>
          <a:prstGeom prst="rect">
            <a:avLst/>
          </a:prstGeom>
        </p:spPr>
        <p:txBody>
          <a:bodyPr wrap="square">
            <a:spAutoFit/>
          </a:bodyPr>
          <a:lstStyle/>
          <a:p>
            <a:pPr algn="ctr"/>
            <a:r>
              <a:rPr lang="en-GB" sz="3200" b="1" dirty="0"/>
              <a:t>Is digital technology making children’s lives better?</a:t>
            </a:r>
          </a:p>
          <a:p>
            <a:endParaRPr lang="en-GB" sz="3200" b="1" dirty="0"/>
          </a:p>
          <a:p>
            <a:pPr marL="324000" lvl="1"/>
            <a:endParaRPr lang="en-US" sz="2800" dirty="0"/>
          </a:p>
          <a:p>
            <a:pPr marL="324000" lvl="1"/>
            <a:endParaRPr lang="en-US" sz="1400" dirty="0"/>
          </a:p>
          <a:p>
            <a:pPr marL="781200" lvl="1" indent="-457200">
              <a:buFont typeface="Arial" panose="020B0604020202020204" pitchFamily="34" charset="0"/>
              <a:buChar char="•"/>
            </a:pPr>
            <a:r>
              <a:rPr lang="en-US" sz="2800" dirty="0"/>
              <a:t>Look at the different </a:t>
            </a:r>
            <a:r>
              <a:rPr lang="en-US" sz="2800" b="1" dirty="0">
                <a:solidFill>
                  <a:srgbClr val="E6287F"/>
                </a:solidFill>
              </a:rPr>
              <a:t>sources</a:t>
            </a:r>
            <a:r>
              <a:rPr lang="en-US" sz="2800" dirty="0"/>
              <a:t>.</a:t>
            </a:r>
          </a:p>
          <a:p>
            <a:pPr marL="781200" lvl="1" indent="-457200">
              <a:buFont typeface="Arial" panose="020B0604020202020204" pitchFamily="34" charset="0"/>
              <a:buChar char="•"/>
            </a:pPr>
            <a:r>
              <a:rPr lang="en-US" sz="2800" dirty="0"/>
              <a:t>Think </a:t>
            </a:r>
            <a:r>
              <a:rPr lang="en-US" sz="2800" b="1" dirty="0">
                <a:solidFill>
                  <a:srgbClr val="E6287F"/>
                </a:solidFill>
              </a:rPr>
              <a:t>critically</a:t>
            </a:r>
            <a:r>
              <a:rPr lang="en-US" sz="2800" b="1" dirty="0"/>
              <a:t> </a:t>
            </a:r>
            <a:r>
              <a:rPr lang="en-US" sz="2800" dirty="0"/>
              <a:t>about them to answer the question.</a:t>
            </a:r>
          </a:p>
          <a:p>
            <a:pPr marL="781200" lvl="1" indent="-457200">
              <a:buFont typeface="Arial" panose="020B0604020202020204" pitchFamily="34" charset="0"/>
              <a:buChar char="•"/>
            </a:pPr>
            <a:r>
              <a:rPr lang="en-US" sz="2800" dirty="0"/>
              <a:t>Remember to include </a:t>
            </a:r>
            <a:r>
              <a:rPr lang="en-US" sz="2800" b="1" dirty="0">
                <a:solidFill>
                  <a:srgbClr val="E6287F"/>
                </a:solidFill>
              </a:rPr>
              <a:t>evidence</a:t>
            </a:r>
            <a:r>
              <a:rPr lang="en-US" sz="2800" dirty="0"/>
              <a:t> to support your answer.</a:t>
            </a:r>
          </a:p>
          <a:p>
            <a:pPr marL="781200" lvl="1" indent="-457200">
              <a:buFont typeface="Arial" panose="020B0604020202020204" pitchFamily="34" charset="0"/>
              <a:buChar char="•"/>
            </a:pPr>
            <a:r>
              <a:rPr lang="en-US" sz="2800" b="1" dirty="0">
                <a:solidFill>
                  <a:srgbClr val="E6287F"/>
                </a:solidFill>
              </a:rPr>
              <a:t>Present</a:t>
            </a:r>
            <a:r>
              <a:rPr lang="en-US" sz="2800" dirty="0"/>
              <a:t> your argument at the end using a </a:t>
            </a:r>
            <a:r>
              <a:rPr lang="en-US" sz="2800" b="1" dirty="0">
                <a:solidFill>
                  <a:srgbClr val="E6287F"/>
                </a:solidFill>
              </a:rPr>
              <a:t>PEEL</a:t>
            </a:r>
            <a:r>
              <a:rPr lang="en-US" sz="2800" b="1" dirty="0"/>
              <a:t> </a:t>
            </a:r>
            <a:r>
              <a:rPr lang="en-US" sz="2800" dirty="0"/>
              <a:t>structure!</a:t>
            </a:r>
          </a:p>
          <a:p>
            <a:pPr algn="ctr"/>
            <a:endParaRPr lang="en-US" sz="2800" dirty="0"/>
          </a:p>
          <a:p>
            <a:pPr algn="ctr"/>
            <a:r>
              <a:rPr lang="en-US" sz="2800" b="1" dirty="0">
                <a:solidFill>
                  <a:srgbClr val="E6287F"/>
                </a:solidFill>
              </a:rPr>
              <a:t>Good Luck!</a:t>
            </a:r>
          </a:p>
          <a:p>
            <a:pPr marL="342900" indent="-342900">
              <a:buFont typeface="Arial" panose="020B0604020202020204" pitchFamily="34" charset="0"/>
              <a:buChar char="•"/>
            </a:pPr>
            <a:endParaRPr lang="en-US" sz="2800" dirty="0"/>
          </a:p>
        </p:txBody>
      </p:sp>
      <p:sp>
        <p:nvSpPr>
          <p:cNvPr id="9" name="Rectangle: Rounded Corners 8">
            <a:extLst>
              <a:ext uri="{FF2B5EF4-FFF2-40B4-BE49-F238E27FC236}">
                <a16:creationId xmlns:a16="http://schemas.microsoft.com/office/drawing/2014/main" id="{325D176F-CCBD-42D0-A40D-000FDA325A8A}"/>
              </a:ext>
            </a:extLst>
          </p:cNvPr>
          <p:cNvSpPr/>
          <p:nvPr/>
        </p:nvSpPr>
        <p:spPr>
          <a:xfrm>
            <a:off x="1589731" y="1974454"/>
            <a:ext cx="3349571" cy="597281"/>
          </a:xfrm>
          <a:prstGeom prst="roundRect">
            <a:avLst/>
          </a:prstGeom>
          <a:solidFill>
            <a:srgbClr val="FC60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Tech Company: YES!</a:t>
            </a:r>
          </a:p>
        </p:txBody>
      </p:sp>
      <p:sp>
        <p:nvSpPr>
          <p:cNvPr id="10" name="Rectangle: Rounded Corners 9">
            <a:extLst>
              <a:ext uri="{FF2B5EF4-FFF2-40B4-BE49-F238E27FC236}">
                <a16:creationId xmlns:a16="http://schemas.microsoft.com/office/drawing/2014/main" id="{D4AFCC63-AF30-42B6-879F-2822F3A42607}"/>
              </a:ext>
            </a:extLst>
          </p:cNvPr>
          <p:cNvSpPr/>
          <p:nvPr/>
        </p:nvSpPr>
        <p:spPr>
          <a:xfrm>
            <a:off x="6714455" y="1975426"/>
            <a:ext cx="3931097" cy="597281"/>
          </a:xfrm>
          <a:prstGeom prst="roundRect">
            <a:avLst/>
          </a:prstGeom>
          <a:solidFill>
            <a:srgbClr val="75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Children’s Charity: NO!</a:t>
            </a:r>
          </a:p>
        </p:txBody>
      </p:sp>
      <p:pic>
        <p:nvPicPr>
          <p:cNvPr id="16" name="Graphic 15" descr="Arrow: Rotate right with solid fill">
            <a:extLst>
              <a:ext uri="{FF2B5EF4-FFF2-40B4-BE49-F238E27FC236}">
                <a16:creationId xmlns:a16="http://schemas.microsoft.com/office/drawing/2014/main" id="{8A1EEFC9-7847-4426-AAE6-DE97B5AFB6BC}"/>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2702213">
            <a:off x="10369932" y="1451563"/>
            <a:ext cx="914400" cy="914400"/>
          </a:xfrm>
          <a:prstGeom prst="rect">
            <a:avLst/>
          </a:prstGeom>
        </p:spPr>
      </p:pic>
      <p:pic>
        <p:nvPicPr>
          <p:cNvPr id="17" name="Graphic 16" descr="Arrow: Rotate right with solid fill">
            <a:extLst>
              <a:ext uri="{FF2B5EF4-FFF2-40B4-BE49-F238E27FC236}">
                <a16:creationId xmlns:a16="http://schemas.microsoft.com/office/drawing/2014/main" id="{285486D9-512A-416C-989C-CDFB3965857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8201960" flipV="1">
            <a:off x="940625" y="1451563"/>
            <a:ext cx="914400" cy="914400"/>
          </a:xfrm>
          <a:prstGeom prst="rect">
            <a:avLst/>
          </a:prstGeom>
        </p:spPr>
      </p:pic>
      <p:sp>
        <p:nvSpPr>
          <p:cNvPr id="18" name="Title 1">
            <a:extLst>
              <a:ext uri="{FF2B5EF4-FFF2-40B4-BE49-F238E27FC236}">
                <a16:creationId xmlns:a16="http://schemas.microsoft.com/office/drawing/2014/main" id="{1881EBC2-26AB-44CA-8D93-78E251A04E2B}"/>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Challenge Time!</a:t>
            </a:r>
          </a:p>
        </p:txBody>
      </p:sp>
    </p:spTree>
    <p:extLst>
      <p:ext uri="{BB962C8B-B14F-4D97-AF65-F5344CB8AC3E}">
        <p14:creationId xmlns:p14="http://schemas.microsoft.com/office/powerpoint/2010/main" val="13261103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pic>
        <p:nvPicPr>
          <p:cNvPr id="6" name="Picture 5">
            <a:extLst>
              <a:ext uri="{FF2B5EF4-FFF2-40B4-BE49-F238E27FC236}">
                <a16:creationId xmlns:a16="http://schemas.microsoft.com/office/drawing/2014/main" id="{D15318E0-11BB-4DD1-A9A8-979F869975D6}"/>
              </a:ext>
            </a:extLst>
          </p:cNvPr>
          <p:cNvPicPr>
            <a:picLocks noChangeAspect="1"/>
          </p:cNvPicPr>
          <p:nvPr/>
        </p:nvPicPr>
        <p:blipFill>
          <a:blip r:embed="rId4">
            <a:biLevel thresh="75000"/>
            <a:extLst>
              <a:ext uri="{BEBA8EAE-BF5A-486C-A8C5-ECC9F3942E4B}">
                <a14:imgProps xmlns:a14="http://schemas.microsoft.com/office/drawing/2010/main">
                  <a14:imgLayer r:embed="rId5">
                    <a14:imgEffect>
                      <a14:saturation sat="200000"/>
                    </a14:imgEffect>
                  </a14:imgLayer>
                </a14:imgProps>
              </a:ext>
            </a:extLst>
          </a:blip>
          <a:stretch>
            <a:fillRect/>
          </a:stretch>
        </p:blipFill>
        <p:spPr>
          <a:xfrm>
            <a:off x="10925094" y="197254"/>
            <a:ext cx="1027420" cy="1015727"/>
          </a:xfrm>
          <a:prstGeom prst="ellipse">
            <a:avLst/>
          </a:prstGeom>
          <a:ln w="19050">
            <a:solidFill>
              <a:srgbClr val="2F2E7E"/>
            </a:solidFill>
          </a:ln>
        </p:spPr>
      </p:pic>
      <p:graphicFrame>
        <p:nvGraphicFramePr>
          <p:cNvPr id="8" name="Content Placeholder 2">
            <a:extLst>
              <a:ext uri="{FF2B5EF4-FFF2-40B4-BE49-F238E27FC236}">
                <a16:creationId xmlns:a16="http://schemas.microsoft.com/office/drawing/2014/main" id="{327771A3-2875-422A-A231-3F19F23FF3C1}"/>
              </a:ext>
            </a:extLst>
          </p:cNvPr>
          <p:cNvGraphicFramePr>
            <a:graphicFrameLocks/>
          </p:cNvGraphicFramePr>
          <p:nvPr>
            <p:extLst>
              <p:ext uri="{D42A27DB-BD31-4B8C-83A1-F6EECF244321}">
                <p14:modId xmlns:p14="http://schemas.microsoft.com/office/powerpoint/2010/main" val="4135702890"/>
              </p:ext>
            </p:extLst>
          </p:nvPr>
        </p:nvGraphicFramePr>
        <p:xfrm>
          <a:off x="1044448" y="1379438"/>
          <a:ext cx="10103103" cy="446025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9" name="Title 1">
            <a:extLst>
              <a:ext uri="{FF2B5EF4-FFF2-40B4-BE49-F238E27FC236}">
                <a16:creationId xmlns:a16="http://schemas.microsoft.com/office/drawing/2014/main" id="{21692FB4-DF43-4CF1-9E9E-9EFC24602543}"/>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Challenge: Top Tips</a:t>
            </a:r>
          </a:p>
        </p:txBody>
      </p:sp>
    </p:spTree>
    <p:extLst>
      <p:ext uri="{BB962C8B-B14F-4D97-AF65-F5344CB8AC3E}">
        <p14:creationId xmlns:p14="http://schemas.microsoft.com/office/powerpoint/2010/main" val="233010202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B71F3C1-D536-4658-9D5C-551ABBEDF9CE}"/>
              </a:ext>
            </a:extLst>
          </p:cNvPr>
          <p:cNvPicPr>
            <a:picLocks noChangeAspect="1"/>
          </p:cNvPicPr>
          <p:nvPr/>
        </p:nvPicPr>
        <p:blipFill>
          <a:blip r:embed="rId3"/>
          <a:stretch>
            <a:fillRect/>
          </a:stretch>
        </p:blipFill>
        <p:spPr>
          <a:xfrm>
            <a:off x="3047" y="0"/>
            <a:ext cx="12185905" cy="6858000"/>
          </a:xfrm>
          <a:prstGeom prst="rect">
            <a:avLst/>
          </a:prstGeom>
        </p:spPr>
      </p:pic>
      <p:sp>
        <p:nvSpPr>
          <p:cNvPr id="2" name="Title 1"/>
          <p:cNvSpPr>
            <a:spLocks noGrp="1"/>
          </p:cNvSpPr>
          <p:nvPr>
            <p:ph type="title"/>
          </p:nvPr>
        </p:nvSpPr>
        <p:spPr>
          <a:xfrm>
            <a:off x="838200" y="2543817"/>
            <a:ext cx="10515600" cy="1325563"/>
          </a:xfrm>
        </p:spPr>
        <p:txBody>
          <a:bodyPr>
            <a:normAutofit/>
          </a:bodyPr>
          <a:lstStyle/>
          <a:p>
            <a:pPr algn="ctr"/>
            <a:r>
              <a:rPr lang="en-US" sz="6600" dirty="0">
                <a:solidFill>
                  <a:srgbClr val="E6287F"/>
                </a:solidFill>
              </a:rPr>
              <a:t>Presentation Time!</a:t>
            </a:r>
          </a:p>
        </p:txBody>
      </p:sp>
    </p:spTree>
    <p:extLst>
      <p:ext uri="{BB962C8B-B14F-4D97-AF65-F5344CB8AC3E}">
        <p14:creationId xmlns:p14="http://schemas.microsoft.com/office/powerpoint/2010/main" val="379199540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5D93572-F3CE-4ACB-97A3-F81F6B38F40B}"/>
              </a:ext>
            </a:extLst>
          </p:cNvPr>
          <p:cNvPicPr>
            <a:picLocks noChangeAspect="1"/>
          </p:cNvPicPr>
          <p:nvPr/>
        </p:nvPicPr>
        <p:blipFill>
          <a:blip r:embed="rId2"/>
          <a:stretch>
            <a:fillRect/>
          </a:stretch>
        </p:blipFill>
        <p:spPr>
          <a:xfrm>
            <a:off x="3047" y="0"/>
            <a:ext cx="12185905" cy="6858000"/>
          </a:xfrm>
          <a:prstGeom prst="rect">
            <a:avLst/>
          </a:prstGeom>
        </p:spPr>
      </p:pic>
      <p:sp>
        <p:nvSpPr>
          <p:cNvPr id="2" name="Title 1"/>
          <p:cNvSpPr>
            <a:spLocks noGrp="1"/>
          </p:cNvSpPr>
          <p:nvPr>
            <p:ph type="title"/>
          </p:nvPr>
        </p:nvSpPr>
        <p:spPr>
          <a:xfrm>
            <a:off x="2152649" y="2566157"/>
            <a:ext cx="7886700" cy="1325563"/>
          </a:xfrm>
        </p:spPr>
        <p:txBody>
          <a:bodyPr>
            <a:normAutofit/>
          </a:bodyPr>
          <a:lstStyle/>
          <a:p>
            <a:pPr algn="r"/>
            <a:r>
              <a:rPr lang="en-US" sz="6600" dirty="0">
                <a:solidFill>
                  <a:srgbClr val="E6287F"/>
                </a:solidFill>
              </a:rPr>
              <a:t>And the winners are…</a:t>
            </a:r>
          </a:p>
        </p:txBody>
      </p:sp>
    </p:spTree>
    <p:extLst>
      <p:ext uri="{BB962C8B-B14F-4D97-AF65-F5344CB8AC3E}">
        <p14:creationId xmlns:p14="http://schemas.microsoft.com/office/powerpoint/2010/main" val="409675010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8ADD2C8-DC1D-4E15-9248-A35BD44DA3DF}"/>
              </a:ext>
            </a:extLst>
          </p:cNvPr>
          <p:cNvPicPr>
            <a:picLocks noChangeAspect="1"/>
          </p:cNvPicPr>
          <p:nvPr/>
        </p:nvPicPr>
        <p:blipFill>
          <a:blip r:embed="rId3"/>
          <a:stretch>
            <a:fillRect/>
          </a:stretch>
        </p:blipFill>
        <p:spPr>
          <a:xfrm>
            <a:off x="3047" y="0"/>
            <a:ext cx="12185905" cy="6858000"/>
          </a:xfrm>
          <a:prstGeom prst="rect">
            <a:avLst/>
          </a:prstGeom>
        </p:spPr>
      </p:pic>
      <p:sp>
        <p:nvSpPr>
          <p:cNvPr id="2" name="Title 1"/>
          <p:cNvSpPr>
            <a:spLocks noGrp="1"/>
          </p:cNvSpPr>
          <p:nvPr>
            <p:ph type="title"/>
          </p:nvPr>
        </p:nvSpPr>
        <p:spPr>
          <a:xfrm>
            <a:off x="838200" y="1643810"/>
            <a:ext cx="10515600" cy="3375501"/>
          </a:xfrm>
        </p:spPr>
        <p:txBody>
          <a:bodyPr>
            <a:normAutofit/>
          </a:bodyPr>
          <a:lstStyle/>
          <a:p>
            <a:pPr algn="ctr"/>
            <a:r>
              <a:rPr lang="en-US" sz="6600" dirty="0">
                <a:solidFill>
                  <a:srgbClr val="E6287F"/>
                </a:solidFill>
              </a:rPr>
              <a:t>Thank You!</a:t>
            </a:r>
          </a:p>
        </p:txBody>
      </p:sp>
    </p:spTree>
    <p:extLst>
      <p:ext uri="{BB962C8B-B14F-4D97-AF65-F5344CB8AC3E}">
        <p14:creationId xmlns:p14="http://schemas.microsoft.com/office/powerpoint/2010/main" val="48796261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zrtner logos.png"/>
          <p:cNvPicPr>
            <a:picLocks noChangeAspect="1"/>
          </p:cNvPicPr>
          <p:nvPr/>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6418173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Content Placeholder 6" descr="2.png">
            <a:extLst>
              <a:ext uri="{FF2B5EF4-FFF2-40B4-BE49-F238E27FC236}">
                <a16:creationId xmlns:a16="http://schemas.microsoft.com/office/drawing/2014/main" id="{4A3D14B2-D2B4-409A-A5F8-DE7571BE20D4}"/>
              </a:ext>
            </a:extLst>
          </p:cNvPr>
          <p:cNvPicPr>
            <a:picLocks noChangeAspect="1"/>
          </p:cNvPicPr>
          <p:nvPr/>
        </p:nvPicPr>
        <p:blipFill>
          <a:blip r:embed="rId3"/>
          <a:stretch>
            <a:fillRect/>
          </a:stretch>
        </p:blipFill>
        <p:spPr>
          <a:xfrm>
            <a:off x="0" y="0"/>
            <a:ext cx="12192000" cy="6858000"/>
          </a:xfrm>
          <a:prstGeom prst="rect">
            <a:avLst/>
          </a:prstGeom>
        </p:spPr>
      </p:pic>
      <p:pic>
        <p:nvPicPr>
          <p:cNvPr id="15" name="Picture 14">
            <a:extLst>
              <a:ext uri="{FF2B5EF4-FFF2-40B4-BE49-F238E27FC236}">
                <a16:creationId xmlns:a16="http://schemas.microsoft.com/office/drawing/2014/main" id="{5A205B7F-E193-4FCF-89FA-20AA2839127B}"/>
              </a:ext>
            </a:extLst>
          </p:cNvPr>
          <p:cNvPicPr>
            <a:picLocks noChangeAspect="1"/>
          </p:cNvPicPr>
          <p:nvPr/>
        </p:nvPicPr>
        <p:blipFill>
          <a:blip r:embed="rId4">
            <a:biLevel thresh="75000"/>
          </a:blip>
          <a:stretch>
            <a:fillRect/>
          </a:stretch>
        </p:blipFill>
        <p:spPr>
          <a:xfrm>
            <a:off x="2469200" y="4424021"/>
            <a:ext cx="1103561" cy="1105007"/>
          </a:xfrm>
          <a:prstGeom prst="ellipse">
            <a:avLst/>
          </a:prstGeom>
          <a:ln w="19050">
            <a:solidFill>
              <a:srgbClr val="2F2E7E"/>
            </a:solidFill>
          </a:ln>
        </p:spPr>
      </p:pic>
      <p:pic>
        <p:nvPicPr>
          <p:cNvPr id="17" name="Picture 16">
            <a:extLst>
              <a:ext uri="{FF2B5EF4-FFF2-40B4-BE49-F238E27FC236}">
                <a16:creationId xmlns:a16="http://schemas.microsoft.com/office/drawing/2014/main" id="{913ACE36-059C-4DAA-ACCD-E654C963776A}"/>
              </a:ext>
            </a:extLst>
          </p:cNvPr>
          <p:cNvPicPr>
            <a:picLocks noChangeAspect="1"/>
          </p:cNvPicPr>
          <p:nvPr/>
        </p:nvPicPr>
        <p:blipFill>
          <a:blip r:embed="rId5">
            <a:biLevel thresh="75000"/>
          </a:blip>
          <a:stretch>
            <a:fillRect/>
          </a:stretch>
        </p:blipFill>
        <p:spPr>
          <a:xfrm>
            <a:off x="4395554" y="1308616"/>
            <a:ext cx="1135050" cy="1135051"/>
          </a:xfrm>
          <a:prstGeom prst="ellipse">
            <a:avLst/>
          </a:prstGeom>
          <a:ln w="19050">
            <a:solidFill>
              <a:srgbClr val="2F2E7E"/>
            </a:solidFill>
          </a:ln>
        </p:spPr>
      </p:pic>
      <p:grpSp>
        <p:nvGrpSpPr>
          <p:cNvPr id="10" name="Group 9">
            <a:extLst>
              <a:ext uri="{FF2B5EF4-FFF2-40B4-BE49-F238E27FC236}">
                <a16:creationId xmlns:a16="http://schemas.microsoft.com/office/drawing/2014/main" id="{2B0FF4E7-4307-437D-B3FD-30F5A9F65B6C}"/>
              </a:ext>
            </a:extLst>
          </p:cNvPr>
          <p:cNvGrpSpPr/>
          <p:nvPr/>
        </p:nvGrpSpPr>
        <p:grpSpPr>
          <a:xfrm>
            <a:off x="499678" y="1308227"/>
            <a:ext cx="1146729" cy="1135051"/>
            <a:chOff x="832420" y="1380553"/>
            <a:chExt cx="1146729" cy="1135051"/>
          </a:xfrm>
        </p:grpSpPr>
        <p:sp>
          <p:nvSpPr>
            <p:cNvPr id="20" name="Oval 19">
              <a:extLst>
                <a:ext uri="{FF2B5EF4-FFF2-40B4-BE49-F238E27FC236}">
                  <a16:creationId xmlns:a16="http://schemas.microsoft.com/office/drawing/2014/main" id="{372D2B52-59B2-4D28-B91E-3DE4E2FFA426}"/>
                </a:ext>
              </a:extLst>
            </p:cNvPr>
            <p:cNvSpPr/>
            <p:nvPr/>
          </p:nvSpPr>
          <p:spPr>
            <a:xfrm>
              <a:off x="832420" y="1380553"/>
              <a:ext cx="1146729" cy="1135051"/>
            </a:xfrm>
            <a:prstGeom prst="ellipse">
              <a:avLst/>
            </a:prstGeom>
            <a:solidFill>
              <a:schemeClr val="bg1"/>
            </a:solidFill>
            <a:ln w="12700">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C6A6F172-1532-4228-BE47-DC5A3B273710}"/>
                </a:ext>
              </a:extLst>
            </p:cNvPr>
            <p:cNvPicPr>
              <a:picLocks noChangeAspect="1"/>
            </p:cNvPicPr>
            <p:nvPr/>
          </p:nvPicPr>
          <p:blipFill rotWithShape="1">
            <a:blip r:embed="rId6">
              <a:clrChange>
                <a:clrFrom>
                  <a:srgbClr val="FDFDFD"/>
                </a:clrFrom>
                <a:clrTo>
                  <a:srgbClr val="FDFDFD">
                    <a:alpha val="0"/>
                  </a:srgbClr>
                </a:clrTo>
              </a:clrChange>
            </a:blip>
            <a:srcRect l="857" t="-9862" r="857" b="-15508"/>
            <a:stretch/>
          </p:blipFill>
          <p:spPr>
            <a:xfrm>
              <a:off x="836229" y="1380553"/>
              <a:ext cx="1141161" cy="1135051"/>
            </a:xfrm>
            <a:prstGeom prst="ellipse">
              <a:avLst/>
            </a:prstGeom>
            <a:ln w="12700">
              <a:solidFill>
                <a:srgbClr val="2F2E7E"/>
              </a:solidFill>
            </a:ln>
          </p:spPr>
        </p:pic>
      </p:grpSp>
      <p:sp>
        <p:nvSpPr>
          <p:cNvPr id="26" name="Arrow: Right 25">
            <a:extLst>
              <a:ext uri="{FF2B5EF4-FFF2-40B4-BE49-F238E27FC236}">
                <a16:creationId xmlns:a16="http://schemas.microsoft.com/office/drawing/2014/main" id="{D3A265ED-E2BE-46A0-9393-5A5566F053AA}"/>
              </a:ext>
            </a:extLst>
          </p:cNvPr>
          <p:cNvSpPr/>
          <p:nvPr/>
        </p:nvSpPr>
        <p:spPr>
          <a:xfrm rot="3571593">
            <a:off x="859151" y="3282059"/>
            <a:ext cx="2394242"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A3DFC464-EAA0-4FAF-84EA-62E8E919C09B}"/>
              </a:ext>
            </a:extLst>
          </p:cNvPr>
          <p:cNvSpPr txBox="1"/>
          <p:nvPr/>
        </p:nvSpPr>
        <p:spPr>
          <a:xfrm>
            <a:off x="1686715" y="1335447"/>
            <a:ext cx="2297004"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1: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Connect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Connecting knowledge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Making justifications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Explaining your decisions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1" name="TextBox 30">
            <a:extLst>
              <a:ext uri="{FF2B5EF4-FFF2-40B4-BE49-F238E27FC236}">
                <a16:creationId xmlns:a16="http://schemas.microsoft.com/office/drawing/2014/main" id="{34B87EFD-5A8C-452F-95BA-8E05B32123CA}"/>
              </a:ext>
            </a:extLst>
          </p:cNvPr>
          <p:cNvSpPr txBox="1"/>
          <p:nvPr/>
        </p:nvSpPr>
        <p:spPr>
          <a:xfrm>
            <a:off x="219426" y="4371214"/>
            <a:ext cx="2276059"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2: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Analyse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Critical thinking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Asking interrogating questions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2" name="TextBox 31">
            <a:extLst>
              <a:ext uri="{FF2B5EF4-FFF2-40B4-BE49-F238E27FC236}">
                <a16:creationId xmlns:a16="http://schemas.microsoft.com/office/drawing/2014/main" id="{620BC59F-84A6-4FAC-A9A6-6FB372D7992E}"/>
              </a:ext>
            </a:extLst>
          </p:cNvPr>
          <p:cNvSpPr txBox="1"/>
          <p:nvPr/>
        </p:nvSpPr>
        <p:spPr>
          <a:xfrm>
            <a:off x="3654015" y="4371214"/>
            <a:ext cx="2651559"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3: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Debate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Do’s and don’ts of debating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Forming an argument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Practicing your debating skills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124C5370-A38C-49CE-8194-C6257EFDF6EA}"/>
              </a:ext>
            </a:extLst>
          </p:cNvPr>
          <p:cNvSpPr txBox="1"/>
          <p:nvPr/>
        </p:nvSpPr>
        <p:spPr>
          <a:xfrm>
            <a:off x="5604736" y="1335447"/>
            <a:ext cx="2651559"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4: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Collaborate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Working as a team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Using critical thinking and debating skills in a group setting.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4" name="TextBox 33">
            <a:extLst>
              <a:ext uri="{FF2B5EF4-FFF2-40B4-BE49-F238E27FC236}">
                <a16:creationId xmlns:a16="http://schemas.microsoft.com/office/drawing/2014/main" id="{110E04AB-EB04-416F-AAC3-E01609FAA379}"/>
              </a:ext>
            </a:extLst>
          </p:cNvPr>
          <p:cNvSpPr txBox="1"/>
          <p:nvPr/>
        </p:nvSpPr>
        <p:spPr>
          <a:xfrm>
            <a:off x="9488207" y="1335447"/>
            <a:ext cx="2625272"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5: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Present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Do’s and don’ts of presenting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Top 5 presenting tips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Practicing presentation skills</a:t>
            </a:r>
          </a:p>
        </p:txBody>
      </p:sp>
      <p:sp>
        <p:nvSpPr>
          <p:cNvPr id="35" name="TextBox 34">
            <a:extLst>
              <a:ext uri="{FF2B5EF4-FFF2-40B4-BE49-F238E27FC236}">
                <a16:creationId xmlns:a16="http://schemas.microsoft.com/office/drawing/2014/main" id="{23EE0D8A-5EA0-4C0E-AAA2-4FA14E3C2277}"/>
              </a:ext>
            </a:extLst>
          </p:cNvPr>
          <p:cNvSpPr txBox="1"/>
          <p:nvPr/>
        </p:nvSpPr>
        <p:spPr>
          <a:xfrm>
            <a:off x="7550661" y="4371214"/>
            <a:ext cx="2727067"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6: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Visit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Experience Higher Education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Take on the Technology Research Challenge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Use skills from the last 5 sessions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9" name="Picture 18">
            <a:extLst>
              <a:ext uri="{FF2B5EF4-FFF2-40B4-BE49-F238E27FC236}">
                <a16:creationId xmlns:a16="http://schemas.microsoft.com/office/drawing/2014/main" id="{F9862313-D789-40FF-A29A-D16472123C07}"/>
              </a:ext>
            </a:extLst>
          </p:cNvPr>
          <p:cNvPicPr>
            <a:picLocks noChangeAspect="1"/>
          </p:cNvPicPr>
          <p:nvPr/>
        </p:nvPicPr>
        <p:blipFill>
          <a:blip r:embed="rId7">
            <a:biLevel thresh="75000"/>
            <a:extLst>
              <a:ext uri="{BEBA8EAE-BF5A-486C-A8C5-ECC9F3942E4B}">
                <a14:imgProps xmlns:a14="http://schemas.microsoft.com/office/drawing/2010/main">
                  <a14:imgLayer r:embed="rId8">
                    <a14:imgEffect>
                      <a14:saturation sat="200000"/>
                    </a14:imgEffect>
                  </a14:imgLayer>
                </a14:imgProps>
              </a:ext>
            </a:extLst>
          </a:blip>
          <a:stretch>
            <a:fillRect/>
          </a:stretch>
        </p:blipFill>
        <p:spPr>
          <a:xfrm>
            <a:off x="10277728" y="4385331"/>
            <a:ext cx="1156864" cy="1143697"/>
          </a:xfrm>
          <a:prstGeom prst="ellipse">
            <a:avLst/>
          </a:prstGeom>
          <a:ln w="19050">
            <a:solidFill>
              <a:srgbClr val="2F2E7E"/>
            </a:solidFill>
          </a:ln>
        </p:spPr>
      </p:pic>
      <p:pic>
        <p:nvPicPr>
          <p:cNvPr id="24" name="Picture 23">
            <a:extLst>
              <a:ext uri="{FF2B5EF4-FFF2-40B4-BE49-F238E27FC236}">
                <a16:creationId xmlns:a16="http://schemas.microsoft.com/office/drawing/2014/main" id="{944CC8FC-C078-4FDD-A15F-187FF1179DC8}"/>
              </a:ext>
            </a:extLst>
          </p:cNvPr>
          <p:cNvPicPr>
            <a:picLocks noChangeAspect="1"/>
          </p:cNvPicPr>
          <p:nvPr/>
        </p:nvPicPr>
        <p:blipFill>
          <a:blip r:embed="rId9">
            <a:biLevel thresh="75000"/>
          </a:blip>
          <a:stretch>
            <a:fillRect/>
          </a:stretch>
        </p:blipFill>
        <p:spPr>
          <a:xfrm>
            <a:off x="6353397" y="4385331"/>
            <a:ext cx="1143696" cy="1143696"/>
          </a:xfrm>
          <a:prstGeom prst="ellipse">
            <a:avLst/>
          </a:prstGeom>
          <a:ln w="19050">
            <a:solidFill>
              <a:srgbClr val="2F2E7E"/>
            </a:solidFill>
          </a:ln>
        </p:spPr>
      </p:pic>
      <p:sp>
        <p:nvSpPr>
          <p:cNvPr id="37" name="Title 1">
            <a:extLst>
              <a:ext uri="{FF2B5EF4-FFF2-40B4-BE49-F238E27FC236}">
                <a16:creationId xmlns:a16="http://schemas.microsoft.com/office/drawing/2014/main" id="{EBAB6ABD-0D21-4B6E-A43F-E209BF4FE531}"/>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What is Think and Go Higher?</a:t>
            </a:r>
          </a:p>
        </p:txBody>
      </p:sp>
      <p:sp>
        <p:nvSpPr>
          <p:cNvPr id="43" name="Arrow: Right 42">
            <a:extLst>
              <a:ext uri="{FF2B5EF4-FFF2-40B4-BE49-F238E27FC236}">
                <a16:creationId xmlns:a16="http://schemas.microsoft.com/office/drawing/2014/main" id="{20153E1B-DE30-4466-B46B-EA417BB7D7AB}"/>
              </a:ext>
            </a:extLst>
          </p:cNvPr>
          <p:cNvSpPr/>
          <p:nvPr/>
        </p:nvSpPr>
        <p:spPr>
          <a:xfrm rot="18162459">
            <a:off x="2763806" y="3262973"/>
            <a:ext cx="2394242"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4" name="Arrow: Right 43">
            <a:extLst>
              <a:ext uri="{FF2B5EF4-FFF2-40B4-BE49-F238E27FC236}">
                <a16:creationId xmlns:a16="http://schemas.microsoft.com/office/drawing/2014/main" id="{5E6B1C0A-4677-44B8-A5D5-E76B760A209E}"/>
              </a:ext>
            </a:extLst>
          </p:cNvPr>
          <p:cNvSpPr/>
          <p:nvPr/>
        </p:nvSpPr>
        <p:spPr>
          <a:xfrm rot="3502574">
            <a:off x="4771810" y="3237671"/>
            <a:ext cx="2381078"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5" name="Arrow: Right 44">
            <a:extLst>
              <a:ext uri="{FF2B5EF4-FFF2-40B4-BE49-F238E27FC236}">
                <a16:creationId xmlns:a16="http://schemas.microsoft.com/office/drawing/2014/main" id="{C2799FA2-2711-42F7-BCC9-F05E8B354AAF}"/>
              </a:ext>
            </a:extLst>
          </p:cNvPr>
          <p:cNvSpPr/>
          <p:nvPr/>
        </p:nvSpPr>
        <p:spPr>
          <a:xfrm rot="18162459">
            <a:off x="6666545" y="3212913"/>
            <a:ext cx="2394242"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6" name="Arrow: Right 45">
            <a:extLst>
              <a:ext uri="{FF2B5EF4-FFF2-40B4-BE49-F238E27FC236}">
                <a16:creationId xmlns:a16="http://schemas.microsoft.com/office/drawing/2014/main" id="{7AB1CD30-A4A8-4A0B-B2C4-0FEC1D2EC1E3}"/>
              </a:ext>
            </a:extLst>
          </p:cNvPr>
          <p:cNvSpPr/>
          <p:nvPr/>
        </p:nvSpPr>
        <p:spPr>
          <a:xfrm rot="3571593">
            <a:off x="8723399" y="3222450"/>
            <a:ext cx="2394242" cy="323128"/>
          </a:xfrm>
          <a:prstGeom prst="rightArrow">
            <a:avLst/>
          </a:prstGeom>
          <a:solidFill>
            <a:srgbClr val="30ADC2"/>
          </a:solidFill>
          <a:ln>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27" name="Picture 26">
            <a:extLst>
              <a:ext uri="{FF2B5EF4-FFF2-40B4-BE49-F238E27FC236}">
                <a16:creationId xmlns:a16="http://schemas.microsoft.com/office/drawing/2014/main" id="{826CA648-D6B7-4D20-A84B-8A9544820F41}"/>
              </a:ext>
            </a:extLst>
          </p:cNvPr>
          <p:cNvPicPr>
            <a:picLocks noChangeAspect="1"/>
          </p:cNvPicPr>
          <p:nvPr/>
        </p:nvPicPr>
        <p:blipFill rotWithShape="1">
          <a:blip r:embed="rId10"/>
          <a:srcRect l="14728" t="69557" r="77192" b="2369"/>
          <a:stretch/>
        </p:blipFill>
        <p:spPr>
          <a:xfrm>
            <a:off x="8329846" y="1324729"/>
            <a:ext cx="1132076" cy="1116437"/>
          </a:xfrm>
          <a:prstGeom prst="ellipse">
            <a:avLst/>
          </a:prstGeom>
          <a:ln w="19050">
            <a:solidFill>
              <a:srgbClr val="2F2E7E"/>
            </a:solidFill>
          </a:ln>
        </p:spPr>
      </p:pic>
      <p:sp>
        <p:nvSpPr>
          <p:cNvPr id="28" name="Oval 27">
            <a:extLst>
              <a:ext uri="{FF2B5EF4-FFF2-40B4-BE49-F238E27FC236}">
                <a16:creationId xmlns:a16="http://schemas.microsoft.com/office/drawing/2014/main" id="{02E57F86-3AEF-4E83-BE2C-92CAAA5A53FE}"/>
              </a:ext>
            </a:extLst>
          </p:cNvPr>
          <p:cNvSpPr/>
          <p:nvPr/>
        </p:nvSpPr>
        <p:spPr>
          <a:xfrm>
            <a:off x="10275572" y="4385331"/>
            <a:ext cx="1135050" cy="114986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ctangle 1">
            <a:extLst>
              <a:ext uri="{FF2B5EF4-FFF2-40B4-BE49-F238E27FC236}">
                <a16:creationId xmlns:a16="http://schemas.microsoft.com/office/drawing/2014/main" id="{501E634A-5693-4735-BAC5-32E394041146}"/>
              </a:ext>
            </a:extLst>
          </p:cNvPr>
          <p:cNvSpPr/>
          <p:nvPr/>
        </p:nvSpPr>
        <p:spPr>
          <a:xfrm>
            <a:off x="7568489" y="4385330"/>
            <a:ext cx="2551742" cy="1393065"/>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20871998"/>
      </p:ext>
    </p:extLst>
  </p:cSld>
  <p:clrMapOvr>
    <a:masterClrMapping/>
  </p:clrMapOvr>
  <mc:AlternateContent xmlns:mc="http://schemas.openxmlformats.org/markup-compatibility/2006" xmlns:p14="http://schemas.microsoft.com/office/powerpoint/2010/main">
    <mc:Choice Requires="p14">
      <p:transition spd="slow" p14:dur="110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4"/>
          <a:stretch>
            <a:fillRect/>
          </a:stretch>
        </p:blipFill>
        <p:spPr>
          <a:xfrm>
            <a:off x="0" y="1"/>
            <a:ext cx="12192000" cy="6858000"/>
          </a:xfrm>
        </p:spPr>
      </p:pic>
      <p:sp>
        <p:nvSpPr>
          <p:cNvPr id="3" name="TextBox 2">
            <a:extLst>
              <a:ext uri="{FF2B5EF4-FFF2-40B4-BE49-F238E27FC236}">
                <a16:creationId xmlns:a16="http://schemas.microsoft.com/office/drawing/2014/main" id="{32072F21-FF6F-4F98-ACEA-B0F7B21D82FC}"/>
              </a:ext>
            </a:extLst>
          </p:cNvPr>
          <p:cNvSpPr txBox="1"/>
          <p:nvPr/>
        </p:nvSpPr>
        <p:spPr>
          <a:xfrm>
            <a:off x="846221" y="1170002"/>
            <a:ext cx="10106526" cy="461665"/>
          </a:xfrm>
          <a:prstGeom prst="rect">
            <a:avLst/>
          </a:prstGeom>
          <a:noFill/>
        </p:spPr>
        <p:txBody>
          <a:bodyPr wrap="square" rtlCol="0">
            <a:spAutoFit/>
          </a:bodyPr>
          <a:lstStyle/>
          <a:p>
            <a:r>
              <a:rPr lang="en-GB" sz="2400" b="1" dirty="0"/>
              <a:t>You will be divided into one of these two groups:</a:t>
            </a:r>
          </a:p>
        </p:txBody>
      </p:sp>
      <p:sp>
        <p:nvSpPr>
          <p:cNvPr id="9" name="TextBox 8">
            <a:extLst>
              <a:ext uri="{FF2B5EF4-FFF2-40B4-BE49-F238E27FC236}">
                <a16:creationId xmlns:a16="http://schemas.microsoft.com/office/drawing/2014/main" id="{87BFDE4D-FE65-49EA-A697-1EB0879A2B56}"/>
              </a:ext>
            </a:extLst>
          </p:cNvPr>
          <p:cNvSpPr txBox="1"/>
          <p:nvPr/>
        </p:nvSpPr>
        <p:spPr>
          <a:xfrm>
            <a:off x="641684" y="3883935"/>
            <a:ext cx="10908632" cy="1938992"/>
          </a:xfrm>
          <a:prstGeom prst="rect">
            <a:avLst/>
          </a:prstGeom>
          <a:noFill/>
        </p:spPr>
        <p:txBody>
          <a:bodyPr wrap="square" rtlCol="0">
            <a:spAutoFit/>
          </a:bodyPr>
          <a:lstStyle/>
          <a:p>
            <a:pPr marL="342900" indent="-342900">
              <a:buFont typeface="Arial" panose="020B0604020202020204" pitchFamily="34" charset="0"/>
              <a:buChar char="•"/>
            </a:pPr>
            <a:r>
              <a:rPr lang="en-GB" sz="2400" dirty="0"/>
              <a:t>Using the </a:t>
            </a:r>
            <a:r>
              <a:rPr lang="en-GB" sz="2400" b="1" dirty="0">
                <a:solidFill>
                  <a:srgbClr val="E6287F"/>
                </a:solidFill>
              </a:rPr>
              <a:t>skills</a:t>
            </a:r>
            <a:r>
              <a:rPr lang="en-GB" sz="2400" dirty="0"/>
              <a:t> you have learned in the sessions so far, you will present your argument either</a:t>
            </a:r>
            <a:r>
              <a:rPr lang="en-GB" sz="2400" b="1" dirty="0"/>
              <a:t> </a:t>
            </a:r>
            <a:r>
              <a:rPr lang="en-GB" sz="2400" b="1" i="1" dirty="0">
                <a:solidFill>
                  <a:srgbClr val="E6287F"/>
                </a:solidFill>
              </a:rPr>
              <a:t>for</a:t>
            </a:r>
            <a:r>
              <a:rPr lang="en-GB" sz="2400" b="1" dirty="0"/>
              <a:t> </a:t>
            </a:r>
            <a:r>
              <a:rPr lang="en-GB" sz="2400" dirty="0"/>
              <a:t>or</a:t>
            </a:r>
            <a:r>
              <a:rPr lang="en-GB" sz="2400" b="1" dirty="0"/>
              <a:t> </a:t>
            </a:r>
            <a:r>
              <a:rPr lang="en-GB" sz="2400" b="1" i="1" dirty="0">
                <a:solidFill>
                  <a:srgbClr val="E6287F"/>
                </a:solidFill>
              </a:rPr>
              <a:t>against</a:t>
            </a:r>
            <a:r>
              <a:rPr lang="en-GB" sz="2400" b="1" dirty="0">
                <a:solidFill>
                  <a:srgbClr val="E6287F"/>
                </a:solidFill>
              </a:rPr>
              <a:t> technology</a:t>
            </a:r>
            <a:r>
              <a:rPr lang="en-GB" sz="2400" b="1" dirty="0"/>
              <a:t> </a:t>
            </a:r>
            <a:r>
              <a:rPr lang="en-GB" sz="2400" dirty="0"/>
              <a:t>to a group of judges.</a:t>
            </a:r>
          </a:p>
          <a:p>
            <a:r>
              <a:rPr lang="en-GB" sz="2400" dirty="0"/>
              <a:t> </a:t>
            </a:r>
          </a:p>
          <a:p>
            <a:pPr marL="342900" indent="-342900">
              <a:buFont typeface="Arial" panose="020B0604020202020204" pitchFamily="34" charset="0"/>
              <a:buChar char="•"/>
            </a:pPr>
            <a:r>
              <a:rPr lang="en-GB" sz="2400" dirty="0"/>
              <a:t>The group with the most </a:t>
            </a:r>
            <a:r>
              <a:rPr lang="en-GB" sz="2400" b="1" dirty="0">
                <a:solidFill>
                  <a:srgbClr val="E6287F"/>
                </a:solidFill>
              </a:rPr>
              <a:t>convincing</a:t>
            </a:r>
            <a:r>
              <a:rPr lang="en-GB" sz="2400" dirty="0"/>
              <a:t>, </a:t>
            </a:r>
            <a:r>
              <a:rPr lang="en-GB" sz="2400" b="1" dirty="0">
                <a:solidFill>
                  <a:srgbClr val="E6287F"/>
                </a:solidFill>
              </a:rPr>
              <a:t>organised</a:t>
            </a:r>
            <a:r>
              <a:rPr lang="en-GB" sz="2400" dirty="0"/>
              <a:t> and </a:t>
            </a:r>
            <a:r>
              <a:rPr lang="en-GB" sz="2400" b="1" dirty="0">
                <a:solidFill>
                  <a:srgbClr val="E6287F"/>
                </a:solidFill>
              </a:rPr>
              <a:t>well supported </a:t>
            </a:r>
            <a:r>
              <a:rPr lang="en-GB" sz="2400" dirty="0"/>
              <a:t>argument will </a:t>
            </a:r>
            <a:r>
              <a:rPr lang="en-GB" sz="2400" b="1" dirty="0">
                <a:solidFill>
                  <a:srgbClr val="E6287F"/>
                </a:solidFill>
              </a:rPr>
              <a:t>win funding </a:t>
            </a:r>
            <a:r>
              <a:rPr lang="en-GB" sz="2400" dirty="0"/>
              <a:t>for their organisation</a:t>
            </a:r>
          </a:p>
        </p:txBody>
      </p:sp>
      <p:sp>
        <p:nvSpPr>
          <p:cNvPr id="10" name="Rectangle: Rounded Corners 9">
            <a:extLst>
              <a:ext uri="{FF2B5EF4-FFF2-40B4-BE49-F238E27FC236}">
                <a16:creationId xmlns:a16="http://schemas.microsoft.com/office/drawing/2014/main" id="{113208F1-85B4-4A07-B84C-C61C625C272D}"/>
              </a:ext>
            </a:extLst>
          </p:cNvPr>
          <p:cNvSpPr/>
          <p:nvPr/>
        </p:nvSpPr>
        <p:spPr>
          <a:xfrm>
            <a:off x="2025165" y="2192177"/>
            <a:ext cx="2824628" cy="1250785"/>
          </a:xfrm>
          <a:prstGeom prst="roundRect">
            <a:avLst/>
          </a:prstGeom>
          <a:solidFill>
            <a:srgbClr val="FC60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A Tech Company</a:t>
            </a:r>
          </a:p>
          <a:p>
            <a:pPr algn="ctr"/>
            <a:r>
              <a:rPr lang="en-GB" sz="2400" dirty="0">
                <a:solidFill>
                  <a:schemeClr val="bg1"/>
                </a:solidFill>
              </a:rPr>
              <a:t>(For Technology)</a:t>
            </a:r>
          </a:p>
        </p:txBody>
      </p:sp>
      <p:sp>
        <p:nvSpPr>
          <p:cNvPr id="11" name="Rectangle: Rounded Corners 10">
            <a:extLst>
              <a:ext uri="{FF2B5EF4-FFF2-40B4-BE49-F238E27FC236}">
                <a16:creationId xmlns:a16="http://schemas.microsoft.com/office/drawing/2014/main" id="{C20EDE33-FFE8-47B2-8336-8490F4C0B31D}"/>
              </a:ext>
            </a:extLst>
          </p:cNvPr>
          <p:cNvSpPr/>
          <p:nvPr/>
        </p:nvSpPr>
        <p:spPr>
          <a:xfrm>
            <a:off x="7248264" y="2192631"/>
            <a:ext cx="2918571" cy="1250331"/>
          </a:xfrm>
          <a:prstGeom prst="roundRect">
            <a:avLst/>
          </a:prstGeom>
          <a:solidFill>
            <a:srgbClr val="75C5C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b="1" dirty="0">
                <a:solidFill>
                  <a:schemeClr val="bg1"/>
                </a:solidFill>
              </a:rPr>
              <a:t>A Children’s Charity</a:t>
            </a:r>
          </a:p>
          <a:p>
            <a:pPr algn="ctr"/>
            <a:r>
              <a:rPr lang="en-GB" sz="2400" dirty="0">
                <a:solidFill>
                  <a:schemeClr val="bg1"/>
                </a:solidFill>
              </a:rPr>
              <a:t>(Against Technology)</a:t>
            </a:r>
          </a:p>
        </p:txBody>
      </p:sp>
      <p:sp>
        <p:nvSpPr>
          <p:cNvPr id="18" name="Title 1">
            <a:extLst>
              <a:ext uri="{FF2B5EF4-FFF2-40B4-BE49-F238E27FC236}">
                <a16:creationId xmlns:a16="http://schemas.microsoft.com/office/drawing/2014/main" id="{BCFD6CFB-D5E0-448B-BDC1-F7F0AA952637}"/>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Your Challenge…</a:t>
            </a:r>
          </a:p>
        </p:txBody>
      </p:sp>
      <p:sp>
        <p:nvSpPr>
          <p:cNvPr id="14" name="TextBox 13">
            <a:extLst>
              <a:ext uri="{FF2B5EF4-FFF2-40B4-BE49-F238E27FC236}">
                <a16:creationId xmlns:a16="http://schemas.microsoft.com/office/drawing/2014/main" id="{55D74FC9-A202-4AC2-820B-37D42EDA71F1}"/>
              </a:ext>
            </a:extLst>
          </p:cNvPr>
          <p:cNvSpPr txBox="1"/>
          <p:nvPr/>
        </p:nvSpPr>
        <p:spPr>
          <a:xfrm>
            <a:off x="5177899" y="2500142"/>
            <a:ext cx="1836202" cy="646331"/>
          </a:xfrm>
          <a:prstGeom prst="rect">
            <a:avLst/>
          </a:prstGeom>
          <a:noFill/>
        </p:spPr>
        <p:txBody>
          <a:bodyPr wrap="square" rtlCol="0">
            <a:spAutoFit/>
          </a:bodyPr>
          <a:lstStyle/>
          <a:p>
            <a:pPr algn="ctr"/>
            <a:r>
              <a:rPr lang="en-GB" sz="3600" b="1" dirty="0"/>
              <a:t>Or</a:t>
            </a:r>
            <a:endParaRPr lang="en-GB" sz="2400" b="1" dirty="0"/>
          </a:p>
        </p:txBody>
      </p:sp>
      <p:pic>
        <p:nvPicPr>
          <p:cNvPr id="22" name="Picture 21">
            <a:extLst>
              <a:ext uri="{FF2B5EF4-FFF2-40B4-BE49-F238E27FC236}">
                <a16:creationId xmlns:a16="http://schemas.microsoft.com/office/drawing/2014/main" id="{45A6FE82-0139-48BD-B684-23A12AA73533}"/>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Tree>
    <p:extLst>
      <p:ext uri="{BB962C8B-B14F-4D97-AF65-F5344CB8AC3E}">
        <p14:creationId xmlns:p14="http://schemas.microsoft.com/office/powerpoint/2010/main" val="3127796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4"/>
          <a:stretch>
            <a:fillRect/>
          </a:stretch>
        </p:blipFill>
        <p:spPr>
          <a:xfrm>
            <a:off x="0" y="1"/>
            <a:ext cx="12192000" cy="6858000"/>
          </a:xfrm>
        </p:spPr>
      </p:pic>
      <p:sp>
        <p:nvSpPr>
          <p:cNvPr id="9" name="TextBox 8">
            <a:extLst>
              <a:ext uri="{FF2B5EF4-FFF2-40B4-BE49-F238E27FC236}">
                <a16:creationId xmlns:a16="http://schemas.microsoft.com/office/drawing/2014/main" id="{87BFDE4D-FE65-49EA-A697-1EB0879A2B56}"/>
              </a:ext>
            </a:extLst>
          </p:cNvPr>
          <p:cNvSpPr txBox="1"/>
          <p:nvPr/>
        </p:nvSpPr>
        <p:spPr>
          <a:xfrm>
            <a:off x="641684" y="1234739"/>
            <a:ext cx="10908632" cy="830997"/>
          </a:xfrm>
          <a:prstGeom prst="rect">
            <a:avLst/>
          </a:prstGeom>
          <a:noFill/>
        </p:spPr>
        <p:txBody>
          <a:bodyPr wrap="square" rtlCol="0">
            <a:spAutoFit/>
          </a:bodyPr>
          <a:lstStyle/>
          <a:p>
            <a:r>
              <a:rPr lang="en-GB" sz="2400" dirty="0"/>
              <a:t>What </a:t>
            </a:r>
            <a:r>
              <a:rPr lang="en-GB" sz="2400" b="1" dirty="0">
                <a:solidFill>
                  <a:srgbClr val="E6287F"/>
                </a:solidFill>
              </a:rPr>
              <a:t>skills</a:t>
            </a:r>
            <a:r>
              <a:rPr lang="en-GB" sz="2400" dirty="0"/>
              <a:t> have you practiced over the </a:t>
            </a:r>
            <a:r>
              <a:rPr lang="en-GB" sz="2400" b="1" dirty="0">
                <a:solidFill>
                  <a:srgbClr val="E6287F"/>
                </a:solidFill>
              </a:rPr>
              <a:t>last 5 sessions </a:t>
            </a:r>
            <a:r>
              <a:rPr lang="en-GB" sz="2400" dirty="0"/>
              <a:t>and how will they help you to </a:t>
            </a:r>
            <a:r>
              <a:rPr lang="en-GB" sz="2400" b="1" dirty="0">
                <a:solidFill>
                  <a:srgbClr val="E6287F"/>
                </a:solidFill>
              </a:rPr>
              <a:t>succeed</a:t>
            </a:r>
            <a:r>
              <a:rPr lang="en-GB" sz="2400" dirty="0"/>
              <a:t> in this task?</a:t>
            </a:r>
          </a:p>
        </p:txBody>
      </p:sp>
      <p:sp>
        <p:nvSpPr>
          <p:cNvPr id="18" name="Title 1">
            <a:extLst>
              <a:ext uri="{FF2B5EF4-FFF2-40B4-BE49-F238E27FC236}">
                <a16:creationId xmlns:a16="http://schemas.microsoft.com/office/drawing/2014/main" id="{BCFD6CFB-D5E0-448B-BDC1-F7F0AA952637}"/>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rPr>
              <a:t>What skills do you need to succeed?</a:t>
            </a:r>
          </a:p>
        </p:txBody>
      </p:sp>
      <p:pic>
        <p:nvPicPr>
          <p:cNvPr id="22" name="Picture 21">
            <a:extLst>
              <a:ext uri="{FF2B5EF4-FFF2-40B4-BE49-F238E27FC236}">
                <a16:creationId xmlns:a16="http://schemas.microsoft.com/office/drawing/2014/main" id="{45A6FE82-0139-48BD-B684-23A12AA73533}"/>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pic>
        <p:nvPicPr>
          <p:cNvPr id="12" name="Picture 11">
            <a:extLst>
              <a:ext uri="{FF2B5EF4-FFF2-40B4-BE49-F238E27FC236}">
                <a16:creationId xmlns:a16="http://schemas.microsoft.com/office/drawing/2014/main" id="{4695B6E1-1E62-42F7-9001-9F3FD70E1ABD}"/>
              </a:ext>
            </a:extLst>
          </p:cNvPr>
          <p:cNvPicPr>
            <a:picLocks noChangeAspect="1"/>
          </p:cNvPicPr>
          <p:nvPr/>
        </p:nvPicPr>
        <p:blipFill>
          <a:blip r:embed="rId7">
            <a:biLevel thresh="75000"/>
          </a:blip>
          <a:stretch>
            <a:fillRect/>
          </a:stretch>
        </p:blipFill>
        <p:spPr>
          <a:xfrm>
            <a:off x="4219195" y="2310433"/>
            <a:ext cx="1103561" cy="1105007"/>
          </a:xfrm>
          <a:prstGeom prst="ellipse">
            <a:avLst/>
          </a:prstGeom>
          <a:ln w="19050">
            <a:solidFill>
              <a:srgbClr val="2F2E7E"/>
            </a:solidFill>
          </a:ln>
        </p:spPr>
      </p:pic>
      <p:pic>
        <p:nvPicPr>
          <p:cNvPr id="13" name="Picture 12">
            <a:extLst>
              <a:ext uri="{FF2B5EF4-FFF2-40B4-BE49-F238E27FC236}">
                <a16:creationId xmlns:a16="http://schemas.microsoft.com/office/drawing/2014/main" id="{FDAF4B5F-8200-435B-A8C1-C7483A3CD69D}"/>
              </a:ext>
            </a:extLst>
          </p:cNvPr>
          <p:cNvPicPr>
            <a:picLocks noChangeAspect="1"/>
          </p:cNvPicPr>
          <p:nvPr/>
        </p:nvPicPr>
        <p:blipFill>
          <a:blip r:embed="rId8">
            <a:biLevel thresh="75000"/>
          </a:blip>
          <a:stretch>
            <a:fillRect/>
          </a:stretch>
        </p:blipFill>
        <p:spPr>
          <a:xfrm>
            <a:off x="8011074" y="2295411"/>
            <a:ext cx="1135050" cy="1135051"/>
          </a:xfrm>
          <a:prstGeom prst="ellipse">
            <a:avLst/>
          </a:prstGeom>
          <a:ln w="19050">
            <a:solidFill>
              <a:srgbClr val="2F2E7E"/>
            </a:solidFill>
          </a:ln>
        </p:spPr>
      </p:pic>
      <p:grpSp>
        <p:nvGrpSpPr>
          <p:cNvPr id="15" name="Group 14">
            <a:extLst>
              <a:ext uri="{FF2B5EF4-FFF2-40B4-BE49-F238E27FC236}">
                <a16:creationId xmlns:a16="http://schemas.microsoft.com/office/drawing/2014/main" id="{E074AE4F-58F5-4D68-B57F-64B0AD9FA3F0}"/>
              </a:ext>
            </a:extLst>
          </p:cNvPr>
          <p:cNvGrpSpPr/>
          <p:nvPr/>
        </p:nvGrpSpPr>
        <p:grpSpPr>
          <a:xfrm>
            <a:off x="384148" y="2295411"/>
            <a:ext cx="1146729" cy="1135051"/>
            <a:chOff x="832420" y="1380553"/>
            <a:chExt cx="1146729" cy="1135051"/>
          </a:xfrm>
        </p:grpSpPr>
        <p:sp>
          <p:nvSpPr>
            <p:cNvPr id="16" name="Oval 15">
              <a:extLst>
                <a:ext uri="{FF2B5EF4-FFF2-40B4-BE49-F238E27FC236}">
                  <a16:creationId xmlns:a16="http://schemas.microsoft.com/office/drawing/2014/main" id="{2B7B88C4-82D9-4722-90E0-255859BFA3FB}"/>
                </a:ext>
              </a:extLst>
            </p:cNvPr>
            <p:cNvSpPr/>
            <p:nvPr/>
          </p:nvSpPr>
          <p:spPr>
            <a:xfrm>
              <a:off x="832420" y="1380553"/>
              <a:ext cx="1146729" cy="1135051"/>
            </a:xfrm>
            <a:prstGeom prst="ellipse">
              <a:avLst/>
            </a:prstGeom>
            <a:solidFill>
              <a:schemeClr val="bg1"/>
            </a:solidFill>
            <a:ln w="12700">
              <a:solidFill>
                <a:srgbClr val="2F2E7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243E2C6-6A47-4FEA-B781-308502011C0F}"/>
                </a:ext>
              </a:extLst>
            </p:cNvPr>
            <p:cNvPicPr>
              <a:picLocks noChangeAspect="1"/>
            </p:cNvPicPr>
            <p:nvPr/>
          </p:nvPicPr>
          <p:blipFill rotWithShape="1">
            <a:blip r:embed="rId9">
              <a:clrChange>
                <a:clrFrom>
                  <a:srgbClr val="FDFDFD"/>
                </a:clrFrom>
                <a:clrTo>
                  <a:srgbClr val="FDFDFD">
                    <a:alpha val="0"/>
                  </a:srgbClr>
                </a:clrTo>
              </a:clrChange>
            </a:blip>
            <a:srcRect l="857" t="-9862" r="857" b="-15508"/>
            <a:stretch/>
          </p:blipFill>
          <p:spPr>
            <a:xfrm>
              <a:off x="836229" y="1380553"/>
              <a:ext cx="1141161" cy="1135051"/>
            </a:xfrm>
            <a:prstGeom prst="ellipse">
              <a:avLst/>
            </a:prstGeom>
            <a:ln w="12700">
              <a:solidFill>
                <a:srgbClr val="2F2E7E"/>
              </a:solidFill>
            </a:ln>
          </p:spPr>
        </p:pic>
      </p:grpSp>
      <p:pic>
        <p:nvPicPr>
          <p:cNvPr id="19" name="Picture 18">
            <a:extLst>
              <a:ext uri="{FF2B5EF4-FFF2-40B4-BE49-F238E27FC236}">
                <a16:creationId xmlns:a16="http://schemas.microsoft.com/office/drawing/2014/main" id="{F3584494-BEB4-4031-8F25-105FE4AA9309}"/>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7989260" y="3813178"/>
            <a:ext cx="1156864" cy="1143697"/>
          </a:xfrm>
          <a:prstGeom prst="ellipse">
            <a:avLst/>
          </a:prstGeom>
          <a:ln w="19050">
            <a:solidFill>
              <a:srgbClr val="2F2E7E"/>
            </a:solidFill>
          </a:ln>
        </p:spPr>
      </p:pic>
      <p:pic>
        <p:nvPicPr>
          <p:cNvPr id="20" name="Picture 19">
            <a:extLst>
              <a:ext uri="{FF2B5EF4-FFF2-40B4-BE49-F238E27FC236}">
                <a16:creationId xmlns:a16="http://schemas.microsoft.com/office/drawing/2014/main" id="{120DB3F2-745C-4F90-9237-6F07D2DDA17B}"/>
              </a:ext>
            </a:extLst>
          </p:cNvPr>
          <p:cNvPicPr>
            <a:picLocks noChangeAspect="1"/>
          </p:cNvPicPr>
          <p:nvPr/>
        </p:nvPicPr>
        <p:blipFill>
          <a:blip r:embed="rId10">
            <a:biLevel thresh="75000"/>
          </a:blip>
          <a:stretch>
            <a:fillRect/>
          </a:stretch>
        </p:blipFill>
        <p:spPr>
          <a:xfrm>
            <a:off x="384148" y="3813178"/>
            <a:ext cx="1143696" cy="1143696"/>
          </a:xfrm>
          <a:prstGeom prst="ellipse">
            <a:avLst/>
          </a:prstGeom>
          <a:ln w="19050">
            <a:solidFill>
              <a:srgbClr val="2F2E7E"/>
            </a:solidFill>
          </a:ln>
        </p:spPr>
      </p:pic>
      <p:pic>
        <p:nvPicPr>
          <p:cNvPr id="21" name="Picture 20">
            <a:extLst>
              <a:ext uri="{FF2B5EF4-FFF2-40B4-BE49-F238E27FC236}">
                <a16:creationId xmlns:a16="http://schemas.microsoft.com/office/drawing/2014/main" id="{0CEAEF96-393C-4B47-B5D4-173458523A52}"/>
              </a:ext>
            </a:extLst>
          </p:cNvPr>
          <p:cNvPicPr>
            <a:picLocks noChangeAspect="1"/>
          </p:cNvPicPr>
          <p:nvPr/>
        </p:nvPicPr>
        <p:blipFill rotWithShape="1">
          <a:blip r:embed="rId11"/>
          <a:srcRect l="14728" t="69557" r="77192" b="2369"/>
          <a:stretch/>
        </p:blipFill>
        <p:spPr>
          <a:xfrm>
            <a:off x="4192514" y="3826808"/>
            <a:ext cx="1132076" cy="1116437"/>
          </a:xfrm>
          <a:prstGeom prst="ellipse">
            <a:avLst/>
          </a:prstGeom>
          <a:ln w="19050">
            <a:solidFill>
              <a:srgbClr val="2F2E7E"/>
            </a:solidFill>
          </a:ln>
        </p:spPr>
      </p:pic>
      <p:sp>
        <p:nvSpPr>
          <p:cNvPr id="39" name="TextBox 38">
            <a:extLst>
              <a:ext uri="{FF2B5EF4-FFF2-40B4-BE49-F238E27FC236}">
                <a16:creationId xmlns:a16="http://schemas.microsoft.com/office/drawing/2014/main" id="{960455FA-95F5-4B5A-BB0F-E31C3974F3BD}"/>
              </a:ext>
            </a:extLst>
          </p:cNvPr>
          <p:cNvSpPr txBox="1"/>
          <p:nvPr/>
        </p:nvSpPr>
        <p:spPr>
          <a:xfrm>
            <a:off x="1604398" y="2314707"/>
            <a:ext cx="2297004"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1: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Connect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Connecting knowledge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Making justifications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Explaining your decisions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0" name="TextBox 39">
            <a:extLst>
              <a:ext uri="{FF2B5EF4-FFF2-40B4-BE49-F238E27FC236}">
                <a16:creationId xmlns:a16="http://schemas.microsoft.com/office/drawing/2014/main" id="{F1F4C630-BD1D-4849-94CB-EDF2BAAB8C2E}"/>
              </a:ext>
            </a:extLst>
          </p:cNvPr>
          <p:cNvSpPr txBox="1"/>
          <p:nvPr/>
        </p:nvSpPr>
        <p:spPr>
          <a:xfrm>
            <a:off x="5396277" y="2314707"/>
            <a:ext cx="2276059"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2: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Analyse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Critical thinking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Asking interrogating questions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1" name="TextBox 40">
            <a:extLst>
              <a:ext uri="{FF2B5EF4-FFF2-40B4-BE49-F238E27FC236}">
                <a16:creationId xmlns:a16="http://schemas.microsoft.com/office/drawing/2014/main" id="{F8161242-7BC8-4BBE-B9BF-5FFAEFEBDAC7}"/>
              </a:ext>
            </a:extLst>
          </p:cNvPr>
          <p:cNvSpPr txBox="1"/>
          <p:nvPr/>
        </p:nvSpPr>
        <p:spPr>
          <a:xfrm>
            <a:off x="9195888" y="2309346"/>
            <a:ext cx="2651559" cy="1231106"/>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3: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Debate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Do’s and don’ts of debating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Forming an argument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Practicing your debating skills</a:t>
            </a:r>
            <a:endPar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2" name="TextBox 41">
            <a:extLst>
              <a:ext uri="{FF2B5EF4-FFF2-40B4-BE49-F238E27FC236}">
                <a16:creationId xmlns:a16="http://schemas.microsoft.com/office/drawing/2014/main" id="{C4D9EB95-E8BD-442A-A5FD-157142C6468F}"/>
              </a:ext>
            </a:extLst>
          </p:cNvPr>
          <p:cNvSpPr txBox="1"/>
          <p:nvPr/>
        </p:nvSpPr>
        <p:spPr>
          <a:xfrm>
            <a:off x="1527844" y="3813178"/>
            <a:ext cx="2651559" cy="144655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4: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Collaborate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Working as a team</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Using critical thinking and debating skills in a group setting.</a:t>
            </a:r>
          </a:p>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1EC547F1-C19C-411F-8CC2-C0F8339DD679}"/>
              </a:ext>
            </a:extLst>
          </p:cNvPr>
          <p:cNvSpPr txBox="1"/>
          <p:nvPr/>
        </p:nvSpPr>
        <p:spPr>
          <a:xfrm>
            <a:off x="5339184" y="3833953"/>
            <a:ext cx="2625272" cy="98488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5: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Present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Do’s and don’ts of presenting</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Top 5 presenting tips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Practicing presentation skills</a:t>
            </a:r>
          </a:p>
        </p:txBody>
      </p:sp>
      <p:sp>
        <p:nvSpPr>
          <p:cNvPr id="44" name="TextBox 43">
            <a:extLst>
              <a:ext uri="{FF2B5EF4-FFF2-40B4-BE49-F238E27FC236}">
                <a16:creationId xmlns:a16="http://schemas.microsoft.com/office/drawing/2014/main" id="{2ED868E4-DA1F-44B5-81B8-D2106DDBEB89}"/>
              </a:ext>
            </a:extLst>
          </p:cNvPr>
          <p:cNvSpPr txBox="1"/>
          <p:nvPr/>
        </p:nvSpPr>
        <p:spPr>
          <a:xfrm>
            <a:off x="9195888" y="3767754"/>
            <a:ext cx="2727067" cy="166199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600" b="0" i="0" u="none" strike="noStrike" kern="1200" cap="none" spc="0" normalizeH="0" baseline="0" noProof="0" dirty="0">
                <a:ln>
                  <a:noFill/>
                </a:ln>
                <a:solidFill>
                  <a:prstClr val="black"/>
                </a:solidFill>
                <a:effectLst/>
                <a:uLnTx/>
                <a:uFillTx/>
                <a:latin typeface="Calibri" panose="020F0502020204030204"/>
                <a:ea typeface="+mn-ea"/>
                <a:cs typeface="+mn-cs"/>
              </a:rPr>
              <a:t>Session 6: </a:t>
            </a:r>
            <a:r>
              <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rPr>
              <a:t>Go Visit</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Experience Higher Education</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Take on the Technology Research Challenge</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prstClr val="black"/>
                </a:solidFill>
                <a:effectLst/>
                <a:uLnTx/>
                <a:uFillTx/>
                <a:latin typeface="Calibri" panose="020F0502020204030204"/>
                <a:ea typeface="+mn-ea"/>
                <a:cs typeface="+mn-cs"/>
              </a:rPr>
              <a:t>Use skills from the last 5 sessions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16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45" name="TextBox 44">
            <a:extLst>
              <a:ext uri="{FF2B5EF4-FFF2-40B4-BE49-F238E27FC236}">
                <a16:creationId xmlns:a16="http://schemas.microsoft.com/office/drawing/2014/main" id="{5B0C178F-4096-49F6-AA74-3BB0FCAED754}"/>
              </a:ext>
            </a:extLst>
          </p:cNvPr>
          <p:cNvSpPr txBox="1"/>
          <p:nvPr/>
        </p:nvSpPr>
        <p:spPr>
          <a:xfrm>
            <a:off x="641684" y="5330126"/>
            <a:ext cx="10908632" cy="461665"/>
          </a:xfrm>
          <a:prstGeom prst="rect">
            <a:avLst/>
          </a:prstGeom>
          <a:noFill/>
        </p:spPr>
        <p:txBody>
          <a:bodyPr wrap="square" rtlCol="0">
            <a:spAutoFit/>
          </a:bodyPr>
          <a:lstStyle/>
          <a:p>
            <a:r>
              <a:rPr lang="en-GB" sz="2400" b="1" dirty="0"/>
              <a:t>Spend a few minutes discussing this with the people on your table.</a:t>
            </a:r>
          </a:p>
        </p:txBody>
      </p:sp>
    </p:spTree>
    <p:extLst>
      <p:ext uri="{BB962C8B-B14F-4D97-AF65-F5344CB8AC3E}">
        <p14:creationId xmlns:p14="http://schemas.microsoft.com/office/powerpoint/2010/main" val="142645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tile tx="0" ty="0" sx="100000" sy="100000" flip="none" algn="tl"/>
        </a:blipFill>
        <a:effectLst/>
      </p:bgPr>
    </p:bg>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4"/>
          <a:stretch>
            <a:fillRect/>
          </a:stretch>
        </p:blipFill>
        <p:spPr>
          <a:xfrm>
            <a:off x="0" y="1"/>
            <a:ext cx="12192000" cy="6858000"/>
          </a:xfrm>
        </p:spPr>
      </p:pic>
      <p:sp>
        <p:nvSpPr>
          <p:cNvPr id="3" name="TextBox 2">
            <a:extLst>
              <a:ext uri="{FF2B5EF4-FFF2-40B4-BE49-F238E27FC236}">
                <a16:creationId xmlns:a16="http://schemas.microsoft.com/office/drawing/2014/main" id="{32072F21-FF6F-4F98-ACEA-B0F7B21D82FC}"/>
              </a:ext>
            </a:extLst>
          </p:cNvPr>
          <p:cNvSpPr txBox="1"/>
          <p:nvPr/>
        </p:nvSpPr>
        <p:spPr>
          <a:xfrm>
            <a:off x="846220" y="1170002"/>
            <a:ext cx="10704095" cy="5078313"/>
          </a:xfrm>
          <a:prstGeom prst="rect">
            <a:avLst/>
          </a:prstGeom>
          <a:noFill/>
        </p:spPr>
        <p:txBody>
          <a:bodyPr wrap="square" rtlCol="0">
            <a:spAutoFit/>
          </a:bodyPr>
          <a:lstStyle/>
          <a:p>
            <a:r>
              <a:rPr lang="en-GB" sz="2400" b="1" dirty="0"/>
              <a:t>You will be more successful at this challenge if:</a:t>
            </a:r>
          </a:p>
          <a:p>
            <a:endParaRPr lang="en-GB" sz="2400" b="1" dirty="0"/>
          </a:p>
          <a:p>
            <a:pPr marL="342900" indent="-342900">
              <a:lnSpc>
                <a:spcPct val="150000"/>
              </a:lnSpc>
              <a:buFont typeface="Arial" panose="020B0604020202020204" pitchFamily="34" charset="0"/>
              <a:buChar char="•"/>
            </a:pPr>
            <a:r>
              <a:rPr lang="en-GB" sz="2400" dirty="0"/>
              <a:t>You </a:t>
            </a:r>
            <a:r>
              <a:rPr lang="en-GB" sz="2400" b="1" dirty="0">
                <a:solidFill>
                  <a:srgbClr val="E6287F"/>
                </a:solidFill>
              </a:rPr>
              <a:t>connect</a:t>
            </a:r>
            <a:r>
              <a:rPr lang="en-GB" sz="2400" dirty="0"/>
              <a:t> information and </a:t>
            </a:r>
            <a:r>
              <a:rPr lang="en-GB" sz="2400" b="1" dirty="0">
                <a:solidFill>
                  <a:srgbClr val="E6287F"/>
                </a:solidFill>
              </a:rPr>
              <a:t>justify</a:t>
            </a:r>
            <a:r>
              <a:rPr lang="en-GB" sz="2400" dirty="0"/>
              <a:t> your decisions using logic and reasoning.</a:t>
            </a:r>
          </a:p>
          <a:p>
            <a:pPr marL="342900" indent="-342900">
              <a:lnSpc>
                <a:spcPct val="150000"/>
              </a:lnSpc>
              <a:buFont typeface="Arial" panose="020B0604020202020204" pitchFamily="34" charset="0"/>
              <a:buChar char="•"/>
            </a:pPr>
            <a:r>
              <a:rPr lang="en-GB" sz="2400" dirty="0"/>
              <a:t>You </a:t>
            </a:r>
            <a:r>
              <a:rPr lang="en-GB" sz="2400" b="1" dirty="0">
                <a:solidFill>
                  <a:srgbClr val="E6287F"/>
                </a:solidFill>
              </a:rPr>
              <a:t>analyse</a:t>
            </a:r>
            <a:r>
              <a:rPr lang="en-GB" sz="2400" dirty="0"/>
              <a:t> the sources in detail and use </a:t>
            </a:r>
            <a:r>
              <a:rPr lang="en-GB" sz="2400" b="1" dirty="0">
                <a:solidFill>
                  <a:srgbClr val="E6287F"/>
                </a:solidFill>
              </a:rPr>
              <a:t>critical thinking </a:t>
            </a:r>
            <a:r>
              <a:rPr lang="en-GB" sz="2400" dirty="0"/>
              <a:t>to make your point.</a:t>
            </a:r>
          </a:p>
          <a:p>
            <a:pPr marL="342900" indent="-342900">
              <a:lnSpc>
                <a:spcPct val="150000"/>
              </a:lnSpc>
              <a:buFont typeface="Arial" panose="020B0604020202020204" pitchFamily="34" charset="0"/>
              <a:buChar char="•"/>
            </a:pPr>
            <a:r>
              <a:rPr lang="en-GB" sz="2400" dirty="0"/>
              <a:t>You use </a:t>
            </a:r>
            <a:r>
              <a:rPr lang="en-GB" sz="2400" b="1" dirty="0">
                <a:solidFill>
                  <a:srgbClr val="E6287F"/>
                </a:solidFill>
              </a:rPr>
              <a:t>PEEL </a:t>
            </a:r>
            <a:r>
              <a:rPr lang="en-GB" sz="2400" dirty="0"/>
              <a:t>as the </a:t>
            </a:r>
            <a:r>
              <a:rPr lang="en-GB" sz="2400" b="1" dirty="0">
                <a:solidFill>
                  <a:srgbClr val="E6287F"/>
                </a:solidFill>
              </a:rPr>
              <a:t>structure</a:t>
            </a:r>
            <a:r>
              <a:rPr lang="en-GB" sz="2400" dirty="0"/>
              <a:t> for your presentation.</a:t>
            </a:r>
          </a:p>
          <a:p>
            <a:pPr marL="342900" indent="-342900">
              <a:lnSpc>
                <a:spcPct val="150000"/>
              </a:lnSpc>
              <a:buFont typeface="Arial" panose="020B0604020202020204" pitchFamily="34" charset="0"/>
              <a:buChar char="•"/>
            </a:pPr>
            <a:r>
              <a:rPr lang="en-GB" sz="2400" dirty="0"/>
              <a:t>You </a:t>
            </a:r>
            <a:r>
              <a:rPr lang="en-GB" sz="2400" b="1" dirty="0">
                <a:solidFill>
                  <a:srgbClr val="E6287F"/>
                </a:solidFill>
              </a:rPr>
              <a:t>collaborate</a:t>
            </a:r>
            <a:r>
              <a:rPr lang="en-GB" sz="2400" dirty="0"/>
              <a:t> well with others, treating each other with </a:t>
            </a:r>
            <a:r>
              <a:rPr lang="en-GB" sz="2400" b="1" dirty="0">
                <a:solidFill>
                  <a:srgbClr val="E6287F"/>
                </a:solidFill>
              </a:rPr>
              <a:t>respect</a:t>
            </a:r>
            <a:r>
              <a:rPr lang="en-GB" sz="2400" dirty="0"/>
              <a:t> and putting forward </a:t>
            </a:r>
            <a:r>
              <a:rPr lang="en-GB" sz="2400" b="1" dirty="0">
                <a:solidFill>
                  <a:srgbClr val="E6287F"/>
                </a:solidFill>
              </a:rPr>
              <a:t>ideas</a:t>
            </a:r>
            <a:r>
              <a:rPr lang="en-GB" sz="2400" dirty="0"/>
              <a:t>.</a:t>
            </a:r>
          </a:p>
          <a:p>
            <a:pPr marL="342900" indent="-342900">
              <a:lnSpc>
                <a:spcPct val="150000"/>
              </a:lnSpc>
              <a:buFont typeface="Arial" panose="020B0604020202020204" pitchFamily="34" charset="0"/>
              <a:buChar char="•"/>
            </a:pPr>
            <a:r>
              <a:rPr lang="en-GB" sz="2400" dirty="0"/>
              <a:t>You </a:t>
            </a:r>
            <a:r>
              <a:rPr lang="en-GB" sz="2400" b="1" dirty="0">
                <a:solidFill>
                  <a:srgbClr val="E6287F"/>
                </a:solidFill>
              </a:rPr>
              <a:t>present</a:t>
            </a:r>
            <a:r>
              <a:rPr lang="en-GB" sz="2400" dirty="0"/>
              <a:t> your argument </a:t>
            </a:r>
            <a:r>
              <a:rPr lang="en-GB" sz="2400" b="1" dirty="0">
                <a:solidFill>
                  <a:srgbClr val="E6287F"/>
                </a:solidFill>
              </a:rPr>
              <a:t>clearly </a:t>
            </a:r>
            <a:r>
              <a:rPr lang="en-GB" sz="2400" dirty="0"/>
              <a:t>and </a:t>
            </a:r>
            <a:r>
              <a:rPr lang="en-GB" sz="2400" b="1" dirty="0">
                <a:solidFill>
                  <a:srgbClr val="E6287F"/>
                </a:solidFill>
              </a:rPr>
              <a:t>confidently</a:t>
            </a:r>
            <a:r>
              <a:rPr lang="en-GB" sz="2400" dirty="0"/>
              <a:t>, using the correct </a:t>
            </a:r>
            <a:r>
              <a:rPr lang="en-GB" sz="2400" b="1" dirty="0">
                <a:solidFill>
                  <a:srgbClr val="E6287F"/>
                </a:solidFill>
              </a:rPr>
              <a:t>body language</a:t>
            </a:r>
            <a:r>
              <a:rPr lang="en-GB" sz="2400" dirty="0"/>
              <a:t> and </a:t>
            </a:r>
            <a:r>
              <a:rPr lang="en-GB" sz="2400" b="1" dirty="0">
                <a:solidFill>
                  <a:srgbClr val="E6287F"/>
                </a:solidFill>
              </a:rPr>
              <a:t>tone</a:t>
            </a:r>
            <a:r>
              <a:rPr lang="en-GB" sz="2400" dirty="0"/>
              <a:t> of voice.</a:t>
            </a:r>
          </a:p>
          <a:p>
            <a:pPr marL="342900" indent="-342900">
              <a:buFont typeface="Arial" panose="020B0604020202020204" pitchFamily="34" charset="0"/>
              <a:buChar char="•"/>
            </a:pPr>
            <a:endParaRPr lang="en-GB" sz="2400" dirty="0"/>
          </a:p>
        </p:txBody>
      </p:sp>
      <p:sp>
        <p:nvSpPr>
          <p:cNvPr id="18" name="Title 1">
            <a:extLst>
              <a:ext uri="{FF2B5EF4-FFF2-40B4-BE49-F238E27FC236}">
                <a16:creationId xmlns:a16="http://schemas.microsoft.com/office/drawing/2014/main" id="{BCFD6CFB-D5E0-448B-BDC1-F7F0AA952637}"/>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b="1" dirty="0">
                <a:solidFill>
                  <a:srgbClr val="E6287F"/>
                </a:solidFill>
                <a:latin typeface="Calibri Light" panose="020F0302020204030204"/>
              </a:rPr>
              <a:t>How we decide on a winner…</a:t>
            </a:r>
            <a:endPar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endParaRPr>
          </a:p>
        </p:txBody>
      </p:sp>
      <p:pic>
        <p:nvPicPr>
          <p:cNvPr id="22" name="Picture 21">
            <a:extLst>
              <a:ext uri="{FF2B5EF4-FFF2-40B4-BE49-F238E27FC236}">
                <a16:creationId xmlns:a16="http://schemas.microsoft.com/office/drawing/2014/main" id="{45A6FE82-0139-48BD-B684-23A12AA73533}"/>
              </a:ext>
            </a:extLst>
          </p:cNvPr>
          <p:cNvPicPr>
            <a:picLocks noChangeAspect="1"/>
          </p:cNvPicPr>
          <p:nvPr/>
        </p:nvPicPr>
        <p:blipFill>
          <a:blip r:embed="rId5">
            <a:biLevel thresh="75000"/>
            <a:extLst>
              <a:ext uri="{BEBA8EAE-BF5A-486C-A8C5-ECC9F3942E4B}">
                <a14:imgProps xmlns:a14="http://schemas.microsoft.com/office/drawing/2010/main">
                  <a14:imgLayer r:embed="rId6">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Tree>
    <p:extLst>
      <p:ext uri="{BB962C8B-B14F-4D97-AF65-F5344CB8AC3E}">
        <p14:creationId xmlns:p14="http://schemas.microsoft.com/office/powerpoint/2010/main" val="230319559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2.png"/>
          <p:cNvPicPr>
            <a:picLocks noGrp="1" noChangeAspect="1"/>
          </p:cNvPicPr>
          <p:nvPr>
            <p:ph idx="1"/>
          </p:nvPr>
        </p:nvPicPr>
        <p:blipFill>
          <a:blip r:embed="rId3"/>
          <a:stretch>
            <a:fillRect/>
          </a:stretch>
        </p:blipFill>
        <p:spPr>
          <a:xfrm>
            <a:off x="0" y="1"/>
            <a:ext cx="12192000" cy="6858000"/>
          </a:xfrm>
        </p:spPr>
      </p:pic>
      <p:graphicFrame>
        <p:nvGraphicFramePr>
          <p:cNvPr id="9" name="Diagram 8">
            <a:extLst>
              <a:ext uri="{FF2B5EF4-FFF2-40B4-BE49-F238E27FC236}">
                <a16:creationId xmlns:a16="http://schemas.microsoft.com/office/drawing/2014/main" id="{9284D7C4-663D-48AA-B1BF-EC14D98AAE29}"/>
              </a:ext>
            </a:extLst>
          </p:cNvPr>
          <p:cNvGraphicFramePr/>
          <p:nvPr>
            <p:extLst>
              <p:ext uri="{D42A27DB-BD31-4B8C-83A1-F6EECF244321}">
                <p14:modId xmlns:p14="http://schemas.microsoft.com/office/powerpoint/2010/main" val="4196998041"/>
              </p:ext>
            </p:extLst>
          </p:nvPr>
        </p:nvGraphicFramePr>
        <p:xfrm>
          <a:off x="1467921" y="3319570"/>
          <a:ext cx="9256155" cy="212817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16" name="Graphic 15" descr="Megaphone with solid fill">
            <a:extLst>
              <a:ext uri="{FF2B5EF4-FFF2-40B4-BE49-F238E27FC236}">
                <a16:creationId xmlns:a16="http://schemas.microsoft.com/office/drawing/2014/main" id="{6941763F-EDB1-0C0D-95F9-4BB8DFAB6C28}"/>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8418139" y="1621099"/>
            <a:ext cx="2098295" cy="2098295"/>
          </a:xfrm>
          <a:prstGeom prst="rect">
            <a:avLst/>
          </a:prstGeom>
        </p:spPr>
      </p:pic>
      <p:pic>
        <p:nvPicPr>
          <p:cNvPr id="18" name="Graphic 17" descr="Head with gears with solid fill">
            <a:extLst>
              <a:ext uri="{FF2B5EF4-FFF2-40B4-BE49-F238E27FC236}">
                <a16:creationId xmlns:a16="http://schemas.microsoft.com/office/drawing/2014/main" id="{23557FFB-5F39-AF07-5290-2191D1BB10A8}"/>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046852" y="1621099"/>
            <a:ext cx="2098295" cy="2098295"/>
          </a:xfrm>
          <a:prstGeom prst="rect">
            <a:avLst/>
          </a:prstGeom>
        </p:spPr>
      </p:pic>
      <p:pic>
        <p:nvPicPr>
          <p:cNvPr id="20" name="Graphic 19" descr="Internet with solid fill">
            <a:extLst>
              <a:ext uri="{FF2B5EF4-FFF2-40B4-BE49-F238E27FC236}">
                <a16:creationId xmlns:a16="http://schemas.microsoft.com/office/drawing/2014/main" id="{6F44B139-53E4-7794-3485-018D9640C9AE}"/>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1675566" y="1621099"/>
            <a:ext cx="2098295" cy="2098295"/>
          </a:xfrm>
          <a:prstGeom prst="rect">
            <a:avLst/>
          </a:prstGeom>
        </p:spPr>
      </p:pic>
      <p:sp>
        <p:nvSpPr>
          <p:cNvPr id="5" name="TextBox 4">
            <a:extLst>
              <a:ext uri="{FF2B5EF4-FFF2-40B4-BE49-F238E27FC236}">
                <a16:creationId xmlns:a16="http://schemas.microsoft.com/office/drawing/2014/main" id="{0FAB0095-DE37-40B8-8C65-3B8BAC72909F}"/>
              </a:ext>
            </a:extLst>
          </p:cNvPr>
          <p:cNvSpPr txBox="1"/>
          <p:nvPr/>
        </p:nvSpPr>
        <p:spPr>
          <a:xfrm>
            <a:off x="1920272" y="5032379"/>
            <a:ext cx="1608881" cy="523220"/>
          </a:xfrm>
          <a:prstGeom prst="rect">
            <a:avLst/>
          </a:prstGeom>
          <a:noFill/>
        </p:spPr>
        <p:txBody>
          <a:bodyPr wrap="square" rtlCol="0">
            <a:spAutoFit/>
          </a:bodyPr>
          <a:lstStyle/>
          <a:p>
            <a:pPr algn="ctr"/>
            <a:r>
              <a:rPr lang="en-GB" sz="2800" b="1" dirty="0">
                <a:solidFill>
                  <a:srgbClr val="E6287F"/>
                </a:solidFill>
              </a:rPr>
              <a:t>Research</a:t>
            </a:r>
          </a:p>
        </p:txBody>
      </p:sp>
      <p:sp>
        <p:nvSpPr>
          <p:cNvPr id="13" name="TextBox 12">
            <a:extLst>
              <a:ext uri="{FF2B5EF4-FFF2-40B4-BE49-F238E27FC236}">
                <a16:creationId xmlns:a16="http://schemas.microsoft.com/office/drawing/2014/main" id="{644622ED-752E-4BD1-A887-C7F059A5168B}"/>
              </a:ext>
            </a:extLst>
          </p:cNvPr>
          <p:cNvSpPr txBox="1"/>
          <p:nvPr/>
        </p:nvSpPr>
        <p:spPr>
          <a:xfrm>
            <a:off x="5291557" y="5032379"/>
            <a:ext cx="1608881" cy="523220"/>
          </a:xfrm>
          <a:prstGeom prst="rect">
            <a:avLst/>
          </a:prstGeom>
          <a:noFill/>
        </p:spPr>
        <p:txBody>
          <a:bodyPr wrap="square" rtlCol="0">
            <a:spAutoFit/>
          </a:bodyPr>
          <a:lstStyle/>
          <a:p>
            <a:pPr algn="ctr"/>
            <a:r>
              <a:rPr lang="en-GB" sz="2800" b="1" dirty="0">
                <a:solidFill>
                  <a:srgbClr val="E6287F"/>
                </a:solidFill>
              </a:rPr>
              <a:t>Analyse</a:t>
            </a:r>
          </a:p>
        </p:txBody>
      </p:sp>
      <p:sp>
        <p:nvSpPr>
          <p:cNvPr id="15" name="TextBox 14">
            <a:extLst>
              <a:ext uri="{FF2B5EF4-FFF2-40B4-BE49-F238E27FC236}">
                <a16:creationId xmlns:a16="http://schemas.microsoft.com/office/drawing/2014/main" id="{7F0B650C-AC34-4924-A342-F22A4D127875}"/>
              </a:ext>
            </a:extLst>
          </p:cNvPr>
          <p:cNvSpPr txBox="1"/>
          <p:nvPr/>
        </p:nvSpPr>
        <p:spPr>
          <a:xfrm>
            <a:off x="8662842" y="4978454"/>
            <a:ext cx="1608881" cy="523220"/>
          </a:xfrm>
          <a:prstGeom prst="rect">
            <a:avLst/>
          </a:prstGeom>
          <a:noFill/>
        </p:spPr>
        <p:txBody>
          <a:bodyPr wrap="square" rtlCol="0">
            <a:spAutoFit/>
          </a:bodyPr>
          <a:lstStyle/>
          <a:p>
            <a:pPr algn="ctr"/>
            <a:r>
              <a:rPr lang="en-GB" sz="2800" b="1" dirty="0">
                <a:solidFill>
                  <a:srgbClr val="E6287F"/>
                </a:solidFill>
              </a:rPr>
              <a:t>Debate</a:t>
            </a:r>
          </a:p>
        </p:txBody>
      </p:sp>
      <p:sp>
        <p:nvSpPr>
          <p:cNvPr id="17" name="Title 1">
            <a:extLst>
              <a:ext uri="{FF2B5EF4-FFF2-40B4-BE49-F238E27FC236}">
                <a16:creationId xmlns:a16="http://schemas.microsoft.com/office/drawing/2014/main" id="{2A9916A2-2E3A-4096-93F3-DADF31A18377}"/>
              </a:ext>
            </a:extLst>
          </p:cNvPr>
          <p:cNvSpPr txBox="1">
            <a:spLocks/>
          </p:cNvSpPr>
          <p:nvPr/>
        </p:nvSpPr>
        <p:spPr>
          <a:xfrm>
            <a:off x="418006" y="262672"/>
            <a:ext cx="9543250" cy="70788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lvl="0">
              <a:defRPr/>
            </a:pPr>
            <a:r>
              <a:rPr lang="en-US" b="1" dirty="0">
                <a:solidFill>
                  <a:srgbClr val="E6287F"/>
                </a:solidFill>
              </a:rPr>
              <a:t>How will you prepare for this challenge?</a:t>
            </a:r>
            <a:endParaRPr kumimoji="0" lang="en-US" sz="4400" b="1" i="0" u="none" strike="noStrike" kern="1200" cap="none" spc="0" normalizeH="0" baseline="0" noProof="0" dirty="0">
              <a:ln>
                <a:noFill/>
              </a:ln>
              <a:solidFill>
                <a:srgbClr val="E6287F"/>
              </a:solidFill>
              <a:effectLst/>
              <a:uLnTx/>
              <a:uFillTx/>
              <a:latin typeface="Calibri Light" panose="020F0302020204030204"/>
              <a:ea typeface="+mj-ea"/>
              <a:cs typeface="+mj-cs"/>
            </a:endParaRPr>
          </a:p>
        </p:txBody>
      </p:sp>
      <p:pic>
        <p:nvPicPr>
          <p:cNvPr id="21" name="Picture 20">
            <a:extLst>
              <a:ext uri="{FF2B5EF4-FFF2-40B4-BE49-F238E27FC236}">
                <a16:creationId xmlns:a16="http://schemas.microsoft.com/office/drawing/2014/main" id="{44267FB6-37D0-4B0A-95C1-AFA3BDCE67FD}"/>
              </a:ext>
            </a:extLst>
          </p:cNvPr>
          <p:cNvPicPr>
            <a:picLocks noChangeAspect="1"/>
          </p:cNvPicPr>
          <p:nvPr/>
        </p:nvPicPr>
        <p:blipFill>
          <a:blip r:embed="rId15">
            <a:biLevel thresh="75000"/>
            <a:extLst>
              <a:ext uri="{BEBA8EAE-BF5A-486C-A8C5-ECC9F3942E4B}">
                <a14:imgProps xmlns:a14="http://schemas.microsoft.com/office/drawing/2010/main">
                  <a14:imgLayer r:embed="rId16">
                    <a14:imgEffect>
                      <a14:saturation sat="200000"/>
                    </a14:imgEffect>
                  </a14:imgLayer>
                </a14:imgProps>
              </a:ext>
            </a:extLst>
          </a:blip>
          <a:stretch>
            <a:fillRect/>
          </a:stretch>
        </p:blipFill>
        <p:spPr>
          <a:xfrm>
            <a:off x="10925094" y="209780"/>
            <a:ext cx="1027420" cy="1015727"/>
          </a:xfrm>
          <a:prstGeom prst="ellipse">
            <a:avLst/>
          </a:prstGeom>
          <a:ln w="19050">
            <a:solidFill>
              <a:srgbClr val="2F2E7E"/>
            </a:solidFill>
          </a:ln>
        </p:spPr>
      </p:pic>
    </p:spTree>
    <p:extLst>
      <p:ext uri="{BB962C8B-B14F-4D97-AF65-F5344CB8AC3E}">
        <p14:creationId xmlns:p14="http://schemas.microsoft.com/office/powerpoint/2010/main" val="3249870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9">
                                            <p:graphicEl>
                                              <a:dgm id="{FA03B0A1-70FC-4D47-82F0-4AFB3C649122}"/>
                                            </p:graphicEl>
                                          </p:spTgt>
                                        </p:tgtEl>
                                        <p:attrNameLst>
                                          <p:attrName>style.visibility</p:attrName>
                                        </p:attrNameLst>
                                      </p:cBhvr>
                                      <p:to>
                                        <p:strVal val="visible"/>
                                      </p:to>
                                    </p:set>
                                    <p:anim calcmode="lin" valueType="num">
                                      <p:cBhvr additive="base">
                                        <p:cTn id="7" dur="500" fill="hold"/>
                                        <p:tgtEl>
                                          <p:spTgt spid="9">
                                            <p:graphicEl>
                                              <a:dgm id="{FA03B0A1-70FC-4D47-82F0-4AFB3C649122}"/>
                                            </p:graphicEl>
                                          </p:spTgt>
                                        </p:tgtEl>
                                        <p:attrNameLst>
                                          <p:attrName>ppt_x</p:attrName>
                                        </p:attrNameLst>
                                      </p:cBhvr>
                                      <p:tavLst>
                                        <p:tav tm="0">
                                          <p:val>
                                            <p:strVal val="0-#ppt_w/2"/>
                                          </p:val>
                                        </p:tav>
                                        <p:tav tm="100000">
                                          <p:val>
                                            <p:strVal val="#ppt_x"/>
                                          </p:val>
                                        </p:tav>
                                      </p:tavLst>
                                    </p:anim>
                                    <p:anim calcmode="lin" valueType="num">
                                      <p:cBhvr additive="base">
                                        <p:cTn id="8" dur="500" fill="hold"/>
                                        <p:tgtEl>
                                          <p:spTgt spid="9">
                                            <p:graphicEl>
                                              <a:dgm id="{FA03B0A1-70FC-4D47-82F0-4AFB3C649122}"/>
                                            </p:graphicEl>
                                          </p:spTgt>
                                        </p:tgtEl>
                                        <p:attrNameLst>
                                          <p:attrName>ppt_y</p:attrName>
                                        </p:attrNameLst>
                                      </p:cBhvr>
                                      <p:tavLst>
                                        <p:tav tm="0">
                                          <p:val>
                                            <p:strVal val="#ppt_y"/>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9">
                                            <p:graphicEl>
                                              <a:dgm id="{47E20541-2EA9-41A1-9CD9-A254469A020E}"/>
                                            </p:graphicEl>
                                          </p:spTgt>
                                        </p:tgtEl>
                                        <p:attrNameLst>
                                          <p:attrName>style.visibility</p:attrName>
                                        </p:attrNameLst>
                                      </p:cBhvr>
                                      <p:to>
                                        <p:strVal val="visible"/>
                                      </p:to>
                                    </p:set>
                                    <p:anim calcmode="lin" valueType="num">
                                      <p:cBhvr additive="base">
                                        <p:cTn id="17" dur="500" fill="hold"/>
                                        <p:tgtEl>
                                          <p:spTgt spid="9">
                                            <p:graphicEl>
                                              <a:dgm id="{47E20541-2EA9-41A1-9CD9-A254469A020E}"/>
                                            </p:graphic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9">
                                            <p:graphicEl>
                                              <a:dgm id="{47E20541-2EA9-41A1-9CD9-A254469A020E}"/>
                                            </p:graphicEl>
                                          </p:spTgt>
                                        </p:tgtEl>
                                        <p:attrNameLst>
                                          <p:attrName>ppt_y</p:attrName>
                                        </p:attrNameLst>
                                      </p:cBhvr>
                                      <p:tavLst>
                                        <p:tav tm="0">
                                          <p:val>
                                            <p:strVal val="#ppt_y"/>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 calcmode="lin" valueType="num">
                                      <p:cBhvr additive="base">
                                        <p:cTn id="21" dur="500" fill="hold"/>
                                        <p:tgtEl>
                                          <p:spTgt spid="13"/>
                                        </p:tgtEl>
                                        <p:attrNameLst>
                                          <p:attrName>ppt_x</p:attrName>
                                        </p:attrNameLst>
                                      </p:cBhvr>
                                      <p:tavLst>
                                        <p:tav tm="0">
                                          <p:val>
                                            <p:strVal val="#ppt_x"/>
                                          </p:val>
                                        </p:tav>
                                        <p:tav tm="100000">
                                          <p:val>
                                            <p:strVal val="#ppt_x"/>
                                          </p:val>
                                        </p:tav>
                                      </p:tavLst>
                                    </p:anim>
                                    <p:anim calcmode="lin" valueType="num">
                                      <p:cBhvr additive="base">
                                        <p:cTn id="22" dur="500" fill="hold"/>
                                        <p:tgtEl>
                                          <p:spTgt spid="13"/>
                                        </p:tgtEl>
                                        <p:attrNameLst>
                                          <p:attrName>ppt_y</p:attrName>
                                        </p:attrNameLst>
                                      </p:cBhvr>
                                      <p:tavLst>
                                        <p:tav tm="0">
                                          <p:val>
                                            <p:strVal val="1+#ppt_h/2"/>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9">
                                            <p:graphicEl>
                                              <a:dgm id="{4D1140AC-9E6D-4CCE-A88E-82671EF8828F}"/>
                                            </p:graphicEl>
                                          </p:spTgt>
                                        </p:tgtEl>
                                        <p:attrNameLst>
                                          <p:attrName>style.visibility</p:attrName>
                                        </p:attrNameLst>
                                      </p:cBhvr>
                                      <p:to>
                                        <p:strVal val="visible"/>
                                      </p:to>
                                    </p:set>
                                    <p:anim calcmode="lin" valueType="num">
                                      <p:cBhvr additive="base">
                                        <p:cTn id="25" dur="500" fill="hold"/>
                                        <p:tgtEl>
                                          <p:spTgt spid="9">
                                            <p:graphicEl>
                                              <a:dgm id="{4D1140AC-9E6D-4CCE-A88E-82671EF8828F}"/>
                                            </p:graphic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9">
                                            <p:graphicEl>
                                              <a:dgm id="{4D1140AC-9E6D-4CCE-A88E-82671EF8828F}"/>
                                            </p:graphic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9">
                                            <p:graphicEl>
                                              <a:dgm id="{5FFC4DCE-A438-4DDA-883A-C6BACE3E177F}"/>
                                            </p:graphicEl>
                                          </p:spTgt>
                                        </p:tgtEl>
                                        <p:attrNameLst>
                                          <p:attrName>style.visibility</p:attrName>
                                        </p:attrNameLst>
                                      </p:cBhvr>
                                      <p:to>
                                        <p:strVal val="visible"/>
                                      </p:to>
                                    </p:set>
                                    <p:anim calcmode="lin" valueType="num">
                                      <p:cBhvr additive="base">
                                        <p:cTn id="31" dur="500" fill="hold"/>
                                        <p:tgtEl>
                                          <p:spTgt spid="9">
                                            <p:graphicEl>
                                              <a:dgm id="{5FFC4DCE-A438-4DDA-883A-C6BACE3E177F}"/>
                                            </p:graphic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9">
                                            <p:graphicEl>
                                              <a:dgm id="{5FFC4DCE-A438-4DDA-883A-C6BACE3E177F}"/>
                                            </p:graphicEl>
                                          </p:spTgt>
                                        </p:tgtEl>
                                        <p:attrNameLst>
                                          <p:attrName>ppt_y</p:attrName>
                                        </p:attrNameLst>
                                      </p:cBhvr>
                                      <p:tavLst>
                                        <p:tav tm="0">
                                          <p:val>
                                            <p:strVal val="#ppt_y"/>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par>
                                <p:cTn id="37" presetID="2" presetClass="entr" presetSubtype="8" fill="hold" grpId="0" nodeType="withEffect">
                                  <p:stCondLst>
                                    <p:cond delay="0"/>
                                  </p:stCondLst>
                                  <p:childTnLst>
                                    <p:set>
                                      <p:cBhvr>
                                        <p:cTn id="38" dur="1" fill="hold">
                                          <p:stCondLst>
                                            <p:cond delay="0"/>
                                          </p:stCondLst>
                                        </p:cTn>
                                        <p:tgtEl>
                                          <p:spTgt spid="9">
                                            <p:graphicEl>
                                              <a:dgm id="{55B956D1-36FC-4819-BA7C-A25144F3D447}"/>
                                            </p:graphicEl>
                                          </p:spTgt>
                                        </p:tgtEl>
                                        <p:attrNameLst>
                                          <p:attrName>style.visibility</p:attrName>
                                        </p:attrNameLst>
                                      </p:cBhvr>
                                      <p:to>
                                        <p:strVal val="visible"/>
                                      </p:to>
                                    </p:set>
                                    <p:anim calcmode="lin" valueType="num">
                                      <p:cBhvr additive="base">
                                        <p:cTn id="39" dur="500" fill="hold"/>
                                        <p:tgtEl>
                                          <p:spTgt spid="9">
                                            <p:graphicEl>
                                              <a:dgm id="{55B956D1-36FC-4819-BA7C-A25144F3D447}"/>
                                            </p:graphicEl>
                                          </p:spTgt>
                                        </p:tgtEl>
                                        <p:attrNameLst>
                                          <p:attrName>ppt_x</p:attrName>
                                        </p:attrNameLst>
                                      </p:cBhvr>
                                      <p:tavLst>
                                        <p:tav tm="0">
                                          <p:val>
                                            <p:strVal val="0-#ppt_w/2"/>
                                          </p:val>
                                        </p:tav>
                                        <p:tav tm="100000">
                                          <p:val>
                                            <p:strVal val="#ppt_x"/>
                                          </p:val>
                                        </p:tav>
                                      </p:tavLst>
                                    </p:anim>
                                    <p:anim calcmode="lin" valueType="num">
                                      <p:cBhvr additive="base">
                                        <p:cTn id="40" dur="500" fill="hold"/>
                                        <p:tgtEl>
                                          <p:spTgt spid="9">
                                            <p:graphicEl>
                                              <a:dgm id="{55B956D1-36FC-4819-BA7C-A25144F3D447}"/>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uiExpand="1">
        <p:bldSub>
          <a:bldDgm bld="one"/>
        </p:bldSub>
      </p:bldGraphic>
      <p:bldP spid="5" grpId="0"/>
      <p:bldP spid="13" grpId="0"/>
      <p:bldP spid="15" grpId="0"/>
    </p:bldLst>
  </p:timing>
</p:sld>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E910193BC6106349B18DF32B03DA8B13" ma:contentTypeVersion="17" ma:contentTypeDescription="Create a new document." ma:contentTypeScope="" ma:versionID="97e9cc5729eb036e72cea5918f1ee32e">
  <xsd:schema xmlns:xsd="http://www.w3.org/2001/XMLSchema" xmlns:xs="http://www.w3.org/2001/XMLSchema" xmlns:p="http://schemas.microsoft.com/office/2006/metadata/properties" xmlns:ns2="38488625-844a-4f29-bf37-9a46f234d5e9" xmlns:ns3="06c46ce8-e7a3-4001-9ccb-1bd40581efd8" targetNamespace="http://schemas.microsoft.com/office/2006/metadata/properties" ma:root="true" ma:fieldsID="48177864c781099eac0234b3fec2b0d6" ns2:_="" ns3:_="">
    <xsd:import namespace="38488625-844a-4f29-bf37-9a46f234d5e9"/>
    <xsd:import namespace="06c46ce8-e7a3-4001-9ccb-1bd40581efd8"/>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ServiceGenerationTime" minOccurs="0"/>
                <xsd:element ref="ns2:MediaServiceEventHashCode" minOccurs="0"/>
                <xsd:element ref="ns2:MediaServiceOCR" minOccurs="0"/>
                <xsd:element ref="ns3:SharedWithUsers" minOccurs="0"/>
                <xsd:element ref="ns3:SharedWithDetails" minOccurs="0"/>
                <xsd:element ref="ns2:MediaLengthInSeconds" minOccurs="0"/>
                <xsd:element ref="ns2:MediaServiceLocation" minOccurs="0"/>
                <xsd:element ref="ns2:lcf76f155ced4ddcb4097134ff3c332f" minOccurs="0"/>
                <xsd:element ref="ns3: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8488625-844a-4f29-bf37-9a46f234d5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LengthInSeconds" ma:index="19" nillable="true" ma:displayName="MediaLengthInSeconds" ma:hidden="true"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6b76ba88-ca53-48ba-8ef0-dfa29b04b81d"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6c46ce8-e7a3-4001-9ccb-1bd40581efd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fd52c0fc-379f-4b22-be47-6aac67626cad}" ma:internalName="TaxCatchAll" ma:showField="CatchAllData" ma:web="06c46ce8-e7a3-4001-9ccb-1bd40581efd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TaxCatchAll xmlns="06c46ce8-e7a3-4001-9ccb-1bd40581efd8" xsi:nil="true"/>
    <lcf76f155ced4ddcb4097134ff3c332f xmlns="38488625-844a-4f29-bf37-9a46f234d5e9">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A793154-03BE-4546-B230-7EC5E3D71092}">
  <ds:schemaRefs>
    <ds:schemaRef ds:uri="http://schemas.microsoft.com/sharepoint/v3/contenttype/forms"/>
  </ds:schemaRefs>
</ds:datastoreItem>
</file>

<file path=customXml/itemProps2.xml><?xml version="1.0" encoding="utf-8"?>
<ds:datastoreItem xmlns:ds="http://schemas.openxmlformats.org/officeDocument/2006/customXml" ds:itemID="{AE8D7805-9713-4960-BC9F-3CC0891523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38488625-844a-4f29-bf37-9a46f234d5e9"/>
    <ds:schemaRef ds:uri="06c46ce8-e7a3-4001-9ccb-1bd40581ef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0B5D3B8-4FC5-4E76-8E22-6163B7C82B52}">
  <ds:schemaRefs>
    <ds:schemaRef ds:uri="http://schemas.microsoft.com/office/2006/metadata/properties"/>
    <ds:schemaRef ds:uri="http://schemas.microsoft.com/office/infopath/2007/PartnerControls"/>
    <ds:schemaRef ds:uri="06c46ce8-e7a3-4001-9ccb-1bd40581efd8"/>
    <ds:schemaRef ds:uri="38488625-844a-4f29-bf37-9a46f234d5e9"/>
  </ds:schemaRefs>
</ds:datastoreItem>
</file>

<file path=docProps/app.xml><?xml version="1.0" encoding="utf-8"?>
<Properties xmlns="http://schemas.openxmlformats.org/officeDocument/2006/extended-properties" xmlns:vt="http://schemas.openxmlformats.org/officeDocument/2006/docPropsVTypes">
  <Template/>
  <TotalTime>4610</TotalTime>
  <Words>4198</Words>
  <Application>Microsoft Office PowerPoint</Application>
  <PresentationFormat>Widescreen</PresentationFormat>
  <Paragraphs>464</Paragraphs>
  <Slides>47</Slides>
  <Notes>41</Notes>
  <HiddenSlides>0</HiddenSlides>
  <MMClips>2</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47</vt:i4>
      </vt:variant>
    </vt:vector>
  </HeadingPairs>
  <TitlesOfParts>
    <vt:vector size="51" baseType="lpstr">
      <vt:lpstr>Arial</vt:lpstr>
      <vt:lpstr>Calibri</vt:lpstr>
      <vt:lpstr>Calibri Light</vt:lpstr>
      <vt:lpstr>1_Office Theme</vt:lpstr>
      <vt:lpstr>Welcome to (add institution name)</vt:lpstr>
      <vt:lpstr>Technology Research Challenge</vt:lpstr>
      <vt:lpstr>Who are we?</vt:lpstr>
      <vt:lpstr>Who are we?</vt:lpstr>
      <vt:lpstr>PowerPoint Presentation</vt:lpstr>
      <vt:lpstr>PowerPoint Presentation</vt:lpstr>
      <vt:lpstr>PowerPoint Presentation</vt:lpstr>
      <vt:lpstr>PowerPoint Presentation</vt:lpstr>
      <vt:lpstr>PowerPoint Presentation</vt:lpstr>
      <vt:lpstr>Section 1: Research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2: Analyse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Section 3: Debate</vt:lpstr>
      <vt:lpstr>PowerPoint Presentation</vt:lpstr>
      <vt:lpstr>PowerPoint Presentation</vt:lpstr>
      <vt:lpstr>PowerPoint Presentation</vt:lpstr>
      <vt:lpstr>PowerPoint Presentation</vt:lpstr>
      <vt:lpstr>PowerPoint Presentation</vt:lpstr>
      <vt:lpstr>Presentation Time!</vt:lpstr>
      <vt:lpstr>And the winners are…</vt:lpstr>
      <vt:lpstr>Thank You!</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here</dc:title>
  <dc:creator>Josh Goslings</dc:creator>
  <cp:lastModifiedBy>Smith,Max</cp:lastModifiedBy>
  <cp:revision>172</cp:revision>
  <dcterms:created xsi:type="dcterms:W3CDTF">2017-06-15T09:04:38Z</dcterms:created>
  <dcterms:modified xsi:type="dcterms:W3CDTF">2023-12-07T16:39:09Z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0x010100E910193BC6106349B18DF32B03DA8B13</vt:lpwstr>
  </property>
  <property fmtid="{D5CDD505-2E9C-101B-9397-08002B2CF9AE}" pid="3" name="MediaServiceImageTags">
    <vt:lpwstr/>
  </property>
</Properties>
</file>