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258" r:id="rId5"/>
    <p:sldId id="373" r:id="rId6"/>
    <p:sldId id="389" r:id="rId7"/>
    <p:sldId id="387" r:id="rId8"/>
    <p:sldId id="400" r:id="rId9"/>
    <p:sldId id="388" r:id="rId10"/>
    <p:sldId id="375" r:id="rId11"/>
    <p:sldId id="376" r:id="rId12"/>
    <p:sldId id="377" r:id="rId13"/>
    <p:sldId id="378" r:id="rId14"/>
    <p:sldId id="379" r:id="rId15"/>
    <p:sldId id="383" r:id="rId16"/>
    <p:sldId id="380" r:id="rId17"/>
    <p:sldId id="381" r:id="rId18"/>
    <p:sldId id="382" r:id="rId19"/>
    <p:sldId id="384" r:id="rId20"/>
    <p:sldId id="385" r:id="rId21"/>
    <p:sldId id="386" r:id="rId22"/>
    <p:sldId id="390" r:id="rId23"/>
    <p:sldId id="391" r:id="rId24"/>
    <p:sldId id="403" r:id="rId25"/>
    <p:sldId id="392" r:id="rId26"/>
    <p:sldId id="393" r:id="rId27"/>
    <p:sldId id="395" r:id="rId28"/>
    <p:sldId id="397" r:id="rId29"/>
    <p:sldId id="396" r:id="rId30"/>
    <p:sldId id="398" r:id="rId31"/>
    <p:sldId id="399" r:id="rId32"/>
    <p:sldId id="402" r:id="rId33"/>
    <p:sldId id="401" r:id="rId34"/>
    <p:sldId id="27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Kristy" initials="LK" lastIdx="1" clrIdx="0">
    <p:extLst>
      <p:ext uri="{19B8F6BF-5375-455C-9EA6-DF929625EA0E}">
        <p15:presenceInfo xmlns:p15="http://schemas.microsoft.com/office/powerpoint/2012/main" userId="S::kristy.lee@suny.edu::2d31e6a3-3620-42ae-af19-7fd6f5c2456c" providerId="AD"/>
      </p:ext>
    </p:extLst>
  </p:cmAuthor>
  <p:cmAuthor id="2" name="Perry, Susan" initials="PS" lastIdx="1" clrIdx="1">
    <p:extLst>
      <p:ext uri="{19B8F6BF-5375-455C-9EA6-DF929625EA0E}">
        <p15:presenceInfo xmlns:p15="http://schemas.microsoft.com/office/powerpoint/2012/main" userId="S::susan.perry@suny.edu::ea21311d-03e0-498d-b20b-c0d2cb5e17f1" providerId="AD"/>
      </p:ext>
    </p:extLst>
  </p:cmAuthor>
  <p:cmAuthor id="3" name="Pritting, Shannon" initials="PS" lastIdx="1" clrIdx="2">
    <p:extLst>
      <p:ext uri="{19B8F6BF-5375-455C-9EA6-DF929625EA0E}">
        <p15:presenceInfo xmlns:p15="http://schemas.microsoft.com/office/powerpoint/2012/main" userId="S::shannon.pritting@suny.edu::b6acce8b-3193-4a7b-b3b8-1dc43a9f8d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C7E414-CB64-1812-49ED-5EAF261BF9AD}" v="63" dt="2020-02-26T13:09:05.783"/>
    <p1510:client id="{06495BAF-D5DA-44CA-9629-C10900F97545}" v="252" dt="2020-03-16T12:59:03.175"/>
    <p1510:client id="{0C94FC69-880B-4C8B-8770-1AA3187E176E}" v="161" dt="2020-02-25T18:38:27.333"/>
    <p1510:client id="{0FCDDB37-7FDF-48CE-8D64-9446746EBFB8}" v="152" dt="2020-02-25T19:46:01.310"/>
    <p1510:client id="{17E99B41-A942-44F8-209F-25EF3E8C4B90}" v="4238" dt="2019-12-18T14:16:59.997"/>
    <p1510:client id="{186F4C65-84A0-4402-AC8B-C47C556B8B77}" v="27" dt="2020-03-13T13:20:56.760"/>
    <p1510:client id="{20D63E69-3422-49DF-853E-E39291D7816B}" v="446" dt="2020-02-26T02:02:15.720"/>
    <p1510:client id="{297883DD-4DCF-4E38-BD1A-4EDE744DE061}" v="1184" dt="2020-02-26T13:02:42.428"/>
    <p1510:client id="{2A9211E1-95D1-4F24-B8FF-872FDD9EB7C9}" v="1037" dt="2020-02-24T18:45:31.249"/>
    <p1510:client id="{33AFC0B6-4789-75BF-AC6B-CF57E9E6A262}" v="1411" dt="2019-12-17T15:36:41.485"/>
    <p1510:client id="{3664291C-F7F7-9B6C-78AC-E48BAB7F7FEA}" v="23" dt="2019-12-19T16:34:17.710"/>
    <p1510:client id="{3786156B-B01D-40E4-954C-C19E44737BD8}" v="88" dt="2020-02-26T15:23:35.174"/>
    <p1510:client id="{39ED53E0-918D-8574-A044-1AB31ACEFFD6}" v="528" dt="2019-12-17T14:43:51.331"/>
    <p1510:client id="{41101A6C-3FA8-4AB6-AEF4-AEE61A7F1AFD}" v="1723" dt="2020-02-25T03:10:47.469"/>
    <p1510:client id="{4528CB39-D4F9-8285-3728-8F675AF05EB2}" v="1444" dt="2020-01-30T22:32:25.537"/>
    <p1510:client id="{47BCD0B3-540A-BB4C-FCD6-34DD3B1CA44F}" v="4213" dt="2019-11-25T15:13:39.454"/>
    <p1510:client id="{47C196C7-8FF7-4C13-BDC0-C05A532FFF89}" v="98" dt="2020-02-25T18:33:44.968"/>
    <p1510:client id="{4DCF6428-78AE-4504-A3E2-B50BCED0F8DF}" v="377" dt="2020-03-16T13:37:42.169"/>
    <p1510:client id="{5196E8E8-91E1-782D-9BDA-D07642CC0DBF}" v="43" dt="2019-12-17T20:57:19.051"/>
    <p1510:client id="{58D3AE9A-255A-4399-8FB9-96E173E5B667}" v="18" dt="2020-03-13T22:19:25.838"/>
    <p1510:client id="{5EFB3B96-DFF9-38CB-B426-04A1FFEFD418}" v="294" dt="2020-01-29T20:03:23.593"/>
    <p1510:client id="{63BBCE3E-1C5D-4429-A808-42D9255BF4D5}" v="409" dt="2020-03-16T14:43:07.722"/>
    <p1510:client id="{6CCD8EC2-57A7-790B-4110-7235B51D28C7}" v="14" dt="2020-01-31T18:37:12.628"/>
    <p1510:client id="{6F5CC9B4-24B4-4C2C-B91B-6C2BA9C08180}" v="81" dt="2020-02-26T13:16:36.277"/>
    <p1510:client id="{6F8FF3C6-7AD3-4474-AC06-80F50DF2B3D3}" v="946" dt="2020-02-25T02:18:16.665"/>
    <p1510:client id="{70B6F4B7-AC68-4AEB-9AE0-05D95A3DF6FF}" v="1232" dt="2020-03-16T12:31:23.009"/>
    <p1510:client id="{7276A786-64DF-ACB5-E484-4D755BE7823A}" v="1592" dt="2019-11-22T17:50:44.021"/>
    <p1510:client id="{77A21966-F73E-7C57-0BD4-D8324FDA4BF0}" v="25" dt="2019-11-25T14:01:24.521"/>
    <p1510:client id="{7B531D46-4642-4C93-928E-7931A6A929D8}" v="583" dt="2020-02-25T17:45:47.878"/>
    <p1510:client id="{7CC98E81-D07E-4A79-A184-2712391ABA53}" v="229" dt="2020-03-14T20:51:50.259"/>
    <p1510:client id="{802BDC03-7EFC-4823-8867-F96014E19CCB}" v="837" dt="2020-03-14T20:42:52.274"/>
    <p1510:client id="{807F1111-CE9D-4AFC-8C60-78469051812F}" v="67" dt="2020-03-13T15:58:07.289"/>
    <p1510:client id="{82AB8BE0-3DF9-4237-8680-9D03B4DF4CAA}" v="3406" dt="2020-03-15T17:55:50.627"/>
    <p1510:client id="{845C1AE3-CFE3-4A06-B94E-D9C3F82B0955}" v="527" dt="2020-02-25T19:16:36.732"/>
    <p1510:client id="{8CA18D56-9F6E-46E1-B1C1-15CB733564AA}" v="4" dt="2020-03-16T12:53:23.916"/>
    <p1510:client id="{8D7CB70D-D89A-07D1-3FBD-05DDD875C612}" v="189" dt="2020-01-31T16:32:20.069"/>
    <p1510:client id="{8EA4069A-AF79-2E8D-F89C-3314F084224B}" v="1380" dt="2019-11-21T22:02:56.722"/>
    <p1510:client id="{95996ABF-0A63-DDCA-84FE-F5397029CB06}" v="58" dt="2019-11-25T15:46:46.421"/>
    <p1510:client id="{9FBC912F-458F-60D7-FF8A-900AABBA3E84}" v="1635" dt="2020-01-31T15:58:51.960"/>
    <p1510:client id="{A25BF2A1-8334-59BC-9935-4270B5226B87}" v="30" dt="2019-12-17T13:32:48.774"/>
    <p1510:client id="{A5127995-E5E5-D62E-EEE8-37CE4B4F8FB4}" v="4" dt="2020-02-26T20:56:18.991"/>
    <p1510:client id="{AAB15DB8-54E8-F7E7-3D6F-C41EA74F21AA}" v="316" dt="2019-12-19T16:30:26.143"/>
    <p1510:client id="{AD74D8AD-91A4-4CA7-AD6A-122EC9AB8A1E}" v="22" dt="2020-03-16T14:53:08.139"/>
    <p1510:client id="{B00DB8BC-47C5-C2F9-85A6-6AB912D50495}" v="949" dt="2020-01-29T22:24:10.668"/>
    <p1510:client id="{B4F43940-28F3-F34F-F984-8A586CACC10E}" v="763" dt="2019-12-19T14:56:44.820"/>
    <p1510:client id="{B5BF85F2-A785-B4D3-775A-110AE5A4F514}" v="59" dt="2020-01-29T14:22:17.699"/>
    <p1510:client id="{BB767904-2ECB-B142-FB6F-3996BC4FBB58}" v="390" dt="2019-12-17T19:26:29.871"/>
    <p1510:client id="{BB7851F1-BAC8-42DE-80D3-543F2A2FFE54}" v="161" dt="2020-02-25T21:11:41.068"/>
    <p1510:client id="{BC12120F-AB19-3423-A346-09C832DBCC10}" v="86" dt="2019-12-17T15:56:16.725"/>
    <p1510:client id="{C8C00029-3A95-483E-8C24-3E2B1EA19F40}" v="2339" dt="2020-02-25T23:58:23.423"/>
    <p1510:client id="{D089E28D-ED8D-43F4-87EE-4559A93CEBA0}" v="2449" dt="2020-02-24T23:22:04.107"/>
    <p1510:client id="{D223DE50-5CCF-2AAA-3829-C7879558EA5C}" v="1673" dt="2019-12-17T18:03:50.528"/>
    <p1510:client id="{D318B461-A755-44A0-A921-5DE2DE2DBA7D}" v="87" dt="2020-02-24T17:52:01.729"/>
    <p1510:client id="{D7AB4F6F-890F-783D-1890-69F9362CD6D1}" v="1" dt="2019-12-19T14:58:01.264"/>
    <p1510:client id="{D96CEC56-2978-1474-BF3D-6F75305EA8C1}" v="398" dt="2019-11-25T16:33:21.973"/>
    <p1510:client id="{D9BD3975-9384-8994-61DA-0C90AAA2EA33}" v="419" dt="2019-12-17T20:02:20.903"/>
    <p1510:client id="{DD330911-E4CD-CD07-DDFA-4A59E06BF4B4}" v="1631" dt="2020-01-29T18:39:00.568"/>
    <p1510:client id="{E20172A6-A617-0D7C-6305-6974DCFF34F8}" v="86" dt="2019-11-20T18:00:02.246"/>
    <p1510:client id="{E6541660-9BE5-BDA9-CB15-56CB578CF3F7}" v="1751" dt="2019-11-20T19:43:37.488"/>
    <p1510:client id="{EDD92261-19A7-41B6-98BF-1FBC65AABADA}" v="26" dt="2019-11-25T15:16:26.907"/>
    <p1510:client id="{EE30BF9A-4E25-E0BB-93A7-3BDD8827C544}" v="1617" dt="2019-11-22T14:29:06.881"/>
    <p1510:client id="{EF8BF069-463C-8B01-C6CA-97B72AA3FECE}" v="227" dt="2019-11-22T18:30:54.044"/>
    <p1510:client id="{F251FE9B-ECB2-40DC-9CB1-D1157EF2EE2D}" v="1" dt="2020-03-15T14:56:37.107"/>
    <p1510:client id="{F4EADDAD-6605-41D9-B6AC-77F1780EF16E}" v="699" dt="2020-02-24T19:02:50.774"/>
    <p1510:client id="{F4EC6C52-7D67-4A82-1A88-73E03EDE305B}" v="2620" dt="2020-01-30T22:00:29.903"/>
    <p1510:client id="{F80A906B-5956-DEA3-EDE9-B2671B72513A}" v="3955" dt="2020-01-31T20:03:20.541"/>
    <p1510:client id="{FE89DC86-53B3-44EF-91DA-7377328538C7}" v="22" dt="2020-02-25T02:55:16.963"/>
    <p1510:client id="{FF397968-3C6A-4BD6-957E-D2105531F331}" v="1169" dt="2020-03-14T02:23:59.6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30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97596-2E5D-A648-9D56-B43760903CF3}" type="datetimeFigureOut">
              <a:rPr lang="en-US" smtClean="0"/>
              <a:t>3/16/2020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C1646-246F-1A4A-9F1A-C1A4DCB7317F}" type="slidenum">
              <a:rPr lang="en-US" smtClean="0"/>
              <a:t>‹#›</a:t>
            </a:fld>
            <a:endParaRPr lang="en-US"/>
          </a:p>
        </p:txBody>
      </p:sp>
    </p:spTree>
    <p:extLst>
      <p:ext uri="{BB962C8B-B14F-4D97-AF65-F5344CB8AC3E}">
        <p14:creationId xmlns:p14="http://schemas.microsoft.com/office/powerpoint/2010/main" val="194649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050Administration/050Configuring_General_Alma_Functions/020Managing_Institutions_and_Libraries#Configuring_Institution.2FLibrary_Open_Hour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mn-lt"/>
              </a:rPr>
              <a:t>*</a:t>
            </a:r>
            <a:r>
              <a:rPr lang="en-US"/>
              <a:t>Upon request, </a:t>
            </a:r>
            <a:r>
              <a:rPr lang="en-US" err="1"/>
              <a:t>ExLibris</a:t>
            </a:r>
            <a:r>
              <a:rPr lang="en-US"/>
              <a:t> will enable the following roles to configure calendar information for libraries: </a:t>
            </a:r>
            <a:r>
              <a:rPr lang="en-US">
                <a:cs typeface="+mn-lt"/>
              </a:rPr>
              <a:t/>
            </a:r>
            <a:br>
              <a:rPr lang="en-US">
                <a:cs typeface="+mn-lt"/>
              </a:rPr>
            </a:br>
            <a:r>
              <a:rPr lang="en-US"/>
              <a:t>Circulation Desk Manager, Circulation Desk Operator, Circulation Desk Operator Limited, Requests Operator.</a:t>
            </a:r>
            <a:r>
              <a:rPr lang="en-US">
                <a:cs typeface="+mn-lt"/>
              </a:rPr>
              <a:t/>
            </a:r>
            <a:br>
              <a:rPr lang="en-US">
                <a:cs typeface="+mn-lt"/>
              </a:rPr>
            </a:br>
            <a:r>
              <a:rPr lang="en-US">
                <a:cs typeface="+mn-lt"/>
              </a:rPr>
              <a:t/>
            </a:r>
            <a:br>
              <a:rPr lang="en-US">
                <a:cs typeface="+mn-lt"/>
              </a:rPr>
            </a:br>
            <a:r>
              <a:rPr lang="en-US">
                <a:cs typeface="Calibri"/>
              </a:rPr>
              <a:t>**Events are often set at the institution level because that way they are inherited by all libraries.</a:t>
            </a:r>
          </a:p>
        </p:txBody>
      </p:sp>
      <p:sp>
        <p:nvSpPr>
          <p:cNvPr id="4" name="Slide Number Placeholder 3"/>
          <p:cNvSpPr>
            <a:spLocks noGrp="1"/>
          </p:cNvSpPr>
          <p:nvPr>
            <p:ph type="sldNum" sz="quarter" idx="5"/>
          </p:nvPr>
        </p:nvSpPr>
        <p:spPr/>
        <p:txBody>
          <a:bodyPr/>
          <a:lstStyle/>
          <a:p>
            <a:fld id="{1EBC1646-246F-1A4A-9F1A-C1A4DCB7317F}" type="slidenum">
              <a:rPr lang="en-US" smtClean="0"/>
              <a:t>7</a:t>
            </a:fld>
            <a:endParaRPr lang="en-US"/>
          </a:p>
        </p:txBody>
      </p:sp>
    </p:spTree>
    <p:extLst>
      <p:ext uri="{BB962C8B-B14F-4D97-AF65-F5344CB8AC3E}">
        <p14:creationId xmlns:p14="http://schemas.microsoft.com/office/powerpoint/2010/main" val="1927474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recommend having at least one full day of exceptions configured before taking this path.</a:t>
            </a:r>
          </a:p>
        </p:txBody>
      </p:sp>
      <p:sp>
        <p:nvSpPr>
          <p:cNvPr id="4" name="Slide Number Placeholder 3"/>
          <p:cNvSpPr>
            <a:spLocks noGrp="1"/>
          </p:cNvSpPr>
          <p:nvPr>
            <p:ph type="sldNum" sz="quarter" idx="5"/>
          </p:nvPr>
        </p:nvSpPr>
        <p:spPr/>
        <p:txBody>
          <a:bodyPr/>
          <a:lstStyle/>
          <a:p>
            <a:fld id="{1EBC1646-246F-1A4A-9F1A-C1A4DCB7317F}" type="slidenum">
              <a:rPr lang="en-US" smtClean="0"/>
              <a:t>13</a:t>
            </a:fld>
            <a:endParaRPr lang="en-US"/>
          </a:p>
        </p:txBody>
      </p:sp>
    </p:spTree>
    <p:extLst>
      <p:ext uri="{BB962C8B-B14F-4D97-AF65-F5344CB8AC3E}">
        <p14:creationId xmlns:p14="http://schemas.microsoft.com/office/powerpoint/2010/main" val="3819759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will entirely overwrite what was there previously. </a:t>
            </a:r>
            <a:endParaRPr lang="en-US"/>
          </a:p>
          <a:p>
            <a:endParaRPr lang="en-US">
              <a:cs typeface="Calibri"/>
            </a:endParaRPr>
          </a:p>
          <a:p>
            <a:r>
              <a:rPr lang="en-US">
                <a:cs typeface="Calibri"/>
              </a:rPr>
              <a:t>For more detailed information on calendars in Alma, please see this </a:t>
            </a:r>
            <a:r>
              <a:rPr lang="en-US">
                <a:cs typeface="Calibri"/>
                <a:hlinkClick r:id="rId3"/>
              </a:rPr>
              <a:t>ExLibris documentation.</a:t>
            </a:r>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17</a:t>
            </a:fld>
            <a:endParaRPr lang="en-US"/>
          </a:p>
        </p:txBody>
      </p:sp>
    </p:spTree>
    <p:extLst>
      <p:ext uri="{BB962C8B-B14F-4D97-AF65-F5344CB8AC3E}">
        <p14:creationId xmlns:p14="http://schemas.microsoft.com/office/powerpoint/2010/main" val="3771508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18</a:t>
            </a:fld>
            <a:endParaRPr lang="en-US"/>
          </a:p>
        </p:txBody>
      </p:sp>
    </p:spTree>
    <p:extLst>
      <p:ext uri="{BB962C8B-B14F-4D97-AF65-F5344CB8AC3E}">
        <p14:creationId xmlns:p14="http://schemas.microsoft.com/office/powerpoint/2010/main" val="1672661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31</a:t>
            </a:fld>
            <a:endParaRPr lang="en-US"/>
          </a:p>
        </p:txBody>
      </p:sp>
    </p:spTree>
    <p:extLst>
      <p:ext uri="{BB962C8B-B14F-4D97-AF65-F5344CB8AC3E}">
        <p14:creationId xmlns:p14="http://schemas.microsoft.com/office/powerpoint/2010/main" val="180767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8F28-12E3-2346-8468-5E332CAAE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9E54A2-3CEA-D64F-BDF1-5C2CF89BB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642F2-DA96-4B48-966C-1712BD72AC70}"/>
              </a:ext>
            </a:extLst>
          </p:cNvPr>
          <p:cNvSpPr>
            <a:spLocks noGrp="1"/>
          </p:cNvSpPr>
          <p:nvPr>
            <p:ph type="dt" sz="half" idx="10"/>
          </p:nvPr>
        </p:nvSpPr>
        <p:spPr/>
        <p:txBody>
          <a:bodyPr/>
          <a:lstStyle/>
          <a:p>
            <a:fld id="{4450888D-4A71-2541-BE8B-529F9732D0D8}" type="datetimeFigureOut">
              <a:rPr lang="en-US" smtClean="0"/>
              <a:t>3/16/2020</a:t>
            </a:fld>
            <a:endParaRPr lang="en-US"/>
          </a:p>
        </p:txBody>
      </p:sp>
      <p:sp>
        <p:nvSpPr>
          <p:cNvPr id="5" name="Footer Placeholder 4">
            <a:extLst>
              <a:ext uri="{FF2B5EF4-FFF2-40B4-BE49-F238E27FC236}">
                <a16:creationId xmlns:a16="http://schemas.microsoft.com/office/drawing/2014/main" id="{09698E33-77B4-8440-BDDC-85C72883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D32F3-0ED7-E04C-85E3-F18102581E7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27700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3/16/2020</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46649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0185A-8750-7D49-995C-97212AD630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A6BCE-4049-FD49-8A07-D29BD4422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39774-9B12-3345-9F2A-86977C70C9D7}"/>
              </a:ext>
            </a:extLst>
          </p:cNvPr>
          <p:cNvSpPr>
            <a:spLocks noGrp="1"/>
          </p:cNvSpPr>
          <p:nvPr>
            <p:ph type="dt" sz="half" idx="10"/>
          </p:nvPr>
        </p:nvSpPr>
        <p:spPr/>
        <p:txBody>
          <a:bodyPr/>
          <a:lstStyle/>
          <a:p>
            <a:fld id="{4450888D-4A71-2541-BE8B-529F9732D0D8}" type="datetimeFigureOut">
              <a:rPr lang="en-US" smtClean="0"/>
              <a:t>3/16/2020</a:t>
            </a:fld>
            <a:endParaRPr lang="en-US"/>
          </a:p>
        </p:txBody>
      </p:sp>
      <p:sp>
        <p:nvSpPr>
          <p:cNvPr id="5" name="Footer Placeholder 4">
            <a:extLst>
              <a:ext uri="{FF2B5EF4-FFF2-40B4-BE49-F238E27FC236}">
                <a16:creationId xmlns:a16="http://schemas.microsoft.com/office/drawing/2014/main" id="{4D938FC2-D326-264B-A117-CEB090C1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7C95C-6D5B-0540-A2E4-732FD528A6A7}"/>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194236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p>
            <a:fld id="{4450888D-4A71-2541-BE8B-529F9732D0D8}" type="datetimeFigureOut">
              <a:rPr lang="en-US" smtClean="0"/>
              <a:t>3/16/2020</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74911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1C42-1CF5-614B-81F4-D92CE5C2B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4C5979-34E4-F04E-990E-20ADAFC2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66926-B1C5-1948-9F65-207F70DC21AF}"/>
              </a:ext>
            </a:extLst>
          </p:cNvPr>
          <p:cNvSpPr>
            <a:spLocks noGrp="1"/>
          </p:cNvSpPr>
          <p:nvPr>
            <p:ph type="dt" sz="half" idx="10"/>
          </p:nvPr>
        </p:nvSpPr>
        <p:spPr/>
        <p:txBody>
          <a:bodyPr/>
          <a:lstStyle/>
          <a:p>
            <a:fld id="{4450888D-4A71-2541-BE8B-529F9732D0D8}" type="datetimeFigureOut">
              <a:rPr lang="en-US" smtClean="0"/>
              <a:t>3/16/2020</a:t>
            </a:fld>
            <a:endParaRPr lang="en-US"/>
          </a:p>
        </p:txBody>
      </p:sp>
      <p:sp>
        <p:nvSpPr>
          <p:cNvPr id="5" name="Footer Placeholder 4">
            <a:extLst>
              <a:ext uri="{FF2B5EF4-FFF2-40B4-BE49-F238E27FC236}">
                <a16:creationId xmlns:a16="http://schemas.microsoft.com/office/drawing/2014/main" id="{FC1FD53C-CBF2-CF4B-AF34-4FAF8EF53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C4400-66F7-6041-9F65-775E3F70274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86802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3/16/2020</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4792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3/16/2020</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410301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3/16/2020</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3088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p>
            <a:fld id="{4450888D-4A71-2541-BE8B-529F9732D0D8}" type="datetimeFigureOut">
              <a:rPr lang="en-US" smtClean="0"/>
              <a:t>3/16/2020</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55844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87A3-FDD6-F047-89DC-FFE35E88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D2E0C-918D-F14A-B2F1-34DB0BE09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19478-D8FC-8540-B1DE-D9776EA31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E1157-D5C7-384F-AE06-F4E87DE55DBF}"/>
              </a:ext>
            </a:extLst>
          </p:cNvPr>
          <p:cNvSpPr>
            <a:spLocks noGrp="1"/>
          </p:cNvSpPr>
          <p:nvPr>
            <p:ph type="dt" sz="half" idx="10"/>
          </p:nvPr>
        </p:nvSpPr>
        <p:spPr/>
        <p:txBody>
          <a:bodyPr/>
          <a:lstStyle/>
          <a:p>
            <a:fld id="{4450888D-4A71-2541-BE8B-529F9732D0D8}" type="datetimeFigureOut">
              <a:rPr lang="en-US" smtClean="0"/>
              <a:t>3/16/2020</a:t>
            </a:fld>
            <a:endParaRPr lang="en-US"/>
          </a:p>
        </p:txBody>
      </p:sp>
      <p:sp>
        <p:nvSpPr>
          <p:cNvPr id="6" name="Footer Placeholder 5">
            <a:extLst>
              <a:ext uri="{FF2B5EF4-FFF2-40B4-BE49-F238E27FC236}">
                <a16:creationId xmlns:a16="http://schemas.microsoft.com/office/drawing/2014/main" id="{9F9A2FBF-782B-534C-A02F-F27147564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7255E-5275-4348-9DCC-BEC02BEFF52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751312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FF70-8336-4046-BFFD-289949E25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F3680-683A-1E46-A4EE-10A07D3CA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DC8B-2066-A74C-9445-1DD268851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58219-F995-6C45-9DBB-54951E26A99C}"/>
              </a:ext>
            </a:extLst>
          </p:cNvPr>
          <p:cNvSpPr>
            <a:spLocks noGrp="1"/>
          </p:cNvSpPr>
          <p:nvPr>
            <p:ph type="dt" sz="half" idx="10"/>
          </p:nvPr>
        </p:nvSpPr>
        <p:spPr/>
        <p:txBody>
          <a:bodyPr/>
          <a:lstStyle/>
          <a:p>
            <a:fld id="{4450888D-4A71-2541-BE8B-529F9732D0D8}" type="datetimeFigureOut">
              <a:rPr lang="en-US" smtClean="0"/>
              <a:t>3/16/2020</a:t>
            </a:fld>
            <a:endParaRPr lang="en-US"/>
          </a:p>
        </p:txBody>
      </p:sp>
      <p:sp>
        <p:nvSpPr>
          <p:cNvPr id="6" name="Footer Placeholder 5">
            <a:extLst>
              <a:ext uri="{FF2B5EF4-FFF2-40B4-BE49-F238E27FC236}">
                <a16:creationId xmlns:a16="http://schemas.microsoft.com/office/drawing/2014/main" id="{192B04B2-B36F-8349-A0A1-8F4D3D666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BDC62-7C92-4641-83BB-B96079061FC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347717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D5E0F-94CE-AB49-B139-C62CE75B8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617A46-1791-D745-B0A3-EEFCED612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C2DB2-0886-7B48-A6F3-BF7FC8C28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0888D-4A71-2541-BE8B-529F9732D0D8}" type="datetimeFigureOut">
              <a:rPr lang="en-US" smtClean="0"/>
              <a:t>3/16/2020</a:t>
            </a:fld>
            <a:endParaRPr lang="en-US"/>
          </a:p>
        </p:txBody>
      </p:sp>
      <p:sp>
        <p:nvSpPr>
          <p:cNvPr id="5" name="Footer Placeholder 4">
            <a:extLst>
              <a:ext uri="{FF2B5EF4-FFF2-40B4-BE49-F238E27FC236}">
                <a16:creationId xmlns:a16="http://schemas.microsoft.com/office/drawing/2014/main" id="{CD491CAB-8B90-B745-93D7-50094F1C2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11977-B5CB-2A4B-ADE2-C2BF40909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EB7F-075A-8C47-A3DF-D00F49FF392B}" type="slidenum">
              <a:rPr lang="en-US" smtClean="0"/>
              <a:t>‹#›</a:t>
            </a:fld>
            <a:endParaRPr lang="en-US"/>
          </a:p>
        </p:txBody>
      </p:sp>
    </p:spTree>
    <p:extLst>
      <p:ext uri="{BB962C8B-B14F-4D97-AF65-F5344CB8AC3E}">
        <p14:creationId xmlns:p14="http://schemas.microsoft.com/office/powerpoint/2010/main" val="278973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emf"/><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emf"/><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emf"/><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5.emf"/><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emf"/><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emf"/><Relationship Id="rId7" Type="http://schemas.openxmlformats.org/officeDocument/2006/relationships/image" Target="../media/image16.png"/><Relationship Id="rId2" Type="http://schemas.openxmlformats.org/officeDocument/2006/relationships/hyperlink" Target="http://slcny.libanswers.com/faq/266453" TargetMode="Externa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slcny.libanswers.com/faq/286215" TargetMode="External"/><Relationship Id="rId7" Type="http://schemas.openxmlformats.org/officeDocument/2006/relationships/image" Target="../media/image5.emf"/><Relationship Id="rId2" Type="http://schemas.openxmlformats.org/officeDocument/2006/relationships/hyperlink" Target="https://help.oclc.org/Resource_Sharing/WorldShare_Interlibrary_Loan/Troubleshooting/How_to_become_a_NonSupplier_in_the_ILL_Policies_Directory"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9.png"/><Relationship Id="rId2" Type="http://schemas.openxmlformats.org/officeDocument/2006/relationships/hyperlink" Target="https://www.esln.org/services/empire-library-delivery/" TargetMode="Externa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emf"/><Relationship Id="rId7" Type="http://schemas.openxmlformats.org/officeDocument/2006/relationships/image" Target="../media/image20.png"/><Relationship Id="rId2" Type="http://schemas.openxmlformats.org/officeDocument/2006/relationships/hyperlink" Target="https://slcny.libcal.com/event/6609780" TargetMode="Externa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22.png"/><Relationship Id="rId2" Type="http://schemas.openxmlformats.org/officeDocument/2006/relationships/hyperlink" Target="https://slcny.libanswers.com/faq/286214" TargetMode="Externa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emf"/><Relationship Id="rId7" Type="http://schemas.openxmlformats.org/officeDocument/2006/relationships/image" Target="../media/image23.png"/><Relationship Id="rId2" Type="http://schemas.openxmlformats.org/officeDocument/2006/relationships/hyperlink" Target="https://slcny.libanswers.com/faq/290277" TargetMode="Externa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emf"/><Relationship Id="rId7" Type="http://schemas.openxmlformats.org/officeDocument/2006/relationships/image" Target="../media/image25.png"/><Relationship Id="rId2" Type="http://schemas.openxmlformats.org/officeDocument/2006/relationships/hyperlink" Target="https://slcny.libanswers.com/faq/290281" TargetMode="Externa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hyperlink" Target="https://slcny.libanswers.com/faq/290281" TargetMode="External"/><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emf"/><Relationship Id="rId4" Type="http://schemas.openxmlformats.org/officeDocument/2006/relationships/image" Target="../media/image4.emf"/></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slcny.libanswers.com/faq/281639" TargetMode="External"/><Relationship Id="rId7" Type="http://schemas.openxmlformats.org/officeDocument/2006/relationships/image" Target="../media/image5.emf"/><Relationship Id="rId2" Type="http://schemas.openxmlformats.org/officeDocument/2006/relationships/hyperlink" Target="https://slcny.libanswers.com/faq/290338"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30.png"/><Relationship Id="rId2" Type="http://schemas.openxmlformats.org/officeDocument/2006/relationships/hyperlink" Target="https://slcny.libanswers.com/faq/262380" TargetMode="Externa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5.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hyperlink" Target="https://slcny.libwizard.com/f/COVID19" TargetMode="External"/><Relationship Id="rId7" Type="http://schemas.openxmlformats.org/officeDocument/2006/relationships/image" Target="../media/image5.emf"/><Relationship Id="rId2" Type="http://schemas.openxmlformats.org/officeDocument/2006/relationships/hyperlink" Target="https://slcny.libanswers.com/faq/286209"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hyperlink" Target="mailto:info@slcny.libanswers.com" TargetMode="External"/><Relationship Id="rId7" Type="http://schemas.openxmlformats.org/officeDocument/2006/relationships/image" Target="../media/image5.emf"/><Relationship Id="rId2" Type="http://schemas.openxmlformats.org/officeDocument/2006/relationships/hyperlink" Target="http://slcny.libanswers.com/"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32.jpeg"/><Relationship Id="rId7"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s://slcny.libguides.com/ld.php?content_id=52873224" TargetMode="Externa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5B8DE-8652-3349-89A7-95B64FA716C0}"/>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CA505A-881F-1A4A-88CE-582A96EF6887}"/>
              </a:ext>
            </a:extLst>
          </p:cNvPr>
          <p:cNvSpPr/>
          <p:nvPr/>
        </p:nvSpPr>
        <p:spPr>
          <a:xfrm>
            <a:off x="-22204" y="0"/>
            <a:ext cx="4531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565C52C-6ED7-4448-95F6-8DE980BE9FCC}"/>
              </a:ext>
            </a:extLst>
          </p:cNvPr>
          <p:cNvPicPr>
            <a:picLocks noChangeAspect="1"/>
          </p:cNvPicPr>
          <p:nvPr/>
        </p:nvPicPr>
        <p:blipFill rotWithShape="1">
          <a:blip r:embed="rId2"/>
          <a:srcRect r="49274"/>
          <a:stretch/>
        </p:blipFill>
        <p:spPr>
          <a:xfrm>
            <a:off x="2702041" y="1869799"/>
            <a:ext cx="1518404" cy="1455244"/>
          </a:xfrm>
          <a:prstGeom prst="rect">
            <a:avLst/>
          </a:prstGeom>
        </p:spPr>
      </p:pic>
      <p:sp>
        <p:nvSpPr>
          <p:cNvPr id="5" name="TextBox 4">
            <a:extLst>
              <a:ext uri="{FF2B5EF4-FFF2-40B4-BE49-F238E27FC236}">
                <a16:creationId xmlns:a16="http://schemas.microsoft.com/office/drawing/2014/main" id="{ABBAAC33-E9F3-144D-929D-8B85ACD4D501}"/>
              </a:ext>
            </a:extLst>
          </p:cNvPr>
          <p:cNvSpPr txBox="1"/>
          <p:nvPr/>
        </p:nvSpPr>
        <p:spPr>
          <a:xfrm>
            <a:off x="5169153" y="503840"/>
            <a:ext cx="6363290" cy="3139321"/>
          </a:xfrm>
          <a:prstGeom prst="rect">
            <a:avLst/>
          </a:prstGeom>
          <a:noFill/>
        </p:spPr>
        <p:txBody>
          <a:bodyPr wrap="square" rtlCol="0">
            <a:spAutoFit/>
          </a:bodyPr>
          <a:lstStyle/>
          <a:p>
            <a:r>
              <a:rPr lang="en-US" sz="6600">
                <a:solidFill>
                  <a:schemeClr val="bg1"/>
                </a:solidFill>
                <a:latin typeface="AauxPro OT" panose="02000903030000090004" pitchFamily="2" charset="0"/>
              </a:rPr>
              <a:t>Emergency</a:t>
            </a:r>
          </a:p>
          <a:p>
            <a:r>
              <a:rPr lang="en-US" sz="6600">
                <a:solidFill>
                  <a:schemeClr val="bg1"/>
                </a:solidFill>
                <a:latin typeface="AauxPro OT" panose="02000903030000090004" pitchFamily="2" charset="0"/>
              </a:rPr>
              <a:t>Closing</a:t>
            </a:r>
          </a:p>
          <a:p>
            <a:r>
              <a:rPr lang="en-US" sz="6600">
                <a:solidFill>
                  <a:schemeClr val="bg1"/>
                </a:solidFill>
                <a:latin typeface="AauxPro OT" panose="02000903030000090004" pitchFamily="2" charset="0"/>
              </a:rPr>
              <a:t>Procedures </a:t>
            </a:r>
          </a:p>
        </p:txBody>
      </p:sp>
      <p:cxnSp>
        <p:nvCxnSpPr>
          <p:cNvPr id="14" name="Straight Connector 13">
            <a:extLst>
              <a:ext uri="{FF2B5EF4-FFF2-40B4-BE49-F238E27FC236}">
                <a16:creationId xmlns:a16="http://schemas.microsoft.com/office/drawing/2014/main" id="{48AF50B5-F939-CF44-960C-3EAE79DDFCE0}"/>
              </a:ext>
            </a:extLst>
          </p:cNvPr>
          <p:cNvCxnSpPr/>
          <p:nvPr/>
        </p:nvCxnSpPr>
        <p:spPr>
          <a:xfrm>
            <a:off x="4531801" y="-8092"/>
            <a:ext cx="0" cy="3333135"/>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311A9-0669-8A47-BDE2-7082927DEF72}"/>
              </a:ext>
            </a:extLst>
          </p:cNvPr>
          <p:cNvCxnSpPr/>
          <p:nvPr/>
        </p:nvCxnSpPr>
        <p:spPr>
          <a:xfrm>
            <a:off x="9602547" y="4790488"/>
            <a:ext cx="2589452"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608256-D41E-7949-9F8B-A7E248C43ECB}"/>
              </a:ext>
            </a:extLst>
          </p:cNvPr>
          <p:cNvSpPr txBox="1"/>
          <p:nvPr/>
        </p:nvSpPr>
        <p:spPr>
          <a:xfrm>
            <a:off x="8915585" y="3801326"/>
            <a:ext cx="3088339" cy="415498"/>
          </a:xfrm>
          <a:prstGeom prst="rect">
            <a:avLst/>
          </a:prstGeom>
          <a:noFill/>
        </p:spPr>
        <p:txBody>
          <a:bodyPr wrap="square" rtlCol="0" anchor="t">
            <a:spAutoFit/>
          </a:bodyPr>
          <a:lstStyle/>
          <a:p>
            <a:pPr algn="r"/>
            <a:r>
              <a:rPr lang="en-US" sz="2100">
                <a:solidFill>
                  <a:schemeClr val="bg1"/>
                </a:solidFill>
                <a:latin typeface="AauxPro OT"/>
              </a:rPr>
              <a:t>March 16, 2020</a:t>
            </a:r>
          </a:p>
        </p:txBody>
      </p:sp>
      <p:grpSp>
        <p:nvGrpSpPr>
          <p:cNvPr id="23" name="Group 22">
            <a:extLst>
              <a:ext uri="{FF2B5EF4-FFF2-40B4-BE49-F238E27FC236}">
                <a16:creationId xmlns:a16="http://schemas.microsoft.com/office/drawing/2014/main" id="{C4B75E0D-B68C-5D4B-B4E8-1477A4D4F12D}"/>
              </a:ext>
            </a:extLst>
          </p:cNvPr>
          <p:cNvGrpSpPr/>
          <p:nvPr/>
        </p:nvGrpSpPr>
        <p:grpSpPr>
          <a:xfrm>
            <a:off x="6320303" y="6041112"/>
            <a:ext cx="5548758" cy="438513"/>
            <a:chOff x="6320303" y="6041112"/>
            <a:chExt cx="5548758" cy="438513"/>
          </a:xfrm>
        </p:grpSpPr>
        <p:pic>
          <p:nvPicPr>
            <p:cNvPr id="8" name="Picture 7">
              <a:extLst>
                <a:ext uri="{FF2B5EF4-FFF2-40B4-BE49-F238E27FC236}">
                  <a16:creationId xmlns:a16="http://schemas.microsoft.com/office/drawing/2014/main" id="{73E6AAA6-94E2-F84D-B2F3-A25A1C3F94A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1EC7A0F2-B015-B74A-8742-20D8D0C9A23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B15D5982-80F4-314F-B88D-EDBA26AE123B}"/>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5C1AF34-ECD5-AB44-9CC5-56A5C06840D3}"/>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395B42DE-6EE2-154A-975E-1B27FF79A2CF}"/>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1943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mj-lt"/>
                <a:cs typeface="+mj-lt"/>
              </a:rPr>
              <a:t>Adding Exceptions to SOH Manually</a:t>
            </a:r>
            <a:endParaRPr lang="en-US"/>
          </a:p>
        </p:txBody>
      </p:sp>
      <p:sp>
        <p:nvSpPr>
          <p:cNvPr id="3" name="Content Placeholder 2"/>
          <p:cNvSpPr>
            <a:spLocks noGrp="1"/>
          </p:cNvSpPr>
          <p:nvPr>
            <p:ph idx="1"/>
          </p:nvPr>
        </p:nvSpPr>
        <p:spPr>
          <a:xfrm>
            <a:off x="838200" y="1492251"/>
            <a:ext cx="3804920" cy="4362284"/>
          </a:xfrm>
        </p:spPr>
        <p:txBody>
          <a:bodyPr vert="horz" lIns="91440" tIns="45720" rIns="91440" bIns="45720" rtlCol="0" anchor="t">
            <a:normAutofit/>
          </a:bodyPr>
          <a:lstStyle/>
          <a:p>
            <a:pPr>
              <a:buNone/>
            </a:pPr>
            <a:r>
              <a:rPr lang="en-US">
                <a:ea typeface="+mn-lt"/>
                <a:cs typeface="+mn-lt"/>
              </a:rPr>
              <a:t>   Click </a:t>
            </a:r>
            <a:r>
              <a:rPr lang="en-US" b="1">
                <a:ea typeface="+mn-lt"/>
                <a:cs typeface="+mn-lt"/>
              </a:rPr>
              <a:t>Add Record</a:t>
            </a:r>
            <a:r>
              <a:rPr lang="en-US">
                <a:ea typeface="+mn-lt"/>
                <a:cs typeface="+mn-lt"/>
              </a:rPr>
              <a:t> and </a:t>
            </a:r>
            <a:br>
              <a:rPr lang="en-US">
                <a:ea typeface="+mn-lt"/>
                <a:cs typeface="+mn-lt"/>
              </a:rPr>
            </a:br>
            <a:r>
              <a:rPr lang="en-US">
                <a:ea typeface="+mn-lt"/>
                <a:cs typeface="+mn-lt"/>
              </a:rPr>
              <a:t>fill in the fields. This is </a:t>
            </a:r>
            <a:br>
              <a:rPr lang="en-US">
                <a:ea typeface="+mn-lt"/>
                <a:cs typeface="+mn-lt"/>
              </a:rPr>
            </a:br>
            <a:r>
              <a:rPr lang="en-US">
                <a:ea typeface="+mn-lt"/>
                <a:cs typeface="+mn-lt"/>
              </a:rPr>
              <a:t>the first exception </a:t>
            </a:r>
            <a:br>
              <a:rPr lang="en-US">
                <a:ea typeface="+mn-lt"/>
                <a:cs typeface="+mn-lt"/>
              </a:rPr>
            </a:br>
            <a:r>
              <a:rPr lang="en-US">
                <a:ea typeface="+mn-lt"/>
                <a:cs typeface="+mn-lt"/>
              </a:rPr>
              <a:t>for our example. </a:t>
            </a:r>
            <a:br>
              <a:rPr lang="en-US">
                <a:ea typeface="+mn-lt"/>
                <a:cs typeface="+mn-lt"/>
              </a:rPr>
            </a:br>
            <a:r>
              <a:rPr lang="en-US">
                <a:ea typeface="+mn-lt"/>
                <a:cs typeface="+mn-lt"/>
              </a:rPr>
              <a:t>Note that it covers </a:t>
            </a:r>
            <a:br>
              <a:rPr lang="en-US">
                <a:ea typeface="+mn-lt"/>
                <a:cs typeface="+mn-lt"/>
              </a:rPr>
            </a:br>
            <a:r>
              <a:rPr lang="en-US">
                <a:ea typeface="+mn-lt"/>
                <a:cs typeface="+mn-lt"/>
              </a:rPr>
              <a:t>8am-9am on one day, because the library is opening one hour later.</a:t>
            </a:r>
            <a:endParaRPr lang="en-US">
              <a:cs typeface="Calibri" panose="020F0502020204030204"/>
            </a:endParaRPr>
          </a:p>
          <a:p>
            <a:pPr marL="0" indent="0">
              <a:buNone/>
            </a:pPr>
            <a:endParaRPr lang="en-US">
              <a:cs typeface="Calibri" panose="020F0502020204030204"/>
            </a:endParaRPr>
          </a:p>
          <a:p>
            <a:pPr>
              <a:buNone/>
            </a:pPr>
            <a:endParaRPr lang="en-US">
              <a:cs typeface="Calibri" panose="020F0502020204030204"/>
            </a:endParaRPr>
          </a:p>
          <a:p>
            <a:pPr>
              <a:buNone/>
            </a:pPr>
            <a:endParaRPr lang="en-US">
              <a:cs typeface="Calibri" panose="020F0502020204030204"/>
            </a:endParaRPr>
          </a:p>
          <a:p>
            <a:endParaRPr lang="en-US">
              <a:cs typeface="Calibri" panose="020F0502020204030204"/>
            </a:endParaRPr>
          </a:p>
          <a:p>
            <a:pPr lvl="1"/>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5" name="Picture 5" descr="A screenshot of a cell phone&#10;&#10;Description generated with very high confidence">
            <a:extLst>
              <a:ext uri="{FF2B5EF4-FFF2-40B4-BE49-F238E27FC236}">
                <a16:creationId xmlns:a16="http://schemas.microsoft.com/office/drawing/2014/main" id="{41049153-F17B-46DF-BE04-64EAE16368F1}"/>
              </a:ext>
            </a:extLst>
          </p:cNvPr>
          <p:cNvPicPr>
            <a:picLocks noChangeAspect="1"/>
          </p:cNvPicPr>
          <p:nvPr/>
        </p:nvPicPr>
        <p:blipFill>
          <a:blip r:embed="rId6"/>
          <a:stretch>
            <a:fillRect/>
          </a:stretch>
        </p:blipFill>
        <p:spPr>
          <a:xfrm>
            <a:off x="4523116" y="1573711"/>
            <a:ext cx="7185802" cy="3796839"/>
          </a:xfrm>
          <a:prstGeom prst="rect">
            <a:avLst/>
          </a:prstGeom>
        </p:spPr>
      </p:pic>
    </p:spTree>
    <p:extLst>
      <p:ext uri="{BB962C8B-B14F-4D97-AF65-F5344CB8AC3E}">
        <p14:creationId xmlns:p14="http://schemas.microsoft.com/office/powerpoint/2010/main" val="2031187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mj-lt"/>
                <a:cs typeface="+mj-lt"/>
              </a:rPr>
              <a:t>Adding Exceptions to SOH Manually</a:t>
            </a:r>
            <a:endParaRPr lang="en-US"/>
          </a:p>
        </p:txBody>
      </p:sp>
      <p:sp>
        <p:nvSpPr>
          <p:cNvPr id="3" name="Content Placeholder 2"/>
          <p:cNvSpPr>
            <a:spLocks noGrp="1"/>
          </p:cNvSpPr>
          <p:nvPr>
            <p:ph idx="1"/>
          </p:nvPr>
        </p:nvSpPr>
        <p:spPr>
          <a:xfrm>
            <a:off x="838200" y="1492251"/>
            <a:ext cx="4293750" cy="4362284"/>
          </a:xfrm>
        </p:spPr>
        <p:txBody>
          <a:bodyPr vert="horz" lIns="91440" tIns="45720" rIns="91440" bIns="45720" rtlCol="0" anchor="t">
            <a:normAutofit/>
          </a:bodyPr>
          <a:lstStyle/>
          <a:p>
            <a:pPr>
              <a:buNone/>
            </a:pPr>
            <a:r>
              <a:rPr lang="en-US">
                <a:ea typeface="+mn-lt"/>
                <a:cs typeface="+mn-lt"/>
              </a:rPr>
              <a:t>   To add the next exception, simply click </a:t>
            </a:r>
            <a:r>
              <a:rPr lang="en-US" b="1">
                <a:ea typeface="+mn-lt"/>
                <a:cs typeface="+mn-lt"/>
              </a:rPr>
              <a:t>Add.</a:t>
            </a:r>
            <a:r>
              <a:rPr lang="en-US">
                <a:ea typeface="+mn-lt"/>
                <a:cs typeface="+mn-lt"/>
              </a:rPr>
              <a:t> You will be warned to Apply the Changes, but otherwise the fields will remain the same and you can edit them for your next exception – the same day from 17:00 to 23:59. </a:t>
            </a:r>
          </a:p>
          <a:p>
            <a:pPr>
              <a:buNone/>
            </a:pPr>
            <a:endParaRPr lang="en-US">
              <a:cs typeface="Calibri"/>
            </a:endParaRPr>
          </a:p>
          <a:p>
            <a:pPr marL="0" indent="0">
              <a:buNone/>
            </a:pPr>
            <a:endParaRPr lang="en-US">
              <a:cs typeface="Calibri"/>
            </a:endParaRPr>
          </a:p>
          <a:p>
            <a:pPr>
              <a:buNone/>
            </a:pPr>
            <a:endParaRPr lang="en-US">
              <a:cs typeface="Calibri"/>
            </a:endParaRPr>
          </a:p>
          <a:p>
            <a:pPr>
              <a:buNone/>
            </a:pPr>
            <a:endParaRPr lang="en-US">
              <a:cs typeface="Calibri"/>
            </a:endParaRPr>
          </a:p>
          <a:p>
            <a:endParaRPr lang="en-US">
              <a:cs typeface="Calibri"/>
            </a:endParaRPr>
          </a:p>
          <a:p>
            <a:pPr lvl="1"/>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7" name="Picture 7" descr="A screenshot of a cell phone&#10;&#10;Description generated with very high confidence">
            <a:extLst>
              <a:ext uri="{FF2B5EF4-FFF2-40B4-BE49-F238E27FC236}">
                <a16:creationId xmlns:a16="http://schemas.microsoft.com/office/drawing/2014/main" id="{79D3BE83-129A-457D-93F1-8F0BD91BA649}"/>
              </a:ext>
            </a:extLst>
          </p:cNvPr>
          <p:cNvPicPr>
            <a:picLocks noChangeAspect="1"/>
          </p:cNvPicPr>
          <p:nvPr/>
        </p:nvPicPr>
        <p:blipFill>
          <a:blip r:embed="rId6"/>
          <a:stretch>
            <a:fillRect/>
          </a:stretch>
        </p:blipFill>
        <p:spPr>
          <a:xfrm>
            <a:off x="5307807" y="1497471"/>
            <a:ext cx="6481761" cy="3946402"/>
          </a:xfrm>
          <a:prstGeom prst="rect">
            <a:avLst/>
          </a:prstGeom>
        </p:spPr>
      </p:pic>
    </p:spTree>
    <p:extLst>
      <p:ext uri="{BB962C8B-B14F-4D97-AF65-F5344CB8AC3E}">
        <p14:creationId xmlns:p14="http://schemas.microsoft.com/office/powerpoint/2010/main" val="4057627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mj-lt"/>
                <a:cs typeface="+mj-lt"/>
              </a:rPr>
              <a:t>Adding Exceptions to SOH Manually</a:t>
            </a:r>
            <a:endParaRPr lang="en-US"/>
          </a:p>
        </p:txBody>
      </p:sp>
      <p:sp>
        <p:nvSpPr>
          <p:cNvPr id="3" name="Content Placeholder 2"/>
          <p:cNvSpPr>
            <a:spLocks noGrp="1"/>
          </p:cNvSpPr>
          <p:nvPr>
            <p:ph idx="1"/>
          </p:nvPr>
        </p:nvSpPr>
        <p:spPr>
          <a:xfrm>
            <a:off x="838200" y="1492251"/>
            <a:ext cx="4293750" cy="4362284"/>
          </a:xfrm>
        </p:spPr>
        <p:txBody>
          <a:bodyPr vert="horz" lIns="91440" tIns="45720" rIns="91440" bIns="45720" rtlCol="0" anchor="t">
            <a:normAutofit/>
          </a:bodyPr>
          <a:lstStyle/>
          <a:p>
            <a:pPr>
              <a:buNone/>
            </a:pPr>
            <a:r>
              <a:rPr lang="en-US">
                <a:ea typeface="+mn-lt"/>
                <a:cs typeface="+mn-lt"/>
              </a:rPr>
              <a:t>   If your library will be closed completely for a period of days or weeks, you can add one exception to cover that by adding the date range and keeping the </a:t>
            </a:r>
            <a:r>
              <a:rPr lang="en-US" b="1">
                <a:ea typeface="+mn-lt"/>
                <a:cs typeface="+mn-lt"/>
              </a:rPr>
              <a:t>Day of week</a:t>
            </a:r>
            <a:r>
              <a:rPr lang="en-US">
                <a:ea typeface="+mn-lt"/>
                <a:cs typeface="+mn-lt"/>
              </a:rPr>
              <a:t> blank.</a:t>
            </a:r>
          </a:p>
          <a:p>
            <a:pPr>
              <a:buNone/>
            </a:pPr>
            <a:endParaRPr lang="en-US">
              <a:cs typeface="Calibri"/>
            </a:endParaRPr>
          </a:p>
          <a:p>
            <a:pPr marL="0" indent="0">
              <a:buNone/>
            </a:pPr>
            <a:endParaRPr lang="en-US">
              <a:cs typeface="Calibri"/>
            </a:endParaRPr>
          </a:p>
          <a:p>
            <a:pPr>
              <a:buNone/>
            </a:pPr>
            <a:endParaRPr lang="en-US">
              <a:cs typeface="Calibri"/>
            </a:endParaRPr>
          </a:p>
          <a:p>
            <a:pPr>
              <a:buNone/>
            </a:pPr>
            <a:endParaRPr lang="en-US">
              <a:cs typeface="Calibri"/>
            </a:endParaRPr>
          </a:p>
          <a:p>
            <a:endParaRPr lang="en-US">
              <a:cs typeface="Calibri"/>
            </a:endParaRPr>
          </a:p>
          <a:p>
            <a:pPr lvl="1"/>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4" name="Picture 4" descr="A screenshot of a cell phone&#10;&#10;Description generated with very high confidence">
            <a:extLst>
              <a:ext uri="{FF2B5EF4-FFF2-40B4-BE49-F238E27FC236}">
                <a16:creationId xmlns:a16="http://schemas.microsoft.com/office/drawing/2014/main" id="{34AB0303-3FA0-410C-8005-3D0D40E8DF18}"/>
              </a:ext>
            </a:extLst>
          </p:cNvPr>
          <p:cNvPicPr>
            <a:picLocks noChangeAspect="1"/>
          </p:cNvPicPr>
          <p:nvPr/>
        </p:nvPicPr>
        <p:blipFill>
          <a:blip r:embed="rId6"/>
          <a:stretch>
            <a:fillRect/>
          </a:stretch>
        </p:blipFill>
        <p:spPr>
          <a:xfrm>
            <a:off x="5342626" y="1379411"/>
            <a:ext cx="6351917" cy="4573630"/>
          </a:xfrm>
          <a:prstGeom prst="rect">
            <a:avLst/>
          </a:prstGeom>
        </p:spPr>
      </p:pic>
    </p:spTree>
    <p:extLst>
      <p:ext uri="{BB962C8B-B14F-4D97-AF65-F5344CB8AC3E}">
        <p14:creationId xmlns:p14="http://schemas.microsoft.com/office/powerpoint/2010/main" val="2447695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mj-lt"/>
                <a:cs typeface="+mj-lt"/>
              </a:rPr>
              <a:t>An Easier Way!</a:t>
            </a:r>
            <a:endParaRPr lang="en-US"/>
          </a:p>
        </p:txBody>
      </p:sp>
      <p:sp>
        <p:nvSpPr>
          <p:cNvPr id="3" name="Content Placeholder 2"/>
          <p:cNvSpPr>
            <a:spLocks noGrp="1"/>
          </p:cNvSpPr>
          <p:nvPr>
            <p:ph idx="1"/>
          </p:nvPr>
        </p:nvSpPr>
        <p:spPr>
          <a:xfrm>
            <a:off x="7315200" y="1778001"/>
            <a:ext cx="4293750" cy="4362284"/>
          </a:xfrm>
        </p:spPr>
        <p:txBody>
          <a:bodyPr vert="horz" lIns="91440" tIns="45720" rIns="91440" bIns="45720" rtlCol="0" anchor="t">
            <a:normAutofit/>
          </a:bodyPr>
          <a:lstStyle/>
          <a:p>
            <a:pPr>
              <a:buNone/>
            </a:pPr>
            <a:r>
              <a:rPr lang="en-US">
                <a:ea typeface="+mn-lt"/>
                <a:cs typeface="+mn-lt"/>
              </a:rPr>
              <a:t>   Manual exceptions are fine for quick changes, but adding two or three exceptions for every day can get tedious fast. Luckily, thanks to awesome people who voted in Idea Exchange, there is an easier way.*</a:t>
            </a:r>
            <a:endParaRPr lang="en-US"/>
          </a:p>
          <a:p>
            <a:pPr>
              <a:buNone/>
            </a:pPr>
            <a:endParaRPr lang="en-US">
              <a:ea typeface="+mn-lt"/>
              <a:cs typeface="+mn-lt"/>
            </a:endParaRPr>
          </a:p>
          <a:p>
            <a:pPr>
              <a:buNone/>
            </a:pPr>
            <a:endParaRPr lang="en-US">
              <a:cs typeface="Calibri"/>
            </a:endParaRPr>
          </a:p>
          <a:p>
            <a:pPr marL="0" indent="0">
              <a:buNone/>
            </a:pPr>
            <a:endParaRPr lang="en-US">
              <a:cs typeface="Calibri"/>
            </a:endParaRPr>
          </a:p>
          <a:p>
            <a:pPr>
              <a:buNone/>
            </a:pPr>
            <a:endParaRPr lang="en-US">
              <a:cs typeface="Calibri"/>
            </a:endParaRPr>
          </a:p>
          <a:p>
            <a:pPr>
              <a:buNone/>
            </a:pPr>
            <a:endParaRPr lang="en-US">
              <a:cs typeface="Calibri"/>
            </a:endParaRPr>
          </a:p>
          <a:p>
            <a:endParaRPr lang="en-US">
              <a:cs typeface="Calibri"/>
            </a:endParaRPr>
          </a:p>
          <a:p>
            <a:pPr lvl="1"/>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4" name="Picture 4" descr="A sign on the side of a tree&#10;&#10;Description generated with very high confidence">
            <a:extLst>
              <a:ext uri="{FF2B5EF4-FFF2-40B4-BE49-F238E27FC236}">
                <a16:creationId xmlns:a16="http://schemas.microsoft.com/office/drawing/2014/main" id="{B1FBD761-EAE3-4259-B4D1-1B9DC7AFD215}"/>
              </a:ext>
            </a:extLst>
          </p:cNvPr>
          <p:cNvPicPr>
            <a:picLocks noChangeAspect="1"/>
          </p:cNvPicPr>
          <p:nvPr/>
        </p:nvPicPr>
        <p:blipFill>
          <a:blip r:embed="rId7"/>
          <a:stretch>
            <a:fillRect/>
          </a:stretch>
        </p:blipFill>
        <p:spPr>
          <a:xfrm>
            <a:off x="616745" y="1547813"/>
            <a:ext cx="6255542" cy="3869530"/>
          </a:xfrm>
          <a:prstGeom prst="rect">
            <a:avLst/>
          </a:prstGeom>
        </p:spPr>
      </p:pic>
    </p:spTree>
    <p:extLst>
      <p:ext uri="{BB962C8B-B14F-4D97-AF65-F5344CB8AC3E}">
        <p14:creationId xmlns:p14="http://schemas.microsoft.com/office/powerpoint/2010/main" val="3683108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mj-lt"/>
                <a:cs typeface="+mj-lt"/>
              </a:rPr>
              <a:t>Export to Excel</a:t>
            </a:r>
            <a:endParaRPr lang="en-US"/>
          </a:p>
        </p:txBody>
      </p:sp>
      <p:sp>
        <p:nvSpPr>
          <p:cNvPr id="3" name="Content Placeholder 2"/>
          <p:cNvSpPr>
            <a:spLocks noGrp="1"/>
          </p:cNvSpPr>
          <p:nvPr>
            <p:ph idx="1"/>
          </p:nvPr>
        </p:nvSpPr>
        <p:spPr>
          <a:xfrm>
            <a:off x="7315200" y="1778001"/>
            <a:ext cx="4293750" cy="4362284"/>
          </a:xfrm>
        </p:spPr>
        <p:txBody>
          <a:bodyPr vert="horz" lIns="91440" tIns="45720" rIns="91440" bIns="45720" rtlCol="0" anchor="t">
            <a:normAutofit/>
          </a:bodyPr>
          <a:lstStyle/>
          <a:p>
            <a:pPr>
              <a:buNone/>
            </a:pPr>
            <a:r>
              <a:rPr lang="en-US">
                <a:ea typeface="+mn-lt"/>
                <a:cs typeface="+mn-lt"/>
              </a:rPr>
              <a:t>   </a:t>
            </a:r>
          </a:p>
          <a:p>
            <a:pPr>
              <a:buNone/>
            </a:pPr>
            <a:endParaRPr lang="en-US">
              <a:cs typeface="Calibri"/>
            </a:endParaRPr>
          </a:p>
          <a:p>
            <a:pPr marL="0" indent="0">
              <a:buNone/>
            </a:pPr>
            <a:endParaRPr lang="en-US">
              <a:cs typeface="Calibri"/>
            </a:endParaRPr>
          </a:p>
          <a:p>
            <a:pPr>
              <a:buNone/>
            </a:pPr>
            <a:endParaRPr lang="en-US">
              <a:cs typeface="Calibri"/>
            </a:endParaRPr>
          </a:p>
          <a:p>
            <a:pPr>
              <a:buNone/>
            </a:pPr>
            <a:endParaRPr lang="en-US">
              <a:cs typeface="Calibri"/>
            </a:endParaRPr>
          </a:p>
          <a:p>
            <a:endParaRPr lang="en-US">
              <a:cs typeface="Calibri"/>
            </a:endParaRPr>
          </a:p>
          <a:p>
            <a:pPr lvl="1"/>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5" name="Picture 5" descr="A screenshot of a cell phone&#10;&#10;Description generated with very high confidence">
            <a:extLst>
              <a:ext uri="{FF2B5EF4-FFF2-40B4-BE49-F238E27FC236}">
                <a16:creationId xmlns:a16="http://schemas.microsoft.com/office/drawing/2014/main" id="{EE6CC5C2-680D-43BD-A0B7-5C33478BF11E}"/>
              </a:ext>
            </a:extLst>
          </p:cNvPr>
          <p:cNvPicPr>
            <a:picLocks noChangeAspect="1"/>
          </p:cNvPicPr>
          <p:nvPr/>
        </p:nvPicPr>
        <p:blipFill>
          <a:blip r:embed="rId6"/>
          <a:stretch>
            <a:fillRect/>
          </a:stretch>
        </p:blipFill>
        <p:spPr>
          <a:xfrm>
            <a:off x="957533" y="1274629"/>
            <a:ext cx="10133160" cy="4653798"/>
          </a:xfrm>
          <a:prstGeom prst="rect">
            <a:avLst/>
          </a:prstGeom>
        </p:spPr>
      </p:pic>
    </p:spTree>
    <p:extLst>
      <p:ext uri="{BB962C8B-B14F-4D97-AF65-F5344CB8AC3E}">
        <p14:creationId xmlns:p14="http://schemas.microsoft.com/office/powerpoint/2010/main" val="525234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mj-lt"/>
                <a:cs typeface="+mj-lt"/>
              </a:rPr>
              <a:t>Edit in Excel</a:t>
            </a:r>
            <a:endParaRPr lang="en-US"/>
          </a:p>
        </p:txBody>
      </p:sp>
      <p:sp>
        <p:nvSpPr>
          <p:cNvPr id="3" name="Content Placeholder 2"/>
          <p:cNvSpPr>
            <a:spLocks noGrp="1"/>
          </p:cNvSpPr>
          <p:nvPr>
            <p:ph idx="1"/>
          </p:nvPr>
        </p:nvSpPr>
        <p:spPr>
          <a:xfrm>
            <a:off x="7315200" y="1778001"/>
            <a:ext cx="4293750" cy="4362284"/>
          </a:xfrm>
        </p:spPr>
        <p:txBody>
          <a:bodyPr vert="horz" lIns="91440" tIns="45720" rIns="91440" bIns="45720" rtlCol="0" anchor="t">
            <a:normAutofit/>
          </a:bodyPr>
          <a:lstStyle/>
          <a:p>
            <a:pPr>
              <a:buNone/>
            </a:pPr>
            <a:r>
              <a:rPr lang="en-US">
                <a:ea typeface="+mn-lt"/>
                <a:cs typeface="+mn-lt"/>
              </a:rPr>
              <a:t>   </a:t>
            </a:r>
          </a:p>
          <a:p>
            <a:pPr>
              <a:buNone/>
            </a:pPr>
            <a:endParaRPr lang="en-US">
              <a:cs typeface="Calibri"/>
            </a:endParaRPr>
          </a:p>
          <a:p>
            <a:pPr marL="0" indent="0">
              <a:buNone/>
            </a:pPr>
            <a:endParaRPr lang="en-US">
              <a:cs typeface="Calibri"/>
            </a:endParaRPr>
          </a:p>
          <a:p>
            <a:pPr>
              <a:buNone/>
            </a:pPr>
            <a:endParaRPr lang="en-US">
              <a:cs typeface="Calibri"/>
            </a:endParaRPr>
          </a:p>
          <a:p>
            <a:pPr>
              <a:buNone/>
            </a:pPr>
            <a:endParaRPr lang="en-US">
              <a:cs typeface="Calibri"/>
            </a:endParaRPr>
          </a:p>
          <a:p>
            <a:endParaRPr lang="en-US">
              <a:cs typeface="Calibri"/>
            </a:endParaRPr>
          </a:p>
          <a:p>
            <a:pPr lvl="1"/>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7" name="Picture 7" descr="A screenshot of a cell phone&#10;&#10;Description generated with very high confidence">
            <a:extLst>
              <a:ext uri="{FF2B5EF4-FFF2-40B4-BE49-F238E27FC236}">
                <a16:creationId xmlns:a16="http://schemas.microsoft.com/office/drawing/2014/main" id="{6DF1207E-78B3-4105-A0D5-D15C60F66FC1}"/>
              </a:ext>
            </a:extLst>
          </p:cNvPr>
          <p:cNvPicPr>
            <a:picLocks noChangeAspect="1"/>
          </p:cNvPicPr>
          <p:nvPr/>
        </p:nvPicPr>
        <p:blipFill>
          <a:blip r:embed="rId6"/>
          <a:stretch>
            <a:fillRect/>
          </a:stretch>
        </p:blipFill>
        <p:spPr>
          <a:xfrm>
            <a:off x="1388853" y="1548308"/>
            <a:ext cx="8407879" cy="4293347"/>
          </a:xfrm>
          <a:prstGeom prst="rect">
            <a:avLst/>
          </a:prstGeom>
        </p:spPr>
      </p:pic>
    </p:spTree>
    <p:extLst>
      <p:ext uri="{BB962C8B-B14F-4D97-AF65-F5344CB8AC3E}">
        <p14:creationId xmlns:p14="http://schemas.microsoft.com/office/powerpoint/2010/main" val="2317238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mj-lt"/>
                <a:cs typeface="+mj-lt"/>
              </a:rPr>
              <a:t>Edit in Excel</a:t>
            </a:r>
            <a:endParaRPr lang="en-US"/>
          </a:p>
        </p:txBody>
      </p:sp>
      <p:sp>
        <p:nvSpPr>
          <p:cNvPr id="3" name="Content Placeholder 2"/>
          <p:cNvSpPr>
            <a:spLocks noGrp="1"/>
          </p:cNvSpPr>
          <p:nvPr>
            <p:ph idx="1"/>
          </p:nvPr>
        </p:nvSpPr>
        <p:spPr>
          <a:xfrm>
            <a:off x="7732144" y="1404190"/>
            <a:ext cx="4322504" cy="4146624"/>
          </a:xfrm>
        </p:spPr>
        <p:txBody>
          <a:bodyPr vert="horz" lIns="91440" tIns="45720" rIns="91440" bIns="45720" rtlCol="0" anchor="t">
            <a:normAutofit/>
          </a:bodyPr>
          <a:lstStyle/>
          <a:p>
            <a:pPr>
              <a:buNone/>
            </a:pPr>
            <a:r>
              <a:rPr lang="en-US">
                <a:ea typeface="+mn-lt"/>
                <a:cs typeface="+mn-lt"/>
              </a:rPr>
              <a:t>   </a:t>
            </a:r>
            <a:br>
              <a:rPr lang="en-US">
                <a:ea typeface="+mn-lt"/>
                <a:cs typeface="+mn-lt"/>
              </a:rPr>
            </a:br>
            <a:r>
              <a:rPr lang="en-US">
                <a:ea typeface="+mn-lt"/>
                <a:cs typeface="+mn-lt"/>
              </a:rPr>
              <a:t>Just copy+paste previous entries and change the dates. I always keep a string of entries in there so I can do this. It also helps to remind me of the pattern.</a:t>
            </a:r>
          </a:p>
          <a:p>
            <a:pPr>
              <a:buNone/>
            </a:pPr>
            <a:r>
              <a:rPr lang="en-US">
                <a:cs typeface="Calibri"/>
              </a:rPr>
              <a:t>  </a:t>
            </a:r>
          </a:p>
          <a:p>
            <a:pPr>
              <a:buNone/>
            </a:pPr>
            <a:endParaRPr lang="en-US">
              <a:cs typeface="Calibri"/>
            </a:endParaRPr>
          </a:p>
          <a:p>
            <a:pPr marL="0" indent="0">
              <a:buNone/>
            </a:pPr>
            <a:endParaRPr lang="en-US">
              <a:cs typeface="Calibri"/>
            </a:endParaRPr>
          </a:p>
          <a:p>
            <a:pPr>
              <a:buNone/>
            </a:pPr>
            <a:endParaRPr lang="en-US">
              <a:cs typeface="Calibri"/>
            </a:endParaRPr>
          </a:p>
          <a:p>
            <a:pPr>
              <a:buNone/>
            </a:pPr>
            <a:endParaRPr lang="en-US">
              <a:cs typeface="Calibri"/>
            </a:endParaRPr>
          </a:p>
          <a:p>
            <a:endParaRPr lang="en-US">
              <a:cs typeface="Calibri"/>
            </a:endParaRPr>
          </a:p>
          <a:p>
            <a:pPr lvl="1"/>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5" name="Picture 5" descr="A screenshot of a computer&#10;&#10;Description generated with very high confidence">
            <a:extLst>
              <a:ext uri="{FF2B5EF4-FFF2-40B4-BE49-F238E27FC236}">
                <a16:creationId xmlns:a16="http://schemas.microsoft.com/office/drawing/2014/main" id="{D0332C04-4678-4BFD-A9C4-661B2CE805E1}"/>
              </a:ext>
            </a:extLst>
          </p:cNvPr>
          <p:cNvPicPr>
            <a:picLocks noChangeAspect="1"/>
          </p:cNvPicPr>
          <p:nvPr/>
        </p:nvPicPr>
        <p:blipFill>
          <a:blip r:embed="rId6"/>
          <a:stretch>
            <a:fillRect/>
          </a:stretch>
        </p:blipFill>
        <p:spPr>
          <a:xfrm>
            <a:off x="195534" y="1696797"/>
            <a:ext cx="7415839" cy="3565049"/>
          </a:xfrm>
          <a:prstGeom prst="rect">
            <a:avLst/>
          </a:prstGeom>
        </p:spPr>
      </p:pic>
    </p:spTree>
    <p:extLst>
      <p:ext uri="{BB962C8B-B14F-4D97-AF65-F5344CB8AC3E}">
        <p14:creationId xmlns:p14="http://schemas.microsoft.com/office/powerpoint/2010/main" val="931845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mj-lt"/>
                <a:cs typeface="+mj-lt"/>
              </a:rPr>
              <a:t>Save the File and Import It into Alma*</a:t>
            </a:r>
            <a:endParaRPr lang="en-US"/>
          </a:p>
        </p:txBody>
      </p:sp>
      <p:sp>
        <p:nvSpPr>
          <p:cNvPr id="3" name="Content Placeholder 2"/>
          <p:cNvSpPr>
            <a:spLocks noGrp="1"/>
          </p:cNvSpPr>
          <p:nvPr>
            <p:ph idx="1"/>
          </p:nvPr>
        </p:nvSpPr>
        <p:spPr>
          <a:xfrm>
            <a:off x="7732144" y="1404190"/>
            <a:ext cx="4322504" cy="4146624"/>
          </a:xfrm>
        </p:spPr>
        <p:txBody>
          <a:bodyPr vert="horz" lIns="91440" tIns="45720" rIns="91440" bIns="45720" rtlCol="0" anchor="t">
            <a:normAutofit/>
          </a:bodyPr>
          <a:lstStyle/>
          <a:p>
            <a:pPr>
              <a:buNone/>
            </a:pPr>
            <a:r>
              <a:rPr lang="en-US">
                <a:ea typeface="+mn-lt"/>
                <a:cs typeface="+mn-lt"/>
              </a:rPr>
              <a:t>   </a:t>
            </a:r>
            <a:r>
              <a:rPr lang="en-US">
                <a:cs typeface="Calibri"/>
              </a:rPr>
              <a:t>  </a:t>
            </a:r>
            <a:endParaRPr lang="en-US"/>
          </a:p>
          <a:p>
            <a:pPr>
              <a:buNone/>
            </a:pPr>
            <a:endParaRPr lang="en-US">
              <a:cs typeface="Calibri"/>
            </a:endParaRPr>
          </a:p>
          <a:p>
            <a:pPr marL="0" indent="0">
              <a:buNone/>
            </a:pPr>
            <a:endParaRPr lang="en-US">
              <a:cs typeface="Calibri"/>
            </a:endParaRPr>
          </a:p>
          <a:p>
            <a:pPr>
              <a:buNone/>
            </a:pPr>
            <a:endParaRPr lang="en-US">
              <a:cs typeface="Calibri"/>
            </a:endParaRPr>
          </a:p>
          <a:p>
            <a:pPr>
              <a:buNone/>
            </a:pPr>
            <a:endParaRPr lang="en-US">
              <a:cs typeface="Calibri"/>
            </a:endParaRPr>
          </a:p>
          <a:p>
            <a:endParaRPr lang="en-US">
              <a:cs typeface="Calibri"/>
            </a:endParaRPr>
          </a:p>
          <a:p>
            <a:pPr lvl="1"/>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4" name="Picture 5" descr="A screenshot of a cell phone&#10;&#10;Description generated with very high confidence">
            <a:extLst>
              <a:ext uri="{FF2B5EF4-FFF2-40B4-BE49-F238E27FC236}">
                <a16:creationId xmlns:a16="http://schemas.microsoft.com/office/drawing/2014/main" id="{47DFBD40-034C-4A0A-A2DF-40259DCEA5D3}"/>
              </a:ext>
            </a:extLst>
          </p:cNvPr>
          <p:cNvPicPr>
            <a:picLocks noChangeAspect="1"/>
          </p:cNvPicPr>
          <p:nvPr/>
        </p:nvPicPr>
        <p:blipFill>
          <a:blip r:embed="rId7"/>
          <a:stretch>
            <a:fillRect/>
          </a:stretch>
        </p:blipFill>
        <p:spPr>
          <a:xfrm>
            <a:off x="842513" y="1469844"/>
            <a:ext cx="9816860" cy="3659520"/>
          </a:xfrm>
          <a:prstGeom prst="rect">
            <a:avLst/>
          </a:prstGeom>
        </p:spPr>
      </p:pic>
    </p:spTree>
    <p:extLst>
      <p:ext uri="{BB962C8B-B14F-4D97-AF65-F5344CB8AC3E}">
        <p14:creationId xmlns:p14="http://schemas.microsoft.com/office/powerpoint/2010/main" val="2281124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mj-lt"/>
                <a:cs typeface="+mj-lt"/>
              </a:rPr>
              <a:t>Don't forget to Apply Changes and Save</a:t>
            </a:r>
            <a:endParaRPr lang="en-US"/>
          </a:p>
        </p:txBody>
      </p:sp>
      <p:sp>
        <p:nvSpPr>
          <p:cNvPr id="3" name="Content Placeholder 2"/>
          <p:cNvSpPr>
            <a:spLocks noGrp="1"/>
          </p:cNvSpPr>
          <p:nvPr>
            <p:ph idx="1"/>
          </p:nvPr>
        </p:nvSpPr>
        <p:spPr>
          <a:xfrm>
            <a:off x="7732144" y="1404190"/>
            <a:ext cx="4322504" cy="4146624"/>
          </a:xfrm>
        </p:spPr>
        <p:txBody>
          <a:bodyPr vert="horz" lIns="91440" tIns="45720" rIns="91440" bIns="45720" rtlCol="0" anchor="t">
            <a:normAutofit/>
          </a:bodyPr>
          <a:lstStyle/>
          <a:p>
            <a:pPr>
              <a:buNone/>
            </a:pPr>
            <a:r>
              <a:rPr lang="en-US">
                <a:ea typeface="+mn-lt"/>
                <a:cs typeface="+mn-lt"/>
              </a:rPr>
              <a:t>   </a:t>
            </a:r>
            <a:r>
              <a:rPr lang="en-US">
                <a:cs typeface="Calibri"/>
              </a:rPr>
              <a:t>  </a:t>
            </a:r>
            <a:endParaRPr lang="en-US"/>
          </a:p>
          <a:p>
            <a:pPr>
              <a:buNone/>
            </a:pPr>
            <a:endParaRPr lang="en-US">
              <a:cs typeface="Calibri"/>
            </a:endParaRPr>
          </a:p>
          <a:p>
            <a:pPr marL="0" indent="0">
              <a:buNone/>
            </a:pPr>
            <a:endParaRPr lang="en-US">
              <a:cs typeface="Calibri"/>
            </a:endParaRPr>
          </a:p>
          <a:p>
            <a:pPr>
              <a:buNone/>
            </a:pPr>
            <a:endParaRPr lang="en-US">
              <a:cs typeface="Calibri"/>
            </a:endParaRPr>
          </a:p>
          <a:p>
            <a:pPr>
              <a:buNone/>
            </a:pPr>
            <a:endParaRPr lang="en-US">
              <a:cs typeface="Calibri"/>
            </a:endParaRPr>
          </a:p>
          <a:p>
            <a:endParaRPr lang="en-US">
              <a:cs typeface="Calibri"/>
            </a:endParaRPr>
          </a:p>
          <a:p>
            <a:pPr lvl="1"/>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5" name="Picture 5" descr="A screenshot of a cell phone&#10;&#10;Description generated with very high confidence">
            <a:extLst>
              <a:ext uri="{FF2B5EF4-FFF2-40B4-BE49-F238E27FC236}">
                <a16:creationId xmlns:a16="http://schemas.microsoft.com/office/drawing/2014/main" id="{43C4EDD3-D7B5-4558-BED7-DA286E74A471}"/>
              </a:ext>
            </a:extLst>
          </p:cNvPr>
          <p:cNvPicPr>
            <a:picLocks noChangeAspect="1"/>
          </p:cNvPicPr>
          <p:nvPr/>
        </p:nvPicPr>
        <p:blipFill>
          <a:blip r:embed="rId7"/>
          <a:stretch>
            <a:fillRect/>
          </a:stretch>
        </p:blipFill>
        <p:spPr>
          <a:xfrm>
            <a:off x="1949570" y="1546454"/>
            <a:ext cx="7602746" cy="4153282"/>
          </a:xfrm>
          <a:prstGeom prst="rect">
            <a:avLst/>
          </a:prstGeom>
        </p:spPr>
      </p:pic>
    </p:spTree>
    <p:extLst>
      <p:ext uri="{BB962C8B-B14F-4D97-AF65-F5344CB8AC3E}">
        <p14:creationId xmlns:p14="http://schemas.microsoft.com/office/powerpoint/2010/main" val="3691481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5"/>
            <a:ext cx="10972799" cy="821299"/>
          </a:xfrm>
        </p:spPr>
        <p:txBody>
          <a:bodyPr/>
          <a:lstStyle/>
          <a:p>
            <a:r>
              <a:rPr lang="en-US">
                <a:cs typeface="Calibri Light"/>
              </a:rPr>
              <a:t>Turning Off Resource Sharing in Alma</a:t>
            </a:r>
          </a:p>
        </p:txBody>
      </p:sp>
      <p:sp>
        <p:nvSpPr>
          <p:cNvPr id="3" name="Content Placeholder 2"/>
          <p:cNvSpPr>
            <a:spLocks noGrp="1"/>
          </p:cNvSpPr>
          <p:nvPr>
            <p:ph idx="1"/>
          </p:nvPr>
        </p:nvSpPr>
        <p:spPr>
          <a:xfrm>
            <a:off x="381001" y="1411008"/>
            <a:ext cx="7210630" cy="4443527"/>
          </a:xfrm>
        </p:spPr>
        <p:txBody>
          <a:bodyPr vert="horz" lIns="91440" tIns="45720" rIns="91440" bIns="45720" rtlCol="0" anchor="t">
            <a:normAutofit fontScale="85000" lnSpcReduction="10000"/>
          </a:bodyPr>
          <a:lstStyle/>
          <a:p>
            <a:r>
              <a:rPr lang="en-US">
                <a:cs typeface="Calibri"/>
              </a:rPr>
              <a:t>Borrowing and Lending can be turned off in your Resource Sharing Library's Library Details</a:t>
            </a:r>
          </a:p>
          <a:p>
            <a:pPr lvl="1"/>
            <a:r>
              <a:rPr lang="en-US">
                <a:cs typeface="Calibri"/>
              </a:rPr>
              <a:t>Most campuses use their main library as their RS library</a:t>
            </a:r>
          </a:p>
          <a:p>
            <a:r>
              <a:rPr lang="en-US">
                <a:cs typeface="Calibri"/>
              </a:rPr>
              <a:t>Borrowing and lending must be turned off separately</a:t>
            </a:r>
          </a:p>
          <a:p>
            <a:r>
              <a:rPr lang="en-US">
                <a:cs typeface="Calibri"/>
              </a:rPr>
              <a:t>You can select a closure date range or turn off indefinitely by simply checking the inactive box</a:t>
            </a:r>
            <a:endParaRPr lang="en-US"/>
          </a:p>
          <a:p>
            <a:r>
              <a:rPr lang="en-US">
                <a:cs typeface="Calibri"/>
              </a:rPr>
              <a:t>Turning off borrowing hides the Alma RS request link in Primo (will not hide </a:t>
            </a:r>
            <a:r>
              <a:rPr lang="en-US" err="1">
                <a:cs typeface="Calibri"/>
              </a:rPr>
              <a:t>ILLiad</a:t>
            </a:r>
            <a:r>
              <a:rPr lang="en-US">
                <a:cs typeface="Calibri"/>
              </a:rPr>
              <a:t> links)</a:t>
            </a:r>
          </a:p>
          <a:p>
            <a:r>
              <a:rPr lang="en-US">
                <a:cs typeface="Calibri"/>
              </a:rPr>
              <a:t>Please let me know if you turn off your borrowing and/or lending</a:t>
            </a:r>
          </a:p>
          <a:p>
            <a:r>
              <a:rPr lang="en-US" err="1">
                <a:cs typeface="Calibri"/>
              </a:rPr>
              <a:t>Rotas</a:t>
            </a:r>
            <a:r>
              <a:rPr lang="en-US">
                <a:cs typeface="Calibri"/>
              </a:rPr>
              <a:t> will be adjusted if necessary</a:t>
            </a:r>
          </a:p>
          <a:p>
            <a:r>
              <a:rPr lang="en-US">
                <a:cs typeface="Calibri"/>
              </a:rPr>
              <a:t>FAQ: </a:t>
            </a:r>
            <a:r>
              <a:rPr lang="en-US">
                <a:ea typeface="+mn-lt"/>
                <a:cs typeface="+mn-lt"/>
                <a:hlinkClick r:id="rId2"/>
              </a:rPr>
              <a:t>http://slcny.libanswers.com/faq/266453</a:t>
            </a:r>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pPr lvl="1"/>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4" name="Picture 4" descr="A screenshot of a cell phone&#10;&#10;Description generated with very high confidence">
            <a:extLst>
              <a:ext uri="{FF2B5EF4-FFF2-40B4-BE49-F238E27FC236}">
                <a16:creationId xmlns:a16="http://schemas.microsoft.com/office/drawing/2014/main" id="{C8DA9616-FB06-4474-906F-5926D2332412}"/>
              </a:ext>
            </a:extLst>
          </p:cNvPr>
          <p:cNvPicPr>
            <a:picLocks noChangeAspect="1"/>
          </p:cNvPicPr>
          <p:nvPr/>
        </p:nvPicPr>
        <p:blipFill>
          <a:blip r:embed="rId7"/>
          <a:stretch>
            <a:fillRect/>
          </a:stretch>
        </p:blipFill>
        <p:spPr>
          <a:xfrm>
            <a:off x="7755467" y="1564127"/>
            <a:ext cx="3937000" cy="1994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6" descr="A screenshot of a cell phone&#10;&#10;Description generated with very high confidence">
            <a:extLst>
              <a:ext uri="{FF2B5EF4-FFF2-40B4-BE49-F238E27FC236}">
                <a16:creationId xmlns:a16="http://schemas.microsoft.com/office/drawing/2014/main" id="{6309E13D-9CAB-4668-BB34-3DD4AF0C624E}"/>
              </a:ext>
            </a:extLst>
          </p:cNvPr>
          <p:cNvPicPr>
            <a:picLocks noChangeAspect="1"/>
          </p:cNvPicPr>
          <p:nvPr/>
        </p:nvPicPr>
        <p:blipFill>
          <a:blip r:embed="rId8"/>
          <a:stretch>
            <a:fillRect/>
          </a:stretch>
        </p:blipFill>
        <p:spPr>
          <a:xfrm>
            <a:off x="7797800" y="4040140"/>
            <a:ext cx="3937000" cy="15463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74280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Agenda</a:t>
            </a:r>
          </a:p>
        </p:txBody>
      </p:sp>
      <p:sp>
        <p:nvSpPr>
          <p:cNvPr id="3" name="Content Placeholder 2"/>
          <p:cNvSpPr>
            <a:spLocks noGrp="1"/>
          </p:cNvSpPr>
          <p:nvPr>
            <p:ph idx="1"/>
          </p:nvPr>
        </p:nvSpPr>
        <p:spPr>
          <a:xfrm>
            <a:off x="838200" y="1601508"/>
            <a:ext cx="6702631" cy="4253027"/>
          </a:xfrm>
        </p:spPr>
        <p:txBody>
          <a:bodyPr vert="horz" lIns="91440" tIns="45720" rIns="91440" bIns="45720" rtlCol="0" anchor="t">
            <a:normAutofit fontScale="92500" lnSpcReduction="20000"/>
          </a:bodyPr>
          <a:lstStyle/>
          <a:p>
            <a:r>
              <a:rPr lang="en-US"/>
              <a:t>COVID-19 Response Overview</a:t>
            </a:r>
          </a:p>
          <a:p>
            <a:r>
              <a:rPr lang="en-US">
                <a:ea typeface="+mn-lt"/>
                <a:cs typeface="+mn-lt"/>
              </a:rPr>
              <a:t>RS and Fulfillment Policy Changes</a:t>
            </a:r>
          </a:p>
          <a:p>
            <a:r>
              <a:rPr lang="en-US">
                <a:ea typeface="+mn-lt"/>
                <a:cs typeface="+mn-lt"/>
              </a:rPr>
              <a:t>Adjusting your library calendar</a:t>
            </a:r>
          </a:p>
          <a:p>
            <a:r>
              <a:rPr lang="en-US">
                <a:ea typeface="+mn-lt"/>
                <a:cs typeface="+mn-lt"/>
              </a:rPr>
              <a:t>Turning off resource sharing in Alma and OCLC</a:t>
            </a:r>
          </a:p>
          <a:p>
            <a:r>
              <a:rPr lang="en-US">
                <a:ea typeface="+mn-lt"/>
                <a:cs typeface="+mn-lt"/>
              </a:rPr>
              <a:t>Hiding </a:t>
            </a:r>
            <a:r>
              <a:rPr lang="en-US" err="1">
                <a:ea typeface="+mn-lt"/>
                <a:cs typeface="+mn-lt"/>
              </a:rPr>
              <a:t>ILLiad</a:t>
            </a:r>
            <a:r>
              <a:rPr lang="en-US">
                <a:ea typeface="+mn-lt"/>
                <a:cs typeface="+mn-lt"/>
              </a:rPr>
              <a:t> links in Primo</a:t>
            </a:r>
          </a:p>
          <a:p>
            <a:r>
              <a:rPr lang="en-US">
                <a:ea typeface="+mn-lt"/>
                <a:cs typeface="+mn-lt"/>
              </a:rPr>
              <a:t>Disabling on shelf requesting</a:t>
            </a:r>
          </a:p>
          <a:p>
            <a:r>
              <a:rPr lang="en-US">
                <a:ea typeface="+mn-lt"/>
                <a:cs typeface="+mn-lt"/>
              </a:rPr>
              <a:t>Disabling recalls</a:t>
            </a:r>
          </a:p>
          <a:p>
            <a:r>
              <a:rPr lang="en-US">
                <a:ea typeface="+mn-lt"/>
                <a:cs typeface="+mn-lt"/>
              </a:rPr>
              <a:t>Changing loan/renewal periods and due dates</a:t>
            </a:r>
          </a:p>
          <a:p>
            <a:r>
              <a:rPr lang="en-US">
                <a:ea typeface="+mn-lt"/>
                <a:cs typeface="+mn-lt"/>
              </a:rPr>
              <a:t>Updating hold expiry dates</a:t>
            </a:r>
          </a:p>
          <a:p>
            <a:r>
              <a:rPr lang="en-US">
                <a:ea typeface="+mn-lt"/>
                <a:cs typeface="+mn-lt"/>
              </a:rPr>
              <a:t>Waiving fines</a:t>
            </a:r>
          </a:p>
          <a:p>
            <a:endParaRPr lang="en-US">
              <a:cs typeface="Calibri" panose="020F0502020204030204"/>
            </a:endParaRPr>
          </a:p>
          <a:p>
            <a:endParaRPr lang="en-US">
              <a:cs typeface="Calibri" panose="020F0502020204030204"/>
            </a:endParaRPr>
          </a:p>
          <a:p>
            <a:pPr lvl="1"/>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1905042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5"/>
            <a:ext cx="10972799" cy="821299"/>
          </a:xfrm>
        </p:spPr>
        <p:txBody>
          <a:bodyPr/>
          <a:lstStyle/>
          <a:p>
            <a:r>
              <a:rPr lang="en-US">
                <a:cs typeface="Calibri Light"/>
              </a:rPr>
              <a:t>Turning Off Resource Sharing in </a:t>
            </a:r>
            <a:r>
              <a:rPr lang="en-US" err="1">
                <a:cs typeface="Calibri Light"/>
              </a:rPr>
              <a:t>ILLiad</a:t>
            </a:r>
            <a:r>
              <a:rPr lang="en-US">
                <a:cs typeface="Calibri Light"/>
              </a:rPr>
              <a:t>/OCLC</a:t>
            </a:r>
          </a:p>
        </p:txBody>
      </p:sp>
      <p:sp>
        <p:nvSpPr>
          <p:cNvPr id="3" name="Content Placeholder 2"/>
          <p:cNvSpPr>
            <a:spLocks noGrp="1"/>
          </p:cNvSpPr>
          <p:nvPr>
            <p:ph idx="1"/>
          </p:nvPr>
        </p:nvSpPr>
        <p:spPr>
          <a:xfrm>
            <a:off x="381001" y="1411008"/>
            <a:ext cx="6287764" cy="4443527"/>
          </a:xfrm>
        </p:spPr>
        <p:txBody>
          <a:bodyPr vert="horz" lIns="91440" tIns="45720" rIns="91440" bIns="45720" rtlCol="0" anchor="t">
            <a:normAutofit/>
          </a:bodyPr>
          <a:lstStyle/>
          <a:p>
            <a:r>
              <a:rPr lang="en-US" err="1">
                <a:cs typeface="Calibri"/>
              </a:rPr>
              <a:t>ILLiad</a:t>
            </a:r>
            <a:r>
              <a:rPr lang="en-US">
                <a:cs typeface="Calibri"/>
              </a:rPr>
              <a:t>/OCLC lending must be turned off in the OCLC Policies Directory</a:t>
            </a:r>
          </a:p>
          <a:p>
            <a:pPr lvl="1"/>
            <a:r>
              <a:rPr lang="en-US" sz="1800">
                <a:ea typeface="+mn-lt"/>
                <a:cs typeface="+mn-lt"/>
                <a:hlinkClick r:id="rId2"/>
              </a:rPr>
              <a:t>https://help.oclc.org/Resource_Sharing/WorldShare_Interlibrary_Loan/Troubleshooting/How_to_become_a_NonSupplier_in_the_ILL_Policies_Directory</a:t>
            </a:r>
            <a:endParaRPr lang="en-US" sz="1800">
              <a:cs typeface="Calibri"/>
            </a:endParaRPr>
          </a:p>
          <a:p>
            <a:r>
              <a:rPr lang="en-US">
                <a:cs typeface="Calibri"/>
              </a:rPr>
              <a:t>If you need to turn off the </a:t>
            </a:r>
            <a:r>
              <a:rPr lang="en-US" err="1">
                <a:cs typeface="Calibri"/>
              </a:rPr>
              <a:t>ILLiad</a:t>
            </a:r>
            <a:r>
              <a:rPr lang="en-US">
                <a:cs typeface="Calibri"/>
              </a:rPr>
              <a:t> request link in Primo, you can deactivate the </a:t>
            </a:r>
            <a:r>
              <a:rPr lang="en-US" err="1">
                <a:cs typeface="Calibri"/>
              </a:rPr>
              <a:t>ILLiad</a:t>
            </a:r>
            <a:r>
              <a:rPr lang="en-US">
                <a:cs typeface="Calibri"/>
              </a:rPr>
              <a:t> General Electronic Service you configured in Alma</a:t>
            </a:r>
          </a:p>
          <a:p>
            <a:r>
              <a:rPr lang="en-US">
                <a:cs typeface="Calibri"/>
              </a:rPr>
              <a:t>FAQ: </a:t>
            </a:r>
            <a:r>
              <a:rPr lang="en-US">
                <a:ea typeface="+mn-lt"/>
                <a:cs typeface="+mn-lt"/>
                <a:hlinkClick r:id="rId3"/>
              </a:rPr>
              <a:t>https://slcny.libanswers.com/faq/286215</a:t>
            </a:r>
            <a:endParaRPr lang="en-US">
              <a:cs typeface="Calibri"/>
            </a:endParaRPr>
          </a:p>
          <a:p>
            <a:endParaRPr lang="en-US">
              <a:cs typeface="Calibri"/>
            </a:endParaRPr>
          </a:p>
          <a:p>
            <a:endParaRPr lang="en-US" sz="2400">
              <a:cs typeface="Calibri" panose="020F0502020204030204"/>
            </a:endParaRPr>
          </a:p>
          <a:p>
            <a:endParaRPr lang="en-US">
              <a:cs typeface="Calibri" panose="020F0502020204030204"/>
            </a:endParaRPr>
          </a:p>
          <a:p>
            <a:endParaRPr lang="en-US">
              <a:cs typeface="Calibri" panose="020F0502020204030204"/>
            </a:endParaRPr>
          </a:p>
          <a:p>
            <a:pPr lvl="1"/>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7"/>
            <a:stretch>
              <a:fillRect/>
            </a:stretch>
          </p:blipFill>
          <p:spPr>
            <a:xfrm>
              <a:off x="11325778" y="6072566"/>
              <a:ext cx="543283" cy="382767"/>
            </a:xfrm>
            <a:prstGeom prst="rect">
              <a:avLst/>
            </a:prstGeom>
          </p:spPr>
        </p:pic>
      </p:grpSp>
      <p:pic>
        <p:nvPicPr>
          <p:cNvPr id="5" name="Picture 6" descr="A screenshot of a cell phone&#10;&#10;Description generated with very high confidence">
            <a:extLst>
              <a:ext uri="{FF2B5EF4-FFF2-40B4-BE49-F238E27FC236}">
                <a16:creationId xmlns:a16="http://schemas.microsoft.com/office/drawing/2014/main" id="{6CB2EB0A-5CCB-47C9-BAFE-0E3EEB229D92}"/>
              </a:ext>
            </a:extLst>
          </p:cNvPr>
          <p:cNvPicPr>
            <a:picLocks noChangeAspect="1"/>
          </p:cNvPicPr>
          <p:nvPr/>
        </p:nvPicPr>
        <p:blipFill>
          <a:blip r:embed="rId8"/>
          <a:stretch>
            <a:fillRect/>
          </a:stretch>
        </p:blipFill>
        <p:spPr>
          <a:xfrm>
            <a:off x="7103533" y="1539401"/>
            <a:ext cx="4639733" cy="2873264"/>
          </a:xfrm>
          <a:prstGeom prst="rect">
            <a:avLst/>
          </a:prstGeom>
        </p:spPr>
      </p:pic>
    </p:spTree>
    <p:extLst>
      <p:ext uri="{BB962C8B-B14F-4D97-AF65-F5344CB8AC3E}">
        <p14:creationId xmlns:p14="http://schemas.microsoft.com/office/powerpoint/2010/main" val="3394264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5"/>
            <a:ext cx="10972799" cy="821299"/>
          </a:xfrm>
        </p:spPr>
        <p:txBody>
          <a:bodyPr/>
          <a:lstStyle/>
          <a:p>
            <a:r>
              <a:rPr lang="en-US">
                <a:cs typeface="Calibri Light"/>
              </a:rPr>
              <a:t>Empire Library Delivery</a:t>
            </a:r>
          </a:p>
        </p:txBody>
      </p:sp>
      <p:sp>
        <p:nvSpPr>
          <p:cNvPr id="3" name="Content Placeholder 2"/>
          <p:cNvSpPr>
            <a:spLocks noGrp="1"/>
          </p:cNvSpPr>
          <p:nvPr>
            <p:ph idx="1"/>
          </p:nvPr>
        </p:nvSpPr>
        <p:spPr>
          <a:xfrm>
            <a:off x="381001" y="1411008"/>
            <a:ext cx="6956630" cy="4443527"/>
          </a:xfrm>
        </p:spPr>
        <p:txBody>
          <a:bodyPr vert="horz" lIns="91440" tIns="45720" rIns="91440" bIns="45720" rtlCol="0" anchor="t">
            <a:normAutofit/>
          </a:bodyPr>
          <a:lstStyle/>
          <a:p>
            <a:r>
              <a:rPr lang="en-US">
                <a:cs typeface="Calibri"/>
              </a:rPr>
              <a:t>I have been in touch with Maria DeGaetano from Empire Library Delivery  </a:t>
            </a:r>
          </a:p>
          <a:p>
            <a:r>
              <a:rPr lang="en-US">
                <a:cs typeface="Calibri"/>
              </a:rPr>
              <a:t>They currently have no plans to suspend services</a:t>
            </a:r>
          </a:p>
          <a:p>
            <a:r>
              <a:rPr lang="en-US">
                <a:cs typeface="Calibri"/>
              </a:rPr>
              <a:t>If your library is closing or you ar unable to accept deliveries, please be sure to notify ELD</a:t>
            </a:r>
          </a:p>
          <a:p>
            <a:r>
              <a:rPr lang="en-US">
                <a:ea typeface="+mn-lt"/>
                <a:cs typeface="+mn-lt"/>
                <a:hlinkClick r:id="rId2"/>
              </a:rPr>
              <a:t>https://www.esln.org/services/empire-library-delivery/</a:t>
            </a:r>
            <a:endParaRPr lang="en-US">
              <a:cs typeface="Calibri"/>
            </a:endParaRPr>
          </a:p>
          <a:p>
            <a:endParaRPr lang="en-US">
              <a:cs typeface="Calibri"/>
            </a:endParaRPr>
          </a:p>
          <a:p>
            <a:endParaRPr lang="en-US">
              <a:cs typeface="Calibri"/>
            </a:endParaRPr>
          </a:p>
          <a:p>
            <a:endParaRPr lang="en-US">
              <a:cs typeface="Calibri"/>
            </a:endParaRPr>
          </a:p>
          <a:p>
            <a:endParaRPr lang="en-US" sz="2400">
              <a:cs typeface="Calibri" panose="020F0502020204030204"/>
            </a:endParaRPr>
          </a:p>
          <a:p>
            <a:endParaRPr lang="en-US">
              <a:cs typeface="Calibri" panose="020F0502020204030204"/>
            </a:endParaRPr>
          </a:p>
          <a:p>
            <a:endParaRPr lang="en-US">
              <a:cs typeface="Calibri" panose="020F0502020204030204"/>
            </a:endParaRPr>
          </a:p>
          <a:p>
            <a:pPr lvl="1"/>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4" name="Picture 5" descr="A picture containing drawing, plate&#10;&#10;Description generated with very high confidence">
            <a:extLst>
              <a:ext uri="{FF2B5EF4-FFF2-40B4-BE49-F238E27FC236}">
                <a16:creationId xmlns:a16="http://schemas.microsoft.com/office/drawing/2014/main" id="{91D587A2-CCE8-40DB-9D5E-B24F52ED8C32}"/>
              </a:ext>
            </a:extLst>
          </p:cNvPr>
          <p:cNvPicPr>
            <a:picLocks noChangeAspect="1"/>
          </p:cNvPicPr>
          <p:nvPr/>
        </p:nvPicPr>
        <p:blipFill>
          <a:blip r:embed="rId7"/>
          <a:stretch>
            <a:fillRect/>
          </a:stretch>
        </p:blipFill>
        <p:spPr>
          <a:xfrm>
            <a:off x="8015817" y="2136775"/>
            <a:ext cx="3644900" cy="1830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1148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5"/>
            <a:ext cx="10972799" cy="821299"/>
          </a:xfrm>
        </p:spPr>
        <p:txBody>
          <a:bodyPr/>
          <a:lstStyle/>
          <a:p>
            <a:r>
              <a:rPr lang="en-US">
                <a:cs typeface="Calibri Light"/>
              </a:rPr>
              <a:t>Document Delivery in </a:t>
            </a:r>
            <a:r>
              <a:rPr lang="en-US" err="1">
                <a:cs typeface="Calibri Light"/>
              </a:rPr>
              <a:t>ILLiad</a:t>
            </a:r>
            <a:endParaRPr lang="en-US" err="1"/>
          </a:p>
        </p:txBody>
      </p:sp>
      <p:sp>
        <p:nvSpPr>
          <p:cNvPr id="3" name="Content Placeholder 2"/>
          <p:cNvSpPr>
            <a:spLocks noGrp="1"/>
          </p:cNvSpPr>
          <p:nvPr>
            <p:ph idx="1"/>
          </p:nvPr>
        </p:nvSpPr>
        <p:spPr>
          <a:xfrm>
            <a:off x="381001" y="1411008"/>
            <a:ext cx="6287764" cy="4443527"/>
          </a:xfrm>
        </p:spPr>
        <p:txBody>
          <a:bodyPr vert="horz" lIns="91440" tIns="45720" rIns="91440" bIns="45720" rtlCol="0" anchor="t">
            <a:normAutofit/>
          </a:bodyPr>
          <a:lstStyle/>
          <a:p>
            <a:r>
              <a:rPr lang="en-US">
                <a:cs typeface="Calibri"/>
              </a:rPr>
              <a:t>You may need to expand electronic delivery services in light of COVID-19</a:t>
            </a:r>
          </a:p>
          <a:p>
            <a:r>
              <a:rPr lang="en-US" err="1">
                <a:cs typeface="Calibri"/>
              </a:rPr>
              <a:t>ILLiad's</a:t>
            </a:r>
            <a:r>
              <a:rPr lang="en-US">
                <a:cs typeface="Calibri"/>
              </a:rPr>
              <a:t> document delivery module can be used to deliver electronic copies of locally held materials</a:t>
            </a:r>
          </a:p>
          <a:p>
            <a:r>
              <a:rPr lang="en-US">
                <a:cs typeface="Calibri"/>
              </a:rPr>
              <a:t>IDS Logic can help identify borrowing requests for locally held materials</a:t>
            </a:r>
          </a:p>
          <a:p>
            <a:r>
              <a:rPr lang="en-US">
                <a:cs typeface="Calibri"/>
              </a:rPr>
              <a:t>Webinar on Friday, March 20</a:t>
            </a:r>
          </a:p>
          <a:p>
            <a:pPr lvl="1"/>
            <a:r>
              <a:rPr lang="en-US">
                <a:ea typeface="+mn-lt"/>
                <a:cs typeface="+mn-lt"/>
                <a:hlinkClick r:id="rId2"/>
              </a:rPr>
              <a:t>https://slcny.libcal.com/event/6609780</a:t>
            </a:r>
            <a:endParaRPr lang="en-US">
              <a:cs typeface="Calibri"/>
            </a:endParaRPr>
          </a:p>
          <a:p>
            <a:pPr marL="457200" lvl="1" indent="0">
              <a:buNone/>
            </a:pPr>
            <a:endParaRPr lang="en-US" sz="2400">
              <a:cs typeface="Calibri"/>
            </a:endParaRPr>
          </a:p>
          <a:p>
            <a:endParaRPr lang="en-US" sz="2400">
              <a:cs typeface="Calibri"/>
            </a:endParaRPr>
          </a:p>
          <a:p>
            <a:endParaRPr lang="en-US">
              <a:cs typeface="Calibri" panose="020F0502020204030204"/>
            </a:endParaRPr>
          </a:p>
          <a:p>
            <a:endParaRPr lang="en-US">
              <a:cs typeface="Calibri" panose="020F0502020204030204"/>
            </a:endParaRPr>
          </a:p>
          <a:p>
            <a:pPr lvl="1"/>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4" name="Picture 5" descr="A close up of a sign&#10;&#10;Description generated with high confidence">
            <a:extLst>
              <a:ext uri="{FF2B5EF4-FFF2-40B4-BE49-F238E27FC236}">
                <a16:creationId xmlns:a16="http://schemas.microsoft.com/office/drawing/2014/main" id="{D6C811E9-785F-4A9C-9D2D-FD683C07DC18}"/>
              </a:ext>
            </a:extLst>
          </p:cNvPr>
          <p:cNvPicPr>
            <a:picLocks noChangeAspect="1"/>
          </p:cNvPicPr>
          <p:nvPr/>
        </p:nvPicPr>
        <p:blipFill>
          <a:blip r:embed="rId7"/>
          <a:stretch>
            <a:fillRect/>
          </a:stretch>
        </p:blipFill>
        <p:spPr>
          <a:xfrm>
            <a:off x="8610600" y="1613414"/>
            <a:ext cx="2743200" cy="904905"/>
          </a:xfrm>
          <a:prstGeom prst="rect">
            <a:avLst/>
          </a:prstGeom>
        </p:spPr>
      </p:pic>
      <p:pic>
        <p:nvPicPr>
          <p:cNvPr id="7" name="Picture 7" descr="A picture containing table&#10;&#10;Description generated with very high confidence">
            <a:extLst>
              <a:ext uri="{FF2B5EF4-FFF2-40B4-BE49-F238E27FC236}">
                <a16:creationId xmlns:a16="http://schemas.microsoft.com/office/drawing/2014/main" id="{5E3DFA37-FCD8-4CC1-9AF0-6CF760F1B567}"/>
              </a:ext>
            </a:extLst>
          </p:cNvPr>
          <p:cNvPicPr>
            <a:picLocks noChangeAspect="1"/>
          </p:cNvPicPr>
          <p:nvPr/>
        </p:nvPicPr>
        <p:blipFill>
          <a:blip r:embed="rId8"/>
          <a:stretch>
            <a:fillRect/>
          </a:stretch>
        </p:blipFill>
        <p:spPr>
          <a:xfrm>
            <a:off x="8610600" y="3173825"/>
            <a:ext cx="2743200" cy="916751"/>
          </a:xfrm>
          <a:prstGeom prst="rect">
            <a:avLst/>
          </a:prstGeom>
        </p:spPr>
      </p:pic>
    </p:spTree>
    <p:extLst>
      <p:ext uri="{BB962C8B-B14F-4D97-AF65-F5344CB8AC3E}">
        <p14:creationId xmlns:p14="http://schemas.microsoft.com/office/powerpoint/2010/main" val="2967638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5"/>
            <a:ext cx="10972799" cy="821299"/>
          </a:xfrm>
        </p:spPr>
        <p:txBody>
          <a:bodyPr/>
          <a:lstStyle/>
          <a:p>
            <a:r>
              <a:rPr lang="en-US">
                <a:cs typeface="Calibri Light"/>
              </a:rPr>
              <a:t>Disabling On Shelf Requesting</a:t>
            </a:r>
            <a:endParaRPr lang="en-US"/>
          </a:p>
        </p:txBody>
      </p:sp>
      <p:sp>
        <p:nvSpPr>
          <p:cNvPr id="3" name="Content Placeholder 2"/>
          <p:cNvSpPr>
            <a:spLocks noGrp="1"/>
          </p:cNvSpPr>
          <p:nvPr>
            <p:ph idx="1"/>
          </p:nvPr>
        </p:nvSpPr>
        <p:spPr>
          <a:xfrm>
            <a:off x="381001" y="1411008"/>
            <a:ext cx="6287764" cy="4443527"/>
          </a:xfrm>
        </p:spPr>
        <p:txBody>
          <a:bodyPr vert="horz" lIns="91440" tIns="45720" rIns="91440" bIns="45720" rtlCol="0" anchor="t">
            <a:normAutofit fontScale="92500" lnSpcReduction="20000"/>
          </a:bodyPr>
          <a:lstStyle/>
          <a:p>
            <a:r>
              <a:rPr lang="en-US">
                <a:cs typeface="Calibri"/>
              </a:rPr>
              <a:t>On shelf requesting can be disables in your Fulfillment Unit Details settings</a:t>
            </a:r>
          </a:p>
          <a:p>
            <a:r>
              <a:rPr lang="en-US">
                <a:cs typeface="Calibri"/>
              </a:rPr>
              <a:t>Switch On Shelf Request Policy to "No Requesting"</a:t>
            </a:r>
            <a:endParaRPr lang="en-US"/>
          </a:p>
          <a:p>
            <a:r>
              <a:rPr lang="en-US">
                <a:cs typeface="Calibri"/>
              </a:rPr>
              <a:t>Must be done separately for each Fulfillment Unit</a:t>
            </a:r>
          </a:p>
          <a:p>
            <a:r>
              <a:rPr lang="en-US">
                <a:cs typeface="Calibri"/>
              </a:rPr>
              <a:t>Will hide the Hold Request link for on shelf items in Primo</a:t>
            </a:r>
          </a:p>
          <a:p>
            <a:r>
              <a:rPr lang="en-US">
                <a:cs typeface="Calibri"/>
              </a:rPr>
              <a:t>Will not hide Hold Request link for unavailable items</a:t>
            </a:r>
          </a:p>
          <a:p>
            <a:r>
              <a:rPr lang="en-US">
                <a:cs typeface="Calibri"/>
              </a:rPr>
              <a:t>FAQ: </a:t>
            </a:r>
            <a:r>
              <a:rPr lang="en-US">
                <a:ea typeface="+mn-lt"/>
                <a:cs typeface="+mn-lt"/>
                <a:hlinkClick r:id="rId2"/>
              </a:rPr>
              <a:t>https://slcny.libanswers.com/faq/286214</a:t>
            </a:r>
            <a:endParaRPr lang="en-US">
              <a:cs typeface="Calibri"/>
            </a:endParaRPr>
          </a:p>
          <a:p>
            <a:pPr marL="457200" lvl="1" indent="0">
              <a:buNone/>
            </a:pPr>
            <a:endParaRPr lang="en-US">
              <a:cs typeface="Calibri"/>
            </a:endParaRPr>
          </a:p>
          <a:p>
            <a:endParaRPr lang="en-US" sz="2400">
              <a:cs typeface="Calibri"/>
            </a:endParaRPr>
          </a:p>
          <a:p>
            <a:endParaRPr lang="en-US">
              <a:cs typeface="Calibri" panose="020F0502020204030204"/>
            </a:endParaRPr>
          </a:p>
          <a:p>
            <a:endParaRPr lang="en-US">
              <a:cs typeface="Calibri" panose="020F0502020204030204"/>
            </a:endParaRPr>
          </a:p>
          <a:p>
            <a:pPr lvl="1"/>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8" name="Picture 8" descr="A screenshot of a cell phone&#10;&#10;Description generated with high confidence">
            <a:extLst>
              <a:ext uri="{FF2B5EF4-FFF2-40B4-BE49-F238E27FC236}">
                <a16:creationId xmlns:a16="http://schemas.microsoft.com/office/drawing/2014/main" id="{D28B3599-9AC4-48F8-825F-2D61CDF2C2ED}"/>
              </a:ext>
            </a:extLst>
          </p:cNvPr>
          <p:cNvPicPr>
            <a:picLocks noChangeAspect="1"/>
          </p:cNvPicPr>
          <p:nvPr/>
        </p:nvPicPr>
        <p:blipFill>
          <a:blip r:embed="rId7"/>
          <a:stretch>
            <a:fillRect/>
          </a:stretch>
        </p:blipFill>
        <p:spPr>
          <a:xfrm>
            <a:off x="6925733" y="1482926"/>
            <a:ext cx="4969933" cy="3892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8066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5"/>
            <a:ext cx="10972799" cy="821299"/>
          </a:xfrm>
        </p:spPr>
        <p:txBody>
          <a:bodyPr/>
          <a:lstStyle/>
          <a:p>
            <a:r>
              <a:rPr lang="en-US">
                <a:cs typeface="Calibri Light"/>
              </a:rPr>
              <a:t>Disabling Recalls</a:t>
            </a:r>
            <a:endParaRPr lang="en-US"/>
          </a:p>
        </p:txBody>
      </p:sp>
      <p:sp>
        <p:nvSpPr>
          <p:cNvPr id="3" name="Content Placeholder 2"/>
          <p:cNvSpPr>
            <a:spLocks noGrp="1"/>
          </p:cNvSpPr>
          <p:nvPr>
            <p:ph idx="1"/>
          </p:nvPr>
        </p:nvSpPr>
        <p:spPr>
          <a:xfrm>
            <a:off x="381001" y="1411008"/>
            <a:ext cx="6287764" cy="4443527"/>
          </a:xfrm>
        </p:spPr>
        <p:txBody>
          <a:bodyPr vert="horz" lIns="91440" tIns="45720" rIns="91440" bIns="45720" rtlCol="0" anchor="t">
            <a:normAutofit/>
          </a:bodyPr>
          <a:lstStyle/>
          <a:p>
            <a:r>
              <a:rPr lang="en-US">
                <a:cs typeface="Calibri"/>
              </a:rPr>
              <a:t>If you do not allow on shelf requesting, the easiest way to disable recalls is to use a Display Logic Rule to hide the Hold Request link in Primo</a:t>
            </a:r>
          </a:p>
          <a:p>
            <a:r>
              <a:rPr lang="en-US">
                <a:cs typeface="Calibri"/>
              </a:rPr>
              <a:t>If you want to still allow for on shelf requesting, you will need to edit your Loan TOUs to turn off recalls</a:t>
            </a:r>
          </a:p>
          <a:p>
            <a:r>
              <a:rPr lang="en-US">
                <a:cs typeface="Calibri"/>
              </a:rPr>
              <a:t>FAQ: </a:t>
            </a:r>
            <a:r>
              <a:rPr lang="en-US">
                <a:ea typeface="+mn-lt"/>
                <a:cs typeface="+mn-lt"/>
                <a:hlinkClick r:id="rId2"/>
              </a:rPr>
              <a:t>https://slcny.libanswers.com/faq/290277</a:t>
            </a:r>
            <a:endParaRPr lang="en-US">
              <a:cs typeface="Calibri"/>
            </a:endParaRPr>
          </a:p>
          <a:p>
            <a:endParaRPr lang="en-US">
              <a:cs typeface="Calibri"/>
            </a:endParaRPr>
          </a:p>
          <a:p>
            <a:pPr marL="457200" lvl="1" indent="0">
              <a:buNone/>
            </a:pPr>
            <a:endParaRPr lang="en-US" sz="2400">
              <a:cs typeface="Calibri"/>
            </a:endParaRPr>
          </a:p>
          <a:p>
            <a:endParaRPr lang="en-US" sz="2400">
              <a:cs typeface="Calibri"/>
            </a:endParaRPr>
          </a:p>
          <a:p>
            <a:endParaRPr lang="en-US">
              <a:cs typeface="Calibri" panose="020F0502020204030204"/>
            </a:endParaRPr>
          </a:p>
          <a:p>
            <a:endParaRPr lang="en-US">
              <a:cs typeface="Calibri" panose="020F0502020204030204"/>
            </a:endParaRPr>
          </a:p>
          <a:p>
            <a:pPr lvl="1"/>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4" name="Picture 4" descr="A screenshot of a cell phone&#10;&#10;Description generated with very high confidence">
            <a:extLst>
              <a:ext uri="{FF2B5EF4-FFF2-40B4-BE49-F238E27FC236}">
                <a16:creationId xmlns:a16="http://schemas.microsoft.com/office/drawing/2014/main" id="{4B1AE452-D8F5-406D-8660-063FFE1E047E}"/>
              </a:ext>
            </a:extLst>
          </p:cNvPr>
          <p:cNvPicPr>
            <a:picLocks noChangeAspect="1"/>
          </p:cNvPicPr>
          <p:nvPr/>
        </p:nvPicPr>
        <p:blipFill>
          <a:blip r:embed="rId7"/>
          <a:stretch>
            <a:fillRect/>
          </a:stretch>
        </p:blipFill>
        <p:spPr>
          <a:xfrm>
            <a:off x="6976534" y="1407695"/>
            <a:ext cx="5063066" cy="19344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6" descr="A screenshot of a cell phone&#10;&#10;Description generated with very high confidence">
            <a:extLst>
              <a:ext uri="{FF2B5EF4-FFF2-40B4-BE49-F238E27FC236}">
                <a16:creationId xmlns:a16="http://schemas.microsoft.com/office/drawing/2014/main" id="{556DE4A6-6BD1-47BA-BCE0-008FF735C92E}"/>
              </a:ext>
            </a:extLst>
          </p:cNvPr>
          <p:cNvPicPr>
            <a:picLocks noChangeAspect="1"/>
          </p:cNvPicPr>
          <p:nvPr/>
        </p:nvPicPr>
        <p:blipFill>
          <a:blip r:embed="rId8"/>
          <a:stretch>
            <a:fillRect/>
          </a:stretch>
        </p:blipFill>
        <p:spPr>
          <a:xfrm>
            <a:off x="6976533" y="3831154"/>
            <a:ext cx="4910666" cy="1481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0996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5"/>
            <a:ext cx="10972799" cy="821299"/>
          </a:xfrm>
        </p:spPr>
        <p:txBody>
          <a:bodyPr/>
          <a:lstStyle/>
          <a:p>
            <a:r>
              <a:rPr lang="en-US">
                <a:cs typeface="Calibri Light"/>
              </a:rPr>
              <a:t>Changing Loan &amp; Renewal Periods</a:t>
            </a:r>
            <a:endParaRPr lang="en-US"/>
          </a:p>
        </p:txBody>
      </p:sp>
      <p:sp>
        <p:nvSpPr>
          <p:cNvPr id="3" name="Content Placeholder 2"/>
          <p:cNvSpPr>
            <a:spLocks noGrp="1"/>
          </p:cNvSpPr>
          <p:nvPr>
            <p:ph idx="1"/>
          </p:nvPr>
        </p:nvSpPr>
        <p:spPr>
          <a:xfrm>
            <a:off x="381001" y="1411008"/>
            <a:ext cx="6287764" cy="4443527"/>
          </a:xfrm>
        </p:spPr>
        <p:txBody>
          <a:bodyPr vert="horz" lIns="91440" tIns="45720" rIns="91440" bIns="45720" rtlCol="0" anchor="t">
            <a:normAutofit fontScale="85000" lnSpcReduction="10000"/>
          </a:bodyPr>
          <a:lstStyle/>
          <a:p>
            <a:r>
              <a:rPr lang="en-US" dirty="0">
                <a:cs typeface="Calibri"/>
              </a:rPr>
              <a:t>To change your loan </a:t>
            </a:r>
            <a:r>
              <a:rPr lang="en-US" smtClean="0">
                <a:cs typeface="Calibri"/>
              </a:rPr>
              <a:t>and renewal periods</a:t>
            </a:r>
            <a:r>
              <a:rPr lang="en-US" dirty="0">
                <a:cs typeface="Calibri"/>
              </a:rPr>
              <a:t>, you will need to do three things:</a:t>
            </a:r>
          </a:p>
          <a:p>
            <a:pPr marL="914400" lvl="1" indent="-457200">
              <a:buAutoNum type="arabicPeriod"/>
            </a:pPr>
            <a:r>
              <a:rPr lang="en-US" dirty="0">
                <a:cs typeface="Calibri"/>
              </a:rPr>
              <a:t>Create new Due Date and Maximum Renewal Period policies</a:t>
            </a:r>
          </a:p>
          <a:p>
            <a:pPr marL="914400" lvl="1" indent="-457200">
              <a:buAutoNum type="arabicPeriod"/>
            </a:pPr>
            <a:r>
              <a:rPr lang="en-US" dirty="0">
                <a:cs typeface="Calibri"/>
              </a:rPr>
              <a:t>Create new Loan Terms of Use</a:t>
            </a:r>
          </a:p>
          <a:p>
            <a:pPr marL="914400" lvl="1" indent="-457200">
              <a:buAutoNum type="arabicPeriod"/>
            </a:pPr>
            <a:r>
              <a:rPr lang="en-US" dirty="0">
                <a:cs typeface="Calibri"/>
              </a:rPr>
              <a:t>Create new Fulfillment Unit Loan Rules to apply the new TOUs you've created</a:t>
            </a:r>
          </a:p>
          <a:p>
            <a:r>
              <a:rPr lang="en-US" dirty="0">
                <a:cs typeface="Calibri"/>
              </a:rPr>
              <a:t>We recommend you create new policies, TOUs, and loan rules instead of editing existing ones (it will be easier to roll back changes that way)</a:t>
            </a:r>
          </a:p>
          <a:p>
            <a:r>
              <a:rPr lang="en-US" dirty="0">
                <a:cs typeface="Calibri"/>
              </a:rPr>
              <a:t>All configuration should be done at the Institution level</a:t>
            </a:r>
          </a:p>
          <a:p>
            <a:r>
              <a:rPr lang="en-US" dirty="0">
                <a:cs typeface="Calibri"/>
              </a:rPr>
              <a:t>FAQ: </a:t>
            </a:r>
            <a:r>
              <a:rPr lang="en-US" dirty="0">
                <a:ea typeface="+mn-lt"/>
                <a:cs typeface="+mn-lt"/>
                <a:hlinkClick r:id="rId2"/>
              </a:rPr>
              <a:t>https://slcny.libanswers.com/faq/290281</a:t>
            </a:r>
            <a:endParaRPr lang="en-US" dirty="0">
              <a:cs typeface="Calibri"/>
            </a:endParaRPr>
          </a:p>
          <a:p>
            <a:endParaRPr lang="en-US" dirty="0">
              <a:ea typeface="+mn-lt"/>
              <a:cs typeface="+mn-lt"/>
            </a:endParaRPr>
          </a:p>
          <a:p>
            <a:endParaRPr lang="en-US" dirty="0">
              <a:cs typeface="Calibri"/>
            </a:endParaRPr>
          </a:p>
          <a:p>
            <a:pPr marL="457200" lvl="1" indent="0">
              <a:buNone/>
            </a:pPr>
            <a:endParaRPr lang="en-US" sz="2400" dirty="0">
              <a:cs typeface="Calibri" panose="020F0502020204030204"/>
            </a:endParaRPr>
          </a:p>
          <a:p>
            <a:endParaRPr lang="en-US" sz="2400" dirty="0">
              <a:cs typeface="Calibri" panose="020F0502020204030204"/>
            </a:endParaRPr>
          </a:p>
          <a:p>
            <a:endParaRPr lang="en-US" dirty="0">
              <a:cs typeface="Calibri" panose="020F0502020204030204"/>
            </a:endParaRPr>
          </a:p>
          <a:p>
            <a:endParaRPr lang="en-US" dirty="0">
              <a:cs typeface="Calibri" panose="020F0502020204030204"/>
            </a:endParaRPr>
          </a:p>
          <a:p>
            <a:pPr lvl="1"/>
            <a:endParaRPr lang="en-US" dirty="0">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9" name="Picture 9" descr="A screenshot of a cell phone&#10;&#10;Description generated with very high confidence">
            <a:extLst>
              <a:ext uri="{FF2B5EF4-FFF2-40B4-BE49-F238E27FC236}">
                <a16:creationId xmlns:a16="http://schemas.microsoft.com/office/drawing/2014/main" id="{26CB8C9A-A9A2-4EC4-AC15-D47EF11FAB0B}"/>
              </a:ext>
            </a:extLst>
          </p:cNvPr>
          <p:cNvPicPr>
            <a:picLocks noChangeAspect="1"/>
          </p:cNvPicPr>
          <p:nvPr/>
        </p:nvPicPr>
        <p:blipFill>
          <a:blip r:embed="rId7"/>
          <a:stretch>
            <a:fillRect/>
          </a:stretch>
        </p:blipFill>
        <p:spPr>
          <a:xfrm>
            <a:off x="7315200" y="1470846"/>
            <a:ext cx="4428066" cy="2460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1" descr="A screenshot of a cell phone&#10;&#10;Description generated with very high confidence">
            <a:extLst>
              <a:ext uri="{FF2B5EF4-FFF2-40B4-BE49-F238E27FC236}">
                <a16:creationId xmlns:a16="http://schemas.microsoft.com/office/drawing/2014/main" id="{063679A8-2C9F-4B84-A9C4-3B786CFB5B8E}"/>
              </a:ext>
            </a:extLst>
          </p:cNvPr>
          <p:cNvPicPr>
            <a:picLocks noChangeAspect="1"/>
          </p:cNvPicPr>
          <p:nvPr/>
        </p:nvPicPr>
        <p:blipFill>
          <a:blip r:embed="rId8"/>
          <a:stretch>
            <a:fillRect/>
          </a:stretch>
        </p:blipFill>
        <p:spPr>
          <a:xfrm>
            <a:off x="7289799" y="4425422"/>
            <a:ext cx="4453466" cy="1275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246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5"/>
            <a:ext cx="10972799" cy="821299"/>
          </a:xfrm>
        </p:spPr>
        <p:txBody>
          <a:bodyPr/>
          <a:lstStyle/>
          <a:p>
            <a:r>
              <a:rPr lang="en-US">
                <a:cs typeface="Calibri Light"/>
              </a:rPr>
              <a:t>Updating Due Dates</a:t>
            </a:r>
            <a:endParaRPr lang="en-US"/>
          </a:p>
        </p:txBody>
      </p:sp>
      <p:sp>
        <p:nvSpPr>
          <p:cNvPr id="3" name="Content Placeholder 2"/>
          <p:cNvSpPr>
            <a:spLocks noGrp="1"/>
          </p:cNvSpPr>
          <p:nvPr>
            <p:ph idx="1"/>
          </p:nvPr>
        </p:nvSpPr>
        <p:spPr>
          <a:xfrm>
            <a:off x="381001" y="1300941"/>
            <a:ext cx="11240764" cy="1810395"/>
          </a:xfrm>
        </p:spPr>
        <p:txBody>
          <a:bodyPr vert="horz" lIns="91440" tIns="45720" rIns="91440" bIns="45720" rtlCol="0" anchor="t">
            <a:normAutofit/>
          </a:bodyPr>
          <a:lstStyle/>
          <a:p>
            <a:r>
              <a:rPr lang="en-US" sz="2400">
                <a:cs typeface="Calibri"/>
              </a:rPr>
              <a:t>Changing your Loan periods will not automatically change the due dates for items that are already checked out</a:t>
            </a:r>
          </a:p>
          <a:p>
            <a:r>
              <a:rPr lang="en-US" sz="2400">
                <a:cs typeface="Calibri"/>
              </a:rPr>
              <a:t>Some due dates may be automatically adjusted when you change your calendar</a:t>
            </a:r>
          </a:p>
          <a:p>
            <a:endParaRPr lang="en-US">
              <a:cs typeface="Calibri"/>
            </a:endParaRPr>
          </a:p>
          <a:p>
            <a:endParaRPr lang="en-US">
              <a:cs typeface="Calibri"/>
            </a:endParaRPr>
          </a:p>
          <a:p>
            <a:pPr marL="457200" lvl="1" indent="0">
              <a:buNone/>
            </a:pPr>
            <a:endParaRPr lang="en-US" sz="2400">
              <a:cs typeface="Calibri"/>
            </a:endParaRPr>
          </a:p>
          <a:p>
            <a:endParaRPr lang="en-US" sz="2400">
              <a:cs typeface="Calibri"/>
            </a:endParaRPr>
          </a:p>
          <a:p>
            <a:endParaRPr lang="en-US">
              <a:cs typeface="Calibri" panose="020F0502020204030204"/>
            </a:endParaRPr>
          </a:p>
          <a:p>
            <a:endParaRPr lang="en-US">
              <a:cs typeface="Calibri" panose="020F0502020204030204"/>
            </a:endParaRPr>
          </a:p>
          <a:p>
            <a:pPr marL="457200" lvl="1" indent="0">
              <a:buNone/>
            </a:pPr>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4" name="Picture 4" descr="A screenshot of a cell phone&#10;&#10;Description generated with very high confidence">
            <a:extLst>
              <a:ext uri="{FF2B5EF4-FFF2-40B4-BE49-F238E27FC236}">
                <a16:creationId xmlns:a16="http://schemas.microsoft.com/office/drawing/2014/main" id="{30176719-24F0-43D6-89B3-CE9EB520669D}"/>
              </a:ext>
            </a:extLst>
          </p:cNvPr>
          <p:cNvPicPr>
            <a:picLocks noChangeAspect="1"/>
          </p:cNvPicPr>
          <p:nvPr/>
        </p:nvPicPr>
        <p:blipFill>
          <a:blip r:embed="rId6"/>
          <a:stretch>
            <a:fillRect/>
          </a:stretch>
        </p:blipFill>
        <p:spPr>
          <a:xfrm>
            <a:off x="3810000" y="2996968"/>
            <a:ext cx="8102599" cy="2201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28345171-19D7-4232-B735-56359A92EE6E}"/>
              </a:ext>
            </a:extLst>
          </p:cNvPr>
          <p:cNvSpPr txBox="1"/>
          <p:nvPr/>
        </p:nvSpPr>
        <p:spPr>
          <a:xfrm>
            <a:off x="381000" y="2582334"/>
            <a:ext cx="3276600" cy="29956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1000"/>
              </a:spcAft>
              <a:buFont typeface="Arial"/>
              <a:buChar char="•"/>
            </a:pPr>
            <a:r>
              <a:rPr lang="en-US" sz="2400">
                <a:cs typeface="Calibri"/>
              </a:rPr>
              <a:t>You can use the Bulk Change Due Dates job to adjust due dates</a:t>
            </a:r>
            <a:endParaRPr lang="en-US">
              <a:cs typeface="Calibri" panose="020F0502020204030204"/>
            </a:endParaRPr>
          </a:p>
          <a:p>
            <a:pPr marL="285750" indent="-285750">
              <a:spcAft>
                <a:spcPts val="1000"/>
              </a:spcAft>
              <a:buFont typeface="Arial"/>
              <a:buChar char="•"/>
            </a:pPr>
            <a:r>
              <a:rPr lang="en-US" sz="2400">
                <a:cs typeface="Calibri"/>
              </a:rPr>
              <a:t>FAQ: </a:t>
            </a:r>
            <a:r>
              <a:rPr lang="en-US" sz="2400">
                <a:ea typeface="+mn-lt"/>
                <a:cs typeface="+mn-lt"/>
                <a:hlinkClick r:id="rId7"/>
              </a:rPr>
              <a:t>https://slcny.libanswers.com/faq/290281</a:t>
            </a:r>
            <a:endParaRPr lang="en-US" sz="2400">
              <a:ea typeface="+mn-lt"/>
              <a:cs typeface="+mn-lt"/>
            </a:endParaRPr>
          </a:p>
          <a:p>
            <a:pPr marL="285750" indent="-285750">
              <a:buFont typeface="Arial"/>
              <a:buChar char="•"/>
            </a:pPr>
            <a:endParaRPr lang="en-US" sz="2800">
              <a:cs typeface="Calibri"/>
            </a:endParaRPr>
          </a:p>
        </p:txBody>
      </p:sp>
    </p:spTree>
    <p:extLst>
      <p:ext uri="{BB962C8B-B14F-4D97-AF65-F5344CB8AC3E}">
        <p14:creationId xmlns:p14="http://schemas.microsoft.com/office/powerpoint/2010/main" val="2162771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5"/>
            <a:ext cx="10972799" cy="821299"/>
          </a:xfrm>
        </p:spPr>
        <p:txBody>
          <a:bodyPr/>
          <a:lstStyle/>
          <a:p>
            <a:r>
              <a:rPr lang="en-US">
                <a:cs typeface="Calibri Light"/>
              </a:rPr>
              <a:t>Updating Hold Expiry Dates</a:t>
            </a:r>
            <a:endParaRPr lang="en-US"/>
          </a:p>
        </p:txBody>
      </p:sp>
      <p:sp>
        <p:nvSpPr>
          <p:cNvPr id="3" name="Content Placeholder 2"/>
          <p:cNvSpPr>
            <a:spLocks noGrp="1"/>
          </p:cNvSpPr>
          <p:nvPr>
            <p:ph idx="1"/>
          </p:nvPr>
        </p:nvSpPr>
        <p:spPr>
          <a:xfrm>
            <a:off x="381001" y="1411008"/>
            <a:ext cx="11333896" cy="3258193"/>
          </a:xfrm>
        </p:spPr>
        <p:txBody>
          <a:bodyPr vert="horz" lIns="91440" tIns="45720" rIns="91440" bIns="45720" rtlCol="0" anchor="t">
            <a:normAutofit fontScale="77500" lnSpcReduction="20000"/>
          </a:bodyPr>
          <a:lstStyle/>
          <a:p>
            <a:r>
              <a:rPr lang="en-US">
                <a:cs typeface="Calibri"/>
              </a:rPr>
              <a:t>You can change your hold shelf period by editing your circulation desks that have hold shelves</a:t>
            </a:r>
            <a:endParaRPr lang="en-US"/>
          </a:p>
          <a:p>
            <a:r>
              <a:rPr lang="en-US">
                <a:ea typeface="+mn-lt"/>
                <a:cs typeface="+mn-lt"/>
              </a:rPr>
              <a:t>Updating your hold shelf period will not update the hold expiry dates for items already on hold</a:t>
            </a:r>
          </a:p>
          <a:p>
            <a:r>
              <a:rPr lang="en-US">
                <a:ea typeface="+mn-lt"/>
                <a:cs typeface="+mn-lt"/>
              </a:rPr>
              <a:t>Hold expiry dates may be changed by using the Active Hold Shelf</a:t>
            </a:r>
          </a:p>
          <a:p>
            <a:r>
              <a:rPr lang="en-US">
                <a:cs typeface="Calibri"/>
              </a:rPr>
              <a:t>Expired holds aren’t automatically deleted, and users can still check out expired holds, so this doesn't need to be a top priority</a:t>
            </a:r>
          </a:p>
          <a:p>
            <a:r>
              <a:rPr lang="en-US">
                <a:cs typeface="Calibri"/>
              </a:rPr>
              <a:t>Users can see hold expiry dates in Primo, so they should be updated to prevent questions or confusion</a:t>
            </a:r>
          </a:p>
          <a:p>
            <a:r>
              <a:rPr lang="en-US">
                <a:cs typeface="Calibri"/>
              </a:rPr>
              <a:t>FAQs: </a:t>
            </a:r>
            <a:r>
              <a:rPr lang="en-US">
                <a:ea typeface="+mn-lt"/>
                <a:cs typeface="+mn-lt"/>
                <a:hlinkClick r:id="rId2"/>
              </a:rPr>
              <a:t>https://slcny.libanswers.com/faq/290338</a:t>
            </a:r>
            <a:r>
              <a:rPr lang="en-US">
                <a:ea typeface="+mn-lt"/>
                <a:cs typeface="+mn-lt"/>
              </a:rPr>
              <a:t> and </a:t>
            </a:r>
            <a:r>
              <a:rPr lang="en-US">
                <a:ea typeface="+mn-lt"/>
                <a:cs typeface="+mn-lt"/>
                <a:hlinkClick r:id="rId3"/>
              </a:rPr>
              <a:t>https://slcny.libanswers.com/faq/281639</a:t>
            </a:r>
            <a:r>
              <a:rPr lang="en-US">
                <a:ea typeface="+mn-lt"/>
                <a:cs typeface="+mn-lt"/>
              </a:rPr>
              <a:t> </a:t>
            </a:r>
            <a:endParaRPr lang="en-US">
              <a:cs typeface="Calibri"/>
            </a:endParaRPr>
          </a:p>
          <a:p>
            <a:endParaRPr lang="en-US">
              <a:cs typeface="Calibri"/>
            </a:endParaRPr>
          </a:p>
          <a:p>
            <a:endParaRPr lang="en-US">
              <a:cs typeface="Calibri"/>
            </a:endParaRPr>
          </a:p>
          <a:p>
            <a:pPr marL="457200" lvl="1" indent="0">
              <a:buNone/>
            </a:pPr>
            <a:endParaRPr lang="en-US" sz="2400">
              <a:cs typeface="Calibri" panose="020F0502020204030204"/>
            </a:endParaRPr>
          </a:p>
          <a:p>
            <a:endParaRPr lang="en-US" sz="2400">
              <a:cs typeface="Calibri" panose="020F0502020204030204"/>
            </a:endParaRPr>
          </a:p>
          <a:p>
            <a:endParaRPr lang="en-US">
              <a:cs typeface="Calibri" panose="020F0502020204030204"/>
            </a:endParaRPr>
          </a:p>
          <a:p>
            <a:endParaRPr lang="en-US">
              <a:cs typeface="Calibri" panose="020F0502020204030204"/>
            </a:endParaRPr>
          </a:p>
          <a:p>
            <a:pPr lvl="1"/>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7"/>
            <a:stretch>
              <a:fillRect/>
            </a:stretch>
          </p:blipFill>
          <p:spPr>
            <a:xfrm>
              <a:off x="11325778" y="6072566"/>
              <a:ext cx="543283" cy="382767"/>
            </a:xfrm>
            <a:prstGeom prst="rect">
              <a:avLst/>
            </a:prstGeom>
          </p:spPr>
        </p:pic>
      </p:grpSp>
      <p:pic>
        <p:nvPicPr>
          <p:cNvPr id="4" name="Picture 4" descr="A screenshot of a cell phone&#10;&#10;Description generated with very high confidence">
            <a:extLst>
              <a:ext uri="{FF2B5EF4-FFF2-40B4-BE49-F238E27FC236}">
                <a16:creationId xmlns:a16="http://schemas.microsoft.com/office/drawing/2014/main" id="{22B5B254-6AFD-4965-86E8-4CCDA8BE3341}"/>
              </a:ext>
            </a:extLst>
          </p:cNvPr>
          <p:cNvPicPr>
            <a:picLocks noChangeAspect="1"/>
          </p:cNvPicPr>
          <p:nvPr/>
        </p:nvPicPr>
        <p:blipFill>
          <a:blip r:embed="rId8"/>
          <a:stretch>
            <a:fillRect/>
          </a:stretch>
        </p:blipFill>
        <p:spPr>
          <a:xfrm>
            <a:off x="524933" y="4266766"/>
            <a:ext cx="3962400" cy="15841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9" descr="A screenshot of a cell phone&#10;&#10;Description generated with very high confidence">
            <a:extLst>
              <a:ext uri="{FF2B5EF4-FFF2-40B4-BE49-F238E27FC236}">
                <a16:creationId xmlns:a16="http://schemas.microsoft.com/office/drawing/2014/main" id="{50F14A82-2468-42C8-B8DF-3DDC61A4AE0F}"/>
              </a:ext>
            </a:extLst>
          </p:cNvPr>
          <p:cNvPicPr>
            <a:picLocks noChangeAspect="1"/>
          </p:cNvPicPr>
          <p:nvPr/>
        </p:nvPicPr>
        <p:blipFill>
          <a:blip r:embed="rId9"/>
          <a:stretch>
            <a:fillRect/>
          </a:stretch>
        </p:blipFill>
        <p:spPr>
          <a:xfrm>
            <a:off x="5317065" y="4383903"/>
            <a:ext cx="6510866" cy="11127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011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5"/>
            <a:ext cx="10972799" cy="821299"/>
          </a:xfrm>
        </p:spPr>
        <p:txBody>
          <a:bodyPr/>
          <a:lstStyle/>
          <a:p>
            <a:r>
              <a:rPr lang="en-US">
                <a:cs typeface="Calibri Light"/>
              </a:rPr>
              <a:t>Waiving Fines</a:t>
            </a:r>
            <a:endParaRPr lang="en-US"/>
          </a:p>
        </p:txBody>
      </p:sp>
      <p:sp>
        <p:nvSpPr>
          <p:cNvPr id="3" name="Content Placeholder 2"/>
          <p:cNvSpPr>
            <a:spLocks noGrp="1"/>
          </p:cNvSpPr>
          <p:nvPr>
            <p:ph idx="1"/>
          </p:nvPr>
        </p:nvSpPr>
        <p:spPr>
          <a:xfrm>
            <a:off x="381001" y="1284008"/>
            <a:ext cx="11012162" cy="1387060"/>
          </a:xfrm>
        </p:spPr>
        <p:txBody>
          <a:bodyPr vert="horz" lIns="91440" tIns="45720" rIns="91440" bIns="45720" rtlCol="0" anchor="t">
            <a:normAutofit lnSpcReduction="10000"/>
          </a:bodyPr>
          <a:lstStyle/>
          <a:p>
            <a:r>
              <a:rPr lang="en-US">
                <a:cs typeface="Calibri"/>
              </a:rPr>
              <a:t>Fines can be waived on an individual basis in the user's record</a:t>
            </a:r>
          </a:p>
          <a:p>
            <a:r>
              <a:rPr lang="en-US">
                <a:cs typeface="Calibri"/>
              </a:rPr>
              <a:t>Fines can be waived in bulk by running the Bulk Fine Waive job</a:t>
            </a:r>
          </a:p>
          <a:p>
            <a:r>
              <a:rPr lang="en-US">
                <a:cs typeface="Calibri"/>
              </a:rPr>
              <a:t>FAQ: </a:t>
            </a:r>
            <a:r>
              <a:rPr lang="en-US">
                <a:ea typeface="+mn-lt"/>
                <a:cs typeface="+mn-lt"/>
                <a:hlinkClick r:id="rId2"/>
              </a:rPr>
              <a:t>https://slcny.libanswers.com/faq/262380</a:t>
            </a:r>
            <a:endParaRPr lang="en-US">
              <a:cs typeface="Calibri"/>
            </a:endParaRPr>
          </a:p>
          <a:p>
            <a:endParaRPr lang="en-US">
              <a:cs typeface="Calibri"/>
            </a:endParaRPr>
          </a:p>
          <a:p>
            <a:pPr lvl="1"/>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5" name="Picture 5" descr="A screenshot of a cell phone&#10;&#10;Description generated with very high confidence">
            <a:extLst>
              <a:ext uri="{FF2B5EF4-FFF2-40B4-BE49-F238E27FC236}">
                <a16:creationId xmlns:a16="http://schemas.microsoft.com/office/drawing/2014/main" id="{F6A77696-C105-4481-ACDE-AC032EEEA3F0}"/>
              </a:ext>
            </a:extLst>
          </p:cNvPr>
          <p:cNvPicPr>
            <a:picLocks noChangeAspect="1"/>
          </p:cNvPicPr>
          <p:nvPr/>
        </p:nvPicPr>
        <p:blipFill>
          <a:blip r:embed="rId7"/>
          <a:stretch>
            <a:fillRect/>
          </a:stretch>
        </p:blipFill>
        <p:spPr>
          <a:xfrm>
            <a:off x="1608667" y="2885723"/>
            <a:ext cx="8356599" cy="30508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3653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5"/>
            <a:ext cx="10972799" cy="821299"/>
          </a:xfrm>
        </p:spPr>
        <p:txBody>
          <a:bodyPr/>
          <a:lstStyle/>
          <a:p>
            <a:r>
              <a:rPr lang="en-US">
                <a:cs typeface="Calibri Light"/>
              </a:rPr>
              <a:t>Analytics Reports that May Be Helpful</a:t>
            </a:r>
          </a:p>
        </p:txBody>
      </p:sp>
      <p:sp>
        <p:nvSpPr>
          <p:cNvPr id="3" name="Content Placeholder 2"/>
          <p:cNvSpPr>
            <a:spLocks noGrp="1"/>
          </p:cNvSpPr>
          <p:nvPr>
            <p:ph idx="1"/>
          </p:nvPr>
        </p:nvSpPr>
        <p:spPr>
          <a:xfrm>
            <a:off x="381001" y="1284008"/>
            <a:ext cx="5305100" cy="4395372"/>
          </a:xfrm>
        </p:spPr>
        <p:txBody>
          <a:bodyPr vert="horz" lIns="91440" tIns="45720" rIns="91440" bIns="45720" rtlCol="0" anchor="t">
            <a:normAutofit lnSpcReduction="10000"/>
          </a:bodyPr>
          <a:lstStyle/>
          <a:p>
            <a:r>
              <a:rPr lang="en-US">
                <a:cs typeface="Calibri"/>
              </a:rPr>
              <a:t>Gail has created some reports and put them in the shared reports folder that will help you identify how many items are checked out, due dates, etc.</a:t>
            </a:r>
          </a:p>
          <a:p>
            <a:r>
              <a:rPr lang="en-US">
                <a:cs typeface="Calibri"/>
              </a:rPr>
              <a:t>If there are any other reports that you think would be helpful, please let us know.</a:t>
            </a:r>
          </a:p>
          <a:p>
            <a:r>
              <a:rPr lang="en-US">
                <a:cs typeface="Calibri"/>
              </a:rPr>
              <a:t>Community--&gt;Reports--&gt;Consortia--&gt;SUNY--&gt;Emergency Procedures</a:t>
            </a:r>
          </a:p>
          <a:p>
            <a:pPr marL="0" indent="0">
              <a:buNone/>
            </a:pPr>
            <a:endParaRPr lang="en-US">
              <a:cs typeface="Calibri"/>
            </a:endParaRPr>
          </a:p>
          <a:p>
            <a:pPr marL="0" indent="0">
              <a:buNone/>
            </a:pPr>
            <a:endParaRPr lang="en-US">
              <a:cs typeface="Calibri"/>
            </a:endParaRPr>
          </a:p>
          <a:p>
            <a:pPr marL="0" indent="0">
              <a:buNone/>
            </a:pPr>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4" name="Picture 5" descr="A screenshot of a social media post&#10;&#10;Description generated with very high confidence">
            <a:extLst>
              <a:ext uri="{FF2B5EF4-FFF2-40B4-BE49-F238E27FC236}">
                <a16:creationId xmlns:a16="http://schemas.microsoft.com/office/drawing/2014/main" id="{676F5EB2-9BD6-4A68-A839-B1E4BE2C06FE}"/>
              </a:ext>
            </a:extLst>
          </p:cNvPr>
          <p:cNvPicPr>
            <a:picLocks noChangeAspect="1"/>
          </p:cNvPicPr>
          <p:nvPr/>
        </p:nvPicPr>
        <p:blipFill>
          <a:blip r:embed="rId6"/>
          <a:stretch>
            <a:fillRect/>
          </a:stretch>
        </p:blipFill>
        <p:spPr>
          <a:xfrm>
            <a:off x="6049962" y="1522851"/>
            <a:ext cx="5640387" cy="3558299"/>
          </a:xfrm>
          <a:prstGeom prst="rect">
            <a:avLst/>
          </a:prstGeom>
        </p:spPr>
      </p:pic>
    </p:spTree>
    <p:extLst>
      <p:ext uri="{BB962C8B-B14F-4D97-AF65-F5344CB8AC3E}">
        <p14:creationId xmlns:p14="http://schemas.microsoft.com/office/powerpoint/2010/main" val="1968009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mj-lt"/>
                <a:cs typeface="+mj-lt"/>
              </a:rPr>
              <a:t>COVID-19 Response Overview</a:t>
            </a:r>
            <a:endParaRPr lang="en-US"/>
          </a:p>
        </p:txBody>
      </p:sp>
      <p:sp>
        <p:nvSpPr>
          <p:cNvPr id="3" name="Content Placeholder 2"/>
          <p:cNvSpPr>
            <a:spLocks noGrp="1"/>
          </p:cNvSpPr>
          <p:nvPr>
            <p:ph idx="1"/>
          </p:nvPr>
        </p:nvSpPr>
        <p:spPr>
          <a:xfrm>
            <a:off x="838200" y="1601508"/>
            <a:ext cx="7722366" cy="4253027"/>
          </a:xfrm>
        </p:spPr>
        <p:txBody>
          <a:bodyPr vert="horz" lIns="91440" tIns="45720" rIns="91440" bIns="45720" rtlCol="0" anchor="t">
            <a:normAutofit/>
          </a:bodyPr>
          <a:lstStyle/>
          <a:p>
            <a:r>
              <a:rPr lang="en-US">
                <a:cs typeface="Calibri"/>
              </a:rPr>
              <a:t>FAQ for Emergency Closing Procedures</a:t>
            </a:r>
            <a:endParaRPr lang="en-US"/>
          </a:p>
          <a:p>
            <a:pPr lvl="1"/>
            <a:r>
              <a:rPr lang="en-US">
                <a:ea typeface="+mn-lt"/>
                <a:cs typeface="+mn-lt"/>
                <a:hlinkClick r:id="rId2"/>
              </a:rPr>
              <a:t>https://slcny.libanswers.com/faq/286209</a:t>
            </a:r>
            <a:endParaRPr lang="en-US">
              <a:ea typeface="+mn-lt"/>
              <a:cs typeface="+mn-lt"/>
            </a:endParaRPr>
          </a:p>
          <a:p>
            <a:r>
              <a:rPr lang="en-US">
                <a:ea typeface="+mn-lt"/>
                <a:cs typeface="+mn-lt"/>
              </a:rPr>
              <a:t>FAQ will be expanded and updated in the coming days and weeks</a:t>
            </a:r>
          </a:p>
          <a:p>
            <a:r>
              <a:rPr lang="en-US"/>
              <a:t>COVID 19 Related Closures and Service Interruptions Survey</a:t>
            </a:r>
            <a:endParaRPr lang="en-US">
              <a:cs typeface="Calibri" panose="020F0502020204030204"/>
            </a:endParaRPr>
          </a:p>
          <a:p>
            <a:pPr lvl="1"/>
            <a:r>
              <a:rPr lang="en-US">
                <a:ea typeface="+mn-lt"/>
                <a:cs typeface="+mn-lt"/>
                <a:hlinkClick r:id="rId3"/>
              </a:rPr>
              <a:t>https://slcny.libwizard.com/f/COVID19</a:t>
            </a:r>
            <a:endParaRPr lang="en-US">
              <a:cs typeface="Calibri" panose="020F0502020204030204"/>
            </a:endParaRPr>
          </a:p>
          <a:p>
            <a:pPr lvl="1"/>
            <a:r>
              <a:rPr lang="en-US">
                <a:cs typeface="Calibri" panose="020F0502020204030204"/>
              </a:rPr>
              <a:t>Please complete survey as best you can</a:t>
            </a:r>
          </a:p>
          <a:p>
            <a:pPr lvl="1"/>
            <a:r>
              <a:rPr lang="en-US">
                <a:cs typeface="Calibri" panose="020F0502020204030204"/>
              </a:rPr>
              <a:t>You may respond again if things change at your campus</a:t>
            </a:r>
          </a:p>
          <a:p>
            <a:endParaRPr lang="en-US">
              <a:cs typeface="Calibri" panose="020F0502020204030204"/>
            </a:endParaRPr>
          </a:p>
          <a:p>
            <a:endParaRPr lang="en-US">
              <a:cs typeface="Calibri" panose="020F0502020204030204"/>
            </a:endParaRPr>
          </a:p>
          <a:p>
            <a:endParaRPr lang="en-US">
              <a:cs typeface="Calibri" panose="020F0502020204030204"/>
            </a:endParaRPr>
          </a:p>
          <a:p>
            <a:pPr lvl="1"/>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7"/>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5554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5"/>
            <a:ext cx="10972799" cy="821299"/>
          </a:xfrm>
        </p:spPr>
        <p:txBody>
          <a:bodyPr/>
          <a:lstStyle/>
          <a:p>
            <a:r>
              <a:rPr lang="en-US">
                <a:cs typeface="Calibri Light"/>
              </a:rPr>
              <a:t>We're Here to Help</a:t>
            </a:r>
            <a:endParaRPr lang="en-US"/>
          </a:p>
        </p:txBody>
      </p:sp>
      <p:sp>
        <p:nvSpPr>
          <p:cNvPr id="3" name="Content Placeholder 2"/>
          <p:cNvSpPr>
            <a:spLocks noGrp="1"/>
          </p:cNvSpPr>
          <p:nvPr>
            <p:ph idx="1"/>
          </p:nvPr>
        </p:nvSpPr>
        <p:spPr>
          <a:xfrm>
            <a:off x="381001" y="1284008"/>
            <a:ext cx="10877225" cy="4347747"/>
          </a:xfrm>
        </p:spPr>
        <p:txBody>
          <a:bodyPr vert="horz" lIns="91440" tIns="45720" rIns="91440" bIns="45720" rtlCol="0" anchor="t">
            <a:normAutofit/>
          </a:bodyPr>
          <a:lstStyle/>
          <a:p>
            <a:r>
              <a:rPr lang="en-US">
                <a:cs typeface="Calibri"/>
              </a:rPr>
              <a:t>If you're struggling with making changes needed in Alma to address COVID 19 response, we can help (regardless of support contract)</a:t>
            </a:r>
          </a:p>
          <a:p>
            <a:r>
              <a:rPr lang="en-US">
                <a:cs typeface="Calibri"/>
              </a:rPr>
              <a:t>Please use our ticketing system and not our individual email addresses:</a:t>
            </a:r>
          </a:p>
          <a:p>
            <a:pPr lvl="1"/>
            <a:r>
              <a:rPr lang="en-US">
                <a:ea typeface="+mn-lt"/>
                <a:cs typeface="+mn-lt"/>
                <a:hlinkClick r:id="rId2"/>
              </a:rPr>
              <a:t>http://slcny.libanswers.com/</a:t>
            </a:r>
            <a:r>
              <a:rPr lang="en-US">
                <a:ea typeface="+mn-lt"/>
                <a:cs typeface="+mn-lt"/>
              </a:rPr>
              <a:t> or </a:t>
            </a:r>
            <a:r>
              <a:rPr lang="en-US">
                <a:ea typeface="+mn-lt"/>
                <a:cs typeface="+mn-lt"/>
                <a:hlinkClick r:id="rId3"/>
              </a:rPr>
              <a:t>info@slcny.libanswers.com</a:t>
            </a:r>
          </a:p>
          <a:p>
            <a:pPr lvl="1"/>
            <a:endParaRPr lang="en-US">
              <a:ea typeface="+mn-lt"/>
              <a:cs typeface="+mn-lt"/>
            </a:endParaRPr>
          </a:p>
          <a:p>
            <a:r>
              <a:rPr lang="en-US">
                <a:ea typeface="+mn-lt"/>
                <a:cs typeface="+mn-lt"/>
              </a:rPr>
              <a:t>If possible, try to be specific in what you need changed, rather than an open request for help.</a:t>
            </a:r>
          </a:p>
          <a:p>
            <a:pPr marL="457200" lvl="1" indent="0">
              <a:buNone/>
            </a:pPr>
            <a:endParaRPr lang="en-US">
              <a:ea typeface="+mn-lt"/>
              <a:cs typeface="+mn-lt"/>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7"/>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825235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ench&#10;&#10;Description automatically generated">
            <a:extLst>
              <a:ext uri="{FF2B5EF4-FFF2-40B4-BE49-F238E27FC236}">
                <a16:creationId xmlns:a16="http://schemas.microsoft.com/office/drawing/2014/main" id="{91BD1E80-C8DD-3549-AC06-33E1199DE285}"/>
              </a:ext>
            </a:extLst>
          </p:cNvPr>
          <p:cNvPicPr>
            <a:picLocks noChangeAspect="1"/>
          </p:cNvPicPr>
          <p:nvPr/>
        </p:nvPicPr>
        <p:blipFill rotWithShape="1">
          <a:blip r:embed="rId3"/>
          <a:srcRect l="16726" t="7741" r="18609" b="7772"/>
          <a:stretch/>
        </p:blipFill>
        <p:spPr>
          <a:xfrm>
            <a:off x="4305781" y="0"/>
            <a:ext cx="7886217" cy="6858000"/>
          </a:xfrm>
          <a:prstGeom prst="rect">
            <a:avLst/>
          </a:prstGeom>
        </p:spPr>
      </p:pic>
      <p:sp>
        <p:nvSpPr>
          <p:cNvPr id="5" name="TextBox 4">
            <a:extLst>
              <a:ext uri="{FF2B5EF4-FFF2-40B4-BE49-F238E27FC236}">
                <a16:creationId xmlns:a16="http://schemas.microsoft.com/office/drawing/2014/main" id="{6BC59822-7DB9-334D-AFC1-9547312EB94B}"/>
              </a:ext>
            </a:extLst>
          </p:cNvPr>
          <p:cNvSpPr txBox="1"/>
          <p:nvPr/>
        </p:nvSpPr>
        <p:spPr>
          <a:xfrm>
            <a:off x="418257" y="1836998"/>
            <a:ext cx="3547953" cy="1754326"/>
          </a:xfrm>
          <a:prstGeom prst="rect">
            <a:avLst/>
          </a:prstGeom>
          <a:noFill/>
        </p:spPr>
        <p:txBody>
          <a:bodyPr wrap="square" rtlCol="0">
            <a:spAutoFit/>
          </a:bodyPr>
          <a:lstStyle/>
          <a:p>
            <a:r>
              <a:rPr lang="en-US" sz="3600" b="1">
                <a:solidFill>
                  <a:schemeClr val="accent1">
                    <a:lumMod val="75000"/>
                  </a:schemeClr>
                </a:solidFill>
                <a:latin typeface="AauxPro OT" panose="02000903030000090004" pitchFamily="2" charset="0"/>
              </a:rPr>
              <a:t>Questions or Discussion?</a:t>
            </a:r>
          </a:p>
        </p:txBody>
      </p:sp>
      <p:pic>
        <p:nvPicPr>
          <p:cNvPr id="12" name="Picture 11">
            <a:extLst>
              <a:ext uri="{FF2B5EF4-FFF2-40B4-BE49-F238E27FC236}">
                <a16:creationId xmlns:a16="http://schemas.microsoft.com/office/drawing/2014/main" id="{02177886-6A56-C543-818B-B58CC6220755}"/>
              </a:ext>
            </a:extLst>
          </p:cNvPr>
          <p:cNvPicPr>
            <a:picLocks noChangeAspect="1"/>
          </p:cNvPicPr>
          <p:nvPr/>
        </p:nvPicPr>
        <p:blipFill>
          <a:blip r:embed="rId4"/>
          <a:stretch>
            <a:fillRect/>
          </a:stretch>
        </p:blipFill>
        <p:spPr>
          <a:xfrm>
            <a:off x="359078" y="273553"/>
            <a:ext cx="2096528" cy="1048264"/>
          </a:xfrm>
          <a:prstGeom prst="rect">
            <a:avLst/>
          </a:prstGeom>
        </p:spPr>
      </p:pic>
      <p:grpSp>
        <p:nvGrpSpPr>
          <p:cNvPr id="13" name="Group 12">
            <a:extLst>
              <a:ext uri="{FF2B5EF4-FFF2-40B4-BE49-F238E27FC236}">
                <a16:creationId xmlns:a16="http://schemas.microsoft.com/office/drawing/2014/main" id="{93943C36-6092-2244-AE36-D2625288AA6C}"/>
              </a:ext>
            </a:extLst>
          </p:cNvPr>
          <p:cNvGrpSpPr/>
          <p:nvPr/>
        </p:nvGrpSpPr>
        <p:grpSpPr>
          <a:xfrm>
            <a:off x="1370931" y="6041112"/>
            <a:ext cx="5548758" cy="438513"/>
            <a:chOff x="6320303" y="6041112"/>
            <a:chExt cx="5548758" cy="438513"/>
          </a:xfrm>
        </p:grpSpPr>
        <p:pic>
          <p:nvPicPr>
            <p:cNvPr id="14" name="Picture 13">
              <a:extLst>
                <a:ext uri="{FF2B5EF4-FFF2-40B4-BE49-F238E27FC236}">
                  <a16:creationId xmlns:a16="http://schemas.microsoft.com/office/drawing/2014/main" id="{9133737B-069D-3145-A705-4ECCEB16FE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15" name="Picture 14">
              <a:extLst>
                <a:ext uri="{FF2B5EF4-FFF2-40B4-BE49-F238E27FC236}">
                  <a16:creationId xmlns:a16="http://schemas.microsoft.com/office/drawing/2014/main" id="{8B4D6807-3B4C-AE4B-ADD9-50C2429D72E5}"/>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16" name="TextBox 15">
              <a:extLst>
                <a:ext uri="{FF2B5EF4-FFF2-40B4-BE49-F238E27FC236}">
                  <a16:creationId xmlns:a16="http://schemas.microsoft.com/office/drawing/2014/main" id="{916DC377-C509-9243-8DC8-DADB6CCD3E0A}"/>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accent1">
                      <a:lumMod val="75000"/>
                    </a:schemeClr>
                  </a:solidFill>
                  <a:latin typeface="Calibri" panose="020F0502020204030204" pitchFamily="34" charset="0"/>
                  <a:cs typeface="Calibri" panose="020F0502020204030204" pitchFamily="34" charset="0"/>
                </a:rPr>
                <a:t>www.suny.edu</a:t>
              </a:r>
              <a:endParaRPr lang="en-US" sz="2100">
                <a:solidFill>
                  <a:schemeClr val="accent1">
                    <a:lumMod val="7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51CE042-932D-3E41-8540-FA13308E9CD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8" name="Picture 17">
              <a:extLst>
                <a:ext uri="{FF2B5EF4-FFF2-40B4-BE49-F238E27FC236}">
                  <a16:creationId xmlns:a16="http://schemas.microsoft.com/office/drawing/2014/main" id="{C9632E47-E815-DD42-AF4E-C21A758CB693}"/>
                </a:ext>
              </a:extLst>
            </p:cNvPr>
            <p:cNvPicPr>
              <a:picLocks noChangeAspect="1"/>
            </p:cNvPicPr>
            <p:nvPr/>
          </p:nvPicPr>
          <p:blipFill>
            <a:blip r:embed="rId8"/>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285502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mj-lt"/>
                <a:cs typeface="+mj-lt"/>
              </a:rPr>
              <a:t>Temporary Policies for Resource Sharing and Fulfillment In Response to COVID Pandemic </a:t>
            </a:r>
            <a:endParaRPr lang="en-US"/>
          </a:p>
        </p:txBody>
      </p:sp>
      <p:sp>
        <p:nvSpPr>
          <p:cNvPr id="3" name="Content Placeholder 2"/>
          <p:cNvSpPr>
            <a:spLocks noGrp="1"/>
          </p:cNvSpPr>
          <p:nvPr>
            <p:ph idx="1"/>
          </p:nvPr>
        </p:nvSpPr>
        <p:spPr>
          <a:xfrm>
            <a:off x="838200" y="1926477"/>
            <a:ext cx="10546248" cy="3928058"/>
          </a:xfrm>
        </p:spPr>
        <p:txBody>
          <a:bodyPr vert="horz" lIns="91440" tIns="45720" rIns="91440" bIns="45720" rtlCol="0" anchor="t">
            <a:normAutofit fontScale="92500"/>
          </a:bodyPr>
          <a:lstStyle/>
          <a:p>
            <a:r>
              <a:rPr lang="en-US">
                <a:cs typeface="Calibri"/>
              </a:rPr>
              <a:t>Highlight of Changes:</a:t>
            </a:r>
          </a:p>
          <a:p>
            <a:pPr lvl="1"/>
            <a:r>
              <a:rPr lang="en-US">
                <a:ea typeface="+mn-lt"/>
                <a:cs typeface="+mn-lt"/>
              </a:rPr>
              <a:t>Lending RS loan periods are now 16 weeks with 3 renewals for all item types and user groups</a:t>
            </a:r>
          </a:p>
          <a:p>
            <a:pPr lvl="1"/>
            <a:r>
              <a:rPr lang="en-US">
                <a:cs typeface="Calibri" panose="020F0502020204030204"/>
              </a:rPr>
              <a:t>Automatic renewals are now permitted for resource sharing items</a:t>
            </a:r>
          </a:p>
          <a:p>
            <a:pPr lvl="1"/>
            <a:r>
              <a:rPr lang="en-US">
                <a:cs typeface="Calibri" panose="020F0502020204030204"/>
              </a:rPr>
              <a:t>Open SUNY users (i.e. walk-in borrowers) now have resource sharing requesting privileges (any lost item charges will be assessed to the user's home library)</a:t>
            </a:r>
          </a:p>
          <a:p>
            <a:pPr lvl="1"/>
            <a:r>
              <a:rPr lang="en-US">
                <a:ea typeface="+mn-lt"/>
                <a:cs typeface="+mn-lt"/>
              </a:rPr>
              <a:t>Non-reserve recalls will be permitted for items given an expanded loan period due to these policy changes once the policy changes are no longer in effect</a:t>
            </a:r>
            <a:endParaRPr lang="en-US">
              <a:cs typeface="Calibri" panose="020F0502020204030204"/>
            </a:endParaRPr>
          </a:p>
          <a:p>
            <a:pPr lvl="1"/>
            <a:r>
              <a:rPr lang="en-US">
                <a:ea typeface="+mn-lt"/>
                <a:cs typeface="+mn-lt"/>
              </a:rPr>
              <a:t>All items borrowed from a SUNY library or through a SUNY library via resource sharing may be returned to any SUNY library (users will not be assessed lost item charges for items lost in transit)</a:t>
            </a:r>
          </a:p>
          <a:p>
            <a:pPr lvl="1"/>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pPr lvl="1"/>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26205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7F1DD-7052-4FFD-804D-1D959B1B65C3}"/>
              </a:ext>
            </a:extLst>
          </p:cNvPr>
          <p:cNvSpPr>
            <a:spLocks noGrp="1"/>
          </p:cNvSpPr>
          <p:nvPr>
            <p:ph type="title"/>
          </p:nvPr>
        </p:nvSpPr>
        <p:spPr/>
        <p:txBody>
          <a:bodyPr/>
          <a:lstStyle/>
          <a:p>
            <a:r>
              <a:rPr lang="en-US">
                <a:cs typeface="Calibri Light"/>
              </a:rPr>
              <a:t>Important Note on Temporary Policies</a:t>
            </a:r>
            <a:endParaRPr lang="en-US"/>
          </a:p>
        </p:txBody>
      </p:sp>
      <p:sp>
        <p:nvSpPr>
          <p:cNvPr id="3" name="Content Placeholder 2">
            <a:extLst>
              <a:ext uri="{FF2B5EF4-FFF2-40B4-BE49-F238E27FC236}">
                <a16:creationId xmlns:a16="http://schemas.microsoft.com/office/drawing/2014/main" id="{8C0A4FBE-FEC6-4132-9B54-CA4E71ED9608}"/>
              </a:ext>
            </a:extLst>
          </p:cNvPr>
          <p:cNvSpPr>
            <a:spLocks noGrp="1"/>
          </p:cNvSpPr>
          <p:nvPr>
            <p:ph idx="1"/>
          </p:nvPr>
        </p:nvSpPr>
        <p:spPr/>
        <p:txBody>
          <a:bodyPr vert="horz" lIns="91440" tIns="45720" rIns="91440" bIns="45720" rtlCol="0" anchor="t">
            <a:normAutofit/>
          </a:bodyPr>
          <a:lstStyle/>
          <a:p>
            <a:r>
              <a:rPr lang="en-US">
                <a:cs typeface="Calibri"/>
              </a:rPr>
              <a:t>We understand that local policies and circumstances may not allow libraries to have external visitors to your library.</a:t>
            </a:r>
          </a:p>
          <a:p>
            <a:r>
              <a:rPr lang="en-US">
                <a:cs typeface="Calibri"/>
              </a:rPr>
              <a:t>Or, your library may close.</a:t>
            </a:r>
          </a:p>
          <a:p>
            <a:r>
              <a:rPr lang="en-US">
                <a:cs typeface="Calibri"/>
              </a:rPr>
              <a:t>As we realize that the situation is evolving, and it may be multiple months before students return to home campuses, the policy is intended to provide some continuity of services.</a:t>
            </a:r>
          </a:p>
          <a:p>
            <a:r>
              <a:rPr lang="en-US">
                <a:cs typeface="Calibri"/>
              </a:rPr>
              <a:t>But, the health and safety of staff and your community is the most important consideration.</a:t>
            </a:r>
          </a:p>
        </p:txBody>
      </p:sp>
      <p:sp>
        <p:nvSpPr>
          <p:cNvPr id="5" name="Rectangle 4">
            <a:extLst>
              <a:ext uri="{FF2B5EF4-FFF2-40B4-BE49-F238E27FC236}">
                <a16:creationId xmlns:a16="http://schemas.microsoft.com/office/drawing/2014/main" id="{390D57F8-BD25-44ED-9D21-C27B4E6FC12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FE05116-1EF9-4FE3-AB08-B26D1BBF9125}"/>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97020BD-5FF1-4E8A-8F0C-422E7A41887C}"/>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2E095C27-01B0-443B-90B2-D381CFB3BCE9}"/>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98CAE5C7-DB9C-40ED-9A49-988FABFBF02F}"/>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6653420-0517-4F5A-8944-D7C2BC5FBD31}"/>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2" name="Picture 11">
              <a:extLst>
                <a:ext uri="{FF2B5EF4-FFF2-40B4-BE49-F238E27FC236}">
                  <a16:creationId xmlns:a16="http://schemas.microsoft.com/office/drawing/2014/main" id="{69D6FF48-D5E8-484D-84E4-C4732ACEEB74}"/>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BAE03FD4-6F0E-459A-9939-C1449CEDF4CE}"/>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158270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mj-lt"/>
                <a:cs typeface="+mj-lt"/>
              </a:rPr>
              <a:t>Temporary Policies for Resource Sharing and Fulfillment In Response to COVID Pandemic </a:t>
            </a:r>
            <a:endParaRPr lang="en-US"/>
          </a:p>
        </p:txBody>
      </p:sp>
      <p:sp>
        <p:nvSpPr>
          <p:cNvPr id="3" name="Content Placeholder 2"/>
          <p:cNvSpPr>
            <a:spLocks noGrp="1"/>
          </p:cNvSpPr>
          <p:nvPr>
            <p:ph idx="1"/>
          </p:nvPr>
        </p:nvSpPr>
        <p:spPr>
          <a:xfrm>
            <a:off x="838200" y="1926477"/>
            <a:ext cx="10546248" cy="3928058"/>
          </a:xfrm>
        </p:spPr>
        <p:txBody>
          <a:bodyPr vert="horz" lIns="91440" tIns="45720" rIns="91440" bIns="45720" rtlCol="0" anchor="t">
            <a:normAutofit lnSpcReduction="10000"/>
          </a:bodyPr>
          <a:lstStyle/>
          <a:p>
            <a:r>
              <a:rPr lang="en-US">
                <a:ea typeface="+mn-lt"/>
                <a:cs typeface="+mn-lt"/>
              </a:rPr>
              <a:t>Policy and procedures changes will be in effect until </a:t>
            </a:r>
            <a:r>
              <a:rPr lang="en-US" b="1">
                <a:ea typeface="+mn-lt"/>
                <a:cs typeface="+mn-lt"/>
              </a:rPr>
              <a:t>July 31, 2020</a:t>
            </a:r>
            <a:endParaRPr lang="en-US" b="1">
              <a:cs typeface="Calibri"/>
            </a:endParaRPr>
          </a:p>
          <a:p>
            <a:r>
              <a:rPr lang="en-US">
                <a:ea typeface="+mn-lt"/>
                <a:cs typeface="+mn-lt"/>
              </a:rPr>
              <a:t>Full policy and procedure details can be found here:</a:t>
            </a:r>
            <a:endParaRPr lang="en-US" b="1">
              <a:ea typeface="+mn-lt"/>
              <a:cs typeface="+mn-lt"/>
            </a:endParaRPr>
          </a:p>
          <a:p>
            <a:pPr lvl="1"/>
            <a:r>
              <a:rPr lang="en-US">
                <a:ea typeface="+mn-lt"/>
                <a:cs typeface="+mn-lt"/>
                <a:hlinkClick r:id="rId2"/>
              </a:rPr>
              <a:t>https://slcny.libguides.com/ld.php?content_id=52873224</a:t>
            </a:r>
            <a:endParaRPr lang="en-US">
              <a:cs typeface="Calibri" panose="020F0502020204030204"/>
            </a:endParaRPr>
          </a:p>
          <a:p>
            <a:r>
              <a:rPr lang="en-US">
                <a:cs typeface="Calibri" panose="020F0502020204030204"/>
              </a:rPr>
              <a:t>SLSS staff will be making the configuration changes needed to implement these policy changes as soon as possible</a:t>
            </a:r>
          </a:p>
          <a:p>
            <a:pPr lvl="1"/>
            <a:r>
              <a:rPr lang="en-US">
                <a:cs typeface="Calibri" panose="020F0502020204030204"/>
              </a:rPr>
              <a:t>We will communicate via Basecamp when these changes are made.</a:t>
            </a:r>
          </a:p>
          <a:p>
            <a:pPr lvl="1"/>
            <a:r>
              <a:rPr lang="en-US">
                <a:cs typeface="Calibri" panose="020F0502020204030204"/>
              </a:rPr>
              <a:t>SLSS staff will be responsible for removing config. changes when policies change/when appropriate</a:t>
            </a:r>
          </a:p>
          <a:p>
            <a:r>
              <a:rPr lang="en-US">
                <a:cs typeface="Calibri" panose="020F0502020204030204"/>
              </a:rPr>
              <a:t>Thank you to the Access Services and Resource Sharing Working Group and the SLC Board for drafting and approving these changes</a:t>
            </a:r>
          </a:p>
          <a:p>
            <a:pPr lvl="1"/>
            <a:endParaRPr lang="en-US">
              <a:cs typeface="Calibri" panose="020F0502020204030204"/>
            </a:endParaRPr>
          </a:p>
          <a:p>
            <a:pPr lvl="1"/>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pPr lvl="1"/>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020337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mj-lt"/>
                <a:cs typeface="+mj-lt"/>
              </a:rPr>
              <a:t>Calendar Maintenance: A Quick Review</a:t>
            </a:r>
            <a:endParaRPr lang="en-US"/>
          </a:p>
        </p:txBody>
      </p:sp>
      <p:sp>
        <p:nvSpPr>
          <p:cNvPr id="3" name="Content Placeholder 2"/>
          <p:cNvSpPr>
            <a:spLocks noGrp="1"/>
          </p:cNvSpPr>
          <p:nvPr>
            <p:ph idx="1"/>
          </p:nvPr>
        </p:nvSpPr>
        <p:spPr>
          <a:xfrm>
            <a:off x="838200" y="1436314"/>
            <a:ext cx="9483975" cy="4418221"/>
          </a:xfrm>
        </p:spPr>
        <p:txBody>
          <a:bodyPr vert="horz" lIns="91440" tIns="45720" rIns="91440" bIns="45720" rtlCol="0" anchor="t">
            <a:normAutofit lnSpcReduction="10000"/>
          </a:bodyPr>
          <a:lstStyle/>
          <a:p>
            <a:pPr>
              <a:buNone/>
            </a:pPr>
            <a:r>
              <a:rPr lang="en-US" sz="3200">
                <a:ea typeface="+mn-lt"/>
                <a:cs typeface="+mn-lt"/>
              </a:rPr>
              <a:t>Roles needed to manage calendars</a:t>
            </a:r>
          </a:p>
          <a:p>
            <a:r>
              <a:rPr lang="en-US" b="1">
                <a:ea typeface="+mn-lt"/>
                <a:cs typeface="+mn-lt"/>
              </a:rPr>
              <a:t>General System Administrator</a:t>
            </a:r>
            <a:endParaRPr lang="en-US">
              <a:ea typeface="+mn-lt"/>
              <a:cs typeface="+mn-lt"/>
            </a:endParaRPr>
          </a:p>
          <a:p>
            <a:r>
              <a:rPr lang="en-US" b="1">
                <a:ea typeface="+mn-lt"/>
                <a:cs typeface="+mn-lt"/>
              </a:rPr>
              <a:t>Fulfillment Administrator (library only)*</a:t>
            </a:r>
            <a:endParaRPr lang="en-US">
              <a:ea typeface="+mn-lt"/>
              <a:cs typeface="+mn-lt"/>
            </a:endParaRPr>
          </a:p>
          <a:p>
            <a:endParaRPr lang="en-US">
              <a:ea typeface="+mn-lt"/>
              <a:cs typeface="+mn-lt"/>
            </a:endParaRPr>
          </a:p>
          <a:p>
            <a:pPr marL="0" indent="0">
              <a:buNone/>
            </a:pPr>
            <a:r>
              <a:rPr lang="en-US" sz="3200">
                <a:ea typeface="+mn-lt"/>
                <a:cs typeface="+mn-lt"/>
              </a:rPr>
              <a:t>Three Types of Hours in Alma</a:t>
            </a:r>
            <a:endParaRPr lang="en-US" sz="3200">
              <a:cs typeface="Calibri"/>
            </a:endParaRPr>
          </a:p>
          <a:p>
            <a:r>
              <a:rPr lang="en-US" b="1">
                <a:ea typeface="+mn-lt"/>
                <a:cs typeface="+mn-lt"/>
              </a:rPr>
              <a:t>Standard opening hours </a:t>
            </a:r>
            <a:r>
              <a:rPr lang="en-US">
                <a:ea typeface="+mn-lt"/>
                <a:cs typeface="+mn-lt"/>
              </a:rPr>
              <a:t>– regular hours during terms</a:t>
            </a:r>
          </a:p>
          <a:p>
            <a:r>
              <a:rPr lang="en-US" b="1">
                <a:ea typeface="+mn-lt"/>
                <a:cs typeface="+mn-lt"/>
              </a:rPr>
              <a:t>Events</a:t>
            </a:r>
            <a:r>
              <a:rPr lang="en-US">
                <a:ea typeface="+mn-lt"/>
                <a:cs typeface="+mn-lt"/>
              </a:rPr>
              <a:t> – used to force the end of a loan period on a specific date, such as end of term.**</a:t>
            </a:r>
          </a:p>
          <a:p>
            <a:r>
              <a:rPr lang="en-US" b="1">
                <a:ea typeface="+mn-lt"/>
                <a:cs typeface="+mn-lt"/>
              </a:rPr>
              <a:t>Exceptions</a:t>
            </a:r>
            <a:r>
              <a:rPr lang="en-US">
                <a:ea typeface="+mn-lt"/>
                <a:cs typeface="+mn-lt"/>
              </a:rPr>
              <a:t> – change the standard opening hours temporarily</a:t>
            </a:r>
            <a:endParaRPr lang="en-US">
              <a:cs typeface="Calibri"/>
            </a:endParaRPr>
          </a:p>
          <a:p>
            <a:pPr marL="0" indent="0">
              <a:buNone/>
            </a:pPr>
            <a:endParaRPr lang="en-US">
              <a:cs typeface="Calibri"/>
            </a:endParaRPr>
          </a:p>
          <a:p>
            <a:endParaRPr lang="en-US">
              <a:cs typeface="Calibri"/>
            </a:endParaRPr>
          </a:p>
          <a:p>
            <a:pPr lvl="1"/>
            <a:endParaRPr lang="en-US">
              <a:cs typeface="Calibri"/>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0771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mj-lt"/>
                <a:cs typeface="+mj-lt"/>
              </a:rPr>
              <a:t>Important to Remember</a:t>
            </a:r>
            <a:endParaRPr lang="en-US"/>
          </a:p>
        </p:txBody>
      </p:sp>
      <p:sp>
        <p:nvSpPr>
          <p:cNvPr id="3" name="Content Placeholder 2"/>
          <p:cNvSpPr>
            <a:spLocks noGrp="1"/>
          </p:cNvSpPr>
          <p:nvPr>
            <p:ph idx="1"/>
          </p:nvPr>
        </p:nvSpPr>
        <p:spPr>
          <a:xfrm>
            <a:off x="838200" y="1492251"/>
            <a:ext cx="9095787" cy="4362284"/>
          </a:xfrm>
        </p:spPr>
        <p:txBody>
          <a:bodyPr vert="horz" lIns="91440" tIns="45720" rIns="91440" bIns="45720" rtlCol="0" anchor="t">
            <a:normAutofit fontScale="85000" lnSpcReduction="20000"/>
          </a:bodyPr>
          <a:lstStyle/>
          <a:p>
            <a:r>
              <a:rPr lang="en-US">
                <a:ea typeface="+mn-lt"/>
                <a:cs typeface="+mn-lt"/>
              </a:rPr>
              <a:t>Standard opening hours (SOH) remain in effect, and exceptions overlay them for </a:t>
            </a:r>
            <a:r>
              <a:rPr lang="en-US" i="1">
                <a:ea typeface="+mn-lt"/>
                <a:cs typeface="+mn-lt"/>
              </a:rPr>
              <a:t>each day</a:t>
            </a:r>
            <a:endParaRPr lang="en-US">
              <a:cs typeface="Calibri" panose="020F0502020204030204"/>
            </a:endParaRPr>
          </a:p>
          <a:p>
            <a:r>
              <a:rPr lang="en-US">
                <a:ea typeface="+mn-lt"/>
                <a:cs typeface="+mn-lt"/>
              </a:rPr>
              <a:t>For example, if your SOH are Monday – Thursday from 8am to 12:30am, and your spring break hours will be 9am to 5pm, you need to add </a:t>
            </a:r>
            <a:r>
              <a:rPr lang="en-US" b="1">
                <a:ea typeface="+mn-lt"/>
                <a:cs typeface="+mn-lt"/>
              </a:rPr>
              <a:t>two or three </a:t>
            </a:r>
            <a:r>
              <a:rPr lang="en-US">
                <a:ea typeface="+mn-lt"/>
                <a:cs typeface="+mn-lt"/>
              </a:rPr>
              <a:t>exceptions for each day:</a:t>
            </a:r>
          </a:p>
          <a:p>
            <a:r>
              <a:rPr lang="en-US">
                <a:ea typeface="+mn-lt"/>
                <a:cs typeface="+mn-lt"/>
              </a:rPr>
              <a:t>Monday, Closed from 08:00 to 09:00</a:t>
            </a:r>
            <a:endParaRPr lang="en-US">
              <a:cs typeface="Calibri" panose="020F0502020204030204"/>
            </a:endParaRPr>
          </a:p>
          <a:p>
            <a:r>
              <a:rPr lang="en-US">
                <a:ea typeface="+mn-lt"/>
                <a:cs typeface="+mn-lt"/>
              </a:rPr>
              <a:t>Monday, Closed from 17:00 to 23:59</a:t>
            </a:r>
            <a:endParaRPr lang="en-US">
              <a:cs typeface="Calibri" panose="020F0502020204030204"/>
            </a:endParaRPr>
          </a:p>
          <a:p>
            <a:r>
              <a:rPr lang="en-US">
                <a:ea typeface="+mn-lt"/>
                <a:cs typeface="+mn-lt"/>
              </a:rPr>
              <a:t>Tuesday, Closed from 00:00 to 00:30</a:t>
            </a:r>
            <a:endParaRPr lang="en-US">
              <a:cs typeface="Calibri" panose="020F0502020204030204"/>
            </a:endParaRPr>
          </a:p>
          <a:p>
            <a:r>
              <a:rPr lang="en-US">
                <a:ea typeface="+mn-lt"/>
                <a:cs typeface="+mn-lt"/>
              </a:rPr>
              <a:t>Tuesday, Closed from 08:00 to 09:00</a:t>
            </a:r>
            <a:endParaRPr lang="en-US">
              <a:cs typeface="Calibri" panose="020F0502020204030204"/>
            </a:endParaRPr>
          </a:p>
          <a:p>
            <a:r>
              <a:rPr lang="en-US">
                <a:ea typeface="+mn-lt"/>
                <a:cs typeface="+mn-lt"/>
              </a:rPr>
              <a:t>Tuesday, Closed from 17:00 to 23:59</a:t>
            </a:r>
            <a:endParaRPr lang="en-US">
              <a:cs typeface="Calibri" panose="020F0502020204030204"/>
            </a:endParaRPr>
          </a:p>
          <a:p>
            <a:r>
              <a:rPr lang="en-US">
                <a:ea typeface="+mn-lt"/>
                <a:cs typeface="+mn-lt"/>
              </a:rPr>
              <a:t>Wednesday, Closed from 00:00 to 00:30</a:t>
            </a:r>
            <a:endParaRPr lang="en-US">
              <a:cs typeface="Calibri" panose="020F0502020204030204"/>
            </a:endParaRPr>
          </a:p>
          <a:p>
            <a:r>
              <a:rPr lang="en-US">
                <a:ea typeface="+mn-lt"/>
                <a:cs typeface="+mn-lt"/>
              </a:rPr>
              <a:t>And so on….</a:t>
            </a:r>
            <a:endParaRPr lang="en-US">
              <a:cs typeface="Calibri" panose="020F0502020204030204"/>
            </a:endParaRPr>
          </a:p>
          <a:p>
            <a:pPr>
              <a:buNone/>
            </a:pPr>
            <a:endParaRPr lang="en-US">
              <a:cs typeface="Calibri" panose="020F0502020204030204"/>
            </a:endParaRPr>
          </a:p>
          <a:p>
            <a:endParaRPr lang="en-US">
              <a:cs typeface="Calibri" panose="020F0502020204030204"/>
            </a:endParaRPr>
          </a:p>
          <a:p>
            <a:pPr lvl="1"/>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895626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a typeface="+mj-lt"/>
                <a:cs typeface="+mj-lt"/>
              </a:rPr>
              <a:t>Adding Exceptions to SOH Manually</a:t>
            </a:r>
            <a:endParaRPr lang="en-US"/>
          </a:p>
        </p:txBody>
      </p:sp>
      <p:sp>
        <p:nvSpPr>
          <p:cNvPr id="3" name="Content Placeholder 2"/>
          <p:cNvSpPr>
            <a:spLocks noGrp="1"/>
          </p:cNvSpPr>
          <p:nvPr>
            <p:ph idx="1"/>
          </p:nvPr>
        </p:nvSpPr>
        <p:spPr>
          <a:xfrm>
            <a:off x="838200" y="1492251"/>
            <a:ext cx="9095787" cy="4362284"/>
          </a:xfrm>
        </p:spPr>
        <p:txBody>
          <a:bodyPr vert="horz" lIns="91440" tIns="45720" rIns="91440" bIns="45720" rtlCol="0" anchor="t">
            <a:normAutofit/>
          </a:bodyPr>
          <a:lstStyle/>
          <a:p>
            <a:pPr marL="0" indent="0">
              <a:buNone/>
            </a:pPr>
            <a:r>
              <a:rPr lang="en-US">
                <a:ea typeface="+mn-lt"/>
                <a:cs typeface="+mn-lt"/>
              </a:rPr>
              <a:t>For minor (short-term) changes, you can manually add exceptions.</a:t>
            </a:r>
            <a:endParaRPr lang="en-US">
              <a:cs typeface="Calibri" panose="020F0502020204030204"/>
            </a:endParaRPr>
          </a:p>
          <a:p>
            <a:r>
              <a:rPr lang="en-US">
                <a:ea typeface="+mn-lt"/>
                <a:cs typeface="+mn-lt"/>
              </a:rPr>
              <a:t>Go to Configuration</a:t>
            </a:r>
            <a:endParaRPr lang="en-US">
              <a:cs typeface="Calibri" panose="020F0502020204030204"/>
            </a:endParaRPr>
          </a:p>
          <a:p>
            <a:r>
              <a:rPr lang="en-US">
                <a:ea typeface="+mn-lt"/>
                <a:cs typeface="+mn-lt"/>
              </a:rPr>
              <a:t>Select library</a:t>
            </a:r>
            <a:endParaRPr lang="en-US">
              <a:cs typeface="Calibri" panose="020F0502020204030204"/>
            </a:endParaRPr>
          </a:p>
          <a:p>
            <a:r>
              <a:rPr lang="en-US">
                <a:ea typeface="+mn-lt"/>
                <a:cs typeface="+mn-lt"/>
              </a:rPr>
              <a:t>Select Fulfillment</a:t>
            </a:r>
          </a:p>
          <a:p>
            <a:r>
              <a:rPr lang="en-US">
                <a:ea typeface="+mn-lt"/>
                <a:cs typeface="+mn-lt"/>
              </a:rPr>
              <a:t>Click Opening Hours</a:t>
            </a:r>
            <a:br>
              <a:rPr lang="en-US">
                <a:ea typeface="+mn-lt"/>
                <a:cs typeface="+mn-lt"/>
              </a:rPr>
            </a:br>
            <a:r>
              <a:rPr lang="en-US">
                <a:ea typeface="+mn-lt"/>
                <a:cs typeface="+mn-lt"/>
              </a:rPr>
              <a:t> </a:t>
            </a:r>
            <a:endParaRPr lang="en-US">
              <a:cs typeface="Calibri" panose="020F0502020204030204"/>
            </a:endParaRPr>
          </a:p>
          <a:p>
            <a:pPr>
              <a:buNone/>
            </a:pPr>
            <a:endParaRPr lang="en-US">
              <a:cs typeface="Calibri" panose="020F0502020204030204"/>
            </a:endParaRPr>
          </a:p>
          <a:p>
            <a:pPr>
              <a:buNone/>
            </a:pPr>
            <a:endParaRPr lang="en-US">
              <a:cs typeface="Calibri" panose="020F0502020204030204"/>
            </a:endParaRPr>
          </a:p>
          <a:p>
            <a:endParaRPr lang="en-US">
              <a:cs typeface="Calibri" panose="020F0502020204030204"/>
            </a:endParaRPr>
          </a:p>
          <a:p>
            <a:pPr lvl="1"/>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4" name="Picture 4" descr="A screenshot of a cell phone&#10;&#10;Description generated with high confidence">
            <a:extLst>
              <a:ext uri="{FF2B5EF4-FFF2-40B4-BE49-F238E27FC236}">
                <a16:creationId xmlns:a16="http://schemas.microsoft.com/office/drawing/2014/main" id="{AB68B265-71E7-4A78-8B6C-FA98230D33D5}"/>
              </a:ext>
            </a:extLst>
          </p:cNvPr>
          <p:cNvPicPr>
            <a:picLocks noChangeAspect="1"/>
          </p:cNvPicPr>
          <p:nvPr/>
        </p:nvPicPr>
        <p:blipFill>
          <a:blip r:embed="rId6"/>
          <a:stretch>
            <a:fillRect/>
          </a:stretch>
        </p:blipFill>
        <p:spPr>
          <a:xfrm>
            <a:off x="5510212" y="2179870"/>
            <a:ext cx="4814886" cy="3307883"/>
          </a:xfrm>
          <a:prstGeom prst="rect">
            <a:avLst/>
          </a:prstGeom>
        </p:spPr>
      </p:pic>
    </p:spTree>
    <p:extLst>
      <p:ext uri="{BB962C8B-B14F-4D97-AF65-F5344CB8AC3E}">
        <p14:creationId xmlns:p14="http://schemas.microsoft.com/office/powerpoint/2010/main" val="8725627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025541735DBF5479A85A0E07C52A45A" ma:contentTypeVersion="9" ma:contentTypeDescription="Create a new document." ma:contentTypeScope="" ma:versionID="cf4e206d0aed1cb5ba3ae77ec89f5497">
  <xsd:schema xmlns:xsd="http://www.w3.org/2001/XMLSchema" xmlns:xs="http://www.w3.org/2001/XMLSchema" xmlns:p="http://schemas.microsoft.com/office/2006/metadata/properties" xmlns:ns2="61ce4d65-48b5-4510-a74e-67217dcdfadf" targetNamespace="http://schemas.microsoft.com/office/2006/metadata/properties" ma:root="true" ma:fieldsID="1a288436851de82893f8bba96f25252d" ns2:_="">
    <xsd:import namespace="61ce4d65-48b5-4510-a74e-67217dcdfad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ce4d65-48b5-4510-a74e-67217dcdfa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D83235-88EE-4E2B-9FD9-F696DD588AF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332B7E1-008C-4875-BAEB-792625A78717}">
  <ds:schemaRefs>
    <ds:schemaRef ds:uri="http://schemas.microsoft.com/sharepoint/v3/contenttype/forms"/>
  </ds:schemaRefs>
</ds:datastoreItem>
</file>

<file path=customXml/itemProps3.xml><?xml version="1.0" encoding="utf-8"?>
<ds:datastoreItem xmlns:ds="http://schemas.openxmlformats.org/officeDocument/2006/customXml" ds:itemID="{B588AD8D-1EF1-40FE-ABB6-5F78DF0AD7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ce4d65-48b5-4510-a74e-67217dcdfa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1822</Words>
  <Application>Microsoft Office PowerPoint</Application>
  <PresentationFormat>Widescreen</PresentationFormat>
  <Paragraphs>285</Paragraphs>
  <Slides>31</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AauxPro OT</vt:lpstr>
      <vt:lpstr>Arial</vt:lpstr>
      <vt:lpstr>Calibri</vt:lpstr>
      <vt:lpstr>Calibri Light</vt:lpstr>
      <vt:lpstr>Office Theme</vt:lpstr>
      <vt:lpstr>PowerPoint Presentation</vt:lpstr>
      <vt:lpstr>Agenda</vt:lpstr>
      <vt:lpstr>COVID-19 Response Overview</vt:lpstr>
      <vt:lpstr>Temporary Policies for Resource Sharing and Fulfillment In Response to COVID Pandemic </vt:lpstr>
      <vt:lpstr>Important Note on Temporary Policies</vt:lpstr>
      <vt:lpstr>Temporary Policies for Resource Sharing and Fulfillment In Response to COVID Pandemic </vt:lpstr>
      <vt:lpstr>Calendar Maintenance: A Quick Review</vt:lpstr>
      <vt:lpstr>Important to Remember</vt:lpstr>
      <vt:lpstr>Adding Exceptions to SOH Manually</vt:lpstr>
      <vt:lpstr>Adding Exceptions to SOH Manually</vt:lpstr>
      <vt:lpstr>Adding Exceptions to SOH Manually</vt:lpstr>
      <vt:lpstr>Adding Exceptions to SOH Manually</vt:lpstr>
      <vt:lpstr>An Easier Way!</vt:lpstr>
      <vt:lpstr>Export to Excel</vt:lpstr>
      <vt:lpstr>Edit in Excel</vt:lpstr>
      <vt:lpstr>Edit in Excel</vt:lpstr>
      <vt:lpstr>Save the File and Import It into Alma*</vt:lpstr>
      <vt:lpstr>Don't forget to Apply Changes and Save</vt:lpstr>
      <vt:lpstr>Turning Off Resource Sharing in Alma</vt:lpstr>
      <vt:lpstr>Turning Off Resource Sharing in ILLiad/OCLC</vt:lpstr>
      <vt:lpstr>Empire Library Delivery</vt:lpstr>
      <vt:lpstr>Document Delivery in ILLiad</vt:lpstr>
      <vt:lpstr>Disabling On Shelf Requesting</vt:lpstr>
      <vt:lpstr>Disabling Recalls</vt:lpstr>
      <vt:lpstr>Changing Loan &amp; Renewal Periods</vt:lpstr>
      <vt:lpstr>Updating Due Dates</vt:lpstr>
      <vt:lpstr>Updating Hold Expiry Dates</vt:lpstr>
      <vt:lpstr>Waiving Fines</vt:lpstr>
      <vt:lpstr>Analytics Reports that May Be Helpful</vt:lpstr>
      <vt:lpstr>We're Here to Help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Pritting, Shannon</dc:creator>
  <cp:lastModifiedBy>Tim Jackson</cp:lastModifiedBy>
  <cp:revision>4</cp:revision>
  <dcterms:created xsi:type="dcterms:W3CDTF">2019-08-22T15:05:39Z</dcterms:created>
  <dcterms:modified xsi:type="dcterms:W3CDTF">2020-03-16T18:49:43Z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0x0101001025541735DBF5479A85A0E07C52A45A</vt:lpwstr>
  </property>
</Properties>
</file>