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9" r:id="rId3"/>
    <p:sldId id="258" r:id="rId4"/>
    <p:sldId id="271" r:id="rId5"/>
    <p:sldId id="280" r:id="rId6"/>
    <p:sldId id="272" r:id="rId7"/>
    <p:sldId id="261" r:id="rId8"/>
    <p:sldId id="276" r:id="rId9"/>
    <p:sldId id="274" r:id="rId10"/>
    <p:sldId id="275" r:id="rId11"/>
    <p:sldId id="273" r:id="rId12"/>
    <p:sldId id="277" r:id="rId13"/>
    <p:sldId id="263" r:id="rId14"/>
    <p:sldId id="279" r:id="rId15"/>
    <p:sldId id="281" r:id="rId16"/>
  </p:sldIdLst>
  <p:sldSz cx="9144000" cy="5143500" type="screen16x9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HIV Tests Conducted</a:t>
            </a:r>
            <a:r>
              <a:rPr lang="en-US" baseline="0" dirty="0"/>
              <a:t> at all FPATTs SDPs</a:t>
            </a:r>
            <a:r>
              <a:rPr lang="en-US" dirty="0"/>
              <a:t> between 2006 - 2018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Males 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28CD32C-4177-44EB-8EC5-BD5930890884}" type="VALUE"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BA-4332-83A6-CCB812B8E42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8576963-7832-4B1F-9B0F-2B86B423A824}" type="VALUE">
                      <a:rPr lang="en-US">
                        <a:solidFill>
                          <a:schemeClr val="bg1">
                            <a:lumMod val="75000"/>
                          </a:schemeClr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7BA-4332-83A6-CCB812B8E42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50</c:v>
                </c:pt>
                <c:pt idx="1">
                  <c:v>52</c:v>
                </c:pt>
                <c:pt idx="2">
                  <c:v>249</c:v>
                </c:pt>
                <c:pt idx="3">
                  <c:v>212</c:v>
                </c:pt>
                <c:pt idx="4">
                  <c:v>319</c:v>
                </c:pt>
                <c:pt idx="5">
                  <c:v>414</c:v>
                </c:pt>
                <c:pt idx="6">
                  <c:v>298</c:v>
                </c:pt>
                <c:pt idx="7">
                  <c:v>254</c:v>
                </c:pt>
                <c:pt idx="8">
                  <c:v>208</c:v>
                </c:pt>
                <c:pt idx="9">
                  <c:v>397</c:v>
                </c:pt>
                <c:pt idx="10">
                  <c:v>494</c:v>
                </c:pt>
                <c:pt idx="11">
                  <c:v>538</c:v>
                </c:pt>
                <c:pt idx="12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BA-4332-83A6-CCB812B8E4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143</c:v>
                </c:pt>
                <c:pt idx="1">
                  <c:v>416</c:v>
                </c:pt>
                <c:pt idx="2">
                  <c:v>488</c:v>
                </c:pt>
                <c:pt idx="3">
                  <c:v>538</c:v>
                </c:pt>
                <c:pt idx="4">
                  <c:v>909</c:v>
                </c:pt>
                <c:pt idx="5">
                  <c:v>878</c:v>
                </c:pt>
                <c:pt idx="6">
                  <c:v>743</c:v>
                </c:pt>
                <c:pt idx="7">
                  <c:v>571</c:v>
                </c:pt>
                <c:pt idx="8">
                  <c:v>519</c:v>
                </c:pt>
                <c:pt idx="9">
                  <c:v>821</c:v>
                </c:pt>
                <c:pt idx="10">
                  <c:v>1171</c:v>
                </c:pt>
                <c:pt idx="11">
                  <c:v>1058</c:v>
                </c:pt>
                <c:pt idx="12">
                  <c:v>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BA-4332-83A6-CCB812B8E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913168"/>
        <c:axId val="166913728"/>
      </c:barChart>
      <c:catAx>
        <c:axId val="16691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13728"/>
        <c:crosses val="autoZero"/>
        <c:auto val="1"/>
        <c:lblAlgn val="ctr"/>
        <c:lblOffset val="100"/>
        <c:noMultiLvlLbl val="0"/>
      </c:catAx>
      <c:valAx>
        <c:axId val="166913728"/>
        <c:scaling>
          <c:orientation val="minMax"/>
          <c:max val="17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1316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Females  Receiving</a:t>
            </a:r>
            <a:r>
              <a:rPr lang="en-US" baseline="0" dirty="0"/>
              <a:t> an HIV Test </a:t>
            </a:r>
            <a:r>
              <a:rPr lang="en-US" sz="1400" b="0" i="0" u="none" strike="noStrike" baseline="0" dirty="0">
                <a:effectLst/>
              </a:rPr>
              <a:t>at one of FPATT’s SDPs </a:t>
            </a:r>
            <a:r>
              <a:rPr lang="en-US" baseline="0" dirty="0"/>
              <a:t> 2006 - 2018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Sheet1!$T$11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6036745406822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CB-489D-BC34-5643B1BC77F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Sheet1!$S$12:$S$13</c:f>
              <c:strCache>
                <c:ptCount val="2"/>
                <c:pt idx="0">
                  <c:v>HIV non-reactive</c:v>
                </c:pt>
                <c:pt idx="1">
                  <c:v>HIV reactive</c:v>
                </c:pt>
              </c:strCache>
            </c:strRef>
          </c:cat>
          <c:val>
            <c:numRef>
              <c:f>Sheet1!$T$12:$T$13</c:f>
              <c:numCache>
                <c:formatCode>General</c:formatCode>
                <c:ptCount val="2"/>
                <c:pt idx="0">
                  <c:v>8506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CB-489D-BC34-5643B1BC7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915968"/>
        <c:axId val="166916528"/>
      </c:barChart>
      <c:catAx>
        <c:axId val="16691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16528"/>
        <c:crosses val="autoZero"/>
        <c:auto val="1"/>
        <c:lblAlgn val="ctr"/>
        <c:lblOffset val="100"/>
        <c:noMultiLvlLbl val="0"/>
      </c:catAx>
      <c:valAx>
        <c:axId val="16691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1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Males Receiving an HIV Test</a:t>
            </a:r>
            <a:r>
              <a:rPr lang="en-US" baseline="0" dirty="0"/>
              <a:t> at one of FPATT’s SDPs </a:t>
            </a:r>
            <a:r>
              <a:rPr lang="en-US" dirty="0"/>
              <a:t>2006</a:t>
            </a:r>
            <a:r>
              <a:rPr lang="en-US" baseline="0" dirty="0"/>
              <a:t> -2018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Sheet1!$Q$11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56235418489355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881-466F-989A-6C84FAC8CEC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185067526415994E-16"/>
                  <c:y val="-4.26585739282589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881-466F-989A-6C84FAC8CEC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Sheet1!$P$12:$P$13</c:f>
              <c:strCache>
                <c:ptCount val="2"/>
                <c:pt idx="0">
                  <c:v>HIV non-reactive</c:v>
                </c:pt>
                <c:pt idx="1">
                  <c:v>HIV reactive</c:v>
                </c:pt>
              </c:strCache>
            </c:strRef>
          </c:cat>
          <c:val>
            <c:numRef>
              <c:f>Sheet1!$Q$12:$Q$13</c:f>
              <c:numCache>
                <c:formatCode>General</c:formatCode>
                <c:ptCount val="2"/>
                <c:pt idx="0">
                  <c:v>3583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81-466F-989A-6C84FAC8CE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6918768"/>
        <c:axId val="174349920"/>
      </c:barChart>
      <c:catAx>
        <c:axId val="16691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49920"/>
        <c:crosses val="autoZero"/>
        <c:auto val="1"/>
        <c:lblAlgn val="ctr"/>
        <c:lblOffset val="100"/>
        <c:noMultiLvlLbl val="0"/>
      </c:catAx>
      <c:valAx>
        <c:axId val="174349920"/>
        <c:scaling>
          <c:orientation val="minMax"/>
          <c:max val="9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1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89C99-27E9-4D7B-9EA7-E5B13AD2BEB0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055449AE-6449-4BC4-8AC9-A3340A27E7EB}">
      <dgm:prSet phldrT="[Text]"/>
      <dgm:spPr/>
      <dgm:t>
        <a:bodyPr/>
        <a:lstStyle/>
        <a:p>
          <a:r>
            <a:rPr lang="en-US" dirty="0">
              <a:latin typeface="+mn-lt"/>
            </a:rPr>
            <a:t>More than 60 years experience working to advance the sexual and reproductive health and rights landscape of Trinidad and Tobago</a:t>
          </a:r>
          <a:endParaRPr lang="en-GB" dirty="0">
            <a:latin typeface="+mn-lt"/>
          </a:endParaRPr>
        </a:p>
      </dgm:t>
    </dgm:pt>
    <dgm:pt modelId="{ACA7D4F8-7A03-454F-8CC3-B7A5EC11318D}" type="parTrans" cxnId="{022C4FA9-060F-44D1-928F-0D7C5479A428}">
      <dgm:prSet/>
      <dgm:spPr/>
      <dgm:t>
        <a:bodyPr/>
        <a:lstStyle/>
        <a:p>
          <a:endParaRPr lang="en-GB"/>
        </a:p>
      </dgm:t>
    </dgm:pt>
    <dgm:pt modelId="{C793B1CD-1C22-4265-AD14-6A30D0F14557}" type="sibTrans" cxnId="{022C4FA9-060F-44D1-928F-0D7C5479A428}">
      <dgm:prSet/>
      <dgm:spPr/>
      <dgm:t>
        <a:bodyPr/>
        <a:lstStyle/>
        <a:p>
          <a:endParaRPr lang="en-GB"/>
        </a:p>
      </dgm:t>
    </dgm:pt>
    <dgm:pt modelId="{33516D24-56AA-440D-BD3A-91B14C3690C3}">
      <dgm:prSet phldrT="[Text]"/>
      <dgm:spPr/>
      <dgm:t>
        <a:bodyPr/>
        <a:lstStyle/>
        <a:p>
          <a:r>
            <a:rPr lang="en-US" dirty="0">
              <a:latin typeface="+mn-lt"/>
            </a:rPr>
            <a:t>Comprehensive package of clinical sexual and reproductive health services, offered through 5 Service Delivery Points: 3 Static Clinics, Mobile Unit, Outreach Services</a:t>
          </a:r>
          <a:endParaRPr lang="en-GB" dirty="0">
            <a:latin typeface="+mn-lt"/>
          </a:endParaRPr>
        </a:p>
      </dgm:t>
    </dgm:pt>
    <dgm:pt modelId="{BDF08807-8DB8-459A-A9CC-5816F40A6E9C}" type="parTrans" cxnId="{DD693810-AC5F-4564-93A9-F12621DE863C}">
      <dgm:prSet/>
      <dgm:spPr/>
      <dgm:t>
        <a:bodyPr/>
        <a:lstStyle/>
        <a:p>
          <a:endParaRPr lang="en-GB"/>
        </a:p>
      </dgm:t>
    </dgm:pt>
    <dgm:pt modelId="{425F7FA1-A951-49AD-A73B-DF679B9A114B}" type="sibTrans" cxnId="{DD693810-AC5F-4564-93A9-F12621DE863C}">
      <dgm:prSet/>
      <dgm:spPr/>
      <dgm:t>
        <a:bodyPr/>
        <a:lstStyle/>
        <a:p>
          <a:endParaRPr lang="en-GB"/>
        </a:p>
      </dgm:t>
    </dgm:pt>
    <dgm:pt modelId="{B021E22E-3475-4F91-BB83-99547B9F20C3}">
      <dgm:prSet phldrT="[Text]"/>
      <dgm:spPr/>
      <dgm:t>
        <a:bodyPr/>
        <a:lstStyle/>
        <a:p>
          <a:r>
            <a:rPr lang="en-US" dirty="0">
              <a:latin typeface="+mn-lt"/>
            </a:rPr>
            <a:t>Networks and partnerships with government, corporate, technical and community sectors</a:t>
          </a:r>
          <a:endParaRPr lang="en-GB" dirty="0">
            <a:latin typeface="+mn-lt"/>
          </a:endParaRPr>
        </a:p>
      </dgm:t>
    </dgm:pt>
    <dgm:pt modelId="{BFDFA9DF-BC9E-48AF-9B0B-2300E8CC1B0D}" type="parTrans" cxnId="{1E0B938A-B03D-4E7F-9464-45340A8FCA69}">
      <dgm:prSet/>
      <dgm:spPr/>
      <dgm:t>
        <a:bodyPr/>
        <a:lstStyle/>
        <a:p>
          <a:endParaRPr lang="en-GB"/>
        </a:p>
      </dgm:t>
    </dgm:pt>
    <dgm:pt modelId="{F942B6FD-6D30-4708-810E-B7D4EE4A00AF}" type="sibTrans" cxnId="{1E0B938A-B03D-4E7F-9464-45340A8FCA69}">
      <dgm:prSet/>
      <dgm:spPr/>
      <dgm:t>
        <a:bodyPr/>
        <a:lstStyle/>
        <a:p>
          <a:endParaRPr lang="en-GB"/>
        </a:p>
      </dgm:t>
    </dgm:pt>
    <dgm:pt modelId="{2B37F67B-7C3D-44F8-9FEF-B1262B141E91}">
      <dgm:prSet phldrT="[Text]"/>
      <dgm:spPr/>
      <dgm:t>
        <a:bodyPr/>
        <a:lstStyle/>
        <a:p>
          <a:r>
            <a:rPr lang="en-GB" dirty="0">
              <a:latin typeface="+mn-lt"/>
            </a:rPr>
            <a:t>Accredited member of the International Planned Parenthood Federation (IPPF)</a:t>
          </a:r>
        </a:p>
      </dgm:t>
    </dgm:pt>
    <dgm:pt modelId="{F6B8CA2F-3193-45AE-ADB0-7DB346DD53B8}" type="parTrans" cxnId="{FBFDB006-5129-4A1B-8FD5-5DACBC08C757}">
      <dgm:prSet/>
      <dgm:spPr/>
      <dgm:t>
        <a:bodyPr/>
        <a:lstStyle/>
        <a:p>
          <a:endParaRPr lang="en-US"/>
        </a:p>
      </dgm:t>
    </dgm:pt>
    <dgm:pt modelId="{8A654921-B77C-4195-B455-5A143AE0DE4A}" type="sibTrans" cxnId="{FBFDB006-5129-4A1B-8FD5-5DACBC08C757}">
      <dgm:prSet/>
      <dgm:spPr/>
      <dgm:t>
        <a:bodyPr/>
        <a:lstStyle/>
        <a:p>
          <a:endParaRPr lang="en-US"/>
        </a:p>
      </dgm:t>
    </dgm:pt>
    <dgm:pt modelId="{3BBD99D7-D670-4DEB-93A6-0F3F13C565B7}" type="pres">
      <dgm:prSet presAssocID="{AB989C99-27E9-4D7B-9EA7-E5B13AD2BE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510D179-C3A2-4FFE-9939-4EBD58D3C0A4}" type="pres">
      <dgm:prSet presAssocID="{AB989C99-27E9-4D7B-9EA7-E5B13AD2BEB0}" presName="Name1" presStyleCnt="0"/>
      <dgm:spPr/>
    </dgm:pt>
    <dgm:pt modelId="{7141112A-D59E-43B5-A1FE-0CC2F0891052}" type="pres">
      <dgm:prSet presAssocID="{AB989C99-27E9-4D7B-9EA7-E5B13AD2BEB0}" presName="cycle" presStyleCnt="0"/>
      <dgm:spPr/>
    </dgm:pt>
    <dgm:pt modelId="{399A59B4-132B-4A98-99D3-9AF634D96F79}" type="pres">
      <dgm:prSet presAssocID="{AB989C99-27E9-4D7B-9EA7-E5B13AD2BEB0}" presName="srcNode" presStyleLbl="node1" presStyleIdx="0" presStyleCnt="4"/>
      <dgm:spPr/>
    </dgm:pt>
    <dgm:pt modelId="{A3358038-87BB-4B0E-A9B2-3487F445CA06}" type="pres">
      <dgm:prSet presAssocID="{AB989C99-27E9-4D7B-9EA7-E5B13AD2BEB0}" presName="conn" presStyleLbl="parChTrans1D2" presStyleIdx="0" presStyleCnt="1"/>
      <dgm:spPr/>
      <dgm:t>
        <a:bodyPr/>
        <a:lstStyle/>
        <a:p>
          <a:endParaRPr lang="en-US"/>
        </a:p>
      </dgm:t>
    </dgm:pt>
    <dgm:pt modelId="{7CF4EAF6-4A42-429E-B625-E6797F8AA867}" type="pres">
      <dgm:prSet presAssocID="{AB989C99-27E9-4D7B-9EA7-E5B13AD2BEB0}" presName="extraNode" presStyleLbl="node1" presStyleIdx="0" presStyleCnt="4"/>
      <dgm:spPr/>
    </dgm:pt>
    <dgm:pt modelId="{F2ADE293-2C71-4457-BAAA-5EE786AD5D22}" type="pres">
      <dgm:prSet presAssocID="{AB989C99-27E9-4D7B-9EA7-E5B13AD2BEB0}" presName="dstNode" presStyleLbl="node1" presStyleIdx="0" presStyleCnt="4"/>
      <dgm:spPr/>
    </dgm:pt>
    <dgm:pt modelId="{2A4C9E04-4552-454A-A3E1-4DCDEC89EEA2}" type="pres">
      <dgm:prSet presAssocID="{2B37F67B-7C3D-44F8-9FEF-B1262B141E9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78067-88D6-459E-85D8-36996276C6F0}" type="pres">
      <dgm:prSet presAssocID="{2B37F67B-7C3D-44F8-9FEF-B1262B141E91}" presName="accent_1" presStyleCnt="0"/>
      <dgm:spPr/>
    </dgm:pt>
    <dgm:pt modelId="{BBF24256-96D1-4873-ADC5-D593FB0CF644}" type="pres">
      <dgm:prSet presAssocID="{2B37F67B-7C3D-44F8-9FEF-B1262B141E91}" presName="accentRepeatNode" presStyleLbl="solidFgAcc1" presStyleIdx="0" presStyleCnt="4"/>
      <dgm:spPr/>
    </dgm:pt>
    <dgm:pt modelId="{A67506B8-1840-4A4F-BFFC-1C4126C4CB3A}" type="pres">
      <dgm:prSet presAssocID="{055449AE-6449-4BC4-8AC9-A3340A27E7E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3BEE4-2EB5-48E9-A92F-BE710B2D319A}" type="pres">
      <dgm:prSet presAssocID="{055449AE-6449-4BC4-8AC9-A3340A27E7EB}" presName="accent_2" presStyleCnt="0"/>
      <dgm:spPr/>
    </dgm:pt>
    <dgm:pt modelId="{655FF22C-EC49-431A-B2A3-BDE0790525E0}" type="pres">
      <dgm:prSet presAssocID="{055449AE-6449-4BC4-8AC9-A3340A27E7EB}" presName="accentRepeatNode" presStyleLbl="solidFgAcc1" presStyleIdx="1" presStyleCnt="4"/>
      <dgm:spPr/>
    </dgm:pt>
    <dgm:pt modelId="{CD6630EC-0964-4767-9CDB-6E46E7DBC08F}" type="pres">
      <dgm:prSet presAssocID="{33516D24-56AA-440D-BD3A-91B14C3690C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72876-5ED0-4D71-8D6E-EF2DC1E13114}" type="pres">
      <dgm:prSet presAssocID="{33516D24-56AA-440D-BD3A-91B14C3690C3}" presName="accent_3" presStyleCnt="0"/>
      <dgm:spPr/>
    </dgm:pt>
    <dgm:pt modelId="{1DEFCAB9-64BC-416D-8C09-E4BEF03C2D31}" type="pres">
      <dgm:prSet presAssocID="{33516D24-56AA-440D-BD3A-91B14C3690C3}" presName="accentRepeatNode" presStyleLbl="solidFgAcc1" presStyleIdx="2" presStyleCnt="4"/>
      <dgm:spPr/>
    </dgm:pt>
    <dgm:pt modelId="{08797755-CE34-4FAC-9C49-D88DB28DACF3}" type="pres">
      <dgm:prSet presAssocID="{B021E22E-3475-4F91-BB83-99547B9F20C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37460-B6CA-4A85-996E-1A73D8313CED}" type="pres">
      <dgm:prSet presAssocID="{B021E22E-3475-4F91-BB83-99547B9F20C3}" presName="accent_4" presStyleCnt="0"/>
      <dgm:spPr/>
    </dgm:pt>
    <dgm:pt modelId="{99C0A867-0F3C-447A-8CDB-A1444639C293}" type="pres">
      <dgm:prSet presAssocID="{B021E22E-3475-4F91-BB83-99547B9F20C3}" presName="accentRepeatNode" presStyleLbl="solidFgAcc1" presStyleIdx="3" presStyleCnt="4"/>
      <dgm:spPr/>
    </dgm:pt>
  </dgm:ptLst>
  <dgm:cxnLst>
    <dgm:cxn modelId="{766BBE5F-ED97-4070-AA2C-3DAF162C2543}" type="presOf" srcId="{2B37F67B-7C3D-44F8-9FEF-B1262B141E91}" destId="{2A4C9E04-4552-454A-A3E1-4DCDEC89EEA2}" srcOrd="0" destOrd="0" presId="urn:microsoft.com/office/officeart/2008/layout/VerticalCurvedList"/>
    <dgm:cxn modelId="{B11BCD0E-803E-4EC8-B815-0D2A36A05439}" type="presOf" srcId="{AB989C99-27E9-4D7B-9EA7-E5B13AD2BEB0}" destId="{3BBD99D7-D670-4DEB-93A6-0F3F13C565B7}" srcOrd="0" destOrd="0" presId="urn:microsoft.com/office/officeart/2008/layout/VerticalCurvedList"/>
    <dgm:cxn modelId="{4926721F-1E0D-4003-9913-979B2D5E9A34}" type="presOf" srcId="{B021E22E-3475-4F91-BB83-99547B9F20C3}" destId="{08797755-CE34-4FAC-9C49-D88DB28DACF3}" srcOrd="0" destOrd="0" presId="urn:microsoft.com/office/officeart/2008/layout/VerticalCurvedList"/>
    <dgm:cxn modelId="{ED7EF360-25DA-421A-8B4D-706295F6D735}" type="presOf" srcId="{8A654921-B77C-4195-B455-5A143AE0DE4A}" destId="{A3358038-87BB-4B0E-A9B2-3487F445CA06}" srcOrd="0" destOrd="0" presId="urn:microsoft.com/office/officeart/2008/layout/VerticalCurvedList"/>
    <dgm:cxn modelId="{3C337B8D-F5B5-4A3D-B5E7-86A111FC9851}" type="presOf" srcId="{33516D24-56AA-440D-BD3A-91B14C3690C3}" destId="{CD6630EC-0964-4767-9CDB-6E46E7DBC08F}" srcOrd="0" destOrd="0" presId="urn:microsoft.com/office/officeart/2008/layout/VerticalCurvedList"/>
    <dgm:cxn modelId="{FBFDB006-5129-4A1B-8FD5-5DACBC08C757}" srcId="{AB989C99-27E9-4D7B-9EA7-E5B13AD2BEB0}" destId="{2B37F67B-7C3D-44F8-9FEF-B1262B141E91}" srcOrd="0" destOrd="0" parTransId="{F6B8CA2F-3193-45AE-ADB0-7DB346DD53B8}" sibTransId="{8A654921-B77C-4195-B455-5A143AE0DE4A}"/>
    <dgm:cxn modelId="{DD693810-AC5F-4564-93A9-F12621DE863C}" srcId="{AB989C99-27E9-4D7B-9EA7-E5B13AD2BEB0}" destId="{33516D24-56AA-440D-BD3A-91B14C3690C3}" srcOrd="2" destOrd="0" parTransId="{BDF08807-8DB8-459A-A9CC-5816F40A6E9C}" sibTransId="{425F7FA1-A951-49AD-A73B-DF679B9A114B}"/>
    <dgm:cxn modelId="{022C4FA9-060F-44D1-928F-0D7C5479A428}" srcId="{AB989C99-27E9-4D7B-9EA7-E5B13AD2BEB0}" destId="{055449AE-6449-4BC4-8AC9-A3340A27E7EB}" srcOrd="1" destOrd="0" parTransId="{ACA7D4F8-7A03-454F-8CC3-B7A5EC11318D}" sibTransId="{C793B1CD-1C22-4265-AD14-6A30D0F14557}"/>
    <dgm:cxn modelId="{722ACBD2-36F2-48B2-B6C8-0E2BA672090E}" type="presOf" srcId="{055449AE-6449-4BC4-8AC9-A3340A27E7EB}" destId="{A67506B8-1840-4A4F-BFFC-1C4126C4CB3A}" srcOrd="0" destOrd="0" presId="urn:microsoft.com/office/officeart/2008/layout/VerticalCurvedList"/>
    <dgm:cxn modelId="{1E0B938A-B03D-4E7F-9464-45340A8FCA69}" srcId="{AB989C99-27E9-4D7B-9EA7-E5B13AD2BEB0}" destId="{B021E22E-3475-4F91-BB83-99547B9F20C3}" srcOrd="3" destOrd="0" parTransId="{BFDFA9DF-BC9E-48AF-9B0B-2300E8CC1B0D}" sibTransId="{F942B6FD-6D30-4708-810E-B7D4EE4A00AF}"/>
    <dgm:cxn modelId="{6A64C452-9991-4544-807A-DEC2CAA689C5}" type="presParOf" srcId="{3BBD99D7-D670-4DEB-93A6-0F3F13C565B7}" destId="{3510D179-C3A2-4FFE-9939-4EBD58D3C0A4}" srcOrd="0" destOrd="0" presId="urn:microsoft.com/office/officeart/2008/layout/VerticalCurvedList"/>
    <dgm:cxn modelId="{B4D7DD2F-CED2-4B1B-B25E-AEF53908BF8A}" type="presParOf" srcId="{3510D179-C3A2-4FFE-9939-4EBD58D3C0A4}" destId="{7141112A-D59E-43B5-A1FE-0CC2F0891052}" srcOrd="0" destOrd="0" presId="urn:microsoft.com/office/officeart/2008/layout/VerticalCurvedList"/>
    <dgm:cxn modelId="{67A1564C-367F-42FC-8F63-14E5802D06B7}" type="presParOf" srcId="{7141112A-D59E-43B5-A1FE-0CC2F0891052}" destId="{399A59B4-132B-4A98-99D3-9AF634D96F79}" srcOrd="0" destOrd="0" presId="urn:microsoft.com/office/officeart/2008/layout/VerticalCurvedList"/>
    <dgm:cxn modelId="{504493F6-2101-4675-B112-C026F51E31AE}" type="presParOf" srcId="{7141112A-D59E-43B5-A1FE-0CC2F0891052}" destId="{A3358038-87BB-4B0E-A9B2-3487F445CA06}" srcOrd="1" destOrd="0" presId="urn:microsoft.com/office/officeart/2008/layout/VerticalCurvedList"/>
    <dgm:cxn modelId="{63633B58-7512-49AB-9C36-8B215DBD674C}" type="presParOf" srcId="{7141112A-D59E-43B5-A1FE-0CC2F0891052}" destId="{7CF4EAF6-4A42-429E-B625-E6797F8AA867}" srcOrd="2" destOrd="0" presId="urn:microsoft.com/office/officeart/2008/layout/VerticalCurvedList"/>
    <dgm:cxn modelId="{57173E46-40EE-46A2-A50B-98F5194AD350}" type="presParOf" srcId="{7141112A-D59E-43B5-A1FE-0CC2F0891052}" destId="{F2ADE293-2C71-4457-BAAA-5EE786AD5D22}" srcOrd="3" destOrd="0" presId="urn:microsoft.com/office/officeart/2008/layout/VerticalCurvedList"/>
    <dgm:cxn modelId="{89557BC5-97B6-48C7-9A95-5DB8E137ADC4}" type="presParOf" srcId="{3510D179-C3A2-4FFE-9939-4EBD58D3C0A4}" destId="{2A4C9E04-4552-454A-A3E1-4DCDEC89EEA2}" srcOrd="1" destOrd="0" presId="urn:microsoft.com/office/officeart/2008/layout/VerticalCurvedList"/>
    <dgm:cxn modelId="{AB946795-C35B-4F56-B493-6C5CF8EFE0EB}" type="presParOf" srcId="{3510D179-C3A2-4FFE-9939-4EBD58D3C0A4}" destId="{46778067-88D6-459E-85D8-36996276C6F0}" srcOrd="2" destOrd="0" presId="urn:microsoft.com/office/officeart/2008/layout/VerticalCurvedList"/>
    <dgm:cxn modelId="{FFFE2786-6F26-479F-9B44-6A9217248DEA}" type="presParOf" srcId="{46778067-88D6-459E-85D8-36996276C6F0}" destId="{BBF24256-96D1-4873-ADC5-D593FB0CF644}" srcOrd="0" destOrd="0" presId="urn:microsoft.com/office/officeart/2008/layout/VerticalCurvedList"/>
    <dgm:cxn modelId="{E4F1C8CC-641F-48E3-97E4-095AF725B162}" type="presParOf" srcId="{3510D179-C3A2-4FFE-9939-4EBD58D3C0A4}" destId="{A67506B8-1840-4A4F-BFFC-1C4126C4CB3A}" srcOrd="3" destOrd="0" presId="urn:microsoft.com/office/officeart/2008/layout/VerticalCurvedList"/>
    <dgm:cxn modelId="{5876D5F5-4B25-480D-AF7C-2B4C9BA75174}" type="presParOf" srcId="{3510D179-C3A2-4FFE-9939-4EBD58D3C0A4}" destId="{3683BEE4-2EB5-48E9-A92F-BE710B2D319A}" srcOrd="4" destOrd="0" presId="urn:microsoft.com/office/officeart/2008/layout/VerticalCurvedList"/>
    <dgm:cxn modelId="{81BE742D-89D9-4796-8905-D02C0070B9EF}" type="presParOf" srcId="{3683BEE4-2EB5-48E9-A92F-BE710B2D319A}" destId="{655FF22C-EC49-431A-B2A3-BDE0790525E0}" srcOrd="0" destOrd="0" presId="urn:microsoft.com/office/officeart/2008/layout/VerticalCurvedList"/>
    <dgm:cxn modelId="{7D32239C-D71A-44E8-BE4F-335434FD1D97}" type="presParOf" srcId="{3510D179-C3A2-4FFE-9939-4EBD58D3C0A4}" destId="{CD6630EC-0964-4767-9CDB-6E46E7DBC08F}" srcOrd="5" destOrd="0" presId="urn:microsoft.com/office/officeart/2008/layout/VerticalCurvedList"/>
    <dgm:cxn modelId="{04E6D899-182B-45EA-AC9B-9372A26CD042}" type="presParOf" srcId="{3510D179-C3A2-4FFE-9939-4EBD58D3C0A4}" destId="{0EB72876-5ED0-4D71-8D6E-EF2DC1E13114}" srcOrd="6" destOrd="0" presId="urn:microsoft.com/office/officeart/2008/layout/VerticalCurvedList"/>
    <dgm:cxn modelId="{C3FAA700-E21F-47C4-B7EB-9195EFEBE673}" type="presParOf" srcId="{0EB72876-5ED0-4D71-8D6E-EF2DC1E13114}" destId="{1DEFCAB9-64BC-416D-8C09-E4BEF03C2D31}" srcOrd="0" destOrd="0" presId="urn:microsoft.com/office/officeart/2008/layout/VerticalCurvedList"/>
    <dgm:cxn modelId="{A06AF8E2-F76D-4A4F-8D5B-03A296976A69}" type="presParOf" srcId="{3510D179-C3A2-4FFE-9939-4EBD58D3C0A4}" destId="{08797755-CE34-4FAC-9C49-D88DB28DACF3}" srcOrd="7" destOrd="0" presId="urn:microsoft.com/office/officeart/2008/layout/VerticalCurvedList"/>
    <dgm:cxn modelId="{9C0753D5-E8AF-4B66-BBAD-E79396D1BFB5}" type="presParOf" srcId="{3510D179-C3A2-4FFE-9939-4EBD58D3C0A4}" destId="{46137460-B6CA-4A85-996E-1A73D8313CED}" srcOrd="8" destOrd="0" presId="urn:microsoft.com/office/officeart/2008/layout/VerticalCurvedList"/>
    <dgm:cxn modelId="{2D0AEFE7-D5C8-480A-A553-71C94020CEE5}" type="presParOf" srcId="{46137460-B6CA-4A85-996E-1A73D8313CED}" destId="{99C0A867-0F3C-447A-8CDB-A1444639C2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F266D4-104E-47C0-A207-186B0EDE9AD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337081-CABB-4F8D-9834-69F587F0191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>
              <a:solidFill>
                <a:schemeClr val="tx1"/>
              </a:solidFill>
            </a:rPr>
            <a:t>VCT service provider since 2003 (15 years)</a:t>
          </a:r>
        </a:p>
      </dgm:t>
    </dgm:pt>
    <dgm:pt modelId="{2857CC31-6D8C-4935-918E-B987376B4CB4}" type="parTrans" cxnId="{9CE5B657-467E-44C2-BC00-CF2C40E3CC80}">
      <dgm:prSet/>
      <dgm:spPr/>
      <dgm:t>
        <a:bodyPr/>
        <a:lstStyle/>
        <a:p>
          <a:endParaRPr lang="en-US"/>
        </a:p>
      </dgm:t>
    </dgm:pt>
    <dgm:pt modelId="{EE0C83DA-EEA7-4FCE-803C-6A6391482EDA}" type="sibTrans" cxnId="{9CE5B657-467E-44C2-BC00-CF2C40E3CC80}">
      <dgm:prSet/>
      <dgm:spPr/>
      <dgm:t>
        <a:bodyPr/>
        <a:lstStyle/>
        <a:p>
          <a:endParaRPr lang="en-US"/>
        </a:p>
      </dgm:t>
    </dgm:pt>
    <dgm:pt modelId="{6CEC4C54-CAC5-447F-877A-DBB4D4AAD6E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>
              <a:solidFill>
                <a:schemeClr val="tx1"/>
              </a:solidFill>
            </a:rPr>
            <a:t>Comprehensive Service Delivery Model</a:t>
          </a:r>
        </a:p>
      </dgm:t>
    </dgm:pt>
    <dgm:pt modelId="{26B97A76-770F-420F-8320-D0A8745F46E2}" type="parTrans" cxnId="{DC4B8192-C659-46EF-BBB1-311E5AAFA8BC}">
      <dgm:prSet/>
      <dgm:spPr/>
      <dgm:t>
        <a:bodyPr/>
        <a:lstStyle/>
        <a:p>
          <a:endParaRPr lang="en-US"/>
        </a:p>
      </dgm:t>
    </dgm:pt>
    <dgm:pt modelId="{4845F557-BEBC-4948-A987-FBE852E39C91}" type="sibTrans" cxnId="{DC4B8192-C659-46EF-BBB1-311E5AAFA8BC}">
      <dgm:prSet/>
      <dgm:spPr/>
      <dgm:t>
        <a:bodyPr/>
        <a:lstStyle/>
        <a:p>
          <a:endParaRPr lang="en-US"/>
        </a:p>
      </dgm:t>
    </dgm:pt>
    <dgm:pt modelId="{090848E5-5F03-4648-90DC-6A97B9DEAA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>
              <a:solidFill>
                <a:schemeClr val="tx1"/>
              </a:solidFill>
            </a:rPr>
            <a:t>HIV and AIDS does not exist in isolation, it is part of our overall sexual and reproductive health</a:t>
          </a:r>
        </a:p>
      </dgm:t>
    </dgm:pt>
    <dgm:pt modelId="{5E163DB6-628F-4F65-96FC-A4DF5A68F0F4}" type="parTrans" cxnId="{48886ABA-EC4C-4CD2-8489-EC9F706A0A10}">
      <dgm:prSet/>
      <dgm:spPr/>
      <dgm:t>
        <a:bodyPr/>
        <a:lstStyle/>
        <a:p>
          <a:endParaRPr lang="en-US"/>
        </a:p>
      </dgm:t>
    </dgm:pt>
    <dgm:pt modelId="{4E775682-25C0-420A-8B6C-C65505F84D06}" type="sibTrans" cxnId="{48886ABA-EC4C-4CD2-8489-EC9F706A0A10}">
      <dgm:prSet/>
      <dgm:spPr/>
      <dgm:t>
        <a:bodyPr/>
        <a:lstStyle/>
        <a:p>
          <a:endParaRPr lang="en-US"/>
        </a:p>
      </dgm:t>
    </dgm:pt>
    <dgm:pt modelId="{65288DF3-E9AB-4578-8E17-A2A02686AAED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>
              <a:solidFill>
                <a:schemeClr val="tx1"/>
              </a:solidFill>
            </a:rPr>
            <a:t>Linkage to care not a new concept</a:t>
          </a:r>
        </a:p>
      </dgm:t>
    </dgm:pt>
    <dgm:pt modelId="{5D7AE443-2F10-43B4-B3AC-4FBA32FC9A90}" type="parTrans" cxnId="{058E4432-3607-4FC3-9822-2DF7ACBA95BE}">
      <dgm:prSet/>
      <dgm:spPr/>
      <dgm:t>
        <a:bodyPr/>
        <a:lstStyle/>
        <a:p>
          <a:endParaRPr lang="en-US"/>
        </a:p>
      </dgm:t>
    </dgm:pt>
    <dgm:pt modelId="{C5071463-CADB-488B-B64A-78B77991355F}" type="sibTrans" cxnId="{058E4432-3607-4FC3-9822-2DF7ACBA95BE}">
      <dgm:prSet/>
      <dgm:spPr/>
      <dgm:t>
        <a:bodyPr/>
        <a:lstStyle/>
        <a:p>
          <a:endParaRPr lang="en-US"/>
        </a:p>
      </dgm:t>
    </dgm:pt>
    <dgm:pt modelId="{39B2EFF4-453E-43DD-B10A-CADB07A843B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>
              <a:solidFill>
                <a:schemeClr val="tx1"/>
              </a:solidFill>
            </a:rPr>
            <a:t>FPATT forged and maintained public and private sector relationships, some of which predates many current agencies.</a:t>
          </a:r>
        </a:p>
      </dgm:t>
    </dgm:pt>
    <dgm:pt modelId="{EA88DC0C-0ABA-4AEC-9EF4-81437792CF1B}" type="parTrans" cxnId="{98B090AE-046E-46E3-83F8-535E67EFF04C}">
      <dgm:prSet/>
      <dgm:spPr/>
      <dgm:t>
        <a:bodyPr/>
        <a:lstStyle/>
        <a:p>
          <a:endParaRPr lang="en-US"/>
        </a:p>
      </dgm:t>
    </dgm:pt>
    <dgm:pt modelId="{5B26FAF8-30D5-4EB5-A3DF-C16C95232E4F}" type="sibTrans" cxnId="{98B090AE-046E-46E3-83F8-535E67EFF04C}">
      <dgm:prSet/>
      <dgm:spPr/>
      <dgm:t>
        <a:bodyPr/>
        <a:lstStyle/>
        <a:p>
          <a:endParaRPr lang="en-US"/>
        </a:p>
      </dgm:t>
    </dgm:pt>
    <dgm:pt modelId="{878DE16F-6BD9-4F4D-A449-3E9B734D31C4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000" b="0" dirty="0">
            <a:latin typeface="+mn-lt"/>
          </a:endParaRPr>
        </a:p>
      </dgm:t>
    </dgm:pt>
    <dgm:pt modelId="{9C57F5A1-1C04-44C6-BDFF-DBD28A2AD8BA}" type="parTrans" cxnId="{A6160829-2E44-4EBB-A4AC-418EF46EA386}">
      <dgm:prSet/>
      <dgm:spPr/>
      <dgm:t>
        <a:bodyPr/>
        <a:lstStyle/>
        <a:p>
          <a:endParaRPr lang="en-US"/>
        </a:p>
      </dgm:t>
    </dgm:pt>
    <dgm:pt modelId="{3C35BFE8-685A-49EA-AA92-5C7CB79E1C5D}" type="sibTrans" cxnId="{A6160829-2E44-4EBB-A4AC-418EF46EA386}">
      <dgm:prSet/>
      <dgm:spPr/>
      <dgm:t>
        <a:bodyPr/>
        <a:lstStyle/>
        <a:p>
          <a:endParaRPr lang="en-US"/>
        </a:p>
      </dgm:t>
    </dgm:pt>
    <dgm:pt modelId="{29A1E686-81B1-49D6-80E6-51BC8401BF69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000" dirty="0">
            <a:solidFill>
              <a:schemeClr val="tx1"/>
            </a:solidFill>
          </a:endParaRPr>
        </a:p>
      </dgm:t>
    </dgm:pt>
    <dgm:pt modelId="{DEE64F6E-96A3-4D5D-B468-F3B3E86B533A}" type="parTrans" cxnId="{42E4289F-6F07-49AE-97DC-B016E3B4E486}">
      <dgm:prSet/>
      <dgm:spPr/>
      <dgm:t>
        <a:bodyPr/>
        <a:lstStyle/>
        <a:p>
          <a:endParaRPr lang="en-US"/>
        </a:p>
      </dgm:t>
    </dgm:pt>
    <dgm:pt modelId="{8F5820DF-6C58-4E72-B166-79F0BB02CB55}" type="sibTrans" cxnId="{42E4289F-6F07-49AE-97DC-B016E3B4E486}">
      <dgm:prSet/>
      <dgm:spPr/>
      <dgm:t>
        <a:bodyPr/>
        <a:lstStyle/>
        <a:p>
          <a:endParaRPr lang="en-US"/>
        </a:p>
      </dgm:t>
    </dgm:pt>
    <dgm:pt modelId="{CAB83177-77A7-41DA-B723-FC40184C4B4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>
              <a:solidFill>
                <a:schemeClr val="tx1"/>
              </a:solidFill>
            </a:rPr>
            <a:t>From the onset we recognized the importance of leveraging existing and new relationships to ensure comprehensive support for HIV positive persons.</a:t>
          </a:r>
          <a:endParaRPr lang="en-US" sz="1100" dirty="0"/>
        </a:p>
      </dgm:t>
    </dgm:pt>
    <dgm:pt modelId="{E94485ED-B23A-4809-9065-93F539F1E5FA}" type="parTrans" cxnId="{A052DCF4-E9CE-46A1-A7FC-0C17B61DE0C3}">
      <dgm:prSet/>
      <dgm:spPr/>
      <dgm:t>
        <a:bodyPr/>
        <a:lstStyle/>
        <a:p>
          <a:endParaRPr lang="en-US"/>
        </a:p>
      </dgm:t>
    </dgm:pt>
    <dgm:pt modelId="{BFC94214-E34E-47C7-B7A4-C11D88A74A33}" type="sibTrans" cxnId="{A052DCF4-E9CE-46A1-A7FC-0C17B61DE0C3}">
      <dgm:prSet/>
      <dgm:spPr/>
      <dgm:t>
        <a:bodyPr/>
        <a:lstStyle/>
        <a:p>
          <a:endParaRPr lang="en-US"/>
        </a:p>
      </dgm:t>
    </dgm:pt>
    <dgm:pt modelId="{B4EE45CA-03A1-4335-992A-A748A7FAF48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>
              <a:solidFill>
                <a:schemeClr val="tx1"/>
              </a:solidFill>
              <a:latin typeface="+mn-lt"/>
            </a:rPr>
            <a:t>Evaluated by WHO during their VCT evaluation survey, FPATT was recognized as an efficient and effective service provider with the seamless capacity for HIV service integration.  </a:t>
          </a:r>
        </a:p>
      </dgm:t>
    </dgm:pt>
    <dgm:pt modelId="{4CFC4A1D-D462-466C-BC65-FBD13C44FA0D}" type="sibTrans" cxnId="{9F92B881-E5BD-4108-827D-66184E306CEE}">
      <dgm:prSet/>
      <dgm:spPr/>
      <dgm:t>
        <a:bodyPr/>
        <a:lstStyle/>
        <a:p>
          <a:endParaRPr lang="en-US"/>
        </a:p>
      </dgm:t>
    </dgm:pt>
    <dgm:pt modelId="{73BE68AF-F2FE-47EB-8207-55F38264E432}" type="parTrans" cxnId="{9F92B881-E5BD-4108-827D-66184E306CEE}">
      <dgm:prSet/>
      <dgm:spPr/>
      <dgm:t>
        <a:bodyPr/>
        <a:lstStyle/>
        <a:p>
          <a:endParaRPr lang="en-US"/>
        </a:p>
      </dgm:t>
    </dgm:pt>
    <dgm:pt modelId="{18CA4A69-511F-4C92-B65A-94101E7E811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</dgm:t>
    </dgm:pt>
    <dgm:pt modelId="{FA7CAF19-0CB6-475D-B232-837A530821E9}" type="parTrans" cxnId="{CF203BC8-CBA4-41A1-9C9D-C6B9D3CAC453}">
      <dgm:prSet/>
      <dgm:spPr/>
      <dgm:t>
        <a:bodyPr/>
        <a:lstStyle/>
        <a:p>
          <a:endParaRPr lang="en-US"/>
        </a:p>
      </dgm:t>
    </dgm:pt>
    <dgm:pt modelId="{1A8E01E2-3836-463E-A214-EFF5DDC5C472}" type="sibTrans" cxnId="{CF203BC8-CBA4-41A1-9C9D-C6B9D3CAC453}">
      <dgm:prSet/>
      <dgm:spPr/>
      <dgm:t>
        <a:bodyPr/>
        <a:lstStyle/>
        <a:p>
          <a:endParaRPr lang="en-US"/>
        </a:p>
      </dgm:t>
    </dgm:pt>
    <dgm:pt modelId="{E8DD3610-3CD5-4BAE-B545-738473051233}" type="pres">
      <dgm:prSet presAssocID="{1CF266D4-104E-47C0-A207-186B0EDE9A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3B2BAA-87DA-41E2-9F64-1FB4F1B1E737}" type="pres">
      <dgm:prSet presAssocID="{0A337081-CABB-4F8D-9834-69F587F019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0D556-FE4E-4523-92A0-73A6E7F4D794}" type="pres">
      <dgm:prSet presAssocID="{EE0C83DA-EEA7-4FCE-803C-6A6391482EDA}" presName="sibTrans" presStyleCnt="0"/>
      <dgm:spPr/>
    </dgm:pt>
    <dgm:pt modelId="{5F506FCB-B6E2-413F-A73E-DA85CE03CDD3}" type="pres">
      <dgm:prSet presAssocID="{6CEC4C54-CAC5-447F-877A-DBB4D4AAD6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8BC27-AB45-41CD-8851-645269581395}" type="pres">
      <dgm:prSet presAssocID="{4845F557-BEBC-4948-A987-FBE852E39C91}" presName="sibTrans" presStyleCnt="0"/>
      <dgm:spPr/>
    </dgm:pt>
    <dgm:pt modelId="{2E482C1A-5D42-41F1-A258-0F511137592F}" type="pres">
      <dgm:prSet presAssocID="{65288DF3-E9AB-4578-8E17-A2A02686AA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675D6-4385-453B-880A-4313784DBA56}" type="presOf" srcId="{B4EE45CA-03A1-4335-992A-A748A7FAF485}" destId="{A23B2BAA-87DA-41E2-9F64-1FB4F1B1E737}" srcOrd="0" destOrd="2" presId="urn:microsoft.com/office/officeart/2005/8/layout/hList6"/>
    <dgm:cxn modelId="{CEB547AB-8B78-47F6-B819-7E3A667EC82C}" type="presOf" srcId="{65288DF3-E9AB-4578-8E17-A2A02686AAED}" destId="{2E482C1A-5D42-41F1-A258-0F511137592F}" srcOrd="0" destOrd="0" presId="urn:microsoft.com/office/officeart/2005/8/layout/hList6"/>
    <dgm:cxn modelId="{2947397E-FD46-4B8B-9E49-D924AFAAFF26}" type="presOf" srcId="{1CF266D4-104E-47C0-A207-186B0EDE9AD1}" destId="{E8DD3610-3CD5-4BAE-B545-738473051233}" srcOrd="0" destOrd="0" presId="urn:microsoft.com/office/officeart/2005/8/layout/hList6"/>
    <dgm:cxn modelId="{058E4432-3607-4FC3-9822-2DF7ACBA95BE}" srcId="{1CF266D4-104E-47C0-A207-186B0EDE9AD1}" destId="{65288DF3-E9AB-4578-8E17-A2A02686AAED}" srcOrd="2" destOrd="0" parTransId="{5D7AE443-2F10-43B4-B3AC-4FBA32FC9A90}" sibTransId="{C5071463-CADB-488B-B64A-78B77991355F}"/>
    <dgm:cxn modelId="{A052DCF4-E9CE-46A1-A7FC-0C17B61DE0C3}" srcId="{65288DF3-E9AB-4578-8E17-A2A02686AAED}" destId="{CAB83177-77A7-41DA-B723-FC40184C4B41}" srcOrd="1" destOrd="0" parTransId="{E94485ED-B23A-4809-9065-93F539F1E5FA}" sibTransId="{BFC94214-E34E-47C7-B7A4-C11D88A74A33}"/>
    <dgm:cxn modelId="{5C34EDF1-A2A5-41FE-99C9-E064F3E89962}" type="presOf" srcId="{CAB83177-77A7-41DA-B723-FC40184C4B41}" destId="{2E482C1A-5D42-41F1-A258-0F511137592F}" srcOrd="0" destOrd="2" presId="urn:microsoft.com/office/officeart/2005/8/layout/hList6"/>
    <dgm:cxn modelId="{5BDE3C93-CF3B-4975-80AF-91405F43F7BA}" type="presOf" srcId="{18CA4A69-511F-4C92-B65A-94101E7E8115}" destId="{2E482C1A-5D42-41F1-A258-0F511137592F}" srcOrd="0" destOrd="1" presId="urn:microsoft.com/office/officeart/2005/8/layout/hList6"/>
    <dgm:cxn modelId="{CF203BC8-CBA4-41A1-9C9D-C6B9D3CAC453}" srcId="{65288DF3-E9AB-4578-8E17-A2A02686AAED}" destId="{18CA4A69-511F-4C92-B65A-94101E7E8115}" srcOrd="0" destOrd="0" parTransId="{FA7CAF19-0CB6-475D-B232-837A530821E9}" sibTransId="{1A8E01E2-3836-463E-A214-EFF5DDC5C472}"/>
    <dgm:cxn modelId="{91DA5C65-32FD-4D34-A6A1-93CB80D5421A}" type="presOf" srcId="{39B2EFF4-453E-43DD-B10A-CADB07A843B7}" destId="{2E482C1A-5D42-41F1-A258-0F511137592F}" srcOrd="0" destOrd="3" presId="urn:microsoft.com/office/officeart/2005/8/layout/hList6"/>
    <dgm:cxn modelId="{DC4B8192-C659-46EF-BBB1-311E5AAFA8BC}" srcId="{1CF266D4-104E-47C0-A207-186B0EDE9AD1}" destId="{6CEC4C54-CAC5-447F-877A-DBB4D4AAD6EC}" srcOrd="1" destOrd="0" parTransId="{26B97A76-770F-420F-8320-D0A8745F46E2}" sibTransId="{4845F557-BEBC-4948-A987-FBE852E39C91}"/>
    <dgm:cxn modelId="{98B090AE-046E-46E3-83F8-535E67EFF04C}" srcId="{65288DF3-E9AB-4578-8E17-A2A02686AAED}" destId="{39B2EFF4-453E-43DD-B10A-CADB07A843B7}" srcOrd="2" destOrd="0" parTransId="{EA88DC0C-0ABA-4AEC-9EF4-81437792CF1B}" sibTransId="{5B26FAF8-30D5-4EB5-A3DF-C16C95232E4F}"/>
    <dgm:cxn modelId="{9F92B881-E5BD-4108-827D-66184E306CEE}" srcId="{0A337081-CABB-4F8D-9834-69F587F01919}" destId="{B4EE45CA-03A1-4335-992A-A748A7FAF485}" srcOrd="1" destOrd="0" parTransId="{73BE68AF-F2FE-47EB-8207-55F38264E432}" sibTransId="{4CFC4A1D-D462-466C-BC65-FBD13C44FA0D}"/>
    <dgm:cxn modelId="{AD0666A7-8E0A-4594-9542-5A4AB4E10ABA}" type="presOf" srcId="{6CEC4C54-CAC5-447F-877A-DBB4D4AAD6EC}" destId="{5F506FCB-B6E2-413F-A73E-DA85CE03CDD3}" srcOrd="0" destOrd="0" presId="urn:microsoft.com/office/officeart/2005/8/layout/hList6"/>
    <dgm:cxn modelId="{3CDA19F4-CB8F-4973-9D35-04499AFF5FD8}" type="presOf" srcId="{0A337081-CABB-4F8D-9834-69F587F01919}" destId="{A23B2BAA-87DA-41E2-9F64-1FB4F1B1E737}" srcOrd="0" destOrd="0" presId="urn:microsoft.com/office/officeart/2005/8/layout/hList6"/>
    <dgm:cxn modelId="{48886ABA-EC4C-4CD2-8489-EC9F706A0A10}" srcId="{6CEC4C54-CAC5-447F-877A-DBB4D4AAD6EC}" destId="{090848E5-5F03-4648-90DC-6A97B9DEAAAF}" srcOrd="1" destOrd="0" parTransId="{5E163DB6-628F-4F65-96FC-A4DF5A68F0F4}" sibTransId="{4E775682-25C0-420A-8B6C-C65505F84D06}"/>
    <dgm:cxn modelId="{5DA9D966-DA3A-4DB0-94C2-23063F84EB89}" type="presOf" srcId="{29A1E686-81B1-49D6-80E6-51BC8401BF69}" destId="{5F506FCB-B6E2-413F-A73E-DA85CE03CDD3}" srcOrd="0" destOrd="1" presId="urn:microsoft.com/office/officeart/2005/8/layout/hList6"/>
    <dgm:cxn modelId="{30BC40B3-5A50-4903-A3B0-0D20507DFC5D}" type="presOf" srcId="{090848E5-5F03-4648-90DC-6A97B9DEAAAF}" destId="{5F506FCB-B6E2-413F-A73E-DA85CE03CDD3}" srcOrd="0" destOrd="2" presId="urn:microsoft.com/office/officeart/2005/8/layout/hList6"/>
    <dgm:cxn modelId="{A6160829-2E44-4EBB-A4AC-418EF46EA386}" srcId="{0A337081-CABB-4F8D-9834-69F587F01919}" destId="{878DE16F-6BD9-4F4D-A449-3E9B734D31C4}" srcOrd="0" destOrd="0" parTransId="{9C57F5A1-1C04-44C6-BDFF-DBD28A2AD8BA}" sibTransId="{3C35BFE8-685A-49EA-AA92-5C7CB79E1C5D}"/>
    <dgm:cxn modelId="{42E4289F-6F07-49AE-97DC-B016E3B4E486}" srcId="{6CEC4C54-CAC5-447F-877A-DBB4D4AAD6EC}" destId="{29A1E686-81B1-49D6-80E6-51BC8401BF69}" srcOrd="0" destOrd="0" parTransId="{DEE64F6E-96A3-4D5D-B468-F3B3E86B533A}" sibTransId="{8F5820DF-6C58-4E72-B166-79F0BB02CB55}"/>
    <dgm:cxn modelId="{F57BC483-A68F-498C-9A2F-C053EA0A2D55}" type="presOf" srcId="{878DE16F-6BD9-4F4D-A449-3E9B734D31C4}" destId="{A23B2BAA-87DA-41E2-9F64-1FB4F1B1E737}" srcOrd="0" destOrd="1" presId="urn:microsoft.com/office/officeart/2005/8/layout/hList6"/>
    <dgm:cxn modelId="{9CE5B657-467E-44C2-BC00-CF2C40E3CC80}" srcId="{1CF266D4-104E-47C0-A207-186B0EDE9AD1}" destId="{0A337081-CABB-4F8D-9834-69F587F01919}" srcOrd="0" destOrd="0" parTransId="{2857CC31-6D8C-4935-918E-B987376B4CB4}" sibTransId="{EE0C83DA-EEA7-4FCE-803C-6A6391482EDA}"/>
    <dgm:cxn modelId="{5FCF9758-F39E-4D79-A3AA-57273461866F}" type="presParOf" srcId="{E8DD3610-3CD5-4BAE-B545-738473051233}" destId="{A23B2BAA-87DA-41E2-9F64-1FB4F1B1E737}" srcOrd="0" destOrd="0" presId="urn:microsoft.com/office/officeart/2005/8/layout/hList6"/>
    <dgm:cxn modelId="{56861E7E-AA94-4CC2-9E9C-5F802F053961}" type="presParOf" srcId="{E8DD3610-3CD5-4BAE-B545-738473051233}" destId="{0F80D556-FE4E-4523-92A0-73A6E7F4D794}" srcOrd="1" destOrd="0" presId="urn:microsoft.com/office/officeart/2005/8/layout/hList6"/>
    <dgm:cxn modelId="{F6AAD8CE-E59E-49EF-8DE9-BA986ED5DB4A}" type="presParOf" srcId="{E8DD3610-3CD5-4BAE-B545-738473051233}" destId="{5F506FCB-B6E2-413F-A73E-DA85CE03CDD3}" srcOrd="2" destOrd="0" presId="urn:microsoft.com/office/officeart/2005/8/layout/hList6"/>
    <dgm:cxn modelId="{3A20507F-E3A9-4AB2-9F25-FD463BBCECBF}" type="presParOf" srcId="{E8DD3610-3CD5-4BAE-B545-738473051233}" destId="{AAB8BC27-AB45-41CD-8851-645269581395}" srcOrd="3" destOrd="0" presId="urn:microsoft.com/office/officeart/2005/8/layout/hList6"/>
    <dgm:cxn modelId="{17680002-C4ED-4EE5-9666-94BC5B7208E0}" type="presParOf" srcId="{E8DD3610-3CD5-4BAE-B545-738473051233}" destId="{2E482C1A-5D42-41F1-A258-0F511137592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A28DCA-1CD4-4BEC-8F4A-AF2582BB32F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A47449-9AE1-47F6-9076-FE29E2A70BF6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</a:rPr>
            <a:t>Longstanding relationship between partners</a:t>
          </a:r>
        </a:p>
      </dgm:t>
    </dgm:pt>
    <dgm:pt modelId="{66725B86-20C5-4E20-89DF-C436CBBC65CF}" type="parTrans" cxnId="{9C7DD480-7456-45DB-A72E-3D17314AEF88}">
      <dgm:prSet/>
      <dgm:spPr/>
      <dgm:t>
        <a:bodyPr/>
        <a:lstStyle/>
        <a:p>
          <a:endParaRPr lang="en-US"/>
        </a:p>
      </dgm:t>
    </dgm:pt>
    <dgm:pt modelId="{23612ED7-CFAE-46BF-B179-DC4C7C786623}" type="sibTrans" cxnId="{9C7DD480-7456-45DB-A72E-3D17314AEF88}">
      <dgm:prSet/>
      <dgm:spPr/>
      <dgm:t>
        <a:bodyPr/>
        <a:lstStyle/>
        <a:p>
          <a:endParaRPr lang="en-US"/>
        </a:p>
      </dgm:t>
    </dgm:pt>
    <dgm:pt modelId="{155D42DE-ADB2-48A5-BAB3-268EEAB7316E}" type="asst">
      <dgm:prSet phldrT="[Text]"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300" dirty="0"/>
            <a:t>ACTION: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/>
            <a:t>Regular communication to address instant changes/occurrences</a:t>
          </a:r>
          <a:r>
            <a:rPr lang="en-US" sz="1300" dirty="0"/>
            <a:t>.</a:t>
          </a:r>
        </a:p>
      </dgm:t>
    </dgm:pt>
    <dgm:pt modelId="{AD1E00A0-F712-43F3-8DB8-E33FAEA60889}" type="parTrans" cxnId="{435D9400-B786-446B-A793-21D3B10DB3D0}">
      <dgm:prSet/>
      <dgm:spPr/>
      <dgm:t>
        <a:bodyPr/>
        <a:lstStyle/>
        <a:p>
          <a:endParaRPr lang="en-US"/>
        </a:p>
      </dgm:t>
    </dgm:pt>
    <dgm:pt modelId="{B6793219-992E-420D-B00B-65100E270572}" type="sibTrans" cxnId="{435D9400-B786-446B-A793-21D3B10DB3D0}">
      <dgm:prSet/>
      <dgm:spPr/>
      <dgm:t>
        <a:bodyPr/>
        <a:lstStyle/>
        <a:p>
          <a:endParaRPr lang="en-US"/>
        </a:p>
      </dgm:t>
    </dgm:pt>
    <dgm:pt modelId="{53B044BB-EDF3-4A3B-8505-0D54AF8A0B02}">
      <dgm:prSet phldrT="[Text]"/>
      <dgm:spPr/>
      <dgm:t>
        <a:bodyPr anchor="t"/>
        <a:lstStyle/>
        <a:p>
          <a:r>
            <a:rPr lang="en-US" dirty="0"/>
            <a:t>RESULT:</a:t>
          </a:r>
        </a:p>
        <a:p>
          <a:r>
            <a:rPr lang="en-US" dirty="0"/>
            <a:t>Continued collaborative partnership</a:t>
          </a:r>
        </a:p>
      </dgm:t>
    </dgm:pt>
    <dgm:pt modelId="{7EB5222C-D081-49EF-B42D-1DC91D7CE854}" type="parTrans" cxnId="{D416DE0B-0DBE-4595-B4C4-012F1D84F492}">
      <dgm:prSet/>
      <dgm:spPr/>
      <dgm:t>
        <a:bodyPr/>
        <a:lstStyle/>
        <a:p>
          <a:endParaRPr lang="en-US"/>
        </a:p>
      </dgm:t>
    </dgm:pt>
    <dgm:pt modelId="{7720BE1F-EEE9-4CBC-A45A-BDC8CB30C74F}" type="sibTrans" cxnId="{D416DE0B-0DBE-4595-B4C4-012F1D84F492}">
      <dgm:prSet/>
      <dgm:spPr/>
      <dgm:t>
        <a:bodyPr/>
        <a:lstStyle/>
        <a:p>
          <a:endParaRPr lang="en-US"/>
        </a:p>
      </dgm:t>
    </dgm:pt>
    <dgm:pt modelId="{FC317212-2AF6-4189-8CEB-C85A80903D27}" type="pres">
      <dgm:prSet presAssocID="{1AA28DCA-1CD4-4BEC-8F4A-AF2582BB32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2F7F4-C8E7-453E-A271-34070697AF37}" type="pres">
      <dgm:prSet presAssocID="{FBA47449-9AE1-47F6-9076-FE29E2A70BF6}" presName="root1" presStyleCnt="0"/>
      <dgm:spPr/>
    </dgm:pt>
    <dgm:pt modelId="{F953F932-EA41-4B01-BBA0-2DA5328C2015}" type="pres">
      <dgm:prSet presAssocID="{FBA47449-9AE1-47F6-9076-FE29E2A70BF6}" presName="LevelOneTextNode" presStyleLbl="node0" presStyleIdx="0" presStyleCnt="1" custScaleX="107149" custScaleY="130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156F4A-321C-4028-9DA3-6DC08BB744AC}" type="pres">
      <dgm:prSet presAssocID="{FBA47449-9AE1-47F6-9076-FE29E2A70BF6}" presName="level2hierChild" presStyleCnt="0"/>
      <dgm:spPr/>
    </dgm:pt>
    <dgm:pt modelId="{5A7BEA45-7CC0-4524-B865-028CFFBC2E07}" type="pres">
      <dgm:prSet presAssocID="{AD1E00A0-F712-43F3-8DB8-E33FAEA60889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A5405FD8-CFEA-4ED5-906F-788E7FECC3E4}" type="pres">
      <dgm:prSet presAssocID="{AD1E00A0-F712-43F3-8DB8-E33FAEA60889}" presName="connTx" presStyleLbl="parChTrans1D2" presStyleIdx="0" presStyleCnt="1"/>
      <dgm:spPr/>
      <dgm:t>
        <a:bodyPr/>
        <a:lstStyle/>
        <a:p>
          <a:endParaRPr lang="en-US"/>
        </a:p>
      </dgm:t>
    </dgm:pt>
    <dgm:pt modelId="{FF4D660B-CB20-4E40-B94C-7D74FE7F51C2}" type="pres">
      <dgm:prSet presAssocID="{155D42DE-ADB2-48A5-BAB3-268EEAB7316E}" presName="root2" presStyleCnt="0"/>
      <dgm:spPr/>
    </dgm:pt>
    <dgm:pt modelId="{577FF50C-93B8-4202-BBA4-A7295FA94AC2}" type="pres">
      <dgm:prSet presAssocID="{155D42DE-ADB2-48A5-BAB3-268EEAB7316E}" presName="LevelTwoTextNode" presStyleLbl="asst1" presStyleIdx="0" presStyleCnt="1" custScaleX="122889" custScaleY="1377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3FEF7-A4F8-4287-B960-3A60B4DFFD79}" type="pres">
      <dgm:prSet presAssocID="{155D42DE-ADB2-48A5-BAB3-268EEAB7316E}" presName="level3hierChild" presStyleCnt="0"/>
      <dgm:spPr/>
    </dgm:pt>
    <dgm:pt modelId="{61EC3C4E-D9F2-43F9-8453-B15CCDEE671C}" type="pres">
      <dgm:prSet presAssocID="{7EB5222C-D081-49EF-B42D-1DC91D7CE854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4083F87F-9277-4FE0-B3D1-D6BD4E65974B}" type="pres">
      <dgm:prSet presAssocID="{7EB5222C-D081-49EF-B42D-1DC91D7CE854}" presName="connTx" presStyleLbl="parChTrans1D3" presStyleIdx="0" presStyleCnt="1"/>
      <dgm:spPr/>
      <dgm:t>
        <a:bodyPr/>
        <a:lstStyle/>
        <a:p>
          <a:endParaRPr lang="en-US"/>
        </a:p>
      </dgm:t>
    </dgm:pt>
    <dgm:pt modelId="{24FAF145-3250-4839-9DCC-6E69EE52D5E7}" type="pres">
      <dgm:prSet presAssocID="{53B044BB-EDF3-4A3B-8505-0D54AF8A0B02}" presName="root2" presStyleCnt="0"/>
      <dgm:spPr/>
    </dgm:pt>
    <dgm:pt modelId="{75785CE9-431D-4DE8-ACEA-A6629BBF6FE3}" type="pres">
      <dgm:prSet presAssocID="{53B044BB-EDF3-4A3B-8505-0D54AF8A0B02}" presName="LevelTwoTextNode" presStyleLbl="node3" presStyleIdx="0" presStyleCnt="1" custScaleX="110701" custScaleY="125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51E15-286A-4A92-A29A-52378AF68207}" type="pres">
      <dgm:prSet presAssocID="{53B044BB-EDF3-4A3B-8505-0D54AF8A0B02}" presName="level3hierChild" presStyleCnt="0"/>
      <dgm:spPr/>
    </dgm:pt>
  </dgm:ptLst>
  <dgm:cxnLst>
    <dgm:cxn modelId="{E1080590-1993-4A80-B2EB-E42882D33198}" type="presOf" srcId="{AD1E00A0-F712-43F3-8DB8-E33FAEA60889}" destId="{A5405FD8-CFEA-4ED5-906F-788E7FECC3E4}" srcOrd="1" destOrd="0" presId="urn:microsoft.com/office/officeart/2005/8/layout/hierarchy2"/>
    <dgm:cxn modelId="{657C3BD8-0B2F-4B20-B539-45C19D10754F}" type="presOf" srcId="{AD1E00A0-F712-43F3-8DB8-E33FAEA60889}" destId="{5A7BEA45-7CC0-4524-B865-028CFFBC2E07}" srcOrd="0" destOrd="0" presId="urn:microsoft.com/office/officeart/2005/8/layout/hierarchy2"/>
    <dgm:cxn modelId="{87D4A308-CD8D-4D56-994E-BA4D0DC8954F}" type="presOf" srcId="{1AA28DCA-1CD4-4BEC-8F4A-AF2582BB32FF}" destId="{FC317212-2AF6-4189-8CEB-C85A80903D27}" srcOrd="0" destOrd="0" presId="urn:microsoft.com/office/officeart/2005/8/layout/hierarchy2"/>
    <dgm:cxn modelId="{435D9400-B786-446B-A793-21D3B10DB3D0}" srcId="{FBA47449-9AE1-47F6-9076-FE29E2A70BF6}" destId="{155D42DE-ADB2-48A5-BAB3-268EEAB7316E}" srcOrd="0" destOrd="0" parTransId="{AD1E00A0-F712-43F3-8DB8-E33FAEA60889}" sibTransId="{B6793219-992E-420D-B00B-65100E270572}"/>
    <dgm:cxn modelId="{F1D6D1B3-8E75-43A0-AD93-62682FD1C1C6}" type="presOf" srcId="{155D42DE-ADB2-48A5-BAB3-268EEAB7316E}" destId="{577FF50C-93B8-4202-BBA4-A7295FA94AC2}" srcOrd="0" destOrd="0" presId="urn:microsoft.com/office/officeart/2005/8/layout/hierarchy2"/>
    <dgm:cxn modelId="{D416DE0B-0DBE-4595-B4C4-012F1D84F492}" srcId="{155D42DE-ADB2-48A5-BAB3-268EEAB7316E}" destId="{53B044BB-EDF3-4A3B-8505-0D54AF8A0B02}" srcOrd="0" destOrd="0" parTransId="{7EB5222C-D081-49EF-B42D-1DC91D7CE854}" sibTransId="{7720BE1F-EEE9-4CBC-A45A-BDC8CB30C74F}"/>
    <dgm:cxn modelId="{9C7DD480-7456-45DB-A72E-3D17314AEF88}" srcId="{1AA28DCA-1CD4-4BEC-8F4A-AF2582BB32FF}" destId="{FBA47449-9AE1-47F6-9076-FE29E2A70BF6}" srcOrd="0" destOrd="0" parTransId="{66725B86-20C5-4E20-89DF-C436CBBC65CF}" sibTransId="{23612ED7-CFAE-46BF-B179-DC4C7C786623}"/>
    <dgm:cxn modelId="{BF1BF9BA-C452-4A01-8848-56EB421BAD53}" type="presOf" srcId="{7EB5222C-D081-49EF-B42D-1DC91D7CE854}" destId="{61EC3C4E-D9F2-43F9-8453-B15CCDEE671C}" srcOrd="0" destOrd="0" presId="urn:microsoft.com/office/officeart/2005/8/layout/hierarchy2"/>
    <dgm:cxn modelId="{3ECE49EF-C0BD-41CF-9400-83E71D1DEEC9}" type="presOf" srcId="{FBA47449-9AE1-47F6-9076-FE29E2A70BF6}" destId="{F953F932-EA41-4B01-BBA0-2DA5328C2015}" srcOrd="0" destOrd="0" presId="urn:microsoft.com/office/officeart/2005/8/layout/hierarchy2"/>
    <dgm:cxn modelId="{08FEDD81-4CE0-4001-A12F-5C3B89CEA8DE}" type="presOf" srcId="{53B044BB-EDF3-4A3B-8505-0D54AF8A0B02}" destId="{75785CE9-431D-4DE8-ACEA-A6629BBF6FE3}" srcOrd="0" destOrd="0" presId="urn:microsoft.com/office/officeart/2005/8/layout/hierarchy2"/>
    <dgm:cxn modelId="{79B32D27-5EB6-4A8C-BDA0-4F5694742DF1}" type="presOf" srcId="{7EB5222C-D081-49EF-B42D-1DC91D7CE854}" destId="{4083F87F-9277-4FE0-B3D1-D6BD4E65974B}" srcOrd="1" destOrd="0" presId="urn:microsoft.com/office/officeart/2005/8/layout/hierarchy2"/>
    <dgm:cxn modelId="{167B65ED-F6AB-48C1-AE49-6940FD139858}" type="presParOf" srcId="{FC317212-2AF6-4189-8CEB-C85A80903D27}" destId="{7752F7F4-C8E7-453E-A271-34070697AF37}" srcOrd="0" destOrd="0" presId="urn:microsoft.com/office/officeart/2005/8/layout/hierarchy2"/>
    <dgm:cxn modelId="{EA362EE1-43F4-447B-9E0A-C01432AFEB7A}" type="presParOf" srcId="{7752F7F4-C8E7-453E-A271-34070697AF37}" destId="{F953F932-EA41-4B01-BBA0-2DA5328C2015}" srcOrd="0" destOrd="0" presId="urn:microsoft.com/office/officeart/2005/8/layout/hierarchy2"/>
    <dgm:cxn modelId="{A5CA956C-7A2C-450F-8023-A63498B3A699}" type="presParOf" srcId="{7752F7F4-C8E7-453E-A271-34070697AF37}" destId="{18156F4A-321C-4028-9DA3-6DC08BB744AC}" srcOrd="1" destOrd="0" presId="urn:microsoft.com/office/officeart/2005/8/layout/hierarchy2"/>
    <dgm:cxn modelId="{6CEE6F83-0ECC-410C-AAD7-08F67D481289}" type="presParOf" srcId="{18156F4A-321C-4028-9DA3-6DC08BB744AC}" destId="{5A7BEA45-7CC0-4524-B865-028CFFBC2E07}" srcOrd="0" destOrd="0" presId="urn:microsoft.com/office/officeart/2005/8/layout/hierarchy2"/>
    <dgm:cxn modelId="{DF685D6D-2ACB-48C5-B8F0-2581DDF86A23}" type="presParOf" srcId="{5A7BEA45-7CC0-4524-B865-028CFFBC2E07}" destId="{A5405FD8-CFEA-4ED5-906F-788E7FECC3E4}" srcOrd="0" destOrd="0" presId="urn:microsoft.com/office/officeart/2005/8/layout/hierarchy2"/>
    <dgm:cxn modelId="{94D9CFE9-1DB6-46CB-8276-F707C28064E2}" type="presParOf" srcId="{18156F4A-321C-4028-9DA3-6DC08BB744AC}" destId="{FF4D660B-CB20-4E40-B94C-7D74FE7F51C2}" srcOrd="1" destOrd="0" presId="urn:microsoft.com/office/officeart/2005/8/layout/hierarchy2"/>
    <dgm:cxn modelId="{4002F95D-2338-4D11-BA81-DC9CE32C6C18}" type="presParOf" srcId="{FF4D660B-CB20-4E40-B94C-7D74FE7F51C2}" destId="{577FF50C-93B8-4202-BBA4-A7295FA94AC2}" srcOrd="0" destOrd="0" presId="urn:microsoft.com/office/officeart/2005/8/layout/hierarchy2"/>
    <dgm:cxn modelId="{FCC5D60C-D92E-4942-917A-DFB48D84A1AB}" type="presParOf" srcId="{FF4D660B-CB20-4E40-B94C-7D74FE7F51C2}" destId="{1DF3FEF7-A4F8-4287-B960-3A60B4DFFD79}" srcOrd="1" destOrd="0" presId="urn:microsoft.com/office/officeart/2005/8/layout/hierarchy2"/>
    <dgm:cxn modelId="{14123B69-B63E-485C-8340-EB86D03656E0}" type="presParOf" srcId="{1DF3FEF7-A4F8-4287-B960-3A60B4DFFD79}" destId="{61EC3C4E-D9F2-43F9-8453-B15CCDEE671C}" srcOrd="0" destOrd="0" presId="urn:microsoft.com/office/officeart/2005/8/layout/hierarchy2"/>
    <dgm:cxn modelId="{52CAA092-E2C0-402F-B798-B0A01CF904ED}" type="presParOf" srcId="{61EC3C4E-D9F2-43F9-8453-B15CCDEE671C}" destId="{4083F87F-9277-4FE0-B3D1-D6BD4E65974B}" srcOrd="0" destOrd="0" presId="urn:microsoft.com/office/officeart/2005/8/layout/hierarchy2"/>
    <dgm:cxn modelId="{544C77E7-FD8C-43AD-9CAF-2FFA0AEB792B}" type="presParOf" srcId="{1DF3FEF7-A4F8-4287-B960-3A60B4DFFD79}" destId="{24FAF145-3250-4839-9DCC-6E69EE52D5E7}" srcOrd="1" destOrd="0" presId="urn:microsoft.com/office/officeart/2005/8/layout/hierarchy2"/>
    <dgm:cxn modelId="{AEB9DC53-C9CA-4DC5-837B-6BD313C3798F}" type="presParOf" srcId="{24FAF145-3250-4839-9DCC-6E69EE52D5E7}" destId="{75785CE9-431D-4DE8-ACEA-A6629BBF6FE3}" srcOrd="0" destOrd="0" presId="urn:microsoft.com/office/officeart/2005/8/layout/hierarchy2"/>
    <dgm:cxn modelId="{1747AF11-9C8A-4FE3-B8CA-EDBB718EF42A}" type="presParOf" srcId="{24FAF145-3250-4839-9DCC-6E69EE52D5E7}" destId="{3D251E15-286A-4A92-A29A-52378AF682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A28DCA-1CD4-4BEC-8F4A-AF2582BB32F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A47449-9AE1-47F6-9076-FE29E2A70BF6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</a:rPr>
            <a:t>HIV test opportunities outside of static clinic:</a:t>
          </a:r>
        </a:p>
      </dgm:t>
    </dgm:pt>
    <dgm:pt modelId="{66725B86-20C5-4E20-89DF-C436CBBC65CF}" type="parTrans" cxnId="{9C7DD480-7456-45DB-A72E-3D17314AEF88}">
      <dgm:prSet/>
      <dgm:spPr/>
      <dgm:t>
        <a:bodyPr/>
        <a:lstStyle/>
        <a:p>
          <a:endParaRPr lang="en-US"/>
        </a:p>
      </dgm:t>
    </dgm:pt>
    <dgm:pt modelId="{23612ED7-CFAE-46BF-B179-DC4C7C786623}" type="sibTrans" cxnId="{9C7DD480-7456-45DB-A72E-3D17314AEF88}">
      <dgm:prSet/>
      <dgm:spPr/>
      <dgm:t>
        <a:bodyPr/>
        <a:lstStyle/>
        <a:p>
          <a:endParaRPr lang="en-US"/>
        </a:p>
      </dgm:t>
    </dgm:pt>
    <dgm:pt modelId="{155D42DE-ADB2-48A5-BAB3-268EEAB7316E}" type="asst">
      <dgm:prSet phldrT="[Text]"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/>
            <a:t>ACTION: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/>
            <a:t>HIV testing available at KP events </a:t>
          </a:r>
        </a:p>
      </dgm:t>
    </dgm:pt>
    <dgm:pt modelId="{AD1E00A0-F712-43F3-8DB8-E33FAEA60889}" type="parTrans" cxnId="{435D9400-B786-446B-A793-21D3B10DB3D0}">
      <dgm:prSet/>
      <dgm:spPr/>
      <dgm:t>
        <a:bodyPr/>
        <a:lstStyle/>
        <a:p>
          <a:endParaRPr lang="en-US"/>
        </a:p>
      </dgm:t>
    </dgm:pt>
    <dgm:pt modelId="{B6793219-992E-420D-B00B-65100E270572}" type="sibTrans" cxnId="{435D9400-B786-446B-A793-21D3B10DB3D0}">
      <dgm:prSet/>
      <dgm:spPr/>
      <dgm:t>
        <a:bodyPr/>
        <a:lstStyle/>
        <a:p>
          <a:endParaRPr lang="en-US"/>
        </a:p>
      </dgm:t>
    </dgm:pt>
    <dgm:pt modelId="{53B044BB-EDF3-4A3B-8505-0D54AF8A0B02}">
      <dgm:prSet phldrT="[Text]" custT="1"/>
      <dgm:spPr/>
      <dgm:t>
        <a:bodyPr anchor="t"/>
        <a:lstStyle/>
        <a:p>
          <a:r>
            <a:rPr lang="en-US" sz="2000" dirty="0"/>
            <a:t>RESULT:</a:t>
          </a:r>
        </a:p>
        <a:p>
          <a:r>
            <a:rPr lang="en-US" sz="1600" dirty="0"/>
            <a:t>Higher HIV test uptake</a:t>
          </a:r>
        </a:p>
      </dgm:t>
    </dgm:pt>
    <dgm:pt modelId="{7EB5222C-D081-49EF-B42D-1DC91D7CE854}" type="parTrans" cxnId="{D416DE0B-0DBE-4595-B4C4-012F1D84F492}">
      <dgm:prSet/>
      <dgm:spPr/>
      <dgm:t>
        <a:bodyPr/>
        <a:lstStyle/>
        <a:p>
          <a:endParaRPr lang="en-US"/>
        </a:p>
      </dgm:t>
    </dgm:pt>
    <dgm:pt modelId="{7720BE1F-EEE9-4CBC-A45A-BDC8CB30C74F}" type="sibTrans" cxnId="{D416DE0B-0DBE-4595-B4C4-012F1D84F492}">
      <dgm:prSet/>
      <dgm:spPr/>
      <dgm:t>
        <a:bodyPr/>
        <a:lstStyle/>
        <a:p>
          <a:endParaRPr lang="en-US"/>
        </a:p>
      </dgm:t>
    </dgm:pt>
    <dgm:pt modelId="{FC317212-2AF6-4189-8CEB-C85A80903D27}" type="pres">
      <dgm:prSet presAssocID="{1AA28DCA-1CD4-4BEC-8F4A-AF2582BB32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2F7F4-C8E7-453E-A271-34070697AF37}" type="pres">
      <dgm:prSet presAssocID="{FBA47449-9AE1-47F6-9076-FE29E2A70BF6}" presName="root1" presStyleCnt="0"/>
      <dgm:spPr/>
    </dgm:pt>
    <dgm:pt modelId="{F953F932-EA41-4B01-BBA0-2DA5328C2015}" type="pres">
      <dgm:prSet presAssocID="{FBA47449-9AE1-47F6-9076-FE29E2A70BF6}" presName="LevelOneTextNode" presStyleLbl="node0" presStyleIdx="0" presStyleCnt="1" custScaleX="102788" custScaleY="1183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156F4A-321C-4028-9DA3-6DC08BB744AC}" type="pres">
      <dgm:prSet presAssocID="{FBA47449-9AE1-47F6-9076-FE29E2A70BF6}" presName="level2hierChild" presStyleCnt="0"/>
      <dgm:spPr/>
    </dgm:pt>
    <dgm:pt modelId="{5A7BEA45-7CC0-4524-B865-028CFFBC2E07}" type="pres">
      <dgm:prSet presAssocID="{AD1E00A0-F712-43F3-8DB8-E33FAEA60889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A5405FD8-CFEA-4ED5-906F-788E7FECC3E4}" type="pres">
      <dgm:prSet presAssocID="{AD1E00A0-F712-43F3-8DB8-E33FAEA60889}" presName="connTx" presStyleLbl="parChTrans1D2" presStyleIdx="0" presStyleCnt="1"/>
      <dgm:spPr/>
      <dgm:t>
        <a:bodyPr/>
        <a:lstStyle/>
        <a:p>
          <a:endParaRPr lang="en-US"/>
        </a:p>
      </dgm:t>
    </dgm:pt>
    <dgm:pt modelId="{FF4D660B-CB20-4E40-B94C-7D74FE7F51C2}" type="pres">
      <dgm:prSet presAssocID="{155D42DE-ADB2-48A5-BAB3-268EEAB7316E}" presName="root2" presStyleCnt="0"/>
      <dgm:spPr/>
    </dgm:pt>
    <dgm:pt modelId="{577FF50C-93B8-4202-BBA4-A7295FA94AC2}" type="pres">
      <dgm:prSet presAssocID="{155D42DE-ADB2-48A5-BAB3-268EEAB7316E}" presName="LevelTwoTextNode" presStyleLbl="asst1" presStyleIdx="0" presStyleCnt="1" custScaleX="94854" custLinFactNeighborX="5359" custLinFactNeighborY="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3FEF7-A4F8-4287-B960-3A60B4DFFD79}" type="pres">
      <dgm:prSet presAssocID="{155D42DE-ADB2-48A5-BAB3-268EEAB7316E}" presName="level3hierChild" presStyleCnt="0"/>
      <dgm:spPr/>
    </dgm:pt>
    <dgm:pt modelId="{61EC3C4E-D9F2-43F9-8453-B15CCDEE671C}" type="pres">
      <dgm:prSet presAssocID="{7EB5222C-D081-49EF-B42D-1DC91D7CE854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4083F87F-9277-4FE0-B3D1-D6BD4E65974B}" type="pres">
      <dgm:prSet presAssocID="{7EB5222C-D081-49EF-B42D-1DC91D7CE854}" presName="connTx" presStyleLbl="parChTrans1D3" presStyleIdx="0" presStyleCnt="1"/>
      <dgm:spPr/>
      <dgm:t>
        <a:bodyPr/>
        <a:lstStyle/>
        <a:p>
          <a:endParaRPr lang="en-US"/>
        </a:p>
      </dgm:t>
    </dgm:pt>
    <dgm:pt modelId="{24FAF145-3250-4839-9DCC-6E69EE52D5E7}" type="pres">
      <dgm:prSet presAssocID="{53B044BB-EDF3-4A3B-8505-0D54AF8A0B02}" presName="root2" presStyleCnt="0"/>
      <dgm:spPr/>
    </dgm:pt>
    <dgm:pt modelId="{75785CE9-431D-4DE8-ACEA-A6629BBF6FE3}" type="pres">
      <dgm:prSet presAssocID="{53B044BB-EDF3-4A3B-8505-0D54AF8A0B02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51E15-286A-4A92-A29A-52378AF68207}" type="pres">
      <dgm:prSet presAssocID="{53B044BB-EDF3-4A3B-8505-0D54AF8A0B02}" presName="level3hierChild" presStyleCnt="0"/>
      <dgm:spPr/>
    </dgm:pt>
  </dgm:ptLst>
  <dgm:cxnLst>
    <dgm:cxn modelId="{0B3AE335-2C46-432C-BE4B-1900D7D11BFA}" type="presOf" srcId="{7EB5222C-D081-49EF-B42D-1DC91D7CE854}" destId="{61EC3C4E-D9F2-43F9-8453-B15CCDEE671C}" srcOrd="0" destOrd="0" presId="urn:microsoft.com/office/officeart/2005/8/layout/hierarchy2"/>
    <dgm:cxn modelId="{6E79A682-9B7C-4062-A513-5E2D20A563AB}" type="presOf" srcId="{AD1E00A0-F712-43F3-8DB8-E33FAEA60889}" destId="{A5405FD8-CFEA-4ED5-906F-788E7FECC3E4}" srcOrd="1" destOrd="0" presId="urn:microsoft.com/office/officeart/2005/8/layout/hierarchy2"/>
    <dgm:cxn modelId="{435D9400-B786-446B-A793-21D3B10DB3D0}" srcId="{FBA47449-9AE1-47F6-9076-FE29E2A70BF6}" destId="{155D42DE-ADB2-48A5-BAB3-268EEAB7316E}" srcOrd="0" destOrd="0" parTransId="{AD1E00A0-F712-43F3-8DB8-E33FAEA60889}" sibTransId="{B6793219-992E-420D-B00B-65100E270572}"/>
    <dgm:cxn modelId="{56009437-80AC-4A6F-AF66-6969C28B9F2D}" type="presOf" srcId="{155D42DE-ADB2-48A5-BAB3-268EEAB7316E}" destId="{577FF50C-93B8-4202-BBA4-A7295FA94AC2}" srcOrd="0" destOrd="0" presId="urn:microsoft.com/office/officeart/2005/8/layout/hierarchy2"/>
    <dgm:cxn modelId="{1D8C9F89-E9B2-4073-8714-3970E8BDAD04}" type="presOf" srcId="{1AA28DCA-1CD4-4BEC-8F4A-AF2582BB32FF}" destId="{FC317212-2AF6-4189-8CEB-C85A80903D27}" srcOrd="0" destOrd="0" presId="urn:microsoft.com/office/officeart/2005/8/layout/hierarchy2"/>
    <dgm:cxn modelId="{D416DE0B-0DBE-4595-B4C4-012F1D84F492}" srcId="{155D42DE-ADB2-48A5-BAB3-268EEAB7316E}" destId="{53B044BB-EDF3-4A3B-8505-0D54AF8A0B02}" srcOrd="0" destOrd="0" parTransId="{7EB5222C-D081-49EF-B42D-1DC91D7CE854}" sibTransId="{7720BE1F-EEE9-4CBC-A45A-BDC8CB30C74F}"/>
    <dgm:cxn modelId="{A083ADE2-3E5A-4CAD-B404-B81DAC6B47EB}" type="presOf" srcId="{7EB5222C-D081-49EF-B42D-1DC91D7CE854}" destId="{4083F87F-9277-4FE0-B3D1-D6BD4E65974B}" srcOrd="1" destOrd="0" presId="urn:microsoft.com/office/officeart/2005/8/layout/hierarchy2"/>
    <dgm:cxn modelId="{9C7DD480-7456-45DB-A72E-3D17314AEF88}" srcId="{1AA28DCA-1CD4-4BEC-8F4A-AF2582BB32FF}" destId="{FBA47449-9AE1-47F6-9076-FE29E2A70BF6}" srcOrd="0" destOrd="0" parTransId="{66725B86-20C5-4E20-89DF-C436CBBC65CF}" sibTransId="{23612ED7-CFAE-46BF-B179-DC4C7C786623}"/>
    <dgm:cxn modelId="{04E7619A-1B91-4B40-BC10-4C4458474B02}" type="presOf" srcId="{AD1E00A0-F712-43F3-8DB8-E33FAEA60889}" destId="{5A7BEA45-7CC0-4524-B865-028CFFBC2E07}" srcOrd="0" destOrd="0" presId="urn:microsoft.com/office/officeart/2005/8/layout/hierarchy2"/>
    <dgm:cxn modelId="{2FFC6220-6570-41B7-BA3A-7DBB2A9D2B48}" type="presOf" srcId="{FBA47449-9AE1-47F6-9076-FE29E2A70BF6}" destId="{F953F932-EA41-4B01-BBA0-2DA5328C2015}" srcOrd="0" destOrd="0" presId="urn:microsoft.com/office/officeart/2005/8/layout/hierarchy2"/>
    <dgm:cxn modelId="{07ACA57D-9C04-4133-BCCE-A0FBD9CE73B6}" type="presOf" srcId="{53B044BB-EDF3-4A3B-8505-0D54AF8A0B02}" destId="{75785CE9-431D-4DE8-ACEA-A6629BBF6FE3}" srcOrd="0" destOrd="0" presId="urn:microsoft.com/office/officeart/2005/8/layout/hierarchy2"/>
    <dgm:cxn modelId="{59E2BB9A-8FB8-4E26-8F38-B007E7CDBF70}" type="presParOf" srcId="{FC317212-2AF6-4189-8CEB-C85A80903D27}" destId="{7752F7F4-C8E7-453E-A271-34070697AF37}" srcOrd="0" destOrd="0" presId="urn:microsoft.com/office/officeart/2005/8/layout/hierarchy2"/>
    <dgm:cxn modelId="{BE16F5E4-D38C-4EFA-8F7E-0941FF579B4C}" type="presParOf" srcId="{7752F7F4-C8E7-453E-A271-34070697AF37}" destId="{F953F932-EA41-4B01-BBA0-2DA5328C2015}" srcOrd="0" destOrd="0" presId="urn:microsoft.com/office/officeart/2005/8/layout/hierarchy2"/>
    <dgm:cxn modelId="{2DAB062D-12C4-4F5E-8219-163E1EA85B09}" type="presParOf" srcId="{7752F7F4-C8E7-453E-A271-34070697AF37}" destId="{18156F4A-321C-4028-9DA3-6DC08BB744AC}" srcOrd="1" destOrd="0" presId="urn:microsoft.com/office/officeart/2005/8/layout/hierarchy2"/>
    <dgm:cxn modelId="{DED46BD9-A831-4CC0-8F25-DF29172472CF}" type="presParOf" srcId="{18156F4A-321C-4028-9DA3-6DC08BB744AC}" destId="{5A7BEA45-7CC0-4524-B865-028CFFBC2E07}" srcOrd="0" destOrd="0" presId="urn:microsoft.com/office/officeart/2005/8/layout/hierarchy2"/>
    <dgm:cxn modelId="{D4D156C7-C52E-48B6-B511-6BD1A11D0F31}" type="presParOf" srcId="{5A7BEA45-7CC0-4524-B865-028CFFBC2E07}" destId="{A5405FD8-CFEA-4ED5-906F-788E7FECC3E4}" srcOrd="0" destOrd="0" presId="urn:microsoft.com/office/officeart/2005/8/layout/hierarchy2"/>
    <dgm:cxn modelId="{6A80768A-2DE0-4B27-8459-7999EE7860CA}" type="presParOf" srcId="{18156F4A-321C-4028-9DA3-6DC08BB744AC}" destId="{FF4D660B-CB20-4E40-B94C-7D74FE7F51C2}" srcOrd="1" destOrd="0" presId="urn:microsoft.com/office/officeart/2005/8/layout/hierarchy2"/>
    <dgm:cxn modelId="{D40A1C7E-0D1F-42B8-92B3-31D6455B7D0D}" type="presParOf" srcId="{FF4D660B-CB20-4E40-B94C-7D74FE7F51C2}" destId="{577FF50C-93B8-4202-BBA4-A7295FA94AC2}" srcOrd="0" destOrd="0" presId="urn:microsoft.com/office/officeart/2005/8/layout/hierarchy2"/>
    <dgm:cxn modelId="{2C5830E8-18AC-4FBC-A5D1-8A1A6A22EF3E}" type="presParOf" srcId="{FF4D660B-CB20-4E40-B94C-7D74FE7F51C2}" destId="{1DF3FEF7-A4F8-4287-B960-3A60B4DFFD79}" srcOrd="1" destOrd="0" presId="urn:microsoft.com/office/officeart/2005/8/layout/hierarchy2"/>
    <dgm:cxn modelId="{39420D3D-42DB-4CF6-93E1-9A0FE85CF44A}" type="presParOf" srcId="{1DF3FEF7-A4F8-4287-B960-3A60B4DFFD79}" destId="{61EC3C4E-D9F2-43F9-8453-B15CCDEE671C}" srcOrd="0" destOrd="0" presId="urn:microsoft.com/office/officeart/2005/8/layout/hierarchy2"/>
    <dgm:cxn modelId="{E753F92E-AFEE-4004-A05F-E5CF410E391D}" type="presParOf" srcId="{61EC3C4E-D9F2-43F9-8453-B15CCDEE671C}" destId="{4083F87F-9277-4FE0-B3D1-D6BD4E65974B}" srcOrd="0" destOrd="0" presId="urn:microsoft.com/office/officeart/2005/8/layout/hierarchy2"/>
    <dgm:cxn modelId="{122DF7CD-B79B-4CF3-9CA5-E3ECA739EE05}" type="presParOf" srcId="{1DF3FEF7-A4F8-4287-B960-3A60B4DFFD79}" destId="{24FAF145-3250-4839-9DCC-6E69EE52D5E7}" srcOrd="1" destOrd="0" presId="urn:microsoft.com/office/officeart/2005/8/layout/hierarchy2"/>
    <dgm:cxn modelId="{F02BC205-445B-4D74-9B86-93DF9731F9B2}" type="presParOf" srcId="{24FAF145-3250-4839-9DCC-6E69EE52D5E7}" destId="{75785CE9-431D-4DE8-ACEA-A6629BBF6FE3}" srcOrd="0" destOrd="0" presId="urn:microsoft.com/office/officeart/2005/8/layout/hierarchy2"/>
    <dgm:cxn modelId="{EF90DE73-75B6-4ED4-BB78-15880CBFE161}" type="presParOf" srcId="{24FAF145-3250-4839-9DCC-6E69EE52D5E7}" destId="{3D251E15-286A-4A92-A29A-52378AF682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A28DCA-1CD4-4BEC-8F4A-AF2582BB32F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A47449-9AE1-47F6-9076-FE29E2A70BF6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</a:rPr>
            <a:t>PN collaboration with Oasis </a:t>
          </a:r>
          <a:r>
            <a:rPr lang="en-US" sz="1800" b="1" dirty="0" smtClean="0">
              <a:solidFill>
                <a:schemeClr val="tx1"/>
              </a:solidFill>
            </a:rPr>
            <a:t>Drop In Centre</a:t>
          </a:r>
          <a:endParaRPr lang="en-US" sz="1800" b="1" dirty="0">
            <a:solidFill>
              <a:schemeClr val="tx1"/>
            </a:solidFill>
          </a:endParaRPr>
        </a:p>
      </dgm:t>
    </dgm:pt>
    <dgm:pt modelId="{66725B86-20C5-4E20-89DF-C436CBBC65CF}" type="parTrans" cxnId="{9C7DD480-7456-45DB-A72E-3D17314AEF88}">
      <dgm:prSet/>
      <dgm:spPr/>
      <dgm:t>
        <a:bodyPr/>
        <a:lstStyle/>
        <a:p>
          <a:endParaRPr lang="en-US"/>
        </a:p>
      </dgm:t>
    </dgm:pt>
    <dgm:pt modelId="{23612ED7-CFAE-46BF-B179-DC4C7C786623}" type="sibTrans" cxnId="{9C7DD480-7456-45DB-A72E-3D17314AEF88}">
      <dgm:prSet/>
      <dgm:spPr/>
      <dgm:t>
        <a:bodyPr/>
        <a:lstStyle/>
        <a:p>
          <a:endParaRPr lang="en-US"/>
        </a:p>
      </dgm:t>
    </dgm:pt>
    <dgm:pt modelId="{155D42DE-ADB2-48A5-BAB3-268EEAB7316E}" type="asst">
      <dgm:prSet phldrT="[Text]"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/>
            <a:t>ACTION: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/>
            <a:t>Implementation of EPOA. Clients referred to PN for HIV tests</a:t>
          </a:r>
        </a:p>
      </dgm:t>
    </dgm:pt>
    <dgm:pt modelId="{AD1E00A0-F712-43F3-8DB8-E33FAEA60889}" type="parTrans" cxnId="{435D9400-B786-446B-A793-21D3B10DB3D0}">
      <dgm:prSet/>
      <dgm:spPr/>
      <dgm:t>
        <a:bodyPr/>
        <a:lstStyle/>
        <a:p>
          <a:endParaRPr lang="en-US"/>
        </a:p>
      </dgm:t>
    </dgm:pt>
    <dgm:pt modelId="{B6793219-992E-420D-B00B-65100E270572}" type="sibTrans" cxnId="{435D9400-B786-446B-A793-21D3B10DB3D0}">
      <dgm:prSet/>
      <dgm:spPr/>
      <dgm:t>
        <a:bodyPr/>
        <a:lstStyle/>
        <a:p>
          <a:endParaRPr lang="en-US"/>
        </a:p>
      </dgm:t>
    </dgm:pt>
    <dgm:pt modelId="{53B044BB-EDF3-4A3B-8505-0D54AF8A0B02}">
      <dgm:prSet phldrT="[Text]" custT="1"/>
      <dgm:spPr/>
      <dgm:t>
        <a:bodyPr anchor="t"/>
        <a:lstStyle/>
        <a:p>
          <a:r>
            <a:rPr lang="en-US" sz="1800" dirty="0"/>
            <a:t>RESULT</a:t>
          </a:r>
          <a:r>
            <a:rPr lang="en-US" sz="2000" dirty="0"/>
            <a:t>:</a:t>
          </a:r>
        </a:p>
        <a:p>
          <a:r>
            <a:rPr lang="en-US" sz="1600" dirty="0"/>
            <a:t>Access to another KP – drug users</a:t>
          </a:r>
        </a:p>
      </dgm:t>
    </dgm:pt>
    <dgm:pt modelId="{7EB5222C-D081-49EF-B42D-1DC91D7CE854}" type="parTrans" cxnId="{D416DE0B-0DBE-4595-B4C4-012F1D84F492}">
      <dgm:prSet/>
      <dgm:spPr/>
      <dgm:t>
        <a:bodyPr/>
        <a:lstStyle/>
        <a:p>
          <a:endParaRPr lang="en-US"/>
        </a:p>
      </dgm:t>
    </dgm:pt>
    <dgm:pt modelId="{7720BE1F-EEE9-4CBC-A45A-BDC8CB30C74F}" type="sibTrans" cxnId="{D416DE0B-0DBE-4595-B4C4-012F1D84F492}">
      <dgm:prSet/>
      <dgm:spPr/>
      <dgm:t>
        <a:bodyPr/>
        <a:lstStyle/>
        <a:p>
          <a:endParaRPr lang="en-US"/>
        </a:p>
      </dgm:t>
    </dgm:pt>
    <dgm:pt modelId="{FC317212-2AF6-4189-8CEB-C85A80903D27}" type="pres">
      <dgm:prSet presAssocID="{1AA28DCA-1CD4-4BEC-8F4A-AF2582BB32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2F7F4-C8E7-453E-A271-34070697AF37}" type="pres">
      <dgm:prSet presAssocID="{FBA47449-9AE1-47F6-9076-FE29E2A70BF6}" presName="root1" presStyleCnt="0"/>
      <dgm:spPr/>
    </dgm:pt>
    <dgm:pt modelId="{F953F932-EA41-4B01-BBA0-2DA5328C2015}" type="pres">
      <dgm:prSet presAssocID="{FBA47449-9AE1-47F6-9076-FE29E2A70BF6}" presName="LevelOneTextNode" presStyleLbl="node0" presStyleIdx="0" presStyleCnt="1" custScaleX="97690" custScaleY="95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156F4A-321C-4028-9DA3-6DC08BB744AC}" type="pres">
      <dgm:prSet presAssocID="{FBA47449-9AE1-47F6-9076-FE29E2A70BF6}" presName="level2hierChild" presStyleCnt="0"/>
      <dgm:spPr/>
    </dgm:pt>
    <dgm:pt modelId="{5A7BEA45-7CC0-4524-B865-028CFFBC2E07}" type="pres">
      <dgm:prSet presAssocID="{AD1E00A0-F712-43F3-8DB8-E33FAEA60889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A5405FD8-CFEA-4ED5-906F-788E7FECC3E4}" type="pres">
      <dgm:prSet presAssocID="{AD1E00A0-F712-43F3-8DB8-E33FAEA60889}" presName="connTx" presStyleLbl="parChTrans1D2" presStyleIdx="0" presStyleCnt="1"/>
      <dgm:spPr/>
      <dgm:t>
        <a:bodyPr/>
        <a:lstStyle/>
        <a:p>
          <a:endParaRPr lang="en-US"/>
        </a:p>
      </dgm:t>
    </dgm:pt>
    <dgm:pt modelId="{FF4D660B-CB20-4E40-B94C-7D74FE7F51C2}" type="pres">
      <dgm:prSet presAssocID="{155D42DE-ADB2-48A5-BAB3-268EEAB7316E}" presName="root2" presStyleCnt="0"/>
      <dgm:spPr/>
    </dgm:pt>
    <dgm:pt modelId="{577FF50C-93B8-4202-BBA4-A7295FA94AC2}" type="pres">
      <dgm:prSet presAssocID="{155D42DE-ADB2-48A5-BAB3-268EEAB7316E}" presName="LevelTwoTextNode" presStyleLbl="asst1" presStyleIdx="0" presStyleCnt="1" custScaleX="113310" custScaleY="157873" custLinFactNeighborX="10258" custLinFactNeighborY="-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3FEF7-A4F8-4287-B960-3A60B4DFFD79}" type="pres">
      <dgm:prSet presAssocID="{155D42DE-ADB2-48A5-BAB3-268EEAB7316E}" presName="level3hierChild" presStyleCnt="0"/>
      <dgm:spPr/>
    </dgm:pt>
    <dgm:pt modelId="{61EC3C4E-D9F2-43F9-8453-B15CCDEE671C}" type="pres">
      <dgm:prSet presAssocID="{7EB5222C-D081-49EF-B42D-1DC91D7CE854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4083F87F-9277-4FE0-B3D1-D6BD4E65974B}" type="pres">
      <dgm:prSet presAssocID="{7EB5222C-D081-49EF-B42D-1DC91D7CE854}" presName="connTx" presStyleLbl="parChTrans1D3" presStyleIdx="0" presStyleCnt="1"/>
      <dgm:spPr/>
      <dgm:t>
        <a:bodyPr/>
        <a:lstStyle/>
        <a:p>
          <a:endParaRPr lang="en-US"/>
        </a:p>
      </dgm:t>
    </dgm:pt>
    <dgm:pt modelId="{24FAF145-3250-4839-9DCC-6E69EE52D5E7}" type="pres">
      <dgm:prSet presAssocID="{53B044BB-EDF3-4A3B-8505-0D54AF8A0B02}" presName="root2" presStyleCnt="0"/>
      <dgm:spPr/>
    </dgm:pt>
    <dgm:pt modelId="{75785CE9-431D-4DE8-ACEA-A6629BBF6FE3}" type="pres">
      <dgm:prSet presAssocID="{53B044BB-EDF3-4A3B-8505-0D54AF8A0B02}" presName="LevelTwoTextNode" presStyleLbl="node3" presStyleIdx="0" presStyleCnt="1" custScaleX="116945" custScaleY="13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51E15-286A-4A92-A29A-52378AF68207}" type="pres">
      <dgm:prSet presAssocID="{53B044BB-EDF3-4A3B-8505-0D54AF8A0B02}" presName="level3hierChild" presStyleCnt="0"/>
      <dgm:spPr/>
    </dgm:pt>
  </dgm:ptLst>
  <dgm:cxnLst>
    <dgm:cxn modelId="{D416DE0B-0DBE-4595-B4C4-012F1D84F492}" srcId="{155D42DE-ADB2-48A5-BAB3-268EEAB7316E}" destId="{53B044BB-EDF3-4A3B-8505-0D54AF8A0B02}" srcOrd="0" destOrd="0" parTransId="{7EB5222C-D081-49EF-B42D-1DC91D7CE854}" sibTransId="{7720BE1F-EEE9-4CBC-A45A-BDC8CB30C74F}"/>
    <dgm:cxn modelId="{81D84362-6748-44B5-A207-F4B996153231}" type="presOf" srcId="{FBA47449-9AE1-47F6-9076-FE29E2A70BF6}" destId="{F953F932-EA41-4B01-BBA0-2DA5328C2015}" srcOrd="0" destOrd="0" presId="urn:microsoft.com/office/officeart/2005/8/layout/hierarchy2"/>
    <dgm:cxn modelId="{EC753A1D-A8E5-4B6F-BA20-D19E8FFC4523}" type="presOf" srcId="{AD1E00A0-F712-43F3-8DB8-E33FAEA60889}" destId="{A5405FD8-CFEA-4ED5-906F-788E7FECC3E4}" srcOrd="1" destOrd="0" presId="urn:microsoft.com/office/officeart/2005/8/layout/hierarchy2"/>
    <dgm:cxn modelId="{435D9400-B786-446B-A793-21D3B10DB3D0}" srcId="{FBA47449-9AE1-47F6-9076-FE29E2A70BF6}" destId="{155D42DE-ADB2-48A5-BAB3-268EEAB7316E}" srcOrd="0" destOrd="0" parTransId="{AD1E00A0-F712-43F3-8DB8-E33FAEA60889}" sibTransId="{B6793219-992E-420D-B00B-65100E270572}"/>
    <dgm:cxn modelId="{02FC2EC7-460F-4441-BEE9-D1578E46090C}" type="presOf" srcId="{7EB5222C-D081-49EF-B42D-1DC91D7CE854}" destId="{61EC3C4E-D9F2-43F9-8453-B15CCDEE671C}" srcOrd="0" destOrd="0" presId="urn:microsoft.com/office/officeart/2005/8/layout/hierarchy2"/>
    <dgm:cxn modelId="{76F3AFD3-4F49-49E6-A44F-D41DD9E65865}" type="presOf" srcId="{AD1E00A0-F712-43F3-8DB8-E33FAEA60889}" destId="{5A7BEA45-7CC0-4524-B865-028CFFBC2E07}" srcOrd="0" destOrd="0" presId="urn:microsoft.com/office/officeart/2005/8/layout/hierarchy2"/>
    <dgm:cxn modelId="{41D4DDE0-1493-4723-90B0-7B2EB2C4C3C6}" type="presOf" srcId="{53B044BB-EDF3-4A3B-8505-0D54AF8A0B02}" destId="{75785CE9-431D-4DE8-ACEA-A6629BBF6FE3}" srcOrd="0" destOrd="0" presId="urn:microsoft.com/office/officeart/2005/8/layout/hierarchy2"/>
    <dgm:cxn modelId="{9C7DD480-7456-45DB-A72E-3D17314AEF88}" srcId="{1AA28DCA-1CD4-4BEC-8F4A-AF2582BB32FF}" destId="{FBA47449-9AE1-47F6-9076-FE29E2A70BF6}" srcOrd="0" destOrd="0" parTransId="{66725B86-20C5-4E20-89DF-C436CBBC65CF}" sibTransId="{23612ED7-CFAE-46BF-B179-DC4C7C786623}"/>
    <dgm:cxn modelId="{E4B0E3B9-D626-44F2-80B4-A88378868145}" type="presOf" srcId="{155D42DE-ADB2-48A5-BAB3-268EEAB7316E}" destId="{577FF50C-93B8-4202-BBA4-A7295FA94AC2}" srcOrd="0" destOrd="0" presId="urn:microsoft.com/office/officeart/2005/8/layout/hierarchy2"/>
    <dgm:cxn modelId="{A8DE3FDC-2A95-4353-BA36-12A2171748DD}" type="presOf" srcId="{7EB5222C-D081-49EF-B42D-1DC91D7CE854}" destId="{4083F87F-9277-4FE0-B3D1-D6BD4E65974B}" srcOrd="1" destOrd="0" presId="urn:microsoft.com/office/officeart/2005/8/layout/hierarchy2"/>
    <dgm:cxn modelId="{3ED5E3FE-AF64-4E14-A4E6-40A818B82D73}" type="presOf" srcId="{1AA28DCA-1CD4-4BEC-8F4A-AF2582BB32FF}" destId="{FC317212-2AF6-4189-8CEB-C85A80903D27}" srcOrd="0" destOrd="0" presId="urn:microsoft.com/office/officeart/2005/8/layout/hierarchy2"/>
    <dgm:cxn modelId="{893EA7AD-5CB4-4AB3-8F9C-1C3C86AABBDC}" type="presParOf" srcId="{FC317212-2AF6-4189-8CEB-C85A80903D27}" destId="{7752F7F4-C8E7-453E-A271-34070697AF37}" srcOrd="0" destOrd="0" presId="urn:microsoft.com/office/officeart/2005/8/layout/hierarchy2"/>
    <dgm:cxn modelId="{682C6BD5-BE86-418E-A485-2DCB30288601}" type="presParOf" srcId="{7752F7F4-C8E7-453E-A271-34070697AF37}" destId="{F953F932-EA41-4B01-BBA0-2DA5328C2015}" srcOrd="0" destOrd="0" presId="urn:microsoft.com/office/officeart/2005/8/layout/hierarchy2"/>
    <dgm:cxn modelId="{BE387608-1035-4C37-8989-7B0414DD0540}" type="presParOf" srcId="{7752F7F4-C8E7-453E-A271-34070697AF37}" destId="{18156F4A-321C-4028-9DA3-6DC08BB744AC}" srcOrd="1" destOrd="0" presId="urn:microsoft.com/office/officeart/2005/8/layout/hierarchy2"/>
    <dgm:cxn modelId="{02DBBE8C-F0F3-4FDA-AADD-59C1372AECF5}" type="presParOf" srcId="{18156F4A-321C-4028-9DA3-6DC08BB744AC}" destId="{5A7BEA45-7CC0-4524-B865-028CFFBC2E07}" srcOrd="0" destOrd="0" presId="urn:microsoft.com/office/officeart/2005/8/layout/hierarchy2"/>
    <dgm:cxn modelId="{1EB4CA03-C8B3-477C-B481-38E9CB08C459}" type="presParOf" srcId="{5A7BEA45-7CC0-4524-B865-028CFFBC2E07}" destId="{A5405FD8-CFEA-4ED5-906F-788E7FECC3E4}" srcOrd="0" destOrd="0" presId="urn:microsoft.com/office/officeart/2005/8/layout/hierarchy2"/>
    <dgm:cxn modelId="{EC4A19C6-8373-491A-ABB1-64C4E27C5F40}" type="presParOf" srcId="{18156F4A-321C-4028-9DA3-6DC08BB744AC}" destId="{FF4D660B-CB20-4E40-B94C-7D74FE7F51C2}" srcOrd="1" destOrd="0" presId="urn:microsoft.com/office/officeart/2005/8/layout/hierarchy2"/>
    <dgm:cxn modelId="{71A6EFD0-0160-49A3-BF21-057A57F7EBB9}" type="presParOf" srcId="{FF4D660B-CB20-4E40-B94C-7D74FE7F51C2}" destId="{577FF50C-93B8-4202-BBA4-A7295FA94AC2}" srcOrd="0" destOrd="0" presId="urn:microsoft.com/office/officeart/2005/8/layout/hierarchy2"/>
    <dgm:cxn modelId="{2F12570E-7FF5-498D-B248-0805FE3C055D}" type="presParOf" srcId="{FF4D660B-CB20-4E40-B94C-7D74FE7F51C2}" destId="{1DF3FEF7-A4F8-4287-B960-3A60B4DFFD79}" srcOrd="1" destOrd="0" presId="urn:microsoft.com/office/officeart/2005/8/layout/hierarchy2"/>
    <dgm:cxn modelId="{575D9227-BC0D-4F6A-9194-BA3F70870698}" type="presParOf" srcId="{1DF3FEF7-A4F8-4287-B960-3A60B4DFFD79}" destId="{61EC3C4E-D9F2-43F9-8453-B15CCDEE671C}" srcOrd="0" destOrd="0" presId="urn:microsoft.com/office/officeart/2005/8/layout/hierarchy2"/>
    <dgm:cxn modelId="{C530EA43-4241-421F-B962-703542A0E60F}" type="presParOf" srcId="{61EC3C4E-D9F2-43F9-8453-B15CCDEE671C}" destId="{4083F87F-9277-4FE0-B3D1-D6BD4E65974B}" srcOrd="0" destOrd="0" presId="urn:microsoft.com/office/officeart/2005/8/layout/hierarchy2"/>
    <dgm:cxn modelId="{1D4517DC-42D4-480D-8893-8A63CB5CFFBB}" type="presParOf" srcId="{1DF3FEF7-A4F8-4287-B960-3A60B4DFFD79}" destId="{24FAF145-3250-4839-9DCC-6E69EE52D5E7}" srcOrd="1" destOrd="0" presId="urn:microsoft.com/office/officeart/2005/8/layout/hierarchy2"/>
    <dgm:cxn modelId="{5665EBE8-837A-4801-9027-3F91762FCC47}" type="presParOf" srcId="{24FAF145-3250-4839-9DCC-6E69EE52D5E7}" destId="{75785CE9-431D-4DE8-ACEA-A6629BBF6FE3}" srcOrd="0" destOrd="0" presId="urn:microsoft.com/office/officeart/2005/8/layout/hierarchy2"/>
    <dgm:cxn modelId="{42B2E873-AD04-4F7C-9DA9-5F8142B63B44}" type="presParOf" srcId="{24FAF145-3250-4839-9DCC-6E69EE52D5E7}" destId="{3D251E15-286A-4A92-A29A-52378AF682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F266D4-104E-47C0-A207-186B0EDE9AD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337081-CABB-4F8D-9834-69F587F0191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tx1"/>
              </a:solidFill>
            </a:rPr>
            <a:t>FUNDING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Project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MOH</a:t>
          </a:r>
          <a:endParaRPr lang="en-US" sz="1600" b="1" dirty="0">
            <a:solidFill>
              <a:schemeClr val="tx1"/>
            </a:solidFill>
          </a:endParaRPr>
        </a:p>
      </dgm:t>
    </dgm:pt>
    <dgm:pt modelId="{2857CC31-6D8C-4935-918E-B987376B4CB4}" type="parTrans" cxnId="{9CE5B657-467E-44C2-BC00-CF2C40E3CC80}">
      <dgm:prSet/>
      <dgm:spPr/>
      <dgm:t>
        <a:bodyPr/>
        <a:lstStyle/>
        <a:p>
          <a:endParaRPr lang="en-US"/>
        </a:p>
      </dgm:t>
    </dgm:pt>
    <dgm:pt modelId="{EE0C83DA-EEA7-4FCE-803C-6A6391482EDA}" type="sibTrans" cxnId="{9CE5B657-467E-44C2-BC00-CF2C40E3CC80}">
      <dgm:prSet/>
      <dgm:spPr/>
      <dgm:t>
        <a:bodyPr/>
        <a:lstStyle/>
        <a:p>
          <a:endParaRPr lang="en-US"/>
        </a:p>
      </dgm:t>
    </dgm:pt>
    <dgm:pt modelId="{6CEC4C54-CAC5-447F-877A-DBB4D4AAD6E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6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tx1"/>
              </a:solidFill>
            </a:rPr>
            <a:t>TESTING SITE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Night Clinics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Locales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>
              <a:solidFill>
                <a:schemeClr val="tx1"/>
              </a:solidFill>
            </a:rPr>
            <a:t>Bars-Caliente, Bruce, Session Kaleidoscope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>
              <a:solidFill>
                <a:schemeClr val="tx1"/>
              </a:solidFill>
            </a:rPr>
            <a:t>Spanish Harlem</a:t>
          </a:r>
        </a:p>
      </dgm:t>
    </dgm:pt>
    <dgm:pt modelId="{26B97A76-770F-420F-8320-D0A8745F46E2}" type="parTrans" cxnId="{DC4B8192-C659-46EF-BBB1-311E5AAFA8BC}">
      <dgm:prSet/>
      <dgm:spPr/>
      <dgm:t>
        <a:bodyPr/>
        <a:lstStyle/>
        <a:p>
          <a:endParaRPr lang="en-US"/>
        </a:p>
      </dgm:t>
    </dgm:pt>
    <dgm:pt modelId="{4845F557-BEBC-4948-A987-FBE852E39C91}" type="sibTrans" cxnId="{DC4B8192-C659-46EF-BBB1-311E5AAFA8BC}">
      <dgm:prSet/>
      <dgm:spPr/>
      <dgm:t>
        <a:bodyPr/>
        <a:lstStyle/>
        <a:p>
          <a:endParaRPr lang="en-US"/>
        </a:p>
      </dgm:t>
    </dgm:pt>
    <dgm:pt modelId="{65288DF3-E9AB-4578-8E17-A2A02686AAED}">
      <dgm:prSet phldrT="[Text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solidFill>
                <a:schemeClr val="tx1"/>
              </a:solidFill>
            </a:rPr>
            <a:t>EXTRA MILE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Transport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Food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tx1"/>
              </a:solidFill>
            </a:rPr>
            <a:t>Support</a:t>
          </a:r>
          <a:endParaRPr lang="en-US" sz="1600" b="1" dirty="0">
            <a:solidFill>
              <a:schemeClr val="tx1"/>
            </a:solidFill>
          </a:endParaRPr>
        </a:p>
      </dgm:t>
    </dgm:pt>
    <dgm:pt modelId="{5D7AE443-2F10-43B4-B3AC-4FBA32FC9A90}" type="parTrans" cxnId="{058E4432-3607-4FC3-9822-2DF7ACBA95BE}">
      <dgm:prSet/>
      <dgm:spPr/>
      <dgm:t>
        <a:bodyPr/>
        <a:lstStyle/>
        <a:p>
          <a:endParaRPr lang="en-US"/>
        </a:p>
      </dgm:t>
    </dgm:pt>
    <dgm:pt modelId="{C5071463-CADB-488B-B64A-78B77991355F}" type="sibTrans" cxnId="{058E4432-3607-4FC3-9822-2DF7ACBA95BE}">
      <dgm:prSet/>
      <dgm:spPr/>
      <dgm:t>
        <a:bodyPr/>
        <a:lstStyle/>
        <a:p>
          <a:endParaRPr lang="en-US"/>
        </a:p>
      </dgm:t>
    </dgm:pt>
    <dgm:pt modelId="{E39DBF78-E3EB-4C8D-91F6-13E911B3388B}">
      <dgm:prSet phldrT="[Text]" custT="1"/>
      <dgm:spPr/>
      <dgm:t>
        <a:bodyPr/>
        <a:lstStyle/>
        <a:p>
          <a:r>
            <a:rPr lang="en-US" sz="2100" b="1" dirty="0" smtClean="0">
              <a:solidFill>
                <a:schemeClr val="tx1"/>
              </a:solidFill>
            </a:rPr>
            <a:t>NAVIGATION</a:t>
          </a:r>
        </a:p>
        <a:p>
          <a:r>
            <a:rPr lang="en-US" sz="1600" b="1" dirty="0" smtClean="0">
              <a:solidFill>
                <a:schemeClr val="tx1"/>
              </a:solidFill>
            </a:rPr>
            <a:t>PNEs</a:t>
          </a:r>
        </a:p>
        <a:p>
          <a:r>
            <a:rPr lang="en-US" sz="1600" b="1" dirty="0" smtClean="0">
              <a:solidFill>
                <a:schemeClr val="tx1"/>
              </a:solidFill>
            </a:rPr>
            <a:t>PNs</a:t>
          </a:r>
          <a:endParaRPr lang="en-US" sz="1600" b="1" dirty="0">
            <a:solidFill>
              <a:schemeClr val="tx1"/>
            </a:solidFill>
          </a:endParaRPr>
        </a:p>
      </dgm:t>
    </dgm:pt>
    <dgm:pt modelId="{B375A8B1-0584-459B-992D-46C39216EC79}" type="parTrans" cxnId="{D6122FA9-F300-45AF-A086-FD66C8EF017F}">
      <dgm:prSet/>
      <dgm:spPr/>
      <dgm:t>
        <a:bodyPr/>
        <a:lstStyle/>
        <a:p>
          <a:endParaRPr lang="en-US"/>
        </a:p>
      </dgm:t>
    </dgm:pt>
    <dgm:pt modelId="{595ACC74-2ABE-4062-A63C-2A1889D1220E}" type="sibTrans" cxnId="{D6122FA9-F300-45AF-A086-FD66C8EF017F}">
      <dgm:prSet/>
      <dgm:spPr/>
      <dgm:t>
        <a:bodyPr/>
        <a:lstStyle/>
        <a:p>
          <a:endParaRPr lang="en-US"/>
        </a:p>
      </dgm:t>
    </dgm:pt>
    <dgm:pt modelId="{E8DD3610-3CD5-4BAE-B545-738473051233}" type="pres">
      <dgm:prSet presAssocID="{1CF266D4-104E-47C0-A207-186B0EDE9A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3B2BAA-87DA-41E2-9F64-1FB4F1B1E737}" type="pres">
      <dgm:prSet presAssocID="{0A337081-CABB-4F8D-9834-69F587F0191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0D556-FE4E-4523-92A0-73A6E7F4D794}" type="pres">
      <dgm:prSet presAssocID="{EE0C83DA-EEA7-4FCE-803C-6A6391482EDA}" presName="sibTrans" presStyleCnt="0"/>
      <dgm:spPr/>
    </dgm:pt>
    <dgm:pt modelId="{25016E1B-963E-43DA-A2CC-3A8C6DC70168}" type="pres">
      <dgm:prSet presAssocID="{E39DBF78-E3EB-4C8D-91F6-13E911B3388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0EE45-D075-479B-ACDD-D3A5B136FC26}" type="pres">
      <dgm:prSet presAssocID="{595ACC74-2ABE-4062-A63C-2A1889D1220E}" presName="sibTrans" presStyleCnt="0"/>
      <dgm:spPr/>
    </dgm:pt>
    <dgm:pt modelId="{5F506FCB-B6E2-413F-A73E-DA85CE03CDD3}" type="pres">
      <dgm:prSet presAssocID="{6CEC4C54-CAC5-447F-877A-DBB4D4AAD6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8BC27-AB45-41CD-8851-645269581395}" type="pres">
      <dgm:prSet presAssocID="{4845F557-BEBC-4948-A987-FBE852E39C91}" presName="sibTrans" presStyleCnt="0"/>
      <dgm:spPr/>
    </dgm:pt>
    <dgm:pt modelId="{2E482C1A-5D42-41F1-A258-0F511137592F}" type="pres">
      <dgm:prSet presAssocID="{65288DF3-E9AB-4578-8E17-A2A02686AA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74C73B-6369-4392-B13B-434B410E4FF9}" type="presOf" srcId="{65288DF3-E9AB-4578-8E17-A2A02686AAED}" destId="{2E482C1A-5D42-41F1-A258-0F511137592F}" srcOrd="0" destOrd="0" presId="urn:microsoft.com/office/officeart/2005/8/layout/hList6"/>
    <dgm:cxn modelId="{DC4B8192-C659-46EF-BBB1-311E5AAFA8BC}" srcId="{1CF266D4-104E-47C0-A207-186B0EDE9AD1}" destId="{6CEC4C54-CAC5-447F-877A-DBB4D4AAD6EC}" srcOrd="2" destOrd="0" parTransId="{26B97A76-770F-420F-8320-D0A8745F46E2}" sibTransId="{4845F557-BEBC-4948-A987-FBE852E39C91}"/>
    <dgm:cxn modelId="{E5352E83-E01F-4779-8ED7-B299170D728B}" type="presOf" srcId="{6CEC4C54-CAC5-447F-877A-DBB4D4AAD6EC}" destId="{5F506FCB-B6E2-413F-A73E-DA85CE03CDD3}" srcOrd="0" destOrd="0" presId="urn:microsoft.com/office/officeart/2005/8/layout/hList6"/>
    <dgm:cxn modelId="{394DA98B-33F0-498D-BBDC-4836BD280669}" type="presOf" srcId="{1CF266D4-104E-47C0-A207-186B0EDE9AD1}" destId="{E8DD3610-3CD5-4BAE-B545-738473051233}" srcOrd="0" destOrd="0" presId="urn:microsoft.com/office/officeart/2005/8/layout/hList6"/>
    <dgm:cxn modelId="{9680205E-33BF-4205-B948-72BF1BCEC521}" type="presOf" srcId="{0A337081-CABB-4F8D-9834-69F587F01919}" destId="{A23B2BAA-87DA-41E2-9F64-1FB4F1B1E737}" srcOrd="0" destOrd="0" presId="urn:microsoft.com/office/officeart/2005/8/layout/hList6"/>
    <dgm:cxn modelId="{9CE5B657-467E-44C2-BC00-CF2C40E3CC80}" srcId="{1CF266D4-104E-47C0-A207-186B0EDE9AD1}" destId="{0A337081-CABB-4F8D-9834-69F587F01919}" srcOrd="0" destOrd="0" parTransId="{2857CC31-6D8C-4935-918E-B987376B4CB4}" sibTransId="{EE0C83DA-EEA7-4FCE-803C-6A6391482EDA}"/>
    <dgm:cxn modelId="{49672573-410C-4EED-A872-7363CC7A8DF2}" type="presOf" srcId="{E39DBF78-E3EB-4C8D-91F6-13E911B3388B}" destId="{25016E1B-963E-43DA-A2CC-3A8C6DC70168}" srcOrd="0" destOrd="0" presId="urn:microsoft.com/office/officeart/2005/8/layout/hList6"/>
    <dgm:cxn modelId="{D6122FA9-F300-45AF-A086-FD66C8EF017F}" srcId="{1CF266D4-104E-47C0-A207-186B0EDE9AD1}" destId="{E39DBF78-E3EB-4C8D-91F6-13E911B3388B}" srcOrd="1" destOrd="0" parTransId="{B375A8B1-0584-459B-992D-46C39216EC79}" sibTransId="{595ACC74-2ABE-4062-A63C-2A1889D1220E}"/>
    <dgm:cxn modelId="{058E4432-3607-4FC3-9822-2DF7ACBA95BE}" srcId="{1CF266D4-104E-47C0-A207-186B0EDE9AD1}" destId="{65288DF3-E9AB-4578-8E17-A2A02686AAED}" srcOrd="3" destOrd="0" parTransId="{5D7AE443-2F10-43B4-B3AC-4FBA32FC9A90}" sibTransId="{C5071463-CADB-488B-B64A-78B77991355F}"/>
    <dgm:cxn modelId="{38BA9F85-7130-4C5C-A3D5-5ED2A026EA24}" type="presParOf" srcId="{E8DD3610-3CD5-4BAE-B545-738473051233}" destId="{A23B2BAA-87DA-41E2-9F64-1FB4F1B1E737}" srcOrd="0" destOrd="0" presId="urn:microsoft.com/office/officeart/2005/8/layout/hList6"/>
    <dgm:cxn modelId="{CA23FBFF-33F8-4017-BE7C-0474E42CF293}" type="presParOf" srcId="{E8DD3610-3CD5-4BAE-B545-738473051233}" destId="{0F80D556-FE4E-4523-92A0-73A6E7F4D794}" srcOrd="1" destOrd="0" presId="urn:microsoft.com/office/officeart/2005/8/layout/hList6"/>
    <dgm:cxn modelId="{E31C2343-7880-400B-9DC2-A5871A44B726}" type="presParOf" srcId="{E8DD3610-3CD5-4BAE-B545-738473051233}" destId="{25016E1B-963E-43DA-A2CC-3A8C6DC70168}" srcOrd="2" destOrd="0" presId="urn:microsoft.com/office/officeart/2005/8/layout/hList6"/>
    <dgm:cxn modelId="{4F593402-A7A3-408A-97E7-1B7A26E5D661}" type="presParOf" srcId="{E8DD3610-3CD5-4BAE-B545-738473051233}" destId="{5980EE45-D075-479B-ACDD-D3A5B136FC26}" srcOrd="3" destOrd="0" presId="urn:microsoft.com/office/officeart/2005/8/layout/hList6"/>
    <dgm:cxn modelId="{9247629D-A3B8-43F5-AABF-14569EC288C2}" type="presParOf" srcId="{E8DD3610-3CD5-4BAE-B545-738473051233}" destId="{5F506FCB-B6E2-413F-A73E-DA85CE03CDD3}" srcOrd="4" destOrd="0" presId="urn:microsoft.com/office/officeart/2005/8/layout/hList6"/>
    <dgm:cxn modelId="{75D49081-D797-4BB2-B81D-475D5D7AA280}" type="presParOf" srcId="{E8DD3610-3CD5-4BAE-B545-738473051233}" destId="{AAB8BC27-AB45-41CD-8851-645269581395}" srcOrd="5" destOrd="0" presId="urn:microsoft.com/office/officeart/2005/8/layout/hList6"/>
    <dgm:cxn modelId="{08B92C2E-FF4F-4406-B1DE-7C63683AFA76}" type="presParOf" srcId="{E8DD3610-3CD5-4BAE-B545-738473051233}" destId="{2E482C1A-5D42-41F1-A258-0F511137592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14B1-7B8B-4217-B3C1-283AAAC0B582}" type="datetimeFigureOut">
              <a:rPr lang="en-TT" smtClean="0"/>
              <a:t>10/05/2019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663" y="723900"/>
            <a:ext cx="6440487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89227"/>
            <a:ext cx="5505450" cy="4347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76773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9176773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0CBDB-7DC2-46FA-B41D-D73456B1202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2436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2017 we had more than 5000 unique clients and delivered more than 100,000 SRH services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569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4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22930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052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TT" dirty="0"/>
              <a:t>Red numbers are HIV positive cases identified.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7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4691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6372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10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4542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CBDB-7DC2-46FA-B41D-D73456B1202B}" type="slidenum">
              <a:rPr lang="en-TT" smtClean="0"/>
              <a:t>15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8473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rot="10800000">
            <a:off x="5572126" y="-19744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0" y="-19745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1" y="285750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09" y="1314451"/>
            <a:ext cx="562729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B43504E-7BEB-4929-937B-BC0DE2806F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33350"/>
            <a:ext cx="1017672" cy="4673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rot="10800000"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0800000">
            <a:off x="5572126" y="-695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611" y="1543050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B43504E-7BEB-4929-937B-BC0DE2806F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33350"/>
            <a:ext cx="1017672" cy="4673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B43504E-7BEB-4929-937B-BC0DE2806F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33350"/>
            <a:ext cx="1017672" cy="4673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43504E-7BEB-4929-937B-BC0DE2806F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33350"/>
            <a:ext cx="1017672" cy="4673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1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57300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050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00150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8143F56E-DCE0-4092-B775-1461B857C46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D7D54B-9FC1-49E0-8C55-454D486519E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il.fpatt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07275"/>
            <a:ext cx="7315200" cy="903230"/>
          </a:xfrm>
        </p:spPr>
        <p:txBody>
          <a:bodyPr/>
          <a:lstStyle/>
          <a:p>
            <a:r>
              <a:rPr lang="en-US" sz="2000" dirty="0"/>
              <a:t>HIV health services:</a:t>
            </a:r>
            <a:br>
              <a:rPr lang="en-US" sz="2000" dirty="0"/>
            </a:br>
            <a:r>
              <a:rPr lang="en-US" sz="2000" dirty="0"/>
              <a:t>Prioritization and integration </a:t>
            </a:r>
            <a:br>
              <a:rPr lang="en-US" sz="2000" dirty="0"/>
            </a:br>
            <a:r>
              <a:rPr lang="en-US" sz="2000" dirty="0" smtClean="0"/>
              <a:t>towards achieving 90-90-90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1" y="2324806"/>
            <a:ext cx="4419600" cy="551744"/>
          </a:xfrm>
        </p:spPr>
        <p:txBody>
          <a:bodyPr>
            <a:normAutofit/>
          </a:bodyPr>
          <a:lstStyle/>
          <a:p>
            <a:r>
              <a:rPr lang="en-US" cap="none" spc="0" dirty="0"/>
              <a:t>A public health program approach by the Family Planning Association of Trinidad and Tobago (FPATT)</a:t>
            </a:r>
            <a:endParaRPr lang="en-GB" cap="none" spc="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B83517B-F00D-45E8-B747-E39592467C24}"/>
              </a:ext>
            </a:extLst>
          </p:cNvPr>
          <p:cNvSpPr txBox="1">
            <a:spLocks/>
          </p:cNvSpPr>
          <p:nvPr/>
        </p:nvSpPr>
        <p:spPr>
          <a:xfrm>
            <a:off x="4495800" y="3638550"/>
            <a:ext cx="4419600" cy="1295400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sz="1200" cap="none" spc="0" dirty="0" smtClean="0"/>
              <a:t>Presented </a:t>
            </a:r>
            <a:r>
              <a:rPr lang="en-GB" sz="1200" cap="none" spc="0" dirty="0"/>
              <a:t>By:</a:t>
            </a:r>
          </a:p>
          <a:p>
            <a:pPr algn="r">
              <a:spcBef>
                <a:spcPts val="0"/>
              </a:spcBef>
            </a:pPr>
            <a:r>
              <a:rPr lang="en-GB" b="1" cap="none" spc="0" dirty="0" err="1" smtClean="0"/>
              <a:t>Mrs.</a:t>
            </a:r>
            <a:r>
              <a:rPr lang="en-GB" b="1" cap="none" spc="0" dirty="0" smtClean="0"/>
              <a:t> </a:t>
            </a:r>
            <a:r>
              <a:rPr lang="en-GB" b="1" cap="none" spc="0" dirty="0" err="1" smtClean="0"/>
              <a:t>Angelie</a:t>
            </a:r>
            <a:r>
              <a:rPr lang="en-GB" b="1" cap="none" spc="0" dirty="0" smtClean="0"/>
              <a:t> </a:t>
            </a:r>
            <a:r>
              <a:rPr lang="en-GB" b="1" cap="none" spc="0" dirty="0" err="1" smtClean="0"/>
              <a:t>Chotalal</a:t>
            </a:r>
            <a:r>
              <a:rPr lang="en-GB" b="1" cap="none" spc="0" dirty="0" smtClean="0"/>
              <a:t> </a:t>
            </a:r>
            <a:endParaRPr lang="en-GB" b="1" cap="none" spc="0" dirty="0"/>
          </a:p>
          <a:p>
            <a:pPr algn="r">
              <a:spcBef>
                <a:spcPts val="0"/>
              </a:spcBef>
            </a:pPr>
            <a:r>
              <a:rPr lang="en-GB" cap="none" spc="0" dirty="0" smtClean="0"/>
              <a:t>Clinic Coordinator</a:t>
            </a:r>
            <a:endParaRPr lang="en-GB" cap="none" spc="0" dirty="0"/>
          </a:p>
          <a:p>
            <a:pPr algn="r">
              <a:spcBef>
                <a:spcPts val="0"/>
              </a:spcBef>
            </a:pPr>
            <a:r>
              <a:rPr lang="en-GB" sz="1300" cap="none" spc="0" dirty="0"/>
              <a:t>Family Planning Association Of Trinidad And Tobago</a:t>
            </a:r>
          </a:p>
          <a:p>
            <a:pPr algn="r">
              <a:spcBef>
                <a:spcPts val="0"/>
              </a:spcBef>
            </a:pPr>
            <a:r>
              <a:rPr lang="en-GB" sz="1300" cap="none" spc="0" dirty="0"/>
              <a:t>79 Oxford Street, Port Of Spain. Trinidad And Tobago</a:t>
            </a:r>
          </a:p>
          <a:p>
            <a:pPr algn="r">
              <a:spcBef>
                <a:spcPts val="0"/>
              </a:spcBef>
            </a:pPr>
            <a:r>
              <a:rPr lang="en-GB" sz="1300" cap="none" spc="0" dirty="0">
                <a:hlinkClick r:id="rId2"/>
              </a:rPr>
              <a:t>mail.fpatt@gmail.com</a:t>
            </a:r>
            <a:r>
              <a:rPr lang="en-GB" sz="1300" cap="none" spc="0" dirty="0"/>
              <a:t> | 1.868.623.5169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B43504E-7BEB-4929-937B-BC0DE2806F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724150"/>
            <a:ext cx="1822352" cy="8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024"/>
          <p:cNvSpPr/>
          <p:nvPr/>
        </p:nvSpPr>
        <p:spPr>
          <a:xfrm>
            <a:off x="6049365" y="3155950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075E9D1-05B7-4BD5-A0E9-EFB22B2B7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38781"/>
              </p:ext>
            </p:extLst>
          </p:nvPr>
        </p:nvGraphicFramePr>
        <p:xfrm>
          <a:off x="158747" y="2952753"/>
          <a:ext cx="2355853" cy="1713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6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FSW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Reach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883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Test 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149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Positive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0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Navigate to Care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4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3B42F7E-E11B-48BD-AAAC-25912B305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74198"/>
              </p:ext>
            </p:extLst>
          </p:nvPr>
        </p:nvGraphicFramePr>
        <p:xfrm>
          <a:off x="3360504" y="2952752"/>
          <a:ext cx="2355853" cy="1691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5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3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MSM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Reach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916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Test 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105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Positive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3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Navigate to Care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40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6E37FFFE-1CC2-4F3F-8B73-B74498886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59135"/>
              </p:ext>
            </p:extLst>
          </p:nvPr>
        </p:nvGraphicFramePr>
        <p:xfrm>
          <a:off x="6562261" y="2952750"/>
          <a:ext cx="2363404" cy="1691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0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3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Transgender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Reach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304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Test 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12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HIV Positive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3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3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Navigate to Care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</a:rPr>
                        <a:t>18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0" name="Picture 2" descr="Image result for men who have sex with men icon">
            <a:extLst>
              <a:ext uri="{FF2B5EF4-FFF2-40B4-BE49-F238E27FC236}">
                <a16:creationId xmlns:a16="http://schemas.microsoft.com/office/drawing/2014/main" xmlns="" id="{BBF4D275-31E1-4913-AE51-DBF81142B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18" y="1273165"/>
            <a:ext cx="1486391" cy="148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xmlns="" id="{A0B1220F-CC52-462F-9BD2-155CE6F94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57561"/>
            <a:ext cx="1361828" cy="14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xmlns="" id="{C3C06AD8-2B4E-45D2-998F-1DCCCE5838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6" r="12772"/>
          <a:stretch/>
        </p:blipFill>
        <p:spPr bwMode="auto">
          <a:xfrm>
            <a:off x="555002" y="1257561"/>
            <a:ext cx="1333847" cy="14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3040F48-BFB6-4CE4-8A40-4A8F705C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09550"/>
            <a:ext cx="7520940" cy="854820"/>
          </a:xfrm>
        </p:spPr>
        <p:txBody>
          <a:bodyPr/>
          <a:lstStyle/>
          <a:p>
            <a:r>
              <a:rPr lang="en-US" dirty="0"/>
              <a:t>Key Populations: Reach, Test, Navigate (90 – 90 – 90)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D20C9D-B275-48D9-AF0F-B75E38308147}"/>
              </a:ext>
            </a:extLst>
          </p:cNvPr>
          <p:cNvSpPr txBox="1"/>
          <p:nvPr/>
        </p:nvSpPr>
        <p:spPr>
          <a:xfrm>
            <a:off x="292429" y="4780061"/>
            <a:ext cx="902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* Time frame: December 2016 to June 2017</a:t>
            </a:r>
            <a:endParaRPr lang="en-GB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792A5549-E23D-410E-84E2-3A8B58786A0B}"/>
              </a:ext>
            </a:extLst>
          </p:cNvPr>
          <p:cNvSpPr/>
          <p:nvPr/>
        </p:nvSpPr>
        <p:spPr>
          <a:xfrm>
            <a:off x="1148715" y="88407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Increasing restricted donor funds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38C7AE4D-15C1-426E-9368-73DD535E775A}"/>
              </a:ext>
            </a:extLst>
          </p:cNvPr>
          <p:cNvSpPr/>
          <p:nvPr/>
        </p:nvSpPr>
        <p:spPr>
          <a:xfrm>
            <a:off x="1148715" y="160983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Challenges within public sector, bottlenecks some areas of continuum of treatment and care services</a:t>
            </a:r>
          </a:p>
        </p:txBody>
      </p:sp>
      <p:sp>
        <p:nvSpPr>
          <p:cNvPr id="4097" name="Freeform: Shape 4096">
            <a:extLst>
              <a:ext uri="{FF2B5EF4-FFF2-40B4-BE49-F238E27FC236}">
                <a16:creationId xmlns:a16="http://schemas.microsoft.com/office/drawing/2014/main" xmlns="" id="{75D53CCC-87A9-45C1-8E77-A0EA057C3BB6}"/>
              </a:ext>
            </a:extLst>
          </p:cNvPr>
          <p:cNvSpPr/>
          <p:nvPr/>
        </p:nvSpPr>
        <p:spPr>
          <a:xfrm>
            <a:off x="1148715" y="233559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Few capacity development opportunities to increase cadre of HIV testers</a:t>
            </a:r>
          </a:p>
        </p:txBody>
      </p:sp>
      <p:sp>
        <p:nvSpPr>
          <p:cNvPr id="4100" name="Freeform: Shape 4099">
            <a:extLst>
              <a:ext uri="{FF2B5EF4-FFF2-40B4-BE49-F238E27FC236}">
                <a16:creationId xmlns:a16="http://schemas.microsoft.com/office/drawing/2014/main" xmlns="" id="{DD017EA4-E465-4A95-AB77-BDD7844F542F}"/>
              </a:ext>
            </a:extLst>
          </p:cNvPr>
          <p:cNvSpPr/>
          <p:nvPr/>
        </p:nvSpPr>
        <p:spPr>
          <a:xfrm>
            <a:off x="1148715" y="306135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</a:t>
            </a:r>
            <a:r>
              <a:rPr lang="en-US" sz="1400" dirty="0"/>
              <a:t>Health </a:t>
            </a:r>
            <a:r>
              <a:rPr lang="en-US" sz="1400" kern="1200" dirty="0"/>
              <a:t>Sector competition (we need to see each other as partners not </a:t>
            </a:r>
            <a:r>
              <a:rPr lang="en-US" sz="1400" kern="1200" dirty="0" smtClean="0"/>
              <a:t>competitors)</a:t>
            </a:r>
            <a:endParaRPr lang="en-US" sz="1400" kern="1200" dirty="0"/>
          </a:p>
        </p:txBody>
      </p:sp>
      <p:sp>
        <p:nvSpPr>
          <p:cNvPr id="4102" name="Freeform: Shape 4101">
            <a:extLst>
              <a:ext uri="{FF2B5EF4-FFF2-40B4-BE49-F238E27FC236}">
                <a16:creationId xmlns:a16="http://schemas.microsoft.com/office/drawing/2014/main" xmlns="" id="{43F26BDD-77D0-4BC6-AB00-CC6E49D2C7B7}"/>
              </a:ext>
            </a:extLst>
          </p:cNvPr>
          <p:cNvSpPr/>
          <p:nvPr/>
        </p:nvSpPr>
        <p:spPr>
          <a:xfrm>
            <a:off x="1148715" y="378711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KPs are increasingly clandestine our ME systems need to better capture their reality</a:t>
            </a:r>
          </a:p>
        </p:txBody>
      </p:sp>
    </p:spTree>
    <p:extLst>
      <p:ext uri="{BB962C8B-B14F-4D97-AF65-F5344CB8AC3E}">
        <p14:creationId xmlns:p14="http://schemas.microsoft.com/office/powerpoint/2010/main" val="277841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31" grpId="0" build="p" animBg="1"/>
      <p:bldP spid="4097" grpId="0" build="p" animBg="1"/>
      <p:bldP spid="4100" grpId="0" build="p" animBg="1"/>
      <p:bldP spid="410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792A5549-E23D-410E-84E2-3A8B58786A0B}"/>
              </a:ext>
            </a:extLst>
          </p:cNvPr>
          <p:cNvSpPr/>
          <p:nvPr/>
        </p:nvSpPr>
        <p:spPr>
          <a:xfrm>
            <a:off x="1148715" y="88407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Integrated </a:t>
            </a:r>
            <a:r>
              <a:rPr lang="en-US" sz="1400" kern="1200" dirty="0" smtClean="0"/>
              <a:t>service provision</a:t>
            </a:r>
            <a:endParaRPr lang="en-US" sz="1400" kern="12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38C7AE4D-15C1-426E-9368-73DD535E775A}"/>
              </a:ext>
            </a:extLst>
          </p:cNvPr>
          <p:cNvSpPr/>
          <p:nvPr/>
        </p:nvSpPr>
        <p:spPr>
          <a:xfrm>
            <a:off x="1130881" y="1511451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lvl="0"/>
            <a:r>
              <a:rPr lang="en-US" sz="1400" dirty="0" smtClean="0"/>
              <a:t>Existing networks </a:t>
            </a:r>
            <a:r>
              <a:rPr lang="en-US" sz="1400" dirty="0"/>
              <a:t>and partnerships with government, corporate, technical and community sectors</a:t>
            </a:r>
            <a:endParaRPr lang="en-GB" sz="1400" dirty="0"/>
          </a:p>
        </p:txBody>
      </p:sp>
      <p:sp>
        <p:nvSpPr>
          <p:cNvPr id="4097" name="Freeform: Shape 4096">
            <a:extLst>
              <a:ext uri="{FF2B5EF4-FFF2-40B4-BE49-F238E27FC236}">
                <a16:creationId xmlns:a16="http://schemas.microsoft.com/office/drawing/2014/main" xmlns="" id="{75D53CCC-87A9-45C1-8E77-A0EA057C3BB6}"/>
              </a:ext>
            </a:extLst>
          </p:cNvPr>
          <p:cNvSpPr/>
          <p:nvPr/>
        </p:nvSpPr>
        <p:spPr>
          <a:xfrm>
            <a:off x="1135745" y="2130056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 smtClean="0"/>
              <a:t>Quality service provision.</a:t>
            </a:r>
            <a:endParaRPr lang="en-US" sz="1400" kern="1200" dirty="0"/>
          </a:p>
        </p:txBody>
      </p:sp>
      <p:sp>
        <p:nvSpPr>
          <p:cNvPr id="4102" name="Freeform: Shape 4101">
            <a:extLst>
              <a:ext uri="{FF2B5EF4-FFF2-40B4-BE49-F238E27FC236}">
                <a16:creationId xmlns:a16="http://schemas.microsoft.com/office/drawing/2014/main" xmlns="" id="{43F26BDD-77D0-4BC6-AB00-CC6E49D2C7B7}"/>
              </a:ext>
            </a:extLst>
          </p:cNvPr>
          <p:cNvSpPr/>
          <p:nvPr/>
        </p:nvSpPr>
        <p:spPr>
          <a:xfrm>
            <a:off x="1160145" y="2784242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 smtClean="0"/>
              <a:t>Existing KP clientel</a:t>
            </a:r>
            <a:r>
              <a:rPr lang="en-US" sz="1400" dirty="0" smtClean="0"/>
              <a:t>e and leaders.</a:t>
            </a:r>
            <a:endParaRPr lang="en-US" sz="1400" kern="1200" dirty="0"/>
          </a:p>
        </p:txBody>
      </p:sp>
      <p:sp>
        <p:nvSpPr>
          <p:cNvPr id="8" name="Freeform: Shape 4101">
            <a:extLst>
              <a:ext uri="{FF2B5EF4-FFF2-40B4-BE49-F238E27FC236}">
                <a16:creationId xmlns:a16="http://schemas.microsoft.com/office/drawing/2014/main" xmlns="" id="{43F26BDD-77D0-4BC6-AB00-CC6E49D2C7B7}"/>
              </a:ext>
            </a:extLst>
          </p:cNvPr>
          <p:cNvSpPr/>
          <p:nvPr/>
        </p:nvSpPr>
        <p:spPr>
          <a:xfrm>
            <a:off x="1160145" y="3402847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 smtClean="0"/>
              <a:t>Support from governing body - IPPF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8063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31" grpId="0" build="p" animBg="1"/>
      <p:bldP spid="4097" grpId="0" build="p" animBg="1"/>
      <p:bldP spid="4102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792A5549-E23D-410E-84E2-3A8B58786A0B}"/>
              </a:ext>
            </a:extLst>
          </p:cNvPr>
          <p:cNvSpPr/>
          <p:nvPr/>
        </p:nvSpPr>
        <p:spPr>
          <a:xfrm>
            <a:off x="1148715" y="884070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Integrated and comprehensive approaches to HIV service delivery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38C7AE4D-15C1-426E-9368-73DD535E775A}"/>
              </a:ext>
            </a:extLst>
          </p:cNvPr>
          <p:cNvSpPr/>
          <p:nvPr/>
        </p:nvSpPr>
        <p:spPr>
          <a:xfrm>
            <a:off x="1130881" y="1511451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Scale up of peer navigation services which lead to increased adherence </a:t>
            </a:r>
          </a:p>
        </p:txBody>
      </p:sp>
      <p:sp>
        <p:nvSpPr>
          <p:cNvPr id="4097" name="Freeform: Shape 4096">
            <a:extLst>
              <a:ext uri="{FF2B5EF4-FFF2-40B4-BE49-F238E27FC236}">
                <a16:creationId xmlns:a16="http://schemas.microsoft.com/office/drawing/2014/main" xmlns="" id="{75D53CCC-87A9-45C1-8E77-A0EA057C3BB6}"/>
              </a:ext>
            </a:extLst>
          </p:cNvPr>
          <p:cNvSpPr/>
          <p:nvPr/>
        </p:nvSpPr>
        <p:spPr>
          <a:xfrm>
            <a:off x="1135745" y="2130056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FPATT is well positioned to </a:t>
            </a:r>
            <a:r>
              <a:rPr lang="en-US" sz="1400" kern="1200" dirty="0" smtClean="0"/>
              <a:t>provide </a:t>
            </a:r>
            <a:r>
              <a:rPr lang="en-US" sz="1400" kern="1200" dirty="0" err="1" smtClean="0"/>
              <a:t>PrEP</a:t>
            </a:r>
            <a:r>
              <a:rPr lang="en-US" sz="1400" kern="1200" dirty="0" smtClean="0"/>
              <a:t> and become a HIV treatment facility</a:t>
            </a:r>
            <a:endParaRPr lang="en-US" sz="1400" kern="1200" dirty="0"/>
          </a:p>
        </p:txBody>
      </p:sp>
      <p:sp>
        <p:nvSpPr>
          <p:cNvPr id="4102" name="Freeform: Shape 4101">
            <a:extLst>
              <a:ext uri="{FF2B5EF4-FFF2-40B4-BE49-F238E27FC236}">
                <a16:creationId xmlns:a16="http://schemas.microsoft.com/office/drawing/2014/main" xmlns="" id="{43F26BDD-77D0-4BC6-AB00-CC6E49D2C7B7}"/>
              </a:ext>
            </a:extLst>
          </p:cNvPr>
          <p:cNvSpPr/>
          <p:nvPr/>
        </p:nvSpPr>
        <p:spPr>
          <a:xfrm>
            <a:off x="1160145" y="2784242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Scale up of services for KP since they recognize FPATT as a trusted service provider</a:t>
            </a:r>
          </a:p>
        </p:txBody>
      </p:sp>
      <p:sp>
        <p:nvSpPr>
          <p:cNvPr id="8" name="Freeform: Shape 4101">
            <a:extLst>
              <a:ext uri="{FF2B5EF4-FFF2-40B4-BE49-F238E27FC236}">
                <a16:creationId xmlns:a16="http://schemas.microsoft.com/office/drawing/2014/main" xmlns="" id="{43F26BDD-77D0-4BC6-AB00-CC6E49D2C7B7}"/>
              </a:ext>
            </a:extLst>
          </p:cNvPr>
          <p:cNvSpPr/>
          <p:nvPr/>
        </p:nvSpPr>
        <p:spPr>
          <a:xfrm>
            <a:off x="1160145" y="3402847"/>
            <a:ext cx="6846570" cy="472320"/>
          </a:xfrm>
          <a:custGeom>
            <a:avLst/>
            <a:gdLst>
              <a:gd name="connsiteX0" fmla="*/ 0 w 5494020"/>
              <a:gd name="connsiteY0" fmla="*/ 78722 h 472320"/>
              <a:gd name="connsiteX1" fmla="*/ 78722 w 5494020"/>
              <a:gd name="connsiteY1" fmla="*/ 0 h 472320"/>
              <a:gd name="connsiteX2" fmla="*/ 5415298 w 5494020"/>
              <a:gd name="connsiteY2" fmla="*/ 0 h 472320"/>
              <a:gd name="connsiteX3" fmla="*/ 5494020 w 5494020"/>
              <a:gd name="connsiteY3" fmla="*/ 78722 h 472320"/>
              <a:gd name="connsiteX4" fmla="*/ 5494020 w 5494020"/>
              <a:gd name="connsiteY4" fmla="*/ 393598 h 472320"/>
              <a:gd name="connsiteX5" fmla="*/ 5415298 w 5494020"/>
              <a:gd name="connsiteY5" fmla="*/ 472320 h 472320"/>
              <a:gd name="connsiteX6" fmla="*/ 78722 w 5494020"/>
              <a:gd name="connsiteY6" fmla="*/ 472320 h 472320"/>
              <a:gd name="connsiteX7" fmla="*/ 0 w 5494020"/>
              <a:gd name="connsiteY7" fmla="*/ 393598 h 472320"/>
              <a:gd name="connsiteX8" fmla="*/ 0 w 5494020"/>
              <a:gd name="connsiteY8" fmla="*/ 78722 h 47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4020" h="472320">
                <a:moveTo>
                  <a:pt x="0" y="78722"/>
                </a:moveTo>
                <a:cubicBezTo>
                  <a:pt x="0" y="35245"/>
                  <a:pt x="35245" y="0"/>
                  <a:pt x="78722" y="0"/>
                </a:cubicBezTo>
                <a:lnTo>
                  <a:pt x="5415298" y="0"/>
                </a:lnTo>
                <a:cubicBezTo>
                  <a:pt x="5458775" y="0"/>
                  <a:pt x="5494020" y="35245"/>
                  <a:pt x="5494020" y="78722"/>
                </a:cubicBezTo>
                <a:lnTo>
                  <a:pt x="5494020" y="393598"/>
                </a:lnTo>
                <a:cubicBezTo>
                  <a:pt x="5494020" y="437075"/>
                  <a:pt x="5458775" y="472320"/>
                  <a:pt x="5415298" y="472320"/>
                </a:cubicBezTo>
                <a:lnTo>
                  <a:pt x="78722" y="472320"/>
                </a:lnTo>
                <a:cubicBezTo>
                  <a:pt x="35245" y="472320"/>
                  <a:pt x="0" y="437075"/>
                  <a:pt x="0" y="393598"/>
                </a:cubicBezTo>
                <a:lnTo>
                  <a:pt x="0" y="78722"/>
                </a:ln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718" tIns="23057" rIns="230718" bIns="23057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Scale up of services for KP since they recognize FPATT as a trusted service provider</a:t>
            </a:r>
          </a:p>
        </p:txBody>
      </p:sp>
    </p:spTree>
    <p:extLst>
      <p:ext uri="{BB962C8B-B14F-4D97-AF65-F5344CB8AC3E}">
        <p14:creationId xmlns:p14="http://schemas.microsoft.com/office/powerpoint/2010/main" val="180816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31" grpId="0" build="p" animBg="1"/>
      <p:bldP spid="4097" grpId="0" build="p" animBg="1"/>
      <p:bldP spid="4102" grpId="0" build="p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82" y="297465"/>
            <a:ext cx="7886700" cy="540013"/>
          </a:xfrm>
        </p:spPr>
        <p:txBody>
          <a:bodyPr>
            <a:normAutofit/>
          </a:bodyPr>
          <a:lstStyle/>
          <a:p>
            <a:r>
              <a:rPr lang="en-US" sz="2100" b="1" dirty="0"/>
              <a:t>Successes</a:t>
            </a:r>
            <a:endParaRPr lang="en-US" sz="2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09503"/>
              </p:ext>
            </p:extLst>
          </p:nvPr>
        </p:nvGraphicFramePr>
        <p:xfrm>
          <a:off x="968535" y="837478"/>
          <a:ext cx="7692447" cy="156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3543" y="1448031"/>
            <a:ext cx="32077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88430"/>
              </p:ext>
            </p:extLst>
          </p:nvPr>
        </p:nvGraphicFramePr>
        <p:xfrm>
          <a:off x="852392" y="1698028"/>
          <a:ext cx="7924734" cy="2488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0057" y="2769395"/>
            <a:ext cx="32077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E4FD38F4-5B77-4DCB-B6C8-BE6E3B724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437143"/>
              </p:ext>
            </p:extLst>
          </p:nvPr>
        </p:nvGraphicFramePr>
        <p:xfrm>
          <a:off x="858408" y="3099703"/>
          <a:ext cx="7924734" cy="2488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2A56B9-258B-4E2A-BE71-2B79F80F91D2}"/>
              </a:ext>
            </a:extLst>
          </p:cNvPr>
          <p:cNvSpPr txBox="1"/>
          <p:nvPr/>
        </p:nvSpPr>
        <p:spPr>
          <a:xfrm>
            <a:off x="466073" y="4134975"/>
            <a:ext cx="32077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0857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F953F932-EA41-4B01-BBA0-2DA5328C2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graphicEl>
                                              <a:dgm id="{5A7BEA45-7CC0-4524-B865-028CFFBC2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graphicEl>
                                              <a:dgm id="{577FF50C-93B8-4202-BBA4-A7295FA94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61EC3C4E-D9F2-43F9-8453-B15CCDEE6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>
                                            <p:graphicEl>
                                              <a:dgm id="{75785CE9-431D-4DE8-ACEA-A6629BBF6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5017"/>
            <a:ext cx="8534400" cy="646429"/>
          </a:xfrm>
        </p:spPr>
        <p:txBody>
          <a:bodyPr/>
          <a:lstStyle/>
          <a:p>
            <a:r>
              <a:rPr lang="en-US" sz="2000" dirty="0" smtClean="0"/>
              <a:t>strategies for successful KP testing</a:t>
            </a:r>
            <a:endParaRPr lang="en-GB" sz="2000" dirty="0"/>
          </a:p>
        </p:txBody>
      </p:sp>
      <p:sp>
        <p:nvSpPr>
          <p:cNvPr id="27" name="Freeform 26"/>
          <p:cNvSpPr/>
          <p:nvPr/>
        </p:nvSpPr>
        <p:spPr>
          <a:xfrm>
            <a:off x="1556613" y="2640837"/>
            <a:ext cx="1950720" cy="1005840"/>
          </a:xfrm>
          <a:custGeom>
            <a:avLst/>
            <a:gdLst>
              <a:gd name="connsiteX0" fmla="*/ 0 w 1950720"/>
              <a:gd name="connsiteY0" fmla="*/ 0 h 1005840"/>
              <a:gd name="connsiteX1" fmla="*/ 1950720 w 1950720"/>
              <a:gd name="connsiteY1" fmla="*/ 0 h 1005840"/>
              <a:gd name="connsiteX2" fmla="*/ 1950720 w 1950720"/>
              <a:gd name="connsiteY2" fmla="*/ 1005840 h 1005840"/>
              <a:gd name="connsiteX3" fmla="*/ 0 w 1950720"/>
              <a:gd name="connsiteY3" fmla="*/ 1005840 h 1005840"/>
              <a:gd name="connsiteX4" fmla="*/ 0 w 1950720"/>
              <a:gd name="connsiteY4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005840">
                <a:moveTo>
                  <a:pt x="0" y="0"/>
                </a:moveTo>
                <a:lnTo>
                  <a:pt x="1950720" y="0"/>
                </a:lnTo>
                <a:lnTo>
                  <a:pt x="1950720" y="1005840"/>
                </a:lnTo>
                <a:lnTo>
                  <a:pt x="0" y="10058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6500" kern="1200"/>
          </a:p>
        </p:txBody>
      </p:sp>
      <p:sp>
        <p:nvSpPr>
          <p:cNvPr id="29" name="Freeform 28"/>
          <p:cNvSpPr/>
          <p:nvPr/>
        </p:nvSpPr>
        <p:spPr>
          <a:xfrm>
            <a:off x="6049365" y="1022349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sp>
        <p:nvSpPr>
          <p:cNvPr id="1025" name="Freeform 1024"/>
          <p:cNvSpPr/>
          <p:nvPr/>
        </p:nvSpPr>
        <p:spPr>
          <a:xfrm>
            <a:off x="6049365" y="3155950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E0D7544B-7DAB-4EA6-B294-0A418F529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90408"/>
              </p:ext>
            </p:extLst>
          </p:nvPr>
        </p:nvGraphicFramePr>
        <p:xfrm>
          <a:off x="533400" y="1018840"/>
          <a:ext cx="8229600" cy="4124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37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5016E1B-963E-43DA-A2CC-3A8C6DC7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graphicEl>
                                              <a:dgm id="{25016E1B-963E-43DA-A2CC-3A8C6DC7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graphicEl>
                                              <a:dgm id="{25016E1B-963E-43DA-A2CC-3A8C6DC7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graphicEl>
                                              <a:dgm id="{25016E1B-963E-43DA-A2CC-3A8C6DC7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86910-0381-421C-ADC5-B8FE5ACE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About FPATT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5837B8FD-FCD9-43EF-82B5-BBEE5C643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462008"/>
              </p:ext>
            </p:extLst>
          </p:nvPr>
        </p:nvGraphicFramePr>
        <p:xfrm>
          <a:off x="495300" y="819150"/>
          <a:ext cx="8153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399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358038-87BB-4B0E-A9B2-3487F445C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3358038-87BB-4B0E-A9B2-3487F445C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F24256-96D1-4873-ADC5-D593FB0CF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BF24256-96D1-4873-ADC5-D593FB0CF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4C9E04-4552-454A-A3E1-4DCDEC89E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2A4C9E04-4552-454A-A3E1-4DCDEC89E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5FF22C-EC49-431A-B2A3-BDE07905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655FF22C-EC49-431A-B2A3-BDE079052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7506B8-1840-4A4F-BFFC-1C4126C4C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67506B8-1840-4A4F-BFFC-1C4126C4C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EFCAB9-64BC-416D-8C09-E4BEF03C2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1DEFCAB9-64BC-416D-8C09-E4BEF03C2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6630EC-0964-4767-9CDB-6E46E7DBC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CD6630EC-0964-4767-9CDB-6E46E7DBC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0A867-0F3C-447A-8CDB-A1444639C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99C0A867-0F3C-447A-8CDB-A1444639C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797755-CE34-4FAC-9C49-D88DB28DA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08797755-CE34-4FAC-9C49-D88DB28DA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7520940" cy="411480"/>
          </a:xfrm>
        </p:spPr>
        <p:txBody>
          <a:bodyPr/>
          <a:lstStyle/>
          <a:p>
            <a:r>
              <a:rPr lang="en-US" sz="2000" dirty="0" smtClean="0"/>
              <a:t>FPATT’S </a:t>
            </a:r>
            <a:r>
              <a:rPr lang="en-US" sz="2000" dirty="0"/>
              <a:t>INTEGRATED PACKAGE OF SERVICES</a:t>
            </a:r>
            <a:endParaRPr lang="en-GB" sz="2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446C51B-A68B-4927-BB5F-52FD43BBFEBC}"/>
              </a:ext>
            </a:extLst>
          </p:cNvPr>
          <p:cNvGrpSpPr/>
          <p:nvPr/>
        </p:nvGrpSpPr>
        <p:grpSpPr>
          <a:xfrm>
            <a:off x="635398" y="781100"/>
            <a:ext cx="7852080" cy="3876835"/>
            <a:chOff x="299641" y="892835"/>
            <a:chExt cx="7858785" cy="404111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DEF7E9F4-1FBB-45A4-9EF1-E0121BAC862B}"/>
                </a:ext>
              </a:extLst>
            </p:cNvPr>
            <p:cNvGrpSpPr/>
            <p:nvPr/>
          </p:nvGrpSpPr>
          <p:grpSpPr>
            <a:xfrm>
              <a:off x="3007386" y="892835"/>
              <a:ext cx="2449463" cy="4038601"/>
              <a:chOff x="2889736" y="819149"/>
              <a:chExt cx="2449463" cy="4038601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xmlns="" id="{DF342438-D71F-4570-9CBA-1FE42F2536C3}"/>
                  </a:ext>
                </a:extLst>
              </p:cNvPr>
              <p:cNvGrpSpPr/>
              <p:nvPr/>
            </p:nvGrpSpPr>
            <p:grpSpPr>
              <a:xfrm>
                <a:off x="2893924" y="819149"/>
                <a:ext cx="2441751" cy="1828800"/>
                <a:chOff x="2893924" y="819150"/>
                <a:chExt cx="2441751" cy="1828800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xmlns="" id="{597D5063-C0D8-4F64-8620-ECEF890021F0}"/>
                    </a:ext>
                  </a:extLst>
                </p:cNvPr>
                <p:cNvSpPr/>
                <p:nvPr/>
              </p:nvSpPr>
              <p:spPr>
                <a:xfrm>
                  <a:off x="2893924" y="1047752"/>
                  <a:ext cx="2438400" cy="1600198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xmlns="" id="{02FB9F31-ED8A-4DB1-9500-2C59FC832E10}"/>
                    </a:ext>
                  </a:extLst>
                </p:cNvPr>
                <p:cNvSpPr/>
                <p:nvPr/>
              </p:nvSpPr>
              <p:spPr>
                <a:xfrm>
                  <a:off x="2895599" y="1080826"/>
                  <a:ext cx="2438400" cy="271725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A: Pre &amp; Post-abortion counselling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xmlns="" id="{56A4AA44-E176-432B-A092-3AABAB53F5E0}"/>
                    </a:ext>
                  </a:extLst>
                </p:cNvPr>
                <p:cNvSpPr/>
                <p:nvPr/>
              </p:nvSpPr>
              <p:spPr>
                <a:xfrm>
                  <a:off x="2895599" y="1402501"/>
                  <a:ext cx="2438400" cy="27235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B: 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Options counseling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xmlns="" id="{B493B839-FA40-413C-84D0-F163D974C149}"/>
                    </a:ext>
                  </a:extLst>
                </p:cNvPr>
                <p:cNvGrpSpPr/>
                <p:nvPr/>
              </p:nvGrpSpPr>
              <p:grpSpPr>
                <a:xfrm>
                  <a:off x="2893924" y="819150"/>
                  <a:ext cx="2438400" cy="228601"/>
                  <a:chOff x="304800" y="819149"/>
                  <a:chExt cx="2438400" cy="228601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xmlns="" id="{E4EB1ACC-D2DF-4879-90F7-EB1E3D29C945}"/>
                      </a:ext>
                    </a:extLst>
                  </p:cNvPr>
                  <p:cNvSpPr/>
                  <p:nvPr/>
                </p:nvSpPr>
                <p:spPr>
                  <a:xfrm>
                    <a:off x="304800" y="819150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SAFE ABORTION CARE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xmlns="" id="{B7A4D49D-B776-45E2-9699-58D259AB44E2}"/>
                      </a:ext>
                    </a:extLst>
                  </p:cNvPr>
                  <p:cNvSpPr/>
                  <p:nvPr/>
                </p:nvSpPr>
                <p:spPr>
                  <a:xfrm>
                    <a:off x="304801" y="819149"/>
                    <a:ext cx="381000" cy="228601"/>
                  </a:xfrm>
                  <a:prstGeom prst="rect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3.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09395BD7-A5F9-4ECB-B9C4-02434CE8B269}"/>
                    </a:ext>
                  </a:extLst>
                </p:cNvPr>
                <p:cNvSpPr/>
                <p:nvPr/>
              </p:nvSpPr>
              <p:spPr>
                <a:xfrm>
                  <a:off x="2895599" y="1724802"/>
                  <a:ext cx="2438400" cy="27235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Referral to Medical</a:t>
                  </a:r>
                  <a:r>
                    <a:rPr kumimoji="0" lang="en-US" sz="1200" b="0" i="0" u="none" strike="noStrike" kern="0" cap="none" spc="0" normalizeH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P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ractitioner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934DB4A6-BA51-4253-9477-F703A67B183C}"/>
                    </a:ext>
                  </a:extLst>
                </p:cNvPr>
                <p:cNvSpPr/>
                <p:nvPr/>
              </p:nvSpPr>
              <p:spPr>
                <a:xfrm>
                  <a:off x="2897275" y="2029602"/>
                  <a:ext cx="2438400" cy="336210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Post abortion contraceptive counseling 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xmlns="" id="{8E01B988-E977-48FD-96AE-413B6AEADF78}"/>
                  </a:ext>
                </a:extLst>
              </p:cNvPr>
              <p:cNvGrpSpPr/>
              <p:nvPr/>
            </p:nvGrpSpPr>
            <p:grpSpPr>
              <a:xfrm>
                <a:off x="2893270" y="2376234"/>
                <a:ext cx="2445928" cy="1396122"/>
                <a:chOff x="2893270" y="2223833"/>
                <a:chExt cx="2445928" cy="1396122"/>
              </a:xfrm>
            </p:grpSpPr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xmlns="" id="{D4B70CDC-4454-4FDF-B97E-1795BC614684}"/>
                    </a:ext>
                  </a:extLst>
                </p:cNvPr>
                <p:cNvGrpSpPr/>
                <p:nvPr/>
              </p:nvGrpSpPr>
              <p:grpSpPr>
                <a:xfrm>
                  <a:off x="2893270" y="2235903"/>
                  <a:ext cx="2445928" cy="1384052"/>
                  <a:chOff x="2893270" y="2256996"/>
                  <a:chExt cx="2445928" cy="1384052"/>
                </a:xfrm>
              </p:grpSpPr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xmlns="" id="{91B5C794-A0D6-4E33-B3C0-2601A6082A81}"/>
                      </a:ext>
                    </a:extLst>
                  </p:cNvPr>
                  <p:cNvSpPr/>
                  <p:nvPr/>
                </p:nvSpPr>
                <p:spPr>
                  <a:xfrm>
                    <a:off x="2893270" y="2909932"/>
                    <a:ext cx="2438400" cy="731116"/>
                  </a:xfrm>
                  <a:prstGeom prst="rect">
                    <a:avLst/>
                  </a:prstGeom>
                  <a:solidFill>
                    <a:srgbClr val="1F497D">
                      <a:lumMod val="20000"/>
                      <a:lumOff val="80000"/>
                    </a:srgb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xmlns="" id="{E14FA989-B6C7-47E3-BAF5-BE970D2F44CE}"/>
                      </a:ext>
                    </a:extLst>
                  </p:cNvPr>
                  <p:cNvSpPr/>
                  <p:nvPr/>
                </p:nvSpPr>
                <p:spPr>
                  <a:xfrm>
                    <a:off x="2893271" y="2519118"/>
                    <a:ext cx="2432773" cy="269433"/>
                  </a:xfrm>
                  <a:prstGeom prst="rect">
                    <a:avLst/>
                  </a:prstGeom>
                  <a:solidFill>
                    <a:srgbClr val="1F497D">
                      <a:lumMod val="60000"/>
                      <a:lumOff val="40000"/>
                    </a:srgb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A: </a:t>
                    </a:r>
                    <a:r>
                      <a: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Rapid testing for Chlamydia</a:t>
                    </a:r>
                    <a:endPara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xmlns="" id="{5CB87B22-485D-4E80-A612-166CD22B2624}"/>
                      </a:ext>
                    </a:extLst>
                  </p:cNvPr>
                  <p:cNvSpPr/>
                  <p:nvPr/>
                </p:nvSpPr>
                <p:spPr>
                  <a:xfrm>
                    <a:off x="2900798" y="2801199"/>
                    <a:ext cx="2438400" cy="272350"/>
                  </a:xfrm>
                  <a:prstGeom prst="rect">
                    <a:avLst/>
                  </a:prstGeom>
                  <a:solidFill>
                    <a:srgbClr val="1F497D">
                      <a:lumMod val="60000"/>
                      <a:lumOff val="40000"/>
                    </a:srgb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B: </a:t>
                    </a:r>
                    <a:r>
                      <a: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Rapid testing for Gonorrhea</a:t>
                    </a:r>
                    <a:endPara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xmlns="" id="{21BFA44B-D65F-4A04-8EE2-49353318D36D}"/>
                      </a:ext>
                    </a:extLst>
                  </p:cNvPr>
                  <p:cNvSpPr/>
                  <p:nvPr/>
                </p:nvSpPr>
                <p:spPr>
                  <a:xfrm>
                    <a:off x="2900798" y="2256996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STIs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1F15D7F7-41B1-4002-A0C8-A77B4A86DBB0}"/>
                    </a:ext>
                  </a:extLst>
                </p:cNvPr>
                <p:cNvSpPr/>
                <p:nvPr/>
              </p:nvSpPr>
              <p:spPr>
                <a:xfrm>
                  <a:off x="2915987" y="2223833"/>
                  <a:ext cx="381000" cy="228601"/>
                </a:xfrm>
                <a:prstGeom prst="rect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4.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xmlns="" id="{7FD32F8D-BAB3-4DC5-BAAD-D8B31B5ADC9E}"/>
                  </a:ext>
                </a:extLst>
              </p:cNvPr>
              <p:cNvGrpSpPr/>
              <p:nvPr/>
            </p:nvGrpSpPr>
            <p:grpSpPr>
              <a:xfrm>
                <a:off x="2889736" y="3221940"/>
                <a:ext cx="2449463" cy="1635810"/>
                <a:chOff x="2889736" y="2917142"/>
                <a:chExt cx="2449463" cy="1635810"/>
              </a:xfrm>
            </p:grpSpPr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xmlns="" id="{E895610A-3F5D-4EEC-A074-2A13A58C85D4}"/>
                    </a:ext>
                  </a:extLst>
                </p:cNvPr>
                <p:cNvSpPr/>
                <p:nvPr/>
              </p:nvSpPr>
              <p:spPr>
                <a:xfrm>
                  <a:off x="2889736" y="3943353"/>
                  <a:ext cx="2438400" cy="609599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xmlns="" id="{362BC35C-35AC-409B-A630-679ED3C2F091}"/>
                    </a:ext>
                  </a:extLst>
                </p:cNvPr>
                <p:cNvSpPr/>
                <p:nvPr/>
              </p:nvSpPr>
              <p:spPr>
                <a:xfrm>
                  <a:off x="2911378" y="3171070"/>
                  <a:ext cx="2414665" cy="271725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A: Pre- and/or post-test counselling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AACB80AC-8F17-4D82-A014-1CF657871A9F}"/>
                    </a:ext>
                  </a:extLst>
                </p:cNvPr>
                <p:cNvSpPr/>
                <p:nvPr/>
              </p:nvSpPr>
              <p:spPr>
                <a:xfrm>
                  <a:off x="2900799" y="3487950"/>
                  <a:ext cx="2438400" cy="27235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B: HIV 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rapid tests as per MOH 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5F0597E5-C5BF-433E-90F3-D315B3C8EE3F}"/>
                    </a:ext>
                  </a:extLst>
                </p:cNvPr>
                <p:cNvSpPr/>
                <p:nvPr/>
              </p:nvSpPr>
              <p:spPr>
                <a:xfrm>
                  <a:off x="2950632" y="2917142"/>
                  <a:ext cx="2382714" cy="215901"/>
                </a:xfrm>
                <a:prstGeom prst="rect">
                  <a:avLst/>
                </a:prstGeom>
                <a:solidFill>
                  <a:srgbClr val="1F497D"/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HIV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1EB29308-9784-449D-BF1B-8B5DD1F95F34}"/>
                    </a:ext>
                  </a:extLst>
                </p:cNvPr>
                <p:cNvSpPr/>
                <p:nvPr/>
              </p:nvSpPr>
              <p:spPr>
                <a:xfrm>
                  <a:off x="2900799" y="2923897"/>
                  <a:ext cx="381000" cy="228601"/>
                </a:xfrm>
                <a:prstGeom prst="rect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5.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DEB4793C-DE18-48E9-908B-8522AD9E3B0F}"/>
                </a:ext>
              </a:extLst>
            </p:cNvPr>
            <p:cNvGrpSpPr/>
            <p:nvPr/>
          </p:nvGrpSpPr>
          <p:grpSpPr>
            <a:xfrm>
              <a:off x="5712486" y="892835"/>
              <a:ext cx="2445940" cy="4038601"/>
              <a:chOff x="5707460" y="819149"/>
              <a:chExt cx="2445940" cy="4038601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xmlns="" id="{DA6DB747-2611-443B-BB9E-90B4CB034FCE}"/>
                  </a:ext>
                </a:extLst>
              </p:cNvPr>
              <p:cNvGrpSpPr/>
              <p:nvPr/>
            </p:nvGrpSpPr>
            <p:grpSpPr>
              <a:xfrm>
                <a:off x="5709136" y="2724150"/>
                <a:ext cx="2440075" cy="838201"/>
                <a:chOff x="2889736" y="3714751"/>
                <a:chExt cx="2440075" cy="838201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63D542A9-D71B-4BBA-A758-DA3D370BE18C}"/>
                    </a:ext>
                  </a:extLst>
                </p:cNvPr>
                <p:cNvSpPr/>
                <p:nvPr/>
              </p:nvSpPr>
              <p:spPr>
                <a:xfrm>
                  <a:off x="2889736" y="3943353"/>
                  <a:ext cx="2438400" cy="609599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7767C224-F8D3-4520-86A7-3914B01ABEA2}"/>
                    </a:ext>
                  </a:extLst>
                </p:cNvPr>
                <p:cNvSpPr/>
                <p:nvPr/>
              </p:nvSpPr>
              <p:spPr>
                <a:xfrm>
                  <a:off x="2889736" y="3976427"/>
                  <a:ext cx="2438400" cy="271725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A: 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screening via DRE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C23A85EB-AB66-4313-A212-BB556C037C41}"/>
                    </a:ext>
                  </a:extLst>
                </p:cNvPr>
                <p:cNvSpPr/>
                <p:nvPr/>
              </p:nvSpPr>
              <p:spPr>
                <a:xfrm>
                  <a:off x="2891411" y="4280601"/>
                  <a:ext cx="2438400" cy="27235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B: 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Urologist available</a:t>
                  </a:r>
                  <a:r>
                    <a:rPr kumimoji="0" lang="en-US" sz="1200" b="0" i="0" u="none" strike="noStrike" kern="0" cap="none" spc="0" normalizeH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part time.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xmlns="" id="{9BA7308A-2301-4E33-AA95-0029F6530D64}"/>
                    </a:ext>
                  </a:extLst>
                </p:cNvPr>
                <p:cNvSpPr/>
                <p:nvPr/>
              </p:nvSpPr>
              <p:spPr>
                <a:xfrm>
                  <a:off x="2889736" y="3714752"/>
                  <a:ext cx="2438400" cy="228600"/>
                </a:xfrm>
                <a:prstGeom prst="rect">
                  <a:avLst/>
                </a:prstGeom>
                <a:solidFill>
                  <a:srgbClr val="1F497D"/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UROLOGY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xmlns="" id="{DE9DBA55-21B2-4D75-9EEC-09F022DE3630}"/>
                    </a:ext>
                  </a:extLst>
                </p:cNvPr>
                <p:cNvSpPr/>
                <p:nvPr/>
              </p:nvSpPr>
              <p:spPr>
                <a:xfrm>
                  <a:off x="2889737" y="3714751"/>
                  <a:ext cx="381000" cy="228601"/>
                </a:xfrm>
                <a:prstGeom prst="rect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7.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E4271DC6-228B-4A46-9AB7-6127393C9FD9}"/>
                  </a:ext>
                </a:extLst>
              </p:cNvPr>
              <p:cNvGrpSpPr/>
              <p:nvPr/>
            </p:nvGrpSpPr>
            <p:grpSpPr>
              <a:xfrm>
                <a:off x="5707460" y="819149"/>
                <a:ext cx="2445940" cy="1828800"/>
                <a:chOff x="5560924" y="829452"/>
                <a:chExt cx="2445940" cy="1828800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xmlns="" id="{CA1C9088-6316-4191-8F5E-DB7D60207240}"/>
                    </a:ext>
                  </a:extLst>
                </p:cNvPr>
                <p:cNvSpPr/>
                <p:nvPr/>
              </p:nvSpPr>
              <p:spPr>
                <a:xfrm>
                  <a:off x="5560924" y="1058054"/>
                  <a:ext cx="2438400" cy="1600198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xmlns="" id="{3EED73E2-40BB-4F7A-B9D7-61CC9DC90799}"/>
                    </a:ext>
                  </a:extLst>
                </p:cNvPr>
                <p:cNvSpPr/>
                <p:nvPr/>
              </p:nvSpPr>
              <p:spPr>
                <a:xfrm>
                  <a:off x="5562599" y="1091128"/>
                  <a:ext cx="2438400" cy="45563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A: Cervical</a:t>
                  </a:r>
                  <a:r>
                    <a:rPr kumimoji="0" lang="en-US" sz="1200" b="0" i="0" u="none" strike="noStrike" kern="0" cap="none" spc="0" normalizeH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cancer screening – Pap smear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xmlns="" id="{4A22B073-E5C0-4A16-BCE8-A3D483551FF0}"/>
                    </a:ext>
                  </a:extLst>
                </p:cNvPr>
                <p:cNvSpPr/>
                <p:nvPr/>
              </p:nvSpPr>
              <p:spPr>
                <a:xfrm>
                  <a:off x="5568464" y="1602158"/>
                  <a:ext cx="2438400" cy="272351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B: Manual breast examination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xmlns="" id="{E82BFEC0-03A9-41DE-B065-737E71908CA7}"/>
                    </a:ext>
                  </a:extLst>
                </p:cNvPr>
                <p:cNvGrpSpPr/>
                <p:nvPr/>
              </p:nvGrpSpPr>
              <p:grpSpPr>
                <a:xfrm>
                  <a:off x="5560924" y="829452"/>
                  <a:ext cx="2438400" cy="228601"/>
                  <a:chOff x="304800" y="819149"/>
                  <a:chExt cx="2438400" cy="228601"/>
                </a:xfrm>
              </p:grpSpPr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xmlns="" id="{66F06141-7A7D-46AF-9EE1-F45F68997243}"/>
                      </a:ext>
                    </a:extLst>
                  </p:cNvPr>
                  <p:cNvSpPr/>
                  <p:nvPr/>
                </p:nvSpPr>
                <p:spPr>
                  <a:xfrm>
                    <a:off x="304800" y="819150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GYNAECOLOGY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xmlns="" id="{49B1DD96-9080-4830-8491-B0148EF1D8C7}"/>
                      </a:ext>
                    </a:extLst>
                  </p:cNvPr>
                  <p:cNvSpPr/>
                  <p:nvPr/>
                </p:nvSpPr>
                <p:spPr>
                  <a:xfrm>
                    <a:off x="304801" y="819149"/>
                    <a:ext cx="381000" cy="228601"/>
                  </a:xfrm>
                  <a:prstGeom prst="rect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6.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474B7682-1756-4743-ADD9-36DD06225BCF}"/>
                    </a:ext>
                  </a:extLst>
                </p:cNvPr>
                <p:cNvSpPr/>
                <p:nvPr/>
              </p:nvSpPr>
              <p:spPr>
                <a:xfrm>
                  <a:off x="5568464" y="1939845"/>
                  <a:ext cx="2438400" cy="292716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C: 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SRH specialist doctor part time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8651DB80-A269-4B62-B35F-23A490698770}"/>
                  </a:ext>
                </a:extLst>
              </p:cNvPr>
              <p:cNvGrpSpPr/>
              <p:nvPr/>
            </p:nvGrpSpPr>
            <p:grpSpPr>
              <a:xfrm>
                <a:off x="5707460" y="3638552"/>
                <a:ext cx="2440075" cy="1219198"/>
                <a:chOff x="5560924" y="3638552"/>
                <a:chExt cx="2440075" cy="1219198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D5107943-9764-4E95-8B16-0F1512D05A44}"/>
                    </a:ext>
                  </a:extLst>
                </p:cNvPr>
                <p:cNvSpPr/>
                <p:nvPr/>
              </p:nvSpPr>
              <p:spPr>
                <a:xfrm>
                  <a:off x="5560924" y="3867155"/>
                  <a:ext cx="2438400" cy="990595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60392D52-C3E5-4222-B554-BC5AAE49A740}"/>
                    </a:ext>
                  </a:extLst>
                </p:cNvPr>
                <p:cNvSpPr/>
                <p:nvPr/>
              </p:nvSpPr>
              <p:spPr>
                <a:xfrm>
                  <a:off x="5562599" y="4291528"/>
                  <a:ext cx="2438400" cy="566222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B: Referral mechanism for clinical, psychosocial and protection services.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5A9BA6E1-2942-4EA0-8281-6BFF56584AA8}"/>
                    </a:ext>
                  </a:extLst>
                </p:cNvPr>
                <p:cNvSpPr/>
                <p:nvPr/>
              </p:nvSpPr>
              <p:spPr>
                <a:xfrm>
                  <a:off x="5562599" y="3899599"/>
                  <a:ext cx="2438400" cy="348553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A: Screening for gender-based violence.</a:t>
                  </a:r>
                  <a:endPara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xmlns="" id="{8B64E788-2F84-467E-8A3C-F218A11452CA}"/>
                    </a:ext>
                  </a:extLst>
                </p:cNvPr>
                <p:cNvGrpSpPr/>
                <p:nvPr/>
              </p:nvGrpSpPr>
              <p:grpSpPr>
                <a:xfrm>
                  <a:off x="5560924" y="3638552"/>
                  <a:ext cx="2438400" cy="228601"/>
                  <a:chOff x="304800" y="819149"/>
                  <a:chExt cx="2438400" cy="228601"/>
                </a:xfrm>
              </p:grpSpPr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xmlns="" id="{DD3ADD34-8CC8-43F9-AC7D-C8A3E7979EDE}"/>
                      </a:ext>
                    </a:extLst>
                  </p:cNvPr>
                  <p:cNvSpPr/>
                  <p:nvPr/>
                </p:nvSpPr>
                <p:spPr>
                  <a:xfrm>
                    <a:off x="304800" y="819150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GENDER-BASED VIOLENCE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xmlns="" id="{AB61D95B-E857-4485-9197-1E3178FE0C90}"/>
                      </a:ext>
                    </a:extLst>
                  </p:cNvPr>
                  <p:cNvSpPr/>
                  <p:nvPr/>
                </p:nvSpPr>
                <p:spPr>
                  <a:xfrm>
                    <a:off x="304801" y="819149"/>
                    <a:ext cx="381000" cy="228601"/>
                  </a:xfrm>
                  <a:prstGeom prst="rect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6.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DF3D66DE-4EC5-4989-83FD-25477C23E8C6}"/>
                </a:ext>
              </a:extLst>
            </p:cNvPr>
            <p:cNvGrpSpPr/>
            <p:nvPr/>
          </p:nvGrpSpPr>
          <p:grpSpPr>
            <a:xfrm>
              <a:off x="299641" y="892836"/>
              <a:ext cx="2446909" cy="4041114"/>
              <a:chOff x="299641" y="892836"/>
              <a:chExt cx="2446909" cy="404111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xmlns="" id="{7D960295-E6D5-4451-8387-F9C782498A13}"/>
                  </a:ext>
                </a:extLst>
              </p:cNvPr>
              <p:cNvGrpSpPr/>
              <p:nvPr/>
            </p:nvGrpSpPr>
            <p:grpSpPr>
              <a:xfrm>
                <a:off x="303125" y="2038350"/>
                <a:ext cx="2443425" cy="2895600"/>
                <a:chOff x="303125" y="2038350"/>
                <a:chExt cx="2443425" cy="2895600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xmlns="" id="{397F2126-7949-4890-B32A-D9BE9492D192}"/>
                    </a:ext>
                  </a:extLst>
                </p:cNvPr>
                <p:cNvSpPr/>
                <p:nvPr/>
              </p:nvSpPr>
              <p:spPr>
                <a:xfrm>
                  <a:off x="303125" y="2190751"/>
                  <a:ext cx="2438400" cy="2666999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xmlns="" id="{B080921F-4C6B-45B2-8315-F5880973A143}"/>
                    </a:ext>
                  </a:extLst>
                </p:cNvPr>
                <p:cNvGrpSpPr/>
                <p:nvPr/>
              </p:nvGrpSpPr>
              <p:grpSpPr>
                <a:xfrm>
                  <a:off x="304800" y="2038350"/>
                  <a:ext cx="2441750" cy="2895600"/>
                  <a:chOff x="303125" y="1962150"/>
                  <a:chExt cx="2441750" cy="2895600"/>
                </a:xfrm>
              </p:grpSpPr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xmlns="" id="{41E1C327-C5C8-423E-B7CA-8807E2696DFF}"/>
                      </a:ext>
                    </a:extLst>
                  </p:cNvPr>
                  <p:cNvSpPr/>
                  <p:nvPr/>
                </p:nvSpPr>
                <p:spPr>
                  <a:xfrm>
                    <a:off x="303125" y="1962151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CONTRACEPTION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xmlns="" id="{EC2A94A3-F08D-4BB5-9E86-0691D05015C1}"/>
                      </a:ext>
                    </a:extLst>
                  </p:cNvPr>
                  <p:cNvSpPr/>
                  <p:nvPr/>
                </p:nvSpPr>
                <p:spPr>
                  <a:xfrm>
                    <a:off x="303126" y="1962150"/>
                    <a:ext cx="381000" cy="228601"/>
                  </a:xfrm>
                  <a:prstGeom prst="rect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2.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1" name="Group 20">
                    <a:extLst>
                      <a:ext uri="{FF2B5EF4-FFF2-40B4-BE49-F238E27FC236}">
                        <a16:creationId xmlns:a16="http://schemas.microsoft.com/office/drawing/2014/main" xmlns="" id="{95980BAD-9CA1-4339-A6D5-067FDD2210DC}"/>
                      </a:ext>
                    </a:extLst>
                  </p:cNvPr>
                  <p:cNvGrpSpPr/>
                  <p:nvPr/>
                </p:nvGrpSpPr>
                <p:grpSpPr>
                  <a:xfrm>
                    <a:off x="303125" y="2223825"/>
                    <a:ext cx="2441750" cy="2633925"/>
                    <a:chOff x="303125" y="2223825"/>
                    <a:chExt cx="2441750" cy="2633925"/>
                  </a:xfrm>
                </p:grpSpPr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xmlns="" id="{BDEF0C0C-0F6F-47F6-87E8-6926AA9EC0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" y="2223825"/>
                      <a:ext cx="2438400" cy="271725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A: Counselling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xmlns="" id="{E6687FA6-08A4-4EB3-946F-F2C387CBAB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" y="2560739"/>
                      <a:ext cx="2438400" cy="272351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B: </a:t>
                      </a: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Hormonal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9" name="Rectangle 28">
                      <a:extLst>
                        <a:ext uri="{FF2B5EF4-FFF2-40B4-BE49-F238E27FC236}">
                          <a16:creationId xmlns:a16="http://schemas.microsoft.com/office/drawing/2014/main" xmlns="" id="{C33FCEE8-027A-4447-909A-DCD0C50EA7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" y="2898279"/>
                      <a:ext cx="2438400" cy="272351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C: </a:t>
                      </a: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Non Hormonal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xmlns="" id="{4C2EE4C3-B775-4D7D-823A-2C7B1D007B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125" y="3235819"/>
                      <a:ext cx="2438400" cy="272351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D: </a:t>
                      </a: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Natural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xmlns="" id="{B5F594B6-6AB3-45DD-A2FA-FC46C28B74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6475" y="3573359"/>
                      <a:ext cx="2438400" cy="762000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E: At least one long-acting and reversible contractive intrauterine device system OR implants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xmlns="" id="{2DB1A8B6-DCDB-4D68-8923-9B0F7F3273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" y="4400550"/>
                      <a:ext cx="2438400" cy="457200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F: </a:t>
                      </a:r>
                      <a:r>
                        <a:rPr lang="en-US" sz="1200" kern="0" dirty="0">
                          <a:solidFill>
                            <a:prstClr val="white"/>
                          </a:solidFill>
                          <a:latin typeface="Calibri"/>
                        </a:rPr>
                        <a:t>At least one  emergency  contraceptive </a:t>
                      </a: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method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364FCE24-A078-4F28-AF70-23D1992D8CA6}"/>
                  </a:ext>
                </a:extLst>
              </p:cNvPr>
              <p:cNvGrpSpPr/>
              <p:nvPr/>
            </p:nvGrpSpPr>
            <p:grpSpPr>
              <a:xfrm>
                <a:off x="299641" y="892836"/>
                <a:ext cx="2446909" cy="908165"/>
                <a:chOff x="294615" y="1005567"/>
                <a:chExt cx="2446909" cy="908165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xmlns="" id="{00A1D499-6E93-4CD9-96B6-3E54D8A3CDB8}"/>
                    </a:ext>
                  </a:extLst>
                </p:cNvPr>
                <p:cNvGrpSpPr/>
                <p:nvPr/>
              </p:nvGrpSpPr>
              <p:grpSpPr>
                <a:xfrm>
                  <a:off x="294615" y="1008081"/>
                  <a:ext cx="2446909" cy="905651"/>
                  <a:chOff x="297966" y="819150"/>
                  <a:chExt cx="2446909" cy="905651"/>
                </a:xfrm>
              </p:grpSpPr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xmlns="" id="{FE2D11BD-9066-4C4B-9C61-54558EC2F747}"/>
                      </a:ext>
                    </a:extLst>
                  </p:cNvPr>
                  <p:cNvSpPr/>
                  <p:nvPr/>
                </p:nvSpPr>
                <p:spPr>
                  <a:xfrm>
                    <a:off x="304800" y="819150"/>
                    <a:ext cx="2438400" cy="228600"/>
                  </a:xfrm>
                  <a:prstGeom prst="rect">
                    <a:avLst/>
                  </a:prstGeom>
                  <a:solidFill>
                    <a:srgbClr val="1F497D"/>
                  </a:solidFill>
                  <a:ln w="9525" cap="flat" cmpd="sng" algn="ctr">
                    <a:solidFill>
                      <a:srgbClr val="4F81BD">
                        <a:lumMod val="60000"/>
                        <a:lumOff val="4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COUNSELLING</a:t>
                    </a:r>
                    <a:endPara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xmlns="" id="{39FE9AEC-7FEC-486B-A72A-31F9B5352557}"/>
                      </a:ext>
                    </a:extLst>
                  </p:cNvPr>
                  <p:cNvGrpSpPr/>
                  <p:nvPr/>
                </p:nvGrpSpPr>
                <p:grpSpPr>
                  <a:xfrm>
                    <a:off x="297966" y="1047751"/>
                    <a:ext cx="2446909" cy="677050"/>
                    <a:chOff x="297966" y="1047751"/>
                    <a:chExt cx="2446909" cy="677050"/>
                  </a:xfrm>
                </p:grpSpPr>
                <p:sp>
                  <p:nvSpPr>
                    <p:cNvPr id="13" name="Rectangle 12">
                      <a:extLst>
                        <a:ext uri="{FF2B5EF4-FFF2-40B4-BE49-F238E27FC236}">
                          <a16:creationId xmlns:a16="http://schemas.microsoft.com/office/drawing/2014/main" xmlns="" id="{4C4C74CC-74F9-4023-BFF0-65BCC739B7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" y="1047751"/>
                      <a:ext cx="2438400" cy="677050"/>
                    </a:xfrm>
                    <a:prstGeom prst="rect">
                      <a:avLst/>
                    </a:prstGeom>
                    <a:solidFill>
                      <a:srgbClr val="1F497D">
                        <a:lumMod val="20000"/>
                        <a:lumOff val="8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4" name="Rectangle 13">
                      <a:extLst>
                        <a:ext uri="{FF2B5EF4-FFF2-40B4-BE49-F238E27FC236}">
                          <a16:creationId xmlns:a16="http://schemas.microsoft.com/office/drawing/2014/main" xmlns="" id="{986F412E-7F5C-475E-9D2F-D05DE25DE9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6475" y="1080825"/>
                      <a:ext cx="2438400" cy="271725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A: Sex and Sexuality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xmlns="" id="{47262E21-0EE8-458D-A222-899278F277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7966" y="1339928"/>
                      <a:ext cx="2438400" cy="272351"/>
                    </a:xfrm>
                    <a:prstGeom prst="rect">
                      <a:avLst/>
                    </a:prstGeom>
                    <a:solidFill>
                      <a:srgbClr val="1F497D">
                        <a:lumMod val="60000"/>
                        <a:lumOff val="40000"/>
                      </a:srgbClr>
                    </a:solidFill>
                    <a:ln w="9525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B: Relationship Counselling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xmlns="" id="{C3D58A1F-85ED-4DF4-9BC3-F9988A632FBE}"/>
                    </a:ext>
                  </a:extLst>
                </p:cNvPr>
                <p:cNvSpPr/>
                <p:nvPr/>
              </p:nvSpPr>
              <p:spPr>
                <a:xfrm>
                  <a:off x="304801" y="1005567"/>
                  <a:ext cx="381000" cy="228601"/>
                </a:xfrm>
                <a:prstGeom prst="rect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9525" cap="flat" cmpd="sng" algn="ctr">
                  <a:solidFill>
                    <a:srgbClr val="4F81B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1.</a:t>
                  </a:r>
                  <a:endPara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47262E21-0EE8-458D-A222-899278F2771C}"/>
              </a:ext>
            </a:extLst>
          </p:cNvPr>
          <p:cNvSpPr/>
          <p:nvPr/>
        </p:nvSpPr>
        <p:spPr>
          <a:xfrm>
            <a:off x="639449" y="1606938"/>
            <a:ext cx="2436319" cy="261279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white"/>
                </a:solidFill>
                <a:latin typeface="Calibri"/>
              </a:rPr>
              <a:t>C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Gender based Violence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AACB80AC-8F17-4D82-A014-1CF657871A9F}"/>
              </a:ext>
            </a:extLst>
          </p:cNvPr>
          <p:cNvSpPr/>
          <p:nvPr/>
        </p:nvSpPr>
        <p:spPr>
          <a:xfrm>
            <a:off x="3343762" y="3878694"/>
            <a:ext cx="2436320" cy="306045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white"/>
                </a:solidFill>
                <a:latin typeface="Calibri"/>
              </a:rPr>
              <a:t>C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Referral system to MOH for HIV positive clients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474B7682-1756-4743-ADD9-36DD06225BCF}"/>
              </a:ext>
            </a:extLst>
          </p:cNvPr>
          <p:cNvSpPr/>
          <p:nvPr/>
        </p:nvSpPr>
        <p:spPr>
          <a:xfrm>
            <a:off x="6045477" y="2200273"/>
            <a:ext cx="2436319" cy="280816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white"/>
                </a:solidFill>
                <a:latin typeface="Calibri"/>
              </a:rPr>
              <a:t>D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Pregnancy testing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AACB80AC-8F17-4D82-A014-1CF657871A9F}"/>
              </a:ext>
            </a:extLst>
          </p:cNvPr>
          <p:cNvSpPr/>
          <p:nvPr/>
        </p:nvSpPr>
        <p:spPr>
          <a:xfrm>
            <a:off x="3344364" y="4459085"/>
            <a:ext cx="2436320" cy="227959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prstClr val="white"/>
                </a:solidFill>
                <a:latin typeface="Calibri"/>
              </a:rPr>
              <a:t>D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PNs/ PEs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AACB80AC-8F17-4D82-A014-1CF657871A9F}"/>
              </a:ext>
            </a:extLst>
          </p:cNvPr>
          <p:cNvSpPr/>
          <p:nvPr/>
        </p:nvSpPr>
        <p:spPr>
          <a:xfrm>
            <a:off x="3360618" y="4221221"/>
            <a:ext cx="2436320" cy="227959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prstClr val="white"/>
                </a:solidFill>
                <a:latin typeface="Calibri"/>
              </a:rPr>
              <a:t>D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Psychosexual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support 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2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5017"/>
            <a:ext cx="8534400" cy="646429"/>
          </a:xfrm>
        </p:spPr>
        <p:txBody>
          <a:bodyPr/>
          <a:lstStyle/>
          <a:p>
            <a:r>
              <a:rPr lang="en-US" sz="2000" dirty="0"/>
              <a:t>FPATT’s history addressing HIV</a:t>
            </a:r>
            <a:endParaRPr lang="en-GB" sz="2000" dirty="0"/>
          </a:p>
        </p:txBody>
      </p:sp>
      <p:sp>
        <p:nvSpPr>
          <p:cNvPr id="27" name="Freeform 26"/>
          <p:cNvSpPr/>
          <p:nvPr/>
        </p:nvSpPr>
        <p:spPr>
          <a:xfrm>
            <a:off x="1556613" y="2640837"/>
            <a:ext cx="1950720" cy="1005840"/>
          </a:xfrm>
          <a:custGeom>
            <a:avLst/>
            <a:gdLst>
              <a:gd name="connsiteX0" fmla="*/ 0 w 1950720"/>
              <a:gd name="connsiteY0" fmla="*/ 0 h 1005840"/>
              <a:gd name="connsiteX1" fmla="*/ 1950720 w 1950720"/>
              <a:gd name="connsiteY1" fmla="*/ 0 h 1005840"/>
              <a:gd name="connsiteX2" fmla="*/ 1950720 w 1950720"/>
              <a:gd name="connsiteY2" fmla="*/ 1005840 h 1005840"/>
              <a:gd name="connsiteX3" fmla="*/ 0 w 1950720"/>
              <a:gd name="connsiteY3" fmla="*/ 1005840 h 1005840"/>
              <a:gd name="connsiteX4" fmla="*/ 0 w 1950720"/>
              <a:gd name="connsiteY4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005840">
                <a:moveTo>
                  <a:pt x="0" y="0"/>
                </a:moveTo>
                <a:lnTo>
                  <a:pt x="1950720" y="0"/>
                </a:lnTo>
                <a:lnTo>
                  <a:pt x="1950720" y="1005840"/>
                </a:lnTo>
                <a:lnTo>
                  <a:pt x="0" y="10058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6500" kern="1200"/>
          </a:p>
        </p:txBody>
      </p:sp>
      <p:sp>
        <p:nvSpPr>
          <p:cNvPr id="29" name="Freeform 28"/>
          <p:cNvSpPr/>
          <p:nvPr/>
        </p:nvSpPr>
        <p:spPr>
          <a:xfrm>
            <a:off x="6049365" y="1022349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sp>
        <p:nvSpPr>
          <p:cNvPr id="1025" name="Freeform 1024"/>
          <p:cNvSpPr/>
          <p:nvPr/>
        </p:nvSpPr>
        <p:spPr>
          <a:xfrm>
            <a:off x="6049365" y="3155950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E0D7544B-7DAB-4EA6-B294-0A418F529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865293"/>
              </p:ext>
            </p:extLst>
          </p:nvPr>
        </p:nvGraphicFramePr>
        <p:xfrm>
          <a:off x="533400" y="1018840"/>
          <a:ext cx="8229600" cy="4124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739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graphicEl>
                                              <a:dgm id="{A23B2BAA-87DA-41E2-9F64-1FB4F1B1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graphicEl>
                                              <a:dgm id="{5F506FCB-B6E2-413F-A73E-DA85CE03C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graphicEl>
                                              <a:dgm id="{2E482C1A-5D42-41F1-A258-0F511137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5017"/>
            <a:ext cx="8534400" cy="646429"/>
          </a:xfrm>
        </p:spPr>
        <p:txBody>
          <a:bodyPr/>
          <a:lstStyle/>
          <a:p>
            <a:r>
              <a:rPr lang="en-US" sz="2000" dirty="0"/>
              <a:t>FPATT’S CURRENT HIV SERVICES PROCESS </a:t>
            </a:r>
            <a:endParaRPr lang="en-GB" sz="2000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="" xmlns:a16="http://schemas.microsoft.com/office/drawing/2014/main" id="{D4AE9605-4BE2-4E42-9674-BDC337D1F9D9}"/>
              </a:ext>
            </a:extLst>
          </p:cNvPr>
          <p:cNvSpPr/>
          <p:nvPr/>
        </p:nvSpPr>
        <p:spPr>
          <a:xfrm>
            <a:off x="3569002" y="1301610"/>
            <a:ext cx="1381231" cy="596325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PNEs accompany client for HIV test at FPATT</a:t>
            </a:r>
          </a:p>
        </p:txBody>
      </p:sp>
      <p:grpSp>
        <p:nvGrpSpPr>
          <p:cNvPr id="1035" name="Group 1034">
            <a:extLst>
              <a:ext uri="{FF2B5EF4-FFF2-40B4-BE49-F238E27FC236}">
                <a16:creationId xmlns="" xmlns:a16="http://schemas.microsoft.com/office/drawing/2014/main" id="{F46FFD88-85A0-494F-844F-166C26D8F770}"/>
              </a:ext>
            </a:extLst>
          </p:cNvPr>
          <p:cNvGrpSpPr/>
          <p:nvPr/>
        </p:nvGrpSpPr>
        <p:grpSpPr>
          <a:xfrm>
            <a:off x="1828157" y="1325702"/>
            <a:ext cx="1674632" cy="276999"/>
            <a:chOff x="1828157" y="1325702"/>
            <a:chExt cx="1674632" cy="276999"/>
          </a:xfrm>
        </p:grpSpPr>
        <p:sp>
          <p:nvSpPr>
            <p:cNvPr id="174" name="TextBox 173">
              <a:extLst>
                <a:ext uri="{FF2B5EF4-FFF2-40B4-BE49-F238E27FC236}">
                  <a16:creationId xmlns="" xmlns:a16="http://schemas.microsoft.com/office/drawing/2014/main" id="{ABEB9361-080F-443D-85A5-902DB16C625F}"/>
                </a:ext>
              </a:extLst>
            </p:cNvPr>
            <p:cNvSpPr txBox="1"/>
            <p:nvPr/>
          </p:nvSpPr>
          <p:spPr>
            <a:xfrm>
              <a:off x="1828157" y="1325702"/>
              <a:ext cx="1665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kern="0" dirty="0">
                  <a:latin typeface="Calibri" panose="020F0502020204030204"/>
                </a:rPr>
                <a:t>Client</a:t>
              </a: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 wants an HIV test</a:t>
              </a:r>
            </a:p>
          </p:txBody>
        </p:sp>
        <p:cxnSp>
          <p:nvCxnSpPr>
            <p:cNvPr id="175" name="Straight Arrow Connector 174">
              <a:extLst>
                <a:ext uri="{FF2B5EF4-FFF2-40B4-BE49-F238E27FC236}">
                  <a16:creationId xmlns="" xmlns:a16="http://schemas.microsoft.com/office/drawing/2014/main" id="{F7C683C8-BB08-4417-BDD0-863DF459F657}"/>
                </a:ext>
              </a:extLst>
            </p:cNvPr>
            <p:cNvCxnSpPr>
              <a:cxnSpLocks/>
            </p:cNvCxnSpPr>
            <p:nvPr/>
          </p:nvCxnSpPr>
          <p:spPr>
            <a:xfrm>
              <a:off x="1828800" y="1602701"/>
              <a:ext cx="1673989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tailEnd type="triangle" w="lg" len="med"/>
            </a:ln>
            <a:effectLst/>
          </p:spPr>
        </p:cxnSp>
      </p:grpSp>
      <p:grpSp>
        <p:nvGrpSpPr>
          <p:cNvPr id="1040" name="Group 1039">
            <a:extLst>
              <a:ext uri="{FF2B5EF4-FFF2-40B4-BE49-F238E27FC236}">
                <a16:creationId xmlns="" xmlns:a16="http://schemas.microsoft.com/office/drawing/2014/main" id="{F68B6331-D70F-4E20-89E6-8DB935E1B61D}"/>
              </a:ext>
            </a:extLst>
          </p:cNvPr>
          <p:cNvGrpSpPr/>
          <p:nvPr/>
        </p:nvGrpSpPr>
        <p:grpSpPr>
          <a:xfrm>
            <a:off x="1769024" y="1962150"/>
            <a:ext cx="1736176" cy="304800"/>
            <a:chOff x="1769024" y="1962150"/>
            <a:chExt cx="1736176" cy="304800"/>
          </a:xfrm>
        </p:grpSpPr>
        <p:sp>
          <p:nvSpPr>
            <p:cNvPr id="176" name="TextBox 175">
              <a:extLst>
                <a:ext uri="{FF2B5EF4-FFF2-40B4-BE49-F238E27FC236}">
                  <a16:creationId xmlns="" xmlns:a16="http://schemas.microsoft.com/office/drawing/2014/main" id="{24021AFF-8E1D-438C-A5A7-CFD63DCA8CA0}"/>
                </a:ext>
              </a:extLst>
            </p:cNvPr>
            <p:cNvSpPr txBox="1"/>
            <p:nvPr/>
          </p:nvSpPr>
          <p:spPr>
            <a:xfrm>
              <a:off x="1769024" y="1962150"/>
              <a:ext cx="17127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Positive client identified</a:t>
              </a:r>
            </a:p>
          </p:txBody>
        </p:sp>
        <p:cxnSp>
          <p:nvCxnSpPr>
            <p:cNvPr id="177" name="Straight Arrow Connector 176">
              <a:extLst>
                <a:ext uri="{FF2B5EF4-FFF2-40B4-BE49-F238E27FC236}">
                  <a16:creationId xmlns="" xmlns:a16="http://schemas.microsoft.com/office/drawing/2014/main" id="{F8CDDB6C-2E36-4550-8878-4D4C05CE5C97}"/>
                </a:ext>
              </a:extLst>
            </p:cNvPr>
            <p:cNvCxnSpPr>
              <a:cxnSpLocks/>
            </p:cNvCxnSpPr>
            <p:nvPr/>
          </p:nvCxnSpPr>
          <p:spPr>
            <a:xfrm>
              <a:off x="1831211" y="2266950"/>
              <a:ext cx="1673989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tailEnd type="triangle" w="lg" len="med"/>
            </a:ln>
            <a:effectLst/>
          </p:spPr>
        </p:cxnSp>
      </p:grpSp>
      <p:sp>
        <p:nvSpPr>
          <p:cNvPr id="178" name="Freeform: Shape 177">
            <a:extLst>
              <a:ext uri="{FF2B5EF4-FFF2-40B4-BE49-F238E27FC236}">
                <a16:creationId xmlns="" xmlns:a16="http://schemas.microsoft.com/office/drawing/2014/main" id="{64EFBF49-9632-4251-90A6-D95BEBAEC763}"/>
              </a:ext>
            </a:extLst>
          </p:cNvPr>
          <p:cNvSpPr/>
          <p:nvPr/>
        </p:nvSpPr>
        <p:spPr>
          <a:xfrm>
            <a:off x="3557516" y="1995066"/>
            <a:ext cx="1392716" cy="500484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 verification</a:t>
            </a:r>
          </a:p>
        </p:txBody>
      </p:sp>
      <p:sp>
        <p:nvSpPr>
          <p:cNvPr id="179" name="Freeform: Shape 178">
            <a:extLst>
              <a:ext uri="{FF2B5EF4-FFF2-40B4-BE49-F238E27FC236}">
                <a16:creationId xmlns="" xmlns:a16="http://schemas.microsoft.com/office/drawing/2014/main" id="{ACA0ADD1-A069-40A4-B09C-41D569C9DDC3}"/>
              </a:ext>
            </a:extLst>
          </p:cNvPr>
          <p:cNvSpPr/>
          <p:nvPr/>
        </p:nvSpPr>
        <p:spPr>
          <a:xfrm>
            <a:off x="521848" y="3315117"/>
            <a:ext cx="1267742" cy="790502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PEs continue prevention activities</a:t>
            </a:r>
          </a:p>
        </p:txBody>
      </p:sp>
      <p:sp>
        <p:nvSpPr>
          <p:cNvPr id="182" name="Freeform: Shape 181">
            <a:extLst>
              <a:ext uri="{FF2B5EF4-FFF2-40B4-BE49-F238E27FC236}">
                <a16:creationId xmlns="" xmlns:a16="http://schemas.microsoft.com/office/drawing/2014/main" id="{9EED598C-E400-4216-8463-950B1B9C2019}"/>
              </a:ext>
            </a:extLst>
          </p:cNvPr>
          <p:cNvSpPr/>
          <p:nvPr/>
        </p:nvSpPr>
        <p:spPr>
          <a:xfrm>
            <a:off x="1242630" y="3981293"/>
            <a:ext cx="1071481" cy="704036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3175" cap="flat" cmpd="sng" algn="ctr">
            <a:solidFill>
              <a:srgbClr val="4472C4">
                <a:shade val="80000"/>
                <a:hueOff val="0"/>
                <a:satOff val="0"/>
                <a:lumOff val="0"/>
              </a:srgbClr>
            </a:solidFill>
            <a:prstDash val="sysDash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171450" marR="0" lvl="0" indent="-1714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Peer-to-peer support</a:t>
            </a:r>
          </a:p>
          <a:p>
            <a:pPr marL="171450" marR="0" lvl="0" indent="-1714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on one conversations</a:t>
            </a:r>
          </a:p>
        </p:txBody>
      </p:sp>
      <p:sp>
        <p:nvSpPr>
          <p:cNvPr id="183" name="Freeform: Shape 182">
            <a:extLst>
              <a:ext uri="{FF2B5EF4-FFF2-40B4-BE49-F238E27FC236}">
                <a16:creationId xmlns="" xmlns:a16="http://schemas.microsoft.com/office/drawing/2014/main" id="{779F4D47-D634-45C2-99B7-90C9963700C1}"/>
              </a:ext>
            </a:extLst>
          </p:cNvPr>
          <p:cNvSpPr/>
          <p:nvPr/>
        </p:nvSpPr>
        <p:spPr>
          <a:xfrm>
            <a:off x="3258140" y="3177074"/>
            <a:ext cx="1376283" cy="596325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Navigate to FPA evening clinic</a:t>
            </a:r>
          </a:p>
        </p:txBody>
      </p:sp>
      <p:grpSp>
        <p:nvGrpSpPr>
          <p:cNvPr id="1045" name="Group 1044">
            <a:extLst>
              <a:ext uri="{FF2B5EF4-FFF2-40B4-BE49-F238E27FC236}">
                <a16:creationId xmlns="" xmlns:a16="http://schemas.microsoft.com/office/drawing/2014/main" id="{A370E05F-CBDB-419D-AA78-00A26E8283AB}"/>
              </a:ext>
            </a:extLst>
          </p:cNvPr>
          <p:cNvGrpSpPr/>
          <p:nvPr/>
        </p:nvGrpSpPr>
        <p:grpSpPr>
          <a:xfrm>
            <a:off x="2165486" y="2495550"/>
            <a:ext cx="2022925" cy="654251"/>
            <a:chOff x="2165486" y="2495550"/>
            <a:chExt cx="2022925" cy="654251"/>
          </a:xfrm>
        </p:grpSpPr>
        <p:cxnSp>
          <p:nvCxnSpPr>
            <p:cNvPr id="184" name="Straight Arrow Connector 183">
              <a:extLst>
                <a:ext uri="{FF2B5EF4-FFF2-40B4-BE49-F238E27FC236}">
                  <a16:creationId xmlns="" xmlns:a16="http://schemas.microsoft.com/office/drawing/2014/main" id="{3EE57B19-BBFB-44A3-BA80-B48768A91571}"/>
                </a:ext>
              </a:extLst>
            </p:cNvPr>
            <p:cNvCxnSpPr>
              <a:cxnSpLocks/>
            </p:cNvCxnSpPr>
            <p:nvPr/>
          </p:nvCxnSpPr>
          <p:spPr>
            <a:xfrm>
              <a:off x="4188411" y="2509721"/>
              <a:ext cx="0" cy="640080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tailEnd type="triangle" w="lg" len="med"/>
            </a:ln>
            <a:effectLst/>
          </p:spPr>
        </p:cxnSp>
        <p:sp>
          <p:nvSpPr>
            <p:cNvPr id="186" name="TextBox 185">
              <a:extLst>
                <a:ext uri="{FF2B5EF4-FFF2-40B4-BE49-F238E27FC236}">
                  <a16:creationId xmlns="" xmlns:a16="http://schemas.microsoft.com/office/drawing/2014/main" id="{0D1F7DCE-B01A-4BBB-B231-1E03F67FD5D8}"/>
                </a:ext>
              </a:extLst>
            </p:cNvPr>
            <p:cNvSpPr txBox="1"/>
            <p:nvPr/>
          </p:nvSpPr>
          <p:spPr>
            <a:xfrm>
              <a:off x="2165486" y="2495550"/>
              <a:ext cx="17514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Previous enrolment in treatment site confirmed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(i.e. LTFU) </a:t>
              </a: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="" xmlns:a16="http://schemas.microsoft.com/office/drawing/2014/main" id="{2A256914-61B6-470D-A0C3-633A97AFCB7F}"/>
              </a:ext>
            </a:extLst>
          </p:cNvPr>
          <p:cNvSpPr txBox="1"/>
          <p:nvPr/>
        </p:nvSpPr>
        <p:spPr>
          <a:xfrm>
            <a:off x="4495799" y="2872085"/>
            <a:ext cx="110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Unconfirmed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HIV+ result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="" xmlns:a16="http://schemas.microsoft.com/office/drawing/2014/main" id="{E4089CCA-BE18-4DBE-92A2-97DE61545E20}"/>
              </a:ext>
            </a:extLst>
          </p:cNvPr>
          <p:cNvGrpSpPr/>
          <p:nvPr/>
        </p:nvGrpSpPr>
        <p:grpSpPr>
          <a:xfrm>
            <a:off x="4758442" y="1602701"/>
            <a:ext cx="457200" cy="1267434"/>
            <a:chOff x="4977747" y="861911"/>
            <a:chExt cx="457200" cy="1365185"/>
          </a:xfrm>
        </p:grpSpPr>
        <p:cxnSp>
          <p:nvCxnSpPr>
            <p:cNvPr id="213" name="Straight Connector 212">
              <a:extLst>
                <a:ext uri="{FF2B5EF4-FFF2-40B4-BE49-F238E27FC236}">
                  <a16:creationId xmlns="" xmlns:a16="http://schemas.microsoft.com/office/drawing/2014/main" id="{0ABD952B-89F0-4EBD-885D-6EED2DD9370B}"/>
                </a:ext>
              </a:extLst>
            </p:cNvPr>
            <p:cNvCxnSpPr>
              <a:cxnSpLocks/>
            </p:cNvCxnSpPr>
            <p:nvPr/>
          </p:nvCxnSpPr>
          <p:spPr>
            <a:xfrm>
              <a:off x="5170833" y="861911"/>
              <a:ext cx="258240" cy="0"/>
            </a:xfrm>
            <a:prstGeom prst="line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headEnd type="triangle" w="lg" len="med"/>
            </a:ln>
            <a:effectLst/>
          </p:spPr>
        </p:cxnSp>
        <p:cxnSp>
          <p:nvCxnSpPr>
            <p:cNvPr id="214" name="Straight Connector 213">
              <a:extLst>
                <a:ext uri="{FF2B5EF4-FFF2-40B4-BE49-F238E27FC236}">
                  <a16:creationId xmlns="" xmlns:a16="http://schemas.microsoft.com/office/drawing/2014/main" id="{5608B3A8-C0D4-4988-A7CC-70D916E1CDC6}"/>
                </a:ext>
              </a:extLst>
            </p:cNvPr>
            <p:cNvCxnSpPr>
              <a:cxnSpLocks/>
            </p:cNvCxnSpPr>
            <p:nvPr/>
          </p:nvCxnSpPr>
          <p:spPr>
            <a:xfrm>
              <a:off x="5429073" y="861911"/>
              <a:ext cx="0" cy="1365185"/>
            </a:xfrm>
            <a:prstGeom prst="line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5" name="Straight Connector 214">
              <a:extLst>
                <a:ext uri="{FF2B5EF4-FFF2-40B4-BE49-F238E27FC236}">
                  <a16:creationId xmlns="" xmlns:a16="http://schemas.microsoft.com/office/drawing/2014/main" id="{17427A3E-06C9-4CC8-AC67-955A830C809B}"/>
                </a:ext>
              </a:extLst>
            </p:cNvPr>
            <p:cNvCxnSpPr>
              <a:cxnSpLocks/>
            </p:cNvCxnSpPr>
            <p:nvPr/>
          </p:nvCxnSpPr>
          <p:spPr>
            <a:xfrm>
              <a:off x="4977747" y="1851901"/>
              <a:ext cx="0" cy="375195"/>
            </a:xfrm>
            <a:prstGeom prst="line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6" name="Straight Connector 215">
              <a:extLst>
                <a:ext uri="{FF2B5EF4-FFF2-40B4-BE49-F238E27FC236}">
                  <a16:creationId xmlns="" xmlns:a16="http://schemas.microsoft.com/office/drawing/2014/main" id="{DC3E0EF6-AE73-4455-9FE1-DAA61C7DB360}"/>
                </a:ext>
              </a:extLst>
            </p:cNvPr>
            <p:cNvCxnSpPr/>
            <p:nvPr/>
          </p:nvCxnSpPr>
          <p:spPr>
            <a:xfrm>
              <a:off x="4977747" y="2227096"/>
              <a:ext cx="457200" cy="0"/>
            </a:xfrm>
            <a:prstGeom prst="line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grpSp>
        <p:nvGrpSpPr>
          <p:cNvPr id="1039" name="Group 1038">
            <a:extLst>
              <a:ext uri="{FF2B5EF4-FFF2-40B4-BE49-F238E27FC236}">
                <a16:creationId xmlns="" xmlns:a16="http://schemas.microsoft.com/office/drawing/2014/main" id="{5F772785-5C16-40BC-A33C-AA22B9F609F5}"/>
              </a:ext>
            </a:extLst>
          </p:cNvPr>
          <p:cNvGrpSpPr/>
          <p:nvPr/>
        </p:nvGrpSpPr>
        <p:grpSpPr>
          <a:xfrm>
            <a:off x="4953000" y="1151751"/>
            <a:ext cx="1829766" cy="276999"/>
            <a:chOff x="4953000" y="1151751"/>
            <a:chExt cx="1829766" cy="276999"/>
          </a:xfrm>
        </p:grpSpPr>
        <p:cxnSp>
          <p:nvCxnSpPr>
            <p:cNvPr id="189" name="Straight Arrow Connector 188">
              <a:extLst>
                <a:ext uri="{FF2B5EF4-FFF2-40B4-BE49-F238E27FC236}">
                  <a16:creationId xmlns="" xmlns:a16="http://schemas.microsoft.com/office/drawing/2014/main" id="{A7446A66-1A3F-4270-869B-016D2B66B540}"/>
                </a:ext>
              </a:extLst>
            </p:cNvPr>
            <p:cNvCxnSpPr>
              <a:cxnSpLocks/>
            </p:cNvCxnSpPr>
            <p:nvPr/>
          </p:nvCxnSpPr>
          <p:spPr>
            <a:xfrm>
              <a:off x="4953000" y="1425166"/>
              <a:ext cx="1829766" cy="3584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tailEnd type="triangle" w="lg" len="med"/>
            </a:ln>
            <a:effectLst/>
          </p:spPr>
        </p:cxnSp>
        <p:sp>
          <p:nvSpPr>
            <p:cNvPr id="190" name="TextBox 189">
              <a:extLst>
                <a:ext uri="{FF2B5EF4-FFF2-40B4-BE49-F238E27FC236}">
                  <a16:creationId xmlns="" xmlns:a16="http://schemas.microsoft.com/office/drawing/2014/main" id="{68962CCC-5D1C-4AEF-B231-401660091B00}"/>
                </a:ext>
              </a:extLst>
            </p:cNvPr>
            <p:cNvSpPr txBox="1"/>
            <p:nvPr/>
          </p:nvSpPr>
          <p:spPr>
            <a:xfrm>
              <a:off x="4978299" y="1151751"/>
              <a:ext cx="14962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HIV negative result</a:t>
              </a:r>
            </a:p>
          </p:txBody>
        </p:sp>
      </p:grpSp>
      <p:grpSp>
        <p:nvGrpSpPr>
          <p:cNvPr id="1042" name="Group 1041">
            <a:extLst>
              <a:ext uri="{FF2B5EF4-FFF2-40B4-BE49-F238E27FC236}">
                <a16:creationId xmlns="" xmlns:a16="http://schemas.microsoft.com/office/drawing/2014/main" id="{FF412FE0-8246-4379-906A-92F9EE7A03DC}"/>
              </a:ext>
            </a:extLst>
          </p:cNvPr>
          <p:cNvGrpSpPr/>
          <p:nvPr/>
        </p:nvGrpSpPr>
        <p:grpSpPr>
          <a:xfrm>
            <a:off x="4952632" y="1508958"/>
            <a:ext cx="1830134" cy="757540"/>
            <a:chOff x="4952632" y="1508958"/>
            <a:chExt cx="1830134" cy="757540"/>
          </a:xfrm>
        </p:grpSpPr>
        <p:sp>
          <p:nvSpPr>
            <p:cNvPr id="191" name="TextBox 190">
              <a:extLst>
                <a:ext uri="{FF2B5EF4-FFF2-40B4-BE49-F238E27FC236}">
                  <a16:creationId xmlns="" xmlns:a16="http://schemas.microsoft.com/office/drawing/2014/main" id="{CA817EEB-6985-419E-83EB-3F7DECB46C11}"/>
                </a:ext>
              </a:extLst>
            </p:cNvPr>
            <p:cNvSpPr txBox="1"/>
            <p:nvPr/>
          </p:nvSpPr>
          <p:spPr>
            <a:xfrm>
              <a:off x="5401557" y="1987550"/>
              <a:ext cx="13170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HIV positive result</a:t>
              </a:r>
            </a:p>
          </p:txBody>
        </p:sp>
        <p:cxnSp>
          <p:nvCxnSpPr>
            <p:cNvPr id="192" name="Connector: Elbow 191">
              <a:extLst>
                <a:ext uri="{FF2B5EF4-FFF2-40B4-BE49-F238E27FC236}">
                  <a16:creationId xmlns="" xmlns:a16="http://schemas.microsoft.com/office/drawing/2014/main" id="{ED9C126B-9784-40BE-8A74-5517DF431021}"/>
                </a:ext>
              </a:extLst>
            </p:cNvPr>
            <p:cNvCxnSpPr>
              <a:cxnSpLocks/>
            </p:cNvCxnSpPr>
            <p:nvPr/>
          </p:nvCxnSpPr>
          <p:spPr>
            <a:xfrm>
              <a:off x="4952632" y="1508958"/>
              <a:ext cx="1830134" cy="757540"/>
            </a:xfrm>
            <a:prstGeom prst="bentConnector3">
              <a:avLst>
                <a:gd name="adj1" fmla="val 26761"/>
              </a:avLst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headEnd w="lg" len="med"/>
              <a:tailEnd type="triangle" w="lg" len="med"/>
            </a:ln>
            <a:effectLst/>
          </p:spPr>
        </p:cxnSp>
      </p:grpSp>
      <p:sp>
        <p:nvSpPr>
          <p:cNvPr id="193" name="Freeform: Shape 192">
            <a:extLst>
              <a:ext uri="{FF2B5EF4-FFF2-40B4-BE49-F238E27FC236}">
                <a16:creationId xmlns="" xmlns:a16="http://schemas.microsoft.com/office/drawing/2014/main" id="{EC8EA62E-ADFD-4559-B1F2-0FEA65AAFDBE}"/>
              </a:ext>
            </a:extLst>
          </p:cNvPr>
          <p:cNvSpPr/>
          <p:nvPr/>
        </p:nvSpPr>
        <p:spPr>
          <a:xfrm>
            <a:off x="6815261" y="1184035"/>
            <a:ext cx="1639382" cy="604225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PEs continue prevention activities and repeat HIV-VCT in 6-months</a:t>
            </a:r>
          </a:p>
        </p:txBody>
      </p:sp>
      <p:grpSp>
        <p:nvGrpSpPr>
          <p:cNvPr id="1043" name="Group 1042">
            <a:extLst>
              <a:ext uri="{FF2B5EF4-FFF2-40B4-BE49-F238E27FC236}">
                <a16:creationId xmlns="" xmlns:a16="http://schemas.microsoft.com/office/drawing/2014/main" id="{0B6B6541-BD08-4172-B8CB-1CFF602422B8}"/>
              </a:ext>
            </a:extLst>
          </p:cNvPr>
          <p:cNvGrpSpPr/>
          <p:nvPr/>
        </p:nvGrpSpPr>
        <p:grpSpPr>
          <a:xfrm>
            <a:off x="6861657" y="1962150"/>
            <a:ext cx="2061476" cy="2242245"/>
            <a:chOff x="6861657" y="1962150"/>
            <a:chExt cx="2061476" cy="2242245"/>
          </a:xfrm>
        </p:grpSpPr>
        <p:sp>
          <p:nvSpPr>
            <p:cNvPr id="185" name="Freeform: Shape 184">
              <a:extLst>
                <a:ext uri="{FF2B5EF4-FFF2-40B4-BE49-F238E27FC236}">
                  <a16:creationId xmlns="" xmlns:a16="http://schemas.microsoft.com/office/drawing/2014/main" id="{55A83501-FFFB-4EF6-A287-73C23DEEAC1E}"/>
                </a:ext>
              </a:extLst>
            </p:cNvPr>
            <p:cNvSpPr/>
            <p:nvPr/>
          </p:nvSpPr>
          <p:spPr>
            <a:xfrm>
              <a:off x="6861657" y="1962150"/>
              <a:ext cx="1592985" cy="596325"/>
            </a:xfrm>
            <a:custGeom>
              <a:avLst/>
              <a:gdLst>
                <a:gd name="connsiteX0" fmla="*/ 0 w 2726336"/>
                <a:gd name="connsiteY0" fmla="*/ 136317 h 1363168"/>
                <a:gd name="connsiteX1" fmla="*/ 136317 w 2726336"/>
                <a:gd name="connsiteY1" fmla="*/ 0 h 1363168"/>
                <a:gd name="connsiteX2" fmla="*/ 2590019 w 2726336"/>
                <a:gd name="connsiteY2" fmla="*/ 0 h 1363168"/>
                <a:gd name="connsiteX3" fmla="*/ 2726336 w 2726336"/>
                <a:gd name="connsiteY3" fmla="*/ 136317 h 1363168"/>
                <a:gd name="connsiteX4" fmla="*/ 2726336 w 2726336"/>
                <a:gd name="connsiteY4" fmla="*/ 1226851 h 1363168"/>
                <a:gd name="connsiteX5" fmla="*/ 2590019 w 2726336"/>
                <a:gd name="connsiteY5" fmla="*/ 1363168 h 1363168"/>
                <a:gd name="connsiteX6" fmla="*/ 136317 w 2726336"/>
                <a:gd name="connsiteY6" fmla="*/ 1363168 h 1363168"/>
                <a:gd name="connsiteX7" fmla="*/ 0 w 2726336"/>
                <a:gd name="connsiteY7" fmla="*/ 1226851 h 1363168"/>
                <a:gd name="connsiteX8" fmla="*/ 0 w 2726336"/>
                <a:gd name="connsiteY8" fmla="*/ 136317 h 136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6336" h="1363168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590019" y="0"/>
                  </a:lnTo>
                  <a:cubicBezTo>
                    <a:pt x="2665305" y="0"/>
                    <a:pt x="2726336" y="61031"/>
                    <a:pt x="2726336" y="136317"/>
                  </a:cubicBezTo>
                  <a:lnTo>
                    <a:pt x="2726336" y="1226851"/>
                  </a:lnTo>
                  <a:cubicBezTo>
                    <a:pt x="2726336" y="1302137"/>
                    <a:pt x="2665305" y="1363168"/>
                    <a:pt x="2590019" y="1363168"/>
                  </a:cubicBezTo>
                  <a:lnTo>
                    <a:pt x="136317" y="1363168"/>
                  </a:lnTo>
                  <a:cubicBezTo>
                    <a:pt x="61031" y="1363168"/>
                    <a:pt x="0" y="1302137"/>
                    <a:pt x="0" y="1226851"/>
                  </a:cubicBezTo>
                  <a:lnTo>
                    <a:pt x="0" y="136317"/>
                  </a:lnTo>
                  <a:close/>
                </a:path>
              </a:pathLst>
            </a:custGeom>
            <a:solidFill>
              <a:srgbClr val="4472C4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51356" tIns="51356" rIns="51356" bIns="51356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Navigate to treatment site (MRF)</a:t>
              </a: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72E8BD33-E408-4774-9002-9318AC3F0977}"/>
                </a:ext>
              </a:extLst>
            </p:cNvPr>
            <p:cNvSpPr/>
            <p:nvPr/>
          </p:nvSpPr>
          <p:spPr>
            <a:xfrm>
              <a:off x="7664460" y="2464555"/>
              <a:ext cx="1258673" cy="1739840"/>
            </a:xfrm>
            <a:custGeom>
              <a:avLst/>
              <a:gdLst>
                <a:gd name="connsiteX0" fmla="*/ 0 w 2726336"/>
                <a:gd name="connsiteY0" fmla="*/ 136317 h 1363168"/>
                <a:gd name="connsiteX1" fmla="*/ 136317 w 2726336"/>
                <a:gd name="connsiteY1" fmla="*/ 0 h 1363168"/>
                <a:gd name="connsiteX2" fmla="*/ 2590019 w 2726336"/>
                <a:gd name="connsiteY2" fmla="*/ 0 h 1363168"/>
                <a:gd name="connsiteX3" fmla="*/ 2726336 w 2726336"/>
                <a:gd name="connsiteY3" fmla="*/ 136317 h 1363168"/>
                <a:gd name="connsiteX4" fmla="*/ 2726336 w 2726336"/>
                <a:gd name="connsiteY4" fmla="*/ 1226851 h 1363168"/>
                <a:gd name="connsiteX5" fmla="*/ 2590019 w 2726336"/>
                <a:gd name="connsiteY5" fmla="*/ 1363168 h 1363168"/>
                <a:gd name="connsiteX6" fmla="*/ 136317 w 2726336"/>
                <a:gd name="connsiteY6" fmla="*/ 1363168 h 1363168"/>
                <a:gd name="connsiteX7" fmla="*/ 0 w 2726336"/>
                <a:gd name="connsiteY7" fmla="*/ 1226851 h 1363168"/>
                <a:gd name="connsiteX8" fmla="*/ 0 w 2726336"/>
                <a:gd name="connsiteY8" fmla="*/ 136317 h 136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6336" h="1363168">
                  <a:moveTo>
                    <a:pt x="0" y="136317"/>
                  </a:moveTo>
                  <a:cubicBezTo>
                    <a:pt x="0" y="61031"/>
                    <a:pt x="61031" y="0"/>
                    <a:pt x="136317" y="0"/>
                  </a:cubicBezTo>
                  <a:lnTo>
                    <a:pt x="2590019" y="0"/>
                  </a:lnTo>
                  <a:cubicBezTo>
                    <a:pt x="2665305" y="0"/>
                    <a:pt x="2726336" y="61031"/>
                    <a:pt x="2726336" y="136317"/>
                  </a:cubicBezTo>
                  <a:lnTo>
                    <a:pt x="2726336" y="1226851"/>
                  </a:lnTo>
                  <a:cubicBezTo>
                    <a:pt x="2726336" y="1302137"/>
                    <a:pt x="2665305" y="1363168"/>
                    <a:pt x="2590019" y="1363168"/>
                  </a:cubicBezTo>
                  <a:lnTo>
                    <a:pt x="136317" y="1363168"/>
                  </a:lnTo>
                  <a:cubicBezTo>
                    <a:pt x="61031" y="1363168"/>
                    <a:pt x="0" y="1302137"/>
                    <a:pt x="0" y="1226851"/>
                  </a:cubicBezTo>
                  <a:lnTo>
                    <a:pt x="0" y="136317"/>
                  </a:lnTo>
                  <a:close/>
                </a:path>
              </a:pathLst>
            </a:cu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3175" cap="flat" cmpd="sng" algn="ctr">
              <a:solidFill>
                <a:srgbClr val="4472C4">
                  <a:shade val="80000"/>
                  <a:hueOff val="0"/>
                  <a:satOff val="0"/>
                  <a:lumOff val="0"/>
                </a:srgbClr>
              </a:solidFill>
              <a:prstDash val="sysDash"/>
              <a:miter lim="800000"/>
            </a:ln>
            <a:effectLst/>
          </p:spPr>
          <p:txBody>
            <a:bodyPr spcFirstLastPara="0" vert="horz" wrap="square" lIns="51356" tIns="51356" rIns="51356" bIns="51356" numCol="1" spcCol="1270" anchor="t" anchorCtr="0">
              <a:noAutofit/>
            </a:bodyPr>
            <a:lstStyle/>
            <a:p>
              <a:pPr marR="0" lvl="0" defTabSz="800100" eaLnBrk="1" fontAlgn="auto" latinLnBrk="0" hangingPunct="1">
                <a:spcBef>
                  <a:spcPct val="0"/>
                </a:spcBef>
                <a:buClrTx/>
                <a:buSzTx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PN to ensure:</a:t>
              </a:r>
            </a:p>
            <a:p>
              <a:pPr marL="171450" marR="0" lvl="0" indent="-171450" defTabSz="800100" eaLnBrk="1" fontAlgn="auto" latinLnBrk="0" hangingPunct="1">
                <a:spcBef>
                  <a:spcPct val="0"/>
                </a:spcBef>
                <a:buClrTx/>
                <a:buSzTx/>
                <a:buFontTx/>
                <a:buChar char="-"/>
                <a:tabLst/>
                <a:defRPr/>
              </a:pPr>
              <a:r>
                <a:rPr lang="en-US" sz="1100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Enrolment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into treatment site </a:t>
              </a:r>
            </a:p>
            <a:p>
              <a:pPr marL="171450" marR="0" lvl="0" indent="-171450" defTabSz="800100" eaLnBrk="1" fontAlgn="auto" latinLnBrk="0" hangingPunct="1">
                <a:spcBef>
                  <a:spcPct val="0"/>
                </a:spcBef>
                <a:buClrTx/>
                <a:buSzTx/>
                <a:buFontTx/>
                <a:buChar char="-"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 medical tests are completed</a:t>
              </a:r>
            </a:p>
            <a:p>
              <a:pPr marL="171450" marR="0" lvl="0" indent="-171450" defTabSz="800100" eaLnBrk="1" fontAlgn="auto" latinLnBrk="0" hangingPunct="1">
                <a:spcBef>
                  <a:spcPct val="0"/>
                </a:spcBef>
                <a:buClrTx/>
                <a:buSzTx/>
                <a:buFontTx/>
                <a:buChar char="-"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 appointments are attended </a:t>
              </a:r>
            </a:p>
            <a:p>
              <a:pPr marL="171450" marR="0" lvl="0" indent="-171450" defTabSz="800100" eaLnBrk="1" fontAlgn="auto" latinLnBrk="0" hangingPunct="1">
                <a:spcBef>
                  <a:spcPct val="0"/>
                </a:spcBef>
                <a:buClrTx/>
                <a:buSzTx/>
                <a:buFontTx/>
                <a:buChar char="-"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Provided psycho-social support where needed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="" xmlns:a16="http://schemas.microsoft.com/office/drawing/2014/main" id="{4B842972-2327-4EFD-BC61-3273DFAEC55B}"/>
              </a:ext>
            </a:extLst>
          </p:cNvPr>
          <p:cNvGrpSpPr/>
          <p:nvPr/>
        </p:nvGrpSpPr>
        <p:grpSpPr>
          <a:xfrm>
            <a:off x="2846344" y="991498"/>
            <a:ext cx="5775808" cy="615104"/>
            <a:chOff x="4201700" y="1979941"/>
            <a:chExt cx="6373503" cy="615104"/>
          </a:xfrm>
        </p:grpSpPr>
        <p:cxnSp>
          <p:nvCxnSpPr>
            <p:cNvPr id="209" name="Straight Connector 208">
              <a:extLst>
                <a:ext uri="{FF2B5EF4-FFF2-40B4-BE49-F238E27FC236}">
                  <a16:creationId xmlns="" xmlns:a16="http://schemas.microsoft.com/office/drawing/2014/main" id="{A0D66FDB-1839-4470-8F14-DEFC437FE3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1700" y="1979941"/>
              <a:ext cx="0" cy="31283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  <a:headEnd type="triangle" w="lg" len="med"/>
            </a:ln>
            <a:effectLst/>
          </p:spPr>
        </p:cxnSp>
        <p:cxnSp>
          <p:nvCxnSpPr>
            <p:cNvPr id="210" name="Straight Connector 209">
              <a:extLst>
                <a:ext uri="{FF2B5EF4-FFF2-40B4-BE49-F238E27FC236}">
                  <a16:creationId xmlns="" xmlns:a16="http://schemas.microsoft.com/office/drawing/2014/main" id="{59062783-CD50-4A6A-A79A-6867DCCDE1C9}"/>
                </a:ext>
              </a:extLst>
            </p:cNvPr>
            <p:cNvCxnSpPr>
              <a:cxnSpLocks/>
            </p:cNvCxnSpPr>
            <p:nvPr/>
          </p:nvCxnSpPr>
          <p:spPr>
            <a:xfrm>
              <a:off x="4201700" y="1979942"/>
              <a:ext cx="6373503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  <p:cxnSp>
          <p:nvCxnSpPr>
            <p:cNvPr id="211" name="Straight Connector 210">
              <a:extLst>
                <a:ext uri="{FF2B5EF4-FFF2-40B4-BE49-F238E27FC236}">
                  <a16:creationId xmlns="" xmlns:a16="http://schemas.microsoft.com/office/drawing/2014/main" id="{41E7B74C-1AFF-450C-A72A-6DA267C4F509}"/>
                </a:ext>
              </a:extLst>
            </p:cNvPr>
            <p:cNvCxnSpPr>
              <a:cxnSpLocks/>
            </p:cNvCxnSpPr>
            <p:nvPr/>
          </p:nvCxnSpPr>
          <p:spPr>
            <a:xfrm>
              <a:off x="10383460" y="2595045"/>
              <a:ext cx="19109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  <p:cxnSp>
          <p:nvCxnSpPr>
            <p:cNvPr id="212" name="Straight Connector 211">
              <a:extLst>
                <a:ext uri="{FF2B5EF4-FFF2-40B4-BE49-F238E27FC236}">
                  <a16:creationId xmlns="" xmlns:a16="http://schemas.microsoft.com/office/drawing/2014/main" id="{612CC17E-7549-4BD3-8F81-3512A25F34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74559" y="1979941"/>
              <a:ext cx="0" cy="61510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</p:grpSp>
      <p:grpSp>
        <p:nvGrpSpPr>
          <p:cNvPr id="196" name="Group 195">
            <a:extLst>
              <a:ext uri="{FF2B5EF4-FFF2-40B4-BE49-F238E27FC236}">
                <a16:creationId xmlns="" xmlns:a16="http://schemas.microsoft.com/office/drawing/2014/main" id="{5B56BE6F-BFCE-4946-9E3C-EFDC312DA6E8}"/>
              </a:ext>
            </a:extLst>
          </p:cNvPr>
          <p:cNvGrpSpPr/>
          <p:nvPr/>
        </p:nvGrpSpPr>
        <p:grpSpPr>
          <a:xfrm>
            <a:off x="76200" y="981446"/>
            <a:ext cx="2617744" cy="2943092"/>
            <a:chOff x="1331917" y="1691174"/>
            <a:chExt cx="2617744" cy="2943092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="" xmlns:a16="http://schemas.microsoft.com/office/drawing/2014/main" id="{F2349BEB-BC55-4785-AF56-E7BECDBEC3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1917" y="4634266"/>
              <a:ext cx="445649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  <p:cxnSp>
          <p:nvCxnSpPr>
            <p:cNvPr id="206" name="Straight Connector 205">
              <a:extLst>
                <a:ext uri="{FF2B5EF4-FFF2-40B4-BE49-F238E27FC236}">
                  <a16:creationId xmlns="" xmlns:a16="http://schemas.microsoft.com/office/drawing/2014/main" id="{802545B5-31D7-41BF-8464-2037CEAD4436}"/>
                </a:ext>
              </a:extLst>
            </p:cNvPr>
            <p:cNvCxnSpPr/>
            <p:nvPr/>
          </p:nvCxnSpPr>
          <p:spPr>
            <a:xfrm flipV="1">
              <a:off x="1331917" y="1691174"/>
              <a:ext cx="0" cy="294309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  <p:cxnSp>
          <p:nvCxnSpPr>
            <p:cNvPr id="207" name="Straight Connector 206">
              <a:extLst>
                <a:ext uri="{FF2B5EF4-FFF2-40B4-BE49-F238E27FC236}">
                  <a16:creationId xmlns="" xmlns:a16="http://schemas.microsoft.com/office/drawing/2014/main" id="{37BFD7DB-1F77-449F-ACAA-D2AC1C1049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1917" y="1691174"/>
              <a:ext cx="261774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</a:ln>
            <a:effectLst/>
          </p:spPr>
        </p:cxnSp>
        <p:cxnSp>
          <p:nvCxnSpPr>
            <p:cNvPr id="208" name="Straight Arrow Connector 207">
              <a:extLst>
                <a:ext uri="{FF2B5EF4-FFF2-40B4-BE49-F238E27FC236}">
                  <a16:creationId xmlns="" xmlns:a16="http://schemas.microsoft.com/office/drawing/2014/main" id="{5D6B6C26-162D-4E75-84FF-FB71077F3F67}"/>
                </a:ext>
              </a:extLst>
            </p:cNvPr>
            <p:cNvCxnSpPr/>
            <p:nvPr/>
          </p:nvCxnSpPr>
          <p:spPr>
            <a:xfrm>
              <a:off x="3949661" y="1691174"/>
              <a:ext cx="0" cy="32016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  <a:headEnd w="lg" len="med"/>
              <a:tailEnd type="triangle" w="lg" len="med"/>
            </a:ln>
            <a:effectLst/>
          </p:spPr>
        </p:cxnSp>
      </p:grpSp>
      <p:grpSp>
        <p:nvGrpSpPr>
          <p:cNvPr id="1034" name="Group 1033">
            <a:extLst>
              <a:ext uri="{FF2B5EF4-FFF2-40B4-BE49-F238E27FC236}">
                <a16:creationId xmlns="" xmlns:a16="http://schemas.microsoft.com/office/drawing/2014/main" id="{BBFB16C5-226D-4C5F-8C35-039C08B0B31F}"/>
              </a:ext>
            </a:extLst>
          </p:cNvPr>
          <p:cNvGrpSpPr/>
          <p:nvPr/>
        </p:nvGrpSpPr>
        <p:grpSpPr>
          <a:xfrm>
            <a:off x="137920" y="1051886"/>
            <a:ext cx="1651671" cy="1443664"/>
            <a:chOff x="137920" y="1051886"/>
            <a:chExt cx="1651671" cy="1443664"/>
          </a:xfrm>
        </p:grpSpPr>
        <p:sp>
          <p:nvSpPr>
            <p:cNvPr id="172" name="Freeform: Shape 171">
              <a:extLst>
                <a:ext uri="{FF2B5EF4-FFF2-40B4-BE49-F238E27FC236}">
                  <a16:creationId xmlns="" xmlns:a16="http://schemas.microsoft.com/office/drawing/2014/main" id="{EFAD805A-BDA2-420A-97A1-08B16799D2B9}"/>
                </a:ext>
              </a:extLst>
            </p:cNvPr>
            <p:cNvSpPr/>
            <p:nvPr/>
          </p:nvSpPr>
          <p:spPr>
            <a:xfrm>
              <a:off x="521848" y="1285342"/>
              <a:ext cx="1267743" cy="1210208"/>
            </a:xfrm>
            <a:custGeom>
              <a:avLst/>
              <a:gdLst>
                <a:gd name="connsiteX0" fmla="*/ 0 w 1416740"/>
                <a:gd name="connsiteY0" fmla="*/ 141674 h 1955737"/>
                <a:gd name="connsiteX1" fmla="*/ 141674 w 1416740"/>
                <a:gd name="connsiteY1" fmla="*/ 0 h 1955737"/>
                <a:gd name="connsiteX2" fmla="*/ 1275066 w 1416740"/>
                <a:gd name="connsiteY2" fmla="*/ 0 h 1955737"/>
                <a:gd name="connsiteX3" fmla="*/ 1416740 w 1416740"/>
                <a:gd name="connsiteY3" fmla="*/ 141674 h 1955737"/>
                <a:gd name="connsiteX4" fmla="*/ 1416740 w 1416740"/>
                <a:gd name="connsiteY4" fmla="*/ 1814063 h 1955737"/>
                <a:gd name="connsiteX5" fmla="*/ 1275066 w 1416740"/>
                <a:gd name="connsiteY5" fmla="*/ 1955737 h 1955737"/>
                <a:gd name="connsiteX6" fmla="*/ 141674 w 1416740"/>
                <a:gd name="connsiteY6" fmla="*/ 1955737 h 1955737"/>
                <a:gd name="connsiteX7" fmla="*/ 0 w 1416740"/>
                <a:gd name="connsiteY7" fmla="*/ 1814063 h 1955737"/>
                <a:gd name="connsiteX8" fmla="*/ 0 w 1416740"/>
                <a:gd name="connsiteY8" fmla="*/ 141674 h 19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6740" h="1955737">
                  <a:moveTo>
                    <a:pt x="0" y="141674"/>
                  </a:moveTo>
                  <a:cubicBezTo>
                    <a:pt x="0" y="63430"/>
                    <a:pt x="63430" y="0"/>
                    <a:pt x="141674" y="0"/>
                  </a:cubicBezTo>
                  <a:lnTo>
                    <a:pt x="1275066" y="0"/>
                  </a:lnTo>
                  <a:cubicBezTo>
                    <a:pt x="1353310" y="0"/>
                    <a:pt x="1416740" y="63430"/>
                    <a:pt x="1416740" y="141674"/>
                  </a:cubicBezTo>
                  <a:lnTo>
                    <a:pt x="1416740" y="1814063"/>
                  </a:lnTo>
                  <a:cubicBezTo>
                    <a:pt x="1416740" y="1892307"/>
                    <a:pt x="1353310" y="1955737"/>
                    <a:pt x="1275066" y="1955737"/>
                  </a:cubicBezTo>
                  <a:lnTo>
                    <a:pt x="141674" y="1955737"/>
                  </a:lnTo>
                  <a:cubicBezTo>
                    <a:pt x="63430" y="1955737"/>
                    <a:pt x="0" y="1892307"/>
                    <a:pt x="0" y="1814063"/>
                  </a:cubicBezTo>
                  <a:lnTo>
                    <a:pt x="0" y="141674"/>
                  </a:lnTo>
                  <a:close/>
                </a:path>
              </a:pathLst>
            </a:custGeom>
            <a:solidFill>
              <a:srgbClr val="4472C4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52925" tIns="52925" rIns="52925" bIns="52925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PNEs and PEs conduct prevention activities to encourage uptake of HIV tests</a:t>
              </a:r>
            </a:p>
          </p:txBody>
        </p:sp>
        <p:sp>
          <p:nvSpPr>
            <p:cNvPr id="197" name="Oval 196">
              <a:extLst>
                <a:ext uri="{FF2B5EF4-FFF2-40B4-BE49-F238E27FC236}">
                  <a16:creationId xmlns="" xmlns:a16="http://schemas.microsoft.com/office/drawing/2014/main" id="{3BDFD4A5-1D2B-4BC0-80AA-1473331A24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920" y="1051886"/>
              <a:ext cx="639505" cy="532629"/>
            </a:xfrm>
            <a:prstGeom prst="ellipse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START</a:t>
              </a:r>
            </a:p>
          </p:txBody>
        </p:sp>
      </p:grpSp>
      <p:sp>
        <p:nvSpPr>
          <p:cNvPr id="199" name="Freeform: Shape 198">
            <a:extLst>
              <a:ext uri="{FF2B5EF4-FFF2-40B4-BE49-F238E27FC236}">
                <a16:creationId xmlns="" xmlns:a16="http://schemas.microsoft.com/office/drawing/2014/main" id="{F44FFC39-D16D-4903-8034-02726AE9E145}"/>
              </a:ext>
            </a:extLst>
          </p:cNvPr>
          <p:cNvSpPr/>
          <p:nvPr/>
        </p:nvSpPr>
        <p:spPr>
          <a:xfrm>
            <a:off x="6700918" y="4406381"/>
            <a:ext cx="1071482" cy="534873"/>
          </a:xfrm>
          <a:custGeom>
            <a:avLst/>
            <a:gdLst>
              <a:gd name="connsiteX0" fmla="*/ 0 w 2726336"/>
              <a:gd name="connsiteY0" fmla="*/ 136317 h 1363168"/>
              <a:gd name="connsiteX1" fmla="*/ 136317 w 2726336"/>
              <a:gd name="connsiteY1" fmla="*/ 0 h 1363168"/>
              <a:gd name="connsiteX2" fmla="*/ 2590019 w 2726336"/>
              <a:gd name="connsiteY2" fmla="*/ 0 h 1363168"/>
              <a:gd name="connsiteX3" fmla="*/ 2726336 w 2726336"/>
              <a:gd name="connsiteY3" fmla="*/ 136317 h 1363168"/>
              <a:gd name="connsiteX4" fmla="*/ 2726336 w 2726336"/>
              <a:gd name="connsiteY4" fmla="*/ 1226851 h 1363168"/>
              <a:gd name="connsiteX5" fmla="*/ 2590019 w 2726336"/>
              <a:gd name="connsiteY5" fmla="*/ 1363168 h 1363168"/>
              <a:gd name="connsiteX6" fmla="*/ 136317 w 2726336"/>
              <a:gd name="connsiteY6" fmla="*/ 1363168 h 1363168"/>
              <a:gd name="connsiteX7" fmla="*/ 0 w 2726336"/>
              <a:gd name="connsiteY7" fmla="*/ 1226851 h 1363168"/>
              <a:gd name="connsiteX8" fmla="*/ 0 w 2726336"/>
              <a:gd name="connsiteY8" fmla="*/ 136317 h 13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6336" h="1363168">
                <a:moveTo>
                  <a:pt x="0" y="136317"/>
                </a:moveTo>
                <a:cubicBezTo>
                  <a:pt x="0" y="61031"/>
                  <a:pt x="61031" y="0"/>
                  <a:pt x="136317" y="0"/>
                </a:cubicBezTo>
                <a:lnTo>
                  <a:pt x="2590019" y="0"/>
                </a:lnTo>
                <a:cubicBezTo>
                  <a:pt x="2665305" y="0"/>
                  <a:pt x="2726336" y="61031"/>
                  <a:pt x="2726336" y="136317"/>
                </a:cubicBezTo>
                <a:lnTo>
                  <a:pt x="2726336" y="1226851"/>
                </a:lnTo>
                <a:cubicBezTo>
                  <a:pt x="2726336" y="1302137"/>
                  <a:pt x="2665305" y="1363168"/>
                  <a:pt x="2590019" y="1363168"/>
                </a:cubicBezTo>
                <a:lnTo>
                  <a:pt x="136317" y="1363168"/>
                </a:lnTo>
                <a:cubicBezTo>
                  <a:pt x="61031" y="1363168"/>
                  <a:pt x="0" y="1302137"/>
                  <a:pt x="0" y="1226851"/>
                </a:cubicBezTo>
                <a:lnTo>
                  <a:pt x="0" y="136317"/>
                </a:lnTo>
                <a:close/>
              </a:path>
            </a:pathLst>
          </a:cu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51356" tIns="51356" rIns="51356" bIns="51356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FPA SUPPORT GROUP</a:t>
            </a:r>
          </a:p>
        </p:txBody>
      </p:sp>
      <p:grpSp>
        <p:nvGrpSpPr>
          <p:cNvPr id="1047" name="Group 1046">
            <a:extLst>
              <a:ext uri="{FF2B5EF4-FFF2-40B4-BE49-F238E27FC236}">
                <a16:creationId xmlns="" xmlns:a16="http://schemas.microsoft.com/office/drawing/2014/main" id="{FD2FA2F7-D6C7-4944-970B-68314585FDCA}"/>
              </a:ext>
            </a:extLst>
          </p:cNvPr>
          <p:cNvGrpSpPr/>
          <p:nvPr/>
        </p:nvGrpSpPr>
        <p:grpSpPr>
          <a:xfrm>
            <a:off x="321678" y="2495550"/>
            <a:ext cx="990478" cy="778001"/>
            <a:chOff x="321678" y="2495550"/>
            <a:chExt cx="990478" cy="778001"/>
          </a:xfrm>
        </p:grpSpPr>
        <p:cxnSp>
          <p:nvCxnSpPr>
            <p:cNvPr id="180" name="Straight Arrow Connector 179">
              <a:extLst>
                <a:ext uri="{FF2B5EF4-FFF2-40B4-BE49-F238E27FC236}">
                  <a16:creationId xmlns="" xmlns:a16="http://schemas.microsoft.com/office/drawing/2014/main" id="{09D0365F-44DB-4408-92A9-8D652343666C}"/>
                </a:ext>
              </a:extLst>
            </p:cNvPr>
            <p:cNvCxnSpPr>
              <a:cxnSpLocks/>
            </p:cNvCxnSpPr>
            <p:nvPr/>
          </p:nvCxnSpPr>
          <p:spPr>
            <a:xfrm>
              <a:off x="1136553" y="2496554"/>
              <a:ext cx="0" cy="776997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tailEnd type="triangle" w="lg" len="med"/>
            </a:ln>
            <a:effectLst/>
          </p:spPr>
        </p:cxnSp>
        <p:sp>
          <p:nvSpPr>
            <p:cNvPr id="181" name="TextBox 180">
              <a:extLst>
                <a:ext uri="{FF2B5EF4-FFF2-40B4-BE49-F238E27FC236}">
                  <a16:creationId xmlns="" xmlns:a16="http://schemas.microsoft.com/office/drawing/2014/main" id="{3DFA0E8A-E98F-4208-A970-DAF5DBA28D52}"/>
                </a:ext>
              </a:extLst>
            </p:cNvPr>
            <p:cNvSpPr txBox="1"/>
            <p:nvPr/>
          </p:nvSpPr>
          <p:spPr>
            <a:xfrm>
              <a:off x="321678" y="2571750"/>
              <a:ext cx="821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Client refuses HIV test</a:t>
              </a:r>
            </a:p>
          </p:txBody>
        </p:sp>
        <p:cxnSp>
          <p:nvCxnSpPr>
            <p:cNvPr id="202" name="Straight Arrow Connector 201">
              <a:extLst>
                <a:ext uri="{FF2B5EF4-FFF2-40B4-BE49-F238E27FC236}">
                  <a16:creationId xmlns="" xmlns:a16="http://schemas.microsoft.com/office/drawing/2014/main" id="{EE56895F-217C-46DD-B72C-7364EB04A471}"/>
                </a:ext>
              </a:extLst>
            </p:cNvPr>
            <p:cNvCxnSpPr>
              <a:cxnSpLocks/>
            </p:cNvCxnSpPr>
            <p:nvPr/>
          </p:nvCxnSpPr>
          <p:spPr>
            <a:xfrm>
              <a:off x="1312156" y="2495550"/>
              <a:ext cx="0" cy="776997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  <a:headEnd type="triangle" w="lg" len="med"/>
              <a:tailEnd type="none" w="lg" len="med"/>
            </a:ln>
            <a:effectLst/>
          </p:spPr>
        </p:cxnSp>
      </p:grpSp>
      <p:grpSp>
        <p:nvGrpSpPr>
          <p:cNvPr id="1046" name="Group 1045">
            <a:extLst>
              <a:ext uri="{FF2B5EF4-FFF2-40B4-BE49-F238E27FC236}">
                <a16:creationId xmlns="" xmlns:a16="http://schemas.microsoft.com/office/drawing/2014/main" id="{3DD16807-CBC2-463C-A3E7-0DD3C73B80C0}"/>
              </a:ext>
            </a:extLst>
          </p:cNvPr>
          <p:cNvGrpSpPr/>
          <p:nvPr/>
        </p:nvGrpSpPr>
        <p:grpSpPr>
          <a:xfrm>
            <a:off x="3928193" y="3759952"/>
            <a:ext cx="2697023" cy="945398"/>
            <a:chOff x="3928193" y="3759952"/>
            <a:chExt cx="2697023" cy="945398"/>
          </a:xfrm>
        </p:grpSpPr>
        <p:cxnSp>
          <p:nvCxnSpPr>
            <p:cNvPr id="200" name="Straight Arrow Connector 199">
              <a:extLst>
                <a:ext uri="{FF2B5EF4-FFF2-40B4-BE49-F238E27FC236}">
                  <a16:creationId xmlns="" xmlns:a16="http://schemas.microsoft.com/office/drawing/2014/main" id="{C8DBE897-68B9-4904-B2DC-4B44289A3F12}"/>
                </a:ext>
              </a:extLst>
            </p:cNvPr>
            <p:cNvCxnSpPr>
              <a:cxnSpLocks/>
            </p:cNvCxnSpPr>
            <p:nvPr/>
          </p:nvCxnSpPr>
          <p:spPr>
            <a:xfrm>
              <a:off x="3928193" y="3759952"/>
              <a:ext cx="0" cy="94539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  <a:tailEnd type="none" w="lg" len="med"/>
            </a:ln>
            <a:effectLst/>
          </p:spPr>
        </p:cxnSp>
        <p:cxnSp>
          <p:nvCxnSpPr>
            <p:cNvPr id="201" name="Straight Arrow Connector 200">
              <a:extLst>
                <a:ext uri="{FF2B5EF4-FFF2-40B4-BE49-F238E27FC236}">
                  <a16:creationId xmlns="" xmlns:a16="http://schemas.microsoft.com/office/drawing/2014/main" id="{08BEDDEE-D58A-4566-910C-8E049D865F08}"/>
                </a:ext>
              </a:extLst>
            </p:cNvPr>
            <p:cNvCxnSpPr>
              <a:cxnSpLocks/>
            </p:cNvCxnSpPr>
            <p:nvPr/>
          </p:nvCxnSpPr>
          <p:spPr>
            <a:xfrm>
              <a:off x="3953642" y="4685329"/>
              <a:ext cx="2671574" cy="2002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  <a:tailEnd type="triangle" w="lg" len="med"/>
            </a:ln>
            <a:effectLst/>
          </p:spPr>
        </p:cxnSp>
        <p:sp>
          <p:nvSpPr>
            <p:cNvPr id="203" name="TextBox 202">
              <a:extLst>
                <a:ext uri="{FF2B5EF4-FFF2-40B4-BE49-F238E27FC236}">
                  <a16:creationId xmlns="" xmlns:a16="http://schemas.microsoft.com/office/drawing/2014/main" id="{8F06F54A-0E0A-493D-9692-CFA60434B019}"/>
                </a:ext>
              </a:extLst>
            </p:cNvPr>
            <p:cNvSpPr txBox="1"/>
            <p:nvPr/>
          </p:nvSpPr>
          <p:spPr>
            <a:xfrm>
              <a:off x="3965160" y="4406381"/>
              <a:ext cx="2399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Positive client needs group support</a:t>
              </a: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="" xmlns:a16="http://schemas.microsoft.com/office/drawing/2014/main" id="{2F5AA96B-D4B4-4683-8BA8-0EC9F9432097}"/>
              </a:ext>
            </a:extLst>
          </p:cNvPr>
          <p:cNvGrpSpPr/>
          <p:nvPr/>
        </p:nvGrpSpPr>
        <p:grpSpPr>
          <a:xfrm>
            <a:off x="6324600" y="2558475"/>
            <a:ext cx="1138939" cy="1707373"/>
            <a:chOff x="6324600" y="2558475"/>
            <a:chExt cx="1138939" cy="1707373"/>
          </a:xfrm>
        </p:grpSpPr>
        <p:cxnSp>
          <p:nvCxnSpPr>
            <p:cNvPr id="198" name="Straight Arrow Connector 197">
              <a:extLst>
                <a:ext uri="{FF2B5EF4-FFF2-40B4-BE49-F238E27FC236}">
                  <a16:creationId xmlns="" xmlns:a16="http://schemas.microsoft.com/office/drawing/2014/main" id="{DAF12B3B-D40D-4772-8245-7790B1527F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55465" y="2558475"/>
              <a:ext cx="7052" cy="17073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miter lim="800000"/>
              <a:tailEnd type="triangle" w="lg" len="med"/>
            </a:ln>
            <a:effectLst/>
          </p:spPr>
        </p:cxnSp>
        <p:sp>
          <p:nvSpPr>
            <p:cNvPr id="204" name="TextBox 203">
              <a:extLst>
                <a:ext uri="{FF2B5EF4-FFF2-40B4-BE49-F238E27FC236}">
                  <a16:creationId xmlns="" xmlns:a16="http://schemas.microsoft.com/office/drawing/2014/main" id="{D179DA61-B20D-4563-B434-94A7C38A604E}"/>
                </a:ext>
              </a:extLst>
            </p:cNvPr>
            <p:cNvSpPr txBox="1"/>
            <p:nvPr/>
          </p:nvSpPr>
          <p:spPr>
            <a:xfrm>
              <a:off x="6324600" y="2806272"/>
              <a:ext cx="1138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Positive KP needs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group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34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913C8-61F1-4861-9DC1-516F21F67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61950"/>
            <a:ext cx="8534399" cy="903230"/>
          </a:xfrm>
        </p:spPr>
        <p:txBody>
          <a:bodyPr/>
          <a:lstStyle/>
          <a:p>
            <a:r>
              <a:rPr lang="en-US" dirty="0" smtClean="0"/>
              <a:t>HIV </a:t>
            </a:r>
            <a:r>
              <a:rPr lang="en-US" dirty="0"/>
              <a:t>testing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2006  - 1</a:t>
            </a:r>
            <a:r>
              <a:rPr lang="en-US" baseline="30000" dirty="0" smtClean="0"/>
              <a:t>st</a:t>
            </a:r>
            <a:r>
              <a:rPr lang="en-US" dirty="0" smtClean="0"/>
              <a:t> QTR 2018</a:t>
            </a:r>
            <a:endParaRPr lang="en-US" dirty="0"/>
          </a:p>
        </p:txBody>
      </p:sp>
      <p:pic>
        <p:nvPicPr>
          <p:cNvPr id="1028" name="Picture 4" descr="Image result for hiv testing icon">
            <a:extLst>
              <a:ext uri="{FF2B5EF4-FFF2-40B4-BE49-F238E27FC236}">
                <a16:creationId xmlns:a16="http://schemas.microsoft.com/office/drawing/2014/main" xmlns="" id="{046679A4-EE8B-4C2C-96F8-443A10A796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t="2693" r="10000" b="3031"/>
          <a:stretch/>
        </p:blipFill>
        <p:spPr bwMode="auto">
          <a:xfrm flipH="1">
            <a:off x="5486400" y="2419350"/>
            <a:ext cx="2771976" cy="248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2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hred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556613" y="2640837"/>
            <a:ext cx="1950720" cy="1005840"/>
          </a:xfrm>
          <a:custGeom>
            <a:avLst/>
            <a:gdLst>
              <a:gd name="connsiteX0" fmla="*/ 0 w 1950720"/>
              <a:gd name="connsiteY0" fmla="*/ 0 h 1005840"/>
              <a:gd name="connsiteX1" fmla="*/ 1950720 w 1950720"/>
              <a:gd name="connsiteY1" fmla="*/ 0 h 1005840"/>
              <a:gd name="connsiteX2" fmla="*/ 1950720 w 1950720"/>
              <a:gd name="connsiteY2" fmla="*/ 1005840 h 1005840"/>
              <a:gd name="connsiteX3" fmla="*/ 0 w 1950720"/>
              <a:gd name="connsiteY3" fmla="*/ 1005840 h 1005840"/>
              <a:gd name="connsiteX4" fmla="*/ 0 w 1950720"/>
              <a:gd name="connsiteY4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005840">
                <a:moveTo>
                  <a:pt x="0" y="0"/>
                </a:moveTo>
                <a:lnTo>
                  <a:pt x="1950720" y="0"/>
                </a:lnTo>
                <a:lnTo>
                  <a:pt x="1950720" y="1005840"/>
                </a:lnTo>
                <a:lnTo>
                  <a:pt x="0" y="10058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6500" kern="1200"/>
          </a:p>
        </p:txBody>
      </p:sp>
      <p:sp>
        <p:nvSpPr>
          <p:cNvPr id="29" name="Freeform 28"/>
          <p:cNvSpPr/>
          <p:nvPr/>
        </p:nvSpPr>
        <p:spPr>
          <a:xfrm>
            <a:off x="6049365" y="1022349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sp>
        <p:nvSpPr>
          <p:cNvPr id="1025" name="Freeform 1024"/>
          <p:cNvSpPr/>
          <p:nvPr/>
        </p:nvSpPr>
        <p:spPr>
          <a:xfrm>
            <a:off x="6049365" y="3155950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727E5FF-4576-47AA-84FD-E8CFCB193E7F}"/>
              </a:ext>
            </a:extLst>
          </p:cNvPr>
          <p:cNvGrpSpPr/>
          <p:nvPr/>
        </p:nvGrpSpPr>
        <p:grpSpPr>
          <a:xfrm>
            <a:off x="990600" y="336549"/>
            <a:ext cx="7086600" cy="3759201"/>
            <a:chOff x="990600" y="133350"/>
            <a:chExt cx="7086600" cy="3759201"/>
          </a:xfrm>
        </p:grpSpPr>
        <p:graphicFrame>
          <p:nvGraphicFramePr>
            <p:cNvPr id="21" name="Chart 20">
              <a:extLst>
                <a:ext uri="{FF2B5EF4-FFF2-40B4-BE49-F238E27FC236}">
                  <a16:creationId xmlns:a16="http://schemas.microsoft.com/office/drawing/2014/main" xmlns="" id="{E365CAA8-3267-4CD3-BC9A-C2A9F5110A8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1670083"/>
                </p:ext>
              </p:extLst>
            </p:nvPr>
          </p:nvGraphicFramePr>
          <p:xfrm>
            <a:off x="990600" y="133350"/>
            <a:ext cx="7086600" cy="37592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70AE9C56-C24F-4174-9306-BF0308FA12A6}"/>
                </a:ext>
              </a:extLst>
            </p:cNvPr>
            <p:cNvSpPr txBox="1"/>
            <p:nvPr/>
          </p:nvSpPr>
          <p:spPr>
            <a:xfrm>
              <a:off x="1523809" y="2695773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4318CCC4-B53B-47CE-94DE-D3A46C3E2FAE}"/>
                </a:ext>
              </a:extLst>
            </p:cNvPr>
            <p:cNvSpPr txBox="1"/>
            <p:nvPr/>
          </p:nvSpPr>
          <p:spPr>
            <a:xfrm>
              <a:off x="2057400" y="2265461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80B76D8D-6DFE-4C1C-9ACC-9CDD9F0719B6}"/>
                </a:ext>
              </a:extLst>
            </p:cNvPr>
            <p:cNvSpPr txBox="1"/>
            <p:nvPr/>
          </p:nvSpPr>
          <p:spPr>
            <a:xfrm>
              <a:off x="2514600" y="1859061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ABCEF24A-FDE7-4497-B954-10263985DF7E}"/>
                </a:ext>
              </a:extLst>
            </p:cNvPr>
            <p:cNvSpPr txBox="1"/>
            <p:nvPr/>
          </p:nvSpPr>
          <p:spPr>
            <a:xfrm>
              <a:off x="3000153" y="1809750"/>
              <a:ext cx="352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FF880591-7FA2-4380-B32C-72298A9E82D8}"/>
                </a:ext>
              </a:extLst>
            </p:cNvPr>
            <p:cNvSpPr txBox="1"/>
            <p:nvPr/>
          </p:nvSpPr>
          <p:spPr>
            <a:xfrm>
              <a:off x="3457353" y="1019372"/>
              <a:ext cx="352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61765BE-1599-488F-8B4F-E31D85979E69}"/>
                </a:ext>
              </a:extLst>
            </p:cNvPr>
            <p:cNvSpPr txBox="1"/>
            <p:nvPr/>
          </p:nvSpPr>
          <p:spPr>
            <a:xfrm>
              <a:off x="3886200" y="946149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9874F40-D6EA-4792-B6F2-B0C2A03B5EDF}"/>
                </a:ext>
              </a:extLst>
            </p:cNvPr>
            <p:cNvSpPr txBox="1"/>
            <p:nvPr/>
          </p:nvSpPr>
          <p:spPr>
            <a:xfrm>
              <a:off x="4474355" y="1349573"/>
              <a:ext cx="352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00ADDB59-B58B-48C9-B95A-6EDB843AEA0F}"/>
                </a:ext>
              </a:extLst>
            </p:cNvPr>
            <p:cNvSpPr txBox="1"/>
            <p:nvPr/>
          </p:nvSpPr>
          <p:spPr>
            <a:xfrm>
              <a:off x="4959023" y="1705172"/>
              <a:ext cx="352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9A12A042-0E48-4B07-ABEC-12395C592E5E}"/>
                </a:ext>
              </a:extLst>
            </p:cNvPr>
            <p:cNvSpPr txBox="1"/>
            <p:nvPr/>
          </p:nvSpPr>
          <p:spPr>
            <a:xfrm>
              <a:off x="5514753" y="1859061"/>
              <a:ext cx="352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D8473345-0EFB-4BCE-9246-CDCDCF15F5F6}"/>
                </a:ext>
              </a:extLst>
            </p:cNvPr>
            <p:cNvSpPr txBox="1"/>
            <p:nvPr/>
          </p:nvSpPr>
          <p:spPr>
            <a:xfrm>
              <a:off x="5943601" y="1100196"/>
              <a:ext cx="457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67220FF3-DBD8-4542-8122-CD61BD7EEDE4}"/>
                </a:ext>
              </a:extLst>
            </p:cNvPr>
            <p:cNvSpPr txBox="1"/>
            <p:nvPr/>
          </p:nvSpPr>
          <p:spPr>
            <a:xfrm>
              <a:off x="6400800" y="361950"/>
              <a:ext cx="457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17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420A7D4F-C796-4264-B3B7-63996AB9DB4D}"/>
                </a:ext>
              </a:extLst>
            </p:cNvPr>
            <p:cNvSpPr txBox="1"/>
            <p:nvPr/>
          </p:nvSpPr>
          <p:spPr>
            <a:xfrm>
              <a:off x="6969642" y="438150"/>
              <a:ext cx="457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25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10564ECA-BD73-4AE7-8F2B-BB2EC7C06DDC}"/>
                </a:ext>
              </a:extLst>
            </p:cNvPr>
            <p:cNvSpPr txBox="1"/>
            <p:nvPr/>
          </p:nvSpPr>
          <p:spPr>
            <a:xfrm>
              <a:off x="7543800" y="2334548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79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6DF25-E40F-4428-9FE1-90CEFCC8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155" y="205826"/>
            <a:ext cx="8198427" cy="69206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Client Demographics: Area of Residence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8A53081-54CD-4F66-8777-AC3B347AA8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87" y="1564711"/>
            <a:ext cx="4176742" cy="334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5050C5-042E-4241-B730-D6EF4F324C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59" y="1150586"/>
            <a:ext cx="1050207" cy="68517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05CA17B-6F26-4604-AB3E-BFAD8AEE7A25}"/>
              </a:ext>
            </a:extLst>
          </p:cNvPr>
          <p:cNvGrpSpPr/>
          <p:nvPr/>
        </p:nvGrpSpPr>
        <p:grpSpPr>
          <a:xfrm>
            <a:off x="2426197" y="2132116"/>
            <a:ext cx="748781" cy="424013"/>
            <a:chOff x="556467" y="3319968"/>
            <a:chExt cx="998375" cy="565351"/>
          </a:xfrm>
        </p:grpSpPr>
        <p:pic>
          <p:nvPicPr>
            <p:cNvPr id="30" name="Picture 14" descr="Image result for location icon">
              <a:extLst>
                <a:ext uri="{FF2B5EF4-FFF2-40B4-BE49-F238E27FC236}">
                  <a16:creationId xmlns:a16="http://schemas.microsoft.com/office/drawing/2014/main" xmlns="" id="{D603330D-1FA4-4693-8694-FCEDA2D3BC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144896" y="3319968"/>
              <a:ext cx="409946" cy="565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C0B7B0B5-C660-49F5-8068-5DD35123C824}"/>
                </a:ext>
              </a:extLst>
            </p:cNvPr>
            <p:cNvSpPr txBox="1"/>
            <p:nvPr/>
          </p:nvSpPr>
          <p:spPr>
            <a:xfrm>
              <a:off x="556467" y="3340842"/>
              <a:ext cx="707409" cy="523602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Arima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33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xmlns="" id="{A4F79248-8B50-4642-8771-353B074E2458}"/>
              </a:ext>
            </a:extLst>
          </p:cNvPr>
          <p:cNvGrpSpPr/>
          <p:nvPr/>
        </p:nvGrpSpPr>
        <p:grpSpPr>
          <a:xfrm>
            <a:off x="3295172" y="1946209"/>
            <a:ext cx="768719" cy="700484"/>
            <a:chOff x="752222" y="3137868"/>
            <a:chExt cx="1257114" cy="1145529"/>
          </a:xfrm>
        </p:grpSpPr>
        <p:pic>
          <p:nvPicPr>
            <p:cNvPr id="33" name="Picture 14" descr="Image result for location icon">
              <a:extLst>
                <a:ext uri="{FF2B5EF4-FFF2-40B4-BE49-F238E27FC236}">
                  <a16:creationId xmlns:a16="http://schemas.microsoft.com/office/drawing/2014/main" xmlns="" id="{D2DCCA40-FED9-46D9-87C8-66D882D9E1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129379" y="3137868"/>
              <a:ext cx="50280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8E95D7C-8FF4-4FB9-B87A-83A210358096}"/>
                </a:ext>
              </a:extLst>
            </p:cNvPr>
            <p:cNvSpPr txBox="1"/>
            <p:nvPr/>
          </p:nvSpPr>
          <p:spPr>
            <a:xfrm>
              <a:off x="752222" y="3778991"/>
              <a:ext cx="1257114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Sangre Grande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15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7E17BE3B-8E31-4400-ADF3-4C008C985109}"/>
              </a:ext>
            </a:extLst>
          </p:cNvPr>
          <p:cNvGrpSpPr/>
          <p:nvPr/>
        </p:nvGrpSpPr>
        <p:grpSpPr>
          <a:xfrm>
            <a:off x="3208455" y="3362281"/>
            <a:ext cx="1031989" cy="685972"/>
            <a:chOff x="389748" y="3250929"/>
            <a:chExt cx="1687651" cy="1121797"/>
          </a:xfrm>
        </p:grpSpPr>
        <p:pic>
          <p:nvPicPr>
            <p:cNvPr id="36" name="Picture 14" descr="Image result for location icon">
              <a:extLst>
                <a:ext uri="{FF2B5EF4-FFF2-40B4-BE49-F238E27FC236}">
                  <a16:creationId xmlns:a16="http://schemas.microsoft.com/office/drawing/2014/main" xmlns="" id="{BFD46670-BC38-4048-B35C-0B0F67BEC3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982173" y="3250929"/>
              <a:ext cx="50280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9442B5DC-3882-47EC-AA50-1C918DD1E30B}"/>
                </a:ext>
              </a:extLst>
            </p:cNvPr>
            <p:cNvSpPr txBox="1"/>
            <p:nvPr/>
          </p:nvSpPr>
          <p:spPr>
            <a:xfrm>
              <a:off x="389748" y="3868320"/>
              <a:ext cx="1687651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Mayaro/Rio Claro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0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679B3DCA-D814-4633-85AB-C55F6F08A1CD}"/>
              </a:ext>
            </a:extLst>
          </p:cNvPr>
          <p:cNvGrpSpPr/>
          <p:nvPr/>
        </p:nvGrpSpPr>
        <p:grpSpPr>
          <a:xfrm>
            <a:off x="2561070" y="3786294"/>
            <a:ext cx="808887" cy="688043"/>
            <a:chOff x="526410" y="3082297"/>
            <a:chExt cx="1322806" cy="1125184"/>
          </a:xfrm>
        </p:grpSpPr>
        <p:pic>
          <p:nvPicPr>
            <p:cNvPr id="39" name="Picture 14" descr="Image result for location icon">
              <a:extLst>
                <a:ext uri="{FF2B5EF4-FFF2-40B4-BE49-F238E27FC236}">
                  <a16:creationId xmlns:a16="http://schemas.microsoft.com/office/drawing/2014/main" xmlns="" id="{8A0943EC-ED28-4984-91AD-EED99CA50C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948923" y="3082297"/>
              <a:ext cx="47778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65905FF-EC99-4617-AAF3-95C2EED321A7}"/>
                </a:ext>
              </a:extLst>
            </p:cNvPr>
            <p:cNvSpPr txBox="1"/>
            <p:nvPr/>
          </p:nvSpPr>
          <p:spPr>
            <a:xfrm>
              <a:off x="526410" y="3703075"/>
              <a:ext cx="1322806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Princes Town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5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9CE0D608-5BC7-44A7-A093-7FB0B925466A}"/>
              </a:ext>
            </a:extLst>
          </p:cNvPr>
          <p:cNvGrpSpPr/>
          <p:nvPr/>
        </p:nvGrpSpPr>
        <p:grpSpPr>
          <a:xfrm>
            <a:off x="1972739" y="4001731"/>
            <a:ext cx="808887" cy="669734"/>
            <a:chOff x="-4103699" y="823781"/>
            <a:chExt cx="1322806" cy="1095242"/>
          </a:xfrm>
        </p:grpSpPr>
        <p:pic>
          <p:nvPicPr>
            <p:cNvPr id="51" name="Picture 14" descr="Image result for location icon">
              <a:extLst>
                <a:ext uri="{FF2B5EF4-FFF2-40B4-BE49-F238E27FC236}">
                  <a16:creationId xmlns:a16="http://schemas.microsoft.com/office/drawing/2014/main" xmlns="" id="{7977E17B-B702-4D3A-9A2A-2A59E2310E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-3680984" y="823781"/>
              <a:ext cx="47778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F452CF96-4385-47AF-AADB-9267551AFE54}"/>
                </a:ext>
              </a:extLst>
            </p:cNvPr>
            <p:cNvSpPr txBox="1"/>
            <p:nvPr/>
          </p:nvSpPr>
          <p:spPr>
            <a:xfrm>
              <a:off x="-4103699" y="1414617"/>
              <a:ext cx="1322806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Penal/Debe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096D9CA-68BD-4B6A-9954-14F82094CD95}"/>
              </a:ext>
            </a:extLst>
          </p:cNvPr>
          <p:cNvGrpSpPr/>
          <p:nvPr/>
        </p:nvGrpSpPr>
        <p:grpSpPr>
          <a:xfrm>
            <a:off x="1198038" y="3568586"/>
            <a:ext cx="1249583" cy="424013"/>
            <a:chOff x="297463" y="4035527"/>
            <a:chExt cx="1666110" cy="565350"/>
          </a:xfrm>
        </p:grpSpPr>
        <p:pic>
          <p:nvPicPr>
            <p:cNvPr id="55" name="Picture 14" descr="Image result for location icon">
              <a:extLst>
                <a:ext uri="{FF2B5EF4-FFF2-40B4-BE49-F238E27FC236}">
                  <a16:creationId xmlns:a16="http://schemas.microsoft.com/office/drawing/2014/main" xmlns="" id="{9692D37F-59B2-4291-83CA-8317936D95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574027" y="4035527"/>
              <a:ext cx="389546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3DB4A88-8135-4D40-976E-E4B3A7DA7934}"/>
                </a:ext>
              </a:extLst>
            </p:cNvPr>
            <p:cNvSpPr txBox="1"/>
            <p:nvPr/>
          </p:nvSpPr>
          <p:spPr>
            <a:xfrm>
              <a:off x="297463" y="4112574"/>
              <a:ext cx="1385238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San Fernando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8E18886-D85E-46C6-9203-831F18A93EB4}"/>
              </a:ext>
            </a:extLst>
          </p:cNvPr>
          <p:cNvGrpSpPr/>
          <p:nvPr/>
        </p:nvGrpSpPr>
        <p:grpSpPr>
          <a:xfrm>
            <a:off x="535071" y="4030078"/>
            <a:ext cx="1004477" cy="424013"/>
            <a:chOff x="535177" y="4499545"/>
            <a:chExt cx="1339303" cy="565350"/>
          </a:xfrm>
        </p:grpSpPr>
        <p:pic>
          <p:nvPicPr>
            <p:cNvPr id="59" name="Picture 14" descr="Image result for location icon">
              <a:extLst>
                <a:ext uri="{FF2B5EF4-FFF2-40B4-BE49-F238E27FC236}">
                  <a16:creationId xmlns:a16="http://schemas.microsoft.com/office/drawing/2014/main" xmlns="" id="{8C0AC6B6-919A-429F-819A-40D2A372E6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484934" y="4499545"/>
              <a:ext cx="389546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1F14CE03-3CA2-4F8A-92A6-35655C5BB66E}"/>
                </a:ext>
              </a:extLst>
            </p:cNvPr>
            <p:cNvSpPr txBox="1"/>
            <p:nvPr/>
          </p:nvSpPr>
          <p:spPr>
            <a:xfrm>
              <a:off x="535177" y="4541600"/>
              <a:ext cx="1078518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Point Fortin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3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CBFAB2B5-17A5-4622-BCFA-A2842DF4266D}"/>
              </a:ext>
            </a:extLst>
          </p:cNvPr>
          <p:cNvGrpSpPr/>
          <p:nvPr/>
        </p:nvGrpSpPr>
        <p:grpSpPr>
          <a:xfrm>
            <a:off x="1331474" y="4053376"/>
            <a:ext cx="808887" cy="700085"/>
            <a:chOff x="693913" y="3017598"/>
            <a:chExt cx="1322806" cy="1144877"/>
          </a:xfrm>
        </p:grpSpPr>
        <p:pic>
          <p:nvPicPr>
            <p:cNvPr id="62" name="Picture 14" descr="Image result for location icon">
              <a:extLst>
                <a:ext uri="{FF2B5EF4-FFF2-40B4-BE49-F238E27FC236}">
                  <a16:creationId xmlns:a16="http://schemas.microsoft.com/office/drawing/2014/main" xmlns="" id="{3423152B-06B1-42EC-9712-0B372B5F59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116426" y="3017598"/>
              <a:ext cx="47778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F7F44804-7FA1-401B-A5E8-AB94B1C8815F}"/>
                </a:ext>
              </a:extLst>
            </p:cNvPr>
            <p:cNvSpPr txBox="1"/>
            <p:nvPr/>
          </p:nvSpPr>
          <p:spPr>
            <a:xfrm>
              <a:off x="693913" y="3658069"/>
              <a:ext cx="1322806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Siparia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3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C40EB72-D583-4A77-8782-0C034747185F}"/>
              </a:ext>
            </a:extLst>
          </p:cNvPr>
          <p:cNvGrpSpPr/>
          <p:nvPr/>
        </p:nvGrpSpPr>
        <p:grpSpPr>
          <a:xfrm>
            <a:off x="1980320" y="2838988"/>
            <a:ext cx="1542698" cy="663986"/>
            <a:chOff x="291175" y="3319968"/>
            <a:chExt cx="2056930" cy="885314"/>
          </a:xfrm>
        </p:grpSpPr>
        <p:pic>
          <p:nvPicPr>
            <p:cNvPr id="66" name="Picture 14" descr="Image result for location icon">
              <a:extLst>
                <a:ext uri="{FF2B5EF4-FFF2-40B4-BE49-F238E27FC236}">
                  <a16:creationId xmlns:a16="http://schemas.microsoft.com/office/drawing/2014/main" xmlns="" id="{3EFD5B9D-C372-4AA2-A297-FF42B9D410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114667" y="3319968"/>
              <a:ext cx="409945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6C497422-C9FD-46A2-AEB8-09FB1EA0CC70}"/>
                </a:ext>
              </a:extLst>
            </p:cNvPr>
            <p:cNvSpPr txBox="1"/>
            <p:nvPr/>
          </p:nvSpPr>
          <p:spPr>
            <a:xfrm>
              <a:off x="291175" y="3794027"/>
              <a:ext cx="2056930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Couva/Tabaquite/Talparo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30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D5C62DB-7752-40DE-858C-0B9B456A82B7}"/>
              </a:ext>
            </a:extLst>
          </p:cNvPr>
          <p:cNvGrpSpPr/>
          <p:nvPr/>
        </p:nvGrpSpPr>
        <p:grpSpPr>
          <a:xfrm>
            <a:off x="1679140" y="2528833"/>
            <a:ext cx="995066" cy="424013"/>
            <a:chOff x="731593" y="3385274"/>
            <a:chExt cx="1326755" cy="565350"/>
          </a:xfrm>
        </p:grpSpPr>
        <p:pic>
          <p:nvPicPr>
            <p:cNvPr id="71" name="Picture 14" descr="Image result for location icon">
              <a:extLst>
                <a:ext uri="{FF2B5EF4-FFF2-40B4-BE49-F238E27FC236}">
                  <a16:creationId xmlns:a16="http://schemas.microsoft.com/office/drawing/2014/main" xmlns="" id="{86ECD814-3FE0-4528-8434-F141DEA27E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668802" y="3385274"/>
              <a:ext cx="389546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E5BD1DE1-9460-4CD6-8CDB-D6FD7234D14D}"/>
                </a:ext>
              </a:extLst>
            </p:cNvPr>
            <p:cNvSpPr txBox="1"/>
            <p:nvPr/>
          </p:nvSpPr>
          <p:spPr>
            <a:xfrm>
              <a:off x="731593" y="3429000"/>
              <a:ext cx="1078517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Chaguanas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45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4164461-12C7-4CAC-944F-A8DE728FE0CA}"/>
              </a:ext>
            </a:extLst>
          </p:cNvPr>
          <p:cNvGrpSpPr/>
          <p:nvPr/>
        </p:nvGrpSpPr>
        <p:grpSpPr>
          <a:xfrm>
            <a:off x="2751669" y="1715157"/>
            <a:ext cx="1343699" cy="424013"/>
            <a:chOff x="219015" y="3652521"/>
            <a:chExt cx="1791599" cy="565350"/>
          </a:xfrm>
        </p:grpSpPr>
        <p:pic>
          <p:nvPicPr>
            <p:cNvPr id="74" name="Picture 14" descr="Image result for location icon">
              <a:extLst>
                <a:ext uri="{FF2B5EF4-FFF2-40B4-BE49-F238E27FC236}">
                  <a16:creationId xmlns:a16="http://schemas.microsoft.com/office/drawing/2014/main" xmlns="" id="{66A33B69-6478-476F-A593-FD6548A85D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219015" y="3652521"/>
              <a:ext cx="409945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1187A951-3484-4629-88EF-3BF718731B44}"/>
                </a:ext>
              </a:extLst>
            </p:cNvPr>
            <p:cNvSpPr txBox="1"/>
            <p:nvPr/>
          </p:nvSpPr>
          <p:spPr>
            <a:xfrm>
              <a:off x="518067" y="3729568"/>
              <a:ext cx="1492547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Tunapuna/Piarco</a:t>
              </a:r>
            </a:p>
            <a:p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113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D7AFE90-C454-490C-A9B5-73D8B6FEF1C9}"/>
              </a:ext>
            </a:extLst>
          </p:cNvPr>
          <p:cNvGrpSpPr/>
          <p:nvPr/>
        </p:nvGrpSpPr>
        <p:grpSpPr>
          <a:xfrm>
            <a:off x="1300085" y="1457777"/>
            <a:ext cx="987279" cy="734888"/>
            <a:chOff x="617430" y="1452470"/>
            <a:chExt cx="1316372" cy="979851"/>
          </a:xfrm>
        </p:grpSpPr>
        <p:pic>
          <p:nvPicPr>
            <p:cNvPr id="77" name="Picture 14" descr="Image result for location icon">
              <a:extLst>
                <a:ext uri="{FF2B5EF4-FFF2-40B4-BE49-F238E27FC236}">
                  <a16:creationId xmlns:a16="http://schemas.microsoft.com/office/drawing/2014/main" xmlns="" id="{FEC53478-9EC4-4621-B0E1-5A55EB1F9F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1080843" y="1866971"/>
              <a:ext cx="389546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5CB1DC1D-E99A-457C-8BA4-058F6801C6CB}"/>
                </a:ext>
              </a:extLst>
            </p:cNvPr>
            <p:cNvSpPr txBox="1"/>
            <p:nvPr/>
          </p:nvSpPr>
          <p:spPr>
            <a:xfrm>
              <a:off x="617430" y="1452470"/>
              <a:ext cx="1316372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Diego Martin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118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8F9D91B-DC31-45BE-83F7-725B66C46E26}"/>
              </a:ext>
            </a:extLst>
          </p:cNvPr>
          <p:cNvGrpSpPr/>
          <p:nvPr/>
        </p:nvGrpSpPr>
        <p:grpSpPr>
          <a:xfrm>
            <a:off x="1156627" y="1985607"/>
            <a:ext cx="1045802" cy="559061"/>
            <a:chOff x="1542169" y="2551940"/>
            <a:chExt cx="1394402" cy="745414"/>
          </a:xfrm>
        </p:grpSpPr>
        <p:pic>
          <p:nvPicPr>
            <p:cNvPr id="80" name="Picture 14" descr="Image result for location icon">
              <a:extLst>
                <a:ext uri="{FF2B5EF4-FFF2-40B4-BE49-F238E27FC236}">
                  <a16:creationId xmlns:a16="http://schemas.microsoft.com/office/drawing/2014/main" xmlns="" id="{9192C535-48FB-4F02-9CA3-C9C4BA2A66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2547025" y="2551940"/>
              <a:ext cx="389546" cy="56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F1CA857E-8571-4F8A-A620-56838AC97289}"/>
                </a:ext>
              </a:extLst>
            </p:cNvPr>
            <p:cNvSpPr txBox="1"/>
            <p:nvPr/>
          </p:nvSpPr>
          <p:spPr>
            <a:xfrm>
              <a:off x="1542169" y="2886099"/>
              <a:ext cx="1224419" cy="411255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Port of Spain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95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1FDF996E-139C-484B-8171-5F7D3C1A6BC5}"/>
              </a:ext>
            </a:extLst>
          </p:cNvPr>
          <p:cNvGrpSpPr/>
          <p:nvPr/>
        </p:nvGrpSpPr>
        <p:grpSpPr>
          <a:xfrm>
            <a:off x="4410496" y="1194590"/>
            <a:ext cx="1066331" cy="424013"/>
            <a:chOff x="1970664" y="3831047"/>
            <a:chExt cx="1743811" cy="693405"/>
          </a:xfrm>
        </p:grpSpPr>
        <p:pic>
          <p:nvPicPr>
            <p:cNvPr id="84" name="Picture 14" descr="Image result for location icon">
              <a:extLst>
                <a:ext uri="{FF2B5EF4-FFF2-40B4-BE49-F238E27FC236}">
                  <a16:creationId xmlns:a16="http://schemas.microsoft.com/office/drawing/2014/main" xmlns="" id="{8494A3FA-B4EB-417E-BC90-6B8F69FE60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3236695" y="3831047"/>
              <a:ext cx="477780" cy="69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36048780-8B2C-44D3-ABB0-682B12A04C7E}"/>
                </a:ext>
              </a:extLst>
            </p:cNvPr>
            <p:cNvSpPr txBox="1"/>
            <p:nvPr/>
          </p:nvSpPr>
          <p:spPr>
            <a:xfrm>
              <a:off x="1970664" y="3925546"/>
              <a:ext cx="1322806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Tobago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28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B329BE41-2C07-44E1-8896-A037A9F5162B}"/>
              </a:ext>
            </a:extLst>
          </p:cNvPr>
          <p:cNvGrpSpPr/>
          <p:nvPr/>
        </p:nvGrpSpPr>
        <p:grpSpPr>
          <a:xfrm>
            <a:off x="4759646" y="3385850"/>
            <a:ext cx="1077020" cy="324393"/>
            <a:chOff x="9646675" y="5190134"/>
            <a:chExt cx="1761292" cy="53049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9ED12773-F5FB-4851-94DE-8EA353FA9285}"/>
                </a:ext>
              </a:extLst>
            </p:cNvPr>
            <p:cNvSpPr txBox="1"/>
            <p:nvPr/>
          </p:nvSpPr>
          <p:spPr>
            <a:xfrm>
              <a:off x="9646675" y="5203177"/>
              <a:ext cx="1322806" cy="50440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Not Stated</a:t>
              </a:r>
            </a:p>
            <a:p>
              <a:pPr algn="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16</a:t>
              </a:r>
            </a:p>
          </p:txBody>
        </p:sp>
        <p:pic>
          <p:nvPicPr>
            <p:cNvPr id="1040" name="Picture 16" descr="Image result for unknown location icon">
              <a:extLst>
                <a:ext uri="{FF2B5EF4-FFF2-40B4-BE49-F238E27FC236}">
                  <a16:creationId xmlns:a16="http://schemas.microsoft.com/office/drawing/2014/main" xmlns="" id="{426F88CB-D03B-4D69-B4FB-6DF7D147EB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7474" y="5190134"/>
              <a:ext cx="530493" cy="530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BAA1245-75A6-4521-B460-571D43ADEDAC}"/>
              </a:ext>
            </a:extLst>
          </p:cNvPr>
          <p:cNvGrpSpPr/>
          <p:nvPr/>
        </p:nvGrpSpPr>
        <p:grpSpPr>
          <a:xfrm>
            <a:off x="1973325" y="1599375"/>
            <a:ext cx="670425" cy="904467"/>
            <a:chOff x="6576640" y="2802058"/>
            <a:chExt cx="893900" cy="1205956"/>
          </a:xfrm>
        </p:grpSpPr>
        <p:pic>
          <p:nvPicPr>
            <p:cNvPr id="112" name="Picture 14" descr="Image result for location icon">
              <a:extLst>
                <a:ext uri="{FF2B5EF4-FFF2-40B4-BE49-F238E27FC236}">
                  <a16:creationId xmlns:a16="http://schemas.microsoft.com/office/drawing/2014/main" xmlns="" id="{5D32D280-CAE7-4A18-9F92-FCF12FBBA6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3" r="23755"/>
            <a:stretch/>
          </p:blipFill>
          <p:spPr bwMode="auto">
            <a:xfrm>
              <a:off x="6818617" y="3442663"/>
              <a:ext cx="409946" cy="565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xmlns="" id="{1ADC282C-98CF-41DB-AA06-676BF5C276C2}"/>
                </a:ext>
              </a:extLst>
            </p:cNvPr>
            <p:cNvSpPr txBox="1"/>
            <p:nvPr/>
          </p:nvSpPr>
          <p:spPr>
            <a:xfrm>
              <a:off x="6576640" y="2802058"/>
              <a:ext cx="893900" cy="907296"/>
            </a:xfrm>
            <a:prstGeom prst="rect">
              <a:avLst/>
            </a:prstGeom>
          </p:spPr>
          <p:txBody>
            <a:bodyPr vert="horz" wrap="square" lIns="68580" tIns="34291" rIns="68580" bIns="34291" rtlCol="0">
              <a:noAutofit/>
            </a:bodyPr>
            <a:lstStyle/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San Juan/</a:t>
              </a:r>
            </a:p>
            <a:p>
              <a:pPr algn="ctr"/>
              <a:r>
                <a:rPr lang="en-US" sz="1051" dirty="0">
                  <a:latin typeface="Calibri" panose="020F0502020204030204" pitchFamily="34" charset="0"/>
                  <a:cs typeface="Segoe UI" panose="020B0502040204020203" pitchFamily="34" charset="0"/>
                </a:rPr>
                <a:t>Laventille</a:t>
              </a:r>
            </a:p>
            <a:p>
              <a:pPr algn="ctr"/>
              <a:r>
                <a:rPr lang="en-US" sz="1051" b="1" dirty="0">
                  <a:solidFill>
                    <a:srgbClr val="FF0000"/>
                  </a:solidFill>
                  <a:latin typeface="Calibri" panose="020F0502020204030204" pitchFamily="34" charset="0"/>
                  <a:cs typeface="Segoe UI" panose="020B0502040204020203" pitchFamily="34" charset="0"/>
                </a:rPr>
                <a:t>108</a:t>
              </a:r>
            </a:p>
          </p:txBody>
        </p:sp>
      </p:grpSp>
      <p:sp>
        <p:nvSpPr>
          <p:cNvPr id="64" name="Title 1">
            <a:extLst>
              <a:ext uri="{FF2B5EF4-FFF2-40B4-BE49-F238E27FC236}">
                <a16:creationId xmlns:a16="http://schemas.microsoft.com/office/drawing/2014/main" xmlns="" id="{BC1954EF-47AC-4A72-A416-A724595F660F}"/>
              </a:ext>
            </a:extLst>
          </p:cNvPr>
          <p:cNvSpPr txBox="1">
            <a:spLocks/>
          </p:cNvSpPr>
          <p:nvPr/>
        </p:nvSpPr>
        <p:spPr>
          <a:xfrm>
            <a:off x="485689" y="915971"/>
            <a:ext cx="5350977" cy="504728"/>
          </a:xfrm>
          <a:prstGeom prst="rect">
            <a:avLst/>
          </a:prstGeom>
        </p:spPr>
        <p:txBody>
          <a:bodyPr vert="horz" lIns="68580" tIns="34290" rIns="68580" bIns="34290" rtlCol="0" anchor="ctr" anchorCtr="0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HIV Tests by Area of Residence (n=631)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4A9CB5BE-3C56-47FD-A738-85813CE39145}"/>
              </a:ext>
            </a:extLst>
          </p:cNvPr>
          <p:cNvSpPr txBox="1"/>
          <p:nvPr/>
        </p:nvSpPr>
        <p:spPr>
          <a:xfrm>
            <a:off x="5893171" y="1419367"/>
            <a:ext cx="2615025" cy="1609583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algn="just"/>
            <a:r>
              <a:rPr lang="en-US" sz="1500" dirty="0" smtClean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en-US" sz="1500" dirty="0">
              <a:latin typeface="Calibri" panose="020F0502020204030204" pitchFamily="34" charset="0"/>
              <a:cs typeface="Segoe UI" panose="020B0502040204020203" pitchFamily="34" charset="0"/>
            </a:endParaRPr>
          </a:p>
          <a:p>
            <a:pPr algn="just"/>
            <a:r>
              <a:rPr lang="en-US" sz="1500" dirty="0">
                <a:latin typeface="Calibri" panose="020F0502020204030204" pitchFamily="34" charset="0"/>
                <a:cs typeface="Segoe UI" panose="020B0502040204020203" pitchFamily="34" charset="0"/>
              </a:rPr>
              <a:t>The South-East and most of the South-West areas of the country are underserved by FPATT.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80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1556613" y="2640837"/>
            <a:ext cx="1950720" cy="1005840"/>
          </a:xfrm>
          <a:custGeom>
            <a:avLst/>
            <a:gdLst>
              <a:gd name="connsiteX0" fmla="*/ 0 w 1950720"/>
              <a:gd name="connsiteY0" fmla="*/ 0 h 1005840"/>
              <a:gd name="connsiteX1" fmla="*/ 1950720 w 1950720"/>
              <a:gd name="connsiteY1" fmla="*/ 0 h 1005840"/>
              <a:gd name="connsiteX2" fmla="*/ 1950720 w 1950720"/>
              <a:gd name="connsiteY2" fmla="*/ 1005840 h 1005840"/>
              <a:gd name="connsiteX3" fmla="*/ 0 w 1950720"/>
              <a:gd name="connsiteY3" fmla="*/ 1005840 h 1005840"/>
              <a:gd name="connsiteX4" fmla="*/ 0 w 1950720"/>
              <a:gd name="connsiteY4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1005840">
                <a:moveTo>
                  <a:pt x="0" y="0"/>
                </a:moveTo>
                <a:lnTo>
                  <a:pt x="1950720" y="0"/>
                </a:lnTo>
                <a:lnTo>
                  <a:pt x="1950720" y="1005840"/>
                </a:lnTo>
                <a:lnTo>
                  <a:pt x="0" y="10058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6500" kern="1200"/>
          </a:p>
        </p:txBody>
      </p:sp>
      <p:sp>
        <p:nvSpPr>
          <p:cNvPr id="1025" name="Freeform 1024"/>
          <p:cNvSpPr/>
          <p:nvPr/>
        </p:nvSpPr>
        <p:spPr>
          <a:xfrm>
            <a:off x="6049365" y="3155950"/>
            <a:ext cx="105460" cy="914400"/>
          </a:xfrm>
          <a:custGeom>
            <a:avLst/>
            <a:gdLst>
              <a:gd name="connsiteX0" fmla="*/ 0 w 105460"/>
              <a:gd name="connsiteY0" fmla="*/ 0 h 914400"/>
              <a:gd name="connsiteX1" fmla="*/ 105460 w 105460"/>
              <a:gd name="connsiteY1" fmla="*/ 0 h 914400"/>
              <a:gd name="connsiteX2" fmla="*/ 105460 w 105460"/>
              <a:gd name="connsiteY2" fmla="*/ 914400 h 914400"/>
              <a:gd name="connsiteX3" fmla="*/ 0 w 105460"/>
              <a:gd name="connsiteY3" fmla="*/ 914400 h 914400"/>
              <a:gd name="connsiteX4" fmla="*/ 0 w 10546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" h="914400">
                <a:moveTo>
                  <a:pt x="0" y="0"/>
                </a:moveTo>
                <a:lnTo>
                  <a:pt x="105460" y="0"/>
                </a:lnTo>
                <a:lnTo>
                  <a:pt x="10546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" tIns="0" rIns="19050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500" kern="120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2EEAB945-8F3B-42BE-923E-3F153A69B7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674300"/>
              </p:ext>
            </p:extLst>
          </p:nvPr>
        </p:nvGraphicFramePr>
        <p:xfrm>
          <a:off x="5058462" y="819150"/>
          <a:ext cx="36283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xmlns="" id="{B0437162-1CEE-4BB5-B49A-90F8D3C42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497652"/>
              </p:ext>
            </p:extLst>
          </p:nvPr>
        </p:nvGraphicFramePr>
        <p:xfrm>
          <a:off x="575581" y="822678"/>
          <a:ext cx="35099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8EEF86-DD97-413B-BF1A-F626D5C252D6}"/>
              </a:ext>
            </a:extLst>
          </p:cNvPr>
          <p:cNvSpPr txBox="1"/>
          <p:nvPr/>
        </p:nvSpPr>
        <p:spPr>
          <a:xfrm>
            <a:off x="575581" y="3867150"/>
            <a:ext cx="8111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Males account for 30% and females account for 70% of all persons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Male positivity rate is 1.7% among all males tested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Female positivity rate is 0.6% among all females tested</a:t>
            </a:r>
          </a:p>
        </p:txBody>
      </p:sp>
    </p:spTree>
    <p:extLst>
      <p:ext uri="{BB962C8B-B14F-4D97-AF65-F5344CB8AC3E}">
        <p14:creationId xmlns:p14="http://schemas.microsoft.com/office/powerpoint/2010/main" val="37096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3" grpId="0">
        <p:bldAsOne/>
      </p:bldGraphic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2131</TotalTime>
  <Words>1075</Words>
  <Application>Microsoft Office PowerPoint</Application>
  <PresentationFormat>On-screen Show (16:9)</PresentationFormat>
  <Paragraphs>252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Segoe UI</vt:lpstr>
      <vt:lpstr>Tunga</vt:lpstr>
      <vt:lpstr>Wingdings</vt:lpstr>
      <vt:lpstr>Angles</vt:lpstr>
      <vt:lpstr>HIV health services: Prioritization and integration  towards achieving 90-90-90</vt:lpstr>
      <vt:lpstr>About FPATT</vt:lpstr>
      <vt:lpstr>FPATT’S INTEGRATED PACKAGE OF SERVICES</vt:lpstr>
      <vt:lpstr>FPATT’s history addressing HIV</vt:lpstr>
      <vt:lpstr>FPATT’S CURRENT HIV SERVICES PROCESS </vt:lpstr>
      <vt:lpstr>HIV testing  2006  - 1st QTR 2018</vt:lpstr>
      <vt:lpstr>PowerPoint Presentation</vt:lpstr>
      <vt:lpstr>Client Demographics: Area of Residence</vt:lpstr>
      <vt:lpstr>PowerPoint Presentation</vt:lpstr>
      <vt:lpstr>Key Populations: Reach, Test, Navigate (90 – 90 – 90)</vt:lpstr>
      <vt:lpstr>Challenges</vt:lpstr>
      <vt:lpstr>Strengths</vt:lpstr>
      <vt:lpstr>Opportunities</vt:lpstr>
      <vt:lpstr>Successes</vt:lpstr>
      <vt:lpstr>strategies for successful KP testing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for health Systems Strengthening</dc:title>
  <dc:creator>Comp2</dc:creator>
  <cp:lastModifiedBy>Shanti Singh-Anthony</cp:lastModifiedBy>
  <cp:revision>76</cp:revision>
  <cp:lastPrinted>2018-06-12T12:14:07Z</cp:lastPrinted>
  <dcterms:created xsi:type="dcterms:W3CDTF">2017-09-27T18:15:40Z</dcterms:created>
  <dcterms:modified xsi:type="dcterms:W3CDTF">2019-05-10T13:50:46Z</dcterms:modified>
</cp:coreProperties>
</file>