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  <p:sldMasterId id="2147483699" r:id="rId3"/>
  </p:sldMasterIdLst>
  <p:notesMasterIdLst>
    <p:notesMasterId r:id="rId25"/>
  </p:notesMasterIdLst>
  <p:sldIdLst>
    <p:sldId id="342" r:id="rId4"/>
    <p:sldId id="340" r:id="rId5"/>
    <p:sldId id="301" r:id="rId6"/>
    <p:sldId id="318" r:id="rId7"/>
    <p:sldId id="311" r:id="rId8"/>
    <p:sldId id="320" r:id="rId9"/>
    <p:sldId id="282" r:id="rId10"/>
    <p:sldId id="324" r:id="rId11"/>
    <p:sldId id="323" r:id="rId12"/>
    <p:sldId id="302" r:id="rId13"/>
    <p:sldId id="289" r:id="rId14"/>
    <p:sldId id="344" r:id="rId15"/>
    <p:sldId id="330" r:id="rId16"/>
    <p:sldId id="332" r:id="rId17"/>
    <p:sldId id="333" r:id="rId18"/>
    <p:sldId id="331" r:id="rId19"/>
    <p:sldId id="336" r:id="rId20"/>
    <p:sldId id="346" r:id="rId21"/>
    <p:sldId id="345" r:id="rId22"/>
    <p:sldId id="343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213">
          <p15:clr>
            <a:srgbClr val="A4A3A4"/>
          </p15:clr>
        </p15:guide>
        <p15:guide id="4" pos="7467">
          <p15:clr>
            <a:srgbClr val="A4A3A4"/>
          </p15:clr>
        </p15:guide>
        <p15:guide id="5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5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0" autoAdjust="0"/>
    <p:restoredTop sz="96201" autoAdjust="0"/>
  </p:normalViewPr>
  <p:slideViewPr>
    <p:cSldViewPr snapToGrid="0" snapToObjects="1">
      <p:cViewPr varScale="1">
        <p:scale>
          <a:sx n="35" d="100"/>
          <a:sy n="35" d="100"/>
        </p:scale>
        <p:origin x="461" y="48"/>
      </p:cViewPr>
      <p:guideLst>
        <p:guide orient="horz" pos="208"/>
        <p:guide orient="horz" pos="2160"/>
        <p:guide pos="213"/>
        <p:guide pos="7467"/>
        <p:guide pos="3840"/>
      </p:guideLst>
    </p:cSldViewPr>
  </p:slideViewPr>
  <p:outlineViewPr>
    <p:cViewPr>
      <p:scale>
        <a:sx n="33" d="100"/>
        <a:sy n="33" d="100"/>
      </p:scale>
      <p:origin x="0" y="-7926"/>
    </p:cViewPr>
  </p:outlineViewPr>
  <p:notesTextViewPr>
    <p:cViewPr>
      <p:scale>
        <a:sx n="150" d="100"/>
        <a:sy n="150" d="100"/>
      </p:scale>
      <p:origin x="0" y="-29"/>
    </p:cViewPr>
  </p:notesTextViewPr>
  <p:sorterViewPr>
    <p:cViewPr>
      <p:scale>
        <a:sx n="66" d="100"/>
        <a:sy n="66" d="100"/>
      </p:scale>
      <p:origin x="0" y="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Sewer Connection Reviews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014407773496398"/>
          <c:y val="0.13831545378713167"/>
          <c:w val="0.85060060311609986"/>
          <c:h val="0.66935219271636515"/>
        </c:manualLayout>
      </c:layout>
      <c:barChart>
        <c:barDir val="col"/>
        <c:grouping val="clustered"/>
        <c:varyColors val="0"/>
        <c:ser>
          <c:idx val="0"/>
          <c:order val="0"/>
          <c:tx>
            <c:v>Number of Applicants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Sheet1!$B$23:$B$30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Sheet1!$C$23:$C$30</c:f>
              <c:numCache>
                <c:formatCode>General</c:formatCode>
                <c:ptCount val="8"/>
                <c:pt idx="0">
                  <c:v>31</c:v>
                </c:pt>
                <c:pt idx="1">
                  <c:v>31</c:v>
                </c:pt>
                <c:pt idx="2">
                  <c:v>28</c:v>
                </c:pt>
                <c:pt idx="3">
                  <c:v>53</c:v>
                </c:pt>
                <c:pt idx="4">
                  <c:v>67</c:v>
                </c:pt>
                <c:pt idx="5">
                  <c:v>74</c:v>
                </c:pt>
                <c:pt idx="6">
                  <c:v>44</c:v>
                </c:pt>
                <c:pt idx="7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BD-4DD0-AF14-40D940CAA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7956152"/>
        <c:axId val="767955168"/>
      </c:barChart>
      <c:catAx>
        <c:axId val="767956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Year </a:t>
                </a:r>
              </a:p>
            </c:rich>
          </c:tx>
          <c:layout>
            <c:manualLayout>
              <c:xMode val="edge"/>
              <c:yMode val="edge"/>
              <c:x val="0.48644161501088962"/>
              <c:y val="0.938307658541400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955168"/>
        <c:crosses val="autoZero"/>
        <c:auto val="1"/>
        <c:lblAlgn val="ctr"/>
        <c:lblOffset val="100"/>
        <c:noMultiLvlLbl val="0"/>
      </c:catAx>
      <c:valAx>
        <c:axId val="767955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Number of</a:t>
                </a:r>
                <a:r>
                  <a:rPr lang="en-US" sz="1800" baseline="0" dirty="0"/>
                  <a:t> Applicants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956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37178-D126-4753-B6FC-78F45D6813F6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09D54-BFB0-491F-AA0D-94D30219D2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74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8672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9D54-BFB0-491F-AA0D-94D30219D28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71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9D54-BFB0-491F-AA0D-94D30219D28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128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9D54-BFB0-491F-AA0D-94D30219D28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23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9D54-BFB0-491F-AA0D-94D30219D28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69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MS:14 story high-rise</a:t>
            </a:r>
            <a:r>
              <a:rPr lang="en-US" baseline="0" dirty="0"/>
              <a:t> PP 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9D54-BFB0-491F-AA0D-94D30219D28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92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9D54-BFB0-491F-AA0D-94D30219D28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01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9D54-BFB0-491F-AA0D-94D30219D28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778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9D54-BFB0-491F-AA0D-94D30219D28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006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DCF99-22F0-4D4D-88B7-7F1565E49F52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45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North Hudson Sewerage Authority owns and operates the sewerage system for four municipalities.  Across is Hudson River and New York City.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9D54-BFB0-491F-AA0D-94D30219D2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2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ACEC3A-497D-49AC-B70B-4BCCF94FC4C3}" type="datetime1">
              <a:rPr lang="en-GB" smtClean="0"/>
              <a:t>17/04/2019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Mott MacDonald  |  Presentation News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E8F8-4754-F846-BAFC-0DE50D9318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63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Need to make more clear municipality names (Hoboken, West New York,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Need to note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ACEC3A-497D-49AC-B70B-4BCCF94FC4C3}" type="datetime1">
              <a:rPr lang="en-GB" smtClean="0"/>
              <a:t>17/04/2019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Mott MacDonald  |  Presentation News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E8F8-4754-F846-BAFC-0DE50D9318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4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an I dea of something else which is in the NHSAs favor which is stormwater discharge control from new sites.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9D54-BFB0-491F-AA0D-94D30219D2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84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n-GB" sz="1200" dirty="0"/>
              <a:t>Submittal of a Stormwater Report – Show Existing Conditions Proposed Conditions Choose modelling method between modified rational, rational, etc.</a:t>
            </a:r>
          </a:p>
          <a:p>
            <a:pPr>
              <a:lnSpc>
                <a:spcPct val="100000"/>
              </a:lnSpc>
              <a:buClr>
                <a:schemeClr val="accent1"/>
              </a:buClr>
            </a:pPr>
            <a:endParaRPr lang="en-GB" sz="1200" dirty="0"/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n-GB" sz="1200" dirty="0"/>
              <a:t>Good</a:t>
            </a:r>
            <a:r>
              <a:rPr lang="en-GB" sz="1200" dirty="0">
                <a:solidFill>
                  <a:schemeClr val="tx1"/>
                </a:solidFill>
              </a:rPr>
              <a:t> for design of large scale stormwater controls. </a:t>
            </a:r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n-GB" sz="1200" dirty="0"/>
              <a:t>N</a:t>
            </a:r>
            <a:r>
              <a:rPr lang="en-GB" sz="1200" dirty="0">
                <a:solidFill>
                  <a:schemeClr val="tx1"/>
                </a:solidFill>
              </a:rPr>
              <a:t>eed a process to address smaller events (Return Period&lt;=2year).</a:t>
            </a:r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n-GB" sz="1200" dirty="0"/>
              <a:t>NHSA targeting to address &lt;1 acre sites that do not trigger the State stormwater requirements.</a:t>
            </a:r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n-GB" sz="1200" dirty="0">
                <a:solidFill>
                  <a:schemeClr val="tx1"/>
                </a:solidFill>
              </a:rPr>
              <a:t>Plan </a:t>
            </a:r>
            <a:r>
              <a:rPr lang="en-GB" sz="1200" dirty="0"/>
              <a:t>is to reduce hydraulic load on ageing and undersized sewer system.</a:t>
            </a:r>
            <a:endParaRPr lang="en-GB" sz="1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n-GB" sz="1200" dirty="0"/>
              <a:t>Small and more frequent events lead to CSO overflows.</a:t>
            </a:r>
            <a:endParaRPr lang="en-GB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9D54-BFB0-491F-AA0D-94D30219D2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07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ACEC3A-497D-49AC-B70B-4BCCF94FC4C3}" type="datetime1">
              <a:rPr lang="en-GB" smtClean="0"/>
              <a:t>17/04/2019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Mott MacDonald  |  Presentation News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E8F8-4754-F846-BAFC-0DE50D9318E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164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ACEC3A-497D-49AC-B70B-4BCCF94FC4C3}" type="datetime1">
              <a:rPr lang="en-GB" smtClean="0"/>
              <a:t>17/04/2019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Mott MacDonald  |  Presentation News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E8F8-4754-F846-BAFC-0DE50D9318E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6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– I don’t know if I can use this slide – this is a video.   really only want to see the part that shows the reporting tool</a:t>
            </a:r>
          </a:p>
          <a:p>
            <a:endParaRPr lang="en-US" dirty="0"/>
          </a:p>
          <a:p>
            <a:endParaRPr lang="en-US" dirty="0"/>
          </a:p>
          <a:p>
            <a:r>
              <a:rPr lang="en-GB" dirty="0"/>
              <a:t>So – that would be the end of the story – except there were issues now in with the implementation .  Leads us to the use of automated controls within the collection system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09D54-BFB0-491F-AA0D-94D30219D28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5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48230"/>
            <a:ext cx="9144000" cy="2387600"/>
          </a:xfrm>
        </p:spPr>
        <p:txBody>
          <a:bodyPr anchor="b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790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/>
                <a:cs typeface="Century Gothic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4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600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55600" y="238125"/>
            <a:ext cx="10515600" cy="9810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32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5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56659" y="1865313"/>
            <a:ext cx="3933825" cy="38115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247" y="457200"/>
            <a:ext cx="3932237" cy="1170432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2936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6" y="457200"/>
            <a:ext cx="3932237" cy="11684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3538" y="1862667"/>
            <a:ext cx="3933825" cy="3998383"/>
          </a:xfrm>
        </p:spPr>
        <p:txBody>
          <a:bodyPr/>
          <a:lstStyle>
            <a:lvl3pPr>
              <a:lnSpc>
                <a:spcPct val="120000"/>
              </a:lnSpc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198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8137" y="987425"/>
            <a:ext cx="6739995" cy="487362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7921626" y="457200"/>
            <a:ext cx="3932237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920038" y="1862667"/>
            <a:ext cx="3933825" cy="39983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2223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M-Logo-Black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3" y="527051"/>
            <a:ext cx="863921" cy="739200"/>
          </a:xfrm>
          <a:prstGeom prst="rect">
            <a:avLst/>
          </a:prstGeom>
        </p:spPr>
      </p:pic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2" y="4292601"/>
            <a:ext cx="5494867" cy="70061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1333"/>
              </a:spcBef>
              <a:buNone/>
              <a:defRPr sz="1467" b="0" baseline="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6pPr>
            <a:lvl7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7pPr>
            <a:lvl8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8pPr>
            <a:lvl9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9pPr>
          </a:lstStyle>
          <a:p>
            <a:pPr lvl="0"/>
            <a:r>
              <a:rPr lang="en-US" dirty="0"/>
              <a:t>Client Name</a:t>
            </a:r>
          </a:p>
          <a:p>
            <a:pPr lvl="0"/>
            <a:r>
              <a:rPr lang="en-US" dirty="0"/>
              <a:t>Ref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527051" y="4993217"/>
            <a:ext cx="1267200" cy="86148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33" b="0">
                <a:solidFill>
                  <a:srgbClr val="9B9089"/>
                </a:solidFill>
              </a:defRPr>
            </a:lvl1pPr>
          </a:lstStyle>
          <a:p>
            <a:r>
              <a:rPr lang="en-GB" sz="1600" dirty="0"/>
              <a:t>Client Logo</a:t>
            </a:r>
            <a:endParaRPr lang="en-GB" dirty="0"/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937433" y="4993217"/>
            <a:ext cx="1267201" cy="86148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33" b="0" baseline="0">
                <a:solidFill>
                  <a:srgbClr val="9B9089"/>
                </a:solidFill>
              </a:defRPr>
            </a:lvl1pPr>
          </a:lstStyle>
          <a:p>
            <a:r>
              <a:rPr lang="en-GB" sz="1600" dirty="0"/>
              <a:t>Partner  Logo</a:t>
            </a:r>
            <a:endParaRPr lang="en-GB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3" y="6136985"/>
            <a:ext cx="2671233" cy="1982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067" b="0"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1067"/>
            </a:lvl5pPr>
          </a:lstStyle>
          <a:p>
            <a:pPr lvl="0"/>
            <a:r>
              <a:rPr lang="en-GB" dirty="0"/>
              <a:t>Confidential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76253" y="2440055"/>
            <a:ext cx="11137899" cy="923330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>
              <a:defRPr sz="6000">
                <a:latin typeface="+mn-lt"/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11" name="Oval 5"/>
          <p:cNvSpPr/>
          <p:nvPr userDrawn="1"/>
        </p:nvSpPr>
        <p:spPr>
          <a:xfrm>
            <a:off x="9595701" y="1842024"/>
            <a:ext cx="4381563" cy="9423641"/>
          </a:xfrm>
          <a:custGeom>
            <a:avLst/>
            <a:gdLst/>
            <a:ahLst/>
            <a:cxnLst/>
            <a:rect l="l" t="t" r="r" b="b"/>
            <a:pathLst>
              <a:path w="4341994" h="8683986">
                <a:moveTo>
                  <a:pt x="83911" y="0"/>
                </a:moveTo>
                <a:cubicBezTo>
                  <a:pt x="2435585" y="0"/>
                  <a:pt x="4341994" y="1943976"/>
                  <a:pt x="4341994" y="4341993"/>
                </a:cubicBezTo>
                <a:cubicBezTo>
                  <a:pt x="4341994" y="6740010"/>
                  <a:pt x="2435585" y="8683986"/>
                  <a:pt x="83911" y="8683986"/>
                </a:cubicBezTo>
                <a:lnTo>
                  <a:pt x="0" y="8681822"/>
                </a:lnTo>
                <a:lnTo>
                  <a:pt x="0" y="2164"/>
                </a:lnTo>
                <a:cubicBezTo>
                  <a:pt x="27888" y="277"/>
                  <a:pt x="55868" y="0"/>
                  <a:pt x="839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GB" sz="2400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414898" y="4199557"/>
            <a:ext cx="4378535" cy="4708568"/>
            <a:chOff x="6646249" y="-337047"/>
            <a:chExt cx="4338993" cy="4338996"/>
          </a:xfrm>
        </p:grpSpPr>
        <p:sp>
          <p:nvSpPr>
            <p:cNvPr id="18" name="Rectangle 2"/>
            <p:cNvSpPr/>
            <p:nvPr/>
          </p:nvSpPr>
          <p:spPr>
            <a:xfrm>
              <a:off x="6646249" y="-337045"/>
              <a:ext cx="2172494" cy="4338994"/>
            </a:xfrm>
            <a:custGeom>
              <a:avLst/>
              <a:gdLst/>
              <a:ahLst/>
              <a:cxnLst/>
              <a:rect l="l" t="t" r="r" b="b"/>
              <a:pathLst>
                <a:path w="2172494" h="4338994">
                  <a:moveTo>
                    <a:pt x="2169497" y="0"/>
                  </a:moveTo>
                  <a:lnTo>
                    <a:pt x="2172494" y="151"/>
                  </a:lnTo>
                  <a:lnTo>
                    <a:pt x="2172494" y="4338843"/>
                  </a:lnTo>
                  <a:cubicBezTo>
                    <a:pt x="2171495" y="4338993"/>
                    <a:pt x="2170496" y="4338994"/>
                    <a:pt x="2169497" y="4338994"/>
                  </a:cubicBezTo>
                  <a:cubicBezTo>
                    <a:pt x="971317" y="4338994"/>
                    <a:pt x="0" y="3367677"/>
                    <a:pt x="0" y="2169497"/>
                  </a:cubicBezTo>
                  <a:cubicBezTo>
                    <a:pt x="0" y="971317"/>
                    <a:pt x="971317" y="0"/>
                    <a:pt x="2169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19" name="Rectangle 17"/>
            <p:cNvSpPr/>
            <p:nvPr/>
          </p:nvSpPr>
          <p:spPr>
            <a:xfrm>
              <a:off x="8815744" y="-337047"/>
              <a:ext cx="2169498" cy="4338994"/>
            </a:xfrm>
            <a:custGeom>
              <a:avLst/>
              <a:gdLst/>
              <a:ahLst/>
              <a:cxnLst/>
              <a:rect l="l" t="t" r="r" b="b"/>
              <a:pathLst>
                <a:path w="2169498" h="4338994">
                  <a:moveTo>
                    <a:pt x="1" y="0"/>
                  </a:moveTo>
                  <a:cubicBezTo>
                    <a:pt x="1198181" y="0"/>
                    <a:pt x="2169498" y="971317"/>
                    <a:pt x="2169498" y="2169497"/>
                  </a:cubicBezTo>
                  <a:cubicBezTo>
                    <a:pt x="2169498" y="3367677"/>
                    <a:pt x="1198181" y="4338994"/>
                    <a:pt x="1" y="4338994"/>
                  </a:cubicBezTo>
                  <a:lnTo>
                    <a:pt x="0" y="433899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7966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2" y="6494402"/>
            <a:ext cx="2677581" cy="135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33">
                <a:solidFill>
                  <a:schemeClr val="tx1"/>
                </a:solidFill>
              </a:defRPr>
            </a:lvl1pPr>
          </a:lstStyle>
          <a:p>
            <a:pPr defTabSz="1219140"/>
            <a:fld id="{EE851CD6-89A5-4967-9E5F-FB37E3D9A974}" type="datetime1">
              <a:rPr lang="en-US" smtClean="0">
                <a:solidFill>
                  <a:prstClr val="black"/>
                </a:solidFill>
              </a:rPr>
              <a:pPr defTabSz="1219140"/>
              <a:t>4/17/2019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0685" y="6498168"/>
            <a:ext cx="5488515" cy="1301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33">
                <a:solidFill>
                  <a:schemeClr val="tx1"/>
                </a:solidFill>
              </a:defRPr>
            </a:lvl1pPr>
          </a:lstStyle>
          <a:p>
            <a:pPr defTabSz="1219140"/>
            <a:r>
              <a:rPr lang="en-GB" dirty="0">
                <a:solidFill>
                  <a:prstClr val="black"/>
                </a:solidFill>
              </a:rPr>
              <a:t>NJAFM 2017 | Mott MacDonald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5251" y="6498169"/>
            <a:ext cx="2679700" cy="13578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pPr defTabSz="1219140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121914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6653" y="414959"/>
            <a:ext cx="5510665" cy="39045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933" baseline="0"/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6652" y="908476"/>
            <a:ext cx="4122419" cy="355059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133"/>
            </a:lvl1pPr>
          </a:lstStyle>
          <a:p>
            <a:pPr lvl="0"/>
            <a:r>
              <a:rPr lang="en-GB" dirty="0"/>
              <a:t>Subtitle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593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12192000" cy="949800"/>
          </a:xfrm>
          <a:prstGeom prst="rect">
            <a:avLst/>
          </a:prstGeom>
          <a:solidFill>
            <a:srgbClr val="3A5F93"/>
          </a:solidFill>
          <a:ln w="19050" cap="flat" cmpd="sng">
            <a:solidFill>
              <a:srgbClr val="3A5F9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140256" y="194721"/>
            <a:ext cx="91168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80C6"/>
              </a:buClr>
              <a:buFont typeface="Questrial"/>
              <a:buNone/>
              <a:defRPr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2" name="Shape 12"/>
          <p:cNvCxnSpPr/>
          <p:nvPr/>
        </p:nvCxnSpPr>
        <p:spPr>
          <a:xfrm>
            <a:off x="140265" y="907633"/>
            <a:ext cx="1191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392801" y="1192033"/>
            <a:ext cx="114064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Font typeface="Open Sans"/>
              <a:buChar char="●"/>
              <a:defRPr sz="24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096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Font typeface="Open Sans"/>
              <a:buChar char="○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219200" marR="0" lvl="2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438400" marR="0" lvl="4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048000" marR="0" lvl="5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6576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Font typeface="Open Sans"/>
              <a:buChar char="●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2672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Font typeface="Open Sans"/>
              <a:buChar char="○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876800" marR="0" lvl="8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/>
          <p:nvPr/>
        </p:nvSpPr>
        <p:spPr>
          <a:xfrm>
            <a:off x="395335" y="1338067"/>
            <a:ext cx="11426800" cy="493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3A5F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" name="Shape 15" descr="_OPTI-logo-2tone-tag-01-(1).png"/>
          <p:cNvPicPr preferRelativeResize="0"/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11395701" y="6293738"/>
            <a:ext cx="634967" cy="47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722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48230"/>
            <a:ext cx="9144000" cy="2387600"/>
          </a:xfrm>
        </p:spPr>
        <p:txBody>
          <a:bodyPr anchor="b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790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/>
                <a:cs typeface="Century Gothic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43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4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41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Half-p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698625"/>
            <a:ext cx="5397658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5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06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8921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010400" y="0"/>
            <a:ext cx="5578818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238125"/>
            <a:ext cx="5079995" cy="1325563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0" y="1998133"/>
            <a:ext cx="5079996" cy="4555066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defRPr sz="2400">
                <a:solidFill>
                  <a:schemeClr val="bg1"/>
                </a:solidFill>
              </a:defRPr>
            </a:lvl1pPr>
            <a:lvl2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2pPr>
            <a:lvl3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3pPr>
            <a:lvl4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4pPr>
            <a:lvl5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6907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8921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010400" y="0"/>
            <a:ext cx="5578818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238125"/>
            <a:ext cx="5079995" cy="1325563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0" y="1998133"/>
            <a:ext cx="5079996" cy="4555066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defRPr sz="2400">
                <a:solidFill>
                  <a:schemeClr val="bg1"/>
                </a:solidFill>
              </a:defRPr>
            </a:lvl1pPr>
            <a:lvl2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2pPr>
            <a:lvl3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3pPr>
            <a:lvl4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4pPr>
            <a:lvl5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AutoShape 2" descr="https://mail.google.com/mail/u/0/?ui=2&amp;ik=9d2d404802&amp;view=fimg&amp;th=1634268bafcdeddf&amp;attid=0.1&amp;disp=emb&amp;realattid=ii_jgye7s1p0_163426729126d13f&amp;attbid=ANGjdJ_rwGZDkexdYzXOTG97EENUXSau7xhwThhQdMtrG0AER2IIM6U32yT9xbZlJOtJ0P-pie5ndaNFodTsrZOR4irVgarZgFs3E3abdxY9bRMbu7aPs4JhCV1TkQQ&amp;sz=w1024-h768&amp;ats=1525880427393&amp;rm=1634268bafcdeddf&amp;zw&amp;atsh=1"/>
          <p:cNvSpPr>
            <a:spLocks noChangeAspect="1" noChangeArrowheads="1"/>
          </p:cNvSpPr>
          <p:nvPr userDrawn="1"/>
        </p:nvSpPr>
        <p:spPr bwMode="auto">
          <a:xfrm>
            <a:off x="155575" y="-17526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48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38126"/>
            <a:ext cx="10515600" cy="9641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11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320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6410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082676"/>
            <a:ext cx="105156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624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94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38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73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600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55600" y="238125"/>
            <a:ext cx="10515600" cy="9810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320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Half-p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698625"/>
            <a:ext cx="5397658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5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56659" y="1865313"/>
            <a:ext cx="3933825" cy="38115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247" y="457200"/>
            <a:ext cx="3932237" cy="1170432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36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6" y="457200"/>
            <a:ext cx="3932237" cy="11684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3538" y="1862667"/>
            <a:ext cx="3933825" cy="3998383"/>
          </a:xfrm>
        </p:spPr>
        <p:txBody>
          <a:bodyPr/>
          <a:lstStyle>
            <a:lvl3pPr>
              <a:lnSpc>
                <a:spcPct val="120000"/>
              </a:lnSpc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198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8137" y="987425"/>
            <a:ext cx="6739995" cy="487362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7921626" y="457200"/>
            <a:ext cx="3932237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Click to edit Master title style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920038" y="1862667"/>
            <a:ext cx="3933825" cy="39983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2223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6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M-Logo-Black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3" y="527051"/>
            <a:ext cx="863921" cy="739200"/>
          </a:xfrm>
          <a:prstGeom prst="rect">
            <a:avLst/>
          </a:prstGeom>
        </p:spPr>
      </p:pic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2" y="4292601"/>
            <a:ext cx="5494867" cy="70061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1333"/>
              </a:spcBef>
              <a:buNone/>
              <a:defRPr sz="1467" b="0" baseline="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6pPr>
            <a:lvl7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7pPr>
            <a:lvl8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8pPr>
            <a:lvl9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9pPr>
          </a:lstStyle>
          <a:p>
            <a:pPr lvl="0"/>
            <a:r>
              <a:rPr lang="en-US" dirty="0"/>
              <a:t>Client Name</a:t>
            </a:r>
          </a:p>
          <a:p>
            <a:pPr lvl="0"/>
            <a:r>
              <a:rPr lang="en-US" dirty="0"/>
              <a:t>Ref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527051" y="4993217"/>
            <a:ext cx="1267200" cy="86148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33" b="0">
                <a:solidFill>
                  <a:srgbClr val="9B9089"/>
                </a:solidFill>
              </a:defRPr>
            </a:lvl1pPr>
          </a:lstStyle>
          <a:p>
            <a:r>
              <a:rPr lang="en-GB" sz="1600" dirty="0"/>
              <a:t>Client Logo</a:t>
            </a:r>
            <a:endParaRPr lang="en-GB" dirty="0"/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937433" y="4993217"/>
            <a:ext cx="1267201" cy="86148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33" b="0" baseline="0">
                <a:solidFill>
                  <a:srgbClr val="9B9089"/>
                </a:solidFill>
              </a:defRPr>
            </a:lvl1pPr>
          </a:lstStyle>
          <a:p>
            <a:r>
              <a:rPr lang="en-GB" sz="1600" dirty="0"/>
              <a:t>Partner  Logo</a:t>
            </a:r>
            <a:endParaRPr lang="en-GB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3" y="6136985"/>
            <a:ext cx="2671233" cy="1982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067" b="0"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1067"/>
            </a:lvl5pPr>
          </a:lstStyle>
          <a:p>
            <a:pPr lvl="0"/>
            <a:r>
              <a:rPr lang="en-GB" dirty="0"/>
              <a:t>Confidential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76253" y="2440055"/>
            <a:ext cx="11137899" cy="923330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>
              <a:defRPr sz="6000">
                <a:latin typeface="+mn-lt"/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11" name="Oval 5"/>
          <p:cNvSpPr/>
          <p:nvPr userDrawn="1"/>
        </p:nvSpPr>
        <p:spPr>
          <a:xfrm>
            <a:off x="9595701" y="1842024"/>
            <a:ext cx="4381563" cy="9423641"/>
          </a:xfrm>
          <a:custGeom>
            <a:avLst/>
            <a:gdLst/>
            <a:ahLst/>
            <a:cxnLst/>
            <a:rect l="l" t="t" r="r" b="b"/>
            <a:pathLst>
              <a:path w="4341994" h="8683986">
                <a:moveTo>
                  <a:pt x="83911" y="0"/>
                </a:moveTo>
                <a:cubicBezTo>
                  <a:pt x="2435585" y="0"/>
                  <a:pt x="4341994" y="1943976"/>
                  <a:pt x="4341994" y="4341993"/>
                </a:cubicBezTo>
                <a:cubicBezTo>
                  <a:pt x="4341994" y="6740010"/>
                  <a:pt x="2435585" y="8683986"/>
                  <a:pt x="83911" y="8683986"/>
                </a:cubicBezTo>
                <a:lnTo>
                  <a:pt x="0" y="8681822"/>
                </a:lnTo>
                <a:lnTo>
                  <a:pt x="0" y="2164"/>
                </a:lnTo>
                <a:cubicBezTo>
                  <a:pt x="27888" y="277"/>
                  <a:pt x="55868" y="0"/>
                  <a:pt x="839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GB" sz="24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414898" y="4199557"/>
            <a:ext cx="4378535" cy="4708568"/>
            <a:chOff x="6646249" y="-337047"/>
            <a:chExt cx="4338993" cy="4338996"/>
          </a:xfrm>
        </p:grpSpPr>
        <p:sp>
          <p:nvSpPr>
            <p:cNvPr id="18" name="Rectangle 2"/>
            <p:cNvSpPr/>
            <p:nvPr/>
          </p:nvSpPr>
          <p:spPr>
            <a:xfrm>
              <a:off x="6646249" y="-337045"/>
              <a:ext cx="2172494" cy="4338994"/>
            </a:xfrm>
            <a:custGeom>
              <a:avLst/>
              <a:gdLst/>
              <a:ahLst/>
              <a:cxnLst/>
              <a:rect l="l" t="t" r="r" b="b"/>
              <a:pathLst>
                <a:path w="2172494" h="4338994">
                  <a:moveTo>
                    <a:pt x="2169497" y="0"/>
                  </a:moveTo>
                  <a:lnTo>
                    <a:pt x="2172494" y="151"/>
                  </a:lnTo>
                  <a:lnTo>
                    <a:pt x="2172494" y="4338843"/>
                  </a:lnTo>
                  <a:cubicBezTo>
                    <a:pt x="2171495" y="4338993"/>
                    <a:pt x="2170496" y="4338994"/>
                    <a:pt x="2169497" y="4338994"/>
                  </a:cubicBezTo>
                  <a:cubicBezTo>
                    <a:pt x="971317" y="4338994"/>
                    <a:pt x="0" y="3367677"/>
                    <a:pt x="0" y="2169497"/>
                  </a:cubicBezTo>
                  <a:cubicBezTo>
                    <a:pt x="0" y="971317"/>
                    <a:pt x="971317" y="0"/>
                    <a:pt x="2169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9" name="Rectangle 17"/>
            <p:cNvSpPr/>
            <p:nvPr/>
          </p:nvSpPr>
          <p:spPr>
            <a:xfrm>
              <a:off x="8815744" y="-337047"/>
              <a:ext cx="2169498" cy="4338994"/>
            </a:xfrm>
            <a:custGeom>
              <a:avLst/>
              <a:gdLst/>
              <a:ahLst/>
              <a:cxnLst/>
              <a:rect l="l" t="t" r="r" b="b"/>
              <a:pathLst>
                <a:path w="2169498" h="4338994">
                  <a:moveTo>
                    <a:pt x="1" y="0"/>
                  </a:moveTo>
                  <a:cubicBezTo>
                    <a:pt x="1198181" y="0"/>
                    <a:pt x="2169498" y="971317"/>
                    <a:pt x="2169498" y="2169497"/>
                  </a:cubicBezTo>
                  <a:cubicBezTo>
                    <a:pt x="2169498" y="3367677"/>
                    <a:pt x="1198181" y="4338994"/>
                    <a:pt x="1" y="4338994"/>
                  </a:cubicBezTo>
                  <a:lnTo>
                    <a:pt x="0" y="433899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966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2" y="6494402"/>
            <a:ext cx="2677581" cy="135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33">
                <a:solidFill>
                  <a:schemeClr val="tx1"/>
                </a:solidFill>
              </a:defRPr>
            </a:lvl1pPr>
          </a:lstStyle>
          <a:p>
            <a:pPr defTabSz="1219140"/>
            <a:fld id="{EE851CD6-89A5-4967-9E5F-FB37E3D9A974}" type="datetime1">
              <a:rPr lang="en-US" smtClean="0">
                <a:solidFill>
                  <a:prstClr val="black"/>
                </a:solidFill>
                <a:latin typeface="Calibri"/>
              </a:rPr>
              <a:pPr defTabSz="1219140"/>
              <a:t>4/17/2019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5251" y="6498169"/>
            <a:ext cx="2679700" cy="13578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pPr defTabSz="1219140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121914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6653" y="414959"/>
            <a:ext cx="5510665" cy="39045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933" baseline="0"/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6652" y="908476"/>
            <a:ext cx="4122419" cy="355059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133"/>
            </a:lvl1pPr>
          </a:lstStyle>
          <a:p>
            <a:pPr lvl="0"/>
            <a:r>
              <a:rPr lang="en-GB" dirty="0"/>
              <a:t>Subtitle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593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5"/>
          <p:cNvSpPr/>
          <p:nvPr userDrawn="1"/>
        </p:nvSpPr>
        <p:spPr>
          <a:xfrm>
            <a:off x="9595701" y="996593"/>
            <a:ext cx="4381563" cy="9423641"/>
          </a:xfrm>
          <a:custGeom>
            <a:avLst/>
            <a:gdLst/>
            <a:ahLst/>
            <a:cxnLst/>
            <a:rect l="l" t="t" r="r" b="b"/>
            <a:pathLst>
              <a:path w="4341994" h="8683986">
                <a:moveTo>
                  <a:pt x="83911" y="0"/>
                </a:moveTo>
                <a:cubicBezTo>
                  <a:pt x="2435585" y="0"/>
                  <a:pt x="4341994" y="1943976"/>
                  <a:pt x="4341994" y="4341993"/>
                </a:cubicBezTo>
                <a:cubicBezTo>
                  <a:pt x="4341994" y="6740010"/>
                  <a:pt x="2435585" y="8683986"/>
                  <a:pt x="83911" y="8683986"/>
                </a:cubicBezTo>
                <a:lnTo>
                  <a:pt x="0" y="8681822"/>
                </a:lnTo>
                <a:lnTo>
                  <a:pt x="0" y="2164"/>
                </a:lnTo>
                <a:cubicBezTo>
                  <a:pt x="27888" y="277"/>
                  <a:pt x="55868" y="0"/>
                  <a:pt x="839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GB" sz="24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414898" y="3354127"/>
            <a:ext cx="4378535" cy="4708568"/>
            <a:chOff x="6646249" y="-337047"/>
            <a:chExt cx="4338993" cy="4338996"/>
          </a:xfrm>
        </p:grpSpPr>
        <p:sp>
          <p:nvSpPr>
            <p:cNvPr id="14" name="Rectangle 2"/>
            <p:cNvSpPr/>
            <p:nvPr/>
          </p:nvSpPr>
          <p:spPr>
            <a:xfrm>
              <a:off x="6646249" y="-337045"/>
              <a:ext cx="2172494" cy="4338994"/>
            </a:xfrm>
            <a:custGeom>
              <a:avLst/>
              <a:gdLst/>
              <a:ahLst/>
              <a:cxnLst/>
              <a:rect l="l" t="t" r="r" b="b"/>
              <a:pathLst>
                <a:path w="2172494" h="4338994">
                  <a:moveTo>
                    <a:pt x="2169497" y="0"/>
                  </a:moveTo>
                  <a:lnTo>
                    <a:pt x="2172494" y="151"/>
                  </a:lnTo>
                  <a:lnTo>
                    <a:pt x="2172494" y="4338843"/>
                  </a:lnTo>
                  <a:cubicBezTo>
                    <a:pt x="2171495" y="4338993"/>
                    <a:pt x="2170496" y="4338994"/>
                    <a:pt x="2169497" y="4338994"/>
                  </a:cubicBezTo>
                  <a:cubicBezTo>
                    <a:pt x="971317" y="4338994"/>
                    <a:pt x="0" y="3367677"/>
                    <a:pt x="0" y="2169497"/>
                  </a:cubicBezTo>
                  <a:cubicBezTo>
                    <a:pt x="0" y="971317"/>
                    <a:pt x="971317" y="0"/>
                    <a:pt x="2169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" name="Rectangle 17"/>
            <p:cNvSpPr/>
            <p:nvPr/>
          </p:nvSpPr>
          <p:spPr>
            <a:xfrm>
              <a:off x="8815744" y="-337047"/>
              <a:ext cx="2169498" cy="4338994"/>
            </a:xfrm>
            <a:custGeom>
              <a:avLst/>
              <a:gdLst/>
              <a:ahLst/>
              <a:cxnLst/>
              <a:rect l="l" t="t" r="r" b="b"/>
              <a:pathLst>
                <a:path w="2169498" h="4338994">
                  <a:moveTo>
                    <a:pt x="1" y="0"/>
                  </a:moveTo>
                  <a:cubicBezTo>
                    <a:pt x="1198181" y="0"/>
                    <a:pt x="2169498" y="971317"/>
                    <a:pt x="2169498" y="2169497"/>
                  </a:cubicBezTo>
                  <a:cubicBezTo>
                    <a:pt x="2169498" y="3367677"/>
                    <a:pt x="1198181" y="4338994"/>
                    <a:pt x="1" y="4338994"/>
                  </a:cubicBezTo>
                  <a:lnTo>
                    <a:pt x="0" y="433899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2" y="4292601"/>
            <a:ext cx="5494867" cy="70061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1333"/>
              </a:spcBef>
              <a:buNone/>
              <a:defRPr sz="1467" b="0" baseline="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6pPr>
            <a:lvl7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7pPr>
            <a:lvl8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8pPr>
            <a:lvl9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9pPr>
          </a:lstStyle>
          <a:p>
            <a:pPr lvl="0"/>
            <a:r>
              <a:rPr lang="en-US" dirty="0"/>
              <a:t>Client Name</a:t>
            </a:r>
          </a:p>
          <a:p>
            <a:pPr lvl="0"/>
            <a:r>
              <a:rPr lang="en-US" dirty="0"/>
              <a:t>Ref</a:t>
            </a:r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527051" y="4993217"/>
            <a:ext cx="1267200" cy="86148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33" b="0">
                <a:solidFill>
                  <a:srgbClr val="9B9089"/>
                </a:solidFill>
              </a:defRPr>
            </a:lvl1pPr>
          </a:lstStyle>
          <a:p>
            <a:r>
              <a:rPr lang="en-GB" sz="1600" dirty="0"/>
              <a:t>Client Logo</a:t>
            </a:r>
            <a:endParaRPr lang="en-GB" dirty="0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937433" y="4993217"/>
            <a:ext cx="1267201" cy="86148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33" b="0" baseline="0">
                <a:solidFill>
                  <a:srgbClr val="9B9089"/>
                </a:solidFill>
              </a:defRPr>
            </a:lvl1pPr>
          </a:lstStyle>
          <a:p>
            <a:r>
              <a:rPr lang="en-GB" sz="1600" dirty="0"/>
              <a:t>Partner  Logo</a:t>
            </a:r>
            <a:endParaRPr lang="en-GB" dirty="0"/>
          </a:p>
        </p:txBody>
      </p:sp>
      <p:pic>
        <p:nvPicPr>
          <p:cNvPr id="22" name="Picture 21" descr="MM-Logo-Black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3" y="527051"/>
            <a:ext cx="863921" cy="739200"/>
          </a:xfrm>
          <a:prstGeom prst="rect">
            <a:avLst/>
          </a:prstGeom>
        </p:spPr>
      </p:pic>
      <p:sp>
        <p:nvSpPr>
          <p:cNvPr id="2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3" y="6136985"/>
            <a:ext cx="2671233" cy="1982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067" b="0"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1067"/>
            </a:lvl5pPr>
          </a:lstStyle>
          <a:p>
            <a:pPr lvl="0"/>
            <a:r>
              <a:rPr lang="en-GB" dirty="0"/>
              <a:t>Confidential</a:t>
            </a:r>
          </a:p>
        </p:txBody>
      </p:sp>
      <p:sp>
        <p:nvSpPr>
          <p:cNvPr id="2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053" y="3363387"/>
            <a:ext cx="11137899" cy="53462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29" name="Title 6"/>
          <p:cNvSpPr>
            <a:spLocks noGrp="1"/>
          </p:cNvSpPr>
          <p:nvPr>
            <p:ph type="title" hasCustomPrompt="1"/>
          </p:nvPr>
        </p:nvSpPr>
        <p:spPr>
          <a:xfrm>
            <a:off x="527055" y="1609061"/>
            <a:ext cx="7618616" cy="1754326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>
              <a:defRPr sz="6000">
                <a:latin typeface="+mn-lt"/>
              </a:defRPr>
            </a:lvl1pPr>
          </a:lstStyle>
          <a:p>
            <a:r>
              <a:rPr lang="en-US" dirty="0"/>
              <a:t>Document Title over 1 or 2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89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12192000" cy="949800"/>
          </a:xfrm>
          <a:prstGeom prst="rect">
            <a:avLst/>
          </a:prstGeom>
          <a:solidFill>
            <a:srgbClr val="3A5F93"/>
          </a:solidFill>
          <a:ln w="19050" cap="flat" cmpd="sng">
            <a:solidFill>
              <a:srgbClr val="3A5F9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9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140256" y="194721"/>
            <a:ext cx="91168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80C6"/>
              </a:buClr>
              <a:buFont typeface="Questrial"/>
              <a:buNone/>
              <a:defRPr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2" name="Shape 12"/>
          <p:cNvCxnSpPr/>
          <p:nvPr/>
        </p:nvCxnSpPr>
        <p:spPr>
          <a:xfrm>
            <a:off x="140265" y="907633"/>
            <a:ext cx="1191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392801" y="1192033"/>
            <a:ext cx="114064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Font typeface="Open Sans"/>
              <a:buChar char="●"/>
              <a:defRPr sz="24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096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Font typeface="Open Sans"/>
              <a:buChar char="○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219200" marR="0" lvl="2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438400" marR="0" lvl="4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048000" marR="0" lvl="5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6576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Font typeface="Open Sans"/>
              <a:buChar char="●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2672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Font typeface="Open Sans"/>
              <a:buChar char="○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876800" marR="0" lvl="8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/>
          <p:nvPr/>
        </p:nvSpPr>
        <p:spPr>
          <a:xfrm>
            <a:off x="395335" y="1338067"/>
            <a:ext cx="11426800" cy="493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endParaRPr sz="2400" dirty="0">
              <a:solidFill>
                <a:srgbClr val="3A5F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" name="Shape 15" descr="_OPTI-logo-2tone-tag-01-(1).png"/>
          <p:cNvPicPr preferRelativeResize="0"/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11395701" y="6293738"/>
            <a:ext cx="634967" cy="47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722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48230"/>
            <a:ext cx="9144000" cy="2387600"/>
          </a:xfrm>
        </p:spPr>
        <p:txBody>
          <a:bodyPr anchor="b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790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/>
                <a:cs typeface="Century Gothic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43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4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06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8921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010400" y="0"/>
            <a:ext cx="5578818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238125"/>
            <a:ext cx="5079995" cy="1325563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0" y="1998133"/>
            <a:ext cx="5079996" cy="4555066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defRPr sz="2400">
                <a:solidFill>
                  <a:schemeClr val="bg1"/>
                </a:solidFill>
              </a:defRPr>
            </a:lvl1pPr>
            <a:lvl2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2pPr>
            <a:lvl3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3pPr>
            <a:lvl4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4pPr>
            <a:lvl5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6907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Half-p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698625"/>
            <a:ext cx="5397658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5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06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8921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010400" y="0"/>
            <a:ext cx="5578818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238125"/>
            <a:ext cx="5079995" cy="1325563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0" y="1998133"/>
            <a:ext cx="5079996" cy="4555066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defRPr sz="2400">
                <a:solidFill>
                  <a:schemeClr val="bg1"/>
                </a:solidFill>
              </a:defRPr>
            </a:lvl1pPr>
            <a:lvl2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2pPr>
            <a:lvl3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3pPr>
            <a:lvl4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4pPr>
            <a:lvl5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69078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50"/>
          <p:cNvPicPr preferRelativeResize="0"/>
          <p:nvPr userDrawn="1"/>
        </p:nvPicPr>
        <p:blipFill rotWithShape="1">
          <a:blip r:embed="rId2">
            <a:alphaModFix/>
          </a:blip>
          <a:srcRect l="3033" t="35651" r="20300" b="8663"/>
          <a:stretch/>
        </p:blipFill>
        <p:spPr>
          <a:xfrm>
            <a:off x="0" y="0"/>
            <a:ext cx="125892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7010400" y="0"/>
            <a:ext cx="5578818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238125"/>
            <a:ext cx="5079995" cy="1325563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0" y="1998133"/>
            <a:ext cx="5079996" cy="4555066"/>
          </a:xfrm>
        </p:spPr>
        <p:txBody>
          <a:bodyPr>
            <a:normAutofit/>
          </a:bodyPr>
          <a:lstStyle>
            <a:lvl1pPr algn="l">
              <a:lnSpc>
                <a:spcPct val="130000"/>
              </a:lnSpc>
              <a:defRPr sz="2400">
                <a:solidFill>
                  <a:schemeClr val="bg1"/>
                </a:solidFill>
              </a:defRPr>
            </a:lvl1pPr>
            <a:lvl2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2pPr>
            <a:lvl3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3pPr>
            <a:lvl4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4pPr>
            <a:lvl5pPr algn="l">
              <a:lnSpc>
                <a:spcPct val="130000"/>
              </a:lnSpc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85484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38126"/>
            <a:ext cx="10515600" cy="9641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111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3205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6410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082676"/>
            <a:ext cx="105156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624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94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38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73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600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55600" y="238125"/>
            <a:ext cx="10515600" cy="9810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3205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38126"/>
            <a:ext cx="10515600" cy="9641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43111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56659" y="1865313"/>
            <a:ext cx="3933825" cy="38115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247" y="457200"/>
            <a:ext cx="3932237" cy="1170432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36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6" y="457200"/>
            <a:ext cx="3932237" cy="11684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3538" y="1862667"/>
            <a:ext cx="3933825" cy="3998383"/>
          </a:xfrm>
        </p:spPr>
        <p:txBody>
          <a:bodyPr/>
          <a:lstStyle>
            <a:lvl3pPr>
              <a:lnSpc>
                <a:spcPct val="120000"/>
              </a:lnSpc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1984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8137" y="987425"/>
            <a:ext cx="6739995" cy="487362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7921626" y="457200"/>
            <a:ext cx="3932237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Click to edit Master title style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920038" y="1862667"/>
            <a:ext cx="3933825" cy="39983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22233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6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M-Logo-Black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3" y="527051"/>
            <a:ext cx="863921" cy="739200"/>
          </a:xfrm>
          <a:prstGeom prst="rect">
            <a:avLst/>
          </a:prstGeom>
        </p:spPr>
      </p:pic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2" y="4292601"/>
            <a:ext cx="5494867" cy="70061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1333"/>
              </a:spcBef>
              <a:buNone/>
              <a:defRPr sz="1467" b="0" baseline="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6pPr>
            <a:lvl7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7pPr>
            <a:lvl8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8pPr>
            <a:lvl9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9pPr>
          </a:lstStyle>
          <a:p>
            <a:pPr lvl="0"/>
            <a:r>
              <a:rPr lang="en-US" dirty="0"/>
              <a:t>Client Name</a:t>
            </a:r>
          </a:p>
          <a:p>
            <a:pPr lvl="0"/>
            <a:r>
              <a:rPr lang="en-US" dirty="0"/>
              <a:t>Ref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527051" y="4993217"/>
            <a:ext cx="1267200" cy="86148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33" b="0">
                <a:solidFill>
                  <a:srgbClr val="9B9089"/>
                </a:solidFill>
              </a:defRPr>
            </a:lvl1pPr>
          </a:lstStyle>
          <a:p>
            <a:r>
              <a:rPr lang="en-GB" sz="1600" dirty="0"/>
              <a:t>Client Logo</a:t>
            </a:r>
            <a:endParaRPr lang="en-GB" dirty="0"/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937433" y="4993217"/>
            <a:ext cx="1267201" cy="86148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33" b="0" baseline="0">
                <a:solidFill>
                  <a:srgbClr val="9B9089"/>
                </a:solidFill>
              </a:defRPr>
            </a:lvl1pPr>
          </a:lstStyle>
          <a:p>
            <a:r>
              <a:rPr lang="en-GB" sz="1600" dirty="0"/>
              <a:t>Partner  Logo</a:t>
            </a:r>
            <a:endParaRPr lang="en-GB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3" y="6136985"/>
            <a:ext cx="2671233" cy="1982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067" b="0"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1067"/>
            </a:lvl5pPr>
          </a:lstStyle>
          <a:p>
            <a:pPr lvl="0"/>
            <a:r>
              <a:rPr lang="en-GB" dirty="0"/>
              <a:t>Confidential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76253" y="2440055"/>
            <a:ext cx="11137899" cy="923330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>
              <a:defRPr sz="6000">
                <a:latin typeface="+mn-lt"/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11" name="Oval 5"/>
          <p:cNvSpPr/>
          <p:nvPr userDrawn="1"/>
        </p:nvSpPr>
        <p:spPr>
          <a:xfrm>
            <a:off x="9595701" y="1842024"/>
            <a:ext cx="4381563" cy="9423641"/>
          </a:xfrm>
          <a:custGeom>
            <a:avLst/>
            <a:gdLst/>
            <a:ahLst/>
            <a:cxnLst/>
            <a:rect l="l" t="t" r="r" b="b"/>
            <a:pathLst>
              <a:path w="4341994" h="8683986">
                <a:moveTo>
                  <a:pt x="83911" y="0"/>
                </a:moveTo>
                <a:cubicBezTo>
                  <a:pt x="2435585" y="0"/>
                  <a:pt x="4341994" y="1943976"/>
                  <a:pt x="4341994" y="4341993"/>
                </a:cubicBezTo>
                <a:cubicBezTo>
                  <a:pt x="4341994" y="6740010"/>
                  <a:pt x="2435585" y="8683986"/>
                  <a:pt x="83911" y="8683986"/>
                </a:cubicBezTo>
                <a:lnTo>
                  <a:pt x="0" y="8681822"/>
                </a:lnTo>
                <a:lnTo>
                  <a:pt x="0" y="2164"/>
                </a:lnTo>
                <a:cubicBezTo>
                  <a:pt x="27888" y="277"/>
                  <a:pt x="55868" y="0"/>
                  <a:pt x="839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GB" sz="24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414898" y="4199557"/>
            <a:ext cx="4378535" cy="4708568"/>
            <a:chOff x="6646249" y="-337047"/>
            <a:chExt cx="4338993" cy="4338996"/>
          </a:xfrm>
        </p:grpSpPr>
        <p:sp>
          <p:nvSpPr>
            <p:cNvPr id="18" name="Rectangle 2"/>
            <p:cNvSpPr/>
            <p:nvPr/>
          </p:nvSpPr>
          <p:spPr>
            <a:xfrm>
              <a:off x="6646249" y="-337045"/>
              <a:ext cx="2172494" cy="4338994"/>
            </a:xfrm>
            <a:custGeom>
              <a:avLst/>
              <a:gdLst/>
              <a:ahLst/>
              <a:cxnLst/>
              <a:rect l="l" t="t" r="r" b="b"/>
              <a:pathLst>
                <a:path w="2172494" h="4338994">
                  <a:moveTo>
                    <a:pt x="2169497" y="0"/>
                  </a:moveTo>
                  <a:lnTo>
                    <a:pt x="2172494" y="151"/>
                  </a:lnTo>
                  <a:lnTo>
                    <a:pt x="2172494" y="4338843"/>
                  </a:lnTo>
                  <a:cubicBezTo>
                    <a:pt x="2171495" y="4338993"/>
                    <a:pt x="2170496" y="4338994"/>
                    <a:pt x="2169497" y="4338994"/>
                  </a:cubicBezTo>
                  <a:cubicBezTo>
                    <a:pt x="971317" y="4338994"/>
                    <a:pt x="0" y="3367677"/>
                    <a:pt x="0" y="2169497"/>
                  </a:cubicBezTo>
                  <a:cubicBezTo>
                    <a:pt x="0" y="971317"/>
                    <a:pt x="971317" y="0"/>
                    <a:pt x="2169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9" name="Rectangle 17"/>
            <p:cNvSpPr/>
            <p:nvPr/>
          </p:nvSpPr>
          <p:spPr>
            <a:xfrm>
              <a:off x="8815744" y="-337047"/>
              <a:ext cx="2169498" cy="4338994"/>
            </a:xfrm>
            <a:custGeom>
              <a:avLst/>
              <a:gdLst/>
              <a:ahLst/>
              <a:cxnLst/>
              <a:rect l="l" t="t" r="r" b="b"/>
              <a:pathLst>
                <a:path w="2169498" h="4338994">
                  <a:moveTo>
                    <a:pt x="1" y="0"/>
                  </a:moveTo>
                  <a:cubicBezTo>
                    <a:pt x="1198181" y="0"/>
                    <a:pt x="2169498" y="971317"/>
                    <a:pt x="2169498" y="2169497"/>
                  </a:cubicBezTo>
                  <a:cubicBezTo>
                    <a:pt x="2169498" y="3367677"/>
                    <a:pt x="1198181" y="4338994"/>
                    <a:pt x="1" y="4338994"/>
                  </a:cubicBezTo>
                  <a:lnTo>
                    <a:pt x="0" y="433899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966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2" y="6494402"/>
            <a:ext cx="2677581" cy="135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33">
                <a:solidFill>
                  <a:schemeClr val="tx1"/>
                </a:solidFill>
              </a:defRPr>
            </a:lvl1pPr>
          </a:lstStyle>
          <a:p>
            <a:pPr defTabSz="1219140"/>
            <a:fld id="{EE851CD6-89A5-4967-9E5F-FB37E3D9A974}" type="datetime1">
              <a:rPr lang="en-US" smtClean="0">
                <a:solidFill>
                  <a:prstClr val="black"/>
                </a:solidFill>
                <a:latin typeface="Calibri"/>
              </a:rPr>
              <a:pPr defTabSz="1219140"/>
              <a:t>4/17/2019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0685" y="6498168"/>
            <a:ext cx="5488515" cy="1301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33">
                <a:solidFill>
                  <a:schemeClr val="tx1"/>
                </a:solidFill>
              </a:defRPr>
            </a:lvl1pPr>
          </a:lstStyle>
          <a:p>
            <a:pPr defTabSz="1219140"/>
            <a:r>
              <a:rPr lang="en-GB" dirty="0">
                <a:solidFill>
                  <a:prstClr val="black"/>
                </a:solidFill>
              </a:rPr>
              <a:t>NJAFM 2017 | Mott MacDonald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5251" y="6498169"/>
            <a:ext cx="2679700" cy="13578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pPr defTabSz="1219140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121914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6653" y="414959"/>
            <a:ext cx="5510665" cy="39045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933" baseline="0"/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6652" y="908476"/>
            <a:ext cx="4122419" cy="355059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133"/>
            </a:lvl1pPr>
          </a:lstStyle>
          <a:p>
            <a:pPr lvl="0"/>
            <a:r>
              <a:rPr lang="en-GB" dirty="0"/>
              <a:t>Subtitle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5935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5"/>
          <p:cNvSpPr/>
          <p:nvPr userDrawn="1"/>
        </p:nvSpPr>
        <p:spPr>
          <a:xfrm>
            <a:off x="9595701" y="996593"/>
            <a:ext cx="4381563" cy="9423641"/>
          </a:xfrm>
          <a:custGeom>
            <a:avLst/>
            <a:gdLst/>
            <a:ahLst/>
            <a:cxnLst/>
            <a:rect l="l" t="t" r="r" b="b"/>
            <a:pathLst>
              <a:path w="4341994" h="8683986">
                <a:moveTo>
                  <a:pt x="83911" y="0"/>
                </a:moveTo>
                <a:cubicBezTo>
                  <a:pt x="2435585" y="0"/>
                  <a:pt x="4341994" y="1943976"/>
                  <a:pt x="4341994" y="4341993"/>
                </a:cubicBezTo>
                <a:cubicBezTo>
                  <a:pt x="4341994" y="6740010"/>
                  <a:pt x="2435585" y="8683986"/>
                  <a:pt x="83911" y="8683986"/>
                </a:cubicBezTo>
                <a:lnTo>
                  <a:pt x="0" y="8681822"/>
                </a:lnTo>
                <a:lnTo>
                  <a:pt x="0" y="2164"/>
                </a:lnTo>
                <a:cubicBezTo>
                  <a:pt x="27888" y="277"/>
                  <a:pt x="55868" y="0"/>
                  <a:pt x="839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GB" sz="24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414898" y="3354127"/>
            <a:ext cx="4378535" cy="4708568"/>
            <a:chOff x="6646249" y="-337047"/>
            <a:chExt cx="4338993" cy="4338996"/>
          </a:xfrm>
        </p:grpSpPr>
        <p:sp>
          <p:nvSpPr>
            <p:cNvPr id="14" name="Rectangle 2"/>
            <p:cNvSpPr/>
            <p:nvPr/>
          </p:nvSpPr>
          <p:spPr>
            <a:xfrm>
              <a:off x="6646249" y="-337045"/>
              <a:ext cx="2172494" cy="4338994"/>
            </a:xfrm>
            <a:custGeom>
              <a:avLst/>
              <a:gdLst/>
              <a:ahLst/>
              <a:cxnLst/>
              <a:rect l="l" t="t" r="r" b="b"/>
              <a:pathLst>
                <a:path w="2172494" h="4338994">
                  <a:moveTo>
                    <a:pt x="2169497" y="0"/>
                  </a:moveTo>
                  <a:lnTo>
                    <a:pt x="2172494" y="151"/>
                  </a:lnTo>
                  <a:lnTo>
                    <a:pt x="2172494" y="4338843"/>
                  </a:lnTo>
                  <a:cubicBezTo>
                    <a:pt x="2171495" y="4338993"/>
                    <a:pt x="2170496" y="4338994"/>
                    <a:pt x="2169497" y="4338994"/>
                  </a:cubicBezTo>
                  <a:cubicBezTo>
                    <a:pt x="971317" y="4338994"/>
                    <a:pt x="0" y="3367677"/>
                    <a:pt x="0" y="2169497"/>
                  </a:cubicBezTo>
                  <a:cubicBezTo>
                    <a:pt x="0" y="971317"/>
                    <a:pt x="971317" y="0"/>
                    <a:pt x="2169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" name="Rectangle 17"/>
            <p:cNvSpPr/>
            <p:nvPr/>
          </p:nvSpPr>
          <p:spPr>
            <a:xfrm>
              <a:off x="8815744" y="-337047"/>
              <a:ext cx="2169498" cy="4338994"/>
            </a:xfrm>
            <a:custGeom>
              <a:avLst/>
              <a:gdLst/>
              <a:ahLst/>
              <a:cxnLst/>
              <a:rect l="l" t="t" r="r" b="b"/>
              <a:pathLst>
                <a:path w="2169498" h="4338994">
                  <a:moveTo>
                    <a:pt x="1" y="0"/>
                  </a:moveTo>
                  <a:cubicBezTo>
                    <a:pt x="1198181" y="0"/>
                    <a:pt x="2169498" y="971317"/>
                    <a:pt x="2169498" y="2169497"/>
                  </a:cubicBezTo>
                  <a:cubicBezTo>
                    <a:pt x="2169498" y="3367677"/>
                    <a:pt x="1198181" y="4338994"/>
                    <a:pt x="1" y="4338994"/>
                  </a:cubicBezTo>
                  <a:lnTo>
                    <a:pt x="0" y="433899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2" y="4292601"/>
            <a:ext cx="5494867" cy="70061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1333"/>
              </a:spcBef>
              <a:buNone/>
              <a:defRPr sz="1467" b="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1333"/>
              </a:spcBef>
              <a:buNone/>
              <a:defRPr sz="1467" b="0" baseline="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6pPr>
            <a:lvl7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7pPr>
            <a:lvl8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8pPr>
            <a:lvl9pPr marL="0" indent="0">
              <a:lnSpc>
                <a:spcPct val="90000"/>
              </a:lnSpc>
              <a:spcBef>
                <a:spcPts val="1333"/>
              </a:spcBef>
              <a:buNone/>
              <a:defRPr sz="1467"/>
            </a:lvl9pPr>
          </a:lstStyle>
          <a:p>
            <a:pPr lvl="0"/>
            <a:r>
              <a:rPr lang="en-US" dirty="0"/>
              <a:t>Client Name</a:t>
            </a:r>
          </a:p>
          <a:p>
            <a:pPr lvl="0"/>
            <a:r>
              <a:rPr lang="en-US" dirty="0"/>
              <a:t>Ref</a:t>
            </a:r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527051" y="4993217"/>
            <a:ext cx="1267200" cy="86148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33" b="0">
                <a:solidFill>
                  <a:srgbClr val="9B9089"/>
                </a:solidFill>
              </a:defRPr>
            </a:lvl1pPr>
          </a:lstStyle>
          <a:p>
            <a:r>
              <a:rPr lang="en-GB" sz="1600" dirty="0"/>
              <a:t>Client Logo</a:t>
            </a:r>
            <a:endParaRPr lang="en-GB" dirty="0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937433" y="4993217"/>
            <a:ext cx="1267201" cy="86148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333" b="0" baseline="0">
                <a:solidFill>
                  <a:srgbClr val="9B9089"/>
                </a:solidFill>
              </a:defRPr>
            </a:lvl1pPr>
          </a:lstStyle>
          <a:p>
            <a:r>
              <a:rPr lang="en-GB" sz="1600" dirty="0"/>
              <a:t>Partner  Logo</a:t>
            </a:r>
            <a:endParaRPr lang="en-GB" dirty="0"/>
          </a:p>
        </p:txBody>
      </p:sp>
      <p:pic>
        <p:nvPicPr>
          <p:cNvPr id="22" name="Picture 21" descr="MM-Logo-Black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3" y="527051"/>
            <a:ext cx="863921" cy="739200"/>
          </a:xfrm>
          <a:prstGeom prst="rect">
            <a:avLst/>
          </a:prstGeom>
        </p:spPr>
      </p:pic>
      <p:sp>
        <p:nvSpPr>
          <p:cNvPr id="2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3" y="6136985"/>
            <a:ext cx="2671233" cy="1982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067" b="0"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1067"/>
            </a:lvl5pPr>
          </a:lstStyle>
          <a:p>
            <a:pPr lvl="0"/>
            <a:r>
              <a:rPr lang="en-GB" dirty="0"/>
              <a:t>Confidential</a:t>
            </a:r>
          </a:p>
        </p:txBody>
      </p:sp>
      <p:sp>
        <p:nvSpPr>
          <p:cNvPr id="2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053" y="3363387"/>
            <a:ext cx="11137899" cy="53462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29" name="Title 6"/>
          <p:cNvSpPr>
            <a:spLocks noGrp="1"/>
          </p:cNvSpPr>
          <p:nvPr>
            <p:ph type="title" hasCustomPrompt="1"/>
          </p:nvPr>
        </p:nvSpPr>
        <p:spPr>
          <a:xfrm>
            <a:off x="527055" y="1609061"/>
            <a:ext cx="7618616" cy="1754326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>
              <a:defRPr sz="6000">
                <a:latin typeface="+mn-lt"/>
              </a:defRPr>
            </a:lvl1pPr>
          </a:lstStyle>
          <a:p>
            <a:r>
              <a:rPr lang="en-US" dirty="0"/>
              <a:t>Document Title over 1 or 2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89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12192000" cy="949800"/>
          </a:xfrm>
          <a:prstGeom prst="rect">
            <a:avLst/>
          </a:prstGeom>
          <a:solidFill>
            <a:srgbClr val="3A5F93"/>
          </a:solidFill>
          <a:ln w="19050" cap="flat" cmpd="sng">
            <a:solidFill>
              <a:srgbClr val="3A5F9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9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140256" y="194721"/>
            <a:ext cx="91168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80C6"/>
              </a:buClr>
              <a:buFont typeface="Questrial"/>
              <a:buNone/>
              <a:defRPr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Open Sans"/>
              <a:buNone/>
              <a:defRPr sz="3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2" name="Shape 12"/>
          <p:cNvCxnSpPr/>
          <p:nvPr/>
        </p:nvCxnSpPr>
        <p:spPr>
          <a:xfrm>
            <a:off x="140265" y="907633"/>
            <a:ext cx="1191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392801" y="1192033"/>
            <a:ext cx="114064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Font typeface="Open Sans"/>
              <a:buChar char="●"/>
              <a:defRPr sz="24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096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Font typeface="Open Sans"/>
              <a:buChar char="○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219200" marR="0" lvl="2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438400" marR="0" lvl="4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048000" marR="0" lvl="5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6576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Font typeface="Open Sans"/>
              <a:buChar char="●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2672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Font typeface="Open Sans"/>
              <a:buChar char="○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876800" marR="0" lvl="8" indent="1143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3A5F93"/>
              </a:buClr>
              <a:buSzPct val="100000"/>
              <a:buFont typeface="Open Sans"/>
              <a:defRPr sz="1900" b="0" i="0" u="none" strike="noStrike" cap="none">
                <a:solidFill>
                  <a:srgbClr val="3A5F9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/>
          <p:nvPr/>
        </p:nvSpPr>
        <p:spPr>
          <a:xfrm>
            <a:off x="395335" y="1338067"/>
            <a:ext cx="11426800" cy="493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endParaRPr sz="2400" dirty="0">
              <a:solidFill>
                <a:srgbClr val="3A5F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" name="Shape 15" descr="_OPTI-logo-2tone-tag-01-(1).png"/>
          <p:cNvPicPr preferRelativeResize="0"/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11395701" y="6293738"/>
            <a:ext cx="634967" cy="47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72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32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641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082676"/>
            <a:ext cx="105156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624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119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38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1873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5600" y="238125"/>
            <a:ext cx="10515600" cy="981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219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71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7839" y="6407149"/>
            <a:ext cx="154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8F0FC279-6C4B-3E4B-9D76-13DA1EAB71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8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54" r:id="rId5"/>
    <p:sldLayoutId id="2147483674" r:id="rId6"/>
    <p:sldLayoutId id="2147483675" r:id="rId7"/>
    <p:sldLayoutId id="2147483651" r:id="rId8"/>
    <p:sldLayoutId id="2147483652" r:id="rId9"/>
    <p:sldLayoutId id="2147483653" r:id="rId10"/>
    <p:sldLayoutId id="2147483655" r:id="rId11"/>
    <p:sldLayoutId id="2147483656" r:id="rId12"/>
    <p:sldLayoutId id="2147483657" r:id="rId13"/>
    <p:sldLayoutId id="2147483671" r:id="rId14"/>
    <p:sldLayoutId id="2147483667" r:id="rId15"/>
    <p:sldLayoutId id="2147483673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Font typeface="Arial"/>
        <a:buNone/>
        <a:defRPr sz="18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/>
        <a:buNone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287338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5"/>
        </a:buClr>
        <a:buSzPct val="110000"/>
        <a:buFont typeface="Arial"/>
        <a:buChar char="•"/>
        <a:tabLst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512763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5"/>
        </a:buClr>
        <a:buSzPct val="110000"/>
        <a:buFont typeface="Lucida Grande"/>
        <a:buChar char="–"/>
        <a:tabLst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863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5"/>
        </a:buClr>
        <a:buSzPct val="110000"/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874" y="276613"/>
            <a:ext cx="10515600" cy="981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219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71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8597" y="6407149"/>
            <a:ext cx="154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NJWEA.pn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7" y="5661872"/>
            <a:ext cx="1050500" cy="94812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525193" y="6361917"/>
            <a:ext cx="1510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00000"/>
                </a:solidFill>
                <a:latin typeface="Century Gothic"/>
                <a:cs typeface="Century Gothic"/>
              </a:rPr>
              <a:t>MAY 10, 2018</a:t>
            </a:r>
          </a:p>
        </p:txBody>
      </p:sp>
    </p:spTree>
    <p:extLst>
      <p:ext uri="{BB962C8B-B14F-4D97-AF65-F5344CB8AC3E}">
        <p14:creationId xmlns:p14="http://schemas.microsoft.com/office/powerpoint/2010/main" val="35448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Font typeface="Arial"/>
        <a:buNone/>
        <a:defRPr sz="18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/>
        <a:buNone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287338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5"/>
        </a:buClr>
        <a:buSzPct val="110000"/>
        <a:buFont typeface="Arial"/>
        <a:buChar char="•"/>
        <a:tabLst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512763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5"/>
        </a:buClr>
        <a:buSzPct val="110000"/>
        <a:buFont typeface="Lucida Grande"/>
        <a:buChar char="–"/>
        <a:tabLst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863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5"/>
        </a:buClr>
        <a:buSzPct val="110000"/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874" y="276613"/>
            <a:ext cx="10515600" cy="981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219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71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Mott MacDonald |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8597" y="6407149"/>
            <a:ext cx="154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8F0FC279-6C4B-3E4B-9D76-13DA1EAB71F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 descr="NJWEA.pn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7" y="5661872"/>
            <a:ext cx="1050500" cy="94812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525193" y="6361917"/>
            <a:ext cx="1510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00000"/>
                </a:solidFill>
                <a:latin typeface="Century Gothic"/>
                <a:cs typeface="Century Gothic"/>
              </a:rPr>
              <a:t>MAY 10, 2018</a:t>
            </a:r>
          </a:p>
        </p:txBody>
      </p:sp>
    </p:spTree>
    <p:extLst>
      <p:ext uri="{BB962C8B-B14F-4D97-AF65-F5344CB8AC3E}">
        <p14:creationId xmlns:p14="http://schemas.microsoft.com/office/powerpoint/2010/main" val="35448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Font typeface="Arial"/>
        <a:buNone/>
        <a:defRPr sz="18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/>
        <a:buNone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287338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5"/>
        </a:buClr>
        <a:buSzPct val="110000"/>
        <a:buFont typeface="Arial"/>
        <a:buChar char="•"/>
        <a:tabLst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512763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5"/>
        </a:buClr>
        <a:buSzPct val="110000"/>
        <a:buFont typeface="Lucida Grande"/>
        <a:buChar char="–"/>
        <a:tabLst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863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5"/>
        </a:buClr>
        <a:buSzPct val="110000"/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/>
        </p:nvSpPr>
        <p:spPr>
          <a:xfrm>
            <a:off x="14663" y="8110048"/>
            <a:ext cx="6081200" cy="10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endParaRPr sz="2667" dirty="0">
              <a:solidFill>
                <a:srgbClr val="426DA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8726905" y="5604979"/>
            <a:ext cx="3399770" cy="1082746"/>
          </a:xfrm>
          <a:prstGeom prst="rect">
            <a:avLst/>
          </a:prstGeom>
          <a:solidFill>
            <a:srgbClr val="3A5F9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-US" sz="1600" b="1" dirty="0">
                <a:solidFill>
                  <a:srgbClr val="FFFFFF"/>
                </a:solidFill>
                <a:latin typeface="Century Gothic" panose="020B0502020202020204" pitchFamily="34" charset="0"/>
                <a:ea typeface="Open Sans"/>
                <a:cs typeface="Open Sans"/>
                <a:sym typeface="Open Sans"/>
              </a:rPr>
              <a:t>CSO Permittee Network Meeting</a:t>
            </a:r>
            <a:endParaRPr lang="en" sz="1600" b="1" dirty="0">
              <a:solidFill>
                <a:srgbClr val="FFFFFF"/>
              </a:solidFill>
              <a:latin typeface="Century Gothic" panose="020B0502020202020204" pitchFamily="34" charset="0"/>
              <a:ea typeface="Open Sans"/>
              <a:cs typeface="Open Sans"/>
              <a:sym typeface="Open Sans"/>
            </a:endParaRPr>
          </a:p>
          <a:p>
            <a:pPr algn="r"/>
            <a:r>
              <a:rPr lang="en-US" sz="1733" b="1" dirty="0">
                <a:solidFill>
                  <a:srgbClr val="FFFFFF"/>
                </a:solidFill>
                <a:latin typeface="Century Gothic" panose="020B0502020202020204" pitchFamily="34" charset="0"/>
                <a:ea typeface="Open Sans"/>
                <a:cs typeface="Open Sans"/>
                <a:sym typeface="Open Sans"/>
              </a:rPr>
              <a:t>April 19, 2019</a:t>
            </a:r>
            <a:endParaRPr sz="1733" b="1" dirty="0">
              <a:solidFill>
                <a:srgbClr val="FFFFFF"/>
              </a:solidFill>
              <a:latin typeface="Century Gothic" panose="020B0502020202020204" pitchFamily="3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31685" y="1867683"/>
            <a:ext cx="5604933" cy="3715468"/>
            <a:chOff x="616499" y="1619642"/>
            <a:chExt cx="5604933" cy="3715468"/>
          </a:xfrm>
        </p:grpSpPr>
        <p:sp>
          <p:nvSpPr>
            <p:cNvPr id="3" name="Rectangle 2"/>
            <p:cNvSpPr/>
            <p:nvPr/>
          </p:nvSpPr>
          <p:spPr>
            <a:xfrm>
              <a:off x="616499" y="1619642"/>
              <a:ext cx="5604933" cy="3715468"/>
            </a:xfrm>
            <a:prstGeom prst="rect">
              <a:avLst/>
            </a:prstGeom>
            <a:solidFill>
              <a:srgbClr val="3E5C9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44" name="Shape 1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27634" y="1754584"/>
              <a:ext cx="2608265" cy="14378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Shape 1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35899" y="1754584"/>
              <a:ext cx="2594099" cy="1945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Shape 1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26733" y="3192468"/>
              <a:ext cx="2609166" cy="195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Shape 15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35899" y="3192469"/>
              <a:ext cx="2594099" cy="1945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Shape 156"/>
          <p:cNvSpPr txBox="1"/>
          <p:nvPr/>
        </p:nvSpPr>
        <p:spPr>
          <a:xfrm>
            <a:off x="8482448" y="4474480"/>
            <a:ext cx="3399770" cy="1570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US" b="1" dirty="0">
                <a:solidFill>
                  <a:srgbClr val="3A5F93"/>
                </a:solidFill>
                <a:latin typeface="Century Gothic" panose="020B0502020202020204" pitchFamily="34" charset="0"/>
                <a:ea typeface="Open Sans"/>
                <a:cs typeface="Open Sans"/>
                <a:sym typeface="Open Sans"/>
              </a:rPr>
              <a:t>Mott MacDonald, Iselin, NJ</a:t>
            </a:r>
          </a:p>
          <a:p>
            <a:pPr algn="r">
              <a:spcAft>
                <a:spcPts val="1000"/>
              </a:spcAft>
            </a:pPr>
            <a:r>
              <a:rPr lang="en-US" dirty="0">
                <a:solidFill>
                  <a:srgbClr val="3A5F93"/>
                </a:solidFill>
                <a:latin typeface="Century Gothic" panose="020B0502020202020204" pitchFamily="34" charset="0"/>
                <a:ea typeface="Open Sans"/>
                <a:cs typeface="Open Sans"/>
                <a:sym typeface="Open Sans"/>
              </a:rPr>
              <a:t>Kevin Wynn, PE</a:t>
            </a:r>
          </a:p>
          <a:p>
            <a:pPr algn="r">
              <a:spcAft>
                <a:spcPts val="1000"/>
              </a:spcAft>
            </a:pPr>
            <a:r>
              <a:rPr lang="en-US" dirty="0">
                <a:solidFill>
                  <a:srgbClr val="3A5F93"/>
                </a:solidFill>
                <a:latin typeface="Century Gothic" panose="020B0502020202020204" pitchFamily="34" charset="0"/>
                <a:ea typeface="Open Sans"/>
                <a:cs typeface="Open Sans"/>
                <a:sym typeface="Open Sans"/>
              </a:rPr>
              <a:t>Karen Karvazy, PE</a:t>
            </a:r>
          </a:p>
          <a:p>
            <a:pPr algn="r"/>
            <a:endParaRPr lang="en-US" dirty="0">
              <a:solidFill>
                <a:srgbClr val="3A5F93"/>
              </a:solidFill>
              <a:latin typeface="Century Gothic" panose="020B0502020202020204" pitchFamily="34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1026" name="Picture 2" descr="Image result for mott macdonal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t="23842" r="13774" b="24138"/>
          <a:stretch/>
        </p:blipFill>
        <p:spPr bwMode="auto">
          <a:xfrm>
            <a:off x="10519097" y="1892677"/>
            <a:ext cx="1413585" cy="1082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930" b="553"/>
          <a:stretch/>
        </p:blipFill>
        <p:spPr>
          <a:xfrm>
            <a:off x="10519097" y="348602"/>
            <a:ext cx="1228177" cy="125965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47020" y="679839"/>
            <a:ext cx="6146800" cy="1301804"/>
          </a:xfrm>
        </p:spPr>
        <p:txBody>
          <a:bodyPr/>
          <a:lstStyle/>
          <a:p>
            <a:pPr algn="l"/>
            <a:r>
              <a:rPr lang="en" sz="2000" dirty="0">
                <a:solidFill>
                  <a:srgbClr val="3A5F93"/>
                </a:solidFill>
                <a:latin typeface="Century Gothic" panose="020B0502020202020204" pitchFamily="34" charset="0"/>
                <a:ea typeface="Open Sans"/>
                <a:cs typeface="Open Sans"/>
                <a:sym typeface="Open Sans"/>
              </a:rPr>
              <a:t>INNOVATIVE APPROACHES FOR </a:t>
            </a:r>
            <a:br>
              <a:rPr lang="en" sz="2000" dirty="0">
                <a:solidFill>
                  <a:srgbClr val="3A5F93"/>
                </a:solidFill>
                <a:latin typeface="Century Gothic" panose="020B0502020202020204" pitchFamily="34" charset="0"/>
                <a:ea typeface="Open Sans"/>
                <a:cs typeface="Open Sans"/>
                <a:sym typeface="Open Sans"/>
              </a:rPr>
            </a:br>
            <a:r>
              <a:rPr lang="en" sz="3200" dirty="0">
                <a:solidFill>
                  <a:srgbClr val="3A5F93"/>
                </a:solidFill>
                <a:latin typeface="Century Gothic" panose="020B0502020202020204" pitchFamily="34" charset="0"/>
                <a:ea typeface="Open Sans"/>
                <a:cs typeface="Open Sans"/>
                <a:sym typeface="Open Sans"/>
              </a:rPr>
              <a:t>PEAK FLOW REDUCTION </a:t>
            </a:r>
            <a:br>
              <a:rPr lang="en-US" sz="2800" dirty="0">
                <a:solidFill>
                  <a:srgbClr val="3A5F93"/>
                </a:solidFill>
                <a:latin typeface="Century Gothic" panose="020B0502020202020204" pitchFamily="34" charset="0"/>
                <a:ea typeface="Open Sans"/>
                <a:cs typeface="Open Sans"/>
                <a:sym typeface="Open Sans"/>
              </a:rPr>
            </a:br>
            <a:r>
              <a:rPr lang="en" sz="1800" b="0" dirty="0">
                <a:solidFill>
                  <a:srgbClr val="3A5F93"/>
                </a:solidFill>
                <a:latin typeface="Century Gothic" panose="020B0502020202020204" pitchFamily="34" charset="0"/>
                <a:ea typeface="Open Sans"/>
                <a:cs typeface="Open Sans"/>
                <a:sym typeface="Open Sans"/>
              </a:rPr>
              <a:t>IN NORTH HUDSON’S COMBINED SEWER NETWORK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326283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21EA8-B7F2-4C3B-AB82-B76D2F91D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Tool</a:t>
            </a:r>
          </a:p>
        </p:txBody>
      </p:sp>
      <p:pic>
        <p:nvPicPr>
          <p:cNvPr id="4" name="SWM_TOOL">
            <a:hlinkClick r:id="" action="ppaction://media"/>
            <a:extLst>
              <a:ext uri="{FF2B5EF4-FFF2-40B4-BE49-F238E27FC236}">
                <a16:creationId xmlns:a16="http://schemas.microsoft.com/office/drawing/2014/main" id="{150AF496-BDBB-415C-B4E0-EAA11443E7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2067" y="859939"/>
            <a:ext cx="10013299" cy="562552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26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9719816" y="-2145438"/>
            <a:ext cx="4290880" cy="4290876"/>
          </a:xfrm>
          <a:custGeom>
            <a:avLst/>
            <a:gdLst>
              <a:gd name="connsiteX0" fmla="*/ 2183682 w 4351535"/>
              <a:gd name="connsiteY0" fmla="*/ 882869 h 4351535"/>
              <a:gd name="connsiteX1" fmla="*/ 876399 w 4351535"/>
              <a:gd name="connsiteY1" fmla="*/ 2186028 h 4351535"/>
              <a:gd name="connsiteX2" fmla="*/ 2183682 w 4351535"/>
              <a:gd name="connsiteY2" fmla="*/ 3489187 h 4351535"/>
              <a:gd name="connsiteX3" fmla="*/ 3490965 w 4351535"/>
              <a:gd name="connsiteY3" fmla="*/ 2186028 h 4351535"/>
              <a:gd name="connsiteX4" fmla="*/ 2183682 w 4351535"/>
              <a:gd name="connsiteY4" fmla="*/ 882869 h 4351535"/>
              <a:gd name="connsiteX5" fmla="*/ 0 w 4351535"/>
              <a:gd name="connsiteY5" fmla="*/ 0 h 4351535"/>
              <a:gd name="connsiteX6" fmla="*/ 4351535 w 4351535"/>
              <a:gd name="connsiteY6" fmla="*/ 0 h 4351535"/>
              <a:gd name="connsiteX7" fmla="*/ 4351535 w 4351535"/>
              <a:gd name="connsiteY7" fmla="*/ 4351535 h 4351535"/>
              <a:gd name="connsiteX8" fmla="*/ 0 w 4351535"/>
              <a:gd name="connsiteY8" fmla="*/ 4351535 h 435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1535" h="4351535">
                <a:moveTo>
                  <a:pt x="2183682" y="882869"/>
                </a:moveTo>
                <a:cubicBezTo>
                  <a:pt x="1461690" y="882869"/>
                  <a:pt x="876399" y="1466313"/>
                  <a:pt x="876399" y="2186028"/>
                </a:cubicBezTo>
                <a:cubicBezTo>
                  <a:pt x="876399" y="2905743"/>
                  <a:pt x="1461690" y="3489187"/>
                  <a:pt x="2183682" y="3489187"/>
                </a:cubicBezTo>
                <a:cubicBezTo>
                  <a:pt x="2905674" y="3489187"/>
                  <a:pt x="3490965" y="2905743"/>
                  <a:pt x="3490965" y="2186028"/>
                </a:cubicBezTo>
                <a:cubicBezTo>
                  <a:pt x="3490965" y="1466313"/>
                  <a:pt x="2905674" y="882869"/>
                  <a:pt x="2183682" y="882869"/>
                </a:cubicBezTo>
                <a:close/>
                <a:moveTo>
                  <a:pt x="0" y="0"/>
                </a:moveTo>
                <a:lnTo>
                  <a:pt x="4351535" y="0"/>
                </a:lnTo>
                <a:lnTo>
                  <a:pt x="4351535" y="4351535"/>
                </a:lnTo>
                <a:lnTo>
                  <a:pt x="0" y="4351535"/>
                </a:lnTo>
                <a:close/>
              </a:path>
            </a:pathLst>
          </a:custGeom>
          <a:solidFill>
            <a:srgbClr val="F8AC0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1340-3D91-4629-B916-10D45F58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Implementation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6C6976-0294-440B-9FA3-8F9818B47EC6}"/>
              </a:ext>
            </a:extLst>
          </p:cNvPr>
          <p:cNvGrpSpPr/>
          <p:nvPr/>
        </p:nvGrpSpPr>
        <p:grpSpPr>
          <a:xfrm>
            <a:off x="7980365" y="3122023"/>
            <a:ext cx="3478902" cy="3412025"/>
            <a:chOff x="1580953" y="2719961"/>
            <a:chExt cx="1864121" cy="16793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820636-DC70-455D-8AC9-D679AF607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0953" y="2719961"/>
              <a:ext cx="1864121" cy="1679329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4CB26E1-EE3C-4453-AC0F-B678C696F7A2}"/>
                </a:ext>
              </a:extLst>
            </p:cNvPr>
            <p:cNvCxnSpPr/>
            <p:nvPr/>
          </p:nvCxnSpPr>
          <p:spPr>
            <a:xfrm flipV="1">
              <a:off x="2183156" y="2862453"/>
              <a:ext cx="0" cy="960449"/>
            </a:xfrm>
            <a:prstGeom prst="straightConnector1">
              <a:avLst/>
            </a:prstGeom>
            <a:ln w="9525" cmpd="sng">
              <a:solidFill>
                <a:schemeClr val="bg1">
                  <a:lumMod val="75000"/>
                </a:schemeClr>
              </a:solidFill>
              <a:headEnd type="triangl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AB5AD-FC6E-49A9-8760-283BE7AE7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9" y="987436"/>
            <a:ext cx="10351263" cy="5108563"/>
          </a:xfrm>
        </p:spPr>
        <p:txBody>
          <a:bodyPr/>
          <a:lstStyle/>
          <a:p>
            <a:r>
              <a:rPr lang="en-US" dirty="0"/>
              <a:t>Program Challenges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Small sites (under 0.3 acres) require a minimum orifice size to prevent clogging, but allows too much flow for peak shaving.</a:t>
            </a:r>
          </a:p>
          <a:p>
            <a:pPr lvl="2"/>
            <a:r>
              <a:rPr lang="en-US" dirty="0"/>
              <a:t>Limits to passively controlled systems – only use gravity, but need certain size orifice, but cannot hold back flow in system.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Program Assists</a:t>
            </a:r>
          </a:p>
          <a:p>
            <a:pPr lvl="2"/>
            <a:r>
              <a:rPr lang="en-US" dirty="0"/>
              <a:t>3 of 4 Municipalities have passed the Inspection Program.</a:t>
            </a:r>
          </a:p>
          <a:p>
            <a:pPr lvl="3"/>
            <a:r>
              <a:rPr lang="en-US" dirty="0"/>
              <a:t>Allows Inspections on Private Property</a:t>
            </a:r>
          </a:p>
          <a:p>
            <a:pPr lvl="3"/>
            <a:r>
              <a:rPr lang="en-US" dirty="0"/>
              <a:t>Corrective actions for failure to maintain system</a:t>
            </a:r>
          </a:p>
          <a:p>
            <a:pPr marL="58738" lvl="2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66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9719816" y="-2145438"/>
            <a:ext cx="4290880" cy="4290876"/>
          </a:xfrm>
          <a:custGeom>
            <a:avLst/>
            <a:gdLst>
              <a:gd name="connsiteX0" fmla="*/ 2183682 w 4351535"/>
              <a:gd name="connsiteY0" fmla="*/ 882869 h 4351535"/>
              <a:gd name="connsiteX1" fmla="*/ 876399 w 4351535"/>
              <a:gd name="connsiteY1" fmla="*/ 2186028 h 4351535"/>
              <a:gd name="connsiteX2" fmla="*/ 2183682 w 4351535"/>
              <a:gd name="connsiteY2" fmla="*/ 3489187 h 4351535"/>
              <a:gd name="connsiteX3" fmla="*/ 3490965 w 4351535"/>
              <a:gd name="connsiteY3" fmla="*/ 2186028 h 4351535"/>
              <a:gd name="connsiteX4" fmla="*/ 2183682 w 4351535"/>
              <a:gd name="connsiteY4" fmla="*/ 882869 h 4351535"/>
              <a:gd name="connsiteX5" fmla="*/ 0 w 4351535"/>
              <a:gd name="connsiteY5" fmla="*/ 0 h 4351535"/>
              <a:gd name="connsiteX6" fmla="*/ 4351535 w 4351535"/>
              <a:gd name="connsiteY6" fmla="*/ 0 h 4351535"/>
              <a:gd name="connsiteX7" fmla="*/ 4351535 w 4351535"/>
              <a:gd name="connsiteY7" fmla="*/ 4351535 h 4351535"/>
              <a:gd name="connsiteX8" fmla="*/ 0 w 4351535"/>
              <a:gd name="connsiteY8" fmla="*/ 4351535 h 435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1535" h="4351535">
                <a:moveTo>
                  <a:pt x="2183682" y="882869"/>
                </a:moveTo>
                <a:cubicBezTo>
                  <a:pt x="1461690" y="882869"/>
                  <a:pt x="876399" y="1466313"/>
                  <a:pt x="876399" y="2186028"/>
                </a:cubicBezTo>
                <a:cubicBezTo>
                  <a:pt x="876399" y="2905743"/>
                  <a:pt x="1461690" y="3489187"/>
                  <a:pt x="2183682" y="3489187"/>
                </a:cubicBezTo>
                <a:cubicBezTo>
                  <a:pt x="2905674" y="3489187"/>
                  <a:pt x="3490965" y="2905743"/>
                  <a:pt x="3490965" y="2186028"/>
                </a:cubicBezTo>
                <a:cubicBezTo>
                  <a:pt x="3490965" y="1466313"/>
                  <a:pt x="2905674" y="882869"/>
                  <a:pt x="2183682" y="882869"/>
                </a:cubicBezTo>
                <a:close/>
                <a:moveTo>
                  <a:pt x="0" y="0"/>
                </a:moveTo>
                <a:lnTo>
                  <a:pt x="4351535" y="0"/>
                </a:lnTo>
                <a:lnTo>
                  <a:pt x="4351535" y="4351535"/>
                </a:lnTo>
                <a:lnTo>
                  <a:pt x="0" y="4351535"/>
                </a:lnTo>
                <a:close/>
              </a:path>
            </a:pathLst>
          </a:custGeom>
          <a:solidFill>
            <a:srgbClr val="F8AC0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1340-3D91-4629-B916-10D45F58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Automated Control 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AB5AD-FC6E-49A9-8760-283BE7AE7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9" y="987436"/>
            <a:ext cx="10351263" cy="5108563"/>
          </a:xfrm>
        </p:spPr>
        <p:txBody>
          <a:bodyPr/>
          <a:lstStyle/>
          <a:p>
            <a:pPr lvl="2"/>
            <a:r>
              <a:rPr lang="en-US" dirty="0"/>
              <a:t>All Sites &gt; 10,000 square feet are required to install automated valves to control stormwater.</a:t>
            </a:r>
          </a:p>
          <a:p>
            <a:pPr lvl="3"/>
            <a:r>
              <a:rPr lang="en-US" dirty="0"/>
              <a:t>OPTI Valves – real time control</a:t>
            </a:r>
          </a:p>
          <a:p>
            <a:pPr lvl="3"/>
            <a:r>
              <a:rPr lang="en-US" dirty="0"/>
              <a:t>Mission Communications – NHSA Operated Valves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New requirements for Owner-Authority Access Agreements </a:t>
            </a:r>
          </a:p>
          <a:p>
            <a:pPr lvl="3"/>
            <a:r>
              <a:rPr lang="en-US" dirty="0"/>
              <a:t>Reviewed During the Sewer Connection Application Phase</a:t>
            </a:r>
          </a:p>
          <a:p>
            <a:pPr lvl="3"/>
            <a:r>
              <a:rPr lang="en-US" dirty="0"/>
              <a:t>Recorded with Hudson County Property records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>
              <a:buFont typeface="Wingdings" panose="05000000000000000000" pitchFamily="2" charset="2"/>
              <a:buChar char="§"/>
            </a:pPr>
            <a:endParaRPr lang="en-US" dirty="0"/>
          </a:p>
          <a:p>
            <a:pPr marL="58738" lvl="2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2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0146" y="286324"/>
            <a:ext cx="4549631" cy="646545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CMAC Technology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4460" r="11100"/>
          <a:stretch/>
        </p:blipFill>
        <p:spPr>
          <a:xfrm>
            <a:off x="422764" y="1239714"/>
            <a:ext cx="8218010" cy="5540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69777" y="1046285"/>
            <a:ext cx="4475285" cy="214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227797" y="1236640"/>
            <a:ext cx="4716426" cy="3184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Secure continuous monitoring and adaptive control</a:t>
            </a:r>
            <a:endParaRPr lang="en-US" b="1" dirty="0">
              <a:latin typeface="Century Gothic" panose="020B0502020202020204" pitchFamily="34" charset="0"/>
            </a:endParaRPr>
          </a:p>
          <a:p>
            <a:pPr marL="287338" lvl="1" indent="-169863" fontAlgn="base">
              <a:lnSpc>
                <a:spcPct val="110000"/>
              </a:lnSpc>
              <a:spcAft>
                <a:spcPts val="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Built on modern cloud architecture </a:t>
            </a:r>
          </a:p>
          <a:p>
            <a:pPr marL="287338" lvl="1" indent="-169863" fontAlgn="base">
              <a:lnSpc>
                <a:spcPct val="110000"/>
              </a:lnSpc>
              <a:spcAft>
                <a:spcPts val="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Web-based dashboards </a:t>
            </a:r>
          </a:p>
          <a:p>
            <a:pPr marL="287338" lvl="1" indent="-169863" fontAlgn="base">
              <a:lnSpc>
                <a:spcPct val="110000"/>
              </a:lnSpc>
              <a:spcAft>
                <a:spcPts val="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Provides data transparency and infrastructure intelligence</a:t>
            </a:r>
          </a:p>
          <a:p>
            <a:pPr marL="287338" lvl="1" indent="-169863" fontAlgn="base">
              <a:lnSpc>
                <a:spcPct val="110000"/>
              </a:lnSpc>
              <a:spcAft>
                <a:spcPts val="8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Applies where timing, duration, volume, and peak flow reduction are important. </a:t>
            </a:r>
            <a:endParaRPr lang="en-US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932869"/>
          </a:xfrm>
          <a:prstGeom prst="rect">
            <a:avLst/>
          </a:prstGeom>
          <a:solidFill>
            <a:srgbClr val="3A5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5"/>
          <p:cNvSpPr txBox="1">
            <a:spLocks/>
          </p:cNvSpPr>
          <p:nvPr/>
        </p:nvSpPr>
        <p:spPr>
          <a:xfrm>
            <a:off x="240146" y="143161"/>
            <a:ext cx="4549631" cy="6465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CMAC Technology</a:t>
            </a:r>
          </a:p>
        </p:txBody>
      </p:sp>
      <p:sp>
        <p:nvSpPr>
          <p:cNvPr id="11" name="Freeform 10"/>
          <p:cNvSpPr/>
          <p:nvPr/>
        </p:nvSpPr>
        <p:spPr>
          <a:xfrm rot="5400000">
            <a:off x="10141034" y="4783064"/>
            <a:ext cx="2396501" cy="1753371"/>
          </a:xfrm>
          <a:custGeom>
            <a:avLst/>
            <a:gdLst>
              <a:gd name="connsiteX0" fmla="*/ 0 w 3311100"/>
              <a:gd name="connsiteY0" fmla="*/ 0 h 2422527"/>
              <a:gd name="connsiteX1" fmla="*/ 3311100 w 3311100"/>
              <a:gd name="connsiteY1" fmla="*/ 0 h 2422527"/>
              <a:gd name="connsiteX2" fmla="*/ 3311100 w 3311100"/>
              <a:gd name="connsiteY2" fmla="*/ 2422527 h 2422527"/>
              <a:gd name="connsiteX3" fmla="*/ 2551344 w 3311100"/>
              <a:gd name="connsiteY3" fmla="*/ 2422527 h 2422527"/>
              <a:gd name="connsiteX4" fmla="*/ 1762529 w 3311100"/>
              <a:gd name="connsiteY4" fmla="*/ 1673612 h 2422527"/>
              <a:gd name="connsiteX5" fmla="*/ 2544445 w 3311100"/>
              <a:gd name="connsiteY5" fmla="*/ 1673612 h 2422527"/>
              <a:gd name="connsiteX6" fmla="*/ 2541771 w 3311100"/>
              <a:gd name="connsiteY6" fmla="*/ 719093 h 2422527"/>
              <a:gd name="connsiteX7" fmla="*/ 752647 w 3311100"/>
              <a:gd name="connsiteY7" fmla="*/ 719093 h 242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11100" h="2422527">
                <a:moveTo>
                  <a:pt x="0" y="0"/>
                </a:moveTo>
                <a:lnTo>
                  <a:pt x="3311100" y="0"/>
                </a:lnTo>
                <a:lnTo>
                  <a:pt x="3311100" y="2422527"/>
                </a:lnTo>
                <a:lnTo>
                  <a:pt x="2551344" y="2422527"/>
                </a:lnTo>
                <a:lnTo>
                  <a:pt x="1762529" y="1673612"/>
                </a:lnTo>
                <a:lnTo>
                  <a:pt x="2544445" y="1673612"/>
                </a:lnTo>
                <a:lnTo>
                  <a:pt x="2541771" y="719093"/>
                </a:lnTo>
                <a:lnTo>
                  <a:pt x="752647" y="71909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62643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0146" y="286324"/>
            <a:ext cx="5578763" cy="646545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Projects – Southwest Park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1032" name="Picture 8" descr="https://lh5.googleusercontent.com/J7GWUYg8HiF_bAL8nUzGcAHKBvBQU38p4-2Wotz9LeYS0kfVSUtbGnOLTVmq4Lc-sXmAhq_-65ifMZ5Y25fBu4PTvsDJW_8M1-1gRNZR-vS5gDW3jCktsbcLRvW1zkLP4bfHZ71he6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1" y="952850"/>
            <a:ext cx="7646911" cy="3780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58" y="3744207"/>
            <a:ext cx="4543638" cy="263619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0411396" y="286324"/>
            <a:ext cx="1780604" cy="2556971"/>
          </a:xfrm>
          <a:custGeom>
            <a:avLst/>
            <a:gdLst>
              <a:gd name="connsiteX0" fmla="*/ 988600 w 2974843"/>
              <a:gd name="connsiteY0" fmla="*/ 1187749 h 4271911"/>
              <a:gd name="connsiteX1" fmla="*/ 988600 w 2974843"/>
              <a:gd name="connsiteY1" fmla="*/ 3202801 h 4271911"/>
              <a:gd name="connsiteX2" fmla="*/ 792425 w 2974843"/>
              <a:gd name="connsiteY2" fmla="*/ 3182717 h 4271911"/>
              <a:gd name="connsiteX3" fmla="*/ 0 w 2974843"/>
              <a:gd name="connsiteY3" fmla="*/ 2195275 h 4271911"/>
              <a:gd name="connsiteX4" fmla="*/ 792425 w 2974843"/>
              <a:gd name="connsiteY4" fmla="*/ 1207833 h 4271911"/>
              <a:gd name="connsiteX5" fmla="*/ 992436 w 2974843"/>
              <a:gd name="connsiteY5" fmla="*/ 1187356 h 4271911"/>
              <a:gd name="connsiteX6" fmla="*/ 992456 w 2974843"/>
              <a:gd name="connsiteY6" fmla="*/ 1187357 h 4271911"/>
              <a:gd name="connsiteX7" fmla="*/ 993807 w 2974843"/>
              <a:gd name="connsiteY7" fmla="*/ 1187495 h 4271911"/>
              <a:gd name="connsiteX8" fmla="*/ 993807 w 2974843"/>
              <a:gd name="connsiteY8" fmla="*/ 3203053 h 4271911"/>
              <a:gd name="connsiteX9" fmla="*/ 992436 w 2974843"/>
              <a:gd name="connsiteY9" fmla="*/ 3203193 h 4271911"/>
              <a:gd name="connsiteX10" fmla="*/ 992435 w 2974843"/>
              <a:gd name="connsiteY10" fmla="*/ 3203193 h 4271911"/>
              <a:gd name="connsiteX11" fmla="*/ 992436 w 2974843"/>
              <a:gd name="connsiteY11" fmla="*/ 1187356 h 4271911"/>
              <a:gd name="connsiteX12" fmla="*/ 1026985 w 2974843"/>
              <a:gd name="connsiteY12" fmla="*/ 0 h 4271911"/>
              <a:gd name="connsiteX13" fmla="*/ 2974843 w 2974843"/>
              <a:gd name="connsiteY13" fmla="*/ 2135956 h 4271911"/>
              <a:gd name="connsiteX14" fmla="*/ 1026985 w 2974843"/>
              <a:gd name="connsiteY14" fmla="*/ 4271911 h 4271911"/>
              <a:gd name="connsiteX15" fmla="*/ 988600 w 2974843"/>
              <a:gd name="connsiteY15" fmla="*/ 4270847 h 4271911"/>
              <a:gd name="connsiteX16" fmla="*/ 988600 w 2974843"/>
              <a:gd name="connsiteY16" fmla="*/ 3202801 h 4271911"/>
              <a:gd name="connsiteX17" fmla="*/ 992436 w 2974843"/>
              <a:gd name="connsiteY17" fmla="*/ 3203194 h 4271911"/>
              <a:gd name="connsiteX18" fmla="*/ 993807 w 2974843"/>
              <a:gd name="connsiteY18" fmla="*/ 3203124 h 4271911"/>
              <a:gd name="connsiteX19" fmla="*/ 993807 w 2974843"/>
              <a:gd name="connsiteY19" fmla="*/ 3203053 h 4271911"/>
              <a:gd name="connsiteX20" fmla="*/ 1192446 w 2974843"/>
              <a:gd name="connsiteY20" fmla="*/ 3182716 h 4271911"/>
              <a:gd name="connsiteX21" fmla="*/ 1984870 w 2974843"/>
              <a:gd name="connsiteY21" fmla="*/ 2195274 h 4271911"/>
              <a:gd name="connsiteX22" fmla="*/ 1192446 w 2974843"/>
              <a:gd name="connsiteY22" fmla="*/ 1207832 h 4271911"/>
              <a:gd name="connsiteX23" fmla="*/ 993807 w 2974843"/>
              <a:gd name="connsiteY23" fmla="*/ 1187495 h 4271911"/>
              <a:gd name="connsiteX24" fmla="*/ 993807 w 2974843"/>
              <a:gd name="connsiteY24" fmla="*/ 1187426 h 4271911"/>
              <a:gd name="connsiteX25" fmla="*/ 992456 w 2974843"/>
              <a:gd name="connsiteY25" fmla="*/ 1187357 h 4271911"/>
              <a:gd name="connsiteX26" fmla="*/ 992436 w 2974843"/>
              <a:gd name="connsiteY26" fmla="*/ 1187355 h 4271911"/>
              <a:gd name="connsiteX27" fmla="*/ 992436 w 2974843"/>
              <a:gd name="connsiteY27" fmla="*/ 1187356 h 4271911"/>
              <a:gd name="connsiteX28" fmla="*/ 988600 w 2974843"/>
              <a:gd name="connsiteY28" fmla="*/ 1187749 h 4271911"/>
              <a:gd name="connsiteX29" fmla="*/ 988600 w 2974843"/>
              <a:gd name="connsiteY29" fmla="*/ 1065 h 4271911"/>
              <a:gd name="connsiteX30" fmla="*/ 1026985 w 2974843"/>
              <a:gd name="connsiteY30" fmla="*/ 0 h 427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974843" h="4271911">
                <a:moveTo>
                  <a:pt x="988600" y="1187749"/>
                </a:moveTo>
                <a:lnTo>
                  <a:pt x="988600" y="3202801"/>
                </a:lnTo>
                <a:lnTo>
                  <a:pt x="792425" y="3182717"/>
                </a:lnTo>
                <a:cubicBezTo>
                  <a:pt x="340189" y="3088732"/>
                  <a:pt x="0" y="2682351"/>
                  <a:pt x="0" y="2195275"/>
                </a:cubicBezTo>
                <a:cubicBezTo>
                  <a:pt x="0" y="1708199"/>
                  <a:pt x="340189" y="1301818"/>
                  <a:pt x="792425" y="1207833"/>
                </a:cubicBezTo>
                <a:close/>
                <a:moveTo>
                  <a:pt x="992436" y="1187356"/>
                </a:moveTo>
                <a:lnTo>
                  <a:pt x="992456" y="1187357"/>
                </a:lnTo>
                <a:lnTo>
                  <a:pt x="993807" y="1187495"/>
                </a:lnTo>
                <a:lnTo>
                  <a:pt x="993807" y="3203053"/>
                </a:lnTo>
                <a:lnTo>
                  <a:pt x="992436" y="3203193"/>
                </a:lnTo>
                <a:lnTo>
                  <a:pt x="992435" y="3203193"/>
                </a:lnTo>
                <a:lnTo>
                  <a:pt x="992436" y="1187356"/>
                </a:lnTo>
                <a:close/>
                <a:moveTo>
                  <a:pt x="1026985" y="0"/>
                </a:moveTo>
                <a:cubicBezTo>
                  <a:pt x="2102757" y="0"/>
                  <a:pt x="2974843" y="956300"/>
                  <a:pt x="2974843" y="2135956"/>
                </a:cubicBezTo>
                <a:cubicBezTo>
                  <a:pt x="2974843" y="3315612"/>
                  <a:pt x="2102757" y="4271911"/>
                  <a:pt x="1026985" y="4271911"/>
                </a:cubicBezTo>
                <a:lnTo>
                  <a:pt x="988600" y="4270847"/>
                </a:lnTo>
                <a:lnTo>
                  <a:pt x="988600" y="3202801"/>
                </a:lnTo>
                <a:lnTo>
                  <a:pt x="992436" y="3203194"/>
                </a:lnTo>
                <a:cubicBezTo>
                  <a:pt x="992893" y="3203194"/>
                  <a:pt x="993350" y="3203194"/>
                  <a:pt x="993807" y="3203124"/>
                </a:cubicBezTo>
                <a:lnTo>
                  <a:pt x="993807" y="3203053"/>
                </a:lnTo>
                <a:lnTo>
                  <a:pt x="1192446" y="3182716"/>
                </a:lnTo>
                <a:cubicBezTo>
                  <a:pt x="1644682" y="3088731"/>
                  <a:pt x="1984870" y="2682350"/>
                  <a:pt x="1984870" y="2195274"/>
                </a:cubicBezTo>
                <a:cubicBezTo>
                  <a:pt x="1984870" y="1708198"/>
                  <a:pt x="1644682" y="1301817"/>
                  <a:pt x="1192446" y="1207832"/>
                </a:cubicBezTo>
                <a:lnTo>
                  <a:pt x="993807" y="1187495"/>
                </a:lnTo>
                <a:lnTo>
                  <a:pt x="993807" y="1187426"/>
                </a:lnTo>
                <a:lnTo>
                  <a:pt x="992456" y="1187357"/>
                </a:lnTo>
                <a:lnTo>
                  <a:pt x="992436" y="1187355"/>
                </a:lnTo>
                <a:lnTo>
                  <a:pt x="992436" y="1187356"/>
                </a:lnTo>
                <a:lnTo>
                  <a:pt x="988600" y="1187749"/>
                </a:lnTo>
                <a:lnTo>
                  <a:pt x="988600" y="1065"/>
                </a:lnTo>
                <a:cubicBezTo>
                  <a:pt x="1001358" y="136"/>
                  <a:pt x="1014157" y="0"/>
                  <a:pt x="1026985" y="0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932869"/>
          </a:xfrm>
          <a:prstGeom prst="rect">
            <a:avLst/>
          </a:prstGeom>
          <a:solidFill>
            <a:srgbClr val="3A5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240145" y="143161"/>
            <a:ext cx="6443683" cy="6465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Southwest Park, Hoboken, NJ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420470" y="5006166"/>
            <a:ext cx="5398439" cy="165735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ct val="110000"/>
              </a:lnSpc>
              <a:spcAft>
                <a:spcPts val="3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Century Gothic" panose="020B0502020202020204" pitchFamily="34" charset="0"/>
              </a:rPr>
              <a:t>67,000 gal total capture</a:t>
            </a:r>
          </a:p>
          <a:p>
            <a:pPr marL="228600" indent="-228600">
              <a:lnSpc>
                <a:spcPct val="110000"/>
              </a:lnSpc>
              <a:spcAft>
                <a:spcPts val="3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Century Gothic" panose="020B0502020202020204" pitchFamily="34" charset="0"/>
              </a:rPr>
              <a:t>0.88 acre watershed</a:t>
            </a:r>
          </a:p>
          <a:p>
            <a:pPr marL="228600" indent="-228600">
              <a:lnSpc>
                <a:spcPct val="110000"/>
              </a:lnSpc>
              <a:spcAft>
                <a:spcPts val="3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Century Gothic" panose="020B0502020202020204" pitchFamily="34" charset="0"/>
              </a:rPr>
              <a:t>Can retain half of volume to release </a:t>
            </a:r>
            <a:br>
              <a:rPr lang="en-US" sz="2000" dirty="0">
                <a:ln w="0"/>
                <a:latin typeface="Century Gothic" panose="020B0502020202020204" pitchFamily="34" charset="0"/>
              </a:rPr>
            </a:br>
            <a:r>
              <a:rPr lang="en-US" sz="2000" dirty="0">
                <a:ln w="0"/>
                <a:latin typeface="Century Gothic" panose="020B0502020202020204" pitchFamily="34" charset="0"/>
              </a:rPr>
              <a:t>in dry weather</a:t>
            </a:r>
          </a:p>
        </p:txBody>
      </p:sp>
    </p:spTree>
    <p:extLst>
      <p:ext uri="{BB962C8B-B14F-4D97-AF65-F5344CB8AC3E}">
        <p14:creationId xmlns:p14="http://schemas.microsoft.com/office/powerpoint/2010/main" val="1657871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0146" y="286324"/>
            <a:ext cx="5578763" cy="646545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Projects – Southwest Park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1034" name="Picture 10" descr="https://lh3.googleusercontent.com/ecTTyHjB7PuwyDJaIufrGNNsC7PvqGSySA5XMVQzxaC3JucAnb0nfyonsfMAjN14rua16hjaqoRwfvrqGujwtMuke3udtDVQlVzIT6U21xy7XJRmOnzYeFjZ6fdBy9xC5tkLZrUsG2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6" y="1897582"/>
            <a:ext cx="6528244" cy="3685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B-4eIuWjkYOh1Iu6ZUcPM6F_vbeSBn85xZfLe_iufYmqzixNPuELQayWYJD9HXFocqxhFmRg3I1gaBX5WMW0vUWYttcQTg03btUN5hDTVMDEco0rDoLyZzYcMmgGsBHB2Hld_CzBQS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894" y="539464"/>
            <a:ext cx="4516766" cy="6022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932869"/>
          </a:xfrm>
          <a:prstGeom prst="rect">
            <a:avLst/>
          </a:prstGeom>
          <a:solidFill>
            <a:srgbClr val="3A5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240145" y="143161"/>
            <a:ext cx="6443683" cy="6465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Southwest Park, Hoboken, NJ</a:t>
            </a:r>
          </a:p>
        </p:txBody>
      </p:sp>
    </p:spTree>
    <p:extLst>
      <p:ext uri="{BB962C8B-B14F-4D97-AF65-F5344CB8AC3E}">
        <p14:creationId xmlns:p14="http://schemas.microsoft.com/office/powerpoint/2010/main" val="163165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2700000">
            <a:off x="11387309" y="4997235"/>
            <a:ext cx="967484" cy="2822057"/>
          </a:xfrm>
          <a:custGeom>
            <a:avLst/>
            <a:gdLst>
              <a:gd name="connsiteX0" fmla="*/ 0 w 1521963"/>
              <a:gd name="connsiteY0" fmla="*/ 3754427 h 6225646"/>
              <a:gd name="connsiteX1" fmla="*/ 1488212 w 1521963"/>
              <a:gd name="connsiteY1" fmla="*/ 3754427 h 6225646"/>
              <a:gd name="connsiteX2" fmla="*/ 1488212 w 1521963"/>
              <a:gd name="connsiteY2" fmla="*/ 6225646 h 6225646"/>
              <a:gd name="connsiteX3" fmla="*/ 0 w 1521963"/>
              <a:gd name="connsiteY3" fmla="*/ 6225646 h 6225646"/>
              <a:gd name="connsiteX4" fmla="*/ 33751 w 1521963"/>
              <a:gd name="connsiteY4" fmla="*/ 0 h 6225646"/>
              <a:gd name="connsiteX5" fmla="*/ 1521963 w 1521963"/>
              <a:gd name="connsiteY5" fmla="*/ 0 h 6225646"/>
              <a:gd name="connsiteX6" fmla="*/ 1521963 w 1521963"/>
              <a:gd name="connsiteY6" fmla="*/ 2471219 h 6225646"/>
              <a:gd name="connsiteX7" fmla="*/ 33751 w 1521963"/>
              <a:gd name="connsiteY7" fmla="*/ 2471219 h 622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1963" h="6225646">
                <a:moveTo>
                  <a:pt x="0" y="3754427"/>
                </a:moveTo>
                <a:lnTo>
                  <a:pt x="1488212" y="3754427"/>
                </a:lnTo>
                <a:lnTo>
                  <a:pt x="1488212" y="6225646"/>
                </a:lnTo>
                <a:lnTo>
                  <a:pt x="0" y="6225646"/>
                </a:lnTo>
                <a:close/>
                <a:moveTo>
                  <a:pt x="33751" y="0"/>
                </a:moveTo>
                <a:lnTo>
                  <a:pt x="1521963" y="0"/>
                </a:lnTo>
                <a:lnTo>
                  <a:pt x="1521963" y="2471219"/>
                </a:lnTo>
                <a:lnTo>
                  <a:pt x="33751" y="2471219"/>
                </a:lnTo>
                <a:close/>
              </a:path>
            </a:pathLst>
          </a:custGeom>
          <a:solidFill>
            <a:schemeClr val="accent6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6134100" y="1533525"/>
            <a:ext cx="5934075" cy="46864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6321" y="1533525"/>
            <a:ext cx="6017779" cy="46864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0146" y="286324"/>
            <a:ext cx="4549631" cy="646545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CMAC Technology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932869"/>
          </a:xfrm>
          <a:prstGeom prst="rect">
            <a:avLst/>
          </a:prstGeom>
          <a:solidFill>
            <a:srgbClr val="3A5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5"/>
          <p:cNvSpPr txBox="1">
            <a:spLocks/>
          </p:cNvSpPr>
          <p:nvPr/>
        </p:nvSpPr>
        <p:spPr>
          <a:xfrm>
            <a:off x="240146" y="143161"/>
            <a:ext cx="4549631" cy="6465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CMAC Technology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270633" y="-5507068"/>
            <a:ext cx="6797541" cy="1160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Simulated Passive System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Observed CMAC System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6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6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s://lh5.googleusercontent.com/T4nSbv5BKxGbJLbYabu3bviYCLd1EYw_EhWruGC8f8MkVyr33c4HdLZPBszckK0sjSSOIkTJqcjkOPIWAObMcykRIuUR-gAuWnuTOp2J475v-oPo8vXZn0SVcxA-db_N9kwCGquX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35" y="1716310"/>
            <a:ext cx="5722660" cy="4158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lh5.googleusercontent.com/l69A4kFdeKbX2KEVTeULCkiqrrfofYD0bjwtOcuRXVb1j7trtDU017aTA9SoN1SjO8gJzoO8WwqlvM8EePmlZcqaFAIt4PIecah6rLNwkK7Gdgm53R5Yu6HfnvB54OLckqWfCye6L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75" y="1716310"/>
            <a:ext cx="5660524" cy="4109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5"/>
          <p:cNvSpPr txBox="1">
            <a:spLocks/>
          </p:cNvSpPr>
          <p:nvPr/>
        </p:nvSpPr>
        <p:spPr>
          <a:xfrm>
            <a:off x="1002146" y="945940"/>
            <a:ext cx="4549631" cy="6465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Sim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837226" y="876935"/>
            <a:ext cx="4549631" cy="6465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SIMULATED PASSIVE SYSTEM</a:t>
            </a:r>
          </a:p>
        </p:txBody>
      </p:sp>
      <p:sp>
        <p:nvSpPr>
          <p:cNvPr id="16" name="Title 5"/>
          <p:cNvSpPr txBox="1">
            <a:spLocks/>
          </p:cNvSpPr>
          <p:nvPr/>
        </p:nvSpPr>
        <p:spPr>
          <a:xfrm>
            <a:off x="6859305" y="891798"/>
            <a:ext cx="4549631" cy="6465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OBSERVED OPTI SYSTEM</a:t>
            </a:r>
          </a:p>
        </p:txBody>
      </p:sp>
    </p:spTree>
    <p:extLst>
      <p:ext uri="{BB962C8B-B14F-4D97-AF65-F5344CB8AC3E}">
        <p14:creationId xmlns:p14="http://schemas.microsoft.com/office/powerpoint/2010/main" val="1818683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0147" y="286324"/>
            <a:ext cx="6352040" cy="617443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Projects – Monroe Center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2051" name="Picture 3" descr="https://lh6.googleusercontent.com/Wlrjk4sXNzxKoWNMOq66aWU1eGeJXMs2ImKUEdu-SKzNve3T844is41XF5AkqAZ0F8a7iEs2GLv0I1KrME7MeFHA60EWL5gT4ECGCsH4bqyE7hfLDJbNl1jIdoJ5-1xANY8lWGmZ92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414" y="1041714"/>
            <a:ext cx="4231758" cy="5642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3.googleusercontent.com/AnihDpIv_CB4q77VVPTuz_rrIVB53XaDhHoy0GSPGVY9x4iwio1Mp3cUex3xg2ubb24dsh2GcOKHYtkghZabtre_2GMzVRiRzKAuQ9vu5BYcaecsyjNOVpe0TImtOmGIXVLCPB9Lw-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56" y="1046930"/>
            <a:ext cx="4227846" cy="5637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16200000">
            <a:off x="10278251" y="648656"/>
            <a:ext cx="2836107" cy="1180144"/>
          </a:xfrm>
          <a:custGeom>
            <a:avLst/>
            <a:gdLst>
              <a:gd name="connsiteX0" fmla="*/ 1328859 w 4671118"/>
              <a:gd name="connsiteY0" fmla="*/ 0 h 1943718"/>
              <a:gd name="connsiteX1" fmla="*/ 2335559 w 4671118"/>
              <a:gd name="connsiteY1" fmla="*/ 1472497 h 1943718"/>
              <a:gd name="connsiteX2" fmla="*/ 3342259 w 4671118"/>
              <a:gd name="connsiteY2" fmla="*/ 0 h 1943718"/>
              <a:gd name="connsiteX3" fmla="*/ 4671118 w 4671118"/>
              <a:gd name="connsiteY3" fmla="*/ 1943718 h 1943718"/>
              <a:gd name="connsiteX4" fmla="*/ 2657718 w 4671118"/>
              <a:gd name="connsiteY4" fmla="*/ 1943718 h 1943718"/>
              <a:gd name="connsiteX5" fmla="*/ 2013400 w 4671118"/>
              <a:gd name="connsiteY5" fmla="*/ 1943718 h 1943718"/>
              <a:gd name="connsiteX6" fmla="*/ 0 w 4671118"/>
              <a:gd name="connsiteY6" fmla="*/ 1943718 h 1943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1118" h="1943718">
                <a:moveTo>
                  <a:pt x="1328859" y="0"/>
                </a:moveTo>
                <a:lnTo>
                  <a:pt x="2335559" y="1472497"/>
                </a:lnTo>
                <a:lnTo>
                  <a:pt x="3342259" y="0"/>
                </a:lnTo>
                <a:lnTo>
                  <a:pt x="4671118" y="1943718"/>
                </a:lnTo>
                <a:lnTo>
                  <a:pt x="2657718" y="1943718"/>
                </a:lnTo>
                <a:lnTo>
                  <a:pt x="2013400" y="1943718"/>
                </a:lnTo>
                <a:lnTo>
                  <a:pt x="0" y="1943718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9" tIns="45719" rIns="91439" bIns="45719" rtlCol="0" anchor="ctr">
            <a:noAutofit/>
          </a:bodyPr>
          <a:lstStyle/>
          <a:p>
            <a:pPr algn="ctr" defTabSz="914354"/>
            <a:endParaRPr lang="en-GB" sz="1867" dirty="0">
              <a:solidFill>
                <a:srgbClr val="FE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932869"/>
          </a:xfrm>
          <a:prstGeom prst="rect">
            <a:avLst/>
          </a:prstGeom>
          <a:solidFill>
            <a:srgbClr val="3A5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240146" y="143161"/>
            <a:ext cx="6352041" cy="6465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Monroe Center, Hoboken, NJ</a:t>
            </a:r>
          </a:p>
        </p:txBody>
      </p:sp>
    </p:spTree>
    <p:extLst>
      <p:ext uri="{BB962C8B-B14F-4D97-AF65-F5344CB8AC3E}">
        <p14:creationId xmlns:p14="http://schemas.microsoft.com/office/powerpoint/2010/main" val="3280135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932869"/>
          </a:xfrm>
          <a:prstGeom prst="rect">
            <a:avLst/>
          </a:prstGeom>
          <a:solidFill>
            <a:srgbClr val="3A5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2674" y="157712"/>
            <a:ext cx="9024623" cy="61744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Auto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mated Control Valves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304070" y="1234995"/>
            <a:ext cx="7906480" cy="5039272"/>
          </a:xfrm>
        </p:spPr>
        <p:txBody>
          <a:bodyPr>
            <a:normAutofit/>
          </a:bodyPr>
          <a:lstStyle/>
          <a:p>
            <a:pPr lvl="1">
              <a:buClr>
                <a:schemeClr val="accent5"/>
              </a:buClr>
            </a:pPr>
            <a:r>
              <a:rPr lang="en-US" sz="2400" dirty="0">
                <a:latin typeface="Century Gothic" panose="020B0502020202020204" pitchFamily="34" charset="0"/>
              </a:rPr>
              <a:t>In Service</a:t>
            </a:r>
          </a:p>
          <a:p>
            <a:pPr marL="342900" lvl="1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Southwest Park – Hoboken</a:t>
            </a:r>
          </a:p>
          <a:p>
            <a:pPr lvl="1">
              <a:buClr>
                <a:schemeClr val="accent5"/>
              </a:buClr>
            </a:pPr>
            <a:r>
              <a:rPr lang="en-US" sz="2400" dirty="0">
                <a:latin typeface="Century Gothic" panose="020B0502020202020204" pitchFamily="34" charset="0"/>
              </a:rPr>
              <a:t>Under Construction </a:t>
            </a:r>
          </a:p>
          <a:p>
            <a:pPr marL="342900" lvl="1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Monroe Center</a:t>
            </a:r>
          </a:p>
          <a:p>
            <a:pPr lvl="1">
              <a:buClr>
                <a:schemeClr val="accent5"/>
              </a:buClr>
            </a:pPr>
            <a:r>
              <a:rPr lang="en-US" sz="2400" dirty="0">
                <a:latin typeface="Century Gothic" panose="020B0502020202020204" pitchFamily="34" charset="0"/>
              </a:rPr>
              <a:t>In Planning</a:t>
            </a:r>
          </a:p>
          <a:p>
            <a:pPr marL="342900" lvl="1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PSE&amp;G Substation - Hoboken</a:t>
            </a:r>
          </a:p>
          <a:p>
            <a:pPr marL="342900" lvl="1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Carrigan Avenue – Union City</a:t>
            </a:r>
          </a:p>
          <a:p>
            <a:pPr marL="342900" lvl="1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1300 Manhattan Avenue </a:t>
            </a:r>
          </a:p>
          <a:p>
            <a:pPr lvl="1">
              <a:buClr>
                <a:schemeClr val="accent5"/>
              </a:buClr>
            </a:pPr>
            <a:endParaRPr lang="en-US" sz="2400" dirty="0">
              <a:latin typeface="Century Gothic" panose="020B0502020202020204" pitchFamily="34" charset="0"/>
            </a:endParaRPr>
          </a:p>
          <a:p>
            <a:pPr marL="515938" lvl="2">
              <a:buFont typeface="Arial" panose="020B0604020202020204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  <a:p>
            <a:pPr lvl="1"/>
            <a:endParaRPr lang="en-US" sz="1600" dirty="0"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rot="2700000">
            <a:off x="9206535" y="3501035"/>
            <a:ext cx="967484" cy="2822057"/>
          </a:xfrm>
          <a:custGeom>
            <a:avLst/>
            <a:gdLst>
              <a:gd name="connsiteX0" fmla="*/ 0 w 1521963"/>
              <a:gd name="connsiteY0" fmla="*/ 3754427 h 6225646"/>
              <a:gd name="connsiteX1" fmla="*/ 1488212 w 1521963"/>
              <a:gd name="connsiteY1" fmla="*/ 3754427 h 6225646"/>
              <a:gd name="connsiteX2" fmla="*/ 1488212 w 1521963"/>
              <a:gd name="connsiteY2" fmla="*/ 6225646 h 6225646"/>
              <a:gd name="connsiteX3" fmla="*/ 0 w 1521963"/>
              <a:gd name="connsiteY3" fmla="*/ 6225646 h 6225646"/>
              <a:gd name="connsiteX4" fmla="*/ 33751 w 1521963"/>
              <a:gd name="connsiteY4" fmla="*/ 0 h 6225646"/>
              <a:gd name="connsiteX5" fmla="*/ 1521963 w 1521963"/>
              <a:gd name="connsiteY5" fmla="*/ 0 h 6225646"/>
              <a:gd name="connsiteX6" fmla="*/ 1521963 w 1521963"/>
              <a:gd name="connsiteY6" fmla="*/ 2471219 h 6225646"/>
              <a:gd name="connsiteX7" fmla="*/ 33751 w 1521963"/>
              <a:gd name="connsiteY7" fmla="*/ 2471219 h 622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1963" h="6225646">
                <a:moveTo>
                  <a:pt x="0" y="3754427"/>
                </a:moveTo>
                <a:lnTo>
                  <a:pt x="1488212" y="3754427"/>
                </a:lnTo>
                <a:lnTo>
                  <a:pt x="1488212" y="6225646"/>
                </a:lnTo>
                <a:lnTo>
                  <a:pt x="0" y="6225646"/>
                </a:lnTo>
                <a:close/>
                <a:moveTo>
                  <a:pt x="33751" y="0"/>
                </a:moveTo>
                <a:lnTo>
                  <a:pt x="1521963" y="0"/>
                </a:lnTo>
                <a:lnTo>
                  <a:pt x="1521963" y="2471219"/>
                </a:lnTo>
                <a:lnTo>
                  <a:pt x="33751" y="2471219"/>
                </a:lnTo>
                <a:close/>
              </a:path>
            </a:pathLst>
          </a:custGeom>
          <a:solidFill>
            <a:schemeClr val="accent6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14021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932869"/>
          </a:xfrm>
          <a:prstGeom prst="rect">
            <a:avLst/>
          </a:prstGeom>
          <a:solidFill>
            <a:srgbClr val="3A5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2674" y="157712"/>
            <a:ext cx="9024623" cy="6174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Program Observations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304070" y="1234995"/>
            <a:ext cx="7906480" cy="5039272"/>
          </a:xfrm>
        </p:spPr>
        <p:txBody>
          <a:bodyPr>
            <a:normAutofit/>
          </a:bodyPr>
          <a:lstStyle/>
          <a:p>
            <a:pPr lvl="1">
              <a:buClr>
                <a:schemeClr val="accent5"/>
              </a:buClr>
            </a:pPr>
            <a:r>
              <a:rPr lang="en-US" sz="2400" dirty="0">
                <a:latin typeface="Century Gothic" panose="020B0502020202020204" pitchFamily="34" charset="0"/>
              </a:rPr>
              <a:t>Sewer Use Resolution Passed October 2018.  Since Implementation:</a:t>
            </a:r>
          </a:p>
          <a:p>
            <a:pPr marL="342900" lvl="1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There is streamlined stormwater review process.</a:t>
            </a:r>
          </a:p>
          <a:p>
            <a:pPr lvl="2"/>
            <a:r>
              <a:rPr lang="en-US" sz="2400" dirty="0">
                <a:latin typeface="Century Gothic" panose="020B0502020202020204" pitchFamily="34" charset="0"/>
              </a:rPr>
              <a:t>Developers are using Green Infrastructure to meet our Program Goals.</a:t>
            </a:r>
            <a:endParaRPr lang="en-US" dirty="0"/>
          </a:p>
          <a:p>
            <a:pPr lvl="3"/>
            <a:r>
              <a:rPr lang="en-US" sz="2400" dirty="0">
                <a:latin typeface="Century Gothic" panose="020B0502020202020204" pitchFamily="34" charset="0"/>
              </a:rPr>
              <a:t>Permeable Pavement</a:t>
            </a:r>
          </a:p>
          <a:p>
            <a:pPr lvl="3"/>
            <a:r>
              <a:rPr lang="en-US" sz="2400" dirty="0">
                <a:latin typeface="Century Gothic" panose="020B0502020202020204" pitchFamily="34" charset="0"/>
              </a:rPr>
              <a:t>Green Roof</a:t>
            </a:r>
          </a:p>
          <a:p>
            <a:pPr marL="515938" lvl="2">
              <a:buFont typeface="Arial" panose="020B0604020202020204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  <a:p>
            <a:pPr lvl="1"/>
            <a:endParaRPr lang="en-US" sz="1600" dirty="0"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329A4FC-8085-442E-8328-759DF6CDA6FD}"/>
              </a:ext>
            </a:extLst>
          </p:cNvPr>
          <p:cNvSpPr/>
          <p:nvPr/>
        </p:nvSpPr>
        <p:spPr>
          <a:xfrm>
            <a:off x="9187297" y="3703783"/>
            <a:ext cx="2600224" cy="2895600"/>
          </a:xfrm>
          <a:custGeom>
            <a:avLst/>
            <a:gdLst>
              <a:gd name="connsiteX0" fmla="*/ 3430503 w 3430503"/>
              <a:gd name="connsiteY0" fmla="*/ 0 h 3330065"/>
              <a:gd name="connsiteX1" fmla="*/ 3430503 w 3430503"/>
              <a:gd name="connsiteY1" fmla="*/ 3330065 h 3330065"/>
              <a:gd name="connsiteX2" fmla="*/ 0 w 3430503"/>
              <a:gd name="connsiteY2" fmla="*/ 3330065 h 3330065"/>
              <a:gd name="connsiteX3" fmla="*/ 0 w 3430503"/>
              <a:gd name="connsiteY3" fmla="*/ 766252 h 3330065"/>
              <a:gd name="connsiteX4" fmla="*/ 1673373 w 3430503"/>
              <a:gd name="connsiteY4" fmla="*/ 2648918 h 3330065"/>
              <a:gd name="connsiteX5" fmla="*/ 3430503 w 3430503"/>
              <a:gd name="connsiteY5" fmla="*/ 0 h 333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0503" h="3330065">
                <a:moveTo>
                  <a:pt x="3430503" y="0"/>
                </a:moveTo>
                <a:lnTo>
                  <a:pt x="3430503" y="3330065"/>
                </a:lnTo>
                <a:lnTo>
                  <a:pt x="0" y="3330065"/>
                </a:lnTo>
                <a:lnTo>
                  <a:pt x="0" y="766252"/>
                </a:lnTo>
                <a:lnTo>
                  <a:pt x="1673373" y="2648918"/>
                </a:lnTo>
                <a:lnTo>
                  <a:pt x="3430503" y="0"/>
                </a:lnTo>
                <a:close/>
              </a:path>
            </a:pathLst>
          </a:custGeom>
          <a:solidFill>
            <a:srgbClr val="AFC236">
              <a:alpha val="5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39" tIns="45719" rIns="91439" bIns="45719" rtlCol="0" anchor="ctr">
            <a:noAutofit/>
          </a:bodyPr>
          <a:lstStyle/>
          <a:p>
            <a:pPr algn="ctr" defTabSz="914356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7061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ACB5E-E243-4E5B-B024-001A3694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7978B-4AAF-4A21-98D1-B0219B3C2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NHSA Background	</a:t>
            </a:r>
          </a:p>
          <a:p>
            <a:r>
              <a:rPr lang="en-US" dirty="0"/>
              <a:t>Stormwater Management Tool</a:t>
            </a:r>
          </a:p>
          <a:p>
            <a:r>
              <a:rPr lang="en-US" dirty="0"/>
              <a:t>Use of Automated Valves</a:t>
            </a:r>
          </a:p>
          <a:p>
            <a:r>
              <a:rPr lang="en-US" dirty="0"/>
              <a:t>Program Observations</a:t>
            </a:r>
          </a:p>
          <a:p>
            <a:r>
              <a:rPr lang="en-US" dirty="0"/>
              <a:t>The Path Ahead</a:t>
            </a:r>
          </a:p>
        </p:txBody>
      </p:sp>
    </p:spTree>
    <p:extLst>
      <p:ext uri="{BB962C8B-B14F-4D97-AF65-F5344CB8AC3E}">
        <p14:creationId xmlns:p14="http://schemas.microsoft.com/office/powerpoint/2010/main" val="4132702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932869"/>
          </a:xfrm>
          <a:prstGeom prst="rect">
            <a:avLst/>
          </a:prstGeom>
          <a:solidFill>
            <a:srgbClr val="3A5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2674" y="157712"/>
            <a:ext cx="9024623" cy="6174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Conclusions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304070" y="1234995"/>
            <a:ext cx="7906480" cy="5039272"/>
          </a:xfrm>
        </p:spPr>
        <p:txBody>
          <a:bodyPr>
            <a:normAutofit/>
          </a:bodyPr>
          <a:lstStyle/>
          <a:p>
            <a:pPr lvl="1">
              <a:buClr>
                <a:schemeClr val="accent5"/>
              </a:buClr>
            </a:pPr>
            <a:r>
              <a:rPr lang="en-US" sz="2400" dirty="0">
                <a:latin typeface="Century Gothic" panose="020B0502020202020204" pitchFamily="34" charset="0"/>
              </a:rPr>
              <a:t>These efforts will contribute to goals in LTCP:</a:t>
            </a:r>
          </a:p>
          <a:p>
            <a:pPr marL="342900" lvl="1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NHSA is implementing the Stormwater Management System Inspection Program.</a:t>
            </a:r>
          </a:p>
          <a:p>
            <a:pPr marL="228600" lvl="1" indent="-2286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The Online Tool is dynamic, NHSA can update it as the program evolves.</a:t>
            </a:r>
          </a:p>
          <a:p>
            <a:pPr marL="228600" lvl="1" indent="-2286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Continuation of Long Term Program – a new feature in the NHSA’s CSO tool box.</a:t>
            </a:r>
          </a:p>
          <a:p>
            <a:pPr lvl="1"/>
            <a:endParaRPr lang="en-US" sz="1600" dirty="0"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rot="2700000">
            <a:off x="9206535" y="3501035"/>
            <a:ext cx="967484" cy="2822057"/>
          </a:xfrm>
          <a:custGeom>
            <a:avLst/>
            <a:gdLst>
              <a:gd name="connsiteX0" fmla="*/ 0 w 1521963"/>
              <a:gd name="connsiteY0" fmla="*/ 3754427 h 6225646"/>
              <a:gd name="connsiteX1" fmla="*/ 1488212 w 1521963"/>
              <a:gd name="connsiteY1" fmla="*/ 3754427 h 6225646"/>
              <a:gd name="connsiteX2" fmla="*/ 1488212 w 1521963"/>
              <a:gd name="connsiteY2" fmla="*/ 6225646 h 6225646"/>
              <a:gd name="connsiteX3" fmla="*/ 0 w 1521963"/>
              <a:gd name="connsiteY3" fmla="*/ 6225646 h 6225646"/>
              <a:gd name="connsiteX4" fmla="*/ 33751 w 1521963"/>
              <a:gd name="connsiteY4" fmla="*/ 0 h 6225646"/>
              <a:gd name="connsiteX5" fmla="*/ 1521963 w 1521963"/>
              <a:gd name="connsiteY5" fmla="*/ 0 h 6225646"/>
              <a:gd name="connsiteX6" fmla="*/ 1521963 w 1521963"/>
              <a:gd name="connsiteY6" fmla="*/ 2471219 h 6225646"/>
              <a:gd name="connsiteX7" fmla="*/ 33751 w 1521963"/>
              <a:gd name="connsiteY7" fmla="*/ 2471219 h 622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1963" h="6225646">
                <a:moveTo>
                  <a:pt x="0" y="3754427"/>
                </a:moveTo>
                <a:lnTo>
                  <a:pt x="1488212" y="3754427"/>
                </a:lnTo>
                <a:lnTo>
                  <a:pt x="1488212" y="6225646"/>
                </a:lnTo>
                <a:lnTo>
                  <a:pt x="0" y="6225646"/>
                </a:lnTo>
                <a:close/>
                <a:moveTo>
                  <a:pt x="33751" y="0"/>
                </a:moveTo>
                <a:lnTo>
                  <a:pt x="1521963" y="0"/>
                </a:lnTo>
                <a:lnTo>
                  <a:pt x="1521963" y="2471219"/>
                </a:lnTo>
                <a:lnTo>
                  <a:pt x="33751" y="2471219"/>
                </a:lnTo>
                <a:close/>
              </a:path>
            </a:pathLst>
          </a:custGeom>
          <a:solidFill>
            <a:schemeClr val="accent6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90302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0852" y="4356849"/>
            <a:ext cx="5494867" cy="9581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67" dirty="0">
                <a:latin typeface="Century Gothic" panose="020B0502020202020204" pitchFamily="34" charset="0"/>
              </a:rPr>
              <a:t>Kevin Wynn, PE</a:t>
            </a:r>
            <a:br>
              <a:rPr lang="en-GB" sz="1867" dirty="0">
                <a:latin typeface="Century Gothic" panose="020B0502020202020204" pitchFamily="34" charset="0"/>
              </a:rPr>
            </a:br>
            <a:r>
              <a:rPr lang="en-GB" sz="1867" dirty="0">
                <a:latin typeface="Century Gothic" panose="020B0502020202020204" pitchFamily="34" charset="0"/>
              </a:rPr>
              <a:t>kevin.wynn@mottmac.com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6253" y="1970257"/>
            <a:ext cx="8782047" cy="1421928"/>
          </a:xfrm>
        </p:spPr>
        <p:txBody>
          <a:bodyPr/>
          <a:lstStyle/>
          <a:p>
            <a:r>
              <a:rPr lang="en-GB" sz="2800" b="0" dirty="0">
                <a:latin typeface="Century Gothic" panose="020B0502020202020204" pitchFamily="34" charset="0"/>
              </a:rPr>
              <a:t>Special thanks to: </a:t>
            </a:r>
            <a:br>
              <a:rPr lang="en-GB" sz="2800" b="0" dirty="0">
                <a:latin typeface="Century Gothic" panose="020B0502020202020204" pitchFamily="34" charset="0"/>
              </a:rPr>
            </a:br>
            <a:br>
              <a:rPr lang="en-GB" sz="2800" b="0" dirty="0">
                <a:latin typeface="Century Gothic" panose="020B0502020202020204" pitchFamily="34" charset="0"/>
              </a:rPr>
            </a:br>
            <a:r>
              <a:rPr lang="en-GB" sz="2000" b="0" dirty="0">
                <a:latin typeface="Century Gothic" panose="020B0502020202020204" pitchFamily="34" charset="0"/>
              </a:rPr>
              <a:t>Fredric J. Pocci, PE  North Hudson Sewerage Authority </a:t>
            </a:r>
            <a:br>
              <a:rPr lang="en-GB" sz="2000" b="0" dirty="0">
                <a:latin typeface="Century Gothic" panose="020B0502020202020204" pitchFamily="34" charset="0"/>
              </a:rPr>
            </a:br>
            <a:r>
              <a:rPr lang="en-GB" sz="2000" b="0" dirty="0">
                <a:latin typeface="Century Gothic" panose="020B0502020202020204" pitchFamily="34" charset="0"/>
              </a:rPr>
              <a:t>Don Conger, Project Director, Jacobs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930" b="553"/>
          <a:stretch/>
        </p:blipFill>
        <p:spPr>
          <a:xfrm>
            <a:off x="2012065" y="258202"/>
            <a:ext cx="1228177" cy="12596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CCFEC7-9B4F-4986-B782-EE32256E843E}"/>
              </a:ext>
            </a:extLst>
          </p:cNvPr>
          <p:cNvSpPr/>
          <p:nvPr/>
        </p:nvSpPr>
        <p:spPr>
          <a:xfrm>
            <a:off x="320771" y="3811977"/>
            <a:ext cx="2153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sz="2800" dirty="0">
                <a:latin typeface="Century Gothic" panose="020B0502020202020204" pitchFamily="34" charset="0"/>
                <a:ea typeface="+mj-ea"/>
              </a:rPr>
              <a:t>Questions?</a:t>
            </a:r>
            <a:endParaRPr lang="en-US" sz="2800" dirty="0">
              <a:latin typeface="Century Gothic" panose="020B0502020202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73250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5443055" y="609597"/>
            <a:ext cx="6748945" cy="5638800"/>
          </a:xfrm>
          <a:custGeom>
            <a:avLst/>
            <a:gdLst>
              <a:gd name="connsiteX0" fmla="*/ 0 w 3311100"/>
              <a:gd name="connsiteY0" fmla="*/ 0 h 2422527"/>
              <a:gd name="connsiteX1" fmla="*/ 3311100 w 3311100"/>
              <a:gd name="connsiteY1" fmla="*/ 0 h 2422527"/>
              <a:gd name="connsiteX2" fmla="*/ 3311100 w 3311100"/>
              <a:gd name="connsiteY2" fmla="*/ 2422527 h 2422527"/>
              <a:gd name="connsiteX3" fmla="*/ 2551344 w 3311100"/>
              <a:gd name="connsiteY3" fmla="*/ 2422527 h 2422527"/>
              <a:gd name="connsiteX4" fmla="*/ 1762529 w 3311100"/>
              <a:gd name="connsiteY4" fmla="*/ 1673612 h 2422527"/>
              <a:gd name="connsiteX5" fmla="*/ 2544445 w 3311100"/>
              <a:gd name="connsiteY5" fmla="*/ 1673612 h 2422527"/>
              <a:gd name="connsiteX6" fmla="*/ 2541771 w 3311100"/>
              <a:gd name="connsiteY6" fmla="*/ 719093 h 2422527"/>
              <a:gd name="connsiteX7" fmla="*/ 752647 w 3311100"/>
              <a:gd name="connsiteY7" fmla="*/ 719093 h 242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11100" h="2422527">
                <a:moveTo>
                  <a:pt x="0" y="0"/>
                </a:moveTo>
                <a:lnTo>
                  <a:pt x="3311100" y="0"/>
                </a:lnTo>
                <a:lnTo>
                  <a:pt x="3311100" y="2422527"/>
                </a:lnTo>
                <a:lnTo>
                  <a:pt x="2551344" y="2422527"/>
                </a:lnTo>
                <a:lnTo>
                  <a:pt x="1762529" y="1673612"/>
                </a:lnTo>
                <a:lnTo>
                  <a:pt x="2544445" y="1673612"/>
                </a:lnTo>
                <a:lnTo>
                  <a:pt x="2541771" y="719093"/>
                </a:lnTo>
                <a:lnTo>
                  <a:pt x="752647" y="719093"/>
                </a:lnTo>
                <a:close/>
              </a:path>
            </a:pathLst>
          </a:custGeom>
          <a:solidFill>
            <a:schemeClr val="accent3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583C8-0C92-4575-B2A6-A9425949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5" name="Picture Placeholder 4" descr="P:\381047 - NHSA 2017 Authority Engineer\WEF-TEC\NHSA SSA-1.jpg">
            <a:extLst>
              <a:ext uri="{FF2B5EF4-FFF2-40B4-BE49-F238E27FC236}">
                <a16:creationId xmlns:a16="http://schemas.microsoft.com/office/drawing/2014/main" id="{0F08BB90-1DCD-4D1F-9F12-1E72EC917BE0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16197" r="3766" b="14007"/>
          <a:stretch/>
        </p:blipFill>
        <p:spPr>
          <a:xfrm>
            <a:off x="4879975" y="1388533"/>
            <a:ext cx="7041092" cy="4013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4185D-4930-4A79-A5FB-F428947D4C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North Hudson Sewerage Authority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City of Hoboken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Weehawken,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West New York,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Union City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29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8BD202-40EC-481F-88B2-0380EF6C5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Background - Topography</a:t>
            </a:r>
          </a:p>
        </p:txBody>
      </p:sp>
      <p:pic>
        <p:nvPicPr>
          <p:cNvPr id="2" name="3D-1">
            <a:hlinkClick r:id="" action="ppaction://media"/>
            <a:extLst>
              <a:ext uri="{FF2B5EF4-FFF2-40B4-BE49-F238E27FC236}">
                <a16:creationId xmlns:a16="http://schemas.microsoft.com/office/drawing/2014/main" id="{20F8C201-ACD3-4318-8B6A-88FEB715E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6420" y="953904"/>
            <a:ext cx="9451156" cy="5309712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301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/>
              </a:rPr>
              <a:t>Background</a:t>
            </a:r>
            <a:endParaRPr lang="en-US" dirty="0"/>
          </a:p>
        </p:txBody>
      </p:sp>
      <p:sp>
        <p:nvSpPr>
          <p:cNvPr id="11" name="Rectangle 5"/>
          <p:cNvSpPr/>
          <p:nvPr/>
        </p:nvSpPr>
        <p:spPr>
          <a:xfrm>
            <a:off x="8283746" y="4214644"/>
            <a:ext cx="5051359" cy="5051359"/>
          </a:xfrm>
          <a:custGeom>
            <a:avLst/>
            <a:gdLst/>
            <a:ahLst/>
            <a:cxnLst/>
            <a:rect l="l" t="t" r="r" b="b"/>
            <a:pathLst>
              <a:path w="10050724" h="10050724">
                <a:moveTo>
                  <a:pt x="5025362" y="2017307"/>
                </a:moveTo>
                <a:cubicBezTo>
                  <a:pt x="3364059" y="2017307"/>
                  <a:pt x="2017307" y="3364059"/>
                  <a:pt x="2017307" y="5025362"/>
                </a:cubicBezTo>
                <a:cubicBezTo>
                  <a:pt x="2017307" y="6686665"/>
                  <a:pt x="3364059" y="8033417"/>
                  <a:pt x="5025362" y="8033417"/>
                </a:cubicBezTo>
                <a:cubicBezTo>
                  <a:pt x="6686665" y="8033417"/>
                  <a:pt x="8033417" y="6686665"/>
                  <a:pt x="8033417" y="5025362"/>
                </a:cubicBezTo>
                <a:cubicBezTo>
                  <a:pt x="8033417" y="3364059"/>
                  <a:pt x="6686665" y="2017307"/>
                  <a:pt x="5025362" y="2017307"/>
                </a:cubicBezTo>
                <a:close/>
                <a:moveTo>
                  <a:pt x="0" y="0"/>
                </a:moveTo>
                <a:lnTo>
                  <a:pt x="10050724" y="0"/>
                </a:lnTo>
                <a:lnTo>
                  <a:pt x="10050724" y="10050724"/>
                </a:lnTo>
                <a:lnTo>
                  <a:pt x="0" y="10050724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719" rIns="91376" bIns="45719" rtlCol="0" anchor="ctr"/>
          <a:lstStyle/>
          <a:p>
            <a:pPr algn="ctr" defTabSz="913652"/>
            <a:endParaRPr lang="en-GB" sz="2400" dirty="0">
              <a:solidFill>
                <a:srgbClr val="FE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A7863-7CB5-4BE9-B33B-F65AB2A77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8" y="722878"/>
            <a:ext cx="9298546" cy="6016709"/>
          </a:xfrm>
          <a:prstGeom prst="rect">
            <a:avLst/>
          </a:prstGeom>
          <a:ln w="19050" cmpd="sng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5489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08C54E2-3830-4B08-99F8-61ADDA997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F1757A-F14A-4840-9A8A-784AE1D7A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698625"/>
            <a:ext cx="5262966" cy="4351338"/>
          </a:xfrm>
        </p:spPr>
        <p:txBody>
          <a:bodyPr/>
          <a:lstStyle/>
          <a:p>
            <a:r>
              <a:rPr lang="en-US" dirty="0"/>
              <a:t>Authority Sewer Connection Review Process  </a:t>
            </a:r>
          </a:p>
          <a:p>
            <a:pPr lvl="1"/>
            <a:r>
              <a:rPr lang="en-US" dirty="0"/>
              <a:t>Any change in development is reviewed by the Authority</a:t>
            </a:r>
          </a:p>
          <a:p>
            <a:pPr lvl="2"/>
            <a:r>
              <a:rPr lang="en-US" dirty="0"/>
              <a:t>Review of stormwater </a:t>
            </a:r>
            <a:br>
              <a:rPr lang="en-US" dirty="0"/>
            </a:br>
            <a:r>
              <a:rPr lang="en-US" dirty="0"/>
              <a:t>management report</a:t>
            </a:r>
          </a:p>
          <a:p>
            <a:pPr lvl="2"/>
            <a:r>
              <a:rPr lang="en-US" dirty="0"/>
              <a:t>Review of Engineering Plans</a:t>
            </a:r>
          </a:p>
          <a:p>
            <a:pPr lvl="2"/>
            <a:r>
              <a:rPr lang="en-US" dirty="0"/>
              <a:t>Redevelopment</a:t>
            </a:r>
          </a:p>
          <a:p>
            <a:pPr lvl="2"/>
            <a:r>
              <a:rPr lang="en-US" dirty="0"/>
              <a:t>Impervious Coverage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32FF497-1312-46D7-9EE3-B686A4A69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683731"/>
              </p:ext>
            </p:extLst>
          </p:nvPr>
        </p:nvGraphicFramePr>
        <p:xfrm>
          <a:off x="5803501" y="1880173"/>
          <a:ext cx="5754926" cy="3279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2126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9BEB-E144-4134-A5AA-35DAECCE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Hudson Sewerage Authority Stormwater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873F4-DA6E-47C4-AD25-9723C9826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219200"/>
            <a:ext cx="10515599" cy="4351338"/>
          </a:xfrm>
        </p:spPr>
        <p:txBody>
          <a:bodyPr/>
          <a:lstStyle/>
          <a:p>
            <a:pPr lvl="0"/>
            <a:r>
              <a:rPr lang="en-US" dirty="0"/>
              <a:t>NHSA  Stormwater Control  Design Guidelines:  2000-2017:</a:t>
            </a:r>
          </a:p>
          <a:p>
            <a:pPr lvl="1"/>
            <a:r>
              <a:rPr lang="en-US" dirty="0"/>
              <a:t>Loosely planned guidelines , development requirements of the New Jersey Administrative Code:</a:t>
            </a:r>
            <a:endParaRPr lang="en-US" dirty="0">
              <a:solidFill>
                <a:srgbClr val="00009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rgbClr val="000090"/>
                </a:solidFill>
              </a:rPr>
              <a:t>“Design stormwater management measures so that the post-construction peak runoff rates for the 2,10 and 100-year storm events are 50, 75 and 80 percent, respectively, of the pre-construction peak runoff rates.”</a:t>
            </a:r>
            <a:endParaRPr lang="en-US" dirty="0"/>
          </a:p>
          <a:p>
            <a:pPr lvl="1">
              <a:spcBef>
                <a:spcPts val="1800"/>
              </a:spcBef>
            </a:pPr>
            <a:r>
              <a:rPr lang="en-US" dirty="0"/>
              <a:t>Applications to NHSA showed large variability in modeling method, calculations in existing Impervious Area.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What does this do for meeting the Authority’s Long Term Control Goals?</a:t>
            </a:r>
          </a:p>
          <a:p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7536680" y="4887549"/>
            <a:ext cx="2029881" cy="1970451"/>
          </a:xfrm>
          <a:custGeom>
            <a:avLst/>
            <a:gdLst>
              <a:gd name="connsiteX0" fmla="*/ 3430503 w 3430503"/>
              <a:gd name="connsiteY0" fmla="*/ 0 h 3330065"/>
              <a:gd name="connsiteX1" fmla="*/ 3430503 w 3430503"/>
              <a:gd name="connsiteY1" fmla="*/ 3330065 h 3330065"/>
              <a:gd name="connsiteX2" fmla="*/ 0 w 3430503"/>
              <a:gd name="connsiteY2" fmla="*/ 3330065 h 3330065"/>
              <a:gd name="connsiteX3" fmla="*/ 0 w 3430503"/>
              <a:gd name="connsiteY3" fmla="*/ 766252 h 3330065"/>
              <a:gd name="connsiteX4" fmla="*/ 1673373 w 3430503"/>
              <a:gd name="connsiteY4" fmla="*/ 2648918 h 3330065"/>
              <a:gd name="connsiteX5" fmla="*/ 3430503 w 3430503"/>
              <a:gd name="connsiteY5" fmla="*/ 0 h 333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0503" h="3330065">
                <a:moveTo>
                  <a:pt x="3430503" y="0"/>
                </a:moveTo>
                <a:lnTo>
                  <a:pt x="3430503" y="3330065"/>
                </a:lnTo>
                <a:lnTo>
                  <a:pt x="0" y="3330065"/>
                </a:lnTo>
                <a:lnTo>
                  <a:pt x="0" y="766252"/>
                </a:lnTo>
                <a:lnTo>
                  <a:pt x="1673373" y="2648918"/>
                </a:lnTo>
                <a:lnTo>
                  <a:pt x="3430503" y="0"/>
                </a:lnTo>
                <a:close/>
              </a:path>
            </a:pathLst>
          </a:custGeom>
          <a:solidFill>
            <a:srgbClr val="AFC236">
              <a:alpha val="5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39" tIns="45719" rIns="91439" bIns="45719" rtlCol="0" anchor="ctr">
            <a:noAutofit/>
          </a:bodyPr>
          <a:lstStyle/>
          <a:p>
            <a:pPr algn="ctr" defTabSz="914356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8949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355600" y="834256"/>
            <a:ext cx="9426709" cy="4351338"/>
          </a:xfrm>
        </p:spPr>
        <p:txBody>
          <a:bodyPr/>
          <a:lstStyle/>
          <a:p>
            <a:pPr lvl="2">
              <a:lnSpc>
                <a:spcPct val="90000"/>
              </a:lnSpc>
              <a:buClr>
                <a:schemeClr val="accent1"/>
              </a:buClr>
            </a:pPr>
            <a:r>
              <a:rPr lang="en-GB" dirty="0"/>
              <a:t>Background optimizer algorithms – Microsoft Visual Basic for Applications (VBA IDE) platform.</a:t>
            </a:r>
          </a:p>
          <a:p>
            <a:pPr lvl="2">
              <a:lnSpc>
                <a:spcPct val="90000"/>
              </a:lnSpc>
              <a:buClr>
                <a:schemeClr val="accent1"/>
              </a:buClr>
            </a:pPr>
            <a:r>
              <a:rPr lang="en-GB" dirty="0"/>
              <a:t>Object Oriented Programming – “objects” in Excel.</a:t>
            </a:r>
          </a:p>
          <a:p>
            <a:pPr lvl="2">
              <a:lnSpc>
                <a:spcPct val="90000"/>
              </a:lnSpc>
              <a:buClr>
                <a:schemeClr val="accent1"/>
              </a:buClr>
            </a:pPr>
            <a:r>
              <a:rPr lang="en-GB" dirty="0"/>
              <a:t>Available as part of MS Office Suite (Word, Excel, Access etc.).</a:t>
            </a:r>
          </a:p>
          <a:p>
            <a:pPr lvl="2">
              <a:lnSpc>
                <a:spcPct val="90000"/>
              </a:lnSpc>
              <a:buClr>
                <a:schemeClr val="accent1"/>
              </a:buClr>
            </a:pPr>
            <a:r>
              <a:rPr lang="en-GB" dirty="0"/>
              <a:t>Worksheet – Excel functions.</a:t>
            </a:r>
          </a:p>
          <a:p>
            <a:pPr lvl="2">
              <a:lnSpc>
                <a:spcPct val="90000"/>
              </a:lnSpc>
              <a:buClr>
                <a:schemeClr val="accent1"/>
              </a:buClr>
            </a:pPr>
            <a:endParaRPr lang="en-GB" dirty="0"/>
          </a:p>
          <a:p>
            <a:pPr lvl="3">
              <a:lnSpc>
                <a:spcPct val="90000"/>
              </a:lnSpc>
              <a:buClr>
                <a:schemeClr val="accent1"/>
              </a:buClr>
            </a:pPr>
            <a:endParaRPr lang="en-GB" dirty="0"/>
          </a:p>
          <a:p>
            <a:pPr lvl="3">
              <a:lnSpc>
                <a:spcPct val="90000"/>
              </a:lnSpc>
              <a:buClr>
                <a:schemeClr val="accent1"/>
              </a:buClr>
            </a:pPr>
            <a:endParaRPr lang="en-GB" dirty="0"/>
          </a:p>
          <a:p>
            <a:pPr lvl="2">
              <a:lnSpc>
                <a:spcPct val="90000"/>
              </a:lnSpc>
              <a:buClr>
                <a:schemeClr val="accent1"/>
              </a:buClr>
            </a:pPr>
            <a:endParaRPr lang="en-GB" dirty="0"/>
          </a:p>
          <a:p>
            <a:pPr lvl="3">
              <a:lnSpc>
                <a:spcPct val="90000"/>
              </a:lnSpc>
              <a:buClr>
                <a:schemeClr val="accent1"/>
              </a:buClr>
            </a:pP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/>
              </a:rPr>
              <a:t>The Tool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C926-4C7A-4456-B603-8FB00524CD8E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1" name="Rectangle 5"/>
          <p:cNvSpPr/>
          <p:nvPr/>
        </p:nvSpPr>
        <p:spPr>
          <a:xfrm>
            <a:off x="7380251" y="2795823"/>
            <a:ext cx="7373675" cy="7373675"/>
          </a:xfrm>
          <a:custGeom>
            <a:avLst/>
            <a:gdLst/>
            <a:ahLst/>
            <a:cxnLst/>
            <a:rect l="l" t="t" r="r" b="b"/>
            <a:pathLst>
              <a:path w="10050724" h="10050724">
                <a:moveTo>
                  <a:pt x="5025362" y="2017307"/>
                </a:moveTo>
                <a:cubicBezTo>
                  <a:pt x="3364059" y="2017307"/>
                  <a:pt x="2017307" y="3364059"/>
                  <a:pt x="2017307" y="5025362"/>
                </a:cubicBezTo>
                <a:cubicBezTo>
                  <a:pt x="2017307" y="6686665"/>
                  <a:pt x="3364059" y="8033417"/>
                  <a:pt x="5025362" y="8033417"/>
                </a:cubicBezTo>
                <a:cubicBezTo>
                  <a:pt x="6686665" y="8033417"/>
                  <a:pt x="8033417" y="6686665"/>
                  <a:pt x="8033417" y="5025362"/>
                </a:cubicBezTo>
                <a:cubicBezTo>
                  <a:pt x="8033417" y="3364059"/>
                  <a:pt x="6686665" y="2017307"/>
                  <a:pt x="5025362" y="2017307"/>
                </a:cubicBezTo>
                <a:close/>
                <a:moveTo>
                  <a:pt x="0" y="0"/>
                </a:moveTo>
                <a:lnTo>
                  <a:pt x="10050724" y="0"/>
                </a:lnTo>
                <a:lnTo>
                  <a:pt x="10050724" y="10050724"/>
                </a:lnTo>
                <a:lnTo>
                  <a:pt x="0" y="10050724"/>
                </a:lnTo>
                <a:close/>
              </a:path>
            </a:pathLst>
          </a:custGeom>
          <a:solidFill>
            <a:srgbClr val="E95A1A">
              <a:alpha val="4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719" rIns="91376" bIns="45719" rtlCol="0" anchor="ctr"/>
          <a:lstStyle/>
          <a:p>
            <a:pPr algn="ctr" defTabSz="913652"/>
            <a:endParaRPr lang="en-GB" sz="2400" dirty="0">
              <a:solidFill>
                <a:srgbClr val="FEFFFF"/>
              </a:solidFill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E7718A8B-F943-4D00-B21D-722EF688C010}"/>
              </a:ext>
            </a:extLst>
          </p:cNvPr>
          <p:cNvSpPr txBox="1">
            <a:spLocks/>
          </p:cNvSpPr>
          <p:nvPr/>
        </p:nvSpPr>
        <p:spPr>
          <a:xfrm>
            <a:off x="3221632" y="1384594"/>
            <a:ext cx="6560677" cy="2346015"/>
          </a:xfrm>
          <a:prstGeom prst="rect">
            <a:avLst/>
          </a:prstGeom>
        </p:spPr>
        <p:txBody>
          <a:bodyPr l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buClr>
                <a:schemeClr val="accent1"/>
              </a:buClr>
            </a:pPr>
            <a:endParaRPr lang="en-GB" sz="1733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6E93EF-D148-4D2A-93C6-208BCDAF0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853" b="19296"/>
          <a:stretch/>
        </p:blipFill>
        <p:spPr>
          <a:xfrm>
            <a:off x="393964" y="3123069"/>
            <a:ext cx="4412531" cy="2948752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D62A7F-6A40-4218-9BC4-E0B4C1E25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313" y="3123069"/>
            <a:ext cx="4259702" cy="2948752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C3F9B-8629-436C-965D-A2CFCC1F3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503" y="3125860"/>
            <a:ext cx="2566383" cy="2926080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ubtitle 4">
            <a:extLst>
              <a:ext uri="{FF2B5EF4-FFF2-40B4-BE49-F238E27FC236}">
                <a16:creationId xmlns:a16="http://schemas.microsoft.com/office/drawing/2014/main" id="{B7D7AE82-AD6E-4F4E-B8D2-FE62E5238682}"/>
              </a:ext>
            </a:extLst>
          </p:cNvPr>
          <p:cNvSpPr txBox="1">
            <a:spLocks/>
          </p:cNvSpPr>
          <p:nvPr/>
        </p:nvSpPr>
        <p:spPr>
          <a:xfrm>
            <a:off x="2237257" y="4429452"/>
            <a:ext cx="2574327" cy="580763"/>
          </a:xfrm>
          <a:prstGeom prst="rect">
            <a:avLst/>
          </a:prstGeom>
        </p:spPr>
        <p:txBody>
          <a:bodyPr l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accent1"/>
              </a:buClr>
              <a:buNone/>
            </a:pPr>
            <a:r>
              <a:rPr lang="en-GB" sz="2267" dirty="0"/>
              <a:t>VBA Script</a:t>
            </a:r>
            <a:endParaRPr lang="en-GB" sz="1867" dirty="0"/>
          </a:p>
        </p:txBody>
      </p:sp>
    </p:spTree>
    <p:extLst>
      <p:ext uri="{BB962C8B-B14F-4D97-AF65-F5344CB8AC3E}">
        <p14:creationId xmlns:p14="http://schemas.microsoft.com/office/powerpoint/2010/main" val="397973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Tool</a:t>
            </a:r>
            <a:br>
              <a:rPr lang="en-US" dirty="0"/>
            </a:b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987839" y="6407149"/>
            <a:ext cx="1548465" cy="365125"/>
          </a:xfrm>
        </p:spPr>
        <p:txBody>
          <a:bodyPr/>
          <a:lstStyle/>
          <a:p>
            <a:fld id="{2490C926-4C7A-4456-B603-8FB00524CD8E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C3F9B-8629-436C-965D-A2CFCC1F3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41" y="801230"/>
            <a:ext cx="4712124" cy="537256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Freeform 7"/>
          <p:cNvSpPr/>
          <p:nvPr/>
        </p:nvSpPr>
        <p:spPr>
          <a:xfrm>
            <a:off x="9543937" y="-453578"/>
            <a:ext cx="1984733" cy="1926625"/>
          </a:xfrm>
          <a:custGeom>
            <a:avLst/>
            <a:gdLst>
              <a:gd name="connsiteX0" fmla="*/ 3430503 w 3430503"/>
              <a:gd name="connsiteY0" fmla="*/ 0 h 3330065"/>
              <a:gd name="connsiteX1" fmla="*/ 3430503 w 3430503"/>
              <a:gd name="connsiteY1" fmla="*/ 3330065 h 3330065"/>
              <a:gd name="connsiteX2" fmla="*/ 0 w 3430503"/>
              <a:gd name="connsiteY2" fmla="*/ 3330065 h 3330065"/>
              <a:gd name="connsiteX3" fmla="*/ 0 w 3430503"/>
              <a:gd name="connsiteY3" fmla="*/ 766252 h 3330065"/>
              <a:gd name="connsiteX4" fmla="*/ 1673373 w 3430503"/>
              <a:gd name="connsiteY4" fmla="*/ 2648918 h 3330065"/>
              <a:gd name="connsiteX5" fmla="*/ 3430503 w 3430503"/>
              <a:gd name="connsiteY5" fmla="*/ 0 h 333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0503" h="3330065">
                <a:moveTo>
                  <a:pt x="3430503" y="0"/>
                </a:moveTo>
                <a:lnTo>
                  <a:pt x="3430503" y="3330065"/>
                </a:lnTo>
                <a:lnTo>
                  <a:pt x="0" y="3330065"/>
                </a:lnTo>
                <a:lnTo>
                  <a:pt x="0" y="766252"/>
                </a:lnTo>
                <a:lnTo>
                  <a:pt x="1673373" y="2648918"/>
                </a:lnTo>
                <a:lnTo>
                  <a:pt x="3430503" y="0"/>
                </a:lnTo>
                <a:close/>
              </a:path>
            </a:pathLst>
          </a:custGeom>
          <a:solidFill>
            <a:srgbClr val="AFC2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39" tIns="45719" rIns="91439" bIns="45719" rtlCol="0" anchor="ctr">
            <a:noAutofit/>
          </a:bodyPr>
          <a:lstStyle/>
          <a:p>
            <a:pPr algn="ctr" defTabSz="914356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1420F3-D3F6-4DE0-BC6E-B64659DA5157}"/>
              </a:ext>
            </a:extLst>
          </p:cNvPr>
          <p:cNvSpPr txBox="1">
            <a:spLocks/>
          </p:cNvSpPr>
          <p:nvPr/>
        </p:nvSpPr>
        <p:spPr>
          <a:xfrm>
            <a:off x="5915024" y="1219200"/>
            <a:ext cx="5815014" cy="4351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/>
              <a:buNone/>
              <a:defRPr sz="18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/>
              <a:buNone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28733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SzPct val="110000"/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51276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SzPct val="110000"/>
              <a:buFont typeface="Lucida Grande"/>
              <a:buChar char="–"/>
              <a:tabLst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863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SzPct val="110000"/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Interpretation </a:t>
            </a:r>
          </a:p>
          <a:p>
            <a:pPr lvl="2"/>
            <a:r>
              <a:rPr lang="en-US" dirty="0"/>
              <a:t>TR-55, Woods in Good Condition</a:t>
            </a:r>
          </a:p>
          <a:p>
            <a:pPr lvl="2"/>
            <a:r>
              <a:rPr lang="en-US" dirty="0"/>
              <a:t>Trees and Rocks</a:t>
            </a:r>
          </a:p>
          <a:p>
            <a:pPr lvl="2"/>
            <a:r>
              <a:rPr lang="en-US" dirty="0"/>
              <a:t>Impervious Area: Run-off Curve Numbers for Urban Areas: 98 </a:t>
            </a:r>
          </a:p>
          <a:p>
            <a:pPr lvl="2"/>
            <a:r>
              <a:rPr lang="en-US" dirty="0"/>
              <a:t>Reduce to run-off curve number of Wooded Conditions: 70</a:t>
            </a:r>
          </a:p>
          <a:p>
            <a:pPr lvl="2"/>
            <a:r>
              <a:rPr lang="en-US" dirty="0"/>
              <a:t>Basis: 2-year , 24-hour storm (3.3 inches)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0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M Orange">
      <a:dk1>
        <a:srgbClr val="000000"/>
      </a:dk1>
      <a:lt1>
        <a:srgbClr val="FFFFFF"/>
      </a:lt1>
      <a:dk2>
        <a:srgbClr val="575656"/>
      </a:dk2>
      <a:lt2>
        <a:srgbClr val="EDEBE6"/>
      </a:lt2>
      <a:accent1>
        <a:srgbClr val="E95A1A"/>
      </a:accent1>
      <a:accent2>
        <a:srgbClr val="E42925"/>
      </a:accent2>
      <a:accent3>
        <a:srgbClr val="E1278D"/>
      </a:accent3>
      <a:accent4>
        <a:srgbClr val="FFD400"/>
      </a:accent4>
      <a:accent5>
        <a:srgbClr val="F8AC04"/>
      </a:accent5>
      <a:accent6>
        <a:srgbClr val="8E3F91"/>
      </a:accent6>
      <a:hlink>
        <a:srgbClr val="E42925"/>
      </a:hlink>
      <a:folHlink>
        <a:srgbClr val="E95A1A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chate TDS COD WEFTEC 2017" id="{6739EA3F-F325-4A59-92CF-68779E6BCF65}" vid="{A1AE51C0-684F-41C8-83AF-F00B67C0CCF6}"/>
    </a:ext>
  </a:extLst>
</a:theme>
</file>

<file path=ppt/theme/theme2.xml><?xml version="1.0" encoding="utf-8"?>
<a:theme xmlns:a="http://schemas.openxmlformats.org/drawingml/2006/main" name="1_Office Theme">
  <a:themeElements>
    <a:clrScheme name="MM Orange">
      <a:dk1>
        <a:srgbClr val="000000"/>
      </a:dk1>
      <a:lt1>
        <a:srgbClr val="FFFFFF"/>
      </a:lt1>
      <a:dk2>
        <a:srgbClr val="575656"/>
      </a:dk2>
      <a:lt2>
        <a:srgbClr val="EDEBE6"/>
      </a:lt2>
      <a:accent1>
        <a:srgbClr val="E95A1A"/>
      </a:accent1>
      <a:accent2>
        <a:srgbClr val="E42925"/>
      </a:accent2>
      <a:accent3>
        <a:srgbClr val="E1278D"/>
      </a:accent3>
      <a:accent4>
        <a:srgbClr val="FFD400"/>
      </a:accent4>
      <a:accent5>
        <a:srgbClr val="F8AC04"/>
      </a:accent5>
      <a:accent6>
        <a:srgbClr val="8E3F91"/>
      </a:accent6>
      <a:hlink>
        <a:srgbClr val="E42925"/>
      </a:hlink>
      <a:folHlink>
        <a:srgbClr val="E95A1A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chate TDS COD WEFTEC 2017" id="{6739EA3F-F325-4A59-92CF-68779E6BCF65}" vid="{A1AE51C0-684F-41C8-83AF-F00B67C0CCF6}"/>
    </a:ext>
  </a:extLst>
</a:theme>
</file>

<file path=ppt/theme/theme3.xml><?xml version="1.0" encoding="utf-8"?>
<a:theme xmlns:a="http://schemas.openxmlformats.org/drawingml/2006/main" name="2_Office Theme">
  <a:themeElements>
    <a:clrScheme name="MM Orange">
      <a:dk1>
        <a:srgbClr val="000000"/>
      </a:dk1>
      <a:lt1>
        <a:srgbClr val="FFFFFF"/>
      </a:lt1>
      <a:dk2>
        <a:srgbClr val="575656"/>
      </a:dk2>
      <a:lt2>
        <a:srgbClr val="EDEBE6"/>
      </a:lt2>
      <a:accent1>
        <a:srgbClr val="E95A1A"/>
      </a:accent1>
      <a:accent2>
        <a:srgbClr val="E42925"/>
      </a:accent2>
      <a:accent3>
        <a:srgbClr val="E1278D"/>
      </a:accent3>
      <a:accent4>
        <a:srgbClr val="FFD400"/>
      </a:accent4>
      <a:accent5>
        <a:srgbClr val="F8AC04"/>
      </a:accent5>
      <a:accent6>
        <a:srgbClr val="8E3F91"/>
      </a:accent6>
      <a:hlink>
        <a:srgbClr val="E42925"/>
      </a:hlink>
      <a:folHlink>
        <a:srgbClr val="E95A1A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chate TDS COD WEFTEC 2017" id="{6739EA3F-F325-4A59-92CF-68779E6BCF65}" vid="{A1AE51C0-684F-41C8-83AF-F00B67C0CCF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WEF Paper - kjk</Template>
  <TotalTime>2357</TotalTime>
  <Words>854</Words>
  <Application>Microsoft Office PowerPoint</Application>
  <PresentationFormat>Widescreen</PresentationFormat>
  <Paragraphs>182</Paragraphs>
  <Slides>21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Century Gothic</vt:lpstr>
      <vt:lpstr>Lucida Grande</vt:lpstr>
      <vt:lpstr>Open Sans</vt:lpstr>
      <vt:lpstr>Questrial</vt:lpstr>
      <vt:lpstr>Wingdings</vt:lpstr>
      <vt:lpstr>Office Theme</vt:lpstr>
      <vt:lpstr>1_Office Theme</vt:lpstr>
      <vt:lpstr>2_Office Theme</vt:lpstr>
      <vt:lpstr>INNOVATIVE APPROACHES FOR  PEAK FLOW REDUCTION  IN NORTH HUDSON’S COMBINED SEWER NETWORK</vt:lpstr>
      <vt:lpstr>Presentation Outline</vt:lpstr>
      <vt:lpstr>Background</vt:lpstr>
      <vt:lpstr>Background - Topography</vt:lpstr>
      <vt:lpstr>Background</vt:lpstr>
      <vt:lpstr>Background</vt:lpstr>
      <vt:lpstr>North Hudson Sewerage Authority Stormwater Control</vt:lpstr>
      <vt:lpstr>The Tool</vt:lpstr>
      <vt:lpstr>The Tool </vt:lpstr>
      <vt:lpstr>The Tool</vt:lpstr>
      <vt:lpstr>Program Implementation</vt:lpstr>
      <vt:lpstr>Use of Automated Control Valves</vt:lpstr>
      <vt:lpstr>CMAC Technology</vt:lpstr>
      <vt:lpstr>Projects – Southwest Park</vt:lpstr>
      <vt:lpstr>Projects – Southwest Park</vt:lpstr>
      <vt:lpstr>CMAC Technology</vt:lpstr>
      <vt:lpstr>Projects – Monroe Center</vt:lpstr>
      <vt:lpstr>Automated Control Valves</vt:lpstr>
      <vt:lpstr>Program Observations</vt:lpstr>
      <vt:lpstr>Conclusions</vt:lpstr>
      <vt:lpstr>Special thanks to:   Fredric J. Pocci, PE  North Hudson Sewerage Authority  Don Conger, Project Director, Jacobs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Developer Requirements for Meeting CSO Reduction Goals</dc:title>
  <dc:creator>Karvazy, Karen J</dc:creator>
  <cp:lastModifiedBy>Wynn, Kevin</cp:lastModifiedBy>
  <cp:revision>239</cp:revision>
  <dcterms:created xsi:type="dcterms:W3CDTF">2017-09-18T15:18:59Z</dcterms:created>
  <dcterms:modified xsi:type="dcterms:W3CDTF">2019-04-17T12:05:27Z</dcterms:modified>
</cp:coreProperties>
</file>