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657" r:id="rId2"/>
    <p:sldId id="658" r:id="rId3"/>
    <p:sldId id="691" r:id="rId4"/>
    <p:sldId id="705" r:id="rId5"/>
    <p:sldId id="1026" r:id="rId6"/>
    <p:sldId id="709" r:id="rId7"/>
    <p:sldId id="1041" r:id="rId8"/>
    <p:sldId id="710" r:id="rId9"/>
    <p:sldId id="1079" r:id="rId10"/>
    <p:sldId id="1075" r:id="rId11"/>
    <p:sldId id="1076" r:id="rId12"/>
    <p:sldId id="1074" r:id="rId13"/>
    <p:sldId id="1080" r:id="rId14"/>
    <p:sldId id="1077" r:id="rId15"/>
    <p:sldId id="1078" r:id="rId16"/>
    <p:sldId id="1081" r:id="rId17"/>
    <p:sldId id="258" r:id="rId18"/>
    <p:sldId id="600" r:id="rId19"/>
    <p:sldId id="1071" r:id="rId20"/>
    <p:sldId id="256" r:id="rId21"/>
    <p:sldId id="1072" r:id="rId22"/>
    <p:sldId id="260" r:id="rId23"/>
    <p:sldId id="428" r:id="rId24"/>
    <p:sldId id="300" r:id="rId25"/>
    <p:sldId id="295" r:id="rId26"/>
    <p:sldId id="617" r:id="rId27"/>
    <p:sldId id="1066" r:id="rId28"/>
    <p:sldId id="650" r:id="rId29"/>
    <p:sldId id="704" r:id="rId30"/>
    <p:sldId id="315" r:id="rId31"/>
    <p:sldId id="1050" r:id="rId32"/>
    <p:sldId id="269" r:id="rId33"/>
    <p:sldId id="703" r:id="rId34"/>
    <p:sldId id="1073" r:id="rId35"/>
    <p:sldId id="1060" r:id="rId36"/>
    <p:sldId id="673" r:id="rId37"/>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658"/>
            <p14:sldId id="691"/>
            <p14:sldId id="705"/>
            <p14:sldId id="1026"/>
            <p14:sldId id="709"/>
            <p14:sldId id="1041"/>
            <p14:sldId id="710"/>
            <p14:sldId id="1079"/>
            <p14:sldId id="1075"/>
            <p14:sldId id="1076"/>
            <p14:sldId id="1074"/>
            <p14:sldId id="1080"/>
            <p14:sldId id="1077"/>
            <p14:sldId id="1078"/>
            <p14:sldId id="1081"/>
            <p14:sldId id="258"/>
            <p14:sldId id="600"/>
            <p14:sldId id="1071"/>
            <p14:sldId id="256"/>
            <p14:sldId id="1072"/>
            <p14:sldId id="260"/>
            <p14:sldId id="428"/>
            <p14:sldId id="300"/>
            <p14:sldId id="295"/>
            <p14:sldId id="617"/>
            <p14:sldId id="1066"/>
            <p14:sldId id="650"/>
            <p14:sldId id="704"/>
            <p14:sldId id="315"/>
            <p14:sldId id="1050"/>
            <p14:sldId id="269"/>
            <p14:sldId id="703"/>
            <p14:sldId id="1073"/>
            <p14:sldId id="1060"/>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106" autoAdjust="0"/>
  </p:normalViewPr>
  <p:slideViewPr>
    <p:cSldViewPr snapToGrid="0">
      <p:cViewPr varScale="1">
        <p:scale>
          <a:sx n="107" d="100"/>
          <a:sy n="107" d="100"/>
        </p:scale>
        <p:origin x="1266" y="102"/>
      </p:cViewPr>
      <p:guideLst/>
    </p:cSldViewPr>
  </p:slideViewPr>
  <p:notesTextViewPr>
    <p:cViewPr>
      <p:scale>
        <a:sx n="1" d="1"/>
        <a:sy n="1" d="1"/>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B606B-AB57-CA3B-C420-71E2453C9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28AEC-E9F8-5FB0-5AA3-CDB8698F1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52098-ADD1-CD3C-F85D-A6E49E92E863}"/>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04443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couting.org/health-and-safety/gss/gss07/#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outing.org/health-and-safety/gss/gss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nsrequest@ncacbsa.org" TargetMode="External"/><Relationship Id="rId2" Type="http://schemas.openxmlformats.org/officeDocument/2006/relationships/hyperlink" Target="https://click.icptrack.com/icp/relay.php?r=30354341&amp;msgid=307907&amp;act=85C6&amp;c=1518147&amp;pid=1695904&amp;destination=https%3A%2F%2Fwww.ncacbsa.org%2Faquia%2Fwp-content%2Fuploads%2Fsites%2F20%2F2021%2F02%2FREQUEST-FOR-CERTIFICATE-OF-LIABILITY-INSURANCE-COUNCIL-filable-1.pdf&amp;cf=14346&amp;v=a9ad0f61a8cb339ce5cee48ea9eb9bb5f6167ff3e2fe814baf31b6e46533086f" TargetMode="External"/><Relationship Id="rId1" Type="http://schemas.openxmlformats.org/officeDocument/2006/relationships/slideLayout" Target="../slideLayouts/slideLayout2.xml"/><Relationship Id="rId6" Type="http://schemas.openxmlformats.org/officeDocument/2006/relationships/hyperlink" Target="https://www.scouting.org/health-and-safety/incident-report/" TargetMode="External"/><Relationship Id="rId5" Type="http://schemas.openxmlformats.org/officeDocument/2006/relationships/hyperlink" Target="mailto:ruspittman@gmail.com" TargetMode="External"/><Relationship Id="rId4" Type="http://schemas.openxmlformats.org/officeDocument/2006/relationships/hyperlink" Target="mailto:elizabeth.kohler@scouting.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lick-1518147.icptrack.com/icp/relay.php?r=30354341&amp;msgid=311467&amp;act=85C6&amp;c=1518147&amp;pid=1706598&amp;destination=http%3A%2F%2Fmy.scouting.org&amp;cf=14346&amp;v=389ae19830dbd5d13b94b61e256b06292962fbe27f25b1bedcb3a57e84231076" TargetMode="External"/><Relationship Id="rId2" Type="http://schemas.openxmlformats.org/officeDocument/2006/relationships/hyperlink" Target="https://click-1518147.icptrack.com/icp/relay.php?r=30354341&amp;msgid=311467&amp;act=85C6&amp;c=1518147&amp;pid=1706598&amp;destination=https%3A%2F%2Fmy.scouting.org&amp;cf=14346&amp;v=db4768066a8e984d58393ede91cf3107c00895f74524bcaa3f77d014aa086510" TargetMode="External"/><Relationship Id="rId1" Type="http://schemas.openxmlformats.org/officeDocument/2006/relationships/slideLayout" Target="../slideLayouts/slideLayout2.xml"/><Relationship Id="rId4" Type="http://schemas.openxmlformats.org/officeDocument/2006/relationships/hyperlink" Target="mailto:ruspittman@gmail.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ublic.3.basecamp.com/p/59JgmRUvD9AcWPKMKHXGL8Zf" TargetMode="External"/><Relationship Id="rId2" Type="http://schemas.openxmlformats.org/officeDocument/2006/relationships/hyperlink" Target="https://public.3.basecamp.com/p/3UYzgAk8t8b7ddNYfaLVyjUW" TargetMode="External"/><Relationship Id="rId1" Type="http://schemas.openxmlformats.org/officeDocument/2006/relationships/slideLayout" Target="../slideLayouts/slideLayout2.xml"/><Relationship Id="rId4" Type="http://schemas.openxmlformats.org/officeDocument/2006/relationships/hyperlink" Target="https://click-1518147.icptrack.com/icp/relay.php?r=30354341&amp;msgid=311467&amp;act=85C6&amp;c=1518147&amp;pid=1706598&amp;destination=https%3A%2F%2Fwww.scouting.org%2Fwp-content%2Fuploads%2F2024%2F04%2FBSA-Annual-Charter-Agreement-Charter-Orgs_2024-2025.pdf&amp;cf=14346&amp;v=0e4ae2f6b0ca3a0502aaa768fa5cd1c16a3ba808cd8fa291a7653b5cff37c0e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acbsa.org/the-university-of-scouting/" TargetMode="External"/><Relationship Id="rId7" Type="http://schemas.openxmlformats.org/officeDocument/2006/relationships/image" Target="../media/image3.jpeg"/><Relationship Id="rId2" Type="http://schemas.openxmlformats.org/officeDocument/2006/relationships/hyperlink" Target="https://scoutingevent.com/082-91472" TargetMode="External"/><Relationship Id="rId1" Type="http://schemas.openxmlformats.org/officeDocument/2006/relationships/slideLayout" Target="../slideLayouts/slideLayout2.xml"/><Relationship Id="rId6" Type="http://schemas.openxmlformats.org/officeDocument/2006/relationships/hyperlink" Target="https://jamboreeonthetrail.org/" TargetMode="External"/><Relationship Id="rId5" Type="http://schemas.openxmlformats.org/officeDocument/2006/relationships/hyperlink" Target="https://scoutingevent.com/082-2024ScoutOrienteering" TargetMode="External"/><Relationship Id="rId4" Type="http://schemas.openxmlformats.org/officeDocument/2006/relationships/hyperlink" Target="https://wipit470.org/ordeal.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coutingevent.com/082-89072" TargetMode="External"/><Relationship Id="rId7" Type="http://schemas.openxmlformats.org/officeDocument/2006/relationships/hyperlink" Target="https://www.ncacbsa.org/wp-content/uploads/2022/09/DC-STEM-Trek-2.pdf" TargetMode="External"/><Relationship Id="rId2" Type="http://schemas.openxmlformats.org/officeDocument/2006/relationships/hyperlink" Target="https://scoutingevent.com/082-90064" TargetMode="External"/><Relationship Id="rId1" Type="http://schemas.openxmlformats.org/officeDocument/2006/relationships/slideLayout" Target="../slideLayouts/slideLayout2.xml"/><Relationship Id="rId6" Type="http://schemas.openxmlformats.org/officeDocument/2006/relationships/hyperlink" Target="https://us.engagingnetworks.app/page/email/click/10004/2037650?email=j2mObVAw6OCBePIN6tZ3hlESkN1MQhKC&amp;campid=xocb452w9CaZkArzVWMSmA==" TargetMode="External"/><Relationship Id="rId5" Type="http://schemas.openxmlformats.org/officeDocument/2006/relationships/hyperlink" Target="mailto:bruce.donlin@scouting.org" TargetMode="External"/><Relationship Id="rId4" Type="http://schemas.openxmlformats.org/officeDocument/2006/relationships/hyperlink" Target="https://scoutingevent.com/082-9080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givegoods.com/ncac-scoutingforfood202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hyperlink" Target="https://www.ncacbsa.org/scouting-for-food-unit-dat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scoutingevent.com/082-9147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gion.org/get-involved/scholarships/american-legion-eagle-scout-of-the-year-scholarship" TargetMode="External"/><Relationship Id="rId7" Type="http://schemas.openxmlformats.org/officeDocument/2006/relationships/image" Target="../media/image10.jpg"/><Relationship Id="rId2" Type="http://schemas.openxmlformats.org/officeDocument/2006/relationships/hyperlink" Target="https://www.scouting.org/awards/scholarships/" TargetMode="External"/><Relationship Id="rId1" Type="http://schemas.openxmlformats.org/officeDocument/2006/relationships/slideLayout" Target="../slideLayouts/slideLayout2.xml"/><Relationship Id="rId6" Type="http://schemas.openxmlformats.org/officeDocument/2006/relationships/hyperlink" Target="https://nesa.org/scholarships/" TargetMode="External"/><Relationship Id="rId5" Type="http://schemas.openxmlformats.org/officeDocument/2006/relationships/hyperlink" Target="about:blank" TargetMode="External"/><Relationship Id="rId4" Type="http://schemas.openxmlformats.org/officeDocument/2006/relationships/hyperlink" Target="https://www.sar.org/arthur-m-berdena-king-eagle-scout-contes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nesa.org/wp-content/uploads/2024/08/2025-Adams-National-Eagle-Scout-Service-Project-Nomination-Form-FILLABL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scoutingevent.com/082-sstsy25" TargetMode="External"/><Relationship Id="rId13" Type="http://schemas.openxmlformats.org/officeDocument/2006/relationships/hyperlink" Target="https://www.ncacbsa.org/youth-protection-program/" TargetMode="External"/><Relationship Id="rId3" Type="http://schemas.openxmlformats.org/officeDocument/2006/relationships/hyperlink" Target="https://my.scouting.org/" TargetMode="External"/><Relationship Id="rId7" Type="http://schemas.openxmlformats.org/officeDocument/2006/relationships/hyperlink" Target="https://www.sac-bsa.org/SupportDesk?element_1=2" TargetMode="External"/><Relationship Id="rId12" Type="http://schemas.openxmlformats.org/officeDocument/2006/relationships/hyperlink" Target="https://scoutingevent.com/082-87650"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https://www.sac-bsa.org/outdoortraining" TargetMode="External"/><Relationship Id="rId11" Type="http://schemas.openxmlformats.org/officeDocument/2006/relationships/hyperlink" Target="https://3.basecamp.com/3958009/buckets/25194874/vaults/4402534141" TargetMode="External"/><Relationship Id="rId5" Type="http://schemas.openxmlformats.org/officeDocument/2006/relationships/hyperlink" Target="https://scoutingevent.com/082-baloosy25" TargetMode="External"/><Relationship Id="rId10" Type="http://schemas.openxmlformats.org/officeDocument/2006/relationships/hyperlink" Target="https://scoutingevent.com/082-Scouterhorn_Operations_Training_2024" TargetMode="External"/><Relationship Id="rId4" Type="http://schemas.openxmlformats.org/officeDocument/2006/relationships/hyperlink" Target="https://scoutingevent.com/082-clstsy25" TargetMode="External"/><Relationship Id="rId9" Type="http://schemas.openxmlformats.org/officeDocument/2006/relationships/hyperlink" Target="https://scoutingevent.com/082-iolssy25"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mailto:brian@bkheath.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8" Type="http://schemas.openxmlformats.org/officeDocument/2006/relationships/hyperlink" Target="https://senecawaterways.org/massawepie-adirondack-treks/" TargetMode="External"/><Relationship Id="rId13" Type="http://schemas.openxmlformats.org/officeDocument/2006/relationships/image" Target="../media/image23.jpeg"/><Relationship Id="rId3" Type="http://schemas.openxmlformats.org/officeDocument/2006/relationships/hyperlink" Target="https://www.gotosnyder.org/year-round-events/outdoor-preparedness-initiative/"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public.3.basecamp.com/p/xWpkdrKHKAA9pCzwmHMNdbW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ncacbsa.org/high-adventure/" TargetMode="External"/><Relationship Id="rId5" Type="http://schemas.openxmlformats.org/officeDocument/2006/relationships/hyperlink" Target="https://www.ntier.org/provisional-scout-connections/" TargetMode="External"/><Relationship Id="rId10" Type="http://schemas.openxmlformats.org/officeDocument/2006/relationships/hyperlink" Target="https://montanabsa.org/camps/high-adventure/" TargetMode="External"/><Relationship Id="rId4" Type="http://schemas.openxmlformats.org/officeDocument/2006/relationships/hyperlink" Target="https://www.philmontscoutranch.org/register/" TargetMode="External"/><Relationship Id="rId9" Type="http://schemas.openxmlformats.org/officeDocument/2006/relationships/hyperlink" Target="https://www.mainehighadventure.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hyperlink" Target="https://wipit470.org/index.html"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ublic.3.basecamp.com/p/nh9gjNKUMPGMf8ZqiaacfUu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ublic.3.basecamp.com/p/nh9gjNKUMPGMf8ZqiaacfUu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918466705" TargetMode="External"/><Relationship Id="rId2" Type="http://schemas.openxmlformats.org/officeDocument/2006/relationships/hyperlink" Target="https://my.scouting.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couting.org/health-and-safety/safety-mo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lang="en-US" b="1" dirty="0">
                <a:latin typeface="Arial" panose="020B0604020202020204" pitchFamily="34" charset="0"/>
                <a:cs typeface="Arial" panose="020B0604020202020204" pitchFamily="34" charset="0"/>
              </a:rPr>
              <a:t>Wolf Trap</a:t>
            </a:r>
            <a:r>
              <a:rPr b="1" dirty="0">
                <a:latin typeface="Arial" panose="020B0604020202020204" pitchFamily="34" charset="0"/>
                <a:cs typeface="Arial" panose="020B0604020202020204" pitchFamily="34" charset="0"/>
              </a:rPr>
              <a:t> District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Roundtable</a:t>
            </a:r>
            <a:endParaRPr b="1" dirty="0">
              <a:latin typeface="Arial" panose="020B0604020202020204" pitchFamily="34" charset="0"/>
              <a:cs typeface="Arial" panose="020B0604020202020204" pitchFamily="34" charset="0"/>
            </a:endParaRP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November 14,</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4</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25AC-B617-E166-78CF-C5FEB28E758D}"/>
              </a:ext>
            </a:extLst>
          </p:cNvPr>
          <p:cNvSpPr>
            <a:spLocks noGrp="1"/>
          </p:cNvSpPr>
          <p:nvPr>
            <p:ph type="title"/>
          </p:nvPr>
        </p:nvSpPr>
        <p:spPr>
          <a:xfrm>
            <a:off x="838200" y="365126"/>
            <a:ext cx="10515600" cy="661242"/>
          </a:xfrm>
        </p:spPr>
        <p:txBody>
          <a:bodyPr>
            <a:normAutofit fontScale="90000"/>
          </a:bodyPr>
          <a:lstStyle/>
          <a:p>
            <a:r>
              <a:rPr lang="en-US" b="1" dirty="0"/>
              <a:t>BSA Insurance</a:t>
            </a:r>
          </a:p>
        </p:txBody>
      </p:sp>
      <p:sp>
        <p:nvSpPr>
          <p:cNvPr id="3" name="Text Placeholder 2">
            <a:extLst>
              <a:ext uri="{FF2B5EF4-FFF2-40B4-BE49-F238E27FC236}">
                <a16:creationId xmlns:a16="http://schemas.microsoft.com/office/drawing/2014/main" id="{1915BC39-2466-19F5-FC56-1A927C11009F}"/>
              </a:ext>
            </a:extLst>
          </p:cNvPr>
          <p:cNvSpPr>
            <a:spLocks noGrp="1"/>
          </p:cNvSpPr>
          <p:nvPr>
            <p:ph type="body" idx="1"/>
          </p:nvPr>
        </p:nvSpPr>
        <p:spPr>
          <a:xfrm>
            <a:off x="838200" y="1253330"/>
            <a:ext cx="10515600" cy="5604670"/>
          </a:xfrm>
        </p:spPr>
        <p:txBody>
          <a:bodyPr>
            <a:normAutofit fontScale="47500" lnSpcReduction="20000"/>
          </a:bodyPr>
          <a:lstStyle/>
          <a:p>
            <a:pPr algn="l">
              <a:lnSpc>
                <a:spcPct val="120000"/>
              </a:lnSpc>
              <a:spcBef>
                <a:spcPts val="0"/>
              </a:spcBef>
              <a:buFont typeface="Arial" panose="020B0604020202020204" pitchFamily="34" charset="0"/>
              <a:buChar char="•"/>
            </a:pPr>
            <a:r>
              <a:rPr lang="en-US" sz="4000" b="1" i="0" dirty="0">
                <a:solidFill>
                  <a:schemeClr val="tx1"/>
                </a:solidFill>
                <a:effectLst/>
                <a:latin typeface="Roboto" panose="02000000000000000000" pitchFamily="2" charset="0"/>
              </a:rPr>
              <a:t>Comprehensive General Liability Insurance.</a:t>
            </a:r>
            <a:r>
              <a:rPr lang="en-US" sz="4000" b="0" i="0" dirty="0">
                <a:solidFill>
                  <a:schemeClr val="tx1"/>
                </a:solidFill>
                <a:effectLst/>
                <a:latin typeface="Roboto" panose="02000000000000000000" pitchFamily="2" charset="0"/>
              </a:rPr>
              <a:t> This type of policy responds to allegations or claims from a third party that they suffered </a:t>
            </a:r>
            <a:r>
              <a:rPr lang="en-US" sz="4000" b="0" i="0" u="sng" dirty="0">
                <a:solidFill>
                  <a:schemeClr val="tx1"/>
                </a:solidFill>
                <a:effectLst/>
                <a:latin typeface="Roboto" panose="02000000000000000000" pitchFamily="2" charset="0"/>
              </a:rPr>
              <a:t>personal injury or property damage due to negligent action</a:t>
            </a:r>
            <a:r>
              <a:rPr lang="en-US" sz="4000" b="0" i="0" dirty="0">
                <a:solidFill>
                  <a:schemeClr val="tx1"/>
                </a:solidFill>
                <a:effectLst/>
                <a:latin typeface="Roboto" panose="02000000000000000000" pitchFamily="2" charset="0"/>
              </a:rPr>
              <a:t>.</a:t>
            </a:r>
            <a:br>
              <a:rPr lang="en-US" sz="4000" b="0" i="0" dirty="0">
                <a:solidFill>
                  <a:schemeClr val="tx1"/>
                </a:solidFill>
                <a:effectLst/>
                <a:latin typeface="Roboto" panose="02000000000000000000" pitchFamily="2" charset="0"/>
              </a:rPr>
            </a:br>
            <a:br>
              <a:rPr lang="en-US" sz="4000" b="0" i="0" dirty="0">
                <a:solidFill>
                  <a:schemeClr val="tx1"/>
                </a:solidFill>
                <a:effectLst/>
                <a:latin typeface="Roboto" panose="02000000000000000000" pitchFamily="2" charset="0"/>
              </a:rPr>
            </a:br>
            <a:r>
              <a:rPr lang="en-US" sz="4000" b="0" i="0" dirty="0">
                <a:solidFill>
                  <a:schemeClr val="tx1"/>
                </a:solidFill>
                <a:effectLst/>
                <a:latin typeface="Roboto" panose="02000000000000000000" pitchFamily="2" charset="0"/>
              </a:rPr>
              <a:t>Coverage is limited to </a:t>
            </a:r>
            <a:r>
              <a:rPr lang="en-US" sz="4000" b="0" i="0" u="sng" dirty="0">
                <a:solidFill>
                  <a:schemeClr val="tx1"/>
                </a:solidFill>
                <a:effectLst/>
                <a:latin typeface="Roboto" panose="02000000000000000000" pitchFamily="2" charset="0"/>
              </a:rPr>
              <a:t>official Scouting activities </a:t>
            </a:r>
            <a:r>
              <a:rPr lang="en-US" sz="4000" b="0" i="0" dirty="0">
                <a:solidFill>
                  <a:schemeClr val="tx1"/>
                </a:solidFill>
                <a:effectLst/>
                <a:latin typeface="Roboto" panose="02000000000000000000" pitchFamily="2" charset="0"/>
              </a:rPr>
              <a:t>(</a:t>
            </a:r>
            <a:r>
              <a:rPr lang="en-US" sz="4000" b="0" i="0" dirty="0">
                <a:solidFill>
                  <a:schemeClr val="tx1"/>
                </a:solidFill>
                <a:effectLst/>
                <a:latin typeface="Roboto" panose="02000000000000000000" pitchFamily="2" charset="0"/>
                <a:hlinkClick r:id="rId2"/>
              </a:rPr>
              <a:t>note list of prohibited scouting activities</a:t>
            </a:r>
            <a:r>
              <a:rPr lang="en-US" sz="4000" b="0" i="0" dirty="0">
                <a:solidFill>
                  <a:schemeClr val="tx1"/>
                </a:solidFill>
                <a:effectLst/>
                <a:latin typeface="Roboto" panose="02000000000000000000" pitchFamily="2" charset="0"/>
              </a:rPr>
              <a:t>), and those activities must be consistent with the values, Charter and Bylaws, Rules and Regulations, operation manuals, and applicable literature of the Boy Scouts of America. Local councils, </a:t>
            </a:r>
            <a:r>
              <a:rPr lang="en-US" sz="4000" b="0" i="0" u="sng" dirty="0">
                <a:solidFill>
                  <a:schemeClr val="tx1"/>
                </a:solidFill>
                <a:effectLst/>
                <a:latin typeface="Roboto" panose="02000000000000000000" pitchFamily="2" charset="0"/>
              </a:rPr>
              <a:t>chartered organizations, and registered volunteers </a:t>
            </a:r>
            <a:r>
              <a:rPr lang="en-US" sz="4000" b="0" i="0" dirty="0">
                <a:solidFill>
                  <a:schemeClr val="tx1"/>
                </a:solidFill>
                <a:effectLst/>
                <a:latin typeface="Roboto" panose="02000000000000000000" pitchFamily="2" charset="0"/>
              </a:rPr>
              <a:t>are provided with primary coverage. Scouting youth (age 17 and younger) are not insured under this policy. The insurance provided to unregistered volunteers through the general liability insurance program </a:t>
            </a:r>
            <a:r>
              <a:rPr lang="en-US" sz="4000" b="0" i="0" u="sng" dirty="0">
                <a:solidFill>
                  <a:schemeClr val="tx1"/>
                </a:solidFill>
                <a:effectLst/>
                <a:latin typeface="Roboto" panose="02000000000000000000" pitchFamily="2" charset="0"/>
              </a:rPr>
              <a:t>is excess over any other insurance </a:t>
            </a:r>
            <a:r>
              <a:rPr lang="en-US" sz="4000" b="0" i="0" dirty="0">
                <a:solidFill>
                  <a:schemeClr val="tx1"/>
                </a:solidFill>
                <a:effectLst/>
                <a:latin typeface="Roboto" panose="02000000000000000000" pitchFamily="2" charset="0"/>
              </a:rPr>
              <a:t>the volunteer might have to his or her benefit.</a:t>
            </a:r>
          </a:p>
          <a:p>
            <a:pPr algn="l">
              <a:lnSpc>
                <a:spcPct val="120000"/>
              </a:lnSpc>
              <a:spcBef>
                <a:spcPts val="0"/>
              </a:spcBef>
              <a:buFont typeface="Arial" panose="020B0604020202020204" pitchFamily="34" charset="0"/>
              <a:buChar char="•"/>
            </a:pPr>
            <a:endParaRPr lang="en-US" sz="4000" b="0" i="0" dirty="0">
              <a:solidFill>
                <a:schemeClr val="tx1"/>
              </a:solidFill>
              <a:effectLst/>
              <a:latin typeface="Roboto" panose="02000000000000000000" pitchFamily="2" charset="0"/>
            </a:endParaRPr>
          </a:p>
          <a:p>
            <a:pPr algn="l">
              <a:lnSpc>
                <a:spcPct val="120000"/>
              </a:lnSpc>
              <a:spcBef>
                <a:spcPts val="0"/>
              </a:spcBef>
              <a:buFont typeface="Arial" panose="020B0604020202020204" pitchFamily="34" charset="0"/>
              <a:buChar char="•"/>
            </a:pPr>
            <a:r>
              <a:rPr lang="en-US" sz="4000" b="1" i="0" dirty="0">
                <a:solidFill>
                  <a:schemeClr val="tx1"/>
                </a:solidFill>
                <a:effectLst/>
                <a:latin typeface="Roboto" panose="02000000000000000000" pitchFamily="2" charset="0"/>
              </a:rPr>
              <a:t>Accident and Sickness.</a:t>
            </a:r>
            <a:r>
              <a:rPr lang="en-US" sz="4000" b="0" i="0" dirty="0">
                <a:solidFill>
                  <a:schemeClr val="tx1"/>
                </a:solidFill>
                <a:effectLst/>
                <a:latin typeface="Roboto" panose="02000000000000000000" pitchFamily="2" charset="0"/>
              </a:rPr>
              <a:t> This insurance provides </a:t>
            </a:r>
            <a:r>
              <a:rPr lang="en-US" sz="4000" b="0" i="0" u="sng" dirty="0">
                <a:solidFill>
                  <a:schemeClr val="tx1"/>
                </a:solidFill>
                <a:effectLst/>
                <a:latin typeface="Roboto" panose="02000000000000000000" pitchFamily="2" charset="0"/>
              </a:rPr>
              <a:t>medical coverage to Scouting participants </a:t>
            </a:r>
            <a:r>
              <a:rPr lang="en-US" sz="4000" b="0" i="0" dirty="0">
                <a:solidFill>
                  <a:schemeClr val="tx1"/>
                </a:solidFill>
                <a:effectLst/>
                <a:latin typeface="Roboto" panose="02000000000000000000" pitchFamily="2" charset="0"/>
              </a:rPr>
              <a:t>on an </a:t>
            </a:r>
            <a:r>
              <a:rPr lang="en-US" sz="4000" b="0" i="0" u="sng" dirty="0">
                <a:solidFill>
                  <a:schemeClr val="tx1"/>
                </a:solidFill>
                <a:effectLst/>
                <a:latin typeface="Roboto" panose="02000000000000000000" pitchFamily="2" charset="0"/>
              </a:rPr>
              <a:t>excess basis</a:t>
            </a:r>
            <a:r>
              <a:rPr lang="en-US" sz="4000" b="0" i="0" dirty="0">
                <a:solidFill>
                  <a:schemeClr val="tx1"/>
                </a:solidFill>
                <a:effectLst/>
                <a:latin typeface="Roboto" panose="02000000000000000000" pitchFamily="2" charset="0"/>
              </a:rPr>
              <a:t> for injuries or fatalities that arise out of an official Scouting activity.</a:t>
            </a:r>
            <a:br>
              <a:rPr lang="en-US" sz="4000" b="0" i="0" dirty="0">
                <a:solidFill>
                  <a:schemeClr val="tx1"/>
                </a:solidFill>
                <a:effectLst/>
                <a:latin typeface="Roboto" panose="02000000000000000000" pitchFamily="2" charset="0"/>
              </a:rPr>
            </a:br>
            <a:br>
              <a:rPr lang="en-US" sz="4000" b="0" i="0" dirty="0">
                <a:solidFill>
                  <a:schemeClr val="tx1"/>
                </a:solidFill>
                <a:effectLst/>
                <a:latin typeface="Roboto" panose="02000000000000000000" pitchFamily="2" charset="0"/>
              </a:rPr>
            </a:br>
            <a:r>
              <a:rPr lang="en-US" sz="4000" b="0" i="0" dirty="0">
                <a:solidFill>
                  <a:schemeClr val="tx1"/>
                </a:solidFill>
                <a:effectLst/>
                <a:latin typeface="Roboto" panose="02000000000000000000" pitchFamily="2" charset="0"/>
              </a:rPr>
              <a:t>For example, if a youth falls during a hike and breaks a wrist, the parent’s health coverage may pay for the ER visit minus a $500 deductible; this insurance can reimburse the $500.</a:t>
            </a:r>
          </a:p>
          <a:p>
            <a:pPr marL="0" indent="0" algn="l">
              <a:lnSpc>
                <a:spcPct val="120000"/>
              </a:lnSpc>
              <a:spcBef>
                <a:spcPts val="0"/>
              </a:spcBef>
              <a:buNone/>
            </a:pPr>
            <a:endParaRPr lang="en-US" sz="4000" b="0" i="0" dirty="0">
              <a:solidFill>
                <a:schemeClr val="tx1"/>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40217163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272B-9D14-4B9D-25C5-6C8A0522BF2E}"/>
              </a:ext>
            </a:extLst>
          </p:cNvPr>
          <p:cNvSpPr>
            <a:spLocks noGrp="1"/>
          </p:cNvSpPr>
          <p:nvPr>
            <p:ph type="title"/>
          </p:nvPr>
        </p:nvSpPr>
        <p:spPr>
          <a:xfrm>
            <a:off x="838200" y="365125"/>
            <a:ext cx="10515600" cy="763879"/>
          </a:xfrm>
        </p:spPr>
        <p:txBody>
          <a:bodyPr/>
          <a:lstStyle/>
          <a:p>
            <a:r>
              <a:rPr lang="en-US" b="1" dirty="0"/>
              <a:t>BSA Insurance</a:t>
            </a:r>
          </a:p>
        </p:txBody>
      </p:sp>
      <p:sp>
        <p:nvSpPr>
          <p:cNvPr id="3" name="Text Placeholder 2">
            <a:extLst>
              <a:ext uri="{FF2B5EF4-FFF2-40B4-BE49-F238E27FC236}">
                <a16:creationId xmlns:a16="http://schemas.microsoft.com/office/drawing/2014/main" id="{D16AB760-8391-DA0B-8F57-03A223F574C0}"/>
              </a:ext>
            </a:extLst>
          </p:cNvPr>
          <p:cNvSpPr>
            <a:spLocks noGrp="1"/>
          </p:cNvSpPr>
          <p:nvPr>
            <p:ph type="body" idx="1"/>
          </p:nvPr>
        </p:nvSpPr>
        <p:spPr>
          <a:xfrm>
            <a:off x="838200" y="1483568"/>
            <a:ext cx="10515600" cy="4351338"/>
          </a:xfrm>
        </p:spPr>
        <p:txBody>
          <a:bodyPr>
            <a:normAutofit fontScale="70000" lnSpcReduction="20000"/>
          </a:bodyPr>
          <a:lstStyle/>
          <a:p>
            <a:pPr algn="l">
              <a:lnSpc>
                <a:spcPct val="120000"/>
              </a:lnSpc>
              <a:spcBef>
                <a:spcPts val="0"/>
              </a:spcBef>
              <a:buFont typeface="Arial" panose="020B0604020202020204" pitchFamily="34" charset="0"/>
              <a:buChar char="•"/>
            </a:pPr>
            <a:r>
              <a:rPr lang="en-US" sz="2800" b="1" i="0" dirty="0">
                <a:solidFill>
                  <a:schemeClr val="tx1"/>
                </a:solidFill>
                <a:effectLst/>
                <a:latin typeface="Roboto" panose="02000000000000000000" pitchFamily="2" charset="0"/>
              </a:rPr>
              <a:t>Automobile Liability Insurance.</a:t>
            </a:r>
            <a:r>
              <a:rPr lang="en-US" sz="2800" b="0" i="0" dirty="0">
                <a:solidFill>
                  <a:schemeClr val="tx1"/>
                </a:solidFill>
                <a:effectLst/>
                <a:latin typeface="Roboto" panose="02000000000000000000" pitchFamily="2" charset="0"/>
              </a:rPr>
              <a:t> Coverage is provided </a:t>
            </a:r>
            <a:r>
              <a:rPr lang="en-US" sz="2800" b="0" i="0" u="sng" dirty="0">
                <a:solidFill>
                  <a:schemeClr val="tx1"/>
                </a:solidFill>
                <a:effectLst/>
                <a:latin typeface="Roboto" panose="02000000000000000000" pitchFamily="2" charset="0"/>
              </a:rPr>
              <a:t>above the vehicle owner’s insurance </a:t>
            </a:r>
            <a:r>
              <a:rPr lang="en-US" sz="2800" b="0" i="0" dirty="0">
                <a:solidFill>
                  <a:schemeClr val="tx1"/>
                </a:solidFill>
                <a:effectLst/>
                <a:latin typeface="Roboto" panose="02000000000000000000" pitchFamily="2" charset="0"/>
              </a:rPr>
              <a:t>plus any automobile liability insurance provided by a local council. Vehicles MUST be covered at the minimum amount required by the state for automobile liability. It is recommended that coverage limits are at least $100,000 combined single limit.</a:t>
            </a:r>
            <a:endParaRPr lang="en-US" dirty="0">
              <a:solidFill>
                <a:schemeClr val="tx1"/>
              </a:solidFill>
              <a:latin typeface="Roboto" panose="02000000000000000000" pitchFamily="2" charset="0"/>
            </a:endParaRPr>
          </a:p>
          <a:p>
            <a:pPr lvl="1">
              <a:lnSpc>
                <a:spcPct val="120000"/>
              </a:lnSpc>
              <a:spcBef>
                <a:spcPts val="0"/>
              </a:spcBef>
              <a:buFont typeface="Arial" panose="020B0604020202020204" pitchFamily="34" charset="0"/>
              <a:buChar char="•"/>
            </a:pPr>
            <a:r>
              <a:rPr lang="en-US" b="0" i="0" dirty="0">
                <a:solidFill>
                  <a:schemeClr val="tx1"/>
                </a:solidFill>
                <a:effectLst/>
                <a:latin typeface="Roboto" panose="02000000000000000000" pitchFamily="2" charset="0"/>
              </a:rPr>
              <a:t>Vehicles carrying 10 or more passengers should have at least $1,000,000 in coverage.</a:t>
            </a:r>
            <a:endParaRPr lang="en-US" dirty="0">
              <a:solidFill>
                <a:schemeClr val="tx1"/>
              </a:solidFill>
              <a:latin typeface="Roboto" panose="02000000000000000000" pitchFamily="2" charset="0"/>
            </a:endParaRPr>
          </a:p>
          <a:p>
            <a:pPr lvl="1">
              <a:lnSpc>
                <a:spcPct val="120000"/>
              </a:lnSpc>
              <a:spcBef>
                <a:spcPts val="0"/>
              </a:spcBef>
              <a:buFont typeface="Arial" panose="020B0604020202020204" pitchFamily="34" charset="0"/>
              <a:buChar char="•"/>
            </a:pPr>
            <a:r>
              <a:rPr lang="en-US" i="0" dirty="0">
                <a:solidFill>
                  <a:schemeClr val="tx1"/>
                </a:solidFill>
                <a:effectLst/>
                <a:latin typeface="Roboto" panose="02000000000000000000" pitchFamily="2" charset="0"/>
              </a:rPr>
              <a:t>Note: </a:t>
            </a:r>
            <a:r>
              <a:rPr lang="en-US" b="0" i="0" dirty="0">
                <a:solidFill>
                  <a:schemeClr val="tx1"/>
                </a:solidFill>
                <a:effectLst/>
                <a:latin typeface="Roboto" panose="02000000000000000000" pitchFamily="2" charset="0"/>
              </a:rPr>
              <a:t>The use of 15-passenger vans manufactured before 2005 is prohibited.</a:t>
            </a:r>
          </a:p>
          <a:p>
            <a:pPr marL="0" indent="0" algn="l">
              <a:lnSpc>
                <a:spcPct val="120000"/>
              </a:lnSpc>
              <a:spcBef>
                <a:spcPts val="0"/>
              </a:spcBef>
              <a:buNone/>
            </a:pPr>
            <a:endParaRPr lang="en-US" sz="2800" b="0" i="0" dirty="0">
              <a:solidFill>
                <a:schemeClr val="tx1"/>
              </a:solidFill>
              <a:effectLst/>
              <a:latin typeface="Roboto" panose="02000000000000000000" pitchFamily="2" charset="0"/>
            </a:endParaRPr>
          </a:p>
          <a:p>
            <a:pPr algn="l">
              <a:lnSpc>
                <a:spcPct val="120000"/>
              </a:lnSpc>
              <a:spcBef>
                <a:spcPts val="0"/>
              </a:spcBef>
              <a:buFont typeface="Arial" panose="020B0604020202020204" pitchFamily="34" charset="0"/>
              <a:buChar char="•"/>
            </a:pPr>
            <a:r>
              <a:rPr lang="en-US" sz="2800" b="1" i="0" dirty="0">
                <a:solidFill>
                  <a:schemeClr val="tx1"/>
                </a:solidFill>
                <a:effectLst/>
                <a:latin typeface="Roboto" panose="02000000000000000000" pitchFamily="2" charset="0"/>
              </a:rPr>
              <a:t>Coverage for Non-Owned Boats.</a:t>
            </a:r>
            <a:r>
              <a:rPr lang="en-US" sz="2800" b="0" i="0" dirty="0">
                <a:solidFill>
                  <a:schemeClr val="tx1"/>
                </a:solidFill>
                <a:effectLst/>
                <a:latin typeface="Roboto" panose="02000000000000000000" pitchFamily="2" charset="0"/>
              </a:rPr>
              <a:t> General liability insurance coverage </a:t>
            </a:r>
            <a:r>
              <a:rPr lang="en-US" sz="2800" b="0" i="0" u="sng" dirty="0">
                <a:solidFill>
                  <a:schemeClr val="tx1"/>
                </a:solidFill>
                <a:effectLst/>
                <a:latin typeface="Roboto" panose="02000000000000000000" pitchFamily="2" charset="0"/>
              </a:rPr>
              <a:t>on an excess basis</a:t>
            </a:r>
            <a:r>
              <a:rPr lang="en-US" sz="2800" b="0" i="0" dirty="0">
                <a:solidFill>
                  <a:schemeClr val="tx1"/>
                </a:solidFill>
                <a:effectLst/>
                <a:latin typeface="Roboto" panose="02000000000000000000" pitchFamily="2" charset="0"/>
              </a:rPr>
              <a:t>, after other applicable insurance is exhausted, is available for boat owners above their liability coverage limits. It is recommended that boats under 26 feet have at least $300,000 and boats 26 feet or over have at least $500,000.</a:t>
            </a:r>
          </a:p>
          <a:p>
            <a:pPr>
              <a:lnSpc>
                <a:spcPct val="120000"/>
              </a:lnSpc>
              <a:spcBef>
                <a:spcPts val="0"/>
              </a:spcBef>
              <a:buFont typeface="Arial" panose="020B0604020202020204" pitchFamily="34" charset="0"/>
              <a:buChar char="•"/>
            </a:pPr>
            <a:endParaRPr lang="en-US" sz="2800" b="1" dirty="0">
              <a:solidFill>
                <a:srgbClr val="000000"/>
              </a:solidFill>
              <a:effectLst/>
              <a:ea typeface="Aptos" panose="020B0004020202020204" pitchFamily="34" charset="0"/>
            </a:endParaRPr>
          </a:p>
          <a:p>
            <a:pPr>
              <a:lnSpc>
                <a:spcPct val="120000"/>
              </a:lnSpc>
              <a:spcBef>
                <a:spcPts val="0"/>
              </a:spcBef>
              <a:buFont typeface="Arial" panose="020B0604020202020204" pitchFamily="34" charset="0"/>
              <a:buChar char="•"/>
            </a:pPr>
            <a:r>
              <a:rPr lang="en-US" sz="2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More information </a:t>
            </a:r>
            <a:r>
              <a:rPr lang="en-US" sz="28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sz="2800"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2"/>
              </a:rPr>
              <a:t>https://www.scouting.org/health-and-safety/gss/gss10/</a:t>
            </a:r>
            <a:endParaRPr lang="en-US" sz="28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a:lnSpc>
                <a:spcPct val="120000"/>
              </a:lnSpc>
              <a:spcBef>
                <a:spcPts val="0"/>
              </a:spcBef>
              <a:buFont typeface="Arial" panose="020B0604020202020204" pitchFamily="34" charset="0"/>
              <a:buChar char="•"/>
            </a:pPr>
            <a:endParaRPr lang="en-US" sz="2800" b="0" i="0" dirty="0">
              <a:solidFill>
                <a:schemeClr val="tx1"/>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718692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4580-D356-BDE7-3A34-8F3106E937C9}"/>
              </a:ext>
            </a:extLst>
          </p:cNvPr>
          <p:cNvSpPr>
            <a:spLocks noGrp="1"/>
          </p:cNvSpPr>
          <p:nvPr>
            <p:ph type="title"/>
          </p:nvPr>
        </p:nvSpPr>
        <p:spPr>
          <a:xfrm>
            <a:off x="838200" y="365125"/>
            <a:ext cx="10515600" cy="698565"/>
          </a:xfrm>
        </p:spPr>
        <p:txBody>
          <a:bodyPr/>
          <a:lstStyle/>
          <a:p>
            <a:r>
              <a:rPr lang="en-US" b="1" dirty="0"/>
              <a:t>BSA Insurance</a:t>
            </a:r>
          </a:p>
        </p:txBody>
      </p:sp>
      <p:sp>
        <p:nvSpPr>
          <p:cNvPr id="3" name="Text Placeholder 2">
            <a:extLst>
              <a:ext uri="{FF2B5EF4-FFF2-40B4-BE49-F238E27FC236}">
                <a16:creationId xmlns:a16="http://schemas.microsoft.com/office/drawing/2014/main" id="{80D199A6-9415-C7D7-5A1F-A67C61F6F26E}"/>
              </a:ext>
            </a:extLst>
          </p:cNvPr>
          <p:cNvSpPr>
            <a:spLocks noGrp="1"/>
          </p:cNvSpPr>
          <p:nvPr>
            <p:ph type="body" idx="1"/>
          </p:nvPr>
        </p:nvSpPr>
        <p:spPr>
          <a:xfrm>
            <a:off x="838200" y="1175840"/>
            <a:ext cx="10515600" cy="5162206"/>
          </a:xfrm>
        </p:spPr>
        <p:txBody>
          <a:bodyPr>
            <a:normAutofit/>
          </a:bodyPr>
          <a:lstStyle/>
          <a:p>
            <a:r>
              <a:rPr lang="en-US" sz="2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Certificate of Liability Insurance – </a:t>
            </a:r>
            <a:r>
              <a:rPr lang="en-US"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To get a new certificate, please fill out a Request for </a:t>
            </a:r>
            <a:r>
              <a:rPr lang="en-US" sz="2400" u="sng" dirty="0">
                <a:solidFill>
                  <a:srgbClr val="0705F5"/>
                </a:solidFill>
                <a:effectLst/>
                <a:latin typeface="Roboto" panose="02000000000000000000" pitchFamily="2" charset="0"/>
                <a:ea typeface="Roboto" panose="02000000000000000000" pitchFamily="2" charset="0"/>
                <a:cs typeface="Roboto" panose="02000000000000000000" pitchFamily="2" charset="0"/>
                <a:hlinkClick r:id="rId2"/>
              </a:rPr>
              <a:t>Certificate of Liability Insurance</a:t>
            </a:r>
            <a:r>
              <a:rPr lang="en-US"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and return to the </a:t>
            </a:r>
            <a:r>
              <a:rPr lang="en-US" sz="2400" u="sng" dirty="0">
                <a:solidFill>
                  <a:srgbClr val="0705F5"/>
                </a:solidFill>
                <a:effectLst/>
                <a:latin typeface="Roboto" panose="02000000000000000000" pitchFamily="2" charset="0"/>
                <a:ea typeface="Roboto" panose="02000000000000000000" pitchFamily="2" charset="0"/>
                <a:cs typeface="Roboto" panose="02000000000000000000" pitchFamily="2" charset="0"/>
                <a:hlinkClick r:id="rId3"/>
              </a:rPr>
              <a:t>email listed</a:t>
            </a:r>
            <a:r>
              <a:rPr lang="en-US"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on the form (with a cc: to the </a:t>
            </a:r>
            <a:r>
              <a:rPr lang="en-US" sz="2400" u="sng" dirty="0">
                <a:solidFill>
                  <a:srgbClr val="0705F5"/>
                </a:solidFill>
                <a:effectLst/>
                <a:latin typeface="Roboto" panose="02000000000000000000" pitchFamily="2" charset="0"/>
                <a:ea typeface="Roboto" panose="02000000000000000000" pitchFamily="2" charset="0"/>
                <a:cs typeface="Roboto" panose="02000000000000000000" pitchFamily="2" charset="0"/>
                <a:hlinkClick r:id="rId4"/>
              </a:rPr>
              <a:t>DE</a:t>
            </a:r>
            <a:r>
              <a:rPr lang="en-US" sz="2400" dirty="0">
                <a:solidFill>
                  <a:srgbClr val="0705F5"/>
                </a:solidFill>
                <a:effectLst/>
                <a:latin typeface="Roboto" panose="02000000000000000000" pitchFamily="2" charset="0"/>
                <a:ea typeface="Roboto" panose="02000000000000000000" pitchFamily="2" charset="0"/>
                <a:cs typeface="Roboto" panose="02000000000000000000" pitchFamily="2" charset="0"/>
              </a:rPr>
              <a:t> </a:t>
            </a:r>
            <a:r>
              <a:rPr lang="en-US"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and </a:t>
            </a:r>
            <a:r>
              <a:rPr lang="en-US" sz="2400" u="sng" dirty="0">
                <a:solidFill>
                  <a:srgbClr val="0705F5"/>
                </a:solidFill>
                <a:effectLst/>
                <a:latin typeface="Roboto" panose="02000000000000000000" pitchFamily="2" charset="0"/>
                <a:ea typeface="Roboto" panose="02000000000000000000" pitchFamily="2" charset="0"/>
                <a:cs typeface="Roboto" panose="02000000000000000000" pitchFamily="2" charset="0"/>
                <a:hlinkClick r:id="rId5"/>
              </a:rPr>
              <a:t>Rus</a:t>
            </a:r>
            <a:r>
              <a:rPr lang="en-US"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You’ll receive a certificate of insurance back within two weeks. If the group/vendor requesting the COLI needs some special language, this needs to be put in writing and submitted with the request. This will add time to the turn-around. If the event is out of the NCAC boundaries, then NCAC processor will forward the request to National. This increases the turn-around time to about four weeks.</a:t>
            </a:r>
          </a:p>
          <a:p>
            <a:r>
              <a:rPr lang="en-US" sz="2400" b="1" dirty="0">
                <a:latin typeface="Roboto" panose="02000000000000000000" pitchFamily="2" charset="0"/>
                <a:ea typeface="Roboto" panose="02000000000000000000" pitchFamily="2" charset="0"/>
                <a:cs typeface="Roboto" panose="02000000000000000000" pitchFamily="2" charset="0"/>
              </a:rPr>
              <a:t>BSA Camps outside the NCAC area </a:t>
            </a:r>
            <a:r>
              <a:rPr lang="en-US" sz="2400" dirty="0">
                <a:latin typeface="Roboto" panose="02000000000000000000" pitchFamily="2" charset="0"/>
                <a:ea typeface="Roboto" panose="02000000000000000000" pitchFamily="2" charset="0"/>
                <a:cs typeface="Roboto" panose="02000000000000000000" pitchFamily="2" charset="0"/>
              </a:rPr>
              <a:t>- Often require a COLI.</a:t>
            </a:r>
          </a:p>
          <a:p>
            <a:endParaRPr lang="en-US" sz="2400" b="1" dirty="0">
              <a:latin typeface="Roboto" panose="02000000000000000000" pitchFamily="2" charset="0"/>
              <a:ea typeface="Roboto" panose="02000000000000000000" pitchFamily="2" charset="0"/>
              <a:cs typeface="Roboto" panose="02000000000000000000" pitchFamily="2" charset="0"/>
            </a:endParaRPr>
          </a:p>
          <a:p>
            <a:r>
              <a:rPr lang="en-US" sz="2400" b="1" dirty="0">
                <a:latin typeface="Roboto" panose="02000000000000000000" pitchFamily="2" charset="0"/>
                <a:ea typeface="Roboto" panose="02000000000000000000" pitchFamily="2" charset="0"/>
                <a:cs typeface="Roboto" panose="02000000000000000000" pitchFamily="2" charset="0"/>
              </a:rPr>
              <a:t>Incident Reporting </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a:latin typeface="Roboto" panose="02000000000000000000" pitchFamily="2" charset="0"/>
                <a:ea typeface="Roboto" panose="02000000000000000000" pitchFamily="2" charset="0"/>
                <a:cs typeface="Roboto" panose="02000000000000000000" pitchFamily="2" charset="0"/>
                <a:hlinkClick r:id="rId6"/>
              </a:rPr>
              <a:t>https://www.scouting.org/health-and-safety/incident-report/</a:t>
            </a:r>
            <a:endParaRPr lang="en-US" sz="2400" dirty="0">
              <a:latin typeface="Roboto" panose="02000000000000000000" pitchFamily="2" charset="0"/>
              <a:ea typeface="Roboto" panose="02000000000000000000" pitchFamily="2" charset="0"/>
              <a:cs typeface="Roboto" panose="02000000000000000000" pitchFamily="2" charset="0"/>
            </a:endParaRPr>
          </a:p>
          <a:p>
            <a:pPr lvl="1"/>
            <a:r>
              <a:rPr lang="en-US" sz="2400" dirty="0">
                <a:latin typeface="Roboto" panose="02000000000000000000" pitchFamily="2" charset="0"/>
                <a:ea typeface="Roboto" panose="02000000000000000000" pitchFamily="2" charset="0"/>
                <a:cs typeface="Roboto" panose="02000000000000000000" pitchFamily="2" charset="0"/>
              </a:rPr>
              <a:t> </a:t>
            </a:r>
            <a:r>
              <a:rPr lang="en-US" sz="2400" b="1" dirty="0">
                <a:latin typeface="Roboto" panose="02000000000000000000" pitchFamily="2" charset="0"/>
                <a:ea typeface="Roboto" panose="02000000000000000000" pitchFamily="2" charset="0"/>
                <a:cs typeface="Roboto" panose="02000000000000000000" pitchFamily="2" charset="0"/>
              </a:rPr>
              <a:t>Deputy Scout Executive (Lee M) - </a:t>
            </a:r>
            <a:r>
              <a:rPr lang="en-US" sz="2400" dirty="0">
                <a:latin typeface="Roboto" panose="02000000000000000000" pitchFamily="2" charset="0"/>
                <a:ea typeface="Roboto" panose="02000000000000000000" pitchFamily="2" charset="0"/>
                <a:cs typeface="Roboto" panose="02000000000000000000" pitchFamily="2" charset="0"/>
              </a:rPr>
              <a:t>Will follow-up, if appropriate.</a:t>
            </a:r>
          </a:p>
        </p:txBody>
      </p:sp>
    </p:spTree>
    <p:extLst>
      <p:ext uri="{BB962C8B-B14F-4D97-AF65-F5344CB8AC3E}">
        <p14:creationId xmlns:p14="http://schemas.microsoft.com/office/powerpoint/2010/main" val="1858436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1A08-920F-D84B-A6A7-765FC56F2EA0}"/>
              </a:ext>
            </a:extLst>
          </p:cNvPr>
          <p:cNvSpPr>
            <a:spLocks noGrp="1"/>
          </p:cNvSpPr>
          <p:nvPr>
            <p:ph type="title"/>
          </p:nvPr>
        </p:nvSpPr>
        <p:spPr>
          <a:xfrm>
            <a:off x="2738717" y="2669054"/>
            <a:ext cx="5948082" cy="1325563"/>
          </a:xfrm>
        </p:spPr>
        <p:txBody>
          <a:bodyPr/>
          <a:lstStyle/>
          <a:p>
            <a:r>
              <a:rPr lang="en-US" b="1" dirty="0"/>
              <a:t>BSA Insurance Questions?</a:t>
            </a:r>
          </a:p>
        </p:txBody>
      </p:sp>
    </p:spTree>
    <p:extLst>
      <p:ext uri="{BB962C8B-B14F-4D97-AF65-F5344CB8AC3E}">
        <p14:creationId xmlns:p14="http://schemas.microsoft.com/office/powerpoint/2010/main" val="22224984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8502-E780-3AED-A241-7376BB2ABF21}"/>
              </a:ext>
            </a:extLst>
          </p:cNvPr>
          <p:cNvSpPr>
            <a:spLocks noGrp="1"/>
          </p:cNvSpPr>
          <p:nvPr>
            <p:ph type="title"/>
          </p:nvPr>
        </p:nvSpPr>
        <p:spPr>
          <a:xfrm>
            <a:off x="838200" y="365125"/>
            <a:ext cx="10515600" cy="642581"/>
          </a:xfrm>
        </p:spPr>
        <p:txBody>
          <a:bodyPr>
            <a:normAutofit fontScale="90000"/>
          </a:bodyPr>
          <a:lstStyle/>
          <a:p>
            <a:r>
              <a:rPr lang="en-US" b="1" dirty="0"/>
              <a:t>Individual Renewals and Unit Recharter</a:t>
            </a:r>
          </a:p>
        </p:txBody>
      </p:sp>
      <p:sp>
        <p:nvSpPr>
          <p:cNvPr id="3" name="Text Placeholder 2">
            <a:extLst>
              <a:ext uri="{FF2B5EF4-FFF2-40B4-BE49-F238E27FC236}">
                <a16:creationId xmlns:a16="http://schemas.microsoft.com/office/drawing/2014/main" id="{184041DC-75D1-CB3D-8C36-A2FFED398740}"/>
              </a:ext>
            </a:extLst>
          </p:cNvPr>
          <p:cNvSpPr>
            <a:spLocks noGrp="1"/>
          </p:cNvSpPr>
          <p:nvPr>
            <p:ph type="body" idx="1"/>
          </p:nvPr>
        </p:nvSpPr>
        <p:spPr>
          <a:xfrm>
            <a:off x="903515" y="1079175"/>
            <a:ext cx="10515600" cy="5190996"/>
          </a:xfrm>
        </p:spPr>
        <p:txBody>
          <a:bodyPr>
            <a:normAutofit fontScale="92500" lnSpcReduction="20000"/>
          </a:bodyPr>
          <a:lstStyle/>
          <a:p>
            <a:pPr marL="0" marR="0">
              <a:lnSpc>
                <a:spcPct val="120000"/>
              </a:lnSpc>
              <a:spcBef>
                <a:spcPts val="0"/>
              </a:spcBef>
            </a:pPr>
            <a:r>
              <a:rPr lang="en-US" sz="2100" b="1" dirty="0">
                <a:solidFill>
                  <a:srgbClr val="010208"/>
                </a:solidFill>
                <a:effectLst/>
                <a:latin typeface="Roboto" panose="02000000000000000000" pitchFamily="2" charset="0"/>
                <a:ea typeface="Roboto" panose="02000000000000000000" pitchFamily="2" charset="0"/>
                <a:cs typeface="Roboto" panose="02000000000000000000" pitchFamily="2" charset="0"/>
              </a:rPr>
              <a:t>Registration Renewal</a:t>
            </a:r>
            <a:r>
              <a:rPr lang="en-US" sz="2100" dirty="0">
                <a:solidFill>
                  <a:srgbClr val="010208"/>
                </a:solidFill>
                <a:effectLst/>
                <a:latin typeface="Roboto" panose="02000000000000000000" pitchFamily="2" charset="0"/>
                <a:ea typeface="Roboto" panose="02000000000000000000" pitchFamily="2" charset="0"/>
                <a:cs typeface="Roboto" panose="02000000000000000000" pitchFamily="2" charset="0"/>
              </a:rPr>
              <a:t> - Many parents and registered Adults are indicating that they have not yet received their 60-day renewal notice from National. While in some cases this could be due to a message being in the SPAM/Junk folder or due to a bad email address, we have also been notified that the volume of emails to be sent is delaying the process. Parents and registered adult can renew even without the email by going to: </a:t>
            </a:r>
            <a:endParaRPr lang="en-US" sz="2100" dirty="0">
              <a:effectLst/>
              <a:latin typeface="Roboto" panose="02000000000000000000" pitchFamily="2" charset="0"/>
              <a:ea typeface="Roboto" panose="02000000000000000000" pitchFamily="2" charset="0"/>
              <a:cs typeface="Roboto" panose="02000000000000000000" pitchFamily="2" charset="0"/>
            </a:endParaRPr>
          </a:p>
          <a:p>
            <a:pPr marL="838200" lvl="1" indent="-342900">
              <a:lnSpc>
                <a:spcPct val="120000"/>
              </a:lnSpc>
              <a:spcBef>
                <a:spcPts val="0"/>
              </a:spcBef>
              <a:buSzPts val="1000"/>
              <a:buFont typeface="Symbol" panose="05050102010706020507" pitchFamily="18" charset="2"/>
              <a:buChar char=""/>
              <a:tabLst>
                <a:tab pos="457200" algn="l"/>
              </a:tabLst>
            </a:pPr>
            <a:r>
              <a:rPr lang="en-US" sz="2100" u="sng" dirty="0">
                <a:solidFill>
                  <a:srgbClr val="0928FF"/>
                </a:solidFill>
                <a:effectLst/>
                <a:latin typeface="Roboto" panose="02000000000000000000" pitchFamily="2" charset="0"/>
                <a:ea typeface="Roboto" panose="02000000000000000000" pitchFamily="2" charset="0"/>
                <a:cs typeface="Roboto" panose="02000000000000000000" pitchFamily="2" charset="0"/>
                <a:hlinkClick r:id="rId2"/>
              </a:rPr>
              <a:t>https://my.scouting.org</a:t>
            </a:r>
            <a:endParaRPr lang="en-US" sz="2100" dirty="0">
              <a:solidFill>
                <a:srgbClr val="836363"/>
              </a:solidFill>
              <a:effectLst/>
              <a:latin typeface="Roboto" panose="02000000000000000000" pitchFamily="2" charset="0"/>
              <a:ea typeface="Roboto" panose="02000000000000000000" pitchFamily="2" charset="0"/>
              <a:cs typeface="Roboto" panose="02000000000000000000" pitchFamily="2" charset="0"/>
            </a:endParaRPr>
          </a:p>
          <a:p>
            <a:pPr marL="838200" lvl="1" indent="-342900">
              <a:lnSpc>
                <a:spcPct val="120000"/>
              </a:lnSpc>
              <a:spcBef>
                <a:spcPts val="0"/>
              </a:spcBef>
              <a:buSzPts val="1000"/>
              <a:buFont typeface="Symbol" panose="05050102010706020507" pitchFamily="18" charset="2"/>
              <a:buChar char=""/>
              <a:tabLst>
                <a:tab pos="457200" algn="l"/>
              </a:tabLst>
            </a:pPr>
            <a:r>
              <a:rPr lang="en-US" sz="2100" dirty="0">
                <a:solidFill>
                  <a:srgbClr val="010208"/>
                </a:solidFill>
                <a:effectLst/>
                <a:latin typeface="Roboto" panose="02000000000000000000" pitchFamily="2" charset="0"/>
                <a:ea typeface="Roboto" panose="02000000000000000000" pitchFamily="2" charset="0"/>
                <a:cs typeface="Roboto" panose="02000000000000000000" pitchFamily="2" charset="0"/>
              </a:rPr>
              <a:t>Menu</a:t>
            </a:r>
            <a:endParaRPr lang="en-US" sz="2100" dirty="0">
              <a:solidFill>
                <a:srgbClr val="836363"/>
              </a:solidFill>
              <a:effectLst/>
              <a:latin typeface="Roboto" panose="02000000000000000000" pitchFamily="2" charset="0"/>
              <a:ea typeface="Roboto" panose="02000000000000000000" pitchFamily="2" charset="0"/>
              <a:cs typeface="Roboto" panose="02000000000000000000" pitchFamily="2" charset="0"/>
            </a:endParaRPr>
          </a:p>
          <a:p>
            <a:pPr marL="838200" lvl="1" indent="-342900">
              <a:lnSpc>
                <a:spcPct val="120000"/>
              </a:lnSpc>
              <a:spcBef>
                <a:spcPts val="0"/>
              </a:spcBef>
              <a:buSzPts val="1000"/>
              <a:buFont typeface="Symbol" panose="05050102010706020507" pitchFamily="18" charset="2"/>
              <a:buChar char=""/>
              <a:tabLst>
                <a:tab pos="457200" algn="l"/>
              </a:tabLst>
            </a:pPr>
            <a:r>
              <a:rPr lang="en-US" sz="2100" dirty="0">
                <a:solidFill>
                  <a:srgbClr val="010208"/>
                </a:solidFill>
                <a:effectLst/>
                <a:latin typeface="Roboto" panose="02000000000000000000" pitchFamily="2" charset="0"/>
                <a:ea typeface="Roboto" panose="02000000000000000000" pitchFamily="2" charset="0"/>
                <a:cs typeface="Roboto" panose="02000000000000000000" pitchFamily="2" charset="0"/>
              </a:rPr>
              <a:t>My Application</a:t>
            </a:r>
            <a:endParaRPr lang="en-US" sz="2100" dirty="0">
              <a:solidFill>
                <a:srgbClr val="836363"/>
              </a:solidFill>
              <a:effectLst/>
              <a:latin typeface="Roboto" panose="02000000000000000000" pitchFamily="2" charset="0"/>
              <a:ea typeface="Roboto" panose="02000000000000000000" pitchFamily="2" charset="0"/>
              <a:cs typeface="Roboto" panose="02000000000000000000" pitchFamily="2" charset="0"/>
            </a:endParaRPr>
          </a:p>
          <a:p>
            <a:pPr marL="838200" lvl="1" indent="-342900">
              <a:lnSpc>
                <a:spcPct val="120000"/>
              </a:lnSpc>
              <a:spcBef>
                <a:spcPts val="0"/>
              </a:spcBef>
              <a:buSzPts val="1000"/>
              <a:buFont typeface="Symbol" panose="05050102010706020507" pitchFamily="18" charset="2"/>
              <a:buChar char=""/>
              <a:tabLst>
                <a:tab pos="457200" algn="l"/>
              </a:tabLst>
            </a:pPr>
            <a:r>
              <a:rPr lang="en-US" sz="2100" dirty="0">
                <a:solidFill>
                  <a:srgbClr val="010208"/>
                </a:solidFill>
                <a:effectLst/>
                <a:latin typeface="Roboto" panose="02000000000000000000" pitchFamily="2" charset="0"/>
                <a:ea typeface="Roboto" panose="02000000000000000000" pitchFamily="2" charset="0"/>
                <a:cs typeface="Roboto" panose="02000000000000000000" pitchFamily="2" charset="0"/>
              </a:rPr>
              <a:t>My Renewals (on the top, middle of page)</a:t>
            </a:r>
            <a:endParaRPr lang="en-US" sz="2100" dirty="0">
              <a:solidFill>
                <a:srgbClr val="836363"/>
              </a:solidFill>
              <a:effectLst/>
              <a:latin typeface="Roboto" panose="02000000000000000000" pitchFamily="2" charset="0"/>
              <a:ea typeface="Roboto" panose="02000000000000000000" pitchFamily="2" charset="0"/>
              <a:cs typeface="Roboto" panose="02000000000000000000" pitchFamily="2" charset="0"/>
            </a:endParaRPr>
          </a:p>
          <a:p>
            <a:pPr marL="838200" lvl="1" indent="-342900">
              <a:lnSpc>
                <a:spcPct val="120000"/>
              </a:lnSpc>
              <a:spcBef>
                <a:spcPts val="0"/>
              </a:spcBef>
              <a:buSzPts val="1000"/>
              <a:buFont typeface="Symbol" panose="05050102010706020507" pitchFamily="18" charset="2"/>
              <a:buChar char=""/>
              <a:tabLst>
                <a:tab pos="457200" algn="l"/>
              </a:tabLst>
            </a:pPr>
            <a:r>
              <a:rPr lang="en-US" sz="2100" dirty="0">
                <a:solidFill>
                  <a:srgbClr val="010208"/>
                </a:solidFill>
                <a:effectLst/>
                <a:latin typeface="Roboto" panose="02000000000000000000" pitchFamily="2" charset="0"/>
                <a:ea typeface="Roboto" panose="02000000000000000000" pitchFamily="2" charset="0"/>
                <a:cs typeface="Roboto" panose="02000000000000000000" pitchFamily="2" charset="0"/>
              </a:rPr>
              <a:t>Click “Start Renewal” on any registrations that are listed. If not all positions are listed, move the "filter" to "off." "Multiple" positions will processed after payment is made and renewal date passes.</a:t>
            </a:r>
          </a:p>
          <a:p>
            <a:pPr marL="838200" lvl="1" indent="-342900">
              <a:lnSpc>
                <a:spcPct val="120000"/>
              </a:lnSpc>
              <a:spcBef>
                <a:spcPts val="0"/>
              </a:spcBef>
              <a:buSzPts val="1000"/>
              <a:buFont typeface="Symbol" panose="05050102010706020507" pitchFamily="18" charset="2"/>
              <a:buChar char=""/>
              <a:tabLst>
                <a:tab pos="457200" algn="l"/>
              </a:tabLst>
            </a:pPr>
            <a:endParaRPr lang="en-US" sz="2100" dirty="0">
              <a:solidFill>
                <a:srgbClr val="836363"/>
              </a:solidFill>
              <a:effectLst/>
              <a:latin typeface="Roboto" panose="02000000000000000000" pitchFamily="2" charset="0"/>
              <a:ea typeface="Roboto" panose="02000000000000000000" pitchFamily="2" charset="0"/>
              <a:cs typeface="Roboto" panose="02000000000000000000" pitchFamily="2" charset="0"/>
            </a:endParaRPr>
          </a:p>
          <a:p>
            <a:pPr marL="0" marR="0" indent="0">
              <a:lnSpc>
                <a:spcPct val="120000"/>
              </a:lnSpc>
              <a:spcBef>
                <a:spcPts val="0"/>
              </a:spcBef>
              <a:buNone/>
            </a:pPr>
            <a:r>
              <a:rPr lang="en-US" sz="2100" dirty="0">
                <a:solidFill>
                  <a:srgbClr val="010208"/>
                </a:solidFill>
                <a:effectLst/>
                <a:latin typeface="Roboto" panose="02000000000000000000" pitchFamily="2" charset="0"/>
                <a:ea typeface="Roboto" panose="02000000000000000000" pitchFamily="2" charset="0"/>
                <a:cs typeface="Roboto" panose="02000000000000000000" pitchFamily="2" charset="0"/>
              </a:rPr>
              <a:t>If a parent doesn’t have their youth listed in their</a:t>
            </a:r>
            <a:r>
              <a:rPr lang="en-US" sz="2100" dirty="0">
                <a:solidFill>
                  <a:srgbClr val="0928FF"/>
                </a:solidFill>
                <a:effectLst/>
                <a:latin typeface="Roboto" panose="02000000000000000000" pitchFamily="2" charset="0"/>
                <a:ea typeface="Roboto" panose="02000000000000000000" pitchFamily="2" charset="0"/>
                <a:cs typeface="Roboto" panose="02000000000000000000" pitchFamily="2" charset="0"/>
              </a:rPr>
              <a:t> </a:t>
            </a:r>
            <a:r>
              <a:rPr lang="en-US" sz="2100" u="sng" dirty="0">
                <a:solidFill>
                  <a:srgbClr val="0725F7"/>
                </a:solidFill>
                <a:effectLst/>
                <a:latin typeface="Roboto" panose="02000000000000000000" pitchFamily="2" charset="0"/>
                <a:ea typeface="Roboto" panose="02000000000000000000" pitchFamily="2" charset="0"/>
                <a:cs typeface="Roboto" panose="02000000000000000000" pitchFamily="2" charset="0"/>
                <a:hlinkClick r:id="rId3"/>
              </a:rPr>
              <a:t>my.scouting.org</a:t>
            </a:r>
            <a:r>
              <a:rPr lang="en-US" sz="2100" dirty="0">
                <a:solidFill>
                  <a:srgbClr val="000106"/>
                </a:solidFill>
                <a:effectLst/>
                <a:latin typeface="Roboto" panose="02000000000000000000" pitchFamily="2" charset="0"/>
                <a:ea typeface="Roboto" panose="02000000000000000000" pitchFamily="2" charset="0"/>
                <a:cs typeface="Roboto" panose="02000000000000000000" pitchFamily="2" charset="0"/>
              </a:rPr>
              <a:t> account, please send</a:t>
            </a:r>
            <a:r>
              <a:rPr lang="en-US" sz="2100" dirty="0">
                <a:solidFill>
                  <a:srgbClr val="636783"/>
                </a:solidFill>
                <a:effectLst/>
                <a:latin typeface="Roboto" panose="02000000000000000000" pitchFamily="2" charset="0"/>
                <a:ea typeface="Roboto" panose="02000000000000000000" pitchFamily="2" charset="0"/>
                <a:cs typeface="Roboto" panose="02000000000000000000" pitchFamily="2" charset="0"/>
              </a:rPr>
              <a:t> </a:t>
            </a:r>
            <a:r>
              <a:rPr lang="en-US" sz="2100" u="sng" dirty="0">
                <a:solidFill>
                  <a:srgbClr val="0826F5"/>
                </a:solidFill>
                <a:effectLst/>
                <a:latin typeface="Roboto" panose="02000000000000000000" pitchFamily="2" charset="0"/>
                <a:ea typeface="Roboto" panose="02000000000000000000" pitchFamily="2" charset="0"/>
                <a:cs typeface="Roboto" panose="02000000000000000000" pitchFamily="2" charset="0"/>
                <a:hlinkClick r:id="rId4"/>
              </a:rPr>
              <a:t>Rus Pittman</a:t>
            </a:r>
            <a:r>
              <a:rPr lang="en-US" sz="2100" dirty="0">
                <a:solidFill>
                  <a:srgbClr val="636783"/>
                </a:solidFill>
                <a:effectLst/>
                <a:latin typeface="Roboto" panose="02000000000000000000" pitchFamily="2" charset="0"/>
                <a:ea typeface="Roboto" panose="02000000000000000000" pitchFamily="2" charset="0"/>
                <a:cs typeface="Roboto" panose="02000000000000000000" pitchFamily="2" charset="0"/>
              </a:rPr>
              <a:t> </a:t>
            </a:r>
            <a:r>
              <a:rPr lang="en-US" sz="2100" dirty="0">
                <a:solidFill>
                  <a:srgbClr val="01020B"/>
                </a:solidFill>
                <a:effectLst/>
                <a:latin typeface="Roboto" panose="02000000000000000000" pitchFamily="2" charset="0"/>
                <a:ea typeface="Roboto" panose="02000000000000000000" pitchFamily="2" charset="0"/>
                <a:cs typeface="Roboto" panose="02000000000000000000" pitchFamily="2" charset="0"/>
              </a:rPr>
              <a:t>the unit number, youth's name/BSA ID, parent’s name, email address and BSA ID (if they have one). I will send them info on how to join the youth to their account and/or work with Council to fix this.</a:t>
            </a:r>
          </a:p>
          <a:p>
            <a:pPr marL="0" marR="0" indent="0">
              <a:lnSpc>
                <a:spcPct val="120000"/>
              </a:lnSpc>
              <a:spcBef>
                <a:spcPts val="0"/>
              </a:spcBef>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0137786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C6F08-95CC-0F01-5A14-4691FFEF0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A21A6-21E9-1C22-C9B9-6497A95ACA47}"/>
              </a:ext>
            </a:extLst>
          </p:cNvPr>
          <p:cNvSpPr>
            <a:spLocks noGrp="1"/>
          </p:cNvSpPr>
          <p:nvPr>
            <p:ph type="title"/>
          </p:nvPr>
        </p:nvSpPr>
        <p:spPr>
          <a:xfrm>
            <a:off x="838200" y="365126"/>
            <a:ext cx="10515600" cy="689234"/>
          </a:xfrm>
        </p:spPr>
        <p:txBody>
          <a:bodyPr>
            <a:normAutofit fontScale="90000"/>
          </a:bodyPr>
          <a:lstStyle/>
          <a:p>
            <a:r>
              <a:rPr lang="en-US" b="1" dirty="0"/>
              <a:t>Individual Renewals and Unit Recharter</a:t>
            </a:r>
          </a:p>
        </p:txBody>
      </p:sp>
      <p:sp>
        <p:nvSpPr>
          <p:cNvPr id="3" name="Text Placeholder 2">
            <a:extLst>
              <a:ext uri="{FF2B5EF4-FFF2-40B4-BE49-F238E27FC236}">
                <a16:creationId xmlns:a16="http://schemas.microsoft.com/office/drawing/2014/main" id="{A72E7CD5-5AE8-9A50-E675-6D7ABAAC0774}"/>
              </a:ext>
            </a:extLst>
          </p:cNvPr>
          <p:cNvSpPr>
            <a:spLocks noGrp="1"/>
          </p:cNvSpPr>
          <p:nvPr>
            <p:ph type="body" idx="1"/>
          </p:nvPr>
        </p:nvSpPr>
        <p:spPr>
          <a:xfrm>
            <a:off x="838200" y="1253331"/>
            <a:ext cx="10515600" cy="5371404"/>
          </a:xfrm>
        </p:spPr>
        <p:txBody>
          <a:bodyPr>
            <a:normAutofit/>
          </a:bodyPr>
          <a:lstStyle/>
          <a:p>
            <a:pPr marL="0" marR="0">
              <a:spcBef>
                <a:spcPts val="1200"/>
              </a:spcBef>
            </a:pPr>
            <a:r>
              <a:rPr lang="en-US" sz="2000" b="1" dirty="0">
                <a:solidFill>
                  <a:srgbClr val="01020B"/>
                </a:solidFill>
                <a:effectLst/>
                <a:latin typeface="Roboto" panose="02000000000000000000" pitchFamily="2" charset="0"/>
                <a:ea typeface="Roboto" panose="02000000000000000000" pitchFamily="2" charset="0"/>
                <a:cs typeface="Roboto" panose="02000000000000000000" pitchFamily="2" charset="0"/>
              </a:rPr>
              <a:t>Registration Renewal for Executive Officers</a:t>
            </a:r>
            <a:r>
              <a:rPr lang="en-US" sz="2000" dirty="0">
                <a:solidFill>
                  <a:srgbClr val="01020B"/>
                </a:solidFill>
                <a:effectLst/>
                <a:latin typeface="Roboto" panose="02000000000000000000" pitchFamily="2" charset="0"/>
                <a:ea typeface="Roboto" panose="02000000000000000000" pitchFamily="2" charset="0"/>
                <a:cs typeface="Roboto" panose="02000000000000000000" pitchFamily="2" charset="0"/>
              </a:rPr>
              <a:t> - Executive Officers need to be renewed just like the rest of the unit’s membership; however, since Executive Officers DO NOT PAY a fee, their renewal will be handled by our Council Registrar.  See this</a:t>
            </a:r>
            <a:r>
              <a:rPr lang="en-US" sz="2000" dirty="0">
                <a:solidFill>
                  <a:srgbClr val="636783"/>
                </a:solidFill>
                <a:effectLst/>
                <a:latin typeface="Roboto" panose="02000000000000000000" pitchFamily="2" charset="0"/>
                <a:ea typeface="Roboto" panose="02000000000000000000" pitchFamily="2" charset="0"/>
                <a:cs typeface="Roboto" panose="02000000000000000000" pitchFamily="2" charset="0"/>
              </a:rPr>
              <a:t> </a:t>
            </a:r>
            <a:r>
              <a:rPr lang="en-US" sz="2000" u="sng" dirty="0">
                <a:solidFill>
                  <a:srgbClr val="0826F5"/>
                </a:solidFill>
                <a:effectLst/>
                <a:latin typeface="Roboto" panose="02000000000000000000" pitchFamily="2" charset="0"/>
                <a:ea typeface="Roboto" panose="02000000000000000000" pitchFamily="2" charset="0"/>
                <a:cs typeface="Roboto" panose="02000000000000000000" pitchFamily="2" charset="0"/>
                <a:hlinkClick r:id="rId2"/>
              </a:rPr>
              <a:t>memo</a:t>
            </a:r>
            <a:r>
              <a:rPr lang="en-US" sz="2000" dirty="0">
                <a:solidFill>
                  <a:srgbClr val="00020B"/>
                </a:solidFill>
                <a:effectLst/>
                <a:latin typeface="Roboto" panose="02000000000000000000" pitchFamily="2" charset="0"/>
                <a:ea typeface="Roboto" panose="02000000000000000000" pitchFamily="2" charset="0"/>
                <a:cs typeface="Roboto" panose="02000000000000000000" pitchFamily="2" charset="0"/>
              </a:rPr>
              <a:t> for submission instructions.</a:t>
            </a: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1200"/>
              </a:spcBef>
            </a:pPr>
            <a:endParaRPr lang="en-US" sz="2000" b="1" dirty="0">
              <a:solidFill>
                <a:srgbClr val="00020B"/>
              </a:solidFill>
              <a:effectLst/>
              <a:latin typeface="Roboto" panose="02000000000000000000" pitchFamily="2" charset="0"/>
              <a:ea typeface="Roboto" panose="02000000000000000000" pitchFamily="2" charset="0"/>
              <a:cs typeface="Roboto" panose="02000000000000000000" pitchFamily="2" charset="0"/>
            </a:endParaRPr>
          </a:p>
          <a:p>
            <a:pPr marL="0" marR="0">
              <a:spcBef>
                <a:spcPts val="1200"/>
              </a:spcBef>
            </a:pPr>
            <a:r>
              <a:rPr lang="en-US" sz="2000" b="1" dirty="0">
                <a:solidFill>
                  <a:srgbClr val="00020B"/>
                </a:solidFill>
                <a:effectLst/>
                <a:latin typeface="Roboto" panose="02000000000000000000" pitchFamily="2" charset="0"/>
                <a:ea typeface="Roboto" panose="02000000000000000000" pitchFamily="2" charset="0"/>
                <a:cs typeface="Roboto" panose="02000000000000000000" pitchFamily="2" charset="0"/>
              </a:rPr>
              <a:t>$100 Annual Unit Fee for Recharter</a:t>
            </a:r>
            <a:r>
              <a:rPr lang="en-US" sz="2000" dirty="0">
                <a:solidFill>
                  <a:srgbClr val="00020B"/>
                </a:solidFill>
                <a:effectLst/>
                <a:latin typeface="Roboto" panose="02000000000000000000" pitchFamily="2" charset="0"/>
                <a:ea typeface="Roboto" panose="02000000000000000000" pitchFamily="2" charset="0"/>
                <a:cs typeface="Roboto" panose="02000000000000000000" pitchFamily="2" charset="0"/>
              </a:rPr>
              <a:t> – </a:t>
            </a:r>
            <a:r>
              <a:rPr lang="en-US" sz="2000" i="1" dirty="0">
                <a:solidFill>
                  <a:srgbClr val="FF0000"/>
                </a:solidFill>
                <a:effectLst/>
                <a:latin typeface="Roboto" panose="02000000000000000000" pitchFamily="2" charset="0"/>
                <a:ea typeface="Roboto" panose="02000000000000000000" pitchFamily="2" charset="0"/>
                <a:cs typeface="Roboto" panose="02000000000000000000" pitchFamily="2" charset="0"/>
              </a:rPr>
              <a:t>Internet Advancement is no longer used for Unit Renewal.</a:t>
            </a:r>
            <a:r>
              <a:rPr lang="en-US" sz="2000" dirty="0">
                <a:solidFill>
                  <a:srgbClr val="00020B"/>
                </a:solidFill>
                <a:effectLst/>
                <a:latin typeface="Roboto" panose="02000000000000000000" pitchFamily="2" charset="0"/>
                <a:ea typeface="Roboto" panose="02000000000000000000" pitchFamily="2" charset="0"/>
                <a:cs typeface="Roboto" panose="02000000000000000000" pitchFamily="2" charset="0"/>
              </a:rPr>
              <a:t>  Renewal is completed online by the COR, using </a:t>
            </a:r>
            <a:r>
              <a:rPr lang="en-US" sz="2000" u="sng" dirty="0">
                <a:solidFill>
                  <a:srgbClr val="0826F5"/>
                </a:solidFill>
                <a:effectLst/>
                <a:latin typeface="Roboto" panose="02000000000000000000" pitchFamily="2" charset="0"/>
                <a:ea typeface="Roboto" panose="02000000000000000000" pitchFamily="2" charset="0"/>
                <a:cs typeface="Roboto" panose="02000000000000000000" pitchFamily="2" charset="0"/>
              </a:rPr>
              <a:t>my.scouting.org</a:t>
            </a:r>
            <a:r>
              <a:rPr lang="en-US" sz="2000" dirty="0">
                <a:solidFill>
                  <a:srgbClr val="00020B"/>
                </a:solidFill>
                <a:effectLst/>
                <a:latin typeface="Roboto" panose="02000000000000000000" pitchFamily="2" charset="0"/>
                <a:ea typeface="Roboto" panose="02000000000000000000" pitchFamily="2" charset="0"/>
                <a:cs typeface="Roboto" panose="02000000000000000000" pitchFamily="2" charset="0"/>
              </a:rPr>
              <a:t> (login, Menu, Organizational Manager, Unit Renewal). The user guide is </a:t>
            </a:r>
            <a:r>
              <a:rPr lang="en-US" sz="2000" dirty="0">
                <a:solidFill>
                  <a:srgbClr val="00020B"/>
                </a:solidFill>
                <a:effectLst/>
                <a:latin typeface="Roboto" panose="02000000000000000000" pitchFamily="2" charset="0"/>
                <a:ea typeface="Roboto" panose="02000000000000000000" pitchFamily="2" charset="0"/>
                <a:cs typeface="Roboto" panose="02000000000000000000" pitchFamily="2" charset="0"/>
                <a:hlinkClick r:id="rId3"/>
              </a:rPr>
              <a:t>here</a:t>
            </a:r>
            <a:r>
              <a:rPr lang="en-US" sz="2000" dirty="0">
                <a:solidFill>
                  <a:srgbClr val="00020B"/>
                </a:solidFill>
                <a:effectLst/>
                <a:latin typeface="Roboto" panose="02000000000000000000" pitchFamily="2" charset="0"/>
                <a:ea typeface="Roboto" panose="02000000000000000000" pitchFamily="2" charset="0"/>
                <a:cs typeface="Roboto" panose="02000000000000000000" pitchFamily="2" charset="0"/>
              </a:rPr>
              <a:t>. Note, the recharter will error if there are individuals without current YPTs.  Your COR can remove them by checking the “Opt Out” nex</a:t>
            </a:r>
            <a:r>
              <a:rPr lang="en-US" sz="2000" dirty="0">
                <a:solidFill>
                  <a:srgbClr val="00020B"/>
                </a:solidFill>
                <a:latin typeface="Roboto" panose="02000000000000000000" pitchFamily="2" charset="0"/>
                <a:ea typeface="Roboto" panose="02000000000000000000" pitchFamily="2" charset="0"/>
                <a:cs typeface="Roboto" panose="02000000000000000000" pitchFamily="2" charset="0"/>
              </a:rPr>
              <a:t>t to their name in the Roster</a:t>
            </a:r>
            <a:r>
              <a:rPr lang="en-US" sz="2000" dirty="0">
                <a:solidFill>
                  <a:srgbClr val="00020B"/>
                </a:solidFill>
                <a:effectLst/>
                <a:latin typeface="Roboto" panose="02000000000000000000" pitchFamily="2" charset="0"/>
                <a:ea typeface="Roboto" panose="02000000000000000000" pitchFamily="2" charset="0"/>
                <a:cs typeface="Roboto" panose="02000000000000000000" pitchFamily="2" charset="0"/>
              </a:rPr>
              <a:t>.  May take overnight to process.  If doesn’t work, send Rus their name and BSA ID.</a:t>
            </a:r>
          </a:p>
          <a:p>
            <a:pPr marL="0" marR="0">
              <a:spcBef>
                <a:spcPts val="1200"/>
              </a:spcBef>
            </a:pPr>
            <a:endParaRPr lang="en-US" sz="2000" dirty="0">
              <a:solidFill>
                <a:srgbClr val="00020B"/>
              </a:solidFill>
              <a:latin typeface="Roboto" panose="02000000000000000000" pitchFamily="2" charset="0"/>
              <a:ea typeface="Roboto" panose="02000000000000000000" pitchFamily="2" charset="0"/>
              <a:cs typeface="Roboto" panose="02000000000000000000" pitchFamily="2" charset="0"/>
            </a:endParaRPr>
          </a:p>
          <a:p>
            <a:pPr marL="0" marR="0">
              <a:spcBef>
                <a:spcPts val="1200"/>
              </a:spcBef>
            </a:pPr>
            <a:r>
              <a:rPr lang="en-US" sz="2000" dirty="0">
                <a:solidFill>
                  <a:srgbClr val="836363"/>
                </a:solidFill>
                <a:effectLst/>
                <a:latin typeface="Roboto" panose="02000000000000000000" pitchFamily="2" charset="0"/>
                <a:ea typeface="Roboto" panose="02000000000000000000" pitchFamily="2" charset="0"/>
                <a:cs typeface="Roboto" panose="02000000000000000000" pitchFamily="2" charset="0"/>
              </a:rPr>
              <a:t> </a:t>
            </a:r>
            <a:r>
              <a:rPr lang="en-US" sz="2000" b="1" dirty="0">
                <a:solidFill>
                  <a:srgbClr val="000008"/>
                </a:solidFill>
                <a:effectLst/>
                <a:latin typeface="Roboto" panose="02000000000000000000" pitchFamily="2" charset="0"/>
                <a:ea typeface="Roboto" panose="02000000000000000000" pitchFamily="2" charset="0"/>
                <a:cs typeface="Roboto" panose="02000000000000000000" pitchFamily="2" charset="0"/>
              </a:rPr>
              <a:t>The Annual Charter Agreements</a:t>
            </a:r>
            <a:r>
              <a:rPr lang="en-US" sz="2000" dirty="0">
                <a:solidFill>
                  <a:srgbClr val="000008"/>
                </a:solidFill>
                <a:effectLst/>
                <a:latin typeface="Roboto" panose="02000000000000000000" pitchFamily="2" charset="0"/>
                <a:ea typeface="Roboto" panose="02000000000000000000" pitchFamily="2" charset="0"/>
                <a:cs typeface="Roboto" panose="02000000000000000000" pitchFamily="2" charset="0"/>
              </a:rPr>
              <a:t> - The ACAs are due before the end of year (sooner is better). The current hard copy form is located here:</a:t>
            </a:r>
            <a:r>
              <a:rPr lang="en-US" sz="2000" dirty="0">
                <a:solidFill>
                  <a:srgbClr val="836363"/>
                </a:solidFill>
                <a:effectLst/>
                <a:latin typeface="Roboto" panose="02000000000000000000" pitchFamily="2" charset="0"/>
                <a:ea typeface="Roboto" panose="02000000000000000000" pitchFamily="2" charset="0"/>
                <a:cs typeface="Roboto" panose="02000000000000000000" pitchFamily="2" charset="0"/>
              </a:rPr>
              <a:t> </a:t>
            </a:r>
            <a:r>
              <a:rPr lang="en-US" sz="2000" u="sng" dirty="0">
                <a:solidFill>
                  <a:srgbClr val="0606F3"/>
                </a:solidFill>
                <a:effectLst/>
                <a:latin typeface="Roboto" panose="02000000000000000000" pitchFamily="2" charset="0"/>
                <a:ea typeface="Roboto" panose="02000000000000000000" pitchFamily="2" charset="0"/>
                <a:cs typeface="Roboto" panose="02000000000000000000" pitchFamily="2" charset="0"/>
                <a:hlinkClick r:id="rId4"/>
              </a:rPr>
              <a:t>https://www.scouting.org/wp-content/uploads/2024/04/BSA-Annual-Charter-Agreement-Charter-Orgs_2024-2025.pdf</a:t>
            </a:r>
            <a:r>
              <a:rPr lang="en-US" sz="2000" u="sng" dirty="0">
                <a:solidFill>
                  <a:srgbClr val="0606F3"/>
                </a:solidFill>
                <a:latin typeface="Roboto" panose="02000000000000000000" pitchFamily="2" charset="0"/>
                <a:ea typeface="Roboto" panose="02000000000000000000" pitchFamily="2" charset="0"/>
                <a:cs typeface="Roboto" panose="02000000000000000000" pitchFamily="2" charset="0"/>
              </a:rPr>
              <a:t>.  </a:t>
            </a:r>
            <a:r>
              <a:rPr lang="en-US" sz="2000" dirty="0">
                <a:effectLst/>
                <a:latin typeface="Roboto" panose="02000000000000000000" pitchFamily="2" charset="0"/>
                <a:ea typeface="Roboto" panose="02000000000000000000" pitchFamily="2" charset="0"/>
                <a:cs typeface="Roboto" panose="02000000000000000000" pitchFamily="2" charset="0"/>
              </a:rPr>
              <a:t>Dates at bottom of page should be 3/1/2024 – 3/1/2025.</a:t>
            </a:r>
          </a:p>
          <a:p>
            <a:endParaRPr lang="en-US" dirty="0"/>
          </a:p>
        </p:txBody>
      </p:sp>
    </p:spTree>
    <p:extLst>
      <p:ext uri="{BB962C8B-B14F-4D97-AF65-F5344CB8AC3E}">
        <p14:creationId xmlns:p14="http://schemas.microsoft.com/office/powerpoint/2010/main" val="11374597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625A-4C37-F910-22F4-30BA04998943}"/>
              </a:ext>
            </a:extLst>
          </p:cNvPr>
          <p:cNvSpPr>
            <a:spLocks noGrp="1"/>
          </p:cNvSpPr>
          <p:nvPr>
            <p:ph type="title"/>
          </p:nvPr>
        </p:nvSpPr>
        <p:spPr>
          <a:xfrm>
            <a:off x="4585447" y="2373219"/>
            <a:ext cx="3240741" cy="1325563"/>
          </a:xfrm>
        </p:spPr>
        <p:txBody>
          <a:bodyPr>
            <a:normAutofit/>
          </a:bodyPr>
          <a:lstStyle/>
          <a:p>
            <a:r>
              <a:rPr lang="en-US" sz="5400" b="1" dirty="0"/>
              <a:t>Program</a:t>
            </a:r>
          </a:p>
        </p:txBody>
      </p:sp>
    </p:spTree>
    <p:extLst>
      <p:ext uri="{BB962C8B-B14F-4D97-AF65-F5344CB8AC3E}">
        <p14:creationId xmlns:p14="http://schemas.microsoft.com/office/powerpoint/2010/main" val="5012394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4</a:t>
            </a:r>
            <a:r>
              <a:rPr sz="4400" b="1" dirty="0">
                <a:latin typeface="+mj-lt"/>
              </a:rPr>
              <a:t> </a:t>
            </a:r>
            <a:r>
              <a:rPr lang="en-US" sz="4400" b="1" dirty="0">
                <a:latin typeface="+mj-lt"/>
              </a:rPr>
              <a:t>Wolf Trap</a:t>
            </a:r>
            <a:r>
              <a:rPr sz="4400" b="1" dirty="0">
                <a:latin typeface="+mj-lt"/>
              </a:rPr>
              <a:t> Calendar</a:t>
            </a:r>
          </a:p>
        </p:txBody>
      </p:sp>
      <p:sp>
        <p:nvSpPr>
          <p:cNvPr id="112" name="Content Placeholder 2"/>
          <p:cNvSpPr txBox="1">
            <a:spLocks noGrp="1"/>
          </p:cNvSpPr>
          <p:nvPr>
            <p:ph type="body" sz="half" idx="1"/>
          </p:nvPr>
        </p:nvSpPr>
        <p:spPr>
          <a:xfrm>
            <a:off x="358922" y="1548040"/>
            <a:ext cx="11635854" cy="4622024"/>
          </a:xfrm>
          <a:prstGeom prst="rect">
            <a:avLst/>
          </a:prstGeom>
        </p:spPr>
        <p:txBody>
          <a:bodyPr>
            <a:normAutofit fontScale="77500" lnSpcReduction="20000"/>
          </a:bodyPr>
          <a:lstStyle/>
          <a:p>
            <a:pPr marL="342900" indent="-342900">
              <a:lnSpc>
                <a:spcPct val="100000"/>
              </a:lnSpc>
              <a:spcBef>
                <a:spcPts val="0"/>
              </a:spcBef>
              <a:spcAft>
                <a:spcPts val="6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12/12/25 – December Roundtable, Thoreau MS, Vienna</a:t>
            </a:r>
          </a:p>
          <a:p>
            <a:pPr marL="342900" indent="-342900">
              <a:lnSpc>
                <a:spcPct val="100000"/>
              </a:lnSpc>
              <a:spcBef>
                <a:spcPts val="0"/>
              </a:spcBef>
              <a:spcAft>
                <a:spcPts val="6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02/08/25 – </a:t>
            </a:r>
            <a:r>
              <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Virtual Life to Eagle Seminar</a:t>
            </a:r>
            <a:r>
              <a:rPr lang="en-US" sz="2300" dirty="0">
                <a:latin typeface="Calibri" panose="020F0502020204030204" pitchFamily="34" charset="0"/>
                <a:ea typeface="Calibri" panose="020F0502020204030204" pitchFamily="34" charset="0"/>
                <a:cs typeface="Times New Roman" panose="02020603050405020304" pitchFamily="18" charset="0"/>
              </a:rPr>
              <a:t> (1pm)</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02/22/25 – </a:t>
            </a:r>
            <a:r>
              <a:rPr lang="en-US" sz="2300" dirty="0">
                <a:effectLst/>
                <a:latin typeface="Calibri" panose="020F0502020204030204" pitchFamily="34" charset="0"/>
                <a:ea typeface="Calibri" panose="020F0502020204030204" pitchFamily="34" charset="0"/>
                <a:cs typeface="Times New Roman" panose="02020603050405020304" pitchFamily="18" charset="0"/>
                <a:hlinkClick r:id="rId3"/>
              </a:rPr>
              <a:t>University of Scouting</a:t>
            </a:r>
            <a:r>
              <a:rPr lang="en-US" sz="2300" dirty="0">
                <a:effectLst/>
                <a:latin typeface="Calibri" panose="020F0502020204030204" pitchFamily="34" charset="0"/>
                <a:ea typeface="Calibri" panose="020F0502020204030204" pitchFamily="34" charset="0"/>
                <a:cs typeface="Times New Roman" panose="02020603050405020304" pitchFamily="18" charset="0"/>
              </a:rPr>
              <a:t>, Alexandria, VA</a:t>
            </a:r>
          </a:p>
          <a:p>
            <a:pPr marL="342900" indent="-342900">
              <a:lnSpc>
                <a:spcPct val="100000"/>
              </a:lnSpc>
              <a:spcBef>
                <a:spcPts val="0"/>
              </a:spcBef>
              <a:spcAft>
                <a:spcPts val="6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03/08/25 – WTD MB Day, Fairfax Presbyterian Church, Fairfax,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03/22/25 – DCOH Award Nominations Due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03/28/25 – 03/30/25 – </a:t>
            </a:r>
            <a:r>
              <a:rPr lang="en-US" sz="2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Joint Lodge Ordeal</a:t>
            </a:r>
            <a:r>
              <a:rPr lang="en-US" sz="2300" dirty="0">
                <a:effectLst/>
                <a:latin typeface="Calibri" panose="020F0502020204030204" pitchFamily="34" charset="0"/>
                <a:ea typeface="Calibri" panose="020F0502020204030204" pitchFamily="34" charset="0"/>
                <a:cs typeface="Times New Roman" panose="02020603050405020304" pitchFamily="18" charset="0"/>
              </a:rPr>
              <a:t>, Camp Snyder, Haymarket,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04/10/25 – District Court of Honor, Thoreau MS, Vienna,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04/25/25 – 04/27/25 – 2025 OA Spring Fellowship</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05/03/25 – </a:t>
            </a:r>
            <a:r>
              <a:rPr lang="en-US" sz="23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19th NCAC Scout Orienteering Meet</a:t>
            </a:r>
            <a:r>
              <a:rPr lang="en-US" sz="2300" dirty="0">
                <a:effectLst/>
                <a:latin typeface="Calibri" panose="020F0502020204030204" pitchFamily="34" charset="0"/>
                <a:ea typeface="Calibri" panose="020F0502020204030204" pitchFamily="34" charset="0"/>
                <a:cs typeface="Times New Roman" panose="02020603050405020304" pitchFamily="18" charset="0"/>
              </a:rPr>
              <a:t>, PWD, Triangle,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05/XX/25 – 05/XX/25 – WTD Spring Camporee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05/XX/25 – 05/XX/25 – WTD Hike-O-Ree</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05/10/25 - </a:t>
            </a:r>
            <a:r>
              <a:rPr lang="en-US" sz="2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Jamboree on the Trail (JOTT)</a:t>
            </a:r>
            <a:endParaRPr lang="en-US" sz="23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05/26/25 – Memorial Day Flags In, National Memorial Park, Falls Church</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05/08/25 – Program Launch, Thoreau MS, Vienna, VA</a:t>
            </a:r>
          </a:p>
          <a:p>
            <a:pPr marL="342900" indent="-342900">
              <a:lnSpc>
                <a:spcPct val="100000"/>
              </a:lnSpc>
              <a:spcBef>
                <a:spcPts val="0"/>
              </a:spcBef>
              <a:spcAft>
                <a:spcPts val="6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05/31/25 – OA Election Season Closes</a:t>
            </a:r>
          </a:p>
          <a:p>
            <a:pPr marL="342900" indent="-342900">
              <a:lnSpc>
                <a:spcPct val="100000"/>
              </a:lnSpc>
              <a:spcBef>
                <a:spcPts val="0"/>
              </a:spcBef>
              <a:spcAft>
                <a:spcPts val="6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7"/>
          <a:srcRect t="1067"/>
          <a:stretch>
            <a:fillRect/>
          </a:stretch>
        </p:blipFill>
        <p:spPr>
          <a:xfrm>
            <a:off x="8379868" y="1845690"/>
            <a:ext cx="3331912" cy="287379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fontScale="92500" lnSpcReduction="10000"/>
          </a:bodyPr>
          <a:lstStyle/>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hlinkClick r:id="rId2"/>
              </a:rPr>
              <a:t>Akela Chess Classic</a:t>
            </a:r>
            <a:endParaRPr lang="en-US" dirty="0">
              <a:effectLst/>
              <a:ea typeface="Calibri" panose="020F0502020204030204" pitchFamily="34" charset="0"/>
              <a:cs typeface="Times New Roman" panose="02020603050405020304" pitchFamily="18" charset="0"/>
            </a:endParaRPr>
          </a:p>
          <a:p>
            <a:pPr marL="838200" lvl="1"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Cub Scout Tournament – 02/01/2025 at MSSC</a:t>
            </a:r>
          </a:p>
          <a:p>
            <a:pPr marL="838200" lvl="1"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Scouts BSA Tournament – 02/15/2025 at MSSC</a:t>
            </a:r>
          </a:p>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hlinkClick r:id="rId3"/>
              </a:rPr>
              <a:t>Burke Lake District NOVA Nights (Last Friday of Month) </a:t>
            </a:r>
            <a:r>
              <a:rPr lang="en-US" dirty="0">
                <a:effectLst/>
                <a:ea typeface="Calibri" panose="020F0502020204030204" pitchFamily="34" charset="0"/>
                <a:cs typeface="Times New Roman" panose="02020603050405020304" pitchFamily="18" charset="0"/>
              </a:rPr>
              <a:t>– 11/19/2024 at Prince of Peace Lutheran Church</a:t>
            </a:r>
          </a:p>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STEM Speaker Series – </a:t>
            </a:r>
            <a:r>
              <a:rPr lang="en-US" dirty="0">
                <a:effectLst/>
                <a:ea typeface="Calibri" panose="020F0502020204030204" pitchFamily="34" charset="0"/>
                <a:cs typeface="Times New Roman" panose="02020603050405020304" pitchFamily="18" charset="0"/>
                <a:hlinkClick r:id="rId4"/>
              </a:rPr>
              <a:t>Geology Night </a:t>
            </a:r>
            <a:r>
              <a:rPr lang="en-US" dirty="0">
                <a:effectLst/>
                <a:ea typeface="Calibri" panose="020F0502020204030204" pitchFamily="34" charset="0"/>
                <a:cs typeface="Times New Roman" panose="02020603050405020304" pitchFamily="18" charset="0"/>
              </a:rPr>
              <a:t>– 12/11/2024</a:t>
            </a:r>
          </a:p>
          <a:p>
            <a:pPr marL="342900" indent="-342900">
              <a:lnSpc>
                <a:spcPct val="107000"/>
              </a:lnSpc>
              <a:spcBef>
                <a:spcPts val="0"/>
              </a:spcBef>
              <a:buFont typeface="Arial" panose="020B0604020202020204" pitchFamily="34" charset="0"/>
              <a:buChar char="•"/>
              <a:tabLst>
                <a:tab pos="685800" algn="l"/>
              </a:tabLst>
            </a:pPr>
            <a:endParaRPr lang="en-US" dirty="0">
              <a:effectLst/>
              <a:ea typeface="Calibri" panose="020F0502020204030204" pitchFamily="34" charset="0"/>
              <a:cs typeface="Times New Roman" panose="02020603050405020304" pitchFamily="18" charset="0"/>
            </a:endParaRPr>
          </a:p>
          <a:p>
            <a:pPr marL="342900" indent="-342900">
              <a:lnSpc>
                <a:spcPct val="107000"/>
              </a:lnSpc>
              <a:spcBef>
                <a:spcPts val="0"/>
              </a:spcBef>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NCAC STEM contact is Bruce Donlin (</a:t>
            </a:r>
            <a:r>
              <a:rPr lang="en-US" u="sng" dirty="0">
                <a:solidFill>
                  <a:srgbClr val="0563C1"/>
                </a:solidFill>
                <a:effectLst/>
                <a:ea typeface="Calibri" panose="020F0502020204030204" pitchFamily="34" charset="0"/>
                <a:cs typeface="Times New Roman" panose="02020603050405020304" pitchFamily="18" charset="0"/>
                <a:hlinkClick r:id="rId5"/>
              </a:rPr>
              <a:t>bruce.donlin@scouting.org</a:t>
            </a:r>
            <a:r>
              <a:rPr lang="en-US" dirty="0">
                <a:effectLst/>
                <a:ea typeface="Calibri" panose="020F0502020204030204" pitchFamily="34" charset="0"/>
                <a:cs typeface="Times New Roman" panose="02020603050405020304" pitchFamily="18" charset="0"/>
              </a:rPr>
              <a:t>; 240-395-0601)</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effectLst/>
                <a:ea typeface="Calibri" panose="020F0502020204030204" pitchFamily="34" charset="0"/>
                <a:cs typeface="Times New Roman" panose="02020603050405020304" pitchFamily="18" charset="0"/>
              </a:rPr>
              <a:t>Ancient Earth:  Birth of the Sky (on PBS) - </a:t>
            </a:r>
            <a:r>
              <a:rPr lang="en-US" u="sng" dirty="0">
                <a:solidFill>
                  <a:srgbClr val="0563C1"/>
                </a:solidFill>
                <a:effectLst/>
                <a:ea typeface="Calibri" panose="020F0502020204030204" pitchFamily="34" charset="0"/>
                <a:cs typeface="Times New Roman" panose="02020603050405020304" pitchFamily="18" charset="0"/>
                <a:hlinkClick r:id="rId6"/>
              </a:rPr>
              <a:t>link</a:t>
            </a:r>
            <a:endParaRPr lang="en-US" dirty="0">
              <a:effectLst/>
              <a:ea typeface="Calibri" panose="020F0502020204030204" pitchFamily="34" charset="0"/>
              <a:cs typeface="Times New Roman" panose="02020603050405020304" pitchFamily="18" charset="0"/>
            </a:endParaRPr>
          </a:p>
          <a:p>
            <a:pPr marL="341313" indent="-341313">
              <a:lnSpc>
                <a:spcPct val="100000"/>
              </a:lnSpc>
              <a:spcBef>
                <a:spcPts val="0"/>
              </a:spcBef>
            </a:pPr>
            <a:r>
              <a:rPr lang="en-US" dirty="0">
                <a:cs typeface="Arial" panose="020B0604020202020204" pitchFamily="34" charset="0"/>
              </a:rPr>
              <a:t>Anytime   </a:t>
            </a:r>
            <a:r>
              <a:rPr lang="en-US" b="0" i="0" dirty="0">
                <a:solidFill>
                  <a:srgbClr val="000000"/>
                </a:solidFill>
                <a:effectLst/>
                <a:cs typeface="Arial" panose="020B0604020202020204" pitchFamily="34" charset="0"/>
              </a:rPr>
              <a:t>–</a:t>
            </a:r>
            <a:r>
              <a:rPr lang="en-US" dirty="0">
                <a:cs typeface="Arial" panose="020B0604020202020204" pitchFamily="34" charset="0"/>
              </a:rPr>
              <a:t> </a:t>
            </a:r>
            <a:r>
              <a:rPr lang="en-US" u="sng" dirty="0">
                <a:cs typeface="Arial" panose="020B0604020202020204" pitchFamily="34" charset="0"/>
                <a:hlinkClick r:id="rId7"/>
              </a:rPr>
              <a:t>DC STEM Trek</a:t>
            </a:r>
            <a:r>
              <a:rPr lang="en-US" dirty="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EB24-F46C-853E-854D-B2A64BBC17A9}"/>
              </a:ext>
            </a:extLst>
          </p:cNvPr>
          <p:cNvSpPr>
            <a:spLocks noGrp="1"/>
          </p:cNvSpPr>
          <p:nvPr>
            <p:ph type="title"/>
          </p:nvPr>
        </p:nvSpPr>
        <p:spPr>
          <a:xfrm>
            <a:off x="1205753" y="2434524"/>
            <a:ext cx="3787588" cy="1325563"/>
          </a:xfrm>
        </p:spPr>
        <p:txBody>
          <a:bodyPr/>
          <a:lstStyle/>
          <a:p>
            <a:pPr algn="ctr"/>
            <a:r>
              <a:rPr lang="en-US" b="1" dirty="0">
                <a:solidFill>
                  <a:schemeClr val="tx1"/>
                </a:solidFill>
              </a:rPr>
              <a:t>Fall Camporee Report-Out</a:t>
            </a:r>
          </a:p>
        </p:txBody>
      </p:sp>
      <p:pic>
        <p:nvPicPr>
          <p:cNvPr id="5" name="Picture 4">
            <a:extLst>
              <a:ext uri="{FF2B5EF4-FFF2-40B4-BE49-F238E27FC236}">
                <a16:creationId xmlns:a16="http://schemas.microsoft.com/office/drawing/2014/main" id="{9E447C04-1A39-CB6E-254E-9C3AAC7A8C04}"/>
              </a:ext>
            </a:extLst>
          </p:cNvPr>
          <p:cNvPicPr>
            <a:picLocks noChangeAspect="1"/>
          </p:cNvPicPr>
          <p:nvPr/>
        </p:nvPicPr>
        <p:blipFill>
          <a:blip r:embed="rId2"/>
          <a:stretch>
            <a:fillRect/>
          </a:stretch>
        </p:blipFill>
        <p:spPr>
          <a:xfrm>
            <a:off x="6873894" y="0"/>
            <a:ext cx="5318106" cy="6858000"/>
          </a:xfrm>
          <a:prstGeom prst="rect">
            <a:avLst/>
          </a:prstGeom>
        </p:spPr>
      </p:pic>
    </p:spTree>
    <p:extLst>
      <p:ext uri="{BB962C8B-B14F-4D97-AF65-F5344CB8AC3E}">
        <p14:creationId xmlns:p14="http://schemas.microsoft.com/office/powerpoint/2010/main" val="39240119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B8CF8D33-8D5C-1289-E1AB-EE5F6BE83563}"/>
              </a:ext>
            </a:extLst>
          </p:cNvPr>
          <p:cNvPicPr/>
          <p:nvPr/>
        </p:nvPicPr>
        <p:blipFill rotWithShape="1">
          <a:blip r:embed="rId2" cstate="print">
            <a:alphaModFix amt="39000"/>
            <a:extLst>
              <a:ext uri="{28A0092B-C50C-407E-A947-70E740481C1C}">
                <a14:useLocalDpi xmlns:a14="http://schemas.microsoft.com/office/drawing/2010/main" val="0"/>
              </a:ext>
            </a:extLst>
          </a:blip>
          <a:srcRect r="2" b="7373"/>
          <a:stretch/>
        </p:blipFill>
        <p:spPr>
          <a:xfrm>
            <a:off x="3120782" y="364684"/>
            <a:ext cx="5828908" cy="6138986"/>
          </a:xfrm>
          <a:prstGeom prst="rect">
            <a:avLst/>
          </a:prstGeom>
        </p:spPr>
      </p:pic>
      <p:sp>
        <p:nvSpPr>
          <p:cNvPr id="2" name="Title 1">
            <a:extLst>
              <a:ext uri="{FF2B5EF4-FFF2-40B4-BE49-F238E27FC236}">
                <a16:creationId xmlns:a16="http://schemas.microsoft.com/office/drawing/2014/main" id="{26B7ED93-868D-CD28-AF47-D1DFFF1BA70D}"/>
              </a:ext>
            </a:extLst>
          </p:cNvPr>
          <p:cNvSpPr>
            <a:spLocks noGrp="1"/>
          </p:cNvSpPr>
          <p:nvPr>
            <p:ph type="ctrTitle"/>
          </p:nvPr>
        </p:nvSpPr>
        <p:spPr/>
        <p:txBody>
          <a:bodyPr>
            <a:normAutofit fontScale="90000"/>
          </a:bodyPr>
          <a:lstStyle/>
          <a:p>
            <a:r>
              <a:rPr lang="en-US" sz="6000" dirty="0">
                <a:solidFill>
                  <a:srgbClr val="FF0000"/>
                </a:solidFill>
                <a:latin typeface="Algerian" panose="04020705040A02060702" pitchFamily="82" charset="0"/>
              </a:rPr>
              <a:t>Hunger is still out there, and so are we!</a:t>
            </a:r>
            <a:br>
              <a:rPr lang="en-US" sz="6000" dirty="0">
                <a:solidFill>
                  <a:srgbClr val="FF0000"/>
                </a:solidFill>
                <a:latin typeface="Algerian" panose="04020705040A02060702" pitchFamily="82" charset="0"/>
              </a:rPr>
            </a:br>
            <a:endParaRPr lang="en-US" dirty="0"/>
          </a:p>
        </p:txBody>
      </p:sp>
      <p:sp>
        <p:nvSpPr>
          <p:cNvPr id="3" name="Subtitle 2">
            <a:extLst>
              <a:ext uri="{FF2B5EF4-FFF2-40B4-BE49-F238E27FC236}">
                <a16:creationId xmlns:a16="http://schemas.microsoft.com/office/drawing/2014/main" id="{0A0B8F30-5ACE-7589-1B97-B648C210A04B}"/>
              </a:ext>
            </a:extLst>
          </p:cNvPr>
          <p:cNvSpPr>
            <a:spLocks noGrp="1"/>
          </p:cNvSpPr>
          <p:nvPr>
            <p:ph type="subTitle" idx="1"/>
          </p:nvPr>
        </p:nvSpPr>
        <p:spPr/>
        <p:txBody>
          <a:bodyPr>
            <a:noAutofit/>
          </a:bodyPr>
          <a:lstStyle/>
          <a:p>
            <a:r>
              <a:rPr lang="en-US" sz="4400" b="1" dirty="0">
                <a:solidFill>
                  <a:schemeClr val="accent1">
                    <a:lumMod val="75000"/>
                  </a:schemeClr>
                </a:solidFill>
                <a:latin typeface="Algerian" panose="04020705040A02060702" pitchFamily="82" charset="0"/>
              </a:rPr>
              <a:t>Wolf trap DISTRICT</a:t>
            </a:r>
          </a:p>
          <a:p>
            <a:r>
              <a:rPr lang="en-US" sz="4400" b="1" dirty="0">
                <a:solidFill>
                  <a:schemeClr val="accent1">
                    <a:lumMod val="75000"/>
                  </a:schemeClr>
                </a:solidFill>
                <a:latin typeface="Algerian" panose="04020705040A02060702" pitchFamily="82" charset="0"/>
              </a:rPr>
              <a:t>SCOUTING FOR FOOD</a:t>
            </a:r>
          </a:p>
          <a:p>
            <a:r>
              <a:rPr lang="en-US" sz="4400" b="1" dirty="0">
                <a:solidFill>
                  <a:schemeClr val="accent1">
                    <a:lumMod val="75000"/>
                  </a:schemeClr>
                </a:solidFill>
                <a:latin typeface="Algerian" panose="04020705040A02060702" pitchFamily="82" charset="0"/>
              </a:rPr>
              <a:t>2024</a:t>
            </a:r>
          </a:p>
          <a:p>
            <a:endParaRPr lang="en-US" sz="4400" dirty="0"/>
          </a:p>
        </p:txBody>
      </p:sp>
    </p:spTree>
    <p:extLst>
      <p:ext uri="{BB962C8B-B14F-4D97-AF65-F5344CB8AC3E}">
        <p14:creationId xmlns:p14="http://schemas.microsoft.com/office/powerpoint/2010/main" val="28478403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75FE-7EC9-33F7-EF87-C094DF039CA4}"/>
              </a:ext>
            </a:extLst>
          </p:cNvPr>
          <p:cNvSpPr>
            <a:spLocks noGrp="1"/>
          </p:cNvSpPr>
          <p:nvPr>
            <p:ph idx="1"/>
          </p:nvPr>
        </p:nvSpPr>
        <p:spPr>
          <a:xfrm>
            <a:off x="549494" y="405539"/>
            <a:ext cx="10515600" cy="5627798"/>
          </a:xfrm>
        </p:spPr>
        <p:txBody>
          <a:bodyPr/>
          <a:lstStyle/>
          <a:p>
            <a:pPr marL="0" indent="0">
              <a:buNone/>
            </a:pPr>
            <a:r>
              <a:rPr lang="en-US" b="1" dirty="0"/>
              <a:t>VIRTUAL COLLECTIONS</a:t>
            </a:r>
          </a:p>
          <a:p>
            <a:r>
              <a:rPr lang="en-US" dirty="0"/>
              <a:t>The links to the virtual collections went live on October 1st. </a:t>
            </a:r>
          </a:p>
          <a:p>
            <a:r>
              <a:rPr lang="en-US" dirty="0"/>
              <a:t>Be sure to share your district's link on this page: </a:t>
            </a:r>
          </a:p>
          <a:p>
            <a:r>
              <a:rPr lang="en-US" dirty="0">
                <a:hlinkClick r:id="rId2"/>
              </a:rPr>
              <a:t>https://yougivegoods.com/ncac-scoutingforfood2024</a:t>
            </a:r>
            <a:endParaRPr lang="en-US" dirty="0"/>
          </a:p>
          <a:p>
            <a:r>
              <a:rPr lang="en-US" dirty="0"/>
              <a:t>Flyer is posted on Basecamp with QR code to main site</a:t>
            </a:r>
          </a:p>
          <a:p>
            <a:pPr lvl="1"/>
            <a:r>
              <a:rPr lang="en-US" sz="2400" dirty="0"/>
              <a:t>Note instructions for proper donation district/unit credit</a:t>
            </a:r>
          </a:p>
          <a:p>
            <a:endParaRPr lang="en-US" sz="2400" dirty="0">
              <a:effectLst/>
              <a:ea typeface="Calibri" panose="020F0502020204030204" pitchFamily="34" charset="0"/>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5C0959BB-F65A-887A-046C-364D39DF865A}"/>
              </a:ext>
            </a:extLst>
          </p:cNvPr>
          <p:cNvPicPr>
            <a:picLocks noChangeAspect="1"/>
          </p:cNvPicPr>
          <p:nvPr/>
        </p:nvPicPr>
        <p:blipFill>
          <a:blip r:embed="rId3"/>
          <a:stretch>
            <a:fillRect/>
          </a:stretch>
        </p:blipFill>
        <p:spPr>
          <a:xfrm>
            <a:off x="6857216" y="3429000"/>
            <a:ext cx="4775154" cy="3348534"/>
          </a:xfrm>
          <a:prstGeom prst="rect">
            <a:avLst/>
          </a:prstGeom>
        </p:spPr>
      </p:pic>
      <p:pic>
        <p:nvPicPr>
          <p:cNvPr id="7" name="Picture 6">
            <a:extLst>
              <a:ext uri="{FF2B5EF4-FFF2-40B4-BE49-F238E27FC236}">
                <a16:creationId xmlns:a16="http://schemas.microsoft.com/office/drawing/2014/main" id="{01958DC1-8E00-1872-5DBF-20B55A2C3172}"/>
              </a:ext>
            </a:extLst>
          </p:cNvPr>
          <p:cNvPicPr>
            <a:picLocks noChangeAspect="1"/>
          </p:cNvPicPr>
          <p:nvPr/>
        </p:nvPicPr>
        <p:blipFill>
          <a:blip r:embed="rId4"/>
          <a:stretch>
            <a:fillRect/>
          </a:stretch>
        </p:blipFill>
        <p:spPr>
          <a:xfrm>
            <a:off x="1191228" y="3466434"/>
            <a:ext cx="4904772" cy="3348534"/>
          </a:xfrm>
          <a:prstGeom prst="rect">
            <a:avLst/>
          </a:prstGeom>
        </p:spPr>
      </p:pic>
      <p:sp>
        <p:nvSpPr>
          <p:cNvPr id="9" name="Arrow: Right 8">
            <a:extLst>
              <a:ext uri="{FF2B5EF4-FFF2-40B4-BE49-F238E27FC236}">
                <a16:creationId xmlns:a16="http://schemas.microsoft.com/office/drawing/2014/main" id="{B3D1D5A2-8013-E827-FBC5-5D0A36917269}"/>
              </a:ext>
            </a:extLst>
          </p:cNvPr>
          <p:cNvSpPr/>
          <p:nvPr/>
        </p:nvSpPr>
        <p:spPr>
          <a:xfrm>
            <a:off x="798574" y="5818188"/>
            <a:ext cx="785308" cy="365760"/>
          </a:xfrm>
          <a:prstGeom prst="righ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7290026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8B99-95EE-F153-B567-7955446F95B9}"/>
              </a:ext>
            </a:extLst>
          </p:cNvPr>
          <p:cNvSpPr>
            <a:spLocks noGrp="1"/>
          </p:cNvSpPr>
          <p:nvPr>
            <p:ph type="title"/>
          </p:nvPr>
        </p:nvSpPr>
        <p:spPr/>
        <p:txBody>
          <a:bodyPr/>
          <a:lstStyle/>
          <a:p>
            <a:r>
              <a:rPr lang="en-US" b="1" dirty="0"/>
              <a:t>Data Capture</a:t>
            </a:r>
          </a:p>
        </p:txBody>
      </p:sp>
      <p:sp>
        <p:nvSpPr>
          <p:cNvPr id="3" name="Content Placeholder 2">
            <a:extLst>
              <a:ext uri="{FF2B5EF4-FFF2-40B4-BE49-F238E27FC236}">
                <a16:creationId xmlns:a16="http://schemas.microsoft.com/office/drawing/2014/main" id="{F894909A-DFF2-448B-8A75-17BB7FA47CCD}"/>
              </a:ext>
            </a:extLst>
          </p:cNvPr>
          <p:cNvSpPr>
            <a:spLocks noGrp="1"/>
          </p:cNvSpPr>
          <p:nvPr>
            <p:ph idx="1"/>
          </p:nvPr>
        </p:nvSpPr>
        <p:spPr>
          <a:xfrm>
            <a:off x="838200" y="1421587"/>
            <a:ext cx="10515600" cy="4777193"/>
          </a:xfrm>
        </p:spPr>
        <p:txBody>
          <a:bodyPr>
            <a:normAutofit/>
          </a:bodyPr>
          <a:lstStyle/>
          <a:p>
            <a:r>
              <a:rPr lang="en-US" dirty="0"/>
              <a:t>Unit’s fill out at: </a:t>
            </a:r>
          </a:p>
          <a:p>
            <a:pPr marL="0" indent="0">
              <a:buNone/>
            </a:pPr>
            <a:r>
              <a:rPr lang="en-US" dirty="0"/>
              <a:t>   </a:t>
            </a:r>
            <a:r>
              <a:rPr lang="en-US" dirty="0">
                <a:hlinkClick r:id="rId2"/>
              </a:rPr>
              <a:t>https://www.ncacbsa.org/scouting-for-food-unit-data/</a:t>
            </a:r>
            <a:endParaRPr lang="en-US" dirty="0"/>
          </a:p>
          <a:p>
            <a:r>
              <a:rPr lang="en-US" dirty="0"/>
              <a:t>District:  Wolf Trap District</a:t>
            </a:r>
          </a:p>
          <a:p>
            <a:r>
              <a:rPr lang="en-US" dirty="0"/>
              <a:t>Number of Scouts and Other Youth Participants (siblings, friends, etc.)</a:t>
            </a:r>
          </a:p>
          <a:p>
            <a:r>
              <a:rPr lang="en-US" dirty="0"/>
              <a:t>Number of Adult Participants</a:t>
            </a:r>
          </a:p>
          <a:p>
            <a:r>
              <a:rPr lang="en-US" dirty="0"/>
              <a:t>Pounds of Food Collected</a:t>
            </a:r>
          </a:p>
          <a:p>
            <a:r>
              <a:rPr lang="en-US" dirty="0"/>
              <a:t>Food pantry delivered to</a:t>
            </a:r>
          </a:p>
          <a:p>
            <a:r>
              <a:rPr lang="en-US" dirty="0"/>
              <a:t>For your Scouts:  Express the weight in fun terms, for example:  Vehicles, animals, or dinosaurs</a:t>
            </a:r>
          </a:p>
        </p:txBody>
      </p:sp>
    </p:spTree>
    <p:extLst>
      <p:ext uri="{BB962C8B-B14F-4D97-AF65-F5344CB8AC3E}">
        <p14:creationId xmlns:p14="http://schemas.microsoft.com/office/powerpoint/2010/main" val="2913618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FAC4-7F0D-4F04-80FB-6395B06BD5B7}"/>
              </a:ext>
            </a:extLst>
          </p:cNvPr>
          <p:cNvSpPr>
            <a:spLocks noGrp="1"/>
          </p:cNvSpPr>
          <p:nvPr>
            <p:ph type="title"/>
          </p:nvPr>
        </p:nvSpPr>
        <p:spPr>
          <a:xfrm>
            <a:off x="720634" y="126060"/>
            <a:ext cx="10515600" cy="1020262"/>
          </a:xfrm>
        </p:spPr>
        <p:txBody>
          <a:bodyPr>
            <a:normAutofit fontScale="90000"/>
          </a:bodyPr>
          <a:lstStyle/>
          <a:p>
            <a:r>
              <a:rPr lang="en-US" b="1" dirty="0"/>
              <a:t>District Life to Eagle Seminar – February 8, 2025</a:t>
            </a:r>
          </a:p>
        </p:txBody>
      </p:sp>
      <p:sp>
        <p:nvSpPr>
          <p:cNvPr id="3" name="Content Placeholder 2">
            <a:extLst>
              <a:ext uri="{FF2B5EF4-FFF2-40B4-BE49-F238E27FC236}">
                <a16:creationId xmlns:a16="http://schemas.microsoft.com/office/drawing/2014/main" id="{3E019B8B-CA7E-466D-B304-B27403471A82}"/>
              </a:ext>
            </a:extLst>
          </p:cNvPr>
          <p:cNvSpPr>
            <a:spLocks noGrp="1"/>
          </p:cNvSpPr>
          <p:nvPr>
            <p:ph idx="1"/>
          </p:nvPr>
        </p:nvSpPr>
        <p:spPr>
          <a:xfrm>
            <a:off x="3378001" y="1296418"/>
            <a:ext cx="7858233" cy="1603151"/>
          </a:xfrm>
        </p:spPr>
        <p:txBody>
          <a:bodyPr>
            <a:normAutofit fontScale="70000" lnSpcReduction="20000"/>
          </a:bodyPr>
          <a:lstStyle/>
          <a:p>
            <a:r>
              <a:rPr lang="en-US" b="1" dirty="0"/>
              <a:t>Saturday, 8 February 2025</a:t>
            </a:r>
            <a:endParaRPr lang="en-US" dirty="0"/>
          </a:p>
          <a:p>
            <a:r>
              <a:rPr lang="en-US" b="1" dirty="0"/>
              <a:t>1:00 to 4:00 p.m.</a:t>
            </a:r>
            <a:endParaRPr lang="en-US" dirty="0"/>
          </a:p>
          <a:p>
            <a:r>
              <a:rPr lang="en-US" b="1" dirty="0"/>
              <a:t>Virtual</a:t>
            </a:r>
          </a:p>
          <a:p>
            <a:r>
              <a:rPr lang="en-US" b="1" dirty="0"/>
              <a:t>Register at: </a:t>
            </a:r>
            <a:r>
              <a:rPr lang="en-US" dirty="0">
                <a:hlinkClick r:id="rId2"/>
              </a:rPr>
              <a:t>National Capital Area Council - 2024 Wolf Trap (Virtual) Life to Eagle Seminar</a:t>
            </a:r>
            <a:endParaRPr lang="en-US" b="1" dirty="0"/>
          </a:p>
          <a:p>
            <a:pPr marL="0" indent="0">
              <a:buNone/>
            </a:pPr>
            <a:endParaRPr lang="en-US" b="1" dirty="0"/>
          </a:p>
          <a:p>
            <a:endParaRPr lang="en-US" b="1" dirty="0"/>
          </a:p>
          <a:p>
            <a:endParaRPr lang="en-US" b="1" dirty="0"/>
          </a:p>
        </p:txBody>
      </p:sp>
      <p:pic>
        <p:nvPicPr>
          <p:cNvPr id="9" name="Picture 8" descr="A close up of a sign&#10;&#10;Description generated with very high confidence">
            <a:extLst>
              <a:ext uri="{FF2B5EF4-FFF2-40B4-BE49-F238E27FC236}">
                <a16:creationId xmlns:a16="http://schemas.microsoft.com/office/drawing/2014/main" id="{5453816A-EBA4-46A7-B0ED-ABB67D793949}"/>
              </a:ext>
            </a:extLst>
          </p:cNvPr>
          <p:cNvPicPr/>
          <p:nvPr/>
        </p:nvPicPr>
        <p:blipFill>
          <a:blip r:embed="rId3">
            <a:extLst>
              <a:ext uri="{28A0092B-C50C-407E-A947-70E740481C1C}">
                <a14:useLocalDpi xmlns:a14="http://schemas.microsoft.com/office/drawing/2010/main" val="0"/>
              </a:ext>
            </a:extLst>
          </a:blip>
          <a:stretch>
            <a:fillRect/>
          </a:stretch>
        </p:blipFill>
        <p:spPr>
          <a:xfrm>
            <a:off x="818985" y="1065475"/>
            <a:ext cx="2043485" cy="2323813"/>
          </a:xfrm>
          <a:prstGeom prst="rect">
            <a:avLst/>
          </a:prstGeom>
        </p:spPr>
      </p:pic>
      <p:sp>
        <p:nvSpPr>
          <p:cNvPr id="15" name="TextBox 14">
            <a:extLst>
              <a:ext uri="{FF2B5EF4-FFF2-40B4-BE49-F238E27FC236}">
                <a16:creationId xmlns:a16="http://schemas.microsoft.com/office/drawing/2014/main" id="{BD17EEEB-6990-4160-979C-1760F2989DB1}"/>
              </a:ext>
            </a:extLst>
          </p:cNvPr>
          <p:cNvSpPr txBox="1"/>
          <p:nvPr/>
        </p:nvSpPr>
        <p:spPr>
          <a:xfrm>
            <a:off x="151074" y="3468712"/>
            <a:ext cx="7399257" cy="2308324"/>
          </a:xfrm>
          <a:prstGeom prst="rect">
            <a:avLst/>
          </a:prstGeom>
          <a:noFill/>
        </p:spPr>
        <p:txBody>
          <a:bodyPr wrap="square" rtlCol="0">
            <a:spAutoFit/>
          </a:bodyPr>
          <a:lstStyle/>
          <a:p>
            <a:r>
              <a:rPr lang="en-US" b="1" dirty="0"/>
              <a:t>Who should attend: </a:t>
            </a:r>
          </a:p>
          <a:p>
            <a:endParaRPr lang="en-US" dirty="0"/>
          </a:p>
          <a:p>
            <a:pPr marL="285750" lvl="0" indent="-285750">
              <a:buFont typeface="Arial" panose="020B0604020202020204" pitchFamily="34" charset="0"/>
              <a:buChar char="•"/>
            </a:pPr>
            <a:r>
              <a:rPr lang="en-US" dirty="0"/>
              <a:t>Life Scouts or advanced Star Scouts who want to pursue the Eagle Rank</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Eagle advisors, coaches or unit leaders that haven’t attended a seminar in two years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Parents of Scouts working on Eagle or other adults interested in Scouting</a:t>
            </a:r>
          </a:p>
        </p:txBody>
      </p:sp>
      <p:sp>
        <p:nvSpPr>
          <p:cNvPr id="16" name="TextBox 15">
            <a:extLst>
              <a:ext uri="{FF2B5EF4-FFF2-40B4-BE49-F238E27FC236}">
                <a16:creationId xmlns:a16="http://schemas.microsoft.com/office/drawing/2014/main" id="{402CCAF4-D785-4100-A436-86F99F29D06A}"/>
              </a:ext>
            </a:extLst>
          </p:cNvPr>
          <p:cNvSpPr txBox="1"/>
          <p:nvPr/>
        </p:nvSpPr>
        <p:spPr>
          <a:xfrm>
            <a:off x="7550331" y="3898311"/>
            <a:ext cx="3766457" cy="2031325"/>
          </a:xfrm>
          <a:prstGeom prst="rect">
            <a:avLst/>
          </a:prstGeom>
          <a:noFill/>
        </p:spPr>
        <p:txBody>
          <a:bodyPr wrap="square" rtlCol="0">
            <a:spAutoFit/>
          </a:bodyPr>
          <a:lstStyle/>
          <a:p>
            <a:r>
              <a:rPr lang="en-US" b="1" dirty="0"/>
              <a:t>Registration is live now and must be registered by 6 February 2025 to get the Zoom link.</a:t>
            </a:r>
            <a:endParaRPr lang="en-US" dirty="0"/>
          </a:p>
          <a:p>
            <a:r>
              <a:rPr lang="en-US" dirty="0"/>
              <a:t> </a:t>
            </a:r>
          </a:p>
          <a:p>
            <a:r>
              <a:rPr lang="en-US" dirty="0"/>
              <a:t>Any questions contact Matt Burns at 703-938-9550 or at gm.advancement @gmail.com.</a:t>
            </a:r>
          </a:p>
        </p:txBody>
      </p:sp>
    </p:spTree>
    <p:extLst>
      <p:ext uri="{BB962C8B-B14F-4D97-AF65-F5344CB8AC3E}">
        <p14:creationId xmlns:p14="http://schemas.microsoft.com/office/powerpoint/2010/main" val="285164205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904C-D1C5-4BD9-87AE-980D9DE5BF30}"/>
              </a:ext>
            </a:extLst>
          </p:cNvPr>
          <p:cNvSpPr>
            <a:spLocks noGrp="1"/>
          </p:cNvSpPr>
          <p:nvPr>
            <p:ph type="title"/>
          </p:nvPr>
        </p:nvSpPr>
        <p:spPr>
          <a:xfrm>
            <a:off x="655320" y="365125"/>
            <a:ext cx="5120114" cy="1692794"/>
          </a:xfrm>
        </p:spPr>
        <p:txBody>
          <a:bodyPr>
            <a:normAutofit/>
          </a:bodyPr>
          <a:lstStyle/>
          <a:p>
            <a:r>
              <a:rPr lang="en-US" b="1" dirty="0"/>
              <a:t>District Court of Honor</a:t>
            </a:r>
            <a:r>
              <a:rPr lang="en-US" dirty="0"/>
              <a:t>	</a:t>
            </a:r>
          </a:p>
        </p:txBody>
      </p:sp>
      <p:sp>
        <p:nvSpPr>
          <p:cNvPr id="3" name="Content Placeholder 2">
            <a:extLst>
              <a:ext uri="{FF2B5EF4-FFF2-40B4-BE49-F238E27FC236}">
                <a16:creationId xmlns:a16="http://schemas.microsoft.com/office/drawing/2014/main" id="{E7B4CD6A-A9F6-47EF-9FA1-FDDD9EE8E628}"/>
              </a:ext>
            </a:extLst>
          </p:cNvPr>
          <p:cNvSpPr>
            <a:spLocks noGrp="1"/>
          </p:cNvSpPr>
          <p:nvPr>
            <p:ph idx="1"/>
          </p:nvPr>
        </p:nvSpPr>
        <p:spPr>
          <a:xfrm>
            <a:off x="443329" y="1498082"/>
            <a:ext cx="5544095" cy="4660122"/>
          </a:xfrm>
        </p:spPr>
        <p:txBody>
          <a:bodyPr>
            <a:normAutofit lnSpcReduction="10000"/>
          </a:bodyPr>
          <a:lstStyle/>
          <a:p>
            <a:r>
              <a:rPr lang="en-US" sz="1800" dirty="0"/>
              <a:t>To recognize adults who served/are serving at the unit level.</a:t>
            </a:r>
          </a:p>
          <a:p>
            <a:r>
              <a:rPr lang="en-US" sz="1800" dirty="0"/>
              <a:t>Two awards:</a:t>
            </a:r>
          </a:p>
          <a:p>
            <a:pPr lvl="1"/>
            <a:r>
              <a:rPr lang="en-US" sz="1800" dirty="0"/>
              <a:t>Unit Commissioner’s Unit Scouter Award – 1 per unit</a:t>
            </a:r>
          </a:p>
          <a:p>
            <a:pPr lvl="1"/>
            <a:r>
              <a:rPr lang="en-US" sz="1800" dirty="0"/>
              <a:t>Unit Appreciation Award – Maximum 8 per unit.</a:t>
            </a:r>
          </a:p>
          <a:p>
            <a:r>
              <a:rPr lang="en-US" sz="1800" dirty="0"/>
              <a:t>Please provide a sentence or two describing the individual’s service.</a:t>
            </a:r>
          </a:p>
          <a:p>
            <a:r>
              <a:rPr lang="en-US" sz="1800" dirty="0"/>
              <a:t>Submit Unit Commissioner’s Unit Scouter Award to Unit Commissioner.</a:t>
            </a:r>
          </a:p>
          <a:p>
            <a:r>
              <a:rPr lang="en-US" sz="1800" dirty="0"/>
              <a:t>Unit Appreciate Award to </a:t>
            </a:r>
            <a:r>
              <a:rPr lang="en-US" sz="1800" dirty="0">
                <a:hlinkClick r:id="rId2"/>
              </a:rPr>
              <a:t>gm.adultrecognition@gmail.com</a:t>
            </a:r>
            <a:endParaRPr lang="en-US" sz="1800" dirty="0"/>
          </a:p>
          <a:p>
            <a:r>
              <a:rPr lang="en-US" sz="1800" dirty="0">
                <a:highlight>
                  <a:srgbClr val="FFFF00"/>
                </a:highlight>
              </a:rPr>
              <a:t>Must have all submissions by no later than March 22, 2025.</a:t>
            </a:r>
          </a:p>
          <a:p>
            <a:r>
              <a:rPr lang="en-US" sz="1800" dirty="0"/>
              <a:t>Will confer awards at District COH in April 2025.</a:t>
            </a:r>
          </a:p>
        </p:txBody>
      </p:sp>
      <p:pic>
        <p:nvPicPr>
          <p:cNvPr id="5" name="Picture 4" descr="A picture containing text, shirt&#10;&#10;Description automatically generated">
            <a:extLst>
              <a:ext uri="{FF2B5EF4-FFF2-40B4-BE49-F238E27FC236}">
                <a16:creationId xmlns:a16="http://schemas.microsoft.com/office/drawing/2014/main" id="{43ED6D7D-E164-43C0-98BD-D9EF22C9CD7B}"/>
              </a:ext>
            </a:extLst>
          </p:cNvPr>
          <p:cNvPicPr>
            <a:picLocks noChangeAspect="1"/>
          </p:cNvPicPr>
          <p:nvPr/>
        </p:nvPicPr>
        <p:blipFill rotWithShape="1">
          <a:blip r:embed="rId3">
            <a:extLst>
              <a:ext uri="{28A0092B-C50C-407E-A947-70E740481C1C}">
                <a14:useLocalDpi xmlns:a14="http://schemas.microsoft.com/office/drawing/2010/main" val="0"/>
              </a:ext>
            </a:extLst>
          </a:blip>
          <a:srcRect l="12584" r="2596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563438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E9B0-5F5E-45B2-ABEA-2036423CEE0D}"/>
              </a:ext>
            </a:extLst>
          </p:cNvPr>
          <p:cNvSpPr>
            <a:spLocks noGrp="1"/>
          </p:cNvSpPr>
          <p:nvPr>
            <p:ph type="title"/>
          </p:nvPr>
        </p:nvSpPr>
        <p:spPr>
          <a:xfrm>
            <a:off x="655320" y="291234"/>
            <a:ext cx="5120114" cy="789420"/>
          </a:xfrm>
        </p:spPr>
        <p:txBody>
          <a:bodyPr>
            <a:normAutofit/>
          </a:bodyPr>
          <a:lstStyle/>
          <a:p>
            <a:r>
              <a:rPr lang="en-US" b="1" dirty="0"/>
              <a:t>SCHOLARSHIPS</a:t>
            </a:r>
          </a:p>
        </p:txBody>
      </p:sp>
      <p:sp>
        <p:nvSpPr>
          <p:cNvPr id="3" name="Content Placeholder 2">
            <a:extLst>
              <a:ext uri="{FF2B5EF4-FFF2-40B4-BE49-F238E27FC236}">
                <a16:creationId xmlns:a16="http://schemas.microsoft.com/office/drawing/2014/main" id="{AEC7E480-B5FD-43B0-90A5-D977FA9B9981}"/>
              </a:ext>
            </a:extLst>
          </p:cNvPr>
          <p:cNvSpPr>
            <a:spLocks noGrp="1"/>
          </p:cNvSpPr>
          <p:nvPr>
            <p:ph idx="1"/>
          </p:nvPr>
        </p:nvSpPr>
        <p:spPr>
          <a:xfrm>
            <a:off x="201168" y="1525280"/>
            <a:ext cx="5894832" cy="5041486"/>
          </a:xfrm>
        </p:spPr>
        <p:txBody>
          <a:bodyPr>
            <a:normAutofit/>
          </a:bodyPr>
          <a:lstStyle/>
          <a:p>
            <a:pPr marL="0" indent="0">
              <a:buNone/>
            </a:pPr>
            <a:r>
              <a:rPr lang="en-US" sz="1800" dirty="0"/>
              <a:t>Deadlines Approaching!!!</a:t>
            </a:r>
          </a:p>
          <a:p>
            <a:r>
              <a:rPr lang="en-US" sz="1800" dirty="0"/>
              <a:t>BSA Scholarship page - </a:t>
            </a:r>
            <a:r>
              <a:rPr lang="en-US" sz="1800" dirty="0">
                <a:hlinkClick r:id="rId2"/>
              </a:rPr>
              <a:t>https://www.scouting.org/awards/scholarships/</a:t>
            </a:r>
            <a:endParaRPr lang="en-US" sz="1800" dirty="0"/>
          </a:p>
          <a:p>
            <a:r>
              <a:rPr lang="en-US" sz="1800" dirty="0"/>
              <a:t>American Legion Eagle Scout of the Year – Deadline is March 1 2025 – Apply to local Legion Post.  Open to Scouts in units sponsored by an American Legion Post or who have a parent or grandparent that is a member of the Legion.  Applications at: </a:t>
            </a:r>
            <a:r>
              <a:rPr lang="en-US" sz="1800" dirty="0">
                <a:hlinkClick r:id="rId3"/>
              </a:rPr>
              <a:t>American Legion Eagle Scout of the Year Scholarship | The American Legion</a:t>
            </a:r>
            <a:endParaRPr lang="en-US" sz="1800" dirty="0"/>
          </a:p>
          <a:p>
            <a:r>
              <a:rPr lang="en-US" sz="1800" dirty="0"/>
              <a:t>Sons of American Revolution – Deadline ASAP </a:t>
            </a:r>
            <a:r>
              <a:rPr lang="en-US" sz="1800" dirty="0">
                <a:hlinkClick r:id="rId4"/>
              </a:rPr>
              <a:t>Arthur M. &amp; Berdena King Eagle Scout Contest – National Society Sons of the American Revolution</a:t>
            </a:r>
            <a:r>
              <a:rPr lang="en-US" sz="1800" dirty="0">
                <a:hlinkClick r:id="rId5"/>
              </a:rPr>
              <a:t>)</a:t>
            </a:r>
            <a:endParaRPr lang="en-US" sz="1800" dirty="0"/>
          </a:p>
          <a:p>
            <a:r>
              <a:rPr lang="en-US" sz="1800" dirty="0"/>
              <a:t>National Eagle Scout Association – Deadline January 31, 2025 </a:t>
            </a:r>
            <a:r>
              <a:rPr lang="en-US" sz="1800" dirty="0">
                <a:hlinkClick r:id="rId6"/>
              </a:rPr>
              <a:t>Scholarships - The National Eagle Scout Association</a:t>
            </a:r>
            <a:endParaRPr lang="en-US" sz="1800" dirty="0"/>
          </a:p>
        </p:txBody>
      </p:sp>
      <p:pic>
        <p:nvPicPr>
          <p:cNvPr id="5" name="Picture 4" descr="A group of people posing for the camera&#10;&#10;Description automatically generated">
            <a:extLst>
              <a:ext uri="{FF2B5EF4-FFF2-40B4-BE49-F238E27FC236}">
                <a16:creationId xmlns:a16="http://schemas.microsoft.com/office/drawing/2014/main" id="{203F1940-6B65-40E7-8035-D6D62670C97B}"/>
              </a:ext>
            </a:extLst>
          </p:cNvPr>
          <p:cNvPicPr>
            <a:picLocks noChangeAspect="1"/>
          </p:cNvPicPr>
          <p:nvPr/>
        </p:nvPicPr>
        <p:blipFill rotWithShape="1">
          <a:blip r:embed="rId7">
            <a:extLst>
              <a:ext uri="{28A0092B-C50C-407E-A947-70E740481C1C}">
                <a14:useLocalDpi xmlns:a14="http://schemas.microsoft.com/office/drawing/2010/main" val="0"/>
              </a:ext>
            </a:extLst>
          </a:blip>
          <a:srcRect l="21406" r="2681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7398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640C-10C4-4C84-AB42-465565CB4F2C}"/>
              </a:ext>
            </a:extLst>
          </p:cNvPr>
          <p:cNvSpPr>
            <a:spLocks noGrp="1"/>
          </p:cNvSpPr>
          <p:nvPr>
            <p:ph type="title"/>
          </p:nvPr>
        </p:nvSpPr>
        <p:spPr>
          <a:xfrm>
            <a:off x="643467" y="640080"/>
            <a:ext cx="3096427" cy="5613236"/>
          </a:xfrm>
        </p:spPr>
        <p:txBody>
          <a:bodyPr anchor="ctr">
            <a:normAutofit/>
          </a:bodyPr>
          <a:lstStyle/>
          <a:p>
            <a:r>
              <a:rPr lang="nb-NO" b="1" dirty="0">
                <a:solidFill>
                  <a:schemeClr val="bg2"/>
                </a:solidFill>
              </a:rPr>
              <a:t>Glenn A. and Melinda W. Adams</a:t>
            </a:r>
            <a:r>
              <a:rPr lang="en-US" dirty="0">
                <a:solidFill>
                  <a:schemeClr val="bg2"/>
                </a:solidFill>
              </a:rPr>
              <a:t> </a:t>
            </a:r>
            <a:r>
              <a:rPr lang="en-US" b="1" dirty="0">
                <a:solidFill>
                  <a:schemeClr val="bg2"/>
                </a:solidFill>
              </a:rPr>
              <a:t>Award</a:t>
            </a:r>
          </a:p>
        </p:txBody>
      </p:sp>
      <p:sp>
        <p:nvSpPr>
          <p:cNvPr id="3" name="Content Placeholder 2">
            <a:extLst>
              <a:ext uri="{FF2B5EF4-FFF2-40B4-BE49-F238E27FC236}">
                <a16:creationId xmlns:a16="http://schemas.microsoft.com/office/drawing/2014/main" id="{E1E428D5-E312-4C5D-B21B-3DF8AFD084B4}"/>
              </a:ext>
            </a:extLst>
          </p:cNvPr>
          <p:cNvSpPr>
            <a:spLocks noGrp="1"/>
          </p:cNvSpPr>
          <p:nvPr>
            <p:ph idx="1"/>
          </p:nvPr>
        </p:nvSpPr>
        <p:spPr>
          <a:xfrm>
            <a:off x="4699818" y="640082"/>
            <a:ext cx="6848715" cy="4730080"/>
          </a:xfrm>
        </p:spPr>
        <p:txBody>
          <a:bodyPr anchor="ctr">
            <a:normAutofit/>
          </a:bodyPr>
          <a:lstStyle/>
          <a:p>
            <a:r>
              <a:rPr lang="en-US" sz="2000" dirty="0"/>
              <a:t>Recognizes a noteworthy Eagle Scout Service Project.</a:t>
            </a:r>
          </a:p>
          <a:p>
            <a:r>
              <a:rPr lang="en-US" sz="2000" dirty="0"/>
              <a:t>Deadline is January 15, 2025</a:t>
            </a:r>
            <a:endParaRPr lang="en-US" sz="2000" dirty="0">
              <a:solidFill>
                <a:srgbClr val="FF0000"/>
              </a:solidFill>
            </a:endParaRPr>
          </a:p>
          <a:p>
            <a:r>
              <a:rPr lang="en-US" sz="2000" dirty="0"/>
              <a:t>The Scout or a registered Scouting America volunteer can make a nomination. </a:t>
            </a:r>
            <a:r>
              <a:rPr lang="en-US" sz="1400" dirty="0">
                <a:hlinkClick r:id="rId2"/>
              </a:rPr>
              <a:t>2025 Adams Award Application</a:t>
            </a:r>
            <a:endParaRPr lang="en-US" sz="2000" dirty="0"/>
          </a:p>
          <a:p>
            <a:r>
              <a:rPr lang="en-US" sz="2000" dirty="0"/>
              <a:t>Scout must sign application to document their “consent.”</a:t>
            </a:r>
          </a:p>
          <a:p>
            <a:r>
              <a:rPr lang="en-US" sz="2000" dirty="0"/>
              <a:t>Also needs an electronic copy of the project workbook.</a:t>
            </a:r>
          </a:p>
          <a:p>
            <a:r>
              <a:rPr lang="en-US" sz="2000" dirty="0"/>
              <a:t>Some nominations include video.</a:t>
            </a:r>
          </a:p>
          <a:p>
            <a:r>
              <a:rPr lang="en-US" sz="2000" dirty="0"/>
              <a:t>Winners can receive:</a:t>
            </a:r>
          </a:p>
          <a:p>
            <a:pPr lvl="1"/>
            <a:r>
              <a:rPr lang="en-US" sz="2000" dirty="0"/>
              <a:t>$300 at the Territory level.</a:t>
            </a:r>
          </a:p>
          <a:p>
            <a:pPr lvl="1"/>
            <a:r>
              <a:rPr lang="en-US" sz="2000" dirty="0"/>
              <a:t>$3,500 for National winner.</a:t>
            </a:r>
          </a:p>
        </p:txBody>
      </p:sp>
      <p:pic>
        <p:nvPicPr>
          <p:cNvPr id="5" name="Picture 4" descr="A picture containing bird, clock&#10;&#10;Description automatically generated">
            <a:extLst>
              <a:ext uri="{FF2B5EF4-FFF2-40B4-BE49-F238E27FC236}">
                <a16:creationId xmlns:a16="http://schemas.microsoft.com/office/drawing/2014/main" id="{866EACF0-560D-4E49-B292-07CE2507D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762" y="5370162"/>
            <a:ext cx="6894236" cy="1085842"/>
          </a:xfrm>
          <a:prstGeom prst="rect">
            <a:avLst/>
          </a:prstGeom>
        </p:spPr>
      </p:pic>
    </p:spTree>
    <p:extLst>
      <p:ext uri="{BB962C8B-B14F-4D97-AF65-F5344CB8AC3E}">
        <p14:creationId xmlns:p14="http://schemas.microsoft.com/office/powerpoint/2010/main" val="423103261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D261E-41B0-08D2-081A-430DD0288A94}"/>
              </a:ext>
            </a:extLst>
          </p:cNvPr>
          <p:cNvSpPr>
            <a:spLocks noGrp="1"/>
          </p:cNvSpPr>
          <p:nvPr>
            <p:ph type="title"/>
          </p:nvPr>
        </p:nvSpPr>
        <p:spPr>
          <a:xfrm>
            <a:off x="838200" y="365125"/>
            <a:ext cx="10515600" cy="757619"/>
          </a:xfrm>
        </p:spPr>
        <p:txBody>
          <a:bodyPr/>
          <a:lstStyle/>
          <a:p>
            <a:r>
              <a:rPr lang="en-US" b="1" dirty="0"/>
              <a:t>Flags In - </a:t>
            </a:r>
            <a:r>
              <a:rPr lang="en-US" dirty="0"/>
              <a:t>Veterans Day (Sunday)</a:t>
            </a:r>
            <a:r>
              <a:rPr lang="en-US" b="1" dirty="0"/>
              <a:t> </a:t>
            </a:r>
          </a:p>
        </p:txBody>
      </p:sp>
      <p:sp>
        <p:nvSpPr>
          <p:cNvPr id="3" name="Text Placeholder 2">
            <a:extLst>
              <a:ext uri="{FF2B5EF4-FFF2-40B4-BE49-F238E27FC236}">
                <a16:creationId xmlns:a16="http://schemas.microsoft.com/office/drawing/2014/main" id="{51609152-93DB-7FAF-C389-185CC6080C2A}"/>
              </a:ext>
            </a:extLst>
          </p:cNvPr>
          <p:cNvSpPr>
            <a:spLocks noGrp="1"/>
          </p:cNvSpPr>
          <p:nvPr>
            <p:ph type="body" idx="1"/>
          </p:nvPr>
        </p:nvSpPr>
        <p:spPr>
          <a:xfrm>
            <a:off x="869101" y="1108411"/>
            <a:ext cx="7243590" cy="4788001"/>
          </a:xfrm>
        </p:spPr>
        <p:txBody>
          <a:bodyPr/>
          <a:lstStyle/>
          <a:p>
            <a:r>
              <a:rPr lang="en-US" dirty="0"/>
              <a:t>Honoring veterans by placing flags on graves at the National memorial Park in Falls Church, VA</a:t>
            </a:r>
          </a:p>
          <a:p>
            <a:r>
              <a:rPr lang="en-US" dirty="0"/>
              <a:t>Thanks to the NMP and the 250-275 scouts and family members that attended!</a:t>
            </a:r>
          </a:p>
          <a:p>
            <a:endParaRPr lang="en-US" dirty="0"/>
          </a:p>
        </p:txBody>
      </p:sp>
      <p:pic>
        <p:nvPicPr>
          <p:cNvPr id="5" name="Picture 4">
            <a:extLst>
              <a:ext uri="{FF2B5EF4-FFF2-40B4-BE49-F238E27FC236}">
                <a16:creationId xmlns:a16="http://schemas.microsoft.com/office/drawing/2014/main" id="{3EF55850-7FDA-B92B-7AB5-60641746995E}"/>
              </a:ext>
            </a:extLst>
          </p:cNvPr>
          <p:cNvPicPr>
            <a:picLocks noChangeAspect="1"/>
          </p:cNvPicPr>
          <p:nvPr/>
        </p:nvPicPr>
        <p:blipFill>
          <a:blip r:embed="rId2"/>
          <a:stretch>
            <a:fillRect/>
          </a:stretch>
        </p:blipFill>
        <p:spPr>
          <a:xfrm>
            <a:off x="8313821" y="174623"/>
            <a:ext cx="3363954" cy="1896242"/>
          </a:xfrm>
          <a:prstGeom prst="rect">
            <a:avLst/>
          </a:prstGeom>
        </p:spPr>
      </p:pic>
      <p:pic>
        <p:nvPicPr>
          <p:cNvPr id="7" name="Picture 6">
            <a:extLst>
              <a:ext uri="{FF2B5EF4-FFF2-40B4-BE49-F238E27FC236}">
                <a16:creationId xmlns:a16="http://schemas.microsoft.com/office/drawing/2014/main" id="{EED5CA02-5497-A0A6-275D-F6216CCD87CD}"/>
              </a:ext>
            </a:extLst>
          </p:cNvPr>
          <p:cNvPicPr>
            <a:picLocks noChangeAspect="1"/>
          </p:cNvPicPr>
          <p:nvPr/>
        </p:nvPicPr>
        <p:blipFill>
          <a:blip r:embed="rId3"/>
          <a:stretch>
            <a:fillRect/>
          </a:stretch>
        </p:blipFill>
        <p:spPr>
          <a:xfrm>
            <a:off x="8112691" y="2314425"/>
            <a:ext cx="3565084" cy="2091097"/>
          </a:xfrm>
          <a:prstGeom prst="rect">
            <a:avLst/>
          </a:prstGeom>
        </p:spPr>
      </p:pic>
      <p:pic>
        <p:nvPicPr>
          <p:cNvPr id="9" name="Picture 8">
            <a:extLst>
              <a:ext uri="{FF2B5EF4-FFF2-40B4-BE49-F238E27FC236}">
                <a16:creationId xmlns:a16="http://schemas.microsoft.com/office/drawing/2014/main" id="{B8EB7F1D-81C3-2E29-8F67-2AB6D7845BE7}"/>
              </a:ext>
            </a:extLst>
          </p:cNvPr>
          <p:cNvPicPr>
            <a:picLocks noChangeAspect="1"/>
          </p:cNvPicPr>
          <p:nvPr/>
        </p:nvPicPr>
        <p:blipFill>
          <a:blip r:embed="rId4"/>
          <a:stretch>
            <a:fillRect/>
          </a:stretch>
        </p:blipFill>
        <p:spPr>
          <a:xfrm>
            <a:off x="96252" y="2840750"/>
            <a:ext cx="3845273" cy="2079647"/>
          </a:xfrm>
          <a:prstGeom prst="rect">
            <a:avLst/>
          </a:prstGeom>
        </p:spPr>
      </p:pic>
      <p:pic>
        <p:nvPicPr>
          <p:cNvPr id="11" name="Picture 10">
            <a:extLst>
              <a:ext uri="{FF2B5EF4-FFF2-40B4-BE49-F238E27FC236}">
                <a16:creationId xmlns:a16="http://schemas.microsoft.com/office/drawing/2014/main" id="{904D2803-D8A4-C915-1243-002A2A1F0888}"/>
              </a:ext>
            </a:extLst>
          </p:cNvPr>
          <p:cNvPicPr>
            <a:picLocks noChangeAspect="1"/>
          </p:cNvPicPr>
          <p:nvPr/>
        </p:nvPicPr>
        <p:blipFill>
          <a:blip r:embed="rId5"/>
          <a:stretch>
            <a:fillRect/>
          </a:stretch>
        </p:blipFill>
        <p:spPr>
          <a:xfrm>
            <a:off x="4153796" y="2840750"/>
            <a:ext cx="2843609" cy="2548293"/>
          </a:xfrm>
          <a:prstGeom prst="rect">
            <a:avLst/>
          </a:prstGeom>
        </p:spPr>
      </p:pic>
      <p:pic>
        <p:nvPicPr>
          <p:cNvPr id="13" name="Picture 12">
            <a:extLst>
              <a:ext uri="{FF2B5EF4-FFF2-40B4-BE49-F238E27FC236}">
                <a16:creationId xmlns:a16="http://schemas.microsoft.com/office/drawing/2014/main" id="{89360A18-7578-5117-1227-F441BC86ABC2}"/>
              </a:ext>
            </a:extLst>
          </p:cNvPr>
          <p:cNvPicPr>
            <a:picLocks noChangeAspect="1"/>
          </p:cNvPicPr>
          <p:nvPr/>
        </p:nvPicPr>
        <p:blipFill>
          <a:blip r:embed="rId6"/>
          <a:stretch>
            <a:fillRect/>
          </a:stretch>
        </p:blipFill>
        <p:spPr>
          <a:xfrm>
            <a:off x="8750232" y="4610358"/>
            <a:ext cx="2438740" cy="1286054"/>
          </a:xfrm>
          <a:prstGeom prst="rect">
            <a:avLst/>
          </a:prstGeom>
        </p:spPr>
      </p:pic>
      <p:pic>
        <p:nvPicPr>
          <p:cNvPr id="15" name="Picture 14">
            <a:extLst>
              <a:ext uri="{FF2B5EF4-FFF2-40B4-BE49-F238E27FC236}">
                <a16:creationId xmlns:a16="http://schemas.microsoft.com/office/drawing/2014/main" id="{B7ACE5BE-B35E-625A-459B-69423084541A}"/>
              </a:ext>
            </a:extLst>
          </p:cNvPr>
          <p:cNvPicPr>
            <a:picLocks noChangeAspect="1"/>
          </p:cNvPicPr>
          <p:nvPr/>
        </p:nvPicPr>
        <p:blipFill>
          <a:blip r:embed="rId7"/>
          <a:stretch>
            <a:fillRect/>
          </a:stretch>
        </p:blipFill>
        <p:spPr>
          <a:xfrm>
            <a:off x="5688881" y="4610358"/>
            <a:ext cx="2829320" cy="1981477"/>
          </a:xfrm>
          <a:prstGeom prst="rect">
            <a:avLst/>
          </a:prstGeom>
        </p:spPr>
      </p:pic>
      <p:pic>
        <p:nvPicPr>
          <p:cNvPr id="17" name="Picture 16">
            <a:extLst>
              <a:ext uri="{FF2B5EF4-FFF2-40B4-BE49-F238E27FC236}">
                <a16:creationId xmlns:a16="http://schemas.microsoft.com/office/drawing/2014/main" id="{4A14DF7A-84B6-4957-497C-8C5BC78D330F}"/>
              </a:ext>
            </a:extLst>
          </p:cNvPr>
          <p:cNvPicPr>
            <a:picLocks noChangeAspect="1"/>
          </p:cNvPicPr>
          <p:nvPr/>
        </p:nvPicPr>
        <p:blipFill>
          <a:blip r:embed="rId8"/>
          <a:stretch>
            <a:fillRect/>
          </a:stretch>
        </p:blipFill>
        <p:spPr>
          <a:xfrm>
            <a:off x="2286840" y="4990917"/>
            <a:ext cx="2324424" cy="1552792"/>
          </a:xfrm>
          <a:prstGeom prst="rect">
            <a:avLst/>
          </a:prstGeom>
        </p:spPr>
      </p:pic>
      <p:pic>
        <p:nvPicPr>
          <p:cNvPr id="19" name="Picture 18">
            <a:extLst>
              <a:ext uri="{FF2B5EF4-FFF2-40B4-BE49-F238E27FC236}">
                <a16:creationId xmlns:a16="http://schemas.microsoft.com/office/drawing/2014/main" id="{5404F6C4-FB1B-8CD3-9827-92728F0B8150}"/>
              </a:ext>
            </a:extLst>
          </p:cNvPr>
          <p:cNvPicPr>
            <a:picLocks noChangeAspect="1"/>
          </p:cNvPicPr>
          <p:nvPr/>
        </p:nvPicPr>
        <p:blipFill>
          <a:blip r:embed="rId9"/>
          <a:stretch>
            <a:fillRect/>
          </a:stretch>
        </p:blipFill>
        <p:spPr>
          <a:xfrm>
            <a:off x="210715" y="4405523"/>
            <a:ext cx="1999400" cy="1886226"/>
          </a:xfrm>
          <a:prstGeom prst="rect">
            <a:avLst/>
          </a:prstGeom>
        </p:spPr>
      </p:pic>
    </p:spTree>
    <p:extLst>
      <p:ext uri="{BB962C8B-B14F-4D97-AF65-F5344CB8AC3E}">
        <p14:creationId xmlns:p14="http://schemas.microsoft.com/office/powerpoint/2010/main" val="252980835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WTD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Dec 12, 2024, at Thoreau Middle School</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6B9CF85-9D64-AA0B-9856-70CDC5835EDA}"/>
              </a:ext>
            </a:extLst>
          </p:cNvPr>
          <p:cNvSpPr>
            <a:spLocks noGrp="1"/>
          </p:cNvSpPr>
          <p:nvPr>
            <p:ph type="title"/>
          </p:nvPr>
        </p:nvSpPr>
        <p:spPr>
          <a:xfrm>
            <a:off x="475130" y="-310123"/>
            <a:ext cx="11458770" cy="1325563"/>
          </a:xfrm>
        </p:spPr>
        <p:txBody>
          <a:bodyPr/>
          <a:lstStyle/>
          <a:p>
            <a:r>
              <a:rPr lang="en-US" altLang="en-US" b="1" dirty="0">
                <a:latin typeface="Helvetica" panose="020B0604020202020204" pitchFamily="34" charset="0"/>
                <a:ea typeface="ヒラギノ角ゴ Pro W3" charset="-128"/>
              </a:rPr>
              <a:t>     Scouts Deserve a Trained Leader</a:t>
            </a:r>
          </a:p>
        </p:txBody>
      </p:sp>
      <p:sp>
        <p:nvSpPr>
          <p:cNvPr id="27651" name="Content Placeholder 2">
            <a:extLst>
              <a:ext uri="{FF2B5EF4-FFF2-40B4-BE49-F238E27FC236}">
                <a16:creationId xmlns:a16="http://schemas.microsoft.com/office/drawing/2014/main" id="{0C42D51E-99E8-D402-495C-CBA0B07516CE}"/>
              </a:ext>
            </a:extLst>
          </p:cNvPr>
          <p:cNvSpPr>
            <a:spLocks noGrp="1"/>
          </p:cNvSpPr>
          <p:nvPr>
            <p:ph idx="1"/>
          </p:nvPr>
        </p:nvSpPr>
        <p:spPr>
          <a:xfrm>
            <a:off x="258100" y="569485"/>
            <a:ext cx="6555334" cy="6066532"/>
          </a:xfrm>
        </p:spPr>
        <p:txBody>
          <a:bodyPr>
            <a:normAutofit fontScale="25000" lnSpcReduction="20000"/>
          </a:bodyPr>
          <a:lstStyle/>
          <a:p>
            <a:pPr marL="0" indent="0">
              <a:buNone/>
            </a:pPr>
            <a:r>
              <a:rPr lang="en-US" altLang="en-US" sz="3600" dirty="0">
                <a:latin typeface="Arial" panose="020B0604020202020204" pitchFamily="34" charset="0"/>
                <a:ea typeface="ヒラギノ角ゴ Pro W3" charset="-128"/>
                <a:cs typeface="Arial" panose="020B0604020202020204" pitchFamily="34" charset="0"/>
              </a:rPr>
              <a:t>                  Wolf Trap Training site: </a:t>
            </a:r>
            <a:r>
              <a:rPr lang="en-US" altLang="en-US" sz="3600" i="1" u="sng" dirty="0">
                <a:solidFill>
                  <a:srgbClr val="2409ED"/>
                </a:solidFill>
                <a:latin typeface="Arial" panose="020B0604020202020204" pitchFamily="34" charset="0"/>
                <a:ea typeface="ヒラギノ角ゴ Pro W3" charset="-128"/>
                <a:cs typeface="Arial" panose="020B0604020202020204" pitchFamily="34" charset="0"/>
                <a:hlinkClick r:id="rId2"/>
              </a:rPr>
              <a:t>https://www.ncacbsa.org/george-mason/training/</a:t>
            </a:r>
            <a:endParaRPr lang="en-US" altLang="en-US" sz="3600" i="1" u="sng" dirty="0">
              <a:solidFill>
                <a:srgbClr val="2409ED"/>
              </a:solidFill>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None/>
              <a:tabLst/>
              <a:defRPr/>
            </a:pPr>
            <a:endPar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None/>
              <a:tabLst/>
              <a:defRPr/>
            </a:pPr>
            <a:r>
              <a:rPr lang="en-US" sz="3600" b="1" dirty="0">
                <a:latin typeface="Arial" panose="020B0604020202020204" pitchFamily="34" charset="0"/>
                <a:ea typeface="Calibri"/>
                <a:cs typeface="Arial" panose="020B0604020202020204" pitchFamily="34" charset="0"/>
              </a:rPr>
              <a:t>2024</a:t>
            </a: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Cub Leader Position Specific (C40)</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 (117 min)</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rPr>
              <a:t>, </a:t>
            </a: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12/07/24 – Alexandria, VA</a:t>
            </a:r>
            <a:endParaRPr lang="en-US" sz="3600" b="1" i="0" u="none" strike="noStrike" dirty="0">
              <a:solidFill>
                <a:srgbClr val="7A7A7A"/>
              </a:solidFill>
              <a:effectLst/>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05/03/25 – Alexandria, VA</a:t>
            </a:r>
            <a:endPar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endParaRPr>
          </a:p>
          <a:p>
            <a:pPr marL="457200" lvl="1" indent="0" algn="l">
              <a:lnSpc>
                <a:spcPct val="120000"/>
              </a:lnSpc>
              <a:spcBef>
                <a:spcPts val="0"/>
              </a:spcBef>
              <a:buNone/>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0" dirty="0">
                <a:solidFill>
                  <a:srgbClr val="000000"/>
                </a:solidFill>
                <a:effectLst/>
                <a:highlight>
                  <a:srgbClr val="FFFFFF"/>
                </a:highlight>
                <a:latin typeface="Arial" panose="020B0604020202020204" pitchFamily="34" charset="0"/>
                <a:cs typeface="Arial" panose="020B0604020202020204" pitchFamily="34" charset="0"/>
              </a:rPr>
              <a:t>Cub Scout Den Leader Specific (C42)</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 (125 min</a:t>
            </a:r>
            <a:r>
              <a:rPr lang="en-US" sz="3600" b="0" i="0" dirty="0">
                <a:solidFill>
                  <a:srgbClr val="0000FF"/>
                </a:solidFill>
                <a:effectLst/>
                <a:highlight>
                  <a:srgbClr val="FFFFFF"/>
                </a:highlight>
                <a:latin typeface="Arial" panose="020B0604020202020204" pitchFamily="34" charset="0"/>
                <a:cs typeface="Arial" panose="020B0604020202020204" pitchFamily="34" charset="0"/>
              </a:rPr>
              <a:t>)</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12/07/24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4"/>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4"/>
              </a:rPr>
              <a:t>05/03/25 – Alexandria, VA</a:t>
            </a:r>
            <a:r>
              <a:rPr lang="en-US" sz="3600" b="0" i="0" dirty="0">
                <a:solidFill>
                  <a:srgbClr val="7A7A7A"/>
                </a:solidFill>
                <a:effectLst/>
                <a:highlight>
                  <a:srgbClr val="FFFFFF"/>
                </a:highlight>
                <a:latin typeface="Arial" panose="020B0604020202020204" pitchFamily="34" charset="0"/>
                <a:cs typeface="Arial" panose="020B0604020202020204" pitchFamily="34" charset="0"/>
              </a:rPr>
              <a:t> </a:t>
            </a: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Basic Adult Leader Outdoor Orientation </a:t>
            </a:r>
            <a:r>
              <a:rPr lang="en-US" sz="3600" b="0" i="1" dirty="0">
                <a:solidFill>
                  <a:srgbClr val="000000"/>
                </a:solidFill>
                <a:effectLst/>
                <a:highlight>
                  <a:srgbClr val="FFFFFF"/>
                </a:highlight>
                <a:latin typeface="Arial" panose="020B0604020202020204" pitchFamily="34" charset="0"/>
                <a:cs typeface="Arial" panose="020B0604020202020204" pitchFamily="34" charset="0"/>
              </a:rPr>
              <a:t>(</a:t>
            </a:r>
            <a:r>
              <a:rPr lang="en-US" sz="3600" b="1" i="1" dirty="0">
                <a:solidFill>
                  <a:srgbClr val="000000"/>
                </a:solidFill>
                <a:effectLst/>
                <a:highlight>
                  <a:srgbClr val="FFFFFF"/>
                </a:highlight>
                <a:latin typeface="Arial" panose="020B0604020202020204" pitchFamily="34" charset="0"/>
                <a:cs typeface="Arial" panose="020B0604020202020204" pitchFamily="34" charset="0"/>
              </a:rPr>
              <a:t>BALOO;C32) – </a:t>
            </a:r>
            <a:r>
              <a:rPr lang="en-US" sz="3600" b="0" i="1" dirty="0">
                <a:solidFill>
                  <a:srgbClr val="000000"/>
                </a:solidFill>
                <a:effectLst/>
                <a:highlight>
                  <a:srgbClr val="FFFFFF"/>
                </a:highlight>
                <a:latin typeface="Arial" panose="020B0604020202020204" pitchFamily="34" charset="0"/>
                <a:cs typeface="Arial" panose="020B0604020202020204" pitchFamily="34" charset="0"/>
              </a:rPr>
              <a:t>BALOO consists of two sessions, an online portion</a:t>
            </a:r>
            <a:r>
              <a:rPr lang="en-US" sz="3600" b="1" i="1" dirty="0">
                <a:solidFill>
                  <a:srgbClr val="000000"/>
                </a:solidFill>
                <a:effectLst/>
                <a:highlight>
                  <a:srgbClr val="FFFFFF"/>
                </a:highlight>
                <a:latin typeface="Arial" panose="020B0604020202020204" pitchFamily="34" charset="0"/>
                <a:cs typeface="Arial" panose="020B0604020202020204" pitchFamily="34" charset="0"/>
              </a:rPr>
              <a:t> (</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https://my.scouting.org</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Menu, My Training, Cub Scouts, Catalog, search on BALOO) that takes 35 minutes and a hands-on overnight session.  The overnight sessions are listed below. </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5"/>
              </a:rPr>
              <a:t>11/16/24 – 11/17/24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6"/>
              </a:rPr>
              <a:t>03/29/25 – 03/30/25 – TBD,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a:t>
            </a: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7"/>
              </a:rPr>
              <a:t>Request</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permission to attend)</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5"/>
              </a:rPr>
              <a:t>06/14/25 – 06/15/25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Scoutmaster Position Specific Training(S24)</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3"/>
              </a:rPr>
              <a:t>Available on-line</a:t>
            </a:r>
            <a:r>
              <a:rPr lang="en-US" sz="3600" b="1" i="0" dirty="0">
                <a:solidFill>
                  <a:srgbClr val="0000FF"/>
                </a:solidFill>
                <a:effectLst/>
                <a:highlight>
                  <a:srgbClr val="FFFFFF"/>
                </a:highlight>
                <a:latin typeface="Arial" panose="020B0604020202020204" pitchFamily="34" charset="0"/>
                <a:cs typeface="Arial" panose="020B0604020202020204" pitchFamily="34" charset="0"/>
              </a:rPr>
              <a:t> (192 min)</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12/07/24 – Alexandria, VA</a:t>
            </a: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01/11/25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02/01/25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03/08/25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04/05/25 – Alexandria, VA</a:t>
            </a:r>
            <a:endParaRPr lang="en-US" sz="3600" b="1" dirty="0">
              <a:solidFill>
                <a:srgbClr val="0000FF"/>
              </a:solidFill>
              <a:highlight>
                <a:srgbClr val="FFFFFF"/>
              </a:highlight>
              <a:latin typeface="Arial" panose="020B0604020202020204" pitchFamily="34" charset="0"/>
              <a:cs typeface="Arial" panose="020B0604020202020204" pitchFamily="34" charset="0"/>
              <a:hlinkClick r:id="rId8"/>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8"/>
              </a:rPr>
              <a:t>05/03/25 – Alexandria, VA</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endParaRPr lang="en-US" sz="36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sz="3600" b="1" i="1" dirty="0">
                <a:solidFill>
                  <a:srgbClr val="000000"/>
                </a:solidFill>
                <a:effectLst/>
                <a:highlight>
                  <a:srgbClr val="FFFFFF"/>
                </a:highlight>
                <a:latin typeface="Arial" panose="020B0604020202020204" pitchFamily="34" charset="0"/>
                <a:cs typeface="Arial" panose="020B0604020202020204" pitchFamily="34" charset="0"/>
              </a:rPr>
              <a:t>Introduction to Outdoor Leadership Skills (IOLS; S11)</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9"/>
              </a:rPr>
              <a:t>11/16/24 – 11/17/24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a:p>
            <a:pPr marL="742950" lvl="1" indent="-285750" algn="l">
              <a:lnSpc>
                <a:spcPct val="120000"/>
              </a:lnSpc>
              <a:spcBef>
                <a:spcPts val="0"/>
              </a:spcBef>
              <a:buFont typeface="Arial" panose="020B0604020202020204" pitchFamily="34" charset="0"/>
              <a:buChar char="•"/>
            </a:pPr>
            <a:r>
              <a:rPr lang="en-US" sz="36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9"/>
              </a:rPr>
              <a:t>06/14/25 – 06/15/25 – Lorton, VA</a:t>
            </a:r>
            <a:r>
              <a:rPr lang="en-US" sz="3600" b="0" i="0" dirty="0">
                <a:solidFill>
                  <a:srgbClr val="000000"/>
                </a:solidFill>
                <a:effectLst/>
                <a:highlight>
                  <a:srgbClr val="FFFFFF"/>
                </a:highlight>
                <a:latin typeface="Arial" panose="020B0604020202020204" pitchFamily="34" charset="0"/>
                <a:cs typeface="Arial" panose="020B0604020202020204" pitchFamily="34" charset="0"/>
              </a:rPr>
              <a:t> (Contact Dominick dscscouting@aol.com for permission to register)</a:t>
            </a:r>
            <a:r>
              <a:rPr lang="en-US" sz="3600" b="0" i="0" dirty="0">
                <a:solidFill>
                  <a:srgbClr val="7A7A7A"/>
                </a:solidFill>
                <a:effectLst/>
                <a:highlight>
                  <a:srgbClr val="FFFFFF"/>
                </a:highlight>
                <a:latin typeface="Arial" panose="020B0604020202020204" pitchFamily="34" charset="0"/>
                <a:cs typeface="Arial" panose="020B0604020202020204" pitchFamily="34" charset="0"/>
              </a:rPr>
              <a:t> </a:t>
            </a:r>
          </a:p>
          <a:p>
            <a:pPr marL="0" indent="0" algn="l">
              <a:lnSpc>
                <a:spcPct val="120000"/>
              </a:lnSpc>
              <a:spcBef>
                <a:spcPts val="0"/>
              </a:spcBef>
              <a:buNone/>
            </a:pPr>
            <a:endParaRPr lang="en-US" sz="3600" b="0" i="0" dirty="0">
              <a:solidFill>
                <a:srgbClr val="7A7A7A"/>
              </a:solidFill>
              <a:effectLst/>
              <a:highlight>
                <a:srgbClr val="FFFFFF"/>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922032-0580-7651-E955-25864CADB7A4}"/>
              </a:ext>
            </a:extLst>
          </p:cNvPr>
          <p:cNvSpPr txBox="1"/>
          <p:nvPr/>
        </p:nvSpPr>
        <p:spPr>
          <a:xfrm>
            <a:off x="6941976" y="862452"/>
            <a:ext cx="5112001" cy="49952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lgn="l">
              <a:lnSpc>
                <a:spcPct val="120000"/>
              </a:lnSpc>
              <a:spcBef>
                <a:spcPts val="0"/>
              </a:spcBef>
              <a:buNone/>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Miscellaneous:</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Outdoor Ethics/Leave No Trace (D78)</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dirty="0">
                <a:solidFill>
                  <a:srgbClr val="0000FF"/>
                </a:solidFill>
                <a:effectLst/>
                <a:highlight>
                  <a:srgbClr val="FFFFFF"/>
                </a:highlight>
                <a:latin typeface="Arial" panose="020B0604020202020204" pitchFamily="34" charset="0"/>
                <a:cs typeface="Arial" panose="020B0604020202020204" pitchFamily="34" charset="0"/>
              </a:rPr>
              <a:t>Outdoor Ethics Newsletter</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Scouterhorn Operations Training</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0"/>
              </a:rPr>
              <a:t>11/16/24 – Camp Snyder, Haymarket, VA</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Trainer’s Edge (H96)</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12/07/24</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University of Scouting</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02/22/2025, Alexandria, VA</a:t>
            </a:r>
            <a:r>
              <a:rPr lang="en-US" sz="900" b="1" i="0" dirty="0">
                <a:solidFill>
                  <a:srgbClr val="0000FF"/>
                </a:solidFill>
                <a:effectLst/>
                <a:highlight>
                  <a:srgbClr val="FFFFFF"/>
                </a:highlight>
                <a:latin typeface="Arial" panose="020B0604020202020204" pitchFamily="34" charset="0"/>
                <a:cs typeface="Arial" panose="020B0604020202020204" pitchFamily="34" charset="0"/>
              </a:rPr>
              <a:t> </a:t>
            </a:r>
            <a:r>
              <a:rPr lang="en-US" sz="900" b="1" i="0" dirty="0">
                <a:solidFill>
                  <a:srgbClr val="000000"/>
                </a:solidFill>
                <a:effectLst/>
                <a:highlight>
                  <a:srgbClr val="FFFFFF"/>
                </a:highlight>
                <a:latin typeface="Arial" panose="020B0604020202020204" pitchFamily="34" charset="0"/>
                <a:cs typeface="Arial" panose="020B0604020202020204" pitchFamily="34" charset="0"/>
              </a:rPr>
              <a:t> </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(2024 Course Materials available on </a:t>
            </a: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1"/>
              </a:rPr>
              <a:t>Basecamp</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1"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1" dirty="0">
                <a:solidFill>
                  <a:srgbClr val="000000"/>
                </a:solidFill>
                <a:effectLst/>
                <a:highlight>
                  <a:srgbClr val="FFFFFF"/>
                </a:highlight>
                <a:latin typeface="Arial" panose="020B0604020202020204" pitchFamily="34" charset="0"/>
                <a:cs typeface="Arial" panose="020B0604020202020204" pitchFamily="34" charset="0"/>
              </a:rPr>
              <a:t>Wilderness First Aid/CPR/AED (N02)</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2"/>
              </a:rPr>
              <a:t>11/23/24 – 11/24/24 – Camp Snyder, Haymarket, VA</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2"/>
              </a:rPr>
              <a:t>12/14/24 – 12/15/24 – Camp Snyder, Haymarket, VA</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endParaRPr lang="en-US" sz="900" b="1" i="0" dirty="0">
              <a:solidFill>
                <a:srgbClr val="000000"/>
              </a:solidFill>
              <a:effectLst/>
              <a:highlight>
                <a:srgbClr val="FFFFFF"/>
              </a:highlight>
              <a:latin typeface="Arial" panose="020B0604020202020204" pitchFamily="34" charset="0"/>
              <a:cs typeface="Arial" panose="020B0604020202020204" pitchFamily="34" charset="0"/>
            </a:endParaRPr>
          </a:p>
          <a:p>
            <a:pPr algn="l">
              <a:lnSpc>
                <a:spcPct val="120000"/>
              </a:lnSpc>
              <a:spcBef>
                <a:spcPts val="0"/>
              </a:spcBef>
            </a:pPr>
            <a:r>
              <a:rPr lang="en-US" sz="900" b="1" i="0" dirty="0">
                <a:solidFill>
                  <a:srgbClr val="000000"/>
                </a:solidFill>
                <a:effectLst/>
                <a:highlight>
                  <a:srgbClr val="FFFFFF"/>
                </a:highlight>
                <a:latin typeface="Arial" panose="020B0604020202020204" pitchFamily="34" charset="0"/>
                <a:cs typeface="Arial" panose="020B0604020202020204" pitchFamily="34" charset="0"/>
              </a:rPr>
              <a:t>Youth Protection Training (YPT)</a:t>
            </a: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457200" indent="-223838" algn="l">
              <a:lnSpc>
                <a:spcPct val="120000"/>
              </a:lnSpc>
              <a:spcBef>
                <a:spcPts val="0"/>
              </a:spcBef>
              <a:buFont typeface="Arial" panose="020B0604020202020204" pitchFamily="34" charset="0"/>
              <a:buChar char="•"/>
            </a:pPr>
            <a:r>
              <a:rPr lang="en-US" sz="900" b="0" i="0" dirty="0">
                <a:solidFill>
                  <a:srgbClr val="7A7A7A"/>
                </a:solidFill>
                <a:effectLst/>
                <a:highlight>
                  <a:srgbClr val="FFFFFF"/>
                </a:highlight>
                <a:latin typeface="Arial" panose="020B0604020202020204" pitchFamily="34" charset="0"/>
                <a:cs typeface="Arial" panose="020B0604020202020204" pitchFamily="34" charset="0"/>
              </a:rPr>
              <a:t> </a:t>
            </a:r>
            <a:r>
              <a:rPr lang="en-US" sz="900" b="1" i="0" u="none" strike="noStrike" dirty="0">
                <a:solidFill>
                  <a:srgbClr val="0000FF"/>
                </a:solidFill>
                <a:effectLst/>
                <a:highlight>
                  <a:srgbClr val="FFFFFF"/>
                </a:highlight>
                <a:latin typeface="Arial" panose="020B0604020202020204" pitchFamily="34" charset="0"/>
                <a:cs typeface="Arial" panose="020B0604020202020204" pitchFamily="34" charset="0"/>
                <a:hlinkClick r:id="rId13"/>
              </a:rPr>
              <a:t>Online</a:t>
            </a:r>
            <a:r>
              <a:rPr lang="en-US" sz="900" b="0" i="0" dirty="0">
                <a:solidFill>
                  <a:srgbClr val="000000"/>
                </a:solidFill>
                <a:effectLst/>
                <a:highlight>
                  <a:srgbClr val="FFFFFF"/>
                </a:highlight>
                <a:latin typeface="Arial" panose="020B0604020202020204" pitchFamily="34" charset="0"/>
                <a:cs typeface="Arial" panose="020B0604020202020204" pitchFamily="34" charset="0"/>
              </a:rPr>
              <a:t> (72 minutes)</a:t>
            </a:r>
          </a:p>
          <a:p>
            <a:pPr algn="l">
              <a:lnSpc>
                <a:spcPct val="120000"/>
              </a:lnSpc>
              <a:spcBef>
                <a:spcPts val="0"/>
              </a:spcBef>
              <a:buFont typeface="Arial" panose="020B0604020202020204" pitchFamily="34" charset="0"/>
              <a:buChar char="•"/>
            </a:pPr>
            <a:endParaRPr lang="en-US" sz="900" b="0" i="0" dirty="0">
              <a:solidFill>
                <a:srgbClr val="7A7A7A"/>
              </a:solidFill>
              <a:effectLst/>
              <a:highlight>
                <a:srgbClr val="FFFFFF"/>
              </a:highlight>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2025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BCOLS</a:t>
            </a:r>
            <a:r>
              <a:rPr lang="en-US" sz="900" dirty="0">
                <a:latin typeface="Arial" panose="020B0604020202020204" pitchFamily="34" charset="0"/>
                <a:cs typeface="Arial" panose="020B0604020202020204" pitchFamily="34" charset="0"/>
              </a:rPr>
              <a:t>:  </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Spring:  03/01/25 &amp; 4/26-27/25</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Fall:  09/20/25 &amp; 10/18-19/25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Trainers Edge</a:t>
            </a:r>
            <a:r>
              <a:rPr lang="en-US" sz="900" dirty="0">
                <a:latin typeface="Arial" panose="020B0604020202020204" pitchFamily="34" charset="0"/>
                <a:cs typeface="Arial" panose="020B0604020202020204" pitchFamily="34" charset="0"/>
              </a:rPr>
              <a:t>:  08/09/25 &amp; 12/06/25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b="1" dirty="0">
                <a:latin typeface="Arial" panose="020B0604020202020204" pitchFamily="34" charset="0"/>
                <a:cs typeface="Arial" panose="020B0604020202020204" pitchFamily="34" charset="0"/>
              </a:rPr>
              <a:t>University of Scouting</a:t>
            </a:r>
            <a:r>
              <a:rPr lang="en-US" sz="900" dirty="0">
                <a:latin typeface="Arial" panose="020B0604020202020204" pitchFamily="34" charset="0"/>
                <a:cs typeface="Arial" panose="020B0604020202020204" pitchFamily="34" charset="0"/>
              </a:rPr>
              <a:t>:  02/22/25</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9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Wood Badge</a:t>
            </a:r>
            <a:r>
              <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9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Spring:  4/4-6/25 &amp; 5/3-4/25</a:t>
            </a:r>
          </a:p>
          <a:p>
            <a:pPr marL="461963" marR="0" indent="-174625"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900" dirty="0">
                <a:latin typeface="Arial" panose="020B0604020202020204" pitchFamily="34" charset="0"/>
                <a:cs typeface="Arial" panose="020B0604020202020204" pitchFamily="34" charset="0"/>
              </a:rPr>
              <a:t>Fall:  09/12-14/25 &amp; 10/4-5/25</a:t>
            </a:r>
            <a:endParaRPr lang="en-US" sz="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0483-B8A9-59CE-141B-175D6DC27245}"/>
              </a:ext>
            </a:extLst>
          </p:cNvPr>
          <p:cNvSpPr>
            <a:spLocks noGrp="1"/>
          </p:cNvSpPr>
          <p:nvPr>
            <p:ph type="title"/>
          </p:nvPr>
        </p:nvSpPr>
        <p:spPr>
          <a:xfrm>
            <a:off x="595131" y="2622188"/>
            <a:ext cx="4011592" cy="1325563"/>
          </a:xfrm>
        </p:spPr>
        <p:txBody>
          <a:bodyPr/>
          <a:lstStyle/>
          <a:p>
            <a:r>
              <a:rPr lang="en-US" b="1" dirty="0"/>
              <a:t>Outdoor Ethics</a:t>
            </a:r>
            <a:br>
              <a:rPr lang="en-US" b="1" dirty="0"/>
            </a:br>
            <a:r>
              <a:rPr lang="en-US" b="1" dirty="0"/>
              <a:t>Newsletter</a:t>
            </a:r>
          </a:p>
        </p:txBody>
      </p:sp>
      <p:pic>
        <p:nvPicPr>
          <p:cNvPr id="5" name="Picture 4">
            <a:extLst>
              <a:ext uri="{FF2B5EF4-FFF2-40B4-BE49-F238E27FC236}">
                <a16:creationId xmlns:a16="http://schemas.microsoft.com/office/drawing/2014/main" id="{E18BBEAD-52DE-8730-1301-CB14024CD7BD}"/>
              </a:ext>
            </a:extLst>
          </p:cNvPr>
          <p:cNvPicPr>
            <a:picLocks noChangeAspect="1"/>
          </p:cNvPicPr>
          <p:nvPr/>
        </p:nvPicPr>
        <p:blipFill>
          <a:blip r:embed="rId2"/>
          <a:stretch>
            <a:fillRect/>
          </a:stretch>
        </p:blipFill>
        <p:spPr>
          <a:xfrm>
            <a:off x="5306421" y="0"/>
            <a:ext cx="6885579" cy="6858000"/>
          </a:xfrm>
          <a:prstGeom prst="rect">
            <a:avLst/>
          </a:prstGeom>
        </p:spPr>
      </p:pic>
    </p:spTree>
    <p:extLst>
      <p:ext uri="{BB962C8B-B14F-4D97-AF65-F5344CB8AC3E}">
        <p14:creationId xmlns:p14="http://schemas.microsoft.com/office/powerpoint/2010/main" val="198897218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251923" y="94531"/>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Arial" panose="020B0604020202020204" pitchFamily="34" charset="0"/>
              <a:buChar char="•"/>
              <a:tabLst>
                <a:tab pos="685800" algn="l"/>
              </a:tabLst>
            </a:pPr>
            <a:r>
              <a:rPr lang="en-US" sz="1600" dirty="0">
                <a:solidFill>
                  <a:srgbClr val="000000"/>
                </a:solidFill>
                <a:effectLst/>
                <a:ea typeface="Calibri" panose="020F0502020204030204" pitchFamily="34" charset="0"/>
                <a:cs typeface="Calibri" panose="020F0502020204030204" pitchFamily="34" charset="0"/>
              </a:rPr>
              <a:t>Important notes for this month</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Times New Roman" panose="02020603050405020304" pitchFamily="18" charset="0"/>
              </a:rPr>
              <a:t>Registration for BSA’s high adventure bases – https://www.scouting.org/outdooradventures/open4adventure/</a:t>
            </a:r>
            <a:endParaRPr lang="en-US" sz="1600" dirty="0">
              <a:effectLst/>
              <a:ea typeface="Calibri" panose="020F0502020204030204" pitchFamily="34" charset="0"/>
              <a:cs typeface="Times New Roman" panose="02020603050405020304" pitchFamily="18" charset="0"/>
            </a:endParaRPr>
          </a:p>
          <a:p>
            <a:pPr marL="1143000" marR="0" lvl="2" indent="-228600">
              <a:lnSpc>
                <a:spcPct val="107000"/>
              </a:lnSpc>
              <a:spcBef>
                <a:spcPts val="0"/>
              </a:spcBef>
              <a:buFont typeface="Arial" panose="020B0604020202020204" pitchFamily="34" charset="0"/>
              <a:buChar char="•"/>
              <a:tabLst>
                <a:tab pos="1600200" algn="l"/>
              </a:tabLst>
            </a:pPr>
            <a:r>
              <a:rPr lang="en-US" sz="1600" dirty="0">
                <a:solidFill>
                  <a:srgbClr val="000000"/>
                </a:solidFill>
                <a:effectLst/>
                <a:ea typeface="Calibri" panose="020F0502020204030204" pitchFamily="34" charset="0"/>
                <a:cs typeface="Times New Roman" panose="02020603050405020304" pitchFamily="18" charset="0"/>
              </a:rPr>
              <a:t>2025 National High Adventure Base Reservations</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Registration for 2025 for all high adventure bases are now open</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OPIC: 25% off remaining slots for this winter!!</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PHILMONT</a:t>
            </a:r>
            <a:endParaRPr lang="en-US" sz="1600" dirty="0">
              <a:effectLst/>
              <a:ea typeface="Calibri" panose="020F0502020204030204" pitchFamily="34" charset="0"/>
              <a:cs typeface="Times New Roman" panose="02020603050405020304" pitchFamily="18" charset="0"/>
            </a:endParaRPr>
          </a:p>
          <a:p>
            <a:pPr marL="2057400" marR="0" lvl="4" indent="-228600">
              <a:lnSpc>
                <a:spcPct val="107000"/>
              </a:lnSpc>
              <a:spcBef>
                <a:spcPts val="0"/>
              </a:spcBef>
              <a:buFont typeface="Arial" panose="020B0604020202020204" pitchFamily="34" charset="0"/>
              <a:buChar char="•"/>
              <a:tabLst>
                <a:tab pos="2514600" algn="l"/>
              </a:tabLst>
            </a:pPr>
            <a:r>
              <a:rPr lang="en-US" sz="1600" dirty="0">
                <a:solidFill>
                  <a:srgbClr val="000000"/>
                </a:solidFill>
                <a:effectLst/>
                <a:ea typeface="Calibri" panose="020F0502020204030204" pitchFamily="34" charset="0"/>
                <a:cs typeface="Times New Roman" panose="02020603050405020304" pitchFamily="18" charset="0"/>
              </a:rPr>
              <a:t>Registration is mostly full – Only a few crew start dates still available</a:t>
            </a:r>
            <a:endParaRPr lang="en-US" sz="1600" dirty="0">
              <a:effectLst/>
              <a:ea typeface="Calibri" panose="020F0502020204030204" pitchFamily="34" charset="0"/>
              <a:cs typeface="Times New Roman" panose="02020603050405020304" pitchFamily="18" charset="0"/>
            </a:endParaRPr>
          </a:p>
          <a:p>
            <a:pPr marL="2057400" marR="0" lvl="4" indent="-228600">
              <a:lnSpc>
                <a:spcPct val="107000"/>
              </a:lnSpc>
              <a:spcBef>
                <a:spcPts val="0"/>
              </a:spcBef>
              <a:buFont typeface="Arial" panose="020B0604020202020204" pitchFamily="34" charset="0"/>
              <a:buChar char="•"/>
              <a:tabLst>
                <a:tab pos="2514600" algn="l"/>
              </a:tabLst>
            </a:pPr>
            <a:r>
              <a:rPr lang="en-US" sz="1600" dirty="0">
                <a:solidFill>
                  <a:srgbClr val="000000"/>
                </a:solidFill>
                <a:effectLst/>
                <a:ea typeface="Calibri" panose="020F0502020204030204" pitchFamily="34" charset="0"/>
                <a:cs typeface="Times New Roman" panose="02020603050405020304" pitchFamily="18" charset="0"/>
              </a:rPr>
              <a:t>Philmont is continuing to accept provisional attendance and will attempt to match them with crews willing to take them</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SUMMIT, NORTHERN TIER, &amp; SEA BASE still have availability</a:t>
            </a:r>
            <a:endParaRPr lang="en-US" sz="1600" dirty="0">
              <a:effectLst/>
              <a:ea typeface="Calibri" panose="020F0502020204030204" pitchFamily="34" charset="0"/>
              <a:cs typeface="Times New Roman" panose="02020603050405020304" pitchFamily="18" charset="0"/>
            </a:endParaRPr>
          </a:p>
          <a:p>
            <a:pPr marL="1143000" marR="0" lvl="2" indent="-228600">
              <a:lnSpc>
                <a:spcPct val="107000"/>
              </a:lnSpc>
              <a:spcBef>
                <a:spcPts val="0"/>
              </a:spcBef>
              <a:buFont typeface="Arial" panose="020B0604020202020204" pitchFamily="34" charset="0"/>
              <a:buChar char="•"/>
              <a:tabLst>
                <a:tab pos="1600200" algn="l"/>
              </a:tabLst>
            </a:pPr>
            <a:r>
              <a:rPr lang="en-US" sz="1600" dirty="0">
                <a:solidFill>
                  <a:srgbClr val="000000"/>
                </a:solidFill>
                <a:effectLst/>
                <a:ea typeface="Calibri" panose="020F0502020204030204" pitchFamily="34" charset="0"/>
                <a:cs typeface="Times New Roman" panose="02020603050405020304" pitchFamily="18" charset="0"/>
              </a:rPr>
              <a:t>2026 National High Adventure Base Reservations</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NORTHERN TIER: Reservations open Jan 15, 2025</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SEA BASE: Reservations open Jan 15, 2025</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SUMMIT: Reservations open Jan 15, 2025</a:t>
            </a:r>
            <a:endParaRPr lang="en-US" sz="1600" dirty="0">
              <a:effectLst/>
              <a:ea typeface="Calibri" panose="020F0502020204030204" pitchFamily="34" charset="0"/>
              <a:cs typeface="Times New Roman" panose="02020603050405020304" pitchFamily="18" charset="0"/>
            </a:endParaRPr>
          </a:p>
          <a:p>
            <a:pPr marL="1600200" marR="0" lvl="3" indent="-228600">
              <a:lnSpc>
                <a:spcPct val="107000"/>
              </a:lnSpc>
              <a:spcBef>
                <a:spcPts val="0"/>
              </a:spcBef>
              <a:buFont typeface="Arial" panose="020B0604020202020204" pitchFamily="34" charset="0"/>
              <a:buChar char="•"/>
              <a:tabLst>
                <a:tab pos="2057400" algn="l"/>
              </a:tabLst>
            </a:pPr>
            <a:r>
              <a:rPr lang="en-US" sz="1600" dirty="0">
                <a:solidFill>
                  <a:srgbClr val="000000"/>
                </a:solidFill>
                <a:effectLst/>
                <a:ea typeface="Calibri" panose="020F0502020204030204" pitchFamily="34" charset="0"/>
                <a:cs typeface="Times New Roman" panose="02020603050405020304" pitchFamily="18" charset="0"/>
              </a:rPr>
              <a:t>PHILMONT: Lottery closed on Oct. 16, 2024</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685800" algn="l"/>
              </a:tabLst>
            </a:pPr>
            <a:r>
              <a:rPr lang="en-US" sz="1600" dirty="0">
                <a:solidFill>
                  <a:srgbClr val="000000"/>
                </a:solidFill>
                <a:effectLst/>
                <a:ea typeface="Calibri" panose="020F0502020204030204" pitchFamily="34" charset="0"/>
                <a:cs typeface="Calibri" panose="020F0502020204030204" pitchFamily="34" charset="0"/>
              </a:rPr>
              <a:t>2025 NCAC-Organized High Adventure Trips</a:t>
            </a:r>
            <a:endParaRPr lang="en-US" sz="1600" dirty="0">
              <a:effectLst/>
              <a:ea typeface="Calibri" panose="020F0502020204030204" pitchFamily="34" charset="0"/>
              <a:cs typeface="Times New Roman" panose="02020603050405020304" pitchFamily="18" charset="0"/>
            </a:endParaRPr>
          </a:p>
          <a:p>
            <a:pPr marL="742950" marR="0" lvl="1" indent="-285750">
              <a:spcBef>
                <a:spcPts val="0"/>
              </a:spcBef>
              <a:buFont typeface="Arial" panose="020B0604020202020204" pitchFamily="34" charset="0"/>
              <a:buChar char="•"/>
              <a:tabLst>
                <a:tab pos="685800" algn="l"/>
                <a:tab pos="1143000" algn="l"/>
              </a:tabLst>
            </a:pPr>
            <a:r>
              <a:rPr lang="en-US" sz="1600" dirty="0">
                <a:solidFill>
                  <a:srgbClr val="000000"/>
                </a:solidFill>
                <a:effectLst/>
                <a:ea typeface="Calibri" panose="020F0502020204030204" pitchFamily="34" charset="0"/>
                <a:cs typeface="Times New Roman" panose="02020603050405020304" pitchFamily="18" charset="0"/>
              </a:rPr>
              <a:t>Philmont </a:t>
            </a:r>
            <a:r>
              <a:rPr lang="en-US" sz="1600" dirty="0">
                <a:solidFill>
                  <a:srgbClr val="000000"/>
                </a:solidFill>
                <a:effectLst/>
                <a:ea typeface="Times New Roman" panose="02020603050405020304" pitchFamily="18" charset="0"/>
                <a:cs typeface="Times New Roman" panose="02020603050405020304" pitchFamily="18" charset="0"/>
              </a:rPr>
              <a:t>– HAC is working with 1 crew – Slots may be available on this crew – Contact me for more information</a:t>
            </a:r>
            <a:endParaRPr lang="en-US" sz="1600" dirty="0">
              <a:solidFill>
                <a:srgbClr val="000000"/>
              </a:solidFill>
              <a:effectLst/>
              <a:ea typeface="Calibri" panose="020F0502020204030204" pitchFamily="34" charset="0"/>
              <a:cs typeface="Times New Roman" panose="02020603050405020304" pitchFamily="18" charset="0"/>
            </a:endParaRPr>
          </a:p>
          <a:p>
            <a:pPr marL="742950" marR="0" lvl="1" indent="-285750">
              <a:spcBef>
                <a:spcPts val="0"/>
              </a:spcBef>
              <a:buFont typeface="Arial" panose="020B0604020202020204" pitchFamily="34" charset="0"/>
              <a:buChar char="•"/>
              <a:tabLst>
                <a:tab pos="685800" algn="l"/>
                <a:tab pos="1143000" algn="l"/>
              </a:tabLst>
            </a:pPr>
            <a:r>
              <a:rPr lang="en-US" sz="1600" dirty="0">
                <a:solidFill>
                  <a:srgbClr val="000000"/>
                </a:solidFill>
                <a:effectLst/>
                <a:ea typeface="Calibri" panose="020F0502020204030204" pitchFamily="34" charset="0"/>
                <a:cs typeface="Times New Roman" panose="02020603050405020304" pitchFamily="18" charset="0"/>
              </a:rPr>
              <a:t>Lenhok’sin </a:t>
            </a:r>
            <a:r>
              <a:rPr lang="en-US" sz="1600" dirty="0">
                <a:solidFill>
                  <a:srgbClr val="000000"/>
                </a:solidFill>
                <a:effectLst/>
                <a:ea typeface="Times New Roman" panose="02020603050405020304" pitchFamily="18" charset="0"/>
                <a:cs typeface="Times New Roman" panose="02020603050405020304" pitchFamily="18" charset="0"/>
              </a:rPr>
              <a:t>– Gathering interest for forming a crew – Contact me if you’re interested</a:t>
            </a:r>
            <a:endParaRPr lang="en-US" sz="1600" dirty="0">
              <a:solidFill>
                <a:srgbClr val="000000"/>
              </a:solidFill>
              <a:effectLs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Nov 2024</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70B2-89EC-9736-DE99-9756E2396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DD792-12BC-E29C-5B91-8C40E546A192}"/>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66F7AB46-8983-FFC3-4A7B-037336D07364}"/>
              </a:ext>
            </a:extLst>
          </p:cNvPr>
          <p:cNvSpPr>
            <a:spLocks noGrp="1"/>
          </p:cNvSpPr>
          <p:nvPr>
            <p:ph type="body" idx="1"/>
          </p:nvPr>
        </p:nvSpPr>
        <p:spPr>
          <a:xfrm>
            <a:off x="3251923" y="94531"/>
            <a:ext cx="8858907" cy="6668937"/>
          </a:xfrm>
        </p:spPr>
        <p:txBody>
          <a:bodyPr>
            <a:noAutofit/>
          </a:bodyPr>
          <a:lstStyle/>
          <a:p>
            <a:pPr marL="342900" marR="0" lvl="0" indent="-342900">
              <a:lnSpc>
                <a:spcPct val="107000"/>
              </a:lnSpc>
              <a:spcBef>
                <a:spcPts val="0"/>
              </a:spcBef>
              <a:buFont typeface="Arial" panose="020B0604020202020204" pitchFamily="34" charset="0"/>
              <a:buChar char="•"/>
              <a:tabLst>
                <a:tab pos="685800" algn="l"/>
              </a:tabLst>
            </a:pPr>
            <a:r>
              <a:rPr lang="en-US" sz="1600" dirty="0">
                <a:solidFill>
                  <a:srgbClr val="000000"/>
                </a:solidFill>
                <a:effectLst/>
                <a:ea typeface="Calibri" panose="020F0502020204030204" pitchFamily="34" charset="0"/>
                <a:cs typeface="Calibri" panose="020F0502020204030204" pitchFamily="34" charset="0"/>
              </a:rPr>
              <a:t>High Adventure Preparation Training</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Philmont Crew Training</a:t>
            </a:r>
            <a:endParaRPr lang="en-US" sz="1600" dirty="0">
              <a:effectLst/>
              <a:ea typeface="Calibri" panose="020F0502020204030204" pitchFamily="34" charset="0"/>
              <a:cs typeface="Times New Roman" panose="02020603050405020304" pitchFamily="18" charset="0"/>
            </a:endParaRPr>
          </a:p>
          <a:p>
            <a:pPr marL="1143000" marR="0" lvl="2" indent="-228600">
              <a:lnSpc>
                <a:spcPct val="107000"/>
              </a:lnSpc>
              <a:spcBef>
                <a:spcPts val="0"/>
              </a:spcBef>
              <a:buFont typeface="Arial" panose="020B0604020202020204" pitchFamily="34" charset="0"/>
              <a:buChar char="•"/>
              <a:tabLst>
                <a:tab pos="1600200" algn="l"/>
              </a:tabLst>
            </a:pPr>
            <a:r>
              <a:rPr lang="en-US" sz="1600" dirty="0">
                <a:solidFill>
                  <a:srgbClr val="000000"/>
                </a:solidFill>
                <a:effectLst/>
                <a:ea typeface="Calibri" panose="020F0502020204030204" pitchFamily="34" charset="0"/>
                <a:cs typeface="Times New Roman" panose="02020603050405020304" pitchFamily="18" charset="0"/>
              </a:rPr>
              <a:t>Virtual Sessions - November 17, 2024; January 5, March 23, 2025</a:t>
            </a:r>
            <a:endParaRPr lang="en-US" sz="1600" dirty="0">
              <a:effectLst/>
              <a:ea typeface="Calibri" panose="020F0502020204030204" pitchFamily="34" charset="0"/>
              <a:cs typeface="Times New Roman" panose="02020603050405020304" pitchFamily="18" charset="0"/>
            </a:endParaRPr>
          </a:p>
          <a:p>
            <a:pPr marL="1143000" marR="0" lvl="2" indent="-228600">
              <a:lnSpc>
                <a:spcPct val="107000"/>
              </a:lnSpc>
              <a:spcBef>
                <a:spcPts val="0"/>
              </a:spcBef>
              <a:buFont typeface="Arial" panose="020B0604020202020204" pitchFamily="34" charset="0"/>
              <a:buChar char="•"/>
              <a:tabLst>
                <a:tab pos="1600200" algn="l"/>
              </a:tabLst>
            </a:pPr>
            <a:r>
              <a:rPr lang="en-US" sz="1600" dirty="0">
                <a:solidFill>
                  <a:srgbClr val="000000"/>
                </a:solidFill>
                <a:effectLst/>
                <a:ea typeface="Calibri" panose="020F0502020204030204" pitchFamily="34" charset="0"/>
                <a:cs typeface="Times New Roman" panose="02020603050405020304" pitchFamily="18" charset="0"/>
              </a:rPr>
              <a:t>In-Person Session - April 5, 2025</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Philmont Adult Advisor Practice Hikes</a:t>
            </a:r>
            <a:r>
              <a:rPr lang="en-US" sz="1600" dirty="0">
                <a:solidFill>
                  <a:srgbClr val="000000"/>
                </a:solidFill>
                <a:effectLst/>
                <a:ea typeface="Calibri" panose="020F0502020204030204" pitchFamily="34" charset="0"/>
                <a:cs typeface="Times New Roman" panose="02020603050405020304" pitchFamily="18" charset="0"/>
              </a:rPr>
              <a:t> – March 8 &amp; 16, 2025</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Northern Tier Training</a:t>
            </a:r>
            <a:r>
              <a:rPr lang="en-US" sz="1600" dirty="0">
                <a:solidFill>
                  <a:srgbClr val="000000"/>
                </a:solidFill>
                <a:effectLst/>
                <a:ea typeface="Calibri" panose="020F0502020204030204" pitchFamily="34" charset="0"/>
                <a:cs typeface="Times New Roman" panose="02020603050405020304" pitchFamily="18" charset="0"/>
              </a:rPr>
              <a:t> – In-Person - April 5, 2025; Online – April 19, 2025</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Times New Roman" panose="02020603050405020304" pitchFamily="18" charset="0"/>
              </a:rPr>
              <a:t>BCOLS Spring 2025 – Virtual Session - March 1; In-Person Session - April 26-27</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Wilderness First Aid – </a:t>
            </a:r>
            <a:r>
              <a:rPr lang="en-US" sz="1600" u="sng" dirty="0">
                <a:solidFill>
                  <a:srgbClr val="0563C1"/>
                </a:solidFill>
                <a:effectLst/>
                <a:ea typeface="Calibri" panose="020F0502020204030204" pitchFamily="34" charset="0"/>
                <a:cs typeface="Calibri" panose="020F0502020204030204" pitchFamily="34" charset="0"/>
                <a:hlinkClick r:id="rId3"/>
              </a:rPr>
              <a:t>Multiple dates at Camp Snyder</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Arial" panose="020B0604020202020204" pitchFamily="34" charset="0"/>
              <a:buChar char="•"/>
              <a:tabLst>
                <a:tab pos="685800" algn="l"/>
              </a:tabLst>
            </a:pPr>
            <a:r>
              <a:rPr lang="en-US" sz="1600" dirty="0">
                <a:solidFill>
                  <a:srgbClr val="000000"/>
                </a:solidFill>
                <a:effectLst/>
                <a:ea typeface="Calibri" panose="020F0502020204030204" pitchFamily="34" charset="0"/>
                <a:cs typeface="Calibri" panose="020F0502020204030204" pitchFamily="34" charset="0"/>
              </a:rPr>
              <a:t>National High Adventure Base Quick Links</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Philmont:</a:t>
            </a:r>
            <a:r>
              <a:rPr lang="en-US" sz="1600" dirty="0">
                <a:solidFill>
                  <a:srgbClr val="0070C0"/>
                </a:solidFill>
                <a:effectLst/>
                <a:ea typeface="Calibri" panose="020F0502020204030204" pitchFamily="34" charset="0"/>
                <a:cs typeface="Times New Roman" panose="02020603050405020304" pitchFamily="18" charset="0"/>
              </a:rPr>
              <a:t> </a:t>
            </a:r>
            <a:r>
              <a:rPr lang="en-US" sz="1600" u="sng" dirty="0">
                <a:solidFill>
                  <a:srgbClr val="0070C0"/>
                </a:solidFill>
                <a:effectLst/>
                <a:ea typeface="Calibri" panose="020F0502020204030204" pitchFamily="34" charset="0"/>
                <a:cs typeface="Times New Roman" panose="02020603050405020304" pitchFamily="18" charset="0"/>
                <a:hlinkClick r:id="rId4"/>
              </a:rPr>
              <a:t>https://www.philmontscoutranch.org/register/</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Northern Tier:</a:t>
            </a:r>
            <a:r>
              <a:rPr lang="en-US" sz="1600" b="1" dirty="0">
                <a:solidFill>
                  <a:srgbClr val="000000"/>
                </a:solidFill>
                <a:effectLst/>
                <a:ea typeface="Calibri" panose="020F0502020204030204" pitchFamily="34" charset="0"/>
                <a:cs typeface="Times New Roman" panose="02020603050405020304" pitchFamily="18" charset="0"/>
              </a:rPr>
              <a:t> </a:t>
            </a:r>
            <a:r>
              <a:rPr lang="en-US" sz="1600" u="sng" dirty="0">
                <a:solidFill>
                  <a:srgbClr val="0070C0"/>
                </a:solidFill>
                <a:effectLst/>
                <a:ea typeface="Calibri" panose="020F0502020204030204" pitchFamily="34" charset="0"/>
                <a:cs typeface="Times New Roman" panose="02020603050405020304" pitchFamily="18" charset="0"/>
                <a:hlinkClick r:id="rId5"/>
              </a:rPr>
              <a:t>https://www.ntier.org/provisional-scout-connections/</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Sea Base:</a:t>
            </a:r>
            <a:r>
              <a:rPr lang="en-US" sz="1600" dirty="0">
                <a:solidFill>
                  <a:srgbClr val="0070C0"/>
                </a:solidFill>
                <a:effectLst/>
                <a:ea typeface="Calibri" panose="020F0502020204030204" pitchFamily="34" charset="0"/>
                <a:cs typeface="Times New Roman" panose="02020603050405020304" pitchFamily="18" charset="0"/>
              </a:rPr>
              <a:t> </a:t>
            </a:r>
            <a:r>
              <a:rPr lang="en-US" sz="1600" u="sng" dirty="0">
                <a:solidFill>
                  <a:srgbClr val="0070C0"/>
                </a:solidFill>
                <a:effectLst/>
                <a:ea typeface="Calibri" panose="020F0502020204030204" pitchFamily="34" charset="0"/>
                <a:cs typeface="Times New Roman" panose="02020603050405020304" pitchFamily="18" charset="0"/>
                <a:hlinkClick r:id="rId6"/>
              </a:rPr>
              <a:t>https://www.bsaseabase.org/scouts/scout-connections/</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Calibri" panose="020F0502020204030204" pitchFamily="34" charset="0"/>
              </a:rPr>
              <a:t>Summit:</a:t>
            </a:r>
            <a:r>
              <a:rPr lang="en-US" sz="1600" dirty="0">
                <a:solidFill>
                  <a:srgbClr val="0070C0"/>
                </a:solidFill>
                <a:effectLst/>
                <a:ea typeface="Calibri" panose="020F0502020204030204" pitchFamily="34" charset="0"/>
                <a:cs typeface="Times New Roman" panose="02020603050405020304" pitchFamily="18" charset="0"/>
              </a:rPr>
              <a:t> </a:t>
            </a:r>
            <a:r>
              <a:rPr lang="en-US" sz="1600" u="sng" dirty="0">
                <a:solidFill>
                  <a:srgbClr val="0070C0"/>
                </a:solidFill>
                <a:effectLst/>
                <a:ea typeface="Calibri" panose="020F0502020204030204" pitchFamily="34" charset="0"/>
                <a:cs typeface="Times New Roman" panose="02020603050405020304" pitchFamily="18" charset="0"/>
                <a:hlinkClick r:id="rId7"/>
              </a:rPr>
              <a:t>https://www.summitbsa.org/registration/scoutconnections/</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Arial" panose="020B0604020202020204" pitchFamily="34" charset="0"/>
              <a:buChar char="•"/>
              <a:tabLst>
                <a:tab pos="685800" algn="l"/>
              </a:tabLst>
            </a:pPr>
            <a:r>
              <a:rPr lang="en-US" sz="1600" dirty="0">
                <a:solidFill>
                  <a:srgbClr val="000000"/>
                </a:solidFill>
                <a:effectLst/>
                <a:ea typeface="Calibri" panose="020F0502020204030204" pitchFamily="34" charset="0"/>
                <a:cs typeface="Calibri" panose="020F0502020204030204" pitchFamily="34" charset="0"/>
              </a:rPr>
              <a:t>Other High Adventure Bases</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Times New Roman" panose="02020603050405020304" pitchFamily="18" charset="0"/>
              </a:rPr>
              <a:t>Adirondack High Adventure Area: </a:t>
            </a:r>
            <a:r>
              <a:rPr lang="en-US" sz="1600" u="sng" dirty="0">
                <a:solidFill>
                  <a:srgbClr val="0563C1"/>
                </a:solidFill>
                <a:effectLst/>
                <a:ea typeface="Calibri" panose="020F0502020204030204" pitchFamily="34" charset="0"/>
                <a:cs typeface="Times New Roman" panose="02020603050405020304" pitchFamily="18" charset="0"/>
                <a:hlinkClick r:id="rId8"/>
              </a:rPr>
              <a:t>https://senecawaterways.org/massawepie-adirondack-treks/</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Times New Roman" panose="02020603050405020304" pitchFamily="18" charset="0"/>
              </a:rPr>
              <a:t>Maine High Adventure Area: </a:t>
            </a:r>
            <a:r>
              <a:rPr lang="en-US" sz="1600" u="sng" dirty="0">
                <a:solidFill>
                  <a:srgbClr val="0070C0"/>
                </a:solidFill>
                <a:effectLst/>
                <a:ea typeface="Calibri" panose="020F0502020204030204" pitchFamily="34" charset="0"/>
                <a:cs typeface="Times New Roman" panose="02020603050405020304" pitchFamily="18" charset="0"/>
                <a:hlinkClick r:id="rId9"/>
              </a:rPr>
              <a:t>https://www.mainehighadventure.org/</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Times New Roman" panose="02020603050405020304" pitchFamily="18" charset="0"/>
              </a:rPr>
              <a:t>Montana Outdoor High Adventure Base: </a:t>
            </a:r>
            <a:r>
              <a:rPr lang="en-US" sz="1600" u="sng" dirty="0">
                <a:solidFill>
                  <a:srgbClr val="0070C0"/>
                </a:solidFill>
                <a:effectLst/>
                <a:ea typeface="Calibri" panose="020F0502020204030204" pitchFamily="34" charset="0"/>
                <a:cs typeface="Times New Roman" panose="02020603050405020304" pitchFamily="18" charset="0"/>
                <a:hlinkClick r:id="rId10"/>
              </a:rPr>
              <a:t>https://montanabsa.org/camps/high-adventure/</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Arial" panose="020B0604020202020204" pitchFamily="34" charset="0"/>
              <a:buChar char="•"/>
              <a:tabLst>
                <a:tab pos="685800" algn="l"/>
              </a:tabLst>
            </a:pPr>
            <a:r>
              <a:rPr lang="en-US" sz="1600" dirty="0">
                <a:solidFill>
                  <a:srgbClr val="000000"/>
                </a:solidFill>
                <a:effectLst/>
                <a:ea typeface="Calibri" panose="020F0502020204030204" pitchFamily="34" charset="0"/>
                <a:cs typeface="Calibri" panose="020F0502020204030204" pitchFamily="34" charset="0"/>
              </a:rPr>
              <a:t>Other useful links for high adventure information and opportunities</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Times New Roman" panose="02020603050405020304" pitchFamily="18" charset="0"/>
              </a:rPr>
              <a:t>NCAC High Adventure website - </a:t>
            </a:r>
            <a:r>
              <a:rPr lang="en-US" sz="1600" u="sng" dirty="0">
                <a:solidFill>
                  <a:srgbClr val="0563C1"/>
                </a:solidFill>
                <a:effectLst/>
                <a:ea typeface="Calibri" panose="020F0502020204030204" pitchFamily="34" charset="0"/>
                <a:cs typeface="Times New Roman" panose="02020603050405020304" pitchFamily="18" charset="0"/>
                <a:hlinkClick r:id="rId11"/>
              </a:rPr>
              <a:t>https://www.ncacbsa.org/high-adventure/</a:t>
            </a:r>
            <a:endParaRPr lang="en-US" sz="16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600" dirty="0">
                <a:solidFill>
                  <a:srgbClr val="000000"/>
                </a:solidFill>
                <a:effectLst/>
                <a:ea typeface="Calibri" panose="020F0502020204030204" pitchFamily="34" charset="0"/>
                <a:cs typeface="Times New Roman" panose="02020603050405020304" pitchFamily="18" charset="0"/>
              </a:rPr>
              <a:t>List of units with available slots in their upcoming high adventure trips - </a:t>
            </a:r>
            <a:r>
              <a:rPr lang="en-US" sz="1600" u="sng" dirty="0">
                <a:solidFill>
                  <a:srgbClr val="0563C1"/>
                </a:solidFill>
                <a:effectLst/>
                <a:ea typeface="Calibri" panose="020F0502020204030204" pitchFamily="34" charset="0"/>
                <a:cs typeface="Times New Roman" panose="02020603050405020304" pitchFamily="18" charset="0"/>
                <a:hlinkClick r:id="rId12"/>
              </a:rPr>
              <a:t>https://public.3.basecamp.com/p/xWpkdrKHKAA9pCzwmHMNdbWb</a:t>
            </a:r>
            <a:endParaRPr lang="en-US" sz="1600" dirty="0">
              <a:effectLs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C5EE77C2-40DA-1800-097C-5CA79A5E80F9}"/>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Nov 2024 (cont.)</a:t>
            </a:r>
          </a:p>
        </p:txBody>
      </p:sp>
      <p:pic>
        <p:nvPicPr>
          <p:cNvPr id="3" name="Picture 2">
            <a:extLst>
              <a:ext uri="{FF2B5EF4-FFF2-40B4-BE49-F238E27FC236}">
                <a16:creationId xmlns:a16="http://schemas.microsoft.com/office/drawing/2014/main" id="{F6D14618-AA10-1565-2648-FE7624BF960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46220765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lang="en-US" b="1" dirty="0"/>
              <a:t>Range and Target Activities</a:t>
            </a:r>
            <a:endParaRPr b="1" dirty="0"/>
          </a:p>
        </p:txBody>
      </p:sp>
      <p:sp>
        <p:nvSpPr>
          <p:cNvPr id="150" name="Content Placeholder 2"/>
          <p:cNvSpPr txBox="1">
            <a:spLocks noGrp="1"/>
          </p:cNvSpPr>
          <p:nvPr>
            <p:ph type="body" idx="1"/>
          </p:nvPr>
        </p:nvSpPr>
        <p:spPr>
          <a:xfrm>
            <a:off x="838200" y="1809935"/>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lang="en-US" dirty="0"/>
              <a:t>R&amp;TA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lang="en-US" dirty="0">
                <a:hlinkClick r:id="rId3"/>
              </a:rPr>
              <a:t>R&amp;TA</a:t>
            </a:r>
            <a:r>
              <a:rPr dirty="0">
                <a:hlinkClick r:id="rId3"/>
              </a:rPr>
              <a:t> Instructor Classes</a:t>
            </a:r>
            <a:endParaRPr dirty="0"/>
          </a:p>
        </p:txBody>
      </p:sp>
      <p:pic>
        <p:nvPicPr>
          <p:cNvPr id="151" name="Picture 3" descr="Picture 3"/>
          <p:cNvPicPr>
            <a:picLocks noChangeAspect="1"/>
          </p:cNvPicPr>
          <p:nvPr/>
        </p:nvPicPr>
        <p:blipFill>
          <a:blip r:embed="rId4"/>
          <a:stretch>
            <a:fillRect/>
          </a:stretch>
        </p:blipFill>
        <p:spPr>
          <a:xfrm>
            <a:off x="9768042" y="212885"/>
            <a:ext cx="2184000" cy="1374846"/>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5401367" y="2831329"/>
            <a:ext cx="1389266" cy="1195341"/>
          </a:xfrm>
          <a:prstGeom prst="rect">
            <a:avLst/>
          </a:prstGeom>
          <a:ln w="12700">
            <a:miter lim="400000"/>
          </a:ln>
        </p:spPr>
      </p:pic>
      <p:pic>
        <p:nvPicPr>
          <p:cNvPr id="3" name="Picture 2">
            <a:extLst>
              <a:ext uri="{FF2B5EF4-FFF2-40B4-BE49-F238E27FC236}">
                <a16:creationId xmlns:a16="http://schemas.microsoft.com/office/drawing/2014/main" id="{DD59876A-723F-D256-A3B7-9B20FEB44E65}"/>
              </a:ext>
            </a:extLst>
          </p:cNvPr>
          <p:cNvPicPr>
            <a:picLocks noChangeAspect="1"/>
          </p:cNvPicPr>
          <p:nvPr/>
        </p:nvPicPr>
        <p:blipFill>
          <a:blip r:embed="rId6"/>
          <a:stretch>
            <a:fillRect/>
          </a:stretch>
        </p:blipFill>
        <p:spPr>
          <a:xfrm>
            <a:off x="6893984" y="1690687"/>
            <a:ext cx="5058058" cy="4954427"/>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Brian Fleck is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2024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20000"/>
              </a:lnSpc>
              <a:spcBef>
                <a:spcPts val="0"/>
              </a:spcBef>
              <a:buFont typeface="Arial" panose="020B0604020202020204" pitchFamily="34" charset="0"/>
              <a:buChar char="•"/>
            </a:pPr>
            <a:r>
              <a:rPr lang="en-US" sz="3400" dirty="0"/>
              <a:t>Registrations open online </a:t>
            </a:r>
            <a:r>
              <a:rPr lang="en-US" sz="3400" dirty="0">
                <a:hlinkClick r:id="rId3"/>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199" y="1452401"/>
            <a:ext cx="11164747" cy="478044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p>
          <a:p>
            <a:pPr>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Award(s)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Council Announcements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Program</a:t>
            </a:r>
            <a:endParaRPr lang="en-US" b="0" i="0" dirty="0">
              <a:solidFill>
                <a:srgbClr val="090000"/>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Dec</a:t>
            </a:r>
            <a:r>
              <a:rPr lang="en-US" dirty="0">
                <a:solidFill>
                  <a:srgbClr val="090000"/>
                </a:solidFill>
                <a:latin typeface="Arial" panose="020B0604020202020204" pitchFamily="34" charset="0"/>
                <a:cs typeface="Arial" panose="020B0604020202020204" pitchFamily="34" charset="0"/>
              </a:rPr>
              <a:t> 12</a:t>
            </a:r>
            <a:r>
              <a:rPr lang="en-US" b="0" i="0" dirty="0">
                <a:solidFill>
                  <a:srgbClr val="090000"/>
                </a:solidFill>
                <a:effectLst/>
                <a:latin typeface="Arial" panose="020B0604020202020204" pitchFamily="34" charset="0"/>
                <a:cs typeface="Arial" panose="020B0604020202020204" pitchFamily="34" charset="0"/>
              </a:rPr>
              <a:t>, 2024</a:t>
            </a:r>
            <a:r>
              <a:rPr lang="en-US" dirty="0">
                <a:solidFill>
                  <a:srgbClr val="090000"/>
                </a:solidFill>
                <a:latin typeface="Arial" panose="020B0604020202020204" pitchFamily="34" charset="0"/>
                <a:cs typeface="Arial" panose="020B0604020202020204" pitchFamily="34" charset="0"/>
              </a:rPr>
              <a:t> -</a:t>
            </a:r>
            <a:r>
              <a:rPr lang="en-US" b="0" i="0" dirty="0">
                <a:solidFill>
                  <a:srgbClr val="090000"/>
                </a:solidFill>
                <a:effectLst/>
                <a:latin typeface="Arial" panose="020B0604020202020204" pitchFamily="34" charset="0"/>
                <a:cs typeface="Arial" panose="020B0604020202020204" pitchFamily="34" charset="0"/>
              </a:rPr>
              <a:t> at Thoreau MS, Vienna, VA </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B35A-9EEF-E671-A8DF-1125B17B4A27}"/>
              </a:ext>
            </a:extLst>
          </p:cNvPr>
          <p:cNvSpPr>
            <a:spLocks noGrp="1"/>
          </p:cNvSpPr>
          <p:nvPr>
            <p:ph type="title"/>
          </p:nvPr>
        </p:nvSpPr>
        <p:spPr>
          <a:xfrm>
            <a:off x="3159887" y="1886939"/>
            <a:ext cx="6620719" cy="2742935"/>
          </a:xfrm>
        </p:spPr>
        <p:txBody>
          <a:bodyPr>
            <a:normAutofit/>
          </a:bodyPr>
          <a:lstStyle/>
          <a:p>
            <a:r>
              <a:rPr lang="en-US" b="1" dirty="0"/>
              <a:t>District and other Award(s)</a:t>
            </a:r>
          </a:p>
        </p:txBody>
      </p:sp>
    </p:spTree>
    <p:extLst>
      <p:ext uri="{BB962C8B-B14F-4D97-AF65-F5344CB8AC3E}">
        <p14:creationId xmlns:p14="http://schemas.microsoft.com/office/powerpoint/2010/main" val="5065619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0B38-7E70-9D9D-BC39-814671D611CA}"/>
              </a:ext>
            </a:extLst>
          </p:cNvPr>
          <p:cNvSpPr>
            <a:spLocks noGrp="1"/>
          </p:cNvSpPr>
          <p:nvPr>
            <p:ph type="title"/>
          </p:nvPr>
        </p:nvSpPr>
        <p:spPr>
          <a:xfrm>
            <a:off x="838200" y="365126"/>
            <a:ext cx="10515600" cy="896516"/>
          </a:xfrm>
        </p:spPr>
        <p:txBody>
          <a:bodyPr/>
          <a:lstStyle/>
          <a:p>
            <a:r>
              <a:rPr lang="en-US" b="1" dirty="0"/>
              <a:t>Council Announcements</a:t>
            </a:r>
          </a:p>
        </p:txBody>
      </p:sp>
      <p:sp>
        <p:nvSpPr>
          <p:cNvPr id="3" name="Text Placeholder 2">
            <a:extLst>
              <a:ext uri="{FF2B5EF4-FFF2-40B4-BE49-F238E27FC236}">
                <a16:creationId xmlns:a16="http://schemas.microsoft.com/office/drawing/2014/main" id="{B1B66C15-EDAE-2EB9-4032-402F0955EB36}"/>
              </a:ext>
            </a:extLst>
          </p:cNvPr>
          <p:cNvSpPr>
            <a:spLocks noGrp="1"/>
          </p:cNvSpPr>
          <p:nvPr>
            <p:ph type="body" idx="1"/>
          </p:nvPr>
        </p:nvSpPr>
        <p:spPr>
          <a:xfrm>
            <a:off x="838200" y="1270042"/>
            <a:ext cx="10515600" cy="5032375"/>
          </a:xfrm>
        </p:spPr>
        <p:txBody>
          <a:bodyPr>
            <a:normAutofit/>
          </a:bodyPr>
          <a:lstStyle/>
          <a:p>
            <a:r>
              <a:rPr lang="en-US" dirty="0"/>
              <a:t>Web Site Updates – Delayed.  DDOS attacks are taking sites offline</a:t>
            </a:r>
          </a:p>
          <a:p>
            <a:r>
              <a:rPr lang="en-US" dirty="0"/>
              <a:t>District Changes in </a:t>
            </a:r>
            <a:r>
              <a:rPr lang="en-US" dirty="0">
                <a:hlinkClick r:id="rId2"/>
              </a:rPr>
              <a:t>my.scouting.org </a:t>
            </a:r>
            <a:r>
              <a:rPr lang="en-US" dirty="0"/>
              <a:t>– still being worked</a:t>
            </a:r>
          </a:p>
          <a:p>
            <a:r>
              <a:rPr lang="en-US" dirty="0">
                <a:hlinkClick r:id="rId3"/>
              </a:rPr>
              <a:t>Renewal</a:t>
            </a:r>
            <a:r>
              <a:rPr lang="en-US" dirty="0"/>
              <a:t> notices – some delays for emails to all registered Adults/Youth</a:t>
            </a:r>
          </a:p>
          <a:p>
            <a:pPr lvl="1"/>
            <a:r>
              <a:rPr lang="en-US" dirty="0"/>
              <a:t>Bills individual youth/adults both National and NCAC Fees</a:t>
            </a:r>
          </a:p>
          <a:p>
            <a:pPr lvl="1"/>
            <a:r>
              <a:rPr lang="en-US" dirty="0"/>
              <a:t>Units can choose to pay but will pay every 30-60 days</a:t>
            </a:r>
          </a:p>
          <a:p>
            <a:pPr lvl="1"/>
            <a:r>
              <a:rPr lang="en-US" dirty="0"/>
              <a:t>Scholarship form available – ask DE</a:t>
            </a:r>
          </a:p>
          <a:p>
            <a:pPr lvl="1"/>
            <a:r>
              <a:rPr lang="en-US" dirty="0"/>
              <a:t>Renewal Aids – Individuals; Unit Coordinators</a:t>
            </a:r>
          </a:p>
          <a:p>
            <a:pPr marL="0" indent="0">
              <a:buNone/>
            </a:pPr>
            <a:endParaRPr lang="en-US" dirty="0"/>
          </a:p>
        </p:txBody>
      </p:sp>
    </p:spTree>
    <p:extLst>
      <p:ext uri="{BB962C8B-B14F-4D97-AF65-F5344CB8AC3E}">
        <p14:creationId xmlns:p14="http://schemas.microsoft.com/office/powerpoint/2010/main" val="12736837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90118" y="2602477"/>
            <a:ext cx="607568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CB49-4295-1EE1-07AC-6A421C2AB088}"/>
              </a:ext>
            </a:extLst>
          </p:cNvPr>
          <p:cNvSpPr>
            <a:spLocks noGrp="1"/>
          </p:cNvSpPr>
          <p:nvPr>
            <p:ph type="title"/>
          </p:nvPr>
        </p:nvSpPr>
        <p:spPr/>
        <p:txBody>
          <a:bodyPr/>
          <a:lstStyle/>
          <a:p>
            <a:r>
              <a:rPr lang="en-US" b="1" dirty="0"/>
              <a:t>Safety Moment</a:t>
            </a:r>
          </a:p>
        </p:txBody>
      </p:sp>
      <p:sp>
        <p:nvSpPr>
          <p:cNvPr id="3" name="Text Placeholder 2">
            <a:extLst>
              <a:ext uri="{FF2B5EF4-FFF2-40B4-BE49-F238E27FC236}">
                <a16:creationId xmlns:a16="http://schemas.microsoft.com/office/drawing/2014/main" id="{8EF9770D-0710-05D3-73AF-67B16B574E33}"/>
              </a:ext>
            </a:extLst>
          </p:cNvPr>
          <p:cNvSpPr>
            <a:spLocks noGrp="1"/>
          </p:cNvSpPr>
          <p:nvPr>
            <p:ph type="body" idx="1"/>
          </p:nvPr>
        </p:nvSpPr>
        <p:spPr>
          <a:xfrm>
            <a:off x="838200" y="1443070"/>
            <a:ext cx="10515600" cy="5256310"/>
          </a:xfrm>
        </p:spPr>
        <p:txBody>
          <a:bodyPr>
            <a:normAutofit fontScale="62500" lnSpcReduction="20000"/>
          </a:bodyPr>
          <a:lstStyle/>
          <a:p>
            <a:pPr algn="l">
              <a:lnSpc>
                <a:spcPct val="120000"/>
              </a:lnSpc>
              <a:spcBef>
                <a:spcPts val="0"/>
              </a:spcBef>
            </a:pPr>
            <a:r>
              <a:rPr lang="en-US" b="0" i="0" dirty="0">
                <a:solidFill>
                  <a:schemeClr val="tx1"/>
                </a:solidFill>
                <a:effectLst/>
                <a:latin typeface="Roboto" panose="02000000000000000000" pitchFamily="2" charset="0"/>
                <a:ea typeface="Roboto" panose="02000000000000000000" pitchFamily="2" charset="0"/>
                <a:cs typeface="Roboto" panose="02000000000000000000" pitchFamily="2" charset="0"/>
              </a:rPr>
              <a:t>Here’s a breakdown of the different forms’ safety moments can take:</a:t>
            </a:r>
          </a:p>
          <a:p>
            <a:pPr algn="l">
              <a:lnSpc>
                <a:spcPct val="120000"/>
              </a:lnSpc>
              <a:spcBef>
                <a:spcPts val="0"/>
              </a:spcBef>
            </a:pPr>
            <a:endParaRPr lang="en-US" b="0" i="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lvl="1">
              <a:lnSpc>
                <a:spcPct val="120000"/>
              </a:lnSpc>
              <a:spcBef>
                <a:spcPts val="0"/>
              </a:spcBef>
              <a:buFont typeface="+mj-lt"/>
              <a:buAutoNum type="arabicPeriod"/>
            </a:pPr>
            <a:r>
              <a:rPr lang="en-US"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Scouting Safely Resources: </a:t>
            </a: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Utilize the extensive library of ready-to-use safety moments on </a:t>
            </a:r>
            <a:r>
              <a:rPr lang="en-US" b="0" i="0" u="none" strike="noStrike" dirty="0">
                <a:solidFill>
                  <a:srgbClr val="067EEB"/>
                </a:solidFill>
                <a:effectLst/>
                <a:latin typeface="Roboto" panose="02000000000000000000" pitchFamily="2" charset="0"/>
                <a:ea typeface="Roboto" panose="02000000000000000000" pitchFamily="2" charset="0"/>
                <a:cs typeface="Roboto" panose="02000000000000000000" pitchFamily="2" charset="0"/>
                <a:hlinkClick r:id="rId2"/>
              </a:rPr>
              <a:t>Scouting Safely</a:t>
            </a: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 covering a myriad of topics. These are regularly updated and expanded by BSA volunteers and professional staff.</a:t>
            </a:r>
          </a:p>
          <a:p>
            <a:pPr lvl="1">
              <a:lnSpc>
                <a:spcPct val="120000"/>
              </a:lnSpc>
              <a:spcBef>
                <a:spcPts val="0"/>
              </a:spcBef>
              <a:buFont typeface="+mj-lt"/>
              <a:buAutoNum type="arabicPeriod"/>
            </a:pPr>
            <a:r>
              <a:rPr lang="en-US"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On-the-Spot Safety Moments: </a:t>
            </a: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Scouts and Scouters can create ad-hoc safety moments tailored to specific situations or activities. These “just in time” reminders can precede an activity, providing concise information or notifying participants of safety essentials like fire extinguisher locations and exits.</a:t>
            </a:r>
          </a:p>
          <a:p>
            <a:pPr lvl="1">
              <a:lnSpc>
                <a:spcPct val="120000"/>
              </a:lnSpc>
              <a:spcBef>
                <a:spcPts val="0"/>
              </a:spcBef>
              <a:buFont typeface="+mj-lt"/>
              <a:buAutoNum type="arabicPeriod"/>
            </a:pPr>
            <a:r>
              <a:rPr lang="en-US"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Localized Safety Moments: </a:t>
            </a: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These can align with local procedures or conditions, offering reminders during pre-activity assessments. Camp leaders may plan a series of Safety Moments for each day, reinforcing important safety topics during camper orientation.</a:t>
            </a:r>
          </a:p>
          <a:p>
            <a:pPr lvl="1">
              <a:lnSpc>
                <a:spcPct val="120000"/>
              </a:lnSpc>
              <a:spcBef>
                <a:spcPts val="0"/>
              </a:spcBef>
              <a:buFont typeface="+mj-lt"/>
              <a:buAutoNum type="arabicPeriod"/>
            </a:pPr>
            <a:r>
              <a:rPr lang="en-US" b="1" i="0" dirty="0">
                <a:solidFill>
                  <a:srgbClr val="212121"/>
                </a:solidFill>
                <a:effectLst/>
                <a:latin typeface="Roboto" panose="02000000000000000000" pitchFamily="2" charset="0"/>
                <a:ea typeface="Roboto" panose="02000000000000000000" pitchFamily="2" charset="0"/>
                <a:cs typeface="Roboto" panose="02000000000000000000" pitchFamily="2" charset="0"/>
              </a:rPr>
              <a:t>External Resources Caution: </a:t>
            </a:r>
            <a:r>
              <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rPr>
              <a:t>While other organizations and companies may share safety moments online, exercise caution. Ensure that these align with Scouting values and adhere to BSA safety guidelines.</a:t>
            </a:r>
          </a:p>
          <a:p>
            <a:pPr lvl="1">
              <a:lnSpc>
                <a:spcPct val="120000"/>
              </a:lnSpc>
              <a:spcBef>
                <a:spcPts val="0"/>
              </a:spcBef>
              <a:buFont typeface="+mj-lt"/>
              <a:buAutoNum type="arabicPeriod"/>
            </a:pPr>
            <a:endParaRPr lang="en-US" b="0" i="0" dirty="0">
              <a:solidFill>
                <a:srgbClr val="212121"/>
              </a:solidFill>
              <a:effectLst/>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hlinkClick r:id="rId2"/>
              </a:rPr>
              <a:t>https://www.scouting.org/health-and-safety/safety-moments/</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155537264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25509</TotalTime>
  <Words>3519</Words>
  <Application>Microsoft Office PowerPoint</Application>
  <PresentationFormat>Widescreen</PresentationFormat>
  <Paragraphs>306</Paragraphs>
  <Slides>36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Algerian</vt:lpstr>
      <vt:lpstr>Aptos</vt:lpstr>
      <vt:lpstr>Arial</vt:lpstr>
      <vt:lpstr>Calibri</vt:lpstr>
      <vt:lpstr>Calibri Light</vt:lpstr>
      <vt:lpstr>Helvetica</vt:lpstr>
      <vt:lpstr>Roboto</vt:lpstr>
      <vt:lpstr>Symbol</vt:lpstr>
      <vt:lpstr>Times New Roman</vt:lpstr>
      <vt:lpstr>Office Theme</vt:lpstr>
      <vt:lpstr>Wolf Trap District  Roundtable</vt:lpstr>
      <vt:lpstr>Pledge</vt:lpstr>
      <vt:lpstr>Welcome</vt:lpstr>
      <vt:lpstr>Agenda</vt:lpstr>
      <vt:lpstr>District and other Award(s)</vt:lpstr>
      <vt:lpstr>Questions/Clarification about Read-ahead?</vt:lpstr>
      <vt:lpstr>Council Announcements</vt:lpstr>
      <vt:lpstr>General Announcements</vt:lpstr>
      <vt:lpstr>Safety Moment</vt:lpstr>
      <vt:lpstr>BSA Insurance</vt:lpstr>
      <vt:lpstr>BSA Insurance</vt:lpstr>
      <vt:lpstr>BSA Insurance</vt:lpstr>
      <vt:lpstr>BSA Insurance Questions?</vt:lpstr>
      <vt:lpstr>Individual Renewals and Unit Recharter</vt:lpstr>
      <vt:lpstr>Individual Renewals and Unit Recharter</vt:lpstr>
      <vt:lpstr>Program</vt:lpstr>
      <vt:lpstr>Current 2024 Wolf Trap Calendar</vt:lpstr>
      <vt:lpstr>STEM</vt:lpstr>
      <vt:lpstr>Fall Camporee Report-Out</vt:lpstr>
      <vt:lpstr>Hunger is still out there, and so are we! </vt:lpstr>
      <vt:lpstr>PowerPoint Presentation</vt:lpstr>
      <vt:lpstr>Data Capture</vt:lpstr>
      <vt:lpstr>District Life to Eagle Seminar – February 8, 2025</vt:lpstr>
      <vt:lpstr>District Court of Honor </vt:lpstr>
      <vt:lpstr>SCHOLARSHIPS</vt:lpstr>
      <vt:lpstr>Glenn A. and Melinda W. Adams Award</vt:lpstr>
      <vt:lpstr>Flags In - Veterans Day (Sunday) </vt:lpstr>
      <vt:lpstr>Time for Cracker Barrel</vt:lpstr>
      <vt:lpstr>Backup Slides</vt:lpstr>
      <vt:lpstr>     Scouts Deserve a Trained Leader</vt:lpstr>
      <vt:lpstr>Outdoor Ethics Newsletter</vt:lpstr>
      <vt:lpstr>Merit Badges</vt:lpstr>
      <vt:lpstr>GM High  Adventure</vt:lpstr>
      <vt:lpstr>GM High  Adventure</vt:lpstr>
      <vt:lpstr>Range and Target Activities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311</cp:revision>
  <cp:lastPrinted>2023-01-07T14:23:26Z</cp:lastPrinted>
  <dcterms:modified xsi:type="dcterms:W3CDTF">2024-11-15T19:06:08Z</dcterms:modified>
</cp:coreProperties>
</file>