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notesMasterIdLst>
    <p:notesMasterId r:id="rId25"/>
  </p:notesMasterIdLst>
  <p:sldIdLst>
    <p:sldId id="256" r:id="rId4"/>
    <p:sldId id="322" r:id="rId5"/>
    <p:sldId id="321" r:id="rId6"/>
    <p:sldId id="335" r:id="rId7"/>
    <p:sldId id="320" r:id="rId8"/>
    <p:sldId id="319" r:id="rId9"/>
    <p:sldId id="258" r:id="rId10"/>
    <p:sldId id="310" r:id="rId11"/>
    <p:sldId id="302" r:id="rId12"/>
    <p:sldId id="327" r:id="rId13"/>
    <p:sldId id="328" r:id="rId14"/>
    <p:sldId id="329" r:id="rId15"/>
    <p:sldId id="330" r:id="rId16"/>
    <p:sldId id="331" r:id="rId17"/>
    <p:sldId id="332" r:id="rId18"/>
    <p:sldId id="333" r:id="rId19"/>
    <p:sldId id="334" r:id="rId20"/>
    <p:sldId id="314" r:id="rId21"/>
    <p:sldId id="325" r:id="rId22"/>
    <p:sldId id="324" r:id="rId23"/>
    <p:sldId id="32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antor" initials="EC" lastIdx="7" clrIdx="0">
    <p:extLst>
      <p:ext uri="{19B8F6BF-5375-455C-9EA6-DF929625EA0E}">
        <p15:presenceInfo xmlns:p15="http://schemas.microsoft.com/office/powerpoint/2012/main" userId="fc75612140d5d7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CDF"/>
    <a:srgbClr val="2097DC"/>
    <a:srgbClr val="F2B323"/>
    <a:srgbClr val="F1B323"/>
    <a:srgbClr val="38C8F4"/>
    <a:srgbClr val="9BCBDC"/>
    <a:srgbClr val="F7B31D"/>
    <a:srgbClr val="97C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9" autoAdjust="0"/>
    <p:restoredTop sz="84145" autoAdjust="0"/>
  </p:normalViewPr>
  <p:slideViewPr>
    <p:cSldViewPr snapToGrid="0" snapToObjects="1">
      <p:cViewPr varScale="1">
        <p:scale>
          <a:sx n="45" d="100"/>
          <a:sy n="45" d="100"/>
        </p:scale>
        <p:origin x="5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047CF-4FFB-D64E-B885-3F9E900A2E4B}"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13D9-FDC1-8C43-BA8B-BB93B2D5ADFC}" type="slidenum">
              <a:rPr lang="en-US" smtClean="0"/>
              <a:t>‹#›</a:t>
            </a:fld>
            <a:endParaRPr lang="en-US"/>
          </a:p>
        </p:txBody>
      </p:sp>
    </p:spTree>
    <p:extLst>
      <p:ext uri="{BB962C8B-B14F-4D97-AF65-F5344CB8AC3E}">
        <p14:creationId xmlns:p14="http://schemas.microsoft.com/office/powerpoint/2010/main" val="182424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7</a:t>
            </a:fld>
            <a:endParaRPr lang="en-US"/>
          </a:p>
        </p:txBody>
      </p:sp>
    </p:spTree>
    <p:extLst>
      <p:ext uri="{BB962C8B-B14F-4D97-AF65-F5344CB8AC3E}">
        <p14:creationId xmlns:p14="http://schemas.microsoft.com/office/powerpoint/2010/main" val="106594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18</a:t>
            </a:fld>
            <a:endParaRPr lang="en-US"/>
          </a:p>
        </p:txBody>
      </p:sp>
    </p:spTree>
    <p:extLst>
      <p:ext uri="{BB962C8B-B14F-4D97-AF65-F5344CB8AC3E}">
        <p14:creationId xmlns:p14="http://schemas.microsoft.com/office/powerpoint/2010/main" val="305909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8</a:t>
            </a:fld>
            <a:endParaRPr lang="en-US"/>
          </a:p>
        </p:txBody>
      </p:sp>
    </p:spTree>
    <p:extLst>
      <p:ext uri="{BB962C8B-B14F-4D97-AF65-F5344CB8AC3E}">
        <p14:creationId xmlns:p14="http://schemas.microsoft.com/office/powerpoint/2010/main" val="360310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11</a:t>
            </a:fld>
            <a:endParaRPr lang="en-US"/>
          </a:p>
        </p:txBody>
      </p:sp>
    </p:spTree>
    <p:extLst>
      <p:ext uri="{BB962C8B-B14F-4D97-AF65-F5344CB8AC3E}">
        <p14:creationId xmlns:p14="http://schemas.microsoft.com/office/powerpoint/2010/main" val="196852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12</a:t>
            </a:fld>
            <a:endParaRPr lang="en-US"/>
          </a:p>
        </p:txBody>
      </p:sp>
    </p:spTree>
    <p:extLst>
      <p:ext uri="{BB962C8B-B14F-4D97-AF65-F5344CB8AC3E}">
        <p14:creationId xmlns:p14="http://schemas.microsoft.com/office/powerpoint/2010/main" val="122019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13</a:t>
            </a:fld>
            <a:endParaRPr lang="en-US"/>
          </a:p>
        </p:txBody>
      </p:sp>
    </p:spTree>
    <p:extLst>
      <p:ext uri="{BB962C8B-B14F-4D97-AF65-F5344CB8AC3E}">
        <p14:creationId xmlns:p14="http://schemas.microsoft.com/office/powerpoint/2010/main" val="152399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14</a:t>
            </a:fld>
            <a:endParaRPr lang="en-US"/>
          </a:p>
        </p:txBody>
      </p:sp>
    </p:spTree>
    <p:extLst>
      <p:ext uri="{BB962C8B-B14F-4D97-AF65-F5344CB8AC3E}">
        <p14:creationId xmlns:p14="http://schemas.microsoft.com/office/powerpoint/2010/main" val="412973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15</a:t>
            </a:fld>
            <a:endParaRPr lang="en-US"/>
          </a:p>
        </p:txBody>
      </p:sp>
    </p:spTree>
    <p:extLst>
      <p:ext uri="{BB962C8B-B14F-4D97-AF65-F5344CB8AC3E}">
        <p14:creationId xmlns:p14="http://schemas.microsoft.com/office/powerpoint/2010/main" val="216257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16</a:t>
            </a:fld>
            <a:endParaRPr lang="en-US"/>
          </a:p>
        </p:txBody>
      </p:sp>
    </p:spTree>
    <p:extLst>
      <p:ext uri="{BB962C8B-B14F-4D97-AF65-F5344CB8AC3E}">
        <p14:creationId xmlns:p14="http://schemas.microsoft.com/office/powerpoint/2010/main" val="62422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213D9-FDC1-8C43-BA8B-BB93B2D5ADFC}" type="slidenum">
              <a:rPr lang="en-US" smtClean="0"/>
              <a:t>17</a:t>
            </a:fld>
            <a:endParaRPr lang="en-US"/>
          </a:p>
        </p:txBody>
      </p:sp>
    </p:spTree>
    <p:extLst>
      <p:ext uri="{BB962C8B-B14F-4D97-AF65-F5344CB8AC3E}">
        <p14:creationId xmlns:p14="http://schemas.microsoft.com/office/powerpoint/2010/main" val="233153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2776631"/>
            <a:ext cx="10515600"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6300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 layout 1">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929D366-0A72-418E-A036-0A841EFCFA03}" type="datetimeFigureOut">
              <a:rPr lang="en-US" smtClean="0"/>
              <a:t>10/26/2022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BF4A02-F3C2-4A68-AC91-48EAF033F212}" type="slidenum">
              <a:rPr lang="en-US" smtClean="0"/>
              <a:t>‹#›</a:t>
            </a:fld>
            <a:endParaRPr lang="en-US"/>
          </a:p>
        </p:txBody>
      </p:sp>
      <p:sp>
        <p:nvSpPr>
          <p:cNvPr id="7" name="Title 1">
            <a:extLst>
              <a:ext uri="{FF2B5EF4-FFF2-40B4-BE49-F238E27FC236}">
                <a16:creationId xmlns:a16="http://schemas.microsoft.com/office/drawing/2014/main" id="{63447A98-CABF-B441-938D-8E772DF4B03D}"/>
              </a:ext>
            </a:extLst>
          </p:cNvPr>
          <p:cNvSpPr>
            <a:spLocks noGrp="1"/>
          </p:cNvSpPr>
          <p:nvPr>
            <p:ph type="title"/>
          </p:nvPr>
        </p:nvSpPr>
        <p:spPr>
          <a:xfrm>
            <a:off x="6096000" y="721344"/>
            <a:ext cx="6067568" cy="1062609"/>
          </a:xfrm>
          <a:prstGeom prst="rect">
            <a:avLst/>
          </a:prstGeom>
        </p:spPr>
        <p:txBody>
          <a:bodyPr>
            <a:normAutofit/>
          </a:bodyPr>
          <a:lstStyle/>
          <a:p>
            <a:pPr>
              <a:lnSpc>
                <a:spcPct val="100000"/>
              </a:lnSpc>
            </a:pPr>
            <a:r>
              <a:rPr lang="en-US" sz="3600" dirty="0">
                <a:solidFill>
                  <a:srgbClr val="1D9CDF"/>
                </a:solidFill>
                <a:latin typeface="Arial" panose="020B0604020202020204" pitchFamily="34" charset="0"/>
                <a:cs typeface="Arial" panose="020B0604020202020204" pitchFamily="34" charset="0"/>
              </a:rPr>
              <a:t>Template Headline Here</a:t>
            </a:r>
          </a:p>
        </p:txBody>
      </p:sp>
      <p:sp>
        <p:nvSpPr>
          <p:cNvPr id="8" name="Content Placeholder 2">
            <a:extLst>
              <a:ext uri="{FF2B5EF4-FFF2-40B4-BE49-F238E27FC236}">
                <a16:creationId xmlns:a16="http://schemas.microsoft.com/office/drawing/2014/main" id="{AE93208C-3E67-C345-A860-D2F84F5148A5}"/>
              </a:ext>
            </a:extLst>
          </p:cNvPr>
          <p:cNvSpPr txBox="1">
            <a:spLocks/>
          </p:cNvSpPr>
          <p:nvPr userDrawn="1"/>
        </p:nvSpPr>
        <p:spPr>
          <a:xfrm>
            <a:off x="6096000" y="1699182"/>
            <a:ext cx="6498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Working to ensure our efforts are communicated:</a:t>
            </a:r>
          </a:p>
          <a:p>
            <a:pPr>
              <a:lnSpc>
                <a:spcPct val="100000"/>
              </a:lnSpc>
              <a:spcBef>
                <a:spcPts val="0"/>
              </a:spcBef>
            </a:pPr>
            <a:r>
              <a:rPr lang="en-US" sz="2000" dirty="0">
                <a:latin typeface="Arial" panose="020B0604020202020204" pitchFamily="34" charset="0"/>
                <a:cs typeface="Arial" panose="020B0604020202020204" pitchFamily="34" charset="0"/>
              </a:rPr>
              <a:t>Example one</a:t>
            </a:r>
          </a:p>
          <a:p>
            <a:pPr>
              <a:lnSpc>
                <a:spcPct val="100000"/>
              </a:lnSpc>
              <a:spcBef>
                <a:spcPts val="0"/>
              </a:spcBef>
            </a:pPr>
            <a:r>
              <a:rPr lang="en-US" sz="2000" dirty="0">
                <a:latin typeface="Arial" panose="020B0604020202020204" pitchFamily="34" charset="0"/>
                <a:cs typeface="Arial" panose="020B0604020202020204" pitchFamily="34" charset="0"/>
              </a:rPr>
              <a:t>Example two</a:t>
            </a:r>
          </a:p>
          <a:p>
            <a:pPr>
              <a:lnSpc>
                <a:spcPct val="100000"/>
              </a:lnSpc>
              <a:spcBef>
                <a:spcPts val="0"/>
              </a:spcBef>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latin typeface="Arial" panose="020B0604020202020204" pitchFamily="34" charset="0"/>
                <a:cs typeface="Arial" panose="020B0604020202020204" pitchFamily="34" charset="0"/>
              </a:rPr>
              <a:t>More information on how efforts are communicated:</a:t>
            </a:r>
          </a:p>
          <a:p>
            <a:pPr>
              <a:lnSpc>
                <a:spcPct val="100000"/>
              </a:lnSpc>
              <a:spcBef>
                <a:spcPts val="0"/>
              </a:spcBef>
            </a:pPr>
            <a:r>
              <a:rPr lang="en-US" sz="2000" dirty="0">
                <a:latin typeface="Arial" panose="020B0604020202020204" pitchFamily="34" charset="0"/>
                <a:cs typeface="Arial" panose="020B0604020202020204" pitchFamily="34" charset="0"/>
              </a:rPr>
              <a:t>Example one</a:t>
            </a:r>
          </a:p>
          <a:p>
            <a:pPr>
              <a:lnSpc>
                <a:spcPct val="100000"/>
              </a:lnSpc>
              <a:spcBef>
                <a:spcPts val="0"/>
              </a:spcBef>
            </a:pPr>
            <a:r>
              <a:rPr lang="en-US" sz="2000" dirty="0">
                <a:latin typeface="Arial" panose="020B0604020202020204" pitchFamily="34" charset="0"/>
                <a:cs typeface="Arial" panose="020B0604020202020204" pitchFamily="34" charset="0"/>
              </a:rPr>
              <a:t>Example two</a:t>
            </a:r>
          </a:p>
          <a:p>
            <a:pPr>
              <a:lnSpc>
                <a:spcPct val="100000"/>
              </a:lnSpc>
              <a:spcBef>
                <a:spcPts val="0"/>
              </a:spcBef>
            </a:pPr>
            <a:endParaRPr lang="en-US" sz="24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a:stretch>
            <a:fillRect/>
          </a:stretch>
        </p:blipFill>
        <p:spPr>
          <a:xfrm>
            <a:off x="595312" y="1457325"/>
            <a:ext cx="3667125" cy="4746110"/>
          </a:xfrm>
          <a:prstGeom prst="rect">
            <a:avLst/>
          </a:prstGeom>
        </p:spPr>
      </p:pic>
    </p:spTree>
    <p:extLst>
      <p:ext uri="{BB962C8B-B14F-4D97-AF65-F5344CB8AC3E}">
        <p14:creationId xmlns:p14="http://schemas.microsoft.com/office/powerpoint/2010/main" val="32128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Layout 2">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838200" y="6356350"/>
            <a:ext cx="2743200" cy="365125"/>
          </a:xfrm>
          <a:prstGeom prst="rect">
            <a:avLst/>
          </a:prstGeom>
        </p:spPr>
        <p:txBody>
          <a:bodyPr/>
          <a:lstStyle/>
          <a:p>
            <a:fld id="{4929D366-0A72-418E-A036-0A841EFCFA03}" type="datetimeFigureOut">
              <a:rPr lang="en-US" smtClean="0"/>
              <a:t>10/26/2022</a:t>
            </a:fld>
            <a:endParaRPr lang="en-US"/>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8610600" y="6356350"/>
            <a:ext cx="2743200" cy="365125"/>
          </a:xfrm>
          <a:prstGeom prst="rect">
            <a:avLst/>
          </a:prstGeom>
        </p:spPr>
        <p:txBody>
          <a:bodyPr/>
          <a:lstStyle/>
          <a:p>
            <a:fld id="{8BBF4A02-F3C2-4A68-AC91-48EAF033F212}" type="slidenum">
              <a:rPr lang="en-US" smtClean="0"/>
              <a:t>‹#›</a:t>
            </a:fld>
            <a:endParaRPr lang="en-US"/>
          </a:p>
        </p:txBody>
      </p:sp>
      <p:sp>
        <p:nvSpPr>
          <p:cNvPr id="10" name="Title 1">
            <a:extLst>
              <a:ext uri="{FF2B5EF4-FFF2-40B4-BE49-F238E27FC236}">
                <a16:creationId xmlns:a16="http://schemas.microsoft.com/office/drawing/2014/main" id="{63447A98-CABF-B441-938D-8E772DF4B03D}"/>
              </a:ext>
            </a:extLst>
          </p:cNvPr>
          <p:cNvSpPr>
            <a:spLocks noGrp="1"/>
          </p:cNvSpPr>
          <p:nvPr>
            <p:ph type="title"/>
          </p:nvPr>
        </p:nvSpPr>
        <p:spPr>
          <a:xfrm>
            <a:off x="341150" y="1229995"/>
            <a:ext cx="6067568" cy="1062609"/>
          </a:xfrm>
          <a:prstGeom prst="rect">
            <a:avLst/>
          </a:prstGeom>
        </p:spPr>
        <p:txBody>
          <a:bodyPr>
            <a:normAutofit/>
          </a:bodyPr>
          <a:lstStyle/>
          <a:p>
            <a:pPr>
              <a:lnSpc>
                <a:spcPct val="100000"/>
              </a:lnSpc>
            </a:pPr>
            <a:r>
              <a:rPr lang="en-US" sz="3600" dirty="0">
                <a:solidFill>
                  <a:srgbClr val="1D9CDF"/>
                </a:solidFill>
                <a:latin typeface="Arial" panose="020B0604020202020204" pitchFamily="34" charset="0"/>
                <a:cs typeface="Arial" panose="020B0604020202020204" pitchFamily="34" charset="0"/>
              </a:rPr>
              <a:t>Template Headline Here</a:t>
            </a:r>
          </a:p>
        </p:txBody>
      </p:sp>
      <p:sp>
        <p:nvSpPr>
          <p:cNvPr id="11" name="Content Placeholder 2">
            <a:extLst>
              <a:ext uri="{FF2B5EF4-FFF2-40B4-BE49-F238E27FC236}">
                <a16:creationId xmlns:a16="http://schemas.microsoft.com/office/drawing/2014/main" id="{AE93208C-3E67-C345-A860-D2F84F5148A5}"/>
              </a:ext>
            </a:extLst>
          </p:cNvPr>
          <p:cNvSpPr txBox="1">
            <a:spLocks/>
          </p:cNvSpPr>
          <p:nvPr userDrawn="1"/>
        </p:nvSpPr>
        <p:spPr>
          <a:xfrm>
            <a:off x="560174" y="2292604"/>
            <a:ext cx="3764692" cy="1126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Template text here describing the chart or image on the right.</a:t>
            </a:r>
          </a:p>
          <a:p>
            <a:pPr>
              <a:lnSpc>
                <a:spcPct val="100000"/>
              </a:lnSpc>
              <a:spcBef>
                <a:spcPts val="0"/>
              </a:spcBef>
            </a:pPr>
            <a:endParaRPr lang="en-US" sz="2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DB0FB39-B364-324F-A172-A787FB506F91}"/>
              </a:ext>
            </a:extLst>
          </p:cNvPr>
          <p:cNvPicPr>
            <a:picLocks noChangeAspect="1"/>
          </p:cNvPicPr>
          <p:nvPr userDrawn="1"/>
        </p:nvPicPr>
        <p:blipFill>
          <a:blip r:embed="rId2"/>
          <a:stretch>
            <a:fillRect/>
          </a:stretch>
        </p:blipFill>
        <p:spPr>
          <a:xfrm>
            <a:off x="8784569" y="324211"/>
            <a:ext cx="2990335" cy="5806667"/>
          </a:xfrm>
          <a:prstGeom prst="rect">
            <a:avLst/>
          </a:prstGeom>
        </p:spPr>
      </p:pic>
      <p:pic>
        <p:nvPicPr>
          <p:cNvPr id="13" name="Picture 12">
            <a:extLst>
              <a:ext uri="{FF2B5EF4-FFF2-40B4-BE49-F238E27FC236}">
                <a16:creationId xmlns:a16="http://schemas.microsoft.com/office/drawing/2014/main" id="{9C51BB66-5B44-F34E-AC40-8535A8D5AF1D}"/>
              </a:ext>
            </a:extLst>
          </p:cNvPr>
          <p:cNvPicPr>
            <a:picLocks noChangeAspect="1"/>
          </p:cNvPicPr>
          <p:nvPr userDrawn="1"/>
        </p:nvPicPr>
        <p:blipFill>
          <a:blip r:embed="rId2"/>
          <a:stretch>
            <a:fillRect/>
          </a:stretch>
        </p:blipFill>
        <p:spPr>
          <a:xfrm>
            <a:off x="5659395" y="324211"/>
            <a:ext cx="2990335" cy="5806667"/>
          </a:xfrm>
          <a:prstGeom prst="rect">
            <a:avLst/>
          </a:prstGeom>
        </p:spPr>
      </p:pic>
    </p:spTree>
    <p:extLst>
      <p:ext uri="{BB962C8B-B14F-4D97-AF65-F5344CB8AC3E}">
        <p14:creationId xmlns:p14="http://schemas.microsoft.com/office/powerpoint/2010/main" val="309473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929D366-0A72-418E-A036-0A841EFCFA03}" type="datetimeFigureOut">
              <a:rPr lang="en-US" smtClean="0"/>
              <a:t>10/26/2022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BBF4A02-F3C2-4A68-AC91-48EAF033F212}" type="slidenum">
              <a:rPr lang="en-US" smtClean="0"/>
              <a:t>‹#›</a:t>
            </a:fld>
            <a:endParaRPr lang="en-US"/>
          </a:p>
        </p:txBody>
      </p:sp>
    </p:spTree>
    <p:extLst>
      <p:ext uri="{BB962C8B-B14F-4D97-AF65-F5344CB8AC3E}">
        <p14:creationId xmlns:p14="http://schemas.microsoft.com/office/powerpoint/2010/main" val="190700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sz="3600" dirty="0">
                <a:solidFill>
                  <a:srgbClr val="1D9CDF"/>
                </a:solidFill>
                <a:latin typeface="Arial" panose="020B0604020202020204" pitchFamily="34" charset="0"/>
                <a:cs typeface="Arial" panose="020B0604020202020204" pitchFamily="34" charset="0"/>
              </a:rPr>
              <a:t>Title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7FFDA5-0C7E-41B0-9547-14A2233F1A45}" type="datetime1">
              <a:rPr lang="en-US" smtClean="0"/>
              <a:t>10/26/2022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9836" y="6485659"/>
            <a:ext cx="2743200" cy="365125"/>
          </a:xfrm>
          <a:prstGeom prst="rect">
            <a:avLst/>
          </a:prstGeom>
        </p:spPr>
        <p:txBody>
          <a:bodyPr/>
          <a:lstStyle>
            <a:lvl1pPr algn="r">
              <a:defRPr/>
            </a:lvl1pPr>
          </a:lstStyle>
          <a:p>
            <a:fld id="{5F86A30A-DDF6-4000-A10B-3192F6DA46D0}" type="slidenum">
              <a:rPr lang="en-US" smtClean="0"/>
              <a:pPr/>
              <a:t>‹#›</a:t>
            </a:fld>
            <a:endParaRPr lang="en-US"/>
          </a:p>
        </p:txBody>
      </p:sp>
    </p:spTree>
    <p:extLst>
      <p:ext uri="{BB962C8B-B14F-4D97-AF65-F5344CB8AC3E}">
        <p14:creationId xmlns:p14="http://schemas.microsoft.com/office/powerpoint/2010/main" val="169037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1771FA3-43AA-4A37-89F6-5D93F98EDA9B}" type="datetime1">
              <a:rPr lang="en-US" smtClean="0"/>
              <a:t>10/26/2022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a:p>
        </p:txBody>
      </p:sp>
    </p:spTree>
    <p:extLst>
      <p:ext uri="{BB962C8B-B14F-4D97-AF65-F5344CB8AC3E}">
        <p14:creationId xmlns:p14="http://schemas.microsoft.com/office/powerpoint/2010/main" val="298442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sz="3600" dirty="0">
                <a:solidFill>
                  <a:srgbClr val="1D9CDF"/>
                </a:solidFill>
                <a:latin typeface="Arial" panose="020B0604020202020204" pitchFamily="34" charset="0"/>
                <a:cs typeface="Arial" panose="020B0604020202020204" pitchFamily="34" charset="0"/>
              </a:rPr>
              <a:t>Title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4A7D856-1993-46D6-BD1D-00C50004FA27}" type="datetime1">
              <a:rPr lang="en-US" smtClean="0"/>
              <a:t>10/26/2022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a:p>
        </p:txBody>
      </p:sp>
      <p:sp>
        <p:nvSpPr>
          <p:cNvPr id="7" name="Table Placeholder 6"/>
          <p:cNvSpPr>
            <a:spLocks noGrp="1"/>
          </p:cNvSpPr>
          <p:nvPr>
            <p:ph type="tbl" sz="quarter" idx="13"/>
          </p:nvPr>
        </p:nvSpPr>
        <p:spPr>
          <a:xfrm>
            <a:off x="730250" y="2170113"/>
            <a:ext cx="10917238" cy="3556000"/>
          </a:xfrm>
        </p:spPr>
        <p:txBody>
          <a:bodyPr/>
          <a:lstStyle/>
          <a:p>
            <a:endParaRPr lang="en-US"/>
          </a:p>
        </p:txBody>
      </p:sp>
    </p:spTree>
    <p:extLst>
      <p:ext uri="{BB962C8B-B14F-4D97-AF65-F5344CB8AC3E}">
        <p14:creationId xmlns:p14="http://schemas.microsoft.com/office/powerpoint/2010/main" val="33216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a:lvl1pPr>
          </a:lstStyle>
          <a:p>
            <a:r>
              <a:rPr lang="en-US" sz="3600" dirty="0">
                <a:solidFill>
                  <a:srgbClr val="1D9CDF"/>
                </a:solidFill>
                <a:latin typeface="Arial" panose="020B0604020202020204" pitchFamily="34" charset="0"/>
                <a:cs typeface="Arial" panose="020B0604020202020204" pitchFamily="34" charset="0"/>
              </a:rPr>
              <a:t>Title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FDF5A71-FFE8-4336-A863-D33A6B6B43A0}" type="datetime1">
              <a:rPr lang="en-US" smtClean="0"/>
              <a:t>10/26/2022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a:p>
        </p:txBody>
      </p:sp>
      <p:sp>
        <p:nvSpPr>
          <p:cNvPr id="8" name="Chart Placeholder 7"/>
          <p:cNvSpPr>
            <a:spLocks noGrp="1"/>
          </p:cNvSpPr>
          <p:nvPr>
            <p:ph type="chart" sz="quarter" idx="13"/>
          </p:nvPr>
        </p:nvSpPr>
        <p:spPr>
          <a:xfrm>
            <a:off x="838200" y="1966913"/>
            <a:ext cx="10661650" cy="4165600"/>
          </a:xfrm>
        </p:spPr>
        <p:txBody>
          <a:bodyPr/>
          <a:lstStyle/>
          <a:p>
            <a:endParaRPr lang="en-US" dirty="0"/>
          </a:p>
        </p:txBody>
      </p:sp>
    </p:spTree>
    <p:extLst>
      <p:ext uri="{BB962C8B-B14F-4D97-AF65-F5344CB8AC3E}">
        <p14:creationId xmlns:p14="http://schemas.microsoft.com/office/powerpoint/2010/main" val="13607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5D219D4-A9D1-4509-82EA-4A09BD8E0F9E}" type="datetime1">
              <a:rPr lang="en-US" smtClean="0"/>
              <a:t>10/26/2022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a:p>
        </p:txBody>
      </p:sp>
    </p:spTree>
    <p:extLst>
      <p:ext uri="{BB962C8B-B14F-4D97-AF65-F5344CB8AC3E}">
        <p14:creationId xmlns:p14="http://schemas.microsoft.com/office/powerpoint/2010/main" val="137917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sp>
        <p:nvSpPr>
          <p:cNvPr id="2" name="Title 1"/>
          <p:cNvSpPr>
            <a:spLocks noGrp="1"/>
          </p:cNvSpPr>
          <p:nvPr>
            <p:ph type="title"/>
          </p:nvPr>
        </p:nvSpPr>
        <p:spPr>
          <a:xfrm>
            <a:off x="256309" y="1027906"/>
            <a:ext cx="6098309" cy="1325563"/>
          </a:xfrm>
          <a:prstGeom prst="rect">
            <a:avLst/>
          </a:prstGeom>
        </p:spPr>
        <p:txBody>
          <a:bodyPr/>
          <a:lstStyle>
            <a:lvl1pPr>
              <a:defRPr>
                <a:solidFill>
                  <a:srgbClr val="1D9CD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A68A1FA-D985-4091-BC1C-51374A4442FD}" type="datetime1">
              <a:rPr lang="en-US" smtClean="0"/>
              <a:t>10/26/2022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a:lvl1pPr>
          </a:lstStyle>
          <a:p>
            <a:fld id="{5F86A30A-DDF6-4000-A10B-3192F6DA46D0}" type="slidenum">
              <a:rPr lang="en-US" smtClean="0"/>
              <a:pPr/>
              <a:t>‹#›</a:t>
            </a:fld>
            <a:endParaRPr lang="en-US"/>
          </a:p>
        </p:txBody>
      </p:sp>
      <p:sp>
        <p:nvSpPr>
          <p:cNvPr id="7" name="Picture Placeholder 6"/>
          <p:cNvSpPr>
            <a:spLocks noGrp="1"/>
          </p:cNvSpPr>
          <p:nvPr>
            <p:ph type="pic" sz="quarter" idx="13"/>
          </p:nvPr>
        </p:nvSpPr>
        <p:spPr>
          <a:xfrm>
            <a:off x="6797675" y="1182688"/>
            <a:ext cx="4895850" cy="4756150"/>
          </a:xfrm>
        </p:spPr>
        <p:txBody>
          <a:bodyPr/>
          <a:lstStyle/>
          <a:p>
            <a:endParaRPr lang="en-US"/>
          </a:p>
        </p:txBody>
      </p:sp>
      <p:sp>
        <p:nvSpPr>
          <p:cNvPr id="9" name="Text Placeholder 8"/>
          <p:cNvSpPr>
            <a:spLocks noGrp="1"/>
          </p:cNvSpPr>
          <p:nvPr>
            <p:ph type="body" sz="quarter" idx="14"/>
          </p:nvPr>
        </p:nvSpPr>
        <p:spPr>
          <a:xfrm>
            <a:off x="609600" y="2798763"/>
            <a:ext cx="5588000" cy="2566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22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B99FB7-3F67-4E8C-9F3B-210E80B2BDA0}"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lgn="r">
              <a:defRPr/>
            </a:lvl1pPr>
          </a:lstStyle>
          <a:p>
            <a:fld id="{F81F0205-19D0-7E4A-9ED8-815C205B56F5}" type="slidenum">
              <a:rPr lang="en-US" b="1" smtClean="0">
                <a:latin typeface="Arial" panose="020B0604020202020204" pitchFamily="34" charset="0"/>
                <a:cs typeface="Arial" panose="020B0604020202020204" pitchFamily="34" charset="0"/>
              </a:rPr>
              <a:pPr/>
              <a:t>‹#›</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9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Executive">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r>
              <a:t>Title Text</a:t>
            </a:r>
          </a:p>
        </p:txBody>
      </p:sp>
      <p:sp>
        <p:nvSpPr>
          <p:cNvPr id="10" name="Shape 10"/>
          <p:cNvSpPr>
            <a:spLocks noGrp="1"/>
          </p:cNvSpPr>
          <p:nvPr>
            <p:ph type="body" idx="1"/>
          </p:nvPr>
        </p:nvSpPr>
        <p:spPr>
          <a:prstGeom prst="rect">
            <a:avLst/>
          </a:prstGeom>
        </p:spPr>
        <p:txBody>
          <a:bodyPr/>
          <a:lstStyle>
            <a:lvl2pPr marL="550942" indent="-200911">
              <a:spcBef>
                <a:spcPts val="422"/>
              </a:spcBef>
              <a:buFont typeface="Courier New"/>
              <a:buChar char="o"/>
              <a:defRPr sz="1500"/>
            </a:lvl2pPr>
            <a:lvl3pPr marL="832217" indent="-160729">
              <a:spcBef>
                <a:spcPts val="422"/>
              </a:spcBef>
              <a:defRPr sz="1500"/>
            </a:lvl3pPr>
            <a:lvl4pPr marL="1153674" indent="-160729">
              <a:spcBef>
                <a:spcPts val="422"/>
              </a:spcBef>
              <a:buFont typeface="Courier New"/>
              <a:buChar char="o"/>
              <a:defRPr sz="1500"/>
            </a:lvl4pPr>
            <a:lvl5pPr marL="1475131" indent="-160729">
              <a:spcBef>
                <a:spcPts val="422"/>
              </a:spcBef>
              <a:defRPr sz="1500"/>
            </a:lvl5pPr>
          </a:lstStyle>
          <a:p>
            <a:pPr lvl="0"/>
            <a:r>
              <a:t>Body Level One</a:t>
            </a:r>
          </a:p>
          <a:p>
            <a:pPr lvl="1"/>
            <a:r>
              <a:t>Body Level Two</a:t>
            </a:r>
          </a:p>
          <a:p>
            <a:pPr lvl="2"/>
            <a:r>
              <a:t>Body Level Three</a:t>
            </a:r>
          </a:p>
          <a:p>
            <a:pPr lvl="3"/>
            <a:r>
              <a:t>Body Level Four</a:t>
            </a:r>
          </a:p>
          <a:p>
            <a:pPr lvl="4"/>
            <a:r>
              <a:t>Body Level Five</a:t>
            </a:r>
          </a:p>
        </p:txBody>
      </p:sp>
      <p:sp>
        <p:nvSpPr>
          <p:cNvPr id="4" name="Shape 11"/>
          <p:cNvSpPr>
            <a:spLocks noGrp="1"/>
          </p:cNvSpPr>
          <p:nvPr>
            <p:ph type="sldNum" sz="quarter" idx="10"/>
          </p:nvPr>
        </p:nvSpPr>
        <p:spPr/>
        <p:txBody>
          <a:bodyPr/>
          <a:lstStyle>
            <a:lvl1pPr>
              <a:defRPr/>
            </a:lvl1pPr>
          </a:lstStyle>
          <a:p>
            <a:fld id="{EA34F729-B348-405C-B285-B5323B3B9C94}" type="slidenum">
              <a:rPr lang="en-US" altLang="en-US"/>
              <a:pPr/>
              <a:t>‹#›</a:t>
            </a:fld>
            <a:endParaRPr lang="en-US" altLang="en-US"/>
          </a:p>
        </p:txBody>
      </p:sp>
    </p:spTree>
    <p:extLst>
      <p:ext uri="{BB962C8B-B14F-4D97-AF65-F5344CB8AC3E}">
        <p14:creationId xmlns:p14="http://schemas.microsoft.com/office/powerpoint/2010/main" val="74152683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DE951E-1C9B-F949-930B-A91BC84E0B6B}"/>
              </a:ext>
            </a:extLst>
          </p:cNvPr>
          <p:cNvSpPr/>
          <p:nvPr userDrawn="1"/>
        </p:nvSpPr>
        <p:spPr>
          <a:xfrm>
            <a:off x="0" y="0"/>
            <a:ext cx="12192000" cy="84612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3"/>
          <a:stretch>
            <a:fillRect/>
          </a:stretch>
        </p:blipFill>
        <p:spPr>
          <a:xfrm>
            <a:off x="3556006" y="1144997"/>
            <a:ext cx="5079987" cy="1411107"/>
          </a:xfrm>
          <a:prstGeom prst="rect">
            <a:avLst/>
          </a:prstGeom>
        </p:spPr>
      </p:pic>
      <p:sp>
        <p:nvSpPr>
          <p:cNvPr id="21" name="Rectangle 20">
            <a:extLst>
              <a:ext uri="{FF2B5EF4-FFF2-40B4-BE49-F238E27FC236}">
                <a16:creationId xmlns:a16="http://schemas.microsoft.com/office/drawing/2014/main" id="{75DECF62-4C0A-AE42-87A4-736CEA02F606}"/>
              </a:ext>
            </a:extLst>
          </p:cNvPr>
          <p:cNvSpPr/>
          <p:nvPr userDrawn="1"/>
        </p:nvSpPr>
        <p:spPr>
          <a:xfrm>
            <a:off x="0" y="6497053"/>
            <a:ext cx="12192000" cy="360947"/>
          </a:xfrm>
          <a:prstGeom prst="rect">
            <a:avLst/>
          </a:prstGeom>
          <a:solidFill>
            <a:srgbClr val="F1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3E30922-6BD2-CE4E-9D52-B377FB09EB87}"/>
              </a:ext>
            </a:extLst>
          </p:cNvPr>
          <p:cNvSpPr/>
          <p:nvPr userDrawn="1"/>
        </p:nvSpPr>
        <p:spPr>
          <a:xfrm>
            <a:off x="-24717" y="821413"/>
            <a:ext cx="12241431" cy="110436"/>
          </a:xfrm>
          <a:prstGeom prst="rect">
            <a:avLst/>
          </a:prstGeom>
          <a:solidFill>
            <a:srgbClr val="38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014136"/>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0FD2E4-E973-8545-837D-308335615927}"/>
              </a:ext>
            </a:extLst>
          </p:cNvPr>
          <p:cNvSpPr/>
          <p:nvPr userDrawn="1"/>
        </p:nvSpPr>
        <p:spPr>
          <a:xfrm>
            <a:off x="0" y="6497053"/>
            <a:ext cx="12192000" cy="36094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0"/>
          <a:stretch>
            <a:fillRect/>
          </a:stretch>
        </p:blipFill>
        <p:spPr>
          <a:xfrm>
            <a:off x="9608718" y="130147"/>
            <a:ext cx="2438400" cy="677333"/>
          </a:xfrm>
          <a:prstGeom prst="rect">
            <a:avLst/>
          </a:prstGeom>
        </p:spPr>
      </p:pic>
      <p:cxnSp>
        <p:nvCxnSpPr>
          <p:cNvPr id="9" name="Straight Connector 8">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1B323"/>
            </a:solidFill>
          </a:ln>
        </p:spPr>
        <p:style>
          <a:lnRef idx="1">
            <a:schemeClr val="accent1"/>
          </a:lnRef>
          <a:fillRef idx="0">
            <a:schemeClr val="accent1"/>
          </a:fillRef>
          <a:effectRef idx="0">
            <a:schemeClr val="accent1"/>
          </a:effectRef>
          <a:fontRef idx="minor">
            <a:schemeClr val="tx1"/>
          </a:fontRef>
        </p:style>
      </p:cxnSp>
      <p:sp>
        <p:nvSpPr>
          <p:cNvPr id="12" name="Slide Number Placeholder 14">
            <a:extLst>
              <a:ext uri="{FF2B5EF4-FFF2-40B4-BE49-F238E27FC236}">
                <a16:creationId xmlns:a16="http://schemas.microsoft.com/office/drawing/2014/main" id="{9A8D6D58-3AA2-CD48-935E-84AFEECA6B6E}"/>
              </a:ext>
            </a:extLst>
          </p:cNvPr>
          <p:cNvSpPr>
            <a:spLocks noGrp="1"/>
          </p:cNvSpPr>
          <p:nvPr>
            <p:ph type="sldNum" sz="quarter" idx="4"/>
          </p:nvPr>
        </p:nvSpPr>
        <p:spPr>
          <a:xfrm>
            <a:off x="9031704" y="6497053"/>
            <a:ext cx="2743200" cy="365125"/>
          </a:xfrm>
          <a:prstGeom prst="rect">
            <a:avLst/>
          </a:prstGeom>
        </p:spPr>
        <p:txBody>
          <a:bodyPr/>
          <a:lstStyle/>
          <a:p>
            <a:pPr algn="r"/>
            <a:fld id="{F81F0205-19D0-7E4A-9ED8-815C205B56F5}" type="slidenum">
              <a:rPr lang="en-US" b="1" smtClean="0">
                <a:latin typeface="Arial" panose="020B0604020202020204" pitchFamily="34" charset="0"/>
                <a:cs typeface="Arial" panose="020B0604020202020204" pitchFamily="34" charset="0"/>
              </a:rPr>
              <a:pPr algn="r"/>
              <a:t>‹#›</a:t>
            </a:fld>
            <a:endParaRPr lang="en-US" b="1" dirty="0">
              <a:latin typeface="Arial" panose="020B0604020202020204" pitchFamily="34" charset="0"/>
              <a:cs typeface="Arial" panose="020B0604020202020204" pitchFamily="34" charset="0"/>
            </a:endParaRPr>
          </a:p>
        </p:txBody>
      </p:sp>
      <p:sp>
        <p:nvSpPr>
          <p:cNvPr id="18" name="Text Placeholder 17"/>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18"/>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1FC4D-D5FA-4791-A87A-ADAE8668175C}" type="datetime1">
              <a:rPr lang="en-US" smtClean="0"/>
              <a:t>10/26/2022</a:t>
            </a:fld>
            <a:endParaRPr lang="en-US"/>
          </a:p>
        </p:txBody>
      </p:sp>
      <p:sp>
        <p:nvSpPr>
          <p:cNvPr id="20" name="Footer Placeholder 19"/>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1" name="Title Placeholder 20"/>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4306390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9" r:id="rId3"/>
    <p:sldLayoutId id="2147483668" r:id="rId4"/>
    <p:sldLayoutId id="2147483666" r:id="rId5"/>
    <p:sldLayoutId id="2147483670" r:id="rId6"/>
    <p:sldLayoutId id="2147483667" r:id="rId7"/>
    <p:sldLayoutId id="2147483680" r:id="rId8"/>
  </p:sldLayoutIdLst>
  <p:hf hdr="0" dt="0"/>
  <p:txStyles>
    <p:title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0FD2E4-E973-8545-837D-308335615927}"/>
              </a:ext>
            </a:extLst>
          </p:cNvPr>
          <p:cNvSpPr/>
          <p:nvPr userDrawn="1"/>
        </p:nvSpPr>
        <p:spPr>
          <a:xfrm>
            <a:off x="0" y="6497053"/>
            <a:ext cx="12192000" cy="36094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5"/>
          <a:stretch>
            <a:fillRect/>
          </a:stretch>
        </p:blipFill>
        <p:spPr>
          <a:xfrm>
            <a:off x="510899" y="361056"/>
            <a:ext cx="2438400" cy="677333"/>
          </a:xfrm>
          <a:prstGeom prst="rect">
            <a:avLst/>
          </a:prstGeom>
        </p:spPr>
      </p:pic>
      <p:sp>
        <p:nvSpPr>
          <p:cNvPr id="12" name="Slide Number Placeholder 14">
            <a:extLst>
              <a:ext uri="{FF2B5EF4-FFF2-40B4-BE49-F238E27FC236}">
                <a16:creationId xmlns:a16="http://schemas.microsoft.com/office/drawing/2014/main" id="{9A8D6D58-3AA2-CD48-935E-84AFEECA6B6E}"/>
              </a:ext>
            </a:extLst>
          </p:cNvPr>
          <p:cNvSpPr>
            <a:spLocks noGrp="1"/>
          </p:cNvSpPr>
          <p:nvPr>
            <p:ph type="sldNum" sz="quarter" idx="4"/>
          </p:nvPr>
        </p:nvSpPr>
        <p:spPr>
          <a:xfrm>
            <a:off x="8431339" y="6497053"/>
            <a:ext cx="2743200" cy="365125"/>
          </a:xfrm>
          <a:prstGeom prst="rect">
            <a:avLst/>
          </a:prstGeom>
        </p:spPr>
        <p:txBody>
          <a:bodyPr/>
          <a:lstStyle/>
          <a:p>
            <a:fld id="{F81F0205-19D0-7E4A-9ED8-815C205B56F5}" type="slidenum">
              <a:rPr lang="en-US" b="1" smtClean="0">
                <a:solidFill>
                  <a:schemeClr val="tx1"/>
                </a:solidFill>
                <a:latin typeface="Arial" panose="020B0604020202020204" pitchFamily="34" charset="0"/>
                <a:cs typeface="Arial" panose="020B0604020202020204" pitchFamily="34" charset="0"/>
              </a:rPr>
              <a:t>‹#›</a:t>
            </a:fld>
            <a:endParaRPr lang="en-U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56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fif"/><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DE951E-1C9B-F949-930B-A91BC84E0B6B}"/>
              </a:ext>
            </a:extLst>
          </p:cNvPr>
          <p:cNvSpPr/>
          <p:nvPr/>
        </p:nvSpPr>
        <p:spPr>
          <a:xfrm>
            <a:off x="0" y="0"/>
            <a:ext cx="12192000" cy="846127"/>
          </a:xfrm>
          <a:prstGeom prst="rect">
            <a:avLst/>
          </a:prstGeom>
          <a:solidFill>
            <a:srgbClr val="1D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8FF9D0-177F-F74F-A413-EB4552D23CAA}"/>
              </a:ext>
            </a:extLst>
          </p:cNvPr>
          <p:cNvSpPr>
            <a:spLocks noGrp="1"/>
          </p:cNvSpPr>
          <p:nvPr>
            <p:ph type="title"/>
          </p:nvPr>
        </p:nvSpPr>
        <p:spPr>
          <a:xfrm>
            <a:off x="838200" y="2597420"/>
            <a:ext cx="11353800" cy="1325563"/>
          </a:xfrm>
          <a:prstGeom prst="rect">
            <a:avLst/>
          </a:prstGeom>
          <a:noFill/>
        </p:spPr>
        <p:txBody>
          <a:bodyPr>
            <a:noAutofit/>
          </a:bodyPr>
          <a:lstStyle/>
          <a:p>
            <a:pPr algn="ctr">
              <a:lnSpc>
                <a:spcPct val="150000"/>
              </a:lnSpc>
            </a:pPr>
            <a:r>
              <a:rPr lang="en-US" sz="3600" dirty="0">
                <a:latin typeface="Arial" panose="020B0604020202020204" pitchFamily="34" charset="0"/>
                <a:cs typeface="Arial" panose="020B0604020202020204" pitchFamily="34" charset="0"/>
              </a:rPr>
              <a:t>Best Practice Sharing Meeting: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NCQA Y2 Cohort</a:t>
            </a:r>
          </a:p>
        </p:txBody>
      </p:sp>
      <p:pic>
        <p:nvPicPr>
          <p:cNvPr id="4" name="Content Placeholder 5">
            <a:extLst>
              <a:ext uri="{FF2B5EF4-FFF2-40B4-BE49-F238E27FC236}">
                <a16:creationId xmlns:a16="http://schemas.microsoft.com/office/drawing/2014/main" id="{6451041A-816A-D749-9970-4F0089116FC2}"/>
              </a:ext>
            </a:extLst>
          </p:cNvPr>
          <p:cNvPicPr>
            <a:picLocks noChangeAspect="1"/>
          </p:cNvPicPr>
          <p:nvPr/>
        </p:nvPicPr>
        <p:blipFill>
          <a:blip r:embed="rId2"/>
          <a:stretch>
            <a:fillRect/>
          </a:stretch>
        </p:blipFill>
        <p:spPr>
          <a:xfrm>
            <a:off x="3556006" y="1144997"/>
            <a:ext cx="5079987" cy="1411107"/>
          </a:xfrm>
          <a:prstGeom prst="rect">
            <a:avLst/>
          </a:prstGeom>
        </p:spPr>
      </p:pic>
      <p:sp>
        <p:nvSpPr>
          <p:cNvPr id="6" name="Subtitle 2">
            <a:extLst>
              <a:ext uri="{FF2B5EF4-FFF2-40B4-BE49-F238E27FC236}">
                <a16:creationId xmlns:a16="http://schemas.microsoft.com/office/drawing/2014/main" id="{38EAADD3-DE55-D945-93C2-CB364D90101D}"/>
              </a:ext>
            </a:extLst>
          </p:cNvPr>
          <p:cNvSpPr txBox="1">
            <a:spLocks/>
          </p:cNvSpPr>
          <p:nvPr/>
        </p:nvSpPr>
        <p:spPr>
          <a:xfrm>
            <a:off x="2632910" y="5715715"/>
            <a:ext cx="7764379" cy="6330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dirty="0">
                <a:latin typeface="Arial" panose="020B0604020202020204" pitchFamily="34" charset="0"/>
                <a:cs typeface="Arial" panose="020B0604020202020204" pitchFamily="34" charset="0"/>
              </a:rPr>
              <a:t>October 27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2022</a:t>
            </a:r>
          </a:p>
        </p:txBody>
      </p:sp>
      <p:sp>
        <p:nvSpPr>
          <p:cNvPr id="7" name="Subtitle 2">
            <a:extLst>
              <a:ext uri="{FF2B5EF4-FFF2-40B4-BE49-F238E27FC236}">
                <a16:creationId xmlns:a16="http://schemas.microsoft.com/office/drawing/2014/main" id="{F716C5B2-2C05-D743-99E5-9067714D839B}"/>
              </a:ext>
            </a:extLst>
          </p:cNvPr>
          <p:cNvSpPr txBox="1">
            <a:spLocks/>
          </p:cNvSpPr>
          <p:nvPr/>
        </p:nvSpPr>
        <p:spPr>
          <a:xfrm>
            <a:off x="1943099" y="4314022"/>
            <a:ext cx="9144000" cy="10106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i="1" dirty="0">
                <a:latin typeface="Arial" panose="020B0604020202020204" pitchFamily="34" charset="0"/>
                <a:cs typeface="Arial" panose="020B0604020202020204" pitchFamily="34" charset="0"/>
              </a:rPr>
              <a:t>Care Transformation Collaborative of Rhode Island</a:t>
            </a:r>
          </a:p>
        </p:txBody>
      </p:sp>
      <p:sp>
        <p:nvSpPr>
          <p:cNvPr id="8" name="Rectangle 7">
            <a:extLst>
              <a:ext uri="{FF2B5EF4-FFF2-40B4-BE49-F238E27FC236}">
                <a16:creationId xmlns:a16="http://schemas.microsoft.com/office/drawing/2014/main" id="{75DECF62-4C0A-AE42-87A4-736CEA02F606}"/>
              </a:ext>
            </a:extLst>
          </p:cNvPr>
          <p:cNvSpPr/>
          <p:nvPr/>
        </p:nvSpPr>
        <p:spPr>
          <a:xfrm>
            <a:off x="0" y="6497053"/>
            <a:ext cx="12192000" cy="360947"/>
          </a:xfrm>
          <a:prstGeom prst="rect">
            <a:avLst/>
          </a:prstGeom>
          <a:solidFill>
            <a:srgbClr val="F1B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E30922-6BD2-CE4E-9D52-B377FB09EB87}"/>
              </a:ext>
            </a:extLst>
          </p:cNvPr>
          <p:cNvSpPr/>
          <p:nvPr/>
        </p:nvSpPr>
        <p:spPr>
          <a:xfrm>
            <a:off x="-24717" y="821413"/>
            <a:ext cx="12241431" cy="110436"/>
          </a:xfrm>
          <a:prstGeom prst="rect">
            <a:avLst/>
          </a:prstGeom>
          <a:solidFill>
            <a:srgbClr val="38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43" y="327025"/>
            <a:ext cx="10515600" cy="1325563"/>
          </a:xfrm>
        </p:spPr>
        <p:txBody>
          <a:bodyPr/>
          <a:lstStyle/>
          <a:p>
            <a:r>
              <a:rPr lang="en-US" dirty="0"/>
              <a:t>Summary of NCQA Criteria (cont.)</a:t>
            </a:r>
          </a:p>
        </p:txBody>
      </p:sp>
      <p:sp>
        <p:nvSpPr>
          <p:cNvPr id="13315" name="Content Placeholder 2"/>
          <p:cNvSpPr>
            <a:spLocks noGrp="1"/>
          </p:cNvSpPr>
          <p:nvPr>
            <p:ph idx="1"/>
          </p:nvPr>
        </p:nvSpPr>
        <p:spPr>
          <a:xfrm>
            <a:off x="400050" y="1431589"/>
            <a:ext cx="10962985" cy="2125671"/>
          </a:xfrm>
          <a:noFill/>
        </p:spPr>
        <p:txBody>
          <a:bodyPr>
            <a:normAutofit/>
          </a:bodyPr>
          <a:lstStyle/>
          <a:p>
            <a:pPr lvl="1">
              <a:lnSpc>
                <a:spcPct val="120000"/>
              </a:lnSpc>
            </a:pPr>
            <a:r>
              <a:rPr lang="en-US" altLang="en-US" sz="2200" dirty="0" smtClean="0"/>
              <a:t>All </a:t>
            </a:r>
            <a:r>
              <a:rPr lang="en-US" altLang="en-US" sz="2200" dirty="0"/>
              <a:t>qualifying new and existing </a:t>
            </a:r>
            <a:r>
              <a:rPr lang="en-US" altLang="en-US" sz="2200" b="1" dirty="0" smtClean="0">
                <a:solidFill>
                  <a:srgbClr val="0070C0"/>
                </a:solidFill>
              </a:rPr>
              <a:t>NCQA PCMH Recognized </a:t>
            </a:r>
            <a:r>
              <a:rPr lang="en-US" altLang="en-US" sz="2200" dirty="0" smtClean="0"/>
              <a:t>practices </a:t>
            </a:r>
            <a:r>
              <a:rPr lang="en-US" altLang="en-US" sz="2200" dirty="0"/>
              <a:t>are eligible to apply for Distinction in Behavioral Health </a:t>
            </a:r>
            <a:r>
              <a:rPr lang="en-US" altLang="en-US" sz="2200" dirty="0" smtClean="0"/>
              <a:t>Integration.</a:t>
            </a:r>
          </a:p>
          <a:p>
            <a:pPr lvl="1">
              <a:lnSpc>
                <a:spcPct val="120000"/>
              </a:lnSpc>
            </a:pPr>
            <a:r>
              <a:rPr lang="en-US" sz="2200" dirty="0" smtClean="0"/>
              <a:t>Practices </a:t>
            </a:r>
            <a:r>
              <a:rPr lang="en-US" sz="2200" dirty="0"/>
              <a:t>seeking the NCQA PCMH BH distinction must meet </a:t>
            </a:r>
            <a:r>
              <a:rPr lang="en-US" sz="2200" dirty="0" smtClean="0"/>
              <a:t>all 11 </a:t>
            </a:r>
            <a:r>
              <a:rPr lang="en-US" sz="2200" dirty="0"/>
              <a:t>core criteria and 2 elective criteria </a:t>
            </a:r>
            <a:r>
              <a:rPr lang="en-US" sz="2200" i="1" dirty="0" smtClean="0"/>
              <a:t>(13 </a:t>
            </a:r>
            <a:r>
              <a:rPr lang="en-US" sz="2200" i="1" dirty="0"/>
              <a:t>total criteria). </a:t>
            </a:r>
            <a:endParaRPr lang="en-US" altLang="en-US" sz="2200" dirty="0"/>
          </a:p>
        </p:txBody>
      </p:sp>
      <p:sp>
        <p:nvSpPr>
          <p:cNvPr id="13316"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9B53599-DEC6-4D62-AD73-1AC76E04E37C}" type="slidenum">
              <a:rPr lang="en-US" altLang="en-US" smtClean="0">
                <a:solidFill>
                  <a:schemeClr val="bg1"/>
                </a:solidFill>
              </a:rPr>
              <a:pPr/>
              <a:t>10</a:t>
            </a:fld>
            <a:endParaRPr lang="en-US" altLang="en-US">
              <a:solidFill>
                <a:schemeClr val="bg1"/>
              </a:solidFill>
            </a:endParaRPr>
          </a:p>
        </p:txBody>
      </p:sp>
      <p:sp>
        <p:nvSpPr>
          <p:cNvPr id="3" name="TextBox 2"/>
          <p:cNvSpPr txBox="1"/>
          <p:nvPr/>
        </p:nvSpPr>
        <p:spPr>
          <a:xfrm>
            <a:off x="8734327" y="3099951"/>
            <a:ext cx="3155163" cy="3200876"/>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n-US" altLang="en-US" sz="2800" b="1" u="sng" dirty="0">
                <a:solidFill>
                  <a:srgbClr val="0070C0"/>
                </a:solidFill>
                <a:latin typeface="Arial" panose="020B0604020202020204" pitchFamily="34" charset="0"/>
                <a:cs typeface="Arial" panose="020B0604020202020204" pitchFamily="34" charset="0"/>
              </a:rPr>
              <a:t>Summary: </a:t>
            </a:r>
            <a:endParaRPr lang="en-US" altLang="en-US" sz="2800" b="1" u="sng" dirty="0" smtClean="0">
              <a:solidFill>
                <a:srgbClr val="0070C0"/>
              </a:solidFill>
              <a:latin typeface="Arial" panose="020B0604020202020204" pitchFamily="34" charset="0"/>
              <a:cs typeface="Arial" panose="020B0604020202020204" pitchFamily="34" charset="0"/>
            </a:endParaRPr>
          </a:p>
          <a:p>
            <a:pPr algn="ctr"/>
            <a:endParaRPr lang="en-US" altLang="en-US" sz="2000" b="1" u="sng" dirty="0">
              <a:latin typeface="Arial" panose="020B0604020202020204" pitchFamily="34" charset="0"/>
              <a:cs typeface="Arial" panose="020B0604020202020204" pitchFamily="34" charset="0"/>
            </a:endParaRPr>
          </a:p>
          <a:p>
            <a:pPr algn="ctr"/>
            <a:r>
              <a:rPr lang="en-US" altLang="en-US" sz="2200" dirty="0">
                <a:latin typeface="Arial" panose="020B0604020202020204" pitchFamily="34" charset="0"/>
                <a:cs typeface="Arial" panose="020B0604020202020204" pitchFamily="34" charset="0"/>
              </a:rPr>
              <a:t>If you have already achieved NCQA PCMH you may have already completed </a:t>
            </a:r>
            <a:r>
              <a:rPr lang="en-US" altLang="en-US" sz="2200" dirty="0" smtClean="0">
                <a:latin typeface="Arial" panose="020B0604020202020204" pitchFamily="34" charset="0"/>
                <a:cs typeface="Arial" panose="020B0604020202020204" pitchFamily="34" charset="0"/>
              </a:rPr>
              <a:t> </a:t>
            </a:r>
            <a:r>
              <a:rPr lang="en-US" altLang="en-US" sz="2200" b="1" dirty="0" smtClean="0">
                <a:latin typeface="Arial" panose="020B0604020202020204" pitchFamily="34" charset="0"/>
                <a:cs typeface="Arial" panose="020B0604020202020204" pitchFamily="34" charset="0"/>
              </a:rPr>
              <a:t>7 /13 </a:t>
            </a:r>
            <a:r>
              <a:rPr lang="en-US" altLang="en-US" sz="2200" dirty="0">
                <a:latin typeface="Arial" panose="020B0604020202020204" pitchFamily="34" charset="0"/>
                <a:cs typeface="Arial" panose="020B0604020202020204" pitchFamily="34" charset="0"/>
              </a:rPr>
              <a:t>or </a:t>
            </a:r>
            <a:r>
              <a:rPr lang="en-US" altLang="en-US" sz="2200" b="1" dirty="0">
                <a:latin typeface="Arial" panose="020B0604020202020204" pitchFamily="34" charset="0"/>
                <a:cs typeface="Arial" panose="020B0604020202020204" pitchFamily="34" charset="0"/>
              </a:rPr>
              <a:t>54%</a:t>
            </a:r>
            <a:r>
              <a:rPr lang="en-US" altLang="en-US" sz="2200" dirty="0">
                <a:latin typeface="Arial" panose="020B0604020202020204" pitchFamily="34" charset="0"/>
                <a:cs typeface="Arial" panose="020B0604020202020204" pitchFamily="34" charset="0"/>
              </a:rPr>
              <a:t> of the requirements for NCQA PCMH BH. </a:t>
            </a:r>
          </a:p>
        </p:txBody>
      </p:sp>
      <p:sp>
        <p:nvSpPr>
          <p:cNvPr id="4" name="TextBox 3"/>
          <p:cNvSpPr txBox="1"/>
          <p:nvPr/>
        </p:nvSpPr>
        <p:spPr>
          <a:xfrm>
            <a:off x="400050" y="3803630"/>
            <a:ext cx="8334277" cy="2862322"/>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Of the 18 total criteria, 7 are also included in the PCMH Recognition standards</a:t>
            </a:r>
            <a:r>
              <a:rPr lang="en-US" altLang="en-US" sz="2400" dirty="0" smtClean="0">
                <a:latin typeface="Arial" panose="020B0604020202020204" pitchFamily="34" charset="0"/>
                <a:cs typeface="Arial" panose="020B0604020202020204" pitchFamily="34" charset="0"/>
              </a:rPr>
              <a:t>.</a:t>
            </a:r>
          </a:p>
          <a:p>
            <a:pPr>
              <a:lnSpc>
                <a:spcPct val="120000"/>
              </a:lnSpc>
            </a:pPr>
            <a:endParaRPr lang="en-US" altLang="en-US" sz="1600" dirty="0">
              <a:latin typeface="Arial" panose="020B0604020202020204" pitchFamily="34" charset="0"/>
              <a:cs typeface="Arial" panose="020B0604020202020204" pitchFamily="34" charset="0"/>
            </a:endParaRPr>
          </a:p>
          <a:p>
            <a:pPr marL="800100" lvl="1" indent="-342900">
              <a:lnSpc>
                <a:spcPct val="120000"/>
              </a:lnSpc>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Practices that complete these criteria will receive credit for the aligned criteria in both PCMH Recognition and the Behavioral Health Integration Distinction.</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18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Which Elective Criteria did you choose, and why?</a:t>
            </a:r>
          </a:p>
        </p:txBody>
      </p:sp>
      <p:sp>
        <p:nvSpPr>
          <p:cNvPr id="4" name="Text Placeholder 3">
            <a:extLst>
              <a:ext uri="{FF2B5EF4-FFF2-40B4-BE49-F238E27FC236}">
                <a16:creationId xmlns:a16="http://schemas.microsoft.com/office/drawing/2014/main" id="{D68C3FD1-1BD9-489B-BEA2-0336263867F7}"/>
              </a:ext>
            </a:extLst>
          </p:cNvPr>
          <p:cNvSpPr>
            <a:spLocks noGrp="1"/>
          </p:cNvSpPr>
          <p:nvPr>
            <p:ph idx="1"/>
          </p:nvPr>
        </p:nvSpPr>
        <p:spPr>
          <a:xfrm>
            <a:off x="1101671" y="1825625"/>
            <a:ext cx="10923270" cy="4266565"/>
          </a:xfrm>
          <a:noFill/>
        </p:spPr>
        <p:txBody>
          <a:bodyPr>
            <a:normAutofit fontScale="92500" lnSpcReduction="20000"/>
          </a:bodyPr>
          <a:lstStyle/>
          <a:p>
            <a:pPr marL="514350" indent="-514350">
              <a:lnSpc>
                <a:spcPct val="200000"/>
              </a:lnSpc>
              <a:buFont typeface="+mj-lt"/>
              <a:buAutoNum type="arabicPeriod"/>
            </a:pPr>
            <a:r>
              <a:rPr lang="en-US" dirty="0"/>
              <a:t>BH 04 Clinician Practicing Medication-Assisted Treatment</a:t>
            </a:r>
          </a:p>
          <a:p>
            <a:pPr marL="514350" indent="-514350">
              <a:lnSpc>
                <a:spcPct val="200000"/>
              </a:lnSpc>
              <a:buFont typeface="+mj-lt"/>
              <a:buAutoNum type="arabicPeriod"/>
            </a:pPr>
            <a:r>
              <a:rPr lang="en-US" dirty="0"/>
              <a:t>BH 08 Integrated Health Record</a:t>
            </a:r>
          </a:p>
          <a:p>
            <a:pPr marL="514350" indent="-514350">
              <a:lnSpc>
                <a:spcPct val="200000"/>
              </a:lnSpc>
              <a:buFont typeface="+mj-lt"/>
              <a:buAutoNum type="arabicPeriod"/>
            </a:pPr>
            <a:r>
              <a:rPr lang="en-US" dirty="0"/>
              <a:t>BH 10 Controlled Substance Database Review</a:t>
            </a:r>
          </a:p>
          <a:p>
            <a:pPr marL="514350" indent="-514350">
              <a:lnSpc>
                <a:spcPct val="200000"/>
              </a:lnSpc>
              <a:buFont typeface="+mj-lt"/>
              <a:buAutoNum type="arabicPeriod"/>
            </a:pPr>
            <a:endParaRPr lang="en-US" sz="900" dirty="0"/>
          </a:p>
          <a:p>
            <a:pPr lvl="1">
              <a:lnSpc>
                <a:spcPct val="200000"/>
              </a:lnSpc>
            </a:pPr>
            <a:r>
              <a:rPr lang="en-US" b="1" i="1" dirty="0">
                <a:solidFill>
                  <a:srgbClr val="0070C0"/>
                </a:solidFill>
              </a:rPr>
              <a:t> “Low hanging fruit” Given the practice’s historical experience with offering IBH services, these criteria were already being met. </a:t>
            </a:r>
          </a:p>
          <a:p>
            <a:pPr>
              <a:lnSpc>
                <a:spcPct val="200000"/>
              </a:lnSpc>
            </a:pPr>
            <a:endParaRPr lang="en-US" dirty="0"/>
          </a:p>
          <a:p>
            <a:pPr marL="0" indent="0">
              <a:lnSpc>
                <a:spcPct val="200000"/>
              </a:lnSpc>
              <a:buNone/>
            </a:pPr>
            <a:endParaRPr lang="en-US"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11</a:t>
            </a:fld>
            <a:endParaRPr lang="en-US" altLang="en-US" dirty="0">
              <a:solidFill>
                <a:srgbClr val="FFFFFF"/>
              </a:solidFill>
            </a:endParaRPr>
          </a:p>
        </p:txBody>
      </p:sp>
    </p:spTree>
    <p:extLst>
      <p:ext uri="{BB962C8B-B14F-4D97-AF65-F5344CB8AC3E}">
        <p14:creationId xmlns:p14="http://schemas.microsoft.com/office/powerpoint/2010/main" val="18369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61217"/>
            <a:ext cx="10515600" cy="1325563"/>
          </a:xfrm>
        </p:spPr>
        <p:txBody>
          <a:bodyPr/>
          <a:lstStyle/>
          <a:p>
            <a:pPr>
              <a:defRPr/>
            </a:pPr>
            <a:r>
              <a:rPr lang="en-US" dirty="0"/>
              <a:t>Which criteria/improvements benefited patient care the most in your practice?</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12</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D68C3FD1-1BD9-489B-BEA2-0336263867F7}"/>
              </a:ext>
            </a:extLst>
          </p:cNvPr>
          <p:cNvSpPr>
            <a:spLocks noGrp="1"/>
          </p:cNvSpPr>
          <p:nvPr>
            <p:ph type="body" idx="1"/>
          </p:nvPr>
        </p:nvSpPr>
        <p:spPr>
          <a:xfrm>
            <a:off x="838200" y="2085159"/>
            <a:ext cx="10515600" cy="3776066"/>
          </a:xfrm>
        </p:spPr>
        <p:txBody>
          <a:bodyPr>
            <a:normAutofit fontScale="92500"/>
          </a:bodyPr>
          <a:lstStyle/>
          <a:p>
            <a:pPr>
              <a:lnSpc>
                <a:spcPct val="150000"/>
              </a:lnSpc>
            </a:pPr>
            <a:r>
              <a:rPr lang="en-US" sz="2400" dirty="0"/>
              <a:t>BH 03 Behavioral Health Clinician in the Practice</a:t>
            </a:r>
          </a:p>
          <a:p>
            <a:pPr>
              <a:lnSpc>
                <a:spcPct val="150000"/>
              </a:lnSpc>
            </a:pPr>
            <a:r>
              <a:rPr lang="en-US" sz="2400" dirty="0"/>
              <a:t>BH 08 Integrated Health Record</a:t>
            </a:r>
          </a:p>
          <a:p>
            <a:pPr>
              <a:lnSpc>
                <a:spcPct val="150000"/>
              </a:lnSpc>
            </a:pPr>
            <a:r>
              <a:rPr lang="en-US" sz="2400" dirty="0"/>
              <a:t>BH 11 Depression Screening</a:t>
            </a:r>
          </a:p>
          <a:p>
            <a:pPr>
              <a:lnSpc>
                <a:spcPct val="150000"/>
              </a:lnSpc>
            </a:pPr>
            <a:r>
              <a:rPr lang="en-US" sz="2400" dirty="0"/>
              <a:t>BH 12 Behavioral Health Screenings</a:t>
            </a:r>
          </a:p>
          <a:p>
            <a:pPr>
              <a:lnSpc>
                <a:spcPct val="150000"/>
              </a:lnSpc>
            </a:pPr>
            <a:r>
              <a:rPr lang="en-US" sz="2400" dirty="0"/>
              <a:t>BH 13 Evidence Based Decision Support: Mental Health Condition(s)</a:t>
            </a:r>
          </a:p>
          <a:p>
            <a:pPr>
              <a:lnSpc>
                <a:spcPct val="150000"/>
              </a:lnSpc>
            </a:pPr>
            <a:r>
              <a:rPr lang="en-US" sz="2400" dirty="0"/>
              <a:t>BH 14 Evidence Based Decision Support—Substance Use Disorder(s)</a:t>
            </a:r>
            <a:endParaRPr lang="en-US" sz="2400" dirty="0">
              <a:latin typeface="museo-sans"/>
            </a:endParaRPr>
          </a:p>
        </p:txBody>
      </p:sp>
    </p:spTree>
    <p:extLst>
      <p:ext uri="{BB962C8B-B14F-4D97-AF65-F5344CB8AC3E}">
        <p14:creationId xmlns:p14="http://schemas.microsoft.com/office/powerpoint/2010/main" val="29263887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4569" y="648716"/>
            <a:ext cx="11419305" cy="1325563"/>
          </a:xfrm>
        </p:spPr>
        <p:txBody>
          <a:bodyPr/>
          <a:lstStyle/>
          <a:p>
            <a:pPr>
              <a:defRPr/>
            </a:pPr>
            <a:r>
              <a:rPr lang="en-US" dirty="0"/>
              <a:t>Which criteria/improvements increased provider satisfaction the most in your practice?</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13</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D68C3FD1-1BD9-489B-BEA2-0336263867F7}"/>
              </a:ext>
            </a:extLst>
          </p:cNvPr>
          <p:cNvSpPr>
            <a:spLocks noGrp="1"/>
          </p:cNvSpPr>
          <p:nvPr>
            <p:ph type="body" idx="1"/>
          </p:nvPr>
        </p:nvSpPr>
        <p:spPr>
          <a:xfrm>
            <a:off x="355599" y="1986780"/>
            <a:ext cx="11578095" cy="4510273"/>
          </a:xfrm>
        </p:spPr>
        <p:txBody>
          <a:bodyPr>
            <a:normAutofit/>
          </a:bodyPr>
          <a:lstStyle/>
          <a:p>
            <a:pPr marL="0" indent="0">
              <a:lnSpc>
                <a:spcPct val="100000"/>
              </a:lnSpc>
              <a:buNone/>
            </a:pPr>
            <a:r>
              <a:rPr lang="en-US" sz="2000" b="1" dirty="0"/>
              <a:t>BH 03 Behavioral Health Clinician in the Practice</a:t>
            </a:r>
          </a:p>
          <a:p>
            <a:pPr lvl="1">
              <a:lnSpc>
                <a:spcPct val="100000"/>
              </a:lnSpc>
            </a:pPr>
            <a:r>
              <a:rPr lang="en-US" sz="1800" dirty="0"/>
              <a:t>Warm handoffs help to improve patient follow through with treatment and leads to more interaction between providers and IBH clinicians, which improves the overall program in many ways.  It reminds the provider that the IBH clinician is truly part of the practice. </a:t>
            </a:r>
          </a:p>
          <a:p>
            <a:pPr marL="0" indent="0">
              <a:lnSpc>
                <a:spcPct val="100000"/>
              </a:lnSpc>
              <a:buNone/>
            </a:pPr>
            <a:r>
              <a:rPr lang="en-US" sz="2000" b="1" dirty="0"/>
              <a:t>BH 13 Evidence Based Decision Support: Mental Health Condition(s)</a:t>
            </a:r>
          </a:p>
          <a:p>
            <a:pPr lvl="1">
              <a:lnSpc>
                <a:spcPct val="100000"/>
              </a:lnSpc>
            </a:pPr>
            <a:r>
              <a:rPr lang="en-US" sz="1800" dirty="0"/>
              <a:t>The regular use of the Columbia Suicide scale allows providers to quickly and effectively triage patients to appropriate level of care based on the severity listed in the score. Suicidal thinking is quite common in primary care, and this tool allows us to more effectively and confidently handle these situations. </a:t>
            </a:r>
          </a:p>
          <a:p>
            <a:pPr lvl="1">
              <a:lnSpc>
                <a:spcPct val="100000"/>
              </a:lnSpc>
            </a:pPr>
            <a:endParaRPr lang="en-US" sz="100" dirty="0"/>
          </a:p>
          <a:p>
            <a:pPr marL="0" indent="0">
              <a:lnSpc>
                <a:spcPct val="100000"/>
              </a:lnSpc>
              <a:buNone/>
            </a:pPr>
            <a:r>
              <a:rPr lang="en-US" sz="2000" b="1" dirty="0"/>
              <a:t>BH 14 Evidence Based Decision Support—Substance Use Disorder(s)</a:t>
            </a:r>
          </a:p>
          <a:p>
            <a:pPr lvl="1">
              <a:lnSpc>
                <a:spcPct val="100000"/>
              </a:lnSpc>
            </a:pPr>
            <a:r>
              <a:rPr lang="en-US" sz="1800" dirty="0"/>
              <a:t>Adding the AUDIT screen for alcohol use as a backup to the CAGE-AID, along with the posted decision-making flowchart in the room, has allowed clinicians to more efficiently and objectively discuss alcohol use with our patients, and offer an appropriate level of support.  This tool allows us to discuss this more effectively with our patients</a:t>
            </a:r>
            <a:r>
              <a:rPr lang="en-US" sz="1800" dirty="0" smtClean="0"/>
              <a:t>.</a:t>
            </a:r>
            <a:endParaRPr lang="en-US" sz="1800" dirty="0"/>
          </a:p>
        </p:txBody>
      </p:sp>
    </p:spTree>
    <p:extLst>
      <p:ext uri="{BB962C8B-B14F-4D97-AF65-F5344CB8AC3E}">
        <p14:creationId xmlns:p14="http://schemas.microsoft.com/office/powerpoint/2010/main" val="9421021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206" y="535487"/>
            <a:ext cx="11108698" cy="1325563"/>
          </a:xfrm>
        </p:spPr>
        <p:txBody>
          <a:bodyPr>
            <a:normAutofit/>
          </a:bodyPr>
          <a:lstStyle/>
          <a:p>
            <a:pPr>
              <a:defRPr/>
            </a:pPr>
            <a:r>
              <a:rPr lang="en-US" sz="3200" dirty="0"/>
              <a:t>Which criteria were relatively easier to meet, and why? </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14</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D68C3FD1-1BD9-489B-BEA2-0336263867F7}"/>
              </a:ext>
            </a:extLst>
          </p:cNvPr>
          <p:cNvSpPr>
            <a:spLocks noGrp="1"/>
          </p:cNvSpPr>
          <p:nvPr>
            <p:ph type="body" idx="1"/>
          </p:nvPr>
        </p:nvSpPr>
        <p:spPr>
          <a:xfrm>
            <a:off x="666206" y="1639388"/>
            <a:ext cx="11020653" cy="4683920"/>
          </a:xfrm>
        </p:spPr>
        <p:txBody>
          <a:bodyPr>
            <a:normAutofit/>
          </a:bodyPr>
          <a:lstStyle/>
          <a:p>
            <a:pPr marL="0" indent="0">
              <a:lnSpc>
                <a:spcPct val="100000"/>
              </a:lnSpc>
              <a:buNone/>
            </a:pPr>
            <a:r>
              <a:rPr lang="en-US" sz="2400" b="1" u="sng" dirty="0"/>
              <a:t>Criteria already being historically satisfied and / or criteria supported in our EMR (AthenaHEALTH):</a:t>
            </a:r>
          </a:p>
          <a:p>
            <a:pPr>
              <a:lnSpc>
                <a:spcPct val="100000"/>
              </a:lnSpc>
            </a:pPr>
            <a:endParaRPr lang="en-US" sz="1200" dirty="0">
              <a:latin typeface="museo-sans"/>
            </a:endParaRPr>
          </a:p>
          <a:p>
            <a:pPr lvl="1">
              <a:lnSpc>
                <a:spcPct val="100000"/>
              </a:lnSpc>
            </a:pPr>
            <a:r>
              <a:rPr lang="en-US" sz="2000" dirty="0"/>
              <a:t>BH 04 Clinician Practicing Medication-Assisted Treatment</a:t>
            </a:r>
          </a:p>
          <a:p>
            <a:pPr lvl="1">
              <a:lnSpc>
                <a:spcPct val="100000"/>
              </a:lnSpc>
            </a:pPr>
            <a:r>
              <a:rPr lang="en-US" sz="2000" dirty="0"/>
              <a:t>BH 07 Behavioral Health Referrals Tracking and Monitoring</a:t>
            </a:r>
          </a:p>
          <a:p>
            <a:pPr lvl="1">
              <a:lnSpc>
                <a:spcPct val="100000"/>
              </a:lnSpc>
            </a:pPr>
            <a:r>
              <a:rPr lang="en-US" sz="2000" dirty="0"/>
              <a:t>BH 08 Integrated Health Record</a:t>
            </a:r>
          </a:p>
          <a:p>
            <a:pPr lvl="1">
              <a:lnSpc>
                <a:spcPct val="100000"/>
              </a:lnSpc>
            </a:pPr>
            <a:r>
              <a:rPr lang="en-US" sz="2000" dirty="0"/>
              <a:t>BH 10 Controlled Substance Database Review</a:t>
            </a:r>
          </a:p>
          <a:p>
            <a:pPr lvl="1">
              <a:lnSpc>
                <a:spcPct val="100000"/>
              </a:lnSpc>
            </a:pPr>
            <a:r>
              <a:rPr lang="en-US" sz="2000" dirty="0"/>
              <a:t>BH 11 Depression Screening</a:t>
            </a:r>
          </a:p>
          <a:p>
            <a:pPr lvl="1">
              <a:lnSpc>
                <a:spcPct val="100000"/>
              </a:lnSpc>
            </a:pPr>
            <a:r>
              <a:rPr lang="en-US" sz="2000" dirty="0"/>
              <a:t>BH 12 Behavioral Health Screenings</a:t>
            </a:r>
          </a:p>
          <a:p>
            <a:pPr lvl="1">
              <a:lnSpc>
                <a:spcPct val="100000"/>
              </a:lnSpc>
            </a:pPr>
            <a:r>
              <a:rPr lang="en-US" sz="2000" dirty="0"/>
              <a:t>BH 13 Evidence Based Decision Support—Mental Health Condition</a:t>
            </a:r>
          </a:p>
          <a:p>
            <a:pPr lvl="1">
              <a:lnSpc>
                <a:spcPct val="100000"/>
              </a:lnSpc>
            </a:pPr>
            <a:r>
              <a:rPr lang="en-US" sz="2000" dirty="0"/>
              <a:t>BH 15 Monitor and Adjust—Mental Health or Substance Use Disorder</a:t>
            </a:r>
          </a:p>
          <a:p>
            <a:pPr lvl="1">
              <a:lnSpc>
                <a:spcPct val="100000"/>
              </a:lnSpc>
            </a:pPr>
            <a:r>
              <a:rPr lang="en-US" sz="2000" dirty="0"/>
              <a:t>BH 17 Monitors Performance using at least two behavioral health clinical quality measures</a:t>
            </a:r>
            <a:endParaRPr lang="en-US" sz="2000" dirty="0">
              <a:latin typeface="museo-sans"/>
            </a:endParaRPr>
          </a:p>
        </p:txBody>
      </p:sp>
    </p:spTree>
    <p:extLst>
      <p:ext uri="{BB962C8B-B14F-4D97-AF65-F5344CB8AC3E}">
        <p14:creationId xmlns:p14="http://schemas.microsoft.com/office/powerpoint/2010/main" val="22238199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01100"/>
            <a:ext cx="10515600" cy="904435"/>
          </a:xfrm>
        </p:spPr>
        <p:txBody>
          <a:bodyPr>
            <a:normAutofit fontScale="90000"/>
          </a:bodyPr>
          <a:lstStyle/>
          <a:p>
            <a:pPr>
              <a:defRPr/>
            </a:pPr>
            <a:r>
              <a:rPr lang="en-US" dirty="0"/>
              <a:t>Which criteria were more challenging to meet, and why? </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15</a:t>
            </a:fld>
            <a:endParaRPr lang="en-US" altLang="en-US" dirty="0">
              <a:solidFill>
                <a:srgbClr val="FFFFFF"/>
              </a:solidFill>
            </a:endParaRPr>
          </a:p>
        </p:txBody>
      </p:sp>
      <p:sp>
        <p:nvSpPr>
          <p:cNvPr id="7" name="Text Placeholder 3">
            <a:extLst>
              <a:ext uri="{FF2B5EF4-FFF2-40B4-BE49-F238E27FC236}">
                <a16:creationId xmlns:a16="http://schemas.microsoft.com/office/drawing/2014/main" id="{2110C8B0-19CA-403C-BF24-F0EFC44C810B}"/>
              </a:ext>
            </a:extLst>
          </p:cNvPr>
          <p:cNvSpPr txBox="1">
            <a:spLocks/>
          </p:cNvSpPr>
          <p:nvPr/>
        </p:nvSpPr>
        <p:spPr>
          <a:xfrm>
            <a:off x="531429" y="1707968"/>
            <a:ext cx="11129141" cy="4087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50942" indent="-200911" algn="l" defTabSz="914400" rtl="0" eaLnBrk="1" latinLnBrk="0" hangingPunct="1">
              <a:lnSpc>
                <a:spcPct val="90000"/>
              </a:lnSpc>
              <a:spcBef>
                <a:spcPts val="422"/>
              </a:spcBef>
              <a:buFont typeface="Courier New"/>
              <a:buChar char="o"/>
              <a:defRPr sz="1500" kern="1200">
                <a:solidFill>
                  <a:schemeClr val="tx1"/>
                </a:solidFill>
                <a:latin typeface="Arial" panose="020B0604020202020204" pitchFamily="34" charset="0"/>
                <a:ea typeface="+mn-ea"/>
                <a:cs typeface="Arial" panose="020B0604020202020204" pitchFamily="34" charset="0"/>
              </a:defRPr>
            </a:lvl2pPr>
            <a:lvl3pPr marL="832217" indent="-160729" algn="l" defTabSz="914400" rtl="0" eaLnBrk="1" latinLnBrk="0" hangingPunct="1">
              <a:lnSpc>
                <a:spcPct val="90000"/>
              </a:lnSpc>
              <a:spcBef>
                <a:spcPts val="422"/>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153674" indent="-160729" algn="l" defTabSz="914400" rtl="0" eaLnBrk="1" latinLnBrk="0" hangingPunct="1">
              <a:lnSpc>
                <a:spcPct val="90000"/>
              </a:lnSpc>
              <a:spcBef>
                <a:spcPts val="422"/>
              </a:spcBef>
              <a:buFont typeface="Courier New"/>
              <a:buChar char="o"/>
              <a:defRPr sz="1500" kern="1200">
                <a:solidFill>
                  <a:schemeClr val="tx1"/>
                </a:solidFill>
                <a:latin typeface="Arial" panose="020B0604020202020204" pitchFamily="34" charset="0"/>
                <a:ea typeface="+mn-ea"/>
                <a:cs typeface="Arial" panose="020B0604020202020204" pitchFamily="34" charset="0"/>
              </a:defRPr>
            </a:lvl4pPr>
            <a:lvl5pPr marL="1475131" indent="-160729" algn="l" defTabSz="914400" rtl="0" eaLnBrk="1" latinLnBrk="0" hangingPunct="1">
              <a:lnSpc>
                <a:spcPct val="90000"/>
              </a:lnSpc>
              <a:spcBef>
                <a:spcPts val="422"/>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b="1" dirty="0"/>
              <a:t>BH 03 Behavioral Health Clinician in the </a:t>
            </a:r>
            <a:r>
              <a:rPr lang="en-US" sz="2000" b="1" dirty="0" smtClean="0"/>
              <a:t>Practice</a:t>
            </a:r>
          </a:p>
          <a:p>
            <a:pPr lvl="1">
              <a:lnSpc>
                <a:spcPct val="150000"/>
              </a:lnSpc>
            </a:pPr>
            <a:r>
              <a:rPr lang="en-US" sz="2000" dirty="0" smtClean="0"/>
              <a:t>During </a:t>
            </a:r>
            <a:r>
              <a:rPr lang="en-US" sz="2000" dirty="0"/>
              <a:t>the NCQA application process, we had to hire and train a new IBH clinician</a:t>
            </a:r>
          </a:p>
          <a:p>
            <a:pPr marL="0" indent="0">
              <a:lnSpc>
                <a:spcPct val="150000"/>
              </a:lnSpc>
              <a:buNone/>
            </a:pPr>
            <a:r>
              <a:rPr lang="en-US" sz="2000" b="1" dirty="0"/>
              <a:t>BH 05 Behavioral Health Referral </a:t>
            </a:r>
            <a:r>
              <a:rPr lang="en-US" sz="2000" b="1" dirty="0" smtClean="0"/>
              <a:t>Expectations</a:t>
            </a:r>
          </a:p>
          <a:p>
            <a:pPr lvl="1">
              <a:lnSpc>
                <a:spcPct val="150000"/>
              </a:lnSpc>
            </a:pPr>
            <a:r>
              <a:rPr lang="en-US" sz="2000" dirty="0" smtClean="0"/>
              <a:t>Required </a:t>
            </a:r>
            <a:r>
              <a:rPr lang="en-US" sz="2000" dirty="0"/>
              <a:t>us to pursue specialists willing to sign and commit to compact agreements</a:t>
            </a:r>
          </a:p>
          <a:p>
            <a:pPr marL="0" indent="0">
              <a:lnSpc>
                <a:spcPct val="150000"/>
              </a:lnSpc>
              <a:buNone/>
            </a:pPr>
            <a:r>
              <a:rPr lang="en-US" sz="2000" b="1" dirty="0"/>
              <a:t>BH 14 Evidence Based Decision Support—Substance Use </a:t>
            </a:r>
            <a:r>
              <a:rPr lang="en-US" sz="2000" b="1" dirty="0" smtClean="0"/>
              <a:t>Disorder</a:t>
            </a:r>
          </a:p>
          <a:p>
            <a:pPr lvl="1">
              <a:lnSpc>
                <a:spcPct val="150000"/>
              </a:lnSpc>
            </a:pPr>
            <a:r>
              <a:rPr lang="en-US" sz="2000" dirty="0"/>
              <a:t>N</a:t>
            </a:r>
            <a:r>
              <a:rPr lang="en-US" sz="2000" dirty="0" smtClean="0"/>
              <a:t>ot </a:t>
            </a:r>
            <a:r>
              <a:rPr lang="en-US" sz="2000" dirty="0"/>
              <a:t>supported by EMR functionality. Required us to implement a decision-tree, office-based workflow for the AUDIT screening tool. </a:t>
            </a:r>
          </a:p>
        </p:txBody>
      </p:sp>
    </p:spTree>
    <p:extLst>
      <p:ext uri="{BB962C8B-B14F-4D97-AF65-F5344CB8AC3E}">
        <p14:creationId xmlns:p14="http://schemas.microsoft.com/office/powerpoint/2010/main" val="21903420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Lessons learned/tips for other practices</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16</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D68C3FD1-1BD9-489B-BEA2-0336263867F7}"/>
              </a:ext>
            </a:extLst>
          </p:cNvPr>
          <p:cNvSpPr>
            <a:spLocks noGrp="1"/>
          </p:cNvSpPr>
          <p:nvPr>
            <p:ph type="body" idx="1"/>
          </p:nvPr>
        </p:nvSpPr>
        <p:spPr>
          <a:xfrm>
            <a:off x="462110" y="1382147"/>
            <a:ext cx="11533578" cy="4911563"/>
          </a:xfrm>
        </p:spPr>
        <p:txBody>
          <a:bodyPr>
            <a:noAutofit/>
          </a:bodyPr>
          <a:lstStyle/>
          <a:p>
            <a:pPr marL="0" indent="0">
              <a:lnSpc>
                <a:spcPct val="100000"/>
              </a:lnSpc>
              <a:buNone/>
            </a:pPr>
            <a:r>
              <a:rPr lang="en-US" sz="2400" b="1" dirty="0"/>
              <a:t>What did you learn from engaging in this </a:t>
            </a:r>
            <a:r>
              <a:rPr lang="en-US" sz="2400" b="1" dirty="0" smtClean="0"/>
              <a:t>process?</a:t>
            </a:r>
          </a:p>
          <a:p>
            <a:pPr lvl="1">
              <a:lnSpc>
                <a:spcPct val="100000"/>
              </a:lnSpc>
            </a:pPr>
            <a:r>
              <a:rPr lang="en-US" sz="2000" dirty="0" smtClean="0"/>
              <a:t>Plan </a:t>
            </a:r>
            <a:r>
              <a:rPr lang="en-US" sz="2000" dirty="0"/>
              <a:t>for additional time. APCM started process 02/2021 and achieved recognition </a:t>
            </a:r>
            <a:r>
              <a:rPr lang="en-US" sz="2000" dirty="0" smtClean="0"/>
              <a:t>04/2022</a:t>
            </a:r>
          </a:p>
          <a:p>
            <a:pPr marL="350031" lvl="1" indent="0">
              <a:lnSpc>
                <a:spcPct val="100000"/>
              </a:lnSpc>
              <a:buNone/>
            </a:pPr>
            <a:endParaRPr lang="en-US" sz="2000" dirty="0"/>
          </a:p>
          <a:p>
            <a:pPr marL="0" indent="0">
              <a:lnSpc>
                <a:spcPct val="100000"/>
              </a:lnSpc>
              <a:buNone/>
            </a:pPr>
            <a:r>
              <a:rPr lang="en-US" sz="2400" b="1" dirty="0"/>
              <a:t>What tips can you offer practices who are engaging in this process now? </a:t>
            </a:r>
          </a:p>
          <a:p>
            <a:pPr lvl="1">
              <a:lnSpc>
                <a:spcPct val="100000"/>
              </a:lnSpc>
            </a:pPr>
            <a:r>
              <a:rPr lang="en-US" sz="2000" dirty="0"/>
              <a:t>Identify someone in the practice to lead the Practice Transformation </a:t>
            </a:r>
          </a:p>
          <a:p>
            <a:pPr lvl="1">
              <a:lnSpc>
                <a:spcPct val="100000"/>
              </a:lnSpc>
            </a:pPr>
            <a:r>
              <a:rPr lang="en-US" sz="2000" dirty="0"/>
              <a:t>Schedule sufficient time each week to work on the Practice Transformation</a:t>
            </a:r>
          </a:p>
          <a:p>
            <a:pPr lvl="1">
              <a:lnSpc>
                <a:spcPct val="100000"/>
              </a:lnSpc>
            </a:pPr>
            <a:r>
              <a:rPr lang="en-US" sz="2000" dirty="0"/>
              <a:t>Keep office team updated regarding progress and involve in the Transformation whenever possible</a:t>
            </a:r>
          </a:p>
          <a:p>
            <a:pPr lvl="1">
              <a:lnSpc>
                <a:spcPct val="100000"/>
              </a:lnSpc>
            </a:pPr>
            <a:r>
              <a:rPr lang="en-US" sz="2000" dirty="0"/>
              <a:t>Perform an early and detailed office assessment in comparison to the NCQA PCMH BH criteria </a:t>
            </a:r>
          </a:p>
          <a:p>
            <a:pPr lvl="2">
              <a:lnSpc>
                <a:spcPct val="100000"/>
              </a:lnSpc>
            </a:pPr>
            <a:r>
              <a:rPr lang="en-US" sz="2000" dirty="0"/>
              <a:t>Identify “low hanging fruit” criteria and complete those quickly</a:t>
            </a:r>
          </a:p>
          <a:p>
            <a:pPr lvl="2">
              <a:lnSpc>
                <a:spcPct val="100000"/>
              </a:lnSpc>
            </a:pPr>
            <a:r>
              <a:rPr lang="en-US" sz="2000" dirty="0"/>
              <a:t>Identify criteria that may require more long-term investment and develop a plan </a:t>
            </a:r>
          </a:p>
          <a:p>
            <a:pPr lvl="1">
              <a:lnSpc>
                <a:spcPct val="100000"/>
              </a:lnSpc>
            </a:pPr>
            <a:r>
              <a:rPr lang="en-US" sz="2000" dirty="0"/>
              <a:t>Set up your NCQA QPASS account early</a:t>
            </a:r>
          </a:p>
          <a:p>
            <a:pPr lvl="2">
              <a:lnSpc>
                <a:spcPct val="100000"/>
              </a:lnSpc>
            </a:pPr>
            <a:r>
              <a:rPr lang="en-US" sz="2000" dirty="0"/>
              <a:t>Provide very clear evidence / documentation to </a:t>
            </a:r>
            <a:r>
              <a:rPr lang="en-US" sz="2000" dirty="0" smtClean="0"/>
              <a:t>NCQA</a:t>
            </a:r>
            <a:endParaRPr lang="en-US" sz="2000" dirty="0"/>
          </a:p>
        </p:txBody>
      </p:sp>
    </p:spTree>
    <p:extLst>
      <p:ext uri="{BB962C8B-B14F-4D97-AF65-F5344CB8AC3E}">
        <p14:creationId xmlns:p14="http://schemas.microsoft.com/office/powerpoint/2010/main" val="44670996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659593"/>
            <a:ext cx="10515600" cy="1325563"/>
          </a:xfrm>
        </p:spPr>
        <p:txBody>
          <a:bodyPr/>
          <a:lstStyle/>
          <a:p>
            <a:pPr>
              <a:defRPr/>
            </a:pPr>
            <a:r>
              <a:rPr lang="en-US" dirty="0"/>
              <a:t>Lessons learned/tips for other </a:t>
            </a:r>
            <a:r>
              <a:rPr lang="en-US" dirty="0" smtClean="0"/>
              <a:t>practices </a:t>
            </a:r>
            <a:br>
              <a:rPr lang="en-US" dirty="0" smtClean="0"/>
            </a:br>
            <a:r>
              <a:rPr lang="en-US" dirty="0" smtClean="0"/>
              <a:t>(cont.)</a:t>
            </a:r>
            <a:endParaRPr lang="en-US" dirty="0"/>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17</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D68C3FD1-1BD9-489B-BEA2-0336263867F7}"/>
              </a:ext>
            </a:extLst>
          </p:cNvPr>
          <p:cNvSpPr>
            <a:spLocks noGrp="1"/>
          </p:cNvSpPr>
          <p:nvPr>
            <p:ph type="body" idx="1"/>
          </p:nvPr>
        </p:nvSpPr>
        <p:spPr>
          <a:xfrm>
            <a:off x="1011533" y="2126985"/>
            <a:ext cx="10168933" cy="2416336"/>
          </a:xfrm>
        </p:spPr>
        <p:txBody>
          <a:bodyPr>
            <a:noAutofit/>
          </a:bodyPr>
          <a:lstStyle/>
          <a:p>
            <a:pPr marL="0" indent="0">
              <a:lnSpc>
                <a:spcPct val="100000"/>
              </a:lnSpc>
              <a:buNone/>
            </a:pPr>
            <a:r>
              <a:rPr lang="en-US" sz="2400" b="1" dirty="0" smtClean="0"/>
              <a:t>Anything </a:t>
            </a:r>
            <a:r>
              <a:rPr lang="en-US" sz="2400" b="1" dirty="0"/>
              <a:t>else you’d like to share with other practices? </a:t>
            </a:r>
          </a:p>
          <a:p>
            <a:pPr lvl="1">
              <a:lnSpc>
                <a:spcPct val="150000"/>
              </a:lnSpc>
            </a:pPr>
            <a:r>
              <a:rPr lang="en-US" sz="2000" dirty="0"/>
              <a:t>You will complete virtual “check-ins” with an NCQA reviewer. Be sure to have key stakeholders present.</a:t>
            </a:r>
          </a:p>
          <a:p>
            <a:pPr lvl="1">
              <a:lnSpc>
                <a:spcPct val="150000"/>
              </a:lnSpc>
            </a:pPr>
            <a:r>
              <a:rPr lang="en-US" sz="2000" dirty="0"/>
              <a:t>Be prepared to quickly address “requests for clarification” from your NCQA reviewer.</a:t>
            </a:r>
          </a:p>
          <a:p>
            <a:pPr lvl="1">
              <a:lnSpc>
                <a:spcPct val="150000"/>
              </a:lnSpc>
            </a:pPr>
            <a:r>
              <a:rPr lang="en-US" sz="2000" dirty="0"/>
              <a:t>Be prepared for re-accreditation. Initial accreditation achieved 04/2022 with re-accreditation due 07/2022.</a:t>
            </a:r>
          </a:p>
        </p:txBody>
      </p:sp>
    </p:spTree>
    <p:extLst>
      <p:ext uri="{BB962C8B-B14F-4D97-AF65-F5344CB8AC3E}">
        <p14:creationId xmlns:p14="http://schemas.microsoft.com/office/powerpoint/2010/main" val="41401442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4586" y="2516074"/>
            <a:ext cx="6302828" cy="1325563"/>
          </a:xfrm>
        </p:spPr>
        <p:txBody>
          <a:bodyPr/>
          <a:lstStyle/>
          <a:p>
            <a:pPr>
              <a:defRPr/>
            </a:pPr>
            <a:r>
              <a:rPr lang="en-US" dirty="0"/>
              <a:t>Questions from the practices?  </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fld id="{30BF01CD-AE01-4B2F-8295-74B8DCCC4BC9}" type="slidenum">
              <a:rPr lang="en-US" altLang="en-US">
                <a:solidFill>
                  <a:srgbClr val="FFFFFF"/>
                </a:solidFill>
              </a:rPr>
              <a:pPr algn="r"/>
              <a:t>18</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D68C3FD1-1BD9-489B-BEA2-0336263867F7}"/>
              </a:ext>
            </a:extLst>
          </p:cNvPr>
          <p:cNvSpPr>
            <a:spLocks noGrp="1"/>
          </p:cNvSpPr>
          <p:nvPr>
            <p:ph type="body" idx="1"/>
          </p:nvPr>
        </p:nvSpPr>
        <p:spPr/>
        <p:txBody>
          <a:bodyPr>
            <a:normAutofit/>
          </a:bodyPr>
          <a:lstStyle/>
          <a:p>
            <a:pPr marL="0" indent="0">
              <a:lnSpc>
                <a:spcPct val="200000"/>
              </a:lnSpc>
              <a:buNone/>
            </a:pPr>
            <a:r>
              <a:rPr lang="en-US" dirty="0"/>
              <a:t> </a:t>
            </a:r>
          </a:p>
        </p:txBody>
      </p:sp>
    </p:spTree>
    <p:extLst>
      <p:ext uri="{BB962C8B-B14F-4D97-AF65-F5344CB8AC3E}">
        <p14:creationId xmlns:p14="http://schemas.microsoft.com/office/powerpoint/2010/main" val="33117920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46" y="349250"/>
            <a:ext cx="7543800" cy="1449387"/>
          </a:xfrm>
        </p:spPr>
        <p:txBody>
          <a:bodyPr/>
          <a:lstStyle/>
          <a:p>
            <a:r>
              <a:rPr lang="en-US" dirty="0"/>
              <a:t>Upcoming Milestones</a:t>
            </a:r>
          </a:p>
        </p:txBody>
      </p:sp>
      <p:sp>
        <p:nvSpPr>
          <p:cNvPr id="3" name="Slide Number Placeholder 2"/>
          <p:cNvSpPr>
            <a:spLocks noGrp="1"/>
          </p:cNvSpPr>
          <p:nvPr>
            <p:ph type="sldNum" sz="quarter" idx="12"/>
          </p:nvPr>
        </p:nvSpPr>
        <p:spPr/>
        <p:txBody>
          <a:bodyPr/>
          <a:lstStyle/>
          <a:p>
            <a:pPr>
              <a:defRPr/>
            </a:pPr>
            <a:fld id="{4835E621-F829-4540-9A5E-65247D6AB71C}" type="slidenum">
              <a:rPr lang="en-US" altLang="en-US" smtClean="0"/>
              <a:pPr>
                <a:defRPr/>
              </a:pPr>
              <a:t>19</a:t>
            </a:fld>
            <a:endParaRPr lang="en-US" altLang="en-US"/>
          </a:p>
        </p:txBody>
      </p:sp>
      <p:graphicFrame>
        <p:nvGraphicFramePr>
          <p:cNvPr id="4" name="Table 3"/>
          <p:cNvGraphicFramePr>
            <a:graphicFrameLocks noGrp="1"/>
          </p:cNvGraphicFramePr>
          <p:nvPr>
            <p:extLst>
              <p:ext uri="{D42A27DB-BD31-4B8C-83A1-F6EECF244321}">
                <p14:modId xmlns:p14="http://schemas.microsoft.com/office/powerpoint/2010/main" val="19178169"/>
              </p:ext>
            </p:extLst>
          </p:nvPr>
        </p:nvGraphicFramePr>
        <p:xfrm>
          <a:off x="2658319" y="1958404"/>
          <a:ext cx="6875362" cy="3524541"/>
        </p:xfrm>
        <a:graphic>
          <a:graphicData uri="http://schemas.openxmlformats.org/drawingml/2006/table">
            <a:tbl>
              <a:tblPr firstRow="1" bandRow="1">
                <a:tableStyleId>{5C22544A-7EE6-4342-B048-85BDC9FD1C3A}</a:tableStyleId>
              </a:tblPr>
              <a:tblGrid>
                <a:gridCol w="4329675">
                  <a:extLst>
                    <a:ext uri="{9D8B030D-6E8A-4147-A177-3AD203B41FA5}">
                      <a16:colId xmlns:a16="http://schemas.microsoft.com/office/drawing/2014/main" val="178991312"/>
                    </a:ext>
                  </a:extLst>
                </a:gridCol>
                <a:gridCol w="2545687">
                  <a:extLst>
                    <a:ext uri="{9D8B030D-6E8A-4147-A177-3AD203B41FA5}">
                      <a16:colId xmlns:a16="http://schemas.microsoft.com/office/drawing/2014/main" val="2468107981"/>
                    </a:ext>
                  </a:extLst>
                </a:gridCol>
              </a:tblGrid>
              <a:tr h="644793">
                <a:tc>
                  <a:txBody>
                    <a:bodyPr/>
                    <a:lstStyle/>
                    <a:p>
                      <a:r>
                        <a:rPr lang="en-US" sz="3000" dirty="0"/>
                        <a:t>Milestone</a:t>
                      </a:r>
                    </a:p>
                  </a:txBody>
                  <a:tcPr/>
                </a:tc>
                <a:tc>
                  <a:txBody>
                    <a:bodyPr/>
                    <a:lstStyle/>
                    <a:p>
                      <a:r>
                        <a:rPr lang="en-US" sz="3000" dirty="0"/>
                        <a:t>D</a:t>
                      </a:r>
                      <a:r>
                        <a:rPr lang="en-US" sz="3000" baseline="0" dirty="0"/>
                        <a:t>ate</a:t>
                      </a:r>
                      <a:endParaRPr lang="en-US" sz="3000" dirty="0"/>
                    </a:p>
                  </a:txBody>
                  <a:tcPr/>
                </a:tc>
                <a:extLst>
                  <a:ext uri="{0D108BD9-81ED-4DB2-BD59-A6C34878D82A}">
                    <a16:rowId xmlns:a16="http://schemas.microsoft.com/office/drawing/2014/main" val="493831390"/>
                  </a:ext>
                </a:extLst>
              </a:tr>
              <a:tr h="820386">
                <a:tc>
                  <a:txBody>
                    <a:bodyPr/>
                    <a:lstStyle/>
                    <a:p>
                      <a:pPr algn="ctr"/>
                      <a:r>
                        <a:rPr lang="en-US" sz="3000" dirty="0"/>
                        <a:t> Final PDSA Due </a:t>
                      </a:r>
                    </a:p>
                  </a:txBody>
                  <a:tcPr anchor="ctr"/>
                </a:tc>
                <a:tc>
                  <a:txBody>
                    <a:bodyPr/>
                    <a:lstStyle/>
                    <a:p>
                      <a:pPr algn="ctr"/>
                      <a:r>
                        <a:rPr lang="en-US" sz="2800" dirty="0"/>
                        <a:t>April 14, 2023</a:t>
                      </a:r>
                    </a:p>
                  </a:txBody>
                  <a:tcPr anchor="ctr"/>
                </a:tc>
                <a:extLst>
                  <a:ext uri="{0D108BD9-81ED-4DB2-BD59-A6C34878D82A}">
                    <a16:rowId xmlns:a16="http://schemas.microsoft.com/office/drawing/2014/main" val="4006319970"/>
                  </a:ext>
                </a:extLst>
              </a:tr>
              <a:tr h="928961">
                <a:tc>
                  <a:txBody>
                    <a:bodyPr/>
                    <a:lstStyle/>
                    <a:p>
                      <a:pPr algn="ctr"/>
                      <a:r>
                        <a:rPr lang="en-US" sz="3000" dirty="0"/>
                        <a:t>Y2 Wrap</a:t>
                      </a:r>
                      <a:r>
                        <a:rPr lang="en-US" sz="3000" baseline="0" dirty="0"/>
                        <a:t>-up Meeting </a:t>
                      </a:r>
                      <a:endParaRPr lang="en-US" sz="3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a:t>April 27, 2023</a:t>
                      </a:r>
                      <a:endParaRPr lang="en-US" sz="2800" dirty="0"/>
                    </a:p>
                  </a:txBody>
                  <a:tcPr anchor="ctr"/>
                </a:tc>
                <a:extLst>
                  <a:ext uri="{0D108BD9-81ED-4DB2-BD59-A6C34878D82A}">
                    <a16:rowId xmlns:a16="http://schemas.microsoft.com/office/drawing/2014/main" val="1044623190"/>
                  </a:ext>
                </a:extLst>
              </a:tr>
              <a:tr h="1114482">
                <a:tc>
                  <a:txBody>
                    <a:bodyPr/>
                    <a:lstStyle/>
                    <a:p>
                      <a:pPr algn="ctr"/>
                      <a:r>
                        <a:rPr lang="en-US" sz="3000" dirty="0"/>
                        <a:t>NCQA Applicatio</a:t>
                      </a:r>
                      <a:r>
                        <a:rPr lang="en-US" sz="3000" baseline="0" dirty="0"/>
                        <a:t>n </a:t>
                      </a:r>
                      <a:r>
                        <a:rPr lang="en-US" sz="3000" baseline="0" dirty="0" smtClean="0"/>
                        <a:t>/ Action Plan for Y2 practices Due</a:t>
                      </a:r>
                      <a:endParaRPr lang="en-US" sz="3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April 30, 2023</a:t>
                      </a:r>
                    </a:p>
                  </a:txBody>
                  <a:tcPr anchor="ctr"/>
                </a:tc>
                <a:extLst>
                  <a:ext uri="{0D108BD9-81ED-4DB2-BD59-A6C34878D82A}">
                    <a16:rowId xmlns:a16="http://schemas.microsoft.com/office/drawing/2014/main" val="3960866683"/>
                  </a:ext>
                </a:extLst>
              </a:tr>
            </a:tbl>
          </a:graphicData>
        </a:graphic>
      </p:graphicFrame>
    </p:spTree>
    <p:extLst>
      <p:ext uri="{BB962C8B-B14F-4D97-AF65-F5344CB8AC3E}">
        <p14:creationId xmlns:p14="http://schemas.microsoft.com/office/powerpoint/2010/main" val="354706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0B7F4BF-9CF3-412B-ACAA-4355B5735E2F}" type="slidenum">
              <a:rPr lang="en-US" altLang="en-US" smtClean="0">
                <a:solidFill>
                  <a:srgbClr val="FFFFFF"/>
                </a:solidFill>
              </a:rPr>
              <a:pPr/>
              <a:t>2</a:t>
            </a:fld>
            <a:endParaRPr lang="en-US" altLang="en-US">
              <a:solidFill>
                <a:srgbClr val="FFFFFF"/>
              </a:solidFill>
            </a:endParaRPr>
          </a:p>
        </p:txBody>
      </p:sp>
      <p:sp>
        <p:nvSpPr>
          <p:cNvPr id="2" name="Title 1"/>
          <p:cNvSpPr>
            <a:spLocks noGrp="1"/>
          </p:cNvSpPr>
          <p:nvPr>
            <p:ph type="title" idx="4294967295"/>
          </p:nvPr>
        </p:nvSpPr>
        <p:spPr>
          <a:xfrm>
            <a:off x="783054" y="645275"/>
            <a:ext cx="8248650" cy="1265238"/>
          </a:xfrm>
        </p:spPr>
        <p:txBody>
          <a:bodyPr>
            <a:noAutofit/>
          </a:bodyPr>
          <a:lstStyle/>
          <a:p>
            <a:pPr>
              <a:defRPr/>
            </a:pPr>
            <a:r>
              <a:rPr lang="en-US"/>
              <a:t>Agenda </a:t>
            </a:r>
            <a:r>
              <a:rPr lang="en-US" dirty="0">
                <a:solidFill>
                  <a:schemeClr val="tx1">
                    <a:lumMod val="75000"/>
                    <a:lumOff val="25000"/>
                  </a:schemeClr>
                </a:solidFill>
                <a:latin typeface="+mn-lt"/>
              </a:rPr>
              <a:t/>
            </a:r>
            <a:br>
              <a:rPr lang="en-US" dirty="0">
                <a:solidFill>
                  <a:schemeClr val="tx1">
                    <a:lumMod val="75000"/>
                    <a:lumOff val="25000"/>
                  </a:schemeClr>
                </a:solidFill>
                <a:latin typeface="+mn-lt"/>
              </a:rPr>
            </a:br>
            <a:endParaRPr lang="en-US" dirty="0">
              <a:solidFill>
                <a:schemeClr val="tx1">
                  <a:lumMod val="75000"/>
                  <a:lumOff val="25000"/>
                </a:schemeClr>
              </a:solidFill>
              <a:latin typeface="+mn-lt"/>
            </a:endParaRPr>
          </a:p>
        </p:txBody>
      </p:sp>
      <p:sp>
        <p:nvSpPr>
          <p:cNvPr id="11268" name="Content Placeholder 2"/>
          <p:cNvSpPr>
            <a:spLocks noGrp="1"/>
          </p:cNvSpPr>
          <p:nvPr>
            <p:ph idx="4294967295"/>
          </p:nvPr>
        </p:nvSpPr>
        <p:spPr>
          <a:xfrm>
            <a:off x="2063751" y="1719263"/>
            <a:ext cx="8156575" cy="3998912"/>
          </a:xfrm>
        </p:spPr>
        <p:txBody>
          <a:bodyPr/>
          <a:lstStyle/>
          <a:p>
            <a:endParaRPr lang="en-US" sz="1400" dirty="0"/>
          </a:p>
          <a:p>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1539885990"/>
              </p:ext>
            </p:extLst>
          </p:nvPr>
        </p:nvGraphicFramePr>
        <p:xfrm>
          <a:off x="1715366" y="1307937"/>
          <a:ext cx="8761269" cy="3861449"/>
        </p:xfrm>
        <a:graphic>
          <a:graphicData uri="http://schemas.openxmlformats.org/drawingml/2006/table">
            <a:tbl>
              <a:tblPr firstRow="1" firstCol="1" bandRow="1">
                <a:tableStyleId>{5C22544A-7EE6-4342-B048-85BDC9FD1C3A}</a:tableStyleId>
              </a:tblPr>
              <a:tblGrid>
                <a:gridCol w="1702271">
                  <a:extLst>
                    <a:ext uri="{9D8B030D-6E8A-4147-A177-3AD203B41FA5}">
                      <a16:colId xmlns:a16="http://schemas.microsoft.com/office/drawing/2014/main" val="20000"/>
                    </a:ext>
                  </a:extLst>
                </a:gridCol>
                <a:gridCol w="4716671">
                  <a:extLst>
                    <a:ext uri="{9D8B030D-6E8A-4147-A177-3AD203B41FA5}">
                      <a16:colId xmlns:a16="http://schemas.microsoft.com/office/drawing/2014/main" val="20001"/>
                    </a:ext>
                  </a:extLst>
                </a:gridCol>
                <a:gridCol w="2342327">
                  <a:extLst>
                    <a:ext uri="{9D8B030D-6E8A-4147-A177-3AD203B41FA5}">
                      <a16:colId xmlns:a16="http://schemas.microsoft.com/office/drawing/2014/main" val="20002"/>
                    </a:ext>
                  </a:extLst>
                </a:gridCol>
              </a:tblGrid>
              <a:tr h="647842">
                <a:tc>
                  <a:txBody>
                    <a:bodyPr/>
                    <a:lstStyle/>
                    <a:p>
                      <a:pPr algn="ctr"/>
                      <a:r>
                        <a:rPr lang="en-US" sz="2000" dirty="0">
                          <a:effectLst/>
                        </a:rPr>
                        <a:t>8:00 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l" defTabSz="914400" rtl="0" eaLnBrk="1" latinLnBrk="0" hangingPunct="1"/>
                      <a:r>
                        <a:rPr lang="en-US" sz="2000" b="0" kern="1200" dirty="0">
                          <a:solidFill>
                            <a:schemeClr val="tx1"/>
                          </a:solidFill>
                          <a:effectLst/>
                          <a:latin typeface="+mn-lt"/>
                          <a:ea typeface="+mn-ea"/>
                          <a:cs typeface="+mn-cs"/>
                        </a:rPr>
                        <a:t>Welcome </a:t>
                      </a:r>
                    </a:p>
                  </a:txBody>
                  <a:tcPr marL="68580" marR="68580" marT="0" marB="0" anchor="ctr">
                    <a:solidFill>
                      <a:schemeClr val="accent1">
                        <a:lumMod val="20000"/>
                        <a:lumOff val="80000"/>
                      </a:schemeClr>
                    </a:solidFill>
                  </a:tcPr>
                </a:tc>
                <a:tc>
                  <a:txBody>
                    <a:bodyPr/>
                    <a:lstStyle/>
                    <a:p>
                      <a:pPr marL="0" algn="l" defTabSz="914400" rtl="0" eaLnBrk="1" latinLnBrk="0" hangingPunct="1"/>
                      <a:r>
                        <a:rPr lang="en-US" sz="2000" b="0" kern="1200" dirty="0">
                          <a:solidFill>
                            <a:schemeClr val="tx1"/>
                          </a:solidFill>
                          <a:effectLst/>
                          <a:latin typeface="+mn-lt"/>
                          <a:ea typeface="+mn-ea"/>
                          <a:cs typeface="+mn-cs"/>
                        </a:rPr>
                        <a:t>Dr.</a:t>
                      </a:r>
                      <a:r>
                        <a:rPr lang="en-US" sz="2000" b="0" kern="1200" baseline="0" dirty="0">
                          <a:solidFill>
                            <a:schemeClr val="tx1"/>
                          </a:solidFill>
                          <a:effectLst/>
                          <a:latin typeface="+mn-lt"/>
                          <a:ea typeface="+mn-ea"/>
                          <a:cs typeface="+mn-cs"/>
                        </a:rPr>
                        <a:t> Nelly Burdette</a:t>
                      </a:r>
                      <a:endParaRPr lang="en-US" sz="2000" b="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1378505">
                <a:tc>
                  <a:txBody>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8:05 am</a:t>
                      </a:r>
                    </a:p>
                  </a:txBody>
                  <a:tcPr marL="68580" marR="68580" marT="0" marB="0" anchor="ctr"/>
                </a:tc>
                <a:tc>
                  <a:txBody>
                    <a:bodyPr/>
                    <a:lstStyle/>
                    <a:p>
                      <a:r>
                        <a:rPr lang="en-US" sz="2000" dirty="0">
                          <a:solidFill>
                            <a:schemeClr val="tx1"/>
                          </a:solidFill>
                          <a:effectLst/>
                        </a:rPr>
                        <a:t>Lessons</a:t>
                      </a:r>
                      <a:r>
                        <a:rPr lang="en-US" sz="2000" baseline="0" dirty="0">
                          <a:solidFill>
                            <a:schemeClr val="tx1"/>
                          </a:solidFill>
                          <a:effectLst/>
                        </a:rPr>
                        <a:t> and Highlights on the NCQA Distinction application process from Associates in Primary Care </a:t>
                      </a:r>
                      <a:endParaRPr lang="en-US" sz="2000" dirty="0">
                        <a:solidFill>
                          <a:schemeClr val="tx1"/>
                        </a:solidFill>
                        <a:effectLst/>
                      </a:endParaRPr>
                    </a:p>
                  </a:txBody>
                  <a:tcPr marL="68580" marR="68580" marT="0" marB="0" anchor="ctr"/>
                </a:tc>
                <a:tc>
                  <a:txBody>
                    <a:bodyPr/>
                    <a:lstStyle/>
                    <a:p>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William R. Webb </a:t>
                      </a:r>
                    </a:p>
                    <a:p>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Gregory Steinmetz, MD</a:t>
                      </a:r>
                    </a:p>
                  </a:txBody>
                  <a:tcPr marL="68580" marR="68580" marT="0" marB="0" anchor="ctr"/>
                </a:tc>
                <a:extLst>
                  <a:ext uri="{0D108BD9-81ED-4DB2-BD59-A6C34878D82A}">
                    <a16:rowId xmlns:a16="http://schemas.microsoft.com/office/drawing/2014/main" val="10003"/>
                  </a:ext>
                </a:extLst>
              </a:tr>
              <a:tr h="500854">
                <a:tc>
                  <a:txBody>
                    <a:bodyPr/>
                    <a:lstStyle/>
                    <a:p>
                      <a:pPr algn="ct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8:40-8:55</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2000" dirty="0">
                          <a:solidFill>
                            <a:schemeClr val="tx1"/>
                          </a:solidFill>
                          <a:effectLst/>
                        </a:rPr>
                        <a:t>Questions/Discussion</a:t>
                      </a:r>
                    </a:p>
                  </a:txBody>
                  <a:tcPr marL="68580" marR="68580" marT="0" marB="0" anchor="ctr"/>
                </a:tc>
                <a:tc>
                  <a:txBody>
                    <a:bodyPr/>
                    <a:lstStyle/>
                    <a:p>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7237904"/>
                  </a:ext>
                </a:extLst>
              </a:tr>
              <a:tr h="488598">
                <a:tc>
                  <a:txBody>
                    <a:bodyPr/>
                    <a:lstStyle/>
                    <a:p>
                      <a:pPr algn="ct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8:55-9:00</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2000" dirty="0">
                          <a:solidFill>
                            <a:schemeClr val="tx1"/>
                          </a:solidFill>
                          <a:effectLst/>
                        </a:rPr>
                        <a:t>CTC-RI</a:t>
                      </a:r>
                      <a:r>
                        <a:rPr lang="en-US" sz="2000" baseline="0" dirty="0">
                          <a:solidFill>
                            <a:schemeClr val="tx1"/>
                          </a:solidFill>
                          <a:effectLst/>
                        </a:rPr>
                        <a:t> Updates/Next Steps</a:t>
                      </a:r>
                      <a:endParaRPr lang="en-US" sz="2000" dirty="0">
                        <a:solidFill>
                          <a:schemeClr val="tx1"/>
                        </a:solidFill>
                        <a:effectLst/>
                      </a:endParaRPr>
                    </a:p>
                  </a:txBody>
                  <a:tcPr marL="68580" marR="68580" marT="0" marB="0" anchor="ctr"/>
                </a:tc>
                <a:tc>
                  <a:txBody>
                    <a:bodyPr/>
                    <a:lstStyle/>
                    <a:p>
                      <a:r>
                        <a:rPr lang="en-US" sz="2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 Liz Cantor</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5123942"/>
                  </a:ext>
                </a:extLst>
              </a:tr>
              <a:tr h="845650">
                <a:tc>
                  <a:txBody>
                    <a:bodyPr/>
                    <a:lstStyle/>
                    <a:p>
                      <a:pPr algn="ctr"/>
                      <a:r>
                        <a:rPr lang="en-US" sz="2000" dirty="0">
                          <a:effectLst/>
                        </a:rPr>
                        <a:t>9:00am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2000" dirty="0">
                          <a:solidFill>
                            <a:schemeClr val="tx1"/>
                          </a:solidFill>
                          <a:effectLst/>
                          <a:latin typeface="+mn-lt"/>
                          <a:ea typeface="+mn-ea"/>
                          <a:cs typeface="+mn-cs"/>
                        </a:rPr>
                        <a:t>Additional Technical Assistance/Office</a:t>
                      </a:r>
                      <a:r>
                        <a:rPr lang="en-US" sz="2000" baseline="0" dirty="0">
                          <a:solidFill>
                            <a:schemeClr val="tx1"/>
                          </a:solidFill>
                          <a:effectLst/>
                          <a:latin typeface="+mn-lt"/>
                          <a:ea typeface="+mn-ea"/>
                          <a:cs typeface="+mn-cs"/>
                        </a:rPr>
                        <a:t> Hours available (optional)</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1800" dirty="0">
                          <a:solidFill>
                            <a:schemeClr val="tx1"/>
                          </a:solidFill>
                          <a:effectLst/>
                          <a:latin typeface="+mn-lt"/>
                          <a:ea typeface="+mn-ea"/>
                          <a:cs typeface="+mn-cs"/>
                        </a:rPr>
                        <a:t>Dr. Nelly </a:t>
                      </a:r>
                      <a:r>
                        <a:rPr lang="en-US" sz="1800" dirty="0" smtClean="0">
                          <a:solidFill>
                            <a:schemeClr val="tx1"/>
                          </a:solidFill>
                          <a:effectLst/>
                          <a:latin typeface="+mn-lt"/>
                          <a:ea typeface="+mn-ea"/>
                          <a:cs typeface="+mn-cs"/>
                        </a:rPr>
                        <a:t>Burdette</a:t>
                      </a:r>
                    </a:p>
                    <a:p>
                      <a:r>
                        <a:rPr lang="en-US" sz="1800" dirty="0" smtClean="0">
                          <a:solidFill>
                            <a:schemeClr val="tx1"/>
                          </a:solidFill>
                          <a:effectLst/>
                          <a:latin typeface="+mn-lt"/>
                          <a:ea typeface="+mn-ea"/>
                          <a:cs typeface="+mn-cs"/>
                        </a:rPr>
                        <a:t>Dr. Liz Cantor</a:t>
                      </a:r>
                    </a:p>
                    <a:p>
                      <a:r>
                        <a:rPr lang="en-US" sz="1800" dirty="0" smtClean="0">
                          <a:solidFill>
                            <a:schemeClr val="tx1"/>
                          </a:solidFill>
                          <a:effectLst/>
                          <a:latin typeface="+mn-lt"/>
                          <a:ea typeface="+mn-ea"/>
                          <a:cs typeface="+mn-cs"/>
                        </a:rPr>
                        <a:t>Dr</a:t>
                      </a:r>
                      <a:r>
                        <a:rPr lang="en-US" sz="1800" dirty="0">
                          <a:solidFill>
                            <a:schemeClr val="tx1"/>
                          </a:solidFill>
                          <a:effectLst/>
                          <a:latin typeface="+mn-lt"/>
                          <a:ea typeface="+mn-ea"/>
                          <a:cs typeface="+mn-cs"/>
                        </a:rPr>
                        <a:t>. Kristin David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grpSp>
        <p:nvGrpSpPr>
          <p:cNvPr id="8" name="Group 7"/>
          <p:cNvGrpSpPr/>
          <p:nvPr/>
        </p:nvGrpSpPr>
        <p:grpSpPr>
          <a:xfrm>
            <a:off x="1665921" y="5202694"/>
            <a:ext cx="8860158" cy="1374283"/>
            <a:chOff x="1698504" y="5202694"/>
            <a:chExt cx="7774560" cy="1374283"/>
          </a:xfrm>
        </p:grpSpPr>
        <p:pic>
          <p:nvPicPr>
            <p:cNvPr id="6" name="Picture 5"/>
            <p:cNvPicPr>
              <a:picLocks noChangeAspect="1"/>
            </p:cNvPicPr>
            <p:nvPr/>
          </p:nvPicPr>
          <p:blipFill>
            <a:blip r:embed="rId2"/>
            <a:stretch>
              <a:fillRect/>
            </a:stretch>
          </p:blipFill>
          <p:spPr>
            <a:xfrm>
              <a:off x="4961681" y="5202694"/>
              <a:ext cx="4511383" cy="1125089"/>
            </a:xfrm>
            <a:prstGeom prst="rect">
              <a:avLst/>
            </a:prstGeom>
          </p:spPr>
        </p:pic>
        <p:sp>
          <p:nvSpPr>
            <p:cNvPr id="4" name="Rectangle 3"/>
            <p:cNvSpPr/>
            <p:nvPr/>
          </p:nvSpPr>
          <p:spPr>
            <a:xfrm>
              <a:off x="1698504" y="5653647"/>
              <a:ext cx="3104990" cy="923330"/>
            </a:xfrm>
            <a:prstGeom prst="rect">
              <a:avLst/>
            </a:prstGeom>
          </p:spPr>
          <p:txBody>
            <a:bodyPr wrap="square">
              <a:spAutoFit/>
            </a:bodyPr>
            <a:lstStyle/>
            <a:p>
              <a:pPr algn="ctr"/>
              <a:r>
                <a:rPr lang="en-US" b="1" i="1" dirty="0"/>
                <a:t>Thank you to UnitedHealthcare for sponsoring this project</a:t>
              </a:r>
            </a:p>
          </p:txBody>
        </p:sp>
      </p:grpSp>
      <p:sp>
        <p:nvSpPr>
          <p:cNvPr id="7" name="TextBox 6"/>
          <p:cNvSpPr txBox="1"/>
          <p:nvPr/>
        </p:nvSpPr>
        <p:spPr>
          <a:xfrm>
            <a:off x="2767174" y="6459538"/>
            <a:ext cx="6431623" cy="369332"/>
          </a:xfrm>
          <a:prstGeom prst="rect">
            <a:avLst/>
          </a:prstGeom>
          <a:noFill/>
        </p:spPr>
        <p:txBody>
          <a:bodyPr wrap="square" rtlCol="0">
            <a:spAutoFit/>
          </a:bodyPr>
          <a:lstStyle/>
          <a:p>
            <a:r>
              <a:rPr lang="en-US" i="1" dirty="0">
                <a:solidFill>
                  <a:schemeClr val="bg1">
                    <a:lumMod val="95000"/>
                  </a:schemeClr>
                </a:solidFill>
              </a:rPr>
              <a:t>Meeting will be recorded; Please keep your microphone on mute</a:t>
            </a:r>
          </a:p>
        </p:txBody>
      </p:sp>
    </p:spTree>
    <p:extLst>
      <p:ext uri="{BB962C8B-B14F-4D97-AF65-F5344CB8AC3E}">
        <p14:creationId xmlns:p14="http://schemas.microsoft.com/office/powerpoint/2010/main" val="3736498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a:defRPr/>
            </a:pPr>
            <a:fld id="{4835E621-F829-4540-9A5E-65247D6AB71C}" type="slidenum">
              <a:rPr lang="en-US" altLang="en-US" smtClean="0"/>
              <a:pPr>
                <a:defRPr/>
              </a:pPr>
              <a:t>20</a:t>
            </a:fld>
            <a:endParaRPr lang="en-US" altLang="en-US"/>
          </a:p>
        </p:txBody>
      </p:sp>
      <p:pic>
        <p:nvPicPr>
          <p:cNvPr id="1026" name="Picture 2" descr="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119" y="1976582"/>
            <a:ext cx="6427762" cy="35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20861" y="821682"/>
            <a:ext cx="9491239" cy="852055"/>
          </a:xfrm>
        </p:spPr>
        <p:txBody>
          <a:bodyPr>
            <a:normAutofit fontScale="90000"/>
          </a:bodyPr>
          <a:lstStyle/>
          <a:p>
            <a:r>
              <a:rPr lang="en-US" sz="2700" b="1" dirty="0"/>
              <a:t>CTC-RI Module to Support NCQA BH Distinction Preparation</a:t>
            </a:r>
            <a:br>
              <a:rPr lang="en-US" sz="2700" b="1" dirty="0"/>
            </a:br>
            <a:r>
              <a:rPr lang="en-US" sz="2700" b="1" dirty="0"/>
              <a:t/>
            </a:r>
            <a:br>
              <a:rPr lang="en-US" sz="2700" b="1" dirty="0"/>
            </a:br>
            <a:r>
              <a:rPr lang="en-US" sz="1650" dirty="0"/>
              <a:t>Your practice lead will receive login instructions to access this module</a:t>
            </a:r>
          </a:p>
        </p:txBody>
      </p:sp>
    </p:spTree>
    <p:extLst>
      <p:ext uri="{BB962C8B-B14F-4D97-AF65-F5344CB8AC3E}">
        <p14:creationId xmlns:p14="http://schemas.microsoft.com/office/powerpoint/2010/main" val="139911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21</a:t>
            </a:fld>
            <a:endParaRPr lang="en-US" b="1" dirty="0">
              <a:latin typeface="Arial" panose="020B0604020202020204" pitchFamily="34" charset="0"/>
              <a:cs typeface="Arial" panose="020B0604020202020204" pitchFamily="34" charset="0"/>
            </a:endParaRPr>
          </a:p>
        </p:txBody>
      </p:sp>
      <p:sp>
        <p:nvSpPr>
          <p:cNvPr id="4" name="Title 2"/>
          <p:cNvSpPr txBox="1">
            <a:spLocks/>
          </p:cNvSpPr>
          <p:nvPr/>
        </p:nvSpPr>
        <p:spPr>
          <a:xfrm>
            <a:off x="1115786" y="849320"/>
            <a:ext cx="6302828" cy="1325563"/>
          </a:xfrm>
          <a:prstGeom prst="rect">
            <a:avLst/>
          </a:prstGeom>
        </p:spPr>
        <p:txBody>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pPr>
              <a:defRPr/>
            </a:pPr>
            <a:r>
              <a:rPr lang="en-US" dirty="0"/>
              <a:t>Office Hours</a:t>
            </a:r>
          </a:p>
        </p:txBody>
      </p:sp>
      <p:pic>
        <p:nvPicPr>
          <p:cNvPr id="5" name="Picture 4"/>
          <p:cNvPicPr>
            <a:picLocks noChangeAspect="1"/>
          </p:cNvPicPr>
          <p:nvPr/>
        </p:nvPicPr>
        <p:blipFill>
          <a:blip r:embed="rId2"/>
          <a:stretch>
            <a:fillRect/>
          </a:stretch>
        </p:blipFill>
        <p:spPr>
          <a:xfrm>
            <a:off x="3940799" y="1860060"/>
            <a:ext cx="4310402" cy="3787712"/>
          </a:xfrm>
          <a:prstGeom prst="rect">
            <a:avLst/>
          </a:prstGeom>
        </p:spPr>
      </p:pic>
    </p:spTree>
    <p:extLst>
      <p:ext uri="{BB962C8B-B14F-4D97-AF65-F5344CB8AC3E}">
        <p14:creationId xmlns:p14="http://schemas.microsoft.com/office/powerpoint/2010/main" val="101630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616" y="476036"/>
            <a:ext cx="7543800" cy="968375"/>
          </a:xfrm>
        </p:spPr>
        <p:txBody>
          <a:bodyPr>
            <a:normAutofit/>
          </a:bodyPr>
          <a:lstStyle/>
          <a:p>
            <a:r>
              <a:rPr lang="en-US" dirty="0"/>
              <a:t>Housekeeping</a:t>
            </a:r>
          </a:p>
        </p:txBody>
      </p:sp>
      <p:sp>
        <p:nvSpPr>
          <p:cNvPr id="3" name="Content Placeholder 2"/>
          <p:cNvSpPr>
            <a:spLocks noGrp="1"/>
          </p:cNvSpPr>
          <p:nvPr>
            <p:ph idx="1"/>
          </p:nvPr>
        </p:nvSpPr>
        <p:spPr>
          <a:xfrm>
            <a:off x="1582590" y="1444411"/>
            <a:ext cx="9026820" cy="4624980"/>
          </a:xfrm>
        </p:spPr>
        <p:txBody>
          <a:bodyPr>
            <a:normAutofit lnSpcReduction="10000"/>
          </a:bodyPr>
          <a:lstStyle/>
          <a:p>
            <a:pPr marL="0" indent="0">
              <a:buNone/>
            </a:pPr>
            <a:r>
              <a:rPr lang="en-US" sz="3600" dirty="0"/>
              <a:t>Please…</a:t>
            </a:r>
          </a:p>
          <a:p>
            <a:endParaRPr lang="en-US" sz="1800" dirty="0"/>
          </a:p>
          <a:p>
            <a:pPr lvl="1">
              <a:lnSpc>
                <a:spcPct val="160000"/>
              </a:lnSpc>
            </a:pPr>
            <a:r>
              <a:rPr lang="en-US" dirty="0"/>
              <a:t>Mute yourself when not speaking</a:t>
            </a:r>
          </a:p>
          <a:p>
            <a:pPr lvl="1">
              <a:lnSpc>
                <a:spcPct val="160000"/>
              </a:lnSpc>
            </a:pPr>
            <a:r>
              <a:rPr lang="en-US" dirty="0"/>
              <a:t>Feel free to put questions in the chat</a:t>
            </a:r>
          </a:p>
          <a:p>
            <a:pPr lvl="1">
              <a:lnSpc>
                <a:spcPct val="160000"/>
              </a:lnSpc>
            </a:pPr>
            <a:r>
              <a:rPr lang="en-US" dirty="0"/>
              <a:t>If possible, please have your camera when asking questions </a:t>
            </a:r>
          </a:p>
          <a:p>
            <a:endParaRPr lang="en-US" dirty="0"/>
          </a:p>
          <a:p>
            <a:endParaRPr lang="en-US" dirty="0"/>
          </a:p>
          <a:p>
            <a:pPr algn="ctr"/>
            <a:r>
              <a:rPr lang="en-US" sz="2200" i="1" dirty="0"/>
              <a:t>Note: This meeting will be recorded and posted on the CTC-RI IBH webpage:</a:t>
            </a:r>
            <a:r>
              <a:rPr lang="en-US" sz="2400" i="1" dirty="0"/>
              <a:t> </a:t>
            </a:r>
            <a:r>
              <a:rPr lang="en-US" sz="1800" i="1" dirty="0">
                <a:hlinkClick r:id="rId2"/>
              </a:rPr>
              <a:t>https://www.ctc-ri.org/integrated-behavioral-health/tele-ibh-and-ncqa-bh-learning-collaborative</a:t>
            </a:r>
            <a:r>
              <a:rPr lang="en-US" sz="1800" i="1" dirty="0"/>
              <a:t> </a:t>
            </a:r>
          </a:p>
        </p:txBody>
      </p:sp>
      <p:sp>
        <p:nvSpPr>
          <p:cNvPr id="4" name="Slide Number Placeholder 3"/>
          <p:cNvSpPr>
            <a:spLocks noGrp="1"/>
          </p:cNvSpPr>
          <p:nvPr>
            <p:ph type="sldNum" sz="quarter" idx="12"/>
          </p:nvPr>
        </p:nvSpPr>
        <p:spPr/>
        <p:txBody>
          <a:bodyPr/>
          <a:lstStyle/>
          <a:p>
            <a:pPr>
              <a:defRPr/>
            </a:pPr>
            <a:fld id="{170DE3E9-9A85-404F-983D-96F96F727B41}" type="slidenum">
              <a:rPr lang="en-US" altLang="en-US" smtClean="0"/>
              <a:pPr>
                <a:defRPr/>
              </a:pPr>
              <a:t>3</a:t>
            </a:fld>
            <a:endParaRPr lang="en-US" altLang="en-US"/>
          </a:p>
        </p:txBody>
      </p:sp>
    </p:spTree>
    <p:extLst>
      <p:ext uri="{BB962C8B-B14F-4D97-AF65-F5344CB8AC3E}">
        <p14:creationId xmlns:p14="http://schemas.microsoft.com/office/powerpoint/2010/main" val="121608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a:defRPr/>
            </a:pPr>
            <a:endParaRPr lang="en-US" altLang="en-US" dirty="0"/>
          </a:p>
        </p:txBody>
      </p:sp>
      <p:sp>
        <p:nvSpPr>
          <p:cNvPr id="4" name="Slide Number Placeholder 3"/>
          <p:cNvSpPr txBox="1">
            <a:spLocks/>
          </p:cNvSpPr>
          <p:nvPr/>
        </p:nvSpPr>
        <p:spPr bwMode="auto">
          <a:xfrm>
            <a:off x="8453585" y="6060789"/>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0"/>
              </a:spcBef>
              <a:spcAft>
                <a:spcPct val="0"/>
              </a:spcAft>
              <a:defRPr kern="1200">
                <a:solidFill>
                  <a:schemeClr val="tx1"/>
                </a:solidFill>
                <a:latin typeface="Calibri" panose="020F0502020204030204" pitchFamily="34" charset="0"/>
                <a:ea typeface="+mn-ea"/>
                <a:cs typeface="+mn-cs"/>
              </a:defRPr>
            </a:lvl9pPr>
          </a:lstStyle>
          <a:p>
            <a:fld id="{80B7F4BF-9CF3-412B-ACAA-4355B5735E2F}" type="slidenum">
              <a:rPr lang="en-US" altLang="en-US">
                <a:solidFill>
                  <a:srgbClr val="FFFFFF"/>
                </a:solidFill>
              </a:rPr>
              <a:pPr/>
              <a:t>4</a:t>
            </a:fld>
            <a:endParaRPr lang="en-US" altLang="en-US">
              <a:solidFill>
                <a:srgbClr val="FFFFFF"/>
              </a:solidFill>
            </a:endParaRPr>
          </a:p>
        </p:txBody>
      </p:sp>
      <p:sp>
        <p:nvSpPr>
          <p:cNvPr id="5" name="Title 1"/>
          <p:cNvSpPr txBox="1">
            <a:spLocks/>
          </p:cNvSpPr>
          <p:nvPr/>
        </p:nvSpPr>
        <p:spPr>
          <a:xfrm>
            <a:off x="159419" y="380553"/>
            <a:ext cx="6646495" cy="875983"/>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a:defRPr/>
            </a:pPr>
            <a:r>
              <a:rPr lang="en-US" sz="3600" b="1" dirty="0">
                <a:solidFill>
                  <a:srgbClr val="0070C0"/>
                </a:solidFill>
                <a:latin typeface="Arial" panose="020B0604020202020204" pitchFamily="34" charset="0"/>
                <a:cs typeface="Arial" panose="020B0604020202020204" pitchFamily="34" charset="0"/>
              </a:rPr>
              <a:t>Meet the CTC-RI </a:t>
            </a:r>
            <a:r>
              <a:rPr lang="en-US" sz="3600" b="1" dirty="0" smtClean="0">
                <a:solidFill>
                  <a:srgbClr val="0070C0"/>
                </a:solidFill>
                <a:latin typeface="Arial" panose="020B0604020202020204" pitchFamily="34" charset="0"/>
                <a:cs typeface="Arial" panose="020B0604020202020204" pitchFamily="34" charset="0"/>
              </a:rPr>
              <a:t>Team</a:t>
            </a:r>
            <a:endParaRPr lang="en-US" sz="3600" b="1" dirty="0">
              <a:solidFill>
                <a:srgbClr val="0070C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4312"/>
          <a:stretch/>
        </p:blipFill>
        <p:spPr>
          <a:xfrm>
            <a:off x="896628" y="2532006"/>
            <a:ext cx="1183701" cy="1217142"/>
          </a:xfrm>
          <a:prstGeom prst="rect">
            <a:avLst/>
          </a:prstGeom>
        </p:spPr>
      </p:pic>
      <p:sp>
        <p:nvSpPr>
          <p:cNvPr id="8" name="TextBox 7"/>
          <p:cNvSpPr txBox="1"/>
          <p:nvPr/>
        </p:nvSpPr>
        <p:spPr>
          <a:xfrm>
            <a:off x="2088035" y="2670391"/>
            <a:ext cx="2127569" cy="800219"/>
          </a:xfrm>
          <a:prstGeom prst="rect">
            <a:avLst/>
          </a:prstGeom>
          <a:noFill/>
        </p:spPr>
        <p:txBody>
          <a:bodyPr wrap="square" rtlCol="0">
            <a:spAutoFit/>
          </a:bodyPr>
          <a:lstStyle/>
          <a:p>
            <a:endParaRPr lang="en-US" sz="1600" dirty="0"/>
          </a:p>
          <a:p>
            <a:r>
              <a:rPr lang="en-US" sz="1600" dirty="0"/>
              <a:t>Liz Cantor, PhD</a:t>
            </a:r>
          </a:p>
          <a:p>
            <a:r>
              <a:rPr lang="en-US" sz="1400" dirty="0"/>
              <a:t>Practice Facilitator</a:t>
            </a:r>
          </a:p>
        </p:txBody>
      </p:sp>
      <p:pic>
        <p:nvPicPr>
          <p:cNvPr id="11" name="Picture 4" descr="Nelly Burdette">
            <a:extLst>
              <a:ext uri="{FF2B5EF4-FFF2-40B4-BE49-F238E27FC236}">
                <a16:creationId xmlns:a16="http://schemas.microsoft.com/office/drawing/2014/main" id="{5E6018E9-C006-461B-A622-54DCDE659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84" y="1211716"/>
            <a:ext cx="1128533" cy="11285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0759CD6-236A-4C77-8DE8-62FAF81051FA}"/>
              </a:ext>
            </a:extLst>
          </p:cNvPr>
          <p:cNvSpPr txBox="1"/>
          <p:nvPr/>
        </p:nvSpPr>
        <p:spPr>
          <a:xfrm>
            <a:off x="2165423" y="1247480"/>
            <a:ext cx="2217512" cy="830997"/>
          </a:xfrm>
          <a:prstGeom prst="rect">
            <a:avLst/>
          </a:prstGeom>
          <a:noFill/>
        </p:spPr>
        <p:txBody>
          <a:bodyPr wrap="square" rtlCol="0">
            <a:spAutoFit/>
          </a:bodyPr>
          <a:lstStyle/>
          <a:p>
            <a:endParaRPr lang="en-US" sz="1600" dirty="0"/>
          </a:p>
          <a:p>
            <a:r>
              <a:rPr lang="en-US" sz="1600" dirty="0"/>
              <a:t>Nelly Burdette, PsyD</a:t>
            </a:r>
          </a:p>
          <a:p>
            <a:r>
              <a:rPr lang="en-US" sz="1400" dirty="0"/>
              <a:t>Senior Program Director</a:t>
            </a:r>
          </a:p>
        </p:txBody>
      </p:sp>
      <p:sp>
        <p:nvSpPr>
          <p:cNvPr id="13" name="TextBox 12">
            <a:extLst>
              <a:ext uri="{FF2B5EF4-FFF2-40B4-BE49-F238E27FC236}">
                <a16:creationId xmlns:a16="http://schemas.microsoft.com/office/drawing/2014/main" id="{E607CE86-1F0C-43E7-AE77-F45A72F1F88F}"/>
              </a:ext>
            </a:extLst>
          </p:cNvPr>
          <p:cNvSpPr txBox="1"/>
          <p:nvPr/>
        </p:nvSpPr>
        <p:spPr>
          <a:xfrm>
            <a:off x="2171700" y="4168884"/>
            <a:ext cx="2127569" cy="574565"/>
          </a:xfrm>
          <a:prstGeom prst="rect">
            <a:avLst/>
          </a:prstGeom>
          <a:noFill/>
        </p:spPr>
        <p:txBody>
          <a:bodyPr wrap="square" rtlCol="0">
            <a:spAutoFit/>
          </a:bodyPr>
          <a:lstStyle/>
          <a:p>
            <a:r>
              <a:rPr lang="en-US" sz="1600" dirty="0"/>
              <a:t>Kristin David, PhD</a:t>
            </a:r>
          </a:p>
          <a:p>
            <a:r>
              <a:rPr lang="en-US" sz="1400" dirty="0"/>
              <a:t>Practice Facilitator</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359" b="8829"/>
          <a:stretch/>
        </p:blipFill>
        <p:spPr>
          <a:xfrm>
            <a:off x="6971855" y="1211716"/>
            <a:ext cx="1200535" cy="1117891"/>
          </a:xfrm>
          <a:prstGeom prst="rect">
            <a:avLst/>
          </a:prstGeom>
        </p:spPr>
      </p:pic>
      <p:pic>
        <p:nvPicPr>
          <p:cNvPr id="15" name="Picture 14"/>
          <p:cNvPicPr>
            <a:picLocks noChangeAspect="1"/>
          </p:cNvPicPr>
          <p:nvPr/>
        </p:nvPicPr>
        <p:blipFill rotWithShape="1">
          <a:blip r:embed="rId5"/>
          <a:srcRect l="4293" r="-1"/>
          <a:stretch/>
        </p:blipFill>
        <p:spPr>
          <a:xfrm>
            <a:off x="894307" y="3940905"/>
            <a:ext cx="1186022" cy="1263708"/>
          </a:xfrm>
          <a:prstGeom prst="rect">
            <a:avLst/>
          </a:prstGeom>
        </p:spPr>
      </p:pic>
      <p:sp>
        <p:nvSpPr>
          <p:cNvPr id="16" name="TextBox 15">
            <a:extLst>
              <a:ext uri="{FF2B5EF4-FFF2-40B4-BE49-F238E27FC236}">
                <a16:creationId xmlns:a16="http://schemas.microsoft.com/office/drawing/2014/main" id="{E607CE86-1F0C-43E7-AE77-F45A72F1F88F}"/>
              </a:ext>
            </a:extLst>
          </p:cNvPr>
          <p:cNvSpPr txBox="1"/>
          <p:nvPr/>
        </p:nvSpPr>
        <p:spPr>
          <a:xfrm>
            <a:off x="8261482" y="1489659"/>
            <a:ext cx="2050181" cy="553998"/>
          </a:xfrm>
          <a:prstGeom prst="rect">
            <a:avLst/>
          </a:prstGeom>
          <a:noFill/>
        </p:spPr>
        <p:txBody>
          <a:bodyPr wrap="square" rtlCol="0">
            <a:spAutoFit/>
          </a:bodyPr>
          <a:lstStyle/>
          <a:p>
            <a:r>
              <a:rPr lang="en-US" sz="1600" dirty="0"/>
              <a:t>Linda </a:t>
            </a:r>
            <a:r>
              <a:rPr lang="en-US" sz="1600" dirty="0" smtClean="0"/>
              <a:t>Cabral, MM</a:t>
            </a:r>
            <a:endParaRPr lang="en-US" sz="1600" dirty="0"/>
          </a:p>
          <a:p>
            <a:r>
              <a:rPr lang="en-US" sz="1400" dirty="0"/>
              <a:t>Program Manager</a:t>
            </a: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b="18690"/>
          <a:stretch/>
        </p:blipFill>
        <p:spPr>
          <a:xfrm>
            <a:off x="6973792" y="5101861"/>
            <a:ext cx="1205522" cy="980218"/>
          </a:xfrm>
          <a:prstGeom prst="rect">
            <a:avLst/>
          </a:prstGeom>
        </p:spPr>
      </p:pic>
      <p:sp>
        <p:nvSpPr>
          <p:cNvPr id="18" name="TextBox 17"/>
          <p:cNvSpPr txBox="1"/>
          <p:nvPr/>
        </p:nvSpPr>
        <p:spPr>
          <a:xfrm>
            <a:off x="8254950" y="5330911"/>
            <a:ext cx="2923395" cy="553998"/>
          </a:xfrm>
          <a:prstGeom prst="rect">
            <a:avLst/>
          </a:prstGeom>
          <a:noFill/>
        </p:spPr>
        <p:txBody>
          <a:bodyPr wrap="square" rtlCol="0">
            <a:spAutoFit/>
          </a:bodyPr>
          <a:lstStyle/>
          <a:p>
            <a:r>
              <a:rPr lang="en-US" sz="1600" dirty="0" err="1"/>
              <a:t>Pano</a:t>
            </a:r>
            <a:r>
              <a:rPr lang="en-US" sz="1600" dirty="0"/>
              <a:t> </a:t>
            </a:r>
            <a:r>
              <a:rPr lang="en-US" sz="1600" dirty="0" err="1"/>
              <a:t>Yeracaris</a:t>
            </a:r>
            <a:r>
              <a:rPr lang="en-US" sz="1600" dirty="0"/>
              <a:t>, MD, MPH</a:t>
            </a:r>
          </a:p>
          <a:p>
            <a:r>
              <a:rPr lang="en-US" sz="1400" dirty="0"/>
              <a:t>Chief Clinical Strategist</a:t>
            </a:r>
          </a:p>
        </p:txBody>
      </p:sp>
      <p:pic>
        <p:nvPicPr>
          <p:cNvPr id="19" name="Picture 2" descr="https://www.ctc-ri.org/sites/default/files/styles/square_thumbnail/public/Deb.jpg?itok=tjX1h90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792" y="2524101"/>
            <a:ext cx="1205522" cy="12055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254950" y="2881026"/>
            <a:ext cx="4572000" cy="553998"/>
          </a:xfrm>
          <a:prstGeom prst="rect">
            <a:avLst/>
          </a:prstGeom>
        </p:spPr>
        <p:txBody>
          <a:bodyPr>
            <a:spAutoFit/>
          </a:bodyPr>
          <a:lstStyle/>
          <a:p>
            <a:r>
              <a:rPr lang="en-US" sz="1600" dirty="0"/>
              <a:t>Debra Hurwitz, MBA, BSN, RN</a:t>
            </a:r>
          </a:p>
          <a:p>
            <a:r>
              <a:rPr lang="en-US" sz="1400" dirty="0"/>
              <a:t>Executive Director</a:t>
            </a:r>
          </a:p>
        </p:txBody>
      </p:sp>
      <p:pic>
        <p:nvPicPr>
          <p:cNvPr id="21" name="Picture 4" descr="https://www.ctc-ri.org/sites/default/files/styles/square_thumbnail/public/Susanne%20Campbell.jpg?itok=dEKCQp3T"/>
          <p:cNvPicPr>
            <a:picLocks noChangeAspect="1" noChangeArrowheads="1"/>
          </p:cNvPicPr>
          <p:nvPr/>
        </p:nvPicPr>
        <p:blipFill rotWithShape="1">
          <a:blip r:embed="rId8">
            <a:extLst>
              <a:ext uri="{28A0092B-C50C-407E-A947-70E740481C1C}">
                <a14:useLocalDpi xmlns:a14="http://schemas.microsoft.com/office/drawing/2010/main" val="0"/>
              </a:ext>
            </a:extLst>
          </a:blip>
          <a:srcRect b="18447"/>
          <a:stretch/>
        </p:blipFill>
        <p:spPr bwMode="auto">
          <a:xfrm>
            <a:off x="6978387" y="3924117"/>
            <a:ext cx="1207459" cy="9847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261482" y="3967469"/>
            <a:ext cx="4572000" cy="830997"/>
          </a:xfrm>
          <a:prstGeom prst="rect">
            <a:avLst/>
          </a:prstGeom>
        </p:spPr>
        <p:txBody>
          <a:bodyPr>
            <a:spAutoFit/>
          </a:bodyPr>
          <a:lstStyle/>
          <a:p>
            <a:r>
              <a:rPr lang="en-US" sz="1600" dirty="0"/>
              <a:t>Susanne Campbell, RN, MS, </a:t>
            </a:r>
            <a:endParaRPr lang="en-US" sz="1600" dirty="0" smtClean="0"/>
          </a:p>
          <a:p>
            <a:r>
              <a:rPr lang="en-US" sz="1600" dirty="0" smtClean="0"/>
              <a:t>PCMH </a:t>
            </a:r>
            <a:r>
              <a:rPr lang="en-US" sz="1600" dirty="0"/>
              <a:t>CCE</a:t>
            </a:r>
          </a:p>
          <a:p>
            <a:r>
              <a:rPr lang="en-US" sz="1400" dirty="0"/>
              <a:t>Senior Program Director</a:t>
            </a:r>
          </a:p>
        </p:txBody>
      </p:sp>
      <p:pic>
        <p:nvPicPr>
          <p:cNvPr id="23" name="Picture 22"/>
          <p:cNvPicPr>
            <a:picLocks noChangeAspect="1"/>
          </p:cNvPicPr>
          <p:nvPr/>
        </p:nvPicPr>
        <p:blipFill>
          <a:blip r:embed="rId9"/>
          <a:stretch>
            <a:fillRect/>
          </a:stretch>
        </p:blipFill>
        <p:spPr>
          <a:xfrm>
            <a:off x="10887586" y="5881504"/>
            <a:ext cx="1255201" cy="349597"/>
          </a:xfrm>
          <a:prstGeom prst="rect">
            <a:avLst/>
          </a:prstGeom>
        </p:spPr>
      </p:pic>
      <p:pic>
        <p:nvPicPr>
          <p:cNvPr id="3" name="Picture 2"/>
          <p:cNvPicPr>
            <a:picLocks noChangeAspect="1"/>
          </p:cNvPicPr>
          <p:nvPr/>
        </p:nvPicPr>
        <p:blipFill rotWithShape="1">
          <a:blip r:embed="rId10"/>
          <a:srcRect b="10724"/>
          <a:stretch/>
        </p:blipFill>
        <p:spPr>
          <a:xfrm>
            <a:off x="894307" y="5396370"/>
            <a:ext cx="1128533" cy="1077469"/>
          </a:xfrm>
          <a:prstGeom prst="rect">
            <a:avLst/>
          </a:prstGeom>
        </p:spPr>
      </p:pic>
      <p:sp>
        <p:nvSpPr>
          <p:cNvPr id="24" name="TextBox 23">
            <a:extLst>
              <a:ext uri="{FF2B5EF4-FFF2-40B4-BE49-F238E27FC236}">
                <a16:creationId xmlns:a16="http://schemas.microsoft.com/office/drawing/2014/main" id="{E607CE86-1F0C-43E7-AE77-F45A72F1F88F}"/>
              </a:ext>
            </a:extLst>
          </p:cNvPr>
          <p:cNvSpPr txBox="1"/>
          <p:nvPr/>
        </p:nvSpPr>
        <p:spPr>
          <a:xfrm>
            <a:off x="2165423" y="5668786"/>
            <a:ext cx="2291418" cy="553998"/>
          </a:xfrm>
          <a:prstGeom prst="rect">
            <a:avLst/>
          </a:prstGeom>
          <a:noFill/>
        </p:spPr>
        <p:txBody>
          <a:bodyPr wrap="square" rtlCol="0">
            <a:spAutoFit/>
          </a:bodyPr>
          <a:lstStyle/>
          <a:p>
            <a:r>
              <a:rPr lang="en-US" sz="1600" dirty="0" smtClean="0"/>
              <a:t>Edyth Dwyer, MPA, MPH</a:t>
            </a:r>
            <a:endParaRPr lang="en-US" sz="1600" dirty="0"/>
          </a:p>
          <a:p>
            <a:r>
              <a:rPr lang="en-US" sz="1400" dirty="0" smtClean="0"/>
              <a:t>Program Coordinator </a:t>
            </a:r>
            <a:endParaRPr lang="en-US" sz="1400" dirty="0"/>
          </a:p>
        </p:txBody>
      </p:sp>
    </p:spTree>
    <p:extLst>
      <p:ext uri="{BB962C8B-B14F-4D97-AF65-F5344CB8AC3E}">
        <p14:creationId xmlns:p14="http://schemas.microsoft.com/office/powerpoint/2010/main" val="2636056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81F0205-19D0-7E4A-9ED8-815C205B56F5}" type="slidenum">
              <a:rPr lang="en-US" b="1" smtClean="0">
                <a:latin typeface="Arial" panose="020B0604020202020204" pitchFamily="34" charset="0"/>
                <a:cs typeface="Arial" panose="020B0604020202020204" pitchFamily="34" charset="0"/>
              </a:rPr>
              <a:pPr/>
              <a:t>5</a:t>
            </a:fld>
            <a:endParaRPr lang="en-US" b="1" dirty="0">
              <a:latin typeface="Arial" panose="020B0604020202020204" pitchFamily="34" charset="0"/>
              <a:cs typeface="Arial" panose="020B0604020202020204" pitchFamily="34" charset="0"/>
            </a:endParaRPr>
          </a:p>
        </p:txBody>
      </p:sp>
      <p:sp>
        <p:nvSpPr>
          <p:cNvPr id="4" name="Title 1"/>
          <p:cNvSpPr txBox="1">
            <a:spLocks/>
          </p:cNvSpPr>
          <p:nvPr/>
        </p:nvSpPr>
        <p:spPr>
          <a:xfrm>
            <a:off x="654742" y="696767"/>
            <a:ext cx="10515600" cy="796368"/>
          </a:xfrm>
          <a:prstGeom prst="rect">
            <a:avLst/>
          </a:prstGeom>
        </p:spPr>
        <p:txBody>
          <a:bodyPr>
            <a:normAutofit/>
          </a:bodyPr>
          <a:lstStyle>
            <a:lvl1pPr algn="l" defTabSz="914400" rtl="0" eaLnBrk="1" latinLnBrk="0" hangingPunct="1">
              <a:lnSpc>
                <a:spcPct val="90000"/>
              </a:lnSpc>
              <a:spcBef>
                <a:spcPct val="0"/>
              </a:spcBef>
              <a:buNone/>
              <a:defRPr sz="3600" kern="1200">
                <a:solidFill>
                  <a:srgbClr val="1D9CDF"/>
                </a:solidFill>
                <a:latin typeface="Arial" panose="020B0604020202020204" pitchFamily="34" charset="0"/>
                <a:ea typeface="+mj-ea"/>
                <a:cs typeface="Arial" panose="020B0604020202020204" pitchFamily="34" charset="0"/>
              </a:defRPr>
            </a:lvl1pPr>
          </a:lstStyle>
          <a:p>
            <a:r>
              <a:rPr lang="en-US" altLang="en-US" sz="3200" dirty="0"/>
              <a:t>NCQA Y2 Participating Practices </a:t>
            </a:r>
          </a:p>
        </p:txBody>
      </p:sp>
      <p:sp>
        <p:nvSpPr>
          <p:cNvPr id="5" name="TextBox 4"/>
          <p:cNvSpPr txBox="1"/>
          <p:nvPr/>
        </p:nvSpPr>
        <p:spPr>
          <a:xfrm>
            <a:off x="2290327" y="5378063"/>
            <a:ext cx="7350630" cy="892552"/>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Achieved NCQA Distinction – Congratulations!  </a:t>
            </a:r>
          </a:p>
        </p:txBody>
      </p:sp>
      <p:graphicFrame>
        <p:nvGraphicFramePr>
          <p:cNvPr id="6" name="Content Placeholder 1"/>
          <p:cNvGraphicFramePr>
            <a:graphicFrameLocks/>
          </p:cNvGraphicFramePr>
          <p:nvPr>
            <p:extLst>
              <p:ext uri="{D42A27DB-BD31-4B8C-83A1-F6EECF244321}">
                <p14:modId xmlns:p14="http://schemas.microsoft.com/office/powerpoint/2010/main" val="3237853870"/>
              </p:ext>
            </p:extLst>
          </p:nvPr>
        </p:nvGraphicFramePr>
        <p:xfrm>
          <a:off x="2290327" y="1678330"/>
          <a:ext cx="7611347" cy="3930037"/>
        </p:xfrm>
        <a:graphic>
          <a:graphicData uri="http://schemas.openxmlformats.org/drawingml/2006/table">
            <a:tbl>
              <a:tblPr firstRow="1" bandRow="1">
                <a:tableStyleId>{5C22544A-7EE6-4342-B048-85BDC9FD1C3A}</a:tableStyleId>
              </a:tblPr>
              <a:tblGrid>
                <a:gridCol w="3892118">
                  <a:extLst>
                    <a:ext uri="{9D8B030D-6E8A-4147-A177-3AD203B41FA5}">
                      <a16:colId xmlns:a16="http://schemas.microsoft.com/office/drawing/2014/main" val="3972934441"/>
                    </a:ext>
                  </a:extLst>
                </a:gridCol>
                <a:gridCol w="3719229">
                  <a:extLst>
                    <a:ext uri="{9D8B030D-6E8A-4147-A177-3AD203B41FA5}">
                      <a16:colId xmlns:a16="http://schemas.microsoft.com/office/drawing/2014/main" val="2356796166"/>
                    </a:ext>
                  </a:extLst>
                </a:gridCol>
              </a:tblGrid>
              <a:tr h="1006997">
                <a:tc>
                  <a:txBody>
                    <a:bodyPr/>
                    <a:lstStyle/>
                    <a:p>
                      <a:pPr marL="0" marR="0" algn="ct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Practices</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Continuing in Year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New Practices for Year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5877950"/>
                  </a:ext>
                </a:extLst>
              </a:tr>
              <a:tr h="576647">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Anchor Medical Lincoln</a:t>
                      </a:r>
                    </a:p>
                  </a:txBody>
                  <a:tcPr marL="68580" marR="68580" marT="0" marB="0" anchor="ctr"/>
                </a:tc>
                <a:tc>
                  <a:txBody>
                    <a:bodyPr/>
                    <a:lstStyle/>
                    <a:p>
                      <a:pPr marL="0" marR="0" algn="ctr">
                        <a:lnSpc>
                          <a:spcPct val="100000"/>
                        </a:lnSpc>
                        <a:spcBef>
                          <a:spcPts val="0"/>
                        </a:spcBef>
                        <a:spcAft>
                          <a:spcPts val="0"/>
                        </a:spcAft>
                      </a:pPr>
                      <a:r>
                        <a:rPr lang="en-US" sz="1800" dirty="0">
                          <a:effectLst/>
                        </a:rPr>
                        <a:t>Hasbro Children's Hospital Pediatric Primary Care</a:t>
                      </a:r>
                    </a:p>
                  </a:txBody>
                  <a:tcPr marL="68580" marR="68580" marT="0" marB="0" anchor="ctr"/>
                </a:tc>
                <a:extLst>
                  <a:ext uri="{0D108BD9-81ED-4DB2-BD59-A6C34878D82A}">
                    <a16:rowId xmlns:a16="http://schemas.microsoft.com/office/drawing/2014/main" val="2788465547"/>
                  </a:ext>
                </a:extLst>
              </a:tr>
              <a:tr h="616452">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Anchor Medical Providence</a:t>
                      </a:r>
                    </a:p>
                  </a:txBody>
                  <a:tcPr marL="68580" marR="68580" marT="0" marB="0" anchor="ctr"/>
                </a:tc>
                <a:tc>
                  <a:txBody>
                    <a:bodyPr/>
                    <a:lstStyle/>
                    <a:p>
                      <a:pPr marL="0" marR="0" algn="ctr">
                        <a:lnSpc>
                          <a:spcPct val="100000"/>
                        </a:lnSpc>
                        <a:spcBef>
                          <a:spcPts val="0"/>
                        </a:spcBef>
                        <a:spcAft>
                          <a:spcPts val="0"/>
                        </a:spcAft>
                      </a:pPr>
                      <a:r>
                        <a:rPr lang="en-US" sz="1800" dirty="0">
                          <a:effectLst/>
                        </a:rPr>
                        <a:t>Barrington Pediatric Associates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477552"/>
                  </a:ext>
                </a:extLst>
              </a:tr>
              <a:tr h="576647">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Anchor Medical Warwick</a:t>
                      </a:r>
                    </a:p>
                  </a:txBody>
                  <a:tcPr marL="68580" marR="68580" marT="0" marB="0" anchor="ctr"/>
                </a:tc>
                <a:tc>
                  <a:txBody>
                    <a:bodyPr/>
                    <a:lstStyle/>
                    <a:p>
                      <a:pPr marL="0" marR="0" algn="ctr">
                        <a:lnSpc>
                          <a:spcPct val="100000"/>
                        </a:lnSpc>
                        <a:spcBef>
                          <a:spcPts val="0"/>
                        </a:spcBef>
                        <a:spcAft>
                          <a:spcPts val="0"/>
                        </a:spcAft>
                      </a:pPr>
                      <a:r>
                        <a:rPr lang="en-US" sz="1800">
                          <a:effectLst/>
                        </a:rPr>
                        <a:t>Aquidneck Pediatrics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1593746"/>
                  </a:ext>
                </a:extLst>
              </a:tr>
              <a:tr h="576647">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CNEMG Family Care Center</a:t>
                      </a:r>
                    </a:p>
                  </a:txBody>
                  <a:tcPr marL="68580" marR="68580" marT="0" marB="0" anchor="ctr"/>
                </a:tc>
                <a:tc>
                  <a:txBody>
                    <a:bodyPr/>
                    <a:lstStyle/>
                    <a:p>
                      <a:pPr marL="0" marR="0" algn="ctr">
                        <a:lnSpc>
                          <a:spcPct val="100000"/>
                        </a:lnSpc>
                        <a:spcBef>
                          <a:spcPts val="0"/>
                        </a:spcBef>
                        <a:spcAft>
                          <a:spcPts val="0"/>
                        </a:spcAft>
                      </a:pPr>
                      <a:r>
                        <a:rPr lang="en-US" sz="1800" dirty="0">
                          <a:effectLst/>
                        </a:rPr>
                        <a:t>NRI Pediatrics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0929952"/>
                  </a:ext>
                </a:extLst>
              </a:tr>
              <a:tr h="576647">
                <a:tc>
                  <a:txBody>
                    <a:bodyPr/>
                    <a:lstStyle/>
                    <a:p>
                      <a:pPr marL="0" marR="0" lvl="0" indent="0" algn="ctr" defTabSz="914484"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Brown Medicine</a:t>
                      </a:r>
                      <a:r>
                        <a:rPr lang="en-US" sz="1800" kern="1200" baseline="0" dirty="0">
                          <a:solidFill>
                            <a:schemeClr val="dk1"/>
                          </a:solidFill>
                          <a:effectLst/>
                          <a:latin typeface="+mn-lt"/>
                          <a:ea typeface="+mn-ea"/>
                          <a:cs typeface="+mn-cs"/>
                        </a:rPr>
                        <a:t> </a:t>
                      </a:r>
                      <a:r>
                        <a:rPr lang="en-US" sz="2000" b="1" kern="1200" baseline="0" dirty="0">
                          <a:solidFill>
                            <a:schemeClr val="dk1"/>
                          </a:solidFill>
                          <a:effectLst/>
                          <a:latin typeface="+mn-lt"/>
                          <a:ea typeface="+mn-ea"/>
                          <a:cs typeface="+mn-cs"/>
                        </a:rPr>
                        <a:t>*</a:t>
                      </a:r>
                      <a:endParaRPr lang="en-US" sz="1800" b="1" kern="1200" dirty="0">
                        <a:solidFill>
                          <a:schemeClr val="dk1"/>
                        </a:solidFill>
                        <a:effectLst/>
                        <a:latin typeface="+mn-lt"/>
                        <a:ea typeface="+mn-ea"/>
                        <a:cs typeface="+mn-cs"/>
                      </a:endParaRPr>
                    </a:p>
                  </a:txBody>
                  <a:tcPr marL="68580" marR="68580" marT="0" marB="0" anchor="ctr"/>
                </a:tc>
                <a:tc>
                  <a:txBody>
                    <a:bodyPr/>
                    <a:lstStyle/>
                    <a:p>
                      <a:pPr marL="0" marR="0" algn="ctr">
                        <a:lnSpc>
                          <a:spcPct val="10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2798291"/>
                  </a:ext>
                </a:extLst>
              </a:tr>
            </a:tbl>
          </a:graphicData>
        </a:graphic>
      </p:graphicFrame>
    </p:spTree>
    <p:extLst>
      <p:ext uri="{BB962C8B-B14F-4D97-AF65-F5344CB8AC3E}">
        <p14:creationId xmlns:p14="http://schemas.microsoft.com/office/powerpoint/2010/main" val="141752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4" name="Slide Number Placeholder 3"/>
          <p:cNvSpPr>
            <a:spLocks noGrp="1"/>
          </p:cNvSpPr>
          <p:nvPr>
            <p:ph type="sldNum" sz="quarter" idx="12"/>
          </p:nvPr>
        </p:nvSpPr>
        <p:spPr/>
        <p:txBody>
          <a:bodyPr/>
          <a:lstStyle/>
          <a:p>
            <a:fld id="{5F86A30A-DDF6-4000-A10B-3192F6DA46D0}" type="slidenum">
              <a:rPr lang="en-US" smtClean="0"/>
              <a:pPr/>
              <a:t>6</a:t>
            </a:fld>
            <a:endParaRPr lang="en-US"/>
          </a:p>
        </p:txBody>
      </p:sp>
      <p:sp>
        <p:nvSpPr>
          <p:cNvPr id="5" name="TextBox 4"/>
          <p:cNvSpPr txBox="1"/>
          <p:nvPr/>
        </p:nvSpPr>
        <p:spPr>
          <a:xfrm>
            <a:off x="1856422" y="1690688"/>
            <a:ext cx="8479155" cy="304698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William R. Webb, MHA, BSN, RN</a:t>
            </a:r>
          </a:p>
          <a:p>
            <a:r>
              <a:rPr lang="en-US" sz="2400" dirty="0">
                <a:latin typeface="Arial" panose="020B0604020202020204" pitchFamily="34" charset="0"/>
                <a:cs typeface="Arial" panose="020B0604020202020204" pitchFamily="34" charset="0"/>
              </a:rPr>
              <a:t>Director of Clinical Operations and Value Based Programs</a:t>
            </a:r>
          </a:p>
          <a:p>
            <a:r>
              <a:rPr lang="en-US" sz="2400" dirty="0">
                <a:latin typeface="Arial" panose="020B0604020202020204" pitchFamily="34" charset="0"/>
                <a:cs typeface="Arial" panose="020B0604020202020204" pitchFamily="34" charset="0"/>
              </a:rPr>
              <a:t>Physician Integration, CharterCARE Health Partners (CCHP)</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Gregory Steinmetz, MD</a:t>
            </a:r>
          </a:p>
          <a:p>
            <a:r>
              <a:rPr lang="en-US" sz="2400" dirty="0">
                <a:latin typeface="Arial" panose="020B0604020202020204" pitchFamily="34" charset="0"/>
                <a:cs typeface="Arial" panose="020B0604020202020204" pitchFamily="34" charset="0"/>
              </a:rPr>
              <a:t>Primary Care Physician</a:t>
            </a:r>
          </a:p>
          <a:p>
            <a:r>
              <a:rPr lang="en-US" sz="2400" dirty="0">
                <a:latin typeface="Arial" panose="020B0604020202020204" pitchFamily="34" charset="0"/>
                <a:cs typeface="Arial" panose="020B0604020202020204" pitchFamily="34" charset="0"/>
              </a:rPr>
              <a:t>Associates in Primary Care Medicine</a:t>
            </a:r>
          </a:p>
        </p:txBody>
      </p:sp>
    </p:spTree>
    <p:extLst>
      <p:ext uri="{BB962C8B-B14F-4D97-AF65-F5344CB8AC3E}">
        <p14:creationId xmlns:p14="http://schemas.microsoft.com/office/powerpoint/2010/main" val="5702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42" y="696766"/>
            <a:ext cx="10515600" cy="1325563"/>
          </a:xfrm>
        </p:spPr>
        <p:txBody>
          <a:bodyPr>
            <a:normAutofit/>
          </a:bodyPr>
          <a:lstStyle/>
          <a:p>
            <a:r>
              <a:rPr lang="en-US" altLang="en-US" sz="3200" dirty="0"/>
              <a:t>Experience of a Cohort 1 Practice Recently Awarded NCQA BH Distinction </a:t>
            </a:r>
            <a:endParaRPr lang="en-US" sz="3200" dirty="0">
              <a:solidFill>
                <a:srgbClr val="FF0000"/>
              </a:solidFill>
            </a:endParaRPr>
          </a:p>
        </p:txBody>
      </p:sp>
      <p:sp>
        <p:nvSpPr>
          <p:cNvPr id="13315" name="Content Placeholder 2"/>
          <p:cNvSpPr>
            <a:spLocks noGrp="1"/>
          </p:cNvSpPr>
          <p:nvPr>
            <p:ph idx="1"/>
          </p:nvPr>
        </p:nvSpPr>
        <p:spPr>
          <a:xfrm>
            <a:off x="630266" y="2101559"/>
            <a:ext cx="10949940" cy="3657601"/>
          </a:xfrm>
        </p:spPr>
        <p:txBody>
          <a:bodyPr>
            <a:noAutofit/>
          </a:bodyPr>
          <a:lstStyle/>
          <a:p>
            <a:pPr>
              <a:lnSpc>
                <a:spcPct val="150000"/>
              </a:lnSpc>
            </a:pPr>
            <a:r>
              <a:rPr lang="en-US" altLang="en-US" dirty="0"/>
              <a:t>Associates in Primary Care Medicine: Dr. Steinmetz and Bill Webb</a:t>
            </a:r>
            <a:endParaRPr lang="en-US" altLang="en-US" sz="2400" dirty="0"/>
          </a:p>
          <a:p>
            <a:pPr>
              <a:lnSpc>
                <a:spcPct val="150000"/>
              </a:lnSpc>
            </a:pPr>
            <a:r>
              <a:rPr lang="en-US" altLang="en-US" u="sng" dirty="0"/>
              <a:t>Agenda:</a:t>
            </a:r>
            <a:r>
              <a:rPr lang="en-US" altLang="en-US" dirty="0"/>
              <a:t> </a:t>
            </a:r>
          </a:p>
          <a:p>
            <a:pPr lvl="1">
              <a:lnSpc>
                <a:spcPct val="150000"/>
              </a:lnSpc>
            </a:pPr>
            <a:r>
              <a:rPr lang="en-US" altLang="en-US" sz="2800" dirty="0"/>
              <a:t>Lessons Learned</a:t>
            </a:r>
          </a:p>
          <a:p>
            <a:pPr lvl="1">
              <a:lnSpc>
                <a:spcPct val="150000"/>
              </a:lnSpc>
            </a:pPr>
            <a:r>
              <a:rPr lang="en-US" altLang="en-US" sz="2800" dirty="0"/>
              <a:t>Tips/Suggestions</a:t>
            </a:r>
          </a:p>
          <a:p>
            <a:pPr lvl="1">
              <a:lnSpc>
                <a:spcPct val="150000"/>
              </a:lnSpc>
            </a:pPr>
            <a:r>
              <a:rPr lang="en-US" altLang="en-US" sz="2800" dirty="0"/>
              <a:t>Questions/Discussion</a:t>
            </a:r>
          </a:p>
        </p:txBody>
      </p:sp>
      <p:sp>
        <p:nvSpPr>
          <p:cNvPr id="13316"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9B53599-DEC6-4D62-AD73-1AC76E04E37C}" type="slidenum">
              <a:rPr lang="en-US" altLang="en-US" smtClean="0">
                <a:solidFill>
                  <a:schemeClr val="bg1"/>
                </a:solidFill>
              </a:rPr>
              <a:pPr/>
              <a:t>7</a:t>
            </a:fld>
            <a:endParaRPr lang="en-US" altLang="en-US">
              <a:solidFill>
                <a:schemeClr val="bg1"/>
              </a:solidFill>
            </a:endParaRPr>
          </a:p>
        </p:txBody>
      </p:sp>
    </p:spTree>
    <p:extLst>
      <p:ext uri="{BB962C8B-B14F-4D97-AF65-F5344CB8AC3E}">
        <p14:creationId xmlns:p14="http://schemas.microsoft.com/office/powerpoint/2010/main" val="243832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Associates in Primary Care Medicine</a:t>
            </a:r>
          </a:p>
        </p:txBody>
      </p:sp>
      <p:sp>
        <p:nvSpPr>
          <p:cNvPr id="13315" name="Content Placeholder 2"/>
          <p:cNvSpPr>
            <a:spLocks noGrp="1"/>
          </p:cNvSpPr>
          <p:nvPr>
            <p:ph idx="1"/>
          </p:nvPr>
        </p:nvSpPr>
        <p:spPr>
          <a:xfrm>
            <a:off x="838200" y="1825625"/>
            <a:ext cx="11353800" cy="4351338"/>
          </a:xfrm>
        </p:spPr>
        <p:txBody>
          <a:bodyPr>
            <a:normAutofit/>
          </a:bodyPr>
          <a:lstStyle/>
          <a:p>
            <a:r>
              <a:rPr lang="en-US" altLang="en-US" dirty="0"/>
              <a:t>Practice/SOC</a:t>
            </a:r>
            <a:r>
              <a:rPr lang="en-US" altLang="en-US" dirty="0">
                <a:solidFill>
                  <a:srgbClr val="FF0000"/>
                </a:solidFill>
              </a:rPr>
              <a:t> </a:t>
            </a:r>
            <a:r>
              <a:rPr lang="en-US" altLang="en-US" dirty="0" smtClean="0"/>
              <a:t>Overview</a:t>
            </a:r>
          </a:p>
          <a:p>
            <a:pPr lvl="1"/>
            <a:r>
              <a:rPr lang="en-US" altLang="en-US" dirty="0"/>
              <a:t>Offering IBH since </a:t>
            </a:r>
            <a:r>
              <a:rPr lang="en-US" altLang="en-US" dirty="0" smtClean="0"/>
              <a:t>2016</a:t>
            </a:r>
            <a:endParaRPr lang="en-US" altLang="en-US" dirty="0"/>
          </a:p>
          <a:p>
            <a:pPr marL="0" indent="0">
              <a:buNone/>
            </a:pPr>
            <a:endParaRPr lang="en-US" altLang="en-US" dirty="0"/>
          </a:p>
          <a:p>
            <a:r>
              <a:rPr lang="en-US" altLang="en-US" dirty="0"/>
              <a:t>APCM recognized with NCQA BH Distinction in May </a:t>
            </a:r>
            <a:r>
              <a:rPr lang="en-US" altLang="en-US" dirty="0" smtClean="0"/>
              <a:t>2021</a:t>
            </a:r>
          </a:p>
          <a:p>
            <a:pPr lvl="1"/>
            <a:r>
              <a:rPr lang="en-US" altLang="en-US" dirty="0"/>
              <a:t>NCQA PCMH in 2008</a:t>
            </a:r>
          </a:p>
          <a:p>
            <a:pPr lvl="1"/>
            <a:r>
              <a:rPr lang="en-US" altLang="en-US" dirty="0"/>
              <a:t>NCQA PCMH w BH Distinction in April </a:t>
            </a:r>
            <a:r>
              <a:rPr lang="en-US" altLang="en-US" dirty="0" smtClean="0"/>
              <a:t>2022</a:t>
            </a:r>
            <a:endParaRPr lang="en-US" altLang="en-US" dirty="0"/>
          </a:p>
          <a:p>
            <a:endParaRPr lang="en-US" altLang="en-US" dirty="0"/>
          </a:p>
          <a:p>
            <a:r>
              <a:rPr lang="en-US" altLang="en-US" dirty="0"/>
              <a:t>PDSA Aim:  </a:t>
            </a:r>
            <a:r>
              <a:rPr lang="en-US" altLang="en-US" sz="2400" dirty="0"/>
              <a:t>Establish a standardized workflow, including Clinical Decision Support, for patients with a potential for suicide (NCQA BH Criteria BH03, BH13)</a:t>
            </a:r>
          </a:p>
          <a:p>
            <a:endParaRPr lang="en-US" altLang="en-US" dirty="0"/>
          </a:p>
          <a:p>
            <a:endParaRPr lang="en-US" altLang="en-US" dirty="0"/>
          </a:p>
        </p:txBody>
      </p:sp>
      <p:sp>
        <p:nvSpPr>
          <p:cNvPr id="13316"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9B53599-DEC6-4D62-AD73-1AC76E04E37C}" type="slidenum">
              <a:rPr lang="en-US" altLang="en-US" smtClean="0">
                <a:solidFill>
                  <a:schemeClr val="bg1"/>
                </a:solidFill>
              </a:rPr>
              <a:pPr/>
              <a:t>8</a:t>
            </a:fld>
            <a:endParaRPr lang="en-US" altLang="en-US">
              <a:solidFill>
                <a:schemeClr val="bg1"/>
              </a:solidFill>
            </a:endParaRPr>
          </a:p>
        </p:txBody>
      </p:sp>
    </p:spTree>
    <p:extLst>
      <p:ext uri="{BB962C8B-B14F-4D97-AF65-F5344CB8AC3E}">
        <p14:creationId xmlns:p14="http://schemas.microsoft.com/office/powerpoint/2010/main" val="130320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55600"/>
            <a:ext cx="10515600" cy="1325563"/>
          </a:xfrm>
        </p:spPr>
        <p:txBody>
          <a:bodyPr/>
          <a:lstStyle/>
          <a:p>
            <a:r>
              <a:rPr lang="en-US" dirty="0"/>
              <a:t>Summary of NCQA </a:t>
            </a:r>
            <a:r>
              <a:rPr lang="en-US" dirty="0" smtClean="0"/>
              <a:t>Criteria </a:t>
            </a:r>
            <a:r>
              <a:rPr lang="en-US" sz="2400" dirty="0" smtClean="0"/>
              <a:t>(18 total) </a:t>
            </a:r>
            <a:endParaRPr lang="en-US" sz="2400" dirty="0"/>
          </a:p>
        </p:txBody>
      </p:sp>
      <p:sp>
        <p:nvSpPr>
          <p:cNvPr id="13316"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9B53599-DEC6-4D62-AD73-1AC76E04E37C}" type="slidenum">
              <a:rPr lang="en-US" altLang="en-US" smtClean="0">
                <a:solidFill>
                  <a:schemeClr val="bg1"/>
                </a:solidFill>
              </a:rPr>
              <a:pPr/>
              <a:t>9</a:t>
            </a:fld>
            <a:endParaRPr lang="en-US" altLang="en-US">
              <a:solidFill>
                <a:schemeClr val="bg1"/>
              </a:solidFill>
            </a:endParaRPr>
          </a:p>
        </p:txBody>
      </p:sp>
      <p:pic>
        <p:nvPicPr>
          <p:cNvPr id="3" name="Picture 2"/>
          <p:cNvPicPr>
            <a:picLocks noChangeAspect="1"/>
          </p:cNvPicPr>
          <p:nvPr/>
        </p:nvPicPr>
        <p:blipFill>
          <a:blip r:embed="rId2"/>
          <a:stretch>
            <a:fillRect/>
          </a:stretch>
        </p:blipFill>
        <p:spPr>
          <a:xfrm>
            <a:off x="7622478" y="873361"/>
            <a:ext cx="4210748" cy="5579816"/>
          </a:xfrm>
          <a:prstGeom prst="rect">
            <a:avLst/>
          </a:prstGeom>
        </p:spPr>
      </p:pic>
      <p:sp>
        <p:nvSpPr>
          <p:cNvPr id="7" name="Content Placeholder 2"/>
          <p:cNvSpPr>
            <a:spLocks noGrp="1"/>
          </p:cNvSpPr>
          <p:nvPr>
            <p:ph idx="1"/>
          </p:nvPr>
        </p:nvSpPr>
        <p:spPr>
          <a:xfrm>
            <a:off x="650876" y="1567907"/>
            <a:ext cx="6971602" cy="4272823"/>
          </a:xfrm>
        </p:spPr>
        <p:txBody>
          <a:bodyPr>
            <a:normAutofit fontScale="92500" lnSpcReduction="20000"/>
          </a:bodyPr>
          <a:lstStyle/>
          <a:p>
            <a:pPr>
              <a:lnSpc>
                <a:spcPct val="100000"/>
              </a:lnSpc>
            </a:pPr>
            <a:r>
              <a:rPr lang="en-US" altLang="en-US" dirty="0"/>
              <a:t>Behavioral Health Workforce </a:t>
            </a:r>
            <a:r>
              <a:rPr lang="en-US" altLang="en-US" sz="2400" dirty="0"/>
              <a:t>(6 Criteria)</a:t>
            </a:r>
          </a:p>
          <a:p>
            <a:pPr lvl="1">
              <a:lnSpc>
                <a:spcPct val="100000"/>
              </a:lnSpc>
            </a:pPr>
            <a:r>
              <a:rPr lang="en-US" altLang="en-US" sz="2000" dirty="0"/>
              <a:t>4 Core, 2 Elective</a:t>
            </a:r>
          </a:p>
          <a:p>
            <a:pPr marL="457200" lvl="1" indent="0">
              <a:lnSpc>
                <a:spcPct val="100000"/>
              </a:lnSpc>
              <a:buNone/>
            </a:pPr>
            <a:endParaRPr lang="en-US" altLang="en-US" sz="800" dirty="0"/>
          </a:p>
          <a:p>
            <a:pPr>
              <a:lnSpc>
                <a:spcPct val="100000"/>
              </a:lnSpc>
            </a:pPr>
            <a:r>
              <a:rPr lang="en-US" altLang="en-US" dirty="0"/>
              <a:t>Integrated Information Sharing </a:t>
            </a:r>
            <a:r>
              <a:rPr lang="en-US" altLang="en-US" sz="2400" dirty="0"/>
              <a:t>(4 Criteria)</a:t>
            </a:r>
          </a:p>
          <a:p>
            <a:pPr lvl="1">
              <a:lnSpc>
                <a:spcPct val="100000"/>
              </a:lnSpc>
            </a:pPr>
            <a:r>
              <a:rPr lang="en-US" altLang="en-US" sz="2000" dirty="0"/>
              <a:t>1 Core, 3 Elective</a:t>
            </a:r>
          </a:p>
          <a:p>
            <a:pPr marL="457200" lvl="1" indent="0">
              <a:lnSpc>
                <a:spcPct val="100000"/>
              </a:lnSpc>
              <a:buNone/>
            </a:pPr>
            <a:endParaRPr lang="en-US" altLang="en-US" sz="800" dirty="0"/>
          </a:p>
          <a:p>
            <a:pPr>
              <a:lnSpc>
                <a:spcPct val="100000"/>
              </a:lnSpc>
            </a:pPr>
            <a:r>
              <a:rPr lang="en-US" altLang="en-US" dirty="0"/>
              <a:t>Evidence Based Care </a:t>
            </a:r>
            <a:r>
              <a:rPr lang="en-US" altLang="en-US" sz="2400" dirty="0"/>
              <a:t>(4 Criteria)</a:t>
            </a:r>
          </a:p>
          <a:p>
            <a:pPr lvl="1">
              <a:lnSpc>
                <a:spcPct val="100000"/>
              </a:lnSpc>
            </a:pPr>
            <a:r>
              <a:rPr lang="en-US" altLang="en-US" sz="2000" dirty="0"/>
              <a:t>4 Core, 0 Elective</a:t>
            </a:r>
          </a:p>
          <a:p>
            <a:pPr marL="457200" lvl="1" indent="0">
              <a:lnSpc>
                <a:spcPct val="100000"/>
              </a:lnSpc>
              <a:buNone/>
            </a:pPr>
            <a:endParaRPr lang="en-US" altLang="en-US" sz="800" dirty="0"/>
          </a:p>
          <a:p>
            <a:pPr>
              <a:lnSpc>
                <a:spcPct val="100000"/>
              </a:lnSpc>
            </a:pPr>
            <a:r>
              <a:rPr lang="en-US" altLang="en-US" dirty="0"/>
              <a:t>Measuring and Monitoring </a:t>
            </a:r>
            <a:r>
              <a:rPr lang="en-US" altLang="en-US" sz="2400" dirty="0"/>
              <a:t>(4 Criteria)</a:t>
            </a:r>
          </a:p>
          <a:p>
            <a:pPr lvl="1">
              <a:lnSpc>
                <a:spcPct val="100000"/>
              </a:lnSpc>
            </a:pPr>
            <a:r>
              <a:rPr lang="en-US" altLang="en-US" sz="2000" dirty="0"/>
              <a:t>2 Core, 2 Elective</a:t>
            </a:r>
          </a:p>
          <a:p>
            <a:pPr lvl="1">
              <a:lnSpc>
                <a:spcPct val="100000"/>
              </a:lnSpc>
            </a:pPr>
            <a:endParaRPr lang="en-US" altLang="en-US" sz="2000" dirty="0"/>
          </a:p>
          <a:p>
            <a:pPr>
              <a:lnSpc>
                <a:spcPct val="100000"/>
              </a:lnSpc>
            </a:pPr>
            <a:r>
              <a:rPr lang="en-US" altLang="en-US" sz="2400" i="1" dirty="0">
                <a:solidFill>
                  <a:srgbClr val="FF0000"/>
                </a:solidFill>
              </a:rPr>
              <a:t>Total 11 Core &amp; 7 Elective</a:t>
            </a:r>
          </a:p>
          <a:p>
            <a:pPr marL="0" indent="0">
              <a:lnSpc>
                <a:spcPct val="200000"/>
              </a:lnSpc>
              <a:buNone/>
            </a:pPr>
            <a:endParaRPr lang="en-US" altLang="en-US" dirty="0"/>
          </a:p>
          <a:p>
            <a:pPr>
              <a:lnSpc>
                <a:spcPct val="200000"/>
              </a:lnSpc>
            </a:pPr>
            <a:endParaRPr lang="en-US" altLang="en-US" dirty="0"/>
          </a:p>
          <a:p>
            <a:pPr>
              <a:lnSpc>
                <a:spcPct val="200000"/>
              </a:lnSpc>
            </a:pPr>
            <a:endParaRPr lang="en-US" altLang="en-US" dirty="0"/>
          </a:p>
        </p:txBody>
      </p:sp>
    </p:spTree>
    <p:extLst>
      <p:ext uri="{BB962C8B-B14F-4D97-AF65-F5344CB8AC3E}">
        <p14:creationId xmlns:p14="http://schemas.microsoft.com/office/powerpoint/2010/main" val="217596036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70C0"/>
      </a:dk2>
      <a:lt2>
        <a:srgbClr val="D9E0E6"/>
      </a:lt2>
      <a:accent1>
        <a:srgbClr val="00B0F0"/>
      </a:accent1>
      <a:accent2>
        <a:srgbClr val="0070C0"/>
      </a:accent2>
      <a:accent3>
        <a:srgbClr val="FFC000"/>
      </a:accent3>
      <a:accent4>
        <a:srgbClr val="7030A0"/>
      </a:accent4>
      <a:accent5>
        <a:srgbClr val="C00000"/>
      </a:accent5>
      <a:accent6>
        <a:srgbClr val="262626"/>
      </a:accent6>
      <a:hlink>
        <a:srgbClr val="92D050"/>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3518</TotalTime>
  <Words>1338</Words>
  <Application>Microsoft Office PowerPoint</Application>
  <PresentationFormat>Widescreen</PresentationFormat>
  <Paragraphs>220</Paragraphs>
  <Slides>21</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Courier New</vt:lpstr>
      <vt:lpstr>museo-sans</vt:lpstr>
      <vt:lpstr>Times New Roman</vt:lpstr>
      <vt:lpstr>Office Theme</vt:lpstr>
      <vt:lpstr>Content slides</vt:lpstr>
      <vt:lpstr>1_Custom Design</vt:lpstr>
      <vt:lpstr>Best Practice Sharing Meeting:  NCQA Y2 Cohort</vt:lpstr>
      <vt:lpstr>Agenda  </vt:lpstr>
      <vt:lpstr>Housekeeping</vt:lpstr>
      <vt:lpstr>PowerPoint Presentation</vt:lpstr>
      <vt:lpstr>PowerPoint Presentation</vt:lpstr>
      <vt:lpstr>Introduction </vt:lpstr>
      <vt:lpstr>Experience of a Cohort 1 Practice Recently Awarded NCQA BH Distinction </vt:lpstr>
      <vt:lpstr>Overview of Associates in Primary Care Medicine</vt:lpstr>
      <vt:lpstr>Summary of NCQA Criteria (18 total) </vt:lpstr>
      <vt:lpstr>Summary of NCQA Criteria (cont.)</vt:lpstr>
      <vt:lpstr>Which Elective Criteria did you choose, and why?</vt:lpstr>
      <vt:lpstr>Which criteria/improvements benefited patient care the most in your practice?</vt:lpstr>
      <vt:lpstr>Which criteria/improvements increased provider satisfaction the most in your practice?</vt:lpstr>
      <vt:lpstr>Which criteria were relatively easier to meet, and why? </vt:lpstr>
      <vt:lpstr>Which criteria were more challenging to meet, and why? </vt:lpstr>
      <vt:lpstr>Lessons learned/tips for other practices</vt:lpstr>
      <vt:lpstr>Lessons learned/tips for other practices  (cont.)</vt:lpstr>
      <vt:lpstr>Questions from the practices?  </vt:lpstr>
      <vt:lpstr>Upcoming Milestones</vt:lpstr>
      <vt:lpstr>CTC-RI Module to Support NCQA BH Distinction Preparation  Your practice lead will receive login instructions to access this module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Path Forward: Supporting Primary Care Practices, Patients, and Families During a Global Pandemic</dc:title>
  <dc:creator>sdell</dc:creator>
  <cp:lastModifiedBy>Edyth Dwyer</cp:lastModifiedBy>
  <cp:revision>181</cp:revision>
  <dcterms:created xsi:type="dcterms:W3CDTF">2021-08-30T12:54:47Z</dcterms:created>
  <dcterms:modified xsi:type="dcterms:W3CDTF">2022-10-26T19:28:00Z</dcterms:modified>
</cp:coreProperties>
</file>