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92" r:id="rId4"/>
    <p:sldId id="290" r:id="rId5"/>
    <p:sldId id="293" r:id="rId6"/>
    <p:sldId id="291" r:id="rId7"/>
    <p:sldId id="287" r:id="rId8"/>
    <p:sldId id="285" r:id="rId9"/>
    <p:sldId id="286" r:id="rId10"/>
    <p:sldId id="296" r:id="rId11"/>
    <p:sldId id="295" r:id="rId12"/>
    <p:sldId id="298" r:id="rId13"/>
    <p:sldId id="297" r:id="rId14"/>
    <p:sldId id="306" r:id="rId15"/>
    <p:sldId id="307" r:id="rId16"/>
    <p:sldId id="308" r:id="rId17"/>
    <p:sldId id="304" r:id="rId18"/>
    <p:sldId id="303" r:id="rId19"/>
    <p:sldId id="288" r:id="rId20"/>
    <p:sldId id="305" r:id="rId21"/>
    <p:sldId id="302" r:id="rId22"/>
    <p:sldId id="273" r:id="rId23"/>
    <p:sldId id="299" r:id="rId24"/>
    <p:sldId id="28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110" d="100"/>
          <a:sy n="110" d="100"/>
        </p:scale>
        <p:origin x="576" y="144"/>
      </p:cViewPr>
      <p:guideLst/>
    </p:cSldViewPr>
  </p:slideViewPr>
  <p:notesTextViewPr>
    <p:cViewPr>
      <p:scale>
        <a:sx n="1" d="1"/>
        <a:sy n="1" d="1"/>
      </p:scale>
      <p:origin x="0" y="0"/>
    </p:cViewPr>
  </p:notesTextViewPr>
  <p:sorterViewPr>
    <p:cViewPr>
      <p:scale>
        <a:sx n="100" d="100"/>
        <a:sy n="100" d="100"/>
      </p:scale>
      <p:origin x="0" y="-1350"/>
    </p:cViewPr>
  </p:sorterViewPr>
  <p:notesViewPr>
    <p:cSldViewPr snapToGrid="0">
      <p:cViewPr varScale="1">
        <p:scale>
          <a:sx n="87" d="100"/>
          <a:sy n="87"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8CAE25-CD1E-488B-98B9-62A72650B551}" type="datetimeFigureOut">
              <a:rPr lang="en-US" smtClean="0"/>
              <a:t>3/31/2019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9B25AC-16E7-4BFE-85A7-420DA543CD53}" type="slidenum">
              <a:rPr lang="en-US" smtClean="0"/>
              <a:t>‹#›</a:t>
            </a:fld>
            <a:endParaRPr lang="en-US"/>
          </a:p>
        </p:txBody>
      </p:sp>
    </p:spTree>
    <p:extLst>
      <p:ext uri="{BB962C8B-B14F-4D97-AF65-F5344CB8AC3E}">
        <p14:creationId xmlns:p14="http://schemas.microsoft.com/office/powerpoint/2010/main" val="25271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10Getting_Started/050Alma_User_Interface_%E2%80%93_General_Information/Searching_in_Alm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knowledge.exlibrisgroup.com/Alma/Product_Documentation/010Alma_Online_Help_(English)/020Acquisitions/020Purchasing/020Creating_PO_Lines/030Manually_Creating_a_PO_Lin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B25AC-16E7-4BFE-85A7-420DA543CD53}" type="slidenum">
              <a:rPr lang="en-US" smtClean="0"/>
              <a:t>1</a:t>
            </a:fld>
            <a:endParaRPr lang="en-US"/>
          </a:p>
        </p:txBody>
      </p:sp>
    </p:spTree>
    <p:extLst>
      <p:ext uri="{BB962C8B-B14F-4D97-AF65-F5344CB8AC3E}">
        <p14:creationId xmlns:p14="http://schemas.microsoft.com/office/powerpoint/2010/main" val="98425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10</a:t>
            </a:fld>
            <a:endParaRPr lang="en-US"/>
          </a:p>
        </p:txBody>
      </p:sp>
    </p:spTree>
    <p:extLst>
      <p:ext uri="{BB962C8B-B14F-4D97-AF65-F5344CB8AC3E}">
        <p14:creationId xmlns:p14="http://schemas.microsoft.com/office/powerpoint/2010/main" val="365920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11</a:t>
            </a:fld>
            <a:endParaRPr lang="en-US"/>
          </a:p>
        </p:txBody>
      </p:sp>
    </p:spTree>
    <p:extLst>
      <p:ext uri="{BB962C8B-B14F-4D97-AF65-F5344CB8AC3E}">
        <p14:creationId xmlns:p14="http://schemas.microsoft.com/office/powerpoint/2010/main" val="184028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12</a:t>
            </a:fld>
            <a:endParaRPr lang="en-US"/>
          </a:p>
        </p:txBody>
      </p:sp>
    </p:spTree>
    <p:extLst>
      <p:ext uri="{BB962C8B-B14F-4D97-AF65-F5344CB8AC3E}">
        <p14:creationId xmlns:p14="http://schemas.microsoft.com/office/powerpoint/2010/main" val="323916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13</a:t>
            </a:fld>
            <a:endParaRPr lang="en-US"/>
          </a:p>
        </p:txBody>
      </p:sp>
    </p:spTree>
    <p:extLst>
      <p:ext uri="{BB962C8B-B14F-4D97-AF65-F5344CB8AC3E}">
        <p14:creationId xmlns:p14="http://schemas.microsoft.com/office/powerpoint/2010/main" val="179284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970938" y="8840984"/>
            <a:ext cx="3037840" cy="466433"/>
          </a:xfrm>
        </p:spPr>
        <p:txBody>
          <a:bodyPr/>
          <a:lstStyle/>
          <a:p>
            <a:fld id="{5C9B25AC-16E7-4BFE-85A7-420DA543CD53}" type="slidenum">
              <a:rPr lang="en-US" smtClean="0"/>
              <a:t>14</a:t>
            </a:fld>
            <a:endParaRPr lang="en-US"/>
          </a:p>
        </p:txBody>
      </p:sp>
    </p:spTree>
    <p:extLst>
      <p:ext uri="{BB962C8B-B14F-4D97-AF65-F5344CB8AC3E}">
        <p14:creationId xmlns:p14="http://schemas.microsoft.com/office/powerpoint/2010/main" val="37671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B25AC-16E7-4BFE-85A7-420DA543CD53}" type="slidenum">
              <a:rPr lang="en-US" smtClean="0"/>
              <a:t>15</a:t>
            </a:fld>
            <a:endParaRPr lang="en-US"/>
          </a:p>
        </p:txBody>
      </p:sp>
    </p:spTree>
    <p:extLst>
      <p:ext uri="{BB962C8B-B14F-4D97-AF65-F5344CB8AC3E}">
        <p14:creationId xmlns:p14="http://schemas.microsoft.com/office/powerpoint/2010/main" val="335240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base to view master/</a:t>
            </a:r>
            <a:r>
              <a:rPr lang="en-US" baseline="0" dirty="0" smtClean="0"/>
              <a:t> original contract</a:t>
            </a:r>
            <a:endParaRPr lang="en-US" dirty="0"/>
          </a:p>
        </p:txBody>
      </p:sp>
      <p:sp>
        <p:nvSpPr>
          <p:cNvPr id="4" name="Slide Number Placeholder 3"/>
          <p:cNvSpPr>
            <a:spLocks noGrp="1"/>
          </p:cNvSpPr>
          <p:nvPr>
            <p:ph type="sldNum" sz="quarter" idx="10"/>
          </p:nvPr>
        </p:nvSpPr>
        <p:spPr/>
        <p:txBody>
          <a:bodyPr/>
          <a:lstStyle/>
          <a:p>
            <a:fld id="{5C9B25AC-16E7-4BFE-85A7-420DA543CD53}" type="slidenum">
              <a:rPr lang="en-US" smtClean="0"/>
              <a:t>16</a:t>
            </a:fld>
            <a:endParaRPr lang="en-US"/>
          </a:p>
        </p:txBody>
      </p:sp>
    </p:spTree>
    <p:extLst>
      <p:ext uri="{BB962C8B-B14F-4D97-AF65-F5344CB8AC3E}">
        <p14:creationId xmlns:p14="http://schemas.microsoft.com/office/powerpoint/2010/main" val="154006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can associate a license with an activated electronic resource in your local inventory on the Repository Search page (see </a:t>
            </a:r>
            <a:r>
              <a:rPr lang="en-US" sz="1200" b="0" i="0" u="none" strike="noStrike" kern="1200" dirty="0" smtClean="0">
                <a:solidFill>
                  <a:schemeClr val="tx1"/>
                </a:solidFill>
                <a:effectLst/>
                <a:latin typeface="+mn-lt"/>
                <a:ea typeface="+mn-ea"/>
                <a:cs typeface="+mn-cs"/>
                <a:hlinkClick r:id="rId3" tooltip="Searching in Alma"/>
              </a:rPr>
              <a:t>Searching in Alma</a:t>
            </a:r>
            <a:r>
              <a:rPr lang="en-US" sz="1200" b="0" i="0" kern="1200" dirty="0" smtClean="0">
                <a:solidFill>
                  <a:schemeClr val="tx1"/>
                </a:solidFill>
                <a:effectLst/>
                <a:latin typeface="+mn-lt"/>
                <a:ea typeface="+mn-ea"/>
                <a:cs typeface="+mn-cs"/>
              </a:rPr>
              <a:t>) or on the PO Line Summary page of the purchasing workflow (see </a:t>
            </a:r>
            <a:r>
              <a:rPr lang="en-US" sz="1200" b="0" i="0" u="none" strike="noStrike" kern="1200" dirty="0" smtClean="0">
                <a:solidFill>
                  <a:schemeClr val="tx1"/>
                </a:solidFill>
                <a:effectLst/>
                <a:latin typeface="+mn-lt"/>
                <a:ea typeface="+mn-ea"/>
                <a:cs typeface="+mn-cs"/>
                <a:hlinkClick r:id="rId4" tooltip="Manually Creating a PO Line"/>
              </a:rPr>
              <a:t>Manually Creating a PO line</a:t>
            </a:r>
            <a:r>
              <a:rPr lang="en-US" sz="1200" b="0" i="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17</a:t>
            </a:fld>
            <a:endParaRPr lang="en-US"/>
          </a:p>
        </p:txBody>
      </p:sp>
    </p:spTree>
    <p:extLst>
      <p:ext uri="{BB962C8B-B14F-4D97-AF65-F5344CB8AC3E}">
        <p14:creationId xmlns:p14="http://schemas.microsoft.com/office/powerpoint/2010/main" val="297269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a:t>
            </a:r>
            <a:r>
              <a:rPr lang="en-US" baseline="0" dirty="0" smtClean="0"/>
              <a:t> Known issue with adding active </a:t>
            </a:r>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18</a:t>
            </a:fld>
            <a:endParaRPr lang="en-US"/>
          </a:p>
        </p:txBody>
      </p:sp>
    </p:spTree>
    <p:extLst>
      <p:ext uri="{BB962C8B-B14F-4D97-AF65-F5344CB8AC3E}">
        <p14:creationId xmlns:p14="http://schemas.microsoft.com/office/powerpoint/2010/main" val="324938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19</a:t>
            </a:fld>
            <a:endParaRPr lang="en-US"/>
          </a:p>
        </p:txBody>
      </p:sp>
    </p:spTree>
    <p:extLst>
      <p:ext uri="{BB962C8B-B14F-4D97-AF65-F5344CB8AC3E}">
        <p14:creationId xmlns:p14="http://schemas.microsoft.com/office/powerpoint/2010/main" val="5133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license data is stored in different silos  – ERM systems, miscellaneous localities like shared/ hard drives, intranets, print files, etc. Alma acts a centralized repository</a:t>
            </a:r>
            <a:endParaRPr lang="en-US" dirty="0"/>
          </a:p>
          <a:p>
            <a:endParaRPr lang="en-US" dirty="0"/>
          </a:p>
          <a:p>
            <a:r>
              <a:rPr lang="en-US" dirty="0" smtClean="0"/>
              <a:t>Each campus is different BUT we are all subject to NYS records keeping law and still required to retain at least one fully executed print original on file.  Increased scrutiny of SUNY operations. Alma can help us with statute compliance; can help us determine which licenses are due for renewal and allow us to show select fields from the licenses to the public (can be helpful for ILL/ resource sharing, authorized user notification requirements, public performance or perpetual access rights, etc.) What we decide to suppress/ </a:t>
            </a:r>
            <a:r>
              <a:rPr lang="en-US" dirty="0" err="1" smtClean="0"/>
              <a:t>unsuppress</a:t>
            </a:r>
            <a:r>
              <a:rPr lang="en-US" dirty="0" smtClean="0"/>
              <a:t> from public view  is a policy decision that will have to be determined by individual campuses. The ERMWG recommendation guidelines can be referenced but first let’s talk about searching for and adding licenses.</a:t>
            </a:r>
          </a:p>
        </p:txBody>
      </p:sp>
      <p:sp>
        <p:nvSpPr>
          <p:cNvPr id="4" name="Slide Number Placeholder 3"/>
          <p:cNvSpPr>
            <a:spLocks noGrp="1"/>
          </p:cNvSpPr>
          <p:nvPr>
            <p:ph type="sldNum" sz="quarter" idx="10"/>
          </p:nvPr>
        </p:nvSpPr>
        <p:spPr/>
        <p:txBody>
          <a:bodyPr/>
          <a:lstStyle/>
          <a:p>
            <a:fld id="{5C9B25AC-16E7-4BFE-85A7-420DA543CD53}" type="slidenum">
              <a:rPr lang="en-US" smtClean="0"/>
              <a:t>2</a:t>
            </a:fld>
            <a:endParaRPr lang="en-US"/>
          </a:p>
        </p:txBody>
      </p:sp>
    </p:spTree>
    <p:extLst>
      <p:ext uri="{BB962C8B-B14F-4D97-AF65-F5344CB8AC3E}">
        <p14:creationId xmlns:p14="http://schemas.microsoft.com/office/powerpoint/2010/main" val="41345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20</a:t>
            </a:fld>
            <a:endParaRPr lang="en-US"/>
          </a:p>
        </p:txBody>
      </p:sp>
    </p:spTree>
    <p:extLst>
      <p:ext uri="{BB962C8B-B14F-4D97-AF65-F5344CB8AC3E}">
        <p14:creationId xmlns:p14="http://schemas.microsoft.com/office/powerpoint/2010/main" val="16636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 license terms is time intensive.</a:t>
            </a:r>
            <a:r>
              <a:rPr lang="en-US" baseline="0" dirty="0" smtClean="0"/>
              <a:t> This activity can wait until post-migration if necessary. Can backfill license terms but local campuses should have a conversation bout which rights to track and what to </a:t>
            </a:r>
            <a:r>
              <a:rPr lang="en-US" baseline="0" dirty="0" err="1" smtClean="0"/>
              <a:t>unsuppress</a:t>
            </a:r>
            <a:r>
              <a:rPr lang="en-US" baseline="0" dirty="0" smtClean="0"/>
              <a:t> to the </a:t>
            </a:r>
            <a:r>
              <a:rPr lang="en-US" baseline="0" dirty="0" err="1" smtClean="0"/>
              <a:t>the</a:t>
            </a:r>
            <a:r>
              <a:rPr lang="en-US" baseline="0" dirty="0" smtClean="0"/>
              <a:t> public, e.g. ILL privileges, scholarly sharing, public performance rights, etc. </a:t>
            </a:r>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21</a:t>
            </a:fld>
            <a:endParaRPr lang="en-US"/>
          </a:p>
        </p:txBody>
      </p:sp>
    </p:spTree>
    <p:extLst>
      <p:ext uri="{BB962C8B-B14F-4D97-AF65-F5344CB8AC3E}">
        <p14:creationId xmlns:p14="http://schemas.microsoft.com/office/powerpoint/2010/main" val="295835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B25AC-16E7-4BFE-85A7-420DA543CD53}" type="slidenum">
              <a:rPr lang="en-US" smtClean="0"/>
              <a:t>22</a:t>
            </a:fld>
            <a:endParaRPr lang="en-US"/>
          </a:p>
        </p:txBody>
      </p:sp>
    </p:spTree>
    <p:extLst>
      <p:ext uri="{BB962C8B-B14F-4D97-AF65-F5344CB8AC3E}">
        <p14:creationId xmlns:p14="http://schemas.microsoft.com/office/powerpoint/2010/main" val="4257085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9B25AC-16E7-4BFE-85A7-420DA543CD53}" type="slidenum">
              <a:rPr lang="en-US" smtClean="0"/>
              <a:t>23</a:t>
            </a:fld>
            <a:endParaRPr lang="en-US"/>
          </a:p>
        </p:txBody>
      </p:sp>
    </p:spTree>
    <p:extLst>
      <p:ext uri="{BB962C8B-B14F-4D97-AF65-F5344CB8AC3E}">
        <p14:creationId xmlns:p14="http://schemas.microsoft.com/office/powerpoint/2010/main" val="122429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B25AC-16E7-4BFE-85A7-420DA543CD53}" type="slidenum">
              <a:rPr lang="en-US" smtClean="0"/>
              <a:t>24</a:t>
            </a:fld>
            <a:endParaRPr lang="en-US"/>
          </a:p>
        </p:txBody>
      </p:sp>
    </p:spTree>
    <p:extLst>
      <p:ext uri="{BB962C8B-B14F-4D97-AF65-F5344CB8AC3E}">
        <p14:creationId xmlns:p14="http://schemas.microsoft.com/office/powerpoint/2010/main" val="116902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license data is stored in different silos  – ERM systems, miscellaneous localities like shared/ hard drives, intranets, print files, etc. Alma acts a centralized repository</a:t>
            </a:r>
            <a:endParaRPr lang="en-US" dirty="0"/>
          </a:p>
          <a:p>
            <a:endParaRPr lang="en-US" dirty="0"/>
          </a:p>
          <a:p>
            <a:r>
              <a:rPr lang="en-US" dirty="0" smtClean="0"/>
              <a:t>Each campus is different BUT we are all subject to NYS records keeping law and still required to retain at least one fully executed print original on file.  Increased scrutiny of SUNY operations. Alma can help us with statute compliance; can help us determine which licenses are due for renewal and allow us to show select fields from the licenses to the public (can be helpful for ILL/ resource sharing, authorized user notification requirements, public performance or perpetual access rights, etc.) What we decide to suppress/ </a:t>
            </a:r>
            <a:r>
              <a:rPr lang="en-US" dirty="0" err="1" smtClean="0"/>
              <a:t>unsuppress</a:t>
            </a:r>
            <a:r>
              <a:rPr lang="en-US" dirty="0" smtClean="0"/>
              <a:t> from public view  is a policy decision that will have to be determined by individual campuses. The ERMWG recommendation guidelines can be referenced but first let’s talk about searching for and adding licenses.</a:t>
            </a:r>
          </a:p>
        </p:txBody>
      </p:sp>
      <p:sp>
        <p:nvSpPr>
          <p:cNvPr id="4" name="Slide Number Placeholder 3"/>
          <p:cNvSpPr>
            <a:spLocks noGrp="1"/>
          </p:cNvSpPr>
          <p:nvPr>
            <p:ph type="sldNum" sz="quarter" idx="10"/>
          </p:nvPr>
        </p:nvSpPr>
        <p:spPr/>
        <p:txBody>
          <a:bodyPr/>
          <a:lstStyle/>
          <a:p>
            <a:fld id="{5C9B25AC-16E7-4BFE-85A7-420DA543CD53}" type="slidenum">
              <a:rPr lang="en-US" smtClean="0"/>
              <a:t>3</a:t>
            </a:fld>
            <a:endParaRPr lang="en-US"/>
          </a:p>
        </p:txBody>
      </p:sp>
    </p:spTree>
    <p:extLst>
      <p:ext uri="{BB962C8B-B14F-4D97-AF65-F5344CB8AC3E}">
        <p14:creationId xmlns:p14="http://schemas.microsoft.com/office/powerpoint/2010/main" val="163708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search for licenses using the main search drop-down options license name or vendor name </a:t>
            </a:r>
          </a:p>
        </p:txBody>
      </p:sp>
      <p:sp>
        <p:nvSpPr>
          <p:cNvPr id="4" name="Slide Number Placeholder 3"/>
          <p:cNvSpPr>
            <a:spLocks noGrp="1"/>
          </p:cNvSpPr>
          <p:nvPr>
            <p:ph type="sldNum" sz="quarter" idx="10"/>
          </p:nvPr>
        </p:nvSpPr>
        <p:spPr/>
        <p:txBody>
          <a:bodyPr/>
          <a:lstStyle/>
          <a:p>
            <a:fld id="{5C9B25AC-16E7-4BFE-85A7-420DA543CD53}" type="slidenum">
              <a:rPr lang="en-US" smtClean="0"/>
              <a:t>4</a:t>
            </a:fld>
            <a:endParaRPr lang="en-US"/>
          </a:p>
        </p:txBody>
      </p:sp>
    </p:spTree>
    <p:extLst>
      <p:ext uri="{BB962C8B-B14F-4D97-AF65-F5344CB8AC3E}">
        <p14:creationId xmlns:p14="http://schemas.microsoft.com/office/powerpoint/2010/main" val="367202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search for licenses using the main search drop-down options license name or vendor name </a:t>
            </a:r>
          </a:p>
        </p:txBody>
      </p:sp>
      <p:sp>
        <p:nvSpPr>
          <p:cNvPr id="4" name="Slide Number Placeholder 3"/>
          <p:cNvSpPr>
            <a:spLocks noGrp="1"/>
          </p:cNvSpPr>
          <p:nvPr>
            <p:ph type="sldNum" sz="quarter" idx="10"/>
          </p:nvPr>
        </p:nvSpPr>
        <p:spPr/>
        <p:txBody>
          <a:bodyPr/>
          <a:lstStyle/>
          <a:p>
            <a:fld id="{5C9B25AC-16E7-4BFE-85A7-420DA543CD53}" type="slidenum">
              <a:rPr lang="en-US" smtClean="0"/>
              <a:t>5</a:t>
            </a:fld>
            <a:endParaRPr lang="en-US"/>
          </a:p>
        </p:txBody>
      </p:sp>
    </p:spTree>
    <p:extLst>
      <p:ext uri="{BB962C8B-B14F-4D97-AF65-F5344CB8AC3E}">
        <p14:creationId xmlns:p14="http://schemas.microsoft.com/office/powerpoint/2010/main" val="146940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 must active and have Vendor Type “Licensor”; can edit IZ entry, contribute to NZ (SUNY policy not yet worked our), or delete</a:t>
            </a:r>
          </a:p>
        </p:txBody>
      </p:sp>
      <p:sp>
        <p:nvSpPr>
          <p:cNvPr id="4" name="Slide Number Placeholder 3"/>
          <p:cNvSpPr>
            <a:spLocks noGrp="1"/>
          </p:cNvSpPr>
          <p:nvPr>
            <p:ph type="sldNum" sz="quarter" idx="10"/>
          </p:nvPr>
        </p:nvSpPr>
        <p:spPr/>
        <p:txBody>
          <a:bodyPr/>
          <a:lstStyle/>
          <a:p>
            <a:fld id="{5C9B25AC-16E7-4BFE-85A7-420DA543CD53}" type="slidenum">
              <a:rPr lang="en-US" smtClean="0"/>
              <a:t>6</a:t>
            </a:fld>
            <a:endParaRPr lang="en-US"/>
          </a:p>
        </p:txBody>
      </p:sp>
    </p:spTree>
    <p:extLst>
      <p:ext uri="{BB962C8B-B14F-4D97-AF65-F5344CB8AC3E}">
        <p14:creationId xmlns:p14="http://schemas.microsoft.com/office/powerpoint/2010/main" val="207520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adding a license to a vendor, make sure the relevant vendor entry has the Licensor checked under Vendor Type in general details</a:t>
            </a:r>
          </a:p>
          <a:p>
            <a:endParaRPr lang="en-US" dirty="0"/>
          </a:p>
          <a:p>
            <a:r>
              <a:rPr lang="en-US" dirty="0" smtClean="0"/>
              <a:t>Also take note of the vendor code in the record; you might want to incorporate it into your local file naming conventions</a:t>
            </a:r>
          </a:p>
        </p:txBody>
      </p:sp>
      <p:sp>
        <p:nvSpPr>
          <p:cNvPr id="4" name="Slide Number Placeholder 3"/>
          <p:cNvSpPr>
            <a:spLocks noGrp="1"/>
          </p:cNvSpPr>
          <p:nvPr>
            <p:ph type="sldNum" sz="quarter" idx="10"/>
          </p:nvPr>
        </p:nvSpPr>
        <p:spPr/>
        <p:txBody>
          <a:bodyPr/>
          <a:lstStyle/>
          <a:p>
            <a:fld id="{5C9B25AC-16E7-4BFE-85A7-420DA543CD53}" type="slidenum">
              <a:rPr lang="en-US" smtClean="0"/>
              <a:t>7</a:t>
            </a:fld>
            <a:endParaRPr lang="en-US"/>
          </a:p>
        </p:txBody>
      </p:sp>
    </p:spTree>
    <p:extLst>
      <p:ext uri="{BB962C8B-B14F-4D97-AF65-F5344CB8AC3E}">
        <p14:creationId xmlns:p14="http://schemas.microsoft.com/office/powerpoint/2010/main" val="334652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search for licenses using the main search drop-down options license name or vendor name ; can filter an </a:t>
            </a:r>
            <a:r>
              <a:rPr lang="en-US" dirty="0" err="1" smtClean="0"/>
              <a:t>dexport</a:t>
            </a:r>
            <a:r>
              <a:rPr lang="en-US" dirty="0" smtClean="0"/>
              <a:t> List</a:t>
            </a:r>
          </a:p>
        </p:txBody>
      </p:sp>
      <p:sp>
        <p:nvSpPr>
          <p:cNvPr id="4" name="Slide Number Placeholder 3"/>
          <p:cNvSpPr>
            <a:spLocks noGrp="1"/>
          </p:cNvSpPr>
          <p:nvPr>
            <p:ph type="sldNum" sz="quarter" idx="10"/>
          </p:nvPr>
        </p:nvSpPr>
        <p:spPr/>
        <p:txBody>
          <a:bodyPr/>
          <a:lstStyle/>
          <a:p>
            <a:fld id="{5C9B25AC-16E7-4BFE-85A7-420DA543CD53}" type="slidenum">
              <a:rPr lang="en-US" smtClean="0"/>
              <a:t>8</a:t>
            </a:fld>
            <a:endParaRPr lang="en-US"/>
          </a:p>
        </p:txBody>
      </p:sp>
    </p:spTree>
    <p:extLst>
      <p:ext uri="{BB962C8B-B14F-4D97-AF65-F5344CB8AC3E}">
        <p14:creationId xmlns:p14="http://schemas.microsoft.com/office/powerpoint/2010/main" val="244153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C9B25AC-16E7-4BFE-85A7-420DA543CD53}" type="slidenum">
              <a:rPr lang="en-US" smtClean="0"/>
              <a:t>9</a:t>
            </a:fld>
            <a:endParaRPr lang="en-US"/>
          </a:p>
        </p:txBody>
      </p:sp>
    </p:spTree>
    <p:extLst>
      <p:ext uri="{BB962C8B-B14F-4D97-AF65-F5344CB8AC3E}">
        <p14:creationId xmlns:p14="http://schemas.microsoft.com/office/powerpoint/2010/main" val="1035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D4656-29C3-43E3-82CA-15D0A51F3273}"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255452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4656-29C3-43E3-82CA-15D0A51F3273}"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272143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4656-29C3-43E3-82CA-15D0A51F3273}"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365238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D4656-29C3-43E3-82CA-15D0A51F3273}"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37614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2D4656-29C3-43E3-82CA-15D0A51F3273}"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466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D4656-29C3-43E3-82CA-15D0A51F3273}"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234695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D4656-29C3-43E3-82CA-15D0A51F3273}"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355079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D4656-29C3-43E3-82CA-15D0A51F3273}"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6945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D4656-29C3-43E3-82CA-15D0A51F3273}"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390203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2D4656-29C3-43E3-82CA-15D0A51F3273}"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53132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2D4656-29C3-43E3-82CA-15D0A51F3273}"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B881E-9208-41C9-B02E-7B7F489C185E}" type="slidenum">
              <a:rPr lang="en-US" smtClean="0"/>
              <a:t>‹#›</a:t>
            </a:fld>
            <a:endParaRPr lang="en-US"/>
          </a:p>
        </p:txBody>
      </p:sp>
    </p:spTree>
    <p:extLst>
      <p:ext uri="{BB962C8B-B14F-4D97-AF65-F5344CB8AC3E}">
        <p14:creationId xmlns:p14="http://schemas.microsoft.com/office/powerpoint/2010/main" val="345253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D4656-29C3-43E3-82CA-15D0A51F3273}"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B881E-9208-41C9-B02E-7B7F489C185E}" type="slidenum">
              <a:rPr lang="en-US" smtClean="0"/>
              <a:t>‹#›</a:t>
            </a:fld>
            <a:endParaRPr lang="en-US"/>
          </a:p>
        </p:txBody>
      </p:sp>
    </p:spTree>
    <p:extLst>
      <p:ext uri="{BB962C8B-B14F-4D97-AF65-F5344CB8AC3E}">
        <p14:creationId xmlns:p14="http://schemas.microsoft.com/office/powerpoint/2010/main" val="426287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knowledge.exlibrisgroup.com/Alma/Product_Documentation/010Alma_Online_Help_(English)/020Acquisitions/110Configuring_Acquisitions/197_Configuring_License_Term_Controlled_Vocabulary_Values" TargetMode="External"/><Relationship Id="rId3" Type="http://schemas.openxmlformats.org/officeDocument/2006/relationships/hyperlink" Target="https://3.basecamp.com/3765443/buckets/8186639/documents/1620632999" TargetMode="External"/><Relationship Id="rId7" Type="http://schemas.openxmlformats.org/officeDocument/2006/relationships/hyperlink" Target="https://knowledge.exlibrisgroup.com/Alma/Product_Documentation/010Alma_Online_Help_(English)/020Acquisitions/110Configuring_Acquisitions/180Configuring_License_Storage_Loc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knowledge.exlibrisgroup.com/Alma/Product_Documentation/010Alma_Online_Help_(English)/020Acquisitions/110Configuring_Acquisitions/190Configuring_License_Review_Statuses" TargetMode="External"/><Relationship Id="rId5" Type="http://schemas.openxmlformats.org/officeDocument/2006/relationships/hyperlink" Target="https://knowledge.exlibrisgroup.com/Alma/Product_Documentation/010Alma_Online_Help_(English)/020Acquisitions/110Configuring_Acquisitions/160Configuring_Sections_Order" TargetMode="External"/><Relationship Id="rId4" Type="http://schemas.openxmlformats.org/officeDocument/2006/relationships/hyperlink" Target="https://knowledge.exlibrisgroup.com/Alma/Training/Alma_Essentials/Alma_Essentials_-_English/D_Acquisitions/01_Acquisitions_Conceptual_Background_(11_m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lcny.libanswers.com/faq/23544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lcny.libguides.com/eresourcesw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slcny.libguides.com/ld.php?content_id=471633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50Managing_Licenses_and_Amendm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546" y="46208"/>
            <a:ext cx="9144000" cy="553915"/>
          </a:xfrm>
        </p:spPr>
        <p:txBody>
          <a:bodyPr>
            <a:normAutofit/>
          </a:bodyPr>
          <a:lstStyle/>
          <a:p>
            <a:r>
              <a:rPr lang="en-US" sz="3200" u="sng" dirty="0" smtClean="0">
                <a:latin typeface="Arial" panose="020B0604020202020204" pitchFamily="34" charset="0"/>
                <a:cs typeface="Arial" panose="020B0604020202020204" pitchFamily="34" charset="0"/>
              </a:rPr>
              <a:t>Licenses in Alma</a:t>
            </a:r>
            <a:endParaRPr lang="en-US" sz="3200" u="sng"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80293" y="720969"/>
            <a:ext cx="10805746" cy="5987561"/>
          </a:xfrm>
        </p:spPr>
        <p:txBody>
          <a:bodyPr>
            <a:normAutofit fontScale="25000" lnSpcReduction="20000"/>
          </a:bodyPr>
          <a:lstStyle/>
          <a:p>
            <a:pPr marL="342900" indent="-342900" algn="l">
              <a:buFont typeface="Wingdings" panose="05000000000000000000" pitchFamily="2" charset="2"/>
              <a:buChar char="Ø"/>
            </a:pPr>
            <a:r>
              <a:rPr lang="en-US" sz="8000" dirty="0">
                <a:latin typeface="Arial" panose="020B0604020202020204" pitchFamily="34" charset="0"/>
                <a:cs typeface="Arial" panose="020B0604020202020204" pitchFamily="34" charset="0"/>
              </a:rPr>
              <a:t>Objectives for </a:t>
            </a:r>
            <a:r>
              <a:rPr lang="en-US" sz="8000" dirty="0" smtClean="0">
                <a:latin typeface="Arial" panose="020B0604020202020204" pitchFamily="34" charset="0"/>
                <a:cs typeface="Arial" panose="020B0604020202020204" pitchFamily="34" charset="0"/>
              </a:rPr>
              <a:t>today’s presentation: </a:t>
            </a:r>
          </a:p>
          <a:p>
            <a:pPr algn="l"/>
            <a:endParaRPr lang="en-US" sz="1100" dirty="0" smtClean="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altLang="en-US" sz="5600" b="1" dirty="0" smtClean="0">
                <a:solidFill>
                  <a:srgbClr val="222222"/>
                </a:solidFill>
                <a:latin typeface="Arial" panose="020B0604020202020204" pitchFamily="34" charset="0"/>
                <a:cs typeface="Arial" panose="020B0604020202020204" pitchFamily="34" charset="0"/>
              </a:rPr>
              <a:t>Discuss </a:t>
            </a:r>
            <a:r>
              <a:rPr lang="en-US" altLang="en-US" sz="5600" b="1" dirty="0">
                <a:solidFill>
                  <a:srgbClr val="222222"/>
                </a:solidFill>
                <a:latin typeface="Arial" panose="020B0604020202020204" pitchFamily="34" charset="0"/>
                <a:cs typeface="Arial" panose="020B0604020202020204" pitchFamily="34" charset="0"/>
              </a:rPr>
              <a:t>where licenses live in </a:t>
            </a:r>
            <a:r>
              <a:rPr lang="en-US" altLang="en-US" sz="5600" b="1" dirty="0" smtClean="0">
                <a:solidFill>
                  <a:srgbClr val="222222"/>
                </a:solidFill>
                <a:latin typeface="Arial" panose="020B0604020202020204" pitchFamily="34" charset="0"/>
                <a:cs typeface="Arial" panose="020B0604020202020204" pitchFamily="34" charset="0"/>
              </a:rPr>
              <a:t>Alma</a:t>
            </a:r>
          </a:p>
          <a:p>
            <a:pPr marL="800100" lvl="1" indent="-342900" algn="l">
              <a:buFont typeface="Arial" panose="020B0604020202020204" pitchFamily="34" charset="0"/>
              <a:buChar char="•"/>
            </a:pPr>
            <a:r>
              <a:rPr lang="en-US" altLang="en-US" sz="5600" b="1" dirty="0">
                <a:solidFill>
                  <a:srgbClr val="222222"/>
                </a:solidFill>
                <a:latin typeface="Arial" panose="020B0604020202020204" pitchFamily="34" charset="0"/>
                <a:cs typeface="Arial" panose="020B0604020202020204" pitchFamily="34" charset="0"/>
              </a:rPr>
              <a:t>Demonstrate the following common licensing activities</a:t>
            </a:r>
            <a:r>
              <a:rPr lang="en-US" altLang="en-US" sz="5600" dirty="0">
                <a:solidFill>
                  <a:srgbClr val="222222"/>
                </a:solidFill>
                <a:latin typeface="Arial" panose="020B0604020202020204" pitchFamily="34" charset="0"/>
                <a:cs typeface="Arial" panose="020B0604020202020204" pitchFamily="34" charset="0"/>
              </a:rPr>
              <a:t>:</a:t>
            </a:r>
          </a:p>
          <a:p>
            <a:pPr marL="1257300" lvl="2" indent="-342900" algn="l">
              <a:buFont typeface="Wingdings" panose="05000000000000000000" pitchFamily="2" charset="2"/>
              <a:buChar char="ü"/>
            </a:pPr>
            <a:r>
              <a:rPr lang="en-US" altLang="en-US" sz="4800" dirty="0">
                <a:solidFill>
                  <a:srgbClr val="222222"/>
                </a:solidFill>
                <a:latin typeface="Arial" panose="020B0604020202020204" pitchFamily="34" charset="0"/>
                <a:cs typeface="Arial" panose="020B0604020202020204" pitchFamily="34" charset="0"/>
              </a:rPr>
              <a:t>How to search for, add, and modify licenses </a:t>
            </a:r>
          </a:p>
          <a:p>
            <a:pPr marL="1257300" lvl="2" indent="-342900" algn="l">
              <a:buFont typeface="Wingdings" panose="05000000000000000000" pitchFamily="2" charset="2"/>
              <a:buChar char="ü"/>
            </a:pPr>
            <a:r>
              <a:rPr lang="en-US" sz="4800" dirty="0">
                <a:latin typeface="Arial" panose="020B0604020202020204" pitchFamily="34" charset="0"/>
                <a:cs typeface="Arial" panose="020B0604020202020204" pitchFamily="34" charset="0"/>
              </a:rPr>
              <a:t>Attach documents and inventory</a:t>
            </a:r>
          </a:p>
          <a:p>
            <a:pPr marL="1257300" lvl="2" indent="-342900" algn="l">
              <a:buFont typeface="Wingdings" panose="05000000000000000000" pitchFamily="2" charset="2"/>
              <a:buChar char="ü"/>
            </a:pPr>
            <a:r>
              <a:rPr lang="en-US" sz="4800" dirty="0">
                <a:latin typeface="Arial" panose="020B0604020202020204" pitchFamily="34" charset="0"/>
                <a:cs typeface="Arial" panose="020B0604020202020204" pitchFamily="34" charset="0"/>
              </a:rPr>
              <a:t>Create license templates and addenda for existing licenses</a:t>
            </a:r>
          </a:p>
          <a:p>
            <a:pPr lvl="3" algn="l">
              <a:lnSpc>
                <a:spcPct val="120000"/>
              </a:lnSpc>
              <a:spcBef>
                <a:spcPts val="0"/>
              </a:spcBef>
            </a:pPr>
            <a:r>
              <a:rPr lang="en-US" altLang="en-US" sz="4800" dirty="0">
                <a:solidFill>
                  <a:srgbClr val="222222"/>
                </a:solidFill>
                <a:latin typeface="Arial" panose="020B0604020202020204" pitchFamily="34" charset="0"/>
                <a:cs typeface="Arial" panose="020B0604020202020204" pitchFamily="34" charset="0"/>
              </a:rPr>
              <a:t>- See Laura's demo on February 25th: </a:t>
            </a:r>
            <a:r>
              <a:rPr lang="en-US" altLang="en-US" sz="4800" dirty="0">
                <a:solidFill>
                  <a:srgbClr val="1155CC"/>
                </a:solidFill>
                <a:latin typeface="Arial" panose="020B0604020202020204" pitchFamily="34" charset="0"/>
                <a:cs typeface="Arial" panose="020B0604020202020204" pitchFamily="34" charset="0"/>
                <a:hlinkClick r:id="rId3"/>
              </a:rPr>
              <a:t>https://3.basecamp.com/3765443/buckets/8186639/documents/1620632999</a:t>
            </a:r>
            <a:endParaRPr lang="en-US" altLang="en-US" sz="4800" dirty="0">
              <a:solidFill>
                <a:srgbClr val="222222"/>
              </a:solidFill>
              <a:latin typeface="Arial" panose="020B0604020202020204" pitchFamily="34" charset="0"/>
              <a:cs typeface="Arial" panose="020B0604020202020204" pitchFamily="34" charset="0"/>
            </a:endParaRPr>
          </a:p>
          <a:p>
            <a:pPr lvl="3" algn="l">
              <a:lnSpc>
                <a:spcPct val="120000"/>
              </a:lnSpc>
              <a:spcBef>
                <a:spcPts val="0"/>
              </a:spcBef>
            </a:pPr>
            <a:r>
              <a:rPr lang="en-US" altLang="en-US" sz="4800" dirty="0">
                <a:solidFill>
                  <a:srgbClr val="222222"/>
                </a:solidFill>
                <a:latin typeface="Arial" panose="020B0604020202020204" pitchFamily="34" charset="0"/>
                <a:cs typeface="Arial" panose="020B0604020202020204" pitchFamily="34" charset="0"/>
              </a:rPr>
              <a:t>- See </a:t>
            </a:r>
            <a:r>
              <a:rPr lang="en-US" altLang="en-US" sz="4800" dirty="0" err="1">
                <a:solidFill>
                  <a:srgbClr val="222222"/>
                </a:solidFill>
                <a:latin typeface="Arial" panose="020B0604020202020204" pitchFamily="34" charset="0"/>
                <a:cs typeface="Arial" panose="020B0604020202020204" pitchFamily="34" charset="0"/>
              </a:rPr>
              <a:t>ExLibris</a:t>
            </a:r>
            <a:r>
              <a:rPr lang="en-US" altLang="en-US" sz="4800" dirty="0">
                <a:solidFill>
                  <a:srgbClr val="222222"/>
                </a:solidFill>
                <a:latin typeface="Arial" panose="020B0604020202020204" pitchFamily="34" charset="0"/>
                <a:cs typeface="Arial" panose="020B0604020202020204" pitchFamily="34" charset="0"/>
              </a:rPr>
              <a:t> tutorial: </a:t>
            </a:r>
            <a:r>
              <a:rPr lang="en-US" sz="4800" dirty="0">
                <a:latin typeface="Arial" panose="020B0604020202020204" pitchFamily="34" charset="0"/>
                <a:cs typeface="Arial" panose="020B0604020202020204" pitchFamily="34" charset="0"/>
                <a:hlinkClick r:id="rId4"/>
              </a:rPr>
              <a:t>https://knowledge.exlibrisgroup.com/Alma/Training/Alma_Essentials/Alma_Essentials_-_English/D_Acquisitions/01_Acquisitions_Conceptual_Background_(11_min)</a:t>
            </a:r>
            <a:endParaRPr lang="en-US" altLang="en-US" sz="4800" dirty="0">
              <a:solidFill>
                <a:srgbClr val="222222"/>
              </a:solidFill>
              <a:latin typeface="Arial" panose="020B0604020202020204" pitchFamily="34" charset="0"/>
              <a:cs typeface="Arial" panose="020B0604020202020204" pitchFamily="34" charset="0"/>
            </a:endParaRPr>
          </a:p>
          <a:p>
            <a:pPr lvl="1" algn="l"/>
            <a:endParaRPr lang="en-US" altLang="en-US" sz="5600" dirty="0" smtClean="0">
              <a:solidFill>
                <a:srgbClr val="222222"/>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5600" b="1" dirty="0">
                <a:latin typeface="Arial" panose="020B0604020202020204" pitchFamily="34" charset="0"/>
                <a:cs typeface="Arial" panose="020B0604020202020204" pitchFamily="34" charset="0"/>
              </a:rPr>
              <a:t>Suggest helpful documentation (Basecamp, SUNY </a:t>
            </a:r>
            <a:r>
              <a:rPr lang="en-US" sz="5600" b="1" dirty="0" err="1">
                <a:latin typeface="Arial" panose="020B0604020202020204" pitchFamily="34" charset="0"/>
                <a:cs typeface="Arial" panose="020B0604020202020204" pitchFamily="34" charset="0"/>
              </a:rPr>
              <a:t>LibGuides</a:t>
            </a:r>
            <a:r>
              <a:rPr lang="en-US" sz="5600" b="1" dirty="0">
                <a:latin typeface="Arial" panose="020B0604020202020204" pitchFamily="34" charset="0"/>
                <a:cs typeface="Arial" panose="020B0604020202020204" pitchFamily="34" charset="0"/>
              </a:rPr>
              <a:t>, Ex </a:t>
            </a:r>
            <a:r>
              <a:rPr lang="en-US" sz="5600" b="1" dirty="0" err="1">
                <a:latin typeface="Arial" panose="020B0604020202020204" pitchFamily="34" charset="0"/>
                <a:cs typeface="Arial" panose="020B0604020202020204" pitchFamily="34" charset="0"/>
              </a:rPr>
              <a:t>Libris</a:t>
            </a:r>
            <a:r>
              <a:rPr lang="en-US" sz="5600" b="1" dirty="0">
                <a:latin typeface="Arial" panose="020B0604020202020204" pitchFamily="34" charset="0"/>
                <a:cs typeface="Arial" panose="020B0604020202020204" pitchFamily="34" charset="0"/>
              </a:rPr>
              <a:t>)</a:t>
            </a:r>
          </a:p>
          <a:p>
            <a:pPr marL="800100" lvl="1" indent="-342900" algn="l">
              <a:buFont typeface="Arial" panose="020B0604020202020204" pitchFamily="34" charset="0"/>
              <a:buChar char="•"/>
            </a:pPr>
            <a:r>
              <a:rPr lang="en-US" altLang="en-US" sz="5600" b="1" dirty="0">
                <a:solidFill>
                  <a:srgbClr val="222222"/>
                </a:solidFill>
                <a:latin typeface="Arial" panose="020B0604020202020204" pitchFamily="34" charset="0"/>
                <a:cs typeface="Arial" panose="020B0604020202020204" pitchFamily="34" charset="0"/>
              </a:rPr>
              <a:t>Review the ERMWG License Terms Recommendations/ guidelines</a:t>
            </a:r>
          </a:p>
          <a:p>
            <a:pPr marL="800100" lvl="1" indent="-342900" algn="l">
              <a:buFont typeface="Arial" panose="020B0604020202020204" pitchFamily="34" charset="0"/>
              <a:buChar char="•"/>
            </a:pPr>
            <a:r>
              <a:rPr lang="en-US" sz="5600" b="1" dirty="0" smtClean="0">
                <a:latin typeface="Arial" panose="020B0604020202020204" pitchFamily="34" charset="0"/>
                <a:cs typeface="Arial" panose="020B0604020202020204" pitchFamily="34" charset="0"/>
              </a:rPr>
              <a:t>Recommend </a:t>
            </a:r>
            <a:r>
              <a:rPr lang="en-US" sz="5600" b="1" dirty="0">
                <a:latin typeface="Arial" panose="020B0604020202020204" pitchFamily="34" charset="0"/>
                <a:cs typeface="Arial" panose="020B0604020202020204" pitchFamily="34" charset="0"/>
              </a:rPr>
              <a:t>authorization roles for performing licensing activities in </a:t>
            </a:r>
            <a:r>
              <a:rPr lang="en-US" sz="5600" b="1" dirty="0" smtClean="0">
                <a:latin typeface="Arial" panose="020B0604020202020204" pitchFamily="34" charset="0"/>
                <a:cs typeface="Arial" panose="020B0604020202020204" pitchFamily="34" charset="0"/>
              </a:rPr>
              <a:t>Alma</a:t>
            </a:r>
          </a:p>
          <a:p>
            <a:pPr marL="800100" lvl="1" indent="-342900" algn="l">
              <a:buFont typeface="Arial" panose="020B0604020202020204" pitchFamily="34" charset="0"/>
              <a:buChar char="•"/>
            </a:pPr>
            <a:r>
              <a:rPr lang="en-US" altLang="en-US" sz="5600" b="1" dirty="0" smtClean="0">
                <a:solidFill>
                  <a:srgbClr val="222222"/>
                </a:solidFill>
                <a:latin typeface="Arial" panose="020B0604020202020204" pitchFamily="34" charset="0"/>
                <a:cs typeface="Arial" panose="020B0604020202020204" pitchFamily="34" charset="0"/>
              </a:rPr>
              <a:t>Show relevant </a:t>
            </a:r>
            <a:r>
              <a:rPr lang="en-US" altLang="en-US" sz="5600" b="1" dirty="0">
                <a:solidFill>
                  <a:srgbClr val="222222"/>
                </a:solidFill>
                <a:latin typeface="Arial" panose="020B0604020202020204" pitchFamily="34" charset="0"/>
                <a:cs typeface="Arial" panose="020B0604020202020204" pitchFamily="34" charset="0"/>
              </a:rPr>
              <a:t>licensing </a:t>
            </a:r>
            <a:r>
              <a:rPr lang="en-US" altLang="en-US" sz="5600" b="1" dirty="0" smtClean="0">
                <a:solidFill>
                  <a:srgbClr val="222222"/>
                </a:solidFill>
                <a:latin typeface="Arial" panose="020B0604020202020204" pitchFamily="34" charset="0"/>
                <a:cs typeface="Arial" panose="020B0604020202020204" pitchFamily="34" charset="0"/>
              </a:rPr>
              <a:t>configuration</a:t>
            </a:r>
          </a:p>
          <a:p>
            <a:pPr marL="1200150" lvl="2" indent="-285750" algn="l">
              <a:buFont typeface="Wingdings" panose="05000000000000000000" pitchFamily="2" charset="2"/>
              <a:buChar char="ü"/>
            </a:pPr>
            <a:r>
              <a:rPr lang="en-US" altLang="en-US" sz="4800" dirty="0" smtClean="0">
                <a:solidFill>
                  <a:srgbClr val="222222"/>
                </a:solidFill>
                <a:latin typeface="Arial" panose="020B0604020202020204" pitchFamily="34" charset="0"/>
                <a:cs typeface="Arial" panose="020B0604020202020204" pitchFamily="34" charset="0"/>
              </a:rPr>
              <a:t>How </a:t>
            </a:r>
            <a:r>
              <a:rPr lang="en-US" altLang="en-US" sz="4800" dirty="0">
                <a:solidFill>
                  <a:srgbClr val="222222"/>
                </a:solidFill>
                <a:latin typeface="Arial" panose="020B0604020202020204" pitchFamily="34" charset="0"/>
                <a:cs typeface="Arial" panose="020B0604020202020204" pitchFamily="34" charset="0"/>
              </a:rPr>
              <a:t>to display license terms display to the public, re-order sections, </a:t>
            </a:r>
            <a:r>
              <a:rPr lang="en-US" altLang="en-US" sz="4800" dirty="0" smtClean="0">
                <a:solidFill>
                  <a:srgbClr val="222222"/>
                </a:solidFill>
                <a:latin typeface="Arial" panose="020B0604020202020204" pitchFamily="34" charset="0"/>
                <a:cs typeface="Arial" panose="020B0604020202020204" pitchFamily="34" charset="0"/>
              </a:rPr>
              <a:t>etc.</a:t>
            </a:r>
          </a:p>
          <a:p>
            <a:pPr marL="1200150" lvl="2" indent="-285750" algn="l">
              <a:buFont typeface="Wingdings" panose="05000000000000000000" pitchFamily="2" charset="2"/>
              <a:buChar char="ü"/>
            </a:pPr>
            <a:r>
              <a:rPr lang="en-US" altLang="en-US" sz="4800" dirty="0" smtClean="0">
                <a:solidFill>
                  <a:srgbClr val="222222"/>
                </a:solidFill>
                <a:latin typeface="Arial" panose="020B0604020202020204" pitchFamily="34" charset="0"/>
                <a:cs typeface="Arial" panose="020B0604020202020204" pitchFamily="34" charset="0"/>
              </a:rPr>
              <a:t>See Ex </a:t>
            </a:r>
            <a:r>
              <a:rPr lang="en-US" altLang="en-US" sz="4800" dirty="0" err="1" smtClean="0">
                <a:solidFill>
                  <a:srgbClr val="222222"/>
                </a:solidFill>
                <a:latin typeface="Arial" panose="020B0604020202020204" pitchFamily="34" charset="0"/>
                <a:cs typeface="Arial" panose="020B0604020202020204" pitchFamily="34" charset="0"/>
              </a:rPr>
              <a:t>Libris</a:t>
            </a:r>
            <a:r>
              <a:rPr lang="en-US" altLang="en-US" sz="4800" dirty="0" smtClean="0">
                <a:solidFill>
                  <a:srgbClr val="222222"/>
                </a:solidFill>
                <a:latin typeface="Arial" panose="020B0604020202020204" pitchFamily="34" charset="0"/>
                <a:cs typeface="Arial" panose="020B0604020202020204" pitchFamily="34" charset="0"/>
              </a:rPr>
              <a:t> video tutorials: </a:t>
            </a:r>
          </a:p>
          <a:p>
            <a:pPr marL="1657350" lvl="3" indent="-285750" algn="l">
              <a:lnSpc>
                <a:spcPct val="120000"/>
              </a:lnSpc>
              <a:buFontTx/>
              <a:buChar char="-"/>
            </a:pPr>
            <a:r>
              <a:rPr lang="en-US" sz="4800" b="1" dirty="0" smtClean="0">
                <a:latin typeface="Arial" panose="020B0604020202020204" pitchFamily="34" charset="0"/>
                <a:cs typeface="Arial" panose="020B0604020202020204" pitchFamily="34" charset="0"/>
              </a:rPr>
              <a:t>Configuring Sections Order</a:t>
            </a:r>
            <a:r>
              <a:rPr lang="en-US" sz="4800" dirty="0" smtClean="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hlinkClick r:id="rId5"/>
              </a:rPr>
              <a:t>https</a:t>
            </a:r>
            <a:r>
              <a:rPr lang="en-US" sz="4800" dirty="0">
                <a:latin typeface="Arial" panose="020B0604020202020204" pitchFamily="34" charset="0"/>
                <a:cs typeface="Arial" panose="020B0604020202020204" pitchFamily="34" charset="0"/>
                <a:hlinkClick r:id="rId5"/>
              </a:rPr>
              <a:t>://knowledge.exlibrisgroup.com/Alma/Product_Documentation/010Alma_Online_Help_(English)/</a:t>
            </a:r>
            <a:r>
              <a:rPr lang="en-US" sz="4800" dirty="0" smtClean="0">
                <a:latin typeface="Arial" panose="020B0604020202020204" pitchFamily="34" charset="0"/>
                <a:cs typeface="Arial" panose="020B0604020202020204" pitchFamily="34" charset="0"/>
                <a:hlinkClick r:id="rId5"/>
              </a:rPr>
              <a:t>020Acquisitions/110Configuring_Acquisitions/160Configuring_Sections_Order</a:t>
            </a:r>
            <a:endParaRPr lang="en-US" sz="4800" dirty="0" smtClean="0">
              <a:latin typeface="Arial" panose="020B0604020202020204" pitchFamily="34" charset="0"/>
              <a:cs typeface="Arial" panose="020B0604020202020204" pitchFamily="34" charset="0"/>
            </a:endParaRPr>
          </a:p>
          <a:p>
            <a:pPr marL="1657350" lvl="3" indent="-285750" algn="l">
              <a:lnSpc>
                <a:spcPct val="120000"/>
              </a:lnSpc>
              <a:buFontTx/>
              <a:buChar char="-"/>
            </a:pPr>
            <a:r>
              <a:rPr lang="en-US" sz="4800" b="1" dirty="0">
                <a:latin typeface="Arial" panose="020B0604020202020204" pitchFamily="34" charset="0"/>
                <a:cs typeface="Arial" panose="020B0604020202020204" pitchFamily="34" charset="0"/>
              </a:rPr>
              <a:t>Configuring License Review </a:t>
            </a:r>
            <a:r>
              <a:rPr lang="en-US" sz="4800" b="1" dirty="0" smtClean="0">
                <a:latin typeface="Arial" panose="020B0604020202020204" pitchFamily="34" charset="0"/>
                <a:cs typeface="Arial" panose="020B0604020202020204" pitchFamily="34" charset="0"/>
              </a:rPr>
              <a:t>Statuses</a:t>
            </a:r>
            <a:r>
              <a:rPr lang="en-US" sz="4800" dirty="0" smtClean="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6"/>
              </a:rPr>
              <a:t>https://knowledge.exlibrisgroup.com/Alma/Product_Documentation/010Alma_Online_Help_(English)/</a:t>
            </a:r>
            <a:r>
              <a:rPr lang="en-US" sz="4800" dirty="0" smtClean="0">
                <a:latin typeface="Arial" panose="020B0604020202020204" pitchFamily="34" charset="0"/>
                <a:cs typeface="Arial" panose="020B0604020202020204" pitchFamily="34" charset="0"/>
                <a:hlinkClick r:id="rId6"/>
              </a:rPr>
              <a:t>020Acquisitions/110Configuring_Acquisitions/190Configuring_License_Review_Statuses</a:t>
            </a:r>
            <a:endParaRPr lang="en-US" sz="4800" dirty="0" smtClean="0">
              <a:latin typeface="Arial" panose="020B0604020202020204" pitchFamily="34" charset="0"/>
              <a:cs typeface="Arial" panose="020B0604020202020204" pitchFamily="34" charset="0"/>
            </a:endParaRPr>
          </a:p>
          <a:p>
            <a:pPr marL="1657350" lvl="3" indent="-285750" algn="l">
              <a:lnSpc>
                <a:spcPct val="120000"/>
              </a:lnSpc>
              <a:buFontTx/>
              <a:buChar char="-"/>
            </a:pPr>
            <a:r>
              <a:rPr lang="en-US" sz="4800" b="1" dirty="0">
                <a:latin typeface="Arial" panose="020B0604020202020204" pitchFamily="34" charset="0"/>
                <a:cs typeface="Arial" panose="020B0604020202020204" pitchFamily="34" charset="0"/>
              </a:rPr>
              <a:t>Configuring License Storage </a:t>
            </a:r>
            <a:r>
              <a:rPr lang="en-US" sz="4800" b="1" dirty="0" smtClean="0">
                <a:latin typeface="Arial" panose="020B0604020202020204" pitchFamily="34" charset="0"/>
                <a:cs typeface="Arial" panose="020B0604020202020204" pitchFamily="34" charset="0"/>
              </a:rPr>
              <a:t>Locations</a:t>
            </a:r>
            <a:r>
              <a:rPr lang="en-US" sz="4800" dirty="0" smtClean="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7"/>
              </a:rPr>
              <a:t>https://knowledge.exlibrisgroup.com/Alma/Product_Documentation/010Alma_Online_Help_(English)/020Acquisitions/110Configuring_Acquisitions/180Configuring_License_Storage_Locations</a:t>
            </a:r>
            <a:endParaRPr lang="en-US" sz="4800" b="1" dirty="0">
              <a:latin typeface="Arial" panose="020B0604020202020204" pitchFamily="34" charset="0"/>
              <a:cs typeface="Arial" panose="020B0604020202020204" pitchFamily="34" charset="0"/>
            </a:endParaRPr>
          </a:p>
          <a:p>
            <a:pPr marL="1657350" lvl="3" indent="-285750" algn="l">
              <a:lnSpc>
                <a:spcPct val="120000"/>
              </a:lnSpc>
              <a:buFontTx/>
              <a:buChar char="-"/>
            </a:pPr>
            <a:r>
              <a:rPr lang="en-US" sz="4800" b="1" dirty="0">
                <a:latin typeface="Arial" panose="020B0604020202020204" pitchFamily="34" charset="0"/>
                <a:cs typeface="Arial" panose="020B0604020202020204" pitchFamily="34" charset="0"/>
              </a:rPr>
              <a:t>Configuring License Term Controlled Vocabulary </a:t>
            </a:r>
            <a:r>
              <a:rPr lang="en-US" sz="4800" b="1" dirty="0" smtClean="0">
                <a:latin typeface="Arial" panose="020B0604020202020204" pitchFamily="34" charset="0"/>
                <a:cs typeface="Arial" panose="020B0604020202020204" pitchFamily="34" charset="0"/>
              </a:rPr>
              <a:t>Values</a:t>
            </a:r>
            <a:r>
              <a:rPr lang="en-US" sz="4800" dirty="0" smtClean="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8"/>
              </a:rPr>
              <a:t>https://knowledge.exlibrisgroup.com/Alma/Product_Documentation/010Alma_Online_Help_(English)/</a:t>
            </a:r>
            <a:r>
              <a:rPr lang="en-US" sz="4800" dirty="0" smtClean="0">
                <a:latin typeface="Arial" panose="020B0604020202020204" pitchFamily="34" charset="0"/>
                <a:cs typeface="Arial" panose="020B0604020202020204" pitchFamily="34" charset="0"/>
                <a:hlinkClick r:id="rId8"/>
              </a:rPr>
              <a:t>020Acquisitions/110Configuring_Acquisitions/197_Configuring_License_Term_Controlled_Vocabulary_Values</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0" y="-3231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0688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5992" y="753034"/>
            <a:ext cx="11438793" cy="580602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539931" y="140189"/>
            <a:ext cx="10840754" cy="483372"/>
          </a:xfrm>
        </p:spPr>
        <p:txBody>
          <a:bodyPr>
            <a:noAutofit/>
          </a:bodyPr>
          <a:lstStyle/>
          <a:p>
            <a:pPr algn="ctr"/>
            <a:r>
              <a:rPr lang="en-US" sz="2800" u="sng" dirty="0">
                <a:latin typeface="Arial" panose="020B0604020202020204" pitchFamily="34" charset="0"/>
                <a:cs typeface="Arial" panose="020B0604020202020204" pitchFamily="34" charset="0"/>
              </a:rPr>
              <a:t>Enter </a:t>
            </a:r>
            <a:r>
              <a:rPr lang="en-US" sz="2800" u="sng" dirty="0" smtClean="0">
                <a:latin typeface="Arial" panose="020B0604020202020204" pitchFamily="34" charset="0"/>
                <a:cs typeface="Arial" panose="020B0604020202020204" pitchFamily="34" charset="0"/>
              </a:rPr>
              <a:t>&amp; Save </a:t>
            </a:r>
            <a:r>
              <a:rPr lang="en-US" sz="2800" u="sng" dirty="0">
                <a:latin typeface="Arial" panose="020B0604020202020204" pitchFamily="34" charset="0"/>
                <a:cs typeface="Arial" panose="020B0604020202020204" pitchFamily="34" charset="0"/>
              </a:rPr>
              <a:t>License Summary </a:t>
            </a:r>
            <a:r>
              <a:rPr lang="en-US" sz="2800" u="sng" dirty="0" smtClean="0">
                <a:latin typeface="Arial" panose="020B0604020202020204" pitchFamily="34" charset="0"/>
                <a:cs typeface="Arial" panose="020B0604020202020204" pitchFamily="34" charset="0"/>
              </a:rPr>
              <a:t>Details before adding Attachments</a:t>
            </a:r>
            <a:endParaRPr lang="en-US" sz="2800" u="sng" dirty="0">
              <a:latin typeface="Arial" panose="020B0604020202020204" pitchFamily="34" charset="0"/>
              <a:cs typeface="Arial" panose="020B0604020202020204" pitchFamily="34" charset="0"/>
            </a:endParaRPr>
          </a:p>
        </p:txBody>
      </p:sp>
      <p:sp>
        <p:nvSpPr>
          <p:cNvPr id="7" name="Rounded Rectangle 6"/>
          <p:cNvSpPr/>
          <p:nvPr/>
        </p:nvSpPr>
        <p:spPr>
          <a:xfrm>
            <a:off x="9570994" y="3342936"/>
            <a:ext cx="1064029" cy="374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39680" y="5380148"/>
            <a:ext cx="1983811" cy="3260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34908" y="3833499"/>
            <a:ext cx="2215661" cy="2988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17785" y="3806326"/>
            <a:ext cx="1793630" cy="3260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7548" y="1871324"/>
            <a:ext cx="5365190" cy="738664"/>
          </a:xfrm>
          <a:prstGeom prst="rect">
            <a:avLst/>
          </a:prstGeom>
          <a:ln w="38100">
            <a:solidFill>
              <a:srgbClr val="FF0000"/>
            </a:solidFill>
          </a:ln>
        </p:spPr>
        <p:txBody>
          <a:bodyPr wrap="square">
            <a:spAutoFit/>
          </a:bodyPr>
          <a:lstStyle/>
          <a:p>
            <a:pPr marL="285750" indent="-285750">
              <a:buFont typeface="Wingdings" panose="05000000000000000000" pitchFamily="2" charset="2"/>
              <a:buChar char="ü"/>
            </a:pPr>
            <a:r>
              <a:rPr lang="en-US" sz="1400" b="1" dirty="0" smtClean="0">
                <a:solidFill>
                  <a:prstClr val="black"/>
                </a:solidFill>
                <a:latin typeface="Arial" panose="020B0604020202020204" pitchFamily="34" charset="0"/>
                <a:ea typeface="+mj-ea"/>
                <a:cs typeface="Arial" panose="020B0604020202020204" pitchFamily="34" charset="0"/>
              </a:rPr>
              <a:t>Three required fields: Name, License Code, and Start Date </a:t>
            </a:r>
          </a:p>
          <a:p>
            <a:pPr marL="285750" indent="-285750">
              <a:buFont typeface="Wingdings" panose="05000000000000000000" pitchFamily="2" charset="2"/>
              <a:buChar char="ü"/>
            </a:pPr>
            <a:r>
              <a:rPr lang="en-US" sz="1400" b="1" dirty="0" smtClean="0">
                <a:solidFill>
                  <a:prstClr val="black"/>
                </a:solidFill>
                <a:latin typeface="Arial" panose="020B0604020202020204" pitchFamily="34" charset="0"/>
                <a:ea typeface="+mj-ea"/>
                <a:cs typeface="Arial" panose="020B0604020202020204" pitchFamily="34" charset="0"/>
              </a:rPr>
              <a:t>License Code must be unique </a:t>
            </a:r>
          </a:p>
          <a:p>
            <a:pPr marL="285750" indent="-285750">
              <a:buFont typeface="Wingdings" panose="05000000000000000000" pitchFamily="2" charset="2"/>
              <a:buChar char="ü"/>
            </a:pPr>
            <a:r>
              <a:rPr lang="en-US" sz="1400" b="1" dirty="0" smtClean="0">
                <a:solidFill>
                  <a:prstClr val="black"/>
                </a:solidFill>
                <a:latin typeface="Arial" panose="020B0604020202020204" pitchFamily="34" charset="0"/>
                <a:ea typeface="+mj-ea"/>
                <a:cs typeface="Arial" panose="020B0604020202020204" pitchFamily="34" charset="0"/>
              </a:rPr>
              <a:t>Start Date must be entered in MMDDYYYY format</a:t>
            </a:r>
            <a:endParaRPr lang="en-US" sz="1400" b="1" dirty="0"/>
          </a:p>
        </p:txBody>
      </p:sp>
      <p:sp>
        <p:nvSpPr>
          <p:cNvPr id="12" name="Rounded Rectangle 11"/>
          <p:cNvSpPr/>
          <p:nvPr/>
        </p:nvSpPr>
        <p:spPr>
          <a:xfrm>
            <a:off x="11261261" y="1857204"/>
            <a:ext cx="739150" cy="3960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574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2205" y="786135"/>
            <a:ext cx="10155941" cy="566741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Attach License Documents</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4286650" y="2133318"/>
            <a:ext cx="1064029" cy="374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10372618" y="1490399"/>
            <a:ext cx="220563" cy="10669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ounded Rectangle 8"/>
          <p:cNvSpPr/>
          <p:nvPr/>
        </p:nvSpPr>
        <p:spPr>
          <a:xfrm>
            <a:off x="9328264" y="2557367"/>
            <a:ext cx="1294016"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98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Confirm Upload of License Documents</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4286650" y="2133318"/>
            <a:ext cx="1064029" cy="374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10372618" y="1490399"/>
            <a:ext cx="220563" cy="10669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ounded Rectangle 8"/>
          <p:cNvSpPr/>
          <p:nvPr/>
        </p:nvSpPr>
        <p:spPr>
          <a:xfrm>
            <a:off x="9328264" y="2557367"/>
            <a:ext cx="1294016"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16525" y="2190443"/>
            <a:ext cx="912375"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82205" y="840554"/>
            <a:ext cx="10891949" cy="5346886"/>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Rounded Rectangle 10"/>
          <p:cNvSpPr/>
          <p:nvPr/>
        </p:nvSpPr>
        <p:spPr>
          <a:xfrm>
            <a:off x="9462041" y="5607258"/>
            <a:ext cx="912375" cy="3169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04150" y="2316354"/>
            <a:ext cx="1420890" cy="386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2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84084" y="651038"/>
            <a:ext cx="11080602" cy="5932691"/>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Creating Templates</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6629004" y="3718561"/>
            <a:ext cx="4117373" cy="374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84092" y="3718561"/>
            <a:ext cx="3790525" cy="374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59228" y="5405564"/>
            <a:ext cx="1358144"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429898" y="1686078"/>
            <a:ext cx="1018903" cy="4987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467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160" y="666474"/>
            <a:ext cx="10965180" cy="5947686"/>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Create an Amendment</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766210" y="4525822"/>
            <a:ext cx="10252310" cy="3508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517380" y="4876624"/>
            <a:ext cx="1501140" cy="13692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4005" y="1706936"/>
            <a:ext cx="3007875" cy="3169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9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3025" y="719896"/>
            <a:ext cx="10526077" cy="577669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Create Summary Details of Amendment</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6076406" y="3411272"/>
            <a:ext cx="3048000" cy="3723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85454" y="3362228"/>
            <a:ext cx="3962400" cy="492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74622" y="1872344"/>
            <a:ext cx="1819155" cy="386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77686" y="5224718"/>
            <a:ext cx="4008120" cy="492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42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6760" y="678866"/>
            <a:ext cx="10896600" cy="540189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Amendments in License List</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10043160" y="4406537"/>
            <a:ext cx="1501140" cy="1663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88720" y="4486556"/>
            <a:ext cx="4251960" cy="15942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44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172" y="774551"/>
            <a:ext cx="11747862" cy="585238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Attaching License to PO Line</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682205" y="2803062"/>
            <a:ext cx="4956367" cy="5497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17415" y="1431755"/>
            <a:ext cx="3371407" cy="3570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660380" y="1411394"/>
            <a:ext cx="1097280" cy="3774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843451" y="1319405"/>
            <a:ext cx="1097280" cy="5497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817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525" y="647427"/>
            <a:ext cx="11793475" cy="598850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Adding Active Inventory to License</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979714" y="5843451"/>
            <a:ext cx="1441269" cy="322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47747" y="1715588"/>
            <a:ext cx="1124595" cy="3781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2853" y="3689903"/>
            <a:ext cx="5933707" cy="1935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49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2420" y="804170"/>
            <a:ext cx="11557362" cy="5892721"/>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Inventory in the IZ: Electronic Collection</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1598022" y="6069874"/>
            <a:ext cx="1064029" cy="2612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1178" y="1262743"/>
            <a:ext cx="4394662" cy="3918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21178" y="2092587"/>
            <a:ext cx="850274" cy="3781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87630" y="4045131"/>
            <a:ext cx="954381" cy="2612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029998" y="2801247"/>
            <a:ext cx="1839784" cy="4143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19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What is a license?</a:t>
            </a:r>
            <a:endParaRPr lang="en-US" sz="3600"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82205" y="663939"/>
            <a:ext cx="10854905" cy="607128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p:cNvSpPr/>
          <p:nvPr/>
        </p:nvSpPr>
        <p:spPr>
          <a:xfrm>
            <a:off x="3605354" y="813061"/>
            <a:ext cx="5008605" cy="369332"/>
          </a:xfrm>
          <a:prstGeom prst="rect">
            <a:avLst/>
          </a:prstGeom>
          <a:ln w="38100">
            <a:solidFill>
              <a:srgbClr val="FF0000"/>
            </a:solidFill>
          </a:ln>
        </p:spPr>
        <p:txBody>
          <a:bodyPr wrap="square">
            <a:spAutoFit/>
          </a:bodyPr>
          <a:lstStyle/>
          <a:p>
            <a:r>
              <a:rPr lang="en-US" dirty="0" smtClean="0">
                <a:latin typeface="Arial" panose="020B0604020202020204" pitchFamily="34" charset="0"/>
                <a:cs typeface="Arial" panose="020B0604020202020204" pitchFamily="34" charset="0"/>
              </a:rPr>
              <a:t>See </a:t>
            </a:r>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://slcny.libanswers.com/faq/235442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968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a:latin typeface="Arial" panose="020B0604020202020204" pitchFamily="34" charset="0"/>
                <a:cs typeface="Arial" panose="020B0604020202020204" pitchFamily="34" charset="0"/>
              </a:rPr>
              <a:t>Inventory in the IZ: </a:t>
            </a:r>
            <a:r>
              <a:rPr lang="en-US" sz="3600" u="sng" dirty="0" smtClean="0">
                <a:latin typeface="Arial" panose="020B0604020202020204" pitchFamily="34" charset="0"/>
                <a:cs typeface="Arial" panose="020B0604020202020204" pitchFamily="34" charset="0"/>
              </a:rPr>
              <a:t>Electronic Titles</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1598022" y="6069874"/>
            <a:ext cx="1064029" cy="2612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1178" y="1262743"/>
            <a:ext cx="4394662" cy="3918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21178" y="2092587"/>
            <a:ext cx="850274" cy="3781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87630" y="4045131"/>
            <a:ext cx="954381" cy="2612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16510" y="657928"/>
            <a:ext cx="10881295" cy="5934075"/>
          </a:xfrm>
          <a:prstGeom prst="rect">
            <a:avLst/>
          </a:prstGeom>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Rounded Rectangle 13"/>
          <p:cNvSpPr/>
          <p:nvPr/>
        </p:nvSpPr>
        <p:spPr>
          <a:xfrm>
            <a:off x="2512423" y="5651671"/>
            <a:ext cx="916578" cy="314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846423" y="3684814"/>
            <a:ext cx="863238" cy="3603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150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6720" y="801188"/>
            <a:ext cx="11036697" cy="591312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Entering License Terms</a:t>
            </a:r>
            <a:endParaRPr lang="en-US" sz="3600" u="sng" dirty="0">
              <a:latin typeface="Arial" panose="020B0604020202020204" pitchFamily="34" charset="0"/>
              <a:cs typeface="Arial" panose="020B0604020202020204" pitchFamily="34" charset="0"/>
            </a:endParaRPr>
          </a:p>
        </p:txBody>
      </p:sp>
      <p:sp>
        <p:nvSpPr>
          <p:cNvPr id="9" name="Rounded Rectangle 8"/>
          <p:cNvSpPr/>
          <p:nvPr/>
        </p:nvSpPr>
        <p:spPr>
          <a:xfrm>
            <a:off x="1341119" y="1924594"/>
            <a:ext cx="792480" cy="3222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014218" y="1062447"/>
            <a:ext cx="465908" cy="3701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570720" y="1062447"/>
            <a:ext cx="792480" cy="374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8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341" y="0"/>
            <a:ext cx="10515600" cy="697556"/>
          </a:xfrm>
        </p:spPr>
        <p:txBody>
          <a:bodyPr>
            <a:normAutofit/>
          </a:bodyPr>
          <a:lstStyle/>
          <a:p>
            <a:pPr algn="ctr"/>
            <a:r>
              <a:rPr lang="en-US" sz="2000" dirty="0" smtClean="0">
                <a:latin typeface="Arial" panose="020B0604020202020204" pitchFamily="34" charset="0"/>
                <a:cs typeface="Arial" panose="020B0604020202020204" pitchFamily="34" charset="0"/>
              </a:rPr>
              <a:t>ERM Working Group </a:t>
            </a:r>
            <a:r>
              <a:rPr lang="en-US" sz="2000" dirty="0" err="1" smtClean="0">
                <a:latin typeface="Arial" panose="020B0604020202020204" pitchFamily="34" charset="0"/>
                <a:cs typeface="Arial" panose="020B0604020202020204" pitchFamily="34" charset="0"/>
              </a:rPr>
              <a:t>LibGuide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https://slcny.libguides.com/eresourceswg</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contrast="4000"/>
                    </a14:imgEffect>
                  </a14:imgLayer>
                </a14:imgProps>
              </a:ext>
            </a:extLst>
          </a:blip>
          <a:stretch>
            <a:fillRect/>
          </a:stretch>
        </p:blipFill>
        <p:spPr>
          <a:xfrm>
            <a:off x="617838" y="697556"/>
            <a:ext cx="10552670" cy="581033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ounded Rectangle 2"/>
          <p:cNvSpPr/>
          <p:nvPr/>
        </p:nvSpPr>
        <p:spPr>
          <a:xfrm>
            <a:off x="1458098" y="3756456"/>
            <a:ext cx="1779373" cy="2553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10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2211" y="520312"/>
            <a:ext cx="5381829" cy="623100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912341" y="0"/>
            <a:ext cx="10515600" cy="520313"/>
          </a:xfrm>
        </p:spPr>
        <p:txBody>
          <a:bodyPr>
            <a:normAutofit/>
          </a:bodyPr>
          <a:lstStyle/>
          <a:p>
            <a:pPr algn="ctr"/>
            <a:r>
              <a:rPr lang="en-US" sz="2000" dirty="0" smtClean="0">
                <a:latin typeface="Arial" panose="020B0604020202020204" pitchFamily="34" charset="0"/>
                <a:cs typeface="Arial" panose="020B0604020202020204" pitchFamily="34" charset="0"/>
              </a:rPr>
              <a:t>License Recommendations @ </a:t>
            </a:r>
            <a:r>
              <a:rPr lang="en-US" sz="2000" dirty="0" smtClean="0">
                <a:latin typeface="Arial" panose="020B0604020202020204" pitchFamily="34" charset="0"/>
                <a:cs typeface="Arial" panose="020B0604020202020204" pitchFamily="34" charset="0"/>
                <a:hlinkClick r:id="rId4"/>
              </a:rPr>
              <a:t>https://slcny.libguides.com/ld.php?content_id=47163327</a:t>
            </a:r>
            <a:endParaRPr lang="en-US" sz="2000" dirty="0">
              <a:latin typeface="Arial" panose="020B0604020202020204" pitchFamily="34" charset="0"/>
              <a:cs typeface="Arial" panose="020B0604020202020204" pitchFamily="34" charset="0"/>
            </a:endParaRPr>
          </a:p>
        </p:txBody>
      </p:sp>
      <p:sp>
        <p:nvSpPr>
          <p:cNvPr id="3" name="Rounded Rectangle 2"/>
          <p:cNvSpPr/>
          <p:nvPr/>
        </p:nvSpPr>
        <p:spPr>
          <a:xfrm>
            <a:off x="211250" y="3014168"/>
            <a:ext cx="5442790" cy="11996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783666" y="520312"/>
            <a:ext cx="5644275" cy="6231007"/>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50776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002" y="566478"/>
            <a:ext cx="10515600" cy="659026"/>
          </a:xfrm>
        </p:spPr>
        <p:txBody>
          <a:bodyPr>
            <a:normAutofit/>
          </a:bodyPr>
          <a:lstStyle/>
          <a:p>
            <a:pPr algn="ctr"/>
            <a:r>
              <a:rPr lang="en-US" sz="2800" u="sng" dirty="0" smtClean="0">
                <a:latin typeface="Arial" panose="020B0604020202020204" pitchFamily="34" charset="0"/>
                <a:cs typeface="Arial" panose="020B0604020202020204" pitchFamily="34" charset="0"/>
              </a:rPr>
              <a:t>Authorization Roles needed for License Activities in Alma</a:t>
            </a:r>
            <a:endParaRPr lang="en-US" sz="2800" u="sng" dirty="0">
              <a:latin typeface="Arial" panose="020B0604020202020204" pitchFamily="34" charset="0"/>
              <a:cs typeface="Arial" panose="020B0604020202020204" pitchFamily="34" charset="0"/>
            </a:endParaRPr>
          </a:p>
        </p:txBody>
      </p:sp>
      <p:sp>
        <p:nvSpPr>
          <p:cNvPr id="6" name="Rectangle 5"/>
          <p:cNvSpPr/>
          <p:nvPr/>
        </p:nvSpPr>
        <p:spPr>
          <a:xfrm>
            <a:off x="825002" y="1225504"/>
            <a:ext cx="10674978" cy="397031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view licenses and license amendments, you must have one of the following roles</a:t>
            </a:r>
            <a:r>
              <a:rPr lang="en-US" sz="2400" dirty="0" smtClean="0">
                <a:latin typeface="Arial" panose="020B0604020202020204" pitchFamily="34" charset="0"/>
                <a:cs typeface="Arial" panose="020B0604020202020204" pitchFamily="34" charset="0"/>
              </a:rPr>
              <a:t>:</a:t>
            </a:r>
          </a:p>
          <a:p>
            <a:pPr marL="2171700" lvl="4" indent="-342900">
              <a:buFont typeface="Wingdings" panose="05000000000000000000" pitchFamily="2" charset="2"/>
              <a:buChar char="ü"/>
            </a:pPr>
            <a:r>
              <a:rPr lang="en-US" sz="2400" b="1" dirty="0" smtClean="0">
                <a:latin typeface="Arial" panose="020B0604020202020204" pitchFamily="34" charset="0"/>
                <a:cs typeface="Arial" panose="020B0604020202020204" pitchFamily="34" charset="0"/>
              </a:rPr>
              <a:t>License </a:t>
            </a:r>
            <a:r>
              <a:rPr lang="en-US" sz="2400" b="1" dirty="0">
                <a:latin typeface="Arial" panose="020B0604020202020204" pitchFamily="34" charset="0"/>
                <a:cs typeface="Arial" panose="020B0604020202020204" pitchFamily="34" charset="0"/>
              </a:rPr>
              <a:t>Manager</a:t>
            </a:r>
          </a:p>
          <a:p>
            <a:pPr marL="2171700" lvl="4"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License Viewer</a:t>
            </a:r>
          </a:p>
          <a:p>
            <a:pPr marL="2171700" lvl="4"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Selector</a:t>
            </a:r>
          </a:p>
          <a:p>
            <a:pPr marL="2171700" lvl="4"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Purchasing Operator</a:t>
            </a:r>
          </a:p>
          <a:p>
            <a:pPr marL="2171700" lvl="4"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Purchasing </a:t>
            </a:r>
            <a:r>
              <a:rPr lang="en-US" sz="2400" b="1" dirty="0" smtClean="0">
                <a:latin typeface="Arial" panose="020B0604020202020204" pitchFamily="34" charset="0"/>
                <a:cs typeface="Arial" panose="020B0604020202020204" pitchFamily="34" charset="0"/>
              </a:rPr>
              <a:t>Manager</a:t>
            </a:r>
          </a:p>
          <a:p>
            <a:pPr lvl="4"/>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manage licenses, license amendments, and create license templates you must have the following role:</a:t>
            </a:r>
          </a:p>
          <a:p>
            <a:pPr marL="2171700" lvl="4" indent="-342900">
              <a:buFont typeface="Wingdings" panose="05000000000000000000" pitchFamily="2" charset="2"/>
              <a:buChar char="ü"/>
            </a:pPr>
            <a:r>
              <a:rPr lang="en-US" sz="2400" b="1" dirty="0">
                <a:latin typeface="Arial" panose="020B0604020202020204" pitchFamily="34" charset="0"/>
                <a:cs typeface="Arial" panose="020B0604020202020204" pitchFamily="34" charset="0"/>
              </a:rPr>
              <a:t>License Manager</a:t>
            </a:r>
          </a:p>
        </p:txBody>
      </p:sp>
      <p:sp>
        <p:nvSpPr>
          <p:cNvPr id="3" name="Rectangle 2"/>
          <p:cNvSpPr/>
          <p:nvPr/>
        </p:nvSpPr>
        <p:spPr>
          <a:xfrm>
            <a:off x="99060" y="5409762"/>
            <a:ext cx="11780520" cy="1015663"/>
          </a:xfrm>
          <a:prstGeom prst="rect">
            <a:avLst/>
          </a:prstGeom>
        </p:spPr>
        <p:txBody>
          <a:bodyPr wrap="square">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See Managing Licenses and Amendments @ </a:t>
            </a:r>
            <a:r>
              <a:rPr lang="en-US" sz="2000" dirty="0" smtClean="0">
                <a:latin typeface="Arial" panose="020B0604020202020204" pitchFamily="34" charset="0"/>
                <a:cs typeface="Arial" panose="020B0604020202020204" pitchFamily="34" charset="0"/>
                <a:hlinkClick r:id="rId3"/>
              </a:rPr>
              <a:t>https</a:t>
            </a:r>
            <a:r>
              <a:rPr lang="en-US" sz="2000" dirty="0">
                <a:latin typeface="Arial" panose="020B0604020202020204" pitchFamily="34" charset="0"/>
                <a:cs typeface="Arial" panose="020B0604020202020204" pitchFamily="34" charset="0"/>
                <a:hlinkClick r:id="rId3"/>
              </a:rPr>
              <a:t>://knowledge.exlibrisgroup.com/Alma/Product_Documentation/010Alma_Online_Help_(English)/020Acquisitions/090Acquisitions_Infrastructure/050Managing_Licenses_and_Amendments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80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Where do licenses live in Alma?</a:t>
            </a:r>
            <a:endParaRPr lang="en-US" sz="3600" u="sng"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82205" y="708454"/>
            <a:ext cx="10833520" cy="5881816"/>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7010399" y="3615795"/>
            <a:ext cx="4310743" cy="646331"/>
          </a:xfrm>
          <a:prstGeom prst="rect">
            <a:avLst/>
          </a:prstGeom>
          <a:noFill/>
          <a:ln w="38100">
            <a:solidFill>
              <a:srgbClr val="FF0000"/>
            </a:solidFill>
          </a:ln>
        </p:spPr>
        <p:txBody>
          <a:bodyPr wrap="square" rtlCol="0">
            <a:spAutoFit/>
          </a:bodyPr>
          <a:lstStyle/>
          <a:p>
            <a:r>
              <a:rPr lang="en-US" b="1" dirty="0" smtClean="0">
                <a:latin typeface="Arial" panose="020B0604020202020204" pitchFamily="34" charset="0"/>
                <a:cs typeface="Arial" panose="020B0604020202020204" pitchFamily="34" charset="0"/>
              </a:rPr>
              <a:t>Acquisitions &gt; Licenses</a:t>
            </a:r>
          </a:p>
          <a:p>
            <a:r>
              <a:rPr lang="en-US" b="1" dirty="0" smtClean="0">
                <a:latin typeface="Arial" panose="020B0604020202020204" pitchFamily="34" charset="0"/>
                <a:cs typeface="Arial" panose="020B0604020202020204" pitchFamily="34" charset="0"/>
              </a:rPr>
              <a:t>Acquisitions &gt; License Templates</a:t>
            </a:r>
            <a:endParaRPr lang="en-US" b="1" dirty="0">
              <a:latin typeface="Arial" panose="020B0604020202020204" pitchFamily="34" charset="0"/>
              <a:cs typeface="Arial" panose="020B0604020202020204" pitchFamily="34" charset="0"/>
            </a:endParaRPr>
          </a:p>
        </p:txBody>
      </p:sp>
      <p:sp>
        <p:nvSpPr>
          <p:cNvPr id="7" name="Rounded Rectangle 6"/>
          <p:cNvSpPr/>
          <p:nvPr/>
        </p:nvSpPr>
        <p:spPr>
          <a:xfrm>
            <a:off x="4651131" y="3781389"/>
            <a:ext cx="1556238" cy="12522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793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4579" y="694265"/>
            <a:ext cx="11025553" cy="5776956"/>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Searching for Licenses</a:t>
            </a:r>
            <a:endParaRPr lang="en-US" sz="3600" u="sng" dirty="0">
              <a:latin typeface="Arial" panose="020B0604020202020204" pitchFamily="34" charset="0"/>
              <a:cs typeface="Arial" panose="020B0604020202020204" pitchFamily="34" charset="0"/>
            </a:endParaRPr>
          </a:p>
        </p:txBody>
      </p:sp>
      <p:sp>
        <p:nvSpPr>
          <p:cNvPr id="5" name="Rectangle 4"/>
          <p:cNvSpPr/>
          <p:nvPr/>
        </p:nvSpPr>
        <p:spPr>
          <a:xfrm>
            <a:off x="4476016" y="3420856"/>
            <a:ext cx="6472794" cy="1077218"/>
          </a:xfrm>
          <a:prstGeom prst="rect">
            <a:avLst/>
          </a:prstGeom>
          <a:ln w="38100">
            <a:solidFill>
              <a:srgbClr val="FF0000"/>
            </a:solidFill>
          </a:ln>
        </p:spPr>
        <p:txBody>
          <a:bodyPr wrap="square">
            <a:spAutoFit/>
          </a:bodyPr>
          <a:lstStyle/>
          <a:p>
            <a:r>
              <a:rPr lang="en-US" sz="3200" dirty="0" smtClean="0">
                <a:latin typeface="Arial" panose="020B0604020202020204" pitchFamily="34" charset="0"/>
                <a:cs typeface="Arial" panose="020B0604020202020204" pitchFamily="34" charset="0"/>
              </a:rPr>
              <a:t>Can search by license or vendor name to retrieve license list</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856717" y="5267803"/>
            <a:ext cx="759483" cy="2518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56719" y="4734851"/>
            <a:ext cx="759481" cy="2518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Up Arrow 12"/>
          <p:cNvSpPr/>
          <p:nvPr/>
        </p:nvSpPr>
        <p:spPr>
          <a:xfrm>
            <a:off x="2690446" y="1532493"/>
            <a:ext cx="395654" cy="3672553"/>
          </a:xfrm>
          <a:prstGeom prst="lef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6543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Searching for Licenses</a:t>
            </a:r>
            <a:endParaRPr lang="en-US" sz="3600" u="sng"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09423" y="729416"/>
            <a:ext cx="11025921" cy="586085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4089155" y="2339402"/>
            <a:ext cx="6892437" cy="1077218"/>
          </a:xfrm>
          <a:prstGeom prst="rect">
            <a:avLst/>
          </a:prstGeom>
          <a:ln w="38100">
            <a:solidFill>
              <a:srgbClr val="FF0000"/>
            </a:solidFill>
          </a:ln>
        </p:spPr>
        <p:txBody>
          <a:bodyPr wrap="square">
            <a:spAutoFit/>
          </a:bodyPr>
          <a:lstStyle/>
          <a:p>
            <a:r>
              <a:rPr lang="en-US" sz="3200" dirty="0" smtClean="0">
                <a:latin typeface="Arial" panose="020B0604020202020204" pitchFamily="34" charset="0"/>
                <a:cs typeface="Arial" panose="020B0604020202020204" pitchFamily="34" charset="0"/>
              </a:rPr>
              <a:t>Can search by license name, vendor type of licensor, or licensor code</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2549769" y="6198678"/>
            <a:ext cx="615462" cy="2812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26116" y="6198677"/>
            <a:ext cx="562708" cy="2812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24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2205" y="771056"/>
            <a:ext cx="10718963" cy="5745074"/>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203738"/>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Vendor name search results</a:t>
            </a:r>
            <a:endParaRPr lang="en-US" sz="3600" u="sng" dirty="0">
              <a:latin typeface="Arial" panose="020B0604020202020204" pitchFamily="34" charset="0"/>
              <a:cs typeface="Arial" panose="020B0604020202020204" pitchFamily="34" charset="0"/>
            </a:endParaRPr>
          </a:p>
        </p:txBody>
      </p:sp>
      <p:sp>
        <p:nvSpPr>
          <p:cNvPr id="9" name="Rounded Rectangle 8"/>
          <p:cNvSpPr/>
          <p:nvPr/>
        </p:nvSpPr>
        <p:spPr>
          <a:xfrm>
            <a:off x="6750910" y="4990196"/>
            <a:ext cx="543695" cy="214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71699" y="4925124"/>
            <a:ext cx="472647" cy="3854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10123" y="5372982"/>
            <a:ext cx="403651" cy="2946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471700" y="2878897"/>
            <a:ext cx="1096654" cy="4006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878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219" y="773083"/>
            <a:ext cx="10767586" cy="571173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Prior to adding licenses, check the vendor entry</a:t>
            </a:r>
            <a:endParaRPr lang="en-US" sz="3600" u="sng" dirty="0">
              <a:latin typeface="Arial" panose="020B0604020202020204" pitchFamily="34" charset="0"/>
              <a:cs typeface="Arial" panose="020B0604020202020204" pitchFamily="34" charset="0"/>
            </a:endParaRPr>
          </a:p>
        </p:txBody>
      </p:sp>
      <p:sp>
        <p:nvSpPr>
          <p:cNvPr id="7" name="Rounded Rectangle 6"/>
          <p:cNvSpPr/>
          <p:nvPr/>
        </p:nvSpPr>
        <p:spPr>
          <a:xfrm>
            <a:off x="4898571" y="4030824"/>
            <a:ext cx="732291" cy="3659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2635426" y="2559440"/>
            <a:ext cx="166358" cy="4530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ounded Rectangle 8"/>
          <p:cNvSpPr/>
          <p:nvPr/>
        </p:nvSpPr>
        <p:spPr>
          <a:xfrm>
            <a:off x="1433384" y="2660069"/>
            <a:ext cx="996778" cy="2639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956644" y="2576146"/>
            <a:ext cx="3561160" cy="3879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45423" y="2576146"/>
            <a:ext cx="3638257"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Can use vendor code in the License Details </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2897300" y="4618035"/>
            <a:ext cx="6211088"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Licensor must </a:t>
            </a:r>
            <a:r>
              <a:rPr lang="en-US" sz="1400" dirty="0">
                <a:latin typeface="Arial" panose="020B0604020202020204" pitchFamily="34" charset="0"/>
                <a:cs typeface="Arial" panose="020B0604020202020204" pitchFamily="34" charset="0"/>
              </a:rPr>
              <a:t>be selected </a:t>
            </a:r>
            <a:r>
              <a:rPr lang="en-US" sz="1400" dirty="0" smtClean="0">
                <a:latin typeface="Arial" panose="020B0604020202020204" pitchFamily="34" charset="0"/>
                <a:cs typeface="Arial" panose="020B0604020202020204" pitchFamily="34" charset="0"/>
              </a:rPr>
              <a:t>as a </a:t>
            </a:r>
            <a:r>
              <a:rPr lang="en-US" sz="1400" dirty="0">
                <a:latin typeface="Arial" panose="020B0604020202020204" pitchFamily="34" charset="0"/>
                <a:cs typeface="Arial" panose="020B0604020202020204" pitchFamily="34" charset="0"/>
              </a:rPr>
              <a:t>Vendor </a:t>
            </a:r>
            <a:r>
              <a:rPr lang="en-US" sz="1400" dirty="0" smtClean="0">
                <a:latin typeface="Arial" panose="020B0604020202020204" pitchFamily="34" charset="0"/>
                <a:cs typeface="Arial" panose="020B0604020202020204" pitchFamily="34" charset="0"/>
              </a:rPr>
              <a:t>Type in Vendor General Details entry </a:t>
            </a:r>
            <a:endParaRPr lang="en-US" sz="1400" dirty="0">
              <a:latin typeface="Arial" panose="020B0604020202020204" pitchFamily="34" charset="0"/>
              <a:cs typeface="Arial" panose="020B0604020202020204" pitchFamily="34" charset="0"/>
            </a:endParaRPr>
          </a:p>
        </p:txBody>
      </p:sp>
      <p:sp>
        <p:nvSpPr>
          <p:cNvPr id="10" name="Down Arrow 9"/>
          <p:cNvSpPr/>
          <p:nvPr/>
        </p:nvSpPr>
        <p:spPr>
          <a:xfrm flipV="1">
            <a:off x="5149386" y="4437762"/>
            <a:ext cx="155782" cy="2105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Rounded Rectangle 14"/>
          <p:cNvSpPr/>
          <p:nvPr/>
        </p:nvSpPr>
        <p:spPr>
          <a:xfrm>
            <a:off x="2897300" y="4654373"/>
            <a:ext cx="6211088" cy="2964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52523" y="2924067"/>
            <a:ext cx="643812" cy="172728"/>
          </a:xfrm>
          <a:prstGeom prst="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53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License name search results</a:t>
            </a:r>
            <a:endParaRPr lang="en-US" sz="3600" u="sng"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44055" y="741044"/>
            <a:ext cx="11391900" cy="588835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ounded Rectangle 3"/>
          <p:cNvSpPr/>
          <p:nvPr/>
        </p:nvSpPr>
        <p:spPr>
          <a:xfrm>
            <a:off x="914401" y="2196313"/>
            <a:ext cx="9014459" cy="6346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0843260" y="1754834"/>
            <a:ext cx="929638" cy="833731"/>
          </a:xfrm>
          <a:prstGeom prst="rect">
            <a:avLst/>
          </a:prstGeom>
        </p:spPr>
      </p:pic>
      <p:sp>
        <p:nvSpPr>
          <p:cNvPr id="5" name="Rounded Rectangle 4"/>
          <p:cNvSpPr/>
          <p:nvPr/>
        </p:nvSpPr>
        <p:spPr>
          <a:xfrm>
            <a:off x="619245" y="1512067"/>
            <a:ext cx="2543055"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843261" y="1754834"/>
            <a:ext cx="868680" cy="833731"/>
          </a:xfrm>
          <a:prstGeom prst="roundRect">
            <a:avLst>
              <a:gd name="adj" fmla="val 18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49980" y="1512067"/>
            <a:ext cx="6278880" cy="523220"/>
          </a:xfrm>
          <a:prstGeom prst="rect">
            <a:avLst/>
          </a:prstGeom>
          <a:noFill/>
          <a:ln w="38100">
            <a:solidFill>
              <a:srgbClr val="FF0000"/>
            </a:solidFill>
          </a:ln>
        </p:spPr>
        <p:txBody>
          <a:bodyPr wrap="square" rtlCol="0">
            <a:spAutoFit/>
          </a:bodyPr>
          <a:lstStyle/>
          <a:p>
            <a:pPr marL="285750" indent="-285750">
              <a:buFont typeface="Wingdings" panose="05000000000000000000" pitchFamily="2" charset="2"/>
              <a:buChar char="ü"/>
            </a:pPr>
            <a:r>
              <a:rPr lang="en-US" sz="1400" b="1" dirty="0" smtClean="0">
                <a:latin typeface="Arial" panose="020B0604020202020204" pitchFamily="34" charset="0"/>
                <a:cs typeface="Arial" panose="020B0604020202020204" pitchFamily="34" charset="0"/>
              </a:rPr>
              <a:t>Can filter list by name, code, type, review status, etc.  </a:t>
            </a:r>
          </a:p>
          <a:p>
            <a:pPr marL="285750" indent="-285750">
              <a:buFont typeface="Wingdings" panose="05000000000000000000" pitchFamily="2" charset="2"/>
              <a:buChar char="ü"/>
            </a:pPr>
            <a:r>
              <a:rPr lang="en-US" sz="1400" b="1" dirty="0" smtClean="0">
                <a:latin typeface="Arial" panose="020B0604020202020204" pitchFamily="34" charset="0"/>
                <a:cs typeface="Arial" panose="020B0604020202020204" pitchFamily="34" charset="0"/>
              </a:rPr>
              <a:t>Can export list in Excel</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012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5" y="96646"/>
            <a:ext cx="10515600" cy="483372"/>
          </a:xfrm>
        </p:spPr>
        <p:txBody>
          <a:bodyPr>
            <a:noAutofit/>
          </a:bodyPr>
          <a:lstStyle/>
          <a:p>
            <a:pPr algn="ctr"/>
            <a:r>
              <a:rPr lang="en-US" sz="3600" u="sng" dirty="0" smtClean="0">
                <a:latin typeface="Arial" panose="020B0604020202020204" pitchFamily="34" charset="0"/>
                <a:cs typeface="Arial" panose="020B0604020202020204" pitchFamily="34" charset="0"/>
              </a:rPr>
              <a:t>Adding Licenses</a:t>
            </a:r>
            <a:endParaRPr lang="en-US" sz="3600" u="sng"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71476" y="856517"/>
            <a:ext cx="11391900" cy="5808052"/>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4"/>
          <a:stretch>
            <a:fillRect/>
          </a:stretch>
        </p:blipFill>
        <p:spPr>
          <a:xfrm>
            <a:off x="6067426" y="1007226"/>
            <a:ext cx="2486025" cy="1504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9975273" y="1903615"/>
            <a:ext cx="1064029" cy="374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9160126" y="1375297"/>
            <a:ext cx="220563" cy="14097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ounded Rectangle 8"/>
          <p:cNvSpPr/>
          <p:nvPr/>
        </p:nvSpPr>
        <p:spPr>
          <a:xfrm>
            <a:off x="6395257" y="2118203"/>
            <a:ext cx="1294016"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95257" y="1565084"/>
            <a:ext cx="737063" cy="251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393831" y="2600097"/>
            <a:ext cx="967154" cy="39941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60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910</Words>
  <Application>Microsoft Office PowerPoint</Application>
  <PresentationFormat>Widescreen</PresentationFormat>
  <Paragraphs>107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Licenses in Alma</vt:lpstr>
      <vt:lpstr>What is a license?</vt:lpstr>
      <vt:lpstr>Where do licenses live in Alma?</vt:lpstr>
      <vt:lpstr>Searching for Licenses</vt:lpstr>
      <vt:lpstr>Searching for Licenses</vt:lpstr>
      <vt:lpstr>Vendor name search results</vt:lpstr>
      <vt:lpstr>Prior to adding licenses, check the vendor entry</vt:lpstr>
      <vt:lpstr>License name search results</vt:lpstr>
      <vt:lpstr>Adding Licenses</vt:lpstr>
      <vt:lpstr>Enter &amp; Save License Summary Details before adding Attachments</vt:lpstr>
      <vt:lpstr>Attach License Documents</vt:lpstr>
      <vt:lpstr>Confirm Upload of License Documents</vt:lpstr>
      <vt:lpstr>Creating Templates</vt:lpstr>
      <vt:lpstr>Create an Amendment</vt:lpstr>
      <vt:lpstr>Create Summary Details of Amendment</vt:lpstr>
      <vt:lpstr>Amendments in License List</vt:lpstr>
      <vt:lpstr>Attaching License to PO Line</vt:lpstr>
      <vt:lpstr>Adding Active Inventory to License</vt:lpstr>
      <vt:lpstr>Inventory in the IZ: Electronic Collection</vt:lpstr>
      <vt:lpstr>Inventory in the IZ: Electronic Titles</vt:lpstr>
      <vt:lpstr>Entering License Terms</vt:lpstr>
      <vt:lpstr>ERM Working Group LibGuide @ https://slcny.libguides.com/eresourceswg</vt:lpstr>
      <vt:lpstr>License Recommendations @ https://slcny.libguides.com/ld.php?content_id=47163327</vt:lpstr>
      <vt:lpstr>Authorization Roles needed for License Activities in Alma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ERM Overview</dc:title>
  <dc:creator>Hess, Stephanie</dc:creator>
  <cp:lastModifiedBy>Hess, Stephanie</cp:lastModifiedBy>
  <cp:revision>350</cp:revision>
  <cp:lastPrinted>2019-03-21T13:20:58Z</cp:lastPrinted>
  <dcterms:created xsi:type="dcterms:W3CDTF">2019-03-18T21:44:10Z</dcterms:created>
  <dcterms:modified xsi:type="dcterms:W3CDTF">2019-03-31T19:41:01Z</dcterms:modified>
</cp:coreProperties>
</file>