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58" r:id="rId5"/>
    <p:sldId id="257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9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F413-260C-4909-A314-60FA2EEAC181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E9E9C-46A8-43A9-BF79-50121C797F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397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/>
              <a:t>2 resor till Zimbabwe                                                        	120 000 kr</a:t>
            </a:r>
          </a:p>
          <a:p>
            <a:r>
              <a:rPr lang="sv-SE" sz="1200" dirty="0"/>
              <a:t>2 resor till Tanzania                                                                     65 000kr  </a:t>
            </a:r>
          </a:p>
          <a:p>
            <a:r>
              <a:rPr lang="sv-SE" sz="1200" dirty="0"/>
              <a:t>Fortsatt underhållning i Nepal projektet                          	30 000 kr </a:t>
            </a:r>
          </a:p>
          <a:p>
            <a:r>
              <a:rPr lang="sv-SE" sz="1200" dirty="0"/>
              <a:t>2 resor till Filippinerna                                                               60 000 kr </a:t>
            </a:r>
          </a:p>
          <a:p>
            <a:r>
              <a:rPr lang="sv-SE" sz="1200" dirty="0"/>
              <a:t>Etiopien som projektland                                	             50 000 kr</a:t>
            </a:r>
          </a:p>
          <a:p>
            <a:r>
              <a:rPr lang="sv-SE" sz="1200" dirty="0"/>
              <a:t>Burkina Faso som nytt projektland, 1- 2 resor                      60 000 kr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E9E9C-46A8-43A9-BF79-50121C797FFD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1485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8DE3-E254-4C00-9FBD-C507B170324F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B09C-F907-430E-BA4A-171C2FAE7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5280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8DE3-E254-4C00-9FBD-C507B170324F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B09C-F907-430E-BA4A-171C2FAE7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877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8DE3-E254-4C00-9FBD-C507B170324F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B09C-F907-430E-BA4A-171C2FAE7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068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8DE3-E254-4C00-9FBD-C507B170324F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B09C-F907-430E-BA4A-171C2FAE7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7948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8DE3-E254-4C00-9FBD-C507B170324F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B09C-F907-430E-BA4A-171C2FAE7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453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8DE3-E254-4C00-9FBD-C507B170324F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B09C-F907-430E-BA4A-171C2FAE7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69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8DE3-E254-4C00-9FBD-C507B170324F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B09C-F907-430E-BA4A-171C2FAE7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753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8DE3-E254-4C00-9FBD-C507B170324F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B09C-F907-430E-BA4A-171C2FAE7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520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8DE3-E254-4C00-9FBD-C507B170324F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B09C-F907-430E-BA4A-171C2FAE7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767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8DE3-E254-4C00-9FBD-C507B170324F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B09C-F907-430E-BA4A-171C2FAE7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273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8DE3-E254-4C00-9FBD-C507B170324F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B09C-F907-430E-BA4A-171C2FAE7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583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58DE3-E254-4C00-9FBD-C507B170324F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FB09C-F907-430E-BA4A-171C2FAE7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264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Ekonomi 2019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TANDLÄKARE UTAN GRÄNSER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006" y="1007369"/>
            <a:ext cx="2373051" cy="1016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911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3600" dirty="0"/>
              <a:t>Ekonomiberättelse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376774"/>
              </p:ext>
            </p:extLst>
          </p:nvPr>
        </p:nvGraphicFramePr>
        <p:xfrm>
          <a:off x="967667" y="1632675"/>
          <a:ext cx="10508053" cy="4950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5557">
                  <a:extLst>
                    <a:ext uri="{9D8B030D-6E8A-4147-A177-3AD203B41FA5}">
                      <a16:colId xmlns:a16="http://schemas.microsoft.com/office/drawing/2014/main" val="832265256"/>
                    </a:ext>
                  </a:extLst>
                </a:gridCol>
                <a:gridCol w="1228691">
                  <a:extLst>
                    <a:ext uri="{9D8B030D-6E8A-4147-A177-3AD203B41FA5}">
                      <a16:colId xmlns:a16="http://schemas.microsoft.com/office/drawing/2014/main" val="1557954537"/>
                    </a:ext>
                  </a:extLst>
                </a:gridCol>
                <a:gridCol w="1228691">
                  <a:extLst>
                    <a:ext uri="{9D8B030D-6E8A-4147-A177-3AD203B41FA5}">
                      <a16:colId xmlns:a16="http://schemas.microsoft.com/office/drawing/2014/main" val="3313086251"/>
                    </a:ext>
                  </a:extLst>
                </a:gridCol>
                <a:gridCol w="1210350">
                  <a:extLst>
                    <a:ext uri="{9D8B030D-6E8A-4147-A177-3AD203B41FA5}">
                      <a16:colId xmlns:a16="http://schemas.microsoft.com/office/drawing/2014/main" val="2853236141"/>
                    </a:ext>
                  </a:extLst>
                </a:gridCol>
                <a:gridCol w="1228691">
                  <a:extLst>
                    <a:ext uri="{9D8B030D-6E8A-4147-A177-3AD203B41FA5}">
                      <a16:colId xmlns:a16="http://schemas.microsoft.com/office/drawing/2014/main" val="3959794933"/>
                    </a:ext>
                  </a:extLst>
                </a:gridCol>
                <a:gridCol w="1228691">
                  <a:extLst>
                    <a:ext uri="{9D8B030D-6E8A-4147-A177-3AD203B41FA5}">
                      <a16:colId xmlns:a16="http://schemas.microsoft.com/office/drawing/2014/main" val="3925929408"/>
                    </a:ext>
                  </a:extLst>
                </a:gridCol>
                <a:gridCol w="1228691">
                  <a:extLst>
                    <a:ext uri="{9D8B030D-6E8A-4147-A177-3AD203B41FA5}">
                      <a16:colId xmlns:a16="http://schemas.microsoft.com/office/drawing/2014/main" val="2789425436"/>
                    </a:ext>
                  </a:extLst>
                </a:gridCol>
                <a:gridCol w="1228691">
                  <a:extLst>
                    <a:ext uri="{9D8B030D-6E8A-4147-A177-3AD203B41FA5}">
                      <a16:colId xmlns:a16="http://schemas.microsoft.com/office/drawing/2014/main" val="1773636742"/>
                    </a:ext>
                  </a:extLst>
                </a:gridCol>
              </a:tblGrid>
              <a:tr h="177653"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u="none" strike="noStrike" dirty="0">
                          <a:effectLst/>
                        </a:rPr>
                        <a:t>Intäkter 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År 2013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u="none" strike="noStrike">
                          <a:effectLst/>
                        </a:rPr>
                        <a:t> År 2014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u="none" strike="noStrike">
                          <a:effectLst/>
                        </a:rPr>
                        <a:t> År 2015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u="none" strike="noStrike" dirty="0">
                          <a:effectLst/>
                        </a:rPr>
                        <a:t>År 2016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u="none" strike="noStrike" dirty="0">
                          <a:effectLst/>
                        </a:rPr>
                        <a:t>År 2017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År</a:t>
                      </a:r>
                      <a:r>
                        <a:rPr lang="sv-S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2018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År 2019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05225386"/>
                  </a:ext>
                </a:extLst>
              </a:tr>
              <a:tr h="17765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37455298"/>
                  </a:ext>
                </a:extLst>
              </a:tr>
              <a:tr h="355307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Medlemsavgifter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  39 450    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               46,800    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              41200    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50 200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42 200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25 400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34 700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86664136"/>
                  </a:ext>
                </a:extLst>
              </a:tr>
              <a:tr h="177653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 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27454024"/>
                  </a:ext>
                </a:extLst>
              </a:tr>
              <a:tr h="355307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Gåvor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194,400    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            172,117    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            149,236    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220 189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102 218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89 707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207 250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33357064"/>
                  </a:ext>
                </a:extLst>
              </a:tr>
              <a:tr h="177653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 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21702568"/>
                  </a:ext>
                </a:extLst>
              </a:tr>
              <a:tr h="337542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Sponsring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160 000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154 000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220 100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13344214"/>
                  </a:ext>
                </a:extLst>
              </a:tr>
              <a:tr h="213184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 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86856987"/>
                  </a:ext>
                </a:extLst>
              </a:tr>
              <a:tr h="314248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Summa intäkter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 223,850    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            218,917    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            190,436    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430 389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298 418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  <a:r>
                        <a:rPr lang="sv-S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255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</a:t>
                      </a:r>
                      <a:r>
                        <a:rPr lang="sv-S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050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00034438"/>
                  </a:ext>
                </a:extLst>
              </a:tr>
              <a:tr h="177653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815281"/>
                  </a:ext>
                </a:extLst>
              </a:tr>
              <a:tr h="177653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24971597"/>
                  </a:ext>
                </a:extLst>
              </a:tr>
              <a:tr h="177653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Kostnader</a:t>
                      </a:r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19292736"/>
                  </a:ext>
                </a:extLst>
              </a:tr>
              <a:tr h="177653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 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77333246"/>
                  </a:ext>
                </a:extLst>
              </a:tr>
              <a:tr h="355307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Projektkostnader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55,643    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              44,824    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              66,327    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283 510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192 747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218 912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328 296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87808128"/>
                  </a:ext>
                </a:extLst>
              </a:tr>
              <a:tr h="177653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4382891"/>
                  </a:ext>
                </a:extLst>
              </a:tr>
              <a:tr h="355307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Andra kostnader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26,721    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              51,899    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              49,590    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145 396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77 911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97 606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83 946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8230781"/>
                  </a:ext>
                </a:extLst>
              </a:tr>
              <a:tr h="177653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52979446"/>
                  </a:ext>
                </a:extLst>
              </a:tr>
              <a:tr h="355307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Summa kostnader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82,364    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              96,723    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            115,917    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428 906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270 658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338 794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434 432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85574145"/>
                  </a:ext>
                </a:extLst>
              </a:tr>
              <a:tr h="177653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 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24130486"/>
                  </a:ext>
                </a:extLst>
              </a:tr>
              <a:tr h="355307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Årets resultat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151,486    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            122,194    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               74,519    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1483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27 759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-142 539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27 618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27898409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942" y="590118"/>
            <a:ext cx="1908175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9767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                           Balansräkning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826899"/>
              </p:ext>
            </p:extLst>
          </p:nvPr>
        </p:nvGraphicFramePr>
        <p:xfrm>
          <a:off x="838200" y="1565910"/>
          <a:ext cx="10392052" cy="51206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9501">
                  <a:extLst>
                    <a:ext uri="{9D8B030D-6E8A-4147-A177-3AD203B41FA5}">
                      <a16:colId xmlns:a16="http://schemas.microsoft.com/office/drawing/2014/main" val="3929419285"/>
                    </a:ext>
                  </a:extLst>
                </a:gridCol>
                <a:gridCol w="1819501">
                  <a:extLst>
                    <a:ext uri="{9D8B030D-6E8A-4147-A177-3AD203B41FA5}">
                      <a16:colId xmlns:a16="http://schemas.microsoft.com/office/drawing/2014/main" val="1967864701"/>
                    </a:ext>
                  </a:extLst>
                </a:gridCol>
                <a:gridCol w="2369938">
                  <a:extLst>
                    <a:ext uri="{9D8B030D-6E8A-4147-A177-3AD203B41FA5}">
                      <a16:colId xmlns:a16="http://schemas.microsoft.com/office/drawing/2014/main" val="119994253"/>
                    </a:ext>
                  </a:extLst>
                </a:gridCol>
                <a:gridCol w="2405616">
                  <a:extLst>
                    <a:ext uri="{9D8B030D-6E8A-4147-A177-3AD203B41FA5}">
                      <a16:colId xmlns:a16="http://schemas.microsoft.com/office/drawing/2014/main" val="1965448929"/>
                    </a:ext>
                  </a:extLst>
                </a:gridCol>
                <a:gridCol w="1977496">
                  <a:extLst>
                    <a:ext uri="{9D8B030D-6E8A-4147-A177-3AD203B41FA5}">
                      <a16:colId xmlns:a16="http://schemas.microsoft.com/office/drawing/2014/main" val="696424644"/>
                    </a:ext>
                  </a:extLst>
                </a:gridCol>
              </a:tblGrid>
              <a:tr h="32449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Tillgångar: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 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Ingående balans 190101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Denna period 1901-1912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      Utg Saldo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extLst>
                  <a:ext uri="{0D108BD9-81ED-4DB2-BD59-A6C34878D82A}">
                    <a16:rowId xmlns:a16="http://schemas.microsoft.com/office/drawing/2014/main" val="1619749018"/>
                  </a:ext>
                </a:extLst>
              </a:tr>
              <a:tr h="296669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extLst>
                  <a:ext uri="{0D108BD9-81ED-4DB2-BD59-A6C34878D82A}">
                    <a16:rowId xmlns:a16="http://schemas.microsoft.com/office/drawing/2014/main" val="3291444302"/>
                  </a:ext>
                </a:extLst>
              </a:tr>
              <a:tr h="205531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Kassa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 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5123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5123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extLst>
                  <a:ext uri="{0D108BD9-81ED-4DB2-BD59-A6C34878D82A}">
                    <a16:rowId xmlns:a16="http://schemas.microsoft.com/office/drawing/2014/main" val="4093980582"/>
                  </a:ext>
                </a:extLst>
              </a:tr>
              <a:tr h="205531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 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extLst>
                  <a:ext uri="{0D108BD9-81ED-4DB2-BD59-A6C34878D82A}">
                    <a16:rowId xmlns:a16="http://schemas.microsoft.com/office/drawing/2014/main" val="1217292854"/>
                  </a:ext>
                </a:extLst>
              </a:tr>
              <a:tr h="205531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Bank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486289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17558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503847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extLst>
                  <a:ext uri="{0D108BD9-81ED-4DB2-BD59-A6C34878D82A}">
                    <a16:rowId xmlns:a16="http://schemas.microsoft.com/office/drawing/2014/main" val="1214946579"/>
                  </a:ext>
                </a:extLst>
              </a:tr>
              <a:tr h="32060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 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extLst>
                  <a:ext uri="{0D108BD9-81ED-4DB2-BD59-A6C34878D82A}">
                    <a16:rowId xmlns:a16="http://schemas.microsoft.com/office/drawing/2014/main" val="528894095"/>
                  </a:ext>
                </a:extLst>
              </a:tr>
              <a:tr h="205531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Summa tillgångar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491412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17558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508970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extLst>
                  <a:ext uri="{0D108BD9-81ED-4DB2-BD59-A6C34878D82A}">
                    <a16:rowId xmlns:a16="http://schemas.microsoft.com/office/drawing/2014/main" val="2004105696"/>
                  </a:ext>
                </a:extLst>
              </a:tr>
              <a:tr h="205531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 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extLst>
                  <a:ext uri="{0D108BD9-81ED-4DB2-BD59-A6C34878D82A}">
                    <a16:rowId xmlns:a16="http://schemas.microsoft.com/office/drawing/2014/main" val="1040253792"/>
                  </a:ext>
                </a:extLst>
              </a:tr>
              <a:tr h="205531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 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extLst>
                  <a:ext uri="{0D108BD9-81ED-4DB2-BD59-A6C34878D82A}">
                    <a16:rowId xmlns:a16="http://schemas.microsoft.com/office/drawing/2014/main" val="2071164377"/>
                  </a:ext>
                </a:extLst>
              </a:tr>
              <a:tr h="37831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Eget och främmande kapital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 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extLst>
                  <a:ext uri="{0D108BD9-81ED-4DB2-BD59-A6C34878D82A}">
                    <a16:rowId xmlns:a16="http://schemas.microsoft.com/office/drawing/2014/main" val="948969876"/>
                  </a:ext>
                </a:extLst>
              </a:tr>
              <a:tr h="205531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extLst>
                  <a:ext uri="{0D108BD9-81ED-4DB2-BD59-A6C34878D82A}">
                    <a16:rowId xmlns:a16="http://schemas.microsoft.com/office/drawing/2014/main" val="1923224717"/>
                  </a:ext>
                </a:extLst>
              </a:tr>
              <a:tr h="205531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Balanserat resultat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616 891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142 539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474</a:t>
                      </a:r>
                      <a:r>
                        <a:rPr lang="sv-SE" sz="1100" u="none" strike="noStrike" baseline="0" dirty="0">
                          <a:effectLst/>
                        </a:rPr>
                        <a:t> 352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extLst>
                  <a:ext uri="{0D108BD9-81ED-4DB2-BD59-A6C34878D82A}">
                    <a16:rowId xmlns:a16="http://schemas.microsoft.com/office/drawing/2014/main" val="2823241297"/>
                  </a:ext>
                </a:extLst>
              </a:tr>
              <a:tr h="205531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 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 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extLst>
                  <a:ext uri="{0D108BD9-81ED-4DB2-BD59-A6C34878D82A}">
                    <a16:rowId xmlns:a16="http://schemas.microsoft.com/office/drawing/2014/main" val="3284078571"/>
                  </a:ext>
                </a:extLst>
              </a:tr>
              <a:tr h="205531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Årets reslutat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142 539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170 157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27 618</a:t>
                      </a:r>
                    </a:p>
                  </a:txBody>
                  <a:tcPr marL="9362" marR="9362" marT="9362" marB="0" anchor="b"/>
                </a:tc>
                <a:extLst>
                  <a:ext uri="{0D108BD9-81ED-4DB2-BD59-A6C34878D82A}">
                    <a16:rowId xmlns:a16="http://schemas.microsoft.com/office/drawing/2014/main" val="1866476356"/>
                  </a:ext>
                </a:extLst>
              </a:tr>
              <a:tr h="205531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extLst>
                  <a:ext uri="{0D108BD9-81ED-4DB2-BD59-A6C34878D82A}">
                    <a16:rowId xmlns:a16="http://schemas.microsoft.com/office/drawing/2014/main" val="1249101236"/>
                  </a:ext>
                </a:extLst>
              </a:tr>
              <a:tr h="372011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Summa eget kapital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474 352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27 618</a:t>
                      </a: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501 970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extLst>
                  <a:ext uri="{0D108BD9-81ED-4DB2-BD59-A6C34878D82A}">
                    <a16:rowId xmlns:a16="http://schemas.microsoft.com/office/drawing/2014/main" val="1469347906"/>
                  </a:ext>
                </a:extLst>
              </a:tr>
              <a:tr h="205531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 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 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extLst>
                  <a:ext uri="{0D108BD9-81ED-4DB2-BD59-A6C34878D82A}">
                    <a16:rowId xmlns:a16="http://schemas.microsoft.com/office/drawing/2014/main" val="661445950"/>
                  </a:ext>
                </a:extLst>
              </a:tr>
              <a:tr h="37831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Summa kortfristiga skulder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17</a:t>
                      </a:r>
                      <a:r>
                        <a:rPr lang="sv-SE" sz="1100" u="none" strike="noStrike" baseline="0" dirty="0">
                          <a:effectLst/>
                        </a:rPr>
                        <a:t> 060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10 060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7000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extLst>
                  <a:ext uri="{0D108BD9-81ED-4DB2-BD59-A6C34878D82A}">
                    <a16:rowId xmlns:a16="http://schemas.microsoft.com/office/drawing/2014/main" val="1376448694"/>
                  </a:ext>
                </a:extLst>
              </a:tr>
              <a:tr h="205531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extLst>
                  <a:ext uri="{0D108BD9-81ED-4DB2-BD59-A6C34878D82A}">
                    <a16:rowId xmlns:a16="http://schemas.microsoft.com/office/drawing/2014/main" val="2503163195"/>
                  </a:ext>
                </a:extLst>
              </a:tr>
              <a:tr h="37831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Summa eget och främmande kapital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491 412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17</a:t>
                      </a:r>
                      <a:r>
                        <a:rPr lang="sv-SE" sz="1100" u="none" strike="noStrike" baseline="0" dirty="0">
                          <a:effectLst/>
                        </a:rPr>
                        <a:t> 558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508 970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2" marR="9362" marT="9362" marB="0" anchor="b"/>
                </a:tc>
                <a:extLst>
                  <a:ext uri="{0D108BD9-81ED-4DB2-BD59-A6C34878D82A}">
                    <a16:rowId xmlns:a16="http://schemas.microsoft.com/office/drawing/2014/main" val="3008955444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21" y="501341"/>
            <a:ext cx="1908175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2660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Revisionsberättelse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741" y="536851"/>
            <a:ext cx="1908175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21432344">
            <a:off x="3783346" y="1458890"/>
            <a:ext cx="5357785" cy="535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356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Budgetförslag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975996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sv-SE" sz="2400" b="1" dirty="0"/>
              <a:t>Projektländer :                                                                            </a:t>
            </a:r>
            <a:r>
              <a:rPr lang="sv-SE" sz="2400" dirty="0"/>
              <a:t>380 000 kr </a:t>
            </a:r>
          </a:p>
          <a:p>
            <a:r>
              <a:rPr lang="sv-SE" sz="2400" dirty="0"/>
              <a:t>1-2 resor till Zimbabwe                                                        	</a:t>
            </a:r>
          </a:p>
          <a:p>
            <a:r>
              <a:rPr lang="sv-SE" sz="2400" dirty="0"/>
              <a:t>3 resor till Tanzania                                                                      </a:t>
            </a:r>
          </a:p>
          <a:p>
            <a:r>
              <a:rPr lang="sv-SE" sz="2400" dirty="0"/>
              <a:t>Fortsatt underhållning i Nepal projektet ?                        	</a:t>
            </a:r>
          </a:p>
          <a:p>
            <a:r>
              <a:rPr lang="sv-SE" sz="2400" dirty="0"/>
              <a:t>2 resor till Filippinerna                                                               </a:t>
            </a:r>
          </a:p>
          <a:p>
            <a:r>
              <a:rPr lang="sv-SE" sz="2400" dirty="0"/>
              <a:t>Etiopien som projektland                                	             </a:t>
            </a:r>
          </a:p>
          <a:p>
            <a:r>
              <a:rPr lang="sv-SE" sz="2400" dirty="0"/>
              <a:t>2 resor till Burkina Faso           </a:t>
            </a:r>
          </a:p>
          <a:p>
            <a:r>
              <a:rPr lang="sv-SE" sz="2400" dirty="0"/>
              <a:t>Uppstart av Kenya som projektland        </a:t>
            </a:r>
          </a:p>
          <a:p>
            <a:r>
              <a:rPr lang="sv-SE" sz="2400" dirty="0"/>
              <a:t>Reseersättning till styrelsemedlemmar                                  30 000 kr </a:t>
            </a:r>
          </a:p>
          <a:p>
            <a:r>
              <a:rPr lang="sv-SE" sz="2400" dirty="0"/>
              <a:t>Reseersättning till volontärer (stipendium)                           24 000 kr </a:t>
            </a:r>
          </a:p>
          <a:p>
            <a:r>
              <a:rPr lang="sv-SE" sz="2400" dirty="0"/>
              <a:t>Övriga kostnader (ex, förrådshyra)                                          40 000 kr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08" y="568086"/>
            <a:ext cx="1908175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7361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190</Words>
  <Application>Microsoft Office PowerPoint</Application>
  <PresentationFormat>Bredbild</PresentationFormat>
  <Paragraphs>238</Paragraphs>
  <Slides>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Ekonomi 2019</vt:lpstr>
      <vt:lpstr>Ekonomiberättelse</vt:lpstr>
      <vt:lpstr>                           Balansräkning</vt:lpstr>
      <vt:lpstr>Revisionsberättelse</vt:lpstr>
      <vt:lpstr>Budgetförslag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User</dc:creator>
  <cp:lastModifiedBy>Lydia Goitom</cp:lastModifiedBy>
  <cp:revision>34</cp:revision>
  <dcterms:created xsi:type="dcterms:W3CDTF">2018-03-15T20:47:56Z</dcterms:created>
  <dcterms:modified xsi:type="dcterms:W3CDTF">2020-03-11T09:52:48Z</dcterms:modified>
</cp:coreProperties>
</file>