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657" r:id="rId2"/>
    <p:sldId id="705" r:id="rId3"/>
    <p:sldId id="658" r:id="rId4"/>
    <p:sldId id="691" r:id="rId5"/>
    <p:sldId id="709" r:id="rId6"/>
    <p:sldId id="710" r:id="rId7"/>
    <p:sldId id="715" r:id="rId8"/>
    <p:sldId id="257" r:id="rId9"/>
    <p:sldId id="261" r:id="rId10"/>
    <p:sldId id="716" r:id="rId11"/>
    <p:sldId id="262" r:id="rId12"/>
    <p:sldId id="714" r:id="rId13"/>
    <p:sldId id="258" r:id="rId14"/>
    <p:sldId id="650" r:id="rId15"/>
    <p:sldId id="704" r:id="rId16"/>
    <p:sldId id="712" r:id="rId17"/>
    <p:sldId id="600" r:id="rId18"/>
    <p:sldId id="269" r:id="rId19"/>
    <p:sldId id="614" r:id="rId20"/>
    <p:sldId id="664" r:id="rId21"/>
    <p:sldId id="703" r:id="rId22"/>
    <p:sldId id="713" r:id="rId23"/>
    <p:sldId id="267" r:id="rId24"/>
    <p:sldId id="673" r:id="rId25"/>
  </p:sldIdLst>
  <p:sldSz cx="12192000" cy="68580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F4955753-C45B-4F5D-9E0F-36FC65298905}">
          <p14:sldIdLst>
            <p14:sldId id="657"/>
            <p14:sldId id="705"/>
            <p14:sldId id="658"/>
            <p14:sldId id="691"/>
            <p14:sldId id="709"/>
            <p14:sldId id="710"/>
            <p14:sldId id="715"/>
            <p14:sldId id="257"/>
            <p14:sldId id="261"/>
            <p14:sldId id="716"/>
            <p14:sldId id="262"/>
            <p14:sldId id="714"/>
            <p14:sldId id="258"/>
            <p14:sldId id="650"/>
            <p14:sldId id="704"/>
            <p14:sldId id="712"/>
            <p14:sldId id="600"/>
            <p14:sldId id="269"/>
            <p14:sldId id="614"/>
            <p14:sldId id="664"/>
            <p14:sldId id="703"/>
            <p14:sldId id="713"/>
            <p14:sldId id="267"/>
            <p14:sldId id="6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7B9"/>
    <a:srgbClr val="240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78" autoAdjust="0"/>
    <p:restoredTop sz="94660"/>
  </p:normalViewPr>
  <p:slideViewPr>
    <p:cSldViewPr snapToGrid="0">
      <p:cViewPr varScale="1">
        <p:scale>
          <a:sx n="90" d="100"/>
          <a:sy n="90" d="100"/>
        </p:scale>
        <p:origin x="8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19100" y="703263"/>
            <a:ext cx="6238875" cy="3509962"/>
          </a:xfrm>
          <a:prstGeom prst="rect">
            <a:avLst/>
          </a:prstGeom>
        </p:spPr>
        <p:txBody>
          <a:bodyPr lIns="93935" tIns="46968" rIns="93935" bIns="46968"/>
          <a:lstStyle/>
          <a:p>
            <a:endParaRPr dirty="0"/>
          </a:p>
        </p:txBody>
      </p:sp>
      <p:sp>
        <p:nvSpPr>
          <p:cNvPr id="92" name="Shape 92"/>
          <p:cNvSpPr>
            <a:spLocks noGrp="1"/>
          </p:cNvSpPr>
          <p:nvPr>
            <p:ph type="body" sz="quarter" idx="1"/>
          </p:nvPr>
        </p:nvSpPr>
        <p:spPr>
          <a:xfrm>
            <a:off x="943610" y="4447461"/>
            <a:ext cx="5189855" cy="4213384"/>
          </a:xfrm>
          <a:prstGeom prst="rect">
            <a:avLst/>
          </a:prstGeom>
        </p:spPr>
        <p:txBody>
          <a:bodyPr lIns="93935" tIns="46968" rIns="93935" bIns="46968"/>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your Scouts should feel VERY GOOD about what they done:  they’ve done a Good Turn to hundreds of families in our area.  A quick shout out to just a couple of units:</a:t>
            </a:r>
          </a:p>
          <a:p>
            <a:r>
              <a:rPr lang="en-US" dirty="0"/>
              <a:t>Pack 1111: who had to reinvent its approach to Scouting for Food when their partner Troop folded.  Their Scouts got out their, Did Their Best, and helped people</a:t>
            </a:r>
          </a:p>
          <a:p>
            <a:r>
              <a:rPr lang="en-US" dirty="0"/>
              <a:t>Troop 895: who either did a really good job with their territory OR looted a </a:t>
            </a:r>
            <a:r>
              <a:rPr lang="en-US" dirty="0" err="1"/>
              <a:t>CostCo</a:t>
            </a:r>
            <a:r>
              <a:rPr lang="en-US" dirty="0"/>
              <a:t> and brought in a </a:t>
            </a:r>
            <a:r>
              <a:rPr lang="en-US"/>
              <a:t>huge amount food.</a:t>
            </a:r>
          </a:p>
          <a:p>
            <a:endParaRPr lang="en-US" dirty="0"/>
          </a:p>
        </p:txBody>
      </p:sp>
      <p:sp>
        <p:nvSpPr>
          <p:cNvPr id="4" name="Slide Number Placeholder 3"/>
          <p:cNvSpPr>
            <a:spLocks noGrp="1"/>
          </p:cNvSpPr>
          <p:nvPr>
            <p:ph type="sldNum" sz="quarter" idx="5"/>
          </p:nvPr>
        </p:nvSpPr>
        <p:spPr/>
        <p:txBody>
          <a:bodyPr/>
          <a:lstStyle/>
          <a:p>
            <a:fld id="{B4717C3E-7824-4F89-A74C-1AD8FB22A996}" type="slidenum">
              <a:rPr lang="en-US" smtClean="0"/>
              <a:t>8</a:t>
            </a:fld>
            <a:endParaRPr lang="en-US"/>
          </a:p>
        </p:txBody>
      </p:sp>
    </p:spTree>
    <p:extLst>
      <p:ext uri="{BB962C8B-B14F-4D97-AF65-F5344CB8AC3E}">
        <p14:creationId xmlns:p14="http://schemas.microsoft.com/office/powerpoint/2010/main" val="409687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trike="noStrike" dirty="0"/>
              <a:t>Sea Base Trip on Jul 29-Aug 3, 2024 - FULL</a:t>
            </a:r>
          </a:p>
          <a:p>
            <a:endParaRPr lang="en-US" dirty="0"/>
          </a:p>
        </p:txBody>
      </p:sp>
    </p:spTree>
    <p:extLst>
      <p:ext uri="{BB962C8B-B14F-4D97-AF65-F5344CB8AC3E}">
        <p14:creationId xmlns:p14="http://schemas.microsoft.com/office/powerpoint/2010/main" val="141730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FB91A-0442-1F08-EBA5-F020A0C00FBF}"/>
              </a:ext>
            </a:extLst>
          </p:cNvPr>
          <p:cNvSpPr>
            <a:spLocks noGrp="1"/>
          </p:cNvSpPr>
          <p:nvPr>
            <p:ph type="dt" sz="half" idx="10"/>
          </p:nvPr>
        </p:nvSpPr>
        <p:spPr/>
        <p:txBody>
          <a:bodyPr/>
          <a:lstStyle/>
          <a:p>
            <a:fld id="{CF7DD9AB-2A1D-422F-851E-2CDA58ABA413}" type="datetimeFigureOut">
              <a:rPr lang="en-US" smtClean="0"/>
              <a:t>11/9/2023</a:t>
            </a:fld>
            <a:endParaRPr lang="en-US"/>
          </a:p>
        </p:txBody>
      </p:sp>
      <p:sp>
        <p:nvSpPr>
          <p:cNvPr id="3" name="Footer Placeholder 2">
            <a:extLst>
              <a:ext uri="{FF2B5EF4-FFF2-40B4-BE49-F238E27FC236}">
                <a16:creationId xmlns:a16="http://schemas.microsoft.com/office/drawing/2014/main" id="{3BE355E9-08FE-B68F-14EC-A7BD22B821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E9AA70-37A1-CE73-4775-032C85527C4D}"/>
              </a:ext>
            </a:extLst>
          </p:cNvPr>
          <p:cNvSpPr>
            <a:spLocks noGrp="1"/>
          </p:cNvSpPr>
          <p:nvPr>
            <p:ph type="sldNum" sz="quarter" idx="12"/>
          </p:nvPr>
        </p:nvSpPr>
        <p:spPr/>
        <p:txBody>
          <a:bodyPr/>
          <a:lstStyle/>
          <a:p>
            <a:fld id="{5E97BEC1-9972-44C0-B8FA-B06051EA43DF}" type="slidenum">
              <a:rPr lang="en-US" smtClean="0"/>
              <a:t>‹#›</a:t>
            </a:fld>
            <a:endParaRPr lang="en-US"/>
          </a:p>
        </p:txBody>
      </p:sp>
    </p:spTree>
    <p:extLst>
      <p:ext uri="{BB962C8B-B14F-4D97-AF65-F5344CB8AC3E}">
        <p14:creationId xmlns:p14="http://schemas.microsoft.com/office/powerpoint/2010/main" val="34520548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7" r:id="rId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cacbsa.org/scouting-for-food-unit-dat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yougivegoods.com/ncac-scoutingforfood202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ncacbsa.org/george-mason/district-resources/flags-in-veterans-day-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ncacbsa.org/recharter/" TargetMode="External"/><Relationship Id="rId3" Type="http://schemas.openxmlformats.org/officeDocument/2006/relationships/hyperlink" Target="https://www.ncacbsa.org/participation-fee/https:/www.ncacbsa.org/participation-fee/" TargetMode="External"/><Relationship Id="rId7" Type="http://schemas.openxmlformats.org/officeDocument/2006/relationships/hyperlink" Target="https://public.3.basecamp.com/p/jeCAyYxsF2GZPeEJCuYbJm55/vault" TargetMode="External"/><Relationship Id="rId2" Type="http://schemas.openxmlformats.org/officeDocument/2006/relationships/hyperlink" Target="https://public.3.basecamp.com/p/XoisQJcMr1NncMfshG7xCj9f" TargetMode="External"/><Relationship Id="rId1" Type="http://schemas.openxmlformats.org/officeDocument/2006/relationships/slideLayout" Target="../slideLayouts/slideLayout2.xml"/><Relationship Id="rId6" Type="http://schemas.openxmlformats.org/officeDocument/2006/relationships/hyperlink" Target="https://us02web.zoom.us/rec/%20n%257N4C%5eu%20/NiLCVfVSdmUhBHY7noLB3Tj_Vehc3q1DEOy_chd25SCcAXMpxPaQ4IXokNJUpm9f.u8QuIdVvuS-HOyRu" TargetMode="External"/><Relationship Id="rId5" Type="http://schemas.openxmlformats.org/officeDocument/2006/relationships/hyperlink" Target="https://my.scouting.org/" TargetMode="External"/><Relationship Id="rId10" Type="http://schemas.openxmlformats.org/officeDocument/2006/relationships/hyperlink" Target="https://filestore.scouting.org/filestore/pdf/BSA_Catholic_Trad_Charter_Agreement_2023-2024_FINAL.pdf?_gl=1*1zj3zq*_ga*MTEwMzIxODIwNi4xNjk2MDI5OTUy*_ga_20G0JHESG4*MTY5NjAyOTk1Mi4xLjEuMTY5NjAyOTk1Mi42MC4wLjA.*_ga_61ZEHCVHHS*MTY5NjAyOTk1Mi4xLjAuMTY5NjAyOTk1Mi42MC4wLjA.&amp;_ga=2.117831881.117872926.1696029952-1103218206.1696029952" TargetMode="External"/><Relationship Id="rId4" Type="http://schemas.openxmlformats.org/officeDocument/2006/relationships/hyperlink" Target="https://advancements.scouting.org/" TargetMode="External"/><Relationship Id="rId9" Type="http://schemas.openxmlformats.org/officeDocument/2006/relationships/hyperlink" Target="https://www.scouting.org/wp-content/uploads/2023/05/Annual-Charter-Agreement-Charter-Orgs_2023-2024-Year.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us.engagingnetworks.app/page/email/click/10004/2037650?email=j2mObVAw6OCBePIN6tZ3hlESkN1MQhKC&amp;campid=xocb452w9CaZkArzVWMSmA==" TargetMode="External"/><Relationship Id="rId2" Type="http://schemas.openxmlformats.org/officeDocument/2006/relationships/hyperlink" Target="https://scoutingevent.com/082-75328" TargetMode="External"/><Relationship Id="rId1" Type="http://schemas.openxmlformats.org/officeDocument/2006/relationships/slideLayout" Target="../slideLayouts/slideLayout2.xml"/><Relationship Id="rId4" Type="http://schemas.openxmlformats.org/officeDocument/2006/relationships/hyperlink" Target="https://www.ncacbsa.org/wp-content/uploads/2022/09/DC-STEM-Trek-2.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GM.MB.Dean@hotmail.com" TargetMode="External"/><Relationship Id="rId2" Type="http://schemas.openxmlformats.org/officeDocument/2006/relationships/hyperlink" Target="https://my.scouting.org/VES/OnlineReg/1.0.0/?tu=UF-MB-082gm23"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mailto:gmasonmeritbadgeday@gmail.co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ublic.3.basecamp.com/p/ZekmgF5spJuT5Dg7951sSd5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scoutingevent.com/082-iolsfall23" TargetMode="External"/><Relationship Id="rId13" Type="http://schemas.openxmlformats.org/officeDocument/2006/relationships/hyperlink" Target="https://docs.google.com/forms/d/e/1FAIpQLSe-7UORw4wBNIkuzqEkKjolA_-RogqHYMojzhB2xwLoENWVSg/viewform" TargetMode="External"/><Relationship Id="rId3" Type="http://schemas.openxmlformats.org/officeDocument/2006/relationships/image" Target="../media/image10.jpeg"/><Relationship Id="rId7" Type="http://schemas.openxmlformats.org/officeDocument/2006/relationships/hyperlink" Target="https://scoutingevent.com/082-73317" TargetMode="External"/><Relationship Id="rId12" Type="http://schemas.openxmlformats.org/officeDocument/2006/relationships/hyperlink" Target="https://scoutingevent.com/082-66417" TargetMode="External"/><Relationship Id="rId2" Type="http://schemas.openxmlformats.org/officeDocument/2006/relationships/hyperlink" Target="https://www.ncacbsa.org/george-mason/training/" TargetMode="External"/><Relationship Id="rId1" Type="http://schemas.openxmlformats.org/officeDocument/2006/relationships/slideLayout" Target="../slideLayouts/slideLayout2.xml"/><Relationship Id="rId6" Type="http://schemas.openxmlformats.org/officeDocument/2006/relationships/hyperlink" Target="https://scoutingevent.com/082-baloofall23" TargetMode="External"/><Relationship Id="rId11" Type="http://schemas.openxmlformats.org/officeDocument/2006/relationships/hyperlink" Target="https://www.ncacbsa.org/wood-badge/" TargetMode="External"/><Relationship Id="rId5" Type="http://schemas.openxmlformats.org/officeDocument/2006/relationships/hyperlink" Target="https://scoutingevent.com/082-74794" TargetMode="External"/><Relationship Id="rId10" Type="http://schemas.openxmlformats.org/officeDocument/2006/relationships/hyperlink" Target="https://scoutingevent.com/082-74480" TargetMode="External"/><Relationship Id="rId4" Type="http://schemas.openxmlformats.org/officeDocument/2006/relationships/hyperlink" Target="https://scoutingevent.com/082-wsd_balooiols" TargetMode="External"/><Relationship Id="rId9" Type="http://schemas.openxmlformats.org/officeDocument/2006/relationships/hyperlink" Target="https://scoutingevent.com/082-70527" TargetMode="External"/><Relationship Id="rId14" Type="http://schemas.openxmlformats.org/officeDocument/2006/relationships/hyperlink" Target="https://scoutingevent.com/082-69069"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forms/d/e/1FAIpQLSf9JOXShmdJVlDg4GeVD4a0bbrQUS6JDW4tOsruUsml9lJ9cw/viewform?usp=sharing" TargetMode="External"/><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coutingevent.com/082-77027" TargetMode="External"/><Relationship Id="rId5" Type="http://schemas.openxmlformats.org/officeDocument/2006/relationships/hyperlink" Target="mailto:highadventure@ncacbsa.org" TargetMode="External"/><Relationship Id="rId4" Type="http://schemas.openxmlformats.org/officeDocument/2006/relationships/hyperlink" Target="https://scoutingevent.com/082-75664"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bsaseabase.org/scouts/scout-connections/" TargetMode="External"/><Relationship Id="rId13" Type="http://schemas.openxmlformats.org/officeDocument/2006/relationships/hyperlink" Target="https://www.ncacbsa.org/high-adventure/" TargetMode="External"/><Relationship Id="rId3" Type="http://schemas.openxmlformats.org/officeDocument/2006/relationships/hyperlink" Target="https://www.philmontscoutranch.org/scholarship-application/" TargetMode="External"/><Relationship Id="rId7" Type="http://schemas.openxmlformats.org/officeDocument/2006/relationships/hyperlink" Target="https://www.ntier.org/provisional-scout-connections/" TargetMode="External"/><Relationship Id="rId12" Type="http://schemas.openxmlformats.org/officeDocument/2006/relationships/hyperlink" Target="https://montanabsa.org/camps/high-adventure/" TargetMode="External"/><Relationship Id="rId2" Type="http://schemas.openxmlformats.org/officeDocument/2006/relationships/hyperlink" Target="https://filestore.scouting.org/filestore/NorthernTier/pdf/CampershipApp.pdf" TargetMode="External"/><Relationship Id="rId1" Type="http://schemas.openxmlformats.org/officeDocument/2006/relationships/slideLayout" Target="../slideLayouts/slideLayout2.xml"/><Relationship Id="rId6" Type="http://schemas.openxmlformats.org/officeDocument/2006/relationships/hyperlink" Target="https://www.philmontscoutranch.org/register/" TargetMode="External"/><Relationship Id="rId11" Type="http://schemas.openxmlformats.org/officeDocument/2006/relationships/hyperlink" Target="https://www.mainehighadventure.org/" TargetMode="External"/><Relationship Id="rId5" Type="http://schemas.openxmlformats.org/officeDocument/2006/relationships/hyperlink" Target="https://www.summitbsa.org/wp-content/uploads/2023/08/INSTRUCTIONS-TO-APPLY-FOR-CAMPERSHIP.pdf" TargetMode="External"/><Relationship Id="rId15" Type="http://schemas.openxmlformats.org/officeDocument/2006/relationships/image" Target="../media/image11.jpeg"/><Relationship Id="rId10" Type="http://schemas.openxmlformats.org/officeDocument/2006/relationships/hyperlink" Target="https://public.3.basecamp.com/p/hLgsVbk7Suju6cuDzQQJaEn4" TargetMode="External"/><Relationship Id="rId4" Type="http://schemas.openxmlformats.org/officeDocument/2006/relationships/hyperlink" Target="https://forms.office.com/Pages/ResponsePage.aspx?id=oAiQ_UZ4iUmkxXfPrT9-TpTab0d12iBEjHplgQU7jhNUQ0oyMVRWTUVPRzRWQjhaV1oyRktFRU9YSS4u&amp;wdLOR=cAFFD863E-DAC5-4F55-AFEE-83F440EEF183" TargetMode="External"/><Relationship Id="rId9" Type="http://schemas.openxmlformats.org/officeDocument/2006/relationships/hyperlink" Target="https://www.summitbsa.org/registration/scoutconnections/" TargetMode="External"/><Relationship Id="rId14" Type="http://schemas.openxmlformats.org/officeDocument/2006/relationships/hyperlink" Target="https://public.3.basecamp.com/p/xWpkdrKHKAA9pCzwmHMNdbWb"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ncacbsa.org/george-mason/district-resources/merit-badges/rifle-shotgun-training/" TargetMode="External"/><Relationship Id="rId2" Type="http://schemas.openxmlformats.org/officeDocument/2006/relationships/hyperlink" Target="https://www.scouting.org/outdoor-programs/shooting-sports/"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https://u5354241.ct.sendgrid.net/ls/click?upn=0YlUef6ScEuFGXvSWVsPIggmo1nV-2BFWpCdq1Ye743GJtp-2FK5pnhJlSIN8EoO1dSKhEWL_yuIfwpi4wZF-2FAbB8pnXtOaJ11uHXJIqypi-2B5rFYEvxbjYfSyq8mV65XUAbaBccYxDEXTrMNT-2FmrKbvWT5ZfqxutNqz5t2FJmuFl9Qwjr6ySgFWZEW4xz54LShnaSYBJ488H6zYrG5PB-2BASSu1TZwK-2Bm5pCjzsBH9SysPRzUm0CrYqxTm1poaRE7aTcP1AlDP3KvW2RdNYvEi8coHmxjEF7xl-2BhL31Loz-2FyclRj7K5jMFV8EMvxJAC1A1WxGdTYv800M-2BHCGixndZzerKpsvsq2WdtshNNCIbSr9qU-2BxhXPPPgOzX-2FWaab5QrL54XJMMNMH7bbruOJDJHp-2Fyy34k8fwKY4rVSzO43IX69P2jIREzBgphvq6yF5niYEgtnDLlnkhvu8MaV8p64Kbe7I8sriN1ZtgMl4uXHEB5rU5yBP3ZojwK2-2BZZhMdq73vCjxsjE-2FmMIGgIWXxg7B-2B76z1exQAwCTpympGhRUW5sxSFh6pI-3D" TargetMode="External"/><Relationship Id="rId2" Type="http://schemas.openxmlformats.org/officeDocument/2006/relationships/hyperlink" Target="https://wipit470.org/dues.html" TargetMode="External"/><Relationship Id="rId1" Type="http://schemas.openxmlformats.org/officeDocument/2006/relationships/slideLayout" Target="../slideLayouts/slideLayout2.xml"/><Relationship Id="rId5" Type="http://schemas.openxmlformats.org/officeDocument/2006/relationships/hyperlink" Target="https://wipit470.org/index.html" TargetMode="External"/><Relationship Id="rId4" Type="http://schemas.openxmlformats.org/officeDocument/2006/relationships/hyperlink" Target="mailto:noac2024@wipit470.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ublic.3.basecamp.com/p/ZekmgF5spJuT5Dg7951sSd5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326977" y="348974"/>
            <a:ext cx="12024049" cy="2387601"/>
          </a:xfrm>
          <a:prstGeom prst="rect">
            <a:avLst/>
          </a:prstGeom>
        </p:spPr>
        <p:txBody>
          <a:bodyPr>
            <a:normAutofit/>
          </a:bodyPr>
          <a:lstStyle/>
          <a:p>
            <a:r>
              <a:rPr b="1" dirty="0">
                <a:latin typeface="Arial" panose="020B0604020202020204" pitchFamily="34" charset="0"/>
                <a:cs typeface="Arial" panose="020B0604020202020204" pitchFamily="34" charset="0"/>
              </a:rPr>
              <a:t>George Mason District </a:t>
            </a:r>
            <a:br>
              <a:rPr lang="en-US" b="1" dirty="0">
                <a:latin typeface="Arial" panose="020B0604020202020204" pitchFamily="34" charset="0"/>
                <a:cs typeface="Arial" panose="020B0604020202020204" pitchFamily="34" charset="0"/>
              </a:rPr>
            </a:br>
            <a:r>
              <a:rPr b="1" dirty="0">
                <a:latin typeface="Arial" panose="020B0604020202020204" pitchFamily="34" charset="0"/>
                <a:cs typeface="Arial" panose="020B0604020202020204" pitchFamily="34" charset="0"/>
              </a:rPr>
              <a:t>Roundtable</a:t>
            </a:r>
          </a:p>
        </p:txBody>
      </p:sp>
      <p:sp>
        <p:nvSpPr>
          <p:cNvPr id="95" name="Subtitle 2"/>
          <p:cNvSpPr txBox="1">
            <a:spLocks noGrp="1"/>
          </p:cNvSpPr>
          <p:nvPr>
            <p:ph type="subTitle" sz="quarter" idx="1"/>
          </p:nvPr>
        </p:nvSpPr>
        <p:spPr>
          <a:xfrm>
            <a:off x="1635968" y="3060862"/>
            <a:ext cx="9448800" cy="1655762"/>
          </a:xfrm>
          <a:prstGeom prst="rect">
            <a:avLst/>
          </a:prstGeom>
        </p:spPr>
        <p:txBody>
          <a:bodyPr/>
          <a:lstStyle/>
          <a:p>
            <a:r>
              <a:rPr lang="en-US" b="1" dirty="0">
                <a:latin typeface="Arial" panose="020B0604020202020204" pitchFamily="34" charset="0"/>
                <a:cs typeface="Arial" panose="020B0604020202020204" pitchFamily="34" charset="0"/>
              </a:rPr>
              <a:t>November 9,</a:t>
            </a:r>
            <a:r>
              <a:rPr b="1" dirty="0">
                <a:latin typeface="Arial" panose="020B0604020202020204" pitchFamily="34" charset="0"/>
                <a:cs typeface="Arial" panose="020B0604020202020204" pitchFamily="34" charset="0"/>
              </a:rPr>
              <a:t> 202</a:t>
            </a:r>
            <a:r>
              <a:rPr lang="en-US" b="1" dirty="0">
                <a:latin typeface="Arial" panose="020B0604020202020204" pitchFamily="34" charset="0"/>
                <a:cs typeface="Arial" panose="020B0604020202020204" pitchFamily="34" charset="0"/>
              </a:rPr>
              <a:t>3</a:t>
            </a:r>
            <a:endParaRPr b="1" dirty="0">
              <a:latin typeface="Arial" panose="020B0604020202020204" pitchFamily="34" charset="0"/>
              <a:cs typeface="Arial" panose="020B0604020202020204" pitchFamily="34" charset="0"/>
            </a:endParaRPr>
          </a:p>
        </p:txBody>
      </p:sp>
      <p:pic>
        <p:nvPicPr>
          <p:cNvPr id="1028" name="Picture 4" descr="Roundtables - Patriot">
            <a:extLst>
              <a:ext uri="{FF2B5EF4-FFF2-40B4-BE49-F238E27FC236}">
                <a16:creationId xmlns:a16="http://schemas.microsoft.com/office/drawing/2014/main" id="{BECD56B6-7C0E-4BD1-8262-D63277E13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909" y="4028182"/>
            <a:ext cx="5916917" cy="2423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8B99-95EE-F153-B567-7955446F95B9}"/>
              </a:ext>
            </a:extLst>
          </p:cNvPr>
          <p:cNvSpPr>
            <a:spLocks noGrp="1"/>
          </p:cNvSpPr>
          <p:nvPr>
            <p:ph type="title"/>
          </p:nvPr>
        </p:nvSpPr>
        <p:spPr/>
        <p:txBody>
          <a:bodyPr/>
          <a:lstStyle/>
          <a:p>
            <a:r>
              <a:rPr lang="en-US" b="1" dirty="0"/>
              <a:t>…And We’re Less Than Halfway Done With Data Capture</a:t>
            </a:r>
          </a:p>
        </p:txBody>
      </p:sp>
      <p:sp>
        <p:nvSpPr>
          <p:cNvPr id="3" name="Content Placeholder 2">
            <a:extLst>
              <a:ext uri="{FF2B5EF4-FFF2-40B4-BE49-F238E27FC236}">
                <a16:creationId xmlns:a16="http://schemas.microsoft.com/office/drawing/2014/main" id="{F894909A-DFF2-448B-8A75-17BB7FA47CCD}"/>
              </a:ext>
            </a:extLst>
          </p:cNvPr>
          <p:cNvSpPr>
            <a:spLocks noGrp="1"/>
          </p:cNvSpPr>
          <p:nvPr>
            <p:ph idx="1"/>
          </p:nvPr>
        </p:nvSpPr>
        <p:spPr/>
        <p:txBody>
          <a:bodyPr>
            <a:normAutofit lnSpcReduction="10000"/>
          </a:bodyPr>
          <a:lstStyle/>
          <a:p>
            <a:r>
              <a:rPr lang="en-US" dirty="0"/>
              <a:t>Unit’s fill out at:  </a:t>
            </a:r>
            <a:r>
              <a:rPr lang="en-US" dirty="0">
                <a:hlinkClick r:id="rId2"/>
              </a:rPr>
              <a:t>https://www.ncacbsa.org/scouting-for-food-unit-data/</a:t>
            </a:r>
            <a:endParaRPr lang="en-US" dirty="0"/>
          </a:p>
          <a:p>
            <a:r>
              <a:rPr lang="en-US" dirty="0"/>
              <a:t>District:  George Mason District</a:t>
            </a:r>
          </a:p>
          <a:p>
            <a:r>
              <a:rPr lang="en-US" dirty="0"/>
              <a:t>Number of Scouts and Other Youth Participants (siblings, friends, </a:t>
            </a:r>
            <a:r>
              <a:rPr lang="en-US" dirty="0" err="1"/>
              <a:t>etc</a:t>
            </a:r>
            <a:r>
              <a:rPr lang="en-US" dirty="0"/>
              <a:t>)</a:t>
            </a:r>
          </a:p>
          <a:p>
            <a:r>
              <a:rPr lang="en-US" dirty="0"/>
              <a:t>Number of Adult Participants</a:t>
            </a:r>
          </a:p>
          <a:p>
            <a:r>
              <a:rPr lang="en-US" dirty="0"/>
              <a:t>Pounds of Food Collected</a:t>
            </a:r>
          </a:p>
          <a:p>
            <a:r>
              <a:rPr lang="en-US" dirty="0"/>
              <a:t>Food pantry delivered to</a:t>
            </a:r>
          </a:p>
          <a:p>
            <a:r>
              <a:rPr lang="en-US" dirty="0"/>
              <a:t>For your Scouts:  Express the weight in fun terms, for example</a:t>
            </a:r>
          </a:p>
          <a:p>
            <a:pPr lvl="1"/>
            <a:r>
              <a:rPr lang="en-US" dirty="0"/>
              <a:t>Vehicles, animals, dinosaurs</a:t>
            </a:r>
          </a:p>
        </p:txBody>
      </p:sp>
    </p:spTree>
    <p:extLst>
      <p:ext uri="{BB962C8B-B14F-4D97-AF65-F5344CB8AC3E}">
        <p14:creationId xmlns:p14="http://schemas.microsoft.com/office/powerpoint/2010/main" val="117888254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CC21-AC1B-1EDD-38FD-C22262B71496}"/>
              </a:ext>
            </a:extLst>
          </p:cNvPr>
          <p:cNvSpPr>
            <a:spLocks noGrp="1"/>
          </p:cNvSpPr>
          <p:nvPr>
            <p:ph type="title"/>
          </p:nvPr>
        </p:nvSpPr>
        <p:spPr/>
        <p:txBody>
          <a:bodyPr/>
          <a:lstStyle/>
          <a:p>
            <a:r>
              <a:rPr lang="en-US" b="1" dirty="0"/>
              <a:t>New This Year: Online Donation Option</a:t>
            </a:r>
          </a:p>
        </p:txBody>
      </p:sp>
      <p:sp>
        <p:nvSpPr>
          <p:cNvPr id="3" name="Content Placeholder 2">
            <a:extLst>
              <a:ext uri="{FF2B5EF4-FFF2-40B4-BE49-F238E27FC236}">
                <a16:creationId xmlns:a16="http://schemas.microsoft.com/office/drawing/2014/main" id="{405E719B-3651-EA85-FA0B-2A4641CF5BE8}"/>
              </a:ext>
            </a:extLst>
          </p:cNvPr>
          <p:cNvSpPr>
            <a:spLocks noGrp="1"/>
          </p:cNvSpPr>
          <p:nvPr>
            <p:ph idx="1"/>
          </p:nvPr>
        </p:nvSpPr>
        <p:spPr/>
        <p:txBody>
          <a:bodyPr/>
          <a:lstStyle/>
          <a:p>
            <a:r>
              <a:rPr lang="en-US" dirty="0"/>
              <a:t>Partnering with You Give Goods, National Capital Area Council, (NCAC) has created 15 virtual food drives that will benefit specific nonprofit food pantries throughout the Council territory.</a:t>
            </a:r>
          </a:p>
          <a:p>
            <a:r>
              <a:rPr lang="en-US" dirty="0">
                <a:hlinkClick r:id="rId2"/>
              </a:rPr>
              <a:t>https://yougivegoods.com/ncac-scoutingforfood2023</a:t>
            </a:r>
            <a:endParaRPr lang="en-US" dirty="0"/>
          </a:p>
          <a:p>
            <a:r>
              <a:rPr lang="en-US" dirty="0"/>
              <a:t>Takes you to a site where you can “shop” for goods to donate</a:t>
            </a:r>
          </a:p>
          <a:p>
            <a:r>
              <a:rPr lang="en-US" dirty="0"/>
              <a:t>GMD donations go to Food for Others</a:t>
            </a:r>
          </a:p>
          <a:p>
            <a:r>
              <a:rPr lang="en-US" dirty="0"/>
              <a:t>Good for Scouts to send to relatives or contacts in </a:t>
            </a:r>
            <a:r>
              <a:rPr lang="en-US"/>
              <a:t>other organizations</a:t>
            </a:r>
            <a:endParaRPr lang="en-US" dirty="0"/>
          </a:p>
        </p:txBody>
      </p:sp>
    </p:spTree>
    <p:extLst>
      <p:ext uri="{BB962C8B-B14F-4D97-AF65-F5344CB8AC3E}">
        <p14:creationId xmlns:p14="http://schemas.microsoft.com/office/powerpoint/2010/main" val="210370385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C1EF-6F67-9B91-E141-F855F0D8C8D3}"/>
              </a:ext>
            </a:extLst>
          </p:cNvPr>
          <p:cNvSpPr>
            <a:spLocks noGrp="1"/>
          </p:cNvSpPr>
          <p:nvPr>
            <p:ph type="title"/>
          </p:nvPr>
        </p:nvSpPr>
        <p:spPr/>
        <p:txBody>
          <a:bodyPr/>
          <a:lstStyle/>
          <a:p>
            <a:r>
              <a:rPr lang="en-US" b="1" dirty="0"/>
              <a:t>Big Rock</a:t>
            </a:r>
          </a:p>
        </p:txBody>
      </p:sp>
      <p:sp>
        <p:nvSpPr>
          <p:cNvPr id="3" name="Text Placeholder 2">
            <a:extLst>
              <a:ext uri="{FF2B5EF4-FFF2-40B4-BE49-F238E27FC236}">
                <a16:creationId xmlns:a16="http://schemas.microsoft.com/office/drawing/2014/main" id="{8273EBF7-8611-B085-2276-35FA66E2B844}"/>
              </a:ext>
            </a:extLst>
          </p:cNvPr>
          <p:cNvSpPr>
            <a:spLocks noGrp="1"/>
          </p:cNvSpPr>
          <p:nvPr>
            <p:ph type="body" idx="1"/>
          </p:nvPr>
        </p:nvSpPr>
        <p:spPr/>
        <p:txBody>
          <a:bodyPr>
            <a:normAutofit/>
          </a:bodyPr>
          <a:lstStyle/>
          <a:p>
            <a:pPr marL="0" indent="0" algn="ctr">
              <a:buNone/>
            </a:pPr>
            <a:r>
              <a:rPr lang="en-US" sz="5400" dirty="0"/>
              <a:t>What do Camp Snyder and Goshen have to offer your units?</a:t>
            </a:r>
          </a:p>
        </p:txBody>
      </p:sp>
    </p:spTree>
    <p:extLst>
      <p:ext uri="{BB962C8B-B14F-4D97-AF65-F5344CB8AC3E}">
        <p14:creationId xmlns:p14="http://schemas.microsoft.com/office/powerpoint/2010/main" val="53435517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509951" y="222477"/>
            <a:ext cx="10306522" cy="1325563"/>
          </a:xfrm>
          <a:prstGeom prst="rect">
            <a:avLst/>
          </a:prstGeom>
        </p:spPr>
        <p:txBody>
          <a:bodyPr>
            <a:normAutofit/>
          </a:bodyPr>
          <a:lstStyle>
            <a:lvl1pPr>
              <a:defRPr sz="4000"/>
            </a:lvl1pPr>
          </a:lstStyle>
          <a:p>
            <a:r>
              <a:rPr sz="4400" b="1" dirty="0">
                <a:latin typeface="+mj-lt"/>
              </a:rPr>
              <a:t>Current 202</a:t>
            </a:r>
            <a:r>
              <a:rPr lang="en-US" sz="4400" b="1" dirty="0">
                <a:latin typeface="+mj-lt"/>
              </a:rPr>
              <a:t>3</a:t>
            </a:r>
            <a:r>
              <a:rPr sz="4400" b="1" dirty="0">
                <a:latin typeface="+mj-lt"/>
              </a:rPr>
              <a:t> G</a:t>
            </a:r>
            <a:r>
              <a:rPr lang="en-US" sz="4400" b="1" dirty="0">
                <a:latin typeface="+mj-lt"/>
              </a:rPr>
              <a:t>eorge </a:t>
            </a:r>
            <a:r>
              <a:rPr sz="4400" b="1" dirty="0">
                <a:latin typeface="+mj-lt"/>
              </a:rPr>
              <a:t>M</a:t>
            </a:r>
            <a:r>
              <a:rPr lang="en-US" sz="4400" b="1" dirty="0">
                <a:latin typeface="+mj-lt"/>
              </a:rPr>
              <a:t>ason</a:t>
            </a:r>
            <a:r>
              <a:rPr sz="4400" b="1" dirty="0">
                <a:latin typeface="+mj-lt"/>
              </a:rPr>
              <a:t> Calendar</a:t>
            </a:r>
          </a:p>
        </p:txBody>
      </p:sp>
      <p:sp>
        <p:nvSpPr>
          <p:cNvPr id="112" name="Content Placeholder 2"/>
          <p:cNvSpPr txBox="1">
            <a:spLocks noGrp="1"/>
          </p:cNvSpPr>
          <p:nvPr>
            <p:ph type="body" sz="half" idx="1"/>
          </p:nvPr>
        </p:nvSpPr>
        <p:spPr>
          <a:xfrm>
            <a:off x="358922" y="1548040"/>
            <a:ext cx="7965569" cy="4622024"/>
          </a:xfrm>
          <a:prstGeom prst="rect">
            <a:avLst/>
          </a:prstGeo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November 11, 2023 – </a:t>
            </a:r>
            <a:r>
              <a:rPr lang="en-US" sz="2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2"/>
              </a:rPr>
              <a:t>Flags In (Veterans Day)</a:t>
            </a:r>
            <a:r>
              <a:rPr lang="en-US" sz="24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u="none" strike="noStrik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(Cancelled)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February 03, 2024 – Life to Eagle Seminar, Virtual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February 24, 2024 – University of Scouting, Alexandria, VA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March 09, 2024 – GMD Merit Badge Day, Fairfax, VA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March 23, 2024 – GMD Pinewood Derby, Fairfax, VA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3" name="Picture 4" descr="Picture 4"/>
          <p:cNvPicPr>
            <a:picLocks noChangeAspect="1"/>
          </p:cNvPicPr>
          <p:nvPr/>
        </p:nvPicPr>
        <p:blipFill>
          <a:blip r:embed="rId3"/>
          <a:srcRect t="1067"/>
          <a:stretch>
            <a:fillRect/>
          </a:stretch>
        </p:blipFill>
        <p:spPr>
          <a:xfrm>
            <a:off x="8203720" y="1673524"/>
            <a:ext cx="3766389" cy="3248528"/>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2ED717A-FA3A-4F58-94D8-DC7773E84FB4}"/>
              </a:ext>
            </a:extLst>
          </p:cNvPr>
          <p:cNvSpPr>
            <a:spLocks noGrp="1"/>
          </p:cNvSpPr>
          <p:nvPr>
            <p:ph type="title"/>
          </p:nvPr>
        </p:nvSpPr>
        <p:spPr/>
        <p:txBody>
          <a:bodyPr/>
          <a:lstStyle/>
          <a:p>
            <a:r>
              <a:rPr lang="en-US" altLang="en-US" b="1" dirty="0">
                <a:latin typeface="Arial" panose="020B0604020202020204" pitchFamily="34" charset="0"/>
                <a:ea typeface="ヒラギノ角ゴ Pro W3" charset="-128"/>
                <a:cs typeface="Arial" panose="020B0604020202020204" pitchFamily="34" charset="0"/>
              </a:rPr>
              <a:t>Time for Cracker Barrell</a:t>
            </a:r>
          </a:p>
        </p:txBody>
      </p:sp>
      <p:sp>
        <p:nvSpPr>
          <p:cNvPr id="3" name="Content Placeholder 2">
            <a:extLst>
              <a:ext uri="{FF2B5EF4-FFF2-40B4-BE49-F238E27FC236}">
                <a16:creationId xmlns:a16="http://schemas.microsoft.com/office/drawing/2014/main" id="{F199C177-CE9F-403A-9687-7FCF2C8307AC}"/>
              </a:ext>
            </a:extLst>
          </p:cNvPr>
          <p:cNvSpPr>
            <a:spLocks noGrp="1"/>
          </p:cNvSpPr>
          <p:nvPr>
            <p:ph idx="1"/>
          </p:nvPr>
        </p:nvSpPr>
        <p:spPr>
          <a:xfrm>
            <a:off x="838200" y="1502875"/>
            <a:ext cx="10515600" cy="5079080"/>
          </a:xfrm>
        </p:spPr>
        <p:txBody>
          <a:bodyPr>
            <a:normAutofit/>
          </a:bodyPr>
          <a:lstStyle/>
          <a:p>
            <a:pPr marL="0" indent="0">
              <a:buNone/>
              <a:defRPr/>
            </a:pPr>
            <a:endParaRPr lang="en-US" dirty="0">
              <a:latin typeface="Arial" panose="020B0604020202020204" pitchFamily="34" charset="0"/>
              <a:cs typeface="Arial" panose="020B0604020202020204" pitchFamily="34" charset="0"/>
            </a:endParaRPr>
          </a:p>
          <a:p>
            <a:pPr marL="0" indent="0">
              <a:buNone/>
              <a:defRPr/>
            </a:pPr>
            <a:endParaRPr lang="en-US"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Minutes and slides available on the </a:t>
            </a:r>
            <a:r>
              <a:rPr lang="en-US" i="1" dirty="0">
                <a:latin typeface="Arial" panose="020B0604020202020204" pitchFamily="34" charset="0"/>
                <a:cs typeface="Arial" panose="020B0604020202020204" pitchFamily="34" charset="0"/>
                <a:hlinkClick r:id="rId2"/>
              </a:rPr>
              <a:t>GMD web site </a:t>
            </a:r>
            <a:r>
              <a:rPr lang="en-US" i="1" dirty="0">
                <a:latin typeface="Arial" panose="020B0604020202020204" pitchFamily="34" charset="0"/>
                <a:cs typeface="Arial" panose="020B0604020202020204" pitchFamily="34" charset="0"/>
              </a:rPr>
              <a:t>(District Resources, Roundtable).  Password is “GMDRT”</a:t>
            </a:r>
          </a:p>
          <a:p>
            <a:pPr>
              <a:defRPr/>
            </a:pPr>
            <a:endParaRPr lang="en-US" i="1"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Next meeting – December 14, 2023, at Thoreau MS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DE16-04C7-FA87-CFA2-1F11DF49EFE9}"/>
              </a:ext>
            </a:extLst>
          </p:cNvPr>
          <p:cNvSpPr>
            <a:spLocks noGrp="1"/>
          </p:cNvSpPr>
          <p:nvPr>
            <p:ph type="title"/>
          </p:nvPr>
        </p:nvSpPr>
        <p:spPr>
          <a:xfrm>
            <a:off x="4527698" y="2629860"/>
            <a:ext cx="3765698" cy="1325563"/>
          </a:xfrm>
        </p:spPr>
        <p:txBody>
          <a:bodyPr/>
          <a:lstStyle/>
          <a:p>
            <a:r>
              <a:rPr lang="en-US" b="1" dirty="0"/>
              <a:t>Backup Slides</a:t>
            </a:r>
          </a:p>
        </p:txBody>
      </p:sp>
    </p:spTree>
    <p:extLst>
      <p:ext uri="{BB962C8B-B14F-4D97-AF65-F5344CB8AC3E}">
        <p14:creationId xmlns:p14="http://schemas.microsoft.com/office/powerpoint/2010/main" val="16632959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0963-4A9D-DBCF-34F2-B0D4C3E1735F}"/>
              </a:ext>
            </a:extLst>
          </p:cNvPr>
          <p:cNvSpPr>
            <a:spLocks noGrp="1"/>
          </p:cNvSpPr>
          <p:nvPr>
            <p:ph type="title"/>
          </p:nvPr>
        </p:nvSpPr>
        <p:spPr/>
        <p:txBody>
          <a:bodyPr/>
          <a:lstStyle/>
          <a:p>
            <a:r>
              <a:rPr lang="en-US" b="1" dirty="0"/>
              <a:t>Council Update</a:t>
            </a:r>
          </a:p>
        </p:txBody>
      </p:sp>
      <p:sp>
        <p:nvSpPr>
          <p:cNvPr id="3" name="Text Placeholder 2">
            <a:extLst>
              <a:ext uri="{FF2B5EF4-FFF2-40B4-BE49-F238E27FC236}">
                <a16:creationId xmlns:a16="http://schemas.microsoft.com/office/drawing/2014/main" id="{208278AA-40F5-CFEE-8699-7AC45876FA69}"/>
              </a:ext>
            </a:extLst>
          </p:cNvPr>
          <p:cNvSpPr>
            <a:spLocks noGrp="1"/>
          </p:cNvSpPr>
          <p:nvPr>
            <p:ph type="body" idx="1"/>
          </p:nvPr>
        </p:nvSpPr>
        <p:spPr>
          <a:xfrm>
            <a:off x="744894" y="1405746"/>
            <a:ext cx="10515600" cy="5293633"/>
          </a:xfrm>
        </p:spPr>
        <p:txBody>
          <a:bodyPr>
            <a:normAutofit/>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2024 National Dues</a:t>
            </a:r>
            <a:r>
              <a:rPr lang="en-US" sz="1600" dirty="0">
                <a:effectLst/>
                <a:latin typeface="Arial" panose="020B0604020202020204" pitchFamily="34" charset="0"/>
                <a:ea typeface="Calibri" panose="020F0502020204030204" pitchFamily="34" charset="0"/>
                <a:cs typeface="Arial" panose="020B0604020202020204" pitchFamily="34" charset="0"/>
              </a:rPr>
              <a:t> – Effective 08/01/23 - </a:t>
            </a:r>
            <a:r>
              <a:rPr lang="en-US" sz="1600" u="sng"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2"/>
              </a:rPr>
              <a:t>https://public.3.basecamp.com/p/XoisQJcMr1NncMfshG7xCj9f</a:t>
            </a:r>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2024 Council Dues</a:t>
            </a:r>
            <a:r>
              <a:rPr lang="en-US" sz="1600" dirty="0">
                <a:effectLst/>
                <a:latin typeface="Arial" panose="020B0604020202020204" pitchFamily="34" charset="0"/>
                <a:ea typeface="Calibri" panose="020F0502020204030204" pitchFamily="34" charset="0"/>
                <a:cs typeface="Arial" panose="020B0604020202020204" pitchFamily="34" charset="0"/>
              </a:rPr>
              <a:t> – Effective 1/1/24 - </a:t>
            </a:r>
            <a:r>
              <a:rPr lang="en-US" sz="1600" u="sng"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3"/>
              </a:rPr>
              <a:t>https://www.ncacbsa.org/participation-fee/https://www.ncacbsa.org/participation-fee/</a:t>
            </a:r>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Unit Charter Renewal - </a:t>
            </a:r>
            <a:r>
              <a:rPr lang="en-US" sz="1600" dirty="0">
                <a:effectLst/>
                <a:latin typeface="Arial" panose="020B0604020202020204" pitchFamily="34" charset="0"/>
                <a:ea typeface="Calibri" panose="020F0502020204030204" pitchFamily="34" charset="0"/>
                <a:cs typeface="Arial" panose="020B0604020202020204" pitchFamily="34" charset="0"/>
              </a:rPr>
              <a:t>Charter Renewal opened on 10/02/23 at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https://advancements.scouting.org/</a:t>
            </a:r>
            <a:r>
              <a:rPr lang="en-US" sz="1600" dirty="0">
                <a:effectLst/>
                <a:latin typeface="Arial" panose="020B0604020202020204" pitchFamily="34" charset="0"/>
                <a:ea typeface="Calibri" panose="020F0502020204030204" pitchFamily="34" charset="0"/>
                <a:cs typeface="Arial" panose="020B0604020202020204" pitchFamily="34" charset="0"/>
              </a:rPr>
              <a:t>.  Only the unit Key 3 and Key 3 delegates can access the software.  Use the same Username and Password that you use for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https://my.scouting.org</a:t>
            </a:r>
            <a:r>
              <a:rPr lang="en-US" sz="1600" dirty="0">
                <a:effectLst/>
                <a:latin typeface="Arial" panose="020B0604020202020204" pitchFamily="34" charset="0"/>
                <a:ea typeface="Calibri" panose="020F0502020204030204" pitchFamily="34" charset="0"/>
                <a:cs typeface="Arial" panose="020B0604020202020204" pitchFamily="34" charset="0"/>
              </a:rPr>
              <a:t> and Scoutbook.</a:t>
            </a:r>
          </a:p>
          <a:p>
            <a:pPr marL="569913" marR="0" lvl="1" indent="-225425">
              <a:lnSpc>
                <a:spcPct val="107000"/>
              </a:lnSpc>
              <a:spcBef>
                <a:spcPts val="0"/>
              </a:spcBef>
              <a:spcAft>
                <a:spcPts val="0"/>
              </a:spcAft>
              <a:buFont typeface="Arial" panose="020B0604020202020204" pitchFamily="34" charset="0"/>
              <a:buChar char="•"/>
              <a:tabLst>
                <a:tab pos="569913" algn="l"/>
              </a:tabLst>
            </a:pPr>
            <a:r>
              <a:rPr lang="en-US" sz="1600" dirty="0">
                <a:effectLst/>
                <a:latin typeface="Arial" panose="020B0604020202020204" pitchFamily="34" charset="0"/>
                <a:ea typeface="Calibri" panose="020F0502020204030204" pitchFamily="34" charset="0"/>
                <a:cs typeface="Arial" panose="020B0604020202020204" pitchFamily="34" charset="0"/>
              </a:rPr>
              <a:t>Thanks to all that attended one of the two Charter Renewal training sessions.  The first session was recorded.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Link</a:t>
            </a:r>
            <a:r>
              <a:rPr lang="en-US" sz="1600" dirty="0">
                <a:effectLst/>
                <a:latin typeface="Arial" panose="020B0604020202020204" pitchFamily="34" charset="0"/>
                <a:ea typeface="Calibri" panose="020F0502020204030204" pitchFamily="34" charset="0"/>
                <a:cs typeface="Arial" panose="020B0604020202020204" pitchFamily="34" charset="0"/>
              </a:rPr>
              <a:t> (Passcode:  </a:t>
            </a:r>
            <a:r>
              <a:rPr lang="en-US" sz="1600" spc="10" dirty="0">
                <a:effectLst/>
                <a:latin typeface="Arial" panose="020B0604020202020204" pitchFamily="34" charset="0"/>
                <a:ea typeface="Calibri" panose="020F0502020204030204" pitchFamily="34" charset="0"/>
                <a:cs typeface="Arial" panose="020B0604020202020204" pitchFamily="34" charset="0"/>
              </a:rPr>
              <a:t>n%7N4C^u</a:t>
            </a:r>
            <a:r>
              <a:rPr lang="en-US" sz="1600" dirty="0">
                <a:effectLst/>
                <a:latin typeface="Arial" panose="020B0604020202020204" pitchFamily="34" charset="0"/>
                <a:ea typeface="Calibri" panose="020F0502020204030204" pitchFamily="34" charset="0"/>
                <a:cs typeface="Arial" panose="020B0604020202020204" pitchFamily="34" charset="0"/>
              </a:rPr>
              <a:t>) to view the session (70 minutes long).</a:t>
            </a:r>
          </a:p>
          <a:p>
            <a:pPr marL="569913" marR="0" lvl="0" indent="-225425">
              <a:lnSpc>
                <a:spcPct val="107000"/>
              </a:lnSpc>
              <a:spcBef>
                <a:spcPts val="0"/>
              </a:spcBef>
              <a:spcAft>
                <a:spcPts val="0"/>
              </a:spcAft>
              <a:buFont typeface="Arial" panose="020B0604020202020204" pitchFamily="34" charset="0"/>
              <a:buChar char="•"/>
              <a:tabLst>
                <a:tab pos="569913" algn="l"/>
              </a:tabLst>
            </a:pPr>
            <a:r>
              <a:rPr lang="en-US" sz="1600" dirty="0">
                <a:effectLst/>
                <a:latin typeface="Arial" panose="020B0604020202020204" pitchFamily="34" charset="0"/>
                <a:ea typeface="Calibri" panose="020F0502020204030204" pitchFamily="34" charset="0"/>
                <a:cs typeface="Arial" panose="020B0604020202020204" pitchFamily="34" charset="0"/>
              </a:rPr>
              <a:t>Here is a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link</a:t>
            </a:r>
            <a:r>
              <a:rPr lang="en-US" sz="1600" dirty="0">
                <a:effectLst/>
                <a:latin typeface="Arial" panose="020B0604020202020204" pitchFamily="34" charset="0"/>
                <a:ea typeface="Calibri" panose="020F0502020204030204" pitchFamily="34" charset="0"/>
                <a:cs typeface="Arial" panose="020B0604020202020204" pitchFamily="34" charset="0"/>
              </a:rPr>
              <a:t> to the GMD Basecamp site that contains the</a:t>
            </a:r>
          </a:p>
          <a:p>
            <a:pPr marL="801688" marR="0" lvl="0" indent="-231775">
              <a:lnSpc>
                <a:spcPct val="107000"/>
              </a:lnSpc>
              <a:spcBef>
                <a:spcPts val="0"/>
              </a:spcBef>
              <a:spcAft>
                <a:spcPts val="0"/>
              </a:spcAft>
              <a:buFont typeface="Arial" panose="020B0604020202020204" pitchFamily="34" charset="0"/>
              <a:buChar char="•"/>
              <a:tabLst>
                <a:tab pos="801688"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2024 Annual Membership Handbook (PDF)</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801688" marR="0" lvl="0" indent="-231775">
              <a:lnSpc>
                <a:spcPct val="107000"/>
              </a:lnSpc>
              <a:spcBef>
                <a:spcPts val="0"/>
              </a:spcBef>
              <a:spcAft>
                <a:spcPts val="0"/>
              </a:spcAft>
              <a:buFont typeface="Arial" panose="020B0604020202020204" pitchFamily="34" charset="0"/>
              <a:buChar char="•"/>
              <a:tabLst>
                <a:tab pos="801688"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Internet Rechartering User Guide (PDF)</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801688" marR="0" lvl="0" indent="-231775">
              <a:lnSpc>
                <a:spcPct val="107000"/>
              </a:lnSpc>
              <a:spcBef>
                <a:spcPts val="0"/>
              </a:spcBef>
              <a:spcAft>
                <a:spcPts val="0"/>
              </a:spcAft>
              <a:buFont typeface="Arial" panose="020B0604020202020204" pitchFamily="34" charset="0"/>
              <a:buChar char="•"/>
              <a:tabLst>
                <a:tab pos="801688"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Membership Renewal for Units (PPTX)</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569913" marR="0" lvl="0" indent="-225425">
              <a:lnSpc>
                <a:spcPct val="107000"/>
              </a:lnSpc>
              <a:spcBef>
                <a:spcPts val="0"/>
              </a:spcBef>
              <a:spcAft>
                <a:spcPts val="0"/>
              </a:spcAft>
              <a:buFont typeface="Arial" panose="020B0604020202020204" pitchFamily="34" charset="0"/>
              <a:buChar char="•"/>
              <a:tabLst>
                <a:tab pos="569913" algn="l"/>
              </a:tabLst>
            </a:pPr>
            <a:r>
              <a:rPr lang="en-US" sz="1600" dirty="0">
                <a:effectLst/>
                <a:latin typeface="Arial" panose="020B0604020202020204" pitchFamily="34" charset="0"/>
                <a:ea typeface="Calibri" panose="020F0502020204030204" pitchFamily="34" charset="0"/>
                <a:cs typeface="Arial" panose="020B0604020202020204" pitchFamily="34" charset="0"/>
              </a:rPr>
              <a:t>NCAC Charter Renewal web site: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https://www.ncacbsa.org/recharter/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569913" marR="0" lvl="0" indent="-225425">
              <a:lnSpc>
                <a:spcPct val="107000"/>
              </a:lnSpc>
              <a:spcBef>
                <a:spcPts val="0"/>
              </a:spcBef>
              <a:spcAft>
                <a:spcPts val="800"/>
              </a:spcAft>
              <a:buFont typeface="Arial" panose="020B0604020202020204" pitchFamily="34" charset="0"/>
              <a:buChar char="•"/>
              <a:tabLst>
                <a:tab pos="569913" algn="l"/>
              </a:tabLst>
            </a:pPr>
            <a:r>
              <a:rPr lang="en-US" sz="1600" dirty="0">
                <a:effectLst/>
                <a:latin typeface="Arial" panose="020B0604020202020204" pitchFamily="34" charset="0"/>
                <a:ea typeface="Calibri" panose="020F0502020204030204" pitchFamily="34" charset="0"/>
                <a:cs typeface="Arial" panose="020B0604020202020204" pitchFamily="34" charset="0"/>
              </a:rPr>
              <a:t>In addition to the online Charter Renewal, we need units to get their unit’s Annual Charter Agreement signed by the Chartering Organization (Executive Officer), the COR, and your Unit Committee Chair.  The fillable Annual Charter Agreement is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9"/>
              </a:rPr>
              <a:t>here</a:t>
            </a:r>
            <a:r>
              <a:rPr lang="en-US" sz="1600" dirty="0">
                <a:effectLst/>
                <a:latin typeface="Arial" panose="020B0604020202020204" pitchFamily="34" charset="0"/>
                <a:ea typeface="Calibri" panose="020F0502020204030204" pitchFamily="34" charset="0"/>
                <a:cs typeface="Arial" panose="020B0604020202020204" pitchFamily="34" charset="0"/>
              </a:rPr>
              <a:t>.  If your Chartering Organization is a Catholic Dioceses/Parish, they may require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0"/>
              </a:rPr>
              <a:t>this version</a:t>
            </a:r>
            <a:r>
              <a:rPr lang="en-US" sz="1600" dirty="0">
                <a:effectLst/>
                <a:latin typeface="Arial" panose="020B0604020202020204" pitchFamily="34" charset="0"/>
                <a:ea typeface="Calibri" panose="020F0502020204030204" pitchFamily="34" charset="0"/>
                <a:cs typeface="Arial" panose="020B0604020202020204" pitchFamily="34" charset="0"/>
              </a:rPr>
              <a:t>.  Please check with your Executive Officer to determine which version they would prefer to submit.  NCAC will accept either version.</a:t>
            </a:r>
          </a:p>
        </p:txBody>
      </p:sp>
    </p:spTree>
    <p:extLst>
      <p:ext uri="{BB962C8B-B14F-4D97-AF65-F5344CB8AC3E}">
        <p14:creationId xmlns:p14="http://schemas.microsoft.com/office/powerpoint/2010/main" val="317342335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C761-6F50-4FF9-B83A-85F4D56E220D}"/>
              </a:ext>
            </a:extLst>
          </p:cNvPr>
          <p:cNvSpPr>
            <a:spLocks noGrp="1"/>
          </p:cNvSpPr>
          <p:nvPr>
            <p:ph type="title"/>
          </p:nvPr>
        </p:nvSpPr>
        <p:spPr/>
        <p:txBody>
          <a:bodyPr/>
          <a:lstStyle/>
          <a:p>
            <a:r>
              <a:rPr lang="en-US" b="1" dirty="0"/>
              <a:t>STEM</a:t>
            </a:r>
          </a:p>
        </p:txBody>
      </p:sp>
      <p:sp>
        <p:nvSpPr>
          <p:cNvPr id="3" name="Content Placeholder 2">
            <a:extLst>
              <a:ext uri="{FF2B5EF4-FFF2-40B4-BE49-F238E27FC236}">
                <a16:creationId xmlns:a16="http://schemas.microsoft.com/office/drawing/2014/main" id="{9050ED84-CA8C-4124-AA00-10F028E32807}"/>
              </a:ext>
            </a:extLst>
          </p:cNvPr>
          <p:cNvSpPr>
            <a:spLocks noGrp="1"/>
          </p:cNvSpPr>
          <p:nvPr>
            <p:ph idx="1"/>
          </p:nvPr>
        </p:nvSpPr>
        <p:spPr>
          <a:xfrm>
            <a:off x="399496" y="1690688"/>
            <a:ext cx="11585358" cy="4967564"/>
          </a:xfrm>
        </p:spPr>
        <p:txBody>
          <a:bodyPr>
            <a:normAutofit/>
          </a:bodyPr>
          <a:lstStyle/>
          <a:p>
            <a:pPr>
              <a:lnSpc>
                <a:spcPct val="100000"/>
              </a:lnSpc>
              <a:spcBef>
                <a:spcPts val="0"/>
              </a:spcBef>
            </a:pP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Cubs Can Code</a:t>
            </a:r>
            <a:r>
              <a:rPr lang="en-US" dirty="0">
                <a:effectLst/>
                <a:latin typeface="Arial" panose="020B0604020202020204" pitchFamily="34" charset="0"/>
                <a:ea typeface="Calibri" panose="020F0502020204030204" pitchFamily="34" charset="0"/>
                <a:cs typeface="Arial" panose="020B0604020202020204" pitchFamily="34" charset="0"/>
              </a:rPr>
              <a:t>, 11-18-23 (6pm), Zoom</a:t>
            </a:r>
          </a:p>
          <a:p>
            <a:pPr marL="0" indent="0">
              <a:lnSpc>
                <a:spcPct val="100000"/>
              </a:lnSpc>
              <a:spcBef>
                <a:spcPts val="0"/>
              </a:spcBef>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Ancient Earth:  Birth of the Sky (on PBS) - </a:t>
            </a: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link</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Anytime   </a:t>
            </a:r>
            <a:r>
              <a:rPr lang="en-US" b="0" i="0" dirty="0">
                <a:solidFill>
                  <a:srgbClr val="000000"/>
                </a:solidFill>
                <a:effectLst/>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hlinkClick r:id="rId4"/>
              </a:rPr>
              <a:t>DC STEM Trek</a:t>
            </a:r>
            <a:r>
              <a:rPr lang="en-US" dirty="0">
                <a:latin typeface="Arial" panose="020B0604020202020204" pitchFamily="34" charset="0"/>
                <a:cs typeface="Arial" panose="020B0604020202020204" pitchFamily="34" charset="0"/>
              </a:rPr>
              <a:t>- Showcases 24 government agencies, private organizations and monuments related to the tenets upon which STEM is based.  Two hikes - 10.57 miles, or 4.75 miles</a:t>
            </a:r>
          </a:p>
          <a:p>
            <a:endParaRPr lang="en-US" dirty="0"/>
          </a:p>
        </p:txBody>
      </p:sp>
    </p:spTree>
    <p:extLst>
      <p:ext uri="{BB962C8B-B14F-4D97-AF65-F5344CB8AC3E}">
        <p14:creationId xmlns:p14="http://schemas.microsoft.com/office/powerpoint/2010/main" val="21636662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629194" y="157713"/>
            <a:ext cx="10515601" cy="765314"/>
          </a:xfrm>
          <a:prstGeom prst="rect">
            <a:avLst/>
          </a:prstGeom>
        </p:spPr>
        <p:txBody>
          <a:bodyPr/>
          <a:lstStyle/>
          <a:p>
            <a:r>
              <a:rPr b="1" dirty="0"/>
              <a:t>Merit Badges</a:t>
            </a:r>
          </a:p>
        </p:txBody>
      </p:sp>
      <p:sp>
        <p:nvSpPr>
          <p:cNvPr id="161" name="Content Placeholder 2"/>
          <p:cNvSpPr txBox="1">
            <a:spLocks noGrp="1"/>
          </p:cNvSpPr>
          <p:nvPr>
            <p:ph type="body" sz="half" idx="1"/>
          </p:nvPr>
        </p:nvSpPr>
        <p:spPr>
          <a:xfrm>
            <a:off x="629194" y="836763"/>
            <a:ext cx="10196957" cy="6124754"/>
          </a:xfrm>
          <a:prstGeom prst="rect">
            <a:avLst/>
          </a:prstGeom>
        </p:spPr>
        <p:txBody>
          <a:bodyPr>
            <a:normAutofit/>
          </a:bodyPr>
          <a:lstStyle/>
          <a:p>
            <a:pPr>
              <a:lnSpc>
                <a:spcPct val="100000"/>
              </a:lnSpc>
              <a:spcBef>
                <a:spcPts val="0"/>
              </a:spcBef>
              <a:defRPr sz="1700"/>
            </a:pPr>
            <a:r>
              <a:rPr sz="1800" dirty="0"/>
              <a:t>The online Merit Badge Counselor </a:t>
            </a:r>
            <a:r>
              <a:rPr sz="1800" u="sng" dirty="0">
                <a:solidFill>
                  <a:srgbClr val="0563C1"/>
                </a:solidFill>
                <a:uFill>
                  <a:solidFill>
                    <a:srgbClr val="0563C1"/>
                  </a:solidFill>
                </a:uFill>
                <a:hlinkClick r:id="rId2"/>
              </a:rPr>
              <a:t>registration</a:t>
            </a:r>
            <a:r>
              <a:rPr sz="1800" dirty="0"/>
              <a:t> works for all Scouters who do not already hold another District position.  </a:t>
            </a:r>
            <a:endParaRPr lang="en-US" sz="1800" dirty="0"/>
          </a:p>
          <a:p>
            <a:pPr>
              <a:lnSpc>
                <a:spcPct val="100000"/>
              </a:lnSpc>
              <a:spcBef>
                <a:spcPts val="0"/>
              </a:spcBef>
              <a:defRPr sz="1700"/>
            </a:pPr>
            <a:r>
              <a:rPr lang="en-US" sz="1800" dirty="0"/>
              <a:t>New Merit Badge Counselors must complete online merit badge counselor training, in addition to YPT. </a:t>
            </a:r>
            <a:r>
              <a:rPr sz="1800" dirty="0"/>
              <a:t>Be sure the counselor uses his/her legal name – no nicknames.</a:t>
            </a:r>
          </a:p>
          <a:p>
            <a:pPr>
              <a:lnSpc>
                <a:spcPct val="100000"/>
              </a:lnSpc>
              <a:spcBef>
                <a:spcPts val="0"/>
              </a:spcBef>
              <a:defRPr sz="1700"/>
            </a:pPr>
            <a:r>
              <a:rPr sz="1800" dirty="0"/>
              <a:t>Merit Badge Counselors, or the unit Dean/Leader, also need to scan and send Margee the Merit Badge application form listing the badges the counselor is applying to teach and providing a justification of his/her qualifications.</a:t>
            </a:r>
          </a:p>
          <a:p>
            <a:pPr>
              <a:lnSpc>
                <a:spcPct val="100000"/>
              </a:lnSpc>
              <a:spcBef>
                <a:spcPts val="0"/>
              </a:spcBef>
              <a:defRPr sz="1700"/>
            </a:pPr>
            <a:r>
              <a:rPr sz="1800" dirty="0"/>
              <a:t>Youth Protection Training is the essential first step.  Don’t hit “send” on the application without it!</a:t>
            </a:r>
          </a:p>
          <a:p>
            <a:pPr>
              <a:lnSpc>
                <a:spcPct val="100000"/>
              </a:lnSpc>
              <a:spcBef>
                <a:spcPts val="0"/>
              </a:spcBef>
              <a:defRPr sz="1700"/>
            </a:pPr>
            <a:r>
              <a:rPr sz="1800" dirty="0"/>
              <a:t>Contact Margee if you have questions at </a:t>
            </a:r>
            <a:r>
              <a:rPr sz="1800" u="sng" dirty="0">
                <a:solidFill>
                  <a:srgbClr val="0563C1"/>
                </a:solidFill>
                <a:uFill>
                  <a:solidFill>
                    <a:srgbClr val="0563C1"/>
                  </a:solidFill>
                </a:uFill>
                <a:hlinkClick r:id="rId3"/>
              </a:rPr>
              <a:t>GM.MB.Dean@hotmail.com</a:t>
            </a:r>
            <a:r>
              <a:rPr sz="1800" dirty="0"/>
              <a:t>. </a:t>
            </a:r>
            <a:br>
              <a:rPr lang="en-US" sz="1800" dirty="0"/>
            </a:br>
            <a:endParaRPr lang="en-US" sz="1800" dirty="0"/>
          </a:p>
          <a:p>
            <a:pPr marL="0" indent="0">
              <a:lnSpc>
                <a:spcPct val="100000"/>
              </a:lnSpc>
              <a:spcBef>
                <a:spcPts val="0"/>
              </a:spcBef>
              <a:buNone/>
              <a:defRPr sz="1700"/>
            </a:pPr>
            <a:r>
              <a:rPr lang="en-US" sz="1800" b="1" i="1" dirty="0"/>
              <a:t>Did you know</a:t>
            </a:r>
            <a:r>
              <a:rPr lang="en-US" sz="1800" dirty="0"/>
              <a:t>:</a:t>
            </a:r>
          </a:p>
          <a:p>
            <a:pPr>
              <a:lnSpc>
                <a:spcPct val="100000"/>
              </a:lnSpc>
              <a:spcBef>
                <a:spcPts val="0"/>
              </a:spcBef>
              <a:defRPr sz="1700"/>
            </a:pPr>
            <a:r>
              <a:rPr lang="en-US" sz="1800" dirty="0"/>
              <a:t>The National Council does not limit the number of merit badges a youth may earn from one counselor, though a </a:t>
            </a:r>
            <a:r>
              <a:rPr lang="en-US" sz="1800" b="1" u="sng" dirty="0"/>
              <a:t>unit leader is permitted to do so</a:t>
            </a:r>
            <a:r>
              <a:rPr lang="en-US" sz="1800" dirty="0"/>
              <a:t>, as long as the same limit applies to all Scouts in the unit. Ideally, Scouts should work with a variety of adults. (GTA 7.0.0.3)</a:t>
            </a:r>
          </a:p>
          <a:p>
            <a:pPr>
              <a:lnSpc>
                <a:spcPct val="100000"/>
              </a:lnSpc>
              <a:spcBef>
                <a:spcPts val="0"/>
              </a:spcBef>
              <a:defRPr sz="1700"/>
            </a:pPr>
            <a:r>
              <a:rPr lang="en-US" sz="1800" dirty="0"/>
              <a:t>Partial Merit Badges have no expiration except the Scout’s 18th birthday. (GTA 7.0.3.3)</a:t>
            </a:r>
          </a:p>
          <a:p>
            <a:pPr>
              <a:lnSpc>
                <a:spcPct val="100000"/>
              </a:lnSpc>
              <a:spcBef>
                <a:spcPts val="0"/>
              </a:spcBef>
              <a:defRPr sz="1700"/>
            </a:pPr>
            <a:r>
              <a:rPr lang="en-US" sz="1800" dirty="0"/>
              <a:t>Due to the BSA policies related to Youth Protection and two-deep leadership, a merit badge counselor must have another adult present during all merit badge counseling sessions. However, the parent or legal guardian of the Scout may serve as the second adult. </a:t>
            </a:r>
            <a:r>
              <a:rPr lang="en-US" sz="1800" b="1" u="sng" dirty="0"/>
              <a:t>This parent or legal guardian does not have to be a registered leader</a:t>
            </a:r>
            <a:r>
              <a:rPr lang="en-US" sz="1800" dirty="0"/>
              <a:t>.</a:t>
            </a:r>
          </a:p>
          <a:p>
            <a:pPr>
              <a:lnSpc>
                <a:spcPct val="100000"/>
              </a:lnSpc>
              <a:spcBef>
                <a:spcPts val="0"/>
              </a:spcBef>
              <a:defRPr sz="1700"/>
            </a:pPr>
            <a:r>
              <a:rPr lang="en-US" sz="1800" dirty="0"/>
              <a:t>If the requirements for a merit badge differ between the merit badge pamphlet and the current edition of Scouts BSA Requirements, the requirements in the Scouts BSA Requirements book supersede all others. </a:t>
            </a:r>
          </a:p>
        </p:txBody>
      </p:sp>
      <p:pic>
        <p:nvPicPr>
          <p:cNvPr id="162" name="Picture 4" descr="Picture 4"/>
          <p:cNvPicPr>
            <a:picLocks noChangeAspect="1"/>
          </p:cNvPicPr>
          <p:nvPr/>
        </p:nvPicPr>
        <p:blipFill>
          <a:blip r:embed="rId4"/>
          <a:stretch>
            <a:fillRect/>
          </a:stretch>
        </p:blipFill>
        <p:spPr>
          <a:xfrm>
            <a:off x="10906125" y="740665"/>
            <a:ext cx="895350" cy="2733676"/>
          </a:xfrm>
          <a:prstGeom prst="rect">
            <a:avLst/>
          </a:prstGeom>
          <a:ln w="12700">
            <a:miter lim="400000"/>
          </a:ln>
        </p:spPr>
      </p:pic>
      <p:pic>
        <p:nvPicPr>
          <p:cNvPr id="163" name="Picture 5" descr="Picture 5"/>
          <p:cNvPicPr>
            <a:picLocks noChangeAspect="1"/>
          </p:cNvPicPr>
          <p:nvPr/>
        </p:nvPicPr>
        <p:blipFill>
          <a:blip r:embed="rId5"/>
          <a:stretch>
            <a:fillRect/>
          </a:stretch>
        </p:blipFill>
        <p:spPr>
          <a:xfrm>
            <a:off x="10906125" y="3474339"/>
            <a:ext cx="904875" cy="271462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BD18-9B8E-4818-98FA-2EBE2B5C7F51}"/>
              </a:ext>
            </a:extLst>
          </p:cNvPr>
          <p:cNvSpPr>
            <a:spLocks noGrp="1"/>
          </p:cNvSpPr>
          <p:nvPr>
            <p:ph type="title"/>
          </p:nvPr>
        </p:nvSpPr>
        <p:spPr>
          <a:xfrm>
            <a:off x="3492062" y="319948"/>
            <a:ext cx="7809949" cy="972824"/>
          </a:xfrm>
        </p:spPr>
        <p:txBody>
          <a:bodyPr>
            <a:normAutofit/>
          </a:bodyPr>
          <a:lstStyle/>
          <a:p>
            <a:r>
              <a:rPr lang="en-US" b="1" dirty="0"/>
              <a:t>2024 GM District Merit Badge Day</a:t>
            </a:r>
          </a:p>
        </p:txBody>
      </p:sp>
      <p:pic>
        <p:nvPicPr>
          <p:cNvPr id="5" name="Content Placeholder 4" descr="A group of people posing for the camera&#10;&#10;Description automatically generated">
            <a:extLst>
              <a:ext uri="{FF2B5EF4-FFF2-40B4-BE49-F238E27FC236}">
                <a16:creationId xmlns:a16="http://schemas.microsoft.com/office/drawing/2014/main" id="{EDC58F37-8F6B-4663-9289-47F691804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20" y="1713548"/>
            <a:ext cx="3267942" cy="3267942"/>
          </a:xfrm>
          <a:prstGeom prst="rect">
            <a:avLst/>
          </a:prstGeom>
        </p:spPr>
      </p:pic>
      <p:sp>
        <p:nvSpPr>
          <p:cNvPr id="9" name="Content Placeholder 8">
            <a:extLst>
              <a:ext uri="{FF2B5EF4-FFF2-40B4-BE49-F238E27FC236}">
                <a16:creationId xmlns:a16="http://schemas.microsoft.com/office/drawing/2014/main" id="{36D526DA-4309-4ED4-BF88-70ABE592582B}"/>
              </a:ext>
            </a:extLst>
          </p:cNvPr>
          <p:cNvSpPr>
            <a:spLocks noGrp="1"/>
          </p:cNvSpPr>
          <p:nvPr>
            <p:ph idx="1"/>
          </p:nvPr>
        </p:nvSpPr>
        <p:spPr>
          <a:xfrm>
            <a:off x="3621386" y="1292772"/>
            <a:ext cx="8293643" cy="5360276"/>
          </a:xfrm>
        </p:spPr>
        <p:txBody>
          <a:bodyPr>
            <a:normAutofit fontScale="77500" lnSpcReduction="20000"/>
          </a:bodyPr>
          <a:lstStyle/>
          <a:p>
            <a:r>
              <a:rPr lang="en-US" dirty="0"/>
              <a:t>March 9</a:t>
            </a:r>
            <a:r>
              <a:rPr lang="en-US" baseline="30000" dirty="0"/>
              <a:t>th</a:t>
            </a:r>
            <a:r>
              <a:rPr lang="en-US" dirty="0"/>
              <a:t>, 2024 at Fairfax Presbyterian Church in Fairfax.</a:t>
            </a:r>
          </a:p>
          <a:p>
            <a:r>
              <a:rPr lang="en-US" dirty="0"/>
              <a:t>Registration will open on </a:t>
            </a:r>
            <a:r>
              <a:rPr lang="en-US" b="1" dirty="0">
                <a:solidFill>
                  <a:srgbClr val="FF0000"/>
                </a:solidFill>
              </a:rPr>
              <a:t>December 13th, 2023</a:t>
            </a:r>
          </a:p>
          <a:p>
            <a:r>
              <a:rPr lang="en-US" dirty="0"/>
              <a:t>Need Unit Merit Badge Day Coordinator names and contact details by November 30 to John Drisco at </a:t>
            </a:r>
            <a:r>
              <a:rPr lang="en-US" dirty="0">
                <a:hlinkClick r:id="rId3"/>
              </a:rPr>
              <a:t>gmasonmeritbadgeday@gmail.com</a:t>
            </a:r>
            <a:endParaRPr lang="en-US" dirty="0"/>
          </a:p>
          <a:p>
            <a:r>
              <a:rPr lang="en-US" dirty="0"/>
              <a:t>Encourage Scouts to get merit badge books by December 31.  Read requirements and start tackling “pre-work” by early January 2024.</a:t>
            </a:r>
          </a:p>
          <a:p>
            <a:r>
              <a:rPr lang="en-US" b="0" i="0" dirty="0">
                <a:solidFill>
                  <a:srgbClr val="222222"/>
                </a:solidFill>
                <a:effectLst/>
                <a:latin typeface="Calibri" panose="020F0502020204030204" pitchFamily="34" charset="0"/>
              </a:rPr>
              <a:t>Note: The “pre-work” is not the same as a “prerequisite.”  The “pre-work” consists of tasks/activities that the Scout is advised to do in advance of the Merit Badge Day.  A Scout can still participate in the Merit Badge Day class if he hasn’t completed the pre-work but failure to complete the pre-work may mean the Scout leaves the Merit Badge Day with a partial badge.  A prerequisite is something that must be done in order to qualify to take the class.  The only prerequisite we are aware of for the George Mason Merit Badge Day is that the Scout must be a registered member of the Boy Scouts in a participating unit.</a:t>
            </a:r>
            <a:endParaRPr lang="en-US" dirty="0"/>
          </a:p>
          <a:p>
            <a:r>
              <a:rPr lang="en-US" dirty="0"/>
              <a:t>Feedback to John Drisco at gmasonmeritbadgeday@gmail.com</a:t>
            </a:r>
          </a:p>
        </p:txBody>
      </p:sp>
    </p:spTree>
    <p:extLst>
      <p:ext uri="{BB962C8B-B14F-4D97-AF65-F5344CB8AC3E}">
        <p14:creationId xmlns:p14="http://schemas.microsoft.com/office/powerpoint/2010/main" val="33370049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62D-4172-0AED-8B61-0744B57AC1D3}"/>
              </a:ext>
            </a:extLst>
          </p:cNvPr>
          <p:cNvSpPr>
            <a:spLocks noGrp="1"/>
          </p:cNvSpPr>
          <p:nvPr>
            <p:ph type="title"/>
          </p:nvPr>
        </p:nvSpPr>
        <p:spPr/>
        <p:txBody>
          <a:bodyPr/>
          <a:lstStyle/>
          <a:p>
            <a:r>
              <a:rPr lang="en-US" b="1" dirty="0"/>
              <a:t>Agenda</a:t>
            </a:r>
          </a:p>
        </p:txBody>
      </p:sp>
      <p:sp>
        <p:nvSpPr>
          <p:cNvPr id="3" name="Text Placeholder 2">
            <a:extLst>
              <a:ext uri="{FF2B5EF4-FFF2-40B4-BE49-F238E27FC236}">
                <a16:creationId xmlns:a16="http://schemas.microsoft.com/office/drawing/2014/main" id="{D3336869-9FB0-BF0A-35BE-3C5777ED12E0}"/>
              </a:ext>
            </a:extLst>
          </p:cNvPr>
          <p:cNvSpPr>
            <a:spLocks noGrp="1"/>
          </p:cNvSpPr>
          <p:nvPr>
            <p:ph type="body" idx="1"/>
          </p:nvPr>
        </p:nvSpPr>
        <p:spPr>
          <a:xfrm>
            <a:off x="838200" y="1452401"/>
            <a:ext cx="10515600" cy="4780448"/>
          </a:xfrm>
        </p:spPr>
        <p:txBody>
          <a:bodyPr>
            <a:normAutofit/>
          </a:bodyPr>
          <a:lstStyle/>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Welcome and Pledge</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Questions about </a:t>
            </a:r>
            <a:r>
              <a:rPr lang="en-US" b="0" i="0" u="sng" dirty="0">
                <a:solidFill>
                  <a:srgbClr val="0A16F6"/>
                </a:solidFill>
                <a:effectLst/>
                <a:latin typeface="Arial" panose="020B0604020202020204" pitchFamily="34" charset="0"/>
                <a:cs typeface="Arial" panose="020B0604020202020204" pitchFamily="34" charset="0"/>
                <a:hlinkClick r:id="rId2"/>
              </a:rPr>
              <a:t>Read-ahead</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General Announcements</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Joint Session - Discussion</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Cracker Barrel/Networking (Optional; NLT 9pm)</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Next Meeting: </a:t>
            </a:r>
            <a:r>
              <a:rPr lang="en-US" dirty="0">
                <a:solidFill>
                  <a:srgbClr val="090000"/>
                </a:solidFill>
                <a:latin typeface="Arial" panose="020B0604020202020204" pitchFamily="34" charset="0"/>
                <a:cs typeface="Arial" panose="020B0604020202020204" pitchFamily="34" charset="0"/>
              </a:rPr>
              <a:t>December</a:t>
            </a:r>
            <a:r>
              <a:rPr lang="en-US" b="0" i="0" dirty="0">
                <a:solidFill>
                  <a:srgbClr val="090000"/>
                </a:solidFill>
                <a:effectLst/>
                <a:latin typeface="Arial" panose="020B0604020202020204" pitchFamily="34" charset="0"/>
                <a:cs typeface="Arial" panose="020B0604020202020204" pitchFamily="34" charset="0"/>
              </a:rPr>
              <a:t> 14, 2023 (7:30pm)</a:t>
            </a:r>
            <a:endParaRPr lang="en-US" b="0" i="0" dirty="0">
              <a:solidFill>
                <a:srgbClr val="83636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4723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138093" y="-187823"/>
            <a:ext cx="7973866" cy="1097281"/>
          </a:xfrm>
          <a:prstGeom prst="rect">
            <a:avLst/>
          </a:prstGeom>
        </p:spPr>
        <p:txBody>
          <a:bodyPr>
            <a:normAutofit/>
          </a:bodyPr>
          <a:lstStyle/>
          <a:p>
            <a:r>
              <a:rPr b="1" dirty="0"/>
              <a:t>Training</a:t>
            </a:r>
            <a:r>
              <a:rPr lang="en-US" b="1" dirty="0"/>
              <a:t> </a:t>
            </a:r>
            <a:r>
              <a:rPr lang="en-US" sz="2200" b="1" dirty="0">
                <a:solidFill>
                  <a:schemeClr val="tx1"/>
                </a:solidFill>
              </a:rPr>
              <a:t>(</a:t>
            </a:r>
            <a:r>
              <a:rPr lang="en-US" sz="2200" b="1" dirty="0">
                <a:solidFill>
                  <a:schemeClr val="tx1"/>
                </a:solidFill>
                <a:hlinkClick r:id="rId2"/>
              </a:rPr>
              <a:t>https://www.ncacbsa.org/george-mason/training/</a:t>
            </a:r>
            <a:r>
              <a:rPr lang="en-US" sz="2200" b="1" dirty="0">
                <a:solidFill>
                  <a:schemeClr val="tx1"/>
                </a:solidFill>
              </a:rPr>
              <a:t>)</a:t>
            </a:r>
            <a:endParaRPr b="1" dirty="0">
              <a:solidFill>
                <a:schemeClr val="tx1"/>
              </a:solidFill>
            </a:endParaRPr>
          </a:p>
        </p:txBody>
      </p:sp>
      <p:pic>
        <p:nvPicPr>
          <p:cNvPr id="140" name="Picture 4" descr="Picture 4"/>
          <p:cNvPicPr>
            <a:picLocks noChangeAspect="1"/>
          </p:cNvPicPr>
          <p:nvPr/>
        </p:nvPicPr>
        <p:blipFill>
          <a:blip r:embed="rId3"/>
          <a:srcRect l="4616" r="15757"/>
          <a:stretch>
            <a:fillRect/>
          </a:stretch>
        </p:blipFill>
        <p:spPr>
          <a:xfrm>
            <a:off x="8051765" y="54038"/>
            <a:ext cx="4204434" cy="574963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lnTo>
                  <a:pt x="107" y="900"/>
                </a:lnTo>
                <a:cubicBezTo>
                  <a:pt x="36" y="1590"/>
                  <a:pt x="0" y="2290"/>
                  <a:pt x="0" y="2998"/>
                </a:cubicBezTo>
                <a:cubicBezTo>
                  <a:pt x="0" y="10781"/>
                  <a:pt x="4417" y="17615"/>
                  <a:pt x="11071" y="21490"/>
                </a:cubicBezTo>
                <a:lnTo>
                  <a:pt x="11271" y="21600"/>
                </a:lnTo>
                <a:lnTo>
                  <a:pt x="21600" y="21600"/>
                </a:lnTo>
                <a:lnTo>
                  <a:pt x="21600" y="0"/>
                </a:lnTo>
                <a:lnTo>
                  <a:pt x="224" y="0"/>
                </a:lnTo>
                <a:close/>
              </a:path>
            </a:pathLst>
          </a:custGeom>
          <a:ln w="12700">
            <a:miter lim="400000"/>
          </a:ln>
        </p:spPr>
      </p:pic>
      <p:sp>
        <p:nvSpPr>
          <p:cNvPr id="2" name="Content Placeholder 2">
            <a:extLst>
              <a:ext uri="{FF2B5EF4-FFF2-40B4-BE49-F238E27FC236}">
                <a16:creationId xmlns:a16="http://schemas.microsoft.com/office/drawing/2014/main" id="{0042770D-65FD-875A-7687-305719AAC6C1}"/>
              </a:ext>
            </a:extLst>
          </p:cNvPr>
          <p:cNvSpPr txBox="1">
            <a:spLocks/>
          </p:cNvSpPr>
          <p:nvPr/>
        </p:nvSpPr>
        <p:spPr>
          <a:xfrm>
            <a:off x="222977" y="707365"/>
            <a:ext cx="8588774" cy="5882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1pPr>
            <a:lvl2pPr marL="0" marR="0" indent="4572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2pPr>
            <a:lvl3pPr marL="0" marR="0" indent="9144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3pPr>
            <a:lvl4pPr marL="0" marR="0" indent="13716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4pPr>
            <a:lvl5pPr marL="0" marR="0" indent="18288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lvl="4" indent="0" hangingPunct="1">
              <a:lnSpc>
                <a:spcPct val="120000"/>
              </a:lnSpc>
              <a:spcBef>
                <a:spcPts val="0"/>
              </a:spcBef>
              <a:defRPr sz="3600"/>
            </a:pPr>
            <a:endParaRPr lang="en-US" sz="1000" b="1" dirty="0">
              <a:solidFill>
                <a:schemeClr val="tx1"/>
              </a:solidFill>
            </a:endParaRPr>
          </a:p>
        </p:txBody>
      </p:sp>
      <p:sp>
        <p:nvSpPr>
          <p:cNvPr id="7" name="Rectangle 5">
            <a:extLst>
              <a:ext uri="{FF2B5EF4-FFF2-40B4-BE49-F238E27FC236}">
                <a16:creationId xmlns:a16="http://schemas.microsoft.com/office/drawing/2014/main" id="{617A6071-4100-68B7-4402-77AE0C7737AB}"/>
              </a:ext>
            </a:extLst>
          </p:cNvPr>
          <p:cNvSpPr>
            <a:spLocks noChangeArrowheads="1"/>
          </p:cNvSpPr>
          <p:nvPr/>
        </p:nvSpPr>
        <p:spPr bwMode="auto">
          <a:xfrm>
            <a:off x="0" y="-184666"/>
            <a:ext cx="248786"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00374C88-8FF2-86A2-41C5-01CE209C0D9B}"/>
              </a:ext>
            </a:extLst>
          </p:cNvPr>
          <p:cNvSpPr txBox="1"/>
          <p:nvPr/>
        </p:nvSpPr>
        <p:spPr>
          <a:xfrm>
            <a:off x="391073" y="586067"/>
            <a:ext cx="7591646" cy="6345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33363" indent="-233363">
              <a:lnSpc>
                <a:spcPct val="107000"/>
              </a:lnSpc>
            </a:pPr>
            <a:r>
              <a:rPr lang="en-US"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Basic Adult Leader Outdoor Orientation </a:t>
            </a:r>
            <a:r>
              <a:rPr lang="en-US" sz="11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BALOO;C32) – </a:t>
            </a:r>
          </a:p>
          <a:p>
            <a:pPr marL="457200" indent="-223838">
              <a:lnSpc>
                <a:spcPct val="107000"/>
              </a:lnSpc>
              <a:buFont typeface="Symbol" panose="05050102010706020507" pitchFamily="18" charset="2"/>
              <a:buChar char=""/>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10/13/23 – 10/14/23, Huntingtown, MD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3838">
              <a:lnSpc>
                <a:spcPct val="107000"/>
              </a:lnSpc>
              <a:buFont typeface="Symbol" panose="05050102010706020507" pitchFamily="18" charset="2"/>
              <a:buChar char=""/>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10/14/23 – 10/15/23, Middleburg,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3838">
              <a:lnSpc>
                <a:spcPct val="107000"/>
              </a:lnSpc>
              <a:buFont typeface="Symbol" panose="05050102010706020507" pitchFamily="18" charset="2"/>
              <a:buChar char=""/>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6"/>
              </a:rPr>
              <a:t>11/18/23 – 11/19/23, Lorton,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000"/>
              <a:tabLst>
                <a:tab pos="457200" algn="l"/>
              </a:tabLst>
            </a:pPr>
            <a:endParaRPr lang="en-US" sz="1100" dirty="0">
              <a:solidFill>
                <a:srgbClr val="7A7A7A"/>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000"/>
              <a:tabLst>
                <a:tab pos="457200" algn="l"/>
              </a:tabLst>
            </a:pPr>
            <a:r>
              <a:rPr lang="en-US"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Introduction to Outdoor Leadership Skills (IOLS; S11)</a:t>
            </a:r>
            <a:endParaRPr lang="en-US" sz="1100" dirty="0">
              <a:solidFill>
                <a:srgbClr val="7A7A7A"/>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2" indent="-223838">
              <a:lnSpc>
                <a:spcPct val="107000"/>
              </a:lnSpc>
              <a:buSzPts val="1000"/>
              <a:buFont typeface="Symbol" panose="05050102010706020507" pitchFamily="18" charset="2"/>
              <a:buChar char=""/>
              <a:tabLst>
                <a:tab pos="685800" algn="l"/>
              </a:tabLst>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10/13/23 – 10/14/23, Huntingtown, MD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2" indent="-223838">
              <a:lnSpc>
                <a:spcPct val="107000"/>
              </a:lnSpc>
              <a:buSzPts val="1000"/>
              <a:buFont typeface="Symbol" panose="05050102010706020507" pitchFamily="18" charset="2"/>
              <a:buChar char=""/>
              <a:tabLst>
                <a:tab pos="685800" algn="l"/>
              </a:tabLst>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7"/>
              </a:rPr>
              <a:t>10/14/23 – 10/15/23, Middleburg,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2" indent="-223838">
              <a:lnSpc>
                <a:spcPct val="107000"/>
              </a:lnSpc>
              <a:buSzPts val="1000"/>
              <a:buFont typeface="Symbol" panose="05050102010706020507" pitchFamily="18" charset="2"/>
              <a:buChar char=""/>
              <a:tabLst>
                <a:tab pos="685800" algn="l"/>
              </a:tabLst>
            </a:pPr>
            <a:r>
              <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11/18/23 – 11/19/23, Lorton,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000"/>
              <a:tabLst>
                <a:tab pos="457200" algn="l"/>
              </a:tabLst>
            </a:pPr>
            <a:endParaRPr lang="en-US"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Back Country Outdoor Leader Skills (BCOLS) - </a:t>
            </a: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10/21/23 – 10/22/23, Camp Big Mac, Markham,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NYLT     </a:t>
            </a:r>
            <a:r>
              <a:rPr lang="en-US" sz="1050" u="sng" dirty="0">
                <a:solidFill>
                  <a:srgbClr val="1C07B9"/>
                </a:solidFill>
                <a:latin typeface="Calibri" panose="020F0502020204030204" pitchFamily="34" charset="0"/>
                <a:ea typeface="Calibri" panose="020F0502020204030204" pitchFamily="34" charset="0"/>
                <a:cs typeface="Times New Roman" panose="02020603050405020304" pitchFamily="18" charset="0"/>
              </a:rPr>
              <a:t>24-1:  01/12/24 -01/15/24 &amp; 01/27/24-01/28/24</a:t>
            </a:r>
            <a:endParaRPr lang="en-US" sz="1050" dirty="0">
              <a:solidFill>
                <a:srgbClr val="1C07B9"/>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US" sz="1100" b="1" dirty="0">
                <a:latin typeface="Calibri" panose="020F0502020204030204" pitchFamily="34" charset="0"/>
                <a:ea typeface="Calibri" panose="020F0502020204030204" pitchFamily="34" charset="0"/>
                <a:cs typeface="Calibri" panose="020F0502020204030204" pitchFamily="34" charset="0"/>
              </a:rPr>
              <a:t>24.2:  06/16/24-06/21/24</a:t>
            </a:r>
          </a:p>
          <a:p>
            <a:pPr lvl="1">
              <a:lnSpc>
                <a:spcPct val="107000"/>
              </a:lnSpc>
            </a:pPr>
            <a:r>
              <a:rPr lang="en-US" sz="1100" b="1" dirty="0">
                <a:latin typeface="Calibri" panose="020F0502020204030204" pitchFamily="34" charset="0"/>
                <a:ea typeface="Calibri" panose="020F0502020204030204" pitchFamily="34" charset="0"/>
                <a:cs typeface="Calibri" panose="020F0502020204030204" pitchFamily="34" charset="0"/>
              </a:rPr>
              <a:t>24.3:  06/23/24-06/28/24</a:t>
            </a:r>
          </a:p>
          <a:p>
            <a:pPr lvl="1">
              <a:lnSpc>
                <a:spcPct val="107000"/>
              </a:lnSpc>
            </a:pPr>
            <a:r>
              <a:rPr lang="en-US" sz="1100" b="1" dirty="0">
                <a:latin typeface="Calibri" panose="020F0502020204030204" pitchFamily="34" charset="0"/>
                <a:ea typeface="Calibri" panose="020F0502020204030204" pitchFamily="34" charset="0"/>
                <a:cs typeface="Calibri" panose="020F0502020204030204" pitchFamily="34" charset="0"/>
              </a:rPr>
              <a:t>24.4:  07/28/24-08/02/24</a:t>
            </a:r>
          </a:p>
          <a:p>
            <a:pPr lvl="1">
              <a:lnSpc>
                <a:spcPct val="107000"/>
              </a:lnSpc>
            </a:pPr>
            <a:r>
              <a:rPr lang="en-US" sz="1100" b="1" dirty="0">
                <a:latin typeface="Calibri" panose="020F0502020204030204" pitchFamily="34" charset="0"/>
                <a:ea typeface="Calibri" panose="020F0502020204030204" pitchFamily="34" charset="0"/>
                <a:cs typeface="Calibri" panose="020F0502020204030204" pitchFamily="34" charset="0"/>
              </a:rPr>
              <a:t>24.5:  07/28/24-08/02/24</a:t>
            </a:r>
          </a:p>
          <a:p>
            <a:pPr lvl="1">
              <a:lnSpc>
                <a:spcPct val="107000"/>
              </a:lnSpc>
            </a:pPr>
            <a:r>
              <a:rPr lang="en-US" sz="1100" b="1" dirty="0">
                <a:latin typeface="Calibri" panose="020F0502020204030204" pitchFamily="34" charset="0"/>
                <a:ea typeface="Calibri" panose="020F0502020204030204" pitchFamily="34" charset="0"/>
                <a:cs typeface="Calibri" panose="020F0502020204030204" pitchFamily="34" charset="0"/>
              </a:rPr>
              <a:t>Registration will open in the Fall and will be announced via email and on Facebook</a:t>
            </a:r>
          </a:p>
          <a:p>
            <a:pPr marL="457200" marR="0" lvl="1" indent="0">
              <a:lnSpc>
                <a:spcPct val="107000"/>
              </a:lnSpc>
              <a:spcBef>
                <a:spcPts val="0"/>
              </a:spcBef>
              <a:spcAft>
                <a:spcPts val="0"/>
              </a:spcAft>
            </a:pPr>
            <a:endParaRPr lang="en-US" sz="1100" b="1" dirty="0">
              <a:latin typeface="Calibri" panose="020F0502020204030204" pitchFamily="34" charset="0"/>
              <a:ea typeface="Calibri" panose="020F0502020204030204" pitchFamily="34" charset="0"/>
              <a:cs typeface="Calibri" panose="020F0502020204030204" pitchFamily="34" charset="0"/>
            </a:endParaRPr>
          </a:p>
          <a:p>
            <a:pPr marL="233363" marR="0" lvl="1" indent="-233363">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Wilderness First Aid (N02) –</a:t>
            </a:r>
          </a:p>
          <a:p>
            <a:pPr marL="512763" marR="0" lvl="1" indent="-279400">
              <a:lnSpc>
                <a:spcPct val="107000"/>
              </a:lnSpc>
              <a:spcBef>
                <a:spcPts val="0"/>
              </a:spcBef>
              <a:spcAft>
                <a:spcPts val="0"/>
              </a:spcAft>
              <a:buFont typeface="Symbol" panose="05050102010706020507" pitchFamily="18" charset="2"/>
              <a:buChar char=""/>
            </a:pPr>
            <a:r>
              <a:rPr lang="en-US" sz="11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10"/>
              </a:rPr>
              <a:t>10/21/23 – 10/22/23, Camp Snyder, Haymarket,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12763" marR="0" lvl="1" indent="-279400">
              <a:lnSpc>
                <a:spcPct val="107000"/>
              </a:lnSpc>
              <a:spcBef>
                <a:spcPts val="0"/>
              </a:spcBef>
              <a:spcAft>
                <a:spcPts val="0"/>
              </a:spcAft>
              <a:buFont typeface="Symbol" panose="05050102010706020507" pitchFamily="18" charset="2"/>
              <a:buChar char=""/>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0"/>
              </a:rPr>
              <a:t>11/18/23 – 11/19/23, Camp Snyder, Haymarket,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12763" marR="0" lvl="1" indent="-279400">
              <a:lnSpc>
                <a:spcPct val="107000"/>
              </a:lnSpc>
              <a:spcBef>
                <a:spcPts val="0"/>
              </a:spcBef>
              <a:spcAft>
                <a:spcPts val="0"/>
              </a:spcAft>
              <a:buFont typeface="Symbol" panose="05050102010706020507" pitchFamily="18" charset="2"/>
              <a:buChar char=""/>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0"/>
              </a:rPr>
              <a:t>12/16/23 – 12/17/23, Camp Snyder, Haymarket,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Wood Badge (A90)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https://www.ncacbsa.org/wood-badge/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3838">
              <a:lnSpc>
                <a:spcPct val="107000"/>
              </a:lnSpc>
              <a:spcBef>
                <a:spcPts val="0"/>
              </a:spcBef>
              <a:spcAft>
                <a:spcPts val="0"/>
              </a:spcAft>
              <a:buFont typeface="Arial" panose="020B0604020202020204" pitchFamily="34" charset="0"/>
              <a:buChar char="•"/>
              <a:tabLst>
                <a:tab pos="6858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04/12/24 – 04/14/24 &amp; 05/04/24 – 05/05/24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3838">
              <a:lnSpc>
                <a:spcPct val="107000"/>
              </a:lnSpc>
              <a:spcBef>
                <a:spcPts val="0"/>
              </a:spcBef>
              <a:spcAft>
                <a:spcPts val="800"/>
              </a:spcAft>
              <a:buFont typeface="Arial" panose="020B0604020202020204" pitchFamily="34" charset="0"/>
              <a:buChar char="•"/>
              <a:tabLst>
                <a:tab pos="6858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10/14/24 – 10/15/24 &amp; 10/05/24 – 10/06/24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2286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Leave No Trace/Outdoor Ethics -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10/16/23 (Zoom) &amp; 10/21/23 (Camp Snyder)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228600" algn="l"/>
              </a:tabLs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2286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BSA Leave No Trace Trainer Course - Outdoor Ethics -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10/16/23 (Zoom) &amp; 10/21/23 </a:t>
            </a:r>
            <a:r>
              <a:rPr lang="en-US" sz="1100" dirty="0">
                <a:effectLst/>
                <a:latin typeface="Calibri" panose="020F0502020204030204" pitchFamily="34" charset="0"/>
                <a:ea typeface="Calibri" panose="020F0502020204030204" pitchFamily="34" charset="0"/>
                <a:cs typeface="Times New Roman" panose="02020603050405020304" pitchFamily="18" charset="0"/>
              </a:rPr>
              <a:t>– Haymarket, VA</a:t>
            </a:r>
          </a:p>
          <a:p>
            <a:pPr marR="0" lvl="0">
              <a:lnSpc>
                <a:spcPct val="107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1" dirty="0">
                <a:effectLst/>
                <a:latin typeface="Calibri" panose="020F0502020204030204" pitchFamily="34" charset="0"/>
                <a:ea typeface="Calibri" panose="020F0502020204030204" pitchFamily="34" charset="0"/>
                <a:cs typeface="Times New Roman" panose="02020603050405020304" pitchFamily="18" charset="0"/>
              </a:rPr>
              <a:t>Outdoor Ethics Orientation Courses (Scouts and Cubs) - Outdoor Ethics Newsletter</a:t>
            </a:r>
            <a:r>
              <a:rPr lang="en-US" sz="1100" dirty="0">
                <a:effectLst/>
                <a:latin typeface="Calibri" panose="020F0502020204030204" pitchFamily="34" charset="0"/>
                <a:ea typeface="Calibri" panose="020F0502020204030204" pitchFamily="34" charset="0"/>
                <a:cs typeface="Times New Roman" panose="02020603050405020304" pitchFamily="18" charset="0"/>
              </a:rPr>
              <a:t> - Sign up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here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12/03/23</a:t>
            </a:r>
            <a:r>
              <a:rPr lang="en-US" sz="1100" dirty="0">
                <a:effectLst/>
                <a:latin typeface="Calibri" panose="020F0502020204030204" pitchFamily="34" charset="0"/>
                <a:ea typeface="Calibri" panose="020F0502020204030204" pitchFamily="34" charset="0"/>
                <a:cs typeface="Times New Roman" panose="02020603050405020304" pitchFamily="18" charset="0"/>
              </a:rPr>
              <a:t> – Brandywine, MD</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1B45-EE0C-409A-B547-13E58D36B4B4}"/>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sp>
        <p:nvSpPr>
          <p:cNvPr id="6" name="Text Placeholder 5">
            <a:extLst>
              <a:ext uri="{FF2B5EF4-FFF2-40B4-BE49-F238E27FC236}">
                <a16:creationId xmlns:a16="http://schemas.microsoft.com/office/drawing/2014/main" id="{CD31A3F2-6C95-C6CE-C3EC-C8EAFF70F67D}"/>
              </a:ext>
            </a:extLst>
          </p:cNvPr>
          <p:cNvSpPr>
            <a:spLocks noGrp="1"/>
          </p:cNvSpPr>
          <p:nvPr>
            <p:ph type="body" idx="1"/>
          </p:nvPr>
        </p:nvSpPr>
        <p:spPr>
          <a:xfrm>
            <a:off x="3093991" y="459649"/>
            <a:ext cx="8858907" cy="6668937"/>
          </a:xfrm>
        </p:spPr>
        <p:txBody>
          <a:bodyPr>
            <a:noAutofit/>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Important notes for this month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HELP NEEDED FROM ALL George Mason Scouts BSA Troops, Venture Crews &amp; Sea Scout Ships!!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Thanks to the 7 units that have completed the survey!!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haven’t already, please complete the Google Form survey on your unit’s high adventure activities (even if your unit hasn’t done any) at the URL below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https://docs.google.com/forms/d/e/1FAIpQLSf9JOXShmdJVlDg4GeVD4a0bbrQUS6JDW4tOsruUsml9lJ9cw/viewform?usp=sharing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Upcoming registration dates for 2025 trips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NORTHERN TIER: Reservations open Jan 18, 2024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SEA BASE: Reservations open Jan 18, 2024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SUMMIT: Reservations open Jan 18, 2024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 Lottery registration has closed, but treks are still available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Most BSA High Adventure bases still have availability for summer 2024 trips – See the URL below for more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https://www.scouting.org/outdooradventures/open4adventure/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NCAC-Organized High Adventure Trips - 2024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Lenhok’sin – James River Canoeing Trek - July 7-13, 2024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Crew of 6-12 - $470 per participant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Registration: </a:t>
            </a:r>
            <a:r>
              <a:rPr lang="en-US" sz="12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https://scoutingevent.com/082-75664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more information, e-mail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highadventure@ncacbsa.org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685800" algn="l"/>
                <a:tab pos="11430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Wind River Range, WY: 06/22 to 06/30/24</a:t>
            </a: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685800" algn="l"/>
                <a:tab pos="16002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Registration: </a:t>
            </a:r>
            <a:r>
              <a:rPr lang="en-US" sz="12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6"/>
              </a:rPr>
              <a:t>https://scoutingevent.com/082-77027</a:t>
            </a: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457200" algn="l"/>
                <a:tab pos="914400" algn="l"/>
                <a:tab pos="1371600" algn="l"/>
                <a:tab pos="1600200" algn="l"/>
                <a:tab pos="1828800" algn="l"/>
                <a:tab pos="2286000" algn="l"/>
                <a:tab pos="2743200" algn="l"/>
                <a:tab pos="3200400" algn="l"/>
                <a:tab pos="3657600" algn="l"/>
                <a:tab pos="4114800" algn="l"/>
                <a:tab pos="4572000" algn="l"/>
                <a:tab pos="5029200" algn="l"/>
                <a:tab pos="5486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Space for 5 adults / 15 Scouts - </a:t>
            </a:r>
            <a:r>
              <a:rPr lang="en-US" sz="1200" dirty="0">
                <a:effectLst/>
                <a:latin typeface="Calibri" panose="020F0502020204030204" pitchFamily="34" charset="0"/>
                <a:ea typeface="Times New Roman" panose="02020603050405020304" pitchFamily="18" charset="0"/>
                <a:cs typeface="Calibri" panose="020F0502020204030204" pitchFamily="34" charset="0"/>
              </a:rPr>
              <a:t>$1,430 per participant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457200" algn="l"/>
                <a:tab pos="914400" algn="l"/>
                <a:tab pos="1371600" algn="l"/>
                <a:tab pos="1600200" algn="l"/>
                <a:tab pos="1828800" algn="l"/>
                <a:tab pos="2286000" algn="l"/>
                <a:tab pos="2743200" algn="l"/>
                <a:tab pos="3200400" algn="l"/>
                <a:tab pos="3657600" algn="l"/>
                <a:tab pos="4114800" algn="l"/>
                <a:tab pos="4572000" algn="l"/>
                <a:tab pos="5029200" algn="l"/>
                <a:tab pos="5486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Mandatory Training for Adults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Arial" panose="020B0604020202020204" pitchFamily="34" charset="0"/>
              <a:buChar char="•"/>
              <a:tabLst>
                <a:tab pos="457200" algn="l"/>
                <a:tab pos="914400" algn="l"/>
                <a:tab pos="1371600" algn="l"/>
                <a:tab pos="1828800" algn="l"/>
                <a:tab pos="2057400" algn="l"/>
                <a:tab pos="2286000" algn="l"/>
                <a:tab pos="2743200" algn="l"/>
                <a:tab pos="3200400" algn="l"/>
                <a:tab pos="3657600" algn="l"/>
                <a:tab pos="4114800" algn="l"/>
                <a:tab pos="4572000" algn="l"/>
                <a:tab pos="5029200" algn="l"/>
                <a:tab pos="5486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BCOLS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Arial" panose="020B0604020202020204" pitchFamily="34" charset="0"/>
              <a:buChar char="•"/>
              <a:tabLst>
                <a:tab pos="457200" algn="l"/>
                <a:tab pos="914400" algn="l"/>
                <a:tab pos="1371600" algn="l"/>
                <a:tab pos="1828800" algn="l"/>
                <a:tab pos="2057400" algn="l"/>
                <a:tab pos="2286000" algn="l"/>
                <a:tab pos="2743200" algn="l"/>
                <a:tab pos="3200400" algn="l"/>
                <a:tab pos="3657600" algn="l"/>
                <a:tab pos="4114800" algn="l"/>
                <a:tab pos="4572000" algn="l"/>
                <a:tab pos="5029200" algn="l"/>
                <a:tab pos="5486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Wilderness First Aid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457200" algn="l"/>
                <a:tab pos="914400" algn="l"/>
                <a:tab pos="1371600" algn="l"/>
                <a:tab pos="1600200" algn="l"/>
                <a:tab pos="1828800" algn="l"/>
                <a:tab pos="2286000" algn="l"/>
                <a:tab pos="2743200" algn="l"/>
                <a:tab pos="3200400" algn="l"/>
                <a:tab pos="3657600" algn="l"/>
                <a:tab pos="4114800" algn="l"/>
                <a:tab pos="4572000" algn="l"/>
                <a:tab pos="5029200" algn="l"/>
                <a:tab pos="5486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Mandatory Practice/Training for Everyone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Arial" panose="020B0604020202020204" pitchFamily="34" charset="0"/>
              <a:buChar char="•"/>
              <a:tabLst>
                <a:tab pos="457200" algn="l"/>
                <a:tab pos="914400" algn="l"/>
                <a:tab pos="1371600" algn="l"/>
                <a:tab pos="1828800" algn="l"/>
                <a:tab pos="2057400" algn="l"/>
                <a:tab pos="2286000" algn="l"/>
                <a:tab pos="2743200" algn="l"/>
                <a:tab pos="3200400" algn="l"/>
                <a:tab pos="3657600" algn="l"/>
                <a:tab pos="4114800" algn="l"/>
                <a:tab pos="4572000" algn="l"/>
                <a:tab pos="5029200" algn="l"/>
                <a:tab pos="5486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HAC Philmont Training Sessions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Northern Tier – Jul 23-Aug 3, 2024 – Already full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 – Jul 13-27, 2024 – Already full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Sea Base – Jul 29-Aug 3, 2024 – Already full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Sea Base – Aug 6-11, 2024 - Already full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FB47561B-52C9-4F94-AC17-0B8495C9642E}"/>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Nov 2023</a:t>
            </a:r>
          </a:p>
        </p:txBody>
      </p:sp>
      <p:pic>
        <p:nvPicPr>
          <p:cNvPr id="3" name="Picture 2">
            <a:extLst>
              <a:ext uri="{FF2B5EF4-FFF2-40B4-BE49-F238E27FC236}">
                <a16:creationId xmlns:a16="http://schemas.microsoft.com/office/drawing/2014/main" id="{7428E01A-EEFA-63FA-1510-3EC662CAA19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Tree>
    <p:extLst>
      <p:ext uri="{BB962C8B-B14F-4D97-AF65-F5344CB8AC3E}">
        <p14:creationId xmlns:p14="http://schemas.microsoft.com/office/powerpoint/2010/main" val="160392493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FB6EF1-4FB9-84FB-000E-FCE5E0F092A9}"/>
              </a:ext>
            </a:extLst>
          </p:cNvPr>
          <p:cNvSpPr>
            <a:spLocks noGrp="1"/>
          </p:cNvSpPr>
          <p:nvPr>
            <p:ph type="body" idx="1"/>
          </p:nvPr>
        </p:nvSpPr>
        <p:spPr>
          <a:xfrm>
            <a:off x="3251923" y="505958"/>
            <a:ext cx="8385111" cy="5846083"/>
          </a:xfrm>
        </p:spPr>
        <p:txBody>
          <a:bodyPr>
            <a:normAutofit fontScale="92500" lnSpcReduction="10000"/>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Adventure Base Scholarship Information for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685800" algn="l"/>
                <a:tab pos="1143000" algn="l"/>
              </a:tabLs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NORTHERN TIER:</a:t>
            </a: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Submit by Jan 31</a:t>
            </a:r>
            <a:r>
              <a:rPr lang="en-US" sz="14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2024. Go </a:t>
            </a:r>
            <a:r>
              <a:rPr lang="en-US" sz="14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here</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the application.</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685800" algn="l"/>
                <a:tab pos="1143000" algn="l"/>
              </a:tabLs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PHILMONT: Up to $400. Submit by Feb 1</a:t>
            </a:r>
            <a:r>
              <a:rPr lang="en-US" sz="14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2024. Go </a:t>
            </a:r>
            <a:r>
              <a:rPr lang="en-US" sz="14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here</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the application.</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685800" algn="l"/>
                <a:tab pos="1143000" algn="l"/>
              </a:tabLs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SEA BASE: Up to</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 Submit by Nov 1</a:t>
            </a:r>
            <a:r>
              <a:rPr lang="en-US" sz="14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2023. Go </a:t>
            </a:r>
            <a:r>
              <a:rPr lang="en-US" sz="14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here</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the application.</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685800" algn="l"/>
                <a:tab pos="1143000" algn="l"/>
              </a:tabLs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SUMMIT: Submit by Mar 31</a:t>
            </a:r>
            <a:r>
              <a:rPr lang="en-US" sz="14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2024. Go </a:t>
            </a:r>
            <a:r>
              <a:rPr lang="en-US" sz="14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5"/>
              </a:rPr>
              <a:t>here</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the application.</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Training - Open to all NCAC Scouts &amp; adults that are participating in HA trips in the next few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 2024 Sessions: I – 11/19/23; II – 01/07/24; IIIa – 03/24/24; </a:t>
            </a:r>
            <a:r>
              <a:rPr lang="en-US"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IIIb</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04/06/24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 Advisor Hikes: 8:00am, Sat 3/09 &amp; Sun 3/17/24, 8:00am Catoctin Mt Park, Thurmont, MD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Northern Tier 2024 Sessions: Sat, 04/06/24 (in-person); Sat, 04/20/24 (virtual)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Sea Base Session: TBD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Members of the High Adventure Committee are available to assist units in planning and training for their upcoming high adventure trips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NCAC High Adventure Committee is Planning for More Big High Adventure Trips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Backpacking in Wyoming – Summer of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Climbing Trip to Zion National Park – Planning Underway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Looking for more ideas and volunteers to plan the trips – See me for details!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High Adventure Base Quick Links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a:t>
            </a:r>
            <a:r>
              <a:rPr lang="en-US" sz="1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6"/>
              </a:rPr>
              <a:t>https://www.philmontscoutranch.org/register/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Northern</a:t>
            </a:r>
            <a:r>
              <a:rPr lang="en-US" sz="1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Tier: </a:t>
            </a:r>
            <a:r>
              <a:rPr lang="en-US" sz="1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rPr>
              <a:t>https://www.ntier.org/provisional-scout-connections/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Sea Base:</a:t>
            </a:r>
            <a:r>
              <a:rPr lang="en-US" sz="1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8"/>
              </a:rPr>
              <a:t>https://www.bsaseabase.org/scouts/scout-connections/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Summit</a:t>
            </a:r>
            <a:r>
              <a:rPr lang="en-US" sz="1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9"/>
              </a:rPr>
              <a:t>https://www.summitbsa.org/registration/scoutconnections/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High Adventure Bases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Adirondack High Adventure Area: </a:t>
            </a:r>
            <a:r>
              <a:rPr lang="en-US" sz="1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10"/>
              </a:rPr>
              <a:t>https://public.3.basecamp.com/p/hLgsVbk7Suju6cuDzQQJaEn4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Maine High Adventure Area: </a:t>
            </a:r>
            <a:r>
              <a:rPr lang="en-US" sz="1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11"/>
              </a:rPr>
              <a:t>https://www.mainehighadventure.org/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Montana Outdoor High Adventure Base: </a:t>
            </a:r>
            <a:r>
              <a:rPr lang="en-US" sz="1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12"/>
              </a:rPr>
              <a:t>https://montanabsa.org/camps/high-adventure/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useful links for high adventure information and opportunities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NCAC High Adventure website -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3"/>
              </a:rPr>
              <a:t>https://www.ncacbsa.org/high-adventure/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List of units with available slots in their upcoming high adventure trips -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4"/>
              </a:rPr>
              <a:t>https://public.3.basecamp.com/p/xWpkdrKHKAA9pCzwmHMNdbWb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dirty="0"/>
          </a:p>
        </p:txBody>
      </p:sp>
      <p:sp>
        <p:nvSpPr>
          <p:cNvPr id="4" name="Title 1">
            <a:extLst>
              <a:ext uri="{FF2B5EF4-FFF2-40B4-BE49-F238E27FC236}">
                <a16:creationId xmlns:a16="http://schemas.microsoft.com/office/drawing/2014/main" id="{99F1E660-4C26-98FE-F42C-46ACAB6E4A9D}"/>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pic>
        <p:nvPicPr>
          <p:cNvPr id="5" name="Picture 4">
            <a:extLst>
              <a:ext uri="{FF2B5EF4-FFF2-40B4-BE49-F238E27FC236}">
                <a16:creationId xmlns:a16="http://schemas.microsoft.com/office/drawing/2014/main" id="{DBA81C11-A72B-1480-4AA7-4BEE19075BBC}"/>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
        <p:nvSpPr>
          <p:cNvPr id="6" name="Title 1">
            <a:extLst>
              <a:ext uri="{FF2B5EF4-FFF2-40B4-BE49-F238E27FC236}">
                <a16:creationId xmlns:a16="http://schemas.microsoft.com/office/drawing/2014/main" id="{C0D4F39A-7A36-2A78-9150-D26D6F948F42}"/>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Nov 2023</a:t>
            </a:r>
          </a:p>
        </p:txBody>
      </p:sp>
    </p:spTree>
    <p:extLst>
      <p:ext uri="{BB962C8B-B14F-4D97-AF65-F5344CB8AC3E}">
        <p14:creationId xmlns:p14="http://schemas.microsoft.com/office/powerpoint/2010/main" val="317939510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p:spPr>
        <p:txBody>
          <a:bodyPr/>
          <a:lstStyle/>
          <a:p>
            <a:r>
              <a:rPr b="1" dirty="0"/>
              <a:t>Shooting Sports</a:t>
            </a:r>
          </a:p>
        </p:txBody>
      </p:sp>
      <p:sp>
        <p:nvSpPr>
          <p:cNvPr id="150" name="Content Placeholder 2"/>
          <p:cNvSpPr txBox="1">
            <a:spLocks noGrp="1"/>
          </p:cNvSpPr>
          <p:nvPr>
            <p:ph type="body" idx="1"/>
          </p:nvPr>
        </p:nvSpPr>
        <p:spPr>
          <a:xfrm>
            <a:off x="838200" y="1825625"/>
            <a:ext cx="10515600" cy="4351338"/>
          </a:xfrm>
          <a:prstGeom prst="rect">
            <a:avLst/>
          </a:prstGeom>
        </p:spPr>
        <p:txBody>
          <a:bodyPr>
            <a:normAutofit/>
          </a:bodyPr>
          <a:lstStyle/>
          <a:p>
            <a:pPr>
              <a:lnSpc>
                <a:spcPct val="81000"/>
              </a:lnSpc>
            </a:pPr>
            <a:r>
              <a:rPr dirty="0"/>
              <a:t>Requests for Shooting Events – Lead Time!</a:t>
            </a:r>
          </a:p>
          <a:p>
            <a:pPr marL="685800" lvl="1" indent="-228600">
              <a:lnSpc>
                <a:spcPct val="81000"/>
              </a:lnSpc>
              <a:spcBef>
                <a:spcPts val="500"/>
              </a:spcBef>
              <a:defRPr sz="2400"/>
            </a:pPr>
            <a:r>
              <a:rPr dirty="0"/>
              <a:t>50+ scouts - 6mos</a:t>
            </a:r>
          </a:p>
          <a:p>
            <a:pPr marL="685800" lvl="1" indent="-228600">
              <a:lnSpc>
                <a:spcPct val="81000"/>
              </a:lnSpc>
              <a:spcBef>
                <a:spcPts val="500"/>
              </a:spcBef>
              <a:defRPr sz="2400"/>
            </a:pPr>
            <a:r>
              <a:rPr dirty="0"/>
              <a:t>Less than 50 scouts -  3mos</a:t>
            </a:r>
          </a:p>
          <a:p>
            <a:pPr>
              <a:lnSpc>
                <a:spcPct val="81000"/>
              </a:lnSpc>
            </a:pPr>
            <a:r>
              <a:rPr dirty="0"/>
              <a:t>Shooting on private land: </a:t>
            </a:r>
          </a:p>
          <a:p>
            <a:pPr marL="685800" lvl="1" indent="-228600">
              <a:lnSpc>
                <a:spcPct val="81000"/>
              </a:lnSpc>
              <a:spcBef>
                <a:spcPts val="500"/>
              </a:spcBef>
              <a:defRPr sz="2400"/>
            </a:pPr>
            <a:r>
              <a:rPr dirty="0"/>
              <a:t>Requirements</a:t>
            </a:r>
          </a:p>
          <a:p>
            <a:pPr marL="685800" lvl="1" indent="-228600">
              <a:lnSpc>
                <a:spcPct val="81000"/>
              </a:lnSpc>
              <a:spcBef>
                <a:spcPts val="500"/>
              </a:spcBef>
              <a:defRPr sz="2400"/>
            </a:pPr>
            <a:r>
              <a:rPr dirty="0"/>
              <a:t>Permissions/protocols</a:t>
            </a:r>
          </a:p>
          <a:p>
            <a:pPr>
              <a:lnSpc>
                <a:spcPct val="81000"/>
              </a:lnSpc>
            </a:pPr>
            <a:r>
              <a:rPr dirty="0"/>
              <a:t>Shooting Sports </a:t>
            </a:r>
            <a:r>
              <a:rPr u="sng" dirty="0">
                <a:solidFill>
                  <a:srgbClr val="0563C1"/>
                </a:solidFill>
                <a:uFill>
                  <a:solidFill>
                    <a:srgbClr val="0563C1"/>
                  </a:solidFill>
                </a:uFill>
                <a:hlinkClick r:id="rId2"/>
              </a:rPr>
              <a:t>web page</a:t>
            </a:r>
            <a:endParaRPr dirty="0">
              <a:solidFill>
                <a:srgbClr val="002060"/>
              </a:solidFill>
            </a:endParaRPr>
          </a:p>
          <a:p>
            <a:pPr>
              <a:lnSpc>
                <a:spcPct val="81000"/>
              </a:lnSpc>
            </a:pPr>
            <a:r>
              <a:rPr dirty="0"/>
              <a:t>Shooting Sports Instructor Classes:</a:t>
            </a:r>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3"/>
              </a:rPr>
              <a:t>Rifle/Shotgun</a:t>
            </a:r>
            <a:r>
              <a:rPr dirty="0">
                <a:hlinkClick r:id="rId3"/>
              </a:rPr>
              <a:t>       </a:t>
            </a:r>
            <a:endParaRPr dirty="0"/>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3"/>
              </a:rPr>
              <a:t>Archery</a:t>
            </a:r>
            <a:endParaRPr dirty="0">
              <a:solidFill>
                <a:srgbClr val="000000"/>
              </a:solidFill>
            </a:endParaRPr>
          </a:p>
        </p:txBody>
      </p:sp>
      <p:pic>
        <p:nvPicPr>
          <p:cNvPr id="151" name="Picture 3" descr="Picture 3"/>
          <p:cNvPicPr>
            <a:picLocks noChangeAspect="1"/>
          </p:cNvPicPr>
          <p:nvPr/>
        </p:nvPicPr>
        <p:blipFill>
          <a:blip r:embed="rId4"/>
          <a:stretch>
            <a:fillRect/>
          </a:stretch>
        </p:blipFill>
        <p:spPr>
          <a:xfrm>
            <a:off x="7449014" y="814852"/>
            <a:ext cx="4138962" cy="2605510"/>
          </a:xfrm>
          <a:prstGeom prst="rect">
            <a:avLst/>
          </a:prstGeom>
          <a:ln w="12700">
            <a:miter lim="400000"/>
          </a:ln>
        </p:spPr>
      </p:pic>
      <p:pic>
        <p:nvPicPr>
          <p:cNvPr id="152" name="Picture 5" descr="Picture 5"/>
          <p:cNvPicPr>
            <a:picLocks noChangeAspect="1"/>
          </p:cNvPicPr>
          <p:nvPr/>
        </p:nvPicPr>
        <p:blipFill>
          <a:blip r:embed="rId5"/>
          <a:stretch>
            <a:fillRect/>
          </a:stretch>
        </p:blipFill>
        <p:spPr>
          <a:xfrm>
            <a:off x="9199756" y="3555298"/>
            <a:ext cx="2690813" cy="2315208"/>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DA58-5366-C787-E101-5D6341805E84}"/>
              </a:ext>
            </a:extLst>
          </p:cNvPr>
          <p:cNvSpPr>
            <a:spLocks noGrp="1"/>
          </p:cNvSpPr>
          <p:nvPr>
            <p:ph type="title"/>
          </p:nvPr>
        </p:nvSpPr>
        <p:spPr/>
        <p:txBody>
          <a:bodyPr/>
          <a:lstStyle/>
          <a:p>
            <a:r>
              <a:rPr lang="en-US" b="1" dirty="0">
                <a:solidFill>
                  <a:schemeClr val="tx1"/>
                </a:solidFill>
              </a:rPr>
              <a:t>Order of the Arrow</a:t>
            </a:r>
          </a:p>
        </p:txBody>
      </p:sp>
      <p:sp>
        <p:nvSpPr>
          <p:cNvPr id="3" name="Text Placeholder 2">
            <a:extLst>
              <a:ext uri="{FF2B5EF4-FFF2-40B4-BE49-F238E27FC236}">
                <a16:creationId xmlns:a16="http://schemas.microsoft.com/office/drawing/2014/main" id="{1EE04DEF-0CEB-23AE-0F10-6D74CD4E9750}"/>
              </a:ext>
            </a:extLst>
          </p:cNvPr>
          <p:cNvSpPr>
            <a:spLocks noGrp="1"/>
          </p:cNvSpPr>
          <p:nvPr>
            <p:ph type="body" idx="1"/>
          </p:nvPr>
        </p:nvSpPr>
        <p:spPr>
          <a:xfrm>
            <a:off x="838200" y="1472538"/>
            <a:ext cx="10515600" cy="5292156"/>
          </a:xfrm>
        </p:spPr>
        <p:txBody>
          <a:bodyPr>
            <a:normAutofit fontScale="62500" lnSpcReduction="20000"/>
          </a:bodyPr>
          <a:lstStyle/>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Mary Neuse has accepted the Scoutmaster position at T1978G.  Brian Fleck will be the new Chapter Advisor.</a:t>
            </a:r>
          </a:p>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2023 Dues can be paid online:  </a:t>
            </a:r>
            <a:r>
              <a:rPr lang="en-US" sz="2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https://wipit470.org/dues.html</a:t>
            </a:r>
            <a:r>
              <a:rPr lang="en-US" sz="2900" dirty="0">
                <a:effectLst/>
                <a:latin typeface="Calibri" panose="020F0502020204030204" pitchFamily="34" charset="0"/>
                <a:ea typeface="Calibri" panose="020F0502020204030204" pitchFamily="34" charset="0"/>
                <a:cs typeface="Times New Roman" panose="02020603050405020304" pitchFamily="18" charset="0"/>
              </a:rPr>
              <a:t> </a:t>
            </a:r>
          </a:p>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Calibri" panose="020F0502020204030204" pitchFamily="34" charset="0"/>
              </a:rPr>
              <a:t>11/01/23 – Election Season Opens</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233363" marR="0" lvl="0" indent="-233363">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The Amangamek-Wipit Lodge will be sending a contingent to the one-and-only National Order of the Arrow Conference (NOAC) next summer and we want you to join us! Registration is now open! Follow the directions below to register for the one and only 2024 National Order of the Arrow Conference (NOAC) at the University of Colorado at Boulder.   Here are the steps to register for this once-in-a-lifetime opportunity!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1: </a:t>
            </a:r>
            <a:r>
              <a:rPr lang="en-US" sz="2900" u="sng" dirty="0">
                <a:solidFill>
                  <a:srgbClr val="000000"/>
                </a:solidFill>
                <a:effectLst/>
                <a:latin typeface="Calibri" panose="020F0502020204030204" pitchFamily="34" charset="0"/>
                <a:ea typeface="Times New Roman" panose="02020603050405020304" pitchFamily="18" charset="0"/>
                <a:hlinkClick r:id="rId3"/>
              </a:rPr>
              <a:t>Click the registration link here!</a:t>
            </a:r>
            <a:r>
              <a:rPr lang="en-US" sz="2900" dirty="0">
                <a:solidFill>
                  <a:srgbClr val="000000"/>
                </a:solidFill>
                <a:effectLst/>
                <a:latin typeface="Calibri" panose="020F050202020403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2:  Fill out all information for the registration form.</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3: Congrats! You have reserved your spot for the 2024 NOAC! Look out for other emails in regard to both national registration AND further payments you may need to make! Can’t wait to see you there!!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If you have any questions regarding the National Order of the Arrow Conference email </a:t>
            </a:r>
            <a:r>
              <a:rPr lang="en-US" sz="2900" u="sng" dirty="0">
                <a:solidFill>
                  <a:srgbClr val="000000"/>
                </a:solidFill>
                <a:effectLst/>
                <a:latin typeface="Calibri" panose="020F0502020204030204" pitchFamily="34" charset="0"/>
                <a:ea typeface="Times New Roman" panose="02020603050405020304" pitchFamily="18" charset="0"/>
                <a:hlinkClick r:id="rId4"/>
              </a:rPr>
              <a:t>noac2024@wipit470.org</a:t>
            </a:r>
            <a:endParaRPr lang="en-US" sz="4000" dirty="0">
              <a:effectLst/>
              <a:latin typeface="Times New Roman" panose="02020603050405020304" pitchFamily="18" charset="0"/>
              <a:ea typeface="Times New Roman" panose="02020603050405020304" pitchFamily="18" charset="0"/>
            </a:endParaRPr>
          </a:p>
          <a:p>
            <a:pPr marL="457200" lvl="1" indent="0">
              <a:lnSpc>
                <a:spcPct val="120000"/>
              </a:lnSpc>
              <a:spcBef>
                <a:spcPts val="0"/>
              </a:spcBef>
              <a:buNone/>
            </a:pPr>
            <a:endParaRPr lang="en-US" sz="4000" dirty="0"/>
          </a:p>
          <a:p>
            <a:pPr marL="457200" lvl="1" indent="0">
              <a:lnSpc>
                <a:spcPct val="120000"/>
              </a:lnSpc>
              <a:spcBef>
                <a:spcPts val="0"/>
              </a:spcBef>
              <a:buNone/>
            </a:pPr>
            <a:r>
              <a:rPr lang="en-US" sz="4000" dirty="0"/>
              <a:t>* </a:t>
            </a:r>
            <a:r>
              <a:rPr lang="en-US" sz="3400" dirty="0"/>
              <a:t>Registrations open online </a:t>
            </a:r>
            <a:r>
              <a:rPr lang="en-US" sz="3400" dirty="0">
                <a:hlinkClick r:id="rId5"/>
              </a:rPr>
              <a:t>https://wipit470.org/index.html</a:t>
            </a:r>
            <a:r>
              <a:rPr lang="en-US" sz="3400" dirty="0"/>
              <a:t> under “Events”</a:t>
            </a:r>
          </a:p>
          <a:p>
            <a:pPr lvl="1"/>
            <a:endParaRPr lang="en-US" dirty="0"/>
          </a:p>
        </p:txBody>
      </p:sp>
    </p:spTree>
    <p:extLst>
      <p:ext uri="{BB962C8B-B14F-4D97-AF65-F5344CB8AC3E}">
        <p14:creationId xmlns:p14="http://schemas.microsoft.com/office/powerpoint/2010/main" val="5868702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B3B2-30D6-7F35-2D15-590CF3845E42}"/>
              </a:ext>
            </a:extLst>
          </p:cNvPr>
          <p:cNvSpPr>
            <a:spLocks noGrp="1"/>
          </p:cNvSpPr>
          <p:nvPr>
            <p:ph type="title"/>
          </p:nvPr>
        </p:nvSpPr>
        <p:spPr>
          <a:xfrm>
            <a:off x="838201" y="743447"/>
            <a:ext cx="3597320" cy="3692028"/>
          </a:xfrm>
          <a:noFill/>
        </p:spPr>
        <p:txBody>
          <a:bodyPr vert="horz" lIns="91440" tIns="45720" rIns="91440" bIns="45720" rtlCol="0" anchor="b">
            <a:normAutofit/>
          </a:bodyPr>
          <a:lstStyle/>
          <a:p>
            <a:pPr>
              <a:spcBef>
                <a:spcPct val="0"/>
              </a:spcBef>
            </a:pPr>
            <a:r>
              <a:rPr lang="en-US" sz="5200" b="1" kern="1200" dirty="0">
                <a:solidFill>
                  <a:schemeClr val="tx1"/>
                </a:solidFill>
                <a:latin typeface="+mj-lt"/>
                <a:ea typeface="+mj-ea"/>
                <a:cs typeface="+mj-cs"/>
              </a:rPr>
              <a:t>Pledge</a:t>
            </a:r>
          </a:p>
        </p:txBody>
      </p:sp>
      <p:pic>
        <p:nvPicPr>
          <p:cNvPr id="5" name="Picture 4">
            <a:extLst>
              <a:ext uri="{FF2B5EF4-FFF2-40B4-BE49-F238E27FC236}">
                <a16:creationId xmlns:a16="http://schemas.microsoft.com/office/drawing/2014/main" id="{C069EEA5-4EDE-2A18-9827-DD8C097618CD}"/>
              </a:ext>
            </a:extLst>
          </p:cNvPr>
          <p:cNvPicPr>
            <a:picLocks noChangeAspect="1"/>
          </p:cNvPicPr>
          <p:nvPr/>
        </p:nvPicPr>
        <p:blipFill rotWithShape="1">
          <a:blip r:embed="rId2"/>
          <a:srcRect l="7310" r="7144" b="-1"/>
          <a:stretch/>
        </p:blipFill>
        <p:spPr>
          <a:xfrm>
            <a:off x="5170507" y="484633"/>
            <a:ext cx="6542215" cy="5888736"/>
          </a:xfrm>
          <a:prstGeom prst="rect">
            <a:avLst/>
          </a:prstGeom>
        </p:spPr>
      </p:pic>
    </p:spTree>
    <p:extLst>
      <p:ext uri="{BB962C8B-B14F-4D97-AF65-F5344CB8AC3E}">
        <p14:creationId xmlns:p14="http://schemas.microsoft.com/office/powerpoint/2010/main" val="2643187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64A6-31A9-D8E7-3AF2-E08FC96C1C65}"/>
              </a:ext>
            </a:extLst>
          </p:cNvPr>
          <p:cNvSpPr>
            <a:spLocks noGrp="1"/>
          </p:cNvSpPr>
          <p:nvPr>
            <p:ph type="title"/>
          </p:nvPr>
        </p:nvSpPr>
        <p:spPr/>
        <p:txBody>
          <a:bodyPr>
            <a:normAutofit/>
          </a:bodyPr>
          <a:lstStyle/>
          <a:p>
            <a:pPr algn="ctr"/>
            <a:r>
              <a:rPr lang="en-US" sz="6600" b="1" dirty="0"/>
              <a:t>Welcome</a:t>
            </a:r>
          </a:p>
        </p:txBody>
      </p:sp>
      <p:sp>
        <p:nvSpPr>
          <p:cNvPr id="3" name="Text Placeholder 2">
            <a:extLst>
              <a:ext uri="{FF2B5EF4-FFF2-40B4-BE49-F238E27FC236}">
                <a16:creationId xmlns:a16="http://schemas.microsoft.com/office/drawing/2014/main" id="{0BFB0795-7DF0-E9F8-3FEB-4F82402B7C8A}"/>
              </a:ext>
            </a:extLst>
          </p:cNvPr>
          <p:cNvSpPr>
            <a:spLocks noGrp="1"/>
          </p:cNvSpPr>
          <p:nvPr>
            <p:ph type="body" idx="1"/>
          </p:nvPr>
        </p:nvSpPr>
        <p:spPr>
          <a:xfrm>
            <a:off x="838200" y="3183147"/>
            <a:ext cx="10515600" cy="2993816"/>
          </a:xfrm>
        </p:spPr>
        <p:txBody>
          <a:bodyPr>
            <a:normAutofit/>
          </a:bodyPr>
          <a:lstStyle/>
          <a:p>
            <a:pPr marL="0" indent="0" algn="ctr">
              <a:buNone/>
            </a:pPr>
            <a:r>
              <a:rPr lang="en-US" sz="6000" dirty="0"/>
              <a:t>New to Roundtable?  </a:t>
            </a:r>
          </a:p>
          <a:p>
            <a:pPr marL="0" indent="0" algn="ctr">
              <a:buNone/>
            </a:pPr>
            <a:r>
              <a:rPr lang="en-US" sz="6000" dirty="0"/>
              <a:t>Please introduce yourself!</a:t>
            </a:r>
          </a:p>
        </p:txBody>
      </p:sp>
    </p:spTree>
    <p:extLst>
      <p:ext uri="{BB962C8B-B14F-4D97-AF65-F5344CB8AC3E}">
        <p14:creationId xmlns:p14="http://schemas.microsoft.com/office/powerpoint/2010/main" val="395009250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96D0-C19F-7DC1-68B4-DF4B09E682A5}"/>
              </a:ext>
            </a:extLst>
          </p:cNvPr>
          <p:cNvSpPr>
            <a:spLocks noGrp="1"/>
          </p:cNvSpPr>
          <p:nvPr>
            <p:ph type="title"/>
          </p:nvPr>
        </p:nvSpPr>
        <p:spPr>
          <a:xfrm>
            <a:off x="1412358" y="2895674"/>
            <a:ext cx="10515600" cy="1325563"/>
          </a:xfrm>
        </p:spPr>
        <p:txBody>
          <a:bodyPr/>
          <a:lstStyle/>
          <a:p>
            <a:r>
              <a:rPr lang="en-US" b="1" dirty="0"/>
              <a:t>Questions/Clarification about </a:t>
            </a:r>
            <a:r>
              <a:rPr lang="en-US" b="1" dirty="0">
                <a:hlinkClick r:id="rId2"/>
              </a:rPr>
              <a:t>Read-ahead</a:t>
            </a:r>
            <a:r>
              <a:rPr lang="en-US" b="1" dirty="0"/>
              <a:t>?</a:t>
            </a:r>
          </a:p>
        </p:txBody>
      </p:sp>
    </p:spTree>
    <p:extLst>
      <p:ext uri="{BB962C8B-B14F-4D97-AF65-F5344CB8AC3E}">
        <p14:creationId xmlns:p14="http://schemas.microsoft.com/office/powerpoint/2010/main" val="6839352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CB29-F0B1-A67E-930B-F8A25F5A4E6A}"/>
              </a:ext>
            </a:extLst>
          </p:cNvPr>
          <p:cNvSpPr>
            <a:spLocks noGrp="1"/>
          </p:cNvSpPr>
          <p:nvPr>
            <p:ph type="title"/>
          </p:nvPr>
        </p:nvSpPr>
        <p:spPr>
          <a:xfrm>
            <a:off x="274676" y="225037"/>
            <a:ext cx="10515600" cy="1325563"/>
          </a:xfrm>
        </p:spPr>
        <p:txBody>
          <a:bodyPr/>
          <a:lstStyle/>
          <a:p>
            <a:r>
              <a:rPr lang="en-US" b="1" dirty="0"/>
              <a:t>General Announcements</a:t>
            </a:r>
          </a:p>
        </p:txBody>
      </p:sp>
      <p:sp>
        <p:nvSpPr>
          <p:cNvPr id="3" name="Title 1">
            <a:extLst>
              <a:ext uri="{FF2B5EF4-FFF2-40B4-BE49-F238E27FC236}">
                <a16:creationId xmlns:a16="http://schemas.microsoft.com/office/drawing/2014/main" id="{5B7070C0-C7B9-1B79-C75C-76FE3FA90C17}"/>
              </a:ext>
            </a:extLst>
          </p:cNvPr>
          <p:cNvSpPr txBox="1">
            <a:spLocks/>
          </p:cNvSpPr>
          <p:nvPr/>
        </p:nvSpPr>
        <p:spPr>
          <a:xfrm>
            <a:off x="363281" y="1387530"/>
            <a:ext cx="10515600" cy="4789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339725" lvl="2" indent="-339725" hangingPunct="1">
              <a:buFont typeface="Arial" panose="020B0604020202020204" pitchFamily="34" charset="0"/>
              <a:buChar char="•"/>
            </a:pPr>
            <a:endParaRPr lang="en-US" b="1" dirty="0"/>
          </a:p>
        </p:txBody>
      </p:sp>
    </p:spTree>
    <p:extLst>
      <p:ext uri="{BB962C8B-B14F-4D97-AF65-F5344CB8AC3E}">
        <p14:creationId xmlns:p14="http://schemas.microsoft.com/office/powerpoint/2010/main" val="28928460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B8CF8D33-8D5C-1289-E1AB-EE5F6BE83563}"/>
              </a:ext>
            </a:extLst>
          </p:cNvPr>
          <p:cNvPicPr/>
          <p:nvPr/>
        </p:nvPicPr>
        <p:blipFill rotWithShape="1">
          <a:blip r:embed="rId2" cstate="print">
            <a:alphaModFix amt="39000"/>
            <a:extLst>
              <a:ext uri="{28A0092B-C50C-407E-A947-70E740481C1C}">
                <a14:useLocalDpi xmlns:a14="http://schemas.microsoft.com/office/drawing/2010/main" val="0"/>
              </a:ext>
            </a:extLst>
          </a:blip>
          <a:srcRect r="2" b="7373"/>
          <a:stretch/>
        </p:blipFill>
        <p:spPr>
          <a:xfrm>
            <a:off x="3120782" y="364684"/>
            <a:ext cx="5828908" cy="6138986"/>
          </a:xfrm>
          <a:prstGeom prst="rect">
            <a:avLst/>
          </a:prstGeom>
        </p:spPr>
      </p:pic>
      <p:sp>
        <p:nvSpPr>
          <p:cNvPr id="2" name="Title 1">
            <a:extLst>
              <a:ext uri="{FF2B5EF4-FFF2-40B4-BE49-F238E27FC236}">
                <a16:creationId xmlns:a16="http://schemas.microsoft.com/office/drawing/2014/main" id="{26B7ED93-868D-CD28-AF47-D1DFFF1BA70D}"/>
              </a:ext>
            </a:extLst>
          </p:cNvPr>
          <p:cNvSpPr>
            <a:spLocks noGrp="1"/>
          </p:cNvSpPr>
          <p:nvPr>
            <p:ph type="ctrTitle"/>
          </p:nvPr>
        </p:nvSpPr>
        <p:spPr/>
        <p:txBody>
          <a:bodyPr>
            <a:normAutofit fontScale="90000"/>
          </a:bodyPr>
          <a:lstStyle/>
          <a:p>
            <a:r>
              <a:rPr lang="en-US" sz="6000" dirty="0">
                <a:solidFill>
                  <a:srgbClr val="FF0000"/>
                </a:solidFill>
                <a:latin typeface="Algerian" panose="04020705040A02060702" pitchFamily="82" charset="0"/>
              </a:rPr>
              <a:t>Hunger is still out there, and so are we!</a:t>
            </a:r>
            <a:br>
              <a:rPr lang="en-US" sz="6000" dirty="0">
                <a:solidFill>
                  <a:srgbClr val="FF0000"/>
                </a:solidFill>
                <a:latin typeface="Algerian" panose="04020705040A02060702" pitchFamily="82" charset="0"/>
              </a:rPr>
            </a:br>
            <a:endParaRPr lang="en-US" dirty="0"/>
          </a:p>
        </p:txBody>
      </p:sp>
      <p:sp>
        <p:nvSpPr>
          <p:cNvPr id="3" name="Subtitle 2">
            <a:extLst>
              <a:ext uri="{FF2B5EF4-FFF2-40B4-BE49-F238E27FC236}">
                <a16:creationId xmlns:a16="http://schemas.microsoft.com/office/drawing/2014/main" id="{0A0B8F30-5ACE-7589-1B97-B648C210A04B}"/>
              </a:ext>
            </a:extLst>
          </p:cNvPr>
          <p:cNvSpPr>
            <a:spLocks noGrp="1"/>
          </p:cNvSpPr>
          <p:nvPr>
            <p:ph type="subTitle" idx="1"/>
          </p:nvPr>
        </p:nvSpPr>
        <p:spPr/>
        <p:txBody>
          <a:bodyPr>
            <a:noAutofit/>
          </a:bodyPr>
          <a:lstStyle/>
          <a:p>
            <a:r>
              <a:rPr lang="en-US" sz="4400" b="1" dirty="0">
                <a:solidFill>
                  <a:schemeClr val="accent1">
                    <a:lumMod val="75000"/>
                  </a:schemeClr>
                </a:solidFill>
                <a:latin typeface="Algerian" panose="04020705040A02060702" pitchFamily="82" charset="0"/>
              </a:rPr>
              <a:t>GEORGE MASON DISTRICT</a:t>
            </a:r>
          </a:p>
          <a:p>
            <a:r>
              <a:rPr lang="en-US" sz="4400" b="1" dirty="0">
                <a:solidFill>
                  <a:schemeClr val="accent1">
                    <a:lumMod val="75000"/>
                  </a:schemeClr>
                </a:solidFill>
                <a:latin typeface="Algerian" panose="04020705040A02060702" pitchFamily="82" charset="0"/>
              </a:rPr>
              <a:t>SCOUTING FOR FOOD</a:t>
            </a:r>
          </a:p>
          <a:p>
            <a:r>
              <a:rPr lang="en-US" sz="4400" b="1" dirty="0">
                <a:solidFill>
                  <a:schemeClr val="accent1">
                    <a:lumMod val="75000"/>
                  </a:schemeClr>
                </a:solidFill>
                <a:latin typeface="Algerian" panose="04020705040A02060702" pitchFamily="82" charset="0"/>
              </a:rPr>
              <a:t>2023</a:t>
            </a:r>
          </a:p>
          <a:p>
            <a:endParaRPr lang="en-US" sz="4400" dirty="0"/>
          </a:p>
        </p:txBody>
      </p:sp>
    </p:spTree>
    <p:extLst>
      <p:ext uri="{BB962C8B-B14F-4D97-AF65-F5344CB8AC3E}">
        <p14:creationId xmlns:p14="http://schemas.microsoft.com/office/powerpoint/2010/main" val="197216328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66DC71FD-507A-6404-696C-8D6246851218}"/>
              </a:ext>
            </a:extLst>
          </p:cNvPr>
          <p:cNvPicPr/>
          <p:nvPr/>
        </p:nvPicPr>
        <p:blipFill rotWithShape="1">
          <a:blip r:embed="rId3" cstate="print">
            <a:extLst>
              <a:ext uri="{28A0092B-C50C-407E-A947-70E740481C1C}">
                <a14:useLocalDpi xmlns:a14="http://schemas.microsoft.com/office/drawing/2010/main" val="0"/>
              </a:ext>
            </a:extLst>
          </a:blip>
          <a:srcRect r="2" b="7373"/>
          <a:stretch/>
        </p:blipFill>
        <p:spPr>
          <a:xfrm>
            <a:off x="7437863" y="643465"/>
            <a:ext cx="4206062" cy="4129257"/>
          </a:xfrm>
          <a:prstGeom prst="rect">
            <a:avLst/>
          </a:prstGeom>
        </p:spPr>
      </p:pic>
      <p:sp>
        <p:nvSpPr>
          <p:cNvPr id="3" name="TextBox 2">
            <a:extLst>
              <a:ext uri="{FF2B5EF4-FFF2-40B4-BE49-F238E27FC236}">
                <a16:creationId xmlns:a16="http://schemas.microsoft.com/office/drawing/2014/main" id="{71605DC0-61E7-2EAB-1C9C-83785F354345}"/>
              </a:ext>
            </a:extLst>
          </p:cNvPr>
          <p:cNvSpPr txBox="1"/>
          <p:nvPr/>
        </p:nvSpPr>
        <p:spPr>
          <a:xfrm>
            <a:off x="800100" y="697230"/>
            <a:ext cx="4914900" cy="5563767"/>
          </a:xfrm>
          <a:prstGeom prst="rect">
            <a:avLst/>
          </a:prstGeom>
          <a:noFill/>
        </p:spPr>
        <p:txBody>
          <a:bodyPr wrap="square" rtlCol="0">
            <a:spAutoFit/>
          </a:bodyPr>
          <a:lstStyle/>
          <a:p>
            <a:pPr marR="0" lvl="0" algn="ctr" rtl="0">
              <a:lnSpc>
                <a:spcPct val="107000"/>
              </a:lnSpc>
              <a:spcBef>
                <a:spcPts val="0"/>
              </a:spcBef>
              <a:spcAft>
                <a:spcPts val="0"/>
              </a:spcAft>
            </a:pPr>
            <a:r>
              <a:rPr lang="en-US" sz="6000" b="1" dirty="0">
                <a:solidFill>
                  <a:srgbClr val="FF0000"/>
                </a:solidFill>
                <a:latin typeface="Algerian" panose="04020705040A02060702" pitchFamily="82" charset="0"/>
                <a:ea typeface="Calibri" panose="020F0502020204030204" pitchFamily="34" charset="0"/>
                <a:cs typeface="Arial" panose="020B0604020202020204" pitchFamily="34" charset="0"/>
              </a:rPr>
              <a:t>THANK YOU!!</a:t>
            </a:r>
          </a:p>
          <a:p>
            <a:pPr marL="857250" marR="0" lvl="0" indent="-857250" rtl="0">
              <a:lnSpc>
                <a:spcPct val="107000"/>
              </a:lnSpc>
              <a:spcBef>
                <a:spcPts val="0"/>
              </a:spcBef>
              <a:spcAft>
                <a:spcPts val="0"/>
              </a:spcAft>
              <a:buFont typeface="Arial" panose="020B0604020202020204" pitchFamily="34" charset="0"/>
              <a:buChar char="•"/>
            </a:pPr>
            <a:r>
              <a:rPr lang="en-US" sz="3600" b="1" dirty="0">
                <a:ea typeface="Calibri" panose="020F0502020204030204" pitchFamily="34" charset="0"/>
                <a:cs typeface="Arial" panose="020B0604020202020204" pitchFamily="34" charset="0"/>
              </a:rPr>
              <a:t>All Packs and Troops participated</a:t>
            </a:r>
          </a:p>
          <a:p>
            <a:pPr marL="857250" marR="0" lvl="0" indent="-857250" rtl="0">
              <a:lnSpc>
                <a:spcPct val="107000"/>
              </a:lnSpc>
              <a:spcBef>
                <a:spcPts val="0"/>
              </a:spcBef>
              <a:spcAft>
                <a:spcPts val="0"/>
              </a:spcAft>
              <a:buFont typeface="Arial" panose="020B0604020202020204" pitchFamily="34" charset="0"/>
              <a:buChar char="•"/>
            </a:pPr>
            <a:r>
              <a:rPr lang="en-US" sz="3600" b="1" dirty="0">
                <a:ea typeface="Calibri" panose="020F0502020204030204" pitchFamily="34" charset="0"/>
                <a:cs typeface="Arial" panose="020B0604020202020204" pitchFamily="34" charset="0"/>
              </a:rPr>
              <a:t>Donated to six different food banks</a:t>
            </a:r>
          </a:p>
          <a:p>
            <a:pPr marL="857250" marR="0" lvl="0" indent="-857250" rtl="0">
              <a:lnSpc>
                <a:spcPct val="107000"/>
              </a:lnSpc>
              <a:spcBef>
                <a:spcPts val="0"/>
              </a:spcBef>
              <a:spcAft>
                <a:spcPts val="0"/>
              </a:spcAft>
              <a:buFont typeface="Arial" panose="020B0604020202020204" pitchFamily="34" charset="0"/>
              <a:buChar char="•"/>
            </a:pPr>
            <a:r>
              <a:rPr lang="en-US" sz="3600" b="1" dirty="0">
                <a:ea typeface="Calibri" panose="020F0502020204030204" pitchFamily="34" charset="0"/>
                <a:cs typeface="Arial" panose="020B0604020202020204" pitchFamily="34" charset="0"/>
              </a:rPr>
              <a:t>Weight totals are starting to come in</a:t>
            </a:r>
          </a:p>
          <a:p>
            <a:pPr marR="0" lvl="0" rtl="0">
              <a:lnSpc>
                <a:spcPct val="107000"/>
              </a:lnSpc>
              <a:spcBef>
                <a:spcPts val="0"/>
              </a:spcBef>
              <a:spcAft>
                <a:spcPts val="0"/>
              </a:spcAft>
            </a:pPr>
            <a:endParaRPr lang="en-US" sz="60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360891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CC21-AC1B-1EDD-38FD-C22262B71496}"/>
              </a:ext>
            </a:extLst>
          </p:cNvPr>
          <p:cNvSpPr>
            <a:spLocks noGrp="1"/>
          </p:cNvSpPr>
          <p:nvPr>
            <p:ph type="title"/>
          </p:nvPr>
        </p:nvSpPr>
        <p:spPr/>
        <p:txBody>
          <a:bodyPr/>
          <a:lstStyle/>
          <a:p>
            <a:r>
              <a:rPr lang="en-US" dirty="0">
                <a:latin typeface="Algerian" panose="04020705040A02060702" pitchFamily="82" charset="0"/>
              </a:rPr>
              <a:t>…And So Far We Have…</a:t>
            </a:r>
          </a:p>
        </p:txBody>
      </p:sp>
      <p:pic>
        <p:nvPicPr>
          <p:cNvPr id="1026" name="Picture 2">
            <a:extLst>
              <a:ext uri="{FF2B5EF4-FFF2-40B4-BE49-F238E27FC236}">
                <a16:creationId xmlns:a16="http://schemas.microsoft.com/office/drawing/2014/main" id="{6042A5EF-E6A5-525C-89E8-0DE1FA6AD0C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0475" y="1265016"/>
            <a:ext cx="7057584" cy="504556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List of Animals That Weigh Around 2000 Pounds">
            <a:extLst>
              <a:ext uri="{FF2B5EF4-FFF2-40B4-BE49-F238E27FC236}">
                <a16:creationId xmlns:a16="http://schemas.microsoft.com/office/drawing/2014/main" id="{2BEE1ABB-6FAB-52F8-9718-BD38D093554B}"/>
              </a:ext>
            </a:extLst>
          </p:cNvPr>
          <p:cNvSpPr>
            <a:spLocks noChangeAspect="1" noChangeArrowheads="1"/>
          </p:cNvSpPr>
          <p:nvPr/>
        </p:nvSpPr>
        <p:spPr bwMode="auto">
          <a:xfrm>
            <a:off x="5943600" y="3429000"/>
            <a:ext cx="304800" cy="3289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a:extLst>
              <a:ext uri="{FF2B5EF4-FFF2-40B4-BE49-F238E27FC236}">
                <a16:creationId xmlns:a16="http://schemas.microsoft.com/office/drawing/2014/main" id="{1BC1D1B8-93BB-EC25-3216-B90A56DF9D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a:extLst>
              <a:ext uri="{FF2B5EF4-FFF2-40B4-BE49-F238E27FC236}">
                <a16:creationId xmlns:a16="http://schemas.microsoft.com/office/drawing/2014/main" id="{A88A8EB2-4FBB-4451-BF0D-32EF73E9E59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A moose with large antlers in a field&#10;&#10;Description automatically generated">
            <a:extLst>
              <a:ext uri="{FF2B5EF4-FFF2-40B4-BE49-F238E27FC236}">
                <a16:creationId xmlns:a16="http://schemas.microsoft.com/office/drawing/2014/main" id="{F40F2DD8-1093-1643-1864-5A7529B6F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109" y="1409960"/>
            <a:ext cx="5183529" cy="3406753"/>
          </a:xfrm>
          <a:prstGeom prst="rect">
            <a:avLst/>
          </a:prstGeom>
        </p:spPr>
      </p:pic>
      <p:sp>
        <p:nvSpPr>
          <p:cNvPr id="10" name="TextBox 9">
            <a:extLst>
              <a:ext uri="{FF2B5EF4-FFF2-40B4-BE49-F238E27FC236}">
                <a16:creationId xmlns:a16="http://schemas.microsoft.com/office/drawing/2014/main" id="{49BFFF8E-6295-D143-B3A8-82E8CA9A577B}"/>
              </a:ext>
            </a:extLst>
          </p:cNvPr>
          <p:cNvSpPr txBox="1"/>
          <p:nvPr/>
        </p:nvSpPr>
        <p:spPr>
          <a:xfrm>
            <a:off x="6907109" y="5208608"/>
            <a:ext cx="4945367" cy="1384995"/>
          </a:xfrm>
          <a:prstGeom prst="rect">
            <a:avLst/>
          </a:prstGeom>
          <a:noFill/>
        </p:spPr>
        <p:txBody>
          <a:bodyPr wrap="square" rtlCol="0">
            <a:spAutoFit/>
          </a:bodyPr>
          <a:lstStyle/>
          <a:p>
            <a:r>
              <a:rPr lang="en-US" sz="2800" dirty="0"/>
              <a:t>…About 17,000 pounds, or about the weight of a T-Rex and a moose!</a:t>
            </a:r>
          </a:p>
        </p:txBody>
      </p:sp>
    </p:spTree>
    <p:extLst>
      <p:ext uri="{BB962C8B-B14F-4D97-AF65-F5344CB8AC3E}">
        <p14:creationId xmlns:p14="http://schemas.microsoft.com/office/powerpoint/2010/main" val="375130350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C5E0B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13026</TotalTime>
  <Words>2554</Words>
  <Application>Microsoft Office PowerPoint</Application>
  <PresentationFormat>Widescreen</PresentationFormat>
  <Paragraphs>212</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Algerian</vt:lpstr>
      <vt:lpstr>Arial</vt:lpstr>
      <vt:lpstr>Calibri</vt:lpstr>
      <vt:lpstr>Calibri Light</vt:lpstr>
      <vt:lpstr>Symbol</vt:lpstr>
      <vt:lpstr>Times New Roman</vt:lpstr>
      <vt:lpstr>Office Theme</vt:lpstr>
      <vt:lpstr>George Mason District  Roundtable</vt:lpstr>
      <vt:lpstr>Agenda</vt:lpstr>
      <vt:lpstr>Pledge</vt:lpstr>
      <vt:lpstr>Welcome</vt:lpstr>
      <vt:lpstr>Questions/Clarification about Read-ahead?</vt:lpstr>
      <vt:lpstr>General Announcements</vt:lpstr>
      <vt:lpstr>Hunger is still out there, and so are we! </vt:lpstr>
      <vt:lpstr>PowerPoint Presentation</vt:lpstr>
      <vt:lpstr>…And So Far We Have…</vt:lpstr>
      <vt:lpstr>…And We’re Less Than Halfway Done With Data Capture</vt:lpstr>
      <vt:lpstr>New This Year: Online Donation Option</vt:lpstr>
      <vt:lpstr>Big Rock</vt:lpstr>
      <vt:lpstr>Current 2023 George Mason Calendar</vt:lpstr>
      <vt:lpstr>Time for Cracker Barrell</vt:lpstr>
      <vt:lpstr>Backup Slides</vt:lpstr>
      <vt:lpstr>Council Update</vt:lpstr>
      <vt:lpstr>STEM</vt:lpstr>
      <vt:lpstr>Merit Badges</vt:lpstr>
      <vt:lpstr>2024 GM District Merit Badge Day</vt:lpstr>
      <vt:lpstr>Training (https://www.ncacbsa.org/george-mason/training/)</vt:lpstr>
      <vt:lpstr>GM High  Adventure</vt:lpstr>
      <vt:lpstr>GM High  Adventure</vt:lpstr>
      <vt:lpstr>Shooting Sports</vt:lpstr>
      <vt:lpstr>Order of the Arrow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Mason  District Roundtable</dc:title>
  <dc:creator>TPH</dc:creator>
  <cp:lastModifiedBy>Russell Pittman</cp:lastModifiedBy>
  <cp:revision>210</cp:revision>
  <cp:lastPrinted>2023-01-07T14:23:26Z</cp:lastPrinted>
  <dcterms:modified xsi:type="dcterms:W3CDTF">2023-11-09T14:34:02Z</dcterms:modified>
</cp:coreProperties>
</file>