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4"/>
  </p:notesMasterIdLst>
  <p:sldIdLst>
    <p:sldId id="272" r:id="rId6"/>
    <p:sldId id="281" r:id="rId7"/>
    <p:sldId id="502" r:id="rId8"/>
    <p:sldId id="491" r:id="rId9"/>
    <p:sldId id="486" r:id="rId10"/>
    <p:sldId id="488" r:id="rId11"/>
    <p:sldId id="468" r:id="rId12"/>
    <p:sldId id="459" r:id="rId13"/>
  </p:sldIdLst>
  <p:sldSz cx="12192000" cy="6858000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Madgwick" initials="SM" lastIdx="2" clrIdx="0">
    <p:extLst>
      <p:ext uri="{19B8F6BF-5375-455C-9EA6-DF929625EA0E}">
        <p15:presenceInfo xmlns:p15="http://schemas.microsoft.com/office/powerpoint/2012/main" userId="S::sue.madgwick@ncetm.org.uk::58326d1e-b162-4103-a1b6-8d97dc0179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C8E2E8"/>
    <a:srgbClr val="82CBDD"/>
    <a:srgbClr val="00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4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D315-CABA-48C9-B8B8-E7F4A7C4E8FE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6D43-B330-470E-9514-C837501A6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2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AFEA5CE9-38C2-42DF-B8FC-0FA930AA65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B89F91D5-215B-4759-9E0C-5DDF4E504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6053BA2-0D7D-4052-8A11-67D5612F2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ACB53403-2113-4639-B2B7-1041C84FBF7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1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B87BCDDF-2C86-4CD6-A7EC-0332005E3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75C0D309-2AE7-47B2-AD2B-FE141B8B0A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7A65502D-2BC2-4BC3-8F02-AC5F7162D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3DBC3D60-B1D0-4E2E-AF00-EAF614AEFDC5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4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B87BCDDF-2C86-4CD6-A7EC-0332005E3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75C0D309-2AE7-47B2-AD2B-FE141B8B0A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7A65502D-2BC2-4BC3-8F02-AC5F7162D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3DBC3D60-B1D0-4E2E-AF00-EAF614AEFDC5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5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B4E2A80-FF37-48F7-BC86-FDF9F8F828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6224028-BE95-41DE-834D-1A714DECEC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8836FAD-11B1-47DF-B812-7EEF1CB9B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5B0F7BD6-2300-40D6-9176-3C1CFF5284CC}" type="slidenum">
              <a:rPr lang="en-GB" altLang="en-US" smtClean="0"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3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1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2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8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95D34C-D39A-447E-B8E1-0325876F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31430-B412-41EA-BA55-D58E714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556792"/>
            <a:ext cx="5390388" cy="3888433"/>
          </a:xfr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90DB9E-A500-4BA4-8B74-89F3EF7A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0" y="1556792"/>
            <a:ext cx="5390389" cy="3888433"/>
          </a:xfrm>
        </p:spPr>
        <p:txBody>
          <a:bodyPr/>
          <a:lstStyle>
            <a:lvl1pPr>
              <a:defRPr sz="2400">
                <a:solidFill>
                  <a:srgbClr val="585858"/>
                </a:solidFill>
                <a:latin typeface="+mj-lt"/>
              </a:defRPr>
            </a:lvl1pPr>
            <a:lvl2pPr marL="8001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2573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573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4pPr>
            <a:lvl5pPr marL="21145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435181-C807-4F0D-B9A5-7C9C469DF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C98FF4-E4A7-4DB9-B82D-0C11BE18E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D83AB7-F679-4E3E-B374-A32C747C6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C1D8-5F3C-45E3-A862-3FEB8F8389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B17004-3771-46EE-9F97-BB5E8F3E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1F239-C099-4D71-889B-049497543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71E-C960-4C09-B05F-FB20100B09A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FD13D6-B8E1-41A4-A5B9-E2C9ED4C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49080"/>
            <a:ext cx="10972800" cy="426170"/>
          </a:xfrm>
        </p:spPr>
        <p:txBody>
          <a:bodyPr/>
          <a:lstStyle>
            <a:lvl1pPr algn="l">
              <a:defRPr sz="2000" b="1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44954"/>
            <a:ext cx="10972800" cy="3560111"/>
          </a:xfrm>
        </p:spPr>
        <p:txBody>
          <a:bodyPr/>
          <a:lstStyle>
            <a:lvl1pPr marL="0" indent="0">
              <a:buNone/>
              <a:defRPr sz="3200">
                <a:solidFill>
                  <a:srgbClr val="58585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725144"/>
            <a:ext cx="10972800" cy="720080"/>
          </a:xfrm>
        </p:spPr>
        <p:txBody>
          <a:bodyPr/>
          <a:lstStyle>
            <a:lvl1pPr marL="0" indent="0">
              <a:buNone/>
              <a:defRPr sz="1400">
                <a:solidFill>
                  <a:srgbClr val="585858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F0D3A-200E-48B8-9EF9-7859E1660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B8E3-53AE-439B-9428-72B81BD3B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543D-1B00-4E11-9615-CDD98811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FDD3-8659-4DF6-9C22-A70505F52D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75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0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813D3F6-AFE0-4E9D-851A-B5716B58B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437" y="301625"/>
            <a:ext cx="1097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F919EB2E-C910-4BD3-AA6E-D874436C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556793"/>
            <a:ext cx="10968567" cy="43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BF75FAD-1C64-49A9-AABE-8F0A65128F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6566B38-4A46-43A1-8FF2-24E49E84A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956C52DF-8098-4560-A757-D09AC7C69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E284E3E-0734-4C1C-8A10-2A7D3F5CEA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61" r:id="rId2"/>
    <p:sldLayoutId id="2147483953" r:id="rId3"/>
    <p:sldLayoutId id="2147483956" r:id="rId4"/>
    <p:sldLayoutId id="2147483957" r:id="rId5"/>
    <p:sldLayoutId id="2147483960" r:id="rId6"/>
    <p:sldLayoutId id="21474839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58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400">
          <a:solidFill>
            <a:srgbClr val="585858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000">
          <a:solidFill>
            <a:srgbClr val="585858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1800">
          <a:solidFill>
            <a:srgbClr val="585858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53B0-7B44-4277-B7C8-F4506607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4321571" cy="2592287"/>
          </a:xfrm>
        </p:spPr>
        <p:txBody>
          <a:bodyPr/>
          <a:lstStyle/>
          <a:p>
            <a:r>
              <a:rPr lang="en-GB" dirty="0"/>
              <a:t>Unit 4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Designing the Work Group</a:t>
            </a:r>
            <a:endParaRPr lang="en-GB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43252B-5639-4015-961C-353DD8D2795F}"/>
              </a:ext>
            </a:extLst>
          </p:cNvPr>
          <p:cNvSpPr txBox="1">
            <a:spLocks/>
          </p:cNvSpPr>
          <p:nvPr/>
        </p:nvSpPr>
        <p:spPr bwMode="auto">
          <a:xfrm>
            <a:off x="609602" y="4581128"/>
            <a:ext cx="41182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Work Group Lead Toolkit 2020/21</a:t>
            </a:r>
          </a:p>
        </p:txBody>
      </p:sp>
    </p:spTree>
    <p:extLst>
      <p:ext uri="{BB962C8B-B14F-4D97-AF65-F5344CB8AC3E}">
        <p14:creationId xmlns:p14="http://schemas.microsoft.com/office/powerpoint/2010/main" val="216597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2C20C-5B4D-4626-A9C6-2E98C1B9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340768"/>
            <a:ext cx="7295165" cy="4176464"/>
          </a:xfrm>
        </p:spPr>
        <p:txBody>
          <a:bodyPr/>
          <a:lstStyle/>
          <a:p>
            <a:pPr algn="ctr"/>
            <a:r>
              <a:rPr lang="en-GB" sz="8000" dirty="0"/>
              <a:t>How do we design our Work Groups?</a:t>
            </a:r>
          </a:p>
        </p:txBody>
      </p:sp>
    </p:spTree>
    <p:extLst>
      <p:ext uri="{BB962C8B-B14F-4D97-AF65-F5344CB8AC3E}">
        <p14:creationId xmlns:p14="http://schemas.microsoft.com/office/powerpoint/2010/main" val="202214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>
            <a:extLst>
              <a:ext uri="{FF2B5EF4-FFF2-40B4-BE49-F238E27FC236}">
                <a16:creationId xmlns:a16="http://schemas.microsoft.com/office/drawing/2014/main" id="{36E1E40B-7FB1-4372-9D24-D19CCB8C6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260648"/>
            <a:ext cx="1188132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Clarifying and refining: Participants; outcomes;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D5A1E-5734-4751-B37C-59C1F19983A9}"/>
              </a:ext>
            </a:extLst>
          </p:cNvPr>
          <p:cNvSpPr txBox="1"/>
          <p:nvPr/>
        </p:nvSpPr>
        <p:spPr>
          <a:xfrm>
            <a:off x="1127448" y="10604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Participants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B3E7B-4750-4EA4-90F9-97E8C4B8C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628800"/>
            <a:ext cx="3672408" cy="3557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D57C5B-5B7D-4E7D-ABE9-CD046B51D967}"/>
              </a:ext>
            </a:extLst>
          </p:cNvPr>
          <p:cNvSpPr txBox="1"/>
          <p:nvPr/>
        </p:nvSpPr>
        <p:spPr>
          <a:xfrm>
            <a:off x="8760296" y="101901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57E6C-3F09-4402-87F5-92FAECEEC982}"/>
              </a:ext>
            </a:extLst>
          </p:cNvPr>
          <p:cNvSpPr txBox="1"/>
          <p:nvPr/>
        </p:nvSpPr>
        <p:spPr>
          <a:xfrm>
            <a:off x="4943872" y="10604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Outcomes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AFE6949F-99F9-4466-B500-4BDBDF0ABC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3114" y="1716442"/>
            <a:ext cx="2867226" cy="3517131"/>
            <a:chOff x="0" y="0"/>
            <a:chExt cx="3019425" cy="3705225"/>
          </a:xfrm>
        </p:grpSpPr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id="{4B91B207-A8FD-469F-BC04-8BD0D64A5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0"/>
              <a:ext cx="300990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204737A9-D809-43D4-9F22-AA74539C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9775"/>
              <a:ext cx="30194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A4805A-5298-408A-B4C0-E8C398699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360" y="2112764"/>
            <a:ext cx="4073862" cy="2632472"/>
            <a:chOff x="4965" y="5068"/>
            <a:chExt cx="8086" cy="52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91AC5C-8A05-4A7C-BFBE-213BBEDF4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00"/>
            <a:stretch>
              <a:fillRect/>
            </a:stretch>
          </p:blipFill>
          <p:spPr bwMode="auto">
            <a:xfrm>
              <a:off x="8430" y="5068"/>
              <a:ext cx="4605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7C3F8A-3A24-4EA2-AA2B-CCDC9B39A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" y="7759"/>
              <a:ext cx="4621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BD00D0-9BFA-4793-9801-68605D44E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5" t="17133" r="13815" b="7335"/>
            <a:stretch>
              <a:fillRect/>
            </a:stretch>
          </p:blipFill>
          <p:spPr bwMode="auto">
            <a:xfrm>
              <a:off x="4965" y="5105"/>
              <a:ext cx="3510" cy="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019809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3">
            <a:extLst>
              <a:ext uri="{FF2B5EF4-FFF2-40B4-BE49-F238E27FC236}">
                <a16:creationId xmlns:a16="http://schemas.microsoft.com/office/drawing/2014/main" id="{D8AA6BC2-99A6-4129-991D-3E2D1CCF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86868"/>
            <a:ext cx="969246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Designing the range and balance of work</a:t>
            </a:r>
          </a:p>
        </p:txBody>
      </p:sp>
      <p:sp>
        <p:nvSpPr>
          <p:cNvPr id="94211" name="Oval 3">
            <a:extLst>
              <a:ext uri="{FF2B5EF4-FFF2-40B4-BE49-F238E27FC236}">
                <a16:creationId xmlns:a16="http://schemas.microsoft.com/office/drawing/2014/main" id="{B40C42CA-ED9D-4A08-A2EB-AF6B7426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94214" name="Picture 1">
            <a:extLst>
              <a:ext uri="{FF2B5EF4-FFF2-40B4-BE49-F238E27FC236}">
                <a16:creationId xmlns:a16="http://schemas.microsoft.com/office/drawing/2014/main" id="{CDE92664-C58C-453E-B10E-A4299814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06052"/>
            <a:ext cx="1296144" cy="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2">
            <a:extLst>
              <a:ext uri="{FF2B5EF4-FFF2-40B4-BE49-F238E27FC236}">
                <a16:creationId xmlns:a16="http://schemas.microsoft.com/office/drawing/2014/main" id="{7D13109C-CBED-47EF-90B8-19FACE3CD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 b="1842"/>
          <a:stretch>
            <a:fillRect/>
          </a:stretch>
        </p:blipFill>
        <p:spPr bwMode="auto">
          <a:xfrm>
            <a:off x="850530" y="2487064"/>
            <a:ext cx="1357037" cy="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E7336-C4C3-4B73-A5CB-A09EBA03F0A5}"/>
              </a:ext>
            </a:extLst>
          </p:cNvPr>
          <p:cNvSpPr txBox="1"/>
          <p:nvPr/>
        </p:nvSpPr>
        <p:spPr>
          <a:xfrm>
            <a:off x="407368" y="953140"/>
            <a:ext cx="261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Outside school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EA843-3BC2-4CDB-A1EE-914E4598E695}"/>
              </a:ext>
            </a:extLst>
          </p:cNvPr>
          <p:cNvSpPr txBox="1"/>
          <p:nvPr/>
        </p:nvSpPr>
        <p:spPr>
          <a:xfrm>
            <a:off x="8400256" y="787424"/>
            <a:ext cx="261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Within school 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49CF85D-B0E8-496A-8DDB-08730699B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40" y="1459413"/>
            <a:ext cx="1470285" cy="1102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3131A0-5FB4-431D-8345-00E9C1FB82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396"/>
          <a:stretch/>
        </p:blipFill>
        <p:spPr>
          <a:xfrm>
            <a:off x="10485240" y="3257550"/>
            <a:ext cx="1581982" cy="10858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D5B029-ACD2-49CD-A9C3-5D87C170D668}"/>
              </a:ext>
            </a:extLst>
          </p:cNvPr>
          <p:cNvSpPr txBox="1"/>
          <p:nvPr/>
        </p:nvSpPr>
        <p:spPr>
          <a:xfrm>
            <a:off x="8476777" y="4602941"/>
            <a:ext cx="2692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GB" sz="2000" dirty="0">
                <a:solidFill>
                  <a:srgbClr val="000000"/>
                </a:solidFill>
              </a:rPr>
              <a:t>Sometimes supported by Work Group Lead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45704-05F9-491A-AFE7-5CC2DBC467DD}"/>
              </a:ext>
            </a:extLst>
          </p:cNvPr>
          <p:cNvSpPr txBox="1"/>
          <p:nvPr/>
        </p:nvSpPr>
        <p:spPr>
          <a:xfrm>
            <a:off x="766658" y="3925832"/>
            <a:ext cx="399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/>
              <a:t>Practise the work so that it becomes normal work practice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CE95A92E-4477-4B53-BD0F-0A6921B65F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60" y="1175924"/>
            <a:ext cx="2611506" cy="17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2B963EC2-4DA9-4C0A-95A6-E8E114517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60" y="3029536"/>
            <a:ext cx="2611506" cy="17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D3AB7B-0FF7-44D0-9988-DF7F98D2484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72" y="3257550"/>
            <a:ext cx="15748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ECE4F-D4ED-41B8-BC74-1FC4BCB97E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4238" y="1467118"/>
            <a:ext cx="1666667" cy="1114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6437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3">
            <a:extLst>
              <a:ext uri="{FF2B5EF4-FFF2-40B4-BE49-F238E27FC236}">
                <a16:creationId xmlns:a16="http://schemas.microsoft.com/office/drawing/2014/main" id="{D8AA6BC2-99A6-4129-991D-3E2D1CCF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260648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Work Group cemetery</a:t>
            </a:r>
          </a:p>
        </p:txBody>
      </p:sp>
      <p:sp>
        <p:nvSpPr>
          <p:cNvPr id="94211" name="Oval 3">
            <a:extLst>
              <a:ext uri="{FF2B5EF4-FFF2-40B4-BE49-F238E27FC236}">
                <a16:creationId xmlns:a16="http://schemas.microsoft.com/office/drawing/2014/main" id="{B40C42CA-ED9D-4A08-A2EB-AF6B7426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C35E2-E6EB-4A24-8CCF-C9712E618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87" y="1124744"/>
            <a:ext cx="4340226" cy="5279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154FA3-2C3D-4A70-BDDA-2F767826B28E}"/>
              </a:ext>
            </a:extLst>
          </p:cNvPr>
          <p:cNvSpPr txBox="1"/>
          <p:nvPr/>
        </p:nvSpPr>
        <p:spPr>
          <a:xfrm>
            <a:off x="5021472" y="3541887"/>
            <a:ext cx="1771231" cy="21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800" b="1" dirty="0">
                <a:latin typeface="Copperplate Gothic Light" panose="020E0507020206020404" pitchFamily="34" charset="0"/>
              </a:rPr>
              <a:t>Gap</a:t>
            </a:r>
          </a:p>
          <a:p>
            <a:pPr algn="ctr">
              <a:buNone/>
            </a:pPr>
            <a:r>
              <a:rPr lang="en-GB" sz="4800" b="1" dirty="0">
                <a:latin typeface="Copperplate Gothic Light" panose="020E0507020206020404" pitchFamily="34" charset="0"/>
              </a:rPr>
              <a:t>Task</a:t>
            </a:r>
          </a:p>
          <a:p>
            <a:pPr algn="ctr">
              <a:buNone/>
            </a:pPr>
            <a:r>
              <a:rPr lang="en-GB" sz="1400" b="1" dirty="0">
                <a:latin typeface="Copperplate Gothic Light" panose="020E0507020206020404" pitchFamily="34" charset="0"/>
              </a:rPr>
              <a:t>Died 8</a:t>
            </a:r>
            <a:r>
              <a:rPr lang="en-GB" sz="1400" b="1" baseline="30000" dirty="0">
                <a:latin typeface="Copperplate Gothic Light" panose="020E0507020206020404" pitchFamily="34" charset="0"/>
              </a:rPr>
              <a:t>th</a:t>
            </a:r>
            <a:r>
              <a:rPr lang="en-GB" sz="1400" b="1" dirty="0">
                <a:latin typeface="Copperplate Gothic Light" panose="020E0507020206020404" pitchFamily="34" charset="0"/>
              </a:rPr>
              <a:t> January 2020</a:t>
            </a:r>
          </a:p>
        </p:txBody>
      </p:sp>
    </p:spTree>
    <p:extLst>
      <p:ext uri="{BB962C8B-B14F-4D97-AF65-F5344CB8AC3E}">
        <p14:creationId xmlns:p14="http://schemas.microsoft.com/office/powerpoint/2010/main" val="3270645802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>
            <a:extLst>
              <a:ext uri="{FF2B5EF4-FFF2-40B4-BE49-F238E27FC236}">
                <a16:creationId xmlns:a16="http://schemas.microsoft.com/office/drawing/2014/main" id="{01EF03C5-4441-47D7-B226-7999C513D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260648"/>
            <a:ext cx="8225707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What have you designed?</a:t>
            </a: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A5637509-7336-47C3-B64B-09EE760BD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28C"/>
              </a:buClr>
              <a:buFontTx/>
              <a:buNone/>
            </a:pPr>
            <a:endParaRPr lang="en-US" altLang="en-US" sz="2800"/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329371CE-44B5-49E4-830B-3671164E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124744"/>
            <a:ext cx="848995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ClrTx/>
              <a:defRPr/>
            </a:pPr>
            <a:r>
              <a:rPr lang="en-GB" altLang="en-US" sz="2800" dirty="0"/>
              <a:t>……a CPD course?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defRPr/>
            </a:pPr>
            <a:r>
              <a:rPr lang="en-GB" altLang="en-US" sz="2800" dirty="0"/>
              <a:t>……a leadership development programme?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defRPr/>
            </a:pPr>
            <a:r>
              <a:rPr lang="en-GB" altLang="en-US" sz="2800" dirty="0"/>
              <a:t>……a school improvement intervention?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800" dirty="0"/>
              <a:t>……a TRG (Teacher Research Group)?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800" dirty="0"/>
              <a:t>……a Maths Hub Work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1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Taking it further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Suggestions for reading, watching, listening</a:t>
            </a:r>
          </a:p>
          <a:p>
            <a:r>
              <a:rPr lang="en-GB" sz="2800" dirty="0"/>
              <a:t>Read the DfE Standard for Teacher’s Professional Development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Suggestions for discussion with others</a:t>
            </a:r>
          </a:p>
          <a:p>
            <a:r>
              <a:rPr lang="en-GB" sz="2800" dirty="0"/>
              <a:t>How do you design the inter-relationship between all the different types of work so that they effectively contribute towards the intended outcomes?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73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3.1|5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8.4|87.6|3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3|29.5|3.3"/>
</p:tagLst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E26B9C17F8541A0313FD0BE67F33C" ma:contentTypeVersion="4" ma:contentTypeDescription="Create a new document." ma:contentTypeScope="" ma:versionID="0b48285621c0ed9ee5c246ea61b507d9">
  <xsd:schema xmlns:xsd="http://www.w3.org/2001/XMLSchema" xmlns:xs="http://www.w3.org/2001/XMLSchema" xmlns:p="http://schemas.microsoft.com/office/2006/metadata/properties" xmlns:ns2="880a06ce-9502-4b34-8ba2-1323c269db10" targetNamespace="http://schemas.microsoft.com/office/2006/metadata/properties" ma:root="true" ma:fieldsID="07e1194b6b5ca725c7e181cfad61a37d" ns2:_="">
    <xsd:import namespace="880a06ce-9502-4b34-8ba2-1323c269d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06ce-9502-4b34-8ba2-1323c269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1B18B3D-5C68-4030-BEF3-6F927E24DA37}">
  <ds:schemaRefs>
    <ds:schemaRef ds:uri="http://purl.org/dc/elements/1.1/"/>
    <ds:schemaRef ds:uri="http://schemas.microsoft.com/office/2006/metadata/properties"/>
    <ds:schemaRef ds:uri="http://www.w3.org/XML/1998/namespace"/>
    <ds:schemaRef ds:uri="880a06ce-9502-4b34-8ba2-1323c269db1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614D725-2C21-4C66-9CD4-8D38560013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A3230E-1341-438B-8314-4E45DA8F1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06ce-9502-4b34-8ba2-1323c269d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5CA48D5-CF87-4E62-9CFA-B8134F07C6D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158</Words>
  <Application>Microsoft Office PowerPoint</Application>
  <PresentationFormat>Widescreen</PresentationFormat>
  <Paragraphs>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Copperplate Gothic Light</vt:lpstr>
      <vt:lpstr>nctem1</vt:lpstr>
      <vt:lpstr>Unit 4  Designing the Work Group</vt:lpstr>
      <vt:lpstr>How do we design our Work Groups?</vt:lpstr>
      <vt:lpstr>Clarifying and refining: Participants; outcomes; work</vt:lpstr>
      <vt:lpstr>Designing the range and balance of work</vt:lpstr>
      <vt:lpstr>Work Group cemetery</vt:lpstr>
      <vt:lpstr>What have you designed?</vt:lpstr>
      <vt:lpstr>Taking it further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Hubs PowerPoint Template</dc:title>
  <dc:creator>Stephen Peto</dc:creator>
  <cp:lastModifiedBy>John Westwell</cp:lastModifiedBy>
  <cp:revision>134</cp:revision>
  <dcterms:created xsi:type="dcterms:W3CDTF">2008-01-11T09:41:35Z</dcterms:created>
  <dcterms:modified xsi:type="dcterms:W3CDTF">2020-11-17T11:57:38Z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Natasha Chippendale</vt:lpwstr>
  </property>
  <property fmtid="{D5CDD505-2E9C-101B-9397-08002B2CF9AE}" pid="3" name="display_urn:schemas-microsoft-com:office:office#Author">
    <vt:lpwstr>Natasha Chippendale</vt:lpwstr>
  </property>
  <property fmtid="{D5CDD505-2E9C-101B-9397-08002B2CF9AE}" pid="4" name="Order">
    <vt:lpwstr>148500.000000000</vt:lpwstr>
  </property>
  <property fmtid="{D5CDD505-2E9C-101B-9397-08002B2CF9AE}" pid="5" name="ContentTypeId">
    <vt:lpwstr>0x01010042AE26B9C17F8541A0313FD0BE67F33C</vt:lpwstr>
  </property>
</Properties>
</file>