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4"/>
    <p:sldMasterId id="2147484115" r:id="rId5"/>
    <p:sldMasterId id="2147484129" r:id="rId6"/>
    <p:sldMasterId id="2147484141" r:id="rId7"/>
    <p:sldMasterId id="2147484155" r:id="rId8"/>
  </p:sldMasterIdLst>
  <p:notesMasterIdLst>
    <p:notesMasterId r:id="rId53"/>
  </p:notesMasterIdLst>
  <p:handoutMasterIdLst>
    <p:handoutMasterId r:id="rId54"/>
  </p:handoutMasterIdLst>
  <p:sldIdLst>
    <p:sldId id="383" r:id="rId9"/>
    <p:sldId id="499" r:id="rId10"/>
    <p:sldId id="494" r:id="rId11"/>
    <p:sldId id="495" r:id="rId12"/>
    <p:sldId id="496" r:id="rId13"/>
    <p:sldId id="497" r:id="rId14"/>
    <p:sldId id="477" r:id="rId15"/>
    <p:sldId id="498" r:id="rId16"/>
    <p:sldId id="481" r:id="rId17"/>
    <p:sldId id="299" r:id="rId18"/>
    <p:sldId id="308" r:id="rId19"/>
    <p:sldId id="307" r:id="rId20"/>
    <p:sldId id="306" r:id="rId21"/>
    <p:sldId id="311" r:id="rId22"/>
    <p:sldId id="309" r:id="rId23"/>
    <p:sldId id="310" r:id="rId24"/>
    <p:sldId id="482" r:id="rId25"/>
    <p:sldId id="484" r:id="rId26"/>
    <p:sldId id="267" r:id="rId27"/>
    <p:sldId id="485" r:id="rId28"/>
    <p:sldId id="486" r:id="rId29"/>
    <p:sldId id="264" r:id="rId30"/>
    <p:sldId id="273" r:id="rId31"/>
    <p:sldId id="274" r:id="rId32"/>
    <p:sldId id="487" r:id="rId33"/>
    <p:sldId id="488" r:id="rId34"/>
    <p:sldId id="272" r:id="rId35"/>
    <p:sldId id="489" r:id="rId36"/>
    <p:sldId id="490" r:id="rId37"/>
    <p:sldId id="279" r:id="rId38"/>
    <p:sldId id="268" r:id="rId39"/>
    <p:sldId id="491" r:id="rId40"/>
    <p:sldId id="492" r:id="rId41"/>
    <p:sldId id="276" r:id="rId42"/>
    <p:sldId id="493" r:id="rId43"/>
    <p:sldId id="263" r:id="rId44"/>
    <p:sldId id="479" r:id="rId45"/>
    <p:sldId id="480" r:id="rId46"/>
    <p:sldId id="277" r:id="rId47"/>
    <p:sldId id="278" r:id="rId48"/>
    <p:sldId id="280" r:id="rId49"/>
    <p:sldId id="275" r:id="rId50"/>
    <p:sldId id="483" r:id="rId51"/>
    <p:sldId id="500" r:id="rId5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 Kue" initials="DK" lastIdx="1" clrIdx="0">
    <p:extLst>
      <p:ext uri="{19B8F6BF-5375-455C-9EA6-DF929625EA0E}">
        <p15:presenceInfo xmlns:p15="http://schemas.microsoft.com/office/powerpoint/2012/main" userId="0f7e6f59987ecb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BF9DBF"/>
    <a:srgbClr val="820EC2"/>
    <a:srgbClr val="D4F5F8"/>
    <a:srgbClr val="EBF9D3"/>
    <a:srgbClr val="F6EBCC"/>
    <a:srgbClr val="CCFFFF"/>
    <a:srgbClr val="FFFFCC"/>
    <a:srgbClr val="CCE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51" autoAdjust="0"/>
    <p:restoredTop sz="94249" autoAdjust="0"/>
  </p:normalViewPr>
  <p:slideViewPr>
    <p:cSldViewPr>
      <p:cViewPr varScale="1">
        <p:scale>
          <a:sx n="59" d="100"/>
          <a:sy n="59" d="100"/>
        </p:scale>
        <p:origin x="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4"/>
    </p:cViewPr>
  </p:sorterViewPr>
  <p:notesViewPr>
    <p:cSldViewPr>
      <p:cViewPr varScale="1">
        <p:scale>
          <a:sx n="58" d="100"/>
          <a:sy n="58" d="100"/>
        </p:scale>
        <p:origin x="-1680"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Wolf, Breanne (RIDOH)" userId="f34d082f-5dad-4b1b-86f3-c1997640fedf" providerId="ADAL" clId="{326E6DC8-9953-483D-9B1E-F2B2B2D0471C}"/>
    <pc:docChg chg="modSld">
      <pc:chgData name="DeWolf, Breanne (RIDOH)" userId="f34d082f-5dad-4b1b-86f3-c1997640fedf" providerId="ADAL" clId="{326E6DC8-9953-483D-9B1E-F2B2B2D0471C}" dt="2023-06-20T19:22:27.665" v="4" actId="20577"/>
      <pc:docMkLst>
        <pc:docMk/>
      </pc:docMkLst>
      <pc:sldChg chg="modSp mod">
        <pc:chgData name="DeWolf, Breanne (RIDOH)" userId="f34d082f-5dad-4b1b-86f3-c1997640fedf" providerId="ADAL" clId="{326E6DC8-9953-483D-9B1E-F2B2B2D0471C}" dt="2023-06-20T19:22:27.665" v="4" actId="20577"/>
        <pc:sldMkLst>
          <pc:docMk/>
          <pc:sldMk cId="305095100" sldId="501"/>
        </pc:sldMkLst>
        <pc:spChg chg="mod">
          <ac:chgData name="DeWolf, Breanne (RIDOH)" userId="f34d082f-5dad-4b1b-86f3-c1997640fedf" providerId="ADAL" clId="{326E6DC8-9953-483D-9B1E-F2B2B2D0471C}" dt="2023-06-20T19:22:27.665" v="4" actId="20577"/>
          <ac:spMkLst>
            <pc:docMk/>
            <pc:sldMk cId="305095100" sldId="501"/>
            <ac:spMk id="5" creationId="{C0E0D083-3740-FB19-E0D8-EDD94BC6290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BD19D-A77D-46A0-A149-E6733D07CC5D}"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3CFA9EE8-0D62-4583-B444-D649BFE7B9BE}">
      <dgm:prSet/>
      <dgm:spPr/>
      <dgm:t>
        <a:bodyPr/>
        <a:lstStyle/>
        <a:p>
          <a:r>
            <a:rPr lang="en-US"/>
            <a:t>Action is created and sent to SMBP project leader by RN after the visit</a:t>
          </a:r>
        </a:p>
      </dgm:t>
    </dgm:pt>
    <dgm:pt modelId="{5AB2400D-6BEC-4EC7-96B0-3045729AF66A}" type="parTrans" cxnId="{1434C950-DC3A-4546-A1EB-9D140340C326}">
      <dgm:prSet/>
      <dgm:spPr/>
      <dgm:t>
        <a:bodyPr/>
        <a:lstStyle/>
        <a:p>
          <a:endParaRPr lang="en-US"/>
        </a:p>
      </dgm:t>
    </dgm:pt>
    <dgm:pt modelId="{E77263DB-EC1D-477B-9484-40160A2D017E}" type="sibTrans" cxnId="{1434C950-DC3A-4546-A1EB-9D140340C326}">
      <dgm:prSet/>
      <dgm:spPr/>
      <dgm:t>
        <a:bodyPr/>
        <a:lstStyle/>
        <a:p>
          <a:endParaRPr lang="en-US"/>
        </a:p>
      </dgm:t>
    </dgm:pt>
    <dgm:pt modelId="{4F0E3B22-5600-4409-9A48-CB54596F0EEA}">
      <dgm:prSet/>
      <dgm:spPr/>
      <dgm:t>
        <a:bodyPr/>
        <a:lstStyle/>
        <a:p>
          <a:r>
            <a:rPr lang="en-US" sz="1300"/>
            <a:t>Once the Action is received, information is added to an Excel spreadsheet with:</a:t>
          </a:r>
        </a:p>
      </dgm:t>
    </dgm:pt>
    <dgm:pt modelId="{218929BA-E945-4B5B-A8F7-B768AE9C75B1}" type="parTrans" cxnId="{3BCC8C5B-5F98-41AC-8812-EE9FBBF682F7}">
      <dgm:prSet/>
      <dgm:spPr/>
      <dgm:t>
        <a:bodyPr/>
        <a:lstStyle/>
        <a:p>
          <a:endParaRPr lang="en-US"/>
        </a:p>
      </dgm:t>
    </dgm:pt>
    <dgm:pt modelId="{20F9A21F-13AB-4C8E-911C-209E205759F0}" type="sibTrans" cxnId="{3BCC8C5B-5F98-41AC-8812-EE9FBBF682F7}">
      <dgm:prSet/>
      <dgm:spPr/>
      <dgm:t>
        <a:bodyPr/>
        <a:lstStyle/>
        <a:p>
          <a:endParaRPr lang="en-US"/>
        </a:p>
      </dgm:t>
    </dgm:pt>
    <dgm:pt modelId="{1B566D98-75CA-4CD7-BBA9-8674665168D2}">
      <dgm:prSet custT="1"/>
      <dgm:spPr/>
      <dgm:t>
        <a:bodyPr/>
        <a:lstStyle/>
        <a:p>
          <a:r>
            <a:rPr lang="en-US" sz="1400"/>
            <a:t>Serial Number,</a:t>
          </a:r>
        </a:p>
      </dgm:t>
    </dgm:pt>
    <dgm:pt modelId="{19028F75-B8EC-4286-8344-27E8BBD090DD}" type="parTrans" cxnId="{B648162B-8232-4197-A2CF-DD8A1DF0DE90}">
      <dgm:prSet/>
      <dgm:spPr/>
      <dgm:t>
        <a:bodyPr/>
        <a:lstStyle/>
        <a:p>
          <a:endParaRPr lang="en-US"/>
        </a:p>
      </dgm:t>
    </dgm:pt>
    <dgm:pt modelId="{72CFE493-85F8-4B1E-AB22-ECAF661EE5D6}" type="sibTrans" cxnId="{B648162B-8232-4197-A2CF-DD8A1DF0DE90}">
      <dgm:prSet/>
      <dgm:spPr/>
      <dgm:t>
        <a:bodyPr/>
        <a:lstStyle/>
        <a:p>
          <a:endParaRPr lang="en-US"/>
        </a:p>
      </dgm:t>
    </dgm:pt>
    <dgm:pt modelId="{9F99FC02-6192-4592-B6A6-C4DDDA5444D6}">
      <dgm:prSet/>
      <dgm:spPr/>
      <dgm:t>
        <a:bodyPr/>
        <a:lstStyle/>
        <a:p>
          <a:r>
            <a:rPr lang="en-US"/>
            <a:t>Once the BP cuff is returned, the  patient’s pre-program and post-program BP averages are added to spreadsheet </a:t>
          </a:r>
        </a:p>
      </dgm:t>
    </dgm:pt>
    <dgm:pt modelId="{A446F11E-0FAA-45C5-8D45-D2524E07BB24}" type="parTrans" cxnId="{0195493E-95DE-45F7-AC67-5FF61BA82AFD}">
      <dgm:prSet/>
      <dgm:spPr/>
      <dgm:t>
        <a:bodyPr/>
        <a:lstStyle/>
        <a:p>
          <a:endParaRPr lang="en-US"/>
        </a:p>
      </dgm:t>
    </dgm:pt>
    <dgm:pt modelId="{FBC989D0-F723-4025-A8E5-C1883F144D9E}" type="sibTrans" cxnId="{0195493E-95DE-45F7-AC67-5FF61BA82AFD}">
      <dgm:prSet/>
      <dgm:spPr/>
      <dgm:t>
        <a:bodyPr/>
        <a:lstStyle/>
        <a:p>
          <a:endParaRPr lang="en-US"/>
        </a:p>
      </dgm:t>
    </dgm:pt>
    <dgm:pt modelId="{981FC87A-C5D5-4980-8539-7F51A2097653}">
      <dgm:prSet/>
      <dgm:spPr/>
      <dgm:t>
        <a:bodyPr/>
        <a:lstStyle/>
        <a:p>
          <a:r>
            <a:rPr lang="en-US"/>
            <a:t>These numbers are reported every 3 months to </a:t>
          </a:r>
          <a:r>
            <a:rPr lang="en-US">
              <a:solidFill>
                <a:schemeClr val="bg1"/>
              </a:solidFill>
            </a:rPr>
            <a:t>Health Informatics Team</a:t>
          </a:r>
          <a:endParaRPr lang="en-US">
            <a:solidFill>
              <a:schemeClr val="tx1"/>
            </a:solidFill>
          </a:endParaRPr>
        </a:p>
      </dgm:t>
    </dgm:pt>
    <dgm:pt modelId="{D608B010-886B-4E66-BA66-ADF1EC099088}" type="parTrans" cxnId="{6A4EA4A2-4224-4246-B67D-C8C64C4798BD}">
      <dgm:prSet/>
      <dgm:spPr/>
      <dgm:t>
        <a:bodyPr/>
        <a:lstStyle/>
        <a:p>
          <a:endParaRPr lang="en-US"/>
        </a:p>
      </dgm:t>
    </dgm:pt>
    <dgm:pt modelId="{876C0878-B7FA-4009-A21C-13C1B682D123}" type="sibTrans" cxnId="{6A4EA4A2-4224-4246-B67D-C8C64C4798BD}">
      <dgm:prSet/>
      <dgm:spPr/>
      <dgm:t>
        <a:bodyPr/>
        <a:lstStyle/>
        <a:p>
          <a:endParaRPr lang="en-US"/>
        </a:p>
      </dgm:t>
    </dgm:pt>
    <dgm:pt modelId="{B39F0A56-C8DB-4664-9DFA-964BFE338B45}">
      <dgm:prSet custT="1"/>
      <dgm:spPr/>
      <dgm:t>
        <a:bodyPr/>
        <a:lstStyle/>
        <a:p>
          <a:r>
            <a:rPr lang="en-US" sz="1400"/>
            <a:t>Date given</a:t>
          </a:r>
        </a:p>
      </dgm:t>
    </dgm:pt>
    <dgm:pt modelId="{E430E5CA-C313-4DBD-BDB2-F33EDD73B933}" type="parTrans" cxnId="{C35AA686-F0FC-4B24-98DF-54B722DE9A6D}">
      <dgm:prSet/>
      <dgm:spPr/>
      <dgm:t>
        <a:bodyPr/>
        <a:lstStyle/>
        <a:p>
          <a:endParaRPr lang="en-US"/>
        </a:p>
      </dgm:t>
    </dgm:pt>
    <dgm:pt modelId="{E666924C-0E21-4713-9DCF-63B822E9B126}" type="sibTrans" cxnId="{C35AA686-F0FC-4B24-98DF-54B722DE9A6D}">
      <dgm:prSet/>
      <dgm:spPr/>
      <dgm:t>
        <a:bodyPr/>
        <a:lstStyle/>
        <a:p>
          <a:endParaRPr lang="en-US"/>
        </a:p>
      </dgm:t>
    </dgm:pt>
    <dgm:pt modelId="{0C3ADAE7-320F-4AF7-A030-45B50A186773}">
      <dgm:prSet custT="1"/>
      <dgm:spPr/>
      <dgm:t>
        <a:bodyPr/>
        <a:lstStyle/>
        <a:p>
          <a:r>
            <a:rPr lang="en-US" sz="1400"/>
            <a:t>Patient name &amp; DOB</a:t>
          </a:r>
        </a:p>
      </dgm:t>
    </dgm:pt>
    <dgm:pt modelId="{1C571661-5020-4C2E-B38B-2B433D19FBE4}" type="parTrans" cxnId="{33FBF85D-7DB4-402B-8AB6-F605B0135B3C}">
      <dgm:prSet/>
      <dgm:spPr/>
      <dgm:t>
        <a:bodyPr/>
        <a:lstStyle/>
        <a:p>
          <a:endParaRPr lang="en-US"/>
        </a:p>
      </dgm:t>
    </dgm:pt>
    <dgm:pt modelId="{37FE45A9-E5A1-49F3-A663-0D41B49AC33C}" type="sibTrans" cxnId="{33FBF85D-7DB4-402B-8AB6-F605B0135B3C}">
      <dgm:prSet/>
      <dgm:spPr/>
      <dgm:t>
        <a:bodyPr/>
        <a:lstStyle/>
        <a:p>
          <a:endParaRPr lang="en-US"/>
        </a:p>
      </dgm:t>
    </dgm:pt>
    <dgm:pt modelId="{D6944885-1692-454A-9B51-5EEC200E1E53}">
      <dgm:prSet custT="1"/>
      <dgm:spPr/>
      <dgm:t>
        <a:bodyPr/>
        <a:lstStyle/>
        <a:p>
          <a:r>
            <a:rPr lang="en-US" sz="1400"/>
            <a:t>Note if dispensed a large cuff</a:t>
          </a:r>
        </a:p>
      </dgm:t>
    </dgm:pt>
    <dgm:pt modelId="{3C5722FD-07CF-4B51-8C06-B9B13BE6B776}" type="parTrans" cxnId="{DB80A450-A522-4893-BD32-7B8EDDB83475}">
      <dgm:prSet/>
      <dgm:spPr/>
      <dgm:t>
        <a:bodyPr/>
        <a:lstStyle/>
        <a:p>
          <a:endParaRPr lang="en-US"/>
        </a:p>
      </dgm:t>
    </dgm:pt>
    <dgm:pt modelId="{53F2338C-E350-4956-9DB2-A9D228480016}" type="sibTrans" cxnId="{DB80A450-A522-4893-BD32-7B8EDDB83475}">
      <dgm:prSet/>
      <dgm:spPr/>
      <dgm:t>
        <a:bodyPr/>
        <a:lstStyle/>
        <a:p>
          <a:endParaRPr lang="en-US"/>
        </a:p>
      </dgm:t>
    </dgm:pt>
    <dgm:pt modelId="{D2A084CD-67BE-4CEC-AE99-7ED6B3219D6F}" type="pres">
      <dgm:prSet presAssocID="{1FBBD19D-A77D-46A0-A149-E6733D07CC5D}" presName="CompostProcess" presStyleCnt="0">
        <dgm:presLayoutVars>
          <dgm:dir/>
          <dgm:resizeHandles val="exact"/>
        </dgm:presLayoutVars>
      </dgm:prSet>
      <dgm:spPr/>
    </dgm:pt>
    <dgm:pt modelId="{B8DD70A5-B70E-4049-AF2F-B6F521B070A1}" type="pres">
      <dgm:prSet presAssocID="{1FBBD19D-A77D-46A0-A149-E6733D07CC5D}" presName="arrow" presStyleLbl="bgShp" presStyleIdx="0" presStyleCnt="1"/>
      <dgm:spPr/>
    </dgm:pt>
    <dgm:pt modelId="{926C7F75-F74A-445E-A147-37E9A63ADC8E}" type="pres">
      <dgm:prSet presAssocID="{1FBBD19D-A77D-46A0-A149-E6733D07CC5D}" presName="linearProcess" presStyleCnt="0"/>
      <dgm:spPr/>
    </dgm:pt>
    <dgm:pt modelId="{D22FD9F7-389F-4254-99E1-0959227CF84E}" type="pres">
      <dgm:prSet presAssocID="{3CFA9EE8-0D62-4583-B444-D649BFE7B9BE}" presName="textNode" presStyleLbl="node1" presStyleIdx="0" presStyleCnt="4">
        <dgm:presLayoutVars>
          <dgm:bulletEnabled val="1"/>
        </dgm:presLayoutVars>
      </dgm:prSet>
      <dgm:spPr/>
    </dgm:pt>
    <dgm:pt modelId="{7A12D8B1-7D45-41FF-B45F-EA68C8BF604C}" type="pres">
      <dgm:prSet presAssocID="{E77263DB-EC1D-477B-9484-40160A2D017E}" presName="sibTrans" presStyleCnt="0"/>
      <dgm:spPr/>
    </dgm:pt>
    <dgm:pt modelId="{2E32DAA0-FDA2-4F1A-938D-C6AB6B3E550F}" type="pres">
      <dgm:prSet presAssocID="{4F0E3B22-5600-4409-9A48-CB54596F0EEA}" presName="textNode" presStyleLbl="node1" presStyleIdx="1" presStyleCnt="4">
        <dgm:presLayoutVars>
          <dgm:bulletEnabled val="1"/>
        </dgm:presLayoutVars>
      </dgm:prSet>
      <dgm:spPr/>
    </dgm:pt>
    <dgm:pt modelId="{ED66FA3F-8EFC-43E9-9FB5-001063A0E082}" type="pres">
      <dgm:prSet presAssocID="{20F9A21F-13AB-4C8E-911C-209E205759F0}" presName="sibTrans" presStyleCnt="0"/>
      <dgm:spPr/>
    </dgm:pt>
    <dgm:pt modelId="{8CE1E66C-85F0-4357-AABF-666C61EB28B8}" type="pres">
      <dgm:prSet presAssocID="{9F99FC02-6192-4592-B6A6-C4DDDA5444D6}" presName="textNode" presStyleLbl="node1" presStyleIdx="2" presStyleCnt="4">
        <dgm:presLayoutVars>
          <dgm:bulletEnabled val="1"/>
        </dgm:presLayoutVars>
      </dgm:prSet>
      <dgm:spPr/>
    </dgm:pt>
    <dgm:pt modelId="{F4B2BB3E-81B1-4F54-86FE-253F5FDAC71B}" type="pres">
      <dgm:prSet presAssocID="{FBC989D0-F723-4025-A8E5-C1883F144D9E}" presName="sibTrans" presStyleCnt="0"/>
      <dgm:spPr/>
    </dgm:pt>
    <dgm:pt modelId="{327BA46B-8BE0-43EF-8E6D-9B8A305EECDB}" type="pres">
      <dgm:prSet presAssocID="{981FC87A-C5D5-4980-8539-7F51A2097653}" presName="textNode" presStyleLbl="node1" presStyleIdx="3" presStyleCnt="4">
        <dgm:presLayoutVars>
          <dgm:bulletEnabled val="1"/>
        </dgm:presLayoutVars>
      </dgm:prSet>
      <dgm:spPr/>
    </dgm:pt>
  </dgm:ptLst>
  <dgm:cxnLst>
    <dgm:cxn modelId="{11BD2909-B1D4-46A4-94D1-01633EC289A3}" type="presOf" srcId="{1FBBD19D-A77D-46A0-A149-E6733D07CC5D}" destId="{D2A084CD-67BE-4CEC-AE99-7ED6B3219D6F}" srcOrd="0" destOrd="0" presId="urn:microsoft.com/office/officeart/2005/8/layout/hProcess9"/>
    <dgm:cxn modelId="{B648162B-8232-4197-A2CF-DD8A1DF0DE90}" srcId="{4F0E3B22-5600-4409-9A48-CB54596F0EEA}" destId="{1B566D98-75CA-4CD7-BBA9-8674665168D2}" srcOrd="0" destOrd="0" parTransId="{19028F75-B8EC-4286-8344-27E8BBD090DD}" sibTransId="{72CFE493-85F8-4B1E-AB22-ECAF661EE5D6}"/>
    <dgm:cxn modelId="{EBCA242B-40A0-4499-8A69-ED8912A8BE0C}" type="presOf" srcId="{9F99FC02-6192-4592-B6A6-C4DDDA5444D6}" destId="{8CE1E66C-85F0-4357-AABF-666C61EB28B8}" srcOrd="0" destOrd="0" presId="urn:microsoft.com/office/officeart/2005/8/layout/hProcess9"/>
    <dgm:cxn modelId="{0195493E-95DE-45F7-AC67-5FF61BA82AFD}" srcId="{1FBBD19D-A77D-46A0-A149-E6733D07CC5D}" destId="{9F99FC02-6192-4592-B6A6-C4DDDA5444D6}" srcOrd="2" destOrd="0" parTransId="{A446F11E-0FAA-45C5-8D45-D2524E07BB24}" sibTransId="{FBC989D0-F723-4025-A8E5-C1883F144D9E}"/>
    <dgm:cxn modelId="{3BCC8C5B-5F98-41AC-8812-EE9FBBF682F7}" srcId="{1FBBD19D-A77D-46A0-A149-E6733D07CC5D}" destId="{4F0E3B22-5600-4409-9A48-CB54596F0EEA}" srcOrd="1" destOrd="0" parTransId="{218929BA-E945-4B5B-A8F7-B768AE9C75B1}" sibTransId="{20F9A21F-13AB-4C8E-911C-209E205759F0}"/>
    <dgm:cxn modelId="{33FBF85D-7DB4-402B-8AB6-F605B0135B3C}" srcId="{4F0E3B22-5600-4409-9A48-CB54596F0EEA}" destId="{0C3ADAE7-320F-4AF7-A030-45B50A186773}" srcOrd="2" destOrd="0" parTransId="{1C571661-5020-4C2E-B38B-2B433D19FBE4}" sibTransId="{37FE45A9-E5A1-49F3-A663-0D41B49AC33C}"/>
    <dgm:cxn modelId="{F9ABFF4D-259E-4ED9-BF2C-823F0F9AF9E6}" type="presOf" srcId="{3CFA9EE8-0D62-4583-B444-D649BFE7B9BE}" destId="{D22FD9F7-389F-4254-99E1-0959227CF84E}" srcOrd="0" destOrd="0" presId="urn:microsoft.com/office/officeart/2005/8/layout/hProcess9"/>
    <dgm:cxn modelId="{DB80A450-A522-4893-BD32-7B8EDDB83475}" srcId="{4F0E3B22-5600-4409-9A48-CB54596F0EEA}" destId="{D6944885-1692-454A-9B51-5EEC200E1E53}" srcOrd="3" destOrd="0" parTransId="{3C5722FD-07CF-4B51-8C06-B9B13BE6B776}" sibTransId="{53F2338C-E350-4956-9DB2-A9D228480016}"/>
    <dgm:cxn modelId="{1434C950-DC3A-4546-A1EB-9D140340C326}" srcId="{1FBBD19D-A77D-46A0-A149-E6733D07CC5D}" destId="{3CFA9EE8-0D62-4583-B444-D649BFE7B9BE}" srcOrd="0" destOrd="0" parTransId="{5AB2400D-6BEC-4EC7-96B0-3045729AF66A}" sibTransId="{E77263DB-EC1D-477B-9484-40160A2D017E}"/>
    <dgm:cxn modelId="{C35AA686-F0FC-4B24-98DF-54B722DE9A6D}" srcId="{4F0E3B22-5600-4409-9A48-CB54596F0EEA}" destId="{B39F0A56-C8DB-4664-9DFA-964BFE338B45}" srcOrd="1" destOrd="0" parTransId="{E430E5CA-C313-4DBD-BDB2-F33EDD73B933}" sibTransId="{E666924C-0E21-4713-9DCF-63B822E9B126}"/>
    <dgm:cxn modelId="{070F489D-C8AA-40CD-A1A9-8757F444E6A8}" type="presOf" srcId="{4F0E3B22-5600-4409-9A48-CB54596F0EEA}" destId="{2E32DAA0-FDA2-4F1A-938D-C6AB6B3E550F}" srcOrd="0" destOrd="0" presId="urn:microsoft.com/office/officeart/2005/8/layout/hProcess9"/>
    <dgm:cxn modelId="{6A4EA4A2-4224-4246-B67D-C8C64C4798BD}" srcId="{1FBBD19D-A77D-46A0-A149-E6733D07CC5D}" destId="{981FC87A-C5D5-4980-8539-7F51A2097653}" srcOrd="3" destOrd="0" parTransId="{D608B010-886B-4E66-BA66-ADF1EC099088}" sibTransId="{876C0878-B7FA-4009-A21C-13C1B682D123}"/>
    <dgm:cxn modelId="{54252ECA-24F8-45E7-8196-FC4A13A0675E}" type="presOf" srcId="{B39F0A56-C8DB-4664-9DFA-964BFE338B45}" destId="{2E32DAA0-FDA2-4F1A-938D-C6AB6B3E550F}" srcOrd="0" destOrd="2" presId="urn:microsoft.com/office/officeart/2005/8/layout/hProcess9"/>
    <dgm:cxn modelId="{B65F52D2-2329-4518-845C-53053733F093}" type="presOf" srcId="{1B566D98-75CA-4CD7-BBA9-8674665168D2}" destId="{2E32DAA0-FDA2-4F1A-938D-C6AB6B3E550F}" srcOrd="0" destOrd="1" presId="urn:microsoft.com/office/officeart/2005/8/layout/hProcess9"/>
    <dgm:cxn modelId="{E2DE6AEB-ADA1-4762-A583-D41CAD274C7E}" type="presOf" srcId="{D6944885-1692-454A-9B51-5EEC200E1E53}" destId="{2E32DAA0-FDA2-4F1A-938D-C6AB6B3E550F}" srcOrd="0" destOrd="4" presId="urn:microsoft.com/office/officeart/2005/8/layout/hProcess9"/>
    <dgm:cxn modelId="{0133FEF1-6748-441A-8885-358F8EFB765B}" type="presOf" srcId="{0C3ADAE7-320F-4AF7-A030-45B50A186773}" destId="{2E32DAA0-FDA2-4F1A-938D-C6AB6B3E550F}" srcOrd="0" destOrd="3" presId="urn:microsoft.com/office/officeart/2005/8/layout/hProcess9"/>
    <dgm:cxn modelId="{90ED5CFD-C9AD-4E06-B70E-D2451EE6D8D2}" type="presOf" srcId="{981FC87A-C5D5-4980-8539-7F51A2097653}" destId="{327BA46B-8BE0-43EF-8E6D-9B8A305EECDB}" srcOrd="0" destOrd="0" presId="urn:microsoft.com/office/officeart/2005/8/layout/hProcess9"/>
    <dgm:cxn modelId="{A185CB22-D459-40B8-AA72-6117A00AE89C}" type="presParOf" srcId="{D2A084CD-67BE-4CEC-AE99-7ED6B3219D6F}" destId="{B8DD70A5-B70E-4049-AF2F-B6F521B070A1}" srcOrd="0" destOrd="0" presId="urn:microsoft.com/office/officeart/2005/8/layout/hProcess9"/>
    <dgm:cxn modelId="{BCAD2975-EDAA-437D-8485-74EA752A80B9}" type="presParOf" srcId="{D2A084CD-67BE-4CEC-AE99-7ED6B3219D6F}" destId="{926C7F75-F74A-445E-A147-37E9A63ADC8E}" srcOrd="1" destOrd="0" presId="urn:microsoft.com/office/officeart/2005/8/layout/hProcess9"/>
    <dgm:cxn modelId="{1EB96D1A-23F4-4FFC-BD2C-51CB1A4B4F05}" type="presParOf" srcId="{926C7F75-F74A-445E-A147-37E9A63ADC8E}" destId="{D22FD9F7-389F-4254-99E1-0959227CF84E}" srcOrd="0" destOrd="0" presId="urn:microsoft.com/office/officeart/2005/8/layout/hProcess9"/>
    <dgm:cxn modelId="{705B9997-1EFB-42E5-91E0-7837AFEFEBA1}" type="presParOf" srcId="{926C7F75-F74A-445E-A147-37E9A63ADC8E}" destId="{7A12D8B1-7D45-41FF-B45F-EA68C8BF604C}" srcOrd="1" destOrd="0" presId="urn:microsoft.com/office/officeart/2005/8/layout/hProcess9"/>
    <dgm:cxn modelId="{23732E38-1ABB-4AF1-9F96-27715C7EC7CA}" type="presParOf" srcId="{926C7F75-F74A-445E-A147-37E9A63ADC8E}" destId="{2E32DAA0-FDA2-4F1A-938D-C6AB6B3E550F}" srcOrd="2" destOrd="0" presId="urn:microsoft.com/office/officeart/2005/8/layout/hProcess9"/>
    <dgm:cxn modelId="{B3F60A9A-58C7-4144-8B3C-17F64BA54A15}" type="presParOf" srcId="{926C7F75-F74A-445E-A147-37E9A63ADC8E}" destId="{ED66FA3F-8EFC-43E9-9FB5-001063A0E082}" srcOrd="3" destOrd="0" presId="urn:microsoft.com/office/officeart/2005/8/layout/hProcess9"/>
    <dgm:cxn modelId="{C121360F-3045-41B0-8509-B03282880C77}" type="presParOf" srcId="{926C7F75-F74A-445E-A147-37E9A63ADC8E}" destId="{8CE1E66C-85F0-4357-AABF-666C61EB28B8}" srcOrd="4" destOrd="0" presId="urn:microsoft.com/office/officeart/2005/8/layout/hProcess9"/>
    <dgm:cxn modelId="{6E60E42F-356C-4901-A844-B0E7F64BA02F}" type="presParOf" srcId="{926C7F75-F74A-445E-A147-37E9A63ADC8E}" destId="{F4B2BB3E-81B1-4F54-86FE-253F5FDAC71B}" srcOrd="5" destOrd="0" presId="urn:microsoft.com/office/officeart/2005/8/layout/hProcess9"/>
    <dgm:cxn modelId="{079AC29F-CA95-4B68-A399-28A13D523151}" type="presParOf" srcId="{926C7F75-F74A-445E-A147-37E9A63ADC8E}" destId="{327BA46B-8BE0-43EF-8E6D-9B8A305EECD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83AED-8313-4000-B6DF-ADB767F277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51E6A7-9528-4560-A0A9-FCCB6ABA9CF9}">
      <dgm:prSet/>
      <dgm:spPr/>
      <dgm:t>
        <a:bodyPr/>
        <a:lstStyle/>
        <a:p>
          <a:r>
            <a:rPr lang="en-US"/>
            <a:t>“</a:t>
          </a:r>
          <a:r>
            <a:rPr lang="en-US" b="0" i="0"/>
            <a:t>Definitely a big help for patients that believe their BP to be normal at home or are resistant to meds. It’s an option to ease them into and prove that they need medication. Downside is patient compliance but out of our control. And the paper log, would be more usable in a graph form and trending am vs pm numbers so if "smart"-er cuffs (like the CGM data)”</a:t>
          </a:r>
          <a:endParaRPr lang="en-US"/>
        </a:p>
      </dgm:t>
    </dgm:pt>
    <dgm:pt modelId="{AE1AD5DC-9E7B-4547-8558-FAB43828E16A}" type="parTrans" cxnId="{013B124B-0CCD-428E-BADC-C0E7C97186AB}">
      <dgm:prSet/>
      <dgm:spPr/>
      <dgm:t>
        <a:bodyPr/>
        <a:lstStyle/>
        <a:p>
          <a:endParaRPr lang="en-US"/>
        </a:p>
      </dgm:t>
    </dgm:pt>
    <dgm:pt modelId="{825CA5A1-C63F-4115-8A37-263FDECFBDA1}" type="sibTrans" cxnId="{013B124B-0CCD-428E-BADC-C0E7C97186AB}">
      <dgm:prSet/>
      <dgm:spPr/>
      <dgm:t>
        <a:bodyPr/>
        <a:lstStyle/>
        <a:p>
          <a:endParaRPr lang="en-US"/>
        </a:p>
      </dgm:t>
    </dgm:pt>
    <dgm:pt modelId="{324EB594-2D90-4047-97DF-1074283351F0}">
      <dgm:prSet/>
      <dgm:spPr/>
      <dgm:t>
        <a:bodyPr/>
        <a:lstStyle/>
        <a:p>
          <a:r>
            <a:rPr lang="en-US"/>
            <a:t>“A</a:t>
          </a:r>
          <a:r>
            <a:rPr lang="en-US" b="0" i="0"/>
            <a:t>ccess to large cuffs, inability to use in pregnant patients</a:t>
          </a:r>
          <a:r>
            <a:rPr lang="en-US"/>
            <a:t>”</a:t>
          </a:r>
        </a:p>
      </dgm:t>
    </dgm:pt>
    <dgm:pt modelId="{14922D9B-1AAD-4766-9F64-EF92B4DE5475}" type="parTrans" cxnId="{DFCCA18C-B23B-4ED4-A693-DF1397334E5D}">
      <dgm:prSet/>
      <dgm:spPr/>
      <dgm:t>
        <a:bodyPr/>
        <a:lstStyle/>
        <a:p>
          <a:endParaRPr lang="en-US"/>
        </a:p>
      </dgm:t>
    </dgm:pt>
    <dgm:pt modelId="{CE68EAD4-FA0C-4C9D-AB85-C9C3A75FC390}" type="sibTrans" cxnId="{DFCCA18C-B23B-4ED4-A693-DF1397334E5D}">
      <dgm:prSet/>
      <dgm:spPr/>
      <dgm:t>
        <a:bodyPr/>
        <a:lstStyle/>
        <a:p>
          <a:endParaRPr lang="en-US"/>
        </a:p>
      </dgm:t>
    </dgm:pt>
    <dgm:pt modelId="{01D993C9-C30C-4DCB-83AA-43DB663266AE}">
      <dgm:prSet/>
      <dgm:spPr/>
      <dgm:t>
        <a:bodyPr/>
        <a:lstStyle/>
        <a:p>
          <a:r>
            <a:rPr lang="en-US"/>
            <a:t>“</a:t>
          </a:r>
          <a:r>
            <a:rPr lang="en-US" b="0" i="0"/>
            <a:t>Lack of pt participation, difficulty w/ BP cuff return”</a:t>
          </a:r>
          <a:endParaRPr lang="en-US"/>
        </a:p>
      </dgm:t>
    </dgm:pt>
    <dgm:pt modelId="{6BC1419C-941A-4561-B148-60786A6E7D45}" type="parTrans" cxnId="{8DB4B676-59E5-43E6-A9E5-2707EB7CF9A2}">
      <dgm:prSet/>
      <dgm:spPr/>
      <dgm:t>
        <a:bodyPr/>
        <a:lstStyle/>
        <a:p>
          <a:endParaRPr lang="en-US"/>
        </a:p>
      </dgm:t>
    </dgm:pt>
    <dgm:pt modelId="{C874CBA3-1C90-48A9-AF42-62F728F35337}" type="sibTrans" cxnId="{8DB4B676-59E5-43E6-A9E5-2707EB7CF9A2}">
      <dgm:prSet/>
      <dgm:spPr/>
      <dgm:t>
        <a:bodyPr/>
        <a:lstStyle/>
        <a:p>
          <a:endParaRPr lang="en-US"/>
        </a:p>
      </dgm:t>
    </dgm:pt>
    <dgm:pt modelId="{45D53A36-04F3-45A3-87C0-D53945F77C6E}">
      <dgm:prSet/>
      <dgm:spPr/>
      <dgm:t>
        <a:bodyPr/>
        <a:lstStyle/>
        <a:p>
          <a:r>
            <a:rPr lang="en-US"/>
            <a:t>“</a:t>
          </a:r>
          <a:r>
            <a:rPr lang="en-US" b="0" i="0"/>
            <a:t>Allows me to have accurate blood pressure measurements. No cons.</a:t>
          </a:r>
          <a:r>
            <a:rPr lang="en-US"/>
            <a:t>”</a:t>
          </a:r>
        </a:p>
      </dgm:t>
    </dgm:pt>
    <dgm:pt modelId="{58E7A3A2-37B3-4E68-87D3-A1F0A0A72FA5}" type="parTrans" cxnId="{F9894FA6-F453-4D9E-842C-68AFEA8289B3}">
      <dgm:prSet/>
      <dgm:spPr/>
      <dgm:t>
        <a:bodyPr/>
        <a:lstStyle/>
        <a:p>
          <a:endParaRPr lang="en-US"/>
        </a:p>
      </dgm:t>
    </dgm:pt>
    <dgm:pt modelId="{9B82C553-4BF4-4C9A-9CAA-5F90E042DB57}" type="sibTrans" cxnId="{F9894FA6-F453-4D9E-842C-68AFEA8289B3}">
      <dgm:prSet/>
      <dgm:spPr/>
      <dgm:t>
        <a:bodyPr/>
        <a:lstStyle/>
        <a:p>
          <a:endParaRPr lang="en-US"/>
        </a:p>
      </dgm:t>
    </dgm:pt>
    <dgm:pt modelId="{A6DEC5B4-C2D9-4446-8CDA-5CF4C74AE933}" type="pres">
      <dgm:prSet presAssocID="{5B883AED-8313-4000-B6DF-ADB767F277D8}" presName="linear" presStyleCnt="0">
        <dgm:presLayoutVars>
          <dgm:animLvl val="lvl"/>
          <dgm:resizeHandles val="exact"/>
        </dgm:presLayoutVars>
      </dgm:prSet>
      <dgm:spPr/>
    </dgm:pt>
    <dgm:pt modelId="{3C46ACB4-B029-48E7-95F8-571687CBF1CB}" type="pres">
      <dgm:prSet presAssocID="{6551E6A7-9528-4560-A0A9-FCCB6ABA9CF9}" presName="parentText" presStyleLbl="node1" presStyleIdx="0" presStyleCnt="4">
        <dgm:presLayoutVars>
          <dgm:chMax val="0"/>
          <dgm:bulletEnabled val="1"/>
        </dgm:presLayoutVars>
      </dgm:prSet>
      <dgm:spPr/>
    </dgm:pt>
    <dgm:pt modelId="{0544DD6E-7CFA-4E3D-901F-699C88237AAA}" type="pres">
      <dgm:prSet presAssocID="{825CA5A1-C63F-4115-8A37-263FDECFBDA1}" presName="spacer" presStyleCnt="0"/>
      <dgm:spPr/>
    </dgm:pt>
    <dgm:pt modelId="{FA6692F0-63AF-4628-8123-A4D8309168CE}" type="pres">
      <dgm:prSet presAssocID="{324EB594-2D90-4047-97DF-1074283351F0}" presName="parentText" presStyleLbl="node1" presStyleIdx="1" presStyleCnt="4">
        <dgm:presLayoutVars>
          <dgm:chMax val="0"/>
          <dgm:bulletEnabled val="1"/>
        </dgm:presLayoutVars>
      </dgm:prSet>
      <dgm:spPr/>
    </dgm:pt>
    <dgm:pt modelId="{D583C6E3-EC11-4DA1-AF8A-26398A36B68D}" type="pres">
      <dgm:prSet presAssocID="{CE68EAD4-FA0C-4C9D-AB85-C9C3A75FC390}" presName="spacer" presStyleCnt="0"/>
      <dgm:spPr/>
    </dgm:pt>
    <dgm:pt modelId="{E9D75B78-A369-481B-99D6-B97132C0DD76}" type="pres">
      <dgm:prSet presAssocID="{01D993C9-C30C-4DCB-83AA-43DB663266AE}" presName="parentText" presStyleLbl="node1" presStyleIdx="2" presStyleCnt="4">
        <dgm:presLayoutVars>
          <dgm:chMax val="0"/>
          <dgm:bulletEnabled val="1"/>
        </dgm:presLayoutVars>
      </dgm:prSet>
      <dgm:spPr/>
    </dgm:pt>
    <dgm:pt modelId="{569A1047-05BA-4005-88BC-4CE32F0C55FF}" type="pres">
      <dgm:prSet presAssocID="{C874CBA3-1C90-48A9-AF42-62F728F35337}" presName="spacer" presStyleCnt="0"/>
      <dgm:spPr/>
    </dgm:pt>
    <dgm:pt modelId="{01322F6D-174B-446B-AD2E-644D8F861578}" type="pres">
      <dgm:prSet presAssocID="{45D53A36-04F3-45A3-87C0-D53945F77C6E}" presName="parentText" presStyleLbl="node1" presStyleIdx="3" presStyleCnt="4">
        <dgm:presLayoutVars>
          <dgm:chMax val="0"/>
          <dgm:bulletEnabled val="1"/>
        </dgm:presLayoutVars>
      </dgm:prSet>
      <dgm:spPr/>
    </dgm:pt>
  </dgm:ptLst>
  <dgm:cxnLst>
    <dgm:cxn modelId="{FDFFD738-6532-49C5-A696-DBF63C313AB0}" type="presOf" srcId="{01D993C9-C30C-4DCB-83AA-43DB663266AE}" destId="{E9D75B78-A369-481B-99D6-B97132C0DD76}" srcOrd="0" destOrd="0" presId="urn:microsoft.com/office/officeart/2005/8/layout/vList2"/>
    <dgm:cxn modelId="{499A1C3A-27F6-46C0-A0FD-64F1707E44FE}" type="presOf" srcId="{45D53A36-04F3-45A3-87C0-D53945F77C6E}" destId="{01322F6D-174B-446B-AD2E-644D8F861578}" srcOrd="0" destOrd="0" presId="urn:microsoft.com/office/officeart/2005/8/layout/vList2"/>
    <dgm:cxn modelId="{013B124B-0CCD-428E-BADC-C0E7C97186AB}" srcId="{5B883AED-8313-4000-B6DF-ADB767F277D8}" destId="{6551E6A7-9528-4560-A0A9-FCCB6ABA9CF9}" srcOrd="0" destOrd="0" parTransId="{AE1AD5DC-9E7B-4547-8558-FAB43828E16A}" sibTransId="{825CA5A1-C63F-4115-8A37-263FDECFBDA1}"/>
    <dgm:cxn modelId="{8DB4B676-59E5-43E6-A9E5-2707EB7CF9A2}" srcId="{5B883AED-8313-4000-B6DF-ADB767F277D8}" destId="{01D993C9-C30C-4DCB-83AA-43DB663266AE}" srcOrd="2" destOrd="0" parTransId="{6BC1419C-941A-4561-B148-60786A6E7D45}" sibTransId="{C874CBA3-1C90-48A9-AF42-62F728F35337}"/>
    <dgm:cxn modelId="{DFCCA18C-B23B-4ED4-A693-DF1397334E5D}" srcId="{5B883AED-8313-4000-B6DF-ADB767F277D8}" destId="{324EB594-2D90-4047-97DF-1074283351F0}" srcOrd="1" destOrd="0" parTransId="{14922D9B-1AAD-4766-9F64-EF92B4DE5475}" sibTransId="{CE68EAD4-FA0C-4C9D-AB85-C9C3A75FC390}"/>
    <dgm:cxn modelId="{39273A9F-577C-4160-A9F6-D68CA4CF5E06}" type="presOf" srcId="{5B883AED-8313-4000-B6DF-ADB767F277D8}" destId="{A6DEC5B4-C2D9-4446-8CDA-5CF4C74AE933}" srcOrd="0" destOrd="0" presId="urn:microsoft.com/office/officeart/2005/8/layout/vList2"/>
    <dgm:cxn modelId="{F9894FA6-F453-4D9E-842C-68AFEA8289B3}" srcId="{5B883AED-8313-4000-B6DF-ADB767F277D8}" destId="{45D53A36-04F3-45A3-87C0-D53945F77C6E}" srcOrd="3" destOrd="0" parTransId="{58E7A3A2-37B3-4E68-87D3-A1F0A0A72FA5}" sibTransId="{9B82C553-4BF4-4C9A-9CAA-5F90E042DB57}"/>
    <dgm:cxn modelId="{CACF03AC-8CD7-4A90-80AB-16B8752D294C}" type="presOf" srcId="{324EB594-2D90-4047-97DF-1074283351F0}" destId="{FA6692F0-63AF-4628-8123-A4D8309168CE}" srcOrd="0" destOrd="0" presId="urn:microsoft.com/office/officeart/2005/8/layout/vList2"/>
    <dgm:cxn modelId="{FAABF2F3-6BEC-499F-9972-C39675F08CF0}" type="presOf" srcId="{6551E6A7-9528-4560-A0A9-FCCB6ABA9CF9}" destId="{3C46ACB4-B029-48E7-95F8-571687CBF1CB}" srcOrd="0" destOrd="0" presId="urn:microsoft.com/office/officeart/2005/8/layout/vList2"/>
    <dgm:cxn modelId="{D3D4BE65-17BB-4BA5-A78E-6E5357B1AF30}" type="presParOf" srcId="{A6DEC5B4-C2D9-4446-8CDA-5CF4C74AE933}" destId="{3C46ACB4-B029-48E7-95F8-571687CBF1CB}" srcOrd="0" destOrd="0" presId="urn:microsoft.com/office/officeart/2005/8/layout/vList2"/>
    <dgm:cxn modelId="{589E2785-5E21-456C-9AE9-91A626B9E87E}" type="presParOf" srcId="{A6DEC5B4-C2D9-4446-8CDA-5CF4C74AE933}" destId="{0544DD6E-7CFA-4E3D-901F-699C88237AAA}" srcOrd="1" destOrd="0" presId="urn:microsoft.com/office/officeart/2005/8/layout/vList2"/>
    <dgm:cxn modelId="{D0F1C403-E004-4A0D-A6C3-33E8B41B9B95}" type="presParOf" srcId="{A6DEC5B4-C2D9-4446-8CDA-5CF4C74AE933}" destId="{FA6692F0-63AF-4628-8123-A4D8309168CE}" srcOrd="2" destOrd="0" presId="urn:microsoft.com/office/officeart/2005/8/layout/vList2"/>
    <dgm:cxn modelId="{1B3F6947-C49A-41BD-8CFE-B78D4FDE881F}" type="presParOf" srcId="{A6DEC5B4-C2D9-4446-8CDA-5CF4C74AE933}" destId="{D583C6E3-EC11-4DA1-AF8A-26398A36B68D}" srcOrd="3" destOrd="0" presId="urn:microsoft.com/office/officeart/2005/8/layout/vList2"/>
    <dgm:cxn modelId="{7295BC90-943D-49C2-863E-EBEA5B91CB54}" type="presParOf" srcId="{A6DEC5B4-C2D9-4446-8CDA-5CF4C74AE933}" destId="{E9D75B78-A369-481B-99D6-B97132C0DD76}" srcOrd="4" destOrd="0" presId="urn:microsoft.com/office/officeart/2005/8/layout/vList2"/>
    <dgm:cxn modelId="{8216C2BD-D64B-4AF1-BC9A-7588CD3FCDF6}" type="presParOf" srcId="{A6DEC5B4-C2D9-4446-8CDA-5CF4C74AE933}" destId="{569A1047-05BA-4005-88BC-4CE32F0C55FF}" srcOrd="5" destOrd="0" presId="urn:microsoft.com/office/officeart/2005/8/layout/vList2"/>
    <dgm:cxn modelId="{958EE400-6640-41B4-B935-263E785CA339}" type="presParOf" srcId="{A6DEC5B4-C2D9-4446-8CDA-5CF4C74AE933}" destId="{01322F6D-174B-446B-AD2E-644D8F86157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E46FA-898F-4581-B168-8D23A225F6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B76DCA-EE8D-4249-8D61-189C53741E09}">
      <dgm:prSet/>
      <dgm:spPr/>
      <dgm:t>
        <a:bodyPr/>
        <a:lstStyle/>
        <a:p>
          <a:r>
            <a:rPr lang="en-US"/>
            <a:t>“</a:t>
          </a:r>
          <a:r>
            <a:rPr lang="en-US" b="0" i="0"/>
            <a:t>The enrollment process can be very time consuming. It would be great if the process was more simple.”</a:t>
          </a:r>
          <a:endParaRPr lang="en-US"/>
        </a:p>
      </dgm:t>
    </dgm:pt>
    <dgm:pt modelId="{76C3109A-5F08-4939-A9F8-BCEAE97E3CFE}" type="parTrans" cxnId="{EFE6E777-9787-499A-AED5-D9BA150313B0}">
      <dgm:prSet/>
      <dgm:spPr/>
      <dgm:t>
        <a:bodyPr/>
        <a:lstStyle/>
        <a:p>
          <a:endParaRPr lang="en-US"/>
        </a:p>
      </dgm:t>
    </dgm:pt>
    <dgm:pt modelId="{225192A6-9212-4927-ADB4-6B4FF9272D95}" type="sibTrans" cxnId="{EFE6E777-9787-499A-AED5-D9BA150313B0}">
      <dgm:prSet/>
      <dgm:spPr/>
      <dgm:t>
        <a:bodyPr/>
        <a:lstStyle/>
        <a:p>
          <a:endParaRPr lang="en-US"/>
        </a:p>
      </dgm:t>
    </dgm:pt>
    <dgm:pt modelId="{46140A2E-2CFF-44DE-A137-1CF06A0E6090}">
      <dgm:prSet/>
      <dgm:spPr/>
      <dgm:t>
        <a:bodyPr/>
        <a:lstStyle/>
        <a:p>
          <a:r>
            <a:rPr lang="en-US"/>
            <a:t>“</a:t>
          </a:r>
          <a:r>
            <a:rPr lang="en-US" b="0" i="0"/>
            <a:t>Stricter rules for providers on who is eligible.”</a:t>
          </a:r>
          <a:endParaRPr lang="en-US"/>
        </a:p>
      </dgm:t>
    </dgm:pt>
    <dgm:pt modelId="{1134BBCC-4744-4941-825C-2C335690B566}" type="parTrans" cxnId="{87D9438C-2046-475E-8052-1674E18F4E76}">
      <dgm:prSet/>
      <dgm:spPr/>
      <dgm:t>
        <a:bodyPr/>
        <a:lstStyle/>
        <a:p>
          <a:endParaRPr lang="en-US"/>
        </a:p>
      </dgm:t>
    </dgm:pt>
    <dgm:pt modelId="{8CDDD55F-B988-4212-A553-D65F9AF709ED}" type="sibTrans" cxnId="{87D9438C-2046-475E-8052-1674E18F4E76}">
      <dgm:prSet/>
      <dgm:spPr/>
      <dgm:t>
        <a:bodyPr/>
        <a:lstStyle/>
        <a:p>
          <a:endParaRPr lang="en-US"/>
        </a:p>
      </dgm:t>
    </dgm:pt>
    <dgm:pt modelId="{E5DE9E79-F9F5-4501-A11C-73AACD73D908}">
      <dgm:prSet/>
      <dgm:spPr/>
      <dgm:t>
        <a:bodyPr/>
        <a:lstStyle/>
        <a:p>
          <a:r>
            <a:rPr lang="en-US"/>
            <a:t>“</a:t>
          </a:r>
          <a:r>
            <a:rPr lang="en-US" b="0" i="0"/>
            <a:t>The process can be frustrating because it often requires multiple outreach attempts to patients to return the loaner blood pressure cuff.”</a:t>
          </a:r>
          <a:endParaRPr lang="en-US"/>
        </a:p>
      </dgm:t>
    </dgm:pt>
    <dgm:pt modelId="{C24FDF6C-862F-4DC4-AD69-A89BD43D5540}" type="parTrans" cxnId="{467B2D15-0F2E-4B63-A1DC-32F1559BE6F6}">
      <dgm:prSet/>
      <dgm:spPr/>
      <dgm:t>
        <a:bodyPr/>
        <a:lstStyle/>
        <a:p>
          <a:endParaRPr lang="en-US"/>
        </a:p>
      </dgm:t>
    </dgm:pt>
    <dgm:pt modelId="{C8F6C5BF-4D9D-4F69-AC89-8B24BC9DEA09}" type="sibTrans" cxnId="{467B2D15-0F2E-4B63-A1DC-32F1559BE6F6}">
      <dgm:prSet/>
      <dgm:spPr/>
      <dgm:t>
        <a:bodyPr/>
        <a:lstStyle/>
        <a:p>
          <a:endParaRPr lang="en-US"/>
        </a:p>
      </dgm:t>
    </dgm:pt>
    <dgm:pt modelId="{C81DC6EF-98EE-4217-8AE3-F003113DE6B0}">
      <dgm:prSet/>
      <dgm:spPr/>
      <dgm:t>
        <a:bodyPr/>
        <a:lstStyle/>
        <a:p>
          <a:r>
            <a:rPr lang="en-US"/>
            <a:t>“Blood pressure cuffs are often returned after 2 or more weeks with no readings.”</a:t>
          </a:r>
        </a:p>
      </dgm:t>
    </dgm:pt>
    <dgm:pt modelId="{1E2F2277-A541-414D-86CF-D7107FDAA6C5}" type="parTrans" cxnId="{B9F76412-02F0-42A4-AE3D-2B972DF04AAA}">
      <dgm:prSet/>
      <dgm:spPr/>
      <dgm:t>
        <a:bodyPr/>
        <a:lstStyle/>
        <a:p>
          <a:endParaRPr lang="en-US"/>
        </a:p>
      </dgm:t>
    </dgm:pt>
    <dgm:pt modelId="{373D33D3-3924-4D85-95F2-E23EC4C062FA}" type="sibTrans" cxnId="{B9F76412-02F0-42A4-AE3D-2B972DF04AAA}">
      <dgm:prSet/>
      <dgm:spPr/>
      <dgm:t>
        <a:bodyPr/>
        <a:lstStyle/>
        <a:p>
          <a:endParaRPr lang="en-US"/>
        </a:p>
      </dgm:t>
    </dgm:pt>
    <dgm:pt modelId="{2217BFDB-0FE0-4FFE-9324-5B4D9C52CD9C}" type="pres">
      <dgm:prSet presAssocID="{1E3E46FA-898F-4581-B168-8D23A225F6DE}" presName="linear" presStyleCnt="0">
        <dgm:presLayoutVars>
          <dgm:animLvl val="lvl"/>
          <dgm:resizeHandles val="exact"/>
        </dgm:presLayoutVars>
      </dgm:prSet>
      <dgm:spPr/>
    </dgm:pt>
    <dgm:pt modelId="{E7AEA8B5-60AE-4E27-AB1E-36DA57C54136}" type="pres">
      <dgm:prSet presAssocID="{EEB76DCA-EE8D-4249-8D61-189C53741E09}" presName="parentText" presStyleLbl="node1" presStyleIdx="0" presStyleCnt="4">
        <dgm:presLayoutVars>
          <dgm:chMax val="0"/>
          <dgm:bulletEnabled val="1"/>
        </dgm:presLayoutVars>
      </dgm:prSet>
      <dgm:spPr/>
    </dgm:pt>
    <dgm:pt modelId="{4083BC5E-F768-4523-B12D-025089B65E22}" type="pres">
      <dgm:prSet presAssocID="{225192A6-9212-4927-ADB4-6B4FF9272D95}" presName="spacer" presStyleCnt="0"/>
      <dgm:spPr/>
    </dgm:pt>
    <dgm:pt modelId="{8291A16B-5E08-4CA1-B502-486EBDEBDDBA}" type="pres">
      <dgm:prSet presAssocID="{46140A2E-2CFF-44DE-A137-1CF06A0E6090}" presName="parentText" presStyleLbl="node1" presStyleIdx="1" presStyleCnt="4">
        <dgm:presLayoutVars>
          <dgm:chMax val="0"/>
          <dgm:bulletEnabled val="1"/>
        </dgm:presLayoutVars>
      </dgm:prSet>
      <dgm:spPr/>
    </dgm:pt>
    <dgm:pt modelId="{E4FC64E7-F2B9-4F22-A2C0-26A5D7DAAEA5}" type="pres">
      <dgm:prSet presAssocID="{8CDDD55F-B988-4212-A553-D65F9AF709ED}" presName="spacer" presStyleCnt="0"/>
      <dgm:spPr/>
    </dgm:pt>
    <dgm:pt modelId="{3A00A6B9-4032-4B2C-A448-A55F056D4D4C}" type="pres">
      <dgm:prSet presAssocID="{E5DE9E79-F9F5-4501-A11C-73AACD73D908}" presName="parentText" presStyleLbl="node1" presStyleIdx="2" presStyleCnt="4">
        <dgm:presLayoutVars>
          <dgm:chMax val="0"/>
          <dgm:bulletEnabled val="1"/>
        </dgm:presLayoutVars>
      </dgm:prSet>
      <dgm:spPr/>
    </dgm:pt>
    <dgm:pt modelId="{FDAF473C-7BA7-4813-AE94-207E4EAE8318}" type="pres">
      <dgm:prSet presAssocID="{C8F6C5BF-4D9D-4F69-AC89-8B24BC9DEA09}" presName="spacer" presStyleCnt="0"/>
      <dgm:spPr/>
    </dgm:pt>
    <dgm:pt modelId="{9E9EA2EA-D828-4933-B658-E3E67C3CA078}" type="pres">
      <dgm:prSet presAssocID="{C81DC6EF-98EE-4217-8AE3-F003113DE6B0}" presName="parentText" presStyleLbl="node1" presStyleIdx="3" presStyleCnt="4">
        <dgm:presLayoutVars>
          <dgm:chMax val="0"/>
          <dgm:bulletEnabled val="1"/>
        </dgm:presLayoutVars>
      </dgm:prSet>
      <dgm:spPr/>
    </dgm:pt>
  </dgm:ptLst>
  <dgm:cxnLst>
    <dgm:cxn modelId="{C7430308-81D4-4496-8C69-85FA7B6534E1}" type="presOf" srcId="{C81DC6EF-98EE-4217-8AE3-F003113DE6B0}" destId="{9E9EA2EA-D828-4933-B658-E3E67C3CA078}" srcOrd="0" destOrd="0" presId="urn:microsoft.com/office/officeart/2005/8/layout/vList2"/>
    <dgm:cxn modelId="{B9F76412-02F0-42A4-AE3D-2B972DF04AAA}" srcId="{1E3E46FA-898F-4581-B168-8D23A225F6DE}" destId="{C81DC6EF-98EE-4217-8AE3-F003113DE6B0}" srcOrd="3" destOrd="0" parTransId="{1E2F2277-A541-414D-86CF-D7107FDAA6C5}" sibTransId="{373D33D3-3924-4D85-95F2-E23EC4C062FA}"/>
    <dgm:cxn modelId="{467B2D15-0F2E-4B63-A1DC-32F1559BE6F6}" srcId="{1E3E46FA-898F-4581-B168-8D23A225F6DE}" destId="{E5DE9E79-F9F5-4501-A11C-73AACD73D908}" srcOrd="2" destOrd="0" parTransId="{C24FDF6C-862F-4DC4-AD69-A89BD43D5540}" sibTransId="{C8F6C5BF-4D9D-4F69-AC89-8B24BC9DEA09}"/>
    <dgm:cxn modelId="{BCD8F65D-35A7-495D-BC1A-2ABE4B6FA8FA}" type="presOf" srcId="{46140A2E-2CFF-44DE-A137-1CF06A0E6090}" destId="{8291A16B-5E08-4CA1-B502-486EBDEBDDBA}" srcOrd="0" destOrd="0" presId="urn:microsoft.com/office/officeart/2005/8/layout/vList2"/>
    <dgm:cxn modelId="{EFE6E777-9787-499A-AED5-D9BA150313B0}" srcId="{1E3E46FA-898F-4581-B168-8D23A225F6DE}" destId="{EEB76DCA-EE8D-4249-8D61-189C53741E09}" srcOrd="0" destOrd="0" parTransId="{76C3109A-5F08-4939-A9F8-BCEAE97E3CFE}" sibTransId="{225192A6-9212-4927-ADB4-6B4FF9272D95}"/>
    <dgm:cxn modelId="{FA074886-53F1-43BD-9ACC-44A44EB27A58}" type="presOf" srcId="{1E3E46FA-898F-4581-B168-8D23A225F6DE}" destId="{2217BFDB-0FE0-4FFE-9324-5B4D9C52CD9C}" srcOrd="0" destOrd="0" presId="urn:microsoft.com/office/officeart/2005/8/layout/vList2"/>
    <dgm:cxn modelId="{87D9438C-2046-475E-8052-1674E18F4E76}" srcId="{1E3E46FA-898F-4581-B168-8D23A225F6DE}" destId="{46140A2E-2CFF-44DE-A137-1CF06A0E6090}" srcOrd="1" destOrd="0" parTransId="{1134BBCC-4744-4941-825C-2C335690B566}" sibTransId="{8CDDD55F-B988-4212-A553-D65F9AF709ED}"/>
    <dgm:cxn modelId="{3C3391BB-AE2B-4116-BBFB-1148220D8254}" type="presOf" srcId="{E5DE9E79-F9F5-4501-A11C-73AACD73D908}" destId="{3A00A6B9-4032-4B2C-A448-A55F056D4D4C}" srcOrd="0" destOrd="0" presId="urn:microsoft.com/office/officeart/2005/8/layout/vList2"/>
    <dgm:cxn modelId="{D9630BFE-ADCD-4D67-BDBF-F4C1C1802BCB}" type="presOf" srcId="{EEB76DCA-EE8D-4249-8D61-189C53741E09}" destId="{E7AEA8B5-60AE-4E27-AB1E-36DA57C54136}" srcOrd="0" destOrd="0" presId="urn:microsoft.com/office/officeart/2005/8/layout/vList2"/>
    <dgm:cxn modelId="{41D79859-16C9-43B6-AC31-87E82B88CEB7}" type="presParOf" srcId="{2217BFDB-0FE0-4FFE-9324-5B4D9C52CD9C}" destId="{E7AEA8B5-60AE-4E27-AB1E-36DA57C54136}" srcOrd="0" destOrd="0" presId="urn:microsoft.com/office/officeart/2005/8/layout/vList2"/>
    <dgm:cxn modelId="{4517910F-4E43-48AB-A50E-02140CBE7569}" type="presParOf" srcId="{2217BFDB-0FE0-4FFE-9324-5B4D9C52CD9C}" destId="{4083BC5E-F768-4523-B12D-025089B65E22}" srcOrd="1" destOrd="0" presId="urn:microsoft.com/office/officeart/2005/8/layout/vList2"/>
    <dgm:cxn modelId="{BBE197AB-8F97-4518-AD18-6AE530BB932F}" type="presParOf" srcId="{2217BFDB-0FE0-4FFE-9324-5B4D9C52CD9C}" destId="{8291A16B-5E08-4CA1-B502-486EBDEBDDBA}" srcOrd="2" destOrd="0" presId="urn:microsoft.com/office/officeart/2005/8/layout/vList2"/>
    <dgm:cxn modelId="{B4D7ECE1-EFEC-4B39-A0E9-887AB2EFC53F}" type="presParOf" srcId="{2217BFDB-0FE0-4FFE-9324-5B4D9C52CD9C}" destId="{E4FC64E7-F2B9-4F22-A2C0-26A5D7DAAEA5}" srcOrd="3" destOrd="0" presId="urn:microsoft.com/office/officeart/2005/8/layout/vList2"/>
    <dgm:cxn modelId="{EA59748B-9265-4EBD-A769-B12F87594B47}" type="presParOf" srcId="{2217BFDB-0FE0-4FFE-9324-5B4D9C52CD9C}" destId="{3A00A6B9-4032-4B2C-A448-A55F056D4D4C}" srcOrd="4" destOrd="0" presId="urn:microsoft.com/office/officeart/2005/8/layout/vList2"/>
    <dgm:cxn modelId="{E8C74F45-BC20-4364-B6F8-6FF9E6F89DEF}" type="presParOf" srcId="{2217BFDB-0FE0-4FFE-9324-5B4D9C52CD9C}" destId="{FDAF473C-7BA7-4813-AE94-207E4EAE8318}" srcOrd="5" destOrd="0" presId="urn:microsoft.com/office/officeart/2005/8/layout/vList2"/>
    <dgm:cxn modelId="{55D56C6E-9150-4790-8655-C512714AC392}" type="presParOf" srcId="{2217BFDB-0FE0-4FFE-9324-5B4D9C52CD9C}" destId="{9E9EA2EA-D828-4933-B658-E3E67C3CA07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9C76F-C1FF-483E-AEB8-BC9091DE6C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C6D787-01A6-47EC-90D1-B6BEB08DABB0}">
      <dgm:prSet/>
      <dgm:spPr/>
      <dgm:t>
        <a:bodyPr/>
        <a:lstStyle/>
        <a:p>
          <a:r>
            <a:rPr lang="en-US"/>
            <a:t>Improve device tracking accuracy.</a:t>
          </a:r>
        </a:p>
      </dgm:t>
    </dgm:pt>
    <dgm:pt modelId="{D87D7C48-4FBF-49AD-AB23-3FDEFFC26B23}" type="parTrans" cxnId="{04466298-29AA-4D84-BD2A-C481F55C8982}">
      <dgm:prSet/>
      <dgm:spPr/>
      <dgm:t>
        <a:bodyPr/>
        <a:lstStyle/>
        <a:p>
          <a:endParaRPr lang="en-US"/>
        </a:p>
      </dgm:t>
    </dgm:pt>
    <dgm:pt modelId="{C8448EC2-F355-4BE7-946F-5F9213FD61C2}" type="sibTrans" cxnId="{04466298-29AA-4D84-BD2A-C481F55C8982}">
      <dgm:prSet/>
      <dgm:spPr/>
      <dgm:t>
        <a:bodyPr/>
        <a:lstStyle/>
        <a:p>
          <a:endParaRPr lang="en-US"/>
        </a:p>
      </dgm:t>
    </dgm:pt>
    <dgm:pt modelId="{EFDD993A-4B2B-48EF-989D-17BE5ED86254}">
      <dgm:prSet/>
      <dgm:spPr/>
      <dgm:t>
        <a:bodyPr/>
        <a:lstStyle/>
        <a:p>
          <a:r>
            <a:rPr lang="en-US"/>
            <a:t>Improve our patient education packets to include signs and symptoms of stroke and heart attack and low-sodium diet.</a:t>
          </a:r>
        </a:p>
      </dgm:t>
    </dgm:pt>
    <dgm:pt modelId="{F0D7C439-4A5B-4AC4-8998-4B48E6024921}" type="parTrans" cxnId="{3225B205-A9F2-4A6A-84F0-817E2F9BD96F}">
      <dgm:prSet/>
      <dgm:spPr/>
      <dgm:t>
        <a:bodyPr/>
        <a:lstStyle/>
        <a:p>
          <a:endParaRPr lang="en-US"/>
        </a:p>
      </dgm:t>
    </dgm:pt>
    <dgm:pt modelId="{660E6CED-6306-4838-B604-C7B49E7A0117}" type="sibTrans" cxnId="{3225B205-A9F2-4A6A-84F0-817E2F9BD96F}">
      <dgm:prSet/>
      <dgm:spPr/>
      <dgm:t>
        <a:bodyPr/>
        <a:lstStyle/>
        <a:p>
          <a:endParaRPr lang="en-US"/>
        </a:p>
      </dgm:t>
    </dgm:pt>
    <dgm:pt modelId="{24839185-B6A5-47C7-BF91-0CA4132EDE40}">
      <dgm:prSet/>
      <dgm:spPr/>
      <dgm:t>
        <a:bodyPr/>
        <a:lstStyle/>
        <a:p>
          <a:r>
            <a:rPr lang="en-US" dirty="0"/>
            <a:t>Improving provider/RN education on appropriate patients.</a:t>
          </a:r>
        </a:p>
      </dgm:t>
    </dgm:pt>
    <dgm:pt modelId="{41EE96EC-60F3-4ECD-8CC4-1DEE1C712E85}" type="parTrans" cxnId="{268A2EC4-7BAB-43C8-9687-48E2D6A6FB01}">
      <dgm:prSet/>
      <dgm:spPr/>
      <dgm:t>
        <a:bodyPr/>
        <a:lstStyle/>
        <a:p>
          <a:endParaRPr lang="en-US"/>
        </a:p>
      </dgm:t>
    </dgm:pt>
    <dgm:pt modelId="{721BA2DC-6F5C-4096-8B42-1224AA517BD3}" type="sibTrans" cxnId="{268A2EC4-7BAB-43C8-9687-48E2D6A6FB01}">
      <dgm:prSet/>
      <dgm:spPr/>
      <dgm:t>
        <a:bodyPr/>
        <a:lstStyle/>
        <a:p>
          <a:endParaRPr lang="en-US"/>
        </a:p>
      </dgm:t>
    </dgm:pt>
    <dgm:pt modelId="{A729739E-1F1A-435C-8DFB-9246180A537A}">
      <dgm:prSet/>
      <dgm:spPr/>
      <dgm:t>
        <a:bodyPr/>
        <a:lstStyle/>
        <a:p>
          <a:r>
            <a:rPr lang="en-US" dirty="0"/>
            <a:t>Continue evaluating supply and demand to ensure we have ample inventory in both sizes.</a:t>
          </a:r>
        </a:p>
      </dgm:t>
    </dgm:pt>
    <dgm:pt modelId="{85091665-500F-4420-826A-A27A74B3057E}" type="parTrans" cxnId="{691A9349-1AD9-427A-9843-E6549E4FB06D}">
      <dgm:prSet/>
      <dgm:spPr/>
      <dgm:t>
        <a:bodyPr/>
        <a:lstStyle/>
        <a:p>
          <a:endParaRPr lang="en-US"/>
        </a:p>
      </dgm:t>
    </dgm:pt>
    <dgm:pt modelId="{E85AC01E-24AB-4E32-8F0F-07D9EB65B609}" type="sibTrans" cxnId="{691A9349-1AD9-427A-9843-E6549E4FB06D}">
      <dgm:prSet/>
      <dgm:spPr/>
      <dgm:t>
        <a:bodyPr/>
        <a:lstStyle/>
        <a:p>
          <a:endParaRPr lang="en-US"/>
        </a:p>
      </dgm:t>
    </dgm:pt>
    <dgm:pt modelId="{EDFDE70E-EDDE-4FBB-8601-C6F240A29B98}">
      <dgm:prSet/>
      <dgm:spPr/>
      <dgm:t>
        <a:bodyPr/>
        <a:lstStyle/>
        <a:p>
          <a:r>
            <a:rPr lang="en-US" dirty="0"/>
            <a:t>Seek funding sources to re-supply BP cuffs.</a:t>
          </a:r>
        </a:p>
      </dgm:t>
    </dgm:pt>
    <dgm:pt modelId="{80C5684E-EAD2-4884-BA32-2F6ADE34D6F9}" type="parTrans" cxnId="{50013303-24FC-4533-9BAD-0115F9858762}">
      <dgm:prSet/>
      <dgm:spPr/>
      <dgm:t>
        <a:bodyPr/>
        <a:lstStyle/>
        <a:p>
          <a:endParaRPr lang="en-US"/>
        </a:p>
      </dgm:t>
    </dgm:pt>
    <dgm:pt modelId="{D8DEE615-474E-4817-B99E-12FBEF14E910}" type="sibTrans" cxnId="{50013303-24FC-4533-9BAD-0115F9858762}">
      <dgm:prSet/>
      <dgm:spPr/>
      <dgm:t>
        <a:bodyPr/>
        <a:lstStyle/>
        <a:p>
          <a:endParaRPr lang="en-US"/>
        </a:p>
      </dgm:t>
    </dgm:pt>
    <dgm:pt modelId="{AAA59586-DCB2-4796-9E8A-819A81E4C772}" type="pres">
      <dgm:prSet presAssocID="{0959C76F-C1FF-483E-AEB8-BC9091DE6C64}" presName="linear" presStyleCnt="0">
        <dgm:presLayoutVars>
          <dgm:animLvl val="lvl"/>
          <dgm:resizeHandles val="exact"/>
        </dgm:presLayoutVars>
      </dgm:prSet>
      <dgm:spPr/>
    </dgm:pt>
    <dgm:pt modelId="{5310048C-7CAE-4736-A320-7331F8D34142}" type="pres">
      <dgm:prSet presAssocID="{1CC6D787-01A6-47EC-90D1-B6BEB08DABB0}" presName="parentText" presStyleLbl="node1" presStyleIdx="0" presStyleCnt="5">
        <dgm:presLayoutVars>
          <dgm:chMax val="0"/>
          <dgm:bulletEnabled val="1"/>
        </dgm:presLayoutVars>
      </dgm:prSet>
      <dgm:spPr/>
    </dgm:pt>
    <dgm:pt modelId="{A08F4FD9-A242-4A5F-A365-72CCDDBBBE64}" type="pres">
      <dgm:prSet presAssocID="{C8448EC2-F355-4BE7-946F-5F9213FD61C2}" presName="spacer" presStyleCnt="0"/>
      <dgm:spPr/>
    </dgm:pt>
    <dgm:pt modelId="{53568095-7693-4BDC-B3FD-D32EA7825341}" type="pres">
      <dgm:prSet presAssocID="{EFDD993A-4B2B-48EF-989D-17BE5ED86254}" presName="parentText" presStyleLbl="node1" presStyleIdx="1" presStyleCnt="5">
        <dgm:presLayoutVars>
          <dgm:chMax val="0"/>
          <dgm:bulletEnabled val="1"/>
        </dgm:presLayoutVars>
      </dgm:prSet>
      <dgm:spPr/>
    </dgm:pt>
    <dgm:pt modelId="{8725263C-0AA6-45E9-950A-1577152A7C1C}" type="pres">
      <dgm:prSet presAssocID="{660E6CED-6306-4838-B604-C7B49E7A0117}" presName="spacer" presStyleCnt="0"/>
      <dgm:spPr/>
    </dgm:pt>
    <dgm:pt modelId="{B7244960-3543-41C5-A271-32D5E5AA20C1}" type="pres">
      <dgm:prSet presAssocID="{24839185-B6A5-47C7-BF91-0CA4132EDE40}" presName="parentText" presStyleLbl="node1" presStyleIdx="2" presStyleCnt="5">
        <dgm:presLayoutVars>
          <dgm:chMax val="0"/>
          <dgm:bulletEnabled val="1"/>
        </dgm:presLayoutVars>
      </dgm:prSet>
      <dgm:spPr/>
    </dgm:pt>
    <dgm:pt modelId="{D95D1F56-57D5-40A1-8576-754AE7ACBF17}" type="pres">
      <dgm:prSet presAssocID="{721BA2DC-6F5C-4096-8B42-1224AA517BD3}" presName="spacer" presStyleCnt="0"/>
      <dgm:spPr/>
    </dgm:pt>
    <dgm:pt modelId="{CD39C4D1-BC08-4AC8-976E-5DB8EF2B6571}" type="pres">
      <dgm:prSet presAssocID="{A729739E-1F1A-435C-8DFB-9246180A537A}" presName="parentText" presStyleLbl="node1" presStyleIdx="3" presStyleCnt="5">
        <dgm:presLayoutVars>
          <dgm:chMax val="0"/>
          <dgm:bulletEnabled val="1"/>
        </dgm:presLayoutVars>
      </dgm:prSet>
      <dgm:spPr/>
    </dgm:pt>
    <dgm:pt modelId="{8FD41224-14D2-4C81-A6F9-FD5B9E57EFDA}" type="pres">
      <dgm:prSet presAssocID="{E85AC01E-24AB-4E32-8F0F-07D9EB65B609}" presName="spacer" presStyleCnt="0"/>
      <dgm:spPr/>
    </dgm:pt>
    <dgm:pt modelId="{065537DA-BC23-485B-8D2E-26F4DFFDE9E4}" type="pres">
      <dgm:prSet presAssocID="{EDFDE70E-EDDE-4FBB-8601-C6F240A29B98}" presName="parentText" presStyleLbl="node1" presStyleIdx="4" presStyleCnt="5" custLinFactNeighborX="-4598" custLinFactNeighborY="-44561">
        <dgm:presLayoutVars>
          <dgm:chMax val="0"/>
          <dgm:bulletEnabled val="1"/>
        </dgm:presLayoutVars>
      </dgm:prSet>
      <dgm:spPr/>
    </dgm:pt>
  </dgm:ptLst>
  <dgm:cxnLst>
    <dgm:cxn modelId="{50013303-24FC-4533-9BAD-0115F9858762}" srcId="{0959C76F-C1FF-483E-AEB8-BC9091DE6C64}" destId="{EDFDE70E-EDDE-4FBB-8601-C6F240A29B98}" srcOrd="4" destOrd="0" parTransId="{80C5684E-EAD2-4884-BA32-2F6ADE34D6F9}" sibTransId="{D8DEE615-474E-4817-B99E-12FBEF14E910}"/>
    <dgm:cxn modelId="{3225B205-A9F2-4A6A-84F0-817E2F9BD96F}" srcId="{0959C76F-C1FF-483E-AEB8-BC9091DE6C64}" destId="{EFDD993A-4B2B-48EF-989D-17BE5ED86254}" srcOrd="1" destOrd="0" parTransId="{F0D7C439-4A5B-4AC4-8998-4B48E6024921}" sibTransId="{660E6CED-6306-4838-B604-C7B49E7A0117}"/>
    <dgm:cxn modelId="{DFB9950F-F9B9-491C-9438-77A45C5DF166}" type="presOf" srcId="{0959C76F-C1FF-483E-AEB8-BC9091DE6C64}" destId="{AAA59586-DCB2-4796-9E8A-819A81E4C772}" srcOrd="0" destOrd="0" presId="urn:microsoft.com/office/officeart/2005/8/layout/vList2"/>
    <dgm:cxn modelId="{255F9019-7C77-457F-BFCF-229DE1727B1F}" type="presOf" srcId="{EFDD993A-4B2B-48EF-989D-17BE5ED86254}" destId="{53568095-7693-4BDC-B3FD-D32EA7825341}" srcOrd="0" destOrd="0" presId="urn:microsoft.com/office/officeart/2005/8/layout/vList2"/>
    <dgm:cxn modelId="{BAD0E227-7D0D-45D6-92FA-1E754A51F2A7}" type="presOf" srcId="{24839185-B6A5-47C7-BF91-0CA4132EDE40}" destId="{B7244960-3543-41C5-A271-32D5E5AA20C1}" srcOrd="0" destOrd="0" presId="urn:microsoft.com/office/officeart/2005/8/layout/vList2"/>
    <dgm:cxn modelId="{691A9349-1AD9-427A-9843-E6549E4FB06D}" srcId="{0959C76F-C1FF-483E-AEB8-BC9091DE6C64}" destId="{A729739E-1F1A-435C-8DFB-9246180A537A}" srcOrd="3" destOrd="0" parTransId="{85091665-500F-4420-826A-A27A74B3057E}" sibTransId="{E85AC01E-24AB-4E32-8F0F-07D9EB65B609}"/>
    <dgm:cxn modelId="{5471CD6C-4920-448E-86C8-00172AA5D378}" type="presOf" srcId="{A729739E-1F1A-435C-8DFB-9246180A537A}" destId="{CD39C4D1-BC08-4AC8-976E-5DB8EF2B6571}" srcOrd="0" destOrd="0" presId="urn:microsoft.com/office/officeart/2005/8/layout/vList2"/>
    <dgm:cxn modelId="{CEBE4157-E8E1-4F8D-8076-C4A52C782ABF}" type="presOf" srcId="{EDFDE70E-EDDE-4FBB-8601-C6F240A29B98}" destId="{065537DA-BC23-485B-8D2E-26F4DFFDE9E4}" srcOrd="0" destOrd="0" presId="urn:microsoft.com/office/officeart/2005/8/layout/vList2"/>
    <dgm:cxn modelId="{04466298-29AA-4D84-BD2A-C481F55C8982}" srcId="{0959C76F-C1FF-483E-AEB8-BC9091DE6C64}" destId="{1CC6D787-01A6-47EC-90D1-B6BEB08DABB0}" srcOrd="0" destOrd="0" parTransId="{D87D7C48-4FBF-49AD-AB23-3FDEFFC26B23}" sibTransId="{C8448EC2-F355-4BE7-946F-5F9213FD61C2}"/>
    <dgm:cxn modelId="{743D1FA4-D513-41D8-BF8B-3F1C793D088A}" type="presOf" srcId="{1CC6D787-01A6-47EC-90D1-B6BEB08DABB0}" destId="{5310048C-7CAE-4736-A320-7331F8D34142}" srcOrd="0" destOrd="0" presId="urn:microsoft.com/office/officeart/2005/8/layout/vList2"/>
    <dgm:cxn modelId="{268A2EC4-7BAB-43C8-9687-48E2D6A6FB01}" srcId="{0959C76F-C1FF-483E-AEB8-BC9091DE6C64}" destId="{24839185-B6A5-47C7-BF91-0CA4132EDE40}" srcOrd="2" destOrd="0" parTransId="{41EE96EC-60F3-4ECD-8CC4-1DEE1C712E85}" sibTransId="{721BA2DC-6F5C-4096-8B42-1224AA517BD3}"/>
    <dgm:cxn modelId="{C7396C49-DBCC-46D9-9944-4E59ADFE6EB7}" type="presParOf" srcId="{AAA59586-DCB2-4796-9E8A-819A81E4C772}" destId="{5310048C-7CAE-4736-A320-7331F8D34142}" srcOrd="0" destOrd="0" presId="urn:microsoft.com/office/officeart/2005/8/layout/vList2"/>
    <dgm:cxn modelId="{D5A6C657-8D7A-4871-9DAB-D80C73BCE6AF}" type="presParOf" srcId="{AAA59586-DCB2-4796-9E8A-819A81E4C772}" destId="{A08F4FD9-A242-4A5F-A365-72CCDDBBBE64}" srcOrd="1" destOrd="0" presId="urn:microsoft.com/office/officeart/2005/8/layout/vList2"/>
    <dgm:cxn modelId="{AD63B50F-BDC8-4FCE-BB75-BC48BE014562}" type="presParOf" srcId="{AAA59586-DCB2-4796-9E8A-819A81E4C772}" destId="{53568095-7693-4BDC-B3FD-D32EA7825341}" srcOrd="2" destOrd="0" presId="urn:microsoft.com/office/officeart/2005/8/layout/vList2"/>
    <dgm:cxn modelId="{04FC224F-3FE0-4F62-920D-C3D668EB6683}" type="presParOf" srcId="{AAA59586-DCB2-4796-9E8A-819A81E4C772}" destId="{8725263C-0AA6-45E9-950A-1577152A7C1C}" srcOrd="3" destOrd="0" presId="urn:microsoft.com/office/officeart/2005/8/layout/vList2"/>
    <dgm:cxn modelId="{F31422B2-2AA7-4E10-8D5F-26FCC9184E00}" type="presParOf" srcId="{AAA59586-DCB2-4796-9E8A-819A81E4C772}" destId="{B7244960-3543-41C5-A271-32D5E5AA20C1}" srcOrd="4" destOrd="0" presId="urn:microsoft.com/office/officeart/2005/8/layout/vList2"/>
    <dgm:cxn modelId="{84BED66D-8FD2-4742-8F90-E2CB3FEB5AAB}" type="presParOf" srcId="{AAA59586-DCB2-4796-9E8A-819A81E4C772}" destId="{D95D1F56-57D5-40A1-8576-754AE7ACBF17}" srcOrd="5" destOrd="0" presId="urn:microsoft.com/office/officeart/2005/8/layout/vList2"/>
    <dgm:cxn modelId="{0A1EEF90-0057-48D5-A2F3-FED226EC561F}" type="presParOf" srcId="{AAA59586-DCB2-4796-9E8A-819A81E4C772}" destId="{CD39C4D1-BC08-4AC8-976E-5DB8EF2B6571}" srcOrd="6" destOrd="0" presId="urn:microsoft.com/office/officeart/2005/8/layout/vList2"/>
    <dgm:cxn modelId="{2F2331B6-61C1-4E73-8FFD-41FE793619EC}" type="presParOf" srcId="{AAA59586-DCB2-4796-9E8A-819A81E4C772}" destId="{8FD41224-14D2-4C81-A6F9-FD5B9E57EFDA}" srcOrd="7" destOrd="0" presId="urn:microsoft.com/office/officeart/2005/8/layout/vList2"/>
    <dgm:cxn modelId="{C47CDEB1-530B-40E4-8D5C-3F83AEC55480}" type="presParOf" srcId="{AAA59586-DCB2-4796-9E8A-819A81E4C772}" destId="{065537DA-BC23-485B-8D2E-26F4DFFDE9E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D70A5-B70E-4049-AF2F-B6F521B070A1}">
      <dsp:nvSpPr>
        <dsp:cNvPr id="0" name=""/>
        <dsp:cNvSpPr/>
      </dsp:nvSpPr>
      <dsp:spPr>
        <a:xfrm>
          <a:off x="494153" y="0"/>
          <a:ext cx="5600404" cy="452167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FD9F7-389F-4254-99E1-0959227CF84E}">
      <dsp:nvSpPr>
        <dsp:cNvPr id="0" name=""/>
        <dsp:cNvSpPr/>
      </dsp:nvSpPr>
      <dsp:spPr>
        <a:xfrm>
          <a:off x="3297" y="1356501"/>
          <a:ext cx="1586052" cy="1808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Action is created and sent to SMBP project leader by RN after the visit</a:t>
          </a:r>
        </a:p>
      </dsp:txBody>
      <dsp:txXfrm>
        <a:off x="80722" y="1433926"/>
        <a:ext cx="1431202" cy="1653818"/>
      </dsp:txXfrm>
    </dsp:sp>
    <dsp:sp modelId="{2E32DAA0-FDA2-4F1A-938D-C6AB6B3E550F}">
      <dsp:nvSpPr>
        <dsp:cNvPr id="0" name=""/>
        <dsp:cNvSpPr/>
      </dsp:nvSpPr>
      <dsp:spPr>
        <a:xfrm>
          <a:off x="1668652" y="1356501"/>
          <a:ext cx="1586052" cy="1808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577850">
            <a:lnSpc>
              <a:spcPct val="90000"/>
            </a:lnSpc>
            <a:spcBef>
              <a:spcPct val="0"/>
            </a:spcBef>
            <a:spcAft>
              <a:spcPct val="35000"/>
            </a:spcAft>
            <a:buNone/>
          </a:pPr>
          <a:r>
            <a:rPr lang="en-US" sz="1300" kern="1200"/>
            <a:t>Once the Action is received, information is added to an Excel spreadsheet with:</a:t>
          </a:r>
        </a:p>
        <a:p>
          <a:pPr marL="114300" lvl="1" indent="-114300" algn="l" defTabSz="622300">
            <a:lnSpc>
              <a:spcPct val="90000"/>
            </a:lnSpc>
            <a:spcBef>
              <a:spcPct val="0"/>
            </a:spcBef>
            <a:spcAft>
              <a:spcPct val="15000"/>
            </a:spcAft>
            <a:buChar char="•"/>
          </a:pPr>
          <a:r>
            <a:rPr lang="en-US" sz="1400" kern="1200"/>
            <a:t>Serial Number,</a:t>
          </a:r>
        </a:p>
        <a:p>
          <a:pPr marL="114300" lvl="1" indent="-114300" algn="l" defTabSz="622300">
            <a:lnSpc>
              <a:spcPct val="90000"/>
            </a:lnSpc>
            <a:spcBef>
              <a:spcPct val="0"/>
            </a:spcBef>
            <a:spcAft>
              <a:spcPct val="15000"/>
            </a:spcAft>
            <a:buChar char="•"/>
          </a:pPr>
          <a:r>
            <a:rPr lang="en-US" sz="1400" kern="1200"/>
            <a:t>Date given</a:t>
          </a:r>
        </a:p>
        <a:p>
          <a:pPr marL="114300" lvl="1" indent="-114300" algn="l" defTabSz="622300">
            <a:lnSpc>
              <a:spcPct val="90000"/>
            </a:lnSpc>
            <a:spcBef>
              <a:spcPct val="0"/>
            </a:spcBef>
            <a:spcAft>
              <a:spcPct val="15000"/>
            </a:spcAft>
            <a:buChar char="•"/>
          </a:pPr>
          <a:r>
            <a:rPr lang="en-US" sz="1400" kern="1200"/>
            <a:t>Patient name &amp; DOB</a:t>
          </a:r>
        </a:p>
        <a:p>
          <a:pPr marL="114300" lvl="1" indent="-114300" algn="l" defTabSz="622300">
            <a:lnSpc>
              <a:spcPct val="90000"/>
            </a:lnSpc>
            <a:spcBef>
              <a:spcPct val="0"/>
            </a:spcBef>
            <a:spcAft>
              <a:spcPct val="15000"/>
            </a:spcAft>
            <a:buChar char="•"/>
          </a:pPr>
          <a:r>
            <a:rPr lang="en-US" sz="1400" kern="1200"/>
            <a:t>Note if dispensed a large cuff</a:t>
          </a:r>
        </a:p>
      </dsp:txBody>
      <dsp:txXfrm>
        <a:off x="1746077" y="1433926"/>
        <a:ext cx="1431202" cy="1653818"/>
      </dsp:txXfrm>
    </dsp:sp>
    <dsp:sp modelId="{8CE1E66C-85F0-4357-AABF-666C61EB28B8}">
      <dsp:nvSpPr>
        <dsp:cNvPr id="0" name=""/>
        <dsp:cNvSpPr/>
      </dsp:nvSpPr>
      <dsp:spPr>
        <a:xfrm>
          <a:off x="3334006" y="1356501"/>
          <a:ext cx="1586052" cy="1808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Once the BP cuff is returned, the  patient’s pre-program and post-program BP averages are added to spreadsheet </a:t>
          </a:r>
        </a:p>
      </dsp:txBody>
      <dsp:txXfrm>
        <a:off x="3411431" y="1433926"/>
        <a:ext cx="1431202" cy="1653818"/>
      </dsp:txXfrm>
    </dsp:sp>
    <dsp:sp modelId="{327BA46B-8BE0-43EF-8E6D-9B8A305EECDB}">
      <dsp:nvSpPr>
        <dsp:cNvPr id="0" name=""/>
        <dsp:cNvSpPr/>
      </dsp:nvSpPr>
      <dsp:spPr>
        <a:xfrm>
          <a:off x="4999361" y="1356501"/>
          <a:ext cx="1586052" cy="1808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These numbers are reported every 3 months to </a:t>
          </a:r>
          <a:r>
            <a:rPr lang="en-US" sz="1300" kern="1200">
              <a:solidFill>
                <a:schemeClr val="bg1"/>
              </a:solidFill>
            </a:rPr>
            <a:t>Health Informatics Team</a:t>
          </a:r>
          <a:endParaRPr lang="en-US" sz="1300" kern="1200">
            <a:solidFill>
              <a:schemeClr val="tx1"/>
            </a:solidFill>
          </a:endParaRPr>
        </a:p>
      </dsp:txBody>
      <dsp:txXfrm>
        <a:off x="5076786" y="1433926"/>
        <a:ext cx="1431202" cy="1653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6ACB4-B029-48E7-95F8-571687CBF1CB}">
      <dsp:nvSpPr>
        <dsp:cNvPr id="0" name=""/>
        <dsp:cNvSpPr/>
      </dsp:nvSpPr>
      <dsp:spPr>
        <a:xfrm>
          <a:off x="0" y="97561"/>
          <a:ext cx="5364610" cy="1038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t>
          </a:r>
          <a:r>
            <a:rPr lang="en-US" sz="1200" b="0" i="0" kern="1200"/>
            <a:t>Definitely a big help for patients that believe their BP to be normal at home or are resistant to meds. It’s an option to ease them into and prove that they need medication. Downside is patient compliance but out of our control. And the paper log, would be more usable in a graph form and trending am vs pm numbers so if "smart"-er cuffs (like the CGM data)”</a:t>
          </a:r>
          <a:endParaRPr lang="en-US" sz="1200" kern="1200"/>
        </a:p>
      </dsp:txBody>
      <dsp:txXfrm>
        <a:off x="50718" y="148279"/>
        <a:ext cx="5263174" cy="937523"/>
      </dsp:txXfrm>
    </dsp:sp>
    <dsp:sp modelId="{FA6692F0-63AF-4628-8123-A4D8309168CE}">
      <dsp:nvSpPr>
        <dsp:cNvPr id="0" name=""/>
        <dsp:cNvSpPr/>
      </dsp:nvSpPr>
      <dsp:spPr>
        <a:xfrm>
          <a:off x="0" y="1171081"/>
          <a:ext cx="5364610" cy="1038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a:t>
          </a:r>
          <a:r>
            <a:rPr lang="en-US" sz="1200" b="0" i="0" kern="1200"/>
            <a:t>ccess to large cuffs, inability to use in pregnant patients</a:t>
          </a:r>
          <a:r>
            <a:rPr lang="en-US" sz="1200" kern="1200"/>
            <a:t>”</a:t>
          </a:r>
        </a:p>
      </dsp:txBody>
      <dsp:txXfrm>
        <a:off x="50718" y="1221799"/>
        <a:ext cx="5263174" cy="937523"/>
      </dsp:txXfrm>
    </dsp:sp>
    <dsp:sp modelId="{E9D75B78-A369-481B-99D6-B97132C0DD76}">
      <dsp:nvSpPr>
        <dsp:cNvPr id="0" name=""/>
        <dsp:cNvSpPr/>
      </dsp:nvSpPr>
      <dsp:spPr>
        <a:xfrm>
          <a:off x="0" y="2244601"/>
          <a:ext cx="5364610" cy="1038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t>
          </a:r>
          <a:r>
            <a:rPr lang="en-US" sz="1200" b="0" i="0" kern="1200"/>
            <a:t>Lack of pt participation, difficulty w/ BP cuff return”</a:t>
          </a:r>
          <a:endParaRPr lang="en-US" sz="1200" kern="1200"/>
        </a:p>
      </dsp:txBody>
      <dsp:txXfrm>
        <a:off x="50718" y="2295319"/>
        <a:ext cx="5263174" cy="937523"/>
      </dsp:txXfrm>
    </dsp:sp>
    <dsp:sp modelId="{01322F6D-174B-446B-AD2E-644D8F861578}">
      <dsp:nvSpPr>
        <dsp:cNvPr id="0" name=""/>
        <dsp:cNvSpPr/>
      </dsp:nvSpPr>
      <dsp:spPr>
        <a:xfrm>
          <a:off x="0" y="3318121"/>
          <a:ext cx="5364610" cy="1038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t>
          </a:r>
          <a:r>
            <a:rPr lang="en-US" sz="1200" b="0" i="0" kern="1200"/>
            <a:t>Allows me to have accurate blood pressure measurements. No cons.</a:t>
          </a:r>
          <a:r>
            <a:rPr lang="en-US" sz="1200" kern="1200"/>
            <a:t>”</a:t>
          </a:r>
        </a:p>
      </dsp:txBody>
      <dsp:txXfrm>
        <a:off x="50718" y="3368839"/>
        <a:ext cx="5263174" cy="937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EA8B5-60AE-4E27-AB1E-36DA57C54136}">
      <dsp:nvSpPr>
        <dsp:cNvPr id="0" name=""/>
        <dsp:cNvSpPr/>
      </dsp:nvSpPr>
      <dsp:spPr>
        <a:xfrm>
          <a:off x="0" y="73053"/>
          <a:ext cx="5006381"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
          </a:r>
          <a:r>
            <a:rPr lang="en-US" sz="1800" b="0" i="0" kern="1200"/>
            <a:t>The enrollment process can be very time consuming. It would be great if the process was more simple.”</a:t>
          </a:r>
          <a:endParaRPr lang="en-US" sz="1800" kern="1200"/>
        </a:p>
      </dsp:txBody>
      <dsp:txXfrm>
        <a:off x="48319" y="121372"/>
        <a:ext cx="4909743" cy="893182"/>
      </dsp:txXfrm>
    </dsp:sp>
    <dsp:sp modelId="{8291A16B-5E08-4CA1-B502-486EBDEBDDBA}">
      <dsp:nvSpPr>
        <dsp:cNvPr id="0" name=""/>
        <dsp:cNvSpPr/>
      </dsp:nvSpPr>
      <dsp:spPr>
        <a:xfrm>
          <a:off x="0" y="1114713"/>
          <a:ext cx="5006381"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
          </a:r>
          <a:r>
            <a:rPr lang="en-US" sz="1800" b="0" i="0" kern="1200"/>
            <a:t>Stricter rules for providers on who is eligible.”</a:t>
          </a:r>
          <a:endParaRPr lang="en-US" sz="1800" kern="1200"/>
        </a:p>
      </dsp:txBody>
      <dsp:txXfrm>
        <a:off x="48319" y="1163032"/>
        <a:ext cx="4909743" cy="893182"/>
      </dsp:txXfrm>
    </dsp:sp>
    <dsp:sp modelId="{3A00A6B9-4032-4B2C-A448-A55F056D4D4C}">
      <dsp:nvSpPr>
        <dsp:cNvPr id="0" name=""/>
        <dsp:cNvSpPr/>
      </dsp:nvSpPr>
      <dsp:spPr>
        <a:xfrm>
          <a:off x="0" y="2156373"/>
          <a:ext cx="5006381"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
          </a:r>
          <a:r>
            <a:rPr lang="en-US" sz="1800" b="0" i="0" kern="1200"/>
            <a:t>The process can be frustrating because it often requires multiple outreach attempts to patients to return the loaner blood pressure cuff.”</a:t>
          </a:r>
          <a:endParaRPr lang="en-US" sz="1800" kern="1200"/>
        </a:p>
      </dsp:txBody>
      <dsp:txXfrm>
        <a:off x="48319" y="2204692"/>
        <a:ext cx="4909743" cy="893182"/>
      </dsp:txXfrm>
    </dsp:sp>
    <dsp:sp modelId="{9E9EA2EA-D828-4933-B658-E3E67C3CA078}">
      <dsp:nvSpPr>
        <dsp:cNvPr id="0" name=""/>
        <dsp:cNvSpPr/>
      </dsp:nvSpPr>
      <dsp:spPr>
        <a:xfrm>
          <a:off x="0" y="3198033"/>
          <a:ext cx="5006381"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“Blood pressure cuffs are often returned after 2 or more weeks with no readings.”</a:t>
          </a:r>
        </a:p>
      </dsp:txBody>
      <dsp:txXfrm>
        <a:off x="48319" y="3246352"/>
        <a:ext cx="4909743" cy="893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0048C-7CAE-4736-A320-7331F8D34142}">
      <dsp:nvSpPr>
        <dsp:cNvPr id="0" name=""/>
        <dsp:cNvSpPr/>
      </dsp:nvSpPr>
      <dsp:spPr>
        <a:xfrm>
          <a:off x="0" y="445601"/>
          <a:ext cx="4573711" cy="5561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Improve device tracking accuracy.</a:t>
          </a:r>
        </a:p>
      </dsp:txBody>
      <dsp:txXfrm>
        <a:off x="27149" y="472750"/>
        <a:ext cx="4519413" cy="501854"/>
      </dsp:txXfrm>
    </dsp:sp>
    <dsp:sp modelId="{53568095-7693-4BDC-B3FD-D32EA7825341}">
      <dsp:nvSpPr>
        <dsp:cNvPr id="0" name=""/>
        <dsp:cNvSpPr/>
      </dsp:nvSpPr>
      <dsp:spPr>
        <a:xfrm>
          <a:off x="0" y="1042073"/>
          <a:ext cx="4573711" cy="55615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Improve our patient education packets to include signs and symptoms of stroke and heart attack and low-sodium diet.</a:t>
          </a:r>
        </a:p>
      </dsp:txBody>
      <dsp:txXfrm>
        <a:off x="27149" y="1069222"/>
        <a:ext cx="4519413" cy="501854"/>
      </dsp:txXfrm>
    </dsp:sp>
    <dsp:sp modelId="{B7244960-3543-41C5-A271-32D5E5AA20C1}">
      <dsp:nvSpPr>
        <dsp:cNvPr id="0" name=""/>
        <dsp:cNvSpPr/>
      </dsp:nvSpPr>
      <dsp:spPr>
        <a:xfrm>
          <a:off x="0" y="1638545"/>
          <a:ext cx="4573711" cy="55615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Improving provider/RN education on appropriate patients.</a:t>
          </a:r>
        </a:p>
      </dsp:txBody>
      <dsp:txXfrm>
        <a:off x="27149" y="1665694"/>
        <a:ext cx="4519413" cy="501854"/>
      </dsp:txXfrm>
    </dsp:sp>
    <dsp:sp modelId="{CD39C4D1-BC08-4AC8-976E-5DB8EF2B6571}">
      <dsp:nvSpPr>
        <dsp:cNvPr id="0" name=""/>
        <dsp:cNvSpPr/>
      </dsp:nvSpPr>
      <dsp:spPr>
        <a:xfrm>
          <a:off x="0" y="2235017"/>
          <a:ext cx="4573711" cy="55615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Continue evaluating supply and demand to ensure we have ample inventory in both sizes.</a:t>
          </a:r>
        </a:p>
      </dsp:txBody>
      <dsp:txXfrm>
        <a:off x="27149" y="2262166"/>
        <a:ext cx="4519413" cy="501854"/>
      </dsp:txXfrm>
    </dsp:sp>
    <dsp:sp modelId="{065537DA-BC23-485B-8D2E-26F4DFFDE9E4}">
      <dsp:nvSpPr>
        <dsp:cNvPr id="0" name=""/>
        <dsp:cNvSpPr/>
      </dsp:nvSpPr>
      <dsp:spPr>
        <a:xfrm>
          <a:off x="0" y="2813522"/>
          <a:ext cx="4573711" cy="5561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Seek funding sources to re-supply BP cuffs.</a:t>
          </a:r>
        </a:p>
      </dsp:txBody>
      <dsp:txXfrm>
        <a:off x="27149" y="2840671"/>
        <a:ext cx="4519413" cy="5018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id="{03ABCC79-98D2-499C-AD67-2F499F7BDA57}"/>
              </a:ext>
            </a:extLst>
          </p:cNvPr>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78563" name="Rectangle 3">
            <a:extLst>
              <a:ext uri="{FF2B5EF4-FFF2-40B4-BE49-F238E27FC236}">
                <a16:creationId xmlns:a16="http://schemas.microsoft.com/office/drawing/2014/main" id="{AE9C4351-AC07-44DA-85E4-159B78ACA2AE}"/>
              </a:ext>
            </a:extLst>
          </p:cNvPr>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78564" name="Rectangle 4">
            <a:extLst>
              <a:ext uri="{FF2B5EF4-FFF2-40B4-BE49-F238E27FC236}">
                <a16:creationId xmlns:a16="http://schemas.microsoft.com/office/drawing/2014/main" id="{837A5665-057C-4FCD-9E34-697F65A24955}"/>
              </a:ext>
            </a:extLst>
          </p:cNvPr>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78565" name="Rectangle 5">
            <a:extLst>
              <a:ext uri="{FF2B5EF4-FFF2-40B4-BE49-F238E27FC236}">
                <a16:creationId xmlns:a16="http://schemas.microsoft.com/office/drawing/2014/main" id="{2837CD35-4BB7-4326-9C21-41D7483BAEB5}"/>
              </a:ext>
            </a:extLst>
          </p:cNvPr>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anose="02020603050405020304" pitchFamily="18" charset="0"/>
              </a:defRPr>
            </a:lvl1pPr>
          </a:lstStyle>
          <a:p>
            <a:pPr>
              <a:defRPr/>
            </a:pPr>
            <a:fld id="{13374E8B-0076-4A4D-B1B9-DF8CE9797BB5}" type="slidenum">
              <a:rPr lang="en-US" altLang="en-US"/>
              <a:pPr>
                <a:defRPr/>
              </a:pPr>
              <a:t>‹#›</a:t>
            </a:fld>
            <a:endParaRPr lang="en-US" altLang="en-US" dirty="0"/>
          </a:p>
        </p:txBody>
      </p:sp>
    </p:spTree>
    <p:extLst>
      <p:ext uri="{BB962C8B-B14F-4D97-AF65-F5344CB8AC3E}">
        <p14:creationId xmlns:p14="http://schemas.microsoft.com/office/powerpoint/2010/main" val="869721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10CA6306-295C-4298-973A-21B4B51CEA44}"/>
              </a:ext>
            </a:extLst>
          </p:cNvPr>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84707" name="Rectangle 3">
            <a:extLst>
              <a:ext uri="{FF2B5EF4-FFF2-40B4-BE49-F238E27FC236}">
                <a16:creationId xmlns:a16="http://schemas.microsoft.com/office/drawing/2014/main" id="{8547740A-C7CD-426D-B60E-55B39C25C48B}"/>
              </a:ext>
            </a:extLst>
          </p:cNvPr>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2052" name="Rectangle 4">
            <a:extLst>
              <a:ext uri="{FF2B5EF4-FFF2-40B4-BE49-F238E27FC236}">
                <a16:creationId xmlns:a16="http://schemas.microsoft.com/office/drawing/2014/main" id="{AB8352B1-0EBC-44CA-B11F-12FC179CE230}"/>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4709" name="Rectangle 5">
            <a:extLst>
              <a:ext uri="{FF2B5EF4-FFF2-40B4-BE49-F238E27FC236}">
                <a16:creationId xmlns:a16="http://schemas.microsoft.com/office/drawing/2014/main" id="{0DD4B0ED-EBEB-4008-B600-B2993D9DF37F}"/>
              </a:ext>
            </a:extLst>
          </p:cNvPr>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4710" name="Rectangle 6">
            <a:extLst>
              <a:ext uri="{FF2B5EF4-FFF2-40B4-BE49-F238E27FC236}">
                <a16:creationId xmlns:a16="http://schemas.microsoft.com/office/drawing/2014/main" id="{A774D705-A98C-4ABF-A473-CFB4B52D4E78}"/>
              </a:ext>
            </a:extLst>
          </p:cNvPr>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84711" name="Rectangle 7">
            <a:extLst>
              <a:ext uri="{FF2B5EF4-FFF2-40B4-BE49-F238E27FC236}">
                <a16:creationId xmlns:a16="http://schemas.microsoft.com/office/drawing/2014/main" id="{64DDB730-68BE-494E-9C1F-FDBAF5E763FD}"/>
              </a:ext>
            </a:extLst>
          </p:cNvPr>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anose="02020603050405020304" pitchFamily="18" charset="0"/>
              </a:defRPr>
            </a:lvl1pPr>
          </a:lstStyle>
          <a:p>
            <a:pPr>
              <a:defRPr/>
            </a:pPr>
            <a:fld id="{F105CC13-EF4C-4AF8-AAFB-05EC5E4FB177}" type="slidenum">
              <a:rPr lang="en-US" altLang="en-US"/>
              <a:pPr>
                <a:defRPr/>
              </a:pPr>
              <a:t>‹#›</a:t>
            </a:fld>
            <a:endParaRPr lang="en-US" altLang="en-US" dirty="0"/>
          </a:p>
        </p:txBody>
      </p:sp>
    </p:spTree>
    <p:extLst>
      <p:ext uri="{BB962C8B-B14F-4D97-AF65-F5344CB8AC3E}">
        <p14:creationId xmlns:p14="http://schemas.microsoft.com/office/powerpoint/2010/main" val="57620104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40BCCBD-5CE6-4796-B196-E376E838E899}"/>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BDD84B35-EB0C-42F9-A3C5-699EBB2B13E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124" name="Slide Number Placeholder 3">
            <a:extLst>
              <a:ext uri="{FF2B5EF4-FFF2-40B4-BE49-F238E27FC236}">
                <a16:creationId xmlns:a16="http://schemas.microsoft.com/office/drawing/2014/main" id="{6DF6B042-96FB-4F41-B269-E6BA6B93603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C1E7FC-2065-43A8-9BCD-CB9D22027B9D}" type="slidenum">
              <a:rPr lang="en-US" altLang="en-US" smtClean="0">
                <a:latin typeface="Times New Roman" panose="02020603050405020304" pitchFamily="18" charset="0"/>
              </a:rPr>
              <a:pPr/>
              <a:t>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1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A3E62-89DD-4412-81B1-AAAB641C6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26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A3E62-89DD-4412-81B1-AAAB641C6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64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A3E62-89DD-4412-81B1-AAAB641C6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58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3486DEC-1D11-4D86-9C2B-1A4A37E1F67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3F8C26B9-77D5-468F-B7A2-8C28F9E063E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id="{CC5849F4-49EB-426A-825F-506E3BD8B1C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13A1765-D1B3-41F1-85C5-B78D35F55D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2504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3486DEC-1D11-4D86-9C2B-1A4A37E1F67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3F8C26B9-77D5-468F-B7A2-8C28F9E063E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Meeting evaluation: https://www.surveymonkey.com/r/CCE062123</a:t>
            </a:r>
          </a:p>
        </p:txBody>
      </p:sp>
      <p:sp>
        <p:nvSpPr>
          <p:cNvPr id="46084" name="Slide Number Placeholder 3">
            <a:extLst>
              <a:ext uri="{FF2B5EF4-FFF2-40B4-BE49-F238E27FC236}">
                <a16:creationId xmlns:a16="http://schemas.microsoft.com/office/drawing/2014/main" id="{CC5849F4-49EB-426A-825F-506E3BD8B1C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13A1765-D1B3-41F1-85C5-B78D35F55D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3972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https://www.nuestrasalud.com/</a:t>
            </a:r>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6A2669-CC7A-4DD2-86C4-C6E01CD67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4524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07000"/>
              </a:lnSpc>
              <a:spcBef>
                <a:spcPts val="0"/>
              </a:spcBef>
              <a:spcAft>
                <a:spcPts val="0"/>
              </a:spcAft>
            </a:pPr>
            <a:endParaRPr lang="en-US" altLang="en-US" sz="1300" dirty="0"/>
          </a:p>
          <a:p>
            <a:pPr>
              <a:lnSpc>
                <a:spcPct val="107000"/>
              </a:lnSpc>
              <a:spcBef>
                <a:spcPts val="0"/>
              </a:spcBef>
              <a:spcAft>
                <a:spcPts val="0"/>
              </a:spcAft>
            </a:pPr>
            <a:endParaRPr lang="en-US" altLang="en-US" sz="1700"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41" indent="-285708">
              <a:defRPr>
                <a:solidFill>
                  <a:schemeClr val="tx1"/>
                </a:solidFill>
                <a:latin typeface="Calibri" panose="020F0502020204030204" pitchFamily="34" charset="0"/>
                <a:ea typeface="MS PGothic" panose="020B0600070205080204" pitchFamily="34" charset="-128"/>
              </a:defRPr>
            </a:lvl2pPr>
            <a:lvl3pPr marL="1142833" indent="-228567">
              <a:defRPr>
                <a:solidFill>
                  <a:schemeClr val="tx1"/>
                </a:solidFill>
                <a:latin typeface="Calibri" panose="020F0502020204030204" pitchFamily="34" charset="0"/>
                <a:ea typeface="MS PGothic" panose="020B0600070205080204" pitchFamily="34" charset="-128"/>
              </a:defRPr>
            </a:lvl3pPr>
            <a:lvl4pPr marL="1599965" indent="-228567">
              <a:defRPr>
                <a:solidFill>
                  <a:schemeClr val="tx1"/>
                </a:solidFill>
                <a:latin typeface="Calibri" panose="020F0502020204030204" pitchFamily="34" charset="0"/>
                <a:ea typeface="MS PGothic" panose="020B0600070205080204" pitchFamily="34" charset="-128"/>
              </a:defRPr>
            </a:lvl4pPr>
            <a:lvl5pPr marL="2057099" indent="-228567">
              <a:defRPr>
                <a:solidFill>
                  <a:schemeClr val="tx1"/>
                </a:solidFill>
                <a:latin typeface="Calibri" panose="020F0502020204030204" pitchFamily="34" charset="0"/>
                <a:ea typeface="MS PGothic" panose="020B0600070205080204" pitchFamily="34" charset="-128"/>
              </a:defRPr>
            </a:lvl5pPr>
            <a:lvl6pPr marL="2514232"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364"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498"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630"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6A2669-CC7A-4DD2-86C4-C6E01CD67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7575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107000"/>
              </a:lnSpc>
              <a:spcBef>
                <a:spcPts val="0"/>
              </a:spcBef>
              <a:spcAft>
                <a:spcPts val="0"/>
              </a:spcAft>
            </a:pPr>
            <a:endParaRPr lang="en-US" altLang="en-US" sz="1300" dirty="0"/>
          </a:p>
          <a:p>
            <a:pPr>
              <a:lnSpc>
                <a:spcPct val="107000"/>
              </a:lnSpc>
              <a:spcBef>
                <a:spcPts val="0"/>
              </a:spcBef>
              <a:spcAft>
                <a:spcPts val="0"/>
              </a:spcAft>
            </a:pPr>
            <a:endParaRPr lang="en-US" altLang="en-US" sz="1700"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41" indent="-285708">
              <a:defRPr>
                <a:solidFill>
                  <a:schemeClr val="tx1"/>
                </a:solidFill>
                <a:latin typeface="Calibri" panose="020F0502020204030204" pitchFamily="34" charset="0"/>
                <a:ea typeface="MS PGothic" panose="020B0600070205080204" pitchFamily="34" charset="-128"/>
              </a:defRPr>
            </a:lvl2pPr>
            <a:lvl3pPr marL="1142833" indent="-228567">
              <a:defRPr>
                <a:solidFill>
                  <a:schemeClr val="tx1"/>
                </a:solidFill>
                <a:latin typeface="Calibri" panose="020F0502020204030204" pitchFamily="34" charset="0"/>
                <a:ea typeface="MS PGothic" panose="020B0600070205080204" pitchFamily="34" charset="-128"/>
              </a:defRPr>
            </a:lvl3pPr>
            <a:lvl4pPr marL="1599965" indent="-228567">
              <a:defRPr>
                <a:solidFill>
                  <a:schemeClr val="tx1"/>
                </a:solidFill>
                <a:latin typeface="Calibri" panose="020F0502020204030204" pitchFamily="34" charset="0"/>
                <a:ea typeface="MS PGothic" panose="020B0600070205080204" pitchFamily="34" charset="-128"/>
              </a:defRPr>
            </a:lvl4pPr>
            <a:lvl5pPr marL="2057099" indent="-228567">
              <a:defRPr>
                <a:solidFill>
                  <a:schemeClr val="tx1"/>
                </a:solidFill>
                <a:latin typeface="Calibri" panose="020F0502020204030204" pitchFamily="34" charset="0"/>
                <a:ea typeface="MS PGothic" panose="020B0600070205080204" pitchFamily="34" charset="-128"/>
              </a:defRPr>
            </a:lvl5pPr>
            <a:lvl6pPr marL="2514232"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364"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498"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630"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6A2669-CC7A-4DD2-86C4-C6E01CD67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6611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07000"/>
              </a:lnSpc>
              <a:spcBef>
                <a:spcPts val="0"/>
              </a:spcBef>
              <a:spcAft>
                <a:spcPts val="0"/>
              </a:spcAft>
            </a:pPr>
            <a:endParaRPr lang="en-US" altLang="en-US" sz="1300" dirty="0"/>
          </a:p>
          <a:p>
            <a:pPr>
              <a:lnSpc>
                <a:spcPct val="107000"/>
              </a:lnSpc>
              <a:spcBef>
                <a:spcPts val="0"/>
              </a:spcBef>
              <a:spcAft>
                <a:spcPts val="0"/>
              </a:spcAft>
            </a:pPr>
            <a:endParaRPr lang="en-US" altLang="en-US" sz="1700"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41" indent="-285708">
              <a:defRPr>
                <a:solidFill>
                  <a:schemeClr val="tx1"/>
                </a:solidFill>
                <a:latin typeface="Calibri" panose="020F0502020204030204" pitchFamily="34" charset="0"/>
                <a:ea typeface="MS PGothic" panose="020B0600070205080204" pitchFamily="34" charset="-128"/>
              </a:defRPr>
            </a:lvl2pPr>
            <a:lvl3pPr marL="1142833" indent="-228567">
              <a:defRPr>
                <a:solidFill>
                  <a:schemeClr val="tx1"/>
                </a:solidFill>
                <a:latin typeface="Calibri" panose="020F0502020204030204" pitchFamily="34" charset="0"/>
                <a:ea typeface="MS PGothic" panose="020B0600070205080204" pitchFamily="34" charset="-128"/>
              </a:defRPr>
            </a:lvl3pPr>
            <a:lvl4pPr marL="1599965" indent="-228567">
              <a:defRPr>
                <a:solidFill>
                  <a:schemeClr val="tx1"/>
                </a:solidFill>
                <a:latin typeface="Calibri" panose="020F0502020204030204" pitchFamily="34" charset="0"/>
                <a:ea typeface="MS PGothic" panose="020B0600070205080204" pitchFamily="34" charset="-128"/>
              </a:defRPr>
            </a:lvl4pPr>
            <a:lvl5pPr marL="2057099" indent="-228567">
              <a:defRPr>
                <a:solidFill>
                  <a:schemeClr val="tx1"/>
                </a:solidFill>
                <a:latin typeface="Calibri" panose="020F0502020204030204" pitchFamily="34" charset="0"/>
                <a:ea typeface="MS PGothic" panose="020B0600070205080204" pitchFamily="34" charset="-128"/>
              </a:defRPr>
            </a:lvl5pPr>
            <a:lvl6pPr marL="2514232"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364"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498"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630"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6A2669-CC7A-4DD2-86C4-C6E01CD67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5194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107000"/>
              </a:lnSpc>
              <a:spcBef>
                <a:spcPts val="0"/>
              </a:spcBef>
              <a:spcAft>
                <a:spcPts val="0"/>
              </a:spcAft>
            </a:pPr>
            <a:endParaRPr lang="en-US" altLang="en-US" sz="1300" dirty="0"/>
          </a:p>
          <a:p>
            <a:pPr>
              <a:lnSpc>
                <a:spcPct val="107000"/>
              </a:lnSpc>
              <a:spcBef>
                <a:spcPts val="0"/>
              </a:spcBef>
              <a:spcAft>
                <a:spcPts val="0"/>
              </a:spcAft>
            </a:pPr>
            <a:endParaRPr lang="en-US" altLang="en-US" sz="1700"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41" indent="-285708">
              <a:defRPr>
                <a:solidFill>
                  <a:schemeClr val="tx1"/>
                </a:solidFill>
                <a:latin typeface="Calibri" panose="020F0502020204030204" pitchFamily="34" charset="0"/>
                <a:ea typeface="MS PGothic" panose="020B0600070205080204" pitchFamily="34" charset="-128"/>
              </a:defRPr>
            </a:lvl2pPr>
            <a:lvl3pPr marL="1142833" indent="-228567">
              <a:defRPr>
                <a:solidFill>
                  <a:schemeClr val="tx1"/>
                </a:solidFill>
                <a:latin typeface="Calibri" panose="020F0502020204030204" pitchFamily="34" charset="0"/>
                <a:ea typeface="MS PGothic" panose="020B0600070205080204" pitchFamily="34" charset="-128"/>
              </a:defRPr>
            </a:lvl3pPr>
            <a:lvl4pPr marL="1599965" indent="-228567">
              <a:defRPr>
                <a:solidFill>
                  <a:schemeClr val="tx1"/>
                </a:solidFill>
                <a:latin typeface="Calibri" panose="020F0502020204030204" pitchFamily="34" charset="0"/>
                <a:ea typeface="MS PGothic" panose="020B0600070205080204" pitchFamily="34" charset="-128"/>
              </a:defRPr>
            </a:lvl4pPr>
            <a:lvl5pPr marL="2057099" indent="-228567">
              <a:defRPr>
                <a:solidFill>
                  <a:schemeClr val="tx1"/>
                </a:solidFill>
                <a:latin typeface="Calibri" panose="020F0502020204030204" pitchFamily="34" charset="0"/>
                <a:ea typeface="MS PGothic" panose="020B0600070205080204" pitchFamily="34" charset="-128"/>
              </a:defRPr>
            </a:lvl5pPr>
            <a:lvl6pPr marL="2514232"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364"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498"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630"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6A2669-CC7A-4DD2-86C4-C6E01CD67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938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700" u="sng" dirty="0">
                <a:solidFill>
                  <a:srgbClr val="000000"/>
                </a:solidFill>
              </a:rPr>
              <a:t>Additional notes</a:t>
            </a:r>
            <a:r>
              <a:rPr lang="en-US" sz="1700" dirty="0">
                <a:solidFill>
                  <a:srgbClr val="000000"/>
                </a:solidFill>
              </a:rPr>
              <a:t>: </a:t>
            </a:r>
          </a:p>
          <a:p>
            <a:pPr marL="330521" indent="-330521">
              <a:buFont typeface="+mj-lt"/>
              <a:buAutoNum type="arabicPeriod"/>
            </a:pPr>
            <a:r>
              <a:rPr lang="en-US" sz="1700" dirty="0">
                <a:solidFill>
                  <a:srgbClr val="000000"/>
                </a:solidFill>
              </a:rPr>
              <a:t>Rhode Island adults (18 years of age and older) living on incomes &lt;400% federal poverty level* </a:t>
            </a:r>
            <a:endParaRPr lang="en-US" altLang="en-US" dirty="0"/>
          </a:p>
          <a:p>
            <a:pPr marL="220348" indent="-220348">
              <a:buFont typeface="+mj-lt"/>
              <a:buAutoNum type="arabicPeriod"/>
            </a:pPr>
            <a:r>
              <a:rPr lang="en-US" altLang="en-US" dirty="0"/>
              <a:t>Two- year Learning Collaborative  5-10 sites</a:t>
            </a:r>
          </a:p>
          <a:p>
            <a:pPr marL="220348" indent="-220348">
              <a:buFont typeface="+mj-lt"/>
              <a:buAutoNum type="arabicPeriod"/>
            </a:pPr>
            <a:r>
              <a:rPr lang="en-US" b="0" i="0" dirty="0">
                <a:solidFill>
                  <a:srgbClr val="000000"/>
                </a:solidFill>
                <a:effectLst/>
                <a:latin typeface="Times New Roman" panose="02020603050405020304" pitchFamily="18" charset="0"/>
              </a:rPr>
              <a:t>Implement and scale National DPP cohorts</a:t>
            </a:r>
          </a:p>
          <a:p>
            <a:pPr marL="220348" indent="-220348">
              <a:buFont typeface="+mj-lt"/>
              <a:buAutoNum type="arabicPeriod"/>
            </a:pPr>
            <a:r>
              <a:rPr lang="en-US" b="0" i="0" dirty="0">
                <a:solidFill>
                  <a:srgbClr val="000000"/>
                </a:solidFill>
                <a:effectLst/>
                <a:latin typeface="Times New Roman" panose="02020603050405020304" pitchFamily="18" charset="0"/>
              </a:rPr>
              <a:t>Meet with State of RI Office of Employee Benefits to maintain and promote National DPP as a covered benefit for State of RI employee</a:t>
            </a:r>
          </a:p>
          <a:p>
            <a:pPr marL="330521" indent="-330521">
              <a:buFont typeface="+mj-lt"/>
              <a:buAutoNum type="arabicPeriod"/>
            </a:pPr>
            <a:r>
              <a:rPr lang="en-US" sz="1700" dirty="0">
                <a:solidFill>
                  <a:srgbClr val="000000"/>
                </a:solidFill>
              </a:rPr>
              <a:t>Meet with RI health plans to assess interest in offering National DPP for Medicaid beneficiaries</a:t>
            </a:r>
            <a:endParaRPr lang="en-US" altLang="en-US"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41" indent="-285708">
              <a:defRPr>
                <a:solidFill>
                  <a:schemeClr val="tx1"/>
                </a:solidFill>
                <a:latin typeface="Calibri" panose="020F0502020204030204" pitchFamily="34" charset="0"/>
                <a:ea typeface="MS PGothic" panose="020B0600070205080204" pitchFamily="34" charset="-128"/>
              </a:defRPr>
            </a:lvl2pPr>
            <a:lvl3pPr marL="1142833" indent="-228567">
              <a:defRPr>
                <a:solidFill>
                  <a:schemeClr val="tx1"/>
                </a:solidFill>
                <a:latin typeface="Calibri" panose="020F0502020204030204" pitchFamily="34" charset="0"/>
                <a:ea typeface="MS PGothic" panose="020B0600070205080204" pitchFamily="34" charset="-128"/>
              </a:defRPr>
            </a:lvl3pPr>
            <a:lvl4pPr marL="1599965" indent="-228567">
              <a:defRPr>
                <a:solidFill>
                  <a:schemeClr val="tx1"/>
                </a:solidFill>
                <a:latin typeface="Calibri" panose="020F0502020204030204" pitchFamily="34" charset="0"/>
                <a:ea typeface="MS PGothic" panose="020B0600070205080204" pitchFamily="34" charset="-128"/>
              </a:defRPr>
            </a:lvl4pPr>
            <a:lvl5pPr marL="2057099" indent="-228567">
              <a:defRPr>
                <a:solidFill>
                  <a:schemeClr val="tx1"/>
                </a:solidFill>
                <a:latin typeface="Calibri" panose="020F0502020204030204" pitchFamily="34" charset="0"/>
                <a:ea typeface="MS PGothic" panose="020B0600070205080204" pitchFamily="34" charset="-128"/>
              </a:defRPr>
            </a:lvl5pPr>
            <a:lvl6pPr marL="2514232"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364"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498"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630"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6A2669-CC7A-4DD2-86C4-C6E01CD67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7962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300" u="sng" dirty="0">
                <a:ea typeface="Calibri" panose="020F0502020204030204" pitchFamily="34" charset="0"/>
              </a:rPr>
              <a:t>Additional info</a:t>
            </a:r>
            <a:r>
              <a:rPr lang="en-US" sz="1300" dirty="0">
                <a:ea typeface="Calibri" panose="020F0502020204030204" pitchFamily="34" charset="0"/>
              </a:rPr>
              <a:t>:  </a:t>
            </a:r>
          </a:p>
          <a:p>
            <a:pPr marL="330521" indent="-330521">
              <a:buFont typeface="+mj-lt"/>
              <a:buAutoNum type="arabicPeriod"/>
            </a:pPr>
            <a:r>
              <a:rPr lang="en-US" sz="1700" dirty="0">
                <a:solidFill>
                  <a:srgbClr val="000000"/>
                </a:solidFill>
              </a:rPr>
              <a:t>Rhode Island adults (18 years of age and older) living on incomes &lt;400% federal poverty level* </a:t>
            </a:r>
            <a:br>
              <a:rPr lang="en-US" sz="1700" dirty="0">
                <a:latin typeface="Calibri" panose="020F0502020204030204" pitchFamily="34" charset="0"/>
                <a:ea typeface="Calibri" panose="020F0502020204030204" pitchFamily="34" charset="0"/>
              </a:rPr>
            </a:br>
            <a:r>
              <a:rPr lang="en-US" sz="1700" u="sng" dirty="0">
                <a:latin typeface="Calibri" panose="020F0502020204030204" pitchFamily="34" charset="0"/>
                <a:ea typeface="Calibri" panose="020F0502020204030204" pitchFamily="34" charset="0"/>
              </a:rPr>
              <a:t>From Jasmine</a:t>
            </a:r>
            <a:r>
              <a:rPr lang="en-US" sz="1700" dirty="0">
                <a:latin typeface="Calibri" panose="020F0502020204030204" pitchFamily="34" charset="0"/>
                <a:ea typeface="Calibri" panose="020F0502020204030204" pitchFamily="34" charset="0"/>
              </a:rPr>
              <a:t>_=-</a:t>
            </a:r>
            <a:r>
              <a:rPr lang="en-US" sz="1700" b="1" dirty="0" err="1">
                <a:latin typeface="Calibri" panose="020F0502020204030204" pitchFamily="34" charset="0"/>
                <a:ea typeface="Calibri" panose="020F0502020204030204" pitchFamily="34" charset="0"/>
              </a:rPr>
              <a:t>RIghtMoves</a:t>
            </a:r>
            <a:r>
              <a:rPr lang="en-US" sz="1700" b="1" dirty="0">
                <a:latin typeface="Calibri" panose="020F0502020204030204" pitchFamily="34" charset="0"/>
                <a:ea typeface="Calibri" panose="020F0502020204030204" pitchFamily="34" charset="0"/>
              </a:rPr>
              <a:t> Toolkit </a:t>
            </a:r>
            <a:r>
              <a:rPr lang="en-US" sz="1700" dirty="0">
                <a:latin typeface="Calibri" panose="020F0502020204030204" pitchFamily="34" charset="0"/>
                <a:ea typeface="Calibri" panose="020F0502020204030204" pitchFamily="34" charset="0"/>
              </a:rPr>
              <a:t>would be a part of contracts with CTC. Arthritis/CDSME program will leverage the CTC-RI to release a call for applications for four-year learning collaboratives to their network of 190 practices to engage providers in Physical Activity assessments and counseling utilizing the </a:t>
            </a:r>
            <a:r>
              <a:rPr lang="en-US" sz="1700" dirty="0" err="1">
                <a:latin typeface="Calibri" panose="020F0502020204030204" pitchFamily="34" charset="0"/>
                <a:ea typeface="Calibri" panose="020F0502020204030204" pitchFamily="34" charset="0"/>
              </a:rPr>
              <a:t>RIghtMoves</a:t>
            </a:r>
            <a:r>
              <a:rPr lang="en-US" sz="1700" dirty="0">
                <a:latin typeface="Calibri" panose="020F0502020204030204" pitchFamily="34" charset="0"/>
                <a:ea typeface="Calibri" panose="020F0502020204030204" pitchFamily="34" charset="0"/>
              </a:rPr>
              <a:t> Toolkit</a:t>
            </a:r>
            <a:br>
              <a:rPr lang="en-US" sz="1900" dirty="0"/>
            </a:br>
            <a:r>
              <a:rPr lang="en-US" sz="1300" dirty="0">
                <a:ea typeface="Calibri" panose="020F0502020204030204" pitchFamily="34" charset="0"/>
              </a:rPr>
              <a:t>4-year learning collaborative of at least 5 practices and their partnering CBOs;</a:t>
            </a:r>
          </a:p>
          <a:p>
            <a:pPr marL="330521" indent="-330521">
              <a:buFont typeface="+mj-lt"/>
              <a:buAutoNum type="arabicPeriod"/>
            </a:pPr>
            <a:r>
              <a:rPr lang="en-US" sz="1300" dirty="0">
                <a:ea typeface="Calibri" panose="020F0502020204030204" pitchFamily="34" charset="0"/>
              </a:rPr>
              <a:t>Practice/CBO teams to use standardized processes or tools to identify the social services </a:t>
            </a:r>
          </a:p>
          <a:p>
            <a:pPr marL="330521" indent="-330521">
              <a:buFont typeface="+mj-lt"/>
              <a:buAutoNum type="arabicPeriod"/>
            </a:pPr>
            <a:r>
              <a:rPr lang="en-US" sz="1300" dirty="0">
                <a:ea typeface="Calibri" panose="020F0502020204030204" pitchFamily="34" charset="0"/>
              </a:rPr>
              <a:t>Build a coordinated network of multi-disciplinary partnerships that address identified barriers to social services and support needs </a:t>
            </a:r>
          </a:p>
          <a:p>
            <a:pPr marL="330521" indent="-330521">
              <a:buFont typeface="+mj-lt"/>
              <a:buAutoNum type="arabicPeriod"/>
            </a:pPr>
            <a:r>
              <a:rPr lang="en-US" sz="1300" dirty="0">
                <a:ea typeface="Calibri" panose="020F0502020204030204" pitchFamily="34" charset="0"/>
              </a:rPr>
              <a:t>Track adults with hypertension, high cholesterol, or other risk of CVD who are referred to lifestyle change programs or social services and support</a:t>
            </a:r>
          </a:p>
          <a:p>
            <a:pPr marL="330521" indent="-330521">
              <a:lnSpc>
                <a:spcPct val="107000"/>
              </a:lnSpc>
              <a:spcBef>
                <a:spcPts val="0"/>
              </a:spcBef>
              <a:spcAft>
                <a:spcPts val="0"/>
              </a:spcAft>
              <a:buFont typeface="+mj-lt"/>
              <a:buAutoNum type="arabicPeriod"/>
            </a:pPr>
            <a:r>
              <a:rPr lang="en-US" sz="1300" dirty="0">
                <a:ea typeface="Calibri" panose="020F0502020204030204" pitchFamily="34" charset="0"/>
                <a:cs typeface="Arial" panose="020B0604020202020204" pitchFamily="34" charset="0"/>
              </a:rPr>
              <a:t>CHW =trainings for the Specialty Cardiovascular Health and Diabetes Endorsement</a:t>
            </a:r>
            <a:r>
              <a:rPr lang="en-US" sz="1300" dirty="0">
                <a:latin typeface="Calibri" panose="020F0502020204030204" pitchFamily="34" charset="0"/>
                <a:ea typeface="Calibri" panose="020F0502020204030204" pitchFamily="34" charset="0"/>
                <a:cs typeface="Arial" panose="020B0604020202020204" pitchFamily="34" charset="0"/>
              </a:rPr>
              <a:t> and </a:t>
            </a:r>
            <a:r>
              <a:rPr lang="en-US" sz="1300" dirty="0">
                <a:ea typeface="Calibri" panose="020F0502020204030204" pitchFamily="34" charset="0"/>
              </a:rPr>
              <a:t>CHW Core trainings</a:t>
            </a:r>
          </a:p>
          <a:p>
            <a:pPr>
              <a:lnSpc>
                <a:spcPct val="107000"/>
              </a:lnSpc>
              <a:spcBef>
                <a:spcPts val="0"/>
              </a:spcBef>
              <a:spcAft>
                <a:spcPts val="0"/>
              </a:spcAft>
            </a:pPr>
            <a:endParaRPr lang="en-US" altLang="en-US" sz="1300" dirty="0"/>
          </a:p>
          <a:p>
            <a:pPr>
              <a:lnSpc>
                <a:spcPct val="107000"/>
              </a:lnSpc>
              <a:spcBef>
                <a:spcPts val="0"/>
              </a:spcBef>
              <a:spcAft>
                <a:spcPts val="0"/>
              </a:spcAft>
            </a:pPr>
            <a:endParaRPr lang="en-US" altLang="en-US" sz="1700"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41" indent="-285708">
              <a:defRPr>
                <a:solidFill>
                  <a:schemeClr val="tx1"/>
                </a:solidFill>
                <a:latin typeface="Calibri" panose="020F0502020204030204" pitchFamily="34" charset="0"/>
                <a:ea typeface="MS PGothic" panose="020B0600070205080204" pitchFamily="34" charset="-128"/>
              </a:defRPr>
            </a:lvl2pPr>
            <a:lvl3pPr marL="1142833" indent="-228567">
              <a:defRPr>
                <a:solidFill>
                  <a:schemeClr val="tx1"/>
                </a:solidFill>
                <a:latin typeface="Calibri" panose="020F0502020204030204" pitchFamily="34" charset="0"/>
                <a:ea typeface="MS PGothic" panose="020B0600070205080204" pitchFamily="34" charset="-128"/>
              </a:defRPr>
            </a:lvl3pPr>
            <a:lvl4pPr marL="1599965" indent="-228567">
              <a:defRPr>
                <a:solidFill>
                  <a:schemeClr val="tx1"/>
                </a:solidFill>
                <a:latin typeface="Calibri" panose="020F0502020204030204" pitchFamily="34" charset="0"/>
                <a:ea typeface="MS PGothic" panose="020B0600070205080204" pitchFamily="34" charset="-128"/>
              </a:defRPr>
            </a:lvl4pPr>
            <a:lvl5pPr marL="2057099" indent="-228567">
              <a:defRPr>
                <a:solidFill>
                  <a:schemeClr val="tx1"/>
                </a:solidFill>
                <a:latin typeface="Calibri" panose="020F0502020204030204" pitchFamily="34" charset="0"/>
                <a:ea typeface="MS PGothic" panose="020B0600070205080204" pitchFamily="34" charset="-128"/>
              </a:defRPr>
            </a:lvl5pPr>
            <a:lvl6pPr marL="2514232"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364"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498"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630" indent="-22856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E6A2669-CC7A-4DD2-86C4-C6E01CD67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0849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A3E62-89DD-4412-81B1-AAAB641C6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8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13BEB26-ACEF-418A-A23E-5A136F66DE03}"/>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80AAE21A-EF75-4BEE-BE65-D13B9751A6A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2F7EC0F-5AB7-46E4-82F5-7255B5C0D18A}"/>
              </a:ext>
            </a:extLst>
          </p:cNvPr>
          <p:cNvSpPr>
            <a:spLocks noGrp="1"/>
          </p:cNvSpPr>
          <p:nvPr>
            <p:ph type="sldNum" sz="quarter" idx="12"/>
          </p:nvPr>
        </p:nvSpPr>
        <p:spPr/>
        <p:txBody>
          <a:bodyPr/>
          <a:lstStyle>
            <a:lvl1pPr>
              <a:defRPr/>
            </a:lvl1pPr>
          </a:lstStyle>
          <a:p>
            <a:pPr>
              <a:defRPr/>
            </a:pPr>
            <a:fld id="{4B087379-A380-497A-851E-6261F4DB4839}" type="slidenum">
              <a:rPr lang="en-US" altLang="en-US"/>
              <a:pPr>
                <a:defRPr/>
              </a:pPr>
              <a:t>‹#›</a:t>
            </a:fld>
            <a:endParaRPr lang="en-US" altLang="en-US" dirty="0"/>
          </a:p>
        </p:txBody>
      </p:sp>
    </p:spTree>
    <p:extLst>
      <p:ext uri="{BB962C8B-B14F-4D97-AF65-F5344CB8AC3E}">
        <p14:creationId xmlns:p14="http://schemas.microsoft.com/office/powerpoint/2010/main" val="150515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F0F10-5F1E-48B2-B8FA-B016180CA65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502E245-2DBE-4647-A949-CF9389122A7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FB7DE59-CB1F-431D-B176-735084A04D2E}"/>
              </a:ext>
            </a:extLst>
          </p:cNvPr>
          <p:cNvSpPr>
            <a:spLocks noGrp="1"/>
          </p:cNvSpPr>
          <p:nvPr>
            <p:ph type="sldNum" sz="quarter" idx="12"/>
          </p:nvPr>
        </p:nvSpPr>
        <p:spPr/>
        <p:txBody>
          <a:bodyPr/>
          <a:lstStyle>
            <a:lvl1pPr>
              <a:defRPr/>
            </a:lvl1pPr>
          </a:lstStyle>
          <a:p>
            <a:pPr>
              <a:defRPr/>
            </a:pPr>
            <a:fld id="{2A824650-A5CA-4524-943C-D4B8D33D08A2}" type="slidenum">
              <a:rPr lang="en-US" altLang="en-US"/>
              <a:pPr>
                <a:defRPr/>
              </a:pPr>
              <a:t>‹#›</a:t>
            </a:fld>
            <a:endParaRPr lang="en-US" altLang="en-US" dirty="0"/>
          </a:p>
        </p:txBody>
      </p:sp>
    </p:spTree>
    <p:extLst>
      <p:ext uri="{BB962C8B-B14F-4D97-AF65-F5344CB8AC3E}">
        <p14:creationId xmlns:p14="http://schemas.microsoft.com/office/powerpoint/2010/main" val="14643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3E0BD-9695-46CD-8993-04DA5CD834BB}"/>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9294F5B-8959-4A6C-B334-7F8EFE2D15B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AA902F3-6404-4944-8F23-A4A5668B30A9}"/>
              </a:ext>
            </a:extLst>
          </p:cNvPr>
          <p:cNvSpPr>
            <a:spLocks noGrp="1"/>
          </p:cNvSpPr>
          <p:nvPr>
            <p:ph type="sldNum" sz="quarter" idx="12"/>
          </p:nvPr>
        </p:nvSpPr>
        <p:spPr/>
        <p:txBody>
          <a:bodyPr/>
          <a:lstStyle>
            <a:lvl1pPr>
              <a:defRPr/>
            </a:lvl1pPr>
          </a:lstStyle>
          <a:p>
            <a:pPr>
              <a:defRPr/>
            </a:pPr>
            <a:fld id="{65CE5BD2-842A-480B-A6CF-263ACE3B9033}" type="slidenum">
              <a:rPr lang="en-US" altLang="en-US"/>
              <a:pPr>
                <a:defRPr/>
              </a:pPr>
              <a:t>‹#›</a:t>
            </a:fld>
            <a:endParaRPr lang="en-US" altLang="en-US" dirty="0"/>
          </a:p>
        </p:txBody>
      </p:sp>
    </p:spTree>
    <p:extLst>
      <p:ext uri="{BB962C8B-B14F-4D97-AF65-F5344CB8AC3E}">
        <p14:creationId xmlns:p14="http://schemas.microsoft.com/office/powerpoint/2010/main" val="178577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0" y="1122363"/>
            <a:ext cx="5322700" cy="2387600"/>
          </a:xfrm>
        </p:spPr>
        <p:txBody>
          <a:bodyPr anchor="b">
            <a:noAutofit/>
          </a:bodyPr>
          <a:lstStyle>
            <a:lvl1pPr algn="l">
              <a:defRPr sz="4500" b="1">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0" y="3602039"/>
            <a:ext cx="7125380"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9144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437809" y="4960030"/>
            <a:ext cx="1163411"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838881"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838881"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6198321" y="-3419"/>
            <a:ext cx="2945680"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875620"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8268381" y="4580708"/>
            <a:ext cx="875620"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04745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17468"/>
            <a:ext cx="7334387"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6061569"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fld id="{45B08281-154C-4FEF-A6DF-18BA3AC0F374}" type="datetime1">
              <a:rPr lang="en-US" smtClean="0"/>
              <a:t>6/21/2023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22980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9156617"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6448289"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7472326" y="614324"/>
            <a:ext cx="2285999" cy="105735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75620" y="2653168"/>
            <a:ext cx="7334387"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04D857D4-BD7E-4A06-844B-AAD504F1114F}" type="datetime1">
              <a:rPr lang="en-US" smtClean="0"/>
              <a:t>6/21/2023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7654738" y="6356351"/>
            <a:ext cx="120351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20711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6019118"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1" y="1059400"/>
            <a:ext cx="4684434" cy="2387600"/>
          </a:xfrm>
        </p:spPr>
        <p:txBody>
          <a:bodyPr anchor="b">
            <a:noAutofit/>
          </a:bodyPr>
          <a:lstStyle>
            <a:lvl1pPr algn="l">
              <a:defRPr sz="4500" b="1">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1" y="3539076"/>
            <a:ext cx="4684434"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5835853" y="2512646"/>
            <a:ext cx="3032351" cy="1832708"/>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7007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2"/>
            <a:ext cx="7334387"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451387" y="3698284"/>
            <a:ext cx="3611104" cy="270832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900">
                <a:solidFill>
                  <a:schemeClr val="accent2"/>
                </a:solidFill>
                <a:latin typeface="+mn-lt"/>
              </a:defRPr>
            </a:lvl1pPr>
          </a:lstStyle>
          <a:p>
            <a:fld id="{916AFA50-87A4-4E99-B112-8C6B1DFB84B2}" type="datetime1">
              <a:rPr lang="en-US" smtClean="0"/>
              <a:t>6/21/2023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3066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7882649" y="311029"/>
            <a:ext cx="1572380" cy="950323"/>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4"/>
            <a:ext cx="7334387"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fld id="{6B3905CA-BF0F-4A1B-AA0D-85E42F5D5A85}" type="datetime1">
              <a:rPr lang="en-US" smtClean="0"/>
              <a:t>6/21/2023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85907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349041" y="1684338"/>
            <a:ext cx="6445919" cy="2810460"/>
          </a:xfrm>
        </p:spPr>
        <p:txBody>
          <a:bodyPr>
            <a:noAutofit/>
          </a:bodyPr>
          <a:lstStyle>
            <a:lvl1pPr algn="ctr">
              <a:lnSpc>
                <a:spcPct val="100000"/>
              </a:lnSpc>
              <a:defRPr sz="3450">
                <a:solidFill>
                  <a:schemeClr val="bg1"/>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285750" y="519406"/>
            <a:ext cx="1023223"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5161360" y="4494213"/>
            <a:ext cx="2633663"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7956828" y="3399693"/>
            <a:ext cx="1023223"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D3DA9A77-60C0-4BB8-898D-2828EE4073AD}" type="datetime1">
              <a:rPr lang="en-US" smtClean="0"/>
              <a:t>6/21/2023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5155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7392759"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562822" y="381000"/>
            <a:ext cx="6301218" cy="1325563"/>
          </a:xfrm>
        </p:spPr>
        <p:txBody>
          <a:bodyPr lIns="0" anchor="b">
            <a:noAutofit/>
          </a:bodyPr>
          <a:lstStyle>
            <a:lvl1pPr>
              <a:defRPr sz="3600" b="1">
                <a:latin typeface="+mj-lt"/>
              </a:defRPr>
            </a:lvl1pPr>
          </a:lstStyle>
          <a:p>
            <a:r>
              <a:rPr lang="en-US" dirty="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562822" y="2227758"/>
            <a:ext cx="900281" cy="1201242"/>
          </a:xfrm>
        </p:spPr>
        <p:txBody>
          <a:bodyPr>
            <a:noAutofit/>
          </a:bodyPr>
          <a:lstStyle>
            <a:lvl1pPr marL="0" indent="0">
              <a:buNone/>
              <a:defRPr sz="1050">
                <a:solidFill>
                  <a:schemeClr val="tx1"/>
                </a:solidFill>
                <a:latin typeface="+mn-lt"/>
              </a:defRPr>
            </a:lvl1pPr>
          </a:lstStyle>
          <a:p>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592514" y="2426400"/>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592513" y="2811646"/>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4121860" y="2227758"/>
            <a:ext cx="900281" cy="1201242"/>
          </a:xfrm>
        </p:spPr>
        <p:txBody>
          <a:bodyPr>
            <a:noAutofit/>
          </a:bodyPr>
          <a:lstStyle>
            <a:lvl1pPr marL="0" indent="0">
              <a:buNone/>
              <a:defRPr sz="1050">
                <a:solidFill>
                  <a:schemeClr val="tx1"/>
                </a:solidFill>
                <a:latin typeface="+mn-lt"/>
              </a:defRPr>
            </a:lvl1pPr>
          </a:lstStyle>
          <a:p>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5153113" y="242256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5153112" y="280781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562822" y="4254273"/>
            <a:ext cx="900281" cy="1201242"/>
          </a:xfrm>
        </p:spPr>
        <p:txBody>
          <a:bodyPr>
            <a:noAutofit/>
          </a:bodyPr>
          <a:lstStyle>
            <a:lvl1pPr marL="0" indent="0">
              <a:buNone/>
              <a:defRPr sz="1050">
                <a:solidFill>
                  <a:schemeClr val="tx1"/>
                </a:solidFill>
                <a:latin typeface="+mn-lt"/>
              </a:defRPr>
            </a:lvl1pPr>
          </a:lstStyle>
          <a:p>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1592514" y="4498793"/>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1592513" y="4884039"/>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4121860" y="4254273"/>
            <a:ext cx="900281" cy="1201242"/>
          </a:xfrm>
        </p:spPr>
        <p:txBody>
          <a:bodyPr>
            <a:noAutofit/>
          </a:bodyPr>
          <a:lstStyle>
            <a:lvl1pPr marL="0" indent="0">
              <a:buNone/>
              <a:defRPr sz="1050">
                <a:solidFill>
                  <a:schemeClr val="tx1"/>
                </a:solidFill>
                <a:latin typeface="+mn-lt"/>
              </a:defRPr>
            </a:lvl1pPr>
          </a:lstStyle>
          <a:p>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5153113" y="4498793"/>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5153112" y="4884039"/>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285751" y="6356351"/>
            <a:ext cx="1177352" cy="365125"/>
          </a:xfrm>
        </p:spPr>
        <p:txBody>
          <a:bodyPr>
            <a:noAutofit/>
          </a:bodyPr>
          <a:lstStyle>
            <a:lvl1pPr>
              <a:defRPr>
                <a:solidFill>
                  <a:schemeClr val="accent3"/>
                </a:solidFill>
                <a:latin typeface="+mn-lt"/>
              </a:defRPr>
            </a:lvl1pPr>
          </a:lstStyle>
          <a:p>
            <a:fld id="{C1F30CD5-42B1-4614-9F46-5D29928CC2DB}" type="datetime1">
              <a:rPr lang="en-US" smtClean="0"/>
              <a:t>6/21/2023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153330" y="6356351"/>
            <a:ext cx="30861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6249251" y="6356351"/>
            <a:ext cx="875621"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6889750" y="501347"/>
            <a:ext cx="1881641" cy="875620"/>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8149828" y="1879978"/>
            <a:ext cx="994172"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8268380" y="-1664"/>
            <a:ext cx="875621"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7750568" y="2737752"/>
            <a:ext cx="1035623"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7765369" y="5479369"/>
            <a:ext cx="1881641" cy="875620"/>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7392760" y="3651506"/>
            <a:ext cx="994172"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7392760" y="4976360"/>
            <a:ext cx="875621"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499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CFCAC-9C7E-4948-A5BC-7342FF17A63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BE03E04-35F6-4D24-B5BF-9EF2FB6281C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0F0F2B5-3549-4EF6-8766-0EE5512D9C58}"/>
              </a:ext>
            </a:extLst>
          </p:cNvPr>
          <p:cNvSpPr>
            <a:spLocks noGrp="1"/>
          </p:cNvSpPr>
          <p:nvPr>
            <p:ph type="sldNum" sz="quarter" idx="12"/>
          </p:nvPr>
        </p:nvSpPr>
        <p:spPr/>
        <p:txBody>
          <a:bodyPr/>
          <a:lstStyle>
            <a:lvl1pPr>
              <a:defRPr/>
            </a:lvl1pPr>
          </a:lstStyle>
          <a:p>
            <a:pPr>
              <a:defRPr/>
            </a:pPr>
            <a:fld id="{613383DA-3AA6-47FB-8549-F4CE4AC2E2FB}" type="slidenum">
              <a:rPr lang="en-US" altLang="en-US"/>
              <a:pPr>
                <a:defRPr/>
              </a:pPr>
              <a:t>‹#›</a:t>
            </a:fld>
            <a:endParaRPr lang="en-US" altLang="en-US" dirty="0"/>
          </a:p>
        </p:txBody>
      </p:sp>
    </p:spTree>
    <p:extLst>
      <p:ext uri="{BB962C8B-B14F-4D97-AF65-F5344CB8AC3E}">
        <p14:creationId xmlns:p14="http://schemas.microsoft.com/office/powerpoint/2010/main" val="990112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562822" y="381000"/>
            <a:ext cx="8008607" cy="1325563"/>
          </a:xfrm>
        </p:spPr>
        <p:txBody>
          <a:bodyPr lIns="0" anchor="b">
            <a:noAutofit/>
          </a:bodyPr>
          <a:lstStyle>
            <a:lvl1pPr>
              <a:defRPr sz="3600" b="1">
                <a:latin typeface="+mj-lt"/>
              </a:defRPr>
            </a:lvl1pPr>
          </a:lstStyle>
          <a:p>
            <a:r>
              <a:rPr lang="en-US" dirty="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562822" y="2068735"/>
            <a:ext cx="678740" cy="905641"/>
          </a:xfrm>
        </p:spPr>
        <p:txBody>
          <a:bodyPr>
            <a:noAutofit/>
          </a:bodyPr>
          <a:lstStyle>
            <a:lvl1pPr marL="0" indent="0">
              <a:buNone/>
              <a:defRPr sz="1050">
                <a:solidFill>
                  <a:schemeClr val="tx1"/>
                </a:solidFill>
              </a:defRPr>
            </a:lvl1pPr>
          </a:lstStyle>
          <a:p>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562823"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562822"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2662048" y="2068735"/>
            <a:ext cx="678740" cy="905641"/>
          </a:xfrm>
        </p:spPr>
        <p:txBody>
          <a:bodyPr>
            <a:noAutofit/>
          </a:bodyPr>
          <a:lstStyle>
            <a:lvl1pPr marL="0" indent="0">
              <a:buNone/>
              <a:defRPr sz="1050">
                <a:solidFill>
                  <a:schemeClr val="tx1"/>
                </a:solidFill>
              </a:defRPr>
            </a:lvl1pPr>
          </a:lstStyle>
          <a:p>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2662049"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2662048"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4761276" y="2068735"/>
            <a:ext cx="678740" cy="905641"/>
          </a:xfrm>
        </p:spPr>
        <p:txBody>
          <a:bodyPr>
            <a:noAutofit/>
          </a:bodyPr>
          <a:lstStyle>
            <a:lvl1pPr marL="0" indent="0">
              <a:buNone/>
              <a:defRPr sz="1050">
                <a:solidFill>
                  <a:schemeClr val="tx1"/>
                </a:solidFill>
              </a:defRPr>
            </a:lvl1pPr>
          </a:lstStyle>
          <a:p>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4761276"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4761276"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6860502" y="2068735"/>
            <a:ext cx="678740" cy="905641"/>
          </a:xfrm>
        </p:spPr>
        <p:txBody>
          <a:bodyPr>
            <a:noAutofit/>
          </a:bodyPr>
          <a:lstStyle>
            <a:lvl1pPr marL="0" indent="0">
              <a:buNone/>
              <a:defRPr sz="1050">
                <a:solidFill>
                  <a:schemeClr val="tx1"/>
                </a:solidFill>
              </a:defRPr>
            </a:lvl1pPr>
          </a:lstStyle>
          <a:p>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6860502" y="2994545"/>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6860502" y="3379791"/>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562822" y="4118552"/>
            <a:ext cx="678740" cy="905641"/>
          </a:xfrm>
        </p:spPr>
        <p:txBody>
          <a:bodyPr>
            <a:noAutofit/>
          </a:bodyPr>
          <a:lstStyle>
            <a:lvl1pPr marL="0" indent="0">
              <a:buNone/>
              <a:defRPr sz="1050">
                <a:solidFill>
                  <a:schemeClr val="tx1"/>
                </a:solidFill>
              </a:defRPr>
            </a:lvl1pPr>
          </a:lstStyle>
          <a:p>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562823"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562822"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2662048" y="4118552"/>
            <a:ext cx="678740" cy="905641"/>
          </a:xfrm>
        </p:spPr>
        <p:txBody>
          <a:bodyPr>
            <a:noAutofit/>
          </a:bodyPr>
          <a:lstStyle>
            <a:lvl1pPr marL="0" indent="0">
              <a:buNone/>
              <a:defRPr sz="1050">
                <a:solidFill>
                  <a:schemeClr val="tx1"/>
                </a:solidFill>
              </a:defRPr>
            </a:lvl1pPr>
          </a:lstStyle>
          <a:p>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2662049"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2662048"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4761276" y="4118552"/>
            <a:ext cx="678740" cy="905641"/>
          </a:xfrm>
        </p:spPr>
        <p:txBody>
          <a:bodyPr>
            <a:noAutofit/>
          </a:bodyPr>
          <a:lstStyle>
            <a:lvl1pPr marL="0" indent="0">
              <a:buNone/>
              <a:defRPr sz="1050">
                <a:solidFill>
                  <a:schemeClr val="tx1"/>
                </a:solidFill>
              </a:defRPr>
            </a:lvl1pPr>
          </a:lstStyle>
          <a:p>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4761276"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4761276"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6860502" y="4118552"/>
            <a:ext cx="678740" cy="905641"/>
          </a:xfrm>
        </p:spPr>
        <p:txBody>
          <a:bodyPr>
            <a:noAutofit/>
          </a:bodyPr>
          <a:lstStyle>
            <a:lvl1pPr marL="0" indent="0">
              <a:buNone/>
              <a:defRPr sz="1050">
                <a:solidFill>
                  <a:schemeClr val="tx1"/>
                </a:solidFill>
              </a:defRPr>
            </a:lvl1pPr>
          </a:lstStyle>
          <a:p>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6860502" y="5044362"/>
            <a:ext cx="1710928"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6860502" y="5429608"/>
            <a:ext cx="1710928"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EE6020E3-D95B-4E55-964F-4B1A98BDAA6F}" type="datetime1">
              <a:rPr lang="en-US" smtClean="0"/>
              <a:t>6/21/2023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21203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451387" y="3698284"/>
            <a:ext cx="3611104" cy="270832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087562"/>
            <a:ext cx="7334387"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fld id="{AE46C21D-EBB5-4F3D-B06D-166777189317}" type="datetime1">
              <a:rPr lang="en-US" smtClean="0"/>
              <a:t>6/21/2023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9008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20" y="2528204"/>
            <a:ext cx="349758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6435672" y="1"/>
            <a:ext cx="2708328"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6435672"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700392"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6061569"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900">
                <a:solidFill>
                  <a:schemeClr val="accent3"/>
                </a:solidFill>
                <a:latin typeface="+mn-lt"/>
              </a:defRPr>
            </a:lvl1pPr>
          </a:lstStyle>
          <a:p>
            <a:fld id="{1DFFEA26-EB1D-498C-95CD-1ECE586790AA}" type="datetime1">
              <a:rPr lang="en-US" smtClean="0"/>
              <a:t>6/21/2023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712426" y="2528204"/>
            <a:ext cx="349758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875620" y="2005689"/>
            <a:ext cx="349758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712426" y="2005689"/>
            <a:ext cx="349758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76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75620" y="381000"/>
            <a:ext cx="7334387" cy="1325563"/>
          </a:xfrm>
        </p:spPr>
        <p:txBody>
          <a:bodyPr anchor="b">
            <a:noAutofit/>
          </a:bodyPr>
          <a:lstStyle>
            <a:lvl1pPr>
              <a:defRPr sz="36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75618" y="2526318"/>
            <a:ext cx="2414016"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5984284" y="451388"/>
            <a:ext cx="3611104" cy="270832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1773" y="3246896"/>
            <a:ext cx="2708328"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8326876" y="6040876"/>
            <a:ext cx="933856" cy="700392"/>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1940563" y="5590904"/>
            <a:ext cx="1179285"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325336" cy="365125"/>
          </a:xfrm>
          <a:prstGeom prst="rect">
            <a:avLst/>
          </a:prstGeom>
        </p:spPr>
        <p:txBody>
          <a:bodyPr vert="horz" lIns="91440" tIns="45720" rIns="91440" bIns="45720" rtlCol="0" anchor="ctr">
            <a:noAutofit/>
          </a:bodyPr>
          <a:lstStyle>
            <a:lvl1pPr algn="l">
              <a:defRPr sz="900">
                <a:solidFill>
                  <a:schemeClr val="accent2"/>
                </a:solidFill>
                <a:latin typeface="+mn-lt"/>
              </a:defRPr>
            </a:lvl1pPr>
          </a:lstStyle>
          <a:p>
            <a:fld id="{539842EE-D56F-4F18-94E7-094CEF23F906}" type="datetime1">
              <a:rPr lang="en-US" smtClean="0"/>
              <a:t>6/21/2023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3512841" y="2526318"/>
            <a:ext cx="237995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875620" y="2003804"/>
            <a:ext cx="237995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3512841" y="2003804"/>
            <a:ext cx="237995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6150062" y="2526318"/>
            <a:ext cx="237995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6150062" y="2003804"/>
            <a:ext cx="237995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5840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875620" y="1122363"/>
            <a:ext cx="4665209" cy="2387600"/>
          </a:xfrm>
        </p:spPr>
        <p:txBody>
          <a:bodyPr anchor="b">
            <a:noAutofit/>
          </a:bodyPr>
          <a:lstStyle>
            <a:lvl1pPr algn="l">
              <a:defRPr sz="4500" b="1">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75620" y="3602039"/>
            <a:ext cx="4665208"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6198319" y="0"/>
            <a:ext cx="29456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6198321" y="3685939"/>
            <a:ext cx="2945680"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875620"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7671161" y="-1"/>
            <a:ext cx="1472840"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06421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498742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3905517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34D29-8AC8-41B7-AC70-9482607FDA5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3776049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34D29-8AC8-41B7-AC70-9482607FDA5E}"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405335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34D29-8AC8-41B7-AC70-9482607FDA5E}"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81491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DEFD7D-923E-4BC1-A6B5-4D4E1B93A07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81FDEA5-209F-41E8-82CC-832CACBF88E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298D30B-B224-4222-8EFF-5BD1DB35A6B5}"/>
              </a:ext>
            </a:extLst>
          </p:cNvPr>
          <p:cNvSpPr>
            <a:spLocks noGrp="1"/>
          </p:cNvSpPr>
          <p:nvPr>
            <p:ph type="sldNum" sz="quarter" idx="12"/>
          </p:nvPr>
        </p:nvSpPr>
        <p:spPr/>
        <p:txBody>
          <a:bodyPr/>
          <a:lstStyle>
            <a:lvl1pPr>
              <a:defRPr/>
            </a:lvl1pPr>
          </a:lstStyle>
          <a:p>
            <a:pPr>
              <a:defRPr/>
            </a:pPr>
            <a:fld id="{50E84B49-4EF7-4CA6-A3B8-2EB78AD51CDB}" type="slidenum">
              <a:rPr lang="en-US" altLang="en-US"/>
              <a:pPr>
                <a:defRPr/>
              </a:pPr>
              <a:t>‹#›</a:t>
            </a:fld>
            <a:endParaRPr lang="en-US" altLang="en-US" dirty="0"/>
          </a:p>
        </p:txBody>
      </p:sp>
    </p:spTree>
    <p:extLst>
      <p:ext uri="{BB962C8B-B14F-4D97-AF65-F5344CB8AC3E}">
        <p14:creationId xmlns:p14="http://schemas.microsoft.com/office/powerpoint/2010/main" val="2730834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34D29-8AC8-41B7-AC70-9482607FDA5E}"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3217601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34D29-8AC8-41B7-AC70-9482607FDA5E}"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1321135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4D29-8AC8-41B7-AC70-9482607FDA5E}"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4031605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4D29-8AC8-41B7-AC70-9482607FDA5E}"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2511214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4154400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3383501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5078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289284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828800"/>
            <a:ext cx="7772400" cy="1874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28332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507831"/>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59918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224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224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932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BC24A4-D70B-413A-BF14-8B22C5137DF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B993EB4-38B5-4D76-9214-758336C7E83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BCAC3A6-9900-4A9D-A1E9-B8B231738530}"/>
              </a:ext>
            </a:extLst>
          </p:cNvPr>
          <p:cNvSpPr>
            <a:spLocks noGrp="1"/>
          </p:cNvSpPr>
          <p:nvPr>
            <p:ph type="sldNum" sz="quarter" idx="12"/>
          </p:nvPr>
        </p:nvSpPr>
        <p:spPr/>
        <p:txBody>
          <a:bodyPr/>
          <a:lstStyle>
            <a:lvl1pPr>
              <a:defRPr/>
            </a:lvl1pPr>
          </a:lstStyle>
          <a:p>
            <a:pPr>
              <a:defRPr/>
            </a:pPr>
            <a:fld id="{F6D45021-0D5A-4FED-A8C5-798007AC56B6}" type="slidenum">
              <a:rPr lang="en-US" altLang="en-US"/>
              <a:pPr>
                <a:defRPr/>
              </a:pPr>
              <a:t>‹#›</a:t>
            </a:fld>
            <a:endParaRPr lang="en-US" altLang="en-US" dirty="0"/>
          </a:p>
        </p:txBody>
      </p:sp>
    </p:spTree>
    <p:extLst>
      <p:ext uri="{BB962C8B-B14F-4D97-AF65-F5344CB8AC3E}">
        <p14:creationId xmlns:p14="http://schemas.microsoft.com/office/powerpoint/2010/main" val="1347733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997244"/>
            <a:ext cx="3868737" cy="50783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224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997244"/>
            <a:ext cx="3887788" cy="50783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224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53448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959778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98409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3887788" y="987426"/>
            <a:ext cx="4629150" cy="187435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41549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529647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60016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2057400"/>
            <a:ext cx="2949575" cy="41549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98808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783348" y="1828800"/>
            <a:ext cx="3674852" cy="2052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00601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0"/>
            <a:ext cx="2076450" cy="386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16491" y="0"/>
            <a:ext cx="2012859" cy="386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86946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543800" cy="13716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7772400" cy="1874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2921000"/>
            <a:ext cx="7772400" cy="1874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85800" y="6431230"/>
            <a:ext cx="7772400" cy="274370"/>
          </a:xfrm>
        </p:spPr>
        <p:txBody>
          <a:bodyPr/>
          <a:lstStyle>
            <a:lvl1pPr>
              <a:defRPr/>
            </a:lvl1pPr>
          </a:lstStyle>
          <a:p>
            <a:endParaRPr lang="en-US" altLang="en-US"/>
          </a:p>
        </p:txBody>
      </p:sp>
    </p:spTree>
    <p:extLst>
      <p:ext uri="{BB962C8B-B14F-4D97-AF65-F5344CB8AC3E}">
        <p14:creationId xmlns:p14="http://schemas.microsoft.com/office/powerpoint/2010/main" val="3567154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543800" cy="1371600"/>
          </a:xfrm>
        </p:spPr>
        <p:txBody>
          <a:bodyPr/>
          <a:lstStyle/>
          <a:p>
            <a:r>
              <a:rPr lang="en-US"/>
              <a:t>Click to edit Master title style</a:t>
            </a:r>
          </a:p>
        </p:txBody>
      </p:sp>
      <p:sp>
        <p:nvSpPr>
          <p:cNvPr id="3" name="SmartArt Placeholder 2"/>
          <p:cNvSpPr>
            <a:spLocks noGrp="1"/>
          </p:cNvSpPr>
          <p:nvPr>
            <p:ph type="dgm" idx="1"/>
          </p:nvPr>
        </p:nvSpPr>
        <p:spPr>
          <a:xfrm>
            <a:off x="685800" y="1828801"/>
            <a:ext cx="7772400" cy="600164"/>
          </a:xfrm>
        </p:spPr>
        <p:txBody>
          <a:bodyPr/>
          <a:lstStyle/>
          <a:p>
            <a:endParaRPr lang="en-US"/>
          </a:p>
        </p:txBody>
      </p:sp>
      <p:sp>
        <p:nvSpPr>
          <p:cNvPr id="4" name="Footer Placeholder 3"/>
          <p:cNvSpPr>
            <a:spLocks noGrp="1"/>
          </p:cNvSpPr>
          <p:nvPr>
            <p:ph type="ftr" sz="quarter" idx="10"/>
          </p:nvPr>
        </p:nvSpPr>
        <p:spPr>
          <a:xfrm>
            <a:off x="685800" y="6431230"/>
            <a:ext cx="7772400" cy="274370"/>
          </a:xfrm>
        </p:spPr>
        <p:txBody>
          <a:bodyPr/>
          <a:lstStyle>
            <a:lvl1pPr>
              <a:defRPr/>
            </a:lvl1pPr>
          </a:lstStyle>
          <a:p>
            <a:endParaRPr lang="en-US" altLang="en-US"/>
          </a:p>
        </p:txBody>
      </p:sp>
    </p:spTree>
    <p:extLst>
      <p:ext uri="{BB962C8B-B14F-4D97-AF65-F5344CB8AC3E}">
        <p14:creationId xmlns:p14="http://schemas.microsoft.com/office/powerpoint/2010/main" val="241450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70B2-9863-447E-5D92-530BADBA10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AF716D-87C7-ACEE-B988-0985AEF555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6D3E47D-9704-7085-1024-126A767F4F36}"/>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5" name="Footer Placeholder 4">
            <a:extLst>
              <a:ext uri="{FF2B5EF4-FFF2-40B4-BE49-F238E27FC236}">
                <a16:creationId xmlns:a16="http://schemas.microsoft.com/office/drawing/2014/main" id="{FFFA66AF-3FA2-8FD8-CA7A-AA349331F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B7355-26FE-10C3-1805-47F7B156D406}"/>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73699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662FDCD-5BAE-4715-BD76-D3633147694A}"/>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3EC37178-75BD-432A-B20E-32DFFCE16B7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129E78E-BDB8-4AB6-AD40-8EBA38DDEC9B}"/>
              </a:ext>
            </a:extLst>
          </p:cNvPr>
          <p:cNvSpPr>
            <a:spLocks noGrp="1"/>
          </p:cNvSpPr>
          <p:nvPr>
            <p:ph type="sldNum" sz="quarter" idx="12"/>
          </p:nvPr>
        </p:nvSpPr>
        <p:spPr/>
        <p:txBody>
          <a:bodyPr/>
          <a:lstStyle>
            <a:lvl1pPr>
              <a:defRPr/>
            </a:lvl1pPr>
          </a:lstStyle>
          <a:p>
            <a:pPr>
              <a:defRPr/>
            </a:pPr>
            <a:fld id="{A65C4B1A-AD99-4CC1-8CBC-9E59EA1CD5FF}" type="slidenum">
              <a:rPr lang="en-US" altLang="en-US"/>
              <a:pPr>
                <a:defRPr/>
              </a:pPr>
              <a:t>‹#›</a:t>
            </a:fld>
            <a:endParaRPr lang="en-US" altLang="en-US" dirty="0"/>
          </a:p>
        </p:txBody>
      </p:sp>
    </p:spTree>
    <p:extLst>
      <p:ext uri="{BB962C8B-B14F-4D97-AF65-F5344CB8AC3E}">
        <p14:creationId xmlns:p14="http://schemas.microsoft.com/office/powerpoint/2010/main" val="1297633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6D4F-AEBC-80D4-6386-89FB026F4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51C72-A695-D000-F58F-F377405964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90680-8205-3A15-612F-083E9AEE7B3E}"/>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5" name="Footer Placeholder 4">
            <a:extLst>
              <a:ext uri="{FF2B5EF4-FFF2-40B4-BE49-F238E27FC236}">
                <a16:creationId xmlns:a16="http://schemas.microsoft.com/office/drawing/2014/main" id="{E4C36BDE-2701-CE19-AFD8-5A89135C4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D303F-2D14-2950-345F-16E7F2EF6190}"/>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827003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1B53-3C97-4332-B45C-03CC89824C9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26DC792-075C-9F04-0BAE-DA4990B6010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52BE0-0D9E-8654-7713-683C1F873051}"/>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5" name="Footer Placeholder 4">
            <a:extLst>
              <a:ext uri="{FF2B5EF4-FFF2-40B4-BE49-F238E27FC236}">
                <a16:creationId xmlns:a16="http://schemas.microsoft.com/office/drawing/2014/main" id="{54408702-0957-36E6-9395-EF3BABF71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F5AC7-74AC-1080-B968-C4EBD3174835}"/>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2212279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8732-877B-6AB1-8FA0-5C3D3A85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49A5C-3C98-7837-B84C-A57EC32CE0D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4B5BB-3CA4-7969-B884-DD14D9B8870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3AD2A-0F46-02B2-6BD7-536133203E1F}"/>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6" name="Footer Placeholder 5">
            <a:extLst>
              <a:ext uri="{FF2B5EF4-FFF2-40B4-BE49-F238E27FC236}">
                <a16:creationId xmlns:a16="http://schemas.microsoft.com/office/drawing/2014/main" id="{FABFF35C-AD6D-90D1-E607-7D40EEF42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860DD-232A-1831-C9EC-C9F338C7FE80}"/>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2666284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A03-0B6D-55B2-3F57-CFBDECD7D1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01200E-8B08-6550-8AC1-3B662A3644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323C0-5578-F885-801A-BA8E5295152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DDD16A-6AB7-348F-F7AA-5D455B8C2E1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2EEA3-B697-E04B-FD61-38F4D68C6A8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1CF6D-085D-E036-4370-26578D5CBA46}"/>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8" name="Footer Placeholder 7">
            <a:extLst>
              <a:ext uri="{FF2B5EF4-FFF2-40B4-BE49-F238E27FC236}">
                <a16:creationId xmlns:a16="http://schemas.microsoft.com/office/drawing/2014/main" id="{95004351-1C8C-DD45-77DE-66B738AC42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ECF887-B857-791B-4486-CAB6D43C6239}"/>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1964817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B584-692C-F9B6-B025-F57F3A08D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1822-F4AB-46F7-D1D3-D2CF77268B1C}"/>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4" name="Footer Placeholder 3">
            <a:extLst>
              <a:ext uri="{FF2B5EF4-FFF2-40B4-BE49-F238E27FC236}">
                <a16:creationId xmlns:a16="http://schemas.microsoft.com/office/drawing/2014/main" id="{D77CB97A-8F8F-6C7A-3CC5-B4D3533A5D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5BB838-C504-19F5-B810-8159471345B0}"/>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3480707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2FFD3-6E4A-573A-9452-571BA86B6147}"/>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3" name="Footer Placeholder 2">
            <a:extLst>
              <a:ext uri="{FF2B5EF4-FFF2-40B4-BE49-F238E27FC236}">
                <a16:creationId xmlns:a16="http://schemas.microsoft.com/office/drawing/2014/main" id="{7075994B-0B01-8913-FE55-37DCAE60CC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39284F-3898-486F-F7C5-09700F4A0B7C}"/>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36431199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C28E-A6B6-C3F9-D467-94D43C77055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0092453-4AE0-CB32-BAD1-7B7FFB953C9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ECBD7-6118-947D-AC5A-8D3770FF13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63A0CB-C8F2-D29D-9747-F43C9A886698}"/>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6" name="Footer Placeholder 5">
            <a:extLst>
              <a:ext uri="{FF2B5EF4-FFF2-40B4-BE49-F238E27FC236}">
                <a16:creationId xmlns:a16="http://schemas.microsoft.com/office/drawing/2014/main" id="{295FB6B5-BF0C-77A8-9F19-C2D64F6CA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1547C-4B89-5FD4-B6E1-C360A86EDF64}"/>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3759107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C453-07C9-5590-EF2B-ECD0AF2589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1032D62-3E39-282C-7DB3-0E0EC5ADFB8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BE98B73-9230-A610-29A0-07474FC4B9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B4B23F5-F28E-9D51-576C-C7B6A2707A40}"/>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6" name="Footer Placeholder 5">
            <a:extLst>
              <a:ext uri="{FF2B5EF4-FFF2-40B4-BE49-F238E27FC236}">
                <a16:creationId xmlns:a16="http://schemas.microsoft.com/office/drawing/2014/main" id="{4FDEAB53-D7B5-C4B9-F2CC-DCDC86CC2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EC0EA-AE7B-2060-6331-769B015A7198}"/>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4257436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5A82-923D-949D-C95B-2378C4DEC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BBF514-20E8-EE2E-E7FA-78D9CE1C6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7D8B3-6B86-B153-21A6-BF89D8C8BBA1}"/>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5" name="Footer Placeholder 4">
            <a:extLst>
              <a:ext uri="{FF2B5EF4-FFF2-40B4-BE49-F238E27FC236}">
                <a16:creationId xmlns:a16="http://schemas.microsoft.com/office/drawing/2014/main" id="{2AEF62F1-1745-78A3-B64C-0C24B7FA3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E40E0-6953-10BA-B5DD-2EC1326F25B2}"/>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1930736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54956-7577-D1FF-640A-C1B23CB011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4E18EC-F5AF-1A10-9AD3-A1488E0CB9B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E5E11-FD6A-C5C1-D0C4-26473D3B35B4}"/>
              </a:ext>
            </a:extLst>
          </p:cNvPr>
          <p:cNvSpPr>
            <a:spLocks noGrp="1"/>
          </p:cNvSpPr>
          <p:nvPr>
            <p:ph type="dt" sz="half" idx="10"/>
          </p:nvPr>
        </p:nvSpPr>
        <p:spPr/>
        <p:txBody>
          <a:bodyPr/>
          <a:lstStyle/>
          <a:p>
            <a:fld id="{D61BEE96-DE25-458D-8E09-2B65EFA03374}" type="datetimeFigureOut">
              <a:rPr lang="en-US" smtClean="0"/>
              <a:t>6/21/2023</a:t>
            </a:fld>
            <a:endParaRPr lang="en-US"/>
          </a:p>
        </p:txBody>
      </p:sp>
      <p:sp>
        <p:nvSpPr>
          <p:cNvPr id="5" name="Footer Placeholder 4">
            <a:extLst>
              <a:ext uri="{FF2B5EF4-FFF2-40B4-BE49-F238E27FC236}">
                <a16:creationId xmlns:a16="http://schemas.microsoft.com/office/drawing/2014/main" id="{175EACC1-F10F-1FB0-9285-18C44CE7A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96F4E-F7F2-7B88-43F6-DA0B828A903A}"/>
              </a:ext>
            </a:extLst>
          </p:cNvPr>
          <p:cNvSpPr>
            <a:spLocks noGrp="1"/>
          </p:cNvSpPr>
          <p:nvPr>
            <p:ph type="sldNum" sz="quarter" idx="12"/>
          </p:nvPr>
        </p:nvSpPr>
        <p:spPr/>
        <p:txBody>
          <a:bodyPr/>
          <a:lstStyle/>
          <a:p>
            <a:fld id="{AAF50F22-0E2B-4C20-94BB-396D8FB44F6E}" type="slidenum">
              <a:rPr lang="en-US" smtClean="0"/>
              <a:t>‹#›</a:t>
            </a:fld>
            <a:endParaRPr lang="en-US"/>
          </a:p>
        </p:txBody>
      </p:sp>
    </p:spTree>
    <p:extLst>
      <p:ext uri="{BB962C8B-B14F-4D97-AF65-F5344CB8AC3E}">
        <p14:creationId xmlns:p14="http://schemas.microsoft.com/office/powerpoint/2010/main" val="21441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3DF1626-6DAB-4037-A625-6979AB3E9400}"/>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5845CDC5-EA50-4C58-BAA9-D1E8A8C86BA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11D6A87-07DF-4D46-8935-CF011E1512F7}"/>
              </a:ext>
            </a:extLst>
          </p:cNvPr>
          <p:cNvSpPr>
            <a:spLocks noGrp="1"/>
          </p:cNvSpPr>
          <p:nvPr>
            <p:ph type="sldNum" sz="quarter" idx="12"/>
          </p:nvPr>
        </p:nvSpPr>
        <p:spPr/>
        <p:txBody>
          <a:bodyPr/>
          <a:lstStyle>
            <a:lvl1pPr>
              <a:defRPr/>
            </a:lvl1pPr>
          </a:lstStyle>
          <a:p>
            <a:pPr>
              <a:defRPr/>
            </a:pPr>
            <a:fld id="{4BE12A60-4003-467C-A2CC-CA825D19E9D1}" type="slidenum">
              <a:rPr lang="en-US" altLang="en-US"/>
              <a:pPr>
                <a:defRPr/>
              </a:pPr>
              <a:t>‹#›</a:t>
            </a:fld>
            <a:endParaRPr lang="en-US" altLang="en-US" dirty="0"/>
          </a:p>
        </p:txBody>
      </p:sp>
    </p:spTree>
    <p:extLst>
      <p:ext uri="{BB962C8B-B14F-4D97-AF65-F5344CB8AC3E}">
        <p14:creationId xmlns:p14="http://schemas.microsoft.com/office/powerpoint/2010/main" val="360077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D89567-6149-4341-A74B-6A6D5A7EFEA1}"/>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39595630-5683-4B85-9860-835A827E9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9D5AB11-D8A2-48E0-8BC4-A22BB520D33A}"/>
              </a:ext>
            </a:extLst>
          </p:cNvPr>
          <p:cNvSpPr>
            <a:spLocks noGrp="1"/>
          </p:cNvSpPr>
          <p:nvPr>
            <p:ph type="sldNum" sz="quarter" idx="12"/>
          </p:nvPr>
        </p:nvSpPr>
        <p:spPr/>
        <p:txBody>
          <a:bodyPr/>
          <a:lstStyle>
            <a:lvl1pPr>
              <a:defRPr/>
            </a:lvl1pPr>
          </a:lstStyle>
          <a:p>
            <a:pPr>
              <a:defRPr/>
            </a:pPr>
            <a:fld id="{BA1A6A3B-4597-4DBF-B694-86C41FF01808}" type="slidenum">
              <a:rPr lang="en-US" altLang="en-US"/>
              <a:pPr>
                <a:defRPr/>
              </a:pPr>
              <a:t>‹#›</a:t>
            </a:fld>
            <a:endParaRPr lang="en-US" altLang="en-US" dirty="0"/>
          </a:p>
        </p:txBody>
      </p:sp>
    </p:spTree>
    <p:extLst>
      <p:ext uri="{BB962C8B-B14F-4D97-AF65-F5344CB8AC3E}">
        <p14:creationId xmlns:p14="http://schemas.microsoft.com/office/powerpoint/2010/main" val="13979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D871AE7-7D65-4AC7-81DA-D4ADF4195DD0}"/>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5D91D7D-BD4E-4325-9DF8-2AA8BD73DE0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8362326-B0AD-43D8-A10C-1D75DCC1A8DE}"/>
              </a:ext>
            </a:extLst>
          </p:cNvPr>
          <p:cNvSpPr>
            <a:spLocks noGrp="1"/>
          </p:cNvSpPr>
          <p:nvPr>
            <p:ph type="sldNum" sz="quarter" idx="12"/>
          </p:nvPr>
        </p:nvSpPr>
        <p:spPr/>
        <p:txBody>
          <a:bodyPr/>
          <a:lstStyle>
            <a:lvl1pPr>
              <a:defRPr/>
            </a:lvl1pPr>
          </a:lstStyle>
          <a:p>
            <a:pPr>
              <a:defRPr/>
            </a:pPr>
            <a:fld id="{A325E3DF-FD6D-46FB-99AB-F746A4AF7F9F}" type="slidenum">
              <a:rPr lang="en-US" altLang="en-US"/>
              <a:pPr>
                <a:defRPr/>
              </a:pPr>
              <a:t>‹#›</a:t>
            </a:fld>
            <a:endParaRPr lang="en-US" altLang="en-US" dirty="0"/>
          </a:p>
        </p:txBody>
      </p:sp>
    </p:spTree>
    <p:extLst>
      <p:ext uri="{BB962C8B-B14F-4D97-AF65-F5344CB8AC3E}">
        <p14:creationId xmlns:p14="http://schemas.microsoft.com/office/powerpoint/2010/main" val="153998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59F5EA3-38DA-4105-BF5D-248148F31E99}"/>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9FBE25DA-7F38-41BD-AAEC-D9029A5A860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A9A7039-A692-4C6C-A6A3-5353A6124841}"/>
              </a:ext>
            </a:extLst>
          </p:cNvPr>
          <p:cNvSpPr>
            <a:spLocks noGrp="1"/>
          </p:cNvSpPr>
          <p:nvPr>
            <p:ph type="sldNum" sz="quarter" idx="12"/>
          </p:nvPr>
        </p:nvSpPr>
        <p:spPr/>
        <p:txBody>
          <a:bodyPr/>
          <a:lstStyle>
            <a:lvl1pPr>
              <a:defRPr/>
            </a:lvl1pPr>
          </a:lstStyle>
          <a:p>
            <a:pPr>
              <a:defRPr/>
            </a:pPr>
            <a:fld id="{94F571CE-B71A-4268-AA40-537C950B8F75}" type="slidenum">
              <a:rPr lang="en-US" altLang="en-US"/>
              <a:pPr>
                <a:defRPr/>
              </a:pPr>
              <a:t>‹#›</a:t>
            </a:fld>
            <a:endParaRPr lang="en-US" altLang="en-US" dirty="0"/>
          </a:p>
        </p:txBody>
      </p:sp>
    </p:spTree>
    <p:extLst>
      <p:ext uri="{BB962C8B-B14F-4D97-AF65-F5344CB8AC3E}">
        <p14:creationId xmlns:p14="http://schemas.microsoft.com/office/powerpoint/2010/main" val="412298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C88E05-FD05-456D-AD47-52B324962D4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802504-1312-45B8-A665-85B414EBFBF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6B6695-8EF7-4A5A-8FB7-1D1D9A0743E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A2B21378-8412-47EE-B02C-973F626D3C7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301C015-C1C7-4F4F-8A7E-ACBDC26E4C8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D517C28-6A69-4457-AF8B-83576400090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900">
                <a:solidFill>
                  <a:schemeClr val="tx2"/>
                </a:solidFill>
                <a:latin typeface="+mn-lt"/>
              </a:defRPr>
            </a:lvl1pPr>
          </a:lstStyle>
          <a:p>
            <a:fld id="{FC9A72C8-1C87-42EF-8A11-BF6DFA19ED8B}" type="datetime1">
              <a:rPr lang="en-US" smtClean="0"/>
              <a:t>6/21/2023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9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76883250"/>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34D29-8AC8-41B7-AC70-9482607FDA5E}" type="datetimeFigureOut">
              <a:rPr lang="en-US" smtClean="0"/>
              <a:t>6/21/2023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65778-A76A-44C2-B8F0-74C1DA5B577F}" type="slidenum">
              <a:rPr lang="en-US" smtClean="0"/>
              <a:t>‹#›</a:t>
            </a:fld>
            <a:endParaRPr lang="en-US"/>
          </a:p>
        </p:txBody>
      </p:sp>
    </p:spTree>
    <p:extLst>
      <p:ext uri="{BB962C8B-B14F-4D97-AF65-F5344CB8AC3E}">
        <p14:creationId xmlns:p14="http://schemas.microsoft.com/office/powerpoint/2010/main" val="149508692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ridhPPTHeade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title"/>
          </p:nvPr>
        </p:nvSpPr>
        <p:spPr bwMode="auto">
          <a:xfrm>
            <a:off x="152400" y="0"/>
            <a:ext cx="7543800" cy="1371600"/>
          </a:xfrm>
          <a:prstGeom prst="rect">
            <a:avLst/>
          </a:prstGeom>
          <a:solidFill>
            <a:srgbClr val="005A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20040" numCol="1" anchor="b" anchorCtr="0" compatLnSpc="1">
            <a:prstTxWarp prst="textNoShape">
              <a:avLst/>
            </a:prstTxWarp>
          </a:bodyPr>
          <a:lstStyle/>
          <a:p>
            <a:pPr lvl="0"/>
            <a:r>
              <a:rPr lang="en-US" altLang="en-US"/>
              <a:t>Click to edit Master title style</a:t>
            </a:r>
          </a:p>
        </p:txBody>
      </p:sp>
      <p:sp>
        <p:nvSpPr>
          <p:cNvPr id="1033" name="Rectangle 9"/>
          <p:cNvSpPr>
            <a:spLocks noGrp="1" noChangeArrowheads="1"/>
          </p:cNvSpPr>
          <p:nvPr>
            <p:ph type="body" idx="1"/>
          </p:nvPr>
        </p:nvSpPr>
        <p:spPr bwMode="auto">
          <a:xfrm>
            <a:off x="685800" y="1828800"/>
            <a:ext cx="7772400" cy="159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2860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34" name="Rectangle 10"/>
          <p:cNvSpPr>
            <a:spLocks noGrp="1" noChangeArrowheads="1"/>
          </p:cNvSpPr>
          <p:nvPr>
            <p:ph type="ftr" sz="quarter" idx="3"/>
          </p:nvPr>
        </p:nvSpPr>
        <p:spPr bwMode="auto">
          <a:xfrm>
            <a:off x="685800" y="6431230"/>
            <a:ext cx="7772400" cy="27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a:lnSpc>
                <a:spcPct val="150000"/>
              </a:lnSpc>
              <a:buClr>
                <a:srgbClr val="828386"/>
              </a:buClr>
              <a:defRPr sz="900">
                <a:solidFill>
                  <a:schemeClr val="tx1"/>
                </a:solidFill>
                <a:latin typeface="+mn-lt"/>
                <a:cs typeface="Times New Roman" panose="02020603050405020304" pitchFamily="18" charset="0"/>
              </a:defRPr>
            </a:lvl1pPr>
          </a:lstStyle>
          <a:p>
            <a:endParaRPr lang="en-US" altLang="en-US"/>
          </a:p>
        </p:txBody>
      </p:sp>
    </p:spTree>
    <p:extLst>
      <p:ext uri="{BB962C8B-B14F-4D97-AF65-F5344CB8AC3E}">
        <p14:creationId xmlns:p14="http://schemas.microsoft.com/office/powerpoint/2010/main" val="317139349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Lst>
  <p:txStyles>
    <p:titleStyle>
      <a:lvl1pPr algn="l" rtl="0" fontAlgn="base">
        <a:spcBef>
          <a:spcPct val="0"/>
        </a:spcBef>
        <a:spcAft>
          <a:spcPct val="0"/>
        </a:spcAft>
        <a:defRPr sz="3000" b="1" kern="1200">
          <a:solidFill>
            <a:schemeClr val="bg1"/>
          </a:solidFill>
          <a:latin typeface="+mj-lt"/>
          <a:ea typeface="+mj-ea"/>
          <a:cs typeface="+mj-cs"/>
        </a:defRPr>
      </a:lvl1pPr>
      <a:lvl2pPr algn="l" rtl="0" fontAlgn="base">
        <a:spcBef>
          <a:spcPct val="0"/>
        </a:spcBef>
        <a:spcAft>
          <a:spcPct val="0"/>
        </a:spcAft>
        <a:defRPr sz="3000" b="1">
          <a:solidFill>
            <a:schemeClr val="bg1"/>
          </a:solidFill>
          <a:latin typeface="Georgia" panose="02040502050405020303" pitchFamily="18" charset="0"/>
        </a:defRPr>
      </a:lvl2pPr>
      <a:lvl3pPr algn="l" rtl="0" fontAlgn="base">
        <a:spcBef>
          <a:spcPct val="0"/>
        </a:spcBef>
        <a:spcAft>
          <a:spcPct val="0"/>
        </a:spcAft>
        <a:defRPr sz="3000" b="1">
          <a:solidFill>
            <a:schemeClr val="bg1"/>
          </a:solidFill>
          <a:latin typeface="Georgia" panose="02040502050405020303" pitchFamily="18" charset="0"/>
        </a:defRPr>
      </a:lvl3pPr>
      <a:lvl4pPr algn="l" rtl="0" fontAlgn="base">
        <a:spcBef>
          <a:spcPct val="0"/>
        </a:spcBef>
        <a:spcAft>
          <a:spcPct val="0"/>
        </a:spcAft>
        <a:defRPr sz="3000" b="1">
          <a:solidFill>
            <a:schemeClr val="bg1"/>
          </a:solidFill>
          <a:latin typeface="Georgia" panose="02040502050405020303" pitchFamily="18" charset="0"/>
        </a:defRPr>
      </a:lvl4pPr>
      <a:lvl5pPr algn="l" rtl="0" fontAlgn="base">
        <a:spcBef>
          <a:spcPct val="0"/>
        </a:spcBef>
        <a:spcAft>
          <a:spcPct val="0"/>
        </a:spcAft>
        <a:defRPr sz="3000" b="1">
          <a:solidFill>
            <a:schemeClr val="bg1"/>
          </a:solidFill>
          <a:latin typeface="Georgia" panose="02040502050405020303" pitchFamily="18" charset="0"/>
        </a:defRPr>
      </a:lvl5pPr>
      <a:lvl6pPr marL="342900" algn="l" rtl="0" fontAlgn="base">
        <a:spcBef>
          <a:spcPct val="0"/>
        </a:spcBef>
        <a:spcAft>
          <a:spcPct val="0"/>
        </a:spcAft>
        <a:defRPr sz="3000" b="1">
          <a:solidFill>
            <a:schemeClr val="bg1"/>
          </a:solidFill>
          <a:latin typeface="Georgia" panose="02040502050405020303" pitchFamily="18" charset="0"/>
        </a:defRPr>
      </a:lvl6pPr>
      <a:lvl7pPr marL="685800" algn="l" rtl="0" fontAlgn="base">
        <a:spcBef>
          <a:spcPct val="0"/>
        </a:spcBef>
        <a:spcAft>
          <a:spcPct val="0"/>
        </a:spcAft>
        <a:defRPr sz="3000" b="1">
          <a:solidFill>
            <a:schemeClr val="bg1"/>
          </a:solidFill>
          <a:latin typeface="Georgia" panose="02040502050405020303" pitchFamily="18" charset="0"/>
        </a:defRPr>
      </a:lvl7pPr>
      <a:lvl8pPr marL="1028700" algn="l" rtl="0" fontAlgn="base">
        <a:spcBef>
          <a:spcPct val="0"/>
        </a:spcBef>
        <a:spcAft>
          <a:spcPct val="0"/>
        </a:spcAft>
        <a:defRPr sz="3000" b="1">
          <a:solidFill>
            <a:schemeClr val="bg1"/>
          </a:solidFill>
          <a:latin typeface="Georgia" panose="02040502050405020303" pitchFamily="18" charset="0"/>
        </a:defRPr>
      </a:lvl8pPr>
      <a:lvl9pPr marL="1371600" algn="l" rtl="0" fontAlgn="base">
        <a:spcBef>
          <a:spcPct val="0"/>
        </a:spcBef>
        <a:spcAft>
          <a:spcPct val="0"/>
        </a:spcAft>
        <a:defRPr sz="3000" b="1">
          <a:solidFill>
            <a:schemeClr val="bg1"/>
          </a:solidFill>
          <a:latin typeface="Georgia" panose="02040502050405020303" pitchFamily="18"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6CFAA-6B8D-6A0B-DF3D-9219567478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9182BD-EC52-6EB9-C4B3-24CB6E73C2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F8FD5-A6C0-5DAD-E49A-60CE3CE5019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1BEE96-DE25-458D-8E09-2B65EFA03374}" type="datetimeFigureOut">
              <a:rPr lang="en-US" smtClean="0"/>
              <a:t>6/21/2023</a:t>
            </a:fld>
            <a:endParaRPr lang="en-US"/>
          </a:p>
        </p:txBody>
      </p:sp>
      <p:sp>
        <p:nvSpPr>
          <p:cNvPr id="5" name="Footer Placeholder 4">
            <a:extLst>
              <a:ext uri="{FF2B5EF4-FFF2-40B4-BE49-F238E27FC236}">
                <a16:creationId xmlns:a16="http://schemas.microsoft.com/office/drawing/2014/main" id="{E1C43E53-9329-102F-F8B0-9989078BA6E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D057E1-F45F-9D14-E37C-CFD230942D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F50F22-0E2B-4C20-94BB-396D8FB44F6E}" type="slidenum">
              <a:rPr lang="en-US" smtClean="0"/>
              <a:t>‹#›</a:t>
            </a:fld>
            <a:endParaRPr lang="en-US"/>
          </a:p>
        </p:txBody>
      </p:sp>
    </p:spTree>
    <p:extLst>
      <p:ext uri="{BB962C8B-B14F-4D97-AF65-F5344CB8AC3E}">
        <p14:creationId xmlns:p14="http://schemas.microsoft.com/office/powerpoint/2010/main" val="986421637"/>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6.x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6.xml"/><Relationship Id="rId5" Type="http://schemas.openxmlformats.org/officeDocument/2006/relationships/hyperlink" Target="https://ripin-ri.formtitan.com/ftproject/chnreferralform" TargetMode="External"/><Relationship Id="rId4" Type="http://schemas.openxmlformats.org/officeDocument/2006/relationships/hyperlink" Target="https://ripin.org/ch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hyperlink" Target="mailto:Danai.boone@health.ri.gov" TargetMode="External"/><Relationship Id="rId4" Type="http://schemas.openxmlformats.org/officeDocument/2006/relationships/hyperlink" Target="https://ripin.org/ch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hyperlink" Target="mailto:Klachapelle@tricountyri.org"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hyperlink" Target="https://www.surveymonkey.com/r/CCE062123"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diabetes/funding-opportunity/NOFO-CDC-RFA-DP23-0020.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cdc.gov/dhdsp/funding-opps/national-dp-23-0004.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C3CD44-F683-436C-8131-2DF24EA78C71}"/>
              </a:ext>
            </a:extLst>
          </p:cNvPr>
          <p:cNvSpPr/>
          <p:nvPr/>
        </p:nvSpPr>
        <p:spPr>
          <a:xfrm>
            <a:off x="0" y="0"/>
            <a:ext cx="9144000" cy="6858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099" name="Picture 4">
            <a:extLst>
              <a:ext uri="{FF2B5EF4-FFF2-40B4-BE49-F238E27FC236}">
                <a16:creationId xmlns:a16="http://schemas.microsoft.com/office/drawing/2014/main" id="{7D1A583F-7E77-4E67-A932-F532E3787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365667"/>
            <a:ext cx="2403475"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6">
            <a:extLst>
              <a:ext uri="{FF2B5EF4-FFF2-40B4-BE49-F238E27FC236}">
                <a16:creationId xmlns:a16="http://schemas.microsoft.com/office/drawing/2014/main" id="{88D26032-F37A-4677-826B-7E9AE57BC8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4043" y="5649456"/>
            <a:ext cx="1115914" cy="1115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F312E7FF-E897-41F0-8014-901950BAC5ED}"/>
              </a:ext>
            </a:extLst>
          </p:cNvPr>
          <p:cNvSpPr txBox="1"/>
          <p:nvPr/>
        </p:nvSpPr>
        <p:spPr>
          <a:xfrm>
            <a:off x="134937" y="3062803"/>
            <a:ext cx="8839200" cy="2277547"/>
          </a:xfrm>
          <a:prstGeom prst="rect">
            <a:avLst/>
          </a:prstGeom>
          <a:noFill/>
        </p:spPr>
        <p:txBody>
          <a:bodyPr wrap="square" rtlCol="0">
            <a:spAutoFit/>
          </a:bodyPr>
          <a:lstStyle/>
          <a:p>
            <a:pPr algn="ctr">
              <a:buClr>
                <a:schemeClr val="accent1"/>
              </a:buClr>
            </a:pPr>
            <a:r>
              <a:rPr lang="en-US" sz="3600" dirty="0">
                <a:solidFill>
                  <a:schemeClr val="bg1"/>
                </a:solidFill>
              </a:rPr>
              <a:t>Care + Community + Equity</a:t>
            </a:r>
            <a:endParaRPr lang="en-US" sz="2800" dirty="0">
              <a:solidFill>
                <a:schemeClr val="bg1"/>
              </a:solidFill>
              <a:latin typeface="Calibri Light" panose="020F0302020204030204" pitchFamily="34" charset="0"/>
            </a:endParaRPr>
          </a:p>
          <a:p>
            <a:pPr algn="ctr" fontAlgn="auto">
              <a:spcAft>
                <a:spcPts val="0"/>
              </a:spcAft>
              <a:defRPr/>
            </a:pPr>
            <a:r>
              <a:rPr lang="en-US" sz="3600" dirty="0">
                <a:solidFill>
                  <a:schemeClr val="bg1"/>
                </a:solidFill>
              </a:rPr>
              <a:t>Best Practice Sharing Meeting </a:t>
            </a:r>
          </a:p>
          <a:p>
            <a:pPr algn="ctr" fontAlgn="auto">
              <a:spcAft>
                <a:spcPts val="0"/>
              </a:spcAft>
              <a:defRPr/>
            </a:pPr>
            <a:endParaRPr lang="en-US" sz="2000" dirty="0">
              <a:solidFill>
                <a:srgbClr val="D4F5F8"/>
              </a:solidFill>
            </a:endParaRPr>
          </a:p>
          <a:p>
            <a:pPr algn="ctr" fontAlgn="auto">
              <a:spcAft>
                <a:spcPts val="0"/>
              </a:spcAft>
              <a:defRPr/>
            </a:pPr>
            <a:endParaRPr lang="en-US" sz="2000" dirty="0">
              <a:solidFill>
                <a:srgbClr val="D4F5F8"/>
              </a:solidFill>
            </a:endParaRPr>
          </a:p>
          <a:p>
            <a:pPr algn="ctr" fontAlgn="auto">
              <a:spcAft>
                <a:spcPts val="0"/>
              </a:spcAft>
              <a:defRPr/>
            </a:pPr>
            <a:r>
              <a:rPr lang="en-US" sz="3000" dirty="0">
                <a:solidFill>
                  <a:schemeClr val="bg1"/>
                </a:solidFill>
              </a:rPr>
              <a:t>June 21, 2023</a:t>
            </a:r>
          </a:p>
        </p:txBody>
      </p:sp>
    </p:spTree>
    <p:extLst>
      <p:ext uri="{BB962C8B-B14F-4D97-AF65-F5344CB8AC3E}">
        <p14:creationId xmlns:p14="http://schemas.microsoft.com/office/powerpoint/2010/main" val="151964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5709C5-1978-48FE-BBE7-0E2835D1230C}"/>
              </a:ext>
            </a:extLst>
          </p:cNvPr>
          <p:cNvSpPr/>
          <p:nvPr/>
        </p:nvSpPr>
        <p:spPr>
          <a:xfrm>
            <a:off x="0" y="925423"/>
            <a:ext cx="9144000" cy="349584"/>
          </a:xfrm>
          <a:prstGeom prst="rect">
            <a:avLst/>
          </a:prstGeom>
          <a:solidFill>
            <a:srgbClr val="ADCE42"/>
          </a:solidFill>
          <a:ln>
            <a:solidFill>
              <a:srgbClr val="AAD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0" y="0"/>
            <a:ext cx="9144000" cy="1143000"/>
          </a:xfrm>
          <a:prstGeom prst="rect">
            <a:avLst/>
          </a:prstGeom>
          <a:solidFill>
            <a:srgbClr val="1B3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sp>
        <p:nvSpPr>
          <p:cNvPr id="6" name="TextBox 5"/>
          <p:cNvSpPr txBox="1"/>
          <p:nvPr/>
        </p:nvSpPr>
        <p:spPr>
          <a:xfrm>
            <a:off x="357278" y="248333"/>
            <a:ext cx="6523338" cy="646331"/>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a:ea typeface="+mn-ea"/>
                <a:cs typeface="+mn-cs"/>
              </a:rPr>
              <a:t>Program Menu</a:t>
            </a:r>
          </a:p>
        </p:txBody>
      </p:sp>
      <p:sp>
        <p:nvSpPr>
          <p:cNvPr id="7" name="TextBox 6"/>
          <p:cNvSpPr txBox="1"/>
          <p:nvPr/>
        </p:nvSpPr>
        <p:spPr>
          <a:xfrm>
            <a:off x="4036" y="1305766"/>
            <a:ext cx="4425723" cy="440120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Matter of Balance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Chronic Pain Self-Management Program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Ready for Health formerly National Diabetes Prevention Program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Gait Way to Better Balance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Healthy Eating for Successful Living</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a:ea typeface="Calibri" panose="020F0502020204030204"/>
                <a:cs typeface="Arial"/>
              </a:rPr>
              <a:t>Healthy Heart Ambassadors: </a:t>
            </a:r>
            <a:br>
              <a:rPr kumimoji="0" lang="en-US" sz="2000" b="0" i="0" u="none" strike="noStrike" kern="1200" cap="none" spc="0" normalizeH="0" baseline="0" noProof="0" dirty="0">
                <a:ln>
                  <a:noFill/>
                </a:ln>
                <a:solidFill>
                  <a:prstClr val="black"/>
                </a:solidFill>
                <a:effectLst/>
                <a:uLnTx/>
                <a:uFillTx/>
                <a:latin typeface="Arial"/>
                <a:ea typeface="Calibri" panose="020F0502020204030204"/>
                <a:cs typeface="Arial"/>
              </a:rPr>
            </a:br>
            <a:r>
              <a:rPr kumimoji="0" lang="en-US" sz="2000" b="0" i="0" u="none" strike="noStrike" kern="1200" cap="none" spc="0" normalizeH="0" baseline="0" noProof="0" dirty="0">
                <a:ln>
                  <a:noFill/>
                </a:ln>
                <a:solidFill>
                  <a:prstClr val="black"/>
                </a:solidFill>
                <a:effectLst/>
                <a:uLnTx/>
                <a:uFillTx/>
                <a:latin typeface="Arial"/>
                <a:ea typeface="Calibri" panose="020F0502020204030204"/>
                <a:cs typeface="Arial"/>
              </a:rPr>
              <a:t>Blood Pressure Self-Monitoring Program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CDOE &amp; CVDOE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CFEFBE2A-FA6C-4383-890E-0D0E6A479D8B}"/>
              </a:ext>
            </a:extLst>
          </p:cNvPr>
          <p:cNvSpPr txBox="1"/>
          <p:nvPr/>
        </p:nvSpPr>
        <p:spPr>
          <a:xfrm>
            <a:off x="4328925" y="1315230"/>
            <a:ext cx="4941699" cy="3785652"/>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LIVESTRONG at the YMCA</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Powerful Tools for Caregivers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Strong African American Families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Tai Ji Quan: Moving for Better Balance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Tobacco Cessation Services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Tools for Healthy Living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Walk with Ease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Know the 10 Signs: Early Detection Matters</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48B60E98-C682-402D-B52C-DF8C448EB055}"/>
              </a:ext>
            </a:extLst>
          </p:cNvPr>
          <p:cNvPicPr>
            <a:picLocks noChangeAspect="1"/>
          </p:cNvPicPr>
          <p:nvPr/>
        </p:nvPicPr>
        <p:blipFill rotWithShape="1">
          <a:blip r:embed="rId4"/>
          <a:srcRect t="16660" b="17040"/>
          <a:stretch/>
        </p:blipFill>
        <p:spPr>
          <a:xfrm>
            <a:off x="0" y="5405120"/>
            <a:ext cx="9144000" cy="1903153"/>
          </a:xfrm>
          <a:prstGeom prst="rect">
            <a:avLst/>
          </a:prstGeom>
        </p:spPr>
      </p:pic>
    </p:spTree>
    <p:extLst>
      <p:ext uri="{BB962C8B-B14F-4D97-AF65-F5344CB8AC3E}">
        <p14:creationId xmlns:p14="http://schemas.microsoft.com/office/powerpoint/2010/main" val="121289510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9FA686E6-F8C4-4B85-9D8B-E7269FD64021}"/>
              </a:ext>
            </a:extLst>
          </p:cNvPr>
          <p:cNvGraphicFramePr>
            <a:graphicFrameLocks noChangeAspect="1"/>
          </p:cNvGraphicFramePr>
          <p:nvPr/>
        </p:nvGraphicFramePr>
        <p:xfrm>
          <a:off x="142240" y="121920"/>
          <a:ext cx="4222462" cy="5464362"/>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Exch.Document.DC">
                  <p:embed/>
                </p:oleObj>
              </mc:Choice>
              <mc:Fallback>
                <p:oleObj name="Acrobat Document" r:id="rId2" imgW="3886052" imgH="5028936" progId="AcroExch.Document.DC">
                  <p:embed/>
                  <p:pic>
                    <p:nvPicPr>
                      <p:cNvPr id="5" name="Object 4">
                        <a:extLst>
                          <a:ext uri="{FF2B5EF4-FFF2-40B4-BE49-F238E27FC236}">
                            <a16:creationId xmlns:a16="http://schemas.microsoft.com/office/drawing/2014/main" id="{9FA686E6-F8C4-4B85-9D8B-E7269FD64021}"/>
                          </a:ext>
                        </a:extLst>
                      </p:cNvPr>
                      <p:cNvPicPr/>
                      <p:nvPr/>
                    </p:nvPicPr>
                    <p:blipFill>
                      <a:blip r:embed="rId3"/>
                      <a:stretch>
                        <a:fillRect/>
                      </a:stretch>
                    </p:blipFill>
                    <p:spPr>
                      <a:xfrm>
                        <a:off x="142240" y="121920"/>
                        <a:ext cx="4222462" cy="5464362"/>
                      </a:xfrm>
                      <a:prstGeom prst="rect">
                        <a:avLst/>
                      </a:prstGeom>
                      <a:solidFill>
                        <a:schemeClr val="tx1">
                          <a:alpha val="30000"/>
                        </a:schemeClr>
                      </a:solidFill>
                      <a:ln w="25400">
                        <a:solidFill>
                          <a:schemeClr val="tx1"/>
                        </a:solidFill>
                      </a:ln>
                    </p:spPr>
                  </p:pic>
                </p:oleObj>
              </mc:Fallback>
            </mc:AlternateContent>
          </a:graphicData>
        </a:graphic>
      </p:graphicFrame>
      <p:graphicFrame>
        <p:nvGraphicFramePr>
          <p:cNvPr id="7" name="Object 6">
            <a:extLst>
              <a:ext uri="{FF2B5EF4-FFF2-40B4-BE49-F238E27FC236}">
                <a16:creationId xmlns:a16="http://schemas.microsoft.com/office/drawing/2014/main" id="{E9DDD4BF-16EB-487F-A94B-C63BEA7B8799}"/>
              </a:ext>
            </a:extLst>
          </p:cNvPr>
          <p:cNvGraphicFramePr>
            <a:graphicFrameLocks noChangeAspect="1"/>
          </p:cNvGraphicFramePr>
          <p:nvPr/>
        </p:nvGraphicFramePr>
        <p:xfrm>
          <a:off x="3413760" y="899457"/>
          <a:ext cx="4557223" cy="5897583"/>
        </p:xfrm>
        <a:graphic>
          <a:graphicData uri="http://schemas.openxmlformats.org/presentationml/2006/ole">
            <mc:AlternateContent xmlns:mc="http://schemas.openxmlformats.org/markup-compatibility/2006">
              <mc:Choice xmlns:v="urn:schemas-microsoft-com:vml" Requires="v">
                <p:oleObj name="Acrobat Document" r:id="rId4" imgW="3886052" imgH="5028936" progId="AcroExch.Document.DC">
                  <p:embed/>
                </p:oleObj>
              </mc:Choice>
              <mc:Fallback>
                <p:oleObj name="Acrobat Document" r:id="rId4" imgW="3886052" imgH="5028936" progId="AcroExch.Document.DC">
                  <p:embed/>
                  <p:pic>
                    <p:nvPicPr>
                      <p:cNvPr id="7" name="Object 6">
                        <a:extLst>
                          <a:ext uri="{FF2B5EF4-FFF2-40B4-BE49-F238E27FC236}">
                            <a16:creationId xmlns:a16="http://schemas.microsoft.com/office/drawing/2014/main" id="{E9DDD4BF-16EB-487F-A94B-C63BEA7B8799}"/>
                          </a:ext>
                        </a:extLst>
                      </p:cNvPr>
                      <p:cNvPicPr/>
                      <p:nvPr/>
                    </p:nvPicPr>
                    <p:blipFill>
                      <a:blip r:embed="rId5"/>
                      <a:stretch>
                        <a:fillRect/>
                      </a:stretch>
                    </p:blipFill>
                    <p:spPr>
                      <a:xfrm>
                        <a:off x="3413760" y="899457"/>
                        <a:ext cx="4557223" cy="5897583"/>
                      </a:xfrm>
                      <a:prstGeom prst="rect">
                        <a:avLst/>
                      </a:prstGeom>
                      <a:solidFill>
                        <a:schemeClr val="tx1">
                          <a:alpha val="40000"/>
                        </a:schemeClr>
                      </a:solidFill>
                      <a:ln w="34925">
                        <a:solidFill>
                          <a:schemeClr val="tx1"/>
                        </a:solidFill>
                      </a:ln>
                    </p:spPr>
                  </p:pic>
                </p:oleObj>
              </mc:Fallback>
            </mc:AlternateContent>
          </a:graphicData>
        </a:graphic>
      </p:graphicFrame>
    </p:spTree>
    <p:extLst>
      <p:ext uri="{BB962C8B-B14F-4D97-AF65-F5344CB8AC3E}">
        <p14:creationId xmlns:p14="http://schemas.microsoft.com/office/powerpoint/2010/main" val="223012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80E3AC5-177A-4FB0-BEB4-F1A52E074060}"/>
              </a:ext>
            </a:extLst>
          </p:cNvPr>
          <p:cNvGraphicFramePr>
            <a:graphicFrameLocks noChangeAspect="1"/>
          </p:cNvGraphicFramePr>
          <p:nvPr/>
        </p:nvGraphicFramePr>
        <p:xfrm>
          <a:off x="0" y="0"/>
          <a:ext cx="5659120" cy="6858000"/>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Exch.Document.DC">
                  <p:embed/>
                </p:oleObj>
              </mc:Choice>
              <mc:Fallback>
                <p:oleObj name="Acrobat Document" r:id="rId2" imgW="3886052" imgH="5028936" progId="AcroExch.Document.DC">
                  <p:embed/>
                  <p:pic>
                    <p:nvPicPr>
                      <p:cNvPr id="4" name="Object 3">
                        <a:extLst>
                          <a:ext uri="{FF2B5EF4-FFF2-40B4-BE49-F238E27FC236}">
                            <a16:creationId xmlns:a16="http://schemas.microsoft.com/office/drawing/2014/main" id="{680E3AC5-177A-4FB0-BEB4-F1A52E074060}"/>
                          </a:ext>
                        </a:extLst>
                      </p:cNvPr>
                      <p:cNvPicPr/>
                      <p:nvPr/>
                    </p:nvPicPr>
                    <p:blipFill>
                      <a:blip r:embed="rId3"/>
                      <a:stretch>
                        <a:fillRect/>
                      </a:stretch>
                    </p:blipFill>
                    <p:spPr>
                      <a:xfrm>
                        <a:off x="0" y="0"/>
                        <a:ext cx="5659120" cy="6858000"/>
                      </a:xfrm>
                      <a:prstGeom prst="rect">
                        <a:avLst/>
                      </a:prstGeom>
                      <a:solidFill>
                        <a:schemeClr val="tx1"/>
                      </a:solidFill>
                    </p:spPr>
                  </p:pic>
                </p:oleObj>
              </mc:Fallback>
            </mc:AlternateContent>
          </a:graphicData>
        </a:graphic>
      </p:graphicFrame>
      <p:sp>
        <p:nvSpPr>
          <p:cNvPr id="5" name="Rectangle 4">
            <a:extLst>
              <a:ext uri="{FF2B5EF4-FFF2-40B4-BE49-F238E27FC236}">
                <a16:creationId xmlns:a16="http://schemas.microsoft.com/office/drawing/2014/main" id="{155A0DDF-E04F-4000-A04B-A71DAF773790}"/>
              </a:ext>
            </a:extLst>
          </p:cNvPr>
          <p:cNvSpPr/>
          <p:nvPr/>
        </p:nvSpPr>
        <p:spPr>
          <a:xfrm>
            <a:off x="5730240" y="1284515"/>
            <a:ext cx="322072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Community Health Network - Health &amp; Wellness Workshops in RI (ripin.org)</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93DB5DA6-8103-4149-B5BB-402D9C64E390}"/>
              </a:ext>
            </a:extLst>
          </p:cNvPr>
          <p:cNvSpPr/>
          <p:nvPr/>
        </p:nvSpPr>
        <p:spPr>
          <a:xfrm>
            <a:off x="6106160" y="4317276"/>
            <a:ext cx="261112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CHN Program Referral Form (formtitan.com)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0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BEF8E6-5E76-4AA7-816B-C21FDC42AB4D}"/>
              </a:ext>
            </a:extLst>
          </p:cNvPr>
          <p:cNvSpPr/>
          <p:nvPr/>
        </p:nvSpPr>
        <p:spPr>
          <a:xfrm>
            <a:off x="0" y="925423"/>
            <a:ext cx="9144000" cy="349584"/>
          </a:xfrm>
          <a:prstGeom prst="rect">
            <a:avLst/>
          </a:prstGeom>
          <a:solidFill>
            <a:srgbClr val="ADCE42"/>
          </a:solidFill>
          <a:ln>
            <a:solidFill>
              <a:srgbClr val="AAD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0" y="0"/>
            <a:ext cx="9144000" cy="1143000"/>
          </a:xfrm>
          <a:prstGeom prst="rect">
            <a:avLst/>
          </a:prstGeom>
          <a:solidFill>
            <a:srgbClr val="1B3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sp>
        <p:nvSpPr>
          <p:cNvPr id="6" name="TextBox 5"/>
          <p:cNvSpPr txBox="1"/>
          <p:nvPr/>
        </p:nvSpPr>
        <p:spPr>
          <a:xfrm>
            <a:off x="357277" y="248333"/>
            <a:ext cx="7439615"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CHN Data Portal: New Features</a:t>
            </a:r>
          </a:p>
        </p:txBody>
      </p:sp>
      <p:sp>
        <p:nvSpPr>
          <p:cNvPr id="2" name="TextBox 1">
            <a:extLst>
              <a:ext uri="{FF2B5EF4-FFF2-40B4-BE49-F238E27FC236}">
                <a16:creationId xmlns:a16="http://schemas.microsoft.com/office/drawing/2014/main" id="{F7504D4E-520E-476B-866C-A0B5A9DD5469}"/>
              </a:ext>
            </a:extLst>
          </p:cNvPr>
          <p:cNvSpPr txBox="1"/>
          <p:nvPr/>
        </p:nvSpPr>
        <p:spPr>
          <a:xfrm>
            <a:off x="243839" y="1505062"/>
            <a:ext cx="8696442" cy="36933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Shift to a HIPAA secure Form Titan app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 messaging – class reminders and follow-up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Collecting insurance information for billing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 based payment model invoice generation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Bidirectional communication system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generate attendance and outcome reports for referring providers based on program benchmarks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3AD5D14-86E2-4352-A58C-63A09DB853E8}"/>
              </a:ext>
            </a:extLst>
          </p:cNvPr>
          <p:cNvPicPr>
            <a:picLocks noChangeAspect="1"/>
          </p:cNvPicPr>
          <p:nvPr/>
        </p:nvPicPr>
        <p:blipFill>
          <a:blip r:embed="rId4"/>
          <a:stretch>
            <a:fillRect/>
          </a:stretch>
        </p:blipFill>
        <p:spPr>
          <a:xfrm>
            <a:off x="2794645" y="4303623"/>
            <a:ext cx="6308846" cy="2554377"/>
          </a:xfrm>
          <a:prstGeom prst="rect">
            <a:avLst/>
          </a:prstGeom>
        </p:spPr>
      </p:pic>
    </p:spTree>
    <p:extLst>
      <p:ext uri="{BB962C8B-B14F-4D97-AF65-F5344CB8AC3E}">
        <p14:creationId xmlns:p14="http://schemas.microsoft.com/office/powerpoint/2010/main" val="224380727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59180" y="383556"/>
            <a:ext cx="5314950" cy="690996"/>
          </a:xfrm>
          <a:noFill/>
        </p:spPr>
        <p:txBody>
          <a:bodyPr anchor="ctr"/>
          <a:lstStyle/>
          <a:p>
            <a:pPr algn="ctr"/>
            <a:r>
              <a:rPr lang="en-US" altLang="en-US" sz="3600" dirty="0"/>
              <a:t>Diabetes Prevention</a:t>
            </a:r>
          </a:p>
        </p:txBody>
      </p:sp>
      <p:sp>
        <p:nvSpPr>
          <p:cNvPr id="24579" name="Rectangle 3"/>
          <p:cNvSpPr>
            <a:spLocks noGrp="1" noChangeArrowheads="1"/>
          </p:cNvSpPr>
          <p:nvPr>
            <p:ph type="body" idx="1"/>
          </p:nvPr>
        </p:nvSpPr>
        <p:spPr>
          <a:xfrm>
            <a:off x="267249" y="1605281"/>
            <a:ext cx="8751743" cy="4869163"/>
          </a:xfrm>
        </p:spPr>
        <p:txBody>
          <a:bodyPr/>
          <a:lstStyle/>
          <a:p>
            <a:r>
              <a:rPr lang="en-US" altLang="en-US" dirty="0">
                <a:latin typeface="Arial" panose="020B0604020202020204" pitchFamily="34" charset="0"/>
                <a:cs typeface="Arial" panose="020B0604020202020204" pitchFamily="34" charset="0"/>
              </a:rPr>
              <a:t> CDC Diabetes Prevention Recognized Programs (DPRP) </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Delivery modalities - virtual and online, English/Spanish </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Upcoming diabetes prevention cohorts – CHN calendar</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Capacity building opportunities for Lifestyle Coaches/CHWs </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Diabetes Prevention Program Stakeholder Network (DPPSN)</a:t>
            </a:r>
          </a:p>
          <a:p>
            <a:pPr marL="0" indent="0">
              <a:buNone/>
            </a:pPr>
            <a:endParaRPr lang="en-US" altLang="en-US" sz="2100" dirty="0">
              <a:cs typeface="Arial"/>
            </a:endParaRPr>
          </a:p>
          <a:p>
            <a:pPr marL="0" indent="0">
              <a:buNone/>
            </a:pPr>
            <a:endParaRPr lang="en-US" altLang="en-US" sz="2100" dirty="0">
              <a:cs typeface="Arial"/>
            </a:endParaRPr>
          </a:p>
          <a:p>
            <a:pPr marL="0" indent="0">
              <a:buNone/>
            </a:pPr>
            <a:endParaRPr lang="en-US" altLang="en-US" dirty="0">
              <a:cs typeface="Arial"/>
            </a:endParaRPr>
          </a:p>
        </p:txBody>
      </p:sp>
    </p:spTree>
    <p:extLst>
      <p:ext uri="{BB962C8B-B14F-4D97-AF65-F5344CB8AC3E}">
        <p14:creationId xmlns:p14="http://schemas.microsoft.com/office/powerpoint/2010/main" val="155635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13180" y="383556"/>
            <a:ext cx="5314950" cy="690996"/>
          </a:xfrm>
          <a:noFill/>
        </p:spPr>
        <p:txBody>
          <a:bodyPr anchor="ctr"/>
          <a:lstStyle/>
          <a:p>
            <a:pPr algn="ctr"/>
            <a:r>
              <a:rPr lang="en-US" altLang="en-US" sz="3600" dirty="0"/>
              <a:t>Ready for Health</a:t>
            </a:r>
          </a:p>
        </p:txBody>
      </p:sp>
      <p:sp>
        <p:nvSpPr>
          <p:cNvPr id="24579" name="Rectangle 3"/>
          <p:cNvSpPr>
            <a:spLocks noGrp="1" noChangeArrowheads="1"/>
          </p:cNvSpPr>
          <p:nvPr>
            <p:ph type="body" idx="1"/>
          </p:nvPr>
        </p:nvSpPr>
        <p:spPr>
          <a:xfrm>
            <a:off x="196128" y="1584960"/>
            <a:ext cx="5635712" cy="5626785"/>
          </a:xfrm>
        </p:spPr>
        <p:txBody>
          <a:bodyPr/>
          <a:lstStyle/>
          <a:p>
            <a:r>
              <a:rPr lang="en-US" altLang="en-US" dirty="0">
                <a:latin typeface="Arial" panose="020B0604020202020204" pitchFamily="34" charset="0"/>
                <a:cs typeface="Arial" panose="020B0604020202020204" pitchFamily="34" charset="0"/>
              </a:rPr>
              <a:t>National Diabetes Prevention Program (DPP) rebrand to </a:t>
            </a:r>
            <a:r>
              <a:rPr lang="en-US" altLang="en-US" b="1" dirty="0">
                <a:latin typeface="Arial" panose="020B0604020202020204" pitchFamily="34" charset="0"/>
                <a:cs typeface="Arial" panose="020B0604020202020204" pitchFamily="34" charset="0"/>
              </a:rPr>
              <a:t>Ready for Health </a:t>
            </a:r>
            <a:r>
              <a:rPr lang="en-US" altLang="en-US" dirty="0">
                <a:latin typeface="Arial" panose="020B0604020202020204" pitchFamily="34" charset="0"/>
                <a:cs typeface="Arial" panose="020B0604020202020204" pitchFamily="34" charset="0"/>
              </a:rPr>
              <a:t>creating a more positive approach and outlook for diabetes prevention and overall health.  </a:t>
            </a:r>
          </a:p>
          <a:p>
            <a:pPr marL="0" indent="0">
              <a:buNone/>
            </a:pP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Partnered with KSA Marketing Firm:</a:t>
            </a:r>
          </a:p>
          <a:p>
            <a:pPr marL="342900" lvl="1" indent="0">
              <a:buNone/>
            </a:pPr>
            <a:r>
              <a:rPr lang="en-US" altLang="en-US" sz="2400" dirty="0">
                <a:latin typeface="Arial" panose="020B0604020202020204" pitchFamily="34" charset="0"/>
                <a:cs typeface="Arial" panose="020B0604020202020204" pitchFamily="34" charset="0"/>
              </a:rPr>
              <a:t>- Google search/display, radio scripts (NPR), RI Medical Journal advertisements, targeted LinkedIn advertisements, collateral (e.g., Ready for Health brochure, CHN poster) and social media (META). </a:t>
            </a:r>
          </a:p>
          <a:p>
            <a:endParaRPr lang="en-US" altLang="en-US" dirty="0">
              <a:cs typeface="Arial"/>
            </a:endParaRPr>
          </a:p>
        </p:txBody>
      </p:sp>
      <p:graphicFrame>
        <p:nvGraphicFramePr>
          <p:cNvPr id="5" name="Object 4">
            <a:extLst>
              <a:ext uri="{FF2B5EF4-FFF2-40B4-BE49-F238E27FC236}">
                <a16:creationId xmlns:a16="http://schemas.microsoft.com/office/drawing/2014/main" id="{DDEBDD0B-0641-4C18-8465-D00D060367E9}"/>
              </a:ext>
            </a:extLst>
          </p:cNvPr>
          <p:cNvGraphicFramePr>
            <a:graphicFrameLocks noChangeAspect="1"/>
          </p:cNvGraphicFramePr>
          <p:nvPr/>
        </p:nvGraphicFramePr>
        <p:xfrm>
          <a:off x="6035040" y="2655235"/>
          <a:ext cx="2912832" cy="2250825"/>
        </p:xfrm>
        <a:graphic>
          <a:graphicData uri="http://schemas.openxmlformats.org/presentationml/2006/ole">
            <mc:AlternateContent xmlns:mc="http://schemas.openxmlformats.org/markup-compatibility/2006">
              <mc:Choice xmlns:v="urn:schemas-microsoft-com:vml" Requires="v">
                <p:oleObj name="Acrobat Document" r:id="rId2" imgW="5029101" imgH="3886068" progId="AcroExch.Document.DC">
                  <p:embed/>
                </p:oleObj>
              </mc:Choice>
              <mc:Fallback>
                <p:oleObj name="Acrobat Document" r:id="rId2" imgW="5029101" imgH="3886068" progId="AcroExch.Document.DC">
                  <p:embed/>
                  <p:pic>
                    <p:nvPicPr>
                      <p:cNvPr id="5" name="Object 4">
                        <a:extLst>
                          <a:ext uri="{FF2B5EF4-FFF2-40B4-BE49-F238E27FC236}">
                            <a16:creationId xmlns:a16="http://schemas.microsoft.com/office/drawing/2014/main" id="{DDEBDD0B-0641-4C18-8465-D00D060367E9}"/>
                          </a:ext>
                        </a:extLst>
                      </p:cNvPr>
                      <p:cNvPicPr/>
                      <p:nvPr/>
                    </p:nvPicPr>
                    <p:blipFill>
                      <a:blip r:embed="rId3"/>
                      <a:stretch>
                        <a:fillRect/>
                      </a:stretch>
                    </p:blipFill>
                    <p:spPr>
                      <a:xfrm>
                        <a:off x="6035040" y="2655235"/>
                        <a:ext cx="2912832" cy="2250825"/>
                      </a:xfrm>
                      <a:prstGeom prst="rect">
                        <a:avLst/>
                      </a:prstGeom>
                      <a:solidFill>
                        <a:schemeClr val="tx1">
                          <a:alpha val="34000"/>
                        </a:schemeClr>
                      </a:solidFill>
                      <a:ln w="31750">
                        <a:solidFill>
                          <a:schemeClr val="tx1"/>
                        </a:solidFill>
                      </a:ln>
                    </p:spPr>
                  </p:pic>
                </p:oleObj>
              </mc:Fallback>
            </mc:AlternateContent>
          </a:graphicData>
        </a:graphic>
      </p:graphicFrame>
    </p:spTree>
    <p:extLst>
      <p:ext uri="{BB962C8B-B14F-4D97-AF65-F5344CB8AC3E}">
        <p14:creationId xmlns:p14="http://schemas.microsoft.com/office/powerpoint/2010/main" val="256763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14780" y="390005"/>
            <a:ext cx="5314950" cy="690996"/>
          </a:xfrm>
          <a:noFill/>
        </p:spPr>
        <p:txBody>
          <a:bodyPr anchor="ctr"/>
          <a:lstStyle/>
          <a:p>
            <a:pPr algn="ctr"/>
            <a:r>
              <a:rPr lang="en-US" altLang="en-US" sz="3600" dirty="0"/>
              <a:t>Ready for Health</a:t>
            </a:r>
          </a:p>
        </p:txBody>
      </p:sp>
      <p:pic>
        <p:nvPicPr>
          <p:cNvPr id="2" name="Picture 2" descr="Screenshot (53).png">
            <a:extLst>
              <a:ext uri="{FF2B5EF4-FFF2-40B4-BE49-F238E27FC236}">
                <a16:creationId xmlns:a16="http://schemas.microsoft.com/office/drawing/2014/main" id="{190A1A8B-A67D-BAAC-A637-14A3AC512496}"/>
              </a:ext>
            </a:extLst>
          </p:cNvPr>
          <p:cNvPicPr>
            <a:picLocks noChangeAspect="1"/>
          </p:cNvPicPr>
          <p:nvPr/>
        </p:nvPicPr>
        <p:blipFill>
          <a:blip r:embed="rId2"/>
          <a:stretch>
            <a:fillRect/>
          </a:stretch>
        </p:blipFill>
        <p:spPr>
          <a:xfrm>
            <a:off x="79048" y="1530883"/>
            <a:ext cx="4870764" cy="3769805"/>
          </a:xfrm>
          <a:prstGeom prst="rect">
            <a:avLst/>
          </a:prstGeom>
        </p:spPr>
      </p:pic>
      <p:pic>
        <p:nvPicPr>
          <p:cNvPr id="3" name="Picture 3" descr="Screenshot (54).png">
            <a:extLst>
              <a:ext uri="{FF2B5EF4-FFF2-40B4-BE49-F238E27FC236}">
                <a16:creationId xmlns:a16="http://schemas.microsoft.com/office/drawing/2014/main" id="{85EEF274-9D84-EB48-96ED-A930F1305AB5}"/>
              </a:ext>
            </a:extLst>
          </p:cNvPr>
          <p:cNvPicPr>
            <a:picLocks noChangeAspect="1"/>
          </p:cNvPicPr>
          <p:nvPr/>
        </p:nvPicPr>
        <p:blipFill>
          <a:blip r:embed="rId3"/>
          <a:stretch>
            <a:fillRect/>
          </a:stretch>
        </p:blipFill>
        <p:spPr>
          <a:xfrm>
            <a:off x="4949812" y="3525520"/>
            <a:ext cx="4117320" cy="3186460"/>
          </a:xfrm>
          <a:prstGeom prst="rect">
            <a:avLst/>
          </a:prstGeom>
        </p:spPr>
      </p:pic>
      <p:sp>
        <p:nvSpPr>
          <p:cNvPr id="6" name="TextBox 5">
            <a:extLst>
              <a:ext uri="{FF2B5EF4-FFF2-40B4-BE49-F238E27FC236}">
                <a16:creationId xmlns:a16="http://schemas.microsoft.com/office/drawing/2014/main" id="{6BF59A25-7AEC-E4B3-2C0B-8149CEDD7F10}"/>
              </a:ext>
            </a:extLst>
          </p:cNvPr>
          <p:cNvSpPr txBox="1"/>
          <p:nvPr/>
        </p:nvSpPr>
        <p:spPr>
          <a:xfrm>
            <a:off x="142875" y="1392384"/>
            <a:ext cx="2057399"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Arial"/>
              </a:rPr>
              <a:t>Brochure Sample</a:t>
            </a:r>
          </a:p>
        </p:txBody>
      </p:sp>
    </p:spTree>
    <p:extLst>
      <p:ext uri="{BB962C8B-B14F-4D97-AF65-F5344CB8AC3E}">
        <p14:creationId xmlns:p14="http://schemas.microsoft.com/office/powerpoint/2010/main" val="311032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630"/>
            <a:ext cx="9144000" cy="6858000"/>
          </a:xfrm>
          <a:prstGeom prst="rect">
            <a:avLst/>
          </a:prstGeom>
          <a:solidFill>
            <a:srgbClr val="1B3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6ABC"/>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384" y="436869"/>
            <a:ext cx="1527485" cy="1527484"/>
          </a:xfrm>
          <a:prstGeom prst="rect">
            <a:avLst/>
          </a:prstGeom>
        </p:spPr>
      </p:pic>
      <p:sp>
        <p:nvSpPr>
          <p:cNvPr id="6" name="TextBox 5"/>
          <p:cNvSpPr txBox="1"/>
          <p:nvPr/>
        </p:nvSpPr>
        <p:spPr>
          <a:xfrm>
            <a:off x="222131" y="4538858"/>
            <a:ext cx="4896686"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Benvinda Santos, MPA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Sustainability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Diabetes, Heart Disease, and Stroke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Rhode Island Department of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Benvinda.Santos@health.ri.gov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Cell: 401-712-3763  Office: 401-222-3763</a:t>
            </a:r>
          </a:p>
        </p:txBody>
      </p:sp>
      <p:sp>
        <p:nvSpPr>
          <p:cNvPr id="7" name="Rectangle 6">
            <a:extLst>
              <a:ext uri="{FF2B5EF4-FFF2-40B4-BE49-F238E27FC236}">
                <a16:creationId xmlns:a16="http://schemas.microsoft.com/office/drawing/2014/main" id="{22EFBC7E-54D7-42DC-AF32-A98AE8FC361F}"/>
              </a:ext>
            </a:extLst>
          </p:cNvPr>
          <p:cNvSpPr/>
          <p:nvPr/>
        </p:nvSpPr>
        <p:spPr>
          <a:xfrm>
            <a:off x="0" y="0"/>
            <a:ext cx="9144000" cy="251398"/>
          </a:xfrm>
          <a:prstGeom prst="rect">
            <a:avLst/>
          </a:prstGeom>
          <a:solidFill>
            <a:srgbClr val="ADCE42"/>
          </a:solidFill>
          <a:ln>
            <a:solidFill>
              <a:srgbClr val="AAD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3">
            <a:extLst>
              <a:ext uri="{FF2B5EF4-FFF2-40B4-BE49-F238E27FC236}">
                <a16:creationId xmlns:a16="http://schemas.microsoft.com/office/drawing/2014/main" id="{0DBB5996-4F65-414C-9E30-C918F6F78F4C}"/>
              </a:ext>
            </a:extLst>
          </p:cNvPr>
          <p:cNvSpPr>
            <a:spLocks noChangeArrowheads="1"/>
          </p:cNvSpPr>
          <p:nvPr/>
        </p:nvSpPr>
        <p:spPr bwMode="auto">
          <a:xfrm>
            <a:off x="-711200" y="-117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8A37AC29-02F9-4114-A221-28C08C09FE7F}"/>
              </a:ext>
            </a:extLst>
          </p:cNvPr>
          <p:cNvSpPr txBox="1"/>
          <p:nvPr/>
        </p:nvSpPr>
        <p:spPr>
          <a:xfrm>
            <a:off x="391160" y="1855499"/>
            <a:ext cx="66141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CHN Phone: 401-432-7217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CHN Email: CommunityHealthNetwork@ripin.org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Arial"/>
              </a:rPr>
              <a:t>Calendar: </a:t>
            </a:r>
            <a:r>
              <a:rPr kumimoji="0" lang="en-US" sz="2000" b="1" i="0" u="none" strike="noStrike" kern="1200" cap="none" spc="0" normalizeH="0" baseline="0" noProof="0" dirty="0">
                <a:ln>
                  <a:noFill/>
                </a:ln>
                <a:solidFill>
                  <a:prstClr val="white"/>
                </a:solidFill>
                <a:effectLst/>
                <a:uLnTx/>
                <a:uFillTx/>
                <a:latin typeface="Arial"/>
                <a:ea typeface="+mn-ea"/>
                <a:cs typeface="Arial"/>
                <a:hlinkClick r:id="rId4">
                  <a:extLst>
                    <a:ext uri="{A12FA001-AC4F-418D-AE19-62706E023703}">
                      <ahyp:hlinkClr xmlns:ahyp="http://schemas.microsoft.com/office/drawing/2018/hyperlinkcolor" val="tx"/>
                    </a:ext>
                  </a:extLst>
                </a:hlinkClick>
              </a:rPr>
              <a:t>https://ripin.org/chn/</a:t>
            </a:r>
            <a:r>
              <a:rPr kumimoji="0" lang="en-US" sz="2000" b="1" i="0" u="none" strike="noStrike" kern="1200" cap="none" spc="0" normalizeH="0" baseline="0" noProof="0" dirty="0">
                <a:ln>
                  <a:noFill/>
                </a:ln>
                <a:solidFill>
                  <a:prstClr val="white"/>
                </a:solidFill>
                <a:effectLst/>
                <a:uLnTx/>
                <a:uFillTx/>
                <a:latin typeface="Arial"/>
                <a:ea typeface="+mn-ea"/>
                <a:cs typeface="Arial"/>
              </a:rPr>
              <a:t>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A4B9DD02-5360-4A62-B89E-A2A3F7E5C6B8}"/>
              </a:ext>
            </a:extLst>
          </p:cNvPr>
          <p:cNvSpPr txBox="1"/>
          <p:nvPr/>
        </p:nvSpPr>
        <p:spPr>
          <a:xfrm>
            <a:off x="4866640" y="4499188"/>
            <a:ext cx="42773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Danai Boone, MSW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Diabetes Prevention Program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Diabetes, Heat Disease, and Stroke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Rhode Island Department of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Danai.boone@health.ri.gov</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Office: 401-222-5609</a:t>
            </a:r>
          </a:p>
        </p:txBody>
      </p:sp>
    </p:spTree>
    <p:extLst>
      <p:ext uri="{BB962C8B-B14F-4D97-AF65-F5344CB8AC3E}">
        <p14:creationId xmlns:p14="http://schemas.microsoft.com/office/powerpoint/2010/main" val="318624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49"/>
            <a:ext cx="9141714" cy="5139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5" name="Rectangle 4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3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nvGrpSpPr>
          <p:cNvPr id="47" name="Group 4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8" y="896997"/>
            <a:ext cx="4570022" cy="5103754"/>
            <a:chOff x="6095999" y="52996"/>
            <a:chExt cx="6093363" cy="6805005"/>
          </a:xfrm>
          <a:solidFill>
            <a:schemeClr val="accent5">
              <a:alpha val="10000"/>
            </a:schemeClr>
          </a:solidFill>
        </p:grpSpPr>
        <p:sp>
          <p:nvSpPr>
            <p:cNvPr id="48" name="Freeform: Shape 4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9" name="Freeform: Shape 4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0" name="Freeform: Shape 4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grpSp>
      <p:sp>
        <p:nvSpPr>
          <p:cNvPr id="2" name="Title 1">
            <a:extLst>
              <a:ext uri="{FF2B5EF4-FFF2-40B4-BE49-F238E27FC236}">
                <a16:creationId xmlns:a16="http://schemas.microsoft.com/office/drawing/2014/main" id="{71622B36-302E-C96C-4442-7D1D313241B1}"/>
              </a:ext>
            </a:extLst>
          </p:cNvPr>
          <p:cNvSpPr>
            <a:spLocks noGrp="1"/>
          </p:cNvSpPr>
          <p:nvPr>
            <p:ph type="ctrTitle"/>
          </p:nvPr>
        </p:nvSpPr>
        <p:spPr>
          <a:xfrm>
            <a:off x="616717" y="2778930"/>
            <a:ext cx="2743540" cy="1339886"/>
          </a:xfrm>
        </p:spPr>
        <p:txBody>
          <a:bodyPr anchor="t">
            <a:noAutofit/>
          </a:bodyPr>
          <a:lstStyle/>
          <a:p>
            <a:pPr algn="l"/>
            <a:r>
              <a:rPr lang="en-US" sz="2400" dirty="0" err="1">
                <a:solidFill>
                  <a:schemeClr val="tx2"/>
                </a:solidFill>
              </a:rPr>
              <a:t>Thundermist</a:t>
            </a:r>
            <a:r>
              <a:rPr lang="en-US" sz="2400" dirty="0">
                <a:solidFill>
                  <a:schemeClr val="tx2"/>
                </a:solidFill>
              </a:rPr>
              <a:t> Health Center</a:t>
            </a:r>
            <a:br>
              <a:rPr lang="en-US" sz="2400" dirty="0">
                <a:solidFill>
                  <a:schemeClr val="tx2"/>
                </a:solidFill>
              </a:rPr>
            </a:br>
            <a:r>
              <a:rPr lang="en-US" sz="2400" dirty="0">
                <a:solidFill>
                  <a:schemeClr val="tx2"/>
                </a:solidFill>
              </a:rPr>
              <a:t>SMBP Current Practices</a:t>
            </a:r>
          </a:p>
        </p:txBody>
      </p:sp>
      <p:sp>
        <p:nvSpPr>
          <p:cNvPr id="3" name="Subtitle 2">
            <a:extLst>
              <a:ext uri="{FF2B5EF4-FFF2-40B4-BE49-F238E27FC236}">
                <a16:creationId xmlns:a16="http://schemas.microsoft.com/office/drawing/2014/main" id="{C49CFE25-5FBD-4BBD-C55E-6492FEA5B8EE}"/>
              </a:ext>
            </a:extLst>
          </p:cNvPr>
          <p:cNvSpPr>
            <a:spLocks noGrp="1"/>
          </p:cNvSpPr>
          <p:nvPr>
            <p:ph type="subTitle" idx="1"/>
          </p:nvPr>
        </p:nvSpPr>
        <p:spPr>
          <a:xfrm>
            <a:off x="603504" y="4744883"/>
            <a:ext cx="2743540" cy="716333"/>
          </a:xfrm>
        </p:spPr>
        <p:txBody>
          <a:bodyPr anchor="b">
            <a:normAutofit fontScale="85000" lnSpcReduction="20000"/>
          </a:bodyPr>
          <a:lstStyle/>
          <a:p>
            <a:pPr algn="l"/>
            <a:r>
              <a:rPr lang="en-US" sz="1500" dirty="0">
                <a:solidFill>
                  <a:schemeClr val="tx2"/>
                </a:solidFill>
              </a:rPr>
              <a:t>Kathryn Czabanowski, RN</a:t>
            </a:r>
          </a:p>
          <a:p>
            <a:pPr algn="l"/>
            <a:r>
              <a:rPr lang="en-US" sz="1500" dirty="0">
                <a:solidFill>
                  <a:schemeClr val="tx2"/>
                </a:solidFill>
              </a:rPr>
              <a:t>Marissa Delfino, RN</a:t>
            </a:r>
          </a:p>
          <a:p>
            <a:pPr algn="l"/>
            <a:r>
              <a:rPr lang="en-US" sz="1500" dirty="0">
                <a:solidFill>
                  <a:schemeClr val="tx2"/>
                </a:solidFill>
              </a:rPr>
              <a:t>Claire Haynes, RN</a:t>
            </a:r>
          </a:p>
          <a:p>
            <a:pPr algn="l"/>
            <a:endParaRPr lang="en-US" sz="1500" dirty="0">
              <a:solidFill>
                <a:schemeClr val="tx2"/>
              </a:solidFill>
            </a:endParaRPr>
          </a:p>
        </p:txBody>
      </p:sp>
      <p:pic>
        <p:nvPicPr>
          <p:cNvPr id="7" name="Graphic 6" descr="Stethoscope">
            <a:extLst>
              <a:ext uri="{FF2B5EF4-FFF2-40B4-BE49-F238E27FC236}">
                <a16:creationId xmlns:a16="http://schemas.microsoft.com/office/drawing/2014/main" id="{B5E70571-F11F-9D6B-EBCE-DED5E130A6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4506" y="1540139"/>
            <a:ext cx="3771900" cy="3771900"/>
          </a:xfrm>
          <a:prstGeom prst="rect">
            <a:avLst/>
          </a:prstGeom>
          <a:ln w="9525">
            <a:noFill/>
          </a:ln>
        </p:spPr>
      </p:pic>
    </p:spTree>
    <p:extLst>
      <p:ext uri="{BB962C8B-B14F-4D97-AF65-F5344CB8AC3E}">
        <p14:creationId xmlns:p14="http://schemas.microsoft.com/office/powerpoint/2010/main" val="2278616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39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16E29414-AC41-BC1C-3714-05D5C6011768}"/>
              </a:ext>
            </a:extLst>
          </p:cNvPr>
          <p:cNvSpPr>
            <a:spLocks noGrp="1"/>
          </p:cNvSpPr>
          <p:nvPr>
            <p:ph type="title"/>
          </p:nvPr>
        </p:nvSpPr>
        <p:spPr>
          <a:xfrm>
            <a:off x="2873683" y="1532941"/>
            <a:ext cx="3604497" cy="972836"/>
          </a:xfrm>
        </p:spPr>
        <p:txBody>
          <a:bodyPr vert="horz" lIns="68580" tIns="34290" rIns="68580" bIns="34290" rtlCol="0" anchor="t">
            <a:normAutofit/>
          </a:bodyPr>
          <a:lstStyle/>
          <a:p>
            <a:r>
              <a:rPr lang="en-US" sz="3000" dirty="0">
                <a:solidFill>
                  <a:schemeClr val="tx2"/>
                </a:solidFill>
              </a:rPr>
              <a:t>Objectives </a:t>
            </a:r>
          </a:p>
        </p:txBody>
      </p:sp>
      <p:pic>
        <p:nvPicPr>
          <p:cNvPr id="20" name="Graphic 19" descr="Check List">
            <a:extLst>
              <a:ext uri="{FF2B5EF4-FFF2-40B4-BE49-F238E27FC236}">
                <a16:creationId xmlns:a16="http://schemas.microsoft.com/office/drawing/2014/main" id="{6CEC358E-BCB8-1EBF-C466-690CB78CF7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3" y="22187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7" name="Group 2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852768"/>
            <a:ext cx="4679006" cy="5147984"/>
            <a:chOff x="305" y="-5977"/>
            <a:chExt cx="6238675" cy="6863979"/>
          </a:xfrm>
        </p:grpSpPr>
        <p:sp>
          <p:nvSpPr>
            <p:cNvPr id="28" name="Freeform: Shape 2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9" name="Freeform: Shape 2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grpSp>
      <p:sp>
        <p:nvSpPr>
          <p:cNvPr id="4" name="TextBox 3">
            <a:extLst>
              <a:ext uri="{FF2B5EF4-FFF2-40B4-BE49-F238E27FC236}">
                <a16:creationId xmlns:a16="http://schemas.microsoft.com/office/drawing/2014/main" id="{B72938AE-78B7-3634-CADB-25467E22D8F5}"/>
              </a:ext>
            </a:extLst>
          </p:cNvPr>
          <p:cNvSpPr txBox="1"/>
          <p:nvPr/>
        </p:nvSpPr>
        <p:spPr>
          <a:xfrm>
            <a:off x="3616797" y="3146766"/>
            <a:ext cx="4930856" cy="1892826"/>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500" dirty="0">
                <a:solidFill>
                  <a:prstClr val="black"/>
                </a:solidFill>
                <a:latin typeface="Calibri" panose="020F0502020204030204"/>
              </a:rPr>
              <a:t>Define:  Criteria for SMBP program</a:t>
            </a:r>
          </a:p>
          <a:p>
            <a:pPr marL="214313" indent="-214313" defTabSz="685800" eaLnBrk="1" fontAlgn="auto" hangingPunct="1">
              <a:spcBef>
                <a:spcPts val="0"/>
              </a:spcBef>
              <a:spcAft>
                <a:spcPts val="0"/>
              </a:spcAft>
              <a:buFont typeface="Arial" panose="020B0604020202020204" pitchFamily="34" charset="0"/>
              <a:buChar char="•"/>
            </a:pPr>
            <a:endParaRPr lang="en-US" sz="15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500" dirty="0">
                <a:solidFill>
                  <a:prstClr val="black"/>
                </a:solidFill>
                <a:latin typeface="Calibri" panose="020F0502020204030204"/>
              </a:rPr>
              <a:t>Identify: Workflow, satisfaction and areas for improvement</a:t>
            </a:r>
          </a:p>
          <a:p>
            <a:pPr marL="214313" indent="-214313" defTabSz="685800" eaLnBrk="1" fontAlgn="auto" hangingPunct="1">
              <a:spcBef>
                <a:spcPts val="0"/>
              </a:spcBef>
              <a:spcAft>
                <a:spcPts val="0"/>
              </a:spcAft>
              <a:buFont typeface="Arial" panose="020B0604020202020204" pitchFamily="34" charset="0"/>
              <a:buChar char="•"/>
            </a:pPr>
            <a:endParaRPr lang="en-US" sz="15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500" dirty="0">
                <a:solidFill>
                  <a:prstClr val="black"/>
                </a:solidFill>
                <a:latin typeface="Calibri" panose="020F0502020204030204"/>
              </a:rPr>
              <a:t>Education: Patient handouts </a:t>
            </a:r>
          </a:p>
          <a:p>
            <a:pPr marL="214313" indent="-214313" defTabSz="685800" eaLnBrk="1" fontAlgn="auto" hangingPunct="1">
              <a:spcBef>
                <a:spcPts val="0"/>
              </a:spcBef>
              <a:spcAft>
                <a:spcPts val="0"/>
              </a:spcAft>
              <a:buFont typeface="Arial" panose="020B0604020202020204" pitchFamily="34" charset="0"/>
              <a:buChar char="•"/>
            </a:pPr>
            <a:endParaRPr lang="en-US" sz="1350" dirty="0">
              <a:solidFill>
                <a:prstClr val="black"/>
              </a:solidFill>
              <a:latin typeface="Calibri" panose="020F0502020204030204"/>
            </a:endParaRP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07219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312E7FF-E897-41F0-8014-901950BAC5ED}"/>
              </a:ext>
            </a:extLst>
          </p:cNvPr>
          <p:cNvSpPr txBox="1"/>
          <p:nvPr/>
        </p:nvSpPr>
        <p:spPr>
          <a:xfrm>
            <a:off x="460477" y="1524000"/>
            <a:ext cx="8458200" cy="347787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
                <a:srgbClr val="4472C4"/>
              </a:buClr>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Welcome and Introductions    </a:t>
            </a:r>
            <a:endParaRPr kumimoji="0" lang="en-US" sz="40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endParaRPr>
          </a:p>
          <a:p>
            <a:pPr marL="342900" marR="0" lvl="0" indent="-342900" algn="l" defTabSz="914400" rtl="0" eaLnBrk="0" fontAlgn="base"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Nancy Sutton RIDOH CDC Proposed Funding 10 minutes</a:t>
            </a:r>
          </a:p>
          <a:p>
            <a:pPr marL="342900" marR="0" lvl="0" indent="-342900" algn="l" defTabSz="914400" rtl="0" eaLnBrk="0" fontAlgn="base"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err="1">
                <a:ln>
                  <a:noFill/>
                </a:ln>
                <a:solidFill>
                  <a:prstClr val="black"/>
                </a:solidFill>
                <a:effectLst/>
                <a:uLnTx/>
                <a:uFillTx/>
                <a:latin typeface="Calibri"/>
                <a:ea typeface="Times New Roman" panose="02020603050405020304" pitchFamily="18" charset="0"/>
                <a:cs typeface="+mn-cs"/>
              </a:rPr>
              <a:t>NuestraSalud</a:t>
            </a: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 Dr. Pablo Rodrigues  15 minutes</a:t>
            </a:r>
          </a:p>
          <a:p>
            <a:pPr marL="342900" marR="0" lvl="0" indent="-342900" algn="l" defTabSz="914400" rtl="0" eaLnBrk="0" fontAlgn="base"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Danai Boone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Ready for Health”</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&amp;</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 </a:t>
            </a: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Benvinda Santos CHN updates 10 minutes</a:t>
            </a:r>
          </a:p>
          <a:p>
            <a:pPr marL="342900" marR="0" lvl="0" indent="-342900" algn="l" defTabSz="914400" rtl="0" eaLnBrk="0" fontAlgn="base"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Practice presentations 30 minutes</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Thundermist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Clinica Esperanza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Tri-County  </a:t>
            </a:r>
          </a:p>
          <a:p>
            <a:pPr marL="342900" marR="0" lvl="0" indent="-342900" algn="l" defTabSz="914400" rtl="0" eaLnBrk="0" fontAlgn="base"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Adrian Bishop AHP</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&amp;Breanne DeWolf RIDOH QRS Stratification 20 minutes</a:t>
            </a:r>
          </a:p>
          <a:p>
            <a:pPr marL="342900" marR="0" lvl="0" indent="-342900" algn="l" defTabSz="914400" rtl="0" eaLnBrk="0" fontAlgn="base" latinLnBrk="0" hangingPunct="0">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AHA submissions </a:t>
            </a:r>
            <a:endParaRPr kumimoji="0" lang="en-US" sz="20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endParaRPr>
          </a:p>
          <a:p>
            <a:pPr marL="342900" marR="0" lvl="0" indent="-342900" algn="l" defTabSz="914400" rtl="0" eaLnBrk="0" fontAlgn="base" latinLnBrk="0" hangingPunct="0">
              <a:lnSpc>
                <a:spcPct val="100000"/>
              </a:lnSpc>
              <a:spcBef>
                <a:spcPct val="0"/>
              </a:spcBef>
              <a:spcAft>
                <a:spcPct val="0"/>
              </a:spcAft>
              <a:buClr>
                <a:srgbClr val="4472C4"/>
              </a:buClr>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Closing Thoughts and Evaluation </a:t>
            </a:r>
          </a:p>
        </p:txBody>
      </p:sp>
      <p:sp>
        <p:nvSpPr>
          <p:cNvPr id="9" name="Rectangle 8">
            <a:extLst>
              <a:ext uri="{FF2B5EF4-FFF2-40B4-BE49-F238E27FC236}">
                <a16:creationId xmlns:a16="http://schemas.microsoft.com/office/drawing/2014/main" id="{1846C42A-D8A0-4FF9-8FC3-9E527DB88768}"/>
              </a:ext>
            </a:extLst>
          </p:cNvPr>
          <p:cNvSpPr/>
          <p:nvPr/>
        </p:nvSpPr>
        <p:spPr>
          <a:xfrm>
            <a:off x="0" y="14514"/>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  </a:t>
            </a:r>
            <a:r>
              <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rPr>
              <a:t>Agenda – June 21, 2023</a:t>
            </a:r>
          </a:p>
        </p:txBody>
      </p:sp>
      <p:pic>
        <p:nvPicPr>
          <p:cNvPr id="10"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349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E4CEAA7-AB6C-480A-4D32-4F2FF112BD55}"/>
              </a:ext>
            </a:extLst>
          </p:cNvPr>
          <p:cNvSpPr>
            <a:spLocks noGrp="1"/>
          </p:cNvSpPr>
          <p:nvPr>
            <p:ph type="title"/>
          </p:nvPr>
        </p:nvSpPr>
        <p:spPr>
          <a:xfrm>
            <a:off x="4570579" y="1459467"/>
            <a:ext cx="3733482" cy="1090538"/>
          </a:xfrm>
        </p:spPr>
        <p:txBody>
          <a:bodyPr>
            <a:normAutofit/>
          </a:bodyPr>
          <a:lstStyle/>
          <a:p>
            <a:r>
              <a:rPr lang="en-US" sz="2700" dirty="0">
                <a:solidFill>
                  <a:schemeClr val="tx2"/>
                </a:solidFill>
              </a:rPr>
              <a:t>What is SMBP</a:t>
            </a:r>
          </a:p>
        </p:txBody>
      </p:sp>
      <p:pic>
        <p:nvPicPr>
          <p:cNvPr id="26" name="Graphic 25" descr="Heart">
            <a:extLst>
              <a:ext uri="{FF2B5EF4-FFF2-40B4-BE49-F238E27FC236}">
                <a16:creationId xmlns:a16="http://schemas.microsoft.com/office/drawing/2014/main" id="{98D92D94-9A5B-58E6-D1FA-977D7D4E7C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14" y="2202635"/>
            <a:ext cx="2715016" cy="2715016"/>
          </a:xfrm>
          <a:prstGeom prst="rect">
            <a:avLst/>
          </a:prstGeom>
        </p:spPr>
      </p:pic>
      <p:sp>
        <p:nvSpPr>
          <p:cNvPr id="3" name="Content Placeholder 2">
            <a:extLst>
              <a:ext uri="{FF2B5EF4-FFF2-40B4-BE49-F238E27FC236}">
                <a16:creationId xmlns:a16="http://schemas.microsoft.com/office/drawing/2014/main" id="{C324AF5C-9A27-6A99-3362-C5FAF80F905E}"/>
              </a:ext>
            </a:extLst>
          </p:cNvPr>
          <p:cNvSpPr>
            <a:spLocks noGrp="1"/>
          </p:cNvSpPr>
          <p:nvPr>
            <p:ph idx="1"/>
          </p:nvPr>
        </p:nvSpPr>
        <p:spPr>
          <a:xfrm>
            <a:off x="4567930" y="2673512"/>
            <a:ext cx="3733184" cy="2729467"/>
          </a:xfrm>
        </p:spPr>
        <p:txBody>
          <a:bodyPr anchor="ctr">
            <a:normAutofit lnSpcReduction="10000"/>
          </a:bodyPr>
          <a:lstStyle/>
          <a:p>
            <a:r>
              <a:rPr lang="en-US" sz="1350" dirty="0">
                <a:solidFill>
                  <a:schemeClr val="tx2"/>
                </a:solidFill>
                <a:latin typeface="+mj-lt"/>
              </a:rPr>
              <a:t>SMBP, or Self-Management Blood Pressure, is the monitoring of blood pressure readings by the patient outside of the clinical setting, usually at home. </a:t>
            </a:r>
          </a:p>
          <a:p>
            <a:r>
              <a:rPr lang="en-US" sz="1350" dirty="0">
                <a:solidFill>
                  <a:schemeClr val="tx2"/>
                </a:solidFill>
                <a:latin typeface="+mj-lt"/>
              </a:rPr>
              <a:t>SMBP requires the use of a home blood pressure measurement device used by the patient to measure their blood pressure at specified times of the day, and as directed by their Medical Provider.</a:t>
            </a:r>
          </a:p>
          <a:p>
            <a:r>
              <a:rPr lang="en-US" sz="1350" dirty="0">
                <a:solidFill>
                  <a:schemeClr val="tx2"/>
                </a:solidFill>
                <a:latin typeface="+mj-lt"/>
              </a:rPr>
              <a:t>SMBP helps with both diagnosing and managing hypertension and increases patient participation in their own care.</a:t>
            </a:r>
          </a:p>
          <a:p>
            <a:r>
              <a:rPr lang="en-US" sz="1350" dirty="0">
                <a:solidFill>
                  <a:schemeClr val="tx2"/>
                </a:solidFill>
                <a:latin typeface="+mj-lt"/>
              </a:rPr>
              <a:t>When combined with other clinical supports, SMBP can help to improve hypertension control.</a:t>
            </a:r>
          </a:p>
        </p:txBody>
      </p:sp>
      <p:grpSp>
        <p:nvGrpSpPr>
          <p:cNvPr id="33" name="Group 3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7" y="896997"/>
            <a:ext cx="4446455" cy="5103754"/>
            <a:chOff x="6095999" y="52996"/>
            <a:chExt cx="6093363" cy="6805005"/>
          </a:xfrm>
          <a:solidFill>
            <a:schemeClr val="accent5">
              <a:alpha val="10000"/>
            </a:schemeClr>
          </a:solidFill>
        </p:grpSpPr>
        <p:sp>
          <p:nvSpPr>
            <p:cNvPr id="34" name="Freeform: Shape 3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5" name="Freeform: Shape 3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grpSp>
      <p:pic>
        <p:nvPicPr>
          <p:cNvPr id="5" name="Picture 4">
            <a:extLst>
              <a:ext uri="{FF2B5EF4-FFF2-40B4-BE49-F238E27FC236}">
                <a16:creationId xmlns:a16="http://schemas.microsoft.com/office/drawing/2014/main" id="{F58A831B-C51C-8E06-B676-4A08C27A7204}"/>
              </a:ext>
            </a:extLst>
          </p:cNvPr>
          <p:cNvPicPr>
            <a:picLocks noChangeAspect="1"/>
          </p:cNvPicPr>
          <p:nvPr/>
        </p:nvPicPr>
        <p:blipFill>
          <a:blip r:embed="rId4"/>
          <a:stretch>
            <a:fillRect/>
          </a:stretch>
        </p:blipFill>
        <p:spPr>
          <a:xfrm>
            <a:off x="0" y="774554"/>
            <a:ext cx="4446454" cy="5239689"/>
          </a:xfrm>
          <a:prstGeom prst="rect">
            <a:avLst/>
          </a:prstGeom>
        </p:spPr>
      </p:pic>
    </p:spTree>
    <p:extLst>
      <p:ext uri="{BB962C8B-B14F-4D97-AF65-F5344CB8AC3E}">
        <p14:creationId xmlns:p14="http://schemas.microsoft.com/office/powerpoint/2010/main" val="315458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5"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AC0EC1B2-F29E-82FA-886C-3E9BF086F116}"/>
              </a:ext>
            </a:extLst>
          </p:cNvPr>
          <p:cNvSpPr>
            <a:spLocks noGrp="1"/>
          </p:cNvSpPr>
          <p:nvPr>
            <p:ph type="title"/>
          </p:nvPr>
        </p:nvSpPr>
        <p:spPr>
          <a:xfrm>
            <a:off x="4570579" y="1459467"/>
            <a:ext cx="3733482" cy="1090538"/>
          </a:xfrm>
        </p:spPr>
        <p:txBody>
          <a:bodyPr>
            <a:normAutofit/>
          </a:bodyPr>
          <a:lstStyle/>
          <a:p>
            <a:r>
              <a:rPr lang="en-US" sz="2700" dirty="0">
                <a:solidFill>
                  <a:schemeClr val="tx2"/>
                </a:solidFill>
              </a:rPr>
              <a:t>Who is eligible for SMBP</a:t>
            </a:r>
          </a:p>
        </p:txBody>
      </p:sp>
      <p:pic>
        <p:nvPicPr>
          <p:cNvPr id="7" name="Graphic 6" descr="Hospital First Aid">
            <a:extLst>
              <a:ext uri="{FF2B5EF4-FFF2-40B4-BE49-F238E27FC236}">
                <a16:creationId xmlns:a16="http://schemas.microsoft.com/office/drawing/2014/main" id="{CD72329C-C4A2-61A6-DBD2-51B3986414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14" y="2202635"/>
            <a:ext cx="2715016" cy="2715016"/>
          </a:xfrm>
          <a:prstGeom prst="rect">
            <a:avLst/>
          </a:prstGeom>
        </p:spPr>
      </p:pic>
      <p:sp>
        <p:nvSpPr>
          <p:cNvPr id="3" name="Content Placeholder 2">
            <a:extLst>
              <a:ext uri="{FF2B5EF4-FFF2-40B4-BE49-F238E27FC236}">
                <a16:creationId xmlns:a16="http://schemas.microsoft.com/office/drawing/2014/main" id="{84EB3802-0EB5-FCB6-90F8-71697095FB40}"/>
              </a:ext>
            </a:extLst>
          </p:cNvPr>
          <p:cNvSpPr>
            <a:spLocks noGrp="1"/>
          </p:cNvSpPr>
          <p:nvPr>
            <p:ph idx="1"/>
          </p:nvPr>
        </p:nvSpPr>
        <p:spPr>
          <a:xfrm>
            <a:off x="4437293" y="2202634"/>
            <a:ext cx="4446455" cy="3798116"/>
          </a:xfrm>
        </p:spPr>
        <p:txBody>
          <a:bodyPr anchor="ctr">
            <a:normAutofit/>
          </a:bodyPr>
          <a:lstStyle/>
          <a:p>
            <a:r>
              <a:rPr lang="en-US" sz="1500" dirty="0">
                <a:solidFill>
                  <a:schemeClr val="tx2"/>
                </a:solidFill>
                <a:latin typeface="+mj-lt"/>
              </a:rPr>
              <a:t>Patients who could benefit from the SMBP Program are identified during an office visit with a Medical Provider or during a Blood Pressure Check visit with a nurse. </a:t>
            </a:r>
          </a:p>
          <a:p>
            <a:pPr lvl="1"/>
            <a:r>
              <a:rPr lang="en-US" sz="1500" dirty="0">
                <a:solidFill>
                  <a:schemeClr val="tx2"/>
                </a:solidFill>
                <a:latin typeface="+mj-lt"/>
              </a:rPr>
              <a:t>The patient has persistent elevated readings for two or more subsequent office visits</a:t>
            </a:r>
          </a:p>
          <a:p>
            <a:pPr lvl="1"/>
            <a:r>
              <a:rPr lang="en-US" sz="1500" dirty="0">
                <a:solidFill>
                  <a:schemeClr val="tx2"/>
                </a:solidFill>
                <a:latin typeface="+mj-lt"/>
              </a:rPr>
              <a:t>The patient has a diagnosis of hypertension, is being ruled out for a diagnosis of hypertension or has “White Coat” hypertension</a:t>
            </a:r>
          </a:p>
          <a:p>
            <a:pPr lvl="1"/>
            <a:r>
              <a:rPr lang="en-US" sz="1500" dirty="0">
                <a:solidFill>
                  <a:schemeClr val="tx2"/>
                </a:solidFill>
                <a:latin typeface="+mj-lt"/>
              </a:rPr>
              <a:t>The patient desires to take blood pressure readings at home</a:t>
            </a:r>
          </a:p>
          <a:p>
            <a:endParaRPr lang="en-US" sz="825" dirty="0">
              <a:solidFill>
                <a:schemeClr val="tx2"/>
              </a:solidFill>
            </a:endParaRPr>
          </a:p>
        </p:txBody>
      </p:sp>
      <p:grpSp>
        <p:nvGrpSpPr>
          <p:cNvPr id="26"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7" y="896997"/>
            <a:ext cx="4446455" cy="5103754"/>
            <a:chOff x="6095999" y="52996"/>
            <a:chExt cx="6093363" cy="6805005"/>
          </a:xfrm>
          <a:solidFill>
            <a:schemeClr val="accent5">
              <a:alpha val="10000"/>
            </a:schemeClr>
          </a:solidFill>
        </p:grpSpPr>
        <p:sp>
          <p:nvSpPr>
            <p:cNvPr id="27"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8"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grpSp>
    </p:spTree>
    <p:extLst>
      <p:ext uri="{BB962C8B-B14F-4D97-AF65-F5344CB8AC3E}">
        <p14:creationId xmlns:p14="http://schemas.microsoft.com/office/powerpoint/2010/main" val="1564067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0" name="Rectangle 3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grpSp>
        <p:nvGrpSpPr>
          <p:cNvPr id="42" name="Group 4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 y="857251"/>
            <a:ext cx="4235231" cy="4862306"/>
            <a:chOff x="-19221" y="0"/>
            <a:chExt cx="5646974" cy="6483075"/>
          </a:xfrm>
        </p:grpSpPr>
        <p:sp>
          <p:nvSpPr>
            <p:cNvPr id="43" name="Freeform: Shape 4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4" name="Freeform: Shape 4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5" name="Freeform: Shape 4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7" name="Freeform: Shape 4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8F27B653-F064-F9FA-80C5-B64CA968072D}"/>
              </a:ext>
            </a:extLst>
          </p:cNvPr>
          <p:cNvSpPr>
            <a:spLocks noGrp="1"/>
          </p:cNvSpPr>
          <p:nvPr>
            <p:ph type="title"/>
          </p:nvPr>
        </p:nvSpPr>
        <p:spPr>
          <a:xfrm>
            <a:off x="603504" y="2397481"/>
            <a:ext cx="2751871" cy="2070074"/>
          </a:xfrm>
        </p:spPr>
        <p:txBody>
          <a:bodyPr>
            <a:normAutofit/>
          </a:bodyPr>
          <a:lstStyle/>
          <a:p>
            <a:r>
              <a:rPr lang="en-US" sz="3000" dirty="0">
                <a:solidFill>
                  <a:schemeClr val="tx2"/>
                </a:solidFill>
              </a:rPr>
              <a:t>General All-Site Data </a:t>
            </a:r>
            <a:br>
              <a:rPr lang="en-US" sz="3000" dirty="0">
                <a:solidFill>
                  <a:schemeClr val="tx2"/>
                </a:solidFill>
              </a:rPr>
            </a:br>
            <a:r>
              <a:rPr lang="en-US" sz="1050" dirty="0">
                <a:solidFill>
                  <a:schemeClr val="tx2"/>
                </a:solidFill>
              </a:rPr>
              <a:t>January 1, 2022-April 24, 2023</a:t>
            </a:r>
            <a:br>
              <a:rPr lang="en-US" sz="3000" dirty="0">
                <a:solidFill>
                  <a:schemeClr val="tx2"/>
                </a:solidFill>
              </a:rPr>
            </a:br>
            <a:endParaRPr lang="en-US" sz="3000" dirty="0">
              <a:solidFill>
                <a:schemeClr val="tx2"/>
              </a:solidFill>
            </a:endParaRPr>
          </a:p>
        </p:txBody>
      </p:sp>
      <p:sp>
        <p:nvSpPr>
          <p:cNvPr id="3" name="Content Placeholder 2">
            <a:extLst>
              <a:ext uri="{FF2B5EF4-FFF2-40B4-BE49-F238E27FC236}">
                <a16:creationId xmlns:a16="http://schemas.microsoft.com/office/drawing/2014/main" id="{CEB65426-E0AE-E2F9-5229-3F2621DB99EE}"/>
              </a:ext>
            </a:extLst>
          </p:cNvPr>
          <p:cNvSpPr>
            <a:spLocks noGrp="1"/>
          </p:cNvSpPr>
          <p:nvPr>
            <p:ph idx="1"/>
          </p:nvPr>
        </p:nvSpPr>
        <p:spPr>
          <a:xfrm>
            <a:off x="4145149" y="1336841"/>
            <a:ext cx="4729278" cy="4448848"/>
          </a:xfrm>
          <a:noFill/>
          <a:ln>
            <a:noFill/>
          </a:ln>
        </p:spPr>
        <p:txBody>
          <a:bodyPr anchor="ctr">
            <a:normAutofit/>
          </a:bodyPr>
          <a:lstStyle/>
          <a:p>
            <a:pPr marL="514350"/>
            <a:r>
              <a:rPr lang="en-US" sz="1800" dirty="0">
                <a:solidFill>
                  <a:srgbClr val="242424"/>
                </a:solidFill>
                <a:latin typeface="+mj-lt"/>
              </a:rPr>
              <a:t>678 SMBP RN Visits</a:t>
            </a:r>
          </a:p>
          <a:p>
            <a:pPr marL="514350"/>
            <a:r>
              <a:rPr lang="en-US" sz="1800" dirty="0">
                <a:solidFill>
                  <a:srgbClr val="242424"/>
                </a:solidFill>
                <a:latin typeface="+mj-lt"/>
              </a:rPr>
              <a:t>463 Patients Participated (Some patients participated in the program more than once)</a:t>
            </a:r>
          </a:p>
          <a:p>
            <a:pPr lvl="3"/>
            <a:r>
              <a:rPr lang="en-US" sz="1800" dirty="0">
                <a:solidFill>
                  <a:srgbClr val="242424"/>
                </a:solidFill>
                <a:latin typeface="+mj-lt"/>
              </a:rPr>
              <a:t>1 Convenient Care</a:t>
            </a:r>
          </a:p>
          <a:p>
            <a:pPr lvl="3"/>
            <a:r>
              <a:rPr lang="en-US" sz="1800" dirty="0">
                <a:solidFill>
                  <a:srgbClr val="242424"/>
                </a:solidFill>
                <a:latin typeface="+mj-lt"/>
              </a:rPr>
              <a:t>1 SC Dental</a:t>
            </a:r>
          </a:p>
          <a:p>
            <a:pPr lvl="3"/>
            <a:r>
              <a:rPr lang="en-US" sz="1800" dirty="0">
                <a:solidFill>
                  <a:srgbClr val="242424"/>
                </a:solidFill>
                <a:latin typeface="+mj-lt"/>
              </a:rPr>
              <a:t>9 Med NP Fellow of WW</a:t>
            </a:r>
          </a:p>
          <a:p>
            <a:pPr lvl="3"/>
            <a:r>
              <a:rPr lang="en-US" sz="1800" dirty="0">
                <a:solidFill>
                  <a:srgbClr val="242424"/>
                </a:solidFill>
                <a:latin typeface="+mj-lt"/>
              </a:rPr>
              <a:t>99 Medical of SC</a:t>
            </a:r>
          </a:p>
          <a:p>
            <a:pPr lvl="3"/>
            <a:r>
              <a:rPr lang="en-US" sz="1800" dirty="0">
                <a:solidFill>
                  <a:srgbClr val="242424"/>
                </a:solidFill>
                <a:latin typeface="+mj-lt"/>
              </a:rPr>
              <a:t>52 Residency of WW</a:t>
            </a:r>
          </a:p>
          <a:p>
            <a:pPr lvl="3"/>
            <a:r>
              <a:rPr lang="en-US" sz="1800" dirty="0">
                <a:solidFill>
                  <a:srgbClr val="242424"/>
                </a:solidFill>
                <a:latin typeface="+mj-lt"/>
              </a:rPr>
              <a:t>86 Medical of WO</a:t>
            </a:r>
          </a:p>
          <a:p>
            <a:pPr lvl="3"/>
            <a:r>
              <a:rPr lang="en-US" sz="1800" dirty="0">
                <a:solidFill>
                  <a:srgbClr val="242424"/>
                </a:solidFill>
                <a:latin typeface="+mj-lt"/>
              </a:rPr>
              <a:t>215 Medical of WW</a:t>
            </a:r>
          </a:p>
          <a:p>
            <a:pPr marL="514350"/>
            <a:r>
              <a:rPr lang="en-US" sz="1800" dirty="0">
                <a:solidFill>
                  <a:srgbClr val="242424"/>
                </a:solidFill>
                <a:latin typeface="+mj-lt"/>
              </a:rPr>
              <a:t>72 Providers referred patients to the program</a:t>
            </a:r>
          </a:p>
          <a:p>
            <a:pPr lvl="1"/>
            <a:endParaRPr lang="en-US" sz="1050" dirty="0">
              <a:solidFill>
                <a:schemeClr val="tx2"/>
              </a:solidFill>
            </a:endParaRPr>
          </a:p>
        </p:txBody>
      </p:sp>
    </p:spTree>
    <p:extLst>
      <p:ext uri="{BB962C8B-B14F-4D97-AF65-F5344CB8AC3E}">
        <p14:creationId xmlns:p14="http://schemas.microsoft.com/office/powerpoint/2010/main" val="418996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3" name="Rectangle 72">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8F27B653-F064-F9FA-80C5-B64CA968072D}"/>
              </a:ext>
            </a:extLst>
          </p:cNvPr>
          <p:cNvSpPr>
            <a:spLocks noGrp="1"/>
          </p:cNvSpPr>
          <p:nvPr>
            <p:ph type="title"/>
          </p:nvPr>
        </p:nvSpPr>
        <p:spPr>
          <a:xfrm>
            <a:off x="767393" y="777593"/>
            <a:ext cx="7372350" cy="994410"/>
          </a:xfrm>
        </p:spPr>
        <p:txBody>
          <a:bodyPr anchor="b">
            <a:normAutofit/>
          </a:bodyPr>
          <a:lstStyle/>
          <a:p>
            <a:pPr algn="ctr"/>
            <a:r>
              <a:rPr lang="en-US" sz="2700" dirty="0">
                <a:solidFill>
                  <a:schemeClr val="tx2"/>
                </a:solidFill>
              </a:rPr>
              <a:t>Large BP Cuffs</a:t>
            </a:r>
          </a:p>
        </p:txBody>
      </p:sp>
      <p:grpSp>
        <p:nvGrpSpPr>
          <p:cNvPr id="75" name="Group 74">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 y="857250"/>
            <a:ext cx="2521553" cy="1892137"/>
            <a:chOff x="-305" y="-1"/>
            <a:chExt cx="3832880" cy="2876136"/>
          </a:xfrm>
        </p:grpSpPr>
        <p:sp>
          <p:nvSpPr>
            <p:cNvPr id="76" name="Freeform: Shape 75">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7" name="Freeform: Shape 76">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78" name="Freeform: Shape 77">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79" name="Freeform: Shape 78">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3" name="Content Placeholder 2">
            <a:extLst>
              <a:ext uri="{FF2B5EF4-FFF2-40B4-BE49-F238E27FC236}">
                <a16:creationId xmlns:a16="http://schemas.microsoft.com/office/drawing/2014/main" id="{CEB65426-E0AE-E2F9-5229-3F2621DB99EE}"/>
              </a:ext>
            </a:extLst>
          </p:cNvPr>
          <p:cNvSpPr>
            <a:spLocks noGrp="1"/>
          </p:cNvSpPr>
          <p:nvPr>
            <p:ph idx="1"/>
          </p:nvPr>
        </p:nvSpPr>
        <p:spPr>
          <a:xfrm>
            <a:off x="442069" y="1446759"/>
            <a:ext cx="8075447" cy="3336852"/>
          </a:xfrm>
        </p:spPr>
        <p:txBody>
          <a:bodyPr anchor="ctr">
            <a:normAutofit/>
          </a:bodyPr>
          <a:lstStyle/>
          <a:p>
            <a:r>
              <a:rPr lang="en-US" sz="1800" dirty="0" err="1">
                <a:solidFill>
                  <a:schemeClr val="tx2"/>
                </a:solidFill>
                <a:latin typeface="+mj-lt"/>
              </a:rPr>
              <a:t>Thundermist</a:t>
            </a:r>
            <a:r>
              <a:rPr lang="en-US" sz="1800" dirty="0">
                <a:solidFill>
                  <a:schemeClr val="tx2"/>
                </a:solidFill>
                <a:latin typeface="+mj-lt"/>
              </a:rPr>
              <a:t> purchased a total of 25 Blood Pressure Monitors with Large cuffs in July of 2022</a:t>
            </a:r>
          </a:p>
          <a:p>
            <a:pPr lvl="1"/>
            <a:r>
              <a:rPr lang="en-US" dirty="0">
                <a:solidFill>
                  <a:schemeClr val="tx2"/>
                </a:solidFill>
                <a:latin typeface="+mj-lt"/>
              </a:rPr>
              <a:t>10 for Woonsocket</a:t>
            </a:r>
          </a:p>
          <a:p>
            <a:pPr lvl="1"/>
            <a:r>
              <a:rPr lang="en-US" dirty="0">
                <a:solidFill>
                  <a:schemeClr val="tx2"/>
                </a:solidFill>
                <a:latin typeface="+mj-lt"/>
              </a:rPr>
              <a:t>10 for West Warwick</a:t>
            </a:r>
          </a:p>
          <a:p>
            <a:pPr lvl="1"/>
            <a:r>
              <a:rPr lang="en-US" dirty="0">
                <a:solidFill>
                  <a:schemeClr val="tx2"/>
                </a:solidFill>
                <a:latin typeface="+mj-lt"/>
              </a:rPr>
              <a:t>5 for South County</a:t>
            </a:r>
          </a:p>
          <a:p>
            <a:r>
              <a:rPr lang="en-US" sz="1800" dirty="0">
                <a:solidFill>
                  <a:schemeClr val="tx2"/>
                </a:solidFill>
                <a:latin typeface="+mj-lt"/>
              </a:rPr>
              <a:t>A total of 62 patients benefited from those cuffs between 7/2022-4/2023</a:t>
            </a:r>
          </a:p>
          <a:p>
            <a:r>
              <a:rPr lang="en-US" sz="1800" dirty="0">
                <a:solidFill>
                  <a:schemeClr val="tx2"/>
                </a:solidFill>
                <a:latin typeface="+mj-lt"/>
              </a:rPr>
              <a:t>Out of those 25 cuffs, 20 remain in circulation</a:t>
            </a:r>
          </a:p>
          <a:p>
            <a:pPr marL="342900" lvl="1" indent="0">
              <a:buNone/>
            </a:pPr>
            <a:endParaRPr lang="en-US" sz="1350" dirty="0">
              <a:solidFill>
                <a:schemeClr val="tx2"/>
              </a:solidFill>
            </a:endParaRPr>
          </a:p>
        </p:txBody>
      </p:sp>
      <p:grpSp>
        <p:nvGrpSpPr>
          <p:cNvPr id="81" name="Group 80">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639299" y="4496279"/>
            <a:ext cx="1613753" cy="1395192"/>
            <a:chOff x="-305" y="-4155"/>
            <a:chExt cx="2514948" cy="2174333"/>
          </a:xfrm>
        </p:grpSpPr>
        <p:sp>
          <p:nvSpPr>
            <p:cNvPr id="82" name="Freeform: Shape 81">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3" name="Freeform: Shape 82">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4" name="Freeform: Shape 83">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grpSp>
      <p:pic>
        <p:nvPicPr>
          <p:cNvPr id="7" name="Picture 6">
            <a:extLst>
              <a:ext uri="{FF2B5EF4-FFF2-40B4-BE49-F238E27FC236}">
                <a16:creationId xmlns:a16="http://schemas.microsoft.com/office/drawing/2014/main" id="{3014E31D-2FDD-F2F1-5651-CA78FE5FBDE6}"/>
              </a:ext>
            </a:extLst>
          </p:cNvPr>
          <p:cNvPicPr>
            <a:picLocks noChangeAspect="1"/>
          </p:cNvPicPr>
          <p:nvPr/>
        </p:nvPicPr>
        <p:blipFill>
          <a:blip r:embed="rId2"/>
          <a:stretch>
            <a:fillRect/>
          </a:stretch>
        </p:blipFill>
        <p:spPr>
          <a:xfrm>
            <a:off x="1328372" y="4116615"/>
            <a:ext cx="6410916" cy="1661673"/>
          </a:xfrm>
          <a:prstGeom prst="rect">
            <a:avLst/>
          </a:prstGeom>
        </p:spPr>
      </p:pic>
    </p:spTree>
    <p:extLst>
      <p:ext uri="{BB962C8B-B14F-4D97-AF65-F5344CB8AC3E}">
        <p14:creationId xmlns:p14="http://schemas.microsoft.com/office/powerpoint/2010/main" val="2250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 y="857251"/>
            <a:ext cx="4235231" cy="4862306"/>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8254257B-B01B-BF41-FFF7-B72532562F83}"/>
              </a:ext>
            </a:extLst>
          </p:cNvPr>
          <p:cNvSpPr>
            <a:spLocks noGrp="1"/>
          </p:cNvSpPr>
          <p:nvPr>
            <p:ph type="title"/>
          </p:nvPr>
        </p:nvSpPr>
        <p:spPr>
          <a:xfrm>
            <a:off x="603504" y="2397481"/>
            <a:ext cx="2751871" cy="2070074"/>
          </a:xfrm>
        </p:spPr>
        <p:txBody>
          <a:bodyPr>
            <a:normAutofit/>
          </a:bodyPr>
          <a:lstStyle/>
          <a:p>
            <a:r>
              <a:rPr lang="en-US" sz="3000" dirty="0">
                <a:solidFill>
                  <a:schemeClr val="tx2"/>
                </a:solidFill>
              </a:rPr>
              <a:t>Large Blood Pressure Cuffs </a:t>
            </a:r>
          </a:p>
        </p:txBody>
      </p:sp>
      <p:sp>
        <p:nvSpPr>
          <p:cNvPr id="3" name="Content Placeholder 2">
            <a:extLst>
              <a:ext uri="{FF2B5EF4-FFF2-40B4-BE49-F238E27FC236}">
                <a16:creationId xmlns:a16="http://schemas.microsoft.com/office/drawing/2014/main" id="{1D40DC46-868B-AAE0-35E2-318DD53646A8}"/>
              </a:ext>
            </a:extLst>
          </p:cNvPr>
          <p:cNvSpPr>
            <a:spLocks noGrp="1"/>
          </p:cNvSpPr>
          <p:nvPr>
            <p:ph idx="1"/>
          </p:nvPr>
        </p:nvSpPr>
        <p:spPr>
          <a:xfrm>
            <a:off x="4567931" y="1458649"/>
            <a:ext cx="3979563" cy="3922976"/>
          </a:xfrm>
          <a:noFill/>
          <a:ln>
            <a:noFill/>
          </a:ln>
        </p:spPr>
        <p:txBody>
          <a:bodyPr anchor="ctr">
            <a:normAutofit/>
          </a:bodyPr>
          <a:lstStyle/>
          <a:p>
            <a:pPr>
              <a:lnSpc>
                <a:spcPct val="100000"/>
              </a:lnSpc>
              <a:spcBef>
                <a:spcPts val="900"/>
              </a:spcBef>
            </a:pPr>
            <a:r>
              <a:rPr lang="en-US" sz="1800" dirty="0">
                <a:solidFill>
                  <a:schemeClr val="tx2"/>
                </a:solidFill>
                <a:latin typeface="+mj-lt"/>
              </a:rPr>
              <a:t>Through a grant, </a:t>
            </a:r>
            <a:r>
              <a:rPr lang="en-US" sz="1800" dirty="0" err="1">
                <a:solidFill>
                  <a:schemeClr val="tx2"/>
                </a:solidFill>
                <a:latin typeface="+mj-lt"/>
              </a:rPr>
              <a:t>Thundermist</a:t>
            </a:r>
            <a:r>
              <a:rPr lang="en-US" sz="1800" dirty="0">
                <a:solidFill>
                  <a:schemeClr val="tx2"/>
                </a:solidFill>
                <a:latin typeface="+mj-lt"/>
              </a:rPr>
              <a:t> was able to purchase an additional 50 monitors and 50 Large cuffs in March/April 2023. 	</a:t>
            </a:r>
          </a:p>
          <a:p>
            <a:pPr lvl="1">
              <a:lnSpc>
                <a:spcPct val="100000"/>
              </a:lnSpc>
              <a:spcBef>
                <a:spcPts val="900"/>
              </a:spcBef>
            </a:pPr>
            <a:r>
              <a:rPr lang="en-US" dirty="0">
                <a:solidFill>
                  <a:schemeClr val="tx2"/>
                </a:solidFill>
                <a:latin typeface="+mj-lt"/>
              </a:rPr>
              <a:t>These cuffs are supplied with adaptors so that we can use them with any of the BP monitors in stock and significantly increase our ability to serve additional patients.</a:t>
            </a:r>
          </a:p>
          <a:p>
            <a:endParaRPr lang="en-US" sz="1350" dirty="0">
              <a:solidFill>
                <a:schemeClr val="tx2"/>
              </a:solidFill>
            </a:endParaRPr>
          </a:p>
        </p:txBody>
      </p:sp>
    </p:spTree>
    <p:extLst>
      <p:ext uri="{BB962C8B-B14F-4D97-AF65-F5344CB8AC3E}">
        <p14:creationId xmlns:p14="http://schemas.microsoft.com/office/powerpoint/2010/main" val="292757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6" name="Picture 5">
            <a:extLst>
              <a:ext uri="{FF2B5EF4-FFF2-40B4-BE49-F238E27FC236}">
                <a16:creationId xmlns:a16="http://schemas.microsoft.com/office/drawing/2014/main" id="{89E3287E-A9E1-6539-3EFF-63CDE91C02ED}"/>
              </a:ext>
            </a:extLst>
          </p:cNvPr>
          <p:cNvPicPr>
            <a:picLocks noChangeAspect="1"/>
          </p:cNvPicPr>
          <p:nvPr/>
        </p:nvPicPr>
        <p:blipFill rotWithShape="1">
          <a:blip r:embed="rId2"/>
          <a:srcRect t="2022" b="37694"/>
          <a:stretch/>
        </p:blipFill>
        <p:spPr>
          <a:xfrm>
            <a:off x="-56109" y="857257"/>
            <a:ext cx="7252232" cy="5143493"/>
          </a:xfrm>
          <a:prstGeom prst="rect">
            <a:avLst/>
          </a:prstGeom>
        </p:spPr>
      </p:pic>
      <p:sp>
        <p:nvSpPr>
          <p:cNvPr id="1064" name="Rectangle 106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C8879572-67E8-5815-A8D1-73C0F1784C9E}"/>
              </a:ext>
            </a:extLst>
          </p:cNvPr>
          <p:cNvSpPr>
            <a:spLocks noGrp="1"/>
          </p:cNvSpPr>
          <p:nvPr>
            <p:ph type="title"/>
          </p:nvPr>
        </p:nvSpPr>
        <p:spPr>
          <a:xfrm>
            <a:off x="5648708" y="1131094"/>
            <a:ext cx="2855213" cy="731996"/>
          </a:xfrm>
        </p:spPr>
        <p:txBody>
          <a:bodyPr>
            <a:normAutofit/>
          </a:bodyPr>
          <a:lstStyle/>
          <a:p>
            <a:r>
              <a:rPr lang="en-US" sz="3000" dirty="0"/>
              <a:t>Workflow</a:t>
            </a:r>
          </a:p>
        </p:txBody>
      </p:sp>
      <p:sp>
        <p:nvSpPr>
          <p:cNvPr id="3" name="Content Placeholder 2">
            <a:extLst>
              <a:ext uri="{FF2B5EF4-FFF2-40B4-BE49-F238E27FC236}">
                <a16:creationId xmlns:a16="http://schemas.microsoft.com/office/drawing/2014/main" id="{4981CED3-288D-C001-81A7-AE2F171E346C}"/>
              </a:ext>
            </a:extLst>
          </p:cNvPr>
          <p:cNvSpPr>
            <a:spLocks noGrp="1"/>
          </p:cNvSpPr>
          <p:nvPr>
            <p:ph idx="1"/>
          </p:nvPr>
        </p:nvSpPr>
        <p:spPr>
          <a:xfrm>
            <a:off x="5721859" y="1906997"/>
            <a:ext cx="3303269" cy="3819909"/>
          </a:xfrm>
        </p:spPr>
        <p:txBody>
          <a:bodyPr>
            <a:normAutofit/>
          </a:bodyPr>
          <a:lstStyle/>
          <a:p>
            <a:r>
              <a:rPr lang="en-US" sz="1500" dirty="0">
                <a:latin typeface="+mj-lt"/>
              </a:rPr>
              <a:t>Provider will request an RN to dispense an SMBP cuff to their patient </a:t>
            </a:r>
          </a:p>
          <a:p>
            <a:endParaRPr lang="en-US" sz="1500" dirty="0">
              <a:latin typeface="+mj-lt"/>
            </a:endParaRPr>
          </a:p>
          <a:p>
            <a:r>
              <a:rPr lang="en-US" sz="1500" dirty="0">
                <a:latin typeface="+mj-lt"/>
              </a:rPr>
              <a:t>Provide patient name and DOB</a:t>
            </a:r>
          </a:p>
          <a:p>
            <a:endParaRPr lang="en-US" sz="1500" dirty="0">
              <a:latin typeface="+mj-lt"/>
            </a:endParaRPr>
          </a:p>
          <a:p>
            <a:r>
              <a:rPr lang="en-US" sz="1500" dirty="0">
                <a:latin typeface="+mj-lt"/>
              </a:rPr>
              <a:t>Provide patient’s BP goal</a:t>
            </a:r>
          </a:p>
          <a:p>
            <a:endParaRPr lang="en-US" sz="1500" dirty="0">
              <a:latin typeface="+mj-lt"/>
            </a:endParaRPr>
          </a:p>
          <a:p>
            <a:r>
              <a:rPr lang="en-US" sz="1500" dirty="0">
                <a:latin typeface="+mj-lt"/>
              </a:rPr>
              <a:t>Provide frequency and duration of checking</a:t>
            </a:r>
          </a:p>
          <a:p>
            <a:endParaRPr lang="en-US" sz="1500" dirty="0">
              <a:latin typeface="+mj-lt"/>
            </a:endParaRPr>
          </a:p>
          <a:p>
            <a:r>
              <a:rPr lang="en-US" sz="1500" dirty="0">
                <a:latin typeface="+mj-lt"/>
              </a:rPr>
              <a:t>Provide parameters on when to call clinic</a:t>
            </a:r>
          </a:p>
        </p:txBody>
      </p:sp>
    </p:spTree>
    <p:extLst>
      <p:ext uri="{BB962C8B-B14F-4D97-AF65-F5344CB8AC3E}">
        <p14:creationId xmlns:p14="http://schemas.microsoft.com/office/powerpoint/2010/main" val="493810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7"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sp>
        <p:nvSpPr>
          <p:cNvPr id="2" name="Title 1">
            <a:extLst>
              <a:ext uri="{FF2B5EF4-FFF2-40B4-BE49-F238E27FC236}">
                <a16:creationId xmlns:a16="http://schemas.microsoft.com/office/drawing/2014/main" id="{9E2DA88D-A7C5-FF3A-FCC4-ED8CDE876DB4}"/>
              </a:ext>
            </a:extLst>
          </p:cNvPr>
          <p:cNvSpPr>
            <a:spLocks noGrp="1"/>
          </p:cNvSpPr>
          <p:nvPr>
            <p:ph type="title"/>
          </p:nvPr>
        </p:nvSpPr>
        <p:spPr>
          <a:xfrm>
            <a:off x="884420" y="878107"/>
            <a:ext cx="7375161" cy="994172"/>
          </a:xfrm>
        </p:spPr>
        <p:txBody>
          <a:bodyPr anchor="b">
            <a:normAutofit/>
          </a:bodyPr>
          <a:lstStyle/>
          <a:p>
            <a:pPr algn="ctr"/>
            <a:r>
              <a:rPr lang="en-US" sz="2700">
                <a:solidFill>
                  <a:schemeClr val="tx2"/>
                </a:solidFill>
              </a:rPr>
              <a:t>Workflow, Continued </a:t>
            </a:r>
          </a:p>
        </p:txBody>
      </p:sp>
      <p:grpSp>
        <p:nvGrpSpPr>
          <p:cNvPr id="48"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857250"/>
            <a:ext cx="2926583" cy="1787233"/>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3" name="Content Placeholder 2">
            <a:extLst>
              <a:ext uri="{FF2B5EF4-FFF2-40B4-BE49-F238E27FC236}">
                <a16:creationId xmlns:a16="http://schemas.microsoft.com/office/drawing/2014/main" id="{867DEA14-D2F7-5A15-B709-A1E951EC0B9B}"/>
              </a:ext>
            </a:extLst>
          </p:cNvPr>
          <p:cNvSpPr>
            <a:spLocks noGrp="1"/>
          </p:cNvSpPr>
          <p:nvPr>
            <p:ph idx="1"/>
          </p:nvPr>
        </p:nvSpPr>
        <p:spPr>
          <a:xfrm>
            <a:off x="566254" y="1965133"/>
            <a:ext cx="8041532" cy="3809168"/>
          </a:xfrm>
        </p:spPr>
        <p:txBody>
          <a:bodyPr>
            <a:normAutofit fontScale="92500" lnSpcReduction="10000"/>
          </a:bodyPr>
          <a:lstStyle/>
          <a:p>
            <a:pPr marL="0" indent="0">
              <a:buNone/>
            </a:pPr>
            <a:r>
              <a:rPr lang="en-US" sz="1650" b="1" dirty="0">
                <a:solidFill>
                  <a:schemeClr val="tx2"/>
                </a:solidFill>
                <a:latin typeface="+mj-lt"/>
              </a:rPr>
              <a:t>After receiving the order from a provider, the nurse will complete the following</a:t>
            </a:r>
            <a:r>
              <a:rPr lang="en-US" sz="1500" dirty="0">
                <a:solidFill>
                  <a:schemeClr val="tx2"/>
                </a:solidFill>
                <a:latin typeface="+mj-lt"/>
              </a:rPr>
              <a:t>:</a:t>
            </a:r>
          </a:p>
          <a:p>
            <a:pPr marL="0" indent="0">
              <a:buNone/>
            </a:pPr>
            <a:endParaRPr lang="en-US" sz="1800" dirty="0">
              <a:solidFill>
                <a:schemeClr val="tx2"/>
              </a:solidFill>
              <a:latin typeface="+mj-lt"/>
            </a:endParaRPr>
          </a:p>
          <a:p>
            <a:r>
              <a:rPr lang="en-US" sz="1800" dirty="0">
                <a:solidFill>
                  <a:schemeClr val="tx2"/>
                </a:solidFill>
                <a:latin typeface="+mj-lt"/>
              </a:rPr>
              <a:t>Create a Nurse Visit for SMBP Enrollment</a:t>
            </a:r>
          </a:p>
          <a:p>
            <a:endParaRPr lang="en-US" sz="1800" dirty="0">
              <a:solidFill>
                <a:schemeClr val="tx2"/>
              </a:solidFill>
              <a:latin typeface="+mj-lt"/>
            </a:endParaRPr>
          </a:p>
          <a:p>
            <a:r>
              <a:rPr lang="en-US" sz="1800" dirty="0">
                <a:solidFill>
                  <a:schemeClr val="tx2"/>
                </a:solidFill>
                <a:latin typeface="+mj-lt"/>
              </a:rPr>
              <a:t>Add “Standard SMBP Program” template to Nurse Visit</a:t>
            </a:r>
          </a:p>
          <a:p>
            <a:endParaRPr lang="en-US" sz="1800" dirty="0">
              <a:solidFill>
                <a:schemeClr val="tx2"/>
              </a:solidFill>
              <a:latin typeface="+mj-lt"/>
            </a:endParaRPr>
          </a:p>
          <a:p>
            <a:r>
              <a:rPr lang="en-US" sz="1800" dirty="0">
                <a:solidFill>
                  <a:schemeClr val="tx2"/>
                </a:solidFill>
                <a:latin typeface="+mj-lt"/>
              </a:rPr>
              <a:t>Add SMBP to the patient’s Medical History</a:t>
            </a:r>
          </a:p>
          <a:p>
            <a:endParaRPr lang="en-US" sz="1800" dirty="0">
              <a:solidFill>
                <a:schemeClr val="tx2"/>
              </a:solidFill>
              <a:latin typeface="+mj-lt"/>
            </a:endParaRPr>
          </a:p>
          <a:p>
            <a:r>
              <a:rPr lang="en-US" sz="1800" dirty="0">
                <a:solidFill>
                  <a:schemeClr val="tx2"/>
                </a:solidFill>
                <a:latin typeface="+mj-lt"/>
              </a:rPr>
              <a:t>Educate the patient and/or caregiver how to use the SMBP monitor to record blood pressure.</a:t>
            </a:r>
          </a:p>
          <a:p>
            <a:endParaRPr lang="en-US" sz="1800" dirty="0">
              <a:solidFill>
                <a:schemeClr val="tx2"/>
              </a:solidFill>
              <a:latin typeface="+mj-lt"/>
            </a:endParaRPr>
          </a:p>
          <a:p>
            <a:r>
              <a:rPr lang="en-US" sz="1800" dirty="0">
                <a:solidFill>
                  <a:schemeClr val="tx2"/>
                </a:solidFill>
                <a:latin typeface="+mj-lt"/>
              </a:rPr>
              <a:t>Patient provides return-demonstration showing they understand how to use the SMBP device by taking their blood pressure. </a:t>
            </a:r>
          </a:p>
          <a:p>
            <a:endParaRPr lang="en-US" sz="1800" dirty="0">
              <a:solidFill>
                <a:schemeClr val="tx2"/>
              </a:solidFill>
              <a:latin typeface="+mj-lt"/>
            </a:endParaRPr>
          </a:p>
        </p:txBody>
      </p:sp>
      <p:grpSp>
        <p:nvGrpSpPr>
          <p:cNvPr id="49"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4369253"/>
            <a:ext cx="2174210" cy="1631496"/>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Tree>
    <p:extLst>
      <p:ext uri="{BB962C8B-B14F-4D97-AF65-F5344CB8AC3E}">
        <p14:creationId xmlns:p14="http://schemas.microsoft.com/office/powerpoint/2010/main" val="172809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A88D-A7C5-FF3A-FCC4-ED8CDE876DB4}"/>
              </a:ext>
            </a:extLst>
          </p:cNvPr>
          <p:cNvSpPr>
            <a:spLocks noGrp="1"/>
          </p:cNvSpPr>
          <p:nvPr>
            <p:ph type="title"/>
          </p:nvPr>
        </p:nvSpPr>
        <p:spPr>
          <a:xfrm>
            <a:off x="360760" y="1131570"/>
            <a:ext cx="3875483" cy="584834"/>
          </a:xfrm>
        </p:spPr>
        <p:txBody>
          <a:bodyPr anchor="b">
            <a:normAutofit/>
          </a:bodyPr>
          <a:lstStyle/>
          <a:p>
            <a:r>
              <a:rPr lang="en-US" sz="2700" dirty="0"/>
              <a:t>Workflow, Continued</a:t>
            </a:r>
          </a:p>
        </p:txBody>
      </p:sp>
      <p:sp>
        <p:nvSpPr>
          <p:cNvPr id="3" name="Content Placeholder 2">
            <a:extLst>
              <a:ext uri="{FF2B5EF4-FFF2-40B4-BE49-F238E27FC236}">
                <a16:creationId xmlns:a16="http://schemas.microsoft.com/office/drawing/2014/main" id="{867DEA14-D2F7-5A15-B709-A1E951EC0B9B}"/>
              </a:ext>
            </a:extLst>
          </p:cNvPr>
          <p:cNvSpPr>
            <a:spLocks noGrp="1"/>
          </p:cNvSpPr>
          <p:nvPr>
            <p:ph idx="1"/>
          </p:nvPr>
        </p:nvSpPr>
        <p:spPr>
          <a:xfrm>
            <a:off x="360761" y="1716404"/>
            <a:ext cx="3875483" cy="3795000"/>
          </a:xfrm>
        </p:spPr>
        <p:txBody>
          <a:bodyPr>
            <a:normAutofit lnSpcReduction="10000"/>
          </a:bodyPr>
          <a:lstStyle/>
          <a:p>
            <a:pPr marL="0" indent="0">
              <a:buNone/>
            </a:pPr>
            <a:endParaRPr lang="en-US" sz="975" dirty="0">
              <a:latin typeface="+mj-lt"/>
            </a:endParaRPr>
          </a:p>
          <a:p>
            <a:r>
              <a:rPr lang="en-US" sz="1350" dirty="0">
                <a:latin typeface="+mj-lt"/>
              </a:rPr>
              <a:t>Educate patient on hypertension, including what hypertension is, causes of hypertension, low-sodium diet, exercise and monitoring for hypertension</a:t>
            </a:r>
          </a:p>
          <a:p>
            <a:pPr marL="0" indent="0">
              <a:buNone/>
            </a:pPr>
            <a:endParaRPr lang="en-US" sz="1350" dirty="0">
              <a:latin typeface="+mj-lt"/>
            </a:endParaRPr>
          </a:p>
          <a:p>
            <a:r>
              <a:rPr lang="en-US" sz="1350" dirty="0">
                <a:latin typeface="+mj-lt"/>
              </a:rPr>
              <a:t>Educates patient on the SMBP Program, including proper positioning of body and equipment and ways to communicate blood pressure measurements to the care team</a:t>
            </a:r>
          </a:p>
          <a:p>
            <a:endParaRPr lang="en-US" sz="1350" dirty="0">
              <a:latin typeface="+mj-lt"/>
            </a:endParaRPr>
          </a:p>
          <a:p>
            <a:r>
              <a:rPr lang="en-US" sz="1350" dirty="0">
                <a:latin typeface="+mj-lt"/>
              </a:rPr>
              <a:t>Create an action and send it to the project leader to track devices</a:t>
            </a:r>
          </a:p>
          <a:p>
            <a:endParaRPr lang="en-US" sz="1350" dirty="0">
              <a:latin typeface="+mj-lt"/>
            </a:endParaRPr>
          </a:p>
          <a:p>
            <a:r>
              <a:rPr lang="en-US" sz="1350" dirty="0">
                <a:latin typeface="+mj-lt"/>
              </a:rPr>
              <a:t>1 week into program, RN </a:t>
            </a:r>
            <a:r>
              <a:rPr lang="en-US" sz="1350">
                <a:latin typeface="+mj-lt"/>
              </a:rPr>
              <a:t>sends an </a:t>
            </a:r>
            <a:r>
              <a:rPr lang="en-US" sz="1350" dirty="0">
                <a:latin typeface="+mj-lt"/>
              </a:rPr>
              <a:t>SMS text to the patient reminding them to check their Blood Pressure and report any high readings to clinic. </a:t>
            </a:r>
          </a:p>
        </p:txBody>
      </p:sp>
      <p:pic>
        <p:nvPicPr>
          <p:cNvPr id="2050" name="Picture 2" descr="Image preview">
            <a:extLst>
              <a:ext uri="{FF2B5EF4-FFF2-40B4-BE49-F238E27FC236}">
                <a16:creationId xmlns:a16="http://schemas.microsoft.com/office/drawing/2014/main" id="{5D1E437B-0D8F-8B54-3120-42AD57A642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29" r="-1" b="9597"/>
          <a:stretch/>
        </p:blipFill>
        <p:spPr bwMode="auto">
          <a:xfrm>
            <a:off x="4291152" y="857251"/>
            <a:ext cx="4852848" cy="5142309"/>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8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8FDBCBC-D372-9E12-B534-24ED4931C7DA}"/>
              </a:ext>
            </a:extLst>
          </p:cNvPr>
          <p:cNvSpPr>
            <a:spLocks noGrp="1"/>
          </p:cNvSpPr>
          <p:nvPr>
            <p:ph type="title"/>
          </p:nvPr>
        </p:nvSpPr>
        <p:spPr>
          <a:xfrm>
            <a:off x="479161" y="1336645"/>
            <a:ext cx="2678858" cy="2680137"/>
          </a:xfrm>
        </p:spPr>
        <p:txBody>
          <a:bodyPr vert="horz" lIns="68580" tIns="34290" rIns="68580" bIns="34290" rtlCol="0" anchor="b">
            <a:normAutofit/>
          </a:bodyPr>
          <a:lstStyle/>
          <a:p>
            <a:r>
              <a:rPr lang="en-US" sz="4950"/>
              <a:t>Blood Pressure Log</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9" y="4164200"/>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5158632F-79C3-816F-FC0B-E435C3A6512B}"/>
              </a:ext>
            </a:extLst>
          </p:cNvPr>
          <p:cNvPicPr>
            <a:picLocks noChangeAspect="1"/>
          </p:cNvPicPr>
          <p:nvPr/>
        </p:nvPicPr>
        <p:blipFill>
          <a:blip r:embed="rId2"/>
          <a:stretch>
            <a:fillRect/>
          </a:stretch>
        </p:blipFill>
        <p:spPr>
          <a:xfrm>
            <a:off x="2689761" y="1030986"/>
            <a:ext cx="6454239" cy="4969764"/>
          </a:xfrm>
          <a:prstGeom prst="rect">
            <a:avLst/>
          </a:prstGeom>
        </p:spPr>
      </p:pic>
    </p:spTree>
    <p:extLst>
      <p:ext uri="{BB962C8B-B14F-4D97-AF65-F5344CB8AC3E}">
        <p14:creationId xmlns:p14="http://schemas.microsoft.com/office/powerpoint/2010/main" val="3473292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7" name="Rectangle 66">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79821"/>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grpSp>
        <p:nvGrpSpPr>
          <p:cNvPr id="69" name="Group 68">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 y="848836"/>
            <a:ext cx="4235231" cy="4862306"/>
            <a:chOff x="-19221" y="0"/>
            <a:chExt cx="5646974" cy="6483075"/>
          </a:xfrm>
        </p:grpSpPr>
        <p:sp>
          <p:nvSpPr>
            <p:cNvPr id="70" name="Freeform: Shape 69">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1" name="Freeform: Shape 70">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2" name="Freeform: Shape 71">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3" name="Freeform: Shape 72">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4" name="Freeform: Shape 73">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42D0B279-77F3-9186-9F84-E3E9097B7F07}"/>
              </a:ext>
            </a:extLst>
          </p:cNvPr>
          <p:cNvSpPr>
            <a:spLocks noGrp="1"/>
          </p:cNvSpPr>
          <p:nvPr>
            <p:ph type="title"/>
          </p:nvPr>
        </p:nvSpPr>
        <p:spPr>
          <a:xfrm>
            <a:off x="603504" y="2374677"/>
            <a:ext cx="2744833" cy="2115681"/>
          </a:xfrm>
        </p:spPr>
        <p:txBody>
          <a:bodyPr vert="horz" lIns="68580" tIns="34290" rIns="68580" bIns="34290" rtlCol="0" anchor="ctr">
            <a:normAutofit/>
          </a:bodyPr>
          <a:lstStyle/>
          <a:p>
            <a:r>
              <a:rPr lang="en-US" sz="3000">
                <a:solidFill>
                  <a:schemeClr val="tx2"/>
                </a:solidFill>
              </a:rPr>
              <a:t>Tracking</a:t>
            </a:r>
          </a:p>
        </p:txBody>
      </p:sp>
      <p:graphicFrame>
        <p:nvGraphicFramePr>
          <p:cNvPr id="61" name="TextBox 3">
            <a:extLst>
              <a:ext uri="{FF2B5EF4-FFF2-40B4-BE49-F238E27FC236}">
                <a16:creationId xmlns:a16="http://schemas.microsoft.com/office/drawing/2014/main" id="{D8E9C4E9-BE80-5CE7-46D0-8B143722FE58}"/>
              </a:ext>
            </a:extLst>
          </p:cNvPr>
          <p:cNvGraphicFramePr/>
          <p:nvPr/>
        </p:nvGraphicFramePr>
        <p:xfrm>
          <a:off x="2291601" y="1355315"/>
          <a:ext cx="6588711" cy="4521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2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846C42A-D8A0-4FF9-8FC3-9E527DB88768}"/>
              </a:ext>
            </a:extLst>
          </p:cNvPr>
          <p:cNvSpPr/>
          <p:nvPr/>
        </p:nvSpPr>
        <p:spPr>
          <a:xfrm>
            <a:off x="0" y="14514"/>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Center for Chronic Care and Disease Management</a:t>
            </a:r>
            <a:endPar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endParaRPr>
          </a:p>
        </p:txBody>
      </p:sp>
      <p:pic>
        <p:nvPicPr>
          <p:cNvPr id="10"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7F7DA1C9-4B5B-ADFA-FFB6-E39E390D3949}"/>
              </a:ext>
            </a:extLst>
          </p:cNvPr>
          <p:cNvSpPr txBox="1"/>
          <p:nvPr/>
        </p:nvSpPr>
        <p:spPr>
          <a:xfrm>
            <a:off x="152400" y="1244600"/>
            <a:ext cx="8788400" cy="5081648"/>
          </a:xfrm>
          <a:prstGeom prst="rect">
            <a:avLst/>
          </a:prstGeom>
          <a:noFill/>
        </p:spPr>
        <p:txBody>
          <a:bodyPr wrap="square">
            <a:sp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9 Programs:</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Diabetes, Heart Disease, &amp; Stroke</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Alzheimer’s Disease &amp; Related Disorders</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Arthritis</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Healthy Eating &amp; Active Living</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WISEWOMAN</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Women’s Cancer Screening (WCSP): Breast &amp; Cervical Cancers</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Colorectal Cancer</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Comprehensive Cancer</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Cancer Registry</a:t>
            </a:r>
          </a:p>
        </p:txBody>
      </p:sp>
    </p:spTree>
    <p:extLst>
      <p:ext uri="{BB962C8B-B14F-4D97-AF65-F5344CB8AC3E}">
        <p14:creationId xmlns:p14="http://schemas.microsoft.com/office/powerpoint/2010/main" val="1202523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639D5A6B-4172-2B9E-6252-15B38B10E8B0}"/>
              </a:ext>
            </a:extLst>
          </p:cNvPr>
          <p:cNvSpPr>
            <a:spLocks noGrp="1"/>
          </p:cNvSpPr>
          <p:nvPr>
            <p:ph type="title"/>
          </p:nvPr>
        </p:nvSpPr>
        <p:spPr>
          <a:xfrm>
            <a:off x="479161" y="1170432"/>
            <a:ext cx="8182230" cy="937046"/>
          </a:xfrm>
        </p:spPr>
        <p:txBody>
          <a:bodyPr vert="horz" lIns="68580" tIns="34290" rIns="68580" bIns="34290" rtlCol="0" anchor="ctr">
            <a:normAutofit/>
          </a:bodyPr>
          <a:lstStyle/>
          <a:p>
            <a:pPr algn="ctr"/>
            <a:r>
              <a:rPr lang="en-US" sz="4950"/>
              <a:t>Data Tracking </a:t>
            </a:r>
          </a:p>
        </p:txBody>
      </p:sp>
      <p:sp>
        <p:nvSpPr>
          <p:cNvPr id="6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7" y="2157341"/>
            <a:ext cx="3429000" cy="13716"/>
          </a:xfrm>
          <a:custGeom>
            <a:avLst/>
            <a:gdLst>
              <a:gd name="connsiteX0" fmla="*/ 0 w 3429000"/>
              <a:gd name="connsiteY0" fmla="*/ 0 h 13716"/>
              <a:gd name="connsiteX1" fmla="*/ 685800 w 3429000"/>
              <a:gd name="connsiteY1" fmla="*/ 0 h 13716"/>
              <a:gd name="connsiteX2" fmla="*/ 1371600 w 3429000"/>
              <a:gd name="connsiteY2" fmla="*/ 0 h 13716"/>
              <a:gd name="connsiteX3" fmla="*/ 2057400 w 3429000"/>
              <a:gd name="connsiteY3" fmla="*/ 0 h 13716"/>
              <a:gd name="connsiteX4" fmla="*/ 2674620 w 3429000"/>
              <a:gd name="connsiteY4" fmla="*/ 0 h 13716"/>
              <a:gd name="connsiteX5" fmla="*/ 3429000 w 3429000"/>
              <a:gd name="connsiteY5" fmla="*/ 0 h 13716"/>
              <a:gd name="connsiteX6" fmla="*/ 3429000 w 3429000"/>
              <a:gd name="connsiteY6" fmla="*/ 13716 h 13716"/>
              <a:gd name="connsiteX7" fmla="*/ 2811780 w 3429000"/>
              <a:gd name="connsiteY7" fmla="*/ 13716 h 13716"/>
              <a:gd name="connsiteX8" fmla="*/ 2228850 w 3429000"/>
              <a:gd name="connsiteY8" fmla="*/ 13716 h 13716"/>
              <a:gd name="connsiteX9" fmla="*/ 1543050 w 3429000"/>
              <a:gd name="connsiteY9" fmla="*/ 13716 h 13716"/>
              <a:gd name="connsiteX10" fmla="*/ 925830 w 3429000"/>
              <a:gd name="connsiteY10" fmla="*/ 13716 h 13716"/>
              <a:gd name="connsiteX11" fmla="*/ 0 w 3429000"/>
              <a:gd name="connsiteY11" fmla="*/ 13716 h 13716"/>
              <a:gd name="connsiteX12" fmla="*/ 0 w 342900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3716"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214" y="4075"/>
                  <a:pt x="3429316" y="9784"/>
                  <a:pt x="3429000" y="13716"/>
                </a:cubicBezTo>
                <a:cubicBezTo>
                  <a:pt x="3221081" y="44036"/>
                  <a:pt x="3088001" y="3494"/>
                  <a:pt x="2811780" y="13716"/>
                </a:cubicBezTo>
                <a:cubicBezTo>
                  <a:pt x="2535559" y="23938"/>
                  <a:pt x="2481355" y="20326"/>
                  <a:pt x="2228850" y="13716"/>
                </a:cubicBezTo>
                <a:cubicBezTo>
                  <a:pt x="1976345" y="7107"/>
                  <a:pt x="1807520" y="43784"/>
                  <a:pt x="1543050" y="13716"/>
                </a:cubicBezTo>
                <a:cubicBezTo>
                  <a:pt x="1278580" y="-16352"/>
                  <a:pt x="1181944" y="551"/>
                  <a:pt x="925830" y="13716"/>
                </a:cubicBezTo>
                <a:cubicBezTo>
                  <a:pt x="669716" y="26881"/>
                  <a:pt x="410304" y="30243"/>
                  <a:pt x="0" y="13716"/>
                </a:cubicBezTo>
                <a:cubicBezTo>
                  <a:pt x="-535" y="8247"/>
                  <a:pt x="-201" y="2959"/>
                  <a:pt x="0" y="0"/>
                </a:cubicBezTo>
                <a:close/>
              </a:path>
              <a:path w="3429000" h="13716"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8434" y="5320"/>
                  <a:pt x="3428676" y="9001"/>
                  <a:pt x="3429000" y="13716"/>
                </a:cubicBezTo>
                <a:cubicBezTo>
                  <a:pt x="3103464" y="-3979"/>
                  <a:pt x="2887909" y="18368"/>
                  <a:pt x="2743200" y="13716"/>
                </a:cubicBezTo>
                <a:cubicBezTo>
                  <a:pt x="2598491" y="9064"/>
                  <a:pt x="2362615" y="6084"/>
                  <a:pt x="1988820" y="13716"/>
                </a:cubicBezTo>
                <a:cubicBezTo>
                  <a:pt x="1615025" y="21348"/>
                  <a:pt x="1580494" y="-880"/>
                  <a:pt x="1405890" y="13716"/>
                </a:cubicBezTo>
                <a:cubicBezTo>
                  <a:pt x="1231286" y="28312"/>
                  <a:pt x="885259" y="-20857"/>
                  <a:pt x="651510" y="13716"/>
                </a:cubicBezTo>
                <a:cubicBezTo>
                  <a:pt x="417761" y="48289"/>
                  <a:pt x="138362" y="-18428"/>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E5ED162D-7757-D38A-07E3-E5FF938392FE}"/>
              </a:ext>
            </a:extLst>
          </p:cNvPr>
          <p:cNvPicPr>
            <a:picLocks noChangeAspect="1"/>
          </p:cNvPicPr>
          <p:nvPr/>
        </p:nvPicPr>
        <p:blipFill>
          <a:blip r:embed="rId2"/>
          <a:stretch>
            <a:fillRect/>
          </a:stretch>
        </p:blipFill>
        <p:spPr>
          <a:xfrm>
            <a:off x="240030" y="3007914"/>
            <a:ext cx="8661654" cy="2338645"/>
          </a:xfrm>
          <a:prstGeom prst="rect">
            <a:avLst/>
          </a:prstGeom>
        </p:spPr>
      </p:pic>
    </p:spTree>
    <p:extLst>
      <p:ext uri="{BB962C8B-B14F-4D97-AF65-F5344CB8AC3E}">
        <p14:creationId xmlns:p14="http://schemas.microsoft.com/office/powerpoint/2010/main" val="155746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91C7-7C19-9398-B925-CA1919D70CF0}"/>
              </a:ext>
            </a:extLst>
          </p:cNvPr>
          <p:cNvSpPr>
            <a:spLocks noGrp="1"/>
          </p:cNvSpPr>
          <p:nvPr>
            <p:ph type="title"/>
          </p:nvPr>
        </p:nvSpPr>
        <p:spPr>
          <a:xfrm>
            <a:off x="360761" y="1102519"/>
            <a:ext cx="3875483" cy="562451"/>
          </a:xfrm>
        </p:spPr>
        <p:txBody>
          <a:bodyPr anchor="b">
            <a:normAutofit/>
          </a:bodyPr>
          <a:lstStyle/>
          <a:p>
            <a:r>
              <a:rPr lang="en-US" sz="2700" dirty="0"/>
              <a:t>Benefits </a:t>
            </a:r>
          </a:p>
        </p:txBody>
      </p:sp>
      <p:sp>
        <p:nvSpPr>
          <p:cNvPr id="27" name="Content Placeholder 2">
            <a:extLst>
              <a:ext uri="{FF2B5EF4-FFF2-40B4-BE49-F238E27FC236}">
                <a16:creationId xmlns:a16="http://schemas.microsoft.com/office/drawing/2014/main" id="{23D2F8AC-6FE8-24CA-6F55-4DA007E51B3B}"/>
              </a:ext>
            </a:extLst>
          </p:cNvPr>
          <p:cNvSpPr>
            <a:spLocks noGrp="1"/>
          </p:cNvSpPr>
          <p:nvPr>
            <p:ph idx="1"/>
          </p:nvPr>
        </p:nvSpPr>
        <p:spPr>
          <a:xfrm>
            <a:off x="360761" y="1909048"/>
            <a:ext cx="3875483" cy="3846434"/>
          </a:xfrm>
        </p:spPr>
        <p:txBody>
          <a:bodyPr>
            <a:normAutofit/>
          </a:bodyPr>
          <a:lstStyle/>
          <a:p>
            <a:r>
              <a:rPr lang="en-US" sz="1350" dirty="0">
                <a:latin typeface="+mj-lt"/>
              </a:rPr>
              <a:t>Increase patient autonomy and partnership in their healthcare</a:t>
            </a:r>
          </a:p>
          <a:p>
            <a:r>
              <a:rPr lang="en-US" sz="1350" dirty="0">
                <a:latin typeface="+mj-lt"/>
              </a:rPr>
              <a:t>Helps identify patients with Masked Hypertension or White Coat Hypertension</a:t>
            </a:r>
          </a:p>
          <a:p>
            <a:r>
              <a:rPr lang="en-US" sz="1350" dirty="0">
                <a:latin typeface="+mj-lt"/>
              </a:rPr>
              <a:t>Offers providers a tool to better manage hypertension through pharmacotherapy and/or lifestyle modifications. </a:t>
            </a:r>
          </a:p>
          <a:p>
            <a:r>
              <a:rPr lang="en-US" sz="1350" dirty="0">
                <a:latin typeface="+mj-lt"/>
              </a:rPr>
              <a:t>Patients who may be resistant to treatment gain a better understanding of their diagnosis and how to manage it. </a:t>
            </a:r>
          </a:p>
          <a:p>
            <a:r>
              <a:rPr lang="en-US" sz="1350" dirty="0">
                <a:latin typeface="+mj-lt"/>
              </a:rPr>
              <a:t>Through education, patients can learn lifestyle modifications to help reduce their blood pressure.	</a:t>
            </a:r>
          </a:p>
          <a:p>
            <a:pPr lvl="1"/>
            <a:r>
              <a:rPr lang="en-US" sz="1350" dirty="0">
                <a:latin typeface="+mj-lt"/>
              </a:rPr>
              <a:t>Low Sodium &amp; Low Fat </a:t>
            </a:r>
          </a:p>
          <a:p>
            <a:pPr lvl="1"/>
            <a:r>
              <a:rPr lang="en-US" sz="1350" dirty="0">
                <a:latin typeface="+mj-lt"/>
              </a:rPr>
              <a:t>Stress reduction</a:t>
            </a:r>
          </a:p>
          <a:p>
            <a:pPr lvl="1"/>
            <a:r>
              <a:rPr lang="en-US" sz="1350" dirty="0">
                <a:latin typeface="+mj-lt"/>
              </a:rPr>
              <a:t>Exercise</a:t>
            </a:r>
          </a:p>
          <a:p>
            <a:pPr lvl="1"/>
            <a:endParaRPr lang="en-US" sz="1125" dirty="0"/>
          </a:p>
        </p:txBody>
      </p:sp>
      <p:pic>
        <p:nvPicPr>
          <p:cNvPr id="3074" name="Picture 2" descr="Image preview">
            <a:extLst>
              <a:ext uri="{FF2B5EF4-FFF2-40B4-BE49-F238E27FC236}">
                <a16:creationId xmlns:a16="http://schemas.microsoft.com/office/drawing/2014/main" id="{8F97804A-755D-CEB9-42B9-2772943531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0526"/>
          <a:stretch/>
        </p:blipFill>
        <p:spPr bwMode="auto">
          <a:xfrm>
            <a:off x="4291152" y="857251"/>
            <a:ext cx="4852848" cy="5142309"/>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41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sp>
        <p:nvSpPr>
          <p:cNvPr id="2" name="Title 1">
            <a:extLst>
              <a:ext uri="{FF2B5EF4-FFF2-40B4-BE49-F238E27FC236}">
                <a16:creationId xmlns:a16="http://schemas.microsoft.com/office/drawing/2014/main" id="{F7D4DB5E-5663-9EEC-1384-A723F1BDCA67}"/>
              </a:ext>
            </a:extLst>
          </p:cNvPr>
          <p:cNvSpPr>
            <a:spLocks noGrp="1"/>
          </p:cNvSpPr>
          <p:nvPr>
            <p:ph type="title"/>
          </p:nvPr>
        </p:nvSpPr>
        <p:spPr>
          <a:xfrm>
            <a:off x="884420" y="844178"/>
            <a:ext cx="7375161" cy="994172"/>
          </a:xfrm>
        </p:spPr>
        <p:txBody>
          <a:bodyPr anchor="b">
            <a:normAutofit/>
          </a:bodyPr>
          <a:lstStyle/>
          <a:p>
            <a:pPr algn="ctr"/>
            <a:r>
              <a:rPr lang="en-US" sz="2700" dirty="0">
                <a:solidFill>
                  <a:schemeClr val="tx2"/>
                </a:solidFill>
              </a:rPr>
              <a:t>Challenges </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857250"/>
            <a:ext cx="2926583" cy="1787233"/>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3" name="Content Placeholder 2">
            <a:extLst>
              <a:ext uri="{FF2B5EF4-FFF2-40B4-BE49-F238E27FC236}">
                <a16:creationId xmlns:a16="http://schemas.microsoft.com/office/drawing/2014/main" id="{17AE2400-4671-9C17-7388-C1E64353E4D0}"/>
              </a:ext>
            </a:extLst>
          </p:cNvPr>
          <p:cNvSpPr>
            <a:spLocks noGrp="1"/>
          </p:cNvSpPr>
          <p:nvPr>
            <p:ph idx="1"/>
          </p:nvPr>
        </p:nvSpPr>
        <p:spPr>
          <a:xfrm>
            <a:off x="526659" y="2049596"/>
            <a:ext cx="8090452" cy="3965714"/>
          </a:xfrm>
        </p:spPr>
        <p:txBody>
          <a:bodyPr>
            <a:normAutofit/>
          </a:bodyPr>
          <a:lstStyle/>
          <a:p>
            <a:r>
              <a:rPr lang="en-US" sz="1650" dirty="0">
                <a:solidFill>
                  <a:schemeClr val="tx2"/>
                </a:solidFill>
                <a:latin typeface="+mj-lt"/>
              </a:rPr>
              <a:t>Cuff size availability, specifically large cuffs</a:t>
            </a:r>
          </a:p>
          <a:p>
            <a:endParaRPr lang="en-US" sz="1650" dirty="0">
              <a:solidFill>
                <a:schemeClr val="tx2"/>
              </a:solidFill>
              <a:latin typeface="+mj-lt"/>
            </a:endParaRPr>
          </a:p>
          <a:p>
            <a:r>
              <a:rPr lang="en-US" sz="1650" dirty="0">
                <a:solidFill>
                  <a:schemeClr val="tx2"/>
                </a:solidFill>
                <a:latin typeface="+mj-lt"/>
              </a:rPr>
              <a:t>Inexact documentation of serial numbers makes it more difficult to track machines</a:t>
            </a:r>
          </a:p>
          <a:p>
            <a:endParaRPr lang="en-US" sz="1650" dirty="0">
              <a:solidFill>
                <a:schemeClr val="tx2"/>
              </a:solidFill>
              <a:latin typeface="+mj-lt"/>
            </a:endParaRPr>
          </a:p>
          <a:p>
            <a:r>
              <a:rPr lang="en-US" sz="1650" dirty="0">
                <a:solidFill>
                  <a:schemeClr val="tx2"/>
                </a:solidFill>
                <a:latin typeface="+mj-lt"/>
              </a:rPr>
              <a:t>Cuffs not returned limits availability for future patients</a:t>
            </a:r>
          </a:p>
          <a:p>
            <a:pPr lvl="1"/>
            <a:r>
              <a:rPr lang="en-US" sz="1650" dirty="0">
                <a:solidFill>
                  <a:schemeClr val="tx2"/>
                </a:solidFill>
                <a:latin typeface="+mj-lt"/>
              </a:rPr>
              <a:t>When initial return visits are missed:</a:t>
            </a:r>
          </a:p>
          <a:p>
            <a:pPr lvl="2"/>
            <a:r>
              <a:rPr lang="en-US" sz="1650" dirty="0">
                <a:solidFill>
                  <a:schemeClr val="tx2"/>
                </a:solidFill>
                <a:latin typeface="+mj-lt"/>
              </a:rPr>
              <a:t>70% of RNs report 3-4 outreach attempts are needed to retrieve the loaned monitor</a:t>
            </a:r>
          </a:p>
          <a:p>
            <a:pPr lvl="2"/>
            <a:r>
              <a:rPr lang="en-US" sz="1650" dirty="0">
                <a:solidFill>
                  <a:schemeClr val="tx2"/>
                </a:solidFill>
                <a:latin typeface="+mj-lt"/>
              </a:rPr>
              <a:t>30% of RNs report 5+ outreach attempts are needed to retrieve the loaned monitor</a:t>
            </a:r>
          </a:p>
          <a:p>
            <a:pPr lvl="2"/>
            <a:endParaRPr lang="en-US" sz="1650" dirty="0">
              <a:solidFill>
                <a:schemeClr val="tx2"/>
              </a:solidFill>
              <a:latin typeface="+mj-lt"/>
            </a:endParaRPr>
          </a:p>
          <a:p>
            <a:r>
              <a:rPr lang="en-US" sz="1650" dirty="0">
                <a:solidFill>
                  <a:schemeClr val="tx2"/>
                </a:solidFill>
                <a:latin typeface="+mj-lt"/>
              </a:rPr>
              <a:t>OB patients are not eligible </a:t>
            </a:r>
          </a:p>
          <a:p>
            <a:pPr marL="1028700" lvl="3" indent="0">
              <a:buNone/>
            </a:pPr>
            <a:r>
              <a:rPr lang="en-US" sz="2100" dirty="0">
                <a:solidFill>
                  <a:schemeClr val="tx2"/>
                </a:solidFill>
                <a:latin typeface="+mj-lt"/>
              </a:rPr>
              <a:t> </a:t>
            </a:r>
          </a:p>
          <a:p>
            <a:endParaRPr lang="en-US" sz="5550" dirty="0">
              <a:solidFill>
                <a:schemeClr val="tx2"/>
              </a:solidFill>
              <a:latin typeface="+mj-lt"/>
            </a:endParaRPr>
          </a:p>
          <a:p>
            <a:endParaRPr lang="en-US" sz="1350" dirty="0">
              <a:solidFill>
                <a:schemeClr val="tx2"/>
              </a:solidFill>
            </a:endParaRPr>
          </a:p>
          <a:p>
            <a:endParaRPr lang="en-US" sz="135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369253"/>
            <a:ext cx="2174211" cy="1631496"/>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Tree>
    <p:extLst>
      <p:ext uri="{BB962C8B-B14F-4D97-AF65-F5344CB8AC3E}">
        <p14:creationId xmlns:p14="http://schemas.microsoft.com/office/powerpoint/2010/main" val="1938339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sp>
        <p:nvSpPr>
          <p:cNvPr id="2" name="Title 1">
            <a:extLst>
              <a:ext uri="{FF2B5EF4-FFF2-40B4-BE49-F238E27FC236}">
                <a16:creationId xmlns:a16="http://schemas.microsoft.com/office/drawing/2014/main" id="{9AED736D-3874-CA2D-D35B-946CEBF62EF3}"/>
              </a:ext>
            </a:extLst>
          </p:cNvPr>
          <p:cNvSpPr>
            <a:spLocks noGrp="1"/>
          </p:cNvSpPr>
          <p:nvPr>
            <p:ph type="title"/>
          </p:nvPr>
        </p:nvSpPr>
        <p:spPr>
          <a:xfrm>
            <a:off x="972460" y="1211877"/>
            <a:ext cx="7375161" cy="508416"/>
          </a:xfrm>
        </p:spPr>
        <p:txBody>
          <a:bodyPr anchor="b">
            <a:normAutofit/>
          </a:bodyPr>
          <a:lstStyle/>
          <a:p>
            <a:pPr algn="ctr"/>
            <a:r>
              <a:rPr lang="en-US" sz="2700" dirty="0">
                <a:solidFill>
                  <a:schemeClr val="tx2"/>
                </a:solidFill>
              </a:rPr>
              <a:t>Challenges, Continued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2509577" cy="1883149"/>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3" name="Content Placeholder 2">
            <a:extLst>
              <a:ext uri="{FF2B5EF4-FFF2-40B4-BE49-F238E27FC236}">
                <a16:creationId xmlns:a16="http://schemas.microsoft.com/office/drawing/2014/main" id="{5EB95115-6DD7-C33A-4650-FAAF54F039C5}"/>
              </a:ext>
            </a:extLst>
          </p:cNvPr>
          <p:cNvSpPr>
            <a:spLocks noGrp="1"/>
          </p:cNvSpPr>
          <p:nvPr>
            <p:ph idx="1"/>
          </p:nvPr>
        </p:nvSpPr>
        <p:spPr>
          <a:xfrm>
            <a:off x="775727" y="2056927"/>
            <a:ext cx="7375161" cy="3472517"/>
          </a:xfrm>
        </p:spPr>
        <p:txBody>
          <a:bodyPr>
            <a:normAutofit fontScale="25000" lnSpcReduction="20000"/>
          </a:bodyPr>
          <a:lstStyle/>
          <a:p>
            <a:r>
              <a:rPr lang="en-US" sz="6000" dirty="0">
                <a:solidFill>
                  <a:schemeClr val="tx2"/>
                </a:solidFill>
                <a:latin typeface="+mj-lt"/>
              </a:rPr>
              <a:t>Getting accurate numbers from patients can sometimes be challenging</a:t>
            </a:r>
          </a:p>
          <a:p>
            <a:endParaRPr lang="en-US" sz="6000" dirty="0">
              <a:solidFill>
                <a:schemeClr val="tx2"/>
              </a:solidFill>
              <a:latin typeface="+mj-lt"/>
            </a:endParaRPr>
          </a:p>
          <a:p>
            <a:r>
              <a:rPr lang="en-US" sz="6000" dirty="0">
                <a:solidFill>
                  <a:schemeClr val="tx2"/>
                </a:solidFill>
                <a:latin typeface="+mj-lt"/>
              </a:rPr>
              <a:t>Some cuffs are returned with empty logs or forget to bring their log with them</a:t>
            </a:r>
          </a:p>
          <a:p>
            <a:endParaRPr lang="en-US" sz="6000" dirty="0">
              <a:solidFill>
                <a:schemeClr val="tx2"/>
              </a:solidFill>
              <a:latin typeface="+mj-lt"/>
            </a:endParaRPr>
          </a:p>
          <a:p>
            <a:r>
              <a:rPr lang="en-US" sz="6000" dirty="0">
                <a:solidFill>
                  <a:schemeClr val="tx2"/>
                </a:solidFill>
                <a:latin typeface="+mj-lt"/>
              </a:rPr>
              <a:t>Nursing workflow requires many steps to enroll a patient</a:t>
            </a:r>
          </a:p>
          <a:p>
            <a:endParaRPr lang="en-US" sz="6000" dirty="0">
              <a:solidFill>
                <a:schemeClr val="tx2"/>
              </a:solidFill>
              <a:latin typeface="+mj-lt"/>
            </a:endParaRPr>
          </a:p>
          <a:p>
            <a:pPr>
              <a:lnSpc>
                <a:spcPct val="170000"/>
              </a:lnSpc>
            </a:pPr>
            <a:r>
              <a:rPr lang="en-US" sz="6000" dirty="0">
                <a:solidFill>
                  <a:schemeClr val="tx2"/>
                </a:solidFill>
                <a:latin typeface="+mj-lt"/>
              </a:rPr>
              <a:t>A significant number of cuffs are not returned or are taken out of service due to:</a:t>
            </a:r>
          </a:p>
          <a:p>
            <a:pPr lvl="1">
              <a:lnSpc>
                <a:spcPct val="170000"/>
              </a:lnSpc>
            </a:pPr>
            <a:r>
              <a:rPr lang="en-US" sz="6000" dirty="0">
                <a:solidFill>
                  <a:schemeClr val="tx2"/>
                </a:solidFill>
                <a:latin typeface="+mj-lt"/>
              </a:rPr>
              <a:t>Patient does not return to care at the center</a:t>
            </a:r>
          </a:p>
          <a:p>
            <a:pPr lvl="1">
              <a:lnSpc>
                <a:spcPct val="170000"/>
              </a:lnSpc>
            </a:pPr>
            <a:r>
              <a:rPr lang="en-US" sz="6000" dirty="0">
                <a:solidFill>
                  <a:schemeClr val="tx2"/>
                </a:solidFill>
                <a:latin typeface="+mj-lt"/>
              </a:rPr>
              <a:t>Patients move and seek care elsewhere</a:t>
            </a:r>
          </a:p>
          <a:p>
            <a:pPr lvl="1">
              <a:lnSpc>
                <a:spcPct val="170000"/>
              </a:lnSpc>
            </a:pPr>
            <a:r>
              <a:rPr lang="en-US" sz="6000" dirty="0">
                <a:solidFill>
                  <a:schemeClr val="tx2"/>
                </a:solidFill>
                <a:latin typeface="+mj-lt"/>
              </a:rPr>
              <a:t>Deceased patients</a:t>
            </a:r>
          </a:p>
          <a:p>
            <a:pPr lvl="1">
              <a:lnSpc>
                <a:spcPct val="170000"/>
              </a:lnSpc>
            </a:pPr>
            <a:r>
              <a:rPr lang="en-US" sz="6000" dirty="0">
                <a:solidFill>
                  <a:schemeClr val="tx2"/>
                </a:solidFill>
                <a:latin typeface="+mj-lt"/>
              </a:rPr>
              <a:t>Damage to the monitor/equipment</a:t>
            </a:r>
          </a:p>
          <a:p>
            <a:endParaRPr lang="en-US" sz="135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804585" y="3658004"/>
            <a:ext cx="2908998" cy="1776494"/>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Tree>
    <p:extLst>
      <p:ext uri="{BB962C8B-B14F-4D97-AF65-F5344CB8AC3E}">
        <p14:creationId xmlns:p14="http://schemas.microsoft.com/office/powerpoint/2010/main" val="143472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3"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grpSp>
        <p:nvGrpSpPr>
          <p:cNvPr id="24"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 y="857251"/>
            <a:ext cx="4235231" cy="4862306"/>
            <a:chOff x="-19221" y="0"/>
            <a:chExt cx="5646974" cy="6483075"/>
          </a:xfrm>
        </p:grpSpPr>
        <p:sp>
          <p:nvSpPr>
            <p:cNvPr id="25"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6"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7"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8"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B1CC6FE2-3450-4370-209E-9DFB517CE2D0}"/>
              </a:ext>
            </a:extLst>
          </p:cNvPr>
          <p:cNvSpPr>
            <a:spLocks noGrp="1"/>
          </p:cNvSpPr>
          <p:nvPr>
            <p:ph type="title"/>
          </p:nvPr>
        </p:nvSpPr>
        <p:spPr>
          <a:xfrm>
            <a:off x="761317" y="1546585"/>
            <a:ext cx="2751871" cy="2070074"/>
          </a:xfrm>
        </p:spPr>
        <p:txBody>
          <a:bodyPr>
            <a:normAutofit/>
          </a:bodyPr>
          <a:lstStyle/>
          <a:p>
            <a:r>
              <a:rPr lang="en-US" sz="3000">
                <a:solidFill>
                  <a:schemeClr val="tx2"/>
                </a:solidFill>
              </a:rPr>
              <a:t>Provider Feedback</a:t>
            </a:r>
            <a:endParaRPr lang="en-US" sz="3000" dirty="0">
              <a:solidFill>
                <a:schemeClr val="tx2"/>
              </a:solidFill>
            </a:endParaRPr>
          </a:p>
        </p:txBody>
      </p:sp>
      <p:graphicFrame>
        <p:nvGraphicFramePr>
          <p:cNvPr id="31" name="Content Placeholder 2">
            <a:extLst>
              <a:ext uri="{FF2B5EF4-FFF2-40B4-BE49-F238E27FC236}">
                <a16:creationId xmlns:a16="http://schemas.microsoft.com/office/drawing/2014/main" id="{4E8D43CE-AFFA-5018-DCD0-A184A1C900E6}"/>
              </a:ext>
            </a:extLst>
          </p:cNvPr>
          <p:cNvGraphicFramePr>
            <a:graphicFrameLocks noGrp="1"/>
          </p:cNvGraphicFramePr>
          <p:nvPr>
            <p:ph idx="1"/>
          </p:nvPr>
        </p:nvGraphicFramePr>
        <p:xfrm>
          <a:off x="3651375" y="1458650"/>
          <a:ext cx="5364610" cy="445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88FC29B-BF45-D9B6-5ED8-D01D752E9D72}"/>
              </a:ext>
            </a:extLst>
          </p:cNvPr>
          <p:cNvSpPr txBox="1"/>
          <p:nvPr/>
        </p:nvSpPr>
        <p:spPr>
          <a:xfrm>
            <a:off x="755995" y="3288361"/>
            <a:ext cx="2927993" cy="1338828"/>
          </a:xfrm>
          <a:prstGeom prst="rect">
            <a:avLst/>
          </a:prstGeom>
          <a:noFill/>
        </p:spPr>
        <p:txBody>
          <a:bodyPr wrap="square" rtlCol="0">
            <a:spAutoFit/>
          </a:bodyPr>
          <a:lstStyle/>
          <a:p>
            <a:pPr defTabSz="685800" eaLnBrk="1" fontAlgn="auto" hangingPunct="1">
              <a:spcBef>
                <a:spcPts val="0"/>
              </a:spcBef>
              <a:spcAft>
                <a:spcPts val="0"/>
              </a:spcAft>
            </a:pPr>
            <a:r>
              <a:rPr lang="en-US" sz="1350">
                <a:solidFill>
                  <a:prstClr val="black"/>
                </a:solidFill>
                <a:latin typeface="Calibri" panose="020F0502020204030204"/>
              </a:rPr>
              <a:t>Provider Satisfaction:</a:t>
            </a:r>
          </a:p>
          <a:p>
            <a:pPr defTabSz="685800" eaLnBrk="1" fontAlgn="auto" hangingPunct="1">
              <a:spcBef>
                <a:spcPts val="0"/>
              </a:spcBef>
              <a:spcAft>
                <a:spcPts val="0"/>
              </a:spcAft>
            </a:pPr>
            <a:endParaRPr lang="en-US" sz="135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a:solidFill>
                  <a:prstClr val="black"/>
                </a:solidFill>
                <a:latin typeface="Calibri" panose="020F0502020204030204"/>
              </a:rPr>
              <a:t>50% of Providers felt Very Satisfied</a:t>
            </a:r>
          </a:p>
          <a:p>
            <a:pPr marL="214313" indent="-214313" defTabSz="685800" eaLnBrk="1" fontAlgn="auto" hangingPunct="1">
              <a:spcBef>
                <a:spcPts val="0"/>
              </a:spcBef>
              <a:spcAft>
                <a:spcPts val="0"/>
              </a:spcAft>
              <a:buFont typeface="Arial" panose="020B0604020202020204" pitchFamily="34" charset="0"/>
              <a:buChar char="•"/>
            </a:pPr>
            <a:r>
              <a:rPr lang="en-US" sz="1350">
                <a:solidFill>
                  <a:prstClr val="black"/>
                </a:solidFill>
                <a:latin typeface="Calibri" panose="020F0502020204030204"/>
              </a:rPr>
              <a:t>50% of Providers felt Somewhat Satisfied </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02638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 y="857251"/>
            <a:ext cx="4235231" cy="4862306"/>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6F0B789A-A679-E821-B7C2-072CFF2966F3}"/>
              </a:ext>
            </a:extLst>
          </p:cNvPr>
          <p:cNvSpPr>
            <a:spLocks noGrp="1"/>
          </p:cNvSpPr>
          <p:nvPr>
            <p:ph type="title"/>
          </p:nvPr>
        </p:nvSpPr>
        <p:spPr>
          <a:xfrm>
            <a:off x="789242" y="1519028"/>
            <a:ext cx="2751871" cy="2070074"/>
          </a:xfrm>
        </p:spPr>
        <p:txBody>
          <a:bodyPr>
            <a:normAutofit/>
          </a:bodyPr>
          <a:lstStyle/>
          <a:p>
            <a:r>
              <a:rPr lang="en-US" sz="3000" dirty="0">
                <a:solidFill>
                  <a:schemeClr val="tx2"/>
                </a:solidFill>
              </a:rPr>
              <a:t>RN Feedback</a:t>
            </a:r>
          </a:p>
        </p:txBody>
      </p:sp>
      <p:graphicFrame>
        <p:nvGraphicFramePr>
          <p:cNvPr id="19" name="Content Placeholder 2">
            <a:extLst>
              <a:ext uri="{FF2B5EF4-FFF2-40B4-BE49-F238E27FC236}">
                <a16:creationId xmlns:a16="http://schemas.microsoft.com/office/drawing/2014/main" id="{3B421D4F-8B79-7210-12AD-25CD173E290A}"/>
              </a:ext>
            </a:extLst>
          </p:cNvPr>
          <p:cNvGraphicFramePr>
            <a:graphicFrameLocks noGrp="1"/>
          </p:cNvGraphicFramePr>
          <p:nvPr>
            <p:ph idx="1"/>
          </p:nvPr>
        </p:nvGraphicFramePr>
        <p:xfrm>
          <a:off x="3931759" y="1573136"/>
          <a:ext cx="5006381" cy="4260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F5DC972-0724-115E-F7A0-8E99CEC73A5E}"/>
              </a:ext>
            </a:extLst>
          </p:cNvPr>
          <p:cNvSpPr txBox="1"/>
          <p:nvPr/>
        </p:nvSpPr>
        <p:spPr>
          <a:xfrm>
            <a:off x="789013" y="3168754"/>
            <a:ext cx="2564296" cy="1546577"/>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RN Satisfaction:</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12.5% of RNs felt Very Satisfied</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12.5% of RNs felt Somewhat Satisfied</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75% of RNs felt Neutral </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770415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5" name="Rectangle 44">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79821"/>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600">
              <a:solidFill>
                <a:prstClr val="white"/>
              </a:solidFill>
              <a:latin typeface="Calibri" panose="020F0502020204030204"/>
            </a:endParaRPr>
          </a:p>
        </p:txBody>
      </p:sp>
      <p:grpSp>
        <p:nvGrpSpPr>
          <p:cNvPr id="47" name="Group 46">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 y="848836"/>
            <a:ext cx="4235231" cy="4862306"/>
            <a:chOff x="-19221" y="0"/>
            <a:chExt cx="5646974" cy="6483075"/>
          </a:xfrm>
        </p:grpSpPr>
        <p:sp>
          <p:nvSpPr>
            <p:cNvPr id="48" name="Freeform: Shape 47">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9" name="Freeform: Shape 48">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0" name="Freeform: Shape 49">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1" name="Freeform: Shape 50">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2" name="Freeform: Shape 51">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F3821694-72CA-6557-016C-32140B0E0DD3}"/>
              </a:ext>
            </a:extLst>
          </p:cNvPr>
          <p:cNvSpPr>
            <a:spLocks noGrp="1"/>
          </p:cNvSpPr>
          <p:nvPr>
            <p:ph type="title"/>
          </p:nvPr>
        </p:nvSpPr>
        <p:spPr>
          <a:xfrm>
            <a:off x="603504" y="2374677"/>
            <a:ext cx="2744833" cy="2115681"/>
          </a:xfrm>
        </p:spPr>
        <p:txBody>
          <a:bodyPr vert="horz" lIns="68580" tIns="34290" rIns="68580" bIns="34290" rtlCol="0" anchor="ctr">
            <a:normAutofit/>
          </a:bodyPr>
          <a:lstStyle/>
          <a:p>
            <a:r>
              <a:rPr lang="en-US" sz="3000">
                <a:solidFill>
                  <a:schemeClr val="tx2"/>
                </a:solidFill>
              </a:rPr>
              <a:t>Areas for improvement </a:t>
            </a:r>
          </a:p>
        </p:txBody>
      </p:sp>
      <p:graphicFrame>
        <p:nvGraphicFramePr>
          <p:cNvPr id="39" name="TextBox 2">
            <a:extLst>
              <a:ext uri="{FF2B5EF4-FFF2-40B4-BE49-F238E27FC236}">
                <a16:creationId xmlns:a16="http://schemas.microsoft.com/office/drawing/2014/main" id="{723FD101-85E7-C3B0-BF3E-9ED4F629E5E7}"/>
              </a:ext>
            </a:extLst>
          </p:cNvPr>
          <p:cNvGraphicFramePr/>
          <p:nvPr/>
        </p:nvGraphicFramePr>
        <p:xfrm>
          <a:off x="4235410" y="1745635"/>
          <a:ext cx="4573711" cy="3833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242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76962" y="2801756"/>
            <a:ext cx="8189847" cy="1298271"/>
          </a:xfrm>
        </p:spPr>
        <p:txBody>
          <a:bodyPr anchor="b">
            <a:normAutofit fontScale="90000"/>
          </a:bodyPr>
          <a:lstStyle/>
          <a:p>
            <a:pPr algn="ctr"/>
            <a:r>
              <a:rPr lang="en-US" sz="3000" dirty="0">
                <a:solidFill>
                  <a:schemeClr val="tx2"/>
                </a:solidFill>
              </a:rPr>
              <a:t>Tri-County Community Action Agency Health Center</a:t>
            </a:r>
            <a:br>
              <a:rPr lang="en-US" sz="3000" dirty="0">
                <a:solidFill>
                  <a:schemeClr val="tx2"/>
                </a:solidFill>
              </a:rPr>
            </a:br>
            <a:r>
              <a:rPr lang="en-US" sz="3000" dirty="0">
                <a:solidFill>
                  <a:schemeClr val="tx2"/>
                </a:solidFill>
              </a:rPr>
              <a:t> </a:t>
            </a:r>
            <a:r>
              <a:rPr lang="en-US" sz="2100" dirty="0">
                <a:solidFill>
                  <a:schemeClr val="tx2"/>
                </a:solidFill>
              </a:rPr>
              <a:t>Care + Community + Equity – Cardiovascular Disease</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917888" y="4286723"/>
            <a:ext cx="7476515" cy="836892"/>
          </a:xfrm>
        </p:spPr>
        <p:txBody>
          <a:bodyPr anchor="ctr">
            <a:noAutofit/>
          </a:bodyPr>
          <a:lstStyle/>
          <a:p>
            <a:pPr algn="ctr"/>
            <a:r>
              <a:rPr lang="en-US" sz="1650" i="1" dirty="0">
                <a:solidFill>
                  <a:schemeClr val="tx2"/>
                </a:solidFill>
              </a:rPr>
              <a:t>Karen Lachapelle, FNP </a:t>
            </a:r>
          </a:p>
          <a:p>
            <a:pPr algn="ctr"/>
            <a:r>
              <a:rPr lang="en-US" sz="1650" i="1" dirty="0">
                <a:solidFill>
                  <a:schemeClr val="tx2"/>
                </a:solidFill>
              </a:rPr>
              <a:t>Assistant Medical Director</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857250"/>
            <a:ext cx="1886211" cy="1630750"/>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600">
                <a:solidFill>
                  <a:srgbClr val="FFFFFF"/>
                </a:solidFill>
                <a:latin typeface="Tenorite"/>
              </a:endParaRPr>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Tenorite"/>
              </a:endParaRPr>
            </a:p>
          </p:txBody>
        </p:sp>
      </p:grpSp>
      <p:pic>
        <p:nvPicPr>
          <p:cNvPr id="4" name="Picture 4" descr="Text&#10;&#10;Description automatically generated">
            <a:extLst>
              <a:ext uri="{FF2B5EF4-FFF2-40B4-BE49-F238E27FC236}">
                <a16:creationId xmlns:a16="http://schemas.microsoft.com/office/drawing/2014/main" id="{FB64BA40-DA52-6110-BD70-60B5673FA90F}"/>
              </a:ext>
            </a:extLst>
          </p:cNvPr>
          <p:cNvPicPr>
            <a:picLocks noChangeAspect="1"/>
          </p:cNvPicPr>
          <p:nvPr/>
        </p:nvPicPr>
        <p:blipFill>
          <a:blip r:embed="rId2"/>
          <a:stretch>
            <a:fillRect/>
          </a:stretch>
        </p:blipFill>
        <p:spPr>
          <a:xfrm>
            <a:off x="1149927" y="973694"/>
            <a:ext cx="6464358" cy="1761539"/>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9" y="4099410"/>
            <a:ext cx="2533821" cy="190134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Tenorite"/>
              </a:endParaRPr>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Tenorite"/>
              </a:endParaRPr>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grpSp>
    </p:spTree>
    <p:extLst>
      <p:ext uri="{BB962C8B-B14F-4D97-AF65-F5344CB8AC3E}">
        <p14:creationId xmlns:p14="http://schemas.microsoft.com/office/powerpoint/2010/main" val="2259308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9"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2" y="1696523"/>
            <a:ext cx="3464954" cy="3464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87098" y="1201380"/>
            <a:ext cx="2825454" cy="3048471"/>
          </a:xfrm>
        </p:spPr>
        <p:txBody>
          <a:bodyPr>
            <a:normAutofit/>
          </a:bodyPr>
          <a:lstStyle/>
          <a:p>
            <a:r>
              <a:rPr lang="en-US" sz="2775" dirty="0">
                <a:solidFill>
                  <a:srgbClr val="FFFFFF"/>
                </a:solidFill>
              </a:rPr>
              <a:t>Cardiovascular Disease </a:t>
            </a:r>
          </a:p>
        </p:txBody>
      </p:sp>
      <p:sp>
        <p:nvSpPr>
          <p:cNvPr id="20"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1" y="1563112"/>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en-US" sz="1350">
              <a:solidFill>
                <a:srgbClr val="000000"/>
              </a:solidFill>
              <a:latin typeface="Calibri" panose="020F0502020204030204"/>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44299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4027615" y="2001775"/>
            <a:ext cx="4152298" cy="2951461"/>
          </a:xfrm>
        </p:spPr>
        <p:txBody>
          <a:bodyPr vert="horz" lIns="68580" tIns="34290" rIns="68580" bIns="34290" rtlCol="0">
            <a:normAutofit/>
          </a:bodyPr>
          <a:lstStyle/>
          <a:p>
            <a:r>
              <a:rPr lang="en-US" b="1" u="sng" dirty="0"/>
              <a:t>Goal for 2022-2023/Practice-Designed Incentive</a:t>
            </a:r>
            <a:r>
              <a:rPr lang="en-US" dirty="0"/>
              <a:t>:</a:t>
            </a:r>
          </a:p>
          <a:p>
            <a:r>
              <a:rPr lang="en-US" dirty="0"/>
              <a:t>The C+C+E team will review and revise the statin therapy clinical practice guidelines and workflows with the goal of improving the quality of care provided to patients with cardiovascular disease.</a:t>
            </a:r>
          </a:p>
          <a:p>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6457950" y="5624513"/>
            <a:ext cx="2057400" cy="273844"/>
          </a:xfrm>
        </p:spPr>
        <p:txBody>
          <a:bodyPr>
            <a:normAutofit/>
          </a:bodyPr>
          <a:lstStyle/>
          <a:p>
            <a:pPr defTabSz="685800" eaLnBrk="1" fontAlgn="auto" hangingPunct="1">
              <a:spcBef>
                <a:spcPts val="0"/>
              </a:spcBef>
              <a:spcAft>
                <a:spcPts val="450"/>
              </a:spcAft>
            </a:pPr>
            <a:fld id="{294A09A9-5501-47C1-A89A-A340965A2BE2}" type="slidenum">
              <a:rPr lang="en-US">
                <a:solidFill>
                  <a:srgbClr val="DAE5EF"/>
                </a:solidFill>
                <a:latin typeface="Tenorite"/>
              </a:rPr>
              <a:pPr defTabSz="685800" eaLnBrk="1" fontAlgn="auto" hangingPunct="1">
                <a:spcBef>
                  <a:spcPts val="0"/>
                </a:spcBef>
                <a:spcAft>
                  <a:spcPts val="450"/>
                </a:spcAft>
              </a:pPr>
              <a:t>38</a:t>
            </a:fld>
            <a:endParaRPr lang="en-US">
              <a:solidFill>
                <a:srgbClr val="DAE5EF"/>
              </a:solidFill>
              <a:latin typeface="Tenorite"/>
            </a:endParaRPr>
          </a:p>
        </p:txBody>
      </p:sp>
    </p:spTree>
    <p:extLst>
      <p:ext uri="{BB962C8B-B14F-4D97-AF65-F5344CB8AC3E}">
        <p14:creationId xmlns:p14="http://schemas.microsoft.com/office/powerpoint/2010/main" val="1325608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10" y="1615534"/>
            <a:ext cx="3277394" cy="3277394"/>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2" name="Title 1">
            <a:extLst>
              <a:ext uri="{FF2B5EF4-FFF2-40B4-BE49-F238E27FC236}">
                <a16:creationId xmlns:a16="http://schemas.microsoft.com/office/drawing/2014/main" id="{EB1803F0-3F17-7904-78C7-89FA5A621089}"/>
              </a:ext>
            </a:extLst>
          </p:cNvPr>
          <p:cNvSpPr>
            <a:spLocks noGrp="1"/>
          </p:cNvSpPr>
          <p:nvPr>
            <p:ph type="ctrTitle"/>
          </p:nvPr>
        </p:nvSpPr>
        <p:spPr>
          <a:xfrm>
            <a:off x="717619" y="1691977"/>
            <a:ext cx="2952974" cy="3124508"/>
          </a:xfrm>
        </p:spPr>
        <p:txBody>
          <a:bodyPr vert="horz" lIns="68580" tIns="34290" rIns="68580" bIns="34290" rtlCol="0" anchor="ctr">
            <a:normAutofit/>
          </a:bodyPr>
          <a:lstStyle/>
          <a:p>
            <a:r>
              <a:rPr lang="en-US" sz="3300" dirty="0">
                <a:solidFill>
                  <a:srgbClr val="FFFFFF"/>
                </a:solidFill>
              </a:rPr>
              <a:t>New Clinical Practice Guidelines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7" y="85725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4" y="857249"/>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defTabSz="685800" eaLnBrk="1" fontAlgn="auto" hangingPunct="1">
              <a:spcBef>
                <a:spcPts val="0"/>
              </a:spcBef>
              <a:spcAft>
                <a:spcPts val="0"/>
              </a:spcAft>
            </a:pPr>
            <a:endParaRPr lang="en-US" sz="1350">
              <a:solidFill>
                <a:srgbClr val="000000"/>
              </a:solidFill>
              <a:latin typeface="Tenorite"/>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59873"/>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3" name="Subtitle 2">
            <a:extLst>
              <a:ext uri="{FF2B5EF4-FFF2-40B4-BE49-F238E27FC236}">
                <a16:creationId xmlns:a16="http://schemas.microsoft.com/office/drawing/2014/main" id="{B16041D8-9B69-0B15-7C11-A9CAEE32630F}"/>
              </a:ext>
            </a:extLst>
          </p:cNvPr>
          <p:cNvSpPr>
            <a:spLocks noGrp="1"/>
          </p:cNvSpPr>
          <p:nvPr>
            <p:ph type="subTitle" idx="1"/>
          </p:nvPr>
        </p:nvSpPr>
        <p:spPr>
          <a:xfrm>
            <a:off x="4572001" y="1472910"/>
            <a:ext cx="3943349" cy="3667013"/>
          </a:xfrm>
        </p:spPr>
        <p:txBody>
          <a:bodyPr vert="horz" lIns="68580" tIns="34290" rIns="68580" bIns="34290" rtlCol="0" anchor="t">
            <a:normAutofit lnSpcReduction="10000"/>
          </a:bodyPr>
          <a:lstStyle/>
          <a:p>
            <a:pPr marL="514350" indent="-342900">
              <a:buFont typeface="Arial" panose="020B0604020202020204" pitchFamily="34" charset="0"/>
              <a:buChar char="•"/>
            </a:pPr>
            <a:r>
              <a:rPr lang="en-US" sz="1350" dirty="0">
                <a:solidFill>
                  <a:schemeClr val="tx1"/>
                </a:solidFill>
              </a:rPr>
              <a:t>ASCVD risk score is assessed by provider after all yearly bloodwork  </a:t>
            </a:r>
          </a:p>
          <a:p>
            <a:pPr marL="514350" indent="-342900">
              <a:buFont typeface="Arial" panose="020B0604020202020204" pitchFamily="34" charset="0"/>
              <a:buChar char="•"/>
            </a:pPr>
            <a:r>
              <a:rPr lang="en-US" sz="1350" dirty="0">
                <a:solidFill>
                  <a:schemeClr val="tx1"/>
                </a:solidFill>
              </a:rPr>
              <a:t>If STATIN therapy indicated, provider will order and registered nurse or dietitian will call and educate patient regarding new diagnosis risks/benefits of medication and if patient is agreeable will send medication to pharmacy. If patient is resistant, even after education patient will have follow-up appointment scheduled with primary care provider for further education.</a:t>
            </a:r>
          </a:p>
          <a:p>
            <a:pPr marL="514350" indent="-342900">
              <a:buFont typeface="Arial" panose="020B0604020202020204" pitchFamily="34" charset="0"/>
              <a:buChar char="•"/>
            </a:pPr>
            <a:r>
              <a:rPr lang="en-US" sz="1350" dirty="0">
                <a:solidFill>
                  <a:schemeClr val="tx1"/>
                </a:solidFill>
              </a:rPr>
              <a:t>3-6 month follow-up bloodwork will be obtained to ensure medication is effective.</a:t>
            </a:r>
          </a:p>
          <a:p>
            <a:pPr marL="514350" indent="-342900">
              <a:buFont typeface="Arial" panose="020B0604020202020204" pitchFamily="34" charset="0"/>
              <a:buChar char="•"/>
            </a:pPr>
            <a:r>
              <a:rPr lang="en-US" sz="1350" dirty="0">
                <a:solidFill>
                  <a:schemeClr val="tx1"/>
                </a:solidFill>
              </a:rPr>
              <a:t>If smoking was an identifiable risk factor, multiple options are available. Primary care provider will discuss risk and identify patient willingness to quit. </a:t>
            </a:r>
            <a:r>
              <a:rPr lang="en-US" sz="1350" dirty="0" err="1">
                <a:solidFill>
                  <a:schemeClr val="tx1"/>
                </a:solidFill>
              </a:rPr>
              <a:t>QUITworks</a:t>
            </a:r>
            <a:r>
              <a:rPr lang="en-US" sz="1350" dirty="0">
                <a:solidFill>
                  <a:schemeClr val="tx1"/>
                </a:solidFill>
              </a:rPr>
              <a:t> referral, medication options, gum/patches etc.</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33987"/>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eaLnBrk="1" fontAlgn="auto" hangingPunct="1">
              <a:spcBef>
                <a:spcPts val="0"/>
              </a:spcBef>
              <a:spcAft>
                <a:spcPts val="0"/>
              </a:spcAft>
            </a:pPr>
            <a:endParaRPr lang="en-US" sz="1350">
              <a:solidFill>
                <a:srgbClr val="000000"/>
              </a:solidFill>
              <a:latin typeface="Tenorite"/>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14567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eaLnBrk="1" fontAlgn="auto" hangingPunct="1">
              <a:spcBef>
                <a:spcPts val="0"/>
              </a:spcBef>
              <a:spcAft>
                <a:spcPts val="0"/>
              </a:spcAft>
            </a:pPr>
            <a:endParaRPr lang="en-US" sz="1350">
              <a:solidFill>
                <a:srgbClr val="000000"/>
              </a:solidFill>
              <a:latin typeface="Tenorite"/>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5551317"/>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dirty="0">
              <a:solidFill>
                <a:srgbClr val="FFFFFF"/>
              </a:solidFill>
              <a:latin typeface="Tenorite"/>
            </a:endParaRPr>
          </a:p>
        </p:txBody>
      </p:sp>
    </p:spTree>
    <p:extLst>
      <p:ext uri="{BB962C8B-B14F-4D97-AF65-F5344CB8AC3E}">
        <p14:creationId xmlns:p14="http://schemas.microsoft.com/office/powerpoint/2010/main" val="19692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846C42A-D8A0-4FF9-8FC3-9E527DB88768}"/>
              </a:ext>
            </a:extLst>
          </p:cNvPr>
          <p:cNvSpPr/>
          <p:nvPr/>
        </p:nvSpPr>
        <p:spPr>
          <a:xfrm>
            <a:off x="0" y="14514"/>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11 CDC Grant Applications (Jan-June)</a:t>
            </a:r>
            <a:endPar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endParaRPr>
          </a:p>
        </p:txBody>
      </p:sp>
      <p:pic>
        <p:nvPicPr>
          <p:cNvPr id="10"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7DA1C9-4B5B-ADFA-FFB6-E39E390D3949}"/>
              </a:ext>
            </a:extLst>
          </p:cNvPr>
          <p:cNvSpPr txBox="1"/>
          <p:nvPr/>
        </p:nvSpPr>
        <p:spPr>
          <a:xfrm>
            <a:off x="152400" y="1244600"/>
            <a:ext cx="8788400" cy="4949881"/>
          </a:xfrm>
          <a:prstGeom prst="rect">
            <a:avLst/>
          </a:prstGeom>
          <a:noFill/>
        </p:spPr>
        <p:txBody>
          <a:bodyPr wrap="square">
            <a:spAutoFit/>
          </a:bodyPr>
          <a:lstStyle/>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Diabetes, Heart Disease, &amp; Stroke </a:t>
            </a:r>
          </a:p>
          <a:p>
            <a:pPr marL="457200" marR="0" lvl="1" indent="0" algn="l" defTabSz="914400" rtl="0" eaLnBrk="0" fontAlgn="base" latinLnBrk="0" hangingPunct="0">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1 competitive &amp; 1 non-competitive</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Alzheimer’s Disease &amp; Related Disorders – </a:t>
            </a:r>
            <a:r>
              <a:rPr kumimoji="0" lang="en-US" sz="2400" b="0" i="1"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1 competitive</a:t>
            </a:r>
            <a:endParaRPr kumimoji="0" lang="en-US" sz="24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endParaRP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Arthritis – </a:t>
            </a:r>
            <a:r>
              <a:rPr kumimoji="0" lang="en-US" sz="2400" b="0" i="1"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1 competitive</a:t>
            </a:r>
            <a:endParaRPr kumimoji="0" lang="en-US" sz="24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endParaRP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Healthy Eating &amp; Active Living – </a:t>
            </a:r>
            <a:r>
              <a:rPr kumimoji="0" lang="en-US" sz="2400" b="0" i="1"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2 competitive</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WISEWOMAN – </a:t>
            </a:r>
            <a:r>
              <a:rPr kumimoji="0" lang="en-US" sz="2400" b="0" i="1"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1 competitive</a:t>
            </a:r>
            <a:endParaRPr kumimoji="0" lang="en-US" sz="24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endParaRP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Women’s Cancer Screening – </a:t>
            </a:r>
            <a:r>
              <a:rPr kumimoji="0" lang="en-US" sz="24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1 continuation (year 2 of 5)</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Colorectal Cancer – </a:t>
            </a:r>
            <a:r>
              <a:rPr kumimoji="0" lang="en-US" sz="24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1 continuation (year 4 of 5)</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Comprehensive Cancer – </a:t>
            </a:r>
            <a:r>
              <a:rPr kumimoji="0" lang="en-US" sz="24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1 continuation (year 2 of 5)</a:t>
            </a:r>
            <a:endParaRPr kumimoji="0" lang="en-US" sz="1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Cancer Registry – </a:t>
            </a:r>
            <a:r>
              <a:rPr kumimoji="0" lang="en-US" sz="24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1 continuation (year 2 of 5)</a:t>
            </a:r>
          </a:p>
        </p:txBody>
      </p:sp>
    </p:spTree>
    <p:extLst>
      <p:ext uri="{BB962C8B-B14F-4D97-AF65-F5344CB8AC3E}">
        <p14:creationId xmlns:p14="http://schemas.microsoft.com/office/powerpoint/2010/main" val="1926689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2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1532861"/>
            <a:ext cx="569714"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srgbClr val="000000"/>
              </a:solidFill>
              <a:latin typeface="Tenorite"/>
            </a:endParaRPr>
          </a:p>
        </p:txBody>
      </p:sp>
      <p:sp>
        <p:nvSpPr>
          <p:cNvPr id="2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8" y="1332124"/>
            <a:ext cx="361991"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srgbClr val="000000"/>
              </a:solidFill>
              <a:latin typeface="Tenorite"/>
            </a:endParaRPr>
          </a:p>
        </p:txBody>
      </p:sp>
      <p:sp>
        <p:nvSpPr>
          <p:cNvPr id="25"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6" y="1334793"/>
            <a:ext cx="3000047" cy="394334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2" name="Title 1">
            <a:extLst>
              <a:ext uri="{FF2B5EF4-FFF2-40B4-BE49-F238E27FC236}">
                <a16:creationId xmlns:a16="http://schemas.microsoft.com/office/drawing/2014/main" id="{9DA587B3-E0BE-D2EF-06FB-1BAD21850991}"/>
              </a:ext>
            </a:extLst>
          </p:cNvPr>
          <p:cNvSpPr>
            <a:spLocks noGrp="1"/>
          </p:cNvSpPr>
          <p:nvPr>
            <p:ph type="ctrTitle"/>
          </p:nvPr>
        </p:nvSpPr>
        <p:spPr>
          <a:xfrm>
            <a:off x="701155" y="1593954"/>
            <a:ext cx="2541314" cy="3420728"/>
          </a:xfrm>
        </p:spPr>
        <p:txBody>
          <a:bodyPr vert="horz" lIns="68580" tIns="34290" rIns="68580" bIns="34290" rtlCol="0" anchor="ctr">
            <a:normAutofit/>
          </a:bodyPr>
          <a:lstStyle/>
          <a:p>
            <a:r>
              <a:rPr lang="en-US" sz="3000" dirty="0">
                <a:solidFill>
                  <a:srgbClr val="FFFFFF"/>
                </a:solidFill>
              </a:rPr>
              <a:t>Provider </a:t>
            </a:r>
            <a:br>
              <a:rPr lang="en-US" sz="3000" dirty="0">
                <a:solidFill>
                  <a:srgbClr val="FFFFFF"/>
                </a:solidFill>
              </a:rPr>
            </a:br>
            <a:r>
              <a:rPr lang="en-US" sz="3000" dirty="0">
                <a:solidFill>
                  <a:srgbClr val="FFFFFF"/>
                </a:solidFill>
              </a:rPr>
              <a:t>Updates</a:t>
            </a:r>
          </a:p>
        </p:txBody>
      </p:sp>
      <p:sp>
        <p:nvSpPr>
          <p:cNvPr id="2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7" y="1871476"/>
            <a:ext cx="4991698" cy="3938735"/>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srgbClr val="000000"/>
              </a:solidFill>
              <a:latin typeface="Tenorite"/>
            </a:endParaRPr>
          </a:p>
        </p:txBody>
      </p:sp>
      <p:sp>
        <p:nvSpPr>
          <p:cNvPr id="3" name="Subtitle 2">
            <a:extLst>
              <a:ext uri="{FF2B5EF4-FFF2-40B4-BE49-F238E27FC236}">
                <a16:creationId xmlns:a16="http://schemas.microsoft.com/office/drawing/2014/main" id="{9960432A-33E4-E0A9-7186-9F88E55736B9}"/>
              </a:ext>
            </a:extLst>
          </p:cNvPr>
          <p:cNvSpPr>
            <a:spLocks noGrp="1"/>
          </p:cNvSpPr>
          <p:nvPr>
            <p:ph type="subTitle" idx="1"/>
          </p:nvPr>
        </p:nvSpPr>
        <p:spPr>
          <a:xfrm>
            <a:off x="3916397" y="2146964"/>
            <a:ext cx="4461623" cy="3250972"/>
          </a:xfrm>
        </p:spPr>
        <p:txBody>
          <a:bodyPr vert="horz" lIns="68580" tIns="34290" rIns="68580" bIns="34290" rtlCol="0" anchor="ctr">
            <a:normAutofit/>
          </a:bodyPr>
          <a:lstStyle/>
          <a:p>
            <a:pPr marL="342900" indent="-257175">
              <a:buFont typeface="Wingdings" panose="05000000000000000000" pitchFamily="2" charset="2"/>
              <a:buChar char="v"/>
            </a:pPr>
            <a:r>
              <a:rPr lang="en-US" sz="1800" dirty="0">
                <a:solidFill>
                  <a:srgbClr val="FEFFFF"/>
                </a:solidFill>
              </a:rPr>
              <a:t>Our quality team works with our HIT department to pull reports and at our monthly provider meetings we are reporting data to our providers </a:t>
            </a:r>
          </a:p>
          <a:p>
            <a:pPr marL="342900" indent="-257175">
              <a:buFont typeface="Wingdings" panose="05000000000000000000" pitchFamily="2" charset="2"/>
              <a:buChar char="v"/>
            </a:pPr>
            <a:r>
              <a:rPr lang="en-US" sz="1800" dirty="0">
                <a:solidFill>
                  <a:srgbClr val="FEFFFF"/>
                </a:solidFill>
              </a:rPr>
              <a:t>As a team we discuss various strategies to improve our patient adherence to medication regimens</a:t>
            </a:r>
          </a:p>
          <a:p>
            <a:pPr marL="85725"/>
            <a:endParaRPr lang="en-US" sz="1800" dirty="0">
              <a:solidFill>
                <a:srgbClr val="FEFFFF"/>
              </a:solidFill>
            </a:endParaRPr>
          </a:p>
        </p:txBody>
      </p:sp>
    </p:spTree>
    <p:extLst>
      <p:ext uri="{BB962C8B-B14F-4D97-AF65-F5344CB8AC3E}">
        <p14:creationId xmlns:p14="http://schemas.microsoft.com/office/powerpoint/2010/main" val="1131815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 y="85725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Tenorite"/>
            </a:endParaRPr>
          </a:p>
        </p:txBody>
      </p:sp>
      <p:sp>
        <p:nvSpPr>
          <p:cNvPr id="12"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 y="857250"/>
            <a:ext cx="914171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Tenorite"/>
            </a:endParaRPr>
          </a:p>
        </p:txBody>
      </p:sp>
      <p:grpSp>
        <p:nvGrpSpPr>
          <p:cNvPr id="14" name="Group 13">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1875"/>
            <a:ext cx="9141714" cy="2618217"/>
            <a:chOff x="651279" y="598259"/>
            <a:chExt cx="10889442" cy="5680742"/>
          </a:xfrm>
        </p:grpSpPr>
        <p:sp>
          <p:nvSpPr>
            <p:cNvPr id="15"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Tenorite"/>
              </a:endParaRPr>
            </a:p>
          </p:txBody>
        </p:sp>
        <p:sp>
          <p:nvSpPr>
            <p:cNvPr id="16"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Tenorite"/>
              </a:endParaRPr>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857250"/>
            <a:ext cx="9141714" cy="51435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srgbClr val="FFFFFF"/>
                </a:solidFill>
                <a:latin typeface="Tenorite"/>
              </a:endParaRPr>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srgbClr val="FFFFFF"/>
                </a:solidFill>
                <a:latin typeface="Tenorite"/>
              </a:endParaRPr>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srgbClr val="FFFFFF"/>
                </a:solidFill>
                <a:latin typeface="Tenorite"/>
              </a:endParaRPr>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srgbClr val="FFFFFF"/>
                </a:solidFill>
                <a:latin typeface="Tenorite"/>
              </a:endParaRPr>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srgbClr val="FFFFFF"/>
                </a:solidFill>
                <a:latin typeface="Tenorite"/>
              </a:endParaRPr>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srgbClr val="FFFFFF"/>
                </a:solidFill>
                <a:latin typeface="Tenorite"/>
              </a:endParaRPr>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pPr>
              <a:endParaRPr lang="en-US" sz="1350">
                <a:solidFill>
                  <a:srgbClr val="FFFFFF"/>
                </a:solidFill>
                <a:latin typeface="Tenorite"/>
              </a:endParaRPr>
            </a:p>
          </p:txBody>
        </p:sp>
      </p:grpSp>
      <p:sp>
        <p:nvSpPr>
          <p:cNvPr id="2" name="Title 1">
            <a:extLst>
              <a:ext uri="{FF2B5EF4-FFF2-40B4-BE49-F238E27FC236}">
                <a16:creationId xmlns:a16="http://schemas.microsoft.com/office/drawing/2014/main" id="{9E3AD3C8-CBAD-C1B8-B56F-B846CD83CA08}"/>
              </a:ext>
            </a:extLst>
          </p:cNvPr>
          <p:cNvSpPr>
            <a:spLocks noGrp="1"/>
          </p:cNvSpPr>
          <p:nvPr>
            <p:ph type="ctrTitle"/>
          </p:nvPr>
        </p:nvSpPr>
        <p:spPr>
          <a:xfrm>
            <a:off x="592281" y="1618181"/>
            <a:ext cx="7294298" cy="1670077"/>
          </a:xfrm>
        </p:spPr>
        <p:txBody>
          <a:bodyPr anchor="ctr">
            <a:normAutofit/>
          </a:bodyPr>
          <a:lstStyle/>
          <a:p>
            <a:r>
              <a:rPr lang="en-US" sz="3600"/>
              <a:t>Ongoing Work</a:t>
            </a:r>
          </a:p>
        </p:txBody>
      </p:sp>
      <p:sp>
        <p:nvSpPr>
          <p:cNvPr id="5" name="Subtitle 4">
            <a:extLst>
              <a:ext uri="{FF2B5EF4-FFF2-40B4-BE49-F238E27FC236}">
                <a16:creationId xmlns:a16="http://schemas.microsoft.com/office/drawing/2014/main" id="{12C12C80-8EC2-3E63-B590-F025509585C2}"/>
              </a:ext>
            </a:extLst>
          </p:cNvPr>
          <p:cNvSpPr>
            <a:spLocks noGrp="1"/>
          </p:cNvSpPr>
          <p:nvPr>
            <p:ph type="subTitle" idx="1"/>
          </p:nvPr>
        </p:nvSpPr>
        <p:spPr>
          <a:xfrm>
            <a:off x="656675" y="3517823"/>
            <a:ext cx="7294298" cy="2096297"/>
          </a:xfrm>
        </p:spPr>
        <p:txBody>
          <a:bodyPr vert="horz" lIns="68580" tIns="34290" rIns="68580" bIns="34290" rtlCol="0" anchor="ctr">
            <a:normAutofit/>
          </a:bodyPr>
          <a:lstStyle/>
          <a:p>
            <a:pPr algn="ctr"/>
            <a:r>
              <a:rPr lang="en-US" sz="1875" dirty="0">
                <a:solidFill>
                  <a:schemeClr val="tx2"/>
                </a:solidFill>
              </a:rPr>
              <a:t>Tri-county staff including physician, nurse practitioners, dietitian and registered nurses continue to educate patients on the benefits of a proper diet, exercise, weight management to improve overall cardiovascular health. When needed a lipid lowering agent is prescribed base on current guidelines.</a:t>
            </a:r>
          </a:p>
        </p:txBody>
      </p:sp>
    </p:spTree>
    <p:extLst>
      <p:ext uri="{BB962C8B-B14F-4D97-AF65-F5344CB8AC3E}">
        <p14:creationId xmlns:p14="http://schemas.microsoft.com/office/powerpoint/2010/main" val="161586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9"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10" y="1615534"/>
            <a:ext cx="3277394" cy="3277394"/>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717619" y="1691977"/>
            <a:ext cx="2952974" cy="3124508"/>
          </a:xfrm>
        </p:spPr>
        <p:txBody>
          <a:bodyPr vert="horz" lIns="68580" tIns="34290" rIns="68580" bIns="34290" rtlCol="0" anchor="ctr">
            <a:normAutofit/>
          </a:bodyPr>
          <a:lstStyle/>
          <a:p>
            <a:r>
              <a:rPr lang="en-US" sz="3300" dirty="0">
                <a:solidFill>
                  <a:srgbClr val="FFFFFF"/>
                </a:solidFill>
              </a:rPr>
              <a:t>Thank you!</a:t>
            </a:r>
          </a:p>
        </p:txBody>
      </p:sp>
      <p:sp>
        <p:nvSpPr>
          <p:cNvPr id="21"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7" y="85725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4" y="857249"/>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defTabSz="685800" eaLnBrk="1" fontAlgn="auto" hangingPunct="1">
              <a:spcBef>
                <a:spcPts val="0"/>
              </a:spcBef>
              <a:spcAft>
                <a:spcPts val="0"/>
              </a:spcAft>
            </a:pPr>
            <a:endParaRPr lang="en-US" sz="1350">
              <a:solidFill>
                <a:srgbClr val="000000"/>
              </a:solidFill>
              <a:latin typeface="Tenorite"/>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59873"/>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srgbClr val="FFFFFF"/>
              </a:solidFill>
              <a:latin typeface="Tenorite"/>
            </a:endParaRP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4572807" y="3726630"/>
            <a:ext cx="4571193" cy="1166299"/>
          </a:xfrm>
        </p:spPr>
        <p:txBody>
          <a:bodyPr vert="horz" lIns="68580" tIns="34290" rIns="68580" bIns="34290" rtlCol="0" anchor="t">
            <a:normAutofit/>
          </a:bodyPr>
          <a:lstStyle/>
          <a:p>
            <a:r>
              <a:rPr lang="en-US" dirty="0"/>
              <a:t>Karen Lachapelle, FNP</a:t>
            </a:r>
          </a:p>
          <a:p>
            <a:r>
              <a:rPr lang="en-US" dirty="0">
                <a:hlinkClick r:id="rId2"/>
              </a:rPr>
              <a:t>Klachapelle@tricountyri.org</a:t>
            </a:r>
            <a:endParaRPr lang="en-US" dirty="0"/>
          </a:p>
          <a:p>
            <a:r>
              <a:rPr lang="en-US" dirty="0"/>
              <a:t>www.tricountyri.com</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33987"/>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eaLnBrk="1" fontAlgn="auto" hangingPunct="1">
              <a:spcBef>
                <a:spcPts val="0"/>
              </a:spcBef>
              <a:spcAft>
                <a:spcPts val="0"/>
              </a:spcAft>
            </a:pPr>
            <a:endParaRPr lang="en-US" sz="1350">
              <a:solidFill>
                <a:srgbClr val="000000"/>
              </a:solidFill>
              <a:latin typeface="Tenorite"/>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14567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eaLnBrk="1" fontAlgn="auto" hangingPunct="1">
              <a:spcBef>
                <a:spcPts val="0"/>
              </a:spcBef>
              <a:spcAft>
                <a:spcPts val="0"/>
              </a:spcAft>
            </a:pPr>
            <a:endParaRPr lang="en-US" sz="1350">
              <a:solidFill>
                <a:srgbClr val="000000"/>
              </a:solidFill>
              <a:latin typeface="Tenorite"/>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5551317"/>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dirty="0">
              <a:solidFill>
                <a:srgbClr val="FFFFFF"/>
              </a:solidFill>
              <a:latin typeface="Tenorite"/>
            </a:endParaRPr>
          </a:p>
        </p:txBody>
      </p:sp>
      <p:sp>
        <p:nvSpPr>
          <p:cNvPr id="4" name="TextBox 3"/>
          <p:cNvSpPr txBox="1"/>
          <p:nvPr/>
        </p:nvSpPr>
        <p:spPr>
          <a:xfrm>
            <a:off x="4333875" y="2292228"/>
            <a:ext cx="3784356" cy="438582"/>
          </a:xfrm>
          <a:prstGeom prst="rect">
            <a:avLst/>
          </a:prstGeom>
          <a:noFill/>
        </p:spPr>
        <p:txBody>
          <a:bodyPr wrap="square" rtlCol="0">
            <a:spAutoFit/>
          </a:bodyPr>
          <a:lstStyle/>
          <a:p>
            <a:pPr algn="ctr" defTabSz="685800" eaLnBrk="1" fontAlgn="auto" hangingPunct="1">
              <a:spcBef>
                <a:spcPts val="0"/>
              </a:spcBef>
              <a:spcAft>
                <a:spcPts val="0"/>
              </a:spcAft>
            </a:pPr>
            <a:r>
              <a:rPr lang="en-US" sz="2250" b="1" i="1" dirty="0">
                <a:solidFill>
                  <a:srgbClr val="0068FF">
                    <a:lumMod val="60000"/>
                    <a:lumOff val="40000"/>
                  </a:srgbClr>
                </a:solidFill>
                <a:latin typeface="Tenorite"/>
              </a:rPr>
              <a:t>Any Questions?</a:t>
            </a:r>
          </a:p>
        </p:txBody>
      </p:sp>
    </p:spTree>
    <p:extLst>
      <p:ext uri="{BB962C8B-B14F-4D97-AF65-F5344CB8AC3E}">
        <p14:creationId xmlns:p14="http://schemas.microsoft.com/office/powerpoint/2010/main" val="926184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5B7F2D-9014-4B80-9A02-6E34D4E5ABF7}"/>
              </a:ext>
            </a:extLst>
          </p:cNvPr>
          <p:cNvSpPr txBox="1">
            <a:spLocks/>
          </p:cNvSpPr>
          <p:nvPr/>
        </p:nvSpPr>
        <p:spPr>
          <a:xfrm>
            <a:off x="304800" y="1447800"/>
            <a:ext cx="8534400" cy="5029200"/>
          </a:xfrm>
          <a:prstGeom prst="rect">
            <a:avLst/>
          </a:prstGeom>
        </p:spPr>
        <p:txBody>
          <a:bodyPr/>
          <a:lstStyle>
            <a:lvl1pPr algn="l" defTabSz="914400" rtl="0" eaLnBrk="1" latinLnBrk="0" hangingPunct="1">
              <a:lnSpc>
                <a:spcPct val="100000"/>
              </a:lnSpc>
              <a:spcBef>
                <a:spcPct val="0"/>
              </a:spcBef>
              <a:buNone/>
              <a:defRPr sz="4800" kern="1200" spc="-100" baseline="0">
                <a:solidFill>
                  <a:srgbClr val="326ABC"/>
                </a:solidFill>
                <a:latin typeface="Georgia" panose="02040502050405020303"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sz="2800" b="0" i="0" u="none" strike="noStrike" kern="1200" cap="none" spc="-100" normalizeH="0" baseline="0" noProof="0" dirty="0">
              <a:ln>
                <a:noFill/>
              </a:ln>
              <a:solidFill>
                <a:prstClr val="black"/>
              </a:solidFill>
              <a:effectLst/>
              <a:uLnTx/>
              <a:uFillTx/>
              <a:latin typeface="Calibri"/>
              <a:ea typeface="+mj-ea"/>
              <a:cs typeface="Calibri Light" panose="020F03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Deadline for submission was May 19, 2023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Submission met incentives for CVD and SMBP scope of 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Congratulations to the following organizations that submitted for Target BP and Check. Change. Control. Cholesterol: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CCAP</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Thundermist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Tri-County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WellOne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Wood River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endParaRPr>
          </a:p>
        </p:txBody>
      </p:sp>
      <p:sp>
        <p:nvSpPr>
          <p:cNvPr id="6" name="Rectangle 5">
            <a:extLst>
              <a:ext uri="{FF2B5EF4-FFF2-40B4-BE49-F238E27FC236}">
                <a16:creationId xmlns:a16="http://schemas.microsoft.com/office/drawing/2014/main" id="{67F8C67C-7A2D-45F3-B515-B97B779DB7F6}"/>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  </a:t>
            </a:r>
            <a:r>
              <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rPr>
              <a:t>AHA Initiatives</a:t>
            </a:r>
          </a:p>
        </p:txBody>
      </p:sp>
      <p:pic>
        <p:nvPicPr>
          <p:cNvPr id="45060" name="Picture 6">
            <a:extLst>
              <a:ext uri="{FF2B5EF4-FFF2-40B4-BE49-F238E27FC236}">
                <a16:creationId xmlns:a16="http://schemas.microsoft.com/office/drawing/2014/main" id="{069A6F5D-DB77-4137-ADF6-AF5A43E044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9400" y="11722"/>
            <a:ext cx="1092200" cy="1131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B414BBDB-3BE9-A81C-75A8-0698A66BFBEE}"/>
              </a:ext>
            </a:extLst>
          </p:cNvPr>
          <p:cNvPicPr>
            <a:picLocks noChangeAspect="1"/>
          </p:cNvPicPr>
          <p:nvPr/>
        </p:nvPicPr>
        <p:blipFill>
          <a:blip r:embed="rId4"/>
          <a:stretch>
            <a:fillRect/>
          </a:stretch>
        </p:blipFill>
        <p:spPr>
          <a:xfrm>
            <a:off x="1600200" y="1447800"/>
            <a:ext cx="5867400" cy="1143000"/>
          </a:xfrm>
          <a:prstGeom prst="rect">
            <a:avLst/>
          </a:prstGeom>
        </p:spPr>
      </p:pic>
    </p:spTree>
    <p:extLst>
      <p:ext uri="{BB962C8B-B14F-4D97-AF65-F5344CB8AC3E}">
        <p14:creationId xmlns:p14="http://schemas.microsoft.com/office/powerpoint/2010/main" val="1410960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5B7F2D-9014-4B80-9A02-6E34D4E5ABF7}"/>
              </a:ext>
            </a:extLst>
          </p:cNvPr>
          <p:cNvSpPr txBox="1">
            <a:spLocks/>
          </p:cNvSpPr>
          <p:nvPr/>
        </p:nvSpPr>
        <p:spPr>
          <a:xfrm>
            <a:off x="304800" y="1447800"/>
            <a:ext cx="8534400" cy="5029200"/>
          </a:xfrm>
          <a:prstGeom prst="rect">
            <a:avLst/>
          </a:prstGeom>
        </p:spPr>
        <p:txBody>
          <a:bodyPr/>
          <a:lstStyle>
            <a:lvl1pPr algn="l" defTabSz="914400" rtl="0" eaLnBrk="1" latinLnBrk="0" hangingPunct="1">
              <a:lnSpc>
                <a:spcPct val="100000"/>
              </a:lnSpc>
              <a:spcBef>
                <a:spcPct val="0"/>
              </a:spcBef>
              <a:buNone/>
              <a:defRPr sz="4800" kern="1200" spc="-100" baseline="0">
                <a:solidFill>
                  <a:srgbClr val="326ABC"/>
                </a:solidFill>
                <a:latin typeface="Georgia" panose="02040502050405020303"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sz="2800" b="0" i="0" u="none" strike="noStrike" kern="1200" cap="none" spc="-100" normalizeH="0" baseline="0" noProof="0" dirty="0">
                <a:ln>
                  <a:noFill/>
                </a:ln>
                <a:solidFill>
                  <a:prstClr val="black"/>
                </a:solidFill>
                <a:effectLst/>
                <a:uLnTx/>
                <a:uFillTx/>
                <a:latin typeface="Calibri"/>
                <a:ea typeface="+mj-ea"/>
                <a:cs typeface="Calibri Light" panose="020F0302020204030204" pitchFamily="34" charset="0"/>
              </a:rPr>
              <a:t>Please take our meeting evaluation </a:t>
            </a:r>
            <a:r>
              <a:rPr kumimoji="1" lang="en-US" sz="2800" b="1" i="0" u="none" strike="noStrike" kern="1200" cap="none" spc="-100" normalizeH="0" baseline="0" noProof="0" dirty="0">
                <a:ln>
                  <a:noFill/>
                </a:ln>
                <a:solidFill>
                  <a:prstClr val="black"/>
                </a:solidFill>
                <a:effectLst/>
                <a:uLnTx/>
                <a:uFillTx/>
                <a:latin typeface="Calibri"/>
                <a:ea typeface="+mj-ea"/>
                <a:cs typeface="Calibri Light" panose="020F0302020204030204" pitchFamily="34" charset="0"/>
                <a:hlinkClick r:id="rId3"/>
              </a:rPr>
              <a:t>HERE</a:t>
            </a:r>
            <a:endParaRPr kumimoji="1" lang="en-US" sz="2800" b="1" i="0" u="none" strike="noStrike" kern="1200" cap="none" spc="-100" normalizeH="0" baseline="0" noProof="0" dirty="0">
              <a:ln>
                <a:noFill/>
              </a:ln>
              <a:solidFill>
                <a:prstClr val="black"/>
              </a:solidFill>
              <a:effectLst/>
              <a:uLnTx/>
              <a:uFillTx/>
              <a:latin typeface="Calibri"/>
              <a:ea typeface="+mj-ea"/>
              <a:cs typeface="Calibri Light" panose="020F03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sz="2800" b="0" i="0" u="none" strike="noStrike" kern="1200" cap="none" spc="-100" normalizeH="0" baseline="0" noProof="0" dirty="0">
                <a:ln>
                  <a:noFill/>
                </a:ln>
                <a:solidFill>
                  <a:prstClr val="black"/>
                </a:solidFill>
                <a:effectLst/>
                <a:uLnTx/>
                <a:uFillTx/>
                <a:latin typeface="Calibri"/>
                <a:ea typeface="+mj-ea"/>
                <a:cs typeface="Calibri Light" panose="020F0302020204030204" pitchFamily="34" charset="0"/>
              </a:rPr>
              <a:t>Next Meeting:  September 13, 2023 8-9:30</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Coming up….</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endParaRP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800" b="0" i="0" u="none" strike="noStrike" kern="1200" cap="none" spc="-100" normalizeH="0" baseline="0" noProof="0" dirty="0">
                <a:ln>
                  <a:noFill/>
                </a:ln>
                <a:solidFill>
                  <a:srgbClr val="326ABC"/>
                </a:solidFill>
                <a:effectLst/>
                <a:uLnTx/>
                <a:uFillTx/>
                <a:latin typeface="Calibri"/>
                <a:ea typeface="+mj-ea"/>
                <a:cs typeface="+mj-cs"/>
              </a:rPr>
              <a:t>Next data reporting due July 15 and September 15 (7.1.23-8.31.23)</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800" b="0" i="0" u="none" strike="noStrike" kern="1200" cap="none" spc="-100" normalizeH="0" baseline="0" noProof="0" dirty="0">
                <a:ln>
                  <a:noFill/>
                </a:ln>
                <a:solidFill>
                  <a:srgbClr val="326ABC"/>
                </a:solidFill>
                <a:effectLst/>
                <a:uLnTx/>
                <a:uFillTx/>
                <a:latin typeface="Calibri"/>
                <a:ea typeface="+mj-ea"/>
                <a:cs typeface="+mj-cs"/>
              </a:rPr>
              <a:t>During July and August continue quality improvement projects (PDSA)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800" b="0" i="0" u="none" strike="noStrike" kern="1200" cap="none" spc="-100" normalizeH="0" baseline="0" noProof="0" dirty="0">
                <a:ln>
                  <a:noFill/>
                </a:ln>
                <a:solidFill>
                  <a:srgbClr val="326ABC"/>
                </a:solidFill>
                <a:effectLst/>
                <a:uLnTx/>
                <a:uFillTx/>
                <a:latin typeface="Calibri"/>
                <a:ea typeface="+mj-ea"/>
                <a:cs typeface="+mj-cs"/>
              </a:rPr>
              <a:t>Submit PDSA’s  to your PF in September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100" normalizeH="0" baseline="0" noProof="0" dirty="0">
              <a:ln>
                <a:noFill/>
              </a:ln>
              <a:solidFill>
                <a:srgbClr val="326ABC"/>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100" normalizeH="0" baseline="0" noProof="0" dirty="0">
                <a:ln>
                  <a:noFill/>
                </a:ln>
                <a:solidFill>
                  <a:srgbClr val="326ABC"/>
                </a:solidFill>
                <a:effectLst/>
                <a:uLnTx/>
                <a:uFillTx/>
                <a:latin typeface="Calibri"/>
                <a:ea typeface="+mj-ea"/>
                <a:cs typeface="Calibri Light" panose="020F0302020204030204" pitchFamily="34" charset="0"/>
              </a:rPr>
              <a:t>THANK YOU</a:t>
            </a:r>
          </a:p>
        </p:txBody>
      </p:sp>
      <p:sp>
        <p:nvSpPr>
          <p:cNvPr id="6" name="Rectangle 5">
            <a:extLst>
              <a:ext uri="{FF2B5EF4-FFF2-40B4-BE49-F238E27FC236}">
                <a16:creationId xmlns:a16="http://schemas.microsoft.com/office/drawing/2014/main" id="{67F8C67C-7A2D-45F3-B515-B97B779DB7F6}"/>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  </a:t>
            </a:r>
            <a:r>
              <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rPr>
              <a:t>Closing Thoughts and Evaluation</a:t>
            </a:r>
          </a:p>
        </p:txBody>
      </p:sp>
      <p:pic>
        <p:nvPicPr>
          <p:cNvPr id="45060" name="Picture 6">
            <a:extLst>
              <a:ext uri="{FF2B5EF4-FFF2-40B4-BE49-F238E27FC236}">
                <a16:creationId xmlns:a16="http://schemas.microsoft.com/office/drawing/2014/main" id="{069A6F5D-DB77-4137-ADF6-AF5A43E044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9400" y="11722"/>
            <a:ext cx="1092200" cy="1131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004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846C42A-D8A0-4FF9-8FC3-9E527DB88768}"/>
              </a:ext>
            </a:extLst>
          </p:cNvPr>
          <p:cNvSpPr/>
          <p:nvPr/>
        </p:nvSpPr>
        <p:spPr>
          <a:xfrm>
            <a:off x="0" y="14514"/>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rPr>
              <a:t>Key Strategies</a:t>
            </a:r>
          </a:p>
        </p:txBody>
      </p:sp>
      <p:pic>
        <p:nvPicPr>
          <p:cNvPr id="10"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7F7DA1C9-4B5B-ADFA-FFB6-E39E390D3949}"/>
              </a:ext>
            </a:extLst>
          </p:cNvPr>
          <p:cNvSpPr txBox="1"/>
          <p:nvPr/>
        </p:nvSpPr>
        <p:spPr>
          <a:xfrm>
            <a:off x="152400" y="1244600"/>
            <a:ext cx="8788400" cy="5684954"/>
          </a:xfrm>
          <a:prstGeom prst="rect">
            <a:avLst/>
          </a:prstGeom>
          <a:noFill/>
        </p:spPr>
        <p:txBody>
          <a:bodyPr wrap="square">
            <a:spAutoFit/>
          </a:bodyPr>
          <a:lstStyle/>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Alzheimer’s Disease &amp; Related Disorders (ADRD)</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RI ADRD Advisory Council</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Public and Professional Education &amp; Community-Clinical Linkages</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Surveillance System</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Arthritis</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Chronic Disease &amp; Chronic Pain Self-Management Program; Walk with Ease</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Physical activity counseling within primary care practices</a:t>
            </a:r>
          </a:p>
          <a:p>
            <a:pPr marL="514350" marR="0" lvl="0" indent="-5143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Healthy Eating &amp; Active Living </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Healthy food procurement in facilities, programs, or organizations; Fruit/vegetable vouchers and prescription programs</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Complete Streets policy to improve physical activity</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Breastfeeding &amp; Early Care and Education policies</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2</a:t>
            </a:r>
            <a:r>
              <a:rPr kumimoji="0" lang="en-US" sz="2000" b="0" i="0" u="none" strike="noStrike" kern="1200" cap="none" spc="0" normalizeH="0" baseline="3000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nd</a:t>
            </a: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 CDC Application – Pawtucket/Central Falls HEZ; Food &amp; Nutrition Focus</a:t>
            </a:r>
          </a:p>
        </p:txBody>
      </p:sp>
    </p:spTree>
    <p:extLst>
      <p:ext uri="{BB962C8B-B14F-4D97-AF65-F5344CB8AC3E}">
        <p14:creationId xmlns:p14="http://schemas.microsoft.com/office/powerpoint/2010/main" val="185104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846C42A-D8A0-4FF9-8FC3-9E527DB88768}"/>
              </a:ext>
            </a:extLst>
          </p:cNvPr>
          <p:cNvSpPr/>
          <p:nvPr/>
        </p:nvSpPr>
        <p:spPr>
          <a:xfrm>
            <a:off x="0" y="14514"/>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rPr>
              <a:t>Key Strategies (cont.)</a:t>
            </a:r>
          </a:p>
        </p:txBody>
      </p:sp>
      <p:pic>
        <p:nvPicPr>
          <p:cNvPr id="10"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7DA1C9-4B5B-ADFA-FFB6-E39E390D3949}"/>
              </a:ext>
            </a:extLst>
          </p:cNvPr>
          <p:cNvSpPr txBox="1"/>
          <p:nvPr/>
        </p:nvSpPr>
        <p:spPr>
          <a:xfrm>
            <a:off x="152400" y="1244600"/>
            <a:ext cx="8788400" cy="4792017"/>
          </a:xfrm>
          <a:prstGeom prst="rect">
            <a:avLst/>
          </a:prstGeom>
          <a:noFill/>
        </p:spPr>
        <p:txBody>
          <a:bodyPr wrap="square">
            <a:sp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4. WISEWOMAN</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CVD and risk factor screening among WCSP-eligible patients</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Monitored as needed</a:t>
            </a:r>
          </a:p>
          <a:p>
            <a:pPr marL="800100" marR="0" lvl="1" indent="-34290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Access to:</a:t>
            </a:r>
          </a:p>
          <a:p>
            <a:pPr marL="1257300" marR="0" lvl="2"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Health Coaching (Patient Navigators)</a:t>
            </a:r>
          </a:p>
          <a:p>
            <a:pPr marL="1257300" marR="0" lvl="2"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Healthy Food Access (Farm Fresh, Market Mobile)</a:t>
            </a:r>
          </a:p>
          <a:p>
            <a:pPr marL="1257300" marR="0" lvl="2"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Fitness (YWCA, Yoga, Mindfulness)</a:t>
            </a:r>
          </a:p>
          <a:p>
            <a:pPr marL="1257300" marR="0" lvl="2"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Diabetes/CVD Education (CDOEs/CVDOEs, Vida Sana) </a:t>
            </a:r>
          </a:p>
          <a:p>
            <a:pPr marL="1257300" marR="0" lvl="2"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Smoking Cessation (</a:t>
            </a:r>
            <a:r>
              <a:rPr kumimoji="0" lang="en-US" sz="2000" b="0" i="0" u="none" strike="noStrike" kern="1200" cap="none" spc="0" normalizeH="0" baseline="0" noProof="0" dirty="0" err="1">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QuitWorks</a:t>
            </a: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a:t>
            </a:r>
          </a:p>
          <a:p>
            <a:pPr marL="1257300" marR="0" lvl="2"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CHN Programs</a:t>
            </a:r>
          </a:p>
          <a:p>
            <a:pPr marL="1257300" marR="0" lvl="2"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lumMod val="75000"/>
                  </a:srgbClr>
                </a:solidFill>
                <a:effectLst/>
                <a:uLnTx/>
                <a:uFillTx/>
                <a:latin typeface="Calibri"/>
                <a:ea typeface="Calibri" panose="020F0502020204030204" pitchFamily="34" charset="0"/>
                <a:cs typeface="Times New Roman" panose="02020603050405020304" pitchFamily="18" charset="0"/>
              </a:rPr>
              <a:t>Transportation/Bus Passes (RIPTA)</a:t>
            </a:r>
          </a:p>
        </p:txBody>
      </p:sp>
    </p:spTree>
    <p:extLst>
      <p:ext uri="{BB962C8B-B14F-4D97-AF65-F5344CB8AC3E}">
        <p14:creationId xmlns:p14="http://schemas.microsoft.com/office/powerpoint/2010/main" val="77213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312E7FF-E897-41F0-8014-901950BAC5ED}"/>
              </a:ext>
            </a:extLst>
          </p:cNvPr>
          <p:cNvSpPr txBox="1"/>
          <p:nvPr/>
        </p:nvSpPr>
        <p:spPr>
          <a:xfrm>
            <a:off x="152400" y="1230086"/>
            <a:ext cx="8648700" cy="7347974"/>
          </a:xfrm>
          <a:prstGeom prst="rect">
            <a:avLst/>
          </a:prstGeom>
          <a:noFill/>
        </p:spPr>
        <p:txBody>
          <a:bodyPr wrap="square" rtlCol="0">
            <a:spAutoFit/>
          </a:bodyPr>
          <a:lstStyle/>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 Strategic Approach to Advancing Health Equity for Priority Populations With or At Risk for Diabetes</a:t>
            </a:r>
            <a:endParaRPr kumimoji="0" lang="en-US" sz="2000" b="1"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https://www.cdc.gov/diabetes/funding-opportunity/NOFO-CDC-RFA-DP23-0020.html</a:t>
            </a: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rPr>
              <a:t>Diabetes focused proposed learning collaborative-   July 2024</a:t>
            </a:r>
          </a:p>
          <a:p>
            <a:pPr marL="0" marR="0" lvl="0" indent="0" algn="ctr" defTabSz="914400" rtl="0" eaLnBrk="0" fontAlgn="base" latinLnBrk="0" hangingPunct="0">
              <a:lnSpc>
                <a:spcPct val="107000"/>
              </a:lnSpc>
              <a:spcBef>
                <a:spcPts val="0"/>
              </a:spcBef>
              <a:spcAft>
                <a:spcPts val="80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Calibri"/>
                <a:ea typeface="+mn-ea"/>
                <a:cs typeface="+mn-cs"/>
              </a:rPr>
              <a:t>Prevent Diabetes Complications</a:t>
            </a:r>
          </a:p>
          <a:p>
            <a:pPr marL="742950" marR="0" lvl="1" indent="-2857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Increase screening rates for diabetic retinopathy and chronic kidney disease (CKD). </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Calibri"/>
                <a:ea typeface="+mn-ea"/>
                <a:cs typeface="+mn-cs"/>
              </a:rPr>
              <a:t>Community Health Network  Access</a:t>
            </a: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Increase enrollment and retention in National Diabetes Prevention Program (NDPP). </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Expand availability of the NDPP as a covered health benefit for Medicaid beneficiaries.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Develop a bidirectional electronic exchange of information between health care and 	community-based organizations (CBOs).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 </a:t>
            </a:r>
            <a:r>
              <a:rPr kumimoji="0" lang="en-US" sz="1600" b="0" i="0" u="sng" strike="noStrike" kern="1200" cap="none" spc="0" normalizeH="0" baseline="0" noProof="0" dirty="0">
                <a:ln>
                  <a:noFill/>
                </a:ln>
                <a:solidFill>
                  <a:srgbClr val="000000"/>
                </a:solidFill>
                <a:effectLst/>
                <a:uLnTx/>
                <a:uFillTx/>
                <a:latin typeface="Calibri"/>
                <a:ea typeface="+mn-ea"/>
                <a:cs typeface="+mn-cs"/>
              </a:rPr>
              <a:t>Community Health Workers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Improve the workforce sustainability of CHWs.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Expand their involvement in evidence-based diabetes prevention and management programs and services.</a:t>
            </a: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846C42A-D8A0-4FF9-8FC3-9E527DB88768}"/>
              </a:ext>
            </a:extLst>
          </p:cNvPr>
          <p:cNvSpPr/>
          <p:nvPr/>
        </p:nvSpPr>
        <p:spPr>
          <a:xfrm>
            <a:off x="0" y="14514"/>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  </a:t>
            </a:r>
            <a:r>
              <a:rPr kumimoji="0" lang="en-US" sz="32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RIDOH Proposed Funding - Diabetes</a:t>
            </a:r>
            <a:endParaRPr kumimoji="0" lang="en-US" sz="32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endParaRPr>
          </a:p>
        </p:txBody>
      </p:sp>
      <p:pic>
        <p:nvPicPr>
          <p:cNvPr id="10" name="Picture 4">
            <a:extLst>
              <a:ext uri="{FF2B5EF4-FFF2-40B4-BE49-F238E27FC236}">
                <a16:creationId xmlns:a16="http://schemas.microsoft.com/office/drawing/2014/main" id="{6CEC1586-024F-4974-BE05-0D8CED169E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10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846C42A-D8A0-4FF9-8FC3-9E527DB88768}"/>
              </a:ext>
            </a:extLst>
          </p:cNvPr>
          <p:cNvSpPr/>
          <p:nvPr/>
        </p:nvSpPr>
        <p:spPr>
          <a:xfrm>
            <a:off x="0" y="14514"/>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RIDOH Proposed Funding - CVD</a:t>
            </a:r>
            <a:endParaRPr kumimoji="0" lang="en-US" sz="4000" b="0" i="0" u="none" strike="noStrike" kern="1200" cap="none" spc="0" normalizeH="0" baseline="0" noProof="0" dirty="0">
              <a:ln>
                <a:noFill/>
              </a:ln>
              <a:solidFill>
                <a:prstClr val="white"/>
              </a:solidFill>
              <a:effectLst/>
              <a:uLnTx/>
              <a:uFillTx/>
              <a:latin typeface="Calibri Light"/>
              <a:ea typeface="+mn-ea"/>
              <a:cs typeface="Times New Roman" panose="02020603050405020304" pitchFamily="18" charset="0"/>
            </a:endParaRPr>
          </a:p>
        </p:txBody>
      </p:sp>
      <p:pic>
        <p:nvPicPr>
          <p:cNvPr id="10"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7DA1C9-4B5B-ADFA-FFB6-E39E390D3949}"/>
              </a:ext>
            </a:extLst>
          </p:cNvPr>
          <p:cNvSpPr txBox="1"/>
          <p:nvPr/>
        </p:nvSpPr>
        <p:spPr>
          <a:xfrm>
            <a:off x="152400" y="1244600"/>
            <a:ext cx="8788400" cy="6353471"/>
          </a:xfrm>
          <a:prstGeom prst="rect">
            <a:avLst/>
          </a:prstGeom>
          <a:noFill/>
        </p:spPr>
        <p:txBody>
          <a:bodyPr wrap="square">
            <a:spAutoFit/>
          </a:bodyPr>
          <a:lstStyle/>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The National Cardiovascular Program</a:t>
            </a:r>
            <a:endParaRPr kumimoji="0" lang="en-US" sz="2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4"/>
              </a:rPr>
              <a:t>https://www.cdc.gov/dhdsp/funding-opps/national-dp-23-0004.htm</a:t>
            </a: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rPr>
              <a:t>Cardiovascular Disease (CVD) focused proposed learning collaborative-   July 2024</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Calibri"/>
                <a:ea typeface="+mn-ea"/>
                <a:cs typeface="+mn-cs"/>
              </a:rPr>
              <a:t>Community Based Organizations (CBO)</a:t>
            </a:r>
          </a:p>
          <a:p>
            <a:pPr marL="742950" marR="0" lvl="1" indent="-2857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Track and monitor clinical and social services and support needs measures shown to improve health and wellness and health care quality.</a:t>
            </a:r>
          </a:p>
          <a:p>
            <a:pPr marL="742950" marR="0" lvl="1" indent="-2857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Identify patients at the highest risk of CVD with a focus on hypertension and high cholesterol.</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Calibri"/>
                <a:ea typeface="+mn-ea"/>
                <a:cs typeface="+mn-cs"/>
              </a:rPr>
              <a:t>Team Based Care (TBC) </a:t>
            </a:r>
          </a:p>
          <a:p>
            <a:pPr marL="742950" marR="0" lvl="0" indent="-2857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Implement TBC to prevent and reduce CVD risk with a focus on hypertension and high cholesterol prevention, detection, control, and management.</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Calibri"/>
                <a:ea typeface="+mn-ea"/>
                <a:cs typeface="+mn-cs"/>
              </a:rPr>
              <a:t>Social Determinants of Health (SDOH) and Community Linkages</a:t>
            </a:r>
          </a:p>
          <a:p>
            <a:pPr marL="742950" marR="0" lvl="1" indent="-285750" algn="l" defTabSz="914400" rtl="0" eaLnBrk="0" fontAlgn="base" latinLnBrk="0" hangingPunct="0">
              <a:lnSpc>
                <a:spcPct val="100000"/>
              </a:lnSpc>
              <a:spcBef>
                <a:spcPts val="0"/>
              </a:spcBef>
              <a:spcAft>
                <a:spcPts val="80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Link community resources and clinical services.</a:t>
            </a:r>
          </a:p>
          <a:p>
            <a:pPr marL="742950" marR="0" lvl="1" indent="-285750" algn="l" defTabSz="914400" rtl="0" eaLnBrk="0" fontAlgn="base" latinLnBrk="0" hangingPunct="0">
              <a:lnSpc>
                <a:spcPct val="100000"/>
              </a:lnSpc>
              <a:spcBef>
                <a:spcPts val="0"/>
              </a:spcBef>
              <a:spcAft>
                <a:spcPts val="80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Support bidirectional referrals, self-management, and lifestyle change programs.</a:t>
            </a:r>
          </a:p>
          <a:p>
            <a:pPr marL="742950" marR="0" lvl="1" indent="-285750" algn="l" defTabSz="914400" rtl="0" eaLnBrk="0" fontAlgn="base" latinLnBrk="0" hangingPunct="0">
              <a:lnSpc>
                <a:spcPct val="100000"/>
              </a:lnSpc>
              <a:spcBef>
                <a:spcPts val="0"/>
              </a:spcBef>
              <a:spcAft>
                <a:spcPts val="80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Address SDOH that put the priority populations at increased risk of CVD with a focus on hypertension and high cholesterol.</a:t>
            </a: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8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36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B0A2EE-A77B-4E68-A572-06AC500E6ABF}"/>
              </a:ext>
            </a:extLst>
          </p:cNvPr>
          <p:cNvSpPr/>
          <p:nvPr/>
        </p:nvSpPr>
        <p:spPr>
          <a:xfrm>
            <a:off x="0" y="101665"/>
            <a:ext cx="9144000" cy="6777507"/>
          </a:xfrm>
          <a:prstGeom prst="rect">
            <a:avLst/>
          </a:prstGeom>
          <a:solidFill>
            <a:srgbClr val="1B3C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A3DAEE0-EA8E-4596-8EC0-2A6E23D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640" y="3975288"/>
            <a:ext cx="3233142" cy="2684117"/>
          </a:xfrm>
          <a:prstGeom prst="rect">
            <a:avLst/>
          </a:prstGeom>
        </p:spPr>
      </p:pic>
      <p:sp>
        <p:nvSpPr>
          <p:cNvPr id="4" name="Title 1"/>
          <p:cNvSpPr txBox="1">
            <a:spLocks/>
          </p:cNvSpPr>
          <p:nvPr/>
        </p:nvSpPr>
        <p:spPr>
          <a:xfrm>
            <a:off x="105078" y="1645920"/>
            <a:ext cx="8906842" cy="2521813"/>
          </a:xfrm>
          <a:prstGeom prst="rect">
            <a:avLst/>
          </a:prstGeom>
        </p:spPr>
        <p:txBody>
          <a:bodyPr/>
          <a:lstStyle>
            <a:lvl1pPr algn="l" defTabSz="914400" rtl="0" eaLnBrk="1" latinLnBrk="0" hangingPunct="1">
              <a:lnSpc>
                <a:spcPct val="100000"/>
              </a:lnSpc>
              <a:spcBef>
                <a:spcPct val="0"/>
              </a:spcBef>
              <a:buNone/>
              <a:defRPr sz="4800" kern="1200" spc="-100" baseline="0">
                <a:solidFill>
                  <a:srgbClr val="326ABC"/>
                </a:solidFill>
                <a:latin typeface="Georgia" panose="02040502050405020303"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a:noFill/>
                </a:ln>
                <a:solidFill>
                  <a:prstClr val="white"/>
                </a:solidFill>
                <a:effectLst/>
                <a:uLnTx/>
                <a:uFillTx/>
                <a:latin typeface="Georgia" panose="02040502050405020303" pitchFamily="18" charset="0"/>
                <a:ea typeface="+mj-ea"/>
                <a:cs typeface="Arial" panose="020B0604020202020204" pitchFamily="34" charset="0"/>
              </a:rPr>
              <a:t>Community Health Network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dirty="0">
                <a:ln>
                  <a:noFill/>
                </a:ln>
                <a:solidFill>
                  <a:srgbClr val="AAD03D"/>
                </a:solidFill>
                <a:effectLst/>
                <a:uLnTx/>
                <a:uFillTx/>
                <a:latin typeface="Georgia" panose="02040502050405020303" pitchFamily="18" charset="0"/>
                <a:ea typeface="+mj-ea"/>
                <a:cs typeface="Calibri" panose="020F0502020204030204" pitchFamily="34" charset="0"/>
              </a:rPr>
              <a:t>A centralized referral and data management system and pathway to evidence-based chronic disease management and prevention programs.</a:t>
            </a:r>
          </a:p>
        </p:txBody>
      </p:sp>
      <p:sp>
        <p:nvSpPr>
          <p:cNvPr id="5" name="TextBox 4"/>
          <p:cNvSpPr txBox="1"/>
          <p:nvPr/>
        </p:nvSpPr>
        <p:spPr>
          <a:xfrm>
            <a:off x="282218" y="6136185"/>
            <a:ext cx="1438214" cy="52322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baseline="0" noProof="0" dirty="0">
                <a:ln>
                  <a:noFill/>
                </a:ln>
                <a:solidFill>
                  <a:prstClr val="white"/>
                </a:solidFill>
                <a:effectLst/>
                <a:uLnTx/>
                <a:uFillTx/>
                <a:latin typeface="Arial"/>
                <a:ea typeface="+mn-ea"/>
                <a:cs typeface="Arial"/>
              </a:rPr>
              <a:t>June 21, 2023</a:t>
            </a:r>
            <a:r>
              <a:rPr kumimoji="0" lang="en-US" sz="2800" b="1" i="0" u="none" strike="noStrike" kern="1200" cap="none" spc="-100" normalizeH="0" baseline="0" noProof="0" dirty="0">
                <a:ln>
                  <a:noFill/>
                </a:ln>
                <a:solidFill>
                  <a:prstClr val="white"/>
                </a:solidFill>
                <a:effectLst/>
                <a:uLnTx/>
                <a:uFillTx/>
                <a:latin typeface="Arial"/>
                <a:ea typeface="+mn-ea"/>
                <a:cs typeface="Arial"/>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53F2BDC-CAC4-4E45-AA53-1A1B73DDD198}"/>
              </a:ext>
            </a:extLst>
          </p:cNvPr>
          <p:cNvSpPr/>
          <p:nvPr/>
        </p:nvSpPr>
        <p:spPr>
          <a:xfrm>
            <a:off x="0" y="925423"/>
            <a:ext cx="9144000" cy="349584"/>
          </a:xfrm>
          <a:prstGeom prst="rect">
            <a:avLst/>
          </a:prstGeom>
          <a:solidFill>
            <a:srgbClr val="ADCE42"/>
          </a:solidFill>
          <a:ln>
            <a:solidFill>
              <a:srgbClr val="AAD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0"/>
            <a:ext cx="9144000" cy="1143000"/>
          </a:xfrm>
          <a:prstGeom prst="rect">
            <a:avLst/>
          </a:prstGeom>
          <a:solidFill>
            <a:srgbClr val="2B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757" y="101665"/>
            <a:ext cx="939669" cy="939669"/>
          </a:xfrm>
          <a:prstGeom prst="rect">
            <a:avLst/>
          </a:prstGeom>
        </p:spPr>
      </p:pic>
    </p:spTree>
    <p:extLst>
      <p:ext uri="{BB962C8B-B14F-4D97-AF65-F5344CB8AC3E}">
        <p14:creationId xmlns:p14="http://schemas.microsoft.com/office/powerpoint/2010/main" val="412885677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5AB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11480" tIns="0" rIns="685800" bIns="32004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bg1"/>
            </a:solidFill>
            <a:effectLst/>
            <a:latin typeface="Georgia" panose="02040502050405020303" pitchFamily="18" charset="0"/>
          </a:defRPr>
        </a:defPPr>
      </a:lstStyle>
    </a:spDef>
    <a:lnDef>
      <a:spPr bwMode="auto">
        <a:xfrm>
          <a:off x="0" y="0"/>
          <a:ext cx="1" cy="1"/>
        </a:xfrm>
        <a:custGeom>
          <a:avLst/>
          <a:gdLst/>
          <a:ahLst/>
          <a:cxnLst/>
          <a:rect l="0" t="0" r="0" b="0"/>
          <a:pathLst/>
        </a:custGeom>
        <a:solidFill>
          <a:srgbClr val="005AB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11480" tIns="0" rIns="685800" bIns="32004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bg1"/>
            </a:solidFill>
            <a:effectLst/>
            <a:latin typeface="Georgia" panose="02040502050405020303"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0E8A7978AC424AAC1922D940686870" ma:contentTypeVersion="8" ma:contentTypeDescription="Create a new document." ma:contentTypeScope="" ma:versionID="05af1a2ff4f4c0d9b5ee80a911205772">
  <xsd:schema xmlns:xsd="http://www.w3.org/2001/XMLSchema" xmlns:xs="http://www.w3.org/2001/XMLSchema" xmlns:p="http://schemas.microsoft.com/office/2006/metadata/properties" xmlns:ns2="113a08ee-f2ee-4b4b-af0a-7044bd46594c" xmlns:ns3="1ad68ce4-f88b-49a5-b3a3-bf1fe8bf7b42" targetNamespace="http://schemas.microsoft.com/office/2006/metadata/properties" ma:root="true" ma:fieldsID="7a905e3b2dd582767d9bd7904a589a3c" ns2:_="" ns3:_="">
    <xsd:import namespace="113a08ee-f2ee-4b4b-af0a-7044bd46594c"/>
    <xsd:import namespace="1ad68ce4-f88b-49a5-b3a3-bf1fe8bf7b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3a08ee-f2ee-4b4b-af0a-7044bd465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d68ce4-f88b-49a5-b3a3-bf1fe8bf7b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C49D6F-AAC1-47F9-B207-CECAE9188FF1}">
  <ds:schemaRefs>
    <ds:schemaRef ds:uri="http://schemas.microsoft.com/sharepoint/v3/contenttype/forms"/>
  </ds:schemaRefs>
</ds:datastoreItem>
</file>

<file path=customXml/itemProps2.xml><?xml version="1.0" encoding="utf-8"?>
<ds:datastoreItem xmlns:ds="http://schemas.openxmlformats.org/officeDocument/2006/customXml" ds:itemID="{84F3E9F1-84F1-4360-BB26-ABF0679A68F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ad68ce4-f88b-49a5-b3a3-bf1fe8bf7b42"/>
    <ds:schemaRef ds:uri="113a08ee-f2ee-4b4b-af0a-7044bd46594c"/>
    <ds:schemaRef ds:uri="http://www.w3.org/XML/1998/namespace"/>
  </ds:schemaRefs>
</ds:datastoreItem>
</file>

<file path=customXml/itemProps3.xml><?xml version="1.0" encoding="utf-8"?>
<ds:datastoreItem xmlns:ds="http://schemas.openxmlformats.org/officeDocument/2006/customXml" ds:itemID="{0B0AB8CB-3F95-45EE-849F-371DB97BF1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3a08ee-f2ee-4b4b-af0a-7044bd46594c"/>
    <ds:schemaRef ds:uri="1ad68ce4-f88b-49a5-b3a3-bf1fe8bf7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37890</TotalTime>
  <Words>2927</Words>
  <Application>Microsoft Office PowerPoint</Application>
  <PresentationFormat>On-screen Show (4:3)</PresentationFormat>
  <Paragraphs>375</Paragraphs>
  <Slides>44</Slides>
  <Notes>14</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44</vt:i4>
      </vt:variant>
    </vt:vector>
  </HeadingPairs>
  <TitlesOfParts>
    <vt:vector size="58" baseType="lpstr">
      <vt:lpstr>Arial</vt:lpstr>
      <vt:lpstr>Arial Narrow</vt:lpstr>
      <vt:lpstr>Calibri</vt:lpstr>
      <vt:lpstr>Calibri Light</vt:lpstr>
      <vt:lpstr>Georgia</vt:lpstr>
      <vt:lpstr>Tenorite</vt:lpstr>
      <vt:lpstr>Times New Roman</vt:lpstr>
      <vt:lpstr>Wingdings</vt:lpstr>
      <vt:lpstr>Office Theme</vt:lpstr>
      <vt:lpstr>1_Office Theme</vt:lpstr>
      <vt:lpstr>2_Office Theme</vt:lpstr>
      <vt:lpstr>Default Design</vt:lpstr>
      <vt:lpstr>3_Office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Prevention</vt:lpstr>
      <vt:lpstr>Ready for Health</vt:lpstr>
      <vt:lpstr>Ready for Health</vt:lpstr>
      <vt:lpstr>PowerPoint Presentation</vt:lpstr>
      <vt:lpstr>Thundermist Health Center SMBP Current Practices</vt:lpstr>
      <vt:lpstr>Objectives </vt:lpstr>
      <vt:lpstr>What is SMBP</vt:lpstr>
      <vt:lpstr>Who is eligible for SMBP</vt:lpstr>
      <vt:lpstr>General All-Site Data  January 1, 2022-April 24, 2023 </vt:lpstr>
      <vt:lpstr>Large BP Cuffs</vt:lpstr>
      <vt:lpstr>Large Blood Pressure Cuffs </vt:lpstr>
      <vt:lpstr>Workflow</vt:lpstr>
      <vt:lpstr>Workflow, Continued </vt:lpstr>
      <vt:lpstr>Workflow, Continued</vt:lpstr>
      <vt:lpstr>Blood Pressure Log</vt:lpstr>
      <vt:lpstr>Tracking</vt:lpstr>
      <vt:lpstr>Data Tracking </vt:lpstr>
      <vt:lpstr>Benefits </vt:lpstr>
      <vt:lpstr>Challenges </vt:lpstr>
      <vt:lpstr>Challenges, Continued </vt:lpstr>
      <vt:lpstr>Provider Feedback</vt:lpstr>
      <vt:lpstr>RN Feedback</vt:lpstr>
      <vt:lpstr>Areas for improvement </vt:lpstr>
      <vt:lpstr>Tri-County Community Action Agency Health Center  Care + Community + Equity – Cardiovascular Disease</vt:lpstr>
      <vt:lpstr>Cardiovascular Disease </vt:lpstr>
      <vt:lpstr>New Clinical Practice Guidelines</vt:lpstr>
      <vt:lpstr>Provider  Updates</vt:lpstr>
      <vt:lpstr>Ongoing Work</vt:lpstr>
      <vt:lpstr>Thank you!</vt:lpstr>
      <vt:lpstr>PowerPoint Presentation</vt:lpstr>
      <vt:lpstr>PowerPoint Presentation</vt:lpstr>
    </vt:vector>
  </TitlesOfParts>
  <Company>HEALTH-RI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Start RI’s Early Childhood Comprehensive Systems Project</dc:title>
  <dc:creator>RI HEALTH</dc:creator>
  <cp:lastModifiedBy>Edyth Dwyer</cp:lastModifiedBy>
  <cp:revision>790</cp:revision>
  <cp:lastPrinted>2020-07-01T13:35:00Z</cp:lastPrinted>
  <dcterms:created xsi:type="dcterms:W3CDTF">2004-01-30T14:55:46Z</dcterms:created>
  <dcterms:modified xsi:type="dcterms:W3CDTF">2023-06-21T15:26:36Z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0x010100920E8A7978AC424AAC1922D940686870</vt:lpwstr>
  </property>
</Properties>
</file>