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800E6F4-5D20-432A-8905-ACD00EF91CAD}">
  <a:tblStyle styleId="{6800E6F4-5D20-432A-8905-ACD00EF91C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8317ee8b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8317ee8b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880bd677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880bd677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8270bd765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8270bd765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8270bd765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8270bd765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8270bd765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8270bd76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JFIF ffd8 ffd9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8270bd765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8270bd765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second one 47104 60512 = 13408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8270bd765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8270bd765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8317ee8b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8317ee8b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880bd677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880bd677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8270bd7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8270bd7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8270bd76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8270bd76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8270bd76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8270bd76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8270bd76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8270bd76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8270bd76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8270bd76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79378ca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79378ca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8317ee8b0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8317ee8b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8317ee8b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8317ee8b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22.ninja/digitalforensics_1516/" TargetMode="External"/><Relationship Id="rId4" Type="http://schemas.openxmlformats.org/officeDocument/2006/relationships/hyperlink" Target="http://d22.ninja/digitalforensics_1617/" TargetMode="External"/><Relationship Id="rId5" Type="http://schemas.openxmlformats.org/officeDocument/2006/relationships/hyperlink" Target="http://d22.ninja/digitalforensics_1516/journals/" TargetMode="External"/><Relationship Id="rId6" Type="http://schemas.openxmlformats.org/officeDocument/2006/relationships/hyperlink" Target="http://d22.ninja/digitalforensics_1617/journals/df-101916.html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bit.ly/osdf-sample-lesson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nu.png"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9000" y="2433600"/>
            <a:ext cx="17145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190500" y="0"/>
            <a:ext cx="87375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solidFill>
                  <a:srgbClr val="FFFFFF"/>
                </a:solidFill>
              </a:rPr>
              <a:t>Open Source Digital Forensics</a:t>
            </a:r>
            <a:r>
              <a:rPr lang="en" sz="5200">
                <a:solidFill>
                  <a:srgbClr val="FFFFFF"/>
                </a:solidFill>
              </a:rPr>
              <a:t> for K12 Educators</a:t>
            </a:r>
            <a:endParaRPr sz="4800"/>
          </a:p>
        </p:txBody>
      </p:sp>
      <p:sp>
        <p:nvSpPr>
          <p:cNvPr id="57" name="Google Shape;57;p13"/>
          <p:cNvSpPr txBox="1"/>
          <p:nvPr/>
        </p:nvSpPr>
        <p:spPr>
          <a:xfrm>
            <a:off x="6051300" y="2866062"/>
            <a:ext cx="2876700" cy="8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00"/>
                </a:solidFill>
              </a:rPr>
              <a:t>bit.ly/OSDFNICE18</a:t>
            </a: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1257775" y="1676400"/>
            <a:ext cx="6997500" cy="8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EFEFEF"/>
                </a:solidFill>
              </a:rPr>
              <a:t>An Introduction </a:t>
            </a:r>
            <a:endParaRPr b="1">
              <a:solidFill>
                <a:srgbClr val="EFEFEF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653350" y="4288975"/>
            <a:ext cx="3811800" cy="811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ddavis2@saisd.net</a:t>
            </a:r>
            <a:endParaRPr sz="2400"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950" y="2876513"/>
            <a:ext cx="2324100" cy="79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7325" y="96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Syllabus</a:t>
            </a:r>
            <a:endParaRPr/>
          </a:p>
        </p:txBody>
      </p:sp>
      <p:graphicFrame>
        <p:nvGraphicFramePr>
          <p:cNvPr id="115" name="Google Shape;115;p22"/>
          <p:cNvGraphicFramePr/>
          <p:nvPr/>
        </p:nvGraphicFramePr>
        <p:xfrm>
          <a:off x="446025" y="75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{6800E6F4-5D20-432A-8905-ACD00EF91CAD}</a:tableStyleId>
              </a:tblPr>
              <a:tblGrid>
                <a:gridCol w="1152450"/>
                <a:gridCol w="4922850"/>
                <a:gridCol w="2176650"/>
              </a:tblGrid>
              <a:tr h="100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00FF00"/>
                          </a:solidFill>
                        </a:rPr>
                        <a:t>Time</a:t>
                      </a:r>
                      <a:endParaRPr sz="24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00FF00"/>
                          </a:solidFill>
                        </a:rPr>
                        <a:t>Key Concepts </a:t>
                      </a:r>
                      <a:endParaRPr sz="24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00FF00"/>
                          </a:solidFill>
                        </a:rPr>
                        <a:t>Project Goals</a:t>
                      </a:r>
                      <a:endParaRPr sz="24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050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</a:rPr>
                        <a:t>4th</a:t>
                      </a:r>
                      <a:r>
                        <a:rPr lang="en" sz="2400">
                          <a:solidFill>
                            <a:srgbClr val="FFFFFF"/>
                          </a:solidFill>
                        </a:rPr>
                        <a:t> Nine weeks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419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Char char="●"/>
                      </a:pPr>
                      <a:r>
                        <a:rPr lang="en" sz="3000">
                          <a:solidFill>
                            <a:srgbClr val="FFFFFF"/>
                          </a:solidFill>
                        </a:rPr>
                        <a:t>Wireless, Bluetooth security  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  <a:p>
                      <a:pPr indent="-419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Char char="●"/>
                      </a:pPr>
                      <a:r>
                        <a:rPr lang="en" sz="3000">
                          <a:solidFill>
                            <a:srgbClr val="FFFFFF"/>
                          </a:solidFill>
                        </a:rPr>
                        <a:t>File analysis &amp; identification: OLE, Images, carving  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  <a:p>
                      <a:pPr indent="-419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3000"/>
                        <a:buChar char="●"/>
                      </a:pPr>
                      <a:r>
                        <a:rPr lang="en" sz="3000">
                          <a:solidFill>
                            <a:srgbClr val="FFFFFF"/>
                          </a:solidFill>
                        </a:rPr>
                        <a:t>PyFlag, DFF  Honey Project</a:t>
                      </a:r>
                      <a:endParaRPr sz="3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Char char="●"/>
                      </a:pPr>
                      <a:r>
                        <a:rPr lang="en" sz="2400">
                          <a:solidFill>
                            <a:srgbClr val="FFFFFF"/>
                          </a:solidFill>
                        </a:rPr>
                        <a:t>Wi-Fi and Bluetooth protection  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Char char="●"/>
                      </a:pPr>
                      <a:r>
                        <a:rPr lang="en" sz="2400">
                          <a:solidFill>
                            <a:srgbClr val="FFFFFF"/>
                          </a:solidFill>
                        </a:rPr>
                        <a:t>Honey Pot challenge  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400"/>
                        <a:buChar char="●"/>
                      </a:pPr>
                      <a:r>
                        <a:rPr lang="en" sz="2400">
                          <a:solidFill>
                            <a:srgbClr val="FFFFFF"/>
                          </a:solidFill>
                        </a:rPr>
                        <a:t>steganography / pcap / or other. 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/>
          <p:nvPr>
            <p:ph type="title"/>
          </p:nvPr>
        </p:nvSpPr>
        <p:spPr>
          <a:xfrm>
            <a:off x="311700" y="119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full year’s worth of lessons. </a:t>
            </a:r>
            <a:endParaRPr/>
          </a:p>
        </p:txBody>
      </p:sp>
      <p:sp>
        <p:nvSpPr>
          <p:cNvPr id="121" name="Google Shape;121;p23"/>
          <p:cNvSpPr txBox="1"/>
          <p:nvPr>
            <p:ph idx="1" type="body"/>
          </p:nvPr>
        </p:nvSpPr>
        <p:spPr>
          <a:xfrm>
            <a:off x="311700" y="8002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3C47D"/>
                </a:solidFill>
              </a:rPr>
              <a:t>The lessons presented here:</a:t>
            </a:r>
            <a:endParaRPr>
              <a:solidFill>
                <a:srgbClr val="93C47D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Should not be followed in order.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Should be adapted to your use.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Are not polished or finished and may be missing TEKS and other details.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Are meant to highlight the need to adapt to student pacing and needs i.e., present an actual record of high school level lessons.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E7CC3"/>
                </a:solidFill>
              </a:rPr>
              <a:t>See:</a:t>
            </a:r>
            <a:endParaRPr>
              <a:solidFill>
                <a:srgbClr val="8E7CC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http://d22.ninja/digitalforensics_1516/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http://d22.ninja/digitalforensics_1617/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06666"/>
                </a:solidFill>
              </a:rPr>
              <a:t>Work posted for students 2015-2016 is here: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http://d22.ninja/digitalforensics_1516/journals/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http://d22.ninja/digitalforensics_1617/journals/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311700" y="2229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workflow for a simple lesson</a:t>
            </a:r>
            <a:endParaRPr/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311700" y="795625"/>
            <a:ext cx="8520600" cy="377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AutoNum type="arabicPeriod"/>
            </a:pPr>
            <a:r>
              <a:rPr lang="en" sz="2400">
                <a:solidFill>
                  <a:srgbClr val="F3F3F3"/>
                </a:solidFill>
              </a:rPr>
              <a:t>Make an image (with ImageMagick), PDF, XLS, … </a:t>
            </a:r>
            <a:endParaRPr sz="2400">
              <a:solidFill>
                <a:srgbClr val="F3F3F3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AutoNum type="arabicPeriod"/>
            </a:pPr>
            <a:r>
              <a:rPr lang="en" sz="2400">
                <a:solidFill>
                  <a:srgbClr val="F3F3F3"/>
                </a:solidFill>
              </a:rPr>
              <a:t>Create a disk image </a:t>
            </a:r>
            <a:endParaRPr sz="2400">
              <a:solidFill>
                <a:srgbClr val="F3F3F3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dd if=/dev/zero bs=1M count=1 of=somedisk.img</a:t>
            </a:r>
            <a:endParaRPr sz="2400">
              <a:solidFill>
                <a:srgbClr val="FF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c</a:t>
            </a:r>
            <a:r>
              <a:rPr lang="en" sz="2400">
                <a:solidFill>
                  <a:srgbClr val="FF0000"/>
                </a:solidFill>
              </a:rPr>
              <a:t>fdisk somedisk.img</a:t>
            </a:r>
            <a:endParaRPr sz="2400">
              <a:solidFill>
                <a:srgbClr val="FF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mkfs.ext3 somedisk.img   #this is painless for ext* … less so for vfat</a:t>
            </a:r>
            <a:endParaRPr sz="2400">
              <a:solidFill>
                <a:srgbClr val="FF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Mount image, copy files, umount, delete files, umount, etc… 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311700" y="187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student workflow   - part 1 </a:t>
            </a:r>
            <a:endParaRPr/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311700" y="863550"/>
            <a:ext cx="8520600" cy="40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AutoNum type="arabicPeriod"/>
            </a:pPr>
            <a:r>
              <a:rPr lang="en" sz="2400">
                <a:solidFill>
                  <a:srgbClr val="EFEFEF"/>
                </a:solidFill>
              </a:rPr>
              <a:t>Grab a disk image e.g.  </a:t>
            </a:r>
            <a:r>
              <a:rPr lang="en" sz="2400">
                <a:solidFill>
                  <a:srgbClr val="00FF00"/>
                </a:solidFill>
              </a:rPr>
              <a:t>bit.ly/osdf-img1</a:t>
            </a:r>
            <a:endParaRPr sz="2400">
              <a:solidFill>
                <a:srgbClr val="00FF00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AutoNum type="arabicPeriod"/>
            </a:pPr>
            <a:r>
              <a:rPr lang="en" sz="2400">
                <a:solidFill>
                  <a:srgbClr val="EFEFEF"/>
                </a:solidFill>
              </a:rPr>
              <a:t>Check the md5sum - it should be </a:t>
            </a:r>
            <a:r>
              <a:rPr lang="en" sz="2400">
                <a:solidFill>
                  <a:srgbClr val="FF9900"/>
                </a:solidFill>
              </a:rPr>
              <a:t>09b12ae7e46bd8e0205d9b7e07170e21 </a:t>
            </a:r>
            <a:r>
              <a:rPr lang="en" sz="2400">
                <a:solidFill>
                  <a:srgbClr val="EFEFEF"/>
                </a:solidFill>
              </a:rPr>
              <a:t>  for  osdf-nice-1.img</a:t>
            </a:r>
            <a:endParaRPr sz="2400">
              <a:solidFill>
                <a:srgbClr val="EFEFEF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AutoNum type="arabicPeriod"/>
            </a:pPr>
            <a:r>
              <a:rPr lang="en" sz="2400">
                <a:solidFill>
                  <a:srgbClr val="EFEFEF"/>
                </a:solidFill>
              </a:rPr>
              <a:t>Get a feel for what’s there: </a:t>
            </a:r>
            <a:r>
              <a:rPr lang="en" sz="2400">
                <a:solidFill>
                  <a:srgbClr val="9FC5E8"/>
                </a:solidFill>
              </a:rPr>
              <a:t>s</a:t>
            </a:r>
            <a:r>
              <a:rPr lang="en" sz="2400">
                <a:solidFill>
                  <a:srgbClr val="9FC5E8"/>
                </a:solidFill>
              </a:rPr>
              <a:t>trings osdf-nice-1.img</a:t>
            </a:r>
            <a:endParaRPr sz="2400">
              <a:solidFill>
                <a:srgbClr val="9FC5E8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400"/>
              <a:buAutoNum type="arabicPeriod"/>
            </a:pPr>
            <a:r>
              <a:rPr lang="en" sz="2400">
                <a:solidFill>
                  <a:srgbClr val="93C47D"/>
                </a:solidFill>
              </a:rPr>
              <a:t>m</a:t>
            </a:r>
            <a:r>
              <a:rPr lang="en" sz="2400">
                <a:solidFill>
                  <a:srgbClr val="93C47D"/>
                </a:solidFill>
              </a:rPr>
              <a:t>kdir /mnt/analysis/</a:t>
            </a:r>
            <a:endParaRPr sz="2400">
              <a:solidFill>
                <a:srgbClr val="93C47D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AutoNum type="arabicPeriod"/>
            </a:pPr>
            <a:r>
              <a:rPr lang="en" sz="2400">
                <a:solidFill>
                  <a:srgbClr val="EFEFEF"/>
                </a:solidFill>
              </a:rPr>
              <a:t>Mount as read only:   </a:t>
            </a:r>
            <a:endParaRPr sz="2400">
              <a:solidFill>
                <a:srgbClr val="EFEFEF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</a:rPr>
              <a:t>mount -o ro,noexec osdf-nice-1.img  /mnt/analysis</a:t>
            </a:r>
            <a:endParaRPr sz="24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FEFEF"/>
                </a:solidFill>
              </a:rPr>
              <a:t>6. See what’s there e.g., </a:t>
            </a:r>
            <a:r>
              <a:rPr lang="en" sz="2400">
                <a:solidFill>
                  <a:srgbClr val="FFFF00"/>
                </a:solidFill>
              </a:rPr>
              <a:t>ls /mnt/analysis</a:t>
            </a:r>
            <a:endParaRPr sz="2400">
              <a:solidFill>
                <a:srgbClr val="FFFF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 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311700" y="187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student workflow   - part 2 </a:t>
            </a:r>
            <a:endParaRPr/>
          </a:p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311700" y="863550"/>
            <a:ext cx="8520600" cy="40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FEFEF"/>
                </a:solidFill>
              </a:rPr>
              <a:t>7. Identify files by headers and footers. [Just Google “file headers hexadecimal” for edification.] </a:t>
            </a:r>
            <a:endParaRPr sz="2400">
              <a:solidFill>
                <a:srgbClr val="EFEFE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FEFEF"/>
                </a:solidFill>
              </a:rPr>
              <a:t>Students should explore - so for example: </a:t>
            </a:r>
            <a:endParaRPr sz="2400">
              <a:solidFill>
                <a:srgbClr val="EFEFE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FEFEF"/>
                </a:solidFill>
              </a:rPr>
              <a:t>xxd /mnt/analysis/sample.jpg |head -n 1</a:t>
            </a:r>
            <a:endParaRPr sz="2400">
              <a:solidFill>
                <a:srgbClr val="EFEFE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FEFEF"/>
                </a:solidFill>
              </a:rPr>
              <a:t>xxd /mnt/analysis/sample.jpg |tail -n 1</a:t>
            </a:r>
            <a:endParaRPr sz="2400">
              <a:solidFill>
                <a:srgbClr val="9FC5E8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FC5E8"/>
                </a:solidFill>
              </a:rPr>
              <a:t>8. Now check the image for JPEGs </a:t>
            </a:r>
            <a:endParaRPr sz="2400">
              <a:solidFill>
                <a:srgbClr val="9FC5E8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FC5E8"/>
                </a:solidFill>
              </a:rPr>
              <a:t>xxd osdf-nice-1.img |grep ffd8</a:t>
            </a:r>
            <a:endParaRPr sz="2400">
              <a:solidFill>
                <a:srgbClr val="9FC5E8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FC5E8"/>
                </a:solidFill>
              </a:rPr>
              <a:t>Mmmmm. One more than we saw?</a:t>
            </a:r>
            <a:endParaRPr sz="2400">
              <a:solidFill>
                <a:srgbClr val="9FC5E8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FC5E8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FC5E8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FC5E8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FC5E8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FC5E8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EFEFE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EFEFE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FEFEF"/>
                </a:solidFill>
              </a:rPr>
              <a:t> </a:t>
            </a:r>
            <a:endParaRPr sz="2400">
              <a:solidFill>
                <a:srgbClr val="FFFF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 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276450" y="427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Recover a deleted picture...</a:t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145" name="Google Shape;145;p27"/>
          <p:cNvSpPr txBox="1"/>
          <p:nvPr>
            <p:ph idx="1" type="body"/>
          </p:nvPr>
        </p:nvSpPr>
        <p:spPr>
          <a:xfrm>
            <a:off x="311700" y="1143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Let’s find out what this mystery jpeg contains.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Take note of the heads (ffd8) and tails (ffd9) 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*Note bc likes all caps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head - echo "ibase=16;00B800"|bc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????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echo "ibase=16;00EC60"|bc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Carve out the data &amp; voila! </a:t>
            </a:r>
            <a:endParaRPr/>
          </a:p>
        </p:txBody>
      </p:sp>
      <p:sp>
        <p:nvSpPr>
          <p:cNvPr id="151" name="Google Shape;15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60512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Do some math echo "60512-47104"|bc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13408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dd if=osdf-nice-1.img bs=1 skip=47104 count=13408 of=result.jpg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display result.jpg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214825" y="101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</a:rPr>
              <a:t>Next steps , further directions</a:t>
            </a:r>
            <a:endParaRPr>
              <a:solidFill>
                <a:srgbClr val="00FF00"/>
              </a:solidFill>
            </a:endParaRPr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311700" y="7473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Get disk images and challenges from digitalcorpora.net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http://digitalcorpora.org/corp/nps/scenarios/2009-m57-patents/docs/M57-Patents-Illegal.pdf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The Sleuthkit (TSK) - </a:t>
            </a:r>
            <a:r>
              <a:rPr lang="en" sz="2400">
                <a:solidFill>
                  <a:srgbClr val="FFD966"/>
                </a:solidFill>
              </a:rPr>
              <a:t>www.sleuthkit.org</a:t>
            </a:r>
            <a:endParaRPr sz="2400"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Solve sample crimes - examining file use history, emails, network traffic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F1C23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sample lesson</a:t>
            </a:r>
            <a:endParaRPr/>
          </a:p>
        </p:txBody>
      </p:sp>
      <p:sp>
        <p:nvSpPr>
          <p:cNvPr id="163" name="Google Shape;163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lesson is intended as a quick introduction for advanced learners: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http://bit.ly/osdf-sample-lesson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129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use Free, Libre, and Open Source digital forensics tools?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285875"/>
            <a:ext cx="8520600" cy="328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1C232"/>
                </a:solidFill>
              </a:rPr>
              <a:t>Affordability</a:t>
            </a:r>
            <a:r>
              <a:rPr lang="en" sz="2400"/>
              <a:t> [many of the tools are gratis]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AA84F"/>
                </a:solidFill>
              </a:rPr>
              <a:t>Power</a:t>
            </a:r>
            <a:r>
              <a:rPr lang="en" sz="2400"/>
              <a:t> [professional grade, professionally used tools]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06666"/>
                </a:solidFill>
              </a:rPr>
              <a:t>Transfer</a:t>
            </a:r>
            <a:r>
              <a:rPr lang="en" sz="2400"/>
              <a:t> [students can use tools at home]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211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/ where do we get started with open source digital forensics?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204050"/>
            <a:ext cx="8520600" cy="33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" sz="2400"/>
              <a:t>The guide from the former NASA cyber security expert Barry J. Grundy at  </a:t>
            </a:r>
            <a:r>
              <a:rPr b="1" lang="en" sz="2400">
                <a:solidFill>
                  <a:srgbClr val="00FF00"/>
                </a:solidFill>
              </a:rPr>
              <a:t>LinuxLeo.com</a:t>
            </a:r>
            <a:endParaRPr b="1" sz="2400">
              <a:solidFill>
                <a:srgbClr val="00FF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FF00"/>
                </a:solidFill>
              </a:rPr>
              <a:t>[Includes disk images, work examples, and a super Beginner’s guide]</a:t>
            </a:r>
            <a:endParaRPr b="1" sz="24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/>
              <a:t>2. Altheide, C. &amp; Carvey, H. (2011). Digital forensics with open source tools. New York, NY: Elsevier, inc.</a:t>
            </a:r>
            <a:endParaRPr b="1"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9900"/>
                </a:solidFill>
              </a:rPr>
              <a:t>Other recommended websites:</a:t>
            </a:r>
            <a:endParaRPr sz="4200">
              <a:solidFill>
                <a:srgbClr val="FF9900"/>
              </a:solidFill>
            </a:endParaRPr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3F3F3"/>
                </a:solidFill>
              </a:rPr>
              <a:t>http://www.cfreds.nist.gov/</a:t>
            </a:r>
            <a:endParaRPr sz="36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3F3F3"/>
                </a:solidFill>
              </a:rPr>
              <a:t>http://www.forensickb.com/</a:t>
            </a:r>
            <a:endParaRPr sz="36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F3F3F3"/>
                </a:solidFill>
              </a:rPr>
              <a:t>http://www.honeynet.org/</a:t>
            </a:r>
            <a:endParaRPr sz="360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Distros that provide more than you will need: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70125" y="1152475"/>
            <a:ext cx="5486400" cy="3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C0000"/>
                </a:solidFill>
              </a:rPr>
              <a:t>Kali -</a:t>
            </a:r>
            <a:r>
              <a:rPr b="1" lang="en" sz="2400">
                <a:solidFill>
                  <a:srgbClr val="D9EAD3"/>
                </a:solidFill>
              </a:rPr>
              <a:t> everything the students need (basically) out of the box. </a:t>
            </a:r>
            <a:endParaRPr b="1" sz="2400">
              <a:solidFill>
                <a:srgbClr val="D9EAD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D9EAD3"/>
                </a:solidFill>
              </a:rPr>
              <a:t>https://www.kali.org/</a:t>
            </a:r>
            <a:endParaRPr b="1" i="1" sz="2400">
              <a:solidFill>
                <a:srgbClr val="D9EAD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6AA84F"/>
                </a:solidFill>
              </a:rPr>
              <a:t>Caine</a:t>
            </a:r>
            <a:r>
              <a:rPr b="1" lang="en" sz="2400">
                <a:solidFill>
                  <a:srgbClr val="D9EAD3"/>
                </a:solidFill>
              </a:rPr>
              <a:t> - also cool. </a:t>
            </a:r>
            <a:endParaRPr b="1" sz="2400">
              <a:solidFill>
                <a:srgbClr val="D9EAD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D9EAD3"/>
                </a:solidFill>
              </a:rPr>
              <a:t>http://www.caine-live.net/</a:t>
            </a:r>
            <a:endParaRPr b="1" i="1" sz="2400">
              <a:solidFill>
                <a:srgbClr val="D9EAD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400">
                <a:solidFill>
                  <a:srgbClr val="9900FF"/>
                </a:solidFill>
              </a:rPr>
              <a:t>Debian</a:t>
            </a:r>
            <a:r>
              <a:rPr b="1" lang="en" sz="2400">
                <a:solidFill>
                  <a:srgbClr val="D9EAD3"/>
                </a:solidFill>
              </a:rPr>
              <a:t> et al. - can have all the tools too. </a:t>
            </a:r>
            <a:endParaRPr b="1" sz="2400">
              <a:solidFill>
                <a:srgbClr val="D9EAD3"/>
              </a:solidFill>
            </a:endParaRPr>
          </a:p>
        </p:txBody>
      </p:sp>
      <p:pic>
        <p:nvPicPr>
          <p:cNvPr descr="https://www.kali.org/wp-content/uploads/2015/05/kali-dragon-middle.png"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6525" y="1952213"/>
            <a:ext cx="2975774" cy="1239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81825" y="99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top FLOSS Classroom DF resources: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255425" y="671825"/>
            <a:ext cx="8520600" cy="39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AutoNum type="arabicPeriod"/>
            </a:pPr>
            <a:r>
              <a:rPr b="1" lang="en" sz="2400">
                <a:solidFill>
                  <a:srgbClr val="F3F3F3"/>
                </a:solidFill>
              </a:rPr>
              <a:t>Virtualbox</a:t>
            </a:r>
            <a:endParaRPr b="1" sz="2400">
              <a:solidFill>
                <a:srgbClr val="F3F3F3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AutoNum type="arabicPeriod"/>
            </a:pPr>
            <a:r>
              <a:rPr b="1" lang="en" sz="2400">
                <a:solidFill>
                  <a:srgbClr val="F3F3F3"/>
                </a:solidFill>
              </a:rPr>
              <a:t>Kali</a:t>
            </a:r>
            <a:endParaRPr b="1" sz="2400">
              <a:solidFill>
                <a:srgbClr val="F3F3F3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AutoNum type="arabicPeriod"/>
            </a:pPr>
            <a:r>
              <a:rPr b="1" lang="en" sz="2400">
                <a:solidFill>
                  <a:srgbClr val="F3F3F3"/>
                </a:solidFill>
              </a:rPr>
              <a:t>Classic tools including:</a:t>
            </a:r>
            <a:endParaRPr b="1" sz="2400">
              <a:solidFill>
                <a:srgbClr val="F3F3F3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3F3F3"/>
                </a:solidFill>
              </a:rPr>
              <a:t>d</a:t>
            </a:r>
            <a:r>
              <a:rPr b="1" lang="en" sz="2400">
                <a:solidFill>
                  <a:srgbClr val="F3F3F3"/>
                </a:solidFill>
              </a:rPr>
              <a:t>d, grep, strings, xxd, md5sum, sha*sum, less, “|” , “&gt;”, “&gt;&gt;”</a:t>
            </a:r>
            <a:endParaRPr b="1" sz="24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3F3F3"/>
                </a:solidFill>
              </a:rPr>
              <a:t>4. The sleuthkit (TSK) [generate file access histories, pre-fetch files, analyze proprietary forensics disk images, e.g., EWF]</a:t>
            </a:r>
            <a:endParaRPr b="1" sz="24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3F3F3"/>
                </a:solidFill>
              </a:rPr>
              <a:t>5. </a:t>
            </a:r>
            <a:r>
              <a:rPr b="1" lang="en" sz="2400">
                <a:solidFill>
                  <a:srgbClr val="F3F3F3"/>
                </a:solidFill>
              </a:rPr>
              <a:t>l</a:t>
            </a:r>
            <a:r>
              <a:rPr b="1" lang="en" sz="2400">
                <a:solidFill>
                  <a:srgbClr val="F3F3F3"/>
                </a:solidFill>
              </a:rPr>
              <a:t>ibpff - pffexport (for emails)</a:t>
            </a:r>
            <a:endParaRPr b="1" sz="24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3F3F3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3F3F3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240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7325" y="96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Syllabus</a:t>
            </a:r>
            <a:endParaRPr/>
          </a:p>
        </p:txBody>
      </p:sp>
      <p:graphicFrame>
        <p:nvGraphicFramePr>
          <p:cNvPr id="97" name="Google Shape;97;p19"/>
          <p:cNvGraphicFramePr/>
          <p:nvPr/>
        </p:nvGraphicFramePr>
        <p:xfrm>
          <a:off x="446025" y="75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{6800E6F4-5D20-432A-8905-ACD00EF91CAD}</a:tableStyleId>
              </a:tblPr>
              <a:tblGrid>
                <a:gridCol w="1152450"/>
                <a:gridCol w="4922850"/>
                <a:gridCol w="2176650"/>
              </a:tblGrid>
              <a:tr h="100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00FF00"/>
                          </a:solidFill>
                        </a:rPr>
                        <a:t>Time</a:t>
                      </a:r>
                      <a:endParaRPr sz="24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00FF00"/>
                          </a:solidFill>
                        </a:rPr>
                        <a:t>Key Concepts </a:t>
                      </a:r>
                      <a:endParaRPr sz="24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00FF00"/>
                          </a:solidFill>
                        </a:rPr>
                        <a:t>Project Goals</a:t>
                      </a:r>
                      <a:endParaRPr sz="24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050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</a:rPr>
                        <a:t>1st Nine weeks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Char char="●"/>
                      </a:pPr>
                      <a:r>
                        <a:rPr lang="en" sz="2000">
                          <a:solidFill>
                            <a:srgbClr val="FFFFFF"/>
                          </a:solidFill>
                        </a:rPr>
                        <a:t>Ethics  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Char char="●"/>
                      </a:pPr>
                      <a:r>
                        <a:rPr lang="en" sz="2000">
                          <a:solidFill>
                            <a:srgbClr val="FFFFFF"/>
                          </a:solidFill>
                        </a:rPr>
                        <a:t>Thinking like a digital forensics investigator  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Char char="●"/>
                      </a:pPr>
                      <a:r>
                        <a:rPr lang="en" sz="2000">
                          <a:solidFill>
                            <a:srgbClr val="FFFFFF"/>
                          </a:solidFill>
                        </a:rPr>
                        <a:t>The basics of bash - Operating system / File system fundamentals  grep  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Char char="●"/>
                      </a:pPr>
                      <a:r>
                        <a:rPr lang="en" sz="2000">
                          <a:solidFill>
                            <a:srgbClr val="FFFFFF"/>
                          </a:solidFill>
                        </a:rPr>
                        <a:t>File [lower level] basics e.g. metadata, types  making and mounting disk images  analyzing file characteristics, e.g., inodes &amp; modification time  recovering deleted [e.g. deleted, orphaned, unallocated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The motivations of white, grey, and black hats  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Analyze and discuss file characteristics  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Recover deleted files &amp; provide case data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7325" y="96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Syllabus</a:t>
            </a:r>
            <a:endParaRPr/>
          </a:p>
        </p:txBody>
      </p:sp>
      <p:graphicFrame>
        <p:nvGraphicFramePr>
          <p:cNvPr id="103" name="Google Shape;103;p20"/>
          <p:cNvGraphicFramePr/>
          <p:nvPr/>
        </p:nvGraphicFramePr>
        <p:xfrm>
          <a:off x="446025" y="75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{6800E6F4-5D20-432A-8905-ACD00EF91CAD}</a:tableStyleId>
              </a:tblPr>
              <a:tblGrid>
                <a:gridCol w="1152450"/>
                <a:gridCol w="4922850"/>
                <a:gridCol w="2176650"/>
              </a:tblGrid>
              <a:tr h="100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00FF00"/>
                          </a:solidFill>
                        </a:rPr>
                        <a:t>Time</a:t>
                      </a:r>
                      <a:endParaRPr sz="24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00FF00"/>
                          </a:solidFill>
                        </a:rPr>
                        <a:t>Key Concepts </a:t>
                      </a:r>
                      <a:endParaRPr sz="24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00FF00"/>
                          </a:solidFill>
                        </a:rPr>
                        <a:t>Project Goals</a:t>
                      </a:r>
                      <a:endParaRPr sz="24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050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</a:rPr>
                        <a:t>2nd </a:t>
                      </a:r>
                      <a:r>
                        <a:rPr lang="en" sz="2400">
                          <a:solidFill>
                            <a:srgbClr val="FFFFFF"/>
                          </a:solidFill>
                        </a:rPr>
                        <a:t>Nine weeks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Char char="●"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File &amp; RAM Slack  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Char char="●"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Registry recovery / reading  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Char char="●"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Pre-fetch files  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Char char="●"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Header identification with Python/Perl  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Char char="●"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Linux system organization / file permissions / file systems  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Char char="●"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More sed / grep &amp; regular expressions 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Registry project  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reconstructing file use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header search and file 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identification with regular expressions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7325" y="96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Syllabus</a:t>
            </a:r>
            <a:endParaRPr/>
          </a:p>
        </p:txBody>
      </p:sp>
      <p:graphicFrame>
        <p:nvGraphicFramePr>
          <p:cNvPr id="109" name="Google Shape;109;p21"/>
          <p:cNvGraphicFramePr/>
          <p:nvPr/>
        </p:nvGraphicFramePr>
        <p:xfrm>
          <a:off x="446025" y="75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{6800E6F4-5D20-432A-8905-ACD00EF91CAD}</a:tableStyleId>
              </a:tblPr>
              <a:tblGrid>
                <a:gridCol w="1152450"/>
                <a:gridCol w="4922850"/>
                <a:gridCol w="2176650"/>
              </a:tblGrid>
              <a:tr h="100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00FF00"/>
                          </a:solidFill>
                        </a:rPr>
                        <a:t>Time</a:t>
                      </a:r>
                      <a:endParaRPr sz="24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00FF00"/>
                          </a:solidFill>
                        </a:rPr>
                        <a:t>Key Concepts </a:t>
                      </a:r>
                      <a:endParaRPr sz="24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00FF00"/>
                          </a:solidFill>
                        </a:rPr>
                        <a:t>Project Goals</a:t>
                      </a:r>
                      <a:endParaRPr sz="2400">
                        <a:solidFill>
                          <a:srgbClr val="00FF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050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</a:rPr>
                        <a:t>3rd</a:t>
                      </a:r>
                      <a:r>
                        <a:rPr lang="en" sz="2400">
                          <a:solidFill>
                            <a:srgbClr val="FFFFFF"/>
                          </a:solidFill>
                        </a:rPr>
                        <a:t> Nine weeks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Char char="●"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Windows (and possibly Mac) file system / system logs  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Char char="●"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Browser artifacts – images, cookies, cache, “Flash cookies”, sqlite  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000"/>
                        <a:buChar char="●"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mailbox &amp; Personal Storage Table </a:t>
                      </a:r>
                      <a:endParaRPr sz="20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Reconstructing browsing history  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reconstructing email history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