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0" r:id="rId2"/>
    <p:sldMasterId id="2147483687" r:id="rId3"/>
    <p:sldMasterId id="2147483694" r:id="rId4"/>
    <p:sldMasterId id="2147483701" r:id="rId5"/>
    <p:sldMasterId id="2147483708" r:id="rId6"/>
    <p:sldMasterId id="2147483715" r:id="rId7"/>
    <p:sldMasterId id="2147483722" r:id="rId8"/>
    <p:sldMasterId id="2147483729" r:id="rId9"/>
  </p:sldMasterIdLst>
  <p:notesMasterIdLst>
    <p:notesMasterId r:id="rId25"/>
  </p:notesMasterIdLst>
  <p:sldIdLst>
    <p:sldId id="259" r:id="rId10"/>
    <p:sldId id="260" r:id="rId11"/>
    <p:sldId id="261" r:id="rId12"/>
    <p:sldId id="274" r:id="rId13"/>
    <p:sldId id="270" r:id="rId14"/>
    <p:sldId id="271" r:id="rId15"/>
    <p:sldId id="272" r:id="rId16"/>
    <p:sldId id="262" r:id="rId17"/>
    <p:sldId id="263" r:id="rId18"/>
    <p:sldId id="264" r:id="rId19"/>
    <p:sldId id="265" r:id="rId20"/>
    <p:sldId id="269" r:id="rId21"/>
    <p:sldId id="268" r:id="rId22"/>
    <p:sldId id="266" r:id="rId23"/>
    <p:sldId id="26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8" autoAdjust="0"/>
    <p:restoredTop sz="69565" autoAdjust="0"/>
  </p:normalViewPr>
  <p:slideViewPr>
    <p:cSldViewPr snapToGrid="0">
      <p:cViewPr varScale="1">
        <p:scale>
          <a:sx n="47" d="100"/>
          <a:sy n="47" d="100"/>
        </p:scale>
        <p:origin x="1098"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3" d="100"/>
          <a:sy n="53" d="100"/>
        </p:scale>
        <p:origin x="91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24850D-FE11-46C0-A4EF-45DD02344009}" type="datetimeFigureOut">
              <a:rPr lang="en-US" smtClean="0"/>
              <a:t>1/24/2019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5376B-192F-456B-9A21-A877A198EB59}" type="slidenum">
              <a:rPr lang="en-US" smtClean="0"/>
              <a:t>‹#›</a:t>
            </a:fld>
            <a:endParaRPr lang="en-US"/>
          </a:p>
        </p:txBody>
      </p:sp>
    </p:spTree>
    <p:extLst>
      <p:ext uri="{BB962C8B-B14F-4D97-AF65-F5344CB8AC3E}">
        <p14:creationId xmlns:p14="http://schemas.microsoft.com/office/powerpoint/2010/main" val="2160714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Presentation format: 2 x 40 min drop in sessions at a table top</a:t>
            </a:r>
          </a:p>
          <a:p>
            <a:endParaRPr lang="en-US" baseline="0" dirty="0" smtClean="0"/>
          </a:p>
          <a:p>
            <a:r>
              <a:rPr lang="en-US" baseline="0" dirty="0" smtClean="0"/>
              <a:t>Suggested presentation timeline: Rotation of 5-10 min lightning talks using listed topics</a:t>
            </a:r>
          </a:p>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1926603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Slide approved for public</a:t>
            </a:r>
            <a:r>
              <a:rPr lang="en-US" b="1" i="1" baseline="0" dirty="0" smtClean="0"/>
              <a:t> release </a:t>
            </a:r>
            <a:r>
              <a:rPr lang="en-US" b="1" i="1" baseline="0" dirty="0" err="1" smtClean="0"/>
              <a:t>eProcs</a:t>
            </a:r>
            <a:r>
              <a:rPr lang="en-US" b="1" i="1" baseline="0" dirty="0" smtClean="0"/>
              <a:t> 18-1670</a:t>
            </a:r>
          </a:p>
          <a:p>
            <a:endParaRPr lang="en-US" b="1" i="1" dirty="0" smtClean="0"/>
          </a:p>
          <a:p>
            <a:r>
              <a:rPr lang="en-US" b="1" i="1" dirty="0" smtClean="0"/>
              <a:t>Slide Instructions:</a:t>
            </a:r>
            <a:endParaRPr lang="en-US" b="0" i="0" dirty="0" smtClean="0"/>
          </a:p>
          <a:p>
            <a:r>
              <a:rPr lang="en-US" b="0" i="0" dirty="0" smtClean="0"/>
              <a:t>Brief overview of</a:t>
            </a:r>
            <a:r>
              <a:rPr lang="en-US" b="0" i="0" baseline="0" dirty="0" smtClean="0"/>
              <a:t> topics covered during presentation</a:t>
            </a:r>
          </a:p>
          <a:p>
            <a:endParaRPr lang="en-US" b="0" i="0" dirty="0" smtClean="0"/>
          </a:p>
          <a:p>
            <a:r>
              <a:rPr lang="en-US" b="1" i="1" dirty="0" smtClean="0"/>
              <a:t>Key Takeaway(s):</a:t>
            </a:r>
          </a:p>
          <a:p>
            <a:r>
              <a:rPr lang="en-US" b="0" i="0" dirty="0" smtClean="0"/>
              <a:t>The</a:t>
            </a:r>
            <a:r>
              <a:rPr lang="en-US" b="0" i="0" baseline="0" dirty="0" smtClean="0"/>
              <a:t> presentation is framed to provide fundamentals about cybersecurity, an overview of cyber workforce needs, and provide an example of a program that is very effective with engaging diverse student interest in cyber and STEM</a:t>
            </a:r>
            <a:endParaRPr lang="en-US" b="0" i="0" dirty="0" smtClean="0"/>
          </a:p>
          <a:p>
            <a:endParaRPr lang="en-US" b="0" i="0" dirty="0" smtClean="0"/>
          </a:p>
          <a:p>
            <a:r>
              <a:rPr lang="en-US" b="1" i="1" dirty="0" smtClean="0"/>
              <a:t>Transition / What’s Next:</a:t>
            </a:r>
          </a:p>
          <a:p>
            <a:r>
              <a:rPr lang="en-US" b="0" i="0" dirty="0" smtClean="0"/>
              <a:t>Start</a:t>
            </a:r>
            <a:r>
              <a:rPr lang="en-US" b="0" i="0" baseline="0" dirty="0" smtClean="0"/>
              <a:t> with cybersecurity fundamentals to ensure audience understands what cybersecurity is and how it relates to them</a:t>
            </a:r>
            <a:endParaRPr lang="en-US" b="0" i="0" dirty="0" smtClean="0"/>
          </a:p>
          <a:p>
            <a:endParaRPr lang="en-US" b="1" i="1" dirty="0" smtClean="0"/>
          </a:p>
          <a:p>
            <a:endParaRPr lang="en-US" b="1" i="1" dirty="0" smtClean="0"/>
          </a:p>
          <a:p>
            <a:endParaRPr lang="en-US" dirty="0"/>
          </a:p>
        </p:txBody>
      </p:sp>
    </p:spTree>
    <p:extLst>
      <p:ext uri="{BB962C8B-B14F-4D97-AF65-F5344CB8AC3E}">
        <p14:creationId xmlns:p14="http://schemas.microsoft.com/office/powerpoint/2010/main" val="4171210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smtClean="0"/>
              <a:t>Slide approved for public</a:t>
            </a:r>
            <a:r>
              <a:rPr lang="en-US" b="1" i="1" baseline="0" dirty="0" smtClean="0"/>
              <a:t> release </a:t>
            </a:r>
            <a:r>
              <a:rPr lang="en-US" b="1" i="1" baseline="0" dirty="0" err="1" smtClean="0"/>
              <a:t>eProcs</a:t>
            </a:r>
            <a:r>
              <a:rPr lang="en-US" b="1" i="1" baseline="0" dirty="0" smtClean="0"/>
              <a:t> 18-1670</a:t>
            </a:r>
          </a:p>
          <a:p>
            <a:endParaRPr lang="en-US" b="1" i="1" dirty="0" smtClean="0"/>
          </a:p>
          <a:p>
            <a:r>
              <a:rPr lang="en-US" b="1" i="1" dirty="0" smtClean="0"/>
              <a:t>Slide Instructions:</a:t>
            </a:r>
            <a:endParaRPr lang="en-US" b="0" i="0" dirty="0" smtClean="0"/>
          </a:p>
          <a:p>
            <a:r>
              <a:rPr lang="en-US" b="0" i="0" dirty="0" smtClean="0"/>
              <a:t>-</a:t>
            </a:r>
          </a:p>
          <a:p>
            <a:endParaRPr lang="en-US" b="0" i="0" dirty="0" smtClean="0"/>
          </a:p>
          <a:p>
            <a:r>
              <a:rPr lang="en-US" b="1" i="1" dirty="0" smtClean="0"/>
              <a:t>Key Takeaway(s):</a:t>
            </a:r>
          </a:p>
          <a:p>
            <a:r>
              <a:rPr lang="en-US" b="0" i="0" dirty="0" smtClean="0"/>
              <a:t>-</a:t>
            </a:r>
          </a:p>
          <a:p>
            <a:endParaRPr lang="en-US" b="0" i="0" dirty="0" smtClean="0"/>
          </a:p>
          <a:p>
            <a:r>
              <a:rPr lang="en-US" b="1" i="1" dirty="0" smtClean="0"/>
              <a:t>Transition / What’s Next:</a:t>
            </a:r>
          </a:p>
          <a:p>
            <a:r>
              <a:rPr lang="en-US" b="0" i="0" dirty="0" smtClean="0"/>
              <a:t>-</a:t>
            </a:r>
          </a:p>
          <a:p>
            <a:endParaRPr lang="en-US" b="1" i="1" dirty="0" smtClean="0"/>
          </a:p>
          <a:p>
            <a:endParaRPr lang="en-US" b="1" i="1" dirty="0" smtClean="0"/>
          </a:p>
          <a:p>
            <a:endParaRPr lang="en-US" dirty="0"/>
          </a:p>
        </p:txBody>
      </p:sp>
    </p:spTree>
    <p:extLst>
      <p:ext uri="{BB962C8B-B14F-4D97-AF65-F5344CB8AC3E}">
        <p14:creationId xmlns:p14="http://schemas.microsoft.com/office/powerpoint/2010/main" val="4105796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smtClean="0"/>
              <a:t>Slide approved for public</a:t>
            </a:r>
            <a:r>
              <a:rPr lang="en-US" b="1" i="1" baseline="0" dirty="0" smtClean="0"/>
              <a:t> release </a:t>
            </a:r>
            <a:r>
              <a:rPr lang="en-US" b="1" i="1" baseline="0" dirty="0" err="1" smtClean="0"/>
              <a:t>eProcs</a:t>
            </a:r>
            <a:r>
              <a:rPr lang="en-US" b="1" i="1" baseline="0" dirty="0" smtClean="0"/>
              <a:t> 18-1284</a:t>
            </a:r>
          </a:p>
          <a:p>
            <a:endParaRPr lang="en-US" b="1" i="1" dirty="0" smtClean="0"/>
          </a:p>
          <a:p>
            <a:r>
              <a:rPr lang="en-US" b="1" i="1" dirty="0" smtClean="0"/>
              <a:t>Slide Instructions:</a:t>
            </a:r>
          </a:p>
          <a:p>
            <a:r>
              <a:rPr lang="en-US" dirty="0" smtClean="0"/>
              <a:t>Tips</a:t>
            </a:r>
            <a:r>
              <a:rPr lang="en-US" baseline="0" dirty="0" smtClean="0"/>
              <a:t> and discussion to dispel poor confidence in being able to lead a team of CyberPatriot students</a:t>
            </a:r>
            <a:endParaRPr lang="en-US" dirty="0"/>
          </a:p>
        </p:txBody>
      </p:sp>
    </p:spTree>
    <p:extLst>
      <p:ext uri="{BB962C8B-B14F-4D97-AF65-F5344CB8AC3E}">
        <p14:creationId xmlns:p14="http://schemas.microsoft.com/office/powerpoint/2010/main" val="4056381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section, set the stage to explain to the teachers why Cybersecurity is important</a:t>
            </a:r>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13</a:t>
            </a:fld>
            <a:endParaRPr lang="en-US" dirty="0"/>
          </a:p>
        </p:txBody>
      </p:sp>
    </p:spTree>
    <p:extLst>
      <p:ext uri="{BB962C8B-B14F-4D97-AF65-F5344CB8AC3E}">
        <p14:creationId xmlns:p14="http://schemas.microsoft.com/office/powerpoint/2010/main" val="3219402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smtClean="0"/>
              <a:t>Slide approved for public</a:t>
            </a:r>
            <a:r>
              <a:rPr lang="en-US" b="1" i="1" baseline="0" dirty="0" smtClean="0"/>
              <a:t> release </a:t>
            </a:r>
            <a:r>
              <a:rPr lang="en-US" b="1" i="1" baseline="0" dirty="0" err="1" smtClean="0"/>
              <a:t>eProcs</a:t>
            </a:r>
            <a:r>
              <a:rPr lang="en-US" b="1" i="1" baseline="0" dirty="0" smtClean="0"/>
              <a:t> 18-1670</a:t>
            </a:r>
          </a:p>
          <a:p>
            <a:endParaRPr lang="en-US" b="1" i="1" dirty="0" smtClean="0"/>
          </a:p>
          <a:p>
            <a:r>
              <a:rPr lang="en-US" b="1" i="1" dirty="0" smtClean="0"/>
              <a:t>Slide Instructions:</a:t>
            </a:r>
          </a:p>
          <a:p>
            <a:r>
              <a:rPr lang="en-US" dirty="0" smtClean="0"/>
              <a:t>Tips</a:t>
            </a:r>
            <a:r>
              <a:rPr lang="en-US" baseline="0" dirty="0" smtClean="0"/>
              <a:t> and discussion to dispel poor confidence in being able to lead a team of CyberPatriot students</a:t>
            </a:r>
            <a:endParaRPr lang="en-US" dirty="0"/>
          </a:p>
        </p:txBody>
      </p:sp>
    </p:spTree>
    <p:extLst>
      <p:ext uri="{BB962C8B-B14F-4D97-AF65-F5344CB8AC3E}">
        <p14:creationId xmlns:p14="http://schemas.microsoft.com/office/powerpoint/2010/main" val="276381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Topics are</a:t>
            </a:r>
            <a:r>
              <a:rPr lang="en-US" baseline="0" dirty="0" smtClean="0"/>
              <a:t> hyperlinks to specific topic slides.  Northrop Grumman logo on individual slides is a hyperlink to this slide “Lightning Talk Topics”</a:t>
            </a:r>
            <a:endParaRPr lang="en-US" dirty="0" smtClean="0"/>
          </a:p>
          <a:p>
            <a:endParaRPr lang="en-US" b="1" i="1" dirty="0" smtClean="0"/>
          </a:p>
          <a:p>
            <a:r>
              <a:rPr lang="en-US" b="0" i="0" dirty="0" smtClean="0"/>
              <a:t>The</a:t>
            </a:r>
            <a:r>
              <a:rPr lang="en-US" b="0" i="0" baseline="0" dirty="0" smtClean="0"/>
              <a:t> competition image demo is provided by the AFA CyberPatriot program office</a:t>
            </a:r>
            <a:endParaRPr lang="en-US" b="0" i="0" dirty="0" smtClean="0"/>
          </a:p>
          <a:p>
            <a:endParaRPr lang="en-US" b="1" i="1" dirty="0" smtClean="0"/>
          </a:p>
          <a:p>
            <a:endParaRPr lang="en-US" dirty="0"/>
          </a:p>
        </p:txBody>
      </p:sp>
    </p:spTree>
    <p:extLst>
      <p:ext uri="{BB962C8B-B14F-4D97-AF65-F5344CB8AC3E}">
        <p14:creationId xmlns:p14="http://schemas.microsoft.com/office/powerpoint/2010/main" val="162195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smtClean="0"/>
              <a:t>Slide approved for public</a:t>
            </a:r>
            <a:r>
              <a:rPr lang="en-US" b="1" i="1" baseline="0" dirty="0" smtClean="0"/>
              <a:t> release </a:t>
            </a:r>
            <a:r>
              <a:rPr lang="en-US" b="1" i="1" baseline="0" dirty="0" err="1" smtClean="0"/>
              <a:t>eProcs</a:t>
            </a:r>
            <a:r>
              <a:rPr lang="en-US" b="1" i="1" baseline="0" dirty="0" smtClean="0"/>
              <a:t> 18-1670</a:t>
            </a:r>
          </a:p>
          <a:p>
            <a:endParaRPr lang="en-US" b="1" i="1" dirty="0" smtClean="0"/>
          </a:p>
          <a:p>
            <a:r>
              <a:rPr lang="en-US" b="1" i="1" dirty="0" smtClean="0"/>
              <a:t>Slide Instructions:</a:t>
            </a:r>
            <a:endParaRPr lang="en-US" b="0" i="0" dirty="0" smtClean="0"/>
          </a:p>
          <a:p>
            <a:r>
              <a:rPr lang="en-US" b="0" i="0" dirty="0" smtClean="0"/>
              <a:t>Brief overview of</a:t>
            </a:r>
            <a:r>
              <a:rPr lang="en-US" b="0" i="0" baseline="0" dirty="0" smtClean="0"/>
              <a:t> topics covered during presentation</a:t>
            </a:r>
          </a:p>
          <a:p>
            <a:r>
              <a:rPr lang="en-US" b="0" i="0" baseline="0" dirty="0" smtClean="0"/>
              <a:t>48% of CP X participants surveyed plan to participate in CP XI</a:t>
            </a:r>
          </a:p>
          <a:p>
            <a:endParaRPr lang="en-US" b="0" i="0" dirty="0" smtClean="0"/>
          </a:p>
          <a:p>
            <a:r>
              <a:rPr lang="en-US" b="1" i="1" dirty="0" smtClean="0"/>
              <a:t>Key Takeaway(s):</a:t>
            </a:r>
          </a:p>
          <a:p>
            <a:r>
              <a:rPr lang="en-US" b="0" i="0" dirty="0" smtClean="0"/>
              <a:t>The</a:t>
            </a:r>
            <a:r>
              <a:rPr lang="en-US" b="0" i="0" baseline="0" dirty="0" smtClean="0"/>
              <a:t> presentation is framed to provide fundamentals about cybersecurity, an overview of cyber workforce needs, and provide an example of a program that is very effective with engaging diverse student interest in cyber and STEM</a:t>
            </a:r>
            <a:endParaRPr lang="en-US" b="0" i="0" dirty="0" smtClean="0"/>
          </a:p>
          <a:p>
            <a:endParaRPr lang="en-US" b="0" i="0" dirty="0" smtClean="0"/>
          </a:p>
          <a:p>
            <a:r>
              <a:rPr lang="en-US" b="1" i="1" dirty="0" smtClean="0"/>
              <a:t>Transition / What’s Next:</a:t>
            </a:r>
          </a:p>
          <a:p>
            <a:r>
              <a:rPr lang="en-US" b="0" i="0" dirty="0" smtClean="0"/>
              <a:t>Start</a:t>
            </a:r>
            <a:r>
              <a:rPr lang="en-US" b="0" i="0" baseline="0" dirty="0" smtClean="0"/>
              <a:t> with cybersecurity fundamentals to ensure audience understands what cybersecurity is and how it relates to them</a:t>
            </a:r>
            <a:endParaRPr lang="en-US" b="0" i="0" dirty="0" smtClean="0"/>
          </a:p>
          <a:p>
            <a:endParaRPr lang="en-US" b="1" i="1" dirty="0" smtClean="0"/>
          </a:p>
          <a:p>
            <a:endParaRPr lang="en-US" b="1" i="1" dirty="0" smtClean="0"/>
          </a:p>
          <a:p>
            <a:endParaRPr lang="en-US" dirty="0"/>
          </a:p>
        </p:txBody>
      </p:sp>
    </p:spTree>
    <p:extLst>
      <p:ext uri="{BB962C8B-B14F-4D97-AF65-F5344CB8AC3E}">
        <p14:creationId xmlns:p14="http://schemas.microsoft.com/office/powerpoint/2010/main" val="3736905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smtClean="0"/>
              <a:t>Slide approved for public</a:t>
            </a:r>
            <a:r>
              <a:rPr lang="en-US" b="1" i="1" baseline="0" dirty="0" smtClean="0"/>
              <a:t> release </a:t>
            </a:r>
            <a:r>
              <a:rPr lang="en-US" b="1" i="1" baseline="0" dirty="0" err="1" smtClean="0"/>
              <a:t>eProcs</a:t>
            </a:r>
            <a:r>
              <a:rPr lang="en-US" b="1" i="1" baseline="0" dirty="0" smtClean="0"/>
              <a:t> 18-1670</a:t>
            </a:r>
          </a:p>
          <a:p>
            <a:endParaRPr lang="en-US" b="1" i="1" dirty="0" smtClean="0"/>
          </a:p>
          <a:p>
            <a:r>
              <a:rPr lang="en-US" b="1" i="1" dirty="0" smtClean="0"/>
              <a:t>Slide Instructions:</a:t>
            </a:r>
            <a:endParaRPr lang="en-US" b="0" i="0" dirty="0" smtClean="0"/>
          </a:p>
          <a:p>
            <a:r>
              <a:rPr lang="en-US" b="0" i="0" dirty="0" smtClean="0"/>
              <a:t>Brief overview of</a:t>
            </a:r>
            <a:r>
              <a:rPr lang="en-US" b="0" i="0" baseline="0" dirty="0" smtClean="0"/>
              <a:t> topics covered during presentation</a:t>
            </a:r>
          </a:p>
          <a:p>
            <a:r>
              <a:rPr lang="en-US" b="0" i="0" baseline="0" dirty="0" smtClean="0"/>
              <a:t>48% of CP X participants surveyed plan to participate in CP XI</a:t>
            </a:r>
          </a:p>
          <a:p>
            <a:endParaRPr lang="en-US" b="0" i="0" dirty="0" smtClean="0"/>
          </a:p>
          <a:p>
            <a:r>
              <a:rPr lang="en-US" b="1" i="1" dirty="0" smtClean="0"/>
              <a:t>Key Takeaway(s):</a:t>
            </a:r>
          </a:p>
          <a:p>
            <a:r>
              <a:rPr lang="en-US" b="0" i="0" dirty="0" smtClean="0"/>
              <a:t>The</a:t>
            </a:r>
            <a:r>
              <a:rPr lang="en-US" b="0" i="0" baseline="0" dirty="0" smtClean="0"/>
              <a:t> presentation is framed to provide fundamentals about cybersecurity, an overview of cyber workforce needs, and provide an example of a program that is very effective with engaging diverse student interest in cyber and STEM</a:t>
            </a:r>
            <a:endParaRPr lang="en-US" b="0" i="0" dirty="0" smtClean="0"/>
          </a:p>
          <a:p>
            <a:endParaRPr lang="en-US" b="0" i="0" dirty="0" smtClean="0"/>
          </a:p>
          <a:p>
            <a:r>
              <a:rPr lang="en-US" b="1" i="1" dirty="0" smtClean="0"/>
              <a:t>Transition / What’s Next:</a:t>
            </a:r>
          </a:p>
          <a:p>
            <a:r>
              <a:rPr lang="en-US" b="0" i="0" dirty="0" smtClean="0"/>
              <a:t>Start</a:t>
            </a:r>
            <a:r>
              <a:rPr lang="en-US" b="0" i="0" baseline="0" dirty="0" smtClean="0"/>
              <a:t> with cybersecurity fundamentals to ensure audience understands what cybersecurity is and how it relates to them</a:t>
            </a:r>
            <a:endParaRPr lang="en-US" b="0" i="0" dirty="0" smtClean="0"/>
          </a:p>
          <a:p>
            <a:endParaRPr lang="en-US" b="1" i="1" dirty="0" smtClean="0"/>
          </a:p>
          <a:p>
            <a:endParaRPr lang="en-US" b="1" i="1" dirty="0" smtClean="0"/>
          </a:p>
          <a:p>
            <a:endParaRPr lang="en-US" dirty="0"/>
          </a:p>
        </p:txBody>
      </p:sp>
    </p:spTree>
    <p:extLst>
      <p:ext uri="{BB962C8B-B14F-4D97-AF65-F5344CB8AC3E}">
        <p14:creationId xmlns:p14="http://schemas.microsoft.com/office/powerpoint/2010/main" val="53646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smtClean="0"/>
              <a:t>Slide approved for public</a:t>
            </a:r>
            <a:r>
              <a:rPr lang="en-US" b="1" i="1" baseline="0" dirty="0" smtClean="0"/>
              <a:t> release </a:t>
            </a:r>
            <a:r>
              <a:rPr lang="en-US" b="1" i="1" baseline="0" dirty="0" err="1" smtClean="0"/>
              <a:t>eProcs</a:t>
            </a:r>
            <a:r>
              <a:rPr lang="en-US" b="1" i="1" baseline="0" dirty="0" smtClean="0"/>
              <a:t> 18-1284</a:t>
            </a:r>
          </a:p>
          <a:p>
            <a:endParaRPr lang="en-US" b="1" i="1" dirty="0" smtClean="0"/>
          </a:p>
          <a:p>
            <a:r>
              <a:rPr lang="en-US" b="1" i="1" dirty="0" smtClean="0"/>
              <a:t>Slide Instructions:</a:t>
            </a:r>
            <a:endParaRPr lang="en-US" b="0" i="0" dirty="0" smtClean="0"/>
          </a:p>
          <a:p>
            <a:r>
              <a:rPr lang="en-US" b="0" i="0" dirty="0" smtClean="0"/>
              <a:t>-</a:t>
            </a:r>
          </a:p>
          <a:p>
            <a:endParaRPr lang="en-US" b="0" i="0" dirty="0" smtClean="0"/>
          </a:p>
          <a:p>
            <a:r>
              <a:rPr lang="en-US" b="1" i="1" dirty="0" smtClean="0"/>
              <a:t>Key Takeaway(s):</a:t>
            </a:r>
          </a:p>
          <a:p>
            <a:r>
              <a:rPr lang="en-US" b="0" i="0" dirty="0" smtClean="0"/>
              <a:t>-</a:t>
            </a:r>
          </a:p>
          <a:p>
            <a:endParaRPr lang="en-US" b="0" i="0" dirty="0" smtClean="0"/>
          </a:p>
          <a:p>
            <a:r>
              <a:rPr lang="en-US" b="1" i="1" dirty="0" smtClean="0"/>
              <a:t>Transition / What’s Next:</a:t>
            </a:r>
          </a:p>
          <a:p>
            <a:r>
              <a:rPr lang="en-US" b="0" i="0" dirty="0" smtClean="0"/>
              <a:t>-</a:t>
            </a:r>
          </a:p>
        </p:txBody>
      </p:sp>
    </p:spTree>
    <p:extLst>
      <p:ext uri="{BB962C8B-B14F-4D97-AF65-F5344CB8AC3E}">
        <p14:creationId xmlns:p14="http://schemas.microsoft.com/office/powerpoint/2010/main" val="3327027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smtClean="0"/>
              <a:t>Slide approved for public</a:t>
            </a:r>
            <a:r>
              <a:rPr lang="en-US" b="1" i="1" baseline="0" dirty="0" smtClean="0"/>
              <a:t> release </a:t>
            </a:r>
            <a:r>
              <a:rPr lang="en-US" b="1" i="1" baseline="0" dirty="0" err="1" smtClean="0"/>
              <a:t>eProcs</a:t>
            </a:r>
            <a:r>
              <a:rPr lang="en-US" b="1" i="1" baseline="0" dirty="0" smtClean="0"/>
              <a:t> 18-1284</a:t>
            </a:r>
          </a:p>
          <a:p>
            <a:endParaRPr lang="en-US" b="1" i="1" dirty="0" smtClean="0"/>
          </a:p>
          <a:p>
            <a:r>
              <a:rPr lang="en-US" b="1" i="1" dirty="0" smtClean="0"/>
              <a:t>Slide Instructions:</a:t>
            </a:r>
            <a:endParaRPr lang="en-US" b="0" i="0" dirty="0" smtClean="0"/>
          </a:p>
          <a:p>
            <a:r>
              <a:rPr lang="en-US" b="0" i="0" dirty="0" smtClean="0"/>
              <a:t>-</a:t>
            </a:r>
          </a:p>
          <a:p>
            <a:endParaRPr lang="en-US" b="0" i="0" dirty="0" smtClean="0"/>
          </a:p>
          <a:p>
            <a:r>
              <a:rPr lang="en-US" b="1" i="1" dirty="0" smtClean="0"/>
              <a:t>Key Takeaway(s):</a:t>
            </a:r>
          </a:p>
          <a:p>
            <a:r>
              <a:rPr lang="en-US" b="0" i="0" dirty="0" smtClean="0"/>
              <a:t>-</a:t>
            </a:r>
          </a:p>
          <a:p>
            <a:endParaRPr lang="en-US" b="0" i="0" dirty="0" smtClean="0"/>
          </a:p>
          <a:p>
            <a:r>
              <a:rPr lang="en-US" b="1" i="1" dirty="0" smtClean="0"/>
              <a:t>Transition / What’s Next:</a:t>
            </a:r>
          </a:p>
          <a:p>
            <a:r>
              <a:rPr lang="en-US" b="0" i="0" dirty="0" smtClean="0"/>
              <a:t>-</a:t>
            </a:r>
          </a:p>
        </p:txBody>
      </p:sp>
    </p:spTree>
    <p:extLst>
      <p:ext uri="{BB962C8B-B14F-4D97-AF65-F5344CB8AC3E}">
        <p14:creationId xmlns:p14="http://schemas.microsoft.com/office/powerpoint/2010/main" val="112025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smtClean="0"/>
              <a:t>Slide approved for public</a:t>
            </a:r>
            <a:r>
              <a:rPr lang="en-US" b="1" i="1" baseline="0" dirty="0" smtClean="0"/>
              <a:t> release </a:t>
            </a:r>
            <a:r>
              <a:rPr lang="en-US" b="1" i="1" baseline="0" dirty="0" err="1" smtClean="0"/>
              <a:t>eProcs</a:t>
            </a:r>
            <a:r>
              <a:rPr lang="en-US" b="1" i="1" baseline="0" dirty="0" smtClean="0"/>
              <a:t> 18-1284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Graphics provided by the AFA CyberPatriot Program Office</a:t>
            </a:r>
          </a:p>
          <a:p>
            <a:endParaRPr lang="en-US" b="1" i="1" dirty="0" smtClean="0"/>
          </a:p>
          <a:p>
            <a:r>
              <a:rPr lang="en-US" b="1" i="1" dirty="0" smtClean="0"/>
              <a:t>Slide Instructions:</a:t>
            </a:r>
            <a:endParaRPr lang="en-US" b="0" i="0" dirty="0" smtClean="0"/>
          </a:p>
          <a:p>
            <a:r>
              <a:rPr lang="en-US" b="0" i="0" dirty="0" smtClean="0"/>
              <a:t>-</a:t>
            </a:r>
          </a:p>
          <a:p>
            <a:endParaRPr lang="en-US" b="0" i="0" dirty="0" smtClean="0"/>
          </a:p>
          <a:p>
            <a:r>
              <a:rPr lang="en-US" b="1" i="1" dirty="0" smtClean="0"/>
              <a:t>Key Takeaway(s):</a:t>
            </a:r>
          </a:p>
          <a:p>
            <a:r>
              <a:rPr lang="en-US" b="0" i="0" dirty="0" smtClean="0"/>
              <a:t>-</a:t>
            </a:r>
          </a:p>
          <a:p>
            <a:endParaRPr lang="en-US" b="0" i="0" dirty="0" smtClean="0"/>
          </a:p>
          <a:p>
            <a:r>
              <a:rPr lang="en-US" b="1" i="1" dirty="0" smtClean="0"/>
              <a:t>Transition / What’s Next:</a:t>
            </a:r>
          </a:p>
          <a:p>
            <a:r>
              <a:rPr lang="en-US" b="0" i="0" dirty="0" smtClean="0"/>
              <a:t>-</a:t>
            </a:r>
          </a:p>
        </p:txBody>
      </p:sp>
    </p:spTree>
    <p:extLst>
      <p:ext uri="{BB962C8B-B14F-4D97-AF65-F5344CB8AC3E}">
        <p14:creationId xmlns:p14="http://schemas.microsoft.com/office/powerpoint/2010/main" val="1123986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smtClean="0"/>
              <a:t>Slide approved for public</a:t>
            </a:r>
            <a:r>
              <a:rPr lang="en-US" b="1" i="1" baseline="0" dirty="0" smtClean="0"/>
              <a:t> release </a:t>
            </a:r>
            <a:r>
              <a:rPr lang="en-US" b="1" i="1" baseline="0" dirty="0" err="1" smtClean="0"/>
              <a:t>eProcs</a:t>
            </a:r>
            <a:r>
              <a:rPr lang="en-US" b="1" i="1" baseline="0" dirty="0" smtClean="0"/>
              <a:t> 18-1670</a:t>
            </a:r>
          </a:p>
          <a:p>
            <a:endParaRPr lang="en-US" b="1" i="1" dirty="0" smtClean="0"/>
          </a:p>
          <a:p>
            <a:r>
              <a:rPr lang="en-US" b="1" i="1" dirty="0" smtClean="0"/>
              <a:t>Slide Instructions:</a:t>
            </a:r>
            <a:endParaRPr lang="en-US" b="0" i="0" dirty="0" smtClean="0"/>
          </a:p>
          <a:p>
            <a:r>
              <a:rPr lang="en-US" b="0" i="0" dirty="0" smtClean="0"/>
              <a:t>Brief overview of</a:t>
            </a:r>
            <a:r>
              <a:rPr lang="en-US" b="0" i="0" baseline="0" dirty="0" smtClean="0"/>
              <a:t> topics covered during presentation</a:t>
            </a:r>
          </a:p>
          <a:p>
            <a:endParaRPr lang="en-US" b="0" i="0" dirty="0" smtClean="0"/>
          </a:p>
          <a:p>
            <a:r>
              <a:rPr lang="en-US" b="1" i="1" dirty="0" smtClean="0"/>
              <a:t>Key Takeaway(s):</a:t>
            </a:r>
          </a:p>
          <a:p>
            <a:r>
              <a:rPr lang="en-US" b="0" i="0" dirty="0" smtClean="0"/>
              <a:t>The</a:t>
            </a:r>
            <a:r>
              <a:rPr lang="en-US" b="0" i="0" baseline="0" dirty="0" smtClean="0"/>
              <a:t> presentation is framed to provide fundamentals about cybersecurity, an overview of cyber workforce needs, and provide an example of a program that is very effective with engaging diverse student interest in cyber and STEM</a:t>
            </a:r>
            <a:endParaRPr lang="en-US" b="0" i="0" dirty="0" smtClean="0"/>
          </a:p>
          <a:p>
            <a:endParaRPr lang="en-US" b="0" i="0" dirty="0" smtClean="0"/>
          </a:p>
          <a:p>
            <a:r>
              <a:rPr lang="en-US" b="1" i="1" dirty="0" smtClean="0"/>
              <a:t>Transition / What’s Next:</a:t>
            </a:r>
          </a:p>
          <a:p>
            <a:r>
              <a:rPr lang="en-US" b="0" i="0" dirty="0" smtClean="0"/>
              <a:t>Start</a:t>
            </a:r>
            <a:r>
              <a:rPr lang="en-US" b="0" i="0" baseline="0" dirty="0" smtClean="0"/>
              <a:t> with cybersecurity fundamentals to ensure audience understands what cybersecurity is and how it relates to them</a:t>
            </a:r>
            <a:endParaRPr lang="en-US" b="0" i="0" dirty="0" smtClean="0"/>
          </a:p>
          <a:p>
            <a:endParaRPr lang="en-US" b="1" i="1" dirty="0" smtClean="0"/>
          </a:p>
          <a:p>
            <a:endParaRPr lang="en-US" b="1" i="1" dirty="0" smtClean="0"/>
          </a:p>
          <a:p>
            <a:endParaRPr lang="en-US" dirty="0"/>
          </a:p>
        </p:txBody>
      </p:sp>
    </p:spTree>
    <p:extLst>
      <p:ext uri="{BB962C8B-B14F-4D97-AF65-F5344CB8AC3E}">
        <p14:creationId xmlns:p14="http://schemas.microsoft.com/office/powerpoint/2010/main" val="2580283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smtClean="0"/>
              <a:t>Slide approved for public</a:t>
            </a:r>
            <a:r>
              <a:rPr lang="en-US" b="1" i="1" baseline="0" dirty="0" smtClean="0"/>
              <a:t> release </a:t>
            </a:r>
            <a:r>
              <a:rPr lang="en-US" b="1" i="1" baseline="0" dirty="0" err="1" smtClean="0"/>
              <a:t>eProcs</a:t>
            </a:r>
            <a:r>
              <a:rPr lang="en-US" b="1" i="1" baseline="0" dirty="0" smtClean="0"/>
              <a:t> 18-1670</a:t>
            </a:r>
          </a:p>
          <a:p>
            <a:endParaRPr lang="en-US" b="1" i="1" dirty="0" smtClean="0"/>
          </a:p>
          <a:p>
            <a:r>
              <a:rPr lang="en-US" b="1" i="1" dirty="0" smtClean="0"/>
              <a:t>Slide Instructions:</a:t>
            </a:r>
            <a:endParaRPr lang="en-US" b="0" i="0" dirty="0" smtClean="0"/>
          </a:p>
          <a:p>
            <a:r>
              <a:rPr lang="en-US" b="0" i="0" dirty="0" smtClean="0"/>
              <a:t>Brief overview of</a:t>
            </a:r>
            <a:r>
              <a:rPr lang="en-US" b="0" i="0" baseline="0" dirty="0" smtClean="0"/>
              <a:t> topics covered during presentation</a:t>
            </a:r>
          </a:p>
          <a:p>
            <a:endParaRPr lang="en-US" b="0" i="0" dirty="0" smtClean="0"/>
          </a:p>
          <a:p>
            <a:r>
              <a:rPr lang="en-US" b="1" i="1" dirty="0" smtClean="0"/>
              <a:t>Key Takeaway(s):</a:t>
            </a:r>
          </a:p>
          <a:p>
            <a:r>
              <a:rPr lang="en-US" b="0" i="0" dirty="0" smtClean="0"/>
              <a:t>The</a:t>
            </a:r>
            <a:r>
              <a:rPr lang="en-US" b="0" i="0" baseline="0" dirty="0" smtClean="0"/>
              <a:t> presentation is framed to provide fundamentals about cybersecurity, an overview of cyber workforce needs, and provide an example of a program that is very effective with engaging diverse student interest in cyber and STEM</a:t>
            </a:r>
            <a:endParaRPr lang="en-US" b="0" i="0" dirty="0" smtClean="0"/>
          </a:p>
          <a:p>
            <a:endParaRPr lang="en-US" b="0" i="0" dirty="0" smtClean="0"/>
          </a:p>
          <a:p>
            <a:r>
              <a:rPr lang="en-US" b="1" i="1" dirty="0" smtClean="0"/>
              <a:t>Transition / What’s Next:</a:t>
            </a:r>
          </a:p>
          <a:p>
            <a:r>
              <a:rPr lang="en-US" b="0" i="0" dirty="0" smtClean="0"/>
              <a:t>Start</a:t>
            </a:r>
            <a:r>
              <a:rPr lang="en-US" b="0" i="0" baseline="0" dirty="0" smtClean="0"/>
              <a:t> with cybersecurity fundamentals to ensure audience understands what cybersecurity is and how it relates to them</a:t>
            </a:r>
            <a:endParaRPr lang="en-US" b="0" i="0" dirty="0" smtClean="0"/>
          </a:p>
          <a:p>
            <a:endParaRPr lang="en-US" b="1" i="1" dirty="0" smtClean="0"/>
          </a:p>
          <a:p>
            <a:endParaRPr lang="en-US" b="1" i="1" dirty="0" smtClean="0"/>
          </a:p>
          <a:p>
            <a:endParaRPr lang="en-US" dirty="0"/>
          </a:p>
        </p:txBody>
      </p:sp>
    </p:spTree>
    <p:extLst>
      <p:ext uri="{BB962C8B-B14F-4D97-AF65-F5344CB8AC3E}">
        <p14:creationId xmlns:p14="http://schemas.microsoft.com/office/powerpoint/2010/main" val="2306255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Horizontal_Slant_for_Cover_Page.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squar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sp>
        <p:nvSpPr>
          <p:cNvPr id="17" name="Text Placeholder 16"/>
          <p:cNvSpPr>
            <a:spLocks noGrp="1"/>
          </p:cNvSpPr>
          <p:nvPr>
            <p:ph type="body" sz="quarter" idx="23" hasCustomPrompt="1"/>
          </p:nvPr>
        </p:nvSpPr>
        <p:spPr>
          <a:xfrm>
            <a:off x="1" y="4731027"/>
            <a:ext cx="3732904" cy="1486894"/>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a:t>
            </a:r>
            <a:endParaRPr lang="en-US" dirty="0"/>
          </a:p>
        </p:txBody>
      </p:sp>
    </p:spTree>
    <p:extLst>
      <p:ext uri="{BB962C8B-B14F-4D97-AF65-F5344CB8AC3E}">
        <p14:creationId xmlns:p14="http://schemas.microsoft.com/office/powerpoint/2010/main" val="354225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dirty="0"/>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266209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6" name="Picture 5" descr="Logo 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1177300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74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Horizontal_Slant_for_Cover_Page.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squar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sp>
        <p:nvSpPr>
          <p:cNvPr id="17" name="Text Placeholder 16"/>
          <p:cNvSpPr>
            <a:spLocks noGrp="1"/>
          </p:cNvSpPr>
          <p:nvPr>
            <p:ph type="body" sz="quarter" idx="23" hasCustomPrompt="1"/>
          </p:nvPr>
        </p:nvSpPr>
        <p:spPr>
          <a:xfrm>
            <a:off x="1" y="4731027"/>
            <a:ext cx="3732904" cy="1486894"/>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a:t>
            </a:r>
            <a:endParaRPr lang="en-US" dirty="0"/>
          </a:p>
        </p:txBody>
      </p:sp>
    </p:spTree>
    <p:extLst>
      <p:ext uri="{BB962C8B-B14F-4D97-AF65-F5344CB8AC3E}">
        <p14:creationId xmlns:p14="http://schemas.microsoft.com/office/powerpoint/2010/main" val="3409578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11" name="Picture 10" descr="Slant_and_logo_for_Horizontal.png"/>
          <p:cNvPicPr>
            <a:picLocks noChangeAspect="1"/>
          </p:cNvPicPr>
          <p:nvPr userDrawn="1"/>
        </p:nvPicPr>
        <p:blipFill>
          <a:blip r:embed="rId2" cstate="print"/>
          <a:stretch>
            <a:fillRect/>
          </a:stretch>
        </p:blipFill>
        <p:spPr>
          <a:xfrm>
            <a:off x="0" y="0"/>
            <a:ext cx="9144000" cy="6858000"/>
          </a:xfrm>
          <a:prstGeom prst="rect">
            <a:avLst/>
          </a:prstGeom>
        </p:spPr>
      </p:pic>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spTree>
    <p:extLst>
      <p:ext uri="{BB962C8B-B14F-4D97-AF65-F5344CB8AC3E}">
        <p14:creationId xmlns:p14="http://schemas.microsoft.com/office/powerpoint/2010/main" val="13765730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dirty="0"/>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1441100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dirty="0"/>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3669434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6" name="Picture 5" descr="Logo 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706792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472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Horizontal_Slant_for_Cover_Page.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squar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sp>
        <p:nvSpPr>
          <p:cNvPr id="17" name="Text Placeholder 16"/>
          <p:cNvSpPr>
            <a:spLocks noGrp="1"/>
          </p:cNvSpPr>
          <p:nvPr>
            <p:ph type="body" sz="quarter" idx="23" hasCustomPrompt="1"/>
          </p:nvPr>
        </p:nvSpPr>
        <p:spPr>
          <a:xfrm>
            <a:off x="1" y="4731027"/>
            <a:ext cx="3732904" cy="1486894"/>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a:t>
            </a:r>
            <a:endParaRPr lang="en-US" dirty="0"/>
          </a:p>
        </p:txBody>
      </p:sp>
    </p:spTree>
    <p:extLst>
      <p:ext uri="{BB962C8B-B14F-4D97-AF65-F5344CB8AC3E}">
        <p14:creationId xmlns:p14="http://schemas.microsoft.com/office/powerpoint/2010/main" val="584745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11" name="Picture 10" descr="Slant_and_logo_for_Horizontal.png"/>
          <p:cNvPicPr>
            <a:picLocks noChangeAspect="1"/>
          </p:cNvPicPr>
          <p:nvPr userDrawn="1"/>
        </p:nvPicPr>
        <p:blipFill>
          <a:blip r:embed="rId2" cstate="print"/>
          <a:stretch>
            <a:fillRect/>
          </a:stretch>
        </p:blipFill>
        <p:spPr>
          <a:xfrm>
            <a:off x="0" y="0"/>
            <a:ext cx="9144000" cy="6858000"/>
          </a:xfrm>
          <a:prstGeom prst="rect">
            <a:avLst/>
          </a:prstGeom>
        </p:spPr>
      </p:pic>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spTree>
    <p:extLst>
      <p:ext uri="{BB962C8B-B14F-4D97-AF65-F5344CB8AC3E}">
        <p14:creationId xmlns:p14="http://schemas.microsoft.com/office/powerpoint/2010/main" val="12144237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11" name="Picture 10" descr="Slant_and_logo_for_Horizontal.png"/>
          <p:cNvPicPr>
            <a:picLocks noChangeAspect="1"/>
          </p:cNvPicPr>
          <p:nvPr userDrawn="1"/>
        </p:nvPicPr>
        <p:blipFill>
          <a:blip r:embed="rId2" cstate="print"/>
          <a:stretch>
            <a:fillRect/>
          </a:stretch>
        </p:blipFill>
        <p:spPr>
          <a:xfrm>
            <a:off x="0" y="0"/>
            <a:ext cx="9144000" cy="6858000"/>
          </a:xfrm>
          <a:prstGeom prst="rect">
            <a:avLst/>
          </a:prstGeom>
        </p:spPr>
      </p:pic>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spTree>
    <p:extLst>
      <p:ext uri="{BB962C8B-B14F-4D97-AF65-F5344CB8AC3E}">
        <p14:creationId xmlns:p14="http://schemas.microsoft.com/office/powerpoint/2010/main" val="19747216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dirty="0"/>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1887342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dirty="0"/>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710551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6" name="Picture 5" descr="Logo 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2575554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345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Horizontal_Slant_for_Cover_Page.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squar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sp>
        <p:nvSpPr>
          <p:cNvPr id="17" name="Text Placeholder 16"/>
          <p:cNvSpPr>
            <a:spLocks noGrp="1"/>
          </p:cNvSpPr>
          <p:nvPr>
            <p:ph type="body" sz="quarter" idx="23" hasCustomPrompt="1"/>
          </p:nvPr>
        </p:nvSpPr>
        <p:spPr>
          <a:xfrm>
            <a:off x="1" y="4731027"/>
            <a:ext cx="3732904" cy="1486894"/>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a:t>
            </a:r>
            <a:endParaRPr lang="en-US" dirty="0"/>
          </a:p>
        </p:txBody>
      </p:sp>
    </p:spTree>
    <p:extLst>
      <p:ext uri="{BB962C8B-B14F-4D97-AF65-F5344CB8AC3E}">
        <p14:creationId xmlns:p14="http://schemas.microsoft.com/office/powerpoint/2010/main" val="1265211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11" name="Picture 10" descr="Slant_and_logo_for_Horizontal.png"/>
          <p:cNvPicPr>
            <a:picLocks noChangeAspect="1"/>
          </p:cNvPicPr>
          <p:nvPr userDrawn="1"/>
        </p:nvPicPr>
        <p:blipFill>
          <a:blip r:embed="rId2" cstate="print"/>
          <a:stretch>
            <a:fillRect/>
          </a:stretch>
        </p:blipFill>
        <p:spPr>
          <a:xfrm>
            <a:off x="0" y="0"/>
            <a:ext cx="9144000" cy="6858000"/>
          </a:xfrm>
          <a:prstGeom prst="rect">
            <a:avLst/>
          </a:prstGeom>
        </p:spPr>
      </p:pic>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spTree>
    <p:extLst>
      <p:ext uri="{BB962C8B-B14F-4D97-AF65-F5344CB8AC3E}">
        <p14:creationId xmlns:p14="http://schemas.microsoft.com/office/powerpoint/2010/main" val="231828591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dirty="0"/>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3238521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dirty="0"/>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2608306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6" name="Picture 5" descr="Logo 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100101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dirty="0"/>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2853073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749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Horizontal_Slant_for_Cover_Page.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squar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sp>
        <p:nvSpPr>
          <p:cNvPr id="17" name="Text Placeholder 16"/>
          <p:cNvSpPr>
            <a:spLocks noGrp="1"/>
          </p:cNvSpPr>
          <p:nvPr>
            <p:ph type="body" sz="quarter" idx="23" hasCustomPrompt="1"/>
          </p:nvPr>
        </p:nvSpPr>
        <p:spPr>
          <a:xfrm>
            <a:off x="1" y="4731027"/>
            <a:ext cx="3732904" cy="1486894"/>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a:t>
            </a:r>
            <a:endParaRPr lang="en-US" dirty="0"/>
          </a:p>
        </p:txBody>
      </p:sp>
    </p:spTree>
    <p:extLst>
      <p:ext uri="{BB962C8B-B14F-4D97-AF65-F5344CB8AC3E}">
        <p14:creationId xmlns:p14="http://schemas.microsoft.com/office/powerpoint/2010/main" val="3055930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11" name="Picture 10" descr="Slant_and_logo_for_Horizontal.png"/>
          <p:cNvPicPr>
            <a:picLocks noChangeAspect="1"/>
          </p:cNvPicPr>
          <p:nvPr userDrawn="1"/>
        </p:nvPicPr>
        <p:blipFill>
          <a:blip r:embed="rId2" cstate="print"/>
          <a:stretch>
            <a:fillRect/>
          </a:stretch>
        </p:blipFill>
        <p:spPr>
          <a:xfrm>
            <a:off x="0" y="0"/>
            <a:ext cx="9144000" cy="6858000"/>
          </a:xfrm>
          <a:prstGeom prst="rect">
            <a:avLst/>
          </a:prstGeom>
        </p:spPr>
      </p:pic>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spTree>
    <p:extLst>
      <p:ext uri="{BB962C8B-B14F-4D97-AF65-F5344CB8AC3E}">
        <p14:creationId xmlns:p14="http://schemas.microsoft.com/office/powerpoint/2010/main" val="6689005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dirty="0"/>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24761680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dirty="0"/>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3892973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6" name="Picture 5" descr="Logo 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6697782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713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Horizontal_Slant_for_Cover_Page.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squar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sp>
        <p:nvSpPr>
          <p:cNvPr id="17" name="Text Placeholder 16"/>
          <p:cNvSpPr>
            <a:spLocks noGrp="1"/>
          </p:cNvSpPr>
          <p:nvPr>
            <p:ph type="body" sz="quarter" idx="23" hasCustomPrompt="1"/>
          </p:nvPr>
        </p:nvSpPr>
        <p:spPr>
          <a:xfrm>
            <a:off x="1" y="4731027"/>
            <a:ext cx="3732904" cy="1486894"/>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a:t>
            </a:r>
            <a:endParaRPr lang="en-US" dirty="0"/>
          </a:p>
        </p:txBody>
      </p:sp>
    </p:spTree>
    <p:extLst>
      <p:ext uri="{BB962C8B-B14F-4D97-AF65-F5344CB8AC3E}">
        <p14:creationId xmlns:p14="http://schemas.microsoft.com/office/powerpoint/2010/main" val="3294687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11" name="Picture 10" descr="Slant_and_logo_for_Horizontal.png"/>
          <p:cNvPicPr>
            <a:picLocks noChangeAspect="1"/>
          </p:cNvPicPr>
          <p:nvPr userDrawn="1"/>
        </p:nvPicPr>
        <p:blipFill>
          <a:blip r:embed="rId2" cstate="print"/>
          <a:stretch>
            <a:fillRect/>
          </a:stretch>
        </p:blipFill>
        <p:spPr>
          <a:xfrm>
            <a:off x="0" y="0"/>
            <a:ext cx="9144000" cy="6858000"/>
          </a:xfrm>
          <a:prstGeom prst="rect">
            <a:avLst/>
          </a:prstGeom>
        </p:spPr>
      </p:pic>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spTree>
    <p:extLst>
      <p:ext uri="{BB962C8B-B14F-4D97-AF65-F5344CB8AC3E}">
        <p14:creationId xmlns:p14="http://schemas.microsoft.com/office/powerpoint/2010/main" val="164003292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dirty="0"/>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405760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dirty="0"/>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12334915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dirty="0"/>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6444791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6" name="Picture 5" descr="Logo 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17232442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730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Horizontal_Slant_for_Cover_Page.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squar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sp>
        <p:nvSpPr>
          <p:cNvPr id="17" name="Text Placeholder 16"/>
          <p:cNvSpPr>
            <a:spLocks noGrp="1"/>
          </p:cNvSpPr>
          <p:nvPr>
            <p:ph type="body" sz="quarter" idx="23" hasCustomPrompt="1"/>
          </p:nvPr>
        </p:nvSpPr>
        <p:spPr>
          <a:xfrm>
            <a:off x="1" y="4731027"/>
            <a:ext cx="3732904" cy="1486894"/>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a:t>
            </a:r>
            <a:endParaRPr lang="en-US" dirty="0"/>
          </a:p>
        </p:txBody>
      </p:sp>
    </p:spTree>
    <p:extLst>
      <p:ext uri="{BB962C8B-B14F-4D97-AF65-F5344CB8AC3E}">
        <p14:creationId xmlns:p14="http://schemas.microsoft.com/office/powerpoint/2010/main" val="34561348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11" name="Picture 10" descr="Slant_and_logo_for_Horizontal.png"/>
          <p:cNvPicPr>
            <a:picLocks noChangeAspect="1"/>
          </p:cNvPicPr>
          <p:nvPr userDrawn="1"/>
        </p:nvPicPr>
        <p:blipFill>
          <a:blip r:embed="rId2" cstate="print"/>
          <a:stretch>
            <a:fillRect/>
          </a:stretch>
        </p:blipFill>
        <p:spPr>
          <a:xfrm>
            <a:off x="0" y="0"/>
            <a:ext cx="9144000" cy="6858000"/>
          </a:xfrm>
          <a:prstGeom prst="rect">
            <a:avLst/>
          </a:prstGeom>
        </p:spPr>
      </p:pic>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spTree>
    <p:extLst>
      <p:ext uri="{BB962C8B-B14F-4D97-AF65-F5344CB8AC3E}">
        <p14:creationId xmlns:p14="http://schemas.microsoft.com/office/powerpoint/2010/main" val="171341586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dirty="0"/>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8249133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dirty="0"/>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17612774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6" name="Picture 5" descr="Logo 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42834446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3524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7"/>
            <a:ext cx="9144000" cy="937260"/>
          </a:xfrm>
          <a:prstGeom prst="rect">
            <a:avLst/>
          </a:prstGeom>
        </p:spPr>
      </p:pic>
      <p:sp>
        <p:nvSpPr>
          <p:cNvPr id="2" name="Title 1"/>
          <p:cNvSpPr>
            <a:spLocks noGrp="1"/>
          </p:cNvSpPr>
          <p:nvPr>
            <p:ph type="title"/>
          </p:nvPr>
        </p:nvSpPr>
        <p:spPr/>
        <p:txBody>
          <a:bodyPr/>
          <a:lstStyle>
            <a:lvl1pPr marL="1416125" indent="0" algn="l">
              <a:defRPr sz="2741">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lIns="91408" tIns="45704" rIns="91408" bIns="45704"/>
          <a:lstStyle/>
          <a:p>
            <a:pPr defTabSz="872207"/>
            <a:fld id="{88EB8516-46CE-41D6-BE0D-A50F2159111D}" type="datetime1">
              <a:rPr lang="en-GB" sz="1713" smtClean="0">
                <a:solidFill>
                  <a:prstClr val="black"/>
                </a:solidFill>
              </a:rPr>
              <a:pPr defTabSz="872207"/>
              <a:t>24/01/2019</a:t>
            </a:fld>
            <a:endParaRPr lang="en-GB" sz="1713" dirty="0">
              <a:solidFill>
                <a:prstClr val="black"/>
              </a:solidFill>
            </a:endParaRPr>
          </a:p>
        </p:txBody>
      </p:sp>
      <p:sp>
        <p:nvSpPr>
          <p:cNvPr id="6" name="Slide Number Placeholder 5"/>
          <p:cNvSpPr>
            <a:spLocks noGrp="1"/>
          </p:cNvSpPr>
          <p:nvPr>
            <p:ph type="sldNum" sz="quarter" idx="12"/>
          </p:nvPr>
        </p:nvSpPr>
        <p:spPr/>
        <p:txBody>
          <a:bodyPr/>
          <a:lstStyle/>
          <a:p>
            <a:fld id="{AED58249-C8A2-441F-B751-70607D36650F}" type="slidenum">
              <a:rPr lang="en-GB" smtClean="0">
                <a:solidFill>
                  <a:prstClr val="black">
                    <a:tint val="75000"/>
                  </a:prstClr>
                </a:solidFill>
              </a:rPr>
              <a:pPr/>
              <a:t>‹#›</a:t>
            </a:fld>
            <a:endParaRPr lang="en-GB" dirty="0">
              <a:solidFill>
                <a:prstClr val="black">
                  <a:tint val="75000"/>
                </a:prstClr>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193" y="85454"/>
            <a:ext cx="1420898" cy="1380744"/>
          </a:xfrm>
          <a:prstGeom prst="rect">
            <a:avLst/>
          </a:prstGeom>
        </p:spPr>
      </p:pic>
    </p:spTree>
    <p:extLst>
      <p:ext uri="{BB962C8B-B14F-4D97-AF65-F5344CB8AC3E}">
        <p14:creationId xmlns:p14="http://schemas.microsoft.com/office/powerpoint/2010/main" val="370460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6" name="Picture 5" descr="Logo 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4360628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9295" indent="0" algn="ctr">
              <a:buNone/>
              <a:defRPr>
                <a:solidFill>
                  <a:schemeClr val="tx1">
                    <a:tint val="75000"/>
                  </a:schemeClr>
                </a:solidFill>
              </a:defRPr>
            </a:lvl2pPr>
            <a:lvl3pPr marL="898590" indent="0" algn="ctr">
              <a:buNone/>
              <a:defRPr>
                <a:solidFill>
                  <a:schemeClr val="tx1">
                    <a:tint val="75000"/>
                  </a:schemeClr>
                </a:solidFill>
              </a:defRPr>
            </a:lvl3pPr>
            <a:lvl4pPr marL="1347886" indent="0" algn="ctr">
              <a:buNone/>
              <a:defRPr>
                <a:solidFill>
                  <a:schemeClr val="tx1">
                    <a:tint val="75000"/>
                  </a:schemeClr>
                </a:solidFill>
              </a:defRPr>
            </a:lvl4pPr>
            <a:lvl5pPr marL="1797181" indent="0" algn="ctr">
              <a:buNone/>
              <a:defRPr>
                <a:solidFill>
                  <a:schemeClr val="tx1">
                    <a:tint val="75000"/>
                  </a:schemeClr>
                </a:solidFill>
              </a:defRPr>
            </a:lvl5pPr>
            <a:lvl6pPr marL="2246477" indent="0" algn="ctr">
              <a:buNone/>
              <a:defRPr>
                <a:solidFill>
                  <a:schemeClr val="tx1">
                    <a:tint val="75000"/>
                  </a:schemeClr>
                </a:solidFill>
              </a:defRPr>
            </a:lvl6pPr>
            <a:lvl7pPr marL="2695770" indent="0" algn="ctr">
              <a:buNone/>
              <a:defRPr>
                <a:solidFill>
                  <a:schemeClr val="tx1">
                    <a:tint val="75000"/>
                  </a:schemeClr>
                </a:solidFill>
              </a:defRPr>
            </a:lvl7pPr>
            <a:lvl8pPr marL="3145067" indent="0" algn="ctr">
              <a:buNone/>
              <a:defRPr>
                <a:solidFill>
                  <a:schemeClr val="tx1">
                    <a:tint val="75000"/>
                  </a:schemeClr>
                </a:solidFill>
              </a:defRPr>
            </a:lvl8pPr>
            <a:lvl9pPr marL="3594359" indent="0" algn="ctr">
              <a:buNone/>
              <a:defRPr>
                <a:solidFill>
                  <a:schemeClr val="tx1">
                    <a:tint val="75000"/>
                  </a:schemeClr>
                </a:solidFill>
              </a:defRPr>
            </a:lvl9pPr>
          </a:lstStyle>
          <a:p>
            <a:r>
              <a:rPr lang="en-US" smtClean="0"/>
              <a:t>Click to edit Master subtitle style</a:t>
            </a:r>
            <a:endParaRPr lang="en-GB"/>
          </a:p>
        </p:txBody>
      </p:sp>
      <p:sp>
        <p:nvSpPr>
          <p:cNvPr id="6" name="Slide Number Placeholder 5"/>
          <p:cNvSpPr>
            <a:spLocks noGrp="1"/>
          </p:cNvSpPr>
          <p:nvPr>
            <p:ph type="sldNum" sz="quarter" idx="12"/>
          </p:nvPr>
        </p:nvSpPr>
        <p:spPr/>
        <p:txBody>
          <a:bodyPr/>
          <a:lstStyle/>
          <a:p>
            <a:fld id="{AED58249-C8A2-441F-B751-70607D36650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89862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27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Horizontal_Slant_for_Cover_Page.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squar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sp>
        <p:nvSpPr>
          <p:cNvPr id="17" name="Text Placeholder 16"/>
          <p:cNvSpPr>
            <a:spLocks noGrp="1"/>
          </p:cNvSpPr>
          <p:nvPr>
            <p:ph type="body" sz="quarter" idx="23" hasCustomPrompt="1"/>
          </p:nvPr>
        </p:nvSpPr>
        <p:spPr>
          <a:xfrm>
            <a:off x="1" y="4731027"/>
            <a:ext cx="3732904" cy="1486894"/>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a:t>
            </a:r>
            <a:endParaRPr lang="en-US" dirty="0"/>
          </a:p>
        </p:txBody>
      </p:sp>
    </p:spTree>
    <p:extLst>
      <p:ext uri="{BB962C8B-B14F-4D97-AF65-F5344CB8AC3E}">
        <p14:creationId xmlns:p14="http://schemas.microsoft.com/office/powerpoint/2010/main" val="108363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11" name="Picture 10" descr="Slant_and_logo_for_Horizontal.png"/>
          <p:cNvPicPr>
            <a:picLocks noChangeAspect="1"/>
          </p:cNvPicPr>
          <p:nvPr userDrawn="1"/>
        </p:nvPicPr>
        <p:blipFill>
          <a:blip r:embed="rId2" cstate="print"/>
          <a:stretch>
            <a:fillRect/>
          </a:stretch>
        </p:blipFill>
        <p:spPr>
          <a:xfrm>
            <a:off x="0" y="0"/>
            <a:ext cx="9144000" cy="6858000"/>
          </a:xfrm>
          <a:prstGeom prst="rect">
            <a:avLst/>
          </a:prstGeom>
        </p:spPr>
      </p:pic>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spTree>
    <p:extLst>
      <p:ext uri="{BB962C8B-B14F-4D97-AF65-F5344CB8AC3E}">
        <p14:creationId xmlns:p14="http://schemas.microsoft.com/office/powerpoint/2010/main" val="6067246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dirty="0"/>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cs typeface="Arial" charset="0"/>
            </a:endParaRPr>
          </a:p>
        </p:txBody>
      </p:sp>
    </p:spTree>
    <p:extLst>
      <p:ext uri="{BB962C8B-B14F-4D97-AF65-F5344CB8AC3E}">
        <p14:creationId xmlns:p14="http://schemas.microsoft.com/office/powerpoint/2010/main" val="985981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5.xml"/><Relationship Id="rId7" Type="http://schemas.openxmlformats.org/officeDocument/2006/relationships/theme" Target="../theme/theme8.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0.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fontAlgn="base">
              <a:spcBef>
                <a:spcPct val="0"/>
              </a:spcBef>
              <a:spcAft>
                <a:spcPct val="0"/>
              </a:spcAft>
              <a:defRPr/>
            </a:pPr>
            <a:endParaRPr lang="en-US" dirty="0">
              <a:solidFill>
                <a:srgbClr val="000000"/>
              </a:solidFill>
              <a:cs typeface="Arial" charset="0"/>
            </a:endParaRPr>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pPr fontAlgn="base">
              <a:spcBef>
                <a:spcPct val="0"/>
              </a:spcBef>
              <a:spcAft>
                <a:spcPct val="0"/>
              </a:spcAft>
            </a:pPr>
            <a:fld id="{8E41F33A-8A61-4937-A58C-46521EFFC1C2}" type="slidenum">
              <a:rPr lang="en-US">
                <a:cs typeface="Arial" charset="0"/>
              </a:rPr>
              <a:pPr fontAlgn="base">
                <a:spcBef>
                  <a:spcPct val="0"/>
                </a:spcBef>
                <a:spcAft>
                  <a:spcPct val="0"/>
                </a:spcAft>
              </a:pPr>
              <a:t>‹#›</a:t>
            </a:fld>
            <a:endParaRPr lang="en-US" dirty="0">
              <a:cs typeface="Arial" charset="0"/>
            </a:endParaRPr>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11" name="Picture 10" descr="noc_logo blue_PNG.png"/>
          <p:cNvPicPr>
            <a:picLocks noChangeAspect="1"/>
          </p:cNvPicPr>
          <p:nvPr userDrawn="1"/>
        </p:nvPicPr>
        <p:blipFill>
          <a:blip r:embed="rId8" cstate="print"/>
          <a:stretch>
            <a:fillRect/>
          </a:stretch>
        </p:blipFill>
        <p:spPr>
          <a:xfrm>
            <a:off x="7148539" y="383381"/>
            <a:ext cx="1760445" cy="306744"/>
          </a:xfrm>
          <a:prstGeom prst="rect">
            <a:avLst/>
          </a:prstGeom>
        </p:spPr>
      </p:pic>
    </p:spTree>
    <p:extLst>
      <p:ext uri="{BB962C8B-B14F-4D97-AF65-F5344CB8AC3E}">
        <p14:creationId xmlns:p14="http://schemas.microsoft.com/office/powerpoint/2010/main" val="30008926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hdr="0" ft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fontAlgn="base">
              <a:spcBef>
                <a:spcPct val="0"/>
              </a:spcBef>
              <a:spcAft>
                <a:spcPct val="0"/>
              </a:spcAft>
              <a:defRPr/>
            </a:pPr>
            <a:endParaRPr lang="en-US" dirty="0">
              <a:solidFill>
                <a:srgbClr val="000000"/>
              </a:solidFill>
              <a:cs typeface="Arial" charset="0"/>
            </a:endParaRPr>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pPr fontAlgn="base">
              <a:spcBef>
                <a:spcPct val="0"/>
              </a:spcBef>
              <a:spcAft>
                <a:spcPct val="0"/>
              </a:spcAft>
            </a:pPr>
            <a:fld id="{8E41F33A-8A61-4937-A58C-46521EFFC1C2}" type="slidenum">
              <a:rPr lang="en-US">
                <a:cs typeface="Arial" charset="0"/>
              </a:rPr>
              <a:pPr fontAlgn="base">
                <a:spcBef>
                  <a:spcPct val="0"/>
                </a:spcBef>
                <a:spcAft>
                  <a:spcPct val="0"/>
                </a:spcAft>
              </a:pPr>
              <a:t>‹#›</a:t>
            </a:fld>
            <a:endParaRPr lang="en-US" dirty="0">
              <a:cs typeface="Arial" charset="0"/>
            </a:endParaRPr>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11" name="Picture 10" descr="noc_logo blue_PNG.png"/>
          <p:cNvPicPr>
            <a:picLocks noChangeAspect="1"/>
          </p:cNvPicPr>
          <p:nvPr userDrawn="1"/>
        </p:nvPicPr>
        <p:blipFill>
          <a:blip r:embed="rId8" cstate="print"/>
          <a:stretch>
            <a:fillRect/>
          </a:stretch>
        </p:blipFill>
        <p:spPr>
          <a:xfrm>
            <a:off x="7148539" y="383381"/>
            <a:ext cx="1760445" cy="306744"/>
          </a:xfrm>
          <a:prstGeom prst="rect">
            <a:avLst/>
          </a:prstGeom>
        </p:spPr>
      </p:pic>
    </p:spTree>
    <p:extLst>
      <p:ext uri="{BB962C8B-B14F-4D97-AF65-F5344CB8AC3E}">
        <p14:creationId xmlns:p14="http://schemas.microsoft.com/office/powerpoint/2010/main" val="34539359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hf hdr="0" ft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fontAlgn="base">
              <a:spcBef>
                <a:spcPct val="0"/>
              </a:spcBef>
              <a:spcAft>
                <a:spcPct val="0"/>
              </a:spcAft>
              <a:defRPr/>
            </a:pPr>
            <a:endParaRPr lang="en-US" dirty="0">
              <a:solidFill>
                <a:srgbClr val="000000"/>
              </a:solidFill>
              <a:cs typeface="Arial" charset="0"/>
            </a:endParaRPr>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pPr fontAlgn="base">
              <a:spcBef>
                <a:spcPct val="0"/>
              </a:spcBef>
              <a:spcAft>
                <a:spcPct val="0"/>
              </a:spcAft>
            </a:pPr>
            <a:fld id="{8E41F33A-8A61-4937-A58C-46521EFFC1C2}" type="slidenum">
              <a:rPr lang="en-US">
                <a:cs typeface="Arial" charset="0"/>
              </a:rPr>
              <a:pPr fontAlgn="base">
                <a:spcBef>
                  <a:spcPct val="0"/>
                </a:spcBef>
                <a:spcAft>
                  <a:spcPct val="0"/>
                </a:spcAft>
              </a:pPr>
              <a:t>‹#›</a:t>
            </a:fld>
            <a:endParaRPr lang="en-US" dirty="0">
              <a:cs typeface="Arial" charset="0"/>
            </a:endParaRPr>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11" name="Picture 10" descr="noc_logo blue_PNG.png"/>
          <p:cNvPicPr>
            <a:picLocks noChangeAspect="1"/>
          </p:cNvPicPr>
          <p:nvPr userDrawn="1"/>
        </p:nvPicPr>
        <p:blipFill>
          <a:blip r:embed="rId8" cstate="print"/>
          <a:stretch>
            <a:fillRect/>
          </a:stretch>
        </p:blipFill>
        <p:spPr>
          <a:xfrm>
            <a:off x="7148539" y="383381"/>
            <a:ext cx="1760445" cy="306744"/>
          </a:xfrm>
          <a:prstGeom prst="rect">
            <a:avLst/>
          </a:prstGeom>
        </p:spPr>
      </p:pic>
    </p:spTree>
    <p:extLst>
      <p:ext uri="{BB962C8B-B14F-4D97-AF65-F5344CB8AC3E}">
        <p14:creationId xmlns:p14="http://schemas.microsoft.com/office/powerpoint/2010/main" val="170529119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hf hdr="0" ft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fontAlgn="base">
              <a:spcBef>
                <a:spcPct val="0"/>
              </a:spcBef>
              <a:spcAft>
                <a:spcPct val="0"/>
              </a:spcAft>
              <a:defRPr/>
            </a:pPr>
            <a:endParaRPr lang="en-US" dirty="0">
              <a:solidFill>
                <a:srgbClr val="000000"/>
              </a:solidFill>
              <a:cs typeface="Arial" charset="0"/>
            </a:endParaRPr>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pPr fontAlgn="base">
              <a:spcBef>
                <a:spcPct val="0"/>
              </a:spcBef>
              <a:spcAft>
                <a:spcPct val="0"/>
              </a:spcAft>
            </a:pPr>
            <a:fld id="{8E41F33A-8A61-4937-A58C-46521EFFC1C2}" type="slidenum">
              <a:rPr lang="en-US">
                <a:cs typeface="Arial" charset="0"/>
              </a:rPr>
              <a:pPr fontAlgn="base">
                <a:spcBef>
                  <a:spcPct val="0"/>
                </a:spcBef>
                <a:spcAft>
                  <a:spcPct val="0"/>
                </a:spcAft>
              </a:pPr>
              <a:t>‹#›</a:t>
            </a:fld>
            <a:endParaRPr lang="en-US" dirty="0">
              <a:cs typeface="Arial" charset="0"/>
            </a:endParaRPr>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11" name="Picture 10" descr="noc_logo blue_PNG.png"/>
          <p:cNvPicPr>
            <a:picLocks noChangeAspect="1"/>
          </p:cNvPicPr>
          <p:nvPr userDrawn="1"/>
        </p:nvPicPr>
        <p:blipFill>
          <a:blip r:embed="rId8" cstate="print"/>
          <a:stretch>
            <a:fillRect/>
          </a:stretch>
        </p:blipFill>
        <p:spPr>
          <a:xfrm>
            <a:off x="7148539" y="383381"/>
            <a:ext cx="1760445" cy="306744"/>
          </a:xfrm>
          <a:prstGeom prst="rect">
            <a:avLst/>
          </a:prstGeom>
        </p:spPr>
      </p:pic>
    </p:spTree>
    <p:extLst>
      <p:ext uri="{BB962C8B-B14F-4D97-AF65-F5344CB8AC3E}">
        <p14:creationId xmlns:p14="http://schemas.microsoft.com/office/powerpoint/2010/main" val="1244588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Lst>
  <p:hf hdr="0" ft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fontAlgn="base">
              <a:spcBef>
                <a:spcPct val="0"/>
              </a:spcBef>
              <a:spcAft>
                <a:spcPct val="0"/>
              </a:spcAft>
              <a:defRPr/>
            </a:pPr>
            <a:endParaRPr lang="en-US" dirty="0">
              <a:solidFill>
                <a:srgbClr val="000000"/>
              </a:solidFill>
              <a:cs typeface="Arial" charset="0"/>
            </a:endParaRPr>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pPr fontAlgn="base">
              <a:spcBef>
                <a:spcPct val="0"/>
              </a:spcBef>
              <a:spcAft>
                <a:spcPct val="0"/>
              </a:spcAft>
            </a:pPr>
            <a:fld id="{8E41F33A-8A61-4937-A58C-46521EFFC1C2}" type="slidenum">
              <a:rPr lang="en-US">
                <a:cs typeface="Arial" charset="0"/>
              </a:rPr>
              <a:pPr fontAlgn="base">
                <a:spcBef>
                  <a:spcPct val="0"/>
                </a:spcBef>
                <a:spcAft>
                  <a:spcPct val="0"/>
                </a:spcAft>
              </a:pPr>
              <a:t>‹#›</a:t>
            </a:fld>
            <a:endParaRPr lang="en-US" dirty="0">
              <a:cs typeface="Arial" charset="0"/>
            </a:endParaRPr>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11" name="Picture 10" descr="noc_logo blue_PNG.png"/>
          <p:cNvPicPr>
            <a:picLocks noChangeAspect="1"/>
          </p:cNvPicPr>
          <p:nvPr userDrawn="1"/>
        </p:nvPicPr>
        <p:blipFill>
          <a:blip r:embed="rId8" cstate="print"/>
          <a:stretch>
            <a:fillRect/>
          </a:stretch>
        </p:blipFill>
        <p:spPr>
          <a:xfrm>
            <a:off x="7148539" y="383381"/>
            <a:ext cx="1760445" cy="306744"/>
          </a:xfrm>
          <a:prstGeom prst="rect">
            <a:avLst/>
          </a:prstGeom>
        </p:spPr>
      </p:pic>
    </p:spTree>
    <p:extLst>
      <p:ext uri="{BB962C8B-B14F-4D97-AF65-F5344CB8AC3E}">
        <p14:creationId xmlns:p14="http://schemas.microsoft.com/office/powerpoint/2010/main" val="408572826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hf hdr="0" ft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fontAlgn="base">
              <a:spcBef>
                <a:spcPct val="0"/>
              </a:spcBef>
              <a:spcAft>
                <a:spcPct val="0"/>
              </a:spcAft>
              <a:defRPr/>
            </a:pPr>
            <a:endParaRPr lang="en-US" dirty="0">
              <a:solidFill>
                <a:srgbClr val="000000"/>
              </a:solidFill>
              <a:cs typeface="Arial" charset="0"/>
            </a:endParaRPr>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pPr fontAlgn="base">
              <a:spcBef>
                <a:spcPct val="0"/>
              </a:spcBef>
              <a:spcAft>
                <a:spcPct val="0"/>
              </a:spcAft>
            </a:pPr>
            <a:fld id="{8E41F33A-8A61-4937-A58C-46521EFFC1C2}" type="slidenum">
              <a:rPr lang="en-US">
                <a:cs typeface="Arial" charset="0"/>
              </a:rPr>
              <a:pPr fontAlgn="base">
                <a:spcBef>
                  <a:spcPct val="0"/>
                </a:spcBef>
                <a:spcAft>
                  <a:spcPct val="0"/>
                </a:spcAft>
              </a:pPr>
              <a:t>‹#›</a:t>
            </a:fld>
            <a:endParaRPr lang="en-US" dirty="0">
              <a:cs typeface="Arial" charset="0"/>
            </a:endParaRPr>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11" name="Picture 10" descr="noc_logo blue_PNG.png"/>
          <p:cNvPicPr>
            <a:picLocks noChangeAspect="1"/>
          </p:cNvPicPr>
          <p:nvPr userDrawn="1"/>
        </p:nvPicPr>
        <p:blipFill>
          <a:blip r:embed="rId8" cstate="print"/>
          <a:stretch>
            <a:fillRect/>
          </a:stretch>
        </p:blipFill>
        <p:spPr>
          <a:xfrm>
            <a:off x="7148539" y="383381"/>
            <a:ext cx="1760445" cy="306744"/>
          </a:xfrm>
          <a:prstGeom prst="rect">
            <a:avLst/>
          </a:prstGeom>
        </p:spPr>
      </p:pic>
    </p:spTree>
    <p:extLst>
      <p:ext uri="{BB962C8B-B14F-4D97-AF65-F5344CB8AC3E}">
        <p14:creationId xmlns:p14="http://schemas.microsoft.com/office/powerpoint/2010/main" val="30357804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hf hdr="0" ft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fontAlgn="base">
              <a:spcBef>
                <a:spcPct val="0"/>
              </a:spcBef>
              <a:spcAft>
                <a:spcPct val="0"/>
              </a:spcAft>
              <a:defRPr/>
            </a:pPr>
            <a:endParaRPr lang="en-US" dirty="0">
              <a:solidFill>
                <a:srgbClr val="000000"/>
              </a:solidFill>
              <a:cs typeface="Arial" charset="0"/>
            </a:endParaRPr>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pPr fontAlgn="base">
              <a:spcBef>
                <a:spcPct val="0"/>
              </a:spcBef>
              <a:spcAft>
                <a:spcPct val="0"/>
              </a:spcAft>
            </a:pPr>
            <a:fld id="{8E41F33A-8A61-4937-A58C-46521EFFC1C2}" type="slidenum">
              <a:rPr lang="en-US">
                <a:cs typeface="Arial" charset="0"/>
              </a:rPr>
              <a:pPr fontAlgn="base">
                <a:spcBef>
                  <a:spcPct val="0"/>
                </a:spcBef>
                <a:spcAft>
                  <a:spcPct val="0"/>
                </a:spcAft>
              </a:pPr>
              <a:t>‹#›</a:t>
            </a:fld>
            <a:endParaRPr lang="en-US" dirty="0">
              <a:cs typeface="Arial" charset="0"/>
            </a:endParaRPr>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11" name="Picture 10" descr="noc_logo blue_PNG.png"/>
          <p:cNvPicPr>
            <a:picLocks noChangeAspect="1"/>
          </p:cNvPicPr>
          <p:nvPr userDrawn="1"/>
        </p:nvPicPr>
        <p:blipFill>
          <a:blip r:embed="rId8" cstate="print"/>
          <a:stretch>
            <a:fillRect/>
          </a:stretch>
        </p:blipFill>
        <p:spPr>
          <a:xfrm>
            <a:off x="7148539" y="383381"/>
            <a:ext cx="1760445" cy="306744"/>
          </a:xfrm>
          <a:prstGeom prst="rect">
            <a:avLst/>
          </a:prstGeom>
        </p:spPr>
      </p:pic>
    </p:spTree>
    <p:extLst>
      <p:ext uri="{BB962C8B-B14F-4D97-AF65-F5344CB8AC3E}">
        <p14:creationId xmlns:p14="http://schemas.microsoft.com/office/powerpoint/2010/main" val="367546558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Lst>
  <p:hf hdr="0" ft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fontAlgn="base">
              <a:spcBef>
                <a:spcPct val="0"/>
              </a:spcBef>
              <a:spcAft>
                <a:spcPct val="0"/>
              </a:spcAft>
              <a:defRPr/>
            </a:pPr>
            <a:endParaRPr lang="en-US" dirty="0">
              <a:solidFill>
                <a:srgbClr val="000000"/>
              </a:solidFill>
              <a:cs typeface="Arial" charset="0"/>
            </a:endParaRPr>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pPr fontAlgn="base">
              <a:spcBef>
                <a:spcPct val="0"/>
              </a:spcBef>
              <a:spcAft>
                <a:spcPct val="0"/>
              </a:spcAft>
            </a:pPr>
            <a:fld id="{8E41F33A-8A61-4937-A58C-46521EFFC1C2}" type="slidenum">
              <a:rPr lang="en-US">
                <a:cs typeface="Arial" charset="0"/>
              </a:rPr>
              <a:pPr fontAlgn="base">
                <a:spcBef>
                  <a:spcPct val="0"/>
                </a:spcBef>
                <a:spcAft>
                  <a:spcPct val="0"/>
                </a:spcAft>
              </a:pPr>
              <a:t>‹#›</a:t>
            </a:fld>
            <a:endParaRPr lang="en-US" dirty="0">
              <a:cs typeface="Arial" charset="0"/>
            </a:endParaRPr>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11" name="Picture 10" descr="noc_logo blue_PNG.png"/>
          <p:cNvPicPr>
            <a:picLocks noChangeAspect="1"/>
          </p:cNvPicPr>
          <p:nvPr userDrawn="1"/>
        </p:nvPicPr>
        <p:blipFill>
          <a:blip r:embed="rId8" cstate="print"/>
          <a:stretch>
            <a:fillRect/>
          </a:stretch>
        </p:blipFill>
        <p:spPr>
          <a:xfrm>
            <a:off x="7148539" y="383381"/>
            <a:ext cx="1760445" cy="306744"/>
          </a:xfrm>
          <a:prstGeom prst="rect">
            <a:avLst/>
          </a:prstGeom>
        </p:spPr>
      </p:pic>
    </p:spTree>
    <p:extLst>
      <p:ext uri="{BB962C8B-B14F-4D97-AF65-F5344CB8AC3E}">
        <p14:creationId xmlns:p14="http://schemas.microsoft.com/office/powerpoint/2010/main" val="269194104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p:hf hdr="0" ft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4471"/>
            <a:ext cx="8229600" cy="868362"/>
          </a:xfrm>
          <a:prstGeom prst="rect">
            <a:avLst/>
          </a:prstGeom>
        </p:spPr>
        <p:txBody>
          <a:bodyPr vert="horz" lIns="101835" tIns="50917" rIns="101835" bIns="50917"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6"/>
            <a:ext cx="8229600" cy="4525963"/>
          </a:xfrm>
          <a:prstGeom prst="rect">
            <a:avLst/>
          </a:prstGeom>
        </p:spPr>
        <p:txBody>
          <a:bodyPr vert="horz" lIns="101835" tIns="50917" rIns="101835" bIns="509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101835" tIns="50917" rIns="101835" bIns="50917" rtlCol="0" anchor="ctr"/>
          <a:lstStyle>
            <a:lvl1pPr algn="r">
              <a:defRPr sz="1114">
                <a:solidFill>
                  <a:schemeClr val="tx1">
                    <a:tint val="75000"/>
                  </a:schemeClr>
                </a:solidFill>
              </a:defRPr>
            </a:lvl1pPr>
          </a:lstStyle>
          <a:p>
            <a:pPr defTabSz="872207"/>
            <a:fld id="{AED58249-C8A2-441F-B751-70607D36650F}" type="slidenum">
              <a:rPr lang="en-GB" smtClean="0">
                <a:solidFill>
                  <a:prstClr val="black">
                    <a:tint val="75000"/>
                  </a:prstClr>
                </a:solidFill>
              </a:rPr>
              <a:pPr defTabSz="872207"/>
              <a:t>‹#›</a:t>
            </a:fld>
            <a:endParaRPr lang="en-GB" dirty="0">
              <a:solidFill>
                <a:prstClr val="black">
                  <a:tint val="75000"/>
                </a:prstClr>
              </a:solidFill>
            </a:endParaRPr>
          </a:p>
        </p:txBody>
      </p:sp>
    </p:spTree>
    <p:extLst>
      <p:ext uri="{BB962C8B-B14F-4D97-AF65-F5344CB8AC3E}">
        <p14:creationId xmlns:p14="http://schemas.microsoft.com/office/powerpoint/2010/main" val="2363662164"/>
      </p:ext>
    </p:extLst>
  </p:cSld>
  <p:clrMap bg1="lt1" tx1="dk1" bg2="lt2" tx2="dk2" accent1="accent1" accent2="accent2" accent3="accent3" accent4="accent4" accent5="accent5" accent6="accent6" hlink="hlink" folHlink="folHlink"/>
  <p:sldLayoutIdLst>
    <p:sldLayoutId id="2147483730" r:id="rId1"/>
    <p:sldLayoutId id="2147483731" r:id="rId2"/>
  </p:sldLayoutIdLst>
  <p:hf hdr="0" dt="0"/>
  <p:txStyles>
    <p:titleStyle>
      <a:lvl1pPr algn="ctr" defTabSz="872207" rtl="0" eaLnBrk="1" latinLnBrk="0" hangingPunct="1">
        <a:spcBef>
          <a:spcPct val="0"/>
        </a:spcBef>
        <a:buNone/>
        <a:defRPr sz="3084" kern="1200">
          <a:solidFill>
            <a:schemeClr val="bg1"/>
          </a:solidFill>
          <a:latin typeface="+mj-lt"/>
          <a:ea typeface="+mj-ea"/>
          <a:cs typeface="+mj-cs"/>
        </a:defRPr>
      </a:lvl1pPr>
    </p:titleStyle>
    <p:bodyStyle>
      <a:lvl1pPr marL="327077" indent="-327077" algn="l" defTabSz="872207" rtl="0" eaLnBrk="1" latinLnBrk="0" hangingPunct="1">
        <a:spcBef>
          <a:spcPct val="20000"/>
        </a:spcBef>
        <a:buFont typeface="Arial" pitchFamily="34" charset="0"/>
        <a:buChar char="•"/>
        <a:defRPr sz="3084" kern="1200">
          <a:solidFill>
            <a:schemeClr val="tx1"/>
          </a:solidFill>
          <a:latin typeface="+mn-lt"/>
          <a:ea typeface="+mn-ea"/>
          <a:cs typeface="+mn-cs"/>
        </a:defRPr>
      </a:lvl1pPr>
      <a:lvl2pPr marL="708668" indent="-272565" algn="l" defTabSz="872207" rtl="0" eaLnBrk="1" latinLnBrk="0" hangingPunct="1">
        <a:spcBef>
          <a:spcPct val="20000"/>
        </a:spcBef>
        <a:buFont typeface="Arial" pitchFamily="34" charset="0"/>
        <a:buChar char="–"/>
        <a:defRPr sz="2655" kern="1200">
          <a:solidFill>
            <a:schemeClr val="tx1"/>
          </a:solidFill>
          <a:latin typeface="+mn-lt"/>
          <a:ea typeface="+mn-ea"/>
          <a:cs typeface="+mn-cs"/>
        </a:defRPr>
      </a:lvl2pPr>
      <a:lvl3pPr marL="1090261" indent="-218052" algn="l" defTabSz="872207" rtl="0" eaLnBrk="1" latinLnBrk="0" hangingPunct="1">
        <a:spcBef>
          <a:spcPct val="20000"/>
        </a:spcBef>
        <a:buFont typeface="Arial" pitchFamily="34" charset="0"/>
        <a:buChar char="•"/>
        <a:defRPr sz="2312" kern="1200">
          <a:solidFill>
            <a:schemeClr val="tx1"/>
          </a:solidFill>
          <a:latin typeface="+mn-lt"/>
          <a:ea typeface="+mn-ea"/>
          <a:cs typeface="+mn-cs"/>
        </a:defRPr>
      </a:lvl3pPr>
      <a:lvl4pPr marL="1526362" indent="-218052" algn="l" defTabSz="872207" rtl="0" eaLnBrk="1" latinLnBrk="0" hangingPunct="1">
        <a:spcBef>
          <a:spcPct val="20000"/>
        </a:spcBef>
        <a:buFont typeface="Arial" pitchFamily="34" charset="0"/>
        <a:buChar char="–"/>
        <a:defRPr sz="1884" kern="1200">
          <a:solidFill>
            <a:schemeClr val="tx1"/>
          </a:solidFill>
          <a:latin typeface="+mn-lt"/>
          <a:ea typeface="+mn-ea"/>
          <a:cs typeface="+mn-cs"/>
        </a:defRPr>
      </a:lvl4pPr>
      <a:lvl5pPr marL="1962467" indent="-218052" algn="l" defTabSz="872207" rtl="0" eaLnBrk="1" latinLnBrk="0" hangingPunct="1">
        <a:spcBef>
          <a:spcPct val="20000"/>
        </a:spcBef>
        <a:buFont typeface="Arial" pitchFamily="34" charset="0"/>
        <a:buChar char="»"/>
        <a:defRPr sz="1884" kern="1200">
          <a:solidFill>
            <a:schemeClr val="tx1"/>
          </a:solidFill>
          <a:latin typeface="+mn-lt"/>
          <a:ea typeface="+mn-ea"/>
          <a:cs typeface="+mn-cs"/>
        </a:defRPr>
      </a:lvl5pPr>
      <a:lvl6pPr marL="2398571" indent="-218052" algn="l" defTabSz="872207" rtl="0" eaLnBrk="1" latinLnBrk="0" hangingPunct="1">
        <a:spcBef>
          <a:spcPct val="20000"/>
        </a:spcBef>
        <a:buFont typeface="Arial" pitchFamily="34" charset="0"/>
        <a:buChar char="•"/>
        <a:defRPr sz="1884" kern="1200">
          <a:solidFill>
            <a:schemeClr val="tx1"/>
          </a:solidFill>
          <a:latin typeface="+mn-lt"/>
          <a:ea typeface="+mn-ea"/>
          <a:cs typeface="+mn-cs"/>
        </a:defRPr>
      </a:lvl6pPr>
      <a:lvl7pPr marL="2834676" indent="-218052" algn="l" defTabSz="872207" rtl="0" eaLnBrk="1" latinLnBrk="0" hangingPunct="1">
        <a:spcBef>
          <a:spcPct val="20000"/>
        </a:spcBef>
        <a:buFont typeface="Arial" pitchFamily="34" charset="0"/>
        <a:buChar char="•"/>
        <a:defRPr sz="1884" kern="1200">
          <a:solidFill>
            <a:schemeClr val="tx1"/>
          </a:solidFill>
          <a:latin typeface="+mn-lt"/>
          <a:ea typeface="+mn-ea"/>
          <a:cs typeface="+mn-cs"/>
        </a:defRPr>
      </a:lvl7pPr>
      <a:lvl8pPr marL="3270779" indent="-218052" algn="l" defTabSz="872207" rtl="0" eaLnBrk="1" latinLnBrk="0" hangingPunct="1">
        <a:spcBef>
          <a:spcPct val="20000"/>
        </a:spcBef>
        <a:buFont typeface="Arial" pitchFamily="34" charset="0"/>
        <a:buChar char="•"/>
        <a:defRPr sz="1884" kern="1200">
          <a:solidFill>
            <a:schemeClr val="tx1"/>
          </a:solidFill>
          <a:latin typeface="+mn-lt"/>
          <a:ea typeface="+mn-ea"/>
          <a:cs typeface="+mn-cs"/>
        </a:defRPr>
      </a:lvl8pPr>
      <a:lvl9pPr marL="3706882" indent="-218052" algn="l" defTabSz="872207" rtl="0" eaLnBrk="1" latinLnBrk="0" hangingPunct="1">
        <a:spcBef>
          <a:spcPct val="20000"/>
        </a:spcBef>
        <a:buFont typeface="Arial" pitchFamily="34" charset="0"/>
        <a:buChar char="•"/>
        <a:defRPr sz="1884" kern="1200">
          <a:solidFill>
            <a:schemeClr val="tx1"/>
          </a:solidFill>
          <a:latin typeface="+mn-lt"/>
          <a:ea typeface="+mn-ea"/>
          <a:cs typeface="+mn-cs"/>
        </a:defRPr>
      </a:lvl9pPr>
    </p:bodyStyle>
    <p:otherStyle>
      <a:defPPr>
        <a:defRPr lang="en-US"/>
      </a:defPPr>
      <a:lvl1pPr marL="0" algn="l" defTabSz="872207" rtl="0" eaLnBrk="1" latinLnBrk="0" hangingPunct="1">
        <a:defRPr sz="1713" kern="1200">
          <a:solidFill>
            <a:schemeClr val="tx1"/>
          </a:solidFill>
          <a:latin typeface="+mn-lt"/>
          <a:ea typeface="+mn-ea"/>
          <a:cs typeface="+mn-cs"/>
        </a:defRPr>
      </a:lvl1pPr>
      <a:lvl2pPr marL="436104" algn="l" defTabSz="872207" rtl="0" eaLnBrk="1" latinLnBrk="0" hangingPunct="1">
        <a:defRPr sz="1713" kern="1200">
          <a:solidFill>
            <a:schemeClr val="tx1"/>
          </a:solidFill>
          <a:latin typeface="+mn-lt"/>
          <a:ea typeface="+mn-ea"/>
          <a:cs typeface="+mn-cs"/>
        </a:defRPr>
      </a:lvl2pPr>
      <a:lvl3pPr marL="872207" algn="l" defTabSz="872207" rtl="0" eaLnBrk="1" latinLnBrk="0" hangingPunct="1">
        <a:defRPr sz="1713" kern="1200">
          <a:solidFill>
            <a:schemeClr val="tx1"/>
          </a:solidFill>
          <a:latin typeface="+mn-lt"/>
          <a:ea typeface="+mn-ea"/>
          <a:cs typeface="+mn-cs"/>
        </a:defRPr>
      </a:lvl3pPr>
      <a:lvl4pPr marL="1308312" algn="l" defTabSz="872207" rtl="0" eaLnBrk="1" latinLnBrk="0" hangingPunct="1">
        <a:defRPr sz="1713" kern="1200">
          <a:solidFill>
            <a:schemeClr val="tx1"/>
          </a:solidFill>
          <a:latin typeface="+mn-lt"/>
          <a:ea typeface="+mn-ea"/>
          <a:cs typeface="+mn-cs"/>
        </a:defRPr>
      </a:lvl4pPr>
      <a:lvl5pPr marL="1744416" algn="l" defTabSz="872207" rtl="0" eaLnBrk="1" latinLnBrk="0" hangingPunct="1">
        <a:defRPr sz="1713" kern="1200">
          <a:solidFill>
            <a:schemeClr val="tx1"/>
          </a:solidFill>
          <a:latin typeface="+mn-lt"/>
          <a:ea typeface="+mn-ea"/>
          <a:cs typeface="+mn-cs"/>
        </a:defRPr>
      </a:lvl5pPr>
      <a:lvl6pPr marL="2180521" algn="l" defTabSz="872207" rtl="0" eaLnBrk="1" latinLnBrk="0" hangingPunct="1">
        <a:defRPr sz="1713" kern="1200">
          <a:solidFill>
            <a:schemeClr val="tx1"/>
          </a:solidFill>
          <a:latin typeface="+mn-lt"/>
          <a:ea typeface="+mn-ea"/>
          <a:cs typeface="+mn-cs"/>
        </a:defRPr>
      </a:lvl6pPr>
      <a:lvl7pPr marL="2616622" algn="l" defTabSz="872207" rtl="0" eaLnBrk="1" latinLnBrk="0" hangingPunct="1">
        <a:defRPr sz="1713" kern="1200">
          <a:solidFill>
            <a:schemeClr val="tx1"/>
          </a:solidFill>
          <a:latin typeface="+mn-lt"/>
          <a:ea typeface="+mn-ea"/>
          <a:cs typeface="+mn-cs"/>
        </a:defRPr>
      </a:lvl7pPr>
      <a:lvl8pPr marL="3052728" algn="l" defTabSz="872207" rtl="0" eaLnBrk="1" latinLnBrk="0" hangingPunct="1">
        <a:defRPr sz="1713" kern="1200">
          <a:solidFill>
            <a:schemeClr val="tx1"/>
          </a:solidFill>
          <a:latin typeface="+mn-lt"/>
          <a:ea typeface="+mn-ea"/>
          <a:cs typeface="+mn-cs"/>
        </a:defRPr>
      </a:lvl8pPr>
      <a:lvl9pPr marL="3488829" algn="l" defTabSz="872207" rtl="0" eaLnBrk="1" latinLnBrk="0" hangingPunct="1">
        <a:defRPr sz="17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9.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www.uscyberpatriot.org/" TargetMode="External"/><Relationship Id="rId7" Type="http://schemas.openxmlformats.org/officeDocument/2006/relationships/hyperlink" Target="https://www.youtube.com/watch?v=sesaiofAEWA" TargetMode="External"/><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hyperlink" Target="mailto:cyberpatriot@ngc.com" TargetMode="External"/><Relationship Id="rId5" Type="http://schemas.openxmlformats.org/officeDocument/2006/relationships/hyperlink" Target="http://www.northropgrumman.com/CorporateResponsibility/Pages/CyberPatriot.aspx" TargetMode="External"/><Relationship Id="rId4" Type="http://schemas.openxmlformats.org/officeDocument/2006/relationships/hyperlink" Target="mailto:info@uscyberpatriot.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slide" Target="slide10.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45.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5.xml"/><Relationship Id="rId5" Type="http://schemas.openxmlformats.org/officeDocument/2006/relationships/slide" Target="slide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45.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0988" y="1231162"/>
            <a:ext cx="5386481" cy="2504965"/>
          </a:xfrm>
        </p:spPr>
        <p:txBody>
          <a:bodyPr/>
          <a:lstStyle/>
          <a:p>
            <a:r>
              <a:rPr lang="en-US" dirty="0" smtClean="0"/>
              <a:t>CyberPatriot: A Fun Way To Stimulate STEM Interest with Middle and High School Aged Students</a:t>
            </a:r>
            <a:endParaRPr lang="en-US" dirty="0"/>
          </a:p>
        </p:txBody>
      </p:sp>
      <p:sp>
        <p:nvSpPr>
          <p:cNvPr id="3" name="Text Placeholder 2"/>
          <p:cNvSpPr>
            <a:spLocks noGrp="1"/>
          </p:cNvSpPr>
          <p:nvPr>
            <p:ph type="body" sz="quarter" idx="14"/>
          </p:nvPr>
        </p:nvSpPr>
        <p:spPr>
          <a:xfrm>
            <a:off x="3885634" y="5121870"/>
            <a:ext cx="4968114" cy="457200"/>
          </a:xfrm>
        </p:spPr>
        <p:txBody>
          <a:bodyPr/>
          <a:lstStyle/>
          <a:p>
            <a:r>
              <a:rPr lang="en-US" dirty="0" smtClean="0"/>
              <a:t>December 3, 2018</a:t>
            </a:r>
            <a:endParaRPr lang="en-US" dirty="0"/>
          </a:p>
        </p:txBody>
      </p:sp>
      <p:sp>
        <p:nvSpPr>
          <p:cNvPr id="4" name="Text Placeholder 3"/>
          <p:cNvSpPr>
            <a:spLocks noGrp="1"/>
          </p:cNvSpPr>
          <p:nvPr>
            <p:ph type="body" sz="quarter" idx="15"/>
          </p:nvPr>
        </p:nvSpPr>
        <p:spPr>
          <a:xfrm>
            <a:off x="3886164" y="5692513"/>
            <a:ext cx="4972728" cy="457200"/>
          </a:xfrm>
        </p:spPr>
        <p:txBody>
          <a:bodyPr/>
          <a:lstStyle/>
          <a:p>
            <a:r>
              <a:rPr lang="en-US" dirty="0" smtClean="0"/>
              <a:t>Elizabeth “Alex</a:t>
            </a:r>
            <a:r>
              <a:rPr lang="en-US" smtClean="0"/>
              <a:t>” Farrell, CISSP, MBA</a:t>
            </a:r>
            <a:endParaRPr lang="en-US" dirty="0"/>
          </a:p>
        </p:txBody>
      </p:sp>
      <p:sp>
        <p:nvSpPr>
          <p:cNvPr id="5" name="Text Placeholder 4"/>
          <p:cNvSpPr>
            <a:spLocks noGrp="1"/>
          </p:cNvSpPr>
          <p:nvPr>
            <p:ph type="body" sz="quarter" idx="16"/>
          </p:nvPr>
        </p:nvSpPr>
        <p:spPr>
          <a:xfrm>
            <a:off x="1524000" y="6193256"/>
            <a:ext cx="7334891" cy="410744"/>
          </a:xfrm>
        </p:spPr>
        <p:txBody>
          <a:bodyPr/>
          <a:lstStyle/>
          <a:p>
            <a:r>
              <a:rPr lang="en-US" dirty="0" smtClean="0"/>
              <a:t>Program Coordinator, </a:t>
            </a:r>
            <a:r>
              <a:rPr lang="en-US" dirty="0"/>
              <a:t>Global Cyber Education and Workforce Development</a:t>
            </a:r>
          </a:p>
        </p:txBody>
      </p:sp>
      <p:sp>
        <p:nvSpPr>
          <p:cNvPr id="6" name="Text Placeholder 5"/>
          <p:cNvSpPr>
            <a:spLocks noGrp="1"/>
          </p:cNvSpPr>
          <p:nvPr>
            <p:ph type="body" sz="quarter" idx="17"/>
          </p:nvPr>
        </p:nvSpPr>
        <p:spPr>
          <a:xfrm>
            <a:off x="3732905" y="4352240"/>
            <a:ext cx="5121632" cy="724161"/>
          </a:xfrm>
        </p:spPr>
        <p:txBody>
          <a:bodyPr/>
          <a:lstStyle/>
          <a:p>
            <a:r>
              <a:rPr lang="en-US" dirty="0" smtClean="0"/>
              <a:t>NICE K-12 Conference</a:t>
            </a:r>
            <a:endParaRPr lang="en-US" dirty="0"/>
          </a:p>
        </p:txBody>
      </p:sp>
      <p:sp>
        <p:nvSpPr>
          <p:cNvPr id="7" name="Text Placeholder 37"/>
          <p:cNvSpPr>
            <a:spLocks noGrp="1"/>
          </p:cNvSpPr>
          <p:nvPr>
            <p:ph type="body" sz="quarter" idx="4294967295" hasCustomPrompt="1"/>
          </p:nvPr>
        </p:nvSpPr>
        <p:spPr>
          <a:xfrm>
            <a:off x="2918429" y="6705500"/>
            <a:ext cx="4059237" cy="120650"/>
          </a:xfrm>
          <a:prstGeom prst="rect">
            <a:avLst/>
          </a:prstGeo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Approved for Public Release #18-2501</a:t>
            </a:r>
            <a:endParaRPr lang="en-US" dirty="0"/>
          </a:p>
        </p:txBody>
      </p:sp>
    </p:spTree>
    <p:extLst>
      <p:ext uri="{BB962C8B-B14F-4D97-AF65-F5344CB8AC3E}">
        <p14:creationId xmlns:p14="http://schemas.microsoft.com/office/powerpoint/2010/main" val="43096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73469"/>
            <a:ext cx="6469083" cy="838200"/>
          </a:xfrm>
        </p:spPr>
        <p:txBody>
          <a:bodyPr/>
          <a:lstStyle/>
          <a:p>
            <a:r>
              <a:rPr lang="en-US" dirty="0"/>
              <a:t>Getting Started: Resources Needed</a:t>
            </a:r>
          </a:p>
        </p:txBody>
      </p:sp>
      <p:sp>
        <p:nvSpPr>
          <p:cNvPr id="13" name="Content Placeholder 2"/>
          <p:cNvSpPr>
            <a:spLocks noGrp="1"/>
          </p:cNvSpPr>
          <p:nvPr>
            <p:ph idx="1"/>
          </p:nvPr>
        </p:nvSpPr>
        <p:spPr>
          <a:xfrm>
            <a:off x="304800" y="1402080"/>
            <a:ext cx="8408894" cy="4963094"/>
          </a:xfrm>
        </p:spPr>
        <p:txBody>
          <a:bodyPr>
            <a:normAutofit/>
          </a:bodyPr>
          <a:lstStyle/>
          <a:p>
            <a:pPr>
              <a:spcBef>
                <a:spcPts val="1588"/>
              </a:spcBef>
            </a:pPr>
            <a:r>
              <a:rPr lang="en-US" dirty="0"/>
              <a:t>Identify Team Coach</a:t>
            </a:r>
          </a:p>
          <a:p>
            <a:pPr>
              <a:spcBef>
                <a:spcPts val="1588"/>
              </a:spcBef>
            </a:pPr>
            <a:r>
              <a:rPr lang="en-US" dirty="0"/>
              <a:t>Pay registration fee* and register the Coach</a:t>
            </a:r>
          </a:p>
          <a:p>
            <a:pPr lvl="1">
              <a:spcBef>
                <a:spcPts val="529"/>
              </a:spcBef>
            </a:pPr>
            <a:r>
              <a:rPr lang="en-US" dirty="0"/>
              <a:t>Covers all direct costs, including transportation, food, and lodging for teams qualifying for the in-person National Finals Competition</a:t>
            </a:r>
          </a:p>
          <a:p>
            <a:pPr lvl="1">
              <a:spcBef>
                <a:spcPts val="529"/>
              </a:spcBef>
            </a:pPr>
            <a:r>
              <a:rPr lang="en-US" dirty="0"/>
              <a:t>Provides licenses for Microsoft Academic Alliance Developer software package </a:t>
            </a:r>
          </a:p>
          <a:p>
            <a:pPr lvl="1">
              <a:spcBef>
                <a:spcPts val="529"/>
              </a:spcBef>
            </a:pPr>
            <a:r>
              <a:rPr lang="en-US" dirty="0"/>
              <a:t>Participant kits (shirts, certificates, etc.) for each competitor</a:t>
            </a:r>
          </a:p>
          <a:p>
            <a:pPr lvl="1">
              <a:spcBef>
                <a:spcPts val="529"/>
              </a:spcBef>
            </a:pPr>
            <a:r>
              <a:rPr lang="en-US" dirty="0"/>
              <a:t>Schools financially unable to pay the registration fee may apply for a grant from Northrop Grumman</a:t>
            </a:r>
          </a:p>
          <a:p>
            <a:pPr>
              <a:spcBef>
                <a:spcPts val="1588"/>
              </a:spcBef>
            </a:pPr>
            <a:r>
              <a:rPr lang="en-US" dirty="0"/>
              <a:t>Determine resource availability</a:t>
            </a:r>
          </a:p>
          <a:p>
            <a:pPr lvl="1">
              <a:spcBef>
                <a:spcPts val="529"/>
              </a:spcBef>
            </a:pPr>
            <a:r>
              <a:rPr lang="en-US" dirty="0"/>
              <a:t>Teams will need computers, internet access, and a place to </a:t>
            </a:r>
            <a:r>
              <a:rPr lang="en-US" dirty="0" smtClean="0"/>
              <a:t>practice</a:t>
            </a:r>
            <a:endParaRPr lang="en-US" dirty="0"/>
          </a:p>
        </p:txBody>
      </p:sp>
      <p:sp>
        <p:nvSpPr>
          <p:cNvPr id="4" name="TextBox 3"/>
          <p:cNvSpPr txBox="1"/>
          <p:nvPr/>
        </p:nvSpPr>
        <p:spPr>
          <a:xfrm>
            <a:off x="647904" y="6213728"/>
            <a:ext cx="7229242" cy="309637"/>
          </a:xfrm>
          <a:prstGeom prst="rect">
            <a:avLst/>
          </a:prstGeom>
          <a:noFill/>
        </p:spPr>
        <p:txBody>
          <a:bodyPr wrap="square" rtlCol="0">
            <a:spAutoFit/>
          </a:bodyPr>
          <a:lstStyle/>
          <a:p>
            <a:pPr marL="198915" indent="-198915" fontAlgn="base">
              <a:spcBef>
                <a:spcPct val="0"/>
              </a:spcBef>
              <a:spcAft>
                <a:spcPct val="0"/>
              </a:spcAft>
            </a:pPr>
            <a:r>
              <a:rPr lang="en-US" sz="1400" dirty="0">
                <a:solidFill>
                  <a:srgbClr val="000000"/>
                </a:solidFill>
                <a:cs typeface="Arial" panose="020B0604020202020204" pitchFamily="34" charset="0"/>
              </a:rPr>
              <a:t>* Registration fees per team: Refer to program web site for current information</a:t>
            </a:r>
          </a:p>
        </p:txBody>
      </p:sp>
      <p:sp>
        <p:nvSpPr>
          <p:cNvPr id="6" name="Slide Number Placeholder 3"/>
          <p:cNvSpPr txBox="1">
            <a:spLocks/>
          </p:cNvSpPr>
          <p:nvPr/>
        </p:nvSpPr>
        <p:spPr>
          <a:xfrm>
            <a:off x="6553200" y="6356350"/>
            <a:ext cx="2133600" cy="365125"/>
          </a:xfrm>
          <a:prstGeom prst="rect">
            <a:avLst/>
          </a:prstGeom>
        </p:spPr>
        <p:txBody>
          <a:bodyPr vert="horz" lIns="101835" tIns="50917" rIns="101835" bIns="50917" rtlCol="0" anchor="ctr"/>
          <a:lstStyle>
            <a:defPPr>
              <a:defRPr lang="en-US"/>
            </a:defPPr>
            <a:lvl1pPr algn="r" rtl="0" fontAlgn="base">
              <a:spcBef>
                <a:spcPct val="0"/>
              </a:spcBef>
              <a:spcAft>
                <a:spcPct val="0"/>
              </a:spcAft>
              <a:defRPr sz="1114" kern="1200">
                <a:solidFill>
                  <a:schemeClr val="tx1">
                    <a:tint val="75000"/>
                  </a:schemeClr>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defRPr/>
            </a:pPr>
            <a:fld id="{6BA14407-15E5-453F-B9A4-C1D6C40E179A}" type="slidenum">
              <a:rPr lang="en-GB" smtClean="0">
                <a:solidFill>
                  <a:prstClr val="black">
                    <a:tint val="75000"/>
                  </a:prstClr>
                </a:solidFill>
              </a:rPr>
              <a:pPr>
                <a:defRPr/>
              </a:pPr>
              <a:t>10</a:t>
            </a:fld>
            <a:endParaRPr lang="en-GB" dirty="0">
              <a:solidFill>
                <a:prstClr val="black">
                  <a:tint val="75000"/>
                </a:prstClr>
              </a:solidFill>
            </a:endParaRPr>
          </a:p>
        </p:txBody>
      </p:sp>
      <p:sp>
        <p:nvSpPr>
          <p:cNvPr id="7" name="Rectangle 6">
            <a:hlinkClick r:id="rId3" action="ppaction://hlinksldjump"/>
          </p:cNvPr>
          <p:cNvSpPr/>
          <p:nvPr/>
        </p:nvSpPr>
        <p:spPr>
          <a:xfrm>
            <a:off x="7010400" y="76200"/>
            <a:ext cx="1950720" cy="655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9279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72068"/>
            <a:ext cx="6469083" cy="838200"/>
          </a:xfrm>
        </p:spPr>
        <p:txBody>
          <a:bodyPr/>
          <a:lstStyle/>
          <a:p>
            <a:r>
              <a:rPr lang="en-US" dirty="0"/>
              <a:t>How Can I Bring CyberPatriot to My School?</a:t>
            </a:r>
          </a:p>
        </p:txBody>
      </p:sp>
      <p:sp>
        <p:nvSpPr>
          <p:cNvPr id="13" name="Content Placeholder 2"/>
          <p:cNvSpPr>
            <a:spLocks noGrp="1"/>
          </p:cNvSpPr>
          <p:nvPr>
            <p:ph idx="1"/>
          </p:nvPr>
        </p:nvSpPr>
        <p:spPr>
          <a:xfrm>
            <a:off x="304800" y="1402080"/>
            <a:ext cx="8408894" cy="4963094"/>
          </a:xfrm>
        </p:spPr>
        <p:txBody>
          <a:bodyPr>
            <a:normAutofit/>
          </a:bodyPr>
          <a:lstStyle/>
          <a:p>
            <a:r>
              <a:rPr lang="en-US" dirty="0"/>
              <a:t>School Information package</a:t>
            </a:r>
          </a:p>
          <a:p>
            <a:r>
              <a:rPr lang="en-US" dirty="0"/>
              <a:t>Provides information for different perspectives</a:t>
            </a:r>
          </a:p>
          <a:p>
            <a:pPr lvl="1"/>
            <a:r>
              <a:rPr lang="en-US" dirty="0"/>
              <a:t>CyberPatriot XI Fact Sheet</a:t>
            </a:r>
          </a:p>
          <a:p>
            <a:pPr lvl="1"/>
            <a:r>
              <a:rPr lang="en-US" dirty="0"/>
              <a:t>Why Hire a CyberPatriot</a:t>
            </a:r>
          </a:p>
          <a:p>
            <a:pPr lvl="1"/>
            <a:r>
              <a:rPr lang="en-US" dirty="0"/>
              <a:t>CP XI </a:t>
            </a:r>
            <a:r>
              <a:rPr lang="en-US"/>
              <a:t>for </a:t>
            </a:r>
            <a:r>
              <a:rPr lang="en-US" smtClean="0"/>
              <a:t>Principals</a:t>
            </a:r>
            <a:endParaRPr lang="en-US" dirty="0"/>
          </a:p>
          <a:p>
            <a:pPr lvl="1"/>
            <a:r>
              <a:rPr lang="en-US" dirty="0"/>
              <a:t>CP XI for Coaches</a:t>
            </a:r>
          </a:p>
          <a:p>
            <a:pPr lvl="1"/>
            <a:r>
              <a:rPr lang="en-US" dirty="0"/>
              <a:t>CP XI for Mentors</a:t>
            </a:r>
          </a:p>
          <a:p>
            <a:pPr lvl="1"/>
            <a:r>
              <a:rPr lang="en-US" dirty="0"/>
              <a:t>CP XI for Parents</a:t>
            </a:r>
          </a:p>
          <a:p>
            <a:pPr lvl="1"/>
            <a:r>
              <a:rPr lang="en-US" dirty="0"/>
              <a:t>CP XI for Students</a:t>
            </a:r>
          </a:p>
          <a:p>
            <a:pPr lvl="1"/>
            <a:r>
              <a:rPr lang="en-US" dirty="0"/>
              <a:t>Notional Career Path</a:t>
            </a:r>
          </a:p>
          <a:p>
            <a:pPr lvl="1"/>
            <a:r>
              <a:rPr lang="en-US" dirty="0"/>
              <a:t>Why is CyberPatriot Important?</a:t>
            </a:r>
          </a:p>
          <a:p>
            <a:r>
              <a:rPr lang="en-US" dirty="0"/>
              <a:t>Information updated </a:t>
            </a:r>
            <a:r>
              <a:rPr lang="en-US" dirty="0" smtClean="0"/>
              <a:t>annually</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982" r="2684" b="2035"/>
          <a:stretch/>
        </p:blipFill>
        <p:spPr>
          <a:xfrm rot="971555">
            <a:off x="5924567" y="1492899"/>
            <a:ext cx="2246111" cy="3878981"/>
          </a:xfrm>
          <a:prstGeom prst="rect">
            <a:avLst/>
          </a:prstGeom>
          <a:effectLst>
            <a:outerShdw blurRad="50800" dist="38100" dir="2700000" algn="tl" rotWithShape="0">
              <a:schemeClr val="tx1">
                <a:alpha val="40000"/>
              </a:schemeClr>
            </a:outerShdw>
          </a:effectLst>
        </p:spPr>
      </p:pic>
      <p:sp>
        <p:nvSpPr>
          <p:cNvPr id="7" name="Slide Number Placeholder 3"/>
          <p:cNvSpPr txBox="1">
            <a:spLocks/>
          </p:cNvSpPr>
          <p:nvPr/>
        </p:nvSpPr>
        <p:spPr>
          <a:xfrm>
            <a:off x="6553200" y="6356350"/>
            <a:ext cx="2133600" cy="365125"/>
          </a:xfrm>
          <a:prstGeom prst="rect">
            <a:avLst/>
          </a:prstGeom>
        </p:spPr>
        <p:txBody>
          <a:bodyPr vert="horz" lIns="101835" tIns="50917" rIns="101835" bIns="50917" rtlCol="0" anchor="ctr"/>
          <a:lstStyle>
            <a:defPPr>
              <a:defRPr lang="en-US"/>
            </a:defPPr>
            <a:lvl1pPr algn="r" rtl="0" fontAlgn="base">
              <a:spcBef>
                <a:spcPct val="0"/>
              </a:spcBef>
              <a:spcAft>
                <a:spcPct val="0"/>
              </a:spcAft>
              <a:defRPr sz="1114" kern="1200">
                <a:solidFill>
                  <a:schemeClr val="tx1">
                    <a:tint val="75000"/>
                  </a:schemeClr>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defRPr/>
            </a:pPr>
            <a:fld id="{704238C8-BF2C-464F-A547-D8F71212F160}" type="slidenum">
              <a:rPr lang="en-GB" smtClean="0">
                <a:solidFill>
                  <a:prstClr val="black">
                    <a:tint val="75000"/>
                  </a:prstClr>
                </a:solidFill>
              </a:rPr>
              <a:pPr>
                <a:defRPr/>
              </a:pPr>
              <a:t>11</a:t>
            </a:fld>
            <a:endParaRPr lang="en-GB" dirty="0">
              <a:solidFill>
                <a:prstClr val="black">
                  <a:tint val="75000"/>
                </a:prstClr>
              </a:solidFill>
            </a:endParaRPr>
          </a:p>
        </p:txBody>
      </p:sp>
      <p:sp>
        <p:nvSpPr>
          <p:cNvPr id="4" name="Text Box 11"/>
          <p:cNvSpPr txBox="1">
            <a:spLocks noChangeArrowheads="1"/>
          </p:cNvSpPr>
          <p:nvPr/>
        </p:nvSpPr>
        <p:spPr bwMode="auto">
          <a:xfrm>
            <a:off x="344487" y="6012386"/>
            <a:ext cx="8342313" cy="418576"/>
          </a:xfrm>
          <a:prstGeom prst="rect">
            <a:avLst/>
          </a:prstGeom>
          <a:solidFill>
            <a:srgbClr val="005DAA"/>
          </a:solidFill>
          <a:ln w="9525" algn="ctr">
            <a:noFill/>
            <a:miter lim="800000"/>
            <a:headEnd/>
            <a:tailEnd/>
          </a:ln>
        </p:spPr>
        <p:txBody>
          <a:bodyPr wrap="square" bIns="64008" anchor="b" anchorCtr="0">
            <a:spAutoFit/>
          </a:bodyPr>
          <a:lstStyle/>
          <a:p>
            <a:pPr algn="ctr" defTabSz="865188" fontAlgn="base">
              <a:spcBef>
                <a:spcPct val="0"/>
              </a:spcBef>
              <a:spcAft>
                <a:spcPct val="0"/>
              </a:spcAft>
            </a:pPr>
            <a:r>
              <a:rPr lang="en-US" sz="2000" dirty="0" smtClean="0">
                <a:solidFill>
                  <a:srgbClr val="FFFFFF"/>
                </a:solidFill>
                <a:cs typeface="Arial" pitchFamily="34" charset="0"/>
              </a:rPr>
              <a:t>Timing is important to prepare for first time participation </a:t>
            </a:r>
          </a:p>
        </p:txBody>
      </p:sp>
      <p:sp>
        <p:nvSpPr>
          <p:cNvPr id="8" name="Rectangle 7">
            <a:hlinkClick r:id="rId4" action="ppaction://hlinksldjump"/>
          </p:cNvPr>
          <p:cNvSpPr/>
          <p:nvPr/>
        </p:nvSpPr>
        <p:spPr>
          <a:xfrm>
            <a:off x="7010400" y="76200"/>
            <a:ext cx="1950720" cy="655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8492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76200"/>
            <a:ext cx="6469083" cy="838200"/>
          </a:xfrm>
        </p:spPr>
        <p:txBody>
          <a:bodyPr/>
          <a:lstStyle/>
          <a:p>
            <a:r>
              <a:rPr lang="en-US" dirty="0" smtClean="0"/>
              <a:t>I’m Not Technical – Can I Be a Coach?</a:t>
            </a:r>
            <a:endParaRPr lang="en-US" dirty="0"/>
          </a:p>
        </p:txBody>
      </p:sp>
      <p:sp>
        <p:nvSpPr>
          <p:cNvPr id="9" name="Content Placeholder 2"/>
          <p:cNvSpPr>
            <a:spLocks noGrp="1"/>
          </p:cNvSpPr>
          <p:nvPr>
            <p:ph idx="1"/>
          </p:nvPr>
        </p:nvSpPr>
        <p:spPr>
          <a:xfrm>
            <a:off x="344487" y="1134071"/>
            <a:ext cx="8503677" cy="4946230"/>
          </a:xfrm>
        </p:spPr>
        <p:txBody>
          <a:bodyPr>
            <a:noAutofit/>
          </a:bodyPr>
          <a:lstStyle/>
          <a:p>
            <a:r>
              <a:rPr lang="en-US" dirty="0" smtClean="0"/>
              <a:t>Practical Needs</a:t>
            </a:r>
          </a:p>
          <a:p>
            <a:pPr lvl="1"/>
            <a:r>
              <a:rPr lang="en-US" sz="1500" dirty="0" smtClean="0"/>
              <a:t>Logistics (meeting space and equipment)</a:t>
            </a:r>
          </a:p>
          <a:p>
            <a:pPr lvl="1"/>
            <a:r>
              <a:rPr lang="en-US" sz="1500" dirty="0" smtClean="0"/>
              <a:t>Internet connection to participate and research</a:t>
            </a:r>
          </a:p>
          <a:p>
            <a:pPr>
              <a:spcBef>
                <a:spcPts val="1800"/>
              </a:spcBef>
            </a:pPr>
            <a:r>
              <a:rPr lang="en-US" dirty="0" smtClean="0"/>
              <a:t>Student Experience Goals</a:t>
            </a:r>
            <a:r>
              <a:rPr lang="en-US" dirty="0" smtClean="0">
                <a:solidFill>
                  <a:srgbClr val="FF0000"/>
                </a:solidFill>
              </a:rPr>
              <a:t> </a:t>
            </a:r>
          </a:p>
          <a:p>
            <a:pPr lvl="1"/>
            <a:r>
              <a:rPr lang="en-US" sz="1500" dirty="0" smtClean="0"/>
              <a:t>Have FUN!</a:t>
            </a:r>
          </a:p>
          <a:p>
            <a:pPr lvl="1"/>
            <a:r>
              <a:rPr lang="en-US" sz="1500" dirty="0" smtClean="0"/>
              <a:t>Teach students to make good decisions online to mitigate decisions that can exclude them from future job opportunities</a:t>
            </a:r>
          </a:p>
          <a:p>
            <a:pPr lvl="1"/>
            <a:r>
              <a:rPr lang="en-US" sz="1500" dirty="0" smtClean="0"/>
              <a:t>Problem solving approaches (scientific method, root cause analysis, etc)</a:t>
            </a:r>
          </a:p>
          <a:p>
            <a:pPr lvl="1"/>
            <a:r>
              <a:rPr lang="en-US" sz="1500" dirty="0" smtClean="0"/>
              <a:t>Grow by </a:t>
            </a:r>
            <a:r>
              <a:rPr lang="en-US" sz="1500" b="1" dirty="0" smtClean="0"/>
              <a:t>doing</a:t>
            </a:r>
            <a:r>
              <a:rPr lang="en-US" sz="1500" dirty="0" smtClean="0"/>
              <a:t> and </a:t>
            </a:r>
            <a:r>
              <a:rPr lang="en-US" sz="1500" b="1" dirty="0" smtClean="0"/>
              <a:t>learning </a:t>
            </a:r>
            <a:r>
              <a:rPr lang="en-US" sz="1500" dirty="0" smtClean="0"/>
              <a:t>from experience – hallmark of STEM careers</a:t>
            </a:r>
          </a:p>
          <a:p>
            <a:pPr lvl="1"/>
            <a:r>
              <a:rPr lang="en-US" sz="1500" dirty="0" smtClean="0"/>
              <a:t>Making mistakes is OK  – mistakes led to many of the worlds best discoveries </a:t>
            </a:r>
          </a:p>
          <a:p>
            <a:pPr>
              <a:spcBef>
                <a:spcPts val="1800"/>
              </a:spcBef>
            </a:pPr>
            <a:r>
              <a:rPr lang="en-US" dirty="0" smtClean="0"/>
              <a:t>Tips for Success</a:t>
            </a:r>
          </a:p>
          <a:p>
            <a:pPr lvl="1"/>
            <a:r>
              <a:rPr lang="en-US" sz="1500" dirty="0" smtClean="0"/>
              <a:t>Focus on the things you’re good at – outsource for expertise you need help with</a:t>
            </a:r>
          </a:p>
          <a:p>
            <a:pPr lvl="1"/>
            <a:r>
              <a:rPr lang="en-US" sz="1500" dirty="0" smtClean="0"/>
              <a:t>Help students set goals - guide them; let </a:t>
            </a:r>
            <a:r>
              <a:rPr lang="en-US" sz="1500" u="sng" dirty="0" smtClean="0"/>
              <a:t>them figure out </a:t>
            </a:r>
            <a:r>
              <a:rPr lang="en-US" sz="1500" dirty="0" smtClean="0"/>
              <a:t>how to reach those goals</a:t>
            </a:r>
          </a:p>
          <a:p>
            <a:pPr lvl="1"/>
            <a:r>
              <a:rPr lang="en-US" sz="1500" dirty="0" smtClean="0"/>
              <a:t>It’s ok not to have all of the answers – work as a team to fill knowledge gaps</a:t>
            </a:r>
          </a:p>
          <a:p>
            <a:pPr lvl="1"/>
            <a:r>
              <a:rPr lang="en-US" sz="1500" dirty="0" smtClean="0"/>
              <a:t>Google and YouTube are great resources</a:t>
            </a:r>
          </a:p>
          <a:p>
            <a:pPr lvl="1"/>
            <a:endParaRPr lang="en-US" dirty="0" smtClean="0"/>
          </a:p>
          <a:p>
            <a:pPr lvl="1"/>
            <a:endParaRPr lang="en-US" dirty="0" smtClean="0"/>
          </a:p>
        </p:txBody>
      </p:sp>
      <p:sp>
        <p:nvSpPr>
          <p:cNvPr id="8" name="Slide Number Placeholder 3"/>
          <p:cNvSpPr txBox="1">
            <a:spLocks/>
          </p:cNvSpPr>
          <p:nvPr/>
        </p:nvSpPr>
        <p:spPr>
          <a:xfrm>
            <a:off x="6592888" y="6416712"/>
            <a:ext cx="2133600" cy="365125"/>
          </a:xfrm>
          <a:prstGeom prst="rect">
            <a:avLst/>
          </a:prstGeom>
        </p:spPr>
        <p:txBody>
          <a:bodyPr vert="horz" lIns="101835" tIns="50917" rIns="101835" bIns="50917" rtlCol="0" anchor="ctr"/>
          <a:lstStyle>
            <a:defPPr>
              <a:defRPr lang="en-US"/>
            </a:defPPr>
            <a:lvl1pPr algn="r" rtl="0" fontAlgn="base">
              <a:spcBef>
                <a:spcPct val="0"/>
              </a:spcBef>
              <a:spcAft>
                <a:spcPct val="0"/>
              </a:spcAft>
              <a:defRPr sz="1114" kern="1200">
                <a:solidFill>
                  <a:schemeClr val="tx1">
                    <a:tint val="75000"/>
                  </a:schemeClr>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defRPr/>
            </a:pPr>
            <a:fld id="{469730D1-67A6-4AF4-BBAF-A6745380EBF0}" type="slidenum">
              <a:rPr lang="en-GB" smtClean="0">
                <a:solidFill>
                  <a:prstClr val="black">
                    <a:tint val="75000"/>
                  </a:prstClr>
                </a:solidFill>
              </a:rPr>
              <a:pPr>
                <a:defRPr/>
              </a:pPr>
              <a:t>12</a:t>
            </a:fld>
            <a:endParaRPr lang="en-GB" dirty="0">
              <a:solidFill>
                <a:prstClr val="black">
                  <a:tint val="75000"/>
                </a:prstClr>
              </a:solidFill>
            </a:endParaRPr>
          </a:p>
        </p:txBody>
      </p:sp>
      <p:sp>
        <p:nvSpPr>
          <p:cNvPr id="7" name="Text Box 11"/>
          <p:cNvSpPr txBox="1">
            <a:spLocks noChangeArrowheads="1"/>
          </p:cNvSpPr>
          <p:nvPr/>
        </p:nvSpPr>
        <p:spPr bwMode="auto">
          <a:xfrm>
            <a:off x="384175" y="6241795"/>
            <a:ext cx="8342313" cy="418576"/>
          </a:xfrm>
          <a:prstGeom prst="rect">
            <a:avLst/>
          </a:prstGeom>
          <a:solidFill>
            <a:srgbClr val="005DAA"/>
          </a:solidFill>
          <a:ln w="9525" algn="ctr">
            <a:noFill/>
            <a:miter lim="800000"/>
            <a:headEnd/>
            <a:tailEnd/>
          </a:ln>
        </p:spPr>
        <p:txBody>
          <a:bodyPr wrap="square" bIns="64008" anchor="b" anchorCtr="0">
            <a:spAutoFit/>
          </a:bodyPr>
          <a:lstStyle/>
          <a:p>
            <a:pPr algn="ctr" defTabSz="865188" fontAlgn="base">
              <a:spcBef>
                <a:spcPct val="0"/>
              </a:spcBef>
              <a:spcAft>
                <a:spcPct val="0"/>
              </a:spcAft>
            </a:pPr>
            <a:r>
              <a:rPr lang="en-US" sz="2000" dirty="0">
                <a:solidFill>
                  <a:srgbClr val="FFFFFF"/>
                </a:solidFill>
                <a:cs typeface="Arial" panose="020B0604020202020204" pitchFamily="34" charset="0"/>
              </a:rPr>
              <a:t>Anyone who can lead a team can be a coach</a:t>
            </a:r>
            <a:r>
              <a:rPr lang="en-US" sz="2000" dirty="0" smtClean="0">
                <a:solidFill>
                  <a:srgbClr val="FFFFFF"/>
                </a:solidFill>
                <a:cs typeface="Arial" panose="020B0604020202020204" pitchFamily="34" charset="0"/>
              </a:rPr>
              <a:t>!</a:t>
            </a:r>
            <a:endParaRPr lang="en-US" sz="2000" dirty="0">
              <a:solidFill>
                <a:srgbClr val="FFFFFF"/>
              </a:solidFill>
              <a:cs typeface="Arial" panose="020B0604020202020204" pitchFamily="34" charset="0"/>
            </a:endParaRPr>
          </a:p>
        </p:txBody>
      </p:sp>
      <p:pic>
        <p:nvPicPr>
          <p:cNvPr id="3" name="Picture 2"/>
          <p:cNvPicPr>
            <a:picLocks noChangeAspect="1"/>
          </p:cNvPicPr>
          <p:nvPr/>
        </p:nvPicPr>
        <p:blipFill rotWithShape="1">
          <a:blip r:embed="rId3"/>
          <a:srcRect l="4778" t="8629" r="11125" b="16433"/>
          <a:stretch/>
        </p:blipFill>
        <p:spPr>
          <a:xfrm>
            <a:off x="5946371" y="1134071"/>
            <a:ext cx="2776749" cy="1786550"/>
          </a:xfrm>
          <a:prstGeom prst="rect">
            <a:avLst/>
          </a:prstGeom>
        </p:spPr>
      </p:pic>
      <p:sp>
        <p:nvSpPr>
          <p:cNvPr id="2" name="TextBox 1"/>
          <p:cNvSpPr txBox="1"/>
          <p:nvPr/>
        </p:nvSpPr>
        <p:spPr>
          <a:xfrm>
            <a:off x="5946370" y="1134071"/>
            <a:ext cx="2776749" cy="338554"/>
          </a:xfrm>
          <a:prstGeom prst="rect">
            <a:avLst/>
          </a:prstGeom>
          <a:noFill/>
        </p:spPr>
        <p:txBody>
          <a:bodyPr wrap="square" rtlCol="0">
            <a:spAutoFit/>
          </a:bodyPr>
          <a:lstStyle/>
          <a:p>
            <a:pPr algn="ctr" fontAlgn="base">
              <a:spcBef>
                <a:spcPct val="0"/>
              </a:spcBef>
              <a:spcAft>
                <a:spcPct val="0"/>
              </a:spcAft>
            </a:pPr>
            <a:r>
              <a:rPr lang="en-US" sz="1600" b="1" dirty="0" smtClean="0">
                <a:solidFill>
                  <a:srgbClr val="000000"/>
                </a:solidFill>
                <a:cs typeface="Arial" pitchFamily="34" charset="0"/>
              </a:rPr>
              <a:t>Add yourself to the picture</a:t>
            </a:r>
            <a:endParaRPr lang="en-US" sz="1600" b="1" dirty="0">
              <a:solidFill>
                <a:srgbClr val="000000"/>
              </a:solidFill>
              <a:cs typeface="Arial" pitchFamily="34" charset="0"/>
            </a:endParaRPr>
          </a:p>
        </p:txBody>
      </p:sp>
      <p:sp>
        <p:nvSpPr>
          <p:cNvPr id="10" name="Rectangle 9">
            <a:hlinkClick r:id="rId4" action="ppaction://hlinksldjump"/>
          </p:cNvPr>
          <p:cNvSpPr/>
          <p:nvPr/>
        </p:nvSpPr>
        <p:spPr>
          <a:xfrm>
            <a:off x="7010400" y="76200"/>
            <a:ext cx="1950720" cy="655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0927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p:txBody>
          <a:bodyPr/>
          <a:lstStyle/>
          <a:p>
            <a:r>
              <a:rPr lang="en-US" dirty="0" smtClean="0"/>
              <a:t>Back-up Slides</a:t>
            </a:r>
            <a:endParaRPr lang="en-US" dirty="0"/>
          </a:p>
        </p:txBody>
      </p:sp>
    </p:spTree>
    <p:extLst>
      <p:ext uri="{BB962C8B-B14F-4D97-AF65-F5344CB8AC3E}">
        <p14:creationId xmlns:p14="http://schemas.microsoft.com/office/powerpoint/2010/main" val="342471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76200"/>
            <a:ext cx="6469083" cy="838200"/>
          </a:xfrm>
        </p:spPr>
        <p:txBody>
          <a:bodyPr/>
          <a:lstStyle/>
          <a:p>
            <a:r>
              <a:rPr lang="en-US" dirty="0" smtClean="0"/>
              <a:t>For More Information</a:t>
            </a:r>
            <a:endParaRPr lang="en-US" dirty="0"/>
          </a:p>
        </p:txBody>
      </p:sp>
      <p:sp>
        <p:nvSpPr>
          <p:cNvPr id="8" name="Slide Number Placeholder 3"/>
          <p:cNvSpPr txBox="1">
            <a:spLocks/>
          </p:cNvSpPr>
          <p:nvPr/>
        </p:nvSpPr>
        <p:spPr>
          <a:xfrm>
            <a:off x="6592888" y="6427470"/>
            <a:ext cx="2133600" cy="365125"/>
          </a:xfrm>
          <a:prstGeom prst="rect">
            <a:avLst/>
          </a:prstGeom>
        </p:spPr>
        <p:txBody>
          <a:bodyPr vert="horz" lIns="101835" tIns="50917" rIns="101835" bIns="50917" rtlCol="0" anchor="ctr"/>
          <a:lstStyle>
            <a:defPPr>
              <a:defRPr lang="en-US"/>
            </a:defPPr>
            <a:lvl1pPr algn="r" rtl="0" fontAlgn="base">
              <a:spcBef>
                <a:spcPct val="0"/>
              </a:spcBef>
              <a:spcAft>
                <a:spcPct val="0"/>
              </a:spcAft>
              <a:defRPr sz="1114" kern="1200">
                <a:solidFill>
                  <a:schemeClr val="tx1">
                    <a:tint val="75000"/>
                  </a:schemeClr>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defRPr/>
            </a:pPr>
            <a:fld id="{0DBD215D-1C4D-4FB6-98E6-64074DE25B88}" type="slidenum">
              <a:rPr lang="en-GB" smtClean="0">
                <a:solidFill>
                  <a:prstClr val="black">
                    <a:tint val="75000"/>
                  </a:prstClr>
                </a:solidFill>
              </a:rPr>
              <a:pPr>
                <a:defRPr/>
              </a:pPr>
              <a:t>14</a:t>
            </a:fld>
            <a:endParaRPr lang="en-GB" dirty="0">
              <a:solidFill>
                <a:prstClr val="black">
                  <a:tint val="75000"/>
                </a:prstClr>
              </a:solidFill>
            </a:endParaRPr>
          </a:p>
        </p:txBody>
      </p:sp>
      <p:sp>
        <p:nvSpPr>
          <p:cNvPr id="10" name="Content Placeholder 2"/>
          <p:cNvSpPr txBox="1">
            <a:spLocks/>
          </p:cNvSpPr>
          <p:nvPr/>
        </p:nvSpPr>
        <p:spPr>
          <a:xfrm>
            <a:off x="578149" y="1268056"/>
            <a:ext cx="7942493" cy="5026747"/>
          </a:xfrm>
          <a:prstGeom prst="rect">
            <a:avLst/>
          </a:prstGeom>
        </p:spPr>
        <p:txBody>
          <a:bodyPr vert="horz" lIns="101835" tIns="50917" rIns="101835" bIns="50917" rtlCol="0">
            <a:normAutofit/>
          </a:bodyPr>
          <a:lstStyle>
            <a:lvl1pPr marL="327077" indent="-327077" algn="l" defTabSz="872207" rtl="0" eaLnBrk="1" latinLnBrk="0" hangingPunct="1">
              <a:spcBef>
                <a:spcPct val="20000"/>
              </a:spcBef>
              <a:buFont typeface="Arial" pitchFamily="34" charset="0"/>
              <a:buChar char="•"/>
              <a:defRPr sz="3084" kern="1200">
                <a:solidFill>
                  <a:schemeClr val="tx1"/>
                </a:solidFill>
                <a:latin typeface="+mn-lt"/>
                <a:ea typeface="+mn-ea"/>
                <a:cs typeface="+mn-cs"/>
              </a:defRPr>
            </a:lvl1pPr>
            <a:lvl2pPr marL="708668" indent="-272565" algn="l" defTabSz="872207" rtl="0" eaLnBrk="1" latinLnBrk="0" hangingPunct="1">
              <a:spcBef>
                <a:spcPct val="20000"/>
              </a:spcBef>
              <a:buFont typeface="Arial" pitchFamily="34" charset="0"/>
              <a:buChar char="–"/>
              <a:defRPr sz="2655" kern="1200">
                <a:solidFill>
                  <a:schemeClr val="tx1"/>
                </a:solidFill>
                <a:latin typeface="+mn-lt"/>
                <a:ea typeface="+mn-ea"/>
                <a:cs typeface="+mn-cs"/>
              </a:defRPr>
            </a:lvl2pPr>
            <a:lvl3pPr marL="1090261" indent="-218052" algn="l" defTabSz="872207" rtl="0" eaLnBrk="1" latinLnBrk="0" hangingPunct="1">
              <a:spcBef>
                <a:spcPct val="20000"/>
              </a:spcBef>
              <a:buFont typeface="Arial" pitchFamily="34" charset="0"/>
              <a:buChar char="•"/>
              <a:defRPr sz="2312" kern="1200">
                <a:solidFill>
                  <a:schemeClr val="tx1"/>
                </a:solidFill>
                <a:latin typeface="+mn-lt"/>
                <a:ea typeface="+mn-ea"/>
                <a:cs typeface="+mn-cs"/>
              </a:defRPr>
            </a:lvl3pPr>
            <a:lvl4pPr marL="1526362" indent="-218052" algn="l" defTabSz="872207" rtl="0" eaLnBrk="1" latinLnBrk="0" hangingPunct="1">
              <a:spcBef>
                <a:spcPct val="20000"/>
              </a:spcBef>
              <a:buFont typeface="Arial" pitchFamily="34" charset="0"/>
              <a:buChar char="–"/>
              <a:defRPr sz="1884" kern="1200">
                <a:solidFill>
                  <a:schemeClr val="tx1"/>
                </a:solidFill>
                <a:latin typeface="+mn-lt"/>
                <a:ea typeface="+mn-ea"/>
                <a:cs typeface="+mn-cs"/>
              </a:defRPr>
            </a:lvl4pPr>
            <a:lvl5pPr marL="1962467" indent="-218052" algn="l" defTabSz="872207" rtl="0" eaLnBrk="1" latinLnBrk="0" hangingPunct="1">
              <a:spcBef>
                <a:spcPct val="20000"/>
              </a:spcBef>
              <a:buFont typeface="Arial" pitchFamily="34" charset="0"/>
              <a:buChar char="»"/>
              <a:defRPr sz="1884" kern="1200">
                <a:solidFill>
                  <a:schemeClr val="tx1"/>
                </a:solidFill>
                <a:latin typeface="+mn-lt"/>
                <a:ea typeface="+mn-ea"/>
                <a:cs typeface="+mn-cs"/>
              </a:defRPr>
            </a:lvl5pPr>
            <a:lvl6pPr marL="2398571" indent="-218052" algn="l" defTabSz="872207" rtl="0" eaLnBrk="1" latinLnBrk="0" hangingPunct="1">
              <a:spcBef>
                <a:spcPct val="20000"/>
              </a:spcBef>
              <a:buFont typeface="Arial" pitchFamily="34" charset="0"/>
              <a:buChar char="•"/>
              <a:defRPr sz="1884" kern="1200">
                <a:solidFill>
                  <a:schemeClr val="tx1"/>
                </a:solidFill>
                <a:latin typeface="+mn-lt"/>
                <a:ea typeface="+mn-ea"/>
                <a:cs typeface="+mn-cs"/>
              </a:defRPr>
            </a:lvl6pPr>
            <a:lvl7pPr marL="2834676" indent="-218052" algn="l" defTabSz="872207" rtl="0" eaLnBrk="1" latinLnBrk="0" hangingPunct="1">
              <a:spcBef>
                <a:spcPct val="20000"/>
              </a:spcBef>
              <a:buFont typeface="Arial" pitchFamily="34" charset="0"/>
              <a:buChar char="•"/>
              <a:defRPr sz="1884" kern="1200">
                <a:solidFill>
                  <a:schemeClr val="tx1"/>
                </a:solidFill>
                <a:latin typeface="+mn-lt"/>
                <a:ea typeface="+mn-ea"/>
                <a:cs typeface="+mn-cs"/>
              </a:defRPr>
            </a:lvl7pPr>
            <a:lvl8pPr marL="3270779" indent="-218052" algn="l" defTabSz="872207" rtl="0" eaLnBrk="1" latinLnBrk="0" hangingPunct="1">
              <a:spcBef>
                <a:spcPct val="20000"/>
              </a:spcBef>
              <a:buFont typeface="Arial" pitchFamily="34" charset="0"/>
              <a:buChar char="•"/>
              <a:defRPr sz="1884" kern="1200">
                <a:solidFill>
                  <a:schemeClr val="tx1"/>
                </a:solidFill>
                <a:latin typeface="+mn-lt"/>
                <a:ea typeface="+mn-ea"/>
                <a:cs typeface="+mn-cs"/>
              </a:defRPr>
            </a:lvl8pPr>
            <a:lvl9pPr marL="3706882" indent="-218052" algn="l" defTabSz="872207" rtl="0" eaLnBrk="1" latinLnBrk="0" hangingPunct="1">
              <a:spcBef>
                <a:spcPct val="20000"/>
              </a:spcBef>
              <a:buFont typeface="Arial" pitchFamily="34" charset="0"/>
              <a:buChar char="•"/>
              <a:defRPr sz="1884" kern="1200">
                <a:solidFill>
                  <a:schemeClr val="tx1"/>
                </a:solidFill>
                <a:latin typeface="+mn-lt"/>
                <a:ea typeface="+mn-ea"/>
                <a:cs typeface="+mn-cs"/>
              </a:defRPr>
            </a:lvl9pPr>
          </a:lstStyle>
          <a:p>
            <a:pPr>
              <a:defRPr/>
            </a:pPr>
            <a:r>
              <a:rPr lang="en-US" sz="2000" dirty="0" smtClean="0">
                <a:solidFill>
                  <a:sysClr val="windowText" lastClr="000000"/>
                </a:solidFill>
                <a:cs typeface="Arial" panose="020B0604020202020204" pitchFamily="34" charset="0"/>
              </a:rPr>
              <a:t>AFA’s CyberPatriot website</a:t>
            </a:r>
          </a:p>
          <a:p>
            <a:pPr lvl="1">
              <a:defRPr/>
            </a:pPr>
            <a:r>
              <a:rPr lang="en-US" sz="1600" dirty="0" smtClean="0">
                <a:solidFill>
                  <a:sysClr val="windowText" lastClr="000000"/>
                </a:solidFill>
                <a:cs typeface="Arial" panose="020B0604020202020204" pitchFamily="34" charset="0"/>
                <a:hlinkClick r:id="rId3"/>
              </a:rPr>
              <a:t>www.uscyberpatriot.org</a:t>
            </a:r>
            <a:endParaRPr lang="en-US" sz="1600" dirty="0" smtClean="0">
              <a:solidFill>
                <a:sysClr val="windowText" lastClr="000000"/>
              </a:solidFill>
              <a:cs typeface="Arial" panose="020B0604020202020204" pitchFamily="34" charset="0"/>
            </a:endParaRPr>
          </a:p>
          <a:p>
            <a:pPr marL="754683" lvl="1" indent="-345839">
              <a:buFont typeface="Calibri" pitchFamily="34" charset="0"/>
              <a:buChar char="–"/>
              <a:defRPr/>
            </a:pPr>
            <a:r>
              <a:rPr lang="en-US" sz="1600" dirty="0" smtClean="0">
                <a:solidFill>
                  <a:sysClr val="windowText" lastClr="000000"/>
                </a:solidFill>
                <a:cs typeface="Arial" panose="020B0604020202020204" pitchFamily="34" charset="0"/>
              </a:rPr>
              <a:t>Direct contact at </a:t>
            </a:r>
            <a:r>
              <a:rPr lang="en-US" sz="1600" dirty="0" smtClean="0">
                <a:solidFill>
                  <a:sysClr val="windowText" lastClr="000000"/>
                </a:solidFill>
                <a:cs typeface="Arial" panose="020B0604020202020204" pitchFamily="34" charset="0"/>
                <a:hlinkClick r:id="rId4"/>
              </a:rPr>
              <a:t>info@uscyberpatriot.org</a:t>
            </a:r>
            <a:endParaRPr lang="en-US" sz="1600" dirty="0" smtClean="0">
              <a:solidFill>
                <a:sysClr val="windowText" lastClr="000000"/>
              </a:solidFill>
              <a:cs typeface="Arial" panose="020B0604020202020204" pitchFamily="34" charset="0"/>
            </a:endParaRPr>
          </a:p>
          <a:p>
            <a:pPr lvl="1">
              <a:buFont typeface="Arial" pitchFamily="34" charset="0"/>
              <a:buNone/>
              <a:defRPr/>
            </a:pPr>
            <a:endParaRPr lang="en-US" sz="2118" b="1" dirty="0" smtClean="0">
              <a:solidFill>
                <a:sysClr val="windowText" lastClr="000000"/>
              </a:solidFill>
              <a:cs typeface="Arial" panose="020B0604020202020204" pitchFamily="34" charset="0"/>
            </a:endParaRPr>
          </a:p>
          <a:p>
            <a:pPr>
              <a:defRPr/>
            </a:pPr>
            <a:r>
              <a:rPr lang="en-US" sz="2000" dirty="0" smtClean="0">
                <a:solidFill>
                  <a:sysClr val="windowText" lastClr="000000"/>
                </a:solidFill>
                <a:cs typeface="Arial" panose="020B0604020202020204" pitchFamily="34" charset="0"/>
              </a:rPr>
              <a:t>Northrop Grumman’s CyberPatriot site</a:t>
            </a:r>
          </a:p>
          <a:p>
            <a:pPr marL="754683" indent="-345839">
              <a:buFont typeface="Calibri" pitchFamily="34" charset="0"/>
              <a:buChar char="–"/>
              <a:defRPr/>
            </a:pPr>
            <a:r>
              <a:rPr lang="en-US" sz="1600" dirty="0" smtClean="0">
                <a:solidFill>
                  <a:sysClr val="windowText" lastClr="000000"/>
                </a:solidFill>
                <a:cs typeface="Arial" panose="020B0604020202020204" pitchFamily="34" charset="0"/>
                <a:hlinkClick r:id="rId5"/>
              </a:rPr>
              <a:t>http://www.northropgrumman.com/CorporateResponsibility/Pages/CyberPatriot.aspx</a:t>
            </a:r>
            <a:endParaRPr lang="en-US" sz="1600" dirty="0" smtClean="0">
              <a:solidFill>
                <a:sysClr val="windowText" lastClr="000000"/>
              </a:solidFill>
              <a:cs typeface="Arial" panose="020B0604020202020204" pitchFamily="34" charset="0"/>
            </a:endParaRPr>
          </a:p>
          <a:p>
            <a:pPr marL="754683" indent="-345839">
              <a:buFont typeface="Calibri" pitchFamily="34" charset="0"/>
              <a:buChar char="–"/>
              <a:defRPr/>
            </a:pPr>
            <a:r>
              <a:rPr lang="en-US" sz="1600" dirty="0" smtClean="0">
                <a:solidFill>
                  <a:sysClr val="windowText" lastClr="000000"/>
                </a:solidFill>
                <a:cs typeface="Arial" panose="020B0604020202020204" pitchFamily="34" charset="0"/>
              </a:rPr>
              <a:t>Direct contact at </a:t>
            </a:r>
            <a:r>
              <a:rPr lang="en-US" sz="1600" dirty="0" smtClean="0">
                <a:solidFill>
                  <a:sysClr val="windowText" lastClr="000000"/>
                </a:solidFill>
                <a:cs typeface="Arial" panose="020B0604020202020204" pitchFamily="34" charset="0"/>
                <a:hlinkClick r:id="rId6"/>
              </a:rPr>
              <a:t>cyberpatriot@ngc.com</a:t>
            </a:r>
            <a:endParaRPr lang="en-US" sz="1600" dirty="0" smtClean="0">
              <a:solidFill>
                <a:sysClr val="windowText" lastClr="000000"/>
              </a:solidFill>
              <a:cs typeface="Arial" panose="020B0604020202020204" pitchFamily="34" charset="0"/>
            </a:endParaRPr>
          </a:p>
          <a:p>
            <a:pPr marL="408844" indent="0">
              <a:buFont typeface="Arial" pitchFamily="34" charset="0"/>
              <a:buNone/>
              <a:defRPr/>
            </a:pPr>
            <a:endParaRPr lang="en-US" sz="2118" b="1" dirty="0" smtClean="0">
              <a:solidFill>
                <a:sysClr val="windowText" lastClr="000000"/>
              </a:solidFill>
              <a:cs typeface="Arial" panose="020B0604020202020204" pitchFamily="34" charset="0"/>
            </a:endParaRPr>
          </a:p>
          <a:p>
            <a:pPr>
              <a:defRPr/>
            </a:pPr>
            <a:r>
              <a:rPr lang="en-US" sz="2000" dirty="0" smtClean="0">
                <a:solidFill>
                  <a:sysClr val="windowText" lastClr="000000"/>
                </a:solidFill>
                <a:cs typeface="Arial" panose="020B0604020202020204" pitchFamily="34" charset="0"/>
              </a:rPr>
              <a:t>CyberPatriot Video </a:t>
            </a:r>
          </a:p>
          <a:p>
            <a:pPr marL="750834" indent="-340397">
              <a:buFont typeface="Calibri" pitchFamily="34" charset="0"/>
              <a:buChar char="–"/>
              <a:defRPr/>
            </a:pPr>
            <a:r>
              <a:rPr lang="en-US" sz="1600" dirty="0" smtClean="0">
                <a:solidFill>
                  <a:sysClr val="windowText" lastClr="000000"/>
                </a:solidFill>
                <a:cs typeface="Arial" panose="020B0604020202020204" pitchFamily="34" charset="0"/>
                <a:hlinkClick r:id="rId7"/>
              </a:rPr>
              <a:t>https://www.youtube.com/watch?v=sesaiofAEWA</a:t>
            </a:r>
            <a:r>
              <a:rPr lang="en-US" sz="1600" dirty="0" smtClean="0">
                <a:solidFill>
                  <a:sysClr val="windowText" lastClr="000000"/>
                </a:solidFill>
                <a:cs typeface="Arial" panose="020B0604020202020204" pitchFamily="34" charset="0"/>
              </a:rPr>
              <a:t> </a:t>
            </a:r>
          </a:p>
          <a:p>
            <a:pPr marL="750834" indent="-340397">
              <a:buFont typeface="Calibri" pitchFamily="34" charset="0"/>
              <a:buChar char="–"/>
              <a:defRPr/>
            </a:pPr>
            <a:r>
              <a:rPr lang="en-US" sz="1600" dirty="0" smtClean="0">
                <a:solidFill>
                  <a:sysClr val="windowText" lastClr="000000"/>
                </a:solidFill>
                <a:cs typeface="Arial" panose="020B0604020202020204" pitchFamily="34" charset="0"/>
              </a:rPr>
              <a:t>Search “CyberPatriot X” on YouTube</a:t>
            </a:r>
            <a:endParaRPr lang="en-US" sz="1600" dirty="0">
              <a:solidFill>
                <a:sysClr val="windowText" lastClr="000000"/>
              </a:solidFill>
              <a:cs typeface="Arial" panose="020B0604020202020204" pitchFamily="34" charset="0"/>
            </a:endParaRPr>
          </a:p>
        </p:txBody>
      </p:sp>
      <p:sp>
        <p:nvSpPr>
          <p:cNvPr id="6" name="Rectangle 5">
            <a:hlinkClick r:id="rId8" action="ppaction://hlinksldjump"/>
          </p:cNvPr>
          <p:cNvSpPr/>
          <p:nvPr/>
        </p:nvSpPr>
        <p:spPr>
          <a:xfrm>
            <a:off x="7010400" y="76200"/>
            <a:ext cx="1950720" cy="655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5997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a:xfrm>
            <a:off x="6592888" y="6427470"/>
            <a:ext cx="2133600" cy="365125"/>
          </a:xfrm>
          <a:prstGeom prst="rect">
            <a:avLst/>
          </a:prstGeom>
        </p:spPr>
        <p:txBody>
          <a:bodyPr vert="horz" lIns="101835" tIns="50917" rIns="101835" bIns="50917" rtlCol="0" anchor="ctr"/>
          <a:lstStyle>
            <a:defPPr>
              <a:defRPr lang="en-US"/>
            </a:defPPr>
            <a:lvl1pPr algn="r" rtl="0" fontAlgn="base">
              <a:spcBef>
                <a:spcPct val="0"/>
              </a:spcBef>
              <a:spcAft>
                <a:spcPct val="0"/>
              </a:spcAft>
              <a:defRPr sz="1114" kern="1200">
                <a:solidFill>
                  <a:schemeClr val="tx1">
                    <a:tint val="75000"/>
                  </a:schemeClr>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defRPr/>
            </a:pPr>
            <a:fld id="{C5B0C217-9836-4C78-99AA-4DEFF2F44F42}" type="slidenum">
              <a:rPr lang="en-GB" smtClean="0">
                <a:solidFill>
                  <a:prstClr val="black">
                    <a:tint val="75000"/>
                  </a:prstClr>
                </a:solidFill>
              </a:rPr>
              <a:pPr>
                <a:defRPr/>
              </a:pPr>
              <a:t>15</a:t>
            </a:fld>
            <a:endParaRPr lang="en-GB" dirty="0">
              <a:solidFill>
                <a:prstClr val="black">
                  <a:tint val="75000"/>
                </a:prstClr>
              </a:solidFill>
            </a:endParaRPr>
          </a:p>
        </p:txBody>
      </p:sp>
    </p:spTree>
    <p:extLst>
      <p:ext uri="{BB962C8B-B14F-4D97-AF65-F5344CB8AC3E}">
        <p14:creationId xmlns:p14="http://schemas.microsoft.com/office/powerpoint/2010/main" val="281600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76200"/>
            <a:ext cx="6469083" cy="838200"/>
          </a:xfrm>
        </p:spPr>
        <p:txBody>
          <a:bodyPr/>
          <a:lstStyle/>
          <a:p>
            <a:r>
              <a:rPr lang="en-US" dirty="0" smtClean="0"/>
              <a:t>Presentation Overview</a:t>
            </a:r>
            <a:endParaRPr lang="en-US" dirty="0"/>
          </a:p>
        </p:txBody>
      </p:sp>
      <p:sp>
        <p:nvSpPr>
          <p:cNvPr id="13" name="Content Placeholder 2"/>
          <p:cNvSpPr>
            <a:spLocks noGrp="1"/>
          </p:cNvSpPr>
          <p:nvPr>
            <p:ph idx="1"/>
          </p:nvPr>
        </p:nvSpPr>
        <p:spPr>
          <a:xfrm>
            <a:off x="304800" y="1402080"/>
            <a:ext cx="7855352" cy="3783378"/>
          </a:xfrm>
        </p:spPr>
        <p:txBody>
          <a:bodyPr>
            <a:normAutofit/>
          </a:bodyPr>
          <a:lstStyle/>
          <a:p>
            <a:pPr eaLnBrk="1" hangingPunct="1"/>
            <a:r>
              <a:rPr lang="en-US" dirty="0" smtClean="0">
                <a:hlinkClick r:id="rId3" action="ppaction://hlinksldjump"/>
              </a:rPr>
              <a:t>What is CyberPatriot?</a:t>
            </a:r>
            <a:endParaRPr lang="en-US" dirty="0" smtClean="0"/>
          </a:p>
          <a:p>
            <a:r>
              <a:rPr lang="en-US" dirty="0" smtClean="0">
                <a:hlinkClick r:id="rId4" action="ppaction://hlinksldjump"/>
              </a:rPr>
              <a:t>CyberPatriot Competition - How it Works</a:t>
            </a:r>
            <a:endParaRPr lang="en-US" dirty="0"/>
          </a:p>
          <a:p>
            <a:r>
              <a:rPr lang="en-US" dirty="0" smtClean="0">
                <a:hlinkClick r:id="rId5" action="ppaction://hlinksldjump"/>
              </a:rPr>
              <a:t>How You Can Get Involved</a:t>
            </a:r>
            <a:endParaRPr lang="en-US" dirty="0" smtClean="0"/>
          </a:p>
          <a:p>
            <a:r>
              <a:rPr lang="en-US" dirty="0" smtClean="0">
                <a:hlinkClick r:id="rId6" action="ppaction://hlinksldjump"/>
              </a:rPr>
              <a:t>You CAN be A CyberPatriot Coach!</a:t>
            </a:r>
            <a:endParaRPr lang="en-US" dirty="0" smtClean="0"/>
          </a:p>
          <a:p>
            <a:r>
              <a:rPr lang="en-US" dirty="0" smtClean="0"/>
              <a:t>Competition image demo</a:t>
            </a:r>
            <a:endParaRPr lang="en-US" dirty="0"/>
          </a:p>
        </p:txBody>
      </p:sp>
      <p:sp>
        <p:nvSpPr>
          <p:cNvPr id="8" name="Slide Number Placeholder 3"/>
          <p:cNvSpPr txBox="1">
            <a:spLocks/>
          </p:cNvSpPr>
          <p:nvPr/>
        </p:nvSpPr>
        <p:spPr>
          <a:xfrm>
            <a:off x="6553200" y="6356350"/>
            <a:ext cx="2133600" cy="365125"/>
          </a:xfrm>
          <a:prstGeom prst="rect">
            <a:avLst/>
          </a:prstGeom>
        </p:spPr>
        <p:txBody>
          <a:bodyPr vert="horz" lIns="101835" tIns="50917" rIns="101835" bIns="50917" rtlCol="0" anchor="ctr"/>
          <a:lstStyle>
            <a:defPPr>
              <a:defRPr lang="en-US"/>
            </a:defPPr>
            <a:lvl1pPr algn="r" rtl="0" fontAlgn="base">
              <a:spcBef>
                <a:spcPct val="0"/>
              </a:spcBef>
              <a:spcAft>
                <a:spcPct val="0"/>
              </a:spcAft>
              <a:defRPr sz="1114" kern="1200">
                <a:solidFill>
                  <a:schemeClr val="tx1">
                    <a:tint val="75000"/>
                  </a:schemeClr>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defRPr/>
            </a:pPr>
            <a:fld id="{74EA8C65-6CDA-45DB-AE15-CAB5264BA6AD}" type="slidenum">
              <a:rPr lang="en-GB" smtClean="0">
                <a:solidFill>
                  <a:prstClr val="black">
                    <a:tint val="75000"/>
                  </a:prstClr>
                </a:solidFill>
              </a:rPr>
              <a:pPr>
                <a:defRPr/>
              </a:pPr>
              <a:t>2</a:t>
            </a:fld>
            <a:endParaRPr lang="en-GB" dirty="0">
              <a:solidFill>
                <a:prstClr val="black">
                  <a:tint val="75000"/>
                </a:prstClr>
              </a:solidFill>
            </a:endParaRPr>
          </a:p>
        </p:txBody>
      </p:sp>
      <p:pic>
        <p:nvPicPr>
          <p:cNvPr id="3" name="Picture 2">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4772" y="2837047"/>
            <a:ext cx="3820633" cy="3820633"/>
          </a:xfrm>
          <a:prstGeom prst="rect">
            <a:avLst/>
          </a:prstGeom>
        </p:spPr>
      </p:pic>
    </p:spTree>
    <p:extLst>
      <p:ext uri="{BB962C8B-B14F-4D97-AF65-F5344CB8AC3E}">
        <p14:creationId xmlns:p14="http://schemas.microsoft.com/office/powerpoint/2010/main" val="369433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76200"/>
            <a:ext cx="6469083" cy="838200"/>
          </a:xfrm>
        </p:spPr>
        <p:txBody>
          <a:bodyPr/>
          <a:lstStyle/>
          <a:p>
            <a:r>
              <a:rPr lang="en-US" dirty="0" smtClean="0"/>
              <a:t>CyberPatriot Overview</a:t>
            </a:r>
            <a:endParaRPr lang="en-US" dirty="0"/>
          </a:p>
        </p:txBody>
      </p:sp>
      <p:sp>
        <p:nvSpPr>
          <p:cNvPr id="13" name="Content Placeholder 2"/>
          <p:cNvSpPr>
            <a:spLocks noGrp="1"/>
          </p:cNvSpPr>
          <p:nvPr>
            <p:ph idx="1"/>
          </p:nvPr>
        </p:nvSpPr>
        <p:spPr>
          <a:xfrm>
            <a:off x="304800" y="1402080"/>
            <a:ext cx="8344348" cy="4963094"/>
          </a:xfrm>
        </p:spPr>
        <p:txBody>
          <a:bodyPr>
            <a:normAutofit/>
          </a:bodyPr>
          <a:lstStyle/>
          <a:p>
            <a:pPr marL="336971" indent="-336971" defTabSz="898590" fontAlgn="auto">
              <a:spcBef>
                <a:spcPts val="1588"/>
              </a:spcBef>
              <a:spcAft>
                <a:spcPts val="0"/>
              </a:spcAft>
              <a:buFont typeface="Arial" pitchFamily="34" charset="0"/>
              <a:buChar char="•"/>
              <a:defRPr/>
            </a:pPr>
            <a:r>
              <a:rPr lang="en-US" dirty="0">
                <a:solidFill>
                  <a:prstClr val="black"/>
                </a:solidFill>
              </a:rPr>
              <a:t>CyberPatriot is the largest and fastest growing national youth cyber education program designed to excite, educate, and motivate the next generation of cyber defenders (and other STEM grads) critical to our nation’s future security</a:t>
            </a:r>
          </a:p>
          <a:p>
            <a:pPr marL="336971" indent="-336971" defTabSz="898590" fontAlgn="auto">
              <a:spcBef>
                <a:spcPts val="1588"/>
              </a:spcBef>
              <a:spcAft>
                <a:spcPts val="0"/>
              </a:spcAft>
              <a:buFont typeface="Arial" pitchFamily="34" charset="0"/>
              <a:buChar char="•"/>
              <a:defRPr/>
            </a:pPr>
            <a:r>
              <a:rPr lang="en-US" dirty="0">
                <a:solidFill>
                  <a:prstClr val="black"/>
                </a:solidFill>
              </a:rPr>
              <a:t>Created and led by the Air Force Association</a:t>
            </a:r>
          </a:p>
          <a:p>
            <a:pPr marL="337011" indent="-337011" defTabSz="898590" fontAlgn="auto">
              <a:spcBef>
                <a:spcPts val="1588"/>
              </a:spcBef>
              <a:spcAft>
                <a:spcPts val="0"/>
              </a:spcAft>
              <a:buFont typeface="Arial" pitchFamily="34" charset="0"/>
              <a:buChar char="•"/>
              <a:defRPr/>
            </a:pPr>
            <a:r>
              <a:rPr lang="en-US" dirty="0">
                <a:solidFill>
                  <a:prstClr val="black"/>
                </a:solidFill>
              </a:rPr>
              <a:t>Program Objectives:</a:t>
            </a:r>
          </a:p>
          <a:p>
            <a:pPr marL="730190" lvl="1" indent="-280842" defTabSz="898590" fontAlgn="auto">
              <a:spcBef>
                <a:spcPts val="529"/>
              </a:spcBef>
              <a:spcAft>
                <a:spcPts val="0"/>
              </a:spcAft>
              <a:buFont typeface="Arial" pitchFamily="34" charset="0"/>
              <a:buChar char="–"/>
              <a:defRPr/>
            </a:pPr>
            <a:r>
              <a:rPr lang="en-US" dirty="0">
                <a:solidFill>
                  <a:prstClr val="black"/>
                </a:solidFill>
              </a:rPr>
              <a:t>Promote basic cybersecurity education and understanding</a:t>
            </a:r>
          </a:p>
          <a:p>
            <a:pPr marL="730190" lvl="1" indent="-280842" defTabSz="898590" fontAlgn="auto">
              <a:spcBef>
                <a:spcPts val="529"/>
              </a:spcBef>
              <a:spcAft>
                <a:spcPts val="0"/>
              </a:spcAft>
              <a:buFont typeface="Arial" pitchFamily="34" charset="0"/>
              <a:buChar char="–"/>
              <a:defRPr/>
            </a:pPr>
            <a:r>
              <a:rPr lang="en-US" dirty="0">
                <a:solidFill>
                  <a:prstClr val="black"/>
                </a:solidFill>
              </a:rPr>
              <a:t>Provide a fun and exciting competitive team experience </a:t>
            </a:r>
          </a:p>
          <a:p>
            <a:pPr marL="730190" lvl="1" indent="-280842" defTabSz="898590" fontAlgn="auto">
              <a:spcBef>
                <a:spcPts val="529"/>
              </a:spcBef>
              <a:spcAft>
                <a:spcPts val="0"/>
              </a:spcAft>
              <a:buFont typeface="Arial" pitchFamily="34" charset="0"/>
              <a:buChar char="–"/>
              <a:defRPr/>
            </a:pPr>
            <a:r>
              <a:rPr lang="en-US" dirty="0">
                <a:solidFill>
                  <a:prstClr val="black"/>
                </a:solidFill>
              </a:rPr>
              <a:t>Enhance team-based leadership, communication, and cooperation skills</a:t>
            </a:r>
          </a:p>
          <a:p>
            <a:pPr marL="730190" lvl="1" indent="-280842" defTabSz="898590" fontAlgn="auto">
              <a:spcBef>
                <a:spcPts val="529"/>
              </a:spcBef>
              <a:spcAft>
                <a:spcPts val="0"/>
              </a:spcAft>
              <a:buFont typeface="Arial" pitchFamily="34" charset="0"/>
              <a:buChar char="–"/>
              <a:defRPr/>
            </a:pPr>
            <a:r>
              <a:rPr lang="en-US" dirty="0">
                <a:solidFill>
                  <a:prstClr val="black"/>
                </a:solidFill>
              </a:rPr>
              <a:t>Teach </a:t>
            </a:r>
            <a:r>
              <a:rPr lang="en-US" i="1" dirty="0">
                <a:solidFill>
                  <a:prstClr val="black"/>
                </a:solidFill>
              </a:rPr>
              <a:t>defensive</a:t>
            </a:r>
            <a:r>
              <a:rPr lang="en-US" dirty="0">
                <a:solidFill>
                  <a:prstClr val="black"/>
                </a:solidFill>
              </a:rPr>
              <a:t> techniques; no </a:t>
            </a:r>
            <a:r>
              <a:rPr lang="en-US" i="1" dirty="0">
                <a:solidFill>
                  <a:prstClr val="black"/>
                </a:solidFill>
              </a:rPr>
              <a:t>offensive</a:t>
            </a:r>
            <a:r>
              <a:rPr lang="en-US" dirty="0">
                <a:solidFill>
                  <a:prstClr val="black"/>
                </a:solidFill>
              </a:rPr>
              <a:t> operations</a:t>
            </a:r>
          </a:p>
          <a:p>
            <a:pPr marL="336971" indent="-336971" defTabSz="898590" fontAlgn="auto">
              <a:spcBef>
                <a:spcPts val="1588"/>
              </a:spcBef>
              <a:spcAft>
                <a:spcPts val="0"/>
              </a:spcAft>
              <a:buFont typeface="Arial" pitchFamily="34" charset="0"/>
              <a:buChar char="•"/>
              <a:defRPr/>
            </a:pPr>
            <a:r>
              <a:rPr lang="en-US" dirty="0">
                <a:solidFill>
                  <a:prstClr val="black"/>
                </a:solidFill>
              </a:rPr>
              <a:t>CyberPatriot provides students the opportunity to gain hands-on, practical knowledge that prepares them for post-secondary education and jobs in cybersecurity</a:t>
            </a:r>
          </a:p>
        </p:txBody>
      </p:sp>
      <p:sp>
        <p:nvSpPr>
          <p:cNvPr id="4" name="Slide Number Placeholder 3"/>
          <p:cNvSpPr txBox="1">
            <a:spLocks/>
          </p:cNvSpPr>
          <p:nvPr/>
        </p:nvSpPr>
        <p:spPr>
          <a:xfrm>
            <a:off x="6553200" y="6356350"/>
            <a:ext cx="2133600" cy="365125"/>
          </a:xfrm>
          <a:prstGeom prst="rect">
            <a:avLst/>
          </a:prstGeom>
        </p:spPr>
        <p:txBody>
          <a:bodyPr vert="horz" lIns="101835" tIns="50917" rIns="101835" bIns="50917" rtlCol="0" anchor="ctr"/>
          <a:lstStyle>
            <a:defPPr>
              <a:defRPr lang="en-US"/>
            </a:defPPr>
            <a:lvl1pPr algn="r" rtl="0" fontAlgn="base">
              <a:spcBef>
                <a:spcPct val="0"/>
              </a:spcBef>
              <a:spcAft>
                <a:spcPct val="0"/>
              </a:spcAft>
              <a:defRPr sz="1114" kern="1200">
                <a:solidFill>
                  <a:schemeClr val="tx1">
                    <a:tint val="75000"/>
                  </a:schemeClr>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defRPr/>
            </a:pPr>
            <a:fld id="{587A23B5-E78B-455A-908D-10962C6E7A0F}" type="slidenum">
              <a:rPr lang="en-GB" smtClean="0">
                <a:solidFill>
                  <a:prstClr val="black">
                    <a:tint val="75000"/>
                  </a:prstClr>
                </a:solidFill>
              </a:rPr>
              <a:pPr>
                <a:defRPr/>
              </a:pPr>
              <a:t>3</a:t>
            </a:fld>
            <a:endParaRPr lang="en-GB" dirty="0">
              <a:solidFill>
                <a:prstClr val="black">
                  <a:tint val="75000"/>
                </a:prstClr>
              </a:solidFill>
            </a:endParaRPr>
          </a:p>
        </p:txBody>
      </p:sp>
      <p:sp>
        <p:nvSpPr>
          <p:cNvPr id="2" name="Rectangle 1">
            <a:hlinkClick r:id="rId3" action="ppaction://hlinksldjump"/>
          </p:cNvPr>
          <p:cNvSpPr/>
          <p:nvPr/>
        </p:nvSpPr>
        <p:spPr>
          <a:xfrm>
            <a:off x="7010400" y="76200"/>
            <a:ext cx="1950720" cy="655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394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76200"/>
            <a:ext cx="6469083" cy="838200"/>
          </a:xfrm>
        </p:spPr>
        <p:txBody>
          <a:bodyPr/>
          <a:lstStyle/>
          <a:p>
            <a:r>
              <a:rPr lang="en-US" dirty="0" smtClean="0"/>
              <a:t>CyberPatriot Overview</a:t>
            </a:r>
            <a:endParaRPr lang="en-US" dirty="0"/>
          </a:p>
        </p:txBody>
      </p:sp>
      <p:sp>
        <p:nvSpPr>
          <p:cNvPr id="4" name="Slide Number Placeholder 3"/>
          <p:cNvSpPr txBox="1">
            <a:spLocks/>
          </p:cNvSpPr>
          <p:nvPr/>
        </p:nvSpPr>
        <p:spPr>
          <a:xfrm>
            <a:off x="6553200" y="6356350"/>
            <a:ext cx="2133600" cy="365125"/>
          </a:xfrm>
          <a:prstGeom prst="rect">
            <a:avLst/>
          </a:prstGeom>
        </p:spPr>
        <p:txBody>
          <a:bodyPr vert="horz" lIns="101835" tIns="50917" rIns="101835" bIns="50917" rtlCol="0" anchor="ctr"/>
          <a:lstStyle>
            <a:defPPr>
              <a:defRPr lang="en-US"/>
            </a:defPPr>
            <a:lvl1pPr algn="r" rtl="0" fontAlgn="base">
              <a:spcBef>
                <a:spcPct val="0"/>
              </a:spcBef>
              <a:spcAft>
                <a:spcPct val="0"/>
              </a:spcAft>
              <a:defRPr sz="1114" kern="1200">
                <a:solidFill>
                  <a:schemeClr val="tx1">
                    <a:tint val="75000"/>
                  </a:schemeClr>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defRPr/>
            </a:pPr>
            <a:fld id="{587A23B5-E78B-455A-908D-10962C6E7A0F}" type="slidenum">
              <a:rPr lang="en-GB" smtClean="0">
                <a:solidFill>
                  <a:prstClr val="black">
                    <a:tint val="75000"/>
                  </a:prstClr>
                </a:solidFill>
              </a:rPr>
              <a:pPr>
                <a:defRPr/>
              </a:pPr>
              <a:t>4</a:t>
            </a:fld>
            <a:endParaRPr lang="en-GB" dirty="0">
              <a:solidFill>
                <a:prstClr val="black">
                  <a:tint val="75000"/>
                </a:prstClr>
              </a:solidFill>
            </a:endParaRPr>
          </a:p>
        </p:txBody>
      </p:sp>
      <p:sp>
        <p:nvSpPr>
          <p:cNvPr id="2" name="Rectangle 1">
            <a:hlinkClick r:id="rId3" action="ppaction://hlinksldjump"/>
          </p:cNvPr>
          <p:cNvSpPr/>
          <p:nvPr/>
        </p:nvSpPr>
        <p:spPr>
          <a:xfrm>
            <a:off x="7010400" y="76200"/>
            <a:ext cx="1950720" cy="655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TextBox 8"/>
          <p:cNvSpPr txBox="1"/>
          <p:nvPr/>
        </p:nvSpPr>
        <p:spPr>
          <a:xfrm>
            <a:off x="837212" y="4141152"/>
            <a:ext cx="7469577" cy="1916219"/>
          </a:xfrm>
          <a:prstGeom prst="rect">
            <a:avLst/>
          </a:prstGeom>
          <a:noFill/>
        </p:spPr>
        <p:txBody>
          <a:bodyPr wrap="square" lIns="80636" tIns="40317" rIns="80636" bIns="40317" rtlCol="0">
            <a:spAutoFit/>
          </a:bodyPr>
          <a:lstStyle/>
          <a:p>
            <a:pPr marL="197515" indent="-197515" defTabSz="898484">
              <a:spcBef>
                <a:spcPts val="1588"/>
              </a:spcBef>
              <a:buFont typeface="Arial" pitchFamily="34" charset="0"/>
              <a:buChar char="•"/>
            </a:pPr>
            <a:r>
              <a:rPr lang="en-US" sz="2118" dirty="0">
                <a:solidFill>
                  <a:prstClr val="black"/>
                </a:solidFill>
                <a:latin typeface="Calibri"/>
              </a:rPr>
              <a:t>Northrop Grumman committed over $402,500 in scholarships to top three teams in each high-school aged division since 2011</a:t>
            </a:r>
          </a:p>
          <a:p>
            <a:pPr marL="197515" indent="-197515" defTabSz="898484">
              <a:spcBef>
                <a:spcPts val="1588"/>
              </a:spcBef>
              <a:buFont typeface="Arial" pitchFamily="34" charset="0"/>
              <a:buChar char="•"/>
            </a:pPr>
            <a:r>
              <a:rPr lang="en-US" sz="2118" dirty="0">
                <a:solidFill>
                  <a:prstClr val="black"/>
                </a:solidFill>
                <a:latin typeface="Calibri"/>
              </a:rPr>
              <a:t>Over 355 CyberPatriot competitors have been hired by Northrop Grumman across the U.S. for paid internships since 2011; other sponsors and Government agencies also hire interns</a:t>
            </a:r>
          </a:p>
        </p:txBody>
      </p:sp>
      <p:graphicFrame>
        <p:nvGraphicFramePr>
          <p:cNvPr id="10" name="Table 9"/>
          <p:cNvGraphicFramePr>
            <a:graphicFrameLocks noGrp="1"/>
          </p:cNvGraphicFramePr>
          <p:nvPr>
            <p:extLst>
              <p:ext uri="{D42A27DB-BD31-4B8C-83A1-F6EECF244321}">
                <p14:modId xmlns:p14="http://schemas.microsoft.com/office/powerpoint/2010/main" val="2760847449"/>
              </p:ext>
            </p:extLst>
          </p:nvPr>
        </p:nvGraphicFramePr>
        <p:xfrm>
          <a:off x="884675" y="1397657"/>
          <a:ext cx="7525915" cy="2544444"/>
        </p:xfrm>
        <a:graphic>
          <a:graphicData uri="http://schemas.openxmlformats.org/drawingml/2006/table">
            <a:tbl>
              <a:tblPr/>
              <a:tblGrid>
                <a:gridCol w="1357001"/>
                <a:gridCol w="515812"/>
                <a:gridCol w="513764"/>
                <a:gridCol w="554905"/>
                <a:gridCol w="531056"/>
                <a:gridCol w="520301"/>
                <a:gridCol w="610354"/>
                <a:gridCol w="660383"/>
                <a:gridCol w="650377"/>
                <a:gridCol w="805981"/>
                <a:gridCol w="805981"/>
              </a:tblGrid>
              <a:tr h="5545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600" b="1" i="0" u="none" strike="noStrike" dirty="0">
                          <a:solidFill>
                            <a:srgbClr val="000000"/>
                          </a:solidFill>
                          <a:effectLst/>
                          <a:latin typeface="Calibri" panose="020F0502020204030204" pitchFamily="34" charset="0"/>
                        </a:rPr>
                        <a:t>CyberPatriot</a:t>
                      </a:r>
                    </a:p>
                  </a:txBody>
                  <a:tcPr marL="8404" marR="8404" marT="84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BE3C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1" i="0" u="none" strike="noStrike" dirty="0">
                          <a:solidFill>
                            <a:srgbClr val="000000"/>
                          </a:solidFill>
                          <a:effectLst/>
                          <a:latin typeface="Calibri" panose="020F0502020204030204" pitchFamily="34" charset="0"/>
                        </a:rPr>
                        <a:t>III</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BE3C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1" i="0" u="none" strike="noStrike" dirty="0">
                          <a:solidFill>
                            <a:srgbClr val="000000"/>
                          </a:solidFill>
                          <a:effectLst/>
                          <a:latin typeface="Calibri" panose="020F0502020204030204" pitchFamily="34" charset="0"/>
                        </a:rPr>
                        <a:t>IV</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BE3C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1" i="0" u="none" strike="noStrike" dirty="0">
                          <a:solidFill>
                            <a:srgbClr val="000000"/>
                          </a:solidFill>
                          <a:effectLst/>
                          <a:latin typeface="Calibri" panose="020F0502020204030204" pitchFamily="34" charset="0"/>
                        </a:rPr>
                        <a:t>V</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BE3C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1" i="0" u="none" strike="noStrike" dirty="0">
                          <a:solidFill>
                            <a:srgbClr val="000000"/>
                          </a:solidFill>
                          <a:effectLst/>
                          <a:latin typeface="Calibri" panose="020F0502020204030204" pitchFamily="34" charset="0"/>
                        </a:rPr>
                        <a:t>VI</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BE3C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1" i="0" u="none" strike="noStrike" dirty="0">
                          <a:solidFill>
                            <a:srgbClr val="000000"/>
                          </a:solidFill>
                          <a:effectLst/>
                          <a:latin typeface="Calibri" panose="020F0502020204030204" pitchFamily="34" charset="0"/>
                        </a:rPr>
                        <a:t>VII</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BE3C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1" i="0" u="none" strike="noStrike" dirty="0">
                          <a:solidFill>
                            <a:srgbClr val="000000"/>
                          </a:solidFill>
                          <a:effectLst/>
                          <a:latin typeface="Calibri" panose="020F0502020204030204" pitchFamily="34" charset="0"/>
                        </a:rPr>
                        <a:t>VIII</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BE3C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1" i="0" u="none" strike="noStrike" dirty="0">
                          <a:solidFill>
                            <a:srgbClr val="000000"/>
                          </a:solidFill>
                          <a:effectLst/>
                          <a:latin typeface="Calibri" panose="020F0502020204030204" pitchFamily="34" charset="0"/>
                        </a:rPr>
                        <a:t>IX</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BE3C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1" i="0" u="none" strike="noStrike" dirty="0" smtClean="0">
                          <a:solidFill>
                            <a:srgbClr val="000000"/>
                          </a:solidFill>
                          <a:effectLst/>
                          <a:latin typeface="Calibri" panose="020F0502020204030204" pitchFamily="34" charset="0"/>
                        </a:rPr>
                        <a:t>X</a:t>
                      </a:r>
                      <a:endParaRPr lang="en-US" sz="1600" b="1" i="0" u="none" strike="noStrike" dirty="0">
                        <a:solidFill>
                          <a:srgbClr val="000000"/>
                        </a:solidFill>
                        <a:effectLst/>
                        <a:latin typeface="Calibri" panose="020F0502020204030204" pitchFamily="34" charset="0"/>
                      </a:endParaRP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BE3C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1" i="0" u="none" strike="noStrike" dirty="0" smtClean="0">
                          <a:solidFill>
                            <a:srgbClr val="000000"/>
                          </a:solidFill>
                          <a:effectLst/>
                          <a:latin typeface="Calibri" panose="020F0502020204030204" pitchFamily="34" charset="0"/>
                        </a:rPr>
                        <a:t>XI</a:t>
                      </a:r>
                      <a:endParaRPr lang="en-US" sz="1600" b="1" i="0" u="none" strike="noStrike" dirty="0">
                        <a:solidFill>
                          <a:srgbClr val="000000"/>
                        </a:solidFill>
                        <a:effectLst/>
                        <a:latin typeface="Calibri" panose="020F0502020204030204" pitchFamily="34" charset="0"/>
                      </a:endParaRP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BE3C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1" i="0" u="none" strike="noStrike" dirty="0">
                          <a:solidFill>
                            <a:srgbClr val="000000"/>
                          </a:solidFill>
                          <a:effectLst/>
                          <a:latin typeface="Calibri" panose="020F0502020204030204" pitchFamily="34" charset="0"/>
                        </a:rPr>
                        <a:t>Growth</a:t>
                      </a:r>
                    </a:p>
                  </a:txBody>
                  <a:tcPr marL="8404" marR="8404" marT="84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BE3C7"/>
                    </a:solidFill>
                  </a:tcPr>
                </a:tc>
              </a:tr>
              <a:tr h="5545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600" b="0" i="0" u="none" strike="noStrike">
                          <a:solidFill>
                            <a:srgbClr val="000000"/>
                          </a:solidFill>
                          <a:effectLst/>
                          <a:latin typeface="Calibri" panose="020F0502020204030204" pitchFamily="34" charset="0"/>
                        </a:rPr>
                        <a:t>All Service Division</a:t>
                      </a:r>
                    </a:p>
                  </a:txBody>
                  <a:tcPr marL="8404" marR="8404" marT="84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a:solidFill>
                            <a:srgbClr val="000000"/>
                          </a:solidFill>
                          <a:effectLst/>
                          <a:latin typeface="Calibri" panose="020F0502020204030204" pitchFamily="34" charset="0"/>
                        </a:rPr>
                        <a:t>475</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a:solidFill>
                            <a:srgbClr val="000000"/>
                          </a:solidFill>
                          <a:effectLst/>
                          <a:latin typeface="Calibri" panose="020F0502020204030204" pitchFamily="34" charset="0"/>
                        </a:rPr>
                        <a:t>611</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a:solidFill>
                            <a:srgbClr val="000000"/>
                          </a:solidFill>
                          <a:effectLst/>
                          <a:latin typeface="Calibri" panose="020F0502020204030204" pitchFamily="34" charset="0"/>
                        </a:rPr>
                        <a:t>806</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a:solidFill>
                            <a:srgbClr val="000000"/>
                          </a:solidFill>
                          <a:effectLst/>
                          <a:latin typeface="Calibri" panose="020F0502020204030204" pitchFamily="34" charset="0"/>
                        </a:rPr>
                        <a:t>868</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a:solidFill>
                            <a:srgbClr val="000000"/>
                          </a:solidFill>
                          <a:effectLst/>
                          <a:latin typeface="Calibri" panose="020F0502020204030204" pitchFamily="34" charset="0"/>
                        </a:rPr>
                        <a:t>1,007</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a:solidFill>
                            <a:srgbClr val="000000"/>
                          </a:solidFill>
                          <a:effectLst/>
                          <a:latin typeface="Calibri" panose="020F0502020204030204" pitchFamily="34" charset="0"/>
                        </a:rPr>
                        <a:t>1,281</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a:solidFill>
                            <a:srgbClr val="000000"/>
                          </a:solidFill>
                          <a:effectLst/>
                          <a:latin typeface="Calibri" panose="020F0502020204030204" pitchFamily="34" charset="0"/>
                        </a:rPr>
                        <a:t>1,589</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smtClean="0">
                          <a:solidFill>
                            <a:schemeClr val="tx1"/>
                          </a:solidFill>
                          <a:effectLst/>
                          <a:latin typeface="Calibri" panose="020F0502020204030204" pitchFamily="34" charset="0"/>
                        </a:rPr>
                        <a:t>1,717</a:t>
                      </a:r>
                      <a:endParaRPr lang="en-US" sz="1600" b="0" i="0" u="none" strike="noStrike" dirty="0">
                        <a:solidFill>
                          <a:schemeClr val="tx1"/>
                        </a:solidFill>
                        <a:effectLst/>
                        <a:latin typeface="Calibri" panose="020F0502020204030204" pitchFamily="34" charset="0"/>
                      </a:endParaRP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smtClean="0">
                          <a:solidFill>
                            <a:schemeClr val="tx1"/>
                          </a:solidFill>
                          <a:effectLst/>
                          <a:latin typeface="Calibri" panose="020F0502020204030204" pitchFamily="34" charset="0"/>
                        </a:rPr>
                        <a:t>1,851</a:t>
                      </a:r>
                      <a:endParaRPr lang="en-US" sz="1600" b="0" i="0" u="none" strike="noStrike" dirty="0">
                        <a:solidFill>
                          <a:schemeClr val="tx1"/>
                        </a:solidFill>
                        <a:effectLst/>
                        <a:latin typeface="Calibri" panose="020F0502020204030204" pitchFamily="34" charset="0"/>
                      </a:endParaRP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smtClean="0">
                          <a:solidFill>
                            <a:schemeClr val="tx1"/>
                          </a:solidFill>
                          <a:effectLst/>
                          <a:latin typeface="Calibri" panose="020F0502020204030204" pitchFamily="34" charset="0"/>
                        </a:rPr>
                        <a:t>290%</a:t>
                      </a:r>
                      <a:endParaRPr lang="en-US" sz="1600" b="0" i="0" u="none" strike="noStrike" dirty="0">
                        <a:solidFill>
                          <a:schemeClr val="tx1"/>
                        </a:solidFill>
                        <a:effectLst/>
                        <a:latin typeface="Calibri" panose="020F0502020204030204" pitchFamily="34" charset="0"/>
                      </a:endParaRPr>
                    </a:p>
                  </a:txBody>
                  <a:tcPr marL="8404" marR="8404" marT="84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221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600" b="0" i="0" u="none" strike="noStrike">
                          <a:solidFill>
                            <a:srgbClr val="000000"/>
                          </a:solidFill>
                          <a:effectLst/>
                          <a:latin typeface="Calibri" panose="020F0502020204030204" pitchFamily="34" charset="0"/>
                        </a:rPr>
                        <a:t>Open Division</a:t>
                      </a:r>
                    </a:p>
                  </a:txBody>
                  <a:tcPr marL="8404" marR="8404" marT="84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a:solidFill>
                            <a:srgbClr val="000000"/>
                          </a:solidFill>
                          <a:effectLst/>
                          <a:latin typeface="Calibri" panose="020F0502020204030204" pitchFamily="34" charset="0"/>
                        </a:rPr>
                        <a:t>186</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a:solidFill>
                            <a:srgbClr val="000000"/>
                          </a:solidFill>
                          <a:effectLst/>
                          <a:latin typeface="Calibri" panose="020F0502020204030204" pitchFamily="34" charset="0"/>
                        </a:rPr>
                        <a:t>403</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a:solidFill>
                            <a:srgbClr val="000000"/>
                          </a:solidFill>
                          <a:effectLst/>
                          <a:latin typeface="Calibri" panose="020F0502020204030204" pitchFamily="34" charset="0"/>
                        </a:rPr>
                        <a:t>419</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a:solidFill>
                            <a:srgbClr val="000000"/>
                          </a:solidFill>
                          <a:effectLst/>
                          <a:latin typeface="Calibri" panose="020F0502020204030204" pitchFamily="34" charset="0"/>
                        </a:rPr>
                        <a:t>628</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a:solidFill>
                            <a:srgbClr val="000000"/>
                          </a:solidFill>
                          <a:effectLst/>
                          <a:latin typeface="Calibri" panose="020F0502020204030204" pitchFamily="34" charset="0"/>
                        </a:rPr>
                        <a:t>978</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a:solidFill>
                            <a:srgbClr val="000000"/>
                          </a:solidFill>
                          <a:effectLst/>
                          <a:latin typeface="Calibri" panose="020F0502020204030204" pitchFamily="34" charset="0"/>
                        </a:rPr>
                        <a:t>1,638</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a:solidFill>
                            <a:srgbClr val="000000"/>
                          </a:solidFill>
                          <a:effectLst/>
                          <a:latin typeface="Calibri" panose="020F0502020204030204" pitchFamily="34" charset="0"/>
                        </a:rPr>
                        <a:t>2,217</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smtClean="0">
                          <a:solidFill>
                            <a:schemeClr val="tx1"/>
                          </a:solidFill>
                          <a:effectLst/>
                          <a:latin typeface="Calibri" panose="020F0502020204030204" pitchFamily="34" charset="0"/>
                        </a:rPr>
                        <a:t>2,757</a:t>
                      </a:r>
                      <a:endParaRPr lang="en-US" sz="1600" b="0" i="0" u="none" strike="noStrike" dirty="0">
                        <a:solidFill>
                          <a:schemeClr val="tx1"/>
                        </a:solidFill>
                        <a:effectLst/>
                        <a:latin typeface="Calibri" panose="020F0502020204030204" pitchFamily="34" charset="0"/>
                      </a:endParaRP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smtClean="0">
                          <a:solidFill>
                            <a:schemeClr val="tx1"/>
                          </a:solidFill>
                          <a:effectLst/>
                          <a:latin typeface="Calibri" panose="020F0502020204030204" pitchFamily="34" charset="0"/>
                        </a:rPr>
                        <a:t>3,293</a:t>
                      </a:r>
                      <a:endParaRPr lang="en-US" sz="1600" b="0" i="0" u="none" strike="noStrike" dirty="0">
                        <a:solidFill>
                          <a:schemeClr val="tx1"/>
                        </a:solidFill>
                        <a:effectLst/>
                        <a:latin typeface="Calibri" panose="020F0502020204030204" pitchFamily="34" charset="0"/>
                      </a:endParaRP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smtClean="0">
                          <a:solidFill>
                            <a:schemeClr val="tx1"/>
                          </a:solidFill>
                          <a:effectLst/>
                          <a:latin typeface="Calibri" panose="020F0502020204030204" pitchFamily="34" charset="0"/>
                        </a:rPr>
                        <a:t>1,670%</a:t>
                      </a:r>
                      <a:endParaRPr lang="en-US" sz="1600" b="0" i="0" u="none" strike="noStrike" dirty="0">
                        <a:solidFill>
                          <a:schemeClr val="tx1"/>
                        </a:solidFill>
                        <a:effectLst/>
                        <a:latin typeface="Calibri" panose="020F0502020204030204" pitchFamily="34" charset="0"/>
                      </a:endParaRPr>
                    </a:p>
                  </a:txBody>
                  <a:tcPr marL="8404" marR="8404" marT="84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910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600" b="0" i="0" u="none" strike="noStrike" dirty="0">
                          <a:solidFill>
                            <a:srgbClr val="000000"/>
                          </a:solidFill>
                          <a:effectLst/>
                          <a:latin typeface="Calibri" panose="020F0502020204030204" pitchFamily="34" charset="0"/>
                        </a:rPr>
                        <a:t>Middle </a:t>
                      </a:r>
                      <a:r>
                        <a:rPr lang="en-US" sz="1600" b="0" i="0" u="none" strike="noStrike" dirty="0" smtClean="0">
                          <a:solidFill>
                            <a:srgbClr val="000000"/>
                          </a:solidFill>
                          <a:effectLst/>
                          <a:latin typeface="Calibri" panose="020F0502020204030204" pitchFamily="34" charset="0"/>
                        </a:rPr>
                        <a:t>School Division</a:t>
                      </a:r>
                      <a:endParaRPr lang="en-US" sz="1600" b="0" i="0" u="none" strike="noStrike" dirty="0">
                        <a:solidFill>
                          <a:srgbClr val="000000"/>
                        </a:solidFill>
                        <a:effectLst/>
                        <a:latin typeface="Calibri" panose="020F0502020204030204" pitchFamily="34" charset="0"/>
                      </a:endParaRPr>
                    </a:p>
                  </a:txBody>
                  <a:tcPr marL="8404" marR="8404" marT="84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a:solidFill>
                            <a:srgbClr val="000000"/>
                          </a:solidFill>
                          <a:effectLst/>
                          <a:latin typeface="Calibri" panose="020F0502020204030204" pitchFamily="34" charset="0"/>
                        </a:rPr>
                        <a:t> </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a:solidFill>
                            <a:srgbClr val="000000"/>
                          </a:solidFill>
                          <a:effectLst/>
                          <a:latin typeface="Calibri" panose="020F0502020204030204" pitchFamily="34" charset="0"/>
                        </a:rPr>
                        <a:t> </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a:solidFill>
                            <a:srgbClr val="000000"/>
                          </a:solidFill>
                          <a:effectLst/>
                          <a:latin typeface="Calibri" panose="020F0502020204030204" pitchFamily="34" charset="0"/>
                        </a:rPr>
                        <a:t> </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a:solidFill>
                            <a:srgbClr val="000000"/>
                          </a:solidFill>
                          <a:effectLst/>
                          <a:latin typeface="Calibri" panose="020F0502020204030204" pitchFamily="34" charset="0"/>
                        </a:rPr>
                        <a:t>70</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a:solidFill>
                            <a:srgbClr val="000000"/>
                          </a:solidFill>
                          <a:effectLst/>
                          <a:latin typeface="Calibri" panose="020F0502020204030204" pitchFamily="34" charset="0"/>
                        </a:rPr>
                        <a:t>190</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a:solidFill>
                            <a:srgbClr val="000000"/>
                          </a:solidFill>
                          <a:effectLst/>
                          <a:latin typeface="Calibri" panose="020F0502020204030204" pitchFamily="34" charset="0"/>
                        </a:rPr>
                        <a:t>460</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a:solidFill>
                            <a:srgbClr val="000000"/>
                          </a:solidFill>
                          <a:effectLst/>
                          <a:latin typeface="Calibri" panose="020F0502020204030204" pitchFamily="34" charset="0"/>
                        </a:rPr>
                        <a:t>598</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smtClean="0">
                          <a:solidFill>
                            <a:schemeClr val="tx1"/>
                          </a:solidFill>
                          <a:effectLst/>
                          <a:latin typeface="Calibri" panose="020F0502020204030204" pitchFamily="34" charset="0"/>
                        </a:rPr>
                        <a:t>1,110</a:t>
                      </a:r>
                      <a:endParaRPr lang="en-US" sz="1600" b="0" i="0" u="none" strike="noStrike" dirty="0">
                        <a:solidFill>
                          <a:schemeClr val="tx1"/>
                        </a:solidFill>
                        <a:effectLst/>
                        <a:latin typeface="Calibri" panose="020F0502020204030204" pitchFamily="34" charset="0"/>
                      </a:endParaRP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smtClean="0">
                          <a:solidFill>
                            <a:schemeClr val="tx1"/>
                          </a:solidFill>
                          <a:effectLst/>
                          <a:latin typeface="Calibri" panose="020F0502020204030204" pitchFamily="34" charset="0"/>
                        </a:rPr>
                        <a:t>1,243</a:t>
                      </a:r>
                      <a:endParaRPr lang="en-US" sz="1600" b="0" i="0" u="none" strike="noStrike" dirty="0">
                        <a:solidFill>
                          <a:schemeClr val="tx1"/>
                        </a:solidFill>
                        <a:effectLst/>
                        <a:latin typeface="Calibri" panose="020F0502020204030204" pitchFamily="34" charset="0"/>
                      </a:endParaRP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smtClean="0">
                          <a:solidFill>
                            <a:schemeClr val="tx1"/>
                          </a:solidFill>
                          <a:effectLst/>
                          <a:latin typeface="Calibri" panose="020F0502020204030204" pitchFamily="34" charset="0"/>
                        </a:rPr>
                        <a:t>1,676%</a:t>
                      </a:r>
                      <a:endParaRPr lang="en-US" sz="1600" b="0" i="0" u="none" strike="noStrike" dirty="0">
                        <a:solidFill>
                          <a:schemeClr val="tx1"/>
                        </a:solidFill>
                        <a:effectLst/>
                        <a:latin typeface="Calibri" panose="020F0502020204030204" pitchFamily="34" charset="0"/>
                      </a:endParaRPr>
                    </a:p>
                  </a:txBody>
                  <a:tcPr marL="8404" marR="8404" marT="84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221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600" b="1" i="0" u="none" strike="noStrike" dirty="0">
                          <a:solidFill>
                            <a:srgbClr val="000000"/>
                          </a:solidFill>
                          <a:effectLst/>
                          <a:latin typeface="Calibri" panose="020F0502020204030204" pitchFamily="34" charset="0"/>
                        </a:rPr>
                        <a:t>Total Teams</a:t>
                      </a:r>
                    </a:p>
                  </a:txBody>
                  <a:tcPr marL="8404" marR="8404" marT="84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a:solidFill>
                            <a:srgbClr val="000000"/>
                          </a:solidFill>
                          <a:effectLst/>
                          <a:latin typeface="Calibri" panose="020F0502020204030204" pitchFamily="34" charset="0"/>
                        </a:rPr>
                        <a:t>661</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a:solidFill>
                            <a:srgbClr val="000000"/>
                          </a:solidFill>
                          <a:effectLst/>
                          <a:latin typeface="Calibri" panose="020F0502020204030204" pitchFamily="34" charset="0"/>
                        </a:rPr>
                        <a:t>1,014</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a:solidFill>
                            <a:srgbClr val="000000"/>
                          </a:solidFill>
                          <a:effectLst/>
                          <a:latin typeface="Calibri" panose="020F0502020204030204" pitchFamily="34" charset="0"/>
                        </a:rPr>
                        <a:t>1,225</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a:solidFill>
                            <a:srgbClr val="000000"/>
                          </a:solidFill>
                          <a:effectLst/>
                          <a:latin typeface="Calibri" panose="020F0502020204030204" pitchFamily="34" charset="0"/>
                        </a:rPr>
                        <a:t>1,566</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a:solidFill>
                            <a:srgbClr val="000000"/>
                          </a:solidFill>
                          <a:effectLst/>
                          <a:latin typeface="Calibri" panose="020F0502020204030204" pitchFamily="34" charset="0"/>
                        </a:rPr>
                        <a:t>2,175</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a:solidFill>
                            <a:srgbClr val="000000"/>
                          </a:solidFill>
                          <a:effectLst/>
                          <a:latin typeface="Calibri" panose="020F0502020204030204" pitchFamily="34" charset="0"/>
                        </a:rPr>
                        <a:t>3,379</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a:solidFill>
                            <a:srgbClr val="000000"/>
                          </a:solidFill>
                          <a:effectLst/>
                          <a:latin typeface="Calibri" panose="020F0502020204030204" pitchFamily="34" charset="0"/>
                        </a:rPr>
                        <a:t>4,404</a:t>
                      </a: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smtClean="0">
                          <a:solidFill>
                            <a:schemeClr val="tx1"/>
                          </a:solidFill>
                          <a:effectLst/>
                          <a:latin typeface="Calibri" panose="020F0502020204030204" pitchFamily="34" charset="0"/>
                        </a:rPr>
                        <a:t>5,584</a:t>
                      </a:r>
                      <a:endParaRPr lang="en-US" sz="1600" b="0" i="0" u="none" strike="noStrike" dirty="0">
                        <a:solidFill>
                          <a:schemeClr val="tx1"/>
                        </a:solidFill>
                        <a:effectLst/>
                        <a:latin typeface="Calibri" panose="020F0502020204030204" pitchFamily="34" charset="0"/>
                      </a:endParaRP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smtClean="0">
                          <a:solidFill>
                            <a:schemeClr val="tx1"/>
                          </a:solidFill>
                          <a:effectLst/>
                          <a:latin typeface="Calibri" panose="020F0502020204030204" pitchFamily="34" charset="0"/>
                        </a:rPr>
                        <a:t>6,387</a:t>
                      </a:r>
                      <a:endParaRPr lang="en-US" sz="1600" b="0" i="0" u="none" strike="noStrike" dirty="0">
                        <a:solidFill>
                          <a:schemeClr val="tx1"/>
                        </a:solidFill>
                        <a:effectLst/>
                        <a:latin typeface="Calibri" panose="020F0502020204030204" pitchFamily="34" charset="0"/>
                      </a:endParaRPr>
                    </a:p>
                  </a:txBody>
                  <a:tcPr marL="8404" marR="8404" marT="8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smtClean="0">
                          <a:solidFill>
                            <a:schemeClr val="tx1"/>
                          </a:solidFill>
                          <a:effectLst/>
                          <a:latin typeface="Calibri" panose="020F0502020204030204" pitchFamily="34" charset="0"/>
                        </a:rPr>
                        <a:t>866%</a:t>
                      </a:r>
                      <a:endParaRPr lang="en-US" sz="1600" b="0" i="0" u="none" strike="noStrike" dirty="0">
                        <a:solidFill>
                          <a:schemeClr val="tx1"/>
                        </a:solidFill>
                        <a:effectLst/>
                        <a:latin typeface="Calibri" panose="020F0502020204030204" pitchFamily="34" charset="0"/>
                      </a:endParaRPr>
                    </a:p>
                  </a:txBody>
                  <a:tcPr marL="8404" marR="8404" marT="84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7203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119866"/>
            <a:ext cx="6469083" cy="838200"/>
          </a:xfrm>
        </p:spPr>
        <p:txBody>
          <a:bodyPr/>
          <a:lstStyle/>
          <a:p>
            <a:r>
              <a:rPr lang="en-US" dirty="0"/>
              <a:t>CyberPatriot Youth Impact</a:t>
            </a:r>
          </a:p>
        </p:txBody>
      </p:sp>
      <p:sp>
        <p:nvSpPr>
          <p:cNvPr id="14" name="Slide Number Placeholder 3"/>
          <p:cNvSpPr txBox="1">
            <a:spLocks/>
          </p:cNvSpPr>
          <p:nvPr/>
        </p:nvSpPr>
        <p:spPr>
          <a:xfrm>
            <a:off x="6553200" y="6356350"/>
            <a:ext cx="2133600" cy="365125"/>
          </a:xfrm>
          <a:prstGeom prst="rect">
            <a:avLst/>
          </a:prstGeom>
        </p:spPr>
        <p:txBody>
          <a:bodyPr vert="horz" lIns="101835" tIns="50917" rIns="101835" bIns="50917" rtlCol="0" anchor="ctr"/>
          <a:lstStyle>
            <a:defPPr>
              <a:defRPr lang="en-US"/>
            </a:defPPr>
            <a:lvl1pPr algn="r" rtl="0" fontAlgn="base">
              <a:spcBef>
                <a:spcPct val="0"/>
              </a:spcBef>
              <a:spcAft>
                <a:spcPct val="0"/>
              </a:spcAft>
              <a:defRPr sz="1114" kern="1200">
                <a:solidFill>
                  <a:schemeClr val="tx1">
                    <a:tint val="75000"/>
                  </a:schemeClr>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defRPr/>
            </a:pPr>
            <a:fld id="{373ACDD9-5CAC-491A-AD36-15AC47F66292}" type="slidenum">
              <a:rPr lang="en-GB" smtClean="0">
                <a:solidFill>
                  <a:prstClr val="black">
                    <a:tint val="75000"/>
                  </a:prstClr>
                </a:solidFill>
              </a:rPr>
              <a:pPr>
                <a:defRPr/>
              </a:pPr>
              <a:t>5</a:t>
            </a:fld>
            <a:endParaRPr lang="en-GB" dirty="0">
              <a:solidFill>
                <a:prstClr val="black">
                  <a:tint val="75000"/>
                </a:prstClr>
              </a:solidFill>
            </a:endParaRPr>
          </a:p>
        </p:txBody>
      </p:sp>
      <p:sp>
        <p:nvSpPr>
          <p:cNvPr id="7" name="Rectangle 6">
            <a:hlinkClick r:id="rId3" action="ppaction://hlinksldjump"/>
          </p:cNvPr>
          <p:cNvSpPr/>
          <p:nvPr/>
        </p:nvSpPr>
        <p:spPr>
          <a:xfrm>
            <a:off x="7010400" y="76200"/>
            <a:ext cx="1950720" cy="655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8" name="Group 7"/>
          <p:cNvGrpSpPr/>
          <p:nvPr/>
        </p:nvGrpSpPr>
        <p:grpSpPr>
          <a:xfrm>
            <a:off x="4393159" y="3640413"/>
            <a:ext cx="4617491" cy="2658739"/>
            <a:chOff x="4940701" y="4253668"/>
            <a:chExt cx="4617491" cy="2658739"/>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53156"/>
            <a:stretch/>
          </p:blipFill>
          <p:spPr>
            <a:xfrm>
              <a:off x="4940701" y="5695616"/>
              <a:ext cx="4536935" cy="1216791"/>
            </a:xfrm>
            <a:prstGeom prst="rect">
              <a:avLst/>
            </a:prstGeom>
          </p:spPr>
        </p:pic>
        <p:sp>
          <p:nvSpPr>
            <p:cNvPr id="10" name="TextBox 9"/>
            <p:cNvSpPr txBox="1"/>
            <p:nvPr/>
          </p:nvSpPr>
          <p:spPr>
            <a:xfrm>
              <a:off x="5213729" y="4253668"/>
              <a:ext cx="4113627" cy="646331"/>
            </a:xfrm>
            <a:prstGeom prst="rect">
              <a:avLst/>
            </a:prstGeom>
            <a:noFill/>
          </p:spPr>
          <p:txBody>
            <a:bodyPr wrap="none" rtlCol="0">
              <a:spAutoFit/>
            </a:bodyPr>
            <a:lstStyle/>
            <a:p>
              <a:r>
                <a:rPr lang="en-US" sz="3600" b="1" dirty="0" smtClean="0">
                  <a:solidFill>
                    <a:srgbClr val="107982"/>
                  </a:solidFill>
                  <a:latin typeface="Tahoma" panose="020B0604030504040204" pitchFamily="34" charset="0"/>
                  <a:ea typeface="Tahoma" panose="020B0604030504040204" pitchFamily="34" charset="0"/>
                  <a:cs typeface="Tahoma" panose="020B0604030504040204" pitchFamily="34" charset="0"/>
                </a:rPr>
                <a:t>88.7% </a:t>
              </a:r>
              <a:r>
                <a:rPr lang="en-US" sz="3600" b="1" dirty="0">
                  <a:solidFill>
                    <a:srgbClr val="107982"/>
                  </a:solidFill>
                  <a:latin typeface="Tahoma" panose="020B0604030504040204" pitchFamily="34" charset="0"/>
                  <a:ea typeface="Tahoma" panose="020B0604030504040204" pitchFamily="34" charset="0"/>
                  <a:cs typeface="Tahoma" panose="020B0604030504040204" pitchFamily="34" charset="0"/>
                </a:rPr>
                <a:t>vs </a:t>
              </a:r>
              <a:r>
                <a:rPr lang="en-US" sz="3600" b="1" dirty="0" smtClean="0">
                  <a:solidFill>
                    <a:srgbClr val="107982"/>
                  </a:solidFill>
                  <a:latin typeface="Tahoma" panose="020B0604030504040204" pitchFamily="34" charset="0"/>
                  <a:ea typeface="Tahoma" panose="020B0604030504040204" pitchFamily="34" charset="0"/>
                  <a:cs typeface="Tahoma" panose="020B0604030504040204" pitchFamily="34" charset="0"/>
                </a:rPr>
                <a:t>14.9%</a:t>
              </a:r>
              <a:endParaRPr lang="en-US" sz="3600" b="1" dirty="0">
                <a:solidFill>
                  <a:srgbClr val="107982"/>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950055" y="4915291"/>
              <a:ext cx="4608137" cy="738664"/>
            </a:xfrm>
            <a:prstGeom prst="rect">
              <a:avLst/>
            </a:prstGeom>
            <a:noFill/>
          </p:spPr>
          <p:txBody>
            <a:bodyPr wrap="square" rtlCol="0">
              <a:spAutoFit/>
            </a:bodyPr>
            <a:lstStyle/>
            <a:p>
              <a:pPr algn="ctr"/>
              <a:r>
                <a:rPr lang="en-US" sz="1400" dirty="0" smtClean="0">
                  <a:solidFill>
                    <a:srgbClr val="107982"/>
                  </a:solidFill>
                  <a:latin typeface="Tahoma" panose="020B0604030504040204" pitchFamily="34" charset="0"/>
                  <a:ea typeface="Tahoma" panose="020B0604030504040204" pitchFamily="34" charset="0"/>
                  <a:cs typeface="Tahoma" panose="020B0604030504040204" pitchFamily="34" charset="0"/>
                </a:rPr>
                <a:t>88.7% of high school </a:t>
              </a:r>
              <a:r>
                <a:rPr lang="en-US" sz="1400" dirty="0" err="1" smtClean="0">
                  <a:solidFill>
                    <a:srgbClr val="107982"/>
                  </a:solidFill>
                  <a:latin typeface="Tahoma" panose="020B0604030504040204" pitchFamily="34" charset="0"/>
                  <a:ea typeface="Tahoma" panose="020B0604030504040204" pitchFamily="34" charset="0"/>
                  <a:cs typeface="Tahoma" panose="020B0604030504040204" pitchFamily="34" charset="0"/>
                </a:rPr>
                <a:t>CyberPatriots</a:t>
              </a:r>
              <a:r>
                <a:rPr lang="en-US" sz="1400" dirty="0" smtClean="0">
                  <a:solidFill>
                    <a:srgbClr val="107982"/>
                  </a:solidFill>
                  <a:latin typeface="Tahoma" panose="020B0604030504040204" pitchFamily="34" charset="0"/>
                  <a:ea typeface="Tahoma" panose="020B0604030504040204" pitchFamily="34" charset="0"/>
                  <a:cs typeface="Tahoma" panose="020B0604030504040204" pitchFamily="34" charset="0"/>
                </a:rPr>
                <a:t> surveyed who plan to pursue a 4-year or 2-year degree will do so in cyber or STEM, compared with the national average of 14.9%</a:t>
              </a:r>
              <a:endParaRPr lang="en-US" sz="1400" dirty="0">
                <a:solidFill>
                  <a:srgbClr val="107982"/>
                </a:solidFill>
                <a:latin typeface="Arial" pitchFamily="34" charset="0"/>
                <a:cs typeface="Arial" pitchFamily="34" charset="0"/>
              </a:endParaRPr>
            </a:p>
          </p:txBody>
        </p:sp>
      </p:grpSp>
      <p:grpSp>
        <p:nvGrpSpPr>
          <p:cNvPr id="13" name="Group 12"/>
          <p:cNvGrpSpPr/>
          <p:nvPr/>
        </p:nvGrpSpPr>
        <p:grpSpPr>
          <a:xfrm>
            <a:off x="121643" y="1357969"/>
            <a:ext cx="4533328" cy="2850100"/>
            <a:chOff x="121643" y="1825329"/>
            <a:chExt cx="4533328" cy="2850100"/>
          </a:xfrm>
        </p:grpSpPr>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t="46614"/>
            <a:stretch/>
          </p:blipFill>
          <p:spPr>
            <a:xfrm>
              <a:off x="304800" y="3208354"/>
              <a:ext cx="3945313" cy="1467075"/>
            </a:xfrm>
            <a:prstGeom prst="rect">
              <a:avLst/>
            </a:prstGeom>
          </p:spPr>
        </p:pic>
        <p:sp>
          <p:nvSpPr>
            <p:cNvPr id="18" name="TextBox 17"/>
            <p:cNvSpPr txBox="1"/>
            <p:nvPr/>
          </p:nvSpPr>
          <p:spPr>
            <a:xfrm>
              <a:off x="331494" y="1825329"/>
              <a:ext cx="4113627" cy="646331"/>
            </a:xfrm>
            <a:prstGeom prst="rect">
              <a:avLst/>
            </a:prstGeom>
            <a:noFill/>
          </p:spPr>
          <p:txBody>
            <a:bodyPr wrap="none" rtlCol="0">
              <a:spAutoFit/>
            </a:bodyPr>
            <a:lstStyle/>
            <a:p>
              <a:r>
                <a:rPr lang="en-US" sz="3600" b="1" dirty="0" smtClean="0">
                  <a:solidFill>
                    <a:srgbClr val="107982"/>
                  </a:solidFill>
                  <a:latin typeface="Tahoma" panose="020B0604030504040204" pitchFamily="34" charset="0"/>
                  <a:ea typeface="Tahoma" panose="020B0604030504040204" pitchFamily="34" charset="0"/>
                  <a:cs typeface="Tahoma" panose="020B0604030504040204" pitchFamily="34" charset="0"/>
                </a:rPr>
                <a:t>87.3% vs 44.4%</a:t>
              </a:r>
              <a:endParaRPr lang="en-US" sz="3600" b="1" dirty="0">
                <a:solidFill>
                  <a:srgbClr val="107982"/>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121643" y="2486952"/>
              <a:ext cx="4533328" cy="738664"/>
            </a:xfrm>
            <a:prstGeom prst="rect">
              <a:avLst/>
            </a:prstGeom>
            <a:noFill/>
          </p:spPr>
          <p:txBody>
            <a:bodyPr wrap="square" rtlCol="0">
              <a:spAutoFit/>
            </a:bodyPr>
            <a:lstStyle/>
            <a:p>
              <a:pPr algn="ctr"/>
              <a:r>
                <a:rPr lang="en-US" sz="1400" dirty="0" smtClean="0">
                  <a:solidFill>
                    <a:srgbClr val="107982"/>
                  </a:solidFill>
                  <a:latin typeface="Tahoma" panose="020B0604030504040204" pitchFamily="34" charset="0"/>
                  <a:ea typeface="Tahoma" panose="020B0604030504040204" pitchFamily="34" charset="0"/>
                  <a:cs typeface="Tahoma" panose="020B0604030504040204" pitchFamily="34" charset="0"/>
                </a:rPr>
                <a:t>87.3% of those </a:t>
              </a:r>
              <a:r>
                <a:rPr lang="en-US" sz="1400" dirty="0" err="1" smtClean="0">
                  <a:solidFill>
                    <a:srgbClr val="107982"/>
                  </a:solidFill>
                  <a:latin typeface="Tahoma" panose="020B0604030504040204" pitchFamily="34" charset="0"/>
                  <a:ea typeface="Tahoma" panose="020B0604030504040204" pitchFamily="34" charset="0"/>
                  <a:cs typeface="Tahoma" panose="020B0604030504040204" pitchFamily="34" charset="0"/>
                </a:rPr>
                <a:t>CyberPatriots</a:t>
              </a:r>
              <a:r>
                <a:rPr lang="en-US" sz="1400" dirty="0" smtClean="0">
                  <a:solidFill>
                    <a:srgbClr val="107982"/>
                  </a:solidFill>
                  <a:latin typeface="Tahoma" panose="020B0604030504040204" pitchFamily="34" charset="0"/>
                  <a:ea typeface="Tahoma" panose="020B0604030504040204" pitchFamily="34" charset="0"/>
                  <a:cs typeface="Tahoma" panose="020B0604030504040204" pitchFamily="34" charset="0"/>
                </a:rPr>
                <a:t> enrolled in high school plan to pursue a four-year degree, compared with the national average of 44.4%</a:t>
              </a:r>
              <a:endParaRPr lang="en-US" sz="1400" dirty="0">
                <a:solidFill>
                  <a:srgbClr val="107982"/>
                </a:solidFill>
                <a:latin typeface="Arial" pitchFamily="34" charset="0"/>
                <a:cs typeface="Arial" pitchFamily="34" charset="0"/>
              </a:endParaRPr>
            </a:p>
          </p:txBody>
        </p:sp>
      </p:grpSp>
      <p:sp>
        <p:nvSpPr>
          <p:cNvPr id="20" name="TextBox 19"/>
          <p:cNvSpPr txBox="1"/>
          <p:nvPr/>
        </p:nvSpPr>
        <p:spPr>
          <a:xfrm>
            <a:off x="0" y="6585242"/>
            <a:ext cx="5391593" cy="230832"/>
          </a:xfrm>
          <a:prstGeom prst="rect">
            <a:avLst/>
          </a:prstGeom>
          <a:noFill/>
        </p:spPr>
        <p:txBody>
          <a:bodyPr wrap="square" rtlCol="0">
            <a:spAutoFit/>
          </a:bodyPr>
          <a:lstStyle/>
          <a:p>
            <a:r>
              <a:rPr lang="en-US" sz="900" i="1" dirty="0" smtClean="0">
                <a:solidFill>
                  <a:schemeClr val="bg1">
                    <a:lumMod val="50000"/>
                  </a:schemeClr>
                </a:solidFill>
              </a:rPr>
              <a:t>Statistics derived from CyberPatriot Alumni Survey Report, June 2018</a:t>
            </a:r>
            <a:endParaRPr lang="en-US" sz="900" i="1" dirty="0">
              <a:solidFill>
                <a:schemeClr val="bg1">
                  <a:lumMod val="50000"/>
                </a:schemeClr>
              </a:solidFill>
            </a:endParaRPr>
          </a:p>
        </p:txBody>
      </p:sp>
    </p:spTree>
    <p:extLst>
      <p:ext uri="{BB962C8B-B14F-4D97-AF65-F5344CB8AC3E}">
        <p14:creationId xmlns:p14="http://schemas.microsoft.com/office/powerpoint/2010/main" val="327664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81650" y="71243"/>
            <a:ext cx="6469083" cy="838200"/>
          </a:xfrm>
        </p:spPr>
        <p:txBody>
          <a:bodyPr/>
          <a:lstStyle/>
          <a:p>
            <a:r>
              <a:rPr lang="en-US" dirty="0"/>
              <a:t>CyberPatriot Youth Impact</a:t>
            </a:r>
          </a:p>
        </p:txBody>
      </p:sp>
      <p:grpSp>
        <p:nvGrpSpPr>
          <p:cNvPr id="4" name="Group 3"/>
          <p:cNvGrpSpPr/>
          <p:nvPr/>
        </p:nvGrpSpPr>
        <p:grpSpPr>
          <a:xfrm>
            <a:off x="4154529" y="3455483"/>
            <a:ext cx="4441181" cy="3190390"/>
            <a:chOff x="4113889" y="3323403"/>
            <a:chExt cx="4441181" cy="319039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738" y="3323403"/>
              <a:ext cx="4273332" cy="3139591"/>
            </a:xfrm>
            <a:prstGeom prst="rect">
              <a:avLst/>
            </a:prstGeom>
          </p:spPr>
        </p:pic>
        <p:sp>
          <p:nvSpPr>
            <p:cNvPr id="7" name="Rectangle 6"/>
            <p:cNvSpPr/>
            <p:nvPr/>
          </p:nvSpPr>
          <p:spPr>
            <a:xfrm>
              <a:off x="5913120" y="4541520"/>
              <a:ext cx="274320" cy="10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8" name="Rectangle 7"/>
            <p:cNvSpPr/>
            <p:nvPr/>
          </p:nvSpPr>
          <p:spPr>
            <a:xfrm>
              <a:off x="5130800" y="4541520"/>
              <a:ext cx="284480" cy="10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9" name="Rectangle 8"/>
            <p:cNvSpPr/>
            <p:nvPr/>
          </p:nvSpPr>
          <p:spPr>
            <a:xfrm>
              <a:off x="4632960" y="4914185"/>
              <a:ext cx="258799" cy="145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0" name="Rectangle 9"/>
            <p:cNvSpPr/>
            <p:nvPr/>
          </p:nvSpPr>
          <p:spPr>
            <a:xfrm>
              <a:off x="4460241" y="6264382"/>
              <a:ext cx="670559" cy="249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TextBox 10"/>
            <p:cNvSpPr txBox="1"/>
            <p:nvPr/>
          </p:nvSpPr>
          <p:spPr>
            <a:xfrm>
              <a:off x="4113889" y="6200294"/>
              <a:ext cx="1099981" cy="230832"/>
            </a:xfrm>
            <a:prstGeom prst="rect">
              <a:avLst/>
            </a:prstGeom>
            <a:noFill/>
          </p:spPr>
          <p:txBody>
            <a:bodyPr wrap="none" rtlCol="0">
              <a:spAutoFit/>
            </a:bodyPr>
            <a:lstStyle/>
            <a:p>
              <a:pPr fontAlgn="base">
                <a:spcBef>
                  <a:spcPct val="0"/>
                </a:spcBef>
                <a:spcAft>
                  <a:spcPct val="0"/>
                </a:spcAft>
              </a:pPr>
              <a:r>
                <a:rPr lang="en-US" sz="900" dirty="0" smtClean="0">
                  <a:solidFill>
                    <a:srgbClr val="000000">
                      <a:lumMod val="75000"/>
                      <a:lumOff val="25000"/>
                    </a:srgbClr>
                  </a:solidFill>
                  <a:latin typeface="Tahoma" charset="0"/>
                  <a:cs typeface="Arial" charset="0"/>
                </a:rPr>
                <a:t>Computer Science</a:t>
              </a:r>
              <a:endParaRPr lang="en-US" sz="900" dirty="0">
                <a:solidFill>
                  <a:srgbClr val="000000">
                    <a:lumMod val="75000"/>
                    <a:lumOff val="25000"/>
                  </a:srgbClr>
                </a:solidFill>
                <a:latin typeface="Tahoma" charset="0"/>
                <a:cs typeface="Arial" charset="0"/>
              </a:endParaRP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418" y="1704834"/>
            <a:ext cx="3659471" cy="3178871"/>
          </a:xfrm>
          <a:prstGeom prst="rect">
            <a:avLst/>
          </a:prstGeom>
        </p:spPr>
      </p:pic>
      <p:sp>
        <p:nvSpPr>
          <p:cNvPr id="14" name="TextBox 13"/>
          <p:cNvSpPr txBox="1"/>
          <p:nvPr/>
        </p:nvSpPr>
        <p:spPr>
          <a:xfrm>
            <a:off x="134471" y="6619638"/>
            <a:ext cx="4757288" cy="214546"/>
          </a:xfrm>
          <a:prstGeom prst="rect">
            <a:avLst/>
          </a:prstGeom>
          <a:noFill/>
        </p:spPr>
        <p:txBody>
          <a:bodyPr wrap="square" rtlCol="0">
            <a:spAutoFit/>
          </a:bodyPr>
          <a:lstStyle/>
          <a:p>
            <a:pPr fontAlgn="base">
              <a:spcBef>
                <a:spcPct val="0"/>
              </a:spcBef>
              <a:spcAft>
                <a:spcPct val="0"/>
              </a:spcAft>
            </a:pPr>
            <a:r>
              <a:rPr lang="en-US" sz="794" i="1" dirty="0">
                <a:solidFill>
                  <a:srgbClr val="FFFFFF">
                    <a:lumMod val="50000"/>
                  </a:srgbClr>
                </a:solidFill>
                <a:latin typeface="Tahoma" charset="0"/>
                <a:cs typeface="Arial" charset="0"/>
              </a:rPr>
              <a:t>Statistics derived from CyberPatriot IX Post-Season Competitor Survey, 2016-2017</a:t>
            </a:r>
          </a:p>
        </p:txBody>
      </p:sp>
      <p:sp>
        <p:nvSpPr>
          <p:cNvPr id="15" name="Slide Number Placeholder 3"/>
          <p:cNvSpPr txBox="1">
            <a:spLocks/>
          </p:cNvSpPr>
          <p:nvPr/>
        </p:nvSpPr>
        <p:spPr>
          <a:xfrm>
            <a:off x="6553200" y="6356350"/>
            <a:ext cx="2133600" cy="365125"/>
          </a:xfrm>
          <a:prstGeom prst="rect">
            <a:avLst/>
          </a:prstGeom>
        </p:spPr>
        <p:txBody>
          <a:bodyPr vert="horz" lIns="101835" tIns="50917" rIns="101835" bIns="50917" rtlCol="0" anchor="ctr"/>
          <a:lstStyle>
            <a:defPPr>
              <a:defRPr lang="en-US"/>
            </a:defPPr>
            <a:lvl1pPr algn="r" rtl="0" fontAlgn="base">
              <a:spcBef>
                <a:spcPct val="0"/>
              </a:spcBef>
              <a:spcAft>
                <a:spcPct val="0"/>
              </a:spcAft>
              <a:defRPr sz="1114" kern="1200">
                <a:solidFill>
                  <a:schemeClr val="tx1">
                    <a:tint val="75000"/>
                  </a:schemeClr>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defRPr/>
            </a:pPr>
            <a:fld id="{2D1C2BA0-BA11-4046-A82E-647DD0BE5C83}" type="slidenum">
              <a:rPr lang="en-GB" smtClean="0">
                <a:solidFill>
                  <a:prstClr val="black">
                    <a:tint val="75000"/>
                  </a:prstClr>
                </a:solidFill>
              </a:rPr>
              <a:pPr>
                <a:defRPr/>
              </a:pPr>
              <a:t>6</a:t>
            </a:fld>
            <a:endParaRPr lang="en-GB" dirty="0">
              <a:solidFill>
                <a:prstClr val="black">
                  <a:tint val="75000"/>
                </a:prstClr>
              </a:solidFill>
            </a:endParaRPr>
          </a:p>
        </p:txBody>
      </p:sp>
      <p:sp>
        <p:nvSpPr>
          <p:cNvPr id="13" name="Rectangle 12">
            <a:hlinkClick r:id="rId5" action="ppaction://hlinksldjump"/>
          </p:cNvPr>
          <p:cNvSpPr/>
          <p:nvPr/>
        </p:nvSpPr>
        <p:spPr>
          <a:xfrm>
            <a:off x="7010400" y="76200"/>
            <a:ext cx="1950720" cy="655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2061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9221" y="63155"/>
            <a:ext cx="6469083" cy="838200"/>
          </a:xfrm>
        </p:spPr>
        <p:txBody>
          <a:bodyPr/>
          <a:lstStyle/>
          <a:p>
            <a:r>
              <a:rPr lang="en-US" dirty="0"/>
              <a:t>CyberPatriot Participant Demographics </a:t>
            </a:r>
          </a:p>
        </p:txBody>
      </p:sp>
      <p:sp>
        <p:nvSpPr>
          <p:cNvPr id="9" name="Slide Number Placeholder 3"/>
          <p:cNvSpPr txBox="1">
            <a:spLocks/>
          </p:cNvSpPr>
          <p:nvPr/>
        </p:nvSpPr>
        <p:spPr>
          <a:xfrm>
            <a:off x="6553200" y="6356350"/>
            <a:ext cx="2133600" cy="365125"/>
          </a:xfrm>
          <a:prstGeom prst="rect">
            <a:avLst/>
          </a:prstGeom>
        </p:spPr>
        <p:txBody>
          <a:bodyPr vert="horz" lIns="101835" tIns="50917" rIns="101835" bIns="50917" rtlCol="0" anchor="ctr"/>
          <a:lstStyle>
            <a:defPPr>
              <a:defRPr lang="en-US"/>
            </a:defPPr>
            <a:lvl1pPr algn="r" rtl="0" fontAlgn="base">
              <a:spcBef>
                <a:spcPct val="0"/>
              </a:spcBef>
              <a:spcAft>
                <a:spcPct val="0"/>
              </a:spcAft>
              <a:defRPr sz="1114" kern="1200">
                <a:solidFill>
                  <a:schemeClr val="tx1">
                    <a:tint val="75000"/>
                  </a:schemeClr>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5176A7-4E30-41AD-A64E-E8B2FFA50583}" type="slidenum">
              <a:rPr kumimoji="0" lang="en-GB" sz="1114" b="0" i="0" u="none" strike="noStrike" kern="1200" cap="none" spc="0" normalizeH="0" baseline="0" noProof="0" smtClean="0">
                <a:ln>
                  <a:noFill/>
                </a:ln>
                <a:solidFill>
                  <a:prstClr val="black">
                    <a:tint val="75000"/>
                  </a:prstClr>
                </a:solidFill>
                <a:effectLst/>
                <a:uLnTx/>
                <a:uFillTx/>
                <a:latin typeface="Tahoma" charset="0"/>
                <a:ea typeface="+mn-ea"/>
                <a:cs typeface="Arial" charset="0"/>
              </a:rPr>
              <a:t>7</a:t>
            </a:fld>
            <a:endParaRPr kumimoji="0" lang="en-GB" sz="1114" b="0" i="0" u="none" strike="noStrike" kern="1200" cap="none" spc="0" normalizeH="0" baseline="0" noProof="0" dirty="0">
              <a:ln>
                <a:noFill/>
              </a:ln>
              <a:solidFill>
                <a:prstClr val="black">
                  <a:tint val="75000"/>
                </a:prstClr>
              </a:solidFill>
              <a:effectLst/>
              <a:uLnTx/>
              <a:uFillTx/>
              <a:latin typeface="Tahoma" charset="0"/>
              <a:ea typeface="+mn-ea"/>
              <a:cs typeface="Arial" charset="0"/>
            </a:endParaRPr>
          </a:p>
        </p:txBody>
      </p:sp>
      <p:sp>
        <p:nvSpPr>
          <p:cNvPr id="10" name="Rectangle 9">
            <a:hlinkClick r:id="rId3" action="ppaction://hlinksldjump"/>
          </p:cNvPr>
          <p:cNvSpPr/>
          <p:nvPr/>
        </p:nvSpPr>
        <p:spPr>
          <a:xfrm>
            <a:off x="7010400" y="76200"/>
            <a:ext cx="1950720" cy="655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TextBox 18"/>
          <p:cNvSpPr txBox="1"/>
          <p:nvPr/>
        </p:nvSpPr>
        <p:spPr>
          <a:xfrm>
            <a:off x="1635121" y="6265130"/>
            <a:ext cx="6091668" cy="369332"/>
          </a:xfrm>
          <a:prstGeom prst="rect">
            <a:avLst/>
          </a:prstGeom>
          <a:noFill/>
        </p:spPr>
        <p:txBody>
          <a:bodyPr wrap="none" rtlCol="0">
            <a:spAutoFit/>
          </a:bodyPr>
          <a:lstStyle/>
          <a:p>
            <a:pPr defTabSz="1018348"/>
            <a:r>
              <a:rPr lang="en-US" i="1" dirty="0" smtClean="0">
                <a:solidFill>
                  <a:prstClr val="black"/>
                </a:solidFill>
                <a:latin typeface="Calibri"/>
              </a:rPr>
              <a:t>Source: CyberPatriot Student Alumni Survey Report – June 2018</a:t>
            </a:r>
            <a:endParaRPr lang="en-US" i="1" dirty="0">
              <a:solidFill>
                <a:prstClr val="black"/>
              </a:solidFill>
              <a:latin typeface="Calibri"/>
            </a:endParaRPr>
          </a:p>
        </p:txBody>
      </p:sp>
      <p:pic>
        <p:nvPicPr>
          <p:cNvPr id="20" name="Picture 19"/>
          <p:cNvPicPr>
            <a:picLocks noChangeAspect="1"/>
          </p:cNvPicPr>
          <p:nvPr/>
        </p:nvPicPr>
        <p:blipFill>
          <a:blip r:embed="rId4"/>
          <a:stretch>
            <a:fillRect/>
          </a:stretch>
        </p:blipFill>
        <p:spPr>
          <a:xfrm>
            <a:off x="3785255" y="1680085"/>
            <a:ext cx="5427910" cy="3390304"/>
          </a:xfrm>
          <a:prstGeom prst="rect">
            <a:avLst/>
          </a:prstGeom>
        </p:spPr>
      </p:pic>
      <p:cxnSp>
        <p:nvCxnSpPr>
          <p:cNvPr id="21" name="Straight Connector 20"/>
          <p:cNvCxnSpPr/>
          <p:nvPr/>
        </p:nvCxnSpPr>
        <p:spPr>
          <a:xfrm>
            <a:off x="4680955" y="2112624"/>
            <a:ext cx="34819" cy="3881776"/>
          </a:xfrm>
          <a:prstGeom prst="line">
            <a:avLst/>
          </a:prstGeom>
          <a:noFill/>
          <a:ln w="57150" cap="flat" cmpd="sng" algn="ctr">
            <a:solidFill>
              <a:srgbClr val="2980FF"/>
            </a:solidFill>
            <a:prstDash val="solid"/>
          </a:ln>
          <a:effectLst/>
        </p:spPr>
      </p:cxnSp>
      <p:pic>
        <p:nvPicPr>
          <p:cNvPr id="22" name="Picture 21"/>
          <p:cNvPicPr>
            <a:picLocks noChangeAspect="1"/>
          </p:cNvPicPr>
          <p:nvPr/>
        </p:nvPicPr>
        <p:blipFill>
          <a:blip r:embed="rId5"/>
          <a:stretch>
            <a:fillRect/>
          </a:stretch>
        </p:blipFill>
        <p:spPr>
          <a:xfrm>
            <a:off x="309221" y="2728794"/>
            <a:ext cx="5586134" cy="2920166"/>
          </a:xfrm>
          <a:prstGeom prst="rect">
            <a:avLst/>
          </a:prstGeom>
        </p:spPr>
      </p:pic>
    </p:spTree>
    <p:extLst>
      <p:ext uri="{BB962C8B-B14F-4D97-AF65-F5344CB8AC3E}">
        <p14:creationId xmlns:p14="http://schemas.microsoft.com/office/powerpoint/2010/main" val="349851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90107"/>
            <a:ext cx="6469083" cy="838200"/>
          </a:xfrm>
        </p:spPr>
        <p:txBody>
          <a:bodyPr/>
          <a:lstStyle/>
          <a:p>
            <a:r>
              <a:rPr lang="en-US" dirty="0"/>
              <a:t>The CyberPatriot </a:t>
            </a:r>
            <a:r>
              <a:rPr lang="en-US" dirty="0" smtClean="0"/>
              <a:t>Competition – How it Works</a:t>
            </a:r>
            <a:endParaRPr lang="en-US" dirty="0"/>
          </a:p>
        </p:txBody>
      </p:sp>
      <p:sp>
        <p:nvSpPr>
          <p:cNvPr id="13" name="Content Placeholder 2"/>
          <p:cNvSpPr>
            <a:spLocks noGrp="1"/>
          </p:cNvSpPr>
          <p:nvPr>
            <p:ph idx="1"/>
          </p:nvPr>
        </p:nvSpPr>
        <p:spPr>
          <a:xfrm>
            <a:off x="304800" y="1402080"/>
            <a:ext cx="8408894" cy="3234466"/>
          </a:xfrm>
        </p:spPr>
        <p:txBody>
          <a:bodyPr>
            <a:noAutofit/>
          </a:bodyPr>
          <a:lstStyle/>
          <a:p>
            <a:pPr>
              <a:spcBef>
                <a:spcPts val="265"/>
              </a:spcBef>
            </a:pPr>
            <a:r>
              <a:rPr lang="en-US" dirty="0"/>
              <a:t>Real-time, online, qualification rounds are designed to test each team’s ability to find and remediate vulnerabilities in their network</a:t>
            </a:r>
          </a:p>
          <a:p>
            <a:pPr lvl="1">
              <a:spcBef>
                <a:spcPts val="265"/>
              </a:spcBef>
            </a:pPr>
            <a:r>
              <a:rPr lang="en-US" dirty="0"/>
              <a:t>Online rounds are six hours in length; conducted over a 36-hour window</a:t>
            </a:r>
          </a:p>
          <a:p>
            <a:pPr>
              <a:spcBef>
                <a:spcPts val="794"/>
              </a:spcBef>
            </a:pPr>
            <a:r>
              <a:rPr lang="en-US" dirty="0"/>
              <a:t>Each team will start the competition with identically </a:t>
            </a:r>
            <a:r>
              <a:rPr lang="en-US" dirty="0" err="1"/>
              <a:t>mis</a:t>
            </a:r>
            <a:r>
              <a:rPr lang="en-US" dirty="0"/>
              <a:t>-configured networks</a:t>
            </a:r>
          </a:p>
          <a:p>
            <a:pPr>
              <a:spcBef>
                <a:spcPts val="794"/>
              </a:spcBef>
            </a:pPr>
            <a:r>
              <a:rPr lang="en-US" dirty="0"/>
              <a:t>Teams must defend against ‘red team’ attacks by reconfiguring the network they’ve been given, repairing holes in their firewall, implementing security policies, closing any open/vulnerable ports, and taking preventive </a:t>
            </a:r>
            <a:r>
              <a:rPr lang="en-US" dirty="0" smtClean="0"/>
              <a:t>measures</a:t>
            </a:r>
            <a:endParaRPr lang="en-US" dirty="0"/>
          </a:p>
        </p:txBody>
      </p:sp>
      <p:pic>
        <p:nvPicPr>
          <p:cNvPr id="4" name="Picture 4" descr="CP-VIII Open Division Ti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605" y="4193293"/>
            <a:ext cx="5366089" cy="22427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4480784"/>
            <a:ext cx="4128424" cy="1015663"/>
          </a:xfrm>
          <a:prstGeom prst="rect">
            <a:avLst/>
          </a:prstGeom>
          <a:noFill/>
        </p:spPr>
        <p:txBody>
          <a:bodyPr wrap="square" rtlCol="0">
            <a:spAutoFit/>
          </a:bodyPr>
          <a:lstStyle/>
          <a:p>
            <a:pPr marL="302575" indent="-302575" fontAlgn="base">
              <a:spcBef>
                <a:spcPct val="0"/>
              </a:spcBef>
              <a:spcAft>
                <a:spcPct val="0"/>
              </a:spcAft>
              <a:buFont typeface="Arial" panose="020B0604020202020204" pitchFamily="34" charset="0"/>
              <a:buChar char="•"/>
            </a:pPr>
            <a:r>
              <a:rPr lang="en-US" sz="2000" dirty="0">
                <a:solidFill>
                  <a:srgbClr val="000000"/>
                </a:solidFill>
                <a:cs typeface="Arial" charset="0"/>
              </a:rPr>
              <a:t>The teams are assessed points by the automated scoring system</a:t>
            </a:r>
          </a:p>
        </p:txBody>
      </p:sp>
      <p:sp>
        <p:nvSpPr>
          <p:cNvPr id="7" name="TextBox 6"/>
          <p:cNvSpPr txBox="1"/>
          <p:nvPr/>
        </p:nvSpPr>
        <p:spPr>
          <a:xfrm>
            <a:off x="304800" y="5612311"/>
            <a:ext cx="4128424" cy="707886"/>
          </a:xfrm>
          <a:prstGeom prst="rect">
            <a:avLst/>
          </a:prstGeom>
          <a:noFill/>
        </p:spPr>
        <p:txBody>
          <a:bodyPr wrap="square" rtlCol="0">
            <a:spAutoFit/>
          </a:bodyPr>
          <a:lstStyle/>
          <a:p>
            <a:pPr marL="302575" indent="-302575" fontAlgn="base">
              <a:spcBef>
                <a:spcPct val="0"/>
              </a:spcBef>
              <a:spcAft>
                <a:spcPct val="0"/>
              </a:spcAft>
              <a:buFont typeface="Arial" panose="020B0604020202020204" pitchFamily="34" charset="0"/>
              <a:buChar char="•"/>
            </a:pPr>
            <a:r>
              <a:rPr lang="en-US" sz="2000" dirty="0">
                <a:solidFill>
                  <a:srgbClr val="000000"/>
                </a:solidFill>
                <a:cs typeface="Arial" charset="0"/>
              </a:rPr>
              <a:t>Team placement based on performance in each round</a:t>
            </a:r>
          </a:p>
        </p:txBody>
      </p:sp>
      <p:sp>
        <p:nvSpPr>
          <p:cNvPr id="8" name="Slide Number Placeholder 3"/>
          <p:cNvSpPr txBox="1">
            <a:spLocks/>
          </p:cNvSpPr>
          <p:nvPr/>
        </p:nvSpPr>
        <p:spPr>
          <a:xfrm>
            <a:off x="6553200" y="6356350"/>
            <a:ext cx="2133600" cy="365125"/>
          </a:xfrm>
          <a:prstGeom prst="rect">
            <a:avLst/>
          </a:prstGeom>
        </p:spPr>
        <p:txBody>
          <a:bodyPr vert="horz" lIns="101835" tIns="50917" rIns="101835" bIns="50917" rtlCol="0" anchor="ctr"/>
          <a:lstStyle>
            <a:defPPr>
              <a:defRPr lang="en-US"/>
            </a:defPPr>
            <a:lvl1pPr algn="r" rtl="0" fontAlgn="base">
              <a:spcBef>
                <a:spcPct val="0"/>
              </a:spcBef>
              <a:spcAft>
                <a:spcPct val="0"/>
              </a:spcAft>
              <a:defRPr sz="1114" kern="1200">
                <a:solidFill>
                  <a:schemeClr val="tx1">
                    <a:tint val="75000"/>
                  </a:schemeClr>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defRPr/>
            </a:pPr>
            <a:fld id="{1C9610FC-6AE0-4E33-9663-2EEAC1054BC9}" type="slidenum">
              <a:rPr lang="en-GB" smtClean="0">
                <a:solidFill>
                  <a:prstClr val="black">
                    <a:tint val="75000"/>
                  </a:prstClr>
                </a:solidFill>
              </a:rPr>
              <a:pPr>
                <a:defRPr/>
              </a:pPr>
              <a:t>8</a:t>
            </a:fld>
            <a:endParaRPr lang="en-GB" dirty="0">
              <a:solidFill>
                <a:prstClr val="black">
                  <a:tint val="75000"/>
                </a:prstClr>
              </a:solidFill>
            </a:endParaRPr>
          </a:p>
        </p:txBody>
      </p:sp>
      <p:sp>
        <p:nvSpPr>
          <p:cNvPr id="9" name="Rectangle 8">
            <a:hlinkClick r:id="rId4" action="ppaction://hlinksldjump"/>
          </p:cNvPr>
          <p:cNvSpPr/>
          <p:nvPr/>
        </p:nvSpPr>
        <p:spPr>
          <a:xfrm>
            <a:off x="7010400" y="76200"/>
            <a:ext cx="1950720" cy="655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6819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0451" y="141661"/>
            <a:ext cx="6469083" cy="838200"/>
          </a:xfrm>
        </p:spPr>
        <p:txBody>
          <a:bodyPr/>
          <a:lstStyle/>
          <a:p>
            <a:r>
              <a:rPr lang="en-US" dirty="0"/>
              <a:t>CP- X Competition Timeline</a:t>
            </a:r>
          </a:p>
        </p:txBody>
      </p:sp>
      <p:sp>
        <p:nvSpPr>
          <p:cNvPr id="6" name="TextBox 5"/>
          <p:cNvSpPr txBox="1"/>
          <p:nvPr/>
        </p:nvSpPr>
        <p:spPr>
          <a:xfrm>
            <a:off x="320451" y="6186250"/>
            <a:ext cx="2571473" cy="369332"/>
          </a:xfrm>
          <a:prstGeom prst="rect">
            <a:avLst/>
          </a:prstGeom>
          <a:noFill/>
        </p:spPr>
        <p:txBody>
          <a:bodyPr wrap="none" rtlCol="0">
            <a:spAutoFit/>
          </a:bodyPr>
          <a:lstStyle/>
          <a:p>
            <a:pPr fontAlgn="base">
              <a:spcBef>
                <a:spcPct val="0"/>
              </a:spcBef>
              <a:spcAft>
                <a:spcPct val="0"/>
              </a:spcAft>
            </a:pPr>
            <a:r>
              <a:rPr lang="en-US" dirty="0" smtClean="0">
                <a:solidFill>
                  <a:srgbClr val="00B0F0"/>
                </a:solidFill>
                <a:latin typeface="Tahoma" charset="0"/>
                <a:cs typeface="Arial" charset="0"/>
              </a:rPr>
              <a:t>© Air Force Association</a:t>
            </a:r>
            <a:endParaRPr lang="en-US" dirty="0">
              <a:solidFill>
                <a:srgbClr val="00B0F0"/>
              </a:solidFill>
              <a:latin typeface="Tahoma" charset="0"/>
              <a:cs typeface="Arial" charset="0"/>
            </a:endParaRPr>
          </a:p>
        </p:txBody>
      </p:sp>
      <p:sp>
        <p:nvSpPr>
          <p:cNvPr id="7" name="Right Arrow 6"/>
          <p:cNvSpPr/>
          <p:nvPr/>
        </p:nvSpPr>
        <p:spPr>
          <a:xfrm rot="16200000" flipH="1">
            <a:off x="518136" y="3134917"/>
            <a:ext cx="2003612" cy="578224"/>
          </a:xfrm>
          <a:prstGeom prst="rightArrow">
            <a:avLst/>
          </a:prstGeom>
          <a:solidFill>
            <a:srgbClr val="FFFF00"/>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 name="Rounded Rectangle 7"/>
          <p:cNvSpPr/>
          <p:nvPr/>
        </p:nvSpPr>
        <p:spPr>
          <a:xfrm>
            <a:off x="363652" y="5510587"/>
            <a:ext cx="2312580" cy="509770"/>
          </a:xfrm>
          <a:prstGeom prst="roundRect">
            <a:avLst/>
          </a:prstGeom>
          <a:solidFill>
            <a:srgbClr val="00B0F0"/>
          </a:solidFill>
          <a:ln>
            <a:solidFill>
              <a:srgbClr val="50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ts val="1200"/>
              </a:spcBef>
              <a:spcAft>
                <a:spcPts val="1200"/>
              </a:spcAft>
            </a:pPr>
            <a:r>
              <a:rPr lang="en-US" sz="1400" dirty="0" smtClean="0">
                <a:solidFill>
                  <a:srgbClr val="FFFFFF"/>
                </a:solidFill>
              </a:rPr>
              <a:t>Competitor Registration Closes on November 1</a:t>
            </a:r>
            <a:endParaRPr lang="en-US" sz="1400" dirty="0">
              <a:solidFill>
                <a:srgbClr val="FFFFFF"/>
              </a:solidFill>
            </a:endParaRPr>
          </a:p>
        </p:txBody>
      </p:sp>
      <p:sp>
        <p:nvSpPr>
          <p:cNvPr id="9" name="Rounded Rectangle 8"/>
          <p:cNvSpPr/>
          <p:nvPr/>
        </p:nvSpPr>
        <p:spPr>
          <a:xfrm>
            <a:off x="371911" y="4740107"/>
            <a:ext cx="2312580" cy="466013"/>
          </a:xfrm>
          <a:prstGeom prst="roundRect">
            <a:avLst/>
          </a:prstGeom>
          <a:solidFill>
            <a:srgbClr val="00B0F0"/>
          </a:solidFill>
          <a:ln>
            <a:solidFill>
              <a:srgbClr val="50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ts val="1200"/>
              </a:spcBef>
              <a:spcAft>
                <a:spcPts val="1200"/>
              </a:spcAft>
            </a:pPr>
            <a:r>
              <a:rPr lang="en-US" sz="1400" dirty="0" smtClean="0">
                <a:solidFill>
                  <a:srgbClr val="FFFFFF"/>
                </a:solidFill>
              </a:rPr>
              <a:t>Team Registration Closes on October 3</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951" y="1145754"/>
            <a:ext cx="8114743" cy="5409828"/>
          </a:xfrm>
          <a:prstGeom prst="rect">
            <a:avLst/>
          </a:prstGeom>
        </p:spPr>
      </p:pic>
      <p:sp>
        <p:nvSpPr>
          <p:cNvPr id="11" name="Slide Number Placeholder 3"/>
          <p:cNvSpPr txBox="1">
            <a:spLocks/>
          </p:cNvSpPr>
          <p:nvPr/>
        </p:nvSpPr>
        <p:spPr>
          <a:xfrm>
            <a:off x="6553200" y="6356350"/>
            <a:ext cx="2133600" cy="365125"/>
          </a:xfrm>
          <a:prstGeom prst="rect">
            <a:avLst/>
          </a:prstGeom>
        </p:spPr>
        <p:txBody>
          <a:bodyPr vert="horz" lIns="101835" tIns="50917" rIns="101835" bIns="50917" rtlCol="0" anchor="ctr"/>
          <a:lstStyle>
            <a:defPPr>
              <a:defRPr lang="en-US"/>
            </a:defPPr>
            <a:lvl1pPr algn="r" rtl="0" fontAlgn="base">
              <a:spcBef>
                <a:spcPct val="0"/>
              </a:spcBef>
              <a:spcAft>
                <a:spcPct val="0"/>
              </a:spcAft>
              <a:defRPr sz="1114" kern="1200">
                <a:solidFill>
                  <a:schemeClr val="tx1">
                    <a:tint val="75000"/>
                  </a:schemeClr>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defRPr/>
            </a:pPr>
            <a:fld id="{4D71DB77-5161-4304-BD6F-D848617F6376}" type="slidenum">
              <a:rPr lang="en-GB" smtClean="0">
                <a:solidFill>
                  <a:prstClr val="black">
                    <a:tint val="75000"/>
                  </a:prstClr>
                </a:solidFill>
              </a:rPr>
              <a:pPr>
                <a:defRPr/>
              </a:pPr>
              <a:t>9</a:t>
            </a:fld>
            <a:endParaRPr lang="en-GB" dirty="0">
              <a:solidFill>
                <a:prstClr val="black">
                  <a:tint val="75000"/>
                </a:prstClr>
              </a:solidFill>
            </a:endParaRPr>
          </a:p>
        </p:txBody>
      </p:sp>
      <p:sp>
        <p:nvSpPr>
          <p:cNvPr id="12" name="Rectangle 11">
            <a:hlinkClick r:id="rId4" action="ppaction://hlinksldjump"/>
          </p:cNvPr>
          <p:cNvSpPr/>
          <p:nvPr/>
        </p:nvSpPr>
        <p:spPr>
          <a:xfrm>
            <a:off x="7010400" y="76200"/>
            <a:ext cx="1950720" cy="655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7467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000"/>
                                  </p:stCondLst>
                                  <p:childTnLst>
                                    <p:animEffect transition="out" filter="fade">
                                      <p:cBhvr>
                                        <p:cTn id="6" dur="1750" tmFilter="0, 0; .2, .5; .8, .5; 1, 0"/>
                                        <p:tgtEl>
                                          <p:spTgt spid="7"/>
                                        </p:tgtEl>
                                      </p:cBhvr>
                                    </p:animEffect>
                                    <p:animScale>
                                      <p:cBhvr>
                                        <p:cTn id="7" dur="875" autoRev="1" fill="hold"/>
                                        <p:tgtEl>
                                          <p:spTgt spid="7"/>
                                        </p:tgtEl>
                                      </p:cBhvr>
                                      <p:by x="105000" y="105000"/>
                                    </p:animScale>
                                  </p:childTnLst>
                                </p:cTn>
                              </p:par>
                            </p:childTnLst>
                          </p:cTn>
                        </p:par>
                        <p:par>
                          <p:cTn id="8" fill="hold">
                            <p:stCondLst>
                              <p:cond delay="2750"/>
                            </p:stCondLst>
                            <p:childTnLst>
                              <p:par>
                                <p:cTn id="9" presetID="26" presetClass="emph" presetSubtype="0" fill="hold" grpId="1" nodeType="afterEffect">
                                  <p:stCondLst>
                                    <p:cond delay="0"/>
                                  </p:stCondLst>
                                  <p:childTnLst>
                                    <p:animEffect transition="out" filter="fade">
                                      <p:cBhvr>
                                        <p:cTn id="10" dur="1750" tmFilter="0, 0; .2, .5; .8, .5; 1, 0"/>
                                        <p:tgtEl>
                                          <p:spTgt spid="7"/>
                                        </p:tgtEl>
                                      </p:cBhvr>
                                    </p:animEffect>
                                    <p:animScale>
                                      <p:cBhvr>
                                        <p:cTn id="11" dur="875" autoRev="1" fill="hold"/>
                                        <p:tgtEl>
                                          <p:spTgt spid="7"/>
                                        </p:tgtEl>
                                      </p:cBhvr>
                                      <p:by x="105000" y="105000"/>
                                    </p:animScale>
                                  </p:childTnLst>
                                </p:cTn>
                              </p:par>
                            </p:childTnLst>
                          </p:cTn>
                        </p:par>
                        <p:par>
                          <p:cTn id="12" fill="hold">
                            <p:stCondLst>
                              <p:cond delay="4500"/>
                            </p:stCondLst>
                            <p:childTnLst>
                              <p:par>
                                <p:cTn id="13" presetID="26" presetClass="emph" presetSubtype="0" fill="hold" grpId="2" nodeType="afterEffect">
                                  <p:stCondLst>
                                    <p:cond delay="0"/>
                                  </p:stCondLst>
                                  <p:childTnLst>
                                    <p:animEffect transition="out" filter="fade">
                                      <p:cBhvr>
                                        <p:cTn id="14" dur="1750" tmFilter="0, 0; .2, .5; .8, .5; 1, 0"/>
                                        <p:tgtEl>
                                          <p:spTgt spid="7"/>
                                        </p:tgtEl>
                                      </p:cBhvr>
                                    </p:animEffect>
                                    <p:animScale>
                                      <p:cBhvr>
                                        <p:cTn id="15" dur="87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theme/theme1.xml><?xml version="1.0" encoding="utf-8"?>
<a:theme xmlns:a="http://schemas.openxmlformats.org/drawingml/2006/main" name="2012_PPT_TEMPLATE Master Slide">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Northrop Grumman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c_ppt_template(rev031115).potx [Read-Only]" id="{FEBE02F7-FF38-44C0-9443-85E1B537509E}" vid="{D99AC508-E7CF-4CCE-8CB0-0F20978DB837}"/>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2012_PPT_TEMPLATE Master Slide">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Northrop Grumman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c_ppt_template(rev031115).potx [Read-Only]" id="{FEBE02F7-FF38-44C0-9443-85E1B537509E}" vid="{D99AC508-E7CF-4CCE-8CB0-0F20978DB837}"/>
    </a:ext>
  </a:extLst>
</a:theme>
</file>

<file path=ppt/theme/theme3.xml><?xml version="1.0" encoding="utf-8"?>
<a:theme xmlns:a="http://schemas.openxmlformats.org/drawingml/2006/main" name="2_2012_PPT_TEMPLATE Master Slide">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Northrop Grumman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c_ppt_template(rev031115).potx [Read-Only]" id="{FEBE02F7-FF38-44C0-9443-85E1B537509E}" vid="{D99AC508-E7CF-4CCE-8CB0-0F20978DB837}"/>
    </a:ext>
  </a:extLst>
</a:theme>
</file>

<file path=ppt/theme/theme4.xml><?xml version="1.0" encoding="utf-8"?>
<a:theme xmlns:a="http://schemas.openxmlformats.org/drawingml/2006/main" name="3_2012_PPT_TEMPLATE Master Slide">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Northrop Grumman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c_ppt_template(rev031115).potx [Read-Only]" id="{FEBE02F7-FF38-44C0-9443-85E1B537509E}" vid="{D99AC508-E7CF-4CCE-8CB0-0F20978DB837}"/>
    </a:ext>
  </a:extLst>
</a:theme>
</file>

<file path=ppt/theme/theme5.xml><?xml version="1.0" encoding="utf-8"?>
<a:theme xmlns:a="http://schemas.openxmlformats.org/drawingml/2006/main" name="4_2012_PPT_TEMPLATE Master Slide">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Northrop Grumman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c_ppt_template(rev031115).potx [Read-Only]" id="{FEBE02F7-FF38-44C0-9443-85E1B537509E}" vid="{D99AC508-E7CF-4CCE-8CB0-0F20978DB837}"/>
    </a:ext>
  </a:extLst>
</a:theme>
</file>

<file path=ppt/theme/theme6.xml><?xml version="1.0" encoding="utf-8"?>
<a:theme xmlns:a="http://schemas.openxmlformats.org/drawingml/2006/main" name="5_2012_PPT_TEMPLATE Master Slide">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Northrop Grumman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c_ppt_template(rev031115).potx [Read-Only]" id="{FEBE02F7-FF38-44C0-9443-85E1B537509E}" vid="{D99AC508-E7CF-4CCE-8CB0-0F20978DB837}"/>
    </a:ext>
  </a:extLst>
</a:theme>
</file>

<file path=ppt/theme/theme7.xml><?xml version="1.0" encoding="utf-8"?>
<a:theme xmlns:a="http://schemas.openxmlformats.org/drawingml/2006/main" name="6_2012_PPT_TEMPLATE Master Slide">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Northrop Grumman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c_ppt_template(rev031115).potx [Read-Only]" id="{FEBE02F7-FF38-44C0-9443-85E1B537509E}" vid="{D99AC508-E7CF-4CCE-8CB0-0F20978DB837}"/>
    </a:ext>
  </a:extLst>
</a:theme>
</file>

<file path=ppt/theme/theme8.xml><?xml version="1.0" encoding="utf-8"?>
<a:theme xmlns:a="http://schemas.openxmlformats.org/drawingml/2006/main" name="7_2012_PPT_TEMPLATE Master Slide">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Northrop Grumman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c_ppt_template(rev031115).potx [Read-Only]" id="{FEBE02F7-FF38-44C0-9443-85E1B537509E}" vid="{D99AC508-E7CF-4CCE-8CB0-0F20978DB837}"/>
    </a:ext>
  </a:extLst>
</a:theme>
</file>

<file path=ppt/theme/theme9.xml><?xml version="1.0" encoding="utf-8"?>
<a:theme xmlns:a="http://schemas.openxmlformats.org/drawingml/2006/main" name="CP_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P_Theme" id="{8B00843E-8FA7-4353-9D49-E43E95927B07}" vid="{EE8BC508-6E6B-48CD-AA58-75F6336460F0}"/>
    </a:ext>
  </a:extLst>
</a:theme>
</file>

<file path=docProps/app.xml><?xml version="1.0" encoding="utf-8"?>
<Properties xmlns="http://schemas.openxmlformats.org/officeDocument/2006/extended-properties" xmlns:vt="http://schemas.openxmlformats.org/officeDocument/2006/docPropsVTypes">
  <Template>Office Theme</Template>
  <TotalTime>139</TotalTime>
  <Words>1549</Words>
  <Application>Microsoft Office PowerPoint</Application>
  <PresentationFormat>On-screen Show (4:3)</PresentationFormat>
  <Paragraphs>285</Paragraphs>
  <Slides>15</Slides>
  <Notes>14</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15</vt:i4>
      </vt:variant>
    </vt:vector>
  </HeadingPairs>
  <TitlesOfParts>
    <vt:vector size="28" baseType="lpstr">
      <vt:lpstr>Arial</vt:lpstr>
      <vt:lpstr>Arial Narrow</vt:lpstr>
      <vt:lpstr>Calibri</vt:lpstr>
      <vt:lpstr>Tahoma</vt:lpstr>
      <vt:lpstr>2012_PPT_TEMPLATE Master Slide</vt:lpstr>
      <vt:lpstr>1_2012_PPT_TEMPLATE Master Slide</vt:lpstr>
      <vt:lpstr>2_2012_PPT_TEMPLATE Master Slide</vt:lpstr>
      <vt:lpstr>3_2012_PPT_TEMPLATE Master Slide</vt:lpstr>
      <vt:lpstr>4_2012_PPT_TEMPLATE Master Slide</vt:lpstr>
      <vt:lpstr>5_2012_PPT_TEMPLATE Master Slide</vt:lpstr>
      <vt:lpstr>6_2012_PPT_TEMPLATE Master Slide</vt:lpstr>
      <vt:lpstr>7_2012_PPT_TEMPLATE Master Slide</vt:lpstr>
      <vt:lpstr>CP_Theme</vt:lpstr>
      <vt:lpstr>CyberPatriot: A Fun Way To Stimulate STEM Interest with Middle and High School Aged Students</vt:lpstr>
      <vt:lpstr>Presentation Overview</vt:lpstr>
      <vt:lpstr>CyberPatriot Overview</vt:lpstr>
      <vt:lpstr>CyberPatriot Overview</vt:lpstr>
      <vt:lpstr>CyberPatriot Youth Impact</vt:lpstr>
      <vt:lpstr>CyberPatriot Youth Impact</vt:lpstr>
      <vt:lpstr>CyberPatriot Participant Demographics </vt:lpstr>
      <vt:lpstr>The CyberPatriot Competition – How it Works</vt:lpstr>
      <vt:lpstr>CP- X Competition Timeline</vt:lpstr>
      <vt:lpstr>Getting Started: Resources Needed</vt:lpstr>
      <vt:lpstr>How Can I Bring CyberPatriot to My School?</vt:lpstr>
      <vt:lpstr>I’m Not Technical – Can I Be a Coach?</vt:lpstr>
      <vt:lpstr>PowerPoint Presentation</vt:lpstr>
      <vt:lpstr>For More Information</vt:lpstr>
      <vt:lpstr>PowerPoint Presentation</vt:lpstr>
    </vt:vector>
  </TitlesOfParts>
  <Company>Northrop Grumman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Cybersecurity Education is Critical</dc:title>
  <dc:creator>Farrell, Elizabeth "Alex" (ES &amp; CSO)</dc:creator>
  <cp:lastModifiedBy>Farrell, Elizabeth "Alex" (ES &amp; CSO)</cp:lastModifiedBy>
  <cp:revision>24</cp:revision>
  <dcterms:created xsi:type="dcterms:W3CDTF">2018-11-20T19:02:47Z</dcterms:created>
  <dcterms:modified xsi:type="dcterms:W3CDTF">2019-01-25T00:39:47Z</dcterms:modified>
</cp:coreProperties>
</file>