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8" r:id="rId5"/>
    <p:sldId id="375" r:id="rId6"/>
    <p:sldId id="388" r:id="rId7"/>
    <p:sldId id="387" r:id="rId8"/>
    <p:sldId id="376" r:id="rId9"/>
    <p:sldId id="377" r:id="rId10"/>
    <p:sldId id="378" r:id="rId11"/>
    <p:sldId id="390" r:id="rId12"/>
    <p:sldId id="391" r:id="rId13"/>
    <p:sldId id="392" r:id="rId14"/>
    <p:sldId id="389" r:id="rId15"/>
    <p:sldId id="393" r:id="rId16"/>
    <p:sldId id="379" r:id="rId17"/>
    <p:sldId id="383" r:id="rId18"/>
    <p:sldId id="380" r:id="rId19"/>
    <p:sldId id="381" r:id="rId20"/>
    <p:sldId id="382" r:id="rId21"/>
    <p:sldId id="384"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6/7/2020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EBC1646-246F-1A4A-9F1A-C1A4DCB7317F}" type="slidenum">
              <a:rPr lang="en-US" smtClean="0"/>
              <a:t>2</a:t>
            </a:fld>
            <a:endParaRPr lang="en-US"/>
          </a:p>
        </p:txBody>
      </p:sp>
    </p:spTree>
    <p:extLst>
      <p:ext uri="{BB962C8B-B14F-4D97-AF65-F5344CB8AC3E}">
        <p14:creationId xmlns:p14="http://schemas.microsoft.com/office/powerpoint/2010/main" val="1927474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full description of all user roles and what they allow and require as far as scope, etc., see https://knowledge.exlibrisgroup.com/Alma/Product_Documentation/010Alma_Online_Help_(English)/050Administration/030User_Management/060Managing_User_Roles#User_Roles_.E2.80.93_Descriptions_and_Accessible_Components </a:t>
            </a:r>
          </a:p>
        </p:txBody>
      </p:sp>
      <p:sp>
        <p:nvSpPr>
          <p:cNvPr id="4" name="Slide Number Placeholder 3"/>
          <p:cNvSpPr>
            <a:spLocks noGrp="1"/>
          </p:cNvSpPr>
          <p:nvPr>
            <p:ph type="sldNum" sz="quarter" idx="5"/>
          </p:nvPr>
        </p:nvSpPr>
        <p:spPr/>
        <p:txBody>
          <a:bodyPr/>
          <a:lstStyle/>
          <a:p>
            <a:fld id="{1EBC1646-246F-1A4A-9F1A-C1A4DCB7317F}" type="slidenum">
              <a:rPr lang="en-US" smtClean="0"/>
              <a:t>13</a:t>
            </a:fld>
            <a:endParaRPr lang="en-US"/>
          </a:p>
        </p:txBody>
      </p:sp>
    </p:spTree>
    <p:extLst>
      <p:ext uri="{BB962C8B-B14F-4D97-AF65-F5344CB8AC3E}">
        <p14:creationId xmlns:p14="http://schemas.microsoft.com/office/powerpoint/2010/main" val="121405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19</a:t>
            </a:fld>
            <a:endParaRPr lang="en-US"/>
          </a:p>
        </p:txBody>
      </p:sp>
    </p:spTree>
    <p:extLst>
      <p:ext uri="{BB962C8B-B14F-4D97-AF65-F5344CB8AC3E}">
        <p14:creationId xmlns:p14="http://schemas.microsoft.com/office/powerpoint/2010/main" val="180767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EBC1646-246F-1A4A-9F1A-C1A4DCB7317F}" type="slidenum">
              <a:rPr lang="en-US" smtClean="0"/>
              <a:t>3</a:t>
            </a:fld>
            <a:endParaRPr lang="en-US"/>
          </a:p>
        </p:txBody>
      </p:sp>
    </p:spTree>
    <p:extLst>
      <p:ext uri="{BB962C8B-B14F-4D97-AF65-F5344CB8AC3E}">
        <p14:creationId xmlns:p14="http://schemas.microsoft.com/office/powerpoint/2010/main" val="90077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EBC1646-246F-1A4A-9F1A-C1A4DCB7317F}" type="slidenum">
              <a:rPr lang="en-US" smtClean="0"/>
              <a:t>4</a:t>
            </a:fld>
            <a:endParaRPr lang="en-US"/>
          </a:p>
        </p:txBody>
      </p:sp>
    </p:spTree>
    <p:extLst>
      <p:ext uri="{BB962C8B-B14F-4D97-AF65-F5344CB8AC3E}">
        <p14:creationId xmlns:p14="http://schemas.microsoft.com/office/powerpoint/2010/main" val="21848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roles one at a time by checking a single box next to a role and clicking Add Role. This will take longer but will enable you to add scopes, etc., as you go. The other option is to select all the roles you wish to add to the profile and click Add Role. If you do this, all the roles will be added at once. However, roles that need to be configured will not be active until you go back in and configure them.</a:t>
            </a:r>
          </a:p>
        </p:txBody>
      </p:sp>
      <p:sp>
        <p:nvSpPr>
          <p:cNvPr id="4" name="Slide Number Placeholder 3"/>
          <p:cNvSpPr>
            <a:spLocks noGrp="1"/>
          </p:cNvSpPr>
          <p:nvPr>
            <p:ph type="sldNum" sz="quarter" idx="5"/>
          </p:nvPr>
        </p:nvSpPr>
        <p:spPr/>
        <p:txBody>
          <a:bodyPr/>
          <a:lstStyle/>
          <a:p>
            <a:fld id="{1EBC1646-246F-1A4A-9F1A-C1A4DCB7317F}" type="slidenum">
              <a:rPr lang="en-US" smtClean="0"/>
              <a:t>7</a:t>
            </a:fld>
            <a:endParaRPr lang="en-US"/>
          </a:p>
        </p:txBody>
      </p:sp>
    </p:spTree>
    <p:extLst>
      <p:ext uri="{BB962C8B-B14F-4D97-AF65-F5344CB8AC3E}">
        <p14:creationId xmlns:p14="http://schemas.microsoft.com/office/powerpoint/2010/main" val="93413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roles one at a time by checking a single box next to a role and clicking Add Role. This will take longer but will enable you to add scopes, etc., as you go. The other option is to select all the roles you wish to add to the profile and click Add Role. If you do this, all the roles will be added at once. However, roles that need to be configured will not be active until you go back in and configure them.</a:t>
            </a:r>
          </a:p>
        </p:txBody>
      </p:sp>
      <p:sp>
        <p:nvSpPr>
          <p:cNvPr id="4" name="Slide Number Placeholder 3"/>
          <p:cNvSpPr>
            <a:spLocks noGrp="1"/>
          </p:cNvSpPr>
          <p:nvPr>
            <p:ph type="sldNum" sz="quarter" idx="5"/>
          </p:nvPr>
        </p:nvSpPr>
        <p:spPr/>
        <p:txBody>
          <a:bodyPr/>
          <a:lstStyle/>
          <a:p>
            <a:fld id="{1EBC1646-246F-1A4A-9F1A-C1A4DCB7317F}" type="slidenum">
              <a:rPr lang="en-US" smtClean="0"/>
              <a:t>8</a:t>
            </a:fld>
            <a:endParaRPr lang="en-US"/>
          </a:p>
        </p:txBody>
      </p:sp>
    </p:spTree>
    <p:extLst>
      <p:ext uri="{BB962C8B-B14F-4D97-AF65-F5344CB8AC3E}">
        <p14:creationId xmlns:p14="http://schemas.microsoft.com/office/powerpoint/2010/main" val="25179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roles one at a time by checking a single box next to a role and clicking Add Role. This will take longer but will enable you to add scopes, etc., as you go. The other option is to select all the roles you wish to add to the profile and click Add Role. If you do this, all the roles will be added at once. However, roles that need to be configured will not be active until you go back in and configure them.</a:t>
            </a:r>
          </a:p>
        </p:txBody>
      </p:sp>
      <p:sp>
        <p:nvSpPr>
          <p:cNvPr id="4" name="Slide Number Placeholder 3"/>
          <p:cNvSpPr>
            <a:spLocks noGrp="1"/>
          </p:cNvSpPr>
          <p:nvPr>
            <p:ph type="sldNum" sz="quarter" idx="5"/>
          </p:nvPr>
        </p:nvSpPr>
        <p:spPr/>
        <p:txBody>
          <a:bodyPr/>
          <a:lstStyle/>
          <a:p>
            <a:fld id="{1EBC1646-246F-1A4A-9F1A-C1A4DCB7317F}" type="slidenum">
              <a:rPr lang="en-US" smtClean="0"/>
              <a:t>9</a:t>
            </a:fld>
            <a:endParaRPr lang="en-US"/>
          </a:p>
        </p:txBody>
      </p:sp>
    </p:spTree>
    <p:extLst>
      <p:ext uri="{BB962C8B-B14F-4D97-AF65-F5344CB8AC3E}">
        <p14:creationId xmlns:p14="http://schemas.microsoft.com/office/powerpoint/2010/main" val="311553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roles one at a time by checking a single box next to a role and clicking Add Role. This will take longer but will enable you to add scopes, etc., as you go. The other option is to select all the roles you wish to add to the profile and click Add Role. If you do this, all the roles will be added at once. However, roles that need to be configured will not be active until you go back in and configure them.</a:t>
            </a:r>
          </a:p>
        </p:txBody>
      </p:sp>
      <p:sp>
        <p:nvSpPr>
          <p:cNvPr id="4" name="Slide Number Placeholder 3"/>
          <p:cNvSpPr>
            <a:spLocks noGrp="1"/>
          </p:cNvSpPr>
          <p:nvPr>
            <p:ph type="sldNum" sz="quarter" idx="5"/>
          </p:nvPr>
        </p:nvSpPr>
        <p:spPr/>
        <p:txBody>
          <a:bodyPr/>
          <a:lstStyle/>
          <a:p>
            <a:fld id="{1EBC1646-246F-1A4A-9F1A-C1A4DCB7317F}" type="slidenum">
              <a:rPr lang="en-US" smtClean="0"/>
              <a:t>10</a:t>
            </a:fld>
            <a:endParaRPr lang="en-US"/>
          </a:p>
        </p:txBody>
      </p:sp>
    </p:spTree>
    <p:extLst>
      <p:ext uri="{BB962C8B-B14F-4D97-AF65-F5344CB8AC3E}">
        <p14:creationId xmlns:p14="http://schemas.microsoft.com/office/powerpoint/2010/main" val="405274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11</a:t>
            </a:fld>
            <a:endParaRPr lang="en-US"/>
          </a:p>
        </p:txBody>
      </p:sp>
    </p:spTree>
    <p:extLst>
      <p:ext uri="{BB962C8B-B14F-4D97-AF65-F5344CB8AC3E}">
        <p14:creationId xmlns:p14="http://schemas.microsoft.com/office/powerpoint/2010/main" val="591862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BC1646-246F-1A4A-9F1A-C1A4DCB7317F}" type="slidenum">
              <a:rPr lang="en-US" smtClean="0"/>
              <a:t>12</a:t>
            </a:fld>
            <a:endParaRPr lang="en-US"/>
          </a:p>
        </p:txBody>
      </p:sp>
    </p:spTree>
    <p:extLst>
      <p:ext uri="{BB962C8B-B14F-4D97-AF65-F5344CB8AC3E}">
        <p14:creationId xmlns:p14="http://schemas.microsoft.com/office/powerpoint/2010/main" val="293049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6/7/2020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6/7/2020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emf"/><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knowledge.exlibrisgroup.com/Alma/Product_Documentation/010Alma_Online_Help_(English)/050Administration/030User_Management/060Managing_User_Roles#User_Roles_.E2.80.93_Descriptions_and_Accessible_Components" TargetMode="External"/><Relationship Id="rId7"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3.jpeg"/><Relationship Id="rId7"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Yvonne Kester</a:t>
            </a:r>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5169153" y="503840"/>
            <a:ext cx="6363290" cy="2123658"/>
          </a:xfrm>
          <a:prstGeom prst="rect">
            <a:avLst/>
          </a:prstGeom>
          <a:noFill/>
        </p:spPr>
        <p:txBody>
          <a:bodyPr wrap="square" rtlCol="0">
            <a:spAutoFit/>
          </a:bodyPr>
          <a:lstStyle/>
          <a:p>
            <a:r>
              <a:rPr lang="en-US" sz="6600" b="1" dirty="0">
                <a:solidFill>
                  <a:schemeClr val="bg1"/>
                </a:solidFill>
              </a:rPr>
              <a:t>Configuring Role Profiles</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15585" y="3801326"/>
            <a:ext cx="3088339" cy="415498"/>
          </a:xfrm>
          <a:prstGeom prst="rect">
            <a:avLst/>
          </a:prstGeom>
          <a:noFill/>
        </p:spPr>
        <p:txBody>
          <a:bodyPr wrap="square" rtlCol="0" anchor="t">
            <a:spAutoFit/>
          </a:bodyPr>
          <a:lstStyle/>
          <a:p>
            <a:pPr algn="r"/>
            <a:r>
              <a:rPr lang="en-US" sz="2100" dirty="0">
                <a:solidFill>
                  <a:schemeClr val="bg1"/>
                </a:solidFill>
                <a:latin typeface="AauxPro OT"/>
              </a:rPr>
              <a:t>June 8, 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dirty="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How to Add Roles - Configuration</a:t>
            </a:r>
            <a:endParaRPr lang="en-US" dirty="0"/>
          </a:p>
        </p:txBody>
      </p:sp>
      <p:sp>
        <p:nvSpPr>
          <p:cNvPr id="3" name="Content Placeholder 2"/>
          <p:cNvSpPr>
            <a:spLocks noGrp="1"/>
          </p:cNvSpPr>
          <p:nvPr>
            <p:ph idx="1"/>
          </p:nvPr>
        </p:nvSpPr>
        <p:spPr>
          <a:xfrm>
            <a:off x="838200" y="1492251"/>
            <a:ext cx="10444036" cy="4362284"/>
          </a:xfrm>
        </p:spPr>
        <p:txBody>
          <a:bodyPr vert="horz" lIns="91440" tIns="45720" rIns="91440" bIns="45720" rtlCol="0" anchor="t">
            <a:normAutofit/>
          </a:bodyPr>
          <a:lstStyle/>
          <a:p>
            <a:pPr>
              <a:buNone/>
            </a:pPr>
            <a:r>
              <a:rPr lang="en-US" dirty="0">
                <a:cs typeface="Calibri" panose="020F0502020204030204"/>
              </a:rPr>
              <a:t>The </a:t>
            </a:r>
            <a:r>
              <a:rPr lang="en-US" b="1" dirty="0">
                <a:cs typeface="Calibri" panose="020F0502020204030204"/>
              </a:rPr>
              <a:t>Purchasing Manager </a:t>
            </a:r>
            <a:r>
              <a:rPr lang="en-US" dirty="0">
                <a:cs typeface="Calibri" panose="020F0502020204030204"/>
              </a:rPr>
              <a:t>role should be scoped to the Library and the Status set to Active</a:t>
            </a:r>
          </a:p>
          <a:p>
            <a:endParaRPr lang="en-US" dirty="0">
              <a:cs typeface="Calibri" panose="020F0502020204030204"/>
            </a:endParaRP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5" name="Picture 4">
            <a:extLst>
              <a:ext uri="{FF2B5EF4-FFF2-40B4-BE49-F238E27FC236}">
                <a16:creationId xmlns:a16="http://schemas.microsoft.com/office/drawing/2014/main" id="{E5E9674B-D1A3-4400-8DD4-E15F595BFC18}"/>
              </a:ext>
            </a:extLst>
          </p:cNvPr>
          <p:cNvPicPr>
            <a:picLocks noChangeAspect="1"/>
          </p:cNvPicPr>
          <p:nvPr/>
        </p:nvPicPr>
        <p:blipFill>
          <a:blip r:embed="rId7"/>
          <a:stretch>
            <a:fillRect/>
          </a:stretch>
        </p:blipFill>
        <p:spPr>
          <a:xfrm>
            <a:off x="137160" y="2319645"/>
            <a:ext cx="11917680" cy="1495552"/>
          </a:xfrm>
          <a:prstGeom prst="rect">
            <a:avLst/>
          </a:prstGeom>
        </p:spPr>
      </p:pic>
      <p:pic>
        <p:nvPicPr>
          <p:cNvPr id="6" name="Picture 5">
            <a:extLst>
              <a:ext uri="{FF2B5EF4-FFF2-40B4-BE49-F238E27FC236}">
                <a16:creationId xmlns:a16="http://schemas.microsoft.com/office/drawing/2014/main" id="{913657F1-2D7B-451C-84B4-E485CF0D4163}"/>
              </a:ext>
            </a:extLst>
          </p:cNvPr>
          <p:cNvPicPr>
            <a:picLocks noChangeAspect="1"/>
          </p:cNvPicPr>
          <p:nvPr/>
        </p:nvPicPr>
        <p:blipFill>
          <a:blip r:embed="rId8"/>
          <a:stretch>
            <a:fillRect/>
          </a:stretch>
        </p:blipFill>
        <p:spPr>
          <a:xfrm>
            <a:off x="137158" y="4086694"/>
            <a:ext cx="11917681" cy="1711257"/>
          </a:xfrm>
          <a:prstGeom prst="rect">
            <a:avLst/>
          </a:prstGeom>
        </p:spPr>
      </p:pic>
    </p:spTree>
    <p:extLst>
      <p:ext uri="{BB962C8B-B14F-4D97-AF65-F5344CB8AC3E}">
        <p14:creationId xmlns:p14="http://schemas.microsoft.com/office/powerpoint/2010/main" val="2441912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How to Add Roles - Configuration</a:t>
            </a:r>
            <a:endParaRPr lang="en-US" dirty="0"/>
          </a:p>
        </p:txBody>
      </p:sp>
      <p:sp>
        <p:nvSpPr>
          <p:cNvPr id="3" name="Content Placeholder 2"/>
          <p:cNvSpPr>
            <a:spLocks noGrp="1"/>
          </p:cNvSpPr>
          <p:nvPr>
            <p:ph idx="1"/>
          </p:nvPr>
        </p:nvSpPr>
        <p:spPr>
          <a:xfrm>
            <a:off x="838200" y="1492251"/>
            <a:ext cx="3693601" cy="4362284"/>
          </a:xfrm>
        </p:spPr>
        <p:txBody>
          <a:bodyPr vert="horz" lIns="91440" tIns="45720" rIns="91440" bIns="45720" rtlCol="0" anchor="t">
            <a:normAutofit/>
          </a:bodyPr>
          <a:lstStyle/>
          <a:p>
            <a:pPr marL="0" indent="0">
              <a:buNone/>
            </a:pPr>
            <a:r>
              <a:rPr lang="en-US" dirty="0">
                <a:cs typeface="Calibri" panose="020F0502020204030204"/>
              </a:rPr>
              <a:t>For detailed descriptions and accessible components, as well as scoping and role parameters, see the </a:t>
            </a:r>
            <a:r>
              <a:rPr lang="en-US" dirty="0">
                <a:cs typeface="Calibri" panose="020F0502020204030204"/>
                <a:hlinkClick r:id="rId3"/>
              </a:rPr>
              <a:t>User Roles</a:t>
            </a:r>
            <a:r>
              <a:rPr lang="en-US" u="sng" dirty="0">
                <a:cs typeface="Calibri" panose="020F0502020204030204"/>
                <a:hlinkClick r:id="rId3"/>
              </a:rPr>
              <a:t> </a:t>
            </a:r>
            <a:r>
              <a:rPr lang="en-US" dirty="0">
                <a:cs typeface="Calibri" panose="020F0502020204030204"/>
              </a:rPr>
              <a:t>table in </a:t>
            </a:r>
            <a:r>
              <a:rPr lang="en-US" dirty="0" err="1">
                <a:cs typeface="Calibri" panose="020F0502020204030204"/>
              </a:rPr>
              <a:t>ExLibris</a:t>
            </a:r>
            <a:r>
              <a:rPr lang="en-US" dirty="0">
                <a:cs typeface="Calibri" panose="020F0502020204030204"/>
              </a:rPr>
              <a:t>’ documentation</a:t>
            </a: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5" name="Picture 4">
            <a:extLst>
              <a:ext uri="{FF2B5EF4-FFF2-40B4-BE49-F238E27FC236}">
                <a16:creationId xmlns:a16="http://schemas.microsoft.com/office/drawing/2014/main" id="{E61F7B48-319A-453D-84AD-4FD6B7893A1D}"/>
              </a:ext>
            </a:extLst>
          </p:cNvPr>
          <p:cNvPicPr>
            <a:picLocks noChangeAspect="1"/>
          </p:cNvPicPr>
          <p:nvPr/>
        </p:nvPicPr>
        <p:blipFill>
          <a:blip r:embed="rId8"/>
          <a:stretch>
            <a:fillRect/>
          </a:stretch>
        </p:blipFill>
        <p:spPr>
          <a:xfrm>
            <a:off x="4531800" y="1492250"/>
            <a:ext cx="7634721" cy="4014470"/>
          </a:xfrm>
          <a:prstGeom prst="rect">
            <a:avLst/>
          </a:prstGeom>
        </p:spPr>
      </p:pic>
    </p:spTree>
    <p:extLst>
      <p:ext uri="{BB962C8B-B14F-4D97-AF65-F5344CB8AC3E}">
        <p14:creationId xmlns:p14="http://schemas.microsoft.com/office/powerpoint/2010/main" val="2299387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942"/>
            <a:ext cx="10515600" cy="1325563"/>
          </a:xfrm>
        </p:spPr>
        <p:txBody>
          <a:bodyPr/>
          <a:lstStyle/>
          <a:p>
            <a:r>
              <a:rPr lang="en-US" dirty="0">
                <a:ea typeface="+mj-lt"/>
                <a:cs typeface="+mj-lt"/>
              </a:rPr>
              <a:t>How to Add Roles - Configuration</a:t>
            </a:r>
            <a:endParaRPr lang="en-US" dirty="0"/>
          </a:p>
        </p:txBody>
      </p:sp>
      <p:sp>
        <p:nvSpPr>
          <p:cNvPr id="3" name="Content Placeholder 2"/>
          <p:cNvSpPr>
            <a:spLocks noGrp="1"/>
          </p:cNvSpPr>
          <p:nvPr>
            <p:ph idx="1"/>
          </p:nvPr>
        </p:nvSpPr>
        <p:spPr>
          <a:xfrm>
            <a:off x="838200" y="1492251"/>
            <a:ext cx="10266680" cy="4362284"/>
          </a:xfrm>
        </p:spPr>
        <p:txBody>
          <a:bodyPr vert="horz" lIns="91440" tIns="45720" rIns="91440" bIns="45720" rtlCol="0" anchor="t">
            <a:normAutofit/>
          </a:bodyPr>
          <a:lstStyle/>
          <a:p>
            <a:pPr marL="0" indent="0">
              <a:buNone/>
            </a:pPr>
            <a:r>
              <a:rPr lang="en-US" dirty="0">
                <a:cs typeface="Calibri" panose="020F0502020204030204"/>
              </a:rPr>
              <a:t>When you have finished selecting and configuring all the required roles, Select </a:t>
            </a:r>
            <a:r>
              <a:rPr lang="en-US" b="1" dirty="0">
                <a:cs typeface="Calibri" panose="020F0502020204030204"/>
              </a:rPr>
              <a:t>Save</a:t>
            </a:r>
            <a:r>
              <a:rPr lang="en-US" dirty="0">
                <a:cs typeface="Calibri" panose="020F0502020204030204"/>
              </a:rPr>
              <a:t>.</a:t>
            </a: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3">
            <a:extLst>
              <a:ext uri="{FF2B5EF4-FFF2-40B4-BE49-F238E27FC236}">
                <a16:creationId xmlns:a16="http://schemas.microsoft.com/office/drawing/2014/main" id="{DE1B3A14-0BC5-47F8-B27D-F7339C851F3F}"/>
              </a:ext>
            </a:extLst>
          </p:cNvPr>
          <p:cNvPicPr>
            <a:picLocks noChangeAspect="1"/>
          </p:cNvPicPr>
          <p:nvPr/>
        </p:nvPicPr>
        <p:blipFill>
          <a:blip r:embed="rId7"/>
          <a:stretch>
            <a:fillRect/>
          </a:stretch>
        </p:blipFill>
        <p:spPr>
          <a:xfrm>
            <a:off x="446003" y="2367287"/>
            <a:ext cx="11299994" cy="3291833"/>
          </a:xfrm>
          <a:prstGeom prst="rect">
            <a:avLst/>
          </a:prstGeom>
        </p:spPr>
      </p:pic>
    </p:spTree>
    <p:extLst>
      <p:ext uri="{BB962C8B-B14F-4D97-AF65-F5344CB8AC3E}">
        <p14:creationId xmlns:p14="http://schemas.microsoft.com/office/powerpoint/2010/main" val="410772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Know What Roles to Put into a Profile</a:t>
            </a:r>
          </a:p>
        </p:txBody>
      </p:sp>
      <p:sp>
        <p:nvSpPr>
          <p:cNvPr id="3" name="Content Placeholder 2"/>
          <p:cNvSpPr>
            <a:spLocks noGrp="1"/>
          </p:cNvSpPr>
          <p:nvPr>
            <p:ph idx="1"/>
          </p:nvPr>
        </p:nvSpPr>
        <p:spPr>
          <a:xfrm>
            <a:off x="838200" y="1492251"/>
            <a:ext cx="7137400" cy="4362284"/>
          </a:xfrm>
        </p:spPr>
        <p:txBody>
          <a:bodyPr vert="horz" lIns="91440" tIns="45720" rIns="91440" bIns="45720" rtlCol="0" anchor="t">
            <a:normAutofit/>
          </a:bodyPr>
          <a:lstStyle/>
          <a:p>
            <a:pPr>
              <a:buNone/>
            </a:pPr>
            <a:r>
              <a:rPr lang="en-US" dirty="0">
                <a:ea typeface="+mn-lt"/>
                <a:cs typeface="+mn-lt"/>
              </a:rPr>
              <a:t>  The easiest way to know what to add is to look at the roles of a person who is already doing that work:</a:t>
            </a:r>
          </a:p>
          <a:p>
            <a:r>
              <a:rPr lang="en-US" dirty="0">
                <a:ea typeface="+mn-lt"/>
                <a:cs typeface="+mn-lt"/>
              </a:rPr>
              <a:t>Look up a staff account in Alma by going to </a:t>
            </a:r>
            <a:r>
              <a:rPr lang="en-US" b="1" dirty="0">
                <a:ea typeface="+mn-lt"/>
                <a:cs typeface="+mn-lt"/>
              </a:rPr>
              <a:t>Admin&gt;&gt;Manage Users</a:t>
            </a:r>
          </a:p>
          <a:p>
            <a:r>
              <a:rPr lang="en-US" dirty="0">
                <a:ea typeface="+mn-lt"/>
                <a:cs typeface="+mn-lt"/>
              </a:rPr>
              <a:t>Open the account and scroll down to their roles</a:t>
            </a:r>
          </a:p>
          <a:p>
            <a:r>
              <a:rPr lang="en-US" dirty="0">
                <a:ea typeface="+mn-lt"/>
                <a:cs typeface="+mn-lt"/>
              </a:rPr>
              <a:t>If the position is straightforward, without many roles, you can just write them down</a:t>
            </a:r>
          </a:p>
          <a:p>
            <a:pPr marL="0" indent="0">
              <a:buNone/>
            </a:pPr>
            <a:endParaRPr lang="en-US" dirty="0">
              <a:cs typeface="Calibri"/>
            </a:endParaRPr>
          </a:p>
          <a:p>
            <a:pPr>
              <a:buNone/>
            </a:pPr>
            <a:endParaRPr lang="en-US" dirty="0">
              <a:cs typeface="Calibri"/>
            </a:endParaRPr>
          </a:p>
          <a:p>
            <a:pPr>
              <a:buNone/>
            </a:pPr>
            <a:endParaRPr lang="en-US" dirty="0">
              <a:cs typeface="Calibri"/>
            </a:endParaRPr>
          </a:p>
          <a:p>
            <a:endParaRPr lang="en-US" dirty="0">
              <a:cs typeface="Calibri"/>
            </a:endParaRPr>
          </a:p>
          <a:p>
            <a:pPr lvl="1"/>
            <a:endParaRPr lang="en-US" dirty="0">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6" name="Picture 5">
            <a:extLst>
              <a:ext uri="{FF2B5EF4-FFF2-40B4-BE49-F238E27FC236}">
                <a16:creationId xmlns:a16="http://schemas.microsoft.com/office/drawing/2014/main" id="{DB1E565A-96CA-4C2D-BDD6-5A94CFAFFBBE}"/>
              </a:ext>
            </a:extLst>
          </p:cNvPr>
          <p:cNvPicPr>
            <a:picLocks noChangeAspect="1"/>
          </p:cNvPicPr>
          <p:nvPr/>
        </p:nvPicPr>
        <p:blipFill>
          <a:blip r:embed="rId7"/>
          <a:stretch>
            <a:fillRect/>
          </a:stretch>
        </p:blipFill>
        <p:spPr>
          <a:xfrm>
            <a:off x="8458855" y="1333199"/>
            <a:ext cx="3044560" cy="4191601"/>
          </a:xfrm>
          <a:prstGeom prst="rect">
            <a:avLst/>
          </a:prstGeom>
        </p:spPr>
      </p:pic>
    </p:spTree>
    <p:extLst>
      <p:ext uri="{BB962C8B-B14F-4D97-AF65-F5344CB8AC3E}">
        <p14:creationId xmlns:p14="http://schemas.microsoft.com/office/powerpoint/2010/main" val="4057627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Know What Roles to Put into a Profile</a:t>
            </a:r>
          </a:p>
        </p:txBody>
      </p:sp>
      <p:sp>
        <p:nvSpPr>
          <p:cNvPr id="3" name="Content Placeholder 2"/>
          <p:cNvSpPr>
            <a:spLocks noGrp="1"/>
          </p:cNvSpPr>
          <p:nvPr>
            <p:ph idx="1"/>
          </p:nvPr>
        </p:nvSpPr>
        <p:spPr>
          <a:xfrm>
            <a:off x="838200" y="1492251"/>
            <a:ext cx="10444036" cy="4362284"/>
          </a:xfrm>
        </p:spPr>
        <p:txBody>
          <a:bodyPr vert="horz" lIns="91440" tIns="45720" rIns="91440" bIns="45720" rtlCol="0" anchor="t">
            <a:normAutofit/>
          </a:bodyPr>
          <a:lstStyle/>
          <a:p>
            <a:pPr>
              <a:buNone/>
            </a:pPr>
            <a:r>
              <a:rPr lang="en-US" dirty="0">
                <a:ea typeface="+mn-lt"/>
                <a:cs typeface="+mn-lt"/>
              </a:rPr>
              <a:t>   For complex positions it is better to export the roles and work from that. In the staff account, under </a:t>
            </a:r>
            <a:r>
              <a:rPr lang="en-US" b="1" dirty="0">
                <a:ea typeface="+mn-lt"/>
                <a:cs typeface="+mn-lt"/>
              </a:rPr>
              <a:t>User Roles</a:t>
            </a:r>
            <a:r>
              <a:rPr lang="en-US" dirty="0">
                <a:ea typeface="+mn-lt"/>
                <a:cs typeface="+mn-lt"/>
              </a:rPr>
              <a:t>, click the export button.</a:t>
            </a:r>
            <a:br>
              <a:rPr lang="en-US" dirty="0">
                <a:ea typeface="+mn-lt"/>
                <a:cs typeface="+mn-lt"/>
              </a:rPr>
            </a:br>
            <a:r>
              <a:rPr lang="en-US" dirty="0">
                <a:ea typeface="+mn-lt"/>
                <a:cs typeface="+mn-lt"/>
              </a:rPr>
              <a:t>  </a:t>
            </a:r>
            <a:endParaRPr lang="en-US" dirty="0">
              <a:cs typeface="Calibri"/>
            </a:endParaRPr>
          </a:p>
          <a:p>
            <a:pPr>
              <a:buNone/>
            </a:pPr>
            <a:endParaRPr lang="en-US" dirty="0">
              <a:cs typeface="Calibri"/>
            </a:endParaRPr>
          </a:p>
          <a:p>
            <a:pPr>
              <a:buNone/>
            </a:pPr>
            <a:endParaRPr lang="en-US" dirty="0">
              <a:cs typeface="Calibri"/>
            </a:endParaRPr>
          </a:p>
          <a:p>
            <a:endParaRPr lang="en-US" dirty="0">
              <a:cs typeface="Calibri"/>
            </a:endParaRPr>
          </a:p>
          <a:p>
            <a:pPr lvl="1"/>
            <a:endParaRPr lang="en-US" dirty="0">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5" name="Picture 4">
            <a:extLst>
              <a:ext uri="{FF2B5EF4-FFF2-40B4-BE49-F238E27FC236}">
                <a16:creationId xmlns:a16="http://schemas.microsoft.com/office/drawing/2014/main" id="{F557257B-19B0-4F01-AD2E-9C48BDBC4AFB}"/>
              </a:ext>
            </a:extLst>
          </p:cNvPr>
          <p:cNvPicPr>
            <a:picLocks noChangeAspect="1"/>
          </p:cNvPicPr>
          <p:nvPr/>
        </p:nvPicPr>
        <p:blipFill>
          <a:blip r:embed="rId6"/>
          <a:stretch>
            <a:fillRect/>
          </a:stretch>
        </p:blipFill>
        <p:spPr>
          <a:xfrm>
            <a:off x="972549" y="2360516"/>
            <a:ext cx="10057301" cy="3494020"/>
          </a:xfrm>
          <a:prstGeom prst="rect">
            <a:avLst/>
          </a:prstGeom>
        </p:spPr>
      </p:pic>
    </p:spTree>
    <p:extLst>
      <p:ext uri="{BB962C8B-B14F-4D97-AF65-F5344CB8AC3E}">
        <p14:creationId xmlns:p14="http://schemas.microsoft.com/office/powerpoint/2010/main" val="244769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Know What Roles to Put into a Profile</a:t>
            </a:r>
          </a:p>
        </p:txBody>
      </p:sp>
      <p:sp>
        <p:nvSpPr>
          <p:cNvPr id="3" name="Content Placeholder 2"/>
          <p:cNvSpPr>
            <a:spLocks noGrp="1"/>
          </p:cNvSpPr>
          <p:nvPr>
            <p:ph idx="1"/>
          </p:nvPr>
        </p:nvSpPr>
        <p:spPr>
          <a:xfrm>
            <a:off x="6685280" y="1778001"/>
            <a:ext cx="4923670" cy="4362284"/>
          </a:xfrm>
        </p:spPr>
        <p:txBody>
          <a:bodyPr vert="horz" lIns="91440" tIns="45720" rIns="91440" bIns="45720" rtlCol="0" anchor="t">
            <a:normAutofit/>
          </a:bodyPr>
          <a:lstStyle/>
          <a:p>
            <a:pPr marL="0" indent="0">
              <a:buNone/>
            </a:pPr>
            <a:r>
              <a:rPr lang="en-US" dirty="0">
                <a:ea typeface="+mn-lt"/>
                <a:cs typeface="+mn-lt"/>
              </a:rPr>
              <a:t>Choose Excel (all fields) to export a complete list of all roles, scopes, and parameters   </a:t>
            </a:r>
          </a:p>
          <a:p>
            <a:pPr>
              <a:buNone/>
            </a:pPr>
            <a:endParaRPr lang="en-US" dirty="0">
              <a:cs typeface="Calibri"/>
            </a:endParaRPr>
          </a:p>
          <a:p>
            <a:pPr marL="0" indent="0">
              <a:buNone/>
            </a:pPr>
            <a:endParaRPr lang="en-US" dirty="0">
              <a:cs typeface="Calibri"/>
            </a:endParaRPr>
          </a:p>
          <a:p>
            <a:pPr>
              <a:buNone/>
            </a:pPr>
            <a:endParaRPr lang="en-US" dirty="0">
              <a:cs typeface="Calibri"/>
            </a:endParaRPr>
          </a:p>
          <a:p>
            <a:pPr>
              <a:buNone/>
            </a:pPr>
            <a:endParaRPr lang="en-US" dirty="0">
              <a:cs typeface="Calibri"/>
            </a:endParaRPr>
          </a:p>
          <a:p>
            <a:endParaRPr lang="en-US" dirty="0">
              <a:cs typeface="Calibri"/>
            </a:endParaRPr>
          </a:p>
          <a:p>
            <a:pPr lvl="1"/>
            <a:endParaRPr lang="en-US" dirty="0">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5" name="Picture 4">
            <a:extLst>
              <a:ext uri="{FF2B5EF4-FFF2-40B4-BE49-F238E27FC236}">
                <a16:creationId xmlns:a16="http://schemas.microsoft.com/office/drawing/2014/main" id="{3ADAC4ED-F722-42A7-B7A9-BC19552F0BF7}"/>
              </a:ext>
            </a:extLst>
          </p:cNvPr>
          <p:cNvPicPr>
            <a:picLocks noChangeAspect="1"/>
          </p:cNvPicPr>
          <p:nvPr/>
        </p:nvPicPr>
        <p:blipFill>
          <a:blip r:embed="rId6"/>
          <a:stretch>
            <a:fillRect/>
          </a:stretch>
        </p:blipFill>
        <p:spPr>
          <a:xfrm>
            <a:off x="838200" y="1865920"/>
            <a:ext cx="5667375" cy="1228725"/>
          </a:xfrm>
          <a:prstGeom prst="rect">
            <a:avLst/>
          </a:prstGeom>
        </p:spPr>
      </p:pic>
      <p:pic>
        <p:nvPicPr>
          <p:cNvPr id="6" name="Picture 5">
            <a:extLst>
              <a:ext uri="{FF2B5EF4-FFF2-40B4-BE49-F238E27FC236}">
                <a16:creationId xmlns:a16="http://schemas.microsoft.com/office/drawing/2014/main" id="{A552D264-DA5A-4703-9FDA-14DB5A9ECE2E}"/>
              </a:ext>
            </a:extLst>
          </p:cNvPr>
          <p:cNvPicPr>
            <a:picLocks noChangeAspect="1"/>
          </p:cNvPicPr>
          <p:nvPr/>
        </p:nvPicPr>
        <p:blipFill>
          <a:blip r:embed="rId7"/>
          <a:stretch>
            <a:fillRect/>
          </a:stretch>
        </p:blipFill>
        <p:spPr>
          <a:xfrm>
            <a:off x="466725" y="3153592"/>
            <a:ext cx="11258550" cy="2752725"/>
          </a:xfrm>
          <a:prstGeom prst="rect">
            <a:avLst/>
          </a:prstGeom>
        </p:spPr>
      </p:pic>
    </p:spTree>
    <p:extLst>
      <p:ext uri="{BB962C8B-B14F-4D97-AF65-F5344CB8AC3E}">
        <p14:creationId xmlns:p14="http://schemas.microsoft.com/office/powerpoint/2010/main" val="368310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Add the Profile to a User Account</a:t>
            </a:r>
            <a:endParaRPr lang="en-US" dirty="0"/>
          </a:p>
        </p:txBody>
      </p:sp>
      <p:sp>
        <p:nvSpPr>
          <p:cNvPr id="3" name="Content Placeholder 2"/>
          <p:cNvSpPr>
            <a:spLocks noGrp="1"/>
          </p:cNvSpPr>
          <p:nvPr>
            <p:ph idx="1"/>
          </p:nvPr>
        </p:nvSpPr>
        <p:spPr>
          <a:xfrm>
            <a:off x="7315200" y="1778001"/>
            <a:ext cx="4293750" cy="4362284"/>
          </a:xfrm>
        </p:spPr>
        <p:txBody>
          <a:bodyPr vert="horz" lIns="91440" tIns="45720" rIns="91440" bIns="45720" rtlCol="0" anchor="t">
            <a:normAutofit/>
          </a:bodyPr>
          <a:lstStyle/>
          <a:p>
            <a:pPr>
              <a:buNone/>
            </a:pPr>
            <a:r>
              <a:rPr lang="en-US">
                <a:ea typeface="+mn-lt"/>
                <a:cs typeface="+mn-lt"/>
              </a:rPr>
              <a:t>   </a:t>
            </a:r>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3">
            <a:extLst>
              <a:ext uri="{FF2B5EF4-FFF2-40B4-BE49-F238E27FC236}">
                <a16:creationId xmlns:a16="http://schemas.microsoft.com/office/drawing/2014/main" id="{6D11AFFC-C937-4BB4-9B75-6BA92BBEDFD6}"/>
              </a:ext>
            </a:extLst>
          </p:cNvPr>
          <p:cNvPicPr>
            <a:picLocks noChangeAspect="1"/>
          </p:cNvPicPr>
          <p:nvPr/>
        </p:nvPicPr>
        <p:blipFill>
          <a:blip r:embed="rId6"/>
          <a:stretch>
            <a:fillRect/>
          </a:stretch>
        </p:blipFill>
        <p:spPr>
          <a:xfrm>
            <a:off x="238760" y="2548333"/>
            <a:ext cx="11714480" cy="1410810"/>
          </a:xfrm>
          <a:prstGeom prst="rect">
            <a:avLst/>
          </a:prstGeom>
        </p:spPr>
      </p:pic>
      <p:pic>
        <p:nvPicPr>
          <p:cNvPr id="6" name="Picture 5">
            <a:extLst>
              <a:ext uri="{FF2B5EF4-FFF2-40B4-BE49-F238E27FC236}">
                <a16:creationId xmlns:a16="http://schemas.microsoft.com/office/drawing/2014/main" id="{00B2FA9D-8128-491C-80DA-8158F16910F5}"/>
              </a:ext>
            </a:extLst>
          </p:cNvPr>
          <p:cNvPicPr>
            <a:picLocks noChangeAspect="1"/>
          </p:cNvPicPr>
          <p:nvPr/>
        </p:nvPicPr>
        <p:blipFill>
          <a:blip r:embed="rId7"/>
          <a:stretch>
            <a:fillRect/>
          </a:stretch>
        </p:blipFill>
        <p:spPr>
          <a:xfrm>
            <a:off x="238760" y="4167306"/>
            <a:ext cx="11714480" cy="1602954"/>
          </a:xfrm>
          <a:prstGeom prst="rect">
            <a:avLst/>
          </a:prstGeom>
        </p:spPr>
      </p:pic>
      <p:sp>
        <p:nvSpPr>
          <p:cNvPr id="7" name="TextBox 6">
            <a:extLst>
              <a:ext uri="{FF2B5EF4-FFF2-40B4-BE49-F238E27FC236}">
                <a16:creationId xmlns:a16="http://schemas.microsoft.com/office/drawing/2014/main" id="{C0FD22C0-F5E2-4987-B95F-A77CCE7F0A7E}"/>
              </a:ext>
            </a:extLst>
          </p:cNvPr>
          <p:cNvSpPr txBox="1"/>
          <p:nvPr/>
        </p:nvSpPr>
        <p:spPr>
          <a:xfrm>
            <a:off x="838200" y="1425701"/>
            <a:ext cx="1062228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Under User Roles in the user’s account, click Add from Profiles</a:t>
            </a:r>
          </a:p>
          <a:p>
            <a:pPr marL="285750" indent="-285750">
              <a:buFont typeface="Arial" panose="020B0604020202020204" pitchFamily="34" charset="0"/>
              <a:buChar char="•"/>
            </a:pPr>
            <a:r>
              <a:rPr lang="en-US" sz="2400" dirty="0"/>
              <a:t>When the Profiles List opens, select the desired profile and click Select</a:t>
            </a:r>
          </a:p>
          <a:p>
            <a:pPr marL="285750" indent="-285750">
              <a:buFont typeface="Arial" panose="020B0604020202020204" pitchFamily="34" charset="0"/>
              <a:buChar char="•"/>
            </a:pPr>
            <a:r>
              <a:rPr lang="en-US" sz="2400" dirty="0"/>
              <a:t>You may add more than one profile to a user’s account</a:t>
            </a:r>
          </a:p>
        </p:txBody>
      </p:sp>
    </p:spTree>
    <p:extLst>
      <p:ext uri="{BB962C8B-B14F-4D97-AF65-F5344CB8AC3E}">
        <p14:creationId xmlns:p14="http://schemas.microsoft.com/office/powerpoint/2010/main" val="525234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Add the Profile to a User Account</a:t>
            </a:r>
            <a:endParaRPr lang="en-US" dirty="0"/>
          </a:p>
        </p:txBody>
      </p:sp>
      <p:sp>
        <p:nvSpPr>
          <p:cNvPr id="3" name="Content Placeholder 2"/>
          <p:cNvSpPr>
            <a:spLocks noGrp="1"/>
          </p:cNvSpPr>
          <p:nvPr>
            <p:ph idx="1"/>
          </p:nvPr>
        </p:nvSpPr>
        <p:spPr>
          <a:xfrm>
            <a:off x="7315200" y="1778001"/>
            <a:ext cx="4293750" cy="4362284"/>
          </a:xfrm>
        </p:spPr>
        <p:txBody>
          <a:bodyPr vert="horz" lIns="91440" tIns="45720" rIns="91440" bIns="45720" rtlCol="0" anchor="t">
            <a:normAutofit/>
          </a:bodyPr>
          <a:lstStyle/>
          <a:p>
            <a:pPr>
              <a:buNone/>
            </a:pPr>
            <a:r>
              <a:rPr lang="en-US">
                <a:ea typeface="+mn-lt"/>
                <a:cs typeface="+mn-lt"/>
              </a:rPr>
              <a:t>   </a:t>
            </a:r>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4" name="TextBox 3">
            <a:extLst>
              <a:ext uri="{FF2B5EF4-FFF2-40B4-BE49-F238E27FC236}">
                <a16:creationId xmlns:a16="http://schemas.microsoft.com/office/drawing/2014/main" id="{7399A718-A993-4DFB-9A6D-51DEBAECF9EA}"/>
              </a:ext>
            </a:extLst>
          </p:cNvPr>
          <p:cNvSpPr txBox="1"/>
          <p:nvPr/>
        </p:nvSpPr>
        <p:spPr>
          <a:xfrm>
            <a:off x="838200" y="1449394"/>
            <a:ext cx="10007600" cy="461665"/>
          </a:xfrm>
          <a:prstGeom prst="rect">
            <a:avLst/>
          </a:prstGeom>
          <a:noFill/>
        </p:spPr>
        <p:txBody>
          <a:bodyPr wrap="square" rtlCol="0">
            <a:spAutoFit/>
          </a:bodyPr>
          <a:lstStyle/>
          <a:p>
            <a:r>
              <a:rPr lang="en-US" sz="2400" dirty="0"/>
              <a:t>Don’t forget to click Save!</a:t>
            </a:r>
          </a:p>
        </p:txBody>
      </p:sp>
      <p:pic>
        <p:nvPicPr>
          <p:cNvPr id="5" name="Picture 4">
            <a:extLst>
              <a:ext uri="{FF2B5EF4-FFF2-40B4-BE49-F238E27FC236}">
                <a16:creationId xmlns:a16="http://schemas.microsoft.com/office/drawing/2014/main" id="{7576BB88-672F-43F1-A9D9-110786C438EA}"/>
              </a:ext>
            </a:extLst>
          </p:cNvPr>
          <p:cNvPicPr>
            <a:picLocks noChangeAspect="1"/>
          </p:cNvPicPr>
          <p:nvPr/>
        </p:nvPicPr>
        <p:blipFill>
          <a:blip r:embed="rId6"/>
          <a:stretch>
            <a:fillRect/>
          </a:stretch>
        </p:blipFill>
        <p:spPr>
          <a:xfrm>
            <a:off x="137160" y="2422650"/>
            <a:ext cx="11917680" cy="2925806"/>
          </a:xfrm>
          <a:prstGeom prst="rect">
            <a:avLst/>
          </a:prstGeom>
        </p:spPr>
      </p:pic>
    </p:spTree>
    <p:extLst>
      <p:ext uri="{BB962C8B-B14F-4D97-AF65-F5344CB8AC3E}">
        <p14:creationId xmlns:p14="http://schemas.microsoft.com/office/powerpoint/2010/main" val="2317238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Role Profile Caveats</a:t>
            </a:r>
            <a:endParaRPr lang="en-US" dirty="0"/>
          </a:p>
        </p:txBody>
      </p:sp>
      <p:sp>
        <p:nvSpPr>
          <p:cNvPr id="3" name="Content Placeholder 2"/>
          <p:cNvSpPr>
            <a:spLocks noGrp="1"/>
          </p:cNvSpPr>
          <p:nvPr>
            <p:ph idx="1"/>
          </p:nvPr>
        </p:nvSpPr>
        <p:spPr>
          <a:xfrm>
            <a:off x="838200" y="1404190"/>
            <a:ext cx="11216448" cy="4146624"/>
          </a:xfrm>
        </p:spPr>
        <p:txBody>
          <a:bodyPr vert="horz" lIns="91440" tIns="45720" rIns="91440" bIns="45720" rtlCol="0" anchor="t">
            <a:normAutofit/>
          </a:bodyPr>
          <a:lstStyle/>
          <a:p>
            <a:r>
              <a:rPr lang="en-US" dirty="0">
                <a:ea typeface="+mn-lt"/>
                <a:cs typeface="+mn-lt"/>
              </a:rPr>
              <a:t>If you add a role to a profile after you have already applied the profile to users’ accounts, the new role will not automatically appear on the users’ accounts—you must manually add it.</a:t>
            </a:r>
          </a:p>
          <a:p>
            <a:r>
              <a:rPr lang="en-US" dirty="0">
                <a:ea typeface="+mn-lt"/>
                <a:cs typeface="+mn-lt"/>
              </a:rPr>
              <a:t>Similarly, if you remove a role from a profile after you’ve applied it to users’ accounts, that will not remove the role from those accounts.</a:t>
            </a:r>
            <a:r>
              <a:rPr lang="en-US" dirty="0">
                <a:cs typeface="Calibri"/>
              </a:rPr>
              <a:t>  </a:t>
            </a:r>
          </a:p>
          <a:p>
            <a:pPr>
              <a:buNone/>
            </a:pPr>
            <a:endParaRPr lang="en-US" dirty="0">
              <a:cs typeface="Calibri"/>
            </a:endParaRPr>
          </a:p>
          <a:p>
            <a:pPr marL="0" indent="0">
              <a:buNone/>
            </a:pPr>
            <a:endParaRPr lang="en-US" dirty="0">
              <a:cs typeface="Calibri"/>
            </a:endParaRPr>
          </a:p>
          <a:p>
            <a:pPr>
              <a:buNone/>
            </a:pPr>
            <a:endParaRPr lang="en-US" dirty="0">
              <a:cs typeface="Calibri"/>
            </a:endParaRPr>
          </a:p>
          <a:p>
            <a:pPr>
              <a:buNone/>
            </a:pPr>
            <a:endParaRPr lang="en-US" dirty="0">
              <a:cs typeface="Calibri"/>
            </a:endParaRPr>
          </a:p>
          <a:p>
            <a:endParaRPr lang="en-US" dirty="0">
              <a:cs typeface="Calibri"/>
            </a:endParaRPr>
          </a:p>
          <a:p>
            <a:pPr lvl="1"/>
            <a:endParaRPr lang="en-US" dirty="0">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931845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646331"/>
          </a:xfrm>
          <a:prstGeom prst="rect">
            <a:avLst/>
          </a:prstGeom>
          <a:noFill/>
        </p:spPr>
        <p:txBody>
          <a:bodyPr wrap="square" rtlCol="0">
            <a:spAutoFit/>
          </a:bodyPr>
          <a:lstStyle/>
          <a:p>
            <a:r>
              <a:rPr lang="en-US" sz="3600" b="1" dirty="0">
                <a:solidFill>
                  <a:schemeClr val="accent1">
                    <a:lumMod val="75000"/>
                  </a:schemeClr>
                </a:solidFill>
                <a:latin typeface="AauxPro OT" panose="02000903030000090004" pitchFamily="2" charset="0"/>
              </a:rPr>
              <a:t>Questions?</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51130F48-73A3-4C0A-B9DF-6A08956B147C}"/>
              </a:ext>
            </a:extLst>
          </p:cNvPr>
          <p:cNvSpPr txBox="1"/>
          <p:nvPr/>
        </p:nvSpPr>
        <p:spPr>
          <a:xfrm>
            <a:off x="359077" y="5078125"/>
            <a:ext cx="3337159" cy="646331"/>
          </a:xfrm>
          <a:prstGeom prst="rect">
            <a:avLst/>
          </a:prstGeom>
          <a:noFill/>
        </p:spPr>
        <p:txBody>
          <a:bodyPr wrap="square" rtlCol="0">
            <a:spAutoFit/>
          </a:bodyPr>
          <a:lstStyle/>
          <a:p>
            <a:r>
              <a:rPr lang="en-US" dirty="0"/>
              <a:t>Yvonne Kester</a:t>
            </a:r>
            <a:br>
              <a:rPr lang="en-US" dirty="0"/>
            </a:br>
            <a:r>
              <a:rPr lang="en-US" dirty="0"/>
              <a:t>yvonne.kester@suny.edu</a:t>
            </a:r>
          </a:p>
        </p:txBody>
      </p:sp>
    </p:spTree>
    <p:extLst>
      <p:ext uri="{BB962C8B-B14F-4D97-AF65-F5344CB8AC3E}">
        <p14:creationId xmlns:p14="http://schemas.microsoft.com/office/powerpoint/2010/main" val="128550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Role Profiles</a:t>
            </a:r>
            <a:endParaRPr lang="en-US" dirty="0"/>
          </a:p>
        </p:txBody>
      </p:sp>
      <p:sp>
        <p:nvSpPr>
          <p:cNvPr id="3" name="Content Placeholder 2"/>
          <p:cNvSpPr>
            <a:spLocks noGrp="1"/>
          </p:cNvSpPr>
          <p:nvPr>
            <p:ph idx="1"/>
          </p:nvPr>
        </p:nvSpPr>
        <p:spPr>
          <a:xfrm>
            <a:off x="838200" y="1436314"/>
            <a:ext cx="9483975" cy="4418221"/>
          </a:xfrm>
        </p:spPr>
        <p:txBody>
          <a:bodyPr vert="horz" lIns="91440" tIns="45720" rIns="91440" bIns="45720" rtlCol="0" anchor="t">
            <a:normAutofit/>
          </a:bodyPr>
          <a:lstStyle/>
          <a:p>
            <a:pPr marL="0" indent="0">
              <a:buNone/>
            </a:pPr>
            <a:r>
              <a:rPr lang="en-US" dirty="0">
                <a:cs typeface="Calibri"/>
              </a:rPr>
              <a:t>A role profile is a pre-set collection of roles needed to carry out common jobs in the Alma environment. You can create a role profile for any position in your library, such as:</a:t>
            </a:r>
          </a:p>
          <a:p>
            <a:r>
              <a:rPr lang="en-US" dirty="0">
                <a:cs typeface="Calibri"/>
              </a:rPr>
              <a:t>Systems Librarian</a:t>
            </a:r>
          </a:p>
          <a:p>
            <a:r>
              <a:rPr lang="en-US" dirty="0">
                <a:cs typeface="Calibri"/>
              </a:rPr>
              <a:t>E-Resources Librarian</a:t>
            </a:r>
          </a:p>
          <a:p>
            <a:r>
              <a:rPr lang="en-US" dirty="0">
                <a:cs typeface="Calibri"/>
              </a:rPr>
              <a:t>Cataloger</a:t>
            </a:r>
          </a:p>
          <a:p>
            <a:r>
              <a:rPr lang="en-US" dirty="0">
                <a:cs typeface="Calibri"/>
              </a:rPr>
              <a:t>Acquisitions Clerk</a:t>
            </a:r>
          </a:p>
          <a:p>
            <a:r>
              <a:rPr lang="en-US" dirty="0">
                <a:cs typeface="Calibri"/>
              </a:rPr>
              <a:t>Circulation Manager</a:t>
            </a:r>
          </a:p>
          <a:p>
            <a:r>
              <a:rPr lang="en-US" dirty="0">
                <a:cs typeface="Calibri"/>
              </a:rPr>
              <a:t>Student Assistant</a:t>
            </a:r>
          </a:p>
          <a:p>
            <a:endParaRPr lang="en-US" dirty="0">
              <a:cs typeface="Calibri"/>
            </a:endParaRPr>
          </a:p>
          <a:p>
            <a:pPr lvl="1"/>
            <a:endParaRPr lang="en-US" dirty="0">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0771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Why Create Role Profiles?</a:t>
            </a:r>
            <a:endParaRPr lang="en-US" dirty="0"/>
          </a:p>
        </p:txBody>
      </p:sp>
      <p:sp>
        <p:nvSpPr>
          <p:cNvPr id="3" name="Content Placeholder 2"/>
          <p:cNvSpPr>
            <a:spLocks noGrp="1"/>
          </p:cNvSpPr>
          <p:nvPr>
            <p:ph idx="1"/>
          </p:nvPr>
        </p:nvSpPr>
        <p:spPr>
          <a:xfrm>
            <a:off x="838201" y="1436315"/>
            <a:ext cx="5003800" cy="3592886"/>
          </a:xfrm>
        </p:spPr>
        <p:txBody>
          <a:bodyPr vert="horz" lIns="91440" tIns="45720" rIns="91440" bIns="45720" rtlCol="0" anchor="t">
            <a:normAutofit/>
          </a:bodyPr>
          <a:lstStyle/>
          <a:p>
            <a:pPr marL="0" indent="0">
              <a:buNone/>
            </a:pPr>
            <a:r>
              <a:rPr lang="en-US" dirty="0">
                <a:cs typeface="Calibri"/>
              </a:rPr>
              <a:t>Role profiles take the guesswork out of giving roles to new colleagues, saving you time and saving a new person the frustration of being unable to carry out their tasks fully.</a:t>
            </a:r>
          </a:p>
          <a:p>
            <a:endParaRPr lang="en-US" dirty="0">
              <a:cs typeface="Calibri"/>
            </a:endParaRPr>
          </a:p>
          <a:p>
            <a:pPr marL="457200" lvl="1" indent="0">
              <a:buNone/>
            </a:pPr>
            <a:endParaRPr lang="en-US" dirty="0">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5" name="Picture 4" descr="A person jumping in the air on a bicycle, with the words, &quot;Frustration... Guesswork... What's that?&#10;&#10;">
            <a:extLst>
              <a:ext uri="{FF2B5EF4-FFF2-40B4-BE49-F238E27FC236}">
                <a16:creationId xmlns:a16="http://schemas.microsoft.com/office/drawing/2014/main" id="{3C1511DA-CBF7-4FD4-843D-EA2224C3C482}"/>
              </a:ext>
            </a:extLst>
          </p:cNvPr>
          <p:cNvPicPr>
            <a:picLocks noChangeAspect="1"/>
          </p:cNvPicPr>
          <p:nvPr/>
        </p:nvPicPr>
        <p:blipFill>
          <a:blip r:embed="rId7"/>
          <a:stretch>
            <a:fillRect/>
          </a:stretch>
        </p:blipFill>
        <p:spPr>
          <a:xfrm>
            <a:off x="6758931" y="1271012"/>
            <a:ext cx="4523305" cy="4523305"/>
          </a:xfrm>
          <a:prstGeom prst="rect">
            <a:avLst/>
          </a:prstGeom>
        </p:spPr>
      </p:pic>
    </p:spTree>
    <p:extLst>
      <p:ext uri="{BB962C8B-B14F-4D97-AF65-F5344CB8AC3E}">
        <p14:creationId xmlns:p14="http://schemas.microsoft.com/office/powerpoint/2010/main" val="3901309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Configuring Role Profiles: Roles</a:t>
            </a:r>
            <a:endParaRPr lang="en-US" dirty="0"/>
          </a:p>
        </p:txBody>
      </p:sp>
      <p:sp>
        <p:nvSpPr>
          <p:cNvPr id="3" name="Content Placeholder 2"/>
          <p:cNvSpPr>
            <a:spLocks noGrp="1"/>
          </p:cNvSpPr>
          <p:nvPr>
            <p:ph idx="1"/>
          </p:nvPr>
        </p:nvSpPr>
        <p:spPr>
          <a:xfrm>
            <a:off x="838200" y="1436314"/>
            <a:ext cx="9483975" cy="4418221"/>
          </a:xfrm>
        </p:spPr>
        <p:txBody>
          <a:bodyPr vert="horz" lIns="91440" tIns="45720" rIns="91440" bIns="45720" rtlCol="0" anchor="t">
            <a:normAutofit/>
          </a:bodyPr>
          <a:lstStyle/>
          <a:p>
            <a:pPr marL="0" indent="0">
              <a:buNone/>
            </a:pPr>
            <a:r>
              <a:rPr lang="en-US" sz="3200" dirty="0"/>
              <a:t>To configure role profiles, you must have one of the following roles: </a:t>
            </a:r>
          </a:p>
          <a:p>
            <a:r>
              <a:rPr lang="en-US" sz="3200" dirty="0"/>
              <a:t>User Administrator</a:t>
            </a:r>
          </a:p>
          <a:p>
            <a:r>
              <a:rPr lang="en-US" sz="3200" dirty="0"/>
              <a:t>General System Administrator</a:t>
            </a:r>
          </a:p>
          <a:p>
            <a:endParaRPr lang="en-US" dirty="0">
              <a:ea typeface="+mn-lt"/>
              <a:cs typeface="+mn-lt"/>
            </a:endParaRPr>
          </a:p>
          <a:p>
            <a:pPr marL="0" indent="0">
              <a:buNone/>
            </a:pPr>
            <a:endParaRPr lang="en-US" dirty="0">
              <a:cs typeface="Calibri"/>
            </a:endParaRPr>
          </a:p>
          <a:p>
            <a:endParaRPr lang="en-US" dirty="0">
              <a:cs typeface="Calibri"/>
            </a:endParaRPr>
          </a:p>
          <a:p>
            <a:pPr lvl="1"/>
            <a:endParaRPr lang="en-US" dirty="0">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714412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How to Add a Role Profile</a:t>
            </a:r>
            <a:endParaRPr lang="en-US" dirty="0"/>
          </a:p>
        </p:txBody>
      </p:sp>
      <p:sp>
        <p:nvSpPr>
          <p:cNvPr id="3" name="Content Placeholder 2"/>
          <p:cNvSpPr>
            <a:spLocks noGrp="1"/>
          </p:cNvSpPr>
          <p:nvPr>
            <p:ph idx="1"/>
          </p:nvPr>
        </p:nvSpPr>
        <p:spPr>
          <a:xfrm>
            <a:off x="838200" y="1492251"/>
            <a:ext cx="10896600" cy="4362284"/>
          </a:xfrm>
        </p:spPr>
        <p:txBody>
          <a:bodyPr vert="horz" lIns="91440" tIns="45720" rIns="91440" bIns="45720" rtlCol="0" anchor="t">
            <a:normAutofit/>
          </a:bodyPr>
          <a:lstStyle/>
          <a:p>
            <a:r>
              <a:rPr lang="en-US" dirty="0">
                <a:cs typeface="Calibri" panose="020F0502020204030204"/>
              </a:rPr>
              <a:t>Go to </a:t>
            </a:r>
            <a:r>
              <a:rPr lang="en-US" b="1" dirty="0">
                <a:cs typeface="Calibri" panose="020F0502020204030204"/>
              </a:rPr>
              <a:t>Configuration</a:t>
            </a:r>
            <a:r>
              <a:rPr lang="en-US" dirty="0">
                <a:cs typeface="Calibri" panose="020F0502020204030204"/>
              </a:rPr>
              <a:t>&gt;&gt;</a:t>
            </a:r>
            <a:r>
              <a:rPr lang="en-US" b="1" dirty="0">
                <a:cs typeface="Calibri" panose="020F0502020204030204"/>
              </a:rPr>
              <a:t>User Management</a:t>
            </a:r>
            <a:r>
              <a:rPr lang="en-US" dirty="0">
                <a:cs typeface="Calibri" panose="020F0502020204030204"/>
              </a:rPr>
              <a:t>&gt;&gt;</a:t>
            </a:r>
            <a:r>
              <a:rPr lang="en-US" b="1" dirty="0">
                <a:cs typeface="Calibri" panose="020F0502020204030204"/>
              </a:rPr>
              <a:t>Roles and Registration</a:t>
            </a:r>
            <a:r>
              <a:rPr lang="en-US" dirty="0">
                <a:cs typeface="Calibri" panose="020F0502020204030204"/>
              </a:rPr>
              <a:t>&gt;&gt;</a:t>
            </a:r>
            <a:r>
              <a:rPr lang="en-US" b="1" dirty="0">
                <a:cs typeface="Calibri" panose="020F0502020204030204"/>
              </a:rPr>
              <a:t>Profiles</a:t>
            </a:r>
          </a:p>
          <a:p>
            <a:r>
              <a:rPr lang="en-US" dirty="0">
                <a:cs typeface="Calibri" panose="020F0502020204030204"/>
              </a:rPr>
              <a:t>Select </a:t>
            </a:r>
            <a:r>
              <a:rPr lang="en-US" b="1" dirty="0">
                <a:cs typeface="Calibri" panose="020F0502020204030204"/>
              </a:rPr>
              <a:t>Add Profile</a:t>
            </a:r>
          </a:p>
          <a:p>
            <a:r>
              <a:rPr lang="en-US" dirty="0">
                <a:cs typeface="Calibri" panose="020F0502020204030204"/>
              </a:rPr>
              <a:t>Enter a name for your profile that will be easy to recognize/understand</a:t>
            </a:r>
          </a:p>
          <a:p>
            <a:r>
              <a:rPr lang="en-US" dirty="0">
                <a:cs typeface="Calibri" panose="020F0502020204030204"/>
              </a:rPr>
              <a:t>Select </a:t>
            </a:r>
            <a:r>
              <a:rPr lang="en-US" b="1" dirty="0">
                <a:cs typeface="Calibri" panose="020F0502020204030204"/>
              </a:rPr>
              <a:t>Save and Continue</a:t>
            </a:r>
          </a:p>
          <a:p>
            <a:pPr marL="0" indent="0">
              <a:buNone/>
            </a:pPr>
            <a:endParaRPr lang="en-US" dirty="0">
              <a:cs typeface="Calibri" panose="020F0502020204030204"/>
            </a:endParaRP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3">
            <a:extLst>
              <a:ext uri="{FF2B5EF4-FFF2-40B4-BE49-F238E27FC236}">
                <a16:creationId xmlns:a16="http://schemas.microsoft.com/office/drawing/2014/main" id="{A90015BB-10B7-4AFE-ABFA-7431F96E85C5}"/>
              </a:ext>
            </a:extLst>
          </p:cNvPr>
          <p:cNvPicPr>
            <a:picLocks noChangeAspect="1"/>
          </p:cNvPicPr>
          <p:nvPr/>
        </p:nvPicPr>
        <p:blipFill>
          <a:blip r:embed="rId6"/>
          <a:stretch>
            <a:fillRect/>
          </a:stretch>
        </p:blipFill>
        <p:spPr>
          <a:xfrm>
            <a:off x="183240" y="4031273"/>
            <a:ext cx="11825519" cy="1637379"/>
          </a:xfrm>
          <a:prstGeom prst="rect">
            <a:avLst/>
          </a:prstGeom>
        </p:spPr>
      </p:pic>
    </p:spTree>
    <p:extLst>
      <p:ext uri="{BB962C8B-B14F-4D97-AF65-F5344CB8AC3E}">
        <p14:creationId xmlns:p14="http://schemas.microsoft.com/office/powerpoint/2010/main" val="895626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How to Add Roles</a:t>
            </a:r>
            <a:endParaRPr lang="en-US" dirty="0"/>
          </a:p>
        </p:txBody>
      </p:sp>
      <p:sp>
        <p:nvSpPr>
          <p:cNvPr id="3" name="Content Placeholder 2"/>
          <p:cNvSpPr>
            <a:spLocks noGrp="1"/>
          </p:cNvSpPr>
          <p:nvPr>
            <p:ph idx="1"/>
          </p:nvPr>
        </p:nvSpPr>
        <p:spPr>
          <a:xfrm>
            <a:off x="838200" y="1492251"/>
            <a:ext cx="9095787" cy="4362284"/>
          </a:xfrm>
        </p:spPr>
        <p:txBody>
          <a:bodyPr vert="horz" lIns="91440" tIns="45720" rIns="91440" bIns="45720" rtlCol="0" anchor="t">
            <a:normAutofit/>
          </a:bodyPr>
          <a:lstStyle/>
          <a:p>
            <a:pPr>
              <a:buNone/>
            </a:pPr>
            <a:r>
              <a:rPr lang="en-US" dirty="0">
                <a:cs typeface="Calibri" panose="020F0502020204030204"/>
              </a:rPr>
              <a:t>In the Profile Roles area, click Add Role.</a:t>
            </a:r>
          </a:p>
          <a:p>
            <a:pPr>
              <a:buNone/>
            </a:pPr>
            <a:endParaRPr lang="en-US" dirty="0">
              <a:cs typeface="Calibri" panose="020F0502020204030204"/>
            </a:endParaRPr>
          </a:p>
          <a:p>
            <a:endParaRPr lang="en-US" dirty="0">
              <a:cs typeface="Calibri" panose="020F0502020204030204"/>
            </a:endParaRP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5" name="Picture 4">
            <a:extLst>
              <a:ext uri="{FF2B5EF4-FFF2-40B4-BE49-F238E27FC236}">
                <a16:creationId xmlns:a16="http://schemas.microsoft.com/office/drawing/2014/main" id="{72BDC7E5-CBD9-4FA0-B1DF-C5D7E4066430}"/>
              </a:ext>
            </a:extLst>
          </p:cNvPr>
          <p:cNvPicPr>
            <a:picLocks noChangeAspect="1"/>
          </p:cNvPicPr>
          <p:nvPr/>
        </p:nvPicPr>
        <p:blipFill>
          <a:blip r:embed="rId6"/>
          <a:stretch>
            <a:fillRect/>
          </a:stretch>
        </p:blipFill>
        <p:spPr>
          <a:xfrm>
            <a:off x="333970" y="2179131"/>
            <a:ext cx="11524059" cy="2620782"/>
          </a:xfrm>
          <a:prstGeom prst="rect">
            <a:avLst/>
          </a:prstGeom>
        </p:spPr>
      </p:pic>
    </p:spTree>
    <p:extLst>
      <p:ext uri="{BB962C8B-B14F-4D97-AF65-F5344CB8AC3E}">
        <p14:creationId xmlns:p14="http://schemas.microsoft.com/office/powerpoint/2010/main" val="87256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How to Add Roles</a:t>
            </a:r>
            <a:endParaRPr lang="en-US" dirty="0"/>
          </a:p>
        </p:txBody>
      </p:sp>
      <p:sp>
        <p:nvSpPr>
          <p:cNvPr id="3" name="Content Placeholder 2"/>
          <p:cNvSpPr>
            <a:spLocks noGrp="1"/>
          </p:cNvSpPr>
          <p:nvPr>
            <p:ph idx="1"/>
          </p:nvPr>
        </p:nvSpPr>
        <p:spPr>
          <a:xfrm>
            <a:off x="838200" y="1492251"/>
            <a:ext cx="10444036" cy="4362284"/>
          </a:xfrm>
        </p:spPr>
        <p:txBody>
          <a:bodyPr vert="horz" lIns="91440" tIns="45720" rIns="91440" bIns="45720" rtlCol="0" anchor="t">
            <a:normAutofit/>
          </a:bodyPr>
          <a:lstStyle/>
          <a:p>
            <a:pPr>
              <a:buNone/>
            </a:pPr>
            <a:r>
              <a:rPr lang="en-US" dirty="0">
                <a:ea typeface="+mn-lt"/>
                <a:cs typeface="+mn-lt"/>
              </a:rPr>
              <a:t>The </a:t>
            </a:r>
            <a:r>
              <a:rPr lang="en-US" b="1" dirty="0">
                <a:ea typeface="+mn-lt"/>
                <a:cs typeface="+mn-lt"/>
              </a:rPr>
              <a:t>Add New Roles </a:t>
            </a:r>
            <a:r>
              <a:rPr lang="en-US" dirty="0">
                <a:ea typeface="+mn-lt"/>
                <a:cs typeface="+mn-lt"/>
              </a:rPr>
              <a:t>page appears. </a:t>
            </a:r>
            <a:endParaRPr lang="en-US" dirty="0">
              <a:cs typeface="Calibri" panose="020F0502020204030204"/>
            </a:endParaRPr>
          </a:p>
          <a:p>
            <a:pPr>
              <a:buNone/>
            </a:pPr>
            <a:endParaRPr lang="en-US" dirty="0">
              <a:cs typeface="Calibri" panose="020F0502020204030204"/>
            </a:endParaRPr>
          </a:p>
          <a:p>
            <a:endParaRPr lang="en-US" dirty="0">
              <a:cs typeface="Calibri" panose="020F0502020204030204"/>
            </a:endParaRP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3">
            <a:extLst>
              <a:ext uri="{FF2B5EF4-FFF2-40B4-BE49-F238E27FC236}">
                <a16:creationId xmlns:a16="http://schemas.microsoft.com/office/drawing/2014/main" id="{00BF3AEC-A6B4-4B66-99F2-A96A2BFF3984}"/>
              </a:ext>
            </a:extLst>
          </p:cNvPr>
          <p:cNvPicPr>
            <a:picLocks noChangeAspect="1"/>
          </p:cNvPicPr>
          <p:nvPr/>
        </p:nvPicPr>
        <p:blipFill>
          <a:blip r:embed="rId7"/>
          <a:stretch>
            <a:fillRect/>
          </a:stretch>
        </p:blipFill>
        <p:spPr>
          <a:xfrm>
            <a:off x="1398241" y="1921119"/>
            <a:ext cx="9323954" cy="4081860"/>
          </a:xfrm>
          <a:prstGeom prst="rect">
            <a:avLst/>
          </a:prstGeom>
        </p:spPr>
      </p:pic>
    </p:spTree>
    <p:extLst>
      <p:ext uri="{BB962C8B-B14F-4D97-AF65-F5344CB8AC3E}">
        <p14:creationId xmlns:p14="http://schemas.microsoft.com/office/powerpoint/2010/main" val="2031187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How to Add Roles</a:t>
            </a:r>
            <a:endParaRPr lang="en-US" dirty="0"/>
          </a:p>
        </p:txBody>
      </p:sp>
      <p:sp>
        <p:nvSpPr>
          <p:cNvPr id="3" name="Content Placeholder 2"/>
          <p:cNvSpPr>
            <a:spLocks noGrp="1"/>
          </p:cNvSpPr>
          <p:nvPr>
            <p:ph idx="1"/>
          </p:nvPr>
        </p:nvSpPr>
        <p:spPr>
          <a:xfrm>
            <a:off x="838200" y="1492251"/>
            <a:ext cx="10444036" cy="4362284"/>
          </a:xfrm>
        </p:spPr>
        <p:txBody>
          <a:bodyPr vert="horz" lIns="91440" tIns="45720" rIns="91440" bIns="45720" rtlCol="0" anchor="t">
            <a:normAutofit/>
          </a:bodyPr>
          <a:lstStyle/>
          <a:p>
            <a:pPr>
              <a:buNone/>
            </a:pPr>
            <a:r>
              <a:rPr lang="en-US" dirty="0">
                <a:cs typeface="Calibri" panose="020F0502020204030204"/>
              </a:rPr>
              <a:t>Some roles require configuration before they become active</a:t>
            </a:r>
          </a:p>
          <a:p>
            <a:endParaRPr lang="en-US" dirty="0">
              <a:cs typeface="Calibri" panose="020F0502020204030204"/>
            </a:endParaRP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5" name="Picture 4">
            <a:extLst>
              <a:ext uri="{FF2B5EF4-FFF2-40B4-BE49-F238E27FC236}">
                <a16:creationId xmlns:a16="http://schemas.microsoft.com/office/drawing/2014/main" id="{6D8A67E0-1B87-4C4C-87AE-2AD53C061CEE}"/>
              </a:ext>
            </a:extLst>
          </p:cNvPr>
          <p:cNvPicPr>
            <a:picLocks noChangeAspect="1"/>
          </p:cNvPicPr>
          <p:nvPr/>
        </p:nvPicPr>
        <p:blipFill>
          <a:blip r:embed="rId7"/>
          <a:stretch>
            <a:fillRect/>
          </a:stretch>
        </p:blipFill>
        <p:spPr>
          <a:xfrm>
            <a:off x="375920" y="1990116"/>
            <a:ext cx="11440160" cy="3448650"/>
          </a:xfrm>
          <a:prstGeom prst="rect">
            <a:avLst/>
          </a:prstGeom>
        </p:spPr>
      </p:pic>
    </p:spTree>
    <p:extLst>
      <p:ext uri="{BB962C8B-B14F-4D97-AF65-F5344CB8AC3E}">
        <p14:creationId xmlns:p14="http://schemas.microsoft.com/office/powerpoint/2010/main" val="46977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mj-lt"/>
                <a:cs typeface="+mj-lt"/>
              </a:rPr>
              <a:t>How to Add Roles - Configuration</a:t>
            </a:r>
            <a:endParaRPr lang="en-US" dirty="0"/>
          </a:p>
        </p:txBody>
      </p:sp>
      <p:sp>
        <p:nvSpPr>
          <p:cNvPr id="3" name="Content Placeholder 2"/>
          <p:cNvSpPr>
            <a:spLocks noGrp="1"/>
          </p:cNvSpPr>
          <p:nvPr>
            <p:ph idx="1"/>
          </p:nvPr>
        </p:nvSpPr>
        <p:spPr>
          <a:xfrm>
            <a:off x="838200" y="1492251"/>
            <a:ext cx="10444036" cy="4362284"/>
          </a:xfrm>
        </p:spPr>
        <p:txBody>
          <a:bodyPr vert="horz" lIns="91440" tIns="45720" rIns="91440" bIns="45720" rtlCol="0" anchor="t">
            <a:normAutofit/>
          </a:bodyPr>
          <a:lstStyle/>
          <a:p>
            <a:pPr>
              <a:buNone/>
            </a:pPr>
            <a:r>
              <a:rPr lang="en-US" dirty="0">
                <a:cs typeface="Calibri" panose="020F0502020204030204"/>
              </a:rPr>
              <a:t>   To edit a role, click on the role name or click the ellipsis and choose Edit.</a:t>
            </a:r>
          </a:p>
          <a:p>
            <a:endParaRPr lang="en-US" dirty="0">
              <a:cs typeface="Calibri" panose="020F0502020204030204"/>
            </a:endParaRP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3">
            <a:extLst>
              <a:ext uri="{FF2B5EF4-FFF2-40B4-BE49-F238E27FC236}">
                <a16:creationId xmlns:a16="http://schemas.microsoft.com/office/drawing/2014/main" id="{96354DAD-C514-40AB-9C57-B93E9CA95652}"/>
              </a:ext>
            </a:extLst>
          </p:cNvPr>
          <p:cNvPicPr>
            <a:picLocks noChangeAspect="1"/>
          </p:cNvPicPr>
          <p:nvPr/>
        </p:nvPicPr>
        <p:blipFill>
          <a:blip r:embed="rId7"/>
          <a:stretch>
            <a:fillRect/>
          </a:stretch>
        </p:blipFill>
        <p:spPr>
          <a:xfrm>
            <a:off x="335280" y="2867237"/>
            <a:ext cx="11694160" cy="1123526"/>
          </a:xfrm>
          <a:prstGeom prst="rect">
            <a:avLst/>
          </a:prstGeom>
        </p:spPr>
      </p:pic>
    </p:spTree>
    <p:extLst>
      <p:ext uri="{BB962C8B-B14F-4D97-AF65-F5344CB8AC3E}">
        <p14:creationId xmlns:p14="http://schemas.microsoft.com/office/powerpoint/2010/main" val="2345723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9" ma:contentTypeDescription="Create a new document." ma:contentTypeScope="" ma:versionID="cf4e206d0aed1cb5ba3ae77ec89f5497">
  <xsd:schema xmlns:xsd="http://www.w3.org/2001/XMLSchema" xmlns:xs="http://www.w3.org/2001/XMLSchema" xmlns:p="http://schemas.microsoft.com/office/2006/metadata/properties" xmlns:ns2="61ce4d65-48b5-4510-a74e-67217dcdfadf" targetNamespace="http://schemas.microsoft.com/office/2006/metadata/properties" ma:root="true" ma:fieldsID="1a288436851de82893f8bba96f25252d" ns2:_="">
    <xsd:import namespace="61ce4d65-48b5-4510-a74e-67217dcdfa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88AD8D-1EF1-40FE-ABB6-5F78DF0AD710}">
  <ds:schemaRefs>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12D83235-88EE-4E2B-9FD9-F696DD588AFF}">
  <ds:schemaRefs>
    <ds:schemaRef ds:uri="61ce4d65-48b5-4510-a74e-67217dcdfadf"/>
    <ds:schemaRef ds:uri="http://purl.org/dc/term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6274</TotalTime>
  <Words>1097</Words>
  <Application>Microsoft Office PowerPoint</Application>
  <PresentationFormat>Widescreen</PresentationFormat>
  <Paragraphs>118</Paragraphs>
  <Slides>19</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AauxPro OT</vt:lpstr>
      <vt:lpstr>Arial</vt:lpstr>
      <vt:lpstr>Calibri</vt:lpstr>
      <vt:lpstr>Calibri Light</vt:lpstr>
      <vt:lpstr>Office Theme</vt:lpstr>
      <vt:lpstr>PowerPoint Presentation</vt:lpstr>
      <vt:lpstr>Role Profiles</vt:lpstr>
      <vt:lpstr>Why Create Role Profiles?</vt:lpstr>
      <vt:lpstr>Configuring Role Profiles: Roles</vt:lpstr>
      <vt:lpstr>How to Add a Role Profile</vt:lpstr>
      <vt:lpstr>How to Add Roles</vt:lpstr>
      <vt:lpstr>How to Add Roles</vt:lpstr>
      <vt:lpstr>How to Add Roles</vt:lpstr>
      <vt:lpstr>How to Add Roles - Configuration</vt:lpstr>
      <vt:lpstr>How to Add Roles - Configuration</vt:lpstr>
      <vt:lpstr>How to Add Roles - Configuration</vt:lpstr>
      <vt:lpstr>How to Add Roles - Configuration</vt:lpstr>
      <vt:lpstr>How to Know What Roles to Put into a Profile</vt:lpstr>
      <vt:lpstr>How to Know What Roles to Put into a Profile</vt:lpstr>
      <vt:lpstr>How to Know What Roles to Put into a Profile</vt:lpstr>
      <vt:lpstr>Add the Profile to a User Account</vt:lpstr>
      <vt:lpstr>Add the Profile to a User Account</vt:lpstr>
      <vt:lpstr>Role Profile Caveats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lastModifiedBy>Yvonne Kester</cp:lastModifiedBy>
  <cp:revision>41</cp:revision>
  <dcterms:created xsi:type="dcterms:W3CDTF">2019-08-22T15:05:39Z</dcterms:created>
  <dcterms:modified xsi:type="dcterms:W3CDTF">2020-06-07T19:00:28Z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