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0" r:id="rId15"/>
  </p:sldIdLst>
  <p:sldSz cx="18288000" cy="10287000"/>
  <p:notesSz cx="6858000" cy="9144000"/>
  <p:embeddedFontLst>
    <p:embeddedFont>
      <p:font typeface="Open Sans" panose="020B0604020202020204" charset="0"/>
      <p:regular r:id="rId16"/>
    </p:embeddedFont>
    <p:embeddedFont>
      <p:font typeface="Open Sans Bold" panose="020B0604020202020204" charset="0"/>
      <p:regular r:id="rId17"/>
    </p:embeddedFont>
    <p:embeddedFont>
      <p:font typeface="Montserrat" panose="020B0604020202020204" charset="0"/>
      <p:regular r:id="rId18"/>
    </p:embeddedFont>
    <p:embeddedFont>
      <p:font typeface="Montserrat Italics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23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tc-ri.zoom.us/j/84262648234?pwd=TjMxb0haakZraEFCZGRQa0dvVDZzUT0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orms.microsoft.com/Pages/ResponsePage.aspx?id=Cdc9Viodb0emNhFb3Vox8W8enDKy3lNBk-Hp1wIXfhRUM0RJUFlBUzRKMzBaVlVUMlpWWUlCMUgyQy4u" TargetMode="External"/><Relationship Id="rId5" Type="http://schemas.openxmlformats.org/officeDocument/2006/relationships/hyperlink" Target="https://public.3.basecamp.com/p/Amm6pBQ3wJgFKHeMP9YzbLb8" TargetMode="External"/><Relationship Id="rId4" Type="http://schemas.openxmlformats.org/officeDocument/2006/relationships/hyperlink" Target="https://public.3.basecamp.com/p/cY1PtRrXXUvR8CfKsrmHujd4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ublic.3.basecamp.com/p/c6KDyAnviAur6HRYQ2iWyhti" TargetMode="External"/><Relationship Id="rId3" Type="http://schemas.openxmlformats.org/officeDocument/2006/relationships/hyperlink" Target="https://public.3.basecamp.com/p/26r1RdjJgWPbYVsjWeq1gLZm" TargetMode="External"/><Relationship Id="rId7" Type="http://schemas.openxmlformats.org/officeDocument/2006/relationships/hyperlink" Target="https://ctc-ri.zoom.us/j/85972854095?pwd=V3Z5d0YzQkJkek1mUTJlTlAreUYvQT0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ublic.3.basecamp.com/p/xTP17GhKWkrgG3mwGKrAvkpm" TargetMode="External"/><Relationship Id="rId5" Type="http://schemas.openxmlformats.org/officeDocument/2006/relationships/hyperlink" Target="https://public.3.basecamp.com/p/gp8ocsFUiJcodvjYazX7e8yT" TargetMode="External"/><Relationship Id="rId4" Type="http://schemas.openxmlformats.org/officeDocument/2006/relationships/hyperlink" Target="https://public.3.basecamp.com/p/uUf4mwd8EUPGmLC27TuwEyE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3.basecamp.com/p/AjacezjqCjUWn1uZ3RJ9vUm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tc-ri.zoom.us/j/85972854095?pwd=V3Z5d0YzQkJkek1mUTJlTlAreUYvQT09" TargetMode="External"/><Relationship Id="rId4" Type="http://schemas.openxmlformats.org/officeDocument/2006/relationships/hyperlink" Target="https://public.3.basecamp.com/p/tXjnkASBZeVXbKD2xby53e6V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14.png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3"/>
            <a:ext cx="18288000" cy="81915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595366"/>
            <a:ext cx="18288000" cy="691633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348742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0" i="0" u="none" strike="noStrike" kern="1200" cap="none" spc="-71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5/12/2022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235943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1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0" i="0" u="none" strike="noStrike" kern="1200" cap="none" spc="-71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‹#›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63542" y="9733155"/>
            <a:ext cx="7379218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0" i="0" u="none" strike="noStrike" kern="1200" cap="none" spc="-7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Prepared by Care Transformation Collaborative of RI</a:t>
            </a: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 rot="-10800000">
            <a:off x="0" y="0"/>
            <a:ext cx="18288000" cy="1043190"/>
            <a:chOff x="0" y="0"/>
            <a:chExt cx="24384000" cy="13909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384000" cy="1390904"/>
            </a:xfrm>
            <a:custGeom>
              <a:avLst/>
              <a:gdLst/>
              <a:ahLst/>
              <a:cxnLst/>
              <a:rect l="l" t="t" r="r" b="b"/>
              <a:pathLst>
                <a:path w="24384000" h="1390904">
                  <a:moveTo>
                    <a:pt x="0" y="0"/>
                  </a:moveTo>
                  <a:lnTo>
                    <a:pt x="24384000" y="0"/>
                  </a:lnTo>
                  <a:lnTo>
                    <a:pt x="24384000" y="1390904"/>
                  </a:lnTo>
                  <a:lnTo>
                    <a:pt x="0" y="1390904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-19050" y="144717"/>
            <a:ext cx="18288000" cy="1081827"/>
            <a:chOff x="0" y="0"/>
            <a:chExt cx="24384000" cy="144243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384000" cy="1442466"/>
            </a:xfrm>
            <a:custGeom>
              <a:avLst/>
              <a:gdLst/>
              <a:ahLst/>
              <a:cxnLst/>
              <a:rect l="l" t="t" r="r" b="b"/>
              <a:pathLst>
                <a:path w="24384000" h="1442466">
                  <a:moveTo>
                    <a:pt x="0" y="0"/>
                  </a:moveTo>
                  <a:lnTo>
                    <a:pt x="24384000" y="0"/>
                  </a:lnTo>
                  <a:lnTo>
                    <a:pt x="24384000" y="1442466"/>
                  </a:lnTo>
                  <a:lnTo>
                    <a:pt x="0" y="1442466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0" y="9446655"/>
            <a:ext cx="18288000" cy="840348"/>
            <a:chOff x="0" y="0"/>
            <a:chExt cx="24384000" cy="112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384000" cy="1120521"/>
            </a:xfrm>
            <a:custGeom>
              <a:avLst/>
              <a:gdLst/>
              <a:ahLst/>
              <a:cxnLst/>
              <a:rect l="l" t="t" r="r" b="b"/>
              <a:pathLst>
                <a:path w="24384000" h="1120521">
                  <a:moveTo>
                    <a:pt x="0" y="0"/>
                  </a:moveTo>
                  <a:lnTo>
                    <a:pt x="24384000" y="0"/>
                  </a:lnTo>
                  <a:lnTo>
                    <a:pt x="24384000" y="1120521"/>
                  </a:lnTo>
                  <a:lnTo>
                    <a:pt x="0" y="1120521"/>
                  </a:lnTo>
                  <a:close/>
                </a:path>
              </a:pathLst>
            </a:custGeom>
            <a:solidFill>
              <a:srgbClr val="F7B31D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 r="83" b="349"/>
          <a:stretch>
            <a:fillRect/>
          </a:stretch>
        </p:blipFill>
        <p:spPr>
          <a:xfrm>
            <a:off x="5334009" y="1381962"/>
            <a:ext cx="7619981" cy="2116659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5964741" y="8817177"/>
            <a:ext cx="6185499" cy="583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26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Italics"/>
                <a:ea typeface="+mn-ea"/>
                <a:cs typeface="+mn-cs"/>
              </a:rPr>
              <a:t>Care Transformation Collaborative of RI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18973" y="5657172"/>
            <a:ext cx="16211954" cy="723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96" b="0" i="0" u="none" strike="noStrike" kern="1200" cap="none" spc="-203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DULCE Learning Collaborative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47346" y="7319622"/>
            <a:ext cx="16211954" cy="513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96" b="0" i="0" u="none" strike="noStrike" kern="1200" cap="none" spc="-147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September 8, 2022</a:t>
            </a:r>
          </a:p>
        </p:txBody>
      </p:sp>
    </p:spTree>
    <p:extLst>
      <p:ext uri="{BB962C8B-B14F-4D97-AF65-F5344CB8AC3E}">
        <p14:creationId xmlns:p14="http://schemas.microsoft.com/office/powerpoint/2010/main" val="145612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3"/>
            <a:ext cx="18288000" cy="81915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595366"/>
            <a:ext cx="18288000" cy="691633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1348742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35943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63542" y="9733155"/>
            <a:ext cx="7379218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2390" y="119063"/>
            <a:ext cx="17011001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1"/>
              </a:lnSpc>
            </a:pPr>
            <a:r>
              <a:rPr lang="en-US" sz="5600" spc="-223">
                <a:solidFill>
                  <a:srgbClr val="0070C0"/>
                </a:solidFill>
                <a:latin typeface="Open Sans Bold"/>
              </a:rPr>
              <a:t>Milestone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373354"/>
              </p:ext>
            </p:extLst>
          </p:nvPr>
        </p:nvGraphicFramePr>
        <p:xfrm>
          <a:off x="2502555" y="1343739"/>
          <a:ext cx="12570669" cy="7998114"/>
        </p:xfrm>
        <a:graphic>
          <a:graphicData uri="http://schemas.openxmlformats.org/drawingml/2006/table">
            <a:tbl>
              <a:tblPr firstRow="1" firstCol="1" bandRow="1"/>
              <a:tblGrid>
                <a:gridCol w="4239182">
                  <a:extLst>
                    <a:ext uri="{9D8B030D-6E8A-4147-A177-3AD203B41FA5}">
                      <a16:colId xmlns:a16="http://schemas.microsoft.com/office/drawing/2014/main" val="2089998041"/>
                    </a:ext>
                  </a:extLst>
                </a:gridCol>
                <a:gridCol w="3929902">
                  <a:extLst>
                    <a:ext uri="{9D8B030D-6E8A-4147-A177-3AD203B41FA5}">
                      <a16:colId xmlns:a16="http://schemas.microsoft.com/office/drawing/2014/main" val="27349732"/>
                    </a:ext>
                  </a:extLst>
                </a:gridCol>
                <a:gridCol w="4401585">
                  <a:extLst>
                    <a:ext uri="{9D8B030D-6E8A-4147-A177-3AD203B41FA5}">
                      <a16:colId xmlns:a16="http://schemas.microsoft.com/office/drawing/2014/main" val="2997143752"/>
                    </a:ext>
                  </a:extLst>
                </a:gridCol>
              </a:tblGrid>
              <a:tr h="962368">
                <a:tc gridSpan="3">
                  <a:txBody>
                    <a:bodyPr/>
                    <a:lstStyle/>
                    <a:p>
                      <a:pPr marL="0" marR="3937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CTC/PCMH Kids DULCE Learning Collaborative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MILESTONE SUMMARY DOCUMENT</a:t>
                      </a:r>
                      <a:r>
                        <a:rPr lang="en-US" sz="2000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September 2022 – November 2023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20" marR="6562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85760"/>
                  </a:ext>
                </a:extLst>
              </a:tr>
              <a:tr h="2634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Milestones and Deliverables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20" marR="6562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Timeframe Due Dates</a:t>
                      </a:r>
                      <a:r>
                        <a:rPr lang="en-US" sz="2000" b="1" baseline="30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20" marR="6562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Notes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20" marR="6562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437666"/>
                  </a:ext>
                </a:extLst>
              </a:tr>
              <a:tr h="686452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Planning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20" marR="6562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054834"/>
                  </a:ext>
                </a:extLst>
              </a:tr>
              <a:tr h="7423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Kick-off Learning Session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20" marR="6562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September 8, 2022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7:30am – 9am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20" marR="6562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3"/>
                        </a:rPr>
                        <a:t>Zoom Link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4"/>
                        </a:rPr>
                        <a:t>DULCE One Pager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20" marR="6562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730730"/>
                  </a:ext>
                </a:extLst>
              </a:tr>
              <a:tr h="15805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Interdisciplinary team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identified, to include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CHW/FS, BH Lead, practice clinical champion, office/practice manager/project lead, NCM, Family Voice, and an IT/EHR staff member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20" marR="6562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September 30, 2022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20" marR="6562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Identified as part of application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5"/>
                        </a:rPr>
                        <a:t>Practice Team Contact Information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Submitted to knguyenleite@ctc-ri.org</a:t>
                      </a:r>
                      <a:r>
                        <a:rPr lang="en-US" sz="2000" u="sng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&amp;  Liz.cantor@gmail.com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20" marR="6562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098227"/>
                  </a:ext>
                </a:extLst>
              </a:tr>
              <a:tr h="9719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Community Health Worker/Family Specialist on boarded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20" marR="6562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October 31, 2022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20" marR="6562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20" marR="6562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680702"/>
                  </a:ext>
                </a:extLst>
              </a:tr>
              <a:tr h="13170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Trainings completed by CHW/FS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DULCE, Brazelton Touchpoints, NBO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20" marR="6562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October 2022 through December 2022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20" marR="6562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Other staff encouraged to attend training.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Final attendee list to be completed with Liz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20" marR="6562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8967194"/>
                  </a:ext>
                </a:extLst>
              </a:tr>
              <a:tr h="10536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Interdisciplinary team attends monthly practice facilitation meetings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20" marR="6562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September 2022 – November 2023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20" marR="6562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6"/>
                        </a:rPr>
                        <a:t>Scheduling Poll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20" marR="6562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5267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3"/>
            <a:ext cx="18288000" cy="81915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595366"/>
            <a:ext cx="18288000" cy="691633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1348742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35943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63542" y="9733155"/>
            <a:ext cx="7379218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2390" y="119063"/>
            <a:ext cx="17011001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1"/>
              </a:lnSpc>
            </a:pPr>
            <a:r>
              <a:rPr lang="en-US" sz="5600" spc="-223">
                <a:solidFill>
                  <a:srgbClr val="0070C0"/>
                </a:solidFill>
                <a:latin typeface="Open Sans Bold"/>
              </a:rPr>
              <a:t>Milestone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436049"/>
              </p:ext>
            </p:extLst>
          </p:nvPr>
        </p:nvGraphicFramePr>
        <p:xfrm>
          <a:off x="2775732" y="1049713"/>
          <a:ext cx="12801601" cy="8506383"/>
        </p:xfrm>
        <a:graphic>
          <a:graphicData uri="http://schemas.openxmlformats.org/drawingml/2006/table">
            <a:tbl>
              <a:tblPr firstRow="1" firstCol="1" bandRow="1"/>
              <a:tblGrid>
                <a:gridCol w="5895475">
                  <a:extLst>
                    <a:ext uri="{9D8B030D-6E8A-4147-A177-3AD203B41FA5}">
                      <a16:colId xmlns:a16="http://schemas.microsoft.com/office/drawing/2014/main" val="4073799258"/>
                    </a:ext>
                  </a:extLst>
                </a:gridCol>
                <a:gridCol w="2562725">
                  <a:extLst>
                    <a:ext uri="{9D8B030D-6E8A-4147-A177-3AD203B41FA5}">
                      <a16:colId xmlns:a16="http://schemas.microsoft.com/office/drawing/2014/main" val="570431981"/>
                    </a:ext>
                  </a:extLst>
                </a:gridCol>
                <a:gridCol w="4343401">
                  <a:extLst>
                    <a:ext uri="{9D8B030D-6E8A-4147-A177-3AD203B41FA5}">
                      <a16:colId xmlns:a16="http://schemas.microsoft.com/office/drawing/2014/main" val="942619687"/>
                    </a:ext>
                  </a:extLst>
                </a:gridCol>
              </a:tblGrid>
              <a:tr h="289735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Implementation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062" marR="6206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147309"/>
                  </a:ext>
                </a:extLst>
              </a:tr>
              <a:tr h="7777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CHW/FS participate in monthly Reflective Consultation with RIAIMH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062" marR="6206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November 2022-November 2023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062" marR="6206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062" marR="6206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527441"/>
                  </a:ext>
                </a:extLst>
              </a:tr>
              <a:tr h="12962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Interdisciplinary team participates in weekly team meetings (case conferences) to discuss families enrolled in DULCE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062" marR="6206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January 2023-October/November 2023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062" marR="6206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3"/>
                        </a:rPr>
                        <a:t>Case Review Guidance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062" marR="6206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843256"/>
                  </a:ext>
                </a:extLst>
              </a:tr>
              <a:tr h="20740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CHW Billing processes established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062" marR="6206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March 31, 2023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062" marR="6206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4650" algn="l"/>
                        </a:tabLst>
                      </a:pPr>
                      <a:r>
                        <a:rPr lang="en-US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4"/>
                        </a:rPr>
                        <a:t>Community Health Worker Services EOHHS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4650" algn="l"/>
                        </a:tabLs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5"/>
                        </a:rPr>
                        <a:t>Community Health Workers RI Medicaid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6"/>
                        </a:rPr>
                        <a:t>CHW Provider Manual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062" marR="6206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8398"/>
                  </a:ext>
                </a:extLst>
              </a:tr>
              <a:tr h="23178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 peer Learning Collaborative meetings: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062" marR="6206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Wednesday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7:30am – 9am EST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December 7, 2022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March 8, 2023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July 12, 2023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062" marR="6206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7"/>
                        </a:rPr>
                        <a:t>Zoom Link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Practice to present on their training experience, case conferences, reflective consultation, enrollment workflow, data, billing, PDSA or improvement plan, etc.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062" marR="6206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942461"/>
                  </a:ext>
                </a:extLst>
              </a:tr>
              <a:tr h="15555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PDSA Improvement Plan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062" marR="6206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 due April 30, 2023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062" marR="6206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8"/>
                        </a:rPr>
                        <a:t>Plan-Do-Study-Act (PDSA)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completed PDSA to knguyenleite@ctc-ri.org and 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Liz.cantor@gmail.com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062" marR="6206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84536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3"/>
            <a:ext cx="18288000" cy="81915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595366"/>
            <a:ext cx="18288000" cy="691633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1348742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35943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63542" y="9733155"/>
            <a:ext cx="7379218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2390" y="119063"/>
            <a:ext cx="17011001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1"/>
              </a:lnSpc>
            </a:pPr>
            <a:r>
              <a:rPr lang="en-US" sz="5600" spc="-223">
                <a:solidFill>
                  <a:srgbClr val="0070C0"/>
                </a:solidFill>
                <a:latin typeface="Open Sans Bold"/>
              </a:rPr>
              <a:t>Milestone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514064"/>
              </p:ext>
            </p:extLst>
          </p:nvPr>
        </p:nvGraphicFramePr>
        <p:xfrm>
          <a:off x="2438402" y="1819275"/>
          <a:ext cx="13639800" cy="414020"/>
        </p:xfrm>
        <a:graphic>
          <a:graphicData uri="http://schemas.openxmlformats.org/drawingml/2006/table">
            <a:tbl>
              <a:tblPr firstRow="1" firstCol="1" bandRow="1"/>
              <a:tblGrid>
                <a:gridCol w="13639800">
                  <a:extLst>
                    <a:ext uri="{9D8B030D-6E8A-4147-A177-3AD203B41FA5}">
                      <a16:colId xmlns:a16="http://schemas.microsoft.com/office/drawing/2014/main" val="1633118135"/>
                    </a:ext>
                  </a:extLst>
                </a:gridCol>
              </a:tblGrid>
              <a:tr h="4140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Implementation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31539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605411"/>
              </p:ext>
            </p:extLst>
          </p:nvPr>
        </p:nvGraphicFramePr>
        <p:xfrm>
          <a:off x="2438401" y="2245564"/>
          <a:ext cx="13639800" cy="6814820"/>
        </p:xfrm>
        <a:graphic>
          <a:graphicData uri="http://schemas.openxmlformats.org/drawingml/2006/table">
            <a:tbl>
              <a:tblPr firstRow="1" firstCol="1" bandRow="1"/>
              <a:tblGrid>
                <a:gridCol w="4599724">
                  <a:extLst>
                    <a:ext uri="{9D8B030D-6E8A-4147-A177-3AD203B41FA5}">
                      <a16:colId xmlns:a16="http://schemas.microsoft.com/office/drawing/2014/main" val="3138304004"/>
                    </a:ext>
                  </a:extLst>
                </a:gridCol>
                <a:gridCol w="4264138">
                  <a:extLst>
                    <a:ext uri="{9D8B030D-6E8A-4147-A177-3AD203B41FA5}">
                      <a16:colId xmlns:a16="http://schemas.microsoft.com/office/drawing/2014/main" val="4125479185"/>
                    </a:ext>
                  </a:extLst>
                </a:gridCol>
                <a:gridCol w="4775938">
                  <a:extLst>
                    <a:ext uri="{9D8B030D-6E8A-4147-A177-3AD203B41FA5}">
                      <a16:colId xmlns:a16="http://schemas.microsoft.com/office/drawing/2014/main" val="1313867736"/>
                    </a:ext>
                  </a:extLst>
                </a:gridCol>
              </a:tblGrid>
              <a:tr h="4140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Family Experience Survey – establish workflow for distribution and collection of survey at 6mo well visit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July 2023 – November 2023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3"/>
                        </a:rPr>
                        <a:t>English</a:t>
                      </a:r>
                      <a:r>
                        <a:rPr lang="en-US" sz="2000" b="1" u="sng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4"/>
                        </a:rPr>
                        <a:t>Spanish</a:t>
                      </a:r>
                      <a:r>
                        <a:rPr lang="en-US" sz="2000" b="1" u="sng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083430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CHW/FS &amp; Interdisciplinary Team Survey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TBD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226424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Data and Reporting at project end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Report must include all DULCE enrolled families.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number of enrolled DULCE families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number of CHW visits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number of screenings completed for health related social needs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number of linkages completed for family identified needs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Due October 31, 2023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spreadsheet to: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knguyenleite@ctc-ri.org and Liz.cantor@gmail.com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273904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PDSA/Improvement Plan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Final due October 31, 2023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to: knguyenleite@ctc-ri.org and Liz.cantor@gmail.com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077227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Wrap Up Session: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Wednesday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7:30am – 9am EST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November 8, 2023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5"/>
                        </a:rPr>
                        <a:t>Zoom </a:t>
                      </a:r>
                      <a:r>
                        <a:rPr lang="en-US" sz="2000" u="sng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5"/>
                        </a:rPr>
                        <a:t>Link</a:t>
                      </a:r>
                      <a:r>
                        <a:rPr lang="en-US" sz="2000" u="sng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668703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3"/>
            <a:ext cx="18288000" cy="81915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595366"/>
            <a:ext cx="18288000" cy="691633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594120" y="3151208"/>
            <a:ext cx="2552198" cy="25521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980934" y="3151208"/>
            <a:ext cx="2326131" cy="26173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235943" y="3286638"/>
            <a:ext cx="3192715" cy="228134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3235943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1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0" i="0" u="none" strike="noStrike" kern="1200" cap="none" spc="-71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‹#›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63542" y="9733155"/>
            <a:ext cx="7379218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0" i="0" u="none" strike="noStrike" kern="1200" cap="none" spc="-7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Prepared by Care Transformation Collaborative of RI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38500" y="1201695"/>
            <a:ext cx="17011001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7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-223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Next Steps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319499" y="6409390"/>
            <a:ext cx="4336460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9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Practices to report on:</a:t>
            </a:r>
          </a:p>
          <a:p>
            <a:pPr marL="518372" marR="0" lvl="1" indent="-259186" algn="l" defTabSz="914400" rtl="0" eaLnBrk="1" fontAlgn="auto" latinLnBrk="0" hangingPunct="1">
              <a:lnSpc>
                <a:spcPts val="28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-9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Training Experience</a:t>
            </a:r>
          </a:p>
          <a:p>
            <a:pPr marL="518372" marR="0" lvl="1" indent="-259186" algn="l" defTabSz="914400" rtl="0" eaLnBrk="1" fontAlgn="auto" latinLnBrk="0" hangingPunct="1">
              <a:lnSpc>
                <a:spcPts val="28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-9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Interdisciplinary Team Plan </a:t>
            </a:r>
          </a:p>
          <a:p>
            <a:pPr marL="518372" marR="0" lvl="1" indent="-259186" algn="l" defTabSz="914400" rtl="0" eaLnBrk="1" fontAlgn="auto" latinLnBrk="0" hangingPunct="1">
              <a:lnSpc>
                <a:spcPts val="28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-9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CHW/FS Staffing Plan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39435" y="6776103"/>
            <a:ext cx="3924107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8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9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873156" y="6414153"/>
            <a:ext cx="6184999" cy="1859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9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Schedule Practice Facilitation Monthly Meetings</a:t>
            </a:r>
          </a:p>
          <a:p>
            <a:pPr marL="0" marR="0" lvl="0" indent="0" algn="ctr" defTabSz="914400" rtl="0" eaLnBrk="1" fontAlgn="auto" latinLnBrk="0" hangingPunct="1">
              <a:lnSpc>
                <a:spcPts val="28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-9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8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9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Next Quarterly Meeting</a:t>
            </a:r>
          </a:p>
          <a:p>
            <a:pPr marL="0" marR="0" lvl="0" indent="0" algn="ctr" defTabSz="914400" rtl="0" eaLnBrk="1" fontAlgn="auto" latinLnBrk="0" hangingPunct="1">
              <a:lnSpc>
                <a:spcPts val="288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9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Wednesday</a:t>
            </a:r>
            <a:r>
              <a:rPr kumimoji="0" lang="en-US" sz="2400" b="0" i="0" u="none" strike="noStrike" kern="1200" cap="none" spc="-9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, December 7, 2022 @ 7:30am</a:t>
            </a:r>
          </a:p>
        </p:txBody>
      </p:sp>
    </p:spTree>
    <p:extLst>
      <p:ext uri="{BB962C8B-B14F-4D97-AF65-F5344CB8AC3E}">
        <p14:creationId xmlns:p14="http://schemas.microsoft.com/office/powerpoint/2010/main" val="156379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3"/>
            <a:ext cx="18288000" cy="81915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595366"/>
            <a:ext cx="18288000" cy="691633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348742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235943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63542" y="9733155"/>
            <a:ext cx="7379218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l="51361" t="23055" r="2327" b="13612"/>
          <a:stretch>
            <a:fillRect/>
          </a:stretch>
        </p:blipFill>
        <p:spPr>
          <a:xfrm>
            <a:off x="13449" y="2433918"/>
            <a:ext cx="18288204" cy="703393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348740" y="1074921"/>
            <a:ext cx="15590522" cy="674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93"/>
              </a:lnSpc>
            </a:pPr>
            <a:r>
              <a:rPr lang="en-US" sz="4900" spc="-195">
                <a:solidFill>
                  <a:srgbClr val="0070C0"/>
                </a:solidFill>
                <a:latin typeface="Open Sans Bold"/>
              </a:rPr>
              <a:t>THANK YOU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64075" y="2865601"/>
            <a:ext cx="15590522" cy="395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5"/>
              </a:lnSpc>
            </a:pPr>
            <a:r>
              <a:rPr lang="en-US" sz="2801" spc="-111">
                <a:solidFill>
                  <a:srgbClr val="FFFFFF"/>
                </a:solidFill>
                <a:latin typeface="Open Sans"/>
              </a:rPr>
              <a:t>    </a:t>
            </a:r>
            <a:r>
              <a:rPr lang="en-US" sz="2801" u="sng" spc="-111">
                <a:solidFill>
                  <a:srgbClr val="FFFFFF"/>
                </a:solidFill>
                <a:latin typeface="Open Sans"/>
              </a:rPr>
              <a:t> www.ctc-ri.org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 r="2940" b="2940"/>
          <a:stretch>
            <a:fillRect/>
          </a:stretch>
        </p:blipFill>
        <p:spPr>
          <a:xfrm>
            <a:off x="1348740" y="3500407"/>
            <a:ext cx="574191" cy="57419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/>
          <a:srcRect r="8897" b="8897"/>
          <a:stretch>
            <a:fillRect/>
          </a:stretch>
        </p:blipFill>
        <p:spPr>
          <a:xfrm>
            <a:off x="16557387" y="-1419432"/>
            <a:ext cx="138840" cy="13884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 r="1176" b="1176"/>
          <a:stretch>
            <a:fillRect/>
          </a:stretch>
        </p:blipFill>
        <p:spPr>
          <a:xfrm>
            <a:off x="1405218" y="2784158"/>
            <a:ext cx="517713" cy="529423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922931" y="3604234"/>
            <a:ext cx="15590522" cy="395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5"/>
              </a:lnSpc>
            </a:pPr>
            <a:r>
              <a:rPr lang="en-US" sz="2801" spc="-111">
                <a:solidFill>
                  <a:srgbClr val="FFFFFF"/>
                </a:solidFill>
                <a:latin typeface="Open Sans"/>
              </a:rPr>
              <a:t>   </a:t>
            </a:r>
            <a:r>
              <a:rPr lang="en-US" sz="2801" u="sng" spc="-111">
                <a:solidFill>
                  <a:srgbClr val="FFFFFF"/>
                </a:solidFill>
                <a:latin typeface="Open Sans"/>
              </a:rPr>
              <a:t>CTC-RI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3"/>
            <a:ext cx="18288000" cy="81915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595366"/>
            <a:ext cx="18288000" cy="691633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</p:sp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452344"/>
              </p:ext>
            </p:extLst>
          </p:nvPr>
        </p:nvGraphicFramePr>
        <p:xfrm>
          <a:off x="1482194" y="2159600"/>
          <a:ext cx="15323612" cy="6752378"/>
        </p:xfrm>
        <a:graphic>
          <a:graphicData uri="http://schemas.openxmlformats.org/drawingml/2006/table">
            <a:tbl>
              <a:tblPr/>
              <a:tblGrid>
                <a:gridCol w="11897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5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125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700" dirty="0">
                          <a:solidFill>
                            <a:srgbClr val="000000"/>
                          </a:solidFill>
                          <a:latin typeface="Open Sans Bold"/>
                        </a:rPr>
                        <a:t>Topic</a:t>
                      </a:r>
                      <a:endParaRPr lang="en-US" sz="1100" dirty="0"/>
                    </a:p>
                  </a:txBody>
                  <a:tcPr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Open Sans Bold"/>
                        </a:rPr>
                        <a:t>Time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35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Open Sans"/>
                        </a:rPr>
                        <a:t>Welcome 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Open Sans"/>
                        </a:rPr>
                        <a:t>5 Minutes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35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Open Sans"/>
                        </a:rPr>
                        <a:t>Introductions from CTC-RI &amp; Practices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Open Sans"/>
                        </a:rPr>
                        <a:t>10 Minutes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401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Center for the Study of Social Policy </a:t>
                      </a:r>
                    </a:p>
                    <a:p>
                      <a:r>
                        <a:rPr lang="en-US" sz="2000" dirty="0">
                          <a:solidFill>
                            <a:srgbClr val="000000"/>
                          </a:solidFill>
                          <a:latin typeface="Open Sans"/>
                        </a:rPr>
                        <a:t>DULCE Overview and Implementation in Vermont </a:t>
                      </a:r>
                    </a:p>
                  </a:txBody>
                  <a:tcPr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Open Sans"/>
                        </a:rPr>
                        <a:t>50 Minutes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35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Open Sans"/>
                        </a:rPr>
                        <a:t>MLPB Local Role 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Open Sans"/>
                        </a:rPr>
                        <a:t>5 Minutes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135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 dirty="0">
                          <a:solidFill>
                            <a:srgbClr val="000000"/>
                          </a:solidFill>
                          <a:latin typeface="Open Sans"/>
                        </a:rPr>
                        <a:t>RI Association for Infant Mental </a:t>
                      </a:r>
                      <a:r>
                        <a:rPr lang="en-US" sz="2300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Health</a:t>
                      </a:r>
                    </a:p>
                    <a:p>
                      <a:pPr algn="l"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Reflective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 Consultation and IMH Consultation</a:t>
                      </a:r>
                      <a:endParaRPr lang="en-US" sz="1050" dirty="0"/>
                    </a:p>
                  </a:txBody>
                  <a:tcPr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Open Sans"/>
                        </a:rPr>
                        <a:t>5 Minutes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169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Open Sans"/>
                        </a:rPr>
                        <a:t>Milestone Summary and Next Steps 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Open Sans"/>
                        </a:rPr>
                        <a:t>10 Minutes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10"/>
          <p:cNvSpPr txBox="1"/>
          <p:nvPr/>
        </p:nvSpPr>
        <p:spPr>
          <a:xfrm>
            <a:off x="1348742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235943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63542" y="9733155"/>
            <a:ext cx="7379218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2390" y="981075"/>
            <a:ext cx="17011001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1"/>
              </a:lnSpc>
            </a:pPr>
            <a:r>
              <a:rPr lang="en-US" sz="5600" spc="-223">
                <a:solidFill>
                  <a:srgbClr val="0070C0"/>
                </a:solidFill>
                <a:latin typeface="Open Sans Bold"/>
              </a:rPr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3"/>
            <a:ext cx="18288000" cy="81915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595366"/>
            <a:ext cx="18288000" cy="691633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1348742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35943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63542" y="9733155"/>
            <a:ext cx="7379218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57200" y="1211220"/>
            <a:ext cx="16836191" cy="857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21"/>
              </a:lnSpc>
            </a:pPr>
            <a:r>
              <a:rPr lang="en-US" sz="5600" spc="-223" dirty="0">
                <a:solidFill>
                  <a:srgbClr val="0070C0"/>
                </a:solidFill>
                <a:latin typeface="Open Sans Bold"/>
              </a:rPr>
              <a:t>Thank you!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5C597D-2DD7-47C2-A853-4A4D7B543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34" y="4377460"/>
            <a:ext cx="5959615" cy="14862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9047" y="3696878"/>
            <a:ext cx="2847426" cy="2847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3"/>
            <a:ext cx="18288000" cy="81915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595366"/>
            <a:ext cx="18288000" cy="691633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2902254"/>
            <a:ext cx="3014243" cy="373098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t="1801"/>
          <a:stretch>
            <a:fillRect/>
          </a:stretch>
        </p:blipFill>
        <p:spPr>
          <a:xfrm>
            <a:off x="5280662" y="2902254"/>
            <a:ext cx="3378397" cy="373098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t="1668"/>
          <a:stretch>
            <a:fillRect/>
          </a:stretch>
        </p:blipFill>
        <p:spPr>
          <a:xfrm>
            <a:off x="13869359" y="2902254"/>
            <a:ext cx="3298504" cy="373098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 t="1160"/>
          <a:stretch>
            <a:fillRect/>
          </a:stretch>
        </p:blipFill>
        <p:spPr>
          <a:xfrm>
            <a:off x="9533022" y="2902254"/>
            <a:ext cx="3145666" cy="373098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348742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235943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463542" y="9733155"/>
            <a:ext cx="7379218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95222" y="1019175"/>
            <a:ext cx="17011001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1"/>
              </a:lnSpc>
            </a:pPr>
            <a:r>
              <a:rPr lang="en-US" sz="5600" spc="-223" dirty="0">
                <a:solidFill>
                  <a:srgbClr val="0070C0"/>
                </a:solidFill>
                <a:latin typeface="Open Sans Bold"/>
              </a:rPr>
              <a:t>Getting to Know the CTC-RI / PCMH </a:t>
            </a:r>
            <a:r>
              <a:rPr lang="en-US" sz="5600" spc="-223" dirty="0" smtClean="0">
                <a:solidFill>
                  <a:srgbClr val="0070C0"/>
                </a:solidFill>
                <a:latin typeface="Open Sans Bold"/>
              </a:rPr>
              <a:t>Kids</a:t>
            </a:r>
            <a:endParaRPr lang="en-US" sz="5600" spc="-223" dirty="0">
              <a:solidFill>
                <a:srgbClr val="0070C0"/>
              </a:solidFill>
              <a:latin typeface="Open Sa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121307" y="7175581"/>
            <a:ext cx="1969095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1"/>
              </a:lnSpc>
              <a:spcBef>
                <a:spcPct val="0"/>
              </a:spcBef>
            </a:pPr>
            <a:r>
              <a:rPr lang="en-US" sz="1800" spc="-71">
                <a:solidFill>
                  <a:srgbClr val="000000"/>
                </a:solidFill>
                <a:latin typeface="Open Sans"/>
              </a:rPr>
              <a:t>Liz Cantor, PhD, Pediatric IBH Practice Facilitator and Consultant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557377" y="7175581"/>
            <a:ext cx="1969095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1"/>
              </a:lnSpc>
            </a:pPr>
            <a:r>
              <a:rPr lang="en-US" sz="1800" spc="-70">
                <a:solidFill>
                  <a:srgbClr val="000000"/>
                </a:solidFill>
                <a:latin typeface="Open Sans"/>
              </a:rPr>
              <a:t>Kim Nguyen-Leite</a:t>
            </a:r>
          </a:p>
          <a:p>
            <a:pPr algn="ctr">
              <a:lnSpc>
                <a:spcPts val="2161"/>
              </a:lnSpc>
              <a:spcBef>
                <a:spcPct val="0"/>
              </a:spcBef>
            </a:pPr>
            <a:r>
              <a:rPr lang="en-US" sz="1800" spc="-71">
                <a:solidFill>
                  <a:srgbClr val="000000"/>
                </a:solidFill>
                <a:latin typeface="Open Sans"/>
              </a:rPr>
              <a:t>MHA, CPHQ, PCMH CCE, Program Coordinator II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51274" y="7175581"/>
            <a:ext cx="1969095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1"/>
              </a:lnSpc>
              <a:spcBef>
                <a:spcPct val="0"/>
              </a:spcBef>
            </a:pPr>
            <a:r>
              <a:rPr lang="en-US" sz="1800" spc="-71">
                <a:solidFill>
                  <a:srgbClr val="000000"/>
                </a:solidFill>
                <a:latin typeface="Open Sans"/>
              </a:rPr>
              <a:t>Patricia Flanagan, MD, FAAP, PCMH Kids Co-chair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985312" y="7175581"/>
            <a:ext cx="1969095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1"/>
              </a:lnSpc>
              <a:spcBef>
                <a:spcPct val="0"/>
              </a:spcBef>
            </a:pPr>
            <a:r>
              <a:rPr lang="en-US" sz="1800" spc="-71">
                <a:solidFill>
                  <a:srgbClr val="000000"/>
                </a:solidFill>
                <a:latin typeface="Open Sans"/>
              </a:rPr>
              <a:t>Susanne Campbell, RN, MS, PCMH CCE, Senior Project Director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3"/>
            <a:ext cx="18288000" cy="81915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595366"/>
            <a:ext cx="18288000" cy="691633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71994" y="2671463"/>
            <a:ext cx="5041132" cy="2834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687069" y="5082127"/>
            <a:ext cx="2244277" cy="181582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318752" y="5082127"/>
            <a:ext cx="1766302" cy="181582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348742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235943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63542" y="9733155"/>
            <a:ext cx="7379218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95222" y="1019175"/>
            <a:ext cx="17011001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1"/>
              </a:lnSpc>
            </a:pPr>
            <a:r>
              <a:rPr lang="en-US" sz="5600" b="1" spc="-223" dirty="0">
                <a:solidFill>
                  <a:srgbClr val="0070C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Coastal Toll Gate Pediatrics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845423" y="2082295"/>
            <a:ext cx="7994674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2999" spc="44">
                <a:solidFill>
                  <a:srgbClr val="3A3838"/>
                </a:solidFill>
                <a:latin typeface="Montserrat"/>
              </a:rPr>
              <a:t>Team Members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845423" y="2519363"/>
            <a:ext cx="7994674" cy="180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1"/>
              </a:lnSpc>
            </a:pPr>
            <a:r>
              <a:rPr lang="en-US" sz="2400" spc="-93">
                <a:solidFill>
                  <a:srgbClr val="000000"/>
                </a:solidFill>
                <a:latin typeface="Open Sans"/>
              </a:rPr>
              <a:t>Stacey Nickerson, Practice Manager</a:t>
            </a:r>
          </a:p>
          <a:p>
            <a:pPr algn="ctr">
              <a:lnSpc>
                <a:spcPts val="2881"/>
              </a:lnSpc>
            </a:pPr>
            <a:r>
              <a:rPr lang="en-US" sz="2400" spc="-93">
                <a:solidFill>
                  <a:srgbClr val="000000"/>
                </a:solidFill>
                <a:latin typeface="Open Sans"/>
              </a:rPr>
              <a:t>Dr. Raymond Zarlengo, MD</a:t>
            </a:r>
          </a:p>
          <a:p>
            <a:pPr algn="ctr">
              <a:lnSpc>
                <a:spcPts val="2881"/>
              </a:lnSpc>
            </a:pPr>
            <a:r>
              <a:rPr lang="en-US" sz="2400" spc="-93">
                <a:solidFill>
                  <a:srgbClr val="000000"/>
                </a:solidFill>
                <a:latin typeface="Open Sans"/>
              </a:rPr>
              <a:t>Denise Green, RN</a:t>
            </a:r>
          </a:p>
          <a:p>
            <a:pPr algn="ctr">
              <a:lnSpc>
                <a:spcPts val="2881"/>
              </a:lnSpc>
            </a:pPr>
            <a:r>
              <a:rPr lang="en-US" sz="2400" spc="-93">
                <a:solidFill>
                  <a:srgbClr val="000000"/>
                </a:solidFill>
                <a:latin typeface="Open Sans"/>
              </a:rPr>
              <a:t>Cynthia Walbridge, LICSW</a:t>
            </a:r>
          </a:p>
          <a:p>
            <a:pPr algn="ctr">
              <a:lnSpc>
                <a:spcPts val="2881"/>
              </a:lnSpc>
              <a:spcBef>
                <a:spcPct val="0"/>
              </a:spcBef>
            </a:pPr>
            <a:r>
              <a:rPr lang="en-US" sz="2400" spc="-95">
                <a:solidFill>
                  <a:srgbClr val="000000"/>
                </a:solidFill>
                <a:latin typeface="Open Sans"/>
              </a:rPr>
              <a:t>Mice Chen, MBA, MIS, Chief Information Officer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47873" y="5666944"/>
            <a:ext cx="1489373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1"/>
              </a:lnSpc>
              <a:spcBef>
                <a:spcPct val="0"/>
              </a:spcBef>
            </a:pPr>
            <a:r>
              <a:rPr lang="en-US" sz="2400" spc="-95">
                <a:solidFill>
                  <a:srgbClr val="000000"/>
                </a:solidFill>
                <a:latin typeface="Open Sans"/>
              </a:rPr>
              <a:t>Warwick, RI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85456" y="6482201"/>
            <a:ext cx="6014207" cy="252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1"/>
              </a:lnSpc>
              <a:spcBef>
                <a:spcPct val="0"/>
              </a:spcBef>
            </a:pPr>
            <a:r>
              <a:rPr lang="en-US" sz="2400" spc="-95">
                <a:solidFill>
                  <a:srgbClr val="000000"/>
                </a:solidFill>
                <a:latin typeface="Open Sans"/>
              </a:rPr>
              <a:t>Our practice consists of a group of dedicated pediatric clinicians (i.e. physicians and advanced practitioners) and a comprehensive care team, including a nurse care manager, medical assistants, medical secretaries and practice manager. We also offer behavioral health counseling on-site. 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687069" y="7117132"/>
            <a:ext cx="2244277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1"/>
              </a:lnSpc>
              <a:spcBef>
                <a:spcPct val="0"/>
              </a:spcBef>
            </a:pPr>
            <a:r>
              <a:rPr lang="en-US" sz="2400" spc="-95">
                <a:solidFill>
                  <a:srgbClr val="000000"/>
                </a:solidFill>
                <a:latin typeface="Open Sans"/>
              </a:rPr>
              <a:t>280 unique newborns seen during calendar year 2021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424300" y="7117132"/>
            <a:ext cx="5646377" cy="180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1"/>
              </a:lnSpc>
            </a:pPr>
            <a:r>
              <a:rPr lang="en-US" sz="2400" spc="-93">
                <a:solidFill>
                  <a:srgbClr val="000000"/>
                </a:solidFill>
                <a:latin typeface="Open Sans"/>
              </a:rPr>
              <a:t>Why join the learning collaborative?</a:t>
            </a:r>
          </a:p>
          <a:p>
            <a:pPr marL="518372" lvl="1" indent="-259186">
              <a:lnSpc>
                <a:spcPts val="2881"/>
              </a:lnSpc>
              <a:buFont typeface="Arial"/>
              <a:buChar char="•"/>
            </a:pPr>
            <a:r>
              <a:rPr lang="en-US" sz="2400" spc="-93">
                <a:solidFill>
                  <a:srgbClr val="000000"/>
                </a:solidFill>
                <a:latin typeface="Open Sans"/>
              </a:rPr>
              <a:t>support parents and families</a:t>
            </a:r>
          </a:p>
          <a:p>
            <a:pPr marL="518372" lvl="1" indent="-259186">
              <a:lnSpc>
                <a:spcPts val="2881"/>
              </a:lnSpc>
              <a:buFont typeface="Arial"/>
              <a:buChar char="•"/>
            </a:pPr>
            <a:r>
              <a:rPr lang="en-US" sz="2400" spc="-93">
                <a:solidFill>
                  <a:srgbClr val="000000"/>
                </a:solidFill>
                <a:latin typeface="Open Sans"/>
              </a:rPr>
              <a:t>earlier identification of potential concerns </a:t>
            </a:r>
          </a:p>
          <a:p>
            <a:pPr marL="518372" lvl="1" indent="-259186">
              <a:lnSpc>
                <a:spcPts val="2881"/>
              </a:lnSpc>
              <a:buFont typeface="Arial"/>
              <a:buChar char="•"/>
            </a:pPr>
            <a:r>
              <a:rPr lang="en-US" sz="2400" spc="-95">
                <a:solidFill>
                  <a:srgbClr val="000000"/>
                </a:solidFill>
                <a:latin typeface="Open Sans"/>
              </a:rPr>
              <a:t>comprehensive care coordination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3"/>
            <a:ext cx="18288000" cy="81915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595366"/>
            <a:ext cx="18288000" cy="691633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687069" y="4386908"/>
            <a:ext cx="2244277" cy="18158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318752" y="4386908"/>
            <a:ext cx="1766302" cy="181582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89453" y="2394556"/>
            <a:ext cx="5406212" cy="268757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348742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235943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63542" y="9733155"/>
            <a:ext cx="7379218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95222" y="1019175"/>
            <a:ext cx="17011001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1"/>
              </a:lnSpc>
            </a:pPr>
            <a:r>
              <a:rPr lang="en-US" sz="5600" spc="-223" dirty="0">
                <a:solidFill>
                  <a:srgbClr val="0070C0"/>
                </a:solidFill>
                <a:latin typeface="Open Sans Bold"/>
              </a:rPr>
              <a:t>CNEMG Family Care Center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845423" y="2082295"/>
            <a:ext cx="7994674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2999" spc="44">
                <a:solidFill>
                  <a:srgbClr val="3A3838"/>
                </a:solidFill>
                <a:latin typeface="Montserrat"/>
              </a:rPr>
              <a:t>Team Members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845423" y="2519363"/>
            <a:ext cx="7994674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1"/>
              </a:lnSpc>
            </a:pPr>
            <a:r>
              <a:rPr lang="en-US" sz="2400" spc="-93">
                <a:solidFill>
                  <a:srgbClr val="000000"/>
                </a:solidFill>
                <a:latin typeface="Open Sans"/>
              </a:rPr>
              <a:t>Dr. Marybeth Sutter, MD</a:t>
            </a:r>
          </a:p>
          <a:p>
            <a:pPr algn="ctr">
              <a:lnSpc>
                <a:spcPts val="2881"/>
              </a:lnSpc>
            </a:pPr>
            <a:r>
              <a:rPr lang="en-US" sz="2400" spc="-93">
                <a:solidFill>
                  <a:srgbClr val="000000"/>
                </a:solidFill>
                <a:latin typeface="Open Sans"/>
              </a:rPr>
              <a:t>Margaret Lebeau, Nurse Care Manager</a:t>
            </a:r>
          </a:p>
          <a:p>
            <a:pPr algn="ctr">
              <a:lnSpc>
                <a:spcPts val="2881"/>
              </a:lnSpc>
              <a:spcBef>
                <a:spcPct val="0"/>
              </a:spcBef>
            </a:pPr>
            <a:r>
              <a:rPr lang="en-US" sz="2400" spc="-95">
                <a:solidFill>
                  <a:srgbClr val="000000"/>
                </a:solidFill>
                <a:latin typeface="Open Sans"/>
              </a:rPr>
              <a:t>Debra Moorhead, Academic Social Worker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423453" y="4396433"/>
            <a:ext cx="1738213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1"/>
              </a:lnSpc>
              <a:spcBef>
                <a:spcPct val="0"/>
              </a:spcBef>
            </a:pPr>
            <a:r>
              <a:rPr lang="en-US" sz="2400" spc="-95">
                <a:solidFill>
                  <a:srgbClr val="000000"/>
                </a:solidFill>
                <a:latin typeface="Open Sans"/>
              </a:rPr>
              <a:t>Pawtucket, RI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85456" y="6844151"/>
            <a:ext cx="6014207" cy="180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1"/>
              </a:lnSpc>
            </a:pPr>
            <a:r>
              <a:rPr lang="en-US" sz="2400" spc="-93">
                <a:solidFill>
                  <a:srgbClr val="000000"/>
                </a:solidFill>
                <a:latin typeface="Open Sans"/>
              </a:rPr>
              <a:t>Practice serving the people of Pawtucket and Central Falls with the goal of reducing health disparities. </a:t>
            </a:r>
          </a:p>
          <a:p>
            <a:pPr algn="ctr">
              <a:lnSpc>
                <a:spcPts val="2881"/>
              </a:lnSpc>
            </a:pPr>
            <a:endParaRPr lang="en-US" sz="2400" spc="-93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2881"/>
              </a:lnSpc>
              <a:spcBef>
                <a:spcPct val="0"/>
              </a:spcBef>
            </a:pPr>
            <a:endParaRPr lang="en-US" sz="2400" spc="-93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687069" y="6844151"/>
            <a:ext cx="2244277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1"/>
              </a:lnSpc>
              <a:spcBef>
                <a:spcPct val="0"/>
              </a:spcBef>
            </a:pPr>
            <a:r>
              <a:rPr lang="en-US" sz="2400" spc="-95">
                <a:solidFill>
                  <a:srgbClr val="000000"/>
                </a:solidFill>
                <a:latin typeface="Open Sans"/>
              </a:rPr>
              <a:t>188 unique newborns seen during calendar year 2021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424300" y="6844151"/>
            <a:ext cx="5646377" cy="252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1"/>
              </a:lnSpc>
            </a:pPr>
            <a:r>
              <a:rPr lang="en-US" sz="2400" spc="-93">
                <a:solidFill>
                  <a:srgbClr val="000000"/>
                </a:solidFill>
                <a:latin typeface="Open Sans"/>
              </a:rPr>
              <a:t>Why join the learning collaborative?</a:t>
            </a:r>
          </a:p>
          <a:p>
            <a:pPr marL="518372" lvl="1" indent="-259186">
              <a:lnSpc>
                <a:spcPts val="2881"/>
              </a:lnSpc>
              <a:buFont typeface="Arial"/>
              <a:buChar char="•"/>
            </a:pPr>
            <a:r>
              <a:rPr lang="en-US" sz="2400" spc="-93">
                <a:solidFill>
                  <a:srgbClr val="000000"/>
                </a:solidFill>
                <a:latin typeface="Open Sans"/>
              </a:rPr>
              <a:t>help alleviate some of the barriers facing our families to pave the way for generational change</a:t>
            </a:r>
          </a:p>
          <a:p>
            <a:pPr marL="518372" lvl="1" indent="-259186">
              <a:lnSpc>
                <a:spcPts val="2881"/>
              </a:lnSpc>
              <a:buFont typeface="Arial"/>
              <a:buChar char="•"/>
            </a:pPr>
            <a:r>
              <a:rPr lang="en-US" sz="2400" spc="-95">
                <a:solidFill>
                  <a:srgbClr val="000000"/>
                </a:solidFill>
                <a:latin typeface="Open Sans"/>
              </a:rPr>
              <a:t>help address some of the most important social determinants of 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3"/>
            <a:ext cx="18288000" cy="81915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595366"/>
            <a:ext cx="18288000" cy="691633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1348742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35943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63542" y="9733155"/>
            <a:ext cx="7379218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8499" y="3053119"/>
            <a:ext cx="17011001" cy="4296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1"/>
              </a:lnSpc>
            </a:pPr>
            <a:r>
              <a:rPr lang="en-US" sz="6600" spc="-223" dirty="0" smtClean="0">
                <a:solidFill>
                  <a:srgbClr val="0070C0"/>
                </a:solidFill>
                <a:latin typeface="Open Sans Bold"/>
              </a:rPr>
              <a:t>Center for the Study of Social Policy</a:t>
            </a:r>
          </a:p>
          <a:p>
            <a:pPr algn="ctr">
              <a:lnSpc>
                <a:spcPts val="6721"/>
              </a:lnSpc>
            </a:pPr>
            <a:endParaRPr lang="en-US" sz="6600" spc="-223" dirty="0" smtClean="0">
              <a:solidFill>
                <a:srgbClr val="0070C0"/>
              </a:solidFill>
              <a:latin typeface="Open Sans Bold"/>
            </a:endParaRPr>
          </a:p>
          <a:p>
            <a:pPr algn="ctr">
              <a:lnSpc>
                <a:spcPts val="6721"/>
              </a:lnSpc>
            </a:pPr>
            <a:r>
              <a:rPr lang="en-US" sz="4000" spc="-223" dirty="0" smtClean="0">
                <a:solidFill>
                  <a:srgbClr val="0070C0"/>
                </a:solidFill>
                <a:latin typeface="Open Sans Bold"/>
              </a:rPr>
              <a:t>Patsy Hampton</a:t>
            </a:r>
          </a:p>
          <a:p>
            <a:pPr algn="ctr">
              <a:lnSpc>
                <a:spcPts val="6721"/>
              </a:lnSpc>
            </a:pPr>
            <a:r>
              <a:rPr lang="en-US" sz="4000" spc="-223" dirty="0" smtClean="0">
                <a:solidFill>
                  <a:srgbClr val="0070C0"/>
                </a:solidFill>
                <a:latin typeface="Open Sans Bold"/>
              </a:rPr>
              <a:t>Samantha Morton</a:t>
            </a:r>
          </a:p>
          <a:p>
            <a:pPr algn="ctr">
              <a:lnSpc>
                <a:spcPts val="6721"/>
              </a:lnSpc>
            </a:pPr>
            <a:r>
              <a:rPr lang="en-US" sz="4000" spc="-223" dirty="0" smtClean="0">
                <a:solidFill>
                  <a:srgbClr val="0070C0"/>
                </a:solidFill>
                <a:latin typeface="Open Sans Bold"/>
              </a:rPr>
              <a:t>Dr. Breena Holmes</a:t>
            </a:r>
            <a:endParaRPr lang="en-US" sz="4000" spc="-223" dirty="0">
              <a:solidFill>
                <a:srgbClr val="0070C0"/>
              </a:solidFill>
              <a:latin typeface="Open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3"/>
            <a:ext cx="18288000" cy="81915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595366"/>
            <a:ext cx="18288000" cy="691633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1348742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35943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63542" y="9733155"/>
            <a:ext cx="7379218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8499" y="4351620"/>
            <a:ext cx="17011001" cy="171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1"/>
              </a:lnSpc>
            </a:pPr>
            <a:r>
              <a:rPr lang="en-US" sz="5600" spc="-223" dirty="0" smtClean="0">
                <a:solidFill>
                  <a:srgbClr val="0070C0"/>
                </a:solidFill>
                <a:latin typeface="Open Sans Bold"/>
              </a:rPr>
              <a:t>MLPB – Local Role</a:t>
            </a:r>
            <a:endParaRPr lang="en-US" sz="5400" spc="-223" dirty="0" smtClean="0">
              <a:solidFill>
                <a:srgbClr val="0070C0"/>
              </a:solidFill>
              <a:latin typeface="Open Sans Bold"/>
            </a:endParaRPr>
          </a:p>
          <a:p>
            <a:pPr algn="ctr">
              <a:lnSpc>
                <a:spcPts val="6721"/>
              </a:lnSpc>
            </a:pPr>
            <a:r>
              <a:rPr lang="en-US" sz="4000" spc="-223" dirty="0" smtClean="0">
                <a:solidFill>
                  <a:srgbClr val="0070C0"/>
                </a:solidFill>
                <a:latin typeface="Open Sans Bold"/>
              </a:rPr>
              <a:t>Jeannine </a:t>
            </a:r>
            <a:r>
              <a:rPr lang="en-US" sz="4000" spc="-223" dirty="0" err="1">
                <a:solidFill>
                  <a:srgbClr val="0070C0"/>
                </a:solidFill>
                <a:latin typeface="Open Sans Bold"/>
              </a:rPr>
              <a:t>C</a:t>
            </a:r>
            <a:r>
              <a:rPr lang="en-US" sz="4000" spc="-223" dirty="0" err="1" smtClean="0">
                <a:solidFill>
                  <a:srgbClr val="0070C0"/>
                </a:solidFill>
                <a:latin typeface="Open Sans Bold"/>
              </a:rPr>
              <a:t>asselman</a:t>
            </a:r>
            <a:endParaRPr lang="en-US" sz="4000" spc="-223" dirty="0">
              <a:solidFill>
                <a:srgbClr val="0070C0"/>
              </a:solidFill>
              <a:latin typeface="Open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3"/>
            <a:ext cx="18288000" cy="81915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595366"/>
            <a:ext cx="18288000" cy="691633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1348742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35943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63542" y="9733155"/>
            <a:ext cx="7379218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8499" y="4046612"/>
            <a:ext cx="17011001" cy="2577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1"/>
              </a:lnSpc>
            </a:pPr>
            <a:r>
              <a:rPr lang="en-US" sz="5600" spc="-223" dirty="0" smtClean="0">
                <a:solidFill>
                  <a:srgbClr val="0070C0"/>
                </a:solidFill>
                <a:latin typeface="Open Sans Bold"/>
              </a:rPr>
              <a:t>Rhode Island Association for Infant Mental Health</a:t>
            </a:r>
          </a:p>
          <a:p>
            <a:pPr algn="ctr">
              <a:lnSpc>
                <a:spcPts val="6721"/>
              </a:lnSpc>
            </a:pPr>
            <a:endParaRPr lang="en-US" sz="4000" spc="-223" dirty="0">
              <a:solidFill>
                <a:srgbClr val="0070C0"/>
              </a:solidFill>
              <a:latin typeface="Open Sans Bold"/>
            </a:endParaRPr>
          </a:p>
          <a:p>
            <a:pPr algn="ctr">
              <a:lnSpc>
                <a:spcPts val="6721"/>
              </a:lnSpc>
            </a:pPr>
            <a:r>
              <a:rPr lang="en-US" sz="4000" spc="-223" dirty="0" smtClean="0">
                <a:solidFill>
                  <a:srgbClr val="0070C0"/>
                </a:solidFill>
                <a:latin typeface="Open Sans Bold"/>
              </a:rPr>
              <a:t>Susan Dickstein</a:t>
            </a:r>
            <a:endParaRPr lang="en-US" sz="3600" spc="-223" dirty="0">
              <a:solidFill>
                <a:srgbClr val="0070C0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921</Words>
  <Application>Microsoft Office PowerPoint</Application>
  <PresentationFormat>Custom</PresentationFormat>
  <Paragraphs>217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Open Sans</vt:lpstr>
      <vt:lpstr>Open Sans Bold</vt:lpstr>
      <vt:lpstr>Symbol</vt:lpstr>
      <vt:lpstr>Arial</vt:lpstr>
      <vt:lpstr>Montserrat</vt:lpstr>
      <vt:lpstr>Times New Roman</vt:lpstr>
      <vt:lpstr>Montserrat Italics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DULCE KICKOFF 9.8 DRAFT</dc:title>
  <dc:creator>Kim Nguyen-Leite</dc:creator>
  <cp:lastModifiedBy>Kim Nguyen-Leite</cp:lastModifiedBy>
  <cp:revision>9</cp:revision>
  <dcterms:created xsi:type="dcterms:W3CDTF">2006-08-16T00:00:00Z</dcterms:created>
  <dcterms:modified xsi:type="dcterms:W3CDTF">2022-09-08T16:07:57Z</dcterms:modified>
  <dc:identifier>DAFLFgDRE_4</dc:identifier>
</cp:coreProperties>
</file>