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79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45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798481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7391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5490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7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79510" y="4077071"/>
            <a:ext cx="8784974" cy="13680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Dennis Klaas – Warren Career Prep Center</a:t>
            </a:r>
            <a:b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Carlos Garcia – </a:t>
            </a:r>
            <a:r>
              <a:rPr lang="en-US" sz="2800" b="1" dirty="0" smtClean="0">
                <a:solidFill>
                  <a:schemeClr val="lt1"/>
                </a:solidFill>
              </a:rPr>
              <a:t>Jackson College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Patrick Schultz – Bay-Arenac ISD Career Center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755575" y="1412775"/>
            <a:ext cx="7416824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Michigan Initiative for Cybersecurity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Regional Training Hubs</a:t>
            </a:r>
          </a:p>
        </p:txBody>
      </p:sp>
      <p:pic>
        <p:nvPicPr>
          <p:cNvPr id="133" name="Shape 133" descr="mi_map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76027" y="1508724"/>
            <a:ext cx="5200648" cy="4709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/>
          <p:nvPr/>
        </p:nvSpPr>
        <p:spPr>
          <a:xfrm>
            <a:off x="6365852" y="3804891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7388826" y="5632172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6011552" y="4879038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6771602" y="5192122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5186449" y="2408643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5988576" y="5708422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7885951" y="5014972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7172181" y="4628373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6627106" y="2423208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4132553" y="2006566"/>
            <a:ext cx="354300" cy="354300"/>
          </a:xfrm>
          <a:prstGeom prst="flowChartSummingJunc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861" y="4139094"/>
            <a:ext cx="5894367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19100">
              <a:lnSpc>
                <a:spcPct val="90000"/>
              </a:lnSpc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dirty="0">
                <a:solidFill>
                  <a:schemeClr val="dk1"/>
                </a:solidFill>
              </a:rPr>
              <a:t>State Wide </a:t>
            </a:r>
            <a:r>
              <a:rPr lang="en-US" sz="3000" dirty="0" smtClean="0">
                <a:solidFill>
                  <a:schemeClr val="dk1"/>
                </a:solidFill>
              </a:rPr>
              <a:t>Sandbox System</a:t>
            </a:r>
            <a:endParaRPr lang="en-US" sz="3000" dirty="0">
              <a:solidFill>
                <a:schemeClr val="dk1"/>
              </a:solidFill>
            </a:endParaRPr>
          </a:p>
          <a:p>
            <a:pPr marL="857250" lvl="1" indent="-419100">
              <a:lnSpc>
                <a:spcPct val="90000"/>
              </a:lnSpc>
              <a:buFont typeface="Calibri"/>
              <a:buChar char="•"/>
            </a:pPr>
            <a:r>
              <a:rPr lang="en-US" dirty="0" smtClean="0"/>
              <a:t>Funding Q1-Q2 2018</a:t>
            </a:r>
            <a:endParaRPr lang="en-US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Shape 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2288" y="705256"/>
            <a:ext cx="6830348" cy="5523913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0" y="3272174"/>
            <a:ext cx="6753044" cy="11558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 Two-Year Curriculum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1st Year - 12 Segments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2nd Year - Section Q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Delivery Models Could Differ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 10 in 10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Strategic Goals Targeted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3088" marR="0" lvl="0" indent="-369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Develop, support, and sustain a high-quality, prepared,        and collaborative education workforce.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3088" marR="0" lvl="0" indent="-3698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Create a strong alignment and partnership with job providers, community colleges, and higher education to assure a prepared and quality future workforce, and informed and responsible citizens.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97393" y="62130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Strategic Goal #3</a:t>
            </a:r>
            <a:b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Industry </a:t>
            </a:r>
            <a:r>
              <a:rPr lang="en-US" sz="4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Connections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45509" y="2134122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Internships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Mentorships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Workbased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Learning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507442" y="7117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Strategic Goal #6</a:t>
            </a:r>
            <a:b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Post-Secondary </a:t>
            </a:r>
            <a:r>
              <a:rPr lang="en-US" sz="4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Partnerships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76813" y="2183004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0"/>
              </a:spcBef>
            </a:pPr>
            <a:r>
              <a:rPr lang="en-US" sz="3000" dirty="0"/>
              <a:t>Articulation</a:t>
            </a:r>
          </a:p>
          <a:p>
            <a:pPr marL="857250" lvl="1" indent="-419100">
              <a:spcBef>
                <a:spcPts val="0"/>
              </a:spcBef>
              <a:buFont typeface="Arial"/>
              <a:buChar char="•"/>
            </a:pPr>
            <a:r>
              <a:rPr lang="en-US" sz="2400" dirty="0"/>
              <a:t>Average 15 credit hours earned at College </a:t>
            </a:r>
            <a:r>
              <a:rPr lang="en-US" sz="2400" dirty="0" smtClean="0"/>
              <a:t>Level</a:t>
            </a:r>
            <a:endParaRPr lang="en-US" sz="3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19100">
              <a:spcBef>
                <a:spcPts val="0"/>
              </a:spcBef>
            </a:pPr>
            <a:r>
              <a:rPr lang="en-US" sz="3000" dirty="0"/>
              <a:t>Dual </a:t>
            </a:r>
            <a:r>
              <a:rPr lang="en-US" sz="3000" dirty="0" smtClean="0"/>
              <a:t>Enrollment</a:t>
            </a:r>
            <a:endParaRPr lang="en-US" sz="30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College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else is upcoming with MICE?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526539" y="1350448"/>
            <a:ext cx="10515599" cy="480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December 2017</a:t>
            </a:r>
            <a:endParaRPr lang="en-US" sz="2400" dirty="0">
              <a:solidFill>
                <a:schemeClr val="dk1"/>
              </a:solidFill>
            </a:endParaRPr>
          </a:p>
          <a:p>
            <a:pPr marL="914400" lvl="0" indent="-228600">
              <a:lnSpc>
                <a:spcPct val="9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NICE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K-12 Conference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  <a:endParaRPr lang="en-US" sz="2400" dirty="0" smtClean="0">
              <a:solidFill>
                <a:schemeClr val="dk1"/>
              </a:solidFill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endParaRPr lang="en-US" sz="2400" dirty="0">
              <a:solidFill>
                <a:schemeClr val="dk1"/>
              </a:solidFill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dk1"/>
                </a:solidFill>
              </a:rPr>
              <a:t>January 2018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dk1"/>
                </a:solidFill>
              </a:rPr>
              <a:t>Cisco Community Outreach – Hillsdale Community Schools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dk1"/>
                </a:solidFill>
              </a:rPr>
              <a:t>February 2018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Bay-Arenac ISD – 3 Day Train the Trainer PD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endParaRPr lang="en-US" sz="2400" dirty="0">
              <a:solidFill>
                <a:schemeClr val="dk1"/>
              </a:solidFill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dirty="0" smtClean="0">
                <a:solidFill>
                  <a:schemeClr val="dk1"/>
                </a:solidFill>
              </a:rPr>
              <a:t>April 2018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Jackson College</a:t>
            </a:r>
            <a:r>
              <a:rPr lang="en-US" sz="2400" dirty="0" smtClean="0">
                <a:solidFill>
                  <a:schemeClr val="dk1"/>
                </a:solidFill>
              </a:rPr>
              <a:t> – 3 Day Train the Trainer PD</a:t>
            </a:r>
            <a:endParaRPr lang="en-US" sz="24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539552" y="1218533"/>
            <a:ext cx="8229600" cy="981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en-US" sz="3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 &amp; A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 of Presentation</a:t>
            </a:r>
            <a:b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dirty="0" smtClean="0"/>
              <a:t>https</a:t>
            </a:r>
            <a:r>
              <a:rPr lang="en-US" sz="2800" dirty="0"/>
              <a:t>://goo.gl/DFDx5K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440744" y="2506800"/>
            <a:ext cx="8022900" cy="4351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Carlos Garcia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517-759-8439  garciacarlosj@jccmi.edu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Dennis Klaas</a:t>
            </a:r>
          </a:p>
          <a:p>
            <a:pPr>
              <a:buClr>
                <a:schemeClr val="dk1"/>
              </a:buClr>
              <a:buSzPct val="250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dirty="0"/>
              <a:t> </a:t>
            </a:r>
            <a:r>
              <a:rPr lang="en-US" sz="2400" dirty="0" smtClean="0"/>
              <a:t>810-841-2550</a:t>
            </a:r>
            <a:r>
              <a:rPr lang="en-US" dirty="0" smtClean="0"/>
              <a:t>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dklaas@gmail.com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Patrick Schultz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989-714-7572 schultzp@baisd.net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95287" y="188913"/>
            <a:ext cx="8229600" cy="981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History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67543" y="1484782"/>
            <a:ext cx="8229600" cy="50365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Many Years Ago</a:t>
            </a:r>
          </a:p>
          <a:p>
            <a:pPr marL="914400" marR="0" lvl="0" indent="-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Initial Discussion of Cyber Security in Michigan</a:t>
            </a:r>
          </a:p>
          <a:p>
            <a:pPr marL="68580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October 2016</a:t>
            </a:r>
          </a:p>
          <a:p>
            <a:pPr marL="914400" marR="0" lvl="0" indent="-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NICE K-12 Cyber Education Conference (Virginia)</a:t>
            </a:r>
          </a:p>
          <a:p>
            <a:pPr marL="914400" marR="0" lvl="0" indent="-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Draft Standards Creation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January 2017 </a:t>
            </a:r>
          </a:p>
          <a:p>
            <a:pPr marL="914400" marR="0" lvl="0" indent="-190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Approval of 11.1003 - Computer and Information Systems Security/Information Assurance as a new CTE program</a:t>
            </a:r>
            <a:r>
              <a:rPr lang="en-US" sz="1600" b="0" i="0" u="none" strike="noStrike" cap="none" dirty="0" smtClean="0">
                <a:solidFill>
                  <a:schemeClr val="dk1"/>
                </a:solidFill>
                <a:sym typeface="Arial"/>
              </a:rPr>
              <a:t>. – Aligned to NICE / NIST Framework</a:t>
            </a:r>
            <a:endParaRPr lang="en-US" sz="16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April 2017</a:t>
            </a:r>
          </a:p>
          <a:p>
            <a:pPr marL="9144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sym typeface="Arial"/>
              </a:rPr>
              <a:t>Pilot Train the Trainer Hosted at Bay-Arenac ISD Career </a:t>
            </a:r>
            <a:r>
              <a:rPr lang="en-US" sz="1600" b="0" i="0" u="none" strike="noStrike" cap="none" dirty="0" smtClean="0">
                <a:solidFill>
                  <a:schemeClr val="dk1"/>
                </a:solidFill>
                <a:sym typeface="Arial"/>
              </a:rPr>
              <a:t>Center</a:t>
            </a:r>
          </a:p>
          <a:p>
            <a:pPr marL="9144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dirty="0" smtClean="0"/>
              <a:t>Governor’s Education &amp; Talent Summit</a:t>
            </a:r>
            <a:endParaRPr lang="en-US" sz="16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9144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1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600" dirty="0" smtClean="0"/>
              <a:t>Late 2017</a:t>
            </a:r>
          </a:p>
          <a:p>
            <a:pPr marL="914400" lvl="0" indent="-342900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/>
              <a:t>Working Early College Program development with WCCCD/Davenport/Baker/Jackson College</a:t>
            </a:r>
          </a:p>
          <a:p>
            <a:pPr marL="914400" lvl="0" indent="-342900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/>
              <a:t>Multiple Train the Trainer Multi-Day Trainings</a:t>
            </a:r>
          </a:p>
          <a:p>
            <a:pPr marL="914400" lvl="0" indent="-342900">
              <a:lnSpc>
                <a:spcPct val="90000"/>
              </a:lnSpc>
              <a:spcBef>
                <a:spcPts val="0"/>
              </a:spcBef>
            </a:pPr>
            <a:endParaRPr lang="en-US" sz="1600" dirty="0" smtClean="0"/>
          </a:p>
          <a:p>
            <a:pPr marL="914400" lvl="0" indent="-342900">
              <a:lnSpc>
                <a:spcPct val="90000"/>
              </a:lnSpc>
              <a:spcBef>
                <a:spcPts val="0"/>
              </a:spcBef>
            </a:pPr>
            <a:endParaRPr lang="en-US" sz="18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is MICE?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Michigan Initiative for Cyber Education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Cooperative of IT Teachers</a:t>
            </a:r>
          </a:p>
          <a:p>
            <a:pPr marL="4572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 the Trainer Professional Development</a:t>
            </a:r>
          </a:p>
          <a:p>
            <a:pPr marL="4572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 Repository of Cyber Education Curriculum (LMS</a:t>
            </a: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lvl="0" indent="-241300">
              <a:lnSpc>
                <a:spcPct val="90000"/>
              </a:lnSpc>
              <a:spcBef>
                <a:spcPts val="0"/>
              </a:spcBef>
            </a:pPr>
            <a:r>
              <a:rPr lang="en-US" sz="2800" dirty="0" smtClean="0"/>
              <a:t>President Trump and Governor </a:t>
            </a:r>
            <a:r>
              <a:rPr lang="en-US" sz="2800" dirty="0"/>
              <a:t>Snyder’s </a:t>
            </a:r>
            <a:r>
              <a:rPr lang="en-US" sz="2800" dirty="0" smtClean="0"/>
              <a:t>Cybersecurity Education </a:t>
            </a:r>
            <a:r>
              <a:rPr lang="en-US" sz="2800" dirty="0"/>
              <a:t>Focus</a:t>
            </a: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MICE Initiatives (LMS)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14925" y="1600200"/>
            <a:ext cx="84263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Repository of Cyber Education Curriculum</a:t>
            </a:r>
          </a:p>
          <a:p>
            <a:pPr marL="8001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4" y="5246253"/>
            <a:ext cx="20796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73" y="2566635"/>
            <a:ext cx="14017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971" y="2432325"/>
            <a:ext cx="846138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2330418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954278"/>
            <a:ext cx="13335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746" y="5488537"/>
            <a:ext cx="1622425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949" y="3997283"/>
            <a:ext cx="1562100" cy="6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949" y="4804134"/>
            <a:ext cx="15621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8078" y="4167846"/>
            <a:ext cx="3009696" cy="331065"/>
          </a:xfrm>
          <a:prstGeom prst="rect">
            <a:avLst/>
          </a:prstGeom>
        </p:spPr>
      </p:pic>
      <p:pic>
        <p:nvPicPr>
          <p:cNvPr id="1028" name="Picture 4" descr="http://cms.montgomerycollege.edu/uploadedImages/EDU/Departments_-_Academic/CyberLab_and_CyberLounge/NDG%20NETLAB%20transparent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234" y="3798780"/>
            <a:ext cx="18954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66635"/>
            <a:ext cx="2623587" cy="692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MICE Initiatives (LMS Continued)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41300">
              <a:lnSpc>
                <a:spcPct val="90000"/>
              </a:lnSpc>
              <a:spcBef>
                <a:spcPts val="0"/>
              </a:spcBef>
            </a:pPr>
            <a:r>
              <a:rPr lang="en-US" sz="3000" dirty="0"/>
              <a:t>Learning Management System</a:t>
            </a:r>
          </a:p>
          <a:p>
            <a:pPr marL="45720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000" dirty="0"/>
              <a:t>Courses Offered (examples)</a:t>
            </a:r>
            <a:endParaRPr lang="en-US" dirty="0"/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Cybersecurity Awareness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Ethical Hacking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Ethics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Laws and Regulations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Penetration Testing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Digital Forensics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Network Forensics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Linux Essentials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Certification Preparation</a:t>
            </a:r>
          </a:p>
          <a:p>
            <a:pPr marL="1371600" lv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/>
              <a:t>(Network+, Security+, Linux+, A+, MTA, CEH, CISSP, CCNA)</a:t>
            </a:r>
          </a:p>
          <a:p>
            <a:pPr marL="13716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/>
              <a:t>MICE Initiatives (LMS Continued)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3000" dirty="0"/>
              <a:t>Learning Management System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Courses Offered (examples</a:t>
            </a:r>
            <a:r>
              <a:rPr lang="en-US" sz="3000" dirty="0" smtClean="0"/>
              <a:t>)</a:t>
            </a:r>
            <a:endParaRPr lang="en-US" dirty="0" smtClean="0"/>
          </a:p>
          <a:p>
            <a: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Computer Science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Python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C#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Java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C++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Preparation for AP Computer Science Principles</a:t>
            </a:r>
          </a:p>
          <a:p>
            <a:pPr lvl="3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Preparation for AP Computer Science A (Java)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Digital Citizenship (K12</a:t>
            </a:r>
            <a:r>
              <a:rPr lang="en-US" smtClean="0"/>
              <a:t>, Staff)</a:t>
            </a:r>
            <a:endParaRPr lang="en-US" dirty="0"/>
          </a:p>
          <a:p>
            <a:pPr marL="1371600" lvl="0" indent="0" rtl="0">
              <a:lnSpc>
                <a:spcPct val="90000"/>
              </a:lnSpc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5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MICE Initiatives (LMS)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0" y="1575079"/>
            <a:ext cx="84263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257300" marR="0" lvl="2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 and Export Data from School Data                Warehouse (Skyward, PowerSchool,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etc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257300" marR="0" lvl="2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Credentialing system through digital badges (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Credly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Mozilla Backpack)</a:t>
            </a:r>
          </a:p>
          <a:p>
            <a:pPr marL="80010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244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MICE Initiatives (LMS Continued)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 Resources</a:t>
            </a:r>
          </a:p>
          <a:p>
            <a:pPr marL="742950" marR="0" lvl="1" indent="-107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 by Step Example of How To Capture the Flag</a:t>
            </a:r>
          </a:p>
          <a:p>
            <a:pPr marL="742950" marR="0" lvl="1" indent="-107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Competitions</a:t>
            </a:r>
          </a:p>
          <a:p>
            <a:pPr marL="1143000" marR="0" lvl="2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Cyber League, Capture the Flag, etc…</a:t>
            </a:r>
          </a:p>
          <a:p>
            <a:pPr marL="1143000" marR="0" lvl="2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Virtual Sandbox Environment Competitions</a:t>
            </a:r>
          </a:p>
          <a:p>
            <a:pPr marL="1143000" marR="0" lvl="2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CTSO National Connections</a:t>
            </a:r>
          </a:p>
          <a:p>
            <a: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Professionals of America</a:t>
            </a:r>
          </a:p>
          <a:p>
            <a:pPr marL="1600200" marR="0" lvl="3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SkillsUSA</a:t>
            </a:r>
            <a:endParaRPr lang="en-US" sz="24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41400" lvl="2" indent="0">
              <a:spcBef>
                <a:spcPts val="0"/>
              </a:spcBef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611560" y="69269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Additional MICE Initiatives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23528" y="242088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>
              <a:lnSpc>
                <a:spcPct val="90000"/>
              </a:lnSpc>
              <a:spcBef>
                <a:spcPts val="0"/>
              </a:spcBef>
              <a:buFont typeface="Calibri"/>
              <a:buChar char="•"/>
            </a:pPr>
            <a:r>
              <a:rPr lang="en-US" sz="3000" dirty="0"/>
              <a:t>State Wide Sandbox </a:t>
            </a:r>
            <a:r>
              <a:rPr lang="en-US" sz="3000" dirty="0" err="1"/>
              <a:t>NetLABS</a:t>
            </a:r>
            <a:r>
              <a:rPr lang="en-US" sz="3000" dirty="0"/>
              <a:t>+ System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multiple trainings for those interested in Cyber Education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K12 to Post-Secondary Alignment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Cisco Networking Academy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486</Words>
  <Application>Microsoft Office PowerPoint</Application>
  <PresentationFormat>On-screen Show (4:3)</PresentationFormat>
  <Paragraphs>126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Diseño predeterminado</vt:lpstr>
      <vt:lpstr>   Dennis Klaas – Warren Career Prep Center Carlos Garcia – Jackson College Patrick Schultz – Bay-Arenac ISD Career Center</vt:lpstr>
      <vt:lpstr>History</vt:lpstr>
      <vt:lpstr>What is MICE?</vt:lpstr>
      <vt:lpstr>MICE Initiatives (LMS)</vt:lpstr>
      <vt:lpstr>MICE Initiatives (LMS Continued)</vt:lpstr>
      <vt:lpstr>MICE Initiatives (LMS Continued)</vt:lpstr>
      <vt:lpstr>MICE Initiatives (LMS)</vt:lpstr>
      <vt:lpstr>MICE Initiatives (LMS Continued)</vt:lpstr>
      <vt:lpstr>Additional MICE Initiatives</vt:lpstr>
      <vt:lpstr>Regional Training Hubs</vt:lpstr>
      <vt:lpstr>PowerPoint Presentation</vt:lpstr>
      <vt:lpstr>Top 10 in 10</vt:lpstr>
      <vt:lpstr>Strategic Goal #3 Industry Connections</vt:lpstr>
      <vt:lpstr>Strategic Goal #6 Post-Secondary Partnerships</vt:lpstr>
      <vt:lpstr>What else is upcoming with MICE?</vt:lpstr>
      <vt:lpstr>Q &amp; A   Copy of Presentation https://goo.gl/DFDx5K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Dennis Klaas – Warren Career Prep Center Carlos Garcia – Capital Area Career Center Patrick Schultz – Bay-Arenac ISD Career Center</dc:title>
  <dc:creator>Clydene Stangvik -X (cstangvi - BAY AREA TECHWORKERS at Cisco)</dc:creator>
  <cp:lastModifiedBy>Patrick Schultz</cp:lastModifiedBy>
  <cp:revision>14</cp:revision>
  <dcterms:modified xsi:type="dcterms:W3CDTF">2017-12-05T16:24:22Z</dcterms:modified>
</cp:coreProperties>
</file>