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0" r:id="rId3"/>
    <p:sldId id="462" r:id="rId4"/>
    <p:sldId id="455" r:id="rId5"/>
    <p:sldId id="463" r:id="rId6"/>
    <p:sldId id="465" r:id="rId7"/>
    <p:sldId id="477" r:id="rId8"/>
    <p:sldId id="466" r:id="rId9"/>
    <p:sldId id="467" r:id="rId10"/>
    <p:sldId id="468" r:id="rId11"/>
    <p:sldId id="469" r:id="rId12"/>
    <p:sldId id="470" r:id="rId13"/>
    <p:sldId id="472" r:id="rId14"/>
    <p:sldId id="476" r:id="rId15"/>
    <p:sldId id="471" r:id="rId16"/>
    <p:sldId id="282" r:id="rId17"/>
    <p:sldId id="473" r:id="rId18"/>
    <p:sldId id="474" r:id="rId19"/>
    <p:sldId id="285" r:id="rId20"/>
    <p:sldId id="284" r:id="rId21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utura PT Book" panose="020B0604020202020204" charset="0"/>
      <p:regular r:id="rId27"/>
    </p:embeddedFont>
    <p:embeddedFont>
      <p:font typeface="Futura PT Demi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2F"/>
    <a:srgbClr val="46677E"/>
    <a:srgbClr val="747985"/>
    <a:srgbClr val="9EAEBF"/>
    <a:srgbClr val="2F4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5"/>
    <p:restoredTop sz="80048" autoAdjust="0"/>
  </p:normalViewPr>
  <p:slideViewPr>
    <p:cSldViewPr snapToGrid="0" snapToObjects="1">
      <p:cViewPr varScale="1">
        <p:scale>
          <a:sx n="75" d="100"/>
          <a:sy n="75" d="100"/>
        </p:scale>
        <p:origin x="188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Griggs" userId="b7a25be8-4060-4b33-bd35-7d336fca95d5" providerId="ADAL" clId="{6F3E6B8A-6357-4C2F-B4D2-020F4A9AF22E}"/>
    <pc:docChg chg="modSld">
      <pc:chgData name="Greg Griggs" userId="b7a25be8-4060-4b33-bd35-7d336fca95d5" providerId="ADAL" clId="{6F3E6B8A-6357-4C2F-B4D2-020F4A9AF22E}" dt="2023-07-19T13:21:56.839" v="42" actId="20577"/>
      <pc:docMkLst>
        <pc:docMk/>
      </pc:docMkLst>
      <pc:sldChg chg="modNotesTx">
        <pc:chgData name="Greg Griggs" userId="b7a25be8-4060-4b33-bd35-7d336fca95d5" providerId="ADAL" clId="{6F3E6B8A-6357-4C2F-B4D2-020F4A9AF22E}" dt="2023-07-19T13:21:29.728" v="38" actId="6549"/>
        <pc:sldMkLst>
          <pc:docMk/>
          <pc:sldMk cId="0" sldId="256"/>
        </pc:sldMkLst>
      </pc:sldChg>
      <pc:sldChg chg="modNotesTx">
        <pc:chgData name="Greg Griggs" userId="b7a25be8-4060-4b33-bd35-7d336fca95d5" providerId="ADAL" clId="{6F3E6B8A-6357-4C2F-B4D2-020F4A9AF22E}" dt="2023-07-19T13:18:25.198" v="2" actId="6549"/>
        <pc:sldMkLst>
          <pc:docMk/>
          <pc:sldMk cId="3919526894" sldId="282"/>
        </pc:sldMkLst>
      </pc:sldChg>
      <pc:sldChg chg="modNotesTx">
        <pc:chgData name="Greg Griggs" userId="b7a25be8-4060-4b33-bd35-7d336fca95d5" providerId="ADAL" clId="{6F3E6B8A-6357-4C2F-B4D2-020F4A9AF22E}" dt="2023-07-19T13:21:16.445" v="36" actId="6549"/>
        <pc:sldMkLst>
          <pc:docMk/>
          <pc:sldMk cId="3199168261" sldId="455"/>
        </pc:sldMkLst>
      </pc:sldChg>
      <pc:sldChg chg="modNotesTx">
        <pc:chgData name="Greg Griggs" userId="b7a25be8-4060-4b33-bd35-7d336fca95d5" providerId="ADAL" clId="{6F3E6B8A-6357-4C2F-B4D2-020F4A9AF22E}" dt="2023-07-19T13:21:21.214" v="37" actId="6549"/>
        <pc:sldMkLst>
          <pc:docMk/>
          <pc:sldMk cId="3435964407" sldId="462"/>
        </pc:sldMkLst>
      </pc:sldChg>
      <pc:sldChg chg="modNotesTx">
        <pc:chgData name="Greg Griggs" userId="b7a25be8-4060-4b33-bd35-7d336fca95d5" providerId="ADAL" clId="{6F3E6B8A-6357-4C2F-B4D2-020F4A9AF22E}" dt="2023-07-19T13:21:04.699" v="35" actId="6549"/>
        <pc:sldMkLst>
          <pc:docMk/>
          <pc:sldMk cId="2818105958" sldId="466"/>
        </pc:sldMkLst>
      </pc:sldChg>
      <pc:sldChg chg="modNotesTx">
        <pc:chgData name="Greg Griggs" userId="b7a25be8-4060-4b33-bd35-7d336fca95d5" providerId="ADAL" clId="{6F3E6B8A-6357-4C2F-B4D2-020F4A9AF22E}" dt="2023-07-19T13:20:59.931" v="34" actId="6549"/>
        <pc:sldMkLst>
          <pc:docMk/>
          <pc:sldMk cId="3372707602" sldId="467"/>
        </pc:sldMkLst>
      </pc:sldChg>
      <pc:sldChg chg="modNotesTx">
        <pc:chgData name="Greg Griggs" userId="b7a25be8-4060-4b33-bd35-7d336fca95d5" providerId="ADAL" clId="{6F3E6B8A-6357-4C2F-B4D2-020F4A9AF22E}" dt="2023-07-19T13:20:53.203" v="32" actId="6549"/>
        <pc:sldMkLst>
          <pc:docMk/>
          <pc:sldMk cId="148667075" sldId="468"/>
        </pc:sldMkLst>
      </pc:sldChg>
      <pc:sldChg chg="modSp mod modNotesTx">
        <pc:chgData name="Greg Griggs" userId="b7a25be8-4060-4b33-bd35-7d336fca95d5" providerId="ADAL" clId="{6F3E6B8A-6357-4C2F-B4D2-020F4A9AF22E}" dt="2023-07-19T13:21:56.839" v="42" actId="20577"/>
        <pc:sldMkLst>
          <pc:docMk/>
          <pc:sldMk cId="3650705769" sldId="469"/>
        </pc:sldMkLst>
        <pc:spChg chg="mod">
          <ac:chgData name="Greg Griggs" userId="b7a25be8-4060-4b33-bd35-7d336fca95d5" providerId="ADAL" clId="{6F3E6B8A-6357-4C2F-B4D2-020F4A9AF22E}" dt="2023-07-19T13:21:56.839" v="42" actId="20577"/>
          <ac:spMkLst>
            <pc:docMk/>
            <pc:sldMk cId="3650705769" sldId="469"/>
            <ac:spMk id="3" creationId="{462552CA-CDD5-4D19-809F-4880B95C15B7}"/>
          </ac:spMkLst>
        </pc:spChg>
      </pc:sldChg>
      <pc:sldChg chg="modNotesTx">
        <pc:chgData name="Greg Griggs" userId="b7a25be8-4060-4b33-bd35-7d336fca95d5" providerId="ADAL" clId="{6F3E6B8A-6357-4C2F-B4D2-020F4A9AF22E}" dt="2023-07-19T13:20:40.725" v="30" actId="6549"/>
        <pc:sldMkLst>
          <pc:docMk/>
          <pc:sldMk cId="3832189505" sldId="470"/>
        </pc:sldMkLst>
      </pc:sldChg>
      <pc:sldChg chg="modNotesTx">
        <pc:chgData name="Greg Griggs" userId="b7a25be8-4060-4b33-bd35-7d336fca95d5" providerId="ADAL" clId="{6F3E6B8A-6357-4C2F-B4D2-020F4A9AF22E}" dt="2023-07-19T13:18:32.441" v="3" actId="6549"/>
        <pc:sldMkLst>
          <pc:docMk/>
          <pc:sldMk cId="2555883563" sldId="471"/>
        </pc:sldMkLst>
      </pc:sldChg>
      <pc:sldChg chg="modSp mod modNotesTx">
        <pc:chgData name="Greg Griggs" userId="b7a25be8-4060-4b33-bd35-7d336fca95d5" providerId="ADAL" clId="{6F3E6B8A-6357-4C2F-B4D2-020F4A9AF22E}" dt="2023-07-19T13:20:24.981" v="29" actId="6549"/>
        <pc:sldMkLst>
          <pc:docMk/>
          <pc:sldMk cId="1104713580" sldId="472"/>
        </pc:sldMkLst>
        <pc:spChg chg="mod">
          <ac:chgData name="Greg Griggs" userId="b7a25be8-4060-4b33-bd35-7d336fca95d5" providerId="ADAL" clId="{6F3E6B8A-6357-4C2F-B4D2-020F4A9AF22E}" dt="2023-07-19T13:20:05.949" v="28" actId="20577"/>
          <ac:spMkLst>
            <pc:docMk/>
            <pc:sldMk cId="1104713580" sldId="472"/>
            <ac:spMk id="3" creationId="{462552CA-CDD5-4D19-809F-4880B95C15B7}"/>
          </ac:spMkLst>
        </pc:spChg>
      </pc:sldChg>
      <pc:sldChg chg="modNotesTx">
        <pc:chgData name="Greg Griggs" userId="b7a25be8-4060-4b33-bd35-7d336fca95d5" providerId="ADAL" clId="{6F3E6B8A-6357-4C2F-B4D2-020F4A9AF22E}" dt="2023-07-19T13:18:22.138" v="1" actId="6549"/>
        <pc:sldMkLst>
          <pc:docMk/>
          <pc:sldMk cId="1186459670" sldId="473"/>
        </pc:sldMkLst>
      </pc:sldChg>
      <pc:sldChg chg="modNotesTx">
        <pc:chgData name="Greg Griggs" userId="b7a25be8-4060-4b33-bd35-7d336fca95d5" providerId="ADAL" clId="{6F3E6B8A-6357-4C2F-B4D2-020F4A9AF22E}" dt="2023-07-19T13:18:17.324" v="0" actId="6549"/>
        <pc:sldMkLst>
          <pc:docMk/>
          <pc:sldMk cId="954152805" sldId="4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5F1CB85C-1EA3-EC45-939E-90F050522807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22B49837-A952-E645-A103-3379C0797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3B45D-0799-441B-B772-A3ED17C32B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4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0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9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4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30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49837-A952-E645-A103-3379C07972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7AA96C-4D6F-D44C-8925-73FBD0C52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7400" y="-27921"/>
            <a:ext cx="4533900" cy="690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5429250" cy="2387600"/>
          </a:xfrm>
          <a:noFill/>
        </p:spPr>
        <p:txBody>
          <a:bodyPr anchor="b">
            <a:normAutofit/>
          </a:bodyPr>
          <a:lstStyle>
            <a:lvl1pPr algn="l">
              <a:defRPr sz="7200" b="0" i="0" baseline="30000">
                <a:solidFill>
                  <a:srgbClr val="9E292F"/>
                </a:solidFill>
                <a:latin typeface="Futura PT Book" panose="020B05020202040203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542925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764610-471E-694A-88C8-960908590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5050" y="5755667"/>
            <a:ext cx="2515072" cy="6254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5FE1D3-CE67-3044-A52F-4FF00BEBF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"/>
          </a:blip>
          <a:srcRect l="6754" t="6495" r="-6754" b="14990"/>
          <a:stretch/>
        </p:blipFill>
        <p:spPr>
          <a:xfrm>
            <a:off x="0" y="1"/>
            <a:ext cx="3108808" cy="687894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045805-07C1-E54D-884D-7921D674CDD3}"/>
              </a:ext>
            </a:extLst>
          </p:cNvPr>
          <p:cNvCxnSpPr>
            <a:cxnSpLocks/>
          </p:cNvCxnSpPr>
          <p:nvPr userDrawn="1"/>
        </p:nvCxnSpPr>
        <p:spPr>
          <a:xfrm>
            <a:off x="803030" y="3422179"/>
            <a:ext cx="941246" cy="0"/>
          </a:xfrm>
          <a:prstGeom prst="line">
            <a:avLst/>
          </a:prstGeom>
          <a:ln w="50800">
            <a:solidFill>
              <a:srgbClr val="466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1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06828"/>
            <a:ext cx="7886700" cy="40258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296-60C8-C048-A0AF-335BD16D9290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1675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1675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FE17-62B1-C644-88B6-BC022516EA6E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734890"/>
          </a:xfrm>
        </p:spPr>
        <p:txBody>
          <a:bodyPr/>
          <a:lstStyle>
            <a:lvl1pPr marL="0" indent="0">
              <a:buNone/>
              <a:defRPr sz="2400">
                <a:solidFill>
                  <a:srgbClr val="74798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006-E9F6-B142-AC29-0175A30C1680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6829"/>
            <a:ext cx="7886700" cy="4037444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9EAEBF"/>
                </a:solidFill>
              </a:defRPr>
            </a:lvl2pPr>
            <a:lvl3pPr>
              <a:defRPr sz="1800">
                <a:solidFill>
                  <a:srgbClr val="9EAEBF"/>
                </a:solidFill>
              </a:defRPr>
            </a:lvl3pPr>
            <a:lvl4pPr>
              <a:defRPr sz="1600">
                <a:solidFill>
                  <a:srgbClr val="9EAEBF"/>
                </a:solidFill>
              </a:defRPr>
            </a:lvl4pPr>
            <a:lvl5pPr>
              <a:defRPr sz="1400">
                <a:solidFill>
                  <a:srgbClr val="9EAEB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DB2CE9-AECF-E141-9754-5FE8B2B3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478" y="6360366"/>
            <a:ext cx="894571" cy="365125"/>
          </a:xfrm>
        </p:spPr>
        <p:txBody>
          <a:bodyPr/>
          <a:lstStyle/>
          <a:p>
            <a:fld id="{CDE57006-E9F6-B142-AC29-0175A30C1680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0602EC-35E3-5644-A9E0-9AD9DDD4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60366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13D42E-D41B-F741-AC55-ECB5D1AE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60366"/>
            <a:ext cx="2057400" cy="365125"/>
          </a:xfrm>
        </p:spPr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9267"/>
            <a:ext cx="3886200" cy="42844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9267"/>
            <a:ext cx="3886200" cy="42844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00F-A4D7-9B4A-B762-F4D14432600D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08605"/>
            <a:ext cx="3868340" cy="578554"/>
          </a:xfrm>
        </p:spPr>
        <p:txBody>
          <a:bodyPr anchor="b"/>
          <a:lstStyle>
            <a:lvl1pPr marL="0" indent="0">
              <a:buNone/>
              <a:defRPr sz="2400" b="1" i="0">
                <a:latin typeface="Futura PT Demi" panose="020B05020202040203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03677"/>
            <a:ext cx="3868340" cy="32243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08605"/>
            <a:ext cx="3887391" cy="578554"/>
          </a:xfrm>
        </p:spPr>
        <p:txBody>
          <a:bodyPr anchor="b"/>
          <a:lstStyle>
            <a:lvl1pPr marL="0" indent="0">
              <a:buNone/>
              <a:defRPr sz="2400" b="1" i="0">
                <a:latin typeface="Futura PT Demi" panose="020B05020202040203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03677"/>
            <a:ext cx="3887391" cy="3224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0A16-BB6C-4A46-98C3-71B7773753ED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D6D7-0172-F94F-86A7-BF87CD4B9F47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87C-44F5-A546-9CE6-959995A71F8E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33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463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D91C-BD0C-7946-BC83-B9FC9F0BAD2E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2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53369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63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6367-CE72-F243-8F2B-93FD76A31104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84378-D524-0140-86EE-9995F5901F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661" y="5572463"/>
            <a:ext cx="9162661" cy="12855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372"/>
            <a:ext cx="7886700" cy="558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5867"/>
            <a:ext cx="7886700" cy="428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99" y="6361390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</a:lstStyle>
          <a:p>
            <a:fld id="{2CBDE838-7C92-AF4E-ACF4-5DEF22CB734A}" type="datetime1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6139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613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</a:lstStyle>
          <a:p>
            <a:fld id="{8B8D457F-7986-7140-BB5C-CD1AD75CE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76E6E9-B419-C745-87CA-AB1B86E541E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133070"/>
            <a:ext cx="722720" cy="2303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A8814-59F9-2D4E-86E5-87C24C47ED81}"/>
              </a:ext>
            </a:extLst>
          </p:cNvPr>
          <p:cNvCxnSpPr>
            <a:cxnSpLocks/>
          </p:cNvCxnSpPr>
          <p:nvPr userDrawn="1"/>
        </p:nvCxnSpPr>
        <p:spPr>
          <a:xfrm>
            <a:off x="-9331" y="6842006"/>
            <a:ext cx="9153331" cy="0"/>
          </a:xfrm>
          <a:prstGeom prst="line">
            <a:avLst/>
          </a:prstGeom>
          <a:ln w="50800">
            <a:solidFill>
              <a:srgbClr val="9E2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9E292F"/>
          </a:solidFill>
          <a:latin typeface="Futura PT Book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747985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47985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47985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747985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747985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cms.gov/innovation-models/making-care-primar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ncafp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hawn@ncafp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176052" cy="3047999"/>
          </a:xfrm>
        </p:spPr>
        <p:txBody>
          <a:bodyPr>
            <a:normAutofit/>
          </a:bodyPr>
          <a:lstStyle/>
          <a:p>
            <a:r>
              <a:rPr lang="en-US" dirty="0"/>
              <a:t>Making Care Primary:</a:t>
            </a:r>
            <a:br>
              <a:rPr lang="en-US" dirty="0"/>
            </a:br>
            <a:r>
              <a:rPr lang="en-US" dirty="0"/>
              <a:t>CMS Alternative Payment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7120"/>
            <a:ext cx="7621313" cy="1752600"/>
          </a:xfrm>
        </p:spPr>
        <p:txBody>
          <a:bodyPr>
            <a:normAutofit/>
          </a:bodyPr>
          <a:lstStyle/>
          <a:p>
            <a:r>
              <a:rPr lang="en-US" dirty="0"/>
              <a:t>Greg Griggs, MPA, CAE</a:t>
            </a:r>
          </a:p>
          <a:p>
            <a:r>
              <a:rPr lang="en-US" dirty="0"/>
              <a:t>NCAFP Executive VP &amp;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Track Three- Optimizing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7480"/>
            <a:ext cx="7886700" cy="4037444"/>
          </a:xfrm>
        </p:spPr>
        <p:txBody>
          <a:bodyPr>
            <a:normAutofit/>
          </a:bodyPr>
          <a:lstStyle/>
          <a:p>
            <a:r>
              <a:rPr lang="en-US" sz="3200" dirty="0"/>
              <a:t>Moves practices to full prospective, population-based payments. </a:t>
            </a:r>
          </a:p>
          <a:p>
            <a:r>
              <a:rPr lang="en-US" sz="3200" dirty="0"/>
              <a:t>Greatest incentives for improving outcome – up to 60 percent.</a:t>
            </a:r>
          </a:p>
          <a:p>
            <a:r>
              <a:rPr lang="en-US" sz="3200" dirty="0"/>
              <a:t>Practices asked to deepen connections with community resources and specialists.</a:t>
            </a:r>
          </a:p>
          <a:p>
            <a:r>
              <a:rPr lang="en-US" sz="3200" dirty="0"/>
              <a:t>Time-limited co-management agreement with specialists.</a:t>
            </a: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Payment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44153"/>
            <a:ext cx="8610600" cy="48949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47985"/>
                </a:solidFill>
              </a:rPr>
              <a:t>UIP – Upfront Infrastructure Payments – Only Track 1. ($145K).</a:t>
            </a:r>
          </a:p>
          <a:p>
            <a:r>
              <a:rPr lang="en-US" sz="3200" dirty="0"/>
              <a:t>ESP – Enhanced Services Payments – All Tracks.  Goes down as you move forward.  Clinical risk tiers.</a:t>
            </a:r>
          </a:p>
          <a:p>
            <a:r>
              <a:rPr lang="en-US" sz="3200" dirty="0">
                <a:solidFill>
                  <a:srgbClr val="747985"/>
                </a:solidFill>
              </a:rPr>
              <a:t>PPCP – Prospective Primary Care Payment – Track 2 (50%) and 3 (100%).  Based on historical billing plus a regional component beginning in Year 3.</a:t>
            </a:r>
          </a:p>
          <a:p>
            <a:r>
              <a:rPr lang="en-US" sz="3200" dirty="0"/>
              <a:t>PIP – Performance Incentive Bonus – Based on meeting quality metrics.  Up to 45% bonus in Tier 2 and up to 60% bonus in Tier 3.</a:t>
            </a:r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0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9305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More on Enhanced Services Payments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44153"/>
            <a:ext cx="8610600" cy="4894943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CD6C8-32BD-A51D-07C6-5BDCDE84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99351"/>
            <a:ext cx="8679651" cy="39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71"/>
            <a:ext cx="8955678" cy="1143000"/>
          </a:xfrm>
        </p:spPr>
        <p:txBody>
          <a:bodyPr>
            <a:normAutofit/>
          </a:bodyPr>
          <a:lstStyle/>
          <a:p>
            <a:r>
              <a:rPr lang="en-US" dirty="0"/>
              <a:t>Payment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780176"/>
            <a:ext cx="8610600" cy="48949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47985"/>
                </a:solidFill>
              </a:rPr>
              <a:t>E-consults with a specialists - $40 per service payment subject to geographic adjustment for primary care practice. (Track 2 and 3)</a:t>
            </a:r>
          </a:p>
          <a:p>
            <a:r>
              <a:rPr lang="en-US" sz="3200" dirty="0"/>
              <a:t>Ambulatory Co-Management Code for Specialists - $50 per beneficiary per month for time-limited co-management activities designed to encourage specialist involvement with primary care. (Track 3) </a:t>
            </a:r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9305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Performance Metric/Bonuses – Short List and Measures that Matter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44153"/>
            <a:ext cx="8610600" cy="4894943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02D5D-B52F-0C6F-375F-17523CAD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270"/>
            <a:ext cx="9144000" cy="3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0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D2AD-81F4-E331-F488-2D4C99AD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56CA-6499-0B22-2936-B3553303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EA78E-7CF1-8CE3-A5A7-4476CC6A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136"/>
            <a:ext cx="9144000" cy="49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North Carolina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829"/>
            <a:ext cx="7886700" cy="4030371"/>
          </a:xfrm>
        </p:spPr>
        <p:txBody>
          <a:bodyPr>
            <a:noAutofit/>
          </a:bodyPr>
          <a:lstStyle/>
          <a:p>
            <a:r>
              <a:rPr lang="en-US" sz="3200" dirty="0"/>
              <a:t>Desire for greater investment in primary care to prevent downstream costs. Aligns with Study of Primary Care Investment.</a:t>
            </a:r>
          </a:p>
          <a:p>
            <a:r>
              <a:rPr lang="en-US" sz="3200" dirty="0"/>
              <a:t>Medicaid work around Social Determinants of Health and Better Care Management.</a:t>
            </a:r>
          </a:p>
          <a:p>
            <a:r>
              <a:rPr lang="en-US" sz="3200" dirty="0"/>
              <a:t>Desire for move away from fee for service and pay for outcomes.  Keep people healthy.</a:t>
            </a:r>
          </a:p>
          <a:p>
            <a:r>
              <a:rPr lang="en-US" sz="3200" dirty="0"/>
              <a:t>Desire to increase the primary care workforce.</a:t>
            </a:r>
          </a:p>
        </p:txBody>
      </p:sp>
    </p:spTree>
    <p:extLst>
      <p:ext uri="{BB962C8B-B14F-4D97-AF65-F5344CB8AC3E}">
        <p14:creationId xmlns:p14="http://schemas.microsoft.com/office/powerpoint/2010/main" val="391952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Main Takeaways from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Futura PT Book" panose="020B0604020202020204" charset="0"/>
                <a:ea typeface="Calibri" panose="020F0502020204030204" pitchFamily="34" charset="0"/>
              </a:rPr>
              <a:t>Access to high-quality primary care is associated with better health outcomes and equity for people and communities.</a:t>
            </a:r>
          </a:p>
          <a:p>
            <a:r>
              <a:rPr lang="en-US" sz="3200" dirty="0">
                <a:effectLst/>
                <a:latin typeface="Futura PT Book" panose="020B0604020202020204" charset="0"/>
                <a:ea typeface="Calibri" panose="020F0502020204030204" pitchFamily="34" charset="0"/>
              </a:rPr>
              <a:t>MCP is an important step in strengthening the primary care infrastructure in the country, especially for safety net and smaller or independent primary care organizations.</a:t>
            </a:r>
            <a:endParaRPr lang="en-US" sz="3200" dirty="0">
              <a:latin typeface="Futura PT Boo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Keys for True Success – Multi-Payer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158363"/>
            <a:ext cx="8481060" cy="454127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Futura PT Book" panose="020B0604020202020204" charset="0"/>
              </a:rPr>
              <a:t>Can’t be just a small number of patients.  Must be more than Medicare Fee For Service patients.</a:t>
            </a:r>
          </a:p>
          <a:p>
            <a:r>
              <a:rPr lang="en-US" sz="3200" dirty="0">
                <a:latin typeface="Futura PT Book" panose="020B0604020202020204" charset="0"/>
              </a:rPr>
              <a:t>Medicaid Alignment – Incorporate in re-procurement?</a:t>
            </a:r>
          </a:p>
          <a:p>
            <a:r>
              <a:rPr lang="en-US" sz="3200" dirty="0">
                <a:latin typeface="Futura PT Book" panose="020B0604020202020204" charset="0"/>
              </a:rPr>
              <a:t>Medicaid work potentially impacted by:</a:t>
            </a:r>
          </a:p>
          <a:p>
            <a:pPr lvl="1"/>
            <a:r>
              <a:rPr lang="en-US" sz="2800" dirty="0">
                <a:latin typeface="Futura PT Book" panose="020B0604020202020204" charset="0"/>
              </a:rPr>
              <a:t>Redeterminations</a:t>
            </a:r>
          </a:p>
          <a:p>
            <a:pPr lvl="1"/>
            <a:r>
              <a:rPr lang="en-US" sz="2800" dirty="0">
                <a:latin typeface="Futura PT Book" panose="020B0604020202020204" charset="0"/>
              </a:rPr>
              <a:t>Expansion Population</a:t>
            </a:r>
          </a:p>
          <a:p>
            <a:pPr lvl="1"/>
            <a:r>
              <a:rPr lang="en-US" sz="2800" dirty="0">
                <a:latin typeface="Futura PT Book" panose="020B0604020202020204" charset="0"/>
              </a:rPr>
              <a:t>Tailored Plans</a:t>
            </a:r>
          </a:p>
          <a:p>
            <a:r>
              <a:rPr lang="en-US" sz="3200" dirty="0">
                <a:latin typeface="Futura PT Book" panose="020B0604020202020204" charset="0"/>
              </a:rPr>
              <a:t>Private Payer Alignment – Blue Cross/State Health Plan, etc.</a:t>
            </a:r>
          </a:p>
        </p:txBody>
      </p:sp>
    </p:spTree>
    <p:extLst>
      <p:ext uri="{BB962C8B-B14F-4D97-AF65-F5344CB8AC3E}">
        <p14:creationId xmlns:p14="http://schemas.microsoft.com/office/powerpoint/2010/main" val="95415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AD11-B946-44D0-8A3C-2D9AD892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– CMMI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D0C6-40C9-470F-AB46-84AFFA9A4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3071"/>
            <a:ext cx="8180070" cy="4465682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n-US" sz="2800" u="sng" dirty="0">
                <a:solidFill>
                  <a:srgbClr val="323A4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https://innovation.cms.gov/innovation-models/making-care-primary</a:t>
            </a:r>
            <a:endParaRPr lang="en-US" sz="2800" u="sng" dirty="0">
              <a:solidFill>
                <a:srgbClr val="323A4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323A45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323A4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eneral Information on Model</a:t>
            </a: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Past Webinars</a:t>
            </a: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 Sheets</a:t>
            </a: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Upcoming Webinars</a:t>
            </a: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Submit a Letter of Interest</a:t>
            </a:r>
          </a:p>
          <a:p>
            <a:pPr fontAlgn="base">
              <a:spcBef>
                <a:spcPts val="0"/>
              </a:spcBef>
            </a:pPr>
            <a:r>
              <a:rPr lang="en-US" sz="2800" dirty="0">
                <a:solidFill>
                  <a:srgbClr val="323A4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endParaRPr lang="en-US" sz="2800" dirty="0">
              <a:solidFill>
                <a:srgbClr val="323A4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69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Provide an Overview of the Making Care Primary (MPC) Model</a:t>
            </a:r>
          </a:p>
          <a:p>
            <a:r>
              <a:rPr lang="en-US" altLang="en-US" sz="3200" dirty="0"/>
              <a:t>Examine How the MPC Model Aligns with What is Happening in North Carolina</a:t>
            </a:r>
          </a:p>
          <a:p>
            <a:r>
              <a:rPr lang="en-US" altLang="en-US" sz="3200" dirty="0"/>
              <a:t>Further Discussion on Increasing Primary Care Investment and Participation in Value-Based Payment 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335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2B5F-296F-4E82-B1F9-D8A740D9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085"/>
            <a:ext cx="7886700" cy="558219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A5B5-4BFF-4E44-AC5A-8B298ACF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501"/>
            <a:ext cx="8030608" cy="4563772"/>
          </a:xfrm>
        </p:spPr>
        <p:txBody>
          <a:bodyPr>
            <a:normAutofit/>
          </a:bodyPr>
          <a:lstStyle/>
          <a:p>
            <a:r>
              <a:rPr lang="en-US" dirty="0"/>
              <a:t>NCAFP</a:t>
            </a:r>
          </a:p>
          <a:p>
            <a:r>
              <a:rPr lang="en-US" dirty="0"/>
              <a:t>2501 Blue Ridge Road, Suite 120</a:t>
            </a:r>
          </a:p>
          <a:p>
            <a:r>
              <a:rPr lang="en-US" dirty="0"/>
              <a:t>Raleigh, NC 27607</a:t>
            </a:r>
          </a:p>
          <a:p>
            <a:r>
              <a:rPr lang="en-US" dirty="0"/>
              <a:t>(919)  833-2110</a:t>
            </a:r>
          </a:p>
          <a:p>
            <a:r>
              <a:rPr lang="en-US" dirty="0">
                <a:hlinkClick r:id="rId3"/>
              </a:rPr>
              <a:t>ggriggs@ncafp.com</a:t>
            </a:r>
            <a:endParaRPr lang="en-US" dirty="0"/>
          </a:p>
          <a:p>
            <a:r>
              <a:rPr lang="en-US" dirty="0">
                <a:hlinkClick r:id="rId4"/>
              </a:rPr>
              <a:t>shawn@ncafp.com</a:t>
            </a:r>
            <a:r>
              <a:rPr lang="en-US" dirty="0"/>
              <a:t> </a:t>
            </a:r>
          </a:p>
          <a:p>
            <a:r>
              <a:rPr lang="en-US" dirty="0"/>
              <a:t>Greg Griggs, MPA, CAE – Executive Vice President and CEO</a:t>
            </a:r>
          </a:p>
          <a:p>
            <a:r>
              <a:rPr lang="en-US" dirty="0"/>
              <a:t>Shawn Parker, JD, MPA – General Counsel and Chief of Staff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Making Care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828"/>
            <a:ext cx="7886700" cy="4467251"/>
          </a:xfrm>
        </p:spPr>
        <p:txBody>
          <a:bodyPr>
            <a:normAutofit/>
          </a:bodyPr>
          <a:lstStyle/>
          <a:p>
            <a:r>
              <a:rPr lang="en-US" sz="3200" dirty="0"/>
              <a:t>MCP:  A new Value-Based Payment and Delivery Model – Designed Specifically for Strengthening Primary Care</a:t>
            </a:r>
          </a:p>
          <a:p>
            <a:r>
              <a:rPr lang="en-US" sz="3200" dirty="0"/>
              <a:t>Pilot in Eight States Including North Carolina</a:t>
            </a:r>
          </a:p>
          <a:p>
            <a:r>
              <a:rPr lang="en-US" sz="3200" dirty="0"/>
              <a:t>Three-track Model</a:t>
            </a:r>
          </a:p>
          <a:p>
            <a:r>
              <a:rPr lang="en-US" sz="3200" dirty="0"/>
              <a:t>No Down-Side Risk</a:t>
            </a:r>
          </a:p>
          <a:p>
            <a:r>
              <a:rPr lang="en-US" sz="3200" dirty="0"/>
              <a:t>Designed for Independent Practices, FQHCs, Smaller Systems, etc. – Low Attribution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Making Care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7480"/>
            <a:ext cx="7886700" cy="40374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47985"/>
                </a:solidFill>
              </a:rPr>
              <a:t>Upfront i</a:t>
            </a:r>
            <a:r>
              <a:rPr lang="en-US" sz="3200" dirty="0"/>
              <a:t>nfrastructure funding for eligible organizations</a:t>
            </a:r>
          </a:p>
          <a:p>
            <a:r>
              <a:rPr lang="en-US" sz="3200" dirty="0"/>
              <a:t>10.5-year model for sustainability</a:t>
            </a:r>
          </a:p>
          <a:p>
            <a:r>
              <a:rPr lang="en-US" sz="3200" dirty="0"/>
              <a:t>Incorporation of specialty care partnerships</a:t>
            </a:r>
          </a:p>
          <a:p>
            <a:r>
              <a:rPr lang="en-US" sz="3200" dirty="0"/>
              <a:t>Support to reach patients beyond the walls of the clinic</a:t>
            </a:r>
          </a:p>
          <a:p>
            <a:endParaRPr lang="en-US" sz="3200" dirty="0"/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6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B36914-6B32-E0DD-7027-D301219C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36022"/>
            <a:ext cx="8829099" cy="45246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EC2D-A27F-9629-87F5-057B910F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457F-7986-7140-BB5C-CD1AD75CE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States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B07CBE-A7C6-024A-3353-BF0734872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018" y="1632857"/>
            <a:ext cx="8497964" cy="35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Progressive Three Track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7480"/>
            <a:ext cx="7886700" cy="40374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47985"/>
                </a:solidFill>
              </a:rPr>
              <a:t>Tracks based on experience level with value-based payments.</a:t>
            </a:r>
          </a:p>
          <a:p>
            <a:r>
              <a:rPr lang="en-US" sz="3200" dirty="0"/>
              <a:t>Supporting practices across a readiness continuum.</a:t>
            </a:r>
            <a:endParaRPr lang="en-US" sz="3200" dirty="0">
              <a:solidFill>
                <a:srgbClr val="747985"/>
              </a:solidFill>
            </a:endParaRPr>
          </a:p>
          <a:p>
            <a:r>
              <a:rPr lang="en-US" sz="3200" dirty="0"/>
              <a:t>Enhanced payments in all three tracks (increasing primary care investment).</a:t>
            </a:r>
          </a:p>
          <a:p>
            <a:r>
              <a:rPr lang="en-US" sz="3200" dirty="0"/>
              <a:t>Greater opportunities for bonus payments based on performance.</a:t>
            </a:r>
          </a:p>
          <a:p>
            <a:endParaRPr lang="en-US" sz="3200" dirty="0"/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2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 One- Building infrastructure/capacity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7480"/>
            <a:ext cx="7886700" cy="44653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100% Fee for Service</a:t>
            </a:r>
          </a:p>
          <a:p>
            <a:r>
              <a:rPr lang="en-US" sz="3200" dirty="0"/>
              <a:t>Can stay in track for up to 2.5 years.</a:t>
            </a:r>
          </a:p>
          <a:p>
            <a:r>
              <a:rPr lang="en-US" sz="3200" dirty="0"/>
              <a:t>Upfront Infrastructure payment -- $72,500 per year for two years – assist with risk stratification and better care management.</a:t>
            </a:r>
          </a:p>
          <a:p>
            <a:r>
              <a:rPr lang="en-US" sz="3200" dirty="0"/>
              <a:t>Additional Financial Incentives for improved outcomes</a:t>
            </a:r>
          </a:p>
          <a:p>
            <a:pPr lvl="1"/>
            <a:r>
              <a:rPr lang="en-US" sz="2800" dirty="0"/>
              <a:t>Performance Incentive payments up to 3%</a:t>
            </a:r>
          </a:p>
          <a:p>
            <a:r>
              <a:rPr lang="en-US" sz="3200" dirty="0"/>
              <a:t>Many practices in NC likely beyond this track.</a:t>
            </a: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8289-775E-4DA1-9581-8D6BDD7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48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Track Two- Improving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52CA-CDD5-4D19-809F-4880B95C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00909"/>
            <a:ext cx="8110401" cy="4699000"/>
          </a:xfrm>
        </p:spPr>
        <p:txBody>
          <a:bodyPr>
            <a:normAutofit/>
          </a:bodyPr>
          <a:lstStyle/>
          <a:p>
            <a:r>
              <a:rPr lang="en-US" sz="3200" dirty="0"/>
              <a:t>Can stay in track for up to 2.5 years.</a:t>
            </a:r>
          </a:p>
          <a:p>
            <a:r>
              <a:rPr lang="en-US" sz="3200" dirty="0"/>
              <a:t>Moves to half prospective, population-based payments. Half Fee for Service.</a:t>
            </a:r>
          </a:p>
          <a:p>
            <a:r>
              <a:rPr lang="en-US" sz="3200" dirty="0"/>
              <a:t>Additional financial incentives up 45 percent of overall payments.</a:t>
            </a:r>
          </a:p>
          <a:p>
            <a:r>
              <a:rPr lang="en-US" sz="3200" dirty="0"/>
              <a:t>Practices asked to increase partnerships with social services agencies and identify high quality Specialty Care Partners.</a:t>
            </a:r>
          </a:p>
          <a:p>
            <a:r>
              <a:rPr lang="en-US" sz="3200" dirty="0">
                <a:solidFill>
                  <a:srgbClr val="747985"/>
                </a:solidFill>
              </a:rPr>
              <a:t>Greater Behavioral Health Integration.</a:t>
            </a:r>
          </a:p>
          <a:p>
            <a:endParaRPr lang="en-US" sz="3200" dirty="0">
              <a:solidFill>
                <a:srgbClr val="747985"/>
              </a:solidFill>
            </a:endParaRPr>
          </a:p>
          <a:p>
            <a:endParaRPr lang="en-US" dirty="0">
              <a:solidFill>
                <a:srgbClr val="74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0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FP_Ppt Template" id="{BF2E877D-C70B-40A5-920F-00AA62C402EE}" vid="{A30CC410-5969-46C2-8F47-DA30D3B81C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790</Words>
  <Application>Microsoft Office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Futura PT Demi</vt:lpstr>
      <vt:lpstr>Arial</vt:lpstr>
      <vt:lpstr>Calibri</vt:lpstr>
      <vt:lpstr>Futura PT Book</vt:lpstr>
      <vt:lpstr>Office Theme</vt:lpstr>
      <vt:lpstr>Making Care Primary: CMS Alternative Payment Model</vt:lpstr>
      <vt:lpstr>Goals for Today</vt:lpstr>
      <vt:lpstr>What is Making Care Primary</vt:lpstr>
      <vt:lpstr>What is Making Care Primary</vt:lpstr>
      <vt:lpstr>PowerPoint Presentation</vt:lpstr>
      <vt:lpstr>Participating States</vt:lpstr>
      <vt:lpstr>Progressive Three Track Approach</vt:lpstr>
      <vt:lpstr>Track One- Building infrastructure/capacity</vt:lpstr>
      <vt:lpstr>Track Two- Improving Efficiency</vt:lpstr>
      <vt:lpstr>Track Three- Optimizing Care</vt:lpstr>
      <vt:lpstr>Payment Model</vt:lpstr>
      <vt:lpstr>More on Enhanced Services Payments </vt:lpstr>
      <vt:lpstr>Payment Model</vt:lpstr>
      <vt:lpstr>Quality Performance Metric/Bonuses – Short List and Measures that Matter </vt:lpstr>
      <vt:lpstr>PowerPoint Presentation</vt:lpstr>
      <vt:lpstr>North Carolina Alignment</vt:lpstr>
      <vt:lpstr>Main Takeaways from Announcement</vt:lpstr>
      <vt:lpstr>Keys for True Success – Multi-Payer Alignment</vt:lpstr>
      <vt:lpstr>More Information – CMMI Website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</dc:title>
  <dc:subject/>
  <dc:creator>Olivia Fung</dc:creator>
  <cp:keywords/>
  <dc:description/>
  <cp:lastModifiedBy>Greg Griggs</cp:lastModifiedBy>
  <cp:revision>72</cp:revision>
  <cp:lastPrinted>2022-07-11T13:17:15Z</cp:lastPrinted>
  <dcterms:created xsi:type="dcterms:W3CDTF">2018-11-13T19:45:33Z</dcterms:created>
  <dcterms:modified xsi:type="dcterms:W3CDTF">2023-07-19T13:22:04Z</dcterms:modified>
  <cp:category/>
</cp:coreProperties>
</file>