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18"/>
  </p:notesMasterIdLst>
  <p:sldIdLst>
    <p:sldId id="256" r:id="rId2"/>
    <p:sldId id="258" r:id="rId3"/>
    <p:sldId id="259" r:id="rId4"/>
    <p:sldId id="265" r:id="rId5"/>
    <p:sldId id="262" r:id="rId6"/>
    <p:sldId id="285" r:id="rId7"/>
    <p:sldId id="263" r:id="rId8"/>
    <p:sldId id="291" r:id="rId9"/>
    <p:sldId id="290" r:id="rId10"/>
    <p:sldId id="267" r:id="rId11"/>
    <p:sldId id="284" r:id="rId12"/>
    <p:sldId id="261" r:id="rId13"/>
    <p:sldId id="293" r:id="rId14"/>
    <p:sldId id="292" r:id="rId15"/>
    <p:sldId id="289" r:id="rId16"/>
    <p:sldId id="27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251C16A-33EC-449A-9CBF-85734603BE6D}">
  <a:tblStyle styleId="{E251C16A-33EC-449A-9CBF-85734603BE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434" autoAdjust="0"/>
  </p:normalViewPr>
  <p:slideViewPr>
    <p:cSldViewPr snapToGrid="0">
      <p:cViewPr varScale="1">
        <p:scale>
          <a:sx n="93" d="100"/>
          <a:sy n="93" d="100"/>
        </p:scale>
        <p:origin x="44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0427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708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41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41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51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403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501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19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17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60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3965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42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4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CA" dirty="0" smtClean="0"/>
          </a:p>
          <a:p>
            <a:pPr lvl="0">
              <a:spcBef>
                <a:spcPts val="0"/>
              </a:spcBef>
              <a:buNone/>
            </a:pPr>
            <a:endParaRPr lang="en-CA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38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3" indent="-342900">
              <a:buFont typeface="+mj-lt"/>
              <a:buAutoNum type="arabicPeriod"/>
            </a:pPr>
            <a:r>
              <a:rPr lang="en-CA" sz="1600" dirty="0" smtClean="0"/>
              <a:t> Primary socialization is the first socialization which the individual undergoes in his childhood, it makes us become member of a society. </a:t>
            </a:r>
          </a:p>
          <a:p>
            <a:pPr marL="342900" lvl="3" indent="-342900">
              <a:buFont typeface="+mj-lt"/>
              <a:buAutoNum type="arabicPeriod"/>
            </a:pPr>
            <a:r>
              <a:rPr lang="en-CA" sz="1600" dirty="0" smtClean="0"/>
              <a:t>Secondary socialization consists of any posterior process which allows to incorporate an individual already socialized in one of the subgroups of the: association, profession, etc. </a:t>
            </a:r>
            <a:r>
              <a:rPr lang="fr-FR" sz="1600" dirty="0" smtClean="0"/>
              <a:t>(Berger &amp; </a:t>
            </a:r>
            <a:r>
              <a:rPr lang="fr-FR" sz="1600" dirty="0" err="1" smtClean="0"/>
              <a:t>Luckmann</a:t>
            </a:r>
            <a:r>
              <a:rPr lang="fr-FR" sz="1600" dirty="0" smtClean="0"/>
              <a:t>, 2006). </a:t>
            </a:r>
            <a:endParaRPr lang="en-CA" sz="1600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831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85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03524" y="1735750"/>
            <a:ext cx="34863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703524" y="2763851"/>
            <a:ext cx="34863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66375" y="358384"/>
            <a:ext cx="5626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29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66375" y="642309"/>
            <a:ext cx="3966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66375" y="1609349"/>
            <a:ext cx="3966600" cy="283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66375" y="358384"/>
            <a:ext cx="5626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3761703" y="1310800"/>
            <a:ext cx="2730900" cy="304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ig posti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‹N°›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66375" y="358384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ct val="1000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2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lnSpc>
                <a:spcPct val="106000"/>
              </a:lnSpc>
              <a:spcBef>
                <a:spcPts val="0"/>
              </a:spcBef>
              <a:buClr>
                <a:srgbClr val="0B5394"/>
              </a:buClr>
              <a:buSzPct val="1000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rPr>
              <a:t>‹N°›</a:t>
            </a:fld>
            <a:endParaRPr lang="en" sz="1300">
              <a:solidFill>
                <a:srgbClr val="7F6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8" r:id="rId6"/>
    <p:sldLayoutId id="2147483659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763748" y="1033364"/>
            <a:ext cx="3415802" cy="2748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CA" sz="2400" dirty="0"/>
              <a:t>Collection development and cultural context: The accommodation of professional to cultural values among Senegalese Academic Librarians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 idx="4294967295"/>
          </p:nvPr>
        </p:nvSpPr>
        <p:spPr>
          <a:xfrm>
            <a:off x="4952144" y="2753474"/>
            <a:ext cx="3474174" cy="17833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1800" dirty="0" smtClean="0"/>
              <a:t>Theoretical Background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T</a:t>
            </a:r>
            <a:r>
              <a:rPr lang="en-CA" sz="1800" dirty="0" smtClean="0"/>
              <a:t>he </a:t>
            </a:r>
            <a:r>
              <a:rPr lang="en-CA" sz="1800" dirty="0"/>
              <a:t>Schwartz theory of basic values identifies </a:t>
            </a:r>
            <a:r>
              <a:rPr lang="en-CA" sz="1800" dirty="0" smtClean="0"/>
              <a:t>10 basic </a:t>
            </a:r>
            <a:r>
              <a:rPr lang="en-CA" sz="1800" dirty="0"/>
              <a:t>personal values </a:t>
            </a:r>
            <a:r>
              <a:rPr lang="en-CA" sz="1800" dirty="0" smtClean="0"/>
              <a:t>common to all human beings</a:t>
            </a:r>
            <a:endParaRPr lang="en" sz="1800" dirty="0"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149" name="Shape 149"/>
          <p:cNvSpPr/>
          <p:nvPr/>
        </p:nvSpPr>
        <p:spPr>
          <a:xfrm>
            <a:off x="7144324" y="1041799"/>
            <a:ext cx="1131192" cy="1357521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5" y="533736"/>
            <a:ext cx="4443160" cy="391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57447" y="486177"/>
            <a:ext cx="5876818" cy="112686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2200" dirty="0" smtClean="0"/>
              <a:t>Accommodation of professional to cultural values: exploring intellectuel freedom among </a:t>
            </a:r>
            <a:r>
              <a:rPr lang="en-CA" sz="2200" dirty="0"/>
              <a:t>Senegalese academic librarians</a:t>
            </a:r>
            <a:endParaRPr lang="en" sz="2200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57546" y="1613043"/>
            <a:ext cx="5835029" cy="27544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/>
            <a:r>
              <a:rPr lang="fr-FR" sz="2400" dirty="0" smtClean="0"/>
              <a:t> </a:t>
            </a:r>
            <a:r>
              <a:rPr lang="en-CA" sz="2400" dirty="0" smtClean="0"/>
              <a:t>We </a:t>
            </a:r>
            <a:r>
              <a:rPr lang="en-CA" sz="2400" dirty="0"/>
              <a:t>describe and explore the interactive co-existence and adaptation of professional values within the cultural value system of Senegalese academic </a:t>
            </a:r>
            <a:r>
              <a:rPr lang="en-CA" sz="2400" dirty="0" smtClean="0"/>
              <a:t>librarians.</a:t>
            </a:r>
          </a:p>
          <a:p>
            <a:pPr marL="457200" lvl="0" indent="-228600"/>
            <a:r>
              <a:rPr lang="fr-CA" sz="2400" dirty="0"/>
              <a:t> </a:t>
            </a:r>
            <a:r>
              <a:rPr lang="en-US" sz="2400" dirty="0" smtClean="0"/>
              <a:t>We emphasize here on </a:t>
            </a:r>
            <a:r>
              <a:rPr lang="en-US" sz="2400" smtClean="0"/>
              <a:t>intellectual freedom.</a:t>
            </a:r>
            <a:endParaRPr lang="en-US" sz="2400" dirty="0" smtClean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96" name="Shape 96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718709" y="486177"/>
            <a:ext cx="5455577" cy="3906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 smtClean="0"/>
              <a:t>          Findings (1)</a:t>
            </a:r>
            <a:endParaRPr lang="en" sz="2400" dirty="0"/>
          </a:p>
        </p:txBody>
      </p:sp>
      <p:pic>
        <p:nvPicPr>
          <p:cNvPr id="96" name="Shape 96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9" y="781050"/>
            <a:ext cx="2240248" cy="37293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57" y="781049"/>
            <a:ext cx="3585681" cy="372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66374" y="486176"/>
            <a:ext cx="5909579" cy="7296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Findings (2)</a:t>
            </a:r>
            <a:endParaRPr lang="en" sz="2400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41066" y="1147296"/>
            <a:ext cx="5876818" cy="32705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/>
            <a:r>
              <a:rPr lang="en-CA" dirty="0"/>
              <a:t>O</a:t>
            </a:r>
            <a:r>
              <a:rPr lang="en-CA" dirty="0" smtClean="0"/>
              <a:t>n </a:t>
            </a:r>
            <a:r>
              <a:rPr lang="en-CA" dirty="0"/>
              <a:t>the cultural </a:t>
            </a:r>
            <a:r>
              <a:rPr lang="en-CA" dirty="0" smtClean="0"/>
              <a:t>level: Senegalese </a:t>
            </a:r>
            <a:r>
              <a:rPr lang="en-CA" dirty="0"/>
              <a:t>academic librarians </a:t>
            </a:r>
            <a:r>
              <a:rPr lang="en-CA" dirty="0" smtClean="0"/>
              <a:t>prioritize the </a:t>
            </a:r>
            <a:r>
              <a:rPr lang="en-CA" dirty="0"/>
              <a:t>interests of </a:t>
            </a:r>
            <a:r>
              <a:rPr lang="en-CA" dirty="0" smtClean="0"/>
              <a:t>their </a:t>
            </a:r>
            <a:r>
              <a:rPr lang="en-CA" dirty="0"/>
              <a:t>social </a:t>
            </a:r>
            <a:r>
              <a:rPr lang="en-CA" dirty="0" smtClean="0"/>
              <a:t>group, </a:t>
            </a:r>
            <a:r>
              <a:rPr lang="en-CA" dirty="0"/>
              <a:t>the respect of social order and adoption of normative behaviour in order to facilitate their relationships with the other group members. </a:t>
            </a:r>
            <a:endParaRPr lang="en-CA" dirty="0" smtClean="0"/>
          </a:p>
          <a:p>
            <a:pPr marL="457200" lvl="0" indent="-228600"/>
            <a:r>
              <a:rPr lang="en-CA" dirty="0" smtClean="0"/>
              <a:t>The value system favours </a:t>
            </a:r>
            <a:r>
              <a:rPr lang="en-CA" dirty="0"/>
              <a:t>a strong integration of the individual into a group but do not encourage an action and thought autonomy which may destroy social harmony. </a:t>
            </a:r>
            <a:endParaRPr lang="en" dirty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96" name="Shape 96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2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66374" y="486176"/>
            <a:ext cx="5909579" cy="7296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Findings (3)</a:t>
            </a:r>
            <a:endParaRPr lang="en" sz="2400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41066" y="1147296"/>
            <a:ext cx="6152894" cy="32705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/>
            <a:r>
              <a:rPr lang="en-CA" dirty="0"/>
              <a:t>On the professional </a:t>
            </a:r>
            <a:r>
              <a:rPr lang="en-CA" dirty="0" smtClean="0"/>
              <a:t>level : </a:t>
            </a:r>
            <a:r>
              <a:rPr lang="en-CA" dirty="0"/>
              <a:t>Senegalese academic librarians</a:t>
            </a:r>
            <a:r>
              <a:rPr lang="en-CA" dirty="0" smtClean="0"/>
              <a:t> </a:t>
            </a:r>
            <a:r>
              <a:rPr lang="en-CA" dirty="0"/>
              <a:t>regard access to information, preservation and conservation of heritage and the denial of all sorts of discriminations as essential professional values. </a:t>
            </a:r>
            <a:endParaRPr lang="en-CA" dirty="0" smtClean="0"/>
          </a:p>
          <a:p>
            <a:pPr marL="457200" lvl="0" indent="-228600"/>
            <a:r>
              <a:rPr lang="en-US" dirty="0" smtClean="0"/>
              <a:t>Intellectual</a:t>
            </a:r>
            <a:r>
              <a:rPr lang="fr-CA" dirty="0" smtClean="0"/>
              <a:t> </a:t>
            </a:r>
            <a:r>
              <a:rPr lang="en-US" dirty="0" smtClean="0"/>
              <a:t>freedom</a:t>
            </a:r>
            <a:r>
              <a:rPr lang="fr-CA" dirty="0"/>
              <a:t> </a:t>
            </a:r>
            <a:r>
              <a:rPr lang="en-US" dirty="0" smtClean="0"/>
              <a:t>is ranked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fr-CA" dirty="0" smtClean="0"/>
              <a:t>on </a:t>
            </a:r>
            <a:r>
              <a:rPr lang="fr-CA" dirty="0" smtClean="0"/>
              <a:t>11</a:t>
            </a:r>
            <a:endParaRPr lang="en-US" dirty="0" smtClean="0"/>
          </a:p>
          <a:p>
            <a:pPr marL="457200" lvl="0" indent="-228600"/>
            <a:r>
              <a:rPr lang="en-CA" dirty="0" smtClean="0"/>
              <a:t>In case of value conflict: seek of </a:t>
            </a:r>
            <a:r>
              <a:rPr lang="en-CA" dirty="0"/>
              <a:t>compromise, a balanced position </a:t>
            </a:r>
            <a:r>
              <a:rPr lang="en-CA" dirty="0" smtClean="0"/>
              <a:t>which </a:t>
            </a:r>
            <a:r>
              <a:rPr lang="en-CA" dirty="0"/>
              <a:t>does not basically </a:t>
            </a:r>
            <a:r>
              <a:rPr lang="en-CA" dirty="0" smtClean="0"/>
              <a:t>challenge cultural </a:t>
            </a:r>
            <a:r>
              <a:rPr lang="en-CA" dirty="0"/>
              <a:t>values. </a:t>
            </a:r>
            <a:endParaRPr lang="en-CA" dirty="0" smtClean="0"/>
          </a:p>
          <a:p>
            <a:pPr marL="457200" lvl="0" indent="-228600"/>
            <a:r>
              <a:rPr lang="en-CA" dirty="0" smtClean="0"/>
              <a:t>But the </a:t>
            </a:r>
            <a:r>
              <a:rPr lang="en-CA" dirty="0"/>
              <a:t>final decision is made in favour of cultural values. </a:t>
            </a:r>
            <a:endParaRPr lang="en" dirty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96" name="Shape 96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1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 </a:t>
            </a:r>
            <a:r>
              <a:rPr lang="en-CA" dirty="0"/>
              <a:t>This attitude furthered self-censorship in selecting materials for library collections.  Senegalese academic librarians tend to avoid book that might not reflect the beliefs or ideas of their </a:t>
            </a:r>
            <a:r>
              <a:rPr lang="en-CA" dirty="0" smtClean="0"/>
              <a:t>community</a:t>
            </a:r>
          </a:p>
          <a:p>
            <a:endParaRPr lang="en-CA" dirty="0" smtClean="0"/>
          </a:p>
          <a:p>
            <a:r>
              <a:rPr lang="fr-CA" dirty="0"/>
              <a:t> </a:t>
            </a:r>
            <a:r>
              <a:rPr lang="en-CA" dirty="0" smtClean="0"/>
              <a:t>Necessity </a:t>
            </a:r>
            <a:r>
              <a:rPr lang="en-CA" dirty="0"/>
              <a:t>to reinforce professional socialization </a:t>
            </a:r>
            <a:r>
              <a:rPr lang="en-CA" dirty="0" smtClean="0"/>
              <a:t>by  including courses on ethics </a:t>
            </a:r>
            <a:r>
              <a:rPr lang="en-CA" dirty="0"/>
              <a:t>and values in the training of Senegalese academic </a:t>
            </a:r>
            <a:r>
              <a:rPr lang="en-CA" dirty="0" smtClean="0"/>
              <a:t>librarians.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17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262" name="Shape 262"/>
          <p:cNvSpPr txBox="1">
            <a:spLocks noGrp="1"/>
          </p:cNvSpPr>
          <p:nvPr>
            <p:ph type="title" idx="4294967295"/>
          </p:nvPr>
        </p:nvSpPr>
        <p:spPr>
          <a:xfrm>
            <a:off x="866375" y="1023309"/>
            <a:ext cx="3966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Thank you!</a:t>
            </a:r>
            <a:endParaRPr lang="en" sz="6000" dirty="0"/>
          </a:p>
        </p:txBody>
      </p:sp>
      <p:sp>
        <p:nvSpPr>
          <p:cNvPr id="263" name="Shape 263"/>
          <p:cNvSpPr txBox="1">
            <a:spLocks noGrp="1"/>
          </p:cNvSpPr>
          <p:nvPr>
            <p:ph type="body" idx="4294967295"/>
          </p:nvPr>
        </p:nvSpPr>
        <p:spPr>
          <a:xfrm>
            <a:off x="866375" y="1955747"/>
            <a:ext cx="3966600" cy="210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 dirty="0" smtClean="0"/>
              <a:t>Questions</a:t>
            </a:r>
            <a:r>
              <a:rPr lang="en" sz="3600" dirty="0"/>
              <a:t>?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 smtClean="0"/>
              <a:t>Comments to:</a:t>
            </a:r>
            <a:endParaRPr lang="en" dirty="0"/>
          </a:p>
          <a:p>
            <a:pPr marL="228600"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/>
              <a:t>b</a:t>
            </a:r>
            <a:r>
              <a:rPr lang="en" dirty="0" smtClean="0"/>
              <a:t>ernard.dione@ucad.edu.sn</a:t>
            </a:r>
            <a:endParaRPr lang="en" dirty="0"/>
          </a:p>
          <a:p>
            <a:pPr marL="228600" lvl="0">
              <a:spcAft>
                <a:spcPts val="1000"/>
              </a:spcAft>
              <a:buNone/>
            </a:pPr>
            <a:r>
              <a:rPr lang="en-CA" dirty="0"/>
              <a:t>b</a:t>
            </a:r>
            <a:r>
              <a:rPr lang="en" dirty="0" smtClean="0"/>
              <a:t>ernard.dione@gmail.com</a:t>
            </a:r>
            <a:endParaRPr lang="en" dirty="0"/>
          </a:p>
        </p:txBody>
      </p:sp>
      <p:sp>
        <p:nvSpPr>
          <p:cNvPr id="264" name="Shape 264"/>
          <p:cNvSpPr/>
          <p:nvPr/>
        </p:nvSpPr>
        <p:spPr>
          <a:xfrm>
            <a:off x="5875462" y="1578258"/>
            <a:ext cx="1934245" cy="1786512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66375" y="756180"/>
            <a:ext cx="3966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CA" sz="6000" dirty="0"/>
              <a:t>Hello</a:t>
            </a:r>
            <a:r>
              <a:rPr lang="en-CA" sz="6000" dirty="0" smtClean="0"/>
              <a:t>!</a:t>
            </a:r>
            <a:endParaRPr lang="en" sz="6000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5694" y="1458929"/>
            <a:ext cx="4453578" cy="268155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Aft>
                <a:spcPts val="1000"/>
              </a:spcAft>
              <a:buNone/>
            </a:pPr>
            <a:r>
              <a:rPr lang="en-CA" sz="2800" dirty="0"/>
              <a:t>I am</a:t>
            </a:r>
            <a:r>
              <a:rPr lang="en" sz="2800" dirty="0" smtClean="0"/>
              <a:t> Bernard Dione</a:t>
            </a:r>
            <a:endParaRPr lang="en" sz="2800" dirty="0"/>
          </a:p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 smtClean="0"/>
              <a:t>I’ll talk about the importance of cultural context in the adoption of professional values. I’ll consider especially the accommodation of “</a:t>
            </a:r>
            <a:r>
              <a:rPr lang="en" smtClean="0"/>
              <a:t>intellectual freedom”and its impact on collection development. </a:t>
            </a:r>
            <a:endParaRPr lang="en" dirty="0"/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CA" dirty="0" smtClean="0"/>
              <a:t>B</a:t>
            </a:r>
            <a:r>
              <a:rPr lang="en" dirty="0" smtClean="0"/>
              <a:t>ernard.dione@ucad.edu.sn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75" name="Shape 75" descr="Death_to_stock_photography_Vibrant-(10-of-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7" y="547375"/>
            <a:ext cx="2825098" cy="282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57" y="497874"/>
            <a:ext cx="3022662" cy="331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703524" y="1735750"/>
            <a:ext cx="34863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Profession,Values,… ?</a:t>
            </a:r>
            <a:endParaRPr lang="en" dirty="0"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703524" y="2763851"/>
            <a:ext cx="34863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Words and things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66375" y="578799"/>
            <a:ext cx="3966600" cy="56507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800" dirty="0" smtClean="0"/>
              <a:t>Profession</a:t>
            </a:r>
            <a:endParaRPr lang="en" sz="2800"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50013" y="1068513"/>
            <a:ext cx="4469259" cy="33082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−"/>
            </a:pPr>
            <a:r>
              <a:rPr lang="en-CA" sz="1600" dirty="0" smtClean="0">
                <a:cs typeface="Times New Roman" panose="02020603050405020304" pitchFamily="18" charset="0"/>
              </a:rPr>
              <a:t>“[…] a service </a:t>
            </a:r>
            <a:r>
              <a:rPr lang="en-CA" sz="1600" dirty="0">
                <a:cs typeface="Times New Roman" panose="02020603050405020304" pitchFamily="18" charset="0"/>
              </a:rPr>
              <a:t>performed for the benefit of humanity and with a high sense of purpose and dedication</a:t>
            </a:r>
            <a:r>
              <a:rPr lang="en-CA" sz="1600" dirty="0" smtClean="0">
                <a:cs typeface="Times New Roman" panose="02020603050405020304" pitchFamily="18" charset="0"/>
              </a:rPr>
              <a:t>.</a:t>
            </a:r>
            <a:r>
              <a:rPr lang="en-CA" sz="1600" dirty="0" smtClean="0"/>
              <a:t>” (</a:t>
            </a:r>
            <a:r>
              <a:rPr lang="en-CA" sz="1600" dirty="0" err="1" smtClean="0"/>
              <a:t>Shera</a:t>
            </a:r>
            <a:r>
              <a:rPr lang="en-CA" sz="1600" dirty="0" smtClean="0"/>
              <a:t>, 1970, p,29). </a:t>
            </a:r>
          </a:p>
          <a:p>
            <a:pPr marL="285750" lvl="0" indent="-285750">
              <a:buFontTx/>
              <a:buChar char="−"/>
            </a:pPr>
            <a:r>
              <a:rPr lang="en-CA" sz="1600" dirty="0"/>
              <a:t>According to </a:t>
            </a:r>
            <a:r>
              <a:rPr lang="en-CA" sz="1600" dirty="0" smtClean="0"/>
              <a:t>the functionalist </a:t>
            </a:r>
            <a:r>
              <a:rPr lang="en-CA" sz="1600" dirty="0"/>
              <a:t>perspective</a:t>
            </a:r>
            <a:r>
              <a:rPr lang="en-CA" sz="1600" dirty="0" smtClean="0"/>
              <a:t>, 3 core </a:t>
            </a:r>
            <a:r>
              <a:rPr lang="en-CA" sz="1600" dirty="0" err="1" smtClean="0"/>
              <a:t>criterias</a:t>
            </a:r>
            <a:r>
              <a:rPr lang="en-CA" sz="1600" dirty="0" smtClean="0"/>
              <a:t> are required to define a profession: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CA" sz="1600" dirty="0" smtClean="0"/>
              <a:t>a </a:t>
            </a:r>
            <a:r>
              <a:rPr lang="en-CA" sz="1600" dirty="0"/>
              <a:t>formal technical training</a:t>
            </a:r>
            <a:r>
              <a:rPr lang="en-CA" sz="1600" dirty="0" smtClean="0"/>
              <a:t>;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CA" sz="1600" dirty="0" smtClean="0"/>
              <a:t>skills </a:t>
            </a:r>
            <a:r>
              <a:rPr lang="en-CA" sz="1600" dirty="0"/>
              <a:t>and competencies</a:t>
            </a:r>
            <a:r>
              <a:rPr lang="en-CA" sz="1600" dirty="0" smtClean="0"/>
              <a:t>;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CA" sz="1600" dirty="0" smtClean="0"/>
              <a:t>some </a:t>
            </a:r>
            <a:r>
              <a:rPr lang="en-CA" sz="1600" dirty="0"/>
              <a:t>institutional means of making sure that such </a:t>
            </a:r>
            <a:r>
              <a:rPr lang="en-CA" sz="1600" dirty="0" smtClean="0"/>
              <a:t>competences </a:t>
            </a:r>
            <a:r>
              <a:rPr lang="en-CA" sz="1600" dirty="0"/>
              <a:t>will be put to socially responsible </a:t>
            </a:r>
            <a:r>
              <a:rPr lang="en-CA" sz="1600" dirty="0" smtClean="0"/>
              <a:t>uses.</a:t>
            </a:r>
          </a:p>
          <a:p>
            <a:pPr lvl="1">
              <a:buNone/>
            </a:pPr>
            <a:r>
              <a:rPr lang="en-CA" sz="1600" dirty="0" smtClean="0"/>
              <a:t>The item (3) implies Values and Ethics </a:t>
            </a:r>
            <a:endParaRPr lang="en-CA" sz="1600" dirty="0"/>
          </a:p>
        </p:txBody>
      </p:sp>
      <p:pic>
        <p:nvPicPr>
          <p:cNvPr id="132" name="Shape 132" descr="DeathtoStock_CreativeSpace4-11.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7" y="547375"/>
            <a:ext cx="2825098" cy="282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739739" y="668951"/>
            <a:ext cx="4471670" cy="9543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Our dedication as a librarian?</a:t>
            </a:r>
            <a:endParaRPr lang="en" dirty="0"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4294967295"/>
          </p:nvPr>
        </p:nvSpPr>
        <p:spPr>
          <a:xfrm>
            <a:off x="739738" y="1623317"/>
            <a:ext cx="4471671" cy="270210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CA" dirty="0" smtClean="0"/>
              <a:t>“The </a:t>
            </a:r>
            <a:r>
              <a:rPr lang="en-CA" dirty="0"/>
              <a:t>role of information institutions and professionals, including libraries and librarians, in modern society is to support the optimisation of the recording and representation of information and to provide access to </a:t>
            </a:r>
            <a:r>
              <a:rPr lang="en-CA" dirty="0" smtClean="0"/>
              <a:t>it</a:t>
            </a:r>
            <a:r>
              <a:rPr lang="en-CA" dirty="0"/>
              <a:t>”. </a:t>
            </a:r>
            <a:endParaRPr lang="en-CA" dirty="0" smtClean="0"/>
          </a:p>
          <a:p>
            <a:pPr lvl="0">
              <a:buNone/>
            </a:pPr>
            <a:endParaRPr lang="en-CA" dirty="0"/>
          </a:p>
          <a:p>
            <a:pPr lvl="0">
              <a:buNone/>
            </a:pPr>
            <a:r>
              <a:rPr lang="en-CA" dirty="0" smtClean="0"/>
              <a:t>(</a:t>
            </a:r>
            <a:r>
              <a:rPr lang="en-CA" dirty="0"/>
              <a:t>IFLA Code of Ethics for Librarians and other Information </a:t>
            </a:r>
            <a:r>
              <a:rPr lang="en-CA" dirty="0" smtClean="0"/>
              <a:t>Workers)</a:t>
            </a:r>
            <a:endParaRPr lang="en" dirty="0"/>
          </a:p>
        </p:txBody>
      </p:sp>
      <p:sp>
        <p:nvSpPr>
          <p:cNvPr id="104" name="Shape 104"/>
          <p:cNvSpPr/>
          <p:nvPr/>
        </p:nvSpPr>
        <p:spPr>
          <a:xfrm rot="1473029">
            <a:off x="5481677" y="2352112"/>
            <a:ext cx="856929" cy="834717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530815" y="1468645"/>
            <a:ext cx="375162" cy="36456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 rot="2487027">
            <a:off x="6289569" y="3122808"/>
            <a:ext cx="266888" cy="259347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56101" y="560116"/>
            <a:ext cx="3966600" cy="52894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 smtClean="0"/>
              <a:t>Value</a:t>
            </a:r>
            <a:endParaRPr lang="en"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856101" y="1089061"/>
            <a:ext cx="4581555" cy="32441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“[…] </a:t>
            </a:r>
            <a:r>
              <a:rPr lang="en-CA" dirty="0" smtClean="0"/>
              <a:t>an </a:t>
            </a:r>
            <a:r>
              <a:rPr lang="en-CA" dirty="0"/>
              <a:t>enduring belief that a specific mode of conduct or end-state of existence is personally or socially preferable to an opposite or converse mode of conduct or end-state of </a:t>
            </a:r>
            <a:r>
              <a:rPr lang="en-CA" dirty="0" smtClean="0"/>
              <a:t>existence” </a:t>
            </a:r>
            <a:r>
              <a:rPr lang="fr-FR" dirty="0" smtClean="0"/>
              <a:t>(</a:t>
            </a:r>
            <a:r>
              <a:rPr lang="fr-FR" dirty="0" err="1" smtClean="0"/>
              <a:t>Rokeach</a:t>
            </a:r>
            <a:r>
              <a:rPr lang="fr-FR" dirty="0" smtClean="0"/>
              <a:t> </a:t>
            </a:r>
            <a:r>
              <a:rPr lang="fr-FR" dirty="0"/>
              <a:t>(1973</a:t>
            </a:r>
            <a:r>
              <a:rPr lang="fr-FR" dirty="0" smtClean="0"/>
              <a:t>).</a:t>
            </a:r>
          </a:p>
          <a:p>
            <a:pPr lvl="0">
              <a:buNone/>
            </a:pPr>
            <a:endParaRPr lang="en-CA" dirty="0" smtClean="0"/>
          </a:p>
          <a:p>
            <a:pPr lvl="0">
              <a:buNone/>
            </a:pPr>
            <a:endParaRPr lang="en" dirty="0"/>
          </a:p>
        </p:txBody>
      </p:sp>
      <p:pic>
        <p:nvPicPr>
          <p:cNvPr id="132" name="Shape 132" descr="DeathtoStock_CreativeSpace4-11.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7" y="547375"/>
            <a:ext cx="2825098" cy="282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18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378410" y="554805"/>
            <a:ext cx="4695289" cy="47859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Values …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16" name="Shape 116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768437" y="507184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866374" y="924674"/>
            <a:ext cx="7537579" cy="3616504"/>
          </a:xfrm>
        </p:spPr>
        <p:txBody>
          <a:bodyPr/>
          <a:lstStyle/>
          <a:p>
            <a:r>
              <a:rPr lang="en-CA" dirty="0"/>
              <a:t>Values are cognitive representations of individual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needs </a:t>
            </a:r>
            <a:r>
              <a:rPr lang="en-CA" dirty="0"/>
              <a:t>and desires, and societal </a:t>
            </a:r>
            <a:r>
              <a:rPr lang="en-CA" dirty="0" smtClean="0"/>
              <a:t>demands.</a:t>
            </a:r>
          </a:p>
          <a:p>
            <a:pPr>
              <a:buNone/>
            </a:pPr>
            <a:endParaRPr lang="en-CA" dirty="0"/>
          </a:p>
          <a:p>
            <a:pPr marL="285750" indent="-285750"/>
            <a:r>
              <a:rPr lang="en-CA" dirty="0" smtClean="0"/>
              <a:t>They </a:t>
            </a:r>
            <a:r>
              <a:rPr lang="en-CA" dirty="0"/>
              <a:t>express what is important to people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/>
              <a:t> </a:t>
            </a:r>
            <a:r>
              <a:rPr lang="en-CA" dirty="0" smtClean="0"/>
              <a:t>Values </a:t>
            </a:r>
          </a:p>
          <a:p>
            <a:pPr>
              <a:buNone/>
            </a:pPr>
            <a:r>
              <a:rPr lang="en-CA" dirty="0"/>
              <a:t>	</a:t>
            </a:r>
            <a:r>
              <a:rPr lang="en-CA" dirty="0" smtClean="0"/>
              <a:t>(</a:t>
            </a:r>
            <a:r>
              <a:rPr lang="en-CA" dirty="0"/>
              <a:t>1) are </a:t>
            </a:r>
            <a:r>
              <a:rPr lang="en-CA" dirty="0" smtClean="0"/>
              <a:t>beliefs linked </a:t>
            </a:r>
            <a:r>
              <a:rPr lang="en-CA" dirty="0"/>
              <a:t>inextricably to affect; </a:t>
            </a:r>
            <a:endParaRPr lang="en-CA" dirty="0" smtClean="0"/>
          </a:p>
          <a:p>
            <a:pPr>
              <a:buNone/>
            </a:pPr>
            <a:r>
              <a:rPr lang="en-CA" dirty="0"/>
              <a:t>	</a:t>
            </a:r>
            <a:r>
              <a:rPr lang="en-CA" dirty="0" smtClean="0"/>
              <a:t>(</a:t>
            </a:r>
            <a:r>
              <a:rPr lang="en-CA" dirty="0"/>
              <a:t>2) pertain to desirable and end states or </a:t>
            </a:r>
            <a:r>
              <a:rPr lang="en-CA" dirty="0" smtClean="0"/>
              <a:t>behaviors;</a:t>
            </a:r>
          </a:p>
          <a:p>
            <a:pPr>
              <a:buNone/>
            </a:pPr>
            <a:r>
              <a:rPr lang="en-CA" dirty="0"/>
              <a:t>	</a:t>
            </a:r>
            <a:r>
              <a:rPr lang="en-CA" dirty="0" smtClean="0"/>
              <a:t>(</a:t>
            </a:r>
            <a:r>
              <a:rPr lang="en-CA" dirty="0"/>
              <a:t>3) transcend specific situations, </a:t>
            </a:r>
            <a:endParaRPr lang="en-CA" dirty="0" smtClean="0"/>
          </a:p>
          <a:p>
            <a:pPr>
              <a:buNone/>
            </a:pPr>
            <a:r>
              <a:rPr lang="en-CA" dirty="0"/>
              <a:t>	</a:t>
            </a:r>
            <a:r>
              <a:rPr lang="en-CA" dirty="0" smtClean="0"/>
              <a:t>(</a:t>
            </a:r>
            <a:r>
              <a:rPr lang="en-CA" dirty="0"/>
              <a:t>4) guide selection or evaluation of behaviors </a:t>
            </a:r>
            <a:r>
              <a:rPr lang="en-CA" dirty="0" smtClean="0"/>
              <a:t>and events</a:t>
            </a:r>
            <a:r>
              <a:rPr lang="en-CA" dirty="0"/>
              <a:t>, and </a:t>
            </a:r>
            <a:endParaRPr lang="en-CA" dirty="0" smtClean="0"/>
          </a:p>
          <a:p>
            <a:pPr>
              <a:buNone/>
            </a:pPr>
            <a:r>
              <a:rPr lang="en-CA" dirty="0"/>
              <a:t>	</a:t>
            </a:r>
            <a:r>
              <a:rPr lang="en-CA" dirty="0" smtClean="0"/>
              <a:t>(</a:t>
            </a:r>
            <a:r>
              <a:rPr lang="en-CA" dirty="0"/>
              <a:t>5) are ordered by relative </a:t>
            </a:r>
            <a:r>
              <a:rPr lang="en-CA" dirty="0" smtClean="0"/>
              <a:t>importance : value system</a:t>
            </a:r>
            <a:endParaRPr lang="fr-CA" dirty="0" smtClean="0"/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8644" y="513708"/>
            <a:ext cx="5989832" cy="702076"/>
          </a:xfrm>
        </p:spPr>
        <p:txBody>
          <a:bodyPr/>
          <a:lstStyle/>
          <a:p>
            <a:r>
              <a:rPr lang="en-CA" dirty="0" smtClean="0"/>
              <a:t>Values are socially constructed</a:t>
            </a:r>
            <a:endParaRPr lang="en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98644" y="1215783"/>
            <a:ext cx="5989831" cy="3460591"/>
          </a:xfrm>
        </p:spPr>
        <p:txBody>
          <a:bodyPr/>
          <a:lstStyle/>
          <a:p>
            <a:r>
              <a:rPr lang="en-CA" dirty="0"/>
              <a:t>The acquisition of </a:t>
            </a:r>
            <a:r>
              <a:rPr lang="en-CA" dirty="0" smtClean="0"/>
              <a:t>cultural </a:t>
            </a:r>
            <a:r>
              <a:rPr lang="en-CA" dirty="0"/>
              <a:t>values and </a:t>
            </a:r>
            <a:r>
              <a:rPr lang="en-CA" dirty="0" smtClean="0"/>
              <a:t>professional </a:t>
            </a:r>
            <a:r>
              <a:rPr lang="en-CA" dirty="0"/>
              <a:t>values </a:t>
            </a:r>
            <a:r>
              <a:rPr lang="en-CA" dirty="0" smtClean="0"/>
              <a:t>result </a:t>
            </a:r>
            <a:r>
              <a:rPr lang="en-CA" dirty="0"/>
              <a:t>from </a:t>
            </a:r>
            <a:r>
              <a:rPr lang="en-CA" dirty="0" smtClean="0"/>
              <a:t>the socialization process. </a:t>
            </a:r>
            <a:endParaRPr lang="en-CA" dirty="0"/>
          </a:p>
          <a:p>
            <a:r>
              <a:rPr lang="en-CA" dirty="0"/>
              <a:t>The socialization process include 2 phases: (1) primary socialization and (2) secondary. </a:t>
            </a:r>
          </a:p>
          <a:p>
            <a:pPr marL="342900" lvl="3" indent="-342900">
              <a:buFont typeface="+mj-lt"/>
              <a:buAutoNum type="arabicPeriod"/>
            </a:pPr>
            <a:r>
              <a:rPr lang="en-CA" sz="1600" dirty="0" smtClean="0"/>
              <a:t> Primary socialization : First step, from childhood, it makes us become member of a society. </a:t>
            </a:r>
          </a:p>
          <a:p>
            <a:pPr marL="342900" lvl="3" indent="-342900">
              <a:buFont typeface="+mj-lt"/>
              <a:buAutoNum type="arabicPeriod"/>
            </a:pPr>
            <a:r>
              <a:rPr lang="en-CA" sz="1600" dirty="0" smtClean="0"/>
              <a:t>Secondary socialization : all posterior processes which incorporate an individual already socialized in one of the subgroups of the society: association, profession, etc. </a:t>
            </a:r>
            <a:r>
              <a:rPr lang="fr-FR" sz="1600" dirty="0" smtClean="0"/>
              <a:t>(Berger &amp; </a:t>
            </a:r>
            <a:r>
              <a:rPr lang="fr-FR" sz="1600" dirty="0" err="1" smtClean="0"/>
              <a:t>Luckmann</a:t>
            </a:r>
            <a:r>
              <a:rPr lang="fr-FR" sz="1600" dirty="0" smtClean="0"/>
              <a:t>, 2006). </a:t>
            </a:r>
            <a:endParaRPr lang="en-CA" sz="1600" dirty="0"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49" name="Shape 149"/>
          <p:cNvSpPr/>
          <p:nvPr/>
        </p:nvSpPr>
        <p:spPr>
          <a:xfrm>
            <a:off x="7144324" y="1041799"/>
            <a:ext cx="1131192" cy="1357521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8644" y="513708"/>
            <a:ext cx="5989832" cy="702076"/>
          </a:xfrm>
        </p:spPr>
        <p:txBody>
          <a:bodyPr/>
          <a:lstStyle/>
          <a:p>
            <a:r>
              <a:rPr lang="en-CA" dirty="0" smtClean="0"/>
              <a:t>Value system / Value structure</a:t>
            </a:r>
            <a:endParaRPr lang="en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98644" y="1215783"/>
            <a:ext cx="5989831" cy="3460591"/>
          </a:xfrm>
        </p:spPr>
        <p:txBody>
          <a:bodyPr/>
          <a:lstStyle/>
          <a:p>
            <a:r>
              <a:rPr lang="en-CA" dirty="0" smtClean="0"/>
              <a:t> Value </a:t>
            </a:r>
            <a:r>
              <a:rPr lang="en-CA" dirty="0"/>
              <a:t>system </a:t>
            </a:r>
            <a:r>
              <a:rPr lang="en-CA" dirty="0" smtClean="0"/>
              <a:t>: the </a:t>
            </a:r>
            <a:r>
              <a:rPr lang="en-CA" dirty="0"/>
              <a:t>way values are </a:t>
            </a:r>
            <a:r>
              <a:rPr lang="en-CA" dirty="0" smtClean="0"/>
              <a:t>prioritized. </a:t>
            </a:r>
          </a:p>
          <a:p>
            <a:endParaRPr lang="en-CA" dirty="0" smtClean="0"/>
          </a:p>
          <a:p>
            <a:r>
              <a:rPr lang="en-CA" dirty="0"/>
              <a:t> </a:t>
            </a:r>
            <a:r>
              <a:rPr lang="en-CA" dirty="0" smtClean="0"/>
              <a:t>Value structure: the </a:t>
            </a:r>
            <a:r>
              <a:rPr lang="en-CA" dirty="0"/>
              <a:t>conflicts and compatibility among </a:t>
            </a:r>
            <a:r>
              <a:rPr lang="en-CA" dirty="0" smtClean="0"/>
              <a:t>values. </a:t>
            </a:r>
          </a:p>
          <a:p>
            <a:pPr lvl="1">
              <a:buNone/>
            </a:pPr>
            <a:r>
              <a:rPr lang="en-CA" dirty="0" smtClean="0"/>
              <a:t>        Ex. Values opposite on the Schwartz </a:t>
            </a:r>
            <a:r>
              <a:rPr lang="en-CA" i="1" dirty="0" err="1" smtClean="0"/>
              <a:t>Circumplex</a:t>
            </a:r>
            <a:r>
              <a:rPr lang="en-CA" dirty="0" smtClean="0"/>
              <a:t>               	usually conflict (see next slide).</a:t>
            </a:r>
          </a:p>
          <a:p>
            <a:pPr lvl="1">
              <a:buNone/>
            </a:pPr>
            <a:r>
              <a:rPr lang="fr-CA" dirty="0"/>
              <a:t> </a:t>
            </a:r>
            <a:r>
              <a:rPr lang="fr-CA" dirty="0" smtClean="0"/>
              <a:t>              Cultural </a:t>
            </a:r>
            <a:r>
              <a:rPr lang="en-US" dirty="0" smtClean="0"/>
              <a:t>values can conflict with professional 	ones.</a:t>
            </a:r>
          </a:p>
          <a:p>
            <a:r>
              <a:rPr lang="fr-CA" dirty="0" smtClean="0"/>
              <a:t> </a:t>
            </a:r>
            <a:r>
              <a:rPr lang="en-US" dirty="0" smtClean="0"/>
              <a:t>Important : How to make decisions in professional settings (e.g. when developing library collections) when cultural values conflict with professional values? </a:t>
            </a:r>
            <a:endParaRPr lang="en-US" dirty="0"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149" name="Shape 149"/>
          <p:cNvSpPr/>
          <p:nvPr/>
        </p:nvSpPr>
        <p:spPr>
          <a:xfrm>
            <a:off x="7144324" y="1041799"/>
            <a:ext cx="1131192" cy="1357521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7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716</Words>
  <Application>Microsoft Office PowerPoint</Application>
  <PresentationFormat>Affichage à l'écran (16:9)</PresentationFormat>
  <Paragraphs>83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Inconsolata</vt:lpstr>
      <vt:lpstr>Pangolin</vt:lpstr>
      <vt:lpstr>Times New Roman</vt:lpstr>
      <vt:lpstr>Jaques template</vt:lpstr>
      <vt:lpstr>Collection development and cultural context: The accommodation of professional to cultural values among Senegalese Academic Librarians</vt:lpstr>
      <vt:lpstr>Hello!</vt:lpstr>
      <vt:lpstr>Profession,Values,… ?</vt:lpstr>
      <vt:lpstr>Profession</vt:lpstr>
      <vt:lpstr>Our dedication as a librarian?</vt:lpstr>
      <vt:lpstr>Value</vt:lpstr>
      <vt:lpstr>Values …</vt:lpstr>
      <vt:lpstr>Values are socially constructed</vt:lpstr>
      <vt:lpstr>Value system / Value structure</vt:lpstr>
      <vt:lpstr>Theoretical Background   The Schwartz theory of basic values identifies 10 basic personal values common to all human beings</vt:lpstr>
      <vt:lpstr>Accommodation of professional to cultural values: exploring intellectuel freedom among Senegalese academic librarians</vt:lpstr>
      <vt:lpstr>          Findings (1)</vt:lpstr>
      <vt:lpstr>Findings (2)</vt:lpstr>
      <vt:lpstr>Findings (3)</vt:lpstr>
      <vt:lpstr>Conclusion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Mr DIONE</dc:creator>
  <cp:lastModifiedBy>Bernard Dione</cp:lastModifiedBy>
  <cp:revision>78</cp:revision>
  <dcterms:modified xsi:type="dcterms:W3CDTF">2018-08-27T00:32:55Z</dcterms:modified>
</cp:coreProperties>
</file>