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71170B-7516-4445-A08F-345AC20C0D51}">
  <a:tblStyle styleId="{5671170B-7516-4445-A08F-345AC20C0D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02" y="5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b5c2f79ef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b5c2f79ef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5c2f79ef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b5c2f79ef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aac54f82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baac54f82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aac54f82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baac54f82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aac54f82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aac54f82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5c2f79ef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b5c2f79ef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5c2f79ef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b5c2f79ef1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5c2f79ef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b5c2f79ef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bbb1a6e7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bbb1a6e7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5c2f79ef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b5c2f79ef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999a267d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999a267d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b5c2f79ef1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b5c2f79ef1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5c2f79ef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b5c2f79ef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b5c2f79ef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b5c2f79ef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987738a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987738a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987738ab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987738ab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999a267d2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999a267d2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999a267d2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999a267d2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987738ab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987738ab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b1dc0750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b1dc0750e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5c2f79ef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b5c2f79ef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lue.suny.edu/EP/EI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cs.google.com/presentation/d/1ehYZweHUhaAPY59BBTKmxuJvsUyFmpcAp9779x8tiMU/edit?usp=drive_web&amp;ouid=105057561059612315203" TargetMode="External"/><Relationship Id="rId4" Type="http://schemas.openxmlformats.org/officeDocument/2006/relationships/hyperlink" Target="https://sunycpd.eventsair.com/QuickEventWebsitePortal/suny-accessibility-week/site/ExtraContent/ContentPage?page=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unysysadmin-my.sharepoint.com/:x:/r/personal/nazely_kurkjian_suny_edu/_layouts/15/Doc.aspx?sourcedoc=%7B6CA9077E-DC69-4BAB-B9F7-2ABF1EDE8D0C%7D&amp;file=Deque%20University%20Administrators.xlsx&amp;wdOrigin=OFFICECOM-WEB.MAIN.MRU&amp;action=default&amp;mobileredirect=true&amp;cid=530afaf4-f91f-4cb1-b0dc-e406ce56d32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hyperlink" Target="https://sunysysadmin-my.sharepoint.com/:x:/r/personal/nazely_kurkjian_suny_edu/_layouts/15/Doc.aspx?sourcedoc=%7BB6700E95-D0FD-4BE8-A805-57C719AF20F2%7D&amp;file=EIT%20Accessibility%20Officers.xlsx&amp;wdOrigin=OFFICECOM-WEB.MAIN.MRU&amp;action=default&amp;mobileredirect=true&amp;cid=e1efdb69-21f1-433e-9319-d68b63b36af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ave.webaim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paciellogroup.com/color-contrast-checker/" TargetMode="External"/><Relationship Id="rId4" Type="http://schemas.openxmlformats.org/officeDocument/2006/relationships/hyperlink" Target="https://www.deque.com/ax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lcny.libwizard.com/f/vpat_product_testing_part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lcny.libwizard.com/f/vpat_product_testin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lcny.libguides.com/vendor_accessibility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ny.edu/sunypp/documents.cfm?doc_id=88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uny.edu/accessibilit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2497175"/>
            <a:ext cx="8732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40"/>
              <a:t>SUNY Library Accessibility Cohort Update</a:t>
            </a:r>
            <a:endParaRPr sz="354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44343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8, 2021</a:t>
            </a:r>
            <a:endParaRPr/>
          </a:p>
        </p:txBody>
      </p:sp>
      <p:pic>
        <p:nvPicPr>
          <p:cNvPr id="56" name="Google Shape;56;p13" descr="Keyboard with Accessibility butt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3648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training for cohort</a:t>
            </a:r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001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2480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164" u="sng">
                <a:solidFill>
                  <a:schemeClr val="hlink"/>
                </a:solidFill>
                <a:hlinkClick r:id="rId3"/>
              </a:rPr>
              <a:t>SUNY Blue</a:t>
            </a:r>
            <a:r>
              <a:rPr lang="en" sz="2164">
                <a:solidFill>
                  <a:srgbClr val="000000"/>
                </a:solidFill>
              </a:rPr>
              <a:t> </a:t>
            </a:r>
            <a:endParaRPr sz="2164">
              <a:solidFill>
                <a:srgbClr val="000000"/>
              </a:solidFill>
            </a:endParaRPr>
          </a:p>
          <a:p>
            <a:pPr marL="914400" lvl="1" indent="-31663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en" sz="1980">
                <a:solidFill>
                  <a:srgbClr val="000000"/>
                </a:solidFill>
              </a:rPr>
              <a:t>Libraries Accessibility Guidelines</a:t>
            </a:r>
            <a:endParaRPr sz="1980">
              <a:solidFill>
                <a:srgbClr val="000000"/>
              </a:solidFill>
            </a:endParaRPr>
          </a:p>
          <a:p>
            <a:pPr marL="914400" lvl="1" indent="-31663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en" sz="1980">
                <a:solidFill>
                  <a:srgbClr val="000000"/>
                </a:solidFill>
              </a:rPr>
              <a:t>EIT Accessibility Webinar Series </a:t>
            </a:r>
            <a:endParaRPr sz="1980">
              <a:solidFill>
                <a:srgbClr val="000000"/>
              </a:solidFill>
            </a:endParaRPr>
          </a:p>
          <a:p>
            <a:pPr marL="914400" lvl="1" indent="-31663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en" sz="1980">
                <a:solidFill>
                  <a:srgbClr val="000000"/>
                </a:solidFill>
              </a:rPr>
              <a:t>Communities of Practice</a:t>
            </a:r>
            <a:endParaRPr sz="1980">
              <a:solidFill>
                <a:srgbClr val="000000"/>
              </a:solidFill>
            </a:endParaRPr>
          </a:p>
          <a:p>
            <a:pPr marL="457200" lvl="0" indent="-324804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164" u="sng">
                <a:solidFill>
                  <a:schemeClr val="hlink"/>
                </a:solidFill>
                <a:hlinkClick r:id="rId4"/>
              </a:rPr>
              <a:t>SUNY Accessibility Week Playlist</a:t>
            </a:r>
            <a:br>
              <a:rPr lang="en" sz="2164"/>
            </a:br>
            <a:endParaRPr sz="2164"/>
          </a:p>
          <a:p>
            <a:pPr marL="457200" lvl="0" indent="-32480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164" u="sng">
                <a:solidFill>
                  <a:schemeClr val="hlink"/>
                </a:solidFill>
                <a:hlinkClick r:id="rId5"/>
              </a:rPr>
              <a:t>SUNY EIT Accessibility Evaluation Training (Presentation)</a:t>
            </a:r>
            <a:br>
              <a:rPr lang="en" sz="2164"/>
            </a:br>
            <a:endParaRPr sz="2164"/>
          </a:p>
          <a:p>
            <a:pPr marL="457200" lvl="0" indent="-32480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164">
                <a:solidFill>
                  <a:srgbClr val="000000"/>
                </a:solidFill>
              </a:rPr>
              <a:t>Expert user demo of screen reader with a Q&amp;A opportunity</a:t>
            </a:r>
            <a:br>
              <a:rPr lang="en" sz="2164">
                <a:solidFill>
                  <a:srgbClr val="000000"/>
                </a:solidFill>
              </a:rPr>
            </a:br>
            <a:endParaRPr sz="2164">
              <a:solidFill>
                <a:srgbClr val="000000"/>
              </a:solidFill>
            </a:endParaRPr>
          </a:p>
          <a:p>
            <a:pPr marL="457200" lvl="0" indent="-32480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164">
                <a:solidFill>
                  <a:srgbClr val="000000"/>
                </a:solidFill>
              </a:rPr>
              <a:t>Use of Workplace for sharing resources, asking questions, sharing successes</a:t>
            </a:r>
            <a:endParaRPr sz="2164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training resources - Deque University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385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i="1">
                <a:solidFill>
                  <a:srgbClr val="000000"/>
                </a:solidFill>
              </a:rPr>
              <a:t>Getting Started</a:t>
            </a:r>
            <a:endParaRPr sz="1900" i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</a:rPr>
              <a:t>Contact your </a:t>
            </a:r>
            <a:r>
              <a:rPr lang="en" sz="1900" u="sng">
                <a:solidFill>
                  <a:schemeClr val="hlink"/>
                </a:solidFill>
                <a:hlinkClick r:id="rId3"/>
              </a:rPr>
              <a:t>Deque University Administrator</a:t>
            </a:r>
            <a:r>
              <a:rPr lang="en" sz="1900"/>
              <a:t>.</a:t>
            </a:r>
            <a:r>
              <a:rPr lang="en" sz="1900">
                <a:solidFill>
                  <a:srgbClr val="000000"/>
                </a:solidFill>
              </a:rPr>
              <a:t> </a:t>
            </a:r>
            <a:endParaRPr sz="1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>
                <a:solidFill>
                  <a:srgbClr val="000000"/>
                </a:solidFill>
              </a:rPr>
              <a:t>If you don’t have one, contact your campus </a:t>
            </a:r>
            <a:r>
              <a:rPr lang="en" sz="1900" u="sng">
                <a:solidFill>
                  <a:schemeClr val="hlink"/>
                </a:solidFill>
                <a:hlinkClick r:id="rId4"/>
              </a:rPr>
              <a:t>EIT Accessibility Officer</a:t>
            </a:r>
            <a:r>
              <a:rPr lang="en" sz="1900">
                <a:solidFill>
                  <a:srgbClr val="000000"/>
                </a:solidFill>
              </a:rPr>
              <a:t>. </a:t>
            </a:r>
            <a:endParaRPr sz="1900">
              <a:solidFill>
                <a:srgbClr val="000000"/>
              </a:solidFill>
            </a:endParaRPr>
          </a:p>
        </p:txBody>
      </p:sp>
      <p:pic>
        <p:nvPicPr>
          <p:cNvPr id="131" name="Google Shape;131;p23" descr="Deque University online course highlighting motor impairments and accessibility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8248" y="1076075"/>
            <a:ext cx="5521099" cy="356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training resources - LinkedIn Learning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4" descr="screenshot of a linkedin learning page showing Derek Featherstone on Digital Accessibility as part of the Foundations of Accessibility modu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4600" y="1245025"/>
            <a:ext cx="6646096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>
            <a:spLocks noGrp="1"/>
          </p:cNvSpPr>
          <p:nvPr>
            <p:ph type="body" idx="1"/>
          </p:nvPr>
        </p:nvSpPr>
        <p:spPr>
          <a:xfrm>
            <a:off x="202100" y="1206450"/>
            <a:ext cx="1942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i="1" dirty="0">
                <a:solidFill>
                  <a:srgbClr val="000000"/>
                </a:solidFill>
              </a:rPr>
              <a:t>Getting Started</a:t>
            </a:r>
            <a:endParaRPr sz="1900" i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 dirty="0">
                <a:solidFill>
                  <a:srgbClr val="000000"/>
                </a:solidFill>
              </a:rPr>
              <a:t>Some campuses have LinkedIn Learning subscriptions through their Library or IT department</a:t>
            </a:r>
            <a:endParaRPr sz="19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5" descr="screenshot of webaim landing page detailing their services including Accessibility Training, Technical Assistance, Accessible Site Certification, and Evaluation and Report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3748" y="1100275"/>
            <a:ext cx="4936349" cy="366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training resources - WebAIM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229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i="1">
                <a:solidFill>
                  <a:srgbClr val="000000"/>
                </a:solidFill>
              </a:rPr>
              <a:t>Getting Started</a:t>
            </a:r>
            <a:endParaRPr sz="1900" i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000000"/>
                </a:solidFill>
              </a:rPr>
              <a:t>Freely available training, data, and introductory articles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 Testing &amp; Evaluation Resources</a:t>
            </a:r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Accessibility Testing Tools</a:t>
            </a:r>
            <a:endParaRPr sz="2000">
              <a:solidFill>
                <a:srgbClr val="000000"/>
              </a:solidFill>
            </a:endParaRPr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000">
                <a:solidFill>
                  <a:srgbClr val="000000"/>
                </a:solidFill>
              </a:rPr>
              <a:t>WAVE -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https://wave.webaim.org/</a:t>
            </a:r>
            <a:r>
              <a:rPr lang="en" sz="2000">
                <a:solidFill>
                  <a:srgbClr val="000000"/>
                </a:solidFill>
              </a:rPr>
              <a:t> </a:t>
            </a:r>
            <a:br>
              <a:rPr lang="en" sz="2000">
                <a:solidFill>
                  <a:srgbClr val="000000"/>
                </a:solidFill>
              </a:rPr>
            </a:br>
            <a:endParaRPr sz="2000">
              <a:solidFill>
                <a:srgbClr val="000000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000">
                <a:solidFill>
                  <a:srgbClr val="000000"/>
                </a:solidFill>
              </a:rPr>
              <a:t>Axe -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https://www.deque.com/axe/</a:t>
            </a:r>
            <a:br>
              <a:rPr lang="en" sz="2000">
                <a:solidFill>
                  <a:srgbClr val="000000"/>
                </a:solidFill>
              </a:rPr>
            </a:br>
            <a:endParaRPr sz="2000">
              <a:solidFill>
                <a:srgbClr val="000000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000">
                <a:solidFill>
                  <a:srgbClr val="000000"/>
                </a:solidFill>
              </a:rPr>
              <a:t>Paciello -</a:t>
            </a:r>
            <a:endParaRPr sz="20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5"/>
              </a:rPr>
              <a:t>https://www.paciellogroup.com/color-contrast-checker/</a:t>
            </a:r>
            <a:r>
              <a:rPr lang="en" sz="2000">
                <a:solidFill>
                  <a:srgbClr val="000000"/>
                </a:solidFill>
              </a:rPr>
              <a:t> 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Free Screen Readers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VoiceOver - Included on iOS devices</a:t>
            </a:r>
            <a:br>
              <a:rPr lang="en" sz="2000">
                <a:solidFill>
                  <a:srgbClr val="000000"/>
                </a:solidFill>
              </a:rPr>
            </a:b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Microsoft Narrator - Included on Windows computers</a:t>
            </a:r>
            <a:br>
              <a:rPr lang="en" sz="2000">
                <a:solidFill>
                  <a:srgbClr val="000000"/>
                </a:solidFill>
              </a:rPr>
            </a:b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NVDA - Free for PCs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53" name="Google Shape;153;p26"/>
          <p:cNvSpPr txBox="1"/>
          <p:nvPr/>
        </p:nvSpPr>
        <p:spPr>
          <a:xfrm>
            <a:off x="379100" y="4395550"/>
            <a:ext cx="8453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Individual campuses may have access to additional paid resources</a:t>
            </a:r>
            <a:endParaRPr sz="2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600300" y="4108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Accessibility training perspective from a cohort member</a:t>
            </a:r>
            <a:endParaRPr/>
          </a:p>
        </p:txBody>
      </p:sp>
      <p:pic>
        <p:nvPicPr>
          <p:cNvPr id="160" name="Google Shape;160;p27" descr="image shows icons of various skill sets including cognitive, visual, auditory, motor and speec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824" y="462125"/>
            <a:ext cx="8125551" cy="307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SUNY Library Accessibility Repository</a:t>
            </a:r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84100" cy="3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Approach: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Determine what content is most widely used in SUNY libraries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Double reviews and peer review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Goal is getting the reviews completed for 80% of resources subscribed to by SUNY </a:t>
            </a:r>
            <a:endParaRPr/>
          </a:p>
        </p:txBody>
      </p:sp>
      <p:pic>
        <p:nvPicPr>
          <p:cNvPr id="167" name="Google Shape;167;p28" title="Pareto 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9775" y="195175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SUNY Library Accessibility Repository (Review/Testing)</a:t>
            </a:r>
            <a:endParaRPr dirty="0"/>
          </a:p>
        </p:txBody>
      </p:sp>
      <p:sp>
        <p:nvSpPr>
          <p:cNvPr id="173" name="Google Shape;17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VPAT-based Conformance Reports: Reviewing and Testing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Form development and norming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VPAT Review form: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https://slcny.libwizard.com/f/vpat_product_testing_part1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Methodology Tasks Based on ITAG: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https://slcny.libwizard.com/f/vpat_product_testing</a:t>
            </a: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Tested with group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Break out into pairs to review a VPAT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Bring new knowledge and experience with VPAT review back to larger group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Each member completed the Methodologies form separately, keeping a log of questions that came up to share and discuss with cohort.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SUNY Library Accessibility Repository (Top L</a:t>
            </a:r>
            <a:r>
              <a:rPr lang="en-US" dirty="0"/>
              <a:t>e</a:t>
            </a:r>
            <a:r>
              <a:rPr lang="en" dirty="0"/>
              <a:t>vel Testing)</a:t>
            </a:r>
            <a:endParaRPr dirty="0"/>
          </a:p>
        </p:txBody>
      </p:sp>
      <p:sp>
        <p:nvSpPr>
          <p:cNvPr id="179" name="Google Shape;179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Reviewing and Testing: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VPAT review and “top-level testing”: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Preliminary reviews based upon VPAT Review and Methodologies Tasks forms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Share these prototype reviews with Cohort and invite others to do their own reviews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Continue peer review and refinement of the process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Put aside insecurities about not being an expert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Talk to the VPAT, not the platform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SUNY Library Accessibility Repository (Navigating)</a:t>
            </a:r>
            <a:endParaRPr dirty="0"/>
          </a:p>
        </p:txBody>
      </p:sp>
      <p:sp>
        <p:nvSpPr>
          <p:cNvPr id="185" name="Google Shape;185;p31"/>
          <p:cNvSpPr txBox="1">
            <a:spLocks noGrp="1"/>
          </p:cNvSpPr>
          <p:nvPr>
            <p:ph type="body" idx="1"/>
          </p:nvPr>
        </p:nvSpPr>
        <p:spPr>
          <a:xfrm>
            <a:off x="0" y="47232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73" u="sng">
                <a:solidFill>
                  <a:schemeClr val="hlink"/>
                </a:solidFill>
                <a:hlinkClick r:id="rId3"/>
              </a:rPr>
              <a:t>https://slcny.libguides.com/vendor_accessibility</a:t>
            </a:r>
            <a:endParaRPr sz="6673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6" name="Google Shape;186;p31" descr="Screen shot of the SLC VPAT repository showing  alphabetical tabs and the search box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8057" y="1055825"/>
            <a:ext cx="7427880" cy="34768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540300" y="2350025"/>
            <a:ext cx="283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The Big Picture</a:t>
            </a:r>
            <a:endParaRPr b="1"/>
          </a:p>
        </p:txBody>
      </p:sp>
      <p:grpSp>
        <p:nvGrpSpPr>
          <p:cNvPr id="2" name="Group 1" descr="diagram showing that accessibility is on a spectrum from inclusion to accommodation. ">
            <a:extLst>
              <a:ext uri="{FF2B5EF4-FFF2-40B4-BE49-F238E27FC236}">
                <a16:creationId xmlns:a16="http://schemas.microsoft.com/office/drawing/2014/main" id="{1EC960C4-454C-4CF6-93D7-F9EBA7BBC1A8}"/>
              </a:ext>
            </a:extLst>
          </p:cNvPr>
          <p:cNvGrpSpPr/>
          <p:nvPr/>
        </p:nvGrpSpPr>
        <p:grpSpPr>
          <a:xfrm>
            <a:off x="3698178" y="397358"/>
            <a:ext cx="5148811" cy="4507030"/>
            <a:chOff x="3698178" y="397358"/>
            <a:chExt cx="5148811" cy="4507030"/>
          </a:xfrm>
        </p:grpSpPr>
        <p:grpSp>
          <p:nvGrpSpPr>
            <p:cNvPr id="62" name="Google Shape;62;p14" descr="a diagram showing the relationship between inclusion and accommodation to accessibility. They are at opposite ends of the spectrum&#10;"/>
            <p:cNvGrpSpPr/>
            <p:nvPr/>
          </p:nvGrpSpPr>
          <p:grpSpPr>
            <a:xfrm>
              <a:off x="3760510" y="460425"/>
              <a:ext cx="4883955" cy="4363405"/>
              <a:chOff x="2902488" y="902232"/>
              <a:chExt cx="3339000" cy="3339000"/>
            </a:xfrm>
          </p:grpSpPr>
          <p:sp>
            <p:nvSpPr>
              <p:cNvPr id="63" name="Google Shape;63;p14"/>
              <p:cNvSpPr/>
              <p:nvPr/>
            </p:nvSpPr>
            <p:spPr>
              <a:xfrm rot="-5400000">
                <a:off x="2902488" y="902232"/>
                <a:ext cx="3339000" cy="3339000"/>
              </a:xfrm>
              <a:prstGeom prst="ellipse">
                <a:avLst/>
              </a:prstGeom>
              <a:noFill/>
              <a:ln w="19050" cap="flat" cmpd="sng">
                <a:solidFill>
                  <a:srgbClr val="0D5DDF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14"/>
              <p:cNvSpPr/>
              <p:nvPr/>
            </p:nvSpPr>
            <p:spPr>
              <a:xfrm>
                <a:off x="3123875" y="1123625"/>
                <a:ext cx="2896500" cy="2896200"/>
              </a:xfrm>
              <a:prstGeom prst="pie">
                <a:avLst>
                  <a:gd name="adj1" fmla="val 2689583"/>
                  <a:gd name="adj2" fmla="val 13510993"/>
                </a:avLst>
              </a:prstGeom>
              <a:solidFill>
                <a:srgbClr val="A1C3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" name="Google Shape;68;p14"/>
            <p:cNvGrpSpPr/>
            <p:nvPr/>
          </p:nvGrpSpPr>
          <p:grpSpPr>
            <a:xfrm>
              <a:off x="3698178" y="397358"/>
              <a:ext cx="1563041" cy="1396446"/>
              <a:chOff x="2859873" y="853971"/>
              <a:chExt cx="1068600" cy="1068600"/>
            </a:xfrm>
          </p:grpSpPr>
          <p:sp>
            <p:nvSpPr>
              <p:cNvPr id="69" name="Google Shape;69;p14"/>
              <p:cNvSpPr/>
              <p:nvPr/>
            </p:nvSpPr>
            <p:spPr>
              <a:xfrm>
                <a:off x="2859873" y="853971"/>
                <a:ext cx="1068600" cy="1068600"/>
              </a:xfrm>
              <a:prstGeom prst="ellipse">
                <a:avLst/>
              </a:prstGeom>
              <a:solidFill>
                <a:srgbClr val="0944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14"/>
              <p:cNvSpPr txBox="1"/>
              <p:nvPr/>
            </p:nvSpPr>
            <p:spPr>
              <a:xfrm>
                <a:off x="3012800" y="1022197"/>
                <a:ext cx="762600" cy="73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Inclusion</a:t>
                </a:r>
                <a:endParaRPr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71" name="Google Shape;71;p14"/>
            <p:cNvGrpSpPr/>
            <p:nvPr/>
          </p:nvGrpSpPr>
          <p:grpSpPr>
            <a:xfrm>
              <a:off x="7000477" y="3507942"/>
              <a:ext cx="1846512" cy="1396446"/>
              <a:chOff x="5117547" y="3234278"/>
              <a:chExt cx="1262400" cy="1068600"/>
            </a:xfrm>
          </p:grpSpPr>
          <p:sp>
            <p:nvSpPr>
              <p:cNvPr id="72" name="Google Shape;72;p14"/>
              <p:cNvSpPr/>
              <p:nvPr/>
            </p:nvSpPr>
            <p:spPr>
              <a:xfrm>
                <a:off x="5214448" y="3234278"/>
                <a:ext cx="1068600" cy="1068600"/>
              </a:xfrm>
              <a:prstGeom prst="ellipse">
                <a:avLst/>
              </a:prstGeom>
              <a:solidFill>
                <a:srgbClr val="0944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4"/>
              <p:cNvSpPr txBox="1"/>
              <p:nvPr/>
            </p:nvSpPr>
            <p:spPr>
              <a:xfrm>
                <a:off x="5117547" y="3402433"/>
                <a:ext cx="1262400" cy="73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Accommodation</a:t>
                </a:r>
                <a:endParaRPr sz="15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65" name="Google Shape;65;p14" descr="Accessibility"/>
          <p:cNvGrpSpPr/>
          <p:nvPr/>
        </p:nvGrpSpPr>
        <p:grpSpPr>
          <a:xfrm>
            <a:off x="4874430" y="1455618"/>
            <a:ext cx="2656117" cy="2373018"/>
            <a:chOff x="3664038" y="1663782"/>
            <a:chExt cx="1815900" cy="1815900"/>
          </a:xfrm>
        </p:grpSpPr>
        <p:sp>
          <p:nvSpPr>
            <p:cNvPr id="66" name="Google Shape;66;p14"/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rgbClr val="0C58D3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4"/>
            <p:cNvSpPr txBox="1"/>
            <p:nvPr/>
          </p:nvSpPr>
          <p:spPr>
            <a:xfrm>
              <a:off x="3899988" y="2158482"/>
              <a:ext cx="13440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Accessibility</a:t>
              </a:r>
              <a:endParaRPr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SUNY Library Accessibility Repository (Contents)</a:t>
            </a:r>
            <a:endParaRPr dirty="0"/>
          </a:p>
        </p:txBody>
      </p:sp>
      <p:sp>
        <p:nvSpPr>
          <p:cNvPr id="192" name="Google Shape;192;p32"/>
          <p:cNvSpPr txBox="1">
            <a:spLocks noGrp="1"/>
          </p:cNvSpPr>
          <p:nvPr>
            <p:ph type="body" idx="1"/>
          </p:nvPr>
        </p:nvSpPr>
        <p:spPr>
          <a:xfrm>
            <a:off x="311700" y="1377075"/>
            <a:ext cx="4403100" cy="34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Place to store vendor links to accessibility resources (road maps, contact info, conformance reports, etc.)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Load VPATs received from vendor - behind password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Place to house cohort reviews - behind password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3" name="Google Shape;193;p32" descr="Screenshot of the SLC Library Vendor Accessibility Repository Homepage"/>
          <p:cNvPicPr preferRelativeResize="0"/>
          <p:nvPr/>
        </p:nvPicPr>
        <p:blipFill rotWithShape="1">
          <a:blip r:embed="rId3">
            <a:alphaModFix/>
          </a:blip>
          <a:srcRect r="51786"/>
          <a:stretch/>
        </p:blipFill>
        <p:spPr>
          <a:xfrm>
            <a:off x="4929550" y="1221075"/>
            <a:ext cx="3902750" cy="37889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 Half of Cohort</a:t>
            </a:r>
            <a:endParaRPr/>
          </a:p>
        </p:txBody>
      </p:sp>
      <p:sp>
        <p:nvSpPr>
          <p:cNvPr id="199" name="Google Shape;199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Focus on development of best practices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Implementation toolkit(s)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Training tools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Model vendor communications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Access to Repository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Guidance on creation of an exception processes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Fostering relationship between campus Library and EIT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SLS Lessons Learned: Responsibility vs. Partnership </a:t>
            </a:r>
            <a:endParaRPr/>
          </a:p>
        </p:txBody>
      </p:sp>
      <p:sp>
        <p:nvSpPr>
          <p:cNvPr id="205" name="Google Shape;205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Campuses may need/want some consulting on EIT strategies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Training vs. Shared Services or a Training Shared Service?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Reviewing  library databases is time consuming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Accessibility assessment quickly becomes complicated requiring consultation.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Sustainability will almost certainly be very difficult.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Local vs. Shared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Funding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</a:t>
            </a:r>
            <a:r>
              <a:rPr lang="en" u="sng">
                <a:solidFill>
                  <a:schemeClr val="hlink"/>
                </a:solidFill>
                <a:hlinkClick r:id="rId3"/>
              </a:rPr>
              <a:t>EIT Accessibility Policy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Each campus &amp; System will have an EIT Accessibility Officer.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Each campus &amp; System will create an Accessibility Plan.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Each campus &amp; System will use the standards devised by the Committee: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1. Web Accessibility Standards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2. Digital Content Accessibility Standards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3. Classroom Accessibility Standards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000000"/>
                </a:solidFill>
              </a:rPr>
              <a:t>4. Library Accessibility Guidelines</a:t>
            </a:r>
            <a:endParaRPr b="1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5. Procurement Accessibility Conformance Guidelines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</a:rPr>
              <a:t>For more information, visit </a:t>
            </a:r>
            <a:r>
              <a:rPr lang="en" u="sng">
                <a:solidFill>
                  <a:schemeClr val="hlink"/>
                </a:solidFill>
                <a:hlinkClick r:id="rId4"/>
              </a:rPr>
              <a:t>www.suny.edu/accessibility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EIT Plan Requirements</a:t>
            </a:r>
            <a:endParaRPr/>
          </a:p>
        </p:txBody>
      </p:sp>
      <p:graphicFrame>
        <p:nvGraphicFramePr>
          <p:cNvPr id="85" name="Google Shape;85;p16"/>
          <p:cNvGraphicFramePr/>
          <p:nvPr>
            <p:extLst>
              <p:ext uri="{D42A27DB-BD31-4B8C-83A1-F6EECF244321}">
                <p14:modId xmlns:p14="http://schemas.microsoft.com/office/powerpoint/2010/main" val="755692557"/>
              </p:ext>
            </p:extLst>
          </p:nvPr>
        </p:nvGraphicFramePr>
        <p:xfrm>
          <a:off x="426425" y="927707"/>
          <a:ext cx="8291150" cy="4132825"/>
        </p:xfrm>
        <a:graphic>
          <a:graphicData uri="http://schemas.openxmlformats.org/drawingml/2006/table">
            <a:tbl>
              <a:tblPr firstRow="1">
                <a:noFill/>
                <a:tableStyleId>{5671170B-7516-4445-A08F-345AC20C0D51}</a:tableStyleId>
              </a:tblPr>
              <a:tblGrid>
                <a:gridCol w="145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58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Aspect</a:t>
                      </a:r>
                      <a:endParaRPr b="1" dirty="0"/>
                    </a:p>
                  </a:txBody>
                  <a:tcPr marL="91450" marR="91450" marT="45725" marB="45725">
                    <a:lnL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Description</a:t>
                      </a:r>
                      <a:endParaRPr b="1" dirty="0"/>
                    </a:p>
                  </a:txBody>
                  <a:tcPr marL="91450" marR="91450" marT="45725" marB="45725">
                    <a:lnL w="12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550505"/>
                  </a:ext>
                </a:extLst>
              </a:tr>
              <a:tr h="72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Authority &amp; Responsibility</a:t>
                      </a:r>
                      <a:endParaRPr b="1"/>
                    </a:p>
                  </a:txBody>
                  <a:tcPr marL="91450" marR="91450" marT="45725" marB="45725">
                    <a:lnL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An assignment of roles, authority, responsibility and accountability for achieving policy compliance</a:t>
                      </a:r>
                      <a:endParaRPr dirty="0"/>
                    </a:p>
                  </a:txBody>
                  <a:tcPr marL="91450" marR="91450" marT="45725" marB="45725">
                    <a:lnL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Awareness Raising</a:t>
                      </a:r>
                      <a:endParaRPr b="1"/>
                    </a:p>
                  </a:txBody>
                  <a:tcPr marL="91450" marR="91450" marT="45725" marB="45725">
                    <a:lnL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 campaign to communicate electronic and information technology (EIT) accessibility across all campus divisions and departments</a:t>
                      </a:r>
                      <a:endParaRPr/>
                    </a:p>
                  </a:txBody>
                  <a:tcPr marL="91450" marR="91450" marT="45725" marB="45725">
                    <a:lnL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Design</a:t>
                      </a:r>
                      <a:endParaRPr b="1"/>
                    </a:p>
                  </a:txBody>
                  <a:tcPr marL="91450" marR="91450" marT="45725" marB="45725">
                    <a:lnL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 comprehensive approach to engrain accessibility into the creation of web and technology resources</a:t>
                      </a:r>
                      <a:endParaRPr/>
                    </a:p>
                  </a:txBody>
                  <a:tcPr marL="91450" marR="91450" marT="45725" marB="45725">
                    <a:lnL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Procurement</a:t>
                      </a:r>
                      <a:endParaRPr b="1"/>
                    </a:p>
                  </a:txBody>
                  <a:tcPr marL="91450" marR="91450" marT="45725" marB="45725">
                    <a:lnL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 procedure to include accessibility as a requirement within purchasing processes, including centralized and decentralized purchasing activities</a:t>
                      </a:r>
                      <a:endParaRPr/>
                    </a:p>
                  </a:txBody>
                  <a:tcPr marL="91450" marR="91450" marT="45725" marB="45725">
                    <a:lnL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Monitoring Compliance</a:t>
                      </a:r>
                      <a:endParaRPr b="1"/>
                    </a:p>
                  </a:txBody>
                  <a:tcPr marL="91450" marR="91450" marT="45725" marB="45725">
                    <a:lnL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 means for monitoring compliance with all the standards outlined in the Policy</a:t>
                      </a:r>
                      <a:endParaRPr/>
                    </a:p>
                  </a:txBody>
                  <a:tcPr marL="91450" marR="91450" marT="45725" marB="45725">
                    <a:lnL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Training</a:t>
                      </a:r>
                      <a:endParaRPr b="1"/>
                    </a:p>
                  </a:txBody>
                  <a:tcPr marL="91450" marR="91450" marT="45725" marB="45725">
                    <a:lnL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A method for training all campus personnel who develop, select, purchase and maintain EIT</a:t>
                      </a:r>
                      <a:endParaRPr dirty="0"/>
                    </a:p>
                  </a:txBody>
                  <a:tcPr marL="91450" marR="91450" marT="45725" marB="45725">
                    <a:lnL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Themes &amp; Approaches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Policy-focused approach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Data/results-driven approach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Multi-year plan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Campus-wide committee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Liaison model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Dividing plan templates to address multiple areas (e.g., student life, instructional and communicative digital content)</a:t>
            </a:r>
            <a:endParaRPr sz="2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Practices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124700"/>
            <a:ext cx="3999900" cy="3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</a:rPr>
              <a:t>Shared responsibility/governance model</a:t>
            </a:r>
            <a:endParaRPr sz="17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</a:rPr>
              <a:t>Comprehensiveness in scope - not just public-facing websites and instructional materials</a:t>
            </a:r>
            <a:endParaRPr sz="17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</a:rPr>
              <a:t>Utilizing combination of personnel and current students and technologies to proactively address accessibility</a:t>
            </a:r>
            <a:endParaRPr sz="17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</a:rPr>
              <a:t>Incorporating accessibility-related duties in various job descriptions</a:t>
            </a:r>
            <a:endParaRPr sz="17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</a:rPr>
              <a:t>Incorporation within broader strategic plan, diversity plan, enrollment plan, library plan</a:t>
            </a:r>
            <a:endParaRPr sz="17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rgbClr val="000000"/>
                </a:solidFill>
              </a:rPr>
              <a:t>Requiring training (web editors, content creators, p-card holders, faculty, etc.) and delivering in multiple modes (asynch, certifications)</a:t>
            </a:r>
            <a:endParaRPr sz="17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SLS Research and Overview of Approach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261275" y="1110450"/>
            <a:ext cx="5361300" cy="35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Benchmark with what other consortia/groups are doing: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Big Ten/Library Accessibility Alliance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CUNY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Outreach to SUNYs to determine: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EIT capacity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EIT processes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Findings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Many SUNYs requiring not only VPATs, but testing.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other consortia had internal testing groups or processes.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ability/willingness to commit funds to outsourcing, even though that was likely most effective.</a:t>
            </a:r>
            <a:endParaRPr/>
          </a:p>
        </p:txBody>
      </p:sp>
      <p:pic>
        <p:nvPicPr>
          <p:cNvPr id="105" name="Google Shape;105;p19" descr="https://www.btaa.org/library/accessibility/library-e-resource-accessibility--testing" title="Library Accessibility Allianc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9375" y="930602"/>
            <a:ext cx="2268149" cy="244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 descr="https://guides.cuny.edu/accessibility/vpats" title="CUNY VPAT Repositor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0224" y="3000900"/>
            <a:ext cx="2735699" cy="172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Trends and Opportunities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Verified 13 campuses already requiring testing for renewals/new products (of 30 respondents)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indicated they wanted/needed help with testing and reviewing.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Experience with cohort confirmed amount of time it takes to become comfortable.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Approaches at campuses varied widely: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Spectrum of conservative for compliance to no attention 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Very few explained a reasonable approach that was multi-year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Libraries often felt “out of loop”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parallels with approach to copyright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Vision of the cohort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261275" y="12279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258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29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Ongoing self-directed and guided training </a:t>
            </a:r>
            <a:endParaRPr sz="229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258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29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mutual understanding of accessibility and standards</a:t>
            </a:r>
            <a:endParaRPr sz="229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258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29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Gather input on accessibility issues from stakeholders</a:t>
            </a:r>
            <a:endParaRPr sz="229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258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29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and maintain a shared repository of accessibility documentation </a:t>
            </a:r>
            <a:endParaRPr sz="229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258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29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Critically review accessibility documents in a SUNY shared repository</a:t>
            </a:r>
            <a:endParaRPr sz="2997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1083</Words>
  <Application>Microsoft Office PowerPoint</Application>
  <PresentationFormat>On-screen Show (16:9)</PresentationFormat>
  <Paragraphs>149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Roboto</vt:lpstr>
      <vt:lpstr>Calibri</vt:lpstr>
      <vt:lpstr>Simple Light</vt:lpstr>
      <vt:lpstr>SUNY Library Accessibility Cohort Update</vt:lpstr>
      <vt:lpstr>The Big Picture</vt:lpstr>
      <vt:lpstr>Overview of EIT Accessibility Policy</vt:lpstr>
      <vt:lpstr>EIT Plan Requirements</vt:lpstr>
      <vt:lpstr>Common Themes &amp; Approaches</vt:lpstr>
      <vt:lpstr>Best Practices</vt:lpstr>
      <vt:lpstr>SLS Research and Overview of Approach</vt:lpstr>
      <vt:lpstr>Trends and Opportunities</vt:lpstr>
      <vt:lpstr>Vision of the cohort</vt:lpstr>
      <vt:lpstr>Overview of training for cohort</vt:lpstr>
      <vt:lpstr>Overview of training resources - Deque University  </vt:lpstr>
      <vt:lpstr>Overview of training resources - LinkedIn Learning  </vt:lpstr>
      <vt:lpstr>Overview of training resources - WebAIM  </vt:lpstr>
      <vt:lpstr>Free Testing &amp; Evaluation Resources</vt:lpstr>
      <vt:lpstr>Accessibility training perspective from a cohort member</vt:lpstr>
      <vt:lpstr>SUNY Library Accessibility Repository</vt:lpstr>
      <vt:lpstr>SUNY Library Accessibility Repository (Review/Testing)</vt:lpstr>
      <vt:lpstr>SUNY Library Accessibility Repository (Top Level Testing)</vt:lpstr>
      <vt:lpstr>SUNY Library Accessibility Repository (Navigating)</vt:lpstr>
      <vt:lpstr>SUNY Library Accessibility Repository (Contents)</vt:lpstr>
      <vt:lpstr>Second Half of Cohort</vt:lpstr>
      <vt:lpstr>SLS Lessons Learned: Responsibility vs. Partnership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SUNY Library Accessibility Cohort Update</dc:title>
  <dc:creator>Rebecca Oling</dc:creator>
  <cp:lastModifiedBy>Rebecca Oling</cp:lastModifiedBy>
  <cp:revision>3</cp:revision>
  <dcterms:modified xsi:type="dcterms:W3CDTF">2021-02-08T22:10:44Z</dcterms:modified>
</cp:coreProperties>
</file>