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58" r:id="rId5"/>
    <p:sldId id="361" r:id="rId6"/>
    <p:sldId id="363" r:id="rId7"/>
    <p:sldId id="362" r:id="rId8"/>
    <p:sldId id="328" r:id="rId9"/>
    <p:sldId id="366" r:id="rId10"/>
    <p:sldId id="355" r:id="rId11"/>
    <p:sldId id="332" r:id="rId12"/>
    <p:sldId id="354" r:id="rId13"/>
    <p:sldId id="364" r:id="rId14"/>
    <p:sldId id="365" r:id="rId15"/>
    <p:sldId id="314" r:id="rId16"/>
    <p:sldId id="315" r:id="rId17"/>
    <p:sldId id="300" r:id="rId18"/>
    <p:sldId id="289" r:id="rId19"/>
    <p:sldId id="347" r:id="rId20"/>
    <p:sldId id="348" r:id="rId21"/>
    <p:sldId id="358" r:id="rId22"/>
    <p:sldId id="349" r:id="rId23"/>
    <p:sldId id="350" r:id="rId24"/>
    <p:sldId id="351" r:id="rId25"/>
    <p:sldId id="321" r:id="rId26"/>
    <p:sldId id="342" r:id="rId27"/>
    <p:sldId id="357" r:id="rId28"/>
    <p:sldId id="360" r:id="rId29"/>
    <p:sldId id="344" r:id="rId30"/>
    <p:sldId id="261" r:id="rId31"/>
    <p:sldId id="322" r:id="rId32"/>
    <p:sldId id="319" r:id="rId33"/>
    <p:sldId id="317" r:id="rId34"/>
    <p:sldId id="367" r:id="rId35"/>
    <p:sldId id="359" r:id="rId36"/>
    <p:sldId id="356" r:id="rId37"/>
    <p:sldId id="2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99B41-A942-44F8-209F-25EF3E8C4B90}" v="4238" dt="2019-12-18T14:16:59.997"/>
    <p1510:client id="{33AFC0B6-4789-75BF-AC6B-CF57E9E6A262}" v="1411" dt="2019-12-17T15:36:41.485"/>
    <p1510:client id="{3664291C-F7F7-9B6C-78AC-E48BAB7F7FEA}" v="23" dt="2019-12-19T16:34:17.710"/>
    <p1510:client id="{39ED53E0-918D-8574-A044-1AB31ACEFFD6}" v="528" dt="2019-12-17T14:43:51.331"/>
    <p1510:client id="{47BCD0B3-540A-BB4C-FCD6-34DD3B1CA44F}" v="4213" dt="2019-11-25T15:13:39.454"/>
    <p1510:client id="{5196E8E8-91E1-782D-9BDA-D07642CC0DBF}" v="43" dt="2019-12-17T20:57:19.051"/>
    <p1510:client id="{7276A786-64DF-ACB5-E484-4D755BE7823A}" v="1592" dt="2019-11-22T17:50:44.021"/>
    <p1510:client id="{77A21966-F73E-7C57-0BD4-D8324FDA4BF0}" v="25" dt="2019-11-25T14:01:24.521"/>
    <p1510:client id="{8EA4069A-AF79-2E8D-F89C-3314F084224B}" v="1380" dt="2019-11-21T22:02:56.722"/>
    <p1510:client id="{95996ABF-0A63-DDCA-84FE-F5397029CB06}" v="58" dt="2019-11-25T15:46:46.421"/>
    <p1510:client id="{A25BF2A1-8334-59BC-9935-4270B5226B87}" v="30" dt="2019-12-17T13:32:48.774"/>
    <p1510:client id="{AAB15DB8-54E8-F7E7-3D6F-C41EA74F21AA}" v="316" dt="2019-12-19T16:30:26.143"/>
    <p1510:client id="{B4F43940-28F3-F34F-F984-8A586CACC10E}" v="763" dt="2019-12-19T14:56:44.820"/>
    <p1510:client id="{BB767904-2ECB-B142-FB6F-3996BC4FBB58}" v="390" dt="2019-12-17T19:26:29.871"/>
    <p1510:client id="{BC12120F-AB19-3423-A346-09C832DBCC10}" v="86" dt="2019-12-17T15:56:16.725"/>
    <p1510:client id="{D223DE50-5CCF-2AAA-3829-C7879558EA5C}" v="1673" dt="2019-12-17T18:03:50.528"/>
    <p1510:client id="{D7AB4F6F-890F-783D-1890-69F9362CD6D1}" v="1" dt="2019-12-19T14:58:01.264"/>
    <p1510:client id="{D96CEC56-2978-1474-BF3D-6F75305EA8C1}" v="398" dt="2019-11-25T16:33:21.973"/>
    <p1510:client id="{D9BD3975-9384-8994-61DA-0C90AAA2EA33}" v="419" dt="2019-12-17T20:02:20.903"/>
    <p1510:client id="{E20172A6-A617-0D7C-6305-6974DCFF34F8}" v="86" dt="2019-11-20T18:00:02.246"/>
    <p1510:client id="{E6541660-9BE5-BDA9-CB15-56CB578CF3F7}" v="1751" dt="2019-11-20T19:43:37.488"/>
    <p1510:client id="{EDD92261-19A7-41B6-98BF-1FBC65AABADA}" v="26" dt="2019-11-25T15:16:26.907"/>
    <p1510:client id="{EE30BF9A-4E25-E0BB-93A7-3BDD8827C544}" v="1617" dt="2019-11-22T14:29:06.881"/>
    <p1510:client id="{EF8BF069-463C-8B01-C6CA-97B72AA3FECE}" v="227" dt="2019-11-22T18:30:54.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erber, Jennifer" userId="S::jennifer.koerber@suny.edu::91757253-cc7b-4705-809f-b291d8f3bd2f" providerId="AD" clId="Web-{D7AB4F6F-890F-783D-1890-69F9362CD6D1}"/>
    <pc:docChg chg="sldOrd">
      <pc:chgData name="Koerber, Jennifer" userId="S::jennifer.koerber@suny.edu::91757253-cc7b-4705-809f-b291d8f3bd2f" providerId="AD" clId="Web-{D7AB4F6F-890F-783D-1890-69F9362CD6D1}" dt="2019-12-19T14:58:01.264" v="0"/>
      <pc:docMkLst>
        <pc:docMk/>
      </pc:docMkLst>
      <pc:sldChg chg="ord">
        <pc:chgData name="Koerber, Jennifer" userId="S::jennifer.koerber@suny.edu::91757253-cc7b-4705-809f-b291d8f3bd2f" providerId="AD" clId="Web-{D7AB4F6F-890F-783D-1890-69F9362CD6D1}" dt="2019-12-19T14:58:01.264" v="0"/>
        <pc:sldMkLst>
          <pc:docMk/>
          <pc:sldMk cId="498256463" sldId="319"/>
        </pc:sldMkLst>
      </pc:sldChg>
    </pc:docChg>
  </pc:docChgLst>
  <pc:docChgLst>
    <pc:chgData name="Eichelberger, Michelle" userId="S::michelle.eichelberger@suny.edu::1bd4442c-2af1-40d1-9d43-8e1df5db51d4" providerId="AD" clId="Web-{39ED53E0-918D-8574-A044-1AB31ACEFFD6}"/>
    <pc:docChg chg="modSld">
      <pc:chgData name="Eichelberger, Michelle" userId="S::michelle.eichelberger@suny.edu::1bd4442c-2af1-40d1-9d43-8e1df5db51d4" providerId="AD" clId="Web-{39ED53E0-918D-8574-A044-1AB31ACEFFD6}" dt="2019-12-17T14:43:51.331" v="524" actId="20577"/>
      <pc:docMkLst>
        <pc:docMk/>
      </pc:docMkLst>
      <pc:sldChg chg="addSp delSp modSp">
        <pc:chgData name="Eichelberger, Michelle" userId="S::michelle.eichelberger@suny.edu::1bd4442c-2af1-40d1-9d43-8e1df5db51d4" providerId="AD" clId="Web-{39ED53E0-918D-8574-A044-1AB31ACEFFD6}" dt="2019-12-17T14:35:26.424" v="487" actId="20577"/>
        <pc:sldMkLst>
          <pc:docMk/>
          <pc:sldMk cId="3395575550" sldId="300"/>
        </pc:sldMkLst>
        <pc:spChg chg="mod">
          <ac:chgData name="Eichelberger, Michelle" userId="S::michelle.eichelberger@suny.edu::1bd4442c-2af1-40d1-9d43-8e1df5db51d4" providerId="AD" clId="Web-{39ED53E0-918D-8574-A044-1AB31ACEFFD6}" dt="2019-12-17T14:35:26.424" v="487" actId="20577"/>
          <ac:spMkLst>
            <pc:docMk/>
            <pc:sldMk cId="3395575550" sldId="300"/>
            <ac:spMk id="3" creationId="{B0D9A189-B0D8-4563-8622-09F35A316A46}"/>
          </ac:spMkLst>
        </pc:spChg>
        <pc:graphicFrameChg chg="add mod modGraphic">
          <ac:chgData name="Eichelberger, Michelle" userId="S::michelle.eichelberger@suny.edu::1bd4442c-2af1-40d1-9d43-8e1df5db51d4" providerId="AD" clId="Web-{39ED53E0-918D-8574-A044-1AB31ACEFFD6}" dt="2019-12-17T14:33:31.174" v="484"/>
          <ac:graphicFrameMkLst>
            <pc:docMk/>
            <pc:sldMk cId="3395575550" sldId="300"/>
            <ac:graphicFrameMk id="14" creationId="{2E5701A4-F2B3-4497-A4C7-E9C083D11028}"/>
          </ac:graphicFrameMkLst>
        </pc:graphicFrameChg>
        <pc:graphicFrameChg chg="del mod modGraphic">
          <ac:chgData name="Eichelberger, Michelle" userId="S::michelle.eichelberger@suny.edu::1bd4442c-2af1-40d1-9d43-8e1df5db51d4" providerId="AD" clId="Web-{39ED53E0-918D-8574-A044-1AB31ACEFFD6}" dt="2019-12-17T14:33:14.831" v="482"/>
          <ac:graphicFrameMkLst>
            <pc:docMk/>
            <pc:sldMk cId="3395575550" sldId="300"/>
            <ac:graphicFrameMk id="16" creationId="{717BC2D6-FB84-47C3-B0DD-C5ED6B58FB5D}"/>
          </ac:graphicFrameMkLst>
        </pc:graphicFrameChg>
      </pc:sldChg>
      <pc:sldChg chg="addSp modSp">
        <pc:chgData name="Eichelberger, Michelle" userId="S::michelle.eichelberger@suny.edu::1bd4442c-2af1-40d1-9d43-8e1df5db51d4" providerId="AD" clId="Web-{39ED53E0-918D-8574-A044-1AB31ACEFFD6}" dt="2019-12-17T14:43:51.331" v="523" actId="20577"/>
        <pc:sldMkLst>
          <pc:docMk/>
          <pc:sldMk cId="1782767769" sldId="314"/>
        </pc:sldMkLst>
        <pc:spChg chg="add mod">
          <ac:chgData name="Eichelberger, Michelle" userId="S::michelle.eichelberger@suny.edu::1bd4442c-2af1-40d1-9d43-8e1df5db51d4" providerId="AD" clId="Web-{39ED53E0-918D-8574-A044-1AB31ACEFFD6}" dt="2019-12-17T14:43:51.331" v="523" actId="20577"/>
          <ac:spMkLst>
            <pc:docMk/>
            <pc:sldMk cId="1782767769" sldId="314"/>
            <ac:spMk id="3" creationId="{CCAC89EA-B4DB-43F4-8900-EEFCD68D289B}"/>
          </ac:spMkLst>
        </pc:sp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docChgLst>
    <pc:chgData name="Koerber, Jennifer" userId="S::jennifer.koerber@suny.edu::91757253-cc7b-4705-809f-b291d8f3bd2f" providerId="AD" clId="Web-{33AFC0B6-4789-75BF-AC6B-CF57E9E6A262}"/>
    <pc:docChg chg="addSld delSld modSld sldOrd">
      <pc:chgData name="Koerber, Jennifer" userId="S::jennifer.koerber@suny.edu::91757253-cc7b-4705-809f-b291d8f3bd2f" providerId="AD" clId="Web-{33AFC0B6-4789-75BF-AC6B-CF57E9E6A262}" dt="2019-12-17T15:36:41.485" v="1395" actId="20577"/>
      <pc:docMkLst>
        <pc:docMk/>
      </pc:docMkLst>
      <pc:sldChg chg="addSp delSp modSp">
        <pc:chgData name="Koerber, Jennifer" userId="S::jennifer.koerber@suny.edu::91757253-cc7b-4705-809f-b291d8f3bd2f" providerId="AD" clId="Web-{33AFC0B6-4789-75BF-AC6B-CF57E9E6A262}" dt="2019-12-17T15:28:58.406" v="919" actId="20577"/>
        <pc:sldMkLst>
          <pc:docMk/>
          <pc:sldMk cId="2171438980" sldId="317"/>
        </pc:sldMkLst>
        <pc:spChg chg="mod">
          <ac:chgData name="Koerber, Jennifer" userId="S::jennifer.koerber@suny.edu::91757253-cc7b-4705-809f-b291d8f3bd2f" providerId="AD" clId="Web-{33AFC0B6-4789-75BF-AC6B-CF57E9E6A262}" dt="2019-12-17T15:28:58.406" v="919" actId="20577"/>
          <ac:spMkLst>
            <pc:docMk/>
            <pc:sldMk cId="2171438980" sldId="317"/>
            <ac:spMk id="2" creationId="{EC11916F-9264-4D83-8C02-17AAEF47E202}"/>
          </ac:spMkLst>
        </pc:spChg>
        <pc:spChg chg="del mod">
          <ac:chgData name="Koerber, Jennifer" userId="S::jennifer.koerber@suny.edu::91757253-cc7b-4705-809f-b291d8f3bd2f" providerId="AD" clId="Web-{33AFC0B6-4789-75BF-AC6B-CF57E9E6A262}" dt="2019-12-17T15:10:35.149" v="60"/>
          <ac:spMkLst>
            <pc:docMk/>
            <pc:sldMk cId="2171438980" sldId="317"/>
            <ac:spMk id="3" creationId="{FB9274B1-AFC9-4FA6-8DD4-15DD0E25131C}"/>
          </ac:spMkLst>
        </pc:spChg>
        <pc:picChg chg="add mod ord">
          <ac:chgData name="Koerber, Jennifer" userId="S::jennifer.koerber@suny.edu::91757253-cc7b-4705-809f-b291d8f3bd2f" providerId="AD" clId="Web-{33AFC0B6-4789-75BF-AC6B-CF57E9E6A262}" dt="2019-12-17T15:28:51.125" v="917" actId="1076"/>
          <ac:picMkLst>
            <pc:docMk/>
            <pc:sldMk cId="2171438980" sldId="317"/>
            <ac:picMk id="4" creationId="{24E0D059-2461-4942-A69D-971549A45CE3}"/>
          </ac:picMkLst>
        </pc:picChg>
      </pc:sldChg>
      <pc:sldChg chg="modSp">
        <pc:chgData name="Koerber, Jennifer" userId="S::jennifer.koerber@suny.edu::91757253-cc7b-4705-809f-b291d8f3bd2f" providerId="AD" clId="Web-{33AFC0B6-4789-75BF-AC6B-CF57E9E6A262}" dt="2019-12-17T15:36:41.485" v="1394" actId="20577"/>
        <pc:sldMkLst>
          <pc:docMk/>
          <pc:sldMk cId="498256463" sldId="319"/>
        </pc:sldMkLst>
        <pc:spChg chg="mod">
          <ac:chgData name="Koerber, Jennifer" userId="S::jennifer.koerber@suny.edu::91757253-cc7b-4705-809f-b291d8f3bd2f" providerId="AD" clId="Web-{33AFC0B6-4789-75BF-AC6B-CF57E9E6A262}" dt="2019-12-17T15:30:08.581" v="926" actId="20577"/>
          <ac:spMkLst>
            <pc:docMk/>
            <pc:sldMk cId="498256463" sldId="319"/>
            <ac:spMk id="2" creationId="{DCDD3146-7637-46DF-8B82-7A8FC2E12D15}"/>
          </ac:spMkLst>
        </pc:spChg>
        <pc:spChg chg="mod">
          <ac:chgData name="Koerber, Jennifer" userId="S::jennifer.koerber@suny.edu::91757253-cc7b-4705-809f-b291d8f3bd2f" providerId="AD" clId="Web-{33AFC0B6-4789-75BF-AC6B-CF57E9E6A262}" dt="2019-12-17T15:36:41.485" v="1394" actId="20577"/>
          <ac:spMkLst>
            <pc:docMk/>
            <pc:sldMk cId="498256463" sldId="319"/>
            <ac:spMk id="3" creationId="{79F088FC-102D-49CB-B1DF-8F39C8CDCD58}"/>
          </ac:spMkLst>
        </pc:spChg>
      </pc:sldChg>
      <pc:sldChg chg="addSp delSp modSp">
        <pc:chgData name="Koerber, Jennifer" userId="S::jennifer.koerber@suny.edu::91757253-cc7b-4705-809f-b291d8f3bd2f" providerId="AD" clId="Web-{33AFC0B6-4789-75BF-AC6B-CF57E9E6A262}" dt="2019-12-17T15:24:15.194" v="349" actId="20577"/>
        <pc:sldMkLst>
          <pc:docMk/>
          <pc:sldMk cId="1226966122" sldId="322"/>
        </pc:sldMkLst>
        <pc:spChg chg="mod">
          <ac:chgData name="Koerber, Jennifer" userId="S::jennifer.koerber@suny.edu::91757253-cc7b-4705-809f-b291d8f3bd2f" providerId="AD" clId="Web-{33AFC0B6-4789-75BF-AC6B-CF57E9E6A262}" dt="2019-12-17T15:22:26.518" v="196" actId="20577"/>
          <ac:spMkLst>
            <pc:docMk/>
            <pc:sldMk cId="1226966122" sldId="322"/>
            <ac:spMk id="2" creationId="{71EA7B85-A46E-4A0A-B5A6-003D849DE4A5}"/>
          </ac:spMkLst>
        </pc:spChg>
        <pc:spChg chg="del">
          <ac:chgData name="Koerber, Jennifer" userId="S::jennifer.koerber@suny.edu::91757253-cc7b-4705-809f-b291d8f3bd2f" providerId="AD" clId="Web-{33AFC0B6-4789-75BF-AC6B-CF57E9E6A262}" dt="2019-12-17T15:11:45.745" v="83"/>
          <ac:spMkLst>
            <pc:docMk/>
            <pc:sldMk cId="1226966122" sldId="322"/>
            <ac:spMk id="3" creationId="{4DBDDB3F-B73C-4F73-9955-8AC852907A47}"/>
          </ac:spMkLst>
        </pc:spChg>
        <pc:spChg chg="add del mod">
          <ac:chgData name="Koerber, Jennifer" userId="S::jennifer.koerber@suny.edu::91757253-cc7b-4705-809f-b291d8f3bd2f" providerId="AD" clId="Web-{33AFC0B6-4789-75BF-AC6B-CF57E9E6A262}" dt="2019-12-17T15:11:50.573" v="84"/>
          <ac:spMkLst>
            <pc:docMk/>
            <pc:sldMk cId="1226966122" sldId="322"/>
            <ac:spMk id="6" creationId="{2A6B78B4-A178-4211-BD56-640E70CC99BA}"/>
          </ac:spMkLst>
        </pc:spChg>
        <pc:spChg chg="add mod">
          <ac:chgData name="Koerber, Jennifer" userId="S::jennifer.koerber@suny.edu::91757253-cc7b-4705-809f-b291d8f3bd2f" providerId="AD" clId="Web-{33AFC0B6-4789-75BF-AC6B-CF57E9E6A262}" dt="2019-12-17T15:24:15.194" v="349" actId="20577"/>
          <ac:spMkLst>
            <pc:docMk/>
            <pc:sldMk cId="1226966122" sldId="322"/>
            <ac:spMk id="20" creationId="{58AC31FA-7C51-4B18-BCF8-4AD7DAB8BC19}"/>
          </ac:spMkLst>
        </pc:spChg>
        <pc:picChg chg="add del mod">
          <ac:chgData name="Koerber, Jennifer" userId="S::jennifer.koerber@suny.edu::91757253-cc7b-4705-809f-b291d8f3bd2f" providerId="AD" clId="Web-{33AFC0B6-4789-75BF-AC6B-CF57E9E6A262}" dt="2019-12-17T15:12:26.371" v="89"/>
          <ac:picMkLst>
            <pc:docMk/>
            <pc:sldMk cId="1226966122" sldId="322"/>
            <ac:picMk id="8" creationId="{EE43AED7-F43A-4AA4-A0B7-2AEB1B77BCDA}"/>
          </ac:picMkLst>
        </pc:picChg>
        <pc:picChg chg="add mod modCrop">
          <ac:chgData name="Koerber, Jennifer" userId="S::jennifer.koerber@suny.edu::91757253-cc7b-4705-809f-b291d8f3bd2f" providerId="AD" clId="Web-{33AFC0B6-4789-75BF-AC6B-CF57E9E6A262}" dt="2019-12-17T15:22:02.470" v="182" actId="1076"/>
          <ac:picMkLst>
            <pc:docMk/>
            <pc:sldMk cId="1226966122" sldId="322"/>
            <ac:picMk id="16" creationId="{FBD3B266-1CEC-4346-9D7D-353667883FC9}"/>
          </ac:picMkLst>
        </pc:picChg>
        <pc:picChg chg="add mod ord modCrop">
          <ac:chgData name="Koerber, Jennifer" userId="S::jennifer.koerber@suny.edu::91757253-cc7b-4705-809f-b291d8f3bd2f" providerId="AD" clId="Web-{33AFC0B6-4789-75BF-AC6B-CF57E9E6A262}" dt="2019-12-17T15:21:57.188" v="181"/>
          <ac:picMkLst>
            <pc:docMk/>
            <pc:sldMk cId="1226966122" sldId="322"/>
            <ac:picMk id="18" creationId="{5FBF234C-DC40-4661-95BA-7CE48B30735E}"/>
          </ac:picMkLst>
        </pc:picChg>
      </pc:sldChg>
      <pc:sldChg chg="del">
        <pc:chgData name="Koerber, Jennifer" userId="S::jennifer.koerber@suny.edu::91757253-cc7b-4705-809f-b291d8f3bd2f" providerId="AD" clId="Web-{33AFC0B6-4789-75BF-AC6B-CF57E9E6A262}" dt="2019-12-17T15:08:57.536" v="59"/>
        <pc:sldMkLst>
          <pc:docMk/>
          <pc:sldMk cId="2995118331" sldId="345"/>
        </pc:sldMkLst>
      </pc:sldChg>
      <pc:sldChg chg="new del ord">
        <pc:chgData name="Koerber, Jennifer" userId="S::jennifer.koerber@suny.edu::91757253-cc7b-4705-809f-b291d8f3bd2f" providerId="AD" clId="Web-{33AFC0B6-4789-75BF-AC6B-CF57E9E6A262}" dt="2019-12-17T15:29:58.565" v="924"/>
        <pc:sldMkLst>
          <pc:docMk/>
          <pc:sldMk cId="1704838938" sldId="356"/>
        </pc:sldMkLst>
      </pc:sldChg>
      <pc:sldChg chg="modSp add replId">
        <pc:chgData name="Koerber, Jennifer" userId="S::jennifer.koerber@suny.edu::91757253-cc7b-4705-809f-b291d8f3bd2f" providerId="AD" clId="Web-{33AFC0B6-4789-75BF-AC6B-CF57E9E6A262}" dt="2019-12-17T15:30:31.582" v="931" actId="20577"/>
        <pc:sldMkLst>
          <pc:docMk/>
          <pc:sldMk cId="3985682431" sldId="356"/>
        </pc:sldMkLst>
        <pc:spChg chg="mod">
          <ac:chgData name="Koerber, Jennifer" userId="S::jennifer.koerber@suny.edu::91757253-cc7b-4705-809f-b291d8f3bd2f" providerId="AD" clId="Web-{33AFC0B6-4789-75BF-AC6B-CF57E9E6A262}" dt="2019-12-17T15:30:31.582" v="931" actId="20577"/>
          <ac:spMkLst>
            <pc:docMk/>
            <pc:sldMk cId="3985682431" sldId="356"/>
            <ac:spMk id="2" creationId="{DCDD3146-7637-46DF-8B82-7A8FC2E12D15}"/>
          </ac:spMkLst>
        </pc:spChg>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name="Eichelberger, Michelle" userId="S::michelle.eichelberger@suny.edu::1bd4442c-2af1-40d1-9d43-8e1df5db51d4" providerId="AD" clId="Web-{AAB15DB8-54E8-F7E7-3D6F-C41EA74F21AA}"/>
    <pc:docChg chg="modSld">
      <pc:chgData name="Eichelberger, Michelle" userId="S::michelle.eichelberger@suny.edu::1bd4442c-2af1-40d1-9d43-8e1df5db51d4" providerId="AD" clId="Web-{AAB15DB8-54E8-F7E7-3D6F-C41EA74F21AA}" dt="2019-12-19T16:30:26.143" v="314" actId="20577"/>
      <pc:docMkLst>
        <pc:docMk/>
      </pc:docMkLst>
      <pc:sldChg chg="modSp">
        <pc:chgData name="Eichelberger, Michelle" userId="S::michelle.eichelberger@suny.edu::1bd4442c-2af1-40d1-9d43-8e1df5db51d4" providerId="AD" clId="Web-{AAB15DB8-54E8-F7E7-3D6F-C41EA74F21AA}" dt="2019-12-19T16:30:17.409" v="312" actId="20577"/>
        <pc:sldMkLst>
          <pc:docMk/>
          <pc:sldMk cId="1782767769" sldId="314"/>
        </pc:sldMkLst>
        <pc:spChg chg="mod">
          <ac:chgData name="Eichelberger, Michelle" userId="S::michelle.eichelberger@suny.edu::1bd4442c-2af1-40d1-9d43-8e1df5db51d4" providerId="AD" clId="Web-{AAB15DB8-54E8-F7E7-3D6F-C41EA74F21AA}" dt="2019-12-19T16:30:17.409" v="31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AAB15DB8-54E8-F7E7-3D6F-C41EA74F21AA}" dt="2019-12-18T13:11:44.243" v="253" actId="20577"/>
        <pc:sldMkLst>
          <pc:docMk/>
          <pc:sldMk cId="2597148903" sldId="315"/>
        </pc:sldMkLst>
        <pc:spChg chg="mod">
          <ac:chgData name="Eichelberger, Michelle" userId="S::michelle.eichelberger@suny.edu::1bd4442c-2af1-40d1-9d43-8e1df5db51d4" providerId="AD" clId="Web-{AAB15DB8-54E8-F7E7-3D6F-C41EA74F21AA}" dt="2019-12-18T13:11:44.243" v="253" actId="20577"/>
          <ac:spMkLst>
            <pc:docMk/>
            <pc:sldMk cId="2597148903" sldId="315"/>
            <ac:spMk id="3" creationId="{00000000-0000-0000-0000-000000000000}"/>
          </ac:spMkLst>
        </pc:spChg>
      </pc:sldChg>
    </pc:docChg>
  </pc:docChgLst>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Koerber, Jennifer" userId="S::jennifer.koerber@suny.edu::91757253-cc7b-4705-809f-b291d8f3bd2f" providerId="AD" clId="Web-{BB767904-2ECB-B142-FB6F-3996BC4FBB58}"/>
    <pc:docChg chg="addSld modSld">
      <pc:chgData name="Koerber, Jennifer" userId="S::jennifer.koerber@suny.edu::91757253-cc7b-4705-809f-b291d8f3bd2f" providerId="AD" clId="Web-{BB767904-2ECB-B142-FB6F-3996BC4FBB58}" dt="2019-12-17T19:26:29.871" v="386" actId="20577"/>
      <pc:docMkLst>
        <pc:docMk/>
      </pc:docMkLst>
      <pc:sldChg chg="modSp">
        <pc:chgData name="Koerber, Jennifer" userId="S::jennifer.koerber@suny.edu::91757253-cc7b-4705-809f-b291d8f3bd2f" providerId="AD" clId="Web-{BB767904-2ECB-B142-FB6F-3996BC4FBB58}" dt="2019-12-17T19:20:31.227" v="256" actId="20577"/>
        <pc:sldMkLst>
          <pc:docMk/>
          <pc:sldMk cId="498256463" sldId="319"/>
        </pc:sldMkLst>
        <pc:spChg chg="mod">
          <ac:chgData name="Koerber, Jennifer" userId="S::jennifer.koerber@suny.edu::91757253-cc7b-4705-809f-b291d8f3bd2f" providerId="AD" clId="Web-{BB767904-2ECB-B142-FB6F-3996BC4FBB58}" dt="2019-12-17T19:08:00.798" v="62" actId="20577"/>
          <ac:spMkLst>
            <pc:docMk/>
            <pc:sldMk cId="498256463" sldId="319"/>
            <ac:spMk id="2" creationId="{DCDD3146-7637-46DF-8B82-7A8FC2E12D15}"/>
          </ac:spMkLst>
        </pc:spChg>
        <pc:spChg chg="mod">
          <ac:chgData name="Koerber, Jennifer" userId="S::jennifer.koerber@suny.edu::91757253-cc7b-4705-809f-b291d8f3bd2f" providerId="AD" clId="Web-{BB767904-2ECB-B142-FB6F-3996BC4FBB58}" dt="2019-12-17T19:20:31.227" v="256" actId="20577"/>
          <ac:spMkLst>
            <pc:docMk/>
            <pc:sldMk cId="498256463" sldId="319"/>
            <ac:spMk id="3" creationId="{79F088FC-102D-49CB-B1DF-8F39C8CDCD58}"/>
          </ac:spMkLst>
        </pc:spChg>
      </pc:sldChg>
      <pc:sldChg chg="modSp">
        <pc:chgData name="Koerber, Jennifer" userId="S::jennifer.koerber@suny.edu::91757253-cc7b-4705-809f-b291d8f3bd2f" providerId="AD" clId="Web-{BB767904-2ECB-B142-FB6F-3996BC4FBB58}" dt="2019-12-17T19:26:29.871" v="385" actId="20577"/>
        <pc:sldMkLst>
          <pc:docMk/>
          <pc:sldMk cId="3985682431" sldId="356"/>
        </pc:sldMkLst>
        <pc:spChg chg="mod">
          <ac:chgData name="Koerber, Jennifer" userId="S::jennifer.koerber@suny.edu::91757253-cc7b-4705-809f-b291d8f3bd2f" providerId="AD" clId="Web-{BB767904-2ECB-B142-FB6F-3996BC4FBB58}" dt="2019-12-17T19:26:29.871" v="385" actId="20577"/>
          <ac:spMkLst>
            <pc:docMk/>
            <pc:sldMk cId="3985682431" sldId="356"/>
            <ac:spMk id="3" creationId="{79F088FC-102D-49CB-B1DF-8F39C8CDCD58}"/>
          </ac:spMkLst>
        </pc:spChg>
      </pc:sldChg>
      <pc:sldChg chg="add replId">
        <pc:chgData name="Koerber, Jennifer" userId="S::jennifer.koerber@suny.edu::91757253-cc7b-4705-809f-b291d8f3bd2f" providerId="AD" clId="Web-{BB767904-2ECB-B142-FB6F-3996BC4FBB58}" dt="2019-12-17T19:02:32.592" v="0"/>
        <pc:sldMkLst>
          <pc:docMk/>
          <pc:sldMk cId="2998906486" sldId="359"/>
        </pc:sldMkLst>
      </pc:sldChg>
    </pc:docChg>
  </pc:docChgLst>
  <pc:docChgLst>
    <pc:chgData name="Jackson, Timothy" userId="S::timothy.jackson@suny.edu::9ce01cec-8b46-438e-9d10-af58cd21d299" providerId="AD" clId="Web-{5196E8E8-91E1-782D-9BDA-D07642CC0DBF}"/>
    <pc:docChg chg="modSld">
      <pc:chgData name="Jackson, Timothy" userId="S::timothy.jackson@suny.edu::9ce01cec-8b46-438e-9d10-af58cd21d299" providerId="AD" clId="Web-{5196E8E8-91E1-782D-9BDA-D07642CC0DBF}" dt="2019-12-17T20:57:19.051" v="42" actId="20577"/>
      <pc:docMkLst>
        <pc:docMk/>
      </pc:docMkLst>
      <pc:sldChg chg="modSp">
        <pc:chgData name="Jackson, Timothy" userId="S::timothy.jackson@suny.edu::9ce01cec-8b46-438e-9d10-af58cd21d299" providerId="AD" clId="Web-{5196E8E8-91E1-782D-9BDA-D07642CC0DBF}" dt="2019-12-17T20:57:19.051" v="41" actId="20577"/>
        <pc:sldMkLst>
          <pc:docMk/>
          <pc:sldMk cId="498256463" sldId="319"/>
        </pc:sldMkLst>
        <pc:spChg chg="mod">
          <ac:chgData name="Jackson, Timothy" userId="S::timothy.jackson@suny.edu::9ce01cec-8b46-438e-9d10-af58cd21d299" providerId="AD" clId="Web-{5196E8E8-91E1-782D-9BDA-D07642CC0DBF}" dt="2019-12-17T20:57:19.051" v="41" actId="20577"/>
          <ac:spMkLst>
            <pc:docMk/>
            <pc:sldMk cId="498256463" sldId="319"/>
            <ac:spMk id="3" creationId="{79F088FC-102D-49CB-B1DF-8F39C8CDCD58}"/>
          </ac:spMkLst>
        </pc:spChg>
      </pc:sldChg>
    </pc:docChg>
  </pc:docChgLst>
  <pc:docChgLst>
    <pc:chgData name="Koerber, Jennifer" userId="S::jennifer.koerber@suny.edu::91757253-cc7b-4705-809f-b291d8f3bd2f" providerId="AD" clId="Web-{B4F43940-28F3-F34F-F984-8A586CACC10E}"/>
    <pc:docChg chg="addSld modSld">
      <pc:chgData name="Koerber, Jennifer" userId="S::jennifer.koerber@suny.edu::91757253-cc7b-4705-809f-b291d8f3bd2f" providerId="AD" clId="Web-{B4F43940-28F3-F34F-F984-8A586CACC10E}" dt="2019-12-19T14:56:42.163" v="754" actId="20577"/>
      <pc:docMkLst>
        <pc:docMk/>
      </pc:docMkLst>
      <pc:sldChg chg="addSp delSp modSp">
        <pc:chgData name="Koerber, Jennifer" userId="S::jennifer.koerber@suny.edu::91757253-cc7b-4705-809f-b291d8f3bd2f" providerId="AD" clId="Web-{B4F43940-28F3-F34F-F984-8A586CACC10E}" dt="2019-12-19T14:29:44.093" v="10" actId="14100"/>
        <pc:sldMkLst>
          <pc:docMk/>
          <pc:sldMk cId="2171438980" sldId="317"/>
        </pc:sldMkLst>
        <pc:spChg chg="add del mod">
          <ac:chgData name="Koerber, Jennifer" userId="S::jennifer.koerber@suny.edu::91757253-cc7b-4705-809f-b291d8f3bd2f" providerId="AD" clId="Web-{B4F43940-28F3-F34F-F984-8A586CACC10E}" dt="2019-12-19T14:28:52.325" v="1"/>
          <ac:spMkLst>
            <pc:docMk/>
            <pc:sldMk cId="2171438980" sldId="317"/>
            <ac:spMk id="6" creationId="{72841E58-2380-4FDB-98FD-D797F16E503F}"/>
          </ac:spMkLst>
        </pc:spChg>
        <pc:picChg chg="del">
          <ac:chgData name="Koerber, Jennifer" userId="S::jennifer.koerber@suny.edu::91757253-cc7b-4705-809f-b291d8f3bd2f" providerId="AD" clId="Web-{B4F43940-28F3-F34F-F984-8A586CACC10E}" dt="2019-12-19T14:28:45.919" v="0"/>
          <ac:picMkLst>
            <pc:docMk/>
            <pc:sldMk cId="2171438980" sldId="317"/>
            <ac:picMk id="4" creationId="{24E0D059-2461-4942-A69D-971549A45CE3}"/>
          </ac:picMkLst>
        </pc:picChg>
        <pc:picChg chg="add mod modCrop">
          <ac:chgData name="Koerber, Jennifer" userId="S::jennifer.koerber@suny.edu::91757253-cc7b-4705-809f-b291d8f3bd2f" providerId="AD" clId="Web-{B4F43940-28F3-F34F-F984-8A586CACC10E}" dt="2019-12-19T14:29:44.093" v="10" actId="14100"/>
          <ac:picMkLst>
            <pc:docMk/>
            <pc:sldMk cId="2171438980" sldId="317"/>
            <ac:picMk id="8" creationId="{ECC8821E-6210-46FD-931D-A430390985AB}"/>
          </ac:picMkLst>
        </pc:picChg>
      </pc:sldChg>
      <pc:sldChg chg="addSp modSp mod modClrScheme chgLayout">
        <pc:chgData name="Koerber, Jennifer" userId="S::jennifer.koerber@suny.edu::91757253-cc7b-4705-809f-b291d8f3bd2f" providerId="AD" clId="Web-{B4F43940-28F3-F34F-F984-8A586CACC10E}" dt="2019-12-19T14:42:12.370" v="473" actId="14100"/>
        <pc:sldMkLst>
          <pc:docMk/>
          <pc:sldMk cId="498256463" sldId="319"/>
        </pc:sldMkLst>
        <pc:spChg chg="mod ord">
          <ac:chgData name="Koerber, Jennifer" userId="S::jennifer.koerber@suny.edu::91757253-cc7b-4705-809f-b291d8f3bd2f" providerId="AD" clId="Web-{B4F43940-28F3-F34F-F984-8A586CACC10E}" dt="2019-12-19T14:31:37.690" v="14"/>
          <ac:spMkLst>
            <pc:docMk/>
            <pc:sldMk cId="498256463" sldId="319"/>
            <ac:spMk id="2" creationId="{DCDD3146-7637-46DF-8B82-7A8FC2E12D15}"/>
          </ac:spMkLst>
        </pc:spChg>
        <pc:spChg chg="mod ord">
          <ac:chgData name="Koerber, Jennifer" userId="S::jennifer.koerber@suny.edu::91757253-cc7b-4705-809f-b291d8f3bd2f" providerId="AD" clId="Web-{B4F43940-28F3-F34F-F984-8A586CACC10E}" dt="2019-12-19T14:32:05.160" v="27"/>
          <ac:spMkLst>
            <pc:docMk/>
            <pc:sldMk cId="498256463" sldId="319"/>
            <ac:spMk id="3" creationId="{79F088FC-102D-49CB-B1DF-8F39C8CDCD58}"/>
          </ac:spMkLst>
        </pc:spChg>
        <pc:spChg chg="add mod ord">
          <ac:chgData name="Koerber, Jennifer" userId="S::jennifer.koerber@suny.edu::91757253-cc7b-4705-809f-b291d8f3bd2f" providerId="AD" clId="Web-{B4F43940-28F3-F34F-F984-8A586CACC10E}" dt="2019-12-19T14:31:56.675" v="26"/>
          <ac:spMkLst>
            <pc:docMk/>
            <pc:sldMk cId="498256463" sldId="319"/>
            <ac:spMk id="4" creationId="{602A7982-8D16-4585-8A82-5938CA5BE95E}"/>
          </ac:spMkLst>
        </pc:spChg>
        <pc:spChg chg="add mod ord">
          <ac:chgData name="Koerber, Jennifer" userId="S::jennifer.koerber@suny.edu::91757253-cc7b-4705-809f-b291d8f3bd2f" providerId="AD" clId="Web-{B4F43940-28F3-F34F-F984-8A586CACC10E}" dt="2019-12-19T14:32:32.224" v="53"/>
          <ac:spMkLst>
            <pc:docMk/>
            <pc:sldMk cId="498256463" sldId="319"/>
            <ac:spMk id="6" creationId="{0E3DDDCA-E813-48CB-B6B2-51959E49905C}"/>
          </ac:spMkLst>
        </pc:spChg>
        <pc:spChg chg="add mod ord">
          <ac:chgData name="Koerber, Jennifer" userId="S::jennifer.koerber@suny.edu::91757253-cc7b-4705-809f-b291d8f3bd2f" providerId="AD" clId="Web-{B4F43940-28F3-F34F-F984-8A586CACC10E}" dt="2019-12-19T14:42:12.370" v="473" actId="14100"/>
          <ac:spMkLst>
            <pc:docMk/>
            <pc:sldMk cId="498256463" sldId="319"/>
            <ac:spMk id="13" creationId="{88211562-086D-455E-840C-410E172A6A33}"/>
          </ac:spMkLst>
        </pc:spChg>
      </pc:sldChg>
      <pc:sldChg chg="addSp delSp modSp">
        <pc:chgData name="Koerber, Jennifer" userId="S::jennifer.koerber@suny.edu::91757253-cc7b-4705-809f-b291d8f3bd2f" providerId="AD" clId="Web-{B4F43940-28F3-F34F-F984-8A586CACC10E}" dt="2019-12-19T14:56:41.601" v="752" actId="20577"/>
        <pc:sldMkLst>
          <pc:docMk/>
          <pc:sldMk cId="1226966122" sldId="322"/>
        </pc:sldMkLst>
        <pc:spChg chg="mod">
          <ac:chgData name="Koerber, Jennifer" userId="S::jennifer.koerber@suny.edu::91757253-cc7b-4705-809f-b291d8f3bd2f" providerId="AD" clId="Web-{B4F43940-28F3-F34F-F984-8A586CACC10E}" dt="2019-12-19T14:56:41.601" v="752" actId="20577"/>
          <ac:spMkLst>
            <pc:docMk/>
            <pc:sldMk cId="1226966122" sldId="322"/>
            <ac:spMk id="20" creationId="{58AC31FA-7C51-4B18-BCF8-4AD7DAB8BC19}"/>
          </ac:spMkLst>
        </pc:spChg>
        <pc:picChg chg="add mod">
          <ac:chgData name="Koerber, Jennifer" userId="S::jennifer.koerber@suny.edu::91757253-cc7b-4705-809f-b291d8f3bd2f" providerId="AD" clId="Web-{B4F43940-28F3-F34F-F984-8A586CACC10E}" dt="2019-12-19T14:56:08.115" v="717" actId="1076"/>
          <ac:picMkLst>
            <pc:docMk/>
            <pc:sldMk cId="1226966122" sldId="322"/>
            <ac:picMk id="3" creationId="{37B53B2F-9CB6-474C-B2CC-4BD0DC2270E5}"/>
          </ac:picMkLst>
        </pc:picChg>
        <pc:picChg chg="del">
          <ac:chgData name="Koerber, Jennifer" userId="S::jennifer.koerber@suny.edu::91757253-cc7b-4705-809f-b291d8f3bd2f" providerId="AD" clId="Web-{B4F43940-28F3-F34F-F984-8A586CACC10E}" dt="2019-12-19T14:53:27.563" v="711"/>
          <ac:picMkLst>
            <pc:docMk/>
            <pc:sldMk cId="1226966122" sldId="322"/>
            <ac:picMk id="16" creationId="{FBD3B266-1CEC-4346-9D7D-353667883FC9}"/>
          </ac:picMkLst>
        </pc:picChg>
      </pc:sldChg>
      <pc:sldChg chg="addSp delSp modSp add mod replId modClrScheme chgLayout">
        <pc:chgData name="Koerber, Jennifer" userId="S::jennifer.koerber@suny.edu::91757253-cc7b-4705-809f-b291d8f3bd2f" providerId="AD" clId="Web-{B4F43940-28F3-F34F-F984-8A586CACC10E}" dt="2019-12-19T14:48:59.726" v="709" actId="20577"/>
        <pc:sldMkLst>
          <pc:docMk/>
          <pc:sldMk cId="2582587771" sldId="367"/>
        </pc:sldMkLst>
        <pc:spChg chg="add del mod ord">
          <ac:chgData name="Koerber, Jennifer" userId="S::jennifer.koerber@suny.edu::91757253-cc7b-4705-809f-b291d8f3bd2f" providerId="AD" clId="Web-{B4F43940-28F3-F34F-F984-8A586CACC10E}" dt="2019-12-19T14:44:19.700" v="483"/>
          <ac:spMkLst>
            <pc:docMk/>
            <pc:sldMk cId="2582587771" sldId="367"/>
            <ac:spMk id="2" creationId="{DCDD3146-7637-46DF-8B82-7A8FC2E12D15}"/>
          </ac:spMkLst>
        </pc:spChg>
        <pc:spChg chg="del mod ord">
          <ac:chgData name="Koerber, Jennifer" userId="S::jennifer.koerber@suny.edu::91757253-cc7b-4705-809f-b291d8f3bd2f" providerId="AD" clId="Web-{B4F43940-28F3-F34F-F984-8A586CACC10E}" dt="2019-12-19T14:44:04.997" v="480"/>
          <ac:spMkLst>
            <pc:docMk/>
            <pc:sldMk cId="2582587771" sldId="367"/>
            <ac:spMk id="3" creationId="{79F088FC-102D-49CB-B1DF-8F39C8CDCD58}"/>
          </ac:spMkLst>
        </pc:spChg>
        <pc:spChg chg="del mod ord">
          <ac:chgData name="Koerber, Jennifer" userId="S::jennifer.koerber@suny.edu::91757253-cc7b-4705-809f-b291d8f3bd2f" providerId="AD" clId="Web-{B4F43940-28F3-F34F-F984-8A586CACC10E}" dt="2019-12-19T14:44:12.263" v="481"/>
          <ac:spMkLst>
            <pc:docMk/>
            <pc:sldMk cId="2582587771" sldId="367"/>
            <ac:spMk id="4" creationId="{602A7982-8D16-4585-8A82-5938CA5BE95E}"/>
          </ac:spMkLst>
        </pc:spChg>
        <pc:spChg chg="del mod ord">
          <ac:chgData name="Koerber, Jennifer" userId="S::jennifer.koerber@suny.edu::91757253-cc7b-4705-809f-b291d8f3bd2f" providerId="AD" clId="Web-{B4F43940-28F3-F34F-F984-8A586CACC10E}" dt="2019-12-19T14:44:28.638" v="485"/>
          <ac:spMkLst>
            <pc:docMk/>
            <pc:sldMk cId="2582587771" sldId="367"/>
            <ac:spMk id="6" creationId="{0E3DDDCA-E813-48CB-B6B2-51959E49905C}"/>
          </ac:spMkLst>
        </pc:spChg>
        <pc:spChg chg="del mod ord">
          <ac:chgData name="Koerber, Jennifer" userId="S::jennifer.koerber@suny.edu::91757253-cc7b-4705-809f-b291d8f3bd2f" providerId="AD" clId="Web-{B4F43940-28F3-F34F-F984-8A586CACC10E}" dt="2019-12-19T14:44:25.826" v="484"/>
          <ac:spMkLst>
            <pc:docMk/>
            <pc:sldMk cId="2582587771" sldId="367"/>
            <ac:spMk id="13" creationId="{88211562-086D-455E-840C-410E172A6A33}"/>
          </ac:spMkLst>
        </pc:spChg>
        <pc:spChg chg="add mod">
          <ac:chgData name="Koerber, Jennifer" userId="S::jennifer.koerber@suny.edu::91757253-cc7b-4705-809f-b291d8f3bd2f" providerId="AD" clId="Web-{B4F43940-28F3-F34F-F984-8A586CACC10E}" dt="2019-12-19T14:48:59.726" v="709" actId="20577"/>
          <ac:spMkLst>
            <pc:docMk/>
            <pc:sldMk cId="2582587771" sldId="367"/>
            <ac:spMk id="16" creationId="{58C3424A-37F4-4E23-97D5-C80FBC03E017}"/>
          </ac:spMkLst>
        </pc:spChg>
        <pc:spChg chg="add del mod">
          <ac:chgData name="Koerber, Jennifer" userId="S::jennifer.koerber@suny.edu::91757253-cc7b-4705-809f-b291d8f3bd2f" providerId="AD" clId="Web-{B4F43940-28F3-F34F-F984-8A586CACC10E}" dt="2019-12-19T14:44:19.700" v="483"/>
          <ac:spMkLst>
            <pc:docMk/>
            <pc:sldMk cId="2582587771" sldId="367"/>
            <ac:spMk id="18" creationId="{0B7AFB4F-9AD7-4597-BF30-100BEFBEC9ED}"/>
          </ac:spMkLst>
        </pc:spChg>
      </pc:sld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Perry, Susan" userId="S::susan.perry@suny.edu::ea21311d-03e0-498d-b20b-c0d2cb5e17f1" providerId="AD" clId="Web-{A25BF2A1-8334-59BC-9935-4270B5226B87}"/>
    <pc:docChg chg="modSld">
      <pc:chgData name="Perry, Susan" userId="S::susan.perry@suny.edu::ea21311d-03e0-498d-b20b-c0d2cb5e17f1" providerId="AD" clId="Web-{A25BF2A1-8334-59BC-9935-4270B5226B87}" dt="2019-12-17T13:32:48.446" v="26" actId="20577"/>
      <pc:docMkLst>
        <pc:docMk/>
      </pc:docMkLst>
      <pc:sldChg chg="modSp">
        <pc:chgData name="Perry, Susan" userId="S::susan.perry@suny.edu::ea21311d-03e0-498d-b20b-c0d2cb5e17f1" providerId="AD" clId="Web-{A25BF2A1-8334-59BC-9935-4270B5226B87}" dt="2019-12-17T13:31:08.242" v="16" actId="14100"/>
        <pc:sldMkLst>
          <pc:docMk/>
          <pc:sldMk cId="2919431528" sldId="258"/>
        </pc:sldMkLst>
        <pc:spChg chg="mod">
          <ac:chgData name="Perry, Susan" userId="S::susan.perry@suny.edu::ea21311d-03e0-498d-b20b-c0d2cb5e17f1" providerId="AD" clId="Web-{A25BF2A1-8334-59BC-9935-4270B5226B87}" dt="2019-12-17T13:31:08.242" v="16" actId="14100"/>
          <ac:spMkLst>
            <pc:docMk/>
            <pc:sldMk cId="2919431528" sldId="258"/>
            <ac:spMk id="19" creationId="{E1608256-D41E-7949-9F8B-A7E248C43ECB}"/>
          </ac:spMkLst>
        </pc:spChg>
      </pc:sldChg>
      <pc:sldChg chg="modSp">
        <pc:chgData name="Perry, Susan" userId="S::susan.perry@suny.edu::ea21311d-03e0-498d-b20b-c0d2cb5e17f1" providerId="AD" clId="Web-{A25BF2A1-8334-59BC-9935-4270B5226B87}" dt="2019-12-17T13:32:03.055" v="21" actId="20577"/>
        <pc:sldMkLst>
          <pc:docMk/>
          <pc:sldMk cId="149285507" sldId="332"/>
        </pc:sldMkLst>
        <pc:spChg chg="mod">
          <ac:chgData name="Perry, Susan" userId="S::susan.perry@suny.edu::ea21311d-03e0-498d-b20b-c0d2cb5e17f1" providerId="AD" clId="Web-{A25BF2A1-8334-59BC-9935-4270B5226B87}" dt="2019-12-17T13:32:03.055" v="21" actId="20577"/>
          <ac:spMkLst>
            <pc:docMk/>
            <pc:sldMk cId="149285507" sldId="332"/>
            <ac:spMk id="14" creationId="{00000000-0000-0000-0000-000000000000}"/>
          </ac:spMkLst>
        </pc:spChg>
      </pc:sldChg>
      <pc:sldChg chg="modSp">
        <pc:chgData name="Perry, Susan" userId="S::susan.perry@suny.edu::ea21311d-03e0-498d-b20b-c0d2cb5e17f1" providerId="AD" clId="Web-{A25BF2A1-8334-59BC-9935-4270B5226B87}" dt="2019-12-17T13:32:47.118" v="24" actId="20577"/>
        <pc:sldMkLst>
          <pc:docMk/>
          <pc:sldMk cId="2638821289" sldId="354"/>
        </pc:sldMkLst>
        <pc:spChg chg="mod">
          <ac:chgData name="Perry, Susan" userId="S::susan.perry@suny.edu::ea21311d-03e0-498d-b20b-c0d2cb5e17f1" providerId="AD" clId="Web-{A25BF2A1-8334-59BC-9935-4270B5226B87}" dt="2019-12-17T13:32:47.118" v="24" actId="20577"/>
          <ac:spMkLst>
            <pc:docMk/>
            <pc:sldMk cId="2638821289" sldId="354"/>
            <ac:spMk id="2" creationId="{00000000-0000-0000-0000-000000000000}"/>
          </ac:spMkLst>
        </pc:spChg>
      </pc:sldChg>
    </pc:docChg>
  </pc:docChgLst>
  <pc:docChgLst>
    <pc:chgData name="McGee, Margaret" userId="S::margaret.mcgee@suny.edu::07377fe7-8f05-4c22-a697-5f820ef7115e" providerId="AD" clId="Web-{BC12120F-AB19-3423-A346-09C832DBCC10}"/>
    <pc:docChg chg="addSld delSld modSld sldOrd">
      <pc:chgData name="McGee, Margaret" userId="S::margaret.mcgee@suny.edu::07377fe7-8f05-4c22-a697-5f820ef7115e" providerId="AD" clId="Web-{BC12120F-AB19-3423-A346-09C832DBCC10}" dt="2019-12-17T15:56:16.725" v="85" actId="20577"/>
      <pc:docMkLst>
        <pc:docMk/>
      </pc:docMkLst>
      <pc:sldChg chg="modSp add ord replId">
        <pc:chgData name="McGee, Margaret" userId="S::margaret.mcgee@suny.edu::07377fe7-8f05-4c22-a697-5f820ef7115e" providerId="AD" clId="Web-{BC12120F-AB19-3423-A346-09C832DBCC10}" dt="2019-12-17T15:56:16.725" v="84" actId="20577"/>
        <pc:sldMkLst>
          <pc:docMk/>
          <pc:sldMk cId="711493466" sldId="357"/>
        </pc:sldMkLst>
        <pc:spChg chg="mod">
          <ac:chgData name="McGee, Margaret" userId="S::margaret.mcgee@suny.edu::07377fe7-8f05-4c22-a697-5f820ef7115e" providerId="AD" clId="Web-{BC12120F-AB19-3423-A346-09C832DBCC10}" dt="2019-12-17T15:56:16.725" v="84" actId="20577"/>
          <ac:spMkLst>
            <pc:docMk/>
            <pc:sldMk cId="711493466" sldId="357"/>
            <ac:spMk id="5" creationId="{00000000-0000-0000-0000-000000000000}"/>
          </ac:spMkLst>
        </pc:spChg>
        <pc:spChg chg="mod">
          <ac:chgData name="McGee, Margaret" userId="S::margaret.mcgee@suny.edu::07377fe7-8f05-4c22-a697-5f820ef7115e" providerId="AD" clId="Web-{BC12120F-AB19-3423-A346-09C832DBCC10}" dt="2019-12-17T15:54:42.331" v="10" actId="14100"/>
          <ac:spMkLst>
            <pc:docMk/>
            <pc:sldMk cId="711493466" sldId="357"/>
            <ac:spMk id="6" creationId="{00000000-0000-0000-0000-000000000000}"/>
          </ac:spMkLst>
        </pc:spChg>
      </pc:sldChg>
      <pc:sldChg chg="new del">
        <pc:chgData name="McGee, Margaret" userId="S::margaret.mcgee@suny.edu::07377fe7-8f05-4c22-a697-5f820ef7115e" providerId="AD" clId="Web-{BC12120F-AB19-3423-A346-09C832DBCC10}" dt="2019-12-17T15:54:05.877" v="1"/>
        <pc:sldMkLst>
          <pc:docMk/>
          <pc:sldMk cId="3645900926" sldId="357"/>
        </pc:sldMkLst>
      </pc:sldChg>
    </pc:docChg>
  </pc:docChgLst>
  <pc:docChgLst>
    <pc:chgData name="Jackson, Timothy" userId="S::timothy.jackson@suny.edu::9ce01cec-8b46-438e-9d10-af58cd21d299" providerId="AD" clId="Web-{3664291C-F7F7-9B6C-78AC-E48BAB7F7FEA}"/>
    <pc:docChg chg="modSld">
      <pc:chgData name="Jackson, Timothy" userId="S::timothy.jackson@suny.edu::9ce01cec-8b46-438e-9d10-af58cd21d299" providerId="AD" clId="Web-{3664291C-F7F7-9B6C-78AC-E48BAB7F7FEA}" dt="2019-12-19T16:32:00.474" v="3"/>
      <pc:docMkLst>
        <pc:docMk/>
      </pc:docMkLst>
      <pc:sldChg chg="modSp">
        <pc:chgData name="Jackson, Timothy" userId="S::timothy.jackson@suny.edu::9ce01cec-8b46-438e-9d10-af58cd21d299" providerId="AD" clId="Web-{3664291C-F7F7-9B6C-78AC-E48BAB7F7FEA}" dt="2019-12-19T16:32:00.474" v="3"/>
        <pc:sldMkLst>
          <pc:docMk/>
          <pc:sldMk cId="717302634" sldId="349"/>
        </pc:sldMkLst>
        <pc:graphicFrameChg chg="mod modGraphic">
          <ac:chgData name="Jackson, Timothy" userId="S::timothy.jackson@suny.edu::9ce01cec-8b46-438e-9d10-af58cd21d299" providerId="AD" clId="Web-{3664291C-F7F7-9B6C-78AC-E48BAB7F7FEA}" dt="2019-12-19T16:32:00.474" v="3"/>
          <ac:graphicFrameMkLst>
            <pc:docMk/>
            <pc:sldMk cId="717302634" sldId="349"/>
            <ac:graphicFrameMk id="4" creationId="{00000000-0000-0000-0000-000000000000}"/>
          </ac:graphicFrameMkLst>
        </pc:graphicFrameChg>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Jackson, Timothy" userId="S::timothy.jackson@suny.edu::9ce01cec-8b46-438e-9d10-af58cd21d299" providerId="AD" clId="Web-{D223DE50-5CCF-2AAA-3829-C7879558EA5C}"/>
    <pc:docChg chg="addSld modSld sldOrd">
      <pc:chgData name="Jackson, Timothy" userId="S::timothy.jackson@suny.edu::9ce01cec-8b46-438e-9d10-af58cd21d299" providerId="AD" clId="Web-{D223DE50-5CCF-2AAA-3829-C7879558EA5C}" dt="2019-12-17T18:03:50.528" v="1650" actId="1076"/>
      <pc:docMkLst>
        <pc:docMk/>
      </pc:docMkLst>
      <pc:sldChg chg="modSp">
        <pc:chgData name="Jackson, Timothy" userId="S::timothy.jackson@suny.edu::9ce01cec-8b46-438e-9d10-af58cd21d299" providerId="AD" clId="Web-{D223DE50-5CCF-2AAA-3829-C7879558EA5C}" dt="2019-12-17T16:59:01.685" v="204"/>
        <pc:sldMkLst>
          <pc:docMk/>
          <pc:sldMk cId="4275460013" sldId="347"/>
        </pc:sldMkLst>
        <pc:spChg chg="mod">
          <ac:chgData name="Jackson, Timothy" userId="S::timothy.jackson@suny.edu::9ce01cec-8b46-438e-9d10-af58cd21d299" providerId="AD" clId="Web-{D223DE50-5CCF-2AAA-3829-C7879558EA5C}" dt="2019-12-17T14:53:57.248" v="11"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223DE50-5CCF-2AAA-3829-C7879558EA5C}" dt="2019-12-17T16:59:01.685" v="204"/>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223DE50-5CCF-2AAA-3829-C7879558EA5C}" dt="2019-12-17T17:30:53.050" v="338" actId="20577"/>
        <pc:sldMkLst>
          <pc:docMk/>
          <pc:sldMk cId="1625917109" sldId="348"/>
        </pc:sldMkLst>
        <pc:spChg chg="mod">
          <ac:chgData name="Jackson, Timothy" userId="S::timothy.jackson@suny.edu::9ce01cec-8b46-438e-9d10-af58cd21d299" providerId="AD" clId="Web-{D223DE50-5CCF-2AAA-3829-C7879558EA5C}" dt="2019-12-17T17:21:07.962" v="265" actId="20577"/>
          <ac:spMkLst>
            <pc:docMk/>
            <pc:sldMk cId="1625917109" sldId="348"/>
            <ac:spMk id="2" creationId="{244B8E82-FFA2-4420-9F5C-C344ED44C26B}"/>
          </ac:spMkLst>
        </pc:spChg>
        <pc:spChg chg="mod">
          <ac:chgData name="Jackson, Timothy" userId="S::timothy.jackson@suny.edu::9ce01cec-8b46-438e-9d10-af58cd21d299" providerId="AD" clId="Web-{D223DE50-5CCF-2AAA-3829-C7879558EA5C}" dt="2019-12-17T17:30:53.050" v="338" actId="20577"/>
          <ac:spMkLst>
            <pc:docMk/>
            <pc:sldMk cId="1625917109" sldId="348"/>
            <ac:spMk id="5" creationId="{535E1953-C7A3-4180-AAE1-5C1894D3B757}"/>
          </ac:spMkLst>
        </pc:spChg>
      </pc:sldChg>
      <pc:sldChg chg="modSp">
        <pc:chgData name="Jackson, Timothy" userId="S::timothy.jackson@suny.edu::9ce01cec-8b46-438e-9d10-af58cd21d299" providerId="AD" clId="Web-{D223DE50-5CCF-2AAA-3829-C7879558EA5C}" dt="2019-12-17T17:18:53.378" v="251"/>
        <pc:sldMkLst>
          <pc:docMk/>
          <pc:sldMk cId="717302634" sldId="349"/>
        </pc:sldMkLst>
        <pc:graphicFrameChg chg="mod modGraphic">
          <ac:chgData name="Jackson, Timothy" userId="S::timothy.jackson@suny.edu::9ce01cec-8b46-438e-9d10-af58cd21d299" providerId="AD" clId="Web-{D223DE50-5CCF-2AAA-3829-C7879558EA5C}" dt="2019-12-17T17:18:53.378" v="251"/>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223DE50-5CCF-2AAA-3829-C7879558EA5C}" dt="2019-12-17T17:50:42.368" v="1044" actId="20577"/>
        <pc:sldMkLst>
          <pc:docMk/>
          <pc:sldMk cId="2835457770" sldId="350"/>
        </pc:sldMkLst>
        <pc:spChg chg="mod">
          <ac:chgData name="Jackson, Timothy" userId="S::timothy.jackson@suny.edu::9ce01cec-8b46-438e-9d10-af58cd21d299" providerId="AD" clId="Web-{D223DE50-5CCF-2AAA-3829-C7879558EA5C}" dt="2019-12-17T17:50:42.368" v="1044" actId="20577"/>
          <ac:spMkLst>
            <pc:docMk/>
            <pc:sldMk cId="2835457770" sldId="350"/>
            <ac:spMk id="5" creationId="{535E1953-C7A3-4180-AAE1-5C1894D3B757}"/>
          </ac:spMkLst>
        </pc:spChg>
      </pc:sldChg>
      <pc:sldChg chg="modSp">
        <pc:chgData name="Jackson, Timothy" userId="S::timothy.jackson@suny.edu::9ce01cec-8b46-438e-9d10-af58cd21d299" providerId="AD" clId="Web-{D223DE50-5CCF-2AAA-3829-C7879558EA5C}" dt="2019-12-17T18:03:50.528" v="1650" actId="1076"/>
        <pc:sldMkLst>
          <pc:docMk/>
          <pc:sldMk cId="130082165" sldId="351"/>
        </pc:sldMkLst>
        <pc:spChg chg="mod">
          <ac:chgData name="Jackson, Timothy" userId="S::timothy.jackson@suny.edu::9ce01cec-8b46-438e-9d10-af58cd21d299" providerId="AD" clId="Web-{D223DE50-5CCF-2AAA-3829-C7879558EA5C}" dt="2019-12-17T17:51:43.980" v="1126" actId="20577"/>
          <ac:spMkLst>
            <pc:docMk/>
            <pc:sldMk cId="130082165" sldId="351"/>
            <ac:spMk id="2" creationId="{244B8E82-FFA2-4420-9F5C-C344ED44C26B}"/>
          </ac:spMkLst>
        </pc:spChg>
        <pc:spChg chg="mod">
          <ac:chgData name="Jackson, Timothy" userId="S::timothy.jackson@suny.edu::9ce01cec-8b46-438e-9d10-af58cd21d299" providerId="AD" clId="Web-{D223DE50-5CCF-2AAA-3829-C7879558EA5C}" dt="2019-12-17T18:03:50.528" v="1650" actId="1076"/>
          <ac:spMkLst>
            <pc:docMk/>
            <pc:sldMk cId="130082165" sldId="351"/>
            <ac:spMk id="5" creationId="{535E1953-C7A3-4180-AAE1-5C1894D3B757}"/>
          </ac:spMkLst>
        </pc:spChg>
      </pc:sldChg>
      <pc:sldChg chg="addSp delSp modSp add ord replId">
        <pc:chgData name="Jackson, Timothy" userId="S::timothy.jackson@suny.edu::9ce01cec-8b46-438e-9d10-af58cd21d299" providerId="AD" clId="Web-{D223DE50-5CCF-2AAA-3829-C7879558EA5C}" dt="2019-12-17T17:52:02.434" v="1130" actId="1076"/>
        <pc:sldMkLst>
          <pc:docMk/>
          <pc:sldMk cId="1498792328" sldId="358"/>
        </pc:sldMkLst>
        <pc:spChg chg="mod">
          <ac:chgData name="Jackson, Timothy" userId="S::timothy.jackson@suny.edu::9ce01cec-8b46-438e-9d10-af58cd21d299" providerId="AD" clId="Web-{D223DE50-5CCF-2AAA-3829-C7879558EA5C}" dt="2019-12-17T17:51:58.606" v="1129" actId="1076"/>
          <ac:spMkLst>
            <pc:docMk/>
            <pc:sldMk cId="1498792328" sldId="358"/>
            <ac:spMk id="2" creationId="{244B8E82-FFA2-4420-9F5C-C344ED44C26B}"/>
          </ac:spMkLst>
        </pc:spChg>
        <pc:spChg chg="mod">
          <ac:chgData name="Jackson, Timothy" userId="S::timothy.jackson@suny.edu::9ce01cec-8b46-438e-9d10-af58cd21d299" providerId="AD" clId="Web-{D223DE50-5CCF-2AAA-3829-C7879558EA5C}" dt="2019-12-17T17:52:02.434" v="1130" actId="1076"/>
          <ac:spMkLst>
            <pc:docMk/>
            <pc:sldMk cId="1498792328" sldId="358"/>
            <ac:spMk id="5" creationId="{535E1953-C7A3-4180-AAE1-5C1894D3B757}"/>
          </ac:spMkLst>
        </pc:spChg>
        <pc:picChg chg="add mod">
          <ac:chgData name="Jackson, Timothy" userId="S::timothy.jackson@suny.edu::9ce01cec-8b46-438e-9d10-af58cd21d299" providerId="AD" clId="Web-{D223DE50-5CCF-2AAA-3829-C7879558EA5C}" dt="2019-12-17T17:32:16.429" v="348" actId="1076"/>
          <ac:picMkLst>
            <pc:docMk/>
            <pc:sldMk cId="1498792328" sldId="358"/>
            <ac:picMk id="3" creationId="{C4763B95-43CE-4F2E-BBF5-84070C994CB8}"/>
          </ac:picMkLst>
        </pc:picChg>
        <pc:picChg chg="del">
          <ac:chgData name="Jackson, Timothy" userId="S::timothy.jackson@suny.edu::9ce01cec-8b46-438e-9d10-af58cd21d299" providerId="AD" clId="Web-{D223DE50-5CCF-2AAA-3829-C7879558EA5C}" dt="2019-12-17T17:32:11.663" v="346"/>
          <ac:picMkLst>
            <pc:docMk/>
            <pc:sldMk cId="1498792328" sldId="358"/>
            <ac:picMk id="17" creationId="{B63FC990-05B6-44C1-BB2F-20B2A2F1B596}"/>
          </ac:picMkLst>
        </pc:picChg>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McGee, Margaret" userId="S::margaret.mcgee@suny.edu::07377fe7-8f05-4c22-a697-5f820ef7115e" providerId="AD" clId="Web-{17E99B41-A942-44F8-209F-25EF3E8C4B90}"/>
    <pc:docChg chg="addSld delSld modSld sldOrd">
      <pc:chgData name="McGee, Margaret" userId="S::margaret.mcgee@suny.edu::07377fe7-8f05-4c22-a697-5f820ef7115e" providerId="AD" clId="Web-{17E99B41-A942-44F8-209F-25EF3E8C4B90}" dt="2019-12-18T14:16:59.997" v="4214" actId="1076"/>
      <pc:docMkLst>
        <pc:docMk/>
      </pc:docMkLst>
      <pc:sldChg chg="addSp delSp modSp ord">
        <pc:chgData name="McGee, Margaret" userId="S::margaret.mcgee@suny.edu::07377fe7-8f05-4c22-a697-5f820ef7115e" providerId="AD" clId="Web-{17E99B41-A942-44F8-209F-25EF3E8C4B90}" dt="2019-12-18T14:11:03.138" v="4178" actId="1076"/>
        <pc:sldMkLst>
          <pc:docMk/>
          <pc:sldMk cId="2227392382" sldId="342"/>
        </pc:sldMkLst>
        <pc:spChg chg="mod">
          <ac:chgData name="McGee, Margaret" userId="S::margaret.mcgee@suny.edu::07377fe7-8f05-4c22-a697-5f820ef7115e" providerId="AD" clId="Web-{17E99B41-A942-44F8-209F-25EF3E8C4B90}" dt="2019-12-17T21:34:29.341" v="632" actId="20577"/>
          <ac:spMkLst>
            <pc:docMk/>
            <pc:sldMk cId="2227392382" sldId="342"/>
            <ac:spMk id="2" creationId="{71EA7B85-A46E-4A0A-B5A6-003D849DE4A5}"/>
          </ac:spMkLst>
        </pc:spChg>
        <pc:spChg chg="mod">
          <ac:chgData name="McGee, Margaret" userId="S::margaret.mcgee@suny.edu::07377fe7-8f05-4c22-a697-5f820ef7115e" providerId="AD" clId="Web-{17E99B41-A942-44F8-209F-25EF3E8C4B90}" dt="2019-12-17T23:19:55.942" v="4082" actId="20577"/>
          <ac:spMkLst>
            <pc:docMk/>
            <pc:sldMk cId="2227392382" sldId="342"/>
            <ac:spMk id="3" creationId="{4DBDDB3F-B73C-4F73-9955-8AC852907A47}"/>
          </ac:spMkLst>
        </pc:spChg>
        <pc:picChg chg="add del mod ord">
          <ac:chgData name="McGee, Margaret" userId="S::margaret.mcgee@suny.edu::07377fe7-8f05-4c22-a697-5f820ef7115e" providerId="AD" clId="Web-{17E99B41-A942-44F8-209F-25EF3E8C4B90}" dt="2019-12-18T14:10:32.871" v="4175"/>
          <ac:picMkLst>
            <pc:docMk/>
            <pc:sldMk cId="2227392382" sldId="342"/>
            <ac:picMk id="4" creationId="{DB4E45F6-045E-4197-830D-F8111FB4965F}"/>
          </ac:picMkLst>
        </pc:picChg>
        <pc:picChg chg="add mod">
          <ac:chgData name="McGee, Margaret" userId="S::margaret.mcgee@suny.edu::07377fe7-8f05-4c22-a697-5f820ef7115e" providerId="AD" clId="Web-{17E99B41-A942-44F8-209F-25EF3E8C4B90}" dt="2019-12-18T14:11:03.138" v="4178" actId="1076"/>
          <ac:picMkLst>
            <pc:docMk/>
            <pc:sldMk cId="2227392382" sldId="342"/>
            <ac:picMk id="8" creationId="{1C5D211B-8907-4B5A-8B62-BEC3B0025CA6}"/>
          </ac:picMkLst>
        </pc:picChg>
      </pc:sldChg>
      <pc:sldChg chg="modSp del">
        <pc:chgData name="McGee, Margaret" userId="S::margaret.mcgee@suny.edu::07377fe7-8f05-4c22-a697-5f820ef7115e" providerId="AD" clId="Web-{17E99B41-A942-44F8-209F-25EF3E8C4B90}" dt="2019-12-17T23:02:01.422" v="3449"/>
        <pc:sldMkLst>
          <pc:docMk/>
          <pc:sldMk cId="3497420990" sldId="343"/>
        </pc:sldMkLst>
        <pc:spChg chg="mod">
          <ac:chgData name="McGee, Margaret" userId="S::margaret.mcgee@suny.edu::07377fe7-8f05-4c22-a697-5f820ef7115e" providerId="AD" clId="Web-{17E99B41-A942-44F8-209F-25EF3E8C4B90}" dt="2019-12-17T22:01:48.105" v="2210" actId="20577"/>
          <ac:spMkLst>
            <pc:docMk/>
            <pc:sldMk cId="3497420990" sldId="343"/>
            <ac:spMk id="2" creationId="{71EA7B85-A46E-4A0A-B5A6-003D849DE4A5}"/>
          </ac:spMkLst>
        </pc:spChg>
      </pc:sldChg>
      <pc:sldChg chg="addSp delSp modSp">
        <pc:chgData name="McGee, Margaret" userId="S::margaret.mcgee@suny.edu::07377fe7-8f05-4c22-a697-5f820ef7115e" providerId="AD" clId="Web-{17E99B41-A942-44F8-209F-25EF3E8C4B90}" dt="2019-12-18T14:16:59.997" v="4214" actId="1076"/>
        <pc:sldMkLst>
          <pc:docMk/>
          <pc:sldMk cId="3546033310" sldId="344"/>
        </pc:sldMkLst>
        <pc:spChg chg="mod">
          <ac:chgData name="McGee, Margaret" userId="S::margaret.mcgee@suny.edu::07377fe7-8f05-4c22-a697-5f820ef7115e" providerId="AD" clId="Web-{17E99B41-A942-44F8-209F-25EF3E8C4B90}" dt="2019-12-17T21:12:57.639" v="101" actId="20577"/>
          <ac:spMkLst>
            <pc:docMk/>
            <pc:sldMk cId="3546033310" sldId="344"/>
            <ac:spMk id="2" creationId="{71EA7B85-A46E-4A0A-B5A6-003D849DE4A5}"/>
          </ac:spMkLst>
        </pc:spChg>
        <pc:spChg chg="del mod">
          <ac:chgData name="McGee, Margaret" userId="S::margaret.mcgee@suny.edu::07377fe7-8f05-4c22-a697-5f820ef7115e" providerId="AD" clId="Web-{17E99B41-A942-44F8-209F-25EF3E8C4B90}" dt="2019-12-17T21:09:35.701" v="22"/>
          <ac:spMkLst>
            <pc:docMk/>
            <pc:sldMk cId="3546033310" sldId="344"/>
            <ac:spMk id="3" creationId="{4DBDDB3F-B73C-4F73-9955-8AC852907A47}"/>
          </ac:spMkLst>
        </pc:spChg>
        <pc:spChg chg="add del mod">
          <ac:chgData name="McGee, Margaret" userId="S::margaret.mcgee@suny.edu::07377fe7-8f05-4c22-a697-5f820ef7115e" providerId="AD" clId="Web-{17E99B41-A942-44F8-209F-25EF3E8C4B90}" dt="2019-12-17T21:11:36.607" v="63"/>
          <ac:spMkLst>
            <pc:docMk/>
            <pc:sldMk cId="3546033310" sldId="344"/>
            <ac:spMk id="4" creationId="{9BAE8752-47AA-430A-9AD7-D2B2D46F63AC}"/>
          </ac:spMkLst>
        </pc:spChg>
        <pc:spChg chg="add mod">
          <ac:chgData name="McGee, Margaret" userId="S::margaret.mcgee@suny.edu::07377fe7-8f05-4c22-a697-5f820ef7115e" providerId="AD" clId="Web-{17E99B41-A942-44F8-209F-25EF3E8C4B90}" dt="2019-12-17T23:23:04.364" v="4167" actId="20577"/>
          <ac:spMkLst>
            <pc:docMk/>
            <pc:sldMk cId="3546033310" sldId="344"/>
            <ac:spMk id="6" creationId="{0134EE62-A3AE-4ABC-9D13-84F3C54BAAF7}"/>
          </ac:spMkLst>
        </pc:spChg>
        <pc:picChg chg="add mod">
          <ac:chgData name="McGee, Margaret" userId="S::margaret.mcgee@suny.edu::07377fe7-8f05-4c22-a697-5f820ef7115e" providerId="AD" clId="Web-{17E99B41-A942-44F8-209F-25EF3E8C4B90}" dt="2019-12-18T14:16:59.997" v="4214" actId="1076"/>
          <ac:picMkLst>
            <pc:docMk/>
            <pc:sldMk cId="3546033310" sldId="344"/>
            <ac:picMk id="3" creationId="{2B67234E-C44C-41EA-B65A-6DEE4AE95277}"/>
          </ac:picMkLst>
        </pc:picChg>
      </pc:sldChg>
      <pc:sldChg chg="addSp modSp">
        <pc:chgData name="McGee, Margaret" userId="S::margaret.mcgee@suny.edu::07377fe7-8f05-4c22-a697-5f820ef7115e" providerId="AD" clId="Web-{17E99B41-A942-44F8-209F-25EF3E8C4B90}" dt="2019-12-18T14:13:29.738" v="4199" actId="1076"/>
        <pc:sldMkLst>
          <pc:docMk/>
          <pc:sldMk cId="711493466" sldId="357"/>
        </pc:sldMkLst>
        <pc:spChg chg="mod">
          <ac:chgData name="McGee, Margaret" userId="S::margaret.mcgee@suny.edu::07377fe7-8f05-4c22-a697-5f820ef7115e" providerId="AD" clId="Web-{17E99B41-A942-44F8-209F-25EF3E8C4B90}" dt="2019-12-17T22:01:43.168" v="2203" actId="20577"/>
          <ac:spMkLst>
            <pc:docMk/>
            <pc:sldMk cId="711493466" sldId="357"/>
            <ac:spMk id="5" creationId="{00000000-0000-0000-0000-000000000000}"/>
          </ac:spMkLst>
        </pc:spChg>
        <pc:spChg chg="mod">
          <ac:chgData name="McGee, Margaret" userId="S::margaret.mcgee@suny.edu::07377fe7-8f05-4c22-a697-5f820ef7115e" providerId="AD" clId="Web-{17E99B41-A942-44F8-209F-25EF3E8C4B90}" dt="2019-12-18T14:12:34.970" v="4180" actId="1076"/>
          <ac:spMkLst>
            <pc:docMk/>
            <pc:sldMk cId="711493466" sldId="357"/>
            <ac:spMk id="6" creationId="{00000000-0000-0000-0000-000000000000}"/>
          </ac:spMkLst>
        </pc:spChg>
        <pc:picChg chg="add mod">
          <ac:chgData name="McGee, Margaret" userId="S::margaret.mcgee@suny.edu::07377fe7-8f05-4c22-a697-5f820ef7115e" providerId="AD" clId="Web-{17E99B41-A942-44F8-209F-25EF3E8C4B90}" dt="2019-12-18T14:13:29.738" v="4199" actId="1076"/>
          <ac:picMkLst>
            <pc:docMk/>
            <pc:sldMk cId="711493466" sldId="357"/>
            <ac:picMk id="2" creationId="{64E1B70C-6CBC-45F5-B8B0-274CA7D0F867}"/>
          </ac:picMkLst>
        </pc:picChg>
        <pc:picChg chg="add mod">
          <ac:chgData name="McGee, Margaret" userId="S::margaret.mcgee@suny.edu::07377fe7-8f05-4c22-a697-5f820ef7115e" providerId="AD" clId="Web-{17E99B41-A942-44F8-209F-25EF3E8C4B90}" dt="2019-12-18T14:13:26.941" v="4198" actId="1076"/>
          <ac:picMkLst>
            <pc:docMk/>
            <pc:sldMk cId="711493466" sldId="357"/>
            <ac:picMk id="4" creationId="{D986E949-1CAD-448C-B7E3-C3A830A31D9E}"/>
          </ac:picMkLst>
        </pc:picChg>
        <pc:picChg chg="add mod">
          <ac:chgData name="McGee, Margaret" userId="S::margaret.mcgee@suny.edu::07377fe7-8f05-4c22-a697-5f820ef7115e" providerId="AD" clId="Web-{17E99B41-A942-44F8-209F-25EF3E8C4B90}" dt="2019-12-18T14:13:23.566" v="4197" actId="1076"/>
          <ac:picMkLst>
            <pc:docMk/>
            <pc:sldMk cId="711493466" sldId="357"/>
            <ac:picMk id="16" creationId="{5190928C-DD69-443B-AECF-557FA2DCEE8E}"/>
          </ac:picMkLst>
        </pc:picChg>
        <pc:picChg chg="add mod">
          <ac:chgData name="McGee, Margaret" userId="S::margaret.mcgee@suny.edu::07377fe7-8f05-4c22-a697-5f820ef7115e" providerId="AD" clId="Web-{17E99B41-A942-44F8-209F-25EF3E8C4B90}" dt="2019-12-18T14:13:18.394" v="4195" actId="1076"/>
          <ac:picMkLst>
            <pc:docMk/>
            <pc:sldMk cId="711493466" sldId="357"/>
            <ac:picMk id="18" creationId="{ED953638-415A-42AF-965C-724D6B15586E}"/>
          </ac:picMkLst>
        </pc:picChg>
      </pc:sldChg>
      <pc:sldChg chg="addSp modSp add replId">
        <pc:chgData name="McGee, Margaret" userId="S::margaret.mcgee@suny.edu::07377fe7-8f05-4c22-a697-5f820ef7115e" providerId="AD" clId="Web-{17E99B41-A942-44F8-209F-25EF3E8C4B90}" dt="2019-12-18T14:15:46.806" v="4206" actId="1076"/>
        <pc:sldMkLst>
          <pc:docMk/>
          <pc:sldMk cId="2781011315" sldId="360"/>
        </pc:sldMkLst>
        <pc:spChg chg="mod">
          <ac:chgData name="McGee, Margaret" userId="S::margaret.mcgee@suny.edu::07377fe7-8f05-4c22-a697-5f820ef7115e" providerId="AD" clId="Web-{17E99B41-A942-44F8-209F-25EF3E8C4B90}" dt="2019-12-17T22:02:38.105" v="2285" actId="20577"/>
          <ac:spMkLst>
            <pc:docMk/>
            <pc:sldMk cId="2781011315" sldId="360"/>
            <ac:spMk id="5" creationId="{00000000-0000-0000-0000-000000000000}"/>
          </ac:spMkLst>
        </pc:spChg>
        <pc:spChg chg="mod">
          <ac:chgData name="McGee, Margaret" userId="S::margaret.mcgee@suny.edu::07377fe7-8f05-4c22-a697-5f820ef7115e" providerId="AD" clId="Web-{17E99B41-A942-44F8-209F-25EF3E8C4B90}" dt="2019-12-18T14:15:11.617" v="4203" actId="14100"/>
          <ac:spMkLst>
            <pc:docMk/>
            <pc:sldMk cId="2781011315" sldId="360"/>
            <ac:spMk id="6" creationId="{00000000-0000-0000-0000-000000000000}"/>
          </ac:spMkLst>
        </pc:spChg>
        <pc:picChg chg="add mod">
          <ac:chgData name="McGee, Margaret" userId="S::margaret.mcgee@suny.edu::07377fe7-8f05-4c22-a697-5f820ef7115e" providerId="AD" clId="Web-{17E99B41-A942-44F8-209F-25EF3E8C4B90}" dt="2019-12-18T14:15:46.806" v="4206" actId="1076"/>
          <ac:picMkLst>
            <pc:docMk/>
            <pc:sldMk cId="2781011315" sldId="360"/>
            <ac:picMk id="2" creationId="{D96BA6EC-64F8-4427-947B-F2D1B84D3920}"/>
          </ac:picMkLst>
        </pc:picChg>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Eichelberger, Michelle" userId="S::michelle.eichelberger@suny.edu::1bd4442c-2af1-40d1-9d43-8e1df5db51d4" providerId="AD" clId="Web-{D9BD3975-9384-8994-61DA-0C90AAA2EA33}"/>
    <pc:docChg chg="delSld modSld">
      <pc:chgData name="Eichelberger, Michelle" userId="S::michelle.eichelberger@suny.edu::1bd4442c-2af1-40d1-9d43-8e1df5db51d4" providerId="AD" clId="Web-{D9BD3975-9384-8994-61DA-0C90AAA2EA33}" dt="2019-12-17T20:02:20.903" v="416" actId="20577"/>
      <pc:docMkLst>
        <pc:docMk/>
      </pc:docMkLst>
      <pc:sldChg chg="addSp modSp">
        <pc:chgData name="Eichelberger, Michelle" userId="S::michelle.eichelberger@suny.edu::1bd4442c-2af1-40d1-9d43-8e1df5db51d4" providerId="AD" clId="Web-{D9BD3975-9384-8994-61DA-0C90AAA2EA33}" dt="2019-12-17T18:37:58.717" v="339" actId="1076"/>
        <pc:sldMkLst>
          <pc:docMk/>
          <pc:sldMk cId="2597148903" sldId="315"/>
        </pc:sldMkLst>
        <pc:spChg chg="mod">
          <ac:chgData name="Eichelberger, Michelle" userId="S::michelle.eichelberger@suny.edu::1bd4442c-2af1-40d1-9d43-8e1df5db51d4" providerId="AD" clId="Web-{D9BD3975-9384-8994-61DA-0C90AAA2EA33}" dt="2019-12-17T18:36:20.226" v="331" actId="20577"/>
          <ac:spMkLst>
            <pc:docMk/>
            <pc:sldMk cId="2597148903" sldId="315"/>
            <ac:spMk id="2" creationId="{00000000-0000-0000-0000-000000000000}"/>
          </ac:spMkLst>
        </pc:spChg>
        <pc:spChg chg="mod">
          <ac:chgData name="Eichelberger, Michelle" userId="S::michelle.eichelberger@suny.edu::1bd4442c-2af1-40d1-9d43-8e1df5db51d4" providerId="AD" clId="Web-{D9BD3975-9384-8994-61DA-0C90AAA2EA33}" dt="2019-12-17T18:26:09.732" v="289" actId="20577"/>
          <ac:spMkLst>
            <pc:docMk/>
            <pc:sldMk cId="2597148903" sldId="315"/>
            <ac:spMk id="3" creationId="{00000000-0000-0000-0000-000000000000}"/>
          </ac:spMkLst>
        </pc:spChg>
        <pc:spChg chg="add mod">
          <ac:chgData name="Eichelberger, Michelle" userId="S::michelle.eichelberger@suny.edu::1bd4442c-2af1-40d1-9d43-8e1df5db51d4" providerId="AD" clId="Web-{D9BD3975-9384-8994-61DA-0C90AAA2EA33}" dt="2019-12-17T18:37:58.698" v="338" actId="1076"/>
          <ac:spMkLst>
            <pc:docMk/>
            <pc:sldMk cId="2597148903" sldId="315"/>
            <ac:spMk id="14" creationId="{F09A689B-13FC-4C1F-B2D4-CA5EC04DBC66}"/>
          </ac:spMkLst>
        </pc:spChg>
        <pc:picChg chg="add mod">
          <ac:chgData name="Eichelberger, Michelle" userId="S::michelle.eichelberger@suny.edu::1bd4442c-2af1-40d1-9d43-8e1df5db51d4" providerId="AD" clId="Web-{D9BD3975-9384-8994-61DA-0C90AAA2EA33}" dt="2019-12-17T18:37:58.717" v="339" actId="1076"/>
          <ac:picMkLst>
            <pc:docMk/>
            <pc:sldMk cId="2597148903" sldId="315"/>
            <ac:picMk id="4" creationId="{63EEF00D-6CC2-4F82-9742-E00D82F84CDD}"/>
          </ac:picMkLst>
        </pc:picChg>
      </pc:sldChg>
      <pc:sldChg chg="modSp">
        <pc:chgData name="Eichelberger, Michelle" userId="S::michelle.eichelberger@suny.edu::1bd4442c-2af1-40d1-9d43-8e1df5db51d4" providerId="AD" clId="Web-{D9BD3975-9384-8994-61DA-0C90AAA2EA33}" dt="2019-12-17T20:02:20.903" v="415" actId="20577"/>
        <pc:sldMkLst>
          <pc:docMk/>
          <pc:sldMk cId="498256463" sldId="319"/>
        </pc:sldMkLst>
        <pc:spChg chg="mod">
          <ac:chgData name="Eichelberger, Michelle" userId="S::michelle.eichelberger@suny.edu::1bd4442c-2af1-40d1-9d43-8e1df5db51d4" providerId="AD" clId="Web-{D9BD3975-9384-8994-61DA-0C90AAA2EA33}" dt="2019-12-17T20:02:20.903" v="415" actId="20577"/>
          <ac:spMkLst>
            <pc:docMk/>
            <pc:sldMk cId="498256463" sldId="319"/>
            <ac:spMk id="3" creationId="{79F088FC-102D-49CB-B1DF-8F39C8CDCD58}"/>
          </ac:spMkLst>
        </pc:spChg>
      </pc:sldChg>
      <pc:sldChg chg="del">
        <pc:chgData name="Eichelberger, Michelle" userId="S::michelle.eichelberger@suny.edu::1bd4442c-2af1-40d1-9d43-8e1df5db51d4" providerId="AD" clId="Web-{D9BD3975-9384-8994-61DA-0C90AAA2EA33}" dt="2019-12-17T16:15:12.110" v="0"/>
        <pc:sldMkLst>
          <pc:docMk/>
          <pc:sldMk cId="3458973563" sldId="329"/>
        </pc:sldMkLst>
      </pc:sldChg>
      <pc:sldChg chg="modSp">
        <pc:chgData name="Eichelberger, Michelle" userId="S::michelle.eichelberger@suny.edu::1bd4442c-2af1-40d1-9d43-8e1df5db51d4" providerId="AD" clId="Web-{D9BD3975-9384-8994-61DA-0C90AAA2EA33}" dt="2019-12-17T16:36:53.491" v="121" actId="20577"/>
        <pc:sldMkLst>
          <pc:docMk/>
          <pc:sldMk cId="3766817717" sldId="355"/>
        </pc:sldMkLst>
        <pc:spChg chg="mod">
          <ac:chgData name="Eichelberger, Michelle" userId="S::michelle.eichelberger@suny.edu::1bd4442c-2af1-40d1-9d43-8e1df5db51d4" providerId="AD" clId="Web-{D9BD3975-9384-8994-61DA-0C90AAA2EA33}" dt="2019-12-17T16:36:53.491" v="121" actId="20577"/>
          <ac:spMkLst>
            <pc:docMk/>
            <pc:sldMk cId="3766817717" sldId="355"/>
            <ac:spMk id="6" creationId="{00000000-0000-0000-0000-000000000000}"/>
          </ac:spMkLst>
        </pc:sp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12/19/2019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23</a:t>
            </a:fld>
            <a:endParaRPr lang="en-US"/>
          </a:p>
        </p:txBody>
      </p:sp>
    </p:spTree>
    <p:extLst>
      <p:ext uri="{BB962C8B-B14F-4D97-AF65-F5344CB8AC3E}">
        <p14:creationId xmlns:p14="http://schemas.microsoft.com/office/powerpoint/2010/main" val="138819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26</a:t>
            </a:fld>
            <a:endParaRPr lang="en-US"/>
          </a:p>
        </p:txBody>
      </p:sp>
    </p:spTree>
    <p:extLst>
      <p:ext uri="{BB962C8B-B14F-4D97-AF65-F5344CB8AC3E}">
        <p14:creationId xmlns:p14="http://schemas.microsoft.com/office/powerpoint/2010/main" val="3369065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28</a:t>
            </a:fld>
            <a:endParaRPr lang="en-US"/>
          </a:p>
        </p:txBody>
      </p:sp>
    </p:spTree>
    <p:extLst>
      <p:ext uri="{BB962C8B-B14F-4D97-AF65-F5344CB8AC3E}">
        <p14:creationId xmlns:p14="http://schemas.microsoft.com/office/powerpoint/2010/main" val="29989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trainings are scheduled, we'll add them to the training calendar, which is where all registration information, pre-requisites or pre-work, and webinar information will be.</a:t>
            </a:r>
          </a:p>
        </p:txBody>
      </p:sp>
      <p:sp>
        <p:nvSpPr>
          <p:cNvPr id="4" name="Slide Number Placeholder 3"/>
          <p:cNvSpPr>
            <a:spLocks noGrp="1"/>
          </p:cNvSpPr>
          <p:nvPr>
            <p:ph type="sldNum" sz="quarter" idx="5"/>
          </p:nvPr>
        </p:nvSpPr>
        <p:spPr/>
        <p:txBody>
          <a:bodyPr/>
          <a:lstStyle/>
          <a:p>
            <a:fld id="{1EBC1646-246F-1A4A-9F1A-C1A4DCB7317F}" type="slidenum">
              <a:rPr lang="en-US" smtClean="0"/>
              <a:t>30</a:t>
            </a:fld>
            <a:endParaRPr lang="en-US"/>
          </a:p>
        </p:txBody>
      </p:sp>
    </p:spTree>
    <p:extLst>
      <p:ext uri="{BB962C8B-B14F-4D97-AF65-F5344CB8AC3E}">
        <p14:creationId xmlns:p14="http://schemas.microsoft.com/office/powerpoint/2010/main" val="100347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34</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12/19/2019</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12/19/2019</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8" Type="http://schemas.openxmlformats.org/officeDocument/2006/relationships/hyperlink" Target="https://slcny.libguides.com/cdi-task-force" TargetMode="External"/><Relationship Id="rId3" Type="http://schemas.openxmlformats.org/officeDocument/2006/relationships/image" Target="../media/image2.emf"/><Relationship Id="rId7" Type="http://schemas.openxmlformats.org/officeDocument/2006/relationships/hyperlink" Target="https://www.youtube.com/watch?v=9k-JZdtSuo8"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knowledge.exlibrisgroup.com/Alma/Release_Notes/2020/Alma_2020_Release_Notes" TargetMode="External"/><Relationship Id="rId7" Type="http://schemas.openxmlformats.org/officeDocument/2006/relationships/image" Target="../media/image5.emf"/><Relationship Id="rId2" Type="http://schemas.openxmlformats.org/officeDocument/2006/relationships/hyperlink" Target="https://knowledge.exlibrisgroup.com/Primo/Release_Notes/002Primo_VE/2020/010Primo_VE_2020_Release_Notes?mon=202001BASE"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hyperlink" Target="https://creativecommons.org/licenses/by-nc/3.0/" TargetMode="External"/><Relationship Id="rId4" Type="http://schemas.openxmlformats.org/officeDocument/2006/relationships/image" Target="../media/image2.emf"/><Relationship Id="rId9" Type="http://schemas.openxmlformats.org/officeDocument/2006/relationships/hyperlink" Target="https://www.sclera.be/en/picto/detail/2019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slcny.libguides.com/cafealma" TargetMode="Externa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5.png"/><Relationship Id="rId2" Type="http://schemas.openxmlformats.org/officeDocument/2006/relationships/hyperlink" Target="https://slcny.libanswers.com/faq/278349"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hyperlink" Target="https://public.3.basecamp.com/p/Kp5Ji4kmxmgnF3cjiXwWvuAh" TargetMode="External"/><Relationship Id="rId7" Type="http://schemas.openxmlformats.org/officeDocument/2006/relationships/image" Target="../media/image5.emf"/><Relationship Id="rId2" Type="http://schemas.openxmlformats.org/officeDocument/2006/relationships/hyperlink" Target="https://public.3.basecamp.com/p/oVhZo3KAvLxYx5c1hY7E2VoS"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slcny.libguides.com/overview/contact" TargetMode="External"/><Relationship Id="rId7" Type="http://schemas.openxmlformats.org/officeDocument/2006/relationships/image" Target="../media/image5.emf"/><Relationship Id="rId2" Type="http://schemas.openxmlformats.org/officeDocument/2006/relationships/hyperlink" Target="https://forms.gle/gEe96REwUWQBajvF6"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emf"/><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emf"/><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5.xml"/><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slcny.libcal.com/calendar/training/" TargetMode="External"/><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3.jpeg"/><Relationship Id="rId7"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knowledge.exlibrisgroup.com/Cross_Product/Knowledge_Articles/Escalation_Policy" TargetMode="External"/><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slcny.libguides.com/overview/initiatives"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2123658"/>
          </a:xfrm>
          <a:prstGeom prst="rect">
            <a:avLst/>
          </a:prstGeom>
          <a:noFill/>
        </p:spPr>
        <p:txBody>
          <a:bodyPr wrap="square" rtlCol="0">
            <a:spAutoFit/>
          </a:bodyPr>
          <a:lstStyle/>
          <a:p>
            <a:r>
              <a:rPr lang="en-US" sz="6600">
                <a:solidFill>
                  <a:schemeClr val="bg1"/>
                </a:solidFill>
                <a:latin typeface="AauxPro OT" panose="02000903030000090004" pitchFamily="2" charset="0"/>
              </a:rPr>
              <a:t>Shared LSP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rtlCol="0" anchor="t">
            <a:spAutoFit/>
          </a:bodyPr>
          <a:lstStyle/>
          <a:p>
            <a:pPr algn="r"/>
            <a:r>
              <a:rPr lang="en-US" sz="2100">
                <a:solidFill>
                  <a:schemeClr val="bg1"/>
                </a:solidFill>
                <a:latin typeface="AauxPro OT"/>
              </a:rPr>
              <a:t>December 19, 2019</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Alternative Access Presentations and Support</a:t>
            </a:r>
          </a:p>
        </p:txBody>
      </p:sp>
      <p:sp>
        <p:nvSpPr>
          <p:cNvPr id="3" name="Content Placeholder 2"/>
          <p:cNvSpPr>
            <a:spLocks noGrp="1"/>
          </p:cNvSpPr>
          <p:nvPr>
            <p:ph idx="1"/>
          </p:nvPr>
        </p:nvSpPr>
        <p:spPr/>
        <p:txBody>
          <a:bodyPr/>
          <a:lstStyle/>
          <a:p>
            <a:r>
              <a:rPr lang="en-US"/>
              <a:t>SLSS staff have presented on alternative access strategies for articles.</a:t>
            </a:r>
          </a:p>
          <a:p>
            <a:r>
              <a:rPr lang="en-US"/>
              <a:t>If your campus would like a consult with your individual library to determine how you could enhance/review your article alternative access options, please send a request to </a:t>
            </a:r>
            <a:r>
              <a:rPr lang="en-US" err="1"/>
              <a:t>libanswers</a:t>
            </a:r>
            <a:r>
              <a:rPr lang="en-US"/>
              <a:t> with some days/times that will work for you:</a:t>
            </a:r>
          </a:p>
          <a:p>
            <a:pPr lvl="1"/>
            <a:r>
              <a:rPr lang="en-US"/>
              <a:t>info@slcny.libanswers.com</a:t>
            </a:r>
          </a:p>
          <a:p>
            <a:r>
              <a:rPr lang="en-US"/>
              <a:t>Will assist you with Reprints Desk Set up within Alma or </a:t>
            </a:r>
            <a:r>
              <a:rPr lang="en-US" err="1"/>
              <a:t>ILLiad</a:t>
            </a:r>
            <a:r>
              <a:rPr lang="en-US"/>
              <a:t> workflows.</a:t>
            </a:r>
          </a:p>
        </p:txBody>
      </p:sp>
      <p:sp>
        <p:nvSpPr>
          <p:cNvPr id="4" name="Rectangle 3">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0" name="Picture 9">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060757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51" y="193132"/>
            <a:ext cx="10515600" cy="1325563"/>
          </a:xfrm>
        </p:spPr>
        <p:txBody>
          <a:bodyPr/>
          <a:lstStyle/>
          <a:p>
            <a:r>
              <a:rPr lang="en-US" dirty="0"/>
              <a:t>Potential Issue with Current User Expiry Date Practices</a:t>
            </a:r>
          </a:p>
        </p:txBody>
      </p:sp>
      <p:sp>
        <p:nvSpPr>
          <p:cNvPr id="3" name="Content Placeholder 2"/>
          <p:cNvSpPr>
            <a:spLocks noGrp="1"/>
          </p:cNvSpPr>
          <p:nvPr>
            <p:ph idx="1"/>
          </p:nvPr>
        </p:nvSpPr>
        <p:spPr>
          <a:xfrm>
            <a:off x="392151" y="1693927"/>
            <a:ext cx="10890085" cy="4212390"/>
          </a:xfrm>
        </p:spPr>
        <p:txBody>
          <a:bodyPr>
            <a:normAutofit fontScale="85000" lnSpcReduction="10000"/>
          </a:bodyPr>
          <a:lstStyle/>
          <a:p>
            <a:r>
              <a:rPr lang="en-US" dirty="0"/>
              <a:t>Gail ran an analytics report recently that indicated about 20 campuses had expiry dates for their users in December, January or early Feb. 2020.</a:t>
            </a:r>
          </a:p>
          <a:p>
            <a:r>
              <a:rPr lang="en-US" dirty="0"/>
              <a:t>Alma and Primo use expiry date for much more than just circulation date, so the repercussions of an expired user are more than in Aleph.</a:t>
            </a:r>
          </a:p>
          <a:p>
            <a:pPr lvl="1"/>
            <a:r>
              <a:rPr lang="en-US" dirty="0"/>
              <a:t>Primo login won’t work</a:t>
            </a:r>
          </a:p>
          <a:p>
            <a:pPr lvl="1"/>
            <a:r>
              <a:rPr lang="en-US" dirty="0"/>
              <a:t>Due date for any loan won’t go beyond the expiry date</a:t>
            </a:r>
          </a:p>
          <a:p>
            <a:pPr lvl="1"/>
            <a:r>
              <a:rPr lang="en-US" dirty="0"/>
              <a:t>Any service within link resolver that requires login won’t work</a:t>
            </a:r>
          </a:p>
          <a:p>
            <a:r>
              <a:rPr lang="en-US" dirty="0"/>
              <a:t>Recommendation is to be liberal with expiry dates to allow users to have some additional time.</a:t>
            </a:r>
          </a:p>
          <a:p>
            <a:r>
              <a:rPr lang="en-US" dirty="0"/>
              <a:t>If need to get books back is driving expiry dates, recommendation is to use end of semester event in TOUs</a:t>
            </a:r>
            <a:r>
              <a:rPr lang="en-US" dirty="0" smtClean="0"/>
              <a:t>.</a:t>
            </a:r>
          </a:p>
          <a:p>
            <a:r>
              <a:rPr lang="en-US" dirty="0" smtClean="0"/>
              <a:t>Also has effect on walk-in borrowing (won’t pull users within 30 days of expiry).</a:t>
            </a:r>
            <a:endParaRPr lang="en-US" dirty="0"/>
          </a:p>
        </p:txBody>
      </p:sp>
      <p:sp>
        <p:nvSpPr>
          <p:cNvPr id="4" name="Rectangle 3">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0" name="Picture 9">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66064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Central Discovery Index Update</a:t>
            </a:r>
          </a:p>
        </p:txBody>
      </p:sp>
      <p:pic>
        <p:nvPicPr>
          <p:cNvPr id="4" name="Picture 12" descr="A picture containing device&#10;&#10;Description generated with very high confidence">
            <a:extLst>
              <a:ext uri="{FF2B5EF4-FFF2-40B4-BE49-F238E27FC236}">
                <a16:creationId xmlns:a16="http://schemas.microsoft.com/office/drawing/2014/main" id="{05777C89-314A-4310-95C3-C5A3A32AED6E}"/>
              </a:ext>
            </a:extLst>
          </p:cNvPr>
          <p:cNvPicPr>
            <a:picLocks noGrp="1" noChangeAspect="1"/>
          </p:cNvPicPr>
          <p:nvPr>
            <p:ph idx="1"/>
          </p:nvPr>
        </p:nvPicPr>
        <p:blipFill>
          <a:blip r:embed="rId2"/>
          <a:stretch>
            <a:fillRect/>
          </a:stretch>
        </p:blipFill>
        <p:spPr>
          <a:xfrm>
            <a:off x="6095009" y="1927982"/>
            <a:ext cx="5324608" cy="2997936"/>
          </a:xfrm>
        </p:spPr>
      </p:pic>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14" name="TextBox 13">
            <a:extLst>
              <a:ext uri="{FF2B5EF4-FFF2-40B4-BE49-F238E27FC236}">
                <a16:creationId xmlns:a16="http://schemas.microsoft.com/office/drawing/2014/main" id="{AA22C812-1047-44C2-8121-86460690E99D}"/>
              </a:ext>
            </a:extLst>
          </p:cNvPr>
          <p:cNvSpPr txBox="1"/>
          <p:nvPr/>
        </p:nvSpPr>
        <p:spPr>
          <a:xfrm>
            <a:off x="6009564" y="4917742"/>
            <a:ext cx="53249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t>Ex Libris YouTube </a:t>
            </a:r>
            <a:r>
              <a:rPr lang="en-US" sz="1200">
                <a:ea typeface="+mn-lt"/>
                <a:cs typeface="+mn-lt"/>
                <a:hlinkClick r:id="rId7"/>
              </a:rPr>
              <a:t>https://www.youtube.com/watch?v=9k-JZdtSuo8</a:t>
            </a:r>
            <a:endParaRPr lang="en-US" sz="1200">
              <a:ea typeface="+mn-lt"/>
              <a:cs typeface="+mn-lt"/>
            </a:endParaRPr>
          </a:p>
        </p:txBody>
      </p:sp>
      <p:sp>
        <p:nvSpPr>
          <p:cNvPr id="3" name="TextBox 2">
            <a:extLst>
              <a:ext uri="{FF2B5EF4-FFF2-40B4-BE49-F238E27FC236}">
                <a16:creationId xmlns:a16="http://schemas.microsoft.com/office/drawing/2014/main" id="{CCAC89EA-B4DB-43F4-8900-EEFCD68D289B}"/>
              </a:ext>
            </a:extLst>
          </p:cNvPr>
          <p:cNvSpPr txBox="1"/>
          <p:nvPr/>
        </p:nvSpPr>
        <p:spPr>
          <a:xfrm>
            <a:off x="834788" y="1926608"/>
            <a:ext cx="4881349"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CDI Task Force is continuing to test and provide feedback to Ex Libris</a:t>
            </a:r>
            <a:endParaRPr lang="en-US" sz="2000">
              <a:cs typeface="Calibri" panose="020F0502020204030204"/>
            </a:endParaRPr>
          </a:p>
          <a:p>
            <a:pPr marL="285750" indent="-285750">
              <a:buFont typeface="Arial"/>
              <a:buChar char="•"/>
            </a:pPr>
            <a:r>
              <a:rPr lang="en-US" sz="2000">
                <a:cs typeface="Calibri" panose="020F0502020204030204"/>
              </a:rPr>
              <a:t>Some core functionality isn't fully ready yet – important components being released in January 5 Alma Update</a:t>
            </a:r>
          </a:p>
          <a:p>
            <a:pPr marL="285750" indent="-285750">
              <a:buFont typeface="Arial"/>
              <a:buChar char="•"/>
            </a:pPr>
            <a:r>
              <a:rPr lang="en-US" sz="2000">
                <a:cs typeface="Calibri" panose="020F0502020204030204"/>
              </a:rPr>
              <a:t>We've identified issues with suppressing content, availability, and filters</a:t>
            </a:r>
            <a:endParaRPr lang="en-US"/>
          </a:p>
          <a:p>
            <a:pPr marL="285750" indent="-285750">
              <a:buFont typeface="Arial"/>
              <a:buChar char="•"/>
            </a:pPr>
            <a:r>
              <a:rPr lang="en-US" sz="2000">
                <a:cs typeface="Calibri" panose="020F0502020204030204"/>
              </a:rPr>
              <a:t>There's no mandated migration date, and the goal is to not force a transition until we're confident that the system is ready</a:t>
            </a:r>
          </a:p>
          <a:p>
            <a:pPr marL="285750" indent="-285750">
              <a:buFont typeface="Arial"/>
              <a:buChar char="•"/>
            </a:pPr>
            <a:r>
              <a:rPr lang="en-US" sz="2000">
                <a:cs typeface="Calibri" panose="020F0502020204030204"/>
                <a:hlinkClick r:id="rId8"/>
              </a:rPr>
              <a:t>Minutes and Ex Libris Documentation</a:t>
            </a:r>
            <a:endParaRPr lang="en-US" sz="2000">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78276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January Alma/Primo E-Resource &amp; Discovery Highlights</a:t>
            </a:r>
          </a:p>
        </p:txBody>
      </p:sp>
      <p:sp>
        <p:nvSpPr>
          <p:cNvPr id="3" name="Content Placeholder 2"/>
          <p:cNvSpPr>
            <a:spLocks noGrp="1"/>
          </p:cNvSpPr>
          <p:nvPr>
            <p:ph idx="1"/>
          </p:nvPr>
        </p:nvSpPr>
        <p:spPr>
          <a:xfrm>
            <a:off x="4727812" y="1444713"/>
            <a:ext cx="6785212" cy="4538907"/>
          </a:xfrm>
        </p:spPr>
        <p:txBody>
          <a:bodyPr vert="horz" lIns="91440" tIns="45720" rIns="91440" bIns="45720" rtlCol="0" anchor="t">
            <a:normAutofit fontScale="85000" lnSpcReduction="20000"/>
          </a:bodyPr>
          <a:lstStyle/>
          <a:p>
            <a:pPr marL="0" indent="0">
              <a:buNone/>
            </a:pPr>
            <a:r>
              <a:rPr lang="en-US">
                <a:cs typeface="Calibri" panose="020F0502020204030204"/>
              </a:rPr>
              <a:t>Primo </a:t>
            </a:r>
            <a:r>
              <a:rPr lang="en-US">
                <a:cs typeface="Calibri" panose="020F0502020204030204"/>
                <a:hlinkClick r:id="rId2"/>
              </a:rPr>
              <a:t>Release Notes</a:t>
            </a:r>
          </a:p>
          <a:p>
            <a:pPr marL="457200" indent="-457200"/>
            <a:r>
              <a:rPr lang="en-US">
                <a:ea typeface="+mn-lt"/>
                <a:cs typeface="+mn-lt"/>
              </a:rPr>
              <a:t>Voice Search Assistant allows users to enter search terms using their device's microphone. Enabled by default.</a:t>
            </a:r>
          </a:p>
          <a:p>
            <a:pPr marL="457200" indent="-457200"/>
            <a:r>
              <a:rPr lang="en-US">
                <a:ea typeface="+mn-lt"/>
                <a:cs typeface="+mn-lt"/>
              </a:rPr>
              <a:t>Improved Handling of Suppressed Records</a:t>
            </a:r>
          </a:p>
          <a:p>
            <a:pPr marL="457200" indent="-457200"/>
            <a:r>
              <a:rPr lang="en-US">
                <a:ea typeface="+mn-lt"/>
                <a:cs typeface="+mn-lt"/>
              </a:rPr>
              <a:t>Fixed proxies that weren't working for Primo Central records when direct linking was enabled. </a:t>
            </a:r>
          </a:p>
          <a:p>
            <a:pPr marL="457200" indent="-457200"/>
            <a:r>
              <a:rPr lang="en-US">
                <a:ea typeface="+mn-lt"/>
                <a:cs typeface="+mn-lt"/>
              </a:rPr>
              <a:t>Fixed missing </a:t>
            </a:r>
            <a:r>
              <a:rPr lang="en-US" err="1">
                <a:ea typeface="+mn-lt"/>
                <a:cs typeface="+mn-lt"/>
              </a:rPr>
              <a:t>rft_dat</a:t>
            </a:r>
            <a:r>
              <a:rPr lang="en-US">
                <a:ea typeface="+mn-lt"/>
                <a:cs typeface="+mn-lt"/>
              </a:rPr>
              <a:t> parameter tag for Primo Central records for </a:t>
            </a:r>
            <a:r>
              <a:rPr lang="en-US" err="1">
                <a:ea typeface="+mn-lt"/>
                <a:cs typeface="+mn-lt"/>
              </a:rPr>
              <a:t>OpenURL</a:t>
            </a:r>
            <a:r>
              <a:rPr lang="en-US">
                <a:ea typeface="+mn-lt"/>
                <a:cs typeface="+mn-lt"/>
              </a:rPr>
              <a:t>.</a:t>
            </a:r>
            <a:endParaRPr lang="en-US"/>
          </a:p>
          <a:p>
            <a:pPr marL="457200" indent="-457200"/>
            <a:r>
              <a:rPr lang="en-US">
                <a:ea typeface="+mn-lt"/>
                <a:cs typeface="+mn-lt"/>
              </a:rPr>
              <a:t>Fixed inconsistent searches within course reserves using course code.</a:t>
            </a:r>
          </a:p>
          <a:p>
            <a:pPr marL="0" indent="0">
              <a:buNone/>
            </a:pPr>
            <a:r>
              <a:rPr lang="en-US">
                <a:ea typeface="+mn-lt"/>
                <a:cs typeface="+mn-lt"/>
              </a:rPr>
              <a:t>Alma </a:t>
            </a:r>
            <a:r>
              <a:rPr lang="en-US">
                <a:ea typeface="+mn-lt"/>
                <a:cs typeface="+mn-lt"/>
                <a:hlinkClick r:id="rId3"/>
              </a:rPr>
              <a:t>Release Notes</a:t>
            </a:r>
            <a:endParaRPr lang="en-US">
              <a:ea typeface="+mn-lt"/>
              <a:cs typeface="+mn-lt"/>
            </a:endParaRPr>
          </a:p>
          <a:p>
            <a:r>
              <a:rPr lang="en-US">
                <a:ea typeface="+mn-lt"/>
                <a:cs typeface="+mn-lt"/>
              </a:rPr>
              <a:t>Alma is now fully compliant with COUNTER 5</a:t>
            </a:r>
            <a:endParaRPr lang="en-US">
              <a:cs typeface="Calibri" panose="020F0502020204030204"/>
            </a:endParaRPr>
          </a:p>
        </p:txBody>
      </p:sp>
      <p:sp>
        <p:nvSpPr>
          <p:cNvPr id="5" name="Rectangle 4">
            <a:extLst>
              <a:ext uri="{FF2B5EF4-FFF2-40B4-BE49-F238E27FC236}">
                <a16:creationId xmlns:a16="http://schemas.microsoft.com/office/drawing/2014/main" id="{6C3861CC-6233-4F9B-88F3-963A6CAF9351}"/>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8C07EE-E56D-494A-93B2-6216A4FF82B0}"/>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57764AA-8A75-47A2-9CA8-8D1C9710A787}"/>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4111A1A8-435F-4984-9818-A7EED61A2FFE}"/>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D1D9581A-8573-4880-B36F-17A26B88AC61}"/>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7C21E9AB-52D6-48D4-A62A-39F24C9E2838}"/>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BB4B4CCC-D199-4849-9893-206868BA1D7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E684BE76-22BB-4FA5-82F3-B75CAC32253A}"/>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4" name="Picture 12" descr="A close up of a logo&#10;&#10;Description generated with very high confidence">
            <a:extLst>
              <a:ext uri="{FF2B5EF4-FFF2-40B4-BE49-F238E27FC236}">
                <a16:creationId xmlns:a16="http://schemas.microsoft.com/office/drawing/2014/main" id="{63EEF00D-6CC2-4F82-9742-E00D82F84CDD}"/>
              </a:ext>
            </a:extLst>
          </p:cNvPr>
          <p:cNvPicPr>
            <a:picLocks noChangeAspect="1"/>
          </p:cNvPicPr>
          <p:nvPr/>
        </p:nvPicPr>
        <p:blipFill>
          <a:blip r:embed="rId8">
            <a:extLst>
              <a:ext uri="{837473B0-CC2E-450A-ABE3-18F120FF3D39}">
                <a1611:picAttrSrcUrl xmlns:a1611="http://schemas.microsoft.com/office/drawing/2016/11/main" xmlns="" r:id="rId9"/>
              </a:ext>
            </a:extLst>
          </a:blip>
          <a:stretch>
            <a:fillRect/>
          </a:stretch>
        </p:blipFill>
        <p:spPr>
          <a:xfrm>
            <a:off x="994012" y="2296236"/>
            <a:ext cx="2743200" cy="2743200"/>
          </a:xfrm>
          <a:prstGeom prst="rect">
            <a:avLst/>
          </a:prstGeom>
        </p:spPr>
      </p:pic>
      <p:sp>
        <p:nvSpPr>
          <p:cNvPr id="14" name="TextBox 13">
            <a:extLst>
              <a:ext uri="{FF2B5EF4-FFF2-40B4-BE49-F238E27FC236}">
                <a16:creationId xmlns:a16="http://schemas.microsoft.com/office/drawing/2014/main" id="{F09A689B-13FC-4C1F-B2D4-CA5EC04DBC66}"/>
              </a:ext>
            </a:extLst>
          </p:cNvPr>
          <p:cNvSpPr txBox="1"/>
          <p:nvPr/>
        </p:nvSpPr>
        <p:spPr>
          <a:xfrm>
            <a:off x="994012" y="5039436"/>
            <a:ext cx="2743200" cy="317500"/>
          </a:xfrm>
          <a:prstGeom prst="rect">
            <a:avLst/>
          </a:prstGeom>
        </p:spPr>
        <p:txBody>
          <a:bodyPr>
            <a:normAutofit fontScale="47500" lnSpcReduction="20000"/>
          </a:bodyPr>
          <a:lstStyle/>
          <a:p>
            <a:r>
              <a:rPr lang="en-US">
                <a:hlinkClick r:id="rId9"/>
              </a:rPr>
              <a:t>This Photo</a:t>
            </a:r>
            <a:r>
              <a:rPr lang="en-US"/>
              <a:t> by Unknown author is licensed under </a:t>
            </a:r>
            <a:r>
              <a:rPr lang="en-US">
                <a:hlinkClick r:id="rId10"/>
              </a:rPr>
              <a:t>CC BY-NC</a:t>
            </a:r>
            <a:r>
              <a:rPr lang="en-US"/>
              <a:t>.</a:t>
            </a:r>
          </a:p>
        </p:txBody>
      </p:sp>
    </p:spTree>
    <p:extLst>
      <p:ext uri="{BB962C8B-B14F-4D97-AF65-F5344CB8AC3E}">
        <p14:creationId xmlns:p14="http://schemas.microsoft.com/office/powerpoint/2010/main" val="2597148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B8A9-7280-478D-B861-6975D46D1632}"/>
              </a:ext>
            </a:extLst>
          </p:cNvPr>
          <p:cNvSpPr>
            <a:spLocks noGrp="1"/>
          </p:cNvSpPr>
          <p:nvPr>
            <p:ph type="title"/>
          </p:nvPr>
        </p:nvSpPr>
        <p:spPr>
          <a:xfrm>
            <a:off x="213732" y="76314"/>
            <a:ext cx="10515600" cy="1325563"/>
          </a:xfrm>
        </p:spPr>
        <p:txBody>
          <a:bodyPr/>
          <a:lstStyle/>
          <a:p>
            <a:r>
              <a:rPr lang="en-US">
                <a:latin typeface="Calibri"/>
                <a:cs typeface="Calibri"/>
              </a:rPr>
              <a:t>Café Alma: </a:t>
            </a:r>
            <a:endParaRPr lang="en-US">
              <a:ea typeface="+mj-lt"/>
              <a:cs typeface="+mj-lt"/>
            </a:endParaRPr>
          </a:p>
        </p:txBody>
      </p:sp>
      <p:sp>
        <p:nvSpPr>
          <p:cNvPr id="3" name="Content Placeholder 2">
            <a:extLst>
              <a:ext uri="{FF2B5EF4-FFF2-40B4-BE49-F238E27FC236}">
                <a16:creationId xmlns:a16="http://schemas.microsoft.com/office/drawing/2014/main" id="{B0D9A189-B0D8-4563-8622-09F35A316A46}"/>
              </a:ext>
            </a:extLst>
          </p:cNvPr>
          <p:cNvSpPr>
            <a:spLocks noGrp="1"/>
          </p:cNvSpPr>
          <p:nvPr>
            <p:ph idx="1"/>
          </p:nvPr>
        </p:nvSpPr>
        <p:spPr>
          <a:xfrm>
            <a:off x="485239" y="1401878"/>
            <a:ext cx="8093123" cy="1223726"/>
          </a:xfrm>
        </p:spPr>
        <p:txBody>
          <a:bodyPr vert="horz" lIns="91440" tIns="45720" rIns="91440" bIns="45720" rtlCol="0" anchor="t">
            <a:normAutofit/>
          </a:bodyPr>
          <a:lstStyle/>
          <a:p>
            <a:pPr marL="0" indent="0">
              <a:buNone/>
            </a:pPr>
            <a:r>
              <a:rPr lang="en-US" sz="2400" b="1">
                <a:ea typeface="+mn-lt"/>
                <a:cs typeface="+mn-lt"/>
              </a:rPr>
              <a:t>January </a:t>
            </a:r>
            <a:r>
              <a:rPr lang="en-US" sz="2400">
                <a:ea typeface="+mn-lt"/>
                <a:cs typeface="+mn-lt"/>
              </a:rPr>
              <a:t>will be</a:t>
            </a:r>
            <a:r>
              <a:rPr lang="en-US" sz="2400" b="1">
                <a:ea typeface="+mn-lt"/>
                <a:cs typeface="+mn-lt"/>
              </a:rPr>
              <a:t> </a:t>
            </a:r>
            <a:r>
              <a:rPr lang="en-US" sz="2400">
                <a:ea typeface="+mn-lt"/>
                <a:cs typeface="+mn-lt"/>
              </a:rPr>
              <a:t>Resource Sharing month. Take some time over break to talk workflows, letters, logic, and other magical resource sharing topics with your SUNY peeps. </a:t>
            </a:r>
            <a:endParaRPr lang="en-US" sz="2400">
              <a:cs typeface="Calibri" panose="020F0502020204030204"/>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ea typeface="+mn-lt"/>
              <a:cs typeface="+mn-lt"/>
            </a:endParaRPr>
          </a:p>
          <a:p>
            <a:pPr marL="0" indent="0">
              <a:buNone/>
            </a:pPr>
            <a:endParaRPr lang="en-US">
              <a:cs typeface="Calibri" panose="020F0502020204030204"/>
            </a:endParaRPr>
          </a:p>
        </p:txBody>
      </p:sp>
      <p:sp>
        <p:nvSpPr>
          <p:cNvPr id="4" name="Rectangle 3">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2" name="Picture 12" descr="A close up of a logo&#10;&#10;Description generated with very high confidence">
            <a:extLst>
              <a:ext uri="{FF2B5EF4-FFF2-40B4-BE49-F238E27FC236}">
                <a16:creationId xmlns:a16="http://schemas.microsoft.com/office/drawing/2014/main" id="{382C0AA6-8A73-43E2-8330-C482A4011904}"/>
              </a:ext>
            </a:extLst>
          </p:cNvPr>
          <p:cNvPicPr>
            <a:picLocks noChangeAspect="1"/>
          </p:cNvPicPr>
          <p:nvPr/>
        </p:nvPicPr>
        <p:blipFill>
          <a:blip r:embed="rId6"/>
          <a:stretch>
            <a:fillRect/>
          </a:stretch>
        </p:blipFill>
        <p:spPr>
          <a:xfrm>
            <a:off x="9046191" y="1829938"/>
            <a:ext cx="3050274" cy="3050274"/>
          </a:xfrm>
          <a:prstGeom prst="rect">
            <a:avLst/>
          </a:prstGeom>
        </p:spPr>
      </p:pic>
      <p:sp>
        <p:nvSpPr>
          <p:cNvPr id="15" name="TextBox 14">
            <a:extLst>
              <a:ext uri="{FF2B5EF4-FFF2-40B4-BE49-F238E27FC236}">
                <a16:creationId xmlns:a16="http://schemas.microsoft.com/office/drawing/2014/main" id="{619D2D6C-5ED3-4CFC-B08E-80FF2760CCC3}"/>
              </a:ext>
            </a:extLst>
          </p:cNvPr>
          <p:cNvSpPr txBox="1"/>
          <p:nvPr/>
        </p:nvSpPr>
        <p:spPr>
          <a:xfrm>
            <a:off x="482221" y="5202071"/>
            <a:ext cx="84752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Visit </a:t>
            </a:r>
            <a:r>
              <a:rPr lang="en-US" sz="2400">
                <a:hlinkClick r:id="rId7"/>
              </a:rPr>
              <a:t>Café Alma online</a:t>
            </a:r>
            <a:r>
              <a:rPr lang="en-US" sz="2400"/>
              <a:t> for sign up info, session links, presenter and host guidelines, and other details.</a:t>
            </a:r>
          </a:p>
        </p:txBody>
      </p:sp>
      <p:graphicFrame>
        <p:nvGraphicFramePr>
          <p:cNvPr id="14" name="Table 13">
            <a:extLst>
              <a:ext uri="{FF2B5EF4-FFF2-40B4-BE49-F238E27FC236}">
                <a16:creationId xmlns:a16="http://schemas.microsoft.com/office/drawing/2014/main" id="{2E5701A4-F2B3-4497-A4C7-E9C083D11028}"/>
              </a:ext>
            </a:extLst>
          </p:cNvPr>
          <p:cNvGraphicFramePr>
            <a:graphicFrameLocks noGrp="1"/>
          </p:cNvGraphicFramePr>
          <p:nvPr>
            <p:extLst>
              <p:ext uri="{D42A27DB-BD31-4B8C-83A1-F6EECF244321}">
                <p14:modId xmlns:p14="http://schemas.microsoft.com/office/powerpoint/2010/main" val="235620918"/>
              </p:ext>
            </p:extLst>
          </p:nvPr>
        </p:nvGraphicFramePr>
        <p:xfrm>
          <a:off x="580741" y="2745475"/>
          <a:ext cx="8096250" cy="1981200"/>
        </p:xfrm>
        <a:graphic>
          <a:graphicData uri="http://schemas.openxmlformats.org/drawingml/2006/table">
            <a:tbl>
              <a:tblPr bandRow="1">
                <a:tableStyleId>{5C22544A-7EE6-4342-B048-85BDC9FD1C3A}</a:tableStyleId>
              </a:tblPr>
              <a:tblGrid>
                <a:gridCol w="4048125">
                  <a:extLst>
                    <a:ext uri="{9D8B030D-6E8A-4147-A177-3AD203B41FA5}">
                      <a16:colId xmlns:a16="http://schemas.microsoft.com/office/drawing/2014/main" val="4107669930"/>
                    </a:ext>
                  </a:extLst>
                </a:gridCol>
                <a:gridCol w="4048125">
                  <a:extLst>
                    <a:ext uri="{9D8B030D-6E8A-4147-A177-3AD203B41FA5}">
                      <a16:colId xmlns:a16="http://schemas.microsoft.com/office/drawing/2014/main" val="2682463352"/>
                    </a:ext>
                  </a:extLst>
                </a:gridCol>
              </a:tblGrid>
              <a:tr h="0">
                <a:tc>
                  <a:txBody>
                    <a:bodyPr/>
                    <a:lstStyle/>
                    <a:p>
                      <a:r>
                        <a:rPr lang="en-US">
                          <a:effectLst/>
                        </a:rPr>
                        <a:t>January 16</a:t>
                      </a:r>
                    </a:p>
                  </a:txBody>
                  <a:tcPr marL="76200" marR="76200" marT="76200" marB="76200" anchor="ctr"/>
                </a:tc>
                <a:tc>
                  <a:txBody>
                    <a:bodyPr/>
                    <a:lstStyle/>
                    <a:p>
                      <a:r>
                        <a:rPr lang="en-US">
                          <a:effectLst/>
                        </a:rPr>
                        <a:t>Resource Sharing - Letters and Slips</a:t>
                      </a:r>
                    </a:p>
                  </a:txBody>
                  <a:tcPr marL="76200" marR="76200" marT="76200" marB="76200" anchor="ctr"/>
                </a:tc>
                <a:extLst>
                  <a:ext uri="{0D108BD9-81ED-4DB2-BD59-A6C34878D82A}">
                    <a16:rowId xmlns:a16="http://schemas.microsoft.com/office/drawing/2014/main" val="3109485172"/>
                  </a:ext>
                </a:extLst>
              </a:tr>
              <a:tr h="0">
                <a:tc>
                  <a:txBody>
                    <a:bodyPr/>
                    <a:lstStyle/>
                    <a:p>
                      <a:r>
                        <a:rPr lang="en-US">
                          <a:effectLst/>
                        </a:rPr>
                        <a:t>January 23</a:t>
                      </a:r>
                    </a:p>
                  </a:txBody>
                  <a:tcPr marL="76200" marR="76200" marT="76200" marB="76200" anchor="ctr"/>
                </a:tc>
                <a:tc>
                  <a:txBody>
                    <a:bodyPr/>
                    <a:lstStyle/>
                    <a:p>
                      <a:r>
                        <a:rPr lang="en-US">
                          <a:effectLst/>
                        </a:rPr>
                        <a:t>Resource Sharing - Local Documentation and Training Practices</a:t>
                      </a:r>
                    </a:p>
                  </a:txBody>
                  <a:tcPr marL="76200" marR="76200" marT="76200" marB="76200" anchor="ctr"/>
                </a:tc>
                <a:extLst>
                  <a:ext uri="{0D108BD9-81ED-4DB2-BD59-A6C34878D82A}">
                    <a16:rowId xmlns:a16="http://schemas.microsoft.com/office/drawing/2014/main" val="4052060438"/>
                  </a:ext>
                </a:extLst>
              </a:tr>
              <a:tr h="0">
                <a:tc>
                  <a:txBody>
                    <a:bodyPr/>
                    <a:lstStyle/>
                    <a:p>
                      <a:r>
                        <a:rPr lang="en-US">
                          <a:effectLst/>
                        </a:rPr>
                        <a:t>January 30</a:t>
                      </a:r>
                    </a:p>
                  </a:txBody>
                  <a:tcPr marL="76200" marR="76200" marT="76200" marB="76200" anchor="ctr"/>
                </a:tc>
                <a:tc>
                  <a:txBody>
                    <a:bodyPr/>
                    <a:lstStyle/>
                    <a:p>
                      <a:r>
                        <a:rPr lang="en-US">
                          <a:effectLst/>
                        </a:rPr>
                        <a:t>Resource Sharing - GES and Display Logic</a:t>
                      </a:r>
                    </a:p>
                  </a:txBody>
                  <a:tcPr marL="76200" marR="76200" marT="76200" marB="76200" anchor="ctr"/>
                </a:tc>
                <a:extLst>
                  <a:ext uri="{0D108BD9-81ED-4DB2-BD59-A6C34878D82A}">
                    <a16:rowId xmlns:a16="http://schemas.microsoft.com/office/drawing/2014/main" val="1620916613"/>
                  </a:ext>
                </a:extLst>
              </a:tr>
              <a:tr h="0">
                <a:tc>
                  <a:txBody>
                    <a:bodyPr/>
                    <a:lstStyle/>
                    <a:p>
                      <a:r>
                        <a:rPr lang="en-US">
                          <a:effectLst/>
                        </a:rPr>
                        <a:t>February 6</a:t>
                      </a:r>
                    </a:p>
                  </a:txBody>
                  <a:tcPr marL="76200" marR="76200" marT="76200" marB="76200" anchor="ctr"/>
                </a:tc>
                <a:tc>
                  <a:txBody>
                    <a:bodyPr/>
                    <a:lstStyle/>
                    <a:p>
                      <a:r>
                        <a:rPr lang="en-US">
                          <a:effectLst/>
                        </a:rPr>
                        <a:t>Resource Sharing - Open Call</a:t>
                      </a:r>
                    </a:p>
                  </a:txBody>
                  <a:tcPr marL="76200" marR="76200" marT="76200" marB="76200" anchor="ctr"/>
                </a:tc>
                <a:extLst>
                  <a:ext uri="{0D108BD9-81ED-4DB2-BD59-A6C34878D82A}">
                    <a16:rowId xmlns:a16="http://schemas.microsoft.com/office/drawing/2014/main" val="526426277"/>
                  </a:ext>
                </a:extLst>
              </a:tr>
            </a:tbl>
          </a:graphicData>
        </a:graphic>
      </p:graphicFrame>
    </p:spTree>
    <p:extLst>
      <p:ext uri="{BB962C8B-B14F-4D97-AF65-F5344CB8AC3E}">
        <p14:creationId xmlns:p14="http://schemas.microsoft.com/office/powerpoint/2010/main" val="339557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Timothy Jackson</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Resource Sharing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p:txBody>
          <a:bodyPr/>
          <a:lstStyle/>
          <a:p>
            <a:r>
              <a:rPr lang="en-US" b="1">
                <a:cs typeface="Calibri Light" panose="020F0302020204030204"/>
              </a:rPr>
              <a:t>December Resource Sharing Volumes</a:t>
            </a:r>
          </a:p>
        </p:txBody>
      </p:sp>
      <p:graphicFrame>
        <p:nvGraphicFramePr>
          <p:cNvPr id="4" name="Table 4">
            <a:extLst>
              <a:ext uri="{FF2B5EF4-FFF2-40B4-BE49-F238E27FC236}">
                <a16:creationId xmlns:a16="http://schemas.microsoft.com/office/drawing/2014/main" id="{85AD01FF-EAAE-4B11-90C5-30DD89A2953C}"/>
              </a:ext>
            </a:extLst>
          </p:cNvPr>
          <p:cNvGraphicFramePr>
            <a:graphicFrameLocks noGrp="1"/>
          </p:cNvGraphicFramePr>
          <p:nvPr>
            <p:ph idx="1"/>
            <p:extLst>
              <p:ext uri="{D42A27DB-BD31-4B8C-83A1-F6EECF244321}">
                <p14:modId xmlns:p14="http://schemas.microsoft.com/office/powerpoint/2010/main" val="1929119490"/>
              </p:ext>
            </p:extLst>
          </p:nvPr>
        </p:nvGraphicFramePr>
        <p:xfrm>
          <a:off x="838200" y="1825625"/>
          <a:ext cx="10515592" cy="4450073"/>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50527678"/>
                    </a:ext>
                  </a:extLst>
                </a:gridCol>
                <a:gridCol w="1752598">
                  <a:extLst>
                    <a:ext uri="{9D8B030D-6E8A-4147-A177-3AD203B41FA5}">
                      <a16:colId xmlns:a16="http://schemas.microsoft.com/office/drawing/2014/main" val="4237551065"/>
                    </a:ext>
                  </a:extLst>
                </a:gridCol>
                <a:gridCol w="3603171">
                  <a:extLst>
                    <a:ext uri="{9D8B030D-6E8A-4147-A177-3AD203B41FA5}">
                      <a16:colId xmlns:a16="http://schemas.microsoft.com/office/drawing/2014/main" val="3769231485"/>
                    </a:ext>
                  </a:extLst>
                </a:gridCol>
                <a:gridCol w="1654624">
                  <a:extLst>
                    <a:ext uri="{9D8B030D-6E8A-4147-A177-3AD203B41FA5}">
                      <a16:colId xmlns:a16="http://schemas.microsoft.com/office/drawing/2014/main" val="3206304945"/>
                    </a:ext>
                  </a:extLst>
                </a:gridCol>
              </a:tblGrid>
              <a:tr h="370840">
                <a:tc gridSpan="2">
                  <a:txBody>
                    <a:bodyPr/>
                    <a:lstStyle/>
                    <a:p>
                      <a:pPr algn="ctr"/>
                      <a:r>
                        <a:rPr lang="en-US"/>
                        <a:t>Top 10 Borrowers</a:t>
                      </a:r>
                    </a:p>
                  </a:txBody>
                  <a:tcPr/>
                </a:tc>
                <a:tc hMerge="1">
                  <a:txBody>
                    <a:bodyPr/>
                    <a:lstStyle/>
                    <a:p>
                      <a:pPr algn="ctr"/>
                      <a:endParaRPr lang="en-US"/>
                    </a:p>
                  </a:txBody>
                  <a:tcPr/>
                </a:tc>
                <a:tc gridSpan="2">
                  <a:txBody>
                    <a:bodyPr/>
                    <a:lstStyle/>
                    <a:p>
                      <a:pPr algn="ctr"/>
                      <a:r>
                        <a:rPr lang="en-US"/>
                        <a:t>Top 10 Lenders</a:t>
                      </a:r>
                    </a:p>
                  </a:txBody>
                  <a:tcPr/>
                </a:tc>
                <a:tc hMerge="1">
                  <a:txBody>
                    <a:bodyPr/>
                    <a:lstStyle/>
                    <a:p>
                      <a:pPr algn="ctr"/>
                      <a:endParaRPr lang="en-US"/>
                    </a:p>
                  </a:txBody>
                  <a:tcPr/>
                </a:tc>
                <a:extLst>
                  <a:ext uri="{0D108BD9-81ED-4DB2-BD59-A6C34878D82A}">
                    <a16:rowId xmlns:a16="http://schemas.microsoft.com/office/drawing/2014/main" val="263948792"/>
                  </a:ext>
                </a:extLst>
              </a:tr>
              <a:tr h="370840">
                <a:tc>
                  <a:txBody>
                    <a:bodyPr/>
                    <a:lstStyle/>
                    <a:p>
                      <a:pPr algn="ctr"/>
                      <a:r>
                        <a:rPr lang="en-US" b="1"/>
                        <a:t>Campus</a:t>
                      </a:r>
                    </a:p>
                  </a:txBody>
                  <a:tcPr/>
                </a:tc>
                <a:tc>
                  <a:txBody>
                    <a:bodyPr/>
                    <a:lstStyle/>
                    <a:p>
                      <a:pPr lvl="0" algn="ctr">
                        <a:buNone/>
                      </a:pPr>
                      <a:r>
                        <a:rPr lang="en-US" b="1"/>
                        <a:t>Volume</a:t>
                      </a:r>
                    </a:p>
                  </a:txBody>
                  <a:tcPr/>
                </a:tc>
                <a:tc>
                  <a:txBody>
                    <a:bodyPr/>
                    <a:lstStyle/>
                    <a:p>
                      <a:pPr algn="ctr"/>
                      <a:r>
                        <a:rPr lang="en-US" b="1"/>
                        <a:t>Campus</a:t>
                      </a:r>
                    </a:p>
                  </a:txBody>
                  <a:tcPr/>
                </a:tc>
                <a:tc>
                  <a:txBody>
                    <a:bodyPr/>
                    <a:lstStyle/>
                    <a:p>
                      <a:pPr lvl="0" algn="ctr">
                        <a:buNone/>
                      </a:pPr>
                      <a:r>
                        <a:rPr lang="en-US" b="1"/>
                        <a:t>Volume</a:t>
                      </a:r>
                    </a:p>
                  </a:txBody>
                  <a:tcPr/>
                </a:tc>
                <a:extLst>
                  <a:ext uri="{0D108BD9-81ED-4DB2-BD59-A6C34878D82A}">
                    <a16:rowId xmlns:a16="http://schemas.microsoft.com/office/drawing/2014/main" val="2591001997"/>
                  </a:ext>
                </a:extLst>
              </a:tr>
              <a:tr h="370840">
                <a:tc>
                  <a:txBody>
                    <a:bodyPr/>
                    <a:lstStyle/>
                    <a:p>
                      <a:r>
                        <a:rPr lang="en-US"/>
                        <a:t>1. University</a:t>
                      </a:r>
                      <a:r>
                        <a:rPr lang="en-US" baseline="0"/>
                        <a:t> at Buffalo</a:t>
                      </a:r>
                      <a:endParaRPr lang="en-US"/>
                    </a:p>
                  </a:txBody>
                  <a:tcPr/>
                </a:tc>
                <a:tc>
                  <a:txBody>
                    <a:bodyPr/>
                    <a:lstStyle/>
                    <a:p>
                      <a:pPr lvl="0" algn="ctr">
                        <a:buNone/>
                      </a:pPr>
                      <a:r>
                        <a:rPr lang="en-US"/>
                        <a:t>315</a:t>
                      </a:r>
                    </a:p>
                  </a:txBody>
                  <a:tcPr/>
                </a:tc>
                <a:tc>
                  <a:txBody>
                    <a:bodyPr/>
                    <a:lstStyle/>
                    <a:p>
                      <a:r>
                        <a:rPr lang="en-US"/>
                        <a:t>1. University at Albany</a:t>
                      </a:r>
                    </a:p>
                  </a:txBody>
                  <a:tcPr/>
                </a:tc>
                <a:tc>
                  <a:txBody>
                    <a:bodyPr/>
                    <a:lstStyle/>
                    <a:p>
                      <a:pPr lvl="0" algn="ctr">
                        <a:buNone/>
                      </a:pPr>
                      <a:r>
                        <a:rPr lang="en-US"/>
                        <a:t>95</a:t>
                      </a:r>
                    </a:p>
                  </a:txBody>
                  <a:tcPr/>
                </a:tc>
                <a:extLst>
                  <a:ext uri="{0D108BD9-81ED-4DB2-BD59-A6C34878D82A}">
                    <a16:rowId xmlns:a16="http://schemas.microsoft.com/office/drawing/2014/main" val="1979996228"/>
                  </a:ext>
                </a:extLst>
              </a:tr>
              <a:tr h="370840">
                <a:tc>
                  <a:txBody>
                    <a:bodyPr/>
                    <a:lstStyle/>
                    <a:p>
                      <a:r>
                        <a:rPr lang="en-US"/>
                        <a:t>2. Binghamton University</a:t>
                      </a:r>
                    </a:p>
                  </a:txBody>
                  <a:tcPr/>
                </a:tc>
                <a:tc>
                  <a:txBody>
                    <a:bodyPr/>
                    <a:lstStyle/>
                    <a:p>
                      <a:pPr lvl="0" algn="ctr">
                        <a:buNone/>
                      </a:pPr>
                      <a:r>
                        <a:rPr lang="en-US"/>
                        <a:t>41</a:t>
                      </a:r>
                    </a:p>
                  </a:txBody>
                  <a:tcPr/>
                </a:tc>
                <a:tc>
                  <a:txBody>
                    <a:bodyPr/>
                    <a:lstStyle/>
                    <a:p>
                      <a:r>
                        <a:rPr lang="en-US"/>
                        <a:t>2. Binghamton University</a:t>
                      </a:r>
                    </a:p>
                  </a:txBody>
                  <a:tcPr/>
                </a:tc>
                <a:tc>
                  <a:txBody>
                    <a:bodyPr/>
                    <a:lstStyle/>
                    <a:p>
                      <a:pPr lvl="0" algn="ctr">
                        <a:buNone/>
                      </a:pPr>
                      <a:r>
                        <a:rPr lang="en-US"/>
                        <a:t>84</a:t>
                      </a:r>
                    </a:p>
                  </a:txBody>
                  <a:tcPr/>
                </a:tc>
                <a:extLst>
                  <a:ext uri="{0D108BD9-81ED-4DB2-BD59-A6C34878D82A}">
                    <a16:rowId xmlns:a16="http://schemas.microsoft.com/office/drawing/2014/main" val="95409026"/>
                  </a:ext>
                </a:extLst>
              </a:tr>
              <a:tr h="370840">
                <a:tc>
                  <a:txBody>
                    <a:bodyPr/>
                    <a:lstStyle/>
                    <a:p>
                      <a:r>
                        <a:rPr lang="en-US"/>
                        <a:t>3. </a:t>
                      </a:r>
                      <a:r>
                        <a:rPr lang="en-US" sz="1800" b="0" i="0" u="none" strike="noStrike" noProof="0">
                          <a:latin typeface="Calibri"/>
                        </a:rPr>
                        <a:t>University at Albany</a:t>
                      </a:r>
                      <a:endParaRPr lang="en-US"/>
                    </a:p>
                  </a:txBody>
                  <a:tcPr/>
                </a:tc>
                <a:tc>
                  <a:txBody>
                    <a:bodyPr/>
                    <a:lstStyle/>
                    <a:p>
                      <a:pPr lvl="0" algn="ctr">
                        <a:buNone/>
                      </a:pPr>
                      <a:r>
                        <a:rPr lang="en-US"/>
                        <a:t>38</a:t>
                      </a:r>
                    </a:p>
                  </a:txBody>
                  <a:tcPr/>
                </a:tc>
                <a:tc>
                  <a:txBody>
                    <a:bodyPr/>
                    <a:lstStyle/>
                    <a:p>
                      <a:r>
                        <a:rPr lang="en-US"/>
                        <a:t>3. University at Buffalo</a:t>
                      </a:r>
                    </a:p>
                  </a:txBody>
                  <a:tcPr/>
                </a:tc>
                <a:tc>
                  <a:txBody>
                    <a:bodyPr/>
                    <a:lstStyle/>
                    <a:p>
                      <a:pPr lvl="0" algn="ctr">
                        <a:buNone/>
                      </a:pPr>
                      <a:r>
                        <a:rPr lang="en-US"/>
                        <a:t>43</a:t>
                      </a:r>
                    </a:p>
                  </a:txBody>
                  <a:tcPr/>
                </a:tc>
                <a:extLst>
                  <a:ext uri="{0D108BD9-81ED-4DB2-BD59-A6C34878D82A}">
                    <a16:rowId xmlns:a16="http://schemas.microsoft.com/office/drawing/2014/main" val="811700401"/>
                  </a:ext>
                </a:extLst>
              </a:tr>
              <a:tr h="370840">
                <a:tc>
                  <a:txBody>
                    <a:bodyPr/>
                    <a:lstStyle/>
                    <a:p>
                      <a:r>
                        <a:rPr lang="en-US"/>
                        <a:t>4. </a:t>
                      </a:r>
                      <a:r>
                        <a:rPr lang="en-US" sz="1800" b="0" i="0" u="none" strike="noStrike" noProof="0">
                          <a:latin typeface="Calibri"/>
                        </a:rPr>
                        <a:t>The College at Brockport</a:t>
                      </a:r>
                      <a:endParaRPr lang="en-US"/>
                    </a:p>
                  </a:txBody>
                  <a:tcPr/>
                </a:tc>
                <a:tc>
                  <a:txBody>
                    <a:bodyPr/>
                    <a:lstStyle/>
                    <a:p>
                      <a:pPr lvl="0" algn="ctr">
                        <a:buNone/>
                      </a:pPr>
                      <a:r>
                        <a:rPr lang="en-US"/>
                        <a:t>28</a:t>
                      </a:r>
                    </a:p>
                  </a:txBody>
                  <a:tcPr/>
                </a:tc>
                <a:tc>
                  <a:txBody>
                    <a:bodyPr/>
                    <a:lstStyle/>
                    <a:p>
                      <a:r>
                        <a:rPr lang="en-US"/>
                        <a:t>4. </a:t>
                      </a:r>
                      <a:r>
                        <a:rPr lang="en-US" sz="1800" b="0" i="0" u="none" strike="noStrike" noProof="0">
                          <a:latin typeface="Calibri"/>
                        </a:rPr>
                        <a:t>SUNY New Paltz</a:t>
                      </a:r>
                      <a:endParaRPr lang="en-US"/>
                    </a:p>
                  </a:txBody>
                  <a:tcPr/>
                </a:tc>
                <a:tc>
                  <a:txBody>
                    <a:bodyPr/>
                    <a:lstStyle/>
                    <a:p>
                      <a:pPr lvl="0" algn="ctr">
                        <a:buNone/>
                      </a:pPr>
                      <a:r>
                        <a:rPr lang="en-US"/>
                        <a:t>35</a:t>
                      </a:r>
                    </a:p>
                  </a:txBody>
                  <a:tcPr/>
                </a:tc>
                <a:extLst>
                  <a:ext uri="{0D108BD9-81ED-4DB2-BD59-A6C34878D82A}">
                    <a16:rowId xmlns:a16="http://schemas.microsoft.com/office/drawing/2014/main" val="413425481"/>
                  </a:ext>
                </a:extLst>
              </a:tr>
              <a:tr h="370840">
                <a:tc>
                  <a:txBody>
                    <a:bodyPr/>
                    <a:lstStyle/>
                    <a:p>
                      <a:r>
                        <a:rPr lang="en-US"/>
                        <a:t>5. SUNY Cortland</a:t>
                      </a:r>
                    </a:p>
                  </a:txBody>
                  <a:tcPr/>
                </a:tc>
                <a:tc>
                  <a:txBody>
                    <a:bodyPr/>
                    <a:lstStyle/>
                    <a:p>
                      <a:pPr lvl="0" algn="ctr">
                        <a:buNone/>
                      </a:pPr>
                      <a:r>
                        <a:rPr lang="en-US"/>
                        <a:t>23</a:t>
                      </a:r>
                    </a:p>
                  </a:txBody>
                  <a:tcPr/>
                </a:tc>
                <a:tc>
                  <a:txBody>
                    <a:bodyPr/>
                    <a:lstStyle/>
                    <a:p>
                      <a:r>
                        <a:rPr lang="en-US"/>
                        <a:t>5. </a:t>
                      </a:r>
                      <a:r>
                        <a:rPr lang="en-US" sz="1800" b="0" i="0" u="none" strike="noStrike" noProof="0">
                          <a:latin typeface="Calibri"/>
                        </a:rPr>
                        <a:t>SUNY Oswego</a:t>
                      </a:r>
                      <a:endParaRPr lang="en-US"/>
                    </a:p>
                  </a:txBody>
                  <a:tcPr/>
                </a:tc>
                <a:tc>
                  <a:txBody>
                    <a:bodyPr/>
                    <a:lstStyle/>
                    <a:p>
                      <a:pPr lvl="0" algn="ctr">
                        <a:buNone/>
                      </a:pPr>
                      <a:r>
                        <a:rPr lang="en-US"/>
                        <a:t>29</a:t>
                      </a:r>
                    </a:p>
                  </a:txBody>
                  <a:tcPr/>
                </a:tc>
                <a:extLst>
                  <a:ext uri="{0D108BD9-81ED-4DB2-BD59-A6C34878D82A}">
                    <a16:rowId xmlns:a16="http://schemas.microsoft.com/office/drawing/2014/main" val="1820045789"/>
                  </a:ext>
                </a:extLst>
              </a:tr>
              <a:tr h="370840">
                <a:tc>
                  <a:txBody>
                    <a:bodyPr/>
                    <a:lstStyle/>
                    <a:p>
                      <a:r>
                        <a:rPr lang="en-US"/>
                        <a:t>6. SUNY Purchase</a:t>
                      </a:r>
                    </a:p>
                  </a:txBody>
                  <a:tcPr/>
                </a:tc>
                <a:tc>
                  <a:txBody>
                    <a:bodyPr/>
                    <a:lstStyle/>
                    <a:p>
                      <a:pPr lvl="0" algn="ctr">
                        <a:buNone/>
                      </a:pPr>
                      <a:r>
                        <a:rPr lang="en-US"/>
                        <a:t>21</a:t>
                      </a:r>
                    </a:p>
                  </a:txBody>
                  <a:tcPr/>
                </a:tc>
                <a:tc>
                  <a:txBody>
                    <a:bodyPr/>
                    <a:lstStyle/>
                    <a:p>
                      <a:r>
                        <a:rPr lang="en-US"/>
                        <a:t>6. Buffalo State College</a:t>
                      </a:r>
                    </a:p>
                  </a:txBody>
                  <a:tcPr/>
                </a:tc>
                <a:tc>
                  <a:txBody>
                    <a:bodyPr/>
                    <a:lstStyle/>
                    <a:p>
                      <a:pPr lvl="0" algn="ctr">
                        <a:buNone/>
                      </a:pPr>
                      <a:r>
                        <a:rPr lang="en-US"/>
                        <a:t>24</a:t>
                      </a:r>
                    </a:p>
                  </a:txBody>
                  <a:tcPr/>
                </a:tc>
                <a:extLst>
                  <a:ext uri="{0D108BD9-81ED-4DB2-BD59-A6C34878D82A}">
                    <a16:rowId xmlns:a16="http://schemas.microsoft.com/office/drawing/2014/main" val="3537003248"/>
                  </a:ext>
                </a:extLst>
              </a:tr>
              <a:tr h="370839">
                <a:tc>
                  <a:txBody>
                    <a:bodyPr/>
                    <a:lstStyle/>
                    <a:p>
                      <a:pPr lvl="0">
                        <a:buNone/>
                      </a:pPr>
                      <a:r>
                        <a:rPr lang="en-US"/>
                        <a:t>7. SUNY New Paltz</a:t>
                      </a:r>
                    </a:p>
                  </a:txBody>
                  <a:tcPr/>
                </a:tc>
                <a:tc>
                  <a:txBody>
                    <a:bodyPr/>
                    <a:lstStyle/>
                    <a:p>
                      <a:pPr lvl="0" algn="ctr">
                        <a:buNone/>
                      </a:pPr>
                      <a:r>
                        <a:rPr lang="en-US"/>
                        <a:t>19</a:t>
                      </a:r>
                    </a:p>
                  </a:txBody>
                  <a:tcPr/>
                </a:tc>
                <a:tc>
                  <a:txBody>
                    <a:bodyPr/>
                    <a:lstStyle/>
                    <a:p>
                      <a:pPr lvl="0">
                        <a:buNone/>
                      </a:pPr>
                      <a:r>
                        <a:rPr lang="en-US"/>
                        <a:t>7. The College at Brockport</a:t>
                      </a:r>
                    </a:p>
                  </a:txBody>
                  <a:tcPr/>
                </a:tc>
                <a:tc>
                  <a:txBody>
                    <a:bodyPr/>
                    <a:lstStyle/>
                    <a:p>
                      <a:pPr lvl="0" algn="ctr">
                        <a:buNone/>
                      </a:pPr>
                      <a:r>
                        <a:rPr lang="en-US"/>
                        <a:t>23</a:t>
                      </a:r>
                    </a:p>
                  </a:txBody>
                  <a:tcPr/>
                </a:tc>
                <a:extLst>
                  <a:ext uri="{0D108BD9-81ED-4DB2-BD59-A6C34878D82A}">
                    <a16:rowId xmlns:a16="http://schemas.microsoft.com/office/drawing/2014/main" val="2320433173"/>
                  </a:ext>
                </a:extLst>
              </a:tr>
              <a:tr h="370838">
                <a:tc>
                  <a:txBody>
                    <a:bodyPr/>
                    <a:lstStyle/>
                    <a:p>
                      <a:pPr lvl="0">
                        <a:buNone/>
                      </a:pPr>
                      <a:r>
                        <a:rPr lang="en-US"/>
                        <a:t>8. Maritime College</a:t>
                      </a:r>
                    </a:p>
                  </a:txBody>
                  <a:tcPr/>
                </a:tc>
                <a:tc>
                  <a:txBody>
                    <a:bodyPr/>
                    <a:lstStyle/>
                    <a:p>
                      <a:pPr lvl="0" algn="ctr">
                        <a:buNone/>
                      </a:pPr>
                      <a:r>
                        <a:rPr lang="en-US"/>
                        <a:t>12</a:t>
                      </a:r>
                    </a:p>
                  </a:txBody>
                  <a:tcPr/>
                </a:tc>
                <a:tc>
                  <a:txBody>
                    <a:bodyPr/>
                    <a:lstStyle/>
                    <a:p>
                      <a:pPr lvl="0">
                        <a:buNone/>
                      </a:pPr>
                      <a:r>
                        <a:rPr lang="en-US"/>
                        <a:t>8. Erie Community College</a:t>
                      </a:r>
                    </a:p>
                  </a:txBody>
                  <a:tcPr/>
                </a:tc>
                <a:tc>
                  <a:txBody>
                    <a:bodyPr/>
                    <a:lstStyle/>
                    <a:p>
                      <a:pPr lvl="0" algn="ctr">
                        <a:buNone/>
                      </a:pPr>
                      <a:r>
                        <a:rPr lang="en-US"/>
                        <a:t>21</a:t>
                      </a:r>
                    </a:p>
                  </a:txBody>
                  <a:tcPr/>
                </a:tc>
                <a:extLst>
                  <a:ext uri="{0D108BD9-81ED-4DB2-BD59-A6C34878D82A}">
                    <a16:rowId xmlns:a16="http://schemas.microsoft.com/office/drawing/2014/main" val="2873853021"/>
                  </a:ext>
                </a:extLst>
              </a:tr>
              <a:tr h="370838">
                <a:tc>
                  <a:txBody>
                    <a:bodyPr/>
                    <a:lstStyle/>
                    <a:p>
                      <a:pPr lvl="0">
                        <a:buNone/>
                      </a:pPr>
                      <a:r>
                        <a:rPr lang="en-US"/>
                        <a:t>9. SUNY Geneseo</a:t>
                      </a:r>
                    </a:p>
                  </a:txBody>
                  <a:tcPr/>
                </a:tc>
                <a:tc>
                  <a:txBody>
                    <a:bodyPr/>
                    <a:lstStyle/>
                    <a:p>
                      <a:pPr lvl="0" algn="ctr">
                        <a:buNone/>
                      </a:pPr>
                      <a:r>
                        <a:rPr lang="en-US"/>
                        <a:t>9</a:t>
                      </a:r>
                    </a:p>
                  </a:txBody>
                  <a:tcPr/>
                </a:tc>
                <a:tc>
                  <a:txBody>
                    <a:bodyPr/>
                    <a:lstStyle/>
                    <a:p>
                      <a:pPr lvl="0">
                        <a:buNone/>
                      </a:pPr>
                      <a:r>
                        <a:rPr lang="en-US"/>
                        <a:t>9. SUNY Oneonta</a:t>
                      </a:r>
                    </a:p>
                  </a:txBody>
                  <a:tcPr/>
                </a:tc>
                <a:tc>
                  <a:txBody>
                    <a:bodyPr/>
                    <a:lstStyle/>
                    <a:p>
                      <a:pPr lvl="0" algn="ctr">
                        <a:buNone/>
                      </a:pPr>
                      <a:r>
                        <a:rPr lang="en-US"/>
                        <a:t>21</a:t>
                      </a:r>
                    </a:p>
                  </a:txBody>
                  <a:tcPr/>
                </a:tc>
                <a:extLst>
                  <a:ext uri="{0D108BD9-81ED-4DB2-BD59-A6C34878D82A}">
                    <a16:rowId xmlns:a16="http://schemas.microsoft.com/office/drawing/2014/main" val="3629501487"/>
                  </a:ext>
                </a:extLst>
              </a:tr>
              <a:tr h="370838">
                <a:tc>
                  <a:txBody>
                    <a:bodyPr/>
                    <a:lstStyle/>
                    <a:p>
                      <a:pPr lvl="0">
                        <a:buNone/>
                      </a:pPr>
                      <a:r>
                        <a:rPr lang="en-US"/>
                        <a:t>10. FIT</a:t>
                      </a:r>
                    </a:p>
                  </a:txBody>
                  <a:tcPr/>
                </a:tc>
                <a:tc>
                  <a:txBody>
                    <a:bodyPr/>
                    <a:lstStyle/>
                    <a:p>
                      <a:pPr lvl="0" algn="ctr">
                        <a:buNone/>
                      </a:pPr>
                      <a:r>
                        <a:rPr lang="en-US"/>
                        <a:t>8</a:t>
                      </a:r>
                    </a:p>
                  </a:txBody>
                  <a:tcPr/>
                </a:tc>
                <a:tc>
                  <a:txBody>
                    <a:bodyPr/>
                    <a:lstStyle/>
                    <a:p>
                      <a:pPr lvl="0">
                        <a:buNone/>
                      </a:pPr>
                      <a:r>
                        <a:rPr lang="en-US"/>
                        <a:t>10. SUNY Geneseo</a:t>
                      </a:r>
                    </a:p>
                  </a:txBody>
                  <a:tcPr/>
                </a:tc>
                <a:tc>
                  <a:txBody>
                    <a:bodyPr/>
                    <a:lstStyle/>
                    <a:p>
                      <a:pPr lvl="0" algn="ctr">
                        <a:buNone/>
                      </a:pPr>
                      <a:r>
                        <a:rPr lang="en-US"/>
                        <a:t>20</a:t>
                      </a:r>
                    </a:p>
                  </a:txBody>
                  <a:tcPr/>
                </a:tc>
                <a:extLst>
                  <a:ext uri="{0D108BD9-81ED-4DB2-BD59-A6C34878D82A}">
                    <a16:rowId xmlns:a16="http://schemas.microsoft.com/office/drawing/2014/main" val="1869006865"/>
                  </a:ext>
                </a:extLst>
              </a:tr>
            </a:tbl>
          </a:graphicData>
        </a:graphic>
      </p:graphicFrame>
    </p:spTree>
    <p:extLst>
      <p:ext uri="{BB962C8B-B14F-4D97-AF65-F5344CB8AC3E}">
        <p14:creationId xmlns:p14="http://schemas.microsoft.com/office/powerpoint/2010/main" val="4275460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December Resource Sharing Volume Takeaways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6889596" cy="4667566"/>
          </a:xfrm>
        </p:spPr>
        <p:txBody>
          <a:bodyPr vert="horz" lIns="91440" tIns="45720" rIns="91440" bIns="45720" rtlCol="0" anchor="t">
            <a:normAutofit/>
          </a:bodyPr>
          <a:lstStyle/>
          <a:p>
            <a:r>
              <a:rPr lang="en-US">
                <a:cs typeface="Calibri"/>
              </a:rPr>
              <a:t>The University at Buffalo is still the biggest borrower in SUNY by a wide margin </a:t>
            </a:r>
          </a:p>
          <a:p>
            <a:r>
              <a:rPr lang="en-US">
                <a:cs typeface="Calibri"/>
              </a:rPr>
              <a:t>Using customized </a:t>
            </a:r>
            <a:r>
              <a:rPr lang="en-US" err="1">
                <a:cs typeface="Calibri"/>
              </a:rPr>
              <a:t>rotas</a:t>
            </a:r>
            <a:r>
              <a:rPr lang="en-US">
                <a:cs typeface="Calibri"/>
              </a:rPr>
              <a:t> to divert more lending requests to Buffalo</a:t>
            </a:r>
          </a:p>
          <a:p>
            <a:pPr lvl="1"/>
            <a:r>
              <a:rPr lang="en-US">
                <a:cs typeface="Calibri"/>
              </a:rPr>
              <a:t>Thank you to SUNY </a:t>
            </a:r>
            <a:r>
              <a:rPr lang="en-US" err="1">
                <a:cs typeface="Calibri"/>
              </a:rPr>
              <a:t>Geneseo</a:t>
            </a:r>
            <a:r>
              <a:rPr lang="en-US">
                <a:cs typeface="Calibri"/>
              </a:rPr>
              <a:t> for testing this</a:t>
            </a:r>
          </a:p>
          <a:p>
            <a:r>
              <a:rPr lang="en-US">
                <a:cs typeface="Calibri"/>
              </a:rPr>
              <a:t>Will be reaching out to other libraries about customized </a:t>
            </a:r>
            <a:r>
              <a:rPr lang="en-US" err="1">
                <a:cs typeface="Calibri"/>
              </a:rPr>
              <a:t>rota</a:t>
            </a:r>
            <a:r>
              <a:rPr lang="en-US">
                <a:cs typeface="Calibri"/>
              </a:rPr>
              <a:t> management over winter break</a:t>
            </a: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7" name="Picture 7" descr="A screenshot of text&#10;&#10;Description generated with very high confidence">
            <a:extLst>
              <a:ext uri="{FF2B5EF4-FFF2-40B4-BE49-F238E27FC236}">
                <a16:creationId xmlns:a16="http://schemas.microsoft.com/office/drawing/2014/main" id="{B63FC990-05B6-44C1-BB2F-20B2A2F1B596}"/>
              </a:ext>
            </a:extLst>
          </p:cNvPr>
          <p:cNvPicPr>
            <a:picLocks noChangeAspect="1"/>
          </p:cNvPicPr>
          <p:nvPr/>
        </p:nvPicPr>
        <p:blipFill>
          <a:blip r:embed="rId6"/>
          <a:stretch>
            <a:fillRect/>
          </a:stretch>
        </p:blipFill>
        <p:spPr>
          <a:xfrm>
            <a:off x="7971135" y="1874916"/>
            <a:ext cx="3118980" cy="28009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917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2251"/>
            <a:ext cx="11196977" cy="1325563"/>
          </a:xfrm>
        </p:spPr>
        <p:txBody>
          <a:bodyPr/>
          <a:lstStyle/>
          <a:p>
            <a:r>
              <a:rPr lang="en-US" b="1">
                <a:cs typeface="Calibri Light" panose="020F0302020204030204"/>
              </a:rPr>
              <a:t>December Resource Sharing Volume Takeaways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356726" y="1173114"/>
            <a:ext cx="8471322" cy="4690656"/>
          </a:xfrm>
        </p:spPr>
        <p:txBody>
          <a:bodyPr vert="horz" lIns="91440" tIns="45720" rIns="91440" bIns="45720" rtlCol="0" anchor="t">
            <a:normAutofit/>
          </a:bodyPr>
          <a:lstStyle/>
          <a:p>
            <a:r>
              <a:rPr lang="en-US">
                <a:cs typeface="Calibri"/>
              </a:rPr>
              <a:t>Borrowing volumes still low at many campuses, so I reached out to libraries about editing WorldCat OpenURL configuration to direct requests to Primo instead of ILLiad</a:t>
            </a:r>
            <a:endParaRPr lang="en-US"/>
          </a:p>
          <a:p>
            <a:r>
              <a:rPr lang="en-US">
                <a:cs typeface="Calibri"/>
              </a:rPr>
              <a:t>Benefits:</a:t>
            </a:r>
          </a:p>
          <a:p>
            <a:pPr lvl="1"/>
            <a:r>
              <a:rPr lang="en-US">
                <a:cs typeface="Calibri"/>
              </a:rPr>
              <a:t>16 week loan period, guaranteed renewals for faculty &amp; grads, no recalls</a:t>
            </a:r>
          </a:p>
          <a:p>
            <a:pPr lvl="1"/>
            <a:r>
              <a:rPr lang="en-US">
                <a:cs typeface="Calibri"/>
              </a:rPr>
              <a:t>Low turnaround times</a:t>
            </a:r>
          </a:p>
          <a:p>
            <a:pPr lvl="1"/>
            <a:r>
              <a:rPr lang="en-US">
                <a:cs typeface="Calibri"/>
              </a:rPr>
              <a:t>Unfilled reqeusts can be exported to ILLiad</a:t>
            </a:r>
          </a:p>
          <a:p>
            <a:r>
              <a:rPr lang="en-US">
                <a:cs typeface="Calibri"/>
              </a:rPr>
              <a:t>FAQ: </a:t>
            </a:r>
            <a:r>
              <a:rPr lang="en-US" u="sng">
                <a:cs typeface="Calibri"/>
                <a:hlinkClick r:id="rId2"/>
              </a:rPr>
              <a:t>https://slcny.libanswers.com/faq/278349</a:t>
            </a:r>
            <a:endParaRPr lang="en-US">
              <a:cs typeface="Calibri"/>
            </a:endParaRPr>
          </a:p>
          <a:p>
            <a:r>
              <a:rPr lang="en-US">
                <a:cs typeface="Calibri"/>
              </a:rPr>
              <a:t>Thank you, Michelle!</a:t>
            </a:r>
          </a:p>
          <a:p>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3" name="Picture 3" descr="A picture containing drawing, food&#10;&#10;Description generated with very high confidence">
            <a:extLst>
              <a:ext uri="{FF2B5EF4-FFF2-40B4-BE49-F238E27FC236}">
                <a16:creationId xmlns:a16="http://schemas.microsoft.com/office/drawing/2014/main" id="{C4763B95-43CE-4F2E-BBF5-84070C994CB8}"/>
              </a:ext>
            </a:extLst>
          </p:cNvPr>
          <p:cNvPicPr>
            <a:picLocks noChangeAspect="1"/>
          </p:cNvPicPr>
          <p:nvPr/>
        </p:nvPicPr>
        <p:blipFill>
          <a:blip r:embed="rId7"/>
          <a:stretch>
            <a:fillRect/>
          </a:stretch>
        </p:blipFill>
        <p:spPr>
          <a:xfrm>
            <a:off x="8953500" y="2280227"/>
            <a:ext cx="1905000" cy="1905000"/>
          </a:xfrm>
          <a:prstGeom prst="rect">
            <a:avLst/>
          </a:prstGeom>
        </p:spPr>
      </p:pic>
    </p:spTree>
    <p:extLst>
      <p:ext uri="{BB962C8B-B14F-4D97-AF65-F5344CB8AC3E}">
        <p14:creationId xmlns:p14="http://schemas.microsoft.com/office/powerpoint/2010/main" val="1498792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DA76-8B2E-4A56-B855-780EC1932459}"/>
              </a:ext>
            </a:extLst>
          </p:cNvPr>
          <p:cNvSpPr>
            <a:spLocks noGrp="1"/>
          </p:cNvSpPr>
          <p:nvPr>
            <p:ph type="title"/>
          </p:nvPr>
        </p:nvSpPr>
        <p:spPr>
          <a:xfrm>
            <a:off x="715286" y="342300"/>
            <a:ext cx="10515600" cy="1325563"/>
          </a:xfrm>
        </p:spPr>
        <p:txBody>
          <a:bodyPr/>
          <a:lstStyle/>
          <a:p>
            <a:r>
              <a:rPr lang="en-US" b="1">
                <a:ea typeface="+mj-lt"/>
                <a:cs typeface="+mj-lt"/>
              </a:rPr>
              <a:t>Resource Sharing Turnaround Time and Fill Rate Statistics</a:t>
            </a:r>
            <a:endParaRPr lang="en-US"/>
          </a:p>
        </p:txBody>
      </p:sp>
      <p:sp>
        <p:nvSpPr>
          <p:cNvPr id="3" name="Content Placeholder 2">
            <a:extLst>
              <a:ext uri="{FF2B5EF4-FFF2-40B4-BE49-F238E27FC236}">
                <a16:creationId xmlns:a16="http://schemas.microsoft.com/office/drawing/2014/main" id="{872FAA2F-F3C9-49BA-B491-E4DFA6CD9A6E}"/>
              </a:ext>
            </a:extLst>
          </p:cNvPr>
          <p:cNvSpPr>
            <a:spLocks noGrp="1"/>
          </p:cNvSpPr>
          <p:nvPr>
            <p:ph idx="1"/>
          </p:nvPr>
        </p:nvSpPr>
        <p:spPr>
          <a:xfrm>
            <a:off x="702527" y="3742278"/>
            <a:ext cx="10832034" cy="2062026"/>
          </a:xfrm>
        </p:spPr>
        <p:txBody>
          <a:bodyPr vert="horz" lIns="91440" tIns="45720" rIns="91440" bIns="45720" rtlCol="0" anchor="t">
            <a:normAutofit/>
          </a:bodyPr>
          <a:lstStyle/>
          <a:p>
            <a:pPr marL="0" indent="0">
              <a:buNone/>
            </a:pPr>
            <a:endParaRPr lang="en-US">
              <a:cs typeface="Calibri"/>
            </a:endParaRPr>
          </a:p>
          <a:p>
            <a:pPr marL="0" indent="0">
              <a:buNone/>
            </a:pPr>
            <a:endParaRPr lang="en-US">
              <a:cs typeface="Calibri"/>
            </a:endParaRPr>
          </a:p>
          <a:p>
            <a:pPr marL="0" indent="0">
              <a:buNone/>
            </a:pPr>
            <a:endParaRPr lang="en-US">
              <a:cs typeface="Calibri"/>
            </a:endParaRPr>
          </a:p>
        </p:txBody>
      </p:sp>
      <p:sp>
        <p:nvSpPr>
          <p:cNvPr id="6" name="TextBox 5">
            <a:extLst>
              <a:ext uri="{FF2B5EF4-FFF2-40B4-BE49-F238E27FC236}">
                <a16:creationId xmlns:a16="http://schemas.microsoft.com/office/drawing/2014/main" id="{3D64E3DA-34F1-4D9B-8E5F-614580A38AF3}"/>
              </a:ext>
            </a:extLst>
          </p:cNvPr>
          <p:cNvSpPr txBox="1"/>
          <p:nvPr/>
        </p:nvSpPr>
        <p:spPr>
          <a:xfrm>
            <a:off x="4343400" y="30806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906D76D4-3C2A-4B20-9B91-6DDA6FA12D0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1142379638"/>
              </p:ext>
            </p:extLst>
          </p:nvPr>
        </p:nvGraphicFramePr>
        <p:xfrm>
          <a:off x="1362088" y="2034027"/>
          <a:ext cx="9377751" cy="3195780"/>
        </p:xfrm>
        <a:graphic>
          <a:graphicData uri="http://schemas.openxmlformats.org/drawingml/2006/table">
            <a:tbl>
              <a:tblPr firstRow="1" bandRow="1">
                <a:tableStyleId>{5C22544A-7EE6-4342-B048-85BDC9FD1C3A}</a:tableStyleId>
              </a:tblPr>
              <a:tblGrid>
                <a:gridCol w="3125917">
                  <a:extLst>
                    <a:ext uri="{9D8B030D-6E8A-4147-A177-3AD203B41FA5}">
                      <a16:colId xmlns:a16="http://schemas.microsoft.com/office/drawing/2014/main" val="2386564326"/>
                    </a:ext>
                  </a:extLst>
                </a:gridCol>
                <a:gridCol w="3125917">
                  <a:extLst>
                    <a:ext uri="{9D8B030D-6E8A-4147-A177-3AD203B41FA5}">
                      <a16:colId xmlns:a16="http://schemas.microsoft.com/office/drawing/2014/main" val="4000857946"/>
                    </a:ext>
                  </a:extLst>
                </a:gridCol>
                <a:gridCol w="3125917">
                  <a:extLst>
                    <a:ext uri="{9D8B030D-6E8A-4147-A177-3AD203B41FA5}">
                      <a16:colId xmlns:a16="http://schemas.microsoft.com/office/drawing/2014/main" val="2807296835"/>
                    </a:ext>
                  </a:extLst>
                </a:gridCol>
              </a:tblGrid>
              <a:tr h="526536">
                <a:tc>
                  <a:txBody>
                    <a:bodyPr/>
                    <a:lstStyle/>
                    <a:p>
                      <a:pPr algn="ctr"/>
                      <a:r>
                        <a:rPr lang="en-US"/>
                        <a:t>Month</a:t>
                      </a:r>
                    </a:p>
                  </a:txBody>
                  <a:tcPr anchor="ctr"/>
                </a:tc>
                <a:tc>
                  <a:txBody>
                    <a:bodyPr/>
                    <a:lstStyle/>
                    <a:p>
                      <a:pPr algn="ctr"/>
                      <a:r>
                        <a:rPr lang="en-US"/>
                        <a:t>Fill Rate</a:t>
                      </a:r>
                    </a:p>
                  </a:txBody>
                  <a:tcPr anchor="ctr"/>
                </a:tc>
                <a:tc>
                  <a:txBody>
                    <a:bodyPr/>
                    <a:lstStyle/>
                    <a:p>
                      <a:pPr algn="ctr"/>
                      <a:r>
                        <a:rPr lang="en-US"/>
                        <a:t>Turnaround</a:t>
                      </a:r>
                      <a:r>
                        <a:rPr lang="en-US" baseline="0"/>
                        <a:t> Time</a:t>
                      </a:r>
                      <a:endParaRPr lang="en-US"/>
                    </a:p>
                  </a:txBody>
                  <a:tcPr anchor="ctr"/>
                </a:tc>
                <a:extLst>
                  <a:ext uri="{0D108BD9-81ED-4DB2-BD59-A6C34878D82A}">
                    <a16:rowId xmlns:a16="http://schemas.microsoft.com/office/drawing/2014/main" val="2526522286"/>
                  </a:ext>
                </a:extLst>
              </a:tr>
              <a:tr h="533849">
                <a:tc>
                  <a:txBody>
                    <a:bodyPr/>
                    <a:lstStyle/>
                    <a:p>
                      <a:pPr algn="ctr"/>
                      <a:r>
                        <a:rPr lang="en-US"/>
                        <a:t>August</a:t>
                      </a:r>
                    </a:p>
                  </a:txBody>
                  <a:tcPr anchor="ctr"/>
                </a:tc>
                <a:tc>
                  <a:txBody>
                    <a:bodyPr/>
                    <a:lstStyle/>
                    <a:p>
                      <a:pPr marL="0" algn="ctr" rtl="0" eaLnBrk="1" hangingPunct="1">
                        <a:spcBef>
                          <a:spcPts val="0"/>
                        </a:spcBef>
                        <a:spcAft>
                          <a:spcPts val="0"/>
                        </a:spcAft>
                      </a:pPr>
                      <a:r>
                        <a:rPr lang="en-US">
                          <a:effectLst/>
                        </a:rPr>
                        <a:t>50.2%</a:t>
                      </a:r>
                    </a:p>
                  </a:txBody>
                  <a:tcPr marL="0" marR="0" marT="0" marB="0" anchor="ctr"/>
                </a:tc>
                <a:tc>
                  <a:txBody>
                    <a:bodyPr/>
                    <a:lstStyle/>
                    <a:p>
                      <a:pPr marL="0" algn="ctr" rtl="0" eaLnBrk="1" hangingPunct="1">
                        <a:spcBef>
                          <a:spcPts val="0"/>
                        </a:spcBef>
                        <a:spcAft>
                          <a:spcPts val="0"/>
                        </a:spcAft>
                      </a:pPr>
                      <a:r>
                        <a:rPr lang="en-US">
                          <a:effectLst/>
                        </a:rPr>
                        <a:t>4.7 days</a:t>
                      </a:r>
                    </a:p>
                  </a:txBody>
                  <a:tcPr marL="0" marR="0" marT="0" marB="0" anchor="ctr"/>
                </a:tc>
                <a:extLst>
                  <a:ext uri="{0D108BD9-81ED-4DB2-BD59-A6C34878D82A}">
                    <a16:rowId xmlns:a16="http://schemas.microsoft.com/office/drawing/2014/main" val="460000734"/>
                  </a:ext>
                </a:extLst>
              </a:tr>
              <a:tr h="533849">
                <a:tc>
                  <a:txBody>
                    <a:bodyPr/>
                    <a:lstStyle/>
                    <a:p>
                      <a:pPr algn="ctr"/>
                      <a:r>
                        <a:rPr lang="en-US"/>
                        <a:t>September</a:t>
                      </a:r>
                    </a:p>
                  </a:txBody>
                  <a:tcPr anchor="ctr"/>
                </a:tc>
                <a:tc>
                  <a:txBody>
                    <a:bodyPr/>
                    <a:lstStyle/>
                    <a:p>
                      <a:pPr marL="0" algn="ctr" rtl="0" eaLnBrk="1" hangingPunct="1">
                        <a:spcBef>
                          <a:spcPts val="0"/>
                        </a:spcBef>
                        <a:spcAft>
                          <a:spcPts val="0"/>
                        </a:spcAft>
                      </a:pPr>
                      <a:r>
                        <a:rPr lang="en-US" sz="1800" kern="1200">
                          <a:effectLst/>
                        </a:rPr>
                        <a:t>54.0%</a:t>
                      </a:r>
                      <a:endParaRPr lang="en-US">
                        <a:effectLst/>
                      </a:endParaRPr>
                    </a:p>
                  </a:txBody>
                  <a:tcPr marL="0" marR="0" marT="0" marB="0" anchor="ctr"/>
                </a:tc>
                <a:tc>
                  <a:txBody>
                    <a:bodyPr/>
                    <a:lstStyle/>
                    <a:p>
                      <a:pPr marL="0" algn="ctr" rtl="0" eaLnBrk="1" hangingPunct="1">
                        <a:spcBef>
                          <a:spcPts val="0"/>
                        </a:spcBef>
                        <a:spcAft>
                          <a:spcPts val="0"/>
                        </a:spcAft>
                      </a:pPr>
                      <a:r>
                        <a:rPr lang="en-US">
                          <a:effectLst/>
                        </a:rPr>
                        <a:t>4.3 days</a:t>
                      </a:r>
                    </a:p>
                  </a:txBody>
                  <a:tcPr marL="0" marR="0" marT="0" marB="0" anchor="ctr"/>
                </a:tc>
                <a:extLst>
                  <a:ext uri="{0D108BD9-81ED-4DB2-BD59-A6C34878D82A}">
                    <a16:rowId xmlns:a16="http://schemas.microsoft.com/office/drawing/2014/main" val="639454956"/>
                  </a:ext>
                </a:extLst>
              </a:tr>
              <a:tr h="533849">
                <a:tc>
                  <a:txBody>
                    <a:bodyPr/>
                    <a:lstStyle/>
                    <a:p>
                      <a:pPr algn="ctr"/>
                      <a:r>
                        <a:rPr lang="en-US"/>
                        <a:t>October</a:t>
                      </a:r>
                    </a:p>
                  </a:txBody>
                  <a:tcPr anchor="ctr"/>
                </a:tc>
                <a:tc>
                  <a:txBody>
                    <a:bodyPr/>
                    <a:lstStyle/>
                    <a:p>
                      <a:pPr marL="0" algn="ctr" rtl="0" eaLnBrk="1" hangingPunct="1">
                        <a:spcBef>
                          <a:spcPts val="0"/>
                        </a:spcBef>
                        <a:spcAft>
                          <a:spcPts val="0"/>
                        </a:spcAft>
                      </a:pPr>
                      <a:r>
                        <a:rPr lang="en-US" sz="1800" kern="1200">
                          <a:effectLst/>
                        </a:rPr>
                        <a:t>56.1%</a:t>
                      </a:r>
                      <a:endParaRPr lang="en-US">
                        <a:effectLst/>
                      </a:endParaRPr>
                    </a:p>
                  </a:txBody>
                  <a:tcPr marL="0" marR="0" marT="0" marB="0" anchor="ctr"/>
                </a:tc>
                <a:tc>
                  <a:txBody>
                    <a:bodyPr/>
                    <a:lstStyle/>
                    <a:p>
                      <a:pPr marL="0" algn="ctr" rtl="0" eaLnBrk="1" hangingPunct="1">
                        <a:spcBef>
                          <a:spcPts val="0"/>
                        </a:spcBef>
                        <a:spcAft>
                          <a:spcPts val="0"/>
                        </a:spcAft>
                      </a:pPr>
                      <a:r>
                        <a:rPr lang="en-US">
                          <a:effectLst/>
                        </a:rPr>
                        <a:t>4.3 days</a:t>
                      </a:r>
                    </a:p>
                  </a:txBody>
                  <a:tcPr marL="0" marR="0" marT="0" marB="0" anchor="ctr"/>
                </a:tc>
                <a:extLst>
                  <a:ext uri="{0D108BD9-81ED-4DB2-BD59-A6C34878D82A}">
                    <a16:rowId xmlns:a16="http://schemas.microsoft.com/office/drawing/2014/main" val="3023380791"/>
                  </a:ext>
                </a:extLst>
              </a:tr>
              <a:tr h="533849">
                <a:tc>
                  <a:txBody>
                    <a:bodyPr/>
                    <a:lstStyle/>
                    <a:p>
                      <a:pPr algn="ctr"/>
                      <a:r>
                        <a:rPr lang="en-US"/>
                        <a:t>November</a:t>
                      </a:r>
                    </a:p>
                  </a:txBody>
                  <a:tcPr anchor="ctr"/>
                </a:tc>
                <a:tc>
                  <a:txBody>
                    <a:bodyPr/>
                    <a:lstStyle/>
                    <a:p>
                      <a:pPr algn="ctr"/>
                      <a:r>
                        <a:rPr lang="en-US"/>
                        <a:t>60.0%</a:t>
                      </a:r>
                    </a:p>
                  </a:txBody>
                  <a:tcPr anchor="ctr"/>
                </a:tc>
                <a:tc>
                  <a:txBody>
                    <a:bodyPr/>
                    <a:lstStyle/>
                    <a:p>
                      <a:pPr algn="ctr"/>
                      <a:r>
                        <a:rPr lang="en-US"/>
                        <a:t>3.9 days</a:t>
                      </a:r>
                    </a:p>
                  </a:txBody>
                  <a:tcPr anchor="ctr"/>
                </a:tc>
                <a:extLst>
                  <a:ext uri="{0D108BD9-81ED-4DB2-BD59-A6C34878D82A}">
                    <a16:rowId xmlns:a16="http://schemas.microsoft.com/office/drawing/2014/main" val="213233184"/>
                  </a:ext>
                </a:extLst>
              </a:tr>
              <a:tr h="533848">
                <a:tc>
                  <a:txBody>
                    <a:bodyPr/>
                    <a:lstStyle/>
                    <a:p>
                      <a:pPr lvl="0" algn="ctr">
                        <a:buNone/>
                      </a:pPr>
                      <a:r>
                        <a:rPr lang="en-US"/>
                        <a:t>December</a:t>
                      </a:r>
                    </a:p>
                  </a:txBody>
                  <a:tcPr anchor="ctr"/>
                </a:tc>
                <a:tc>
                  <a:txBody>
                    <a:bodyPr/>
                    <a:lstStyle/>
                    <a:p>
                      <a:pPr lvl="0" algn="ctr">
                        <a:buNone/>
                      </a:pPr>
                      <a:r>
                        <a:rPr lang="en-US"/>
                        <a:t>55.1%</a:t>
                      </a:r>
                    </a:p>
                  </a:txBody>
                  <a:tcPr anchor="ctr"/>
                </a:tc>
                <a:tc>
                  <a:txBody>
                    <a:bodyPr/>
                    <a:lstStyle/>
                    <a:p>
                      <a:pPr lvl="0" algn="ctr">
                        <a:buNone/>
                      </a:pPr>
                      <a:r>
                        <a:rPr lang="en-US"/>
                        <a:t>3.8 days</a:t>
                      </a:r>
                    </a:p>
                  </a:txBody>
                  <a:tcPr anchor="ctr"/>
                </a:tc>
                <a:extLst>
                  <a:ext uri="{0D108BD9-81ED-4DB2-BD59-A6C34878D82A}">
                    <a16:rowId xmlns:a16="http://schemas.microsoft.com/office/drawing/2014/main" val="1516596672"/>
                  </a:ext>
                </a:extLst>
              </a:tr>
            </a:tbl>
          </a:graphicData>
        </a:graphic>
      </p:graphicFrame>
    </p:spTree>
    <p:extLst>
      <p:ext uri="{BB962C8B-B14F-4D97-AF65-F5344CB8AC3E}">
        <p14:creationId xmlns:p14="http://schemas.microsoft.com/office/powerpoint/2010/main" val="71730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p:txBody>
          <a:bodyPr/>
          <a:lstStyle/>
          <a:p>
            <a:r>
              <a:rPr lang="en-US"/>
              <a:t>Thanks to Kristy!	</a:t>
            </a:r>
          </a:p>
        </p:txBody>
      </p:sp>
      <p:sp>
        <p:nvSpPr>
          <p:cNvPr id="11" name="Content Placeholder 10"/>
          <p:cNvSpPr>
            <a:spLocks noGrp="1"/>
          </p:cNvSpPr>
          <p:nvPr>
            <p:ph idx="1"/>
          </p:nvPr>
        </p:nvSpPr>
        <p:spPr>
          <a:xfrm>
            <a:off x="838200" y="1825625"/>
            <a:ext cx="7201829" cy="3426599"/>
          </a:xfrm>
        </p:spPr>
        <p:txBody>
          <a:bodyPr>
            <a:normAutofit lnSpcReduction="10000"/>
          </a:bodyPr>
          <a:lstStyle/>
          <a:p>
            <a:r>
              <a:rPr lang="en-US"/>
              <a:t>Kristy Lee’s 2-year release time agreement ends this month, and she’ll be returning back to New </a:t>
            </a:r>
            <a:r>
              <a:rPr lang="en-US" err="1"/>
              <a:t>Paltz</a:t>
            </a:r>
            <a:r>
              <a:rPr lang="en-US"/>
              <a:t> full-time.</a:t>
            </a:r>
          </a:p>
          <a:p>
            <a:r>
              <a:rPr lang="en-US"/>
              <a:t>Thanks to Kristy for all of her work in making the migration and period after implementation successful!</a:t>
            </a:r>
          </a:p>
          <a:p>
            <a:r>
              <a:rPr lang="en-US"/>
              <a:t>Thanks to New </a:t>
            </a:r>
            <a:r>
              <a:rPr lang="en-US" err="1"/>
              <a:t>Paltz</a:t>
            </a:r>
            <a:r>
              <a:rPr lang="en-US"/>
              <a:t> Sojourner Truth Library and Mark Colvson for partnering with SUNY on Kristy’s release time.</a:t>
            </a:r>
          </a:p>
        </p:txBody>
      </p:sp>
      <p:pic>
        <p:nvPicPr>
          <p:cNvPr id="13" name="Picture 12"/>
          <p:cNvPicPr>
            <a:picLocks noChangeAspect="1"/>
          </p:cNvPicPr>
          <p:nvPr/>
        </p:nvPicPr>
        <p:blipFill>
          <a:blip r:embed="rId6"/>
          <a:stretch>
            <a:fillRect/>
          </a:stretch>
        </p:blipFill>
        <p:spPr>
          <a:xfrm>
            <a:off x="8511449" y="2219093"/>
            <a:ext cx="2683593" cy="2683593"/>
          </a:xfrm>
          <a:prstGeom prst="rect">
            <a:avLst/>
          </a:prstGeom>
        </p:spPr>
      </p:pic>
    </p:spTree>
    <p:extLst>
      <p:ext uri="{BB962C8B-B14F-4D97-AF65-F5344CB8AC3E}">
        <p14:creationId xmlns:p14="http://schemas.microsoft.com/office/powerpoint/2010/main" val="3543797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Resource Sharing Turnaround Time and Fill Rate Takeaways</a:t>
            </a:r>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795345"/>
            <a:ext cx="10615398" cy="4368605"/>
          </a:xfrm>
        </p:spPr>
        <p:txBody>
          <a:bodyPr vert="horz" lIns="91440" tIns="45720" rIns="91440" bIns="45720" rtlCol="0" anchor="t">
            <a:normAutofit/>
          </a:bodyPr>
          <a:lstStyle/>
          <a:p>
            <a:r>
              <a:rPr lang="en-US">
                <a:cs typeface="Calibri"/>
              </a:rPr>
              <a:t>Slight decrease in fill rate</a:t>
            </a:r>
          </a:p>
          <a:p>
            <a:r>
              <a:rPr lang="en-US">
                <a:ea typeface="+mn-lt"/>
                <a:cs typeface="+mn-lt"/>
              </a:rPr>
              <a:t>Continuing to work with Ex Libris on potential locate issues</a:t>
            </a:r>
          </a:p>
          <a:p>
            <a:r>
              <a:rPr lang="en-US">
                <a:cs typeface="Calibri"/>
              </a:rPr>
              <a:t>Turnaround times are improving</a:t>
            </a:r>
            <a:endParaRPr lang="en-US"/>
          </a:p>
          <a:p>
            <a:r>
              <a:rPr lang="en-US">
                <a:cs typeface="Calibri"/>
              </a:rPr>
              <a:t>Training sessions on advanced workflows will hopefully help turnaround times improve even more</a:t>
            </a:r>
          </a:p>
          <a:p>
            <a:pPr lvl="1"/>
            <a:r>
              <a:rPr lang="en-US">
                <a:cs typeface="Calibri"/>
              </a:rPr>
              <a:t>Borrowing: </a:t>
            </a:r>
            <a:r>
              <a:rPr lang="en-US">
                <a:ea typeface="+mn-lt"/>
                <a:cs typeface="+mn-lt"/>
                <a:hlinkClick r:id="rId2"/>
              </a:rPr>
              <a:t>https://public.3.basecamp.com/p/oVhZo3KAvLxYx5c1hY7E2VoS</a:t>
            </a:r>
          </a:p>
          <a:p>
            <a:pPr lvl="1"/>
            <a:r>
              <a:rPr lang="en-US">
                <a:cs typeface="Calibri"/>
              </a:rPr>
              <a:t>Lending: </a:t>
            </a:r>
            <a:r>
              <a:rPr lang="en-US">
                <a:ea typeface="+mn-lt"/>
                <a:cs typeface="+mn-lt"/>
                <a:hlinkClick r:id="rId3"/>
              </a:rPr>
              <a:t>https://public.3.basecamp.com/p/Kp5Ji4kmxmgnF3cjiXwWvuAh</a:t>
            </a:r>
          </a:p>
          <a:p>
            <a:r>
              <a:rPr lang="en-US">
                <a:cs typeface="Calibri"/>
              </a:rPr>
              <a:t>Will be sending those links to all resource sharing contacts</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835457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Future Resource Sharing Initiatives</a:t>
            </a:r>
            <a:endParaRPr lang="en-US" b="1">
              <a:cs typeface="Calibri Light" panose="020F0302020204030204"/>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391254"/>
            <a:ext cx="10615398" cy="4368605"/>
          </a:xfrm>
        </p:spPr>
        <p:txBody>
          <a:bodyPr vert="horz" lIns="91440" tIns="45720" rIns="91440" bIns="45720" rtlCol="0" anchor="t">
            <a:normAutofit/>
          </a:bodyPr>
          <a:lstStyle/>
          <a:p>
            <a:r>
              <a:rPr lang="en-US">
                <a:cs typeface="Calibri"/>
              </a:rPr>
              <a:t>Improved borrowing NCIP integration</a:t>
            </a:r>
          </a:p>
          <a:p>
            <a:pPr lvl="1"/>
            <a:r>
              <a:rPr lang="en-US">
                <a:cs typeface="Calibri"/>
              </a:rPr>
              <a:t>January 2020</a:t>
            </a:r>
          </a:p>
          <a:p>
            <a:r>
              <a:rPr lang="en-US">
                <a:cs typeface="Calibri"/>
              </a:rPr>
              <a:t>Testing article resource sharing</a:t>
            </a:r>
            <a:endParaRPr lang="en-US"/>
          </a:p>
          <a:p>
            <a:pPr lvl="1"/>
            <a:r>
              <a:rPr lang="en-US">
                <a:cs typeface="Calibri"/>
              </a:rPr>
              <a:t>Spring 2020</a:t>
            </a:r>
          </a:p>
          <a:p>
            <a:pPr lvl="1"/>
            <a:r>
              <a:rPr lang="en-US">
                <a:cs typeface="Calibri"/>
              </a:rPr>
              <a:t>Allow non-</a:t>
            </a:r>
            <a:r>
              <a:rPr lang="en-US" err="1">
                <a:cs typeface="Calibri"/>
              </a:rPr>
              <a:t>ILLiad</a:t>
            </a:r>
            <a:r>
              <a:rPr lang="en-US">
                <a:cs typeface="Calibri"/>
              </a:rPr>
              <a:t> libraries to provide better article requesting services to users</a:t>
            </a:r>
          </a:p>
          <a:p>
            <a:r>
              <a:rPr lang="en-US">
                <a:cs typeface="Calibri"/>
              </a:rPr>
              <a:t>Alma resource sharing with non-SUNY libraries</a:t>
            </a:r>
          </a:p>
          <a:p>
            <a:pPr lvl="1"/>
            <a:r>
              <a:rPr lang="en-US">
                <a:cs typeface="Calibri"/>
              </a:rPr>
              <a:t>Summer 2020</a:t>
            </a:r>
          </a:p>
          <a:p>
            <a:pPr lvl="1"/>
            <a:r>
              <a:rPr lang="en-US">
                <a:cs typeface="Calibri"/>
              </a:rPr>
              <a:t>CUNY and non-SUNY Alma libraries on ELD courier (Ithaca College, Union, etc.)</a:t>
            </a:r>
          </a:p>
          <a:p>
            <a:pPr lvl="1"/>
            <a:r>
              <a:rPr lang="en-US">
                <a:cs typeface="Calibri"/>
              </a:rPr>
              <a:t>CSCU system</a:t>
            </a:r>
          </a:p>
          <a:p>
            <a:pPr lvl="1"/>
            <a:r>
              <a:rPr lang="en-US" err="1">
                <a:cs typeface="Calibri"/>
              </a:rPr>
              <a:t>Exapand</a:t>
            </a:r>
            <a:r>
              <a:rPr lang="en-US">
                <a:cs typeface="Calibri"/>
              </a:rPr>
              <a:t> access within Alma &amp; improve Alma </a:t>
            </a:r>
            <a:r>
              <a:rPr lang="en-US" err="1">
                <a:cs typeface="Calibri"/>
              </a:rPr>
              <a:t>reource</a:t>
            </a:r>
            <a:r>
              <a:rPr lang="en-US">
                <a:cs typeface="Calibri"/>
              </a:rPr>
              <a:t> sharing fill rate</a:t>
            </a:r>
          </a:p>
          <a:p>
            <a:pPr lvl="1"/>
            <a:endParaRPr lang="en-US">
              <a:cs typeface="Calibri"/>
            </a:endParaRPr>
          </a:p>
          <a:p>
            <a:pPr lvl="1"/>
            <a:endParaRPr lang="en-US">
              <a:cs typeface="Calibri"/>
            </a:endParaRPr>
          </a:p>
          <a:p>
            <a:endParaRPr lang="en-US">
              <a:cs typeface="Calibri"/>
            </a:endParaRPr>
          </a:p>
          <a:p>
            <a:pPr marL="0" indent="0">
              <a:buNone/>
            </a:pPr>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30082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Network Zone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92553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720970" y="72048"/>
            <a:ext cx="10632830" cy="891810"/>
          </a:xfrm>
        </p:spPr>
        <p:txBody>
          <a:bodyPr>
            <a:normAutofit/>
          </a:bodyPr>
          <a:lstStyle/>
          <a:p>
            <a:r>
              <a:rPr lang="en-US" b="1">
                <a:cs typeface="Calibri Light"/>
              </a:rPr>
              <a:t>OCLC Import Profile Updates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720969" y="958118"/>
            <a:ext cx="10515600" cy="5125060"/>
          </a:xfrm>
        </p:spPr>
        <p:txBody>
          <a:bodyPr vert="horz" lIns="91440" tIns="45720" rIns="91440" bIns="45720" rtlCol="0" anchor="t">
            <a:normAutofit/>
          </a:bodyPr>
          <a:lstStyle/>
          <a:p>
            <a:r>
              <a:rPr lang="en-US">
                <a:cs typeface="Calibri"/>
              </a:rPr>
              <a:t>Edited the Update and Merge OCLC Import Profiles</a:t>
            </a:r>
          </a:p>
          <a:p>
            <a:pPr lvl="1" indent="-342900">
              <a:buFont typeface="Courier New" panose="020B0604020202020204" pitchFamily="34" charset="0"/>
              <a:buChar char="o"/>
            </a:pPr>
            <a:r>
              <a:rPr lang="en-US">
                <a:cs typeface="Calibri"/>
              </a:rPr>
              <a:t>Split the merges and updates import profiles to review manual handling issues more effectively</a:t>
            </a:r>
          </a:p>
          <a:p>
            <a:pPr lvl="1" indent="-342900">
              <a:buFont typeface="Courier New" panose="020B0604020202020204" pitchFamily="34" charset="0"/>
              <a:buChar char="o"/>
            </a:pPr>
            <a:r>
              <a:rPr lang="en-US">
                <a:cs typeface="Calibri"/>
              </a:rPr>
              <a:t>Unchecked </a:t>
            </a:r>
            <a:r>
              <a:rPr lang="en-US">
                <a:ea typeface="+mn-lt"/>
                <a:cs typeface="+mn-lt"/>
              </a:rPr>
              <a:t>"Do not overlay/merge with a lower brief level" to allow bib records to be updated and reflect changes in the OCLC master record</a:t>
            </a:r>
            <a:endParaRPr lang="en-US">
              <a:cs typeface="Calibri"/>
            </a:endParaRPr>
          </a:p>
          <a:p>
            <a:pPr lvl="1" indent="-342900">
              <a:buFont typeface="Courier New" panose="020B0604020202020204" pitchFamily="34" charset="0"/>
              <a:buChar char="o"/>
            </a:pPr>
            <a:r>
              <a:rPr lang="en-US">
                <a:ea typeface="+mn-lt"/>
                <a:cs typeface="+mn-lt"/>
              </a:rPr>
              <a:t>Created an indication rule for merges and updates from OCLC nightly jobs to allow for migrated bib records that have been cataloged in languages other than English to be updated</a:t>
            </a:r>
            <a:endParaRPr lang="en-US">
              <a:cs typeface="Calibri"/>
            </a:endParaRPr>
          </a:p>
          <a:p>
            <a:pPr lvl="2">
              <a:buFont typeface="Wingdings" panose="020B0604020202020204" pitchFamily="34" charset="0"/>
              <a:buChar char="§"/>
            </a:pPr>
            <a:r>
              <a:rPr lang="en-US">
                <a:cs typeface="Calibri"/>
              </a:rPr>
              <a:t>Approximately 16K bib records migrated in a language of cataloging other than English (040 $b </a:t>
            </a:r>
            <a:r>
              <a:rPr lang="en-US" err="1">
                <a:cs typeface="Calibri"/>
              </a:rPr>
              <a:t>eng</a:t>
            </a:r>
            <a:r>
              <a:rPr lang="en-US">
                <a:cs typeface="Calibri"/>
              </a:rPr>
              <a:t>)</a:t>
            </a:r>
          </a:p>
          <a:p>
            <a:r>
              <a:rPr lang="en-US">
                <a:cs typeface="Calibri"/>
              </a:rPr>
              <a:t>Edited the New OCLC Import Profile</a:t>
            </a:r>
          </a:p>
          <a:p>
            <a:pPr lvl="1" indent="-342900">
              <a:buFont typeface="Courier New" panose="020B0604020202020204" pitchFamily="34" charset="0"/>
              <a:buChar char="o"/>
            </a:pPr>
            <a:r>
              <a:rPr lang="en-US">
                <a:cs typeface="Calibri"/>
              </a:rPr>
              <a:t>Changed the Match Profile to from merge to overlay upon match to allow brief bibs with OCLC #s added to be updated to full bib records</a:t>
            </a:r>
            <a:endParaRPr lang="en-US" b="1">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7"/>
          <a:stretch>
            <a:fillRect/>
          </a:stretch>
        </p:blipFill>
        <p:spPr>
          <a:xfrm>
            <a:off x="9281746" y="21614"/>
            <a:ext cx="1905000" cy="1000125"/>
          </a:xfrm>
          <a:prstGeom prst="rect">
            <a:avLst/>
          </a:prstGeom>
        </p:spPr>
      </p:pic>
    </p:spTree>
    <p:extLst>
      <p:ext uri="{BB962C8B-B14F-4D97-AF65-F5344CB8AC3E}">
        <p14:creationId xmlns:p14="http://schemas.microsoft.com/office/powerpoint/2010/main" val="2227392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598733"/>
          </a:xfrm>
        </p:spPr>
        <p:txBody>
          <a:bodyPr>
            <a:normAutofit fontScale="90000"/>
          </a:bodyPr>
          <a:lstStyle/>
          <a:p>
            <a:r>
              <a:rPr lang="en-US" b="1">
                <a:cs typeface="Calibri Light"/>
              </a:rPr>
              <a:t>Suppressing </a:t>
            </a:r>
            <a:r>
              <a:rPr lang="en-US" b="1" err="1">
                <a:cs typeface="Calibri Light"/>
              </a:rPr>
              <a:t>Dedup</a:t>
            </a:r>
            <a:r>
              <a:rPr lang="en-US" b="1">
                <a:cs typeface="Calibri Light"/>
              </a:rPr>
              <a:t>/FRBR for Special Collections</a:t>
            </a:r>
          </a:p>
        </p:txBody>
      </p:sp>
      <p:sp>
        <p:nvSpPr>
          <p:cNvPr id="6" name="Content Placeholder 5"/>
          <p:cNvSpPr>
            <a:spLocks noGrp="1"/>
          </p:cNvSpPr>
          <p:nvPr>
            <p:ph idx="1"/>
          </p:nvPr>
        </p:nvSpPr>
        <p:spPr>
          <a:xfrm>
            <a:off x="838200" y="1063625"/>
            <a:ext cx="10515600" cy="4902323"/>
          </a:xfrm>
        </p:spPr>
        <p:txBody>
          <a:bodyPr vert="horz" lIns="91440" tIns="45720" rIns="91440" bIns="45720" rtlCol="0" anchor="t">
            <a:normAutofit/>
          </a:bodyPr>
          <a:lstStyle/>
          <a:p>
            <a:r>
              <a:rPr lang="en-US">
                <a:cs typeface="Calibri"/>
              </a:rPr>
              <a:t>Successfully implemented suppress </a:t>
            </a:r>
            <a:r>
              <a:rPr lang="en-US" err="1">
                <a:cs typeface="Calibri"/>
              </a:rPr>
              <a:t>dedup</a:t>
            </a:r>
            <a:r>
              <a:rPr lang="en-US">
                <a:cs typeface="Calibri"/>
              </a:rPr>
              <a:t>/</a:t>
            </a:r>
            <a:r>
              <a:rPr lang="en-US" err="1">
                <a:cs typeface="Calibri"/>
              </a:rPr>
              <a:t>frbr</a:t>
            </a:r>
            <a:r>
              <a:rPr lang="en-US">
                <a:cs typeface="Calibri"/>
              </a:rPr>
              <a:t> with the University at Buffalo</a:t>
            </a:r>
            <a:endParaRPr lang="en-US"/>
          </a:p>
          <a:p>
            <a:r>
              <a:rPr lang="en-US">
                <a:cs typeface="Calibri"/>
              </a:rPr>
              <a:t>Workflow is in place to implement and maintain suppress </a:t>
            </a:r>
            <a:r>
              <a:rPr lang="en-US" err="1">
                <a:cs typeface="Calibri"/>
              </a:rPr>
              <a:t>dedup</a:t>
            </a:r>
            <a:r>
              <a:rPr lang="en-US">
                <a:cs typeface="Calibri"/>
              </a:rPr>
              <a:t>/</a:t>
            </a:r>
            <a:r>
              <a:rPr lang="en-US" err="1">
                <a:cs typeface="Calibri"/>
              </a:rPr>
              <a:t>frbr</a:t>
            </a:r>
            <a:r>
              <a:rPr lang="en-US">
                <a:cs typeface="Calibri"/>
              </a:rPr>
              <a:t> for special collections</a:t>
            </a:r>
          </a:p>
          <a:p>
            <a:r>
              <a:rPr lang="en-US">
                <a:cs typeface="Calibri"/>
              </a:rPr>
              <a:t>Suppressing </a:t>
            </a:r>
            <a:r>
              <a:rPr lang="en-US" err="1">
                <a:cs typeface="Calibri"/>
              </a:rPr>
              <a:t>dedup</a:t>
            </a:r>
            <a:r>
              <a:rPr lang="en-US">
                <a:cs typeface="Calibri"/>
              </a:rPr>
              <a:t>/</a:t>
            </a:r>
            <a:r>
              <a:rPr lang="en-US" err="1">
                <a:cs typeface="Calibri"/>
              </a:rPr>
              <a:t>frbr</a:t>
            </a:r>
            <a:r>
              <a:rPr lang="en-US">
                <a:cs typeface="Calibri" panose="020F0502020204030204"/>
              </a:rPr>
              <a:t> for special collections is being opened SUNY-wide</a:t>
            </a:r>
          </a:p>
          <a:p>
            <a:pPr lvl="1" indent="-342900">
              <a:buFont typeface="Courier New" panose="020B0604020202020204" pitchFamily="34" charset="0"/>
              <a:buChar char="o"/>
            </a:pPr>
            <a:r>
              <a:rPr lang="en-US">
                <a:cs typeface="Calibri" panose="020F0502020204030204"/>
              </a:rPr>
              <a:t>If a campus is interested in suppressing dedup/frbr for special collections, please fill out the form: </a:t>
            </a:r>
            <a:r>
              <a:rPr lang="en-US">
                <a:cs typeface="Calibri" panose="020F0502020204030204"/>
                <a:hlinkClick r:id="rId2"/>
              </a:rPr>
              <a:t>Request to Suppress Dedup/FRBR</a:t>
            </a:r>
            <a:r>
              <a:rPr lang="en-US">
                <a:cs typeface="Calibri" panose="020F0502020204030204"/>
              </a:rPr>
              <a:t>.</a:t>
            </a:r>
          </a:p>
          <a:p>
            <a:pPr lvl="2">
              <a:buFont typeface="Wingdings" panose="020B0604020202020204" pitchFamily="34" charset="0"/>
              <a:buChar char="§"/>
            </a:pPr>
            <a:r>
              <a:rPr lang="en-US">
                <a:cs typeface="Calibri" panose="020F0502020204030204"/>
              </a:rPr>
              <a:t>The form is also available at: </a:t>
            </a:r>
            <a:r>
              <a:rPr lang="en-US">
                <a:cs typeface="Calibri" panose="020F0502020204030204"/>
                <a:hlinkClick r:id="rId3"/>
              </a:rPr>
              <a:t>https</a:t>
            </a:r>
            <a:r>
              <a:rPr lang="en-US">
                <a:ea typeface="+mn-lt"/>
                <a:cs typeface="+mn-lt"/>
                <a:hlinkClick r:id="rId3"/>
              </a:rPr>
              <a:t>://slcny.libguides.com/overview/contact</a:t>
            </a:r>
            <a:endParaRPr lang="en-US">
              <a:ea typeface="+mn-lt"/>
              <a:cs typeface="+mn-lt"/>
            </a:endParaRPr>
          </a:p>
          <a:p>
            <a:pPr marL="0" indent="0">
              <a:buNone/>
            </a:pPr>
            <a:endParaRPr lang="en-US">
              <a:cs typeface="Calibri" panose="020F0502020204030204"/>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2" name="Picture 2" descr="A picture containing bunch, filled, sitting, different&#10;&#10;Description generated with very high confidence">
            <a:extLst>
              <a:ext uri="{FF2B5EF4-FFF2-40B4-BE49-F238E27FC236}">
                <a16:creationId xmlns:a16="http://schemas.microsoft.com/office/drawing/2014/main" id="{64E1B70C-6CBC-45F5-B8B0-274CA7D0F867}"/>
              </a:ext>
            </a:extLst>
          </p:cNvPr>
          <p:cNvPicPr>
            <a:picLocks noChangeAspect="1"/>
          </p:cNvPicPr>
          <p:nvPr/>
        </p:nvPicPr>
        <p:blipFill>
          <a:blip r:embed="rId8"/>
          <a:stretch>
            <a:fillRect/>
          </a:stretch>
        </p:blipFill>
        <p:spPr>
          <a:xfrm>
            <a:off x="604433" y="5085008"/>
            <a:ext cx="2743200" cy="898358"/>
          </a:xfrm>
          <a:prstGeom prst="rect">
            <a:avLst/>
          </a:prstGeom>
        </p:spPr>
      </p:pic>
      <p:pic>
        <p:nvPicPr>
          <p:cNvPr id="4" name="Picture 14" descr="A picture containing bunch, filled, sitting, different&#10;&#10;Description generated with very high confidence">
            <a:extLst>
              <a:ext uri="{FF2B5EF4-FFF2-40B4-BE49-F238E27FC236}">
                <a16:creationId xmlns:a16="http://schemas.microsoft.com/office/drawing/2014/main" id="{D986E949-1CAD-448C-B7E3-C3A830A31D9E}"/>
              </a:ext>
            </a:extLst>
          </p:cNvPr>
          <p:cNvPicPr>
            <a:picLocks noChangeAspect="1"/>
          </p:cNvPicPr>
          <p:nvPr/>
        </p:nvPicPr>
        <p:blipFill>
          <a:blip r:embed="rId8"/>
          <a:stretch>
            <a:fillRect/>
          </a:stretch>
        </p:blipFill>
        <p:spPr>
          <a:xfrm>
            <a:off x="3342467" y="5085007"/>
            <a:ext cx="2743200" cy="898358"/>
          </a:xfrm>
          <a:prstGeom prst="rect">
            <a:avLst/>
          </a:prstGeom>
        </p:spPr>
      </p:pic>
      <p:pic>
        <p:nvPicPr>
          <p:cNvPr id="16" name="Picture 16" descr="A picture containing bunch, filled, sitting, different&#10;&#10;Description generated with very high confidence">
            <a:extLst>
              <a:ext uri="{FF2B5EF4-FFF2-40B4-BE49-F238E27FC236}">
                <a16:creationId xmlns:a16="http://schemas.microsoft.com/office/drawing/2014/main" id="{5190928C-DD69-443B-AECF-557FA2DCEE8E}"/>
              </a:ext>
            </a:extLst>
          </p:cNvPr>
          <p:cNvPicPr>
            <a:picLocks noChangeAspect="1"/>
          </p:cNvPicPr>
          <p:nvPr/>
        </p:nvPicPr>
        <p:blipFill>
          <a:blip r:embed="rId8"/>
          <a:stretch>
            <a:fillRect/>
          </a:stretch>
        </p:blipFill>
        <p:spPr>
          <a:xfrm>
            <a:off x="6080501" y="5085007"/>
            <a:ext cx="2743200" cy="898358"/>
          </a:xfrm>
          <a:prstGeom prst="rect">
            <a:avLst/>
          </a:prstGeom>
        </p:spPr>
      </p:pic>
      <p:pic>
        <p:nvPicPr>
          <p:cNvPr id="18" name="Picture 18" descr="A picture containing bunch, filled, sitting, different&#10;&#10;Description generated with very high confidence">
            <a:extLst>
              <a:ext uri="{FF2B5EF4-FFF2-40B4-BE49-F238E27FC236}">
                <a16:creationId xmlns:a16="http://schemas.microsoft.com/office/drawing/2014/main" id="{ED953638-415A-42AF-965C-724D6B15586E}"/>
              </a:ext>
            </a:extLst>
          </p:cNvPr>
          <p:cNvPicPr>
            <a:picLocks noChangeAspect="1"/>
          </p:cNvPicPr>
          <p:nvPr/>
        </p:nvPicPr>
        <p:blipFill>
          <a:blip r:embed="rId8"/>
          <a:stretch>
            <a:fillRect/>
          </a:stretch>
        </p:blipFill>
        <p:spPr>
          <a:xfrm>
            <a:off x="8818535" y="5085007"/>
            <a:ext cx="2743200" cy="898358"/>
          </a:xfrm>
          <a:prstGeom prst="rect">
            <a:avLst/>
          </a:prstGeom>
        </p:spPr>
      </p:pic>
    </p:spTree>
    <p:extLst>
      <p:ext uri="{BB962C8B-B14F-4D97-AF65-F5344CB8AC3E}">
        <p14:creationId xmlns:p14="http://schemas.microsoft.com/office/powerpoint/2010/main" val="711493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598733"/>
          </a:xfrm>
        </p:spPr>
        <p:txBody>
          <a:bodyPr>
            <a:normAutofit fontScale="90000"/>
          </a:bodyPr>
          <a:lstStyle/>
          <a:p>
            <a:r>
              <a:rPr lang="en-US" b="1">
                <a:cs typeface="Calibri Light"/>
              </a:rPr>
              <a:t>Brief Bib Course Reserves Created in the NZ</a:t>
            </a:r>
          </a:p>
        </p:txBody>
      </p:sp>
      <p:sp>
        <p:nvSpPr>
          <p:cNvPr id="6" name="Content Placeholder 5"/>
          <p:cNvSpPr>
            <a:spLocks noGrp="1"/>
          </p:cNvSpPr>
          <p:nvPr>
            <p:ph idx="1"/>
          </p:nvPr>
        </p:nvSpPr>
        <p:spPr>
          <a:xfrm>
            <a:off x="838200" y="1063625"/>
            <a:ext cx="7958381" cy="4902323"/>
          </a:xfrm>
        </p:spPr>
        <p:txBody>
          <a:bodyPr vert="horz" lIns="91440" tIns="45720" rIns="91440" bIns="45720" rtlCol="0" anchor="t">
            <a:normAutofit/>
          </a:bodyPr>
          <a:lstStyle/>
          <a:p>
            <a:r>
              <a:rPr lang="en-US">
                <a:ea typeface="+mn-lt"/>
                <a:cs typeface="+mn-lt"/>
              </a:rPr>
              <a:t>There were 528 potential brief bib personal copy course reserves in the NZ at the end of November</a:t>
            </a:r>
            <a:endParaRPr lang="en-US">
              <a:cs typeface="Calibri" panose="020F0502020204030204"/>
            </a:endParaRPr>
          </a:p>
          <a:p>
            <a:r>
              <a:rPr lang="en-US">
                <a:cs typeface="Calibri" panose="020F0502020204030204"/>
              </a:rPr>
              <a:t>40 campuses were contacted that they potentially had brief bib personal copy course reserves linked to the NZ</a:t>
            </a:r>
          </a:p>
          <a:p>
            <a:pPr lvl="1" indent="-342900">
              <a:buFont typeface="Courier New" panose="020B0604020202020204" pitchFamily="34" charset="0"/>
              <a:buChar char="o"/>
            </a:pPr>
            <a:r>
              <a:rPr lang="en-US">
                <a:cs typeface="Calibri" panose="020F0502020204030204"/>
              </a:rPr>
              <a:t>Campuses were asked to review the titles, unlink brief bib personal copy course reserves from the NZ, and report the NZ record(s) to be deleted</a:t>
            </a:r>
          </a:p>
          <a:p>
            <a:r>
              <a:rPr lang="en-US">
                <a:cs typeface="Calibri" panose="020F0502020204030204"/>
              </a:rPr>
              <a:t>More than half of the brief bib personal copy course reserves have been unlinked and deleted from the NZ</a:t>
            </a:r>
          </a:p>
          <a:p>
            <a:pPr marL="0" indent="0">
              <a:buNone/>
            </a:pPr>
            <a:endParaRPr lang="en-US">
              <a:cs typeface="Calibri" panose="020F0502020204030204"/>
            </a:endParaRPr>
          </a:p>
          <a:p>
            <a:endParaRPr lang="en-US">
              <a:cs typeface="Calibri" panose="020F0502020204030204"/>
            </a:endParaRP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2" name="Picture 2" descr="A close up of a sign&#10;&#10;Description generated with very high confidence">
            <a:extLst>
              <a:ext uri="{FF2B5EF4-FFF2-40B4-BE49-F238E27FC236}">
                <a16:creationId xmlns:a16="http://schemas.microsoft.com/office/drawing/2014/main" id="{D96BA6EC-64F8-4427-947B-F2D1B84D3920}"/>
              </a:ext>
            </a:extLst>
          </p:cNvPr>
          <p:cNvPicPr>
            <a:picLocks noChangeAspect="1"/>
          </p:cNvPicPr>
          <p:nvPr/>
        </p:nvPicPr>
        <p:blipFill>
          <a:blip r:embed="rId6"/>
          <a:stretch>
            <a:fillRect/>
          </a:stretch>
        </p:blipFill>
        <p:spPr>
          <a:xfrm>
            <a:off x="8973519" y="2172242"/>
            <a:ext cx="2743200" cy="1661107"/>
          </a:xfrm>
          <a:prstGeom prst="rect">
            <a:avLst/>
          </a:prstGeom>
        </p:spPr>
      </p:pic>
    </p:spTree>
    <p:extLst>
      <p:ext uri="{BB962C8B-B14F-4D97-AF65-F5344CB8AC3E}">
        <p14:creationId xmlns:p14="http://schemas.microsoft.com/office/powerpoint/2010/main" val="2781011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838200" y="165832"/>
            <a:ext cx="10515600" cy="587010"/>
          </a:xfrm>
        </p:spPr>
        <p:txBody>
          <a:bodyPr>
            <a:normAutofit fontScale="90000"/>
          </a:bodyPr>
          <a:lstStyle/>
          <a:p>
            <a:r>
              <a:rPr lang="en-US" b="1">
                <a:cs typeface="Calibri Light"/>
              </a:rPr>
              <a:t>Alma January Release Notes</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720969" y="958118"/>
            <a:ext cx="10515600" cy="5031276"/>
          </a:xfrm>
        </p:spPr>
        <p:txBody>
          <a:bodyPr vert="horz" lIns="91440" tIns="45720" rIns="91440" bIns="45720" rtlCol="0" anchor="t">
            <a:normAutofit fontScale="92500" lnSpcReduction="10000"/>
          </a:bodyPr>
          <a:lstStyle/>
          <a:p>
            <a:r>
              <a:rPr lang="en-US">
                <a:cs typeface="Calibri"/>
              </a:rPr>
              <a:t>Acquisitions – Resolved issues</a:t>
            </a:r>
          </a:p>
          <a:p>
            <a:pPr lvl="1" indent="-342900">
              <a:buFont typeface="Courier New" panose="020B0604020202020204" pitchFamily="34" charset="0"/>
              <a:buChar char="o"/>
            </a:pPr>
            <a:r>
              <a:rPr lang="en-US">
                <a:cs typeface="Calibri"/>
              </a:rPr>
              <a:t>When</a:t>
            </a:r>
            <a:r>
              <a:rPr lang="en-US">
                <a:ea typeface="+mn-lt"/>
                <a:cs typeface="+mn-lt"/>
              </a:rPr>
              <a:t> receiving multiple journals on the Received Items List page, an error occurred</a:t>
            </a:r>
          </a:p>
          <a:p>
            <a:pPr lvl="1" indent="-342900">
              <a:buFont typeface="Courier New" panose="020B0604020202020204" pitchFamily="34" charset="0"/>
              <a:buChar char="o"/>
            </a:pPr>
            <a:r>
              <a:rPr lang="en-US">
                <a:ea typeface="+mn-lt"/>
                <a:cs typeface="+mn-lt"/>
              </a:rPr>
              <a:t>In</a:t>
            </a:r>
            <a:r>
              <a:rPr lang="en-US" sz="2400">
                <a:ea typeface="+mn-lt"/>
                <a:cs typeface="+mn-lt"/>
              </a:rPr>
              <a:t> some cases, the PO status was stuck in Sent even though all PO Lines were closed or cancelled</a:t>
            </a:r>
            <a:endParaRPr lang="en-US" sz="2400">
              <a:cs typeface="Calibri"/>
            </a:endParaRPr>
          </a:p>
          <a:p>
            <a:r>
              <a:rPr lang="en-US">
                <a:cs typeface="Calibri"/>
              </a:rPr>
              <a:t>Resource Management – Enhancements</a:t>
            </a:r>
            <a:endParaRPr lang="en-US"/>
          </a:p>
          <a:p>
            <a:pPr lvl="1" indent="-342900">
              <a:buFont typeface="Courier New" panose="020B0604020202020204" pitchFamily="34" charset="0"/>
              <a:buChar char="o"/>
            </a:pPr>
            <a:r>
              <a:rPr lang="en-US">
                <a:ea typeface="+mn-lt"/>
                <a:cs typeface="+mn-lt"/>
              </a:rPr>
              <a:t>"Phrase search" now available in Alma's simple search with the use of quotes</a:t>
            </a:r>
          </a:p>
          <a:p>
            <a:pPr lvl="1" indent="-342900">
              <a:buFont typeface="Courier New" panose="020B0604020202020204" pitchFamily="34" charset="0"/>
              <a:buChar char="o"/>
            </a:pPr>
            <a:r>
              <a:rPr lang="en-US">
                <a:ea typeface="+mn-lt"/>
                <a:cs typeface="+mn-lt"/>
              </a:rPr>
              <a:t>For</a:t>
            </a:r>
            <a:r>
              <a:rPr lang="en-US" sz="2400">
                <a:ea typeface="+mn-lt"/>
                <a:cs typeface="+mn-lt"/>
              </a:rPr>
              <a:t> Network Zone member institutions, import can now be used for adding / managing local extensions in the Network </a:t>
            </a:r>
            <a:r>
              <a:rPr lang="en-US">
                <a:ea typeface="+mn-lt"/>
                <a:cs typeface="+mn-lt"/>
              </a:rPr>
              <a:t>Zone</a:t>
            </a:r>
          </a:p>
          <a:p>
            <a:pPr lvl="1" indent="-342900">
              <a:buFont typeface="Courier New" panose="020B0604020202020204" pitchFamily="34" charset="0"/>
              <a:buChar char="o"/>
            </a:pPr>
            <a:r>
              <a:rPr lang="en-US" b="1">
                <a:ea typeface="+mn-lt"/>
                <a:cs typeface="+mn-lt"/>
              </a:rPr>
              <a:t>New</a:t>
            </a:r>
            <a:r>
              <a:rPr lang="en-US" sz="2400" b="1">
                <a:ea typeface="+mn-lt"/>
                <a:cs typeface="+mn-lt"/>
              </a:rPr>
              <a:t> Order API</a:t>
            </a:r>
            <a:r>
              <a:rPr lang="en-US" sz="2400">
                <a:ea typeface="+mn-lt"/>
                <a:cs typeface="+mn-lt"/>
              </a:rPr>
              <a:t> functionality: Alma now uses the vendor proprietary identifier number or the ISBN/ISSN to search and match the incoming order to an existing portfolio in an electronic collection. If no match is found Alma will attempt to activate the relevant portfolios from the collection in the Community Zone. Currently only available with OASIS</a:t>
            </a:r>
            <a:endParaRPr lang="en-US"/>
          </a:p>
          <a:p>
            <a:pPr lvl="1" indent="-342900">
              <a:buFont typeface="Courier New" panose="020B0604020202020204" pitchFamily="34" charset="0"/>
              <a:buChar char="o"/>
            </a:pPr>
            <a:r>
              <a:rPr lang="en-US" sz="2400">
                <a:ea typeface="+mn-lt"/>
                <a:cs typeface="+mn-lt"/>
              </a:rPr>
              <a:t>Alma now supports exporting bibliographic records in the BIBFRAME and RDA/RDF output formats</a:t>
            </a:r>
            <a:endParaRPr lang="en-US" sz="2400">
              <a:cs typeface="Calibri"/>
            </a:endParaRPr>
          </a:p>
          <a:p>
            <a:pPr lvl="2">
              <a:buFont typeface="Courier New" panose="020B0604020202020204" pitchFamily="34" charset="0"/>
              <a:buChar char="o"/>
            </a:pPr>
            <a:endParaRPr lang="en-US" sz="2400">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696772" y="110792"/>
            <a:ext cx="1542082" cy="863298"/>
          </a:xfrm>
          <a:prstGeom prst="rect">
            <a:avLst/>
          </a:prstGeom>
        </p:spPr>
      </p:pic>
    </p:spTree>
    <p:extLst>
      <p:ext uri="{BB962C8B-B14F-4D97-AF65-F5344CB8AC3E}">
        <p14:creationId xmlns:p14="http://schemas.microsoft.com/office/powerpoint/2010/main" val="3546033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Jennifer Koerber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Training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4098685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p:txBody>
          <a:bodyPr/>
          <a:lstStyle/>
          <a:p>
            <a:r>
              <a:rPr lang="en-US" b="1">
                <a:cs typeface="Calibri Light"/>
              </a:rPr>
              <a:t>Training Statistics *</a:t>
            </a:r>
            <a:endParaRPr lang="en-US"/>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18" name="Picture 18" descr="A screenshot of a cell phone&#10;&#10;Description generated with very high confidence">
            <a:extLst>
              <a:ext uri="{FF2B5EF4-FFF2-40B4-BE49-F238E27FC236}">
                <a16:creationId xmlns:a16="http://schemas.microsoft.com/office/drawing/2014/main" id="{5FBF234C-DC40-4661-95BA-7CE48B30735E}"/>
              </a:ext>
            </a:extLst>
          </p:cNvPr>
          <p:cNvPicPr>
            <a:picLocks noChangeAspect="1"/>
          </p:cNvPicPr>
          <p:nvPr/>
        </p:nvPicPr>
        <p:blipFill rotWithShape="1">
          <a:blip r:embed="rId7"/>
          <a:srcRect r="190" b="30864"/>
          <a:stretch/>
        </p:blipFill>
        <p:spPr>
          <a:xfrm>
            <a:off x="1676401" y="1881609"/>
            <a:ext cx="4496479" cy="3376056"/>
          </a:xfrm>
          <a:prstGeom prst="rect">
            <a:avLst/>
          </a:prstGeom>
        </p:spPr>
      </p:pic>
      <p:sp>
        <p:nvSpPr>
          <p:cNvPr id="20" name="TextBox 19">
            <a:extLst>
              <a:ext uri="{FF2B5EF4-FFF2-40B4-BE49-F238E27FC236}">
                <a16:creationId xmlns:a16="http://schemas.microsoft.com/office/drawing/2014/main" id="{58AC31FA-7C51-4B18-BCF8-4AD7DAB8BC19}"/>
              </a:ext>
            </a:extLst>
          </p:cNvPr>
          <p:cNvSpPr txBox="1"/>
          <p:nvPr/>
        </p:nvSpPr>
        <p:spPr>
          <a:xfrm>
            <a:off x="664896" y="5486399"/>
            <a:ext cx="102822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Not all sessions used registration</a:t>
            </a:r>
          </a:p>
        </p:txBody>
      </p:sp>
      <p:pic>
        <p:nvPicPr>
          <p:cNvPr id="3" name="Picture 3" descr="A screenshot of a cell phone&#10;&#10;Description generated with very high confidence">
            <a:extLst>
              <a:ext uri="{FF2B5EF4-FFF2-40B4-BE49-F238E27FC236}">
                <a16:creationId xmlns:a16="http://schemas.microsoft.com/office/drawing/2014/main" id="{37B53B2F-9CB6-474C-B2CC-4BD0DC2270E5}"/>
              </a:ext>
            </a:extLst>
          </p:cNvPr>
          <p:cNvPicPr>
            <a:picLocks noChangeAspect="1"/>
          </p:cNvPicPr>
          <p:nvPr/>
        </p:nvPicPr>
        <p:blipFill>
          <a:blip r:embed="rId8"/>
          <a:stretch>
            <a:fillRect/>
          </a:stretch>
        </p:blipFill>
        <p:spPr>
          <a:xfrm>
            <a:off x="6174668" y="1900243"/>
            <a:ext cx="3581636" cy="3365895"/>
          </a:xfrm>
          <a:prstGeom prst="rect">
            <a:avLst/>
          </a:prstGeom>
        </p:spPr>
      </p:pic>
    </p:spTree>
    <p:extLst>
      <p:ext uri="{BB962C8B-B14F-4D97-AF65-F5344CB8AC3E}">
        <p14:creationId xmlns:p14="http://schemas.microsoft.com/office/powerpoint/2010/main" val="1226966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Upcoming Training</a:t>
            </a:r>
          </a:p>
        </p:txBody>
      </p:sp>
      <p:sp>
        <p:nvSpPr>
          <p:cNvPr id="4" name="Text Placeholder 3">
            <a:extLst>
              <a:ext uri="{FF2B5EF4-FFF2-40B4-BE49-F238E27FC236}">
                <a16:creationId xmlns:a16="http://schemas.microsoft.com/office/drawing/2014/main" id="{602A7982-8D16-4585-8A82-5938CA5BE95E}"/>
              </a:ext>
            </a:extLst>
          </p:cNvPr>
          <p:cNvSpPr>
            <a:spLocks noGrp="1"/>
          </p:cNvSpPr>
          <p:nvPr>
            <p:ph type="body" idx="1"/>
          </p:nvPr>
        </p:nvSpPr>
        <p:spPr>
          <a:xfrm>
            <a:off x="839788" y="1687906"/>
            <a:ext cx="5157787" cy="601381"/>
          </a:xfrm>
        </p:spPr>
        <p:txBody>
          <a:bodyPr>
            <a:normAutofit/>
          </a:bodyPr>
          <a:lstStyle/>
          <a:p>
            <a:r>
              <a:rPr lang="en-US" sz="2800">
                <a:cs typeface="Calibri"/>
              </a:rPr>
              <a:t>In-Person Training</a:t>
            </a:r>
            <a:endParaRPr lang="en-US" sz="2800"/>
          </a:p>
        </p:txBody>
      </p:sp>
      <p:sp>
        <p:nvSpPr>
          <p:cNvPr id="3" name="Content Placeholder 2">
            <a:extLst>
              <a:ext uri="{FF2B5EF4-FFF2-40B4-BE49-F238E27FC236}">
                <a16:creationId xmlns:a16="http://schemas.microsoft.com/office/drawing/2014/main" id="{79F088FC-102D-49CB-B1DF-8F39C8CDCD58}"/>
              </a:ext>
            </a:extLst>
          </p:cNvPr>
          <p:cNvSpPr>
            <a:spLocks noGrp="1"/>
          </p:cNvSpPr>
          <p:nvPr>
            <p:ph sz="half" idx="2"/>
          </p:nvPr>
        </p:nvSpPr>
        <p:spPr/>
        <p:txBody>
          <a:bodyPr vert="horz" lIns="91440" tIns="45720" rIns="91440" bIns="45720" rtlCol="0" anchor="t">
            <a:normAutofit/>
          </a:bodyPr>
          <a:lstStyle/>
          <a:p>
            <a:pPr>
              <a:spcAft>
                <a:spcPts val="1200"/>
              </a:spcAft>
            </a:pPr>
            <a:r>
              <a:rPr lang="en-US" sz="2400">
                <a:ea typeface="+mn-lt"/>
                <a:cs typeface="+mn-lt"/>
              </a:rPr>
              <a:t>Cataloging – February or March</a:t>
            </a:r>
            <a:endParaRPr lang="en-US" sz="2400">
              <a:cs typeface="Calibri" panose="020F0502020204030204"/>
            </a:endParaRPr>
          </a:p>
          <a:p>
            <a:pPr>
              <a:spcAft>
                <a:spcPts val="1200"/>
              </a:spcAft>
            </a:pPr>
            <a:r>
              <a:rPr lang="en-US" sz="2400">
                <a:ea typeface="+mn-lt"/>
                <a:cs typeface="+mn-lt"/>
              </a:rPr>
              <a:t>E-Resources Management – 3 dates and locations the week of April 6</a:t>
            </a:r>
          </a:p>
          <a:p>
            <a:pPr>
              <a:spcAft>
                <a:spcPts val="1200"/>
              </a:spcAft>
            </a:pPr>
            <a:r>
              <a:rPr lang="en-US" sz="2400">
                <a:ea typeface="+mn-lt"/>
                <a:cs typeface="+mn-lt"/>
              </a:rPr>
              <a:t>Fulfillment Units Configuration – 2 dates and locations in late April</a:t>
            </a:r>
          </a:p>
          <a:p>
            <a:pPr>
              <a:spcAft>
                <a:spcPts val="1200"/>
              </a:spcAft>
            </a:pPr>
            <a:endParaRPr lang="en-US" sz="2400">
              <a:ea typeface="+mn-lt"/>
              <a:cs typeface="+mn-lt"/>
            </a:endParaRPr>
          </a:p>
        </p:txBody>
      </p:sp>
      <p:sp>
        <p:nvSpPr>
          <p:cNvPr id="6" name="Text Placeholder 5">
            <a:extLst>
              <a:ext uri="{FF2B5EF4-FFF2-40B4-BE49-F238E27FC236}">
                <a16:creationId xmlns:a16="http://schemas.microsoft.com/office/drawing/2014/main" id="{0E3DDDCA-E813-48CB-B6B2-51959E49905C}"/>
              </a:ext>
            </a:extLst>
          </p:cNvPr>
          <p:cNvSpPr>
            <a:spLocks noGrp="1"/>
          </p:cNvSpPr>
          <p:nvPr>
            <p:ph type="body" sz="quarter" idx="3"/>
          </p:nvPr>
        </p:nvSpPr>
        <p:spPr>
          <a:xfrm>
            <a:off x="6172200" y="1681163"/>
            <a:ext cx="5183188" cy="608125"/>
          </a:xfrm>
        </p:spPr>
        <p:txBody>
          <a:bodyPr>
            <a:normAutofit/>
          </a:bodyPr>
          <a:lstStyle/>
          <a:p>
            <a:r>
              <a:rPr lang="en-US" sz="2800">
                <a:cs typeface="Calibri"/>
              </a:rPr>
              <a:t>Online Training Highlights</a:t>
            </a:r>
            <a:endParaRPr lang="en-US" sz="2800"/>
          </a:p>
        </p:txBody>
      </p:sp>
      <p:sp>
        <p:nvSpPr>
          <p:cNvPr id="13" name="Content Placeholder 12">
            <a:extLst>
              <a:ext uri="{FF2B5EF4-FFF2-40B4-BE49-F238E27FC236}">
                <a16:creationId xmlns:a16="http://schemas.microsoft.com/office/drawing/2014/main" id="{88211562-086D-455E-840C-410E172A6A33}"/>
              </a:ext>
            </a:extLst>
          </p:cNvPr>
          <p:cNvSpPr>
            <a:spLocks noGrp="1"/>
          </p:cNvSpPr>
          <p:nvPr>
            <p:ph sz="quarter" idx="4"/>
          </p:nvPr>
        </p:nvSpPr>
        <p:spPr>
          <a:xfrm>
            <a:off x="6165457" y="2424155"/>
            <a:ext cx="5358515" cy="3684588"/>
          </a:xfrm>
        </p:spPr>
        <p:txBody>
          <a:bodyPr vert="horz" lIns="91440" tIns="45720" rIns="91440" bIns="45720" rtlCol="0" anchor="t">
            <a:normAutofit/>
          </a:bodyPr>
          <a:lstStyle/>
          <a:p>
            <a:r>
              <a:rPr lang="en-US" sz="2400">
                <a:cs typeface="Calibri"/>
              </a:rPr>
              <a:t>Local Holdings, 1/9 @ 10a</a:t>
            </a:r>
          </a:p>
          <a:p>
            <a:r>
              <a:rPr lang="en-US" sz="2400">
                <a:cs typeface="Calibri"/>
              </a:rPr>
              <a:t>Optimizing OA Content in Primo, 1/13 @ 10a</a:t>
            </a:r>
          </a:p>
          <a:p>
            <a:r>
              <a:rPr lang="en-US" sz="2400">
                <a:cs typeface="Calibri"/>
              </a:rPr>
              <a:t>Course Reserves, 1/14 @1p</a:t>
            </a:r>
          </a:p>
          <a:p>
            <a:r>
              <a:rPr lang="en-US" sz="2400">
                <a:cs typeface="Calibri"/>
              </a:rPr>
              <a:t>Functional Area Analytics Sessions:</a:t>
            </a:r>
            <a:endParaRPr lang="en-US"/>
          </a:p>
          <a:p>
            <a:pPr lvl="1"/>
            <a:r>
              <a:rPr lang="en-US" sz="2000">
                <a:cs typeface="Calibri"/>
              </a:rPr>
              <a:t>Resource Sharing, Primo VE, </a:t>
            </a:r>
            <a:r>
              <a:rPr lang="en-US" sz="2000" err="1">
                <a:cs typeface="Calibri"/>
              </a:rPr>
              <a:t>EResources</a:t>
            </a:r>
            <a:r>
              <a:rPr lang="en-US" sz="2000">
                <a:ea typeface="+mn-lt"/>
                <a:cs typeface="+mn-lt"/>
              </a:rPr>
              <a:t>, Fulfillment</a:t>
            </a:r>
          </a:p>
          <a:p>
            <a:r>
              <a:rPr lang="en-US" sz="2400">
                <a:cs typeface="Calibri"/>
              </a:rPr>
              <a:t>Weekly Discovery/</a:t>
            </a:r>
            <a:r>
              <a:rPr lang="en-US" sz="2400" err="1">
                <a:cs typeface="Calibri"/>
              </a:rPr>
              <a:t>eResources</a:t>
            </a:r>
            <a:r>
              <a:rPr lang="en-US" sz="2400">
                <a:cs typeface="Calibri"/>
              </a:rPr>
              <a:t> Sessions, Wednesdays @ 11a</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98256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p:txBody>
          <a:bodyPr/>
          <a:lstStyle/>
          <a:p>
            <a:r>
              <a:rPr lang="en-US"/>
              <a:t>Welcome to Yvonne Kester!</a:t>
            </a:r>
          </a:p>
        </p:txBody>
      </p:sp>
      <p:sp>
        <p:nvSpPr>
          <p:cNvPr id="11" name="Content Placeholder 10"/>
          <p:cNvSpPr>
            <a:spLocks noGrp="1"/>
          </p:cNvSpPr>
          <p:nvPr>
            <p:ph idx="1"/>
          </p:nvPr>
        </p:nvSpPr>
        <p:spPr>
          <a:xfrm>
            <a:off x="838200" y="1825625"/>
            <a:ext cx="8027020" cy="3671926"/>
          </a:xfrm>
        </p:spPr>
        <p:txBody>
          <a:bodyPr>
            <a:normAutofit fontScale="92500" lnSpcReduction="10000"/>
          </a:bodyPr>
          <a:lstStyle/>
          <a:p>
            <a:r>
              <a:rPr lang="en-US"/>
              <a:t>Yvonne Kester will be joining SLSS team on January 2, 2020 as Alma and Primo Support Specialist.</a:t>
            </a:r>
          </a:p>
          <a:p>
            <a:pPr lvl="1"/>
            <a:r>
              <a:rPr lang="en-US"/>
              <a:t>Has been institutional lead and systems librarian at New </a:t>
            </a:r>
            <a:r>
              <a:rPr lang="en-US" err="1"/>
              <a:t>Paltz</a:t>
            </a:r>
            <a:r>
              <a:rPr lang="en-US"/>
              <a:t> for past two years</a:t>
            </a:r>
          </a:p>
          <a:p>
            <a:pPr lvl="1"/>
            <a:r>
              <a:rPr lang="en-US"/>
              <a:t>Will be providing Alma and Primo support for extended services campuses</a:t>
            </a:r>
          </a:p>
          <a:p>
            <a:pPr lvl="1"/>
            <a:r>
              <a:rPr lang="en-US"/>
              <a:t>Delivering training and helping with documentation in multiple areas.</a:t>
            </a:r>
          </a:p>
          <a:p>
            <a:pPr lvl="1"/>
            <a:r>
              <a:rPr lang="en-US"/>
              <a:t>Will be 100% release time to SLSS, but based in New </a:t>
            </a:r>
            <a:r>
              <a:rPr lang="en-US" err="1"/>
              <a:t>Paltz</a:t>
            </a:r>
            <a:r>
              <a:rPr lang="en-US"/>
              <a:t>.</a:t>
            </a:r>
          </a:p>
          <a:p>
            <a:r>
              <a:rPr lang="en-US"/>
              <a:t>Thanks to New </a:t>
            </a:r>
            <a:r>
              <a:rPr lang="en-US" err="1"/>
              <a:t>Paltz</a:t>
            </a:r>
            <a:r>
              <a:rPr lang="en-US"/>
              <a:t> for this partnership, and to Mark Colvson and Kristy Lee for working with SUNY on this.</a:t>
            </a:r>
          </a:p>
          <a:p>
            <a:pPr marL="457200" lvl="1" indent="0">
              <a:buNone/>
            </a:pPr>
            <a:endParaRPr lang="en-US"/>
          </a:p>
        </p:txBody>
      </p:sp>
      <p:pic>
        <p:nvPicPr>
          <p:cNvPr id="2050" name="Picture 2" descr="Image result for new paltz sojourner truth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0200" y="2739137"/>
            <a:ext cx="21336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391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916F-9264-4D83-8C02-17AAEF47E202}"/>
              </a:ext>
            </a:extLst>
          </p:cNvPr>
          <p:cNvSpPr>
            <a:spLocks noGrp="1"/>
          </p:cNvSpPr>
          <p:nvPr>
            <p:ph type="title"/>
          </p:nvPr>
        </p:nvSpPr>
        <p:spPr>
          <a:xfrm>
            <a:off x="307579" y="249754"/>
            <a:ext cx="10515600" cy="1136749"/>
          </a:xfrm>
        </p:spPr>
        <p:txBody>
          <a:bodyPr>
            <a:normAutofit/>
          </a:bodyPr>
          <a:lstStyle/>
          <a:p>
            <a:r>
              <a:rPr lang="en-US" b="1">
                <a:cs typeface="Calibri Light"/>
              </a:rPr>
              <a:t>January Sessions </a:t>
            </a:r>
            <a:r>
              <a:rPr lang="en-US" b="1">
                <a:ea typeface="+mj-lt"/>
                <a:cs typeface="+mj-lt"/>
              </a:rPr>
              <a:t/>
            </a:r>
            <a:br>
              <a:rPr lang="en-US" b="1">
                <a:ea typeface="+mj-lt"/>
                <a:cs typeface="+mj-lt"/>
              </a:rPr>
            </a:br>
            <a:r>
              <a:rPr lang="en-US" sz="2400">
                <a:ea typeface="+mj-lt"/>
                <a:cs typeface="+mj-lt"/>
                <a:hlinkClick r:id="rId3"/>
              </a:rPr>
              <a:t>https://slcny.libcal.com/calendar/training/</a:t>
            </a:r>
            <a:endParaRPr lang="en-US" sz="2400">
              <a:ea typeface="+mj-lt"/>
              <a:cs typeface="+mj-lt"/>
            </a:endParaRPr>
          </a:p>
        </p:txBody>
      </p:sp>
      <p:sp>
        <p:nvSpPr>
          <p:cNvPr id="5" name="Rectangle 4">
            <a:extLst>
              <a:ext uri="{FF2B5EF4-FFF2-40B4-BE49-F238E27FC236}">
                <a16:creationId xmlns:a16="http://schemas.microsoft.com/office/drawing/2014/main" id="{4783830C-C753-4473-AEC3-9806A294099F}"/>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1A4BC9-3B09-4A6C-8EA4-DCB01A8D263C}"/>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20673ED-E140-4828-A924-88948693E6C7}"/>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A0629143-0476-481B-8E4D-8BE7FF9E887C}"/>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1FCAFDCC-B815-4EDB-B94D-5B9050DFF345}"/>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8608A438-FBE4-4A23-B0B6-BB3F52EC8EA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4AD40F7-E690-428E-B6F8-06CF8DE4A421}"/>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DA220F4F-4718-4E6C-9733-C7274E12968F}"/>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8" name="Picture 14" descr="A screenshot of a social media post&#10;&#10;Description generated with very high confidence">
            <a:extLst>
              <a:ext uri="{FF2B5EF4-FFF2-40B4-BE49-F238E27FC236}">
                <a16:creationId xmlns:a16="http://schemas.microsoft.com/office/drawing/2014/main" id="{ECC8821E-6210-46FD-931D-A430390985AB}"/>
              </a:ext>
            </a:extLst>
          </p:cNvPr>
          <p:cNvPicPr>
            <a:picLocks noChangeAspect="1"/>
          </p:cNvPicPr>
          <p:nvPr/>
        </p:nvPicPr>
        <p:blipFill rotWithShape="1">
          <a:blip r:embed="rId8"/>
          <a:srcRect r="74" b="4564"/>
          <a:stretch/>
        </p:blipFill>
        <p:spPr>
          <a:xfrm>
            <a:off x="1447125" y="1348650"/>
            <a:ext cx="9317985" cy="4740934"/>
          </a:xfrm>
          <a:prstGeom prst="rect">
            <a:avLst/>
          </a:prstGeom>
        </p:spPr>
      </p:pic>
    </p:spTree>
    <p:extLst>
      <p:ext uri="{BB962C8B-B14F-4D97-AF65-F5344CB8AC3E}">
        <p14:creationId xmlns:p14="http://schemas.microsoft.com/office/powerpoint/2010/main" val="217143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Upcoming Training</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6" name="Content Placeholder 15">
            <a:extLst>
              <a:ext uri="{FF2B5EF4-FFF2-40B4-BE49-F238E27FC236}">
                <a16:creationId xmlns:a16="http://schemas.microsoft.com/office/drawing/2014/main" id="{58C3424A-37F4-4E23-97D5-C80FBC03E017}"/>
              </a:ext>
            </a:extLst>
          </p:cNvPr>
          <p:cNvSpPr>
            <a:spLocks noGrp="1"/>
          </p:cNvSpPr>
          <p:nvPr>
            <p:ph idx="1"/>
          </p:nvPr>
        </p:nvSpPr>
        <p:spPr/>
        <p:txBody>
          <a:bodyPr vert="horz" lIns="91440" tIns="45720" rIns="91440" bIns="45720" rtlCol="0" anchor="t">
            <a:normAutofit/>
          </a:bodyPr>
          <a:lstStyle/>
          <a:p>
            <a:pPr>
              <a:spcAft>
                <a:spcPts val="1200"/>
              </a:spcAft>
            </a:pPr>
            <a:r>
              <a:rPr lang="en-US">
                <a:cs typeface="Calibri"/>
              </a:rPr>
              <a:t>Online Courses – coming in Spring 2020</a:t>
            </a:r>
          </a:p>
          <a:p>
            <a:pPr lvl="1">
              <a:spcAft>
                <a:spcPts val="1200"/>
              </a:spcAft>
            </a:pPr>
            <a:r>
              <a:rPr lang="en-US">
                <a:cs typeface="Calibri"/>
              </a:rPr>
              <a:t>Multi-week course in a functional area</a:t>
            </a:r>
          </a:p>
          <a:p>
            <a:pPr lvl="1">
              <a:spcAft>
                <a:spcPts val="1200"/>
              </a:spcAft>
            </a:pPr>
            <a:r>
              <a:rPr lang="en-US">
                <a:cs typeface="Calibri"/>
              </a:rPr>
              <a:t>Registration required, with fee</a:t>
            </a:r>
          </a:p>
          <a:p>
            <a:pPr lvl="1">
              <a:spcAft>
                <a:spcPts val="1200"/>
              </a:spcAft>
            </a:pPr>
            <a:r>
              <a:rPr lang="en-US">
                <a:cs typeface="Calibri"/>
              </a:rPr>
              <a:t>Small groups</a:t>
            </a:r>
          </a:p>
          <a:p>
            <a:pPr lvl="1">
              <a:spcAft>
                <a:spcPts val="1200"/>
              </a:spcAft>
            </a:pPr>
            <a:r>
              <a:rPr lang="en-US">
                <a:cs typeface="Calibri"/>
              </a:rPr>
              <a:t>Interactive</a:t>
            </a:r>
          </a:p>
          <a:p>
            <a:pPr lvl="1">
              <a:spcAft>
                <a:spcPts val="1200"/>
              </a:spcAft>
            </a:pPr>
            <a:r>
              <a:rPr lang="en-US">
                <a:cs typeface="Calibri"/>
              </a:rPr>
              <a:t>Planning to roll out </a:t>
            </a:r>
            <a:r>
              <a:rPr lang="en-US" err="1">
                <a:cs typeface="Calibri"/>
              </a:rPr>
              <a:t>eResources</a:t>
            </a:r>
            <a:r>
              <a:rPr lang="en-US">
                <a:cs typeface="Calibri"/>
              </a:rPr>
              <a:t> course first</a:t>
            </a:r>
          </a:p>
        </p:txBody>
      </p:sp>
    </p:spTree>
    <p:extLst>
      <p:ext uri="{BB962C8B-B14F-4D97-AF65-F5344CB8AC3E}">
        <p14:creationId xmlns:p14="http://schemas.microsoft.com/office/powerpoint/2010/main" val="2582587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Training Guides</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F088FC-102D-49CB-B1DF-8F39C8CDCD58}"/>
              </a:ext>
            </a:extLst>
          </p:cNvPr>
          <p:cNvSpPr>
            <a:spLocks noGrp="1"/>
          </p:cNvSpPr>
          <p:nvPr>
            <p:ph idx="1"/>
          </p:nvPr>
        </p:nvSpPr>
        <p:spPr>
          <a:xfrm>
            <a:off x="838200" y="1825625"/>
            <a:ext cx="10515600" cy="4207669"/>
          </a:xfrm>
        </p:spPr>
        <p:txBody>
          <a:bodyPr vert="horz" lIns="91440" tIns="45720" rIns="91440" bIns="45720" rtlCol="0" anchor="t">
            <a:normAutofit/>
          </a:bodyPr>
          <a:lstStyle/>
          <a:p>
            <a:pPr>
              <a:spcAft>
                <a:spcPts val="1200"/>
              </a:spcAft>
            </a:pPr>
            <a:r>
              <a:rPr lang="en-US">
                <a:cs typeface="Calibri"/>
              </a:rPr>
              <a:t>Four guides now available</a:t>
            </a:r>
          </a:p>
          <a:p>
            <a:pPr lvl="1">
              <a:lnSpc>
                <a:spcPct val="100000"/>
              </a:lnSpc>
              <a:spcAft>
                <a:spcPts val="1200"/>
              </a:spcAft>
            </a:pPr>
            <a:r>
              <a:rPr lang="en-US" b="1">
                <a:cs typeface="Calibri"/>
              </a:rPr>
              <a:t>Basecamp Basics</a:t>
            </a:r>
            <a:r>
              <a:rPr lang="en-US">
                <a:cs typeface="Calibri"/>
              </a:rPr>
              <a:t>: </a:t>
            </a:r>
            <a:r>
              <a:rPr lang="en-US">
                <a:ea typeface="+mn-lt"/>
                <a:cs typeface="+mn-lt"/>
              </a:rPr>
              <a:t>https://slcny.libguides.com/basecamp</a:t>
            </a:r>
          </a:p>
          <a:p>
            <a:pPr lvl="1">
              <a:lnSpc>
                <a:spcPct val="100000"/>
              </a:lnSpc>
              <a:spcAft>
                <a:spcPts val="1200"/>
              </a:spcAft>
            </a:pPr>
            <a:r>
              <a:rPr lang="en-US" b="1">
                <a:cs typeface="Calibri"/>
              </a:rPr>
              <a:t>Alma/Primo VE Getting Started</a:t>
            </a:r>
            <a:r>
              <a:rPr lang="en-US">
                <a:cs typeface="Calibri"/>
              </a:rPr>
              <a:t>: </a:t>
            </a:r>
            <a:r>
              <a:rPr lang="en-US">
                <a:ea typeface="+mn-lt"/>
                <a:cs typeface="+mn-lt"/>
              </a:rPr>
              <a:t>https://slcny.libguides.com/lsptraining</a:t>
            </a:r>
            <a:r>
              <a:rPr lang="en-US">
                <a:cs typeface="Calibri"/>
              </a:rPr>
              <a:t/>
            </a:r>
            <a:br>
              <a:rPr lang="en-US">
                <a:cs typeface="Calibri"/>
              </a:rPr>
            </a:br>
            <a:r>
              <a:rPr lang="en-US" sz="2000">
                <a:cs typeface="Calibri"/>
              </a:rPr>
              <a:t>(</a:t>
            </a:r>
            <a:r>
              <a:rPr lang="en-US" sz="2000" b="1">
                <a:cs typeface="Calibri"/>
              </a:rPr>
              <a:t>Note:</a:t>
            </a:r>
            <a:r>
              <a:rPr lang="en-US" sz="2000">
                <a:cs typeface="Calibri"/>
              </a:rPr>
              <a:t> this guide consists mostly of links to other guides, and not all other guides are published yet)</a:t>
            </a:r>
          </a:p>
          <a:p>
            <a:pPr lvl="1">
              <a:lnSpc>
                <a:spcPct val="100000"/>
              </a:lnSpc>
              <a:spcAft>
                <a:spcPts val="1200"/>
              </a:spcAft>
            </a:pPr>
            <a:r>
              <a:rPr lang="en-US" b="1">
                <a:cs typeface="Calibri"/>
              </a:rPr>
              <a:t>Search and Navigation</a:t>
            </a:r>
            <a:r>
              <a:rPr lang="en-US">
                <a:cs typeface="Calibri"/>
              </a:rPr>
              <a:t>: </a:t>
            </a:r>
            <a:r>
              <a:rPr lang="en-US">
                <a:ea typeface="+mn-lt"/>
                <a:cs typeface="+mn-lt"/>
              </a:rPr>
              <a:t>https://slcny.libguides.com/training-search-navigation</a:t>
            </a:r>
          </a:p>
          <a:p>
            <a:pPr lvl="1">
              <a:lnSpc>
                <a:spcPct val="100000"/>
              </a:lnSpc>
              <a:spcAft>
                <a:spcPts val="1200"/>
              </a:spcAft>
            </a:pPr>
            <a:r>
              <a:rPr lang="en-US" b="1">
                <a:cs typeface="Calibri"/>
              </a:rPr>
              <a:t>Sets &amp; Jobs</a:t>
            </a:r>
            <a:r>
              <a:rPr lang="en-US">
                <a:cs typeface="Calibri"/>
              </a:rPr>
              <a:t>: </a:t>
            </a:r>
            <a:r>
              <a:rPr lang="en-US">
                <a:ea typeface="+mn-lt"/>
                <a:cs typeface="+mn-lt"/>
              </a:rPr>
              <a:t>https://slcny.libguides.com/training-sets-jobs</a:t>
            </a:r>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98906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3146-7637-46DF-8B82-7A8FC2E12D15}"/>
              </a:ext>
            </a:extLst>
          </p:cNvPr>
          <p:cNvSpPr>
            <a:spLocks noGrp="1"/>
          </p:cNvSpPr>
          <p:nvPr>
            <p:ph type="title"/>
          </p:nvPr>
        </p:nvSpPr>
        <p:spPr/>
        <p:txBody>
          <a:bodyPr/>
          <a:lstStyle/>
          <a:p>
            <a:r>
              <a:rPr lang="en-US" b="1">
                <a:cs typeface="Calibri Light"/>
              </a:rPr>
              <a:t>Upcoming Guides</a:t>
            </a:r>
          </a:p>
        </p:txBody>
      </p:sp>
      <p:sp>
        <p:nvSpPr>
          <p:cNvPr id="14" name="Rectangle 13">
            <a:extLst>
              <a:ext uri="{FF2B5EF4-FFF2-40B4-BE49-F238E27FC236}">
                <a16:creationId xmlns:a16="http://schemas.microsoft.com/office/drawing/2014/main" id="{98A8E35F-E4F9-4ED8-AFF8-8B94F0A2C1E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F088FC-102D-49CB-B1DF-8F39C8CDCD58}"/>
              </a:ext>
            </a:extLst>
          </p:cNvPr>
          <p:cNvSpPr>
            <a:spLocks noGrp="1"/>
          </p:cNvSpPr>
          <p:nvPr>
            <p:ph idx="1"/>
          </p:nvPr>
        </p:nvSpPr>
        <p:spPr>
          <a:xfrm>
            <a:off x="838200" y="1825625"/>
            <a:ext cx="10515600" cy="4207669"/>
          </a:xfrm>
        </p:spPr>
        <p:txBody>
          <a:bodyPr vert="horz" lIns="91440" tIns="45720" rIns="91440" bIns="45720" rtlCol="0" anchor="t">
            <a:normAutofit lnSpcReduction="10000"/>
          </a:bodyPr>
          <a:lstStyle/>
          <a:p>
            <a:r>
              <a:rPr lang="en-US">
                <a:cs typeface="Calibri"/>
              </a:rPr>
              <a:t>Guides available by 12/31/19:</a:t>
            </a:r>
          </a:p>
          <a:p>
            <a:pPr lvl="1"/>
            <a:r>
              <a:rPr lang="en-US">
                <a:cs typeface="Calibri"/>
              </a:rPr>
              <a:t>Analytics</a:t>
            </a:r>
          </a:p>
          <a:p>
            <a:pPr lvl="1"/>
            <a:r>
              <a:rPr lang="en-US">
                <a:cs typeface="Calibri"/>
              </a:rPr>
              <a:t>Fulfillment</a:t>
            </a:r>
          </a:p>
          <a:p>
            <a:r>
              <a:rPr lang="en-US">
                <a:cs typeface="Calibri"/>
              </a:rPr>
              <a:t>Additional guides available in January 2020:</a:t>
            </a:r>
          </a:p>
          <a:p>
            <a:pPr lvl="1"/>
            <a:r>
              <a:rPr lang="en-US" err="1">
                <a:cs typeface="Calibri"/>
              </a:rPr>
              <a:t>EResources</a:t>
            </a:r>
            <a:endParaRPr lang="en-US">
              <a:cs typeface="Calibri"/>
            </a:endParaRPr>
          </a:p>
          <a:p>
            <a:pPr lvl="1"/>
            <a:r>
              <a:rPr lang="en-US">
                <a:cs typeface="Calibri"/>
              </a:rPr>
              <a:t>Resource Management</a:t>
            </a:r>
          </a:p>
          <a:p>
            <a:pPr lvl="1"/>
            <a:r>
              <a:rPr lang="en-US">
                <a:cs typeface="Calibri"/>
              </a:rPr>
              <a:t>Resource Sharing</a:t>
            </a:r>
          </a:p>
          <a:p>
            <a:r>
              <a:rPr lang="en-US">
                <a:cs typeface="Calibri"/>
              </a:rPr>
              <a:t>Guides available later in the spring</a:t>
            </a:r>
          </a:p>
          <a:p>
            <a:pPr lvl="1"/>
            <a:r>
              <a:rPr lang="en-US">
                <a:cs typeface="Calibri"/>
              </a:rPr>
              <a:t>Acquisitions</a:t>
            </a:r>
          </a:p>
          <a:p>
            <a:pPr lvl="1"/>
            <a:r>
              <a:rPr lang="en-US">
                <a:cs typeface="Calibri"/>
              </a:rPr>
              <a:t>Configuration (all areas)</a:t>
            </a:r>
          </a:p>
        </p:txBody>
      </p:sp>
      <p:sp>
        <p:nvSpPr>
          <p:cNvPr id="5" name="Rectangle 4">
            <a:extLst>
              <a:ext uri="{FF2B5EF4-FFF2-40B4-BE49-F238E27FC236}">
                <a16:creationId xmlns:a16="http://schemas.microsoft.com/office/drawing/2014/main" id="{BC79A9A0-8C1B-402A-9EC7-CDEE0A8C1FF8}"/>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A310F8F-D272-4897-ACCA-B082506B9BE2}"/>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1C0105BE-73DA-42D1-B03E-4D3468419FA2}"/>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CFA33616-7A27-4BC5-8D33-267E208DD13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068A15B8-B898-4AB4-9BF0-BA3C1B195E1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CF08529-D159-42FD-8B67-4CA18FB4597D}"/>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F757DE20-26C2-4A13-BA4C-E7E046876F80}"/>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85682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p:txBody>
          <a:bodyPr/>
          <a:lstStyle/>
          <a:p>
            <a:r>
              <a:rPr lang="en-US"/>
              <a:t>New Position: SUNY Shared Collections Coordinator</a:t>
            </a:r>
          </a:p>
        </p:txBody>
      </p:sp>
      <p:sp>
        <p:nvSpPr>
          <p:cNvPr id="11" name="Content Placeholder 10"/>
          <p:cNvSpPr>
            <a:spLocks noGrp="1"/>
          </p:cNvSpPr>
          <p:nvPr>
            <p:ph idx="1"/>
          </p:nvPr>
        </p:nvSpPr>
        <p:spPr/>
        <p:txBody>
          <a:bodyPr/>
          <a:lstStyle/>
          <a:p>
            <a:r>
              <a:rPr lang="en-US"/>
              <a:t>In March 2020, Esta Tovstiadi will be shifting from Alma/Primo Support specialist to a new position as SUNY Shared Collections Coordinator.</a:t>
            </a:r>
          </a:p>
          <a:p>
            <a:r>
              <a:rPr lang="en-US"/>
              <a:t>Next 2-3 months will be transitioning </a:t>
            </a:r>
            <a:r>
              <a:rPr lang="en-US" err="1"/>
              <a:t>Esta’s</a:t>
            </a:r>
            <a:r>
              <a:rPr lang="en-US"/>
              <a:t> current duties to Yvonne and others.</a:t>
            </a:r>
          </a:p>
          <a:p>
            <a:r>
              <a:rPr lang="en-US"/>
              <a:t>Shared Collections Coordinator position will be evolving, but will work to support and provide direction to shared collections, shared licensing, and development of shared collection strategies.</a:t>
            </a:r>
          </a:p>
        </p:txBody>
      </p:sp>
    </p:spTree>
    <p:extLst>
      <p:ext uri="{BB962C8B-B14F-4D97-AF65-F5344CB8AC3E}">
        <p14:creationId xmlns:p14="http://schemas.microsoft.com/office/powerpoint/2010/main" val="319835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838200" y="271011"/>
            <a:ext cx="10515600" cy="1325563"/>
          </a:xfrm>
        </p:spPr>
        <p:txBody>
          <a:bodyPr/>
          <a:lstStyle/>
          <a:p>
            <a:r>
              <a:rPr lang="en-US"/>
              <a:t>Support Update</a:t>
            </a:r>
          </a:p>
        </p:txBody>
      </p:sp>
      <p:sp>
        <p:nvSpPr>
          <p:cNvPr id="12" name="Content Placeholder 11"/>
          <p:cNvSpPr>
            <a:spLocks noGrp="1"/>
          </p:cNvSpPr>
          <p:nvPr>
            <p:ph sz="half" idx="2"/>
          </p:nvPr>
        </p:nvSpPr>
        <p:spPr>
          <a:xfrm>
            <a:off x="6539774" y="1128269"/>
            <a:ext cx="5181600" cy="4351338"/>
          </a:xfrm>
        </p:spPr>
        <p:txBody>
          <a:bodyPr>
            <a:normAutofit fontScale="85000" lnSpcReduction="20000"/>
          </a:bodyPr>
          <a:lstStyle/>
          <a:p>
            <a:r>
              <a:rPr lang="en-US"/>
              <a:t>SLSS/SLC met with:</a:t>
            </a:r>
          </a:p>
          <a:p>
            <a:pPr lvl="1"/>
            <a:r>
              <a:rPr lang="en-US" err="1"/>
              <a:t>ExLibris</a:t>
            </a:r>
            <a:r>
              <a:rPr lang="en-US"/>
              <a:t> support managers on December 18th</a:t>
            </a:r>
          </a:p>
          <a:p>
            <a:r>
              <a:rPr lang="en-US"/>
              <a:t>Continuing targeted discussions on Primo VE issues and getting corresponding data to assess level of improvement in performance after November Primo release.</a:t>
            </a:r>
          </a:p>
          <a:p>
            <a:r>
              <a:rPr lang="en-US"/>
              <a:t>Have requested quarterly downtime report as per SLA guidelines.</a:t>
            </a:r>
          </a:p>
          <a:p>
            <a:r>
              <a:rPr lang="en-US"/>
              <a:t>Reviewing cases across institutions, and engaging with </a:t>
            </a:r>
            <a:r>
              <a:rPr lang="en-US" err="1"/>
              <a:t>ExLibris</a:t>
            </a:r>
            <a:r>
              <a:rPr lang="en-US"/>
              <a:t> on initiatives, but it’s currently unclear whether some of our initiatives can be handled without a formal contract.</a:t>
            </a:r>
          </a:p>
          <a:p>
            <a:pPr marL="457200" lvl="1" indent="0">
              <a:buNone/>
            </a:pPr>
            <a:endParaRPr lang="en-US"/>
          </a:p>
        </p:txBody>
      </p:sp>
      <p:pic>
        <p:nvPicPr>
          <p:cNvPr id="13" name="Content Placeholder 12" descr="Screen Clipping"/>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14338" y="1825625"/>
            <a:ext cx="5181600" cy="2956626"/>
          </a:xfrm>
        </p:spPr>
      </p:pic>
      <p:sp>
        <p:nvSpPr>
          <p:cNvPr id="14" name="Rectangle 13"/>
          <p:cNvSpPr/>
          <p:nvPr/>
        </p:nvSpPr>
        <p:spPr>
          <a:xfrm>
            <a:off x="76200" y="4971902"/>
            <a:ext cx="6096000" cy="646331"/>
          </a:xfrm>
          <a:prstGeom prst="rect">
            <a:avLst/>
          </a:prstGeom>
        </p:spPr>
        <p:txBody>
          <a:bodyPr>
            <a:spAutoFit/>
          </a:bodyPr>
          <a:lstStyle/>
          <a:p>
            <a:r>
              <a:rPr lang="en-US">
                <a:hlinkClick r:id="rId7"/>
              </a:rPr>
              <a:t>https://knowledge.exlibrisgroup.com/Cross_Product/Knowledge_Articles/Escalation_Policy</a:t>
            </a:r>
            <a:endParaRPr lang="en-US"/>
          </a:p>
        </p:txBody>
      </p:sp>
    </p:spTree>
    <p:extLst>
      <p:ext uri="{BB962C8B-B14F-4D97-AF65-F5344CB8AC3E}">
        <p14:creationId xmlns:p14="http://schemas.microsoft.com/office/powerpoint/2010/main" val="2948244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If you want results, make things High Priority</a:t>
            </a:r>
          </a:p>
        </p:txBody>
      </p:sp>
      <p:sp>
        <p:nvSpPr>
          <p:cNvPr id="6" name="Content Placeholder 5"/>
          <p:cNvSpPr>
            <a:spLocks noGrp="1"/>
          </p:cNvSpPr>
          <p:nvPr>
            <p:ph idx="1"/>
          </p:nvPr>
        </p:nvSpPr>
        <p:spPr>
          <a:xfrm>
            <a:off x="425605" y="1690688"/>
            <a:ext cx="5484541" cy="4085644"/>
          </a:xfrm>
        </p:spPr>
        <p:txBody>
          <a:bodyPr>
            <a:normAutofit fontScale="62500" lnSpcReduction="20000"/>
          </a:bodyPr>
          <a:lstStyle/>
          <a:p>
            <a:r>
              <a:rPr lang="en-US"/>
              <a:t>At last support meeting, we reviewed the slow response on several cases of the PQ </a:t>
            </a:r>
            <a:r>
              <a:rPr lang="en-US" err="1"/>
              <a:t>Ebook</a:t>
            </a:r>
            <a:r>
              <a:rPr lang="en-US"/>
              <a:t> Central Integration job not working.</a:t>
            </a:r>
          </a:p>
          <a:p>
            <a:r>
              <a:rPr lang="en-US"/>
              <a:t>The support managers responded that these were not marked as “High Priority,” so they weren’t getting attention for quick resolution as there are many high priority cases.</a:t>
            </a:r>
          </a:p>
          <a:p>
            <a:r>
              <a:rPr lang="en-US"/>
              <a:t>Discussed a general idea of High Priority as cases that “involve financial matters such as acquisitions,” or involve disruption to “daily processes.”  SUNY indicated that anything that effects the user also should be high priority, which did not get disagreement on.</a:t>
            </a:r>
          </a:p>
          <a:p>
            <a:r>
              <a:rPr lang="en-US"/>
              <a:t>Please mark anything that’s problematic and preventing you from doing your job as high priority or anything that is causing bad user experience as high priority.</a:t>
            </a:r>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5" name="Picture 14"/>
          <p:cNvPicPr>
            <a:picLocks noChangeAspect="1"/>
          </p:cNvPicPr>
          <p:nvPr/>
        </p:nvPicPr>
        <p:blipFill>
          <a:blip r:embed="rId6"/>
          <a:stretch>
            <a:fillRect/>
          </a:stretch>
        </p:blipFill>
        <p:spPr>
          <a:xfrm>
            <a:off x="6029377" y="1979000"/>
            <a:ext cx="5524500" cy="3181350"/>
          </a:xfrm>
          <a:prstGeom prst="rect">
            <a:avLst/>
          </a:prstGeom>
        </p:spPr>
      </p:pic>
    </p:spTree>
    <p:extLst>
      <p:ext uri="{BB962C8B-B14F-4D97-AF65-F5344CB8AC3E}">
        <p14:creationId xmlns:p14="http://schemas.microsoft.com/office/powerpoint/2010/main" val="13576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The LSP Year in Review</a:t>
            </a:r>
          </a:p>
        </p:txBody>
      </p:sp>
      <p:sp>
        <p:nvSpPr>
          <p:cNvPr id="6" name="Content Placeholder 5"/>
          <p:cNvSpPr>
            <a:spLocks noGrp="1"/>
          </p:cNvSpPr>
          <p:nvPr>
            <p:ph idx="1"/>
          </p:nvPr>
        </p:nvSpPr>
        <p:spPr>
          <a:xfrm>
            <a:off x="766636" y="1554979"/>
            <a:ext cx="10515600" cy="4351338"/>
          </a:xfrm>
        </p:spPr>
        <p:txBody>
          <a:bodyPr vert="horz" lIns="91440" tIns="45720" rIns="91440" bIns="45720" rtlCol="0" anchor="t">
            <a:normAutofit/>
          </a:bodyPr>
          <a:lstStyle/>
          <a:p>
            <a:r>
              <a:rPr lang="en-US">
                <a:cs typeface="Calibri"/>
              </a:rPr>
              <a:t>By The Numbers:</a:t>
            </a:r>
          </a:p>
          <a:p>
            <a:pPr lvl="1"/>
            <a:r>
              <a:rPr lang="en-US">
                <a:cs typeface="Calibri"/>
              </a:rPr>
              <a:t>SLSS Training and Support: 426 FAQs; 5,330 </a:t>
            </a:r>
            <a:r>
              <a:rPr lang="en-US" err="1">
                <a:cs typeface="Calibri"/>
              </a:rPr>
              <a:t>LibAnswers</a:t>
            </a:r>
            <a:r>
              <a:rPr lang="en-US">
                <a:cs typeface="Calibri"/>
              </a:rPr>
              <a:t> searches; 37,230 FAQ views; 404 tickets submitted</a:t>
            </a:r>
          </a:p>
          <a:p>
            <a:r>
              <a:rPr lang="en-US">
                <a:cs typeface="Calibri"/>
              </a:rPr>
              <a:t>All 60 campuses moved to first ever Shared library system.</a:t>
            </a:r>
          </a:p>
          <a:p>
            <a:r>
              <a:rPr lang="en-US">
                <a:cs typeface="Calibri"/>
              </a:rPr>
              <a:t>For 56 campuses, implemented first E-Resources Management System.</a:t>
            </a:r>
          </a:p>
          <a:p>
            <a:r>
              <a:rPr lang="en-US">
                <a:cs typeface="Calibri"/>
              </a:rPr>
              <a:t>Major updates to systems practices for many, including authentication, SIS loading, and use of acquisitions functionality.</a:t>
            </a:r>
          </a:p>
          <a:p>
            <a:r>
              <a:rPr lang="en-US">
                <a:cs typeface="Calibri"/>
              </a:rPr>
              <a:t>No major unanticipated data migration issues.</a:t>
            </a:r>
            <a:endParaRPr lang="en-US"/>
          </a:p>
        </p:txBody>
      </p:sp>
      <p:sp>
        <p:nvSpPr>
          <p:cNvPr id="7" name="Rectangle 6">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76681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Upcoming SLSS Initiatives	</a:t>
            </a:r>
          </a:p>
        </p:txBody>
      </p:sp>
      <p:sp>
        <p:nvSpPr>
          <p:cNvPr id="14" name="Content Placeholder 13"/>
          <p:cNvSpPr>
            <a:spLocks noGrp="1"/>
          </p:cNvSpPr>
          <p:nvPr>
            <p:ph idx="1"/>
          </p:nvPr>
        </p:nvSpPr>
        <p:spPr/>
        <p:txBody>
          <a:bodyPr vert="horz" lIns="91440" tIns="45720" rIns="91440" bIns="45720" rtlCol="0" anchor="t">
            <a:normAutofit/>
          </a:bodyPr>
          <a:lstStyle/>
          <a:p>
            <a:r>
              <a:rPr lang="en-US"/>
              <a:t>SLSS Initiatives are on the Initiatives webpage:</a:t>
            </a:r>
          </a:p>
          <a:p>
            <a:pPr lvl="1"/>
            <a:r>
              <a:rPr lang="en-US">
                <a:hlinkClick r:id="rId2"/>
              </a:rPr>
              <a:t>https://slcny.libguides.com/overview/initiatives</a:t>
            </a:r>
            <a:endParaRPr lang="en-US"/>
          </a:p>
          <a:p>
            <a:r>
              <a:rPr lang="en-US"/>
              <a:t>New Initiatives will be added as we review and plan them.</a:t>
            </a:r>
          </a:p>
          <a:p>
            <a:r>
              <a:rPr lang="en-US"/>
              <a:t>If you’re interested in an initiative, the best place to start is by contacting the appropriate working group or submitting a </a:t>
            </a:r>
            <a:r>
              <a:rPr lang="en-US" err="1"/>
              <a:t>Libanswers</a:t>
            </a:r>
            <a:r>
              <a:rPr lang="en-US"/>
              <a:t> request.</a:t>
            </a:r>
          </a:p>
          <a:p>
            <a:pPr marL="0" indent="0">
              <a:buNone/>
            </a:pPr>
            <a:r>
              <a:rPr lang="en-US"/>
              <a:t> </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9285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Preview of Planned 2020 Initiatives</a:t>
            </a:r>
          </a:p>
        </p:txBody>
      </p:sp>
      <p:sp>
        <p:nvSpPr>
          <p:cNvPr id="3" name="Content Placeholder 2"/>
          <p:cNvSpPr>
            <a:spLocks noGrp="1"/>
          </p:cNvSpPr>
          <p:nvPr>
            <p:ph idx="1"/>
          </p:nvPr>
        </p:nvSpPr>
        <p:spPr/>
        <p:txBody>
          <a:bodyPr/>
          <a:lstStyle/>
          <a:p>
            <a:r>
              <a:rPr lang="en-US"/>
              <a:t>Shared Alma/Primo analytics reports</a:t>
            </a:r>
          </a:p>
          <a:p>
            <a:r>
              <a:rPr lang="en-US"/>
              <a:t>CDI Implementation</a:t>
            </a:r>
          </a:p>
          <a:p>
            <a:r>
              <a:rPr lang="en-US"/>
              <a:t>Review E-resource management in NZ</a:t>
            </a:r>
          </a:p>
          <a:p>
            <a:r>
              <a:rPr lang="en-US"/>
              <a:t>Implement Local Resource Types</a:t>
            </a:r>
          </a:p>
          <a:p>
            <a:r>
              <a:rPr lang="en-US"/>
              <a:t>Review article resource sharing in Alma</a:t>
            </a:r>
          </a:p>
          <a:p>
            <a:r>
              <a:rPr lang="en-US"/>
              <a:t>Test or implement using Alma-based resource sharing outside of NZ</a:t>
            </a:r>
          </a:p>
          <a:p>
            <a:r>
              <a:rPr lang="en-US"/>
              <a:t>Coordinate a conference on shared library initiatives in a </a:t>
            </a:r>
            <a:r>
              <a:rPr lang="en-US" err="1"/>
              <a:t>consortial</a:t>
            </a:r>
            <a:r>
              <a:rPr lang="en-US"/>
              <a:t> environment.</a:t>
            </a:r>
          </a:p>
        </p:txBody>
      </p:sp>
      <p:sp>
        <p:nvSpPr>
          <p:cNvPr id="4" name="Rectangle 3">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7" name="Picture 6">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8" name="Picture 7">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9" name="TextBox 8">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0" name="Picture 9">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1" name="Picture 10">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638821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D1533A6C825549981D11343D734DD5" ma:contentTypeVersion="14" ma:contentTypeDescription="Create a new document." ma:contentTypeScope="" ma:versionID="0a52ba3db482a5d35970ddecbf2458fd">
  <xsd:schema xmlns:xsd="http://www.w3.org/2001/XMLSchema" xmlns:xs="http://www.w3.org/2001/XMLSchema" xmlns:p="http://schemas.microsoft.com/office/2006/metadata/properties" xmlns:ns1="http://schemas.microsoft.com/sharepoint/v3" xmlns:ns3="1a0ec2cd-61fb-4d6a-b9b6-ba6ab44a0aa7" xmlns:ns4="38b10168-dc60-4ac5-9819-2784eb91a1cf" targetNamespace="http://schemas.microsoft.com/office/2006/metadata/properties" ma:root="true" ma:fieldsID="c1ebbd7490801239ace8c6cb9ab28db2" ns1:_="" ns3:_="" ns4:_="">
    <xsd:import namespace="http://schemas.microsoft.com/sharepoint/v3"/>
    <xsd:import namespace="1a0ec2cd-61fb-4d6a-b9b6-ba6ab44a0aa7"/>
    <xsd:import namespace="38b10168-dc60-4ac5-9819-2784eb91a1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0ec2cd-61fb-4d6a-b9b6-ba6ab44a0a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b10168-dc60-4ac5-9819-2784eb91a1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83235-88EE-4E2B-9FD9-F696DD588AFF}">
  <ds:schemaRefs>
    <ds:schemaRef ds:uri="http://purl.org/dc/terms/"/>
    <ds:schemaRef ds:uri="http://schemas.microsoft.com/office/2006/documentManagement/types"/>
    <ds:schemaRef ds:uri="http://purl.org/dc/dcmitype/"/>
    <ds:schemaRef ds:uri="1a0ec2cd-61fb-4d6a-b9b6-ba6ab44a0aa7"/>
    <ds:schemaRef ds:uri="http://schemas.microsoft.com/sharepoint/v3"/>
    <ds:schemaRef ds:uri="http://purl.org/dc/elements/1.1/"/>
    <ds:schemaRef ds:uri="http://schemas.microsoft.com/office/2006/metadata/properties"/>
    <ds:schemaRef ds:uri="38b10168-dc60-4ac5-9819-2784eb91a1cf"/>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18433CFA-5AC4-4690-8369-492789227DD0}">
  <ds:schemaRefs>
    <ds:schemaRef ds:uri="1a0ec2cd-61fb-4d6a-b9b6-ba6ab44a0aa7"/>
    <ds:schemaRef ds:uri="38b10168-dc60-4ac5-9819-2784eb91a1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71</TotalTime>
  <Words>1581</Words>
  <Application>Microsoft Office PowerPoint</Application>
  <PresentationFormat>Widescreen</PresentationFormat>
  <Paragraphs>322</Paragraphs>
  <Slides>34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AauxPro OT</vt:lpstr>
      <vt:lpstr>Arial</vt:lpstr>
      <vt:lpstr>Calibri</vt:lpstr>
      <vt:lpstr>Calibri Light</vt:lpstr>
      <vt:lpstr>Courier New</vt:lpstr>
      <vt:lpstr>Wingdings</vt:lpstr>
      <vt:lpstr>Office Theme</vt:lpstr>
      <vt:lpstr>PowerPoint Presentation</vt:lpstr>
      <vt:lpstr>Thanks to Kristy! </vt:lpstr>
      <vt:lpstr>Welcome to Yvonne Kester!</vt:lpstr>
      <vt:lpstr>New Position: SUNY Shared Collections Coordinator</vt:lpstr>
      <vt:lpstr>Support Update</vt:lpstr>
      <vt:lpstr>If you want results, make things High Priority</vt:lpstr>
      <vt:lpstr>The LSP Year in Review</vt:lpstr>
      <vt:lpstr>Upcoming SLSS Initiatives </vt:lpstr>
      <vt:lpstr>Preview of Planned 2020 Initiatives</vt:lpstr>
      <vt:lpstr>Alternative Access Presentations and Support</vt:lpstr>
      <vt:lpstr>Potential Issue with Current User Expiry Date Practices</vt:lpstr>
      <vt:lpstr>Central Discovery Index Update</vt:lpstr>
      <vt:lpstr>January Alma/Primo E-Resource &amp; Discovery Highlights</vt:lpstr>
      <vt:lpstr>Café Alma: </vt:lpstr>
      <vt:lpstr>PowerPoint Presentation</vt:lpstr>
      <vt:lpstr>December Resource Sharing Volumes</vt:lpstr>
      <vt:lpstr>December Resource Sharing Volume Takeaways</vt:lpstr>
      <vt:lpstr>December Resource Sharing Volume Takeaways</vt:lpstr>
      <vt:lpstr>Resource Sharing Turnaround Time and Fill Rate Statistics</vt:lpstr>
      <vt:lpstr>Resource Sharing Turnaround Time and Fill Rate Takeaways</vt:lpstr>
      <vt:lpstr>Future Resource Sharing Initiatives</vt:lpstr>
      <vt:lpstr>PowerPoint Presentation</vt:lpstr>
      <vt:lpstr>OCLC Import Profile Updates</vt:lpstr>
      <vt:lpstr>Suppressing Dedup/FRBR for Special Collections</vt:lpstr>
      <vt:lpstr>Brief Bib Course Reserves Created in the NZ</vt:lpstr>
      <vt:lpstr>Alma January Release Notes</vt:lpstr>
      <vt:lpstr>PowerPoint Presentation</vt:lpstr>
      <vt:lpstr>Training Statistics *</vt:lpstr>
      <vt:lpstr>Upcoming Training</vt:lpstr>
      <vt:lpstr>January Sessions  https://slcny.libcal.com/calendar/training/</vt:lpstr>
      <vt:lpstr>Upcoming Training</vt:lpstr>
      <vt:lpstr>Training Guides</vt:lpstr>
      <vt:lpstr>Upcoming Guides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lastModifiedBy>Shannon Pritting</cp:lastModifiedBy>
  <cp:revision>3</cp:revision>
  <dcterms:created xsi:type="dcterms:W3CDTF">2019-08-22T15:05:39Z</dcterms:created>
  <dcterms:modified xsi:type="dcterms:W3CDTF">2019-12-19T19:01:01Z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0x010100D6D1533A6C825549981D11343D734DD5</vt:lpwstr>
  </property>
</Properties>
</file>