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76" r:id="rId6"/>
    <p:sldId id="277" r:id="rId7"/>
    <p:sldId id="262" r:id="rId8"/>
    <p:sldId id="278" r:id="rId9"/>
    <p:sldId id="279" r:id="rId10"/>
    <p:sldId id="280" r:id="rId11"/>
    <p:sldId id="281" r:id="rId12"/>
    <p:sldId id="263" r:id="rId13"/>
    <p:sldId id="264" r:id="rId14"/>
    <p:sldId id="265" r:id="rId15"/>
    <p:sldId id="266" r:id="rId16"/>
    <p:sldId id="267" r:id="rId17"/>
    <p:sldId id="268" r:id="rId18"/>
    <p:sldId id="292" r:id="rId19"/>
    <p:sldId id="289" r:id="rId20"/>
    <p:sldId id="290" r:id="rId21"/>
    <p:sldId id="291" r:id="rId22"/>
    <p:sldId id="287" r:id="rId23"/>
    <p:sldId id="294" r:id="rId24"/>
    <p:sldId id="295" r:id="rId25"/>
    <p:sldId id="296" r:id="rId26"/>
    <p:sldId id="293" r:id="rId27"/>
    <p:sldId id="270" r:id="rId28"/>
    <p:sldId id="271" r:id="rId29"/>
    <p:sldId id="274" r:id="rId30"/>
    <p:sldId id="273" r:id="rId31"/>
    <p:sldId id="275" r:id="rId32"/>
    <p:sldId id="282" r:id="rId33"/>
    <p:sldId id="283" r:id="rId34"/>
    <p:sldId id="285" r:id="rId35"/>
    <p:sldId id="284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DA5F6-5F8D-46C7-8B8A-01EF7DB50EBE}" v="5" dt="2019-04-23T15:44:12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ee, Margaret" userId="f326b1cf-2a47-4f1b-af59-3b8978bfafb8" providerId="ADAL" clId="{128DA5F6-5F8D-46C7-8B8A-01EF7DB50EBE}"/>
    <pc:docChg chg="undo custSel addSld delSld modSld">
      <pc:chgData name="McGee, Margaret" userId="f326b1cf-2a47-4f1b-af59-3b8978bfafb8" providerId="ADAL" clId="{128DA5F6-5F8D-46C7-8B8A-01EF7DB50EBE}" dt="2019-04-23T15:44:35.711" v="497" actId="20577"/>
      <pc:docMkLst>
        <pc:docMk/>
      </pc:docMkLst>
      <pc:sldChg chg="modSp">
        <pc:chgData name="McGee, Margaret" userId="f326b1cf-2a47-4f1b-af59-3b8978bfafb8" providerId="ADAL" clId="{128DA5F6-5F8D-46C7-8B8A-01EF7DB50EBE}" dt="2019-04-21T17:52:58.642" v="65" actId="20577"/>
        <pc:sldMkLst>
          <pc:docMk/>
          <pc:sldMk cId="3974726595" sldId="259"/>
        </pc:sldMkLst>
        <pc:spChg chg="mod">
          <ac:chgData name="McGee, Margaret" userId="f326b1cf-2a47-4f1b-af59-3b8978bfafb8" providerId="ADAL" clId="{128DA5F6-5F8D-46C7-8B8A-01EF7DB50EBE}" dt="2019-04-21T17:52:58.642" v="65" actId="20577"/>
          <ac:spMkLst>
            <pc:docMk/>
            <pc:sldMk cId="3974726595" sldId="259"/>
            <ac:spMk id="3" creationId="{662EF7A3-22EE-4459-956B-420385E0B0FF}"/>
          </ac:spMkLst>
        </pc:spChg>
      </pc:sldChg>
      <pc:sldChg chg="modSp">
        <pc:chgData name="McGee, Margaret" userId="f326b1cf-2a47-4f1b-af59-3b8978bfafb8" providerId="ADAL" clId="{128DA5F6-5F8D-46C7-8B8A-01EF7DB50EBE}" dt="2019-04-22T01:32:22.368" v="393" actId="20577"/>
        <pc:sldMkLst>
          <pc:docMk/>
          <pc:sldMk cId="505602845" sldId="271"/>
        </pc:sldMkLst>
        <pc:spChg chg="mod">
          <ac:chgData name="McGee, Margaret" userId="f326b1cf-2a47-4f1b-af59-3b8978bfafb8" providerId="ADAL" clId="{128DA5F6-5F8D-46C7-8B8A-01EF7DB50EBE}" dt="2019-04-22T01:32:22.368" v="393" actId="20577"/>
          <ac:spMkLst>
            <pc:docMk/>
            <pc:sldMk cId="505602845" sldId="271"/>
            <ac:spMk id="3" creationId="{88564160-1050-4716-A867-86ABC3E53B52}"/>
          </ac:spMkLst>
        </pc:spChg>
      </pc:sldChg>
      <pc:sldChg chg="modSp">
        <pc:chgData name="McGee, Margaret" userId="f326b1cf-2a47-4f1b-af59-3b8978bfafb8" providerId="ADAL" clId="{128DA5F6-5F8D-46C7-8B8A-01EF7DB50EBE}" dt="2019-04-21T17:55:09.407" v="79" actId="6549"/>
        <pc:sldMkLst>
          <pc:docMk/>
          <pc:sldMk cId="2837904180" sldId="278"/>
        </pc:sldMkLst>
        <pc:spChg chg="mod">
          <ac:chgData name="McGee, Margaret" userId="f326b1cf-2a47-4f1b-af59-3b8978bfafb8" providerId="ADAL" clId="{128DA5F6-5F8D-46C7-8B8A-01EF7DB50EBE}" dt="2019-04-21T17:55:09.407" v="79" actId="6549"/>
          <ac:spMkLst>
            <pc:docMk/>
            <pc:sldMk cId="2837904180" sldId="278"/>
            <ac:spMk id="3" creationId="{99BABBA3-EEE4-4C36-96E9-13258BEAC9A8}"/>
          </ac:spMkLst>
        </pc:spChg>
      </pc:sldChg>
      <pc:sldChg chg="modSp">
        <pc:chgData name="McGee, Margaret" userId="f326b1cf-2a47-4f1b-af59-3b8978bfafb8" providerId="ADAL" clId="{128DA5F6-5F8D-46C7-8B8A-01EF7DB50EBE}" dt="2019-04-22T15:11:28.182" v="414" actId="20577"/>
        <pc:sldMkLst>
          <pc:docMk/>
          <pc:sldMk cId="2873946249" sldId="279"/>
        </pc:sldMkLst>
        <pc:spChg chg="mod">
          <ac:chgData name="McGee, Margaret" userId="f326b1cf-2a47-4f1b-af59-3b8978bfafb8" providerId="ADAL" clId="{128DA5F6-5F8D-46C7-8B8A-01EF7DB50EBE}" dt="2019-04-22T15:11:28.182" v="414" actId="20577"/>
          <ac:spMkLst>
            <pc:docMk/>
            <pc:sldMk cId="2873946249" sldId="279"/>
            <ac:spMk id="3" creationId="{99BABBA3-EEE4-4C36-96E9-13258BEAC9A8}"/>
          </ac:spMkLst>
        </pc:spChg>
      </pc:sldChg>
      <pc:sldChg chg="modSp">
        <pc:chgData name="McGee, Margaret" userId="f326b1cf-2a47-4f1b-af59-3b8978bfafb8" providerId="ADAL" clId="{128DA5F6-5F8D-46C7-8B8A-01EF7DB50EBE}" dt="2019-04-22T15:11:09.939" v="403" actId="20577"/>
        <pc:sldMkLst>
          <pc:docMk/>
          <pc:sldMk cId="3480204255" sldId="280"/>
        </pc:sldMkLst>
        <pc:spChg chg="mod">
          <ac:chgData name="McGee, Margaret" userId="f326b1cf-2a47-4f1b-af59-3b8978bfafb8" providerId="ADAL" clId="{128DA5F6-5F8D-46C7-8B8A-01EF7DB50EBE}" dt="2019-04-22T01:30:07.420" v="361" actId="1076"/>
          <ac:spMkLst>
            <pc:docMk/>
            <pc:sldMk cId="3480204255" sldId="280"/>
            <ac:spMk id="4" creationId="{A9897330-36D7-4347-BD75-A34C57CFE715}"/>
          </ac:spMkLst>
        </pc:spChg>
        <pc:spChg chg="mod">
          <ac:chgData name="McGee, Margaret" userId="f326b1cf-2a47-4f1b-af59-3b8978bfafb8" providerId="ADAL" clId="{128DA5F6-5F8D-46C7-8B8A-01EF7DB50EBE}" dt="2019-04-22T01:30:11.194" v="362" actId="1076"/>
          <ac:spMkLst>
            <pc:docMk/>
            <pc:sldMk cId="3480204255" sldId="280"/>
            <ac:spMk id="5" creationId="{9AC9BFF2-019A-4F1B-85A5-2F0820D78056}"/>
          </ac:spMkLst>
        </pc:spChg>
        <pc:spChg chg="mod">
          <ac:chgData name="McGee, Margaret" userId="f326b1cf-2a47-4f1b-af59-3b8978bfafb8" providerId="ADAL" clId="{128DA5F6-5F8D-46C7-8B8A-01EF7DB50EBE}" dt="2019-04-22T15:11:09.939" v="403" actId="20577"/>
          <ac:spMkLst>
            <pc:docMk/>
            <pc:sldMk cId="3480204255" sldId="280"/>
            <ac:spMk id="7" creationId="{FA6C8735-680F-4A57-BE1C-D2E69B0096B4}"/>
          </ac:spMkLst>
        </pc:spChg>
        <pc:spChg chg="mod">
          <ac:chgData name="McGee, Margaret" userId="f326b1cf-2a47-4f1b-af59-3b8978bfafb8" providerId="ADAL" clId="{128DA5F6-5F8D-46C7-8B8A-01EF7DB50EBE}" dt="2019-04-22T01:30:53.912" v="389" actId="20577"/>
          <ac:spMkLst>
            <pc:docMk/>
            <pc:sldMk cId="3480204255" sldId="280"/>
            <ac:spMk id="8" creationId="{07E659B1-1610-427E-BB76-AEEF1B0E61DA}"/>
          </ac:spMkLst>
        </pc:spChg>
      </pc:sldChg>
      <pc:sldChg chg="modSp">
        <pc:chgData name="McGee, Margaret" userId="f326b1cf-2a47-4f1b-af59-3b8978bfafb8" providerId="ADAL" clId="{128DA5F6-5F8D-46C7-8B8A-01EF7DB50EBE}" dt="2019-04-22T01:32:54.909" v="397" actId="114"/>
        <pc:sldMkLst>
          <pc:docMk/>
          <pc:sldMk cId="190100433" sldId="282"/>
        </pc:sldMkLst>
        <pc:spChg chg="mod">
          <ac:chgData name="McGee, Margaret" userId="f326b1cf-2a47-4f1b-af59-3b8978bfafb8" providerId="ADAL" clId="{128DA5F6-5F8D-46C7-8B8A-01EF7DB50EBE}" dt="2019-04-22T01:32:54.909" v="397" actId="114"/>
          <ac:spMkLst>
            <pc:docMk/>
            <pc:sldMk cId="190100433" sldId="282"/>
            <ac:spMk id="3" creationId="{88564160-1050-4716-A867-86ABC3E53B52}"/>
          </ac:spMkLst>
        </pc:spChg>
      </pc:sldChg>
      <pc:sldChg chg="modSp">
        <pc:chgData name="McGee, Margaret" userId="f326b1cf-2a47-4f1b-af59-3b8978bfafb8" providerId="ADAL" clId="{128DA5F6-5F8D-46C7-8B8A-01EF7DB50EBE}" dt="2019-04-22T01:31:30.976" v="391" actId="14100"/>
        <pc:sldMkLst>
          <pc:docMk/>
          <pc:sldMk cId="1397250933" sldId="287"/>
        </pc:sldMkLst>
        <pc:spChg chg="mod">
          <ac:chgData name="McGee, Margaret" userId="f326b1cf-2a47-4f1b-af59-3b8978bfafb8" providerId="ADAL" clId="{128DA5F6-5F8D-46C7-8B8A-01EF7DB50EBE}" dt="2019-04-22T01:31:30.976" v="391" actId="14100"/>
          <ac:spMkLst>
            <pc:docMk/>
            <pc:sldMk cId="1397250933" sldId="287"/>
            <ac:spMk id="6" creationId="{F318717F-F3F7-4496-A274-24530A06193E}"/>
          </ac:spMkLst>
        </pc:spChg>
      </pc:sldChg>
      <pc:sldChg chg="modSp">
        <pc:chgData name="McGee, Margaret" userId="f326b1cf-2a47-4f1b-af59-3b8978bfafb8" providerId="ADAL" clId="{128DA5F6-5F8D-46C7-8B8A-01EF7DB50EBE}" dt="2019-04-23T15:44:35.711" v="497" actId="20577"/>
        <pc:sldMkLst>
          <pc:docMk/>
          <pc:sldMk cId="1928647417" sldId="292"/>
        </pc:sldMkLst>
        <pc:spChg chg="mod">
          <ac:chgData name="McGee, Margaret" userId="f326b1cf-2a47-4f1b-af59-3b8978bfafb8" providerId="ADAL" clId="{128DA5F6-5F8D-46C7-8B8A-01EF7DB50EBE}" dt="2019-04-23T15:44:35.711" v="497" actId="20577"/>
          <ac:spMkLst>
            <pc:docMk/>
            <pc:sldMk cId="1928647417" sldId="292"/>
            <ac:spMk id="3" creationId="{0302C79D-648A-4582-A9D8-7CB4692025BA}"/>
          </ac:spMkLst>
        </pc:spChg>
      </pc:sldChg>
      <pc:sldChg chg="modSp">
        <pc:chgData name="McGee, Margaret" userId="f326b1cf-2a47-4f1b-af59-3b8978bfafb8" providerId="ADAL" clId="{128DA5F6-5F8D-46C7-8B8A-01EF7DB50EBE}" dt="2019-04-21T17:55:51.147" v="80" actId="20577"/>
        <pc:sldMkLst>
          <pc:docMk/>
          <pc:sldMk cId="3240421977" sldId="293"/>
        </pc:sldMkLst>
        <pc:spChg chg="mod">
          <ac:chgData name="McGee, Margaret" userId="f326b1cf-2a47-4f1b-af59-3b8978bfafb8" providerId="ADAL" clId="{128DA5F6-5F8D-46C7-8B8A-01EF7DB50EBE}" dt="2019-04-21T17:55:51.147" v="80" actId="20577"/>
          <ac:spMkLst>
            <pc:docMk/>
            <pc:sldMk cId="3240421977" sldId="293"/>
            <ac:spMk id="6" creationId="{F318717F-F3F7-4496-A274-24530A06193E}"/>
          </ac:spMkLst>
        </pc:spChg>
      </pc:sldChg>
      <pc:sldChg chg="modSp">
        <pc:chgData name="McGee, Margaret" userId="f326b1cf-2a47-4f1b-af59-3b8978bfafb8" providerId="ADAL" clId="{128DA5F6-5F8D-46C7-8B8A-01EF7DB50EBE}" dt="2019-04-22T13:32:53.013" v="398" actId="114"/>
        <pc:sldMkLst>
          <pc:docMk/>
          <pc:sldMk cId="208309378" sldId="295"/>
        </pc:sldMkLst>
        <pc:spChg chg="mod">
          <ac:chgData name="McGee, Margaret" userId="f326b1cf-2a47-4f1b-af59-3b8978bfafb8" providerId="ADAL" clId="{128DA5F6-5F8D-46C7-8B8A-01EF7DB50EBE}" dt="2019-04-22T13:32:53.013" v="398" actId="114"/>
          <ac:spMkLst>
            <pc:docMk/>
            <pc:sldMk cId="208309378" sldId="295"/>
            <ac:spMk id="6" creationId="{F318717F-F3F7-4496-A274-24530A06193E}"/>
          </ac:spMkLst>
        </pc:spChg>
      </pc:sldChg>
      <pc:sldChg chg="add del">
        <pc:chgData name="McGee, Margaret" userId="f326b1cf-2a47-4f1b-af59-3b8978bfafb8" providerId="ADAL" clId="{128DA5F6-5F8D-46C7-8B8A-01EF7DB50EBE}" dt="2019-04-22T15:10:51.801" v="402"/>
        <pc:sldMkLst>
          <pc:docMk/>
          <pc:sldMk cId="2356188508" sldId="297"/>
        </pc:sldMkLst>
      </pc:sldChg>
      <pc:sldChg chg="add del">
        <pc:chgData name="McGee, Margaret" userId="f326b1cf-2a47-4f1b-af59-3b8978bfafb8" providerId="ADAL" clId="{128DA5F6-5F8D-46C7-8B8A-01EF7DB50EBE}" dt="2019-04-22T15:10:51.465" v="401"/>
        <pc:sldMkLst>
          <pc:docMk/>
          <pc:sldMk cId="3620040868" sldId="2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254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65626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1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072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78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374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cny.libguides.com/ld.php?content_id=41685586" TargetMode="External"/><Relationship Id="rId3" Type="http://schemas.openxmlformats.org/officeDocument/2006/relationships/hyperlink" Target="https://slcny.libguides.com/ld.php?content_id=41685554" TargetMode="External"/><Relationship Id="rId7" Type="http://schemas.openxmlformats.org/officeDocument/2006/relationships/hyperlink" Target="https://slcny.libguides.com/ld.php?content_id=41685584" TargetMode="External"/><Relationship Id="rId12" Type="http://schemas.openxmlformats.org/officeDocument/2006/relationships/hyperlink" Target="https://slcny.libguides.com/ld.php?content_id=45688752" TargetMode="External"/><Relationship Id="rId2" Type="http://schemas.openxmlformats.org/officeDocument/2006/relationships/hyperlink" Target="https://slcny.libguides.com/c.php?g=802476&amp;p=58144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cny.libguides.com/ld.php?content_id=41685558" TargetMode="External"/><Relationship Id="rId11" Type="http://schemas.openxmlformats.org/officeDocument/2006/relationships/hyperlink" Target="https://slcny.libguides.com/ld.php?content_id=42855700" TargetMode="External"/><Relationship Id="rId5" Type="http://schemas.openxmlformats.org/officeDocument/2006/relationships/hyperlink" Target="https://slcny.libguides.com/ld.php?content_id=42855645" TargetMode="External"/><Relationship Id="rId10" Type="http://schemas.openxmlformats.org/officeDocument/2006/relationships/hyperlink" Target="https://slcny.libguides.com/ld.php?content_id=46842822" TargetMode="External"/><Relationship Id="rId4" Type="http://schemas.openxmlformats.org/officeDocument/2006/relationships/hyperlink" Target="https://slcny.libguides.com/ld.php?content_id=41685557" TargetMode="External"/><Relationship Id="rId9" Type="http://schemas.openxmlformats.org/officeDocument/2006/relationships/hyperlink" Target="https://slcny.libguides.com/ld.php?content_id=4247255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099204"/>
            <a:ext cx="8361229" cy="1605034"/>
          </a:xfrm>
        </p:spPr>
        <p:txBody>
          <a:bodyPr/>
          <a:lstStyle/>
          <a:p>
            <a:r>
              <a:rPr lang="en-US" sz="4800" dirty="0"/>
              <a:t>Resource Management: Getting ready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F068-41F9-49C1-9FCF-793CFCF3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428" y="284876"/>
            <a:ext cx="10079372" cy="572549"/>
          </a:xfrm>
        </p:spPr>
        <p:txBody>
          <a:bodyPr>
            <a:noAutofit/>
          </a:bodyPr>
          <a:lstStyle/>
          <a:p>
            <a:r>
              <a:rPr lang="en-US" sz="3600" dirty="0"/>
              <a:t>Cataloging Differences in Aleph vs. Alma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97330-36D7-4347-BD75-A34C57CFE715}"/>
              </a:ext>
            </a:extLst>
          </p:cNvPr>
          <p:cNvSpPr txBox="1"/>
          <p:nvPr/>
        </p:nvSpPr>
        <p:spPr>
          <a:xfrm>
            <a:off x="1381598" y="1017439"/>
            <a:ext cx="281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ALPEH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9BFF2-019A-4F1B-85A5-2F0820D78056}"/>
              </a:ext>
            </a:extLst>
          </p:cNvPr>
          <p:cNvSpPr txBox="1"/>
          <p:nvPr/>
        </p:nvSpPr>
        <p:spPr>
          <a:xfrm>
            <a:off x="7592738" y="1017439"/>
            <a:ext cx="281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ALMA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C8735-680F-4A57-BE1C-D2E69B0096B4}"/>
              </a:ext>
            </a:extLst>
          </p:cNvPr>
          <p:cNvSpPr txBox="1"/>
          <p:nvPr/>
        </p:nvSpPr>
        <p:spPr>
          <a:xfrm>
            <a:off x="893428" y="1417545"/>
            <a:ext cx="50963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Local fields added in OCLC or Aleph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Call number and other bibliographic changes can be made in OCLC without replacing the record in OCLC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Ability to overlay OCLC numbers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Relinking records from the bib record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OCLC holdings codes map location in holdings records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Item Processing status is done in the item record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Deleting Bib record (item, </a:t>
            </a:r>
            <a:r>
              <a:rPr lang="en-US" dirty="0" err="1">
                <a:solidFill>
                  <a:schemeClr val="tx2"/>
                </a:solidFill>
              </a:rPr>
              <a:t>adm</a:t>
            </a:r>
            <a:r>
              <a:rPr lang="en-US" dirty="0">
                <a:solidFill>
                  <a:schemeClr val="tx2"/>
                </a:solidFill>
              </a:rPr>
              <a:t>, holding &amp; bib record)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Manually add or remove holdings in OCLC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659B1-1610-427E-BB76-AEEF1B0E61DA}"/>
              </a:ext>
            </a:extLst>
          </p:cNvPr>
          <p:cNvSpPr txBox="1"/>
          <p:nvPr/>
        </p:nvSpPr>
        <p:spPr>
          <a:xfrm>
            <a:off x="6202263" y="1406597"/>
            <a:ext cx="55996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Local fields are the ONLY fields edited in the IZ using the Metadata Editor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Uses different local MARC fields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Bibliographic changes/enhancements are made in OCLC by locking and replacing the record and then importing the bib record into the NZ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DO NOT overlay OCLC numbers in the NZ, instead relink to the correct bib record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Call numbers need to be modified in the holdings record if the local call number differs from the OCLC record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Change the first indicator in MARC Holdings field 852 to have the correct call number populate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Relinking records from the POL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Holding records location is established upon order or receiving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Publishing Profiles adds and removed holdings in OCLC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Item status is changed from the row actions menu</a:t>
            </a:r>
          </a:p>
        </p:txBody>
      </p:sp>
    </p:spTree>
    <p:extLst>
      <p:ext uri="{BB962C8B-B14F-4D97-AF65-F5344CB8AC3E}">
        <p14:creationId xmlns:p14="http://schemas.microsoft.com/office/powerpoint/2010/main" val="348020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30B3-917F-41FB-A6A6-4A98DE51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134496"/>
            <a:ext cx="10100345" cy="622883"/>
          </a:xfrm>
        </p:spPr>
        <p:txBody>
          <a:bodyPr>
            <a:normAutofit/>
          </a:bodyPr>
          <a:lstStyle/>
          <a:p>
            <a:r>
              <a:rPr lang="en-US" sz="3600" dirty="0"/>
              <a:t>Local Fields in Alma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274045-3A83-4536-9ACB-00DB6719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810" y="898596"/>
            <a:ext cx="5511567" cy="473851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15FCA-8937-4E07-945F-CAA165D7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5637114"/>
            <a:ext cx="5511567" cy="94517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4136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45E4-876E-42A8-86B7-938E891C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550"/>
            <a:ext cx="10058400" cy="648050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with Alma NZ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C79D-648A-4582-A9D8-7CB46920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91237"/>
            <a:ext cx="10058400" cy="5324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Connexion</a:t>
            </a:r>
            <a:r>
              <a:rPr lang="en-US" b="1" dirty="0"/>
              <a:t>: Tools &gt; Options &gt; Export &gt; </a:t>
            </a:r>
            <a:r>
              <a:rPr lang="en-US" sz="1800" dirty="0"/>
              <a:t>Click</a:t>
            </a:r>
            <a:r>
              <a:rPr lang="en-US" sz="1800" b="1" dirty="0"/>
              <a:t> Create </a:t>
            </a:r>
          </a:p>
          <a:p>
            <a:pPr lvl="1"/>
            <a:r>
              <a:rPr lang="en-US" sz="1800" i="0" dirty="0"/>
              <a:t>Select</a:t>
            </a:r>
            <a:r>
              <a:rPr lang="en-US" sz="1800" b="1" dirty="0"/>
              <a:t> </a:t>
            </a:r>
            <a:r>
              <a:rPr lang="en-US" sz="1800" b="1" i="0" dirty="0"/>
              <a:t>OCLC Gateway Export</a:t>
            </a:r>
          </a:p>
          <a:p>
            <a:pPr lvl="1"/>
            <a:r>
              <a:rPr lang="en-US" sz="1800" i="0" dirty="0"/>
              <a:t>Click</a:t>
            </a:r>
            <a:r>
              <a:rPr lang="en-US" sz="1800" b="1" i="0" dirty="0"/>
              <a:t> </a:t>
            </a:r>
            <a:r>
              <a:rPr lang="en-US" sz="1800" b="1" dirty="0"/>
              <a:t>OK</a:t>
            </a:r>
          </a:p>
          <a:p>
            <a:pPr lvl="1"/>
            <a:r>
              <a:rPr lang="en-US" sz="1800" i="0" dirty="0"/>
              <a:t>Host Name: </a:t>
            </a:r>
            <a:r>
              <a:rPr lang="en-US" sz="1800" b="1" i="0" dirty="0"/>
              <a:t>suny-network.alma.exlibrisgroup.com</a:t>
            </a:r>
            <a:endParaRPr lang="en-US" sz="1800" i="0" dirty="0"/>
          </a:p>
          <a:p>
            <a:pPr lvl="1"/>
            <a:r>
              <a:rPr lang="en-US" sz="1800" i="0" dirty="0"/>
              <a:t>Port: </a:t>
            </a:r>
            <a:r>
              <a:rPr lang="en-US" sz="1800" b="1" i="0" dirty="0"/>
              <a:t>5500</a:t>
            </a:r>
            <a:endParaRPr lang="en-US" sz="1800" i="0" dirty="0"/>
          </a:p>
          <a:p>
            <a:pPr lvl="1"/>
            <a:r>
              <a:rPr lang="en-US" sz="1800" i="0" dirty="0"/>
              <a:t>Timeout: 90 Retries: 3 Delay:0</a:t>
            </a:r>
          </a:p>
          <a:p>
            <a:pPr lvl="1"/>
            <a:r>
              <a:rPr lang="en-US" sz="1800" i="0" dirty="0"/>
              <a:t>Remember to click Send Local System Logon Id and Password before inputting:</a:t>
            </a:r>
          </a:p>
          <a:p>
            <a:pPr lvl="1"/>
            <a:r>
              <a:rPr lang="en-US" sz="1800" i="0" dirty="0"/>
              <a:t>Logon ID: </a:t>
            </a:r>
            <a:r>
              <a:rPr lang="en-US" sz="1800" b="1" i="0" dirty="0"/>
              <a:t>01SUNY_NETWORK</a:t>
            </a:r>
            <a:endParaRPr lang="en-US" sz="1800" i="0" dirty="0"/>
          </a:p>
          <a:p>
            <a:pPr lvl="1"/>
            <a:r>
              <a:rPr lang="en-US" sz="1800" i="0" dirty="0"/>
              <a:t>Password: </a:t>
            </a:r>
            <a:r>
              <a:rPr lang="en-US" sz="1800" b="1" i="0" dirty="0"/>
              <a:t>4almatesting</a:t>
            </a:r>
            <a:r>
              <a:rPr lang="en-US" sz="1800" i="0" dirty="0"/>
              <a:t> [password may change after go-live, check with LSP support team]</a:t>
            </a:r>
          </a:p>
          <a:p>
            <a:pPr lvl="1"/>
            <a:r>
              <a:rPr lang="en-US" sz="1800" i="0" dirty="0"/>
              <a:t>Click </a:t>
            </a:r>
            <a:r>
              <a:rPr lang="en-US" sz="1800" b="1" i="0" dirty="0"/>
              <a:t>OK</a:t>
            </a:r>
            <a:r>
              <a:rPr lang="en-US" sz="1800" i="0" dirty="0"/>
              <a:t>, </a:t>
            </a:r>
          </a:p>
          <a:p>
            <a:pPr lvl="2"/>
            <a:r>
              <a:rPr lang="en-US" i="0" dirty="0"/>
              <a:t>Name your Gateway Export something like "Alma NZ" to differentiate it</a:t>
            </a:r>
          </a:p>
          <a:p>
            <a:pPr lvl="1"/>
            <a:r>
              <a:rPr lang="en-US" sz="1800" i="0" dirty="0"/>
              <a:t>Click on the </a:t>
            </a:r>
            <a:r>
              <a:rPr lang="en-US" sz="1800" b="1" i="0" dirty="0"/>
              <a:t>Record Characteristics </a:t>
            </a:r>
            <a:r>
              <a:rPr lang="en-US" sz="1800" i="0" dirty="0"/>
              <a:t>button</a:t>
            </a:r>
          </a:p>
          <a:p>
            <a:pPr lvl="2"/>
            <a:r>
              <a:rPr lang="en-US" i="0" dirty="0"/>
              <a:t>Record Standard MARC21 </a:t>
            </a:r>
            <a:endParaRPr lang="en-US" dirty="0"/>
          </a:p>
          <a:p>
            <a:pPr lvl="2"/>
            <a:r>
              <a:rPr lang="en-US" i="0" dirty="0"/>
              <a:t>Character Set UTF-8 Unicode</a:t>
            </a:r>
          </a:p>
          <a:p>
            <a:pPr lvl="2"/>
            <a:r>
              <a:rPr lang="en-US" dirty="0"/>
              <a:t>Click </a:t>
            </a:r>
            <a:r>
              <a:rPr lang="en-US" b="1" dirty="0"/>
              <a:t>Ok</a:t>
            </a:r>
            <a:endParaRPr lang="en-US" b="1" i="0" dirty="0"/>
          </a:p>
          <a:p>
            <a:pPr lvl="1"/>
            <a:r>
              <a:rPr lang="en-US" sz="1800" i="0" dirty="0"/>
              <a:t>Click on the gateway export you just created</a:t>
            </a:r>
          </a:p>
          <a:p>
            <a:pPr lvl="1"/>
            <a:r>
              <a:rPr lang="en-US" sz="1800" i="0" dirty="0"/>
              <a:t>Click </a:t>
            </a:r>
            <a:r>
              <a:rPr lang="en-US" sz="1800" b="1" dirty="0"/>
              <a:t>Apply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3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2F75A2-6E42-46A9-B34F-ECF5753605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891" y="1435027"/>
            <a:ext cx="6080217" cy="472598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1536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55" y="350939"/>
            <a:ext cx="10100345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BCE380-ACB7-4E75-B6B9-8DEDDF370E6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295" y="1276067"/>
            <a:ext cx="6323809" cy="4904762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86051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84FBA9-7174-4C80-B453-8C51715B8E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81" y="1315552"/>
            <a:ext cx="6295238" cy="493333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26823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350939"/>
            <a:ext cx="10091956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47B6B-C331-4D40-A4D0-901DDCC3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43" y="1187479"/>
            <a:ext cx="6285714" cy="488571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59205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350939"/>
            <a:ext cx="10041622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A42F5-410B-4001-8DE1-B29A29F14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428" y="1290638"/>
            <a:ext cx="6257143" cy="491428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4433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45E4-876E-42A8-86B7-938E891C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550"/>
            <a:ext cx="10058400" cy="648050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with Alma 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C79D-648A-4582-A9D8-7CB46920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91237"/>
            <a:ext cx="10058400" cy="53242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</a:t>
            </a:r>
            <a:r>
              <a:rPr lang="en-US" dirty="0" err="1"/>
              <a:t>Connexion</a:t>
            </a:r>
            <a:r>
              <a:rPr lang="en-US" b="1" dirty="0"/>
              <a:t>: Tools &gt; Options &gt; Export &gt; </a:t>
            </a:r>
            <a:r>
              <a:rPr lang="en-US" sz="1800" dirty="0"/>
              <a:t>Click</a:t>
            </a:r>
            <a:r>
              <a:rPr lang="en-US" sz="1800" b="1" dirty="0"/>
              <a:t> Create </a:t>
            </a:r>
          </a:p>
          <a:p>
            <a:pPr lvl="1"/>
            <a:r>
              <a:rPr lang="en-US" sz="1800" i="0" dirty="0"/>
              <a:t>Select</a:t>
            </a:r>
            <a:r>
              <a:rPr lang="en-US" sz="1800" b="1" dirty="0"/>
              <a:t> </a:t>
            </a:r>
            <a:r>
              <a:rPr lang="en-US" sz="1800" b="1" i="0" dirty="0"/>
              <a:t>OCLC Gateway Export</a:t>
            </a:r>
          </a:p>
          <a:p>
            <a:pPr lvl="1"/>
            <a:r>
              <a:rPr lang="en-US" sz="1800" i="0" dirty="0"/>
              <a:t>Click</a:t>
            </a:r>
            <a:r>
              <a:rPr lang="en-US" sz="1800" b="1" i="0" dirty="0"/>
              <a:t> </a:t>
            </a:r>
            <a:r>
              <a:rPr lang="en-US" sz="1800" b="1" dirty="0"/>
              <a:t>OK</a:t>
            </a:r>
          </a:p>
          <a:p>
            <a:pPr lvl="1"/>
            <a:r>
              <a:rPr lang="en-US" sz="1800" i="0" dirty="0"/>
              <a:t>Host Name: </a:t>
            </a:r>
            <a:r>
              <a:rPr lang="en-US" b="1" i="0" dirty="0"/>
              <a:t>suny-one.alma.exlibrisgroup.com [replace you campus three </a:t>
            </a:r>
            <a:r>
              <a:rPr lang="en-US" b="1" i="0"/>
              <a:t>digit identifier with one]</a:t>
            </a:r>
            <a:endParaRPr lang="en-US" sz="1800" i="0" dirty="0"/>
          </a:p>
          <a:p>
            <a:pPr lvl="1"/>
            <a:r>
              <a:rPr lang="en-US" sz="1800" i="0" dirty="0"/>
              <a:t>Port: </a:t>
            </a:r>
            <a:r>
              <a:rPr lang="en-US" sz="1800" b="1" i="0" dirty="0"/>
              <a:t>5500</a:t>
            </a:r>
            <a:endParaRPr lang="en-US" sz="1800" i="0" dirty="0"/>
          </a:p>
          <a:p>
            <a:pPr lvl="1"/>
            <a:r>
              <a:rPr lang="en-US" sz="1800" i="0" dirty="0"/>
              <a:t>Timeout: 90 Retries: 3 Delay:0</a:t>
            </a:r>
          </a:p>
          <a:p>
            <a:pPr lvl="1"/>
            <a:r>
              <a:rPr lang="en-US" sz="1800" i="0" dirty="0"/>
              <a:t>Remember to click Send Local System Logon Id and Password before inputting:</a:t>
            </a:r>
          </a:p>
          <a:p>
            <a:pPr lvl="1"/>
            <a:r>
              <a:rPr lang="en-US" sz="1800" i="0" dirty="0"/>
              <a:t>Logon ID: [use your OCLC ID]</a:t>
            </a:r>
          </a:p>
          <a:p>
            <a:pPr lvl="1"/>
            <a:r>
              <a:rPr lang="en-US" sz="1800" i="0" dirty="0"/>
              <a:t>Password: [use your OCLC password]</a:t>
            </a:r>
          </a:p>
          <a:p>
            <a:pPr lvl="1"/>
            <a:r>
              <a:rPr lang="en-US" sz="1800" i="0" dirty="0"/>
              <a:t>Click </a:t>
            </a:r>
            <a:r>
              <a:rPr lang="en-US" sz="1800" b="1" i="0" dirty="0"/>
              <a:t>OK</a:t>
            </a:r>
            <a:endParaRPr lang="en-US" sz="1800" i="0" dirty="0"/>
          </a:p>
          <a:p>
            <a:pPr lvl="2"/>
            <a:r>
              <a:rPr lang="en-US" i="0" dirty="0"/>
              <a:t>Name your Gateway Export something like "Alma Institutional Zone (IZ)" to differentiate it the NZ import profile</a:t>
            </a:r>
          </a:p>
          <a:p>
            <a:pPr lvl="1"/>
            <a:r>
              <a:rPr lang="en-US" sz="1800" i="0" dirty="0"/>
              <a:t>Click on the </a:t>
            </a:r>
            <a:r>
              <a:rPr lang="en-US" sz="1800" b="1" i="0" dirty="0"/>
              <a:t>Record Characteristics </a:t>
            </a:r>
            <a:r>
              <a:rPr lang="en-US" sz="1800" i="0" dirty="0"/>
              <a:t>button</a:t>
            </a:r>
          </a:p>
          <a:p>
            <a:pPr lvl="2"/>
            <a:r>
              <a:rPr lang="en-US" i="0" dirty="0"/>
              <a:t>Record Standard MARC21 </a:t>
            </a:r>
            <a:endParaRPr lang="en-US" dirty="0"/>
          </a:p>
          <a:p>
            <a:pPr lvl="2"/>
            <a:r>
              <a:rPr lang="en-US" i="0" dirty="0"/>
              <a:t>Character Set UTF-8 Unicode</a:t>
            </a:r>
          </a:p>
          <a:p>
            <a:pPr lvl="2"/>
            <a:r>
              <a:rPr lang="en-US" dirty="0"/>
              <a:t>Click </a:t>
            </a:r>
            <a:r>
              <a:rPr lang="en-US" b="1" dirty="0"/>
              <a:t>Ok</a:t>
            </a:r>
            <a:endParaRPr lang="en-US" b="1" i="0" dirty="0"/>
          </a:p>
          <a:p>
            <a:pPr lvl="1"/>
            <a:r>
              <a:rPr lang="en-US" sz="1800" i="0" dirty="0"/>
              <a:t>Click on the gateway export you just created</a:t>
            </a:r>
          </a:p>
          <a:p>
            <a:pPr lvl="1"/>
            <a:r>
              <a:rPr lang="en-US" sz="1800" i="0" dirty="0"/>
              <a:t>Click </a:t>
            </a:r>
            <a:r>
              <a:rPr lang="en-US" sz="1800" b="1" dirty="0"/>
              <a:t>Apply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4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IZ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C46E6-6AB7-4168-BA8A-4FCDBD89B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0247" y="1755393"/>
            <a:ext cx="5951506" cy="3584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99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96B4-5562-43F4-B6DA-DBBE45B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9" y="339754"/>
            <a:ext cx="10133901" cy="564160"/>
          </a:xfrm>
        </p:spPr>
        <p:txBody>
          <a:bodyPr>
            <a:noAutofit/>
          </a:bodyPr>
          <a:lstStyle/>
          <a:p>
            <a:r>
              <a:rPr lang="en-US" sz="3600" dirty="0"/>
              <a:t>Resource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F7A3-22EE-4459-956B-420385E0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99" y="1082180"/>
            <a:ext cx="10133901" cy="5436066"/>
          </a:xfrm>
        </p:spPr>
        <p:txBody>
          <a:bodyPr/>
          <a:lstStyle/>
          <a:p>
            <a:r>
              <a:rPr lang="en-US" dirty="0"/>
              <a:t>Resource Management contains the following workflows:</a:t>
            </a:r>
          </a:p>
          <a:p>
            <a:pPr lvl="1"/>
            <a:r>
              <a:rPr lang="en-US" i="0" dirty="0"/>
              <a:t>Metadata Management</a:t>
            </a:r>
          </a:p>
          <a:p>
            <a:pPr lvl="2"/>
            <a:r>
              <a:rPr lang="en-US" dirty="0"/>
              <a:t>Bibliographic records, authority records, normalization rules, merge rules, and holdings records</a:t>
            </a:r>
            <a:endParaRPr lang="en-US" i="0" dirty="0"/>
          </a:p>
          <a:p>
            <a:pPr lvl="1"/>
            <a:r>
              <a:rPr lang="en-US" i="0" dirty="0"/>
              <a:t>Inventory</a:t>
            </a:r>
          </a:p>
          <a:p>
            <a:pPr lvl="2"/>
            <a:r>
              <a:rPr lang="en-US" dirty="0"/>
              <a:t>Adding, updating, and deleting</a:t>
            </a:r>
            <a:endParaRPr lang="en-US" i="0" dirty="0"/>
          </a:p>
          <a:p>
            <a:pPr lvl="1"/>
            <a:r>
              <a:rPr lang="en-US" i="0" dirty="0"/>
              <a:t>Record import</a:t>
            </a:r>
          </a:p>
          <a:p>
            <a:pPr lvl="2"/>
            <a:r>
              <a:rPr lang="en-US" dirty="0"/>
              <a:t>From OCLC to the NZ</a:t>
            </a:r>
          </a:p>
          <a:p>
            <a:pPr lvl="2"/>
            <a:r>
              <a:rPr lang="en-US" i="0" dirty="0"/>
              <a:t>From OC</a:t>
            </a:r>
            <a:r>
              <a:rPr lang="en-US" dirty="0"/>
              <a:t>LC to the IZ for exceptions</a:t>
            </a:r>
            <a:endParaRPr lang="en-US" i="0" dirty="0"/>
          </a:p>
          <a:p>
            <a:pPr lvl="1"/>
            <a:r>
              <a:rPr lang="en-US" i="0" dirty="0"/>
              <a:t>Publishing profiles</a:t>
            </a:r>
          </a:p>
          <a:p>
            <a:pPr lvl="2"/>
            <a:r>
              <a:rPr lang="en-US" i="0" dirty="0"/>
              <a:t>Managing bibliographic and serials holdings in OCLC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2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IZ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CD55D5-E3D7-4863-BDBB-8DA8AA53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15" y="1023521"/>
            <a:ext cx="10577744" cy="5483540"/>
          </a:xfrm>
        </p:spPr>
        <p:txBody>
          <a:bodyPr/>
          <a:lstStyle/>
          <a:p>
            <a:pPr marL="53035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149A9-DA09-44BA-B975-7FC1E568D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67943" y="1525120"/>
            <a:ext cx="5857088" cy="3807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31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IZ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75EAB9-CE71-4DAA-85C1-BB01F3BB1A3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883" y="1402671"/>
            <a:ext cx="6144234" cy="5022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10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Create an Import Profile for the IZ OCLC Integration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8717F-F3F7-4496-A274-24530A06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77" y="939567"/>
            <a:ext cx="6401778" cy="5436066"/>
          </a:xfrm>
        </p:spPr>
        <p:txBody>
          <a:bodyPr/>
          <a:lstStyle/>
          <a:p>
            <a:r>
              <a:rPr lang="en-US" i="0" dirty="0"/>
              <a:t>Go to </a:t>
            </a:r>
            <a:r>
              <a:rPr lang="en-US" b="1" i="1" dirty="0"/>
              <a:t>Configuration&gt;General&gt;External Systems&gt;Integration Profiles</a:t>
            </a:r>
          </a:p>
          <a:p>
            <a:r>
              <a:rPr lang="en-US" i="0" dirty="0"/>
              <a:t>Click Add Integration Profile</a:t>
            </a:r>
          </a:p>
          <a:p>
            <a:endParaRPr lang="en-US" dirty="0"/>
          </a:p>
          <a:p>
            <a:endParaRPr lang="en-US" i="0" dirty="0"/>
          </a:p>
          <a:p>
            <a:r>
              <a:rPr lang="en-US" dirty="0"/>
              <a:t>The Integration Profile screen page 1</a:t>
            </a:r>
          </a:p>
          <a:p>
            <a:pPr lvl="1"/>
            <a:r>
              <a:rPr lang="en-US" i="0" dirty="0"/>
              <a:t>Uncheck the Use network zone box</a:t>
            </a:r>
          </a:p>
          <a:p>
            <a:pPr lvl="1"/>
            <a:r>
              <a:rPr lang="en-US" i="0" dirty="0"/>
              <a:t>Code: [assign a code]</a:t>
            </a:r>
          </a:p>
          <a:p>
            <a:pPr lvl="1"/>
            <a:r>
              <a:rPr lang="en-US" i="0" dirty="0"/>
              <a:t>Name: [name the profile]</a:t>
            </a:r>
          </a:p>
          <a:p>
            <a:pPr lvl="1"/>
            <a:r>
              <a:rPr lang="en-US" i="0" dirty="0"/>
              <a:t>Integration Type: OCLC </a:t>
            </a:r>
            <a:r>
              <a:rPr lang="en-US" i="0" dirty="0" err="1"/>
              <a:t>Connexion</a:t>
            </a:r>
            <a:endParaRPr lang="en-US" i="0" dirty="0"/>
          </a:p>
          <a:p>
            <a:pPr lvl="1"/>
            <a:r>
              <a:rPr lang="en-US" i="0" dirty="0"/>
              <a:t>Click </a:t>
            </a:r>
            <a:r>
              <a:rPr lang="en-US" b="1" dirty="0"/>
              <a:t>Next</a:t>
            </a:r>
          </a:p>
          <a:p>
            <a:endParaRPr lang="en-US" i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4FCF2-266C-4205-B5C5-E5F50A5D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25" y="1297350"/>
            <a:ext cx="3194782" cy="4176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0BAD2-E7B9-4533-A5A5-4728D27C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88" y="2312370"/>
            <a:ext cx="6748006" cy="600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250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Create an Import Profile for the IZ OCLC Integration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4BB65E-3F8A-40DC-AD68-379CEAF7B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925" y="1444327"/>
            <a:ext cx="9076149" cy="3003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94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Create an Import Profile for the IZ OCLC Integration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8717F-F3F7-4496-A274-24530A06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77" y="939567"/>
            <a:ext cx="9411308" cy="5436066"/>
          </a:xfrm>
        </p:spPr>
        <p:txBody>
          <a:bodyPr/>
          <a:lstStyle/>
          <a:p>
            <a:r>
              <a:rPr lang="en-US" dirty="0"/>
              <a:t>The Integration Profile screen page 2</a:t>
            </a:r>
          </a:p>
          <a:p>
            <a:pPr lvl="1"/>
            <a:r>
              <a:rPr lang="en-US" i="0" dirty="0"/>
              <a:t>Target format: [keep default]</a:t>
            </a:r>
          </a:p>
          <a:p>
            <a:pPr lvl="1"/>
            <a:r>
              <a:rPr lang="en-US" i="0" dirty="0"/>
              <a:t>Check the data using: [keep the default]</a:t>
            </a:r>
          </a:p>
          <a:p>
            <a:pPr lvl="1"/>
            <a:r>
              <a:rPr lang="en-US" i="0" dirty="0"/>
              <a:t>Serial match method: Unique OCLC Identifier Match Method</a:t>
            </a:r>
          </a:p>
          <a:p>
            <a:pPr lvl="1"/>
            <a:r>
              <a:rPr lang="en-US" i="0" dirty="0"/>
              <a:t>Non Serial match method: Unique OCLC Identifier Match Method</a:t>
            </a:r>
          </a:p>
          <a:p>
            <a:pPr lvl="1"/>
            <a:r>
              <a:rPr lang="en-US" i="0" dirty="0"/>
              <a:t>Merge Method: Overlay all fields but local</a:t>
            </a:r>
          </a:p>
          <a:p>
            <a:pPr lvl="1"/>
            <a:r>
              <a:rPr lang="en-US" i="0" dirty="0"/>
              <a:t>Synchronize with External Catalog: [if using publishing profiles choose Publish Bibliographic records]</a:t>
            </a:r>
          </a:p>
          <a:p>
            <a:pPr lvl="1"/>
            <a:r>
              <a:rPr lang="en-US" i="0" dirty="0"/>
              <a:t>Password: [OCLC password]</a:t>
            </a:r>
          </a:p>
          <a:p>
            <a:pPr lvl="1"/>
            <a:r>
              <a:rPr lang="en-US" i="0" dirty="0"/>
              <a:t>Click </a:t>
            </a:r>
            <a:r>
              <a:rPr lang="en-US" b="1" i="1" dirty="0"/>
              <a:t>Save</a:t>
            </a:r>
          </a:p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08309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Create an Import Profile for the IZ OCLC Integration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F8FCAB-BB51-42B7-8333-C67FB4AD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79" y="971435"/>
            <a:ext cx="6605241" cy="5602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781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Call Number Mapping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8717F-F3F7-4496-A274-24530A06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78" y="939567"/>
            <a:ext cx="10041622" cy="5436066"/>
          </a:xfrm>
        </p:spPr>
        <p:txBody>
          <a:bodyPr/>
          <a:lstStyle/>
          <a:p>
            <a:r>
              <a:rPr lang="en-US" dirty="0"/>
              <a:t>Call number mapping allows for the mapping of call numbers from bibliographic records to holding records</a:t>
            </a:r>
          </a:p>
          <a:p>
            <a:r>
              <a:rPr lang="en-US" dirty="0"/>
              <a:t>The call number mapping table is used in </a:t>
            </a:r>
            <a:r>
              <a:rPr lang="en-US"/>
              <a:t>Alma when:</a:t>
            </a:r>
            <a:endParaRPr lang="en-US" dirty="0"/>
          </a:p>
          <a:p>
            <a:pPr lvl="1"/>
            <a:r>
              <a:rPr lang="en-US" i="0" dirty="0"/>
              <a:t>New holdings records are saved in the Metadata Editor</a:t>
            </a:r>
          </a:p>
          <a:p>
            <a:pPr lvl="2"/>
            <a:r>
              <a:rPr lang="en-US" dirty="0"/>
              <a:t>New holdings records only</a:t>
            </a:r>
          </a:p>
          <a:p>
            <a:pPr lvl="1"/>
            <a:r>
              <a:rPr lang="en-US" i="0" dirty="0"/>
              <a:t>Using the Update from Bibliographic tool in the Metadata Editor</a:t>
            </a:r>
          </a:p>
          <a:p>
            <a:pPr lvl="2"/>
            <a:r>
              <a:rPr lang="en-US" b="1" i="1" dirty="0"/>
              <a:t>Tools&gt;MARC21 Holdings </a:t>
            </a:r>
          </a:p>
          <a:p>
            <a:pPr lvl="3"/>
            <a:r>
              <a:rPr lang="en-US" i="0" dirty="0"/>
              <a:t>New and updated holdings</a:t>
            </a:r>
          </a:p>
          <a:p>
            <a:pPr lvl="1"/>
            <a:r>
              <a:rPr lang="en-US" i="0" dirty="0"/>
              <a:t>Running an Import Profile job</a:t>
            </a:r>
          </a:p>
          <a:p>
            <a:pPr lvl="1"/>
            <a:r>
              <a:rPr lang="en-US" i="0" dirty="0"/>
              <a:t>Running the Change Holding Information job</a:t>
            </a:r>
          </a:p>
          <a:p>
            <a:pPr marL="530352" lvl="1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24042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1" y="283828"/>
            <a:ext cx="10055604" cy="655739"/>
          </a:xfrm>
        </p:spPr>
        <p:txBody>
          <a:bodyPr>
            <a:normAutofit/>
          </a:bodyPr>
          <a:lstStyle/>
          <a:p>
            <a:r>
              <a:rPr lang="en-US" sz="3600" dirty="0"/>
              <a:t>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1" y="1023456"/>
            <a:ext cx="10055604" cy="5679347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b="1" i="1" dirty="0"/>
              <a:t>Configuration&gt;Resources&gt;General&gt;Call Number Mapping</a:t>
            </a:r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DD4B6-6682-4E64-9462-E9CC6ECB3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85" y="1564292"/>
            <a:ext cx="6294630" cy="500988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74274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283828"/>
            <a:ext cx="10080771" cy="655739"/>
          </a:xfrm>
        </p:spPr>
        <p:txBody>
          <a:bodyPr>
            <a:normAutofit/>
          </a:bodyPr>
          <a:lstStyle/>
          <a:p>
            <a:r>
              <a:rPr lang="en-US" sz="3600" dirty="0"/>
              <a:t>Configuring 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44" y="1023457"/>
            <a:ext cx="10080771" cy="4110606"/>
          </a:xfrm>
        </p:spPr>
        <p:txBody>
          <a:bodyPr/>
          <a:lstStyle/>
          <a:p>
            <a:r>
              <a:rPr lang="en-US" dirty="0" err="1"/>
              <a:t>ExLibris</a:t>
            </a:r>
            <a:r>
              <a:rPr lang="en-US" dirty="0"/>
              <a:t> has predefined call number mapping, but they can be configured as well</a:t>
            </a:r>
          </a:p>
          <a:p>
            <a:r>
              <a:rPr lang="en-US" i="0" dirty="0"/>
              <a:t>Uses a hierarchy, so order is important </a:t>
            </a:r>
          </a:p>
          <a:p>
            <a:pPr lvl="1"/>
            <a:r>
              <a:rPr lang="en-US" i="0" dirty="0"/>
              <a:t>It will stop at the first call number mapping rule that meets all the criteria</a:t>
            </a:r>
          </a:p>
          <a:p>
            <a:r>
              <a:rPr lang="en-US" i="0" dirty="0"/>
              <a:t>852 1</a:t>
            </a:r>
            <a:r>
              <a:rPr lang="en-US" i="0" baseline="30000" dirty="0"/>
              <a:t>st</a:t>
            </a:r>
            <a:r>
              <a:rPr lang="en-US" i="0" dirty="0"/>
              <a:t> Indicator reflects the classification system</a:t>
            </a:r>
          </a:p>
          <a:p>
            <a:pPr lvl="1"/>
            <a:r>
              <a:rPr lang="en-US" i="0" dirty="0"/>
              <a:t>0 = Library of Congress</a:t>
            </a:r>
          </a:p>
          <a:p>
            <a:pPr lvl="1"/>
            <a:r>
              <a:rPr lang="en-US" i="0" dirty="0"/>
              <a:t>1 = Dewey Decimal</a:t>
            </a:r>
          </a:p>
          <a:p>
            <a:pPr lvl="1"/>
            <a:r>
              <a:rPr lang="en-US" i="0" dirty="0"/>
              <a:t>2 = National Library of Medicine</a:t>
            </a:r>
          </a:p>
          <a:p>
            <a:pPr lvl="1"/>
            <a:r>
              <a:rPr lang="en-US" i="0" dirty="0"/>
              <a:t>3 = Superintendent of Documents</a:t>
            </a:r>
          </a:p>
          <a:p>
            <a:pPr lvl="1"/>
            <a:r>
              <a:rPr lang="en-US" i="0" dirty="0"/>
              <a:t>7 = Source specified</a:t>
            </a:r>
          </a:p>
          <a:p>
            <a:pPr lvl="1"/>
            <a:r>
              <a:rPr lang="en-US" i="0" dirty="0"/>
              <a:t>8 = Other Schema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05602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28"/>
            <a:ext cx="10047215" cy="655739"/>
          </a:xfrm>
        </p:spPr>
        <p:txBody>
          <a:bodyPr>
            <a:normAutofit/>
          </a:bodyPr>
          <a:lstStyle/>
          <a:p>
            <a:r>
              <a:rPr lang="en-US" sz="3600" dirty="0"/>
              <a:t>Configuring 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90569"/>
            <a:ext cx="10047215" cy="3850547"/>
          </a:xfrm>
        </p:spPr>
        <p:txBody>
          <a:bodyPr/>
          <a:lstStyle/>
          <a:p>
            <a:r>
              <a:rPr lang="en-US" dirty="0"/>
              <a:t>852 subfield 2 is empty unless it is source specified classification</a:t>
            </a:r>
          </a:p>
          <a:p>
            <a:pPr lvl="1"/>
            <a:r>
              <a:rPr lang="en-US" i="0" dirty="0"/>
              <a:t>The source specified in 852 1</a:t>
            </a:r>
            <a:r>
              <a:rPr lang="en-US" i="0" baseline="30000" dirty="0"/>
              <a:t>st</a:t>
            </a:r>
            <a:r>
              <a:rPr lang="en-US" i="0" dirty="0"/>
              <a:t> indicator must match</a:t>
            </a:r>
            <a:endParaRPr lang="en-US" b="1" dirty="0"/>
          </a:p>
          <a:p>
            <a:r>
              <a:rPr lang="en-US" b="1" dirty="0"/>
              <a:t>Bib Field to Copy</a:t>
            </a:r>
            <a:r>
              <a:rPr lang="en-US" dirty="0"/>
              <a:t> specifies field from which to map the call number</a:t>
            </a:r>
          </a:p>
          <a:p>
            <a:pPr lvl="1"/>
            <a:r>
              <a:rPr lang="en-US" i="0" dirty="0"/>
              <a:t>5 digits in length</a:t>
            </a:r>
          </a:p>
          <a:p>
            <a:pPr lvl="1"/>
            <a:r>
              <a:rPr lang="en-US" i="0" dirty="0"/>
              <a:t>? marks are used as wildcards</a:t>
            </a:r>
          </a:p>
          <a:p>
            <a:r>
              <a:rPr lang="en-US" b="1" dirty="0"/>
              <a:t>Bib Subfields to Copy </a:t>
            </a:r>
            <a:r>
              <a:rPr lang="en-US" dirty="0"/>
              <a:t>specifies which subfields are to be copied to the holdings record</a:t>
            </a:r>
          </a:p>
          <a:p>
            <a:r>
              <a:rPr lang="en-US" b="1" dirty="0"/>
              <a:t>852 Subfield Destitutions </a:t>
            </a:r>
            <a:r>
              <a:rPr lang="en-US" dirty="0"/>
              <a:t>are the subfields the call number will be mapped to in the holding record</a:t>
            </a:r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5786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69DC-7217-44B3-B269-C93CB7B6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8" y="316685"/>
            <a:ext cx="10125512" cy="614493"/>
          </a:xfrm>
        </p:spPr>
        <p:txBody>
          <a:bodyPr>
            <a:normAutofit/>
          </a:bodyPr>
          <a:lstStyle/>
          <a:p>
            <a:r>
              <a:rPr lang="en-US" sz="3600" dirty="0"/>
              <a:t>Resource Management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75B3-4D39-42F7-BC21-70DCD762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88" y="1023456"/>
            <a:ext cx="10125512" cy="4840449"/>
          </a:xfrm>
        </p:spPr>
        <p:txBody>
          <a:bodyPr/>
          <a:lstStyle/>
          <a:p>
            <a:r>
              <a:rPr lang="en-US" dirty="0"/>
              <a:t>Cataloging Roles</a:t>
            </a:r>
          </a:p>
          <a:p>
            <a:pPr lvl="1"/>
            <a:r>
              <a:rPr lang="en-US" i="0" dirty="0"/>
              <a:t>Catalog Manager </a:t>
            </a:r>
          </a:p>
          <a:p>
            <a:pPr lvl="2"/>
            <a:r>
              <a:rPr lang="en-US" dirty="0"/>
              <a:t>Manages the institution's catalog records, including cataloging activities for bibliographic and holdings records, adding and monitoring import/export processes, and creating and managing sets.</a:t>
            </a:r>
          </a:p>
          <a:p>
            <a:pPr lvl="1"/>
            <a:r>
              <a:rPr lang="en-US" i="0" dirty="0"/>
              <a:t>Cataloger</a:t>
            </a:r>
          </a:p>
          <a:p>
            <a:pPr lvl="2"/>
            <a:r>
              <a:rPr lang="en-US" dirty="0"/>
              <a:t>Performs cataloging activities for bibliographic, holdings, and authority records, and creates, delete item records, and manages sets. Can manage normalization rules.</a:t>
            </a:r>
          </a:p>
          <a:p>
            <a:pPr lvl="1"/>
            <a:r>
              <a:rPr lang="en-US" i="0" dirty="0"/>
              <a:t>Cataloger Extended</a:t>
            </a:r>
          </a:p>
          <a:p>
            <a:pPr lvl="2"/>
            <a:r>
              <a:rPr lang="en-US" dirty="0"/>
              <a:t>Deletes records managed as a cataloger</a:t>
            </a:r>
          </a:p>
          <a:p>
            <a:pPr lvl="2"/>
            <a:r>
              <a:rPr lang="en-US" dirty="0"/>
              <a:t>Must be combined with Cataloger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08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283828"/>
            <a:ext cx="10038826" cy="655739"/>
          </a:xfrm>
        </p:spPr>
        <p:txBody>
          <a:bodyPr>
            <a:normAutofit/>
          </a:bodyPr>
          <a:lstStyle/>
          <a:p>
            <a:r>
              <a:rPr lang="en-US" sz="3600" dirty="0"/>
              <a:t>Configuring 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415" y="1023456"/>
            <a:ext cx="9601200" cy="5679347"/>
          </a:xfrm>
        </p:spPr>
        <p:txBody>
          <a:bodyPr/>
          <a:lstStyle/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04E88-8D2D-43F9-BC2D-9638EC910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9" y="1371600"/>
            <a:ext cx="8977741" cy="498305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28951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1" y="283828"/>
            <a:ext cx="10055604" cy="655739"/>
          </a:xfrm>
        </p:spPr>
        <p:txBody>
          <a:bodyPr>
            <a:normAutofit/>
          </a:bodyPr>
          <a:lstStyle/>
          <a:p>
            <a:r>
              <a:rPr lang="en-US" sz="3600" dirty="0"/>
              <a:t>Adding A New 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1" y="1090569"/>
            <a:ext cx="10055604" cy="5150840"/>
          </a:xfrm>
        </p:spPr>
        <p:txBody>
          <a:bodyPr>
            <a:normAutofit/>
          </a:bodyPr>
          <a:lstStyle/>
          <a:p>
            <a:r>
              <a:rPr lang="en-US" dirty="0"/>
              <a:t>Go to </a:t>
            </a:r>
            <a:r>
              <a:rPr lang="en-US" b="1" i="1" dirty="0"/>
              <a:t>Configuration&gt;Resources&gt;General&gt;Call Number Mapping</a:t>
            </a:r>
          </a:p>
          <a:p>
            <a:r>
              <a:rPr lang="en-US" dirty="0"/>
              <a:t>Use the all number mapping examples above to input information into the form at the bottom of the screen</a:t>
            </a:r>
          </a:p>
          <a:p>
            <a:r>
              <a:rPr lang="en-US" dirty="0"/>
              <a:t>Click </a:t>
            </a:r>
            <a:r>
              <a:rPr lang="en-US" b="1" i="1" dirty="0"/>
              <a:t>Add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r>
              <a:rPr lang="en-US" dirty="0"/>
              <a:t>If you make an error click </a:t>
            </a:r>
            <a:r>
              <a:rPr lang="en-US" b="1" i="1" dirty="0"/>
              <a:t>Restore</a:t>
            </a:r>
            <a:r>
              <a:rPr lang="en-US" dirty="0"/>
              <a:t> to undo the changes made to the call number mapping</a:t>
            </a:r>
          </a:p>
          <a:p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187C6-90EB-4B94-989F-84F67DBB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29" y="2674701"/>
            <a:ext cx="9473967" cy="115206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618318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1" y="283828"/>
            <a:ext cx="10055604" cy="655739"/>
          </a:xfrm>
        </p:spPr>
        <p:txBody>
          <a:bodyPr>
            <a:normAutofit/>
          </a:bodyPr>
          <a:lstStyle/>
          <a:p>
            <a:r>
              <a:rPr lang="en-US" sz="3600" dirty="0"/>
              <a:t>Library/Location Display in a Repository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483603"/>
          </a:xfrm>
        </p:spPr>
        <p:txBody>
          <a:bodyPr>
            <a:normAutofit/>
          </a:bodyPr>
          <a:lstStyle/>
          <a:p>
            <a:r>
              <a:rPr lang="en-US" dirty="0"/>
              <a:t>To configure go to </a:t>
            </a:r>
            <a:r>
              <a:rPr lang="en-US" b="1" i="1" dirty="0"/>
              <a:t>Configuration&gt;Resources&gt;General&gt;Library/Location Display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Select:</a:t>
            </a:r>
          </a:p>
          <a:p>
            <a:pPr lvl="1"/>
            <a:r>
              <a:rPr lang="en-US" dirty="0"/>
              <a:t>Code – displays the code only</a:t>
            </a:r>
          </a:p>
          <a:p>
            <a:pPr lvl="1"/>
            <a:r>
              <a:rPr lang="en-US" dirty="0"/>
              <a:t>Name – displays the name only</a:t>
            </a:r>
          </a:p>
          <a:p>
            <a:pPr lvl="1"/>
            <a:r>
              <a:rPr lang="en-US" dirty="0"/>
              <a:t>Code + Name – displays the code and name</a:t>
            </a:r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DF38B-D4A8-41A6-8F61-C89D8681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41" y="5319523"/>
            <a:ext cx="10455479" cy="128735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F1C7C-784D-4E6F-BBA5-4BBC4AA9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839" y="1702658"/>
            <a:ext cx="4030321" cy="227989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90100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283828"/>
            <a:ext cx="10469461" cy="655739"/>
          </a:xfrm>
        </p:spPr>
        <p:txBody>
          <a:bodyPr>
            <a:normAutofit/>
          </a:bodyPr>
          <a:lstStyle/>
          <a:p>
            <a:r>
              <a:rPr lang="en-US" sz="2800" dirty="0"/>
              <a:t>Library/Location Display in a Repository Search and Holdings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483603"/>
          </a:xfrm>
        </p:spPr>
        <p:txBody>
          <a:bodyPr>
            <a:normAutofit/>
          </a:bodyPr>
          <a:lstStyle/>
          <a:p>
            <a:r>
              <a:rPr lang="en-US" dirty="0"/>
              <a:t>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1A9CB-3C24-4412-A0C6-64063485E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37" y="1491316"/>
            <a:ext cx="8437926" cy="170699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40F7CD-EF4E-44A4-834F-F5060E01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133" y="3429000"/>
            <a:ext cx="5993496" cy="311889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170239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283828"/>
            <a:ext cx="10368793" cy="655739"/>
          </a:xfrm>
        </p:spPr>
        <p:txBody>
          <a:bodyPr>
            <a:noAutofit/>
          </a:bodyPr>
          <a:lstStyle/>
          <a:p>
            <a:r>
              <a:rPr lang="en-US" sz="2800" dirty="0"/>
              <a:t>Library/Location Display in a Repository Search &amp; Holdings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483603"/>
          </a:xfrm>
        </p:spPr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BB03C-55A5-47F4-94A3-FDA423DD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84" y="1525431"/>
            <a:ext cx="8995794" cy="190356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74B72-D7D6-4212-8458-29A5393D0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909" y="3678876"/>
            <a:ext cx="7261944" cy="294008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16291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283828"/>
            <a:ext cx="10578517" cy="655739"/>
          </a:xfrm>
        </p:spPr>
        <p:txBody>
          <a:bodyPr>
            <a:normAutofit/>
          </a:bodyPr>
          <a:lstStyle/>
          <a:p>
            <a:r>
              <a:rPr lang="en-US" sz="2800" dirty="0"/>
              <a:t>Library/Location Display in a Repository Search &amp; Holdings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603847"/>
          </a:xfrm>
        </p:spPr>
        <p:txBody>
          <a:bodyPr>
            <a:normAutofit/>
          </a:bodyPr>
          <a:lstStyle/>
          <a:p>
            <a:r>
              <a:rPr lang="en-US" dirty="0"/>
              <a:t>Code +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2CA1A-2D84-45AB-A3D4-57C26CA1F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35" y="3750967"/>
            <a:ext cx="7169219" cy="287515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5000C-FDCA-4CAA-80E9-83B7F5445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19" y="1521366"/>
            <a:ext cx="9507523" cy="203455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35931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283828"/>
            <a:ext cx="10578517" cy="655739"/>
          </a:xfrm>
        </p:spPr>
        <p:txBody>
          <a:bodyPr>
            <a:normAutofit/>
          </a:bodyPr>
          <a:lstStyle/>
          <a:p>
            <a:r>
              <a:rPr lang="en-US" sz="2800" dirty="0"/>
              <a:t>Library/Location Display in a Repository Search &amp; Holdings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603847"/>
          </a:xfrm>
        </p:spPr>
        <p:txBody>
          <a:bodyPr>
            <a:normAutofit/>
          </a:bodyPr>
          <a:lstStyle/>
          <a:p>
            <a:r>
              <a:rPr lang="en-US" dirty="0"/>
              <a:t>Name (repository search) and Code (holdings record)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6BAD9-EA66-4523-B72B-6F143F9A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57" y="3074566"/>
            <a:ext cx="8748464" cy="185123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3094A-4BE5-46E9-AF3B-543DD1067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57" y="1530069"/>
            <a:ext cx="9292832" cy="117118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4E25D-9A6B-4C23-AADE-23CD28EC9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547" y="3892491"/>
            <a:ext cx="4709980" cy="2450981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98682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69DC-7217-44B3-B269-C93CB7B6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6" y="316685"/>
            <a:ext cx="10108734" cy="614493"/>
          </a:xfrm>
        </p:spPr>
        <p:txBody>
          <a:bodyPr>
            <a:normAutofit/>
          </a:bodyPr>
          <a:lstStyle/>
          <a:p>
            <a:r>
              <a:rPr lang="en-US" sz="3600" dirty="0"/>
              <a:t>Resource Management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75B3-4D39-42F7-BC21-70DCD762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1023456"/>
            <a:ext cx="10108734" cy="3481432"/>
          </a:xfrm>
        </p:spPr>
        <p:txBody>
          <a:bodyPr/>
          <a:lstStyle/>
          <a:p>
            <a:r>
              <a:rPr lang="en-US" dirty="0"/>
              <a:t>Inventory Roles</a:t>
            </a:r>
          </a:p>
          <a:p>
            <a:pPr lvl="1"/>
            <a:r>
              <a:rPr lang="en-US" i="0" dirty="0"/>
              <a:t>Physical inventory operator</a:t>
            </a:r>
          </a:p>
          <a:p>
            <a:pPr lvl="2"/>
            <a:r>
              <a:rPr lang="en-US" dirty="0"/>
              <a:t>Adds inventory records to the repository for the library and/or institution’s print materials, and creates and manages sets.</a:t>
            </a:r>
          </a:p>
          <a:p>
            <a:pPr lvl="1"/>
            <a:r>
              <a:rPr lang="en-US" i="0" dirty="0"/>
              <a:t>Physical Inventory Operator Extended</a:t>
            </a:r>
          </a:p>
          <a:p>
            <a:pPr lvl="2"/>
            <a:r>
              <a:rPr lang="en-US" dirty="0"/>
              <a:t>Can delete physical inventory. When deleting the last item associated with a bibliographic record, can also delete that bibliographic record.</a:t>
            </a:r>
          </a:p>
          <a:p>
            <a:pPr lvl="2"/>
            <a:r>
              <a:rPr lang="en-US" dirty="0"/>
              <a:t>Must be combined with Physical Inventory Operator.</a:t>
            </a:r>
          </a:p>
        </p:txBody>
      </p:sp>
    </p:spTree>
    <p:extLst>
      <p:ext uri="{BB962C8B-B14F-4D97-AF65-F5344CB8AC3E}">
        <p14:creationId xmlns:p14="http://schemas.microsoft.com/office/powerpoint/2010/main" val="150340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69DC-7217-44B3-B269-C93CB7B6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283605"/>
            <a:ext cx="9998979" cy="614493"/>
          </a:xfrm>
        </p:spPr>
        <p:txBody>
          <a:bodyPr>
            <a:normAutofit/>
          </a:bodyPr>
          <a:lstStyle/>
          <a:p>
            <a:r>
              <a:rPr lang="en-US" sz="3600" dirty="0"/>
              <a:t>Create a Profile for Cataloging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75B3-4D39-42F7-BC21-70DCD762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22" y="1023456"/>
            <a:ext cx="11023133" cy="5629014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b="1" i="1" dirty="0"/>
              <a:t>Configuration&gt;User Management&gt;Roles and Registration&gt;Profiles</a:t>
            </a:r>
          </a:p>
          <a:p>
            <a:r>
              <a:rPr lang="en-US" dirty="0"/>
              <a:t>Click </a:t>
            </a:r>
            <a:r>
              <a:rPr lang="en-US" b="1" i="1" dirty="0"/>
              <a:t>Add Profile</a:t>
            </a:r>
          </a:p>
          <a:p>
            <a:pPr lvl="1"/>
            <a:r>
              <a:rPr lang="en-US" i="0" dirty="0"/>
              <a:t>Name: [type in a name]</a:t>
            </a:r>
          </a:p>
          <a:p>
            <a:pPr lvl="1"/>
            <a:r>
              <a:rPr lang="en-US" i="0" dirty="0"/>
              <a:t>Click Save and Continue</a:t>
            </a:r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lvl="1"/>
            <a:r>
              <a:rPr lang="en-US" i="0" dirty="0"/>
              <a:t>Click </a:t>
            </a:r>
            <a:r>
              <a:rPr lang="en-US" b="1" dirty="0"/>
              <a:t>Add Role</a:t>
            </a:r>
          </a:p>
          <a:p>
            <a:pPr lvl="1"/>
            <a:r>
              <a:rPr lang="en-US" i="0" dirty="0"/>
              <a:t>Check the following roles:</a:t>
            </a:r>
          </a:p>
          <a:p>
            <a:pPr lvl="2"/>
            <a:r>
              <a:rPr lang="en-US" dirty="0"/>
              <a:t>Cataloger</a:t>
            </a:r>
          </a:p>
          <a:p>
            <a:pPr lvl="2"/>
            <a:r>
              <a:rPr lang="en-US" dirty="0"/>
              <a:t>Cataloger Extended</a:t>
            </a:r>
          </a:p>
          <a:p>
            <a:pPr lvl="2"/>
            <a:r>
              <a:rPr lang="en-US" dirty="0"/>
              <a:t>Physical Inventory Operator</a:t>
            </a:r>
          </a:p>
          <a:p>
            <a:pPr lvl="2"/>
            <a:r>
              <a:rPr lang="en-US" dirty="0"/>
              <a:t>Physical Inventory Operator Extended</a:t>
            </a:r>
            <a:endParaRPr lang="en-US" i="0" dirty="0"/>
          </a:p>
          <a:p>
            <a:pPr lvl="1"/>
            <a:r>
              <a:rPr lang="en-US" i="0" dirty="0"/>
              <a:t>Click </a:t>
            </a:r>
            <a:r>
              <a:rPr lang="en-US" b="1" dirty="0"/>
              <a:t>Add Role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B5628-3C1A-4DF2-8262-648F7BC9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55" y="1449440"/>
            <a:ext cx="2306273" cy="202952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98ACA-819A-49B7-871A-C428643D5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35" y="2676562"/>
            <a:ext cx="4888684" cy="80239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5E3DD-5C5A-4855-957A-BAE578EF1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242" y="3627371"/>
            <a:ext cx="5485700" cy="287668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52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0FA8-B243-4495-8C48-B456137A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341852"/>
            <a:ext cx="9973811" cy="698384"/>
          </a:xfrm>
        </p:spPr>
        <p:txBody>
          <a:bodyPr>
            <a:normAutofit/>
          </a:bodyPr>
          <a:lstStyle/>
          <a:p>
            <a:r>
              <a:rPr lang="en-US" sz="3600" dirty="0"/>
              <a:t>Create a Profile for Cataloging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BB97-DCAF-4829-8373-6F8B4367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00" y="1040237"/>
            <a:ext cx="10050011" cy="5578678"/>
          </a:xfrm>
        </p:spPr>
        <p:txBody>
          <a:bodyPr>
            <a:normAutofit/>
          </a:bodyPr>
          <a:lstStyle/>
          <a:p>
            <a:r>
              <a:rPr lang="en-US" dirty="0"/>
              <a:t>Scope the following roles to the </a:t>
            </a:r>
          </a:p>
          <a:p>
            <a:pPr lvl="1"/>
            <a:r>
              <a:rPr lang="en-US" i="0" dirty="0"/>
              <a:t>Physical Inventory Operator</a:t>
            </a:r>
          </a:p>
          <a:p>
            <a:pPr lvl="1"/>
            <a:r>
              <a:rPr lang="en-US" i="0" dirty="0"/>
              <a:t>Physical Inventory Operator Extended</a:t>
            </a:r>
          </a:p>
          <a:p>
            <a:r>
              <a:rPr lang="en-US" dirty="0"/>
              <a:t>Click </a:t>
            </a:r>
            <a:r>
              <a:rPr lang="en-US" b="1" i="1" dirty="0"/>
              <a:t>Edit</a:t>
            </a:r>
            <a:r>
              <a:rPr lang="en-US" dirty="0"/>
              <a:t> from the ellipses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Scope: [change it to the circulation desk library]</a:t>
            </a:r>
          </a:p>
          <a:p>
            <a:r>
              <a:rPr lang="en-US" dirty="0"/>
              <a:t>Status: [change to active]</a:t>
            </a:r>
          </a:p>
          <a:p>
            <a:r>
              <a:rPr lang="en-US" dirty="0"/>
              <a:t>Click </a:t>
            </a:r>
            <a:r>
              <a:rPr lang="en-US" b="1" i="1" dirty="0"/>
              <a:t>Save Role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4097D-ED52-41B9-9660-6A0F9028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12" y="2703424"/>
            <a:ext cx="9088073" cy="82188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828B6-5226-432F-8D6F-0374616C3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12" y="4955077"/>
            <a:ext cx="9163573" cy="112910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27363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117C-97AD-4447-BD91-AF32D004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461"/>
            <a:ext cx="10058400" cy="639661"/>
          </a:xfrm>
        </p:spPr>
        <p:txBody>
          <a:bodyPr>
            <a:normAutofit/>
          </a:bodyPr>
          <a:lstStyle/>
          <a:p>
            <a:r>
              <a:rPr lang="en-US" sz="3600" dirty="0"/>
              <a:t>Metadata Standards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CF391-2143-47C2-A28D-76174AF6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47956"/>
            <a:ext cx="10058400" cy="5570290"/>
          </a:xfrm>
        </p:spPr>
        <p:txBody>
          <a:bodyPr/>
          <a:lstStyle/>
          <a:p>
            <a:r>
              <a:rPr lang="en-US" dirty="0"/>
              <a:t>SLC Policies and Best Practices: Metadata Standards and Policies</a:t>
            </a:r>
          </a:p>
          <a:p>
            <a:pPr lvl="1"/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https://slcny.libguides.com/c.php?g=802476&amp;p=5814451</a:t>
            </a:r>
            <a:endParaRPr lang="en-US" i="0" dirty="0"/>
          </a:p>
          <a:p>
            <a:r>
              <a:rPr lang="en-US" dirty="0"/>
              <a:t>Key Policies affecting Cataloging in Alma</a:t>
            </a:r>
          </a:p>
          <a:p>
            <a:pPr lvl="1"/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MSP-1 Bibliographic Utility</a:t>
            </a:r>
            <a:endParaRPr lang="en-US" i="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i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MSP-2 Cataloging a the </a:t>
            </a:r>
            <a:r>
              <a:rPr lang="en-US" i="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WorldCat</a:t>
            </a:r>
            <a:r>
              <a:rPr lang="en-US" i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Level</a:t>
            </a:r>
            <a:endParaRPr lang="en-US" i="0" dirty="0"/>
          </a:p>
          <a:p>
            <a:pPr lvl="1"/>
            <a:r>
              <a:rPr lang="en-US" i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MSP-3 Alma Network Zone (NZ)</a:t>
            </a:r>
            <a:endParaRPr lang="en-US" i="0" dirty="0"/>
          </a:p>
          <a:p>
            <a:pPr lvl="1"/>
            <a:r>
              <a:rPr lang="en-US" i="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MSP-4 Floor Bibliographic Standards</a:t>
            </a:r>
            <a:endParaRPr lang="en-US" i="0" dirty="0"/>
          </a:p>
          <a:p>
            <a:pPr lvl="1"/>
            <a:r>
              <a:rPr lang="en-US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MSP-12 Language of Cataloging</a:t>
            </a:r>
            <a:endParaRPr lang="en-US" i="0" dirty="0"/>
          </a:p>
          <a:p>
            <a:pPr lvl="1"/>
            <a:r>
              <a:rPr lang="en-US" i="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MSP-14 In-Process Brief Bibliographic Records</a:t>
            </a:r>
            <a:endParaRPr lang="en-US" i="0" dirty="0"/>
          </a:p>
          <a:p>
            <a:pPr lvl="1"/>
            <a:r>
              <a:rPr lang="en-US" i="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MSP-25 Overlaying Brief Bibs in the Network Zone</a:t>
            </a:r>
            <a:endParaRPr lang="en-US" i="0" dirty="0"/>
          </a:p>
          <a:p>
            <a:pPr lvl="1"/>
            <a:r>
              <a:rPr lang="en-US" i="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MSP-27 Deleting Bare Network Zone Records from an IZ</a:t>
            </a:r>
            <a:endParaRPr lang="en-US" i="0" dirty="0"/>
          </a:p>
          <a:p>
            <a:pPr lvl="1"/>
            <a:r>
              <a:rPr lang="en-US" i="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MSP-28 Working in Alma and the Network Zone</a:t>
            </a:r>
            <a:endParaRPr lang="en-US" i="0" dirty="0"/>
          </a:p>
          <a:p>
            <a:pPr lvl="1"/>
            <a:r>
              <a:rPr lang="en-US" i="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Bibliographic Record Network Zone and Local Fields Policies</a:t>
            </a:r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47927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F068-41F9-49C1-9FCF-793CFCF3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428" y="284876"/>
            <a:ext cx="10079372" cy="572549"/>
          </a:xfrm>
        </p:spPr>
        <p:txBody>
          <a:bodyPr>
            <a:noAutofit/>
          </a:bodyPr>
          <a:lstStyle/>
          <a:p>
            <a:r>
              <a:rPr lang="en-US" sz="3600" dirty="0"/>
              <a:t>Working in Alma and the Network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ABBA3-EEE4-4C36-96E9-13258BEA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27" y="981512"/>
            <a:ext cx="10079373" cy="5591611"/>
          </a:xfrm>
        </p:spPr>
        <p:txBody>
          <a:bodyPr>
            <a:normAutofit/>
          </a:bodyPr>
          <a:lstStyle/>
          <a:p>
            <a:r>
              <a:rPr lang="en-US" dirty="0"/>
              <a:t>The Network Zone (NZ) in Alma is SUNY’s shared bibliographic environment</a:t>
            </a:r>
          </a:p>
          <a:p>
            <a:pPr lvl="1"/>
            <a:r>
              <a:rPr lang="en-US" i="0" dirty="0"/>
              <a:t>Allows for developing collections and a shared catalog</a:t>
            </a:r>
          </a:p>
          <a:p>
            <a:r>
              <a:rPr lang="en-US" dirty="0"/>
              <a:t>All non-electronic bibliographic records should </a:t>
            </a:r>
            <a:r>
              <a:rPr lang="en-US" b="1" dirty="0"/>
              <a:t>ALWAYS</a:t>
            </a:r>
            <a:r>
              <a:rPr lang="en-US" dirty="0"/>
              <a:t> be searched in the NZ first</a:t>
            </a:r>
          </a:p>
          <a:p>
            <a:pPr lvl="1"/>
            <a:r>
              <a:rPr lang="en-US" i="0" dirty="0"/>
              <a:t>If no records exists in the NZ the record should be exported from OCLC into the NZ</a:t>
            </a:r>
          </a:p>
          <a:p>
            <a:pPr lvl="2"/>
            <a:r>
              <a:rPr lang="en-US" dirty="0"/>
              <a:t>For both copy or original cataloging</a:t>
            </a:r>
            <a:endParaRPr lang="en-US" i="0" dirty="0"/>
          </a:p>
          <a:p>
            <a:pPr lvl="1"/>
            <a:r>
              <a:rPr lang="en-US" i="0" dirty="0"/>
              <a:t>Brief records can be created when no OCLC record exists for ordering purposes</a:t>
            </a:r>
          </a:p>
          <a:p>
            <a:r>
              <a:rPr lang="en-US" b="1" dirty="0"/>
              <a:t>DO NOT </a:t>
            </a:r>
            <a:r>
              <a:rPr lang="en-US" dirty="0"/>
              <a:t>change the OCLC number in NZ records</a:t>
            </a:r>
          </a:p>
          <a:p>
            <a:pPr lvl="1"/>
            <a:r>
              <a:rPr lang="en-US" i="0" dirty="0"/>
              <a:t>Relink to the appropriate record instead</a:t>
            </a:r>
          </a:p>
          <a:p>
            <a:r>
              <a:rPr lang="en-US" dirty="0"/>
              <a:t>Editing bibliographic records should be done in OCLC </a:t>
            </a:r>
            <a:r>
              <a:rPr lang="en-US" dirty="0" err="1"/>
              <a:t>Connexion</a:t>
            </a:r>
            <a:r>
              <a:rPr lang="en-US" dirty="0"/>
              <a:t> and then exported into the NZ</a:t>
            </a:r>
          </a:p>
          <a:p>
            <a:pPr lvl="1"/>
            <a:r>
              <a:rPr lang="en-US" i="0" dirty="0"/>
              <a:t>A job will run nightly to update changes to bib records in OCLC</a:t>
            </a:r>
          </a:p>
          <a:p>
            <a:r>
              <a:rPr lang="en-US" dirty="0"/>
              <a:t>Original cataloging should be done in OCLC </a:t>
            </a:r>
            <a:r>
              <a:rPr lang="en-US" dirty="0" err="1"/>
              <a:t>Connexion</a:t>
            </a:r>
            <a:r>
              <a:rPr lang="en-US" dirty="0"/>
              <a:t> and then exported into the NZ</a:t>
            </a:r>
          </a:p>
          <a:p>
            <a:r>
              <a:rPr lang="en-US" b="1" dirty="0"/>
              <a:t>ONLY</a:t>
            </a:r>
            <a:r>
              <a:rPr lang="en-US" dirty="0"/>
              <a:t> Local fields can be added to the Institutional Zone (IZ) bibliographic record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90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F068-41F9-49C1-9FCF-793CFCF3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428" y="284876"/>
            <a:ext cx="10079372" cy="572549"/>
          </a:xfrm>
        </p:spPr>
        <p:txBody>
          <a:bodyPr>
            <a:noAutofit/>
          </a:bodyPr>
          <a:lstStyle/>
          <a:p>
            <a:r>
              <a:rPr lang="en-US" sz="3600" dirty="0"/>
              <a:t>Cataloging in the Institutional Zone (IZ)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ABBA3-EEE4-4C36-96E9-13258BEA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27" y="981513"/>
            <a:ext cx="10079373" cy="5494788"/>
          </a:xfrm>
        </p:spPr>
        <p:txBody>
          <a:bodyPr/>
          <a:lstStyle/>
          <a:p>
            <a:r>
              <a:rPr lang="en-US" dirty="0"/>
              <a:t>The following are examples of records that should not reside in the NZ:</a:t>
            </a:r>
          </a:p>
          <a:p>
            <a:pPr lvl="1"/>
            <a:r>
              <a:rPr lang="en-US" i="0" dirty="0"/>
              <a:t>Personal-copy course reserves </a:t>
            </a:r>
          </a:p>
          <a:p>
            <a:pPr lvl="1"/>
            <a:r>
              <a:rPr lang="en-US" i="0" dirty="0"/>
              <a:t>Titles borrowed on ILL from outside the SUNY Libraries Consortium</a:t>
            </a:r>
          </a:p>
          <a:p>
            <a:pPr lvl="1"/>
            <a:r>
              <a:rPr lang="en-US" i="0" dirty="0"/>
              <a:t>Inventory control of equipment</a:t>
            </a:r>
          </a:p>
          <a:p>
            <a:pPr lvl="1"/>
            <a:r>
              <a:rPr lang="en-US" i="0" dirty="0"/>
              <a:t>Host bibliographic records for bound-</a:t>
            </a:r>
            <a:r>
              <a:rPr lang="en-US" i="0" dirty="0" err="1"/>
              <a:t>withs</a:t>
            </a:r>
            <a:endParaRPr lang="en-US" i="0" dirty="0"/>
          </a:p>
          <a:p>
            <a:pPr lvl="1"/>
            <a:r>
              <a:rPr lang="en-US" i="0" dirty="0"/>
              <a:t>Vendor record sets that the library is not allowed to share</a:t>
            </a:r>
          </a:p>
          <a:p>
            <a:pPr lvl="1"/>
            <a:r>
              <a:rPr lang="en-US" i="0" dirty="0"/>
              <a:t>Brief bib records to track inventory locally</a:t>
            </a:r>
          </a:p>
          <a:p>
            <a:pPr lvl="1"/>
            <a:r>
              <a:rPr lang="en-US" i="0"/>
              <a:t>Electronic Government </a:t>
            </a:r>
            <a:r>
              <a:rPr lang="en-US" i="0" dirty="0"/>
              <a:t>documents*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462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8960</TotalTime>
  <Words>1700</Words>
  <Application>Microsoft Office PowerPoint</Application>
  <PresentationFormat>Widescreen</PresentationFormat>
  <Paragraphs>281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Franklin Gothic Book</vt:lpstr>
      <vt:lpstr>Crop</vt:lpstr>
      <vt:lpstr>Resource Management: Getting ready</vt:lpstr>
      <vt:lpstr>Resource Management</vt:lpstr>
      <vt:lpstr>Resource Management Roles</vt:lpstr>
      <vt:lpstr>Resource Management Roles</vt:lpstr>
      <vt:lpstr>Create a Profile for Cataloging</vt:lpstr>
      <vt:lpstr>Create a Profile for Cataloging</vt:lpstr>
      <vt:lpstr>Metadata Standards and Policies</vt:lpstr>
      <vt:lpstr>Working in Alma and the Network Zone</vt:lpstr>
      <vt:lpstr>Cataloging in the Institutional Zone (IZ) Exceptions</vt:lpstr>
      <vt:lpstr>Cataloging Differences in Aleph vs. Alma</vt:lpstr>
      <vt:lpstr>Local Fields in Alma</vt:lpstr>
      <vt:lpstr>OCLC Integration with Alma NZ </vt:lpstr>
      <vt:lpstr>OCLC Integration for the Alma NZ </vt:lpstr>
      <vt:lpstr>OCLC Integration for the Alma NZ </vt:lpstr>
      <vt:lpstr>OCLC Integration for the Alma NZ </vt:lpstr>
      <vt:lpstr>OCLC Integration for the Alma NZ </vt:lpstr>
      <vt:lpstr>OCLC Integration for the Alma NZ </vt:lpstr>
      <vt:lpstr>OCLC Integration with Alma IZ </vt:lpstr>
      <vt:lpstr>OCLC Integration for the Alma IZ</vt:lpstr>
      <vt:lpstr>OCLC Integration for the Alma IZ</vt:lpstr>
      <vt:lpstr>OCLC Integration for the Alma IZ</vt:lpstr>
      <vt:lpstr>Create an Import Profile for the IZ OCLC Integration</vt:lpstr>
      <vt:lpstr>Create an Import Profile for the IZ OCLC Integration</vt:lpstr>
      <vt:lpstr>Create an Import Profile for the IZ OCLC Integration</vt:lpstr>
      <vt:lpstr>Create an Import Profile for the IZ OCLC Integration</vt:lpstr>
      <vt:lpstr>Call Number Mapping</vt:lpstr>
      <vt:lpstr>Call Number Mapping</vt:lpstr>
      <vt:lpstr>Configuring Call Number Mapping</vt:lpstr>
      <vt:lpstr>Configuring Call Number Mapping</vt:lpstr>
      <vt:lpstr>Configuring Call Number Mapping</vt:lpstr>
      <vt:lpstr>Adding A New Call Number Mapping</vt:lpstr>
      <vt:lpstr>Library/Location Display in a Repository Search</vt:lpstr>
      <vt:lpstr>Library/Location Display in a Repository Search and Holdings Record</vt:lpstr>
      <vt:lpstr>Library/Location Display in a Repository Search &amp; Holdings Record</vt:lpstr>
      <vt:lpstr>Library/Location Display in a Repository Search &amp; Holdings Record</vt:lpstr>
      <vt:lpstr>Library/Location Display in a Repository Search &amp; Holdings Record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Management: Getting ready</dc:title>
  <dc:creator>McGee, Margaret</dc:creator>
  <cp:lastModifiedBy>McGee, Margaret</cp:lastModifiedBy>
  <cp:revision>34</cp:revision>
  <dcterms:created xsi:type="dcterms:W3CDTF">2019-04-01T19:58:38Z</dcterms:created>
  <dcterms:modified xsi:type="dcterms:W3CDTF">2019-04-23T15:44:36Z</dcterms:modified>
</cp:coreProperties>
</file>