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70" r:id="rId2"/>
    <p:sldId id="470" r:id="rId3"/>
    <p:sldId id="465" r:id="rId4"/>
    <p:sldId id="438" r:id="rId5"/>
    <p:sldId id="466" r:id="rId6"/>
    <p:sldId id="442" r:id="rId7"/>
    <p:sldId id="286" r:id="rId8"/>
    <p:sldId id="467" r:id="rId9"/>
    <p:sldId id="482" r:id="rId10"/>
    <p:sldId id="469" r:id="rId11"/>
    <p:sldId id="468" r:id="rId12"/>
    <p:sldId id="443" r:id="rId13"/>
    <p:sldId id="444" r:id="rId14"/>
    <p:sldId id="440" r:id="rId15"/>
    <p:sldId id="298" r:id="rId16"/>
    <p:sldId id="441" r:id="rId17"/>
    <p:sldId id="446" r:id="rId18"/>
    <p:sldId id="445" r:id="rId19"/>
    <p:sldId id="330" r:id="rId20"/>
    <p:sldId id="472" r:id="rId21"/>
    <p:sldId id="457" r:id="rId22"/>
    <p:sldId id="456" r:id="rId23"/>
    <p:sldId id="475" r:id="rId24"/>
    <p:sldId id="476" r:id="rId25"/>
    <p:sldId id="471" r:id="rId26"/>
    <p:sldId id="459" r:id="rId27"/>
    <p:sldId id="481" r:id="rId28"/>
    <p:sldId id="473" r:id="rId29"/>
    <p:sldId id="47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C2B9216-7F18-A920-6304-F8449A1E47BF}" name="Lemieux, Breanna (OHHS - Contractor)" initials="LB(C" userId="S::Breanna.Lemieux.CTR@ohhs.ri.gov::aea80388-bbf1-4c4b-9bb3-e8415a918105" providerId="AD"/>
  <p188:author id="{FF547A61-6968-220C-2E95-45721FAD4B3D}" name="Scharff, Allegra (RIDOH)" initials="AS" userId="S::Allegra.Scharff@health.ri.gov::a30ef804-0d11-4271-b52f-20c72dd8069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CA44CF-22C1-4FD5-AC04-66A7EBF41D6D}" v="1" dt="2023-09-28T13:33:42.3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90" autoAdjust="0"/>
    <p:restoredTop sz="89057" autoAdjust="0"/>
  </p:normalViewPr>
  <p:slideViewPr>
    <p:cSldViewPr snapToGrid="0">
      <p:cViewPr varScale="1">
        <p:scale>
          <a:sx n="63" d="100"/>
          <a:sy n="63" d="100"/>
        </p:scale>
        <p:origin x="9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FBB359-3E87-48C0-8E4F-654E0C150DA5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</dgm:pt>
    <dgm:pt modelId="{0F9D57A8-7ECB-42B2-B1D1-4B70D8E2194D}">
      <dgm:prSet phldrT="[Text]" custT="1"/>
      <dgm:spPr>
        <a:xfrm>
          <a:off x="4470135" y="3244926"/>
          <a:ext cx="3298010" cy="3298010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>
            <a:buNone/>
          </a:pPr>
          <a:r>
            <a:rPr lang="en-US" sz="3200" b="0" kern="1200" dirty="0">
              <a:solidFill>
                <a:sysClr val="window" lastClr="FFFFFF"/>
              </a:solidFill>
              <a:latin typeface="Calibri Light" panose="020F0302020204030204"/>
              <a:ea typeface="+mn-ea"/>
              <a:cs typeface="+mn-cs"/>
            </a:rPr>
            <a:t>24-month </a:t>
          </a:r>
        </a:p>
        <a:p>
          <a:pPr rtl="0">
            <a:buNone/>
          </a:pPr>
          <a:r>
            <a:rPr lang="en-US" sz="3200" b="0" kern="1200" dirty="0">
              <a:solidFill>
                <a:sysClr val="window" lastClr="FFFFFF"/>
              </a:solidFill>
              <a:latin typeface="Calibri Light" panose="020F0302020204030204"/>
              <a:ea typeface="+mn-ea"/>
              <a:cs typeface="+mn-cs"/>
            </a:rPr>
            <a:t>Learning &amp; Action Collaborative</a:t>
          </a:r>
          <a:endParaRPr lang="en-US" sz="3200" b="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97CA897A-86AA-46F6-8B9E-ECC62D6DC1FA}" type="parTrans" cxnId="{B65E7AAA-04AC-4FB7-AFEF-917C70771CC0}">
      <dgm:prSet/>
      <dgm:spPr>
        <a:xfrm rot="17700000">
          <a:off x="4737576" y="1235062"/>
          <a:ext cx="1518362" cy="582201"/>
        </a:xfrm>
        <a:prstGeom prst="leftArrow">
          <a:avLst>
            <a:gd name="adj1" fmla="val 60000"/>
            <a:gd name="adj2" fmla="val 50000"/>
          </a:avLst>
        </a:prstGeom>
        <a:solidFill>
          <a:srgbClr val="4472C4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B8618E0E-F72F-418D-BE03-D04DFAEEA309}" type="sibTrans" cxnId="{B65E7AAA-04AC-4FB7-AFEF-917C70771CC0}">
      <dgm:prSet/>
      <dgm:spPr/>
      <dgm:t>
        <a:bodyPr/>
        <a:lstStyle/>
        <a:p>
          <a:endParaRPr lang="en-US"/>
        </a:p>
      </dgm:t>
    </dgm:pt>
    <dgm:pt modelId="{CB69B4C4-9775-4A47-8417-BA9179BE6EA5}">
      <dgm:prSet phldr="0" custT="1"/>
      <dgm:spPr>
        <a:xfrm>
          <a:off x="92683" y="3362436"/>
          <a:ext cx="3133110" cy="2506488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>
            <a:buNone/>
          </a:pPr>
          <a:r>
            <a:rPr lang="en-US" sz="2400" dirty="0">
              <a:solidFill>
                <a:sysClr val="window" lastClr="FFFFFF"/>
              </a:solidFill>
              <a:latin typeface="Calibri Light" panose="020F0302020204030204"/>
              <a:ea typeface="+mn-ea"/>
              <a:cs typeface="+mn-cs"/>
            </a:rPr>
            <a:t>Forming local and state-wide learning communities and sessions</a:t>
          </a:r>
        </a:p>
      </dgm:t>
    </dgm:pt>
    <dgm:pt modelId="{CC9E1048-3F27-41F5-B705-F81C17A7A0A1}" type="parTrans" cxnId="{94ADFEFB-2ECE-42CB-BB90-8E805CC58E9D}">
      <dgm:prSet/>
      <dgm:spPr>
        <a:xfrm rot="10800000">
          <a:off x="1730046" y="4424036"/>
          <a:ext cx="2759054" cy="939933"/>
        </a:xfrm>
        <a:prstGeom prst="lef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C8E5E717-4267-4AE9-B91D-DFEC1274F451}" type="sibTrans" cxnId="{94ADFEFB-2ECE-42CB-BB90-8E805CC58E9D}">
      <dgm:prSet/>
      <dgm:spPr/>
      <dgm:t>
        <a:bodyPr/>
        <a:lstStyle/>
        <a:p>
          <a:endParaRPr lang="en-US"/>
        </a:p>
      </dgm:t>
    </dgm:pt>
    <dgm:pt modelId="{6EC00045-C260-4EB2-9FC3-155CC577EFEE}">
      <dgm:prSet phldr="0" custT="1"/>
      <dgm:spPr>
        <a:xfrm>
          <a:off x="9103649" y="3433477"/>
          <a:ext cx="3133110" cy="2506488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>
            <a:buNone/>
          </a:pPr>
          <a:r>
            <a:rPr lang="en-US" sz="2400" dirty="0">
              <a:solidFill>
                <a:sysClr val="window" lastClr="FFFFFF"/>
              </a:solidFill>
              <a:latin typeface="Calibri Light" panose="020F0302020204030204"/>
              <a:ea typeface="+mn-ea"/>
              <a:cs typeface="+mn-cs"/>
            </a:rPr>
            <a:t>Applying evidence-based population tools for data gathering and work planning</a:t>
          </a:r>
        </a:p>
      </dgm:t>
    </dgm:pt>
    <dgm:pt modelId="{308A4A6B-A7EF-415B-8B7A-6197B35B79A3}" type="parTrans" cxnId="{6B78258F-B1AB-433C-9771-4421E848E566}">
      <dgm:prSet/>
      <dgm:spPr>
        <a:xfrm rot="4093">
          <a:off x="7759279" y="4424932"/>
          <a:ext cx="2746901" cy="939933"/>
        </a:xfrm>
        <a:prstGeom prst="lef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30D2E1B1-2DE6-41A3-8B4C-82F6A2F9D706}" type="sibTrans" cxnId="{6B78258F-B1AB-433C-9771-4421E848E566}">
      <dgm:prSet/>
      <dgm:spPr/>
      <dgm:t>
        <a:bodyPr/>
        <a:lstStyle/>
        <a:p>
          <a:endParaRPr lang="en-US"/>
        </a:p>
      </dgm:t>
    </dgm:pt>
    <dgm:pt modelId="{00EEF109-4CF0-42BA-AE5D-34B8DCA5F0A8}">
      <dgm:prSet phldr="0" custT="1"/>
      <dgm:spPr>
        <a:xfrm>
          <a:off x="1996668" y="1038"/>
          <a:ext cx="3133110" cy="2506488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>
            <a:buNone/>
          </a:pPr>
          <a:r>
            <a:rPr lang="en-US" sz="2400" dirty="0">
              <a:solidFill>
                <a:sysClr val="window" lastClr="FFFFFF"/>
              </a:solidFill>
              <a:latin typeface="Calibri Light" panose="020F0302020204030204"/>
              <a:ea typeface="+mn-ea"/>
              <a:cs typeface="+mn-cs"/>
            </a:rPr>
            <a:t>Building leadership and operational capacity</a:t>
          </a:r>
        </a:p>
      </dgm:t>
    </dgm:pt>
    <dgm:pt modelId="{DA815361-E1AF-4D41-A1DF-F484FAD55DC0}" type="parTrans" cxnId="{52E94550-788F-4ED7-9861-9B073678D7F1}">
      <dgm:prSet/>
      <dgm:spPr>
        <a:xfrm rot="14095310">
          <a:off x="3062183" y="1763632"/>
          <a:ext cx="2483578" cy="939933"/>
        </a:xfrm>
        <a:prstGeom prst="lef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4CE06E50-1D0E-4111-9E9D-059DA4E9539A}" type="sibTrans" cxnId="{52E94550-788F-4ED7-9861-9B073678D7F1}">
      <dgm:prSet/>
      <dgm:spPr/>
      <dgm:t>
        <a:bodyPr/>
        <a:lstStyle/>
        <a:p>
          <a:endParaRPr lang="en-US"/>
        </a:p>
      </dgm:t>
    </dgm:pt>
    <dgm:pt modelId="{0E617735-CF6D-4932-AD8B-7B0529CCAA70}">
      <dgm:prSet phldr="0" custT="1"/>
      <dgm:spPr>
        <a:xfrm>
          <a:off x="7522310" y="39834"/>
          <a:ext cx="3133110" cy="2506488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rtl="0">
            <a:buNone/>
          </a:pPr>
          <a:r>
            <a:rPr lang="en-US" sz="2400" dirty="0">
              <a:solidFill>
                <a:sysClr val="window" lastClr="FFFFFF"/>
              </a:solidFill>
              <a:latin typeface="Calibri Light" panose="020F0302020204030204"/>
              <a:ea typeface="+mn-ea"/>
              <a:cs typeface="+mn-cs"/>
            </a:rPr>
            <a:t>Technical assistance from national health equity content experts  </a:t>
          </a:r>
        </a:p>
      </dgm:t>
    </dgm:pt>
    <dgm:pt modelId="{22BBE778-F353-44E0-8065-DCA54C2B5937}" type="parTrans" cxnId="{463D8BA7-5DE2-4441-9F80-D452D96EF5EA}">
      <dgm:prSet/>
      <dgm:spPr>
        <a:xfrm rot="18570802">
          <a:off x="6736927" y="1729230"/>
          <a:ext cx="2852462" cy="836568"/>
        </a:xfrm>
        <a:prstGeom prst="lef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/>
        </a:p>
      </dgm:t>
    </dgm:pt>
    <dgm:pt modelId="{0E8FB4C3-39F2-4406-B27D-62D0D9E9C280}" type="sibTrans" cxnId="{463D8BA7-5DE2-4441-9F80-D452D96EF5EA}">
      <dgm:prSet/>
      <dgm:spPr/>
      <dgm:t>
        <a:bodyPr/>
        <a:lstStyle/>
        <a:p>
          <a:endParaRPr lang="en-US"/>
        </a:p>
      </dgm:t>
    </dgm:pt>
    <dgm:pt modelId="{B36D3035-94DA-4FBD-A481-009C595B9658}" type="pres">
      <dgm:prSet presAssocID="{34FBB359-3E87-48C0-8E4F-654E0C150DA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4B7F9BE-22C4-4925-8027-909B9EA61A65}" type="pres">
      <dgm:prSet presAssocID="{0F9D57A8-7ECB-42B2-B1D1-4B70D8E2194D}" presName="centerShape" presStyleLbl="node0" presStyleIdx="0" presStyleCnt="1" custScaleX="117647" custLinFactNeighborX="-11736" custLinFactNeighborY="-2421"/>
      <dgm:spPr>
        <a:prstGeom prst="roundRect">
          <a:avLst>
            <a:gd name="adj" fmla="val 10000"/>
          </a:avLst>
        </a:prstGeom>
      </dgm:spPr>
    </dgm:pt>
    <dgm:pt modelId="{CFA6E020-775F-4709-823F-36572EBB5EDF}" type="pres">
      <dgm:prSet presAssocID="{CC9E1048-3F27-41F5-B705-F81C17A7A0A1}" presName="parTrans" presStyleLbl="bgSibTrans2D1" presStyleIdx="0" presStyleCnt="4" custAng="21385798" custScaleX="103549" custLinFactNeighborX="4529" custLinFactNeighborY="20785"/>
      <dgm:spPr/>
    </dgm:pt>
    <dgm:pt modelId="{DD1B29C7-E373-430B-852F-AA1621A49CBD}" type="pres">
      <dgm:prSet presAssocID="{CB69B4C4-9775-4A47-8417-BA9179BE6EA5}" presName="node" presStyleLbl="node1" presStyleIdx="0" presStyleCnt="4" custRadScaleRad="129104" custRadScaleInc="-2207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74DAE79F-C8F1-448E-8B1C-6E8AB1B51D65}" type="pres">
      <dgm:prSet presAssocID="{DA815361-E1AF-4D41-A1DF-F484FAD55DC0}" presName="parTrans" presStyleLbl="bgSibTrans2D1" presStyleIdx="1" presStyleCnt="4" custScaleX="93914" custLinFactNeighborX="-724" custLinFactNeighborY="-10935"/>
      <dgm:spPr/>
    </dgm:pt>
    <dgm:pt modelId="{6EA37A77-D78B-4C61-B0F2-970D2595B61C}" type="pres">
      <dgm:prSet presAssocID="{00EEF109-4CF0-42BA-AE5D-34B8DCA5F0A8}" presName="node" presStyleLbl="node1" presStyleIdx="1" presStyleCnt="4" custRadScaleRad="123384" custRadScaleInc="-39397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19DE2F5F-3277-4970-8984-8DB196A51AD8}" type="pres">
      <dgm:prSet presAssocID="{22BBE778-F353-44E0-8065-DCA54C2B5937}" presName="parTrans" presStyleLbl="bgSibTrans2D1" presStyleIdx="2" presStyleCnt="4" custScaleY="89003" custLinFactNeighborX="-640" custLinFactNeighborY="-26158"/>
      <dgm:spPr/>
    </dgm:pt>
    <dgm:pt modelId="{359F8196-8741-459D-A8DE-2DB32B9A43E9}" type="pres">
      <dgm:prSet presAssocID="{0E617735-CF6D-4932-AD8B-7B0529CCAA70}" presName="node" presStyleLbl="node1" presStyleIdx="2" presStyleCnt="4" custRadScaleRad="101068" custRadScaleInc="5359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  <dgm:pt modelId="{5A6AC126-C65B-4384-9561-94399F281132}" type="pres">
      <dgm:prSet presAssocID="{308A4A6B-A7EF-415B-8B7A-6197B35B79A3}" presName="parTrans" presStyleLbl="bgSibTrans2D1" presStyleIdx="3" presStyleCnt="4" custAng="160506" custLinFactNeighborX="-6023" custLinFactNeighborY="15502"/>
      <dgm:spPr/>
    </dgm:pt>
    <dgm:pt modelId="{D5FB958D-66B4-4AAF-9C03-32B65A1C43C2}" type="pres">
      <dgm:prSet presAssocID="{6EC00045-C260-4EB2-9FC3-155CC577EFEE}" presName="node" presStyleLbl="node1" presStyleIdx="3" presStyleCnt="4" custScaleX="121246" custScaleY="113151" custRadScaleRad="84367" custRadScaleInc="1862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</dgm:pt>
  </dgm:ptLst>
  <dgm:cxnLst>
    <dgm:cxn modelId="{41878B0F-95AE-47DF-8A6F-4A57A8852F80}" type="presOf" srcId="{0E617735-CF6D-4932-AD8B-7B0529CCAA70}" destId="{359F8196-8741-459D-A8DE-2DB32B9A43E9}" srcOrd="0" destOrd="0" presId="urn:microsoft.com/office/officeart/2005/8/layout/radial4"/>
    <dgm:cxn modelId="{1B369127-E30C-4B43-B6FF-7E884BBD0DC4}" type="presOf" srcId="{22BBE778-F353-44E0-8065-DCA54C2B5937}" destId="{19DE2F5F-3277-4970-8984-8DB196A51AD8}" srcOrd="0" destOrd="0" presId="urn:microsoft.com/office/officeart/2005/8/layout/radial4"/>
    <dgm:cxn modelId="{60F8E03B-74B3-4D29-BA95-6EC995A71089}" type="presOf" srcId="{00EEF109-4CF0-42BA-AE5D-34B8DCA5F0A8}" destId="{6EA37A77-D78B-4C61-B0F2-970D2595B61C}" srcOrd="0" destOrd="0" presId="urn:microsoft.com/office/officeart/2005/8/layout/radial4"/>
    <dgm:cxn modelId="{E136FE3F-2C77-4EC8-903B-BF7A605401CF}" type="presOf" srcId="{CB69B4C4-9775-4A47-8417-BA9179BE6EA5}" destId="{DD1B29C7-E373-430B-852F-AA1621A49CBD}" srcOrd="0" destOrd="0" presId="urn:microsoft.com/office/officeart/2005/8/layout/radial4"/>
    <dgm:cxn modelId="{52E94550-788F-4ED7-9861-9B073678D7F1}" srcId="{0F9D57A8-7ECB-42B2-B1D1-4B70D8E2194D}" destId="{00EEF109-4CF0-42BA-AE5D-34B8DCA5F0A8}" srcOrd="1" destOrd="0" parTransId="{DA815361-E1AF-4D41-A1DF-F484FAD55DC0}" sibTransId="{4CE06E50-1D0E-4111-9E9D-059DA4E9539A}"/>
    <dgm:cxn modelId="{ED3F3873-24CD-42B2-98C0-6F3E6A37F977}" type="presOf" srcId="{34FBB359-3E87-48C0-8E4F-654E0C150DA5}" destId="{B36D3035-94DA-4FBD-A481-009C595B9658}" srcOrd="0" destOrd="0" presId="urn:microsoft.com/office/officeart/2005/8/layout/radial4"/>
    <dgm:cxn modelId="{E8A9FB53-42B3-4893-B328-75B378628F43}" type="presOf" srcId="{308A4A6B-A7EF-415B-8B7A-6197B35B79A3}" destId="{5A6AC126-C65B-4384-9561-94399F281132}" srcOrd="0" destOrd="0" presId="urn:microsoft.com/office/officeart/2005/8/layout/radial4"/>
    <dgm:cxn modelId="{6B78258F-B1AB-433C-9771-4421E848E566}" srcId="{0F9D57A8-7ECB-42B2-B1D1-4B70D8E2194D}" destId="{6EC00045-C260-4EB2-9FC3-155CC577EFEE}" srcOrd="3" destOrd="0" parTransId="{308A4A6B-A7EF-415B-8B7A-6197B35B79A3}" sibTransId="{30D2E1B1-2DE6-41A3-8B4C-82F6A2F9D706}"/>
    <dgm:cxn modelId="{0882FD95-181C-43CC-8832-7F947FD9DB76}" type="presOf" srcId="{0F9D57A8-7ECB-42B2-B1D1-4B70D8E2194D}" destId="{34B7F9BE-22C4-4925-8027-909B9EA61A65}" srcOrd="0" destOrd="0" presId="urn:microsoft.com/office/officeart/2005/8/layout/radial4"/>
    <dgm:cxn modelId="{463D8BA7-5DE2-4441-9F80-D452D96EF5EA}" srcId="{0F9D57A8-7ECB-42B2-B1D1-4B70D8E2194D}" destId="{0E617735-CF6D-4932-AD8B-7B0529CCAA70}" srcOrd="2" destOrd="0" parTransId="{22BBE778-F353-44E0-8065-DCA54C2B5937}" sibTransId="{0E8FB4C3-39F2-4406-B27D-62D0D9E9C280}"/>
    <dgm:cxn modelId="{B65E7AAA-04AC-4FB7-AFEF-917C70771CC0}" srcId="{34FBB359-3E87-48C0-8E4F-654E0C150DA5}" destId="{0F9D57A8-7ECB-42B2-B1D1-4B70D8E2194D}" srcOrd="0" destOrd="0" parTransId="{97CA897A-86AA-46F6-8B9E-ECC62D6DC1FA}" sibTransId="{B8618E0E-F72F-418D-BE03-D04DFAEEA309}"/>
    <dgm:cxn modelId="{45E204BF-9B82-4AF5-9A04-0B3143C0A184}" type="presOf" srcId="{6EC00045-C260-4EB2-9FC3-155CC577EFEE}" destId="{D5FB958D-66B4-4AAF-9C03-32B65A1C43C2}" srcOrd="0" destOrd="0" presId="urn:microsoft.com/office/officeart/2005/8/layout/radial4"/>
    <dgm:cxn modelId="{63DF12DD-89D5-4D14-BF28-2C7812C6D473}" type="presOf" srcId="{DA815361-E1AF-4D41-A1DF-F484FAD55DC0}" destId="{74DAE79F-C8F1-448E-8B1C-6E8AB1B51D65}" srcOrd="0" destOrd="0" presId="urn:microsoft.com/office/officeart/2005/8/layout/radial4"/>
    <dgm:cxn modelId="{94ADFEFB-2ECE-42CB-BB90-8E805CC58E9D}" srcId="{0F9D57A8-7ECB-42B2-B1D1-4B70D8E2194D}" destId="{CB69B4C4-9775-4A47-8417-BA9179BE6EA5}" srcOrd="0" destOrd="0" parTransId="{CC9E1048-3F27-41F5-B705-F81C17A7A0A1}" sibTransId="{C8E5E717-4267-4AE9-B91D-DFEC1274F451}"/>
    <dgm:cxn modelId="{70E624FF-3EBB-4529-90D4-64E619642018}" type="presOf" srcId="{CC9E1048-3F27-41F5-B705-F81C17A7A0A1}" destId="{CFA6E020-775F-4709-823F-36572EBB5EDF}" srcOrd="0" destOrd="0" presId="urn:microsoft.com/office/officeart/2005/8/layout/radial4"/>
    <dgm:cxn modelId="{480A0347-3721-4AD1-9C99-3F2C653695FF}" type="presParOf" srcId="{B36D3035-94DA-4FBD-A481-009C595B9658}" destId="{34B7F9BE-22C4-4925-8027-909B9EA61A65}" srcOrd="0" destOrd="0" presId="urn:microsoft.com/office/officeart/2005/8/layout/radial4"/>
    <dgm:cxn modelId="{12045637-6649-490F-B1F5-C65342ACBAFD}" type="presParOf" srcId="{B36D3035-94DA-4FBD-A481-009C595B9658}" destId="{CFA6E020-775F-4709-823F-36572EBB5EDF}" srcOrd="1" destOrd="0" presId="urn:microsoft.com/office/officeart/2005/8/layout/radial4"/>
    <dgm:cxn modelId="{A785BB2E-14E4-40AE-85A7-95A004514ED3}" type="presParOf" srcId="{B36D3035-94DA-4FBD-A481-009C595B9658}" destId="{DD1B29C7-E373-430B-852F-AA1621A49CBD}" srcOrd="2" destOrd="0" presId="urn:microsoft.com/office/officeart/2005/8/layout/radial4"/>
    <dgm:cxn modelId="{6AD731BE-906E-4CFC-BC79-266E3ECC71E9}" type="presParOf" srcId="{B36D3035-94DA-4FBD-A481-009C595B9658}" destId="{74DAE79F-C8F1-448E-8B1C-6E8AB1B51D65}" srcOrd="3" destOrd="0" presId="urn:microsoft.com/office/officeart/2005/8/layout/radial4"/>
    <dgm:cxn modelId="{04039C75-AC1C-432E-BDE2-A0DA3222DC7B}" type="presParOf" srcId="{B36D3035-94DA-4FBD-A481-009C595B9658}" destId="{6EA37A77-D78B-4C61-B0F2-970D2595B61C}" srcOrd="4" destOrd="0" presId="urn:microsoft.com/office/officeart/2005/8/layout/radial4"/>
    <dgm:cxn modelId="{CA8B4614-99AC-4D9F-BBE0-9CEF43587DD2}" type="presParOf" srcId="{B36D3035-94DA-4FBD-A481-009C595B9658}" destId="{19DE2F5F-3277-4970-8984-8DB196A51AD8}" srcOrd="5" destOrd="0" presId="urn:microsoft.com/office/officeart/2005/8/layout/radial4"/>
    <dgm:cxn modelId="{282C9A9A-B6A5-4EAC-9F3E-88725DD142C9}" type="presParOf" srcId="{B36D3035-94DA-4FBD-A481-009C595B9658}" destId="{359F8196-8741-459D-A8DE-2DB32B9A43E9}" srcOrd="6" destOrd="0" presId="urn:microsoft.com/office/officeart/2005/8/layout/radial4"/>
    <dgm:cxn modelId="{FC6EA488-AD4A-489F-92DC-EAEA31DA0960}" type="presParOf" srcId="{B36D3035-94DA-4FBD-A481-009C595B9658}" destId="{5A6AC126-C65B-4384-9561-94399F281132}" srcOrd="7" destOrd="0" presId="urn:microsoft.com/office/officeart/2005/8/layout/radial4"/>
    <dgm:cxn modelId="{86A2EC10-8FA1-4F96-9EF0-5EB3AC59EE63}" type="presParOf" srcId="{B36D3035-94DA-4FBD-A481-009C595B9658}" destId="{D5FB958D-66B4-4AAF-9C03-32B65A1C43C2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B7F9BE-22C4-4925-8027-909B9EA61A65}">
      <dsp:nvSpPr>
        <dsp:cNvPr id="0" name=""/>
        <dsp:cNvSpPr/>
      </dsp:nvSpPr>
      <dsp:spPr>
        <a:xfrm>
          <a:off x="2556253" y="2235370"/>
          <a:ext cx="2673220" cy="2272238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solidFill>
                <a:sysClr val="window" lastClr="FFFFFF"/>
              </a:solidFill>
              <a:latin typeface="Calibri Light" panose="020F0302020204030204"/>
              <a:ea typeface="+mn-ea"/>
              <a:cs typeface="+mn-cs"/>
            </a:rPr>
            <a:t>24-month </a:t>
          </a:r>
        </a:p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0" kern="1200" dirty="0">
              <a:solidFill>
                <a:sysClr val="window" lastClr="FFFFFF"/>
              </a:solidFill>
              <a:latin typeface="Calibri Light" panose="020F0302020204030204"/>
              <a:ea typeface="+mn-ea"/>
              <a:cs typeface="+mn-cs"/>
            </a:rPr>
            <a:t>Learning &amp; Action Collaborative</a:t>
          </a:r>
          <a:endParaRPr lang="en-US" sz="3200" b="0" kern="1200" dirty="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622805" y="2301922"/>
        <a:ext cx="2540116" cy="2139134"/>
      </dsp:txXfrm>
    </dsp:sp>
    <dsp:sp modelId="{CFA6E020-775F-4709-823F-36572EBB5EDF}">
      <dsp:nvSpPr>
        <dsp:cNvPr id="0" name=""/>
        <dsp:cNvSpPr/>
      </dsp:nvSpPr>
      <dsp:spPr>
        <a:xfrm rot="10819724">
          <a:off x="1116335" y="3038246"/>
          <a:ext cx="1452788" cy="647587"/>
        </a:xfrm>
        <a:prstGeom prst="lef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1B29C7-E373-430B-852F-AA1621A49CBD}">
      <dsp:nvSpPr>
        <dsp:cNvPr id="0" name=""/>
        <dsp:cNvSpPr/>
      </dsp:nvSpPr>
      <dsp:spPr>
        <a:xfrm>
          <a:off x="0" y="2316291"/>
          <a:ext cx="2158626" cy="1726901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ysClr val="window" lastClr="FFFFFF"/>
              </a:solidFill>
              <a:latin typeface="Calibri Light" panose="020F0302020204030204"/>
              <a:ea typeface="+mn-ea"/>
              <a:cs typeface="+mn-cs"/>
            </a:rPr>
            <a:t>Forming local and state-wide learning communities and sessions</a:t>
          </a:r>
        </a:p>
      </dsp:txBody>
      <dsp:txXfrm>
        <a:off x="50579" y="2366870"/>
        <a:ext cx="2057468" cy="1625743"/>
      </dsp:txXfrm>
    </dsp:sp>
    <dsp:sp modelId="{74DAE79F-C8F1-448E-8B1C-6E8AB1B51D65}">
      <dsp:nvSpPr>
        <dsp:cNvPr id="0" name=""/>
        <dsp:cNvSpPr/>
      </dsp:nvSpPr>
      <dsp:spPr>
        <a:xfrm rot="14095238">
          <a:off x="1796260" y="1192952"/>
          <a:ext cx="1661966" cy="647587"/>
        </a:xfrm>
        <a:prstGeom prst="lef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A37A77-D78B-4C61-B0F2-970D2595B61C}">
      <dsp:nvSpPr>
        <dsp:cNvPr id="0" name=""/>
        <dsp:cNvSpPr/>
      </dsp:nvSpPr>
      <dsp:spPr>
        <a:xfrm>
          <a:off x="1052219" y="0"/>
          <a:ext cx="2158626" cy="1726901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ysClr val="window" lastClr="FFFFFF"/>
              </a:solidFill>
              <a:latin typeface="Calibri Light" panose="020F0302020204030204"/>
              <a:ea typeface="+mn-ea"/>
              <a:cs typeface="+mn-cs"/>
            </a:rPr>
            <a:t>Building leadership and operational capacity</a:t>
          </a:r>
        </a:p>
      </dsp:txBody>
      <dsp:txXfrm>
        <a:off x="1102798" y="50579"/>
        <a:ext cx="2057468" cy="1625743"/>
      </dsp:txXfrm>
    </dsp:sp>
    <dsp:sp modelId="{19DE2F5F-3277-4970-8984-8DB196A51AD8}">
      <dsp:nvSpPr>
        <dsp:cNvPr id="0" name=""/>
        <dsp:cNvSpPr/>
      </dsp:nvSpPr>
      <dsp:spPr>
        <a:xfrm rot="18570802">
          <a:off x="4372751" y="1165393"/>
          <a:ext cx="1900001" cy="576372"/>
        </a:xfrm>
        <a:prstGeom prst="lef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9F8196-8741-459D-A8DE-2DB32B9A43E9}">
      <dsp:nvSpPr>
        <dsp:cNvPr id="0" name=""/>
        <dsp:cNvSpPr/>
      </dsp:nvSpPr>
      <dsp:spPr>
        <a:xfrm>
          <a:off x="4860044" y="26622"/>
          <a:ext cx="2158626" cy="1726901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ysClr val="window" lastClr="FFFFFF"/>
              </a:solidFill>
              <a:latin typeface="Calibri Light" panose="020F0302020204030204"/>
              <a:ea typeface="+mn-ea"/>
              <a:cs typeface="+mn-cs"/>
            </a:rPr>
            <a:t>Technical assistance from national health equity content experts  </a:t>
          </a:r>
        </a:p>
      </dsp:txBody>
      <dsp:txXfrm>
        <a:off x="4910623" y="77201"/>
        <a:ext cx="2057468" cy="1625743"/>
      </dsp:txXfrm>
    </dsp:sp>
    <dsp:sp modelId="{5A6AC126-C65B-4384-9561-94399F281132}">
      <dsp:nvSpPr>
        <dsp:cNvPr id="0" name=""/>
        <dsp:cNvSpPr/>
      </dsp:nvSpPr>
      <dsp:spPr>
        <a:xfrm rot="4093">
          <a:off x="5223118" y="3044048"/>
          <a:ext cx="1704208" cy="647587"/>
        </a:xfrm>
        <a:prstGeom prst="leftArrow">
          <a:avLst>
            <a:gd name="adj1" fmla="val 60000"/>
            <a:gd name="adj2" fmla="val 50000"/>
          </a:avLst>
        </a:prstGeom>
        <a:solidFill>
          <a:srgbClr val="4F81BD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FB958D-66B4-4AAF-9C03-32B65A1C43C2}">
      <dsp:nvSpPr>
        <dsp:cNvPr id="0" name=""/>
        <dsp:cNvSpPr/>
      </dsp:nvSpPr>
      <dsp:spPr>
        <a:xfrm>
          <a:off x="5720464" y="2251694"/>
          <a:ext cx="2617248" cy="1954005"/>
        </a:xfrm>
        <a:prstGeom prst="roundRect">
          <a:avLst>
            <a:gd name="adj" fmla="val 10000"/>
          </a:avLst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ysClr val="window" lastClr="FFFFFF"/>
              </a:solidFill>
              <a:latin typeface="Calibri Light" panose="020F0302020204030204"/>
              <a:ea typeface="+mn-ea"/>
              <a:cs typeface="+mn-cs"/>
            </a:rPr>
            <a:t>Applying evidence-based population tools for data gathering and work planning</a:t>
          </a:r>
        </a:p>
      </dsp:txBody>
      <dsp:txXfrm>
        <a:off x="5777695" y="2308925"/>
        <a:ext cx="2502786" cy="18395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2A4A07-1EE7-4014-93A8-68348030F5AE}" type="datetimeFigureOut">
              <a:rPr lang="en-US" smtClean="0"/>
              <a:t>10/4/2023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5592D-E058-4DFF-9E0B-27BE748B82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24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9AF654-1998-BE47-9AAB-DC5694F200E9}" type="slidenum">
              <a:rPr kumimoji="0" lang="en-US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35843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09E55-0F4F-406D-BA96-2E3158B4F22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312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09E55-0F4F-406D-BA96-2E3158B4F22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05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09E55-0F4F-406D-BA96-2E3158B4F22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6953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09E55-0F4F-406D-BA96-2E3158B4F22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456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09E55-0F4F-406D-BA96-2E3158B4F22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07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09E55-0F4F-406D-BA96-2E3158B4F22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129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E5592D-E058-4DFF-9E0B-27BE748B825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096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09E55-0F4F-406D-BA96-2E3158B4F22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682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E5592D-E058-4DFF-9E0B-27BE748B825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994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09E55-0F4F-406D-BA96-2E3158B4F22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135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09E55-0F4F-406D-BA96-2E3158B4F22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052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09E55-0F4F-406D-BA96-2E3158B4F22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8580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C09E55-0F4F-406D-BA96-2E3158B4F22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354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1039F-D5F4-0417-3914-7DA8346AC6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3E2DFB-CF5C-4EDE-B72C-D5B2013874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5125C-056D-8401-0621-FAFDA6CB3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A4DD5-E973-469B-A1D9-07B431B3959D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4745D-A546-D694-D083-AE9A0426C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DFFD0-4857-5623-E4B7-8B020205B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DE725-F630-4D1E-9D7C-BF89E5E210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29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5019F-0943-F9FC-EFFF-480DFFF8E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047422-7A39-7559-C861-378A0E24FA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742DA-4963-DAE0-42F3-49A99E0D5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70DF8-103C-4A65-8B10-B41430B466EB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8E4586-F7CA-D7FB-A1C8-F1B670316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CC47BD-3725-9594-4CDD-3CA45FFBD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DE725-F630-4D1E-9D7C-BF89E5E210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83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4B9E1F-0D92-B9CD-158E-785E5BF6AC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0F0981-A527-6C2E-7DEA-A7157C3E6D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44839-2E49-EB68-8170-BF54930D3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5AFD-FF06-41EC-87EF-327086DCB064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EE8FF-ED40-F2C6-F18C-CBB3B1CC8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B23BB-7F98-9398-893E-327E6AE4F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DE725-F630-4D1E-9D7C-BF89E5E210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171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6FFBA-F467-6901-EB98-AB706DDE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0072E-1EE6-5626-432F-4EBEB4532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C4325-16CB-2022-58DC-168BB0EA4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C61D6-9F81-4A14-98FD-680E02D4CBE7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78EA1-7200-EF72-0B58-E34A47CD2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CC9284-EB22-3E4B-DCB0-6D422DD3B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DE725-F630-4D1E-9D7C-BF89E5E210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765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0D025-87B0-D124-D8F2-95D62A6CB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1B61F6-6333-E060-EBCD-D76E812783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B78E8-CCCA-F48F-FB27-ECBCD19F4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7FBB4-147F-4FF1-89E1-60B56B01CA47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D4E91-406E-4191-6CB3-4E6199EEF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F19F1-9145-F2E8-C76C-E49D1E03B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DE725-F630-4D1E-9D7C-BF89E5E210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994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B4162-F336-5F35-74E5-A98B74FDD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FCE19-C7FB-D234-8924-4FB3C791B7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AA1400-E5B3-5501-7E2C-C4C59D1C66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C38F83-3670-3018-516F-BA647BE14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4FCD3-8B1B-4555-8E65-044B69AC5AA2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494805-BF4F-F075-92F7-3BAC54349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17C4BC-CF75-E75D-37F7-37DA59874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DE725-F630-4D1E-9D7C-BF89E5E210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079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CDA73-8BA8-0908-A877-EDD5FF13F2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B2C9E4-A0DB-25E6-7514-A0AF09BE93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7F12F6-DAAD-3888-C5C5-5BEBAE5BFE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74D603-D03A-5C45-40F9-DCDEDDEF8E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AB3BD4-23B1-A40F-4A13-10F6D71591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26BFD8-DE77-0AFC-1E65-8EDD7EACB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C48EF-11AA-465B-8187-53357F2B2746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8399F9-2003-590A-7784-FDD2C6854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9C4289-E8A0-67F3-351B-6D1DF478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DE725-F630-4D1E-9D7C-BF89E5E210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769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E6F86-2CBC-E98E-2E68-983CF5C4E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469F57-E7D1-826E-6A88-914A29D7B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C5C2-C697-4100-B08C-FED49C3DF903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0A6754-8597-F5C4-BBAB-F5E6D1CF7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C4D9B0-B9DF-877B-6D17-554AA9A02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DE725-F630-4D1E-9D7C-BF89E5E210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189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F5055A-B6BC-EDBC-C2FE-F696A8F81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24F0E-AE57-4ACF-B143-C78C9480EB00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2499CB-EC7C-0392-A949-4F2D8F808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8F3036-7D4D-C80E-FD44-AF1F9997F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DE725-F630-4D1E-9D7C-BF89E5E210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2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95A38-809A-31DB-471F-9691EA183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59151-B461-23E4-6FCC-7528824C8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A84B5B-087F-92EA-FBDD-4E90F80E76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2292DB-7518-4881-80C8-E794FAC23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D6DA6-637A-487C-8B61-0965DCB88B40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9C6D4A-7385-CBF2-F477-22C58BB47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4BA5D1-2585-6923-C1D3-A141842E8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DE725-F630-4D1E-9D7C-BF89E5E210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102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189DC-C3A6-D340-3676-AE1BC8E99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6735F4-7837-B923-6B9E-F973FE6A15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3FD146-B599-C531-45D9-6AD215D58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4F9680-3DD8-3A78-FE22-B9B7DC8E2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83F7D-29A4-4B35-9B26-8BB311B37B75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12EC91-E440-7E3F-3970-6C0E8C80D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5E7548-5F3F-09DB-C8AE-E5B72E601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DE725-F630-4D1E-9D7C-BF89E5E210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0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BC6C9F-7FA6-467A-DBEA-7CC2D071A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DA5F23-63AB-B063-D5DA-772C6E9FC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E356D-C473-714F-E723-C6FA80A1D1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63098-8A78-46C2-B02B-1785B07E9ADE}" type="datetime1">
              <a:rPr lang="en-US" smtClean="0"/>
              <a:t>10/4/2023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BB948-79EA-F625-0B58-B7F305E723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26511-456D-C5B6-BC92-15A89B4EA0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DE725-F630-4D1E-9D7C-BF89E5E210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074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17" Type="http://schemas.openxmlformats.org/officeDocument/2006/relationships/image" Target="../media/image3.png"/><Relationship Id="rId2" Type="http://schemas.openxmlformats.org/officeDocument/2006/relationships/image" Target="../media/image5.pn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hyperlink" Target="https://docs.google.com/spreadsheets/d/1pPkS3tNRkCuvyLmpPcMjb1EZT8BwuUWS/edit#gid=828181522" TargetMode="External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32.png"/><Relationship Id="rId18" Type="http://schemas.openxmlformats.org/officeDocument/2006/relationships/image" Target="../media/image3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17" Type="http://schemas.openxmlformats.org/officeDocument/2006/relationships/image" Target="../media/image2.png"/><Relationship Id="rId2" Type="http://schemas.openxmlformats.org/officeDocument/2006/relationships/image" Target="../media/image5.png"/><Relationship Id="rId16" Type="http://schemas.openxmlformats.org/officeDocument/2006/relationships/image" Target="../media/image3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Relationship Id="rId14" Type="http://schemas.openxmlformats.org/officeDocument/2006/relationships/image" Target="../media/image3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42529" y="6466000"/>
            <a:ext cx="3417147" cy="19492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defTabSz="609630">
              <a:spcBef>
                <a:spcPts val="80"/>
              </a:spcBef>
            </a:pPr>
            <a:r>
              <a:rPr sz="1200" kern="0" dirty="0">
                <a:solidFill>
                  <a:srgbClr val="FFFFFF"/>
                </a:solidFill>
                <a:latin typeface="Tahoma"/>
                <a:cs typeface="Tahoma"/>
              </a:rPr>
              <a:t>Prepared</a:t>
            </a:r>
            <a:r>
              <a:rPr sz="1200" kern="0" spc="-10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kern="0" dirty="0">
                <a:solidFill>
                  <a:srgbClr val="FFFFFF"/>
                </a:solidFill>
                <a:latin typeface="Tahoma"/>
                <a:cs typeface="Tahoma"/>
              </a:rPr>
              <a:t>by</a:t>
            </a:r>
            <a:r>
              <a:rPr sz="1200" kern="0" spc="-11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kern="0" dirty="0">
                <a:solidFill>
                  <a:srgbClr val="FFFFFF"/>
                </a:solidFill>
                <a:latin typeface="Tahoma"/>
                <a:cs typeface="Tahoma"/>
              </a:rPr>
              <a:t>Care</a:t>
            </a:r>
            <a:r>
              <a:rPr sz="1200" kern="0" spc="-1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kern="0" spc="-7" dirty="0">
                <a:solidFill>
                  <a:srgbClr val="FFFFFF"/>
                </a:solidFill>
                <a:latin typeface="Tahoma"/>
                <a:cs typeface="Tahoma"/>
              </a:rPr>
              <a:t>Transformation</a:t>
            </a:r>
            <a:r>
              <a:rPr sz="1200" kern="0" spc="-10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kern="0" spc="-13" dirty="0">
                <a:solidFill>
                  <a:srgbClr val="FFFFFF"/>
                </a:solidFill>
                <a:latin typeface="Tahoma"/>
                <a:cs typeface="Tahoma"/>
              </a:rPr>
              <a:t>Collaborative</a:t>
            </a:r>
            <a:r>
              <a:rPr sz="1200" kern="0" spc="-11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kern="0" dirty="0">
                <a:solidFill>
                  <a:srgbClr val="FFFFFF"/>
                </a:solidFill>
                <a:latin typeface="Tahoma"/>
                <a:cs typeface="Tahoma"/>
              </a:rPr>
              <a:t>of</a:t>
            </a:r>
            <a:r>
              <a:rPr sz="1200" kern="0" spc="-117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200" kern="0" spc="-17" dirty="0">
                <a:solidFill>
                  <a:srgbClr val="FFFFFF"/>
                </a:solidFill>
                <a:latin typeface="Tahoma"/>
                <a:cs typeface="Tahoma"/>
              </a:rPr>
              <a:t>RI</a:t>
            </a:r>
            <a:endParaRPr sz="1200" kern="0" dirty="0">
              <a:solidFill>
                <a:sysClr val="windowText" lastClr="000000"/>
              </a:solidFill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297676"/>
            <a:ext cx="12192000" cy="560493"/>
          </a:xfrm>
          <a:custGeom>
            <a:avLst/>
            <a:gdLst/>
            <a:ahLst/>
            <a:cxnLst/>
            <a:rect l="l" t="t" r="r" b="b"/>
            <a:pathLst>
              <a:path w="18288000" h="840740">
                <a:moveTo>
                  <a:pt x="18288000" y="0"/>
                </a:moveTo>
                <a:lnTo>
                  <a:pt x="0" y="0"/>
                </a:lnTo>
                <a:lnTo>
                  <a:pt x="0" y="840485"/>
                </a:lnTo>
                <a:lnTo>
                  <a:pt x="18288000" y="840485"/>
                </a:lnTo>
                <a:lnTo>
                  <a:pt x="18288000" y="0"/>
                </a:lnTo>
                <a:close/>
              </a:path>
            </a:pathLst>
          </a:custGeom>
          <a:solidFill>
            <a:srgbClr val="F7B31D"/>
          </a:solidFill>
        </p:spPr>
        <p:txBody>
          <a:bodyPr wrap="square" lIns="0" tIns="0" rIns="0" bIns="0" rtlCol="0"/>
          <a:lstStyle/>
          <a:p>
            <a:pPr defTabSz="609630"/>
            <a:endParaRPr sz="1200" kern="0" dirty="0">
              <a:solidFill>
                <a:sysClr val="windowText" lastClr="000000"/>
              </a:solidFill>
            </a:endParaRP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5F761B70-A52D-114D-8F06-1A961DBD51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3785" y="4197987"/>
            <a:ext cx="11484429" cy="1839203"/>
          </a:xfrm>
          <a:prstGeom prst="rect">
            <a:avLst/>
          </a:prstGeom>
        </p:spPr>
        <p:txBody>
          <a:bodyPr vert="horz" wrap="square" lIns="0" tIns="10904" rIns="0" bIns="0" rtlCol="0" anchor="t">
            <a:spAutoFit/>
          </a:bodyPr>
          <a:lstStyle/>
          <a:p>
            <a:pPr marL="8255" algn="ctr">
              <a:spcBef>
                <a:spcPts val="86"/>
              </a:spcBef>
            </a:pPr>
            <a:r>
              <a:rPr lang="en-US" sz="4400" dirty="0">
                <a:latin typeface="Calibri"/>
              </a:rPr>
              <a:t>Bridging the Clinica</a:t>
            </a:r>
            <a:r>
              <a:rPr lang="en-US" dirty="0">
                <a:latin typeface="Calibri"/>
              </a:rPr>
              <a:t>l &amp; Community Divide</a:t>
            </a:r>
            <a:r>
              <a:rPr lang="en-US" sz="4400" dirty="0">
                <a:latin typeface="Calibri"/>
              </a:rPr>
              <a:t>:</a:t>
            </a:r>
            <a:br>
              <a:rPr lang="en-US" sz="4400" dirty="0">
                <a:latin typeface="Calibri"/>
              </a:rPr>
            </a:br>
            <a:r>
              <a:rPr lang="en-US" sz="4400" i="1" dirty="0">
                <a:latin typeface="Calibri"/>
              </a:rPr>
              <a:t>The Rhode to Equity Journey</a:t>
            </a:r>
            <a:br>
              <a:rPr lang="en-US" sz="4400" i="1" dirty="0">
                <a:latin typeface="Calibri"/>
              </a:rPr>
            </a:br>
            <a:endParaRPr lang="en-US" sz="4400" i="1" dirty="0">
              <a:latin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75558" y="2438527"/>
            <a:ext cx="4105235" cy="111158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52F0B6D-2ECE-AE8C-F993-ED58EC1801F3}"/>
              </a:ext>
            </a:extLst>
          </p:cNvPr>
          <p:cNvGrpSpPr/>
          <p:nvPr/>
        </p:nvGrpSpPr>
        <p:grpSpPr>
          <a:xfrm>
            <a:off x="4203412" y="708133"/>
            <a:ext cx="3519362" cy="1722486"/>
            <a:chOff x="4203412" y="708133"/>
            <a:chExt cx="3519362" cy="172248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3412" y="708133"/>
              <a:ext cx="1719646" cy="1719646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5145" y="712062"/>
              <a:ext cx="1727629" cy="1718557"/>
            </a:xfrm>
            <a:prstGeom prst="rect">
              <a:avLst/>
            </a:prstGeom>
          </p:spPr>
        </p:pic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D6576-AEE4-7294-FB9B-F50CDEA21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DE725-F630-4D1E-9D7C-BF89E5E2101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445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7730AEBB-4EB1-F666-501C-F5714A9AD3AF}"/>
              </a:ext>
            </a:extLst>
          </p:cNvPr>
          <p:cNvGrpSpPr/>
          <p:nvPr/>
        </p:nvGrpSpPr>
        <p:grpSpPr>
          <a:xfrm>
            <a:off x="0" y="6308316"/>
            <a:ext cx="12192000" cy="556185"/>
            <a:chOff x="-9525" y="9467848"/>
            <a:chExt cx="18288000" cy="834278"/>
          </a:xfrm>
        </p:grpSpPr>
        <p:grpSp>
          <p:nvGrpSpPr>
            <p:cNvPr id="2" name="Group 2"/>
            <p:cNvGrpSpPr>
              <a:grpSpLocks noChangeAspect="1"/>
            </p:cNvGrpSpPr>
            <p:nvPr/>
          </p:nvGrpSpPr>
          <p:grpSpPr>
            <a:xfrm>
              <a:off x="-9525" y="9467848"/>
              <a:ext cx="18288000" cy="819151"/>
              <a:chOff x="0" y="0"/>
              <a:chExt cx="24384000" cy="1092202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24384000" cy="1092200"/>
              </a:xfrm>
              <a:custGeom>
                <a:avLst/>
                <a:gdLst/>
                <a:ahLst/>
                <a:cxnLst/>
                <a:rect l="l" t="t" r="r" b="b"/>
                <a:pathLst>
                  <a:path w="24384000" h="1092200">
                    <a:moveTo>
                      <a:pt x="0" y="0"/>
                    </a:moveTo>
                    <a:lnTo>
                      <a:pt x="24384000" y="0"/>
                    </a:lnTo>
                    <a:lnTo>
                      <a:pt x="24384000" y="1092200"/>
                    </a:lnTo>
                    <a:lnTo>
                      <a:pt x="0" y="1092200"/>
                    </a:lnTo>
                    <a:close/>
                  </a:path>
                </a:pathLst>
              </a:custGeom>
              <a:solidFill>
                <a:srgbClr val="00B0F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-9525" y="9610516"/>
              <a:ext cx="18288000" cy="691610"/>
            </a:xfrm>
            <a:custGeom>
              <a:avLst/>
              <a:gdLst/>
              <a:ahLst/>
              <a:cxnLst/>
              <a:rect l="l" t="t" r="r" b="b"/>
              <a:pathLst>
                <a:path w="24384000" h="922147">
                  <a:moveTo>
                    <a:pt x="0" y="0"/>
                  </a:moveTo>
                  <a:lnTo>
                    <a:pt x="24384000" y="0"/>
                  </a:lnTo>
                  <a:lnTo>
                    <a:pt x="24384000" y="922147"/>
                  </a:lnTo>
                  <a:lnTo>
                    <a:pt x="0" y="922147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AutoShape 8"/>
          <p:cNvSpPr/>
          <p:nvPr/>
        </p:nvSpPr>
        <p:spPr>
          <a:xfrm>
            <a:off x="188260" y="641350"/>
            <a:ext cx="11858858" cy="0"/>
          </a:xfrm>
          <a:prstGeom prst="line">
            <a:avLst/>
          </a:prstGeom>
          <a:ln w="28575" cap="flat">
            <a:solidFill>
              <a:srgbClr val="F7B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425666" y="1059380"/>
            <a:ext cx="11340667" cy="556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1"/>
              </a:lnSpc>
            </a:pPr>
            <a:r>
              <a:rPr lang="en-US" sz="3734" spc="-149" dirty="0">
                <a:solidFill>
                  <a:srgbClr val="0070C0"/>
                </a:solidFill>
                <a:latin typeface="Open Sans Bold"/>
              </a:rPr>
              <a:t>What were the project strategic goals &amp; objectives?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8E16E466-38FA-6D24-702F-2C9BDB527044}"/>
              </a:ext>
            </a:extLst>
          </p:cNvPr>
          <p:cNvSpPr txBox="1">
            <a:spLocks/>
          </p:cNvSpPr>
          <p:nvPr/>
        </p:nvSpPr>
        <p:spPr>
          <a:xfrm>
            <a:off x="631749" y="2033843"/>
            <a:ext cx="10453688" cy="3619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76" indent="-514376">
              <a:spcBef>
                <a:spcPts val="2400"/>
              </a:spcBef>
              <a:buFont typeface="Arial" pitchFamily="34" charset="0"/>
              <a:buAutoNum type="arabicPeriod"/>
            </a:pPr>
            <a:r>
              <a:rPr lang="en-US" sz="2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To enhance place-based teams with local partners and community residents to improve population health with an equity lens</a:t>
            </a:r>
            <a:endParaRPr lang="en-US" sz="2133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514376" indent="-514376">
              <a:spcBef>
                <a:spcPts val="2400"/>
              </a:spcBef>
              <a:buFont typeface="Calibri Light" panose="020F0302020204030204"/>
              <a:buAutoNum type="arabicPeriod"/>
            </a:pPr>
            <a:r>
              <a:rPr lang="en-US" sz="2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Apply evidence-based Pathways to Population Health tools to more effectively build community-clinical linkages that reduce health disparities (physical and behavioral) and their social drivers.</a:t>
            </a:r>
          </a:p>
          <a:p>
            <a:pPr marL="514376" indent="-514376">
              <a:spcBef>
                <a:spcPts val="2400"/>
              </a:spcBef>
              <a:buFont typeface="Calibri Light" panose="020F0302020204030204"/>
              <a:buAutoNum type="arabicPeriod"/>
            </a:pPr>
            <a:r>
              <a:rPr lang="en-US" sz="26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Use clinical and community data to identify population health needs, test strategic actions, and build sustainable community solutions</a:t>
            </a:r>
            <a:endParaRPr lang="en-US" sz="2133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Slide Number Placeholder 29">
            <a:extLst>
              <a:ext uri="{FF2B5EF4-FFF2-40B4-BE49-F238E27FC236}">
                <a16:creationId xmlns:a16="http://schemas.microsoft.com/office/drawing/2014/main" id="{BECDD513-170B-EBB5-D225-F75BC5B52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363" y="6554158"/>
            <a:ext cx="1422400" cy="243417"/>
          </a:xfrm>
        </p:spPr>
        <p:txBody>
          <a:bodyPr/>
          <a:lstStyle/>
          <a:p>
            <a:fld id="{B6F15528-21DE-4FAA-801E-634DDDAF4B2B}" type="slidenum">
              <a:rPr lang="en-US">
                <a:solidFill>
                  <a:schemeClr val="bg1"/>
                </a:solidFill>
              </a:rPr>
              <a:pPr/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31DB6D-8F7C-F4EA-F931-EB667DEE0C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971" b="1234"/>
          <a:stretch>
            <a:fillRect/>
          </a:stretch>
        </p:blipFill>
        <p:spPr>
          <a:xfrm>
            <a:off x="9608718" y="130147"/>
            <a:ext cx="2438400" cy="67733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68A1B18-E348-4262-D48E-BD31A49D9388}"/>
              </a:ext>
            </a:extLst>
          </p:cNvPr>
          <p:cNvGrpSpPr/>
          <p:nvPr/>
        </p:nvGrpSpPr>
        <p:grpSpPr>
          <a:xfrm>
            <a:off x="8004340" y="64062"/>
            <a:ext cx="1604378" cy="743415"/>
            <a:chOff x="4203412" y="708133"/>
            <a:chExt cx="3519362" cy="172248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6FB2AD1-7CE1-D221-F252-09165C244F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3412" y="708133"/>
              <a:ext cx="1719646" cy="171964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8CC4CEA-ABC0-59FF-14C0-DBE884C23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5145" y="712062"/>
              <a:ext cx="1727629" cy="17185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7609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6306422"/>
            <a:ext cx="12192000" cy="546101"/>
            <a:chOff x="0" y="0"/>
            <a:chExt cx="24384000" cy="10922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92200"/>
            </a:xfrm>
            <a:custGeom>
              <a:avLst/>
              <a:gdLst/>
              <a:ahLst/>
              <a:cxnLst/>
              <a:rect l="l" t="t" r="r" b="b"/>
              <a:pathLst>
                <a:path w="24384000" h="1092200">
                  <a:moveTo>
                    <a:pt x="0" y="0"/>
                  </a:moveTo>
                  <a:lnTo>
                    <a:pt x="24384000" y="0"/>
                  </a:lnTo>
                  <a:lnTo>
                    <a:pt x="243840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r="971" b="1234"/>
          <a:stretch>
            <a:fillRect/>
          </a:stretch>
        </p:blipFill>
        <p:spPr>
          <a:xfrm>
            <a:off x="9608718" y="130147"/>
            <a:ext cx="2438400" cy="6773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0" y="6396911"/>
            <a:ext cx="12192000" cy="461089"/>
            <a:chOff x="0" y="0"/>
            <a:chExt cx="24384000" cy="9221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922147"/>
            </a:xfrm>
            <a:custGeom>
              <a:avLst/>
              <a:gdLst/>
              <a:ahLst/>
              <a:cxnLst/>
              <a:rect l="l" t="t" r="r" b="b"/>
              <a:pathLst>
                <a:path w="24384000" h="922147">
                  <a:moveTo>
                    <a:pt x="0" y="0"/>
                  </a:moveTo>
                  <a:lnTo>
                    <a:pt x="24384000" y="0"/>
                  </a:lnTo>
                  <a:lnTo>
                    <a:pt x="24384000" y="922147"/>
                  </a:lnTo>
                  <a:lnTo>
                    <a:pt x="0" y="922147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899161" y="6485257"/>
            <a:ext cx="2621280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1" b="0" i="0" u="none" strike="noStrike" kern="1200" cap="none" spc="-47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5/12/2022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823962" y="6485257"/>
            <a:ext cx="2621280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14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1" b="0" i="0" u="none" strike="noStrike" kern="1200" cap="none" spc="-47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‹#›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42361" y="6488770"/>
            <a:ext cx="4919479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1" b="0" i="0" u="none" strike="noStrike" kern="1200" cap="none" spc="-4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Prepared by Care Transformation Collaborative of RI</a:t>
            </a:r>
          </a:p>
        </p:txBody>
      </p:sp>
      <p:grpSp>
        <p:nvGrpSpPr>
          <p:cNvPr id="10" name="Group 10"/>
          <p:cNvGrpSpPr>
            <a:grpSpLocks noChangeAspect="1"/>
          </p:cNvGrpSpPr>
          <p:nvPr/>
        </p:nvGrpSpPr>
        <p:grpSpPr>
          <a:xfrm rot="-10800000">
            <a:off x="0" y="0"/>
            <a:ext cx="12192000" cy="695460"/>
            <a:chOff x="0" y="0"/>
            <a:chExt cx="24384000" cy="139092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4384000" cy="1390904"/>
            </a:xfrm>
            <a:custGeom>
              <a:avLst/>
              <a:gdLst/>
              <a:ahLst/>
              <a:cxnLst/>
              <a:rect l="l" t="t" r="r" b="b"/>
              <a:pathLst>
                <a:path w="24384000" h="1390904">
                  <a:moveTo>
                    <a:pt x="0" y="0"/>
                  </a:moveTo>
                  <a:lnTo>
                    <a:pt x="24384000" y="0"/>
                  </a:lnTo>
                  <a:lnTo>
                    <a:pt x="24384000" y="1390904"/>
                  </a:lnTo>
                  <a:lnTo>
                    <a:pt x="0" y="1390904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6215" y="73090"/>
            <a:ext cx="12192000" cy="721218"/>
            <a:chOff x="0" y="0"/>
            <a:chExt cx="24384000" cy="144243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4384000" cy="1442466"/>
            </a:xfrm>
            <a:custGeom>
              <a:avLst/>
              <a:gdLst/>
              <a:ahLst/>
              <a:cxnLst/>
              <a:rect l="l" t="t" r="r" b="b"/>
              <a:pathLst>
                <a:path w="24384000" h="1442466">
                  <a:moveTo>
                    <a:pt x="0" y="0"/>
                  </a:moveTo>
                  <a:lnTo>
                    <a:pt x="24384000" y="0"/>
                  </a:lnTo>
                  <a:lnTo>
                    <a:pt x="24384000" y="1442466"/>
                  </a:lnTo>
                  <a:lnTo>
                    <a:pt x="0" y="1442466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0" y="6297770"/>
            <a:ext cx="12192000" cy="560232"/>
            <a:chOff x="0" y="0"/>
            <a:chExt cx="24384000" cy="11204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384000" cy="1120521"/>
            </a:xfrm>
            <a:custGeom>
              <a:avLst/>
              <a:gdLst/>
              <a:ahLst/>
              <a:cxnLst/>
              <a:rect l="l" t="t" r="r" b="b"/>
              <a:pathLst>
                <a:path w="24384000" h="1120521">
                  <a:moveTo>
                    <a:pt x="0" y="0"/>
                  </a:moveTo>
                  <a:lnTo>
                    <a:pt x="24384000" y="0"/>
                  </a:lnTo>
                  <a:lnTo>
                    <a:pt x="24384000" y="1120521"/>
                  </a:lnTo>
                  <a:lnTo>
                    <a:pt x="0" y="1120521"/>
                  </a:lnTo>
                  <a:close/>
                </a:path>
              </a:pathLst>
            </a:custGeom>
            <a:solidFill>
              <a:srgbClr val="F7B31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620340" y="4038600"/>
            <a:ext cx="10807969" cy="534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spc="-132" dirty="0">
                <a:solidFill>
                  <a:srgbClr val="0070C0"/>
                </a:solidFill>
                <a:latin typeface="Open Sans Bold"/>
              </a:rPr>
              <a:t>Planning, Strategies, and Tools </a:t>
            </a:r>
            <a:endParaRPr kumimoji="0" lang="en-US" sz="5400" b="0" i="0" u="none" strike="noStrike" kern="1200" cap="none" spc="-135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Open Sans Bold"/>
              <a:ea typeface="+mn-ea"/>
              <a:cs typeface="+mn-cs"/>
            </a:endParaRPr>
          </a:p>
        </p:txBody>
      </p:sp>
      <p:sp>
        <p:nvSpPr>
          <p:cNvPr id="25" name="Slide Number Placeholder 29">
            <a:extLst>
              <a:ext uri="{FF2B5EF4-FFF2-40B4-BE49-F238E27FC236}">
                <a16:creationId xmlns:a16="http://schemas.microsoft.com/office/drawing/2014/main" id="{D594B47D-218C-B05F-D224-D8D227504707}"/>
              </a:ext>
            </a:extLst>
          </p:cNvPr>
          <p:cNvSpPr txBox="1">
            <a:spLocks/>
          </p:cNvSpPr>
          <p:nvPr/>
        </p:nvSpPr>
        <p:spPr>
          <a:xfrm>
            <a:off x="10687363" y="6554158"/>
            <a:ext cx="1422400" cy="243417"/>
          </a:xfrm>
          <a:prstGeom prst="rect">
            <a:avLst/>
          </a:prstGeom>
        </p:spPr>
        <p:txBody>
          <a:bodyPr vert="horz" lIns="60960" tIns="30480" rIns="60960" bIns="3048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736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r="971" b="1234"/>
          <a:stretch>
            <a:fillRect/>
          </a:stretch>
        </p:blipFill>
        <p:spPr>
          <a:xfrm>
            <a:off x="9608718" y="130147"/>
            <a:ext cx="2438400" cy="67733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730AEBB-4EB1-F666-501C-F5714A9AD3AF}"/>
              </a:ext>
            </a:extLst>
          </p:cNvPr>
          <p:cNvGrpSpPr/>
          <p:nvPr/>
        </p:nvGrpSpPr>
        <p:grpSpPr>
          <a:xfrm>
            <a:off x="0" y="6308316"/>
            <a:ext cx="12192000" cy="556185"/>
            <a:chOff x="-9525" y="9467848"/>
            <a:chExt cx="18288000" cy="834278"/>
          </a:xfrm>
        </p:grpSpPr>
        <p:grpSp>
          <p:nvGrpSpPr>
            <p:cNvPr id="2" name="Group 2"/>
            <p:cNvGrpSpPr>
              <a:grpSpLocks noChangeAspect="1"/>
            </p:cNvGrpSpPr>
            <p:nvPr/>
          </p:nvGrpSpPr>
          <p:grpSpPr>
            <a:xfrm>
              <a:off x="-9525" y="9467848"/>
              <a:ext cx="18288000" cy="819151"/>
              <a:chOff x="0" y="0"/>
              <a:chExt cx="24384000" cy="1092202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24384000" cy="1092200"/>
              </a:xfrm>
              <a:custGeom>
                <a:avLst/>
                <a:gdLst/>
                <a:ahLst/>
                <a:cxnLst/>
                <a:rect l="l" t="t" r="r" b="b"/>
                <a:pathLst>
                  <a:path w="24384000" h="1092200">
                    <a:moveTo>
                      <a:pt x="0" y="0"/>
                    </a:moveTo>
                    <a:lnTo>
                      <a:pt x="24384000" y="0"/>
                    </a:lnTo>
                    <a:lnTo>
                      <a:pt x="24384000" y="1092200"/>
                    </a:lnTo>
                    <a:lnTo>
                      <a:pt x="0" y="1092200"/>
                    </a:lnTo>
                    <a:close/>
                  </a:path>
                </a:pathLst>
              </a:custGeom>
              <a:solidFill>
                <a:srgbClr val="00B0F0"/>
              </a:solidFill>
            </p:spPr>
            <p:txBody>
              <a:bodyPr/>
              <a:lstStyle/>
              <a:p>
                <a:endParaRPr lang="en-US" sz="1200" dirty="0"/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-9525" y="9610516"/>
              <a:ext cx="18288000" cy="691610"/>
            </a:xfrm>
            <a:custGeom>
              <a:avLst/>
              <a:gdLst/>
              <a:ahLst/>
              <a:cxnLst/>
              <a:rect l="l" t="t" r="r" b="b"/>
              <a:pathLst>
                <a:path w="24384000" h="922147">
                  <a:moveTo>
                    <a:pt x="0" y="0"/>
                  </a:moveTo>
                  <a:lnTo>
                    <a:pt x="24384000" y="0"/>
                  </a:lnTo>
                  <a:lnTo>
                    <a:pt x="24384000" y="922147"/>
                  </a:lnTo>
                  <a:lnTo>
                    <a:pt x="0" y="922147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 sz="1200" dirty="0"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r="971" b="1234"/>
          <a:stretch>
            <a:fillRect/>
          </a:stretch>
        </p:blipFill>
        <p:spPr>
          <a:xfrm>
            <a:off x="9608718" y="130147"/>
            <a:ext cx="2438400" cy="677333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188260" y="641350"/>
            <a:ext cx="11858858" cy="0"/>
          </a:xfrm>
          <a:prstGeom prst="line">
            <a:avLst/>
          </a:prstGeom>
          <a:ln w="28575" cap="flat">
            <a:solidFill>
              <a:srgbClr val="F7B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 dirty="0"/>
          </a:p>
        </p:txBody>
      </p:sp>
      <p:sp>
        <p:nvSpPr>
          <p:cNvPr id="12" name="TextBox 12"/>
          <p:cNvSpPr txBox="1"/>
          <p:nvPr/>
        </p:nvSpPr>
        <p:spPr>
          <a:xfrm>
            <a:off x="188261" y="805327"/>
            <a:ext cx="11340667" cy="526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1"/>
              </a:lnSpc>
            </a:pPr>
            <a:r>
              <a:rPr lang="en-US" sz="3200" spc="-149" dirty="0">
                <a:solidFill>
                  <a:srgbClr val="0070C0"/>
                </a:solidFill>
                <a:latin typeface="Open Sans Bold"/>
              </a:rPr>
              <a:t>Y1 – Planning, Data Collection and Infrastructure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247598" y="6544905"/>
            <a:ext cx="3696805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41"/>
              </a:lnSpc>
            </a:pPr>
            <a:r>
              <a:rPr lang="en-US" sz="1201" spc="-47" dirty="0">
                <a:solidFill>
                  <a:srgbClr val="FFFFFF"/>
                </a:solidFill>
                <a:latin typeface="Open Sans"/>
              </a:rPr>
              <a:t>Prepared by Care Transformation Collaborative of RI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088FEBB-2EBB-5569-80C4-F2B50091EB7F}"/>
              </a:ext>
            </a:extLst>
          </p:cNvPr>
          <p:cNvSpPr/>
          <p:nvPr/>
        </p:nvSpPr>
        <p:spPr>
          <a:xfrm>
            <a:off x="6339851" y="1910203"/>
            <a:ext cx="988370" cy="923185"/>
          </a:xfrm>
          <a:prstGeom prst="ellipse">
            <a:avLst/>
          </a:prstGeom>
          <a:solidFill>
            <a:srgbClr val="2683C7"/>
          </a:solidFill>
          <a:ln>
            <a:solidFill>
              <a:srgbClr val="2683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Graphic 10" descr="Boardroom with solid fill">
            <a:extLst>
              <a:ext uri="{FF2B5EF4-FFF2-40B4-BE49-F238E27FC236}">
                <a16:creationId xmlns:a16="http://schemas.microsoft.com/office/drawing/2014/main" id="{4021E993-ABE1-F6A1-0BBA-84D20FFB6CF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68879" y="1886262"/>
            <a:ext cx="959342" cy="959342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0A29BE3F-D7B6-FBA8-ECD2-971FDD529872}"/>
              </a:ext>
            </a:extLst>
          </p:cNvPr>
          <p:cNvSpPr/>
          <p:nvPr/>
        </p:nvSpPr>
        <p:spPr>
          <a:xfrm>
            <a:off x="6339851" y="4373401"/>
            <a:ext cx="988370" cy="923185"/>
          </a:xfrm>
          <a:prstGeom prst="ellipse">
            <a:avLst/>
          </a:prstGeom>
          <a:solidFill>
            <a:srgbClr val="2683C7"/>
          </a:solidFill>
          <a:ln>
            <a:solidFill>
              <a:srgbClr val="2683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Graphic 15" descr="Stopwatch 75% with solid fill">
            <a:extLst>
              <a:ext uri="{FF2B5EF4-FFF2-40B4-BE49-F238E27FC236}">
                <a16:creationId xmlns:a16="http://schemas.microsoft.com/office/drawing/2014/main" id="{17683F1B-1632-D174-E752-3F7C9A96235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90021" y="4390163"/>
            <a:ext cx="888029" cy="888029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132CEA1B-EACF-3CE0-1C8E-F680109097EB}"/>
              </a:ext>
            </a:extLst>
          </p:cNvPr>
          <p:cNvSpPr/>
          <p:nvPr/>
        </p:nvSpPr>
        <p:spPr>
          <a:xfrm>
            <a:off x="1076862" y="1711548"/>
            <a:ext cx="988370" cy="923185"/>
          </a:xfrm>
          <a:prstGeom prst="ellipse">
            <a:avLst/>
          </a:prstGeom>
          <a:solidFill>
            <a:srgbClr val="2683C7"/>
          </a:solidFill>
          <a:ln>
            <a:solidFill>
              <a:srgbClr val="2683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Graphic 18" descr="Map with pin with solid fill">
            <a:extLst>
              <a:ext uri="{FF2B5EF4-FFF2-40B4-BE49-F238E27FC236}">
                <a16:creationId xmlns:a16="http://schemas.microsoft.com/office/drawing/2014/main" id="{06772DB0-2F1E-D83C-60AF-34695B41BF3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11377" y="1671313"/>
            <a:ext cx="906839" cy="906839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62AAC2DB-927A-334C-5CE1-8DE2F7AD90C8}"/>
              </a:ext>
            </a:extLst>
          </p:cNvPr>
          <p:cNvSpPr/>
          <p:nvPr/>
        </p:nvSpPr>
        <p:spPr>
          <a:xfrm>
            <a:off x="1061332" y="2774738"/>
            <a:ext cx="988370" cy="923185"/>
          </a:xfrm>
          <a:prstGeom prst="ellipse">
            <a:avLst/>
          </a:prstGeom>
          <a:solidFill>
            <a:srgbClr val="2683C7"/>
          </a:solidFill>
          <a:ln>
            <a:solidFill>
              <a:srgbClr val="2683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Graphic 20" descr="Classroom with solid fill">
            <a:extLst>
              <a:ext uri="{FF2B5EF4-FFF2-40B4-BE49-F238E27FC236}">
                <a16:creationId xmlns:a16="http://schemas.microsoft.com/office/drawing/2014/main" id="{E7CBCAB7-842E-143A-6CE9-CDE18ECA0FE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38427" y="2833387"/>
            <a:ext cx="805456" cy="805456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E52A8614-6C91-A2BF-4892-9DE660F8D008}"/>
              </a:ext>
            </a:extLst>
          </p:cNvPr>
          <p:cNvSpPr/>
          <p:nvPr/>
        </p:nvSpPr>
        <p:spPr>
          <a:xfrm>
            <a:off x="1061332" y="3829315"/>
            <a:ext cx="988370" cy="923185"/>
          </a:xfrm>
          <a:prstGeom prst="ellipse">
            <a:avLst/>
          </a:prstGeom>
          <a:solidFill>
            <a:srgbClr val="2683C7"/>
          </a:solidFill>
          <a:ln>
            <a:solidFill>
              <a:srgbClr val="2683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Graphic 22" descr="Group with solid fill">
            <a:extLst>
              <a:ext uri="{FF2B5EF4-FFF2-40B4-BE49-F238E27FC236}">
                <a16:creationId xmlns:a16="http://schemas.microsoft.com/office/drawing/2014/main" id="{FE765E83-6CFB-6A9B-38F1-CC47FEC9CA3F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90834" y="3799901"/>
            <a:ext cx="968961" cy="968961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FD6083F5-DEB5-DA33-1D6A-A9574A9F41C9}"/>
              </a:ext>
            </a:extLst>
          </p:cNvPr>
          <p:cNvSpPr/>
          <p:nvPr/>
        </p:nvSpPr>
        <p:spPr>
          <a:xfrm>
            <a:off x="1065439" y="4912807"/>
            <a:ext cx="988370" cy="923185"/>
          </a:xfrm>
          <a:prstGeom prst="ellipse">
            <a:avLst/>
          </a:prstGeom>
          <a:solidFill>
            <a:srgbClr val="2683C7"/>
          </a:solidFill>
          <a:ln>
            <a:solidFill>
              <a:srgbClr val="2683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Graphic 24" descr="Daily calendar with solid fill">
            <a:extLst>
              <a:ext uri="{FF2B5EF4-FFF2-40B4-BE49-F238E27FC236}">
                <a16:creationId xmlns:a16="http://schemas.microsoft.com/office/drawing/2014/main" id="{2CDA3DF7-B404-E65A-7A4E-491311865BAC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79266" y="4881689"/>
            <a:ext cx="968961" cy="96896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B41BEA3-5DF9-3327-E5DC-DD3DE9505E25}"/>
              </a:ext>
            </a:extLst>
          </p:cNvPr>
          <p:cNvSpPr txBox="1"/>
          <p:nvPr/>
        </p:nvSpPr>
        <p:spPr>
          <a:xfrm>
            <a:off x="7554425" y="1930126"/>
            <a:ext cx="3386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Quarterly momentum meetings to learn from cohort teams and report out on progress</a:t>
            </a:r>
          </a:p>
          <a:p>
            <a:endParaRPr lang="en-US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37B2483-C97D-5F65-9B5F-EC7DC2330A2B}"/>
              </a:ext>
            </a:extLst>
          </p:cNvPr>
          <p:cNvSpPr txBox="1"/>
          <p:nvPr/>
        </p:nvSpPr>
        <p:spPr>
          <a:xfrm>
            <a:off x="7554424" y="3352250"/>
            <a:ext cx="3386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Monthly cohort coaching sessions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5F51FB3-D835-6064-767B-CA31AFF2219C}"/>
              </a:ext>
            </a:extLst>
          </p:cNvPr>
          <p:cNvSpPr txBox="1"/>
          <p:nvPr/>
        </p:nvSpPr>
        <p:spPr>
          <a:xfrm>
            <a:off x="7554423" y="4453050"/>
            <a:ext cx="3386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Team meetings: monthly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0D0D02B-EFB6-B74C-5ED5-B8B4E54979D1}"/>
              </a:ext>
            </a:extLst>
          </p:cNvPr>
          <p:cNvSpPr txBox="1"/>
          <p:nvPr/>
        </p:nvSpPr>
        <p:spPr>
          <a:xfrm>
            <a:off x="2286001" y="2788446"/>
            <a:ext cx="3386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Commit to learning about needs and solutions from people with lived experience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3796009-F34F-66E2-FABE-994F8D55DD08}"/>
              </a:ext>
            </a:extLst>
          </p:cNvPr>
          <p:cNvSpPr txBox="1"/>
          <p:nvPr/>
        </p:nvSpPr>
        <p:spPr>
          <a:xfrm>
            <a:off x="2285999" y="3839566"/>
            <a:ext cx="3386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Use the Pathways to Population Health  tools to design action plan with community and clinical components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D756863-0242-5DA6-8BD5-7EBEDC73D3F3}"/>
              </a:ext>
            </a:extLst>
          </p:cNvPr>
          <p:cNvSpPr txBox="1"/>
          <p:nvPr/>
        </p:nvSpPr>
        <p:spPr>
          <a:xfrm>
            <a:off x="2286000" y="1766126"/>
            <a:ext cx="3386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Focus on geographic area jointly served by HEZ and other team members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BD251A8-5114-F261-F93A-AB8EFD2B9A3C}"/>
              </a:ext>
            </a:extLst>
          </p:cNvPr>
          <p:cNvSpPr txBox="1"/>
          <p:nvPr/>
        </p:nvSpPr>
        <p:spPr>
          <a:xfrm>
            <a:off x="2285999" y="5112193"/>
            <a:ext cx="33861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Commit to meeting Milestone expectations as organized on the </a:t>
            </a:r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hlinkClick r:id="rId15"/>
              </a:rPr>
              <a:t>Journey Map</a:t>
            </a:r>
            <a:endParaRPr lang="en-US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8CC78D9-3BC1-6CBE-6E8F-95B7468B6975}"/>
              </a:ext>
            </a:extLst>
          </p:cNvPr>
          <p:cNvSpPr/>
          <p:nvPr/>
        </p:nvSpPr>
        <p:spPr>
          <a:xfrm>
            <a:off x="6339851" y="3141802"/>
            <a:ext cx="988370" cy="923185"/>
          </a:xfrm>
          <a:prstGeom prst="ellipse">
            <a:avLst/>
          </a:prstGeom>
          <a:solidFill>
            <a:srgbClr val="2683C7"/>
          </a:solidFill>
          <a:ln>
            <a:solidFill>
              <a:srgbClr val="2683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9587B893-F2B2-8B1E-AFB7-61755B4B3353}"/>
              </a:ext>
            </a:extLst>
          </p:cNvPr>
          <p:cNvSpPr/>
          <p:nvPr/>
        </p:nvSpPr>
        <p:spPr>
          <a:xfrm>
            <a:off x="6427752" y="3357053"/>
            <a:ext cx="499657" cy="449691"/>
          </a:xfrm>
          <a:custGeom>
            <a:avLst/>
            <a:gdLst>
              <a:gd name="connsiteX0" fmla="*/ 339767 w 499657"/>
              <a:gd name="connsiteY0" fmla="*/ 69952 h 449691"/>
              <a:gd name="connsiteX1" fmla="*/ 499657 w 499657"/>
              <a:gd name="connsiteY1" fmla="*/ 69952 h 449691"/>
              <a:gd name="connsiteX2" fmla="*/ 499657 w 499657"/>
              <a:gd name="connsiteY2" fmla="*/ 39973 h 449691"/>
              <a:gd name="connsiteX3" fmla="*/ 459685 w 499657"/>
              <a:gd name="connsiteY3" fmla="*/ 0 h 449691"/>
              <a:gd name="connsiteX4" fmla="*/ 39973 w 499657"/>
              <a:gd name="connsiteY4" fmla="*/ 0 h 449691"/>
              <a:gd name="connsiteX5" fmla="*/ 0 w 499657"/>
              <a:gd name="connsiteY5" fmla="*/ 39973 h 449691"/>
              <a:gd name="connsiteX6" fmla="*/ 0 w 499657"/>
              <a:gd name="connsiteY6" fmla="*/ 309788 h 449691"/>
              <a:gd name="connsiteX7" fmla="*/ 39973 w 499657"/>
              <a:gd name="connsiteY7" fmla="*/ 349760 h 449691"/>
              <a:gd name="connsiteX8" fmla="*/ 99931 w 499657"/>
              <a:gd name="connsiteY8" fmla="*/ 349760 h 449691"/>
              <a:gd name="connsiteX9" fmla="*/ 99931 w 499657"/>
              <a:gd name="connsiteY9" fmla="*/ 449692 h 449691"/>
              <a:gd name="connsiteX10" fmla="*/ 199863 w 499657"/>
              <a:gd name="connsiteY10" fmla="*/ 349760 h 449691"/>
              <a:gd name="connsiteX11" fmla="*/ 259822 w 499657"/>
              <a:gd name="connsiteY11" fmla="*/ 349760 h 449691"/>
              <a:gd name="connsiteX12" fmla="*/ 259822 w 499657"/>
              <a:gd name="connsiteY12" fmla="*/ 149897 h 449691"/>
              <a:gd name="connsiteX13" fmla="*/ 339767 w 499657"/>
              <a:gd name="connsiteY13" fmla="*/ 69952 h 449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99657" h="449691">
                <a:moveTo>
                  <a:pt x="339767" y="69952"/>
                </a:moveTo>
                <a:lnTo>
                  <a:pt x="499657" y="69952"/>
                </a:lnTo>
                <a:lnTo>
                  <a:pt x="499657" y="39973"/>
                </a:lnTo>
                <a:cubicBezTo>
                  <a:pt x="499657" y="17988"/>
                  <a:pt x="481670" y="0"/>
                  <a:pt x="459685" y="0"/>
                </a:cubicBezTo>
                <a:lnTo>
                  <a:pt x="39973" y="0"/>
                </a:lnTo>
                <a:cubicBezTo>
                  <a:pt x="17988" y="0"/>
                  <a:pt x="0" y="17988"/>
                  <a:pt x="0" y="39973"/>
                </a:cubicBezTo>
                <a:lnTo>
                  <a:pt x="0" y="309788"/>
                </a:lnTo>
                <a:cubicBezTo>
                  <a:pt x="0" y="331772"/>
                  <a:pt x="17988" y="349760"/>
                  <a:pt x="39973" y="349760"/>
                </a:cubicBezTo>
                <a:lnTo>
                  <a:pt x="99931" y="349760"/>
                </a:lnTo>
                <a:lnTo>
                  <a:pt x="99931" y="449692"/>
                </a:lnTo>
                <a:lnTo>
                  <a:pt x="199863" y="349760"/>
                </a:lnTo>
                <a:lnTo>
                  <a:pt x="259822" y="349760"/>
                </a:lnTo>
                <a:lnTo>
                  <a:pt x="259822" y="149897"/>
                </a:lnTo>
                <a:cubicBezTo>
                  <a:pt x="259822" y="105927"/>
                  <a:pt x="295797" y="69952"/>
                  <a:pt x="339767" y="69952"/>
                </a:cubicBezTo>
                <a:close/>
              </a:path>
            </a:pathLst>
          </a:custGeom>
          <a:solidFill>
            <a:schemeClr val="bg1"/>
          </a:solidFill>
          <a:ln w="9922" cap="flat">
            <a:solidFill>
              <a:srgbClr val="2683C7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8A66EC40-35A2-390F-85E4-088B73CA8A08}"/>
              </a:ext>
            </a:extLst>
          </p:cNvPr>
          <p:cNvSpPr/>
          <p:nvPr/>
        </p:nvSpPr>
        <p:spPr>
          <a:xfrm>
            <a:off x="6727546" y="3466978"/>
            <a:ext cx="499657" cy="449691"/>
          </a:xfrm>
          <a:custGeom>
            <a:avLst/>
            <a:gdLst>
              <a:gd name="connsiteX0" fmla="*/ 459685 w 499657"/>
              <a:gd name="connsiteY0" fmla="*/ 0 h 449691"/>
              <a:gd name="connsiteX1" fmla="*/ 39973 w 499657"/>
              <a:gd name="connsiteY1" fmla="*/ 0 h 449691"/>
              <a:gd name="connsiteX2" fmla="*/ 0 w 499657"/>
              <a:gd name="connsiteY2" fmla="*/ 39973 h 449691"/>
              <a:gd name="connsiteX3" fmla="*/ 0 w 499657"/>
              <a:gd name="connsiteY3" fmla="*/ 309788 h 449691"/>
              <a:gd name="connsiteX4" fmla="*/ 39973 w 499657"/>
              <a:gd name="connsiteY4" fmla="*/ 349760 h 449691"/>
              <a:gd name="connsiteX5" fmla="*/ 299794 w 499657"/>
              <a:gd name="connsiteY5" fmla="*/ 349760 h 449691"/>
              <a:gd name="connsiteX6" fmla="*/ 399726 w 499657"/>
              <a:gd name="connsiteY6" fmla="*/ 449692 h 449691"/>
              <a:gd name="connsiteX7" fmla="*/ 399726 w 499657"/>
              <a:gd name="connsiteY7" fmla="*/ 349760 h 449691"/>
              <a:gd name="connsiteX8" fmla="*/ 459685 w 499657"/>
              <a:gd name="connsiteY8" fmla="*/ 349760 h 449691"/>
              <a:gd name="connsiteX9" fmla="*/ 499657 w 499657"/>
              <a:gd name="connsiteY9" fmla="*/ 309788 h 449691"/>
              <a:gd name="connsiteX10" fmla="*/ 499657 w 499657"/>
              <a:gd name="connsiteY10" fmla="*/ 39973 h 449691"/>
              <a:gd name="connsiteX11" fmla="*/ 459685 w 499657"/>
              <a:gd name="connsiteY11" fmla="*/ 0 h 449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99657" h="449691">
                <a:moveTo>
                  <a:pt x="459685" y="0"/>
                </a:moveTo>
                <a:lnTo>
                  <a:pt x="39973" y="0"/>
                </a:lnTo>
                <a:cubicBezTo>
                  <a:pt x="17988" y="0"/>
                  <a:pt x="0" y="17988"/>
                  <a:pt x="0" y="39973"/>
                </a:cubicBezTo>
                <a:lnTo>
                  <a:pt x="0" y="309788"/>
                </a:lnTo>
                <a:cubicBezTo>
                  <a:pt x="0" y="331772"/>
                  <a:pt x="17988" y="349760"/>
                  <a:pt x="39973" y="349760"/>
                </a:cubicBezTo>
                <a:lnTo>
                  <a:pt x="299794" y="349760"/>
                </a:lnTo>
                <a:lnTo>
                  <a:pt x="399726" y="449692"/>
                </a:lnTo>
                <a:lnTo>
                  <a:pt x="399726" y="349760"/>
                </a:lnTo>
                <a:lnTo>
                  <a:pt x="459685" y="349760"/>
                </a:lnTo>
                <a:cubicBezTo>
                  <a:pt x="481670" y="349760"/>
                  <a:pt x="499657" y="331772"/>
                  <a:pt x="499657" y="309788"/>
                </a:cubicBezTo>
                <a:lnTo>
                  <a:pt x="499657" y="39973"/>
                </a:lnTo>
                <a:cubicBezTo>
                  <a:pt x="499657" y="17988"/>
                  <a:pt x="481670" y="0"/>
                  <a:pt x="459685" y="0"/>
                </a:cubicBezTo>
                <a:close/>
              </a:path>
            </a:pathLst>
          </a:custGeom>
          <a:solidFill>
            <a:schemeClr val="bg1"/>
          </a:solidFill>
          <a:ln w="9922" cap="flat">
            <a:solidFill>
              <a:srgbClr val="2683C7"/>
            </a:soli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F2A675D-F11D-19E9-79B6-646E09CB1D02}"/>
              </a:ext>
            </a:extLst>
          </p:cNvPr>
          <p:cNvGrpSpPr/>
          <p:nvPr/>
        </p:nvGrpSpPr>
        <p:grpSpPr>
          <a:xfrm>
            <a:off x="8004341" y="64062"/>
            <a:ext cx="1569006" cy="742772"/>
            <a:chOff x="4203412" y="708133"/>
            <a:chExt cx="3519362" cy="172248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4B26760-E901-10B3-C8F0-E6252602C8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3412" y="708133"/>
              <a:ext cx="1719646" cy="171964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B49E1B0-1E9B-14E1-17F1-7B37035910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5145" y="712062"/>
              <a:ext cx="1727629" cy="1718557"/>
            </a:xfrm>
            <a:prstGeom prst="rect">
              <a:avLst/>
            </a:prstGeom>
          </p:spPr>
        </p:pic>
      </p:grp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4C483727-5679-C5A8-EF74-D060048FD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9290"/>
            <a:ext cx="2743200" cy="365125"/>
          </a:xfrm>
        </p:spPr>
        <p:txBody>
          <a:bodyPr/>
          <a:lstStyle/>
          <a:p>
            <a:fld id="{351DE725-F630-4D1E-9D7C-BF89E5E2101B}" type="slidenum">
              <a:rPr lang="en-US" smtClean="0">
                <a:solidFill>
                  <a:schemeClr val="bg1"/>
                </a:solidFill>
              </a:rPr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100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r="971" b="1234"/>
          <a:stretch>
            <a:fillRect/>
          </a:stretch>
        </p:blipFill>
        <p:spPr>
          <a:xfrm>
            <a:off x="9608718" y="130147"/>
            <a:ext cx="2438400" cy="67733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730AEBB-4EB1-F666-501C-F5714A9AD3AF}"/>
              </a:ext>
            </a:extLst>
          </p:cNvPr>
          <p:cNvGrpSpPr/>
          <p:nvPr/>
        </p:nvGrpSpPr>
        <p:grpSpPr>
          <a:xfrm>
            <a:off x="0" y="6308316"/>
            <a:ext cx="12192000" cy="556185"/>
            <a:chOff x="-9525" y="9467848"/>
            <a:chExt cx="18288000" cy="834278"/>
          </a:xfrm>
        </p:grpSpPr>
        <p:grpSp>
          <p:nvGrpSpPr>
            <p:cNvPr id="2" name="Group 2"/>
            <p:cNvGrpSpPr>
              <a:grpSpLocks noChangeAspect="1"/>
            </p:cNvGrpSpPr>
            <p:nvPr/>
          </p:nvGrpSpPr>
          <p:grpSpPr>
            <a:xfrm>
              <a:off x="-9525" y="9467848"/>
              <a:ext cx="18288000" cy="819151"/>
              <a:chOff x="0" y="0"/>
              <a:chExt cx="24384000" cy="1092202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24384000" cy="1092200"/>
              </a:xfrm>
              <a:custGeom>
                <a:avLst/>
                <a:gdLst/>
                <a:ahLst/>
                <a:cxnLst/>
                <a:rect l="l" t="t" r="r" b="b"/>
                <a:pathLst>
                  <a:path w="24384000" h="1092200">
                    <a:moveTo>
                      <a:pt x="0" y="0"/>
                    </a:moveTo>
                    <a:lnTo>
                      <a:pt x="24384000" y="0"/>
                    </a:lnTo>
                    <a:lnTo>
                      <a:pt x="24384000" y="1092200"/>
                    </a:lnTo>
                    <a:lnTo>
                      <a:pt x="0" y="1092200"/>
                    </a:lnTo>
                    <a:close/>
                  </a:path>
                </a:pathLst>
              </a:custGeom>
              <a:solidFill>
                <a:srgbClr val="00B0F0"/>
              </a:solidFill>
            </p:spPr>
            <p:txBody>
              <a:bodyPr/>
              <a:lstStyle/>
              <a:p>
                <a:endParaRPr lang="en-US" sz="1200" dirty="0"/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-9525" y="9610516"/>
              <a:ext cx="18288000" cy="691610"/>
            </a:xfrm>
            <a:custGeom>
              <a:avLst/>
              <a:gdLst/>
              <a:ahLst/>
              <a:cxnLst/>
              <a:rect l="l" t="t" r="r" b="b"/>
              <a:pathLst>
                <a:path w="24384000" h="922147">
                  <a:moveTo>
                    <a:pt x="0" y="0"/>
                  </a:moveTo>
                  <a:lnTo>
                    <a:pt x="24384000" y="0"/>
                  </a:lnTo>
                  <a:lnTo>
                    <a:pt x="24384000" y="922147"/>
                  </a:lnTo>
                  <a:lnTo>
                    <a:pt x="0" y="922147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 sz="1200" dirty="0"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r="971" b="1234"/>
          <a:stretch>
            <a:fillRect/>
          </a:stretch>
        </p:blipFill>
        <p:spPr>
          <a:xfrm>
            <a:off x="9608718" y="130147"/>
            <a:ext cx="2438400" cy="677333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188260" y="641350"/>
            <a:ext cx="11858858" cy="0"/>
          </a:xfrm>
          <a:prstGeom prst="line">
            <a:avLst/>
          </a:prstGeom>
          <a:ln w="28575" cap="flat">
            <a:solidFill>
              <a:srgbClr val="F7B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 dirty="0"/>
          </a:p>
        </p:txBody>
      </p:sp>
      <p:sp>
        <p:nvSpPr>
          <p:cNvPr id="12" name="TextBox 12"/>
          <p:cNvSpPr txBox="1"/>
          <p:nvPr/>
        </p:nvSpPr>
        <p:spPr>
          <a:xfrm>
            <a:off x="188261" y="805327"/>
            <a:ext cx="11340667" cy="526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1"/>
              </a:lnSpc>
            </a:pPr>
            <a:r>
              <a:rPr lang="en-US" sz="3200" spc="-149" dirty="0">
                <a:solidFill>
                  <a:srgbClr val="0070C0"/>
                </a:solidFill>
                <a:latin typeface="Open Sans Bold"/>
              </a:rPr>
              <a:t>Y2 – Moving from Planning to Action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247598" y="6544905"/>
            <a:ext cx="3696805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41"/>
              </a:lnSpc>
            </a:pPr>
            <a:r>
              <a:rPr lang="en-US" sz="1201" spc="-47" dirty="0">
                <a:solidFill>
                  <a:srgbClr val="FFFFFF"/>
                </a:solidFill>
                <a:latin typeface="Open Sans"/>
              </a:rPr>
              <a:t>Prepared by Care Transformation Collaborative of RI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8581FD-2D6E-14B1-B818-38A1158AA324}"/>
              </a:ext>
            </a:extLst>
          </p:cNvPr>
          <p:cNvSpPr txBox="1"/>
          <p:nvPr/>
        </p:nvSpPr>
        <p:spPr>
          <a:xfrm>
            <a:off x="7623453" y="2005760"/>
            <a:ext cx="3711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In-person Biannual Conferences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F1CA35-634D-E32C-4DC6-FFCE55B1BFFF}"/>
              </a:ext>
            </a:extLst>
          </p:cNvPr>
          <p:cNvSpPr txBox="1"/>
          <p:nvPr/>
        </p:nvSpPr>
        <p:spPr>
          <a:xfrm>
            <a:off x="7673260" y="3111000"/>
            <a:ext cx="3386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Dyad Meetings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D3D8E1-81B8-17C4-CBB5-CF8413A32BBE}"/>
              </a:ext>
            </a:extLst>
          </p:cNvPr>
          <p:cNvSpPr txBox="1"/>
          <p:nvPr/>
        </p:nvSpPr>
        <p:spPr>
          <a:xfrm>
            <a:off x="7623456" y="4171884"/>
            <a:ext cx="3386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Team meetings: monthly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9E4C1EC-BA9E-3E4C-7122-118793810D29}"/>
              </a:ext>
            </a:extLst>
          </p:cNvPr>
          <p:cNvSpPr txBox="1"/>
          <p:nvPr/>
        </p:nvSpPr>
        <p:spPr>
          <a:xfrm>
            <a:off x="1855683" y="1874105"/>
            <a:ext cx="3761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Implementation of Y2 Action plans with Quarterly Reporting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0EFD97B-9660-105D-5233-7E308054959E}"/>
              </a:ext>
            </a:extLst>
          </p:cNvPr>
          <p:cNvSpPr txBox="1"/>
          <p:nvPr/>
        </p:nvSpPr>
        <p:spPr>
          <a:xfrm>
            <a:off x="1828800" y="4271918"/>
            <a:ext cx="3761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Sustainability Planning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44466DD-F258-E6C4-AF8B-8A52A0DACF4F}"/>
              </a:ext>
            </a:extLst>
          </p:cNvPr>
          <p:cNvSpPr txBox="1"/>
          <p:nvPr/>
        </p:nvSpPr>
        <p:spPr>
          <a:xfrm>
            <a:off x="1890174" y="5339592"/>
            <a:ext cx="3700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CHW Mobilization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B324782-9967-4A89-FFE1-23513B18CC66}"/>
              </a:ext>
            </a:extLst>
          </p:cNvPr>
          <p:cNvSpPr txBox="1"/>
          <p:nvPr/>
        </p:nvSpPr>
        <p:spPr>
          <a:xfrm>
            <a:off x="1828800" y="3001814"/>
            <a:ext cx="3761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Leverage technical assistance from subject matter experts to further work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D33FC57-E603-0A05-9801-A8509700C43C}"/>
              </a:ext>
            </a:extLst>
          </p:cNvPr>
          <p:cNvSpPr/>
          <p:nvPr/>
        </p:nvSpPr>
        <p:spPr>
          <a:xfrm>
            <a:off x="840430" y="4955840"/>
            <a:ext cx="988370" cy="92318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DE45DF4-4B4A-6385-97E7-CF4374C40951}"/>
              </a:ext>
            </a:extLst>
          </p:cNvPr>
          <p:cNvSpPr/>
          <p:nvPr/>
        </p:nvSpPr>
        <p:spPr>
          <a:xfrm>
            <a:off x="840430" y="3894958"/>
            <a:ext cx="988370" cy="92318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8EC37EC-92AF-7BDA-890E-3713B1A546CC}"/>
              </a:ext>
            </a:extLst>
          </p:cNvPr>
          <p:cNvSpPr/>
          <p:nvPr/>
        </p:nvSpPr>
        <p:spPr>
          <a:xfrm>
            <a:off x="840430" y="2834075"/>
            <a:ext cx="988370" cy="92318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0EA2CCC-2E81-731E-5AAE-BFF00DDC2F05}"/>
              </a:ext>
            </a:extLst>
          </p:cNvPr>
          <p:cNvSpPr/>
          <p:nvPr/>
        </p:nvSpPr>
        <p:spPr>
          <a:xfrm>
            <a:off x="840430" y="1762204"/>
            <a:ext cx="988370" cy="92318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4" name="Graphic 43" descr="List outline">
            <a:extLst>
              <a:ext uri="{FF2B5EF4-FFF2-40B4-BE49-F238E27FC236}">
                <a16:creationId xmlns:a16="http://schemas.microsoft.com/office/drawing/2014/main" id="{9E8467C7-86F7-51D3-6CE1-41039D4D5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0910" y="1783014"/>
            <a:ext cx="894754" cy="894754"/>
          </a:xfrm>
          <a:prstGeom prst="rect">
            <a:avLst/>
          </a:prstGeom>
        </p:spPr>
      </p:pic>
      <p:pic>
        <p:nvPicPr>
          <p:cNvPr id="45" name="Graphic 44" descr="Blueprint with solid fill">
            <a:extLst>
              <a:ext uri="{FF2B5EF4-FFF2-40B4-BE49-F238E27FC236}">
                <a16:creationId xmlns:a16="http://schemas.microsoft.com/office/drawing/2014/main" id="{5A95A059-B359-72AD-4DD6-78F1985F2CD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2046" y="2879425"/>
            <a:ext cx="832483" cy="832483"/>
          </a:xfrm>
          <a:prstGeom prst="rect">
            <a:avLst/>
          </a:prstGeom>
        </p:spPr>
      </p:pic>
      <p:pic>
        <p:nvPicPr>
          <p:cNvPr id="46" name="Graphic 45" descr="Leaf outline">
            <a:extLst>
              <a:ext uri="{FF2B5EF4-FFF2-40B4-BE49-F238E27FC236}">
                <a16:creationId xmlns:a16="http://schemas.microsoft.com/office/drawing/2014/main" id="{B842D4C9-9B9E-1B27-383F-96B1A87347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0430" y="3887291"/>
            <a:ext cx="914400" cy="914400"/>
          </a:xfrm>
          <a:prstGeom prst="rect">
            <a:avLst/>
          </a:prstGeom>
        </p:spPr>
      </p:pic>
      <p:pic>
        <p:nvPicPr>
          <p:cNvPr id="47" name="Graphic 46" descr="Neighborhood outline">
            <a:extLst>
              <a:ext uri="{FF2B5EF4-FFF2-40B4-BE49-F238E27FC236}">
                <a16:creationId xmlns:a16="http://schemas.microsoft.com/office/drawing/2014/main" id="{F9659C66-657B-E790-5CD7-AB6EB8B716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81745" y="4955840"/>
            <a:ext cx="852215" cy="85221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58F13CBA-8681-A040-A081-8BCDAB47959D}"/>
              </a:ext>
            </a:extLst>
          </p:cNvPr>
          <p:cNvSpPr/>
          <p:nvPr/>
        </p:nvSpPr>
        <p:spPr>
          <a:xfrm>
            <a:off x="6528328" y="3894958"/>
            <a:ext cx="988370" cy="92318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75318BF-3A5F-EA75-0BB9-BD820FF9F4E3}"/>
              </a:ext>
            </a:extLst>
          </p:cNvPr>
          <p:cNvSpPr/>
          <p:nvPr/>
        </p:nvSpPr>
        <p:spPr>
          <a:xfrm>
            <a:off x="6528328" y="2834075"/>
            <a:ext cx="988370" cy="92318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6C229152-2D32-C778-2AE3-B80999982B05}"/>
              </a:ext>
            </a:extLst>
          </p:cNvPr>
          <p:cNvSpPr/>
          <p:nvPr/>
        </p:nvSpPr>
        <p:spPr>
          <a:xfrm>
            <a:off x="6528328" y="1762204"/>
            <a:ext cx="988370" cy="92318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1" name="Graphic 50" descr="Meeting outline">
            <a:extLst>
              <a:ext uri="{FF2B5EF4-FFF2-40B4-BE49-F238E27FC236}">
                <a16:creationId xmlns:a16="http://schemas.microsoft.com/office/drawing/2014/main" id="{09F1EC1B-909C-E801-835A-7ACC5EA7FB7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565313" y="1733225"/>
            <a:ext cx="914400" cy="914400"/>
          </a:xfrm>
          <a:prstGeom prst="rect">
            <a:avLst/>
          </a:prstGeom>
        </p:spPr>
      </p:pic>
      <p:pic>
        <p:nvPicPr>
          <p:cNvPr id="52" name="Graphic 51" descr="Chat outline">
            <a:extLst>
              <a:ext uri="{FF2B5EF4-FFF2-40B4-BE49-F238E27FC236}">
                <a16:creationId xmlns:a16="http://schemas.microsoft.com/office/drawing/2014/main" id="{ECB580DC-8654-67CF-ECB6-39FCD1A3402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565313" y="2867778"/>
            <a:ext cx="914400" cy="914400"/>
          </a:xfrm>
          <a:prstGeom prst="rect">
            <a:avLst/>
          </a:prstGeom>
        </p:spPr>
      </p:pic>
      <p:pic>
        <p:nvPicPr>
          <p:cNvPr id="53" name="Graphic 52" descr="Boardroom outline">
            <a:extLst>
              <a:ext uri="{FF2B5EF4-FFF2-40B4-BE49-F238E27FC236}">
                <a16:creationId xmlns:a16="http://schemas.microsoft.com/office/drawing/2014/main" id="{42DE6835-39A4-205E-86C9-7FE28A9DFE3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565353" y="3887291"/>
            <a:ext cx="914400" cy="914400"/>
          </a:xfrm>
          <a:prstGeom prst="rect">
            <a:avLst/>
          </a:prstGeom>
        </p:spPr>
      </p:pic>
      <p:sp>
        <p:nvSpPr>
          <p:cNvPr id="56" name="Slide Number Placeholder 29">
            <a:extLst>
              <a:ext uri="{FF2B5EF4-FFF2-40B4-BE49-F238E27FC236}">
                <a16:creationId xmlns:a16="http://schemas.microsoft.com/office/drawing/2014/main" id="{282E3056-BC08-86FE-4B4B-9F879716A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363" y="6554158"/>
            <a:ext cx="1422400" cy="243417"/>
          </a:xfrm>
        </p:spPr>
        <p:txBody>
          <a:bodyPr/>
          <a:lstStyle/>
          <a:p>
            <a:fld id="{B6F15528-21DE-4FAA-801E-634DDDAF4B2B}" type="slidenum">
              <a:rPr lang="en-US">
                <a:solidFill>
                  <a:schemeClr val="bg1"/>
                </a:solidFill>
              </a:rPr>
              <a:pPr/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F7490B-C371-0FDE-1A07-D1FA00CE8E00}"/>
              </a:ext>
            </a:extLst>
          </p:cNvPr>
          <p:cNvGrpSpPr/>
          <p:nvPr/>
        </p:nvGrpSpPr>
        <p:grpSpPr>
          <a:xfrm>
            <a:off x="8004341" y="64062"/>
            <a:ext cx="1569006" cy="742772"/>
            <a:chOff x="4203412" y="708133"/>
            <a:chExt cx="3519362" cy="172248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E2F99A9-D3F5-9D1F-A5FB-4158872A9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3412" y="708133"/>
              <a:ext cx="1719646" cy="171964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7A489E5-7CED-AAA1-A31E-7EE3D9A4B5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5145" y="712062"/>
              <a:ext cx="1727629" cy="17185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095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r="971" b="1234"/>
          <a:stretch>
            <a:fillRect/>
          </a:stretch>
        </p:blipFill>
        <p:spPr>
          <a:xfrm>
            <a:off x="9608718" y="130147"/>
            <a:ext cx="2438400" cy="67733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730AEBB-4EB1-F666-501C-F5714A9AD3AF}"/>
              </a:ext>
            </a:extLst>
          </p:cNvPr>
          <p:cNvGrpSpPr/>
          <p:nvPr/>
        </p:nvGrpSpPr>
        <p:grpSpPr>
          <a:xfrm>
            <a:off x="0" y="6308316"/>
            <a:ext cx="12192000" cy="556185"/>
            <a:chOff x="-9525" y="9467848"/>
            <a:chExt cx="18288000" cy="834278"/>
          </a:xfrm>
        </p:grpSpPr>
        <p:grpSp>
          <p:nvGrpSpPr>
            <p:cNvPr id="2" name="Group 2"/>
            <p:cNvGrpSpPr>
              <a:grpSpLocks noChangeAspect="1"/>
            </p:cNvGrpSpPr>
            <p:nvPr/>
          </p:nvGrpSpPr>
          <p:grpSpPr>
            <a:xfrm>
              <a:off x="-9525" y="9467848"/>
              <a:ext cx="18288000" cy="819151"/>
              <a:chOff x="0" y="0"/>
              <a:chExt cx="24384000" cy="1092202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24384000" cy="1092200"/>
              </a:xfrm>
              <a:custGeom>
                <a:avLst/>
                <a:gdLst/>
                <a:ahLst/>
                <a:cxnLst/>
                <a:rect l="l" t="t" r="r" b="b"/>
                <a:pathLst>
                  <a:path w="24384000" h="1092200">
                    <a:moveTo>
                      <a:pt x="0" y="0"/>
                    </a:moveTo>
                    <a:lnTo>
                      <a:pt x="24384000" y="0"/>
                    </a:lnTo>
                    <a:lnTo>
                      <a:pt x="24384000" y="1092200"/>
                    </a:lnTo>
                    <a:lnTo>
                      <a:pt x="0" y="1092200"/>
                    </a:lnTo>
                    <a:close/>
                  </a:path>
                </a:pathLst>
              </a:custGeom>
              <a:solidFill>
                <a:srgbClr val="00B0F0"/>
              </a:solidFill>
            </p:spPr>
            <p:txBody>
              <a:bodyPr/>
              <a:lstStyle/>
              <a:p>
                <a:endParaRPr lang="en-US" sz="1200" dirty="0"/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-9525" y="9610516"/>
              <a:ext cx="18288000" cy="691610"/>
            </a:xfrm>
            <a:custGeom>
              <a:avLst/>
              <a:gdLst/>
              <a:ahLst/>
              <a:cxnLst/>
              <a:rect l="l" t="t" r="r" b="b"/>
              <a:pathLst>
                <a:path w="24384000" h="922147">
                  <a:moveTo>
                    <a:pt x="0" y="0"/>
                  </a:moveTo>
                  <a:lnTo>
                    <a:pt x="24384000" y="0"/>
                  </a:lnTo>
                  <a:lnTo>
                    <a:pt x="24384000" y="922147"/>
                  </a:lnTo>
                  <a:lnTo>
                    <a:pt x="0" y="922147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 sz="1200" dirty="0"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r="971" b="1234"/>
          <a:stretch>
            <a:fillRect/>
          </a:stretch>
        </p:blipFill>
        <p:spPr>
          <a:xfrm>
            <a:off x="9608718" y="130147"/>
            <a:ext cx="2438400" cy="677333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188260" y="641350"/>
            <a:ext cx="11858858" cy="0"/>
          </a:xfrm>
          <a:prstGeom prst="line">
            <a:avLst/>
          </a:prstGeom>
          <a:ln w="28575" cap="flat">
            <a:solidFill>
              <a:srgbClr val="F7B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 dirty="0"/>
          </a:p>
        </p:txBody>
      </p:sp>
      <p:sp>
        <p:nvSpPr>
          <p:cNvPr id="12" name="TextBox 12"/>
          <p:cNvSpPr txBox="1"/>
          <p:nvPr/>
        </p:nvSpPr>
        <p:spPr>
          <a:xfrm>
            <a:off x="188261" y="669725"/>
            <a:ext cx="11340667" cy="541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1"/>
              </a:lnSpc>
            </a:pPr>
            <a:r>
              <a:rPr lang="en-US" sz="3734" spc="-149" dirty="0">
                <a:solidFill>
                  <a:srgbClr val="0070C0"/>
                </a:solidFill>
                <a:latin typeface="Open Sans Bold"/>
              </a:rPr>
              <a:t>Pathways to Population Health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247598" y="6544905"/>
            <a:ext cx="3696805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41"/>
              </a:lnSpc>
            </a:pPr>
            <a:r>
              <a:rPr lang="en-US" sz="1201" spc="-47" dirty="0">
                <a:solidFill>
                  <a:srgbClr val="FFFFFF"/>
                </a:solidFill>
                <a:latin typeface="Open Sans"/>
              </a:rPr>
              <a:t>Prepared by Care Transformation Collaborative of RI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8E16E466-38FA-6D24-702F-2C9BDB527044}"/>
              </a:ext>
            </a:extLst>
          </p:cNvPr>
          <p:cNvSpPr txBox="1">
            <a:spLocks/>
          </p:cNvSpPr>
          <p:nvPr/>
        </p:nvSpPr>
        <p:spPr>
          <a:xfrm>
            <a:off x="508000" y="1764850"/>
            <a:ext cx="5842000" cy="43773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76" indent="-514376">
              <a:spcBef>
                <a:spcPts val="2400"/>
              </a:spcBef>
              <a:buFont typeface="Arial" pitchFamily="34" charset="0"/>
              <a:buAutoNum type="arabicPeriod"/>
            </a:pPr>
            <a:r>
              <a:rPr lang="en-US" sz="2933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Tools developed by 100+ health care and public health organizations and adopted by 250+</a:t>
            </a:r>
          </a:p>
          <a:p>
            <a:pPr marL="514376" indent="-514376">
              <a:spcBef>
                <a:spcPts val="2400"/>
              </a:spcBef>
              <a:buFont typeface="Arial" pitchFamily="34" charset="0"/>
              <a:buAutoNum type="arabicPeriod"/>
            </a:pPr>
            <a:r>
              <a:rPr lang="en-US" sz="2933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Useful in aligning assets to advance population and community health with an equity lens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6A2DF7-181B-8D8E-EB67-98E820E6D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600" y="1301051"/>
            <a:ext cx="3809999" cy="49577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DE2B86-1F3E-713C-40F1-334EC18C03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11" b="41985"/>
          <a:stretch/>
        </p:blipFill>
        <p:spPr>
          <a:xfrm>
            <a:off x="8999022" y="985300"/>
            <a:ext cx="3004718" cy="61456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Slide Number Placeholder 29">
            <a:extLst>
              <a:ext uri="{FF2B5EF4-FFF2-40B4-BE49-F238E27FC236}">
                <a16:creationId xmlns:a16="http://schemas.microsoft.com/office/drawing/2014/main" id="{DC220C3A-716F-E4B8-BD6A-069658422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363" y="6554158"/>
            <a:ext cx="1422400" cy="243417"/>
          </a:xfrm>
        </p:spPr>
        <p:txBody>
          <a:bodyPr/>
          <a:lstStyle/>
          <a:p>
            <a:fld id="{B6F15528-21DE-4FAA-801E-634DDDAF4B2B}" type="slidenum">
              <a:rPr lang="en-US">
                <a:solidFill>
                  <a:schemeClr val="bg1"/>
                </a:solidFill>
              </a:rPr>
              <a:pPr/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08C42DF-C419-2DC3-79E8-D19F00ADD0D1}"/>
              </a:ext>
            </a:extLst>
          </p:cNvPr>
          <p:cNvGrpSpPr/>
          <p:nvPr/>
        </p:nvGrpSpPr>
        <p:grpSpPr>
          <a:xfrm>
            <a:off x="8004341" y="64062"/>
            <a:ext cx="1569006" cy="742772"/>
            <a:chOff x="4203412" y="708133"/>
            <a:chExt cx="3519362" cy="172248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54A322C-2AF2-37EC-A690-B7C8F6A058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3412" y="708133"/>
              <a:ext cx="1719646" cy="171964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6EDB695-2E7A-0425-EB73-25419BCFA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5145" y="712062"/>
              <a:ext cx="1727629" cy="17185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2649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6306422"/>
            <a:ext cx="12192000" cy="546101"/>
            <a:chOff x="0" y="0"/>
            <a:chExt cx="24384000" cy="10922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92200"/>
            </a:xfrm>
            <a:custGeom>
              <a:avLst/>
              <a:gdLst/>
              <a:ahLst/>
              <a:cxnLst/>
              <a:rect l="l" t="t" r="r" b="b"/>
              <a:pathLst>
                <a:path w="24384000" h="1092200">
                  <a:moveTo>
                    <a:pt x="0" y="0"/>
                  </a:moveTo>
                  <a:lnTo>
                    <a:pt x="24384000" y="0"/>
                  </a:lnTo>
                  <a:lnTo>
                    <a:pt x="243840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r="971" b="1234"/>
          <a:stretch>
            <a:fillRect/>
          </a:stretch>
        </p:blipFill>
        <p:spPr>
          <a:xfrm>
            <a:off x="9608718" y="130147"/>
            <a:ext cx="2438400" cy="6773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6350" y="6400446"/>
            <a:ext cx="12192000" cy="461089"/>
            <a:chOff x="0" y="0"/>
            <a:chExt cx="24384000" cy="9221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922147"/>
            </a:xfrm>
            <a:custGeom>
              <a:avLst/>
              <a:gdLst/>
              <a:ahLst/>
              <a:cxnLst/>
              <a:rect l="l" t="t" r="r" b="b"/>
              <a:pathLst>
                <a:path w="24384000" h="922147">
                  <a:moveTo>
                    <a:pt x="0" y="0"/>
                  </a:moveTo>
                  <a:lnTo>
                    <a:pt x="24384000" y="0"/>
                  </a:lnTo>
                  <a:lnTo>
                    <a:pt x="24384000" y="922147"/>
                  </a:lnTo>
                  <a:lnTo>
                    <a:pt x="0" y="922147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" name="AutoShape 7"/>
          <p:cNvSpPr/>
          <p:nvPr/>
        </p:nvSpPr>
        <p:spPr>
          <a:xfrm>
            <a:off x="188260" y="641350"/>
            <a:ext cx="11858858" cy="0"/>
          </a:xfrm>
          <a:prstGeom prst="line">
            <a:avLst/>
          </a:prstGeom>
          <a:ln w="28575" cap="flat">
            <a:solidFill>
              <a:srgbClr val="F7B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EB2D666-7A62-1B7E-4776-009288E75176}"/>
              </a:ext>
            </a:extLst>
          </p:cNvPr>
          <p:cNvGrpSpPr/>
          <p:nvPr/>
        </p:nvGrpSpPr>
        <p:grpSpPr>
          <a:xfrm>
            <a:off x="8004341" y="64062"/>
            <a:ext cx="1569006" cy="742772"/>
            <a:chOff x="4203412" y="708133"/>
            <a:chExt cx="3519362" cy="172248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1C0A6C1-B593-FAB7-D96D-D70CFE3C6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3412" y="708133"/>
              <a:ext cx="1719646" cy="171964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148F881-58F2-7771-8460-1B6500A83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5145" y="712062"/>
              <a:ext cx="1727629" cy="1718557"/>
            </a:xfrm>
            <a:prstGeom prst="rect">
              <a:avLst/>
            </a:prstGeom>
          </p:spPr>
        </p:pic>
      </p:grpSp>
      <p:pic>
        <p:nvPicPr>
          <p:cNvPr id="8" name="Picture 11">
            <a:extLst>
              <a:ext uri="{FF2B5EF4-FFF2-40B4-BE49-F238E27FC236}">
                <a16:creationId xmlns:a16="http://schemas.microsoft.com/office/drawing/2014/main" id="{BE9AC0C4-2858-82AB-5995-E2BBD92D75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816" y="810323"/>
            <a:ext cx="11240217" cy="5424257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6DB0374-F3EA-85B3-61EC-2684C645E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61500" y="6448420"/>
            <a:ext cx="2743200" cy="365125"/>
          </a:xfrm>
        </p:spPr>
        <p:txBody>
          <a:bodyPr/>
          <a:lstStyle/>
          <a:p>
            <a:fld id="{351DE725-F630-4D1E-9D7C-BF89E5E2101B}" type="slidenum">
              <a:rPr lang="en-US" smtClean="0">
                <a:solidFill>
                  <a:schemeClr val="bg1"/>
                </a:solidFill>
              </a:rPr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299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r="971" b="1234"/>
          <a:stretch>
            <a:fillRect/>
          </a:stretch>
        </p:blipFill>
        <p:spPr>
          <a:xfrm>
            <a:off x="9608718" y="130147"/>
            <a:ext cx="2438400" cy="67733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730AEBB-4EB1-F666-501C-F5714A9AD3AF}"/>
              </a:ext>
            </a:extLst>
          </p:cNvPr>
          <p:cNvGrpSpPr/>
          <p:nvPr/>
        </p:nvGrpSpPr>
        <p:grpSpPr>
          <a:xfrm>
            <a:off x="0" y="6308316"/>
            <a:ext cx="12192000" cy="556185"/>
            <a:chOff x="-9525" y="9467848"/>
            <a:chExt cx="18288000" cy="834278"/>
          </a:xfrm>
        </p:grpSpPr>
        <p:grpSp>
          <p:nvGrpSpPr>
            <p:cNvPr id="2" name="Group 2"/>
            <p:cNvGrpSpPr>
              <a:grpSpLocks noChangeAspect="1"/>
            </p:cNvGrpSpPr>
            <p:nvPr/>
          </p:nvGrpSpPr>
          <p:grpSpPr>
            <a:xfrm>
              <a:off x="-9525" y="9467848"/>
              <a:ext cx="18288000" cy="819151"/>
              <a:chOff x="0" y="0"/>
              <a:chExt cx="24384000" cy="1092202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24384000" cy="1092200"/>
              </a:xfrm>
              <a:custGeom>
                <a:avLst/>
                <a:gdLst/>
                <a:ahLst/>
                <a:cxnLst/>
                <a:rect l="l" t="t" r="r" b="b"/>
                <a:pathLst>
                  <a:path w="24384000" h="1092200">
                    <a:moveTo>
                      <a:pt x="0" y="0"/>
                    </a:moveTo>
                    <a:lnTo>
                      <a:pt x="24384000" y="0"/>
                    </a:lnTo>
                    <a:lnTo>
                      <a:pt x="24384000" y="1092200"/>
                    </a:lnTo>
                    <a:lnTo>
                      <a:pt x="0" y="1092200"/>
                    </a:lnTo>
                    <a:close/>
                  </a:path>
                </a:pathLst>
              </a:custGeom>
              <a:solidFill>
                <a:srgbClr val="00B0F0"/>
              </a:solidFill>
            </p:spPr>
            <p:txBody>
              <a:bodyPr/>
              <a:lstStyle/>
              <a:p>
                <a:endParaRPr lang="en-US" sz="1200" dirty="0"/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-9525" y="9610516"/>
              <a:ext cx="18288000" cy="691610"/>
            </a:xfrm>
            <a:custGeom>
              <a:avLst/>
              <a:gdLst/>
              <a:ahLst/>
              <a:cxnLst/>
              <a:rect l="l" t="t" r="r" b="b"/>
              <a:pathLst>
                <a:path w="24384000" h="922147">
                  <a:moveTo>
                    <a:pt x="0" y="0"/>
                  </a:moveTo>
                  <a:lnTo>
                    <a:pt x="24384000" y="0"/>
                  </a:lnTo>
                  <a:lnTo>
                    <a:pt x="24384000" y="922147"/>
                  </a:lnTo>
                  <a:lnTo>
                    <a:pt x="0" y="922147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 sz="1200" dirty="0"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r="971" b="1234"/>
          <a:stretch>
            <a:fillRect/>
          </a:stretch>
        </p:blipFill>
        <p:spPr>
          <a:xfrm>
            <a:off x="9608718" y="130147"/>
            <a:ext cx="2438400" cy="677333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188260" y="641350"/>
            <a:ext cx="11858858" cy="0"/>
          </a:xfrm>
          <a:prstGeom prst="line">
            <a:avLst/>
          </a:prstGeom>
          <a:ln w="28575" cap="flat">
            <a:solidFill>
              <a:srgbClr val="F7B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 dirty="0"/>
          </a:p>
        </p:txBody>
      </p:sp>
      <p:sp>
        <p:nvSpPr>
          <p:cNvPr id="12" name="TextBox 12"/>
          <p:cNvSpPr txBox="1"/>
          <p:nvPr/>
        </p:nvSpPr>
        <p:spPr>
          <a:xfrm>
            <a:off x="188261" y="805327"/>
            <a:ext cx="11340667" cy="538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1"/>
              </a:lnSpc>
            </a:pPr>
            <a:r>
              <a:rPr lang="en-US" sz="3200" spc="-149">
                <a:solidFill>
                  <a:srgbClr val="0070C0"/>
                </a:solidFill>
                <a:latin typeface="Open Sans Bold"/>
              </a:rPr>
              <a:t>Understanding our </a:t>
            </a:r>
            <a:r>
              <a:rPr lang="en-US" sz="3200" spc="-149" dirty="0">
                <a:solidFill>
                  <a:srgbClr val="0070C0"/>
                </a:solidFill>
                <a:latin typeface="Open Sans Bold"/>
              </a:rPr>
              <a:t>Equity Baseline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247598" y="6544905"/>
            <a:ext cx="3696805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41"/>
              </a:lnSpc>
            </a:pPr>
            <a:r>
              <a:rPr lang="en-US" sz="1201" spc="-47" dirty="0">
                <a:solidFill>
                  <a:srgbClr val="FFFFFF"/>
                </a:solidFill>
                <a:latin typeface="Open Sans"/>
              </a:rPr>
              <a:t>Prepared by Care Transformation Collaborative of RI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BD2CC90A-37F6-8385-AF5F-44F4F5BAE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363" y="6554158"/>
            <a:ext cx="1422400" cy="243417"/>
          </a:xfrm>
        </p:spPr>
        <p:txBody>
          <a:bodyPr/>
          <a:lstStyle/>
          <a:p>
            <a:fld id="{B6F15528-21DE-4FAA-801E-634DDDAF4B2B}" type="slidenum">
              <a:rPr lang="en-US">
                <a:solidFill>
                  <a:schemeClr val="bg1"/>
                </a:solidFill>
              </a:rPr>
              <a:pPr/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07B967-CD18-877F-4BFA-CFA416448F4E}"/>
              </a:ext>
            </a:extLst>
          </p:cNvPr>
          <p:cNvGrpSpPr/>
          <p:nvPr/>
        </p:nvGrpSpPr>
        <p:grpSpPr>
          <a:xfrm>
            <a:off x="8004341" y="64062"/>
            <a:ext cx="1569006" cy="742772"/>
            <a:chOff x="4203412" y="708133"/>
            <a:chExt cx="3519362" cy="1722486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0AF83ED0-EE37-8C7E-8F65-05C1E306CD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3412" y="708133"/>
              <a:ext cx="1719646" cy="1719646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64ED0E2-DC11-5B5A-3990-DC1EE78A9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5145" y="712062"/>
              <a:ext cx="1727629" cy="1718557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502E169F-6E84-26AD-FCA3-B7347AC1E28C}"/>
              </a:ext>
            </a:extLst>
          </p:cNvPr>
          <p:cNvSpPr txBox="1"/>
          <p:nvPr/>
        </p:nvSpPr>
        <p:spPr>
          <a:xfrm>
            <a:off x="188260" y="5809010"/>
            <a:ext cx="6126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https://www.publichealthequity.org/assess</a:t>
            </a:r>
          </a:p>
        </p:txBody>
      </p:sp>
      <p:pic>
        <p:nvPicPr>
          <p:cNvPr id="1026" name="x_Picture 1">
            <a:extLst>
              <a:ext uri="{FF2B5EF4-FFF2-40B4-BE49-F238E27FC236}">
                <a16:creationId xmlns:a16="http://schemas.microsoft.com/office/drawing/2014/main" id="{AB0EB421-C32C-D105-445E-2D0E4E647D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98" y="1997494"/>
            <a:ext cx="10198122" cy="3063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43919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6306422"/>
            <a:ext cx="12192000" cy="546101"/>
            <a:chOff x="0" y="0"/>
            <a:chExt cx="24384000" cy="10922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92200"/>
            </a:xfrm>
            <a:custGeom>
              <a:avLst/>
              <a:gdLst/>
              <a:ahLst/>
              <a:cxnLst/>
              <a:rect l="l" t="t" r="r" b="b"/>
              <a:pathLst>
                <a:path w="24384000" h="1092200">
                  <a:moveTo>
                    <a:pt x="0" y="0"/>
                  </a:moveTo>
                  <a:lnTo>
                    <a:pt x="24384000" y="0"/>
                  </a:lnTo>
                  <a:lnTo>
                    <a:pt x="243840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r="971" b="1234"/>
          <a:stretch>
            <a:fillRect/>
          </a:stretch>
        </p:blipFill>
        <p:spPr>
          <a:xfrm>
            <a:off x="9608718" y="130147"/>
            <a:ext cx="2438400" cy="6773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6350" y="6400446"/>
            <a:ext cx="12192000" cy="461089"/>
            <a:chOff x="0" y="0"/>
            <a:chExt cx="24384000" cy="9221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922147"/>
            </a:xfrm>
            <a:custGeom>
              <a:avLst/>
              <a:gdLst/>
              <a:ahLst/>
              <a:cxnLst/>
              <a:rect l="l" t="t" r="r" b="b"/>
              <a:pathLst>
                <a:path w="24384000" h="922147">
                  <a:moveTo>
                    <a:pt x="0" y="0"/>
                  </a:moveTo>
                  <a:lnTo>
                    <a:pt x="24384000" y="0"/>
                  </a:lnTo>
                  <a:lnTo>
                    <a:pt x="24384000" y="922147"/>
                  </a:lnTo>
                  <a:lnTo>
                    <a:pt x="0" y="922147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" name="AutoShape 7"/>
          <p:cNvSpPr/>
          <p:nvPr/>
        </p:nvSpPr>
        <p:spPr>
          <a:xfrm>
            <a:off x="188260" y="641350"/>
            <a:ext cx="11858858" cy="0"/>
          </a:xfrm>
          <a:prstGeom prst="line">
            <a:avLst/>
          </a:prstGeom>
          <a:ln w="28575" cap="flat">
            <a:solidFill>
              <a:srgbClr val="F7B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EB2D666-7A62-1B7E-4776-009288E75176}"/>
              </a:ext>
            </a:extLst>
          </p:cNvPr>
          <p:cNvGrpSpPr/>
          <p:nvPr/>
        </p:nvGrpSpPr>
        <p:grpSpPr>
          <a:xfrm>
            <a:off x="8004341" y="64062"/>
            <a:ext cx="1569006" cy="742772"/>
            <a:chOff x="4203412" y="708133"/>
            <a:chExt cx="3519362" cy="172248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1C0A6C1-B593-FAB7-D96D-D70CFE3C6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3412" y="708133"/>
              <a:ext cx="1719646" cy="171964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148F881-58F2-7771-8460-1B6500A83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5145" y="712062"/>
              <a:ext cx="1727629" cy="1718557"/>
            </a:xfrm>
            <a:prstGeom prst="rect">
              <a:avLst/>
            </a:prstGeom>
          </p:spPr>
        </p:pic>
      </p:grpSp>
      <p:pic>
        <p:nvPicPr>
          <p:cNvPr id="172" name="Picture 171">
            <a:extLst>
              <a:ext uri="{FF2B5EF4-FFF2-40B4-BE49-F238E27FC236}">
                <a16:creationId xmlns:a16="http://schemas.microsoft.com/office/drawing/2014/main" id="{0B7BAF97-F192-62B8-F18F-3D52682109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260" y="1338262"/>
            <a:ext cx="7629525" cy="4181475"/>
          </a:xfrm>
          <a:prstGeom prst="rect">
            <a:avLst/>
          </a:prstGeom>
        </p:spPr>
      </p:pic>
      <p:sp>
        <p:nvSpPr>
          <p:cNvPr id="174" name="TextBox 173">
            <a:extLst>
              <a:ext uri="{FF2B5EF4-FFF2-40B4-BE49-F238E27FC236}">
                <a16:creationId xmlns:a16="http://schemas.microsoft.com/office/drawing/2014/main" id="{B0CFC4CF-B0B0-C405-9DC8-AA2D2C4EED47}"/>
              </a:ext>
            </a:extLst>
          </p:cNvPr>
          <p:cNvSpPr txBox="1"/>
          <p:nvPr/>
        </p:nvSpPr>
        <p:spPr>
          <a:xfrm>
            <a:off x="8087038" y="1152554"/>
            <a:ext cx="399939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“There is a correlation and trend that shows individuals who visit their PCP frequently also visit the ED frequently as well. Now that we have identified this important data piece, the 7 stories will help our team fill in the “why” to inform solutions and strategies to address this”</a:t>
            </a:r>
            <a:endParaRPr lang="en-US" dirty="0"/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A3C330DB-D1C3-1E48-E200-0E11125C9F37}"/>
              </a:ext>
            </a:extLst>
          </p:cNvPr>
          <p:cNvSpPr txBox="1"/>
          <p:nvPr/>
        </p:nvSpPr>
        <p:spPr>
          <a:xfrm>
            <a:off x="7992909" y="3613501"/>
            <a:ext cx="418765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“The 7 stories exercise confirmed the food affordability is significant for PCF residents. It was mentioned by every participant.; The circumstances of each story also contained layers of inequality, systemic barriers, feelings of isolation, and reminders that addressing food insecurity is personal and highly dependent on individual circumstances.”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9E5F5F3-F88B-057C-7EC9-123439F80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7368" y="6445883"/>
            <a:ext cx="2743200" cy="365125"/>
          </a:xfrm>
        </p:spPr>
        <p:txBody>
          <a:bodyPr/>
          <a:lstStyle/>
          <a:p>
            <a:fld id="{351DE725-F630-4D1E-9D7C-BF89E5E2101B}" type="slidenum">
              <a:rPr lang="en-US" smtClean="0">
                <a:solidFill>
                  <a:schemeClr val="bg1"/>
                </a:solidFill>
              </a:rPr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853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6306422"/>
            <a:ext cx="12192000" cy="546101"/>
            <a:chOff x="0" y="0"/>
            <a:chExt cx="24384000" cy="10922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92200"/>
            </a:xfrm>
            <a:custGeom>
              <a:avLst/>
              <a:gdLst/>
              <a:ahLst/>
              <a:cxnLst/>
              <a:rect l="l" t="t" r="r" b="b"/>
              <a:pathLst>
                <a:path w="24384000" h="1092200">
                  <a:moveTo>
                    <a:pt x="0" y="0"/>
                  </a:moveTo>
                  <a:lnTo>
                    <a:pt x="24384000" y="0"/>
                  </a:lnTo>
                  <a:lnTo>
                    <a:pt x="243840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r="971" b="1234"/>
          <a:stretch>
            <a:fillRect/>
          </a:stretch>
        </p:blipFill>
        <p:spPr>
          <a:xfrm>
            <a:off x="9608718" y="130147"/>
            <a:ext cx="2438400" cy="6773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6350" y="6400446"/>
            <a:ext cx="12192000" cy="461089"/>
            <a:chOff x="0" y="0"/>
            <a:chExt cx="24384000" cy="9221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922147"/>
            </a:xfrm>
            <a:custGeom>
              <a:avLst/>
              <a:gdLst/>
              <a:ahLst/>
              <a:cxnLst/>
              <a:rect l="l" t="t" r="r" b="b"/>
              <a:pathLst>
                <a:path w="24384000" h="922147">
                  <a:moveTo>
                    <a:pt x="0" y="0"/>
                  </a:moveTo>
                  <a:lnTo>
                    <a:pt x="24384000" y="0"/>
                  </a:lnTo>
                  <a:lnTo>
                    <a:pt x="24384000" y="922147"/>
                  </a:lnTo>
                  <a:lnTo>
                    <a:pt x="0" y="922147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" name="AutoShape 7"/>
          <p:cNvSpPr/>
          <p:nvPr/>
        </p:nvSpPr>
        <p:spPr>
          <a:xfrm>
            <a:off x="188260" y="641350"/>
            <a:ext cx="11858858" cy="0"/>
          </a:xfrm>
          <a:prstGeom prst="line">
            <a:avLst/>
          </a:prstGeom>
          <a:ln w="28575" cap="flat">
            <a:solidFill>
              <a:srgbClr val="F7B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EB2D666-7A62-1B7E-4776-009288E75176}"/>
              </a:ext>
            </a:extLst>
          </p:cNvPr>
          <p:cNvGrpSpPr/>
          <p:nvPr/>
        </p:nvGrpSpPr>
        <p:grpSpPr>
          <a:xfrm>
            <a:off x="8004341" y="64062"/>
            <a:ext cx="1569006" cy="742772"/>
            <a:chOff x="4203412" y="708133"/>
            <a:chExt cx="3519362" cy="172248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1C0A6C1-B593-FAB7-D96D-D70CFE3C6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3412" y="708133"/>
              <a:ext cx="1719646" cy="171964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148F881-58F2-7771-8460-1B6500A83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5145" y="712062"/>
              <a:ext cx="1727629" cy="1718557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5F28E656-A3F2-E23F-AB88-DDA71CFC04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4378" y="1489623"/>
            <a:ext cx="7009584" cy="387875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4CC43CD-8E30-D3F9-C1BB-6AD392E550F6}"/>
              </a:ext>
            </a:extLst>
          </p:cNvPr>
          <p:cNvSpPr txBox="1"/>
          <p:nvPr/>
        </p:nvSpPr>
        <p:spPr>
          <a:xfrm>
            <a:off x="7540131" y="1764202"/>
            <a:ext cx="450698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“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driver diagram has helped us see the drivers of homelessness from the individual, all the way to the systemic level.”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4E7548-26D8-74BE-F777-997BFDA5D9D8}"/>
              </a:ext>
            </a:extLst>
          </p:cNvPr>
          <p:cNvSpPr txBox="1"/>
          <p:nvPr/>
        </p:nvSpPr>
        <p:spPr>
          <a:xfrm>
            <a:off x="7554106" y="3261938"/>
            <a:ext cx="41092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“As we worked to complete the Driver Diagram last month [it] rapidly became apparent that CHWs will be a key element in our initiative.”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F3B1DC6-C0EA-2D2B-7D79-C6EC05937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450" y="6471905"/>
            <a:ext cx="2743200" cy="365125"/>
          </a:xfrm>
        </p:spPr>
        <p:txBody>
          <a:bodyPr/>
          <a:lstStyle/>
          <a:p>
            <a:fld id="{351DE725-F630-4D1E-9D7C-BF89E5E2101B}" type="slidenum">
              <a:rPr lang="en-US" smtClean="0">
                <a:solidFill>
                  <a:schemeClr val="bg1"/>
                </a:solidFill>
              </a:rPr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9408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6306422"/>
            <a:ext cx="12192000" cy="546101"/>
            <a:chOff x="0" y="0"/>
            <a:chExt cx="24384000" cy="10922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92200"/>
            </a:xfrm>
            <a:custGeom>
              <a:avLst/>
              <a:gdLst/>
              <a:ahLst/>
              <a:cxnLst/>
              <a:rect l="l" t="t" r="r" b="b"/>
              <a:pathLst>
                <a:path w="24384000" h="1092200">
                  <a:moveTo>
                    <a:pt x="0" y="0"/>
                  </a:moveTo>
                  <a:lnTo>
                    <a:pt x="24384000" y="0"/>
                  </a:lnTo>
                  <a:lnTo>
                    <a:pt x="243840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r="971" b="1234"/>
          <a:stretch>
            <a:fillRect/>
          </a:stretch>
        </p:blipFill>
        <p:spPr>
          <a:xfrm>
            <a:off x="9608718" y="130147"/>
            <a:ext cx="2438400" cy="6773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6350" y="6400446"/>
            <a:ext cx="12192000" cy="461089"/>
            <a:chOff x="0" y="0"/>
            <a:chExt cx="24384000" cy="9221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922147"/>
            </a:xfrm>
            <a:custGeom>
              <a:avLst/>
              <a:gdLst/>
              <a:ahLst/>
              <a:cxnLst/>
              <a:rect l="l" t="t" r="r" b="b"/>
              <a:pathLst>
                <a:path w="24384000" h="922147">
                  <a:moveTo>
                    <a:pt x="0" y="0"/>
                  </a:moveTo>
                  <a:lnTo>
                    <a:pt x="24384000" y="0"/>
                  </a:lnTo>
                  <a:lnTo>
                    <a:pt x="24384000" y="922147"/>
                  </a:lnTo>
                  <a:lnTo>
                    <a:pt x="0" y="922147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" name="AutoShape 7"/>
          <p:cNvSpPr/>
          <p:nvPr/>
        </p:nvSpPr>
        <p:spPr>
          <a:xfrm>
            <a:off x="188260" y="641350"/>
            <a:ext cx="11858858" cy="0"/>
          </a:xfrm>
          <a:prstGeom prst="line">
            <a:avLst/>
          </a:prstGeom>
          <a:ln w="28575" cap="flat">
            <a:solidFill>
              <a:srgbClr val="F7B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EB2D666-7A62-1B7E-4776-009288E75176}"/>
              </a:ext>
            </a:extLst>
          </p:cNvPr>
          <p:cNvGrpSpPr/>
          <p:nvPr/>
        </p:nvGrpSpPr>
        <p:grpSpPr>
          <a:xfrm>
            <a:off x="8004341" y="64062"/>
            <a:ext cx="1569006" cy="742772"/>
            <a:chOff x="4203412" y="708133"/>
            <a:chExt cx="3519362" cy="172248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1C0A6C1-B593-FAB7-D96D-D70CFE3C6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3412" y="708133"/>
              <a:ext cx="1719646" cy="171964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148F881-58F2-7771-8460-1B6500A83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5145" y="712062"/>
              <a:ext cx="1727629" cy="1718557"/>
            </a:xfrm>
            <a:prstGeom prst="rect">
              <a:avLst/>
            </a:prstGeom>
          </p:spPr>
        </p:pic>
      </p:grpSp>
      <p:pic>
        <p:nvPicPr>
          <p:cNvPr id="12" name="2CC46670-23EB-4EAC-B804-692E57E312B9" descr="image001">
            <a:extLst>
              <a:ext uri="{FF2B5EF4-FFF2-40B4-BE49-F238E27FC236}">
                <a16:creationId xmlns:a16="http://schemas.microsoft.com/office/drawing/2014/main" id="{CFEC047A-3D70-DD26-6F15-282768DD2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0434" y="1365911"/>
            <a:ext cx="6780401" cy="4813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Table 14">
            <a:extLst>
              <a:ext uri="{FF2B5EF4-FFF2-40B4-BE49-F238E27FC236}">
                <a16:creationId xmlns:a16="http://schemas.microsoft.com/office/drawing/2014/main" id="{EEA26336-8C85-E840-9009-A166B92E797C}"/>
              </a:ext>
            </a:extLst>
          </p:cNvPr>
          <p:cNvGraphicFramePr>
            <a:graphicFrameLocks noGrp="1"/>
          </p:cNvGraphicFramePr>
          <p:nvPr/>
        </p:nvGraphicFramePr>
        <p:xfrm>
          <a:off x="523343" y="1004015"/>
          <a:ext cx="5099500" cy="193717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099500">
                  <a:extLst>
                    <a:ext uri="{9D8B030D-6E8A-4147-A177-3AD203B41FA5}">
                      <a16:colId xmlns:a16="http://schemas.microsoft.com/office/drawing/2014/main" val="3230477197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Portfolio 1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532596827"/>
                  </a:ext>
                </a:extLst>
              </a:tr>
              <a:tr h="144272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/>
                        <a:t>Hire  and train Community Health Advocates to work with high-risk patients  (those who have been hospitalized for Asthma) 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906473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7752D094-2644-83B8-D3FA-BAF45814FEB3}"/>
              </a:ext>
            </a:extLst>
          </p:cNvPr>
          <p:cNvGraphicFramePr>
            <a:graphicFrameLocks noGrp="1"/>
          </p:cNvGraphicFramePr>
          <p:nvPr/>
        </p:nvGraphicFramePr>
        <p:xfrm>
          <a:off x="533494" y="4335101"/>
          <a:ext cx="5099500" cy="167301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099500">
                  <a:extLst>
                    <a:ext uri="{9D8B030D-6E8A-4147-A177-3AD203B41FA5}">
                      <a16:colId xmlns:a16="http://schemas.microsoft.com/office/drawing/2014/main" val="3230477197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Portfolio 2</a:t>
                      </a:r>
                    </a:p>
                  </a:txBody>
                  <a:tcPr marL="121920" marR="121920" marT="60960" marB="6096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596827"/>
                  </a:ext>
                </a:extLst>
              </a:tr>
              <a:tr h="117856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/>
                        <a:t>Reduce the risk of asthma clients going to the hospital by running HARP/Breath Easy at Home health housing interventions with rising risk population </a:t>
                      </a:r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906473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2408E4F5-F370-4FD3-A91B-4B69DD928485}"/>
              </a:ext>
            </a:extLst>
          </p:cNvPr>
          <p:cNvGraphicFramePr>
            <a:graphicFrameLocks noGrp="1"/>
          </p:cNvGraphicFramePr>
          <p:nvPr/>
        </p:nvGraphicFramePr>
        <p:xfrm>
          <a:off x="6649642" y="1004015"/>
          <a:ext cx="4949867" cy="2255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949867">
                  <a:extLst>
                    <a:ext uri="{9D8B030D-6E8A-4147-A177-3AD203B41FA5}">
                      <a16:colId xmlns:a16="http://schemas.microsoft.com/office/drawing/2014/main" val="3230477197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Portfolio 3</a:t>
                      </a:r>
                    </a:p>
                  </a:txBody>
                  <a:tcPr marL="121920" marR="121920" marT="60960" marB="6096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596827"/>
                  </a:ext>
                </a:extLst>
              </a:tr>
              <a:tr h="1739137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Host community education efforts with American Lung Association and residents to inform them of air quality issues and to encourage advocacy.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 efforts to conduct air quality monitoring in and around the HEZ. </a:t>
                      </a:r>
                      <a:endParaRPr lang="en-US" sz="1700"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906473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91F0D4AA-7947-9070-0340-275B7129E4A2}"/>
              </a:ext>
            </a:extLst>
          </p:cNvPr>
          <p:cNvGraphicFramePr>
            <a:graphicFrameLocks noGrp="1"/>
          </p:cNvGraphicFramePr>
          <p:nvPr/>
        </p:nvGraphicFramePr>
        <p:xfrm>
          <a:off x="6649642" y="4335101"/>
          <a:ext cx="4949867" cy="193717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949867">
                  <a:extLst>
                    <a:ext uri="{9D8B030D-6E8A-4147-A177-3AD203B41FA5}">
                      <a16:colId xmlns:a16="http://schemas.microsoft.com/office/drawing/2014/main" val="3230477197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Portfolio 4</a:t>
                      </a:r>
                    </a:p>
                  </a:txBody>
                  <a:tcPr marL="121920" marR="121920" marT="60960" marB="60960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596827"/>
                  </a:ext>
                </a:extLst>
              </a:tr>
              <a:tr h="144272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Collaborate with Central Providence HEZ to train CHAs and community advocates on land use, zoning and the upcoming comprehensive planning process in the City of Providence </a:t>
                      </a:r>
                      <a:endParaRPr lang="en-US" sz="1700" dirty="0"/>
                    </a:p>
                  </a:txBody>
                  <a:tcPr marL="121920" marR="121920" marT="60960" marB="6096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906473"/>
                  </a:ext>
                </a:extLst>
              </a:tr>
            </a:tbl>
          </a:graphicData>
        </a:graphic>
      </p:graphicFrame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770FA90-E841-97F7-E771-C76E31356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51975" y="6453177"/>
            <a:ext cx="2743200" cy="365125"/>
          </a:xfrm>
        </p:spPr>
        <p:txBody>
          <a:bodyPr/>
          <a:lstStyle/>
          <a:p>
            <a:fld id="{351DE725-F630-4D1E-9D7C-BF89E5E2101B}" type="slidenum">
              <a:rPr lang="en-US" smtClean="0">
                <a:solidFill>
                  <a:schemeClr val="bg1"/>
                </a:solidFill>
              </a:rPr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809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7730AEBB-4EB1-F666-501C-F5714A9AD3AF}"/>
              </a:ext>
            </a:extLst>
          </p:cNvPr>
          <p:cNvGrpSpPr/>
          <p:nvPr/>
        </p:nvGrpSpPr>
        <p:grpSpPr>
          <a:xfrm>
            <a:off x="0" y="6308316"/>
            <a:ext cx="12192000" cy="556185"/>
            <a:chOff x="-9525" y="9467848"/>
            <a:chExt cx="18288000" cy="834278"/>
          </a:xfrm>
        </p:grpSpPr>
        <p:grpSp>
          <p:nvGrpSpPr>
            <p:cNvPr id="2" name="Group 2"/>
            <p:cNvGrpSpPr>
              <a:grpSpLocks noChangeAspect="1"/>
            </p:cNvGrpSpPr>
            <p:nvPr/>
          </p:nvGrpSpPr>
          <p:grpSpPr>
            <a:xfrm>
              <a:off x="-9525" y="9467848"/>
              <a:ext cx="18288000" cy="819151"/>
              <a:chOff x="0" y="0"/>
              <a:chExt cx="24384000" cy="1092202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24384000" cy="1092200"/>
              </a:xfrm>
              <a:custGeom>
                <a:avLst/>
                <a:gdLst/>
                <a:ahLst/>
                <a:cxnLst/>
                <a:rect l="l" t="t" r="r" b="b"/>
                <a:pathLst>
                  <a:path w="24384000" h="1092200">
                    <a:moveTo>
                      <a:pt x="0" y="0"/>
                    </a:moveTo>
                    <a:lnTo>
                      <a:pt x="24384000" y="0"/>
                    </a:lnTo>
                    <a:lnTo>
                      <a:pt x="24384000" y="1092200"/>
                    </a:lnTo>
                    <a:lnTo>
                      <a:pt x="0" y="1092200"/>
                    </a:lnTo>
                    <a:close/>
                  </a:path>
                </a:pathLst>
              </a:custGeom>
              <a:solidFill>
                <a:srgbClr val="00B0F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-9525" y="9610516"/>
              <a:ext cx="18288000" cy="691610"/>
            </a:xfrm>
            <a:custGeom>
              <a:avLst/>
              <a:gdLst/>
              <a:ahLst/>
              <a:cxnLst/>
              <a:rect l="l" t="t" r="r" b="b"/>
              <a:pathLst>
                <a:path w="24384000" h="922147">
                  <a:moveTo>
                    <a:pt x="0" y="0"/>
                  </a:moveTo>
                  <a:lnTo>
                    <a:pt x="24384000" y="0"/>
                  </a:lnTo>
                  <a:lnTo>
                    <a:pt x="24384000" y="922147"/>
                  </a:lnTo>
                  <a:lnTo>
                    <a:pt x="0" y="922147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AutoShape 8"/>
          <p:cNvSpPr/>
          <p:nvPr/>
        </p:nvSpPr>
        <p:spPr>
          <a:xfrm>
            <a:off x="188260" y="641350"/>
            <a:ext cx="11858858" cy="0"/>
          </a:xfrm>
          <a:prstGeom prst="line">
            <a:avLst/>
          </a:prstGeom>
          <a:ln w="28575" cap="flat">
            <a:solidFill>
              <a:srgbClr val="F7B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475340" y="1143926"/>
            <a:ext cx="1905235" cy="556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48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734" spc="-149" dirty="0">
                <a:solidFill>
                  <a:srgbClr val="0070C0"/>
                </a:solidFill>
                <a:latin typeface="Open Sans Bold"/>
              </a:rPr>
              <a:t>Agenda</a:t>
            </a:r>
            <a:endParaRPr kumimoji="0" lang="en-US" sz="3734" b="0" i="0" u="none" strike="noStrike" kern="1200" cap="none" spc="-149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Open Sans Bold"/>
              <a:ea typeface="+mn-ea"/>
              <a:cs typeface="+mn-cs"/>
            </a:endParaRP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8E16E466-38FA-6D24-702F-2C9BDB527044}"/>
              </a:ext>
            </a:extLst>
          </p:cNvPr>
          <p:cNvSpPr txBox="1">
            <a:spLocks/>
          </p:cNvSpPr>
          <p:nvPr/>
        </p:nvSpPr>
        <p:spPr>
          <a:xfrm>
            <a:off x="475340" y="1747916"/>
            <a:ext cx="10453688" cy="3619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Slide Number Placeholder 29">
            <a:extLst>
              <a:ext uri="{FF2B5EF4-FFF2-40B4-BE49-F238E27FC236}">
                <a16:creationId xmlns:a16="http://schemas.microsoft.com/office/drawing/2014/main" id="{BECDD513-170B-EBB5-D225-F75BC5B52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363" y="6554158"/>
            <a:ext cx="1422400" cy="24341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520873-93CF-488B-9150-8536D01ABC02}"/>
              </a:ext>
            </a:extLst>
          </p:cNvPr>
          <p:cNvSpPr txBox="1"/>
          <p:nvPr/>
        </p:nvSpPr>
        <p:spPr>
          <a:xfrm>
            <a:off x="902368" y="1900989"/>
            <a:ext cx="64008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dirty="0"/>
              <a:t>Introduction to Rhode to Equity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Planning, Strategies, and Tools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Team Growth Over Time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Team Specific Accomplishments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Panel Session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dirty="0"/>
              <a:t>Public Questions and Comments 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9E8B5922-B58D-C312-3513-23B2201CC20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971" b="1234"/>
          <a:stretch>
            <a:fillRect/>
          </a:stretch>
        </p:blipFill>
        <p:spPr>
          <a:xfrm>
            <a:off x="9608718" y="130147"/>
            <a:ext cx="2438400" cy="67733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BB84514-FF6A-7064-C554-C19E0571F5F7}"/>
              </a:ext>
            </a:extLst>
          </p:cNvPr>
          <p:cNvGrpSpPr/>
          <p:nvPr/>
        </p:nvGrpSpPr>
        <p:grpSpPr>
          <a:xfrm>
            <a:off x="8004340" y="64062"/>
            <a:ext cx="1604378" cy="743415"/>
            <a:chOff x="4203412" y="708133"/>
            <a:chExt cx="3519362" cy="172248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3D2082F-0EBC-B476-5EB0-3C651FC6917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3412" y="708133"/>
              <a:ext cx="1719646" cy="171964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11F33BE-9D32-B3AF-2F07-C101A6D420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5145" y="712062"/>
              <a:ext cx="1727629" cy="17185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8562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6306422"/>
            <a:ext cx="12192000" cy="546101"/>
            <a:chOff x="0" y="0"/>
            <a:chExt cx="24384000" cy="10922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92200"/>
            </a:xfrm>
            <a:custGeom>
              <a:avLst/>
              <a:gdLst/>
              <a:ahLst/>
              <a:cxnLst/>
              <a:rect l="l" t="t" r="r" b="b"/>
              <a:pathLst>
                <a:path w="24384000" h="1092200">
                  <a:moveTo>
                    <a:pt x="0" y="0"/>
                  </a:moveTo>
                  <a:lnTo>
                    <a:pt x="24384000" y="0"/>
                  </a:lnTo>
                  <a:lnTo>
                    <a:pt x="243840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r="971" b="1234"/>
          <a:stretch>
            <a:fillRect/>
          </a:stretch>
        </p:blipFill>
        <p:spPr>
          <a:xfrm>
            <a:off x="9608718" y="130147"/>
            <a:ext cx="2438400" cy="6773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0" y="6396911"/>
            <a:ext cx="12192000" cy="461089"/>
            <a:chOff x="0" y="0"/>
            <a:chExt cx="24384000" cy="9221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922147"/>
            </a:xfrm>
            <a:custGeom>
              <a:avLst/>
              <a:gdLst/>
              <a:ahLst/>
              <a:cxnLst/>
              <a:rect l="l" t="t" r="r" b="b"/>
              <a:pathLst>
                <a:path w="24384000" h="922147">
                  <a:moveTo>
                    <a:pt x="0" y="0"/>
                  </a:moveTo>
                  <a:lnTo>
                    <a:pt x="24384000" y="0"/>
                  </a:lnTo>
                  <a:lnTo>
                    <a:pt x="24384000" y="922147"/>
                  </a:lnTo>
                  <a:lnTo>
                    <a:pt x="0" y="922147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899161" y="6485257"/>
            <a:ext cx="2621280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1" b="0" i="0" u="none" strike="noStrike" kern="1200" cap="none" spc="-47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5/12/2022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823962" y="6485257"/>
            <a:ext cx="2621280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14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1" b="0" i="0" u="none" strike="noStrike" kern="1200" cap="none" spc="-47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‹#›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42361" y="6488770"/>
            <a:ext cx="4919479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1" b="0" i="0" u="none" strike="noStrike" kern="1200" cap="none" spc="-4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Prepared by Care Transformation Collaborative of RI</a:t>
            </a:r>
          </a:p>
        </p:txBody>
      </p:sp>
      <p:grpSp>
        <p:nvGrpSpPr>
          <p:cNvPr id="10" name="Group 10"/>
          <p:cNvGrpSpPr>
            <a:grpSpLocks noChangeAspect="1"/>
          </p:cNvGrpSpPr>
          <p:nvPr/>
        </p:nvGrpSpPr>
        <p:grpSpPr>
          <a:xfrm rot="-10800000">
            <a:off x="0" y="0"/>
            <a:ext cx="12192000" cy="695460"/>
            <a:chOff x="0" y="0"/>
            <a:chExt cx="24384000" cy="139092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4384000" cy="1390904"/>
            </a:xfrm>
            <a:custGeom>
              <a:avLst/>
              <a:gdLst/>
              <a:ahLst/>
              <a:cxnLst/>
              <a:rect l="l" t="t" r="r" b="b"/>
              <a:pathLst>
                <a:path w="24384000" h="1390904">
                  <a:moveTo>
                    <a:pt x="0" y="0"/>
                  </a:moveTo>
                  <a:lnTo>
                    <a:pt x="24384000" y="0"/>
                  </a:lnTo>
                  <a:lnTo>
                    <a:pt x="24384000" y="1390904"/>
                  </a:lnTo>
                  <a:lnTo>
                    <a:pt x="0" y="1390904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6215" y="73090"/>
            <a:ext cx="12192000" cy="721218"/>
            <a:chOff x="0" y="0"/>
            <a:chExt cx="24384000" cy="144243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4384000" cy="1442466"/>
            </a:xfrm>
            <a:custGeom>
              <a:avLst/>
              <a:gdLst/>
              <a:ahLst/>
              <a:cxnLst/>
              <a:rect l="l" t="t" r="r" b="b"/>
              <a:pathLst>
                <a:path w="24384000" h="1442466">
                  <a:moveTo>
                    <a:pt x="0" y="0"/>
                  </a:moveTo>
                  <a:lnTo>
                    <a:pt x="24384000" y="0"/>
                  </a:lnTo>
                  <a:lnTo>
                    <a:pt x="24384000" y="1442466"/>
                  </a:lnTo>
                  <a:lnTo>
                    <a:pt x="0" y="1442466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0" y="6297770"/>
            <a:ext cx="12192000" cy="560232"/>
            <a:chOff x="0" y="0"/>
            <a:chExt cx="24384000" cy="11204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384000" cy="1120521"/>
            </a:xfrm>
            <a:custGeom>
              <a:avLst/>
              <a:gdLst/>
              <a:ahLst/>
              <a:cxnLst/>
              <a:rect l="l" t="t" r="r" b="b"/>
              <a:pathLst>
                <a:path w="24384000" h="1120521">
                  <a:moveTo>
                    <a:pt x="0" y="0"/>
                  </a:moveTo>
                  <a:lnTo>
                    <a:pt x="24384000" y="0"/>
                  </a:lnTo>
                  <a:lnTo>
                    <a:pt x="24384000" y="1120521"/>
                  </a:lnTo>
                  <a:lnTo>
                    <a:pt x="0" y="1120521"/>
                  </a:lnTo>
                  <a:close/>
                </a:path>
              </a:pathLst>
            </a:custGeom>
            <a:solidFill>
              <a:srgbClr val="F7B31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637273" y="3895901"/>
            <a:ext cx="10807969" cy="534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-135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 Bold"/>
                <a:ea typeface="+mn-ea"/>
                <a:cs typeface="+mn-cs"/>
              </a:rPr>
              <a:t>Team Growth Over Time</a:t>
            </a:r>
          </a:p>
        </p:txBody>
      </p:sp>
      <p:sp>
        <p:nvSpPr>
          <p:cNvPr id="25" name="Slide Number Placeholder 29">
            <a:extLst>
              <a:ext uri="{FF2B5EF4-FFF2-40B4-BE49-F238E27FC236}">
                <a16:creationId xmlns:a16="http://schemas.microsoft.com/office/drawing/2014/main" id="{D594B47D-218C-B05F-D224-D8D227504707}"/>
              </a:ext>
            </a:extLst>
          </p:cNvPr>
          <p:cNvSpPr txBox="1">
            <a:spLocks/>
          </p:cNvSpPr>
          <p:nvPr/>
        </p:nvSpPr>
        <p:spPr>
          <a:xfrm>
            <a:off x="10687363" y="6554158"/>
            <a:ext cx="1422400" cy="243417"/>
          </a:xfrm>
          <a:prstGeom prst="rect">
            <a:avLst/>
          </a:prstGeom>
        </p:spPr>
        <p:txBody>
          <a:bodyPr vert="horz" lIns="60960" tIns="30480" rIns="60960" bIns="3048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171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6306422"/>
            <a:ext cx="12192000" cy="546101"/>
            <a:chOff x="0" y="0"/>
            <a:chExt cx="24384000" cy="10922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92200"/>
            </a:xfrm>
            <a:custGeom>
              <a:avLst/>
              <a:gdLst/>
              <a:ahLst/>
              <a:cxnLst/>
              <a:rect l="l" t="t" r="r" b="b"/>
              <a:pathLst>
                <a:path w="24384000" h="1092200">
                  <a:moveTo>
                    <a:pt x="0" y="0"/>
                  </a:moveTo>
                  <a:lnTo>
                    <a:pt x="24384000" y="0"/>
                  </a:lnTo>
                  <a:lnTo>
                    <a:pt x="243840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r="971" b="1234"/>
          <a:stretch>
            <a:fillRect/>
          </a:stretch>
        </p:blipFill>
        <p:spPr>
          <a:xfrm>
            <a:off x="9608718" y="130147"/>
            <a:ext cx="2438400" cy="6773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6350" y="6400446"/>
            <a:ext cx="12192000" cy="461089"/>
            <a:chOff x="0" y="0"/>
            <a:chExt cx="24384000" cy="9221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922147"/>
            </a:xfrm>
            <a:custGeom>
              <a:avLst/>
              <a:gdLst/>
              <a:ahLst/>
              <a:cxnLst/>
              <a:rect l="l" t="t" r="r" b="b"/>
              <a:pathLst>
                <a:path w="24384000" h="922147">
                  <a:moveTo>
                    <a:pt x="0" y="0"/>
                  </a:moveTo>
                  <a:lnTo>
                    <a:pt x="24384000" y="0"/>
                  </a:lnTo>
                  <a:lnTo>
                    <a:pt x="24384000" y="922147"/>
                  </a:lnTo>
                  <a:lnTo>
                    <a:pt x="0" y="922147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" name="AutoShape 7"/>
          <p:cNvSpPr/>
          <p:nvPr/>
        </p:nvSpPr>
        <p:spPr>
          <a:xfrm>
            <a:off x="188260" y="641350"/>
            <a:ext cx="11858858" cy="0"/>
          </a:xfrm>
          <a:prstGeom prst="line">
            <a:avLst/>
          </a:prstGeom>
          <a:ln w="28575" cap="flat">
            <a:solidFill>
              <a:srgbClr val="F7B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EB2D666-7A62-1B7E-4776-009288E75176}"/>
              </a:ext>
            </a:extLst>
          </p:cNvPr>
          <p:cNvGrpSpPr/>
          <p:nvPr/>
        </p:nvGrpSpPr>
        <p:grpSpPr>
          <a:xfrm>
            <a:off x="8039712" y="64708"/>
            <a:ext cx="1569006" cy="742772"/>
            <a:chOff x="4203412" y="708133"/>
            <a:chExt cx="3519362" cy="172248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1C0A6C1-B593-FAB7-D96D-D70CFE3C6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3412" y="708133"/>
              <a:ext cx="1719646" cy="171964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148F881-58F2-7771-8460-1B6500A83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5145" y="712062"/>
              <a:ext cx="1727629" cy="1718557"/>
            </a:xfrm>
            <a:prstGeom prst="rect">
              <a:avLst/>
            </a:prstGeom>
          </p:spPr>
        </p:pic>
      </p:grpSp>
      <p:pic>
        <p:nvPicPr>
          <p:cNvPr id="12" name="Picture 2" descr="A screenshot of a graph&#10;&#10;Description automatically generated with low confidence">
            <a:extLst>
              <a:ext uri="{FF2B5EF4-FFF2-40B4-BE49-F238E27FC236}">
                <a16:creationId xmlns:a16="http://schemas.microsoft.com/office/drawing/2014/main" id="{B3D1DB4B-07C1-85CA-7C56-4AD18041C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8050" y="943144"/>
            <a:ext cx="9451139" cy="531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CBDCDE1-2B74-FACC-2DA9-F35E6972E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450" y="6462214"/>
            <a:ext cx="2743200" cy="365125"/>
          </a:xfrm>
        </p:spPr>
        <p:txBody>
          <a:bodyPr/>
          <a:lstStyle/>
          <a:p>
            <a:fld id="{351DE725-F630-4D1E-9D7C-BF89E5E2101B}" type="slidenum">
              <a:rPr lang="en-US" smtClean="0">
                <a:solidFill>
                  <a:schemeClr val="bg1"/>
                </a:solidFill>
              </a:rPr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12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6306422"/>
            <a:ext cx="12192000" cy="546101"/>
            <a:chOff x="0" y="0"/>
            <a:chExt cx="24384000" cy="10922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92200"/>
            </a:xfrm>
            <a:custGeom>
              <a:avLst/>
              <a:gdLst/>
              <a:ahLst/>
              <a:cxnLst/>
              <a:rect l="l" t="t" r="r" b="b"/>
              <a:pathLst>
                <a:path w="24384000" h="1092200">
                  <a:moveTo>
                    <a:pt x="0" y="0"/>
                  </a:moveTo>
                  <a:lnTo>
                    <a:pt x="24384000" y="0"/>
                  </a:lnTo>
                  <a:lnTo>
                    <a:pt x="243840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r="971" b="1234"/>
          <a:stretch>
            <a:fillRect/>
          </a:stretch>
        </p:blipFill>
        <p:spPr>
          <a:xfrm>
            <a:off x="9608718" y="130147"/>
            <a:ext cx="2438400" cy="6773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6350" y="6400446"/>
            <a:ext cx="12192000" cy="461089"/>
            <a:chOff x="0" y="0"/>
            <a:chExt cx="24384000" cy="9221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922147"/>
            </a:xfrm>
            <a:custGeom>
              <a:avLst/>
              <a:gdLst/>
              <a:ahLst/>
              <a:cxnLst/>
              <a:rect l="l" t="t" r="r" b="b"/>
              <a:pathLst>
                <a:path w="24384000" h="922147">
                  <a:moveTo>
                    <a:pt x="0" y="0"/>
                  </a:moveTo>
                  <a:lnTo>
                    <a:pt x="24384000" y="0"/>
                  </a:lnTo>
                  <a:lnTo>
                    <a:pt x="24384000" y="922147"/>
                  </a:lnTo>
                  <a:lnTo>
                    <a:pt x="0" y="922147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" name="AutoShape 7"/>
          <p:cNvSpPr/>
          <p:nvPr/>
        </p:nvSpPr>
        <p:spPr>
          <a:xfrm>
            <a:off x="188260" y="641350"/>
            <a:ext cx="11858858" cy="0"/>
          </a:xfrm>
          <a:prstGeom prst="line">
            <a:avLst/>
          </a:prstGeom>
          <a:ln w="28575" cap="flat">
            <a:solidFill>
              <a:srgbClr val="F7B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EB2D666-7A62-1B7E-4776-009288E75176}"/>
              </a:ext>
            </a:extLst>
          </p:cNvPr>
          <p:cNvGrpSpPr/>
          <p:nvPr/>
        </p:nvGrpSpPr>
        <p:grpSpPr>
          <a:xfrm>
            <a:off x="8004341" y="64062"/>
            <a:ext cx="1569006" cy="742772"/>
            <a:chOff x="4203412" y="708133"/>
            <a:chExt cx="3519362" cy="172248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1C0A6C1-B593-FAB7-D96D-D70CFE3C6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3412" y="708133"/>
              <a:ext cx="1719646" cy="171964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148F881-58F2-7771-8460-1B6500A83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5145" y="712062"/>
              <a:ext cx="1727629" cy="1718557"/>
            </a:xfrm>
            <a:prstGeom prst="rect">
              <a:avLst/>
            </a:prstGeom>
          </p:spPr>
        </p:pic>
      </p:grpSp>
      <p:pic>
        <p:nvPicPr>
          <p:cNvPr id="8" name="Picture 2">
            <a:extLst>
              <a:ext uri="{FF2B5EF4-FFF2-40B4-BE49-F238E27FC236}">
                <a16:creationId xmlns:a16="http://schemas.microsoft.com/office/drawing/2014/main" id="{1CC1C5FB-3A38-7C09-4908-1C07ABF7CC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0672" y="930408"/>
            <a:ext cx="9554033" cy="5374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9830A19-13DC-6B2C-5C1C-B5BFC3510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450" y="6460304"/>
            <a:ext cx="2743200" cy="365125"/>
          </a:xfrm>
        </p:spPr>
        <p:txBody>
          <a:bodyPr/>
          <a:lstStyle/>
          <a:p>
            <a:fld id="{351DE725-F630-4D1E-9D7C-BF89E5E2101B}" type="slidenum">
              <a:rPr lang="en-US" smtClean="0">
                <a:solidFill>
                  <a:schemeClr val="bg1"/>
                </a:solidFill>
              </a:rPr>
              <a:t>22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803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6306422"/>
            <a:ext cx="12192000" cy="546101"/>
            <a:chOff x="0" y="0"/>
            <a:chExt cx="24384000" cy="10922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92200"/>
            </a:xfrm>
            <a:custGeom>
              <a:avLst/>
              <a:gdLst/>
              <a:ahLst/>
              <a:cxnLst/>
              <a:rect l="l" t="t" r="r" b="b"/>
              <a:pathLst>
                <a:path w="24384000" h="1092200">
                  <a:moveTo>
                    <a:pt x="0" y="0"/>
                  </a:moveTo>
                  <a:lnTo>
                    <a:pt x="24384000" y="0"/>
                  </a:lnTo>
                  <a:lnTo>
                    <a:pt x="243840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r="971" b="1234"/>
          <a:stretch>
            <a:fillRect/>
          </a:stretch>
        </p:blipFill>
        <p:spPr>
          <a:xfrm>
            <a:off x="9608718" y="130147"/>
            <a:ext cx="2438400" cy="6773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6350" y="6400446"/>
            <a:ext cx="12192000" cy="461089"/>
            <a:chOff x="0" y="0"/>
            <a:chExt cx="24384000" cy="9221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922147"/>
            </a:xfrm>
            <a:custGeom>
              <a:avLst/>
              <a:gdLst/>
              <a:ahLst/>
              <a:cxnLst/>
              <a:rect l="l" t="t" r="r" b="b"/>
              <a:pathLst>
                <a:path w="24384000" h="922147">
                  <a:moveTo>
                    <a:pt x="0" y="0"/>
                  </a:moveTo>
                  <a:lnTo>
                    <a:pt x="24384000" y="0"/>
                  </a:lnTo>
                  <a:lnTo>
                    <a:pt x="24384000" y="922147"/>
                  </a:lnTo>
                  <a:lnTo>
                    <a:pt x="0" y="922147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" name="AutoShape 7"/>
          <p:cNvSpPr/>
          <p:nvPr/>
        </p:nvSpPr>
        <p:spPr>
          <a:xfrm>
            <a:off x="188260" y="641350"/>
            <a:ext cx="11858858" cy="0"/>
          </a:xfrm>
          <a:prstGeom prst="line">
            <a:avLst/>
          </a:prstGeom>
          <a:ln w="28575" cap="flat">
            <a:solidFill>
              <a:srgbClr val="F7B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EB2D666-7A62-1B7E-4776-009288E75176}"/>
              </a:ext>
            </a:extLst>
          </p:cNvPr>
          <p:cNvGrpSpPr/>
          <p:nvPr/>
        </p:nvGrpSpPr>
        <p:grpSpPr>
          <a:xfrm>
            <a:off x="8004341" y="64062"/>
            <a:ext cx="1569006" cy="742772"/>
            <a:chOff x="4203412" y="708133"/>
            <a:chExt cx="3519362" cy="172248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1C0A6C1-B593-FAB7-D96D-D70CFE3C6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3412" y="708133"/>
              <a:ext cx="1719646" cy="171964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148F881-58F2-7771-8460-1B6500A83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5145" y="712062"/>
              <a:ext cx="1727629" cy="1718557"/>
            </a:xfrm>
            <a:prstGeom prst="rect">
              <a:avLst/>
            </a:prstGeom>
          </p:spPr>
        </p:pic>
      </p:grpSp>
      <p:pic>
        <p:nvPicPr>
          <p:cNvPr id="12" name="image1.png">
            <a:extLst>
              <a:ext uri="{FF2B5EF4-FFF2-40B4-BE49-F238E27FC236}">
                <a16:creationId xmlns:a16="http://schemas.microsoft.com/office/drawing/2014/main" id="{A32BA0E2-F3AB-3811-5AFB-354C5D1A02FC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1078832" y="1223544"/>
            <a:ext cx="9857874" cy="4916749"/>
          </a:xfrm>
          <a:prstGeom prst="rect">
            <a:avLst/>
          </a:prstGeom>
          <a:ln/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4A353EE-BC05-CE84-0C0E-66C6BA0F3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450" y="6448420"/>
            <a:ext cx="2743200" cy="365125"/>
          </a:xfrm>
        </p:spPr>
        <p:txBody>
          <a:bodyPr/>
          <a:lstStyle/>
          <a:p>
            <a:fld id="{351DE725-F630-4D1E-9D7C-BF89E5E2101B}" type="slidenum">
              <a:rPr lang="en-US" smtClean="0">
                <a:solidFill>
                  <a:schemeClr val="bg1"/>
                </a:solidFill>
              </a:rPr>
              <a:t>23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077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6306422"/>
            <a:ext cx="12192000" cy="546101"/>
            <a:chOff x="0" y="0"/>
            <a:chExt cx="24384000" cy="10922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92200"/>
            </a:xfrm>
            <a:custGeom>
              <a:avLst/>
              <a:gdLst/>
              <a:ahLst/>
              <a:cxnLst/>
              <a:rect l="l" t="t" r="r" b="b"/>
              <a:pathLst>
                <a:path w="24384000" h="1092200">
                  <a:moveTo>
                    <a:pt x="0" y="0"/>
                  </a:moveTo>
                  <a:lnTo>
                    <a:pt x="24384000" y="0"/>
                  </a:lnTo>
                  <a:lnTo>
                    <a:pt x="243840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r="971" b="1234"/>
          <a:stretch>
            <a:fillRect/>
          </a:stretch>
        </p:blipFill>
        <p:spPr>
          <a:xfrm>
            <a:off x="9608718" y="130147"/>
            <a:ext cx="2438400" cy="6773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6350" y="6400446"/>
            <a:ext cx="12192000" cy="461089"/>
            <a:chOff x="0" y="0"/>
            <a:chExt cx="24384000" cy="9221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922147"/>
            </a:xfrm>
            <a:custGeom>
              <a:avLst/>
              <a:gdLst/>
              <a:ahLst/>
              <a:cxnLst/>
              <a:rect l="l" t="t" r="r" b="b"/>
              <a:pathLst>
                <a:path w="24384000" h="922147">
                  <a:moveTo>
                    <a:pt x="0" y="0"/>
                  </a:moveTo>
                  <a:lnTo>
                    <a:pt x="24384000" y="0"/>
                  </a:lnTo>
                  <a:lnTo>
                    <a:pt x="24384000" y="922147"/>
                  </a:lnTo>
                  <a:lnTo>
                    <a:pt x="0" y="922147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" name="AutoShape 7"/>
          <p:cNvSpPr/>
          <p:nvPr/>
        </p:nvSpPr>
        <p:spPr>
          <a:xfrm>
            <a:off x="188260" y="641350"/>
            <a:ext cx="11858858" cy="0"/>
          </a:xfrm>
          <a:prstGeom prst="line">
            <a:avLst/>
          </a:prstGeom>
          <a:ln w="28575" cap="flat">
            <a:solidFill>
              <a:srgbClr val="F7B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EB2D666-7A62-1B7E-4776-009288E75176}"/>
              </a:ext>
            </a:extLst>
          </p:cNvPr>
          <p:cNvGrpSpPr/>
          <p:nvPr/>
        </p:nvGrpSpPr>
        <p:grpSpPr>
          <a:xfrm>
            <a:off x="8004341" y="64062"/>
            <a:ext cx="1569006" cy="742772"/>
            <a:chOff x="4203412" y="708133"/>
            <a:chExt cx="3519362" cy="172248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1C0A6C1-B593-FAB7-D96D-D70CFE3C6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3412" y="708133"/>
              <a:ext cx="1719646" cy="171964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148F881-58F2-7771-8460-1B6500A83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5145" y="712062"/>
              <a:ext cx="1727629" cy="1718557"/>
            </a:xfrm>
            <a:prstGeom prst="rect">
              <a:avLst/>
            </a:prstGeom>
          </p:spPr>
        </p:pic>
      </p:grpSp>
      <p:pic>
        <p:nvPicPr>
          <p:cNvPr id="8" name="image3.png">
            <a:extLst>
              <a:ext uri="{FF2B5EF4-FFF2-40B4-BE49-F238E27FC236}">
                <a16:creationId xmlns:a16="http://schemas.microsoft.com/office/drawing/2014/main" id="{99FB0155-B42F-149D-A95C-8D63AB3ECE2E}"/>
              </a:ext>
            </a:extLst>
          </p:cNvPr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891988" y="982089"/>
            <a:ext cx="10128938" cy="5158204"/>
          </a:xfrm>
          <a:prstGeom prst="rect">
            <a:avLst/>
          </a:prstGeom>
          <a:ln/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55664E09-2944-FB89-FEE5-3B2D21015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450" y="6481031"/>
            <a:ext cx="2743200" cy="365125"/>
          </a:xfrm>
        </p:spPr>
        <p:txBody>
          <a:bodyPr/>
          <a:lstStyle/>
          <a:p>
            <a:fld id="{351DE725-F630-4D1E-9D7C-BF89E5E2101B}" type="slidenum">
              <a:rPr lang="en-US" smtClean="0">
                <a:solidFill>
                  <a:schemeClr val="bg1"/>
                </a:solidFill>
              </a:rPr>
              <a:t>24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380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6306422"/>
            <a:ext cx="12192000" cy="546101"/>
            <a:chOff x="0" y="0"/>
            <a:chExt cx="24384000" cy="10922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92200"/>
            </a:xfrm>
            <a:custGeom>
              <a:avLst/>
              <a:gdLst/>
              <a:ahLst/>
              <a:cxnLst/>
              <a:rect l="l" t="t" r="r" b="b"/>
              <a:pathLst>
                <a:path w="24384000" h="1092200">
                  <a:moveTo>
                    <a:pt x="0" y="0"/>
                  </a:moveTo>
                  <a:lnTo>
                    <a:pt x="24384000" y="0"/>
                  </a:lnTo>
                  <a:lnTo>
                    <a:pt x="243840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r="971" b="1234"/>
          <a:stretch>
            <a:fillRect/>
          </a:stretch>
        </p:blipFill>
        <p:spPr>
          <a:xfrm>
            <a:off x="9608718" y="130147"/>
            <a:ext cx="2438400" cy="6773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0" y="6396911"/>
            <a:ext cx="12192000" cy="461089"/>
            <a:chOff x="0" y="0"/>
            <a:chExt cx="24384000" cy="9221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922147"/>
            </a:xfrm>
            <a:custGeom>
              <a:avLst/>
              <a:gdLst/>
              <a:ahLst/>
              <a:cxnLst/>
              <a:rect l="l" t="t" r="r" b="b"/>
              <a:pathLst>
                <a:path w="24384000" h="922147">
                  <a:moveTo>
                    <a:pt x="0" y="0"/>
                  </a:moveTo>
                  <a:lnTo>
                    <a:pt x="24384000" y="0"/>
                  </a:lnTo>
                  <a:lnTo>
                    <a:pt x="24384000" y="922147"/>
                  </a:lnTo>
                  <a:lnTo>
                    <a:pt x="0" y="922147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899161" y="6485257"/>
            <a:ext cx="2621280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1" b="0" i="0" u="none" strike="noStrike" kern="1200" cap="none" spc="-47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5/12/2022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823962" y="6485257"/>
            <a:ext cx="2621280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14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1" b="0" i="0" u="none" strike="noStrike" kern="1200" cap="none" spc="-47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‹#›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42361" y="6488770"/>
            <a:ext cx="4919479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1" b="0" i="0" u="none" strike="noStrike" kern="1200" cap="none" spc="-4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Prepared by Care Transformation Collaborative of RI</a:t>
            </a:r>
          </a:p>
        </p:txBody>
      </p:sp>
      <p:grpSp>
        <p:nvGrpSpPr>
          <p:cNvPr id="10" name="Group 10"/>
          <p:cNvGrpSpPr>
            <a:grpSpLocks noChangeAspect="1"/>
          </p:cNvGrpSpPr>
          <p:nvPr/>
        </p:nvGrpSpPr>
        <p:grpSpPr>
          <a:xfrm rot="-10800000">
            <a:off x="0" y="0"/>
            <a:ext cx="12192000" cy="695460"/>
            <a:chOff x="0" y="0"/>
            <a:chExt cx="24384000" cy="139092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4384000" cy="1390904"/>
            </a:xfrm>
            <a:custGeom>
              <a:avLst/>
              <a:gdLst/>
              <a:ahLst/>
              <a:cxnLst/>
              <a:rect l="l" t="t" r="r" b="b"/>
              <a:pathLst>
                <a:path w="24384000" h="1390904">
                  <a:moveTo>
                    <a:pt x="0" y="0"/>
                  </a:moveTo>
                  <a:lnTo>
                    <a:pt x="24384000" y="0"/>
                  </a:lnTo>
                  <a:lnTo>
                    <a:pt x="24384000" y="1390904"/>
                  </a:lnTo>
                  <a:lnTo>
                    <a:pt x="0" y="1390904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6215" y="73090"/>
            <a:ext cx="12192000" cy="721218"/>
            <a:chOff x="0" y="0"/>
            <a:chExt cx="24384000" cy="144243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4384000" cy="1442466"/>
            </a:xfrm>
            <a:custGeom>
              <a:avLst/>
              <a:gdLst/>
              <a:ahLst/>
              <a:cxnLst/>
              <a:rect l="l" t="t" r="r" b="b"/>
              <a:pathLst>
                <a:path w="24384000" h="1442466">
                  <a:moveTo>
                    <a:pt x="0" y="0"/>
                  </a:moveTo>
                  <a:lnTo>
                    <a:pt x="24384000" y="0"/>
                  </a:lnTo>
                  <a:lnTo>
                    <a:pt x="24384000" y="1442466"/>
                  </a:lnTo>
                  <a:lnTo>
                    <a:pt x="0" y="1442466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0" y="6297770"/>
            <a:ext cx="12192000" cy="560232"/>
            <a:chOff x="0" y="0"/>
            <a:chExt cx="24384000" cy="11204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384000" cy="1120521"/>
            </a:xfrm>
            <a:custGeom>
              <a:avLst/>
              <a:gdLst/>
              <a:ahLst/>
              <a:cxnLst/>
              <a:rect l="l" t="t" r="r" b="b"/>
              <a:pathLst>
                <a:path w="24384000" h="1120521">
                  <a:moveTo>
                    <a:pt x="0" y="0"/>
                  </a:moveTo>
                  <a:lnTo>
                    <a:pt x="24384000" y="0"/>
                  </a:lnTo>
                  <a:lnTo>
                    <a:pt x="24384000" y="1120521"/>
                  </a:lnTo>
                  <a:lnTo>
                    <a:pt x="0" y="1120521"/>
                  </a:lnTo>
                  <a:close/>
                </a:path>
              </a:pathLst>
            </a:custGeom>
            <a:solidFill>
              <a:srgbClr val="F7B31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620340" y="4038600"/>
            <a:ext cx="10807969" cy="534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spc="-132" dirty="0">
                <a:solidFill>
                  <a:srgbClr val="0070C0"/>
                </a:solidFill>
                <a:latin typeface="Open Sans Bold"/>
              </a:rPr>
              <a:t>Team Specific Accomplishments</a:t>
            </a:r>
            <a:endParaRPr kumimoji="0" lang="en-US" sz="5400" b="0" i="0" u="none" strike="noStrike" kern="1200" cap="none" spc="-135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Open Sans Bold"/>
              <a:ea typeface="+mn-ea"/>
              <a:cs typeface="+mn-cs"/>
            </a:endParaRPr>
          </a:p>
        </p:txBody>
      </p:sp>
      <p:sp>
        <p:nvSpPr>
          <p:cNvPr id="25" name="Slide Number Placeholder 29">
            <a:extLst>
              <a:ext uri="{FF2B5EF4-FFF2-40B4-BE49-F238E27FC236}">
                <a16:creationId xmlns:a16="http://schemas.microsoft.com/office/drawing/2014/main" id="{D594B47D-218C-B05F-D224-D8D227504707}"/>
              </a:ext>
            </a:extLst>
          </p:cNvPr>
          <p:cNvSpPr txBox="1">
            <a:spLocks/>
          </p:cNvSpPr>
          <p:nvPr/>
        </p:nvSpPr>
        <p:spPr>
          <a:xfrm>
            <a:off x="10687363" y="6554158"/>
            <a:ext cx="1422400" cy="243417"/>
          </a:xfrm>
          <a:prstGeom prst="rect">
            <a:avLst/>
          </a:prstGeom>
        </p:spPr>
        <p:txBody>
          <a:bodyPr vert="horz" lIns="60960" tIns="30480" rIns="60960" bIns="3048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345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6306422"/>
            <a:ext cx="12192000" cy="546101"/>
            <a:chOff x="0" y="0"/>
            <a:chExt cx="24384000" cy="10922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92200"/>
            </a:xfrm>
            <a:custGeom>
              <a:avLst/>
              <a:gdLst/>
              <a:ahLst/>
              <a:cxnLst/>
              <a:rect l="l" t="t" r="r" b="b"/>
              <a:pathLst>
                <a:path w="24384000" h="1092200">
                  <a:moveTo>
                    <a:pt x="0" y="0"/>
                  </a:moveTo>
                  <a:lnTo>
                    <a:pt x="24384000" y="0"/>
                  </a:lnTo>
                  <a:lnTo>
                    <a:pt x="243840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r="971" b="1234"/>
          <a:stretch>
            <a:fillRect/>
          </a:stretch>
        </p:blipFill>
        <p:spPr>
          <a:xfrm>
            <a:off x="9608718" y="130147"/>
            <a:ext cx="2438400" cy="6773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6350" y="6400446"/>
            <a:ext cx="12192000" cy="461089"/>
            <a:chOff x="0" y="0"/>
            <a:chExt cx="24384000" cy="9221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922147"/>
            </a:xfrm>
            <a:custGeom>
              <a:avLst/>
              <a:gdLst/>
              <a:ahLst/>
              <a:cxnLst/>
              <a:rect l="l" t="t" r="r" b="b"/>
              <a:pathLst>
                <a:path w="24384000" h="922147">
                  <a:moveTo>
                    <a:pt x="0" y="0"/>
                  </a:moveTo>
                  <a:lnTo>
                    <a:pt x="24384000" y="0"/>
                  </a:lnTo>
                  <a:lnTo>
                    <a:pt x="24384000" y="922147"/>
                  </a:lnTo>
                  <a:lnTo>
                    <a:pt x="0" y="922147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" name="AutoShape 7"/>
          <p:cNvSpPr/>
          <p:nvPr/>
        </p:nvSpPr>
        <p:spPr>
          <a:xfrm>
            <a:off x="188260" y="641350"/>
            <a:ext cx="11858858" cy="0"/>
          </a:xfrm>
          <a:prstGeom prst="line">
            <a:avLst/>
          </a:prstGeom>
          <a:ln w="28575" cap="flat">
            <a:solidFill>
              <a:srgbClr val="F7B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EB2D666-7A62-1B7E-4776-009288E75176}"/>
              </a:ext>
            </a:extLst>
          </p:cNvPr>
          <p:cNvGrpSpPr/>
          <p:nvPr/>
        </p:nvGrpSpPr>
        <p:grpSpPr>
          <a:xfrm>
            <a:off x="8004341" y="64062"/>
            <a:ext cx="1569006" cy="742772"/>
            <a:chOff x="4203412" y="708133"/>
            <a:chExt cx="3519362" cy="172248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1C0A6C1-B593-FAB7-D96D-D70CFE3C6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3412" y="708133"/>
              <a:ext cx="1719646" cy="171964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148F881-58F2-7771-8460-1B6500A83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5145" y="712062"/>
              <a:ext cx="1727629" cy="1718557"/>
            </a:xfrm>
            <a:prstGeom prst="rect">
              <a:avLst/>
            </a:prstGeom>
          </p:spPr>
        </p:pic>
      </p:grp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861EFB8-CF05-A9CE-2748-C5E76D6E4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308783"/>
              </p:ext>
            </p:extLst>
          </p:nvPr>
        </p:nvGraphicFramePr>
        <p:xfrm>
          <a:off x="594360" y="783346"/>
          <a:ext cx="11277600" cy="55547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0545">
                  <a:extLst>
                    <a:ext uri="{9D8B030D-6E8A-4147-A177-3AD203B41FA5}">
                      <a16:colId xmlns:a16="http://schemas.microsoft.com/office/drawing/2014/main" val="2713241461"/>
                    </a:ext>
                  </a:extLst>
                </a:gridCol>
                <a:gridCol w="1964486">
                  <a:extLst>
                    <a:ext uri="{9D8B030D-6E8A-4147-A177-3AD203B41FA5}">
                      <a16:colId xmlns:a16="http://schemas.microsoft.com/office/drawing/2014/main" val="1041396799"/>
                    </a:ext>
                  </a:extLst>
                </a:gridCol>
                <a:gridCol w="6752569">
                  <a:extLst>
                    <a:ext uri="{9D8B030D-6E8A-4147-A177-3AD203B41FA5}">
                      <a16:colId xmlns:a16="http://schemas.microsoft.com/office/drawing/2014/main" val="1867071779"/>
                    </a:ext>
                  </a:extLst>
                </a:gridCol>
              </a:tblGrid>
              <a:tr h="1926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Team Members</a:t>
                      </a:r>
                      <a:endParaRPr lang="en-US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Project Goal</a:t>
                      </a:r>
                      <a:endParaRPr lang="en-US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Key Accomplishments </a:t>
                      </a:r>
                      <a:endParaRPr lang="en-US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25" marR="8725" marT="0" marB="0"/>
                </a:tc>
                <a:extLst>
                  <a:ext uri="{0D108BD9-81ED-4DB2-BD59-A6C34878D82A}">
                    <a16:rowId xmlns:a16="http://schemas.microsoft.com/office/drawing/2014/main" val="834872564"/>
                  </a:ext>
                </a:extLst>
              </a:tr>
              <a:tr h="20816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02907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02907 HEZ, Prospect AE, PCHC AE, PLE, FSRI..</a:t>
                      </a:r>
                      <a:endParaRPr lang="en-US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Pediatric Asthma</a:t>
                      </a:r>
                      <a:endParaRPr lang="en-US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382395" algn="l"/>
                        </a:tabLst>
                      </a:pPr>
                      <a:r>
                        <a:rPr lang="en-US" sz="1800" kern="100" dirty="0">
                          <a:effectLst/>
                        </a:rPr>
                        <a:t>Leveraged funding from Green and Healthy Homes Initiative and UnitedHealthCare (MCO) to continue work past original funding period</a:t>
                      </a: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1382395" algn="l"/>
                        </a:tabLst>
                      </a:pPr>
                      <a:endParaRPr lang="en-US" sz="1800" kern="100" dirty="0">
                        <a:effectLst/>
                      </a:endParaRPr>
                    </a:p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  <a:tabLst>
                          <a:tab pos="1382395" algn="l"/>
                        </a:tabLst>
                      </a:pPr>
                      <a:r>
                        <a:rPr lang="en-US" sz="1800" kern="100" dirty="0">
                          <a:effectLst/>
                        </a:rPr>
                        <a:t>Established relationship with the Home Asthma Response Program (HARP) to make direct referrals for poorly managed asthma and certified their Community Health Advocates to work on asthma home visiting</a:t>
                      </a:r>
                    </a:p>
                    <a:p>
                      <a:pPr marL="0" marR="0" indent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  <a:tabLst>
                          <a:tab pos="1382395" algn="l"/>
                        </a:tabLst>
                      </a:pPr>
                      <a:endParaRPr lang="en-US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25" marR="8725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90311"/>
                  </a:ext>
                </a:extLst>
              </a:tr>
              <a:tr h="110901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Central Providence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Central Providence Opportunities HEZ, PCHC AE, PLE, CLINIC..</a:t>
                      </a:r>
                      <a:endParaRPr lang="en-US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Homelessness and Healthcare Utilization</a:t>
                      </a:r>
                      <a:endParaRPr lang="en-US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171450" marR="0" lvl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800" kern="100" dirty="0">
                          <a:effectLst/>
                        </a:rPr>
                        <a:t>Successfully launched the CHW Pre-Apprenticeship program focused on expanding the housing support workforce and engaging people with lived experience in the field</a:t>
                      </a:r>
                    </a:p>
                  </a:txBody>
                  <a:tcPr marL="8725" marR="8725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5930924"/>
                  </a:ext>
                </a:extLst>
              </a:tr>
              <a:tr h="16246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East Providence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East Providence HEZ, IHP AE..</a:t>
                      </a:r>
                      <a:endParaRPr lang="en-US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00" dirty="0">
                          <a:effectLst/>
                        </a:rPr>
                        <a:t>Food Insecurity</a:t>
                      </a:r>
                      <a:endParaRPr lang="en-US" sz="10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725" marR="8725" marT="0" marB="0"/>
                </a:tc>
                <a:tc>
                  <a:txBody>
                    <a:bodyPr/>
                    <a:lstStyle/>
                    <a:p>
                      <a:pPr marL="171450" marR="0" indent="-17145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800" kern="100" dirty="0">
                          <a:effectLst/>
                        </a:rPr>
                        <a:t>   HEZ Leveraged funding from School Department,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lang="en-US" sz="1800" kern="100" dirty="0">
                          <a:effectLst/>
                        </a:rPr>
                        <a:t>Integration of SDOH screening and referral process from East Providence Fire Department to HEZ</a:t>
                      </a:r>
                    </a:p>
                  </a:txBody>
                  <a:tcPr marL="8725" marR="8725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905170"/>
                  </a:ext>
                </a:extLst>
              </a:tr>
            </a:tbl>
          </a:graphicData>
        </a:graphic>
      </p:graphicFrame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CF6D2A9-F75B-B042-A840-A787CD1AC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DE725-F630-4D1E-9D7C-BF89E5E2101B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4854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6306422"/>
            <a:ext cx="12192000" cy="546101"/>
            <a:chOff x="0" y="0"/>
            <a:chExt cx="24384000" cy="10922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92200"/>
            </a:xfrm>
            <a:custGeom>
              <a:avLst/>
              <a:gdLst/>
              <a:ahLst/>
              <a:cxnLst/>
              <a:rect l="l" t="t" r="r" b="b"/>
              <a:pathLst>
                <a:path w="24384000" h="1092200">
                  <a:moveTo>
                    <a:pt x="0" y="0"/>
                  </a:moveTo>
                  <a:lnTo>
                    <a:pt x="24384000" y="0"/>
                  </a:lnTo>
                  <a:lnTo>
                    <a:pt x="243840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r="971" b="1234"/>
          <a:stretch>
            <a:fillRect/>
          </a:stretch>
        </p:blipFill>
        <p:spPr>
          <a:xfrm>
            <a:off x="9608718" y="130147"/>
            <a:ext cx="2438400" cy="6773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6350" y="6400446"/>
            <a:ext cx="12192000" cy="461089"/>
            <a:chOff x="0" y="0"/>
            <a:chExt cx="24384000" cy="9221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922147"/>
            </a:xfrm>
            <a:custGeom>
              <a:avLst/>
              <a:gdLst/>
              <a:ahLst/>
              <a:cxnLst/>
              <a:rect l="l" t="t" r="r" b="b"/>
              <a:pathLst>
                <a:path w="24384000" h="922147">
                  <a:moveTo>
                    <a:pt x="0" y="0"/>
                  </a:moveTo>
                  <a:lnTo>
                    <a:pt x="24384000" y="0"/>
                  </a:lnTo>
                  <a:lnTo>
                    <a:pt x="24384000" y="922147"/>
                  </a:lnTo>
                  <a:lnTo>
                    <a:pt x="0" y="922147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" name="AutoShape 7"/>
          <p:cNvSpPr/>
          <p:nvPr/>
        </p:nvSpPr>
        <p:spPr>
          <a:xfrm>
            <a:off x="188260" y="641350"/>
            <a:ext cx="11858858" cy="0"/>
          </a:xfrm>
          <a:prstGeom prst="line">
            <a:avLst/>
          </a:prstGeom>
          <a:ln w="28575" cap="flat">
            <a:solidFill>
              <a:srgbClr val="F7B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EB2D666-7A62-1B7E-4776-009288E75176}"/>
              </a:ext>
            </a:extLst>
          </p:cNvPr>
          <p:cNvGrpSpPr/>
          <p:nvPr/>
        </p:nvGrpSpPr>
        <p:grpSpPr>
          <a:xfrm>
            <a:off x="8004341" y="64062"/>
            <a:ext cx="1569006" cy="742772"/>
            <a:chOff x="4203412" y="708133"/>
            <a:chExt cx="3519362" cy="172248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1C0A6C1-B593-FAB7-D96D-D70CFE3C6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3412" y="708133"/>
              <a:ext cx="1719646" cy="171964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148F881-58F2-7771-8460-1B6500A83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5145" y="712062"/>
              <a:ext cx="1727629" cy="1718557"/>
            </a:xfrm>
            <a:prstGeom prst="rect">
              <a:avLst/>
            </a:prstGeom>
          </p:spPr>
        </p:pic>
      </p:grp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CF6D2A9-F75B-B042-A840-A787CD1AC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DE725-F630-4D1E-9D7C-BF89E5E2101B}" type="slidenum">
              <a:rPr lang="en-US" smtClean="0"/>
              <a:t>27</a:t>
            </a:fld>
            <a:endParaRPr lang="en-US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2B3E6D94-099B-438D-974A-CDE6476D40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64553"/>
              </p:ext>
            </p:extLst>
          </p:nvPr>
        </p:nvGraphicFramePr>
        <p:xfrm>
          <a:off x="479958" y="941816"/>
          <a:ext cx="11567160" cy="53301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9281">
                  <a:extLst>
                    <a:ext uri="{9D8B030D-6E8A-4147-A177-3AD203B41FA5}">
                      <a16:colId xmlns:a16="http://schemas.microsoft.com/office/drawing/2014/main" val="3605627823"/>
                    </a:ext>
                  </a:extLst>
                </a:gridCol>
                <a:gridCol w="2734871">
                  <a:extLst>
                    <a:ext uri="{9D8B030D-6E8A-4147-A177-3AD203B41FA5}">
                      <a16:colId xmlns:a16="http://schemas.microsoft.com/office/drawing/2014/main" val="3373451971"/>
                    </a:ext>
                  </a:extLst>
                </a:gridCol>
                <a:gridCol w="6613008">
                  <a:extLst>
                    <a:ext uri="{9D8B030D-6E8A-4147-A177-3AD203B41FA5}">
                      <a16:colId xmlns:a16="http://schemas.microsoft.com/office/drawing/2014/main" val="325947620"/>
                    </a:ext>
                  </a:extLst>
                </a:gridCol>
              </a:tblGrid>
              <a:tr h="14862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Pawtucket/Central Falls</a:t>
                      </a:r>
                      <a:endParaRPr lang="en-US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6" marR="88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kern="100" dirty="0">
                          <a:solidFill>
                            <a:schemeClr val="tx1"/>
                          </a:solidFill>
                          <a:effectLst/>
                        </a:rPr>
                        <a:t>Food Insecurity</a:t>
                      </a:r>
                      <a:endParaRPr lang="en-US" sz="105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6" marR="8856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Gill Sans"/>
                        <a:buChar char="●"/>
                        <a:tabLst>
                          <a:tab pos="457200" algn="l"/>
                        </a:tabLs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</a:rPr>
                        <a:t>Engaged community members, CHWs, and MLPB to improve food system, enrolling individuals in the VeggieRx program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Gill Sans"/>
                        <a:buChar char="●"/>
                        <a:tabLst>
                          <a:tab pos="457200" algn="l"/>
                        </a:tabLs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</a:rPr>
                        <a:t>Developed community wide CHW cohort, and food and nutrition task force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6" marR="8856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616813"/>
                  </a:ext>
                </a:extLst>
              </a:tr>
              <a:tr h="8294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Washington County</a:t>
                      </a:r>
                      <a:endParaRPr lang="en-US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6" marR="88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kern="100" dirty="0">
                          <a:solidFill>
                            <a:schemeClr val="tx1"/>
                          </a:solidFill>
                          <a:effectLst/>
                        </a:rPr>
                        <a:t>Behavioral Health and Homelessness  </a:t>
                      </a:r>
                      <a:endParaRPr lang="en-US" sz="105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6" marR="8856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Gill Sans"/>
                        <a:buChar char="●"/>
                        <a:tabLst>
                          <a:tab pos="457200" algn="l"/>
                        </a:tabLs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</a:rPr>
                        <a:t>Reduced Length of Stay for BH at South County Hospital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6" marR="8856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658719"/>
                  </a:ext>
                </a:extLst>
              </a:tr>
              <a:tr h="25489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Woonsocket</a:t>
                      </a:r>
                      <a:endParaRPr lang="en-US" sz="105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6" marR="885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b="0" kern="100" dirty="0">
                          <a:solidFill>
                            <a:schemeClr val="tx1"/>
                          </a:solidFill>
                          <a:effectLst/>
                        </a:rPr>
                        <a:t> Behavioral Health and Homelessness </a:t>
                      </a:r>
                      <a:endParaRPr lang="en-US" sz="105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6" marR="8856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Gill Sans"/>
                        <a:buChar char="●"/>
                        <a:tabLst>
                          <a:tab pos="457200" algn="l"/>
                        </a:tabLs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</a:rPr>
                        <a:t>90-day Equity Action Lab Focused on Nonviolence in Woonsocket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Gill Sans"/>
                        <a:buChar char="●"/>
                        <a:tabLst>
                          <a:tab pos="457200" algn="l"/>
                        </a:tabLs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</a:rPr>
                        <a:t>Debunked theory or residents using emergency room in lieu of primary care systematically 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Font typeface="Gill Sans"/>
                        <a:buChar char="●"/>
                        <a:tabLst>
                          <a:tab pos="457200" algn="l"/>
                        </a:tabLs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</a:rPr>
                        <a:t>Integrated CHWs in the schools and advocated for/achieved a restorative justice framework for the school department</a:t>
                      </a:r>
                    </a:p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800" b="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56" marR="8856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46747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59587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6306422"/>
            <a:ext cx="12192000" cy="546101"/>
            <a:chOff x="0" y="0"/>
            <a:chExt cx="24384000" cy="10922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92200"/>
            </a:xfrm>
            <a:custGeom>
              <a:avLst/>
              <a:gdLst/>
              <a:ahLst/>
              <a:cxnLst/>
              <a:rect l="l" t="t" r="r" b="b"/>
              <a:pathLst>
                <a:path w="24384000" h="1092200">
                  <a:moveTo>
                    <a:pt x="0" y="0"/>
                  </a:moveTo>
                  <a:lnTo>
                    <a:pt x="24384000" y="0"/>
                  </a:lnTo>
                  <a:lnTo>
                    <a:pt x="243840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r="971" b="1234"/>
          <a:stretch>
            <a:fillRect/>
          </a:stretch>
        </p:blipFill>
        <p:spPr>
          <a:xfrm>
            <a:off x="9608718" y="130147"/>
            <a:ext cx="2438400" cy="6773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0" y="6396911"/>
            <a:ext cx="12192000" cy="461089"/>
            <a:chOff x="0" y="0"/>
            <a:chExt cx="24384000" cy="9221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922147"/>
            </a:xfrm>
            <a:custGeom>
              <a:avLst/>
              <a:gdLst/>
              <a:ahLst/>
              <a:cxnLst/>
              <a:rect l="l" t="t" r="r" b="b"/>
              <a:pathLst>
                <a:path w="24384000" h="922147">
                  <a:moveTo>
                    <a:pt x="0" y="0"/>
                  </a:moveTo>
                  <a:lnTo>
                    <a:pt x="24384000" y="0"/>
                  </a:lnTo>
                  <a:lnTo>
                    <a:pt x="24384000" y="922147"/>
                  </a:lnTo>
                  <a:lnTo>
                    <a:pt x="0" y="922147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899161" y="6485257"/>
            <a:ext cx="2621280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1" b="0" i="0" u="none" strike="noStrike" kern="1200" cap="none" spc="-47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5/12/2022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823962" y="6485257"/>
            <a:ext cx="2621280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14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1" b="0" i="0" u="none" strike="noStrike" kern="1200" cap="none" spc="-47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‹#›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42361" y="6488770"/>
            <a:ext cx="4919479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1" b="0" i="0" u="none" strike="noStrike" kern="1200" cap="none" spc="-4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Prepared by Care Transformation Collaborative of RI</a:t>
            </a:r>
          </a:p>
        </p:txBody>
      </p:sp>
      <p:grpSp>
        <p:nvGrpSpPr>
          <p:cNvPr id="10" name="Group 10"/>
          <p:cNvGrpSpPr>
            <a:grpSpLocks noChangeAspect="1"/>
          </p:cNvGrpSpPr>
          <p:nvPr/>
        </p:nvGrpSpPr>
        <p:grpSpPr>
          <a:xfrm rot="-10800000">
            <a:off x="0" y="0"/>
            <a:ext cx="12192000" cy="695460"/>
            <a:chOff x="0" y="0"/>
            <a:chExt cx="24384000" cy="139092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4384000" cy="1390904"/>
            </a:xfrm>
            <a:custGeom>
              <a:avLst/>
              <a:gdLst/>
              <a:ahLst/>
              <a:cxnLst/>
              <a:rect l="l" t="t" r="r" b="b"/>
              <a:pathLst>
                <a:path w="24384000" h="1390904">
                  <a:moveTo>
                    <a:pt x="0" y="0"/>
                  </a:moveTo>
                  <a:lnTo>
                    <a:pt x="24384000" y="0"/>
                  </a:lnTo>
                  <a:lnTo>
                    <a:pt x="24384000" y="1390904"/>
                  </a:lnTo>
                  <a:lnTo>
                    <a:pt x="0" y="1390904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6215" y="73090"/>
            <a:ext cx="12192000" cy="721218"/>
            <a:chOff x="0" y="0"/>
            <a:chExt cx="24384000" cy="144243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4384000" cy="1442466"/>
            </a:xfrm>
            <a:custGeom>
              <a:avLst/>
              <a:gdLst/>
              <a:ahLst/>
              <a:cxnLst/>
              <a:rect l="l" t="t" r="r" b="b"/>
              <a:pathLst>
                <a:path w="24384000" h="1442466">
                  <a:moveTo>
                    <a:pt x="0" y="0"/>
                  </a:moveTo>
                  <a:lnTo>
                    <a:pt x="24384000" y="0"/>
                  </a:lnTo>
                  <a:lnTo>
                    <a:pt x="24384000" y="1442466"/>
                  </a:lnTo>
                  <a:lnTo>
                    <a:pt x="0" y="1442466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0" y="6297770"/>
            <a:ext cx="12192000" cy="560232"/>
            <a:chOff x="0" y="0"/>
            <a:chExt cx="24384000" cy="11204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384000" cy="1120521"/>
            </a:xfrm>
            <a:custGeom>
              <a:avLst/>
              <a:gdLst/>
              <a:ahLst/>
              <a:cxnLst/>
              <a:rect l="l" t="t" r="r" b="b"/>
              <a:pathLst>
                <a:path w="24384000" h="1120521">
                  <a:moveTo>
                    <a:pt x="0" y="0"/>
                  </a:moveTo>
                  <a:lnTo>
                    <a:pt x="24384000" y="0"/>
                  </a:lnTo>
                  <a:lnTo>
                    <a:pt x="24384000" y="1120521"/>
                  </a:lnTo>
                  <a:lnTo>
                    <a:pt x="0" y="1120521"/>
                  </a:lnTo>
                  <a:close/>
                </a:path>
              </a:pathLst>
            </a:custGeom>
            <a:solidFill>
              <a:srgbClr val="F7B31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620341" y="4038600"/>
            <a:ext cx="5082628" cy="534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spc="-132" dirty="0">
                <a:solidFill>
                  <a:srgbClr val="0070C0"/>
                </a:solidFill>
                <a:latin typeface="Open Sans Bold"/>
              </a:rPr>
              <a:t>Panel Session </a:t>
            </a:r>
            <a:endParaRPr kumimoji="0" lang="en-US" sz="5400" b="0" i="0" u="none" strike="noStrike" kern="1200" cap="none" spc="-135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Open Sans Bold"/>
              <a:ea typeface="+mn-ea"/>
              <a:cs typeface="+mn-cs"/>
            </a:endParaRPr>
          </a:p>
        </p:txBody>
      </p:sp>
      <p:sp>
        <p:nvSpPr>
          <p:cNvPr id="25" name="Slide Number Placeholder 29">
            <a:extLst>
              <a:ext uri="{FF2B5EF4-FFF2-40B4-BE49-F238E27FC236}">
                <a16:creationId xmlns:a16="http://schemas.microsoft.com/office/drawing/2014/main" id="{D594B47D-218C-B05F-D224-D8D227504707}"/>
              </a:ext>
            </a:extLst>
          </p:cNvPr>
          <p:cNvSpPr txBox="1">
            <a:spLocks/>
          </p:cNvSpPr>
          <p:nvPr/>
        </p:nvSpPr>
        <p:spPr>
          <a:xfrm>
            <a:off x="10687363" y="6554158"/>
            <a:ext cx="1422400" cy="243417"/>
          </a:xfrm>
          <a:prstGeom prst="rect">
            <a:avLst/>
          </a:prstGeom>
        </p:spPr>
        <p:txBody>
          <a:bodyPr vert="horz" lIns="60960" tIns="30480" rIns="60960" bIns="3048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5667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6306422"/>
            <a:ext cx="12192000" cy="546101"/>
            <a:chOff x="0" y="0"/>
            <a:chExt cx="24384000" cy="10922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92200"/>
            </a:xfrm>
            <a:custGeom>
              <a:avLst/>
              <a:gdLst/>
              <a:ahLst/>
              <a:cxnLst/>
              <a:rect l="l" t="t" r="r" b="b"/>
              <a:pathLst>
                <a:path w="24384000" h="1092200">
                  <a:moveTo>
                    <a:pt x="0" y="0"/>
                  </a:moveTo>
                  <a:lnTo>
                    <a:pt x="24384000" y="0"/>
                  </a:lnTo>
                  <a:lnTo>
                    <a:pt x="243840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r="971" b="1234"/>
          <a:stretch>
            <a:fillRect/>
          </a:stretch>
        </p:blipFill>
        <p:spPr>
          <a:xfrm>
            <a:off x="9608718" y="130147"/>
            <a:ext cx="2438400" cy="6773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0" y="6396911"/>
            <a:ext cx="12192000" cy="461089"/>
            <a:chOff x="0" y="0"/>
            <a:chExt cx="24384000" cy="9221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922147"/>
            </a:xfrm>
            <a:custGeom>
              <a:avLst/>
              <a:gdLst/>
              <a:ahLst/>
              <a:cxnLst/>
              <a:rect l="l" t="t" r="r" b="b"/>
              <a:pathLst>
                <a:path w="24384000" h="922147">
                  <a:moveTo>
                    <a:pt x="0" y="0"/>
                  </a:moveTo>
                  <a:lnTo>
                    <a:pt x="24384000" y="0"/>
                  </a:lnTo>
                  <a:lnTo>
                    <a:pt x="24384000" y="922147"/>
                  </a:lnTo>
                  <a:lnTo>
                    <a:pt x="0" y="922147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899161" y="6485257"/>
            <a:ext cx="2621280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1" b="0" i="0" u="none" strike="noStrike" kern="1200" cap="none" spc="-47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5/12/2022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823962" y="6485257"/>
            <a:ext cx="2621280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14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1" b="0" i="0" u="none" strike="noStrike" kern="1200" cap="none" spc="-47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‹#›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42361" y="6488770"/>
            <a:ext cx="4919479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44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1" b="0" i="0" u="none" strike="noStrike" kern="1200" cap="none" spc="-4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Prepared by Care Transformation Collaborative of RI</a:t>
            </a:r>
          </a:p>
        </p:txBody>
      </p:sp>
      <p:grpSp>
        <p:nvGrpSpPr>
          <p:cNvPr id="10" name="Group 10"/>
          <p:cNvGrpSpPr>
            <a:grpSpLocks noChangeAspect="1"/>
          </p:cNvGrpSpPr>
          <p:nvPr/>
        </p:nvGrpSpPr>
        <p:grpSpPr>
          <a:xfrm rot="-10800000">
            <a:off x="0" y="0"/>
            <a:ext cx="12192000" cy="695460"/>
            <a:chOff x="0" y="0"/>
            <a:chExt cx="24384000" cy="139092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4384000" cy="1390904"/>
            </a:xfrm>
            <a:custGeom>
              <a:avLst/>
              <a:gdLst/>
              <a:ahLst/>
              <a:cxnLst/>
              <a:rect l="l" t="t" r="r" b="b"/>
              <a:pathLst>
                <a:path w="24384000" h="1390904">
                  <a:moveTo>
                    <a:pt x="0" y="0"/>
                  </a:moveTo>
                  <a:lnTo>
                    <a:pt x="24384000" y="0"/>
                  </a:lnTo>
                  <a:lnTo>
                    <a:pt x="24384000" y="1390904"/>
                  </a:lnTo>
                  <a:lnTo>
                    <a:pt x="0" y="1390904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6215" y="73090"/>
            <a:ext cx="12192000" cy="721218"/>
            <a:chOff x="0" y="0"/>
            <a:chExt cx="24384000" cy="144243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4384000" cy="1442466"/>
            </a:xfrm>
            <a:custGeom>
              <a:avLst/>
              <a:gdLst/>
              <a:ahLst/>
              <a:cxnLst/>
              <a:rect l="l" t="t" r="r" b="b"/>
              <a:pathLst>
                <a:path w="24384000" h="1442466">
                  <a:moveTo>
                    <a:pt x="0" y="0"/>
                  </a:moveTo>
                  <a:lnTo>
                    <a:pt x="24384000" y="0"/>
                  </a:lnTo>
                  <a:lnTo>
                    <a:pt x="24384000" y="1442466"/>
                  </a:lnTo>
                  <a:lnTo>
                    <a:pt x="0" y="1442466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0" y="6297770"/>
            <a:ext cx="12192000" cy="560232"/>
            <a:chOff x="0" y="0"/>
            <a:chExt cx="24384000" cy="11204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384000" cy="1120521"/>
            </a:xfrm>
            <a:custGeom>
              <a:avLst/>
              <a:gdLst/>
              <a:ahLst/>
              <a:cxnLst/>
              <a:rect l="l" t="t" r="r" b="b"/>
              <a:pathLst>
                <a:path w="24384000" h="1120521">
                  <a:moveTo>
                    <a:pt x="0" y="0"/>
                  </a:moveTo>
                  <a:lnTo>
                    <a:pt x="24384000" y="0"/>
                  </a:lnTo>
                  <a:lnTo>
                    <a:pt x="24384000" y="1120521"/>
                  </a:lnTo>
                  <a:lnTo>
                    <a:pt x="0" y="1120521"/>
                  </a:lnTo>
                  <a:close/>
                </a:path>
              </a:pathLst>
            </a:custGeom>
            <a:solidFill>
              <a:srgbClr val="F7B31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274746" y="5049253"/>
            <a:ext cx="11407917" cy="534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67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spc="-132" dirty="0">
                <a:solidFill>
                  <a:srgbClr val="0070C0"/>
                </a:solidFill>
                <a:latin typeface="Open Sans Bold"/>
              </a:rPr>
              <a:t>Public Questions and Comments </a:t>
            </a:r>
            <a:r>
              <a:rPr kumimoji="0" lang="en-US" sz="5400" b="0" i="0" u="none" strike="noStrike" kern="1200" cap="none" spc="-132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Open Sans Bold"/>
                <a:ea typeface="+mn-ea"/>
                <a:cs typeface="+mn-cs"/>
              </a:rPr>
              <a:t> </a:t>
            </a:r>
            <a:endParaRPr kumimoji="0" lang="en-US" sz="5400" b="0" i="0" u="none" strike="noStrike" kern="1200" cap="none" spc="-135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Open Sans Bold"/>
              <a:ea typeface="+mn-ea"/>
              <a:cs typeface="+mn-cs"/>
            </a:endParaRPr>
          </a:p>
        </p:txBody>
      </p:sp>
      <p:sp>
        <p:nvSpPr>
          <p:cNvPr id="25" name="Slide Number Placeholder 29">
            <a:extLst>
              <a:ext uri="{FF2B5EF4-FFF2-40B4-BE49-F238E27FC236}">
                <a16:creationId xmlns:a16="http://schemas.microsoft.com/office/drawing/2014/main" id="{D594B47D-218C-B05F-D224-D8D227504707}"/>
              </a:ext>
            </a:extLst>
          </p:cNvPr>
          <p:cNvSpPr txBox="1">
            <a:spLocks/>
          </p:cNvSpPr>
          <p:nvPr/>
        </p:nvSpPr>
        <p:spPr>
          <a:xfrm>
            <a:off x="10687363" y="6554158"/>
            <a:ext cx="1422400" cy="243417"/>
          </a:xfrm>
          <a:prstGeom prst="rect">
            <a:avLst/>
          </a:prstGeom>
        </p:spPr>
        <p:txBody>
          <a:bodyPr vert="horz" lIns="60960" tIns="30480" rIns="60960" bIns="3048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2" descr="A group of people looking at each other&#10;&#10;Description automatically generated">
            <a:extLst>
              <a:ext uri="{FF2B5EF4-FFF2-40B4-BE49-F238E27FC236}">
                <a16:creationId xmlns:a16="http://schemas.microsoft.com/office/drawing/2014/main" id="{24D6AE2C-3F37-F532-C928-DBBA93B2F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529" y="1243646"/>
            <a:ext cx="3457875" cy="315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478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6306422"/>
            <a:ext cx="12192000" cy="546101"/>
            <a:chOff x="0" y="0"/>
            <a:chExt cx="24384000" cy="10922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92200"/>
            </a:xfrm>
            <a:custGeom>
              <a:avLst/>
              <a:gdLst/>
              <a:ahLst/>
              <a:cxnLst/>
              <a:rect l="l" t="t" r="r" b="b"/>
              <a:pathLst>
                <a:path w="24384000" h="1092200">
                  <a:moveTo>
                    <a:pt x="0" y="0"/>
                  </a:moveTo>
                  <a:lnTo>
                    <a:pt x="24384000" y="0"/>
                  </a:lnTo>
                  <a:lnTo>
                    <a:pt x="243840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 r="971" b="1234"/>
          <a:stretch>
            <a:fillRect/>
          </a:stretch>
        </p:blipFill>
        <p:spPr>
          <a:xfrm>
            <a:off x="9608718" y="130147"/>
            <a:ext cx="2438400" cy="6773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0" y="6396911"/>
            <a:ext cx="12192000" cy="461089"/>
            <a:chOff x="0" y="0"/>
            <a:chExt cx="24384000" cy="9221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922147"/>
            </a:xfrm>
            <a:custGeom>
              <a:avLst/>
              <a:gdLst/>
              <a:ahLst/>
              <a:cxnLst/>
              <a:rect l="l" t="t" r="r" b="b"/>
              <a:pathLst>
                <a:path w="24384000" h="922147">
                  <a:moveTo>
                    <a:pt x="0" y="0"/>
                  </a:moveTo>
                  <a:lnTo>
                    <a:pt x="24384000" y="0"/>
                  </a:lnTo>
                  <a:lnTo>
                    <a:pt x="24384000" y="922147"/>
                  </a:lnTo>
                  <a:lnTo>
                    <a:pt x="0" y="922147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899161" y="6485257"/>
            <a:ext cx="2621280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41"/>
              </a:lnSpc>
            </a:pPr>
            <a:r>
              <a:rPr lang="en-US" sz="1201" spc="-47" dirty="0">
                <a:solidFill>
                  <a:srgbClr val="0070C0"/>
                </a:solidFill>
                <a:latin typeface="Open Sans"/>
              </a:rPr>
              <a:t>5/12/2022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823962" y="6485257"/>
            <a:ext cx="2621280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441"/>
              </a:lnSpc>
            </a:pPr>
            <a:r>
              <a:rPr lang="en-US" sz="1201" spc="-47" dirty="0">
                <a:solidFill>
                  <a:srgbClr val="0070C0"/>
                </a:solidFill>
                <a:latin typeface="Open Sans"/>
              </a:rPr>
              <a:t>‹#›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42361" y="6488770"/>
            <a:ext cx="4919479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41"/>
              </a:lnSpc>
            </a:pPr>
            <a:r>
              <a:rPr lang="en-US" sz="1201" spc="-47" dirty="0">
                <a:solidFill>
                  <a:srgbClr val="FFFFFF"/>
                </a:solidFill>
                <a:latin typeface="Open Sans"/>
              </a:rPr>
              <a:t>Prepared by Care Transformation Collaborative of RI</a:t>
            </a:r>
          </a:p>
        </p:txBody>
      </p:sp>
      <p:grpSp>
        <p:nvGrpSpPr>
          <p:cNvPr id="10" name="Group 10"/>
          <p:cNvGrpSpPr>
            <a:grpSpLocks noChangeAspect="1"/>
          </p:cNvGrpSpPr>
          <p:nvPr/>
        </p:nvGrpSpPr>
        <p:grpSpPr>
          <a:xfrm rot="-10800000">
            <a:off x="0" y="0"/>
            <a:ext cx="12192000" cy="695460"/>
            <a:chOff x="0" y="0"/>
            <a:chExt cx="24384000" cy="139092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4384000" cy="1390904"/>
            </a:xfrm>
            <a:custGeom>
              <a:avLst/>
              <a:gdLst/>
              <a:ahLst/>
              <a:cxnLst/>
              <a:rect l="l" t="t" r="r" b="b"/>
              <a:pathLst>
                <a:path w="24384000" h="1390904">
                  <a:moveTo>
                    <a:pt x="0" y="0"/>
                  </a:moveTo>
                  <a:lnTo>
                    <a:pt x="24384000" y="0"/>
                  </a:lnTo>
                  <a:lnTo>
                    <a:pt x="24384000" y="1390904"/>
                  </a:lnTo>
                  <a:lnTo>
                    <a:pt x="0" y="1390904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6215" y="73090"/>
            <a:ext cx="12192000" cy="721218"/>
            <a:chOff x="0" y="0"/>
            <a:chExt cx="24384000" cy="144243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4384000" cy="1442466"/>
            </a:xfrm>
            <a:custGeom>
              <a:avLst/>
              <a:gdLst/>
              <a:ahLst/>
              <a:cxnLst/>
              <a:rect l="l" t="t" r="r" b="b"/>
              <a:pathLst>
                <a:path w="24384000" h="1442466">
                  <a:moveTo>
                    <a:pt x="0" y="0"/>
                  </a:moveTo>
                  <a:lnTo>
                    <a:pt x="24384000" y="0"/>
                  </a:lnTo>
                  <a:lnTo>
                    <a:pt x="24384000" y="1442466"/>
                  </a:lnTo>
                  <a:lnTo>
                    <a:pt x="0" y="1442466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>
            <a:off x="0" y="6297770"/>
            <a:ext cx="12192000" cy="560232"/>
            <a:chOff x="0" y="0"/>
            <a:chExt cx="24384000" cy="11204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4384000" cy="1120521"/>
            </a:xfrm>
            <a:custGeom>
              <a:avLst/>
              <a:gdLst/>
              <a:ahLst/>
              <a:cxnLst/>
              <a:rect l="l" t="t" r="r" b="b"/>
              <a:pathLst>
                <a:path w="24384000" h="1120521">
                  <a:moveTo>
                    <a:pt x="0" y="0"/>
                  </a:moveTo>
                  <a:lnTo>
                    <a:pt x="24384000" y="0"/>
                  </a:lnTo>
                  <a:lnTo>
                    <a:pt x="24384000" y="1120521"/>
                  </a:lnTo>
                  <a:lnTo>
                    <a:pt x="0" y="1120521"/>
                  </a:lnTo>
                  <a:close/>
                </a:path>
              </a:pathLst>
            </a:custGeom>
            <a:solidFill>
              <a:srgbClr val="F7B31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620340" y="4038600"/>
            <a:ext cx="10807969" cy="513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70"/>
              </a:lnSpc>
            </a:pPr>
            <a:r>
              <a:rPr lang="en-US" sz="5400" spc="-132" dirty="0">
                <a:solidFill>
                  <a:srgbClr val="0070C0"/>
                </a:solidFill>
                <a:latin typeface="Open Sans Bold"/>
              </a:rPr>
              <a:t>Intro to Rhode to Equity </a:t>
            </a:r>
            <a:endParaRPr lang="en-US" sz="5400" spc="-135" dirty="0">
              <a:solidFill>
                <a:srgbClr val="0070C0"/>
              </a:solidFill>
              <a:latin typeface="Open Sans Bold"/>
            </a:endParaRPr>
          </a:p>
        </p:txBody>
      </p:sp>
      <p:sp>
        <p:nvSpPr>
          <p:cNvPr id="25" name="Slide Number Placeholder 29">
            <a:extLst>
              <a:ext uri="{FF2B5EF4-FFF2-40B4-BE49-F238E27FC236}">
                <a16:creationId xmlns:a16="http://schemas.microsoft.com/office/drawing/2014/main" id="{D594B47D-218C-B05F-D224-D8D227504707}"/>
              </a:ext>
            </a:extLst>
          </p:cNvPr>
          <p:cNvSpPr txBox="1">
            <a:spLocks/>
          </p:cNvSpPr>
          <p:nvPr/>
        </p:nvSpPr>
        <p:spPr>
          <a:xfrm>
            <a:off x="10687363" y="6554158"/>
            <a:ext cx="1422400" cy="243417"/>
          </a:xfrm>
          <a:prstGeom prst="rect">
            <a:avLst/>
          </a:prstGeom>
        </p:spPr>
        <p:txBody>
          <a:bodyPr vert="horz" lIns="60960" tIns="30480" rIns="60960" bIns="3048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>
                <a:solidFill>
                  <a:schemeClr val="bg1"/>
                </a:solidFill>
              </a:rPr>
              <a:pPr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1E5A5B60-0007-9C66-754C-3D70EBC8C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DE725-F630-4D1E-9D7C-BF89E5E2101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571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7730AEBB-4EB1-F666-501C-F5714A9AD3AF}"/>
              </a:ext>
            </a:extLst>
          </p:cNvPr>
          <p:cNvGrpSpPr/>
          <p:nvPr/>
        </p:nvGrpSpPr>
        <p:grpSpPr>
          <a:xfrm>
            <a:off x="0" y="6308316"/>
            <a:ext cx="12192000" cy="556185"/>
            <a:chOff x="-9525" y="9467848"/>
            <a:chExt cx="18288000" cy="834278"/>
          </a:xfrm>
        </p:grpSpPr>
        <p:grpSp>
          <p:nvGrpSpPr>
            <p:cNvPr id="2" name="Group 2"/>
            <p:cNvGrpSpPr>
              <a:grpSpLocks noChangeAspect="1"/>
            </p:cNvGrpSpPr>
            <p:nvPr/>
          </p:nvGrpSpPr>
          <p:grpSpPr>
            <a:xfrm>
              <a:off x="-9525" y="9467848"/>
              <a:ext cx="18288000" cy="819151"/>
              <a:chOff x="0" y="0"/>
              <a:chExt cx="24384000" cy="1092202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24384000" cy="1092200"/>
              </a:xfrm>
              <a:custGeom>
                <a:avLst/>
                <a:gdLst/>
                <a:ahLst/>
                <a:cxnLst/>
                <a:rect l="l" t="t" r="r" b="b"/>
                <a:pathLst>
                  <a:path w="24384000" h="1092200">
                    <a:moveTo>
                      <a:pt x="0" y="0"/>
                    </a:moveTo>
                    <a:lnTo>
                      <a:pt x="24384000" y="0"/>
                    </a:lnTo>
                    <a:lnTo>
                      <a:pt x="24384000" y="1092200"/>
                    </a:lnTo>
                    <a:lnTo>
                      <a:pt x="0" y="1092200"/>
                    </a:lnTo>
                    <a:close/>
                  </a:path>
                </a:pathLst>
              </a:custGeom>
              <a:solidFill>
                <a:srgbClr val="00B0F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-9525" y="9610516"/>
              <a:ext cx="18288000" cy="691610"/>
            </a:xfrm>
            <a:custGeom>
              <a:avLst/>
              <a:gdLst/>
              <a:ahLst/>
              <a:cxnLst/>
              <a:rect l="l" t="t" r="r" b="b"/>
              <a:pathLst>
                <a:path w="24384000" h="922147">
                  <a:moveTo>
                    <a:pt x="0" y="0"/>
                  </a:moveTo>
                  <a:lnTo>
                    <a:pt x="24384000" y="0"/>
                  </a:lnTo>
                  <a:lnTo>
                    <a:pt x="24384000" y="922147"/>
                  </a:lnTo>
                  <a:lnTo>
                    <a:pt x="0" y="922147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AutoShape 8"/>
          <p:cNvSpPr/>
          <p:nvPr/>
        </p:nvSpPr>
        <p:spPr>
          <a:xfrm>
            <a:off x="188260" y="641350"/>
            <a:ext cx="11858858" cy="0"/>
          </a:xfrm>
          <a:prstGeom prst="line">
            <a:avLst/>
          </a:prstGeom>
          <a:ln w="28575" cap="flat">
            <a:solidFill>
              <a:srgbClr val="F7B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88260" y="833352"/>
            <a:ext cx="7560077" cy="556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1"/>
              </a:lnSpc>
            </a:pPr>
            <a:r>
              <a:rPr lang="en-US" sz="3734" spc="-149" dirty="0">
                <a:solidFill>
                  <a:srgbClr val="0070C0"/>
                </a:solidFill>
                <a:latin typeface="Open Sans Bold"/>
              </a:rPr>
              <a:t>How did Rhode to Equity begin?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8E16E466-38FA-6D24-702F-2C9BDB527044}"/>
              </a:ext>
            </a:extLst>
          </p:cNvPr>
          <p:cNvSpPr txBox="1">
            <a:spLocks/>
          </p:cNvSpPr>
          <p:nvPr/>
        </p:nvSpPr>
        <p:spPr>
          <a:xfrm>
            <a:off x="475340" y="1747916"/>
            <a:ext cx="10453688" cy="3619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 2020 and the first six months of 2021, the RI Department of Health (RIDOH) supported a project called the </a:t>
            </a:r>
            <a:r>
              <a:rPr lang="en-US" sz="2000" b="1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Diabetes Health Equity Challenge</a:t>
            </a:r>
            <a:r>
              <a:rPr lang="en-US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. </a:t>
            </a:r>
          </a:p>
          <a:p>
            <a:pPr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The project was a learning collaborative to build clinical-community linkages and support people living with diabetes who might be especially vulnerable to equity gaps in the context of COVID-19. Under the program, geographically-based teams applied to collaboratively work to improve outcomes for people with diabetes who were at risk of poor outcomes during the pandemic.</a:t>
            </a:r>
          </a:p>
          <a:p>
            <a:pPr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Funded by The RI Executive Office of Health and Human Services (EOHHS) Health System Transformation Project (HSTP), EOHHS and RIDOH partnered to expand and enhance this program as the </a:t>
            </a:r>
            <a:r>
              <a:rPr lang="en-US" sz="2000" b="1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Rhode to Equity </a:t>
            </a:r>
            <a:r>
              <a:rPr lang="en-US" sz="2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project, which launched in July 2021</a:t>
            </a:r>
          </a:p>
        </p:txBody>
      </p:sp>
      <p:sp>
        <p:nvSpPr>
          <p:cNvPr id="21" name="Slide Number Placeholder 29">
            <a:extLst>
              <a:ext uri="{FF2B5EF4-FFF2-40B4-BE49-F238E27FC236}">
                <a16:creationId xmlns:a16="http://schemas.microsoft.com/office/drawing/2014/main" id="{BECDD513-170B-EBB5-D225-F75BC5B52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363" y="6554158"/>
            <a:ext cx="1422400" cy="243417"/>
          </a:xfrm>
        </p:spPr>
        <p:txBody>
          <a:bodyPr/>
          <a:lstStyle/>
          <a:p>
            <a:fld id="{B6F15528-21DE-4FAA-801E-634DDDAF4B2B}" type="slidenum">
              <a:rPr lang="en-US">
                <a:solidFill>
                  <a:schemeClr val="bg1"/>
                </a:solidFill>
              </a:rPr>
              <a:pPr/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EB0E2166-4AF4-CA4E-E3C3-7A849A71AFD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971" b="1234"/>
          <a:stretch>
            <a:fillRect/>
          </a:stretch>
        </p:blipFill>
        <p:spPr>
          <a:xfrm>
            <a:off x="9608718" y="130147"/>
            <a:ext cx="2438400" cy="67733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CD46B9B-B5D4-4EA1-C378-EC6D771E23E2}"/>
              </a:ext>
            </a:extLst>
          </p:cNvPr>
          <p:cNvGrpSpPr/>
          <p:nvPr/>
        </p:nvGrpSpPr>
        <p:grpSpPr>
          <a:xfrm>
            <a:off x="8004340" y="64062"/>
            <a:ext cx="1604378" cy="743415"/>
            <a:chOff x="4203412" y="708133"/>
            <a:chExt cx="3519362" cy="172248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EE23B0F-C03B-EF8C-1B2B-61127920D4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3412" y="708133"/>
              <a:ext cx="1719646" cy="171964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5929BCE-C3ED-992E-0019-433D87F0A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5145" y="712062"/>
              <a:ext cx="1727629" cy="17185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1839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7730AEBB-4EB1-F666-501C-F5714A9AD3AF}"/>
              </a:ext>
            </a:extLst>
          </p:cNvPr>
          <p:cNvGrpSpPr/>
          <p:nvPr/>
        </p:nvGrpSpPr>
        <p:grpSpPr>
          <a:xfrm>
            <a:off x="0" y="6308316"/>
            <a:ext cx="12192000" cy="556185"/>
            <a:chOff x="-9525" y="9467848"/>
            <a:chExt cx="18288000" cy="834278"/>
          </a:xfrm>
        </p:grpSpPr>
        <p:grpSp>
          <p:nvGrpSpPr>
            <p:cNvPr id="2" name="Group 2"/>
            <p:cNvGrpSpPr>
              <a:grpSpLocks noChangeAspect="1"/>
            </p:cNvGrpSpPr>
            <p:nvPr/>
          </p:nvGrpSpPr>
          <p:grpSpPr>
            <a:xfrm>
              <a:off x="-9525" y="9467848"/>
              <a:ext cx="18288000" cy="819151"/>
              <a:chOff x="0" y="0"/>
              <a:chExt cx="24384000" cy="1092202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24384000" cy="1092200"/>
              </a:xfrm>
              <a:custGeom>
                <a:avLst/>
                <a:gdLst/>
                <a:ahLst/>
                <a:cxnLst/>
                <a:rect l="l" t="t" r="r" b="b"/>
                <a:pathLst>
                  <a:path w="24384000" h="1092200">
                    <a:moveTo>
                      <a:pt x="0" y="0"/>
                    </a:moveTo>
                    <a:lnTo>
                      <a:pt x="24384000" y="0"/>
                    </a:lnTo>
                    <a:lnTo>
                      <a:pt x="24384000" y="1092200"/>
                    </a:lnTo>
                    <a:lnTo>
                      <a:pt x="0" y="1092200"/>
                    </a:lnTo>
                    <a:close/>
                  </a:path>
                </a:pathLst>
              </a:custGeom>
              <a:solidFill>
                <a:srgbClr val="00B0F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-9525" y="9610516"/>
              <a:ext cx="18288000" cy="691610"/>
            </a:xfrm>
            <a:custGeom>
              <a:avLst/>
              <a:gdLst/>
              <a:ahLst/>
              <a:cxnLst/>
              <a:rect l="l" t="t" r="r" b="b"/>
              <a:pathLst>
                <a:path w="24384000" h="922147">
                  <a:moveTo>
                    <a:pt x="0" y="0"/>
                  </a:moveTo>
                  <a:lnTo>
                    <a:pt x="24384000" y="0"/>
                  </a:lnTo>
                  <a:lnTo>
                    <a:pt x="24384000" y="922147"/>
                  </a:lnTo>
                  <a:lnTo>
                    <a:pt x="0" y="922147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AutoShape 8"/>
          <p:cNvSpPr/>
          <p:nvPr/>
        </p:nvSpPr>
        <p:spPr>
          <a:xfrm>
            <a:off x="188260" y="641350"/>
            <a:ext cx="11858858" cy="0"/>
          </a:xfrm>
          <a:prstGeom prst="line">
            <a:avLst/>
          </a:prstGeom>
          <a:ln w="28575" cap="flat">
            <a:solidFill>
              <a:srgbClr val="F7B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44882" y="807480"/>
            <a:ext cx="11340667" cy="538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1"/>
              </a:lnSpc>
            </a:pPr>
            <a:r>
              <a:rPr lang="en-US" sz="3200" spc="-149" dirty="0">
                <a:solidFill>
                  <a:srgbClr val="0070C0"/>
                </a:solidFill>
                <a:latin typeface="Open Sans Bold"/>
              </a:rPr>
              <a:t>Why did EOHHS make an investment into this project?</a:t>
            </a:r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8E16E466-38FA-6D24-702F-2C9BDB527044}"/>
              </a:ext>
            </a:extLst>
          </p:cNvPr>
          <p:cNvSpPr txBox="1">
            <a:spLocks/>
          </p:cNvSpPr>
          <p:nvPr/>
        </p:nvSpPr>
        <p:spPr>
          <a:xfrm>
            <a:off x="869156" y="1580624"/>
            <a:ext cx="10453688" cy="46058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In 2020, EOHHS conducted interviews with AEs regarding potential investments in other centralized activities, and learned that a more systematic, coordinated approach to addressing social determinants of health would be valuable, and that in particular it was important to develop more robust collaborations between AEs and community-based organizations (CBOs) to serve AE members with health-related social needs. </a:t>
            </a:r>
          </a:p>
          <a:p>
            <a:pPr>
              <a:spcBef>
                <a:spcPts val="2400"/>
              </a:spcBef>
              <a:buFont typeface="Courier New" panose="02070309020205020404" pitchFamily="49" charset="0"/>
              <a:buChar char="o"/>
            </a:pPr>
            <a:r>
              <a:rPr lang="en-US" sz="1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Because of this, EOHHS invested $3.5M of the Health System Transformation Project funds into four Social Determinants of Health projects, otherwise known as the </a:t>
            </a:r>
            <a:r>
              <a:rPr lang="en-US" sz="1800" b="1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SDOH Investment Strategies</a:t>
            </a:r>
            <a:r>
              <a:rPr lang="en-US" sz="1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, to:</a:t>
            </a:r>
          </a:p>
          <a:p>
            <a:pPr lvl="1">
              <a:spcBef>
                <a:spcPts val="2400"/>
              </a:spcBef>
              <a:buFont typeface="Wingdings" panose="05000000000000000000" pitchFamily="2" charset="2"/>
              <a:buChar char="q"/>
            </a:pPr>
            <a:r>
              <a:rPr lang="en-US" sz="1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Help address health related social needs</a:t>
            </a:r>
          </a:p>
          <a:p>
            <a:pPr lvl="1">
              <a:spcBef>
                <a:spcPts val="2400"/>
              </a:spcBef>
              <a:buFont typeface="Wingdings" panose="05000000000000000000" pitchFamily="2" charset="2"/>
              <a:buChar char="q"/>
            </a:pPr>
            <a:r>
              <a:rPr lang="en-US" sz="1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Enable clinic &amp; community linkages and improve the coordination between AEs and CBOs</a:t>
            </a:r>
          </a:p>
          <a:p>
            <a:pPr lvl="1">
              <a:spcBef>
                <a:spcPts val="2400"/>
              </a:spcBef>
              <a:buFont typeface="Wingdings" panose="05000000000000000000" pitchFamily="2" charset="2"/>
              <a:buChar char="q"/>
            </a:pPr>
            <a:r>
              <a:rPr lang="en-US" sz="18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Support AEs in impacting upstream social determinants of health and racial inequities to improve population health </a:t>
            </a:r>
          </a:p>
          <a:p>
            <a:pPr marL="514376" indent="-514376">
              <a:spcBef>
                <a:spcPts val="2400"/>
              </a:spcBef>
              <a:buFont typeface="Arial" pitchFamily="34" charset="0"/>
              <a:buAutoNum type="arabicPeriod"/>
            </a:pPr>
            <a:endParaRPr lang="en-US" sz="1800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Slide Number Placeholder 29">
            <a:extLst>
              <a:ext uri="{FF2B5EF4-FFF2-40B4-BE49-F238E27FC236}">
                <a16:creationId xmlns:a16="http://schemas.microsoft.com/office/drawing/2014/main" id="{BECDD513-170B-EBB5-D225-F75BC5B52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363" y="6554158"/>
            <a:ext cx="1422400" cy="243417"/>
          </a:xfrm>
        </p:spPr>
        <p:txBody>
          <a:bodyPr/>
          <a:lstStyle/>
          <a:p>
            <a:fld id="{B6F15528-21DE-4FAA-801E-634DDDAF4B2B}" type="slidenum">
              <a:rPr lang="en-US">
                <a:solidFill>
                  <a:schemeClr val="bg1"/>
                </a:solidFill>
              </a:rPr>
              <a:pPr/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BE5BE6E-930E-651A-FDA2-7DDDC139618E}"/>
              </a:ext>
            </a:extLst>
          </p:cNvPr>
          <p:cNvGrpSpPr/>
          <p:nvPr/>
        </p:nvGrpSpPr>
        <p:grpSpPr>
          <a:xfrm>
            <a:off x="8004340" y="64062"/>
            <a:ext cx="1604378" cy="743415"/>
            <a:chOff x="4203412" y="708133"/>
            <a:chExt cx="3519362" cy="172248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74E0F63-E569-9A25-34C8-4B02D93F9C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3412" y="708133"/>
              <a:ext cx="1719646" cy="171964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61050A6-52A3-EDB9-6B25-A37346BF22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5145" y="712062"/>
              <a:ext cx="1727629" cy="1718557"/>
            </a:xfrm>
            <a:prstGeom prst="rect">
              <a:avLst/>
            </a:prstGeom>
          </p:spPr>
        </p:pic>
      </p:grpSp>
      <p:pic>
        <p:nvPicPr>
          <p:cNvPr id="11" name="Picture 4">
            <a:extLst>
              <a:ext uri="{FF2B5EF4-FFF2-40B4-BE49-F238E27FC236}">
                <a16:creationId xmlns:a16="http://schemas.microsoft.com/office/drawing/2014/main" id="{265CD4F8-D95E-041E-0E28-B849B8C4240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971" b="1234"/>
          <a:stretch>
            <a:fillRect/>
          </a:stretch>
        </p:blipFill>
        <p:spPr>
          <a:xfrm>
            <a:off x="9608718" y="130147"/>
            <a:ext cx="2438400" cy="67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7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7730AEBB-4EB1-F666-501C-F5714A9AD3AF}"/>
              </a:ext>
            </a:extLst>
          </p:cNvPr>
          <p:cNvGrpSpPr/>
          <p:nvPr/>
        </p:nvGrpSpPr>
        <p:grpSpPr>
          <a:xfrm>
            <a:off x="0" y="6308316"/>
            <a:ext cx="12192000" cy="556185"/>
            <a:chOff x="-9525" y="9467848"/>
            <a:chExt cx="18288000" cy="834278"/>
          </a:xfrm>
        </p:grpSpPr>
        <p:grpSp>
          <p:nvGrpSpPr>
            <p:cNvPr id="2" name="Group 2"/>
            <p:cNvGrpSpPr>
              <a:grpSpLocks noChangeAspect="1"/>
            </p:cNvGrpSpPr>
            <p:nvPr/>
          </p:nvGrpSpPr>
          <p:grpSpPr>
            <a:xfrm>
              <a:off x="-9525" y="9467848"/>
              <a:ext cx="18288000" cy="819151"/>
              <a:chOff x="0" y="0"/>
              <a:chExt cx="24384000" cy="1092202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24384000" cy="1092200"/>
              </a:xfrm>
              <a:custGeom>
                <a:avLst/>
                <a:gdLst/>
                <a:ahLst/>
                <a:cxnLst/>
                <a:rect l="l" t="t" r="r" b="b"/>
                <a:pathLst>
                  <a:path w="24384000" h="1092200">
                    <a:moveTo>
                      <a:pt x="0" y="0"/>
                    </a:moveTo>
                    <a:lnTo>
                      <a:pt x="24384000" y="0"/>
                    </a:lnTo>
                    <a:lnTo>
                      <a:pt x="24384000" y="1092200"/>
                    </a:lnTo>
                    <a:lnTo>
                      <a:pt x="0" y="1092200"/>
                    </a:lnTo>
                    <a:close/>
                  </a:path>
                </a:pathLst>
              </a:custGeom>
              <a:solidFill>
                <a:srgbClr val="00B0F0"/>
              </a:solidFill>
            </p:spPr>
            <p:txBody>
              <a:bodyPr/>
              <a:lstStyle/>
              <a:p>
                <a:endParaRPr lang="en-US" sz="1200" dirty="0"/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-9525" y="9610516"/>
              <a:ext cx="18288000" cy="691610"/>
            </a:xfrm>
            <a:custGeom>
              <a:avLst/>
              <a:gdLst/>
              <a:ahLst/>
              <a:cxnLst/>
              <a:rect l="l" t="t" r="r" b="b"/>
              <a:pathLst>
                <a:path w="24384000" h="922147">
                  <a:moveTo>
                    <a:pt x="0" y="0"/>
                  </a:moveTo>
                  <a:lnTo>
                    <a:pt x="24384000" y="0"/>
                  </a:lnTo>
                  <a:lnTo>
                    <a:pt x="24384000" y="922147"/>
                  </a:lnTo>
                  <a:lnTo>
                    <a:pt x="0" y="922147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 sz="1200" dirty="0"/>
            </a:p>
          </p:txBody>
        </p:sp>
      </p:grpSp>
      <p:sp>
        <p:nvSpPr>
          <p:cNvPr id="8" name="AutoShape 8"/>
          <p:cNvSpPr/>
          <p:nvPr/>
        </p:nvSpPr>
        <p:spPr>
          <a:xfrm>
            <a:off x="188260" y="641350"/>
            <a:ext cx="11858858" cy="0"/>
          </a:xfrm>
          <a:prstGeom prst="line">
            <a:avLst/>
          </a:prstGeom>
          <a:ln w="28575" cap="flat">
            <a:solidFill>
              <a:srgbClr val="F7B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 dirty="0"/>
          </a:p>
        </p:txBody>
      </p:sp>
      <p:sp>
        <p:nvSpPr>
          <p:cNvPr id="32" name="Slide Number Placeholder 29">
            <a:extLst>
              <a:ext uri="{FF2B5EF4-FFF2-40B4-BE49-F238E27FC236}">
                <a16:creationId xmlns:a16="http://schemas.microsoft.com/office/drawing/2014/main" id="{E836CE32-708D-9352-BAFD-DD63A4529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363" y="6554158"/>
            <a:ext cx="1422400" cy="243417"/>
          </a:xfrm>
        </p:spPr>
        <p:txBody>
          <a:bodyPr/>
          <a:lstStyle/>
          <a:p>
            <a:fld id="{B6F15528-21DE-4FAA-801E-634DDDAF4B2B}" type="slidenum">
              <a:rPr lang="en-US">
                <a:solidFill>
                  <a:schemeClr val="bg1"/>
                </a:solidFill>
              </a:rPr>
              <a:pPr/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6CAEC1B-780D-276F-987A-952FAF607314}"/>
              </a:ext>
            </a:extLst>
          </p:cNvPr>
          <p:cNvGrpSpPr/>
          <p:nvPr/>
        </p:nvGrpSpPr>
        <p:grpSpPr>
          <a:xfrm>
            <a:off x="8004340" y="64062"/>
            <a:ext cx="1604378" cy="743415"/>
            <a:chOff x="4203412" y="708133"/>
            <a:chExt cx="3519362" cy="172248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5CAE14A-10D3-F7D7-585C-F336EC08F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3412" y="708133"/>
              <a:ext cx="1719646" cy="171964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20DDC71-27DC-B539-8C14-FB18BB1C1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5145" y="712062"/>
              <a:ext cx="1727629" cy="1718557"/>
            </a:xfrm>
            <a:prstGeom prst="rect">
              <a:avLst/>
            </a:prstGeom>
          </p:spPr>
        </p:pic>
      </p:grpSp>
      <p:pic>
        <p:nvPicPr>
          <p:cNvPr id="16" name="Picture 4">
            <a:extLst>
              <a:ext uri="{FF2B5EF4-FFF2-40B4-BE49-F238E27FC236}">
                <a16:creationId xmlns:a16="http://schemas.microsoft.com/office/drawing/2014/main" id="{B83CD151-0AC9-A1B9-BAF5-1E5671FD149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971" b="1234"/>
          <a:stretch>
            <a:fillRect/>
          </a:stretch>
        </p:blipFill>
        <p:spPr>
          <a:xfrm>
            <a:off x="9608718" y="130147"/>
            <a:ext cx="2438400" cy="67733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97A727-E4A5-D056-106F-05C11575F24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8" r="7800" b="-3"/>
          <a:stretch/>
        </p:blipFill>
        <p:spPr>
          <a:xfrm>
            <a:off x="144882" y="803909"/>
            <a:ext cx="4456496" cy="5341849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9961CC7-6C38-487F-E983-D820620C05F9}"/>
              </a:ext>
            </a:extLst>
          </p:cNvPr>
          <p:cNvCxnSpPr/>
          <p:nvPr/>
        </p:nvCxnSpPr>
        <p:spPr>
          <a:xfrm>
            <a:off x="5806440" y="901363"/>
            <a:ext cx="0" cy="48977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AEAA210-6FEE-79E1-ECB8-BCFFB3563B33}"/>
              </a:ext>
            </a:extLst>
          </p:cNvPr>
          <p:cNvGrpSpPr/>
          <p:nvPr/>
        </p:nvGrpSpPr>
        <p:grpSpPr>
          <a:xfrm>
            <a:off x="7512308" y="1150571"/>
            <a:ext cx="2551940" cy="4755553"/>
            <a:chOff x="4653237" y="1445316"/>
            <a:chExt cx="3043631" cy="500650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FDCB29E-58B1-10F8-7C49-F3DBBC7262CC}"/>
                </a:ext>
              </a:extLst>
            </p:cNvPr>
            <p:cNvSpPr txBox="1"/>
            <p:nvPr/>
          </p:nvSpPr>
          <p:spPr>
            <a:xfrm>
              <a:off x="4788974" y="3068429"/>
              <a:ext cx="2729920" cy="301088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b="1" dirty="0">
                  <a:solidFill>
                    <a:schemeClr val="accent1"/>
                  </a:solidFill>
                </a:rPr>
                <a:t>Accountable Entity</a:t>
              </a:r>
            </a:p>
            <a:p>
              <a:pPr algn="ctr">
                <a:lnSpc>
                  <a:spcPct val="90000"/>
                </a:lnSpc>
              </a:pPr>
              <a:r>
                <a:rPr lang="en-US" sz="1600" b="1" dirty="0">
                  <a:solidFill>
                    <a:schemeClr val="accent1"/>
                  </a:solidFill>
                </a:rPr>
                <a:t>          </a:t>
              </a:r>
              <a:r>
                <a:rPr lang="en-US" sz="1600" b="0" i="0" dirty="0">
                  <a:solidFill>
                    <a:srgbClr val="404040"/>
                  </a:solidFill>
                  <a:effectLst/>
                  <a:latin typeface="Work Sans VF"/>
                </a:rPr>
                <a:t>An Accountable Entity (AE) is Medicaid’s version of an Accountable Care Organization (ACO), </a:t>
              </a:r>
              <a:r>
                <a:rPr lang="en-US" sz="1600" dirty="0">
                  <a:solidFill>
                    <a:srgbClr val="404040"/>
                  </a:solidFill>
                  <a:latin typeface="Work Sans VF"/>
                </a:rPr>
                <a:t>in which</a:t>
              </a:r>
              <a:r>
                <a:rPr lang="en-US" sz="1600" b="0" i="0" dirty="0">
                  <a:solidFill>
                    <a:srgbClr val="404040"/>
                  </a:solidFill>
                  <a:effectLst/>
                  <a:latin typeface="Work Sans VF"/>
                </a:rPr>
                <a:t> integrated providers and healthcare networks that are grounded in primary care, are accountable for their attributed Medicaid patient population’s total cost of care, quality of care, and health outcomes</a:t>
              </a:r>
              <a:endParaRPr lang="en-US" sz="1600" dirty="0">
                <a:solidFill>
                  <a:schemeClr val="accent6"/>
                </a:solidFill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780E9913-0330-CD22-45AB-98338C692277}"/>
                </a:ext>
              </a:extLst>
            </p:cNvPr>
            <p:cNvSpPr/>
            <p:nvPr/>
          </p:nvSpPr>
          <p:spPr bwMode="gray">
            <a:xfrm>
              <a:off x="5635247" y="1445316"/>
              <a:ext cx="1079612" cy="1002484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1200"/>
                </a:spcBef>
              </a:pPr>
              <a:endParaRPr lang="en-US" sz="2000" b="1" dirty="0">
                <a:solidFill>
                  <a:schemeClr val="tx2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BFA7D90-8F16-0D98-879D-CF04FA946A66}"/>
                </a:ext>
              </a:extLst>
            </p:cNvPr>
            <p:cNvSpPr/>
            <p:nvPr/>
          </p:nvSpPr>
          <p:spPr bwMode="gray">
            <a:xfrm>
              <a:off x="4653237" y="2622878"/>
              <a:ext cx="3043631" cy="3828946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1200"/>
                </a:spcBef>
              </a:pPr>
              <a:endParaRPr lang="en-US" sz="2000" b="1" dirty="0">
                <a:solidFill>
                  <a:schemeClr val="tx2"/>
                </a:solidFill>
              </a:endParaRPr>
            </a:p>
          </p:txBody>
        </p:sp>
      </p:grpSp>
      <p:pic>
        <p:nvPicPr>
          <p:cNvPr id="30" name="Picture 29">
            <a:extLst>
              <a:ext uri="{FF2B5EF4-FFF2-40B4-BE49-F238E27FC236}">
                <a16:creationId xmlns:a16="http://schemas.microsoft.com/office/drawing/2014/main" id="{7AD08ACF-F58D-F252-6E6D-216694EF757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702" y="1404781"/>
            <a:ext cx="572877" cy="52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3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0" y="6306422"/>
            <a:ext cx="12192000" cy="546101"/>
            <a:chOff x="0" y="0"/>
            <a:chExt cx="24384000" cy="109220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1092200"/>
            </a:xfrm>
            <a:custGeom>
              <a:avLst/>
              <a:gdLst/>
              <a:ahLst/>
              <a:cxnLst/>
              <a:rect l="l" t="t" r="r" b="b"/>
              <a:pathLst>
                <a:path w="24384000" h="1092200">
                  <a:moveTo>
                    <a:pt x="0" y="0"/>
                  </a:moveTo>
                  <a:lnTo>
                    <a:pt x="24384000" y="0"/>
                  </a:lnTo>
                  <a:lnTo>
                    <a:pt x="24384000" y="1092200"/>
                  </a:lnTo>
                  <a:lnTo>
                    <a:pt x="0" y="1092200"/>
                  </a:lnTo>
                  <a:close/>
                </a:path>
              </a:pathLst>
            </a:custGeom>
            <a:solidFill>
              <a:srgbClr val="00B0F0"/>
            </a:solidFill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r="971" b="1234"/>
          <a:stretch>
            <a:fillRect/>
          </a:stretch>
        </p:blipFill>
        <p:spPr>
          <a:xfrm>
            <a:off x="9608718" y="130147"/>
            <a:ext cx="2438400" cy="677333"/>
          </a:xfrm>
          <a:prstGeom prst="rect">
            <a:avLst/>
          </a:prstGeom>
        </p:spPr>
      </p:pic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6350" y="6443578"/>
            <a:ext cx="12192000" cy="461089"/>
            <a:chOff x="0" y="0"/>
            <a:chExt cx="24384000" cy="9221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4384000" cy="922147"/>
            </a:xfrm>
            <a:custGeom>
              <a:avLst/>
              <a:gdLst/>
              <a:ahLst/>
              <a:cxnLst/>
              <a:rect l="l" t="t" r="r" b="b"/>
              <a:pathLst>
                <a:path w="24384000" h="922147">
                  <a:moveTo>
                    <a:pt x="0" y="0"/>
                  </a:moveTo>
                  <a:lnTo>
                    <a:pt x="24384000" y="0"/>
                  </a:lnTo>
                  <a:lnTo>
                    <a:pt x="24384000" y="922147"/>
                  </a:lnTo>
                  <a:lnTo>
                    <a:pt x="0" y="922147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7" name="AutoShape 7"/>
          <p:cNvSpPr/>
          <p:nvPr/>
        </p:nvSpPr>
        <p:spPr>
          <a:xfrm>
            <a:off x="188260" y="641350"/>
            <a:ext cx="11858858" cy="0"/>
          </a:xfrm>
          <a:prstGeom prst="line">
            <a:avLst/>
          </a:prstGeom>
          <a:ln w="28575" cap="flat">
            <a:solidFill>
              <a:srgbClr val="F7B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EB2D666-7A62-1B7E-4776-009288E75176}"/>
              </a:ext>
            </a:extLst>
          </p:cNvPr>
          <p:cNvGrpSpPr/>
          <p:nvPr/>
        </p:nvGrpSpPr>
        <p:grpSpPr>
          <a:xfrm>
            <a:off x="8004341" y="64062"/>
            <a:ext cx="1569006" cy="742772"/>
            <a:chOff x="4203412" y="708133"/>
            <a:chExt cx="3519362" cy="172248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1C0A6C1-B593-FAB7-D96D-D70CFE3C6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3412" y="708133"/>
              <a:ext cx="1719646" cy="1719646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148F881-58F2-7771-8460-1B6500A83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5145" y="712062"/>
              <a:ext cx="1727629" cy="1718557"/>
            </a:xfrm>
            <a:prstGeom prst="rect">
              <a:avLst/>
            </a:prstGeom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09674C31-878E-7340-C5A0-E6629FB769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026" y="1694024"/>
            <a:ext cx="10566531" cy="3804391"/>
          </a:xfrm>
          <a:prstGeom prst="rect">
            <a:avLst/>
          </a:prstGeom>
        </p:spPr>
      </p:pic>
      <p:sp>
        <p:nvSpPr>
          <p:cNvPr id="17" name="TextBox 12">
            <a:extLst>
              <a:ext uri="{FF2B5EF4-FFF2-40B4-BE49-F238E27FC236}">
                <a16:creationId xmlns:a16="http://schemas.microsoft.com/office/drawing/2014/main" id="{D6E845D5-6F50-C9DE-7CC5-07BFE368F5A9}"/>
              </a:ext>
            </a:extLst>
          </p:cNvPr>
          <p:cNvSpPr txBox="1"/>
          <p:nvPr/>
        </p:nvSpPr>
        <p:spPr>
          <a:xfrm>
            <a:off x="2176269" y="927849"/>
            <a:ext cx="7568043" cy="556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1"/>
              </a:lnSpc>
            </a:pPr>
            <a:r>
              <a:rPr lang="en-US" sz="3734" spc="-149" dirty="0">
                <a:solidFill>
                  <a:srgbClr val="0070C0"/>
                </a:solidFill>
                <a:latin typeface="Open Sans Bold"/>
              </a:rPr>
              <a:t>Our Patients = Our Community 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5F9A204C-0C06-47A8-7E38-4DCC176A2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450" y="6492875"/>
            <a:ext cx="2743200" cy="365125"/>
          </a:xfrm>
        </p:spPr>
        <p:txBody>
          <a:bodyPr/>
          <a:lstStyle/>
          <a:p>
            <a:fld id="{351DE725-F630-4D1E-9D7C-BF89E5E2101B}" type="slidenum">
              <a:rPr lang="en-US" smtClean="0">
                <a:solidFill>
                  <a:schemeClr val="bg1"/>
                </a:solidFill>
              </a:rPr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8804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7730AEBB-4EB1-F666-501C-F5714A9AD3AF}"/>
              </a:ext>
            </a:extLst>
          </p:cNvPr>
          <p:cNvGrpSpPr/>
          <p:nvPr/>
        </p:nvGrpSpPr>
        <p:grpSpPr>
          <a:xfrm>
            <a:off x="0" y="6308316"/>
            <a:ext cx="12192000" cy="556185"/>
            <a:chOff x="-9525" y="9467848"/>
            <a:chExt cx="18288000" cy="834278"/>
          </a:xfrm>
        </p:grpSpPr>
        <p:grpSp>
          <p:nvGrpSpPr>
            <p:cNvPr id="2" name="Group 2"/>
            <p:cNvGrpSpPr>
              <a:grpSpLocks noChangeAspect="1"/>
            </p:cNvGrpSpPr>
            <p:nvPr/>
          </p:nvGrpSpPr>
          <p:grpSpPr>
            <a:xfrm>
              <a:off x="-9525" y="9467848"/>
              <a:ext cx="18288000" cy="819151"/>
              <a:chOff x="0" y="0"/>
              <a:chExt cx="24384000" cy="1092202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24384000" cy="1092200"/>
              </a:xfrm>
              <a:custGeom>
                <a:avLst/>
                <a:gdLst/>
                <a:ahLst/>
                <a:cxnLst/>
                <a:rect l="l" t="t" r="r" b="b"/>
                <a:pathLst>
                  <a:path w="24384000" h="1092200">
                    <a:moveTo>
                      <a:pt x="0" y="0"/>
                    </a:moveTo>
                    <a:lnTo>
                      <a:pt x="24384000" y="0"/>
                    </a:lnTo>
                    <a:lnTo>
                      <a:pt x="24384000" y="1092200"/>
                    </a:lnTo>
                    <a:lnTo>
                      <a:pt x="0" y="1092200"/>
                    </a:lnTo>
                    <a:close/>
                  </a:path>
                </a:pathLst>
              </a:custGeom>
              <a:solidFill>
                <a:srgbClr val="00B0F0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-9525" y="9610516"/>
              <a:ext cx="18288000" cy="691610"/>
            </a:xfrm>
            <a:custGeom>
              <a:avLst/>
              <a:gdLst/>
              <a:ahLst/>
              <a:cxnLst/>
              <a:rect l="l" t="t" r="r" b="b"/>
              <a:pathLst>
                <a:path w="24384000" h="922147">
                  <a:moveTo>
                    <a:pt x="0" y="0"/>
                  </a:moveTo>
                  <a:lnTo>
                    <a:pt x="24384000" y="0"/>
                  </a:lnTo>
                  <a:lnTo>
                    <a:pt x="24384000" y="922147"/>
                  </a:lnTo>
                  <a:lnTo>
                    <a:pt x="0" y="922147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AutoShape 8"/>
          <p:cNvSpPr/>
          <p:nvPr/>
        </p:nvSpPr>
        <p:spPr>
          <a:xfrm>
            <a:off x="188260" y="641350"/>
            <a:ext cx="11858858" cy="0"/>
          </a:xfrm>
          <a:prstGeom prst="line">
            <a:avLst/>
          </a:prstGeom>
          <a:ln w="28575" cap="flat">
            <a:solidFill>
              <a:srgbClr val="F7B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271518" y="675713"/>
            <a:ext cx="7704456" cy="5519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81"/>
              </a:lnSpc>
            </a:pPr>
            <a:r>
              <a:rPr lang="en-US" sz="3600" spc="-149" dirty="0">
                <a:solidFill>
                  <a:srgbClr val="0070C0"/>
                </a:solidFill>
                <a:latin typeface="Open Sans Bold"/>
              </a:rPr>
              <a:t>What was the project framework?</a:t>
            </a:r>
          </a:p>
        </p:txBody>
      </p:sp>
      <p:sp>
        <p:nvSpPr>
          <p:cNvPr id="21" name="Slide Number Placeholder 29">
            <a:extLst>
              <a:ext uri="{FF2B5EF4-FFF2-40B4-BE49-F238E27FC236}">
                <a16:creationId xmlns:a16="http://schemas.microsoft.com/office/drawing/2014/main" id="{BECDD513-170B-EBB5-D225-F75BC5B52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363" y="6554158"/>
            <a:ext cx="1422400" cy="243417"/>
          </a:xfrm>
        </p:spPr>
        <p:txBody>
          <a:bodyPr/>
          <a:lstStyle/>
          <a:p>
            <a:fld id="{B6F15528-21DE-4FAA-801E-634DDDAF4B2B}" type="slidenum">
              <a:rPr lang="en-US">
                <a:solidFill>
                  <a:schemeClr val="bg1"/>
                </a:solidFill>
              </a:rPr>
              <a:pPr/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B966A3B-A91D-E06B-B583-C728C75AB2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1353923"/>
              </p:ext>
            </p:extLst>
          </p:nvPr>
        </p:nvGraphicFramePr>
        <p:xfrm>
          <a:off x="2128182" y="1605059"/>
          <a:ext cx="9387445" cy="4649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59A3F027-DCCE-7690-AAB8-A73660D7B9A0}"/>
              </a:ext>
            </a:extLst>
          </p:cNvPr>
          <p:cNvGrpSpPr/>
          <p:nvPr/>
        </p:nvGrpSpPr>
        <p:grpSpPr>
          <a:xfrm>
            <a:off x="9343461" y="1396045"/>
            <a:ext cx="2438400" cy="767654"/>
            <a:chOff x="357400" y="3242155"/>
            <a:chExt cx="3325482" cy="861381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16FB216-23F6-D746-EC7A-C22EE6B6CCDD}"/>
                </a:ext>
              </a:extLst>
            </p:cNvPr>
            <p:cNvSpPr/>
            <p:nvPr/>
          </p:nvSpPr>
          <p:spPr>
            <a:xfrm>
              <a:off x="357400" y="3242155"/>
              <a:ext cx="3325482" cy="861381"/>
            </a:xfrm>
            <a:prstGeom prst="roundRect">
              <a:avLst/>
            </a:prstGeom>
            <a:solidFill>
              <a:srgbClr val="ABD3EF"/>
            </a:solidFill>
            <a:ln>
              <a:solidFill>
                <a:srgbClr val="ABD3EF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A6D51A4-5A2F-67C3-E85A-6257B4F39D5C}"/>
                </a:ext>
              </a:extLst>
            </p:cNvPr>
            <p:cNvSpPr txBox="1"/>
            <p:nvPr/>
          </p:nvSpPr>
          <p:spPr>
            <a:xfrm>
              <a:off x="357400" y="3264029"/>
              <a:ext cx="3325482" cy="71453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latin typeface="+mj-lt"/>
                </a:rPr>
                <a:t>Timeframe:</a:t>
              </a:r>
            </a:p>
            <a:p>
              <a:pPr algn="ctr"/>
              <a:r>
                <a:rPr lang="en-US" sz="2000" b="1" dirty="0">
                  <a:latin typeface="+mj-lt"/>
                </a:rPr>
                <a:t>July 2021 – June 2023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4FD8E24A-A1A1-28C0-22E8-AFDD95C0FA9F}"/>
              </a:ext>
            </a:extLst>
          </p:cNvPr>
          <p:cNvSpPr txBox="1"/>
          <p:nvPr/>
        </p:nvSpPr>
        <p:spPr>
          <a:xfrm>
            <a:off x="271518" y="1396045"/>
            <a:ext cx="2438400" cy="230832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Rhode to Equity </a:t>
            </a:r>
            <a:r>
              <a:rPr lang="en-US" dirty="0"/>
              <a:t>was a learning &amp; action collaborative that supported place-based, cross-sector teams to test and evaluate place-based population focus and strategies</a:t>
            </a:r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5345654A-FF6B-A2E5-F740-F422C850AD4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971" b="1234"/>
          <a:stretch>
            <a:fillRect/>
          </a:stretch>
        </p:blipFill>
        <p:spPr>
          <a:xfrm>
            <a:off x="9608718" y="130147"/>
            <a:ext cx="2438400" cy="67733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22FECFB-0323-4A04-ABF7-6C9B84B6AFE6}"/>
              </a:ext>
            </a:extLst>
          </p:cNvPr>
          <p:cNvGrpSpPr/>
          <p:nvPr/>
        </p:nvGrpSpPr>
        <p:grpSpPr>
          <a:xfrm>
            <a:off x="8004340" y="64062"/>
            <a:ext cx="1604378" cy="743415"/>
            <a:chOff x="4203412" y="708133"/>
            <a:chExt cx="3519362" cy="172248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FBE0A1B-9312-E5E9-E2BB-96CCAF386AE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3412" y="708133"/>
              <a:ext cx="1719646" cy="171964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31C2499-8EA0-1C73-0D4D-625319DFDC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5145" y="712062"/>
              <a:ext cx="1727629" cy="17185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7631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7730AEBB-4EB1-F666-501C-F5714A9AD3AF}"/>
              </a:ext>
            </a:extLst>
          </p:cNvPr>
          <p:cNvGrpSpPr/>
          <p:nvPr/>
        </p:nvGrpSpPr>
        <p:grpSpPr>
          <a:xfrm>
            <a:off x="0" y="6308316"/>
            <a:ext cx="12192000" cy="556185"/>
            <a:chOff x="-9525" y="9467848"/>
            <a:chExt cx="18288000" cy="834278"/>
          </a:xfrm>
        </p:grpSpPr>
        <p:grpSp>
          <p:nvGrpSpPr>
            <p:cNvPr id="2" name="Group 2"/>
            <p:cNvGrpSpPr>
              <a:grpSpLocks noChangeAspect="1"/>
            </p:cNvGrpSpPr>
            <p:nvPr/>
          </p:nvGrpSpPr>
          <p:grpSpPr>
            <a:xfrm>
              <a:off x="-9525" y="9467848"/>
              <a:ext cx="18288000" cy="819151"/>
              <a:chOff x="0" y="0"/>
              <a:chExt cx="24384000" cy="1092202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24384000" cy="1092200"/>
              </a:xfrm>
              <a:custGeom>
                <a:avLst/>
                <a:gdLst/>
                <a:ahLst/>
                <a:cxnLst/>
                <a:rect l="l" t="t" r="r" b="b"/>
                <a:pathLst>
                  <a:path w="24384000" h="1092200">
                    <a:moveTo>
                      <a:pt x="0" y="0"/>
                    </a:moveTo>
                    <a:lnTo>
                      <a:pt x="24384000" y="0"/>
                    </a:lnTo>
                    <a:lnTo>
                      <a:pt x="24384000" y="1092200"/>
                    </a:lnTo>
                    <a:lnTo>
                      <a:pt x="0" y="1092200"/>
                    </a:lnTo>
                    <a:close/>
                  </a:path>
                </a:pathLst>
              </a:custGeom>
              <a:solidFill>
                <a:srgbClr val="00B0F0"/>
              </a:solidFill>
            </p:spPr>
            <p:txBody>
              <a:bodyPr/>
              <a:lstStyle/>
              <a:p>
                <a:endParaRPr lang="en-US" sz="1200" dirty="0"/>
              </a:p>
            </p:txBody>
          </p:sp>
        </p:grpSp>
        <p:sp>
          <p:nvSpPr>
            <p:cNvPr id="6" name="Freeform 6"/>
            <p:cNvSpPr/>
            <p:nvPr/>
          </p:nvSpPr>
          <p:spPr>
            <a:xfrm>
              <a:off x="-9525" y="9610516"/>
              <a:ext cx="18288000" cy="691610"/>
            </a:xfrm>
            <a:custGeom>
              <a:avLst/>
              <a:gdLst/>
              <a:ahLst/>
              <a:cxnLst/>
              <a:rect l="l" t="t" r="r" b="b"/>
              <a:pathLst>
                <a:path w="24384000" h="922147">
                  <a:moveTo>
                    <a:pt x="0" y="0"/>
                  </a:moveTo>
                  <a:lnTo>
                    <a:pt x="24384000" y="0"/>
                  </a:lnTo>
                  <a:lnTo>
                    <a:pt x="24384000" y="922147"/>
                  </a:lnTo>
                  <a:lnTo>
                    <a:pt x="0" y="922147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/>
            <a:lstStyle/>
            <a:p>
              <a:endParaRPr lang="en-US" sz="1200" dirty="0"/>
            </a:p>
          </p:txBody>
        </p:sp>
      </p:grpSp>
      <p:sp>
        <p:nvSpPr>
          <p:cNvPr id="8" name="AutoShape 8"/>
          <p:cNvSpPr/>
          <p:nvPr/>
        </p:nvSpPr>
        <p:spPr>
          <a:xfrm>
            <a:off x="188260" y="641350"/>
            <a:ext cx="11858858" cy="0"/>
          </a:xfrm>
          <a:prstGeom prst="line">
            <a:avLst/>
          </a:prstGeom>
          <a:ln w="28575" cap="flat">
            <a:solidFill>
              <a:srgbClr val="F7B31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 sz="1200" dirty="0"/>
          </a:p>
        </p:txBody>
      </p:sp>
      <p:sp>
        <p:nvSpPr>
          <p:cNvPr id="12" name="TextBox 12"/>
          <p:cNvSpPr txBox="1"/>
          <p:nvPr/>
        </p:nvSpPr>
        <p:spPr>
          <a:xfrm>
            <a:off x="318047" y="956981"/>
            <a:ext cx="11340667" cy="5387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81"/>
              </a:lnSpc>
            </a:pPr>
            <a:r>
              <a:rPr lang="en-US" sz="3200" spc="-149" dirty="0">
                <a:solidFill>
                  <a:srgbClr val="0070C0"/>
                </a:solidFill>
                <a:latin typeface="Open Sans Bold"/>
              </a:rPr>
              <a:t>Who was Involved?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247598" y="6544905"/>
            <a:ext cx="3696805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41"/>
              </a:lnSpc>
            </a:pPr>
            <a:r>
              <a:rPr lang="en-US" sz="1201" spc="-47" dirty="0">
                <a:solidFill>
                  <a:srgbClr val="FFFFFF"/>
                </a:solidFill>
                <a:latin typeface="Open Sans"/>
              </a:rPr>
              <a:t>Prepared by Care Transformation Collaborative of RI</a:t>
            </a: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0B777EEC-198A-9B19-D9CB-F490AED3031F}"/>
              </a:ext>
            </a:extLst>
          </p:cNvPr>
          <p:cNvSpPr txBox="1">
            <a:spLocks/>
          </p:cNvSpPr>
          <p:nvPr/>
        </p:nvSpPr>
        <p:spPr>
          <a:xfrm>
            <a:off x="318047" y="1717928"/>
            <a:ext cx="5176827" cy="43773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4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Components of the 6 Place-Based Teams: </a:t>
            </a:r>
          </a:p>
          <a:p>
            <a:pPr marL="514376" indent="-514376">
              <a:lnSpc>
                <a:spcPct val="120000"/>
              </a:lnSpc>
              <a:spcBef>
                <a:spcPts val="0"/>
              </a:spcBef>
              <a:buFont typeface="Arial" pitchFamily="34" charset="0"/>
              <a:buAutoNum type="arabicPeriod"/>
            </a:pPr>
            <a:r>
              <a:rPr lang="en-US" sz="2133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Health Equity Zone </a:t>
            </a:r>
          </a:p>
          <a:p>
            <a:pPr marL="514376" indent="-514376">
              <a:lnSpc>
                <a:spcPct val="120000"/>
              </a:lnSpc>
              <a:spcBef>
                <a:spcPts val="0"/>
              </a:spcBef>
              <a:buFont typeface="Arial" pitchFamily="34" charset="0"/>
              <a:buAutoNum type="arabicPeriod"/>
            </a:pPr>
            <a:r>
              <a:rPr lang="en-US" sz="2133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Person with lived experience of inequities (PLE)</a:t>
            </a:r>
          </a:p>
          <a:p>
            <a:pPr marL="514376" indent="-514376">
              <a:lnSpc>
                <a:spcPct val="120000"/>
              </a:lnSpc>
              <a:spcBef>
                <a:spcPts val="0"/>
              </a:spcBef>
              <a:buFont typeface="Arial" pitchFamily="34" charset="0"/>
              <a:buAutoNum type="arabicPeriod"/>
            </a:pPr>
            <a:r>
              <a:rPr lang="en-US" sz="2133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Accountable Entity (AE)</a:t>
            </a:r>
          </a:p>
          <a:p>
            <a:pPr marL="514376" indent="-514376">
              <a:lnSpc>
                <a:spcPct val="120000"/>
              </a:lnSpc>
              <a:spcBef>
                <a:spcPts val="0"/>
              </a:spcBef>
              <a:buFont typeface="Arial" pitchFamily="34" charset="0"/>
              <a:buAutoNum type="arabicPeriod"/>
            </a:pPr>
            <a:r>
              <a:rPr lang="en-US" sz="2133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Clinic/primary care leaders</a:t>
            </a:r>
          </a:p>
          <a:p>
            <a:pPr marL="514376" indent="-514376">
              <a:lnSpc>
                <a:spcPct val="120000"/>
              </a:lnSpc>
              <a:spcBef>
                <a:spcPts val="0"/>
              </a:spcBef>
              <a:buFont typeface="Arial" pitchFamily="34" charset="0"/>
              <a:buAutoNum type="arabicPeriod"/>
            </a:pPr>
            <a:r>
              <a:rPr lang="en-US" sz="2133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Community Health Team Community Heath Workers (added via CDC grant) – </a:t>
            </a:r>
            <a:r>
              <a:rPr lang="en-US" sz="2133" b="1" i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through August 2024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7E5B813A-9357-2DDC-216F-C3662FC25C4E}"/>
              </a:ext>
            </a:extLst>
          </p:cNvPr>
          <p:cNvSpPr txBox="1">
            <a:spLocks/>
          </p:cNvSpPr>
          <p:nvPr/>
        </p:nvSpPr>
        <p:spPr>
          <a:xfrm>
            <a:off x="5878755" y="1733454"/>
            <a:ext cx="5650173" cy="43773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Team Support: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133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Health Equity Content Experts: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133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WE in the World who helped develop the Pathways to Population Health tools in the context of 100 Million Healthier Lives</a:t>
            </a:r>
          </a:p>
          <a:p>
            <a:pPr marL="304815" lvl="1" indent="0">
              <a:spcBef>
                <a:spcPts val="0"/>
              </a:spcBef>
              <a:buNone/>
            </a:pPr>
            <a:endParaRPr lang="en-US" sz="2133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8102" indent="0">
              <a:spcBef>
                <a:spcPts val="0"/>
              </a:spcBef>
              <a:buNone/>
            </a:pPr>
            <a:r>
              <a:rPr lang="en-US" sz="24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Rhode to Equity Facilitators: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133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Care Transformation Collaborative of Rhode Island/Rhode Island Department of Health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133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Person with Lived Experience Coaches</a:t>
            </a:r>
          </a:p>
        </p:txBody>
      </p:sp>
      <p:pic>
        <p:nvPicPr>
          <p:cNvPr id="14" name="Picture 4">
            <a:extLst>
              <a:ext uri="{FF2B5EF4-FFF2-40B4-BE49-F238E27FC236}">
                <a16:creationId xmlns:a16="http://schemas.microsoft.com/office/drawing/2014/main" id="{F685CCE6-3A46-03A8-0090-B52704099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1736" y="1676614"/>
            <a:ext cx="2632364" cy="570832"/>
          </a:xfrm>
          <a:prstGeom prst="rect">
            <a:avLst/>
          </a:prstGeom>
        </p:spPr>
      </p:pic>
      <p:sp>
        <p:nvSpPr>
          <p:cNvPr id="32" name="Slide Number Placeholder 29">
            <a:extLst>
              <a:ext uri="{FF2B5EF4-FFF2-40B4-BE49-F238E27FC236}">
                <a16:creationId xmlns:a16="http://schemas.microsoft.com/office/drawing/2014/main" id="{E836CE32-708D-9352-BAFD-DD63A4529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363" y="6554158"/>
            <a:ext cx="1422400" cy="243417"/>
          </a:xfrm>
        </p:spPr>
        <p:txBody>
          <a:bodyPr/>
          <a:lstStyle/>
          <a:p>
            <a:fld id="{B6F15528-21DE-4FAA-801E-634DDDAF4B2B}" type="slidenum">
              <a:rPr lang="en-US">
                <a:solidFill>
                  <a:schemeClr val="bg1"/>
                </a:solidFill>
              </a:rPr>
              <a:pPr/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6CAEC1B-780D-276F-987A-952FAF607314}"/>
              </a:ext>
            </a:extLst>
          </p:cNvPr>
          <p:cNvGrpSpPr/>
          <p:nvPr/>
        </p:nvGrpSpPr>
        <p:grpSpPr>
          <a:xfrm>
            <a:off x="8004340" y="64062"/>
            <a:ext cx="1604378" cy="743415"/>
            <a:chOff x="4203412" y="708133"/>
            <a:chExt cx="3519362" cy="172248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5CAE14A-10D3-F7D7-585C-F336EC08F9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3412" y="708133"/>
              <a:ext cx="1719646" cy="171964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20DDC71-27DC-B539-8C14-FB18BB1C1F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95145" y="712062"/>
              <a:ext cx="1727629" cy="1718557"/>
            </a:xfrm>
            <a:prstGeom prst="rect">
              <a:avLst/>
            </a:prstGeom>
          </p:spPr>
        </p:pic>
      </p:grpSp>
      <p:pic>
        <p:nvPicPr>
          <p:cNvPr id="16" name="Picture 4">
            <a:extLst>
              <a:ext uri="{FF2B5EF4-FFF2-40B4-BE49-F238E27FC236}">
                <a16:creationId xmlns:a16="http://schemas.microsoft.com/office/drawing/2014/main" id="{B83CD151-0AC9-A1B9-BAF5-1E5671FD149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971" b="1234"/>
          <a:stretch>
            <a:fillRect/>
          </a:stretch>
        </p:blipFill>
        <p:spPr>
          <a:xfrm>
            <a:off x="9608718" y="130147"/>
            <a:ext cx="2438400" cy="67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3620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TM02900769[[fn=Retrospect]]</Template>
  <TotalTime>2922</TotalTime>
  <Words>1481</Words>
  <Application>Microsoft Office PowerPoint</Application>
  <PresentationFormat>Widescreen</PresentationFormat>
  <Paragraphs>192</Paragraphs>
  <Slides>29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Arial</vt:lpstr>
      <vt:lpstr>Calibri</vt:lpstr>
      <vt:lpstr>Calibri Light</vt:lpstr>
      <vt:lpstr>Courier New</vt:lpstr>
      <vt:lpstr>Gill Sans</vt:lpstr>
      <vt:lpstr>Open Sans</vt:lpstr>
      <vt:lpstr>Open Sans Bold</vt:lpstr>
      <vt:lpstr>Symbol</vt:lpstr>
      <vt:lpstr>Tahoma</vt:lpstr>
      <vt:lpstr>Wingdings</vt:lpstr>
      <vt:lpstr>Work Sans VF</vt:lpstr>
      <vt:lpstr>Office Theme</vt:lpstr>
      <vt:lpstr>Bridging the Clinical &amp; Community Divide: The Rhode to Equity Journey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State of Rhode Island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Scharff, Allegra (RIDOH)</dc:creator>
  <cp:lastModifiedBy>Scharff, Allegra (RIDOH)</cp:lastModifiedBy>
  <cp:revision>11</cp:revision>
  <dcterms:created xsi:type="dcterms:W3CDTF">2023-09-11T17:58:20Z</dcterms:created>
  <dcterms:modified xsi:type="dcterms:W3CDTF">2023-10-04T13:57:34Z</dcterms:modified>
</cp:coreProperties>
</file>