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3" r:id="rId14"/>
    <p:sldId id="279" r:id="rId15"/>
    <p:sldId id="288" r:id="rId16"/>
    <p:sldId id="291" r:id="rId17"/>
    <p:sldId id="280" r:id="rId18"/>
    <p:sldId id="277" r:id="rId19"/>
    <p:sldId id="270" r:id="rId20"/>
    <p:sldId id="274" r:id="rId21"/>
    <p:sldId id="286" r:id="rId22"/>
    <p:sldId id="287" r:id="rId23"/>
    <p:sldId id="281" r:id="rId24"/>
    <p:sldId id="278" r:id="rId25"/>
    <p:sldId id="282" r:id="rId26"/>
    <p:sldId id="275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95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4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132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366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799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7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xlidp.exlibrisgroup.com/adfs/l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50Inventory/020Managing_Electronic_Resources#Managing_Local_Portfolios" TargetMode="External"/><Relationship Id="rId2" Type="http://schemas.openxmlformats.org/officeDocument/2006/relationships/hyperlink" Target="https://public.3.basecamp.com/p/1t5ZXiwRCjXoANoqVYSMKMd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cny.libguides.com/c.php?g=935071&amp;p=6749554" TargetMode="External"/><Relationship Id="rId4" Type="http://schemas.openxmlformats.org/officeDocument/2006/relationships/hyperlink" Target="https://3.basecamp.com/3765443/buckets/8186639/messages/20452026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660" y="2437023"/>
            <a:ext cx="8809321" cy="991977"/>
          </a:xfrm>
        </p:spPr>
        <p:txBody>
          <a:bodyPr/>
          <a:lstStyle/>
          <a:p>
            <a:r>
              <a:rPr lang="en-US" sz="5400" dirty="0"/>
              <a:t>Ordering eBooks in the 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4594232"/>
            <a:ext cx="6831673" cy="1086237"/>
          </a:xfrm>
        </p:spPr>
        <p:txBody>
          <a:bodyPr/>
          <a:lstStyle/>
          <a:p>
            <a:r>
              <a:rPr lang="en-US" dirty="0"/>
              <a:t>SUNY Library Shared Services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5DC413-C250-40FE-8AE2-58CAC43D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243470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606056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6299"/>
            <a:ext cx="10143460" cy="5677786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Electronic Portfolio Editor -Relink to another bibliographic record</a:t>
            </a:r>
          </a:p>
          <a:p>
            <a:pPr lvl="1"/>
            <a:r>
              <a:rPr lang="en-US" dirty="0"/>
              <a:t>Used when </a:t>
            </a:r>
            <a:r>
              <a:rPr lang="en-US" i="0" dirty="0"/>
              <a:t>a portfolio is associated with an incorrect descriptive record</a:t>
            </a:r>
          </a:p>
          <a:p>
            <a:pPr lvl="1"/>
            <a:r>
              <a:rPr lang="en-US" i="0" dirty="0"/>
              <a:t>Used when there is a better bibliographic record for a portfolio</a:t>
            </a:r>
          </a:p>
          <a:p>
            <a:pPr lvl="1"/>
            <a:r>
              <a:rPr lang="en-US" i="0" dirty="0"/>
              <a:t>Used when you want to relink it to another bib record</a:t>
            </a:r>
          </a:p>
          <a:p>
            <a:pPr lvl="1"/>
            <a:r>
              <a:rPr lang="en-US" i="0" dirty="0"/>
              <a:t>Used when you want to link it to a CZ bib records so that it can be updated automatically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Relink to another bibliographic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on the select list icon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Perform an All Titles search in the CZ</a:t>
            </a:r>
          </a:p>
          <a:p>
            <a:pPr marL="530352" lvl="1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1CD28-8002-4A6C-9301-5847EE99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81" y="3279890"/>
            <a:ext cx="9042237" cy="472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64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1241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4891"/>
            <a:ext cx="10143460" cy="5869194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Electronic Portfolio Editor - Relink to another bibliographic record continued</a:t>
            </a:r>
          </a:p>
          <a:p>
            <a:pPr marL="987552" lvl="1" indent="-457200">
              <a:buFont typeface="+mj-lt"/>
              <a:buAutoNum type="alphaLcParenR" startAt="4"/>
            </a:pPr>
            <a:r>
              <a:rPr lang="en-US" i="0" dirty="0"/>
              <a:t>Click on the bib record you want to relink the record to</a:t>
            </a: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Handling bibliographic records without inventory: Delete bibliographic record(s)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If you do not delete the bib record ghost records will remain in the IZ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Click </a:t>
            </a:r>
            <a:r>
              <a:rPr lang="en-US" b="1" dirty="0"/>
              <a:t>Confirm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B7F5-731B-40DE-B292-FBC2CA86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73" y="1710923"/>
            <a:ext cx="8413051" cy="161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33288-0373-479F-8CD5-C4438893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10" y="4907556"/>
            <a:ext cx="5938175" cy="159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20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574158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Electronic Portfolio Editor – Attach to an electronic collection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Attach to an electronic collection</a:t>
            </a:r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the select from list icon</a:t>
            </a:r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38F8-75A5-4A87-A538-9B362063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76" y="2088985"/>
            <a:ext cx="8768048" cy="45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DA677-6E18-4E3B-9029-8C0F62E6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571" y="3583172"/>
            <a:ext cx="8655453" cy="150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64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531628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67563"/>
            <a:ext cx="10143460" cy="5656521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Electronic Portfolio Editor – Attach to an electronic collection continued</a:t>
            </a:r>
          </a:p>
          <a:p>
            <a:pPr marL="987552" lvl="1" indent="-457200">
              <a:buFont typeface="+mj-lt"/>
              <a:buAutoNum type="alphaLcParenR" startAt="3"/>
            </a:pPr>
            <a:r>
              <a:rPr lang="en-US" i="0" dirty="0"/>
              <a:t>Perform a repository electronic collection search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Allows you to search for local and CZ electronic collections</a:t>
            </a:r>
          </a:p>
          <a:p>
            <a:pPr marL="987552" lvl="1" indent="-457200">
              <a:buFont typeface="+mj-lt"/>
              <a:buAutoNum type="alphaLcParenR" startAt="3"/>
            </a:pPr>
            <a:r>
              <a:rPr lang="en-US" i="0" dirty="0"/>
              <a:t>Click on the electronic collection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8E84A-FB75-4CEE-9450-A6FD09FF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97" y="2625962"/>
            <a:ext cx="8125606" cy="378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08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531628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67563"/>
            <a:ext cx="10143460" cy="5656521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Electronic Portfolio Editor – Attach to an electronic collection continued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Service: [populates based on the collection selected]</a:t>
            </a:r>
          </a:p>
          <a:p>
            <a:pPr marL="987552" lvl="1" indent="-457200">
              <a:buFont typeface="+mj-lt"/>
              <a:buAutoNum type="alphaLcParenR" startAt="5"/>
            </a:pPr>
            <a:r>
              <a:rPr lang="en-US" i="0" dirty="0"/>
              <a:t>Click </a:t>
            </a:r>
            <a:r>
              <a:rPr lang="en-US" b="1" dirty="0"/>
              <a:t>Confirm</a:t>
            </a:r>
          </a:p>
          <a:p>
            <a:pPr marL="987552" lvl="1" indent="-457200">
              <a:buFont typeface="+mj-lt"/>
              <a:buAutoNum type="alphaLcParenR" startAt="5"/>
            </a:pPr>
            <a:endParaRPr lang="en-US" b="1" dirty="0"/>
          </a:p>
          <a:p>
            <a:pPr marL="987552" lvl="1" indent="-457200">
              <a:buFont typeface="+mj-lt"/>
              <a:buAutoNum type="alphaLcParenR" startAt="5"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i="1" dirty="0"/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1BA6C-492F-40DA-AB07-C62AAF36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24" y="2305190"/>
            <a:ext cx="8580952" cy="224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6B164-731A-4994-B0A4-D9DCA541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02" y="5337311"/>
            <a:ext cx="8374074" cy="91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85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190" y="2342764"/>
            <a:ext cx="8809321" cy="1642730"/>
          </a:xfrm>
        </p:spPr>
        <p:txBody>
          <a:bodyPr/>
          <a:lstStyle/>
          <a:p>
            <a:r>
              <a:rPr lang="en-US" sz="5400" dirty="0" err="1"/>
              <a:t>Ebooks</a:t>
            </a:r>
            <a:r>
              <a:rPr lang="en-US" sz="5400" dirty="0"/>
              <a:t> ordered via EOCR or API in the 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4594232"/>
            <a:ext cx="6831673" cy="1086237"/>
          </a:xfrm>
        </p:spPr>
        <p:txBody>
          <a:bodyPr/>
          <a:lstStyle/>
          <a:p>
            <a:r>
              <a:rPr lang="en-US" dirty="0"/>
              <a:t>SUNY Library Shared Services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5DC413-C250-40FE-8AE2-58CAC43D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243470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600" dirty="0"/>
              <a:t>eBooks Ordered in the IZ via EOCR/API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r>
              <a:rPr lang="en-US" dirty="0"/>
              <a:t>eBooks that are ordered via EOCR or API should be configured to be added to the IZ</a:t>
            </a:r>
          </a:p>
          <a:p>
            <a:r>
              <a:rPr lang="en-US" dirty="0"/>
              <a:t>eBooks that are ordered via EOCR or API require activation after ordering. eBooks can be activated either: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i="0" dirty="0"/>
              <a:t>Immediately by updating the electronic portfolio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dirty="0"/>
              <a:t>Follow the steps for Activating an eBook (slides 4-14)</a:t>
            </a:r>
            <a:endParaRPr lang="en-US" i="0" dirty="0"/>
          </a:p>
          <a:p>
            <a:pPr marL="987552" lvl="1" indent="-457200">
              <a:buFont typeface="+mj-lt"/>
              <a:buAutoNum type="arabicPeriod"/>
            </a:pPr>
            <a:r>
              <a:rPr lang="en-US" i="0" dirty="0"/>
              <a:t>Creating an e-activation task list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dirty="0"/>
              <a:t>Click Create e-activation task list from the ellipses of the electronic portfolio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dirty="0"/>
              <a:t>Follow e-activation task list workflow to activate the electronic portfolio</a:t>
            </a:r>
          </a:p>
          <a:p>
            <a:pPr marL="1444752" lvl="2" indent="-457200">
              <a:buFont typeface="+mj-lt"/>
              <a:buAutoNum type="alphaLcPeriod"/>
            </a:pPr>
            <a:endParaRPr lang="en-US" dirty="0"/>
          </a:p>
          <a:p>
            <a:pPr marL="1444752" lvl="2" indent="-457200">
              <a:buFont typeface="+mj-lt"/>
              <a:buAutoNum type="alphaLcPeriod"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F1702-8BCF-417D-BB91-1FD52029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59" y="4187161"/>
            <a:ext cx="8786941" cy="243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55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190" y="2263768"/>
            <a:ext cx="8809321" cy="1642730"/>
          </a:xfrm>
        </p:spPr>
        <p:txBody>
          <a:bodyPr/>
          <a:lstStyle/>
          <a:p>
            <a:r>
              <a:rPr lang="en-US" sz="5400" dirty="0"/>
              <a:t>Creating a Local Portfolio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4594232"/>
            <a:ext cx="6831673" cy="1086237"/>
          </a:xfrm>
        </p:spPr>
        <p:txBody>
          <a:bodyPr/>
          <a:lstStyle/>
          <a:p>
            <a:r>
              <a:rPr lang="en-US" dirty="0"/>
              <a:t>SUNY Library Shared Services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5DC413-C250-40FE-8AE2-58CAC43D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243470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Creating a Local IZ Portfolio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7565"/>
            <a:ext cx="10143460" cy="57265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CZ repository search for the electronic portfolio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Export the bib record from OCLC to the IZ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/>
              <a:t>Go to Resources&gt;Create Inventory&gt;Add Local Portfolio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Creation type: [select Use Exiting Title]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Select from list </a:t>
            </a:r>
            <a:r>
              <a:rPr lang="en-US" dirty="0"/>
              <a:t>icon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8BF1D-F678-4E7C-A7A2-7471F79A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4" y="3254112"/>
            <a:ext cx="9801911" cy="318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29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Creating a Local IZ Portfolio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7565"/>
            <a:ext cx="10143460" cy="5726519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Perform an IZ repository search for the electronic bib records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Click on the correct bib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E82DE-7AB6-4D91-8C9E-4A7FE11D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46" y="2026781"/>
            <a:ext cx="9590567" cy="358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5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600" dirty="0"/>
              <a:t>Order, Activate and Manage </a:t>
            </a:r>
            <a:r>
              <a:rPr lang="en-US" sz="3600" dirty="0" err="1"/>
              <a:t>Ebooks</a:t>
            </a:r>
            <a:r>
              <a:rPr lang="en-US" sz="3600" dirty="0"/>
              <a:t> in the 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r>
              <a:rPr lang="en-US" dirty="0"/>
              <a:t>eBooks are ordered, activated, and managed in the IZ when:</a:t>
            </a:r>
          </a:p>
          <a:p>
            <a:pPr lvl="1"/>
            <a:r>
              <a:rPr lang="en-US" i="0" dirty="0"/>
              <a:t>The CZ eBook record does not exist</a:t>
            </a:r>
          </a:p>
          <a:p>
            <a:pPr lvl="1"/>
            <a:r>
              <a:rPr lang="en-US" i="0" dirty="0"/>
              <a:t>The CZ eBook record does not have adequate bibliographic information</a:t>
            </a:r>
          </a:p>
          <a:p>
            <a:pPr lvl="1"/>
            <a:r>
              <a:rPr lang="en-US" i="0" dirty="0"/>
              <a:t>The CZ eBook record exists, but it is not for the correct Electronic Collection</a:t>
            </a:r>
          </a:p>
          <a:p>
            <a:r>
              <a:rPr lang="en-US" dirty="0"/>
              <a:t>eBook records can be exported into the IZ via:</a:t>
            </a:r>
          </a:p>
          <a:p>
            <a:pPr lvl="1"/>
            <a:r>
              <a:rPr lang="en-US" i="0" dirty="0"/>
              <a:t>OCLC</a:t>
            </a:r>
          </a:p>
          <a:p>
            <a:pPr lvl="1"/>
            <a:r>
              <a:rPr lang="en-US" i="0" dirty="0"/>
              <a:t>EOCR or API new orders for eBooks</a:t>
            </a:r>
          </a:p>
          <a:p>
            <a:r>
              <a:rPr lang="en-US" dirty="0"/>
              <a:t>Creating a Local Portfolio should be used for adding eBooks to the IZ for campuses that are not using full or technical acquisitions in Alma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Creating a Local IZ Portfolio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7565"/>
            <a:ext cx="4625163" cy="57265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Select the Portfolio Type under General information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Standalone 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Interface Name: [select interface name/comes from the vendor record]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Library: [select library]</a:t>
            </a:r>
            <a:endParaRPr lang="en-US" i="0" dirty="0"/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COUNTER Platform: [select is configured under the vendor record]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Part of an Electronic collection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Select the Electronic Collection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Service: [service populated from the collection]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Library: [select library]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COUNTER Platform: [select is configured under the vendor record]</a:t>
            </a:r>
          </a:p>
          <a:p>
            <a:pPr marL="1444752" lvl="2" indent="-457200">
              <a:buFont typeface="+mj-lt"/>
              <a:buAutoNum type="romanLcPeriod"/>
            </a:pPr>
            <a:endParaRPr lang="en-US" i="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808CE-C590-4F99-B6A3-CD647B45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97" y="2010854"/>
            <a:ext cx="5532799" cy="133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111B9-A302-4D33-84FF-AF4AC956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97" y="4459443"/>
            <a:ext cx="5532799" cy="140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56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Creating a Local IZ Portfolio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Coverage information – populate if necessary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Inventory and Linking Information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URL: [type/copy paste URL]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Proxy enabled: [select Yes is proxy is required]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Proxy selected: [if Yes to Proxy enabled, select Default (currently; Proxy)]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Availability Status: [select Active]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Electronic material type: [select the correct material type]</a:t>
            </a:r>
          </a:p>
          <a:p>
            <a:pPr marL="987552" lvl="1" indent="-45720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AED1-4B23-4462-ADB5-4986EA42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31" y="3944678"/>
            <a:ext cx="8562337" cy="253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7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Creating a Local IZ Portfolio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Notes – add notes if necessary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i="1" dirty="0"/>
              <a:t>Save and Done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59E61-B951-47F9-922F-B0119389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86" y="2016993"/>
            <a:ext cx="9081014" cy="43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4109C-CFE8-4A36-BED2-403EB71F4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87" y="3101240"/>
            <a:ext cx="9081014" cy="3003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54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190" y="2342764"/>
            <a:ext cx="8809321" cy="1642730"/>
          </a:xfrm>
        </p:spPr>
        <p:txBody>
          <a:bodyPr/>
          <a:lstStyle/>
          <a:p>
            <a:r>
              <a:rPr lang="en-US" sz="5400" dirty="0"/>
              <a:t>Report </a:t>
            </a:r>
            <a:r>
              <a:rPr lang="en-US" sz="5400" dirty="0" err="1"/>
              <a:t>ebooks</a:t>
            </a:r>
            <a:r>
              <a:rPr lang="en-US" sz="5400" dirty="0"/>
              <a:t> to Ex Libris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4594232"/>
            <a:ext cx="6831673" cy="1086237"/>
          </a:xfrm>
        </p:spPr>
        <p:txBody>
          <a:bodyPr/>
          <a:lstStyle/>
          <a:p>
            <a:r>
              <a:rPr lang="en-US" dirty="0"/>
              <a:t>SUNY Library Shared Services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5DC413-C250-40FE-8AE2-58CAC43D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243470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600" dirty="0"/>
              <a:t>Report eBooks (Portfolios) to Ex Libris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Report eBooks (portfolios) to Ex Libris if:</a:t>
            </a:r>
          </a:p>
          <a:p>
            <a:r>
              <a:rPr lang="en-US" dirty="0"/>
              <a:t>The metadata is too brief</a:t>
            </a:r>
          </a:p>
          <a:p>
            <a:r>
              <a:rPr lang="en-US" dirty="0"/>
              <a:t>The portfolio is not the CZ</a:t>
            </a:r>
          </a:p>
          <a:p>
            <a:r>
              <a:rPr lang="en-US" dirty="0"/>
              <a:t>The portfolio is not in the correct Electronic Collection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to Salesforce to open a case: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https://exlidp.exlibrisgroup.com/adfs/ls/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8E8E1-246A-4462-86E8-7E88131F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30" y="3862847"/>
            <a:ext cx="9406270" cy="2430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47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190" y="2342764"/>
            <a:ext cx="8809321" cy="1642730"/>
          </a:xfrm>
        </p:spPr>
        <p:txBody>
          <a:bodyPr/>
          <a:lstStyle/>
          <a:p>
            <a:r>
              <a:rPr lang="en-US" sz="5400" dirty="0"/>
              <a:t>Supporting Documentation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4594232"/>
            <a:ext cx="6831673" cy="1086237"/>
          </a:xfrm>
        </p:spPr>
        <p:txBody>
          <a:bodyPr/>
          <a:lstStyle/>
          <a:p>
            <a:r>
              <a:rPr lang="en-US" dirty="0"/>
              <a:t>SUNY Library Shared Services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5DC413-C250-40FE-8AE2-58CAC43D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243470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600" dirty="0"/>
              <a:t>Supporting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143460" cy="5571461"/>
          </a:xfrm>
        </p:spPr>
        <p:txBody>
          <a:bodyPr/>
          <a:lstStyle/>
          <a:p>
            <a:r>
              <a:rPr lang="en-US" dirty="0"/>
              <a:t>Alana’s Presentation: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Choose Your Own Adventure </a:t>
            </a:r>
            <a:endParaRPr lang="en-US" dirty="0"/>
          </a:p>
          <a:p>
            <a:r>
              <a:rPr lang="en-US" dirty="0"/>
              <a:t>Ex Libris Documentation: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Local Portfolios</a:t>
            </a:r>
            <a:endParaRPr lang="en-US" dirty="0"/>
          </a:p>
          <a:p>
            <a:r>
              <a:rPr lang="en-US" dirty="0"/>
              <a:t>Svetlana’s Presentation (Ex Libris):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and Standalone Portfolios</a:t>
            </a:r>
            <a:endParaRPr lang="en-US" dirty="0"/>
          </a:p>
          <a:p>
            <a:r>
              <a:rPr lang="en-US" dirty="0"/>
              <a:t>Svetlana’s Presentation (Ex Libris):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 Portfolios, Linking to Collections, and the Community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76595"/>
            <a:ext cx="10345479" cy="663649"/>
          </a:xfrm>
        </p:spPr>
        <p:txBody>
          <a:bodyPr>
            <a:noAutofit/>
          </a:bodyPr>
          <a:lstStyle/>
          <a:p>
            <a:r>
              <a:rPr lang="en-US" sz="3200" dirty="0"/>
              <a:t>Ordering an eBook in the IZ Using a Bib Record From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2623"/>
            <a:ext cx="10345478" cy="55714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First search for the eBook in the CZ for the correction Electronic Collection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Perform an Electronic Portfolio repository search in the CZ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Check to see if the interface name is available for the ordering </a:t>
            </a:r>
            <a:r>
              <a:rPr lang="en-US" i="0" dirty="0" err="1"/>
              <a:t>ebook</a:t>
            </a:r>
            <a:r>
              <a:rPr lang="en-US" i="0" dirty="0"/>
              <a:t> package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Export the bib record from OCLC to the IZ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Make sure the export is applied to the IZ in OCLC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b="1" i="1" dirty="0"/>
              <a:t>Tools&gt;Options click on the Export tab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an All Titles repository search in the IZ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Order</a:t>
            </a:r>
            <a:r>
              <a:rPr lang="en-US" dirty="0"/>
              <a:t> from the bib record in the 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5578D-1859-4BF1-BF75-59272872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33" y="2362010"/>
            <a:ext cx="7572815" cy="46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A0BCE-B05D-47CE-967A-818F6E6B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525" y="2362011"/>
            <a:ext cx="1577882" cy="247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528E4-BBEA-4CF6-9061-CBE7FE0F3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834" y="5064694"/>
            <a:ext cx="7572814" cy="1547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23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12" y="1010094"/>
            <a:ext cx="10143460" cy="58629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Electronic Portfolio repository search in the IZ for the eBook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Edit Portfolio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1D4B2-1962-4C5A-9C62-0CC4E04F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22" y="1595129"/>
            <a:ext cx="9252215" cy="52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A85BD-2F7E-4BDB-82C7-C6B6872E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22" y="3064554"/>
            <a:ext cx="9252215" cy="175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17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9488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3137"/>
            <a:ext cx="10143460" cy="580094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Electronic Portfolio Editor - General Tab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Portfolio availability: Available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Electronic material type: Book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Interface name: [Comes from the POL]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Library: [Comes from the POL]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Access Type: [select the access type – Current, Perpetual, Current and perpetual]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Counter platform: [select is configured]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9BED6-38A4-4B16-984B-E756DAC9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58" y="3743887"/>
            <a:ext cx="9452344" cy="2880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80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7565"/>
            <a:ext cx="10143460" cy="5726519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Electronic Portfolio Editor - Linking Tab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URL Type: Static URL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Static URL: [type in the eBook URL]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Proxy enabled: [select yes if it is required]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Proxy selected: [select Default (currently; PROXY) is proxy enabled is “Yes”]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Test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840EE-910D-4E4F-BD0B-0E4C4483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30" y="3429000"/>
            <a:ext cx="9448800" cy="3163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89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606056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9974"/>
            <a:ext cx="10143460" cy="569905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Electronic Portfolio Editor – Acquisition tab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PO Line: [populated from the POL]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License: [select a license if it is uploaded into the vendor record]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PDA: [selected the associated PDA if applicable]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Add Additional PO Line: [add if applicable]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ADAEF-95E0-45CE-855C-C97FCB22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05" y="2987748"/>
            <a:ext cx="8812190" cy="3636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8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7"/>
            <a:ext cx="10143460" cy="520996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6931"/>
            <a:ext cx="10143460" cy="5667154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Electronic Portfolio Editor – Notes tab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Notes can be added as necessary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Notes can be public facing or internal notes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7BBED-2090-43B1-81C0-D73B4140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2" y="2413591"/>
            <a:ext cx="8795558" cy="4210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80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15B-1B26-4F1D-9E80-9895083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916"/>
            <a:ext cx="10143460" cy="663649"/>
          </a:xfrm>
        </p:spPr>
        <p:txBody>
          <a:bodyPr>
            <a:noAutofit/>
          </a:bodyPr>
          <a:lstStyle/>
          <a:p>
            <a:r>
              <a:rPr lang="en-US" sz="3200" dirty="0"/>
              <a:t>Activating an eBook Ordered from an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03B0-AC7F-45E7-8D28-EF9D0DB7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5"/>
            <a:ext cx="10143460" cy="5645889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Electronic Portfolio Editor – Group Setting and Related Portfolios tabs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Group Settings tab – use if Group Settings for access are configured at your campus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Related Portfolios tab - d</a:t>
            </a:r>
            <a:r>
              <a:rPr lang="en-US" i="0" dirty="0"/>
              <a:t>isplays a list of all portfolios that are linked to the same bibliographic record as the electronic portfolio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890A7-255E-432B-8B5D-B2FF3C06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8" y="2939459"/>
            <a:ext cx="7512912" cy="2030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5515D-9B3C-40D6-AAE0-BB0262AD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30" y="4468342"/>
            <a:ext cx="7512912" cy="18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189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1246</Words>
  <Application>Microsoft Office PowerPoint</Application>
  <PresentationFormat>Widescreen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Franklin Gothic Book</vt:lpstr>
      <vt:lpstr>Crop</vt:lpstr>
      <vt:lpstr>Ordering eBooks in the IZ</vt:lpstr>
      <vt:lpstr>Order, Activate and Manage Ebooks in the IZ</vt:lpstr>
      <vt:lpstr>Ordering an eBook in the IZ Using a Bib Record From OCLC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Activating an eBook Ordered from an OCLC Bib Record</vt:lpstr>
      <vt:lpstr>Ebooks ordered via EOCR or API in the IZ</vt:lpstr>
      <vt:lpstr>eBooks Ordered in the IZ via EOCR/API </vt:lpstr>
      <vt:lpstr>Creating a Local Portfolio</vt:lpstr>
      <vt:lpstr>Creating a Local IZ Portfolio from an OCLC Bib Record</vt:lpstr>
      <vt:lpstr>Creating a Local IZ Portfolio from an OCLC Bib Record</vt:lpstr>
      <vt:lpstr>Creating a Local IZ Portfolio from an OCLC Bib Record</vt:lpstr>
      <vt:lpstr>Creating a Local IZ Portfolio from an OCLC Bib Record</vt:lpstr>
      <vt:lpstr>Creating a Local IZ Portfolio from an OCLC Bib Record</vt:lpstr>
      <vt:lpstr>Report ebooks to Ex Libris</vt:lpstr>
      <vt:lpstr>Report eBooks (Portfolios) to Ex Libris</vt:lpstr>
      <vt:lpstr>Supporting Documentation</vt:lpstr>
      <vt:lpstr>Supporting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eBooks in the IZ</dc:title>
  <dc:creator>Maggie McGee</dc:creator>
  <cp:lastModifiedBy>Maggie McGee</cp:lastModifiedBy>
  <cp:revision>68</cp:revision>
  <cp:lastPrinted>2019-12-10T14:07:15Z</cp:lastPrinted>
  <dcterms:created xsi:type="dcterms:W3CDTF">2019-12-05T14:49:22Z</dcterms:created>
  <dcterms:modified xsi:type="dcterms:W3CDTF">2019-12-10T14:14:43Z</dcterms:modified>
</cp:coreProperties>
</file>