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2"/>
  </p:notesMasterIdLst>
  <p:handoutMasterIdLst>
    <p:handoutMasterId r:id="rId13"/>
  </p:handoutMasterIdLst>
  <p:sldIdLst>
    <p:sldId id="350" r:id="rId5"/>
    <p:sldId id="361" r:id="rId6"/>
    <p:sldId id="362" r:id="rId7"/>
    <p:sldId id="352" r:id="rId8"/>
    <p:sldId id="363" r:id="rId9"/>
    <p:sldId id="371" r:id="rId10"/>
    <p:sldId id="35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8DED6A-7339-4005-9944-5306206DF4C6}" v="10" dt="2023-03-30T18:35:55.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987" autoAdjust="0"/>
  </p:normalViewPr>
  <p:slideViewPr>
    <p:cSldViewPr snapToGrid="0">
      <p:cViewPr varScale="1">
        <p:scale>
          <a:sx n="86" d="100"/>
          <a:sy n="86" d="100"/>
        </p:scale>
        <p:origin x="762" y="9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6D13E5-4CEC-3A4A-8E5D-AFCEE7512EEC}" type="slidenum">
              <a:t>‹#›</a:t>
            </a:fld>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3/31/2023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oneonta.sunycreate.cloud/about/accessibility-in-openlab/"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ecommons.cornell.edu/handle/1813/111254"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oar.suny.edu/handle/20.500.12648/1448"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EIT links</a:t>
            </a:r>
          </a:p>
          <a:p>
            <a:r>
              <a:rPr lang="en-US" dirty="0"/>
              <a:t>1. SOAR: https://soar.suny.edu/</a:t>
            </a:r>
          </a:p>
          <a:p>
            <a:r>
              <a:rPr lang="en-US" dirty="0"/>
              <a:t>2. Library Guide to SOAR: https://libguides.oneonta.edu/openaccess/repository </a:t>
            </a:r>
          </a:p>
          <a:p>
            <a:r>
              <a:rPr lang="en-US" dirty="0"/>
              <a:t>3. Oneonta SOAR collections: https://soar.suny.edu/handle/20.500.12648/1448</a:t>
            </a:r>
          </a:p>
          <a:p>
            <a:r>
              <a:rPr lang="en-US" dirty="0"/>
              <a:t>4. SOAR content guidelines: https://soar.suny.edu/pages/SOAR_content_guidelines</a:t>
            </a:r>
          </a:p>
          <a:p>
            <a:r>
              <a:rPr lang="en-US" dirty="0"/>
              <a:t>5. Accessibility Statements</a:t>
            </a:r>
          </a:p>
          <a:p>
            <a:r>
              <a:rPr lang="en-US" sz="1200" dirty="0"/>
              <a:t>Page example at </a:t>
            </a:r>
            <a:r>
              <a:rPr lang="en-US" sz="1200" dirty="0">
                <a:hlinkClick r:id="rId3"/>
              </a:rPr>
              <a:t>https://oneonta.sunycreate.cloud/about/accessibility-in-openlab/</a:t>
            </a:r>
            <a:endParaRPr lang="en-US" sz="1200" dirty="0"/>
          </a:p>
          <a:p>
            <a:r>
              <a:rPr lang="en-US" sz="1200" dirty="0"/>
              <a:t>Item-level examples -  Cornell </a:t>
            </a:r>
            <a:r>
              <a:rPr lang="en-US" sz="1200" dirty="0">
                <a:hlinkClick r:id="rId4"/>
              </a:rPr>
              <a:t>https://ecommons.cornell.edu/handle/1813/111254</a:t>
            </a:r>
            <a:r>
              <a:rPr lang="en-US" sz="1200" dirty="0"/>
              <a:t> </a:t>
            </a:r>
          </a:p>
          <a:p>
            <a:endParaRPr lang="en-US" dirty="0"/>
          </a:p>
          <a:p>
            <a:r>
              <a:rPr lang="en-US" dirty="0"/>
              <a:t>6. SRCA posters: https://www.acadiate.com//ee/SRCA/All_Displays </a:t>
            </a:r>
          </a:p>
        </p:txBody>
      </p:sp>
      <p:sp>
        <p:nvSpPr>
          <p:cNvPr id="4" name="Slide Number Placeholder 3"/>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890519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Oneonta SOAR collections: </a:t>
            </a:r>
            <a:r>
              <a:rPr lang="en-US" dirty="0">
                <a:hlinkClick r:id="rId3"/>
              </a:rPr>
              <a:t>https://soar.suny.edu/handle/20.500.12648/1448</a:t>
            </a:r>
            <a:endParaRPr lang="en-US" b="1" dirty="0"/>
          </a:p>
        </p:txBody>
      </p:sp>
      <p:sp>
        <p:nvSpPr>
          <p:cNvPr id="4" name="Slide Number Placeholder 3"/>
          <p:cNvSpPr>
            <a:spLocks noGrp="1"/>
          </p:cNvSpPr>
          <p:nvPr>
            <p:ph type="sldNum" sz="quarter" idx="5"/>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24104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SUNY EIT Accessibility Policy: https://www.suny.edu/sunypp/documents.cfm?doc_id=883 </a:t>
            </a:r>
          </a:p>
          <a:p>
            <a:r>
              <a:rPr lang="en-US" dirty="0"/>
              <a:t>Conferences/presentations about IR accessibility – many orgs do not have a process/guidelines</a:t>
            </a:r>
          </a:p>
        </p:txBody>
      </p:sp>
      <p:sp>
        <p:nvSpPr>
          <p:cNvPr id="4" name="Slide Number Placeholder 3"/>
          <p:cNvSpPr>
            <a:spLocks noGrp="1"/>
          </p:cNvSpPr>
          <p:nvPr>
            <p:ph type="sldNum" sz="quarter" idx="5"/>
          </p:nvPr>
        </p:nvSpPr>
        <p:spPr/>
        <p:txBody>
          <a:bodyPr/>
          <a:lstStyle/>
          <a:p>
            <a:fld id="{A89C7E07-3C67-C64C-8DA0-0404F6303970}" type="slidenum">
              <a:rPr lang="en-US" smtClean="0"/>
              <a:t>4</a:t>
            </a:fld>
            <a:endParaRPr lang="en-US" dirty="0"/>
          </a:p>
        </p:txBody>
      </p:sp>
    </p:spTree>
    <p:extLst>
      <p:ext uri="{BB962C8B-B14F-4D97-AF65-F5344CB8AC3E}">
        <p14:creationId xmlns:p14="http://schemas.microsoft.com/office/powerpoint/2010/main" val="1243840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Spring 2022 Southern Miss IR Conference – lots of accessibility ideas there</a:t>
            </a:r>
          </a:p>
          <a:p>
            <a:r>
              <a:rPr lang="en-US" sz="1200" dirty="0"/>
              <a:t>Summer and Fall 2022 wrote statements and made plan, met with lots of partners to get help and feedback</a:t>
            </a:r>
          </a:p>
          <a:p>
            <a:r>
              <a:rPr lang="en-US" sz="1200" dirty="0"/>
              <a:t>Fall 22 and spring 23 – using the plan, statements</a:t>
            </a:r>
          </a:p>
          <a:p>
            <a:r>
              <a:rPr lang="en-US" sz="1200" b="1" dirty="0"/>
              <a:t>Go to site to show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Next steps: Set up occasional/planned review of processes (new practices or technologies?), learn from you folks!</a:t>
            </a:r>
          </a:p>
          <a:p>
            <a:endParaRPr lang="en-US" sz="1200" dirty="0"/>
          </a:p>
        </p:txBody>
      </p:sp>
      <p:sp>
        <p:nvSpPr>
          <p:cNvPr id="4" name="Slide Number Placeholder 3"/>
          <p:cNvSpPr>
            <a:spLocks noGrp="1"/>
          </p:cNvSpPr>
          <p:nvPr>
            <p:ph type="sldNum" sz="quarter" idx="5"/>
          </p:nvPr>
        </p:nvSpPr>
        <p:spPr/>
        <p:txBody>
          <a:bodyPr/>
          <a:lstStyle/>
          <a:p>
            <a:fld id="{A89C7E07-3C67-C64C-8DA0-0404F6303970}" type="slidenum">
              <a:rPr lang="en-US" smtClean="0"/>
              <a:t>5</a:t>
            </a:fld>
            <a:endParaRPr lang="en-US" dirty="0"/>
          </a:p>
        </p:txBody>
      </p:sp>
    </p:spTree>
    <p:extLst>
      <p:ext uri="{BB962C8B-B14F-4D97-AF65-F5344CB8AC3E}">
        <p14:creationId xmlns:p14="http://schemas.microsoft.com/office/powerpoint/2010/main" val="3907529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know this is not sufficient, but it was the start I was able to make in fall ‘22. My main goals are to provide the accessibility statement, make the main text of the document screen readable through basic tags and ordering, and to name known hazards for transparency. </a:t>
            </a:r>
          </a:p>
        </p:txBody>
      </p:sp>
      <p:sp>
        <p:nvSpPr>
          <p:cNvPr id="4" name="Slide Number Placeholder 3"/>
          <p:cNvSpPr>
            <a:spLocks noGrp="1"/>
          </p:cNvSpPr>
          <p:nvPr>
            <p:ph type="sldNum" sz="quarter" idx="5"/>
          </p:nvPr>
        </p:nvSpPr>
        <p:spPr/>
        <p:txBody>
          <a:bodyPr/>
          <a:lstStyle/>
          <a:p>
            <a:fld id="{A89C7E07-3C67-C64C-8DA0-0404F6303970}" type="slidenum">
              <a:rPr lang="en-US" smtClean="0"/>
              <a:t>6</a:t>
            </a:fld>
            <a:endParaRPr lang="en-US" dirty="0"/>
          </a:p>
        </p:txBody>
      </p:sp>
    </p:spTree>
    <p:extLst>
      <p:ext uri="{BB962C8B-B14F-4D97-AF65-F5344CB8AC3E}">
        <p14:creationId xmlns:p14="http://schemas.microsoft.com/office/powerpoint/2010/main" val="404907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n-US"/>
              <a:t>Click to edit Master title style</a:t>
            </a:r>
            <a:endParaRPr lang="en-US"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4914D182-A7DD-4F7B-B207-262854316EDA}"/>
              </a:ext>
            </a:extLst>
          </p:cNvPr>
          <p:cNvSpPr>
            <a:spLocks noGrp="1"/>
          </p:cNvSpPr>
          <p:nvPr>
            <p:ph type="dt" sz="half" idx="14"/>
          </p:nvPr>
        </p:nvSpPr>
        <p:spPr/>
        <p:txBody>
          <a:bodyPr/>
          <a:lstStyle/>
          <a:p>
            <a:fld id="{6FCA8E82-58CD-E045-8B98-B7A85B79B752}" type="datetime4">
              <a:rPr lang="en-US" smtClean="0"/>
              <a:pPr/>
              <a:t>March 31, 2023</a:t>
            </a:fld>
            <a:endParaRPr lang="en-US" dirty="0">
              <a:latin typeface="+mn-lt"/>
            </a:endParaRPr>
          </a:p>
        </p:txBody>
      </p:sp>
      <p:sp>
        <p:nvSpPr>
          <p:cNvPr id="3" name="Footer Placeholder 2">
            <a:extLst>
              <a:ext uri="{FF2B5EF4-FFF2-40B4-BE49-F238E27FC236}">
                <a16:creationId xmlns:a16="http://schemas.microsoft.com/office/drawing/2014/main" id="{10B29252-5D0B-4B9D-9FBD-8EC0929FE096}"/>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F0FA07F3-F8E4-4505-85EC-22734AC68792}"/>
              </a:ext>
            </a:extLst>
          </p:cNvPr>
          <p:cNvSpPr>
            <a:spLocks noGrp="1"/>
          </p:cNvSpPr>
          <p:nvPr>
            <p:ph type="dt" sz="half" idx="14"/>
          </p:nvPr>
        </p:nvSpPr>
        <p:spPr/>
        <p:txBody>
          <a:bodyPr/>
          <a:lstStyle/>
          <a:p>
            <a:fld id="{6FCA8E82-58CD-E045-8B98-B7A85B79B752}" type="datetime4">
              <a:rPr lang="en-US" smtClean="0"/>
              <a:pPr/>
              <a:t>March 31, 2023</a:t>
            </a:fld>
            <a:endParaRPr lang="en-US" dirty="0">
              <a:latin typeface="+mn-lt"/>
            </a:endParaRPr>
          </a:p>
        </p:txBody>
      </p:sp>
      <p:sp>
        <p:nvSpPr>
          <p:cNvPr id="3" name="Footer Placeholder 2">
            <a:extLst>
              <a:ext uri="{FF2B5EF4-FFF2-40B4-BE49-F238E27FC236}">
                <a16:creationId xmlns:a16="http://schemas.microsoft.com/office/drawing/2014/main" id="{D5165D22-FEF5-4F30-8822-5D2378806A9B}"/>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a:noAutofit/>
          </a:bodyPr>
          <a:lstStyle>
            <a:lvl1pPr marL="0" indent="0">
              <a:buNone/>
              <a:defRPr sz="1600">
                <a:latin typeface="+mn-lt"/>
              </a:defRPr>
            </a:lvl1pPr>
          </a:lstStyle>
          <a:p>
            <a:pPr lvl="0"/>
            <a:r>
              <a:rPr lang="en-US"/>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a:noAutofit/>
          </a:bodyPr>
          <a:lstStyle>
            <a:lvl1pPr marL="0" indent="0">
              <a:buNone/>
              <a:defRPr sz="1600">
                <a:latin typeface="+mn-lt"/>
              </a:defRPr>
            </a:lvl1pPr>
          </a:lstStyle>
          <a:p>
            <a:pPr lvl="0"/>
            <a:r>
              <a:rPr lang="en-US"/>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a:noAutofit/>
          </a:bodyPr>
          <a:lstStyle>
            <a:lvl1pPr marL="0" indent="0">
              <a:buNone/>
              <a:defRPr sz="1600">
                <a:latin typeface="+mn-lt"/>
              </a:defRPr>
            </a:lvl1pPr>
          </a:lstStyle>
          <a:p>
            <a:pPr lvl="0"/>
            <a:r>
              <a:rPr lang="en-US"/>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 name="Date Placeholder 1">
            <a:extLst>
              <a:ext uri="{FF2B5EF4-FFF2-40B4-BE49-F238E27FC236}">
                <a16:creationId xmlns:a16="http://schemas.microsoft.com/office/drawing/2014/main" id="{EC45E38A-5516-4C3E-88FC-0DCBD876054B}"/>
              </a:ext>
            </a:extLst>
          </p:cNvPr>
          <p:cNvSpPr>
            <a:spLocks noGrp="1"/>
          </p:cNvSpPr>
          <p:nvPr>
            <p:ph type="dt" sz="half" idx="21"/>
          </p:nvPr>
        </p:nvSpPr>
        <p:spPr/>
        <p:txBody>
          <a:bodyPr/>
          <a:lstStyle/>
          <a:p>
            <a:fld id="{6FCA8E82-58CD-E045-8B98-B7A85B79B752}" type="datetime4">
              <a:rPr lang="en-US" smtClean="0"/>
              <a:pPr/>
              <a:t>March 31, 2023</a:t>
            </a:fld>
            <a:endParaRPr lang="en-US" dirty="0">
              <a:latin typeface="+mn-lt"/>
            </a:endParaRPr>
          </a:p>
        </p:txBody>
      </p:sp>
      <p:sp>
        <p:nvSpPr>
          <p:cNvPr id="5" name="Footer Placeholder 4">
            <a:extLst>
              <a:ext uri="{FF2B5EF4-FFF2-40B4-BE49-F238E27FC236}">
                <a16:creationId xmlns:a16="http://schemas.microsoft.com/office/drawing/2014/main" id="{14225273-038D-4F51-A093-83D80104F21A}"/>
              </a:ext>
            </a:extLst>
          </p:cNvPr>
          <p:cNvSpPr>
            <a:spLocks noGrp="1"/>
          </p:cNvSpPr>
          <p:nvPr>
            <p:ph type="ftr" sz="quarter" idx="22"/>
          </p:nvPr>
        </p:nvSpPr>
        <p:spPr/>
        <p:txBody>
          <a:bodyPr/>
          <a:lstStyle/>
          <a:p>
            <a:r>
              <a:rPr lang="en-US"/>
              <a:t>Annual Review</a:t>
            </a:r>
            <a:endParaRPr lang="en-US" b="0" dirty="0"/>
          </a:p>
        </p:txBody>
      </p:sp>
      <p:sp>
        <p:nvSpPr>
          <p:cNvPr id="6" name="Slide Number Placeholder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a:lstStyle/>
          <a:p>
            <a:r>
              <a:rPr lang="en-US"/>
              <a:t>Click icon to add picture</a:t>
            </a:r>
            <a:endParaRPr lang="en-US"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endParaRPr lang="en-US"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2" name="Text Placeholder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3" name="Straight Connector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5" name="Text Placeholder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8" name="Text Placeholder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2" name="Date Placeholder 1">
            <a:extLst>
              <a:ext uri="{FF2B5EF4-FFF2-40B4-BE49-F238E27FC236}">
                <a16:creationId xmlns:a16="http://schemas.microsoft.com/office/drawing/2014/main" id="{62655503-4608-4F79-A5D4-B2F67958F263}"/>
              </a:ext>
            </a:extLst>
          </p:cNvPr>
          <p:cNvSpPr>
            <a:spLocks noGrp="1"/>
          </p:cNvSpPr>
          <p:nvPr>
            <p:ph type="dt" sz="half" idx="25"/>
          </p:nvPr>
        </p:nvSpPr>
        <p:spPr/>
        <p:txBody>
          <a:bodyPr/>
          <a:lstStyle/>
          <a:p>
            <a:fld id="{6FCA8E82-58CD-E045-8B98-B7A85B79B752}" type="datetime4">
              <a:rPr lang="en-US" smtClean="0"/>
              <a:pPr/>
              <a:t>March 31, 2023</a:t>
            </a:fld>
            <a:endParaRPr lang="en-US" dirty="0">
              <a:latin typeface="+mn-lt"/>
            </a:endParaRPr>
          </a:p>
        </p:txBody>
      </p:sp>
      <p:sp>
        <p:nvSpPr>
          <p:cNvPr id="3" name="Footer Placeholder 2">
            <a:extLst>
              <a:ext uri="{FF2B5EF4-FFF2-40B4-BE49-F238E27FC236}">
                <a16:creationId xmlns:a16="http://schemas.microsoft.com/office/drawing/2014/main" id="{9DAFA395-FE4C-4A99-A74E-57757D8473E1}"/>
              </a:ext>
            </a:extLst>
          </p:cNvPr>
          <p:cNvSpPr>
            <a:spLocks noGrp="1"/>
          </p:cNvSpPr>
          <p:nvPr>
            <p:ph type="ftr" sz="quarter" idx="26"/>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a:lstStyle/>
          <a:p>
            <a:r>
              <a:rPr lang="en-US"/>
              <a:t>Click icon to add picture</a:t>
            </a:r>
            <a:endParaRPr lang="en-US"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 name="Date Placeholder 1">
            <a:extLst>
              <a:ext uri="{FF2B5EF4-FFF2-40B4-BE49-F238E27FC236}">
                <a16:creationId xmlns:a16="http://schemas.microsoft.com/office/drawing/2014/main" id="{CA64E0B3-57C5-4DAF-8531-F39610E77C09}"/>
              </a:ext>
            </a:extLst>
          </p:cNvPr>
          <p:cNvSpPr>
            <a:spLocks noGrp="1"/>
          </p:cNvSpPr>
          <p:nvPr>
            <p:ph type="dt" sz="half" idx="14"/>
          </p:nvPr>
        </p:nvSpPr>
        <p:spPr/>
        <p:txBody>
          <a:bodyPr/>
          <a:lstStyle/>
          <a:p>
            <a:fld id="{6FCA8E82-58CD-E045-8B98-B7A85B79B752}" type="datetime4">
              <a:rPr lang="en-US" smtClean="0"/>
              <a:pPr/>
              <a:t>March 31, 2023</a:t>
            </a:fld>
            <a:endParaRPr lang="en-US" dirty="0">
              <a:latin typeface="+mn-lt"/>
            </a:endParaRPr>
          </a:p>
        </p:txBody>
      </p:sp>
      <p:sp>
        <p:nvSpPr>
          <p:cNvPr id="3" name="Footer Placeholder 2">
            <a:extLst>
              <a:ext uri="{FF2B5EF4-FFF2-40B4-BE49-F238E27FC236}">
                <a16:creationId xmlns:a16="http://schemas.microsoft.com/office/drawing/2014/main" id="{B7E0EC46-C626-4D58-AB64-0B3B850D1482}"/>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US"/>
              <a:t>Click to edit Master title style</a:t>
            </a:r>
            <a:endParaRPr lang="en-US"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a:lstStyle>
            <a:lvl1pPr>
              <a:defRPr>
                <a:solidFill>
                  <a:schemeClr val="tx1"/>
                </a:solidFill>
              </a:defRPr>
            </a:lvl1pPr>
          </a:lstStyle>
          <a:p>
            <a:r>
              <a:rPr lang="en-US"/>
              <a:t>Click icon to add chart</a:t>
            </a:r>
            <a:endParaRPr lang="en-US" dirty="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2" name="Date Placeholder 1">
            <a:extLst>
              <a:ext uri="{FF2B5EF4-FFF2-40B4-BE49-F238E27FC236}">
                <a16:creationId xmlns:a16="http://schemas.microsoft.com/office/drawing/2014/main" id="{371012B1-809A-45CE-9FED-46D08DC8C42B}"/>
              </a:ext>
            </a:extLst>
          </p:cNvPr>
          <p:cNvSpPr>
            <a:spLocks noGrp="1"/>
          </p:cNvSpPr>
          <p:nvPr>
            <p:ph type="dt" sz="half" idx="11"/>
          </p:nvPr>
        </p:nvSpPr>
        <p:spPr/>
        <p:txBody>
          <a:bodyPr/>
          <a:lstStyle/>
          <a:p>
            <a:fld id="{6FCA8E82-58CD-E045-8B98-B7A85B79B752}" type="datetime4">
              <a:rPr lang="en-US" smtClean="0"/>
              <a:pPr/>
              <a:t>March 31, 2023</a:t>
            </a:fld>
            <a:endParaRPr lang="en-US" dirty="0">
              <a:latin typeface="+mn-lt"/>
            </a:endParaRPr>
          </a:p>
        </p:txBody>
      </p:sp>
      <p:sp>
        <p:nvSpPr>
          <p:cNvPr id="3" name="Footer Placeholder 2">
            <a:extLst>
              <a:ext uri="{FF2B5EF4-FFF2-40B4-BE49-F238E27FC236}">
                <a16:creationId xmlns:a16="http://schemas.microsoft.com/office/drawing/2014/main" id="{3FB6FA27-6601-4107-A3C9-808CB4430246}"/>
              </a:ext>
            </a:extLst>
          </p:cNvPr>
          <p:cNvSpPr>
            <a:spLocks noGrp="1"/>
          </p:cNvSpPr>
          <p:nvPr>
            <p:ph type="ftr" sz="quarter" idx="12"/>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a:lstStyle/>
          <a:p>
            <a:r>
              <a:rPr lang="en-US"/>
              <a:t>Click icon to add table</a:t>
            </a:r>
            <a:endParaRPr lang="en-US" dirty="0"/>
          </a:p>
        </p:txBody>
      </p:sp>
      <p:sp>
        <p:nvSpPr>
          <p:cNvPr id="2" name="Date Placeholder 1">
            <a:extLst>
              <a:ext uri="{FF2B5EF4-FFF2-40B4-BE49-F238E27FC236}">
                <a16:creationId xmlns:a16="http://schemas.microsoft.com/office/drawing/2014/main" id="{9B2411D2-78FE-46C1-9EA9-C6A882903B53}"/>
              </a:ext>
            </a:extLst>
          </p:cNvPr>
          <p:cNvSpPr>
            <a:spLocks noGrp="1"/>
          </p:cNvSpPr>
          <p:nvPr>
            <p:ph type="dt" sz="half" idx="11"/>
          </p:nvPr>
        </p:nvSpPr>
        <p:spPr/>
        <p:txBody>
          <a:bodyPr/>
          <a:lstStyle/>
          <a:p>
            <a:fld id="{6FCA8E82-58CD-E045-8B98-B7A85B79B752}" type="datetime4">
              <a:rPr lang="en-US" smtClean="0"/>
              <a:pPr/>
              <a:t>March 31, 2023</a:t>
            </a:fld>
            <a:endParaRPr lang="en-US" dirty="0">
              <a:latin typeface="+mn-lt"/>
            </a:endParaRPr>
          </a:p>
        </p:txBody>
      </p:sp>
      <p:sp>
        <p:nvSpPr>
          <p:cNvPr id="3" name="Footer Placeholder 2">
            <a:extLst>
              <a:ext uri="{FF2B5EF4-FFF2-40B4-BE49-F238E27FC236}">
                <a16:creationId xmlns:a16="http://schemas.microsoft.com/office/drawing/2014/main" id="{C04DAF8F-82DB-4DBE-9041-71217A4516CB}"/>
              </a:ext>
            </a:extLst>
          </p:cNvPr>
          <p:cNvSpPr>
            <a:spLocks noGrp="1"/>
          </p:cNvSpPr>
          <p:nvPr>
            <p:ph type="ftr" sz="quarter" idx="12"/>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a:lstStyle/>
          <a:p>
            <a:r>
              <a:rPr lang="en-US"/>
              <a:t>Click icon to add picture</a:t>
            </a:r>
            <a:endParaRPr lang="en-US"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a:lstStyle/>
          <a:p>
            <a:r>
              <a:rPr lang="en-US"/>
              <a:t>Click icon to add picture</a:t>
            </a:r>
            <a:endParaRPr lang="en-US"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grpSp>
        <p:nvGrpSpPr>
          <p:cNvPr id="23" name="Group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a:lstStyle/>
          <a:p>
            <a:r>
              <a:rPr lang="en-US"/>
              <a:t>Click icon to add picture</a:t>
            </a:r>
            <a:endParaRPr lang="en-US"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8ED89364-B1CB-4E72-A6BB-95A34B50661C}"/>
              </a:ext>
            </a:extLst>
          </p:cNvPr>
          <p:cNvSpPr>
            <a:spLocks noGrp="1"/>
          </p:cNvSpPr>
          <p:nvPr>
            <p:ph type="dt" sz="half" idx="32"/>
          </p:nvPr>
        </p:nvSpPr>
        <p:spPr/>
        <p:txBody>
          <a:bodyPr/>
          <a:lstStyle/>
          <a:p>
            <a:fld id="{6FCA8E82-58CD-E045-8B98-B7A85B79B752}" type="datetime4">
              <a:rPr lang="en-US" smtClean="0"/>
              <a:pPr/>
              <a:t>March 31, 2023</a:t>
            </a:fld>
            <a:endParaRPr lang="en-US" dirty="0">
              <a:latin typeface="+mn-lt"/>
            </a:endParaRPr>
          </a:p>
        </p:txBody>
      </p:sp>
      <p:sp>
        <p:nvSpPr>
          <p:cNvPr id="3" name="Footer Placeholder 2">
            <a:extLst>
              <a:ext uri="{FF2B5EF4-FFF2-40B4-BE49-F238E27FC236}">
                <a16:creationId xmlns:a16="http://schemas.microsoft.com/office/drawing/2014/main" id="{8E09328F-B310-4BF3-883E-BA9A39676AF2}"/>
              </a:ext>
            </a:extLst>
          </p:cNvPr>
          <p:cNvSpPr>
            <a:spLocks noGrp="1"/>
          </p:cNvSpPr>
          <p:nvPr>
            <p:ph type="ftr" sz="quarter" idx="33"/>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21DC2552-C347-4C3D-8C92-4A6981227C0E}"/>
              </a:ext>
            </a:extLst>
          </p:cNvPr>
          <p:cNvSpPr>
            <a:spLocks noGrp="1"/>
          </p:cNvSpPr>
          <p:nvPr>
            <p:ph type="dt" sz="half" idx="36"/>
          </p:nvPr>
        </p:nvSpPr>
        <p:spPr/>
        <p:txBody>
          <a:bodyPr/>
          <a:lstStyle/>
          <a:p>
            <a:fld id="{6FCA8E82-58CD-E045-8B98-B7A85B79B752}" type="datetime4">
              <a:rPr lang="en-US" smtClean="0"/>
              <a:pPr/>
              <a:t>March 31, 2023</a:t>
            </a:fld>
            <a:endParaRPr lang="en-US" dirty="0">
              <a:latin typeface="+mn-lt"/>
            </a:endParaRPr>
          </a:p>
        </p:txBody>
      </p:sp>
      <p:sp>
        <p:nvSpPr>
          <p:cNvPr id="3" name="Footer Placeholder 2">
            <a:extLst>
              <a:ext uri="{FF2B5EF4-FFF2-40B4-BE49-F238E27FC236}">
                <a16:creationId xmlns:a16="http://schemas.microsoft.com/office/drawing/2014/main" id="{A5B7C35C-F3E4-4522-8711-16E4F9052C2C}"/>
              </a:ext>
            </a:extLst>
          </p:cNvPr>
          <p:cNvSpPr>
            <a:spLocks noGrp="1"/>
          </p:cNvSpPr>
          <p:nvPr>
            <p:ph type="ftr" sz="quarter" idx="37"/>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fld id="{6FCA8E82-58CD-E045-8B98-B7A85B79B752}" type="datetime4">
              <a:rPr lang="en-US" smtClean="0"/>
              <a:pPr/>
              <a:t>March 31, 2023</a:t>
            </a:fld>
            <a:endParaRPr lang="en-US" dirty="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r>
              <a:rPr lang="en-US"/>
              <a:t>Annual Review</a:t>
            </a:r>
            <a:endParaRPr lang="en-US" b="0" dirty="0"/>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soar.suny.ed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soar.suny.edu/handle/20.500.12648/1448"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soar.suny.edu/pages/SOAR_content_guidelin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oneonta.sunycreate.cloud/about/accessibility-in-openlab/" TargetMode="External"/><Relationship Id="rId2" Type="http://schemas.openxmlformats.org/officeDocument/2006/relationships/hyperlink" Target="https://www.w3.org/WAI/planning/statements/" TargetMode="External"/><Relationship Id="rId1" Type="http://schemas.openxmlformats.org/officeDocument/2006/relationships/slideLayout" Target="../slideLayouts/slideLayout7.xml"/><Relationship Id="rId6" Type="http://schemas.openxmlformats.org/officeDocument/2006/relationships/hyperlink" Target="https://opentext.wsu.edu/accessibility-case-studies/chapter/case-study7-cornell-university/" TargetMode="External"/><Relationship Id="rId5" Type="http://schemas.openxmlformats.org/officeDocument/2006/relationships/hyperlink" Target="https://guides.library.cornell.edu/ecommons/batchmetadata#s-lib-ctab-19527879-4" TargetMode="External"/><Relationship Id="rId4" Type="http://schemas.openxmlformats.org/officeDocument/2006/relationships/hyperlink" Target="https://ecommons.cornell.edu/handle/1813/11125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168C-8042-5B4E-A5A4-A5BF693AE2D6}"/>
              </a:ext>
            </a:extLst>
          </p:cNvPr>
          <p:cNvSpPr>
            <a:spLocks noGrp="1"/>
          </p:cNvSpPr>
          <p:nvPr>
            <p:ph type="ctrTitle"/>
          </p:nvPr>
        </p:nvSpPr>
        <p:spPr>
          <a:xfrm>
            <a:off x="5852160" y="2116182"/>
            <a:ext cx="6006465" cy="1514019"/>
          </a:xfrm>
        </p:spPr>
        <p:txBody>
          <a:bodyPr/>
          <a:lstStyle/>
          <a:p>
            <a:r>
              <a:rPr lang="en-US" dirty="0"/>
              <a:t>Accessibility in the institutional repository</a:t>
            </a:r>
          </a:p>
        </p:txBody>
      </p:sp>
      <p:sp>
        <p:nvSpPr>
          <p:cNvPr id="3" name="Text Placeholder 2">
            <a:extLst>
              <a:ext uri="{FF2B5EF4-FFF2-40B4-BE49-F238E27FC236}">
                <a16:creationId xmlns:a16="http://schemas.microsoft.com/office/drawing/2014/main" id="{F18E61D8-31A3-2D45-8E25-CBE846E26E1C}"/>
              </a:ext>
            </a:extLst>
          </p:cNvPr>
          <p:cNvSpPr>
            <a:spLocks noGrp="1"/>
          </p:cNvSpPr>
          <p:nvPr>
            <p:ph type="body" sz="quarter" idx="11"/>
          </p:nvPr>
        </p:nvSpPr>
        <p:spPr>
          <a:xfrm>
            <a:off x="6367054" y="4549553"/>
            <a:ext cx="5824945" cy="953337"/>
          </a:xfrm>
        </p:spPr>
        <p:txBody>
          <a:bodyPr/>
          <a:lstStyle/>
          <a:p>
            <a:r>
              <a:rPr lang="en-US" sz="2000" dirty="0">
                <a:latin typeface="+mj-lt"/>
              </a:rPr>
              <a:t>Jennifer Jensen</a:t>
            </a:r>
            <a:br>
              <a:rPr lang="en-US" sz="2000" dirty="0">
                <a:latin typeface="+mj-lt"/>
              </a:rPr>
            </a:br>
            <a:r>
              <a:rPr lang="en-US" sz="2000" dirty="0">
                <a:latin typeface="+mj-lt"/>
              </a:rPr>
              <a:t>Scholarly Communication Librarian, SUNY Oneonta</a:t>
            </a:r>
            <a:endParaRPr lang="en-US" sz="2000" dirty="0"/>
          </a:p>
          <a:p>
            <a:r>
              <a:rPr lang="en-US" sz="2000" dirty="0"/>
              <a:t>For discussion with the SUNY Accessibility</a:t>
            </a:r>
          </a:p>
          <a:p>
            <a:r>
              <a:rPr lang="en-US" sz="2000" dirty="0"/>
              <a:t>March 31, 2023</a:t>
            </a:r>
          </a:p>
          <a:p>
            <a:endParaRPr lang="en-US" sz="2000" dirty="0"/>
          </a:p>
        </p:txBody>
      </p:sp>
    </p:spTree>
    <p:extLst>
      <p:ext uri="{BB962C8B-B14F-4D97-AF65-F5344CB8AC3E}">
        <p14:creationId xmlns:p14="http://schemas.microsoft.com/office/powerpoint/2010/main" val="296095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53F689-2E51-BF4F-AE47-7CEB7CC4C52A}"/>
              </a:ext>
            </a:extLst>
          </p:cNvPr>
          <p:cNvSpPr>
            <a:spLocks noGrp="1"/>
          </p:cNvSpPr>
          <p:nvPr>
            <p:ph type="title"/>
          </p:nvPr>
        </p:nvSpPr>
        <p:spPr/>
        <p:txBody>
          <a:bodyPr>
            <a:normAutofit fontScale="90000"/>
          </a:bodyPr>
          <a:lstStyle/>
          <a:p>
            <a:r>
              <a:rPr lang="en-US" dirty="0"/>
              <a:t>SUNY Open Access Repository (SOAR)</a:t>
            </a:r>
          </a:p>
        </p:txBody>
      </p:sp>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952499" y="2289363"/>
            <a:ext cx="4572001" cy="3568512"/>
          </a:xfrm>
        </p:spPr>
        <p:txBody>
          <a:bodyPr/>
          <a:lstStyle/>
          <a:p>
            <a:pPr marL="285750" indent="-285750">
              <a:buFont typeface="Arial" panose="020B0604020202020204" pitchFamily="34" charset="0"/>
              <a:buChar char="•"/>
            </a:pPr>
            <a:r>
              <a:rPr lang="en-US" sz="1800" dirty="0" err="1"/>
              <a:t>DSpace</a:t>
            </a:r>
            <a:r>
              <a:rPr lang="en-US" sz="1800" dirty="0"/>
              <a:t> open-source digital library platform customized and hosted for SUNY by </a:t>
            </a:r>
            <a:r>
              <a:rPr lang="en-US" sz="1800" dirty="0" err="1"/>
              <a:t>Atmire</a:t>
            </a:r>
            <a:endParaRPr lang="en-US" sz="1800" dirty="0"/>
          </a:p>
          <a:p>
            <a:pPr marL="285750" indent="-285750">
              <a:buFont typeface="Arial" panose="020B0604020202020204" pitchFamily="34" charset="0"/>
              <a:buChar char="•"/>
            </a:pPr>
            <a:r>
              <a:rPr lang="en-US" sz="1800" dirty="0"/>
              <a:t>Launched in October 2020</a:t>
            </a:r>
          </a:p>
          <a:p>
            <a:pPr marL="285750" indent="-285750">
              <a:buFont typeface="Arial" panose="020B0604020202020204" pitchFamily="34" charset="0"/>
              <a:buChar char="•"/>
            </a:pPr>
            <a:r>
              <a:rPr lang="en-US" sz="1800" dirty="0"/>
              <a:t>Supports Green Open Access (self-archiving) policies</a:t>
            </a:r>
          </a:p>
        </p:txBody>
      </p:sp>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a:lstStyle/>
          <a:p>
            <a:fld id="{294A09A9-5501-47C1-A89A-A340965A2BE2}" type="slidenum">
              <a:rPr lang="en-US" smtClean="0"/>
              <a:pPr/>
              <a:t>2</a:t>
            </a:fld>
            <a:endParaRPr lang="en-US" dirty="0"/>
          </a:p>
        </p:txBody>
      </p:sp>
      <p:sp>
        <p:nvSpPr>
          <p:cNvPr id="8" name="Text Placeholder 8">
            <a:extLst>
              <a:ext uri="{FF2B5EF4-FFF2-40B4-BE49-F238E27FC236}">
                <a16:creationId xmlns:a16="http://schemas.microsoft.com/office/drawing/2014/main" id="{861AF0CE-79C9-4736-A2F7-DAD75867B377}"/>
              </a:ext>
            </a:extLst>
          </p:cNvPr>
          <p:cNvSpPr txBox="1">
            <a:spLocks/>
          </p:cNvSpPr>
          <p:nvPr/>
        </p:nvSpPr>
        <p:spPr>
          <a:xfrm>
            <a:off x="1233170" y="4644207"/>
            <a:ext cx="4914900" cy="588795"/>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hlinkClick r:id="rId2"/>
              </a:rPr>
              <a:t>soar.suny.edu/</a:t>
            </a:r>
            <a:r>
              <a:rPr lang="en-US" sz="2400" dirty="0"/>
              <a:t> </a:t>
            </a:r>
          </a:p>
        </p:txBody>
      </p:sp>
      <p:pic>
        <p:nvPicPr>
          <p:cNvPr id="9" name="Picture 8" descr="Image of SUNY Oneonta landing page in SOAR - shows SUNY Oneonta red text logo and list of News and Sub-communities within this community ">
            <a:extLst>
              <a:ext uri="{FF2B5EF4-FFF2-40B4-BE49-F238E27FC236}">
                <a16:creationId xmlns:a16="http://schemas.microsoft.com/office/drawing/2014/main" id="{B083E8DE-167D-4AAF-8313-71B37F29DC5C}"/>
              </a:ext>
            </a:extLst>
          </p:cNvPr>
          <p:cNvPicPr>
            <a:picLocks noChangeAspect="1"/>
          </p:cNvPicPr>
          <p:nvPr/>
        </p:nvPicPr>
        <p:blipFill rotWithShape="1">
          <a:blip r:embed="rId3">
            <a:extLst>
              <a:ext uri="{28A0092B-C50C-407E-A947-70E740481C1C}">
                <a14:useLocalDpi xmlns:a14="http://schemas.microsoft.com/office/drawing/2010/main" val="0"/>
              </a:ext>
            </a:extLst>
          </a:blip>
          <a:srcRect r="28506"/>
          <a:stretch/>
        </p:blipFill>
        <p:spPr>
          <a:xfrm>
            <a:off x="6096000" y="225141"/>
            <a:ext cx="5948960" cy="6407717"/>
          </a:xfrm>
          <a:prstGeom prst="rect">
            <a:avLst/>
          </a:prstGeom>
          <a:ln>
            <a:solidFill>
              <a:schemeClr val="bg1"/>
            </a:solidFill>
          </a:ln>
        </p:spPr>
      </p:pic>
    </p:spTree>
    <p:extLst>
      <p:ext uri="{BB962C8B-B14F-4D97-AF65-F5344CB8AC3E}">
        <p14:creationId xmlns:p14="http://schemas.microsoft.com/office/powerpoint/2010/main" val="39124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0FA04-6227-9040-92A6-9514A59B8E7B}"/>
              </a:ext>
            </a:extLst>
          </p:cNvPr>
          <p:cNvSpPr>
            <a:spLocks noGrp="1"/>
          </p:cNvSpPr>
          <p:nvPr>
            <p:ph type="title"/>
          </p:nvPr>
        </p:nvSpPr>
        <p:spPr>
          <a:xfrm>
            <a:off x="964023" y="879063"/>
            <a:ext cx="6647268" cy="610863"/>
          </a:xfrm>
        </p:spPr>
        <p:txBody>
          <a:bodyPr>
            <a:normAutofit/>
          </a:bodyPr>
          <a:lstStyle/>
          <a:p>
            <a:r>
              <a:rPr lang="en-US" dirty="0"/>
              <a:t>SOAR at SUNY Oneonta</a:t>
            </a:r>
          </a:p>
        </p:txBody>
      </p:sp>
      <p:sp>
        <p:nvSpPr>
          <p:cNvPr id="3" name="Text Placeholder 2">
            <a:extLst>
              <a:ext uri="{FF2B5EF4-FFF2-40B4-BE49-F238E27FC236}">
                <a16:creationId xmlns:a16="http://schemas.microsoft.com/office/drawing/2014/main" id="{9CD657E5-4675-E84E-840E-4F6D4868C5A9}"/>
              </a:ext>
            </a:extLst>
          </p:cNvPr>
          <p:cNvSpPr>
            <a:spLocks noGrp="1"/>
          </p:cNvSpPr>
          <p:nvPr>
            <p:ph type="body" idx="1"/>
          </p:nvPr>
        </p:nvSpPr>
        <p:spPr/>
        <p:txBody>
          <a:bodyPr>
            <a:normAutofit/>
          </a:bodyPr>
          <a:lstStyle/>
          <a:p>
            <a:r>
              <a:rPr lang="en-US" sz="2000" dirty="0"/>
              <a:t>Management of SOAR</a:t>
            </a:r>
          </a:p>
        </p:txBody>
      </p:sp>
      <p:sp>
        <p:nvSpPr>
          <p:cNvPr id="5" name="Content Placeholder 4">
            <a:extLst>
              <a:ext uri="{FF2B5EF4-FFF2-40B4-BE49-F238E27FC236}">
                <a16:creationId xmlns:a16="http://schemas.microsoft.com/office/drawing/2014/main" id="{0B4B9306-DDC0-AD4F-A9C2-739C6AEB0172}"/>
              </a:ext>
            </a:extLst>
          </p:cNvPr>
          <p:cNvSpPr>
            <a:spLocks noGrp="1"/>
          </p:cNvSpPr>
          <p:nvPr>
            <p:ph sz="half" idx="2"/>
          </p:nvPr>
        </p:nvSpPr>
        <p:spPr>
          <a:xfrm>
            <a:off x="964022" y="2786445"/>
            <a:ext cx="5027703" cy="2703271"/>
          </a:xfrm>
        </p:spPr>
        <p:txBody>
          <a:bodyPr>
            <a:normAutofit/>
          </a:bodyPr>
          <a:lstStyle/>
          <a:p>
            <a:r>
              <a:rPr lang="en-US" sz="1800" dirty="0"/>
              <a:t>Administered by Milne Library (me)</a:t>
            </a:r>
          </a:p>
          <a:p>
            <a:r>
              <a:rPr lang="en-US" sz="1800" dirty="0"/>
              <a:t>Offers self-archiving for our campus’s OA policy</a:t>
            </a:r>
          </a:p>
          <a:p>
            <a:r>
              <a:rPr lang="en-US" sz="1800" dirty="0"/>
              <a:t>A mediated repository</a:t>
            </a:r>
          </a:p>
          <a:p>
            <a:pPr marL="0" indent="0">
              <a:buNone/>
            </a:pPr>
            <a:r>
              <a:rPr lang="en-US" sz="1800" dirty="0"/>
              <a:t>~200 items in our collection to date</a:t>
            </a:r>
          </a:p>
        </p:txBody>
      </p:sp>
      <p:sp>
        <p:nvSpPr>
          <p:cNvPr id="4" name="Text Placeholder 3">
            <a:extLst>
              <a:ext uri="{FF2B5EF4-FFF2-40B4-BE49-F238E27FC236}">
                <a16:creationId xmlns:a16="http://schemas.microsoft.com/office/drawing/2014/main" id="{6AF03CC0-7DA0-ED4F-B612-580E138D588A}"/>
              </a:ext>
            </a:extLst>
          </p:cNvPr>
          <p:cNvSpPr>
            <a:spLocks noGrp="1"/>
          </p:cNvSpPr>
          <p:nvPr>
            <p:ph type="body" idx="10"/>
          </p:nvPr>
        </p:nvSpPr>
        <p:spPr/>
        <p:txBody>
          <a:bodyPr>
            <a:normAutofit/>
          </a:bodyPr>
          <a:lstStyle/>
          <a:p>
            <a:r>
              <a:rPr lang="en-US" sz="2000" dirty="0"/>
              <a:t>What we collect (so far)</a:t>
            </a:r>
          </a:p>
        </p:txBody>
      </p:sp>
      <p:sp>
        <p:nvSpPr>
          <p:cNvPr id="6" name="Content Placeholder 5">
            <a:extLst>
              <a:ext uri="{FF2B5EF4-FFF2-40B4-BE49-F238E27FC236}">
                <a16:creationId xmlns:a16="http://schemas.microsoft.com/office/drawing/2014/main" id="{B7D8EEE0-6E1C-9F47-936F-25FCC2FC368C}"/>
              </a:ext>
            </a:extLst>
          </p:cNvPr>
          <p:cNvSpPr>
            <a:spLocks noGrp="1"/>
          </p:cNvSpPr>
          <p:nvPr>
            <p:ph sz="half" idx="13"/>
          </p:nvPr>
        </p:nvSpPr>
        <p:spPr>
          <a:xfrm>
            <a:off x="6362700" y="2799146"/>
            <a:ext cx="4756241" cy="2688540"/>
          </a:xfrm>
        </p:spPr>
        <p:txBody>
          <a:bodyPr>
            <a:normAutofit/>
          </a:bodyPr>
          <a:lstStyle/>
          <a:p>
            <a:r>
              <a:rPr lang="en-US" sz="1700" dirty="0"/>
              <a:t>Published journal articles and book reviews</a:t>
            </a:r>
          </a:p>
          <a:p>
            <a:r>
              <a:rPr lang="en-US" sz="1700" dirty="0"/>
              <a:t>Theses &amp; Master’s Projects</a:t>
            </a:r>
          </a:p>
          <a:p>
            <a:r>
              <a:rPr lang="en-US" sz="1700" dirty="0"/>
              <a:t>Artifacts from creative &amp; scholarly events on campus (posters &amp; videos)</a:t>
            </a:r>
          </a:p>
          <a:p>
            <a:r>
              <a:rPr lang="en-US" sz="1700" dirty="0"/>
              <a:t>A college-hosted student journal </a:t>
            </a:r>
          </a:p>
          <a:p>
            <a:pPr marL="0" indent="0">
              <a:buNone/>
            </a:pPr>
            <a:endParaRPr lang="en-US" sz="1800" dirty="0"/>
          </a:p>
        </p:txBody>
      </p:sp>
      <p:sp>
        <p:nvSpPr>
          <p:cNvPr id="9" name="Slide Number Placeholder 8">
            <a:extLst>
              <a:ext uri="{FF2B5EF4-FFF2-40B4-BE49-F238E27FC236}">
                <a16:creationId xmlns:a16="http://schemas.microsoft.com/office/drawing/2014/main" id="{9A5802D8-6C81-6C4F-97CF-C1F2344EE894}"/>
              </a:ext>
            </a:extLst>
          </p:cNvPr>
          <p:cNvSpPr>
            <a:spLocks noGrp="1"/>
          </p:cNvSpPr>
          <p:nvPr>
            <p:ph type="sldNum" sz="quarter" idx="16"/>
          </p:nvPr>
        </p:nvSpPr>
        <p:spPr>
          <a:xfrm>
            <a:off x="971550" y="6332220"/>
            <a:ext cx="523240" cy="247651"/>
          </a:xfrm>
        </p:spPr>
        <p:txBody>
          <a:bodyPr/>
          <a:lstStyle/>
          <a:p>
            <a:pPr algn="l"/>
            <a:fld id="{294A09A9-5501-47C1-A89A-A340965A2BE2}" type="slidenum">
              <a:rPr lang="en-US" smtClean="0"/>
              <a:pPr algn="l"/>
              <a:t>3</a:t>
            </a:fld>
            <a:endParaRPr lang="en-US" dirty="0"/>
          </a:p>
        </p:txBody>
      </p:sp>
      <p:sp>
        <p:nvSpPr>
          <p:cNvPr id="10" name="Text Placeholder 8">
            <a:extLst>
              <a:ext uri="{FF2B5EF4-FFF2-40B4-BE49-F238E27FC236}">
                <a16:creationId xmlns:a16="http://schemas.microsoft.com/office/drawing/2014/main" id="{45ADE5BC-4323-4C86-A5D7-51623BC04272}"/>
              </a:ext>
            </a:extLst>
          </p:cNvPr>
          <p:cNvSpPr txBox="1">
            <a:spLocks/>
          </p:cNvSpPr>
          <p:nvPr/>
        </p:nvSpPr>
        <p:spPr>
          <a:xfrm>
            <a:off x="3333751" y="5027775"/>
            <a:ext cx="4914900" cy="588795"/>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dirty="0"/>
              <a:t>Visit the SUNY Oneonta SOAR collections at</a:t>
            </a:r>
            <a:endParaRPr lang="en-US" sz="1800" dirty="0">
              <a:hlinkClick r:id="rId3"/>
            </a:endParaRPr>
          </a:p>
          <a:p>
            <a:pPr algn="ctr"/>
            <a:r>
              <a:rPr lang="en-US" sz="1800" dirty="0">
                <a:hlinkClick r:id="rId3"/>
              </a:rPr>
              <a:t>soar.suny.edu/handle/20.500.12648/1448</a:t>
            </a:r>
            <a:r>
              <a:rPr lang="en-US" sz="1800" dirty="0"/>
              <a:t> </a:t>
            </a:r>
          </a:p>
        </p:txBody>
      </p:sp>
    </p:spTree>
    <p:extLst>
      <p:ext uri="{BB962C8B-B14F-4D97-AF65-F5344CB8AC3E}">
        <p14:creationId xmlns:p14="http://schemas.microsoft.com/office/powerpoint/2010/main" val="767675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4756-A790-C845-A85F-35391529E591}"/>
              </a:ext>
            </a:extLst>
          </p:cNvPr>
          <p:cNvSpPr>
            <a:spLocks noGrp="1"/>
          </p:cNvSpPr>
          <p:nvPr>
            <p:ph type="title"/>
          </p:nvPr>
        </p:nvSpPr>
        <p:spPr>
          <a:xfrm>
            <a:off x="964023" y="879063"/>
            <a:ext cx="4941477" cy="610863"/>
          </a:xfrm>
        </p:spPr>
        <p:txBody>
          <a:bodyPr>
            <a:normAutofit fontScale="90000"/>
          </a:bodyPr>
          <a:lstStyle/>
          <a:p>
            <a:r>
              <a:rPr lang="en-US" dirty="0"/>
              <a:t>Accessibility in SOAR</a:t>
            </a:r>
          </a:p>
        </p:txBody>
      </p:sp>
      <p:sp>
        <p:nvSpPr>
          <p:cNvPr id="15" name="Slide Number Placeholder 14">
            <a:extLst>
              <a:ext uri="{FF2B5EF4-FFF2-40B4-BE49-F238E27FC236}">
                <a16:creationId xmlns:a16="http://schemas.microsoft.com/office/drawing/2014/main" id="{329469AE-B59A-AA41-9085-106D011808F5}"/>
              </a:ext>
            </a:extLst>
          </p:cNvPr>
          <p:cNvSpPr>
            <a:spLocks noGrp="1"/>
          </p:cNvSpPr>
          <p:nvPr>
            <p:ph type="sldNum" sz="quarter" idx="27"/>
          </p:nvPr>
        </p:nvSpPr>
        <p:spPr>
          <a:xfrm>
            <a:off x="971550" y="6332220"/>
            <a:ext cx="523240" cy="247651"/>
          </a:xfrm>
        </p:spPr>
        <p:txBody>
          <a:bodyPr/>
          <a:lstStyle/>
          <a:p>
            <a:fld id="{294A09A9-5501-47C1-A89A-A340965A2BE2}" type="slidenum">
              <a:rPr lang="en-US" smtClean="0"/>
              <a:pPr/>
              <a:t>4</a:t>
            </a:fld>
            <a:endParaRPr lang="en-US" dirty="0"/>
          </a:p>
        </p:txBody>
      </p:sp>
      <p:pic>
        <p:nvPicPr>
          <p:cNvPr id="37" name="Picture 36" descr="SOAR Accessibility statement from website: In Support of the SUNY EIT Accessibility Policy, submitters will be asked to follow guidelines developed by campuses in support of this initiative. While SOAR strives to be accessible, please contact the repository manager at soar@suny.edu if a more accessible version is needed.">
            <a:extLst>
              <a:ext uri="{FF2B5EF4-FFF2-40B4-BE49-F238E27FC236}">
                <a16:creationId xmlns:a16="http://schemas.microsoft.com/office/drawing/2014/main" id="{DA4BAF2C-EBA2-48DB-972C-92B7F5B2A211}"/>
              </a:ext>
            </a:extLst>
          </p:cNvPr>
          <p:cNvPicPr>
            <a:picLocks noChangeAspect="1"/>
          </p:cNvPicPr>
          <p:nvPr/>
        </p:nvPicPr>
        <p:blipFill rotWithShape="1">
          <a:blip r:embed="rId3">
            <a:extLst>
              <a:ext uri="{28A0092B-C50C-407E-A947-70E740481C1C}">
                <a14:useLocalDpi xmlns:a14="http://schemas.microsoft.com/office/drawing/2010/main" val="0"/>
              </a:ext>
            </a:extLst>
          </a:blip>
          <a:srcRect l="1811" r="2744"/>
          <a:stretch/>
        </p:blipFill>
        <p:spPr>
          <a:xfrm>
            <a:off x="-1" y="3227042"/>
            <a:ext cx="12192001" cy="1830733"/>
          </a:xfrm>
          <a:prstGeom prst="rect">
            <a:avLst/>
          </a:prstGeom>
        </p:spPr>
      </p:pic>
      <p:sp>
        <p:nvSpPr>
          <p:cNvPr id="38" name="Text Placeholder 8">
            <a:extLst>
              <a:ext uri="{FF2B5EF4-FFF2-40B4-BE49-F238E27FC236}">
                <a16:creationId xmlns:a16="http://schemas.microsoft.com/office/drawing/2014/main" id="{80637A6E-2127-45B9-A1C3-0FD482411781}"/>
              </a:ext>
            </a:extLst>
          </p:cNvPr>
          <p:cNvSpPr txBox="1">
            <a:spLocks/>
          </p:cNvSpPr>
          <p:nvPr/>
        </p:nvSpPr>
        <p:spPr>
          <a:xfrm>
            <a:off x="849720" y="5330024"/>
            <a:ext cx="5246279" cy="588795"/>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hlinkClick r:id="rId4"/>
              </a:rPr>
              <a:t>soar.suny.edu/pages/SOAR_content_guidelines</a:t>
            </a:r>
            <a:r>
              <a:rPr lang="en-US" sz="2000" dirty="0"/>
              <a:t> </a:t>
            </a:r>
          </a:p>
        </p:txBody>
      </p:sp>
      <p:sp>
        <p:nvSpPr>
          <p:cNvPr id="40" name="Content Placeholder 4">
            <a:extLst>
              <a:ext uri="{FF2B5EF4-FFF2-40B4-BE49-F238E27FC236}">
                <a16:creationId xmlns:a16="http://schemas.microsoft.com/office/drawing/2014/main" id="{665C46CF-9E49-4796-8D21-7E4745040736}"/>
              </a:ext>
            </a:extLst>
          </p:cNvPr>
          <p:cNvSpPr txBox="1">
            <a:spLocks/>
          </p:cNvSpPr>
          <p:nvPr/>
        </p:nvSpPr>
        <p:spPr>
          <a:xfrm>
            <a:off x="1021171" y="2242732"/>
            <a:ext cx="6733867" cy="23305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SOAR website-level statement</a:t>
            </a:r>
          </a:p>
        </p:txBody>
      </p:sp>
    </p:spTree>
    <p:extLst>
      <p:ext uri="{BB962C8B-B14F-4D97-AF65-F5344CB8AC3E}">
        <p14:creationId xmlns:p14="http://schemas.microsoft.com/office/powerpoint/2010/main" val="28986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26B5-2F88-BA48-A996-4A13FDFAA43A}"/>
              </a:ext>
            </a:extLst>
          </p:cNvPr>
          <p:cNvSpPr>
            <a:spLocks noGrp="1"/>
          </p:cNvSpPr>
          <p:nvPr>
            <p:ph type="title"/>
          </p:nvPr>
        </p:nvSpPr>
        <p:spPr>
          <a:xfrm>
            <a:off x="964023" y="879063"/>
            <a:ext cx="10323102" cy="610863"/>
          </a:xfrm>
        </p:spPr>
        <p:txBody>
          <a:bodyPr>
            <a:normAutofit/>
          </a:bodyPr>
          <a:lstStyle/>
          <a:p>
            <a:r>
              <a:rPr lang="en-US" dirty="0"/>
              <a:t>SOAR Accessibility at SUNY Oneonta</a:t>
            </a:r>
          </a:p>
        </p:txBody>
      </p:sp>
      <p:sp>
        <p:nvSpPr>
          <p:cNvPr id="3" name="Text Placeholder 2">
            <a:extLst>
              <a:ext uri="{FF2B5EF4-FFF2-40B4-BE49-F238E27FC236}">
                <a16:creationId xmlns:a16="http://schemas.microsoft.com/office/drawing/2014/main" id="{A5ABDF8F-0AD5-5C43-9EF3-8679B9897E01}"/>
              </a:ext>
            </a:extLst>
          </p:cNvPr>
          <p:cNvSpPr>
            <a:spLocks noGrp="1"/>
          </p:cNvSpPr>
          <p:nvPr>
            <p:ph type="body" idx="1"/>
          </p:nvPr>
        </p:nvSpPr>
        <p:spPr>
          <a:xfrm>
            <a:off x="4586359" y="2300156"/>
            <a:ext cx="3434897" cy="610862"/>
          </a:xfrm>
        </p:spPr>
        <p:txBody>
          <a:bodyPr>
            <a:noAutofit/>
          </a:bodyPr>
          <a:lstStyle/>
          <a:p>
            <a:r>
              <a:rPr lang="en-US" sz="2000" dirty="0"/>
              <a:t>Developed Accessibility Statements &amp; Plans</a:t>
            </a:r>
          </a:p>
        </p:txBody>
      </p:sp>
      <p:sp>
        <p:nvSpPr>
          <p:cNvPr id="4" name="Content Placeholder 3">
            <a:extLst>
              <a:ext uri="{FF2B5EF4-FFF2-40B4-BE49-F238E27FC236}">
                <a16:creationId xmlns:a16="http://schemas.microsoft.com/office/drawing/2014/main" id="{7782A119-28D1-B54D-A879-A0DDEC296674}"/>
              </a:ext>
            </a:extLst>
          </p:cNvPr>
          <p:cNvSpPr>
            <a:spLocks noGrp="1"/>
          </p:cNvSpPr>
          <p:nvPr>
            <p:ph sz="half" idx="2"/>
          </p:nvPr>
        </p:nvSpPr>
        <p:spPr>
          <a:xfrm>
            <a:off x="4586359" y="2949733"/>
            <a:ext cx="3491839" cy="3219690"/>
          </a:xfrm>
        </p:spPr>
        <p:txBody>
          <a:bodyPr>
            <a:noAutofit/>
          </a:bodyPr>
          <a:lstStyle/>
          <a:p>
            <a:r>
              <a:rPr lang="en-US" sz="2000" dirty="0"/>
              <a:t>Wrote statements for our SOAR page &amp; individual items</a:t>
            </a:r>
          </a:p>
          <a:p>
            <a:r>
              <a:rPr lang="en-US" sz="2000" dirty="0"/>
              <a:t>Established remediation process (and limits!)</a:t>
            </a:r>
          </a:p>
          <a:p>
            <a:r>
              <a:rPr lang="en-US" sz="2000" dirty="0"/>
              <a:t>Made plan for further accessibility requests</a:t>
            </a:r>
          </a:p>
          <a:p>
            <a:r>
              <a:rPr lang="en-US" sz="2000" dirty="0"/>
              <a:t>Asked OLIS to create an Accessibility metadata field for SOAR</a:t>
            </a:r>
          </a:p>
          <a:p>
            <a:endParaRPr lang="en-US" sz="2000" dirty="0"/>
          </a:p>
          <a:p>
            <a:pPr marL="0" indent="0">
              <a:buNone/>
            </a:pPr>
            <a:endParaRPr lang="en-US" sz="2000" dirty="0"/>
          </a:p>
          <a:p>
            <a:endParaRPr lang="en-US" sz="2000" dirty="0"/>
          </a:p>
        </p:txBody>
      </p:sp>
      <p:sp>
        <p:nvSpPr>
          <p:cNvPr id="5" name="Text Placeholder 4">
            <a:extLst>
              <a:ext uri="{FF2B5EF4-FFF2-40B4-BE49-F238E27FC236}">
                <a16:creationId xmlns:a16="http://schemas.microsoft.com/office/drawing/2014/main" id="{B55E5840-ED0D-0349-88F3-4E90A0094985}"/>
              </a:ext>
            </a:extLst>
          </p:cNvPr>
          <p:cNvSpPr>
            <a:spLocks noGrp="1"/>
          </p:cNvSpPr>
          <p:nvPr>
            <p:ph type="body" idx="10"/>
          </p:nvPr>
        </p:nvSpPr>
        <p:spPr>
          <a:xfrm>
            <a:off x="971550" y="2300155"/>
            <a:ext cx="3036477" cy="610863"/>
          </a:xfrm>
        </p:spPr>
        <p:txBody>
          <a:bodyPr>
            <a:normAutofit/>
          </a:bodyPr>
          <a:lstStyle/>
          <a:p>
            <a:r>
              <a:rPr lang="en-US" sz="2000" dirty="0"/>
              <a:t>Asked for Guidance on Electronic Accessibility</a:t>
            </a:r>
          </a:p>
        </p:txBody>
      </p:sp>
      <p:sp>
        <p:nvSpPr>
          <p:cNvPr id="6" name="Content Placeholder 5">
            <a:extLst>
              <a:ext uri="{FF2B5EF4-FFF2-40B4-BE49-F238E27FC236}">
                <a16:creationId xmlns:a16="http://schemas.microsoft.com/office/drawing/2014/main" id="{34801285-85FB-FD43-9631-322998389AF0}"/>
              </a:ext>
            </a:extLst>
          </p:cNvPr>
          <p:cNvSpPr>
            <a:spLocks noGrp="1"/>
          </p:cNvSpPr>
          <p:nvPr>
            <p:ph sz="half" idx="11"/>
          </p:nvPr>
        </p:nvSpPr>
        <p:spPr>
          <a:xfrm>
            <a:off x="971550" y="2962433"/>
            <a:ext cx="3508112" cy="3219690"/>
          </a:xfrm>
        </p:spPr>
        <p:txBody>
          <a:bodyPr>
            <a:noAutofit/>
          </a:bodyPr>
          <a:lstStyle/>
          <a:p>
            <a:r>
              <a:rPr lang="en-US" sz="2000" dirty="0"/>
              <a:t>Ed Beck from SUNY Oneonta’s Teaching, Learning and Technology Center (TLTC) </a:t>
            </a:r>
          </a:p>
          <a:p>
            <a:r>
              <a:rPr lang="en-US" sz="2000" dirty="0"/>
              <a:t>SUNY Oneonta Electronic &amp; Information Technology group</a:t>
            </a:r>
          </a:p>
          <a:p>
            <a:r>
              <a:rPr lang="en-US" sz="2000" dirty="0"/>
              <a:t>Director of SUNY Oneonta Accessibility Office </a:t>
            </a:r>
          </a:p>
          <a:p>
            <a:r>
              <a:rPr lang="en-US" sz="2000" dirty="0"/>
              <a:t>Yvonne Kester at SUNY Office of Library and Information Services (OLIS)</a:t>
            </a:r>
          </a:p>
        </p:txBody>
      </p:sp>
      <p:sp>
        <p:nvSpPr>
          <p:cNvPr id="7" name="Text Placeholder 6">
            <a:extLst>
              <a:ext uri="{FF2B5EF4-FFF2-40B4-BE49-F238E27FC236}">
                <a16:creationId xmlns:a16="http://schemas.microsoft.com/office/drawing/2014/main" id="{8820E658-15B8-6C4B-A736-3D894774670E}"/>
              </a:ext>
            </a:extLst>
          </p:cNvPr>
          <p:cNvSpPr>
            <a:spLocks noGrp="1"/>
          </p:cNvSpPr>
          <p:nvPr>
            <p:ph type="body" idx="12"/>
          </p:nvPr>
        </p:nvSpPr>
        <p:spPr>
          <a:xfrm>
            <a:off x="8187017" y="2300156"/>
            <a:ext cx="3642310" cy="404216"/>
          </a:xfrm>
        </p:spPr>
        <p:txBody>
          <a:bodyPr>
            <a:normAutofit/>
          </a:bodyPr>
          <a:lstStyle/>
          <a:p>
            <a:r>
              <a:rPr lang="en-US" sz="2000" dirty="0"/>
              <a:t>Results?</a:t>
            </a:r>
          </a:p>
        </p:txBody>
      </p:sp>
      <p:sp>
        <p:nvSpPr>
          <p:cNvPr id="8" name="Content Placeholder 7">
            <a:extLst>
              <a:ext uri="{FF2B5EF4-FFF2-40B4-BE49-F238E27FC236}">
                <a16:creationId xmlns:a16="http://schemas.microsoft.com/office/drawing/2014/main" id="{7F52F621-1B1F-5E49-939F-12BD1A0FD522}"/>
              </a:ext>
            </a:extLst>
          </p:cNvPr>
          <p:cNvSpPr>
            <a:spLocks noGrp="1"/>
          </p:cNvSpPr>
          <p:nvPr>
            <p:ph sz="half" idx="13"/>
          </p:nvPr>
        </p:nvSpPr>
        <p:spPr>
          <a:xfrm>
            <a:off x="8187017" y="2962433"/>
            <a:ext cx="3491839" cy="3219690"/>
          </a:xfrm>
        </p:spPr>
        <p:txBody>
          <a:bodyPr>
            <a:normAutofit fontScale="92500"/>
          </a:bodyPr>
          <a:lstStyle/>
          <a:p>
            <a:r>
              <a:rPr lang="en-US" sz="2000" dirty="0"/>
              <a:t>(More) transparent accessibility plan &amp; statements for the library and its patrons</a:t>
            </a:r>
          </a:p>
          <a:p>
            <a:r>
              <a:rPr lang="en-US" sz="2000" dirty="0"/>
              <a:t>Stronger accessibility partnerships on campus and around SUNY</a:t>
            </a:r>
          </a:p>
          <a:p>
            <a:r>
              <a:rPr lang="en-US" sz="2000" dirty="0"/>
              <a:t>SOAR now has </a:t>
            </a:r>
            <a:r>
              <a:rPr lang="en-US" sz="2000" dirty="0" err="1"/>
              <a:t>dc.accessibility.statement</a:t>
            </a:r>
            <a:r>
              <a:rPr lang="en-US" sz="2000" dirty="0"/>
              <a:t> metadata field which displays on the download page</a:t>
            </a:r>
          </a:p>
          <a:p>
            <a:endParaRPr lang="en-US" sz="2000" dirty="0"/>
          </a:p>
        </p:txBody>
      </p:sp>
      <p:sp>
        <p:nvSpPr>
          <p:cNvPr id="11" name="Slide Number Placeholder 10">
            <a:extLst>
              <a:ext uri="{FF2B5EF4-FFF2-40B4-BE49-F238E27FC236}">
                <a16:creationId xmlns:a16="http://schemas.microsoft.com/office/drawing/2014/main" id="{8B50C3FA-D20D-3049-9C7F-6F37D4E022C5}"/>
              </a:ext>
            </a:extLst>
          </p:cNvPr>
          <p:cNvSpPr>
            <a:spLocks noGrp="1"/>
          </p:cNvSpPr>
          <p:nvPr>
            <p:ph type="sldNum" sz="quarter" idx="16"/>
          </p:nvPr>
        </p:nvSpPr>
        <p:spPr>
          <a:xfrm>
            <a:off x="971550" y="6332220"/>
            <a:ext cx="523240" cy="247651"/>
          </a:xfrm>
        </p:spPr>
        <p:txBody>
          <a:bodyPr/>
          <a:lstStyle/>
          <a:p>
            <a:pPr algn="l"/>
            <a:fld id="{294A09A9-5501-47C1-A89A-A340965A2BE2}" type="slidenum">
              <a:rPr lang="en-US" smtClean="0"/>
              <a:pPr algn="l"/>
              <a:t>5</a:t>
            </a:fld>
            <a:endParaRPr lang="en-US" dirty="0"/>
          </a:p>
        </p:txBody>
      </p:sp>
    </p:spTree>
    <p:extLst>
      <p:ext uri="{BB962C8B-B14F-4D97-AF65-F5344CB8AC3E}">
        <p14:creationId xmlns:p14="http://schemas.microsoft.com/office/powerpoint/2010/main" val="495483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a:xfrm>
            <a:off x="964022" y="879063"/>
            <a:ext cx="7208428" cy="610863"/>
          </a:xfrm>
        </p:spPr>
        <p:txBody>
          <a:bodyPr>
            <a:normAutofit/>
          </a:bodyPr>
          <a:lstStyle/>
          <a:p>
            <a:r>
              <a:rPr lang="en-US" dirty="0"/>
              <a:t>My remediation approach</a:t>
            </a:r>
          </a:p>
        </p:txBody>
      </p:sp>
      <p:sp>
        <p:nvSpPr>
          <p:cNvPr id="47" name="Text Placeholder 46">
            <a:extLst>
              <a:ext uri="{FF2B5EF4-FFF2-40B4-BE49-F238E27FC236}">
                <a16:creationId xmlns:a16="http://schemas.microsoft.com/office/drawing/2014/main" id="{DDA232CE-EB44-41DD-920C-AEDD5C33D2A5}"/>
              </a:ext>
            </a:extLst>
          </p:cNvPr>
          <p:cNvSpPr>
            <a:spLocks noGrp="1"/>
          </p:cNvSpPr>
          <p:nvPr>
            <p:ph type="body" sz="quarter" idx="14"/>
          </p:nvPr>
        </p:nvSpPr>
        <p:spPr>
          <a:xfrm>
            <a:off x="965177" y="2286000"/>
            <a:ext cx="4838700" cy="315915"/>
          </a:xfrm>
        </p:spPr>
        <p:txBody>
          <a:bodyPr/>
          <a:lstStyle/>
          <a:p>
            <a:r>
              <a:rPr lang="en-US" sz="2000" dirty="0"/>
              <a:t>What I DO remediate</a:t>
            </a:r>
          </a:p>
        </p:txBody>
      </p:sp>
      <p:sp>
        <p:nvSpPr>
          <p:cNvPr id="46" name="Text Placeholder 45">
            <a:extLst>
              <a:ext uri="{FF2B5EF4-FFF2-40B4-BE49-F238E27FC236}">
                <a16:creationId xmlns:a16="http://schemas.microsoft.com/office/drawing/2014/main" id="{A09D80D2-95FB-43C6-96F8-7EF7737C28BA}"/>
              </a:ext>
            </a:extLst>
          </p:cNvPr>
          <p:cNvSpPr>
            <a:spLocks noGrp="1"/>
          </p:cNvSpPr>
          <p:nvPr>
            <p:ph type="body" sz="quarter" idx="13"/>
          </p:nvPr>
        </p:nvSpPr>
        <p:spPr>
          <a:xfrm>
            <a:off x="965177" y="2656904"/>
            <a:ext cx="4838700" cy="1184942"/>
          </a:xfrm>
        </p:spPr>
        <p:txBody>
          <a:bodyPr/>
          <a:lstStyle/>
          <a:p>
            <a:r>
              <a:rPr lang="en-US" sz="1800" dirty="0"/>
              <a:t>In </a:t>
            </a:r>
            <a:r>
              <a:rPr lang="en-US" sz="1800" b="1" dirty="0"/>
              <a:t>Word</a:t>
            </a:r>
            <a:r>
              <a:rPr lang="en-US" sz="1800" dirty="0"/>
              <a:t> versions:</a:t>
            </a:r>
          </a:p>
          <a:p>
            <a:pPr marL="285750" indent="-285750">
              <a:buFont typeface="Arial" panose="020B0604020202020204" pitchFamily="34" charset="0"/>
              <a:buChar char="•"/>
            </a:pPr>
            <a:r>
              <a:rPr lang="en-US" sz="1800" dirty="0"/>
              <a:t>Add Heading paragraph styles</a:t>
            </a:r>
          </a:p>
          <a:p>
            <a:pPr marL="285750" indent="-285750">
              <a:buFont typeface="Arial" panose="020B0604020202020204" pitchFamily="34" charset="0"/>
              <a:buChar char="•"/>
            </a:pPr>
            <a:r>
              <a:rPr lang="en-US" sz="1800" dirty="0"/>
              <a:t>Check table headers</a:t>
            </a:r>
          </a:p>
          <a:p>
            <a:pPr marL="285750" indent="-285750">
              <a:buFont typeface="Arial" panose="020B0604020202020204" pitchFamily="34" charset="0"/>
              <a:buChar char="•"/>
            </a:pPr>
            <a:r>
              <a:rPr lang="en-US" sz="1800" dirty="0"/>
              <a:t>Add publisher statements</a:t>
            </a:r>
          </a:p>
        </p:txBody>
      </p:sp>
      <p:sp>
        <p:nvSpPr>
          <p:cNvPr id="51" name="Text Placeholder 50">
            <a:extLst>
              <a:ext uri="{FF2B5EF4-FFF2-40B4-BE49-F238E27FC236}">
                <a16:creationId xmlns:a16="http://schemas.microsoft.com/office/drawing/2014/main" id="{D582AC9C-B267-4C04-9E50-051DE433538C}"/>
              </a:ext>
            </a:extLst>
          </p:cNvPr>
          <p:cNvSpPr>
            <a:spLocks noGrp="1"/>
          </p:cNvSpPr>
          <p:nvPr>
            <p:ph type="body" sz="quarter" idx="18"/>
          </p:nvPr>
        </p:nvSpPr>
        <p:spPr/>
        <p:txBody>
          <a:bodyPr/>
          <a:lstStyle/>
          <a:p>
            <a:r>
              <a:rPr lang="en-US" sz="2000" dirty="0"/>
              <a:t>What I do NOT remediate</a:t>
            </a:r>
          </a:p>
        </p:txBody>
      </p:sp>
      <p:sp>
        <p:nvSpPr>
          <p:cNvPr id="50" name="Text Placeholder 49">
            <a:extLst>
              <a:ext uri="{FF2B5EF4-FFF2-40B4-BE49-F238E27FC236}">
                <a16:creationId xmlns:a16="http://schemas.microsoft.com/office/drawing/2014/main" id="{C60A09F8-DA84-487F-81AC-337BE4A9F35B}"/>
              </a:ext>
            </a:extLst>
          </p:cNvPr>
          <p:cNvSpPr>
            <a:spLocks noGrp="1"/>
          </p:cNvSpPr>
          <p:nvPr>
            <p:ph type="body" sz="quarter" idx="17"/>
          </p:nvPr>
        </p:nvSpPr>
        <p:spPr>
          <a:xfrm>
            <a:off x="6399647" y="2656903"/>
            <a:ext cx="5116078" cy="2735007"/>
          </a:xfrm>
        </p:spPr>
        <p:txBody>
          <a:bodyPr/>
          <a:lstStyle/>
          <a:p>
            <a:r>
              <a:rPr lang="en-US" sz="1800" dirty="0"/>
              <a:t>Alt text on images</a:t>
            </a:r>
          </a:p>
          <a:p>
            <a:r>
              <a:rPr lang="en-US" sz="1800" dirty="0"/>
              <a:t>Complicated tagging issues (e.g., </a:t>
            </a:r>
            <a:r>
              <a:rPr lang="en-US" sz="1800" dirty="0" err="1"/>
              <a:t>autotag</a:t>
            </a:r>
            <a:r>
              <a:rPr lang="en-US" sz="1800" dirty="0"/>
              <a:t> fails beyond Headings and Paragraphs, table headers issues, link issues) </a:t>
            </a:r>
          </a:p>
          <a:p>
            <a:endParaRPr lang="en-US" sz="1800" dirty="0"/>
          </a:p>
          <a:p>
            <a:r>
              <a:rPr lang="en-US" sz="1800" dirty="0"/>
              <a:t>…but I report any known/remaining “hazards” in </a:t>
            </a:r>
            <a:r>
              <a:rPr lang="en-US" sz="1800" b="1" dirty="0"/>
              <a:t>SOAR’s </a:t>
            </a:r>
            <a:r>
              <a:rPr lang="en-US" sz="1800" b="1" dirty="0" err="1"/>
              <a:t>DC.Accessibility.Statement</a:t>
            </a:r>
            <a:r>
              <a:rPr lang="en-US" sz="1800" b="1" dirty="0"/>
              <a:t> metadata field</a:t>
            </a:r>
          </a:p>
          <a:p>
            <a:endParaRPr lang="en-US" sz="1800" dirty="0"/>
          </a:p>
          <a:p>
            <a:endParaRPr lang="en-US" sz="1800" dirty="0"/>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a:lstStyle/>
          <a:p>
            <a:fld id="{294A09A9-5501-47C1-A89A-A340965A2BE2}" type="slidenum">
              <a:rPr lang="en-US" smtClean="0"/>
              <a:pPr/>
              <a:t>6</a:t>
            </a:fld>
            <a:endParaRPr lang="en-US" dirty="0"/>
          </a:p>
        </p:txBody>
      </p:sp>
      <p:sp>
        <p:nvSpPr>
          <p:cNvPr id="18" name="Text Placeholder 45">
            <a:extLst>
              <a:ext uri="{FF2B5EF4-FFF2-40B4-BE49-F238E27FC236}">
                <a16:creationId xmlns:a16="http://schemas.microsoft.com/office/drawing/2014/main" id="{EB2C5426-0A3B-4168-DB45-001EBE8A2EA6}"/>
              </a:ext>
            </a:extLst>
          </p:cNvPr>
          <p:cNvSpPr txBox="1">
            <a:spLocks/>
          </p:cNvSpPr>
          <p:nvPr/>
        </p:nvSpPr>
        <p:spPr>
          <a:xfrm>
            <a:off x="953653" y="4206968"/>
            <a:ext cx="4838700" cy="212525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In </a:t>
            </a:r>
            <a:r>
              <a:rPr lang="en-US" sz="1800" b="1" dirty="0"/>
              <a:t>PDF</a:t>
            </a:r>
            <a:r>
              <a:rPr lang="en-US" sz="1800" dirty="0"/>
              <a:t> versions:</a:t>
            </a:r>
          </a:p>
          <a:p>
            <a:pPr marL="285750" indent="-285750">
              <a:buFont typeface="Arial" panose="020B0604020202020204" pitchFamily="34" charset="0"/>
              <a:buChar char="•"/>
            </a:pPr>
            <a:r>
              <a:rPr lang="en-US" sz="1800" dirty="0"/>
              <a:t>Run Adobe Acrobat Accessibility Check</a:t>
            </a:r>
          </a:p>
          <a:p>
            <a:pPr marL="285750" indent="-285750">
              <a:buFont typeface="Arial" panose="020B0604020202020204" pitchFamily="34" charset="0"/>
              <a:buChar char="•"/>
            </a:pPr>
            <a:r>
              <a:rPr lang="en-US" sz="1800" dirty="0"/>
              <a:t>Fix title &amp; language metadata</a:t>
            </a:r>
          </a:p>
          <a:p>
            <a:pPr marL="285750" indent="-285750">
              <a:buFont typeface="Arial" panose="020B0604020202020204" pitchFamily="34" charset="0"/>
              <a:buChar char="•"/>
            </a:pPr>
            <a:r>
              <a:rPr lang="en-US" sz="1800" dirty="0"/>
              <a:t>Check &amp; fix </a:t>
            </a:r>
            <a:r>
              <a:rPr lang="en-US" sz="1800" i="1" dirty="0"/>
              <a:t>basic</a:t>
            </a:r>
            <a:r>
              <a:rPr lang="en-US" sz="1800" dirty="0"/>
              <a:t> tagging issues </a:t>
            </a:r>
            <a:br>
              <a:rPr lang="en-US" sz="1800" dirty="0"/>
            </a:br>
            <a:r>
              <a:rPr lang="en-US" sz="1800" dirty="0"/>
              <a:t>(Headings, unmarked content)</a:t>
            </a:r>
          </a:p>
          <a:p>
            <a:pPr marL="285750" indent="-285750">
              <a:buFont typeface="Arial" panose="020B0604020202020204" pitchFamily="34" charset="0"/>
              <a:buChar char="•"/>
            </a:pPr>
            <a:r>
              <a:rPr lang="en-US" sz="1800" dirty="0"/>
              <a:t>Check and fix Tag &amp; Reading Order</a:t>
            </a:r>
          </a:p>
        </p:txBody>
      </p:sp>
    </p:spTree>
    <p:extLst>
      <p:ext uri="{BB962C8B-B14F-4D97-AF65-F5344CB8AC3E}">
        <p14:creationId xmlns:p14="http://schemas.microsoft.com/office/powerpoint/2010/main" val="3256448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073CC2-4119-7B41-7F35-1A68FBAB4D46}"/>
              </a:ext>
            </a:extLst>
          </p:cNvPr>
          <p:cNvSpPr/>
          <p:nvPr/>
        </p:nvSpPr>
        <p:spPr>
          <a:xfrm>
            <a:off x="385763" y="771525"/>
            <a:ext cx="1928812" cy="11287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7728DC-195E-4A4E-AEBA-5E0D1DB03B76}"/>
              </a:ext>
            </a:extLst>
          </p:cNvPr>
          <p:cNvSpPr>
            <a:spLocks noGrp="1"/>
          </p:cNvSpPr>
          <p:nvPr>
            <p:ph type="title"/>
          </p:nvPr>
        </p:nvSpPr>
        <p:spPr>
          <a:xfrm>
            <a:off x="964023" y="1900238"/>
            <a:ext cx="10866026" cy="2535145"/>
          </a:xfrm>
          <a:solidFill>
            <a:schemeClr val="tx1"/>
          </a:solidFill>
        </p:spPr>
        <p:txBody>
          <a:bodyPr>
            <a:normAutofit fontScale="90000"/>
          </a:bodyPr>
          <a:lstStyle/>
          <a:p>
            <a:r>
              <a:rPr lang="en-US" dirty="0"/>
              <a:t>W3C Web Accessibility Initiative “</a:t>
            </a:r>
            <a:r>
              <a:rPr lang="en-US" dirty="0">
                <a:hlinkClick r:id="rId2"/>
              </a:rPr>
              <a:t>Developing an Accessibility Statement</a:t>
            </a:r>
            <a:r>
              <a:rPr lang="en-US" dirty="0"/>
              <a:t>”</a:t>
            </a:r>
            <a:br>
              <a:rPr lang="en-US" dirty="0"/>
            </a:br>
            <a:br>
              <a:rPr lang="en-US" dirty="0"/>
            </a:br>
            <a:r>
              <a:rPr lang="en-US" dirty="0"/>
              <a:t>Deque University courses</a:t>
            </a:r>
            <a:br>
              <a:rPr lang="en-US" dirty="0"/>
            </a:br>
            <a:br>
              <a:rPr lang="en-US" dirty="0"/>
            </a:br>
            <a:r>
              <a:rPr lang="en-US" dirty="0">
                <a:hlinkClick r:id="rId3"/>
              </a:rPr>
              <a:t>Accessibility Statement </a:t>
            </a:r>
            <a:r>
              <a:rPr lang="en-US" sz="2800" dirty="0">
                <a:hlinkClick r:id="rId3"/>
              </a:rPr>
              <a:t>Page</a:t>
            </a:r>
            <a:r>
              <a:rPr lang="en-US" sz="2800" dirty="0"/>
              <a:t> example from SUNY Oneonta’s Open Lab</a:t>
            </a:r>
            <a:br>
              <a:rPr lang="en-US" sz="2800" dirty="0"/>
            </a:br>
            <a:r>
              <a:rPr lang="en-US" sz="2800" dirty="0">
                <a:hlinkClick r:id="rId4"/>
              </a:rPr>
              <a:t>Item-level accessibility statement</a:t>
            </a:r>
            <a:r>
              <a:rPr lang="en-US" sz="2800" dirty="0"/>
              <a:t> in Cornell’s repository</a:t>
            </a:r>
            <a:br>
              <a:rPr lang="en-US" sz="2800" dirty="0"/>
            </a:br>
            <a:br>
              <a:rPr lang="en-US" dirty="0"/>
            </a:br>
            <a:r>
              <a:rPr lang="en-US" dirty="0">
                <a:hlinkClick r:id="rId5"/>
              </a:rPr>
              <a:t>Cornell metadata </a:t>
            </a:r>
            <a:r>
              <a:rPr lang="en-US" dirty="0" err="1">
                <a:hlinkClick r:id="rId5"/>
              </a:rPr>
              <a:t>libguide</a:t>
            </a:r>
            <a:br>
              <a:rPr lang="en-US" dirty="0"/>
            </a:br>
            <a:r>
              <a:rPr lang="en-US" dirty="0">
                <a:hlinkClick r:id="rId6"/>
              </a:rPr>
              <a:t>Cornell accessibility metadata workflow case study</a:t>
            </a:r>
            <a:br>
              <a:rPr lang="en-US" dirty="0"/>
            </a:br>
            <a:br>
              <a:rPr lang="en-US" dirty="0"/>
            </a:br>
            <a:endParaRPr lang="en-US" dirty="0"/>
          </a:p>
        </p:txBody>
      </p:sp>
      <p:sp>
        <p:nvSpPr>
          <p:cNvPr id="3" name="Title 1">
            <a:extLst>
              <a:ext uri="{FF2B5EF4-FFF2-40B4-BE49-F238E27FC236}">
                <a16:creationId xmlns:a16="http://schemas.microsoft.com/office/drawing/2014/main" id="{081BB179-F9EF-0BE6-7C1C-2B1560803530}"/>
              </a:ext>
            </a:extLst>
          </p:cNvPr>
          <p:cNvSpPr txBox="1">
            <a:spLocks/>
          </p:cNvSpPr>
          <p:nvPr/>
        </p:nvSpPr>
        <p:spPr>
          <a:xfrm>
            <a:off x="964023" y="879063"/>
            <a:ext cx="4941477" cy="610863"/>
          </a:xfrm>
          <a:prstGeom prst="rect">
            <a:avLst/>
          </a:prstGeom>
          <a:ln>
            <a:noFill/>
          </a:ln>
        </p:spPr>
        <p:txBody>
          <a:bodyPr vert="horz" lIns="0" tIns="0" rIns="0" bIns="0" rtlCol="0" anchor="t" anchorCtr="0">
            <a:normAutofit lnSpcReduction="10000"/>
          </a:bodyPr>
          <a:lstStyle>
            <a:lvl1pPr algn="l" defTabSz="914400" rtl="0" eaLnBrk="1" latinLnBrk="0" hangingPunct="1">
              <a:lnSpc>
                <a:spcPct val="100000"/>
              </a:lnSpc>
              <a:spcBef>
                <a:spcPct val="0"/>
              </a:spcBef>
              <a:buNone/>
              <a:defRPr sz="2800" b="0" i="0" kern="1200" spc="100" baseline="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a:latin typeface="+mj-lt"/>
              </a:rPr>
              <a:t>Resources</a:t>
            </a:r>
          </a:p>
        </p:txBody>
      </p:sp>
    </p:spTree>
    <p:extLst>
      <p:ext uri="{BB962C8B-B14F-4D97-AF65-F5344CB8AC3E}">
        <p14:creationId xmlns:p14="http://schemas.microsoft.com/office/powerpoint/2010/main" val="4206035864"/>
      </p:ext>
    </p:extLst>
  </p:cSld>
  <p:clrMapOvr>
    <a:masterClrMapping/>
  </p:clrMapOvr>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issPresentation C_Win32_MW_JS_SL_v2.potx" id="{230A82CA-9023-4220-9E5B-0E652CF31B20}" vid="{96196EC2-C392-482E-BF29-9BD12A6266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20B6E4-879E-4E6C-BDE7-261540CD3765}">
  <ds:schemaRefs>
    <ds:schemaRef ds:uri="http://schemas.microsoft.com/sharepoint/v3/contenttype/forms"/>
  </ds:schemaRefs>
</ds:datastoreItem>
</file>

<file path=customXml/itemProps2.xml><?xml version="1.0" encoding="utf-8"?>
<ds:datastoreItem xmlns:ds="http://schemas.openxmlformats.org/officeDocument/2006/customXml" ds:itemID="{09EC1AB0-9704-404D-B6D3-819D938AC55B}">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94F21D10-BD83-491A-AAA6-945C2DB1E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Geometric annual presentation</Template>
  <TotalTime>2623</TotalTime>
  <Words>758</Words>
  <Application>Microsoft Office PowerPoint</Application>
  <PresentationFormat>Widescreen</PresentationFormat>
  <Paragraphs>89</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Theme1</vt:lpstr>
      <vt:lpstr>Accessibility in the institutional repository</vt:lpstr>
      <vt:lpstr>SUNY Open Access Repository (SOAR)</vt:lpstr>
      <vt:lpstr>SOAR at SUNY Oneonta</vt:lpstr>
      <vt:lpstr>Accessibility in SOAR</vt:lpstr>
      <vt:lpstr>SOAR Accessibility at SUNY Oneonta</vt:lpstr>
      <vt:lpstr>My remediation approach</vt:lpstr>
      <vt:lpstr>W3C Web Accessibility Initiative “Developing an Accessibility Statement”  Deque University courses  Accessibility Statement Page example from SUNY Oneonta’s Open Lab Item-level accessibility statement in Cornell’s repository  Cornell metadata libguide Cornell accessibility metadata workflow case study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in the institutional repository</dc:title>
  <dc:creator>Jensen, Jennifer</dc:creator>
  <cp:lastModifiedBy>Jensen, Jennifer</cp:lastModifiedBy>
  <cp:revision>9</cp:revision>
  <dcterms:created xsi:type="dcterms:W3CDTF">2022-05-04T20:05:42Z</dcterms:created>
  <dcterms:modified xsi:type="dcterms:W3CDTF">2023-03-31T16:03:58Z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